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86" r:id="rId3"/>
    <p:sldId id="287" r:id="rId4"/>
    <p:sldId id="288" r:id="rId5"/>
    <p:sldId id="289" r:id="rId6"/>
    <p:sldId id="290" r:id="rId7"/>
    <p:sldId id="291" r:id="rId8"/>
    <p:sldId id="29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25845E0A-CE71-4B5D-A535-D88BAAE0EEE0}">
          <p14:sldIdLst>
            <p14:sldId id="256"/>
            <p14:sldId id="286"/>
            <p14:sldId id="287"/>
            <p14:sldId id="288"/>
            <p14:sldId id="289"/>
            <p14:sldId id="290"/>
            <p14:sldId id="291"/>
            <p14:sldId id="292"/>
          </p14:sldIdLst>
        </p14:section>
        <p14:section name="Oddíl bez názvu" id="{296CA2E3-2920-4BED-9939-96A95316280A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5D8A"/>
    <a:srgbClr val="008000"/>
    <a:srgbClr val="FFFFFF"/>
    <a:srgbClr val="00FFFF"/>
    <a:srgbClr val="D5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Styl Tmavá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32" autoAdjust="0"/>
    <p:restoredTop sz="94830" autoAdjust="0"/>
  </p:normalViewPr>
  <p:slideViewPr>
    <p:cSldViewPr>
      <p:cViewPr varScale="1">
        <p:scale>
          <a:sx n="121" d="100"/>
          <a:sy n="121" d="100"/>
        </p:scale>
        <p:origin x="148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50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E45DE4-A54F-448C-A852-FF1381F745E9}" type="datetimeFigureOut">
              <a:rPr lang="cs-CZ" smtClean="0"/>
              <a:pPr/>
              <a:t>19.01.2023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8142E4-1130-4C44-9747-580A0770744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9390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142E4-1130-4C44-9747-580A0770744F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8044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142E4-1130-4C44-9747-580A0770744F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85971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142E4-1130-4C44-9747-580A0770744F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82638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142E4-1130-4C44-9747-580A0770744F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1040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142E4-1130-4C44-9747-580A0770744F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4407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19.01.2023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ABR + proteiny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209800"/>
          </a:xfrm>
        </p:spPr>
        <p:txBody>
          <a:bodyPr>
            <a:noAutofit/>
          </a:bodyPr>
          <a:lstStyle/>
          <a:p>
            <a:endParaRPr lang="cs-CZ" sz="1800" dirty="0"/>
          </a:p>
          <a:p>
            <a:r>
              <a:rPr lang="cs-CZ" sz="1800" dirty="0">
                <a:solidFill>
                  <a:srgbClr val="C00000"/>
                </a:solidFill>
              </a:rPr>
              <a:t>MUDr. RNDr. Michal </a:t>
            </a:r>
            <a:r>
              <a:rPr lang="cs-CZ" sz="1800" dirty="0" err="1">
                <a:solidFill>
                  <a:srgbClr val="C00000"/>
                </a:solidFill>
              </a:rPr>
              <a:t>Řiháček</a:t>
            </a:r>
            <a:r>
              <a:rPr lang="cs-CZ" sz="1800" dirty="0">
                <a:solidFill>
                  <a:srgbClr val="C00000"/>
                </a:solidFill>
              </a:rPr>
              <a:t>, Ph.D.</a:t>
            </a:r>
          </a:p>
          <a:p>
            <a:r>
              <a:rPr lang="cs-CZ" sz="1800" dirty="0">
                <a:solidFill>
                  <a:schemeClr val="tx1"/>
                </a:solidFill>
              </a:rPr>
              <a:t>Ústav laboratorní medicíny</a:t>
            </a:r>
          </a:p>
          <a:p>
            <a:r>
              <a:rPr lang="cs-CZ" sz="1800" dirty="0">
                <a:solidFill>
                  <a:schemeClr val="tx1"/>
                </a:solidFill>
              </a:rPr>
              <a:t>FN Brno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náboj bílkovin a AK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97371" y="1340769"/>
            <a:ext cx="1051437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9" name="Skupina 34"/>
          <p:cNvGrpSpPr/>
          <p:nvPr/>
        </p:nvGrpSpPr>
        <p:grpSpPr>
          <a:xfrm>
            <a:off x="2157648" y="2406901"/>
            <a:ext cx="3977338" cy="2868126"/>
            <a:chOff x="251520" y="1196752"/>
            <a:chExt cx="3977338" cy="2868126"/>
          </a:xfrm>
        </p:grpSpPr>
        <p:sp>
          <p:nvSpPr>
            <p:cNvPr id="10" name="TextovéPole 2"/>
            <p:cNvSpPr txBox="1"/>
            <p:nvPr/>
          </p:nvSpPr>
          <p:spPr>
            <a:xfrm>
              <a:off x="2572817" y="1196752"/>
              <a:ext cx="117852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4000" dirty="0">
                  <a:solidFill>
                    <a:srgbClr val="00B050"/>
                  </a:solidFill>
                </a:rPr>
                <a:t>NH</a:t>
              </a:r>
              <a:r>
                <a:rPr lang="cs-CZ" sz="4000" baseline="-25000" dirty="0">
                  <a:solidFill>
                    <a:srgbClr val="00B050"/>
                  </a:solidFill>
                </a:rPr>
                <a:t>3</a:t>
              </a:r>
              <a:r>
                <a:rPr lang="cs-CZ" sz="4000" baseline="30000" dirty="0">
                  <a:solidFill>
                    <a:srgbClr val="00B050"/>
                  </a:solidFill>
                </a:rPr>
                <a:t>+</a:t>
              </a:r>
              <a:endParaRPr lang="cs-CZ" sz="4000" dirty="0">
                <a:solidFill>
                  <a:srgbClr val="00B050"/>
                </a:solidFill>
              </a:endParaRPr>
            </a:p>
          </p:txBody>
        </p:sp>
        <p:sp>
          <p:nvSpPr>
            <p:cNvPr id="11" name="TextovéPole 3"/>
            <p:cNvSpPr txBox="1"/>
            <p:nvPr/>
          </p:nvSpPr>
          <p:spPr>
            <a:xfrm>
              <a:off x="3725194" y="2276872"/>
              <a:ext cx="50366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4000" dirty="0"/>
                <a:t>H</a:t>
              </a:r>
            </a:p>
          </p:txBody>
        </p:sp>
        <p:sp>
          <p:nvSpPr>
            <p:cNvPr id="13" name="TextovéPole 4"/>
            <p:cNvSpPr txBox="1"/>
            <p:nvPr/>
          </p:nvSpPr>
          <p:spPr>
            <a:xfrm>
              <a:off x="2545978" y="3356992"/>
              <a:ext cx="95090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4000" dirty="0"/>
                <a:t>CH</a:t>
              </a:r>
              <a:r>
                <a:rPr lang="cs-CZ" sz="4000" baseline="-25000" dirty="0"/>
                <a:t>2</a:t>
              </a:r>
              <a:endParaRPr lang="cs-CZ" sz="4000" dirty="0"/>
            </a:p>
          </p:txBody>
        </p:sp>
        <p:sp>
          <p:nvSpPr>
            <p:cNvPr id="15" name="TextovéPole 5"/>
            <p:cNvSpPr txBox="1"/>
            <p:nvPr/>
          </p:nvSpPr>
          <p:spPr>
            <a:xfrm>
              <a:off x="251520" y="2276872"/>
              <a:ext cx="145745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4000" dirty="0">
                  <a:solidFill>
                    <a:srgbClr val="00B050"/>
                  </a:solidFill>
                </a:rPr>
                <a:t>H</a:t>
              </a:r>
              <a:r>
                <a:rPr lang="cs-CZ" sz="4000" dirty="0"/>
                <a:t>OOC</a:t>
              </a:r>
            </a:p>
          </p:txBody>
        </p:sp>
        <p:cxnSp>
          <p:nvCxnSpPr>
            <p:cNvPr id="16" name="Přímá spojnice 7"/>
            <p:cNvCxnSpPr/>
            <p:nvPr/>
          </p:nvCxnSpPr>
          <p:spPr>
            <a:xfrm>
              <a:off x="1708970" y="2630815"/>
              <a:ext cx="70279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ovéPole 15"/>
            <p:cNvSpPr txBox="1"/>
            <p:nvPr/>
          </p:nvSpPr>
          <p:spPr>
            <a:xfrm>
              <a:off x="2537689" y="2262882"/>
              <a:ext cx="45878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4000" dirty="0"/>
                <a:t>C</a:t>
              </a:r>
            </a:p>
          </p:txBody>
        </p:sp>
        <p:cxnSp>
          <p:nvCxnSpPr>
            <p:cNvPr id="18" name="Přímá spojnice 17"/>
            <p:cNvCxnSpPr/>
            <p:nvPr/>
          </p:nvCxnSpPr>
          <p:spPr>
            <a:xfrm>
              <a:off x="2987824" y="2636912"/>
              <a:ext cx="70279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22"/>
            <p:cNvCxnSpPr/>
            <p:nvPr/>
          </p:nvCxnSpPr>
          <p:spPr>
            <a:xfrm>
              <a:off x="2777772" y="2852936"/>
              <a:ext cx="0" cy="57606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24"/>
            <p:cNvCxnSpPr/>
            <p:nvPr/>
          </p:nvCxnSpPr>
          <p:spPr>
            <a:xfrm>
              <a:off x="2777772" y="1772816"/>
              <a:ext cx="0" cy="57606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Content Placeholder 4"/>
          <p:cNvSpPr>
            <a:spLocks noGrp="1"/>
          </p:cNvSpPr>
          <p:nvPr>
            <p:ph idx="1"/>
          </p:nvPr>
        </p:nvSpPr>
        <p:spPr>
          <a:xfrm>
            <a:off x="3926393" y="1313557"/>
            <a:ext cx="1933201" cy="6451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rgbClr val="C00000"/>
                </a:solidFill>
              </a:rPr>
              <a:t>nízké pH</a:t>
            </a:r>
            <a:endParaRPr lang="is-IS" sz="2800" b="1" dirty="0">
              <a:solidFill>
                <a:srgbClr val="C00000"/>
              </a:solidFill>
            </a:endParaRPr>
          </a:p>
          <a:p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22" name="Content Placeholder 4"/>
          <p:cNvSpPr txBox="1">
            <a:spLocks/>
          </p:cNvSpPr>
          <p:nvPr/>
        </p:nvSpPr>
        <p:spPr>
          <a:xfrm>
            <a:off x="1099187" y="1761754"/>
            <a:ext cx="620506" cy="6451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b="1">
                <a:solidFill>
                  <a:srgbClr val="C00000"/>
                </a:solidFill>
              </a:rPr>
              <a:t>H</a:t>
            </a:r>
            <a:r>
              <a:rPr lang="cs-CZ" sz="2800" b="1" baseline="30000">
                <a:solidFill>
                  <a:srgbClr val="C00000"/>
                </a:solidFill>
              </a:rPr>
              <a:t>+</a:t>
            </a:r>
            <a:endParaRPr lang="is-IS" sz="2800" b="1" dirty="0">
              <a:solidFill>
                <a:srgbClr val="C00000"/>
              </a:solidFill>
            </a:endParaRPr>
          </a:p>
          <a:p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23" name="Content Placeholder 4"/>
          <p:cNvSpPr txBox="1">
            <a:spLocks/>
          </p:cNvSpPr>
          <p:nvPr/>
        </p:nvSpPr>
        <p:spPr>
          <a:xfrm>
            <a:off x="1725996" y="2084327"/>
            <a:ext cx="620506" cy="6451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b="1" dirty="0">
                <a:solidFill>
                  <a:srgbClr val="C00000"/>
                </a:solidFill>
              </a:rPr>
              <a:t>H</a:t>
            </a:r>
            <a:r>
              <a:rPr lang="cs-CZ" sz="2800" b="1" baseline="30000" dirty="0">
                <a:solidFill>
                  <a:srgbClr val="C00000"/>
                </a:solidFill>
              </a:rPr>
              <a:t>+</a:t>
            </a:r>
            <a:endParaRPr lang="is-IS" sz="2800" b="1" dirty="0">
              <a:solidFill>
                <a:srgbClr val="C00000"/>
              </a:solidFill>
            </a:endParaRPr>
          </a:p>
          <a:p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24" name="Content Placeholder 4"/>
          <p:cNvSpPr txBox="1">
            <a:spLocks/>
          </p:cNvSpPr>
          <p:nvPr/>
        </p:nvSpPr>
        <p:spPr>
          <a:xfrm>
            <a:off x="897371" y="2948423"/>
            <a:ext cx="620506" cy="6451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b="1">
                <a:solidFill>
                  <a:srgbClr val="C00000"/>
                </a:solidFill>
              </a:rPr>
              <a:t>H</a:t>
            </a:r>
            <a:r>
              <a:rPr lang="cs-CZ" sz="2800" b="1" baseline="30000">
                <a:solidFill>
                  <a:srgbClr val="C00000"/>
                </a:solidFill>
              </a:rPr>
              <a:t>+</a:t>
            </a:r>
            <a:endParaRPr lang="is-IS" sz="2800" b="1" dirty="0">
              <a:solidFill>
                <a:srgbClr val="C00000"/>
              </a:solidFill>
            </a:endParaRPr>
          </a:p>
          <a:p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25" name="Content Placeholder 4"/>
          <p:cNvSpPr txBox="1">
            <a:spLocks/>
          </p:cNvSpPr>
          <p:nvPr/>
        </p:nvSpPr>
        <p:spPr>
          <a:xfrm>
            <a:off x="1258315" y="4567141"/>
            <a:ext cx="620506" cy="6451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b="1">
                <a:solidFill>
                  <a:srgbClr val="C00000"/>
                </a:solidFill>
              </a:rPr>
              <a:t>H</a:t>
            </a:r>
            <a:r>
              <a:rPr lang="cs-CZ" sz="2800" b="1" baseline="30000">
                <a:solidFill>
                  <a:srgbClr val="C00000"/>
                </a:solidFill>
              </a:rPr>
              <a:t>+</a:t>
            </a:r>
            <a:endParaRPr lang="is-IS" sz="2800" b="1" dirty="0">
              <a:solidFill>
                <a:srgbClr val="C00000"/>
              </a:solidFill>
            </a:endParaRPr>
          </a:p>
          <a:p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26" name="Content Placeholder 4"/>
          <p:cNvSpPr txBox="1">
            <a:spLocks/>
          </p:cNvSpPr>
          <p:nvPr/>
        </p:nvSpPr>
        <p:spPr>
          <a:xfrm>
            <a:off x="2544957" y="4661979"/>
            <a:ext cx="620506" cy="6451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b="1">
                <a:solidFill>
                  <a:srgbClr val="C00000"/>
                </a:solidFill>
              </a:rPr>
              <a:t>H</a:t>
            </a:r>
            <a:r>
              <a:rPr lang="cs-CZ" sz="2800" b="1" baseline="30000">
                <a:solidFill>
                  <a:srgbClr val="C00000"/>
                </a:solidFill>
              </a:rPr>
              <a:t>+</a:t>
            </a:r>
            <a:endParaRPr lang="is-IS" sz="2800" b="1" dirty="0">
              <a:solidFill>
                <a:srgbClr val="C00000"/>
              </a:solidFill>
            </a:endParaRPr>
          </a:p>
          <a:p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27" name="Content Placeholder 4"/>
          <p:cNvSpPr txBox="1">
            <a:spLocks/>
          </p:cNvSpPr>
          <p:nvPr/>
        </p:nvSpPr>
        <p:spPr>
          <a:xfrm>
            <a:off x="3395620" y="5788352"/>
            <a:ext cx="620506" cy="6451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b="1" dirty="0">
                <a:solidFill>
                  <a:srgbClr val="C00000"/>
                </a:solidFill>
              </a:rPr>
              <a:t>H</a:t>
            </a:r>
            <a:r>
              <a:rPr lang="cs-CZ" sz="2800" b="1" baseline="30000" dirty="0">
                <a:solidFill>
                  <a:srgbClr val="C00000"/>
                </a:solidFill>
              </a:rPr>
              <a:t>+</a:t>
            </a:r>
            <a:endParaRPr lang="is-IS" sz="2800" b="1" dirty="0">
              <a:solidFill>
                <a:srgbClr val="C00000"/>
              </a:solidFill>
            </a:endParaRPr>
          </a:p>
          <a:p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28" name="Content Placeholder 4"/>
          <p:cNvSpPr txBox="1">
            <a:spLocks/>
          </p:cNvSpPr>
          <p:nvPr/>
        </p:nvSpPr>
        <p:spPr>
          <a:xfrm>
            <a:off x="6372200" y="4797152"/>
            <a:ext cx="620506" cy="6451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b="1" dirty="0">
                <a:solidFill>
                  <a:srgbClr val="C00000"/>
                </a:solidFill>
              </a:rPr>
              <a:t>H</a:t>
            </a:r>
            <a:r>
              <a:rPr lang="cs-CZ" sz="2800" b="1" baseline="30000" dirty="0">
                <a:solidFill>
                  <a:srgbClr val="C00000"/>
                </a:solidFill>
              </a:rPr>
              <a:t>+</a:t>
            </a:r>
            <a:endParaRPr lang="is-IS" sz="2800" b="1" dirty="0">
              <a:solidFill>
                <a:srgbClr val="C00000"/>
              </a:solidFill>
            </a:endParaRPr>
          </a:p>
          <a:p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29" name="Content Placeholder 4"/>
          <p:cNvSpPr txBox="1">
            <a:spLocks/>
          </p:cNvSpPr>
          <p:nvPr/>
        </p:nvSpPr>
        <p:spPr>
          <a:xfrm>
            <a:off x="5917150" y="1784160"/>
            <a:ext cx="620506" cy="6451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b="1" dirty="0">
                <a:solidFill>
                  <a:srgbClr val="C00000"/>
                </a:solidFill>
              </a:rPr>
              <a:t>H</a:t>
            </a:r>
            <a:r>
              <a:rPr lang="cs-CZ" sz="2800" b="1" baseline="30000" dirty="0">
                <a:solidFill>
                  <a:srgbClr val="C00000"/>
                </a:solidFill>
              </a:rPr>
              <a:t>+</a:t>
            </a:r>
            <a:endParaRPr lang="is-IS" sz="2800" b="1" dirty="0">
              <a:solidFill>
                <a:srgbClr val="C00000"/>
              </a:solidFill>
            </a:endParaRPr>
          </a:p>
          <a:p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30" name="Content Placeholder 4"/>
          <p:cNvSpPr txBox="1">
            <a:spLocks/>
          </p:cNvSpPr>
          <p:nvPr/>
        </p:nvSpPr>
        <p:spPr>
          <a:xfrm>
            <a:off x="6796301" y="3181827"/>
            <a:ext cx="620506" cy="6451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b="1">
                <a:solidFill>
                  <a:srgbClr val="C00000"/>
                </a:solidFill>
              </a:rPr>
              <a:t>H</a:t>
            </a:r>
            <a:r>
              <a:rPr lang="cs-CZ" sz="2800" b="1" baseline="30000">
                <a:solidFill>
                  <a:srgbClr val="C00000"/>
                </a:solidFill>
              </a:rPr>
              <a:t>+</a:t>
            </a:r>
            <a:endParaRPr lang="is-IS" sz="2800" b="1" dirty="0">
              <a:solidFill>
                <a:srgbClr val="C00000"/>
              </a:solidFill>
            </a:endParaRPr>
          </a:p>
          <a:p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31" name="Content Placeholder 4"/>
          <p:cNvSpPr txBox="1">
            <a:spLocks/>
          </p:cNvSpPr>
          <p:nvPr/>
        </p:nvSpPr>
        <p:spPr>
          <a:xfrm>
            <a:off x="6796301" y="2024669"/>
            <a:ext cx="620506" cy="6451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b="1" dirty="0">
                <a:solidFill>
                  <a:srgbClr val="C00000"/>
                </a:solidFill>
              </a:rPr>
              <a:t>H</a:t>
            </a:r>
            <a:r>
              <a:rPr lang="cs-CZ" sz="2800" b="1" baseline="30000" dirty="0">
                <a:solidFill>
                  <a:srgbClr val="C00000"/>
                </a:solidFill>
              </a:rPr>
              <a:t>+</a:t>
            </a:r>
            <a:endParaRPr lang="is-IS" sz="2800" b="1" dirty="0">
              <a:solidFill>
                <a:srgbClr val="C00000"/>
              </a:solidFill>
            </a:endParaRPr>
          </a:p>
          <a:p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32" name="Content Placeholder 4"/>
          <p:cNvSpPr txBox="1">
            <a:spLocks/>
          </p:cNvSpPr>
          <p:nvPr/>
        </p:nvSpPr>
        <p:spPr>
          <a:xfrm>
            <a:off x="3541883" y="2023568"/>
            <a:ext cx="620506" cy="6451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b="1">
                <a:solidFill>
                  <a:srgbClr val="C00000"/>
                </a:solidFill>
              </a:rPr>
              <a:t>H</a:t>
            </a:r>
            <a:r>
              <a:rPr lang="cs-CZ" sz="2800" b="1" baseline="30000">
                <a:solidFill>
                  <a:srgbClr val="C00000"/>
                </a:solidFill>
              </a:rPr>
              <a:t>+</a:t>
            </a:r>
            <a:endParaRPr lang="is-IS" sz="2800" b="1" dirty="0">
              <a:solidFill>
                <a:srgbClr val="C00000"/>
              </a:solidFill>
            </a:endParaRPr>
          </a:p>
          <a:p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33" name="Content Placeholder 4"/>
          <p:cNvSpPr txBox="1">
            <a:spLocks/>
          </p:cNvSpPr>
          <p:nvPr/>
        </p:nvSpPr>
        <p:spPr>
          <a:xfrm>
            <a:off x="2154476" y="2970676"/>
            <a:ext cx="620506" cy="6451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b="1" dirty="0">
                <a:solidFill>
                  <a:srgbClr val="C00000"/>
                </a:solidFill>
              </a:rPr>
              <a:t>H</a:t>
            </a:r>
            <a:r>
              <a:rPr lang="cs-CZ" sz="2800" b="1" baseline="30000" dirty="0">
                <a:solidFill>
                  <a:srgbClr val="C00000"/>
                </a:solidFill>
              </a:rPr>
              <a:t>+</a:t>
            </a:r>
            <a:endParaRPr lang="is-IS" sz="2800" b="1" dirty="0">
              <a:solidFill>
                <a:srgbClr val="C00000"/>
              </a:solidFill>
            </a:endParaRPr>
          </a:p>
          <a:p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34" name="Content Placeholder 4"/>
          <p:cNvSpPr txBox="1">
            <a:spLocks/>
          </p:cNvSpPr>
          <p:nvPr/>
        </p:nvSpPr>
        <p:spPr>
          <a:xfrm>
            <a:off x="2815791" y="2608338"/>
            <a:ext cx="620506" cy="6451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b="1" dirty="0">
                <a:solidFill>
                  <a:srgbClr val="C00000"/>
                </a:solidFill>
              </a:rPr>
              <a:t>H</a:t>
            </a:r>
            <a:r>
              <a:rPr lang="cs-CZ" sz="2800" b="1" baseline="30000" dirty="0">
                <a:solidFill>
                  <a:srgbClr val="C00000"/>
                </a:solidFill>
              </a:rPr>
              <a:t>+</a:t>
            </a:r>
            <a:endParaRPr lang="is-IS" sz="2800" b="1" dirty="0">
              <a:solidFill>
                <a:srgbClr val="C00000"/>
              </a:solidFill>
            </a:endParaRPr>
          </a:p>
          <a:p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1463503" y="2760844"/>
            <a:ext cx="804241" cy="95618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>
            <a:endCxn id="15" idx="1"/>
          </p:cNvCxnSpPr>
          <p:nvPr/>
        </p:nvCxnSpPr>
        <p:spPr>
          <a:xfrm>
            <a:off x="1178721" y="3344595"/>
            <a:ext cx="978927" cy="496369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 flipV="1">
            <a:off x="1482557" y="3983390"/>
            <a:ext cx="628058" cy="487776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/>
          <p:nvPr/>
        </p:nvCxnSpPr>
        <p:spPr>
          <a:xfrm flipH="1" flipV="1">
            <a:off x="2346502" y="4082895"/>
            <a:ext cx="198455" cy="59000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 flipH="1">
            <a:off x="5219206" y="2278963"/>
            <a:ext cx="718125" cy="13125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/>
          <p:nvPr/>
        </p:nvCxnSpPr>
        <p:spPr>
          <a:xfrm>
            <a:off x="3966493" y="2375415"/>
            <a:ext cx="605507" cy="16064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22"/>
          <p:cNvCxnSpPr/>
          <p:nvPr/>
        </p:nvCxnSpPr>
        <p:spPr>
          <a:xfrm>
            <a:off x="4673207" y="5212288"/>
            <a:ext cx="0" cy="57606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"/>
          <p:cNvSpPr txBox="1"/>
          <p:nvPr/>
        </p:nvSpPr>
        <p:spPr>
          <a:xfrm>
            <a:off x="4452106" y="5673442"/>
            <a:ext cx="14529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/>
              <a:t>COO</a:t>
            </a:r>
            <a:r>
              <a:rPr lang="cs-CZ" sz="4000" dirty="0">
                <a:solidFill>
                  <a:srgbClr val="00B050"/>
                </a:solidFill>
              </a:rPr>
              <a:t>H</a:t>
            </a:r>
          </a:p>
        </p:txBody>
      </p:sp>
      <p:cxnSp>
        <p:nvCxnSpPr>
          <p:cNvPr id="47" name="Přímá spojnice se šipkou 46"/>
          <p:cNvCxnSpPr/>
          <p:nvPr/>
        </p:nvCxnSpPr>
        <p:spPr>
          <a:xfrm flipH="1">
            <a:off x="5595863" y="2476364"/>
            <a:ext cx="1416140" cy="292636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/>
          <p:nvPr/>
        </p:nvCxnSpPr>
        <p:spPr>
          <a:xfrm flipH="1" flipV="1">
            <a:off x="5550148" y="2900774"/>
            <a:ext cx="1246153" cy="440549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se šipkou 50"/>
          <p:cNvCxnSpPr/>
          <p:nvPr/>
        </p:nvCxnSpPr>
        <p:spPr>
          <a:xfrm flipV="1">
            <a:off x="3334545" y="2705725"/>
            <a:ext cx="1129651" cy="20436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se šipkou 52"/>
          <p:cNvCxnSpPr/>
          <p:nvPr/>
        </p:nvCxnSpPr>
        <p:spPr>
          <a:xfrm flipH="1">
            <a:off x="5752703" y="5033505"/>
            <a:ext cx="616718" cy="75484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se šipkou 54"/>
          <p:cNvCxnSpPr>
            <a:endCxn id="44" idx="1"/>
          </p:cNvCxnSpPr>
          <p:nvPr/>
        </p:nvCxnSpPr>
        <p:spPr>
          <a:xfrm flipV="1">
            <a:off x="3919884" y="6027385"/>
            <a:ext cx="532222" cy="131821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Content Placeholder 4"/>
          <p:cNvSpPr txBox="1">
            <a:spLocks/>
          </p:cNvSpPr>
          <p:nvPr/>
        </p:nvSpPr>
        <p:spPr>
          <a:xfrm>
            <a:off x="3396216" y="6311394"/>
            <a:ext cx="3062680" cy="51417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b="1" u="sng" dirty="0">
                <a:solidFill>
                  <a:srgbClr val="C00000"/>
                </a:solidFill>
              </a:rPr>
              <a:t>Kladný náboj = kation.</a:t>
            </a:r>
            <a:endParaRPr lang="is-IS" sz="2800" b="1" u="sng" dirty="0">
              <a:solidFill>
                <a:srgbClr val="C00000"/>
              </a:solidFill>
            </a:endParaRPr>
          </a:p>
          <a:p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55351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Stanovení Albuminu BCG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97371" y="1340769"/>
            <a:ext cx="1051437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9" name="Skupina 34"/>
          <p:cNvGrpSpPr/>
          <p:nvPr/>
        </p:nvGrpSpPr>
        <p:grpSpPr>
          <a:xfrm>
            <a:off x="2157648" y="2399009"/>
            <a:ext cx="3439094" cy="2876018"/>
            <a:chOff x="251520" y="1188860"/>
            <a:chExt cx="3439094" cy="2876018"/>
          </a:xfrm>
        </p:grpSpPr>
        <p:sp>
          <p:nvSpPr>
            <p:cNvPr id="11" name="TextovéPole 3"/>
            <p:cNvSpPr txBox="1"/>
            <p:nvPr/>
          </p:nvSpPr>
          <p:spPr>
            <a:xfrm>
              <a:off x="2545978" y="1188860"/>
              <a:ext cx="50366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4000" dirty="0"/>
                <a:t>H</a:t>
              </a:r>
            </a:p>
          </p:txBody>
        </p:sp>
        <p:sp>
          <p:nvSpPr>
            <p:cNvPr id="13" name="TextovéPole 4"/>
            <p:cNvSpPr txBox="1"/>
            <p:nvPr/>
          </p:nvSpPr>
          <p:spPr>
            <a:xfrm>
              <a:off x="2545978" y="3356992"/>
              <a:ext cx="95090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4000" dirty="0"/>
                <a:t>CH</a:t>
              </a:r>
              <a:r>
                <a:rPr lang="cs-CZ" sz="4000" baseline="-25000" dirty="0"/>
                <a:t>2</a:t>
              </a:r>
              <a:endParaRPr lang="cs-CZ" sz="4000" dirty="0"/>
            </a:p>
          </p:txBody>
        </p:sp>
        <p:sp>
          <p:nvSpPr>
            <p:cNvPr id="15" name="TextovéPole 5"/>
            <p:cNvSpPr txBox="1"/>
            <p:nvPr/>
          </p:nvSpPr>
          <p:spPr>
            <a:xfrm>
              <a:off x="251520" y="2276872"/>
              <a:ext cx="156485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4000" dirty="0">
                  <a:solidFill>
                    <a:srgbClr val="00B050"/>
                  </a:solidFill>
                </a:rPr>
                <a:t> </a:t>
              </a:r>
              <a:r>
                <a:rPr lang="cs-CZ" sz="4000" dirty="0"/>
                <a:t>HNOC</a:t>
              </a:r>
            </a:p>
          </p:txBody>
        </p:sp>
        <p:cxnSp>
          <p:nvCxnSpPr>
            <p:cNvPr id="16" name="Přímá spojnice 7"/>
            <p:cNvCxnSpPr/>
            <p:nvPr/>
          </p:nvCxnSpPr>
          <p:spPr>
            <a:xfrm>
              <a:off x="1708970" y="2630815"/>
              <a:ext cx="70279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ovéPole 15"/>
            <p:cNvSpPr txBox="1"/>
            <p:nvPr/>
          </p:nvSpPr>
          <p:spPr>
            <a:xfrm>
              <a:off x="2537689" y="2262882"/>
              <a:ext cx="45878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4000" dirty="0"/>
                <a:t>C</a:t>
              </a:r>
            </a:p>
          </p:txBody>
        </p:sp>
        <p:cxnSp>
          <p:nvCxnSpPr>
            <p:cNvPr id="18" name="Přímá spojnice 17"/>
            <p:cNvCxnSpPr/>
            <p:nvPr/>
          </p:nvCxnSpPr>
          <p:spPr>
            <a:xfrm>
              <a:off x="2987824" y="2636912"/>
              <a:ext cx="70279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22"/>
            <p:cNvCxnSpPr/>
            <p:nvPr/>
          </p:nvCxnSpPr>
          <p:spPr>
            <a:xfrm>
              <a:off x="2777772" y="2852936"/>
              <a:ext cx="0" cy="57606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24"/>
            <p:cNvCxnSpPr/>
            <p:nvPr/>
          </p:nvCxnSpPr>
          <p:spPr>
            <a:xfrm>
              <a:off x="2777772" y="1772816"/>
              <a:ext cx="0" cy="57606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3" name="Přímá spojnice 22"/>
          <p:cNvCxnSpPr/>
          <p:nvPr/>
        </p:nvCxnSpPr>
        <p:spPr>
          <a:xfrm>
            <a:off x="4673207" y="5212288"/>
            <a:ext cx="0" cy="57606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"/>
          <p:cNvSpPr txBox="1"/>
          <p:nvPr/>
        </p:nvSpPr>
        <p:spPr>
          <a:xfrm>
            <a:off x="4452106" y="5673442"/>
            <a:ext cx="14529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/>
              <a:t>COO</a:t>
            </a:r>
            <a:r>
              <a:rPr lang="cs-CZ" sz="4000" dirty="0">
                <a:solidFill>
                  <a:srgbClr val="00B050"/>
                </a:solidFill>
              </a:rPr>
              <a:t>H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368712" y="1217304"/>
            <a:ext cx="72666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cs-CZ" dirty="0"/>
              <a:t>Biochemický analyzátor </a:t>
            </a:r>
            <a:r>
              <a:rPr lang="cs-CZ" dirty="0" err="1"/>
              <a:t>napipetuje</a:t>
            </a:r>
            <a:r>
              <a:rPr lang="cs-CZ" dirty="0"/>
              <a:t> </a:t>
            </a:r>
            <a:r>
              <a:rPr lang="cs-CZ" b="1" u="sng" dirty="0"/>
              <a:t>reagencii R1 </a:t>
            </a:r>
            <a:r>
              <a:rPr lang="cs-CZ" dirty="0"/>
              <a:t>(pufr, </a:t>
            </a:r>
            <a:r>
              <a:rPr lang="cs-CZ" b="1" dirty="0"/>
              <a:t>pH 4,1</a:t>
            </a:r>
            <a:r>
              <a:rPr lang="cs-CZ" dirty="0"/>
              <a:t>)</a:t>
            </a:r>
          </a:p>
          <a:p>
            <a:pPr marL="342900" indent="-342900">
              <a:buAutoNum type="arabicPeriod"/>
            </a:pPr>
            <a:r>
              <a:rPr lang="cs-CZ" dirty="0"/>
              <a:t>Albumin tímto získá kladný náboj, </a:t>
            </a:r>
            <a:r>
              <a:rPr lang="cs-CZ" b="1" u="sng" dirty="0" err="1"/>
              <a:t>protonace</a:t>
            </a:r>
            <a:r>
              <a:rPr lang="cs-CZ" dirty="0"/>
              <a:t> (COO</a:t>
            </a:r>
            <a:r>
              <a:rPr lang="cs-CZ" dirty="0">
                <a:solidFill>
                  <a:srgbClr val="00B050"/>
                </a:solidFill>
              </a:rPr>
              <a:t>H</a:t>
            </a:r>
            <a:r>
              <a:rPr lang="cs-CZ" dirty="0"/>
              <a:t> a </a:t>
            </a:r>
            <a:r>
              <a:rPr lang="cs-CZ" b="1" dirty="0">
                <a:solidFill>
                  <a:srgbClr val="00B050"/>
                </a:solidFill>
              </a:rPr>
              <a:t>NH</a:t>
            </a:r>
            <a:r>
              <a:rPr lang="cs-CZ" b="1" baseline="-25000" dirty="0">
                <a:solidFill>
                  <a:srgbClr val="00B050"/>
                </a:solidFill>
              </a:rPr>
              <a:t>3</a:t>
            </a:r>
            <a:r>
              <a:rPr lang="cs-CZ" b="1" baseline="30000" dirty="0">
                <a:solidFill>
                  <a:srgbClr val="00B050"/>
                </a:solidFill>
              </a:rPr>
              <a:t>+</a:t>
            </a:r>
            <a:r>
              <a:rPr lang="cs-CZ" dirty="0"/>
              <a:t>)</a:t>
            </a:r>
          </a:p>
          <a:p>
            <a:pPr marL="342900" indent="-342900">
              <a:buAutoNum type="arabicPeriod"/>
            </a:pPr>
            <a:r>
              <a:rPr lang="cs-CZ" dirty="0"/>
              <a:t>Na </a:t>
            </a:r>
            <a:r>
              <a:rPr lang="cs-CZ" b="1" dirty="0"/>
              <a:t>kladně nabitou</a:t>
            </a:r>
            <a:r>
              <a:rPr lang="cs-CZ" dirty="0"/>
              <a:t> skupinu se může navázat barvička </a:t>
            </a:r>
            <a:r>
              <a:rPr lang="cs-CZ" b="1" dirty="0"/>
              <a:t>BCG, </a:t>
            </a:r>
            <a:r>
              <a:rPr lang="cs-CZ" b="1" u="sng" dirty="0"/>
              <a:t>reagencie R2</a:t>
            </a:r>
          </a:p>
        </p:txBody>
      </p:sp>
      <p:cxnSp>
        <p:nvCxnSpPr>
          <p:cNvPr id="45" name="Přímá spojnice 7"/>
          <p:cNvCxnSpPr/>
          <p:nvPr/>
        </p:nvCxnSpPr>
        <p:spPr>
          <a:xfrm>
            <a:off x="1979712" y="3840964"/>
            <a:ext cx="34275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ovéPole 15"/>
          <p:cNvSpPr txBox="1"/>
          <p:nvPr/>
        </p:nvSpPr>
        <p:spPr>
          <a:xfrm>
            <a:off x="1534133" y="3473031"/>
            <a:ext cx="4587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/>
              <a:t>C</a:t>
            </a:r>
          </a:p>
        </p:txBody>
      </p:sp>
      <p:sp>
        <p:nvSpPr>
          <p:cNvPr id="48" name="TextovéPole 5"/>
          <p:cNvSpPr txBox="1"/>
          <p:nvPr/>
        </p:nvSpPr>
        <p:spPr>
          <a:xfrm>
            <a:off x="256276" y="3480005"/>
            <a:ext cx="10527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/>
              <a:t>..OC</a:t>
            </a:r>
          </a:p>
        </p:txBody>
      </p:sp>
      <p:cxnSp>
        <p:nvCxnSpPr>
          <p:cNvPr id="50" name="Přímá spojnice 7"/>
          <p:cNvCxnSpPr/>
          <p:nvPr/>
        </p:nvCxnSpPr>
        <p:spPr>
          <a:xfrm>
            <a:off x="1237018" y="3840964"/>
            <a:ext cx="34275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22"/>
          <p:cNvCxnSpPr/>
          <p:nvPr/>
        </p:nvCxnSpPr>
        <p:spPr>
          <a:xfrm>
            <a:off x="1763523" y="4063085"/>
            <a:ext cx="0" cy="57606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22"/>
          <p:cNvCxnSpPr/>
          <p:nvPr/>
        </p:nvCxnSpPr>
        <p:spPr>
          <a:xfrm>
            <a:off x="1763523" y="3038769"/>
            <a:ext cx="0" cy="57606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ovéPole 3"/>
          <p:cNvSpPr txBox="1"/>
          <p:nvPr/>
        </p:nvSpPr>
        <p:spPr>
          <a:xfrm>
            <a:off x="1534133" y="2426811"/>
            <a:ext cx="5036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/>
              <a:t>H</a:t>
            </a:r>
          </a:p>
        </p:txBody>
      </p:sp>
      <p:sp>
        <p:nvSpPr>
          <p:cNvPr id="57" name="TextovéPole 4"/>
          <p:cNvSpPr txBox="1"/>
          <p:nvPr/>
        </p:nvSpPr>
        <p:spPr>
          <a:xfrm>
            <a:off x="1288072" y="4562840"/>
            <a:ext cx="14350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/>
              <a:t>(CH</a:t>
            </a:r>
            <a:r>
              <a:rPr lang="cs-CZ" sz="4000" baseline="-25000" dirty="0"/>
              <a:t>2</a:t>
            </a:r>
            <a:r>
              <a:rPr lang="cs-CZ" sz="4000" dirty="0"/>
              <a:t>)</a:t>
            </a:r>
            <a:r>
              <a:rPr lang="cs-CZ" sz="4000" baseline="-25000" dirty="0"/>
              <a:t>4</a:t>
            </a:r>
            <a:endParaRPr lang="cs-CZ" sz="4000" dirty="0"/>
          </a:p>
        </p:txBody>
      </p:sp>
      <p:cxnSp>
        <p:nvCxnSpPr>
          <p:cNvPr id="58" name="Přímá spojnice 22"/>
          <p:cNvCxnSpPr/>
          <p:nvPr/>
        </p:nvCxnSpPr>
        <p:spPr>
          <a:xfrm>
            <a:off x="1763523" y="5197071"/>
            <a:ext cx="0" cy="57606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ovéPole 2"/>
          <p:cNvSpPr txBox="1"/>
          <p:nvPr/>
        </p:nvSpPr>
        <p:spPr>
          <a:xfrm>
            <a:off x="1288072" y="5689395"/>
            <a:ext cx="11785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>
                <a:solidFill>
                  <a:srgbClr val="00B050"/>
                </a:solidFill>
              </a:rPr>
              <a:t>NH</a:t>
            </a:r>
            <a:r>
              <a:rPr lang="cs-CZ" sz="4000" baseline="-25000" dirty="0">
                <a:solidFill>
                  <a:srgbClr val="00B050"/>
                </a:solidFill>
              </a:rPr>
              <a:t>3</a:t>
            </a:r>
            <a:r>
              <a:rPr lang="cs-CZ" sz="4000" baseline="30000" dirty="0">
                <a:solidFill>
                  <a:srgbClr val="00B050"/>
                </a:solidFill>
              </a:rPr>
              <a:t>+</a:t>
            </a:r>
            <a:endParaRPr lang="cs-CZ" sz="4000" dirty="0">
              <a:solidFill>
                <a:srgbClr val="00B050"/>
              </a:solidFill>
            </a:endParaRPr>
          </a:p>
        </p:txBody>
      </p:sp>
      <p:sp>
        <p:nvSpPr>
          <p:cNvPr id="61" name="TextovéPole 5"/>
          <p:cNvSpPr txBox="1"/>
          <p:nvPr/>
        </p:nvSpPr>
        <p:spPr>
          <a:xfrm>
            <a:off x="5420654" y="3487021"/>
            <a:ext cx="15648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>
                <a:solidFill>
                  <a:srgbClr val="00B050"/>
                </a:solidFill>
              </a:rPr>
              <a:t> </a:t>
            </a:r>
            <a:r>
              <a:rPr lang="cs-CZ" sz="4000" dirty="0"/>
              <a:t>HNOC</a:t>
            </a:r>
          </a:p>
        </p:txBody>
      </p:sp>
      <p:cxnSp>
        <p:nvCxnSpPr>
          <p:cNvPr id="62" name="Přímá spojnice 61"/>
          <p:cNvCxnSpPr/>
          <p:nvPr/>
        </p:nvCxnSpPr>
        <p:spPr>
          <a:xfrm>
            <a:off x="6876256" y="3840964"/>
            <a:ext cx="432048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ovéPole 15"/>
          <p:cNvSpPr txBox="1"/>
          <p:nvPr/>
        </p:nvSpPr>
        <p:spPr>
          <a:xfrm>
            <a:off x="7256734" y="3487021"/>
            <a:ext cx="4587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/>
              <a:t>C</a:t>
            </a:r>
          </a:p>
        </p:txBody>
      </p:sp>
      <p:cxnSp>
        <p:nvCxnSpPr>
          <p:cNvPr id="64" name="Přímá spojnice 22"/>
          <p:cNvCxnSpPr/>
          <p:nvPr/>
        </p:nvCxnSpPr>
        <p:spPr>
          <a:xfrm>
            <a:off x="7492972" y="3038769"/>
            <a:ext cx="0" cy="57606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ovéPole 3"/>
          <p:cNvSpPr txBox="1"/>
          <p:nvPr/>
        </p:nvSpPr>
        <p:spPr>
          <a:xfrm>
            <a:off x="7241140" y="2426811"/>
            <a:ext cx="5036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/>
              <a:t>H</a:t>
            </a:r>
          </a:p>
        </p:txBody>
      </p:sp>
      <p:cxnSp>
        <p:nvCxnSpPr>
          <p:cNvPr id="66" name="Přímá spojnice 65"/>
          <p:cNvCxnSpPr/>
          <p:nvPr/>
        </p:nvCxnSpPr>
        <p:spPr>
          <a:xfrm>
            <a:off x="7659986" y="3840964"/>
            <a:ext cx="432048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ovéPole 5"/>
          <p:cNvSpPr txBox="1"/>
          <p:nvPr/>
        </p:nvSpPr>
        <p:spPr>
          <a:xfrm>
            <a:off x="7897916" y="3487021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>
                <a:solidFill>
                  <a:srgbClr val="00B050"/>
                </a:solidFill>
              </a:rPr>
              <a:t> </a:t>
            </a:r>
            <a:r>
              <a:rPr lang="cs-CZ" sz="4000" dirty="0"/>
              <a:t>NH..</a:t>
            </a:r>
          </a:p>
        </p:txBody>
      </p:sp>
      <p:cxnSp>
        <p:nvCxnSpPr>
          <p:cNvPr id="68" name="Přímá spojnice 22"/>
          <p:cNvCxnSpPr/>
          <p:nvPr/>
        </p:nvCxnSpPr>
        <p:spPr>
          <a:xfrm>
            <a:off x="7492972" y="4101134"/>
            <a:ext cx="0" cy="57606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ovéPole 4"/>
          <p:cNvSpPr txBox="1"/>
          <p:nvPr/>
        </p:nvSpPr>
        <p:spPr>
          <a:xfrm>
            <a:off x="7230906" y="4573062"/>
            <a:ext cx="9509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/>
              <a:t>CH</a:t>
            </a:r>
            <a:r>
              <a:rPr lang="cs-CZ" sz="4000" baseline="-25000" dirty="0"/>
              <a:t>3</a:t>
            </a:r>
            <a:endParaRPr lang="cs-CZ" sz="4000" dirty="0"/>
          </a:p>
        </p:txBody>
      </p:sp>
      <p:sp>
        <p:nvSpPr>
          <p:cNvPr id="70" name="TextovéPole 69"/>
          <p:cNvSpPr txBox="1"/>
          <p:nvPr/>
        </p:nvSpPr>
        <p:spPr>
          <a:xfrm>
            <a:off x="983341" y="2175638"/>
            <a:ext cx="1787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lysin (</a:t>
            </a:r>
            <a:r>
              <a:rPr lang="cs-CZ" dirty="0" err="1"/>
              <a:t>basická</a:t>
            </a:r>
            <a:r>
              <a:rPr lang="cs-CZ" dirty="0"/>
              <a:t> AK)</a:t>
            </a:r>
          </a:p>
        </p:txBody>
      </p:sp>
      <p:sp>
        <p:nvSpPr>
          <p:cNvPr id="71" name="TextovéPole 70"/>
          <p:cNvSpPr txBox="1"/>
          <p:nvPr/>
        </p:nvSpPr>
        <p:spPr>
          <a:xfrm>
            <a:off x="3809943" y="2175638"/>
            <a:ext cx="2032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aspartát</a:t>
            </a:r>
            <a:r>
              <a:rPr lang="cs-CZ" dirty="0"/>
              <a:t> (kyselá AK)</a:t>
            </a:r>
          </a:p>
        </p:txBody>
      </p:sp>
      <p:sp>
        <p:nvSpPr>
          <p:cNvPr id="72" name="TextovéPole 71"/>
          <p:cNvSpPr txBox="1"/>
          <p:nvPr/>
        </p:nvSpPr>
        <p:spPr>
          <a:xfrm>
            <a:off x="6464012" y="2175638"/>
            <a:ext cx="2105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alanin (neutrální AK)</a:t>
            </a:r>
          </a:p>
        </p:txBody>
      </p:sp>
      <p:cxnSp>
        <p:nvCxnSpPr>
          <p:cNvPr id="73" name="Přímá spojnice se šipkou 72"/>
          <p:cNvCxnSpPr/>
          <p:nvPr/>
        </p:nvCxnSpPr>
        <p:spPr>
          <a:xfrm flipH="1" flipV="1">
            <a:off x="4604313" y="11837669"/>
            <a:ext cx="982568" cy="294584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www.reed.edu/chemistry/alan/201_202/lab_manual/Expt_pKa/images/800px-Bromocresol_green_ionic_equilibrium_RIGH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947" y="5894559"/>
            <a:ext cx="2137713" cy="739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4" name="Přímá spojnice se šipkou 73"/>
          <p:cNvCxnSpPr>
            <a:endCxn id="60" idx="2"/>
          </p:cNvCxnSpPr>
          <p:nvPr/>
        </p:nvCxnSpPr>
        <p:spPr>
          <a:xfrm flipH="1" flipV="1">
            <a:off x="1877336" y="6397281"/>
            <a:ext cx="4798612" cy="128063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ovéPole 74"/>
          <p:cNvSpPr txBox="1"/>
          <p:nvPr/>
        </p:nvSpPr>
        <p:spPr>
          <a:xfrm>
            <a:off x="7308304" y="5667412"/>
            <a:ext cx="1278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>
                <a:solidFill>
                  <a:srgbClr val="00B050"/>
                </a:solidFill>
              </a:rPr>
              <a:t>změna barvy BCG</a:t>
            </a:r>
          </a:p>
        </p:txBody>
      </p:sp>
    </p:spTree>
    <p:extLst>
      <p:ext uri="{BB962C8B-B14F-4D97-AF65-F5344CB8AC3E}">
        <p14:creationId xmlns:p14="http://schemas.microsoft.com/office/powerpoint/2010/main" val="400437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náboj bílkovin a AK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97371" y="1340769"/>
            <a:ext cx="1051437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9" name="Skupina 34"/>
          <p:cNvGrpSpPr/>
          <p:nvPr/>
        </p:nvGrpSpPr>
        <p:grpSpPr>
          <a:xfrm>
            <a:off x="2414438" y="1844824"/>
            <a:ext cx="3741738" cy="2868126"/>
            <a:chOff x="487120" y="1196752"/>
            <a:chExt cx="3741738" cy="2868126"/>
          </a:xfrm>
        </p:grpSpPr>
        <p:sp>
          <p:nvSpPr>
            <p:cNvPr id="10" name="TextovéPole 2"/>
            <p:cNvSpPr txBox="1"/>
            <p:nvPr/>
          </p:nvSpPr>
          <p:spPr>
            <a:xfrm>
              <a:off x="2572817" y="1196752"/>
              <a:ext cx="117852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4000" dirty="0">
                  <a:solidFill>
                    <a:srgbClr val="00B050"/>
                  </a:solidFill>
                </a:rPr>
                <a:t>NH</a:t>
              </a:r>
              <a:r>
                <a:rPr lang="cs-CZ" sz="4000" baseline="-25000" dirty="0">
                  <a:solidFill>
                    <a:srgbClr val="00B050"/>
                  </a:solidFill>
                </a:rPr>
                <a:t>3</a:t>
              </a:r>
              <a:r>
                <a:rPr lang="cs-CZ" sz="4000" baseline="30000" dirty="0">
                  <a:solidFill>
                    <a:srgbClr val="00B050"/>
                  </a:solidFill>
                </a:rPr>
                <a:t>+</a:t>
              </a:r>
              <a:endParaRPr lang="cs-CZ" sz="4000" dirty="0">
                <a:solidFill>
                  <a:srgbClr val="00B050"/>
                </a:solidFill>
              </a:endParaRPr>
            </a:p>
          </p:txBody>
        </p:sp>
        <p:sp>
          <p:nvSpPr>
            <p:cNvPr id="11" name="TextovéPole 3"/>
            <p:cNvSpPr txBox="1"/>
            <p:nvPr/>
          </p:nvSpPr>
          <p:spPr>
            <a:xfrm>
              <a:off x="3725194" y="2276872"/>
              <a:ext cx="50366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4000" dirty="0"/>
                <a:t>H</a:t>
              </a:r>
            </a:p>
          </p:txBody>
        </p:sp>
        <p:sp>
          <p:nvSpPr>
            <p:cNvPr id="13" name="TextovéPole 4"/>
            <p:cNvSpPr txBox="1"/>
            <p:nvPr/>
          </p:nvSpPr>
          <p:spPr>
            <a:xfrm>
              <a:off x="2545978" y="3356992"/>
              <a:ext cx="46358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4000" dirty="0"/>
                <a:t>R</a:t>
              </a:r>
            </a:p>
          </p:txBody>
        </p:sp>
        <p:sp>
          <p:nvSpPr>
            <p:cNvPr id="15" name="TextovéPole 5"/>
            <p:cNvSpPr txBox="1"/>
            <p:nvPr/>
          </p:nvSpPr>
          <p:spPr>
            <a:xfrm>
              <a:off x="487120" y="2276872"/>
              <a:ext cx="124264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4000" baseline="30000" dirty="0">
                  <a:solidFill>
                    <a:srgbClr val="00B050"/>
                  </a:solidFill>
                </a:rPr>
                <a:t>-</a:t>
              </a:r>
              <a:r>
                <a:rPr lang="cs-CZ" sz="4000" dirty="0">
                  <a:solidFill>
                    <a:srgbClr val="00B050"/>
                  </a:solidFill>
                </a:rPr>
                <a:t>O</a:t>
              </a:r>
              <a:r>
                <a:rPr lang="cs-CZ" sz="4000" dirty="0"/>
                <a:t>OC</a:t>
              </a:r>
            </a:p>
          </p:txBody>
        </p:sp>
        <p:cxnSp>
          <p:nvCxnSpPr>
            <p:cNvPr id="16" name="Přímá spojnice 7"/>
            <p:cNvCxnSpPr/>
            <p:nvPr/>
          </p:nvCxnSpPr>
          <p:spPr>
            <a:xfrm>
              <a:off x="1708970" y="2630815"/>
              <a:ext cx="70279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ovéPole 15"/>
            <p:cNvSpPr txBox="1"/>
            <p:nvPr/>
          </p:nvSpPr>
          <p:spPr>
            <a:xfrm>
              <a:off x="2537689" y="2262882"/>
              <a:ext cx="45878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4000" dirty="0"/>
                <a:t>C</a:t>
              </a:r>
            </a:p>
          </p:txBody>
        </p:sp>
        <p:cxnSp>
          <p:nvCxnSpPr>
            <p:cNvPr id="18" name="Přímá spojnice 17"/>
            <p:cNvCxnSpPr/>
            <p:nvPr/>
          </p:nvCxnSpPr>
          <p:spPr>
            <a:xfrm>
              <a:off x="2987824" y="2636912"/>
              <a:ext cx="70279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22"/>
            <p:cNvCxnSpPr/>
            <p:nvPr/>
          </p:nvCxnSpPr>
          <p:spPr>
            <a:xfrm>
              <a:off x="2777772" y="2852936"/>
              <a:ext cx="0" cy="57606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24"/>
            <p:cNvCxnSpPr/>
            <p:nvPr/>
          </p:nvCxnSpPr>
          <p:spPr>
            <a:xfrm>
              <a:off x="2777772" y="1772816"/>
              <a:ext cx="0" cy="57606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Content Placeholder 4"/>
          <p:cNvSpPr>
            <a:spLocks noGrp="1"/>
          </p:cNvSpPr>
          <p:nvPr>
            <p:ph idx="1"/>
          </p:nvPr>
        </p:nvSpPr>
        <p:spPr>
          <a:xfrm>
            <a:off x="2479284" y="1285442"/>
            <a:ext cx="4896543" cy="64514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rgbClr val="C00000"/>
                </a:solidFill>
              </a:rPr>
              <a:t>izoelektrický bod (neutrální náboj)</a:t>
            </a:r>
            <a:endParaRPr lang="is-IS" sz="2800" b="1" dirty="0">
              <a:solidFill>
                <a:srgbClr val="C00000"/>
              </a:solidFill>
            </a:endParaRPr>
          </a:p>
          <a:p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42" name="Content Placeholder 4"/>
          <p:cNvSpPr txBox="1">
            <a:spLocks/>
          </p:cNvSpPr>
          <p:nvPr/>
        </p:nvSpPr>
        <p:spPr>
          <a:xfrm>
            <a:off x="457200" y="4627184"/>
            <a:ext cx="8229600" cy="2114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aminokyselina není nabitá</a:t>
            </a:r>
            <a:r>
              <a:rPr lang="en-US" sz="2000" dirty="0"/>
              <a:t>	</a:t>
            </a:r>
            <a:endParaRPr lang="cs-CZ" sz="2000" dirty="0"/>
          </a:p>
          <a:p>
            <a:r>
              <a:rPr lang="cs-CZ" sz="2000" dirty="0"/>
              <a:t>aminokyselina se </a:t>
            </a:r>
            <a:r>
              <a:rPr lang="cs-CZ" sz="2000" b="1" dirty="0"/>
              <a:t>nepohybuje v elektrickém poli</a:t>
            </a:r>
            <a:r>
              <a:rPr lang="cs-CZ" sz="2000" dirty="0"/>
              <a:t> (</a:t>
            </a:r>
            <a:r>
              <a:rPr lang="cs-CZ" sz="2000" dirty="0" err="1"/>
              <a:t>elfo</a:t>
            </a:r>
            <a:r>
              <a:rPr lang="cs-CZ" sz="2000" dirty="0"/>
              <a:t>/fokusace)</a:t>
            </a:r>
            <a:endParaRPr lang="cs-CZ" sz="2000" b="1" dirty="0"/>
          </a:p>
          <a:p>
            <a:r>
              <a:rPr lang="cs-CZ" sz="2000" dirty="0"/>
              <a:t>nulový náboj aminokyseliny definuje </a:t>
            </a:r>
            <a:r>
              <a:rPr lang="cs-CZ" sz="2000" b="1" dirty="0"/>
              <a:t>izoelektrický bod </a:t>
            </a:r>
            <a:r>
              <a:rPr lang="cs-CZ" sz="2000" dirty="0"/>
              <a:t>(= specifická hodnota pH)</a:t>
            </a:r>
          </a:p>
          <a:p>
            <a:r>
              <a:rPr lang="cs-CZ" sz="2000" dirty="0"/>
              <a:t>v této formě není kyselina ani aniont, ani kationt, ale </a:t>
            </a:r>
            <a:r>
              <a:rPr lang="cs-CZ" sz="2000" b="1" dirty="0" err="1"/>
              <a:t>amfiont</a:t>
            </a:r>
            <a:endParaRPr lang="is-IS" sz="2000" dirty="0"/>
          </a:p>
          <a:p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46" name="Content Placeholder 4"/>
          <p:cNvSpPr txBox="1">
            <a:spLocks/>
          </p:cNvSpPr>
          <p:nvPr/>
        </p:nvSpPr>
        <p:spPr>
          <a:xfrm>
            <a:off x="3523925" y="6312245"/>
            <a:ext cx="2630632" cy="51614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b="1" u="sng" dirty="0">
                <a:solidFill>
                  <a:srgbClr val="C00000"/>
                </a:solidFill>
              </a:rPr>
              <a:t>Neutrální náboj.</a:t>
            </a:r>
            <a:endParaRPr lang="is-IS" sz="2800" b="1" u="sng" dirty="0">
              <a:solidFill>
                <a:srgbClr val="C00000"/>
              </a:solidFill>
            </a:endParaRPr>
          </a:p>
          <a:p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01793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náboj bílkovin a AK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97371" y="1340769"/>
            <a:ext cx="1051437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TextovéPole 2"/>
          <p:cNvSpPr txBox="1"/>
          <p:nvPr/>
        </p:nvSpPr>
        <p:spPr>
          <a:xfrm>
            <a:off x="4478279" y="2326288"/>
            <a:ext cx="10086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>
                <a:solidFill>
                  <a:srgbClr val="00B050"/>
                </a:solidFill>
              </a:rPr>
              <a:t>NH</a:t>
            </a:r>
            <a:r>
              <a:rPr lang="cs-CZ" sz="4000" baseline="-25000" dirty="0">
                <a:solidFill>
                  <a:srgbClr val="00B050"/>
                </a:solidFill>
              </a:rPr>
              <a:t>2</a:t>
            </a:r>
            <a:endParaRPr lang="cs-CZ" sz="4000" dirty="0">
              <a:solidFill>
                <a:srgbClr val="00B050"/>
              </a:solidFill>
            </a:endParaRPr>
          </a:p>
        </p:txBody>
      </p:sp>
      <p:sp>
        <p:nvSpPr>
          <p:cNvPr id="11" name="TextovéPole 3"/>
          <p:cNvSpPr txBox="1"/>
          <p:nvPr/>
        </p:nvSpPr>
        <p:spPr>
          <a:xfrm>
            <a:off x="5630656" y="3406408"/>
            <a:ext cx="5036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/>
              <a:t>H</a:t>
            </a:r>
          </a:p>
        </p:txBody>
      </p:sp>
      <p:sp>
        <p:nvSpPr>
          <p:cNvPr id="13" name="TextovéPole 4"/>
          <p:cNvSpPr txBox="1"/>
          <p:nvPr/>
        </p:nvSpPr>
        <p:spPr>
          <a:xfrm>
            <a:off x="4451440" y="4486528"/>
            <a:ext cx="9509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/>
              <a:t>CH</a:t>
            </a:r>
            <a:r>
              <a:rPr lang="cs-CZ" sz="4000" baseline="-25000" dirty="0"/>
              <a:t>2</a:t>
            </a:r>
            <a:endParaRPr lang="cs-CZ" sz="4000" dirty="0"/>
          </a:p>
        </p:txBody>
      </p:sp>
      <p:sp>
        <p:nvSpPr>
          <p:cNvPr id="15" name="TextovéPole 5"/>
          <p:cNvSpPr txBox="1"/>
          <p:nvPr/>
        </p:nvSpPr>
        <p:spPr>
          <a:xfrm>
            <a:off x="2156982" y="3406408"/>
            <a:ext cx="12426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aseline="30000" dirty="0">
                <a:solidFill>
                  <a:srgbClr val="00B050"/>
                </a:solidFill>
              </a:rPr>
              <a:t>-</a:t>
            </a:r>
            <a:r>
              <a:rPr lang="cs-CZ" sz="4000" dirty="0">
                <a:solidFill>
                  <a:srgbClr val="00B050"/>
                </a:solidFill>
              </a:rPr>
              <a:t>O</a:t>
            </a:r>
            <a:r>
              <a:rPr lang="cs-CZ" sz="4000" dirty="0"/>
              <a:t>OC</a:t>
            </a:r>
          </a:p>
        </p:txBody>
      </p:sp>
      <p:cxnSp>
        <p:nvCxnSpPr>
          <p:cNvPr id="16" name="Přímá spojnice 7"/>
          <p:cNvCxnSpPr/>
          <p:nvPr/>
        </p:nvCxnSpPr>
        <p:spPr>
          <a:xfrm>
            <a:off x="3614432" y="3760351"/>
            <a:ext cx="70279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5"/>
          <p:cNvSpPr txBox="1"/>
          <p:nvPr/>
        </p:nvSpPr>
        <p:spPr>
          <a:xfrm>
            <a:off x="4443151" y="3392418"/>
            <a:ext cx="4587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/>
              <a:t>C</a:t>
            </a:r>
          </a:p>
        </p:txBody>
      </p:sp>
      <p:cxnSp>
        <p:nvCxnSpPr>
          <p:cNvPr id="18" name="Přímá spojnice 17"/>
          <p:cNvCxnSpPr/>
          <p:nvPr/>
        </p:nvCxnSpPr>
        <p:spPr>
          <a:xfrm>
            <a:off x="4893286" y="3766448"/>
            <a:ext cx="70279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22"/>
          <p:cNvCxnSpPr/>
          <p:nvPr/>
        </p:nvCxnSpPr>
        <p:spPr>
          <a:xfrm>
            <a:off x="4683234" y="3982472"/>
            <a:ext cx="0" cy="57606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24"/>
          <p:cNvCxnSpPr/>
          <p:nvPr/>
        </p:nvCxnSpPr>
        <p:spPr>
          <a:xfrm>
            <a:off x="4683234" y="2902352"/>
            <a:ext cx="0" cy="57606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4"/>
          <p:cNvSpPr>
            <a:spLocks noGrp="1"/>
          </p:cNvSpPr>
          <p:nvPr>
            <p:ph idx="1"/>
          </p:nvPr>
        </p:nvSpPr>
        <p:spPr>
          <a:xfrm>
            <a:off x="3926393" y="1313557"/>
            <a:ext cx="1933201" cy="6451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rgbClr val="C00000"/>
                </a:solidFill>
              </a:rPr>
              <a:t>vysoké pH</a:t>
            </a:r>
            <a:endParaRPr lang="is-IS" sz="2800" b="1" dirty="0">
              <a:solidFill>
                <a:srgbClr val="C00000"/>
              </a:solidFill>
            </a:endParaRPr>
          </a:p>
        </p:txBody>
      </p:sp>
      <p:sp>
        <p:nvSpPr>
          <p:cNvPr id="31" name="Content Placeholder 4"/>
          <p:cNvSpPr txBox="1">
            <a:spLocks/>
          </p:cNvSpPr>
          <p:nvPr/>
        </p:nvSpPr>
        <p:spPr>
          <a:xfrm>
            <a:off x="6796300" y="1944056"/>
            <a:ext cx="1952164" cy="6451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b="1" dirty="0">
                <a:solidFill>
                  <a:srgbClr val="00B050"/>
                </a:solidFill>
              </a:rPr>
              <a:t>H</a:t>
            </a:r>
            <a:r>
              <a:rPr lang="cs-CZ" sz="2800" b="1" baseline="30000" dirty="0">
                <a:solidFill>
                  <a:srgbClr val="00B050"/>
                </a:solidFill>
              </a:rPr>
              <a:t>+</a:t>
            </a:r>
            <a:r>
              <a:rPr lang="cs-CZ" sz="2800" b="1" dirty="0">
                <a:solidFill>
                  <a:srgbClr val="00B050"/>
                </a:solidFill>
              </a:rPr>
              <a:t> </a:t>
            </a:r>
            <a:r>
              <a:rPr lang="cs-CZ" sz="2800" b="1" dirty="0">
                <a:solidFill>
                  <a:srgbClr val="C00000"/>
                </a:solidFill>
              </a:rPr>
              <a:t>+ OH</a:t>
            </a:r>
            <a:r>
              <a:rPr lang="cs-CZ" sz="2800" b="1" baseline="30000" dirty="0">
                <a:solidFill>
                  <a:srgbClr val="C00000"/>
                </a:solidFill>
              </a:rPr>
              <a:t>-</a:t>
            </a:r>
            <a:endParaRPr lang="is-IS" sz="2800" b="1" dirty="0">
              <a:solidFill>
                <a:srgbClr val="C00000"/>
              </a:solidFill>
            </a:endParaRPr>
          </a:p>
          <a:p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cxnSp>
        <p:nvCxnSpPr>
          <p:cNvPr id="5" name="Přímá spojnice se šipkou 4"/>
          <p:cNvCxnSpPr/>
          <p:nvPr/>
        </p:nvCxnSpPr>
        <p:spPr>
          <a:xfrm flipH="1" flipV="1">
            <a:off x="1495728" y="2653183"/>
            <a:ext cx="682874" cy="8996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/>
          <p:nvPr/>
        </p:nvCxnSpPr>
        <p:spPr>
          <a:xfrm flipH="1" flipV="1">
            <a:off x="1209195" y="3203807"/>
            <a:ext cx="901420" cy="55654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 flipH="1">
            <a:off x="1568568" y="3982473"/>
            <a:ext cx="559239" cy="50405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/>
          <p:nvPr/>
        </p:nvCxnSpPr>
        <p:spPr>
          <a:xfrm flipH="1">
            <a:off x="2380051" y="4057412"/>
            <a:ext cx="50893" cy="9817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>
            <a:endCxn id="41" idx="1"/>
          </p:cNvCxnSpPr>
          <p:nvPr/>
        </p:nvCxnSpPr>
        <p:spPr>
          <a:xfrm flipV="1">
            <a:off x="5284731" y="2170645"/>
            <a:ext cx="584622" cy="33695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/>
          <p:nvPr/>
        </p:nvCxnSpPr>
        <p:spPr>
          <a:xfrm flipH="1" flipV="1">
            <a:off x="3950246" y="2267441"/>
            <a:ext cx="521774" cy="272839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22"/>
          <p:cNvCxnSpPr/>
          <p:nvPr/>
        </p:nvCxnSpPr>
        <p:spPr>
          <a:xfrm>
            <a:off x="4673207" y="5131675"/>
            <a:ext cx="0" cy="57606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"/>
          <p:cNvSpPr txBox="1"/>
          <p:nvPr/>
        </p:nvSpPr>
        <p:spPr>
          <a:xfrm>
            <a:off x="4452106" y="5592829"/>
            <a:ext cx="12381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/>
              <a:t>CO</a:t>
            </a:r>
            <a:r>
              <a:rPr lang="cs-CZ" sz="4000" dirty="0">
                <a:solidFill>
                  <a:srgbClr val="00B050"/>
                </a:solidFill>
              </a:rPr>
              <a:t>O</a:t>
            </a:r>
            <a:r>
              <a:rPr lang="cs-CZ" sz="4000" baseline="30000" dirty="0">
                <a:solidFill>
                  <a:srgbClr val="00B050"/>
                </a:solidFill>
              </a:rPr>
              <a:t>-</a:t>
            </a:r>
          </a:p>
        </p:txBody>
      </p:sp>
      <p:cxnSp>
        <p:nvCxnSpPr>
          <p:cNvPr id="47" name="Přímá spojnice se šipkou 46"/>
          <p:cNvCxnSpPr>
            <a:stCxn id="10" idx="3"/>
          </p:cNvCxnSpPr>
          <p:nvPr/>
        </p:nvCxnSpPr>
        <p:spPr>
          <a:xfrm flipV="1">
            <a:off x="5486888" y="2334511"/>
            <a:ext cx="1388702" cy="34572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/>
          <p:nvPr/>
        </p:nvCxnSpPr>
        <p:spPr>
          <a:xfrm>
            <a:off x="5490315" y="2911776"/>
            <a:ext cx="1677497" cy="3220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se šipkou 50"/>
          <p:cNvCxnSpPr>
            <a:endCxn id="45" idx="3"/>
          </p:cNvCxnSpPr>
          <p:nvPr/>
        </p:nvCxnSpPr>
        <p:spPr>
          <a:xfrm flipH="1" flipV="1">
            <a:off x="3472471" y="2771702"/>
            <a:ext cx="1000109" cy="121719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se šipkou 52"/>
          <p:cNvCxnSpPr/>
          <p:nvPr/>
        </p:nvCxnSpPr>
        <p:spPr>
          <a:xfrm flipV="1">
            <a:off x="5652120" y="5940674"/>
            <a:ext cx="830118" cy="3609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se šipkou 54"/>
          <p:cNvCxnSpPr>
            <a:stCxn id="44" idx="1"/>
          </p:cNvCxnSpPr>
          <p:nvPr/>
        </p:nvCxnSpPr>
        <p:spPr>
          <a:xfrm flipH="1">
            <a:off x="3615098" y="5946772"/>
            <a:ext cx="837008" cy="20992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ontent Placeholder 4"/>
          <p:cNvSpPr txBox="1">
            <a:spLocks/>
          </p:cNvSpPr>
          <p:nvPr/>
        </p:nvSpPr>
        <p:spPr>
          <a:xfrm>
            <a:off x="5869353" y="1848071"/>
            <a:ext cx="656019" cy="64514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b="1" dirty="0">
                <a:solidFill>
                  <a:srgbClr val="C00000"/>
                </a:solidFill>
              </a:rPr>
              <a:t>OH</a:t>
            </a:r>
            <a:r>
              <a:rPr lang="cs-CZ" sz="2800" b="1" baseline="30000" dirty="0">
                <a:solidFill>
                  <a:srgbClr val="C00000"/>
                </a:solidFill>
              </a:rPr>
              <a:t>-</a:t>
            </a:r>
            <a:endParaRPr lang="is-IS" sz="2800" b="1" dirty="0">
              <a:solidFill>
                <a:srgbClr val="C00000"/>
              </a:solidFill>
            </a:endParaRPr>
          </a:p>
          <a:p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42" name="Content Placeholder 4"/>
          <p:cNvSpPr txBox="1">
            <a:spLocks/>
          </p:cNvSpPr>
          <p:nvPr/>
        </p:nvSpPr>
        <p:spPr>
          <a:xfrm>
            <a:off x="3622237" y="1895133"/>
            <a:ext cx="656019" cy="64514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b="1" dirty="0">
                <a:solidFill>
                  <a:srgbClr val="C00000"/>
                </a:solidFill>
              </a:rPr>
              <a:t>OH</a:t>
            </a:r>
            <a:r>
              <a:rPr lang="cs-CZ" sz="2800" b="1" baseline="30000" dirty="0">
                <a:solidFill>
                  <a:srgbClr val="C00000"/>
                </a:solidFill>
              </a:rPr>
              <a:t>-</a:t>
            </a:r>
            <a:endParaRPr lang="is-IS" sz="2800" b="1" dirty="0">
              <a:solidFill>
                <a:srgbClr val="C00000"/>
              </a:solidFill>
            </a:endParaRPr>
          </a:p>
          <a:p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45" name="Content Placeholder 4"/>
          <p:cNvSpPr txBox="1">
            <a:spLocks/>
          </p:cNvSpPr>
          <p:nvPr/>
        </p:nvSpPr>
        <p:spPr>
          <a:xfrm>
            <a:off x="2816452" y="2449128"/>
            <a:ext cx="656019" cy="64514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b="1" dirty="0">
                <a:solidFill>
                  <a:srgbClr val="C00000"/>
                </a:solidFill>
              </a:rPr>
              <a:t>OH</a:t>
            </a:r>
            <a:r>
              <a:rPr lang="cs-CZ" sz="2800" b="1" baseline="30000" dirty="0">
                <a:solidFill>
                  <a:srgbClr val="C00000"/>
                </a:solidFill>
              </a:rPr>
              <a:t>-</a:t>
            </a:r>
            <a:endParaRPr lang="is-IS" sz="2800" b="1" dirty="0">
              <a:solidFill>
                <a:srgbClr val="C00000"/>
              </a:solidFill>
            </a:endParaRPr>
          </a:p>
          <a:p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46" name="Content Placeholder 4"/>
          <p:cNvSpPr txBox="1">
            <a:spLocks/>
          </p:cNvSpPr>
          <p:nvPr/>
        </p:nvSpPr>
        <p:spPr>
          <a:xfrm>
            <a:off x="2867483" y="5978141"/>
            <a:ext cx="656019" cy="64514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b="1" dirty="0">
                <a:solidFill>
                  <a:srgbClr val="C00000"/>
                </a:solidFill>
              </a:rPr>
              <a:t>OH</a:t>
            </a:r>
            <a:r>
              <a:rPr lang="cs-CZ" sz="2800" b="1" baseline="30000" dirty="0">
                <a:solidFill>
                  <a:srgbClr val="C00000"/>
                </a:solidFill>
              </a:rPr>
              <a:t>-</a:t>
            </a:r>
            <a:endParaRPr lang="is-IS" sz="2800" b="1" dirty="0">
              <a:solidFill>
                <a:srgbClr val="C00000"/>
              </a:solidFill>
            </a:endParaRPr>
          </a:p>
          <a:p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48" name="Content Placeholder 4"/>
          <p:cNvSpPr txBox="1">
            <a:spLocks/>
          </p:cNvSpPr>
          <p:nvPr/>
        </p:nvSpPr>
        <p:spPr>
          <a:xfrm>
            <a:off x="1282500" y="2266629"/>
            <a:ext cx="656019" cy="64514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b="1" dirty="0">
                <a:solidFill>
                  <a:srgbClr val="C00000"/>
                </a:solidFill>
              </a:rPr>
              <a:t>OH</a:t>
            </a:r>
            <a:r>
              <a:rPr lang="cs-CZ" sz="2800" b="1" baseline="30000" dirty="0">
                <a:solidFill>
                  <a:srgbClr val="C00000"/>
                </a:solidFill>
              </a:rPr>
              <a:t>-</a:t>
            </a:r>
            <a:endParaRPr lang="is-IS" sz="2800" b="1" dirty="0">
              <a:solidFill>
                <a:srgbClr val="C00000"/>
              </a:solidFill>
            </a:endParaRPr>
          </a:p>
          <a:p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56" name="Content Placeholder 4"/>
          <p:cNvSpPr txBox="1">
            <a:spLocks/>
          </p:cNvSpPr>
          <p:nvPr/>
        </p:nvSpPr>
        <p:spPr>
          <a:xfrm>
            <a:off x="994233" y="4517897"/>
            <a:ext cx="656019" cy="64514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b="1" dirty="0">
                <a:solidFill>
                  <a:srgbClr val="C00000"/>
                </a:solidFill>
              </a:rPr>
              <a:t>OH</a:t>
            </a:r>
            <a:r>
              <a:rPr lang="cs-CZ" sz="2800" b="1" baseline="30000" dirty="0">
                <a:solidFill>
                  <a:srgbClr val="C00000"/>
                </a:solidFill>
              </a:rPr>
              <a:t>-</a:t>
            </a:r>
            <a:endParaRPr lang="is-IS" sz="2800" b="1" dirty="0">
              <a:solidFill>
                <a:srgbClr val="C00000"/>
              </a:solidFill>
            </a:endParaRPr>
          </a:p>
          <a:p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57" name="Content Placeholder 4"/>
          <p:cNvSpPr txBox="1">
            <a:spLocks/>
          </p:cNvSpPr>
          <p:nvPr/>
        </p:nvSpPr>
        <p:spPr>
          <a:xfrm>
            <a:off x="1946837" y="5062592"/>
            <a:ext cx="656019" cy="64514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b="1" dirty="0">
                <a:solidFill>
                  <a:srgbClr val="C00000"/>
                </a:solidFill>
              </a:rPr>
              <a:t>OH</a:t>
            </a:r>
            <a:r>
              <a:rPr lang="cs-CZ" sz="2800" b="1" baseline="30000" dirty="0">
                <a:solidFill>
                  <a:srgbClr val="C00000"/>
                </a:solidFill>
              </a:rPr>
              <a:t>-</a:t>
            </a:r>
            <a:endParaRPr lang="is-IS" sz="2800" b="1" dirty="0">
              <a:solidFill>
                <a:srgbClr val="C00000"/>
              </a:solidFill>
            </a:endParaRPr>
          </a:p>
          <a:p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73" name="Content Placeholder 4"/>
          <p:cNvSpPr txBox="1">
            <a:spLocks/>
          </p:cNvSpPr>
          <p:nvPr/>
        </p:nvSpPr>
        <p:spPr>
          <a:xfrm>
            <a:off x="7153264" y="3072776"/>
            <a:ext cx="656019" cy="64514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b="1" dirty="0">
                <a:solidFill>
                  <a:srgbClr val="C00000"/>
                </a:solidFill>
              </a:rPr>
              <a:t>OH</a:t>
            </a:r>
            <a:r>
              <a:rPr lang="cs-CZ" sz="2800" b="1" baseline="30000" dirty="0">
                <a:solidFill>
                  <a:srgbClr val="C00000"/>
                </a:solidFill>
              </a:rPr>
              <a:t>-</a:t>
            </a:r>
            <a:endParaRPr lang="is-IS" sz="2800" b="1" dirty="0">
              <a:solidFill>
                <a:srgbClr val="C00000"/>
              </a:solidFill>
            </a:endParaRPr>
          </a:p>
          <a:p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75" name="Content Placeholder 4"/>
          <p:cNvSpPr txBox="1">
            <a:spLocks/>
          </p:cNvSpPr>
          <p:nvPr/>
        </p:nvSpPr>
        <p:spPr>
          <a:xfrm>
            <a:off x="6464273" y="5707739"/>
            <a:ext cx="1952164" cy="6451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b="1" dirty="0">
                <a:solidFill>
                  <a:srgbClr val="00B050"/>
                </a:solidFill>
              </a:rPr>
              <a:t>H</a:t>
            </a:r>
            <a:r>
              <a:rPr lang="cs-CZ" sz="2800" b="1" baseline="30000" dirty="0">
                <a:solidFill>
                  <a:srgbClr val="00B050"/>
                </a:solidFill>
              </a:rPr>
              <a:t>+</a:t>
            </a:r>
            <a:r>
              <a:rPr lang="cs-CZ" sz="2800" b="1" dirty="0">
                <a:solidFill>
                  <a:srgbClr val="00B050"/>
                </a:solidFill>
              </a:rPr>
              <a:t> </a:t>
            </a:r>
            <a:r>
              <a:rPr lang="cs-CZ" sz="2800" b="1" dirty="0">
                <a:solidFill>
                  <a:srgbClr val="C00000"/>
                </a:solidFill>
              </a:rPr>
              <a:t>+ OH</a:t>
            </a:r>
            <a:r>
              <a:rPr lang="cs-CZ" sz="2800" b="1" baseline="30000" dirty="0">
                <a:solidFill>
                  <a:srgbClr val="C00000"/>
                </a:solidFill>
              </a:rPr>
              <a:t>-</a:t>
            </a:r>
            <a:endParaRPr lang="is-IS" sz="2800" b="1" dirty="0">
              <a:solidFill>
                <a:srgbClr val="C00000"/>
              </a:solidFill>
            </a:endParaRPr>
          </a:p>
          <a:p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78" name="Content Placeholder 4"/>
          <p:cNvSpPr txBox="1">
            <a:spLocks/>
          </p:cNvSpPr>
          <p:nvPr/>
        </p:nvSpPr>
        <p:spPr>
          <a:xfrm>
            <a:off x="8273154" y="2660268"/>
            <a:ext cx="827291" cy="6451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b="1" dirty="0"/>
              <a:t>H</a:t>
            </a:r>
            <a:r>
              <a:rPr lang="cs-CZ" sz="2800" b="1" baseline="-25000" dirty="0"/>
              <a:t>2</a:t>
            </a:r>
            <a:r>
              <a:rPr lang="cs-CZ" sz="2800" b="1" dirty="0"/>
              <a:t>O</a:t>
            </a:r>
            <a:endParaRPr lang="is-IS" sz="2800" b="1" dirty="0"/>
          </a:p>
          <a:p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79" name="Content Placeholder 4"/>
          <p:cNvSpPr txBox="1">
            <a:spLocks/>
          </p:cNvSpPr>
          <p:nvPr/>
        </p:nvSpPr>
        <p:spPr>
          <a:xfrm>
            <a:off x="8244562" y="3900681"/>
            <a:ext cx="827291" cy="6451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b="1" dirty="0"/>
              <a:t>H</a:t>
            </a:r>
            <a:r>
              <a:rPr lang="cs-CZ" sz="2800" b="1" baseline="-25000" dirty="0"/>
              <a:t>2</a:t>
            </a:r>
            <a:r>
              <a:rPr lang="cs-CZ" sz="2800" b="1" dirty="0"/>
              <a:t>O</a:t>
            </a:r>
            <a:endParaRPr lang="is-IS" sz="2800" b="1" dirty="0"/>
          </a:p>
          <a:p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cxnSp>
        <p:nvCxnSpPr>
          <p:cNvPr id="80" name="Přímá spojnice se šipkou 79"/>
          <p:cNvCxnSpPr/>
          <p:nvPr/>
        </p:nvCxnSpPr>
        <p:spPr>
          <a:xfrm>
            <a:off x="7755298" y="2425070"/>
            <a:ext cx="429704" cy="468351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nice se šipkou 81"/>
          <p:cNvCxnSpPr/>
          <p:nvPr/>
        </p:nvCxnSpPr>
        <p:spPr>
          <a:xfrm flipV="1">
            <a:off x="7613979" y="4517897"/>
            <a:ext cx="630583" cy="1025709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Content Placeholder 4"/>
          <p:cNvSpPr txBox="1">
            <a:spLocks/>
          </p:cNvSpPr>
          <p:nvPr/>
        </p:nvSpPr>
        <p:spPr>
          <a:xfrm>
            <a:off x="157905" y="2741750"/>
            <a:ext cx="1952164" cy="6451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b="1" dirty="0">
                <a:solidFill>
                  <a:srgbClr val="00B050"/>
                </a:solidFill>
              </a:rPr>
              <a:t>H</a:t>
            </a:r>
            <a:r>
              <a:rPr lang="cs-CZ" sz="2800" b="1" baseline="30000" dirty="0">
                <a:solidFill>
                  <a:srgbClr val="00B050"/>
                </a:solidFill>
              </a:rPr>
              <a:t>+</a:t>
            </a:r>
            <a:r>
              <a:rPr lang="cs-CZ" sz="2800" b="1" dirty="0">
                <a:solidFill>
                  <a:srgbClr val="00B050"/>
                </a:solidFill>
              </a:rPr>
              <a:t> </a:t>
            </a:r>
            <a:r>
              <a:rPr lang="cs-CZ" sz="2800" b="1" dirty="0">
                <a:solidFill>
                  <a:srgbClr val="C00000"/>
                </a:solidFill>
              </a:rPr>
              <a:t>+ OH</a:t>
            </a:r>
            <a:r>
              <a:rPr lang="cs-CZ" sz="2800" b="1" baseline="30000" dirty="0">
                <a:solidFill>
                  <a:srgbClr val="C00000"/>
                </a:solidFill>
              </a:rPr>
              <a:t>-</a:t>
            </a:r>
            <a:endParaRPr lang="is-IS" sz="2800" b="1" dirty="0">
              <a:solidFill>
                <a:srgbClr val="C00000"/>
              </a:solidFill>
            </a:endParaRPr>
          </a:p>
          <a:p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85" name="Content Placeholder 4"/>
          <p:cNvSpPr txBox="1">
            <a:spLocks/>
          </p:cNvSpPr>
          <p:nvPr/>
        </p:nvSpPr>
        <p:spPr>
          <a:xfrm>
            <a:off x="2683032" y="6267621"/>
            <a:ext cx="4000403" cy="5457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b="1" u="sng" dirty="0" err="1">
                <a:solidFill>
                  <a:srgbClr val="C00000"/>
                </a:solidFill>
              </a:rPr>
              <a:t>Záponý</a:t>
            </a:r>
            <a:r>
              <a:rPr lang="cs-CZ" sz="2800" b="1" u="sng" dirty="0">
                <a:solidFill>
                  <a:srgbClr val="C00000"/>
                </a:solidFill>
              </a:rPr>
              <a:t> náboj = anion.</a:t>
            </a:r>
            <a:endParaRPr lang="is-IS" sz="2800" b="1" u="sng" dirty="0">
              <a:solidFill>
                <a:srgbClr val="C00000"/>
              </a:solidFill>
            </a:endParaRPr>
          </a:p>
          <a:p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97715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Stanovení celkové </a:t>
            </a:r>
            <a:r>
              <a:rPr lang="cs-CZ" dirty="0" err="1"/>
              <a:t>bílk</a:t>
            </a:r>
            <a:r>
              <a:rPr lang="cs-CZ" dirty="0"/>
              <a:t>. (Cu</a:t>
            </a:r>
            <a:r>
              <a:rPr lang="cs-CZ" baseline="30000" dirty="0"/>
              <a:t>2+</a:t>
            </a:r>
            <a:r>
              <a:rPr lang="cs-CZ" dirty="0"/>
              <a:t>)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97371" y="1340769"/>
            <a:ext cx="1051437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9" name="Skupina 34"/>
          <p:cNvGrpSpPr/>
          <p:nvPr/>
        </p:nvGrpSpPr>
        <p:grpSpPr>
          <a:xfrm>
            <a:off x="2157648" y="2399009"/>
            <a:ext cx="3439094" cy="2876018"/>
            <a:chOff x="251520" y="1188860"/>
            <a:chExt cx="3439094" cy="2876018"/>
          </a:xfrm>
        </p:grpSpPr>
        <p:sp>
          <p:nvSpPr>
            <p:cNvPr id="11" name="TextovéPole 3"/>
            <p:cNvSpPr txBox="1"/>
            <p:nvPr/>
          </p:nvSpPr>
          <p:spPr>
            <a:xfrm>
              <a:off x="2545978" y="1188860"/>
              <a:ext cx="50366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4000" dirty="0"/>
                <a:t>H</a:t>
              </a:r>
            </a:p>
          </p:txBody>
        </p:sp>
        <p:sp>
          <p:nvSpPr>
            <p:cNvPr id="13" name="TextovéPole 4"/>
            <p:cNvSpPr txBox="1"/>
            <p:nvPr/>
          </p:nvSpPr>
          <p:spPr>
            <a:xfrm>
              <a:off x="2545978" y="3356992"/>
              <a:ext cx="95090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4000" dirty="0"/>
                <a:t>CH</a:t>
              </a:r>
              <a:r>
                <a:rPr lang="cs-CZ" sz="4000" baseline="-25000" dirty="0"/>
                <a:t>2</a:t>
              </a:r>
              <a:endParaRPr lang="cs-CZ" sz="4000" dirty="0"/>
            </a:p>
          </p:txBody>
        </p:sp>
        <p:sp>
          <p:nvSpPr>
            <p:cNvPr id="15" name="TextovéPole 5"/>
            <p:cNvSpPr txBox="1"/>
            <p:nvPr/>
          </p:nvSpPr>
          <p:spPr>
            <a:xfrm>
              <a:off x="251520" y="2276872"/>
              <a:ext cx="156485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4000" dirty="0">
                  <a:solidFill>
                    <a:srgbClr val="00B050"/>
                  </a:solidFill>
                </a:rPr>
                <a:t> </a:t>
              </a:r>
              <a:r>
                <a:rPr lang="cs-CZ" sz="4000" dirty="0"/>
                <a:t>HNOC</a:t>
              </a:r>
            </a:p>
          </p:txBody>
        </p:sp>
        <p:cxnSp>
          <p:nvCxnSpPr>
            <p:cNvPr id="16" name="Přímá spojnice 7"/>
            <p:cNvCxnSpPr/>
            <p:nvPr/>
          </p:nvCxnSpPr>
          <p:spPr>
            <a:xfrm>
              <a:off x="1708970" y="2630815"/>
              <a:ext cx="70279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ovéPole 15"/>
            <p:cNvSpPr txBox="1"/>
            <p:nvPr/>
          </p:nvSpPr>
          <p:spPr>
            <a:xfrm>
              <a:off x="2537689" y="2262882"/>
              <a:ext cx="45878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4000" dirty="0"/>
                <a:t>C</a:t>
              </a:r>
            </a:p>
          </p:txBody>
        </p:sp>
        <p:cxnSp>
          <p:nvCxnSpPr>
            <p:cNvPr id="18" name="Přímá spojnice 17"/>
            <p:cNvCxnSpPr/>
            <p:nvPr/>
          </p:nvCxnSpPr>
          <p:spPr>
            <a:xfrm>
              <a:off x="2987824" y="2636912"/>
              <a:ext cx="70279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22"/>
            <p:cNvCxnSpPr/>
            <p:nvPr/>
          </p:nvCxnSpPr>
          <p:spPr>
            <a:xfrm>
              <a:off x="2777772" y="2852936"/>
              <a:ext cx="0" cy="57606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24"/>
            <p:cNvCxnSpPr/>
            <p:nvPr/>
          </p:nvCxnSpPr>
          <p:spPr>
            <a:xfrm>
              <a:off x="2777772" y="1772816"/>
              <a:ext cx="0" cy="57606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3" name="Přímá spojnice 22"/>
          <p:cNvCxnSpPr/>
          <p:nvPr/>
        </p:nvCxnSpPr>
        <p:spPr>
          <a:xfrm>
            <a:off x="4673207" y="5212288"/>
            <a:ext cx="0" cy="57606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"/>
          <p:cNvSpPr txBox="1"/>
          <p:nvPr/>
        </p:nvSpPr>
        <p:spPr>
          <a:xfrm>
            <a:off x="4452106" y="5673442"/>
            <a:ext cx="12381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/>
              <a:t>COO</a:t>
            </a:r>
            <a:r>
              <a:rPr lang="cs-CZ" sz="4000" baseline="30000" dirty="0">
                <a:solidFill>
                  <a:srgbClr val="00B050"/>
                </a:solidFill>
              </a:rPr>
              <a:t>-</a:t>
            </a:r>
            <a:endParaRPr lang="cs-CZ" sz="4000" dirty="0">
              <a:solidFill>
                <a:srgbClr val="00B05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559660" y="6052646"/>
            <a:ext cx="15363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bg1">
                    <a:lumMod val="65000"/>
                  </a:schemeClr>
                </a:solidFill>
              </a:rPr>
              <a:t>+ stabilizátory </a:t>
            </a:r>
          </a:p>
          <a:p>
            <a:r>
              <a:rPr lang="cs-CZ" dirty="0">
                <a:solidFill>
                  <a:schemeClr val="bg1">
                    <a:lumMod val="65000"/>
                  </a:schemeClr>
                </a:solidFill>
              </a:rPr>
              <a:t>náboje mědi</a:t>
            </a:r>
            <a:endParaRPr lang="cs-CZ" b="1" u="sng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45" name="Přímá spojnice 7"/>
          <p:cNvCxnSpPr/>
          <p:nvPr/>
        </p:nvCxnSpPr>
        <p:spPr>
          <a:xfrm>
            <a:off x="1979712" y="3840964"/>
            <a:ext cx="34275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ovéPole 15"/>
          <p:cNvSpPr txBox="1"/>
          <p:nvPr/>
        </p:nvSpPr>
        <p:spPr>
          <a:xfrm>
            <a:off x="1534133" y="3473031"/>
            <a:ext cx="4587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/>
              <a:t>C</a:t>
            </a:r>
          </a:p>
        </p:txBody>
      </p:sp>
      <p:sp>
        <p:nvSpPr>
          <p:cNvPr id="48" name="TextovéPole 5"/>
          <p:cNvSpPr txBox="1"/>
          <p:nvPr/>
        </p:nvSpPr>
        <p:spPr>
          <a:xfrm>
            <a:off x="256276" y="3480005"/>
            <a:ext cx="10527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/>
              <a:t>..OC</a:t>
            </a:r>
          </a:p>
        </p:txBody>
      </p:sp>
      <p:cxnSp>
        <p:nvCxnSpPr>
          <p:cNvPr id="50" name="Přímá spojnice 7"/>
          <p:cNvCxnSpPr/>
          <p:nvPr/>
        </p:nvCxnSpPr>
        <p:spPr>
          <a:xfrm>
            <a:off x="1237018" y="3840964"/>
            <a:ext cx="34275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22"/>
          <p:cNvCxnSpPr/>
          <p:nvPr/>
        </p:nvCxnSpPr>
        <p:spPr>
          <a:xfrm>
            <a:off x="1763523" y="4063085"/>
            <a:ext cx="0" cy="57606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22"/>
          <p:cNvCxnSpPr/>
          <p:nvPr/>
        </p:nvCxnSpPr>
        <p:spPr>
          <a:xfrm>
            <a:off x="1763523" y="3038769"/>
            <a:ext cx="0" cy="57606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ovéPole 3"/>
          <p:cNvSpPr txBox="1"/>
          <p:nvPr/>
        </p:nvSpPr>
        <p:spPr>
          <a:xfrm>
            <a:off x="1534133" y="2426811"/>
            <a:ext cx="5036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/>
              <a:t>H</a:t>
            </a:r>
          </a:p>
        </p:txBody>
      </p:sp>
      <p:sp>
        <p:nvSpPr>
          <p:cNvPr id="57" name="TextovéPole 4"/>
          <p:cNvSpPr txBox="1"/>
          <p:nvPr/>
        </p:nvSpPr>
        <p:spPr>
          <a:xfrm>
            <a:off x="1288072" y="4562840"/>
            <a:ext cx="14350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/>
              <a:t>(CH</a:t>
            </a:r>
            <a:r>
              <a:rPr lang="cs-CZ" sz="4000" baseline="-25000" dirty="0"/>
              <a:t>2</a:t>
            </a:r>
            <a:r>
              <a:rPr lang="cs-CZ" sz="4000" dirty="0"/>
              <a:t>)</a:t>
            </a:r>
            <a:r>
              <a:rPr lang="cs-CZ" sz="4000" baseline="-25000" dirty="0"/>
              <a:t>4</a:t>
            </a:r>
            <a:endParaRPr lang="cs-CZ" sz="4000" dirty="0"/>
          </a:p>
        </p:txBody>
      </p:sp>
      <p:cxnSp>
        <p:nvCxnSpPr>
          <p:cNvPr id="58" name="Přímá spojnice 22"/>
          <p:cNvCxnSpPr/>
          <p:nvPr/>
        </p:nvCxnSpPr>
        <p:spPr>
          <a:xfrm>
            <a:off x="1763523" y="5197071"/>
            <a:ext cx="0" cy="57606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ovéPole 2"/>
          <p:cNvSpPr txBox="1"/>
          <p:nvPr/>
        </p:nvSpPr>
        <p:spPr>
          <a:xfrm>
            <a:off x="1288072" y="5689395"/>
            <a:ext cx="10086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>
                <a:solidFill>
                  <a:srgbClr val="00B050"/>
                </a:solidFill>
              </a:rPr>
              <a:t>NH</a:t>
            </a:r>
            <a:r>
              <a:rPr lang="cs-CZ" sz="4000" baseline="-25000" dirty="0">
                <a:solidFill>
                  <a:srgbClr val="00B050"/>
                </a:solidFill>
              </a:rPr>
              <a:t>2</a:t>
            </a:r>
            <a:endParaRPr lang="cs-CZ" sz="4000" dirty="0">
              <a:solidFill>
                <a:srgbClr val="00B050"/>
              </a:solidFill>
            </a:endParaRPr>
          </a:p>
        </p:txBody>
      </p:sp>
      <p:sp>
        <p:nvSpPr>
          <p:cNvPr id="61" name="TextovéPole 5"/>
          <p:cNvSpPr txBox="1"/>
          <p:nvPr/>
        </p:nvSpPr>
        <p:spPr>
          <a:xfrm>
            <a:off x="5420654" y="3487021"/>
            <a:ext cx="15648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>
                <a:solidFill>
                  <a:srgbClr val="00B050"/>
                </a:solidFill>
              </a:rPr>
              <a:t> </a:t>
            </a:r>
            <a:r>
              <a:rPr lang="cs-CZ" sz="4000" dirty="0"/>
              <a:t>HNOC</a:t>
            </a:r>
          </a:p>
        </p:txBody>
      </p:sp>
      <p:cxnSp>
        <p:nvCxnSpPr>
          <p:cNvPr id="62" name="Přímá spojnice 61"/>
          <p:cNvCxnSpPr/>
          <p:nvPr/>
        </p:nvCxnSpPr>
        <p:spPr>
          <a:xfrm>
            <a:off x="6876256" y="3840964"/>
            <a:ext cx="432048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ovéPole 15"/>
          <p:cNvSpPr txBox="1"/>
          <p:nvPr/>
        </p:nvSpPr>
        <p:spPr>
          <a:xfrm>
            <a:off x="7256734" y="3487021"/>
            <a:ext cx="4587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/>
              <a:t>C</a:t>
            </a:r>
          </a:p>
        </p:txBody>
      </p:sp>
      <p:cxnSp>
        <p:nvCxnSpPr>
          <p:cNvPr id="64" name="Přímá spojnice 22"/>
          <p:cNvCxnSpPr/>
          <p:nvPr/>
        </p:nvCxnSpPr>
        <p:spPr>
          <a:xfrm>
            <a:off x="7492972" y="3038769"/>
            <a:ext cx="0" cy="57606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ovéPole 3"/>
          <p:cNvSpPr txBox="1"/>
          <p:nvPr/>
        </p:nvSpPr>
        <p:spPr>
          <a:xfrm>
            <a:off x="7241140" y="2426811"/>
            <a:ext cx="5036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/>
              <a:t>H</a:t>
            </a:r>
          </a:p>
        </p:txBody>
      </p:sp>
      <p:cxnSp>
        <p:nvCxnSpPr>
          <p:cNvPr id="66" name="Přímá spojnice 65"/>
          <p:cNvCxnSpPr/>
          <p:nvPr/>
        </p:nvCxnSpPr>
        <p:spPr>
          <a:xfrm>
            <a:off x="7659986" y="3840964"/>
            <a:ext cx="432048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ovéPole 5"/>
          <p:cNvSpPr txBox="1"/>
          <p:nvPr/>
        </p:nvSpPr>
        <p:spPr>
          <a:xfrm>
            <a:off x="7897916" y="3487021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>
                <a:solidFill>
                  <a:srgbClr val="00B050"/>
                </a:solidFill>
              </a:rPr>
              <a:t> </a:t>
            </a:r>
            <a:r>
              <a:rPr lang="cs-CZ" sz="4000" dirty="0"/>
              <a:t>NH..</a:t>
            </a:r>
          </a:p>
        </p:txBody>
      </p:sp>
      <p:cxnSp>
        <p:nvCxnSpPr>
          <p:cNvPr id="68" name="Přímá spojnice 22"/>
          <p:cNvCxnSpPr/>
          <p:nvPr/>
        </p:nvCxnSpPr>
        <p:spPr>
          <a:xfrm>
            <a:off x="7492972" y="4101134"/>
            <a:ext cx="0" cy="57606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ovéPole 4"/>
          <p:cNvSpPr txBox="1"/>
          <p:nvPr/>
        </p:nvSpPr>
        <p:spPr>
          <a:xfrm>
            <a:off x="7230906" y="4573062"/>
            <a:ext cx="9509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/>
              <a:t>CH</a:t>
            </a:r>
            <a:r>
              <a:rPr lang="cs-CZ" sz="4000" baseline="-25000" dirty="0"/>
              <a:t>3</a:t>
            </a:r>
            <a:endParaRPr lang="cs-CZ" sz="4000" dirty="0"/>
          </a:p>
        </p:txBody>
      </p:sp>
      <p:sp>
        <p:nvSpPr>
          <p:cNvPr id="70" name="TextovéPole 69"/>
          <p:cNvSpPr txBox="1"/>
          <p:nvPr/>
        </p:nvSpPr>
        <p:spPr>
          <a:xfrm>
            <a:off x="983341" y="2175638"/>
            <a:ext cx="1787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lysin (</a:t>
            </a:r>
            <a:r>
              <a:rPr lang="cs-CZ" dirty="0" err="1"/>
              <a:t>basická</a:t>
            </a:r>
            <a:r>
              <a:rPr lang="cs-CZ" dirty="0"/>
              <a:t> AK)</a:t>
            </a:r>
          </a:p>
        </p:txBody>
      </p:sp>
      <p:sp>
        <p:nvSpPr>
          <p:cNvPr id="71" name="TextovéPole 70"/>
          <p:cNvSpPr txBox="1"/>
          <p:nvPr/>
        </p:nvSpPr>
        <p:spPr>
          <a:xfrm>
            <a:off x="3809943" y="2175638"/>
            <a:ext cx="2032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aspartát</a:t>
            </a:r>
            <a:r>
              <a:rPr lang="cs-CZ" dirty="0"/>
              <a:t> (kyselá AK)</a:t>
            </a:r>
          </a:p>
        </p:txBody>
      </p:sp>
      <p:sp>
        <p:nvSpPr>
          <p:cNvPr id="72" name="TextovéPole 71"/>
          <p:cNvSpPr txBox="1"/>
          <p:nvPr/>
        </p:nvSpPr>
        <p:spPr>
          <a:xfrm>
            <a:off x="6464012" y="2175638"/>
            <a:ext cx="2105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alanin (neutrální AK)</a:t>
            </a:r>
          </a:p>
        </p:txBody>
      </p:sp>
      <p:cxnSp>
        <p:nvCxnSpPr>
          <p:cNvPr id="73" name="Přímá spojnice se šipkou 72"/>
          <p:cNvCxnSpPr/>
          <p:nvPr/>
        </p:nvCxnSpPr>
        <p:spPr>
          <a:xfrm flipH="1" flipV="1">
            <a:off x="4604313" y="11837669"/>
            <a:ext cx="982568" cy="294584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Přímá spojnice se šipkou 73"/>
          <p:cNvCxnSpPr/>
          <p:nvPr/>
        </p:nvCxnSpPr>
        <p:spPr>
          <a:xfrm flipH="1" flipV="1">
            <a:off x="5681976" y="6093296"/>
            <a:ext cx="621781" cy="144016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"/>
          <p:cNvSpPr txBox="1"/>
          <p:nvPr/>
        </p:nvSpPr>
        <p:spPr>
          <a:xfrm>
            <a:off x="6453201" y="5883369"/>
            <a:ext cx="10711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/>
              <a:t>Cu</a:t>
            </a:r>
            <a:r>
              <a:rPr lang="cs-CZ" sz="4000" baseline="30000" dirty="0"/>
              <a:t>2+</a:t>
            </a:r>
            <a:endParaRPr lang="cs-CZ" sz="4000" dirty="0">
              <a:solidFill>
                <a:srgbClr val="00B050"/>
              </a:solidFill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1521112" y="1137518"/>
            <a:ext cx="65843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cs-CZ" dirty="0"/>
              <a:t>Biochemický analyzátor </a:t>
            </a:r>
            <a:r>
              <a:rPr lang="cs-CZ" dirty="0" err="1"/>
              <a:t>napipetuje</a:t>
            </a:r>
            <a:r>
              <a:rPr lang="cs-CZ" dirty="0"/>
              <a:t> </a:t>
            </a:r>
            <a:r>
              <a:rPr lang="cs-CZ" b="1" u="sng" dirty="0"/>
              <a:t>reagencii R1 </a:t>
            </a:r>
            <a:r>
              <a:rPr lang="cs-CZ" dirty="0"/>
              <a:t>(pufr, </a:t>
            </a:r>
            <a:r>
              <a:rPr lang="cs-CZ" b="1" dirty="0"/>
              <a:t>pH 13,2</a:t>
            </a:r>
            <a:r>
              <a:rPr lang="cs-CZ" dirty="0"/>
              <a:t>)</a:t>
            </a:r>
          </a:p>
          <a:p>
            <a:pPr marL="342900" indent="-342900">
              <a:buAutoNum type="arabicPeriod"/>
            </a:pPr>
            <a:r>
              <a:rPr lang="cs-CZ" dirty="0"/>
              <a:t>Bílkoviny tímto získají záporný náboj, </a:t>
            </a:r>
            <a:r>
              <a:rPr lang="cs-CZ" b="1" u="sng" dirty="0" err="1"/>
              <a:t>deprotonace</a:t>
            </a:r>
            <a:r>
              <a:rPr lang="cs-CZ" dirty="0"/>
              <a:t> (CO</a:t>
            </a:r>
            <a:r>
              <a:rPr lang="cs-CZ" dirty="0">
                <a:solidFill>
                  <a:srgbClr val="00B050"/>
                </a:solidFill>
              </a:rPr>
              <a:t>O</a:t>
            </a:r>
            <a:r>
              <a:rPr lang="cs-CZ" baseline="30000" dirty="0">
                <a:solidFill>
                  <a:srgbClr val="00B050"/>
                </a:solidFill>
              </a:rPr>
              <a:t>-</a:t>
            </a:r>
            <a:r>
              <a:rPr lang="cs-CZ" dirty="0"/>
              <a:t> a </a:t>
            </a:r>
            <a:r>
              <a:rPr lang="cs-CZ" b="1" dirty="0">
                <a:solidFill>
                  <a:srgbClr val="00B050"/>
                </a:solidFill>
              </a:rPr>
              <a:t>NH</a:t>
            </a:r>
            <a:r>
              <a:rPr lang="cs-CZ" b="1" baseline="-25000" dirty="0">
                <a:solidFill>
                  <a:srgbClr val="00B050"/>
                </a:solidFill>
              </a:rPr>
              <a:t>2</a:t>
            </a:r>
            <a:r>
              <a:rPr lang="cs-CZ" dirty="0"/>
              <a:t>)</a:t>
            </a:r>
          </a:p>
          <a:p>
            <a:pPr marL="342900" indent="-342900">
              <a:buAutoNum type="arabicPeriod"/>
            </a:pPr>
            <a:r>
              <a:rPr lang="cs-CZ" dirty="0"/>
              <a:t>Na </a:t>
            </a:r>
            <a:r>
              <a:rPr lang="cs-CZ" b="1" dirty="0"/>
              <a:t>záporně nabitou</a:t>
            </a:r>
            <a:r>
              <a:rPr lang="cs-CZ" dirty="0"/>
              <a:t> skupinu se může navázat </a:t>
            </a:r>
            <a:r>
              <a:rPr lang="cs-CZ" b="1" u="sng" dirty="0"/>
              <a:t>měď</a:t>
            </a:r>
            <a:r>
              <a:rPr lang="cs-CZ" b="1" dirty="0"/>
              <a:t>, </a:t>
            </a:r>
            <a:r>
              <a:rPr lang="cs-CZ" b="1" u="sng" dirty="0"/>
              <a:t>reagencie R2</a:t>
            </a:r>
          </a:p>
        </p:txBody>
      </p:sp>
      <p:sp>
        <p:nvSpPr>
          <p:cNvPr id="51" name="TextovéPole 4"/>
          <p:cNvSpPr txBox="1"/>
          <p:nvPr/>
        </p:nvSpPr>
        <p:spPr>
          <a:xfrm>
            <a:off x="4443817" y="6191976"/>
            <a:ext cx="12381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/>
              <a:t>COO</a:t>
            </a:r>
            <a:r>
              <a:rPr lang="cs-CZ" sz="4000" baseline="30000" dirty="0">
                <a:solidFill>
                  <a:srgbClr val="00B050"/>
                </a:solidFill>
              </a:rPr>
              <a:t>-</a:t>
            </a:r>
            <a:endParaRPr lang="cs-CZ" sz="4000" dirty="0">
              <a:solidFill>
                <a:srgbClr val="00B050"/>
              </a:solidFill>
            </a:endParaRPr>
          </a:p>
        </p:txBody>
      </p:sp>
      <p:cxnSp>
        <p:nvCxnSpPr>
          <p:cNvPr id="53" name="Přímá spojnice se šipkou 52"/>
          <p:cNvCxnSpPr>
            <a:endCxn id="51" idx="3"/>
          </p:cNvCxnSpPr>
          <p:nvPr/>
        </p:nvCxnSpPr>
        <p:spPr>
          <a:xfrm flipH="1">
            <a:off x="5681976" y="6476004"/>
            <a:ext cx="621781" cy="69915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22"/>
          <p:cNvCxnSpPr/>
          <p:nvPr/>
        </p:nvCxnSpPr>
        <p:spPr>
          <a:xfrm>
            <a:off x="4644008" y="6669360"/>
            <a:ext cx="480" cy="13563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5849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Acidobazická rovnováha: proteiny a volné kalcium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97371" y="1340769"/>
            <a:ext cx="1051437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6140763" y="2161195"/>
            <a:ext cx="1933201" cy="6451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rgbClr val="C00000"/>
                </a:solidFill>
              </a:rPr>
              <a:t>vysoké pH</a:t>
            </a:r>
            <a:endParaRPr lang="is-IS" sz="2800" b="1" dirty="0">
              <a:solidFill>
                <a:srgbClr val="C00000"/>
              </a:solidFill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910202" y="2161194"/>
            <a:ext cx="1933201" cy="6451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b="1" dirty="0">
                <a:solidFill>
                  <a:srgbClr val="C00000"/>
                </a:solidFill>
              </a:rPr>
              <a:t>nízké pH</a:t>
            </a:r>
            <a:endParaRPr lang="is-IS" sz="2800" b="1" dirty="0">
              <a:solidFill>
                <a:srgbClr val="C00000"/>
              </a:solidFill>
            </a:endParaRPr>
          </a:p>
          <a:p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11" name="Content Placeholder 4"/>
          <p:cNvSpPr txBox="1">
            <a:spLocks/>
          </p:cNvSpPr>
          <p:nvPr/>
        </p:nvSpPr>
        <p:spPr>
          <a:xfrm>
            <a:off x="457200" y="1772816"/>
            <a:ext cx="8229600" cy="4656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fysiologicky cca 50 % volného Ca v plasmě, 50 % vázáno na proteiny</a:t>
            </a:r>
            <a:endParaRPr lang="en-US" dirty="0"/>
          </a:p>
        </p:txBody>
      </p:sp>
      <p:sp>
        <p:nvSpPr>
          <p:cNvPr id="29" name="Content Placeholder 4"/>
          <p:cNvSpPr txBox="1">
            <a:spLocks/>
          </p:cNvSpPr>
          <p:nvPr/>
        </p:nvSpPr>
        <p:spPr>
          <a:xfrm>
            <a:off x="192132" y="2637950"/>
            <a:ext cx="620506" cy="6451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b="1" dirty="0">
                <a:solidFill>
                  <a:srgbClr val="C00000"/>
                </a:solidFill>
              </a:rPr>
              <a:t>H</a:t>
            </a:r>
            <a:r>
              <a:rPr lang="cs-CZ" sz="2800" b="1" baseline="30000" dirty="0">
                <a:solidFill>
                  <a:srgbClr val="C00000"/>
                </a:solidFill>
              </a:rPr>
              <a:t>+</a:t>
            </a:r>
            <a:endParaRPr lang="is-IS" sz="2800" b="1" dirty="0">
              <a:solidFill>
                <a:srgbClr val="C00000"/>
              </a:solidFill>
            </a:endParaRPr>
          </a:p>
          <a:p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grpSp>
        <p:nvGrpSpPr>
          <p:cNvPr id="49" name="Skupina 48"/>
          <p:cNvGrpSpPr/>
          <p:nvPr/>
        </p:nvGrpSpPr>
        <p:grpSpPr>
          <a:xfrm>
            <a:off x="863422" y="2852936"/>
            <a:ext cx="2628458" cy="2449950"/>
            <a:chOff x="2636855" y="2406901"/>
            <a:chExt cx="3495922" cy="4025006"/>
          </a:xfrm>
        </p:grpSpPr>
        <p:grpSp>
          <p:nvGrpSpPr>
            <p:cNvPr id="13" name="Skupina 34"/>
            <p:cNvGrpSpPr/>
            <p:nvPr/>
          </p:nvGrpSpPr>
          <p:grpSpPr>
            <a:xfrm>
              <a:off x="2636855" y="2406901"/>
              <a:ext cx="3495922" cy="2918705"/>
              <a:chOff x="730727" y="1196752"/>
              <a:chExt cx="3495922" cy="2918705"/>
            </a:xfrm>
          </p:grpSpPr>
          <p:sp>
            <p:nvSpPr>
              <p:cNvPr id="15" name="TextovéPole 2"/>
              <p:cNvSpPr txBox="1"/>
              <p:nvPr/>
            </p:nvSpPr>
            <p:spPr>
              <a:xfrm>
                <a:off x="2572817" y="1196752"/>
                <a:ext cx="1040863" cy="7584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400" dirty="0">
                    <a:solidFill>
                      <a:srgbClr val="00B050"/>
                    </a:solidFill>
                  </a:rPr>
                  <a:t>NH</a:t>
                </a:r>
                <a:r>
                  <a:rPr lang="cs-CZ" sz="2400" baseline="-25000" dirty="0">
                    <a:solidFill>
                      <a:srgbClr val="00B050"/>
                    </a:solidFill>
                  </a:rPr>
                  <a:t>3</a:t>
                </a:r>
                <a:r>
                  <a:rPr lang="cs-CZ" sz="2400" baseline="30000" dirty="0">
                    <a:solidFill>
                      <a:srgbClr val="00B050"/>
                    </a:solidFill>
                  </a:rPr>
                  <a:t>+</a:t>
                </a:r>
                <a:endParaRPr lang="cs-CZ" sz="2400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6" name="TextovéPole 3"/>
              <p:cNvSpPr txBox="1"/>
              <p:nvPr/>
            </p:nvSpPr>
            <p:spPr>
              <a:xfrm>
                <a:off x="3725194" y="2276872"/>
                <a:ext cx="501455" cy="7584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400" dirty="0"/>
                  <a:t>H</a:t>
                </a:r>
              </a:p>
            </p:txBody>
          </p:sp>
          <p:sp>
            <p:nvSpPr>
              <p:cNvPr id="17" name="TextovéPole 4"/>
              <p:cNvSpPr txBox="1"/>
              <p:nvPr/>
            </p:nvSpPr>
            <p:spPr>
              <a:xfrm>
                <a:off x="2545978" y="3356991"/>
                <a:ext cx="857506" cy="7584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400" dirty="0"/>
                  <a:t>CH</a:t>
                </a:r>
                <a:r>
                  <a:rPr lang="cs-CZ" sz="2400" baseline="-25000" dirty="0"/>
                  <a:t>2</a:t>
                </a:r>
                <a:endParaRPr lang="cs-CZ" sz="2400" dirty="0"/>
              </a:p>
            </p:txBody>
          </p:sp>
          <p:sp>
            <p:nvSpPr>
              <p:cNvPr id="18" name="TextovéPole 5"/>
              <p:cNvSpPr txBox="1"/>
              <p:nvPr/>
            </p:nvSpPr>
            <p:spPr>
              <a:xfrm>
                <a:off x="730727" y="2276872"/>
                <a:ext cx="1260461" cy="7584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400" dirty="0">
                    <a:solidFill>
                      <a:srgbClr val="00B050"/>
                    </a:solidFill>
                  </a:rPr>
                  <a:t>H</a:t>
                </a:r>
                <a:r>
                  <a:rPr lang="cs-CZ" sz="2400" dirty="0"/>
                  <a:t>OOC</a:t>
                </a:r>
              </a:p>
            </p:txBody>
          </p:sp>
          <p:cxnSp>
            <p:nvCxnSpPr>
              <p:cNvPr id="19" name="Přímá spojnice 7"/>
              <p:cNvCxnSpPr/>
              <p:nvPr/>
            </p:nvCxnSpPr>
            <p:spPr>
              <a:xfrm>
                <a:off x="1864714" y="2630815"/>
                <a:ext cx="702789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ovéPole 15"/>
              <p:cNvSpPr txBox="1"/>
              <p:nvPr/>
            </p:nvSpPr>
            <p:spPr>
              <a:xfrm>
                <a:off x="2537689" y="2262881"/>
                <a:ext cx="463078" cy="7584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400" dirty="0"/>
                  <a:t>C</a:t>
                </a:r>
              </a:p>
            </p:txBody>
          </p:sp>
          <p:cxnSp>
            <p:nvCxnSpPr>
              <p:cNvPr id="21" name="Přímá spojnice 20"/>
              <p:cNvCxnSpPr/>
              <p:nvPr/>
            </p:nvCxnSpPr>
            <p:spPr>
              <a:xfrm>
                <a:off x="2987824" y="2636912"/>
                <a:ext cx="702790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Přímá spojnice 22"/>
              <p:cNvCxnSpPr/>
              <p:nvPr/>
            </p:nvCxnSpPr>
            <p:spPr>
              <a:xfrm>
                <a:off x="2777772" y="2852936"/>
                <a:ext cx="0" cy="576064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Přímá spojnice 24"/>
              <p:cNvCxnSpPr/>
              <p:nvPr/>
            </p:nvCxnSpPr>
            <p:spPr>
              <a:xfrm>
                <a:off x="2777772" y="1772816"/>
                <a:ext cx="0" cy="576064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1" name="Přímá spojnice 22"/>
            <p:cNvCxnSpPr/>
            <p:nvPr/>
          </p:nvCxnSpPr>
          <p:spPr>
            <a:xfrm>
              <a:off x="4673207" y="5212288"/>
              <a:ext cx="0" cy="57606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ovéPole 4"/>
            <p:cNvSpPr txBox="1"/>
            <p:nvPr/>
          </p:nvSpPr>
          <p:spPr>
            <a:xfrm>
              <a:off x="4452106" y="5673441"/>
              <a:ext cx="1256879" cy="7584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/>
                <a:t>COO</a:t>
              </a:r>
              <a:r>
                <a:rPr lang="cs-CZ" sz="2400" dirty="0">
                  <a:solidFill>
                    <a:srgbClr val="00B050"/>
                  </a:solidFill>
                </a:rPr>
                <a:t>H</a:t>
              </a:r>
            </a:p>
          </p:txBody>
        </p:sp>
      </p:grpSp>
      <p:cxnSp>
        <p:nvCxnSpPr>
          <p:cNvPr id="46" name="Přímá spojnice se šipkou 45"/>
          <p:cNvCxnSpPr/>
          <p:nvPr/>
        </p:nvCxnSpPr>
        <p:spPr>
          <a:xfrm>
            <a:off x="522101" y="3078340"/>
            <a:ext cx="405477" cy="57725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se šipkou 50"/>
          <p:cNvCxnSpPr/>
          <p:nvPr/>
        </p:nvCxnSpPr>
        <p:spPr>
          <a:xfrm flipH="1">
            <a:off x="570429" y="3909679"/>
            <a:ext cx="408695" cy="650846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Content Placeholder 4"/>
          <p:cNvSpPr txBox="1">
            <a:spLocks/>
          </p:cNvSpPr>
          <p:nvPr/>
        </p:nvSpPr>
        <p:spPr>
          <a:xfrm>
            <a:off x="106059" y="4553335"/>
            <a:ext cx="768394" cy="64514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b="1" dirty="0">
                <a:solidFill>
                  <a:schemeClr val="accent1"/>
                </a:solidFill>
              </a:rPr>
              <a:t>Ca</a:t>
            </a:r>
            <a:r>
              <a:rPr lang="cs-CZ" sz="2800" b="1" baseline="30000" dirty="0">
                <a:solidFill>
                  <a:schemeClr val="accent1"/>
                </a:solidFill>
              </a:rPr>
              <a:t>2+</a:t>
            </a:r>
            <a:endParaRPr lang="is-IS" sz="2800" b="1" dirty="0">
              <a:solidFill>
                <a:schemeClr val="accent1"/>
              </a:solidFill>
            </a:endParaRPr>
          </a:p>
          <a:p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cxnSp>
        <p:nvCxnSpPr>
          <p:cNvPr id="54" name="Přímá spojnice se šipkou 53"/>
          <p:cNvCxnSpPr/>
          <p:nvPr/>
        </p:nvCxnSpPr>
        <p:spPr>
          <a:xfrm flipH="1">
            <a:off x="3138040" y="4446732"/>
            <a:ext cx="440588" cy="471396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ontent Placeholder 4"/>
          <p:cNvSpPr txBox="1">
            <a:spLocks/>
          </p:cNvSpPr>
          <p:nvPr/>
        </p:nvSpPr>
        <p:spPr>
          <a:xfrm>
            <a:off x="3515668" y="4061974"/>
            <a:ext cx="620506" cy="6451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b="1" dirty="0">
                <a:solidFill>
                  <a:srgbClr val="C00000"/>
                </a:solidFill>
              </a:rPr>
              <a:t>H</a:t>
            </a:r>
            <a:r>
              <a:rPr lang="cs-CZ" sz="2800" b="1" baseline="30000" dirty="0">
                <a:solidFill>
                  <a:srgbClr val="C00000"/>
                </a:solidFill>
              </a:rPr>
              <a:t>+</a:t>
            </a:r>
            <a:endParaRPr lang="is-IS" sz="2800" b="1" dirty="0">
              <a:solidFill>
                <a:srgbClr val="C00000"/>
              </a:solidFill>
            </a:endParaRPr>
          </a:p>
          <a:p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cxnSp>
        <p:nvCxnSpPr>
          <p:cNvPr id="57" name="Přímá spojnice se šipkou 56"/>
          <p:cNvCxnSpPr>
            <a:stCxn id="42" idx="3"/>
          </p:cNvCxnSpPr>
          <p:nvPr/>
        </p:nvCxnSpPr>
        <p:spPr>
          <a:xfrm>
            <a:off x="3173246" y="5072054"/>
            <a:ext cx="467091" cy="143293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Content Placeholder 4"/>
          <p:cNvSpPr txBox="1">
            <a:spLocks/>
          </p:cNvSpPr>
          <p:nvPr/>
        </p:nvSpPr>
        <p:spPr>
          <a:xfrm>
            <a:off x="3640337" y="4980312"/>
            <a:ext cx="768394" cy="64514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b="1" dirty="0">
                <a:solidFill>
                  <a:schemeClr val="accent1"/>
                </a:solidFill>
              </a:rPr>
              <a:t>Ca</a:t>
            </a:r>
            <a:r>
              <a:rPr lang="cs-CZ" sz="2800" b="1" baseline="30000" dirty="0">
                <a:solidFill>
                  <a:schemeClr val="accent1"/>
                </a:solidFill>
              </a:rPr>
              <a:t>2+</a:t>
            </a:r>
            <a:endParaRPr lang="is-IS" sz="2800" b="1" dirty="0">
              <a:solidFill>
                <a:schemeClr val="accent1"/>
              </a:solidFill>
            </a:endParaRPr>
          </a:p>
          <a:p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64" name="Content Placeholder 4"/>
          <p:cNvSpPr txBox="1">
            <a:spLocks/>
          </p:cNvSpPr>
          <p:nvPr/>
        </p:nvSpPr>
        <p:spPr>
          <a:xfrm>
            <a:off x="293931" y="5491321"/>
            <a:ext cx="3557989" cy="1222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b="1" dirty="0" err="1">
                <a:solidFill>
                  <a:schemeClr val="accent1"/>
                </a:solidFill>
              </a:rPr>
              <a:t>hyper</a:t>
            </a:r>
            <a:r>
              <a:rPr lang="cs-CZ" sz="2000" dirty="0" err="1">
                <a:solidFill>
                  <a:schemeClr val="accent1"/>
                </a:solidFill>
              </a:rPr>
              <a:t>kalcémie</a:t>
            </a:r>
            <a:endParaRPr lang="cs-CZ" sz="2000" dirty="0">
              <a:solidFill>
                <a:schemeClr val="accent1"/>
              </a:solidFill>
            </a:endParaRPr>
          </a:p>
          <a:p>
            <a:r>
              <a:rPr lang="cs-CZ" sz="2000" dirty="0"/>
              <a:t>nevolnost, zvracení, slabost svalů, arytmie </a:t>
            </a:r>
            <a:endParaRPr lang="en-US" dirty="0"/>
          </a:p>
          <a:p>
            <a:endParaRPr lang="en-US" dirty="0"/>
          </a:p>
        </p:txBody>
      </p:sp>
      <p:grpSp>
        <p:nvGrpSpPr>
          <p:cNvPr id="66" name="Skupina 65"/>
          <p:cNvGrpSpPr/>
          <p:nvPr/>
        </p:nvGrpSpPr>
        <p:grpSpPr>
          <a:xfrm>
            <a:off x="5616866" y="2869091"/>
            <a:ext cx="2526017" cy="2449950"/>
            <a:chOff x="2773105" y="2406901"/>
            <a:chExt cx="3359672" cy="4025006"/>
          </a:xfrm>
        </p:grpSpPr>
        <p:grpSp>
          <p:nvGrpSpPr>
            <p:cNvPr id="67" name="Skupina 34"/>
            <p:cNvGrpSpPr/>
            <p:nvPr/>
          </p:nvGrpSpPr>
          <p:grpSpPr>
            <a:xfrm>
              <a:off x="2773105" y="2406901"/>
              <a:ext cx="3359672" cy="2918705"/>
              <a:chOff x="866977" y="1196752"/>
              <a:chExt cx="3359672" cy="2918705"/>
            </a:xfrm>
          </p:grpSpPr>
          <p:sp>
            <p:nvSpPr>
              <p:cNvPr id="70" name="TextovéPole 2"/>
              <p:cNvSpPr txBox="1"/>
              <p:nvPr/>
            </p:nvSpPr>
            <p:spPr>
              <a:xfrm>
                <a:off x="2572817" y="1196752"/>
                <a:ext cx="904411" cy="7584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400" dirty="0">
                    <a:solidFill>
                      <a:srgbClr val="00B050"/>
                    </a:solidFill>
                  </a:rPr>
                  <a:t>NH</a:t>
                </a:r>
                <a:r>
                  <a:rPr lang="cs-CZ" sz="2400" baseline="-25000" dirty="0">
                    <a:solidFill>
                      <a:srgbClr val="00B050"/>
                    </a:solidFill>
                  </a:rPr>
                  <a:t>2</a:t>
                </a:r>
                <a:endParaRPr lang="cs-CZ" sz="2400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71" name="TextovéPole 3"/>
              <p:cNvSpPr txBox="1"/>
              <p:nvPr/>
            </p:nvSpPr>
            <p:spPr>
              <a:xfrm>
                <a:off x="3725194" y="2276872"/>
                <a:ext cx="501455" cy="7584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400" dirty="0"/>
                  <a:t>H</a:t>
                </a:r>
              </a:p>
            </p:txBody>
          </p:sp>
          <p:sp>
            <p:nvSpPr>
              <p:cNvPr id="72" name="TextovéPole 4"/>
              <p:cNvSpPr txBox="1"/>
              <p:nvPr/>
            </p:nvSpPr>
            <p:spPr>
              <a:xfrm>
                <a:off x="2545978" y="3356991"/>
                <a:ext cx="857506" cy="7584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400" dirty="0"/>
                  <a:t>CH</a:t>
                </a:r>
                <a:r>
                  <a:rPr lang="cs-CZ" sz="2400" baseline="-25000" dirty="0"/>
                  <a:t>2</a:t>
                </a:r>
                <a:endParaRPr lang="cs-CZ" sz="2400" dirty="0"/>
              </a:p>
            </p:txBody>
          </p:sp>
          <p:sp>
            <p:nvSpPr>
              <p:cNvPr id="73" name="TextovéPole 5"/>
              <p:cNvSpPr txBox="1"/>
              <p:nvPr/>
            </p:nvSpPr>
            <p:spPr>
              <a:xfrm>
                <a:off x="866977" y="2276872"/>
                <a:ext cx="1004616" cy="7584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400" dirty="0"/>
                  <a:t>OOC</a:t>
                </a:r>
              </a:p>
            </p:txBody>
          </p:sp>
          <p:cxnSp>
            <p:nvCxnSpPr>
              <p:cNvPr id="74" name="Přímá spojnice 7"/>
              <p:cNvCxnSpPr/>
              <p:nvPr/>
            </p:nvCxnSpPr>
            <p:spPr>
              <a:xfrm>
                <a:off x="1864714" y="2630815"/>
                <a:ext cx="702789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TextovéPole 15"/>
              <p:cNvSpPr txBox="1"/>
              <p:nvPr/>
            </p:nvSpPr>
            <p:spPr>
              <a:xfrm>
                <a:off x="2537689" y="2262881"/>
                <a:ext cx="463078" cy="7584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400" dirty="0"/>
                  <a:t>C</a:t>
                </a:r>
              </a:p>
            </p:txBody>
          </p:sp>
          <p:cxnSp>
            <p:nvCxnSpPr>
              <p:cNvPr id="76" name="Přímá spojnice 75"/>
              <p:cNvCxnSpPr/>
              <p:nvPr/>
            </p:nvCxnSpPr>
            <p:spPr>
              <a:xfrm>
                <a:off x="2987824" y="2636912"/>
                <a:ext cx="702790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Přímá spojnice 22"/>
              <p:cNvCxnSpPr/>
              <p:nvPr/>
            </p:nvCxnSpPr>
            <p:spPr>
              <a:xfrm>
                <a:off x="2777772" y="2852936"/>
                <a:ext cx="0" cy="576064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Přímá spojnice 24"/>
              <p:cNvCxnSpPr/>
              <p:nvPr/>
            </p:nvCxnSpPr>
            <p:spPr>
              <a:xfrm>
                <a:off x="2777772" y="1772816"/>
                <a:ext cx="0" cy="576064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8" name="Přímá spojnice 22"/>
            <p:cNvCxnSpPr/>
            <p:nvPr/>
          </p:nvCxnSpPr>
          <p:spPr>
            <a:xfrm>
              <a:off x="4673207" y="5212288"/>
              <a:ext cx="0" cy="57606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ovéPole 4"/>
            <p:cNvSpPr txBox="1"/>
            <p:nvPr/>
          </p:nvSpPr>
          <p:spPr>
            <a:xfrm>
              <a:off x="4452106" y="5673441"/>
              <a:ext cx="1001035" cy="7584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/>
                <a:t>COO</a:t>
              </a:r>
              <a:endParaRPr lang="cs-CZ" sz="2400" dirty="0">
                <a:solidFill>
                  <a:srgbClr val="00B050"/>
                </a:solidFill>
              </a:endParaRPr>
            </a:p>
          </p:txBody>
        </p:sp>
      </p:grpSp>
      <p:sp>
        <p:nvSpPr>
          <p:cNvPr id="81" name="Content Placeholder 4"/>
          <p:cNvSpPr txBox="1">
            <a:spLocks/>
          </p:cNvSpPr>
          <p:nvPr/>
        </p:nvSpPr>
        <p:spPr>
          <a:xfrm>
            <a:off x="4932040" y="3485372"/>
            <a:ext cx="768394" cy="6451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b="1" dirty="0">
                <a:solidFill>
                  <a:schemeClr val="accent1"/>
                </a:solidFill>
              </a:rPr>
              <a:t>Ca</a:t>
            </a:r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cxnSp>
        <p:nvCxnSpPr>
          <p:cNvPr id="82" name="Přímá spojnice se šipkou 81"/>
          <p:cNvCxnSpPr/>
          <p:nvPr/>
        </p:nvCxnSpPr>
        <p:spPr>
          <a:xfrm flipV="1">
            <a:off x="7739857" y="4629500"/>
            <a:ext cx="433156" cy="356756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Content Placeholder 4"/>
          <p:cNvSpPr txBox="1">
            <a:spLocks/>
          </p:cNvSpPr>
          <p:nvPr/>
        </p:nvSpPr>
        <p:spPr>
          <a:xfrm>
            <a:off x="7764171" y="4823405"/>
            <a:ext cx="768394" cy="6451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b="1" dirty="0">
                <a:solidFill>
                  <a:schemeClr val="accent1"/>
                </a:solidFill>
              </a:rPr>
              <a:t>Ca</a:t>
            </a:r>
            <a:endParaRPr lang="is-IS" sz="2800" b="1" dirty="0">
              <a:solidFill>
                <a:schemeClr val="accent1"/>
              </a:solidFill>
            </a:endParaRPr>
          </a:p>
          <a:p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86" name="Content Placeholder 4"/>
          <p:cNvSpPr txBox="1">
            <a:spLocks/>
          </p:cNvSpPr>
          <p:nvPr/>
        </p:nvSpPr>
        <p:spPr>
          <a:xfrm>
            <a:off x="5550515" y="5491321"/>
            <a:ext cx="3557989" cy="1222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b="1" dirty="0" err="1">
                <a:solidFill>
                  <a:schemeClr val="accent1"/>
                </a:solidFill>
              </a:rPr>
              <a:t>hypo</a:t>
            </a:r>
            <a:r>
              <a:rPr lang="cs-CZ" sz="2000" dirty="0" err="1">
                <a:solidFill>
                  <a:schemeClr val="accent1"/>
                </a:solidFill>
              </a:rPr>
              <a:t>kalcémie</a:t>
            </a:r>
            <a:endParaRPr lang="cs-CZ" sz="2000" dirty="0">
              <a:solidFill>
                <a:schemeClr val="accent1"/>
              </a:solidFill>
            </a:endParaRPr>
          </a:p>
          <a:p>
            <a:r>
              <a:rPr lang="cs-CZ" sz="2000" dirty="0"/>
              <a:t>akutně především </a:t>
            </a:r>
            <a:r>
              <a:rPr lang="cs-CZ" sz="2000" b="1" dirty="0">
                <a:solidFill>
                  <a:srgbClr val="C00000"/>
                </a:solidFill>
              </a:rPr>
              <a:t>křeče až tetanie !!!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7" name="Content Placeholder 4"/>
          <p:cNvSpPr txBox="1">
            <a:spLocks/>
          </p:cNvSpPr>
          <p:nvPr/>
        </p:nvSpPr>
        <p:spPr>
          <a:xfrm>
            <a:off x="4745211" y="2826510"/>
            <a:ext cx="1142121" cy="4032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000" b="1" dirty="0">
                <a:solidFill>
                  <a:srgbClr val="00B050"/>
                </a:solidFill>
              </a:rPr>
              <a:t>H</a:t>
            </a:r>
            <a:r>
              <a:rPr lang="cs-CZ" sz="2000" b="1" baseline="30000" dirty="0">
                <a:solidFill>
                  <a:srgbClr val="00B050"/>
                </a:solidFill>
              </a:rPr>
              <a:t>+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>
                <a:solidFill>
                  <a:srgbClr val="C00000"/>
                </a:solidFill>
              </a:rPr>
              <a:t>+ OH</a:t>
            </a:r>
            <a:r>
              <a:rPr lang="cs-CZ" sz="2000" b="1" baseline="30000" dirty="0">
                <a:solidFill>
                  <a:srgbClr val="C00000"/>
                </a:solidFill>
              </a:rPr>
              <a:t>-</a:t>
            </a:r>
            <a:endParaRPr lang="is-IS" sz="2000" b="1" dirty="0">
              <a:solidFill>
                <a:srgbClr val="C00000"/>
              </a:solidFill>
            </a:endParaRPr>
          </a:p>
        </p:txBody>
      </p:sp>
      <p:sp>
        <p:nvSpPr>
          <p:cNvPr id="88" name="Content Placeholder 4"/>
          <p:cNvSpPr txBox="1">
            <a:spLocks/>
          </p:cNvSpPr>
          <p:nvPr/>
        </p:nvSpPr>
        <p:spPr>
          <a:xfrm>
            <a:off x="7935344" y="4237139"/>
            <a:ext cx="1142121" cy="4032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000" b="1" dirty="0">
                <a:solidFill>
                  <a:srgbClr val="00B050"/>
                </a:solidFill>
              </a:rPr>
              <a:t>H</a:t>
            </a:r>
            <a:r>
              <a:rPr lang="cs-CZ" sz="2000" b="1" baseline="30000" dirty="0">
                <a:solidFill>
                  <a:srgbClr val="00B050"/>
                </a:solidFill>
              </a:rPr>
              <a:t>+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>
                <a:solidFill>
                  <a:srgbClr val="C00000"/>
                </a:solidFill>
              </a:rPr>
              <a:t>+ OH</a:t>
            </a:r>
            <a:r>
              <a:rPr lang="cs-CZ" sz="2000" b="1" baseline="30000" dirty="0">
                <a:solidFill>
                  <a:srgbClr val="C00000"/>
                </a:solidFill>
              </a:rPr>
              <a:t>-</a:t>
            </a:r>
            <a:endParaRPr lang="is-IS" sz="2000" b="1" dirty="0">
              <a:solidFill>
                <a:srgbClr val="C00000"/>
              </a:solidFill>
            </a:endParaRPr>
          </a:p>
        </p:txBody>
      </p:sp>
      <p:cxnSp>
        <p:nvCxnSpPr>
          <p:cNvPr id="91" name="Přímá spojnice se šipkou 90"/>
          <p:cNvCxnSpPr/>
          <p:nvPr/>
        </p:nvCxnSpPr>
        <p:spPr>
          <a:xfrm flipH="1" flipV="1">
            <a:off x="5410918" y="3194721"/>
            <a:ext cx="404506" cy="37118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Přímá spojnice 7"/>
          <p:cNvCxnSpPr/>
          <p:nvPr/>
        </p:nvCxnSpPr>
        <p:spPr>
          <a:xfrm>
            <a:off x="5410918" y="3789040"/>
            <a:ext cx="202253" cy="0"/>
          </a:xfrm>
          <a:prstGeom prst="line">
            <a:avLst/>
          </a:prstGeom>
          <a:ln w="222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Přímá spojnice 7"/>
          <p:cNvCxnSpPr/>
          <p:nvPr/>
        </p:nvCxnSpPr>
        <p:spPr>
          <a:xfrm>
            <a:off x="7596336" y="5062930"/>
            <a:ext cx="202253" cy="0"/>
          </a:xfrm>
          <a:prstGeom prst="line">
            <a:avLst/>
          </a:prstGeom>
          <a:ln w="222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0344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ABR a kalium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97371" y="1340769"/>
            <a:ext cx="1051437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Content Placeholder 4"/>
          <p:cNvSpPr txBox="1">
            <a:spLocks/>
          </p:cNvSpPr>
          <p:nvPr/>
        </p:nvSpPr>
        <p:spPr>
          <a:xfrm>
            <a:off x="457200" y="1556792"/>
            <a:ext cx="8229600" cy="593078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900" b="1" dirty="0"/>
              <a:t>kalium</a:t>
            </a:r>
            <a:r>
              <a:rPr lang="cs-CZ" sz="2900" dirty="0"/>
              <a:t> je obsaženo hlavně </a:t>
            </a:r>
            <a:r>
              <a:rPr lang="cs-CZ" sz="2900" b="1" dirty="0"/>
              <a:t>v buňkách </a:t>
            </a:r>
            <a:r>
              <a:rPr lang="cs-CZ" sz="2900" dirty="0">
                <a:solidFill>
                  <a:schemeClr val="bg1">
                    <a:lumMod val="65000"/>
                  </a:schemeClr>
                </a:solidFill>
              </a:rPr>
              <a:t>(zjednodušeně Na</a:t>
            </a:r>
            <a:r>
              <a:rPr lang="cs-CZ" sz="2900" baseline="30000" dirty="0">
                <a:solidFill>
                  <a:schemeClr val="bg1">
                    <a:lumMod val="65000"/>
                  </a:schemeClr>
                </a:solidFill>
              </a:rPr>
              <a:t>+</a:t>
            </a:r>
            <a:r>
              <a:rPr lang="cs-CZ" sz="2900" dirty="0">
                <a:solidFill>
                  <a:schemeClr val="bg1">
                    <a:lumMod val="65000"/>
                  </a:schemeClr>
                </a:solidFill>
              </a:rPr>
              <a:t> a K</a:t>
            </a:r>
            <a:r>
              <a:rPr lang="cs-CZ" sz="2900" baseline="30000" dirty="0">
                <a:solidFill>
                  <a:schemeClr val="bg1">
                    <a:lumMod val="65000"/>
                  </a:schemeClr>
                </a:solidFill>
              </a:rPr>
              <a:t>+</a:t>
            </a:r>
            <a:r>
              <a:rPr lang="cs-CZ" sz="2900" dirty="0">
                <a:solidFill>
                  <a:schemeClr val="bg1">
                    <a:lumMod val="65000"/>
                  </a:schemeClr>
                </a:solidFill>
              </a:rPr>
              <a:t> je v </a:t>
            </a:r>
            <a:r>
              <a:rPr lang="cs-CZ" sz="2900" dirty="0" err="1">
                <a:solidFill>
                  <a:schemeClr val="bg1">
                    <a:lumMod val="65000"/>
                  </a:schemeClr>
                </a:solidFill>
              </a:rPr>
              <a:t>bb</a:t>
            </a:r>
            <a:r>
              <a:rPr lang="cs-CZ" sz="2900" dirty="0">
                <a:solidFill>
                  <a:schemeClr val="bg1">
                    <a:lumMod val="65000"/>
                  </a:schemeClr>
                </a:solidFill>
              </a:rPr>
              <a:t>. opačně jak v plasmě)</a:t>
            </a:r>
          </a:p>
          <a:p>
            <a:r>
              <a:rPr lang="cs-CZ" sz="2900" dirty="0"/>
              <a:t>transport </a:t>
            </a:r>
            <a:r>
              <a:rPr lang="cs-CZ" sz="2900" b="1" dirty="0"/>
              <a:t>kalia</a:t>
            </a:r>
            <a:r>
              <a:rPr lang="cs-CZ" sz="2900" dirty="0"/>
              <a:t> mezi buňkou a plasmou je přes transportér, který za K</a:t>
            </a:r>
            <a:r>
              <a:rPr lang="cs-CZ" sz="2900" baseline="30000" dirty="0"/>
              <a:t>+</a:t>
            </a:r>
            <a:r>
              <a:rPr lang="cs-CZ" sz="2900" dirty="0"/>
              <a:t> přenáší H</a:t>
            </a:r>
            <a:r>
              <a:rPr lang="cs-CZ" sz="2900" baseline="30000" dirty="0"/>
              <a:t>+</a:t>
            </a:r>
            <a:endParaRPr lang="en-US" sz="5100" dirty="0"/>
          </a:p>
        </p:txBody>
      </p:sp>
      <p:sp>
        <p:nvSpPr>
          <p:cNvPr id="52" name="Content Placeholder 4"/>
          <p:cNvSpPr>
            <a:spLocks noGrp="1"/>
          </p:cNvSpPr>
          <p:nvPr>
            <p:ph idx="1"/>
          </p:nvPr>
        </p:nvSpPr>
        <p:spPr>
          <a:xfrm>
            <a:off x="6151334" y="2135781"/>
            <a:ext cx="1933201" cy="645147"/>
          </a:xfrm>
        </p:spPr>
        <p:txBody>
          <a:bodyPr vert="horz" lIns="91440" tIns="45720" rIns="91440" bIns="45720" rtlCol="0">
            <a:normAutofit fontScale="92500"/>
          </a:bodyPr>
          <a:lstStyle/>
          <a:p>
            <a:pPr marL="0" indent="0">
              <a:buNone/>
            </a:pPr>
            <a:r>
              <a:rPr lang="cs-CZ" sz="2200" b="1" dirty="0">
                <a:solidFill>
                  <a:srgbClr val="C00000"/>
                </a:solidFill>
              </a:rPr>
              <a:t>vysoké pH krve</a:t>
            </a:r>
            <a:endParaRPr lang="is-IS" sz="2800" b="1" dirty="0">
              <a:solidFill>
                <a:srgbClr val="C00000"/>
              </a:solidFill>
            </a:endParaRPr>
          </a:p>
        </p:txBody>
      </p:sp>
      <p:sp>
        <p:nvSpPr>
          <p:cNvPr id="55" name="Content Placeholder 4"/>
          <p:cNvSpPr txBox="1">
            <a:spLocks/>
          </p:cNvSpPr>
          <p:nvPr/>
        </p:nvSpPr>
        <p:spPr>
          <a:xfrm>
            <a:off x="910202" y="2161195"/>
            <a:ext cx="1933201" cy="38183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b="1" dirty="0">
                <a:solidFill>
                  <a:srgbClr val="C00000"/>
                </a:solidFill>
              </a:rPr>
              <a:t>nízké pH krve</a:t>
            </a:r>
            <a:endParaRPr lang="is-IS" sz="2800" b="1" dirty="0">
              <a:solidFill>
                <a:srgbClr val="C00000"/>
              </a:solidFill>
            </a:endParaRPr>
          </a:p>
          <a:p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cxnSp>
        <p:nvCxnSpPr>
          <p:cNvPr id="58" name="Přímá spojnice 22"/>
          <p:cNvCxnSpPr/>
          <p:nvPr/>
        </p:nvCxnSpPr>
        <p:spPr>
          <a:xfrm>
            <a:off x="1475656" y="2636912"/>
            <a:ext cx="0" cy="129614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aoblený obdélník 5"/>
          <p:cNvSpPr/>
          <p:nvPr/>
        </p:nvSpPr>
        <p:spPr>
          <a:xfrm>
            <a:off x="1115616" y="3933056"/>
            <a:ext cx="72008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FFFF00"/>
                </a:solidFill>
              </a:rPr>
              <a:t>K</a:t>
            </a:r>
            <a:r>
              <a:rPr lang="cs-CZ" sz="1400" baseline="30000" dirty="0">
                <a:solidFill>
                  <a:srgbClr val="FFFF00"/>
                </a:solidFill>
              </a:rPr>
              <a:t>+</a:t>
            </a:r>
            <a:r>
              <a:rPr lang="cs-CZ" sz="1400" dirty="0">
                <a:solidFill>
                  <a:srgbClr val="FFFF00"/>
                </a:solidFill>
              </a:rPr>
              <a:t>/H</a:t>
            </a:r>
            <a:r>
              <a:rPr lang="cs-CZ" sz="1400" baseline="30000" dirty="0">
                <a:solidFill>
                  <a:srgbClr val="FFFF00"/>
                </a:solidFill>
              </a:rPr>
              <a:t>+</a:t>
            </a:r>
          </a:p>
        </p:txBody>
      </p:sp>
      <p:cxnSp>
        <p:nvCxnSpPr>
          <p:cNvPr id="60" name="Přímá spojnice 22"/>
          <p:cNvCxnSpPr/>
          <p:nvPr/>
        </p:nvCxnSpPr>
        <p:spPr>
          <a:xfrm>
            <a:off x="1475656" y="4365104"/>
            <a:ext cx="0" cy="64807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Content Placeholder 4"/>
          <p:cNvSpPr txBox="1">
            <a:spLocks/>
          </p:cNvSpPr>
          <p:nvPr/>
        </p:nvSpPr>
        <p:spPr>
          <a:xfrm>
            <a:off x="1875009" y="2563356"/>
            <a:ext cx="680768" cy="381834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b="1" dirty="0">
                <a:solidFill>
                  <a:srgbClr val="C00000"/>
                </a:solidFill>
              </a:rPr>
              <a:t>krev</a:t>
            </a:r>
            <a:endParaRPr lang="is-IS" sz="2800" b="1" dirty="0">
              <a:solidFill>
                <a:srgbClr val="C00000"/>
              </a:solidFill>
            </a:endParaRPr>
          </a:p>
          <a:p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63" name="Content Placeholder 4"/>
          <p:cNvSpPr txBox="1">
            <a:spLocks/>
          </p:cNvSpPr>
          <p:nvPr/>
        </p:nvSpPr>
        <p:spPr>
          <a:xfrm>
            <a:off x="116816" y="2563356"/>
            <a:ext cx="854784" cy="457074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b="1" dirty="0">
                <a:solidFill>
                  <a:srgbClr val="C00000"/>
                </a:solidFill>
              </a:rPr>
              <a:t>buňky</a:t>
            </a:r>
            <a:endParaRPr lang="is-IS" sz="2800" b="1" dirty="0">
              <a:solidFill>
                <a:srgbClr val="C00000"/>
              </a:solidFill>
            </a:endParaRPr>
          </a:p>
          <a:p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cxnSp>
        <p:nvCxnSpPr>
          <p:cNvPr id="27" name="Přímá spojnice se šipkou 26"/>
          <p:cNvCxnSpPr/>
          <p:nvPr/>
        </p:nvCxnSpPr>
        <p:spPr>
          <a:xfrm flipH="1">
            <a:off x="611560" y="3912591"/>
            <a:ext cx="1728192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Přímá spojnice se šipkou 79"/>
          <p:cNvCxnSpPr/>
          <p:nvPr/>
        </p:nvCxnSpPr>
        <p:spPr>
          <a:xfrm>
            <a:off x="611560" y="4365104"/>
            <a:ext cx="1800200" cy="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Content Placeholder 4"/>
          <p:cNvSpPr txBox="1">
            <a:spLocks/>
          </p:cNvSpPr>
          <p:nvPr/>
        </p:nvSpPr>
        <p:spPr>
          <a:xfrm>
            <a:off x="2462705" y="2936559"/>
            <a:ext cx="492424" cy="3484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1800" b="1" dirty="0">
                <a:solidFill>
                  <a:srgbClr val="C00000"/>
                </a:solidFill>
              </a:rPr>
              <a:t>H</a:t>
            </a:r>
            <a:r>
              <a:rPr lang="cs-CZ" sz="1800" b="1" baseline="30000" dirty="0">
                <a:solidFill>
                  <a:srgbClr val="C00000"/>
                </a:solidFill>
              </a:rPr>
              <a:t>+</a:t>
            </a:r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89" name="Content Placeholder 4"/>
          <p:cNvSpPr txBox="1">
            <a:spLocks/>
          </p:cNvSpPr>
          <p:nvPr/>
        </p:nvSpPr>
        <p:spPr>
          <a:xfrm>
            <a:off x="2480231" y="3630859"/>
            <a:ext cx="492424" cy="3484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1800" b="1" dirty="0">
                <a:solidFill>
                  <a:srgbClr val="C00000"/>
                </a:solidFill>
              </a:rPr>
              <a:t>H</a:t>
            </a:r>
            <a:r>
              <a:rPr lang="cs-CZ" sz="1800" b="1" baseline="30000" dirty="0">
                <a:solidFill>
                  <a:srgbClr val="C00000"/>
                </a:solidFill>
              </a:rPr>
              <a:t>+</a:t>
            </a:r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90" name="Content Placeholder 4"/>
          <p:cNvSpPr txBox="1">
            <a:spLocks/>
          </p:cNvSpPr>
          <p:nvPr/>
        </p:nvSpPr>
        <p:spPr>
          <a:xfrm>
            <a:off x="2955129" y="3790055"/>
            <a:ext cx="492424" cy="3484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1800" b="1" dirty="0">
                <a:solidFill>
                  <a:srgbClr val="C00000"/>
                </a:solidFill>
              </a:rPr>
              <a:t>H</a:t>
            </a:r>
            <a:r>
              <a:rPr lang="cs-CZ" sz="1800" b="1" baseline="30000" dirty="0">
                <a:solidFill>
                  <a:srgbClr val="C00000"/>
                </a:solidFill>
              </a:rPr>
              <a:t>+</a:t>
            </a:r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92" name="Content Placeholder 4"/>
          <p:cNvSpPr txBox="1">
            <a:spLocks/>
          </p:cNvSpPr>
          <p:nvPr/>
        </p:nvSpPr>
        <p:spPr>
          <a:xfrm>
            <a:off x="2353996" y="4530686"/>
            <a:ext cx="492424" cy="3484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1800" b="1" dirty="0">
                <a:solidFill>
                  <a:srgbClr val="7030A0"/>
                </a:solidFill>
              </a:rPr>
              <a:t>K</a:t>
            </a:r>
            <a:r>
              <a:rPr lang="cs-CZ" sz="1800" b="1" baseline="30000" dirty="0">
                <a:solidFill>
                  <a:srgbClr val="7030A0"/>
                </a:solidFill>
              </a:rPr>
              <a:t>+</a:t>
            </a:r>
            <a:endParaRPr lang="cs-CZ" sz="2000" dirty="0">
              <a:solidFill>
                <a:srgbClr val="7030A0"/>
              </a:solidFill>
            </a:endParaRPr>
          </a:p>
        </p:txBody>
      </p:sp>
      <p:cxnSp>
        <p:nvCxnSpPr>
          <p:cNvPr id="93" name="Přímá spojnice se šipkou 92"/>
          <p:cNvCxnSpPr/>
          <p:nvPr/>
        </p:nvCxnSpPr>
        <p:spPr>
          <a:xfrm flipH="1">
            <a:off x="611560" y="3780196"/>
            <a:ext cx="1728192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Přímá spojnice se šipkou 93"/>
          <p:cNvCxnSpPr/>
          <p:nvPr/>
        </p:nvCxnSpPr>
        <p:spPr>
          <a:xfrm flipH="1">
            <a:off x="611560" y="3656510"/>
            <a:ext cx="1728192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Content Placeholder 4"/>
          <p:cNvSpPr txBox="1">
            <a:spLocks/>
          </p:cNvSpPr>
          <p:nvPr/>
        </p:nvSpPr>
        <p:spPr>
          <a:xfrm>
            <a:off x="3107529" y="3942455"/>
            <a:ext cx="492424" cy="3484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1800" b="1" dirty="0">
                <a:solidFill>
                  <a:srgbClr val="C00000"/>
                </a:solidFill>
              </a:rPr>
              <a:t>H</a:t>
            </a:r>
            <a:r>
              <a:rPr lang="cs-CZ" sz="1800" b="1" baseline="30000" dirty="0">
                <a:solidFill>
                  <a:srgbClr val="C00000"/>
                </a:solidFill>
              </a:rPr>
              <a:t>+</a:t>
            </a:r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98" name="Content Placeholder 4"/>
          <p:cNvSpPr txBox="1">
            <a:spLocks/>
          </p:cNvSpPr>
          <p:nvPr/>
        </p:nvSpPr>
        <p:spPr>
          <a:xfrm>
            <a:off x="2939922" y="4838963"/>
            <a:ext cx="492424" cy="3484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1800" b="1" dirty="0">
                <a:solidFill>
                  <a:srgbClr val="7030A0"/>
                </a:solidFill>
              </a:rPr>
              <a:t>K</a:t>
            </a:r>
            <a:r>
              <a:rPr lang="cs-CZ" sz="1800" b="1" baseline="30000" dirty="0">
                <a:solidFill>
                  <a:srgbClr val="7030A0"/>
                </a:solidFill>
              </a:rPr>
              <a:t>+</a:t>
            </a:r>
            <a:endParaRPr lang="cs-CZ" sz="2000" dirty="0"/>
          </a:p>
          <a:p>
            <a:endParaRPr lang="cs-CZ" sz="2000" dirty="0"/>
          </a:p>
        </p:txBody>
      </p:sp>
      <p:sp>
        <p:nvSpPr>
          <p:cNvPr id="99" name="Content Placeholder 4"/>
          <p:cNvSpPr txBox="1">
            <a:spLocks/>
          </p:cNvSpPr>
          <p:nvPr/>
        </p:nvSpPr>
        <p:spPr>
          <a:xfrm>
            <a:off x="2741464" y="4515354"/>
            <a:ext cx="492424" cy="3484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1800" b="1" dirty="0">
                <a:solidFill>
                  <a:srgbClr val="7030A0"/>
                </a:solidFill>
              </a:rPr>
              <a:t>K</a:t>
            </a:r>
            <a:r>
              <a:rPr lang="cs-CZ" sz="1800" b="1" baseline="30000" dirty="0">
                <a:solidFill>
                  <a:srgbClr val="7030A0"/>
                </a:solidFill>
              </a:rPr>
              <a:t>+</a:t>
            </a:r>
            <a:endParaRPr lang="cs-CZ" sz="2000" dirty="0">
              <a:solidFill>
                <a:srgbClr val="7030A0"/>
              </a:solidFill>
            </a:endParaRPr>
          </a:p>
        </p:txBody>
      </p:sp>
      <p:sp>
        <p:nvSpPr>
          <p:cNvPr id="100" name="Content Placeholder 4"/>
          <p:cNvSpPr txBox="1">
            <a:spLocks/>
          </p:cNvSpPr>
          <p:nvPr/>
        </p:nvSpPr>
        <p:spPr>
          <a:xfrm>
            <a:off x="2177911" y="5109786"/>
            <a:ext cx="492424" cy="3484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1800" b="1" dirty="0">
                <a:solidFill>
                  <a:srgbClr val="7030A0"/>
                </a:solidFill>
              </a:rPr>
              <a:t>K</a:t>
            </a:r>
            <a:r>
              <a:rPr lang="cs-CZ" sz="1800" b="1" baseline="30000" dirty="0">
                <a:solidFill>
                  <a:srgbClr val="7030A0"/>
                </a:solidFill>
              </a:rPr>
              <a:t>+</a:t>
            </a:r>
            <a:endParaRPr lang="cs-CZ" sz="2000" dirty="0">
              <a:solidFill>
                <a:srgbClr val="7030A0"/>
              </a:solidFill>
            </a:endParaRPr>
          </a:p>
        </p:txBody>
      </p:sp>
      <p:sp>
        <p:nvSpPr>
          <p:cNvPr id="101" name="Content Placeholder 4"/>
          <p:cNvSpPr txBox="1">
            <a:spLocks/>
          </p:cNvSpPr>
          <p:nvPr/>
        </p:nvSpPr>
        <p:spPr>
          <a:xfrm>
            <a:off x="293340" y="4129241"/>
            <a:ext cx="492424" cy="3484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1800" b="1" dirty="0">
                <a:solidFill>
                  <a:srgbClr val="7030A0"/>
                </a:solidFill>
              </a:rPr>
              <a:t>K</a:t>
            </a:r>
            <a:r>
              <a:rPr lang="cs-CZ" sz="1800" b="1" baseline="30000" dirty="0">
                <a:solidFill>
                  <a:srgbClr val="7030A0"/>
                </a:solidFill>
              </a:rPr>
              <a:t>+</a:t>
            </a:r>
            <a:endParaRPr lang="cs-CZ" sz="2000" dirty="0">
              <a:solidFill>
                <a:srgbClr val="7030A0"/>
              </a:solidFill>
            </a:endParaRPr>
          </a:p>
        </p:txBody>
      </p:sp>
      <p:sp>
        <p:nvSpPr>
          <p:cNvPr id="102" name="Content Placeholder 4"/>
          <p:cNvSpPr txBox="1">
            <a:spLocks/>
          </p:cNvSpPr>
          <p:nvPr/>
        </p:nvSpPr>
        <p:spPr>
          <a:xfrm>
            <a:off x="3214447" y="4502946"/>
            <a:ext cx="492424" cy="3484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1800" b="1" dirty="0">
                <a:solidFill>
                  <a:srgbClr val="7030A0"/>
                </a:solidFill>
              </a:rPr>
              <a:t>K</a:t>
            </a:r>
            <a:r>
              <a:rPr lang="cs-CZ" sz="1800" b="1" baseline="30000" dirty="0">
                <a:solidFill>
                  <a:srgbClr val="7030A0"/>
                </a:solidFill>
              </a:rPr>
              <a:t>+</a:t>
            </a:r>
            <a:endParaRPr lang="cs-CZ" sz="2000" dirty="0">
              <a:solidFill>
                <a:srgbClr val="7030A0"/>
              </a:solidFill>
            </a:endParaRPr>
          </a:p>
        </p:txBody>
      </p:sp>
      <p:sp>
        <p:nvSpPr>
          <p:cNvPr id="103" name="Content Placeholder 4"/>
          <p:cNvSpPr txBox="1">
            <a:spLocks/>
          </p:cNvSpPr>
          <p:nvPr/>
        </p:nvSpPr>
        <p:spPr>
          <a:xfrm>
            <a:off x="2621879" y="4264828"/>
            <a:ext cx="492424" cy="3484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1800" b="1" dirty="0">
                <a:solidFill>
                  <a:srgbClr val="7030A0"/>
                </a:solidFill>
              </a:rPr>
              <a:t>K</a:t>
            </a:r>
            <a:r>
              <a:rPr lang="cs-CZ" sz="1800" b="1" baseline="30000" dirty="0">
                <a:solidFill>
                  <a:srgbClr val="7030A0"/>
                </a:solidFill>
              </a:rPr>
              <a:t>+</a:t>
            </a:r>
            <a:endParaRPr lang="cs-CZ" sz="2000" dirty="0">
              <a:solidFill>
                <a:srgbClr val="7030A0"/>
              </a:solidFill>
            </a:endParaRPr>
          </a:p>
        </p:txBody>
      </p:sp>
      <p:sp>
        <p:nvSpPr>
          <p:cNvPr id="104" name="Content Placeholder 4"/>
          <p:cNvSpPr txBox="1">
            <a:spLocks/>
          </p:cNvSpPr>
          <p:nvPr/>
        </p:nvSpPr>
        <p:spPr>
          <a:xfrm>
            <a:off x="2693710" y="4957364"/>
            <a:ext cx="492424" cy="3484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1800" b="1" dirty="0">
                <a:solidFill>
                  <a:srgbClr val="7030A0"/>
                </a:solidFill>
              </a:rPr>
              <a:t>K</a:t>
            </a:r>
            <a:r>
              <a:rPr lang="cs-CZ" sz="1800" b="1" baseline="30000" dirty="0">
                <a:solidFill>
                  <a:srgbClr val="7030A0"/>
                </a:solidFill>
              </a:rPr>
              <a:t>+</a:t>
            </a:r>
            <a:endParaRPr lang="cs-CZ" sz="2000" dirty="0">
              <a:solidFill>
                <a:srgbClr val="7030A0"/>
              </a:solidFill>
            </a:endParaRPr>
          </a:p>
        </p:txBody>
      </p:sp>
      <p:sp>
        <p:nvSpPr>
          <p:cNvPr id="105" name="Content Placeholder 4"/>
          <p:cNvSpPr txBox="1">
            <a:spLocks/>
          </p:cNvSpPr>
          <p:nvPr/>
        </p:nvSpPr>
        <p:spPr>
          <a:xfrm>
            <a:off x="2154535" y="4769992"/>
            <a:ext cx="492424" cy="3484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1800" b="1" dirty="0">
                <a:solidFill>
                  <a:srgbClr val="7030A0"/>
                </a:solidFill>
              </a:rPr>
              <a:t>K</a:t>
            </a:r>
            <a:r>
              <a:rPr lang="cs-CZ" sz="1800" b="1" baseline="30000" dirty="0">
                <a:solidFill>
                  <a:srgbClr val="7030A0"/>
                </a:solidFill>
              </a:rPr>
              <a:t>+</a:t>
            </a:r>
            <a:endParaRPr lang="cs-CZ" sz="2000" dirty="0">
              <a:solidFill>
                <a:srgbClr val="7030A0"/>
              </a:solidFill>
            </a:endParaRPr>
          </a:p>
        </p:txBody>
      </p:sp>
      <p:sp>
        <p:nvSpPr>
          <p:cNvPr id="106" name="Content Placeholder 4"/>
          <p:cNvSpPr txBox="1">
            <a:spLocks/>
          </p:cNvSpPr>
          <p:nvPr/>
        </p:nvSpPr>
        <p:spPr>
          <a:xfrm>
            <a:off x="293859" y="3444181"/>
            <a:ext cx="492424" cy="3484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1800" b="1" dirty="0">
                <a:solidFill>
                  <a:srgbClr val="C00000"/>
                </a:solidFill>
              </a:rPr>
              <a:t>H</a:t>
            </a:r>
            <a:r>
              <a:rPr lang="cs-CZ" sz="1800" b="1" baseline="30000" dirty="0">
                <a:solidFill>
                  <a:srgbClr val="C00000"/>
                </a:solidFill>
              </a:rPr>
              <a:t>+</a:t>
            </a:r>
            <a:endParaRPr lang="cs-CZ" sz="2000" b="1" dirty="0">
              <a:solidFill>
                <a:srgbClr val="C00000"/>
              </a:solidFill>
            </a:endParaRPr>
          </a:p>
        </p:txBody>
      </p:sp>
      <p:sp>
        <p:nvSpPr>
          <p:cNvPr id="107" name="Content Placeholder 4"/>
          <p:cNvSpPr txBox="1">
            <a:spLocks/>
          </p:cNvSpPr>
          <p:nvPr/>
        </p:nvSpPr>
        <p:spPr>
          <a:xfrm>
            <a:off x="572618" y="3313530"/>
            <a:ext cx="492424" cy="3484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1800" b="1" dirty="0">
                <a:solidFill>
                  <a:srgbClr val="C00000"/>
                </a:solidFill>
              </a:rPr>
              <a:t>H</a:t>
            </a:r>
            <a:r>
              <a:rPr lang="cs-CZ" sz="1800" b="1" baseline="30000" dirty="0">
                <a:solidFill>
                  <a:srgbClr val="C00000"/>
                </a:solidFill>
              </a:rPr>
              <a:t>+</a:t>
            </a:r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108" name="Content Placeholder 4"/>
          <p:cNvSpPr txBox="1">
            <a:spLocks/>
          </p:cNvSpPr>
          <p:nvPr/>
        </p:nvSpPr>
        <p:spPr>
          <a:xfrm>
            <a:off x="116816" y="3215746"/>
            <a:ext cx="492424" cy="3484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1800" b="1" dirty="0">
                <a:solidFill>
                  <a:srgbClr val="C00000"/>
                </a:solidFill>
              </a:rPr>
              <a:t>H</a:t>
            </a:r>
            <a:r>
              <a:rPr lang="cs-CZ" sz="1800" b="1" baseline="30000" dirty="0">
                <a:solidFill>
                  <a:srgbClr val="C00000"/>
                </a:solidFill>
              </a:rPr>
              <a:t>+</a:t>
            </a:r>
            <a:endParaRPr lang="cs-CZ" sz="2000" b="1" dirty="0">
              <a:solidFill>
                <a:srgbClr val="C00000"/>
              </a:solidFill>
            </a:endParaRPr>
          </a:p>
        </p:txBody>
      </p:sp>
      <p:sp>
        <p:nvSpPr>
          <p:cNvPr id="109" name="Content Placeholder 4"/>
          <p:cNvSpPr txBox="1">
            <a:spLocks/>
          </p:cNvSpPr>
          <p:nvPr/>
        </p:nvSpPr>
        <p:spPr>
          <a:xfrm>
            <a:off x="2632631" y="3783259"/>
            <a:ext cx="492424" cy="3484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1800" b="1" dirty="0">
                <a:solidFill>
                  <a:srgbClr val="C00000"/>
                </a:solidFill>
              </a:rPr>
              <a:t>H</a:t>
            </a:r>
            <a:r>
              <a:rPr lang="cs-CZ" sz="1800" b="1" baseline="30000" dirty="0">
                <a:solidFill>
                  <a:srgbClr val="C00000"/>
                </a:solidFill>
              </a:rPr>
              <a:t>+</a:t>
            </a:r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cxnSp>
        <p:nvCxnSpPr>
          <p:cNvPr id="111" name="Přímá spojnice se šipkou 110"/>
          <p:cNvCxnSpPr/>
          <p:nvPr/>
        </p:nvCxnSpPr>
        <p:spPr>
          <a:xfrm flipH="1">
            <a:off x="427192" y="3760385"/>
            <a:ext cx="15413" cy="330459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Content Placeholder 4"/>
          <p:cNvSpPr txBox="1">
            <a:spLocks/>
          </p:cNvSpPr>
          <p:nvPr/>
        </p:nvSpPr>
        <p:spPr>
          <a:xfrm>
            <a:off x="2615105" y="3088959"/>
            <a:ext cx="492424" cy="3484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1800" b="1" dirty="0">
                <a:solidFill>
                  <a:srgbClr val="C00000"/>
                </a:solidFill>
              </a:rPr>
              <a:t>H</a:t>
            </a:r>
            <a:r>
              <a:rPr lang="cs-CZ" sz="1800" b="1" baseline="30000" dirty="0">
                <a:solidFill>
                  <a:srgbClr val="C00000"/>
                </a:solidFill>
              </a:rPr>
              <a:t>+</a:t>
            </a:r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113" name="Content Placeholder 4"/>
          <p:cNvSpPr txBox="1">
            <a:spLocks/>
          </p:cNvSpPr>
          <p:nvPr/>
        </p:nvSpPr>
        <p:spPr>
          <a:xfrm>
            <a:off x="2880379" y="3391469"/>
            <a:ext cx="492424" cy="3484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1800" b="1" dirty="0">
                <a:solidFill>
                  <a:srgbClr val="C00000"/>
                </a:solidFill>
              </a:rPr>
              <a:t>H</a:t>
            </a:r>
            <a:r>
              <a:rPr lang="cs-CZ" sz="1800" b="1" baseline="30000" dirty="0">
                <a:solidFill>
                  <a:srgbClr val="C00000"/>
                </a:solidFill>
              </a:rPr>
              <a:t>+</a:t>
            </a:r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cxnSp>
        <p:nvCxnSpPr>
          <p:cNvPr id="114" name="Přímá spojnice 22"/>
          <p:cNvCxnSpPr/>
          <p:nvPr/>
        </p:nvCxnSpPr>
        <p:spPr>
          <a:xfrm>
            <a:off x="7308304" y="2646311"/>
            <a:ext cx="0" cy="129614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Zaoblený obdélník 114"/>
          <p:cNvSpPr/>
          <p:nvPr/>
        </p:nvSpPr>
        <p:spPr>
          <a:xfrm>
            <a:off x="6948264" y="3942455"/>
            <a:ext cx="72008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FFFF00"/>
                </a:solidFill>
              </a:rPr>
              <a:t>K</a:t>
            </a:r>
            <a:r>
              <a:rPr lang="cs-CZ" sz="1400" baseline="30000" dirty="0">
                <a:solidFill>
                  <a:srgbClr val="FFFF00"/>
                </a:solidFill>
              </a:rPr>
              <a:t>+</a:t>
            </a:r>
            <a:r>
              <a:rPr lang="cs-CZ" sz="1400" dirty="0">
                <a:solidFill>
                  <a:srgbClr val="FFFF00"/>
                </a:solidFill>
              </a:rPr>
              <a:t>/H</a:t>
            </a:r>
            <a:r>
              <a:rPr lang="cs-CZ" sz="1400" baseline="30000" dirty="0">
                <a:solidFill>
                  <a:srgbClr val="FFFF00"/>
                </a:solidFill>
              </a:rPr>
              <a:t>+</a:t>
            </a:r>
          </a:p>
        </p:txBody>
      </p:sp>
      <p:cxnSp>
        <p:nvCxnSpPr>
          <p:cNvPr id="116" name="Přímá spojnice 22"/>
          <p:cNvCxnSpPr/>
          <p:nvPr/>
        </p:nvCxnSpPr>
        <p:spPr>
          <a:xfrm>
            <a:off x="7308304" y="4374503"/>
            <a:ext cx="0" cy="64807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Content Placeholder 4"/>
          <p:cNvSpPr txBox="1">
            <a:spLocks/>
          </p:cNvSpPr>
          <p:nvPr/>
        </p:nvSpPr>
        <p:spPr>
          <a:xfrm>
            <a:off x="7919124" y="2528985"/>
            <a:ext cx="854784" cy="457074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b="1" dirty="0">
                <a:solidFill>
                  <a:srgbClr val="C00000"/>
                </a:solidFill>
              </a:rPr>
              <a:t>buňky</a:t>
            </a:r>
            <a:endParaRPr lang="is-IS" sz="2800" b="1" dirty="0">
              <a:solidFill>
                <a:srgbClr val="C00000"/>
              </a:solidFill>
            </a:endParaRPr>
          </a:p>
          <a:p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cxnSp>
        <p:nvCxnSpPr>
          <p:cNvPr id="119" name="Přímá spojnice se šipkou 118"/>
          <p:cNvCxnSpPr/>
          <p:nvPr/>
        </p:nvCxnSpPr>
        <p:spPr>
          <a:xfrm flipH="1">
            <a:off x="6444208" y="3921990"/>
            <a:ext cx="1728192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Přímá spojnice se šipkou 119"/>
          <p:cNvCxnSpPr/>
          <p:nvPr/>
        </p:nvCxnSpPr>
        <p:spPr>
          <a:xfrm>
            <a:off x="6444208" y="4374503"/>
            <a:ext cx="1800200" cy="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Content Placeholder 4"/>
          <p:cNvSpPr txBox="1">
            <a:spLocks/>
          </p:cNvSpPr>
          <p:nvPr/>
        </p:nvSpPr>
        <p:spPr>
          <a:xfrm>
            <a:off x="8070017" y="2945958"/>
            <a:ext cx="492424" cy="3484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1800" b="1" dirty="0">
                <a:solidFill>
                  <a:srgbClr val="C00000"/>
                </a:solidFill>
              </a:rPr>
              <a:t>H</a:t>
            </a:r>
            <a:r>
              <a:rPr lang="cs-CZ" sz="1800" b="1" baseline="30000" dirty="0">
                <a:solidFill>
                  <a:srgbClr val="C00000"/>
                </a:solidFill>
              </a:rPr>
              <a:t>+</a:t>
            </a:r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122" name="Content Placeholder 4"/>
          <p:cNvSpPr txBox="1">
            <a:spLocks/>
          </p:cNvSpPr>
          <p:nvPr/>
        </p:nvSpPr>
        <p:spPr>
          <a:xfrm>
            <a:off x="8087543" y="3640258"/>
            <a:ext cx="492424" cy="3484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1800" b="1" dirty="0">
                <a:solidFill>
                  <a:srgbClr val="C00000"/>
                </a:solidFill>
              </a:rPr>
              <a:t>H</a:t>
            </a:r>
            <a:r>
              <a:rPr lang="cs-CZ" sz="1800" b="1" baseline="30000" dirty="0">
                <a:solidFill>
                  <a:srgbClr val="C00000"/>
                </a:solidFill>
              </a:rPr>
              <a:t>+</a:t>
            </a:r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123" name="Content Placeholder 4"/>
          <p:cNvSpPr txBox="1">
            <a:spLocks/>
          </p:cNvSpPr>
          <p:nvPr/>
        </p:nvSpPr>
        <p:spPr>
          <a:xfrm>
            <a:off x="8562441" y="3799454"/>
            <a:ext cx="492424" cy="3484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1800" b="1" dirty="0">
                <a:solidFill>
                  <a:srgbClr val="C00000"/>
                </a:solidFill>
              </a:rPr>
              <a:t>H</a:t>
            </a:r>
            <a:r>
              <a:rPr lang="cs-CZ" sz="1800" b="1" baseline="30000" dirty="0">
                <a:solidFill>
                  <a:srgbClr val="C00000"/>
                </a:solidFill>
              </a:rPr>
              <a:t>+</a:t>
            </a:r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124" name="Content Placeholder 4"/>
          <p:cNvSpPr txBox="1">
            <a:spLocks/>
          </p:cNvSpPr>
          <p:nvPr/>
        </p:nvSpPr>
        <p:spPr>
          <a:xfrm>
            <a:off x="7961308" y="4540085"/>
            <a:ext cx="492424" cy="3484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1800" b="1" dirty="0">
                <a:solidFill>
                  <a:srgbClr val="7030A0"/>
                </a:solidFill>
              </a:rPr>
              <a:t>K</a:t>
            </a:r>
            <a:r>
              <a:rPr lang="cs-CZ" sz="1800" b="1" baseline="30000" dirty="0">
                <a:solidFill>
                  <a:srgbClr val="7030A0"/>
                </a:solidFill>
              </a:rPr>
              <a:t>+</a:t>
            </a:r>
            <a:endParaRPr lang="cs-CZ" sz="2000" dirty="0">
              <a:solidFill>
                <a:srgbClr val="7030A0"/>
              </a:solidFill>
            </a:endParaRPr>
          </a:p>
        </p:txBody>
      </p:sp>
      <p:cxnSp>
        <p:nvCxnSpPr>
          <p:cNvPr id="125" name="Přímá spojnice se šipkou 124"/>
          <p:cNvCxnSpPr/>
          <p:nvPr/>
        </p:nvCxnSpPr>
        <p:spPr>
          <a:xfrm flipH="1">
            <a:off x="6444208" y="3789595"/>
            <a:ext cx="1728192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Přímá spojnice se šipkou 125"/>
          <p:cNvCxnSpPr/>
          <p:nvPr/>
        </p:nvCxnSpPr>
        <p:spPr>
          <a:xfrm flipH="1">
            <a:off x="6444208" y="3665909"/>
            <a:ext cx="1728192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Content Placeholder 4"/>
          <p:cNvSpPr txBox="1">
            <a:spLocks/>
          </p:cNvSpPr>
          <p:nvPr/>
        </p:nvSpPr>
        <p:spPr>
          <a:xfrm>
            <a:off x="8714841" y="3951854"/>
            <a:ext cx="492424" cy="3484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1800" b="1" dirty="0">
                <a:solidFill>
                  <a:srgbClr val="C00000"/>
                </a:solidFill>
              </a:rPr>
              <a:t>H</a:t>
            </a:r>
            <a:r>
              <a:rPr lang="cs-CZ" sz="1800" b="1" baseline="30000" dirty="0">
                <a:solidFill>
                  <a:srgbClr val="C00000"/>
                </a:solidFill>
              </a:rPr>
              <a:t>+</a:t>
            </a:r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128" name="Content Placeholder 4"/>
          <p:cNvSpPr txBox="1">
            <a:spLocks/>
          </p:cNvSpPr>
          <p:nvPr/>
        </p:nvSpPr>
        <p:spPr>
          <a:xfrm>
            <a:off x="8547234" y="4848362"/>
            <a:ext cx="492424" cy="3484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1800" b="1" dirty="0">
                <a:solidFill>
                  <a:srgbClr val="7030A0"/>
                </a:solidFill>
              </a:rPr>
              <a:t>K</a:t>
            </a:r>
            <a:r>
              <a:rPr lang="cs-CZ" sz="1800" b="1" baseline="30000" dirty="0">
                <a:solidFill>
                  <a:srgbClr val="7030A0"/>
                </a:solidFill>
              </a:rPr>
              <a:t>+</a:t>
            </a:r>
            <a:endParaRPr lang="cs-CZ" sz="2000" dirty="0"/>
          </a:p>
          <a:p>
            <a:endParaRPr lang="cs-CZ" sz="2000" dirty="0"/>
          </a:p>
        </p:txBody>
      </p:sp>
      <p:sp>
        <p:nvSpPr>
          <p:cNvPr id="129" name="Content Placeholder 4"/>
          <p:cNvSpPr txBox="1">
            <a:spLocks/>
          </p:cNvSpPr>
          <p:nvPr/>
        </p:nvSpPr>
        <p:spPr>
          <a:xfrm>
            <a:off x="8348776" y="4524753"/>
            <a:ext cx="492424" cy="3484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1800" b="1" dirty="0">
                <a:solidFill>
                  <a:srgbClr val="7030A0"/>
                </a:solidFill>
              </a:rPr>
              <a:t>K</a:t>
            </a:r>
            <a:r>
              <a:rPr lang="cs-CZ" sz="1800" b="1" baseline="30000" dirty="0">
                <a:solidFill>
                  <a:srgbClr val="7030A0"/>
                </a:solidFill>
              </a:rPr>
              <a:t>+</a:t>
            </a:r>
            <a:endParaRPr lang="cs-CZ" sz="2000" dirty="0">
              <a:solidFill>
                <a:srgbClr val="7030A0"/>
              </a:solidFill>
            </a:endParaRPr>
          </a:p>
        </p:txBody>
      </p:sp>
      <p:sp>
        <p:nvSpPr>
          <p:cNvPr id="130" name="Content Placeholder 4"/>
          <p:cNvSpPr txBox="1">
            <a:spLocks/>
          </p:cNvSpPr>
          <p:nvPr/>
        </p:nvSpPr>
        <p:spPr>
          <a:xfrm>
            <a:off x="7785223" y="5119185"/>
            <a:ext cx="492424" cy="3484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1800" b="1" dirty="0">
                <a:solidFill>
                  <a:srgbClr val="7030A0"/>
                </a:solidFill>
              </a:rPr>
              <a:t>K</a:t>
            </a:r>
            <a:r>
              <a:rPr lang="cs-CZ" sz="1800" b="1" baseline="30000" dirty="0">
                <a:solidFill>
                  <a:srgbClr val="7030A0"/>
                </a:solidFill>
              </a:rPr>
              <a:t>+</a:t>
            </a:r>
            <a:endParaRPr lang="cs-CZ" sz="2000" dirty="0">
              <a:solidFill>
                <a:srgbClr val="7030A0"/>
              </a:solidFill>
            </a:endParaRPr>
          </a:p>
        </p:txBody>
      </p:sp>
      <p:sp>
        <p:nvSpPr>
          <p:cNvPr id="131" name="Content Placeholder 4"/>
          <p:cNvSpPr txBox="1">
            <a:spLocks/>
          </p:cNvSpPr>
          <p:nvPr/>
        </p:nvSpPr>
        <p:spPr>
          <a:xfrm>
            <a:off x="6090242" y="4078236"/>
            <a:ext cx="492424" cy="3484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1800" b="1" dirty="0">
                <a:solidFill>
                  <a:srgbClr val="7030A0"/>
                </a:solidFill>
              </a:rPr>
              <a:t>K</a:t>
            </a:r>
            <a:r>
              <a:rPr lang="cs-CZ" sz="1800" b="1" baseline="30000" dirty="0">
                <a:solidFill>
                  <a:srgbClr val="7030A0"/>
                </a:solidFill>
              </a:rPr>
              <a:t>+</a:t>
            </a:r>
            <a:endParaRPr lang="cs-CZ" sz="2000" dirty="0">
              <a:solidFill>
                <a:srgbClr val="7030A0"/>
              </a:solidFill>
            </a:endParaRPr>
          </a:p>
        </p:txBody>
      </p:sp>
      <p:sp>
        <p:nvSpPr>
          <p:cNvPr id="132" name="Content Placeholder 4"/>
          <p:cNvSpPr txBox="1">
            <a:spLocks/>
          </p:cNvSpPr>
          <p:nvPr/>
        </p:nvSpPr>
        <p:spPr>
          <a:xfrm>
            <a:off x="6956514" y="4376678"/>
            <a:ext cx="492424" cy="3484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1800" b="1" dirty="0">
                <a:solidFill>
                  <a:srgbClr val="7030A0"/>
                </a:solidFill>
              </a:rPr>
              <a:t>K</a:t>
            </a:r>
            <a:r>
              <a:rPr lang="cs-CZ" sz="1800" b="1" baseline="30000" dirty="0">
                <a:solidFill>
                  <a:srgbClr val="7030A0"/>
                </a:solidFill>
              </a:rPr>
              <a:t>+</a:t>
            </a:r>
            <a:endParaRPr lang="cs-CZ" sz="2000" dirty="0">
              <a:solidFill>
                <a:srgbClr val="7030A0"/>
              </a:solidFill>
            </a:endParaRPr>
          </a:p>
        </p:txBody>
      </p:sp>
      <p:sp>
        <p:nvSpPr>
          <p:cNvPr id="134" name="Content Placeholder 4"/>
          <p:cNvSpPr txBox="1">
            <a:spLocks/>
          </p:cNvSpPr>
          <p:nvPr/>
        </p:nvSpPr>
        <p:spPr>
          <a:xfrm>
            <a:off x="8301022" y="4966763"/>
            <a:ext cx="492424" cy="3484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1800" b="1" dirty="0">
                <a:solidFill>
                  <a:srgbClr val="7030A0"/>
                </a:solidFill>
              </a:rPr>
              <a:t>K</a:t>
            </a:r>
            <a:r>
              <a:rPr lang="cs-CZ" sz="1800" b="1" baseline="30000" dirty="0">
                <a:solidFill>
                  <a:srgbClr val="7030A0"/>
                </a:solidFill>
              </a:rPr>
              <a:t>+</a:t>
            </a:r>
            <a:endParaRPr lang="cs-CZ" sz="2000" dirty="0">
              <a:solidFill>
                <a:srgbClr val="7030A0"/>
              </a:solidFill>
            </a:endParaRPr>
          </a:p>
        </p:txBody>
      </p:sp>
      <p:sp>
        <p:nvSpPr>
          <p:cNvPr id="135" name="Content Placeholder 4"/>
          <p:cNvSpPr txBox="1">
            <a:spLocks/>
          </p:cNvSpPr>
          <p:nvPr/>
        </p:nvSpPr>
        <p:spPr>
          <a:xfrm>
            <a:off x="7761847" y="4779391"/>
            <a:ext cx="492424" cy="3484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1800" b="1" dirty="0">
                <a:solidFill>
                  <a:srgbClr val="7030A0"/>
                </a:solidFill>
              </a:rPr>
              <a:t>K</a:t>
            </a:r>
            <a:r>
              <a:rPr lang="cs-CZ" sz="1800" b="1" baseline="30000" dirty="0">
                <a:solidFill>
                  <a:srgbClr val="7030A0"/>
                </a:solidFill>
              </a:rPr>
              <a:t>+</a:t>
            </a:r>
            <a:endParaRPr lang="cs-CZ" sz="2000" dirty="0">
              <a:solidFill>
                <a:srgbClr val="7030A0"/>
              </a:solidFill>
            </a:endParaRPr>
          </a:p>
        </p:txBody>
      </p:sp>
      <p:sp>
        <p:nvSpPr>
          <p:cNvPr id="136" name="Content Placeholder 4"/>
          <p:cNvSpPr txBox="1">
            <a:spLocks/>
          </p:cNvSpPr>
          <p:nvPr/>
        </p:nvSpPr>
        <p:spPr>
          <a:xfrm>
            <a:off x="6126507" y="3453580"/>
            <a:ext cx="492424" cy="3484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1800" b="1" dirty="0">
                <a:solidFill>
                  <a:srgbClr val="C00000"/>
                </a:solidFill>
              </a:rPr>
              <a:t>H</a:t>
            </a:r>
            <a:r>
              <a:rPr lang="cs-CZ" sz="1800" b="1" baseline="30000" dirty="0">
                <a:solidFill>
                  <a:srgbClr val="C00000"/>
                </a:solidFill>
              </a:rPr>
              <a:t>+</a:t>
            </a:r>
            <a:endParaRPr lang="cs-CZ" sz="2000" b="1" dirty="0">
              <a:solidFill>
                <a:srgbClr val="C00000"/>
              </a:solidFill>
            </a:endParaRPr>
          </a:p>
        </p:txBody>
      </p:sp>
      <p:sp>
        <p:nvSpPr>
          <p:cNvPr id="137" name="Content Placeholder 4"/>
          <p:cNvSpPr txBox="1">
            <a:spLocks/>
          </p:cNvSpPr>
          <p:nvPr/>
        </p:nvSpPr>
        <p:spPr>
          <a:xfrm>
            <a:off x="6405266" y="3322929"/>
            <a:ext cx="492424" cy="3484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1800" b="1" dirty="0">
                <a:solidFill>
                  <a:srgbClr val="C00000"/>
                </a:solidFill>
              </a:rPr>
              <a:t>H</a:t>
            </a:r>
            <a:r>
              <a:rPr lang="cs-CZ" sz="1800" b="1" baseline="30000" dirty="0">
                <a:solidFill>
                  <a:srgbClr val="C00000"/>
                </a:solidFill>
              </a:rPr>
              <a:t>+</a:t>
            </a:r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138" name="Content Placeholder 4"/>
          <p:cNvSpPr txBox="1">
            <a:spLocks/>
          </p:cNvSpPr>
          <p:nvPr/>
        </p:nvSpPr>
        <p:spPr>
          <a:xfrm>
            <a:off x="5949464" y="3225145"/>
            <a:ext cx="492424" cy="3484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1800" b="1" dirty="0">
                <a:solidFill>
                  <a:srgbClr val="C00000"/>
                </a:solidFill>
              </a:rPr>
              <a:t>H</a:t>
            </a:r>
            <a:r>
              <a:rPr lang="cs-CZ" sz="1800" b="1" baseline="30000" dirty="0">
                <a:solidFill>
                  <a:srgbClr val="C00000"/>
                </a:solidFill>
              </a:rPr>
              <a:t>+</a:t>
            </a:r>
            <a:endParaRPr lang="cs-CZ" sz="2000" dirty="0"/>
          </a:p>
          <a:p>
            <a:endParaRPr lang="cs-CZ" sz="2000" dirty="0"/>
          </a:p>
        </p:txBody>
      </p:sp>
      <p:sp>
        <p:nvSpPr>
          <p:cNvPr id="139" name="Content Placeholder 4"/>
          <p:cNvSpPr txBox="1">
            <a:spLocks/>
          </p:cNvSpPr>
          <p:nvPr/>
        </p:nvSpPr>
        <p:spPr>
          <a:xfrm>
            <a:off x="8239943" y="3792658"/>
            <a:ext cx="492424" cy="3484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1800" b="1" dirty="0">
                <a:solidFill>
                  <a:srgbClr val="C00000"/>
                </a:solidFill>
              </a:rPr>
              <a:t>H</a:t>
            </a:r>
            <a:r>
              <a:rPr lang="cs-CZ" sz="1800" b="1" baseline="30000" dirty="0">
                <a:solidFill>
                  <a:srgbClr val="C00000"/>
                </a:solidFill>
              </a:rPr>
              <a:t>+</a:t>
            </a:r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cxnSp>
        <p:nvCxnSpPr>
          <p:cNvPr id="140" name="Přímá spojnice se šipkou 139"/>
          <p:cNvCxnSpPr/>
          <p:nvPr/>
        </p:nvCxnSpPr>
        <p:spPr>
          <a:xfrm flipH="1">
            <a:off x="6259840" y="3769784"/>
            <a:ext cx="15413" cy="330459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Content Placeholder 4"/>
          <p:cNvSpPr txBox="1">
            <a:spLocks/>
          </p:cNvSpPr>
          <p:nvPr/>
        </p:nvSpPr>
        <p:spPr>
          <a:xfrm>
            <a:off x="8222417" y="3098358"/>
            <a:ext cx="492424" cy="3484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1800" b="1" dirty="0">
                <a:solidFill>
                  <a:srgbClr val="C00000"/>
                </a:solidFill>
              </a:rPr>
              <a:t>H</a:t>
            </a:r>
            <a:r>
              <a:rPr lang="cs-CZ" sz="1800" b="1" baseline="30000" dirty="0">
                <a:solidFill>
                  <a:srgbClr val="C00000"/>
                </a:solidFill>
              </a:rPr>
              <a:t>+</a:t>
            </a:r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142" name="Content Placeholder 4"/>
          <p:cNvSpPr txBox="1">
            <a:spLocks/>
          </p:cNvSpPr>
          <p:nvPr/>
        </p:nvSpPr>
        <p:spPr>
          <a:xfrm>
            <a:off x="8487691" y="3400868"/>
            <a:ext cx="492424" cy="3484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1800" b="1" dirty="0">
                <a:solidFill>
                  <a:srgbClr val="C00000"/>
                </a:solidFill>
              </a:rPr>
              <a:t>H</a:t>
            </a:r>
            <a:r>
              <a:rPr lang="cs-CZ" sz="1800" b="1" baseline="30000" dirty="0">
                <a:solidFill>
                  <a:srgbClr val="C00000"/>
                </a:solidFill>
              </a:rPr>
              <a:t>+</a:t>
            </a:r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143" name="Content Placeholder 4"/>
          <p:cNvSpPr txBox="1">
            <a:spLocks/>
          </p:cNvSpPr>
          <p:nvPr/>
        </p:nvSpPr>
        <p:spPr>
          <a:xfrm>
            <a:off x="6021472" y="2420888"/>
            <a:ext cx="854784" cy="4570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cs-CZ"/>
            </a:defPPr>
            <a:lvl1pPr indent="0">
              <a:spcBef>
                <a:spcPct val="20000"/>
              </a:spcBef>
              <a:buFont typeface="Arial" pitchFamily="34" charset="0"/>
              <a:buNone/>
              <a:defRPr sz="2800" b="1">
                <a:solidFill>
                  <a:srgbClr val="C00000"/>
                </a:solidFill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cs-CZ" sz="2000" dirty="0"/>
              <a:t>krev</a:t>
            </a:r>
            <a:endParaRPr lang="is-IS" sz="2000" dirty="0"/>
          </a:p>
        </p:txBody>
      </p:sp>
      <p:sp>
        <p:nvSpPr>
          <p:cNvPr id="144" name="Content Placeholder 4"/>
          <p:cNvSpPr txBox="1">
            <a:spLocks/>
          </p:cNvSpPr>
          <p:nvPr/>
        </p:nvSpPr>
        <p:spPr>
          <a:xfrm>
            <a:off x="125781" y="5301208"/>
            <a:ext cx="3474172" cy="11824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300" dirty="0"/>
              <a:t>acidóza = nadbytek H</a:t>
            </a:r>
            <a:r>
              <a:rPr lang="cs-CZ" sz="1300" baseline="30000" dirty="0"/>
              <a:t>+</a:t>
            </a:r>
            <a:endParaRPr lang="cs-CZ" sz="1300" dirty="0"/>
          </a:p>
          <a:p>
            <a:r>
              <a:rPr lang="cs-CZ" sz="1300" dirty="0"/>
              <a:t>nadbytek H</a:t>
            </a:r>
            <a:r>
              <a:rPr lang="cs-CZ" sz="1300" baseline="30000" dirty="0"/>
              <a:t>+</a:t>
            </a:r>
            <a:r>
              <a:rPr lang="cs-CZ" sz="1300" dirty="0"/>
              <a:t> odchází do buněk</a:t>
            </a:r>
          </a:p>
          <a:p>
            <a:r>
              <a:rPr lang="cs-CZ" sz="1300" dirty="0"/>
              <a:t>z buněk za H</a:t>
            </a:r>
            <a:r>
              <a:rPr lang="cs-CZ" sz="1300" baseline="30000" dirty="0"/>
              <a:t>+</a:t>
            </a:r>
            <a:r>
              <a:rPr lang="cs-CZ" sz="1300" dirty="0"/>
              <a:t> vychází ven K</a:t>
            </a:r>
            <a:r>
              <a:rPr lang="cs-CZ" sz="1300" baseline="30000" dirty="0"/>
              <a:t>+</a:t>
            </a:r>
            <a:r>
              <a:rPr lang="cs-CZ" sz="1300" dirty="0"/>
              <a:t> </a:t>
            </a:r>
          </a:p>
          <a:p>
            <a:pPr marL="0" indent="0">
              <a:buNone/>
            </a:pPr>
            <a:r>
              <a:rPr lang="cs-CZ" sz="1300" dirty="0"/>
              <a:t>Při </a:t>
            </a:r>
            <a:r>
              <a:rPr lang="cs-CZ" sz="1300" b="1" dirty="0">
                <a:solidFill>
                  <a:srgbClr val="7030A0"/>
                </a:solidFill>
              </a:rPr>
              <a:t>acidóze</a:t>
            </a:r>
            <a:r>
              <a:rPr lang="cs-CZ" sz="1300" dirty="0"/>
              <a:t> proto bývá </a:t>
            </a:r>
            <a:r>
              <a:rPr lang="cs-CZ" sz="1300" b="1" dirty="0" err="1">
                <a:solidFill>
                  <a:srgbClr val="7030A0"/>
                </a:solidFill>
              </a:rPr>
              <a:t>hyperkalémie</a:t>
            </a:r>
            <a:r>
              <a:rPr lang="cs-CZ" sz="1300" b="1" dirty="0">
                <a:solidFill>
                  <a:srgbClr val="7030A0"/>
                </a:solidFill>
              </a:rPr>
              <a:t>. </a:t>
            </a:r>
            <a:r>
              <a:rPr lang="cs-CZ" sz="1300" b="1" baseline="30000" dirty="0">
                <a:solidFill>
                  <a:srgbClr val="7030A0"/>
                </a:solidFill>
              </a:rPr>
              <a:t> </a:t>
            </a:r>
            <a:endParaRPr lang="en-US" sz="1300" b="1" dirty="0">
              <a:solidFill>
                <a:srgbClr val="7030A0"/>
              </a:solidFill>
            </a:endParaRPr>
          </a:p>
        </p:txBody>
      </p:sp>
      <p:sp>
        <p:nvSpPr>
          <p:cNvPr id="145" name="Content Placeholder 4"/>
          <p:cNvSpPr txBox="1">
            <a:spLocks/>
          </p:cNvSpPr>
          <p:nvPr/>
        </p:nvSpPr>
        <p:spPr>
          <a:xfrm>
            <a:off x="6012160" y="5301208"/>
            <a:ext cx="2967955" cy="11824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300" dirty="0"/>
              <a:t>alkalóza = úbytek H</a:t>
            </a:r>
            <a:r>
              <a:rPr lang="cs-CZ" sz="1300" baseline="30000" dirty="0"/>
              <a:t>+</a:t>
            </a:r>
            <a:endParaRPr lang="cs-CZ" sz="1300" dirty="0"/>
          </a:p>
          <a:p>
            <a:r>
              <a:rPr lang="cs-CZ" sz="1300" dirty="0"/>
              <a:t>H</a:t>
            </a:r>
            <a:r>
              <a:rPr lang="cs-CZ" sz="1300" baseline="30000" dirty="0"/>
              <a:t>+</a:t>
            </a:r>
            <a:r>
              <a:rPr lang="cs-CZ" sz="1300" dirty="0"/>
              <a:t> odchází do krve, kde je ho méně</a:t>
            </a:r>
          </a:p>
          <a:p>
            <a:r>
              <a:rPr lang="cs-CZ" sz="1300" dirty="0"/>
              <a:t>z krve proto do buněk vchází K</a:t>
            </a:r>
            <a:r>
              <a:rPr lang="cs-CZ" sz="1300" baseline="30000" dirty="0"/>
              <a:t>+</a:t>
            </a:r>
            <a:endParaRPr lang="cs-CZ" sz="1300" dirty="0"/>
          </a:p>
          <a:p>
            <a:pPr marL="0" indent="0">
              <a:buNone/>
            </a:pPr>
            <a:r>
              <a:rPr lang="cs-CZ" sz="1300" dirty="0"/>
              <a:t>Při </a:t>
            </a:r>
            <a:r>
              <a:rPr lang="cs-CZ" sz="1300" b="1" dirty="0">
                <a:solidFill>
                  <a:srgbClr val="7030A0"/>
                </a:solidFill>
              </a:rPr>
              <a:t>alkalóze</a:t>
            </a:r>
            <a:r>
              <a:rPr lang="cs-CZ" sz="1300" dirty="0"/>
              <a:t> proto bývá </a:t>
            </a:r>
            <a:r>
              <a:rPr lang="cs-CZ" sz="1300" b="1" dirty="0" err="1">
                <a:solidFill>
                  <a:srgbClr val="7030A0"/>
                </a:solidFill>
              </a:rPr>
              <a:t>hypokalémie</a:t>
            </a:r>
            <a:r>
              <a:rPr lang="cs-CZ" sz="1300" b="1" dirty="0">
                <a:solidFill>
                  <a:srgbClr val="7030A0"/>
                </a:solidFill>
              </a:rPr>
              <a:t>. </a:t>
            </a:r>
            <a:r>
              <a:rPr lang="cs-CZ" sz="1300" b="1" baseline="30000" dirty="0">
                <a:solidFill>
                  <a:srgbClr val="7030A0"/>
                </a:solidFill>
              </a:rPr>
              <a:t> </a:t>
            </a:r>
            <a:endParaRPr lang="en-US" sz="1300" b="1" dirty="0">
              <a:solidFill>
                <a:srgbClr val="7030A0"/>
              </a:solidFill>
            </a:endParaRPr>
          </a:p>
        </p:txBody>
      </p:sp>
      <p:sp>
        <p:nvSpPr>
          <p:cNvPr id="147" name="Content Placeholder 4"/>
          <p:cNvSpPr txBox="1">
            <a:spLocks/>
          </p:cNvSpPr>
          <p:nvPr/>
        </p:nvSpPr>
        <p:spPr>
          <a:xfrm>
            <a:off x="234434" y="6493950"/>
            <a:ext cx="8606766" cy="2874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300" b="1" dirty="0">
                <a:solidFill>
                  <a:srgbClr val="C00000"/>
                </a:solidFill>
              </a:rPr>
              <a:t>Změna pH o 0,1 mění hladinu kalia až o 0,6 </a:t>
            </a:r>
            <a:r>
              <a:rPr lang="cs-CZ" sz="1300" b="1" dirty="0" err="1">
                <a:solidFill>
                  <a:srgbClr val="C00000"/>
                </a:solidFill>
              </a:rPr>
              <a:t>mmol</a:t>
            </a:r>
            <a:r>
              <a:rPr lang="cs-CZ" sz="1300" b="1" dirty="0">
                <a:solidFill>
                  <a:srgbClr val="C00000"/>
                </a:solidFill>
              </a:rPr>
              <a:t>/l. Riziko </a:t>
            </a:r>
            <a:r>
              <a:rPr lang="cs-CZ" sz="1300" b="1" u="sng" dirty="0">
                <a:solidFill>
                  <a:srgbClr val="C00000"/>
                </a:solidFill>
              </a:rPr>
              <a:t>závažných arytmií až zástavy srdce</a:t>
            </a:r>
            <a:r>
              <a:rPr lang="cs-CZ" sz="1300" b="1" dirty="0">
                <a:solidFill>
                  <a:srgbClr val="C00000"/>
                </a:solidFill>
              </a:rPr>
              <a:t>. Závažné výsledky hlásit !!!</a:t>
            </a:r>
            <a:endParaRPr lang="en-US" sz="13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16995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6086</TotalTime>
  <Words>615</Words>
  <Application>Microsoft Macintosh PowerPoint</Application>
  <PresentationFormat>Předvádění na obrazovce (4:3)</PresentationFormat>
  <Paragraphs>301</Paragraphs>
  <Slides>8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Motiv sady Office</vt:lpstr>
      <vt:lpstr>ABR + proteiny</vt:lpstr>
      <vt:lpstr>náboj bílkovin a AK</vt:lpstr>
      <vt:lpstr>Stanovení Albuminu BCG</vt:lpstr>
      <vt:lpstr>náboj bílkovin a AK</vt:lpstr>
      <vt:lpstr>náboj bílkovin a AK</vt:lpstr>
      <vt:lpstr>Stanovení celkové bílk. (Cu2+)</vt:lpstr>
      <vt:lpstr>Acidobazická rovnováha: proteiny a volné kalcium</vt:lpstr>
      <vt:lpstr>ABR a kalium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Enzymy</dc:title>
  <dc:creator>Michal Řiháček</dc:creator>
  <cp:lastModifiedBy>Michal Řiháček</cp:lastModifiedBy>
  <cp:revision>298</cp:revision>
  <dcterms:created xsi:type="dcterms:W3CDTF">2015-04-13T06:26:53Z</dcterms:created>
  <dcterms:modified xsi:type="dcterms:W3CDTF">2023-01-19T06:58:22Z</dcterms:modified>
</cp:coreProperties>
</file>