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23"/>
  </p:notesMasterIdLst>
  <p:sldIdLst>
    <p:sldId id="257" r:id="rId2"/>
    <p:sldId id="262" r:id="rId3"/>
    <p:sldId id="263" r:id="rId4"/>
    <p:sldId id="264" r:id="rId5"/>
    <p:sldId id="270" r:id="rId6"/>
    <p:sldId id="265" r:id="rId7"/>
    <p:sldId id="267" r:id="rId8"/>
    <p:sldId id="271" r:id="rId9"/>
    <p:sldId id="272" r:id="rId10"/>
    <p:sldId id="274" r:id="rId11"/>
    <p:sldId id="286" r:id="rId12"/>
    <p:sldId id="268" r:id="rId13"/>
    <p:sldId id="275" r:id="rId14"/>
    <p:sldId id="276" r:id="rId15"/>
    <p:sldId id="269" r:id="rId16"/>
    <p:sldId id="277" r:id="rId17"/>
    <p:sldId id="278" r:id="rId18"/>
    <p:sldId id="279" r:id="rId19"/>
    <p:sldId id="281" r:id="rId20"/>
    <p:sldId id="285" r:id="rId21"/>
    <p:sldId id="261" r:id="rId22"/>
  </p:sldIdLst>
  <p:sldSz cx="9144000" cy="6858000" type="screen4x3"/>
  <p:notesSz cx="6858000" cy="9144000"/>
  <p:custDataLst>
    <p:tags r:id="rId24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3EC43B3-5713-F427-F4D3-2CBDBFE467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170D176-EBA0-F668-2D1F-3082C54A874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F4CD56A-885D-6A40-B55E-CF92C16B5D6C}" type="datetimeFigureOut">
              <a:rPr lang="cs-CZ"/>
              <a:pPr>
                <a:defRPr/>
              </a:pPr>
              <a:t>19.01.2023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3BDCD5BD-260D-B70F-C6EF-A2731E5999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0F4E87C-735D-5105-1451-CD780B2F30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167730-2F45-F168-C6E2-8D24B294ACF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1494A0-8A61-4135-50F3-3BAFEF5766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997266-50FE-2C4D-AC96-0FD33C282B1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>
            <a:extLst>
              <a:ext uri="{FF2B5EF4-FFF2-40B4-BE49-F238E27FC236}">
                <a16:creationId xmlns:a16="http://schemas.microsoft.com/office/drawing/2014/main" id="{7E756640-5E52-0FDD-9245-EB2D3BCAAA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>
            <a:extLst>
              <a:ext uri="{FF2B5EF4-FFF2-40B4-BE49-F238E27FC236}">
                <a16:creationId xmlns:a16="http://schemas.microsoft.com/office/drawing/2014/main" id="{3C1B3818-A344-9433-DBBD-C6B9DF3930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24580" name="Zástupný symbol pro číslo snímku 3">
            <a:extLst>
              <a:ext uri="{FF2B5EF4-FFF2-40B4-BE49-F238E27FC236}">
                <a16:creationId xmlns:a16="http://schemas.microsoft.com/office/drawing/2014/main" id="{438F0D6F-DA67-6948-1F55-79A8144F86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79335B-1FDE-2449-8001-A8391977E994}" type="slidenum">
              <a:rPr lang="cs-CZ" altLang="cs-CZ"/>
              <a:pPr eaLnBrk="1" hangingPunct="1"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08D3AE-515B-4A83-51AC-838EC4C68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6FF4B4-6EA4-731F-2275-C79FBA1CC2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5BE47-D522-936B-1F12-DA929909B3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C37FD4-5DFC-AC44-9B2B-8A9CCA1DBD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293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3A54DB-1BC4-9529-7B18-170D66613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020E13-5F96-47DA-F4C8-D16C31E3A7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460140-DE20-7CCC-8BA1-44FCD75BF5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F4C1C-C1FA-6A48-B6DA-09A7B5366D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784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C43AB68-5DC3-1D63-9337-19807F474D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5C1090-86F2-D46F-88F2-11FD9B4856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60C5F7-74DA-F4BD-222C-18298F7A00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DF4D18-2A75-2F43-A358-E51BCEFF39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2077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AE221D-CF95-BEE6-1843-C191FA2AC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14D461-4C3C-1FF4-CEC0-4006408C7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FD3273-52DE-A9B4-1474-867CBA14D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7D793-6C32-1A42-BEBF-48CFF2FF766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74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E8DC11-6F1F-B406-9A53-F10CE551E4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BE569E-C92E-AC0D-AC9A-DBCF433FC4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5D4112-B32B-B8A4-2E58-8011AAC42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50FC2-459B-2340-909C-6B86E029E08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754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99FD96-D06D-BEB4-9E0E-585078E3E4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286B6C-0FBF-D9EA-C773-CDDAD159C8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622D34-E113-BF18-B4A8-73D50DCDA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05B97-7A05-CF46-BDB8-95B2E4AE67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4973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54BD94-1F7D-9FD8-A7D7-DB172E5D4B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AD0412-DD1C-BED0-D141-DC4F34EFAC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1895043-4632-508A-B46D-CEC6426B07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212706-570A-3E42-9B30-263A704438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616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A0780B-9B87-D07D-1F15-86F46627B5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DF5158-1574-5CC8-E152-35154C1931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BF5465-324C-8D25-F05B-FF7B80270F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657291-2201-FB46-A024-DEF998A319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546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080C3F3-73BF-12ED-07B7-14CF489482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22F9064-C1B9-718A-FCC7-BBD6205413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1A725DD-54CD-42C1-667F-F4DEFFBF9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FA902A-E187-5945-8174-8C73CA7AD7B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706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6BD4CA-10B0-F392-B466-9C1A13B72B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994C05-EFBD-7175-B03D-352622A935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B3C165-E6C0-5292-E50B-2745BC8003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4E0C0-9DF3-7B4F-97F4-C011B44C5F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012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93AFEC-9031-4CE0-0436-605BEFBCBD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303CC4-F685-BD47-6C5B-41B7B1266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343814-2D2C-AD3B-A98B-C0778BE576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B75B4-4B14-BA4B-AB05-9174858541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998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5906E92-679E-A87F-6557-DF3B9F90F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801B9F-EC44-CCBB-C055-A9C8771128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2E1E819-1B47-485C-D284-A1101717A2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596436D-5414-F223-7126-4EB691A953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BAD50B8-AEAA-D194-30E8-B3F811806D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989FBEA-710E-8A49-9468-071825497C0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id="{543D709B-10FC-355D-6204-F5D64B0BD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2420938"/>
            <a:ext cx="6711950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 b="1">
                <a:solidFill>
                  <a:srgbClr val="A50021"/>
                </a:solidFill>
              </a:rPr>
              <a:t>V N I T Ř N Í  P R O S T Ř E D 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ovéPole 3">
            <a:extLst>
              <a:ext uri="{FF2B5EF4-FFF2-40B4-BE49-F238E27FC236}">
                <a16:creationId xmlns:a16="http://schemas.microsoft.com/office/drawing/2014/main" id="{F2D79DF2-55E4-3766-BFDE-1577E1063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388" y="1196975"/>
            <a:ext cx="2346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C00000"/>
                </a:solidFill>
              </a:rPr>
              <a:t>Dehydratace</a:t>
            </a:r>
          </a:p>
        </p:txBody>
      </p:sp>
      <p:sp>
        <p:nvSpPr>
          <p:cNvPr id="11267" name="TextovéPole 5">
            <a:extLst>
              <a:ext uri="{FF2B5EF4-FFF2-40B4-BE49-F238E27FC236}">
                <a16:creationId xmlns:a16="http://schemas.microsoft.com/office/drawing/2014/main" id="{D4E8AFA0-776F-9A93-7743-16E54A301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2781300"/>
            <a:ext cx="558323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Hyper</a:t>
            </a:r>
            <a:r>
              <a:rPr lang="cs-CZ" altLang="cs-CZ"/>
              <a:t>- osmolální             Na              CB               Hb</a:t>
            </a:r>
          </a:p>
          <a:p>
            <a:pPr eaLnBrk="1" hangingPunct="1"/>
            <a:r>
              <a:rPr lang="cs-CZ" altLang="cs-CZ" i="1">
                <a:solidFill>
                  <a:srgbClr val="C00000"/>
                </a:solidFill>
              </a:rPr>
              <a:t>hyper</a:t>
            </a:r>
            <a:r>
              <a:rPr lang="cs-CZ" altLang="cs-CZ" i="1"/>
              <a:t>tonická</a:t>
            </a:r>
          </a:p>
          <a:p>
            <a:pPr eaLnBrk="1" hangingPunct="1"/>
            <a:endParaRPr lang="cs-CZ" altLang="cs-CZ">
              <a:solidFill>
                <a:srgbClr val="C00000"/>
              </a:solidFill>
            </a:endParaRPr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Izo</a:t>
            </a:r>
            <a:r>
              <a:rPr lang="cs-CZ" altLang="cs-CZ"/>
              <a:t> - osmolální          </a:t>
            </a:r>
            <a:r>
              <a:rPr lang="cs-CZ" altLang="cs-CZ">
                <a:solidFill>
                  <a:srgbClr val="11A7AF"/>
                </a:solidFill>
              </a:rPr>
              <a:t>N</a:t>
            </a:r>
            <a:r>
              <a:rPr lang="cs-CZ" altLang="cs-CZ"/>
              <a:t>    Na              CB               Hb</a:t>
            </a:r>
          </a:p>
          <a:p>
            <a:pPr eaLnBrk="1" hangingPunct="1"/>
            <a:r>
              <a:rPr lang="cs-CZ" altLang="cs-CZ" i="1">
                <a:solidFill>
                  <a:srgbClr val="C00000"/>
                </a:solidFill>
              </a:rPr>
              <a:t>izo</a:t>
            </a:r>
            <a:r>
              <a:rPr lang="cs-CZ" altLang="cs-CZ" i="1"/>
              <a:t>tonická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Hypo</a:t>
            </a:r>
            <a:r>
              <a:rPr lang="cs-CZ" altLang="cs-CZ"/>
              <a:t> - osmolální             Na               CB               Hb</a:t>
            </a:r>
          </a:p>
          <a:p>
            <a:pPr eaLnBrk="1" hangingPunct="1"/>
            <a:r>
              <a:rPr lang="cs-CZ" altLang="cs-CZ" i="1">
                <a:solidFill>
                  <a:srgbClr val="C00000"/>
                </a:solidFill>
              </a:rPr>
              <a:t>hypo</a:t>
            </a:r>
            <a:r>
              <a:rPr lang="cs-CZ" altLang="cs-CZ" i="1"/>
              <a:t>tonická</a:t>
            </a:r>
          </a:p>
        </p:txBody>
      </p:sp>
      <p:cxnSp>
        <p:nvCxnSpPr>
          <p:cNvPr id="8" name="Přímá spojovací šipka 7">
            <a:extLst>
              <a:ext uri="{FF2B5EF4-FFF2-40B4-BE49-F238E27FC236}">
                <a16:creationId xmlns:a16="http://schemas.microsoft.com/office/drawing/2014/main" id="{F828A972-0100-4EC0-FFC4-83DC63E01136}"/>
              </a:ext>
            </a:extLst>
          </p:cNvPr>
          <p:cNvCxnSpPr/>
          <p:nvPr/>
        </p:nvCxnSpPr>
        <p:spPr>
          <a:xfrm flipV="1">
            <a:off x="4932363" y="2852738"/>
            <a:ext cx="0" cy="288925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>
            <a:extLst>
              <a:ext uri="{FF2B5EF4-FFF2-40B4-BE49-F238E27FC236}">
                <a16:creationId xmlns:a16="http://schemas.microsoft.com/office/drawing/2014/main" id="{09D81AFD-F5BD-D9A5-7206-77BD96F2F70A}"/>
              </a:ext>
            </a:extLst>
          </p:cNvPr>
          <p:cNvCxnSpPr/>
          <p:nvPr/>
        </p:nvCxnSpPr>
        <p:spPr>
          <a:xfrm flipV="1">
            <a:off x="6227763" y="2781300"/>
            <a:ext cx="0" cy="287338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2ED9FABE-EF26-39B3-8471-16F48F2BC29F}"/>
              </a:ext>
            </a:extLst>
          </p:cNvPr>
          <p:cNvCxnSpPr/>
          <p:nvPr/>
        </p:nvCxnSpPr>
        <p:spPr>
          <a:xfrm flipV="1">
            <a:off x="4932363" y="3644900"/>
            <a:ext cx="0" cy="288925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>
            <a:extLst>
              <a:ext uri="{FF2B5EF4-FFF2-40B4-BE49-F238E27FC236}">
                <a16:creationId xmlns:a16="http://schemas.microsoft.com/office/drawing/2014/main" id="{DBE2457D-C858-7204-3958-C23D1379CA14}"/>
              </a:ext>
            </a:extLst>
          </p:cNvPr>
          <p:cNvCxnSpPr/>
          <p:nvPr/>
        </p:nvCxnSpPr>
        <p:spPr>
          <a:xfrm flipV="1">
            <a:off x="6227763" y="3573463"/>
            <a:ext cx="0" cy="287337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>
            <a:extLst>
              <a:ext uri="{FF2B5EF4-FFF2-40B4-BE49-F238E27FC236}">
                <a16:creationId xmlns:a16="http://schemas.microsoft.com/office/drawing/2014/main" id="{DECD8DF3-CE08-084F-6659-63C7A431B833}"/>
              </a:ext>
            </a:extLst>
          </p:cNvPr>
          <p:cNvCxnSpPr/>
          <p:nvPr/>
        </p:nvCxnSpPr>
        <p:spPr>
          <a:xfrm flipV="1">
            <a:off x="3779838" y="2852738"/>
            <a:ext cx="0" cy="288925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D0CC4D85-6179-FCCB-A476-3653E772E9DD}"/>
              </a:ext>
            </a:extLst>
          </p:cNvPr>
          <p:cNvCxnSpPr/>
          <p:nvPr/>
        </p:nvCxnSpPr>
        <p:spPr>
          <a:xfrm flipV="1">
            <a:off x="5003800" y="4437063"/>
            <a:ext cx="0" cy="287337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>
            <a:extLst>
              <a:ext uri="{FF2B5EF4-FFF2-40B4-BE49-F238E27FC236}">
                <a16:creationId xmlns:a16="http://schemas.microsoft.com/office/drawing/2014/main" id="{204F571B-5CCB-0433-A7BD-302B4FE7F81F}"/>
              </a:ext>
            </a:extLst>
          </p:cNvPr>
          <p:cNvCxnSpPr/>
          <p:nvPr/>
        </p:nvCxnSpPr>
        <p:spPr>
          <a:xfrm flipV="1">
            <a:off x="6227763" y="4437063"/>
            <a:ext cx="0" cy="287337"/>
          </a:xfrm>
          <a:prstGeom prst="straightConnector1">
            <a:avLst/>
          </a:prstGeom>
          <a:ln w="38100">
            <a:solidFill>
              <a:srgbClr val="A5002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>
            <a:extLst>
              <a:ext uri="{FF2B5EF4-FFF2-40B4-BE49-F238E27FC236}">
                <a16:creationId xmlns:a16="http://schemas.microsoft.com/office/drawing/2014/main" id="{1146B787-792E-73E8-7F08-34A5F866E831}"/>
              </a:ext>
            </a:extLst>
          </p:cNvPr>
          <p:cNvCxnSpPr/>
          <p:nvPr/>
        </p:nvCxnSpPr>
        <p:spPr>
          <a:xfrm>
            <a:off x="3708400" y="4437063"/>
            <a:ext cx="0" cy="287337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ovéPole 3">
            <a:extLst>
              <a:ext uri="{FF2B5EF4-FFF2-40B4-BE49-F238E27FC236}">
                <a16:creationId xmlns:a16="http://schemas.microsoft.com/office/drawing/2014/main" id="{FF5D4670-5CB5-678F-F6E6-7D7534395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5475" y="1341438"/>
            <a:ext cx="5330825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C00000"/>
                </a:solidFill>
              </a:rPr>
              <a:t>Hyperhydratace (převodnění)</a:t>
            </a:r>
          </a:p>
          <a:p>
            <a:pPr eaLnBrk="1" hangingPunct="1"/>
            <a:endParaRPr lang="cs-CZ" altLang="cs-CZ"/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Nevhodné složení a množství infuzních roztoků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Renální insuficience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Srdeční selhání</a:t>
            </a:r>
          </a:p>
        </p:txBody>
      </p:sp>
      <p:sp>
        <p:nvSpPr>
          <p:cNvPr id="12291" name="TextovéPole 4">
            <a:extLst>
              <a:ext uri="{FF2B5EF4-FFF2-40B4-BE49-F238E27FC236}">
                <a16:creationId xmlns:a16="http://schemas.microsoft.com/office/drawing/2014/main" id="{3AF9A6C2-6337-05EB-426A-2C6C0BFEC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3789363"/>
            <a:ext cx="27781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Klinické projevy</a:t>
            </a:r>
          </a:p>
          <a:p>
            <a:pPr eaLnBrk="1" hangingPunct="1"/>
            <a:endParaRPr lang="cs-CZ" altLang="cs-CZ"/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otoky dolních končetin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ascites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hydrotorax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edém plic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ovéPole 1">
            <a:extLst>
              <a:ext uri="{FF2B5EF4-FFF2-40B4-BE49-F238E27FC236}">
                <a16:creationId xmlns:a16="http://schemas.microsoft.com/office/drawing/2014/main" id="{BCCDB695-D0AB-7929-5CDB-9B408E57B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1557338"/>
            <a:ext cx="218598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C00000"/>
                </a:solidFill>
              </a:rPr>
              <a:t>S – Natrium</a:t>
            </a:r>
          </a:p>
          <a:p>
            <a:pPr eaLnBrk="1" hangingPunct="1"/>
            <a:r>
              <a:rPr lang="cs-CZ" altLang="cs-CZ"/>
              <a:t>(135 – 145 mmol/L)</a:t>
            </a:r>
          </a:p>
        </p:txBody>
      </p:sp>
      <p:sp>
        <p:nvSpPr>
          <p:cNvPr id="13315" name="TextovéPole 2">
            <a:extLst>
              <a:ext uri="{FF2B5EF4-FFF2-40B4-BE49-F238E27FC236}">
                <a16:creationId xmlns:a16="http://schemas.microsoft.com/office/drawing/2014/main" id="{0D7BDCB7-9074-27CF-8EC2-A39498B74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3213100"/>
            <a:ext cx="4198937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Hlavní kationt extracelulárního prostoru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Hlavní vliv na osmolalitu krevní plazmy</a:t>
            </a:r>
          </a:p>
          <a:p>
            <a:pPr eaLnBrk="1" hangingPunct="1"/>
            <a:endParaRPr lang="cs-CZ" altLang="cs-CZ">
              <a:solidFill>
                <a:srgbClr val="C00000"/>
              </a:solidFill>
            </a:endParaRPr>
          </a:p>
          <a:p>
            <a:pPr eaLnBrk="1" hangingPunct="1"/>
            <a:r>
              <a:rPr lang="cs-CZ" altLang="cs-CZ"/>
              <a:t>Dif. Dg  typů dehydratace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ovéPole 1">
            <a:extLst>
              <a:ext uri="{FF2B5EF4-FFF2-40B4-BE49-F238E27FC236}">
                <a16:creationId xmlns:a16="http://schemas.microsoft.com/office/drawing/2014/main" id="{0AE7C505-B1E9-68DE-52F5-4C9FA1AF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836613"/>
            <a:ext cx="2055812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C00000"/>
                </a:solidFill>
              </a:rPr>
              <a:t>S – Kalium</a:t>
            </a:r>
          </a:p>
          <a:p>
            <a:pPr eaLnBrk="1" hangingPunct="1"/>
            <a:r>
              <a:rPr lang="cs-CZ" altLang="cs-CZ"/>
              <a:t>(3,5 – 5,1 mmol/L)</a:t>
            </a:r>
          </a:p>
          <a:p>
            <a:pPr eaLnBrk="1" hangingPunct="1"/>
            <a:r>
              <a:rPr lang="en-US" altLang="cs-CZ" sz="1400" i="1">
                <a:solidFill>
                  <a:srgbClr val="C00000"/>
                </a:solidFill>
              </a:rPr>
              <a:t>  z</a:t>
            </a:r>
            <a:r>
              <a:rPr lang="cs-CZ" altLang="cs-CZ" sz="1400" i="1">
                <a:solidFill>
                  <a:srgbClr val="C00000"/>
                </a:solidFill>
              </a:rPr>
              <a:t>ávažné hodnoty</a:t>
            </a:r>
          </a:p>
          <a:p>
            <a:pPr eaLnBrk="1" hangingPunct="1"/>
            <a:r>
              <a:rPr lang="en-US" altLang="cs-CZ"/>
              <a:t>&lt;3,0. . . . . . &gt;6,5</a:t>
            </a:r>
            <a:endParaRPr lang="cs-CZ" altLang="cs-CZ"/>
          </a:p>
        </p:txBody>
      </p:sp>
      <p:sp>
        <p:nvSpPr>
          <p:cNvPr id="14339" name="TextovéPole 2">
            <a:extLst>
              <a:ext uri="{FF2B5EF4-FFF2-40B4-BE49-F238E27FC236}">
                <a16:creationId xmlns:a16="http://schemas.microsoft.com/office/drawing/2014/main" id="{A5763E49-4195-0992-FD21-915E2D1F9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6288" y="2492375"/>
            <a:ext cx="56943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Hlavní kationt intracelulárního prostoru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Hlavní vliv na osmolalitu intracelulárního prostoru</a:t>
            </a:r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Klidový membránový potenciál (srdce, svaly, neurony)</a:t>
            </a:r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Přenos nervového vzruchu</a:t>
            </a:r>
          </a:p>
        </p:txBody>
      </p:sp>
      <p:sp>
        <p:nvSpPr>
          <p:cNvPr id="14340" name="TextovéPole 3">
            <a:extLst>
              <a:ext uri="{FF2B5EF4-FFF2-40B4-BE49-F238E27FC236}">
                <a16:creationId xmlns:a16="http://schemas.microsoft.com/office/drawing/2014/main" id="{B4F0B855-05CB-53E0-5084-AB68A2002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1900" y="4724400"/>
            <a:ext cx="39417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Poruchy srdeční činnosti…….arytmie</a:t>
            </a:r>
          </a:p>
          <a:p>
            <a:pPr eaLnBrk="1" hangingPunct="1"/>
            <a:r>
              <a:rPr lang="cs-CZ" altLang="cs-CZ"/>
              <a:t>Zástava peristaltiky střeva ..…ileus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ovéPole 1">
            <a:extLst>
              <a:ext uri="{FF2B5EF4-FFF2-40B4-BE49-F238E27FC236}">
                <a16:creationId xmlns:a16="http://schemas.microsoft.com/office/drawing/2014/main" id="{9C99AA25-975F-DB40-E333-50867CA98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688" y="836613"/>
            <a:ext cx="21431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>
                <a:solidFill>
                  <a:srgbClr val="C00000"/>
                </a:solidFill>
              </a:rPr>
              <a:t>S – Chloridy</a:t>
            </a:r>
          </a:p>
          <a:p>
            <a:pPr eaLnBrk="1" hangingPunct="1"/>
            <a:r>
              <a:rPr lang="cs-CZ" altLang="cs-CZ"/>
              <a:t>(95 – 108 mmol/L)</a:t>
            </a:r>
          </a:p>
        </p:txBody>
      </p:sp>
      <p:sp>
        <p:nvSpPr>
          <p:cNvPr id="15363" name="TextovéPole 2">
            <a:extLst>
              <a:ext uri="{FF2B5EF4-FFF2-40B4-BE49-F238E27FC236}">
                <a16:creationId xmlns:a16="http://schemas.microsoft.com/office/drawing/2014/main" id="{A3611B55-3C83-F359-4E53-F78661FBF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924175"/>
            <a:ext cx="632618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Většinou sledují změny koncentrace Natria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r>
              <a:rPr lang="cs-CZ" altLang="cs-CZ">
                <a:solidFill>
                  <a:srgbClr val="C00000"/>
                </a:solidFill>
              </a:rPr>
              <a:t>Významné změny při zvracení kselého žaludečního obsahu </a:t>
            </a:r>
          </a:p>
          <a:p>
            <a:pPr algn="ctr" eaLnBrk="1" hangingPunct="1"/>
            <a:r>
              <a:rPr lang="cs-CZ" altLang="cs-CZ">
                <a:solidFill>
                  <a:srgbClr val="C00000"/>
                </a:solidFill>
              </a:rPr>
              <a:t>    ( H</a:t>
            </a:r>
            <a:r>
              <a:rPr lang="cs-CZ" altLang="cs-CZ" baseline="30000">
                <a:solidFill>
                  <a:srgbClr val="C00000"/>
                </a:solidFill>
              </a:rPr>
              <a:t>+</a:t>
            </a:r>
            <a:r>
              <a:rPr lang="cs-CZ" altLang="cs-CZ">
                <a:solidFill>
                  <a:srgbClr val="C00000"/>
                </a:solidFill>
              </a:rPr>
              <a:t>   Cl </a:t>
            </a:r>
            <a:r>
              <a:rPr lang="cs-CZ" altLang="cs-CZ" baseline="30000">
                <a:solidFill>
                  <a:srgbClr val="C00000"/>
                </a:solidFill>
              </a:rPr>
              <a:t>-</a:t>
            </a:r>
            <a:r>
              <a:rPr lang="cs-CZ" altLang="cs-CZ">
                <a:solidFill>
                  <a:srgbClr val="C00000"/>
                </a:solidFill>
              </a:rPr>
              <a:t> )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r>
              <a:rPr lang="cs-CZ" altLang="cs-CZ"/>
              <a:t>Hypochloremická alkalóza</a:t>
            </a:r>
          </a:p>
          <a:p>
            <a:pPr algn="ctr" eaLnBrk="1" hangingPunct="1"/>
            <a:r>
              <a:rPr lang="cs-CZ" altLang="cs-CZ">
                <a:solidFill>
                  <a:srgbClr val="C00000"/>
                </a:solidFill>
              </a:rPr>
              <a:t>kritické hodnoty až </a:t>
            </a:r>
            <a:r>
              <a:rPr lang="en-US" altLang="cs-CZ"/>
              <a:t>&lt;</a:t>
            </a:r>
            <a:r>
              <a:rPr lang="cs-CZ" altLang="cs-CZ"/>
              <a:t> 70 mmol/L)</a:t>
            </a:r>
            <a:endParaRPr lang="cs-CZ" altLang="cs-CZ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ovéPole 1">
            <a:extLst>
              <a:ext uri="{FF2B5EF4-FFF2-40B4-BE49-F238E27FC236}">
                <a16:creationId xmlns:a16="http://schemas.microsoft.com/office/drawing/2014/main" id="{FB267453-2B9F-C6A0-B007-1D6B558E7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765175"/>
            <a:ext cx="4675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C00000"/>
                </a:solidFill>
              </a:rPr>
              <a:t>O S M O T I C K Ý   T L A K</a:t>
            </a:r>
          </a:p>
        </p:txBody>
      </p:sp>
      <p:sp>
        <p:nvSpPr>
          <p:cNvPr id="16387" name="TextovéPole 2">
            <a:extLst>
              <a:ext uri="{FF2B5EF4-FFF2-40B4-BE49-F238E27FC236}">
                <a16:creationId xmlns:a16="http://schemas.microsoft.com/office/drawing/2014/main" id="{C39944EE-4B75-33E1-B0A0-F8F36BE05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1989138"/>
            <a:ext cx="70405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Osmotický tlak závisí </a:t>
            </a:r>
            <a:r>
              <a:rPr lang="cs-CZ" altLang="cs-CZ">
                <a:solidFill>
                  <a:srgbClr val="C00000"/>
                </a:solidFill>
              </a:rPr>
              <a:t>na počtu rozpuštěných částic </a:t>
            </a:r>
            <a:r>
              <a:rPr lang="cs-CZ" altLang="cs-CZ"/>
              <a:t>(ionty,molekuly)</a:t>
            </a:r>
          </a:p>
          <a:p>
            <a:pPr eaLnBrk="1" hangingPunct="1"/>
            <a:r>
              <a:rPr lang="cs-CZ" altLang="cs-CZ"/>
              <a:t>v roztoku bez ohledu na jejich velikost </a:t>
            </a:r>
          </a:p>
        </p:txBody>
      </p:sp>
      <p:sp>
        <p:nvSpPr>
          <p:cNvPr id="16388" name="TextovéPole 3">
            <a:extLst>
              <a:ext uri="{FF2B5EF4-FFF2-40B4-BE49-F238E27FC236}">
                <a16:creationId xmlns:a16="http://schemas.microsoft.com/office/drawing/2014/main" id="{1B4F149F-2469-A3BA-D77B-3424B04F1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213100"/>
            <a:ext cx="4835525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0070C0"/>
                </a:solidFill>
              </a:rPr>
              <a:t>Ovlivňují tzv. koligativní vlastnosti roztoku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Snižují:</a:t>
            </a:r>
          </a:p>
          <a:p>
            <a:pPr eaLnBrk="1" hangingPunct="1"/>
            <a:r>
              <a:rPr lang="cs-CZ" altLang="cs-CZ"/>
              <a:t>Bod tuhnutí………….…….kryoskopie</a:t>
            </a:r>
          </a:p>
          <a:p>
            <a:pPr eaLnBrk="1" hangingPunct="1"/>
            <a:r>
              <a:rPr lang="cs-CZ" altLang="cs-CZ"/>
              <a:t>Tenzi vodních par…...……ebulioskopie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Zvyšují:</a:t>
            </a:r>
          </a:p>
          <a:p>
            <a:pPr eaLnBrk="1" hangingPunct="1"/>
            <a:r>
              <a:rPr lang="cs-CZ" altLang="cs-CZ"/>
              <a:t>Bod varu</a:t>
            </a:r>
          </a:p>
          <a:p>
            <a:pPr eaLnBrk="1" hangingPunct="1"/>
            <a:r>
              <a:rPr lang="cs-CZ" altLang="cs-CZ"/>
              <a:t>Osmotický tlak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AB9E13ED-A85E-158F-DEC2-B6625A6EF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00113"/>
            <a:ext cx="685800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upload.wikimedia.org/wikipedia/commons/thumb/7/76/Osmotic_pressure_on_blood_cells_diagram.svg/1280px-Osmotic_pressure_on_blood_cells_diagram.svg.png">
            <a:extLst>
              <a:ext uri="{FF2B5EF4-FFF2-40B4-BE49-F238E27FC236}">
                <a16:creationId xmlns:a16="http://schemas.microsoft.com/office/drawing/2014/main" id="{67D90146-4A04-F7D1-E5D9-6B6623E99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673100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2" descr="Hypotonic.jpg (265×242)">
            <a:extLst>
              <a:ext uri="{FF2B5EF4-FFF2-40B4-BE49-F238E27FC236}">
                <a16:creationId xmlns:a16="http://schemas.microsoft.com/office/drawing/2014/main" id="{19AF3463-D8A4-2B93-D7F6-AF231B3AB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933825"/>
            <a:ext cx="1947863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 descr="Hypertonic.jpg (265×242)">
            <a:extLst>
              <a:ext uri="{FF2B5EF4-FFF2-40B4-BE49-F238E27FC236}">
                <a16:creationId xmlns:a16="http://schemas.microsoft.com/office/drawing/2014/main" id="{934C86A5-0266-CE32-18CA-6FFEE7380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860800"/>
            <a:ext cx="205105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 descr="Isotonic.JPG (265×242)">
            <a:extLst>
              <a:ext uri="{FF2B5EF4-FFF2-40B4-BE49-F238E27FC236}">
                <a16:creationId xmlns:a16="http://schemas.microsoft.com/office/drawing/2014/main" id="{F2DF7497-901A-A2CE-F0E8-F8C73D919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933825"/>
            <a:ext cx="19716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ovéPole 5">
            <a:extLst>
              <a:ext uri="{FF2B5EF4-FFF2-40B4-BE49-F238E27FC236}">
                <a16:creationId xmlns:a16="http://schemas.microsoft.com/office/drawing/2014/main" id="{7047DFCA-A4B5-C493-389D-B9DC153E5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237288"/>
            <a:ext cx="85645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600" b="1">
                <a:solidFill>
                  <a:srgbClr val="C00000"/>
                </a:solidFill>
              </a:rPr>
              <a:t>Aquaporiny</a:t>
            </a:r>
            <a:r>
              <a:rPr lang="cs-CZ" altLang="cs-CZ" sz="1600"/>
              <a:t>-transmembránové proteiny zajišťující transport vody přes buněčnou membránu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llu_capillary_microcirculation.jpg (360×300)">
            <a:extLst>
              <a:ext uri="{FF2B5EF4-FFF2-40B4-BE49-F238E27FC236}">
                <a16:creationId xmlns:a16="http://schemas.microsoft.com/office/drawing/2014/main" id="{B1B28C8B-53E9-AE19-E8AA-976BB14DA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"/>
            <a:ext cx="7129463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ovéPole 2">
            <a:extLst>
              <a:ext uri="{FF2B5EF4-FFF2-40B4-BE49-F238E27FC236}">
                <a16:creationId xmlns:a16="http://schemas.microsoft.com/office/drawing/2014/main" id="{FD7EC569-B12B-32C7-0E46-40ED20CAB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3357563"/>
            <a:ext cx="2082800" cy="368300"/>
          </a:xfrm>
          <a:prstGeom prst="rect">
            <a:avLst/>
          </a:prstGeom>
          <a:solidFill>
            <a:srgbClr val="11A7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C00000"/>
                </a:solidFill>
              </a:rPr>
              <a:t>Oncotic pressure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ovéPole 1">
            <a:extLst>
              <a:ext uri="{FF2B5EF4-FFF2-40B4-BE49-F238E27FC236}">
                <a16:creationId xmlns:a16="http://schemas.microsoft.com/office/drawing/2014/main" id="{8D8370AA-EBE9-056A-61BD-03FEC6109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908050"/>
            <a:ext cx="35194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>
                <a:solidFill>
                  <a:srgbClr val="C00000"/>
                </a:solidFill>
              </a:rPr>
              <a:t>O s m o l a l i t a</a:t>
            </a:r>
          </a:p>
        </p:txBody>
      </p:sp>
      <p:sp>
        <p:nvSpPr>
          <p:cNvPr id="20483" name="TextovéPole 2">
            <a:extLst>
              <a:ext uri="{FF2B5EF4-FFF2-40B4-BE49-F238E27FC236}">
                <a16:creationId xmlns:a16="http://schemas.microsoft.com/office/drawing/2014/main" id="{D6C72157-C3E0-8ED1-21BF-B79E1EE88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2349500"/>
            <a:ext cx="44545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Krevní plazma      285 ± 10 mmol/kg</a:t>
            </a:r>
          </a:p>
          <a:p>
            <a:pPr eaLnBrk="1" hangingPunct="1"/>
            <a:r>
              <a:rPr lang="cs-CZ" altLang="cs-CZ"/>
              <a:t>Moč                        50  -   2000 mmol/kg   </a:t>
            </a:r>
          </a:p>
        </p:txBody>
      </p:sp>
      <p:sp>
        <p:nvSpPr>
          <p:cNvPr id="20484" name="TextovéPole 3">
            <a:extLst>
              <a:ext uri="{FF2B5EF4-FFF2-40B4-BE49-F238E27FC236}">
                <a16:creationId xmlns:a16="http://schemas.microsoft.com/office/drawing/2014/main" id="{2C9E269E-2AC7-8083-DB34-8635D61AE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463" y="4292600"/>
            <a:ext cx="25320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>
                <a:solidFill>
                  <a:srgbClr val="0070C0"/>
                </a:solidFill>
              </a:rPr>
              <a:t>(Osmolarita     mmol/L)</a:t>
            </a:r>
          </a:p>
          <a:p>
            <a:pPr algn="ctr" eaLnBrk="1" hangingPunct="1"/>
            <a:r>
              <a:rPr lang="cs-CZ" altLang="cs-CZ">
                <a:solidFill>
                  <a:srgbClr val="0070C0"/>
                </a:solidFill>
              </a:rPr>
              <a:t>NEPOUŽÍVÁ   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DDAF4020-23E1-9507-B4FC-C7F4791E4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1268413"/>
            <a:ext cx="54038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>
                <a:solidFill>
                  <a:srgbClr val="A50021"/>
                </a:solidFill>
              </a:rPr>
              <a:t>Vnitřní prostředí</a:t>
            </a:r>
          </a:p>
          <a:p>
            <a:pPr eaLnBrk="1" hangingPunct="1"/>
            <a:endParaRPr lang="cs-CZ" altLang="cs-CZ" b="1"/>
          </a:p>
          <a:p>
            <a:pPr eaLnBrk="1" hangingPunct="1"/>
            <a:r>
              <a:rPr lang="cs-CZ" altLang="cs-CZ"/>
              <a:t>Prostor ohraničený bariérou kůže a sliznice jedince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proti </a:t>
            </a:r>
            <a:r>
              <a:rPr lang="cs-CZ" altLang="cs-CZ" b="1">
                <a:solidFill>
                  <a:srgbClr val="A50021"/>
                </a:solidFill>
              </a:rPr>
              <a:t>zevnímu prostředí</a:t>
            </a:r>
          </a:p>
        </p:txBody>
      </p:sp>
      <p:sp>
        <p:nvSpPr>
          <p:cNvPr id="3075" name="Text Box 5">
            <a:extLst>
              <a:ext uri="{FF2B5EF4-FFF2-40B4-BE49-F238E27FC236}">
                <a16:creationId xmlns:a16="http://schemas.microsoft.com/office/drawing/2014/main" id="{068469C6-7B69-21B3-A6FF-721033D59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175" y="3808413"/>
            <a:ext cx="47053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Kompartment </a:t>
            </a:r>
            <a:r>
              <a:rPr lang="cs-CZ" altLang="cs-CZ">
                <a:solidFill>
                  <a:srgbClr val="A50021"/>
                </a:solidFill>
              </a:rPr>
              <a:t>nitrobuněčný  (</a:t>
            </a:r>
            <a:r>
              <a:rPr lang="cs-CZ" altLang="cs-CZ" b="1">
                <a:solidFill>
                  <a:srgbClr val="A50021"/>
                </a:solidFill>
              </a:rPr>
              <a:t>intracelulární</a:t>
            </a:r>
            <a:r>
              <a:rPr lang="cs-CZ" altLang="cs-CZ">
                <a:solidFill>
                  <a:srgbClr val="A50021"/>
                </a:solidFill>
              </a:rPr>
              <a:t>)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                                       a </a:t>
            </a:r>
          </a:p>
          <a:p>
            <a:pPr eaLnBrk="1" hangingPunct="1"/>
            <a:r>
              <a:rPr lang="cs-CZ" altLang="cs-CZ"/>
              <a:t>                      </a:t>
            </a:r>
            <a:r>
              <a:rPr lang="cs-CZ" altLang="cs-CZ">
                <a:solidFill>
                  <a:srgbClr val="A50021"/>
                </a:solidFill>
              </a:rPr>
              <a:t>mimobuněčný (</a:t>
            </a:r>
            <a:r>
              <a:rPr lang="cs-CZ" altLang="cs-CZ" b="1">
                <a:solidFill>
                  <a:srgbClr val="A50021"/>
                </a:solidFill>
              </a:rPr>
              <a:t>extracelulární</a:t>
            </a:r>
            <a:r>
              <a:rPr lang="cs-CZ" altLang="cs-CZ">
                <a:solidFill>
                  <a:srgbClr val="A50021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ovéPole 1">
            <a:extLst>
              <a:ext uri="{FF2B5EF4-FFF2-40B4-BE49-F238E27FC236}">
                <a16:creationId xmlns:a16="http://schemas.microsoft.com/office/drawing/2014/main" id="{A5FFB2E3-DFCA-DA23-C6BD-B58608DE6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908050"/>
            <a:ext cx="35194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3600">
                <a:solidFill>
                  <a:srgbClr val="C00000"/>
                </a:solidFill>
              </a:rPr>
              <a:t>O s m o l a l i t a</a:t>
            </a:r>
          </a:p>
        </p:txBody>
      </p:sp>
      <p:sp>
        <p:nvSpPr>
          <p:cNvPr id="21507" name="TextovéPole 2">
            <a:extLst>
              <a:ext uri="{FF2B5EF4-FFF2-40B4-BE49-F238E27FC236}">
                <a16:creationId xmlns:a16="http://schemas.microsoft.com/office/drawing/2014/main" id="{899C5E4F-3B4B-8C7E-F724-7CDDA3B7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2060575"/>
            <a:ext cx="1423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/>
              <a:t>výpočet</a:t>
            </a:r>
          </a:p>
        </p:txBody>
      </p:sp>
      <p:sp>
        <p:nvSpPr>
          <p:cNvPr id="21508" name="TextovéPole 4">
            <a:extLst>
              <a:ext uri="{FF2B5EF4-FFF2-40B4-BE49-F238E27FC236}">
                <a16:creationId xmlns:a16="http://schemas.microsoft.com/office/drawing/2014/main" id="{3F4D6FE3-258E-EA35-0295-532427164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2924175"/>
            <a:ext cx="6616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Osmolalita plazmy </a:t>
            </a:r>
            <a:r>
              <a:rPr lang="en-US" altLang="cs-CZ"/>
              <a:t>[mmol/kg] </a:t>
            </a:r>
            <a:r>
              <a:rPr lang="cs-CZ" altLang="cs-CZ"/>
              <a:t> =  2x Na + močovina + glukóza</a:t>
            </a:r>
          </a:p>
          <a:p>
            <a:pPr eaLnBrk="1" hangingPunct="1"/>
            <a:r>
              <a:rPr lang="cs-CZ" altLang="cs-CZ"/>
              <a:t>                                                                (konc. mmol/L) </a:t>
            </a:r>
          </a:p>
        </p:txBody>
      </p:sp>
      <p:sp>
        <p:nvSpPr>
          <p:cNvPr id="21509" name="TextovéPole 5">
            <a:extLst>
              <a:ext uri="{FF2B5EF4-FFF2-40B4-BE49-F238E27FC236}">
                <a16:creationId xmlns:a16="http://schemas.microsoft.com/office/drawing/2014/main" id="{6FC6FD6F-7C17-A297-DE77-F850B6AC4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3933825"/>
            <a:ext cx="5006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>
                <a:solidFill>
                  <a:srgbClr val="0070C0"/>
                </a:solidFill>
              </a:rPr>
              <a:t>Osmolální okno</a:t>
            </a:r>
          </a:p>
          <a:p>
            <a:pPr algn="ctr" eaLnBrk="1" hangingPunct="1"/>
            <a:r>
              <a:rPr lang="cs-CZ" altLang="cs-CZ">
                <a:solidFill>
                  <a:srgbClr val="0070C0"/>
                </a:solidFill>
              </a:rPr>
              <a:t>Rozdíl mezi změřenou a vypočítanou hodnotou</a:t>
            </a:r>
          </a:p>
        </p:txBody>
      </p:sp>
      <p:sp>
        <p:nvSpPr>
          <p:cNvPr id="21510" name="TextovéPole 6">
            <a:extLst>
              <a:ext uri="{FF2B5EF4-FFF2-40B4-BE49-F238E27FC236}">
                <a16:creationId xmlns:a16="http://schemas.microsoft.com/office/drawing/2014/main" id="{173E3CDF-2269-40AF-AB4B-F1B1502CD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5229225"/>
            <a:ext cx="3505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Normálně pouze 5-10 mmol/kg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1‰ etanolu  =  cca +23 mmol/kg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21508" grpId="0"/>
      <p:bldP spid="21509" grpId="0"/>
      <p:bldP spid="215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Skupina 1">
            <a:extLst>
              <a:ext uri="{FF2B5EF4-FFF2-40B4-BE49-F238E27FC236}">
                <a16:creationId xmlns:a16="http://schemas.microsoft.com/office/drawing/2014/main" id="{B80462AF-35E4-AA96-70E7-9F65B645452C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692150"/>
            <a:ext cx="8739187" cy="5802313"/>
            <a:chOff x="107950" y="735013"/>
            <a:chExt cx="8739188" cy="5802312"/>
          </a:xfrm>
        </p:grpSpPr>
        <p:pic>
          <p:nvPicPr>
            <p:cNvPr id="22532" name="Picture 9">
              <a:extLst>
                <a:ext uri="{FF2B5EF4-FFF2-40B4-BE49-F238E27FC236}">
                  <a16:creationId xmlns:a16="http://schemas.microsoft.com/office/drawing/2014/main" id="{1258146F-EED7-E5D4-6782-61F10CF14D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3550" y="4837113"/>
              <a:ext cx="1604963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3" name="Picture 2">
              <a:extLst>
                <a:ext uri="{FF2B5EF4-FFF2-40B4-BE49-F238E27FC236}">
                  <a16:creationId xmlns:a16="http://schemas.microsoft.com/office/drawing/2014/main" id="{27FB4BA7-5159-F16F-3303-EB84450EB9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088" y="3644900"/>
              <a:ext cx="1325562" cy="98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4" name="Picture 3">
              <a:extLst>
                <a:ext uri="{FF2B5EF4-FFF2-40B4-BE49-F238E27FC236}">
                  <a16:creationId xmlns:a16="http://schemas.microsoft.com/office/drawing/2014/main" id="{F454544E-777A-98EA-8FE4-499CA1072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7550" y="2420938"/>
              <a:ext cx="712788" cy="97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35" name="Picture 5">
              <a:extLst>
                <a:ext uri="{FF2B5EF4-FFF2-40B4-BE49-F238E27FC236}">
                  <a16:creationId xmlns:a16="http://schemas.microsoft.com/office/drawing/2014/main" id="{7E77E4EF-26C4-6E97-1119-9A4A276AE5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7213" y="1196975"/>
              <a:ext cx="1066800" cy="846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49FC67C5-6C02-D706-A11E-DE8F235EC715}"/>
                </a:ext>
              </a:extLst>
            </p:cNvPr>
            <p:cNvSpPr txBox="1"/>
            <p:nvPr/>
          </p:nvSpPr>
          <p:spPr>
            <a:xfrm>
              <a:off x="1476375" y="1296988"/>
              <a:ext cx="2252662" cy="7080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000" b="1" dirty="0" err="1">
                  <a:latin typeface="+mn-lt"/>
                </a:rPr>
                <a:t>hyperosmolalita</a:t>
              </a:r>
              <a:endParaRPr lang="cs-CZ" sz="2000" b="1" dirty="0">
                <a:latin typeface="+mn-lt"/>
              </a:endParaRPr>
            </a:p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000" i="1" dirty="0" err="1">
                  <a:latin typeface="+mn-lt"/>
                </a:rPr>
                <a:t>hypernatrémie</a:t>
              </a:r>
              <a:endParaRPr lang="cs-CZ" sz="2000" i="1" dirty="0">
                <a:latin typeface="+mn-lt"/>
              </a:endParaRPr>
            </a:p>
          </p:txBody>
        </p:sp>
        <p:sp>
          <p:nvSpPr>
            <p:cNvPr id="8" name="Volný tvar 7">
              <a:extLst>
                <a:ext uri="{FF2B5EF4-FFF2-40B4-BE49-F238E27FC236}">
                  <a16:creationId xmlns:a16="http://schemas.microsoft.com/office/drawing/2014/main" id="{14308F11-981B-5740-4192-F5B9FED9ED44}"/>
                </a:ext>
              </a:extLst>
            </p:cNvPr>
            <p:cNvSpPr/>
            <p:nvPr/>
          </p:nvSpPr>
          <p:spPr>
            <a:xfrm>
              <a:off x="3729037" y="1022351"/>
              <a:ext cx="1143000" cy="1236662"/>
            </a:xfrm>
            <a:custGeom>
              <a:avLst/>
              <a:gdLst>
                <a:gd name="connsiteX0" fmla="*/ 0 w 1142210"/>
                <a:gd name="connsiteY0" fmla="*/ 0 h 1237130"/>
                <a:gd name="connsiteX1" fmla="*/ 860611 w 1142210"/>
                <a:gd name="connsiteY1" fmla="*/ 161365 h 1237130"/>
                <a:gd name="connsiteX2" fmla="*/ 1093694 w 1142210"/>
                <a:gd name="connsiteY2" fmla="*/ 555812 h 1237130"/>
                <a:gd name="connsiteX3" fmla="*/ 17929 w 1142210"/>
                <a:gd name="connsiteY3" fmla="*/ 1237130 h 1237130"/>
                <a:gd name="connsiteX4" fmla="*/ 17929 w 1142210"/>
                <a:gd name="connsiteY4" fmla="*/ 1237130 h 1237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2210" h="1237130">
                  <a:moveTo>
                    <a:pt x="0" y="0"/>
                  </a:moveTo>
                  <a:cubicBezTo>
                    <a:pt x="339164" y="34365"/>
                    <a:pt x="678329" y="68730"/>
                    <a:pt x="860611" y="161365"/>
                  </a:cubicBezTo>
                  <a:cubicBezTo>
                    <a:pt x="1042893" y="254000"/>
                    <a:pt x="1234141" y="376518"/>
                    <a:pt x="1093694" y="555812"/>
                  </a:cubicBezTo>
                  <a:cubicBezTo>
                    <a:pt x="953247" y="735106"/>
                    <a:pt x="17929" y="1237130"/>
                    <a:pt x="17929" y="1237130"/>
                  </a:cubicBezTo>
                  <a:lnTo>
                    <a:pt x="17929" y="1237130"/>
                  </a:lnTo>
                </a:path>
              </a:pathLst>
            </a:custGeom>
            <a:noFill/>
            <a:ln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9" name="TextovéPole 8">
              <a:extLst>
                <a:ext uri="{FF2B5EF4-FFF2-40B4-BE49-F238E27FC236}">
                  <a16:creationId xmlns:a16="http://schemas.microsoft.com/office/drawing/2014/main" id="{83C02D0F-F630-662C-FF7C-A6D37FD7A140}"/>
                </a:ext>
              </a:extLst>
            </p:cNvPr>
            <p:cNvSpPr txBox="1"/>
            <p:nvPr/>
          </p:nvSpPr>
          <p:spPr>
            <a:xfrm>
              <a:off x="1835150" y="2266951"/>
              <a:ext cx="1822450" cy="4000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000" b="1" dirty="0">
                  <a:latin typeface="+mn-lt"/>
                </a:rPr>
                <a:t>hypovolémie</a:t>
              </a:r>
            </a:p>
          </p:txBody>
        </p:sp>
        <p:cxnSp>
          <p:nvCxnSpPr>
            <p:cNvPr id="10" name="Přímá spojnice se šipkou 9">
              <a:extLst>
                <a:ext uri="{FF2B5EF4-FFF2-40B4-BE49-F238E27FC236}">
                  <a16:creationId xmlns:a16="http://schemas.microsoft.com/office/drawing/2014/main" id="{409C02F4-8024-9E40-0626-664A7ECA1497}"/>
                </a:ext>
              </a:extLst>
            </p:cNvPr>
            <p:cNvCxnSpPr/>
            <p:nvPr/>
          </p:nvCxnSpPr>
          <p:spPr>
            <a:xfrm flipV="1">
              <a:off x="3708400" y="1651001"/>
              <a:ext cx="2570162" cy="30162"/>
            </a:xfrm>
            <a:prstGeom prst="straightConnector1">
              <a:avLst/>
            </a:prstGeom>
            <a:ln w="19050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40" name="TextovéPole 10">
              <a:extLst>
                <a:ext uri="{FF2B5EF4-FFF2-40B4-BE49-F238E27FC236}">
                  <a16:creationId xmlns:a16="http://schemas.microsoft.com/office/drawing/2014/main" id="{78FC3C31-FBF6-1D7B-400D-071183D1E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6338" y="1450975"/>
              <a:ext cx="13668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>
                  <a:latin typeface="Calibri" panose="020F0502020204030204" pitchFamily="34" charset="0"/>
                </a:rPr>
                <a:t>ADH</a:t>
              </a:r>
            </a:p>
          </p:txBody>
        </p:sp>
        <p:sp>
          <p:nvSpPr>
            <p:cNvPr id="22541" name="TextovéPole 12">
              <a:extLst>
                <a:ext uri="{FF2B5EF4-FFF2-40B4-BE49-F238E27FC236}">
                  <a16:creationId xmlns:a16="http://schemas.microsoft.com/office/drawing/2014/main" id="{BA355414-58B3-E657-3C73-E7A5CAB4E3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8538" y="2867025"/>
              <a:ext cx="13208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>
                  <a:latin typeface="Calibri" panose="020F0502020204030204" pitchFamily="34" charset="0"/>
                </a:rPr>
                <a:t>ANP, BNP</a:t>
              </a:r>
            </a:p>
          </p:txBody>
        </p:sp>
        <p:sp>
          <p:nvSpPr>
            <p:cNvPr id="22542" name="TextovéPole 13">
              <a:extLst>
                <a:ext uri="{FF2B5EF4-FFF2-40B4-BE49-F238E27FC236}">
                  <a16:creationId xmlns:a16="http://schemas.microsoft.com/office/drawing/2014/main" id="{C16A585C-EA86-02E9-00A9-2D3B0A7360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6075" y="3236913"/>
              <a:ext cx="2378075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>
                  <a:latin typeface="Calibri" panose="020F0502020204030204" pitchFamily="34" charset="0"/>
                </a:rPr>
                <a:t>Vylučování Na a H</a:t>
              </a:r>
              <a:r>
                <a:rPr lang="cs-CZ" altLang="cs-CZ" baseline="-25000">
                  <a:latin typeface="Calibri" panose="020F0502020204030204" pitchFamily="34" charset="0"/>
                </a:rPr>
                <a:t>2</a:t>
              </a:r>
              <a:r>
                <a:rPr lang="cs-CZ" altLang="cs-CZ">
                  <a:latin typeface="Calibri" panose="020F0502020204030204" pitchFamily="34" charset="0"/>
                </a:rPr>
                <a:t>O ledvinami, vazodilatace</a:t>
              </a:r>
            </a:p>
          </p:txBody>
        </p:sp>
        <p:sp>
          <p:nvSpPr>
            <p:cNvPr id="22543" name="TextovéPole 14">
              <a:extLst>
                <a:ext uri="{FF2B5EF4-FFF2-40B4-BE49-F238E27FC236}">
                  <a16:creationId xmlns:a16="http://schemas.microsoft.com/office/drawing/2014/main" id="{F3A87447-174F-31E6-5CAA-EFCCA00F4B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7813" y="5229225"/>
              <a:ext cx="180022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>
                  <a:latin typeface="Calibri" panose="020F0502020204030204" pitchFamily="34" charset="0"/>
                </a:rPr>
                <a:t>Perfuzní tlak v ledvinách</a:t>
              </a:r>
            </a:p>
          </p:txBody>
        </p:sp>
        <p:sp>
          <p:nvSpPr>
            <p:cNvPr id="15" name="Volný tvar 14">
              <a:extLst>
                <a:ext uri="{FF2B5EF4-FFF2-40B4-BE49-F238E27FC236}">
                  <a16:creationId xmlns:a16="http://schemas.microsoft.com/office/drawing/2014/main" id="{3AF7CFD7-583C-6B32-EA7C-B125935A3523}"/>
                </a:ext>
              </a:extLst>
            </p:cNvPr>
            <p:cNvSpPr/>
            <p:nvPr/>
          </p:nvSpPr>
          <p:spPr>
            <a:xfrm>
              <a:off x="107950" y="2455863"/>
              <a:ext cx="1703387" cy="2851150"/>
            </a:xfrm>
            <a:custGeom>
              <a:avLst/>
              <a:gdLst>
                <a:gd name="connsiteX0" fmla="*/ 1451321 w 1451321"/>
                <a:gd name="connsiteY0" fmla="*/ 0 h 2850777"/>
                <a:gd name="connsiteX1" fmla="*/ 644497 w 1451321"/>
                <a:gd name="connsiteY1" fmla="*/ 448236 h 2850777"/>
                <a:gd name="connsiteX2" fmla="*/ 70756 w 1451321"/>
                <a:gd name="connsiteY2" fmla="*/ 968189 h 2850777"/>
                <a:gd name="connsiteX3" fmla="*/ 124544 w 1451321"/>
                <a:gd name="connsiteY3" fmla="*/ 2061883 h 2850777"/>
                <a:gd name="connsiteX4" fmla="*/ 1110662 w 1451321"/>
                <a:gd name="connsiteY4" fmla="*/ 2850777 h 2850777"/>
                <a:gd name="connsiteX5" fmla="*/ 1110662 w 1451321"/>
                <a:gd name="connsiteY5" fmla="*/ 2850777 h 2850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51321" h="2850777">
                  <a:moveTo>
                    <a:pt x="1451321" y="0"/>
                  </a:moveTo>
                  <a:cubicBezTo>
                    <a:pt x="1162956" y="143435"/>
                    <a:pt x="874591" y="286871"/>
                    <a:pt x="644497" y="448236"/>
                  </a:cubicBezTo>
                  <a:cubicBezTo>
                    <a:pt x="414403" y="609601"/>
                    <a:pt x="157415" y="699248"/>
                    <a:pt x="70756" y="968189"/>
                  </a:cubicBezTo>
                  <a:cubicBezTo>
                    <a:pt x="-15903" y="1237130"/>
                    <a:pt x="-48774" y="1748118"/>
                    <a:pt x="124544" y="2061883"/>
                  </a:cubicBezTo>
                  <a:cubicBezTo>
                    <a:pt x="297862" y="2375648"/>
                    <a:pt x="1110662" y="2850777"/>
                    <a:pt x="1110662" y="2850777"/>
                  </a:cubicBezTo>
                  <a:lnTo>
                    <a:pt x="1110662" y="2850777"/>
                  </a:ln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16" name="TextovéPole 15">
              <a:extLst>
                <a:ext uri="{FF2B5EF4-FFF2-40B4-BE49-F238E27FC236}">
                  <a16:creationId xmlns:a16="http://schemas.microsoft.com/office/drawing/2014/main" id="{8767738F-E030-6E21-F7F6-22AF71B850D0}"/>
                </a:ext>
              </a:extLst>
            </p:cNvPr>
            <p:cNvSpPr txBox="1"/>
            <p:nvPr/>
          </p:nvSpPr>
          <p:spPr>
            <a:xfrm>
              <a:off x="1806575" y="2992438"/>
              <a:ext cx="1820862" cy="4000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s-CZ" sz="2000" b="1" dirty="0">
                  <a:latin typeface="+mn-lt"/>
                </a:rPr>
                <a:t>hypervolémie</a:t>
              </a:r>
            </a:p>
          </p:txBody>
        </p:sp>
        <p:sp>
          <p:nvSpPr>
            <p:cNvPr id="17" name="Volný tvar 16">
              <a:extLst>
                <a:ext uri="{FF2B5EF4-FFF2-40B4-BE49-F238E27FC236}">
                  <a16:creationId xmlns:a16="http://schemas.microsoft.com/office/drawing/2014/main" id="{11306763-C952-D675-C523-48F1515D4E87}"/>
                </a:ext>
              </a:extLst>
            </p:cNvPr>
            <p:cNvSpPr/>
            <p:nvPr/>
          </p:nvSpPr>
          <p:spPr>
            <a:xfrm>
              <a:off x="3568700" y="2913063"/>
              <a:ext cx="2509837" cy="242888"/>
            </a:xfrm>
            <a:custGeom>
              <a:avLst/>
              <a:gdLst>
                <a:gd name="connsiteX0" fmla="*/ 0 w 2510118"/>
                <a:gd name="connsiteY0" fmla="*/ 241916 h 241916"/>
                <a:gd name="connsiteX1" fmla="*/ 663388 w 2510118"/>
                <a:gd name="connsiteY1" fmla="*/ 44693 h 241916"/>
                <a:gd name="connsiteX2" fmla="*/ 1255059 w 2510118"/>
                <a:gd name="connsiteY2" fmla="*/ 8834 h 241916"/>
                <a:gd name="connsiteX3" fmla="*/ 2510118 w 2510118"/>
                <a:gd name="connsiteY3" fmla="*/ 170199 h 241916"/>
                <a:gd name="connsiteX4" fmla="*/ 2510118 w 2510118"/>
                <a:gd name="connsiteY4" fmla="*/ 170199 h 241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0118" h="241916">
                  <a:moveTo>
                    <a:pt x="0" y="241916"/>
                  </a:moveTo>
                  <a:cubicBezTo>
                    <a:pt x="227106" y="162728"/>
                    <a:pt x="454212" y="83540"/>
                    <a:pt x="663388" y="44693"/>
                  </a:cubicBezTo>
                  <a:cubicBezTo>
                    <a:pt x="872564" y="5846"/>
                    <a:pt x="947271" y="-12084"/>
                    <a:pt x="1255059" y="8834"/>
                  </a:cubicBezTo>
                  <a:cubicBezTo>
                    <a:pt x="1562847" y="29752"/>
                    <a:pt x="2510118" y="170199"/>
                    <a:pt x="2510118" y="170199"/>
                  </a:cubicBezTo>
                  <a:lnTo>
                    <a:pt x="2510118" y="170199"/>
                  </a:ln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22547" name="TextovéPole 22">
              <a:extLst>
                <a:ext uri="{FF2B5EF4-FFF2-40B4-BE49-F238E27FC236}">
                  <a16:creationId xmlns:a16="http://schemas.microsoft.com/office/drawing/2014/main" id="{EB76FF58-E447-CBB4-5C5E-FD4410C4AF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9088" y="735013"/>
              <a:ext cx="98266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400" b="1">
                  <a:solidFill>
                    <a:srgbClr val="FF0000"/>
                  </a:solidFill>
                  <a:latin typeface="Calibri" panose="020F0502020204030204" pitchFamily="34" charset="0"/>
                </a:rPr>
                <a:t>žízeň</a:t>
              </a:r>
            </a:p>
          </p:txBody>
        </p:sp>
        <p:pic>
          <p:nvPicPr>
            <p:cNvPr id="22548" name="Picture 7">
              <a:extLst>
                <a:ext uri="{FF2B5EF4-FFF2-40B4-BE49-F238E27FC236}">
                  <a16:creationId xmlns:a16="http://schemas.microsoft.com/office/drawing/2014/main" id="{AFB8B9A9-84CD-55C1-70A2-CD3377C310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58100" y="4837113"/>
              <a:ext cx="1189038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49" name="TextovéPole 23">
              <a:extLst>
                <a:ext uri="{FF2B5EF4-FFF2-40B4-BE49-F238E27FC236}">
                  <a16:creationId xmlns:a16="http://schemas.microsoft.com/office/drawing/2014/main" id="{934A45CC-3FE7-0710-AB92-3FE196D9F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2975" y="4371975"/>
              <a:ext cx="204946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>
                  <a:latin typeface="Calibri" panose="020F0502020204030204" pitchFamily="34" charset="0"/>
                </a:rPr>
                <a:t>Angiotenzin II</a:t>
              </a:r>
            </a:p>
          </p:txBody>
        </p:sp>
        <p:sp>
          <p:nvSpPr>
            <p:cNvPr id="22550" name="TextovéPole 31">
              <a:extLst>
                <a:ext uri="{FF2B5EF4-FFF2-40B4-BE49-F238E27FC236}">
                  <a16:creationId xmlns:a16="http://schemas.microsoft.com/office/drawing/2014/main" id="{53699DA1-35DA-7D0F-6B70-0DBE72C4C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0663" y="4371975"/>
              <a:ext cx="16224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>
                  <a:latin typeface="Calibri" panose="020F0502020204030204" pitchFamily="34" charset="0"/>
                </a:rPr>
                <a:t>Angiotenzin I</a:t>
              </a:r>
            </a:p>
          </p:txBody>
        </p:sp>
        <p:sp>
          <p:nvSpPr>
            <p:cNvPr id="22551" name="TextovéPole 32">
              <a:extLst>
                <a:ext uri="{FF2B5EF4-FFF2-40B4-BE49-F238E27FC236}">
                  <a16:creationId xmlns:a16="http://schemas.microsoft.com/office/drawing/2014/main" id="{E8B5F6FE-8337-AAA0-4368-A3BD7F23B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8650" y="4140200"/>
              <a:ext cx="208915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>
                  <a:latin typeface="Calibri" panose="020F0502020204030204" pitchFamily="34" charset="0"/>
                </a:rPr>
                <a:t>Angiotenzinogen</a:t>
              </a:r>
            </a:p>
          </p:txBody>
        </p:sp>
        <p:cxnSp>
          <p:nvCxnSpPr>
            <p:cNvPr id="23" name="Přímá spojnice se šipkou 25">
              <a:extLst>
                <a:ext uri="{FF2B5EF4-FFF2-40B4-BE49-F238E27FC236}">
                  <a16:creationId xmlns:a16="http://schemas.microsoft.com/office/drawing/2014/main" id="{57C9AD8C-D8D8-FCDE-791B-E439B876F7D4}"/>
                </a:ext>
              </a:extLst>
            </p:cNvPr>
            <p:cNvCxnSpPr>
              <a:endCxn id="22550" idx="1"/>
            </p:cNvCxnSpPr>
            <p:nvPr/>
          </p:nvCxnSpPr>
          <p:spPr>
            <a:xfrm>
              <a:off x="2463800" y="4371975"/>
              <a:ext cx="296862" cy="200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Volný tvar 23">
              <a:extLst>
                <a:ext uri="{FF2B5EF4-FFF2-40B4-BE49-F238E27FC236}">
                  <a16:creationId xmlns:a16="http://schemas.microsoft.com/office/drawing/2014/main" id="{50A6E4ED-187E-7CA2-CD8C-A215C47D1C50}"/>
                </a:ext>
              </a:extLst>
            </p:cNvPr>
            <p:cNvSpPr/>
            <p:nvPr/>
          </p:nvSpPr>
          <p:spPr>
            <a:xfrm>
              <a:off x="4159250" y="4070350"/>
              <a:ext cx="1668462" cy="376237"/>
            </a:xfrm>
            <a:custGeom>
              <a:avLst/>
              <a:gdLst>
                <a:gd name="connsiteX0" fmla="*/ 0 w 1667435"/>
                <a:gd name="connsiteY0" fmla="*/ 376650 h 376650"/>
                <a:gd name="connsiteX1" fmla="*/ 394447 w 1667435"/>
                <a:gd name="connsiteY1" fmla="*/ 107709 h 376650"/>
                <a:gd name="connsiteX2" fmla="*/ 806823 w 1667435"/>
                <a:gd name="connsiteY2" fmla="*/ 132 h 376650"/>
                <a:gd name="connsiteX3" fmla="*/ 1129552 w 1667435"/>
                <a:gd name="connsiteY3" fmla="*/ 125638 h 376650"/>
                <a:gd name="connsiteX4" fmla="*/ 1667435 w 1667435"/>
                <a:gd name="connsiteY4" fmla="*/ 358721 h 376650"/>
                <a:gd name="connsiteX5" fmla="*/ 1667435 w 1667435"/>
                <a:gd name="connsiteY5" fmla="*/ 358721 h 376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67435" h="376650">
                  <a:moveTo>
                    <a:pt x="0" y="376650"/>
                  </a:moveTo>
                  <a:cubicBezTo>
                    <a:pt x="129988" y="273556"/>
                    <a:pt x="259977" y="170462"/>
                    <a:pt x="394447" y="107709"/>
                  </a:cubicBezTo>
                  <a:cubicBezTo>
                    <a:pt x="528917" y="44956"/>
                    <a:pt x="684306" y="-2856"/>
                    <a:pt x="806823" y="132"/>
                  </a:cubicBezTo>
                  <a:cubicBezTo>
                    <a:pt x="929340" y="3120"/>
                    <a:pt x="986117" y="65873"/>
                    <a:pt x="1129552" y="125638"/>
                  </a:cubicBezTo>
                  <a:cubicBezTo>
                    <a:pt x="1272987" y="185403"/>
                    <a:pt x="1667435" y="358721"/>
                    <a:pt x="1667435" y="358721"/>
                  </a:cubicBezTo>
                  <a:lnTo>
                    <a:pt x="1667435" y="358721"/>
                  </a:ln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22554" name="TextovéPole 29">
              <a:extLst>
                <a:ext uri="{FF2B5EF4-FFF2-40B4-BE49-F238E27FC236}">
                  <a16:creationId xmlns:a16="http://schemas.microsoft.com/office/drawing/2014/main" id="{C1018363-FAB1-190D-F677-5D26B33912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38500" y="5145088"/>
              <a:ext cx="10620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>
                  <a:latin typeface="Calibri" panose="020F0502020204030204" pitchFamily="34" charset="0"/>
                </a:rPr>
                <a:t>Renin</a:t>
              </a:r>
            </a:p>
          </p:txBody>
        </p:sp>
        <p:sp>
          <p:nvSpPr>
            <p:cNvPr id="22555" name="TextovéPole 30">
              <a:extLst>
                <a:ext uri="{FF2B5EF4-FFF2-40B4-BE49-F238E27FC236}">
                  <a16:creationId xmlns:a16="http://schemas.microsoft.com/office/drawing/2014/main" id="{E21ACDCE-94B6-14DC-0767-9A36468DE9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7938" y="5429250"/>
              <a:ext cx="2698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400">
                  <a:latin typeface="Calibri" panose="020F0502020204030204" pitchFamily="34" charset="0"/>
                  <a:sym typeface="Symbol" pitchFamily="2" charset="2"/>
                </a:rPr>
                <a:t></a:t>
              </a:r>
              <a:endParaRPr lang="cs-CZ" altLang="cs-CZ" sz="2400">
                <a:latin typeface="Calibri" panose="020F0502020204030204" pitchFamily="34" charset="0"/>
              </a:endParaRPr>
            </a:p>
          </p:txBody>
        </p:sp>
        <p:sp>
          <p:nvSpPr>
            <p:cNvPr id="27" name="Volný tvar 26">
              <a:extLst>
                <a:ext uri="{FF2B5EF4-FFF2-40B4-BE49-F238E27FC236}">
                  <a16:creationId xmlns:a16="http://schemas.microsoft.com/office/drawing/2014/main" id="{5CFB99F9-69A6-DDD0-DED2-4C9FEFC1B763}"/>
                </a:ext>
              </a:extLst>
            </p:cNvPr>
            <p:cNvSpPr/>
            <p:nvPr/>
          </p:nvSpPr>
          <p:spPr>
            <a:xfrm>
              <a:off x="2932112" y="5314950"/>
              <a:ext cx="1450975" cy="436562"/>
            </a:xfrm>
            <a:custGeom>
              <a:avLst/>
              <a:gdLst>
                <a:gd name="connsiteX0" fmla="*/ 0 w 1324136"/>
                <a:gd name="connsiteY0" fmla="*/ 358588 h 413145"/>
                <a:gd name="connsiteX1" fmla="*/ 1075764 w 1324136"/>
                <a:gd name="connsiteY1" fmla="*/ 412376 h 413145"/>
                <a:gd name="connsiteX2" fmla="*/ 1308847 w 1324136"/>
                <a:gd name="connsiteY2" fmla="*/ 322729 h 413145"/>
                <a:gd name="connsiteX3" fmla="*/ 1272988 w 1324136"/>
                <a:gd name="connsiteY3" fmla="*/ 89647 h 413145"/>
                <a:gd name="connsiteX4" fmla="*/ 1039905 w 1324136"/>
                <a:gd name="connsiteY4" fmla="*/ 0 h 413145"/>
                <a:gd name="connsiteX5" fmla="*/ 1039905 w 1324136"/>
                <a:gd name="connsiteY5" fmla="*/ 0 h 4131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4136" h="413145">
                  <a:moveTo>
                    <a:pt x="0" y="358588"/>
                  </a:moveTo>
                  <a:cubicBezTo>
                    <a:pt x="428811" y="388470"/>
                    <a:pt x="857623" y="418352"/>
                    <a:pt x="1075764" y="412376"/>
                  </a:cubicBezTo>
                  <a:cubicBezTo>
                    <a:pt x="1293905" y="406400"/>
                    <a:pt x="1275976" y="376517"/>
                    <a:pt x="1308847" y="322729"/>
                  </a:cubicBezTo>
                  <a:cubicBezTo>
                    <a:pt x="1341718" y="268941"/>
                    <a:pt x="1317812" y="143435"/>
                    <a:pt x="1272988" y="89647"/>
                  </a:cubicBezTo>
                  <a:cubicBezTo>
                    <a:pt x="1228164" y="35859"/>
                    <a:pt x="1039905" y="0"/>
                    <a:pt x="1039905" y="0"/>
                  </a:cubicBezTo>
                  <a:lnTo>
                    <a:pt x="1039905" y="0"/>
                  </a:ln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28" name="Volný tvar 27">
              <a:extLst>
                <a:ext uri="{FF2B5EF4-FFF2-40B4-BE49-F238E27FC236}">
                  <a16:creationId xmlns:a16="http://schemas.microsoft.com/office/drawing/2014/main" id="{28C4D288-DC2A-FBDF-CCE2-E439B1EE60AD}"/>
                </a:ext>
              </a:extLst>
            </p:cNvPr>
            <p:cNvSpPr/>
            <p:nvPr/>
          </p:nvSpPr>
          <p:spPr>
            <a:xfrm>
              <a:off x="1992312" y="4572000"/>
              <a:ext cx="1360488" cy="742950"/>
            </a:xfrm>
            <a:custGeom>
              <a:avLst/>
              <a:gdLst>
                <a:gd name="connsiteX0" fmla="*/ 51430 w 1359667"/>
                <a:gd name="connsiteY0" fmla="*/ 0 h 742905"/>
                <a:gd name="connsiteX1" fmla="*/ 141077 w 1359667"/>
                <a:gd name="connsiteY1" fmla="*/ 394447 h 742905"/>
                <a:gd name="connsiteX2" fmla="*/ 1252701 w 1359667"/>
                <a:gd name="connsiteY2" fmla="*/ 717176 h 742905"/>
                <a:gd name="connsiteX3" fmla="*/ 1252701 w 1359667"/>
                <a:gd name="connsiteY3" fmla="*/ 699247 h 74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9667" h="742905">
                  <a:moveTo>
                    <a:pt x="51430" y="0"/>
                  </a:moveTo>
                  <a:cubicBezTo>
                    <a:pt x="-3853" y="137459"/>
                    <a:pt x="-59135" y="274918"/>
                    <a:pt x="141077" y="394447"/>
                  </a:cubicBezTo>
                  <a:cubicBezTo>
                    <a:pt x="341289" y="513976"/>
                    <a:pt x="1067430" y="666376"/>
                    <a:pt x="1252701" y="717176"/>
                  </a:cubicBezTo>
                  <a:cubicBezTo>
                    <a:pt x="1437972" y="767976"/>
                    <a:pt x="1345336" y="733611"/>
                    <a:pt x="1252701" y="699247"/>
                  </a:cubicBezTo>
                </a:path>
              </a:pathLst>
            </a:custGeom>
            <a:noFill/>
            <a:ln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29" name="Volný tvar 28">
              <a:extLst>
                <a:ext uri="{FF2B5EF4-FFF2-40B4-BE49-F238E27FC236}">
                  <a16:creationId xmlns:a16="http://schemas.microsoft.com/office/drawing/2014/main" id="{BF297492-C7C8-44F4-D455-8EE5DED9B03C}"/>
                </a:ext>
              </a:extLst>
            </p:cNvPr>
            <p:cNvSpPr/>
            <p:nvPr/>
          </p:nvSpPr>
          <p:spPr>
            <a:xfrm>
              <a:off x="5380038" y="4589462"/>
              <a:ext cx="823913" cy="555625"/>
            </a:xfrm>
            <a:custGeom>
              <a:avLst/>
              <a:gdLst>
                <a:gd name="connsiteX0" fmla="*/ 447119 w 823636"/>
                <a:gd name="connsiteY0" fmla="*/ 0 h 448236"/>
                <a:gd name="connsiteX1" fmla="*/ 52672 w 823636"/>
                <a:gd name="connsiteY1" fmla="*/ 89647 h 448236"/>
                <a:gd name="connsiteX2" fmla="*/ 88531 w 823636"/>
                <a:gd name="connsiteY2" fmla="*/ 322730 h 448236"/>
                <a:gd name="connsiteX3" fmla="*/ 823636 w 823636"/>
                <a:gd name="connsiteY3" fmla="*/ 448236 h 448236"/>
                <a:gd name="connsiteX4" fmla="*/ 823636 w 823636"/>
                <a:gd name="connsiteY4" fmla="*/ 448236 h 44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3636" h="448236">
                  <a:moveTo>
                    <a:pt x="447119" y="0"/>
                  </a:moveTo>
                  <a:cubicBezTo>
                    <a:pt x="279778" y="17929"/>
                    <a:pt x="112437" y="35859"/>
                    <a:pt x="52672" y="89647"/>
                  </a:cubicBezTo>
                  <a:cubicBezTo>
                    <a:pt x="-7093" y="143435"/>
                    <a:pt x="-39963" y="262965"/>
                    <a:pt x="88531" y="322730"/>
                  </a:cubicBezTo>
                  <a:cubicBezTo>
                    <a:pt x="217025" y="382495"/>
                    <a:pt x="823636" y="448236"/>
                    <a:pt x="823636" y="448236"/>
                  </a:cubicBezTo>
                  <a:lnTo>
                    <a:pt x="823636" y="448236"/>
                  </a:ln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22559" name="TextovéPole 2062">
              <a:extLst>
                <a:ext uri="{FF2B5EF4-FFF2-40B4-BE49-F238E27FC236}">
                  <a16:creationId xmlns:a16="http://schemas.microsoft.com/office/drawing/2014/main" id="{52033E94-7634-53C0-4A59-B340AFA03B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78538" y="4914900"/>
              <a:ext cx="15478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>
                  <a:latin typeface="Calibri" panose="020F0502020204030204" pitchFamily="34" charset="0"/>
                </a:rPr>
                <a:t>Aldosteron</a:t>
              </a:r>
            </a:p>
          </p:txBody>
        </p:sp>
        <p:sp>
          <p:nvSpPr>
            <p:cNvPr id="31" name="Volný tvar 30">
              <a:extLst>
                <a:ext uri="{FF2B5EF4-FFF2-40B4-BE49-F238E27FC236}">
                  <a16:creationId xmlns:a16="http://schemas.microsoft.com/office/drawing/2014/main" id="{7C0EF84D-EE73-7E7A-52F6-479687013399}"/>
                </a:ext>
              </a:extLst>
            </p:cNvPr>
            <p:cNvSpPr/>
            <p:nvPr/>
          </p:nvSpPr>
          <p:spPr>
            <a:xfrm>
              <a:off x="5661026" y="5218112"/>
              <a:ext cx="776287" cy="609600"/>
            </a:xfrm>
            <a:custGeom>
              <a:avLst/>
              <a:gdLst>
                <a:gd name="connsiteX0" fmla="*/ 596750 w 776044"/>
                <a:gd name="connsiteY0" fmla="*/ 0 h 609600"/>
                <a:gd name="connsiteX1" fmla="*/ 58867 w 776044"/>
                <a:gd name="connsiteY1" fmla="*/ 107576 h 609600"/>
                <a:gd name="connsiteX2" fmla="*/ 94726 w 776044"/>
                <a:gd name="connsiteY2" fmla="*/ 466165 h 609600"/>
                <a:gd name="connsiteX3" fmla="*/ 776044 w 776044"/>
                <a:gd name="connsiteY3" fmla="*/ 609600 h 609600"/>
                <a:gd name="connsiteX4" fmla="*/ 776044 w 776044"/>
                <a:gd name="connsiteY4" fmla="*/ 6096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6044" h="609600">
                  <a:moveTo>
                    <a:pt x="596750" y="0"/>
                  </a:moveTo>
                  <a:cubicBezTo>
                    <a:pt x="369644" y="14941"/>
                    <a:pt x="142538" y="29882"/>
                    <a:pt x="58867" y="107576"/>
                  </a:cubicBezTo>
                  <a:cubicBezTo>
                    <a:pt x="-24804" y="185270"/>
                    <a:pt x="-24804" y="382494"/>
                    <a:pt x="94726" y="466165"/>
                  </a:cubicBezTo>
                  <a:cubicBezTo>
                    <a:pt x="214255" y="549836"/>
                    <a:pt x="776044" y="609600"/>
                    <a:pt x="776044" y="609600"/>
                  </a:cubicBezTo>
                  <a:lnTo>
                    <a:pt x="776044" y="609600"/>
                  </a:ln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22561" name="TextovéPole 2064">
              <a:extLst>
                <a:ext uri="{FF2B5EF4-FFF2-40B4-BE49-F238E27FC236}">
                  <a16:creationId xmlns:a16="http://schemas.microsoft.com/office/drawing/2014/main" id="{0983E4A6-22A8-C3EA-EEF3-8CD4F32C17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5113" y="5522913"/>
              <a:ext cx="1627187" cy="1014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 sz="2000" b="1">
                  <a:solidFill>
                    <a:srgbClr val="FF0000"/>
                  </a:solidFill>
                  <a:latin typeface="Calibri" panose="020F0502020204030204" pitchFamily="34" charset="0"/>
                </a:rPr>
                <a:t>Na</a:t>
              </a:r>
              <a:r>
                <a:rPr lang="cs-CZ" altLang="cs-CZ" sz="2000" b="1" baseline="30000">
                  <a:solidFill>
                    <a:srgbClr val="FF0000"/>
                  </a:solidFill>
                  <a:latin typeface="Calibri" panose="020F0502020204030204" pitchFamily="34" charset="0"/>
                </a:rPr>
                <a:t>+</a:t>
              </a:r>
              <a:r>
                <a:rPr lang="cs-CZ" altLang="cs-CZ" sz="2000" b="1">
                  <a:solidFill>
                    <a:srgbClr val="FF0000"/>
                  </a:solidFill>
                  <a:latin typeface="Calibri" panose="020F0502020204030204" pitchFamily="34" charset="0"/>
                </a:rPr>
                <a:t> resorpce</a:t>
              </a:r>
            </a:p>
            <a:p>
              <a:r>
                <a:rPr lang="cs-CZ" altLang="cs-CZ" sz="2000" b="1">
                  <a:solidFill>
                    <a:srgbClr val="FF0000"/>
                  </a:solidFill>
                  <a:latin typeface="Calibri" panose="020F0502020204030204" pitchFamily="34" charset="0"/>
                </a:rPr>
                <a:t>K</a:t>
              </a:r>
              <a:r>
                <a:rPr lang="cs-CZ" altLang="cs-CZ" sz="2000" b="1" baseline="30000">
                  <a:solidFill>
                    <a:srgbClr val="FF0000"/>
                  </a:solidFill>
                  <a:latin typeface="Calibri" panose="020F0502020204030204" pitchFamily="34" charset="0"/>
                </a:rPr>
                <a:t>+ </a:t>
              </a:r>
              <a:r>
                <a:rPr lang="cs-CZ" altLang="cs-CZ" sz="2000" b="1">
                  <a:solidFill>
                    <a:srgbClr val="FF0000"/>
                  </a:solidFill>
                  <a:latin typeface="Calibri" panose="020F0502020204030204" pitchFamily="34" charset="0"/>
                </a:rPr>
                <a:t>sekrece</a:t>
              </a:r>
            </a:p>
            <a:p>
              <a:r>
                <a:rPr lang="cs-CZ" altLang="cs-CZ" sz="2000" b="1">
                  <a:solidFill>
                    <a:srgbClr val="FF0000"/>
                  </a:solidFill>
                  <a:latin typeface="Calibri" panose="020F0502020204030204" pitchFamily="34" charset="0"/>
                </a:rPr>
                <a:t>H</a:t>
              </a:r>
              <a:r>
                <a:rPr lang="cs-CZ" altLang="cs-CZ" sz="2000" b="1" baseline="-25000">
                  <a:solidFill>
                    <a:srgbClr val="FF0000"/>
                  </a:solidFill>
                  <a:latin typeface="Calibri" panose="020F0502020204030204" pitchFamily="34" charset="0"/>
                </a:rPr>
                <a:t>2</a:t>
              </a:r>
              <a:r>
                <a:rPr lang="cs-CZ" altLang="cs-CZ" sz="2000" b="1">
                  <a:solidFill>
                    <a:srgbClr val="FF0000"/>
                  </a:solidFill>
                  <a:latin typeface="Calibri" panose="020F0502020204030204" pitchFamily="34" charset="0"/>
                </a:rPr>
                <a:t>O resorpce</a:t>
              </a:r>
            </a:p>
          </p:txBody>
        </p:sp>
        <p:sp>
          <p:nvSpPr>
            <p:cNvPr id="33" name="Volný tvar 32">
              <a:extLst>
                <a:ext uri="{FF2B5EF4-FFF2-40B4-BE49-F238E27FC236}">
                  <a16:creationId xmlns:a16="http://schemas.microsoft.com/office/drawing/2014/main" id="{04340B69-873C-5F1F-431E-6BFADDCFCB28}"/>
                </a:ext>
              </a:extLst>
            </p:cNvPr>
            <p:cNvSpPr/>
            <p:nvPr/>
          </p:nvSpPr>
          <p:spPr>
            <a:xfrm>
              <a:off x="5594351" y="5702300"/>
              <a:ext cx="1003300" cy="685800"/>
            </a:xfrm>
            <a:custGeom>
              <a:avLst/>
              <a:gdLst>
                <a:gd name="connsiteX0" fmla="*/ 0 w 1004048"/>
                <a:gd name="connsiteY0" fmla="*/ 0 h 685800"/>
                <a:gd name="connsiteX1" fmla="*/ 197224 w 1004048"/>
                <a:gd name="connsiteY1" fmla="*/ 466165 h 685800"/>
                <a:gd name="connsiteX2" fmla="*/ 663389 w 1004048"/>
                <a:gd name="connsiteY2" fmla="*/ 663388 h 685800"/>
                <a:gd name="connsiteX3" fmla="*/ 1004048 w 1004048"/>
                <a:gd name="connsiteY3" fmla="*/ 681318 h 685800"/>
                <a:gd name="connsiteX4" fmla="*/ 1004048 w 1004048"/>
                <a:gd name="connsiteY4" fmla="*/ 681318 h 685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4048" h="685800">
                  <a:moveTo>
                    <a:pt x="0" y="0"/>
                  </a:moveTo>
                  <a:cubicBezTo>
                    <a:pt x="43329" y="177800"/>
                    <a:pt x="86659" y="355600"/>
                    <a:pt x="197224" y="466165"/>
                  </a:cubicBezTo>
                  <a:cubicBezTo>
                    <a:pt x="307789" y="576730"/>
                    <a:pt x="528918" y="627529"/>
                    <a:pt x="663389" y="663388"/>
                  </a:cubicBezTo>
                  <a:cubicBezTo>
                    <a:pt x="797860" y="699247"/>
                    <a:pt x="1004048" y="681318"/>
                    <a:pt x="1004048" y="681318"/>
                  </a:cubicBezTo>
                  <a:lnTo>
                    <a:pt x="1004048" y="681318"/>
                  </a:ln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34" name="Volný tvar 33">
              <a:extLst>
                <a:ext uri="{FF2B5EF4-FFF2-40B4-BE49-F238E27FC236}">
                  <a16:creationId xmlns:a16="http://schemas.microsoft.com/office/drawing/2014/main" id="{7F7DE226-7F31-49A2-93AE-B02FB4B5BAD4}"/>
                </a:ext>
              </a:extLst>
            </p:cNvPr>
            <p:cNvSpPr/>
            <p:nvPr/>
          </p:nvSpPr>
          <p:spPr>
            <a:xfrm>
              <a:off x="7637463" y="4559300"/>
              <a:ext cx="663575" cy="280987"/>
            </a:xfrm>
            <a:custGeom>
              <a:avLst/>
              <a:gdLst>
                <a:gd name="connsiteX0" fmla="*/ 0 w 663396"/>
                <a:gd name="connsiteY0" fmla="*/ 12919 h 281860"/>
                <a:gd name="connsiteX1" fmla="*/ 555812 w 663396"/>
                <a:gd name="connsiteY1" fmla="*/ 30848 h 281860"/>
                <a:gd name="connsiteX2" fmla="*/ 663389 w 663396"/>
                <a:gd name="connsiteY2" fmla="*/ 281860 h 281860"/>
                <a:gd name="connsiteX3" fmla="*/ 663389 w 663396"/>
                <a:gd name="connsiteY3" fmla="*/ 281860 h 281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3396" h="281860">
                  <a:moveTo>
                    <a:pt x="0" y="12919"/>
                  </a:moveTo>
                  <a:cubicBezTo>
                    <a:pt x="222623" y="-528"/>
                    <a:pt x="445247" y="-13975"/>
                    <a:pt x="555812" y="30848"/>
                  </a:cubicBezTo>
                  <a:cubicBezTo>
                    <a:pt x="666377" y="75671"/>
                    <a:pt x="663389" y="281860"/>
                    <a:pt x="663389" y="281860"/>
                  </a:cubicBezTo>
                  <a:lnTo>
                    <a:pt x="663389" y="281860"/>
                  </a:lnTo>
                </a:path>
              </a:pathLst>
            </a:custGeom>
            <a:noFill/>
            <a:ln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sz="2400"/>
            </a:p>
          </p:txBody>
        </p:sp>
        <p:sp>
          <p:nvSpPr>
            <p:cNvPr id="22564" name="TextovéPole 2070">
              <a:extLst>
                <a:ext uri="{FF2B5EF4-FFF2-40B4-BE49-F238E27FC236}">
                  <a16:creationId xmlns:a16="http://schemas.microsoft.com/office/drawing/2014/main" id="{71684AF1-B46F-F58B-03DF-94E956640C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27550" y="4076700"/>
              <a:ext cx="5492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cs-CZ" altLang="cs-CZ">
                  <a:latin typeface="Calibri" panose="020F0502020204030204" pitchFamily="34" charset="0"/>
                </a:rPr>
                <a:t>ACE</a:t>
              </a:r>
            </a:p>
          </p:txBody>
        </p:sp>
      </p:grpSp>
      <p:sp>
        <p:nvSpPr>
          <p:cNvPr id="36" name="Volný tvar 35">
            <a:extLst>
              <a:ext uri="{FF2B5EF4-FFF2-40B4-BE49-F238E27FC236}">
                <a16:creationId xmlns:a16="http://schemas.microsoft.com/office/drawing/2014/main" id="{AE59A306-8C6F-C906-1D07-7B3D5A54C851}"/>
              </a:ext>
            </a:extLst>
          </p:cNvPr>
          <p:cNvSpPr/>
          <p:nvPr/>
        </p:nvSpPr>
        <p:spPr>
          <a:xfrm>
            <a:off x="6938963" y="1631950"/>
            <a:ext cx="2178050" cy="4643438"/>
          </a:xfrm>
          <a:custGeom>
            <a:avLst/>
            <a:gdLst>
              <a:gd name="connsiteX0" fmla="*/ 0 w 2179020"/>
              <a:gd name="connsiteY0" fmla="*/ 0 h 4643718"/>
              <a:gd name="connsiteX1" fmla="*/ 1667436 w 2179020"/>
              <a:gd name="connsiteY1" fmla="*/ 1219200 h 4643718"/>
              <a:gd name="connsiteX2" fmla="*/ 2151530 w 2179020"/>
              <a:gd name="connsiteY2" fmla="*/ 2671483 h 4643718"/>
              <a:gd name="connsiteX3" fmla="*/ 2026024 w 2179020"/>
              <a:gd name="connsiteY3" fmla="*/ 3567953 h 4643718"/>
              <a:gd name="connsiteX4" fmla="*/ 1255059 w 2179020"/>
              <a:gd name="connsiteY4" fmla="*/ 4643718 h 4643718"/>
              <a:gd name="connsiteX5" fmla="*/ 1255059 w 2179020"/>
              <a:gd name="connsiteY5" fmla="*/ 4643718 h 464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79020" h="4643718">
                <a:moveTo>
                  <a:pt x="0" y="0"/>
                </a:moveTo>
                <a:cubicBezTo>
                  <a:pt x="654424" y="386976"/>
                  <a:pt x="1308848" y="773953"/>
                  <a:pt x="1667436" y="1219200"/>
                </a:cubicBezTo>
                <a:cubicBezTo>
                  <a:pt x="2026024" y="1664447"/>
                  <a:pt x="2091765" y="2280024"/>
                  <a:pt x="2151530" y="2671483"/>
                </a:cubicBezTo>
                <a:cubicBezTo>
                  <a:pt x="2211295" y="3062942"/>
                  <a:pt x="2175436" y="3239247"/>
                  <a:pt x="2026024" y="3567953"/>
                </a:cubicBezTo>
                <a:cubicBezTo>
                  <a:pt x="1876612" y="3896659"/>
                  <a:pt x="1255059" y="4643718"/>
                  <a:pt x="1255059" y="4643718"/>
                </a:cubicBezTo>
                <a:lnTo>
                  <a:pt x="1255059" y="4643718"/>
                </a:ln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cs-CZ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495BBDC2-8368-5799-7307-86C2203FE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175" y="712788"/>
            <a:ext cx="7350125" cy="27162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800"/>
              <a:t>Stálost parametrů vnitřního prostředí zajišťují</a:t>
            </a:r>
            <a:r>
              <a:rPr lang="cs-CZ" altLang="cs-CZ"/>
              <a:t> 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r>
              <a:rPr lang="cs-CZ" altLang="cs-CZ"/>
              <a:t>vysoce citlivé </a:t>
            </a:r>
            <a:r>
              <a:rPr lang="cs-CZ" altLang="cs-CZ" b="1">
                <a:solidFill>
                  <a:srgbClr val="A50021"/>
                </a:solidFill>
              </a:rPr>
              <a:t>regulační mechanismy</a:t>
            </a:r>
            <a:r>
              <a:rPr lang="cs-CZ" altLang="cs-CZ"/>
              <a:t> pro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r>
              <a:rPr lang="cs-CZ" altLang="cs-CZ">
                <a:solidFill>
                  <a:schemeClr val="hlink"/>
                </a:solidFill>
              </a:rPr>
              <a:t>vodu</a:t>
            </a:r>
          </a:p>
          <a:p>
            <a:pPr algn="ctr" eaLnBrk="1" hangingPunct="1"/>
            <a:r>
              <a:rPr lang="cs-CZ" altLang="cs-CZ">
                <a:solidFill>
                  <a:schemeClr val="hlink"/>
                </a:solidFill>
              </a:rPr>
              <a:t>ionty </a:t>
            </a:r>
          </a:p>
          <a:p>
            <a:pPr algn="ctr" eaLnBrk="1" hangingPunct="1"/>
            <a:r>
              <a:rPr lang="cs-CZ" altLang="cs-CZ">
                <a:solidFill>
                  <a:schemeClr val="hlink"/>
                </a:solidFill>
              </a:rPr>
              <a:t>osmolalitu</a:t>
            </a:r>
          </a:p>
          <a:p>
            <a:pPr algn="ctr" eaLnBrk="1" hangingPunct="1"/>
            <a:r>
              <a:rPr lang="cs-CZ" altLang="cs-CZ">
                <a:solidFill>
                  <a:schemeClr val="hlink"/>
                </a:solidFill>
              </a:rPr>
              <a:t>pH</a:t>
            </a:r>
          </a:p>
          <a:p>
            <a:pPr algn="ctr" eaLnBrk="1" hangingPunct="1"/>
            <a:r>
              <a:rPr lang="cs-CZ" altLang="cs-CZ">
                <a:solidFill>
                  <a:schemeClr val="hlink"/>
                </a:solidFill>
              </a:rPr>
              <a:t>kyslík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D56388C4-0736-3706-4FE1-52B355C1A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076700"/>
            <a:ext cx="41592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Vnitřní prostředí jako </a:t>
            </a:r>
            <a:r>
              <a:rPr lang="cs-CZ" altLang="cs-CZ" b="1">
                <a:solidFill>
                  <a:srgbClr val="A50021"/>
                </a:solidFill>
              </a:rPr>
              <a:t>otevřený systém</a:t>
            </a:r>
          </a:p>
          <a:p>
            <a:pPr algn="ctr" eaLnBrk="1" hangingPunct="1"/>
            <a:endParaRPr lang="cs-CZ" altLang="cs-CZ"/>
          </a:p>
          <a:p>
            <a:pPr algn="ctr" eaLnBrk="1" hangingPunct="1"/>
            <a:r>
              <a:rPr lang="cs-CZ" altLang="cs-CZ">
                <a:solidFill>
                  <a:schemeClr val="hlink"/>
                </a:solidFill>
              </a:rPr>
              <a:t>plíce</a:t>
            </a:r>
          </a:p>
          <a:p>
            <a:pPr algn="ctr" eaLnBrk="1" hangingPunct="1"/>
            <a:endParaRPr lang="cs-CZ" altLang="cs-CZ">
              <a:solidFill>
                <a:schemeClr val="hlink"/>
              </a:solidFill>
            </a:endParaRPr>
          </a:p>
          <a:p>
            <a:pPr algn="ctr" eaLnBrk="1" hangingPunct="1"/>
            <a:r>
              <a:rPr lang="cs-CZ" altLang="cs-CZ">
                <a:solidFill>
                  <a:schemeClr val="hlink"/>
                </a:solidFill>
              </a:rPr>
              <a:t>ledviny</a:t>
            </a:r>
          </a:p>
          <a:p>
            <a:pPr algn="ctr" eaLnBrk="1" hangingPunct="1"/>
            <a:r>
              <a:rPr lang="cs-CZ" altLang="cs-CZ">
                <a:solidFill>
                  <a:schemeClr val="hlink"/>
                </a:solidFill>
              </a:rPr>
              <a:t>střevo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0FA32B3F-E739-DEB3-0339-7628CAF02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341438"/>
            <a:ext cx="1801813" cy="5191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A50021"/>
                </a:solidFill>
              </a:rPr>
              <a:t>V  O  D  A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051F1E7D-2A85-60E4-76D4-8960E4C93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175" y="3305175"/>
            <a:ext cx="5835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Veškeré pochody v organismu, chemické i fyzikální, 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probíhají ve vodném prostředí a to hlavně intracelulárně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5EBF0092-A0C7-0826-858F-0BB0406AA5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341438"/>
            <a:ext cx="1801813" cy="5191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A50021"/>
                </a:solidFill>
              </a:rPr>
              <a:t>V  O  D  A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E6ED3BAB-3374-A934-5CF2-F6DCC25FB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068638"/>
            <a:ext cx="720090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                                     ICV  40 %</a:t>
            </a:r>
          </a:p>
          <a:p>
            <a:pPr eaLnBrk="1" hangingPunct="1"/>
            <a:r>
              <a:rPr lang="cs-CZ" altLang="cs-CZ" sz="1200" i="1"/>
              <a:t>                                                   intracelulární voda</a:t>
            </a:r>
          </a:p>
          <a:p>
            <a:pPr eaLnBrk="1" hangingPunct="1"/>
            <a:r>
              <a:rPr lang="cs-CZ" altLang="cs-CZ"/>
              <a:t>    CTV  60 %                                              </a:t>
            </a:r>
            <a:r>
              <a:rPr lang="cs-CZ" altLang="cs-CZ" i="1"/>
              <a:t>Intersticiální voda </a:t>
            </a:r>
            <a:r>
              <a:rPr lang="cs-CZ" altLang="cs-CZ"/>
              <a:t> 15 %</a:t>
            </a:r>
          </a:p>
          <a:p>
            <a:pPr eaLnBrk="1" hangingPunct="1"/>
            <a:r>
              <a:rPr lang="cs-CZ" altLang="cs-CZ" sz="1200" i="1"/>
              <a:t>Celková tělesná voda</a:t>
            </a:r>
            <a:r>
              <a:rPr lang="cs-CZ" altLang="cs-CZ" i="1"/>
              <a:t>  </a:t>
            </a:r>
          </a:p>
          <a:p>
            <a:pPr eaLnBrk="1" hangingPunct="1"/>
            <a:r>
              <a:rPr lang="cs-CZ" altLang="cs-CZ"/>
              <a:t>                                    ECV  20 %  </a:t>
            </a:r>
          </a:p>
          <a:p>
            <a:pPr eaLnBrk="1" hangingPunct="1"/>
            <a:r>
              <a:rPr lang="cs-CZ" altLang="cs-CZ" sz="1200"/>
              <a:t>                                                  </a:t>
            </a:r>
            <a:r>
              <a:rPr lang="cs-CZ" altLang="cs-CZ" sz="1200" i="1"/>
              <a:t>extracelulární voda </a:t>
            </a:r>
          </a:p>
          <a:p>
            <a:pPr eaLnBrk="1" hangingPunct="1"/>
            <a:r>
              <a:rPr lang="cs-CZ" altLang="cs-CZ"/>
              <a:t>                                                                    </a:t>
            </a:r>
            <a:r>
              <a:rPr lang="cs-CZ" altLang="cs-CZ" i="1"/>
              <a:t>Intravazální voda</a:t>
            </a:r>
            <a:r>
              <a:rPr lang="cs-CZ" altLang="cs-CZ"/>
              <a:t>   5 %</a:t>
            </a:r>
          </a:p>
        </p:txBody>
      </p:sp>
      <p:cxnSp>
        <p:nvCxnSpPr>
          <p:cNvPr id="5" name="Přímá spojovací šipka 4">
            <a:extLst>
              <a:ext uri="{FF2B5EF4-FFF2-40B4-BE49-F238E27FC236}">
                <a16:creationId xmlns:a16="http://schemas.microsoft.com/office/drawing/2014/main" id="{85FDD2EF-330E-CB16-D9D0-080D58D8876E}"/>
              </a:ext>
            </a:extLst>
          </p:cNvPr>
          <p:cNvCxnSpPr/>
          <p:nvPr/>
        </p:nvCxnSpPr>
        <p:spPr>
          <a:xfrm flipV="1">
            <a:off x="2484438" y="3357563"/>
            <a:ext cx="719137" cy="2873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šipka 6">
            <a:extLst>
              <a:ext uri="{FF2B5EF4-FFF2-40B4-BE49-F238E27FC236}">
                <a16:creationId xmlns:a16="http://schemas.microsoft.com/office/drawing/2014/main" id="{08C430C5-D084-B986-9A28-D6EA56BFEEFE}"/>
              </a:ext>
            </a:extLst>
          </p:cNvPr>
          <p:cNvCxnSpPr/>
          <p:nvPr/>
        </p:nvCxnSpPr>
        <p:spPr>
          <a:xfrm>
            <a:off x="2484438" y="3789363"/>
            <a:ext cx="719137" cy="2873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šipka 7">
            <a:extLst>
              <a:ext uri="{FF2B5EF4-FFF2-40B4-BE49-F238E27FC236}">
                <a16:creationId xmlns:a16="http://schemas.microsoft.com/office/drawing/2014/main" id="{EF0EBB2D-51B5-9FF5-D5CD-B99DECA75ACE}"/>
              </a:ext>
            </a:extLst>
          </p:cNvPr>
          <p:cNvCxnSpPr/>
          <p:nvPr/>
        </p:nvCxnSpPr>
        <p:spPr>
          <a:xfrm flipV="1">
            <a:off x="4500563" y="3860800"/>
            <a:ext cx="719137" cy="2889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ovací šipka 8">
            <a:extLst>
              <a:ext uri="{FF2B5EF4-FFF2-40B4-BE49-F238E27FC236}">
                <a16:creationId xmlns:a16="http://schemas.microsoft.com/office/drawing/2014/main" id="{D5F6B883-2C03-A9A2-43FF-D442BCA63AAB}"/>
              </a:ext>
            </a:extLst>
          </p:cNvPr>
          <p:cNvCxnSpPr/>
          <p:nvPr/>
        </p:nvCxnSpPr>
        <p:spPr>
          <a:xfrm>
            <a:off x="4500563" y="4365625"/>
            <a:ext cx="719137" cy="2873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ovéPole 3">
            <a:extLst>
              <a:ext uri="{FF2B5EF4-FFF2-40B4-BE49-F238E27FC236}">
                <a16:creationId xmlns:a16="http://schemas.microsoft.com/office/drawing/2014/main" id="{7E1EEE2C-0802-8C1A-DBE1-4025829EB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125538"/>
            <a:ext cx="3851275" cy="522287"/>
          </a:xfrm>
          <a:prstGeom prst="rect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C00000"/>
                </a:solidFill>
              </a:rPr>
              <a:t>B I L A N C E  V O D Y</a:t>
            </a:r>
          </a:p>
        </p:txBody>
      </p:sp>
      <p:sp>
        <p:nvSpPr>
          <p:cNvPr id="7171" name="TextovéPole 4">
            <a:extLst>
              <a:ext uri="{FF2B5EF4-FFF2-40B4-BE49-F238E27FC236}">
                <a16:creationId xmlns:a16="http://schemas.microsoft.com/office/drawing/2014/main" id="{5252E4FC-CBB5-3E7B-4503-4DAAC3732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2349500"/>
            <a:ext cx="43402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PŘÍJEM  /  VÝDEJ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Příjem reguluje CNS-kůra …..pocit žízně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Výdej regulují   ledviny………diuréza</a:t>
            </a:r>
          </a:p>
        </p:txBody>
      </p:sp>
      <p:sp>
        <p:nvSpPr>
          <p:cNvPr id="7172" name="TextovéPole 5">
            <a:extLst>
              <a:ext uri="{FF2B5EF4-FFF2-40B4-BE49-F238E27FC236}">
                <a16:creationId xmlns:a16="http://schemas.microsoft.com/office/drawing/2014/main" id="{B8F20457-DB6F-608D-1FD4-CBC0410E1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4508500"/>
            <a:ext cx="27781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Obligatorní ztráty</a:t>
            </a:r>
          </a:p>
          <a:p>
            <a:pPr eaLnBrk="1" hangingPunct="1"/>
            <a:endParaRPr lang="cs-CZ" altLang="cs-CZ"/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insensibilní perspirace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dech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pocení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ovéPole 3">
            <a:extLst>
              <a:ext uri="{FF2B5EF4-FFF2-40B4-BE49-F238E27FC236}">
                <a16:creationId xmlns:a16="http://schemas.microsoft.com/office/drawing/2014/main" id="{CC5A735F-4A58-0D1C-D3A0-FF62007B4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836613"/>
            <a:ext cx="2346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C00000"/>
                </a:solidFill>
              </a:rPr>
              <a:t>Dehydratace</a:t>
            </a:r>
          </a:p>
        </p:txBody>
      </p:sp>
      <p:sp>
        <p:nvSpPr>
          <p:cNvPr id="8195" name="TextovéPole 4">
            <a:extLst>
              <a:ext uri="{FF2B5EF4-FFF2-40B4-BE49-F238E27FC236}">
                <a16:creationId xmlns:a16="http://schemas.microsoft.com/office/drawing/2014/main" id="{690A902D-D9AF-F5CA-AB04-1749E1EB6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1916113"/>
            <a:ext cx="442912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Nízký příjem vody při normálních ztrátách</a:t>
            </a:r>
          </a:p>
          <a:p>
            <a:pPr eaLnBrk="1" hangingPunct="1"/>
            <a:endParaRPr lang="cs-CZ" altLang="cs-CZ"/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porucha vědomí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opuštěné osoby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celková tělesná slabost</a:t>
            </a:r>
          </a:p>
        </p:txBody>
      </p:sp>
      <p:sp>
        <p:nvSpPr>
          <p:cNvPr id="8196" name="TextovéPole 5">
            <a:extLst>
              <a:ext uri="{FF2B5EF4-FFF2-40B4-BE49-F238E27FC236}">
                <a16:creationId xmlns:a16="http://schemas.microsoft.com/office/drawing/2014/main" id="{433AF361-139C-B397-AF8C-F333B33E0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4221163"/>
            <a:ext cx="20859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Velké ztráty vody</a:t>
            </a:r>
          </a:p>
          <a:p>
            <a:pPr eaLnBrk="1" hangingPunct="1"/>
            <a:endParaRPr lang="cs-CZ" altLang="cs-CZ"/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zvracení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průjem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profuzní pocení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renální selhání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ovéPole 3">
            <a:extLst>
              <a:ext uri="{FF2B5EF4-FFF2-40B4-BE49-F238E27FC236}">
                <a16:creationId xmlns:a16="http://schemas.microsoft.com/office/drawing/2014/main" id="{1A87811A-1714-39C5-B146-D21F7173F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2950" y="1196975"/>
            <a:ext cx="23447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C00000"/>
                </a:solidFill>
              </a:rPr>
              <a:t>Dehydratace</a:t>
            </a:r>
          </a:p>
        </p:txBody>
      </p:sp>
      <p:sp>
        <p:nvSpPr>
          <p:cNvPr id="9219" name="TextovéPole 4">
            <a:extLst>
              <a:ext uri="{FF2B5EF4-FFF2-40B4-BE49-F238E27FC236}">
                <a16:creationId xmlns:a16="http://schemas.microsoft.com/office/drawing/2014/main" id="{F3E4B43D-27F6-946E-5D3B-3DF662354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2852738"/>
            <a:ext cx="32464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C00000"/>
                </a:solidFill>
              </a:rPr>
              <a:t>Klinické projevy</a:t>
            </a:r>
          </a:p>
          <a:p>
            <a:pPr eaLnBrk="1" hangingPunct="1"/>
            <a:endParaRPr lang="cs-CZ" altLang="cs-CZ"/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pocit žízně (při vědomí)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suché sliznice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snížený kožní turgor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altLang="cs-CZ"/>
              <a:t>  oligurie (</a:t>
            </a:r>
            <a:r>
              <a:rPr lang="en-US" altLang="cs-CZ"/>
              <a:t>&lt; 400 mL/24 hod.</a:t>
            </a:r>
            <a:r>
              <a:rPr lang="cs-CZ" altLang="cs-CZ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ovéPole 3">
            <a:extLst>
              <a:ext uri="{FF2B5EF4-FFF2-40B4-BE49-F238E27FC236}">
                <a16:creationId xmlns:a16="http://schemas.microsoft.com/office/drawing/2014/main" id="{6BD07C3A-2692-B846-27AF-3B7CEF3D3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4388" y="1196975"/>
            <a:ext cx="23463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 b="1" u="sng">
                <a:solidFill>
                  <a:srgbClr val="C00000"/>
                </a:solidFill>
              </a:rPr>
              <a:t>Dehydratace</a:t>
            </a:r>
          </a:p>
        </p:txBody>
      </p:sp>
      <p:sp>
        <p:nvSpPr>
          <p:cNvPr id="10243" name="TextovéPole 4">
            <a:extLst>
              <a:ext uri="{FF2B5EF4-FFF2-40B4-BE49-F238E27FC236}">
                <a16:creationId xmlns:a16="http://schemas.microsoft.com/office/drawing/2014/main" id="{4F6F93DC-D822-1544-6B3C-D8DA892A8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1388" y="2827338"/>
            <a:ext cx="4583112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>
                <a:solidFill>
                  <a:srgbClr val="C00000"/>
                </a:solidFill>
              </a:rPr>
              <a:t>Laboratorn</a:t>
            </a:r>
            <a:r>
              <a:rPr lang="cs-CZ" altLang="cs-CZ">
                <a:solidFill>
                  <a:srgbClr val="C00000"/>
                </a:solidFill>
              </a:rPr>
              <a:t>í projevy</a:t>
            </a:r>
          </a:p>
          <a:p>
            <a:pPr algn="ctr" eaLnBrk="1" hangingPunct="1"/>
            <a:endParaRPr lang="cs-CZ" altLang="cs-CZ"/>
          </a:p>
          <a:p>
            <a:pPr algn="ctr" eaLnBrk="1" hangingPunct="1">
              <a:buFont typeface="Wingdings" pitchFamily="2" charset="2"/>
              <a:buChar char="Ø"/>
            </a:pPr>
            <a:r>
              <a:rPr lang="cs-CZ" altLang="cs-CZ"/>
              <a:t>  zahuštění intravazálního prostoru</a:t>
            </a:r>
          </a:p>
          <a:p>
            <a:pPr algn="ctr" eaLnBrk="1" hangingPunct="1">
              <a:buFont typeface="Wingdings" pitchFamily="2" charset="2"/>
              <a:buChar char="Ø"/>
            </a:pPr>
            <a:r>
              <a:rPr lang="cs-CZ" altLang="cs-CZ"/>
              <a:t>  zvýšená koncentrace celkové bílkoviny</a:t>
            </a:r>
          </a:p>
          <a:p>
            <a:pPr algn="ctr" eaLnBrk="1" hangingPunct="1">
              <a:buFont typeface="Wingdings" pitchFamily="2" charset="2"/>
              <a:buChar char="Ø"/>
            </a:pPr>
            <a:r>
              <a:rPr lang="cs-CZ" altLang="cs-CZ"/>
              <a:t>  zvýšená koncentrace hemoglobinu</a:t>
            </a:r>
          </a:p>
          <a:p>
            <a:pPr algn="ctr" eaLnBrk="1" hangingPunct="1">
              <a:buFont typeface="Wingdings" pitchFamily="2" charset="2"/>
              <a:buChar char="Ø"/>
            </a:pPr>
            <a:r>
              <a:rPr lang="cs-CZ" altLang="cs-CZ"/>
              <a:t>  zvýšený hematokryt</a:t>
            </a:r>
          </a:p>
          <a:p>
            <a:pPr algn="ctr" eaLnBrk="1" hangingPunct="1">
              <a:buFont typeface="Wingdings" pitchFamily="2" charset="2"/>
              <a:buChar char="Ø"/>
            </a:pPr>
            <a:endParaRPr lang="cs-CZ" altLang="cs-CZ"/>
          </a:p>
          <a:p>
            <a:pPr algn="ctr" eaLnBrk="1" hangingPunct="1"/>
            <a:r>
              <a:rPr lang="cs-CZ" altLang="cs-CZ">
                <a:solidFill>
                  <a:srgbClr val="C00000"/>
                </a:solidFill>
              </a:rPr>
              <a:t>Důsledek sníženého objemu krevní plazmy</a:t>
            </a:r>
          </a:p>
          <a:p>
            <a:pPr algn="ctr" eaLnBrk="1" hangingPunct="1"/>
            <a:r>
              <a:rPr lang="cs-CZ" altLang="cs-CZ">
                <a:solidFill>
                  <a:srgbClr val="C00000"/>
                </a:solidFill>
              </a:rPr>
              <a:t>(</a:t>
            </a:r>
            <a:r>
              <a:rPr lang="cs-CZ" altLang="cs-CZ" i="1">
                <a:solidFill>
                  <a:srgbClr val="C00000"/>
                </a:solidFill>
              </a:rPr>
              <a:t>hypovolémie</a:t>
            </a:r>
            <a:r>
              <a:rPr lang="cs-CZ" altLang="cs-CZ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10&quot;/&gt;&lt;property id=&quot;20307&quot; value=&quot;258&quot;/&gt;&lt;/object&gt;&lt;object type=&quot;3&quot; unique_id=&quot;10006&quot;&gt;&lt;property id=&quot;20148&quot; value=&quot;5&quot;/&gt;&lt;property id=&quot;20300&quot; value=&quot;Slide 11&quot;/&gt;&lt;property id=&quot;20307&quot; value=&quot;259&quot;/&gt;&lt;/object&gt;&lt;object type=&quot;3&quot; unique_id=&quot;10007&quot;&gt;&lt;property id=&quot;20148&quot; value=&quot;5&quot;/&gt;&lt;property id=&quot;20300&quot; value=&quot;Slide 12&quot;/&gt;&lt;property id=&quot;20307&quot; value=&quot;260&quot;/&gt;&lt;/object&gt;&lt;object type=&quot;3&quot; unique_id=&quot;10008&quot;&gt;&lt;property id=&quot;20148&quot; value=&quot;5&quot;/&gt;&lt;property id=&quot;20300&quot; value=&quot;Slide 13&quot;/&gt;&lt;property id=&quot;20307&quot; value=&quot;261&quot;/&gt;&lt;/object&gt;&lt;object type=&quot;3&quot; unique_id=&quot;10065&quot;&gt;&lt;property id=&quot;20148&quot; value=&quot;5&quot;/&gt;&lt;property id=&quot;20300&quot; value=&quot;Slide 2&quot;/&gt;&lt;property id=&quot;20307&quot; value=&quot;262&quot;/&gt;&lt;/object&gt;&lt;object type=&quot;3&quot; unique_id=&quot;10066&quot;&gt;&lt;property id=&quot;20148&quot; value=&quot;5&quot;/&gt;&lt;property id=&quot;20300&quot; value=&quot;Slide 3&quot;/&gt;&lt;property id=&quot;20307&quot; value=&quot;263&quot;/&gt;&lt;/object&gt;&lt;object type=&quot;3&quot; unique_id=&quot;10067&quot;&gt;&lt;property id=&quot;20148&quot; value=&quot;5&quot;/&gt;&lt;property id=&quot;20300&quot; value=&quot;Slide 4&quot;/&gt;&lt;property id=&quot;20307&quot; value=&quot;264&quot;/&gt;&lt;/object&gt;&lt;object type=&quot;3&quot; unique_id=&quot;10068&quot;&gt;&lt;property id=&quot;20148&quot; value=&quot;5&quot;/&gt;&lt;property id=&quot;20300&quot; value=&quot;Slide 5&quot;/&gt;&lt;property id=&quot;20307&quot; value=&quot;265&quot;/&gt;&lt;/object&gt;&lt;object type=&quot;3&quot; unique_id=&quot;10069&quot;&gt;&lt;property id=&quot;20148&quot; value=&quot;5&quot;/&gt;&lt;property id=&quot;20300&quot; value=&quot;Slide 6&quot;/&gt;&lt;property id=&quot;20307&quot; value=&quot;266&quot;/&gt;&lt;/object&gt;&lt;object type=&quot;3&quot; unique_id=&quot;10070&quot;&gt;&lt;property id=&quot;20148&quot; value=&quot;5&quot;/&gt;&lt;property id=&quot;20300&quot; value=&quot;Slide 7&quot;/&gt;&lt;property id=&quot;20307&quot; value=&quot;267&quot;/&gt;&lt;/object&gt;&lt;object type=&quot;3&quot; unique_id=&quot;10071&quot;&gt;&lt;property id=&quot;20148&quot; value=&quot;5&quot;/&gt;&lt;property id=&quot;20300&quot; value=&quot;Slide 8&quot;/&gt;&lt;property id=&quot;20307&quot; value=&quot;268&quot;/&gt;&lt;/object&gt;&lt;object type=&quot;3&quot; unique_id=&quot;10072&quot;&gt;&lt;property id=&quot;20148&quot; value=&quot;5&quot;/&gt;&lt;property id=&quot;20300&quot; value=&quot;Slide 9&quot;/&gt;&lt;property id=&quot;20307&quot; value=&quot;26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608</Words>
  <Application>Microsoft Macintosh PowerPoint</Application>
  <PresentationFormat>Předvádění na obrazovce (4:3)</PresentationFormat>
  <Paragraphs>171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Wingdings</vt:lpstr>
      <vt:lpstr>Symbol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laborant</dc:creator>
  <cp:lastModifiedBy>Michal Řiháček</cp:lastModifiedBy>
  <cp:revision>118</cp:revision>
  <dcterms:created xsi:type="dcterms:W3CDTF">2020-10-27T11:35:22Z</dcterms:created>
  <dcterms:modified xsi:type="dcterms:W3CDTF">2023-01-19T07:00:19Z</dcterms:modified>
</cp:coreProperties>
</file>