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3" r:id="rId1"/>
  </p:sldMasterIdLst>
  <p:notesMasterIdLst>
    <p:notesMasterId r:id="rId79"/>
  </p:notesMasterIdLst>
  <p:sldIdLst>
    <p:sldId id="698" r:id="rId2"/>
    <p:sldId id="633" r:id="rId3"/>
    <p:sldId id="561" r:id="rId4"/>
    <p:sldId id="635" r:id="rId5"/>
    <p:sldId id="562" r:id="rId6"/>
    <p:sldId id="563" r:id="rId7"/>
    <p:sldId id="564" r:id="rId8"/>
    <p:sldId id="650" r:id="rId9"/>
    <p:sldId id="636" r:id="rId10"/>
    <p:sldId id="634" r:id="rId11"/>
    <p:sldId id="565" r:id="rId12"/>
    <p:sldId id="679" r:id="rId13"/>
    <p:sldId id="566" r:id="rId14"/>
    <p:sldId id="680" r:id="rId15"/>
    <p:sldId id="681" r:id="rId16"/>
    <p:sldId id="682" r:id="rId17"/>
    <p:sldId id="686" r:id="rId18"/>
    <p:sldId id="683" r:id="rId19"/>
    <p:sldId id="684" r:id="rId20"/>
    <p:sldId id="685" r:id="rId21"/>
    <p:sldId id="639" r:id="rId22"/>
    <p:sldId id="638" r:id="rId23"/>
    <p:sldId id="640" r:id="rId24"/>
    <p:sldId id="641" r:id="rId25"/>
    <p:sldId id="642" r:id="rId26"/>
    <p:sldId id="568" r:id="rId27"/>
    <p:sldId id="567" r:id="rId28"/>
    <p:sldId id="643" r:id="rId29"/>
    <p:sldId id="576" r:id="rId30"/>
    <p:sldId id="580" r:id="rId31"/>
    <p:sldId id="575" r:id="rId32"/>
    <p:sldId id="582" r:id="rId33"/>
    <p:sldId id="614" r:id="rId34"/>
    <p:sldId id="615" r:id="rId35"/>
    <p:sldId id="595" r:id="rId36"/>
    <p:sldId id="596" r:id="rId37"/>
    <p:sldId id="597" r:id="rId38"/>
    <p:sldId id="598" r:id="rId39"/>
    <p:sldId id="604" r:id="rId40"/>
    <p:sldId id="600" r:id="rId41"/>
    <p:sldId id="601" r:id="rId42"/>
    <p:sldId id="602" r:id="rId43"/>
    <p:sldId id="603" r:id="rId44"/>
    <p:sldId id="605" r:id="rId45"/>
    <p:sldId id="697" r:id="rId46"/>
    <p:sldId id="606" r:id="rId47"/>
    <p:sldId id="607" r:id="rId48"/>
    <p:sldId id="610" r:id="rId49"/>
    <p:sldId id="611" r:id="rId50"/>
    <p:sldId id="612" r:id="rId51"/>
    <p:sldId id="613" r:id="rId52"/>
    <p:sldId id="687" r:id="rId53"/>
    <p:sldId id="688" r:id="rId54"/>
    <p:sldId id="689" r:id="rId55"/>
    <p:sldId id="690" r:id="rId56"/>
    <p:sldId id="691" r:id="rId57"/>
    <p:sldId id="692" r:id="rId58"/>
    <p:sldId id="693" r:id="rId59"/>
    <p:sldId id="694" r:id="rId60"/>
    <p:sldId id="695" r:id="rId61"/>
    <p:sldId id="696" r:id="rId62"/>
    <p:sldId id="662" r:id="rId63"/>
    <p:sldId id="663" r:id="rId64"/>
    <p:sldId id="664" r:id="rId65"/>
    <p:sldId id="665" r:id="rId66"/>
    <p:sldId id="666" r:id="rId67"/>
    <p:sldId id="667" r:id="rId68"/>
    <p:sldId id="668" r:id="rId69"/>
    <p:sldId id="669" r:id="rId70"/>
    <p:sldId id="670" r:id="rId71"/>
    <p:sldId id="671" r:id="rId72"/>
    <p:sldId id="672" r:id="rId73"/>
    <p:sldId id="673" r:id="rId74"/>
    <p:sldId id="674" r:id="rId75"/>
    <p:sldId id="677" r:id="rId76"/>
    <p:sldId id="675" r:id="rId77"/>
    <p:sldId id="676" r:id="rId78"/>
  </p:sldIdLst>
  <p:sldSz cx="9144000" cy="6858000" type="screen4x3"/>
  <p:notesSz cx="6858000" cy="9144000"/>
  <p:custDataLst>
    <p:tags r:id="rId80"/>
  </p:custDataLst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0000"/>
    <a:srgbClr val="FFFFFF"/>
    <a:srgbClr val="33CC33"/>
    <a:srgbClr val="660066"/>
    <a:srgbClr val="33CCFF"/>
    <a:srgbClr val="0070C0"/>
    <a:srgbClr val="0F02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36" autoAdjust="0"/>
    <p:restoredTop sz="94660"/>
  </p:normalViewPr>
  <p:slideViewPr>
    <p:cSldViewPr showGuides="1">
      <p:cViewPr varScale="1">
        <p:scale>
          <a:sx n="124" d="100"/>
          <a:sy n="124" d="100"/>
        </p:scale>
        <p:origin x="62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7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gs" Target="tags/tag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24B0CA2-397A-42BC-83F4-38F34D9835D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481513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D4845-CC71-4627-9A20-3F7600A1115B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70050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60EBA09-F764-4FA7-8067-FE42ACA2AA1C}" type="slidenum">
              <a:rPr lang="cs-CZ" altLang="cs-CZ">
                <a:latin typeface="Garamond" pitchFamily="18" charset="0"/>
              </a:rPr>
              <a:pPr/>
              <a:t>36</a:t>
            </a:fld>
            <a:endParaRPr lang="cs-CZ" altLang="cs-CZ">
              <a:latin typeface="Garamond" pitchFamily="18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179F24F-97DB-42BA-A227-68F58D848A19}" type="slidenum">
              <a:rPr lang="cs-CZ" altLang="cs-CZ">
                <a:latin typeface="Garamond" pitchFamily="18" charset="0"/>
              </a:rPr>
              <a:pPr/>
              <a:t>37</a:t>
            </a:fld>
            <a:endParaRPr lang="cs-CZ" altLang="cs-CZ">
              <a:latin typeface="Garamond" pitchFamily="18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765A399-597C-40AC-9BBB-511F885987E5}" type="slidenum">
              <a:rPr lang="cs-CZ" altLang="cs-CZ">
                <a:latin typeface="Garamond" pitchFamily="18" charset="0"/>
              </a:rPr>
              <a:pPr/>
              <a:t>38</a:t>
            </a:fld>
            <a:endParaRPr lang="cs-CZ" altLang="cs-CZ">
              <a:latin typeface="Garamond" pitchFamily="18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7F8CBDB-5F98-4360-9401-6CAE571FB429}" type="slidenum">
              <a:rPr lang="cs-CZ" altLang="cs-CZ">
                <a:latin typeface="Garamond" pitchFamily="18" charset="0"/>
              </a:rPr>
              <a:pPr/>
              <a:t>39</a:t>
            </a:fld>
            <a:endParaRPr lang="cs-CZ" altLang="cs-CZ">
              <a:latin typeface="Garamond" pitchFamily="18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819B78B-4C69-4BF1-B451-58BF4E949E1C}" type="slidenum">
              <a:rPr lang="cs-CZ" altLang="cs-CZ">
                <a:latin typeface="Garamond" pitchFamily="18" charset="0"/>
              </a:rPr>
              <a:pPr/>
              <a:t>40</a:t>
            </a:fld>
            <a:endParaRPr lang="cs-CZ" altLang="cs-CZ">
              <a:latin typeface="Garamond" pitchFamily="18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D0BF411-6C5E-4B62-903B-043C83E37DC9}" type="slidenum">
              <a:rPr lang="cs-CZ" altLang="cs-CZ">
                <a:latin typeface="Garamond" pitchFamily="18" charset="0"/>
              </a:rPr>
              <a:pPr/>
              <a:t>41</a:t>
            </a:fld>
            <a:endParaRPr lang="cs-CZ" altLang="cs-CZ">
              <a:latin typeface="Garamond" pitchFamily="18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7EC506C-60D2-4BB2-B0B4-9A6D36D6B798}" type="slidenum">
              <a:rPr lang="cs-CZ" altLang="cs-CZ">
                <a:latin typeface="Garamond" pitchFamily="18" charset="0"/>
              </a:rPr>
              <a:pPr/>
              <a:t>42</a:t>
            </a:fld>
            <a:endParaRPr lang="cs-CZ" altLang="cs-CZ">
              <a:latin typeface="Garamond" pitchFamily="18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42ECEFE7-47AD-44AC-8804-AB089A59D2F7}" type="slidenum">
              <a:rPr lang="cs-CZ" altLang="cs-CZ">
                <a:latin typeface="Garamond" pitchFamily="18" charset="0"/>
              </a:rPr>
              <a:pPr/>
              <a:t>43</a:t>
            </a:fld>
            <a:endParaRPr lang="cs-CZ" altLang="cs-CZ">
              <a:latin typeface="Garamond" pitchFamily="18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D4845-CC71-4627-9A20-3F7600A1115B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10963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738DBBE-CC79-4603-A88A-A381E85CD232}" type="slidenum">
              <a:rPr lang="cs-CZ" altLang="cs-CZ">
                <a:latin typeface="Garamond" pitchFamily="18" charset="0"/>
              </a:rPr>
              <a:pPr/>
              <a:t>51</a:t>
            </a:fld>
            <a:endParaRPr lang="cs-CZ" altLang="cs-CZ">
              <a:latin typeface="Garamond" pitchFamily="18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968B1AFB-DBE4-4654-BFB7-2C84B3772B17}" type="slidenum">
              <a:rPr lang="cs-CZ" altLang="cs-CZ">
                <a:latin typeface="Garamond" pitchFamily="18" charset="0"/>
              </a:rPr>
              <a:pPr/>
              <a:t>15</a:t>
            </a:fld>
            <a:endParaRPr lang="cs-CZ" altLang="cs-CZ">
              <a:latin typeface="Garamond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712788"/>
            <a:ext cx="4567237" cy="3425825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3" y="4351338"/>
            <a:ext cx="5035550" cy="41386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6985620-376F-48E8-AB1C-C91CC861B186}" type="slidenum">
              <a:rPr lang="cs-CZ" altLang="cs-CZ">
                <a:latin typeface="Garamond" pitchFamily="18" charset="0"/>
              </a:rPr>
              <a:pPr/>
              <a:t>16</a:t>
            </a:fld>
            <a:endParaRPr lang="cs-CZ" altLang="cs-CZ">
              <a:latin typeface="Garamond" pitchFamily="18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712788"/>
            <a:ext cx="4567237" cy="3425825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3" y="4351338"/>
            <a:ext cx="5035550" cy="41386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8F80258-DA10-4850-8718-D6AC75A9790A}" type="slidenum">
              <a:rPr lang="cs-CZ" altLang="cs-CZ">
                <a:latin typeface="Garamond" pitchFamily="18" charset="0"/>
              </a:rPr>
              <a:pPr/>
              <a:t>27</a:t>
            </a:fld>
            <a:endParaRPr lang="cs-CZ" altLang="cs-CZ">
              <a:latin typeface="Garamond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712788"/>
            <a:ext cx="4567237" cy="3425825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3" y="4351338"/>
            <a:ext cx="5035550" cy="41386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1A06A18-ED91-460C-B0EA-2A23F2B19015}" type="slidenum">
              <a:rPr lang="cs-CZ" altLang="cs-CZ">
                <a:latin typeface="Garamond" pitchFamily="18" charset="0"/>
              </a:rPr>
              <a:pPr/>
              <a:t>28</a:t>
            </a:fld>
            <a:endParaRPr lang="cs-CZ" altLang="cs-CZ">
              <a:latin typeface="Garamond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712788"/>
            <a:ext cx="4567237" cy="3425825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3" y="4351338"/>
            <a:ext cx="5035550" cy="41386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B2D3936-74C5-44FF-A84B-D5E8922F7B2F}" type="slidenum">
              <a:rPr lang="cs-CZ" altLang="cs-CZ">
                <a:latin typeface="Garamond" pitchFamily="18" charset="0"/>
              </a:rPr>
              <a:pPr/>
              <a:t>29</a:t>
            </a:fld>
            <a:endParaRPr lang="cs-CZ" altLang="cs-CZ">
              <a:latin typeface="Garamond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4A708A9-DBA5-4AE3-9DA1-7F6F57176E5A}" type="slidenum">
              <a:rPr lang="cs-CZ" altLang="cs-CZ">
                <a:latin typeface="Garamond" pitchFamily="18" charset="0"/>
              </a:rPr>
              <a:pPr/>
              <a:t>30</a:t>
            </a:fld>
            <a:endParaRPr lang="cs-CZ" altLang="cs-CZ">
              <a:latin typeface="Garamond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AD0F0A0-0AC3-49F2-A983-13387C34C774}" type="slidenum">
              <a:rPr lang="cs-CZ" altLang="cs-CZ">
                <a:latin typeface="Garamond" pitchFamily="18" charset="0"/>
              </a:rPr>
              <a:pPr/>
              <a:t>31</a:t>
            </a:fld>
            <a:endParaRPr lang="cs-CZ" altLang="cs-CZ">
              <a:latin typeface="Garamond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712788"/>
            <a:ext cx="4567237" cy="3425825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3" y="4351338"/>
            <a:ext cx="5035550" cy="41386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E3B90C3-8709-4298-A1D8-095B6B7F933A}" type="slidenum">
              <a:rPr lang="cs-CZ" altLang="cs-CZ">
                <a:latin typeface="Garamond" pitchFamily="18" charset="0"/>
              </a:rPr>
              <a:pPr/>
              <a:t>35</a:t>
            </a:fld>
            <a:endParaRPr lang="cs-CZ" altLang="cs-CZ">
              <a:latin typeface="Garamond" pitchFamily="18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F8D369-022E-4517-9D43-761A44914FD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01453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2C7789-B339-44DD-BDDD-8E2CD174D76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57856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B88557-7D7A-48D8-82EC-5F317F48594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51721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B3A0E2B-436E-4F13-8631-69F7E231A2D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58374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7D62CE-C31A-45C0-9EEC-D3A426E39F1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41692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BCE436-43D9-4F93-AF06-949A5ABA245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74274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A81F9F-E1D8-4CF8-8265-2740083455C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435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926EC2-4527-4C79-8221-88A6C700A3D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60736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B0E69-6127-472A-BBC1-64E4DE1D7CB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52004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741E20-159C-4E5D-802E-E62423D0D4C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2751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7CCAC7-BBB9-4C20-9F2C-44943EEB0C7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45716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C25F3F-B275-4BF5-9BE3-5FDB0879F3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86185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B68CF756-7559-4AEA-B874-3CD349B0C31B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96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neurofibromatoza.cz/wp-content/uploads/2012/06/kavove-skrvny.jpg" TargetMode="Externa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neurofibromatoza.cz/wp-content/uploads/2012/06/neurofibromy.jpg" TargetMode="Externa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2.pn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norkinvirology.files.wordpress.com/2013/12/david_baltimore_nih.jp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s://upload.wikimedia.org/wikipedia/commons/2/24/Mitochondrial_DNA_cs.svg" TargetMode="Externa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wikiskripta.eu/index.php/Soubor:Sch%C3%A9ma_exprese_virov%C3%BDch_genom%C5%AF_5.png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2877428" y="658173"/>
            <a:ext cx="293458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DIAGNOSTIKA</a:t>
            </a:r>
          </a:p>
        </p:txBody>
      </p:sp>
      <p:sp>
        <p:nvSpPr>
          <p:cNvPr id="7" name="Obdélník 6"/>
          <p:cNvSpPr/>
          <p:nvPr/>
        </p:nvSpPr>
        <p:spPr>
          <a:xfrm>
            <a:off x="1005220" y="1768773"/>
            <a:ext cx="16019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solidFill>
                  <a:srgbClr val="FF0000"/>
                </a:solidFill>
                <a:latin typeface="+mj-lt"/>
              </a:rPr>
              <a:t>RNA</a:t>
            </a:r>
          </a:p>
        </p:txBody>
      </p:sp>
      <p:cxnSp>
        <p:nvCxnSpPr>
          <p:cNvPr id="3" name="Přímá spojnice se šipkou 2"/>
          <p:cNvCxnSpPr>
            <a:endCxn id="7" idx="0"/>
          </p:cNvCxnSpPr>
          <p:nvPr/>
        </p:nvCxnSpPr>
        <p:spPr>
          <a:xfrm flipH="1">
            <a:off x="1806182" y="1211873"/>
            <a:ext cx="2538536" cy="5569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délník 12"/>
          <p:cNvSpPr/>
          <p:nvPr/>
        </p:nvSpPr>
        <p:spPr>
          <a:xfrm>
            <a:off x="6457053" y="1768772"/>
            <a:ext cx="7665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b="1" dirty="0">
                <a:latin typeface="+mj-lt"/>
              </a:rPr>
              <a:t>DNA</a:t>
            </a:r>
          </a:p>
        </p:txBody>
      </p:sp>
      <p:cxnSp>
        <p:nvCxnSpPr>
          <p:cNvPr id="15" name="Přímá spojnice se šipkou 14"/>
          <p:cNvCxnSpPr>
            <a:endCxn id="13" idx="0"/>
          </p:cNvCxnSpPr>
          <p:nvPr/>
        </p:nvCxnSpPr>
        <p:spPr>
          <a:xfrm>
            <a:off x="4344718" y="1211873"/>
            <a:ext cx="2495614" cy="556899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Obdélník 20"/>
          <p:cNvSpPr/>
          <p:nvPr/>
        </p:nvSpPr>
        <p:spPr>
          <a:xfrm>
            <a:off x="4858536" y="3203613"/>
            <a:ext cx="10277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b="1" dirty="0">
                <a:latin typeface="+mj-lt"/>
              </a:rPr>
              <a:t>PŘÍMÁ</a:t>
            </a:r>
          </a:p>
        </p:txBody>
      </p:sp>
      <p:cxnSp>
        <p:nvCxnSpPr>
          <p:cNvPr id="22" name="Přímá spojnice se šipkou 21"/>
          <p:cNvCxnSpPr>
            <a:endCxn id="21" idx="0"/>
          </p:cNvCxnSpPr>
          <p:nvPr/>
        </p:nvCxnSpPr>
        <p:spPr>
          <a:xfrm flipH="1">
            <a:off x="5372398" y="2132856"/>
            <a:ext cx="1260502" cy="1070757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bdélník 22"/>
          <p:cNvSpPr/>
          <p:nvPr/>
        </p:nvSpPr>
        <p:spPr>
          <a:xfrm>
            <a:off x="7223610" y="3182419"/>
            <a:ext cx="17318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000" b="1" dirty="0" smtClean="0">
                <a:latin typeface="+mj-lt"/>
              </a:rPr>
              <a:t>NEPŘÍMÁ</a:t>
            </a:r>
          </a:p>
          <a:p>
            <a:pPr algn="ctr"/>
            <a:r>
              <a:rPr lang="cs-CZ" sz="1400" dirty="0">
                <a:latin typeface="+mj-lt"/>
              </a:rPr>
              <a:t>analýza </a:t>
            </a:r>
            <a:r>
              <a:rPr lang="cs-CZ" sz="1400" dirty="0" err="1">
                <a:latin typeface="+mj-lt"/>
              </a:rPr>
              <a:t>mikrosatelitů</a:t>
            </a:r>
            <a:endParaRPr lang="cs-CZ" sz="1400" dirty="0">
              <a:latin typeface="+mj-lt"/>
            </a:endParaRPr>
          </a:p>
          <a:p>
            <a:pPr algn="ctr"/>
            <a:endParaRPr lang="cs-CZ" sz="2000" b="1" dirty="0">
              <a:latin typeface="+mj-lt"/>
            </a:endParaRPr>
          </a:p>
        </p:txBody>
      </p:sp>
      <p:cxnSp>
        <p:nvCxnSpPr>
          <p:cNvPr id="24" name="Přímá spojnice se šipkou 23"/>
          <p:cNvCxnSpPr/>
          <p:nvPr/>
        </p:nvCxnSpPr>
        <p:spPr>
          <a:xfrm>
            <a:off x="6632900" y="2132856"/>
            <a:ext cx="1541913" cy="1189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Obdélník 26"/>
          <p:cNvSpPr/>
          <p:nvPr/>
        </p:nvSpPr>
        <p:spPr>
          <a:xfrm>
            <a:off x="2733412" y="4359256"/>
            <a:ext cx="273630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b="1" dirty="0" smtClean="0">
                <a:latin typeface="+mj-lt"/>
              </a:rPr>
              <a:t>SCORING</a:t>
            </a: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cs-CZ" sz="1400" dirty="0">
                <a:latin typeface="+mj-lt"/>
              </a:rPr>
              <a:t>Restrikční analýza PCR produktu</a:t>
            </a: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cs-CZ" sz="1400" dirty="0">
                <a:latin typeface="+mj-lt"/>
              </a:rPr>
              <a:t>Hybridizace PCR produktu s </a:t>
            </a:r>
            <a:r>
              <a:rPr lang="cs-CZ" sz="1400" dirty="0" err="1">
                <a:latin typeface="+mj-lt"/>
              </a:rPr>
              <a:t>alelově</a:t>
            </a:r>
            <a:r>
              <a:rPr lang="cs-CZ" sz="1400" dirty="0">
                <a:latin typeface="+mj-lt"/>
              </a:rPr>
              <a:t> specifickými </a:t>
            </a:r>
            <a:r>
              <a:rPr lang="cs-CZ" sz="1400" dirty="0" err="1">
                <a:latin typeface="+mj-lt"/>
              </a:rPr>
              <a:t>oligonukleotidy</a:t>
            </a:r>
            <a:endParaRPr lang="cs-CZ" sz="1400" dirty="0">
              <a:latin typeface="+mj-lt"/>
            </a:endParaRP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cs-CZ" sz="1400" dirty="0" smtClean="0">
                <a:latin typeface="+mj-lt"/>
              </a:rPr>
              <a:t>detekce variant pomocí sond</a:t>
            </a: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cs-CZ" sz="1400" dirty="0" smtClean="0">
                <a:latin typeface="+mj-lt"/>
              </a:rPr>
              <a:t>ARMS</a:t>
            </a: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cs-CZ" sz="1400" dirty="0" smtClean="0">
                <a:latin typeface="+mj-lt"/>
              </a:rPr>
              <a:t>MLPA</a:t>
            </a: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cs-CZ" sz="1400" dirty="0">
                <a:latin typeface="+mj-lt"/>
              </a:rPr>
              <a:t>Triplet </a:t>
            </a:r>
            <a:r>
              <a:rPr lang="cs-CZ" sz="1400" dirty="0" err="1">
                <a:latin typeface="+mj-lt"/>
              </a:rPr>
              <a:t>Primed</a:t>
            </a:r>
            <a:r>
              <a:rPr lang="cs-CZ" sz="1400" dirty="0">
                <a:latin typeface="+mj-lt"/>
              </a:rPr>
              <a:t> PCR</a:t>
            </a:r>
          </a:p>
          <a:p>
            <a:pPr marL="92075" indent="-92075">
              <a:buFont typeface="Arial" panose="020B0604020202020204" pitchFamily="34" charset="0"/>
              <a:buChar char="•"/>
            </a:pPr>
            <a:endParaRPr lang="cs-CZ" sz="1400" dirty="0" smtClean="0">
              <a:latin typeface="+mj-lt"/>
            </a:endParaRPr>
          </a:p>
          <a:p>
            <a:pPr algn="ctr"/>
            <a:endParaRPr lang="cs-CZ" sz="1400" b="1" dirty="0">
              <a:latin typeface="+mj-lt"/>
            </a:endParaRPr>
          </a:p>
        </p:txBody>
      </p:sp>
      <p:cxnSp>
        <p:nvCxnSpPr>
          <p:cNvPr id="28" name="Přímá spojnice se šipkou 27"/>
          <p:cNvCxnSpPr>
            <a:endCxn id="27" idx="0"/>
          </p:cNvCxnSpPr>
          <p:nvPr/>
        </p:nvCxnSpPr>
        <p:spPr>
          <a:xfrm flipH="1">
            <a:off x="4101565" y="3603722"/>
            <a:ext cx="1269710" cy="75553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bdélník 28"/>
          <p:cNvSpPr/>
          <p:nvPr/>
        </p:nvSpPr>
        <p:spPr>
          <a:xfrm>
            <a:off x="5676101" y="4384017"/>
            <a:ext cx="3844927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latin typeface="+mj-lt"/>
              </a:rPr>
              <a:t>SCANNING</a:t>
            </a: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cs-CZ" sz="1600" dirty="0" smtClean="0">
                <a:latin typeface="+mj-lt"/>
              </a:rPr>
              <a:t>analýza teploty tání (SYBR Green)</a:t>
            </a: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cs-CZ" sz="1600" dirty="0" err="1" smtClean="0">
                <a:latin typeface="+mj-lt"/>
              </a:rPr>
              <a:t>sekvenování</a:t>
            </a:r>
            <a:endParaRPr lang="cs-CZ" sz="1600" dirty="0">
              <a:latin typeface="+mj-lt"/>
            </a:endParaRPr>
          </a:p>
          <a:p>
            <a:endParaRPr lang="cs-CZ" b="1" dirty="0" smtClean="0">
              <a:latin typeface="+mj-lt"/>
            </a:endParaRPr>
          </a:p>
          <a:p>
            <a:endParaRPr lang="cs-CZ" b="1" dirty="0">
              <a:latin typeface="+mj-lt"/>
            </a:endParaRPr>
          </a:p>
        </p:txBody>
      </p:sp>
      <p:cxnSp>
        <p:nvCxnSpPr>
          <p:cNvPr id="30" name="Přímá spojnice se šipkou 29"/>
          <p:cNvCxnSpPr/>
          <p:nvPr/>
        </p:nvCxnSpPr>
        <p:spPr>
          <a:xfrm>
            <a:off x="5372398" y="3620444"/>
            <a:ext cx="1084655" cy="76357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Obdélník 32"/>
          <p:cNvSpPr/>
          <p:nvPr/>
        </p:nvSpPr>
        <p:spPr>
          <a:xfrm>
            <a:off x="81031" y="2961564"/>
            <a:ext cx="10703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>
                <a:solidFill>
                  <a:srgbClr val="FF0000"/>
                </a:solidFill>
                <a:latin typeface="+mj-lt"/>
              </a:rPr>
              <a:t>EXPRESE</a:t>
            </a:r>
            <a:endParaRPr lang="cs-CZ" b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34" name="Přímá spojnice se šipkou 33"/>
          <p:cNvCxnSpPr>
            <a:endCxn id="33" idx="0"/>
          </p:cNvCxnSpPr>
          <p:nvPr/>
        </p:nvCxnSpPr>
        <p:spPr>
          <a:xfrm flipH="1">
            <a:off x="616189" y="2206030"/>
            <a:ext cx="1168754" cy="75553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bdélník 34"/>
          <p:cNvSpPr/>
          <p:nvPr/>
        </p:nvSpPr>
        <p:spPr>
          <a:xfrm>
            <a:off x="1344120" y="2961563"/>
            <a:ext cx="960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b="1" dirty="0" smtClean="0">
                <a:solidFill>
                  <a:srgbClr val="FF0000"/>
                </a:solidFill>
                <a:latin typeface="+mj-lt"/>
              </a:rPr>
              <a:t>SESTŘIH</a:t>
            </a:r>
            <a:endParaRPr lang="cs-CZ" b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36" name="Přímá spojnice se šipkou 35"/>
          <p:cNvCxnSpPr>
            <a:stCxn id="7" idx="2"/>
            <a:endCxn id="35" idx="0"/>
          </p:cNvCxnSpPr>
          <p:nvPr/>
        </p:nvCxnSpPr>
        <p:spPr>
          <a:xfrm>
            <a:off x="1806182" y="2230438"/>
            <a:ext cx="18358" cy="73112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Obdélník 37"/>
          <p:cNvSpPr/>
          <p:nvPr/>
        </p:nvSpPr>
        <p:spPr>
          <a:xfrm>
            <a:off x="2261570" y="2961563"/>
            <a:ext cx="16519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b="1" dirty="0" smtClean="0">
                <a:solidFill>
                  <a:srgbClr val="FF0000"/>
                </a:solidFill>
                <a:latin typeface="+mj-lt"/>
              </a:rPr>
              <a:t>„SEKV. EXONŮ“</a:t>
            </a:r>
            <a:endParaRPr lang="cs-CZ" b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39" name="Přímá spojnice se šipkou 38"/>
          <p:cNvCxnSpPr>
            <a:endCxn id="38" idx="0"/>
          </p:cNvCxnSpPr>
          <p:nvPr/>
        </p:nvCxnSpPr>
        <p:spPr>
          <a:xfrm>
            <a:off x="1807570" y="2206030"/>
            <a:ext cx="1279996" cy="75553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ovéPole 1"/>
          <p:cNvSpPr txBox="1"/>
          <p:nvPr/>
        </p:nvSpPr>
        <p:spPr>
          <a:xfrm>
            <a:off x="7503579" y="3603722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5653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21" grpId="0"/>
      <p:bldP spid="23" grpId="0"/>
      <p:bldP spid="27" grpId="0"/>
      <p:bldP spid="29" grpId="0"/>
      <p:bldP spid="33" grpId="0"/>
      <p:bldP spid="35" grpId="0"/>
      <p:bldP spid="3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3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 eaLnBrk="1" hangingPunct="1"/>
            <a:r>
              <a:rPr lang="cs-CZ" altLang="cs-CZ" sz="4400">
                <a:latin typeface="Calibri" pitchFamily="34" charset="0"/>
              </a:rPr>
              <a:t>Reverzní transkripce</a:t>
            </a:r>
          </a:p>
        </p:txBody>
      </p:sp>
      <p:pic>
        <p:nvPicPr>
          <p:cNvPr id="15363" name="Picture 4" descr="http://stary.lf2.cuni.cz/projekty/prusa-dna/pic/scan/pc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913" y="981075"/>
            <a:ext cx="5718175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16387" name="Picture 4" descr="https://tools.thermofisher.com/content/sfs/gallery/high/Anchored-Oligo-d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33375"/>
            <a:ext cx="581025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ovéPole 2"/>
          <p:cNvSpPr txBox="1">
            <a:spLocks noChangeArrowheads="1"/>
          </p:cNvSpPr>
          <p:nvPr/>
        </p:nvSpPr>
        <p:spPr bwMode="auto">
          <a:xfrm>
            <a:off x="539750" y="5276850"/>
            <a:ext cx="473315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/>
            <a:r>
              <a:rPr lang="en-US" altLang="cs-CZ" sz="18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Priming </a:t>
            </a:r>
            <a:r>
              <a:rPr lang="en-US" altLang="cs-CZ" sz="1800" b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strategie</a:t>
            </a:r>
            <a:r>
              <a:rPr lang="en-US" altLang="cs-CZ" sz="18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cs-CZ" altLang="cs-CZ" sz="18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pro</a:t>
            </a:r>
            <a:r>
              <a:rPr lang="en-US" altLang="cs-CZ" sz="18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altLang="cs-CZ" sz="18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cDNA </a:t>
            </a:r>
            <a:r>
              <a:rPr lang="cs-CZ" altLang="cs-CZ" sz="18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syntézu</a:t>
            </a:r>
            <a:r>
              <a:rPr lang="en-US" altLang="cs-CZ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lang="en-US" altLang="cs-CZ" sz="1800" dirty="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cs-CZ" altLang="cs-CZ" sz="1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Kombinace </a:t>
            </a:r>
            <a:r>
              <a:rPr lang="en-US" altLang="cs-CZ" sz="1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oligo </a:t>
            </a:r>
            <a:r>
              <a:rPr lang="en-US" altLang="cs-CZ" sz="18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dT</a:t>
            </a:r>
            <a:r>
              <a:rPr lang="en-US" altLang="cs-CZ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altLang="cs-CZ" sz="1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a </a:t>
            </a:r>
            <a:r>
              <a:rPr lang="cs-CZ" altLang="cs-CZ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r</a:t>
            </a:r>
            <a:r>
              <a:rPr lang="en-US" altLang="cs-CZ" sz="18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andom</a:t>
            </a:r>
            <a:r>
              <a:rPr lang="en-US" altLang="cs-CZ" sz="1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hexamer </a:t>
            </a:r>
            <a:r>
              <a:rPr lang="en-US" altLang="cs-CZ" sz="18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gener</a:t>
            </a:r>
            <a:r>
              <a:rPr lang="cs-CZ" altLang="cs-CZ" sz="18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uje</a:t>
            </a:r>
            <a:endParaRPr lang="cs-CZ" altLang="cs-CZ" sz="18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/>
            <a:r>
              <a:rPr lang="en-US" altLang="cs-CZ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cs-CZ" altLang="cs-CZ" sz="1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více</a:t>
            </a:r>
            <a:r>
              <a:rPr lang="en-US" altLang="cs-CZ" sz="1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altLang="cs-CZ" sz="18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sensitiv</a:t>
            </a:r>
            <a:r>
              <a:rPr lang="cs-CZ" altLang="cs-CZ" sz="1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ní</a:t>
            </a:r>
            <a:r>
              <a:rPr lang="en-US" altLang="cs-CZ" sz="1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a </a:t>
            </a:r>
            <a:r>
              <a:rPr lang="cs-CZ" altLang="cs-CZ" sz="1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účinné </a:t>
            </a:r>
            <a:r>
              <a:rPr lang="en-US" altLang="cs-CZ" sz="1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RT-qPCR rea</a:t>
            </a:r>
            <a:r>
              <a:rPr lang="cs-CZ" altLang="cs-CZ" sz="18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kce</a:t>
            </a:r>
            <a:r>
              <a:rPr lang="en-US" altLang="cs-CZ" sz="1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  <a:endParaRPr lang="en-US" altLang="cs-CZ" sz="18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/>
            <a:endParaRPr lang="cs-CZ" altLang="cs-CZ" sz="18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60848"/>
            <a:ext cx="8229600" cy="1143000"/>
          </a:xfrm>
        </p:spPr>
        <p:txBody>
          <a:bodyPr/>
          <a:lstStyle/>
          <a:p>
            <a:r>
              <a:rPr lang="cs-CZ" altLang="cs-CZ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Přímá RNA diagnostika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6588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050"/>
          <p:cNvGrpSpPr>
            <a:grpSpLocks/>
          </p:cNvGrpSpPr>
          <p:nvPr/>
        </p:nvGrpSpPr>
        <p:grpSpPr bwMode="auto">
          <a:xfrm>
            <a:off x="457200" y="1676400"/>
            <a:ext cx="8383588" cy="3024188"/>
            <a:chOff x="249" y="1888"/>
            <a:chExt cx="5281" cy="1905"/>
          </a:xfrm>
        </p:grpSpPr>
        <p:sp>
          <p:nvSpPr>
            <p:cNvPr id="17411" name="Text Box 2051"/>
            <p:cNvSpPr txBox="1">
              <a:spLocks noChangeArrowheads="1"/>
            </p:cNvSpPr>
            <p:nvPr/>
          </p:nvSpPr>
          <p:spPr bwMode="auto">
            <a:xfrm>
              <a:off x="249" y="2432"/>
              <a:ext cx="4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mbria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mbria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mbria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mbria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mbria" pitchFamily="18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mbria" pitchFamily="18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mbria" pitchFamily="18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mbria" pitchFamily="18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mbria" pitchFamily="18" charset="0"/>
                </a:defRPr>
              </a:lvl9pPr>
            </a:lstStyle>
            <a:p>
              <a:pPr eaLnBrk="1" hangingPunct="1"/>
              <a:r>
                <a:rPr lang="cs-CZ" altLang="cs-CZ" sz="1800" b="1">
                  <a:latin typeface="Arial" pitchFamily="34" charset="0"/>
                </a:rPr>
                <a:t>RNA</a:t>
              </a:r>
            </a:p>
          </p:txBody>
        </p:sp>
        <p:grpSp>
          <p:nvGrpSpPr>
            <p:cNvPr id="17412" name="Group 2052"/>
            <p:cNvGrpSpPr>
              <a:grpSpLocks/>
            </p:cNvGrpSpPr>
            <p:nvPr/>
          </p:nvGrpSpPr>
          <p:grpSpPr bwMode="auto">
            <a:xfrm>
              <a:off x="929" y="2432"/>
              <a:ext cx="2813" cy="237"/>
              <a:chOff x="1020" y="2296"/>
              <a:chExt cx="2813" cy="237"/>
            </a:xfrm>
          </p:grpSpPr>
          <p:sp>
            <p:nvSpPr>
              <p:cNvPr id="17498" name="Rectangle 2053"/>
              <p:cNvSpPr>
                <a:spLocks noChangeArrowheads="1"/>
              </p:cNvSpPr>
              <p:nvPr/>
            </p:nvSpPr>
            <p:spPr bwMode="auto">
              <a:xfrm>
                <a:off x="1156" y="2387"/>
                <a:ext cx="2631" cy="136"/>
              </a:xfrm>
              <a:prstGeom prst="rect">
                <a:avLst/>
              </a:prstGeom>
              <a:gradFill rotWithShape="1">
                <a:gsLst>
                  <a:gs pos="0">
                    <a:srgbClr val="42556A"/>
                  </a:gs>
                  <a:gs pos="50000">
                    <a:srgbClr val="8EB8E6"/>
                  </a:gs>
                  <a:gs pos="100000">
                    <a:srgbClr val="42556A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cs-CZ" altLang="cs-CZ"/>
              </a:p>
            </p:txBody>
          </p:sp>
          <p:sp>
            <p:nvSpPr>
              <p:cNvPr id="17499" name="AutoShape 2054"/>
              <p:cNvSpPr>
                <a:spLocks noChangeArrowheads="1"/>
              </p:cNvSpPr>
              <p:nvPr/>
            </p:nvSpPr>
            <p:spPr bwMode="auto">
              <a:xfrm>
                <a:off x="1020" y="2296"/>
                <a:ext cx="272" cy="227"/>
              </a:xfrm>
              <a:prstGeom prst="rightArrow">
                <a:avLst>
                  <a:gd name="adj1" fmla="val 50000"/>
                  <a:gd name="adj2" fmla="val 29956"/>
                </a:avLst>
              </a:prstGeom>
              <a:solidFill>
                <a:schemeClr val="accent2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cs-CZ" altLang="cs-CZ"/>
              </a:p>
            </p:txBody>
          </p:sp>
          <p:sp>
            <p:nvSpPr>
              <p:cNvPr id="17500" name="Line 2055"/>
              <p:cNvSpPr>
                <a:spLocks noChangeShapeType="1"/>
              </p:cNvSpPr>
              <p:nvPr/>
            </p:nvSpPr>
            <p:spPr bwMode="auto">
              <a:xfrm>
                <a:off x="2835" y="2387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501" name="Line 2056"/>
              <p:cNvSpPr>
                <a:spLocks noChangeShapeType="1"/>
              </p:cNvSpPr>
              <p:nvPr/>
            </p:nvSpPr>
            <p:spPr bwMode="auto">
              <a:xfrm>
                <a:off x="2971" y="2387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502" name="Line 2057"/>
              <p:cNvSpPr>
                <a:spLocks noChangeShapeType="1"/>
              </p:cNvSpPr>
              <p:nvPr/>
            </p:nvSpPr>
            <p:spPr bwMode="auto">
              <a:xfrm>
                <a:off x="3107" y="2387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503" name="Line 2058"/>
              <p:cNvSpPr>
                <a:spLocks noChangeShapeType="1"/>
              </p:cNvSpPr>
              <p:nvPr/>
            </p:nvSpPr>
            <p:spPr bwMode="auto">
              <a:xfrm>
                <a:off x="3243" y="2387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504" name="Line 2059"/>
              <p:cNvSpPr>
                <a:spLocks noChangeShapeType="1"/>
              </p:cNvSpPr>
              <p:nvPr/>
            </p:nvSpPr>
            <p:spPr bwMode="auto">
              <a:xfrm>
                <a:off x="3379" y="2387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505" name="Line 2060"/>
              <p:cNvSpPr>
                <a:spLocks noChangeShapeType="1"/>
              </p:cNvSpPr>
              <p:nvPr/>
            </p:nvSpPr>
            <p:spPr bwMode="auto">
              <a:xfrm>
                <a:off x="3515" y="2387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506" name="Line 2061"/>
              <p:cNvSpPr>
                <a:spLocks noChangeShapeType="1"/>
              </p:cNvSpPr>
              <p:nvPr/>
            </p:nvSpPr>
            <p:spPr bwMode="auto">
              <a:xfrm>
                <a:off x="3651" y="2387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507" name="Text Box 2062"/>
              <p:cNvSpPr txBox="1">
                <a:spLocks noChangeArrowheads="1"/>
              </p:cNvSpPr>
              <p:nvPr/>
            </p:nvSpPr>
            <p:spPr bwMode="auto">
              <a:xfrm>
                <a:off x="2819" y="2341"/>
                <a:ext cx="197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mbria" pitchFamily="18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mbria" pitchFamily="18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mbria" pitchFamily="18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mbria" pitchFamily="18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mbria" pitchFamily="18" charset="0"/>
                  </a:defRPr>
                </a:lvl5pPr>
                <a:lvl6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mbria" pitchFamily="18" charset="0"/>
                  </a:defRPr>
                </a:lvl6pPr>
                <a:lvl7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mbria" pitchFamily="18" charset="0"/>
                  </a:defRPr>
                </a:lvl7pPr>
                <a:lvl8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mbria" pitchFamily="18" charset="0"/>
                  </a:defRPr>
                </a:lvl8pPr>
                <a:lvl9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mbria" pitchFamily="18" charset="0"/>
                  </a:defRPr>
                </a:lvl9pPr>
              </a:lstStyle>
              <a:p>
                <a:pPr eaLnBrk="1" hangingPunct="1"/>
                <a:r>
                  <a:rPr lang="cs-CZ" altLang="cs-CZ" sz="1400" b="1">
                    <a:latin typeface="Arial" pitchFamily="34" charset="0"/>
                  </a:rPr>
                  <a:t>A</a:t>
                </a:r>
              </a:p>
            </p:txBody>
          </p:sp>
          <p:sp>
            <p:nvSpPr>
              <p:cNvPr id="17508" name="Text Box 2063"/>
              <p:cNvSpPr txBox="1">
                <a:spLocks noChangeArrowheads="1"/>
              </p:cNvSpPr>
              <p:nvPr/>
            </p:nvSpPr>
            <p:spPr bwMode="auto">
              <a:xfrm>
                <a:off x="3091" y="2341"/>
                <a:ext cx="197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mbria" pitchFamily="18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mbria" pitchFamily="18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mbria" pitchFamily="18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mbria" pitchFamily="18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mbria" pitchFamily="18" charset="0"/>
                  </a:defRPr>
                </a:lvl5pPr>
                <a:lvl6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mbria" pitchFamily="18" charset="0"/>
                  </a:defRPr>
                </a:lvl6pPr>
                <a:lvl7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mbria" pitchFamily="18" charset="0"/>
                  </a:defRPr>
                </a:lvl7pPr>
                <a:lvl8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mbria" pitchFamily="18" charset="0"/>
                  </a:defRPr>
                </a:lvl8pPr>
                <a:lvl9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mbria" pitchFamily="18" charset="0"/>
                  </a:defRPr>
                </a:lvl9pPr>
              </a:lstStyle>
              <a:p>
                <a:pPr eaLnBrk="1" hangingPunct="1"/>
                <a:r>
                  <a:rPr lang="cs-CZ" altLang="cs-CZ" sz="1400" b="1">
                    <a:latin typeface="Arial" pitchFamily="34" charset="0"/>
                  </a:rPr>
                  <a:t>A</a:t>
                </a:r>
              </a:p>
            </p:txBody>
          </p:sp>
          <p:sp>
            <p:nvSpPr>
              <p:cNvPr id="17509" name="Text Box 2064"/>
              <p:cNvSpPr txBox="1">
                <a:spLocks noChangeArrowheads="1"/>
              </p:cNvSpPr>
              <p:nvPr/>
            </p:nvSpPr>
            <p:spPr bwMode="auto">
              <a:xfrm>
                <a:off x="2955" y="2341"/>
                <a:ext cx="197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mbria" pitchFamily="18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mbria" pitchFamily="18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mbria" pitchFamily="18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mbria" pitchFamily="18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mbria" pitchFamily="18" charset="0"/>
                  </a:defRPr>
                </a:lvl5pPr>
                <a:lvl6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mbria" pitchFamily="18" charset="0"/>
                  </a:defRPr>
                </a:lvl6pPr>
                <a:lvl7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mbria" pitchFamily="18" charset="0"/>
                  </a:defRPr>
                </a:lvl7pPr>
                <a:lvl8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mbria" pitchFamily="18" charset="0"/>
                  </a:defRPr>
                </a:lvl8pPr>
                <a:lvl9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mbria" pitchFamily="18" charset="0"/>
                  </a:defRPr>
                </a:lvl9pPr>
              </a:lstStyle>
              <a:p>
                <a:pPr eaLnBrk="1" hangingPunct="1"/>
                <a:r>
                  <a:rPr lang="cs-CZ" altLang="cs-CZ" sz="1400" b="1">
                    <a:latin typeface="Arial" pitchFamily="34" charset="0"/>
                  </a:rPr>
                  <a:t>A</a:t>
                </a:r>
              </a:p>
            </p:txBody>
          </p:sp>
          <p:sp>
            <p:nvSpPr>
              <p:cNvPr id="17510" name="Text Box 2065"/>
              <p:cNvSpPr txBox="1">
                <a:spLocks noChangeArrowheads="1"/>
              </p:cNvSpPr>
              <p:nvPr/>
            </p:nvSpPr>
            <p:spPr bwMode="auto">
              <a:xfrm>
                <a:off x="3227" y="2341"/>
                <a:ext cx="197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mbria" pitchFamily="18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mbria" pitchFamily="18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mbria" pitchFamily="18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mbria" pitchFamily="18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mbria" pitchFamily="18" charset="0"/>
                  </a:defRPr>
                </a:lvl5pPr>
                <a:lvl6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mbria" pitchFamily="18" charset="0"/>
                  </a:defRPr>
                </a:lvl6pPr>
                <a:lvl7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mbria" pitchFamily="18" charset="0"/>
                  </a:defRPr>
                </a:lvl7pPr>
                <a:lvl8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mbria" pitchFamily="18" charset="0"/>
                  </a:defRPr>
                </a:lvl8pPr>
                <a:lvl9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mbria" pitchFamily="18" charset="0"/>
                  </a:defRPr>
                </a:lvl9pPr>
              </a:lstStyle>
              <a:p>
                <a:pPr eaLnBrk="1" hangingPunct="1"/>
                <a:r>
                  <a:rPr lang="cs-CZ" altLang="cs-CZ" sz="1400" b="1">
                    <a:latin typeface="Arial" pitchFamily="34" charset="0"/>
                  </a:rPr>
                  <a:t>A</a:t>
                </a:r>
              </a:p>
            </p:txBody>
          </p:sp>
          <p:sp>
            <p:nvSpPr>
              <p:cNvPr id="17511" name="Text Box 2066"/>
              <p:cNvSpPr txBox="1">
                <a:spLocks noChangeArrowheads="1"/>
              </p:cNvSpPr>
              <p:nvPr/>
            </p:nvSpPr>
            <p:spPr bwMode="auto">
              <a:xfrm>
                <a:off x="3363" y="2341"/>
                <a:ext cx="197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mbria" pitchFamily="18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mbria" pitchFamily="18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mbria" pitchFamily="18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mbria" pitchFamily="18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mbria" pitchFamily="18" charset="0"/>
                  </a:defRPr>
                </a:lvl5pPr>
                <a:lvl6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mbria" pitchFamily="18" charset="0"/>
                  </a:defRPr>
                </a:lvl6pPr>
                <a:lvl7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mbria" pitchFamily="18" charset="0"/>
                  </a:defRPr>
                </a:lvl7pPr>
                <a:lvl8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mbria" pitchFamily="18" charset="0"/>
                  </a:defRPr>
                </a:lvl8pPr>
                <a:lvl9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mbria" pitchFamily="18" charset="0"/>
                  </a:defRPr>
                </a:lvl9pPr>
              </a:lstStyle>
              <a:p>
                <a:pPr eaLnBrk="1" hangingPunct="1"/>
                <a:r>
                  <a:rPr lang="cs-CZ" altLang="cs-CZ" sz="1400" b="1">
                    <a:latin typeface="Arial" pitchFamily="34" charset="0"/>
                  </a:rPr>
                  <a:t>A</a:t>
                </a:r>
              </a:p>
            </p:txBody>
          </p:sp>
          <p:sp>
            <p:nvSpPr>
              <p:cNvPr id="17512" name="Text Box 2067"/>
              <p:cNvSpPr txBox="1">
                <a:spLocks noChangeArrowheads="1"/>
              </p:cNvSpPr>
              <p:nvPr/>
            </p:nvSpPr>
            <p:spPr bwMode="auto">
              <a:xfrm>
                <a:off x="3499" y="2341"/>
                <a:ext cx="197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mbria" pitchFamily="18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mbria" pitchFamily="18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mbria" pitchFamily="18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mbria" pitchFamily="18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mbria" pitchFamily="18" charset="0"/>
                  </a:defRPr>
                </a:lvl5pPr>
                <a:lvl6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mbria" pitchFamily="18" charset="0"/>
                  </a:defRPr>
                </a:lvl6pPr>
                <a:lvl7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mbria" pitchFamily="18" charset="0"/>
                  </a:defRPr>
                </a:lvl7pPr>
                <a:lvl8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mbria" pitchFamily="18" charset="0"/>
                  </a:defRPr>
                </a:lvl8pPr>
                <a:lvl9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mbria" pitchFamily="18" charset="0"/>
                  </a:defRPr>
                </a:lvl9pPr>
              </a:lstStyle>
              <a:p>
                <a:pPr eaLnBrk="1" hangingPunct="1"/>
                <a:r>
                  <a:rPr lang="cs-CZ" altLang="cs-CZ" sz="1400" b="1">
                    <a:latin typeface="Arial" pitchFamily="34" charset="0"/>
                  </a:rPr>
                  <a:t>A</a:t>
                </a:r>
              </a:p>
            </p:txBody>
          </p:sp>
          <p:sp>
            <p:nvSpPr>
              <p:cNvPr id="17513" name="Text Box 2068"/>
              <p:cNvSpPr txBox="1">
                <a:spLocks noChangeArrowheads="1"/>
              </p:cNvSpPr>
              <p:nvPr/>
            </p:nvSpPr>
            <p:spPr bwMode="auto">
              <a:xfrm>
                <a:off x="3636" y="2341"/>
                <a:ext cx="197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mbria" pitchFamily="18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mbria" pitchFamily="18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mbria" pitchFamily="18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mbria" pitchFamily="18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mbria" pitchFamily="18" charset="0"/>
                  </a:defRPr>
                </a:lvl5pPr>
                <a:lvl6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mbria" pitchFamily="18" charset="0"/>
                  </a:defRPr>
                </a:lvl6pPr>
                <a:lvl7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mbria" pitchFamily="18" charset="0"/>
                  </a:defRPr>
                </a:lvl7pPr>
                <a:lvl8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mbria" pitchFamily="18" charset="0"/>
                  </a:defRPr>
                </a:lvl8pPr>
                <a:lvl9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mbria" pitchFamily="18" charset="0"/>
                  </a:defRPr>
                </a:lvl9pPr>
              </a:lstStyle>
              <a:p>
                <a:pPr eaLnBrk="1" hangingPunct="1"/>
                <a:r>
                  <a:rPr lang="cs-CZ" altLang="cs-CZ" sz="1400" b="1">
                    <a:latin typeface="Arial" pitchFamily="34" charset="0"/>
                  </a:rPr>
                  <a:t>A</a:t>
                </a:r>
              </a:p>
            </p:txBody>
          </p:sp>
        </p:grpSp>
        <p:grpSp>
          <p:nvGrpSpPr>
            <p:cNvPr id="17413" name="Group 2069"/>
            <p:cNvGrpSpPr>
              <a:grpSpLocks/>
            </p:cNvGrpSpPr>
            <p:nvPr/>
          </p:nvGrpSpPr>
          <p:grpSpPr bwMode="auto">
            <a:xfrm>
              <a:off x="2469" y="2568"/>
              <a:ext cx="1273" cy="227"/>
              <a:chOff x="2562" y="2523"/>
              <a:chExt cx="1273" cy="227"/>
            </a:xfrm>
          </p:grpSpPr>
          <p:sp>
            <p:nvSpPr>
              <p:cNvPr id="17482" name="AutoShape 2070"/>
              <p:cNvSpPr>
                <a:spLocks noChangeArrowheads="1"/>
              </p:cNvSpPr>
              <p:nvPr/>
            </p:nvSpPr>
            <p:spPr bwMode="auto">
              <a:xfrm>
                <a:off x="2562" y="2523"/>
                <a:ext cx="272" cy="227"/>
              </a:xfrm>
              <a:prstGeom prst="leftArrow">
                <a:avLst>
                  <a:gd name="adj1" fmla="val 50000"/>
                  <a:gd name="adj2" fmla="val 29956"/>
                </a:avLst>
              </a:prstGeom>
              <a:solidFill>
                <a:schemeClr val="accent2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cs-CZ" altLang="cs-CZ"/>
              </a:p>
            </p:txBody>
          </p:sp>
          <p:grpSp>
            <p:nvGrpSpPr>
              <p:cNvPr id="17483" name="Group 2071"/>
              <p:cNvGrpSpPr>
                <a:grpSpLocks/>
              </p:cNvGrpSpPr>
              <p:nvPr/>
            </p:nvGrpSpPr>
            <p:grpSpPr bwMode="auto">
              <a:xfrm>
                <a:off x="2832" y="2523"/>
                <a:ext cx="1003" cy="192"/>
                <a:chOff x="2832" y="2523"/>
                <a:chExt cx="1003" cy="192"/>
              </a:xfrm>
            </p:grpSpPr>
            <p:sp>
              <p:nvSpPr>
                <p:cNvPr id="17484" name="Rectangle 2072"/>
                <p:cNvSpPr>
                  <a:spLocks noChangeArrowheads="1"/>
                </p:cNvSpPr>
                <p:nvPr/>
              </p:nvSpPr>
              <p:spPr bwMode="auto">
                <a:xfrm>
                  <a:off x="2835" y="2568"/>
                  <a:ext cx="952" cy="13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cs-CZ" altLang="cs-CZ"/>
                </a:p>
              </p:txBody>
            </p:sp>
            <p:sp>
              <p:nvSpPr>
                <p:cNvPr id="17485" name="Line 2073"/>
                <p:cNvSpPr>
                  <a:spLocks noChangeShapeType="1"/>
                </p:cNvSpPr>
                <p:nvPr/>
              </p:nvSpPr>
              <p:spPr bwMode="auto">
                <a:xfrm>
                  <a:off x="2971" y="2568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7486" name="Line 2074"/>
                <p:cNvSpPr>
                  <a:spLocks noChangeShapeType="1"/>
                </p:cNvSpPr>
                <p:nvPr/>
              </p:nvSpPr>
              <p:spPr bwMode="auto">
                <a:xfrm>
                  <a:off x="3107" y="2568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7487" name="Line 2075"/>
                <p:cNvSpPr>
                  <a:spLocks noChangeShapeType="1"/>
                </p:cNvSpPr>
                <p:nvPr/>
              </p:nvSpPr>
              <p:spPr bwMode="auto">
                <a:xfrm>
                  <a:off x="3243" y="2568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7488" name="Line 2076"/>
                <p:cNvSpPr>
                  <a:spLocks noChangeShapeType="1"/>
                </p:cNvSpPr>
                <p:nvPr/>
              </p:nvSpPr>
              <p:spPr bwMode="auto">
                <a:xfrm>
                  <a:off x="3379" y="2568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7489" name="Line 2077"/>
                <p:cNvSpPr>
                  <a:spLocks noChangeShapeType="1"/>
                </p:cNvSpPr>
                <p:nvPr/>
              </p:nvSpPr>
              <p:spPr bwMode="auto">
                <a:xfrm>
                  <a:off x="3515" y="2568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7490" name="Line 2078"/>
                <p:cNvSpPr>
                  <a:spLocks noChangeShapeType="1"/>
                </p:cNvSpPr>
                <p:nvPr/>
              </p:nvSpPr>
              <p:spPr bwMode="auto">
                <a:xfrm>
                  <a:off x="3651" y="2568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7491" name="Text Box 2079"/>
                <p:cNvSpPr txBox="1">
                  <a:spLocks noChangeArrowheads="1"/>
                </p:cNvSpPr>
                <p:nvPr/>
              </p:nvSpPr>
              <p:spPr bwMode="auto">
                <a:xfrm>
                  <a:off x="2832" y="2523"/>
                  <a:ext cx="184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Cambria" pitchFamily="18" charset="0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Cambria" pitchFamily="18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ambria" pitchFamily="18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Cambria" pitchFamily="18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Cambria" pitchFamily="18" charset="0"/>
                    </a:defRPr>
                  </a:lvl5pPr>
                  <a:lvl6pPr eaLnBrk="0" fontAlgn="base" hangingPunct="0"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mbria" pitchFamily="18" charset="0"/>
                    </a:defRPr>
                  </a:lvl6pPr>
                  <a:lvl7pPr eaLnBrk="0" fontAlgn="base" hangingPunct="0"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mbria" pitchFamily="18" charset="0"/>
                    </a:defRPr>
                  </a:lvl7pPr>
                  <a:lvl8pPr eaLnBrk="0" fontAlgn="base" hangingPunct="0"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mbria" pitchFamily="18" charset="0"/>
                    </a:defRPr>
                  </a:lvl8pPr>
                  <a:lvl9pPr eaLnBrk="0" fontAlgn="base" hangingPunct="0"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mbria" pitchFamily="18" charset="0"/>
                    </a:defRPr>
                  </a:lvl9pPr>
                </a:lstStyle>
                <a:p>
                  <a:pPr eaLnBrk="1" hangingPunct="1"/>
                  <a:r>
                    <a:rPr lang="cs-CZ" altLang="cs-CZ" sz="1400" b="1">
                      <a:solidFill>
                        <a:schemeClr val="bg1"/>
                      </a:solidFill>
                      <a:latin typeface="Arial" pitchFamily="34" charset="0"/>
                    </a:rPr>
                    <a:t>T</a:t>
                  </a:r>
                </a:p>
              </p:txBody>
            </p:sp>
            <p:sp>
              <p:nvSpPr>
                <p:cNvPr id="17492" name="Text Box 2080"/>
                <p:cNvSpPr txBox="1">
                  <a:spLocks noChangeArrowheads="1"/>
                </p:cNvSpPr>
                <p:nvPr/>
              </p:nvSpPr>
              <p:spPr bwMode="auto">
                <a:xfrm>
                  <a:off x="3651" y="2523"/>
                  <a:ext cx="184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Cambria" pitchFamily="18" charset="0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Cambria" pitchFamily="18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ambria" pitchFamily="18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Cambria" pitchFamily="18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Cambria" pitchFamily="18" charset="0"/>
                    </a:defRPr>
                  </a:lvl5pPr>
                  <a:lvl6pPr eaLnBrk="0" fontAlgn="base" hangingPunct="0"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mbria" pitchFamily="18" charset="0"/>
                    </a:defRPr>
                  </a:lvl6pPr>
                  <a:lvl7pPr eaLnBrk="0" fontAlgn="base" hangingPunct="0"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mbria" pitchFamily="18" charset="0"/>
                    </a:defRPr>
                  </a:lvl7pPr>
                  <a:lvl8pPr eaLnBrk="0" fontAlgn="base" hangingPunct="0"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mbria" pitchFamily="18" charset="0"/>
                    </a:defRPr>
                  </a:lvl8pPr>
                  <a:lvl9pPr eaLnBrk="0" fontAlgn="base" hangingPunct="0"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mbria" pitchFamily="18" charset="0"/>
                    </a:defRPr>
                  </a:lvl9pPr>
                </a:lstStyle>
                <a:p>
                  <a:pPr eaLnBrk="1" hangingPunct="1"/>
                  <a:r>
                    <a:rPr lang="cs-CZ" altLang="cs-CZ" sz="1400" b="1">
                      <a:solidFill>
                        <a:schemeClr val="bg1"/>
                      </a:solidFill>
                      <a:latin typeface="Arial" pitchFamily="34" charset="0"/>
                    </a:rPr>
                    <a:t>T</a:t>
                  </a:r>
                </a:p>
              </p:txBody>
            </p:sp>
            <p:sp>
              <p:nvSpPr>
                <p:cNvPr id="17493" name="Text Box 2081"/>
                <p:cNvSpPr txBox="1">
                  <a:spLocks noChangeArrowheads="1"/>
                </p:cNvSpPr>
                <p:nvPr/>
              </p:nvSpPr>
              <p:spPr bwMode="auto">
                <a:xfrm>
                  <a:off x="2968" y="2523"/>
                  <a:ext cx="184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Cambria" pitchFamily="18" charset="0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Cambria" pitchFamily="18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ambria" pitchFamily="18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Cambria" pitchFamily="18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Cambria" pitchFamily="18" charset="0"/>
                    </a:defRPr>
                  </a:lvl5pPr>
                  <a:lvl6pPr eaLnBrk="0" fontAlgn="base" hangingPunct="0"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mbria" pitchFamily="18" charset="0"/>
                    </a:defRPr>
                  </a:lvl6pPr>
                  <a:lvl7pPr eaLnBrk="0" fontAlgn="base" hangingPunct="0"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mbria" pitchFamily="18" charset="0"/>
                    </a:defRPr>
                  </a:lvl7pPr>
                  <a:lvl8pPr eaLnBrk="0" fontAlgn="base" hangingPunct="0"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mbria" pitchFamily="18" charset="0"/>
                    </a:defRPr>
                  </a:lvl8pPr>
                  <a:lvl9pPr eaLnBrk="0" fontAlgn="base" hangingPunct="0"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mbria" pitchFamily="18" charset="0"/>
                    </a:defRPr>
                  </a:lvl9pPr>
                </a:lstStyle>
                <a:p>
                  <a:pPr eaLnBrk="1" hangingPunct="1"/>
                  <a:r>
                    <a:rPr lang="cs-CZ" altLang="cs-CZ" sz="1400" b="1">
                      <a:solidFill>
                        <a:schemeClr val="bg1"/>
                      </a:solidFill>
                      <a:latin typeface="Arial" pitchFamily="34" charset="0"/>
                    </a:rPr>
                    <a:t>T</a:t>
                  </a:r>
                </a:p>
              </p:txBody>
            </p:sp>
            <p:sp>
              <p:nvSpPr>
                <p:cNvPr id="17494" name="Text Box 2082"/>
                <p:cNvSpPr txBox="1">
                  <a:spLocks noChangeArrowheads="1"/>
                </p:cNvSpPr>
                <p:nvPr/>
              </p:nvSpPr>
              <p:spPr bwMode="auto">
                <a:xfrm>
                  <a:off x="3104" y="2523"/>
                  <a:ext cx="184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Cambria" pitchFamily="18" charset="0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Cambria" pitchFamily="18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ambria" pitchFamily="18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Cambria" pitchFamily="18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Cambria" pitchFamily="18" charset="0"/>
                    </a:defRPr>
                  </a:lvl5pPr>
                  <a:lvl6pPr eaLnBrk="0" fontAlgn="base" hangingPunct="0"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mbria" pitchFamily="18" charset="0"/>
                    </a:defRPr>
                  </a:lvl6pPr>
                  <a:lvl7pPr eaLnBrk="0" fontAlgn="base" hangingPunct="0"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mbria" pitchFamily="18" charset="0"/>
                    </a:defRPr>
                  </a:lvl7pPr>
                  <a:lvl8pPr eaLnBrk="0" fontAlgn="base" hangingPunct="0"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mbria" pitchFamily="18" charset="0"/>
                    </a:defRPr>
                  </a:lvl8pPr>
                  <a:lvl9pPr eaLnBrk="0" fontAlgn="base" hangingPunct="0"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mbria" pitchFamily="18" charset="0"/>
                    </a:defRPr>
                  </a:lvl9pPr>
                </a:lstStyle>
                <a:p>
                  <a:pPr eaLnBrk="1" hangingPunct="1"/>
                  <a:r>
                    <a:rPr lang="cs-CZ" altLang="cs-CZ" sz="1400" b="1">
                      <a:solidFill>
                        <a:schemeClr val="bg1"/>
                      </a:solidFill>
                      <a:latin typeface="Arial" pitchFamily="34" charset="0"/>
                    </a:rPr>
                    <a:t>T</a:t>
                  </a:r>
                </a:p>
              </p:txBody>
            </p:sp>
            <p:sp>
              <p:nvSpPr>
                <p:cNvPr id="17495" name="Text Box 2083"/>
                <p:cNvSpPr txBox="1">
                  <a:spLocks noChangeArrowheads="1"/>
                </p:cNvSpPr>
                <p:nvPr/>
              </p:nvSpPr>
              <p:spPr bwMode="auto">
                <a:xfrm>
                  <a:off x="3379" y="2523"/>
                  <a:ext cx="184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Cambria" pitchFamily="18" charset="0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Cambria" pitchFamily="18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ambria" pitchFamily="18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Cambria" pitchFamily="18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Cambria" pitchFamily="18" charset="0"/>
                    </a:defRPr>
                  </a:lvl5pPr>
                  <a:lvl6pPr eaLnBrk="0" fontAlgn="base" hangingPunct="0"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mbria" pitchFamily="18" charset="0"/>
                    </a:defRPr>
                  </a:lvl6pPr>
                  <a:lvl7pPr eaLnBrk="0" fontAlgn="base" hangingPunct="0"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mbria" pitchFamily="18" charset="0"/>
                    </a:defRPr>
                  </a:lvl7pPr>
                  <a:lvl8pPr eaLnBrk="0" fontAlgn="base" hangingPunct="0"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mbria" pitchFamily="18" charset="0"/>
                    </a:defRPr>
                  </a:lvl8pPr>
                  <a:lvl9pPr eaLnBrk="0" fontAlgn="base" hangingPunct="0"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mbria" pitchFamily="18" charset="0"/>
                    </a:defRPr>
                  </a:lvl9pPr>
                </a:lstStyle>
                <a:p>
                  <a:pPr eaLnBrk="1" hangingPunct="1"/>
                  <a:r>
                    <a:rPr lang="cs-CZ" altLang="cs-CZ" sz="1400" b="1">
                      <a:solidFill>
                        <a:schemeClr val="bg1"/>
                      </a:solidFill>
                      <a:latin typeface="Arial" pitchFamily="34" charset="0"/>
                    </a:rPr>
                    <a:t>T</a:t>
                  </a:r>
                </a:p>
              </p:txBody>
            </p:sp>
            <p:sp>
              <p:nvSpPr>
                <p:cNvPr id="17496" name="Text Box 2084"/>
                <p:cNvSpPr txBox="1">
                  <a:spLocks noChangeArrowheads="1"/>
                </p:cNvSpPr>
                <p:nvPr/>
              </p:nvSpPr>
              <p:spPr bwMode="auto">
                <a:xfrm>
                  <a:off x="3240" y="2523"/>
                  <a:ext cx="184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Cambria" pitchFamily="18" charset="0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Cambria" pitchFamily="18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ambria" pitchFamily="18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Cambria" pitchFamily="18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Cambria" pitchFamily="18" charset="0"/>
                    </a:defRPr>
                  </a:lvl5pPr>
                  <a:lvl6pPr eaLnBrk="0" fontAlgn="base" hangingPunct="0"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mbria" pitchFamily="18" charset="0"/>
                    </a:defRPr>
                  </a:lvl6pPr>
                  <a:lvl7pPr eaLnBrk="0" fontAlgn="base" hangingPunct="0"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mbria" pitchFamily="18" charset="0"/>
                    </a:defRPr>
                  </a:lvl7pPr>
                  <a:lvl8pPr eaLnBrk="0" fontAlgn="base" hangingPunct="0"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mbria" pitchFamily="18" charset="0"/>
                    </a:defRPr>
                  </a:lvl8pPr>
                  <a:lvl9pPr eaLnBrk="0" fontAlgn="base" hangingPunct="0"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mbria" pitchFamily="18" charset="0"/>
                    </a:defRPr>
                  </a:lvl9pPr>
                </a:lstStyle>
                <a:p>
                  <a:pPr eaLnBrk="1" hangingPunct="1"/>
                  <a:r>
                    <a:rPr lang="cs-CZ" altLang="cs-CZ" sz="1400" b="1">
                      <a:solidFill>
                        <a:schemeClr val="bg1"/>
                      </a:solidFill>
                      <a:latin typeface="Arial" pitchFamily="34" charset="0"/>
                    </a:rPr>
                    <a:t>T</a:t>
                  </a:r>
                </a:p>
              </p:txBody>
            </p:sp>
            <p:sp>
              <p:nvSpPr>
                <p:cNvPr id="17497" name="Text Box 2085"/>
                <p:cNvSpPr txBox="1">
                  <a:spLocks noChangeArrowheads="1"/>
                </p:cNvSpPr>
                <p:nvPr/>
              </p:nvSpPr>
              <p:spPr bwMode="auto">
                <a:xfrm>
                  <a:off x="3512" y="2523"/>
                  <a:ext cx="184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Cambria" pitchFamily="18" charset="0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Cambria" pitchFamily="18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ambria" pitchFamily="18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Cambria" pitchFamily="18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Cambria" pitchFamily="18" charset="0"/>
                    </a:defRPr>
                  </a:lvl5pPr>
                  <a:lvl6pPr eaLnBrk="0" fontAlgn="base" hangingPunct="0"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mbria" pitchFamily="18" charset="0"/>
                    </a:defRPr>
                  </a:lvl6pPr>
                  <a:lvl7pPr eaLnBrk="0" fontAlgn="base" hangingPunct="0"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mbria" pitchFamily="18" charset="0"/>
                    </a:defRPr>
                  </a:lvl7pPr>
                  <a:lvl8pPr eaLnBrk="0" fontAlgn="base" hangingPunct="0"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mbria" pitchFamily="18" charset="0"/>
                    </a:defRPr>
                  </a:lvl8pPr>
                  <a:lvl9pPr eaLnBrk="0" fontAlgn="base" hangingPunct="0"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mbria" pitchFamily="18" charset="0"/>
                    </a:defRPr>
                  </a:lvl9pPr>
                </a:lstStyle>
                <a:p>
                  <a:pPr eaLnBrk="1" hangingPunct="1"/>
                  <a:r>
                    <a:rPr lang="cs-CZ" altLang="cs-CZ" sz="1400" b="1">
                      <a:solidFill>
                        <a:schemeClr val="bg1"/>
                      </a:solidFill>
                      <a:latin typeface="Arial" pitchFamily="34" charset="0"/>
                    </a:rPr>
                    <a:t>T</a:t>
                  </a:r>
                </a:p>
              </p:txBody>
            </p:sp>
          </p:grpSp>
        </p:grpSp>
        <p:grpSp>
          <p:nvGrpSpPr>
            <p:cNvPr id="17414" name="Group 2086"/>
            <p:cNvGrpSpPr>
              <a:grpSpLocks/>
            </p:cNvGrpSpPr>
            <p:nvPr/>
          </p:nvGrpSpPr>
          <p:grpSpPr bwMode="auto">
            <a:xfrm>
              <a:off x="1065" y="2976"/>
              <a:ext cx="2677" cy="192"/>
              <a:chOff x="1156" y="2160"/>
              <a:chExt cx="2677" cy="192"/>
            </a:xfrm>
          </p:grpSpPr>
          <p:sp>
            <p:nvSpPr>
              <p:cNvPr id="17466" name="Rectangle 2087"/>
              <p:cNvSpPr>
                <a:spLocks noChangeArrowheads="1"/>
              </p:cNvSpPr>
              <p:nvPr/>
            </p:nvSpPr>
            <p:spPr bwMode="auto">
              <a:xfrm>
                <a:off x="1156" y="2205"/>
                <a:ext cx="2631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cs-CZ" altLang="cs-CZ"/>
              </a:p>
            </p:txBody>
          </p:sp>
          <p:grpSp>
            <p:nvGrpSpPr>
              <p:cNvPr id="17467" name="Group 2088"/>
              <p:cNvGrpSpPr>
                <a:grpSpLocks/>
              </p:cNvGrpSpPr>
              <p:nvPr/>
            </p:nvGrpSpPr>
            <p:grpSpPr bwMode="auto">
              <a:xfrm>
                <a:off x="2830" y="2160"/>
                <a:ext cx="1003" cy="192"/>
                <a:chOff x="2832" y="2523"/>
                <a:chExt cx="1003" cy="192"/>
              </a:xfrm>
            </p:grpSpPr>
            <p:sp>
              <p:nvSpPr>
                <p:cNvPr id="17468" name="Rectangle 2089"/>
                <p:cNvSpPr>
                  <a:spLocks noChangeArrowheads="1"/>
                </p:cNvSpPr>
                <p:nvPr/>
              </p:nvSpPr>
              <p:spPr bwMode="auto">
                <a:xfrm>
                  <a:off x="2835" y="2568"/>
                  <a:ext cx="952" cy="13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cs-CZ" altLang="cs-CZ"/>
                </a:p>
              </p:txBody>
            </p:sp>
            <p:sp>
              <p:nvSpPr>
                <p:cNvPr id="17469" name="Line 2090"/>
                <p:cNvSpPr>
                  <a:spLocks noChangeShapeType="1"/>
                </p:cNvSpPr>
                <p:nvPr/>
              </p:nvSpPr>
              <p:spPr bwMode="auto">
                <a:xfrm>
                  <a:off x="2971" y="2568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7470" name="Line 2091"/>
                <p:cNvSpPr>
                  <a:spLocks noChangeShapeType="1"/>
                </p:cNvSpPr>
                <p:nvPr/>
              </p:nvSpPr>
              <p:spPr bwMode="auto">
                <a:xfrm>
                  <a:off x="3107" y="2568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7471" name="Line 2092"/>
                <p:cNvSpPr>
                  <a:spLocks noChangeShapeType="1"/>
                </p:cNvSpPr>
                <p:nvPr/>
              </p:nvSpPr>
              <p:spPr bwMode="auto">
                <a:xfrm>
                  <a:off x="3243" y="2568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7472" name="Line 2093"/>
                <p:cNvSpPr>
                  <a:spLocks noChangeShapeType="1"/>
                </p:cNvSpPr>
                <p:nvPr/>
              </p:nvSpPr>
              <p:spPr bwMode="auto">
                <a:xfrm>
                  <a:off x="3379" y="2568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7473" name="Line 2094"/>
                <p:cNvSpPr>
                  <a:spLocks noChangeShapeType="1"/>
                </p:cNvSpPr>
                <p:nvPr/>
              </p:nvSpPr>
              <p:spPr bwMode="auto">
                <a:xfrm>
                  <a:off x="3515" y="2568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7474" name="Line 2095"/>
                <p:cNvSpPr>
                  <a:spLocks noChangeShapeType="1"/>
                </p:cNvSpPr>
                <p:nvPr/>
              </p:nvSpPr>
              <p:spPr bwMode="auto">
                <a:xfrm>
                  <a:off x="3651" y="2568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7475" name="Text Box 2096"/>
                <p:cNvSpPr txBox="1">
                  <a:spLocks noChangeArrowheads="1"/>
                </p:cNvSpPr>
                <p:nvPr/>
              </p:nvSpPr>
              <p:spPr bwMode="auto">
                <a:xfrm>
                  <a:off x="2832" y="2523"/>
                  <a:ext cx="184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Cambria" pitchFamily="18" charset="0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Cambria" pitchFamily="18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ambria" pitchFamily="18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Cambria" pitchFamily="18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Cambria" pitchFamily="18" charset="0"/>
                    </a:defRPr>
                  </a:lvl5pPr>
                  <a:lvl6pPr eaLnBrk="0" fontAlgn="base" hangingPunct="0"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mbria" pitchFamily="18" charset="0"/>
                    </a:defRPr>
                  </a:lvl6pPr>
                  <a:lvl7pPr eaLnBrk="0" fontAlgn="base" hangingPunct="0"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mbria" pitchFamily="18" charset="0"/>
                    </a:defRPr>
                  </a:lvl7pPr>
                  <a:lvl8pPr eaLnBrk="0" fontAlgn="base" hangingPunct="0"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mbria" pitchFamily="18" charset="0"/>
                    </a:defRPr>
                  </a:lvl8pPr>
                  <a:lvl9pPr eaLnBrk="0" fontAlgn="base" hangingPunct="0"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mbria" pitchFamily="18" charset="0"/>
                    </a:defRPr>
                  </a:lvl9pPr>
                </a:lstStyle>
                <a:p>
                  <a:pPr eaLnBrk="1" hangingPunct="1"/>
                  <a:r>
                    <a:rPr lang="cs-CZ" altLang="cs-CZ" sz="1400" b="1">
                      <a:solidFill>
                        <a:schemeClr val="bg1"/>
                      </a:solidFill>
                      <a:latin typeface="Arial" pitchFamily="34" charset="0"/>
                    </a:rPr>
                    <a:t>T</a:t>
                  </a:r>
                </a:p>
              </p:txBody>
            </p:sp>
            <p:sp>
              <p:nvSpPr>
                <p:cNvPr id="17476" name="Text Box 2097"/>
                <p:cNvSpPr txBox="1">
                  <a:spLocks noChangeArrowheads="1"/>
                </p:cNvSpPr>
                <p:nvPr/>
              </p:nvSpPr>
              <p:spPr bwMode="auto">
                <a:xfrm>
                  <a:off x="3651" y="2523"/>
                  <a:ext cx="184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Cambria" pitchFamily="18" charset="0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Cambria" pitchFamily="18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ambria" pitchFamily="18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Cambria" pitchFamily="18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Cambria" pitchFamily="18" charset="0"/>
                    </a:defRPr>
                  </a:lvl5pPr>
                  <a:lvl6pPr eaLnBrk="0" fontAlgn="base" hangingPunct="0"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mbria" pitchFamily="18" charset="0"/>
                    </a:defRPr>
                  </a:lvl6pPr>
                  <a:lvl7pPr eaLnBrk="0" fontAlgn="base" hangingPunct="0"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mbria" pitchFamily="18" charset="0"/>
                    </a:defRPr>
                  </a:lvl7pPr>
                  <a:lvl8pPr eaLnBrk="0" fontAlgn="base" hangingPunct="0"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mbria" pitchFamily="18" charset="0"/>
                    </a:defRPr>
                  </a:lvl8pPr>
                  <a:lvl9pPr eaLnBrk="0" fontAlgn="base" hangingPunct="0"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mbria" pitchFamily="18" charset="0"/>
                    </a:defRPr>
                  </a:lvl9pPr>
                </a:lstStyle>
                <a:p>
                  <a:pPr eaLnBrk="1" hangingPunct="1"/>
                  <a:r>
                    <a:rPr lang="cs-CZ" altLang="cs-CZ" sz="1400" b="1">
                      <a:solidFill>
                        <a:schemeClr val="bg1"/>
                      </a:solidFill>
                      <a:latin typeface="Arial" pitchFamily="34" charset="0"/>
                    </a:rPr>
                    <a:t>T</a:t>
                  </a:r>
                </a:p>
              </p:txBody>
            </p:sp>
            <p:sp>
              <p:nvSpPr>
                <p:cNvPr id="17477" name="Text Box 2098"/>
                <p:cNvSpPr txBox="1">
                  <a:spLocks noChangeArrowheads="1"/>
                </p:cNvSpPr>
                <p:nvPr/>
              </p:nvSpPr>
              <p:spPr bwMode="auto">
                <a:xfrm>
                  <a:off x="2968" y="2523"/>
                  <a:ext cx="184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Cambria" pitchFamily="18" charset="0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Cambria" pitchFamily="18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ambria" pitchFamily="18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Cambria" pitchFamily="18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Cambria" pitchFamily="18" charset="0"/>
                    </a:defRPr>
                  </a:lvl5pPr>
                  <a:lvl6pPr eaLnBrk="0" fontAlgn="base" hangingPunct="0"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mbria" pitchFamily="18" charset="0"/>
                    </a:defRPr>
                  </a:lvl6pPr>
                  <a:lvl7pPr eaLnBrk="0" fontAlgn="base" hangingPunct="0"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mbria" pitchFamily="18" charset="0"/>
                    </a:defRPr>
                  </a:lvl7pPr>
                  <a:lvl8pPr eaLnBrk="0" fontAlgn="base" hangingPunct="0"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mbria" pitchFamily="18" charset="0"/>
                    </a:defRPr>
                  </a:lvl8pPr>
                  <a:lvl9pPr eaLnBrk="0" fontAlgn="base" hangingPunct="0"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mbria" pitchFamily="18" charset="0"/>
                    </a:defRPr>
                  </a:lvl9pPr>
                </a:lstStyle>
                <a:p>
                  <a:pPr eaLnBrk="1" hangingPunct="1"/>
                  <a:r>
                    <a:rPr lang="cs-CZ" altLang="cs-CZ" sz="1400" b="1">
                      <a:solidFill>
                        <a:schemeClr val="bg1"/>
                      </a:solidFill>
                      <a:latin typeface="Arial" pitchFamily="34" charset="0"/>
                    </a:rPr>
                    <a:t>T</a:t>
                  </a:r>
                </a:p>
              </p:txBody>
            </p:sp>
            <p:sp>
              <p:nvSpPr>
                <p:cNvPr id="17478" name="Text Box 2099"/>
                <p:cNvSpPr txBox="1">
                  <a:spLocks noChangeArrowheads="1"/>
                </p:cNvSpPr>
                <p:nvPr/>
              </p:nvSpPr>
              <p:spPr bwMode="auto">
                <a:xfrm>
                  <a:off x="3104" y="2523"/>
                  <a:ext cx="184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Cambria" pitchFamily="18" charset="0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Cambria" pitchFamily="18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ambria" pitchFamily="18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Cambria" pitchFamily="18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Cambria" pitchFamily="18" charset="0"/>
                    </a:defRPr>
                  </a:lvl5pPr>
                  <a:lvl6pPr eaLnBrk="0" fontAlgn="base" hangingPunct="0"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mbria" pitchFamily="18" charset="0"/>
                    </a:defRPr>
                  </a:lvl6pPr>
                  <a:lvl7pPr eaLnBrk="0" fontAlgn="base" hangingPunct="0"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mbria" pitchFamily="18" charset="0"/>
                    </a:defRPr>
                  </a:lvl7pPr>
                  <a:lvl8pPr eaLnBrk="0" fontAlgn="base" hangingPunct="0"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mbria" pitchFamily="18" charset="0"/>
                    </a:defRPr>
                  </a:lvl8pPr>
                  <a:lvl9pPr eaLnBrk="0" fontAlgn="base" hangingPunct="0"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mbria" pitchFamily="18" charset="0"/>
                    </a:defRPr>
                  </a:lvl9pPr>
                </a:lstStyle>
                <a:p>
                  <a:pPr eaLnBrk="1" hangingPunct="1"/>
                  <a:r>
                    <a:rPr lang="cs-CZ" altLang="cs-CZ" sz="1400" b="1">
                      <a:solidFill>
                        <a:schemeClr val="bg1"/>
                      </a:solidFill>
                      <a:latin typeface="Arial" pitchFamily="34" charset="0"/>
                    </a:rPr>
                    <a:t>T</a:t>
                  </a:r>
                </a:p>
              </p:txBody>
            </p:sp>
            <p:sp>
              <p:nvSpPr>
                <p:cNvPr id="17479" name="Text Box 2100"/>
                <p:cNvSpPr txBox="1">
                  <a:spLocks noChangeArrowheads="1"/>
                </p:cNvSpPr>
                <p:nvPr/>
              </p:nvSpPr>
              <p:spPr bwMode="auto">
                <a:xfrm>
                  <a:off x="3379" y="2523"/>
                  <a:ext cx="184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Cambria" pitchFamily="18" charset="0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Cambria" pitchFamily="18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ambria" pitchFamily="18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Cambria" pitchFamily="18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Cambria" pitchFamily="18" charset="0"/>
                    </a:defRPr>
                  </a:lvl5pPr>
                  <a:lvl6pPr eaLnBrk="0" fontAlgn="base" hangingPunct="0"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mbria" pitchFamily="18" charset="0"/>
                    </a:defRPr>
                  </a:lvl6pPr>
                  <a:lvl7pPr eaLnBrk="0" fontAlgn="base" hangingPunct="0"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mbria" pitchFamily="18" charset="0"/>
                    </a:defRPr>
                  </a:lvl7pPr>
                  <a:lvl8pPr eaLnBrk="0" fontAlgn="base" hangingPunct="0"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mbria" pitchFamily="18" charset="0"/>
                    </a:defRPr>
                  </a:lvl8pPr>
                  <a:lvl9pPr eaLnBrk="0" fontAlgn="base" hangingPunct="0"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mbria" pitchFamily="18" charset="0"/>
                    </a:defRPr>
                  </a:lvl9pPr>
                </a:lstStyle>
                <a:p>
                  <a:pPr eaLnBrk="1" hangingPunct="1"/>
                  <a:r>
                    <a:rPr lang="cs-CZ" altLang="cs-CZ" sz="1400" b="1">
                      <a:solidFill>
                        <a:schemeClr val="bg1"/>
                      </a:solidFill>
                      <a:latin typeface="Arial" pitchFamily="34" charset="0"/>
                    </a:rPr>
                    <a:t>T</a:t>
                  </a:r>
                </a:p>
              </p:txBody>
            </p:sp>
            <p:sp>
              <p:nvSpPr>
                <p:cNvPr id="17480" name="Text Box 2101"/>
                <p:cNvSpPr txBox="1">
                  <a:spLocks noChangeArrowheads="1"/>
                </p:cNvSpPr>
                <p:nvPr/>
              </p:nvSpPr>
              <p:spPr bwMode="auto">
                <a:xfrm>
                  <a:off x="3240" y="2523"/>
                  <a:ext cx="184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Cambria" pitchFamily="18" charset="0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Cambria" pitchFamily="18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ambria" pitchFamily="18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Cambria" pitchFamily="18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Cambria" pitchFamily="18" charset="0"/>
                    </a:defRPr>
                  </a:lvl5pPr>
                  <a:lvl6pPr eaLnBrk="0" fontAlgn="base" hangingPunct="0"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mbria" pitchFamily="18" charset="0"/>
                    </a:defRPr>
                  </a:lvl6pPr>
                  <a:lvl7pPr eaLnBrk="0" fontAlgn="base" hangingPunct="0"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mbria" pitchFamily="18" charset="0"/>
                    </a:defRPr>
                  </a:lvl7pPr>
                  <a:lvl8pPr eaLnBrk="0" fontAlgn="base" hangingPunct="0"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mbria" pitchFamily="18" charset="0"/>
                    </a:defRPr>
                  </a:lvl8pPr>
                  <a:lvl9pPr eaLnBrk="0" fontAlgn="base" hangingPunct="0"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mbria" pitchFamily="18" charset="0"/>
                    </a:defRPr>
                  </a:lvl9pPr>
                </a:lstStyle>
                <a:p>
                  <a:pPr eaLnBrk="1" hangingPunct="1"/>
                  <a:r>
                    <a:rPr lang="cs-CZ" altLang="cs-CZ" sz="1400" b="1">
                      <a:solidFill>
                        <a:schemeClr val="bg1"/>
                      </a:solidFill>
                      <a:latin typeface="Arial" pitchFamily="34" charset="0"/>
                    </a:rPr>
                    <a:t>T</a:t>
                  </a:r>
                </a:p>
              </p:txBody>
            </p:sp>
            <p:sp>
              <p:nvSpPr>
                <p:cNvPr id="17481" name="Text Box 2102"/>
                <p:cNvSpPr txBox="1">
                  <a:spLocks noChangeArrowheads="1"/>
                </p:cNvSpPr>
                <p:nvPr/>
              </p:nvSpPr>
              <p:spPr bwMode="auto">
                <a:xfrm>
                  <a:off x="3512" y="2523"/>
                  <a:ext cx="184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Cambria" pitchFamily="18" charset="0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Cambria" pitchFamily="18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ambria" pitchFamily="18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Cambria" pitchFamily="18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Cambria" pitchFamily="18" charset="0"/>
                    </a:defRPr>
                  </a:lvl5pPr>
                  <a:lvl6pPr eaLnBrk="0" fontAlgn="base" hangingPunct="0"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mbria" pitchFamily="18" charset="0"/>
                    </a:defRPr>
                  </a:lvl6pPr>
                  <a:lvl7pPr eaLnBrk="0" fontAlgn="base" hangingPunct="0"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mbria" pitchFamily="18" charset="0"/>
                    </a:defRPr>
                  </a:lvl7pPr>
                  <a:lvl8pPr eaLnBrk="0" fontAlgn="base" hangingPunct="0"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mbria" pitchFamily="18" charset="0"/>
                    </a:defRPr>
                  </a:lvl8pPr>
                  <a:lvl9pPr eaLnBrk="0" fontAlgn="base" hangingPunct="0"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mbria" pitchFamily="18" charset="0"/>
                    </a:defRPr>
                  </a:lvl9pPr>
                </a:lstStyle>
                <a:p>
                  <a:pPr eaLnBrk="1" hangingPunct="1"/>
                  <a:r>
                    <a:rPr lang="cs-CZ" altLang="cs-CZ" sz="1400" b="1">
                      <a:solidFill>
                        <a:schemeClr val="bg1"/>
                      </a:solidFill>
                      <a:latin typeface="Arial" pitchFamily="34" charset="0"/>
                    </a:rPr>
                    <a:t>T</a:t>
                  </a:r>
                </a:p>
              </p:txBody>
            </p:sp>
          </p:grpSp>
        </p:grpSp>
        <p:sp>
          <p:nvSpPr>
            <p:cNvPr id="17415" name="Text Box 2103"/>
            <p:cNvSpPr txBox="1">
              <a:spLocks noChangeArrowheads="1"/>
            </p:cNvSpPr>
            <p:nvPr/>
          </p:nvSpPr>
          <p:spPr bwMode="auto">
            <a:xfrm>
              <a:off x="249" y="2976"/>
              <a:ext cx="5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mbria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mbria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mbria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mbria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mbria" pitchFamily="18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mbria" pitchFamily="18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mbria" pitchFamily="18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mbria" pitchFamily="18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mbria" pitchFamily="18" charset="0"/>
                </a:defRPr>
              </a:lvl9pPr>
            </a:lstStyle>
            <a:p>
              <a:pPr eaLnBrk="1" hangingPunct="1"/>
              <a:r>
                <a:rPr lang="cs-CZ" altLang="cs-CZ" sz="1800" b="1">
                  <a:latin typeface="Arial" pitchFamily="34" charset="0"/>
                </a:rPr>
                <a:t>cDNA</a:t>
              </a:r>
            </a:p>
          </p:txBody>
        </p:sp>
        <p:grpSp>
          <p:nvGrpSpPr>
            <p:cNvPr id="17416" name="Group 2104"/>
            <p:cNvGrpSpPr>
              <a:grpSpLocks/>
            </p:cNvGrpSpPr>
            <p:nvPr/>
          </p:nvGrpSpPr>
          <p:grpSpPr bwMode="auto">
            <a:xfrm>
              <a:off x="1292" y="3566"/>
              <a:ext cx="1043" cy="227"/>
              <a:chOff x="1429" y="2704"/>
              <a:chExt cx="1043" cy="227"/>
            </a:xfrm>
          </p:grpSpPr>
          <p:sp>
            <p:nvSpPr>
              <p:cNvPr id="17448" name="Line 2105"/>
              <p:cNvSpPr>
                <a:spLocks noChangeShapeType="1"/>
              </p:cNvSpPr>
              <p:nvPr/>
            </p:nvSpPr>
            <p:spPr bwMode="auto">
              <a:xfrm>
                <a:off x="1429" y="2886"/>
                <a:ext cx="226" cy="0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49" name="Line 2106"/>
              <p:cNvSpPr>
                <a:spLocks noChangeShapeType="1"/>
              </p:cNvSpPr>
              <p:nvPr/>
            </p:nvSpPr>
            <p:spPr bwMode="auto">
              <a:xfrm>
                <a:off x="1610" y="2931"/>
                <a:ext cx="181" cy="0"/>
              </a:xfrm>
              <a:prstGeom prst="line">
                <a:avLst/>
              </a:prstGeom>
              <a:noFill/>
              <a:ln w="28575">
                <a:solidFill>
                  <a:srgbClr val="FFFF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50" name="Line 2107"/>
              <p:cNvSpPr>
                <a:spLocks noChangeShapeType="1"/>
              </p:cNvSpPr>
              <p:nvPr/>
            </p:nvSpPr>
            <p:spPr bwMode="auto">
              <a:xfrm>
                <a:off x="1791" y="2886"/>
                <a:ext cx="182" cy="0"/>
              </a:xfrm>
              <a:prstGeom prst="line">
                <a:avLst/>
              </a:prstGeom>
              <a:noFill/>
              <a:ln w="28575">
                <a:solidFill>
                  <a:srgbClr val="FF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51" name="Line 2108"/>
              <p:cNvSpPr>
                <a:spLocks noChangeShapeType="1"/>
              </p:cNvSpPr>
              <p:nvPr/>
            </p:nvSpPr>
            <p:spPr bwMode="auto">
              <a:xfrm>
                <a:off x="1973" y="2931"/>
                <a:ext cx="227" cy="0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52" name="Line 2109"/>
              <p:cNvSpPr>
                <a:spLocks noChangeShapeType="1"/>
              </p:cNvSpPr>
              <p:nvPr/>
            </p:nvSpPr>
            <p:spPr bwMode="auto">
              <a:xfrm>
                <a:off x="2109" y="2886"/>
                <a:ext cx="182" cy="0"/>
              </a:xfrm>
              <a:prstGeom prst="line">
                <a:avLst/>
              </a:prstGeom>
              <a:noFill/>
              <a:ln w="28575">
                <a:solidFill>
                  <a:srgbClr val="8EB8E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53" name="Line 2110"/>
              <p:cNvSpPr>
                <a:spLocks noChangeShapeType="1"/>
              </p:cNvSpPr>
              <p:nvPr/>
            </p:nvSpPr>
            <p:spPr bwMode="auto">
              <a:xfrm>
                <a:off x="2290" y="2931"/>
                <a:ext cx="182" cy="0"/>
              </a:xfrm>
              <a:prstGeom prst="line">
                <a:avLst/>
              </a:prstGeom>
              <a:noFill/>
              <a:ln w="28575">
                <a:solidFill>
                  <a:srgbClr val="66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54" name="Line 2111"/>
              <p:cNvSpPr>
                <a:spLocks noChangeShapeType="1"/>
              </p:cNvSpPr>
              <p:nvPr/>
            </p:nvSpPr>
            <p:spPr bwMode="auto">
              <a:xfrm>
                <a:off x="1429" y="2704"/>
                <a:ext cx="90" cy="0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55" name="Line 2112"/>
              <p:cNvSpPr>
                <a:spLocks noChangeShapeType="1"/>
              </p:cNvSpPr>
              <p:nvPr/>
            </p:nvSpPr>
            <p:spPr bwMode="auto">
              <a:xfrm>
                <a:off x="1610" y="2704"/>
                <a:ext cx="91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56" name="Line 2113"/>
              <p:cNvSpPr>
                <a:spLocks noChangeShapeType="1"/>
              </p:cNvSpPr>
              <p:nvPr/>
            </p:nvSpPr>
            <p:spPr bwMode="auto">
              <a:xfrm>
                <a:off x="1791" y="2704"/>
                <a:ext cx="91" cy="0"/>
              </a:xfrm>
              <a:prstGeom prst="line">
                <a:avLst/>
              </a:prstGeom>
              <a:noFill/>
              <a:ln w="9525">
                <a:solidFill>
                  <a:srgbClr val="FFCC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57" name="Line 2114"/>
              <p:cNvSpPr>
                <a:spLocks noChangeShapeType="1"/>
              </p:cNvSpPr>
              <p:nvPr/>
            </p:nvSpPr>
            <p:spPr bwMode="auto">
              <a:xfrm>
                <a:off x="1973" y="2704"/>
                <a:ext cx="91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58" name="Line 2115"/>
              <p:cNvSpPr>
                <a:spLocks noChangeShapeType="1"/>
              </p:cNvSpPr>
              <p:nvPr/>
            </p:nvSpPr>
            <p:spPr bwMode="auto">
              <a:xfrm>
                <a:off x="2154" y="2704"/>
                <a:ext cx="91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59" name="Line 2116"/>
              <p:cNvSpPr>
                <a:spLocks noChangeShapeType="1"/>
              </p:cNvSpPr>
              <p:nvPr/>
            </p:nvSpPr>
            <p:spPr bwMode="auto">
              <a:xfrm>
                <a:off x="2290" y="2704"/>
                <a:ext cx="92" cy="0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60" name="Line 2117"/>
              <p:cNvSpPr>
                <a:spLocks noChangeShapeType="1"/>
              </p:cNvSpPr>
              <p:nvPr/>
            </p:nvSpPr>
            <p:spPr bwMode="auto">
              <a:xfrm flipH="1">
                <a:off x="1519" y="2795"/>
                <a:ext cx="91" cy="0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61" name="Line 2118"/>
              <p:cNvSpPr>
                <a:spLocks noChangeShapeType="1"/>
              </p:cNvSpPr>
              <p:nvPr/>
            </p:nvSpPr>
            <p:spPr bwMode="auto">
              <a:xfrm flipH="1">
                <a:off x="1701" y="2795"/>
                <a:ext cx="91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62" name="Line 2119"/>
              <p:cNvSpPr>
                <a:spLocks noChangeShapeType="1"/>
              </p:cNvSpPr>
              <p:nvPr/>
            </p:nvSpPr>
            <p:spPr bwMode="auto">
              <a:xfrm flipH="1">
                <a:off x="1882" y="2795"/>
                <a:ext cx="91" cy="0"/>
              </a:xfrm>
              <a:prstGeom prst="line">
                <a:avLst/>
              </a:prstGeom>
              <a:noFill/>
              <a:ln w="9525">
                <a:solidFill>
                  <a:srgbClr val="FFCC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63" name="Line 2120"/>
              <p:cNvSpPr>
                <a:spLocks noChangeShapeType="1"/>
              </p:cNvSpPr>
              <p:nvPr/>
            </p:nvSpPr>
            <p:spPr bwMode="auto">
              <a:xfrm flipH="1">
                <a:off x="2064" y="2795"/>
                <a:ext cx="91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64" name="Line 2121"/>
              <p:cNvSpPr>
                <a:spLocks noChangeShapeType="1"/>
              </p:cNvSpPr>
              <p:nvPr/>
            </p:nvSpPr>
            <p:spPr bwMode="auto">
              <a:xfrm flipH="1">
                <a:off x="2245" y="2795"/>
                <a:ext cx="91" cy="0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65" name="Line 2122"/>
              <p:cNvSpPr>
                <a:spLocks noChangeShapeType="1"/>
              </p:cNvSpPr>
              <p:nvPr/>
            </p:nvSpPr>
            <p:spPr bwMode="auto">
              <a:xfrm flipH="1">
                <a:off x="2381" y="2795"/>
                <a:ext cx="91" cy="0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17417" name="Text Box 2123"/>
            <p:cNvSpPr txBox="1">
              <a:spLocks noChangeArrowheads="1"/>
            </p:cNvSpPr>
            <p:nvPr/>
          </p:nvSpPr>
          <p:spPr bwMode="auto">
            <a:xfrm>
              <a:off x="1519" y="3203"/>
              <a:ext cx="5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mbria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mbria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mbria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mbria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mbria" pitchFamily="18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mbria" pitchFamily="18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mbria" pitchFamily="18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mbria" pitchFamily="18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mbria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cs-CZ" altLang="cs-CZ" sz="1400" b="1">
                  <a:latin typeface="Arial" pitchFamily="34" charset="0"/>
                </a:rPr>
                <a:t>PCR</a:t>
              </a:r>
            </a:p>
          </p:txBody>
        </p:sp>
        <p:sp>
          <p:nvSpPr>
            <p:cNvPr id="17418" name="Line 2124"/>
            <p:cNvSpPr>
              <a:spLocks noChangeShapeType="1"/>
            </p:cNvSpPr>
            <p:nvPr/>
          </p:nvSpPr>
          <p:spPr bwMode="auto">
            <a:xfrm>
              <a:off x="2018" y="3249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419" name="Text Box 2125"/>
            <p:cNvSpPr txBox="1">
              <a:spLocks noChangeArrowheads="1"/>
            </p:cNvSpPr>
            <p:nvPr/>
          </p:nvSpPr>
          <p:spPr bwMode="auto">
            <a:xfrm>
              <a:off x="1383" y="2704"/>
              <a:ext cx="53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mbria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mbria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mbria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mbria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mbria" pitchFamily="18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mbria" pitchFamily="18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mbria" pitchFamily="18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mbria" pitchFamily="18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mbria" pitchFamily="18" charset="0"/>
                </a:defRPr>
              </a:lvl9pPr>
            </a:lstStyle>
            <a:p>
              <a:pPr eaLnBrk="1" hangingPunct="1"/>
              <a:r>
                <a:rPr lang="cs-CZ" altLang="cs-CZ" sz="1400" b="1">
                  <a:latin typeface="Arial" pitchFamily="34" charset="0"/>
                </a:rPr>
                <a:t>RT-PCR</a:t>
              </a:r>
            </a:p>
          </p:txBody>
        </p:sp>
        <p:sp>
          <p:nvSpPr>
            <p:cNvPr id="17420" name="Line 2126"/>
            <p:cNvSpPr>
              <a:spLocks noChangeShapeType="1"/>
            </p:cNvSpPr>
            <p:nvPr/>
          </p:nvSpPr>
          <p:spPr bwMode="auto">
            <a:xfrm>
              <a:off x="2018" y="2750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17421" name="Group 2127"/>
            <p:cNvGrpSpPr>
              <a:grpSpLocks/>
            </p:cNvGrpSpPr>
            <p:nvPr/>
          </p:nvGrpSpPr>
          <p:grpSpPr bwMode="auto">
            <a:xfrm>
              <a:off x="3923" y="2523"/>
              <a:ext cx="844" cy="192"/>
              <a:chOff x="2562" y="2523"/>
              <a:chExt cx="1388" cy="241"/>
            </a:xfrm>
          </p:grpSpPr>
          <p:sp>
            <p:nvSpPr>
              <p:cNvPr id="17432" name="AutoShape 2128"/>
              <p:cNvSpPr>
                <a:spLocks noChangeArrowheads="1"/>
              </p:cNvSpPr>
              <p:nvPr/>
            </p:nvSpPr>
            <p:spPr bwMode="auto">
              <a:xfrm>
                <a:off x="2562" y="2523"/>
                <a:ext cx="272" cy="227"/>
              </a:xfrm>
              <a:prstGeom prst="leftArrow">
                <a:avLst>
                  <a:gd name="adj1" fmla="val 50000"/>
                  <a:gd name="adj2" fmla="val 29956"/>
                </a:avLst>
              </a:prstGeom>
              <a:solidFill>
                <a:schemeClr val="accent2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cs-CZ" altLang="cs-CZ"/>
              </a:p>
            </p:txBody>
          </p:sp>
          <p:grpSp>
            <p:nvGrpSpPr>
              <p:cNvPr id="17433" name="Group 2129"/>
              <p:cNvGrpSpPr>
                <a:grpSpLocks/>
              </p:cNvGrpSpPr>
              <p:nvPr/>
            </p:nvGrpSpPr>
            <p:grpSpPr bwMode="auto">
              <a:xfrm>
                <a:off x="2829" y="2523"/>
                <a:ext cx="1121" cy="241"/>
                <a:chOff x="2829" y="2523"/>
                <a:chExt cx="1121" cy="241"/>
              </a:xfrm>
            </p:grpSpPr>
            <p:sp>
              <p:nvSpPr>
                <p:cNvPr id="17434" name="Rectangle 2130"/>
                <p:cNvSpPr>
                  <a:spLocks noChangeArrowheads="1"/>
                </p:cNvSpPr>
                <p:nvPr/>
              </p:nvSpPr>
              <p:spPr bwMode="auto">
                <a:xfrm>
                  <a:off x="2835" y="2568"/>
                  <a:ext cx="952" cy="13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cs-CZ" altLang="cs-CZ"/>
                </a:p>
              </p:txBody>
            </p:sp>
            <p:sp>
              <p:nvSpPr>
                <p:cNvPr id="17435" name="Line 2131"/>
                <p:cNvSpPr>
                  <a:spLocks noChangeShapeType="1"/>
                </p:cNvSpPr>
                <p:nvPr/>
              </p:nvSpPr>
              <p:spPr bwMode="auto">
                <a:xfrm>
                  <a:off x="2971" y="2568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7436" name="Line 2132"/>
                <p:cNvSpPr>
                  <a:spLocks noChangeShapeType="1"/>
                </p:cNvSpPr>
                <p:nvPr/>
              </p:nvSpPr>
              <p:spPr bwMode="auto">
                <a:xfrm>
                  <a:off x="3107" y="2568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7437" name="Line 2133"/>
                <p:cNvSpPr>
                  <a:spLocks noChangeShapeType="1"/>
                </p:cNvSpPr>
                <p:nvPr/>
              </p:nvSpPr>
              <p:spPr bwMode="auto">
                <a:xfrm>
                  <a:off x="3243" y="2568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7438" name="Line 2134"/>
                <p:cNvSpPr>
                  <a:spLocks noChangeShapeType="1"/>
                </p:cNvSpPr>
                <p:nvPr/>
              </p:nvSpPr>
              <p:spPr bwMode="auto">
                <a:xfrm>
                  <a:off x="3379" y="2568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7439" name="Line 2135"/>
                <p:cNvSpPr>
                  <a:spLocks noChangeShapeType="1"/>
                </p:cNvSpPr>
                <p:nvPr/>
              </p:nvSpPr>
              <p:spPr bwMode="auto">
                <a:xfrm>
                  <a:off x="3515" y="2568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7440" name="Line 2136"/>
                <p:cNvSpPr>
                  <a:spLocks noChangeShapeType="1"/>
                </p:cNvSpPr>
                <p:nvPr/>
              </p:nvSpPr>
              <p:spPr bwMode="auto">
                <a:xfrm>
                  <a:off x="3651" y="2568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7441" name="Text Box 2137"/>
                <p:cNvSpPr txBox="1">
                  <a:spLocks noChangeArrowheads="1"/>
                </p:cNvSpPr>
                <p:nvPr/>
              </p:nvSpPr>
              <p:spPr bwMode="auto">
                <a:xfrm>
                  <a:off x="2829" y="2523"/>
                  <a:ext cx="302" cy="2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Cambria" pitchFamily="18" charset="0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Cambria" pitchFamily="18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ambria" pitchFamily="18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Cambria" pitchFamily="18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Cambria" pitchFamily="18" charset="0"/>
                    </a:defRPr>
                  </a:lvl5pPr>
                  <a:lvl6pPr eaLnBrk="0" fontAlgn="base" hangingPunct="0"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mbria" pitchFamily="18" charset="0"/>
                    </a:defRPr>
                  </a:lvl6pPr>
                  <a:lvl7pPr eaLnBrk="0" fontAlgn="base" hangingPunct="0"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mbria" pitchFamily="18" charset="0"/>
                    </a:defRPr>
                  </a:lvl7pPr>
                  <a:lvl8pPr eaLnBrk="0" fontAlgn="base" hangingPunct="0"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mbria" pitchFamily="18" charset="0"/>
                    </a:defRPr>
                  </a:lvl8pPr>
                  <a:lvl9pPr eaLnBrk="0" fontAlgn="base" hangingPunct="0"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mbria" pitchFamily="18" charset="0"/>
                    </a:defRPr>
                  </a:lvl9pPr>
                </a:lstStyle>
                <a:p>
                  <a:pPr eaLnBrk="1" hangingPunct="1"/>
                  <a:r>
                    <a:rPr lang="cs-CZ" altLang="cs-CZ" sz="1400" b="1">
                      <a:solidFill>
                        <a:schemeClr val="bg1"/>
                      </a:solidFill>
                      <a:latin typeface="Arial" pitchFamily="34" charset="0"/>
                    </a:rPr>
                    <a:t>T</a:t>
                  </a:r>
                </a:p>
              </p:txBody>
            </p:sp>
            <p:sp>
              <p:nvSpPr>
                <p:cNvPr id="17442" name="Text Box 2138"/>
                <p:cNvSpPr txBox="1">
                  <a:spLocks noChangeArrowheads="1"/>
                </p:cNvSpPr>
                <p:nvPr/>
              </p:nvSpPr>
              <p:spPr bwMode="auto">
                <a:xfrm>
                  <a:off x="3648" y="2523"/>
                  <a:ext cx="302" cy="2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Cambria" pitchFamily="18" charset="0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Cambria" pitchFamily="18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ambria" pitchFamily="18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Cambria" pitchFamily="18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Cambria" pitchFamily="18" charset="0"/>
                    </a:defRPr>
                  </a:lvl5pPr>
                  <a:lvl6pPr eaLnBrk="0" fontAlgn="base" hangingPunct="0"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mbria" pitchFamily="18" charset="0"/>
                    </a:defRPr>
                  </a:lvl6pPr>
                  <a:lvl7pPr eaLnBrk="0" fontAlgn="base" hangingPunct="0"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mbria" pitchFamily="18" charset="0"/>
                    </a:defRPr>
                  </a:lvl7pPr>
                  <a:lvl8pPr eaLnBrk="0" fontAlgn="base" hangingPunct="0"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mbria" pitchFamily="18" charset="0"/>
                    </a:defRPr>
                  </a:lvl8pPr>
                  <a:lvl9pPr eaLnBrk="0" fontAlgn="base" hangingPunct="0"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mbria" pitchFamily="18" charset="0"/>
                    </a:defRPr>
                  </a:lvl9pPr>
                </a:lstStyle>
                <a:p>
                  <a:pPr eaLnBrk="1" hangingPunct="1"/>
                  <a:r>
                    <a:rPr lang="cs-CZ" altLang="cs-CZ" sz="1400" b="1">
                      <a:solidFill>
                        <a:schemeClr val="bg1"/>
                      </a:solidFill>
                      <a:latin typeface="Arial" pitchFamily="34" charset="0"/>
                    </a:rPr>
                    <a:t>T</a:t>
                  </a:r>
                </a:p>
              </p:txBody>
            </p:sp>
            <p:sp>
              <p:nvSpPr>
                <p:cNvPr id="17443" name="Text Box 2139"/>
                <p:cNvSpPr txBox="1">
                  <a:spLocks noChangeArrowheads="1"/>
                </p:cNvSpPr>
                <p:nvPr/>
              </p:nvSpPr>
              <p:spPr bwMode="auto">
                <a:xfrm>
                  <a:off x="2965" y="2523"/>
                  <a:ext cx="303" cy="2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Cambria" pitchFamily="18" charset="0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Cambria" pitchFamily="18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ambria" pitchFamily="18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Cambria" pitchFamily="18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Cambria" pitchFamily="18" charset="0"/>
                    </a:defRPr>
                  </a:lvl5pPr>
                  <a:lvl6pPr eaLnBrk="0" fontAlgn="base" hangingPunct="0"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mbria" pitchFamily="18" charset="0"/>
                    </a:defRPr>
                  </a:lvl6pPr>
                  <a:lvl7pPr eaLnBrk="0" fontAlgn="base" hangingPunct="0"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mbria" pitchFamily="18" charset="0"/>
                    </a:defRPr>
                  </a:lvl7pPr>
                  <a:lvl8pPr eaLnBrk="0" fontAlgn="base" hangingPunct="0"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mbria" pitchFamily="18" charset="0"/>
                    </a:defRPr>
                  </a:lvl8pPr>
                  <a:lvl9pPr eaLnBrk="0" fontAlgn="base" hangingPunct="0"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mbria" pitchFamily="18" charset="0"/>
                    </a:defRPr>
                  </a:lvl9pPr>
                </a:lstStyle>
                <a:p>
                  <a:pPr eaLnBrk="1" hangingPunct="1"/>
                  <a:r>
                    <a:rPr lang="cs-CZ" altLang="cs-CZ" sz="1400" b="1">
                      <a:solidFill>
                        <a:schemeClr val="bg1"/>
                      </a:solidFill>
                      <a:latin typeface="Arial" pitchFamily="34" charset="0"/>
                    </a:rPr>
                    <a:t>T</a:t>
                  </a:r>
                </a:p>
              </p:txBody>
            </p:sp>
            <p:sp>
              <p:nvSpPr>
                <p:cNvPr id="17444" name="Text Box 2140"/>
                <p:cNvSpPr txBox="1">
                  <a:spLocks noChangeArrowheads="1"/>
                </p:cNvSpPr>
                <p:nvPr/>
              </p:nvSpPr>
              <p:spPr bwMode="auto">
                <a:xfrm>
                  <a:off x="3100" y="2523"/>
                  <a:ext cx="303" cy="2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Cambria" pitchFamily="18" charset="0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Cambria" pitchFamily="18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ambria" pitchFamily="18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Cambria" pitchFamily="18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Cambria" pitchFamily="18" charset="0"/>
                    </a:defRPr>
                  </a:lvl5pPr>
                  <a:lvl6pPr eaLnBrk="0" fontAlgn="base" hangingPunct="0"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mbria" pitchFamily="18" charset="0"/>
                    </a:defRPr>
                  </a:lvl6pPr>
                  <a:lvl7pPr eaLnBrk="0" fontAlgn="base" hangingPunct="0"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mbria" pitchFamily="18" charset="0"/>
                    </a:defRPr>
                  </a:lvl7pPr>
                  <a:lvl8pPr eaLnBrk="0" fontAlgn="base" hangingPunct="0"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mbria" pitchFamily="18" charset="0"/>
                    </a:defRPr>
                  </a:lvl8pPr>
                  <a:lvl9pPr eaLnBrk="0" fontAlgn="base" hangingPunct="0"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mbria" pitchFamily="18" charset="0"/>
                    </a:defRPr>
                  </a:lvl9pPr>
                </a:lstStyle>
                <a:p>
                  <a:pPr eaLnBrk="1" hangingPunct="1"/>
                  <a:r>
                    <a:rPr lang="cs-CZ" altLang="cs-CZ" sz="1400" b="1">
                      <a:solidFill>
                        <a:schemeClr val="bg1"/>
                      </a:solidFill>
                      <a:latin typeface="Arial" pitchFamily="34" charset="0"/>
                    </a:rPr>
                    <a:t>T</a:t>
                  </a:r>
                </a:p>
              </p:txBody>
            </p:sp>
            <p:sp>
              <p:nvSpPr>
                <p:cNvPr id="17445" name="Text Box 2141"/>
                <p:cNvSpPr txBox="1">
                  <a:spLocks noChangeArrowheads="1"/>
                </p:cNvSpPr>
                <p:nvPr/>
              </p:nvSpPr>
              <p:spPr bwMode="auto">
                <a:xfrm>
                  <a:off x="3376" y="2523"/>
                  <a:ext cx="303" cy="2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Cambria" pitchFamily="18" charset="0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Cambria" pitchFamily="18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ambria" pitchFamily="18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Cambria" pitchFamily="18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Cambria" pitchFamily="18" charset="0"/>
                    </a:defRPr>
                  </a:lvl5pPr>
                  <a:lvl6pPr eaLnBrk="0" fontAlgn="base" hangingPunct="0"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mbria" pitchFamily="18" charset="0"/>
                    </a:defRPr>
                  </a:lvl6pPr>
                  <a:lvl7pPr eaLnBrk="0" fontAlgn="base" hangingPunct="0"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mbria" pitchFamily="18" charset="0"/>
                    </a:defRPr>
                  </a:lvl7pPr>
                  <a:lvl8pPr eaLnBrk="0" fontAlgn="base" hangingPunct="0"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mbria" pitchFamily="18" charset="0"/>
                    </a:defRPr>
                  </a:lvl8pPr>
                  <a:lvl9pPr eaLnBrk="0" fontAlgn="base" hangingPunct="0"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mbria" pitchFamily="18" charset="0"/>
                    </a:defRPr>
                  </a:lvl9pPr>
                </a:lstStyle>
                <a:p>
                  <a:pPr eaLnBrk="1" hangingPunct="1"/>
                  <a:r>
                    <a:rPr lang="cs-CZ" altLang="cs-CZ" sz="1400" b="1">
                      <a:solidFill>
                        <a:schemeClr val="bg1"/>
                      </a:solidFill>
                      <a:latin typeface="Arial" pitchFamily="34" charset="0"/>
                    </a:rPr>
                    <a:t>T</a:t>
                  </a:r>
                </a:p>
              </p:txBody>
            </p:sp>
            <p:sp>
              <p:nvSpPr>
                <p:cNvPr id="17446" name="Text Box 2142"/>
                <p:cNvSpPr txBox="1">
                  <a:spLocks noChangeArrowheads="1"/>
                </p:cNvSpPr>
                <p:nvPr/>
              </p:nvSpPr>
              <p:spPr bwMode="auto">
                <a:xfrm>
                  <a:off x="3236" y="2523"/>
                  <a:ext cx="303" cy="2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Cambria" pitchFamily="18" charset="0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Cambria" pitchFamily="18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ambria" pitchFamily="18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Cambria" pitchFamily="18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Cambria" pitchFamily="18" charset="0"/>
                    </a:defRPr>
                  </a:lvl5pPr>
                  <a:lvl6pPr eaLnBrk="0" fontAlgn="base" hangingPunct="0"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mbria" pitchFamily="18" charset="0"/>
                    </a:defRPr>
                  </a:lvl6pPr>
                  <a:lvl7pPr eaLnBrk="0" fontAlgn="base" hangingPunct="0"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mbria" pitchFamily="18" charset="0"/>
                    </a:defRPr>
                  </a:lvl7pPr>
                  <a:lvl8pPr eaLnBrk="0" fontAlgn="base" hangingPunct="0"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mbria" pitchFamily="18" charset="0"/>
                    </a:defRPr>
                  </a:lvl8pPr>
                  <a:lvl9pPr eaLnBrk="0" fontAlgn="base" hangingPunct="0"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mbria" pitchFamily="18" charset="0"/>
                    </a:defRPr>
                  </a:lvl9pPr>
                </a:lstStyle>
                <a:p>
                  <a:pPr eaLnBrk="1" hangingPunct="1"/>
                  <a:r>
                    <a:rPr lang="cs-CZ" altLang="cs-CZ" sz="1400" b="1">
                      <a:solidFill>
                        <a:schemeClr val="bg1"/>
                      </a:solidFill>
                      <a:latin typeface="Arial" pitchFamily="34" charset="0"/>
                    </a:rPr>
                    <a:t>T</a:t>
                  </a:r>
                </a:p>
              </p:txBody>
            </p:sp>
            <p:sp>
              <p:nvSpPr>
                <p:cNvPr id="17447" name="Text Box 2143"/>
                <p:cNvSpPr txBox="1">
                  <a:spLocks noChangeArrowheads="1"/>
                </p:cNvSpPr>
                <p:nvPr/>
              </p:nvSpPr>
              <p:spPr bwMode="auto">
                <a:xfrm>
                  <a:off x="3508" y="2523"/>
                  <a:ext cx="302" cy="2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Cambria" pitchFamily="18" charset="0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Cambria" pitchFamily="18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ambria" pitchFamily="18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Cambria" pitchFamily="18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Cambria" pitchFamily="18" charset="0"/>
                    </a:defRPr>
                  </a:lvl5pPr>
                  <a:lvl6pPr eaLnBrk="0" fontAlgn="base" hangingPunct="0"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mbria" pitchFamily="18" charset="0"/>
                    </a:defRPr>
                  </a:lvl6pPr>
                  <a:lvl7pPr eaLnBrk="0" fontAlgn="base" hangingPunct="0"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mbria" pitchFamily="18" charset="0"/>
                    </a:defRPr>
                  </a:lvl7pPr>
                  <a:lvl8pPr eaLnBrk="0" fontAlgn="base" hangingPunct="0"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mbria" pitchFamily="18" charset="0"/>
                    </a:defRPr>
                  </a:lvl8pPr>
                  <a:lvl9pPr eaLnBrk="0" fontAlgn="base" hangingPunct="0"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mbria" pitchFamily="18" charset="0"/>
                    </a:defRPr>
                  </a:lvl9pPr>
                </a:lstStyle>
                <a:p>
                  <a:pPr eaLnBrk="1" hangingPunct="1"/>
                  <a:r>
                    <a:rPr lang="cs-CZ" altLang="cs-CZ" sz="1400" b="1">
                      <a:solidFill>
                        <a:schemeClr val="bg1"/>
                      </a:solidFill>
                      <a:latin typeface="Arial" pitchFamily="34" charset="0"/>
                    </a:rPr>
                    <a:t>T</a:t>
                  </a:r>
                </a:p>
              </p:txBody>
            </p:sp>
          </p:grpSp>
        </p:grpSp>
        <p:sp>
          <p:nvSpPr>
            <p:cNvPr id="17422" name="Text Box 2144"/>
            <p:cNvSpPr txBox="1">
              <a:spLocks noChangeArrowheads="1"/>
            </p:cNvSpPr>
            <p:nvPr/>
          </p:nvSpPr>
          <p:spPr bwMode="auto">
            <a:xfrm>
              <a:off x="4739" y="2523"/>
              <a:ext cx="79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mbria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mbria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mbria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mbria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mbria" pitchFamily="18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mbria" pitchFamily="18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mbria" pitchFamily="18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mbria" pitchFamily="18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mbria" pitchFamily="18" charset="0"/>
                </a:defRPr>
              </a:lvl9pPr>
            </a:lstStyle>
            <a:p>
              <a:pPr eaLnBrk="1" hangingPunct="1"/>
              <a:r>
                <a:rPr lang="cs-CZ" altLang="cs-CZ" sz="1200">
                  <a:latin typeface="Arial" pitchFamily="34" charset="0"/>
                </a:rPr>
                <a:t>primer oligo(dT)</a:t>
              </a:r>
            </a:p>
          </p:txBody>
        </p:sp>
        <p:grpSp>
          <p:nvGrpSpPr>
            <p:cNvPr id="17423" name="Group 2145"/>
            <p:cNvGrpSpPr>
              <a:grpSpLocks/>
            </p:cNvGrpSpPr>
            <p:nvPr/>
          </p:nvGrpSpPr>
          <p:grpSpPr bwMode="auto">
            <a:xfrm>
              <a:off x="3968" y="2840"/>
              <a:ext cx="1351" cy="173"/>
              <a:chOff x="4150" y="2341"/>
              <a:chExt cx="1351" cy="173"/>
            </a:xfrm>
          </p:grpSpPr>
          <p:sp>
            <p:nvSpPr>
              <p:cNvPr id="17429" name="Line 2146"/>
              <p:cNvSpPr>
                <a:spLocks noChangeShapeType="1"/>
              </p:cNvSpPr>
              <p:nvPr/>
            </p:nvSpPr>
            <p:spPr bwMode="auto">
              <a:xfrm>
                <a:off x="4150" y="2387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30" name="Line 2147"/>
              <p:cNvSpPr>
                <a:spLocks noChangeShapeType="1"/>
              </p:cNvSpPr>
              <p:nvPr/>
            </p:nvSpPr>
            <p:spPr bwMode="auto">
              <a:xfrm flipH="1">
                <a:off x="4195" y="2478"/>
                <a:ext cx="13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31" name="Text Box 2148"/>
              <p:cNvSpPr txBox="1">
                <a:spLocks noChangeArrowheads="1"/>
              </p:cNvSpPr>
              <p:nvPr/>
            </p:nvSpPr>
            <p:spPr bwMode="auto">
              <a:xfrm>
                <a:off x="4332" y="2341"/>
                <a:ext cx="116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mbria" pitchFamily="18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mbria" pitchFamily="18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mbria" pitchFamily="18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mbria" pitchFamily="18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mbria" pitchFamily="18" charset="0"/>
                  </a:defRPr>
                </a:lvl5pPr>
                <a:lvl6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mbria" pitchFamily="18" charset="0"/>
                  </a:defRPr>
                </a:lvl6pPr>
                <a:lvl7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mbria" pitchFamily="18" charset="0"/>
                  </a:defRPr>
                </a:lvl7pPr>
                <a:lvl8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mbria" pitchFamily="18" charset="0"/>
                  </a:defRPr>
                </a:lvl8pPr>
                <a:lvl9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mbria" pitchFamily="18" charset="0"/>
                  </a:defRPr>
                </a:lvl9pPr>
              </a:lstStyle>
              <a:p>
                <a:pPr eaLnBrk="1" hangingPunct="1"/>
                <a:r>
                  <a:rPr lang="cs-CZ" altLang="cs-CZ" sz="1200">
                    <a:latin typeface="Arial" pitchFamily="34" charset="0"/>
                  </a:rPr>
                  <a:t>genově specifický primer</a:t>
                </a:r>
              </a:p>
            </p:txBody>
          </p:sp>
        </p:grpSp>
        <p:sp>
          <p:nvSpPr>
            <p:cNvPr id="17424" name="Rectangle 2149"/>
            <p:cNvSpPr>
              <a:spLocks noChangeArrowheads="1"/>
            </p:cNvSpPr>
            <p:nvPr/>
          </p:nvSpPr>
          <p:spPr bwMode="auto">
            <a:xfrm>
              <a:off x="3832" y="2432"/>
              <a:ext cx="1679" cy="7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cs-CZ" altLang="cs-CZ"/>
            </a:p>
          </p:txBody>
        </p:sp>
        <p:sp>
          <p:nvSpPr>
            <p:cNvPr id="17425" name="Oval 2150"/>
            <p:cNvSpPr>
              <a:spLocks noChangeArrowheads="1"/>
            </p:cNvSpPr>
            <p:nvPr/>
          </p:nvSpPr>
          <p:spPr bwMode="auto">
            <a:xfrm>
              <a:off x="567" y="1888"/>
              <a:ext cx="454" cy="40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cs-CZ" altLang="cs-CZ"/>
            </a:p>
          </p:txBody>
        </p:sp>
        <p:sp>
          <p:nvSpPr>
            <p:cNvPr id="17426" name="Oval 2151"/>
            <p:cNvSpPr>
              <a:spLocks noChangeArrowheads="1"/>
            </p:cNvSpPr>
            <p:nvPr/>
          </p:nvSpPr>
          <p:spPr bwMode="auto">
            <a:xfrm>
              <a:off x="793" y="2024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cs-CZ" altLang="cs-CZ"/>
            </a:p>
          </p:txBody>
        </p:sp>
        <p:sp>
          <p:nvSpPr>
            <p:cNvPr id="17427" name="Text Box 2152"/>
            <p:cNvSpPr txBox="1">
              <a:spLocks noChangeArrowheads="1"/>
            </p:cNvSpPr>
            <p:nvPr/>
          </p:nvSpPr>
          <p:spPr bwMode="auto">
            <a:xfrm>
              <a:off x="1338" y="2069"/>
              <a:ext cx="117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mbria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mbria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mbria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mbria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mbria" pitchFamily="18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mbria" pitchFamily="18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mbria" pitchFamily="18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mbria" pitchFamily="18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mbria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cs-CZ" altLang="cs-CZ" sz="1400" b="1">
                  <a:latin typeface="Arial" pitchFamily="34" charset="0"/>
                </a:rPr>
                <a:t>Extrakce RNA</a:t>
              </a:r>
            </a:p>
          </p:txBody>
        </p:sp>
        <p:sp>
          <p:nvSpPr>
            <p:cNvPr id="17428" name="Line 2153"/>
            <p:cNvSpPr>
              <a:spLocks noChangeShapeType="1"/>
            </p:cNvSpPr>
            <p:nvPr/>
          </p:nvSpPr>
          <p:spPr bwMode="auto">
            <a:xfrm>
              <a:off x="1020" y="2160"/>
              <a:ext cx="998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8"/>
          <p:cNvSpPr>
            <a:spLocks noChangeArrowheads="1"/>
          </p:cNvSpPr>
          <p:nvPr/>
        </p:nvSpPr>
        <p:spPr bwMode="auto">
          <a:xfrm>
            <a:off x="323850" y="1268413"/>
            <a:ext cx="8424863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cs-CZ" altLang="cs-CZ" sz="1800" smtClean="0">
              <a:latin typeface="+mj-lt"/>
            </a:endParaRPr>
          </a:p>
        </p:txBody>
      </p:sp>
      <p:sp>
        <p:nvSpPr>
          <p:cNvPr id="50179" name="Text Box 4"/>
          <p:cNvSpPr txBox="1">
            <a:spLocks noChangeArrowheads="1"/>
          </p:cNvSpPr>
          <p:nvPr/>
        </p:nvSpPr>
        <p:spPr bwMode="auto">
          <a:xfrm>
            <a:off x="0" y="549275"/>
            <a:ext cx="9144000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cs-CZ" altLang="cs-CZ" sz="2800" dirty="0" smtClean="0">
                <a:latin typeface="+mj-lt"/>
              </a:rPr>
              <a:t>Přímá DNA/RNA diagnostika</a:t>
            </a:r>
          </a:p>
        </p:txBody>
      </p:sp>
      <p:sp>
        <p:nvSpPr>
          <p:cNvPr id="50180" name="Text Box 6"/>
          <p:cNvSpPr txBox="1">
            <a:spLocks noChangeArrowheads="1"/>
          </p:cNvSpPr>
          <p:nvPr/>
        </p:nvSpPr>
        <p:spPr bwMode="auto">
          <a:xfrm>
            <a:off x="468313" y="3789363"/>
            <a:ext cx="2159000" cy="4064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cs-CZ" altLang="cs-CZ" sz="2000" smtClean="0">
                <a:latin typeface="+mj-lt"/>
              </a:rPr>
              <a:t>sekvenace cDNA</a:t>
            </a:r>
          </a:p>
        </p:txBody>
      </p:sp>
      <p:sp>
        <p:nvSpPr>
          <p:cNvPr id="50181" name="Text Box 7"/>
          <p:cNvSpPr txBox="1">
            <a:spLocks noChangeArrowheads="1"/>
          </p:cNvSpPr>
          <p:nvPr/>
        </p:nvSpPr>
        <p:spPr bwMode="auto">
          <a:xfrm>
            <a:off x="6516688" y="3573463"/>
            <a:ext cx="2016125" cy="4064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cs-CZ" altLang="cs-CZ" sz="2000" smtClean="0">
                <a:latin typeface="+mj-lt"/>
              </a:rPr>
              <a:t>sekvenace DNA </a:t>
            </a:r>
          </a:p>
        </p:txBody>
      </p:sp>
      <p:sp>
        <p:nvSpPr>
          <p:cNvPr id="50182" name="Text Box 8"/>
          <p:cNvSpPr txBox="1">
            <a:spLocks noChangeArrowheads="1"/>
          </p:cNvSpPr>
          <p:nvPr/>
        </p:nvSpPr>
        <p:spPr bwMode="auto">
          <a:xfrm>
            <a:off x="3706079" y="5953725"/>
            <a:ext cx="2016125" cy="4064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cs-CZ" altLang="cs-CZ" sz="2000" smtClean="0">
                <a:latin typeface="+mj-lt"/>
              </a:rPr>
              <a:t>MLPA</a:t>
            </a:r>
          </a:p>
        </p:txBody>
      </p:sp>
      <p:sp>
        <p:nvSpPr>
          <p:cNvPr id="50184" name="Line 11"/>
          <p:cNvSpPr>
            <a:spLocks noChangeShapeType="1"/>
          </p:cNvSpPr>
          <p:nvPr/>
        </p:nvSpPr>
        <p:spPr bwMode="auto">
          <a:xfrm>
            <a:off x="2700338" y="4005263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cs-CZ">
              <a:latin typeface="+mj-lt"/>
            </a:endParaRPr>
          </a:p>
        </p:txBody>
      </p:sp>
      <p:sp>
        <p:nvSpPr>
          <p:cNvPr id="50185" name="Text Box 14"/>
          <p:cNvSpPr txBox="1">
            <a:spLocks noChangeArrowheads="1"/>
          </p:cNvSpPr>
          <p:nvPr/>
        </p:nvSpPr>
        <p:spPr bwMode="auto">
          <a:xfrm>
            <a:off x="3276600" y="3644900"/>
            <a:ext cx="30241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cs-CZ" altLang="cs-CZ" sz="1600" dirty="0" smtClean="0">
                <a:latin typeface="+mj-lt"/>
              </a:rPr>
              <a:t>nález sekvenční změny (substituce, delece, inzerce) </a:t>
            </a:r>
          </a:p>
        </p:txBody>
      </p:sp>
      <p:sp>
        <p:nvSpPr>
          <p:cNvPr id="50186" name="Line 15"/>
          <p:cNvSpPr>
            <a:spLocks noChangeShapeType="1"/>
          </p:cNvSpPr>
          <p:nvPr/>
        </p:nvSpPr>
        <p:spPr bwMode="auto">
          <a:xfrm flipV="1">
            <a:off x="5795963" y="3861048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cs-CZ">
              <a:latin typeface="+mj-lt"/>
            </a:endParaRPr>
          </a:p>
        </p:txBody>
      </p:sp>
      <p:sp>
        <p:nvSpPr>
          <p:cNvPr id="50187" name="Text Box 16"/>
          <p:cNvSpPr txBox="1">
            <a:spLocks noChangeArrowheads="1"/>
          </p:cNvSpPr>
          <p:nvPr/>
        </p:nvSpPr>
        <p:spPr bwMode="auto">
          <a:xfrm>
            <a:off x="3311339" y="5314573"/>
            <a:ext cx="2592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cs-CZ" altLang="cs-CZ" sz="1600" dirty="0" smtClean="0">
                <a:latin typeface="+mj-lt"/>
              </a:rPr>
              <a:t>nález rozsáhlé delece</a:t>
            </a:r>
          </a:p>
        </p:txBody>
      </p:sp>
      <p:sp>
        <p:nvSpPr>
          <p:cNvPr id="50188" name="Line 17"/>
          <p:cNvSpPr>
            <a:spLocks noChangeShapeType="1"/>
          </p:cNvSpPr>
          <p:nvPr/>
        </p:nvSpPr>
        <p:spPr bwMode="auto">
          <a:xfrm>
            <a:off x="4630775" y="5626290"/>
            <a:ext cx="0" cy="28123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cs-CZ">
              <a:latin typeface="+mj-lt"/>
            </a:endParaRPr>
          </a:p>
        </p:txBody>
      </p:sp>
      <p:sp>
        <p:nvSpPr>
          <p:cNvPr id="50190" name="Text Box 20"/>
          <p:cNvSpPr txBox="1">
            <a:spLocks noChangeArrowheads="1"/>
          </p:cNvSpPr>
          <p:nvPr/>
        </p:nvSpPr>
        <p:spPr bwMode="auto">
          <a:xfrm>
            <a:off x="684213" y="4868863"/>
            <a:ext cx="19446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cs-CZ" altLang="cs-CZ" sz="1400" dirty="0" smtClean="0">
                <a:latin typeface="+mj-lt"/>
              </a:rPr>
              <a:t>negativní výsledek</a:t>
            </a:r>
          </a:p>
        </p:txBody>
      </p:sp>
      <p:sp>
        <p:nvSpPr>
          <p:cNvPr id="50191" name="Line 24"/>
          <p:cNvSpPr>
            <a:spLocks noChangeShapeType="1"/>
          </p:cNvSpPr>
          <p:nvPr/>
        </p:nvSpPr>
        <p:spPr bwMode="auto">
          <a:xfrm>
            <a:off x="2628900" y="4195763"/>
            <a:ext cx="1799084" cy="117944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cs-CZ">
              <a:latin typeface="+mj-lt"/>
            </a:endParaRPr>
          </a:p>
        </p:txBody>
      </p:sp>
      <p:sp>
        <p:nvSpPr>
          <p:cNvPr id="50192" name="Line 26"/>
          <p:cNvSpPr>
            <a:spLocks noChangeShapeType="1"/>
          </p:cNvSpPr>
          <p:nvPr/>
        </p:nvSpPr>
        <p:spPr bwMode="auto">
          <a:xfrm>
            <a:off x="1547813" y="4292600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cs-CZ">
              <a:latin typeface="+mj-lt"/>
            </a:endParaRPr>
          </a:p>
        </p:txBody>
      </p:sp>
      <p:sp>
        <p:nvSpPr>
          <p:cNvPr id="50193" name="Line 27"/>
          <p:cNvSpPr>
            <a:spLocks noChangeShapeType="1"/>
          </p:cNvSpPr>
          <p:nvPr/>
        </p:nvSpPr>
        <p:spPr bwMode="auto">
          <a:xfrm flipV="1">
            <a:off x="2915816" y="3965682"/>
            <a:ext cx="3527847" cy="123362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cs-CZ">
              <a:latin typeface="+mj-lt"/>
            </a:endParaRPr>
          </a:p>
        </p:txBody>
      </p:sp>
      <p:sp>
        <p:nvSpPr>
          <p:cNvPr id="50194" name="Text Box 29"/>
          <p:cNvSpPr txBox="1">
            <a:spLocks noChangeArrowheads="1"/>
          </p:cNvSpPr>
          <p:nvPr/>
        </p:nvSpPr>
        <p:spPr bwMode="auto">
          <a:xfrm>
            <a:off x="2627313" y="1628775"/>
            <a:ext cx="3816350" cy="4064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cs-CZ" altLang="cs-CZ" sz="2000" dirty="0" smtClean="0">
                <a:latin typeface="+mj-lt"/>
              </a:rPr>
              <a:t>vzorek tkáně / periferní krve</a:t>
            </a:r>
          </a:p>
        </p:txBody>
      </p:sp>
      <p:sp>
        <p:nvSpPr>
          <p:cNvPr id="50195" name="Text Box 30"/>
          <p:cNvSpPr txBox="1">
            <a:spLocks noChangeArrowheads="1"/>
          </p:cNvSpPr>
          <p:nvPr/>
        </p:nvSpPr>
        <p:spPr bwMode="auto">
          <a:xfrm>
            <a:off x="1692275" y="2349500"/>
            <a:ext cx="1657350" cy="4064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cs-CZ" altLang="cs-CZ" sz="2000" smtClean="0">
                <a:latin typeface="+mj-lt"/>
              </a:rPr>
              <a:t>izolace RNA</a:t>
            </a:r>
          </a:p>
        </p:txBody>
      </p:sp>
      <p:sp>
        <p:nvSpPr>
          <p:cNvPr id="50196" name="Text Box 31"/>
          <p:cNvSpPr txBox="1">
            <a:spLocks noChangeArrowheads="1"/>
          </p:cNvSpPr>
          <p:nvPr/>
        </p:nvSpPr>
        <p:spPr bwMode="auto">
          <a:xfrm>
            <a:off x="6084888" y="2492375"/>
            <a:ext cx="1655762" cy="4064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cs-CZ" altLang="cs-CZ" sz="2000" smtClean="0">
                <a:latin typeface="+mj-lt"/>
              </a:rPr>
              <a:t>izolace DNA</a:t>
            </a:r>
          </a:p>
        </p:txBody>
      </p:sp>
      <p:sp>
        <p:nvSpPr>
          <p:cNvPr id="50197" name="Line 32"/>
          <p:cNvSpPr>
            <a:spLocks noChangeShapeType="1"/>
          </p:cNvSpPr>
          <p:nvPr/>
        </p:nvSpPr>
        <p:spPr bwMode="auto">
          <a:xfrm>
            <a:off x="7380288" y="3068638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cs-CZ">
              <a:latin typeface="+mj-lt"/>
            </a:endParaRPr>
          </a:p>
        </p:txBody>
      </p:sp>
      <p:sp>
        <p:nvSpPr>
          <p:cNvPr id="50198" name="Line 33"/>
          <p:cNvSpPr>
            <a:spLocks noChangeShapeType="1"/>
          </p:cNvSpPr>
          <p:nvPr/>
        </p:nvSpPr>
        <p:spPr bwMode="auto">
          <a:xfrm>
            <a:off x="5580063" y="2060575"/>
            <a:ext cx="503237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cs-CZ">
              <a:latin typeface="+mj-lt"/>
            </a:endParaRPr>
          </a:p>
        </p:txBody>
      </p:sp>
      <p:sp>
        <p:nvSpPr>
          <p:cNvPr id="50199" name="Line 34"/>
          <p:cNvSpPr>
            <a:spLocks noChangeShapeType="1"/>
          </p:cNvSpPr>
          <p:nvPr/>
        </p:nvSpPr>
        <p:spPr bwMode="auto">
          <a:xfrm flipH="1">
            <a:off x="3419475" y="2060575"/>
            <a:ext cx="43180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cs-CZ">
              <a:latin typeface="+mj-lt"/>
            </a:endParaRPr>
          </a:p>
        </p:txBody>
      </p:sp>
      <p:sp>
        <p:nvSpPr>
          <p:cNvPr id="50200" name="Text Box 35"/>
          <p:cNvSpPr txBox="1">
            <a:spLocks noChangeArrowheads="1"/>
          </p:cNvSpPr>
          <p:nvPr/>
        </p:nvSpPr>
        <p:spPr bwMode="auto">
          <a:xfrm>
            <a:off x="971550" y="2997200"/>
            <a:ext cx="1079500" cy="3762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cs-CZ" altLang="cs-CZ" sz="1800" smtClean="0">
                <a:latin typeface="+mj-lt"/>
              </a:rPr>
              <a:t>RT-PCR</a:t>
            </a:r>
          </a:p>
        </p:txBody>
      </p:sp>
      <p:sp>
        <p:nvSpPr>
          <p:cNvPr id="50201" name="Line 36"/>
          <p:cNvSpPr>
            <a:spLocks noChangeShapeType="1"/>
          </p:cNvSpPr>
          <p:nvPr/>
        </p:nvSpPr>
        <p:spPr bwMode="auto">
          <a:xfrm flipH="1">
            <a:off x="1835150" y="2781300"/>
            <a:ext cx="287338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cs-CZ">
              <a:latin typeface="+mj-lt"/>
            </a:endParaRPr>
          </a:p>
        </p:txBody>
      </p:sp>
      <p:sp>
        <p:nvSpPr>
          <p:cNvPr id="50203" name="Line 38"/>
          <p:cNvSpPr>
            <a:spLocks noChangeShapeType="1"/>
          </p:cNvSpPr>
          <p:nvPr/>
        </p:nvSpPr>
        <p:spPr bwMode="auto">
          <a:xfrm>
            <a:off x="1547813" y="3429000"/>
            <a:ext cx="0" cy="361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cs-CZ">
              <a:latin typeface="+mj-lt"/>
            </a:endParaRPr>
          </a:p>
        </p:txBody>
      </p:sp>
      <p:cxnSp>
        <p:nvCxnSpPr>
          <p:cNvPr id="3" name="Přímá spojnice se šipkou 2"/>
          <p:cNvCxnSpPr/>
          <p:nvPr/>
        </p:nvCxnSpPr>
        <p:spPr>
          <a:xfrm>
            <a:off x="7452320" y="4005263"/>
            <a:ext cx="0" cy="9128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Box 20"/>
          <p:cNvSpPr txBox="1">
            <a:spLocks noChangeArrowheads="1"/>
          </p:cNvSpPr>
          <p:nvPr/>
        </p:nvSpPr>
        <p:spPr bwMode="auto">
          <a:xfrm>
            <a:off x="6592341" y="4868863"/>
            <a:ext cx="194468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  <a:defRPr/>
            </a:pPr>
            <a:r>
              <a:rPr lang="cs-CZ" altLang="cs-CZ" sz="1600" dirty="0">
                <a:latin typeface="+mj-lt"/>
              </a:rPr>
              <a:t>negativní výsledek</a:t>
            </a:r>
          </a:p>
          <a:p>
            <a:pPr algn="ctr" eaLnBrk="1" hangingPunct="1">
              <a:spcBef>
                <a:spcPct val="50000"/>
              </a:spcBef>
              <a:buNone/>
              <a:defRPr/>
            </a:pPr>
            <a:endParaRPr lang="cs-CZ" altLang="cs-CZ" sz="1600" dirty="0" smtClean="0">
              <a:latin typeface="+mj-lt"/>
            </a:endParaRPr>
          </a:p>
          <a:p>
            <a:pPr algn="ctr" eaLnBrk="1" hangingPunct="1">
              <a:spcBef>
                <a:spcPct val="50000"/>
              </a:spcBef>
              <a:buNone/>
              <a:defRPr/>
            </a:pPr>
            <a:endParaRPr lang="cs-CZ" altLang="cs-CZ" sz="1600" dirty="0" smtClean="0">
              <a:latin typeface="+mj-lt"/>
            </a:endParaRPr>
          </a:p>
        </p:txBody>
      </p:sp>
      <p:cxnSp>
        <p:nvCxnSpPr>
          <p:cNvPr id="5" name="Přímá spojnice se šipkou 4"/>
          <p:cNvCxnSpPr/>
          <p:nvPr/>
        </p:nvCxnSpPr>
        <p:spPr>
          <a:xfrm flipH="1" flipV="1">
            <a:off x="2628900" y="3861048"/>
            <a:ext cx="4103340" cy="1621800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ál 6"/>
          <p:cNvSpPr/>
          <p:nvPr/>
        </p:nvSpPr>
        <p:spPr>
          <a:xfrm>
            <a:off x="1690688" y="5160947"/>
            <a:ext cx="1370012" cy="60595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1763688" y="5326063"/>
            <a:ext cx="12779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000" dirty="0" smtClean="0">
                <a:latin typeface="Calibri" pitchFamily="34" charset="0"/>
              </a:rPr>
              <a:t>RNA-</a:t>
            </a:r>
            <a:r>
              <a:rPr lang="cs-CZ" sz="1000" dirty="0" err="1" smtClean="0">
                <a:latin typeface="Calibri" pitchFamily="34" charset="0"/>
              </a:rPr>
              <a:t>antisense</a:t>
            </a:r>
            <a:r>
              <a:rPr lang="cs-CZ" sz="1000" dirty="0" smtClean="0">
                <a:latin typeface="Calibri" pitchFamily="34" charset="0"/>
              </a:rPr>
              <a:t> </a:t>
            </a:r>
            <a:r>
              <a:rPr lang="cs-CZ" sz="1000" dirty="0" err="1" smtClean="0">
                <a:latin typeface="Calibri" pitchFamily="34" charset="0"/>
              </a:rPr>
              <a:t>decay</a:t>
            </a:r>
            <a:endParaRPr lang="cs-CZ" sz="1000" dirty="0" smtClean="0">
              <a:latin typeface="Calibri" pitchFamily="34" charset="0"/>
            </a:endParaRPr>
          </a:p>
          <a:p>
            <a:pPr algn="ctr"/>
            <a:r>
              <a:rPr lang="cs-CZ" sz="1000" dirty="0" smtClean="0">
                <a:latin typeface="Calibri" pitchFamily="34" charset="0"/>
              </a:rPr>
              <a:t>???</a:t>
            </a:r>
            <a:endParaRPr lang="cs-CZ" sz="1000" dirty="0">
              <a:latin typeface="Calibri" pitchFamily="34" charset="0"/>
            </a:endParaRPr>
          </a:p>
        </p:txBody>
      </p:sp>
      <p:grpSp>
        <p:nvGrpSpPr>
          <p:cNvPr id="10" name="Skupina 9"/>
          <p:cNvGrpSpPr/>
          <p:nvPr/>
        </p:nvGrpSpPr>
        <p:grpSpPr>
          <a:xfrm>
            <a:off x="6796189" y="6149169"/>
            <a:ext cx="2016473" cy="608334"/>
            <a:chOff x="6728169" y="5463926"/>
            <a:chExt cx="1593160" cy="608334"/>
          </a:xfrm>
        </p:grpSpPr>
        <p:sp>
          <p:nvSpPr>
            <p:cNvPr id="37" name="Ovál 36"/>
            <p:cNvSpPr/>
            <p:nvPr/>
          </p:nvSpPr>
          <p:spPr>
            <a:xfrm>
              <a:off x="6839744" y="5463926"/>
              <a:ext cx="1370012" cy="60595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8" name="TextovéPole 37"/>
            <p:cNvSpPr txBox="1"/>
            <p:nvPr/>
          </p:nvSpPr>
          <p:spPr>
            <a:xfrm>
              <a:off x="6728169" y="5518262"/>
              <a:ext cx="159316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dirty="0" smtClean="0">
                  <a:latin typeface="Calibri" pitchFamily="34" charset="0"/>
                </a:rPr>
                <a:t>Varianta  </a:t>
              </a:r>
            </a:p>
            <a:p>
              <a:pPr algn="ctr"/>
              <a:r>
                <a:rPr lang="cs-CZ" sz="1000" dirty="0">
                  <a:latin typeface="Calibri" pitchFamily="34" charset="0"/>
                </a:rPr>
                <a:t>z</a:t>
              </a:r>
              <a:r>
                <a:rPr lang="cs-CZ" sz="1000" dirty="0" smtClean="0">
                  <a:latin typeface="Calibri" pitchFamily="34" charset="0"/>
                </a:rPr>
                <a:t>působující poruchu sestřihu</a:t>
              </a:r>
            </a:p>
            <a:p>
              <a:pPr algn="ctr"/>
              <a:r>
                <a:rPr lang="cs-CZ" sz="1000" dirty="0" smtClean="0">
                  <a:latin typeface="Calibri" pitchFamily="34" charset="0"/>
                </a:rPr>
                <a:t>???</a:t>
              </a:r>
              <a:endParaRPr lang="cs-CZ" sz="1000" dirty="0">
                <a:latin typeface="Calibri" pitchFamily="34" charset="0"/>
              </a:endParaRPr>
            </a:p>
          </p:txBody>
        </p:sp>
      </p:grpSp>
      <p:cxnSp>
        <p:nvCxnSpPr>
          <p:cNvPr id="13" name="Přímá spojnice se šipkou 12"/>
          <p:cNvCxnSpPr/>
          <p:nvPr/>
        </p:nvCxnSpPr>
        <p:spPr>
          <a:xfrm flipH="1">
            <a:off x="5722204" y="5482848"/>
            <a:ext cx="1001566" cy="500435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Skupina 46"/>
          <p:cNvGrpSpPr/>
          <p:nvPr/>
        </p:nvGrpSpPr>
        <p:grpSpPr>
          <a:xfrm>
            <a:off x="6592341" y="5165629"/>
            <a:ext cx="2016473" cy="903284"/>
            <a:chOff x="6728169" y="5463926"/>
            <a:chExt cx="1593160" cy="762222"/>
          </a:xfrm>
        </p:grpSpPr>
        <p:sp>
          <p:nvSpPr>
            <p:cNvPr id="48" name="Ovál 47"/>
            <p:cNvSpPr/>
            <p:nvPr/>
          </p:nvSpPr>
          <p:spPr>
            <a:xfrm>
              <a:off x="6839744" y="5463926"/>
              <a:ext cx="1370012" cy="60595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9" name="TextovéPole 48"/>
            <p:cNvSpPr txBox="1"/>
            <p:nvPr/>
          </p:nvSpPr>
          <p:spPr>
            <a:xfrm>
              <a:off x="6728169" y="5518262"/>
              <a:ext cx="15931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dirty="0" smtClean="0">
                  <a:latin typeface="Calibri" pitchFamily="34" charset="0"/>
                </a:rPr>
                <a:t>Varianta v </a:t>
              </a:r>
              <a:r>
                <a:rPr lang="cs-CZ" sz="1000" dirty="0" err="1" smtClean="0">
                  <a:latin typeface="Calibri" pitchFamily="34" charset="0"/>
                </a:rPr>
                <a:t>intonu</a:t>
              </a:r>
              <a:r>
                <a:rPr lang="cs-CZ" sz="1000" dirty="0" smtClean="0">
                  <a:latin typeface="Calibri" pitchFamily="34" charset="0"/>
                </a:rPr>
                <a:t>  </a:t>
              </a:r>
            </a:p>
            <a:p>
              <a:pPr algn="ctr"/>
              <a:r>
                <a:rPr lang="cs-CZ" sz="1000" dirty="0">
                  <a:latin typeface="Calibri" pitchFamily="34" charset="0"/>
                </a:rPr>
                <a:t>z</a:t>
              </a:r>
              <a:r>
                <a:rPr lang="cs-CZ" sz="1000" dirty="0" smtClean="0">
                  <a:latin typeface="Calibri" pitchFamily="34" charset="0"/>
                </a:rPr>
                <a:t>působující poruchu sestřihu,</a:t>
              </a:r>
            </a:p>
            <a:p>
              <a:pPr algn="ctr"/>
              <a:r>
                <a:rPr lang="cs-CZ" sz="1000" dirty="0">
                  <a:latin typeface="Calibri" pitchFamily="34" charset="0"/>
                </a:rPr>
                <a:t>d</a:t>
              </a:r>
              <a:r>
                <a:rPr lang="cs-CZ" sz="1000" dirty="0" smtClean="0">
                  <a:latin typeface="Calibri" pitchFamily="34" charset="0"/>
                </a:rPr>
                <a:t>elece jednoho a více exonů</a:t>
              </a:r>
            </a:p>
            <a:p>
              <a:pPr algn="ctr"/>
              <a:r>
                <a:rPr lang="cs-CZ" sz="1000" dirty="0" smtClean="0">
                  <a:latin typeface="Calibri" pitchFamily="34" charset="0"/>
                </a:rPr>
                <a:t>???</a:t>
              </a:r>
              <a:endParaRPr lang="cs-CZ" sz="1000" dirty="0">
                <a:latin typeface="Calibri" pitchFamily="34" charset="0"/>
              </a:endParaRPr>
            </a:p>
          </p:txBody>
        </p:sp>
      </p:grpSp>
      <p:sp>
        <p:nvSpPr>
          <p:cNvPr id="18" name="TextovéPole 17"/>
          <p:cNvSpPr txBox="1"/>
          <p:nvPr/>
        </p:nvSpPr>
        <p:spPr>
          <a:xfrm>
            <a:off x="6732240" y="5870646"/>
            <a:ext cx="18047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hangingPunct="1">
              <a:spcBef>
                <a:spcPct val="50000"/>
              </a:spcBef>
              <a:buNone/>
              <a:defRPr/>
            </a:pPr>
            <a:r>
              <a:rPr lang="cs-CZ" altLang="cs-CZ" sz="1600" dirty="0">
                <a:latin typeface="+mj-lt"/>
              </a:rPr>
              <a:t>synonymní varianta</a:t>
            </a:r>
          </a:p>
        </p:txBody>
      </p:sp>
      <p:cxnSp>
        <p:nvCxnSpPr>
          <p:cNvPr id="53" name="Přímá spojnice se šipkou 52"/>
          <p:cNvCxnSpPr/>
          <p:nvPr/>
        </p:nvCxnSpPr>
        <p:spPr>
          <a:xfrm flipH="1" flipV="1">
            <a:off x="2700338" y="4077072"/>
            <a:ext cx="4364831" cy="2528664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562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09600" y="1676400"/>
            <a:ext cx="3395663" cy="41148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Tx/>
              <a:buNone/>
            </a:pPr>
            <a:endParaRPr lang="cs-CZ" sz="19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/>
            <a:r>
              <a:rPr lang="cs-CZ" sz="19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jednodušší a rychlejší </a:t>
            </a:r>
            <a:r>
              <a:rPr lang="cs-CZ" sz="19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skríning</a:t>
            </a:r>
            <a:r>
              <a:rPr lang="cs-CZ" sz="19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cs-CZ" sz="19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multiexonického</a:t>
            </a:r>
            <a:r>
              <a:rPr lang="cs-CZ" sz="19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genu  (10 segmentů </a:t>
            </a:r>
            <a:r>
              <a:rPr lang="cs-CZ" sz="19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cDNA</a:t>
            </a:r>
            <a:r>
              <a:rPr lang="cs-CZ" sz="19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místo 60 exonů), </a:t>
            </a:r>
            <a:r>
              <a:rPr lang="cs-CZ" sz="19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mRNA</a:t>
            </a:r>
            <a:r>
              <a:rPr lang="cs-CZ" sz="19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je bez intronů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19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/>
            <a:r>
              <a:rPr lang="cs-CZ" sz="19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záchyt </a:t>
            </a:r>
            <a:r>
              <a:rPr lang="cs-CZ" sz="19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sestřihových</a:t>
            </a:r>
            <a:r>
              <a:rPr lang="cs-CZ" sz="19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mutací v intronech</a:t>
            </a:r>
          </a:p>
          <a:p>
            <a:pPr eaLnBrk="1" hangingPunct="1"/>
            <a:r>
              <a:rPr lang="cs-CZ" sz="1900" dirty="0">
                <a:latin typeface="Calibri" pitchFamily="34" charset="0"/>
                <a:ea typeface="Calibri" pitchFamily="34" charset="0"/>
                <a:cs typeface="Calibri" pitchFamily="34" charset="0"/>
              </a:rPr>
              <a:t>z</a:t>
            </a:r>
            <a:r>
              <a:rPr lang="cs-CZ" sz="19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áchyt synonymních variant způsobujících poruchu sestřihu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19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/>
            <a:r>
              <a:rPr lang="cs-CZ" sz="19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záchyt delece celého exonu na jedné alele genu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19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/>
            <a:r>
              <a:rPr lang="cs-CZ" sz="19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nižší ekonomické náklady  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1676400"/>
            <a:ext cx="3254375" cy="41148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Tx/>
              <a:buNone/>
            </a:pPr>
            <a:endParaRPr lang="cs-CZ" sz="19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/>
            <a:r>
              <a:rPr lang="cs-CZ" sz="19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složitější odběr krve pro izolaci RNA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19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/>
            <a:r>
              <a:rPr lang="cs-CZ" sz="19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nižší stabilita RNA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19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/>
            <a:r>
              <a:rPr lang="cs-CZ" sz="19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dlouhé úseky genu obtížnější elektroforetická separace a </a:t>
            </a:r>
            <a:r>
              <a:rPr lang="cs-CZ" sz="19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sekvenace</a:t>
            </a:r>
            <a:endParaRPr lang="cs-CZ" sz="19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indent="0" eaLnBrk="1" hangingPunct="1">
              <a:buNone/>
            </a:pPr>
            <a:endParaRPr lang="cs-CZ" sz="19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/>
            <a:r>
              <a:rPr lang="cs-CZ" sz="2000" dirty="0" smtClean="0">
                <a:latin typeface="Calibri" pitchFamily="34" charset="0"/>
              </a:rPr>
              <a:t>RNA-</a:t>
            </a:r>
            <a:r>
              <a:rPr lang="cs-CZ" sz="2000" dirty="0" err="1" smtClean="0">
                <a:latin typeface="Calibri" pitchFamily="34" charset="0"/>
              </a:rPr>
              <a:t>antisense</a:t>
            </a:r>
            <a:r>
              <a:rPr lang="cs-CZ" sz="2000" dirty="0" smtClean="0">
                <a:latin typeface="Calibri" pitchFamily="34" charset="0"/>
              </a:rPr>
              <a:t> </a:t>
            </a:r>
            <a:r>
              <a:rPr lang="cs-CZ" sz="2000" dirty="0" err="1">
                <a:latin typeface="Calibri" pitchFamily="34" charset="0"/>
              </a:rPr>
              <a:t>decay</a:t>
            </a:r>
            <a:endParaRPr lang="cs-CZ" sz="2000" dirty="0">
              <a:latin typeface="Calibri" pitchFamily="34" charset="0"/>
            </a:endParaRPr>
          </a:p>
          <a:p>
            <a:pPr eaLnBrk="1" hangingPunct="1">
              <a:buFontTx/>
              <a:buNone/>
            </a:pPr>
            <a:endParaRPr lang="cs-CZ" sz="19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buFontTx/>
              <a:buNone/>
            </a:pPr>
            <a:endParaRPr lang="cs-CZ" sz="19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40964" name="Line 5"/>
          <p:cNvSpPr>
            <a:spLocks noChangeShapeType="1"/>
          </p:cNvSpPr>
          <p:nvPr/>
        </p:nvSpPr>
        <p:spPr bwMode="auto">
          <a:xfrm>
            <a:off x="685800" y="1600200"/>
            <a:ext cx="76962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0965" name="Rectangle 2"/>
          <p:cNvSpPr txBox="1">
            <a:spLocks noChangeArrowheads="1"/>
          </p:cNvSpPr>
          <p:nvPr/>
        </p:nvSpPr>
        <p:spPr bwMode="auto">
          <a:xfrm>
            <a:off x="457200" y="7016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 eaLnBrk="1" hangingPunct="1"/>
            <a:r>
              <a:rPr lang="cs-CZ" altLang="cs-CZ" sz="4000">
                <a:latin typeface="Calibri" pitchFamily="34" charset="0"/>
                <a:ea typeface="Calibri" pitchFamily="34" charset="0"/>
                <a:cs typeface="Calibri" pitchFamily="34" charset="0"/>
              </a:rPr>
              <a:t>Výhody a nevýhody </a:t>
            </a:r>
            <a:br>
              <a:rPr lang="cs-CZ" altLang="cs-CZ" sz="400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cs-CZ" altLang="cs-CZ" sz="4000">
                <a:latin typeface="Calibri" pitchFamily="34" charset="0"/>
                <a:ea typeface="Calibri" pitchFamily="34" charset="0"/>
                <a:cs typeface="Calibri" pitchFamily="34" charset="0"/>
              </a:rPr>
              <a:t>RNA diagnostiky genů </a:t>
            </a:r>
          </a:p>
        </p:txBody>
      </p:sp>
    </p:spTree>
    <p:extLst>
      <p:ext uri="{BB962C8B-B14F-4D97-AF65-F5344CB8AC3E}">
        <p14:creationId xmlns:p14="http://schemas.microsoft.com/office/powerpoint/2010/main" val="218648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1675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4000" dirty="0" smtClean="0">
                <a:ea typeface="Calibri" pitchFamily="34" charset="0"/>
                <a:cs typeface="Calibri" pitchFamily="34" charset="0"/>
              </a:rPr>
              <a:t>Výhody a nevýhody </a:t>
            </a:r>
            <a:br>
              <a:rPr lang="cs-CZ" altLang="cs-CZ" sz="4000" dirty="0" smtClean="0">
                <a:ea typeface="Calibri" pitchFamily="34" charset="0"/>
                <a:cs typeface="Calibri" pitchFamily="34" charset="0"/>
              </a:rPr>
            </a:br>
            <a:r>
              <a:rPr lang="cs-CZ" altLang="cs-CZ" sz="4000" dirty="0" smtClean="0">
                <a:ea typeface="Calibri" pitchFamily="34" charset="0"/>
                <a:cs typeface="Calibri" pitchFamily="34" charset="0"/>
              </a:rPr>
              <a:t>RNA diagnostiky genů </a:t>
            </a:r>
          </a:p>
        </p:txBody>
      </p:sp>
      <p:sp>
        <p:nvSpPr>
          <p:cNvPr id="43011" name="Line 5"/>
          <p:cNvSpPr>
            <a:spLocks noChangeShapeType="1"/>
          </p:cNvSpPr>
          <p:nvPr/>
        </p:nvSpPr>
        <p:spPr bwMode="auto">
          <a:xfrm>
            <a:off x="614363" y="2085975"/>
            <a:ext cx="76962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3012" name="Zástupný symbol pro obsah 1"/>
          <p:cNvSpPr>
            <a:spLocks noGrp="1"/>
          </p:cNvSpPr>
          <p:nvPr>
            <p:ph sz="half" idx="1"/>
          </p:nvPr>
        </p:nvSpPr>
        <p:spPr>
          <a:xfrm>
            <a:off x="1187450" y="2133600"/>
            <a:ext cx="4038600" cy="4525963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en-US" altLang="cs-CZ" smtClean="0">
                <a:latin typeface="Calibri" pitchFamily="34" charset="0"/>
                <a:ea typeface="Calibri" pitchFamily="34" charset="0"/>
                <a:cs typeface="Calibri" pitchFamily="34" charset="0"/>
              </a:rPr>
              <a:t>Anal</a:t>
            </a:r>
            <a:r>
              <a:rPr lang="cs-CZ" altLang="cs-CZ" smtClean="0">
                <a:latin typeface="Calibri" pitchFamily="34" charset="0"/>
                <a:ea typeface="Calibri" pitchFamily="34" charset="0"/>
                <a:cs typeface="Calibri" pitchFamily="34" charset="0"/>
              </a:rPr>
              <a:t>ýza DNA</a:t>
            </a:r>
          </a:p>
          <a:p>
            <a:pPr marL="0" indent="0" eaLnBrk="1" hangingPunct="1">
              <a:buFont typeface="Arial" pitchFamily="34" charset="0"/>
              <a:buNone/>
            </a:pPr>
            <a:endParaRPr lang="cs-CZ" altLang="cs-CZ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indent="0" eaLnBrk="1" hangingPunct="1">
              <a:buFont typeface="Arial" pitchFamily="34" charset="0"/>
              <a:buNone/>
            </a:pPr>
            <a:r>
              <a:rPr lang="cs-CZ" altLang="cs-CZ" smtClean="0">
                <a:latin typeface="Calibri" pitchFamily="34" charset="0"/>
                <a:ea typeface="Calibri" pitchFamily="34" charset="0"/>
                <a:cs typeface="Calibri" pitchFamily="34" charset="0"/>
              </a:rPr>
              <a:t>GTG</a:t>
            </a:r>
            <a:r>
              <a:rPr lang="en-US" altLang="cs-CZ" smtClean="0">
                <a:latin typeface="Calibri" pitchFamily="34" charset="0"/>
                <a:ea typeface="Calibri" pitchFamily="34" charset="0"/>
                <a:cs typeface="Calibri" pitchFamily="34" charset="0"/>
              </a:rPr>
              <a:t>&gt;GTA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en-US" altLang="cs-CZ" smtClean="0">
                <a:latin typeface="Calibri" pitchFamily="34" charset="0"/>
                <a:ea typeface="Calibri" pitchFamily="34" charset="0"/>
                <a:cs typeface="Calibri" pitchFamily="34" charset="0"/>
              </a:rPr>
              <a:t>c.2709G&gt;A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en-US" altLang="cs-CZ" smtClean="0">
                <a:latin typeface="Calibri" pitchFamily="34" charset="0"/>
                <a:ea typeface="Calibri" pitchFamily="34" charset="0"/>
                <a:cs typeface="Calibri" pitchFamily="34" charset="0"/>
              </a:rPr>
              <a:t>p.V903V</a:t>
            </a:r>
            <a:endParaRPr lang="cs-CZ" altLang="cs-CZ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43013" name="Zástupný symbol pro obsah 1"/>
          <p:cNvSpPr txBox="1">
            <a:spLocks/>
          </p:cNvSpPr>
          <p:nvPr/>
        </p:nvSpPr>
        <p:spPr bwMode="auto">
          <a:xfrm>
            <a:off x="4716463" y="2095500"/>
            <a:ext cx="4038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altLang="cs-CZ" sz="2800">
                <a:latin typeface="Calibri" pitchFamily="34" charset="0"/>
                <a:ea typeface="Calibri" pitchFamily="34" charset="0"/>
                <a:cs typeface="Calibri" pitchFamily="34" charset="0"/>
              </a:rPr>
              <a:t>Anal</a:t>
            </a:r>
            <a:r>
              <a:rPr lang="cs-CZ" altLang="cs-CZ" sz="2800">
                <a:latin typeface="Calibri" pitchFamily="34" charset="0"/>
                <a:ea typeface="Calibri" pitchFamily="34" charset="0"/>
                <a:cs typeface="Calibri" pitchFamily="34" charset="0"/>
              </a:rPr>
              <a:t>ýza cDNA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endParaRPr lang="cs-CZ" altLang="cs-CZ" sz="28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endParaRPr lang="cs-CZ" altLang="cs-CZ" sz="28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cs-CZ" altLang="cs-CZ" sz="2800">
                <a:latin typeface="Calibri" pitchFamily="34" charset="0"/>
                <a:ea typeface="Calibri" pitchFamily="34" charset="0"/>
                <a:cs typeface="Calibri" pitchFamily="34" charset="0"/>
              </a:rPr>
              <a:t>c.</a:t>
            </a:r>
            <a:r>
              <a:rPr lang="es-ES" altLang="cs-CZ" sz="2800">
                <a:latin typeface="Calibri" pitchFamily="34" charset="0"/>
                <a:ea typeface="Calibri" pitchFamily="34" charset="0"/>
                <a:cs typeface="Calibri" pitchFamily="34" charset="0"/>
              </a:rPr>
              <a:t> 2707_2850del </a:t>
            </a:r>
            <a:endParaRPr lang="cs-CZ" altLang="cs-CZ" sz="28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cs-CZ" altLang="cs-CZ" sz="2800">
                <a:latin typeface="Calibri" pitchFamily="34" charset="0"/>
                <a:ea typeface="Calibri" pitchFamily="34" charset="0"/>
                <a:cs typeface="Calibri" pitchFamily="34" charset="0"/>
              </a:rPr>
              <a:t>p.V903-Q950del48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s-ES" altLang="cs-CZ" sz="2800" b="1">
                <a:latin typeface="Calibri" pitchFamily="34" charset="0"/>
                <a:ea typeface="Calibri" pitchFamily="34" charset="0"/>
                <a:cs typeface="Calibri" pitchFamily="34" charset="0"/>
              </a:rPr>
              <a:t>Splice error </a:t>
            </a:r>
            <a:endParaRPr lang="en-US" altLang="cs-CZ" sz="2800" b="1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endParaRPr lang="cs-CZ" altLang="cs-CZ" sz="28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grpSp>
        <p:nvGrpSpPr>
          <p:cNvPr id="43014" name="Skupina 6"/>
          <p:cNvGrpSpPr>
            <a:grpSpLocks/>
          </p:cNvGrpSpPr>
          <p:nvPr/>
        </p:nvGrpSpPr>
        <p:grpSpPr bwMode="auto">
          <a:xfrm>
            <a:off x="614363" y="5411788"/>
            <a:ext cx="8183562" cy="1209675"/>
            <a:chOff x="613792" y="5412432"/>
            <a:chExt cx="8184332" cy="1208982"/>
          </a:xfrm>
        </p:grpSpPr>
        <p:pic>
          <p:nvPicPr>
            <p:cNvPr id="43018" name="Obrázek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25" b="65932"/>
            <a:stretch>
              <a:fillRect/>
            </a:stretch>
          </p:blipFill>
          <p:spPr bwMode="auto">
            <a:xfrm>
              <a:off x="613792" y="5676900"/>
              <a:ext cx="8001000" cy="944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19" name="Obrázek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0108"/>
            <a:stretch>
              <a:fillRect/>
            </a:stretch>
          </p:blipFill>
          <p:spPr bwMode="auto">
            <a:xfrm>
              <a:off x="797124" y="5412432"/>
              <a:ext cx="8001000" cy="353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Ovál 1"/>
          <p:cNvSpPr/>
          <p:nvPr/>
        </p:nvSpPr>
        <p:spPr>
          <a:xfrm>
            <a:off x="4181475" y="5411788"/>
            <a:ext cx="403225" cy="265112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4114800" y="5116513"/>
            <a:ext cx="6731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1400" b="1" dirty="0">
                <a:solidFill>
                  <a:srgbClr val="FF3300"/>
                </a:solidFill>
                <a:latin typeface="+mj-lt"/>
              </a:rPr>
              <a:t>GTA</a:t>
            </a:r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4224338" y="4357688"/>
            <a:ext cx="0" cy="10541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993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1484784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 smtClean="0"/>
              <a:t>RNA-</a:t>
            </a:r>
            <a:r>
              <a:rPr lang="cs-CZ" sz="3600" dirty="0" err="1" smtClean="0"/>
              <a:t>antisense</a:t>
            </a:r>
            <a:r>
              <a:rPr lang="cs-CZ" sz="4000" dirty="0" smtClean="0"/>
              <a:t> </a:t>
            </a:r>
            <a:r>
              <a:rPr lang="cs-CZ" sz="4000" dirty="0" err="1" smtClean="0"/>
              <a:t>decay</a:t>
            </a:r>
            <a:r>
              <a:rPr lang="cs-CZ" sz="4000" dirty="0" smtClean="0"/>
              <a:t/>
            </a:r>
            <a:br>
              <a:rPr lang="cs-CZ" sz="4000" dirty="0" smtClean="0"/>
            </a:br>
            <a:endParaRPr lang="cs-CZ" sz="4000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 dirty="0" smtClean="0"/>
          </a:p>
        </p:txBody>
      </p:sp>
      <p:pic>
        <p:nvPicPr>
          <p:cNvPr id="80900" name="Picture 5" descr="RNAi mechani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628775"/>
            <a:ext cx="2886075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1" name="Picture 7" descr="Antisense RNA mechanis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429000"/>
            <a:ext cx="34290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914400" y="26064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cs-CZ" altLang="cs-CZ" sz="4000" smtClean="0">
                <a:ea typeface="Calibri" pitchFamily="34" charset="0"/>
                <a:cs typeface="Calibri" pitchFamily="34" charset="0"/>
              </a:rPr>
              <a:t>Výhody a nevýhody </a:t>
            </a:r>
            <a:br>
              <a:rPr lang="cs-CZ" altLang="cs-CZ" sz="4000" smtClean="0">
                <a:ea typeface="Calibri" pitchFamily="34" charset="0"/>
                <a:cs typeface="Calibri" pitchFamily="34" charset="0"/>
              </a:rPr>
            </a:br>
            <a:r>
              <a:rPr lang="cs-CZ" altLang="cs-CZ" sz="4000" smtClean="0">
                <a:ea typeface="Calibri" pitchFamily="34" charset="0"/>
                <a:cs typeface="Calibri" pitchFamily="34" charset="0"/>
              </a:rPr>
              <a:t>RNA diagnostiky genů </a:t>
            </a:r>
            <a:endParaRPr lang="cs-CZ" altLang="cs-CZ" sz="4000" dirty="0" smtClean="0"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97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26" name="Group 2"/>
          <p:cNvGrpSpPr>
            <a:grpSpLocks/>
          </p:cNvGrpSpPr>
          <p:nvPr/>
        </p:nvGrpSpPr>
        <p:grpSpPr bwMode="auto">
          <a:xfrm>
            <a:off x="611188" y="1628775"/>
            <a:ext cx="7416800" cy="1800225"/>
            <a:chOff x="158" y="210"/>
            <a:chExt cx="5398" cy="2052"/>
          </a:xfrm>
        </p:grpSpPr>
        <p:pic>
          <p:nvPicPr>
            <p:cNvPr id="77834" name="Picture 3" descr="1610-09_exon8"/>
            <p:cNvPicPr>
              <a:picLocks noChangeAspect="1" noChangeArrowheads="1"/>
            </p:cNvPicPr>
            <p:nvPr/>
          </p:nvPicPr>
          <p:blipFill>
            <a:blip r:embed="rId2">
              <a:lum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" t="50232" r="2142" b="3589"/>
            <a:stretch>
              <a:fillRect/>
            </a:stretch>
          </p:blipFill>
          <p:spPr bwMode="auto">
            <a:xfrm>
              <a:off x="158" y="210"/>
              <a:ext cx="5398" cy="2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7835" name="AutoShape 4"/>
            <p:cNvSpPr>
              <a:spLocks noChangeArrowheads="1"/>
            </p:cNvSpPr>
            <p:nvPr/>
          </p:nvSpPr>
          <p:spPr bwMode="auto">
            <a:xfrm>
              <a:off x="2653" y="1026"/>
              <a:ext cx="137" cy="408"/>
            </a:xfrm>
            <a:prstGeom prst="downArrow">
              <a:avLst>
                <a:gd name="adj1" fmla="val 50000"/>
                <a:gd name="adj2" fmla="val 74453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cs-CZ" altLang="cs-CZ"/>
            </a:p>
          </p:txBody>
        </p:sp>
      </p:grpSp>
      <p:grpSp>
        <p:nvGrpSpPr>
          <p:cNvPr id="77827" name="Group 5"/>
          <p:cNvGrpSpPr>
            <a:grpSpLocks/>
          </p:cNvGrpSpPr>
          <p:nvPr/>
        </p:nvGrpSpPr>
        <p:grpSpPr bwMode="auto">
          <a:xfrm>
            <a:off x="611188" y="3573463"/>
            <a:ext cx="7200900" cy="2319337"/>
            <a:chOff x="113" y="2115"/>
            <a:chExt cx="5398" cy="2414"/>
          </a:xfrm>
        </p:grpSpPr>
        <p:pic>
          <p:nvPicPr>
            <p:cNvPr id="77832" name="Picture 6" descr="c391-09_U2"/>
            <p:cNvPicPr>
              <a:picLocks noChangeAspect="1" noChangeArrowheads="1"/>
            </p:cNvPicPr>
            <p:nvPr/>
          </p:nvPicPr>
          <p:blipFill>
            <a:blip r:embed="rId3">
              <a:lum bright="12000" contrast="9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3" t="42424" r="2008" b="3273"/>
            <a:stretch>
              <a:fillRect/>
            </a:stretch>
          </p:blipFill>
          <p:spPr bwMode="auto">
            <a:xfrm>
              <a:off x="113" y="2115"/>
              <a:ext cx="5398" cy="2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7833" name="AutoShape 7"/>
            <p:cNvSpPr>
              <a:spLocks noChangeArrowheads="1"/>
            </p:cNvSpPr>
            <p:nvPr/>
          </p:nvSpPr>
          <p:spPr bwMode="auto">
            <a:xfrm>
              <a:off x="2789" y="3203"/>
              <a:ext cx="181" cy="408"/>
            </a:xfrm>
            <a:prstGeom prst="downArrow">
              <a:avLst>
                <a:gd name="adj1" fmla="val 50000"/>
                <a:gd name="adj2" fmla="val 56354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cs-CZ" altLang="cs-CZ"/>
            </a:p>
          </p:txBody>
        </p:sp>
      </p:grpSp>
      <p:sp>
        <p:nvSpPr>
          <p:cNvPr id="77830" name="Text Box 10"/>
          <p:cNvSpPr txBox="1">
            <a:spLocks noChangeArrowheads="1"/>
          </p:cNvSpPr>
          <p:nvPr/>
        </p:nvSpPr>
        <p:spPr bwMode="auto">
          <a:xfrm>
            <a:off x="431191" y="473033"/>
            <a:ext cx="644682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/>
            <a:r>
              <a:rPr lang="cs-CZ" altLang="cs-CZ" sz="3600" dirty="0">
                <a:latin typeface="Calibri" pitchFamily="34" charset="0"/>
              </a:rPr>
              <a:t>Retinoblastom – </a:t>
            </a:r>
            <a:r>
              <a:rPr lang="cs-CZ" altLang="cs-CZ" sz="1800" dirty="0">
                <a:latin typeface="Calibri" pitchFamily="34" charset="0"/>
              </a:rPr>
              <a:t>metodou </a:t>
            </a:r>
            <a:r>
              <a:rPr lang="cs-CZ" altLang="cs-CZ" sz="1800" dirty="0" err="1">
                <a:latin typeface="Calibri" pitchFamily="34" charset="0"/>
              </a:rPr>
              <a:t>Sangerovo</a:t>
            </a:r>
            <a:r>
              <a:rPr lang="cs-CZ" altLang="cs-CZ" sz="1800" dirty="0">
                <a:latin typeface="Calibri" pitchFamily="34" charset="0"/>
              </a:rPr>
              <a:t> </a:t>
            </a:r>
            <a:r>
              <a:rPr lang="cs-CZ" altLang="cs-CZ" sz="1800" dirty="0" err="1">
                <a:latin typeface="Calibri" pitchFamily="34" charset="0"/>
              </a:rPr>
              <a:t>sekvenování</a:t>
            </a:r>
            <a:endParaRPr lang="cs-CZ" altLang="cs-CZ" sz="1800" dirty="0">
              <a:latin typeface="Calibri" pitchFamily="34" charset="0"/>
            </a:endParaRPr>
          </a:p>
        </p:txBody>
      </p:sp>
      <p:sp>
        <p:nvSpPr>
          <p:cNvPr id="77831" name="Text Box 11"/>
          <p:cNvSpPr txBox="1">
            <a:spLocks noChangeArrowheads="1"/>
          </p:cNvSpPr>
          <p:nvPr/>
        </p:nvSpPr>
        <p:spPr bwMode="auto">
          <a:xfrm>
            <a:off x="2339975" y="1268413"/>
            <a:ext cx="39401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/>
            <a:r>
              <a:rPr lang="cs-CZ" altLang="cs-CZ" sz="1800" dirty="0">
                <a:solidFill>
                  <a:srgbClr val="FF0000"/>
                </a:solidFill>
                <a:latin typeface="Calibri" pitchFamily="34" charset="0"/>
              </a:rPr>
              <a:t>RB1 gen: p.</a:t>
            </a:r>
            <a:r>
              <a:rPr lang="en-US" altLang="cs-CZ" sz="1800" dirty="0">
                <a:solidFill>
                  <a:srgbClr val="FF0000"/>
                </a:solidFill>
                <a:latin typeface="Calibri" pitchFamily="34" charset="0"/>
              </a:rPr>
              <a:t>[R255X]+[=], c. [763C&gt;T]+[=] </a:t>
            </a:r>
            <a:endParaRPr lang="cs-CZ" altLang="cs-CZ" sz="18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6280156" y="1268413"/>
            <a:ext cx="37464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DNA izolovaná z krve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6298450" y="4077072"/>
            <a:ext cx="37464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 b="1" dirty="0" err="1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cDNA</a:t>
            </a:r>
            <a:r>
              <a:rPr lang="cs-CZ" altLang="cs-CZ" sz="20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cs-CZ" altLang="cs-CZ" sz="20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izolovaná z krve</a:t>
            </a:r>
          </a:p>
        </p:txBody>
      </p:sp>
    </p:spTree>
    <p:extLst>
      <p:ext uri="{BB962C8B-B14F-4D97-AF65-F5344CB8AC3E}">
        <p14:creationId xmlns:p14="http://schemas.microsoft.com/office/powerpoint/2010/main" val="219248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grpSp>
        <p:nvGrpSpPr>
          <p:cNvPr id="78851" name="Group 3"/>
          <p:cNvGrpSpPr>
            <a:grpSpLocks/>
          </p:cNvGrpSpPr>
          <p:nvPr/>
        </p:nvGrpSpPr>
        <p:grpSpPr bwMode="auto">
          <a:xfrm>
            <a:off x="971550" y="1628775"/>
            <a:ext cx="6804025" cy="4251325"/>
            <a:chOff x="-114" y="1642"/>
            <a:chExt cx="4286" cy="2678"/>
          </a:xfrm>
        </p:grpSpPr>
        <p:pic>
          <p:nvPicPr>
            <p:cNvPr id="78856" name="Picture 4" descr="160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4" y="1642"/>
              <a:ext cx="4286" cy="2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8857" name="Text Box 5"/>
            <p:cNvSpPr txBox="1">
              <a:spLocks noChangeArrowheads="1"/>
            </p:cNvSpPr>
            <p:nvPr/>
          </p:nvSpPr>
          <p:spPr bwMode="auto">
            <a:xfrm>
              <a:off x="3560" y="1888"/>
              <a:ext cx="40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mbria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mbria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mbria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mbria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mbria" pitchFamily="18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mbria" pitchFamily="18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mbria" pitchFamily="18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mbria" pitchFamily="18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mbria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cs-CZ" altLang="cs-CZ" sz="1200" b="1">
                  <a:solidFill>
                    <a:srgbClr val="FF0000"/>
                  </a:solidFill>
                  <a:latin typeface="Garamond" pitchFamily="18" charset="0"/>
                </a:rPr>
                <a:t>DNA</a:t>
              </a:r>
            </a:p>
          </p:txBody>
        </p:sp>
      </p:grpSp>
      <p:sp>
        <p:nvSpPr>
          <p:cNvPr id="78852" name="Text Box 6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8794750" cy="1143000"/>
          </a:xfrm>
        </p:spPr>
        <p:txBody>
          <a:bodyPr/>
          <a:lstStyle/>
          <a:p>
            <a:pPr eaLnBrk="1" hangingPunct="1"/>
            <a:r>
              <a:rPr lang="cs-CZ" altLang="cs-CZ" sz="3600" smtClean="0"/>
              <a:t>Retinoblastom </a:t>
            </a:r>
            <a:r>
              <a:rPr lang="cs-CZ" altLang="cs-CZ" sz="1800" smtClean="0"/>
              <a:t>metodou 4-5-4 sekvenování</a:t>
            </a:r>
          </a:p>
        </p:txBody>
      </p:sp>
      <p:pic>
        <p:nvPicPr>
          <p:cNvPr id="78854" name="Picture 11" descr="16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-387350"/>
            <a:ext cx="13033375" cy="704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6280156" y="1268413"/>
            <a:ext cx="37464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DNA izolovaná z krve</a:t>
            </a:r>
          </a:p>
        </p:txBody>
      </p:sp>
    </p:spTree>
    <p:extLst>
      <p:ext uri="{BB962C8B-B14F-4D97-AF65-F5344CB8AC3E}">
        <p14:creationId xmlns:p14="http://schemas.microsoft.com/office/powerpoint/2010/main" val="397185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Text Box 2051"/>
          <p:cNvSpPr txBox="1">
            <a:spLocks noChangeArrowheads="1"/>
          </p:cNvSpPr>
          <p:nvPr/>
        </p:nvSpPr>
        <p:spPr bwMode="auto">
          <a:xfrm>
            <a:off x="228600" y="2209800"/>
            <a:ext cx="89154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 marL="457200"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cs-CZ" altLang="cs-CZ" sz="2000" dirty="0"/>
              <a:t>  </a:t>
            </a:r>
            <a:r>
              <a:rPr lang="cs-CZ" altLang="cs-CZ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D</a:t>
            </a:r>
            <a:r>
              <a:rPr lang="cs-CZ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etekce infekčních agens</a:t>
            </a:r>
          </a:p>
          <a:p>
            <a:pPr eaLnBrk="1" hangingPunct="1">
              <a:buFontTx/>
              <a:buChar char="•"/>
            </a:pPr>
            <a:endParaRPr lang="cs-CZ" altLang="cs-CZ" sz="20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buFontTx/>
              <a:buChar char="•"/>
            </a:pPr>
            <a:r>
              <a:rPr lang="cs-CZ" altLang="cs-CZ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Přímá RNA diagnostika </a:t>
            </a:r>
            <a:r>
              <a:rPr lang="cs-CZ" altLang="cs-CZ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- </a:t>
            </a:r>
            <a:r>
              <a:rPr lang="cs-CZ" altLang="cs-CZ" sz="20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screenování</a:t>
            </a:r>
            <a:r>
              <a:rPr lang="cs-CZ" altLang="cs-CZ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celé kódující oblasti příslušného genu   </a:t>
            </a:r>
            <a:r>
              <a:rPr lang="cs-CZ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(eliminace intronů, poskytuje informace o alternativním sestřihu)</a:t>
            </a:r>
            <a:endParaRPr lang="cs-CZ" altLang="cs-CZ" sz="20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buFontTx/>
              <a:buChar char="•"/>
            </a:pPr>
            <a:endParaRPr lang="cs-CZ" altLang="cs-CZ" sz="20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buFontTx/>
              <a:buChar char="•"/>
            </a:pPr>
            <a:r>
              <a:rPr lang="cs-CZ" altLang="cs-CZ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Analýza genové exprese</a:t>
            </a:r>
            <a:r>
              <a:rPr lang="cs-CZ" altLang="cs-CZ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:</a:t>
            </a:r>
          </a:p>
          <a:p>
            <a:pPr lvl="1" eaLnBrk="1" hangingPunct="1">
              <a:buFontTx/>
              <a:buChar char="–"/>
            </a:pPr>
            <a:r>
              <a:rPr lang="cs-CZ" altLang="cs-CZ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diferenciační diagnostika některých typů nádorů (NB)</a:t>
            </a:r>
          </a:p>
          <a:p>
            <a:pPr lvl="1" eaLnBrk="1" hangingPunct="1">
              <a:buFontTx/>
              <a:buChar char="–"/>
            </a:pPr>
            <a:r>
              <a:rPr lang="cs-CZ" altLang="cs-CZ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detekce cirkulujících nádorových buněk v krvi, kostní dřeni </a:t>
            </a:r>
          </a:p>
          <a:p>
            <a:pPr lvl="1" eaLnBrk="1" hangingPunct="1"/>
            <a:r>
              <a:rPr lang="cs-CZ" altLang="cs-CZ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  pacienta</a:t>
            </a:r>
          </a:p>
          <a:p>
            <a:pPr lvl="1" eaLnBrk="1" hangingPunct="1">
              <a:buFontTx/>
              <a:buChar char="–"/>
            </a:pPr>
            <a:r>
              <a:rPr lang="cs-CZ" altLang="cs-CZ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monitorování průběhu léčby a detekce reziduální choroby </a:t>
            </a:r>
          </a:p>
          <a:p>
            <a:pPr lvl="1" eaLnBrk="1" hangingPunct="1">
              <a:buFontTx/>
              <a:buChar char="–"/>
            </a:pPr>
            <a:r>
              <a:rPr lang="cs-CZ" altLang="cs-CZ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kontrola štěpu před  autologní transplantací</a:t>
            </a:r>
          </a:p>
          <a:p>
            <a:pPr lvl="1" eaLnBrk="1" hangingPunct="1">
              <a:buFontTx/>
              <a:buChar char="–"/>
            </a:pPr>
            <a:endParaRPr lang="cs-CZ" altLang="cs-CZ" sz="20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7171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RNA v diagnostice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grpSp>
        <p:nvGrpSpPr>
          <p:cNvPr id="79875" name="Group 3"/>
          <p:cNvGrpSpPr>
            <a:grpSpLocks/>
          </p:cNvGrpSpPr>
          <p:nvPr/>
        </p:nvGrpSpPr>
        <p:grpSpPr bwMode="auto">
          <a:xfrm>
            <a:off x="1187450" y="1773238"/>
            <a:ext cx="6646863" cy="4154487"/>
            <a:chOff x="1292" y="2024"/>
            <a:chExt cx="4187" cy="2617"/>
          </a:xfrm>
        </p:grpSpPr>
        <p:pic>
          <p:nvPicPr>
            <p:cNvPr id="79879" name="Picture 4" descr="c391 sto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" y="2024"/>
              <a:ext cx="4187" cy="2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9880" name="Text Box 5"/>
            <p:cNvSpPr txBox="1">
              <a:spLocks noChangeArrowheads="1"/>
            </p:cNvSpPr>
            <p:nvPr/>
          </p:nvSpPr>
          <p:spPr bwMode="auto">
            <a:xfrm>
              <a:off x="4921" y="2251"/>
              <a:ext cx="49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mbria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mbria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mbria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mbria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mbria" pitchFamily="18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mbria" pitchFamily="18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mbria" pitchFamily="18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mbria" pitchFamily="18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mbria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cs-CZ" altLang="cs-CZ" sz="1200" b="1">
                  <a:solidFill>
                    <a:srgbClr val="FF0000"/>
                  </a:solidFill>
                  <a:latin typeface="Garamond" pitchFamily="18" charset="0"/>
                </a:rPr>
                <a:t>cDNA</a:t>
              </a:r>
            </a:p>
          </p:txBody>
        </p:sp>
      </p:grpSp>
      <p:sp>
        <p:nvSpPr>
          <p:cNvPr id="79876" name="Text Box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smtClean="0"/>
              <a:t>Retinoblastom</a:t>
            </a:r>
            <a:r>
              <a:rPr lang="cs-CZ" altLang="cs-CZ" smtClean="0"/>
              <a:t> </a:t>
            </a:r>
            <a:r>
              <a:rPr lang="cs-CZ" altLang="cs-CZ" sz="1800" smtClean="0"/>
              <a:t>metodou 4-5-4 sekvenování</a:t>
            </a:r>
          </a:p>
        </p:txBody>
      </p:sp>
      <p:pic>
        <p:nvPicPr>
          <p:cNvPr id="79877" name="Picture 9" descr="c391 st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-171450"/>
            <a:ext cx="9217025" cy="638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6156176" y="260648"/>
            <a:ext cx="37464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 b="1" dirty="0" err="1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cDNA</a:t>
            </a:r>
            <a:r>
              <a:rPr lang="cs-CZ" altLang="cs-CZ" sz="20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cs-CZ" altLang="cs-CZ" sz="20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izolovaná z krve</a:t>
            </a:r>
          </a:p>
        </p:txBody>
      </p:sp>
    </p:spTree>
    <p:extLst>
      <p:ext uri="{BB962C8B-B14F-4D97-AF65-F5344CB8AC3E}">
        <p14:creationId xmlns:p14="http://schemas.microsoft.com/office/powerpoint/2010/main" val="250876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>
          <a:xfrm>
            <a:off x="468313" y="2276475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mtClean="0"/>
              <a:t>Neurofibromatoza  typu 1</a:t>
            </a:r>
            <a:br>
              <a:rPr lang="cs-CZ" altLang="cs-CZ" smtClean="0"/>
            </a:br>
            <a:r>
              <a:rPr lang="cs-CZ" altLang="cs-CZ" sz="2400" smtClean="0"/>
              <a:t>von Recklinhausen disease</a:t>
            </a:r>
            <a:endParaRPr lang="cs-CZ" altLang="cs-CZ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mtClean="0"/>
              <a:t>NF1 příznaky</a:t>
            </a:r>
          </a:p>
        </p:txBody>
      </p:sp>
      <p:sp>
        <p:nvSpPr>
          <p:cNvPr id="21507" name="TextovéPole 2"/>
          <p:cNvSpPr txBox="1">
            <a:spLocks noChangeArrowheads="1"/>
          </p:cNvSpPr>
          <p:nvPr/>
        </p:nvSpPr>
        <p:spPr bwMode="auto">
          <a:xfrm>
            <a:off x="250825" y="1196975"/>
            <a:ext cx="9053513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/>
            <a:r>
              <a:rPr lang="cs-CZ" altLang="cs-CZ" sz="1800" b="1">
                <a:latin typeface="Calibri" pitchFamily="34" charset="0"/>
                <a:ea typeface="Calibri" pitchFamily="34" charset="0"/>
                <a:cs typeface="Calibri" pitchFamily="34" charset="0"/>
              </a:rPr>
              <a:t>Skvrny bílé kávy</a:t>
            </a:r>
          </a:p>
          <a:p>
            <a:pPr eaLnBrk="1" hangingPunct="1"/>
            <a:r>
              <a:rPr lang="cs-CZ" altLang="cs-CZ" sz="1800">
                <a:latin typeface="Calibri" pitchFamily="34" charset="0"/>
                <a:ea typeface="Calibri" pitchFamily="34" charset="0"/>
                <a:cs typeface="Calibri" pitchFamily="34" charset="0"/>
              </a:rPr>
              <a:t>Nejčastější projevem NF1 je vznik mnoha bezbolestných, světle hnědých skvrn na kůži, </a:t>
            </a:r>
          </a:p>
          <a:p>
            <a:pPr eaLnBrk="1" hangingPunct="1"/>
            <a:r>
              <a:rPr lang="cs-CZ" altLang="cs-CZ" sz="1800">
                <a:latin typeface="Calibri" pitchFamily="34" charset="0"/>
                <a:ea typeface="Calibri" pitchFamily="34" charset="0"/>
                <a:cs typeface="Calibri" pitchFamily="34" charset="0"/>
              </a:rPr>
              <a:t>které jsou známy pod názvem “café au lait spots” a které postihují 95% pacientů s NF1.</a:t>
            </a:r>
          </a:p>
          <a:p>
            <a:pPr eaLnBrk="1" hangingPunct="1"/>
            <a:r>
              <a:rPr lang="cs-CZ" altLang="cs-CZ" sz="1800">
                <a:latin typeface="Calibri" pitchFamily="34" charset="0"/>
                <a:ea typeface="Calibri" pitchFamily="34" charset="0"/>
                <a:cs typeface="Calibri" pitchFamily="34" charset="0"/>
              </a:rPr>
              <a:t>Tyto skvrny mohou být přítomné již po porodu, nebo se objeví v průběhu prvních tří let života. </a:t>
            </a:r>
          </a:p>
          <a:p>
            <a:pPr eaLnBrk="1" hangingPunct="1"/>
            <a:r>
              <a:rPr lang="cs-CZ" altLang="cs-CZ" sz="1800">
                <a:latin typeface="Calibri" pitchFamily="34" charset="0"/>
                <a:ea typeface="Calibri" pitchFamily="34" charset="0"/>
                <a:cs typeface="Calibri" pitchFamily="34" charset="0"/>
              </a:rPr>
              <a:t>Během dětství se u většiny dětí s NF1 vyskytne alespoň šest těchto flíčků o velikosti cca 5 mm. </a:t>
            </a:r>
          </a:p>
          <a:p>
            <a:pPr eaLnBrk="1" hangingPunct="1"/>
            <a:r>
              <a:rPr lang="cs-CZ" altLang="cs-CZ" sz="1800">
                <a:latin typeface="Calibri" pitchFamily="34" charset="0"/>
                <a:ea typeface="Calibri" pitchFamily="34" charset="0"/>
                <a:cs typeface="Calibri" pitchFamily="34" charset="0"/>
              </a:rPr>
              <a:t>Během dospívání dané skvrny rostou a v dospělosti u většiny pacientů dosahují okolo 15 mm.</a:t>
            </a:r>
          </a:p>
          <a:p>
            <a:pPr eaLnBrk="1" hangingPunct="1"/>
            <a:endParaRPr lang="cs-CZ" altLang="cs-CZ" sz="1800">
              <a:latin typeface="Garamond" pitchFamily="18" charset="0"/>
            </a:endParaRPr>
          </a:p>
        </p:txBody>
      </p:sp>
      <p:pic>
        <p:nvPicPr>
          <p:cNvPr id="21508" name="Picture 2" descr="http://www.neurofibromatoza.cz/wp-content/uploads/2012/06/kavove-skrvny-150x15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997200"/>
            <a:ext cx="2654300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ovéPole 4"/>
          <p:cNvSpPr txBox="1">
            <a:spLocks noChangeArrowheads="1"/>
          </p:cNvSpPr>
          <p:nvPr/>
        </p:nvSpPr>
        <p:spPr bwMode="auto">
          <a:xfrm>
            <a:off x="250825" y="5657850"/>
            <a:ext cx="7123113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/>
            <a:r>
              <a:rPr lang="cs-CZ" altLang="cs-CZ" sz="1800" b="1">
                <a:latin typeface="Calibri" pitchFamily="34" charset="0"/>
                <a:ea typeface="Calibri" pitchFamily="34" charset="0"/>
                <a:cs typeface="Calibri" pitchFamily="34" charset="0"/>
              </a:rPr>
              <a:t>Pihy</a:t>
            </a:r>
          </a:p>
          <a:p>
            <a:pPr eaLnBrk="1" hangingPunct="1"/>
            <a:r>
              <a:rPr lang="cs-CZ" altLang="cs-CZ" sz="1800">
                <a:latin typeface="Calibri" pitchFamily="34" charset="0"/>
                <a:ea typeface="Calibri" pitchFamily="34" charset="0"/>
                <a:cs typeface="Calibri" pitchFamily="34" charset="0"/>
              </a:rPr>
              <a:t>Dalším obvyklým příznakem NF1 je seskupení pih na neobvyklých místech </a:t>
            </a:r>
          </a:p>
          <a:p>
            <a:pPr eaLnBrk="1" hangingPunct="1"/>
            <a:r>
              <a:rPr lang="cs-CZ" altLang="cs-CZ" sz="1800">
                <a:latin typeface="Calibri" pitchFamily="34" charset="0"/>
                <a:ea typeface="Calibri" pitchFamily="34" charset="0"/>
                <a:cs typeface="Calibri" pitchFamily="34" charset="0"/>
              </a:rPr>
              <a:t>jako je např. podpaží, ve slabinách či pod prsy.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mtClean="0"/>
              <a:t>NF1 příznaky</a:t>
            </a:r>
          </a:p>
        </p:txBody>
      </p:sp>
      <p:sp>
        <p:nvSpPr>
          <p:cNvPr id="22531" name="Obdélník 3"/>
          <p:cNvSpPr>
            <a:spLocks noChangeArrowheads="1"/>
          </p:cNvSpPr>
          <p:nvPr/>
        </p:nvSpPr>
        <p:spPr bwMode="auto">
          <a:xfrm>
            <a:off x="395288" y="1412875"/>
            <a:ext cx="4572000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cs-CZ" altLang="cs-CZ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Nezhoubné nádory na kůži nebo pod kůží – neurofibromy</a:t>
            </a:r>
          </a:p>
          <a:p>
            <a:pPr eaLnBrk="1" hangingPunct="1"/>
            <a:r>
              <a:rPr lang="cs-CZ" altLang="cs-CZ" dirty="0">
                <a:latin typeface="Calibri" pitchFamily="34" charset="0"/>
                <a:ea typeface="Calibri" pitchFamily="34" charset="0"/>
                <a:cs typeface="Calibri" pitchFamily="34" charset="0"/>
              </a:rPr>
              <a:t>S </a:t>
            </a:r>
            <a:r>
              <a:rPr lang="cs-CZ" altLang="cs-CZ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příbývajícím</a:t>
            </a:r>
            <a:r>
              <a:rPr lang="cs-CZ" altLang="cs-CZ" dirty="0">
                <a:latin typeface="Calibri" pitchFamily="34" charset="0"/>
                <a:ea typeface="Calibri" pitchFamily="34" charset="0"/>
                <a:cs typeface="Calibri" pitchFamily="34" charset="0"/>
              </a:rPr>
              <a:t> věkem, obvykle poté v době dospívání či na počátku dospělosti, se osobám s NF1 vytvoří </a:t>
            </a:r>
            <a:r>
              <a:rPr lang="cs-CZ" altLang="cs-CZ" b="1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neurofibormy</a:t>
            </a:r>
            <a:r>
              <a:rPr lang="cs-CZ" altLang="cs-CZ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cs-CZ" altLang="cs-CZ" dirty="0">
                <a:latin typeface="Calibri" pitchFamily="34" charset="0"/>
                <a:ea typeface="Calibri" pitchFamily="34" charset="0"/>
                <a:cs typeface="Calibri" pitchFamily="34" charset="0"/>
              </a:rPr>
              <a:t>což jsou nezhoubné nádory rostoucí na povrchu nervových tkání pod kůží. V době dětství nabývají velikost hrášku, avšak s přibývajícím věkem se zvětšují. Počet neurofibromů se u každé osoby liší. Někteří jich mají na těle pouze několik, kdežto jiným pokrývají celé tělo. Většina neurofibromů není bolestivá, avšak jejich vzhled se může jevit jako neatraktivní; mohou se zachytit na oblečení a občas také mohou způsobit podráždění či </a:t>
            </a:r>
            <a:r>
              <a:rPr lang="cs-CZ" altLang="cs-CZ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štíplavý</a:t>
            </a:r>
            <a:r>
              <a:rPr lang="cs-CZ" altLang="cs-CZ" dirty="0">
                <a:latin typeface="Calibri" pitchFamily="34" charset="0"/>
                <a:ea typeface="Calibri" pitchFamily="34" charset="0"/>
                <a:cs typeface="Calibri" pitchFamily="34" charset="0"/>
              </a:rPr>
              <a:t> pocit. U některých osob mohou způsobovat rozlehlá bolestivá opuchnutí. V nejhorších případech dochází poblíž jejich výskytu k poškození kostí</a:t>
            </a:r>
          </a:p>
        </p:txBody>
      </p:sp>
      <p:pic>
        <p:nvPicPr>
          <p:cNvPr id="22532" name="Picture 2" descr="http://www.neurofibromatoza.cz/wp-content/uploads/2012/06/neurofibromy-150x15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636838"/>
            <a:ext cx="2808288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mtClean="0"/>
              <a:t>NF1 příznaky</a:t>
            </a:r>
          </a:p>
        </p:txBody>
      </p:sp>
      <p:sp>
        <p:nvSpPr>
          <p:cNvPr id="23555" name="Obdélník 3"/>
          <p:cNvSpPr>
            <a:spLocks noChangeArrowheads="1"/>
          </p:cNvSpPr>
          <p:nvPr/>
        </p:nvSpPr>
        <p:spPr bwMode="auto">
          <a:xfrm>
            <a:off x="395288" y="1412875"/>
            <a:ext cx="4572000" cy="535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cs-CZ" altLang="cs-CZ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Oči</a:t>
            </a:r>
          </a:p>
          <a:p>
            <a:pPr eaLnBrk="1" hangingPunct="1"/>
            <a:r>
              <a:rPr lang="cs-CZ" altLang="cs-CZ" dirty="0">
                <a:latin typeface="Calibri" pitchFamily="34" charset="0"/>
                <a:ea typeface="Calibri" pitchFamily="34" charset="0"/>
                <a:cs typeface="Calibri" pitchFamily="34" charset="0"/>
              </a:rPr>
              <a:t>Okolo 14% dětí s NF1 se vyvine nádor uvnitř optického nervu – tzv. </a:t>
            </a:r>
            <a:r>
              <a:rPr lang="cs-CZ" altLang="cs-CZ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gliom optiku. </a:t>
            </a:r>
            <a:r>
              <a:rPr lang="cs-CZ" altLang="cs-CZ" dirty="0">
                <a:latin typeface="Calibri" pitchFamily="34" charset="0"/>
                <a:ea typeface="Calibri" pitchFamily="34" charset="0"/>
                <a:cs typeface="Calibri" pitchFamily="34" charset="0"/>
              </a:rPr>
              <a:t>Tento nádor bývá obvykle nezhoubný. Úkolem gliom optiku, optického nervu umístěného v pozadí každého oka, je odesílání informací z očí do mozku.</a:t>
            </a:r>
          </a:p>
          <a:p>
            <a:pPr eaLnBrk="1" hangingPunct="1"/>
            <a:r>
              <a:rPr lang="cs-CZ" altLang="cs-CZ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Nejvější</a:t>
            </a:r>
            <a:r>
              <a:rPr lang="cs-CZ" altLang="cs-CZ" dirty="0">
                <a:latin typeface="Calibri" pitchFamily="34" charset="0"/>
                <a:ea typeface="Calibri" pitchFamily="34" charset="0"/>
                <a:cs typeface="Calibri" pitchFamily="34" charset="0"/>
              </a:rPr>
              <a:t> výskyt tohoto typu nádoru je u dětí ve věku sedmi let. Mnohé z těchto nádorů jsou malé, vyznačují se pomalým růstem a nezpůsobují žádné problémy. Nicméně u dětí s rychle rostoucím nádorem se brzy mohou objevit potíže se zrakem.</a:t>
            </a:r>
          </a:p>
          <a:p>
            <a:pPr eaLnBrk="1" hangingPunct="1"/>
            <a:r>
              <a:rPr lang="cs-CZ" altLang="cs-CZ" dirty="0">
                <a:latin typeface="Calibri" pitchFamily="34" charset="0"/>
                <a:ea typeface="Calibri" pitchFamily="34" charset="0"/>
                <a:cs typeface="Calibri" pitchFamily="34" charset="0"/>
              </a:rPr>
              <a:t>Dalším frekventovaným příznakem jsou malé hnědé skvrny na duhovkách, jež se označují jako </a:t>
            </a:r>
            <a:r>
              <a:rPr lang="cs-CZ" altLang="cs-CZ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Lisch</a:t>
            </a:r>
            <a:r>
              <a:rPr lang="cs-CZ" altLang="cs-CZ" dirty="0">
                <a:latin typeface="Calibri" pitchFamily="34" charset="0"/>
                <a:ea typeface="Calibri" pitchFamily="34" charset="0"/>
                <a:cs typeface="Calibri" pitchFamily="34" charset="0"/>
              </a:rPr>
              <a:t> uzliny. Ve většině případů nezpůsobují žádné potíže se zrakem, ani jiné nepříjemnosti.</a:t>
            </a:r>
          </a:p>
          <a:p>
            <a:pPr eaLnBrk="1" hangingPunct="1"/>
            <a:endParaRPr lang="cs-CZ" altLang="cs-CZ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23556" name="Picture 2" descr="http://www.neurofibromatoza.cz/wp-content/uploads/2012/06/lisch-nodules-150x1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508500"/>
            <a:ext cx="2005013" cy="200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4" descr="http://www.neurofibromatoza.cz/wp-content/uploads/2012/06/nador-oc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1916113"/>
            <a:ext cx="370840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mtClean="0"/>
              <a:t>NF1 příznaky</a:t>
            </a:r>
          </a:p>
        </p:txBody>
      </p:sp>
      <p:sp>
        <p:nvSpPr>
          <p:cNvPr id="24579" name="Obdélník 3"/>
          <p:cNvSpPr>
            <a:spLocks noChangeArrowheads="1"/>
          </p:cNvSpPr>
          <p:nvPr/>
        </p:nvSpPr>
        <p:spPr bwMode="auto">
          <a:xfrm>
            <a:off x="395288" y="1052513"/>
            <a:ext cx="8424862" cy="618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cs-CZ" altLang="cs-CZ" b="1">
                <a:latin typeface="Calibri" pitchFamily="34" charset="0"/>
                <a:ea typeface="Calibri" pitchFamily="34" charset="0"/>
                <a:cs typeface="Calibri" pitchFamily="34" charset="0"/>
              </a:rPr>
              <a:t>Mozek a nervový systém</a:t>
            </a:r>
          </a:p>
          <a:p>
            <a:pPr eaLnBrk="1" hangingPunct="1"/>
            <a:r>
              <a:rPr lang="cs-CZ" altLang="cs-CZ">
                <a:latin typeface="Calibri" pitchFamily="34" charset="0"/>
                <a:ea typeface="Calibri" pitchFamily="34" charset="0"/>
                <a:cs typeface="Calibri" pitchFamily="34" charset="0"/>
              </a:rPr>
              <a:t>Příznaky postihující mozek a nervový systém jsou u osob s NF1 poměrně běžné. Cca 20% osob trpí migrénami, u 5% se objeví mozkový nádor. Tyto nádory jsou zpravidla malé, nezhoubné a nezpůsobují žádné viditelné symptomy.</a:t>
            </a:r>
          </a:p>
          <a:p>
            <a:pPr eaLnBrk="1" hangingPunct="1"/>
            <a:r>
              <a:rPr lang="cs-CZ" altLang="cs-CZ">
                <a:latin typeface="Calibri" pitchFamily="34" charset="0"/>
                <a:ea typeface="Calibri" pitchFamily="34" charset="0"/>
                <a:cs typeface="Calibri" pitchFamily="34" charset="0"/>
              </a:rPr>
              <a:t>Výjimkou jsou však nádory, které se občas vyskytnou v určitých částech mozku, a které způsobují příznaky jako jsou:</a:t>
            </a:r>
          </a:p>
          <a:p>
            <a:pPr eaLnBrk="1" hangingPunct="1"/>
            <a:r>
              <a:rPr lang="cs-CZ" altLang="cs-CZ">
                <a:latin typeface="Calibri" pitchFamily="34" charset="0"/>
                <a:ea typeface="Calibri" pitchFamily="34" charset="0"/>
                <a:cs typeface="Calibri" pitchFamily="34" charset="0"/>
              </a:rPr>
              <a:t>Změny osobnosti </a:t>
            </a:r>
          </a:p>
          <a:p>
            <a:pPr eaLnBrk="1" hangingPunct="1"/>
            <a:r>
              <a:rPr lang="cs-CZ" altLang="cs-CZ">
                <a:latin typeface="Calibri" pitchFamily="34" charset="0"/>
                <a:ea typeface="Calibri" pitchFamily="34" charset="0"/>
                <a:cs typeface="Calibri" pitchFamily="34" charset="0"/>
              </a:rPr>
              <a:t>Slabost na jedné straně těla </a:t>
            </a:r>
          </a:p>
          <a:p>
            <a:pPr eaLnBrk="1" hangingPunct="1"/>
            <a:r>
              <a:rPr lang="cs-CZ" altLang="cs-CZ">
                <a:latin typeface="Calibri" pitchFamily="34" charset="0"/>
                <a:ea typeface="Calibri" pitchFamily="34" charset="0"/>
                <a:cs typeface="Calibri" pitchFamily="34" charset="0"/>
              </a:rPr>
              <a:t>Potíže s rovnováhou a koordinací </a:t>
            </a:r>
          </a:p>
          <a:p>
            <a:pPr eaLnBrk="1" hangingPunct="1"/>
            <a:r>
              <a:rPr lang="cs-CZ" altLang="cs-CZ">
                <a:latin typeface="Calibri" pitchFamily="34" charset="0"/>
                <a:ea typeface="Calibri" pitchFamily="34" charset="0"/>
                <a:cs typeface="Calibri" pitchFamily="34" charset="0"/>
              </a:rPr>
              <a:t>U cca 7% pacientů se vyvine epilepsie s opakovanými záchvaty. Většinou se jedná o mírnou formu epilepsie s nepravidelnými záchvaty.</a:t>
            </a:r>
          </a:p>
          <a:p>
            <a:pPr eaLnBrk="1" hangingPunct="1"/>
            <a:r>
              <a:rPr lang="cs-CZ" altLang="cs-CZ" b="1">
                <a:latin typeface="Calibri" pitchFamily="34" charset="0"/>
                <a:ea typeface="Calibri" pitchFamily="34" charset="0"/>
                <a:cs typeface="Calibri" pitchFamily="34" charset="0"/>
              </a:rPr>
              <a:t>Maligní nádor pochvy periferního nervu (MPNST)</a:t>
            </a:r>
          </a:p>
          <a:p>
            <a:pPr eaLnBrk="1" hangingPunct="1"/>
            <a:r>
              <a:rPr lang="cs-CZ" altLang="cs-CZ">
                <a:latin typeface="Calibri" pitchFamily="34" charset="0"/>
                <a:ea typeface="Calibri" pitchFamily="34" charset="0"/>
                <a:cs typeface="Calibri" pitchFamily="34" charset="0"/>
              </a:rPr>
              <a:t>MPNST je zřejmě nezávažnějším příznakem u osob s NF1. Jedná se o typ rakoviny, který se objevuje u cca 10% osob s NF1 a to nejčastěji ve věku mezi 20-35 let.</a:t>
            </a:r>
          </a:p>
          <a:p>
            <a:pPr eaLnBrk="1" hangingPunct="1"/>
            <a:r>
              <a:rPr lang="cs-CZ" altLang="cs-CZ">
                <a:latin typeface="Calibri" pitchFamily="34" charset="0"/>
                <a:ea typeface="Calibri" pitchFamily="34" charset="0"/>
                <a:cs typeface="Calibri" pitchFamily="34" charset="0"/>
              </a:rPr>
              <a:t>Příznaky:</a:t>
            </a:r>
          </a:p>
          <a:p>
            <a:pPr eaLnBrk="1" hangingPunct="1"/>
            <a:r>
              <a:rPr lang="cs-CZ" altLang="cs-CZ">
                <a:latin typeface="Calibri" pitchFamily="34" charset="0"/>
                <a:ea typeface="Calibri" pitchFamily="34" charset="0"/>
                <a:cs typeface="Calibri" pitchFamily="34" charset="0"/>
              </a:rPr>
              <a:t>Neurofibromy se změní z měkké tkáně na tvrdou </a:t>
            </a:r>
          </a:p>
          <a:p>
            <a:pPr eaLnBrk="1" hangingPunct="1"/>
            <a:r>
              <a:rPr lang="cs-CZ" altLang="cs-CZ">
                <a:latin typeface="Calibri" pitchFamily="34" charset="0"/>
                <a:ea typeface="Calibri" pitchFamily="34" charset="0"/>
                <a:cs typeface="Calibri" pitchFamily="34" charset="0"/>
              </a:rPr>
              <a:t>Existující neurofibromy se náhle zvětší </a:t>
            </a:r>
          </a:p>
          <a:p>
            <a:pPr eaLnBrk="1" hangingPunct="1"/>
            <a:r>
              <a:rPr lang="cs-CZ" altLang="cs-CZ">
                <a:latin typeface="Calibri" pitchFamily="34" charset="0"/>
                <a:ea typeface="Calibri" pitchFamily="34" charset="0"/>
                <a:cs typeface="Calibri" pitchFamily="34" charset="0"/>
              </a:rPr>
              <a:t>Konstantní bolest delší než jeden měsíc nebo bolest, která pacienta nutí vstávat </a:t>
            </a:r>
          </a:p>
          <a:p>
            <a:pPr eaLnBrk="1" hangingPunct="1"/>
            <a:r>
              <a:rPr lang="cs-CZ" altLang="cs-CZ">
                <a:latin typeface="Calibri" pitchFamily="34" charset="0"/>
                <a:ea typeface="Calibri" pitchFamily="34" charset="0"/>
                <a:cs typeface="Calibri" pitchFamily="34" charset="0"/>
              </a:rPr>
              <a:t>Náhlé problémy s nervovým systém, které se u pacienta nevyskytovaly v minulosti: např. slabost, necitlivost či pocit brnění v rukou či nohou </a:t>
            </a:r>
          </a:p>
          <a:p>
            <a:pPr eaLnBrk="1" hangingPunct="1"/>
            <a:r>
              <a:rPr lang="cs-CZ" altLang="cs-CZ">
                <a:latin typeface="Calibri" pitchFamily="34" charset="0"/>
                <a:ea typeface="Calibri" pitchFamily="34" charset="0"/>
                <a:cs typeface="Calibri" pitchFamily="34" charset="0"/>
              </a:rPr>
              <a:t>Ztráta kontroly močového měchýře či střev </a:t>
            </a:r>
          </a:p>
          <a:p>
            <a:pPr eaLnBrk="1" hangingPunct="1"/>
            <a:endParaRPr lang="cs-CZ" altLang="cs-CZ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Neurofibromatoza  typu 1</a:t>
            </a:r>
            <a:br>
              <a:rPr lang="cs-CZ" altLang="cs-CZ" smtClean="0"/>
            </a:br>
            <a:r>
              <a:rPr lang="cs-CZ" altLang="cs-CZ" sz="2400" smtClean="0"/>
              <a:t>von Recklinhausen disease</a:t>
            </a:r>
          </a:p>
        </p:txBody>
      </p:sp>
      <p:pic>
        <p:nvPicPr>
          <p:cNvPr id="25603" name="Obrázek 3" descr="NF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67" t="12259" r="33421" b="59544"/>
          <a:stretch>
            <a:fillRect/>
          </a:stretch>
        </p:blipFill>
        <p:spPr bwMode="auto">
          <a:xfrm>
            <a:off x="4357688" y="2000250"/>
            <a:ext cx="1857375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Obrázek 4" descr="NF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67" t="49037" r="33421" b="26445"/>
          <a:stretch>
            <a:fillRect/>
          </a:stretch>
        </p:blipFill>
        <p:spPr bwMode="auto">
          <a:xfrm>
            <a:off x="4429125" y="4071938"/>
            <a:ext cx="18573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Obrázek 5" descr="NF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75" t="12259" r="1498" b="26445"/>
          <a:stretch>
            <a:fillRect/>
          </a:stretch>
        </p:blipFill>
        <p:spPr bwMode="auto">
          <a:xfrm>
            <a:off x="6929438" y="1785938"/>
            <a:ext cx="1928812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TextovéPole 7"/>
          <p:cNvSpPr txBox="1">
            <a:spLocks noChangeArrowheads="1"/>
          </p:cNvSpPr>
          <p:nvPr/>
        </p:nvSpPr>
        <p:spPr bwMode="auto">
          <a:xfrm>
            <a:off x="571500" y="2571750"/>
            <a:ext cx="2570163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/>
            <a:r>
              <a:rPr lang="cs-CZ" altLang="cs-CZ" sz="1800">
                <a:latin typeface="Calibri" pitchFamily="34" charset="0"/>
                <a:ea typeface="Calibri" pitchFamily="34" charset="0"/>
                <a:cs typeface="Calibri" pitchFamily="34" charset="0"/>
              </a:rPr>
              <a:t>Autosomálně dominantní</a:t>
            </a:r>
          </a:p>
          <a:p>
            <a:pPr eaLnBrk="1" hangingPunct="1"/>
            <a:endParaRPr lang="cs-CZ" altLang="cs-CZ" sz="18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/>
            <a:r>
              <a:rPr lang="cs-CZ" altLang="cs-CZ" sz="1800">
                <a:latin typeface="Calibri" pitchFamily="34" charset="0"/>
                <a:ea typeface="Calibri" pitchFamily="34" charset="0"/>
                <a:cs typeface="Calibri" pitchFamily="34" charset="0"/>
              </a:rPr>
              <a:t>Frekvence 1:3000</a:t>
            </a:r>
          </a:p>
          <a:p>
            <a:pPr eaLnBrk="1" hangingPunct="1"/>
            <a:endParaRPr lang="cs-CZ" altLang="cs-CZ" sz="18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/>
            <a:r>
              <a:rPr lang="cs-CZ" altLang="cs-CZ" sz="1800">
                <a:latin typeface="Calibri" pitchFamily="34" charset="0"/>
                <a:ea typeface="Calibri" pitchFamily="34" charset="0"/>
                <a:cs typeface="Calibri" pitchFamily="34" charset="0"/>
              </a:rPr>
              <a:t>Lokus 17q</a:t>
            </a:r>
          </a:p>
          <a:p>
            <a:pPr eaLnBrk="1" hangingPunct="1"/>
            <a:endParaRPr lang="cs-CZ" altLang="cs-CZ" sz="18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/>
            <a:r>
              <a:rPr lang="cs-CZ" altLang="cs-CZ" sz="1800">
                <a:latin typeface="Calibri" pitchFamily="34" charset="0"/>
                <a:ea typeface="Calibri" pitchFamily="34" charset="0"/>
                <a:cs typeface="Calibri" pitchFamily="34" charset="0"/>
              </a:rPr>
              <a:t>50% mutací de novo</a:t>
            </a:r>
          </a:p>
          <a:p>
            <a:pPr eaLnBrk="1" hangingPunct="1"/>
            <a:endParaRPr lang="cs-CZ" altLang="cs-CZ" sz="18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/>
            <a:r>
              <a:rPr lang="cs-CZ" altLang="cs-CZ" sz="1800">
                <a:latin typeface="Calibri" pitchFamily="34" charset="0"/>
                <a:ea typeface="Calibri" pitchFamily="34" charset="0"/>
                <a:cs typeface="Calibri" pitchFamily="34" charset="0"/>
              </a:rPr>
              <a:t>Predispozice k tumorům </a:t>
            </a:r>
          </a:p>
          <a:p>
            <a:pPr eaLnBrk="1" hangingPunct="1"/>
            <a:r>
              <a:rPr lang="cs-CZ" altLang="cs-CZ" sz="1800">
                <a:latin typeface="Calibri" pitchFamily="34" charset="0"/>
                <a:ea typeface="Calibri" pitchFamily="34" charset="0"/>
                <a:cs typeface="Calibri" pitchFamily="34" charset="0"/>
              </a:rPr>
              <a:t>nervového systému</a:t>
            </a:r>
          </a:p>
        </p:txBody>
      </p:sp>
      <p:sp>
        <p:nvSpPr>
          <p:cNvPr id="25607" name="TextovéPole 8"/>
          <p:cNvSpPr txBox="1">
            <a:spLocks noChangeArrowheads="1"/>
          </p:cNvSpPr>
          <p:nvPr/>
        </p:nvSpPr>
        <p:spPr bwMode="auto">
          <a:xfrm>
            <a:off x="4429125" y="5643563"/>
            <a:ext cx="18703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/>
            <a:r>
              <a:rPr lang="cs-CZ" altLang="cs-CZ" sz="1800" dirty="0">
                <a:latin typeface="Calibri" pitchFamily="34" charset="0"/>
              </a:rPr>
              <a:t>Café-au- </a:t>
            </a:r>
            <a:r>
              <a:rPr lang="cs-CZ" altLang="cs-CZ" sz="1800" dirty="0" err="1">
                <a:latin typeface="Calibri" pitchFamily="34" charset="0"/>
              </a:rPr>
              <a:t>lait</a:t>
            </a:r>
            <a:r>
              <a:rPr lang="cs-CZ" altLang="cs-CZ" sz="1800" dirty="0">
                <a:latin typeface="Calibri" pitchFamily="34" charset="0"/>
              </a:rPr>
              <a:t> </a:t>
            </a:r>
            <a:r>
              <a:rPr lang="cs-CZ" altLang="cs-CZ" sz="1800" dirty="0" err="1">
                <a:latin typeface="Calibri" pitchFamily="34" charset="0"/>
              </a:rPr>
              <a:t>spots</a:t>
            </a:r>
            <a:endParaRPr lang="cs-CZ" altLang="cs-CZ" sz="1800" dirty="0">
              <a:latin typeface="Calibri" pitchFamily="34" charset="0"/>
            </a:endParaRPr>
          </a:p>
        </p:txBody>
      </p:sp>
      <p:sp>
        <p:nvSpPr>
          <p:cNvPr id="25608" name="TextovéPole 9"/>
          <p:cNvSpPr txBox="1">
            <a:spLocks noChangeArrowheads="1"/>
          </p:cNvSpPr>
          <p:nvPr/>
        </p:nvSpPr>
        <p:spPr bwMode="auto">
          <a:xfrm>
            <a:off x="7286625" y="5429250"/>
            <a:ext cx="14970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/>
            <a:r>
              <a:rPr lang="cs-CZ" altLang="cs-CZ" sz="1800" dirty="0">
                <a:latin typeface="Calibri" pitchFamily="34" charset="0"/>
              </a:rPr>
              <a:t>Neurofibromy</a:t>
            </a:r>
          </a:p>
        </p:txBody>
      </p:sp>
      <p:sp>
        <p:nvSpPr>
          <p:cNvPr id="25609" name="TextovéPole 10"/>
          <p:cNvSpPr txBox="1">
            <a:spLocks noChangeArrowheads="1"/>
          </p:cNvSpPr>
          <p:nvPr/>
        </p:nvSpPr>
        <p:spPr bwMode="auto">
          <a:xfrm>
            <a:off x="4572000" y="3571875"/>
            <a:ext cx="13532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/>
            <a:r>
              <a:rPr lang="cs-CZ" altLang="cs-CZ" sz="1800" dirty="0" err="1">
                <a:latin typeface="Calibri" pitchFamily="34" charset="0"/>
              </a:rPr>
              <a:t>Lisch</a:t>
            </a:r>
            <a:r>
              <a:rPr lang="cs-CZ" altLang="cs-CZ" sz="1800" dirty="0">
                <a:latin typeface="Calibri" pitchFamily="34" charset="0"/>
              </a:rPr>
              <a:t> </a:t>
            </a:r>
            <a:r>
              <a:rPr lang="cs-CZ" altLang="cs-CZ" sz="1800" dirty="0" err="1">
                <a:latin typeface="Calibri" pitchFamily="34" charset="0"/>
              </a:rPr>
              <a:t>nodule</a:t>
            </a:r>
            <a:endParaRPr lang="cs-CZ" altLang="cs-CZ" sz="1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Obrázek 6" descr="NF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" t="4124" r="735" b="51871"/>
          <a:stretch>
            <a:fillRect/>
          </a:stretch>
        </p:blipFill>
        <p:spPr bwMode="auto">
          <a:xfrm>
            <a:off x="3276600" y="2276475"/>
            <a:ext cx="5948363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709613" y="1162050"/>
            <a:ext cx="7688262" cy="28194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2000" dirty="0">
                <a:solidFill>
                  <a:srgbClr val="E5ED3B"/>
                </a:solidFill>
                <a:latin typeface="Calibri" pitchFamily="34" charset="0"/>
              </a:rPr>
              <a:t/>
            </a:r>
            <a:br>
              <a:rPr lang="cs-CZ" sz="2000" dirty="0">
                <a:solidFill>
                  <a:srgbClr val="E5ED3B"/>
                </a:solidFill>
                <a:latin typeface="Calibri" pitchFamily="34" charset="0"/>
              </a:rPr>
            </a:br>
            <a:r>
              <a:rPr lang="cs-CZ" sz="2000" dirty="0">
                <a:solidFill>
                  <a:srgbClr val="E5ED3B"/>
                </a:solidFill>
                <a:latin typeface="Calibri" pitchFamily="34" charset="0"/>
              </a:rPr>
              <a:t/>
            </a:r>
            <a:br>
              <a:rPr lang="cs-CZ" sz="2000" dirty="0">
                <a:solidFill>
                  <a:srgbClr val="E5ED3B"/>
                </a:solidFill>
                <a:latin typeface="Calibri" pitchFamily="34" charset="0"/>
              </a:rPr>
            </a:br>
            <a:r>
              <a:rPr lang="cs-CZ" sz="2000" dirty="0">
                <a:solidFill>
                  <a:srgbClr val="E5ED3B"/>
                </a:solidFill>
                <a:latin typeface="Calibri" pitchFamily="34" charset="0"/>
              </a:rPr>
              <a:t/>
            </a:r>
            <a:br>
              <a:rPr lang="cs-CZ" sz="2000" dirty="0">
                <a:solidFill>
                  <a:srgbClr val="E5ED3B"/>
                </a:solidFill>
                <a:latin typeface="Calibri" pitchFamily="34" charset="0"/>
              </a:rPr>
            </a:br>
            <a:r>
              <a:rPr lang="cs-CZ" sz="2000" dirty="0">
                <a:solidFill>
                  <a:srgbClr val="E5ED3B"/>
                </a:solidFill>
                <a:latin typeface="Calibri" pitchFamily="34" charset="0"/>
              </a:rPr>
              <a:t/>
            </a:r>
            <a:br>
              <a:rPr lang="cs-CZ" sz="2000" dirty="0">
                <a:solidFill>
                  <a:srgbClr val="E5ED3B"/>
                </a:solidFill>
                <a:latin typeface="Calibri" pitchFamily="34" charset="0"/>
              </a:rPr>
            </a:br>
            <a:r>
              <a:rPr lang="cs-CZ" sz="2000" dirty="0">
                <a:solidFill>
                  <a:srgbClr val="E5ED3B"/>
                </a:solidFill>
                <a:latin typeface="Calibri" pitchFamily="34" charset="0"/>
              </a:rPr>
              <a:t/>
            </a:r>
            <a:br>
              <a:rPr lang="cs-CZ" sz="2000" dirty="0">
                <a:solidFill>
                  <a:srgbClr val="E5ED3B"/>
                </a:solidFill>
                <a:latin typeface="Calibri" pitchFamily="34" charset="0"/>
              </a:rPr>
            </a:br>
            <a:r>
              <a:rPr lang="cs-CZ" sz="2000" dirty="0">
                <a:solidFill>
                  <a:srgbClr val="E5ED3B"/>
                </a:solidFill>
                <a:latin typeface="Calibri" pitchFamily="34" charset="0"/>
              </a:rPr>
              <a:t/>
            </a:r>
            <a:br>
              <a:rPr lang="cs-CZ" sz="2000" dirty="0">
                <a:solidFill>
                  <a:srgbClr val="E5ED3B"/>
                </a:solidFill>
                <a:latin typeface="Calibri" pitchFamily="34" charset="0"/>
              </a:rPr>
            </a:br>
            <a:r>
              <a:rPr lang="cs-CZ" sz="2000" dirty="0">
                <a:solidFill>
                  <a:srgbClr val="E5ED3B"/>
                </a:solidFill>
                <a:latin typeface="Calibri" pitchFamily="34" charset="0"/>
              </a:rPr>
              <a:t>			</a:t>
            </a:r>
            <a:br>
              <a:rPr lang="cs-CZ" sz="2000" dirty="0">
                <a:solidFill>
                  <a:srgbClr val="E5ED3B"/>
                </a:solidFill>
                <a:latin typeface="Calibri" pitchFamily="34" charset="0"/>
              </a:rPr>
            </a:br>
            <a:r>
              <a:rPr lang="cs-CZ" sz="2000" dirty="0">
                <a:solidFill>
                  <a:srgbClr val="E5ED3B"/>
                </a:solidFill>
                <a:latin typeface="Calibri" pitchFamily="34" charset="0"/>
              </a:rPr>
              <a:t/>
            </a:r>
            <a:br>
              <a:rPr lang="cs-CZ" sz="2000" dirty="0">
                <a:solidFill>
                  <a:srgbClr val="E5ED3B"/>
                </a:solidFill>
                <a:latin typeface="Calibri" pitchFamily="34" charset="0"/>
              </a:rPr>
            </a:br>
            <a:r>
              <a:rPr lang="cs-CZ" sz="2000" dirty="0">
                <a:solidFill>
                  <a:srgbClr val="E5ED3B"/>
                </a:solidFill>
                <a:latin typeface="Calibri" pitchFamily="34" charset="0"/>
              </a:rPr>
              <a:t>			</a:t>
            </a:r>
            <a:r>
              <a:rPr lang="cs-CZ" sz="2000" dirty="0">
                <a:latin typeface="Calibri" pitchFamily="34" charset="0"/>
              </a:rPr>
              <a:t/>
            </a:r>
            <a:br>
              <a:rPr lang="cs-CZ" sz="2000" dirty="0">
                <a:latin typeface="Calibri" pitchFamily="34" charset="0"/>
              </a:rPr>
            </a:br>
            <a:r>
              <a:rPr lang="cs-CZ" sz="2000" dirty="0">
                <a:latin typeface="Calibri" pitchFamily="34" charset="0"/>
              </a:rPr>
              <a:t/>
            </a:r>
            <a:br>
              <a:rPr lang="cs-CZ" sz="2000" dirty="0">
                <a:latin typeface="Calibri" pitchFamily="34" charset="0"/>
              </a:rPr>
            </a:br>
            <a:r>
              <a:rPr lang="cs-CZ" sz="2000" dirty="0">
                <a:solidFill>
                  <a:srgbClr val="E5ED3B"/>
                </a:solidFill>
                <a:latin typeface="Calibri" pitchFamily="34" charset="0"/>
              </a:rPr>
              <a:t/>
            </a:r>
            <a:br>
              <a:rPr lang="cs-CZ" sz="2000" dirty="0">
                <a:solidFill>
                  <a:srgbClr val="E5ED3B"/>
                </a:solidFill>
                <a:latin typeface="Calibri" pitchFamily="34" charset="0"/>
              </a:rPr>
            </a:br>
            <a:r>
              <a:rPr lang="cs-CZ" sz="2000" dirty="0">
                <a:solidFill>
                  <a:srgbClr val="E5ED3B"/>
                </a:solidFill>
                <a:latin typeface="Calibri" pitchFamily="34" charset="0"/>
              </a:rPr>
              <a:t> </a:t>
            </a:r>
            <a:r>
              <a:rPr lang="cs-CZ" sz="2400" dirty="0">
                <a:latin typeface="Calibri" pitchFamily="34" charset="0"/>
              </a:rPr>
              <a:t>Struktura NF1 genu</a:t>
            </a:r>
            <a:r>
              <a:rPr lang="cs-CZ" sz="2000" dirty="0">
                <a:solidFill>
                  <a:srgbClr val="E5ED3B"/>
                </a:solidFill>
                <a:latin typeface="Calibri" pitchFamily="34" charset="0"/>
              </a:rPr>
              <a:t> </a:t>
            </a:r>
            <a:br>
              <a:rPr lang="cs-CZ" sz="2000" dirty="0">
                <a:solidFill>
                  <a:srgbClr val="E5ED3B"/>
                </a:solidFill>
                <a:latin typeface="Calibri" pitchFamily="34" charset="0"/>
              </a:rPr>
            </a:br>
            <a:r>
              <a:rPr lang="cs-CZ" sz="2000" dirty="0">
                <a:solidFill>
                  <a:srgbClr val="E5ED3B"/>
                </a:solidFill>
                <a:latin typeface="Calibri" pitchFamily="34" charset="0"/>
              </a:rPr>
              <a:t/>
            </a:r>
            <a:br>
              <a:rPr lang="cs-CZ" sz="2000" dirty="0">
                <a:solidFill>
                  <a:srgbClr val="E5ED3B"/>
                </a:solidFill>
                <a:latin typeface="Calibri" pitchFamily="34" charset="0"/>
              </a:rPr>
            </a:br>
            <a:r>
              <a:rPr lang="cs-CZ" sz="2000" dirty="0">
                <a:solidFill>
                  <a:srgbClr val="E5ED3B"/>
                </a:solidFill>
                <a:latin typeface="Calibri" pitchFamily="34" charset="0"/>
              </a:rPr>
              <a:t/>
            </a:r>
            <a:br>
              <a:rPr lang="cs-CZ" sz="2000" dirty="0">
                <a:solidFill>
                  <a:srgbClr val="E5ED3B"/>
                </a:solidFill>
                <a:latin typeface="Calibri" pitchFamily="34" charset="0"/>
              </a:rPr>
            </a:br>
            <a:r>
              <a:rPr lang="cs-CZ" sz="2000" dirty="0">
                <a:solidFill>
                  <a:srgbClr val="E5ED3B"/>
                </a:solidFill>
                <a:latin typeface="Calibri" pitchFamily="34" charset="0"/>
              </a:rPr>
              <a:t/>
            </a:r>
            <a:br>
              <a:rPr lang="cs-CZ" sz="2000" dirty="0">
                <a:solidFill>
                  <a:srgbClr val="E5ED3B"/>
                </a:solidFill>
                <a:latin typeface="Calibri" pitchFamily="34" charset="0"/>
              </a:rPr>
            </a:br>
            <a:r>
              <a:rPr lang="cs-CZ" sz="2000" dirty="0">
                <a:solidFill>
                  <a:srgbClr val="E5ED3B"/>
                </a:solidFill>
                <a:latin typeface="Calibri" pitchFamily="34" charset="0"/>
              </a:rPr>
              <a:t> </a:t>
            </a:r>
            <a:r>
              <a:rPr lang="cs-CZ" sz="2000" dirty="0">
                <a:latin typeface="Calibri" pitchFamily="34" charset="0"/>
              </a:rPr>
              <a:t>- 350 </a:t>
            </a:r>
            <a:r>
              <a:rPr lang="cs-CZ" sz="2000" dirty="0" err="1">
                <a:latin typeface="Calibri" pitchFamily="34" charset="0"/>
              </a:rPr>
              <a:t>kb</a:t>
            </a:r>
            <a:r>
              <a:rPr lang="cs-CZ" sz="2000" dirty="0">
                <a:latin typeface="Calibri" pitchFamily="34" charset="0"/>
              </a:rPr>
              <a:t/>
            </a:r>
            <a:br>
              <a:rPr lang="cs-CZ" sz="2000" dirty="0">
                <a:latin typeface="Calibri" pitchFamily="34" charset="0"/>
              </a:rPr>
            </a:br>
            <a:r>
              <a:rPr lang="cs-CZ" sz="2000" dirty="0">
                <a:latin typeface="Calibri" pitchFamily="34" charset="0"/>
              </a:rPr>
              <a:t/>
            </a:r>
            <a:br>
              <a:rPr lang="cs-CZ" sz="2000" dirty="0">
                <a:latin typeface="Calibri" pitchFamily="34" charset="0"/>
              </a:rPr>
            </a:br>
            <a:r>
              <a:rPr lang="cs-CZ" sz="2000" dirty="0">
                <a:latin typeface="Calibri" pitchFamily="34" charset="0"/>
              </a:rPr>
              <a:t> - 60 </a:t>
            </a:r>
            <a:r>
              <a:rPr lang="cs-CZ" sz="2000" dirty="0" err="1">
                <a:latin typeface="Calibri" pitchFamily="34" charset="0"/>
              </a:rPr>
              <a:t>exonů</a:t>
            </a:r>
            <a:r>
              <a:rPr lang="cs-CZ" sz="2000" dirty="0">
                <a:latin typeface="Calibri" pitchFamily="34" charset="0"/>
              </a:rPr>
              <a:t/>
            </a:r>
            <a:br>
              <a:rPr lang="cs-CZ" sz="2000" dirty="0">
                <a:latin typeface="Calibri" pitchFamily="34" charset="0"/>
              </a:rPr>
            </a:br>
            <a:r>
              <a:rPr lang="cs-CZ" sz="2000" dirty="0">
                <a:latin typeface="Calibri" pitchFamily="34" charset="0"/>
              </a:rPr>
              <a:t/>
            </a:r>
            <a:br>
              <a:rPr lang="cs-CZ" sz="2000" dirty="0">
                <a:latin typeface="Calibri" pitchFamily="34" charset="0"/>
              </a:rPr>
            </a:br>
            <a:r>
              <a:rPr lang="cs-CZ" sz="2000" dirty="0">
                <a:latin typeface="Calibri" pitchFamily="34" charset="0"/>
              </a:rPr>
              <a:t> - 11 - 13 </a:t>
            </a:r>
            <a:r>
              <a:rPr lang="cs-CZ" sz="2000" dirty="0" err="1">
                <a:latin typeface="Calibri" pitchFamily="34" charset="0"/>
              </a:rPr>
              <a:t>kb</a:t>
            </a:r>
            <a:r>
              <a:rPr lang="cs-CZ" sz="2000" dirty="0">
                <a:latin typeface="Calibri" pitchFamily="34" charset="0"/>
              </a:rPr>
              <a:t> </a:t>
            </a:r>
            <a:r>
              <a:rPr lang="cs-CZ" sz="2000" dirty="0" err="1">
                <a:latin typeface="Calibri" pitchFamily="34" charset="0"/>
              </a:rPr>
              <a:t>mRNA</a:t>
            </a:r>
            <a:r>
              <a:rPr lang="cs-CZ" sz="2000" dirty="0">
                <a:latin typeface="Calibri" pitchFamily="34" charset="0"/>
              </a:rPr>
              <a:t/>
            </a:r>
            <a:br>
              <a:rPr lang="cs-CZ" sz="2000" dirty="0">
                <a:latin typeface="Calibri" pitchFamily="34" charset="0"/>
              </a:rPr>
            </a:br>
            <a:r>
              <a:rPr lang="cs-CZ" sz="2000" dirty="0">
                <a:latin typeface="Calibri" pitchFamily="34" charset="0"/>
              </a:rPr>
              <a:t/>
            </a:r>
            <a:br>
              <a:rPr lang="cs-CZ" sz="2000" dirty="0">
                <a:latin typeface="Calibri" pitchFamily="34" charset="0"/>
              </a:rPr>
            </a:br>
            <a:r>
              <a:rPr lang="cs-CZ" sz="2000" dirty="0">
                <a:latin typeface="Calibri" pitchFamily="34" charset="0"/>
              </a:rPr>
              <a:t> - protein </a:t>
            </a:r>
            <a:r>
              <a:rPr lang="cs-CZ" sz="2000" dirty="0" err="1">
                <a:latin typeface="Calibri" pitchFamily="34" charset="0"/>
              </a:rPr>
              <a:t>neurofibromin</a:t>
            </a:r>
            <a:r>
              <a:rPr lang="cs-CZ" sz="2000" dirty="0">
                <a:latin typeface="Calibri" pitchFamily="34" charset="0"/>
              </a:rPr>
              <a:t/>
            </a:r>
            <a:br>
              <a:rPr lang="cs-CZ" sz="2000" dirty="0">
                <a:latin typeface="Calibri" pitchFamily="34" charset="0"/>
              </a:rPr>
            </a:br>
            <a:r>
              <a:rPr lang="cs-CZ" sz="2000" dirty="0">
                <a:latin typeface="Calibri" pitchFamily="34" charset="0"/>
              </a:rPr>
              <a:t>	- 2818 aminokyselin</a:t>
            </a:r>
            <a:br>
              <a:rPr lang="cs-CZ" sz="2000" dirty="0">
                <a:latin typeface="Calibri" pitchFamily="34" charset="0"/>
              </a:rPr>
            </a:br>
            <a:r>
              <a:rPr lang="cs-CZ" sz="2000" dirty="0">
                <a:latin typeface="Calibri" pitchFamily="34" charset="0"/>
              </a:rPr>
              <a:t>	- zřejmě tumor supresor</a:t>
            </a:r>
            <a:br>
              <a:rPr lang="cs-CZ" sz="2000" dirty="0">
                <a:latin typeface="Calibri" pitchFamily="34" charset="0"/>
              </a:rPr>
            </a:br>
            <a:endParaRPr lang="cs-CZ" sz="2000" dirty="0">
              <a:latin typeface="Calibri" pitchFamily="34" charset="0"/>
            </a:endParaRPr>
          </a:p>
        </p:txBody>
      </p:sp>
      <p:sp>
        <p:nvSpPr>
          <p:cNvPr id="26628" name="Line 5"/>
          <p:cNvSpPr>
            <a:spLocks noChangeShapeType="1"/>
          </p:cNvSpPr>
          <p:nvPr/>
        </p:nvSpPr>
        <p:spPr bwMode="auto">
          <a:xfrm>
            <a:off x="381000" y="1600200"/>
            <a:ext cx="8382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26629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 eaLnBrk="1" hangingPunct="1"/>
            <a:r>
              <a:rPr lang="cs-CZ" altLang="cs-CZ" sz="4400">
                <a:latin typeface="Calibri" pitchFamily="34" charset="0"/>
              </a:rPr>
              <a:t>Neurofibromatoza  typu 1</a:t>
            </a:r>
            <a:br>
              <a:rPr lang="cs-CZ" altLang="cs-CZ" sz="4400">
                <a:latin typeface="Calibri" pitchFamily="34" charset="0"/>
              </a:rPr>
            </a:br>
            <a:r>
              <a:rPr lang="cs-CZ" altLang="cs-CZ" sz="2400">
                <a:latin typeface="Calibri" pitchFamily="34" charset="0"/>
              </a:rPr>
              <a:t>Molekulární diagnostika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Line 5"/>
          <p:cNvSpPr>
            <a:spLocks noChangeShapeType="1"/>
          </p:cNvSpPr>
          <p:nvPr/>
        </p:nvSpPr>
        <p:spPr bwMode="auto">
          <a:xfrm>
            <a:off x="381000" y="1600200"/>
            <a:ext cx="8382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8675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 eaLnBrk="1" hangingPunct="1"/>
            <a:r>
              <a:rPr lang="cs-CZ" altLang="cs-CZ" sz="4400">
                <a:latin typeface="Calibri" pitchFamily="34" charset="0"/>
              </a:rPr>
              <a:t>Neurofibromatoza  typu 1</a:t>
            </a:r>
            <a:br>
              <a:rPr lang="cs-CZ" altLang="cs-CZ" sz="4400">
                <a:latin typeface="Calibri" pitchFamily="34" charset="0"/>
              </a:rPr>
            </a:br>
            <a:r>
              <a:rPr lang="cs-CZ" altLang="cs-CZ" sz="2400">
                <a:latin typeface="Calibri" pitchFamily="34" charset="0"/>
              </a:rPr>
              <a:t>Molekulární diagnostika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88950" y="1989138"/>
            <a:ext cx="8164513" cy="3886200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cs-CZ" sz="600" dirty="0">
                <a:solidFill>
                  <a:srgbClr val="CCCC00"/>
                </a:solidFill>
                <a:latin typeface="Arial" pitchFamily="34" charset="0"/>
              </a:rPr>
              <a:t>	</a:t>
            </a:r>
            <a:br>
              <a:rPr lang="cs-CZ" sz="600" dirty="0">
                <a:solidFill>
                  <a:srgbClr val="CCCC00"/>
                </a:solidFill>
                <a:latin typeface="Arial" pitchFamily="34" charset="0"/>
              </a:rPr>
            </a:br>
            <a:r>
              <a:rPr lang="cs-CZ" sz="600" dirty="0">
                <a:solidFill>
                  <a:srgbClr val="CCCC00"/>
                </a:solidFill>
                <a:latin typeface="Arial" pitchFamily="34" charset="0"/>
              </a:rPr>
              <a:t/>
            </a:r>
            <a:br>
              <a:rPr lang="cs-CZ" sz="600" dirty="0">
                <a:solidFill>
                  <a:srgbClr val="CCCC00"/>
                </a:solidFill>
                <a:latin typeface="Arial" pitchFamily="34" charset="0"/>
              </a:rPr>
            </a:br>
            <a:r>
              <a:rPr lang="cs-CZ" sz="600" dirty="0">
                <a:solidFill>
                  <a:srgbClr val="CCCC00"/>
                </a:solidFill>
                <a:latin typeface="Arial" pitchFamily="34" charset="0"/>
              </a:rPr>
              <a:t/>
            </a:r>
            <a:br>
              <a:rPr lang="cs-CZ" sz="600" dirty="0">
                <a:solidFill>
                  <a:srgbClr val="CCCC00"/>
                </a:solidFill>
                <a:latin typeface="Arial" pitchFamily="34" charset="0"/>
              </a:rPr>
            </a:br>
            <a:r>
              <a:rPr lang="cs-CZ" sz="600" dirty="0">
                <a:solidFill>
                  <a:srgbClr val="CCCC00"/>
                </a:solidFill>
                <a:latin typeface="Arial" pitchFamily="34" charset="0"/>
              </a:rPr>
              <a:t/>
            </a:r>
            <a:br>
              <a:rPr lang="cs-CZ" sz="600" dirty="0">
                <a:solidFill>
                  <a:srgbClr val="CCCC00"/>
                </a:solidFill>
                <a:latin typeface="Arial" pitchFamily="34" charset="0"/>
              </a:rPr>
            </a:br>
            <a:r>
              <a:rPr lang="cs-CZ" sz="600" dirty="0">
                <a:solidFill>
                  <a:srgbClr val="CCCC00"/>
                </a:solidFill>
                <a:latin typeface="Arial" pitchFamily="34" charset="0"/>
              </a:rPr>
              <a:t/>
            </a:r>
            <a:br>
              <a:rPr lang="cs-CZ" sz="600" dirty="0">
                <a:solidFill>
                  <a:srgbClr val="CCCC00"/>
                </a:solidFill>
                <a:latin typeface="Arial" pitchFamily="34" charset="0"/>
              </a:rPr>
            </a:br>
            <a:r>
              <a:rPr lang="cs-CZ" sz="600" dirty="0">
                <a:solidFill>
                  <a:srgbClr val="CCCC00"/>
                </a:solidFill>
                <a:latin typeface="Arial" pitchFamily="34" charset="0"/>
              </a:rPr>
              <a:t/>
            </a:r>
            <a:br>
              <a:rPr lang="cs-CZ" sz="600" dirty="0">
                <a:solidFill>
                  <a:srgbClr val="CCCC00"/>
                </a:solidFill>
                <a:latin typeface="Arial" pitchFamily="34" charset="0"/>
              </a:rPr>
            </a:br>
            <a:r>
              <a:rPr lang="cs-CZ" sz="1700" b="1" dirty="0">
                <a:latin typeface="Calibri" pitchFamily="34" charset="0"/>
              </a:rPr>
              <a:t>Komplikace při molekulární diagnostice NF1</a:t>
            </a:r>
            <a:br>
              <a:rPr lang="cs-CZ" sz="1700" b="1" dirty="0">
                <a:latin typeface="Calibri" pitchFamily="34" charset="0"/>
              </a:rPr>
            </a:br>
            <a:r>
              <a:rPr lang="cs-CZ" sz="1700" b="1" dirty="0">
                <a:solidFill>
                  <a:srgbClr val="CCCC00"/>
                </a:solidFill>
                <a:latin typeface="Calibri" pitchFamily="34" charset="0"/>
              </a:rPr>
              <a:t/>
            </a:r>
            <a:br>
              <a:rPr lang="cs-CZ" sz="1700" b="1" dirty="0">
                <a:solidFill>
                  <a:srgbClr val="CCCC00"/>
                </a:solidFill>
                <a:latin typeface="Calibri" pitchFamily="34" charset="0"/>
              </a:rPr>
            </a:br>
            <a:r>
              <a:rPr lang="cs-CZ" sz="1700" dirty="0">
                <a:solidFill>
                  <a:srgbClr val="CCCC00"/>
                </a:solidFill>
                <a:latin typeface="Calibri" pitchFamily="34" charset="0"/>
              </a:rPr>
              <a:t/>
            </a:r>
            <a:br>
              <a:rPr lang="cs-CZ" sz="1700" dirty="0">
                <a:solidFill>
                  <a:srgbClr val="CCCC00"/>
                </a:solidFill>
                <a:latin typeface="Calibri" pitchFamily="34" charset="0"/>
              </a:rPr>
            </a:br>
            <a:r>
              <a:rPr lang="cs-CZ" sz="1700" dirty="0">
                <a:solidFill>
                  <a:srgbClr val="CCCC00"/>
                </a:solidFill>
                <a:latin typeface="Calibri" pitchFamily="34" charset="0"/>
              </a:rPr>
              <a:t>   </a:t>
            </a:r>
            <a:r>
              <a:rPr lang="cs-CZ" sz="1700" dirty="0">
                <a:latin typeface="Calibri" pitchFamily="34" charset="0"/>
              </a:rPr>
              <a:t>- problematická klinická diagnostika</a:t>
            </a:r>
            <a:br>
              <a:rPr lang="cs-CZ" sz="1700" dirty="0">
                <a:latin typeface="Calibri" pitchFamily="34" charset="0"/>
              </a:rPr>
            </a:br>
            <a:r>
              <a:rPr lang="cs-CZ" sz="1700" dirty="0">
                <a:latin typeface="Calibri" pitchFamily="34" charset="0"/>
              </a:rPr>
              <a:t/>
            </a:r>
            <a:br>
              <a:rPr lang="cs-CZ" sz="1700" dirty="0">
                <a:latin typeface="Calibri" pitchFamily="34" charset="0"/>
              </a:rPr>
            </a:br>
            <a:r>
              <a:rPr lang="cs-CZ" sz="1700" dirty="0">
                <a:latin typeface="Calibri" pitchFamily="34" charset="0"/>
              </a:rPr>
              <a:t>   - až </a:t>
            </a:r>
            <a:r>
              <a:rPr lang="cs-CZ" sz="1700" dirty="0">
                <a:solidFill>
                  <a:srgbClr val="000066"/>
                </a:solidFill>
                <a:latin typeface="Calibri" pitchFamily="34" charset="0"/>
              </a:rPr>
              <a:t>50 % případů</a:t>
            </a:r>
            <a:r>
              <a:rPr lang="cs-CZ" sz="1700" i="1" dirty="0">
                <a:latin typeface="Calibri" pitchFamily="34" charset="0"/>
              </a:rPr>
              <a:t> de novo</a:t>
            </a:r>
            <a:br>
              <a:rPr lang="cs-CZ" sz="1700" i="1" dirty="0">
                <a:latin typeface="Calibri" pitchFamily="34" charset="0"/>
              </a:rPr>
            </a:br>
            <a:r>
              <a:rPr lang="cs-CZ" sz="1700" dirty="0">
                <a:latin typeface="Calibri" pitchFamily="34" charset="0"/>
              </a:rPr>
              <a:t> </a:t>
            </a:r>
            <a:br>
              <a:rPr lang="cs-CZ" sz="1700" dirty="0">
                <a:latin typeface="Calibri" pitchFamily="34" charset="0"/>
              </a:rPr>
            </a:br>
            <a:r>
              <a:rPr lang="cs-CZ" sz="1700" dirty="0">
                <a:latin typeface="Calibri" pitchFamily="34" charset="0"/>
              </a:rPr>
              <a:t>   - vysoká mutační rychlost</a:t>
            </a:r>
            <a:br>
              <a:rPr lang="cs-CZ" sz="1700" dirty="0">
                <a:latin typeface="Calibri" pitchFamily="34" charset="0"/>
              </a:rPr>
            </a:br>
            <a:r>
              <a:rPr lang="cs-CZ" sz="1700" dirty="0">
                <a:latin typeface="Calibri" pitchFamily="34" charset="0"/>
              </a:rPr>
              <a:t> </a:t>
            </a:r>
            <a:br>
              <a:rPr lang="cs-CZ" sz="1700" dirty="0">
                <a:latin typeface="Calibri" pitchFamily="34" charset="0"/>
              </a:rPr>
            </a:br>
            <a:r>
              <a:rPr lang="cs-CZ" sz="1700" dirty="0">
                <a:latin typeface="Calibri" pitchFamily="34" charset="0"/>
              </a:rPr>
              <a:t>   - </a:t>
            </a:r>
            <a:r>
              <a:rPr lang="cs-CZ" sz="1700" dirty="0">
                <a:solidFill>
                  <a:srgbClr val="000066"/>
                </a:solidFill>
                <a:latin typeface="Calibri" pitchFamily="34" charset="0"/>
              </a:rPr>
              <a:t>velikost genu</a:t>
            </a:r>
            <a:r>
              <a:rPr lang="cs-CZ" sz="1700" dirty="0">
                <a:latin typeface="Calibri" pitchFamily="34" charset="0"/>
              </a:rPr>
              <a:t> (350 </a:t>
            </a:r>
            <a:r>
              <a:rPr lang="cs-CZ" sz="1700" dirty="0" err="1">
                <a:latin typeface="Calibri" pitchFamily="34" charset="0"/>
              </a:rPr>
              <a:t>kb</a:t>
            </a:r>
            <a:r>
              <a:rPr lang="cs-CZ" sz="1700" dirty="0">
                <a:latin typeface="Calibri" pitchFamily="34" charset="0"/>
              </a:rPr>
              <a:t>, 60 exonů)</a:t>
            </a:r>
            <a:br>
              <a:rPr lang="cs-CZ" sz="1700" dirty="0">
                <a:latin typeface="Calibri" pitchFamily="34" charset="0"/>
              </a:rPr>
            </a:br>
            <a:r>
              <a:rPr lang="cs-CZ" sz="1700" dirty="0">
                <a:latin typeface="Calibri" pitchFamily="34" charset="0"/>
              </a:rPr>
              <a:t/>
            </a:r>
            <a:br>
              <a:rPr lang="cs-CZ" sz="1700" dirty="0">
                <a:latin typeface="Calibri" pitchFamily="34" charset="0"/>
              </a:rPr>
            </a:br>
            <a:r>
              <a:rPr lang="cs-CZ" sz="1700" dirty="0">
                <a:latin typeface="Calibri" pitchFamily="34" charset="0"/>
              </a:rPr>
              <a:t>   - </a:t>
            </a:r>
            <a:r>
              <a:rPr lang="cs-CZ" sz="1700" dirty="0">
                <a:solidFill>
                  <a:srgbClr val="000066"/>
                </a:solidFill>
                <a:latin typeface="Calibri" pitchFamily="34" charset="0"/>
              </a:rPr>
              <a:t>absence hot spot oblastí</a:t>
            </a:r>
            <a:r>
              <a:rPr lang="cs-CZ" sz="1700" dirty="0">
                <a:latin typeface="Calibri" pitchFamily="34" charset="0"/>
              </a:rPr>
              <a:t>   - nutnost vyhledávání v celém genu</a:t>
            </a:r>
            <a:br>
              <a:rPr lang="cs-CZ" sz="1700" dirty="0">
                <a:latin typeface="Calibri" pitchFamily="34" charset="0"/>
              </a:rPr>
            </a:br>
            <a:r>
              <a:rPr lang="cs-CZ" sz="1700" dirty="0">
                <a:latin typeface="Calibri" pitchFamily="34" charset="0"/>
              </a:rPr>
              <a:t/>
            </a:r>
            <a:br>
              <a:rPr lang="cs-CZ" sz="1700" dirty="0">
                <a:latin typeface="Calibri" pitchFamily="34" charset="0"/>
              </a:rPr>
            </a:br>
            <a:r>
              <a:rPr lang="cs-CZ" sz="1700" dirty="0">
                <a:latin typeface="Calibri" pitchFamily="34" charset="0"/>
              </a:rPr>
              <a:t>   - nejasná korelace mezi typem mutace a formou postižení</a:t>
            </a:r>
            <a:br>
              <a:rPr lang="cs-CZ" sz="1700" dirty="0">
                <a:latin typeface="Calibri" pitchFamily="34" charset="0"/>
              </a:rPr>
            </a:br>
            <a:r>
              <a:rPr lang="cs-CZ" sz="1700" dirty="0">
                <a:latin typeface="Calibri" pitchFamily="34" charset="0"/>
              </a:rPr>
              <a:t/>
            </a:r>
            <a:br>
              <a:rPr lang="cs-CZ" sz="1700" dirty="0">
                <a:latin typeface="Calibri" pitchFamily="34" charset="0"/>
              </a:rPr>
            </a:br>
            <a:r>
              <a:rPr lang="cs-CZ" sz="1700" dirty="0">
                <a:latin typeface="Calibri" pitchFamily="34" charset="0"/>
              </a:rPr>
              <a:t>   - </a:t>
            </a:r>
            <a:r>
              <a:rPr lang="cs-CZ" sz="1700" dirty="0" err="1">
                <a:latin typeface="Calibri" pitchFamily="34" charset="0"/>
              </a:rPr>
              <a:t>neurofibromin</a:t>
            </a:r>
            <a:r>
              <a:rPr lang="cs-CZ" sz="1700" dirty="0">
                <a:latin typeface="Calibri" pitchFamily="34" charset="0"/>
              </a:rPr>
              <a:t> - známa funkce pouze jeho centrální domény</a:t>
            </a:r>
            <a:br>
              <a:rPr lang="cs-CZ" sz="1700" dirty="0">
                <a:latin typeface="Calibri" pitchFamily="34" charset="0"/>
              </a:rPr>
            </a:br>
            <a:r>
              <a:rPr lang="cs-CZ" sz="1700" dirty="0">
                <a:latin typeface="Calibri" pitchFamily="34" charset="0"/>
              </a:rPr>
              <a:t/>
            </a:r>
            <a:br>
              <a:rPr lang="cs-CZ" sz="1700" dirty="0">
                <a:latin typeface="Calibri" pitchFamily="34" charset="0"/>
              </a:rPr>
            </a:br>
            <a:r>
              <a:rPr lang="cs-CZ" sz="1700" dirty="0">
                <a:latin typeface="Calibri" pitchFamily="34" charset="0"/>
              </a:rPr>
              <a:t>   - různé klinické projevy i u pacientů nesoucích stejnou mutaci</a:t>
            </a:r>
            <a:br>
              <a:rPr lang="cs-CZ" sz="1700" dirty="0">
                <a:latin typeface="Calibri" pitchFamily="34" charset="0"/>
              </a:rPr>
            </a:br>
            <a:r>
              <a:rPr lang="cs-CZ" sz="1700" dirty="0">
                <a:latin typeface="Calibri" pitchFamily="34" charset="0"/>
              </a:rPr>
              <a:t/>
            </a:r>
            <a:br>
              <a:rPr lang="cs-CZ" sz="1700" dirty="0">
                <a:latin typeface="Calibri" pitchFamily="34" charset="0"/>
              </a:rPr>
            </a:br>
            <a:endParaRPr lang="cs-CZ" sz="17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863600" y="1631950"/>
            <a:ext cx="7291388" cy="381000"/>
          </a:xfrm>
        </p:spPr>
        <p:txBody>
          <a:bodyPr lIns="90488" tIns="44450" rIns="90488" bIns="44450"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400" b="1" dirty="0" err="1">
                <a:latin typeface="Arial" charset="0"/>
              </a:rPr>
              <a:t>cDNA</a:t>
            </a:r>
            <a:r>
              <a:rPr lang="cs-CZ" sz="2400" b="1" dirty="0">
                <a:latin typeface="Arial" charset="0"/>
              </a:rPr>
              <a:t> </a:t>
            </a:r>
            <a:r>
              <a:rPr lang="cs-CZ" sz="2400" b="1" dirty="0" smtClean="0">
                <a:latin typeface="Arial" charset="0"/>
              </a:rPr>
              <a:t>analýza</a:t>
            </a:r>
            <a:endParaRPr lang="cs-CZ" sz="3600" b="1" dirty="0"/>
          </a:p>
        </p:txBody>
      </p:sp>
      <p:sp>
        <p:nvSpPr>
          <p:cNvPr id="32771" name="Line 4"/>
          <p:cNvSpPr>
            <a:spLocks noChangeShapeType="1"/>
          </p:cNvSpPr>
          <p:nvPr/>
        </p:nvSpPr>
        <p:spPr bwMode="auto">
          <a:xfrm>
            <a:off x="1836738" y="2393950"/>
            <a:ext cx="5248275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2772" name="Rectangle 5"/>
          <p:cNvSpPr>
            <a:spLocks noChangeArrowheads="1"/>
          </p:cNvSpPr>
          <p:nvPr/>
        </p:nvSpPr>
        <p:spPr bwMode="auto">
          <a:xfrm>
            <a:off x="3906838" y="2503488"/>
            <a:ext cx="373062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1" hangingPunct="1"/>
            <a:r>
              <a:rPr lang="cs-CZ" altLang="cs-CZ" sz="1400">
                <a:latin typeface="Arial" pitchFamily="34" charset="0"/>
              </a:rPr>
              <a:t>RT</a:t>
            </a:r>
            <a:endParaRPr lang="cs-CZ" altLang="cs-CZ" sz="1400" b="1"/>
          </a:p>
        </p:txBody>
      </p:sp>
      <p:sp>
        <p:nvSpPr>
          <p:cNvPr id="32773" name="AutoShape 6"/>
          <p:cNvSpPr>
            <a:spLocks noChangeArrowheads="1"/>
          </p:cNvSpPr>
          <p:nvPr/>
        </p:nvSpPr>
        <p:spPr bwMode="auto">
          <a:xfrm rot="16200000" flipH="1">
            <a:off x="4342606" y="2702719"/>
            <a:ext cx="282575" cy="122238"/>
          </a:xfrm>
          <a:prstGeom prst="rightArrow">
            <a:avLst>
              <a:gd name="adj1" fmla="val 50000"/>
              <a:gd name="adj2" fmla="val 11559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  <p:sp>
        <p:nvSpPr>
          <p:cNvPr id="32774" name="Rectangle 7"/>
          <p:cNvSpPr>
            <a:spLocks noChangeArrowheads="1"/>
          </p:cNvSpPr>
          <p:nvPr/>
        </p:nvSpPr>
        <p:spPr bwMode="auto">
          <a:xfrm>
            <a:off x="1501775" y="2662238"/>
            <a:ext cx="8890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1" hangingPunct="1"/>
            <a:r>
              <a:rPr lang="cs-CZ" altLang="cs-CZ" b="1"/>
              <a:t>     </a:t>
            </a:r>
            <a:r>
              <a:rPr lang="cs-CZ" altLang="cs-CZ" sz="1600">
                <a:latin typeface="Arial" pitchFamily="34" charset="0"/>
              </a:rPr>
              <a:t>cDNA</a:t>
            </a:r>
            <a:endParaRPr lang="cs-CZ" altLang="cs-CZ" b="1"/>
          </a:p>
        </p:txBody>
      </p:sp>
      <p:sp>
        <p:nvSpPr>
          <p:cNvPr id="32775" name="Line 8"/>
          <p:cNvSpPr>
            <a:spLocks noChangeShapeType="1"/>
          </p:cNvSpPr>
          <p:nvPr/>
        </p:nvSpPr>
        <p:spPr bwMode="auto">
          <a:xfrm>
            <a:off x="1885950" y="3054350"/>
            <a:ext cx="5246688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2776" name="Rectangle 9"/>
          <p:cNvSpPr>
            <a:spLocks noChangeArrowheads="1"/>
          </p:cNvSpPr>
          <p:nvPr/>
        </p:nvSpPr>
        <p:spPr bwMode="auto">
          <a:xfrm>
            <a:off x="1890713" y="3201988"/>
            <a:ext cx="5237162" cy="7461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eaLnBrk="1" hangingPunct="1"/>
            <a:endParaRPr lang="cs-CZ" altLang="cs-CZ"/>
          </a:p>
          <a:p>
            <a:pPr algn="ctr" eaLnBrk="1" hangingPunct="1"/>
            <a:endParaRPr lang="cs-CZ" altLang="cs-CZ"/>
          </a:p>
        </p:txBody>
      </p:sp>
      <p:sp>
        <p:nvSpPr>
          <p:cNvPr id="32777" name="Rectangle 10"/>
          <p:cNvSpPr>
            <a:spLocks noChangeArrowheads="1"/>
          </p:cNvSpPr>
          <p:nvPr/>
        </p:nvSpPr>
        <p:spPr bwMode="auto">
          <a:xfrm>
            <a:off x="3838575" y="3570288"/>
            <a:ext cx="627063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1" hangingPunct="1"/>
            <a:r>
              <a:rPr lang="cs-CZ" altLang="cs-CZ" sz="1400">
                <a:latin typeface="Arial" pitchFamily="34" charset="0"/>
              </a:rPr>
              <a:t>PCR</a:t>
            </a:r>
            <a:endParaRPr lang="cs-CZ" altLang="cs-CZ" sz="1400" b="1"/>
          </a:p>
        </p:txBody>
      </p:sp>
      <p:sp>
        <p:nvSpPr>
          <p:cNvPr id="32778" name="Rectangle 11"/>
          <p:cNvSpPr>
            <a:spLocks noChangeArrowheads="1"/>
          </p:cNvSpPr>
          <p:nvPr/>
        </p:nvSpPr>
        <p:spPr bwMode="auto">
          <a:xfrm>
            <a:off x="1497013" y="3841750"/>
            <a:ext cx="2532062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1" hangingPunct="1"/>
            <a:r>
              <a:rPr lang="cs-CZ" altLang="cs-CZ" b="1"/>
              <a:t>    </a:t>
            </a:r>
          </a:p>
          <a:p>
            <a:pPr eaLnBrk="1" hangingPunct="1"/>
            <a:r>
              <a:rPr lang="cs-CZ" altLang="cs-CZ" b="1"/>
              <a:t>      </a:t>
            </a:r>
            <a:r>
              <a:rPr lang="cs-CZ" altLang="cs-CZ" sz="1600">
                <a:latin typeface="Arial" pitchFamily="34" charset="0"/>
              </a:rPr>
              <a:t>NF1 cDNA ( 60exonů)</a:t>
            </a:r>
            <a:endParaRPr lang="cs-CZ" altLang="cs-CZ" b="1"/>
          </a:p>
        </p:txBody>
      </p:sp>
      <p:sp>
        <p:nvSpPr>
          <p:cNvPr id="32779" name="Rectangle 12"/>
          <p:cNvSpPr>
            <a:spLocks noChangeArrowheads="1"/>
          </p:cNvSpPr>
          <p:nvPr/>
        </p:nvSpPr>
        <p:spPr bwMode="auto">
          <a:xfrm>
            <a:off x="1843088" y="4471988"/>
            <a:ext cx="5281612" cy="7461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  <p:sp>
        <p:nvSpPr>
          <p:cNvPr id="32780" name="Line 13"/>
          <p:cNvSpPr>
            <a:spLocks noChangeShapeType="1"/>
          </p:cNvSpPr>
          <p:nvPr/>
        </p:nvSpPr>
        <p:spPr bwMode="auto">
          <a:xfrm>
            <a:off x="1885950" y="4908550"/>
            <a:ext cx="531813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2781" name="Line 14"/>
          <p:cNvSpPr>
            <a:spLocks noChangeShapeType="1"/>
          </p:cNvSpPr>
          <p:nvPr/>
        </p:nvSpPr>
        <p:spPr bwMode="auto">
          <a:xfrm>
            <a:off x="2259013" y="5238750"/>
            <a:ext cx="59690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2782" name="Line 15"/>
          <p:cNvSpPr>
            <a:spLocks noChangeShapeType="1"/>
          </p:cNvSpPr>
          <p:nvPr/>
        </p:nvSpPr>
        <p:spPr bwMode="auto">
          <a:xfrm>
            <a:off x="5103813" y="4908550"/>
            <a:ext cx="663575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2783" name="Line 16"/>
          <p:cNvSpPr>
            <a:spLocks noChangeShapeType="1"/>
          </p:cNvSpPr>
          <p:nvPr/>
        </p:nvSpPr>
        <p:spPr bwMode="auto">
          <a:xfrm>
            <a:off x="6254750" y="4908550"/>
            <a:ext cx="663575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2784" name="Line 17"/>
          <p:cNvSpPr>
            <a:spLocks noChangeShapeType="1"/>
          </p:cNvSpPr>
          <p:nvPr/>
        </p:nvSpPr>
        <p:spPr bwMode="auto">
          <a:xfrm>
            <a:off x="3986213" y="4908550"/>
            <a:ext cx="663575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2785" name="Line 18"/>
          <p:cNvSpPr>
            <a:spLocks noChangeShapeType="1"/>
          </p:cNvSpPr>
          <p:nvPr/>
        </p:nvSpPr>
        <p:spPr bwMode="auto">
          <a:xfrm>
            <a:off x="2800350" y="4908550"/>
            <a:ext cx="59690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2786" name="Line 19"/>
          <p:cNvSpPr>
            <a:spLocks noChangeShapeType="1"/>
          </p:cNvSpPr>
          <p:nvPr/>
        </p:nvSpPr>
        <p:spPr bwMode="auto">
          <a:xfrm>
            <a:off x="6626225" y="5238750"/>
            <a:ext cx="598488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2787" name="Line 20"/>
          <p:cNvSpPr>
            <a:spLocks noChangeShapeType="1"/>
          </p:cNvSpPr>
          <p:nvPr/>
        </p:nvSpPr>
        <p:spPr bwMode="auto">
          <a:xfrm>
            <a:off x="3306763" y="5238750"/>
            <a:ext cx="665162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2788" name="Line 21"/>
          <p:cNvSpPr>
            <a:spLocks noChangeShapeType="1"/>
          </p:cNvSpPr>
          <p:nvPr/>
        </p:nvSpPr>
        <p:spPr bwMode="auto">
          <a:xfrm>
            <a:off x="4527550" y="5238750"/>
            <a:ext cx="598488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2789" name="Line 22"/>
          <p:cNvSpPr>
            <a:spLocks noChangeShapeType="1"/>
          </p:cNvSpPr>
          <p:nvPr/>
        </p:nvSpPr>
        <p:spPr bwMode="auto">
          <a:xfrm>
            <a:off x="5645150" y="5238750"/>
            <a:ext cx="663575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2790" name="Rectangle 23"/>
          <p:cNvSpPr>
            <a:spLocks noChangeArrowheads="1"/>
          </p:cNvSpPr>
          <p:nvPr/>
        </p:nvSpPr>
        <p:spPr bwMode="auto">
          <a:xfrm>
            <a:off x="1874838" y="4916488"/>
            <a:ext cx="5832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1" hangingPunct="1"/>
            <a:r>
              <a:rPr lang="cs-CZ" altLang="cs-CZ" sz="1600" b="1"/>
              <a:t>    </a:t>
            </a:r>
            <a:r>
              <a:rPr lang="cs-CZ" altLang="cs-CZ" sz="1400">
                <a:latin typeface="Arial" pitchFamily="34" charset="0"/>
              </a:rPr>
              <a:t>P1                P3                     P5                     P7                      P9</a:t>
            </a:r>
            <a:endParaRPr lang="cs-CZ" altLang="cs-CZ" sz="1600">
              <a:latin typeface="Arial" pitchFamily="34" charset="0"/>
            </a:endParaRPr>
          </a:p>
        </p:txBody>
      </p:sp>
      <p:sp>
        <p:nvSpPr>
          <p:cNvPr id="32791" name="Rectangle 24"/>
          <p:cNvSpPr>
            <a:spLocks noChangeArrowheads="1"/>
          </p:cNvSpPr>
          <p:nvPr/>
        </p:nvSpPr>
        <p:spPr bwMode="auto">
          <a:xfrm>
            <a:off x="1839913" y="5273675"/>
            <a:ext cx="51308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1" hangingPunct="1"/>
            <a:r>
              <a:rPr lang="cs-CZ" altLang="cs-CZ" sz="1400">
                <a:latin typeface="Arial" pitchFamily="34" charset="0"/>
              </a:rPr>
              <a:t>            P2                   P4                       P6                    P8               P10</a:t>
            </a:r>
          </a:p>
        </p:txBody>
      </p:sp>
      <p:sp>
        <p:nvSpPr>
          <p:cNvPr id="32792" name="AutoShape 25"/>
          <p:cNvSpPr>
            <a:spLocks noChangeArrowheads="1"/>
          </p:cNvSpPr>
          <p:nvPr/>
        </p:nvSpPr>
        <p:spPr bwMode="auto">
          <a:xfrm rot="16200000" flipH="1">
            <a:off x="4350544" y="3658394"/>
            <a:ext cx="282575" cy="122237"/>
          </a:xfrm>
          <a:prstGeom prst="rightArrow">
            <a:avLst>
              <a:gd name="adj1" fmla="val 50000"/>
              <a:gd name="adj2" fmla="val 115596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  <p:sp>
        <p:nvSpPr>
          <p:cNvPr id="32793" name="AutoShape 26"/>
          <p:cNvSpPr>
            <a:spLocks noChangeArrowheads="1"/>
          </p:cNvSpPr>
          <p:nvPr/>
        </p:nvSpPr>
        <p:spPr bwMode="auto">
          <a:xfrm rot="16200000" flipH="1">
            <a:off x="4274344" y="5826919"/>
            <a:ext cx="282575" cy="122237"/>
          </a:xfrm>
          <a:prstGeom prst="rightArrow">
            <a:avLst>
              <a:gd name="adj1" fmla="val 50000"/>
              <a:gd name="adj2" fmla="val 115596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  <p:sp>
        <p:nvSpPr>
          <p:cNvPr id="32794" name="Rectangle 28"/>
          <p:cNvSpPr>
            <a:spLocks noChangeArrowheads="1"/>
          </p:cNvSpPr>
          <p:nvPr/>
        </p:nvSpPr>
        <p:spPr bwMode="auto">
          <a:xfrm>
            <a:off x="4559300" y="5746750"/>
            <a:ext cx="1243013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1" hangingPunct="1"/>
            <a:r>
              <a:rPr lang="cs-CZ" altLang="cs-CZ" sz="1200">
                <a:latin typeface="Arial" pitchFamily="34" charset="0"/>
              </a:rPr>
              <a:t>(~ 1000 - 1200bp)</a:t>
            </a:r>
          </a:p>
        </p:txBody>
      </p:sp>
      <p:sp>
        <p:nvSpPr>
          <p:cNvPr id="32795" name="Rectangle 29"/>
          <p:cNvSpPr>
            <a:spLocks noChangeArrowheads="1"/>
          </p:cNvSpPr>
          <p:nvPr/>
        </p:nvSpPr>
        <p:spPr bwMode="auto">
          <a:xfrm>
            <a:off x="3398838" y="6219825"/>
            <a:ext cx="2320925" cy="36353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1" hangingPunct="1"/>
            <a:r>
              <a:rPr lang="cs-CZ" altLang="cs-CZ">
                <a:solidFill>
                  <a:schemeClr val="tx2"/>
                </a:solidFill>
                <a:latin typeface="Arial" pitchFamily="34" charset="0"/>
              </a:rPr>
              <a:t>Sekvenační analýza</a:t>
            </a:r>
            <a:endParaRPr lang="cs-CZ" altLang="cs-CZ" b="1"/>
          </a:p>
        </p:txBody>
      </p:sp>
      <p:sp>
        <p:nvSpPr>
          <p:cNvPr id="32796" name="Rectangle 30"/>
          <p:cNvSpPr>
            <a:spLocks noChangeArrowheads="1"/>
          </p:cNvSpPr>
          <p:nvPr/>
        </p:nvSpPr>
        <p:spPr bwMode="auto">
          <a:xfrm>
            <a:off x="1768475" y="2012950"/>
            <a:ext cx="13382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cs-CZ" altLang="cs-CZ">
                <a:solidFill>
                  <a:schemeClr val="tx2"/>
                </a:solidFill>
                <a:latin typeface="Arial" pitchFamily="34" charset="0"/>
              </a:rPr>
              <a:t>celková</a:t>
            </a:r>
            <a:r>
              <a:rPr lang="cs-CZ" altLang="cs-CZ" sz="1600">
                <a:solidFill>
                  <a:schemeClr val="tx2"/>
                </a:solidFill>
                <a:latin typeface="Arial" pitchFamily="34" charset="0"/>
              </a:rPr>
              <a:t> </a:t>
            </a:r>
            <a:r>
              <a:rPr lang="cs-CZ" altLang="cs-CZ">
                <a:solidFill>
                  <a:schemeClr val="tx2"/>
                </a:solidFill>
                <a:latin typeface="Arial" pitchFamily="34" charset="0"/>
              </a:rPr>
              <a:t>RNA</a:t>
            </a:r>
            <a:endParaRPr lang="cs-CZ" altLang="cs-CZ" sz="160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32797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 eaLnBrk="1" hangingPunct="1"/>
            <a:r>
              <a:rPr lang="cs-CZ" altLang="cs-CZ" sz="4400">
                <a:latin typeface="Calibri" pitchFamily="34" charset="0"/>
              </a:rPr>
              <a:t>Neurofibromatoza  typu 1</a:t>
            </a:r>
            <a:br>
              <a:rPr lang="cs-CZ" altLang="cs-CZ" sz="4400">
                <a:latin typeface="Calibri" pitchFamily="34" charset="0"/>
              </a:rPr>
            </a:br>
            <a:r>
              <a:rPr lang="cs-CZ" altLang="cs-CZ" sz="2400">
                <a:latin typeface="Calibri" pitchFamily="34" charset="0"/>
              </a:rPr>
              <a:t>Molekulární diagnostika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49275"/>
            <a:ext cx="7772400" cy="1143000"/>
          </a:xfrm>
        </p:spPr>
        <p:txBody>
          <a:bodyPr/>
          <a:lstStyle/>
          <a:p>
            <a:pPr eaLnBrk="1" hangingPunct="1"/>
            <a:r>
              <a:rPr lang="cs-CZ" altLang="cs-CZ" smtClean="0"/>
              <a:t>RNA</a:t>
            </a:r>
          </a:p>
        </p:txBody>
      </p:sp>
      <p:sp>
        <p:nvSpPr>
          <p:cNvPr id="136195" name="Text Box 3"/>
          <p:cNvSpPr txBox="1">
            <a:spLocks noChangeArrowheads="1"/>
          </p:cNvSpPr>
          <p:nvPr/>
        </p:nvSpPr>
        <p:spPr bwMode="auto">
          <a:xfrm>
            <a:off x="755650" y="2349500"/>
            <a:ext cx="4408836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cs-CZ" altLang="cs-CZ" sz="2000" dirty="0" smtClean="0">
                <a:latin typeface="Calibri" pitchFamily="34" charset="0"/>
              </a:rPr>
              <a:t>savčí buňka:        </a:t>
            </a:r>
          </a:p>
          <a:p>
            <a:pPr eaLnBrk="1" hangingPunct="1">
              <a:spcBef>
                <a:spcPct val="0"/>
              </a:spcBef>
              <a:buClrTx/>
              <a:defRPr/>
            </a:pPr>
            <a:r>
              <a:rPr lang="cs-CZ" altLang="cs-CZ" sz="2000" dirty="0" smtClean="0">
                <a:latin typeface="Calibri" pitchFamily="34" charset="0"/>
              </a:rPr>
              <a:t>   10 - 30 </a:t>
            </a:r>
            <a:r>
              <a:rPr lang="cs-CZ" altLang="cs-CZ" sz="2000" dirty="0" err="1" smtClean="0">
                <a:latin typeface="Calibri" pitchFamily="34" charset="0"/>
              </a:rPr>
              <a:t>pg</a:t>
            </a:r>
            <a:r>
              <a:rPr lang="cs-CZ" altLang="cs-CZ" sz="2000" dirty="0" smtClean="0">
                <a:latin typeface="Calibri" pitchFamily="34" charset="0"/>
              </a:rPr>
              <a:t> celkové RNA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  <a:defRPr/>
            </a:pPr>
            <a:r>
              <a:rPr lang="cs-CZ" altLang="cs-CZ" sz="2000" dirty="0" smtClean="0">
                <a:latin typeface="Calibri" pitchFamily="34" charset="0"/>
              </a:rPr>
              <a:t>   </a:t>
            </a:r>
            <a:r>
              <a:rPr lang="cs-CZ" altLang="cs-CZ" sz="2000" dirty="0" err="1" smtClean="0">
                <a:latin typeface="Calibri" pitchFamily="34" charset="0"/>
              </a:rPr>
              <a:t>rRNA</a:t>
            </a:r>
            <a:r>
              <a:rPr lang="cs-CZ" altLang="cs-CZ" sz="2000" dirty="0" smtClean="0">
                <a:latin typeface="Calibri" pitchFamily="34" charset="0"/>
              </a:rPr>
              <a:t>   (28S,18S, 5S)         80-85%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  <a:defRPr/>
            </a:pPr>
            <a:r>
              <a:rPr lang="cs-CZ" altLang="cs-CZ" sz="2000" dirty="0" smtClean="0">
                <a:latin typeface="Calibri" pitchFamily="34" charset="0"/>
              </a:rPr>
              <a:t>   </a:t>
            </a:r>
            <a:r>
              <a:rPr lang="cs-CZ" altLang="cs-CZ" sz="2000" dirty="0" err="1" smtClean="0">
                <a:latin typeface="Calibri" pitchFamily="34" charset="0"/>
              </a:rPr>
              <a:t>tRNA</a:t>
            </a:r>
            <a:r>
              <a:rPr lang="cs-CZ" altLang="cs-CZ" sz="2000" dirty="0" smtClean="0">
                <a:latin typeface="Calibri" pitchFamily="34" charset="0"/>
              </a:rPr>
              <a:t>, </a:t>
            </a:r>
            <a:r>
              <a:rPr lang="cs-CZ" altLang="cs-CZ" sz="2000" dirty="0" err="1" smtClean="0">
                <a:latin typeface="Calibri" pitchFamily="34" charset="0"/>
              </a:rPr>
              <a:t>snRNA</a:t>
            </a:r>
            <a:r>
              <a:rPr lang="cs-CZ" altLang="cs-CZ" sz="2000" dirty="0" smtClean="0">
                <a:latin typeface="Calibri" pitchFamily="34" charset="0"/>
              </a:rPr>
              <a:t>                       15-20%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  <a:defRPr/>
            </a:pPr>
            <a:r>
              <a:rPr lang="cs-CZ" altLang="cs-CZ" sz="2000" dirty="0" smtClean="0">
                <a:latin typeface="Calibri" pitchFamily="34" charset="0"/>
              </a:rPr>
              <a:t>   </a:t>
            </a:r>
            <a:r>
              <a:rPr lang="cs-CZ" altLang="cs-CZ" sz="2000" dirty="0" err="1" smtClean="0">
                <a:latin typeface="Calibri" pitchFamily="34" charset="0"/>
              </a:rPr>
              <a:t>mRNA</a:t>
            </a:r>
            <a:r>
              <a:rPr lang="cs-CZ" altLang="cs-CZ" sz="2000" dirty="0" smtClean="0">
                <a:latin typeface="Calibri" pitchFamily="34" charset="0"/>
              </a:rPr>
              <a:t>                                      1-2%</a:t>
            </a:r>
          </a:p>
          <a:p>
            <a:pPr lvl="1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2000" dirty="0" smtClean="0">
                <a:latin typeface="Calibri" pitchFamily="34" charset="0"/>
              </a:rPr>
              <a:t>    </a:t>
            </a:r>
          </a:p>
          <a:p>
            <a:pPr lvl="1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2000" dirty="0" smtClean="0">
                <a:latin typeface="Calibri" pitchFamily="34" charset="0"/>
              </a:rPr>
              <a:t>360 000 </a:t>
            </a:r>
            <a:r>
              <a:rPr lang="cs-CZ" altLang="cs-CZ" sz="2000" dirty="0" err="1" smtClean="0">
                <a:latin typeface="Calibri" pitchFamily="34" charset="0"/>
              </a:rPr>
              <a:t>mRNA</a:t>
            </a:r>
            <a:r>
              <a:rPr lang="cs-CZ" altLang="cs-CZ" sz="2000" dirty="0" smtClean="0">
                <a:latin typeface="Calibri" pitchFamily="34" charset="0"/>
              </a:rPr>
              <a:t> molekul/buňku , </a:t>
            </a:r>
          </a:p>
          <a:p>
            <a:pPr lvl="1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2000" dirty="0" smtClean="0">
                <a:latin typeface="Calibri" pitchFamily="34" charset="0"/>
              </a:rPr>
              <a:t> tj. 12 000 rozdílných </a:t>
            </a:r>
            <a:r>
              <a:rPr lang="cs-CZ" altLang="cs-CZ" sz="2000" dirty="0" err="1" smtClean="0">
                <a:latin typeface="Calibri" pitchFamily="34" charset="0"/>
              </a:rPr>
              <a:t>transkriptů</a:t>
            </a:r>
            <a:endParaRPr lang="cs-CZ" altLang="cs-CZ" sz="2000" dirty="0" smtClean="0">
              <a:latin typeface="Calibri" pitchFamily="34" charset="0"/>
            </a:endParaRPr>
          </a:p>
          <a:p>
            <a:pPr lvl="1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2000" dirty="0" smtClean="0">
                <a:latin typeface="Calibri" pitchFamily="34" charset="0"/>
              </a:rPr>
              <a:t> typická délka 1 </a:t>
            </a:r>
            <a:r>
              <a:rPr lang="cs-CZ" altLang="cs-CZ" sz="2000" dirty="0" err="1" smtClean="0">
                <a:latin typeface="Calibri" pitchFamily="34" charset="0"/>
              </a:rPr>
              <a:t>transkriptu</a:t>
            </a:r>
            <a:r>
              <a:rPr lang="cs-CZ" altLang="cs-CZ" sz="2000" dirty="0" smtClean="0">
                <a:latin typeface="Calibri" pitchFamily="34" charset="0"/>
              </a:rPr>
              <a:t> cca 2kb</a:t>
            </a:r>
          </a:p>
          <a:p>
            <a:pPr eaLnBrk="1" hangingPunct="1">
              <a:spcBef>
                <a:spcPct val="0"/>
              </a:spcBef>
              <a:buClrTx/>
              <a:defRPr/>
            </a:pPr>
            <a:endParaRPr lang="cs-CZ" altLang="cs-CZ" sz="2000" dirty="0" smtClean="0">
              <a:latin typeface="+mn-lt"/>
            </a:endParaRPr>
          </a:p>
          <a:p>
            <a:pPr eaLnBrk="1" hangingPunct="1">
              <a:spcBef>
                <a:spcPct val="0"/>
              </a:spcBef>
              <a:buClrTx/>
              <a:defRPr/>
            </a:pPr>
            <a:endParaRPr lang="cs-CZ" altLang="cs-CZ" sz="2000" dirty="0" smtClean="0"/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endParaRPr lang="cs-CZ" altLang="cs-CZ" sz="2000" dirty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813" y="642938"/>
            <a:ext cx="7918450" cy="771525"/>
          </a:xfrm>
        </p:spPr>
        <p:txBody>
          <a:bodyPr lIns="90488" tIns="44450" rIns="90488" bIns="44450"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400" dirty="0" err="1">
                <a:latin typeface="Arial" charset="0"/>
              </a:rPr>
              <a:t>Sekvenace</a:t>
            </a:r>
            <a:r>
              <a:rPr lang="cs-CZ" sz="2400" dirty="0">
                <a:latin typeface="Arial" charset="0"/>
              </a:rPr>
              <a:t> </a:t>
            </a:r>
            <a:r>
              <a:rPr lang="cs-CZ" sz="2400" dirty="0" err="1">
                <a:latin typeface="Arial" charset="0"/>
              </a:rPr>
              <a:t>cDNA</a:t>
            </a:r>
            <a:r>
              <a:rPr lang="cs-CZ" sz="2400" dirty="0">
                <a:latin typeface="Arial" charset="0"/>
              </a:rPr>
              <a:t> segmentu P7  NF1 genu </a:t>
            </a:r>
            <a:r>
              <a:rPr lang="cs-CZ" sz="2400" dirty="0" smtClean="0">
                <a:latin typeface="Arial" charset="0"/>
              </a:rPr>
              <a:t>(exony </a:t>
            </a:r>
            <a:r>
              <a:rPr lang="cs-CZ" sz="2400" dirty="0">
                <a:latin typeface="Arial" charset="0"/>
              </a:rPr>
              <a:t>28 -32/33)</a:t>
            </a:r>
            <a:endParaRPr lang="cs-CZ" sz="2800" dirty="0"/>
          </a:p>
        </p:txBody>
      </p:sp>
      <p:pic>
        <p:nvPicPr>
          <p:cNvPr id="36867" name="Picture 5"/>
          <p:cNvPicPr>
            <a:picLocks noGrp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3463" y="4572000"/>
            <a:ext cx="7050087" cy="1752600"/>
          </a:xfrm>
          <a:noFill/>
        </p:spPr>
      </p:pic>
      <p:pic>
        <p:nvPicPr>
          <p:cNvPr id="36868" name="Picture 4"/>
          <p:cNvPicPr>
            <a:picLocks noGrp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3463" y="2133600"/>
            <a:ext cx="7048500" cy="1676400"/>
          </a:xfrm>
          <a:noFill/>
        </p:spPr>
      </p:pic>
      <p:sp>
        <p:nvSpPr>
          <p:cNvPr id="36869" name="Rectangle 3"/>
          <p:cNvSpPr>
            <a:spLocks noChangeArrowheads="1"/>
          </p:cNvSpPr>
          <p:nvPr/>
        </p:nvSpPr>
        <p:spPr bwMode="auto">
          <a:xfrm>
            <a:off x="4252913" y="4106863"/>
            <a:ext cx="2603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  <p:sp>
        <p:nvSpPr>
          <p:cNvPr id="36870" name="AutoShape 6"/>
          <p:cNvSpPr>
            <a:spLocks noChangeArrowheads="1"/>
          </p:cNvSpPr>
          <p:nvPr/>
        </p:nvSpPr>
        <p:spPr bwMode="auto">
          <a:xfrm rot="16200000" flipH="1">
            <a:off x="4337050" y="5330825"/>
            <a:ext cx="215900" cy="101600"/>
          </a:xfrm>
          <a:prstGeom prst="rightArrow">
            <a:avLst>
              <a:gd name="adj1" fmla="val 50000"/>
              <a:gd name="adj2" fmla="val 10626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4276725" y="4994275"/>
            <a:ext cx="668338" cy="230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42863" tIns="22225" rIns="42863" bIns="22225">
            <a:spAutoFit/>
          </a:bodyPr>
          <a:lstStyle/>
          <a:p>
            <a:pPr defTabSz="428625" eaLnBrk="1" hangingPunct="1">
              <a:defRPr/>
            </a:pPr>
            <a:r>
              <a:rPr lang="cs-CZ" sz="1200" dirty="0">
                <a:solidFill>
                  <a:schemeClr val="accent6"/>
                </a:solidFill>
                <a:cs typeface="Arial" charset="0"/>
              </a:rPr>
              <a:t>C</a:t>
            </a:r>
            <a:r>
              <a:rPr lang="cs-CZ" sz="12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cs-CZ" sz="1200" dirty="0">
                <a:solidFill>
                  <a:schemeClr val="bg2"/>
                </a:solidFill>
                <a:cs typeface="Arial" charset="0"/>
              </a:rPr>
              <a:t>&gt;</a:t>
            </a:r>
            <a:r>
              <a:rPr lang="cs-CZ" sz="1200" dirty="0">
                <a:solidFill>
                  <a:srgbClr val="CC0000"/>
                </a:solidFill>
                <a:cs typeface="Arial" charset="0"/>
              </a:rPr>
              <a:t>T</a:t>
            </a:r>
            <a:endParaRPr lang="cs-CZ" sz="1200" dirty="0">
              <a:cs typeface="Arial" charset="0"/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1016000" y="4144963"/>
            <a:ext cx="44069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2863" tIns="22225" rIns="42863" bIns="22225">
            <a:spAutoFit/>
          </a:bodyPr>
          <a:lstStyle/>
          <a:p>
            <a:pPr defTabSz="428625" eaLnBrk="1" hangingPunct="1"/>
            <a:r>
              <a:rPr lang="cs-CZ" altLang="cs-CZ" sz="1600">
                <a:solidFill>
                  <a:schemeClr val="folHlink"/>
                </a:solidFill>
                <a:latin typeface="Arial" pitchFamily="34" charset="0"/>
              </a:rPr>
              <a:t>cDNA NF1 pacienta, mt</a:t>
            </a:r>
            <a:r>
              <a:rPr lang="cs-CZ" altLang="cs-CZ" sz="1600">
                <a:latin typeface="Arial" pitchFamily="34" charset="0"/>
              </a:rPr>
              <a:t>  </a:t>
            </a:r>
            <a:r>
              <a:rPr lang="cs-CZ" altLang="cs-CZ" sz="1600">
                <a:solidFill>
                  <a:schemeClr val="bg1"/>
                </a:solidFill>
                <a:latin typeface="Arial" pitchFamily="34" charset="0"/>
              </a:rPr>
              <a:t>C5839T ( Arg &gt; STOP)</a:t>
            </a:r>
            <a:endParaRPr lang="cs-CZ" altLang="cs-CZ" sz="1600" b="1">
              <a:solidFill>
                <a:schemeClr val="bg1"/>
              </a:solidFill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1035050" y="1890713"/>
            <a:ext cx="1436688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2863" tIns="22225" rIns="42863" bIns="22225">
            <a:spAutoFit/>
          </a:bodyPr>
          <a:lstStyle/>
          <a:p>
            <a:pPr defTabSz="428625" eaLnBrk="1" hangingPunct="1"/>
            <a:r>
              <a:rPr lang="cs-CZ" altLang="cs-CZ" sz="1400">
                <a:solidFill>
                  <a:schemeClr val="folHlink"/>
                </a:solidFill>
                <a:latin typeface="Arial" pitchFamily="34" charset="0"/>
              </a:rPr>
              <a:t>standardní cDNA</a:t>
            </a:r>
            <a:endParaRPr lang="cs-CZ" altLang="cs-CZ" sz="1400" b="1">
              <a:solidFill>
                <a:schemeClr val="folHlink"/>
              </a:solidFill>
            </a:endParaRPr>
          </a:p>
        </p:txBody>
      </p:sp>
      <p:sp>
        <p:nvSpPr>
          <p:cNvPr id="36874" name="Line 10"/>
          <p:cNvSpPr>
            <a:spLocks noChangeShapeType="1"/>
          </p:cNvSpPr>
          <p:nvPr/>
        </p:nvSpPr>
        <p:spPr bwMode="auto">
          <a:xfrm>
            <a:off x="1033463" y="2133600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875" name="Line 11"/>
          <p:cNvSpPr>
            <a:spLocks noChangeShapeType="1"/>
          </p:cNvSpPr>
          <p:nvPr/>
        </p:nvSpPr>
        <p:spPr bwMode="auto">
          <a:xfrm>
            <a:off x="1033463" y="2133600"/>
            <a:ext cx="70754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876" name="Line 12"/>
          <p:cNvSpPr>
            <a:spLocks noChangeShapeType="1"/>
          </p:cNvSpPr>
          <p:nvPr/>
        </p:nvSpPr>
        <p:spPr bwMode="auto">
          <a:xfrm>
            <a:off x="8108950" y="2133600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877" name="Line 13"/>
          <p:cNvSpPr>
            <a:spLocks noChangeShapeType="1"/>
          </p:cNvSpPr>
          <p:nvPr/>
        </p:nvSpPr>
        <p:spPr bwMode="auto">
          <a:xfrm>
            <a:off x="1033463" y="3810000"/>
            <a:ext cx="70754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878" name="Line 14"/>
          <p:cNvSpPr>
            <a:spLocks noChangeShapeType="1"/>
          </p:cNvSpPr>
          <p:nvPr/>
        </p:nvSpPr>
        <p:spPr bwMode="auto">
          <a:xfrm>
            <a:off x="1033463" y="4495800"/>
            <a:ext cx="70754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879" name="Line 15"/>
          <p:cNvSpPr>
            <a:spLocks noChangeShapeType="1"/>
          </p:cNvSpPr>
          <p:nvPr/>
        </p:nvSpPr>
        <p:spPr bwMode="auto">
          <a:xfrm flipV="1">
            <a:off x="1033463" y="4495800"/>
            <a:ext cx="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880" name="Line 16"/>
          <p:cNvSpPr>
            <a:spLocks noChangeShapeType="1"/>
          </p:cNvSpPr>
          <p:nvPr/>
        </p:nvSpPr>
        <p:spPr bwMode="auto">
          <a:xfrm>
            <a:off x="1028700" y="6323013"/>
            <a:ext cx="708025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881" name="Line 17"/>
          <p:cNvSpPr>
            <a:spLocks noChangeShapeType="1"/>
          </p:cNvSpPr>
          <p:nvPr/>
        </p:nvSpPr>
        <p:spPr bwMode="auto">
          <a:xfrm>
            <a:off x="8108950" y="4495800"/>
            <a:ext cx="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681038" y="4495800"/>
            <a:ext cx="79819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1" hangingPunct="1"/>
            <a:r>
              <a:rPr lang="cs-CZ" altLang="cs-CZ" sz="1600">
                <a:solidFill>
                  <a:schemeClr val="folHlink"/>
                </a:solidFill>
                <a:latin typeface="Arial" pitchFamily="34" charset="0"/>
              </a:rPr>
              <a:t>5’                                                                                                                                   3’</a:t>
            </a: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677863" y="2109788"/>
            <a:ext cx="79248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1" hangingPunct="1"/>
            <a:r>
              <a:rPr lang="cs-CZ" altLang="cs-CZ" sz="1600">
                <a:solidFill>
                  <a:schemeClr val="folHlink"/>
                </a:solidFill>
                <a:latin typeface="Arial" pitchFamily="34" charset="0"/>
              </a:rPr>
              <a:t>5’                                                                                                                                  3’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-1600200"/>
            <a:ext cx="8435975" cy="5410200"/>
          </a:xfrm>
        </p:spPr>
        <p:txBody>
          <a:bodyPr/>
          <a:lstStyle/>
          <a:p>
            <a:pPr eaLnBrk="1" hangingPunct="1"/>
            <a:r>
              <a:rPr lang="cs-CZ" altLang="cs-CZ" sz="2000" smtClean="0">
                <a:latin typeface="Arial" pitchFamily="34" charset="0"/>
              </a:rPr>
              <a:t>Sekvenace DNA segmentu</a:t>
            </a:r>
            <a:endParaRPr lang="cs-CZ" altLang="cs-CZ" sz="2000" smtClean="0">
              <a:solidFill>
                <a:schemeClr val="folHlink"/>
              </a:solidFill>
              <a:latin typeface="Arial" pitchFamily="34" charset="0"/>
            </a:endParaRPr>
          </a:p>
        </p:txBody>
      </p:sp>
      <p:pic>
        <p:nvPicPr>
          <p:cNvPr id="38915" name="Picture 3" descr="C:\Adobe Albums\labina\ex37NF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752600"/>
            <a:ext cx="5170488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2214563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mtClean="0"/>
              <a:t>Analýza genové exprese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Oval 2"/>
          <p:cNvSpPr>
            <a:spLocks noChangeArrowheads="1"/>
          </p:cNvSpPr>
          <p:nvPr/>
        </p:nvSpPr>
        <p:spPr bwMode="auto">
          <a:xfrm>
            <a:off x="3995738" y="4581525"/>
            <a:ext cx="3600450" cy="792163"/>
          </a:xfrm>
          <a:prstGeom prst="ellipse">
            <a:avLst/>
          </a:prstGeom>
          <a:solidFill>
            <a:srgbClr val="FFFFFF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cs-CZ" altLang="cs-CZ" sz="20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91139" name="Rectangle 4"/>
          <p:cNvSpPr>
            <a:spLocks noChangeArrowheads="1"/>
          </p:cNvSpPr>
          <p:nvPr/>
        </p:nvSpPr>
        <p:spPr bwMode="auto">
          <a:xfrm>
            <a:off x="0" y="2133600"/>
            <a:ext cx="91440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cs-CZ" altLang="cs-CZ" sz="2000">
                <a:latin typeface="Calibri" pitchFamily="34" charset="0"/>
                <a:ea typeface="Calibri" pitchFamily="34" charset="0"/>
                <a:cs typeface="Calibri" pitchFamily="34" charset="0"/>
              </a:rPr>
              <a:t>Nádorové buňky se od normálních zdravých buněk liší na molekulární úrovni svým expresním profilem</a:t>
            </a:r>
          </a:p>
          <a:p>
            <a:pPr algn="ctr" eaLnBrk="1" hangingPunct="1"/>
            <a:endParaRPr lang="cs-CZ" altLang="cs-CZ" sz="20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 eaLnBrk="1" hangingPunct="1"/>
            <a:r>
              <a:rPr lang="cs-CZ" altLang="cs-CZ" sz="2000">
                <a:latin typeface="Calibri" pitchFamily="34" charset="0"/>
                <a:ea typeface="Calibri" pitchFamily="34" charset="0"/>
                <a:cs typeface="Calibri" pitchFamily="34" charset="0"/>
              </a:rPr>
              <a:t>                   nádorová buňka exprimuje jiné geny ze své výbavy</a:t>
            </a:r>
          </a:p>
          <a:p>
            <a:pPr algn="ctr" eaLnBrk="1" hangingPunct="1"/>
            <a:endParaRPr lang="cs-CZ" altLang="cs-CZ" sz="20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 eaLnBrk="1" hangingPunct="1"/>
            <a:r>
              <a:rPr lang="cs-CZ" altLang="cs-CZ" sz="2000">
                <a:latin typeface="Calibri" pitchFamily="34" charset="0"/>
                <a:ea typeface="Calibri" pitchFamily="34" charset="0"/>
                <a:cs typeface="Calibri" pitchFamily="34" charset="0"/>
              </a:rPr>
              <a:t>projeví se změnou množství a spektra exprimované mRNA</a:t>
            </a:r>
          </a:p>
        </p:txBody>
      </p:sp>
      <p:sp>
        <p:nvSpPr>
          <p:cNvPr id="91140" name="AutoShape 5"/>
          <p:cNvSpPr>
            <a:spLocks noChangeArrowheads="1"/>
          </p:cNvSpPr>
          <p:nvPr/>
        </p:nvSpPr>
        <p:spPr bwMode="auto">
          <a:xfrm>
            <a:off x="4356100" y="2786063"/>
            <a:ext cx="396875" cy="355600"/>
          </a:xfrm>
          <a:prstGeom prst="down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rgbClr val="3333CC"/>
              </a:gs>
              <a:gs pos="100000">
                <a:srgbClr val="5757D5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z="20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91141" name="AutoShape 6"/>
          <p:cNvSpPr>
            <a:spLocks noChangeArrowheads="1"/>
          </p:cNvSpPr>
          <p:nvPr/>
        </p:nvSpPr>
        <p:spPr bwMode="auto">
          <a:xfrm>
            <a:off x="4356100" y="3429000"/>
            <a:ext cx="431800" cy="360363"/>
          </a:xfrm>
          <a:prstGeom prst="down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rgbClr val="3333CC"/>
              </a:gs>
              <a:gs pos="100000">
                <a:srgbClr val="5757D5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z="20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91142" name="Text Box 7"/>
          <p:cNvSpPr txBox="1">
            <a:spLocks noChangeArrowheads="1"/>
          </p:cNvSpPr>
          <p:nvPr/>
        </p:nvSpPr>
        <p:spPr bwMode="auto">
          <a:xfrm>
            <a:off x="500063" y="4786313"/>
            <a:ext cx="65341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/>
            <a:r>
              <a:rPr lang="cs-CZ" altLang="cs-CZ" sz="2000">
                <a:latin typeface="Calibri" pitchFamily="34" charset="0"/>
                <a:ea typeface="Calibri" pitchFamily="34" charset="0"/>
                <a:cs typeface="Calibri" pitchFamily="34" charset="0"/>
              </a:rPr>
              <a:t>využití metody real-time RT-PCR - studium genové exprese, </a:t>
            </a:r>
          </a:p>
          <a:p>
            <a:pPr eaLnBrk="1" hangingPunct="1"/>
            <a:endParaRPr lang="cs-CZ" altLang="cs-CZ" sz="20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/>
            <a:r>
              <a:rPr lang="cs-CZ" altLang="cs-CZ" sz="2000">
                <a:latin typeface="Calibri" pitchFamily="34" charset="0"/>
                <a:ea typeface="Calibri" pitchFamily="34" charset="0"/>
                <a:cs typeface="Calibri" pitchFamily="34" charset="0"/>
              </a:rPr>
              <a:t>hledaným znakem  epiteliálních nádorových buněk je mRNA. </a:t>
            </a:r>
          </a:p>
        </p:txBody>
      </p:sp>
      <p:sp>
        <p:nvSpPr>
          <p:cNvPr id="9" name="Nadpis 3"/>
          <p:cNvSpPr txBox="1">
            <a:spLocks/>
          </p:cNvSpPr>
          <p:nvPr/>
        </p:nvSpPr>
        <p:spPr>
          <a:xfrm>
            <a:off x="673100" y="69215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cs-CZ" sz="4400" kern="0" dirty="0">
                <a:latin typeface="+mj-lt"/>
                <a:ea typeface="+mj-ea"/>
                <a:cs typeface="+mj-cs"/>
              </a:rPr>
              <a:t>Analýza exprese v onkologii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 txBox="1">
            <a:spLocks/>
          </p:cNvSpPr>
          <p:nvPr/>
        </p:nvSpPr>
        <p:spPr bwMode="auto">
          <a:xfrm>
            <a:off x="357188" y="10001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 algn="ctr">
              <a:defRPr/>
            </a:pPr>
            <a:r>
              <a:rPr lang="cs-CZ" sz="5400" kern="0" dirty="0" err="1">
                <a:latin typeface="+mj-lt"/>
                <a:ea typeface="+mj-ea"/>
                <a:cs typeface="+mj-cs"/>
              </a:rPr>
              <a:t>Onkomarkery</a:t>
            </a:r>
            <a:endParaRPr lang="cs-CZ" sz="54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381000" y="2743200"/>
            <a:ext cx="8382000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2200">
                <a:latin typeface="Calibri" pitchFamily="34" charset="0"/>
                <a:ea typeface="Calibri" pitchFamily="34" charset="0"/>
                <a:cs typeface="Calibri" pitchFamily="34" charset="0"/>
              </a:rPr>
              <a:t>Nádorové markery jsou látky produkované maligními buňkami, nebo organismem jako odpověď na nádorové bujení. </a:t>
            </a:r>
          </a:p>
          <a:p>
            <a:pPr algn="ctr" eaLnBrk="1" hangingPunct="1">
              <a:spcBef>
                <a:spcPct val="50000"/>
              </a:spcBef>
            </a:pPr>
            <a:r>
              <a:rPr lang="cs-CZ" altLang="cs-CZ" sz="2200">
                <a:latin typeface="Calibri" pitchFamily="34" charset="0"/>
                <a:ea typeface="Calibri" pitchFamily="34" charset="0"/>
                <a:cs typeface="Calibri" pitchFamily="34" charset="0"/>
              </a:rPr>
              <a:t>Od látek produkovaných normálními buňkami se liší kvalitativně – normální buňky je neprodukují, či kvantitativně – produkované i  normálními buňkami.</a:t>
            </a:r>
            <a:r>
              <a:rPr lang="cs-CZ" altLang="cs-CZ" sz="200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lang="fr-FR" altLang="cs-CZ" sz="20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3"/>
          <p:cNvSpPr txBox="1">
            <a:spLocks noChangeArrowheads="1"/>
          </p:cNvSpPr>
          <p:nvPr/>
        </p:nvSpPr>
        <p:spPr bwMode="auto">
          <a:xfrm>
            <a:off x="381000" y="2743200"/>
            <a:ext cx="83820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cs-CZ" altLang="cs-CZ" sz="2000">
                <a:latin typeface="Calibri" pitchFamily="34" charset="0"/>
                <a:ea typeface="Calibri" pitchFamily="34" charset="0"/>
                <a:cs typeface="Calibri" pitchFamily="34" charset="0"/>
              </a:rPr>
              <a:t>Klinický význam jednotlivých markerů je i u samotných odborníků, zabývajících se problematikou onkomarkerů značně diskutovaným problémem. I jejich stanoviska se postupem času měnila. Od původního přeceňování až k úplnému zatracení  a novému uznání. Verifikace významu onkologických markerů a jejich využití v ambulantní praxi neustále probíhá. </a:t>
            </a:r>
            <a:endParaRPr lang="fr-FR" altLang="cs-CZ" sz="20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4" name="Nadpis 3"/>
          <p:cNvSpPr txBox="1">
            <a:spLocks/>
          </p:cNvSpPr>
          <p:nvPr/>
        </p:nvSpPr>
        <p:spPr bwMode="auto">
          <a:xfrm>
            <a:off x="357188" y="12858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 algn="ctr">
              <a:defRPr/>
            </a:pPr>
            <a:r>
              <a:rPr lang="cs-CZ" sz="5400" kern="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Jaký mají </a:t>
            </a:r>
            <a:r>
              <a:rPr lang="cs-CZ" sz="5400" kern="0" dirty="0" err="1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onkomarkery</a:t>
            </a:r>
            <a:r>
              <a:rPr lang="cs-CZ" sz="5400" kern="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klinický význam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2"/>
          <p:cNvSpPr txBox="1">
            <a:spLocks noChangeArrowheads="1"/>
          </p:cNvSpPr>
          <p:nvPr/>
        </p:nvSpPr>
        <p:spPr bwMode="auto">
          <a:xfrm>
            <a:off x="0" y="533400"/>
            <a:ext cx="91440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 eaLnBrk="1" hangingPunct="1">
              <a:lnSpc>
                <a:spcPct val="60000"/>
              </a:lnSpc>
              <a:spcBef>
                <a:spcPct val="50000"/>
              </a:spcBef>
            </a:pPr>
            <a:r>
              <a:rPr lang="cs-CZ" altLang="cs-CZ" sz="4000">
                <a:latin typeface="Calibri" pitchFamily="34" charset="0"/>
                <a:ea typeface="Calibri" pitchFamily="34" charset="0"/>
                <a:cs typeface="Calibri" pitchFamily="34" charset="0"/>
              </a:rPr>
              <a:t>Statistické pojmy pro klinické hodnocení </a:t>
            </a:r>
            <a:endParaRPr lang="fr-FR" altLang="cs-CZ" sz="40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0" y="1357313"/>
            <a:ext cx="9144000" cy="527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/>
            <a:r>
              <a:rPr lang="cs-CZ" altLang="cs-CZ" sz="2000" b="1" u="sng">
                <a:latin typeface="Calibri" pitchFamily="34" charset="0"/>
                <a:ea typeface="Calibri" pitchFamily="34" charset="0"/>
                <a:cs typeface="Calibri" pitchFamily="34" charset="0"/>
              </a:rPr>
              <a:t>1. Cut off – referenční hladina</a:t>
            </a:r>
          </a:p>
          <a:p>
            <a:pPr eaLnBrk="1" hangingPunct="1"/>
            <a:r>
              <a:rPr lang="cs-CZ" altLang="cs-CZ" sz="2000">
                <a:latin typeface="Calibri" pitchFamily="34" charset="0"/>
                <a:ea typeface="Calibri" pitchFamily="34" charset="0"/>
                <a:cs typeface="Calibri" pitchFamily="34" charset="0"/>
              </a:rPr>
              <a:t>	je definována jako hladina markeru, pod kterou leží většina 	hodnot zdravé populace, či pacientů s benigním onemocněním, nebo 	hladina pod kterou leží většina hodnot pacientů 	v kompletní remisi</a:t>
            </a:r>
          </a:p>
          <a:p>
            <a:pPr eaLnBrk="1" hangingPunct="1"/>
            <a:r>
              <a:rPr lang="cs-CZ" altLang="cs-CZ" sz="2000" b="1" u="sng">
                <a:latin typeface="Calibri" pitchFamily="34" charset="0"/>
                <a:ea typeface="Calibri" pitchFamily="34" charset="0"/>
                <a:cs typeface="Calibri" pitchFamily="34" charset="0"/>
              </a:rPr>
              <a:t>2. Senzitivita markeru</a:t>
            </a:r>
            <a:endParaRPr lang="cs-CZ" altLang="cs-CZ" sz="20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/>
            <a:r>
              <a:rPr lang="cs-CZ" altLang="cs-CZ" sz="2000">
                <a:latin typeface="Calibri" pitchFamily="34" charset="0"/>
                <a:ea typeface="Calibri" pitchFamily="34" charset="0"/>
                <a:cs typeface="Calibri" pitchFamily="34" charset="0"/>
              </a:rPr>
              <a:t>	Udává procento  správně pozitivních výsledků z daného souboru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eaLnBrk="1" hangingPunct="1"/>
            <a:r>
              <a:rPr lang="cs-CZ" altLang="cs-CZ" sz="2000" b="1" u="sng">
                <a:latin typeface="Calibri" pitchFamily="34" charset="0"/>
                <a:ea typeface="Calibri" pitchFamily="34" charset="0"/>
                <a:cs typeface="Calibri" pitchFamily="34" charset="0"/>
              </a:rPr>
              <a:t>3. Specificita markeru</a:t>
            </a:r>
          </a:p>
          <a:p>
            <a:pPr eaLnBrk="1" hangingPunct="1"/>
            <a:r>
              <a:rPr lang="cs-CZ" altLang="cs-CZ" sz="2000">
                <a:latin typeface="Calibri" pitchFamily="34" charset="0"/>
                <a:ea typeface="Calibri" pitchFamily="34" charset="0"/>
                <a:cs typeface="Calibri" pitchFamily="34" charset="0"/>
              </a:rPr>
              <a:t>    	Udává procento správně negativních výsledků z daného souboru</a:t>
            </a:r>
          </a:p>
          <a:p>
            <a:pPr eaLnBrk="1" hangingPunct="1"/>
            <a:r>
              <a:rPr lang="cs-CZ" altLang="cs-CZ" sz="2000" b="1" u="sng">
                <a:latin typeface="Calibri" pitchFamily="34" charset="0"/>
                <a:ea typeface="Calibri" pitchFamily="34" charset="0"/>
                <a:cs typeface="Calibri" pitchFamily="34" charset="0"/>
              </a:rPr>
              <a:t>4. PV+</a:t>
            </a:r>
          </a:p>
          <a:p>
            <a:pPr eaLnBrk="1" hangingPunct="1"/>
            <a:r>
              <a:rPr lang="cs-CZ" altLang="cs-CZ" sz="2000">
                <a:latin typeface="Calibri" pitchFamily="34" charset="0"/>
                <a:ea typeface="Calibri" pitchFamily="34" charset="0"/>
                <a:cs typeface="Calibri" pitchFamily="34" charset="0"/>
              </a:rPr>
              <a:t>	pozitivní prediktivní hodnota – udává v procentech s jakou 	pravděpodobností  bude mít pacient hledanou chorobu, bude-li test 	pozitivní</a:t>
            </a:r>
          </a:p>
          <a:p>
            <a:pPr eaLnBrk="1" hangingPunct="1"/>
            <a:r>
              <a:rPr lang="cs-CZ" altLang="cs-CZ" sz="2000" b="1" u="sng">
                <a:latin typeface="Calibri" pitchFamily="34" charset="0"/>
                <a:ea typeface="Calibri" pitchFamily="34" charset="0"/>
                <a:cs typeface="Calibri" pitchFamily="34" charset="0"/>
              </a:rPr>
              <a:t>5.PV -</a:t>
            </a:r>
          </a:p>
          <a:p>
            <a:pPr eaLnBrk="1" hangingPunct="1"/>
            <a:r>
              <a:rPr lang="cs-CZ" altLang="cs-CZ" sz="2000">
                <a:latin typeface="Calibri" pitchFamily="34" charset="0"/>
                <a:ea typeface="Calibri" pitchFamily="34" charset="0"/>
                <a:cs typeface="Calibri" pitchFamily="34" charset="0"/>
              </a:rPr>
              <a:t>	negativní prediktivní hodnota - udává v procentech s jakou 	pravděpodobností nebude mít pacient hledanou chorobu, bude-li test 	negativní </a:t>
            </a:r>
          </a:p>
          <a:p>
            <a:pPr eaLnBrk="1" hangingPunct="1"/>
            <a:endParaRPr lang="fr-FR" altLang="cs-CZ" sz="20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3"/>
          <p:cNvSpPr txBox="1">
            <a:spLocks noChangeArrowheads="1"/>
          </p:cNvSpPr>
          <p:nvPr/>
        </p:nvSpPr>
        <p:spPr bwMode="auto">
          <a:xfrm>
            <a:off x="685800" y="2143125"/>
            <a:ext cx="8458200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cs-CZ" altLang="cs-CZ" sz="2000">
                <a:latin typeface="Calibri" pitchFamily="34" charset="0"/>
                <a:ea typeface="Calibri" pitchFamily="34" charset="0"/>
                <a:cs typeface="Calibri" pitchFamily="34" charset="0"/>
              </a:rPr>
              <a:t> je produkován pouze u maligních onemocnění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altLang="cs-CZ" sz="2000">
                <a:latin typeface="Calibri" pitchFamily="34" charset="0"/>
                <a:ea typeface="Calibri" pitchFamily="34" charset="0"/>
                <a:cs typeface="Calibri" pitchFamily="34" charset="0"/>
              </a:rPr>
              <a:t> je orgánově specifický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altLang="cs-CZ" sz="2000">
                <a:latin typeface="Calibri" pitchFamily="34" charset="0"/>
                <a:ea typeface="Calibri" pitchFamily="34" charset="0"/>
                <a:cs typeface="Calibri" pitchFamily="34" charset="0"/>
              </a:rPr>
              <a:t> vyskytuje se ve vysokých koncentracích v biologických tekutinách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altLang="cs-CZ" sz="2000">
                <a:latin typeface="Calibri" pitchFamily="34" charset="0"/>
                <a:ea typeface="Calibri" pitchFamily="34" charset="0"/>
                <a:cs typeface="Calibri" pitchFamily="34" charset="0"/>
              </a:rPr>
              <a:t> hladina koreluje s velikostí nádoru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altLang="cs-CZ" sz="2000">
                <a:latin typeface="Calibri" pitchFamily="34" charset="0"/>
                <a:ea typeface="Calibri" pitchFamily="34" charset="0"/>
                <a:cs typeface="Calibri" pitchFamily="34" charset="0"/>
              </a:rPr>
              <a:t> hladina koreluje se stádiem onemocnění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altLang="cs-CZ" sz="2000">
                <a:latin typeface="Calibri" pitchFamily="34" charset="0"/>
                <a:ea typeface="Calibri" pitchFamily="34" charset="0"/>
                <a:cs typeface="Calibri" pitchFamily="34" charset="0"/>
              </a:rPr>
              <a:t> hladina koreluje s prognózou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altLang="cs-CZ" sz="2000">
                <a:latin typeface="Calibri" pitchFamily="34" charset="0"/>
                <a:ea typeface="Calibri" pitchFamily="34" charset="0"/>
                <a:cs typeface="Calibri" pitchFamily="34" charset="0"/>
              </a:rPr>
              <a:t> hladina koreluje s efektem léčby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altLang="cs-CZ" sz="2000">
                <a:latin typeface="Calibri" pitchFamily="34" charset="0"/>
                <a:ea typeface="Calibri" pitchFamily="34" charset="0"/>
                <a:cs typeface="Calibri" pitchFamily="34" charset="0"/>
              </a:rPr>
              <a:t> umožňuje průkaz zbytkové nádorové tkáně </a:t>
            </a:r>
          </a:p>
        </p:txBody>
      </p:sp>
      <p:sp>
        <p:nvSpPr>
          <p:cNvPr id="4" name="Nadpis 3"/>
          <p:cNvSpPr txBox="1">
            <a:spLocks/>
          </p:cNvSpPr>
          <p:nvPr/>
        </p:nvSpPr>
        <p:spPr bwMode="auto">
          <a:xfrm>
            <a:off x="357188" y="10001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 algn="ctr">
              <a:defRPr/>
            </a:pPr>
            <a:r>
              <a:rPr lang="cs-CZ" sz="5400" kern="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Kritéria ideálního </a:t>
            </a:r>
            <a:r>
              <a:rPr lang="cs-CZ" sz="5400" kern="0" dirty="0" err="1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onkomarkeru</a:t>
            </a:r>
            <a:endParaRPr lang="cs-CZ" sz="5400" kern="0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2"/>
          <p:cNvSpPr txBox="1">
            <a:spLocks noChangeArrowheads="1"/>
          </p:cNvSpPr>
          <p:nvPr/>
        </p:nvSpPr>
        <p:spPr bwMode="auto">
          <a:xfrm>
            <a:off x="0" y="381000"/>
            <a:ext cx="91440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4000">
                <a:latin typeface="Calibri" pitchFamily="34" charset="0"/>
                <a:ea typeface="Calibri" pitchFamily="34" charset="0"/>
                <a:cs typeface="Calibri" pitchFamily="34" charset="0"/>
              </a:rPr>
              <a:t>Rozdělení onkomarkerů podle </a:t>
            </a:r>
          </a:p>
          <a:p>
            <a:pPr algn="ctr" eaLnBrk="1" hangingPunct="1">
              <a:spcBef>
                <a:spcPct val="50000"/>
              </a:spcBef>
            </a:pPr>
            <a:r>
              <a:rPr lang="cs-CZ" altLang="cs-CZ" sz="4000">
                <a:latin typeface="Calibri" pitchFamily="34" charset="0"/>
                <a:ea typeface="Calibri" pitchFamily="34" charset="0"/>
                <a:cs typeface="Calibri" pitchFamily="34" charset="0"/>
              </a:rPr>
              <a:t>chemické struktury, nebo biologické funkce </a:t>
            </a:r>
            <a:endParaRPr lang="fr-FR" altLang="cs-CZ" sz="40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99331" name="Text Box 3"/>
          <p:cNvSpPr txBox="1">
            <a:spLocks noChangeArrowheads="1"/>
          </p:cNvSpPr>
          <p:nvPr/>
        </p:nvSpPr>
        <p:spPr bwMode="auto">
          <a:xfrm>
            <a:off x="762000" y="2971800"/>
            <a:ext cx="83820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cs-CZ" altLang="cs-CZ" sz="2000">
                <a:latin typeface="Calibri" pitchFamily="34" charset="0"/>
                <a:ea typeface="Calibri" pitchFamily="34" charset="0"/>
                <a:cs typeface="Calibri" pitchFamily="34" charset="0"/>
              </a:rPr>
              <a:t> onkofetální antigeny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cs-CZ" altLang="cs-CZ" sz="2000">
                <a:latin typeface="Calibri" pitchFamily="34" charset="0"/>
                <a:ea typeface="Calibri" pitchFamily="34" charset="0"/>
                <a:cs typeface="Calibri" pitchFamily="34" charset="0"/>
              </a:rPr>
              <a:t> enzymy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cs-CZ" altLang="cs-CZ" sz="2000">
                <a:latin typeface="Calibri" pitchFamily="34" charset="0"/>
                <a:ea typeface="Calibri" pitchFamily="34" charset="0"/>
                <a:cs typeface="Calibri" pitchFamily="34" charset="0"/>
              </a:rPr>
              <a:t> hormony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cs-CZ" altLang="cs-CZ" sz="2000">
                <a:latin typeface="Calibri" pitchFamily="34" charset="0"/>
                <a:ea typeface="Calibri" pitchFamily="34" charset="0"/>
                <a:cs typeface="Calibri" pitchFamily="34" charset="0"/>
              </a:rPr>
              <a:t> intracelulární onkomarkery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cs-CZ" altLang="cs-CZ" sz="2000">
                <a:latin typeface="Calibri" pitchFamily="34" charset="0"/>
                <a:ea typeface="Calibri" pitchFamily="34" charset="0"/>
                <a:cs typeface="Calibri" pitchFamily="34" charset="0"/>
              </a:rPr>
              <a:t> ostatní blíže nespecifikovatelné látky </a:t>
            </a:r>
            <a:endParaRPr lang="fr-FR" altLang="cs-CZ" sz="20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/>
          <p:cNvSpPr txBox="1">
            <a:spLocks noChangeArrowheads="1"/>
          </p:cNvSpPr>
          <p:nvPr/>
        </p:nvSpPr>
        <p:spPr bwMode="auto">
          <a:xfrm>
            <a:off x="0" y="533400"/>
            <a:ext cx="91440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 eaLnBrk="1" hangingPunct="1">
              <a:lnSpc>
                <a:spcPct val="60000"/>
              </a:lnSpc>
              <a:spcBef>
                <a:spcPct val="50000"/>
              </a:spcBef>
            </a:pPr>
            <a:r>
              <a:rPr lang="cs-CZ" altLang="cs-CZ" sz="4400">
                <a:latin typeface="Calibri" pitchFamily="34" charset="0"/>
                <a:ea typeface="Calibri" pitchFamily="34" charset="0"/>
                <a:cs typeface="Calibri" pitchFamily="34" charset="0"/>
              </a:rPr>
              <a:t>Onkomarkery: indikace podle orgánů</a:t>
            </a:r>
            <a:endParaRPr lang="fr-FR" altLang="cs-CZ" sz="44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graphicFrame>
        <p:nvGraphicFramePr>
          <p:cNvPr id="103427" name="Object 2"/>
          <p:cNvGraphicFramePr>
            <a:graphicFrameLocks noChangeAspect="1"/>
          </p:cNvGraphicFramePr>
          <p:nvPr/>
        </p:nvGraphicFramePr>
        <p:xfrm>
          <a:off x="2133600" y="1371600"/>
          <a:ext cx="4878388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37" name="Fotografie" r:id="rId4" imgW="5582429" imgH="6276190" progId="MSPhotoEd.3">
                  <p:embed/>
                </p:oleObj>
              </mc:Choice>
              <mc:Fallback>
                <p:oleObj name="Fotografie" r:id="rId4" imgW="5582429" imgH="6276190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371600"/>
                        <a:ext cx="4878388" cy="548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49275"/>
            <a:ext cx="7772400" cy="1143000"/>
          </a:xfrm>
        </p:spPr>
        <p:txBody>
          <a:bodyPr/>
          <a:lstStyle/>
          <a:p>
            <a:pPr eaLnBrk="1" hangingPunct="1"/>
            <a:r>
              <a:rPr lang="cs-CZ" altLang="cs-CZ" smtClean="0"/>
              <a:t>Izolace RNA</a:t>
            </a:r>
          </a:p>
        </p:txBody>
      </p:sp>
      <p:sp>
        <p:nvSpPr>
          <p:cNvPr id="136195" name="Text Box 3"/>
          <p:cNvSpPr txBox="1">
            <a:spLocks noChangeArrowheads="1"/>
          </p:cNvSpPr>
          <p:nvPr/>
        </p:nvSpPr>
        <p:spPr bwMode="auto">
          <a:xfrm>
            <a:off x="219075" y="2373313"/>
            <a:ext cx="8532144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cs-CZ" altLang="cs-CZ" sz="2000" dirty="0" smtClean="0">
                <a:latin typeface="Calibri" pitchFamily="34" charset="0"/>
              </a:rPr>
              <a:t>Pro selektivní izolaci </a:t>
            </a:r>
            <a:r>
              <a:rPr lang="cs-CZ" altLang="cs-CZ" sz="2000" dirty="0" err="1" smtClean="0">
                <a:latin typeface="Calibri" pitchFamily="34" charset="0"/>
              </a:rPr>
              <a:t>mRNA</a:t>
            </a:r>
            <a:r>
              <a:rPr lang="cs-CZ" altLang="cs-CZ" sz="2000" dirty="0" smtClean="0">
                <a:latin typeface="Calibri" pitchFamily="34" charset="0"/>
              </a:rPr>
              <a:t> se využívá zejména její </a:t>
            </a:r>
            <a:r>
              <a:rPr lang="cs-CZ" altLang="cs-CZ" sz="2000" dirty="0" err="1" smtClean="0">
                <a:latin typeface="Calibri" pitchFamily="34" charset="0"/>
              </a:rPr>
              <a:t>polyadenylace</a:t>
            </a:r>
            <a:r>
              <a:rPr lang="cs-CZ" altLang="cs-CZ" sz="2000" dirty="0" smtClean="0">
                <a:latin typeface="Calibri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cs-CZ" altLang="cs-CZ" sz="2000" dirty="0" smtClean="0">
                <a:latin typeface="Calibri" pitchFamily="34" charset="0"/>
              </a:rPr>
              <a:t>(sekvence </a:t>
            </a:r>
            <a:r>
              <a:rPr lang="cs-CZ" altLang="cs-CZ" sz="2000" dirty="0" err="1" smtClean="0">
                <a:latin typeface="Calibri" pitchFamily="34" charset="0"/>
              </a:rPr>
              <a:t>An</a:t>
            </a:r>
            <a:r>
              <a:rPr lang="cs-CZ" altLang="cs-CZ" sz="2000" dirty="0" smtClean="0">
                <a:latin typeface="Calibri" pitchFamily="34" charset="0"/>
              </a:rPr>
              <a:t> n ~ 10 – 200, </a:t>
            </a:r>
            <a:r>
              <a:rPr lang="cs-CZ" altLang="cs-CZ" sz="2000" dirty="0" err="1" smtClean="0">
                <a:latin typeface="Calibri" pitchFamily="34" charset="0"/>
              </a:rPr>
              <a:t>ozn</a:t>
            </a:r>
            <a:r>
              <a:rPr lang="cs-CZ" altLang="cs-CZ" sz="2000" dirty="0" smtClean="0">
                <a:latin typeface="Calibri" pitchFamily="34" charset="0"/>
              </a:rPr>
              <a:t>. </a:t>
            </a:r>
            <a:r>
              <a:rPr lang="cs-CZ" altLang="cs-CZ" sz="2000" dirty="0" err="1" smtClean="0">
                <a:latin typeface="Calibri" pitchFamily="34" charset="0"/>
              </a:rPr>
              <a:t>polyA</a:t>
            </a:r>
            <a:r>
              <a:rPr lang="cs-CZ" altLang="cs-CZ" sz="2000" dirty="0" smtClean="0">
                <a:latin typeface="Calibri" pitchFamily="34" charset="0"/>
              </a:rPr>
              <a:t>) na jejím 3` konci. </a:t>
            </a:r>
          </a:p>
          <a:p>
            <a:pPr marL="342900" indent="-342900" eaLnBrk="1" hangingPunct="1">
              <a:spcBef>
                <a:spcPct val="0"/>
              </a:spcBef>
              <a:buClrTx/>
              <a:defRPr/>
            </a:pPr>
            <a:r>
              <a:rPr lang="cs-CZ" altLang="cs-CZ" sz="2000" dirty="0" smtClean="0">
                <a:latin typeface="Calibri" pitchFamily="34" charset="0"/>
              </a:rPr>
              <a:t>použití pevného nosiče, na který je kovalentně navázán </a:t>
            </a:r>
            <a:r>
              <a:rPr lang="cs-CZ" altLang="cs-CZ" sz="2000" dirty="0" err="1" smtClean="0">
                <a:latin typeface="Calibri" pitchFamily="34" charset="0"/>
              </a:rPr>
              <a:t>oligonukleotid</a:t>
            </a:r>
            <a:r>
              <a:rPr lang="cs-CZ" altLang="cs-CZ" sz="2000" dirty="0" smtClean="0">
                <a:latin typeface="Calibri" pitchFamily="34" charset="0"/>
              </a:rPr>
              <a:t> </a:t>
            </a:r>
            <a:r>
              <a:rPr lang="cs-CZ" altLang="cs-CZ" sz="2000" dirty="0" err="1" smtClean="0">
                <a:latin typeface="Calibri" pitchFamily="34" charset="0"/>
              </a:rPr>
              <a:t>polyT</a:t>
            </a:r>
            <a:r>
              <a:rPr lang="cs-CZ" altLang="cs-CZ" sz="2000" dirty="0" smtClean="0">
                <a:latin typeface="Calibri" pitchFamily="34" charset="0"/>
              </a:rPr>
              <a:t>,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cs-CZ" altLang="cs-CZ" sz="2000" dirty="0" smtClean="0">
                <a:latin typeface="Calibri" pitchFamily="34" charset="0"/>
              </a:rPr>
              <a:t>jehož délka se pohybuje v rozmezí 10 – 20 nukleotidů. </a:t>
            </a:r>
          </a:p>
          <a:p>
            <a:pPr marL="342900" indent="-342900" eaLnBrk="1" hangingPunct="1">
              <a:spcBef>
                <a:spcPct val="0"/>
              </a:spcBef>
              <a:buClrTx/>
              <a:defRPr/>
            </a:pPr>
            <a:r>
              <a:rPr lang="cs-CZ" altLang="cs-CZ" sz="2000" dirty="0" smtClean="0">
                <a:latin typeface="Calibri" pitchFamily="34" charset="0"/>
              </a:rPr>
              <a:t>dojde k hybridizaci </a:t>
            </a:r>
            <a:r>
              <a:rPr lang="cs-CZ" altLang="cs-CZ" sz="2000" dirty="0" err="1" smtClean="0">
                <a:latin typeface="Calibri" pitchFamily="34" charset="0"/>
              </a:rPr>
              <a:t>mRNA</a:t>
            </a:r>
            <a:r>
              <a:rPr lang="cs-CZ" altLang="cs-CZ" sz="2000" dirty="0" smtClean="0">
                <a:latin typeface="Calibri" pitchFamily="34" charset="0"/>
              </a:rPr>
              <a:t> k </a:t>
            </a:r>
            <a:r>
              <a:rPr lang="cs-CZ" altLang="cs-CZ" sz="2000" dirty="0" err="1" smtClean="0">
                <a:latin typeface="Calibri" pitchFamily="34" charset="0"/>
              </a:rPr>
              <a:t>polyT</a:t>
            </a:r>
            <a:r>
              <a:rPr lang="cs-CZ" altLang="cs-CZ" sz="2000" dirty="0" smtClean="0">
                <a:latin typeface="Calibri" pitchFamily="34" charset="0"/>
              </a:rPr>
              <a:t> na nosiči pomocí sekvence </a:t>
            </a:r>
            <a:r>
              <a:rPr lang="cs-CZ" altLang="cs-CZ" sz="2000" dirty="0" err="1" smtClean="0">
                <a:latin typeface="Calibri" pitchFamily="34" charset="0"/>
              </a:rPr>
              <a:t>polyA</a:t>
            </a:r>
            <a:r>
              <a:rPr lang="cs-CZ" altLang="cs-CZ" sz="2000" dirty="0" smtClean="0">
                <a:latin typeface="Calibri" pitchFamily="34" charset="0"/>
              </a:rPr>
              <a:t>. </a:t>
            </a:r>
          </a:p>
          <a:p>
            <a:pPr marL="342900" indent="-342900" eaLnBrk="1" hangingPunct="1">
              <a:spcBef>
                <a:spcPct val="0"/>
              </a:spcBef>
              <a:buClrTx/>
              <a:defRPr/>
            </a:pPr>
            <a:r>
              <a:rPr lang="cs-CZ" altLang="cs-CZ" sz="2000" dirty="0" smtClean="0">
                <a:latin typeface="Calibri" pitchFamily="34" charset="0"/>
              </a:rPr>
              <a:t>po </a:t>
            </a:r>
            <a:r>
              <a:rPr lang="cs-CZ" altLang="cs-CZ" sz="2000" dirty="0" err="1" smtClean="0">
                <a:latin typeface="Calibri" pitchFamily="34" charset="0"/>
              </a:rPr>
              <a:t>odmytí</a:t>
            </a:r>
            <a:r>
              <a:rPr lang="cs-CZ" altLang="cs-CZ" sz="2000" dirty="0" smtClean="0">
                <a:latin typeface="Calibri" pitchFamily="34" charset="0"/>
              </a:rPr>
              <a:t> nenavázaných RNA jsou hybridizačně navázané molekuly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cs-CZ" altLang="cs-CZ" sz="2000" dirty="0" smtClean="0">
                <a:latin typeface="Calibri" pitchFamily="34" charset="0"/>
              </a:rPr>
              <a:t>       </a:t>
            </a:r>
            <a:r>
              <a:rPr lang="cs-CZ" altLang="cs-CZ" sz="2000" dirty="0" err="1" smtClean="0">
                <a:latin typeface="Calibri" pitchFamily="34" charset="0"/>
              </a:rPr>
              <a:t>mRNA</a:t>
            </a:r>
            <a:r>
              <a:rPr lang="cs-CZ" altLang="cs-CZ" sz="2000" dirty="0" smtClean="0">
                <a:latin typeface="Calibri" pitchFamily="34" charset="0"/>
              </a:rPr>
              <a:t> </a:t>
            </a:r>
            <a:r>
              <a:rPr lang="cs-CZ" altLang="cs-CZ" sz="2000" dirty="0" err="1" smtClean="0">
                <a:latin typeface="Calibri" pitchFamily="34" charset="0"/>
              </a:rPr>
              <a:t>eluovány</a:t>
            </a:r>
            <a:r>
              <a:rPr lang="cs-CZ" altLang="cs-CZ" sz="2000" dirty="0" smtClean="0">
                <a:latin typeface="Calibri" pitchFamily="34" charset="0"/>
              </a:rPr>
              <a:t> pomocí zvýšení teploty nebo iontové síly.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 Box 2"/>
          <p:cNvSpPr txBox="1">
            <a:spLocks noChangeArrowheads="1"/>
          </p:cNvSpPr>
          <p:nvPr/>
        </p:nvSpPr>
        <p:spPr bwMode="auto">
          <a:xfrm>
            <a:off x="0" y="381000"/>
            <a:ext cx="9144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2800">
                <a:latin typeface="Calibri" pitchFamily="34" charset="0"/>
                <a:ea typeface="Calibri" pitchFamily="34" charset="0"/>
                <a:cs typeface="Calibri" pitchFamily="34" charset="0"/>
              </a:rPr>
              <a:t>Zvýšení některých onkomarkerů za fyziologických, nebo nemaligních podmínek </a:t>
            </a:r>
            <a:endParaRPr lang="fr-FR" altLang="cs-CZ" sz="28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05475" name="Text Box 3"/>
          <p:cNvSpPr txBox="1">
            <a:spLocks noChangeArrowheads="1"/>
          </p:cNvSpPr>
          <p:nvPr/>
        </p:nvSpPr>
        <p:spPr bwMode="auto">
          <a:xfrm>
            <a:off x="533400" y="1752600"/>
            <a:ext cx="83820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 u="sng">
                <a:latin typeface="Calibri" pitchFamily="34" charset="0"/>
                <a:ea typeface="Calibri" pitchFamily="34" charset="0"/>
                <a:cs typeface="Calibri" pitchFamily="34" charset="0"/>
              </a:rPr>
              <a:t>Podmínka                   	Fyziologicky zvýšené onkomarkery</a:t>
            </a:r>
            <a:br>
              <a:rPr lang="cs-CZ" altLang="cs-CZ" sz="2000" u="sng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cs-CZ" altLang="cs-CZ" sz="2000">
                <a:latin typeface="Calibri" pitchFamily="34" charset="0"/>
                <a:ea typeface="Calibri" pitchFamily="34" charset="0"/>
                <a:cs typeface="Calibri" pitchFamily="34" charset="0"/>
              </a:rPr>
              <a:t>gravidita                          	AFP, hCG, Ca125, TPS, TG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cs-CZ" altLang="cs-CZ" sz="2000">
                <a:latin typeface="Calibri" pitchFamily="34" charset="0"/>
                <a:ea typeface="Calibri" pitchFamily="34" charset="0"/>
                <a:cs typeface="Calibri" pitchFamily="34" charset="0"/>
              </a:rPr>
              <a:t>menstruační cyklus         	Ca125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cs-CZ" altLang="cs-CZ" sz="2000">
                <a:latin typeface="Calibri" pitchFamily="34" charset="0"/>
                <a:ea typeface="Calibri" pitchFamily="34" charset="0"/>
                <a:cs typeface="Calibri" pitchFamily="34" charset="0"/>
              </a:rPr>
              <a:t>kouření                            	CEA, TPS, TG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cs-CZ" altLang="cs-CZ" sz="2000">
                <a:latin typeface="Calibri" pitchFamily="34" charset="0"/>
                <a:ea typeface="Calibri" pitchFamily="34" charset="0"/>
                <a:cs typeface="Calibri" pitchFamily="34" charset="0"/>
              </a:rPr>
              <a:t>ethylismus                       	CEA, TPS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cs-CZ" altLang="cs-CZ" sz="2000">
                <a:latin typeface="Calibri" pitchFamily="34" charset="0"/>
                <a:ea typeface="Calibri" pitchFamily="34" charset="0"/>
                <a:cs typeface="Calibri" pitchFamily="34" charset="0"/>
              </a:rPr>
              <a:t>katetrizace moč. měch.     	PAP, PSA </a:t>
            </a:r>
            <a:endParaRPr lang="fr-FR" altLang="cs-CZ" sz="20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05476" name="Text Box 4"/>
          <p:cNvSpPr txBox="1">
            <a:spLocks noChangeArrowheads="1"/>
          </p:cNvSpPr>
          <p:nvPr/>
        </p:nvSpPr>
        <p:spPr bwMode="auto">
          <a:xfrm>
            <a:off x="533400" y="3962400"/>
            <a:ext cx="9144000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u="sng">
                <a:latin typeface="Calibri" pitchFamily="34" charset="0"/>
                <a:ea typeface="Calibri" pitchFamily="34" charset="0"/>
                <a:cs typeface="Calibri" pitchFamily="34" charset="0"/>
              </a:rPr>
              <a:t>Podmínka           		Zvýšení onkomarkerů u jiných chorob</a:t>
            </a:r>
          </a:p>
          <a:p>
            <a:pPr>
              <a:spcBef>
                <a:spcPct val="50000"/>
              </a:spcBef>
            </a:pPr>
            <a:r>
              <a:rPr lang="cs-CZ" altLang="cs-CZ" sz="2000">
                <a:latin typeface="Calibri" pitchFamily="34" charset="0"/>
                <a:ea typeface="Calibri" pitchFamily="34" charset="0"/>
                <a:cs typeface="Calibri" pitchFamily="34" charset="0"/>
              </a:rPr>
              <a:t>Chron. onemocnění jater	CEA, TPS, Ca 15-3, Ca 19-9, Ca 125</a:t>
            </a:r>
            <a:br>
              <a:rPr lang="cs-CZ" altLang="cs-CZ" sz="200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cs-CZ" altLang="cs-CZ" sz="2000">
                <a:latin typeface="Calibri" pitchFamily="34" charset="0"/>
                <a:ea typeface="Calibri" pitchFamily="34" charset="0"/>
                <a:cs typeface="Calibri" pitchFamily="34" charset="0"/>
              </a:rPr>
              <a:t>Endometrióza 			Ca 125</a:t>
            </a:r>
            <a:br>
              <a:rPr lang="cs-CZ" altLang="cs-CZ" sz="200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cs-CZ" altLang="cs-CZ" sz="2000">
                <a:latin typeface="Calibri" pitchFamily="34" charset="0"/>
                <a:ea typeface="Calibri" pitchFamily="34" charset="0"/>
                <a:cs typeface="Calibri" pitchFamily="34" charset="0"/>
              </a:rPr>
              <a:t>Pankreatitida 			Ca 19-9, Ca 125</a:t>
            </a:r>
            <a:br>
              <a:rPr lang="cs-CZ" altLang="cs-CZ" sz="200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cs-CZ" altLang="cs-CZ" sz="2000">
                <a:latin typeface="Calibri" pitchFamily="34" charset="0"/>
                <a:ea typeface="Calibri" pitchFamily="34" charset="0"/>
                <a:cs typeface="Calibri" pitchFamily="34" charset="0"/>
              </a:rPr>
              <a:t>Hypertrofie prostaty 		PAP, PSA</a:t>
            </a:r>
            <a:br>
              <a:rPr lang="cs-CZ" altLang="cs-CZ" sz="200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cs-CZ" altLang="cs-CZ" sz="2000">
                <a:latin typeface="Calibri" pitchFamily="34" charset="0"/>
                <a:ea typeface="Calibri" pitchFamily="34" charset="0"/>
                <a:cs typeface="Calibri" pitchFamily="34" charset="0"/>
              </a:rPr>
              <a:t>cukrovka			Ca 19-9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 Box 2"/>
          <p:cNvSpPr txBox="1">
            <a:spLocks noChangeArrowheads="1"/>
          </p:cNvSpPr>
          <p:nvPr/>
        </p:nvSpPr>
        <p:spPr bwMode="auto">
          <a:xfrm>
            <a:off x="0" y="1785938"/>
            <a:ext cx="9144000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 eaLnBrk="1" hangingPunct="1">
              <a:lnSpc>
                <a:spcPct val="60000"/>
              </a:lnSpc>
              <a:spcBef>
                <a:spcPct val="50000"/>
              </a:spcBef>
            </a:pPr>
            <a:r>
              <a:rPr lang="cs-CZ" altLang="cs-CZ" sz="4000">
                <a:latin typeface="Tahoma" pitchFamily="34" charset="0"/>
              </a:rPr>
              <a:t>Co z toho plyne</a:t>
            </a:r>
            <a:endParaRPr lang="fr-FR" altLang="cs-CZ" sz="4000">
              <a:latin typeface="Tahoma" pitchFamily="34" charset="0"/>
            </a:endParaRPr>
          </a:p>
        </p:txBody>
      </p:sp>
      <p:sp>
        <p:nvSpPr>
          <p:cNvPr id="107523" name="Text Box 3"/>
          <p:cNvSpPr txBox="1">
            <a:spLocks noChangeArrowheads="1"/>
          </p:cNvSpPr>
          <p:nvPr/>
        </p:nvSpPr>
        <p:spPr bwMode="auto">
          <a:xfrm>
            <a:off x="357188" y="2714625"/>
            <a:ext cx="83820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cs-CZ" altLang="cs-CZ" sz="2000">
                <a:latin typeface="Calibri" pitchFamily="34" charset="0"/>
                <a:ea typeface="Calibri" pitchFamily="34" charset="0"/>
                <a:cs typeface="Calibri" pitchFamily="34" charset="0"/>
              </a:rPr>
              <a:t>Nádorové onkomarkery by se měly stanovovat jednou metodou v jediné laboratoři. Hodnoty onkomarkerů mohou být ovlivněny celou řadou procesů.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2000">
                <a:latin typeface="Calibri" pitchFamily="34" charset="0"/>
                <a:ea typeface="Calibri" pitchFamily="34" charset="0"/>
                <a:cs typeface="Calibri" pitchFamily="34" charset="0"/>
              </a:rPr>
              <a:t>Pro kvalitní zhodnocení je nutná úzká spolupráce laboratoře a klinického pracoviště.</a:t>
            </a:r>
            <a:endParaRPr lang="fr-FR" altLang="cs-CZ" sz="20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2"/>
          <p:cNvSpPr txBox="1">
            <a:spLocks noChangeArrowheads="1"/>
          </p:cNvSpPr>
          <p:nvPr/>
        </p:nvSpPr>
        <p:spPr bwMode="auto">
          <a:xfrm>
            <a:off x="0" y="1268413"/>
            <a:ext cx="91440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 eaLnBrk="1" hangingPunct="1">
              <a:lnSpc>
                <a:spcPct val="60000"/>
              </a:lnSpc>
              <a:spcBef>
                <a:spcPct val="50000"/>
              </a:spcBef>
            </a:pPr>
            <a:r>
              <a:rPr lang="cs-CZ" altLang="cs-CZ" sz="4000">
                <a:latin typeface="Calibri" pitchFamily="34" charset="0"/>
                <a:ea typeface="Calibri" pitchFamily="34" charset="0"/>
                <a:cs typeface="Calibri" pitchFamily="34" charset="0"/>
              </a:rPr>
              <a:t>ALE…</a:t>
            </a:r>
            <a:endParaRPr lang="fr-FR" altLang="cs-CZ" sz="40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357188" y="2643188"/>
            <a:ext cx="8382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>
                <a:latin typeface="Calibri" pitchFamily="34" charset="0"/>
                <a:ea typeface="Calibri" pitchFamily="34" charset="0"/>
                <a:cs typeface="Calibri" pitchFamily="34" charset="0"/>
              </a:rPr>
              <a:t>… diagnostický práh onkomarkerů umožňuje v příznivých případech odhalit nádor o hmotnosti 1 mg, tedy asi 10</a:t>
            </a:r>
            <a:r>
              <a:rPr lang="cs-CZ" altLang="cs-CZ" sz="2000" baseline="30000">
                <a:latin typeface="Calibri" pitchFamily="34" charset="0"/>
                <a:ea typeface="Calibri" pitchFamily="34" charset="0"/>
                <a:cs typeface="Calibri" pitchFamily="34" charset="0"/>
              </a:rPr>
              <a:t>6 </a:t>
            </a:r>
            <a:r>
              <a:rPr lang="cs-CZ" altLang="cs-CZ" sz="2000">
                <a:latin typeface="Calibri" pitchFamily="34" charset="0"/>
                <a:ea typeface="Calibri" pitchFamily="34" charset="0"/>
                <a:cs typeface="Calibri" pitchFamily="34" charset="0"/>
              </a:rPr>
              <a:t>maligních buněk, zatímco klinická diagnóza bývá určena většinou až u nádoru, který obsahuje nejméně 10</a:t>
            </a:r>
            <a:r>
              <a:rPr lang="cs-CZ" altLang="cs-CZ" sz="2000" baseline="30000">
                <a:latin typeface="Calibri" pitchFamily="34" charset="0"/>
                <a:ea typeface="Calibri" pitchFamily="34" charset="0"/>
                <a:cs typeface="Calibri" pitchFamily="34" charset="0"/>
              </a:rPr>
              <a:t>9</a:t>
            </a:r>
            <a:r>
              <a:rPr lang="cs-CZ" altLang="cs-CZ" sz="2000">
                <a:latin typeface="Calibri" pitchFamily="34" charset="0"/>
                <a:ea typeface="Calibri" pitchFamily="34" charset="0"/>
                <a:cs typeface="Calibri" pitchFamily="34" charset="0"/>
              </a:rPr>
              <a:t> buněk, tedy nádor v průměru 1 cm. </a:t>
            </a:r>
            <a:endParaRPr lang="fr-FR" altLang="cs-CZ" sz="20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ext Box 2"/>
          <p:cNvSpPr txBox="1">
            <a:spLocks noChangeArrowheads="1"/>
          </p:cNvSpPr>
          <p:nvPr/>
        </p:nvSpPr>
        <p:spPr bwMode="auto">
          <a:xfrm>
            <a:off x="0" y="995363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 eaLnBrk="1" hangingPunct="1">
              <a:lnSpc>
                <a:spcPct val="60000"/>
              </a:lnSpc>
              <a:spcBef>
                <a:spcPct val="50000"/>
              </a:spcBef>
            </a:pPr>
            <a:r>
              <a:rPr lang="cs-CZ" altLang="cs-CZ" sz="4000">
                <a:latin typeface="Calibri" pitchFamily="34" charset="0"/>
                <a:ea typeface="Calibri" pitchFamily="34" charset="0"/>
                <a:cs typeface="Calibri" pitchFamily="34" charset="0"/>
              </a:rPr>
              <a:t>Aplikace a využití v onkologické praxi</a:t>
            </a:r>
            <a:endParaRPr lang="fr-FR" altLang="cs-CZ" sz="40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11619" name="Text Box 3"/>
          <p:cNvSpPr txBox="1">
            <a:spLocks noChangeArrowheads="1"/>
          </p:cNvSpPr>
          <p:nvPr/>
        </p:nvSpPr>
        <p:spPr bwMode="auto">
          <a:xfrm>
            <a:off x="0" y="2133600"/>
            <a:ext cx="8763000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just" eaLnBrk="1" hangingPunct="1">
              <a:lnSpc>
                <a:spcPct val="50000"/>
              </a:lnSpc>
              <a:spcBef>
                <a:spcPct val="50000"/>
              </a:spcBef>
            </a:pPr>
            <a:r>
              <a:rPr lang="cs-CZ" altLang="cs-CZ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		</a:t>
            </a:r>
            <a:r>
              <a:rPr lang="cs-CZ" altLang="cs-CZ" sz="20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Screening</a:t>
            </a:r>
            <a:endParaRPr lang="cs-CZ" altLang="cs-CZ" sz="20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 eaLnBrk="1" hangingPunct="1">
              <a:lnSpc>
                <a:spcPct val="50000"/>
              </a:lnSpc>
              <a:spcBef>
                <a:spcPct val="50000"/>
              </a:spcBef>
            </a:pPr>
            <a:r>
              <a:rPr lang="cs-CZ" altLang="cs-CZ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		Primární </a:t>
            </a:r>
            <a:r>
              <a:rPr lang="cs-CZ" altLang="cs-CZ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diagnostika</a:t>
            </a:r>
          </a:p>
          <a:p>
            <a:pPr algn="just" eaLnBrk="1" hangingPunct="1">
              <a:lnSpc>
                <a:spcPct val="50000"/>
              </a:lnSpc>
              <a:spcBef>
                <a:spcPct val="50000"/>
              </a:spcBef>
            </a:pPr>
            <a:r>
              <a:rPr lang="cs-CZ" altLang="cs-CZ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		Diferenciální diagnostika</a:t>
            </a:r>
            <a:endParaRPr lang="cs-CZ" altLang="cs-CZ" sz="20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 eaLnBrk="1" hangingPunct="1">
              <a:lnSpc>
                <a:spcPct val="50000"/>
              </a:lnSpc>
              <a:spcBef>
                <a:spcPct val="50000"/>
              </a:spcBef>
            </a:pPr>
            <a:r>
              <a:rPr lang="cs-CZ" altLang="cs-CZ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		</a:t>
            </a:r>
            <a:r>
              <a:rPr lang="cs-CZ" altLang="cs-CZ" sz="20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Staging</a:t>
            </a:r>
            <a:endParaRPr lang="cs-CZ" altLang="cs-CZ" sz="20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cs-CZ" altLang="cs-CZ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		Sledování účinnosti </a:t>
            </a:r>
            <a:r>
              <a:rPr lang="cs-CZ" altLang="cs-CZ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terapie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cs-CZ" altLang="cs-CZ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	</a:t>
            </a:r>
            <a:r>
              <a:rPr lang="cs-CZ" altLang="cs-CZ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	Hodnocení léčebné odpovědi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endParaRPr lang="fr-FR" altLang="cs-CZ" sz="20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11620" name="Text Box 4"/>
          <p:cNvSpPr txBox="1">
            <a:spLocks noChangeArrowheads="1"/>
          </p:cNvSpPr>
          <p:nvPr/>
        </p:nvSpPr>
        <p:spPr bwMode="auto">
          <a:xfrm>
            <a:off x="0" y="4038600"/>
            <a:ext cx="9144000" cy="196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just">
              <a:lnSpc>
                <a:spcPct val="60000"/>
              </a:lnSpc>
              <a:spcBef>
                <a:spcPct val="50000"/>
              </a:spcBef>
            </a:pPr>
            <a:r>
              <a:rPr lang="cs-CZ" altLang="cs-CZ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		Sledování průběhu choroby</a:t>
            </a:r>
          </a:p>
          <a:p>
            <a:pPr algn="just">
              <a:lnSpc>
                <a:spcPct val="60000"/>
              </a:lnSpc>
              <a:spcBef>
                <a:spcPct val="50000"/>
              </a:spcBef>
            </a:pPr>
            <a:r>
              <a:rPr lang="cs-CZ" altLang="cs-CZ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		</a:t>
            </a:r>
            <a:r>
              <a:rPr lang="cs-CZ" altLang="cs-CZ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Autologní transplantace při HD chemoterapii</a:t>
            </a:r>
          </a:p>
          <a:p>
            <a:pPr algn="just">
              <a:lnSpc>
                <a:spcPct val="60000"/>
              </a:lnSpc>
              <a:spcBef>
                <a:spcPct val="50000"/>
              </a:spcBef>
            </a:pPr>
            <a:r>
              <a:rPr lang="cs-CZ" altLang="cs-CZ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	</a:t>
            </a:r>
            <a:r>
              <a:rPr lang="cs-CZ" altLang="cs-CZ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	Prognóza </a:t>
            </a:r>
            <a:endParaRPr lang="cs-CZ" altLang="cs-CZ" sz="20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cs-CZ" altLang="cs-CZ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		Predikce </a:t>
            </a:r>
            <a:endParaRPr lang="cs-CZ" altLang="cs-CZ" sz="20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cs-CZ" altLang="cs-CZ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		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cs-CZ" altLang="cs-CZ" sz="20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5"/>
          <p:cNvSpPr>
            <a:spLocks noChangeArrowheads="1"/>
          </p:cNvSpPr>
          <p:nvPr/>
        </p:nvSpPr>
        <p:spPr bwMode="auto">
          <a:xfrm>
            <a:off x="395288" y="1500188"/>
            <a:ext cx="72723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endParaRPr lang="cs-CZ" altLang="cs-CZ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13667" name="Text Box 6"/>
          <p:cNvSpPr txBox="1">
            <a:spLocks noChangeArrowheads="1"/>
          </p:cNvSpPr>
          <p:nvPr/>
        </p:nvSpPr>
        <p:spPr bwMode="auto">
          <a:xfrm>
            <a:off x="592138" y="2800350"/>
            <a:ext cx="5986462" cy="369888"/>
          </a:xfrm>
          <a:prstGeom prst="rect">
            <a:avLst/>
          </a:prstGeom>
          <a:solidFill>
            <a:srgbClr val="F6DA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/>
            <a:r>
              <a:rPr lang="cs-CZ" altLang="cs-CZ" sz="1800">
                <a:latin typeface="Calibri" pitchFamily="34" charset="0"/>
                <a:ea typeface="Calibri" pitchFamily="34" charset="0"/>
                <a:cs typeface="Calibri" pitchFamily="34" charset="0"/>
              </a:rPr>
              <a:t>Biologický materiál (tkáň tumoru, kostní dřeň, periferní krev)</a:t>
            </a:r>
          </a:p>
        </p:txBody>
      </p:sp>
      <p:sp>
        <p:nvSpPr>
          <p:cNvPr id="113668" name="Line 7"/>
          <p:cNvSpPr>
            <a:spLocks noChangeShapeType="1"/>
          </p:cNvSpPr>
          <p:nvPr/>
        </p:nvSpPr>
        <p:spPr bwMode="auto">
          <a:xfrm flipH="1">
            <a:off x="1763713" y="3213100"/>
            <a:ext cx="0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3669" name="Text Box 8"/>
          <p:cNvSpPr txBox="1">
            <a:spLocks noChangeArrowheads="1"/>
          </p:cNvSpPr>
          <p:nvPr/>
        </p:nvSpPr>
        <p:spPr bwMode="auto">
          <a:xfrm>
            <a:off x="2973388" y="3592513"/>
            <a:ext cx="1655762" cy="369887"/>
          </a:xfrm>
          <a:prstGeom prst="rect">
            <a:avLst/>
          </a:prstGeom>
          <a:solidFill>
            <a:srgbClr val="F6DA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/>
            <a:r>
              <a:rPr lang="cs-CZ" altLang="cs-CZ" sz="1800">
                <a:latin typeface="Calibri" pitchFamily="34" charset="0"/>
                <a:ea typeface="Calibri" pitchFamily="34" charset="0"/>
                <a:cs typeface="Calibri" pitchFamily="34" charset="0"/>
              </a:rPr>
              <a:t>RT- PCR (cDNA)</a:t>
            </a:r>
          </a:p>
        </p:txBody>
      </p:sp>
      <p:sp>
        <p:nvSpPr>
          <p:cNvPr id="113670" name="Line 9"/>
          <p:cNvSpPr>
            <a:spLocks noChangeShapeType="1"/>
          </p:cNvSpPr>
          <p:nvPr/>
        </p:nvSpPr>
        <p:spPr bwMode="auto">
          <a:xfrm>
            <a:off x="2482850" y="3789363"/>
            <a:ext cx="36036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3671" name="Line 10"/>
          <p:cNvSpPr>
            <a:spLocks noChangeShapeType="1"/>
          </p:cNvSpPr>
          <p:nvPr/>
        </p:nvSpPr>
        <p:spPr bwMode="auto">
          <a:xfrm>
            <a:off x="3924300" y="4006850"/>
            <a:ext cx="0" cy="3587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3672" name="Text Box 11"/>
          <p:cNvSpPr txBox="1">
            <a:spLocks noChangeArrowheads="1"/>
          </p:cNvSpPr>
          <p:nvPr/>
        </p:nvSpPr>
        <p:spPr bwMode="auto">
          <a:xfrm>
            <a:off x="3255963" y="4384675"/>
            <a:ext cx="5080000" cy="646113"/>
          </a:xfrm>
          <a:prstGeom prst="rect">
            <a:avLst/>
          </a:prstGeom>
          <a:solidFill>
            <a:srgbClr val="F6DA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/>
            <a:r>
              <a:rPr lang="cs-CZ" altLang="cs-CZ" sz="1800">
                <a:latin typeface="Calibri" pitchFamily="34" charset="0"/>
                <a:ea typeface="Calibri" pitchFamily="34" charset="0"/>
                <a:cs typeface="Calibri" pitchFamily="34" charset="0"/>
              </a:rPr>
              <a:t>Relativní kvantifikace exprese k housekeeping genu</a:t>
            </a:r>
          </a:p>
          <a:p>
            <a:pPr eaLnBrk="1" hangingPunct="1"/>
            <a:r>
              <a:rPr lang="cs-CZ" altLang="cs-CZ" sz="1800">
                <a:latin typeface="Calibri" pitchFamily="34" charset="0"/>
                <a:ea typeface="Calibri" pitchFamily="34" charset="0"/>
                <a:cs typeface="Calibri" pitchFamily="34" charset="0"/>
              </a:rPr>
              <a:t>(LightCycler)</a:t>
            </a:r>
          </a:p>
        </p:txBody>
      </p:sp>
      <p:sp>
        <p:nvSpPr>
          <p:cNvPr id="113673" name="Text Box 12"/>
          <p:cNvSpPr txBox="1">
            <a:spLocks noChangeArrowheads="1"/>
          </p:cNvSpPr>
          <p:nvPr/>
        </p:nvSpPr>
        <p:spPr bwMode="auto">
          <a:xfrm>
            <a:off x="179388" y="5348288"/>
            <a:ext cx="8955087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cs-CZ" altLang="cs-CZ" sz="1800">
                <a:latin typeface="Calibri" pitchFamily="34" charset="0"/>
                <a:ea typeface="Calibri" pitchFamily="34" charset="0"/>
                <a:cs typeface="Calibri" pitchFamily="34" charset="0"/>
              </a:rPr>
              <a:t> Pozitivní exprese markeru (např. TH, TrKC, c-myc…) může </a:t>
            </a:r>
            <a:r>
              <a:rPr lang="cs-CZ" altLang="cs-CZ" sz="1800" i="1">
                <a:latin typeface="Calibri" pitchFamily="34" charset="0"/>
                <a:ea typeface="Calibri" pitchFamily="34" charset="0"/>
                <a:cs typeface="Calibri" pitchFamily="34" charset="0"/>
              </a:rPr>
              <a:t>upřesnit diagnózu</a:t>
            </a:r>
            <a:r>
              <a:rPr lang="cs-CZ" altLang="cs-CZ" sz="180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</a:p>
          <a:p>
            <a:pPr eaLnBrk="1" hangingPunct="1"/>
            <a:r>
              <a:rPr lang="cs-CZ" altLang="cs-CZ" sz="1800">
                <a:latin typeface="Calibri" pitchFamily="34" charset="0"/>
                <a:ea typeface="Calibri" pitchFamily="34" charset="0"/>
                <a:cs typeface="Calibri" pitchFamily="34" charset="0"/>
              </a:rPr>
              <a:t>   nebo poukáže na </a:t>
            </a:r>
            <a:r>
              <a:rPr lang="cs-CZ" altLang="cs-CZ" sz="1800" i="1">
                <a:latin typeface="Calibri" pitchFamily="34" charset="0"/>
                <a:ea typeface="Calibri" pitchFamily="34" charset="0"/>
                <a:cs typeface="Calibri" pitchFamily="34" charset="0"/>
              </a:rPr>
              <a:t>remisi/ progresi </a:t>
            </a:r>
            <a:r>
              <a:rPr lang="cs-CZ" altLang="cs-CZ" sz="1800">
                <a:latin typeface="Calibri" pitchFamily="34" charset="0"/>
                <a:ea typeface="Calibri" pitchFamily="34" charset="0"/>
                <a:cs typeface="Calibri" pitchFamily="34" charset="0"/>
              </a:rPr>
              <a:t>či na</a:t>
            </a:r>
            <a:r>
              <a:rPr lang="cs-CZ" altLang="cs-CZ" sz="1800" i="1">
                <a:latin typeface="Calibri" pitchFamily="34" charset="0"/>
                <a:ea typeface="Calibri" pitchFamily="34" charset="0"/>
                <a:cs typeface="Calibri" pitchFamily="34" charset="0"/>
              </a:rPr>
              <a:t> odpovídavost na léčbu</a:t>
            </a:r>
            <a:r>
              <a:rPr lang="cs-CZ" altLang="cs-CZ" sz="1800"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</a:p>
          <a:p>
            <a:pPr eaLnBrk="1" hangingPunct="1"/>
            <a:endParaRPr lang="cs-CZ" altLang="cs-CZ" sz="18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buFontTx/>
              <a:buChar char="•"/>
            </a:pPr>
            <a:r>
              <a:rPr lang="cs-CZ" altLang="cs-CZ" sz="1800">
                <a:latin typeface="Calibri" pitchFamily="34" charset="0"/>
                <a:ea typeface="Calibri" pitchFamily="34" charset="0"/>
                <a:cs typeface="Calibri" pitchFamily="34" charset="0"/>
              </a:rPr>
              <a:t> Odběry chodí opakovaně       umožní sledovat minimální reziduální nemoc v   </a:t>
            </a:r>
          </a:p>
          <a:p>
            <a:pPr eaLnBrk="1" hangingPunct="1"/>
            <a:r>
              <a:rPr lang="cs-CZ" altLang="cs-CZ" sz="1800">
                <a:latin typeface="Calibri" pitchFamily="34" charset="0"/>
                <a:ea typeface="Calibri" pitchFamily="34" charset="0"/>
                <a:cs typeface="Calibri" pitchFamily="34" charset="0"/>
              </a:rPr>
              <a:t>  čase. </a:t>
            </a:r>
          </a:p>
          <a:p>
            <a:pPr eaLnBrk="1" hangingPunct="1"/>
            <a:endParaRPr lang="cs-CZ" altLang="cs-CZ" sz="18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13674" name="Line 13"/>
          <p:cNvSpPr>
            <a:spLocks noChangeShapeType="1"/>
          </p:cNvSpPr>
          <p:nvPr/>
        </p:nvSpPr>
        <p:spPr bwMode="auto">
          <a:xfrm>
            <a:off x="3348038" y="6381750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3675" name="Text Box 14"/>
          <p:cNvSpPr txBox="1">
            <a:spLocks noChangeArrowheads="1"/>
          </p:cNvSpPr>
          <p:nvPr/>
        </p:nvSpPr>
        <p:spPr bwMode="auto">
          <a:xfrm>
            <a:off x="690563" y="3638550"/>
            <a:ext cx="1312862" cy="369888"/>
          </a:xfrm>
          <a:prstGeom prst="rect">
            <a:avLst/>
          </a:prstGeom>
          <a:solidFill>
            <a:srgbClr val="F6DA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/>
            <a:r>
              <a:rPr lang="cs-CZ" altLang="cs-CZ" sz="1800">
                <a:latin typeface="Calibri" pitchFamily="34" charset="0"/>
                <a:ea typeface="Calibri" pitchFamily="34" charset="0"/>
                <a:cs typeface="Calibri" pitchFamily="34" charset="0"/>
              </a:rPr>
              <a:t>Izolace RNA</a:t>
            </a:r>
          </a:p>
        </p:txBody>
      </p:sp>
      <p:sp>
        <p:nvSpPr>
          <p:cNvPr id="16" name="Nadpis 3"/>
          <p:cNvSpPr txBox="1">
            <a:spLocks/>
          </p:cNvSpPr>
          <p:nvPr/>
        </p:nvSpPr>
        <p:spPr bwMode="auto">
          <a:xfrm>
            <a:off x="285750" y="785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>
            <a:lvl1pPr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/>
            <a:r>
              <a:rPr lang="cs-CZ" sz="4000">
                <a:latin typeface="Calibri" pitchFamily="34" charset="0"/>
              </a:rPr>
              <a:t>Analýza  exprese molekulárních onkomarkerů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 txBox="1">
            <a:spLocks/>
          </p:cNvSpPr>
          <p:nvPr/>
        </p:nvSpPr>
        <p:spPr>
          <a:xfrm>
            <a:off x="0" y="476673"/>
            <a:ext cx="9144000" cy="648071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b="1" dirty="0"/>
              <a:t>K</a:t>
            </a:r>
            <a:r>
              <a:rPr lang="cs-CZ" sz="3600" b="1" dirty="0" smtClean="0"/>
              <a:t>vantifikace </a:t>
            </a:r>
            <a:r>
              <a:rPr lang="cs-CZ" sz="3600" b="1" dirty="0"/>
              <a:t>absolutní vs. relativní</a:t>
            </a:r>
          </a:p>
        </p:txBody>
      </p:sp>
      <p:grpSp>
        <p:nvGrpSpPr>
          <p:cNvPr id="13" name="Skupina 12"/>
          <p:cNvGrpSpPr/>
          <p:nvPr/>
        </p:nvGrpSpPr>
        <p:grpSpPr>
          <a:xfrm>
            <a:off x="107504" y="1692682"/>
            <a:ext cx="8928993" cy="3446512"/>
            <a:chOff x="107504" y="1692682"/>
            <a:chExt cx="8928993" cy="3446512"/>
          </a:xfrm>
        </p:grpSpPr>
        <p:grpSp>
          <p:nvGrpSpPr>
            <p:cNvPr id="2" name="Skupina 1"/>
            <p:cNvGrpSpPr/>
            <p:nvPr/>
          </p:nvGrpSpPr>
          <p:grpSpPr>
            <a:xfrm>
              <a:off x="107504" y="1692682"/>
              <a:ext cx="8928993" cy="469791"/>
              <a:chOff x="107504" y="2700794"/>
              <a:chExt cx="8928993" cy="469791"/>
            </a:xfrm>
          </p:grpSpPr>
          <p:sp>
            <p:nvSpPr>
              <p:cNvPr id="6" name="Obdélník 5"/>
              <p:cNvSpPr/>
              <p:nvPr/>
            </p:nvSpPr>
            <p:spPr>
              <a:xfrm>
                <a:off x="107504" y="2708920"/>
                <a:ext cx="4392488" cy="46166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marL="163513" algn="ctr"/>
                <a:r>
                  <a:rPr lang="cs-CZ" sz="2400" b="1" dirty="0">
                    <a:latin typeface="+mj-lt"/>
                  </a:rPr>
                  <a:t>ABSOLUTNÍ</a:t>
                </a:r>
              </a:p>
            </p:txBody>
          </p:sp>
          <p:sp>
            <p:nvSpPr>
              <p:cNvPr id="7" name="Obdélník 6"/>
              <p:cNvSpPr/>
              <p:nvPr/>
            </p:nvSpPr>
            <p:spPr>
              <a:xfrm>
                <a:off x="4644009" y="2700794"/>
                <a:ext cx="4392488" cy="46166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marL="163513" algn="ctr"/>
                <a:r>
                  <a:rPr lang="cs-CZ" sz="2400" b="1" dirty="0">
                    <a:latin typeface="+mj-lt"/>
                  </a:rPr>
                  <a:t>RELATIVNÍ</a:t>
                </a:r>
              </a:p>
            </p:txBody>
          </p:sp>
        </p:grpSp>
        <p:sp>
          <p:nvSpPr>
            <p:cNvPr id="11" name="Obdélník 10"/>
            <p:cNvSpPr/>
            <p:nvPr/>
          </p:nvSpPr>
          <p:spPr>
            <a:xfrm>
              <a:off x="107504" y="2276872"/>
              <a:ext cx="4392488" cy="2246769"/>
            </a:xfrm>
            <a:prstGeom prst="rect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marL="449263" indent="-285750">
                <a:buFont typeface="Arial" panose="020B0604020202020204" pitchFamily="34" charset="0"/>
                <a:buChar char="•"/>
              </a:pPr>
              <a:r>
                <a:rPr lang="cs-CZ" sz="2000" dirty="0">
                  <a:latin typeface="+mj-lt"/>
                </a:rPr>
                <a:t>standardní křivka (ředění standardu)</a:t>
              </a:r>
            </a:p>
            <a:p>
              <a:pPr marL="449263" indent="-285750">
                <a:buFont typeface="Arial" panose="020B0604020202020204" pitchFamily="34" charset="0"/>
                <a:buChar char="•"/>
              </a:pPr>
              <a:r>
                <a:rPr lang="cs-CZ" sz="2000" dirty="0">
                  <a:latin typeface="+mj-lt"/>
                </a:rPr>
                <a:t>kvantifikace vzorku vzhledem ke standardní křivce</a:t>
              </a:r>
            </a:p>
            <a:p>
              <a:pPr marL="449263" indent="-285750">
                <a:buFont typeface="Arial" panose="020B0604020202020204" pitchFamily="34" charset="0"/>
                <a:buChar char="•"/>
              </a:pPr>
              <a:endParaRPr lang="cs-CZ" sz="2000" dirty="0">
                <a:latin typeface="+mj-lt"/>
              </a:endParaRPr>
            </a:p>
            <a:p>
              <a:pPr marL="449263" indent="-285750">
                <a:buFont typeface="Arial" panose="020B0604020202020204" pitchFamily="34" charset="0"/>
                <a:buChar char="•"/>
              </a:pPr>
              <a:endParaRPr lang="cs-CZ" sz="2000" dirty="0">
                <a:latin typeface="+mj-lt"/>
              </a:endParaRPr>
            </a:p>
            <a:p>
              <a:pPr marL="449263" indent="-285750">
                <a:buFont typeface="Arial" panose="020B0604020202020204" pitchFamily="34" charset="0"/>
                <a:buChar char="•"/>
              </a:pPr>
              <a:endParaRPr lang="cs-CZ" sz="2000" dirty="0">
                <a:latin typeface="+mj-lt"/>
              </a:endParaRPr>
            </a:p>
            <a:p>
              <a:pPr marL="449263" indent="-285750">
                <a:buFont typeface="Arial" panose="020B0604020202020204" pitchFamily="34" charset="0"/>
                <a:buChar char="•"/>
              </a:pPr>
              <a:endParaRPr lang="cs-CZ" sz="2000" dirty="0">
                <a:latin typeface="+mj-lt"/>
              </a:endParaRPr>
            </a:p>
          </p:txBody>
        </p:sp>
        <p:sp>
          <p:nvSpPr>
            <p:cNvPr id="12" name="Obdélník 11"/>
            <p:cNvSpPr/>
            <p:nvPr/>
          </p:nvSpPr>
          <p:spPr>
            <a:xfrm>
              <a:off x="4644009" y="2276872"/>
              <a:ext cx="4392488" cy="2862322"/>
            </a:xfrm>
            <a:prstGeom prst="rect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marL="506413" indent="-342900">
                <a:buFont typeface="Arial" panose="020B0604020202020204" pitchFamily="34" charset="0"/>
                <a:buChar char="•"/>
              </a:pPr>
              <a:r>
                <a:rPr lang="cs-CZ" sz="2000" dirty="0">
                  <a:latin typeface="+mj-lt"/>
                </a:rPr>
                <a:t>užití </a:t>
              </a:r>
              <a:r>
                <a:rPr lang="cs-CZ" sz="2000" dirty="0" err="1">
                  <a:latin typeface="+mj-lt"/>
                </a:rPr>
                <a:t>housekeepingových</a:t>
              </a:r>
              <a:r>
                <a:rPr lang="cs-CZ" sz="2000" dirty="0">
                  <a:latin typeface="+mj-lt"/>
                </a:rPr>
                <a:t> genů</a:t>
              </a:r>
            </a:p>
            <a:p>
              <a:pPr marL="506413" indent="-342900">
                <a:buFont typeface="Arial" panose="020B0604020202020204" pitchFamily="34" charset="0"/>
                <a:buChar char="•"/>
              </a:pPr>
              <a:r>
                <a:rPr lang="cs-CZ" sz="2000" dirty="0">
                  <a:latin typeface="+mj-lt"/>
                </a:rPr>
                <a:t>kvantifikace cílového genu vzhledem k </a:t>
              </a:r>
              <a:r>
                <a:rPr lang="cs-CZ" sz="2000" dirty="0" err="1">
                  <a:latin typeface="+mj-lt"/>
                </a:rPr>
                <a:t>housekeepingovému</a:t>
              </a:r>
              <a:r>
                <a:rPr lang="cs-CZ" sz="2000" dirty="0">
                  <a:latin typeface="+mj-lt"/>
                </a:rPr>
                <a:t> u stejného vzorku → normalizovaný poměr → relativní </a:t>
              </a:r>
              <a:r>
                <a:rPr lang="cs-CZ" sz="2000" dirty="0" smtClean="0">
                  <a:latin typeface="+mj-lt"/>
                </a:rPr>
                <a:t>kvantifikace</a:t>
              </a:r>
            </a:p>
            <a:p>
              <a:pPr marL="506413" indent="-342900">
                <a:buFont typeface="Arial" panose="020B0604020202020204" pitchFamily="34" charset="0"/>
                <a:buChar char="•"/>
              </a:pPr>
              <a:r>
                <a:rPr lang="cs-CZ" sz="2000" dirty="0" smtClean="0">
                  <a:latin typeface="+mj-lt"/>
                </a:rPr>
                <a:t>∆</a:t>
              </a:r>
              <a:r>
                <a:rPr lang="cs-CZ" sz="2000" dirty="0" err="1" smtClean="0">
                  <a:latin typeface="+mj-lt"/>
                </a:rPr>
                <a:t>C</a:t>
              </a:r>
              <a:r>
                <a:rPr lang="cs-CZ" sz="2000" baseline="-25000" dirty="0" err="1" smtClean="0">
                  <a:latin typeface="+mj-lt"/>
                </a:rPr>
                <a:t>t</a:t>
              </a:r>
              <a:r>
                <a:rPr lang="cs-CZ" sz="2000" baseline="-25000" dirty="0" smtClean="0">
                  <a:latin typeface="+mj-lt"/>
                </a:rPr>
                <a:t> </a:t>
              </a:r>
              <a:r>
                <a:rPr lang="cs-CZ" sz="2000" dirty="0" smtClean="0">
                  <a:latin typeface="+mj-lt"/>
                </a:rPr>
                <a:t>je konstantní (poměr je vždy stejný)</a:t>
              </a:r>
              <a:endParaRPr lang="cs-CZ" sz="2000" baseline="-25000" dirty="0">
                <a:latin typeface="+mj-lt"/>
              </a:endParaRPr>
            </a:p>
            <a:p>
              <a:pPr marL="506413" indent="-342900">
                <a:buFont typeface="Arial" panose="020B0604020202020204" pitchFamily="34" charset="0"/>
                <a:buChar char="•"/>
              </a:pPr>
              <a:r>
                <a:rPr lang="cs-CZ" sz="2000" dirty="0">
                  <a:latin typeface="+mj-lt"/>
                </a:rPr>
                <a:t>!brát v potaz účinnost reakce – nemusí být pro všechny stejná (2)!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402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Nadpis 1"/>
          <p:cNvSpPr>
            <a:spLocks noGrp="1"/>
          </p:cNvSpPr>
          <p:nvPr>
            <p:ph type="ctrTitle" idx="4294967295"/>
          </p:nvPr>
        </p:nvSpPr>
        <p:spPr>
          <a:xfrm>
            <a:off x="0" y="493713"/>
            <a:ext cx="7772400" cy="1470025"/>
          </a:xfrm>
        </p:spPr>
        <p:txBody>
          <a:bodyPr/>
          <a:lstStyle/>
          <a:p>
            <a:pPr eaLnBrk="1" hangingPunct="1"/>
            <a:r>
              <a:rPr lang="cs-CZ" altLang="cs-CZ" smtClean="0">
                <a:ea typeface="Calibri" pitchFamily="34" charset="0"/>
                <a:cs typeface="Calibri" pitchFamily="34" charset="0"/>
              </a:rPr>
              <a:t>Detekce minimální reziudiální choroby</a:t>
            </a:r>
          </a:p>
        </p:txBody>
      </p:sp>
      <p:sp>
        <p:nvSpPr>
          <p:cNvPr id="114691" name="TextovéPole 3"/>
          <p:cNvSpPr txBox="1">
            <a:spLocks noChangeArrowheads="1"/>
          </p:cNvSpPr>
          <p:nvPr/>
        </p:nvSpPr>
        <p:spPr bwMode="auto">
          <a:xfrm>
            <a:off x="323850" y="2276475"/>
            <a:ext cx="8640763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/>
            <a:r>
              <a:rPr lang="cs-CZ" altLang="cs-CZ" sz="2000">
                <a:latin typeface="Calibri" pitchFamily="34" charset="0"/>
                <a:ea typeface="Calibri" pitchFamily="34" charset="0"/>
                <a:cs typeface="Calibri" pitchFamily="34" charset="0"/>
              </a:rPr>
              <a:t>Detekujeme přítomnost izolovaných nádorových buněk</a:t>
            </a:r>
          </a:p>
          <a:p>
            <a:pPr eaLnBrk="1" hangingPunct="1"/>
            <a:r>
              <a:rPr lang="cs-CZ" altLang="cs-CZ" sz="2000">
                <a:latin typeface="Calibri" pitchFamily="34" charset="0"/>
                <a:ea typeface="Calibri" pitchFamily="34" charset="0"/>
                <a:cs typeface="Calibri" pitchFamily="34" charset="0"/>
              </a:rPr>
              <a:t> v krvi, kostní dřeni a lymfatickém systému – možné prekurzory metastáz</a:t>
            </a:r>
          </a:p>
          <a:p>
            <a:pPr eaLnBrk="1" hangingPunct="1"/>
            <a:endParaRPr lang="cs-CZ" altLang="cs-CZ" sz="20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/>
            <a:r>
              <a:rPr lang="cs-CZ" altLang="cs-CZ" sz="2000">
                <a:latin typeface="Calibri" pitchFamily="34" charset="0"/>
                <a:ea typeface="Calibri" pitchFamily="34" charset="0"/>
                <a:cs typeface="Calibri" pitchFamily="34" charset="0"/>
              </a:rPr>
              <a:t>Detekce MRD (minimal residual disease) – detekce znaků epiteliálních buněk</a:t>
            </a:r>
          </a:p>
          <a:p>
            <a:pPr eaLnBrk="1" hangingPunct="1"/>
            <a:r>
              <a:rPr lang="cs-CZ" altLang="cs-CZ" sz="2000">
                <a:latin typeface="Calibri" pitchFamily="34" charset="0"/>
                <a:ea typeface="Calibri" pitchFamily="34" charset="0"/>
                <a:cs typeface="Calibri" pitchFamily="34" charset="0"/>
              </a:rPr>
              <a:t> v kompartmentech mesenchmálního původu</a:t>
            </a:r>
          </a:p>
          <a:p>
            <a:pPr eaLnBrk="1" hangingPunct="1"/>
            <a:endParaRPr lang="cs-CZ" altLang="cs-CZ" sz="20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/>
            <a:r>
              <a:rPr lang="cs-CZ" altLang="cs-CZ" sz="2000">
                <a:latin typeface="Calibri" pitchFamily="34" charset="0"/>
                <a:ea typeface="Calibri" pitchFamily="34" charset="0"/>
                <a:cs typeface="Calibri" pitchFamily="34" charset="0"/>
              </a:rPr>
              <a:t>Imunohistochemie – citlivost 1 : 10 000</a:t>
            </a:r>
          </a:p>
          <a:p>
            <a:pPr eaLnBrk="1" hangingPunct="1"/>
            <a:r>
              <a:rPr lang="cs-CZ" altLang="cs-CZ" sz="2000">
                <a:latin typeface="Calibri" pitchFamily="34" charset="0"/>
                <a:ea typeface="Calibri" pitchFamily="34" charset="0"/>
                <a:cs typeface="Calibri" pitchFamily="34" charset="0"/>
              </a:rPr>
              <a:t>Průtoková cytometrie – citlivost 1 : 100 000</a:t>
            </a:r>
          </a:p>
          <a:p>
            <a:pPr eaLnBrk="1" hangingPunct="1"/>
            <a:r>
              <a:rPr lang="cs-CZ" altLang="cs-CZ" sz="2000">
                <a:latin typeface="Calibri" pitchFamily="34" charset="0"/>
                <a:ea typeface="Calibri" pitchFamily="34" charset="0"/>
                <a:cs typeface="Calibri" pitchFamily="34" charset="0"/>
              </a:rPr>
              <a:t>PCR – citlivost  1: 1 000 000</a:t>
            </a:r>
          </a:p>
          <a:p>
            <a:pPr eaLnBrk="1" hangingPunct="1"/>
            <a:r>
              <a:rPr lang="cs-CZ" altLang="cs-CZ" sz="2000">
                <a:latin typeface="Calibri" pitchFamily="34" charset="0"/>
                <a:ea typeface="Calibri" pitchFamily="34" charset="0"/>
                <a:cs typeface="Calibri" pitchFamily="34" charset="0"/>
              </a:rPr>
              <a:t>Real- time PCR – citlivost až 1 : 10 000 000</a:t>
            </a:r>
          </a:p>
          <a:p>
            <a:pPr eaLnBrk="1" hangingPunct="1"/>
            <a:endParaRPr lang="cs-CZ" altLang="cs-CZ" sz="20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Nadpis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000">
                <a:cs typeface="Calibri" panose="020F0502020204030204" pitchFamily="34" charset="0"/>
              </a:rPr>
              <a:t>Princip detekce mimimální reziduální choroby metodou</a:t>
            </a:r>
            <a:br>
              <a:rPr lang="cs-CZ" sz="3000">
                <a:cs typeface="Calibri" panose="020F0502020204030204" pitchFamily="34" charset="0"/>
              </a:rPr>
            </a:br>
            <a:r>
              <a:rPr lang="cs-CZ" sz="3000">
                <a:cs typeface="Calibri" panose="020F0502020204030204" pitchFamily="34" charset="0"/>
              </a:rPr>
              <a:t>RT-PCR – studium genové exprese</a:t>
            </a:r>
          </a:p>
        </p:txBody>
      </p:sp>
      <p:pic>
        <p:nvPicPr>
          <p:cNvPr id="1157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643063"/>
            <a:ext cx="735330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Obrázek 1" descr="TH Iveta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Obrázek 1" descr="TH Iveta2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762000" y="1981200"/>
            <a:ext cx="8494713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 marL="457200"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cs-CZ" altLang="cs-CZ" sz="2000" b="1">
                <a:latin typeface="Garamond" pitchFamily="18" charset="0"/>
              </a:rPr>
              <a:t>   </a:t>
            </a:r>
            <a:r>
              <a:rPr lang="cs-CZ" altLang="cs-CZ" sz="2000">
                <a:latin typeface="Calibri" pitchFamily="34" charset="0"/>
                <a:ea typeface="Calibri" pitchFamily="34" charset="0"/>
                <a:cs typeface="Calibri" pitchFamily="34" charset="0"/>
              </a:rPr>
              <a:t>přítomnost ribonukleáz (RNázy) v buňce</a:t>
            </a:r>
          </a:p>
          <a:p>
            <a:pPr eaLnBrk="1" hangingPunct="1">
              <a:buFontTx/>
              <a:buChar char="•"/>
            </a:pPr>
            <a:r>
              <a:rPr lang="cs-CZ" altLang="cs-CZ" sz="2000">
                <a:latin typeface="Calibri" pitchFamily="34" charset="0"/>
                <a:ea typeface="Calibri" pitchFamily="34" charset="0"/>
                <a:cs typeface="Calibri" pitchFamily="34" charset="0"/>
              </a:rPr>
              <a:t>   RNázy</a:t>
            </a:r>
          </a:p>
          <a:p>
            <a:pPr lvl="1" eaLnBrk="1" hangingPunct="1">
              <a:buFontTx/>
              <a:buChar char="–"/>
            </a:pPr>
            <a:r>
              <a:rPr lang="cs-CZ" altLang="cs-CZ" sz="2000">
                <a:latin typeface="Calibri" pitchFamily="34" charset="0"/>
                <a:ea typeface="Calibri" pitchFamily="34" charset="0"/>
                <a:cs typeface="Calibri" pitchFamily="34" charset="0"/>
              </a:rPr>
              <a:t>   velmi stabilní </a:t>
            </a:r>
          </a:p>
          <a:p>
            <a:pPr lvl="1" eaLnBrk="1" hangingPunct="1">
              <a:buFontTx/>
              <a:buChar char="–"/>
            </a:pPr>
            <a:r>
              <a:rPr lang="cs-CZ" altLang="cs-CZ" sz="2000">
                <a:latin typeface="Calibri" pitchFamily="34" charset="0"/>
                <a:ea typeface="Calibri" pitchFamily="34" charset="0"/>
                <a:cs typeface="Calibri" pitchFamily="34" charset="0"/>
              </a:rPr>
              <a:t>   nevyžadují kofaktory</a:t>
            </a:r>
          </a:p>
          <a:p>
            <a:pPr lvl="1" eaLnBrk="1" hangingPunct="1">
              <a:buFontTx/>
              <a:buChar char="–"/>
            </a:pPr>
            <a:r>
              <a:rPr lang="cs-CZ" altLang="cs-CZ" sz="2000">
                <a:latin typeface="Calibri" pitchFamily="34" charset="0"/>
                <a:ea typeface="Calibri" pitchFamily="34" charset="0"/>
                <a:cs typeface="Calibri" pitchFamily="34" charset="0"/>
              </a:rPr>
              <a:t>   účinné v nízkých koncentracích</a:t>
            </a:r>
          </a:p>
          <a:p>
            <a:pPr lvl="1" eaLnBrk="1" hangingPunct="1">
              <a:buFontTx/>
              <a:buChar char="–"/>
            </a:pPr>
            <a:r>
              <a:rPr lang="cs-CZ" altLang="cs-CZ" sz="2000">
                <a:latin typeface="Calibri" pitchFamily="34" charset="0"/>
                <a:ea typeface="Calibri" pitchFamily="34" charset="0"/>
                <a:cs typeface="Calibri" pitchFamily="34" charset="0"/>
              </a:rPr>
              <a:t>   obtížná inaktivace </a:t>
            </a:r>
          </a:p>
          <a:p>
            <a:pPr lvl="1" eaLnBrk="1" hangingPunct="1">
              <a:buFontTx/>
              <a:buChar char="–"/>
            </a:pPr>
            <a:r>
              <a:rPr lang="cs-CZ" altLang="cs-CZ" sz="2000">
                <a:latin typeface="Calibri" pitchFamily="34" charset="0"/>
                <a:ea typeface="Calibri" pitchFamily="34" charset="0"/>
                <a:cs typeface="Calibri" pitchFamily="34" charset="0"/>
              </a:rPr>
              <a:t>   kontaminace RNázami : lidská pokožka</a:t>
            </a:r>
          </a:p>
          <a:p>
            <a:pPr lvl="1" eaLnBrk="1" hangingPunct="1"/>
            <a:r>
              <a:rPr lang="cs-CZ" altLang="cs-CZ" sz="2000">
                <a:latin typeface="Calibri" pitchFamily="34" charset="0"/>
                <a:ea typeface="Calibri" pitchFamily="34" charset="0"/>
                <a:cs typeface="Calibri" pitchFamily="34" charset="0"/>
              </a:rPr>
              <a:t>                                            prachové částice (bakterie,plísně)</a:t>
            </a:r>
          </a:p>
          <a:p>
            <a:pPr lvl="1" eaLnBrk="1" hangingPunct="1"/>
            <a:r>
              <a:rPr lang="cs-CZ" altLang="cs-CZ" sz="2000">
                <a:latin typeface="Calibri" pitchFamily="34" charset="0"/>
                <a:ea typeface="Calibri" pitchFamily="34" charset="0"/>
                <a:cs typeface="Calibri" pitchFamily="34" charset="0"/>
              </a:rPr>
              <a:t>									</a:t>
            </a:r>
          </a:p>
          <a:p>
            <a:pPr eaLnBrk="1" hangingPunct="1">
              <a:buFontTx/>
              <a:buChar char="•"/>
            </a:pPr>
            <a:r>
              <a:rPr lang="cs-CZ" altLang="cs-CZ" sz="2000">
                <a:latin typeface="Calibri" pitchFamily="34" charset="0"/>
                <a:ea typeface="Calibri" pitchFamily="34" charset="0"/>
                <a:cs typeface="Calibri" pitchFamily="34" charset="0"/>
              </a:rPr>
              <a:t>   izolace a analýza RNA : speciální přístup i techniky</a:t>
            </a:r>
          </a:p>
          <a:p>
            <a:pPr lvl="1" eaLnBrk="1" hangingPunct="1"/>
            <a:r>
              <a:rPr lang="cs-CZ" altLang="cs-CZ" sz="2000">
                <a:latin typeface="Calibri" pitchFamily="34" charset="0"/>
                <a:ea typeface="Calibri" pitchFamily="34" charset="0"/>
                <a:cs typeface="Calibri" pitchFamily="34" charset="0"/>
              </a:rPr>
              <a:t>	</a:t>
            </a:r>
          </a:p>
        </p:txBody>
      </p:sp>
      <p:sp>
        <p:nvSpPr>
          <p:cNvPr id="10243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Nestabilita RNA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ChangeArrowheads="1"/>
          </p:cNvSpPr>
          <p:nvPr/>
        </p:nvSpPr>
        <p:spPr bwMode="auto">
          <a:xfrm>
            <a:off x="304800" y="228600"/>
            <a:ext cx="8839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20000"/>
              </a:spcBef>
              <a:buFontTx/>
              <a:buChar char=" "/>
            </a:pPr>
            <a:r>
              <a:rPr lang="cs-CZ" altLang="cs-CZ" sz="2000">
                <a:latin typeface="Calibri" pitchFamily="34" charset="0"/>
                <a:ea typeface="Calibri" pitchFamily="34" charset="0"/>
                <a:cs typeface="Calibri" pitchFamily="34" charset="0"/>
              </a:rPr>
              <a:t>Z průběžných výsledků vyplývá detekce </a:t>
            </a:r>
            <a:r>
              <a:rPr lang="cs-CZ" altLang="cs-CZ" sz="200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molekulárního relabsu</a:t>
            </a:r>
            <a:r>
              <a:rPr lang="cs-CZ" altLang="cs-CZ" sz="2000">
                <a:latin typeface="Calibri" pitchFamily="34" charset="0"/>
                <a:ea typeface="Calibri" pitchFamily="34" charset="0"/>
                <a:cs typeface="Calibri" pitchFamily="34" charset="0"/>
              </a:rPr>
              <a:t> onemocnění s </a:t>
            </a:r>
            <a:r>
              <a:rPr lang="cs-CZ" altLang="cs-CZ" sz="2000">
                <a:solidFill>
                  <a:srgbClr val="00006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měsíčním předstihem</a:t>
            </a:r>
            <a:r>
              <a:rPr lang="cs-CZ" altLang="cs-CZ" sz="2000">
                <a:latin typeface="Calibri" pitchFamily="34" charset="0"/>
                <a:ea typeface="Calibri" pitchFamily="34" charset="0"/>
                <a:cs typeface="Calibri" pitchFamily="34" charset="0"/>
              </a:rPr>
              <a:t> od klinicky diagnostikovaného relapsu</a:t>
            </a:r>
          </a:p>
        </p:txBody>
      </p:sp>
      <p:sp>
        <p:nvSpPr>
          <p:cNvPr id="120835" name="Rectangle 3"/>
          <p:cNvSpPr>
            <a:spLocks noChangeArrowheads="1"/>
          </p:cNvSpPr>
          <p:nvPr/>
        </p:nvSpPr>
        <p:spPr bwMode="auto">
          <a:xfrm>
            <a:off x="0" y="1281113"/>
            <a:ext cx="9144000" cy="534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20000"/>
              </a:spcBef>
              <a:buFontTx/>
              <a:buChar char=" "/>
            </a:pPr>
            <a:r>
              <a:rPr lang="cs-CZ" altLang="cs-CZ" sz="140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Monotype Sorts" pitchFamily="2" charset="2"/>
              </a:rPr>
              <a:t>datum odb</a:t>
            </a:r>
            <a:r>
              <a:rPr lang="cs-CZ" altLang="cs-CZ" sz="140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ě</a:t>
            </a:r>
            <a:r>
              <a:rPr lang="cs-CZ" altLang="cs-CZ" sz="140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Monotype Sorts" pitchFamily="2" charset="2"/>
              </a:rPr>
              <a:t>ru BM	exprese TH genu		FISH		klinický stav</a:t>
            </a:r>
          </a:p>
          <a:p>
            <a:pPr>
              <a:spcBef>
                <a:spcPct val="20000"/>
              </a:spcBef>
              <a:buFontTx/>
              <a:buChar char=" "/>
            </a:pPr>
            <a:r>
              <a:rPr lang="cs-CZ" altLang="cs-CZ" sz="1400">
                <a:latin typeface="Calibri" pitchFamily="34" charset="0"/>
                <a:ea typeface="Calibri" pitchFamily="34" charset="0"/>
                <a:cs typeface="Calibri" pitchFamily="34" charset="0"/>
                <a:sym typeface="Monotype Sorts" pitchFamily="2" charset="2"/>
              </a:rPr>
              <a:t>1. 3. 07		KD pozitivní                          	Nmyc -		KD, metastázy</a:t>
            </a:r>
          </a:p>
          <a:p>
            <a:pPr>
              <a:spcBef>
                <a:spcPct val="20000"/>
              </a:spcBef>
              <a:buFontTx/>
              <a:buChar char=" "/>
            </a:pPr>
            <a:r>
              <a:rPr lang="cs-CZ" altLang="cs-CZ" sz="1400">
                <a:latin typeface="Calibri" pitchFamily="34" charset="0"/>
                <a:ea typeface="Calibri" pitchFamily="34" charset="0"/>
                <a:cs typeface="Calibri" pitchFamily="34" charset="0"/>
                <a:sym typeface="Monotype Sorts" pitchFamily="2" charset="2"/>
              </a:rPr>
              <a:t> 		PK pozitivní			1p36 -     		v obratlech bederní páteře</a:t>
            </a:r>
          </a:p>
          <a:p>
            <a:pPr lvl="4">
              <a:spcBef>
                <a:spcPct val="20000"/>
              </a:spcBef>
              <a:buFontTx/>
              <a:buChar char=" "/>
            </a:pPr>
            <a:r>
              <a:rPr lang="cs-CZ" altLang="cs-CZ" sz="1400">
                <a:latin typeface="Calibri" pitchFamily="34" charset="0"/>
                <a:ea typeface="Calibri" pitchFamily="34" charset="0"/>
                <a:cs typeface="Calibri" pitchFamily="34" charset="0"/>
                <a:sym typeface="Monotype Sorts" pitchFamily="2" charset="2"/>
              </a:rPr>
              <a:t> 			 		1.blok CHT</a:t>
            </a:r>
          </a:p>
          <a:p>
            <a:pPr>
              <a:spcBef>
                <a:spcPct val="20000"/>
              </a:spcBef>
              <a:buFontTx/>
              <a:buChar char=" "/>
            </a:pPr>
            <a:r>
              <a:rPr lang="cs-CZ" altLang="cs-CZ" sz="1400">
                <a:latin typeface="Calibri" pitchFamily="34" charset="0"/>
                <a:ea typeface="Calibri" pitchFamily="34" charset="0"/>
                <a:cs typeface="Calibri" pitchFamily="34" charset="0"/>
                <a:sym typeface="Monotype Sorts" pitchFamily="2" charset="2"/>
              </a:rPr>
              <a:t>30.4.07		PK KD(PS,LS, sternum) 		0		před 2. Blokem CHT 		 	slab</a:t>
            </a:r>
            <a:r>
              <a:rPr lang="cs-CZ" altLang="cs-CZ" sz="1400">
                <a:latin typeface="Calibri" pitchFamily="34" charset="0"/>
                <a:ea typeface="Calibri" pitchFamily="34" charset="0"/>
                <a:cs typeface="Calibri" pitchFamily="34" charset="0"/>
              </a:rPr>
              <a:t>ě</a:t>
            </a:r>
            <a:r>
              <a:rPr lang="cs-CZ" altLang="cs-CZ" sz="1400">
                <a:latin typeface="Calibri" pitchFamily="34" charset="0"/>
                <a:ea typeface="Calibri" pitchFamily="34" charset="0"/>
                <a:cs typeface="Calibri" pitchFamily="34" charset="0"/>
                <a:sym typeface="Monotype Sorts" pitchFamily="2" charset="2"/>
              </a:rPr>
              <a:t> pozitivní				</a:t>
            </a:r>
          </a:p>
          <a:p>
            <a:pPr>
              <a:spcBef>
                <a:spcPct val="20000"/>
              </a:spcBef>
              <a:buFontTx/>
              <a:buChar char=" "/>
            </a:pPr>
            <a:r>
              <a:rPr lang="cs-CZ" altLang="cs-CZ" sz="1400">
                <a:latin typeface="Calibri" pitchFamily="34" charset="0"/>
                <a:ea typeface="Calibri" pitchFamily="34" charset="0"/>
                <a:cs typeface="Calibri" pitchFamily="34" charset="0"/>
                <a:sym typeface="Monotype Sorts" pitchFamily="2" charset="2"/>
              </a:rPr>
              <a:t>26.6.07		KD (LS,PS 	slabě pozitivní) 	0		plánovaná separace PBSC</a:t>
            </a:r>
          </a:p>
          <a:p>
            <a:pPr>
              <a:spcBef>
                <a:spcPct val="20000"/>
              </a:spcBef>
              <a:buFontTx/>
              <a:buChar char=" "/>
            </a:pPr>
            <a:endParaRPr lang="cs-CZ" altLang="cs-CZ" sz="1400">
              <a:latin typeface="Calibri" pitchFamily="34" charset="0"/>
              <a:ea typeface="Calibri" pitchFamily="34" charset="0"/>
              <a:cs typeface="Calibri" pitchFamily="34" charset="0"/>
              <a:sym typeface="Monotype Sorts" pitchFamily="2" charset="2"/>
            </a:endParaRPr>
          </a:p>
          <a:p>
            <a:pPr>
              <a:spcBef>
                <a:spcPct val="20000"/>
              </a:spcBef>
              <a:buFontTx/>
              <a:buChar char=" "/>
            </a:pPr>
            <a:r>
              <a:rPr lang="cs-CZ" altLang="cs-CZ" sz="1400">
                <a:latin typeface="Calibri" pitchFamily="34" charset="0"/>
                <a:ea typeface="Calibri" pitchFamily="34" charset="0"/>
                <a:cs typeface="Calibri" pitchFamily="34" charset="0"/>
                <a:sym typeface="Monotype Sorts" pitchFamily="2" charset="2"/>
              </a:rPr>
              <a:t>17.10.07		PK, KD negativní		lok. amp. N-myc	před 2. PBSC (1-4.11.01)</a:t>
            </a:r>
          </a:p>
          <a:p>
            <a:pPr lvl="4">
              <a:spcBef>
                <a:spcPct val="20000"/>
              </a:spcBef>
              <a:buFontTx/>
              <a:buChar char=" "/>
            </a:pPr>
            <a:r>
              <a:rPr lang="cs-CZ" altLang="cs-CZ" sz="1400">
                <a:latin typeface="Calibri" pitchFamily="34" charset="0"/>
                <a:ea typeface="Calibri" pitchFamily="34" charset="0"/>
                <a:cs typeface="Calibri" pitchFamily="34" charset="0"/>
                <a:sym typeface="Monotype Sorts" pitchFamily="2" charset="2"/>
              </a:rPr>
              <a:t> 			gain17q -		VGPR</a:t>
            </a:r>
          </a:p>
          <a:p>
            <a:pPr>
              <a:spcBef>
                <a:spcPct val="20000"/>
              </a:spcBef>
              <a:buFontTx/>
              <a:buChar char=" "/>
            </a:pPr>
            <a:r>
              <a:rPr lang="cs-CZ" altLang="cs-CZ" sz="1400">
                <a:latin typeface="Calibri" pitchFamily="34" charset="0"/>
                <a:ea typeface="Calibri" pitchFamily="34" charset="0"/>
                <a:cs typeface="Calibri" pitchFamily="34" charset="0"/>
                <a:sym typeface="Monotype Sorts" pitchFamily="2" charset="2"/>
              </a:rPr>
              <a:t>5.11.07                    	   0			N-myc -</a:t>
            </a:r>
          </a:p>
          <a:p>
            <a:pPr>
              <a:spcBef>
                <a:spcPct val="20000"/>
              </a:spcBef>
              <a:buFontTx/>
              <a:buChar char=" "/>
            </a:pPr>
            <a:r>
              <a:rPr lang="cs-CZ" altLang="cs-CZ" sz="1400">
                <a:latin typeface="Calibri" pitchFamily="34" charset="0"/>
                <a:ea typeface="Calibri" pitchFamily="34" charset="0"/>
                <a:cs typeface="Calibri" pitchFamily="34" charset="0"/>
                <a:sym typeface="Monotype Sorts" pitchFamily="2" charset="2"/>
              </a:rPr>
              <a:t>16.11.07		   0			N-myc -</a:t>
            </a:r>
          </a:p>
          <a:p>
            <a:pPr>
              <a:spcBef>
                <a:spcPct val="20000"/>
              </a:spcBef>
              <a:buFontTx/>
              <a:buChar char=" "/>
            </a:pPr>
            <a:r>
              <a:rPr lang="cs-CZ" altLang="cs-CZ" sz="1400">
                <a:latin typeface="Calibri" pitchFamily="34" charset="0"/>
                <a:ea typeface="Calibri" pitchFamily="34" charset="0"/>
                <a:cs typeface="Calibri" pitchFamily="34" charset="0"/>
                <a:sym typeface="Monotype Sorts" pitchFamily="2" charset="2"/>
              </a:rPr>
              <a:t>22.11.07       	ABCD štěpy negativní		0		</a:t>
            </a:r>
          </a:p>
          <a:p>
            <a:pPr lvl="4">
              <a:spcBef>
                <a:spcPct val="20000"/>
              </a:spcBef>
              <a:buFontTx/>
              <a:buChar char=" "/>
            </a:pPr>
            <a:r>
              <a:rPr lang="cs-CZ" altLang="cs-CZ" sz="1400">
                <a:latin typeface="Calibri" pitchFamily="34" charset="0"/>
                <a:ea typeface="Calibri" pitchFamily="34" charset="0"/>
                <a:cs typeface="Calibri" pitchFamily="34" charset="0"/>
                <a:sym typeface="Monotype Sorts" pitchFamily="2" charset="2"/>
              </a:rPr>
              <a:t>KD,PK negativní	</a:t>
            </a:r>
          </a:p>
          <a:p>
            <a:pPr>
              <a:spcBef>
                <a:spcPct val="20000"/>
              </a:spcBef>
              <a:buFontTx/>
              <a:buChar char=" "/>
            </a:pPr>
            <a:r>
              <a:rPr lang="cs-CZ" altLang="cs-CZ" sz="1400">
                <a:latin typeface="Calibri" pitchFamily="34" charset="0"/>
                <a:ea typeface="Calibri" pitchFamily="34" charset="0"/>
                <a:cs typeface="Calibri" pitchFamily="34" charset="0"/>
                <a:sym typeface="Monotype Sorts" pitchFamily="2" charset="2"/>
              </a:rPr>
              <a:t>25.1.08		PK negativní		0		před vysoce dávkovanou 								CHT s transplantací PBSC</a:t>
            </a:r>
          </a:p>
          <a:p>
            <a:pPr>
              <a:spcBef>
                <a:spcPct val="20000"/>
              </a:spcBef>
              <a:buFontTx/>
              <a:buChar char=" "/>
            </a:pPr>
            <a:r>
              <a:rPr lang="cs-CZ" altLang="cs-CZ" sz="1400">
                <a:latin typeface="Calibri" pitchFamily="34" charset="0"/>
                <a:ea typeface="Calibri" pitchFamily="34" charset="0"/>
                <a:cs typeface="Calibri" pitchFamily="34" charset="0"/>
                <a:sym typeface="Monotype Sorts" pitchFamily="2" charset="2"/>
              </a:rPr>
              <a:t>27.2.08		PK negativní		0		kontrola po transplantaci</a:t>
            </a:r>
          </a:p>
          <a:p>
            <a:pPr>
              <a:spcBef>
                <a:spcPct val="20000"/>
              </a:spcBef>
              <a:buFontTx/>
              <a:buChar char=" "/>
            </a:pPr>
            <a:r>
              <a:rPr lang="cs-CZ" altLang="cs-CZ" sz="1400">
                <a:latin typeface="Calibri" pitchFamily="34" charset="0"/>
                <a:ea typeface="Calibri" pitchFamily="34" charset="0"/>
                <a:cs typeface="Calibri" pitchFamily="34" charset="0"/>
                <a:sym typeface="Monotype Sorts" pitchFamily="2" charset="2"/>
              </a:rPr>
              <a:t>29.3.08		KD-LS negativní</a:t>
            </a:r>
            <a:r>
              <a:rPr lang="cs-CZ" altLang="cs-CZ" sz="1400">
                <a:solidFill>
                  <a:srgbClr val="000066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Monotype Sorts" pitchFamily="2" charset="2"/>
              </a:rPr>
              <a:t>				</a:t>
            </a:r>
            <a:r>
              <a:rPr lang="cs-CZ" altLang="cs-CZ" sz="140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Monotype Sorts" pitchFamily="2" charset="2"/>
              </a:rPr>
              <a:t>molekulární relabs</a:t>
            </a:r>
            <a:r>
              <a:rPr lang="cs-CZ" altLang="cs-CZ" sz="1400">
                <a:solidFill>
                  <a:srgbClr val="000066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Monotype Sorts" pitchFamily="2" charset="2"/>
              </a:rPr>
              <a:t>			</a:t>
            </a:r>
            <a:r>
              <a:rPr lang="cs-CZ" altLang="cs-CZ" sz="1400">
                <a:latin typeface="Calibri" pitchFamily="34" charset="0"/>
                <a:ea typeface="Calibri" pitchFamily="34" charset="0"/>
                <a:cs typeface="Calibri" pitchFamily="34" charset="0"/>
                <a:sym typeface="Monotype Sorts" pitchFamily="2" charset="2"/>
              </a:rPr>
              <a:t>KD-PS pozitivní</a:t>
            </a:r>
          </a:p>
          <a:p>
            <a:pPr>
              <a:spcBef>
                <a:spcPct val="20000"/>
              </a:spcBef>
              <a:buFontTx/>
              <a:buChar char=" "/>
            </a:pPr>
            <a:r>
              <a:rPr lang="cs-CZ" altLang="cs-CZ" sz="1400">
                <a:latin typeface="Calibri" pitchFamily="34" charset="0"/>
                <a:ea typeface="Calibri" pitchFamily="34" charset="0"/>
                <a:cs typeface="Calibri" pitchFamily="34" charset="0"/>
                <a:sym typeface="Monotype Sorts" pitchFamily="2" charset="2"/>
              </a:rPr>
              <a:t>26.4.08</a:t>
            </a:r>
            <a:r>
              <a:rPr lang="cs-CZ" altLang="cs-CZ" sz="1400">
                <a:solidFill>
                  <a:srgbClr val="000066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Monotype Sorts" pitchFamily="2" charset="2"/>
              </a:rPr>
              <a:t>							</a:t>
            </a:r>
            <a:r>
              <a:rPr lang="cs-CZ" altLang="cs-CZ" sz="140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Monotype Sorts" pitchFamily="2" charset="2"/>
              </a:rPr>
              <a:t>klinický relabs</a:t>
            </a:r>
          </a:p>
          <a:p>
            <a:pPr>
              <a:spcBef>
                <a:spcPct val="20000"/>
              </a:spcBef>
              <a:buFontTx/>
              <a:buChar char=" "/>
            </a:pPr>
            <a:endParaRPr lang="cs-CZ" altLang="cs-CZ" sz="1400">
              <a:solidFill>
                <a:srgbClr val="000066"/>
              </a:solidFill>
              <a:latin typeface="Calibri" pitchFamily="34" charset="0"/>
              <a:ea typeface="Calibri" pitchFamily="34" charset="0"/>
              <a:cs typeface="Calibri" pitchFamily="34" charset="0"/>
              <a:sym typeface="Monotype Sorts" pitchFamily="2" charset="2"/>
            </a:endParaRPr>
          </a:p>
        </p:txBody>
      </p:sp>
      <p:sp>
        <p:nvSpPr>
          <p:cNvPr id="120836" name="Line 4"/>
          <p:cNvSpPr>
            <a:spLocks noChangeShapeType="1"/>
          </p:cNvSpPr>
          <p:nvPr/>
        </p:nvSpPr>
        <p:spPr bwMode="auto">
          <a:xfrm flipV="1">
            <a:off x="0" y="2590800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0837" name="Line 5"/>
          <p:cNvSpPr>
            <a:spLocks noChangeShapeType="1"/>
          </p:cNvSpPr>
          <p:nvPr/>
        </p:nvSpPr>
        <p:spPr bwMode="auto">
          <a:xfrm flipV="1">
            <a:off x="0" y="3124200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0838" name="Line 6"/>
          <p:cNvSpPr>
            <a:spLocks noChangeShapeType="1"/>
          </p:cNvSpPr>
          <p:nvPr/>
        </p:nvSpPr>
        <p:spPr bwMode="auto">
          <a:xfrm flipV="1">
            <a:off x="0" y="3581400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0839" name="Line 7"/>
          <p:cNvSpPr>
            <a:spLocks noChangeShapeType="1"/>
          </p:cNvSpPr>
          <p:nvPr/>
        </p:nvSpPr>
        <p:spPr bwMode="auto">
          <a:xfrm flipV="1">
            <a:off x="0" y="4114800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0840" name="Line 8"/>
          <p:cNvSpPr>
            <a:spLocks noChangeShapeType="1"/>
          </p:cNvSpPr>
          <p:nvPr/>
        </p:nvSpPr>
        <p:spPr bwMode="auto">
          <a:xfrm flipV="1">
            <a:off x="0" y="4343400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0841" name="Line 9"/>
          <p:cNvSpPr>
            <a:spLocks noChangeShapeType="1"/>
          </p:cNvSpPr>
          <p:nvPr/>
        </p:nvSpPr>
        <p:spPr bwMode="auto">
          <a:xfrm flipV="1">
            <a:off x="0" y="4572000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0842" name="Line 10"/>
          <p:cNvSpPr>
            <a:spLocks noChangeShapeType="1"/>
          </p:cNvSpPr>
          <p:nvPr/>
        </p:nvSpPr>
        <p:spPr bwMode="auto">
          <a:xfrm flipV="1">
            <a:off x="0" y="5105400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0843" name="Line 11"/>
          <p:cNvSpPr>
            <a:spLocks noChangeShapeType="1"/>
          </p:cNvSpPr>
          <p:nvPr/>
        </p:nvSpPr>
        <p:spPr bwMode="auto">
          <a:xfrm flipV="1">
            <a:off x="0" y="5562600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0844" name="Line 12"/>
          <p:cNvSpPr>
            <a:spLocks noChangeShapeType="1"/>
          </p:cNvSpPr>
          <p:nvPr/>
        </p:nvSpPr>
        <p:spPr bwMode="auto">
          <a:xfrm flipV="1">
            <a:off x="0" y="5867400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0845" name="Line 13"/>
          <p:cNvSpPr>
            <a:spLocks noChangeShapeType="1"/>
          </p:cNvSpPr>
          <p:nvPr/>
        </p:nvSpPr>
        <p:spPr bwMode="auto">
          <a:xfrm flipV="1">
            <a:off x="0" y="6324600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 Box 3"/>
          <p:cNvSpPr txBox="1">
            <a:spLocks noChangeArrowheads="1"/>
          </p:cNvSpPr>
          <p:nvPr/>
        </p:nvSpPr>
        <p:spPr bwMode="auto">
          <a:xfrm>
            <a:off x="381000" y="2133600"/>
            <a:ext cx="8382000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>
                <a:latin typeface="Calibri" pitchFamily="34" charset="0"/>
                <a:ea typeface="Calibri" pitchFamily="34" charset="0"/>
                <a:cs typeface="Calibri" pitchFamily="34" charset="0"/>
              </a:rPr>
              <a:t>Vyšetřování onkomarkerů je obrovským pokrokem při diagnóze a sledování efektu léčby nádorových onemocnění, jejichž počet se nejen v České republice, ale i v celé Evropě každoročně výrazně zvyšuje. Vzhledem k výše uvedeným podmínkám, pravidlům použití a značné finanční nákladnosti patří jejich využití v klinické praxi spíše do ordinací odborných lékařů než do ordinací praktických lékařů. Výjimku mohou tvořit skupiny s vysokým rizikem vzniku nádorového onemocnění, obecně skupiny s profesním rizikem vzniku karcinomu, nebo  případy familiárních výskytů nádorových onemocnění, tedy skupiny kontrolované praktickými lékaři.</a:t>
            </a:r>
            <a:r>
              <a:rPr lang="cs-CZ" altLang="cs-CZ" sz="220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lang="fr-FR" altLang="cs-CZ" sz="2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4" name="Nadpis 3"/>
          <p:cNvSpPr txBox="1">
            <a:spLocks/>
          </p:cNvSpPr>
          <p:nvPr/>
        </p:nvSpPr>
        <p:spPr bwMode="auto">
          <a:xfrm>
            <a:off x="357188" y="6429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 algn="ctr">
              <a:defRPr/>
            </a:pPr>
            <a:r>
              <a:rPr lang="cs-CZ" sz="5400" kern="0" dirty="0" err="1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Onkomarkery</a:t>
            </a:r>
            <a:endParaRPr lang="cs-CZ" sz="5400" kern="0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54" y="64977"/>
            <a:ext cx="9144000" cy="6813376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757599" y="828001"/>
            <a:ext cx="76197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200" dirty="0" smtClean="0">
                <a:latin typeface="Calibri" pitchFamily="34" charset="0"/>
              </a:rPr>
              <a:t>Volná cirkulující </a:t>
            </a:r>
            <a:r>
              <a:rPr lang="cs-CZ" sz="3200" dirty="0">
                <a:latin typeface="Calibri" pitchFamily="34" charset="0"/>
              </a:rPr>
              <a:t>DNA („cell-free DNA“,</a:t>
            </a:r>
            <a:r>
              <a:rPr lang="cs-CZ" sz="3200" dirty="0" err="1">
                <a:latin typeface="Calibri" pitchFamily="34" charset="0"/>
              </a:rPr>
              <a:t>cfDNA</a:t>
            </a:r>
            <a:r>
              <a:rPr lang="cs-CZ" sz="3200" dirty="0">
                <a:latin typeface="Calibri" pitchFamily="34" charset="0"/>
              </a:rPr>
              <a:t>)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07504" y="2179004"/>
            <a:ext cx="8976368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pl-PL" dirty="0">
                <a:latin typeface="Calibri" pitchFamily="34" charset="0"/>
              </a:rPr>
              <a:t>je typ </a:t>
            </a:r>
            <a:r>
              <a:rPr lang="pl-PL" dirty="0" smtClean="0">
                <a:latin typeface="Calibri" pitchFamily="34" charset="0"/>
              </a:rPr>
              <a:t>extracelulární </a:t>
            </a:r>
            <a:r>
              <a:rPr lang="pl-PL" dirty="0">
                <a:latin typeface="Calibri" pitchFamily="34" charset="0"/>
              </a:rPr>
              <a:t>DNA </a:t>
            </a:r>
            <a:r>
              <a:rPr lang="pl-PL" dirty="0" smtClean="0">
                <a:latin typeface="Calibri" pitchFamily="34" charset="0"/>
              </a:rPr>
              <a:t>nachazející </a:t>
            </a:r>
            <a:r>
              <a:rPr lang="cs-CZ" dirty="0" smtClean="0">
                <a:latin typeface="Calibri" pitchFamily="34" charset="0"/>
              </a:rPr>
              <a:t>se </a:t>
            </a:r>
            <a:r>
              <a:rPr lang="cs-CZ" dirty="0">
                <a:latin typeface="Calibri" pitchFamily="34" charset="0"/>
              </a:rPr>
              <a:t>v </a:t>
            </a:r>
            <a:r>
              <a:rPr lang="cs-CZ" dirty="0" smtClean="0">
                <a:latin typeface="Calibri" pitchFamily="34" charset="0"/>
              </a:rPr>
              <a:t>krevním oběhu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cs-CZ" dirty="0">
                <a:latin typeface="Calibri" pitchFamily="34" charset="0"/>
              </a:rPr>
              <a:t>v</a:t>
            </a:r>
            <a:r>
              <a:rPr lang="cs-CZ" dirty="0" smtClean="0">
                <a:latin typeface="Calibri" pitchFamily="34" charset="0"/>
              </a:rPr>
              <a:t>zniká aktivním uvolňováním živými </a:t>
            </a:r>
            <a:r>
              <a:rPr lang="cs-CZ" dirty="0">
                <a:latin typeface="Calibri" pitchFamily="34" charset="0"/>
              </a:rPr>
              <a:t>buňkami, </a:t>
            </a:r>
            <a:r>
              <a:rPr lang="cs-CZ" dirty="0" err="1" smtClean="0">
                <a:latin typeface="Calibri" pitchFamily="34" charset="0"/>
              </a:rPr>
              <a:t>apoptózou</a:t>
            </a:r>
            <a:r>
              <a:rPr lang="cs-CZ" dirty="0" smtClean="0">
                <a:latin typeface="Calibri" pitchFamily="34" charset="0"/>
              </a:rPr>
              <a:t> </a:t>
            </a:r>
            <a:r>
              <a:rPr lang="cs-CZ" dirty="0">
                <a:latin typeface="Calibri" pitchFamily="34" charset="0"/>
              </a:rPr>
              <a:t>či </a:t>
            </a:r>
            <a:r>
              <a:rPr lang="cs-CZ" dirty="0" smtClean="0">
                <a:latin typeface="Calibri" pitchFamily="34" charset="0"/>
              </a:rPr>
              <a:t>nekrózou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cs-CZ" dirty="0" smtClean="0">
                <a:latin typeface="Calibri" pitchFamily="34" charset="0"/>
              </a:rPr>
              <a:t>detekované množství </a:t>
            </a:r>
            <a:r>
              <a:rPr lang="cs-CZ" dirty="0" err="1">
                <a:latin typeface="Calibri" pitchFamily="34" charset="0"/>
              </a:rPr>
              <a:t>cfDNA</a:t>
            </a:r>
            <a:r>
              <a:rPr lang="cs-CZ" dirty="0">
                <a:latin typeface="Calibri" pitchFamily="34" charset="0"/>
              </a:rPr>
              <a:t> se může lišit </a:t>
            </a:r>
            <a:r>
              <a:rPr lang="cs-CZ" dirty="0" smtClean="0">
                <a:latin typeface="Calibri" pitchFamily="34" charset="0"/>
              </a:rPr>
              <a:t>u zdravých </a:t>
            </a:r>
            <a:r>
              <a:rPr lang="cs-CZ" dirty="0">
                <a:latin typeface="Calibri" pitchFamily="34" charset="0"/>
              </a:rPr>
              <a:t>a </a:t>
            </a:r>
            <a:r>
              <a:rPr lang="cs-CZ" dirty="0" smtClean="0">
                <a:latin typeface="Calibri" pitchFamily="34" charset="0"/>
              </a:rPr>
              <a:t>nemocných </a:t>
            </a:r>
            <a:r>
              <a:rPr lang="cs-CZ" dirty="0">
                <a:latin typeface="Calibri" pitchFamily="34" charset="0"/>
              </a:rPr>
              <a:t>jedinců a </a:t>
            </a:r>
            <a:r>
              <a:rPr lang="cs-CZ" dirty="0" smtClean="0">
                <a:latin typeface="Calibri" pitchFamily="34" charset="0"/>
              </a:rPr>
              <a:t>tak </a:t>
            </a:r>
            <a:r>
              <a:rPr lang="cs-CZ" dirty="0">
                <a:latin typeface="Calibri" pitchFamily="34" charset="0"/>
              </a:rPr>
              <a:t>v </a:t>
            </a:r>
            <a:r>
              <a:rPr lang="cs-CZ" dirty="0" smtClean="0">
                <a:latin typeface="Calibri" pitchFamily="34" charset="0"/>
              </a:rPr>
              <a:t>závislosti </a:t>
            </a:r>
          </a:p>
          <a:p>
            <a:r>
              <a:rPr lang="cs-CZ" dirty="0" smtClean="0">
                <a:latin typeface="Calibri" pitchFamily="34" charset="0"/>
              </a:rPr>
              <a:t>na </a:t>
            </a:r>
            <a:r>
              <a:rPr lang="cs-CZ" dirty="0">
                <a:latin typeface="Calibri" pitchFamily="34" charset="0"/>
              </a:rPr>
              <a:t>typu a </a:t>
            </a:r>
            <a:r>
              <a:rPr lang="cs-CZ" dirty="0" smtClean="0">
                <a:latin typeface="Calibri" pitchFamily="34" charset="0"/>
              </a:rPr>
              <a:t>případně </a:t>
            </a:r>
            <a:r>
              <a:rPr lang="cs-CZ" dirty="0">
                <a:latin typeface="Calibri" pitchFamily="34" charset="0"/>
              </a:rPr>
              <a:t>i </a:t>
            </a:r>
            <a:r>
              <a:rPr lang="cs-CZ" dirty="0" smtClean="0">
                <a:latin typeface="Calibri" pitchFamily="34" charset="0"/>
              </a:rPr>
              <a:t>stádiu</a:t>
            </a:r>
            <a:r>
              <a:rPr lang="cs-CZ" dirty="0">
                <a:latin typeface="Calibri" pitchFamily="34" charset="0"/>
              </a:rPr>
              <a:t> </a:t>
            </a:r>
            <a:r>
              <a:rPr lang="cs-CZ" dirty="0" smtClean="0">
                <a:latin typeface="Calibri" pitchFamily="34" charset="0"/>
              </a:rPr>
              <a:t>onemocnění.</a:t>
            </a:r>
          </a:p>
          <a:p>
            <a:pPr marL="285750" indent="-285750">
              <a:buFont typeface="Wingdings" pitchFamily="2" charset="2"/>
              <a:buChar char="v"/>
            </a:pPr>
            <a:endParaRPr lang="cs-CZ" dirty="0" smtClean="0">
              <a:latin typeface="Calibri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cs-CZ" dirty="0" smtClean="0">
                <a:latin typeface="Calibri" pitchFamily="34" charset="0"/>
              </a:rPr>
              <a:t>zvýšené </a:t>
            </a:r>
            <a:r>
              <a:rPr lang="cs-CZ" dirty="0">
                <a:latin typeface="Calibri" pitchFamily="34" charset="0"/>
              </a:rPr>
              <a:t>hladiny se vyskytují u patologických stavů, jako je zánět, stres či autoimunitní </a:t>
            </a:r>
            <a:endParaRPr lang="cs-CZ" dirty="0" smtClean="0">
              <a:latin typeface="Calibri" pitchFamily="34" charset="0"/>
            </a:endParaRPr>
          </a:p>
          <a:p>
            <a:r>
              <a:rPr lang="cs-CZ" dirty="0" smtClean="0">
                <a:latin typeface="Calibri" pitchFamily="34" charset="0"/>
              </a:rPr>
              <a:t>onemocnění </a:t>
            </a:r>
          </a:p>
          <a:p>
            <a:pPr marL="285750" indent="-285750">
              <a:buFont typeface="Wingdings" pitchFamily="2" charset="2"/>
              <a:buChar char="v"/>
            </a:pPr>
            <a:endParaRPr lang="cs-CZ" dirty="0">
              <a:latin typeface="Calibri" pitchFamily="34" charset="0"/>
            </a:endParaRPr>
          </a:p>
          <a:p>
            <a:r>
              <a:rPr lang="cs-CZ" dirty="0" err="1">
                <a:latin typeface="Calibri" pitchFamily="34" charset="0"/>
              </a:rPr>
              <a:t>CfDNA</a:t>
            </a:r>
            <a:r>
              <a:rPr lang="cs-CZ" dirty="0">
                <a:latin typeface="Calibri" pitchFamily="34" charset="0"/>
              </a:rPr>
              <a:t> je </a:t>
            </a:r>
            <a:r>
              <a:rPr lang="cs-CZ" dirty="0" smtClean="0">
                <a:latin typeface="Calibri" pitchFamily="34" charset="0"/>
              </a:rPr>
              <a:t>využívána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cs-CZ" dirty="0" smtClean="0">
                <a:latin typeface="Calibri" pitchFamily="34" charset="0"/>
              </a:rPr>
              <a:t>neinvazivní </a:t>
            </a:r>
            <a:r>
              <a:rPr lang="cs-CZ" dirty="0">
                <a:latin typeface="Calibri" pitchFamily="34" charset="0"/>
              </a:rPr>
              <a:t>metody </a:t>
            </a:r>
            <a:r>
              <a:rPr lang="cs-CZ" dirty="0" smtClean="0">
                <a:latin typeface="Calibri" pitchFamily="34" charset="0"/>
              </a:rPr>
              <a:t>v prenatální </a:t>
            </a:r>
            <a:r>
              <a:rPr lang="cs-CZ" dirty="0">
                <a:latin typeface="Calibri" pitchFamily="34" charset="0"/>
              </a:rPr>
              <a:t>diagnostice k vyšetřeni </a:t>
            </a:r>
            <a:r>
              <a:rPr lang="cs-CZ" dirty="0" smtClean="0">
                <a:latin typeface="Calibri" pitchFamily="34" charset="0"/>
              </a:rPr>
              <a:t>fetálních</a:t>
            </a:r>
            <a:r>
              <a:rPr lang="cs-CZ" dirty="0">
                <a:latin typeface="Calibri" pitchFamily="34" charset="0"/>
              </a:rPr>
              <a:t> </a:t>
            </a:r>
            <a:r>
              <a:rPr lang="cs-CZ" dirty="0" smtClean="0">
                <a:latin typeface="Calibri" pitchFamily="34" charset="0"/>
              </a:rPr>
              <a:t>aneuploidií </a:t>
            </a:r>
            <a:r>
              <a:rPr lang="cs-CZ" dirty="0">
                <a:latin typeface="Calibri" pitchFamily="34" charset="0"/>
              </a:rPr>
              <a:t>a </a:t>
            </a:r>
            <a:r>
              <a:rPr lang="cs-CZ" dirty="0" err="1" smtClean="0">
                <a:latin typeface="Calibri" pitchFamily="34" charset="0"/>
              </a:rPr>
              <a:t>genotypizaci</a:t>
            </a:r>
            <a:endParaRPr lang="cs-CZ" dirty="0" smtClean="0">
              <a:latin typeface="Calibri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cs-CZ" dirty="0" smtClean="0">
                <a:latin typeface="Calibri" pitchFamily="34" charset="0"/>
              </a:rPr>
              <a:t>neinvazivní metody </a:t>
            </a:r>
            <a:r>
              <a:rPr lang="cs-CZ" dirty="0">
                <a:latin typeface="Calibri" pitchFamily="34" charset="0"/>
              </a:rPr>
              <a:t>v </a:t>
            </a:r>
            <a:r>
              <a:rPr lang="cs-CZ" dirty="0" smtClean="0">
                <a:latin typeface="Calibri" pitchFamily="34" charset="0"/>
              </a:rPr>
              <a:t>diagnóze </a:t>
            </a:r>
            <a:r>
              <a:rPr lang="cs-CZ" dirty="0">
                <a:latin typeface="Calibri" pitchFamily="34" charset="0"/>
              </a:rPr>
              <a:t>a </a:t>
            </a:r>
            <a:r>
              <a:rPr lang="cs-CZ" dirty="0" smtClean="0">
                <a:latin typeface="Calibri" pitchFamily="34" charset="0"/>
              </a:rPr>
              <a:t>prognóze nádorových onemocnění</a:t>
            </a:r>
          </a:p>
        </p:txBody>
      </p:sp>
    </p:spTree>
    <p:extLst>
      <p:ext uri="{BB962C8B-B14F-4D97-AF65-F5344CB8AC3E}">
        <p14:creationId xmlns:p14="http://schemas.microsoft.com/office/powerpoint/2010/main" val="421217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54" y="64977"/>
            <a:ext cx="9144000" cy="6813376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757599" y="828001"/>
            <a:ext cx="76197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200" dirty="0" smtClean="0">
                <a:latin typeface="Calibri" pitchFamily="34" charset="0"/>
              </a:rPr>
              <a:t>Volná cirkulující </a:t>
            </a:r>
            <a:r>
              <a:rPr lang="cs-CZ" sz="3200" dirty="0">
                <a:latin typeface="Calibri" pitchFamily="34" charset="0"/>
              </a:rPr>
              <a:t>DNA („cell-free DNA“,</a:t>
            </a:r>
            <a:r>
              <a:rPr lang="cs-CZ" sz="3200" dirty="0" err="1">
                <a:latin typeface="Calibri" pitchFamily="34" charset="0"/>
              </a:rPr>
              <a:t>cfDNA</a:t>
            </a:r>
            <a:r>
              <a:rPr lang="cs-CZ" sz="3200" dirty="0">
                <a:latin typeface="Calibri" pitchFamily="34" charset="0"/>
              </a:rPr>
              <a:t>)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28092" y="1916832"/>
            <a:ext cx="883434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latin typeface="Calibri" pitchFamily="34" charset="0"/>
              </a:rPr>
              <a:t>Zdroje </a:t>
            </a:r>
            <a:r>
              <a:rPr lang="cs-CZ" b="1" dirty="0" err="1">
                <a:latin typeface="Calibri" pitchFamily="34" charset="0"/>
              </a:rPr>
              <a:t>cfDNA</a:t>
            </a:r>
            <a:endParaRPr lang="cs-CZ" b="1" dirty="0">
              <a:latin typeface="Calibri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b="1" dirty="0" err="1" smtClean="0">
                <a:latin typeface="Calibri" pitchFamily="34" charset="0"/>
              </a:rPr>
              <a:t>Apoptóza</a:t>
            </a:r>
            <a:r>
              <a:rPr lang="cs-CZ" dirty="0" smtClean="0">
                <a:latin typeface="Calibri" pitchFamily="34" charset="0"/>
              </a:rPr>
              <a:t> </a:t>
            </a:r>
            <a:r>
              <a:rPr lang="cs-CZ" dirty="0">
                <a:latin typeface="Calibri" pitchFamily="34" charset="0"/>
              </a:rPr>
              <a:t>je </a:t>
            </a:r>
            <a:r>
              <a:rPr lang="cs-CZ" dirty="0" smtClean="0">
                <a:latin typeface="Calibri" pitchFamily="34" charset="0"/>
              </a:rPr>
              <a:t>regulovaný </a:t>
            </a:r>
            <a:r>
              <a:rPr lang="cs-CZ" dirty="0">
                <a:latin typeface="Calibri" pitchFamily="34" charset="0"/>
              </a:rPr>
              <a:t>mechanismus </a:t>
            </a:r>
            <a:r>
              <a:rPr lang="cs-CZ" dirty="0" smtClean="0">
                <a:latin typeface="Calibri" pitchFamily="34" charset="0"/>
              </a:rPr>
              <a:t>zajišťující </a:t>
            </a:r>
            <a:r>
              <a:rPr lang="cs-CZ" dirty="0">
                <a:latin typeface="Calibri" pitchFamily="34" charset="0"/>
              </a:rPr>
              <a:t>eliminaci </a:t>
            </a:r>
            <a:r>
              <a:rPr lang="cs-CZ" dirty="0" smtClean="0">
                <a:latin typeface="Calibri" pitchFamily="34" charset="0"/>
              </a:rPr>
              <a:t>poškozených </a:t>
            </a:r>
            <a:r>
              <a:rPr lang="cs-CZ" dirty="0">
                <a:latin typeface="Calibri" pitchFamily="34" charset="0"/>
              </a:rPr>
              <a:t>či</a:t>
            </a:r>
          </a:p>
          <a:p>
            <a:r>
              <a:rPr lang="cs-CZ" dirty="0" smtClean="0">
                <a:latin typeface="Calibri" pitchFamily="34" charset="0"/>
              </a:rPr>
              <a:t>nepotřebných </a:t>
            </a:r>
            <a:r>
              <a:rPr lang="cs-CZ" dirty="0">
                <a:latin typeface="Calibri" pitchFamily="34" charset="0"/>
              </a:rPr>
              <a:t>buněk, kdy </a:t>
            </a:r>
            <a:r>
              <a:rPr lang="cs-CZ" dirty="0" smtClean="0">
                <a:latin typeface="Calibri" pitchFamily="34" charset="0"/>
              </a:rPr>
              <a:t>dochází </a:t>
            </a:r>
            <a:r>
              <a:rPr lang="cs-CZ" dirty="0">
                <a:latin typeface="Calibri" pitchFamily="34" charset="0"/>
              </a:rPr>
              <a:t>ke </a:t>
            </a:r>
            <a:r>
              <a:rPr lang="cs-CZ" dirty="0" smtClean="0">
                <a:latin typeface="Calibri" pitchFamily="34" charset="0"/>
              </a:rPr>
              <a:t>smrštění </a:t>
            </a:r>
            <a:r>
              <a:rPr lang="cs-CZ" dirty="0">
                <a:latin typeface="Calibri" pitchFamily="34" charset="0"/>
              </a:rPr>
              <a:t>buňky, fragmentaci </a:t>
            </a:r>
            <a:r>
              <a:rPr lang="cs-CZ" dirty="0" smtClean="0">
                <a:latin typeface="Calibri" pitchFamily="34" charset="0"/>
              </a:rPr>
              <a:t>jaderné </a:t>
            </a:r>
            <a:r>
              <a:rPr lang="cs-CZ" dirty="0">
                <a:latin typeface="Calibri" pitchFamily="34" charset="0"/>
              </a:rPr>
              <a:t>DNA a</a:t>
            </a:r>
          </a:p>
          <a:p>
            <a:r>
              <a:rPr lang="cs-CZ" dirty="0">
                <a:latin typeface="Calibri" pitchFamily="34" charset="0"/>
              </a:rPr>
              <a:t>rozpadu na </a:t>
            </a:r>
            <a:r>
              <a:rPr lang="cs-CZ" dirty="0" err="1" smtClean="0">
                <a:latin typeface="Calibri" pitchFamily="34" charset="0"/>
              </a:rPr>
              <a:t>apoptická</a:t>
            </a:r>
            <a:r>
              <a:rPr lang="cs-CZ" dirty="0" smtClean="0">
                <a:latin typeface="Calibri" pitchFamily="34" charset="0"/>
              </a:rPr>
              <a:t> tělíska</a:t>
            </a:r>
            <a:r>
              <a:rPr lang="cs-CZ" dirty="0">
                <a:latin typeface="Calibri" pitchFamily="34" charset="0"/>
              </a:rPr>
              <a:t>, </a:t>
            </a:r>
            <a:r>
              <a:rPr lang="cs-CZ" dirty="0" smtClean="0">
                <a:latin typeface="Calibri" pitchFamily="34" charset="0"/>
              </a:rPr>
              <a:t>která </a:t>
            </a:r>
            <a:r>
              <a:rPr lang="cs-CZ" dirty="0">
                <a:latin typeface="Calibri" pitchFamily="34" charset="0"/>
              </a:rPr>
              <a:t>jsou </a:t>
            </a:r>
            <a:r>
              <a:rPr lang="cs-CZ" dirty="0" smtClean="0">
                <a:latin typeface="Calibri" pitchFamily="34" charset="0"/>
              </a:rPr>
              <a:t>následně makrofágy fagocytózou degradována</a:t>
            </a:r>
            <a:r>
              <a:rPr lang="cs-CZ" dirty="0">
                <a:latin typeface="Calibri" pitchFamily="34" charset="0"/>
              </a:rPr>
              <a:t>.</a:t>
            </a:r>
          </a:p>
          <a:p>
            <a:r>
              <a:rPr lang="cs-CZ" dirty="0">
                <a:latin typeface="Calibri" pitchFamily="34" charset="0"/>
              </a:rPr>
              <a:t>Fragmenty DNA </a:t>
            </a:r>
            <a:r>
              <a:rPr lang="cs-CZ" dirty="0" smtClean="0">
                <a:latin typeface="Calibri" pitchFamily="34" charset="0"/>
              </a:rPr>
              <a:t>vznikající </a:t>
            </a:r>
            <a:r>
              <a:rPr lang="cs-CZ" dirty="0">
                <a:latin typeface="Calibri" pitchFamily="34" charset="0"/>
              </a:rPr>
              <a:t>při </a:t>
            </a:r>
            <a:r>
              <a:rPr lang="cs-CZ" dirty="0" err="1" smtClean="0">
                <a:latin typeface="Calibri" pitchFamily="34" charset="0"/>
              </a:rPr>
              <a:t>apoptóze</a:t>
            </a:r>
            <a:r>
              <a:rPr lang="cs-CZ" dirty="0" smtClean="0">
                <a:latin typeface="Calibri" pitchFamily="34" charset="0"/>
              </a:rPr>
              <a:t> </a:t>
            </a:r>
            <a:r>
              <a:rPr lang="cs-CZ" dirty="0">
                <a:latin typeface="Calibri" pitchFamily="34" charset="0"/>
              </a:rPr>
              <a:t>jsou přibližně 180 </a:t>
            </a:r>
            <a:r>
              <a:rPr lang="cs-CZ" dirty="0" err="1">
                <a:latin typeface="Calibri" pitchFamily="34" charset="0"/>
              </a:rPr>
              <a:t>bp</a:t>
            </a:r>
            <a:r>
              <a:rPr lang="cs-CZ" dirty="0">
                <a:latin typeface="Calibri" pitchFamily="34" charset="0"/>
              </a:rPr>
              <a:t> </a:t>
            </a:r>
            <a:r>
              <a:rPr lang="cs-CZ" dirty="0" smtClean="0">
                <a:latin typeface="Calibri" pitchFamily="34" charset="0"/>
              </a:rPr>
              <a:t>dlouhé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cs-CZ" b="1" dirty="0" smtClean="0">
                <a:latin typeface="Calibri" pitchFamily="34" charset="0"/>
              </a:rPr>
              <a:t>Nekróza </a:t>
            </a:r>
            <a:r>
              <a:rPr lang="pl-PL" dirty="0" smtClean="0">
                <a:latin typeface="Calibri" pitchFamily="34" charset="0"/>
              </a:rPr>
              <a:t>je patologický proces </a:t>
            </a:r>
            <a:r>
              <a:rPr lang="cs-CZ" dirty="0" smtClean="0">
                <a:latin typeface="Calibri" pitchFamily="34" charset="0"/>
              </a:rPr>
              <a:t>vyvolaný mechanickými</a:t>
            </a:r>
            <a:r>
              <a:rPr lang="cs-CZ" dirty="0">
                <a:latin typeface="Calibri" pitchFamily="34" charset="0"/>
              </a:rPr>
              <a:t>, </a:t>
            </a:r>
            <a:r>
              <a:rPr lang="cs-CZ" dirty="0" smtClean="0">
                <a:latin typeface="Calibri" pitchFamily="34" charset="0"/>
              </a:rPr>
              <a:t>chemickými </a:t>
            </a:r>
            <a:r>
              <a:rPr lang="cs-CZ" dirty="0">
                <a:latin typeface="Calibri" pitchFamily="34" charset="0"/>
              </a:rPr>
              <a:t>či </a:t>
            </a:r>
            <a:r>
              <a:rPr lang="cs-CZ" dirty="0" smtClean="0">
                <a:latin typeface="Calibri" pitchFamily="34" charset="0"/>
              </a:rPr>
              <a:t>biologickými </a:t>
            </a:r>
            <a:r>
              <a:rPr lang="cs-CZ" dirty="0">
                <a:latin typeface="Calibri" pitchFamily="34" charset="0"/>
              </a:rPr>
              <a:t>vlivy. </a:t>
            </a:r>
            <a:endParaRPr lang="cs-CZ" dirty="0" smtClean="0">
              <a:latin typeface="Calibri" pitchFamily="34" charset="0"/>
            </a:endParaRPr>
          </a:p>
          <a:p>
            <a:r>
              <a:rPr lang="cs-CZ" dirty="0" smtClean="0">
                <a:latin typeface="Calibri" pitchFamily="34" charset="0"/>
              </a:rPr>
              <a:t>Na rozdíl </a:t>
            </a:r>
            <a:r>
              <a:rPr lang="cs-CZ" dirty="0">
                <a:latin typeface="Calibri" pitchFamily="34" charset="0"/>
              </a:rPr>
              <a:t>od </a:t>
            </a:r>
            <a:r>
              <a:rPr lang="cs-CZ" dirty="0" err="1" smtClean="0">
                <a:latin typeface="Calibri" pitchFamily="34" charset="0"/>
              </a:rPr>
              <a:t>apoptózy</a:t>
            </a:r>
            <a:r>
              <a:rPr lang="cs-CZ" dirty="0" smtClean="0">
                <a:latin typeface="Calibri" pitchFamily="34" charset="0"/>
              </a:rPr>
              <a:t> dochází </a:t>
            </a:r>
            <a:r>
              <a:rPr lang="cs-CZ" dirty="0">
                <a:latin typeface="Calibri" pitchFamily="34" charset="0"/>
              </a:rPr>
              <a:t>k </a:t>
            </a:r>
            <a:r>
              <a:rPr lang="cs-CZ" dirty="0" smtClean="0">
                <a:latin typeface="Calibri" pitchFamily="34" charset="0"/>
              </a:rPr>
              <a:t>prasknutí cytoplazmatické membrány</a:t>
            </a:r>
            <a:r>
              <a:rPr lang="cs-CZ" dirty="0">
                <a:latin typeface="Calibri" pitchFamily="34" charset="0"/>
              </a:rPr>
              <a:t>, </a:t>
            </a:r>
            <a:r>
              <a:rPr lang="cs-CZ" dirty="0" smtClean="0">
                <a:latin typeface="Calibri" pitchFamily="34" charset="0"/>
              </a:rPr>
              <a:t>narušení rovnováhy </a:t>
            </a:r>
          </a:p>
          <a:p>
            <a:r>
              <a:rPr lang="cs-CZ" dirty="0">
                <a:latin typeface="Calibri" pitchFamily="34" charset="0"/>
              </a:rPr>
              <a:t>v</a:t>
            </a:r>
            <a:r>
              <a:rPr lang="cs-CZ" dirty="0" smtClean="0">
                <a:latin typeface="Calibri" pitchFamily="34" charset="0"/>
              </a:rPr>
              <a:t>nitřního prostředí </a:t>
            </a:r>
            <a:r>
              <a:rPr lang="cs-CZ" dirty="0">
                <a:latin typeface="Calibri" pitchFamily="34" charset="0"/>
              </a:rPr>
              <a:t>buňky a </a:t>
            </a:r>
            <a:r>
              <a:rPr lang="cs-CZ" dirty="0" smtClean="0">
                <a:latin typeface="Calibri" pitchFamily="34" charset="0"/>
              </a:rPr>
              <a:t>následného vylití buněčného obsahu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cs-CZ" b="1" dirty="0" smtClean="0">
                <a:latin typeface="Calibri" pitchFamily="34" charset="0"/>
              </a:rPr>
              <a:t>Aktivní uvolňování živými buňkami</a:t>
            </a:r>
            <a:r>
              <a:rPr lang="cs-CZ" dirty="0" smtClean="0">
                <a:latin typeface="Calibri" pitchFamily="34" charset="0"/>
              </a:rPr>
              <a:t>, které přednostně uvolňují </a:t>
            </a:r>
            <a:r>
              <a:rPr lang="cs-CZ" dirty="0">
                <a:latin typeface="Calibri" pitchFamily="34" charset="0"/>
              </a:rPr>
              <a:t>nově</a:t>
            </a:r>
          </a:p>
          <a:p>
            <a:r>
              <a:rPr lang="cs-CZ" dirty="0" err="1">
                <a:latin typeface="Calibri" pitchFamily="34" charset="0"/>
              </a:rPr>
              <a:t>nasyntetizovanou</a:t>
            </a:r>
            <a:r>
              <a:rPr lang="cs-CZ" dirty="0">
                <a:latin typeface="Calibri" pitchFamily="34" charset="0"/>
              </a:rPr>
              <a:t> DNA v </a:t>
            </a:r>
            <a:r>
              <a:rPr lang="cs-CZ" dirty="0" smtClean="0">
                <a:latin typeface="Calibri" pitchFamily="34" charset="0"/>
              </a:rPr>
              <a:t>nukleoproteinovém </a:t>
            </a:r>
            <a:r>
              <a:rPr lang="cs-CZ" dirty="0">
                <a:latin typeface="Calibri" pitchFamily="34" charset="0"/>
              </a:rPr>
              <a:t>komplexu. Tento způsob </a:t>
            </a:r>
            <a:r>
              <a:rPr lang="cs-CZ" dirty="0" smtClean="0">
                <a:latin typeface="Calibri" pitchFamily="34" charset="0"/>
              </a:rPr>
              <a:t>uvolňování </a:t>
            </a:r>
            <a:r>
              <a:rPr lang="cs-CZ" dirty="0" err="1">
                <a:latin typeface="Calibri" pitchFamily="34" charset="0"/>
              </a:rPr>
              <a:t>cfDNA</a:t>
            </a:r>
            <a:endParaRPr lang="cs-CZ" dirty="0">
              <a:latin typeface="Calibri" pitchFamily="34" charset="0"/>
            </a:endParaRPr>
          </a:p>
          <a:p>
            <a:r>
              <a:rPr lang="cs-CZ" dirty="0" smtClean="0">
                <a:latin typeface="Calibri" pitchFamily="34" charset="0"/>
              </a:rPr>
              <a:t>není limitován </a:t>
            </a:r>
            <a:r>
              <a:rPr lang="cs-CZ" dirty="0">
                <a:latin typeface="Calibri" pitchFamily="34" charset="0"/>
              </a:rPr>
              <a:t>pouze na </a:t>
            </a:r>
            <a:r>
              <a:rPr lang="cs-CZ" dirty="0" smtClean="0">
                <a:latin typeface="Calibri" pitchFamily="34" charset="0"/>
              </a:rPr>
              <a:t>rakovinné </a:t>
            </a:r>
            <a:r>
              <a:rPr lang="cs-CZ" dirty="0">
                <a:latin typeface="Calibri" pitchFamily="34" charset="0"/>
              </a:rPr>
              <a:t>buňky, jelikož nebyl </a:t>
            </a:r>
            <a:r>
              <a:rPr lang="cs-CZ" dirty="0" smtClean="0">
                <a:latin typeface="Calibri" pitchFamily="34" charset="0"/>
              </a:rPr>
              <a:t>pozorován významnější rozdíl</a:t>
            </a:r>
            <a:endParaRPr lang="cs-CZ" dirty="0">
              <a:latin typeface="Calibri" pitchFamily="34" charset="0"/>
            </a:endParaRPr>
          </a:p>
          <a:p>
            <a:r>
              <a:rPr lang="cs-CZ" dirty="0">
                <a:latin typeface="Calibri" pitchFamily="34" charset="0"/>
              </a:rPr>
              <a:t>mezi </a:t>
            </a:r>
            <a:r>
              <a:rPr lang="cs-CZ" dirty="0" smtClean="0">
                <a:latin typeface="Calibri" pitchFamily="34" charset="0"/>
              </a:rPr>
              <a:t>onkologickými </a:t>
            </a:r>
            <a:r>
              <a:rPr lang="cs-CZ" dirty="0">
                <a:latin typeface="Calibri" pitchFamily="34" charset="0"/>
              </a:rPr>
              <a:t>pacienty a </a:t>
            </a:r>
            <a:r>
              <a:rPr lang="cs-CZ" dirty="0" smtClean="0">
                <a:latin typeface="Calibri" pitchFamily="34" charset="0"/>
              </a:rPr>
              <a:t>zdravými </a:t>
            </a:r>
            <a:r>
              <a:rPr lang="cs-CZ" dirty="0">
                <a:latin typeface="Calibri" pitchFamily="34" charset="0"/>
              </a:rPr>
              <a:t>jedinci (</a:t>
            </a:r>
            <a:r>
              <a:rPr lang="cs-CZ" dirty="0" err="1">
                <a:latin typeface="Calibri" pitchFamily="34" charset="0"/>
              </a:rPr>
              <a:t>Stroun</a:t>
            </a:r>
            <a:r>
              <a:rPr lang="cs-CZ" dirty="0">
                <a:latin typeface="Calibri" pitchFamily="34" charset="0"/>
              </a:rPr>
              <a:t> </a:t>
            </a:r>
            <a:r>
              <a:rPr lang="cs-CZ" i="1" dirty="0">
                <a:latin typeface="Calibri" pitchFamily="34" charset="0"/>
              </a:rPr>
              <a:t>et al.</a:t>
            </a:r>
            <a:r>
              <a:rPr lang="cs-CZ" dirty="0">
                <a:latin typeface="Calibri" pitchFamily="34" charset="0"/>
              </a:rPr>
              <a:t>, 2001b).</a:t>
            </a:r>
            <a:endParaRPr lang="cs-CZ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94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54" y="64977"/>
            <a:ext cx="9144000" cy="6813376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757599" y="828001"/>
            <a:ext cx="76197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200" dirty="0" smtClean="0">
                <a:latin typeface="Calibri" pitchFamily="34" charset="0"/>
              </a:rPr>
              <a:t>Volná cirkulující </a:t>
            </a:r>
            <a:r>
              <a:rPr lang="cs-CZ" sz="3200" dirty="0">
                <a:latin typeface="Calibri" pitchFamily="34" charset="0"/>
              </a:rPr>
              <a:t>DNA („cell-free DNA“,</a:t>
            </a:r>
            <a:r>
              <a:rPr lang="cs-CZ" sz="3200" dirty="0" err="1">
                <a:latin typeface="Calibri" pitchFamily="34" charset="0"/>
              </a:rPr>
              <a:t>cfDNA</a:t>
            </a:r>
            <a:r>
              <a:rPr lang="cs-CZ" sz="3200" dirty="0">
                <a:latin typeface="Calibri" pitchFamily="34" charset="0"/>
              </a:rPr>
              <a:t>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89308"/>
            <a:ext cx="5889076" cy="3923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23084" y="5301208"/>
            <a:ext cx="828880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Calibri" pitchFamily="34" charset="0"/>
              </a:rPr>
              <a:t>Rozdíl </a:t>
            </a:r>
            <a:r>
              <a:rPr lang="cs-CZ" sz="1600" dirty="0">
                <a:latin typeface="Calibri" pitchFamily="34" charset="0"/>
              </a:rPr>
              <a:t>mezi </a:t>
            </a:r>
            <a:r>
              <a:rPr lang="cs-CZ" sz="1600" dirty="0" err="1" smtClean="0">
                <a:latin typeface="Calibri" pitchFamily="34" charset="0"/>
              </a:rPr>
              <a:t>apoptózou</a:t>
            </a:r>
            <a:r>
              <a:rPr lang="cs-CZ" sz="1600" dirty="0" smtClean="0">
                <a:latin typeface="Calibri" pitchFamily="34" charset="0"/>
              </a:rPr>
              <a:t> </a:t>
            </a:r>
            <a:r>
              <a:rPr lang="cs-CZ" sz="1600" dirty="0">
                <a:latin typeface="Calibri" pitchFamily="34" charset="0"/>
              </a:rPr>
              <a:t>a </a:t>
            </a:r>
            <a:r>
              <a:rPr lang="cs-CZ" sz="1600" dirty="0" smtClean="0">
                <a:latin typeface="Calibri" pitchFamily="34" charset="0"/>
              </a:rPr>
              <a:t>nekrózou</a:t>
            </a:r>
            <a:r>
              <a:rPr lang="cs-CZ" sz="1600" dirty="0">
                <a:latin typeface="Calibri" pitchFamily="34" charset="0"/>
              </a:rPr>
              <a:t>. </a:t>
            </a:r>
            <a:endParaRPr lang="cs-CZ" sz="1600" dirty="0" smtClean="0">
              <a:latin typeface="Calibri" pitchFamily="34" charset="0"/>
            </a:endParaRPr>
          </a:p>
          <a:p>
            <a:r>
              <a:rPr lang="cs-CZ" sz="1600" dirty="0" smtClean="0">
                <a:latin typeface="Calibri" pitchFamily="34" charset="0"/>
              </a:rPr>
              <a:t>Ačkoliv </a:t>
            </a:r>
            <a:r>
              <a:rPr lang="cs-CZ" sz="1600" dirty="0">
                <a:latin typeface="Calibri" pitchFamily="34" charset="0"/>
              </a:rPr>
              <a:t>oba mechanismy konči smrti </a:t>
            </a:r>
            <a:r>
              <a:rPr lang="cs-CZ" sz="1600" dirty="0" smtClean="0">
                <a:latin typeface="Calibri" pitchFamily="34" charset="0"/>
              </a:rPr>
              <a:t>buňky, </a:t>
            </a:r>
            <a:r>
              <a:rPr lang="cs-CZ" sz="1600" dirty="0" err="1" smtClean="0">
                <a:latin typeface="Calibri" pitchFamily="34" charset="0"/>
              </a:rPr>
              <a:t>apoptóza</a:t>
            </a:r>
            <a:r>
              <a:rPr lang="cs-CZ" sz="1600" dirty="0" smtClean="0">
                <a:latin typeface="Calibri" pitchFamily="34" charset="0"/>
              </a:rPr>
              <a:t> </a:t>
            </a:r>
            <a:r>
              <a:rPr lang="cs-CZ" sz="1600" dirty="0">
                <a:latin typeface="Calibri" pitchFamily="34" charset="0"/>
              </a:rPr>
              <a:t>je </a:t>
            </a:r>
            <a:r>
              <a:rPr lang="cs-CZ" sz="1600" dirty="0" smtClean="0">
                <a:latin typeface="Calibri" pitchFamily="34" charset="0"/>
              </a:rPr>
              <a:t>regulovaný </a:t>
            </a:r>
            <a:r>
              <a:rPr lang="cs-CZ" sz="1600" dirty="0">
                <a:latin typeface="Calibri" pitchFamily="34" charset="0"/>
              </a:rPr>
              <a:t>proces </a:t>
            </a:r>
            <a:r>
              <a:rPr lang="cs-CZ" sz="1600" dirty="0" smtClean="0">
                <a:latin typeface="Calibri" pitchFamily="34" charset="0"/>
              </a:rPr>
              <a:t>zajišťující </a:t>
            </a:r>
            <a:r>
              <a:rPr lang="cs-CZ" sz="1600" dirty="0">
                <a:latin typeface="Calibri" pitchFamily="34" charset="0"/>
              </a:rPr>
              <a:t>eliminaci </a:t>
            </a:r>
            <a:endParaRPr lang="cs-CZ" sz="1600" dirty="0" smtClean="0">
              <a:latin typeface="Calibri" pitchFamily="34" charset="0"/>
            </a:endParaRPr>
          </a:p>
          <a:p>
            <a:r>
              <a:rPr lang="cs-CZ" sz="1600" dirty="0" smtClean="0">
                <a:latin typeface="Calibri" pitchFamily="34" charset="0"/>
              </a:rPr>
              <a:t>poškozených </a:t>
            </a:r>
            <a:r>
              <a:rPr lang="cs-CZ" sz="1600" dirty="0">
                <a:latin typeface="Calibri" pitchFamily="34" charset="0"/>
              </a:rPr>
              <a:t>či </a:t>
            </a:r>
            <a:r>
              <a:rPr lang="cs-CZ" sz="1600" dirty="0" smtClean="0">
                <a:latin typeface="Calibri" pitchFamily="34" charset="0"/>
              </a:rPr>
              <a:t>nepotřebných buněk, </a:t>
            </a:r>
            <a:r>
              <a:rPr lang="pl-PL" sz="1600" dirty="0" smtClean="0">
                <a:latin typeface="Calibri" pitchFamily="34" charset="0"/>
              </a:rPr>
              <a:t>kdy dochazií k </a:t>
            </a:r>
            <a:r>
              <a:rPr lang="pl-PL" sz="1600" dirty="0">
                <a:latin typeface="Calibri" pitchFamily="34" charset="0"/>
              </a:rPr>
              <a:t>rozpadu buňky na </a:t>
            </a:r>
            <a:r>
              <a:rPr lang="pl-PL" sz="1600" dirty="0" smtClean="0">
                <a:latin typeface="Calibri" pitchFamily="34" charset="0"/>
              </a:rPr>
              <a:t>apoptická tělíska</a:t>
            </a:r>
            <a:r>
              <a:rPr lang="pl-PL" sz="1600" dirty="0">
                <a:latin typeface="Calibri" pitchFamily="34" charset="0"/>
              </a:rPr>
              <a:t>, </a:t>
            </a:r>
            <a:endParaRPr lang="pl-PL" sz="1600" dirty="0" smtClean="0">
              <a:latin typeface="Calibri" pitchFamily="34" charset="0"/>
            </a:endParaRPr>
          </a:p>
          <a:p>
            <a:r>
              <a:rPr lang="pl-PL" sz="1600" dirty="0" smtClean="0">
                <a:latin typeface="Calibri" pitchFamily="34" charset="0"/>
              </a:rPr>
              <a:t>zatímco </a:t>
            </a:r>
            <a:r>
              <a:rPr lang="pl-PL" sz="1600" dirty="0">
                <a:latin typeface="Calibri" pitchFamily="34" charset="0"/>
              </a:rPr>
              <a:t>u </a:t>
            </a:r>
            <a:r>
              <a:rPr lang="pl-PL" sz="1600" dirty="0" smtClean="0">
                <a:latin typeface="Calibri" pitchFamily="34" charset="0"/>
              </a:rPr>
              <a:t>nekrózy </a:t>
            </a:r>
            <a:r>
              <a:rPr lang="pl-PL" sz="1600" dirty="0">
                <a:latin typeface="Calibri" pitchFamily="34" charset="0"/>
              </a:rPr>
              <a:t>se </a:t>
            </a:r>
            <a:r>
              <a:rPr lang="pl-PL" sz="1600" dirty="0" smtClean="0">
                <a:latin typeface="Calibri" pitchFamily="34" charset="0"/>
              </a:rPr>
              <a:t>jedná o </a:t>
            </a:r>
            <a:r>
              <a:rPr lang="cs-CZ" sz="1600" dirty="0" smtClean="0">
                <a:latin typeface="Calibri" pitchFamily="34" charset="0"/>
              </a:rPr>
              <a:t>patologický </a:t>
            </a:r>
            <a:r>
              <a:rPr lang="cs-CZ" sz="1600" dirty="0">
                <a:latin typeface="Calibri" pitchFamily="34" charset="0"/>
              </a:rPr>
              <a:t>proces </a:t>
            </a:r>
            <a:r>
              <a:rPr lang="cs-CZ" sz="1600" dirty="0" smtClean="0">
                <a:latin typeface="Calibri" pitchFamily="34" charset="0"/>
              </a:rPr>
              <a:t>vyvolaný různými </a:t>
            </a:r>
            <a:r>
              <a:rPr lang="cs-CZ" sz="1600" dirty="0">
                <a:latin typeface="Calibri" pitchFamily="34" charset="0"/>
              </a:rPr>
              <a:t>vlivy </a:t>
            </a:r>
            <a:r>
              <a:rPr lang="cs-CZ" sz="1600" dirty="0" smtClean="0">
                <a:latin typeface="Calibri" pitchFamily="34" charset="0"/>
              </a:rPr>
              <a:t>končící prasknutím </a:t>
            </a:r>
            <a:r>
              <a:rPr lang="cs-CZ" sz="1600" dirty="0">
                <a:latin typeface="Calibri" pitchFamily="34" charset="0"/>
              </a:rPr>
              <a:t>buňky </a:t>
            </a:r>
            <a:endParaRPr lang="cs-CZ" sz="1600" dirty="0" smtClean="0">
              <a:latin typeface="Calibri" pitchFamily="34" charset="0"/>
            </a:endParaRPr>
          </a:p>
          <a:p>
            <a:r>
              <a:rPr lang="cs-CZ" sz="1600" dirty="0" smtClean="0">
                <a:latin typeface="Calibri" pitchFamily="34" charset="0"/>
              </a:rPr>
              <a:t>a vylitím buněčného</a:t>
            </a:r>
            <a:r>
              <a:rPr lang="cs-CZ" sz="1600" dirty="0">
                <a:latin typeface="Calibri" pitchFamily="34" charset="0"/>
              </a:rPr>
              <a:t> </a:t>
            </a:r>
            <a:r>
              <a:rPr lang="cs-CZ" sz="1600" dirty="0" smtClean="0">
                <a:latin typeface="Calibri" pitchFamily="34" charset="0"/>
              </a:rPr>
              <a:t>obsahu </a:t>
            </a:r>
            <a:r>
              <a:rPr lang="cs-CZ" sz="1600" dirty="0">
                <a:latin typeface="Calibri" pitchFamily="34" charset="0"/>
              </a:rPr>
              <a:t>(upraveno dle </a:t>
            </a:r>
            <a:r>
              <a:rPr lang="cs-CZ" sz="1600" dirty="0" err="1">
                <a:latin typeface="Calibri" pitchFamily="34" charset="0"/>
              </a:rPr>
              <a:t>Meer</a:t>
            </a:r>
            <a:r>
              <a:rPr lang="cs-CZ" sz="1600" dirty="0">
                <a:latin typeface="Calibri" pitchFamily="34" charset="0"/>
              </a:rPr>
              <a:t> et al., 2010).</a:t>
            </a:r>
          </a:p>
        </p:txBody>
      </p:sp>
    </p:spTree>
    <p:extLst>
      <p:ext uri="{BB962C8B-B14F-4D97-AF65-F5344CB8AC3E}">
        <p14:creationId xmlns:p14="http://schemas.microsoft.com/office/powerpoint/2010/main" val="270687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54" y="64977"/>
            <a:ext cx="9144000" cy="6813376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757599" y="828001"/>
            <a:ext cx="76197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200" dirty="0" smtClean="0">
                <a:latin typeface="Calibri" pitchFamily="34" charset="0"/>
              </a:rPr>
              <a:t>Volná cirkulující </a:t>
            </a:r>
            <a:r>
              <a:rPr lang="cs-CZ" sz="3200" dirty="0">
                <a:latin typeface="Calibri" pitchFamily="34" charset="0"/>
              </a:rPr>
              <a:t>DNA („cell-free DNA“,</a:t>
            </a:r>
            <a:r>
              <a:rPr lang="cs-CZ" sz="3200" dirty="0" err="1">
                <a:latin typeface="Calibri" pitchFamily="34" charset="0"/>
              </a:rPr>
              <a:t>cfDNA</a:t>
            </a:r>
            <a:r>
              <a:rPr lang="cs-CZ" sz="3200" dirty="0">
                <a:latin typeface="Calibri" pitchFamily="34" charset="0"/>
              </a:rPr>
              <a:t>)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91943" y="1700808"/>
            <a:ext cx="7890622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cs-CZ" dirty="0" smtClean="0">
                <a:latin typeface="Calibri" pitchFamily="34" charset="0"/>
              </a:rPr>
              <a:t>je </a:t>
            </a:r>
            <a:r>
              <a:rPr lang="cs-CZ" dirty="0">
                <a:latin typeface="Calibri" pitchFamily="34" charset="0"/>
              </a:rPr>
              <a:t>typ </a:t>
            </a:r>
            <a:r>
              <a:rPr lang="cs-CZ" dirty="0" smtClean="0">
                <a:latin typeface="Calibri" pitchFamily="34" charset="0"/>
              </a:rPr>
              <a:t>bezbuněčné </a:t>
            </a:r>
            <a:r>
              <a:rPr lang="cs-CZ" dirty="0">
                <a:latin typeface="Calibri" pitchFamily="34" charset="0"/>
              </a:rPr>
              <a:t>DNA, </a:t>
            </a:r>
            <a:r>
              <a:rPr lang="cs-CZ" dirty="0" smtClean="0">
                <a:latin typeface="Calibri" pitchFamily="34" charset="0"/>
              </a:rPr>
              <a:t>která </a:t>
            </a:r>
            <a:r>
              <a:rPr lang="cs-CZ" dirty="0">
                <a:latin typeface="Calibri" pitchFamily="34" charset="0"/>
              </a:rPr>
              <a:t>se </a:t>
            </a:r>
            <a:r>
              <a:rPr lang="cs-CZ" dirty="0" smtClean="0">
                <a:latin typeface="Calibri" pitchFamily="34" charset="0"/>
              </a:rPr>
              <a:t>nalézá </a:t>
            </a:r>
            <a:r>
              <a:rPr lang="cs-CZ" dirty="0">
                <a:latin typeface="Calibri" pitchFamily="34" charset="0"/>
              </a:rPr>
              <a:t>v </a:t>
            </a:r>
            <a:r>
              <a:rPr lang="cs-CZ" dirty="0" smtClean="0">
                <a:latin typeface="Calibri" pitchFamily="34" charset="0"/>
              </a:rPr>
              <a:t>krevním </a:t>
            </a:r>
            <a:r>
              <a:rPr lang="cs-CZ" dirty="0">
                <a:latin typeface="Calibri" pitchFamily="34" charset="0"/>
              </a:rPr>
              <a:t>oběhu ve</a:t>
            </a:r>
          </a:p>
          <a:p>
            <a:r>
              <a:rPr lang="cs-CZ" dirty="0">
                <a:latin typeface="Calibri" pitchFamily="34" charset="0"/>
              </a:rPr>
              <a:t>formě fragmentů </a:t>
            </a:r>
            <a:endParaRPr lang="cs-CZ" dirty="0" smtClean="0">
              <a:latin typeface="Calibri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cs-CZ" dirty="0" smtClean="0">
                <a:latin typeface="Calibri" pitchFamily="34" charset="0"/>
              </a:rPr>
              <a:t>u zdravých </a:t>
            </a:r>
            <a:r>
              <a:rPr lang="cs-CZ" dirty="0">
                <a:latin typeface="Calibri" pitchFamily="34" charset="0"/>
              </a:rPr>
              <a:t>jedinců ji můžeme </a:t>
            </a:r>
            <a:r>
              <a:rPr lang="cs-CZ" dirty="0" smtClean="0">
                <a:latin typeface="Calibri" pitchFamily="34" charset="0"/>
              </a:rPr>
              <a:t>nalézt především </a:t>
            </a:r>
            <a:r>
              <a:rPr lang="cs-CZ" dirty="0">
                <a:latin typeface="Calibri" pitchFamily="34" charset="0"/>
              </a:rPr>
              <a:t>na povrchu </a:t>
            </a:r>
            <a:r>
              <a:rPr lang="cs-CZ" dirty="0" smtClean="0">
                <a:latin typeface="Calibri" pitchFamily="34" charset="0"/>
              </a:rPr>
              <a:t>krevních buněk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cs-CZ" dirty="0" err="1" smtClean="0">
                <a:latin typeface="Calibri" pitchFamily="34" charset="0"/>
              </a:rPr>
              <a:t>sekvenační</a:t>
            </a:r>
            <a:r>
              <a:rPr lang="cs-CZ" dirty="0" smtClean="0">
                <a:latin typeface="Calibri" pitchFamily="34" charset="0"/>
              </a:rPr>
              <a:t> analýzou plazmové </a:t>
            </a:r>
            <a:r>
              <a:rPr lang="cs-CZ" dirty="0" err="1">
                <a:latin typeface="Calibri" pitchFamily="34" charset="0"/>
              </a:rPr>
              <a:t>cfDNA</a:t>
            </a:r>
            <a:r>
              <a:rPr lang="cs-CZ" dirty="0">
                <a:latin typeface="Calibri" pitchFamily="34" charset="0"/>
              </a:rPr>
              <a:t> </a:t>
            </a:r>
            <a:r>
              <a:rPr lang="cs-CZ" dirty="0" smtClean="0">
                <a:latin typeface="Calibri" pitchFamily="34" charset="0"/>
              </a:rPr>
              <a:t>zdravých </a:t>
            </a:r>
            <a:r>
              <a:rPr lang="cs-CZ" dirty="0">
                <a:latin typeface="Calibri" pitchFamily="34" charset="0"/>
              </a:rPr>
              <a:t>jedinců bylo zjištěno, </a:t>
            </a:r>
            <a:endParaRPr lang="cs-CZ" dirty="0" smtClean="0">
              <a:latin typeface="Calibri" pitchFamily="34" charset="0"/>
            </a:endParaRPr>
          </a:p>
          <a:p>
            <a:r>
              <a:rPr lang="cs-CZ" dirty="0" smtClean="0">
                <a:latin typeface="Calibri" pitchFamily="34" charset="0"/>
              </a:rPr>
              <a:t>že </a:t>
            </a:r>
            <a:r>
              <a:rPr lang="cs-CZ" dirty="0">
                <a:latin typeface="Calibri" pitchFamily="34" charset="0"/>
              </a:rPr>
              <a:t>se </a:t>
            </a:r>
            <a:r>
              <a:rPr lang="cs-CZ" dirty="0" smtClean="0">
                <a:latin typeface="Calibri" pitchFamily="34" charset="0"/>
              </a:rPr>
              <a:t>jedná </a:t>
            </a:r>
            <a:r>
              <a:rPr lang="cs-CZ" dirty="0">
                <a:latin typeface="Calibri" pitchFamily="34" charset="0"/>
              </a:rPr>
              <a:t>o </a:t>
            </a:r>
            <a:r>
              <a:rPr lang="cs-CZ" dirty="0" err="1">
                <a:latin typeface="Calibri" pitchFamily="34" charset="0"/>
              </a:rPr>
              <a:t>dvouřetězcovou</a:t>
            </a:r>
            <a:r>
              <a:rPr lang="cs-CZ" dirty="0">
                <a:latin typeface="Calibri" pitchFamily="34" charset="0"/>
              </a:rPr>
              <a:t> </a:t>
            </a:r>
            <a:r>
              <a:rPr lang="cs-CZ" dirty="0" smtClean="0">
                <a:latin typeface="Calibri" pitchFamily="34" charset="0"/>
              </a:rPr>
              <a:t>molekulu s výrazným zastoupením </a:t>
            </a:r>
            <a:r>
              <a:rPr lang="cs-CZ" dirty="0">
                <a:latin typeface="Calibri" pitchFamily="34" charset="0"/>
              </a:rPr>
              <a:t>CG </a:t>
            </a:r>
            <a:r>
              <a:rPr lang="cs-CZ" dirty="0" smtClean="0">
                <a:latin typeface="Calibri" pitchFamily="34" charset="0"/>
              </a:rPr>
              <a:t>párů</a:t>
            </a:r>
            <a:r>
              <a:rPr lang="cs-CZ" dirty="0">
                <a:latin typeface="Calibri" pitchFamily="34" charset="0"/>
              </a:rPr>
              <a:t>. </a:t>
            </a:r>
            <a:endParaRPr lang="cs-CZ" dirty="0" smtClean="0">
              <a:latin typeface="Calibri" pitchFamily="34" charset="0"/>
            </a:endParaRPr>
          </a:p>
          <a:p>
            <a:r>
              <a:rPr lang="cs-CZ" dirty="0" smtClean="0">
                <a:latin typeface="Calibri" pitchFamily="34" charset="0"/>
              </a:rPr>
              <a:t>5</a:t>
            </a:r>
            <a:r>
              <a:rPr lang="cs-CZ" dirty="0">
                <a:latin typeface="Calibri" pitchFamily="34" charset="0"/>
              </a:rPr>
              <a:t>′ konec molekuly byl </a:t>
            </a:r>
            <a:r>
              <a:rPr lang="cs-CZ" dirty="0" smtClean="0">
                <a:latin typeface="Calibri" pitchFamily="34" charset="0"/>
              </a:rPr>
              <a:t>bohatý na </a:t>
            </a:r>
            <a:r>
              <a:rPr lang="cs-CZ" dirty="0">
                <a:latin typeface="Calibri" pitchFamily="34" charset="0"/>
              </a:rPr>
              <a:t>cytosin, </a:t>
            </a:r>
            <a:r>
              <a:rPr lang="cs-CZ" dirty="0" smtClean="0">
                <a:latin typeface="Calibri" pitchFamily="34" charset="0"/>
              </a:rPr>
              <a:t>zatímco 3′ na guanin</a:t>
            </a:r>
          </a:p>
          <a:p>
            <a:r>
              <a:rPr lang="cs-CZ" dirty="0" smtClean="0">
                <a:latin typeface="Calibri" pitchFamily="34" charset="0"/>
              </a:rPr>
              <a:t>Toto zastoupení </a:t>
            </a:r>
            <a:r>
              <a:rPr lang="cs-CZ" dirty="0">
                <a:latin typeface="Calibri" pitchFamily="34" charset="0"/>
              </a:rPr>
              <a:t>může </a:t>
            </a:r>
            <a:r>
              <a:rPr lang="cs-CZ" dirty="0" smtClean="0">
                <a:latin typeface="Calibri" pitchFamily="34" charset="0"/>
              </a:rPr>
              <a:t>být důležité </a:t>
            </a:r>
            <a:r>
              <a:rPr lang="cs-CZ" dirty="0">
                <a:latin typeface="Calibri" pitchFamily="34" charset="0"/>
              </a:rPr>
              <a:t>pro stabilitu </a:t>
            </a:r>
            <a:r>
              <a:rPr lang="cs-CZ" dirty="0" err="1">
                <a:latin typeface="Calibri" pitchFamily="34" charset="0"/>
              </a:rPr>
              <a:t>cfDNA</a:t>
            </a:r>
            <a:r>
              <a:rPr lang="cs-CZ" dirty="0">
                <a:latin typeface="Calibri" pitchFamily="34" charset="0"/>
              </a:rPr>
              <a:t> v </a:t>
            </a:r>
            <a:r>
              <a:rPr lang="cs-CZ" dirty="0" smtClean="0">
                <a:latin typeface="Calibri" pitchFamily="34" charset="0"/>
              </a:rPr>
              <a:t>plazmě.</a:t>
            </a:r>
          </a:p>
          <a:p>
            <a:endParaRPr lang="cs-CZ" dirty="0">
              <a:latin typeface="Calibri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cs-CZ" dirty="0">
                <a:latin typeface="Calibri" pitchFamily="34" charset="0"/>
              </a:rPr>
              <a:t>Při </a:t>
            </a:r>
            <a:r>
              <a:rPr lang="cs-CZ" dirty="0" smtClean="0">
                <a:latin typeface="Calibri" pitchFamily="34" charset="0"/>
              </a:rPr>
              <a:t>srovnáni </a:t>
            </a:r>
            <a:r>
              <a:rPr lang="cs-CZ" dirty="0">
                <a:latin typeface="Calibri" pitchFamily="34" charset="0"/>
              </a:rPr>
              <a:t>koncentrace </a:t>
            </a:r>
            <a:r>
              <a:rPr lang="cs-CZ" dirty="0" err="1">
                <a:latin typeface="Calibri" pitchFamily="34" charset="0"/>
              </a:rPr>
              <a:t>cfDNA</a:t>
            </a:r>
            <a:r>
              <a:rPr lang="cs-CZ" dirty="0">
                <a:latin typeface="Calibri" pitchFamily="34" charset="0"/>
              </a:rPr>
              <a:t> v plazmě a </a:t>
            </a:r>
            <a:r>
              <a:rPr lang="cs-CZ" dirty="0" smtClean="0">
                <a:latin typeface="Calibri" pitchFamily="34" charset="0"/>
              </a:rPr>
              <a:t>séru </a:t>
            </a:r>
            <a:r>
              <a:rPr lang="cs-CZ" dirty="0">
                <a:latin typeface="Calibri" pitchFamily="34" charset="0"/>
              </a:rPr>
              <a:t>bylo zjištěno, že nejsou </a:t>
            </a:r>
            <a:r>
              <a:rPr lang="cs-CZ" dirty="0" smtClean="0">
                <a:latin typeface="Calibri" pitchFamily="34" charset="0"/>
              </a:rPr>
              <a:t>shodné</a:t>
            </a:r>
            <a:endParaRPr lang="cs-CZ" dirty="0">
              <a:latin typeface="Calibri" pitchFamily="34" charset="0"/>
            </a:endParaRPr>
          </a:p>
          <a:p>
            <a:r>
              <a:rPr lang="cs-CZ" dirty="0" smtClean="0">
                <a:latin typeface="Calibri" pitchFamily="34" charset="0"/>
              </a:rPr>
              <a:t>Ačkoli </a:t>
            </a:r>
            <a:r>
              <a:rPr lang="cs-CZ" dirty="0">
                <a:latin typeface="Calibri" pitchFamily="34" charset="0"/>
              </a:rPr>
              <a:t>byla v plazmě </a:t>
            </a:r>
            <a:r>
              <a:rPr lang="cs-CZ" dirty="0" err="1">
                <a:latin typeface="Calibri" pitchFamily="34" charset="0"/>
              </a:rPr>
              <a:t>cfDNA</a:t>
            </a:r>
            <a:r>
              <a:rPr lang="cs-CZ" dirty="0">
                <a:latin typeface="Calibri" pitchFamily="34" charset="0"/>
              </a:rPr>
              <a:t> v </a:t>
            </a:r>
            <a:r>
              <a:rPr lang="cs-CZ" dirty="0" smtClean="0">
                <a:latin typeface="Calibri" pitchFamily="34" charset="0"/>
              </a:rPr>
              <a:t>nižší koncentraci</a:t>
            </a:r>
            <a:r>
              <a:rPr lang="cs-CZ" dirty="0">
                <a:latin typeface="Calibri" pitchFamily="34" charset="0"/>
              </a:rPr>
              <a:t>, je </a:t>
            </a:r>
            <a:r>
              <a:rPr lang="cs-CZ" dirty="0" smtClean="0">
                <a:latin typeface="Calibri" pitchFamily="34" charset="0"/>
              </a:rPr>
              <a:t>stabilnější,</a:t>
            </a:r>
            <a:endParaRPr lang="cs-CZ" dirty="0">
              <a:latin typeface="Calibri" pitchFamily="34" charset="0"/>
            </a:endParaRPr>
          </a:p>
          <a:p>
            <a:r>
              <a:rPr lang="pl-PL" dirty="0">
                <a:latin typeface="Calibri" pitchFamily="34" charset="0"/>
              </a:rPr>
              <a:t>a proto je i </a:t>
            </a:r>
            <a:r>
              <a:rPr lang="pl-PL" dirty="0" smtClean="0">
                <a:latin typeface="Calibri" pitchFamily="34" charset="0"/>
              </a:rPr>
              <a:t>lepším </a:t>
            </a:r>
            <a:r>
              <a:rPr lang="pl-PL" dirty="0">
                <a:latin typeface="Calibri" pitchFamily="34" charset="0"/>
              </a:rPr>
              <a:t>zdrojem pro </a:t>
            </a:r>
            <a:r>
              <a:rPr lang="pl-PL" dirty="0" smtClean="0">
                <a:latin typeface="Calibri" pitchFamily="34" charset="0"/>
              </a:rPr>
              <a:t>analýzy . </a:t>
            </a:r>
          </a:p>
          <a:p>
            <a:r>
              <a:rPr lang="pl-PL" dirty="0" smtClean="0">
                <a:latin typeface="Calibri" pitchFamily="34" charset="0"/>
              </a:rPr>
              <a:t>V séru je </a:t>
            </a:r>
            <a:r>
              <a:rPr lang="pl-PL" dirty="0">
                <a:latin typeface="Calibri" pitchFamily="34" charset="0"/>
              </a:rPr>
              <a:t>koncentrace cfDNA vyrazně</a:t>
            </a:r>
          </a:p>
          <a:p>
            <a:r>
              <a:rPr lang="cs-CZ" dirty="0" smtClean="0">
                <a:latin typeface="Calibri" pitchFamily="34" charset="0"/>
              </a:rPr>
              <a:t>vyšší, </a:t>
            </a:r>
            <a:r>
              <a:rPr lang="cs-CZ" dirty="0">
                <a:latin typeface="Calibri" pitchFamily="34" charset="0"/>
              </a:rPr>
              <a:t>ale </a:t>
            </a:r>
            <a:r>
              <a:rPr lang="cs-CZ" dirty="0" smtClean="0">
                <a:latin typeface="Calibri" pitchFamily="34" charset="0"/>
              </a:rPr>
              <a:t>její </a:t>
            </a:r>
            <a:r>
              <a:rPr lang="cs-CZ" dirty="0">
                <a:latin typeface="Calibri" pitchFamily="34" charset="0"/>
              </a:rPr>
              <a:t>stabilita v </a:t>
            </a:r>
            <a:r>
              <a:rPr lang="cs-CZ" dirty="0" smtClean="0">
                <a:latin typeface="Calibri" pitchFamily="34" charset="0"/>
              </a:rPr>
              <a:t>různých časových </a:t>
            </a:r>
            <a:r>
              <a:rPr lang="cs-CZ" dirty="0">
                <a:latin typeface="Calibri" pitchFamily="34" charset="0"/>
              </a:rPr>
              <a:t>intervalech velice </a:t>
            </a:r>
            <a:r>
              <a:rPr lang="cs-CZ" dirty="0" smtClean="0">
                <a:latin typeface="Calibri" pitchFamily="34" charset="0"/>
              </a:rPr>
              <a:t>kolísá.</a:t>
            </a:r>
          </a:p>
        </p:txBody>
      </p:sp>
    </p:spTree>
    <p:extLst>
      <p:ext uri="{BB962C8B-B14F-4D97-AF65-F5344CB8AC3E}">
        <p14:creationId xmlns:p14="http://schemas.microsoft.com/office/powerpoint/2010/main" val="19960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54" y="64977"/>
            <a:ext cx="9144000" cy="6813376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434273" y="828001"/>
            <a:ext cx="82664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200" dirty="0">
                <a:latin typeface="Calibri" pitchFamily="34" charset="0"/>
              </a:rPr>
              <a:t>Volná cirkulující DNA a její potenciál v onkologii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259652" y="1700808"/>
            <a:ext cx="62646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cs-CZ" dirty="0" smtClean="0">
                <a:latin typeface="Calibri" pitchFamily="34" charset="0"/>
              </a:rPr>
              <a:t>výrazné </a:t>
            </a:r>
            <a:r>
              <a:rPr lang="cs-CZ" dirty="0">
                <a:latin typeface="Calibri" pitchFamily="34" charset="0"/>
              </a:rPr>
              <a:t>zvýšené hodnoty </a:t>
            </a:r>
            <a:r>
              <a:rPr lang="cs-CZ" dirty="0" err="1">
                <a:latin typeface="Calibri" pitchFamily="34" charset="0"/>
              </a:rPr>
              <a:t>cf</a:t>
            </a:r>
            <a:r>
              <a:rPr lang="cs-CZ" dirty="0">
                <a:latin typeface="Calibri" pitchFamily="34" charset="0"/>
              </a:rPr>
              <a:t>-DNA jsou patrné </a:t>
            </a:r>
            <a:r>
              <a:rPr lang="cs-CZ" dirty="0" smtClean="0">
                <a:latin typeface="Calibri" pitchFamily="34" charset="0"/>
              </a:rPr>
              <a:t>u </a:t>
            </a:r>
            <a:r>
              <a:rPr lang="cs-CZ" dirty="0">
                <a:latin typeface="Calibri" pitchFamily="34" charset="0"/>
              </a:rPr>
              <a:t>pacientů s malignitami </a:t>
            </a:r>
            <a:r>
              <a:rPr lang="cs-CZ" dirty="0" smtClean="0">
                <a:latin typeface="Calibri" pitchFamily="34" charset="0"/>
              </a:rPr>
              <a:t> a </a:t>
            </a:r>
            <a:r>
              <a:rPr lang="cs-CZ" dirty="0">
                <a:latin typeface="Calibri" pitchFamily="34" charset="0"/>
              </a:rPr>
              <a:t>to především v pokročilých stádiích nemoci. </a:t>
            </a:r>
          </a:p>
          <a:p>
            <a:endParaRPr lang="cs-CZ" dirty="0">
              <a:latin typeface="Calibri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cs-CZ" dirty="0" smtClean="0">
                <a:latin typeface="Calibri" pitchFamily="34" charset="0"/>
              </a:rPr>
              <a:t>V takovém </a:t>
            </a:r>
            <a:r>
              <a:rPr lang="cs-CZ" dirty="0">
                <a:latin typeface="Calibri" pitchFamily="34" charset="0"/>
              </a:rPr>
              <a:t>to případě je nádorově specifická </a:t>
            </a:r>
            <a:r>
              <a:rPr lang="cs-CZ" dirty="0" err="1">
                <a:latin typeface="Calibri" pitchFamily="34" charset="0"/>
              </a:rPr>
              <a:t>cf</a:t>
            </a:r>
            <a:r>
              <a:rPr lang="cs-CZ" dirty="0">
                <a:latin typeface="Calibri" pitchFamily="34" charset="0"/>
              </a:rPr>
              <a:t>-DNA uvolňována nekrózou z buněk primárního nádoru a </a:t>
            </a:r>
            <a:r>
              <a:rPr lang="cs-CZ" dirty="0" smtClean="0">
                <a:latin typeface="Calibri" pitchFamily="34" charset="0"/>
              </a:rPr>
              <a:t>metastáz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cs-CZ" dirty="0" err="1" smtClean="0">
                <a:latin typeface="Calibri" pitchFamily="34" charset="0"/>
              </a:rPr>
              <a:t>cf</a:t>
            </a:r>
            <a:r>
              <a:rPr lang="cs-CZ" dirty="0" smtClean="0">
                <a:latin typeface="Calibri" pitchFamily="34" charset="0"/>
              </a:rPr>
              <a:t>-DNA hodnocena </a:t>
            </a:r>
            <a:r>
              <a:rPr lang="cs-CZ" dirty="0">
                <a:latin typeface="Calibri" pitchFamily="34" charset="0"/>
              </a:rPr>
              <a:t>jako vhodný neinvazivní molekulární </a:t>
            </a:r>
            <a:r>
              <a:rPr lang="cs-CZ" dirty="0" err="1">
                <a:latin typeface="Calibri" pitchFamily="34" charset="0"/>
              </a:rPr>
              <a:t>marker</a:t>
            </a:r>
            <a:r>
              <a:rPr lang="cs-CZ" dirty="0">
                <a:latin typeface="Calibri" pitchFamily="34" charset="0"/>
              </a:rPr>
              <a:t> nádorových onemocnění</a:t>
            </a:r>
            <a:r>
              <a:rPr lang="cs-CZ" dirty="0" smtClean="0">
                <a:latin typeface="Calibri" pitchFamily="34" charset="0"/>
              </a:rPr>
              <a:t>.</a:t>
            </a:r>
            <a:endParaRPr lang="cs-CZ" dirty="0">
              <a:latin typeface="Calibri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cs-CZ" dirty="0" smtClean="0">
                <a:latin typeface="Calibri" pitchFamily="34" charset="0"/>
              </a:rPr>
              <a:t>kvantitativní </a:t>
            </a:r>
            <a:r>
              <a:rPr lang="cs-CZ" dirty="0">
                <a:latin typeface="Calibri" pitchFamily="34" charset="0"/>
              </a:rPr>
              <a:t>stanovení a detekce genetických a epigenetických změn v </a:t>
            </a:r>
            <a:r>
              <a:rPr lang="cs-CZ" dirty="0" err="1">
                <a:latin typeface="Calibri" pitchFamily="34" charset="0"/>
              </a:rPr>
              <a:t>cf</a:t>
            </a:r>
            <a:r>
              <a:rPr lang="cs-CZ" dirty="0">
                <a:latin typeface="Calibri" pitchFamily="34" charset="0"/>
              </a:rPr>
              <a:t>-DNA u pacientů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cs-CZ" dirty="0" smtClean="0">
                <a:latin typeface="Calibri" pitchFamily="34" charset="0"/>
              </a:rPr>
              <a:t>u</a:t>
            </a:r>
            <a:r>
              <a:rPr lang="cs-CZ" dirty="0">
                <a:latin typeface="Calibri" pitchFamily="34" charset="0"/>
              </a:rPr>
              <a:t> </a:t>
            </a:r>
            <a:r>
              <a:rPr lang="cs-CZ" dirty="0" smtClean="0">
                <a:latin typeface="Calibri" pitchFamily="34" charset="0"/>
              </a:rPr>
              <a:t>různých malignit </a:t>
            </a:r>
            <a:r>
              <a:rPr lang="cs-CZ" dirty="0">
                <a:latin typeface="Calibri" pitchFamily="34" charset="0"/>
              </a:rPr>
              <a:t>má potenciální využití v molekulární diagnostice, prognóze, monitorování průběhu nemoci a odpovědi na </a:t>
            </a:r>
            <a:r>
              <a:rPr lang="cs-CZ" dirty="0" smtClean="0">
                <a:latin typeface="Calibri" pitchFamily="34" charset="0"/>
              </a:rPr>
              <a:t>léčbu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cs-CZ" dirty="0" smtClean="0">
                <a:latin typeface="Calibri" pitchFamily="34" charset="0"/>
              </a:rPr>
              <a:t>využití </a:t>
            </a:r>
            <a:r>
              <a:rPr lang="cs-CZ" dirty="0" err="1">
                <a:latin typeface="Calibri" pitchFamily="34" charset="0"/>
              </a:rPr>
              <a:t>cf</a:t>
            </a:r>
            <a:r>
              <a:rPr lang="cs-CZ" dirty="0">
                <a:latin typeface="Calibri" pitchFamily="34" charset="0"/>
              </a:rPr>
              <a:t>-DNA jako krevního biomarkeru u vybraných solidních nádorů a hematologických </a:t>
            </a:r>
            <a:r>
              <a:rPr lang="cs-CZ" dirty="0" smtClean="0">
                <a:latin typeface="Calibri" pitchFamily="34" charset="0"/>
              </a:rPr>
              <a:t>malignit</a:t>
            </a:r>
            <a:endParaRPr lang="cs-CZ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38015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54" y="64977"/>
            <a:ext cx="9144000" cy="6813376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434273" y="828001"/>
            <a:ext cx="82664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200" dirty="0">
                <a:latin typeface="Calibri" pitchFamily="34" charset="0"/>
              </a:rPr>
              <a:t>Volná cirkulující DNA a její potenciál v onkologii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394254" y="1721404"/>
            <a:ext cx="1222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Calibri" pitchFamily="34" charset="0"/>
              </a:rPr>
              <a:t>Biopsie</a:t>
            </a:r>
            <a:endParaRPr lang="cs-CZ" sz="2400" dirty="0">
              <a:latin typeface="Calibri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2317503"/>
            <a:ext cx="923278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Calibri" pitchFamily="34" charset="0"/>
              </a:rPr>
              <a:t>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cs-CZ" dirty="0" smtClean="0">
                <a:latin typeface="Calibri" pitchFamily="34" charset="0"/>
              </a:rPr>
              <a:t>odběr tkáně </a:t>
            </a:r>
            <a:r>
              <a:rPr lang="cs-CZ" dirty="0">
                <a:latin typeface="Calibri" pitchFamily="34" charset="0"/>
              </a:rPr>
              <a:t>z </a:t>
            </a:r>
            <a:r>
              <a:rPr lang="cs-CZ" dirty="0" smtClean="0">
                <a:latin typeface="Calibri" pitchFamily="34" charset="0"/>
              </a:rPr>
              <a:t>živého </a:t>
            </a:r>
            <a:r>
              <a:rPr lang="cs-CZ" dirty="0">
                <a:latin typeface="Calibri" pitchFamily="34" charset="0"/>
              </a:rPr>
              <a:t>organizmu, </a:t>
            </a:r>
            <a:r>
              <a:rPr lang="cs-CZ" dirty="0" smtClean="0">
                <a:latin typeface="Calibri" pitchFamily="34" charset="0"/>
              </a:rPr>
              <a:t>která </a:t>
            </a:r>
            <a:r>
              <a:rPr lang="cs-CZ" dirty="0">
                <a:latin typeface="Calibri" pitchFamily="34" charset="0"/>
              </a:rPr>
              <a:t>se </a:t>
            </a:r>
            <a:r>
              <a:rPr lang="cs-CZ" dirty="0" smtClean="0">
                <a:latin typeface="Calibri" pitchFamily="34" charset="0"/>
              </a:rPr>
              <a:t>dále zkoumá</a:t>
            </a:r>
            <a:endParaRPr lang="cs-CZ" dirty="0">
              <a:latin typeface="Calibri" pitchFamily="34" charset="0"/>
            </a:endParaRPr>
          </a:p>
          <a:p>
            <a:r>
              <a:rPr lang="pl-PL" dirty="0">
                <a:latin typeface="Calibri" pitchFamily="34" charset="0"/>
              </a:rPr>
              <a:t>histologickym </a:t>
            </a:r>
            <a:r>
              <a:rPr lang="pl-PL" dirty="0" smtClean="0">
                <a:latin typeface="Calibri" pitchFamily="34" charset="0"/>
              </a:rPr>
              <a:t>vyšetřenÍm </a:t>
            </a:r>
            <a:r>
              <a:rPr lang="pl-PL" dirty="0">
                <a:latin typeface="Calibri" pitchFamily="34" charset="0"/>
              </a:rPr>
              <a:t>pod mikroskopem, aby mohlo byt stanoveno, zda se jedna</a:t>
            </a:r>
          </a:p>
          <a:p>
            <a:r>
              <a:rPr lang="cs-CZ" dirty="0">
                <a:latin typeface="Calibri" pitchFamily="34" charset="0"/>
              </a:rPr>
              <a:t>o </a:t>
            </a:r>
            <a:r>
              <a:rPr lang="cs-CZ" dirty="0" smtClean="0">
                <a:latin typeface="Calibri" pitchFamily="34" charset="0"/>
              </a:rPr>
              <a:t>maligní </a:t>
            </a:r>
            <a:r>
              <a:rPr lang="cs-CZ" dirty="0">
                <a:latin typeface="Calibri" pitchFamily="34" charset="0"/>
              </a:rPr>
              <a:t>či </a:t>
            </a:r>
            <a:r>
              <a:rPr lang="cs-CZ" dirty="0" smtClean="0">
                <a:latin typeface="Calibri" pitchFamily="34" charset="0"/>
              </a:rPr>
              <a:t>benigní tkáň </a:t>
            </a:r>
            <a:r>
              <a:rPr lang="cs-CZ" dirty="0">
                <a:latin typeface="Calibri" pitchFamily="34" charset="0"/>
              </a:rPr>
              <a:t>a </a:t>
            </a:r>
            <a:r>
              <a:rPr lang="cs-CZ" dirty="0" smtClean="0">
                <a:latin typeface="Calibri" pitchFamily="34" charset="0"/>
              </a:rPr>
              <a:t>případně </a:t>
            </a:r>
            <a:r>
              <a:rPr lang="cs-CZ" dirty="0">
                <a:latin typeface="Calibri" pitchFamily="34" charset="0"/>
              </a:rPr>
              <a:t>typ a stadium </a:t>
            </a:r>
            <a:r>
              <a:rPr lang="cs-CZ" dirty="0" smtClean="0">
                <a:latin typeface="Calibri" pitchFamily="34" charset="0"/>
              </a:rPr>
              <a:t>nádoru</a:t>
            </a:r>
            <a:r>
              <a:rPr lang="cs-CZ" dirty="0">
                <a:latin typeface="Calibri" pitchFamily="34" charset="0"/>
              </a:rPr>
              <a:t>. </a:t>
            </a:r>
            <a:endParaRPr lang="cs-CZ" dirty="0" smtClean="0">
              <a:latin typeface="Calibri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cs-CZ" dirty="0" smtClean="0">
                <a:latin typeface="Calibri" pitchFamily="34" charset="0"/>
              </a:rPr>
              <a:t>může </a:t>
            </a:r>
            <a:r>
              <a:rPr lang="cs-CZ" dirty="0">
                <a:latin typeface="Calibri" pitchFamily="34" charset="0"/>
              </a:rPr>
              <a:t>byt </a:t>
            </a:r>
            <a:r>
              <a:rPr lang="cs-CZ" dirty="0" smtClean="0">
                <a:latin typeface="Calibri" pitchFamily="34" charset="0"/>
              </a:rPr>
              <a:t>provedena různými </a:t>
            </a:r>
            <a:r>
              <a:rPr lang="cs-CZ" dirty="0">
                <a:latin typeface="Calibri" pitchFamily="34" charset="0"/>
              </a:rPr>
              <a:t>způsoby v </a:t>
            </a:r>
            <a:r>
              <a:rPr lang="cs-CZ" dirty="0" smtClean="0">
                <a:latin typeface="Calibri" pitchFamily="34" charset="0"/>
              </a:rPr>
              <a:t>závislosti </a:t>
            </a:r>
            <a:r>
              <a:rPr lang="cs-CZ" dirty="0">
                <a:latin typeface="Calibri" pitchFamily="34" charset="0"/>
              </a:rPr>
              <a:t>na </a:t>
            </a:r>
            <a:r>
              <a:rPr lang="cs-CZ" dirty="0" smtClean="0">
                <a:latin typeface="Calibri" pitchFamily="34" charset="0"/>
              </a:rPr>
              <a:t>odebírané tkáni  </a:t>
            </a:r>
          </a:p>
          <a:p>
            <a:pPr marL="285750" indent="-285750">
              <a:buFontTx/>
              <a:buChar char="-"/>
            </a:pPr>
            <a:r>
              <a:rPr lang="cs-CZ" dirty="0" smtClean="0">
                <a:latin typeface="Calibri" pitchFamily="34" charset="0"/>
              </a:rPr>
              <a:t>odběr </a:t>
            </a:r>
            <a:r>
              <a:rPr lang="cs-CZ" dirty="0">
                <a:latin typeface="Calibri" pitchFamily="34" charset="0"/>
              </a:rPr>
              <a:t>vzorků může byt </a:t>
            </a:r>
            <a:r>
              <a:rPr lang="cs-CZ" dirty="0" smtClean="0">
                <a:latin typeface="Calibri" pitchFamily="34" charset="0"/>
              </a:rPr>
              <a:t>proveden stěrem </a:t>
            </a:r>
            <a:r>
              <a:rPr lang="cs-CZ" dirty="0">
                <a:latin typeface="Calibri" pitchFamily="34" charset="0"/>
              </a:rPr>
              <a:t>pomoci </a:t>
            </a:r>
            <a:r>
              <a:rPr lang="cs-CZ" dirty="0" smtClean="0">
                <a:latin typeface="Calibri" pitchFamily="34" charset="0"/>
              </a:rPr>
              <a:t>kartáčku</a:t>
            </a:r>
            <a:r>
              <a:rPr lang="cs-CZ" dirty="0">
                <a:latin typeface="Calibri" pitchFamily="34" charset="0"/>
              </a:rPr>
              <a:t>, </a:t>
            </a:r>
            <a:r>
              <a:rPr lang="cs-CZ" dirty="0" smtClean="0">
                <a:latin typeface="Calibri" pitchFamily="34" charset="0"/>
              </a:rPr>
              <a:t>klíšťkami</a:t>
            </a:r>
            <a:r>
              <a:rPr lang="cs-CZ" dirty="0">
                <a:latin typeface="Calibri" pitchFamily="34" charset="0"/>
              </a:rPr>
              <a:t>, </a:t>
            </a:r>
            <a:r>
              <a:rPr lang="cs-CZ" dirty="0" smtClean="0">
                <a:latin typeface="Calibri" pitchFamily="34" charset="0"/>
              </a:rPr>
              <a:t>dutou </a:t>
            </a:r>
            <a:r>
              <a:rPr lang="cs-CZ" dirty="0">
                <a:latin typeface="Calibri" pitchFamily="34" charset="0"/>
              </a:rPr>
              <a:t>jehlou nebo </a:t>
            </a:r>
            <a:endParaRPr lang="cs-CZ" dirty="0" smtClean="0">
              <a:latin typeface="Calibri" pitchFamily="34" charset="0"/>
            </a:endParaRPr>
          </a:p>
          <a:p>
            <a:r>
              <a:rPr lang="cs-CZ" dirty="0">
                <a:latin typeface="Calibri" pitchFamily="34" charset="0"/>
              </a:rPr>
              <a:t> </a:t>
            </a:r>
            <a:r>
              <a:rPr lang="cs-CZ" dirty="0" smtClean="0">
                <a:latin typeface="Calibri" pitchFamily="34" charset="0"/>
              </a:rPr>
              <a:t>      při chirurgickém zákroku</a:t>
            </a:r>
            <a:r>
              <a:rPr lang="cs-CZ" dirty="0">
                <a:latin typeface="Calibri" pitchFamily="34" charset="0"/>
              </a:rPr>
              <a:t>. </a:t>
            </a:r>
            <a:endParaRPr lang="cs-CZ" dirty="0" smtClean="0">
              <a:latin typeface="Calibri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cs-CZ" dirty="0" smtClean="0">
                <a:latin typeface="Calibri" pitchFamily="34" charset="0"/>
              </a:rPr>
              <a:t>délka samotného </a:t>
            </a:r>
            <a:r>
              <a:rPr lang="cs-CZ" dirty="0">
                <a:latin typeface="Calibri" pitchFamily="34" charset="0"/>
              </a:rPr>
              <a:t>odběru a </a:t>
            </a:r>
            <a:r>
              <a:rPr lang="cs-CZ" dirty="0" smtClean="0">
                <a:latin typeface="Calibri" pitchFamily="34" charset="0"/>
              </a:rPr>
              <a:t>případná </a:t>
            </a:r>
            <a:r>
              <a:rPr lang="cs-CZ" dirty="0">
                <a:latin typeface="Calibri" pitchFamily="34" charset="0"/>
              </a:rPr>
              <a:t>hospitalizace je </a:t>
            </a:r>
            <a:r>
              <a:rPr lang="cs-CZ" dirty="0" smtClean="0">
                <a:latin typeface="Calibri" pitchFamily="34" charset="0"/>
              </a:rPr>
              <a:t>individuální v závislosti </a:t>
            </a:r>
            <a:r>
              <a:rPr lang="cs-CZ" dirty="0">
                <a:latin typeface="Calibri" pitchFamily="34" charset="0"/>
              </a:rPr>
              <a:t>na </a:t>
            </a:r>
            <a:r>
              <a:rPr lang="cs-CZ" dirty="0" smtClean="0">
                <a:latin typeface="Calibri" pitchFamily="34" charset="0"/>
              </a:rPr>
              <a:t>uložení ložiska</a:t>
            </a:r>
          </a:p>
          <a:p>
            <a:pPr marL="285750" indent="-285750">
              <a:buFont typeface="Wingdings" pitchFamily="2" charset="2"/>
              <a:buChar char="v"/>
            </a:pPr>
            <a:endParaRPr lang="cs-CZ" dirty="0">
              <a:latin typeface="Calibri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cs-CZ" dirty="0" smtClean="0">
                <a:latin typeface="Calibri" pitchFamily="34" charset="0"/>
              </a:rPr>
              <a:t>úskalím klasické </a:t>
            </a:r>
            <a:r>
              <a:rPr lang="cs-CZ" dirty="0">
                <a:latin typeface="Calibri" pitchFamily="34" charset="0"/>
              </a:rPr>
              <a:t>biopsie je, že </a:t>
            </a:r>
            <a:r>
              <a:rPr lang="cs-CZ" dirty="0" smtClean="0">
                <a:latin typeface="Calibri" pitchFamily="34" charset="0"/>
              </a:rPr>
              <a:t>nemusí </a:t>
            </a:r>
            <a:r>
              <a:rPr lang="cs-CZ" dirty="0">
                <a:latin typeface="Calibri" pitchFamily="34" charset="0"/>
              </a:rPr>
              <a:t>zachytit heterogenitu </a:t>
            </a:r>
            <a:r>
              <a:rPr lang="cs-CZ" dirty="0" smtClean="0">
                <a:latin typeface="Calibri" pitchFamily="34" charset="0"/>
              </a:rPr>
              <a:t>nádoru</a:t>
            </a:r>
            <a:endParaRPr lang="cs-CZ" dirty="0">
              <a:latin typeface="Calibri" pitchFamily="34" charset="0"/>
            </a:endParaRPr>
          </a:p>
          <a:p>
            <a:r>
              <a:rPr lang="cs-CZ" dirty="0" smtClean="0">
                <a:latin typeface="Calibri" pitchFamily="34" charset="0"/>
              </a:rPr>
              <a:t>      Každý nádor </a:t>
            </a:r>
            <a:r>
              <a:rPr lang="cs-CZ" dirty="0">
                <a:latin typeface="Calibri" pitchFamily="34" charset="0"/>
              </a:rPr>
              <a:t>se může </a:t>
            </a:r>
            <a:r>
              <a:rPr lang="cs-CZ" dirty="0" smtClean="0">
                <a:latin typeface="Calibri" pitchFamily="34" charset="0"/>
              </a:rPr>
              <a:t>skládat </a:t>
            </a:r>
            <a:r>
              <a:rPr lang="cs-CZ" dirty="0">
                <a:latin typeface="Calibri" pitchFamily="34" charset="0"/>
              </a:rPr>
              <a:t>z </a:t>
            </a:r>
            <a:r>
              <a:rPr lang="cs-CZ" dirty="0" smtClean="0">
                <a:latin typeface="Calibri" pitchFamily="34" charset="0"/>
              </a:rPr>
              <a:t>více buněčných subpopulací, které</a:t>
            </a:r>
            <a:endParaRPr lang="cs-CZ" dirty="0">
              <a:latin typeface="Calibri" pitchFamily="34" charset="0"/>
            </a:endParaRPr>
          </a:p>
          <a:p>
            <a:r>
              <a:rPr lang="cs-CZ" dirty="0" smtClean="0">
                <a:latin typeface="Calibri" pitchFamily="34" charset="0"/>
              </a:rPr>
              <a:t>       se </a:t>
            </a:r>
            <a:r>
              <a:rPr lang="cs-CZ" dirty="0">
                <a:latin typeface="Calibri" pitchFamily="34" charset="0"/>
              </a:rPr>
              <a:t>mohou v </a:t>
            </a:r>
            <a:r>
              <a:rPr lang="cs-CZ" dirty="0" smtClean="0">
                <a:latin typeface="Calibri" pitchFamily="34" charset="0"/>
              </a:rPr>
              <a:t>genetických změnách </a:t>
            </a:r>
            <a:r>
              <a:rPr lang="cs-CZ" dirty="0">
                <a:latin typeface="Calibri" pitchFamily="34" charset="0"/>
              </a:rPr>
              <a:t>lišit.</a:t>
            </a:r>
          </a:p>
        </p:txBody>
      </p:sp>
    </p:spTree>
    <p:extLst>
      <p:ext uri="{BB962C8B-B14F-4D97-AF65-F5344CB8AC3E}">
        <p14:creationId xmlns:p14="http://schemas.microsoft.com/office/powerpoint/2010/main" val="65615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" y="64977"/>
            <a:ext cx="9144000" cy="6813376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434273" y="828001"/>
            <a:ext cx="82664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200" dirty="0">
                <a:latin typeface="Calibri" pitchFamily="34" charset="0"/>
              </a:rPr>
              <a:t>Volná cirkulující DNA a její potenciál v onkologii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915816" y="1755633"/>
            <a:ext cx="2761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Calibri" pitchFamily="34" charset="0"/>
              </a:rPr>
              <a:t>Tekutá biopsie</a:t>
            </a:r>
            <a:endParaRPr lang="cs-CZ" sz="2400" dirty="0">
              <a:latin typeface="Calibri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23528" y="2326146"/>
            <a:ext cx="707770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Calibri" pitchFamily="34" charset="0"/>
              </a:rPr>
              <a:t> </a:t>
            </a:r>
          </a:p>
          <a:p>
            <a:r>
              <a:rPr lang="cs-CZ" dirty="0">
                <a:latin typeface="Calibri" pitchFamily="34" charset="0"/>
              </a:rPr>
              <a:t>U pacientů s karcinomy můžeme v </a:t>
            </a:r>
            <a:r>
              <a:rPr lang="cs-CZ" dirty="0" smtClean="0">
                <a:latin typeface="Calibri" pitchFamily="34" charset="0"/>
              </a:rPr>
              <a:t>krevním </a:t>
            </a:r>
            <a:r>
              <a:rPr lang="cs-CZ" dirty="0">
                <a:latin typeface="Calibri" pitchFamily="34" charset="0"/>
              </a:rPr>
              <a:t>oběhu </a:t>
            </a:r>
            <a:r>
              <a:rPr lang="cs-CZ" dirty="0" smtClean="0">
                <a:latin typeface="Calibri" pitchFamily="34" charset="0"/>
              </a:rPr>
              <a:t>nalézt </a:t>
            </a:r>
            <a:r>
              <a:rPr lang="cs-CZ" dirty="0">
                <a:latin typeface="Calibri" pitchFamily="34" charset="0"/>
              </a:rPr>
              <a:t>dva </a:t>
            </a:r>
            <a:r>
              <a:rPr lang="cs-CZ" dirty="0" smtClean="0">
                <a:latin typeface="Calibri" pitchFamily="34" charset="0"/>
              </a:rPr>
              <a:t>různé </a:t>
            </a:r>
            <a:r>
              <a:rPr lang="cs-CZ" dirty="0">
                <a:latin typeface="Calibri" pitchFamily="34" charset="0"/>
              </a:rPr>
              <a:t>zdroje</a:t>
            </a:r>
          </a:p>
          <a:p>
            <a:r>
              <a:rPr lang="cs-CZ" dirty="0" err="1">
                <a:latin typeface="Calibri" pitchFamily="34" charset="0"/>
              </a:rPr>
              <a:t>nadorově</a:t>
            </a:r>
            <a:r>
              <a:rPr lang="cs-CZ" dirty="0">
                <a:latin typeface="Calibri" pitchFamily="34" charset="0"/>
              </a:rPr>
              <a:t> </a:t>
            </a:r>
            <a:r>
              <a:rPr lang="cs-CZ" dirty="0" smtClean="0">
                <a:latin typeface="Calibri" pitchFamily="34" charset="0"/>
              </a:rPr>
              <a:t>specifické </a:t>
            </a:r>
            <a:r>
              <a:rPr lang="cs-CZ" dirty="0">
                <a:latin typeface="Calibri" pitchFamily="34" charset="0"/>
              </a:rPr>
              <a:t>DNA, </a:t>
            </a:r>
            <a:r>
              <a:rPr lang="cs-CZ" dirty="0" smtClean="0">
                <a:latin typeface="Calibri" pitchFamily="34" charset="0"/>
              </a:rPr>
              <a:t>které </a:t>
            </a:r>
            <a:r>
              <a:rPr lang="cs-CZ" dirty="0">
                <a:latin typeface="Calibri" pitchFamily="34" charset="0"/>
              </a:rPr>
              <a:t>mohou byt neinvazivně hodnoceny. 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>
                <a:latin typeface="Calibri" pitchFamily="34" charset="0"/>
              </a:rPr>
              <a:t>n</a:t>
            </a:r>
            <a:r>
              <a:rPr lang="cs-CZ" dirty="0" smtClean="0">
                <a:latin typeface="Calibri" pitchFamily="34" charset="0"/>
              </a:rPr>
              <a:t>ádorová </a:t>
            </a:r>
            <a:r>
              <a:rPr lang="cs-CZ" dirty="0" err="1" smtClean="0">
                <a:latin typeface="Calibri" pitchFamily="34" charset="0"/>
              </a:rPr>
              <a:t>cirkulujicí</a:t>
            </a:r>
            <a:r>
              <a:rPr lang="cs-CZ" dirty="0" smtClean="0">
                <a:latin typeface="Calibri" pitchFamily="34" charset="0"/>
              </a:rPr>
              <a:t> volná DNA („tumor </a:t>
            </a:r>
            <a:r>
              <a:rPr lang="cs-CZ" dirty="0" err="1" smtClean="0">
                <a:latin typeface="Calibri" pitchFamily="34" charset="0"/>
              </a:rPr>
              <a:t>circulating</a:t>
            </a:r>
            <a:r>
              <a:rPr lang="cs-CZ" dirty="0" smtClean="0">
                <a:latin typeface="Calibri" pitchFamily="34" charset="0"/>
              </a:rPr>
              <a:t> free DNA“, </a:t>
            </a:r>
            <a:r>
              <a:rPr lang="cs-CZ" dirty="0" err="1" smtClean="0">
                <a:latin typeface="Calibri" pitchFamily="34" charset="0"/>
              </a:rPr>
              <a:t>tcfDNA</a:t>
            </a:r>
            <a:r>
              <a:rPr lang="cs-CZ" dirty="0" smtClean="0">
                <a:latin typeface="Calibri" pitchFamily="34" charset="0"/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 smtClean="0">
                <a:latin typeface="Calibri" pitchFamily="34" charset="0"/>
              </a:rPr>
              <a:t>nádorové </a:t>
            </a:r>
            <a:r>
              <a:rPr lang="cs-CZ" dirty="0" err="1" smtClean="0">
                <a:latin typeface="Calibri" pitchFamily="34" charset="0"/>
              </a:rPr>
              <a:t>cirkulujicí</a:t>
            </a:r>
            <a:r>
              <a:rPr lang="cs-CZ" dirty="0" smtClean="0">
                <a:latin typeface="Calibri" pitchFamily="34" charset="0"/>
              </a:rPr>
              <a:t> buňky („tumor </a:t>
            </a:r>
            <a:r>
              <a:rPr lang="cs-CZ" dirty="0" err="1">
                <a:latin typeface="Calibri" pitchFamily="34" charset="0"/>
              </a:rPr>
              <a:t>circ</a:t>
            </a:r>
            <a:r>
              <a:rPr lang="cs-CZ" dirty="0" err="1" smtClean="0">
                <a:latin typeface="Calibri" pitchFamily="34" charset="0"/>
              </a:rPr>
              <a:t>ulating</a:t>
            </a:r>
            <a:r>
              <a:rPr lang="cs-CZ" dirty="0" smtClean="0">
                <a:latin typeface="Calibri" pitchFamily="34" charset="0"/>
              </a:rPr>
              <a:t> </a:t>
            </a:r>
            <a:r>
              <a:rPr lang="cs-CZ" dirty="0" err="1" smtClean="0">
                <a:latin typeface="Calibri" pitchFamily="34" charset="0"/>
              </a:rPr>
              <a:t>cells</a:t>
            </a:r>
            <a:r>
              <a:rPr lang="cs-CZ" dirty="0" smtClean="0">
                <a:latin typeface="Calibri" pitchFamily="34" charset="0"/>
              </a:rPr>
              <a:t>“,</a:t>
            </a:r>
            <a:r>
              <a:rPr lang="cs-CZ" dirty="0" err="1" smtClean="0">
                <a:latin typeface="Calibri" pitchFamily="34" charset="0"/>
              </a:rPr>
              <a:t>TCCs</a:t>
            </a:r>
            <a:r>
              <a:rPr lang="cs-CZ" dirty="0" smtClean="0">
                <a:latin typeface="Calibri" pitchFamily="34" charset="0"/>
              </a:rPr>
              <a:t>)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23528" y="3803474"/>
            <a:ext cx="880241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Calibri" pitchFamily="34" charset="0"/>
              </a:rPr>
              <a:t>Tekutá </a:t>
            </a:r>
            <a:r>
              <a:rPr lang="cs-CZ" dirty="0">
                <a:latin typeface="Calibri" pitchFamily="34" charset="0"/>
              </a:rPr>
              <a:t>biopsie</a:t>
            </a:r>
          </a:p>
          <a:p>
            <a:r>
              <a:rPr lang="cs-CZ" dirty="0" smtClean="0">
                <a:latin typeface="Calibri" pitchFamily="34" charset="0"/>
              </a:rPr>
              <a:t>Představuje neinvazivní vyšetření nádorových </a:t>
            </a:r>
            <a:r>
              <a:rPr lang="cs-CZ" dirty="0">
                <a:latin typeface="Calibri" pitchFamily="34" charset="0"/>
              </a:rPr>
              <a:t>složek </a:t>
            </a:r>
            <a:r>
              <a:rPr lang="cs-CZ" dirty="0" smtClean="0">
                <a:latin typeface="Calibri" pitchFamily="34" charset="0"/>
              </a:rPr>
              <a:t>vyskytujících </a:t>
            </a:r>
            <a:r>
              <a:rPr lang="cs-CZ" dirty="0">
                <a:latin typeface="Calibri" pitchFamily="34" charset="0"/>
              </a:rPr>
              <a:t>se v </a:t>
            </a:r>
            <a:r>
              <a:rPr lang="cs-CZ" dirty="0" smtClean="0">
                <a:latin typeface="Calibri" pitchFamily="34" charset="0"/>
              </a:rPr>
              <a:t>krevním </a:t>
            </a:r>
            <a:r>
              <a:rPr lang="cs-CZ" dirty="0">
                <a:latin typeface="Calibri" pitchFamily="34" charset="0"/>
              </a:rPr>
              <a:t>oběhu</a:t>
            </a:r>
          </a:p>
          <a:p>
            <a:r>
              <a:rPr lang="cs-CZ" dirty="0" smtClean="0">
                <a:latin typeface="Calibri" pitchFamily="34" charset="0"/>
              </a:rPr>
              <a:t>Oproti </a:t>
            </a:r>
            <a:r>
              <a:rPr lang="cs-CZ" dirty="0">
                <a:latin typeface="Calibri" pitchFamily="34" charset="0"/>
              </a:rPr>
              <a:t>biopsii </a:t>
            </a:r>
            <a:r>
              <a:rPr lang="cs-CZ" dirty="0" smtClean="0">
                <a:latin typeface="Calibri" pitchFamily="34" charset="0"/>
              </a:rPr>
              <a:t>klasické má tekutá </a:t>
            </a:r>
            <a:r>
              <a:rPr lang="cs-CZ" dirty="0">
                <a:latin typeface="Calibri" pitchFamily="34" charset="0"/>
              </a:rPr>
              <a:t>biopsie </a:t>
            </a:r>
            <a:r>
              <a:rPr lang="cs-CZ" dirty="0" smtClean="0">
                <a:latin typeface="Calibri" pitchFamily="34" charset="0"/>
              </a:rPr>
              <a:t>určité výhody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cs-CZ" dirty="0" smtClean="0">
                <a:latin typeface="Calibri" pitchFamily="34" charset="0"/>
              </a:rPr>
              <a:t>je méně bolestivá </a:t>
            </a:r>
            <a:endParaRPr lang="cs-CZ" dirty="0">
              <a:latin typeface="Calibri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cs-CZ" dirty="0">
                <a:latin typeface="Calibri" pitchFamily="34" charset="0"/>
              </a:rPr>
              <a:t>představuje pro pacienta </a:t>
            </a:r>
            <a:r>
              <a:rPr lang="cs-CZ" dirty="0" smtClean="0">
                <a:latin typeface="Calibri" pitchFamily="34" charset="0"/>
              </a:rPr>
              <a:t>menší riziko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cs-CZ" dirty="0" smtClean="0">
                <a:latin typeface="Calibri" pitchFamily="34" charset="0"/>
              </a:rPr>
              <a:t>je rychlá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cs-CZ" dirty="0" smtClean="0">
                <a:latin typeface="Calibri" pitchFamily="34" charset="0"/>
              </a:rPr>
              <a:t>díky své </a:t>
            </a:r>
            <a:r>
              <a:rPr lang="cs-CZ" dirty="0">
                <a:latin typeface="Calibri" pitchFamily="34" charset="0"/>
              </a:rPr>
              <a:t>citlivosti a specifitě může </a:t>
            </a:r>
            <a:r>
              <a:rPr lang="cs-CZ" dirty="0" smtClean="0">
                <a:latin typeface="Calibri" pitchFamily="34" charset="0"/>
              </a:rPr>
              <a:t>být použita </a:t>
            </a:r>
            <a:r>
              <a:rPr lang="cs-CZ" dirty="0">
                <a:latin typeface="Calibri" pitchFamily="34" charset="0"/>
              </a:rPr>
              <a:t>pro identifikaci </a:t>
            </a:r>
            <a:r>
              <a:rPr lang="cs-CZ" dirty="0" smtClean="0">
                <a:latin typeface="Calibri" pitchFamily="34" charset="0"/>
              </a:rPr>
              <a:t>molekulárních </a:t>
            </a:r>
            <a:r>
              <a:rPr lang="cs-CZ" dirty="0">
                <a:latin typeface="Calibri" pitchFamily="34" charset="0"/>
              </a:rPr>
              <a:t>změn, </a:t>
            </a:r>
            <a:endParaRPr lang="cs-CZ" dirty="0" smtClean="0">
              <a:latin typeface="Calibri" pitchFamily="34" charset="0"/>
            </a:endParaRPr>
          </a:p>
          <a:p>
            <a:r>
              <a:rPr lang="cs-CZ" dirty="0">
                <a:latin typeface="Calibri" pitchFamily="34" charset="0"/>
              </a:rPr>
              <a:t> </a:t>
            </a:r>
            <a:r>
              <a:rPr lang="cs-CZ" dirty="0" smtClean="0">
                <a:latin typeface="Calibri" pitchFamily="34" charset="0"/>
              </a:rPr>
              <a:t>     které </a:t>
            </a:r>
            <a:r>
              <a:rPr lang="cs-CZ" dirty="0">
                <a:latin typeface="Calibri" pitchFamily="34" charset="0"/>
              </a:rPr>
              <a:t>jsou </a:t>
            </a:r>
            <a:r>
              <a:rPr lang="cs-CZ" dirty="0" smtClean="0">
                <a:latin typeface="Calibri" pitchFamily="34" charset="0"/>
              </a:rPr>
              <a:t>zodpovědné </a:t>
            </a:r>
            <a:r>
              <a:rPr lang="cs-CZ" dirty="0">
                <a:latin typeface="Calibri" pitchFamily="34" charset="0"/>
              </a:rPr>
              <a:t>za </a:t>
            </a:r>
            <a:r>
              <a:rPr lang="cs-CZ" dirty="0" smtClean="0">
                <a:latin typeface="Calibri" pitchFamily="34" charset="0"/>
              </a:rPr>
              <a:t>onemocnění pacientů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cs-CZ" dirty="0">
                <a:latin typeface="Calibri" pitchFamily="34" charset="0"/>
              </a:rPr>
              <a:t>mohou byt </a:t>
            </a:r>
            <a:r>
              <a:rPr lang="cs-CZ" dirty="0" smtClean="0">
                <a:latin typeface="Calibri" pitchFamily="34" charset="0"/>
              </a:rPr>
              <a:t>zjistitelné genetické </a:t>
            </a:r>
            <a:r>
              <a:rPr lang="cs-CZ" dirty="0">
                <a:latin typeface="Calibri" pitchFamily="34" charset="0"/>
              </a:rPr>
              <a:t>změny jak u </a:t>
            </a:r>
            <a:r>
              <a:rPr lang="cs-CZ" dirty="0" smtClean="0">
                <a:latin typeface="Calibri" pitchFamily="34" charset="0"/>
              </a:rPr>
              <a:t>primárního</a:t>
            </a:r>
            <a:r>
              <a:rPr lang="cs-CZ" dirty="0">
                <a:latin typeface="Calibri" pitchFamily="34" charset="0"/>
              </a:rPr>
              <a:t>, tak u </a:t>
            </a:r>
            <a:r>
              <a:rPr lang="cs-CZ" dirty="0" smtClean="0">
                <a:latin typeface="Calibri" pitchFamily="34" charset="0"/>
              </a:rPr>
              <a:t>metastazujícího </a:t>
            </a:r>
            <a:r>
              <a:rPr lang="cs-CZ" dirty="0">
                <a:latin typeface="Calibri" pitchFamily="34" charset="0"/>
              </a:rPr>
              <a:t>karcinomu.</a:t>
            </a:r>
          </a:p>
        </p:txBody>
      </p:sp>
    </p:spTree>
    <p:extLst>
      <p:ext uri="{BB962C8B-B14F-4D97-AF65-F5344CB8AC3E}">
        <p14:creationId xmlns:p14="http://schemas.microsoft.com/office/powerpoint/2010/main" val="228012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" y="64977"/>
            <a:ext cx="9144000" cy="6813376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12776"/>
            <a:ext cx="5179363" cy="3910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39552" y="5323235"/>
            <a:ext cx="841313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Calibri" pitchFamily="34" charset="0"/>
              </a:rPr>
              <a:t>Aplikace </a:t>
            </a:r>
            <a:r>
              <a:rPr lang="cs-CZ" dirty="0" smtClean="0">
                <a:latin typeface="Calibri" pitchFamily="34" charset="0"/>
              </a:rPr>
              <a:t>tekuté </a:t>
            </a:r>
            <a:r>
              <a:rPr lang="cs-CZ" dirty="0">
                <a:latin typeface="Calibri" pitchFamily="34" charset="0"/>
              </a:rPr>
              <a:t>biopsie, kdy je z </a:t>
            </a:r>
            <a:r>
              <a:rPr lang="cs-CZ" dirty="0" smtClean="0">
                <a:latin typeface="Calibri" pitchFamily="34" charset="0"/>
              </a:rPr>
              <a:t>periferní </a:t>
            </a:r>
            <a:r>
              <a:rPr lang="cs-CZ" dirty="0">
                <a:latin typeface="Calibri" pitchFamily="34" charset="0"/>
              </a:rPr>
              <a:t>krve </a:t>
            </a:r>
            <a:r>
              <a:rPr lang="cs-CZ" dirty="0" smtClean="0">
                <a:latin typeface="Calibri" pitchFamily="34" charset="0"/>
              </a:rPr>
              <a:t>detekována </a:t>
            </a:r>
            <a:r>
              <a:rPr lang="cs-CZ" dirty="0" err="1">
                <a:latin typeface="Calibri" pitchFamily="34" charset="0"/>
              </a:rPr>
              <a:t>ctDNA</a:t>
            </a:r>
            <a:r>
              <a:rPr lang="cs-CZ" dirty="0">
                <a:latin typeface="Calibri" pitchFamily="34" charset="0"/>
              </a:rPr>
              <a:t>, </a:t>
            </a:r>
            <a:r>
              <a:rPr lang="cs-CZ" dirty="0" smtClean="0">
                <a:latin typeface="Calibri" pitchFamily="34" charset="0"/>
              </a:rPr>
              <a:t>která </a:t>
            </a:r>
            <a:r>
              <a:rPr lang="cs-CZ" dirty="0">
                <a:latin typeface="Calibri" pitchFamily="34" charset="0"/>
              </a:rPr>
              <a:t>nese </a:t>
            </a:r>
            <a:r>
              <a:rPr lang="cs-CZ" dirty="0" smtClean="0">
                <a:latin typeface="Calibri" pitchFamily="34" charset="0"/>
              </a:rPr>
              <a:t>stejné</a:t>
            </a:r>
            <a:endParaRPr lang="cs-CZ" dirty="0">
              <a:latin typeface="Calibri" pitchFamily="34" charset="0"/>
            </a:endParaRPr>
          </a:p>
          <a:p>
            <a:r>
              <a:rPr lang="pl-PL" dirty="0">
                <a:latin typeface="Calibri" pitchFamily="34" charset="0"/>
              </a:rPr>
              <a:t>změny na </a:t>
            </a:r>
            <a:r>
              <a:rPr lang="pl-PL" dirty="0" smtClean="0">
                <a:latin typeface="Calibri" pitchFamily="34" charset="0"/>
              </a:rPr>
              <a:t>molekularní </a:t>
            </a:r>
            <a:r>
              <a:rPr lang="pl-PL" dirty="0">
                <a:latin typeface="Calibri" pitchFamily="34" charset="0"/>
              </a:rPr>
              <a:t>ú</a:t>
            </a:r>
            <a:r>
              <a:rPr lang="pl-PL" dirty="0" smtClean="0">
                <a:latin typeface="Calibri" pitchFamily="34" charset="0"/>
              </a:rPr>
              <a:t>rovni </a:t>
            </a:r>
            <a:r>
              <a:rPr lang="pl-PL" dirty="0">
                <a:latin typeface="Calibri" pitchFamily="34" charset="0"/>
              </a:rPr>
              <a:t>jako </a:t>
            </a:r>
            <a:r>
              <a:rPr lang="pl-PL" dirty="0" smtClean="0">
                <a:latin typeface="Calibri" pitchFamily="34" charset="0"/>
              </a:rPr>
              <a:t>primarní </a:t>
            </a:r>
            <a:r>
              <a:rPr lang="pl-PL" dirty="0">
                <a:latin typeface="Calibri" pitchFamily="34" charset="0"/>
              </a:rPr>
              <a:t>i </a:t>
            </a:r>
            <a:r>
              <a:rPr lang="pl-PL" dirty="0" smtClean="0">
                <a:latin typeface="Calibri" pitchFamily="34" charset="0"/>
              </a:rPr>
              <a:t>metastazující nádor</a:t>
            </a:r>
            <a:r>
              <a:rPr lang="pl-PL" dirty="0">
                <a:latin typeface="Calibri" pitchFamily="34" charset="0"/>
              </a:rPr>
              <a:t>, ze </a:t>
            </a:r>
            <a:r>
              <a:rPr lang="pl-PL" dirty="0" smtClean="0">
                <a:latin typeface="Calibri" pitchFamily="34" charset="0"/>
              </a:rPr>
              <a:t>kterých </a:t>
            </a:r>
            <a:r>
              <a:rPr lang="pl-PL" dirty="0">
                <a:latin typeface="Calibri" pitchFamily="34" charset="0"/>
              </a:rPr>
              <a:t>je odvozena.</a:t>
            </a:r>
          </a:p>
          <a:p>
            <a:r>
              <a:rPr lang="cs-CZ" dirty="0" smtClean="0">
                <a:latin typeface="Calibri" pitchFamily="34" charset="0"/>
              </a:rPr>
              <a:t>Tekutá </a:t>
            </a:r>
            <a:r>
              <a:rPr lang="cs-CZ" dirty="0">
                <a:latin typeface="Calibri" pitchFamily="34" charset="0"/>
              </a:rPr>
              <a:t>biopsie se </a:t>
            </a:r>
            <a:r>
              <a:rPr lang="cs-CZ" dirty="0" smtClean="0">
                <a:latin typeface="Calibri" pitchFamily="34" charset="0"/>
              </a:rPr>
              <a:t>dá </a:t>
            </a:r>
            <a:r>
              <a:rPr lang="cs-CZ" dirty="0">
                <a:latin typeface="Calibri" pitchFamily="34" charset="0"/>
              </a:rPr>
              <a:t>aplikovat i při detekci </a:t>
            </a:r>
            <a:r>
              <a:rPr lang="cs-CZ" dirty="0" smtClean="0">
                <a:latin typeface="Calibri" pitchFamily="34" charset="0"/>
              </a:rPr>
              <a:t>rezistentních mutací, </a:t>
            </a:r>
            <a:r>
              <a:rPr lang="cs-CZ" dirty="0">
                <a:latin typeface="Calibri" pitchFamily="34" charset="0"/>
              </a:rPr>
              <a:t>avšak </a:t>
            </a:r>
            <a:r>
              <a:rPr lang="cs-CZ" dirty="0" smtClean="0">
                <a:latin typeface="Calibri" pitchFamily="34" charset="0"/>
              </a:rPr>
              <a:t>není vhodná </a:t>
            </a:r>
            <a:r>
              <a:rPr lang="cs-CZ" dirty="0">
                <a:latin typeface="Calibri" pitchFamily="34" charset="0"/>
              </a:rPr>
              <a:t>pro</a:t>
            </a:r>
          </a:p>
          <a:p>
            <a:r>
              <a:rPr lang="cs-CZ" dirty="0">
                <a:latin typeface="Calibri" pitchFamily="34" charset="0"/>
              </a:rPr>
              <a:t>detekci </a:t>
            </a:r>
            <a:r>
              <a:rPr lang="cs-CZ" dirty="0" err="1">
                <a:latin typeface="Calibri" pitchFamily="34" charset="0"/>
              </a:rPr>
              <a:t>ctDNA</a:t>
            </a:r>
            <a:r>
              <a:rPr lang="cs-CZ" dirty="0">
                <a:latin typeface="Calibri" pitchFamily="34" charset="0"/>
              </a:rPr>
              <a:t> z </a:t>
            </a:r>
            <a:r>
              <a:rPr lang="cs-CZ" dirty="0" smtClean="0">
                <a:latin typeface="Calibri" pitchFamily="34" charset="0"/>
              </a:rPr>
              <a:t>mozkového nádoru</a:t>
            </a:r>
            <a:r>
              <a:rPr lang="cs-CZ" dirty="0">
                <a:latin typeface="Calibri" pitchFamily="34" charset="0"/>
              </a:rPr>
              <a:t>. Důvodem je </a:t>
            </a:r>
            <a:r>
              <a:rPr lang="cs-CZ" dirty="0" err="1" smtClean="0">
                <a:latin typeface="Calibri" pitchFamily="34" charset="0"/>
              </a:rPr>
              <a:t>hematoencefalitická</a:t>
            </a:r>
            <a:r>
              <a:rPr lang="cs-CZ" dirty="0" smtClean="0">
                <a:latin typeface="Calibri" pitchFamily="34" charset="0"/>
              </a:rPr>
              <a:t> bariéra blokující</a:t>
            </a:r>
            <a:endParaRPr lang="cs-CZ" dirty="0">
              <a:latin typeface="Calibri" pitchFamily="34" charset="0"/>
            </a:endParaRPr>
          </a:p>
          <a:p>
            <a:r>
              <a:rPr lang="pl-PL" dirty="0">
                <a:latin typeface="Calibri" pitchFamily="34" charset="0"/>
              </a:rPr>
              <a:t>průchod </a:t>
            </a:r>
            <a:r>
              <a:rPr lang="pl-PL" dirty="0" smtClean="0">
                <a:latin typeface="Calibri" pitchFamily="34" charset="0"/>
              </a:rPr>
              <a:t>bezbuněčné </a:t>
            </a:r>
            <a:r>
              <a:rPr lang="pl-PL" dirty="0">
                <a:latin typeface="Calibri" pitchFamily="34" charset="0"/>
              </a:rPr>
              <a:t>DNA do krve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34273" y="828001"/>
            <a:ext cx="82664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200" dirty="0">
                <a:latin typeface="Calibri" pitchFamily="34" charset="0"/>
              </a:rPr>
              <a:t>Volná cirkulující DNA a její potenciál v onkologii</a:t>
            </a:r>
          </a:p>
        </p:txBody>
      </p:sp>
    </p:spTree>
    <p:extLst>
      <p:ext uri="{BB962C8B-B14F-4D97-AF65-F5344CB8AC3E}">
        <p14:creationId xmlns:p14="http://schemas.microsoft.com/office/powerpoint/2010/main" val="31499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ový popisek 3"/>
          <p:cNvSpPr/>
          <p:nvPr/>
        </p:nvSpPr>
        <p:spPr>
          <a:xfrm rot="10800000">
            <a:off x="715963" y="3497263"/>
            <a:ext cx="6016625" cy="1439862"/>
          </a:xfrm>
          <a:prstGeom prst="wedgeRectCallout">
            <a:avLst>
              <a:gd name="adj1" fmla="val -21025"/>
              <a:gd name="adj2" fmla="val 71702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463550" y="1708150"/>
            <a:ext cx="9144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 marL="381000"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 marL="762000"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cs-CZ" altLang="cs-CZ" sz="2000">
                <a:latin typeface="Calibri" pitchFamily="34" charset="0"/>
                <a:ea typeface="Calibri" pitchFamily="34" charset="0"/>
                <a:cs typeface="Calibri" pitchFamily="34" charset="0"/>
              </a:rPr>
              <a:t>   </a:t>
            </a:r>
            <a:r>
              <a:rPr lang="cs-CZ" altLang="cs-CZ" sz="2000" b="1">
                <a:latin typeface="Calibri" pitchFamily="34" charset="0"/>
                <a:ea typeface="Calibri" pitchFamily="34" charset="0"/>
                <a:cs typeface="Calibri" pitchFamily="34" charset="0"/>
              </a:rPr>
              <a:t>komplikace během odběru a zpracování biologického vzorku</a:t>
            </a:r>
            <a:r>
              <a:rPr lang="cs-CZ" altLang="cs-CZ" sz="2000">
                <a:latin typeface="Calibri" pitchFamily="34" charset="0"/>
                <a:ea typeface="Calibri" pitchFamily="34" charset="0"/>
                <a:cs typeface="Calibri" pitchFamily="34" charset="0"/>
              </a:rPr>
              <a:t>:</a:t>
            </a:r>
          </a:p>
          <a:p>
            <a:pPr lvl="2" eaLnBrk="1" hangingPunct="1">
              <a:buFontTx/>
              <a:buChar char="–"/>
            </a:pPr>
            <a:r>
              <a:rPr lang="cs-CZ" altLang="cs-CZ" sz="2000">
                <a:latin typeface="Calibri" pitchFamily="34" charset="0"/>
                <a:ea typeface="Calibri" pitchFamily="34" charset="0"/>
                <a:cs typeface="Calibri" pitchFamily="34" charset="0"/>
              </a:rPr>
              <a:t>   </a:t>
            </a:r>
            <a:r>
              <a:rPr lang="cs-CZ" altLang="cs-CZ" sz="1600">
                <a:latin typeface="Calibri" pitchFamily="34" charset="0"/>
                <a:ea typeface="Calibri" pitchFamily="34" charset="0"/>
                <a:cs typeface="Calibri" pitchFamily="34" charset="0"/>
              </a:rPr>
              <a:t>v okamžiku odběru RNA se stává extrémě nestabilní</a:t>
            </a:r>
          </a:p>
          <a:p>
            <a:pPr lvl="2" eaLnBrk="1" hangingPunct="1">
              <a:buFontTx/>
              <a:buChar char="–"/>
            </a:pPr>
            <a:r>
              <a:rPr lang="cs-CZ" altLang="cs-CZ" sz="1600">
                <a:latin typeface="Calibri" pitchFamily="34" charset="0"/>
                <a:ea typeface="Calibri" pitchFamily="34" charset="0"/>
                <a:cs typeface="Calibri" pitchFamily="34" charset="0"/>
              </a:rPr>
              <a:t>   dva hlavní typy artefaktů: </a:t>
            </a:r>
          </a:p>
          <a:p>
            <a:pPr lvl="2" eaLnBrk="1" hangingPunct="1"/>
            <a:r>
              <a:rPr lang="cs-CZ" altLang="cs-CZ" sz="1600">
                <a:latin typeface="Calibri" pitchFamily="34" charset="0"/>
                <a:ea typeface="Calibri" pitchFamily="34" charset="0"/>
                <a:cs typeface="Calibri" pitchFamily="34" charset="0"/>
              </a:rPr>
              <a:t>     1) redukce specifických i nespecifických druhů mRNA  </a:t>
            </a:r>
          </a:p>
          <a:p>
            <a:pPr lvl="2" eaLnBrk="1" hangingPunct="1"/>
            <a:r>
              <a:rPr lang="cs-CZ" altLang="cs-CZ" sz="1600">
                <a:latin typeface="Calibri" pitchFamily="34" charset="0"/>
                <a:ea typeface="Calibri" pitchFamily="34" charset="0"/>
                <a:cs typeface="Calibri" pitchFamily="34" charset="0"/>
              </a:rPr>
              <a:t>        (downregulace genů a enzymatická degradace RNA)</a:t>
            </a:r>
          </a:p>
          <a:p>
            <a:pPr lvl="2" eaLnBrk="1" hangingPunct="1"/>
            <a:r>
              <a:rPr lang="cs-CZ" altLang="cs-CZ" sz="1600">
                <a:latin typeface="Calibri" pitchFamily="34" charset="0"/>
                <a:ea typeface="Calibri" pitchFamily="34" charset="0"/>
                <a:cs typeface="Calibri" pitchFamily="34" charset="0"/>
              </a:rPr>
              <a:t>     2) indukce exprese určitých genů </a:t>
            </a:r>
            <a:r>
              <a:rPr lang="cs-CZ" altLang="cs-CZ" sz="1800">
                <a:latin typeface="Calibri" pitchFamily="34" charset="0"/>
                <a:ea typeface="Calibri" pitchFamily="34" charset="0"/>
                <a:cs typeface="Calibri" pitchFamily="34" charset="0"/>
              </a:rPr>
              <a:t>	</a:t>
            </a:r>
            <a:r>
              <a:rPr lang="cs-CZ" altLang="cs-CZ" sz="2000">
                <a:latin typeface="Calibri" pitchFamily="34" charset="0"/>
                <a:ea typeface="Calibri" pitchFamily="34" charset="0"/>
                <a:cs typeface="Calibri" pitchFamily="34" charset="0"/>
              </a:rPr>
              <a:t>			 </a:t>
            </a:r>
          </a:p>
          <a:p>
            <a:pPr eaLnBrk="1" hangingPunct="1"/>
            <a:r>
              <a:rPr lang="cs-CZ" altLang="cs-CZ" sz="2000">
                <a:latin typeface="Calibri" pitchFamily="34" charset="0"/>
                <a:ea typeface="Calibri" pitchFamily="34" charset="0"/>
                <a:cs typeface="Calibri" pitchFamily="34" charset="0"/>
              </a:rPr>
              <a:t>	</a:t>
            </a:r>
          </a:p>
          <a:p>
            <a:pPr eaLnBrk="1" hangingPunct="1"/>
            <a:r>
              <a:rPr lang="cs-CZ" altLang="cs-CZ" sz="2000">
                <a:latin typeface="Calibri" pitchFamily="34" charset="0"/>
                <a:ea typeface="Calibri" pitchFamily="34" charset="0"/>
                <a:cs typeface="Calibri" pitchFamily="34" charset="0"/>
              </a:rPr>
              <a:t>                     </a:t>
            </a:r>
            <a:r>
              <a:rPr lang="cs-CZ" altLang="cs-CZ" sz="1600" b="1" i="1">
                <a:latin typeface="Calibri" pitchFamily="34" charset="0"/>
                <a:ea typeface="Calibri" pitchFamily="34" charset="0"/>
                <a:cs typeface="Calibri" pitchFamily="34" charset="0"/>
              </a:rPr>
              <a:t>stabilizace RNA ve vzorku při odběru </a:t>
            </a:r>
            <a:r>
              <a:rPr lang="cs-CZ" altLang="cs-CZ" sz="1600" b="1">
                <a:latin typeface="Calibri" pitchFamily="34" charset="0"/>
                <a:ea typeface="Calibri" pitchFamily="34" charset="0"/>
                <a:cs typeface="Calibri" pitchFamily="34" charset="0"/>
              </a:rPr>
              <a:t>: </a:t>
            </a:r>
          </a:p>
          <a:p>
            <a:pPr eaLnBrk="1" hangingPunct="1"/>
            <a:r>
              <a:rPr lang="cs-CZ" altLang="cs-CZ" sz="1600">
                <a:latin typeface="Calibri" pitchFamily="34" charset="0"/>
                <a:ea typeface="Calibri" pitchFamily="34" charset="0"/>
                <a:cs typeface="Calibri" pitchFamily="34" charset="0"/>
              </a:rPr>
              <a:t>      - okamžité zmrazení v tekutém dusíku a uložit při -80°C</a:t>
            </a:r>
          </a:p>
          <a:p>
            <a:pPr lvl="1" eaLnBrk="1" hangingPunct="1"/>
            <a:r>
              <a:rPr lang="cs-CZ" altLang="cs-CZ" sz="1600">
                <a:latin typeface="Calibri" pitchFamily="34" charset="0"/>
                <a:ea typeface="Calibri" pitchFamily="34" charset="0"/>
                <a:cs typeface="Calibri" pitchFamily="34" charset="0"/>
              </a:rPr>
              <a:t>- stabilizační roztoky: RNAlater (tkáně), RNAprotect (bakterie), </a:t>
            </a:r>
          </a:p>
          <a:p>
            <a:pPr lvl="1" eaLnBrk="1" hangingPunct="1"/>
            <a:r>
              <a:rPr lang="cs-CZ" altLang="cs-CZ" sz="1600">
                <a:latin typeface="Calibri" pitchFamily="34" charset="0"/>
                <a:ea typeface="Calibri" pitchFamily="34" charset="0"/>
                <a:cs typeface="Calibri" pitchFamily="34" charset="0"/>
              </a:rPr>
              <a:t>                                       PAXgene (krev, kostní dřeň)   </a:t>
            </a:r>
          </a:p>
          <a:p>
            <a:pPr eaLnBrk="1" hangingPunct="1"/>
            <a:r>
              <a:rPr lang="cs-CZ" altLang="cs-CZ" sz="2000">
                <a:latin typeface="Calibri" pitchFamily="34" charset="0"/>
                <a:ea typeface="Calibri" pitchFamily="34" charset="0"/>
                <a:cs typeface="Calibri" pitchFamily="34" charset="0"/>
              </a:rPr>
              <a:t>             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539750" y="1270000"/>
            <a:ext cx="8991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/>
            <a:r>
              <a:rPr lang="cs-CZ" altLang="cs-CZ" sz="2000">
                <a:latin typeface="Calibri" pitchFamily="34" charset="0"/>
                <a:ea typeface="Calibri" pitchFamily="34" charset="0"/>
                <a:cs typeface="Calibri" pitchFamily="34" charset="0"/>
              </a:rPr>
              <a:t>Analyzovaná RNA musí reprezentovat </a:t>
            </a:r>
            <a:r>
              <a:rPr lang="cs-CZ" altLang="cs-CZ" sz="2000" i="1">
                <a:latin typeface="Calibri" pitchFamily="34" charset="0"/>
                <a:ea typeface="Calibri" pitchFamily="34" charset="0"/>
                <a:cs typeface="Calibri" pitchFamily="34" charset="0"/>
              </a:rPr>
              <a:t>in vivo</a:t>
            </a:r>
            <a:r>
              <a:rPr lang="cs-CZ" altLang="cs-CZ" sz="2000">
                <a:latin typeface="Calibri" pitchFamily="34" charset="0"/>
                <a:ea typeface="Calibri" pitchFamily="34" charset="0"/>
                <a:cs typeface="Calibri" pitchFamily="34" charset="0"/>
              </a:rPr>
              <a:t> expresi a sekvenci vzorku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50825" y="4508500"/>
            <a:ext cx="91440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 marL="457200"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/>
            <a:r>
              <a:rPr lang="cs-CZ" altLang="cs-CZ" sz="2000">
                <a:latin typeface="Calibri" pitchFamily="34" charset="0"/>
                <a:ea typeface="Calibri" pitchFamily="34" charset="0"/>
                <a:cs typeface="Calibri" pitchFamily="34" charset="0"/>
              </a:rPr>
              <a:t>     </a:t>
            </a:r>
          </a:p>
          <a:p>
            <a:pPr eaLnBrk="1" hangingPunct="1">
              <a:buFontTx/>
              <a:buChar char="•"/>
            </a:pPr>
            <a:r>
              <a:rPr lang="cs-CZ" altLang="cs-CZ" sz="2000" b="1">
                <a:latin typeface="Calibri" pitchFamily="34" charset="0"/>
                <a:ea typeface="Calibri" pitchFamily="34" charset="0"/>
                <a:cs typeface="Calibri" pitchFamily="34" charset="0"/>
              </a:rPr>
              <a:t>kontaminace DNA</a:t>
            </a:r>
          </a:p>
          <a:p>
            <a:pPr lvl="1" eaLnBrk="1" hangingPunct="1">
              <a:buFontTx/>
              <a:buChar char="–"/>
            </a:pPr>
            <a:r>
              <a:rPr lang="cs-CZ" altLang="cs-CZ" sz="2000">
                <a:latin typeface="Calibri" pitchFamily="34" charset="0"/>
                <a:ea typeface="Calibri" pitchFamily="34" charset="0"/>
                <a:cs typeface="Calibri" pitchFamily="34" charset="0"/>
              </a:rPr>
              <a:t> PCR primery překrývající hranici intron/exon</a:t>
            </a:r>
          </a:p>
          <a:p>
            <a:pPr lvl="1" eaLnBrk="1" hangingPunct="1">
              <a:buFontTx/>
              <a:buChar char="–"/>
            </a:pPr>
            <a:r>
              <a:rPr lang="cs-CZ" altLang="cs-CZ" sz="2000">
                <a:latin typeface="Calibri" pitchFamily="34" charset="0"/>
                <a:ea typeface="Calibri" pitchFamily="34" charset="0"/>
                <a:cs typeface="Calibri" pitchFamily="34" charset="0"/>
              </a:rPr>
              <a:t> štěpení DNázami</a:t>
            </a:r>
          </a:p>
          <a:p>
            <a:pPr lvl="1" eaLnBrk="1" hangingPunct="1">
              <a:buFontTx/>
              <a:buChar char="–"/>
            </a:pPr>
            <a:r>
              <a:rPr lang="cs-CZ" altLang="cs-CZ" sz="2000">
                <a:latin typeface="Calibri" pitchFamily="34" charset="0"/>
                <a:ea typeface="Calibri" pitchFamily="34" charset="0"/>
                <a:cs typeface="Calibri" pitchFamily="34" charset="0"/>
              </a:rPr>
              <a:t> cílená izolace mRNA 				  </a:t>
            </a:r>
          </a:p>
          <a:p>
            <a:pPr eaLnBrk="1" hangingPunct="1">
              <a:buFontTx/>
              <a:buChar char="•"/>
            </a:pPr>
            <a:r>
              <a:rPr lang="cs-CZ" altLang="cs-CZ" sz="2000"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lang="cs-CZ" altLang="cs-CZ" sz="2000" b="1">
                <a:latin typeface="Calibri" pitchFamily="34" charset="0"/>
                <a:ea typeface="Calibri" pitchFamily="34" charset="0"/>
                <a:cs typeface="Calibri" pitchFamily="34" charset="0"/>
              </a:rPr>
              <a:t>izolovaná RNA	 může být uložena  při -20 nebo -70°C (bez degradace RNA </a:t>
            </a:r>
          </a:p>
          <a:p>
            <a:pPr eaLnBrk="1" hangingPunct="1"/>
            <a:r>
              <a:rPr lang="cs-CZ" altLang="cs-CZ" sz="2000" b="1">
                <a:latin typeface="Calibri" pitchFamily="34" charset="0"/>
                <a:ea typeface="Calibri" pitchFamily="34" charset="0"/>
                <a:cs typeface="Calibri" pitchFamily="34" charset="0"/>
              </a:rPr>
              <a:t>                                                                                                       po 1 roce uložení)</a:t>
            </a:r>
          </a:p>
        </p:txBody>
      </p:sp>
      <p:sp>
        <p:nvSpPr>
          <p:cNvPr id="11270" name="Nadpis 5"/>
          <p:cNvSpPr>
            <a:spLocks noGrp="1"/>
          </p:cNvSpPr>
          <p:nvPr>
            <p:ph type="title"/>
          </p:nvPr>
        </p:nvSpPr>
        <p:spPr>
          <a:xfrm>
            <a:off x="500063" y="142875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mtClean="0"/>
              <a:t>Stabilizace RNA a uložení</a:t>
            </a:r>
          </a:p>
        </p:txBody>
      </p:sp>
      <p:sp>
        <p:nvSpPr>
          <p:cNvPr id="5" name="Obdélníkový popisek 4"/>
          <p:cNvSpPr/>
          <p:nvPr/>
        </p:nvSpPr>
        <p:spPr>
          <a:xfrm>
            <a:off x="6156325" y="2744788"/>
            <a:ext cx="1944688" cy="971550"/>
          </a:xfrm>
          <a:prstGeom prst="wedgeRectCallou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eaLnBrk="1" hangingPunct="1">
              <a:defRPr/>
            </a:pPr>
            <a:r>
              <a:rPr lang="cs-CZ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isothiokyanát</a:t>
            </a:r>
            <a:r>
              <a:rPr lang="cs-CZ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(inhibitor </a:t>
            </a:r>
            <a:r>
              <a:rPr lang="cs-CZ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RNáz</a:t>
            </a:r>
            <a:r>
              <a:rPr lang="cs-CZ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endParaRPr lang="cs-CZ" altLang="cs-CZ" sz="1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defRPr/>
            </a:pPr>
            <a:r>
              <a:rPr lang="cs-CZ" altLang="cs-CZ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" y="64977"/>
            <a:ext cx="9144000" cy="6813376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1115616" y="5445224"/>
            <a:ext cx="65950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Calibri" pitchFamily="34" charset="0"/>
              </a:rPr>
              <a:t>Mutace, methylace, mikrostatelitni </a:t>
            </a:r>
            <a:r>
              <a:rPr lang="it-IT" dirty="0" smtClean="0">
                <a:latin typeface="Calibri" pitchFamily="34" charset="0"/>
              </a:rPr>
              <a:t>nestabilita</a:t>
            </a:r>
            <a:r>
              <a:rPr lang="cs-CZ" dirty="0" smtClean="0">
                <a:latin typeface="Calibri" pitchFamily="34" charset="0"/>
              </a:rPr>
              <a:t>, </a:t>
            </a:r>
            <a:r>
              <a:rPr lang="it-IT" dirty="0" smtClean="0">
                <a:latin typeface="Calibri" pitchFamily="34" charset="0"/>
              </a:rPr>
              <a:t>ztr</a:t>
            </a:r>
            <a:r>
              <a:rPr lang="cs-CZ" dirty="0" smtClean="0">
                <a:latin typeface="Calibri" pitchFamily="34" charset="0"/>
              </a:rPr>
              <a:t>á</a:t>
            </a:r>
            <a:r>
              <a:rPr lang="it-IT" dirty="0" smtClean="0">
                <a:latin typeface="Calibri" pitchFamily="34" charset="0"/>
              </a:rPr>
              <a:t>ta</a:t>
            </a:r>
            <a:r>
              <a:rPr lang="cs-CZ" dirty="0" smtClean="0">
                <a:latin typeface="Calibri" pitchFamily="34" charset="0"/>
              </a:rPr>
              <a:t> </a:t>
            </a:r>
            <a:r>
              <a:rPr lang="cs-CZ" dirty="0" err="1" smtClean="0">
                <a:latin typeface="Calibri" pitchFamily="34" charset="0"/>
              </a:rPr>
              <a:t>heterozygozyty</a:t>
            </a:r>
            <a:endParaRPr lang="cs-CZ" dirty="0" smtClean="0">
              <a:latin typeface="Calibri" pitchFamily="34" charset="0"/>
            </a:endParaRPr>
          </a:p>
          <a:p>
            <a:r>
              <a:rPr lang="cs-CZ" dirty="0" smtClean="0">
                <a:latin typeface="Calibri" pitchFamily="34" charset="0"/>
              </a:rPr>
              <a:t>(„</a:t>
            </a:r>
            <a:r>
              <a:rPr lang="cs-CZ" dirty="0" err="1">
                <a:latin typeface="Calibri" pitchFamily="34" charset="0"/>
              </a:rPr>
              <a:t>lossofheterozygozity</a:t>
            </a:r>
            <a:r>
              <a:rPr lang="cs-CZ" dirty="0">
                <a:latin typeface="Calibri" pitchFamily="34" charset="0"/>
              </a:rPr>
              <a:t>“, LOH</a:t>
            </a:r>
            <a:r>
              <a:rPr lang="cs-CZ" dirty="0" smtClean="0">
                <a:latin typeface="Calibri" pitchFamily="34" charset="0"/>
              </a:rPr>
              <a:t>), chromosomální abnormality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34273" y="828001"/>
            <a:ext cx="82664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200" dirty="0">
                <a:latin typeface="Calibri" pitchFamily="34" charset="0"/>
              </a:rPr>
              <a:t>Volná cirkulující DNA a její potenciál v onkologii</a:t>
            </a:r>
          </a:p>
        </p:txBody>
      </p:sp>
      <p:pic>
        <p:nvPicPr>
          <p:cNvPr id="6" name="Picture 2" descr="http://www.cancerworld.org/cancerworld/images/image/CW68/Liquid%20asse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915" y="1444010"/>
            <a:ext cx="5059145" cy="384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75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" y="64977"/>
            <a:ext cx="9144000" cy="6813376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" t="-747" r="76138" b="43347"/>
          <a:stretch/>
        </p:blipFill>
        <p:spPr>
          <a:xfrm>
            <a:off x="5796136" y="1985604"/>
            <a:ext cx="2171700" cy="328041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434273" y="828001"/>
            <a:ext cx="82664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200" dirty="0">
                <a:latin typeface="Calibri" pitchFamily="34" charset="0"/>
              </a:rPr>
              <a:t>Volná cirkulující DNA a její potenciál v onkologii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101830" y="1336991"/>
            <a:ext cx="6545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>
                <a:latin typeface="Calibri" pitchFamily="34" charset="0"/>
              </a:rPr>
              <a:t>Komplexní </a:t>
            </a:r>
            <a:r>
              <a:rPr lang="cs-CZ" dirty="0" err="1">
                <a:latin typeface="Calibri" pitchFamily="34" charset="0"/>
              </a:rPr>
              <a:t>workflow</a:t>
            </a:r>
            <a:r>
              <a:rPr lang="cs-CZ" dirty="0">
                <a:latin typeface="Calibri" pitchFamily="34" charset="0"/>
              </a:rPr>
              <a:t> </a:t>
            </a:r>
            <a:r>
              <a:rPr lang="cs-CZ" dirty="0" smtClean="0">
                <a:latin typeface="Calibri" pitchFamily="34" charset="0"/>
              </a:rPr>
              <a:t>tekuté </a:t>
            </a:r>
            <a:r>
              <a:rPr lang="cs-CZ" smtClean="0">
                <a:latin typeface="Calibri" pitchFamily="34" charset="0"/>
              </a:rPr>
              <a:t>biopsie od </a:t>
            </a:r>
            <a:r>
              <a:rPr lang="cs-CZ" dirty="0">
                <a:latin typeface="Calibri" pitchFamily="34" charset="0"/>
              </a:rPr>
              <a:t>vzorku krve po variantní data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38"/>
          <a:stretch/>
        </p:blipFill>
        <p:spPr>
          <a:xfrm>
            <a:off x="429729" y="1983322"/>
            <a:ext cx="3763838" cy="57150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75" b="65800"/>
          <a:stretch/>
        </p:blipFill>
        <p:spPr>
          <a:xfrm>
            <a:off x="3438168" y="4694287"/>
            <a:ext cx="3897630" cy="1954530"/>
          </a:xfrm>
          <a:prstGeom prst="rect">
            <a:avLst/>
          </a:prstGeom>
        </p:spPr>
      </p:pic>
      <p:sp>
        <p:nvSpPr>
          <p:cNvPr id="11" name="AutoShape 2" descr="https://www.thermofisher.com/cz/en/home/life-science/cancer-research/cancer-genomics/liquid-biopsy-cancer-research-applications/jcr:content/MainParsys/image_9614/foregroundimg.img.full.high.jpg/1504683317769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350" y="3068960"/>
            <a:ext cx="2019149" cy="145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53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2051050" y="2205038"/>
            <a:ext cx="5337175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cs-CZ" altLang="cs-CZ" sz="4800" dirty="0" smtClean="0">
                <a:latin typeface="+mj-lt"/>
              </a:rPr>
              <a:t>PROMISKUITNÍ DNA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5888"/>
            <a:ext cx="7705725" cy="3898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931" name="Text Box 5"/>
          <p:cNvSpPr txBox="1">
            <a:spLocks noChangeArrowheads="1"/>
          </p:cNvSpPr>
          <p:nvPr/>
        </p:nvSpPr>
        <p:spPr bwMode="auto">
          <a:xfrm>
            <a:off x="611188" y="4154488"/>
            <a:ext cx="7059612" cy="218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/>
            <a:r>
              <a:rPr lang="en-US" altLang="cs-CZ" sz="2400" b="1">
                <a:latin typeface="Comic Sans MS" pitchFamily="66" charset="0"/>
              </a:rPr>
              <a:t>“</a:t>
            </a:r>
            <a:r>
              <a:rPr lang="en-US" altLang="cs-CZ" sz="2400" b="1">
                <a:latin typeface="Calibri" pitchFamily="34" charset="0"/>
                <a:ea typeface="Calibri" pitchFamily="34" charset="0"/>
                <a:cs typeface="Calibri" pitchFamily="34" charset="0"/>
              </a:rPr>
              <a:t>Promiscuous DNA” (Ellis, 1982)</a:t>
            </a:r>
            <a:endParaRPr lang="cs-CZ" altLang="cs-CZ" sz="2400" b="1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/>
            <a:endParaRPr lang="cs-CZ" altLang="cs-CZ" sz="2400" b="1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/>
            <a:r>
              <a:rPr lang="en-US" altLang="cs-CZ" sz="2400" b="1">
                <a:latin typeface="Calibri" pitchFamily="34" charset="0"/>
                <a:ea typeface="Calibri" pitchFamily="34" charset="0"/>
                <a:cs typeface="Calibri" pitchFamily="34" charset="0"/>
              </a:rPr>
              <a:t>“Endosymbiotic gene transfer is ubiquitous…</a:t>
            </a:r>
          </a:p>
          <a:p>
            <a:pPr eaLnBrk="1" hangingPunct="1"/>
            <a:r>
              <a:rPr lang="en-US" altLang="cs-CZ" sz="2400" b="1">
                <a:latin typeface="Calibri" pitchFamily="34" charset="0"/>
                <a:ea typeface="Calibri" pitchFamily="34" charset="0"/>
                <a:cs typeface="Calibri" pitchFamily="34" charset="0"/>
              </a:rPr>
              <a:t>… at frequencies  that were previously unimaginable”.</a:t>
            </a:r>
            <a:endParaRPr lang="cs-CZ" altLang="cs-CZ" sz="2400" b="1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/>
            <a:endParaRPr lang="cs-CZ" altLang="cs-CZ" sz="2000" b="1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/>
            <a:r>
              <a:rPr lang="cs-CZ" altLang="cs-CZ" sz="2000">
                <a:latin typeface="Calibri" pitchFamily="34" charset="0"/>
                <a:ea typeface="Calibri" pitchFamily="34" charset="0"/>
                <a:cs typeface="Calibri" pitchFamily="34" charset="0"/>
              </a:rPr>
              <a:t>                                                  </a:t>
            </a:r>
            <a:r>
              <a:rPr lang="en-US" altLang="cs-CZ" sz="2000">
                <a:latin typeface="Calibri" pitchFamily="34" charset="0"/>
                <a:ea typeface="Calibri" pitchFamily="34" charset="0"/>
                <a:cs typeface="Calibri" pitchFamily="34" charset="0"/>
              </a:rPr>
              <a:t>Nature Reviews Genetics, 2004</a:t>
            </a:r>
            <a:endParaRPr lang="cs-CZ" altLang="cs-CZ" sz="20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ext Box 2"/>
          <p:cNvSpPr txBox="1">
            <a:spLocks noChangeArrowheads="1"/>
          </p:cNvSpPr>
          <p:nvPr/>
        </p:nvSpPr>
        <p:spPr bwMode="auto">
          <a:xfrm>
            <a:off x="485775" y="1196975"/>
            <a:ext cx="8334375" cy="489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 marL="914400" indent="-457200"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 marL="1828800" indent="-457200"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286000" indent="-457200"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743200" indent="-457200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3200400" indent="-457200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657600" indent="-457200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4114800" indent="-457200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/>
            <a:r>
              <a:rPr lang="en-US" altLang="cs-CZ" sz="2400" b="1">
                <a:latin typeface="Calibri" pitchFamily="34" charset="0"/>
                <a:ea typeface="Calibri" pitchFamily="34" charset="0"/>
                <a:cs typeface="Calibri" pitchFamily="34" charset="0"/>
              </a:rPr>
              <a:t>(a) </a:t>
            </a:r>
            <a:r>
              <a:rPr lang="en-US" altLang="cs-CZ" sz="2400" b="1">
                <a:solidFill>
                  <a:schemeClr val="hlin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chloroplast</a:t>
            </a:r>
          </a:p>
          <a:p>
            <a:pPr eaLnBrk="1" hangingPunct="1"/>
            <a:r>
              <a:rPr lang="en-US" altLang="cs-CZ" sz="2400" b="1">
                <a:latin typeface="Calibri" pitchFamily="34" charset="0"/>
                <a:ea typeface="Calibri" pitchFamily="34" charset="0"/>
                <a:cs typeface="Calibri" pitchFamily="34" charset="0"/>
              </a:rPr>
              <a:t>   </a:t>
            </a:r>
            <a:r>
              <a:rPr lang="en-US" altLang="cs-CZ" sz="2400">
                <a:latin typeface="Calibri" pitchFamily="34" charset="0"/>
                <a:ea typeface="Calibri" pitchFamily="34" charset="0"/>
                <a:cs typeface="Calibri" pitchFamily="34" charset="0"/>
              </a:rPr>
              <a:t> 20-200 kb</a:t>
            </a:r>
          </a:p>
          <a:p>
            <a:pPr eaLnBrk="1" hangingPunct="1"/>
            <a:r>
              <a:rPr lang="en-US" altLang="cs-CZ" sz="2400">
                <a:latin typeface="Calibri" pitchFamily="34" charset="0"/>
                <a:ea typeface="Calibri" pitchFamily="34" charset="0"/>
                <a:cs typeface="Calibri" pitchFamily="34" charset="0"/>
              </a:rPr>
              <a:t>     20-200 protein</a:t>
            </a:r>
            <a:r>
              <a:rPr lang="cs-CZ" altLang="cs-CZ" sz="2400">
                <a:latin typeface="Calibri" pitchFamily="34" charset="0"/>
                <a:ea typeface="Calibri" pitchFamily="34" charset="0"/>
                <a:cs typeface="Calibri" pitchFamily="34" charset="0"/>
              </a:rPr>
              <a:t>ů</a:t>
            </a:r>
          </a:p>
          <a:p>
            <a:pPr eaLnBrk="1" hangingPunct="1"/>
            <a:r>
              <a:rPr lang="en-US" altLang="cs-CZ" sz="2400">
                <a:latin typeface="Calibri" pitchFamily="34" charset="0"/>
                <a:ea typeface="Calibri" pitchFamily="34" charset="0"/>
                <a:cs typeface="Calibri" pitchFamily="34" charset="0"/>
              </a:rPr>
              <a:t>     progenitor - </a:t>
            </a:r>
            <a:r>
              <a:rPr lang="en-US" altLang="cs-CZ" sz="2400" b="1">
                <a:solidFill>
                  <a:schemeClr val="hlin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cyanobacteria</a:t>
            </a:r>
            <a:r>
              <a:rPr lang="en-US" altLang="cs-CZ" sz="2400">
                <a:latin typeface="Calibri" pitchFamily="34" charset="0"/>
                <a:ea typeface="Calibri" pitchFamily="34" charset="0"/>
                <a:cs typeface="Calibri" pitchFamily="34" charset="0"/>
              </a:rPr>
              <a:t> (Synechocystis)</a:t>
            </a:r>
          </a:p>
          <a:p>
            <a:pPr eaLnBrk="1" hangingPunct="1"/>
            <a:r>
              <a:rPr lang="en-US" altLang="cs-CZ" sz="2400">
                <a:latin typeface="Calibri" pitchFamily="34" charset="0"/>
                <a:ea typeface="Calibri" pitchFamily="34" charset="0"/>
                <a:cs typeface="Calibri" pitchFamily="34" charset="0"/>
              </a:rPr>
              <a:t>     3.6 Mb </a:t>
            </a:r>
          </a:p>
          <a:p>
            <a:pPr eaLnBrk="1" hangingPunct="1"/>
            <a:r>
              <a:rPr lang="en-US" altLang="cs-CZ" sz="2400">
                <a:latin typeface="Calibri" pitchFamily="34" charset="0"/>
                <a:ea typeface="Calibri" pitchFamily="34" charset="0"/>
                <a:cs typeface="Calibri" pitchFamily="34" charset="0"/>
              </a:rPr>
              <a:t>     3000 protein</a:t>
            </a:r>
            <a:r>
              <a:rPr lang="cs-CZ" altLang="cs-CZ" sz="2400">
                <a:latin typeface="Calibri" pitchFamily="34" charset="0"/>
                <a:ea typeface="Calibri" pitchFamily="34" charset="0"/>
                <a:cs typeface="Calibri" pitchFamily="34" charset="0"/>
              </a:rPr>
              <a:t>ů</a:t>
            </a:r>
            <a:r>
              <a:rPr lang="en-US" altLang="cs-CZ" sz="240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</a:p>
          <a:p>
            <a:pPr eaLnBrk="1" hangingPunct="1"/>
            <a:r>
              <a:rPr lang="en-US" altLang="cs-CZ" sz="2400">
                <a:latin typeface="Calibri" pitchFamily="34" charset="0"/>
                <a:ea typeface="Calibri" pitchFamily="34" charset="0"/>
                <a:cs typeface="Calibri" pitchFamily="34" charset="0"/>
              </a:rPr>
              <a:t>      </a:t>
            </a:r>
          </a:p>
          <a:p>
            <a:pPr eaLnBrk="1" hangingPunct="1"/>
            <a:r>
              <a:rPr lang="en-US" altLang="cs-CZ" sz="2400" b="1">
                <a:latin typeface="Calibri" pitchFamily="34" charset="0"/>
                <a:ea typeface="Calibri" pitchFamily="34" charset="0"/>
                <a:cs typeface="Calibri" pitchFamily="34" charset="0"/>
              </a:rPr>
              <a:t>(b) </a:t>
            </a:r>
            <a:r>
              <a:rPr lang="en-US" altLang="cs-CZ" sz="2400" b="1">
                <a:solidFill>
                  <a:schemeClr val="hlin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mitochondri</a:t>
            </a:r>
            <a:r>
              <a:rPr lang="cs-CZ" altLang="cs-CZ" sz="2400" b="1">
                <a:solidFill>
                  <a:schemeClr val="hlin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</a:t>
            </a:r>
            <a:endParaRPr lang="en-US" altLang="cs-CZ" sz="2400" b="1">
              <a:solidFill>
                <a:schemeClr val="hlink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/>
            <a:r>
              <a:rPr lang="en-US" altLang="cs-CZ" sz="2400" b="1">
                <a:latin typeface="Calibri" pitchFamily="34" charset="0"/>
                <a:ea typeface="Calibri" pitchFamily="34" charset="0"/>
                <a:cs typeface="Calibri" pitchFamily="34" charset="0"/>
              </a:rPr>
              <a:t>   </a:t>
            </a:r>
            <a:r>
              <a:rPr lang="en-US" altLang="cs-CZ" sz="2400">
                <a:latin typeface="Calibri" pitchFamily="34" charset="0"/>
                <a:ea typeface="Calibri" pitchFamily="34" charset="0"/>
                <a:cs typeface="Calibri" pitchFamily="34" charset="0"/>
              </a:rPr>
              <a:t> 6-400 kb</a:t>
            </a:r>
            <a:endParaRPr lang="cs-CZ" altLang="cs-CZ" sz="24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/>
            <a:r>
              <a:rPr lang="en-US" altLang="cs-CZ" sz="2400">
                <a:latin typeface="Calibri" pitchFamily="34" charset="0"/>
                <a:ea typeface="Calibri" pitchFamily="34" charset="0"/>
                <a:cs typeface="Calibri" pitchFamily="34" charset="0"/>
              </a:rPr>
              <a:t>     3-67 protein</a:t>
            </a:r>
            <a:r>
              <a:rPr lang="cs-CZ" altLang="cs-CZ" sz="2400">
                <a:latin typeface="Calibri" pitchFamily="34" charset="0"/>
                <a:ea typeface="Calibri" pitchFamily="34" charset="0"/>
                <a:cs typeface="Calibri" pitchFamily="34" charset="0"/>
              </a:rPr>
              <a:t>ů</a:t>
            </a:r>
            <a:endParaRPr lang="en-US" altLang="cs-CZ" sz="24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/>
            <a:r>
              <a:rPr lang="en-US" altLang="cs-CZ" sz="2400">
                <a:latin typeface="Calibri" pitchFamily="34" charset="0"/>
                <a:ea typeface="Calibri" pitchFamily="34" charset="0"/>
                <a:cs typeface="Calibri" pitchFamily="34" charset="0"/>
              </a:rPr>
              <a:t>     progenitor - </a:t>
            </a:r>
            <a:r>
              <a:rPr lang="en-US" altLang="cs-CZ" sz="2400" b="1">
                <a:solidFill>
                  <a:schemeClr val="hlin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alpha-proteobacteria</a:t>
            </a:r>
            <a:r>
              <a:rPr lang="en-US" altLang="cs-CZ" sz="2400">
                <a:latin typeface="Calibri" pitchFamily="34" charset="0"/>
                <a:ea typeface="Calibri" pitchFamily="34" charset="0"/>
                <a:cs typeface="Calibri" pitchFamily="34" charset="0"/>
              </a:rPr>
              <a:t> (Mesorhizobium loti)</a:t>
            </a:r>
          </a:p>
          <a:p>
            <a:pPr eaLnBrk="1" hangingPunct="1"/>
            <a:r>
              <a:rPr lang="en-US" altLang="cs-CZ" sz="2400">
                <a:latin typeface="Calibri" pitchFamily="34" charset="0"/>
                <a:ea typeface="Calibri" pitchFamily="34" charset="0"/>
                <a:cs typeface="Calibri" pitchFamily="34" charset="0"/>
              </a:rPr>
              <a:t>     7 Mb </a:t>
            </a:r>
            <a:endParaRPr lang="cs-CZ" altLang="cs-CZ" sz="24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/>
            <a:r>
              <a:rPr lang="en-US" altLang="cs-CZ" sz="2400">
                <a:latin typeface="Calibri" pitchFamily="34" charset="0"/>
                <a:ea typeface="Calibri" pitchFamily="34" charset="0"/>
                <a:cs typeface="Calibri" pitchFamily="34" charset="0"/>
              </a:rPr>
              <a:t>     6 700 protein</a:t>
            </a:r>
            <a:r>
              <a:rPr lang="cs-CZ" altLang="cs-CZ" sz="2400">
                <a:latin typeface="Calibri" pitchFamily="34" charset="0"/>
                <a:ea typeface="Calibri" pitchFamily="34" charset="0"/>
                <a:cs typeface="Calibri" pitchFamily="34" charset="0"/>
              </a:rPr>
              <a:t>ů</a:t>
            </a:r>
          </a:p>
        </p:txBody>
      </p:sp>
      <p:sp>
        <p:nvSpPr>
          <p:cNvPr id="125955" name="Rectangle 3"/>
          <p:cNvSpPr>
            <a:spLocks noChangeArrowheads="1"/>
          </p:cNvSpPr>
          <p:nvPr/>
        </p:nvSpPr>
        <p:spPr bwMode="auto">
          <a:xfrm>
            <a:off x="250825" y="333375"/>
            <a:ext cx="7596188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cs-CZ" sz="3200" b="1">
                <a:latin typeface="Calibri" pitchFamily="34" charset="0"/>
                <a:ea typeface="Calibri" pitchFamily="34" charset="0"/>
                <a:cs typeface="Calibri" pitchFamily="34" charset="0"/>
              </a:rPr>
              <a:t>Organel</a:t>
            </a:r>
            <a:r>
              <a:rPr lang="cs-CZ" altLang="cs-CZ" sz="3200" b="1">
                <a:latin typeface="Calibri" pitchFamily="34" charset="0"/>
                <a:ea typeface="Calibri" pitchFamily="34" charset="0"/>
                <a:cs typeface="Calibri" pitchFamily="34" charset="0"/>
              </a:rPr>
              <a:t>ové</a:t>
            </a:r>
            <a:r>
              <a:rPr lang="en-US" altLang="cs-CZ" sz="3200" b="1">
                <a:latin typeface="Calibri" pitchFamily="34" charset="0"/>
                <a:ea typeface="Calibri" pitchFamily="34" charset="0"/>
                <a:cs typeface="Calibri" pitchFamily="34" charset="0"/>
              </a:rPr>
              <a:t> genom</a:t>
            </a:r>
            <a:r>
              <a:rPr lang="cs-CZ" altLang="cs-CZ" sz="3200" b="1">
                <a:latin typeface="Calibri" pitchFamily="34" charset="0"/>
                <a:ea typeface="Calibri" pitchFamily="34" charset="0"/>
                <a:cs typeface="Calibri" pitchFamily="34" charset="0"/>
              </a:rPr>
              <a:t>y</a:t>
            </a:r>
            <a:r>
              <a:rPr lang="en-US" altLang="cs-CZ" sz="3200" b="1">
                <a:latin typeface="Calibri" pitchFamily="34" charset="0"/>
                <a:ea typeface="Calibri" pitchFamily="34" charset="0"/>
                <a:cs typeface="Calibri" pitchFamily="34" charset="0"/>
              </a:rPr>
              <a:t> – </a:t>
            </a:r>
            <a:r>
              <a:rPr lang="cs-CZ" altLang="cs-CZ" sz="3200" b="1">
                <a:latin typeface="Calibri" pitchFamily="34" charset="0"/>
                <a:ea typeface="Calibri" pitchFamily="34" charset="0"/>
                <a:cs typeface="Calibri" pitchFamily="34" charset="0"/>
              </a:rPr>
              <a:t>pozůstatky prokaryot</a:t>
            </a:r>
            <a:endParaRPr lang="en-US" altLang="cs-CZ" sz="3200" b="1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978" name="Group 36"/>
          <p:cNvGrpSpPr>
            <a:grpSpLocks/>
          </p:cNvGrpSpPr>
          <p:nvPr/>
        </p:nvGrpSpPr>
        <p:grpSpPr bwMode="auto">
          <a:xfrm>
            <a:off x="179388" y="981075"/>
            <a:ext cx="5976937" cy="4141788"/>
            <a:chOff x="113" y="255"/>
            <a:chExt cx="3629" cy="2609"/>
          </a:xfrm>
        </p:grpSpPr>
        <p:sp>
          <p:nvSpPr>
            <p:cNvPr id="58374" name="Oval 2"/>
            <p:cNvSpPr>
              <a:spLocks noChangeArrowheads="1"/>
            </p:cNvSpPr>
            <p:nvPr/>
          </p:nvSpPr>
          <p:spPr bwMode="auto">
            <a:xfrm>
              <a:off x="630" y="633"/>
              <a:ext cx="2477" cy="2140"/>
            </a:xfrm>
            <a:prstGeom prst="ellipse">
              <a:avLst/>
            </a:prstGeom>
            <a:solidFill>
              <a:srgbClr val="EAEAEA"/>
            </a:solidFill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>
                <a:latin typeface="+mn-lt"/>
              </a:endParaRPr>
            </a:p>
          </p:txBody>
        </p:sp>
        <p:sp>
          <p:nvSpPr>
            <p:cNvPr id="58375" name="Oval 3"/>
            <p:cNvSpPr>
              <a:spLocks noChangeArrowheads="1"/>
            </p:cNvSpPr>
            <p:nvPr/>
          </p:nvSpPr>
          <p:spPr bwMode="auto">
            <a:xfrm>
              <a:off x="1508" y="1945"/>
              <a:ext cx="672" cy="725"/>
            </a:xfrm>
            <a:prstGeom prst="ellipse">
              <a:avLst/>
            </a:prstGeom>
            <a:solidFill>
              <a:srgbClr val="C0C0C0">
                <a:alpha val="79999"/>
              </a:srgb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>
                <a:latin typeface="+mn-lt"/>
              </a:endParaRPr>
            </a:p>
          </p:txBody>
        </p:sp>
        <p:sp>
          <p:nvSpPr>
            <p:cNvPr id="58376" name="Oval 4"/>
            <p:cNvSpPr>
              <a:spLocks noChangeArrowheads="1"/>
            </p:cNvSpPr>
            <p:nvPr/>
          </p:nvSpPr>
          <p:spPr bwMode="auto">
            <a:xfrm>
              <a:off x="839" y="1254"/>
              <a:ext cx="758" cy="345"/>
            </a:xfrm>
            <a:prstGeom prst="ellipse">
              <a:avLst/>
            </a:prstGeom>
            <a:solidFill>
              <a:srgbClr val="CCFFCC"/>
            </a:solidFill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cs-CZ" sz="1400" b="0" smtClean="0">
                  <a:latin typeface="+mn-lt"/>
                </a:rPr>
                <a:t>~</a:t>
              </a:r>
              <a:r>
                <a:rPr lang="cs-CZ" altLang="cs-CZ" sz="1400" b="0" smtClean="0">
                  <a:latin typeface="+mn-lt"/>
                </a:rPr>
                <a:t> 150</a:t>
              </a:r>
              <a:r>
                <a:rPr lang="en-US" altLang="cs-CZ" sz="1400" b="0" smtClean="0">
                  <a:latin typeface="+mn-lt"/>
                </a:rPr>
                <a:t> </a:t>
              </a:r>
              <a:r>
                <a:rPr lang="cs-CZ" altLang="cs-CZ" sz="1400" b="0" smtClean="0">
                  <a:latin typeface="+mn-lt"/>
                </a:rPr>
                <a:t>kb</a:t>
              </a:r>
            </a:p>
            <a:p>
              <a:pPr algn="ctr" eaLnBrk="1" hangingPunct="1">
                <a:defRPr/>
              </a:pPr>
              <a:r>
                <a:rPr lang="en-US" altLang="cs-CZ" sz="1400" b="0" smtClean="0">
                  <a:latin typeface="+mn-lt"/>
                </a:rPr>
                <a:t>~</a:t>
              </a:r>
              <a:r>
                <a:rPr lang="cs-CZ" altLang="cs-CZ" sz="1400" b="0" smtClean="0">
                  <a:latin typeface="+mn-lt"/>
                </a:rPr>
                <a:t> </a:t>
              </a:r>
              <a:r>
                <a:rPr lang="en-US" altLang="cs-CZ" sz="1400" b="0" smtClean="0">
                  <a:latin typeface="+mn-lt"/>
                </a:rPr>
                <a:t>100</a:t>
              </a:r>
              <a:r>
                <a:rPr lang="cs-CZ" altLang="cs-CZ" sz="1400" b="0" smtClean="0">
                  <a:latin typeface="+mn-lt"/>
                </a:rPr>
                <a:t> genů</a:t>
              </a:r>
            </a:p>
          </p:txBody>
        </p:sp>
        <p:sp>
          <p:nvSpPr>
            <p:cNvPr id="58377" name="Oval 5"/>
            <p:cNvSpPr>
              <a:spLocks noChangeArrowheads="1"/>
            </p:cNvSpPr>
            <p:nvPr/>
          </p:nvSpPr>
          <p:spPr bwMode="auto">
            <a:xfrm>
              <a:off x="2093" y="1220"/>
              <a:ext cx="673" cy="345"/>
            </a:xfrm>
            <a:prstGeom prst="ellipse">
              <a:avLst/>
            </a:prstGeom>
            <a:solidFill>
              <a:srgbClr val="CCFFFF"/>
            </a:solidFill>
            <a:ln w="254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>
                <a:latin typeface="+mn-lt"/>
              </a:endParaRPr>
            </a:p>
          </p:txBody>
        </p:sp>
        <p:sp>
          <p:nvSpPr>
            <p:cNvPr id="58378" name="Text Box 6"/>
            <p:cNvSpPr txBox="1">
              <a:spLocks noChangeArrowheads="1"/>
            </p:cNvSpPr>
            <p:nvPr/>
          </p:nvSpPr>
          <p:spPr bwMode="auto">
            <a:xfrm>
              <a:off x="1039" y="1049"/>
              <a:ext cx="86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cs-CZ" sz="2000" b="0" smtClean="0">
                  <a:latin typeface="+mn-lt"/>
                </a:rPr>
                <a:t>chloroplast</a:t>
              </a:r>
              <a:endParaRPr lang="cs-CZ" altLang="cs-CZ" sz="2000" b="0" smtClean="0">
                <a:latin typeface="+mn-lt"/>
              </a:endParaRPr>
            </a:p>
          </p:txBody>
        </p:sp>
        <p:sp>
          <p:nvSpPr>
            <p:cNvPr id="58379" name="Text Box 7"/>
            <p:cNvSpPr txBox="1">
              <a:spLocks noChangeArrowheads="1"/>
            </p:cNvSpPr>
            <p:nvPr/>
          </p:nvSpPr>
          <p:spPr bwMode="auto">
            <a:xfrm>
              <a:off x="1156" y="2188"/>
              <a:ext cx="4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cs-CZ" sz="2000" b="0" smtClean="0">
                  <a:latin typeface="+mn-lt"/>
                </a:rPr>
                <a:t>j</a:t>
              </a:r>
              <a:r>
                <a:rPr lang="cs-CZ" altLang="cs-CZ" sz="2000" b="0" smtClean="0">
                  <a:latin typeface="+mn-lt"/>
                </a:rPr>
                <a:t>ádro</a:t>
              </a:r>
            </a:p>
          </p:txBody>
        </p:sp>
        <p:sp>
          <p:nvSpPr>
            <p:cNvPr id="58380" name="Text Box 8"/>
            <p:cNvSpPr txBox="1">
              <a:spLocks noChangeArrowheads="1"/>
            </p:cNvSpPr>
            <p:nvPr/>
          </p:nvSpPr>
          <p:spPr bwMode="auto">
            <a:xfrm>
              <a:off x="2093" y="1014"/>
              <a:ext cx="10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cs-CZ" sz="2000" b="0" smtClean="0">
                  <a:latin typeface="+mn-lt"/>
                </a:rPr>
                <a:t>mitochondrie</a:t>
              </a:r>
              <a:endParaRPr lang="cs-CZ" altLang="cs-CZ" sz="2000" b="0" smtClean="0">
                <a:latin typeface="+mn-lt"/>
              </a:endParaRPr>
            </a:p>
          </p:txBody>
        </p:sp>
        <p:sp>
          <p:nvSpPr>
            <p:cNvPr id="58381" name="Line 9"/>
            <p:cNvSpPr>
              <a:spLocks noChangeShapeType="1"/>
            </p:cNvSpPr>
            <p:nvPr/>
          </p:nvSpPr>
          <p:spPr bwMode="auto">
            <a:xfrm>
              <a:off x="1653" y="1427"/>
              <a:ext cx="381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latin typeface="+mn-lt"/>
              </a:endParaRPr>
            </a:p>
          </p:txBody>
        </p:sp>
        <p:sp>
          <p:nvSpPr>
            <p:cNvPr id="58382" name="Line 10"/>
            <p:cNvSpPr>
              <a:spLocks noChangeShapeType="1"/>
            </p:cNvSpPr>
            <p:nvPr/>
          </p:nvSpPr>
          <p:spPr bwMode="auto">
            <a:xfrm>
              <a:off x="1390" y="1634"/>
              <a:ext cx="205" cy="345"/>
            </a:xfrm>
            <a:prstGeom prst="line">
              <a:avLst/>
            </a:prstGeom>
            <a:noFill/>
            <a:ln w="889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latin typeface="+mn-lt"/>
              </a:endParaRPr>
            </a:p>
          </p:txBody>
        </p:sp>
        <p:sp>
          <p:nvSpPr>
            <p:cNvPr id="58383" name="Line 11"/>
            <p:cNvSpPr>
              <a:spLocks noChangeShapeType="1"/>
            </p:cNvSpPr>
            <p:nvPr/>
          </p:nvSpPr>
          <p:spPr bwMode="auto">
            <a:xfrm flipH="1">
              <a:off x="2063" y="1599"/>
              <a:ext cx="234" cy="346"/>
            </a:xfrm>
            <a:prstGeom prst="line">
              <a:avLst/>
            </a:prstGeom>
            <a:noFill/>
            <a:ln w="889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latin typeface="+mn-lt"/>
              </a:endParaRPr>
            </a:p>
          </p:txBody>
        </p:sp>
        <p:sp>
          <p:nvSpPr>
            <p:cNvPr id="58384" name="Line 12"/>
            <p:cNvSpPr>
              <a:spLocks noChangeShapeType="1"/>
            </p:cNvSpPr>
            <p:nvPr/>
          </p:nvSpPr>
          <p:spPr bwMode="auto">
            <a:xfrm flipH="1">
              <a:off x="1653" y="1357"/>
              <a:ext cx="35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latin typeface="+mn-lt"/>
              </a:endParaRPr>
            </a:p>
          </p:txBody>
        </p:sp>
        <p:sp>
          <p:nvSpPr>
            <p:cNvPr id="58385" name="Text Box 13"/>
            <p:cNvSpPr txBox="1">
              <a:spLocks noChangeArrowheads="1"/>
            </p:cNvSpPr>
            <p:nvPr/>
          </p:nvSpPr>
          <p:spPr bwMode="auto">
            <a:xfrm>
              <a:off x="1771" y="1152"/>
              <a:ext cx="19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cs-CZ" altLang="cs-CZ" sz="2400" b="0" smtClean="0">
                  <a:latin typeface="+mn-lt"/>
                </a:rPr>
                <a:t>?</a:t>
              </a:r>
            </a:p>
          </p:txBody>
        </p:sp>
        <p:sp>
          <p:nvSpPr>
            <p:cNvPr id="58386" name="Line 14"/>
            <p:cNvSpPr>
              <a:spLocks noChangeShapeType="1"/>
            </p:cNvSpPr>
            <p:nvPr/>
          </p:nvSpPr>
          <p:spPr bwMode="auto">
            <a:xfrm flipV="1">
              <a:off x="2005" y="1565"/>
              <a:ext cx="204" cy="2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latin typeface="+mn-lt"/>
              </a:endParaRPr>
            </a:p>
          </p:txBody>
        </p:sp>
        <p:sp>
          <p:nvSpPr>
            <p:cNvPr id="58387" name="Line 15"/>
            <p:cNvSpPr>
              <a:spLocks noChangeShapeType="1"/>
            </p:cNvSpPr>
            <p:nvPr/>
          </p:nvSpPr>
          <p:spPr bwMode="auto">
            <a:xfrm flipH="1" flipV="1">
              <a:off x="1478" y="1599"/>
              <a:ext cx="175" cy="3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latin typeface="+mn-lt"/>
              </a:endParaRPr>
            </a:p>
          </p:txBody>
        </p:sp>
        <p:sp>
          <p:nvSpPr>
            <p:cNvPr id="58388" name="Text Box 16"/>
            <p:cNvSpPr txBox="1">
              <a:spLocks noChangeArrowheads="1"/>
            </p:cNvSpPr>
            <p:nvPr/>
          </p:nvSpPr>
          <p:spPr bwMode="auto">
            <a:xfrm>
              <a:off x="1566" y="1602"/>
              <a:ext cx="19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cs-CZ" altLang="cs-CZ" sz="2400" b="0" smtClean="0">
                  <a:latin typeface="+mn-lt"/>
                </a:rPr>
                <a:t>?</a:t>
              </a:r>
            </a:p>
          </p:txBody>
        </p:sp>
        <p:sp>
          <p:nvSpPr>
            <p:cNvPr id="58389" name="Oval 17"/>
            <p:cNvSpPr>
              <a:spLocks noChangeArrowheads="1"/>
            </p:cNvSpPr>
            <p:nvPr/>
          </p:nvSpPr>
          <p:spPr bwMode="auto">
            <a:xfrm>
              <a:off x="340" y="482"/>
              <a:ext cx="633" cy="345"/>
            </a:xfrm>
            <a:prstGeom prst="ellipse">
              <a:avLst/>
            </a:prstGeom>
            <a:solidFill>
              <a:srgbClr val="CCFFCC"/>
            </a:solidFill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cs-CZ" sz="1400" b="0" smtClean="0">
                  <a:latin typeface="+mn-lt"/>
                </a:rPr>
                <a:t>~</a:t>
              </a:r>
              <a:r>
                <a:rPr lang="cs-CZ" altLang="cs-CZ" sz="1400" b="0" smtClean="0">
                  <a:latin typeface="+mn-lt"/>
                </a:rPr>
                <a:t> 3000</a:t>
              </a:r>
              <a:r>
                <a:rPr lang="en-US" altLang="cs-CZ" sz="1400" b="0" smtClean="0">
                  <a:latin typeface="+mn-lt"/>
                </a:rPr>
                <a:t> </a:t>
              </a:r>
              <a:r>
                <a:rPr lang="cs-CZ" altLang="cs-CZ" sz="1400" b="0" smtClean="0">
                  <a:latin typeface="+mn-lt"/>
                </a:rPr>
                <a:t>kb</a:t>
              </a:r>
            </a:p>
            <a:p>
              <a:pPr algn="ctr" eaLnBrk="1" hangingPunct="1">
                <a:defRPr/>
              </a:pPr>
              <a:r>
                <a:rPr lang="en-US" altLang="cs-CZ" sz="1400" b="0" smtClean="0">
                  <a:latin typeface="+mn-lt"/>
                </a:rPr>
                <a:t>~</a:t>
              </a:r>
              <a:r>
                <a:rPr lang="cs-CZ" altLang="cs-CZ" sz="1400" b="0" smtClean="0">
                  <a:latin typeface="+mn-lt"/>
                </a:rPr>
                <a:t> </a:t>
              </a:r>
              <a:r>
                <a:rPr lang="en-US" altLang="cs-CZ" sz="1400" b="0" smtClean="0">
                  <a:latin typeface="+mn-lt"/>
                </a:rPr>
                <a:t>3</a:t>
              </a:r>
              <a:r>
                <a:rPr lang="cs-CZ" altLang="cs-CZ" sz="1400" b="0" smtClean="0">
                  <a:latin typeface="+mn-lt"/>
                </a:rPr>
                <a:t>000 genů</a:t>
              </a:r>
            </a:p>
          </p:txBody>
        </p:sp>
        <p:sp>
          <p:nvSpPr>
            <p:cNvPr id="58390" name="Oval 18"/>
            <p:cNvSpPr>
              <a:spLocks noChangeArrowheads="1"/>
            </p:cNvSpPr>
            <p:nvPr/>
          </p:nvSpPr>
          <p:spPr bwMode="auto">
            <a:xfrm>
              <a:off x="3000" y="426"/>
              <a:ext cx="643" cy="345"/>
            </a:xfrm>
            <a:prstGeom prst="ellipse">
              <a:avLst/>
            </a:prstGeom>
            <a:solidFill>
              <a:srgbClr val="CCFFFF"/>
            </a:solidFill>
            <a:ln w="254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>
                <a:latin typeface="+mn-lt"/>
              </a:endParaRPr>
            </a:p>
          </p:txBody>
        </p:sp>
        <p:sp>
          <p:nvSpPr>
            <p:cNvPr id="58391" name="Text Box 19"/>
            <p:cNvSpPr txBox="1">
              <a:spLocks noChangeArrowheads="1"/>
            </p:cNvSpPr>
            <p:nvPr/>
          </p:nvSpPr>
          <p:spPr bwMode="auto">
            <a:xfrm>
              <a:off x="2744" y="425"/>
              <a:ext cx="99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cs-CZ" b="0" smtClean="0">
                  <a:latin typeface="+mn-lt"/>
                </a:rPr>
                <a:t>~</a:t>
              </a:r>
              <a:r>
                <a:rPr lang="cs-CZ" altLang="cs-CZ" b="0" smtClean="0">
                  <a:latin typeface="+mn-lt"/>
                </a:rPr>
                <a:t> </a:t>
              </a:r>
              <a:r>
                <a:rPr lang="cs-CZ" altLang="cs-CZ" sz="1400" b="0" smtClean="0">
                  <a:latin typeface="+mn-lt"/>
                </a:rPr>
                <a:t>4000 kb</a:t>
              </a:r>
            </a:p>
            <a:p>
              <a:pPr algn="ctr" eaLnBrk="1" hangingPunct="1">
                <a:defRPr/>
              </a:pPr>
              <a:r>
                <a:rPr lang="en-US" altLang="cs-CZ" sz="1400" b="0" smtClean="0">
                  <a:latin typeface="+mn-lt"/>
                </a:rPr>
                <a:t>~</a:t>
              </a:r>
              <a:r>
                <a:rPr lang="cs-CZ" altLang="cs-CZ" sz="1400" b="0" smtClean="0">
                  <a:latin typeface="+mn-lt"/>
                </a:rPr>
                <a:t> </a:t>
              </a:r>
              <a:r>
                <a:rPr lang="en-US" altLang="cs-CZ" sz="1400" b="0" smtClean="0">
                  <a:latin typeface="+mn-lt"/>
                </a:rPr>
                <a:t>4</a:t>
              </a:r>
              <a:r>
                <a:rPr lang="cs-CZ" altLang="cs-CZ" sz="1400" b="0" smtClean="0">
                  <a:latin typeface="+mn-lt"/>
                </a:rPr>
                <a:t>000 genů</a:t>
              </a:r>
            </a:p>
          </p:txBody>
        </p:sp>
        <p:sp>
          <p:nvSpPr>
            <p:cNvPr id="58392" name="Text Box 20"/>
            <p:cNvSpPr txBox="1">
              <a:spLocks noChangeArrowheads="1"/>
            </p:cNvSpPr>
            <p:nvPr/>
          </p:nvSpPr>
          <p:spPr bwMode="auto">
            <a:xfrm>
              <a:off x="2064" y="1254"/>
              <a:ext cx="907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defRPr/>
              </a:pPr>
              <a:r>
                <a:rPr lang="cs-CZ" altLang="cs-CZ" sz="1400" b="0" smtClean="0">
                  <a:latin typeface="+mn-lt"/>
                </a:rPr>
                <a:t>10-2000 kb</a:t>
              </a:r>
              <a:r>
                <a:rPr lang="en-US" altLang="cs-CZ" sz="1400" b="0" smtClean="0">
                  <a:latin typeface="+mn-lt"/>
                </a:rPr>
                <a:t>*</a:t>
              </a:r>
              <a:endParaRPr lang="cs-CZ" altLang="cs-CZ" sz="1400" b="0" smtClean="0">
                <a:latin typeface="+mn-lt"/>
              </a:endParaRPr>
            </a:p>
            <a:p>
              <a:pPr algn="ctr" eaLnBrk="1" hangingPunct="1">
                <a:defRPr/>
              </a:pPr>
              <a:r>
                <a:rPr lang="en-US" altLang="cs-CZ" sz="1400" b="0" smtClean="0">
                  <a:latin typeface="+mn-lt"/>
                </a:rPr>
                <a:t>~ 60</a:t>
              </a:r>
              <a:r>
                <a:rPr lang="cs-CZ" altLang="cs-CZ" sz="1400" b="0" smtClean="0">
                  <a:latin typeface="+mn-lt"/>
                </a:rPr>
                <a:t> genů</a:t>
              </a:r>
            </a:p>
          </p:txBody>
        </p:sp>
        <p:sp>
          <p:nvSpPr>
            <p:cNvPr id="58393" name="Text Box 21"/>
            <p:cNvSpPr txBox="1">
              <a:spLocks noChangeArrowheads="1"/>
            </p:cNvSpPr>
            <p:nvPr/>
          </p:nvSpPr>
          <p:spPr bwMode="auto">
            <a:xfrm>
              <a:off x="839" y="346"/>
              <a:ext cx="497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cs-CZ" sz="2000" b="0" smtClean="0">
                  <a:latin typeface="+mn-lt"/>
                </a:rPr>
                <a:t>sinice</a:t>
              </a:r>
              <a:endParaRPr lang="cs-CZ" altLang="cs-CZ" sz="2000" b="0" smtClean="0">
                <a:latin typeface="+mn-lt"/>
              </a:endParaRPr>
            </a:p>
          </p:txBody>
        </p:sp>
        <p:sp>
          <p:nvSpPr>
            <p:cNvPr id="58394" name="Text Box 22"/>
            <p:cNvSpPr txBox="1">
              <a:spLocks noChangeArrowheads="1"/>
            </p:cNvSpPr>
            <p:nvPr/>
          </p:nvSpPr>
          <p:spPr bwMode="auto">
            <a:xfrm>
              <a:off x="2502" y="255"/>
              <a:ext cx="1107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cs-CZ" sz="2000" b="0" smtClean="0">
                  <a:latin typeface="+mn-lt"/>
                </a:rPr>
                <a:t>proteobakterie</a:t>
              </a:r>
              <a:endParaRPr lang="cs-CZ" altLang="cs-CZ" sz="2000" b="0" smtClean="0">
                <a:latin typeface="+mn-lt"/>
              </a:endParaRPr>
            </a:p>
          </p:txBody>
        </p:sp>
        <p:sp>
          <p:nvSpPr>
            <p:cNvPr id="58395" name="Line 23"/>
            <p:cNvSpPr>
              <a:spLocks noChangeShapeType="1"/>
            </p:cNvSpPr>
            <p:nvPr/>
          </p:nvSpPr>
          <p:spPr bwMode="auto">
            <a:xfrm>
              <a:off x="717" y="806"/>
              <a:ext cx="293" cy="41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latin typeface="+mn-lt"/>
              </a:endParaRPr>
            </a:p>
          </p:txBody>
        </p:sp>
        <p:sp>
          <p:nvSpPr>
            <p:cNvPr id="58396" name="Line 24"/>
            <p:cNvSpPr>
              <a:spLocks noChangeShapeType="1"/>
            </p:cNvSpPr>
            <p:nvPr/>
          </p:nvSpPr>
          <p:spPr bwMode="auto">
            <a:xfrm flipH="1">
              <a:off x="2736" y="771"/>
              <a:ext cx="264" cy="41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latin typeface="+mn-lt"/>
              </a:endParaRPr>
            </a:p>
          </p:txBody>
        </p:sp>
        <p:sp>
          <p:nvSpPr>
            <p:cNvPr id="58397" name="Freeform 25"/>
            <p:cNvSpPr>
              <a:spLocks/>
            </p:cNvSpPr>
            <p:nvPr/>
          </p:nvSpPr>
          <p:spPr bwMode="auto">
            <a:xfrm>
              <a:off x="1595" y="2048"/>
              <a:ext cx="464" cy="545"/>
            </a:xfrm>
            <a:custGeom>
              <a:avLst/>
              <a:gdLst>
                <a:gd name="T0" fmla="*/ 204 w 719"/>
                <a:gd name="T1" fmla="*/ 117 h 716"/>
                <a:gd name="T2" fmla="*/ 132 w 719"/>
                <a:gd name="T3" fmla="*/ 129 h 716"/>
                <a:gd name="T4" fmla="*/ 127 w 719"/>
                <a:gd name="T5" fmla="*/ 183 h 716"/>
                <a:gd name="T6" fmla="*/ 214 w 719"/>
                <a:gd name="T7" fmla="*/ 195 h 716"/>
                <a:gd name="T8" fmla="*/ 296 w 719"/>
                <a:gd name="T9" fmla="*/ 147 h 716"/>
                <a:gd name="T10" fmla="*/ 137 w 719"/>
                <a:gd name="T11" fmla="*/ 273 h 716"/>
                <a:gd name="T12" fmla="*/ 239 w 719"/>
                <a:gd name="T13" fmla="*/ 279 h 716"/>
                <a:gd name="T14" fmla="*/ 97 w 719"/>
                <a:gd name="T15" fmla="*/ 405 h 716"/>
                <a:gd name="T16" fmla="*/ 296 w 719"/>
                <a:gd name="T17" fmla="*/ 231 h 716"/>
                <a:gd name="T18" fmla="*/ 275 w 719"/>
                <a:gd name="T19" fmla="*/ 351 h 716"/>
                <a:gd name="T20" fmla="*/ 331 w 719"/>
                <a:gd name="T21" fmla="*/ 315 h 716"/>
                <a:gd name="T22" fmla="*/ 285 w 719"/>
                <a:gd name="T23" fmla="*/ 381 h 716"/>
                <a:gd name="T24" fmla="*/ 407 w 719"/>
                <a:gd name="T25" fmla="*/ 159 h 716"/>
                <a:gd name="T26" fmla="*/ 296 w 719"/>
                <a:gd name="T27" fmla="*/ 297 h 716"/>
                <a:gd name="T28" fmla="*/ 433 w 719"/>
                <a:gd name="T29" fmla="*/ 141 h 716"/>
                <a:gd name="T30" fmla="*/ 199 w 719"/>
                <a:gd name="T31" fmla="*/ 81 h 716"/>
                <a:gd name="T32" fmla="*/ 41 w 719"/>
                <a:gd name="T33" fmla="*/ 273 h 716"/>
                <a:gd name="T34" fmla="*/ 178 w 719"/>
                <a:gd name="T35" fmla="*/ 93 h 716"/>
                <a:gd name="T36" fmla="*/ 31 w 719"/>
                <a:gd name="T37" fmla="*/ 93 h 716"/>
                <a:gd name="T38" fmla="*/ 72 w 719"/>
                <a:gd name="T39" fmla="*/ 465 h 716"/>
                <a:gd name="T40" fmla="*/ 270 w 719"/>
                <a:gd name="T41" fmla="*/ 405 h 716"/>
                <a:gd name="T42" fmla="*/ 347 w 719"/>
                <a:gd name="T43" fmla="*/ 423 h 716"/>
                <a:gd name="T44" fmla="*/ 407 w 719"/>
                <a:gd name="T45" fmla="*/ 147 h 716"/>
                <a:gd name="T46" fmla="*/ 270 w 719"/>
                <a:gd name="T47" fmla="*/ 351 h 716"/>
                <a:gd name="T48" fmla="*/ 255 w 719"/>
                <a:gd name="T49" fmla="*/ 153 h 716"/>
                <a:gd name="T50" fmla="*/ 148 w 719"/>
                <a:gd name="T51" fmla="*/ 81 h 716"/>
                <a:gd name="T52" fmla="*/ 229 w 719"/>
                <a:gd name="T53" fmla="*/ 357 h 716"/>
                <a:gd name="T54" fmla="*/ 316 w 719"/>
                <a:gd name="T55" fmla="*/ 459 h 716"/>
                <a:gd name="T56" fmla="*/ 367 w 719"/>
                <a:gd name="T57" fmla="*/ 147 h 716"/>
                <a:gd name="T58" fmla="*/ 347 w 719"/>
                <a:gd name="T59" fmla="*/ 177 h 716"/>
                <a:gd name="T60" fmla="*/ 316 w 719"/>
                <a:gd name="T61" fmla="*/ 381 h 716"/>
                <a:gd name="T62" fmla="*/ 428 w 719"/>
                <a:gd name="T63" fmla="*/ 291 h 716"/>
                <a:gd name="T64" fmla="*/ 204 w 719"/>
                <a:gd name="T65" fmla="*/ 207 h 716"/>
                <a:gd name="T66" fmla="*/ 255 w 719"/>
                <a:gd name="T67" fmla="*/ 471 h 716"/>
                <a:gd name="T68" fmla="*/ 341 w 719"/>
                <a:gd name="T69" fmla="*/ 394 h 716"/>
                <a:gd name="T70" fmla="*/ 260 w 719"/>
                <a:gd name="T71" fmla="*/ 411 h 716"/>
                <a:gd name="T72" fmla="*/ 347 w 719"/>
                <a:gd name="T73" fmla="*/ 411 h 716"/>
                <a:gd name="T74" fmla="*/ 123 w 719"/>
                <a:gd name="T75" fmla="*/ 15 h 716"/>
                <a:gd name="T76" fmla="*/ 92 w 719"/>
                <a:gd name="T77" fmla="*/ 207 h 716"/>
                <a:gd name="T78" fmla="*/ 56 w 719"/>
                <a:gd name="T79" fmla="*/ 381 h 716"/>
                <a:gd name="T80" fmla="*/ 5 w 719"/>
                <a:gd name="T81" fmla="*/ 111 h 716"/>
                <a:gd name="T82" fmla="*/ 77 w 719"/>
                <a:gd name="T83" fmla="*/ 448 h 716"/>
                <a:gd name="T84" fmla="*/ 15 w 719"/>
                <a:gd name="T85" fmla="*/ 249 h 716"/>
                <a:gd name="T86" fmla="*/ 92 w 719"/>
                <a:gd name="T87" fmla="*/ 417 h 716"/>
                <a:gd name="T88" fmla="*/ 102 w 719"/>
                <a:gd name="T89" fmla="*/ 237 h 716"/>
                <a:gd name="T90" fmla="*/ 326 w 719"/>
                <a:gd name="T91" fmla="*/ 189 h 716"/>
                <a:gd name="T92" fmla="*/ 352 w 719"/>
                <a:gd name="T93" fmla="*/ 153 h 716"/>
                <a:gd name="T94" fmla="*/ 316 w 719"/>
                <a:gd name="T95" fmla="*/ 483 h 716"/>
                <a:gd name="T96" fmla="*/ 326 w 719"/>
                <a:gd name="T97" fmla="*/ 441 h 716"/>
                <a:gd name="T98" fmla="*/ 449 w 719"/>
                <a:gd name="T99" fmla="*/ 417 h 716"/>
                <a:gd name="T100" fmla="*/ 347 w 719"/>
                <a:gd name="T101" fmla="*/ 525 h 716"/>
                <a:gd name="T102" fmla="*/ 265 w 719"/>
                <a:gd name="T103" fmla="*/ 399 h 716"/>
                <a:gd name="T104" fmla="*/ 35 w 719"/>
                <a:gd name="T105" fmla="*/ 279 h 716"/>
                <a:gd name="T106" fmla="*/ 255 w 719"/>
                <a:gd name="T107" fmla="*/ 273 h 71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719" h="716">
                  <a:moveTo>
                    <a:pt x="355" y="130"/>
                  </a:moveTo>
                  <a:cubicBezTo>
                    <a:pt x="294" y="143"/>
                    <a:pt x="265" y="166"/>
                    <a:pt x="245" y="225"/>
                  </a:cubicBezTo>
                  <a:cubicBezTo>
                    <a:pt x="258" y="301"/>
                    <a:pt x="266" y="292"/>
                    <a:pt x="332" y="311"/>
                  </a:cubicBezTo>
                  <a:cubicBezTo>
                    <a:pt x="432" y="288"/>
                    <a:pt x="353" y="201"/>
                    <a:pt x="316" y="154"/>
                  </a:cubicBezTo>
                  <a:cubicBezTo>
                    <a:pt x="322" y="113"/>
                    <a:pt x="312" y="65"/>
                    <a:pt x="363" y="83"/>
                  </a:cubicBezTo>
                  <a:cubicBezTo>
                    <a:pt x="383" y="132"/>
                    <a:pt x="424" y="145"/>
                    <a:pt x="395" y="201"/>
                  </a:cubicBezTo>
                  <a:cubicBezTo>
                    <a:pt x="393" y="206"/>
                    <a:pt x="343" y="215"/>
                    <a:pt x="332" y="217"/>
                  </a:cubicBezTo>
                  <a:cubicBezTo>
                    <a:pt x="269" y="212"/>
                    <a:pt x="225" y="228"/>
                    <a:pt x="205" y="169"/>
                  </a:cubicBezTo>
                  <a:cubicBezTo>
                    <a:pt x="210" y="161"/>
                    <a:pt x="217" y="155"/>
                    <a:pt x="221" y="146"/>
                  </a:cubicBezTo>
                  <a:cubicBezTo>
                    <a:pt x="254" y="72"/>
                    <a:pt x="240" y="98"/>
                    <a:pt x="158" y="106"/>
                  </a:cubicBezTo>
                  <a:cubicBezTo>
                    <a:pt x="157" y="109"/>
                    <a:pt x="133" y="153"/>
                    <a:pt x="134" y="162"/>
                  </a:cubicBezTo>
                  <a:cubicBezTo>
                    <a:pt x="139" y="201"/>
                    <a:pt x="168" y="221"/>
                    <a:pt x="197" y="240"/>
                  </a:cubicBezTo>
                  <a:cubicBezTo>
                    <a:pt x="215" y="294"/>
                    <a:pt x="246" y="322"/>
                    <a:pt x="182" y="367"/>
                  </a:cubicBezTo>
                  <a:cubicBezTo>
                    <a:pt x="132" y="355"/>
                    <a:pt x="127" y="365"/>
                    <a:pt x="166" y="280"/>
                  </a:cubicBezTo>
                  <a:cubicBezTo>
                    <a:pt x="170" y="272"/>
                    <a:pt x="182" y="273"/>
                    <a:pt x="190" y="272"/>
                  </a:cubicBezTo>
                  <a:cubicBezTo>
                    <a:pt x="237" y="265"/>
                    <a:pt x="285" y="263"/>
                    <a:pt x="332" y="256"/>
                  </a:cubicBezTo>
                  <a:cubicBezTo>
                    <a:pt x="357" y="231"/>
                    <a:pt x="368" y="210"/>
                    <a:pt x="379" y="177"/>
                  </a:cubicBezTo>
                  <a:cubicBezTo>
                    <a:pt x="376" y="159"/>
                    <a:pt x="360" y="137"/>
                    <a:pt x="371" y="122"/>
                  </a:cubicBezTo>
                  <a:cubicBezTo>
                    <a:pt x="379" y="111"/>
                    <a:pt x="386" y="144"/>
                    <a:pt x="395" y="154"/>
                  </a:cubicBezTo>
                  <a:cubicBezTo>
                    <a:pt x="421" y="184"/>
                    <a:pt x="418" y="177"/>
                    <a:pt x="458" y="193"/>
                  </a:cubicBezTo>
                  <a:cubicBezTo>
                    <a:pt x="489" y="240"/>
                    <a:pt x="494" y="304"/>
                    <a:pt x="505" y="359"/>
                  </a:cubicBezTo>
                  <a:cubicBezTo>
                    <a:pt x="492" y="398"/>
                    <a:pt x="441" y="417"/>
                    <a:pt x="403" y="430"/>
                  </a:cubicBezTo>
                  <a:cubicBezTo>
                    <a:pt x="360" y="427"/>
                    <a:pt x="300" y="437"/>
                    <a:pt x="261" y="406"/>
                  </a:cubicBezTo>
                  <a:cubicBezTo>
                    <a:pt x="243" y="392"/>
                    <a:pt x="229" y="375"/>
                    <a:pt x="213" y="359"/>
                  </a:cubicBezTo>
                  <a:cubicBezTo>
                    <a:pt x="205" y="351"/>
                    <a:pt x="190" y="335"/>
                    <a:pt x="190" y="335"/>
                  </a:cubicBezTo>
                  <a:cubicBezTo>
                    <a:pt x="138" y="135"/>
                    <a:pt x="372" y="174"/>
                    <a:pt x="497" y="162"/>
                  </a:cubicBezTo>
                  <a:cubicBezTo>
                    <a:pt x="490" y="205"/>
                    <a:pt x="486" y="302"/>
                    <a:pt x="474" y="335"/>
                  </a:cubicBezTo>
                  <a:cubicBezTo>
                    <a:pt x="472" y="341"/>
                    <a:pt x="394" y="359"/>
                    <a:pt x="371" y="367"/>
                  </a:cubicBezTo>
                  <a:cubicBezTo>
                    <a:pt x="332" y="364"/>
                    <a:pt x="292" y="367"/>
                    <a:pt x="253" y="359"/>
                  </a:cubicBezTo>
                  <a:cubicBezTo>
                    <a:pt x="209" y="350"/>
                    <a:pt x="194" y="307"/>
                    <a:pt x="150" y="296"/>
                  </a:cubicBezTo>
                  <a:cubicBezTo>
                    <a:pt x="100" y="306"/>
                    <a:pt x="77" y="341"/>
                    <a:pt x="48" y="296"/>
                  </a:cubicBezTo>
                  <a:cubicBezTo>
                    <a:pt x="58" y="372"/>
                    <a:pt x="62" y="503"/>
                    <a:pt x="150" y="532"/>
                  </a:cubicBezTo>
                  <a:cubicBezTo>
                    <a:pt x="176" y="527"/>
                    <a:pt x="203" y="525"/>
                    <a:pt x="229" y="517"/>
                  </a:cubicBezTo>
                  <a:cubicBezTo>
                    <a:pt x="259" y="508"/>
                    <a:pt x="276" y="464"/>
                    <a:pt x="292" y="446"/>
                  </a:cubicBezTo>
                  <a:cubicBezTo>
                    <a:pt x="312" y="423"/>
                    <a:pt x="345" y="414"/>
                    <a:pt x="371" y="398"/>
                  </a:cubicBezTo>
                  <a:cubicBezTo>
                    <a:pt x="407" y="375"/>
                    <a:pt x="458" y="304"/>
                    <a:pt x="458" y="304"/>
                  </a:cubicBezTo>
                  <a:cubicBezTo>
                    <a:pt x="500" y="177"/>
                    <a:pt x="403" y="197"/>
                    <a:pt x="308" y="185"/>
                  </a:cubicBezTo>
                  <a:cubicBezTo>
                    <a:pt x="290" y="188"/>
                    <a:pt x="262" y="177"/>
                    <a:pt x="253" y="193"/>
                  </a:cubicBezTo>
                  <a:cubicBezTo>
                    <a:pt x="225" y="245"/>
                    <a:pt x="328" y="313"/>
                    <a:pt x="355" y="335"/>
                  </a:cubicBezTo>
                  <a:cubicBezTo>
                    <a:pt x="385" y="387"/>
                    <a:pt x="407" y="407"/>
                    <a:pt x="426" y="461"/>
                  </a:cubicBezTo>
                  <a:cubicBezTo>
                    <a:pt x="429" y="477"/>
                    <a:pt x="435" y="493"/>
                    <a:pt x="434" y="509"/>
                  </a:cubicBezTo>
                  <a:cubicBezTo>
                    <a:pt x="427" y="601"/>
                    <a:pt x="371" y="591"/>
                    <a:pt x="300" y="619"/>
                  </a:cubicBezTo>
                  <a:cubicBezTo>
                    <a:pt x="261" y="543"/>
                    <a:pt x="271" y="445"/>
                    <a:pt x="347" y="406"/>
                  </a:cubicBezTo>
                  <a:cubicBezTo>
                    <a:pt x="402" y="409"/>
                    <a:pt x="459" y="402"/>
                    <a:pt x="513" y="414"/>
                  </a:cubicBezTo>
                  <a:cubicBezTo>
                    <a:pt x="525" y="417"/>
                    <a:pt x="528" y="434"/>
                    <a:pt x="529" y="446"/>
                  </a:cubicBezTo>
                  <a:cubicBezTo>
                    <a:pt x="531" y="483"/>
                    <a:pt x="531" y="521"/>
                    <a:pt x="521" y="556"/>
                  </a:cubicBezTo>
                  <a:cubicBezTo>
                    <a:pt x="520" y="560"/>
                    <a:pt x="476" y="568"/>
                    <a:pt x="458" y="572"/>
                  </a:cubicBezTo>
                  <a:cubicBezTo>
                    <a:pt x="431" y="559"/>
                    <a:pt x="374" y="526"/>
                    <a:pt x="442" y="501"/>
                  </a:cubicBezTo>
                  <a:cubicBezTo>
                    <a:pt x="500" y="479"/>
                    <a:pt x="571" y="482"/>
                    <a:pt x="631" y="461"/>
                  </a:cubicBezTo>
                  <a:cubicBezTo>
                    <a:pt x="643" y="427"/>
                    <a:pt x="659" y="396"/>
                    <a:pt x="679" y="367"/>
                  </a:cubicBezTo>
                  <a:cubicBezTo>
                    <a:pt x="688" y="341"/>
                    <a:pt x="694" y="314"/>
                    <a:pt x="702" y="288"/>
                  </a:cubicBezTo>
                  <a:cubicBezTo>
                    <a:pt x="689" y="243"/>
                    <a:pt x="668" y="235"/>
                    <a:pt x="631" y="209"/>
                  </a:cubicBezTo>
                  <a:cubicBezTo>
                    <a:pt x="600" y="187"/>
                    <a:pt x="581" y="159"/>
                    <a:pt x="545" y="146"/>
                  </a:cubicBezTo>
                  <a:cubicBezTo>
                    <a:pt x="445" y="174"/>
                    <a:pt x="424" y="214"/>
                    <a:pt x="379" y="304"/>
                  </a:cubicBezTo>
                  <a:cubicBezTo>
                    <a:pt x="382" y="341"/>
                    <a:pt x="362" y="387"/>
                    <a:pt x="387" y="414"/>
                  </a:cubicBezTo>
                  <a:cubicBezTo>
                    <a:pt x="404" y="432"/>
                    <a:pt x="434" y="397"/>
                    <a:pt x="458" y="390"/>
                  </a:cubicBezTo>
                  <a:cubicBezTo>
                    <a:pt x="476" y="384"/>
                    <a:pt x="495" y="380"/>
                    <a:pt x="513" y="375"/>
                  </a:cubicBezTo>
                  <a:cubicBezTo>
                    <a:pt x="538" y="350"/>
                    <a:pt x="570" y="332"/>
                    <a:pt x="592" y="304"/>
                  </a:cubicBezTo>
                  <a:cubicBezTo>
                    <a:pt x="601" y="293"/>
                    <a:pt x="601" y="277"/>
                    <a:pt x="608" y="264"/>
                  </a:cubicBezTo>
                  <a:cubicBezTo>
                    <a:pt x="624" y="234"/>
                    <a:pt x="652" y="213"/>
                    <a:pt x="671" y="185"/>
                  </a:cubicBezTo>
                  <a:cubicBezTo>
                    <a:pt x="641" y="112"/>
                    <a:pt x="677" y="172"/>
                    <a:pt x="616" y="130"/>
                  </a:cubicBezTo>
                  <a:cubicBezTo>
                    <a:pt x="562" y="92"/>
                    <a:pt x="534" y="41"/>
                    <a:pt x="466" y="27"/>
                  </a:cubicBezTo>
                  <a:cubicBezTo>
                    <a:pt x="429" y="4"/>
                    <a:pt x="411" y="0"/>
                    <a:pt x="371" y="20"/>
                  </a:cubicBezTo>
                  <a:cubicBezTo>
                    <a:pt x="351" y="58"/>
                    <a:pt x="336" y="74"/>
                    <a:pt x="308" y="106"/>
                  </a:cubicBezTo>
                  <a:cubicBezTo>
                    <a:pt x="289" y="129"/>
                    <a:pt x="278" y="160"/>
                    <a:pt x="253" y="177"/>
                  </a:cubicBezTo>
                  <a:cubicBezTo>
                    <a:pt x="237" y="188"/>
                    <a:pt x="221" y="198"/>
                    <a:pt x="205" y="209"/>
                  </a:cubicBezTo>
                  <a:cubicBezTo>
                    <a:pt x="191" y="218"/>
                    <a:pt x="158" y="225"/>
                    <a:pt x="158" y="225"/>
                  </a:cubicBezTo>
                  <a:cubicBezTo>
                    <a:pt x="144" y="279"/>
                    <a:pt x="102" y="320"/>
                    <a:pt x="63" y="359"/>
                  </a:cubicBezTo>
                  <a:cubicBezTo>
                    <a:pt x="111" y="428"/>
                    <a:pt x="188" y="452"/>
                    <a:pt x="245" y="509"/>
                  </a:cubicBezTo>
                  <a:cubicBezTo>
                    <a:pt x="455" y="487"/>
                    <a:pt x="364" y="534"/>
                    <a:pt x="418" y="422"/>
                  </a:cubicBezTo>
                  <a:cubicBezTo>
                    <a:pt x="416" y="367"/>
                    <a:pt x="415" y="311"/>
                    <a:pt x="411" y="256"/>
                  </a:cubicBezTo>
                  <a:cubicBezTo>
                    <a:pt x="407" y="210"/>
                    <a:pt x="313" y="159"/>
                    <a:pt x="276" y="122"/>
                  </a:cubicBezTo>
                  <a:cubicBezTo>
                    <a:pt x="253" y="44"/>
                    <a:pt x="362" y="51"/>
                    <a:pt x="411" y="35"/>
                  </a:cubicBezTo>
                  <a:cubicBezTo>
                    <a:pt x="381" y="80"/>
                    <a:pt x="341" y="102"/>
                    <a:pt x="292" y="122"/>
                  </a:cubicBezTo>
                  <a:cubicBezTo>
                    <a:pt x="240" y="176"/>
                    <a:pt x="212" y="161"/>
                    <a:pt x="134" y="154"/>
                  </a:cubicBezTo>
                  <a:cubicBezTo>
                    <a:pt x="105" y="144"/>
                    <a:pt x="77" y="132"/>
                    <a:pt x="48" y="122"/>
                  </a:cubicBezTo>
                  <a:cubicBezTo>
                    <a:pt x="22" y="199"/>
                    <a:pt x="64" y="285"/>
                    <a:pt x="134" y="319"/>
                  </a:cubicBezTo>
                  <a:cubicBezTo>
                    <a:pt x="145" y="352"/>
                    <a:pt x="169" y="371"/>
                    <a:pt x="190" y="398"/>
                  </a:cubicBezTo>
                  <a:cubicBezTo>
                    <a:pt x="152" y="449"/>
                    <a:pt x="91" y="472"/>
                    <a:pt x="55" y="524"/>
                  </a:cubicBezTo>
                  <a:cubicBezTo>
                    <a:pt x="42" y="567"/>
                    <a:pt x="76" y="588"/>
                    <a:pt x="111" y="611"/>
                  </a:cubicBezTo>
                  <a:cubicBezTo>
                    <a:pt x="157" y="641"/>
                    <a:pt x="204" y="659"/>
                    <a:pt x="253" y="682"/>
                  </a:cubicBezTo>
                  <a:cubicBezTo>
                    <a:pt x="279" y="679"/>
                    <a:pt x="307" y="682"/>
                    <a:pt x="332" y="674"/>
                  </a:cubicBezTo>
                  <a:cubicBezTo>
                    <a:pt x="362" y="665"/>
                    <a:pt x="367" y="619"/>
                    <a:pt x="379" y="596"/>
                  </a:cubicBezTo>
                  <a:cubicBezTo>
                    <a:pt x="391" y="574"/>
                    <a:pt x="405" y="553"/>
                    <a:pt x="418" y="532"/>
                  </a:cubicBezTo>
                  <a:cubicBezTo>
                    <a:pt x="422" y="525"/>
                    <a:pt x="420" y="515"/>
                    <a:pt x="426" y="509"/>
                  </a:cubicBezTo>
                  <a:cubicBezTo>
                    <a:pt x="435" y="501"/>
                    <a:pt x="447" y="498"/>
                    <a:pt x="458" y="493"/>
                  </a:cubicBezTo>
                  <a:cubicBezTo>
                    <a:pt x="478" y="508"/>
                    <a:pt x="502" y="516"/>
                    <a:pt x="521" y="532"/>
                  </a:cubicBezTo>
                  <a:cubicBezTo>
                    <a:pt x="528" y="538"/>
                    <a:pt x="530" y="550"/>
                    <a:pt x="537" y="556"/>
                  </a:cubicBezTo>
                  <a:cubicBezTo>
                    <a:pt x="543" y="561"/>
                    <a:pt x="553" y="560"/>
                    <a:pt x="560" y="564"/>
                  </a:cubicBezTo>
                  <a:cubicBezTo>
                    <a:pt x="582" y="576"/>
                    <a:pt x="624" y="603"/>
                    <a:pt x="624" y="603"/>
                  </a:cubicBezTo>
                  <a:cubicBezTo>
                    <a:pt x="640" y="512"/>
                    <a:pt x="642" y="396"/>
                    <a:pt x="600" y="311"/>
                  </a:cubicBezTo>
                  <a:cubicBezTo>
                    <a:pt x="607" y="266"/>
                    <a:pt x="622" y="236"/>
                    <a:pt x="631" y="193"/>
                  </a:cubicBezTo>
                  <a:cubicBezTo>
                    <a:pt x="623" y="185"/>
                    <a:pt x="617" y="176"/>
                    <a:pt x="608" y="169"/>
                  </a:cubicBezTo>
                  <a:cubicBezTo>
                    <a:pt x="593" y="157"/>
                    <a:pt x="560" y="138"/>
                    <a:pt x="560" y="138"/>
                  </a:cubicBezTo>
                  <a:cubicBezTo>
                    <a:pt x="531" y="143"/>
                    <a:pt x="484" y="126"/>
                    <a:pt x="474" y="154"/>
                  </a:cubicBezTo>
                  <a:cubicBezTo>
                    <a:pt x="438" y="256"/>
                    <a:pt x="531" y="419"/>
                    <a:pt x="418" y="461"/>
                  </a:cubicBezTo>
                  <a:cubicBezTo>
                    <a:pt x="397" y="456"/>
                    <a:pt x="374" y="456"/>
                    <a:pt x="355" y="446"/>
                  </a:cubicBezTo>
                  <a:cubicBezTo>
                    <a:pt x="342" y="439"/>
                    <a:pt x="336" y="423"/>
                    <a:pt x="324" y="414"/>
                  </a:cubicBezTo>
                  <a:cubicBezTo>
                    <a:pt x="294" y="390"/>
                    <a:pt x="261" y="365"/>
                    <a:pt x="229" y="343"/>
                  </a:cubicBezTo>
                  <a:cubicBezTo>
                    <a:pt x="257" y="247"/>
                    <a:pt x="299" y="220"/>
                    <a:pt x="395" y="201"/>
                  </a:cubicBezTo>
                  <a:cubicBezTo>
                    <a:pt x="459" y="105"/>
                    <a:pt x="389" y="44"/>
                    <a:pt x="308" y="27"/>
                  </a:cubicBezTo>
                  <a:cubicBezTo>
                    <a:pt x="297" y="30"/>
                    <a:pt x="284" y="28"/>
                    <a:pt x="276" y="35"/>
                  </a:cubicBezTo>
                  <a:cubicBezTo>
                    <a:pt x="270" y="40"/>
                    <a:pt x="274" y="52"/>
                    <a:pt x="269" y="59"/>
                  </a:cubicBezTo>
                  <a:cubicBezTo>
                    <a:pt x="258" y="76"/>
                    <a:pt x="241" y="89"/>
                    <a:pt x="229" y="106"/>
                  </a:cubicBezTo>
                  <a:cubicBezTo>
                    <a:pt x="228" y="136"/>
                    <a:pt x="335" y="540"/>
                    <a:pt x="166" y="596"/>
                  </a:cubicBezTo>
                  <a:cubicBezTo>
                    <a:pt x="133" y="563"/>
                    <a:pt x="105" y="526"/>
                    <a:pt x="71" y="493"/>
                  </a:cubicBezTo>
                  <a:cubicBezTo>
                    <a:pt x="94" y="435"/>
                    <a:pt x="106" y="434"/>
                    <a:pt x="166" y="422"/>
                  </a:cubicBezTo>
                  <a:cubicBezTo>
                    <a:pt x="244" y="426"/>
                    <a:pt x="335" y="391"/>
                    <a:pt x="355" y="469"/>
                  </a:cubicBezTo>
                  <a:cubicBezTo>
                    <a:pt x="344" y="548"/>
                    <a:pt x="342" y="533"/>
                    <a:pt x="269" y="548"/>
                  </a:cubicBezTo>
                  <a:cubicBezTo>
                    <a:pt x="271" y="564"/>
                    <a:pt x="265" y="584"/>
                    <a:pt x="276" y="596"/>
                  </a:cubicBezTo>
                  <a:cubicBezTo>
                    <a:pt x="287" y="609"/>
                    <a:pt x="307" y="610"/>
                    <a:pt x="324" y="611"/>
                  </a:cubicBezTo>
                  <a:cubicBezTo>
                    <a:pt x="379" y="613"/>
                    <a:pt x="434" y="606"/>
                    <a:pt x="489" y="603"/>
                  </a:cubicBezTo>
                  <a:cubicBezTo>
                    <a:pt x="573" y="555"/>
                    <a:pt x="600" y="451"/>
                    <a:pt x="679" y="398"/>
                  </a:cubicBezTo>
                  <a:cubicBezTo>
                    <a:pt x="641" y="238"/>
                    <a:pt x="662" y="290"/>
                    <a:pt x="584" y="193"/>
                  </a:cubicBezTo>
                  <a:cubicBezTo>
                    <a:pt x="581" y="185"/>
                    <a:pt x="584" y="169"/>
                    <a:pt x="576" y="169"/>
                  </a:cubicBezTo>
                  <a:cubicBezTo>
                    <a:pt x="568" y="169"/>
                    <a:pt x="569" y="185"/>
                    <a:pt x="568" y="193"/>
                  </a:cubicBezTo>
                  <a:cubicBezTo>
                    <a:pt x="564" y="230"/>
                    <a:pt x="564" y="267"/>
                    <a:pt x="560" y="304"/>
                  </a:cubicBezTo>
                  <a:cubicBezTo>
                    <a:pt x="554" y="368"/>
                    <a:pt x="521" y="422"/>
                    <a:pt x="458" y="438"/>
                  </a:cubicBezTo>
                  <a:cubicBezTo>
                    <a:pt x="431" y="411"/>
                    <a:pt x="430" y="393"/>
                    <a:pt x="418" y="359"/>
                  </a:cubicBezTo>
                  <a:cubicBezTo>
                    <a:pt x="448" y="286"/>
                    <a:pt x="460" y="255"/>
                    <a:pt x="537" y="233"/>
                  </a:cubicBezTo>
                  <a:cubicBezTo>
                    <a:pt x="538" y="233"/>
                    <a:pt x="600" y="247"/>
                    <a:pt x="600" y="248"/>
                  </a:cubicBezTo>
                  <a:cubicBezTo>
                    <a:pt x="620" y="333"/>
                    <a:pt x="597" y="405"/>
                    <a:pt x="624" y="485"/>
                  </a:cubicBezTo>
                  <a:cubicBezTo>
                    <a:pt x="613" y="488"/>
                    <a:pt x="603" y="494"/>
                    <a:pt x="592" y="493"/>
                  </a:cubicBezTo>
                  <a:cubicBezTo>
                    <a:pt x="442" y="485"/>
                    <a:pt x="440" y="444"/>
                    <a:pt x="489" y="501"/>
                  </a:cubicBezTo>
                  <a:cubicBezTo>
                    <a:pt x="497" y="511"/>
                    <a:pt x="502" y="524"/>
                    <a:pt x="513" y="532"/>
                  </a:cubicBezTo>
                  <a:cubicBezTo>
                    <a:pt x="525" y="541"/>
                    <a:pt x="540" y="543"/>
                    <a:pt x="553" y="548"/>
                  </a:cubicBezTo>
                  <a:cubicBezTo>
                    <a:pt x="592" y="589"/>
                    <a:pt x="633" y="617"/>
                    <a:pt x="687" y="635"/>
                  </a:cubicBezTo>
                  <a:cubicBezTo>
                    <a:pt x="719" y="567"/>
                    <a:pt x="706" y="445"/>
                    <a:pt x="663" y="382"/>
                  </a:cubicBezTo>
                  <a:cubicBezTo>
                    <a:pt x="634" y="341"/>
                    <a:pt x="590" y="312"/>
                    <a:pt x="560" y="272"/>
                  </a:cubicBezTo>
                  <a:cubicBezTo>
                    <a:pt x="527" y="229"/>
                    <a:pt x="523" y="192"/>
                    <a:pt x="466" y="177"/>
                  </a:cubicBezTo>
                  <a:cubicBezTo>
                    <a:pt x="421" y="200"/>
                    <a:pt x="382" y="227"/>
                    <a:pt x="340" y="256"/>
                  </a:cubicBezTo>
                  <a:cubicBezTo>
                    <a:pt x="332" y="261"/>
                    <a:pt x="316" y="272"/>
                    <a:pt x="316" y="272"/>
                  </a:cubicBezTo>
                  <a:cubicBezTo>
                    <a:pt x="302" y="313"/>
                    <a:pt x="306" y="357"/>
                    <a:pt x="292" y="398"/>
                  </a:cubicBezTo>
                  <a:cubicBezTo>
                    <a:pt x="325" y="550"/>
                    <a:pt x="291" y="469"/>
                    <a:pt x="340" y="540"/>
                  </a:cubicBezTo>
                  <a:cubicBezTo>
                    <a:pt x="351" y="556"/>
                    <a:pt x="360" y="572"/>
                    <a:pt x="371" y="588"/>
                  </a:cubicBezTo>
                  <a:cubicBezTo>
                    <a:pt x="378" y="599"/>
                    <a:pt x="387" y="608"/>
                    <a:pt x="395" y="619"/>
                  </a:cubicBezTo>
                  <a:cubicBezTo>
                    <a:pt x="401" y="627"/>
                    <a:pt x="420" y="641"/>
                    <a:pt x="411" y="643"/>
                  </a:cubicBezTo>
                  <a:cubicBezTo>
                    <a:pt x="388" y="648"/>
                    <a:pt x="327" y="613"/>
                    <a:pt x="308" y="603"/>
                  </a:cubicBezTo>
                  <a:cubicBezTo>
                    <a:pt x="379" y="552"/>
                    <a:pt x="303" y="598"/>
                    <a:pt x="450" y="572"/>
                  </a:cubicBezTo>
                  <a:cubicBezTo>
                    <a:pt x="475" y="567"/>
                    <a:pt x="507" y="531"/>
                    <a:pt x="529" y="517"/>
                  </a:cubicBezTo>
                  <a:cubicBezTo>
                    <a:pt x="534" y="506"/>
                    <a:pt x="547" y="497"/>
                    <a:pt x="545" y="485"/>
                  </a:cubicBezTo>
                  <a:cubicBezTo>
                    <a:pt x="538" y="437"/>
                    <a:pt x="470" y="474"/>
                    <a:pt x="458" y="477"/>
                  </a:cubicBezTo>
                  <a:cubicBezTo>
                    <a:pt x="453" y="485"/>
                    <a:pt x="448" y="494"/>
                    <a:pt x="442" y="501"/>
                  </a:cubicBezTo>
                  <a:cubicBezTo>
                    <a:pt x="430" y="515"/>
                    <a:pt x="414" y="525"/>
                    <a:pt x="403" y="540"/>
                  </a:cubicBezTo>
                  <a:cubicBezTo>
                    <a:pt x="386" y="561"/>
                    <a:pt x="377" y="588"/>
                    <a:pt x="363" y="611"/>
                  </a:cubicBezTo>
                  <a:cubicBezTo>
                    <a:pt x="343" y="693"/>
                    <a:pt x="338" y="597"/>
                    <a:pt x="332" y="572"/>
                  </a:cubicBezTo>
                  <a:cubicBezTo>
                    <a:pt x="367" y="497"/>
                    <a:pt x="331" y="548"/>
                    <a:pt x="482" y="548"/>
                  </a:cubicBezTo>
                  <a:cubicBezTo>
                    <a:pt x="501" y="548"/>
                    <a:pt x="519" y="543"/>
                    <a:pt x="537" y="540"/>
                  </a:cubicBezTo>
                  <a:cubicBezTo>
                    <a:pt x="548" y="529"/>
                    <a:pt x="593" y="489"/>
                    <a:pt x="592" y="469"/>
                  </a:cubicBezTo>
                  <a:cubicBezTo>
                    <a:pt x="583" y="321"/>
                    <a:pt x="390" y="236"/>
                    <a:pt x="284" y="154"/>
                  </a:cubicBezTo>
                  <a:cubicBezTo>
                    <a:pt x="247" y="94"/>
                    <a:pt x="317" y="83"/>
                    <a:pt x="363" y="67"/>
                  </a:cubicBezTo>
                  <a:cubicBezTo>
                    <a:pt x="343" y="6"/>
                    <a:pt x="236" y="23"/>
                    <a:pt x="190" y="20"/>
                  </a:cubicBezTo>
                  <a:cubicBezTo>
                    <a:pt x="161" y="25"/>
                    <a:pt x="130" y="23"/>
                    <a:pt x="103" y="35"/>
                  </a:cubicBezTo>
                  <a:cubicBezTo>
                    <a:pt x="92" y="40"/>
                    <a:pt x="87" y="55"/>
                    <a:pt x="87" y="67"/>
                  </a:cubicBezTo>
                  <a:cubicBezTo>
                    <a:pt x="87" y="107"/>
                    <a:pt x="95" y="146"/>
                    <a:pt x="103" y="185"/>
                  </a:cubicBezTo>
                  <a:cubicBezTo>
                    <a:pt x="108" y="209"/>
                    <a:pt x="134" y="251"/>
                    <a:pt x="142" y="272"/>
                  </a:cubicBezTo>
                  <a:cubicBezTo>
                    <a:pt x="175" y="357"/>
                    <a:pt x="194" y="459"/>
                    <a:pt x="261" y="524"/>
                  </a:cubicBezTo>
                  <a:cubicBezTo>
                    <a:pt x="264" y="532"/>
                    <a:pt x="273" y="540"/>
                    <a:pt x="269" y="548"/>
                  </a:cubicBezTo>
                  <a:cubicBezTo>
                    <a:pt x="248" y="591"/>
                    <a:pt x="159" y="592"/>
                    <a:pt x="126" y="596"/>
                  </a:cubicBezTo>
                  <a:cubicBezTo>
                    <a:pt x="84" y="582"/>
                    <a:pt x="94" y="542"/>
                    <a:pt x="87" y="501"/>
                  </a:cubicBezTo>
                  <a:cubicBezTo>
                    <a:pt x="100" y="470"/>
                    <a:pt x="118" y="423"/>
                    <a:pt x="142" y="398"/>
                  </a:cubicBezTo>
                  <a:cubicBezTo>
                    <a:pt x="156" y="383"/>
                    <a:pt x="229" y="372"/>
                    <a:pt x="245" y="367"/>
                  </a:cubicBezTo>
                  <a:cubicBezTo>
                    <a:pt x="338" y="274"/>
                    <a:pt x="171" y="217"/>
                    <a:pt x="111" y="185"/>
                  </a:cubicBezTo>
                  <a:cubicBezTo>
                    <a:pt x="79" y="168"/>
                    <a:pt x="8" y="146"/>
                    <a:pt x="8" y="146"/>
                  </a:cubicBezTo>
                  <a:cubicBezTo>
                    <a:pt x="39" y="228"/>
                    <a:pt x="79" y="300"/>
                    <a:pt x="134" y="367"/>
                  </a:cubicBezTo>
                  <a:cubicBezTo>
                    <a:pt x="155" y="392"/>
                    <a:pt x="182" y="453"/>
                    <a:pt x="182" y="453"/>
                  </a:cubicBezTo>
                  <a:cubicBezTo>
                    <a:pt x="175" y="516"/>
                    <a:pt x="182" y="532"/>
                    <a:pt x="134" y="564"/>
                  </a:cubicBezTo>
                  <a:cubicBezTo>
                    <a:pt x="129" y="572"/>
                    <a:pt x="123" y="580"/>
                    <a:pt x="119" y="588"/>
                  </a:cubicBezTo>
                  <a:cubicBezTo>
                    <a:pt x="115" y="595"/>
                    <a:pt x="116" y="617"/>
                    <a:pt x="111" y="611"/>
                  </a:cubicBezTo>
                  <a:cubicBezTo>
                    <a:pt x="100" y="596"/>
                    <a:pt x="102" y="574"/>
                    <a:pt x="95" y="556"/>
                  </a:cubicBezTo>
                  <a:cubicBezTo>
                    <a:pt x="72" y="502"/>
                    <a:pt x="30" y="461"/>
                    <a:pt x="8" y="406"/>
                  </a:cubicBezTo>
                  <a:cubicBezTo>
                    <a:pt x="13" y="380"/>
                    <a:pt x="0" y="339"/>
                    <a:pt x="24" y="327"/>
                  </a:cubicBezTo>
                  <a:cubicBezTo>
                    <a:pt x="44" y="317"/>
                    <a:pt x="71" y="375"/>
                    <a:pt x="71" y="375"/>
                  </a:cubicBezTo>
                  <a:cubicBezTo>
                    <a:pt x="87" y="422"/>
                    <a:pt x="70" y="454"/>
                    <a:pt x="24" y="469"/>
                  </a:cubicBezTo>
                  <a:cubicBezTo>
                    <a:pt x="33" y="537"/>
                    <a:pt x="27" y="541"/>
                    <a:pt x="87" y="556"/>
                  </a:cubicBezTo>
                  <a:cubicBezTo>
                    <a:pt x="105" y="553"/>
                    <a:pt x="125" y="556"/>
                    <a:pt x="142" y="548"/>
                  </a:cubicBezTo>
                  <a:cubicBezTo>
                    <a:pt x="150" y="544"/>
                    <a:pt x="150" y="532"/>
                    <a:pt x="150" y="524"/>
                  </a:cubicBezTo>
                  <a:cubicBezTo>
                    <a:pt x="150" y="454"/>
                    <a:pt x="147" y="431"/>
                    <a:pt x="111" y="382"/>
                  </a:cubicBezTo>
                  <a:cubicBezTo>
                    <a:pt x="91" y="323"/>
                    <a:pt x="79" y="340"/>
                    <a:pt x="134" y="319"/>
                  </a:cubicBezTo>
                  <a:cubicBezTo>
                    <a:pt x="142" y="316"/>
                    <a:pt x="150" y="314"/>
                    <a:pt x="158" y="311"/>
                  </a:cubicBezTo>
                  <a:cubicBezTo>
                    <a:pt x="241" y="325"/>
                    <a:pt x="308" y="347"/>
                    <a:pt x="387" y="367"/>
                  </a:cubicBezTo>
                  <a:cubicBezTo>
                    <a:pt x="407" y="308"/>
                    <a:pt x="390" y="247"/>
                    <a:pt x="363" y="193"/>
                  </a:cubicBezTo>
                  <a:cubicBezTo>
                    <a:pt x="376" y="93"/>
                    <a:pt x="378" y="121"/>
                    <a:pt x="489" y="130"/>
                  </a:cubicBezTo>
                  <a:cubicBezTo>
                    <a:pt x="533" y="159"/>
                    <a:pt x="533" y="192"/>
                    <a:pt x="505" y="248"/>
                  </a:cubicBezTo>
                  <a:cubicBezTo>
                    <a:pt x="500" y="258"/>
                    <a:pt x="484" y="258"/>
                    <a:pt x="474" y="264"/>
                  </a:cubicBezTo>
                  <a:cubicBezTo>
                    <a:pt x="407" y="305"/>
                    <a:pt x="449" y="288"/>
                    <a:pt x="403" y="304"/>
                  </a:cubicBezTo>
                  <a:cubicBezTo>
                    <a:pt x="432" y="254"/>
                    <a:pt x="474" y="234"/>
                    <a:pt x="513" y="193"/>
                  </a:cubicBezTo>
                  <a:cubicBezTo>
                    <a:pt x="523" y="164"/>
                    <a:pt x="520" y="150"/>
                    <a:pt x="545" y="201"/>
                  </a:cubicBezTo>
                  <a:cubicBezTo>
                    <a:pt x="562" y="235"/>
                    <a:pt x="564" y="275"/>
                    <a:pt x="576" y="311"/>
                  </a:cubicBezTo>
                  <a:cubicBezTo>
                    <a:pt x="571" y="330"/>
                    <a:pt x="570" y="351"/>
                    <a:pt x="560" y="367"/>
                  </a:cubicBezTo>
                  <a:cubicBezTo>
                    <a:pt x="545" y="391"/>
                    <a:pt x="469" y="443"/>
                    <a:pt x="442" y="469"/>
                  </a:cubicBezTo>
                  <a:cubicBezTo>
                    <a:pt x="457" y="581"/>
                    <a:pt x="447" y="568"/>
                    <a:pt x="489" y="635"/>
                  </a:cubicBezTo>
                  <a:cubicBezTo>
                    <a:pt x="487" y="651"/>
                    <a:pt x="485" y="667"/>
                    <a:pt x="482" y="682"/>
                  </a:cubicBezTo>
                  <a:cubicBezTo>
                    <a:pt x="480" y="690"/>
                    <a:pt x="466" y="706"/>
                    <a:pt x="474" y="706"/>
                  </a:cubicBezTo>
                  <a:cubicBezTo>
                    <a:pt x="483" y="706"/>
                    <a:pt x="495" y="664"/>
                    <a:pt x="497" y="659"/>
                  </a:cubicBezTo>
                  <a:cubicBezTo>
                    <a:pt x="500" y="633"/>
                    <a:pt x="493" y="604"/>
                    <a:pt x="505" y="580"/>
                  </a:cubicBezTo>
                  <a:cubicBezTo>
                    <a:pt x="514" y="563"/>
                    <a:pt x="537" y="559"/>
                    <a:pt x="553" y="548"/>
                  </a:cubicBezTo>
                  <a:cubicBezTo>
                    <a:pt x="561" y="543"/>
                    <a:pt x="576" y="532"/>
                    <a:pt x="576" y="532"/>
                  </a:cubicBezTo>
                  <a:cubicBezTo>
                    <a:pt x="619" y="575"/>
                    <a:pt x="623" y="620"/>
                    <a:pt x="655" y="667"/>
                  </a:cubicBezTo>
                  <a:cubicBezTo>
                    <a:pt x="675" y="628"/>
                    <a:pt x="681" y="589"/>
                    <a:pt x="695" y="548"/>
                  </a:cubicBezTo>
                  <a:cubicBezTo>
                    <a:pt x="681" y="461"/>
                    <a:pt x="697" y="416"/>
                    <a:pt x="608" y="398"/>
                  </a:cubicBezTo>
                  <a:cubicBezTo>
                    <a:pt x="550" y="413"/>
                    <a:pt x="520" y="423"/>
                    <a:pt x="482" y="469"/>
                  </a:cubicBezTo>
                  <a:cubicBezTo>
                    <a:pt x="468" y="486"/>
                    <a:pt x="442" y="524"/>
                    <a:pt x="442" y="524"/>
                  </a:cubicBezTo>
                  <a:cubicBezTo>
                    <a:pt x="416" y="602"/>
                    <a:pt x="469" y="663"/>
                    <a:pt x="537" y="690"/>
                  </a:cubicBezTo>
                  <a:cubicBezTo>
                    <a:pt x="545" y="698"/>
                    <a:pt x="549" y="716"/>
                    <a:pt x="560" y="714"/>
                  </a:cubicBezTo>
                  <a:cubicBezTo>
                    <a:pt x="596" y="707"/>
                    <a:pt x="564" y="630"/>
                    <a:pt x="553" y="619"/>
                  </a:cubicBezTo>
                  <a:cubicBezTo>
                    <a:pt x="550" y="616"/>
                    <a:pt x="458" y="553"/>
                    <a:pt x="450" y="548"/>
                  </a:cubicBezTo>
                  <a:cubicBezTo>
                    <a:pt x="437" y="540"/>
                    <a:pt x="411" y="524"/>
                    <a:pt x="411" y="524"/>
                  </a:cubicBezTo>
                  <a:cubicBezTo>
                    <a:pt x="317" y="536"/>
                    <a:pt x="286" y="523"/>
                    <a:pt x="229" y="580"/>
                  </a:cubicBezTo>
                  <a:cubicBezTo>
                    <a:pt x="172" y="566"/>
                    <a:pt x="172" y="538"/>
                    <a:pt x="126" y="509"/>
                  </a:cubicBezTo>
                  <a:cubicBezTo>
                    <a:pt x="108" y="478"/>
                    <a:pt x="85" y="447"/>
                    <a:pt x="71" y="414"/>
                  </a:cubicBezTo>
                  <a:cubicBezTo>
                    <a:pt x="65" y="399"/>
                    <a:pt x="55" y="367"/>
                    <a:pt x="55" y="367"/>
                  </a:cubicBezTo>
                  <a:cubicBezTo>
                    <a:pt x="58" y="338"/>
                    <a:pt x="50" y="306"/>
                    <a:pt x="63" y="280"/>
                  </a:cubicBezTo>
                  <a:cubicBezTo>
                    <a:pt x="69" y="268"/>
                    <a:pt x="89" y="271"/>
                    <a:pt x="103" y="272"/>
                  </a:cubicBezTo>
                  <a:cubicBezTo>
                    <a:pt x="135" y="274"/>
                    <a:pt x="166" y="283"/>
                    <a:pt x="197" y="288"/>
                  </a:cubicBezTo>
                  <a:cubicBezTo>
                    <a:pt x="261" y="319"/>
                    <a:pt x="326" y="342"/>
                    <a:pt x="395" y="359"/>
                  </a:cubicBezTo>
                  <a:cubicBezTo>
                    <a:pt x="427" y="325"/>
                    <a:pt x="420" y="303"/>
                    <a:pt x="442" y="264"/>
                  </a:cubicBezTo>
                  <a:cubicBezTo>
                    <a:pt x="447" y="256"/>
                    <a:pt x="451" y="247"/>
                    <a:pt x="458" y="240"/>
                  </a:cubicBezTo>
                  <a:cubicBezTo>
                    <a:pt x="467" y="231"/>
                    <a:pt x="489" y="217"/>
                    <a:pt x="489" y="21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latin typeface="+mn-lt"/>
              </a:endParaRPr>
            </a:p>
          </p:txBody>
        </p:sp>
        <p:sp>
          <p:nvSpPr>
            <p:cNvPr id="58398" name="Text Box 26"/>
            <p:cNvSpPr txBox="1">
              <a:spLocks noChangeArrowheads="1"/>
            </p:cNvSpPr>
            <p:nvPr/>
          </p:nvSpPr>
          <p:spPr bwMode="auto">
            <a:xfrm>
              <a:off x="113" y="2614"/>
              <a:ext cx="120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cs-CZ" altLang="cs-CZ" sz="2000" b="0" smtClean="0">
                  <a:latin typeface="+mn-lt"/>
                </a:rPr>
                <a:t>r</a:t>
              </a:r>
              <a:r>
                <a:rPr lang="en-US" altLang="cs-CZ" sz="2000" b="0" smtClean="0">
                  <a:latin typeface="+mn-lt"/>
                </a:rPr>
                <a:t>ost</a:t>
              </a:r>
              <a:r>
                <a:rPr lang="cs-CZ" altLang="cs-CZ" sz="2000" b="0" smtClean="0">
                  <a:latin typeface="+mn-lt"/>
                </a:rPr>
                <a:t>linná buňka</a:t>
              </a:r>
            </a:p>
          </p:txBody>
        </p:sp>
        <p:sp>
          <p:nvSpPr>
            <p:cNvPr id="58399" name="Freeform 27"/>
            <p:cNvSpPr>
              <a:spLocks/>
            </p:cNvSpPr>
            <p:nvPr/>
          </p:nvSpPr>
          <p:spPr bwMode="auto">
            <a:xfrm>
              <a:off x="1936" y="2076"/>
              <a:ext cx="63" cy="61"/>
            </a:xfrm>
            <a:custGeom>
              <a:avLst/>
              <a:gdLst>
                <a:gd name="T0" fmla="*/ 0 w 95"/>
                <a:gd name="T1" fmla="*/ 0 h 79"/>
                <a:gd name="T2" fmla="*/ 40 w 95"/>
                <a:gd name="T3" fmla="*/ 37 h 79"/>
                <a:gd name="T4" fmla="*/ 61 w 95"/>
                <a:gd name="T5" fmla="*/ 61 h 7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5" h="79">
                  <a:moveTo>
                    <a:pt x="0" y="0"/>
                  </a:moveTo>
                  <a:cubicBezTo>
                    <a:pt x="26" y="17"/>
                    <a:pt x="34" y="38"/>
                    <a:pt x="63" y="48"/>
                  </a:cubicBezTo>
                  <a:cubicBezTo>
                    <a:pt x="82" y="76"/>
                    <a:pt x="71" y="67"/>
                    <a:pt x="95" y="79"/>
                  </a:cubicBezTo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latin typeface="+mn-lt"/>
              </a:endParaRPr>
            </a:p>
          </p:txBody>
        </p:sp>
        <p:sp>
          <p:nvSpPr>
            <p:cNvPr id="58400" name="Freeform 28"/>
            <p:cNvSpPr>
              <a:spLocks/>
            </p:cNvSpPr>
            <p:nvPr/>
          </p:nvSpPr>
          <p:spPr bwMode="auto">
            <a:xfrm flipV="1">
              <a:off x="1683" y="2048"/>
              <a:ext cx="88" cy="35"/>
            </a:xfrm>
            <a:custGeom>
              <a:avLst/>
              <a:gdLst>
                <a:gd name="T0" fmla="*/ 0 w 95"/>
                <a:gd name="T1" fmla="*/ 0 h 79"/>
                <a:gd name="T2" fmla="*/ 58 w 95"/>
                <a:gd name="T3" fmla="*/ 21 h 79"/>
                <a:gd name="T4" fmla="*/ 88 w 95"/>
                <a:gd name="T5" fmla="*/ 35 h 7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5" h="79">
                  <a:moveTo>
                    <a:pt x="0" y="0"/>
                  </a:moveTo>
                  <a:cubicBezTo>
                    <a:pt x="26" y="17"/>
                    <a:pt x="34" y="38"/>
                    <a:pt x="63" y="48"/>
                  </a:cubicBezTo>
                  <a:cubicBezTo>
                    <a:pt x="82" y="76"/>
                    <a:pt x="71" y="67"/>
                    <a:pt x="95" y="79"/>
                  </a:cubicBezTo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latin typeface="+mn-lt"/>
              </a:endParaRPr>
            </a:p>
          </p:txBody>
        </p:sp>
        <p:sp>
          <p:nvSpPr>
            <p:cNvPr id="58401" name="Freeform 29"/>
            <p:cNvSpPr>
              <a:spLocks/>
            </p:cNvSpPr>
            <p:nvPr/>
          </p:nvSpPr>
          <p:spPr bwMode="auto">
            <a:xfrm>
              <a:off x="1917" y="2531"/>
              <a:ext cx="61" cy="61"/>
            </a:xfrm>
            <a:custGeom>
              <a:avLst/>
              <a:gdLst>
                <a:gd name="T0" fmla="*/ 0 w 95"/>
                <a:gd name="T1" fmla="*/ 0 h 79"/>
                <a:gd name="T2" fmla="*/ 40 w 95"/>
                <a:gd name="T3" fmla="*/ 37 h 79"/>
                <a:gd name="T4" fmla="*/ 61 w 95"/>
                <a:gd name="T5" fmla="*/ 61 h 7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5" h="79">
                  <a:moveTo>
                    <a:pt x="0" y="0"/>
                  </a:moveTo>
                  <a:cubicBezTo>
                    <a:pt x="26" y="17"/>
                    <a:pt x="34" y="38"/>
                    <a:pt x="63" y="48"/>
                  </a:cubicBezTo>
                  <a:cubicBezTo>
                    <a:pt x="82" y="76"/>
                    <a:pt x="71" y="67"/>
                    <a:pt x="95" y="79"/>
                  </a:cubicBezTo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latin typeface="+mn-lt"/>
              </a:endParaRPr>
            </a:p>
          </p:txBody>
        </p:sp>
        <p:sp>
          <p:nvSpPr>
            <p:cNvPr id="58402" name="Freeform 30"/>
            <p:cNvSpPr>
              <a:spLocks/>
            </p:cNvSpPr>
            <p:nvPr/>
          </p:nvSpPr>
          <p:spPr bwMode="auto">
            <a:xfrm>
              <a:off x="1712" y="2523"/>
              <a:ext cx="61" cy="34"/>
            </a:xfrm>
            <a:custGeom>
              <a:avLst/>
              <a:gdLst>
                <a:gd name="T0" fmla="*/ 0 w 95"/>
                <a:gd name="T1" fmla="*/ 0 h 79"/>
                <a:gd name="T2" fmla="*/ 40 w 95"/>
                <a:gd name="T3" fmla="*/ 21 h 79"/>
                <a:gd name="T4" fmla="*/ 61 w 95"/>
                <a:gd name="T5" fmla="*/ 34 h 7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5" h="79">
                  <a:moveTo>
                    <a:pt x="0" y="0"/>
                  </a:moveTo>
                  <a:cubicBezTo>
                    <a:pt x="26" y="17"/>
                    <a:pt x="34" y="38"/>
                    <a:pt x="63" y="48"/>
                  </a:cubicBezTo>
                  <a:cubicBezTo>
                    <a:pt x="82" y="76"/>
                    <a:pt x="71" y="67"/>
                    <a:pt x="95" y="79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latin typeface="+mn-lt"/>
              </a:endParaRPr>
            </a:p>
          </p:txBody>
        </p:sp>
        <p:sp>
          <p:nvSpPr>
            <p:cNvPr id="58403" name="Freeform 31"/>
            <p:cNvSpPr>
              <a:spLocks/>
            </p:cNvSpPr>
            <p:nvPr/>
          </p:nvSpPr>
          <p:spPr bwMode="auto">
            <a:xfrm>
              <a:off x="1624" y="2152"/>
              <a:ext cx="59" cy="34"/>
            </a:xfrm>
            <a:custGeom>
              <a:avLst/>
              <a:gdLst>
                <a:gd name="T0" fmla="*/ 0 w 95"/>
                <a:gd name="T1" fmla="*/ 0 h 79"/>
                <a:gd name="T2" fmla="*/ 39 w 95"/>
                <a:gd name="T3" fmla="*/ 21 h 79"/>
                <a:gd name="T4" fmla="*/ 59 w 95"/>
                <a:gd name="T5" fmla="*/ 34 h 7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5" h="79">
                  <a:moveTo>
                    <a:pt x="0" y="0"/>
                  </a:moveTo>
                  <a:cubicBezTo>
                    <a:pt x="26" y="17"/>
                    <a:pt x="34" y="38"/>
                    <a:pt x="63" y="48"/>
                  </a:cubicBezTo>
                  <a:cubicBezTo>
                    <a:pt x="82" y="76"/>
                    <a:pt x="71" y="67"/>
                    <a:pt x="95" y="79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latin typeface="+mn-lt"/>
              </a:endParaRPr>
            </a:p>
          </p:txBody>
        </p:sp>
        <p:sp>
          <p:nvSpPr>
            <p:cNvPr id="58404" name="Freeform 32"/>
            <p:cNvSpPr>
              <a:spLocks/>
            </p:cNvSpPr>
            <p:nvPr/>
          </p:nvSpPr>
          <p:spPr bwMode="auto">
            <a:xfrm>
              <a:off x="1624" y="2324"/>
              <a:ext cx="29" cy="69"/>
            </a:xfrm>
            <a:custGeom>
              <a:avLst/>
              <a:gdLst>
                <a:gd name="T0" fmla="*/ 0 w 95"/>
                <a:gd name="T1" fmla="*/ 0 h 79"/>
                <a:gd name="T2" fmla="*/ 19 w 95"/>
                <a:gd name="T3" fmla="*/ 42 h 79"/>
                <a:gd name="T4" fmla="*/ 29 w 95"/>
                <a:gd name="T5" fmla="*/ 69 h 7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5" h="79">
                  <a:moveTo>
                    <a:pt x="0" y="0"/>
                  </a:moveTo>
                  <a:cubicBezTo>
                    <a:pt x="26" y="17"/>
                    <a:pt x="34" y="38"/>
                    <a:pt x="63" y="48"/>
                  </a:cubicBezTo>
                  <a:cubicBezTo>
                    <a:pt x="82" y="76"/>
                    <a:pt x="71" y="67"/>
                    <a:pt x="95" y="79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latin typeface="+mn-lt"/>
              </a:endParaRPr>
            </a:p>
          </p:txBody>
        </p:sp>
      </p:grpSp>
      <p:pic>
        <p:nvPicPr>
          <p:cNvPr id="126979" name="Picture 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371850"/>
            <a:ext cx="3852863" cy="334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6980" name="Picture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268413"/>
            <a:ext cx="2813050" cy="205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3" name="Text Box 37"/>
          <p:cNvSpPr txBox="1">
            <a:spLocks noChangeArrowheads="1"/>
          </p:cNvSpPr>
          <p:nvPr/>
        </p:nvSpPr>
        <p:spPr bwMode="auto">
          <a:xfrm>
            <a:off x="3203575" y="5876925"/>
            <a:ext cx="1944688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cs-CZ" altLang="cs-CZ" sz="1400" b="0" smtClean="0">
                <a:latin typeface="+mn-lt"/>
              </a:rPr>
              <a:t>Hromadění cpDNA na chromosomu Y u </a:t>
            </a:r>
            <a:r>
              <a:rPr lang="cs-CZ" altLang="cs-CZ" sz="1400" b="0" i="1" smtClean="0">
                <a:latin typeface="+mn-lt"/>
              </a:rPr>
              <a:t>Silene latifolia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95363"/>
            <a:ext cx="7921625" cy="5561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8003" name="Text Box 3"/>
          <p:cNvSpPr txBox="1">
            <a:spLocks noChangeArrowheads="1"/>
          </p:cNvSpPr>
          <p:nvPr/>
        </p:nvSpPr>
        <p:spPr bwMode="auto">
          <a:xfrm>
            <a:off x="1116013" y="333375"/>
            <a:ext cx="613568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/>
            <a:r>
              <a:rPr lang="en-US" altLang="cs-CZ" sz="2800">
                <a:latin typeface="Calibri" pitchFamily="34" charset="0"/>
                <a:ea typeface="Calibri" pitchFamily="34" charset="0"/>
                <a:cs typeface="Calibri" pitchFamily="34" charset="0"/>
              </a:rPr>
              <a:t>Endosymbiotic</a:t>
            </a:r>
            <a:r>
              <a:rPr lang="cs-CZ" altLang="cs-CZ" sz="2800">
                <a:latin typeface="Calibri" pitchFamily="34" charset="0"/>
                <a:ea typeface="Calibri" pitchFamily="34" charset="0"/>
                <a:cs typeface="Calibri" pitchFamily="34" charset="0"/>
              </a:rPr>
              <a:t>ká</a:t>
            </a:r>
            <a:r>
              <a:rPr lang="en-US" altLang="cs-CZ" sz="2800">
                <a:latin typeface="Calibri" pitchFamily="34" charset="0"/>
                <a:ea typeface="Calibri" pitchFamily="34" charset="0"/>
                <a:cs typeface="Calibri" pitchFamily="34" charset="0"/>
              </a:rPr>
              <a:t> evolu</a:t>
            </a:r>
            <a:r>
              <a:rPr lang="cs-CZ" altLang="cs-CZ" sz="2800">
                <a:latin typeface="Calibri" pitchFamily="34" charset="0"/>
                <a:ea typeface="Calibri" pitchFamily="34" charset="0"/>
                <a:cs typeface="Calibri" pitchFamily="34" charset="0"/>
              </a:rPr>
              <a:t>ce</a:t>
            </a:r>
            <a:r>
              <a:rPr lang="en-US" altLang="cs-CZ" sz="2800">
                <a:latin typeface="Calibri" pitchFamily="34" charset="0"/>
                <a:ea typeface="Calibri" pitchFamily="34" charset="0"/>
                <a:cs typeface="Calibri" pitchFamily="34" charset="0"/>
              </a:rPr>
              <a:t> a </a:t>
            </a:r>
            <a:r>
              <a:rPr lang="cs-CZ" altLang="cs-CZ" sz="2800">
                <a:latin typeface="Calibri" pitchFamily="34" charset="0"/>
                <a:ea typeface="Calibri" pitchFamily="34" charset="0"/>
                <a:cs typeface="Calibri" pitchFamily="34" charset="0"/>
              </a:rPr>
              <a:t>strom života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Nadpis 1"/>
          <p:cNvSpPr>
            <a:spLocks noGrp="1"/>
          </p:cNvSpPr>
          <p:nvPr>
            <p:ph type="title" idx="4294967295"/>
          </p:nvPr>
        </p:nvSpPr>
        <p:spPr>
          <a:ln>
            <a:solidFill>
              <a:schemeClr val="bg1"/>
            </a:solidFill>
            <a:miter lim="800000"/>
            <a:headEnd/>
            <a:tailEnd/>
          </a:ln>
        </p:spPr>
        <p:txBody>
          <a:bodyPr anchorCtr="1"/>
          <a:lstStyle/>
          <a:p>
            <a:pPr eaLnBrk="1" hangingPunct="1"/>
            <a:r>
              <a:rPr lang="cs-CZ" altLang="cs-CZ" smtClean="0"/>
              <a:t>Lidský genom</a:t>
            </a:r>
          </a:p>
        </p:txBody>
      </p:sp>
      <p:sp>
        <p:nvSpPr>
          <p:cNvPr id="129027" name="TextovéPole 4"/>
          <p:cNvSpPr txBox="1">
            <a:spLocks noChangeArrowheads="1"/>
          </p:cNvSpPr>
          <p:nvPr/>
        </p:nvSpPr>
        <p:spPr bwMode="auto">
          <a:xfrm>
            <a:off x="1641475" y="1357313"/>
            <a:ext cx="1628775" cy="925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 eaLnBrk="1" hangingPunct="1"/>
            <a:r>
              <a:rPr lang="cs-CZ" altLang="cs-CZ" sz="1800">
                <a:latin typeface="Garamond" pitchFamily="18" charset="0"/>
              </a:rPr>
              <a:t>Jaderný genom</a:t>
            </a:r>
          </a:p>
          <a:p>
            <a:pPr algn="ctr" eaLnBrk="1" hangingPunct="1"/>
            <a:r>
              <a:rPr lang="cs-CZ" altLang="cs-CZ" sz="1800">
                <a:latin typeface="Garamond" pitchFamily="18" charset="0"/>
              </a:rPr>
              <a:t>3 000 Mb</a:t>
            </a:r>
          </a:p>
          <a:p>
            <a:pPr algn="ctr" eaLnBrk="1" hangingPunct="1"/>
            <a:r>
              <a:rPr lang="cs-CZ" altLang="cs-CZ" sz="1800">
                <a:latin typeface="Garamond" pitchFamily="18" charset="0"/>
              </a:rPr>
              <a:t>cca 22 000 genů</a:t>
            </a:r>
          </a:p>
        </p:txBody>
      </p:sp>
      <p:sp>
        <p:nvSpPr>
          <p:cNvPr id="129028" name="TextovéPole 5"/>
          <p:cNvSpPr txBox="1">
            <a:spLocks noChangeArrowheads="1"/>
          </p:cNvSpPr>
          <p:nvPr/>
        </p:nvSpPr>
        <p:spPr bwMode="auto">
          <a:xfrm>
            <a:off x="5595938" y="1357313"/>
            <a:ext cx="2338387" cy="925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 eaLnBrk="1" hangingPunct="1"/>
            <a:r>
              <a:rPr lang="cs-CZ" altLang="cs-CZ" sz="1800">
                <a:latin typeface="Garamond" pitchFamily="18" charset="0"/>
              </a:rPr>
              <a:t>Mitochondriální  genom</a:t>
            </a:r>
          </a:p>
          <a:p>
            <a:pPr algn="ctr" eaLnBrk="1" hangingPunct="1"/>
            <a:r>
              <a:rPr lang="cs-CZ" altLang="cs-CZ" sz="1800">
                <a:latin typeface="Garamond" pitchFamily="18" charset="0"/>
              </a:rPr>
              <a:t>16,6 kb</a:t>
            </a:r>
          </a:p>
          <a:p>
            <a:pPr algn="ctr" eaLnBrk="1" hangingPunct="1"/>
            <a:r>
              <a:rPr lang="cs-CZ" altLang="cs-CZ" sz="1800">
                <a:latin typeface="Garamond" pitchFamily="18" charset="0"/>
              </a:rPr>
              <a:t>37 genů</a:t>
            </a:r>
          </a:p>
        </p:txBody>
      </p:sp>
      <p:sp>
        <p:nvSpPr>
          <p:cNvPr id="129029" name="TextovéPole 8"/>
          <p:cNvSpPr txBox="1">
            <a:spLocks noChangeArrowheads="1"/>
          </p:cNvSpPr>
          <p:nvPr/>
        </p:nvSpPr>
        <p:spPr bwMode="auto">
          <a:xfrm>
            <a:off x="401638" y="3568700"/>
            <a:ext cx="95885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 eaLnBrk="1" hangingPunct="1"/>
            <a:r>
              <a:rPr lang="cs-CZ" altLang="cs-CZ" sz="1800">
                <a:latin typeface="Garamond" pitchFamily="18" charset="0"/>
              </a:rPr>
              <a:t>Kódující</a:t>
            </a:r>
          </a:p>
          <a:p>
            <a:pPr algn="ctr" eaLnBrk="1" hangingPunct="1"/>
            <a:r>
              <a:rPr lang="cs-CZ" altLang="cs-CZ" sz="1800">
                <a:latin typeface="Garamond" pitchFamily="18" charset="0"/>
              </a:rPr>
              <a:t>DNA</a:t>
            </a:r>
          </a:p>
        </p:txBody>
      </p:sp>
      <p:sp>
        <p:nvSpPr>
          <p:cNvPr id="129030" name="TextovéPole 9"/>
          <p:cNvSpPr txBox="1">
            <a:spLocks noChangeArrowheads="1"/>
          </p:cNvSpPr>
          <p:nvPr/>
        </p:nvSpPr>
        <p:spPr bwMode="auto">
          <a:xfrm>
            <a:off x="971550" y="2708275"/>
            <a:ext cx="1373188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 eaLnBrk="1" hangingPunct="1"/>
            <a:r>
              <a:rPr lang="cs-CZ" altLang="cs-CZ" sz="1800">
                <a:latin typeface="Garamond" pitchFamily="18" charset="0"/>
              </a:rPr>
              <a:t>Intragenová </a:t>
            </a:r>
          </a:p>
          <a:p>
            <a:pPr algn="ctr" eaLnBrk="1" hangingPunct="1"/>
            <a:r>
              <a:rPr lang="cs-CZ" altLang="cs-CZ" sz="1800">
                <a:latin typeface="Garamond" pitchFamily="18" charset="0"/>
              </a:rPr>
              <a:t>DNA</a:t>
            </a:r>
          </a:p>
        </p:txBody>
      </p:sp>
      <p:sp>
        <p:nvSpPr>
          <p:cNvPr id="129031" name="TextovéPole 10"/>
          <p:cNvSpPr txBox="1">
            <a:spLocks noChangeArrowheads="1"/>
          </p:cNvSpPr>
          <p:nvPr/>
        </p:nvSpPr>
        <p:spPr bwMode="auto">
          <a:xfrm>
            <a:off x="5891213" y="2711450"/>
            <a:ext cx="1008062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 eaLnBrk="1" hangingPunct="1"/>
            <a:r>
              <a:rPr lang="cs-CZ" altLang="cs-CZ" sz="1800">
                <a:latin typeface="Garamond" pitchFamily="18" charset="0"/>
              </a:rPr>
              <a:t>22 tRNA</a:t>
            </a:r>
          </a:p>
          <a:p>
            <a:pPr algn="ctr" eaLnBrk="1" hangingPunct="1"/>
            <a:r>
              <a:rPr lang="cs-CZ" altLang="cs-CZ" sz="1800">
                <a:latin typeface="Garamond" pitchFamily="18" charset="0"/>
              </a:rPr>
              <a:t>genů</a:t>
            </a:r>
          </a:p>
        </p:txBody>
      </p:sp>
      <p:sp>
        <p:nvSpPr>
          <p:cNvPr id="129032" name="TextovéPole 11"/>
          <p:cNvSpPr txBox="1">
            <a:spLocks noChangeArrowheads="1"/>
          </p:cNvSpPr>
          <p:nvPr/>
        </p:nvSpPr>
        <p:spPr bwMode="auto">
          <a:xfrm>
            <a:off x="7162800" y="2711450"/>
            <a:ext cx="1719263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 eaLnBrk="1" hangingPunct="1"/>
            <a:r>
              <a:rPr lang="cs-CZ" altLang="cs-CZ" sz="1800">
                <a:latin typeface="Garamond" pitchFamily="18" charset="0"/>
              </a:rPr>
              <a:t>13 strukturárních</a:t>
            </a:r>
          </a:p>
          <a:p>
            <a:pPr algn="ctr" eaLnBrk="1" hangingPunct="1"/>
            <a:r>
              <a:rPr lang="cs-CZ" altLang="cs-CZ" sz="1800">
                <a:latin typeface="Garamond" pitchFamily="18" charset="0"/>
              </a:rPr>
              <a:t>genů</a:t>
            </a:r>
          </a:p>
        </p:txBody>
      </p:sp>
      <p:sp>
        <p:nvSpPr>
          <p:cNvPr id="129033" name="TextovéPole 12"/>
          <p:cNvSpPr txBox="1">
            <a:spLocks noChangeArrowheads="1"/>
          </p:cNvSpPr>
          <p:nvPr/>
        </p:nvSpPr>
        <p:spPr bwMode="auto">
          <a:xfrm>
            <a:off x="4818063" y="2711450"/>
            <a:ext cx="909637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 eaLnBrk="1" hangingPunct="1"/>
            <a:r>
              <a:rPr lang="cs-CZ" altLang="cs-CZ" sz="1800">
                <a:latin typeface="Garamond" pitchFamily="18" charset="0"/>
              </a:rPr>
              <a:t>2 rRNA</a:t>
            </a:r>
          </a:p>
          <a:p>
            <a:pPr algn="ctr" eaLnBrk="1" hangingPunct="1"/>
            <a:r>
              <a:rPr lang="cs-CZ" altLang="cs-CZ" sz="1800">
                <a:latin typeface="Garamond" pitchFamily="18" charset="0"/>
              </a:rPr>
              <a:t>geny</a:t>
            </a:r>
          </a:p>
        </p:txBody>
      </p:sp>
      <p:sp>
        <p:nvSpPr>
          <p:cNvPr id="129034" name="TextovéPole 13"/>
          <p:cNvSpPr txBox="1">
            <a:spLocks noChangeArrowheads="1"/>
          </p:cNvSpPr>
          <p:nvPr/>
        </p:nvSpPr>
        <p:spPr bwMode="auto">
          <a:xfrm>
            <a:off x="1643063" y="3571875"/>
            <a:ext cx="1500187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 eaLnBrk="1" hangingPunct="1"/>
            <a:r>
              <a:rPr lang="cs-CZ" altLang="cs-CZ" sz="1800">
                <a:latin typeface="Garamond" pitchFamily="18" charset="0"/>
              </a:rPr>
              <a:t>Nekódující</a:t>
            </a:r>
          </a:p>
          <a:p>
            <a:pPr algn="ctr" eaLnBrk="1" hangingPunct="1"/>
            <a:r>
              <a:rPr lang="cs-CZ" altLang="cs-CZ" sz="1800">
                <a:latin typeface="Garamond" pitchFamily="18" charset="0"/>
              </a:rPr>
              <a:t>DNA</a:t>
            </a:r>
          </a:p>
        </p:txBody>
      </p:sp>
      <p:sp>
        <p:nvSpPr>
          <p:cNvPr id="129035" name="TextovéPole 14"/>
          <p:cNvSpPr txBox="1">
            <a:spLocks noChangeArrowheads="1"/>
          </p:cNvSpPr>
          <p:nvPr/>
        </p:nvSpPr>
        <p:spPr bwMode="auto">
          <a:xfrm>
            <a:off x="214313" y="4643438"/>
            <a:ext cx="1500187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 eaLnBrk="1" hangingPunct="1"/>
            <a:r>
              <a:rPr lang="cs-CZ" altLang="cs-CZ" sz="1800">
                <a:latin typeface="Garamond" pitchFamily="18" charset="0"/>
              </a:rPr>
              <a:t>Pseudogeny</a:t>
            </a:r>
          </a:p>
        </p:txBody>
      </p:sp>
      <p:sp>
        <p:nvSpPr>
          <p:cNvPr id="129036" name="TextovéPole 15"/>
          <p:cNvSpPr txBox="1">
            <a:spLocks noChangeArrowheads="1"/>
          </p:cNvSpPr>
          <p:nvPr/>
        </p:nvSpPr>
        <p:spPr bwMode="auto">
          <a:xfrm>
            <a:off x="1857375" y="4643438"/>
            <a:ext cx="1500188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 eaLnBrk="1" hangingPunct="1"/>
            <a:r>
              <a:rPr lang="cs-CZ" altLang="cs-CZ" sz="1800">
                <a:latin typeface="Garamond" pitchFamily="18" charset="0"/>
              </a:rPr>
              <a:t>Genové </a:t>
            </a:r>
          </a:p>
          <a:p>
            <a:pPr algn="ctr" eaLnBrk="1" hangingPunct="1"/>
            <a:r>
              <a:rPr lang="cs-CZ" altLang="cs-CZ" sz="1800">
                <a:latin typeface="Garamond" pitchFamily="18" charset="0"/>
              </a:rPr>
              <a:t>fragmenty</a:t>
            </a:r>
          </a:p>
        </p:txBody>
      </p:sp>
      <p:sp>
        <p:nvSpPr>
          <p:cNvPr id="129037" name="TextovéPole 16"/>
          <p:cNvSpPr txBox="1">
            <a:spLocks noChangeArrowheads="1"/>
          </p:cNvSpPr>
          <p:nvPr/>
        </p:nvSpPr>
        <p:spPr bwMode="auto">
          <a:xfrm>
            <a:off x="3571875" y="4643438"/>
            <a:ext cx="1857375" cy="923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 eaLnBrk="1" hangingPunct="1"/>
            <a:r>
              <a:rPr lang="cs-CZ" altLang="cs-CZ" sz="1800">
                <a:latin typeface="Garamond" pitchFamily="18" charset="0"/>
              </a:rPr>
              <a:t>Introny</a:t>
            </a:r>
          </a:p>
          <a:p>
            <a:pPr algn="ctr" eaLnBrk="1" hangingPunct="1"/>
            <a:r>
              <a:rPr lang="cs-CZ" altLang="cs-CZ" sz="1800">
                <a:latin typeface="Garamond" pitchFamily="18" charset="0"/>
              </a:rPr>
              <a:t>Nepřekládané oblasti</a:t>
            </a:r>
          </a:p>
        </p:txBody>
      </p:sp>
      <p:cxnSp>
        <p:nvCxnSpPr>
          <p:cNvPr id="129038" name="Přímá spojovací čára 20"/>
          <p:cNvCxnSpPr>
            <a:cxnSpLocks noChangeShapeType="1"/>
          </p:cNvCxnSpPr>
          <p:nvPr/>
        </p:nvCxnSpPr>
        <p:spPr bwMode="auto">
          <a:xfrm rot="5400000">
            <a:off x="2332831" y="2377282"/>
            <a:ext cx="219075" cy="269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9039" name="Přímá spojovací čára 23"/>
          <p:cNvCxnSpPr>
            <a:cxnSpLocks noChangeShapeType="1"/>
          </p:cNvCxnSpPr>
          <p:nvPr/>
        </p:nvCxnSpPr>
        <p:spPr bwMode="auto">
          <a:xfrm>
            <a:off x="1643063" y="2500313"/>
            <a:ext cx="1714500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9040" name="Přímá spojovací čára 28"/>
          <p:cNvCxnSpPr>
            <a:cxnSpLocks noChangeShapeType="1"/>
          </p:cNvCxnSpPr>
          <p:nvPr/>
        </p:nvCxnSpPr>
        <p:spPr bwMode="auto">
          <a:xfrm rot="16200000" flipH="1">
            <a:off x="3299619" y="2585244"/>
            <a:ext cx="214312" cy="444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9041" name="Přímá spojovací čára 29"/>
          <p:cNvCxnSpPr>
            <a:cxnSpLocks noChangeShapeType="1"/>
          </p:cNvCxnSpPr>
          <p:nvPr/>
        </p:nvCxnSpPr>
        <p:spPr bwMode="auto">
          <a:xfrm rot="5400000">
            <a:off x="1497806" y="2574132"/>
            <a:ext cx="219075" cy="714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9042" name="Přímá spojovací čára 34"/>
          <p:cNvCxnSpPr>
            <a:cxnSpLocks noChangeShapeType="1"/>
          </p:cNvCxnSpPr>
          <p:nvPr/>
        </p:nvCxnSpPr>
        <p:spPr bwMode="auto">
          <a:xfrm>
            <a:off x="5286375" y="2500313"/>
            <a:ext cx="2786063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9043" name="Přímá spojovací čára 37"/>
          <p:cNvCxnSpPr>
            <a:cxnSpLocks noChangeShapeType="1"/>
          </p:cNvCxnSpPr>
          <p:nvPr/>
        </p:nvCxnSpPr>
        <p:spPr bwMode="auto">
          <a:xfrm rot="5400000">
            <a:off x="5141119" y="2574132"/>
            <a:ext cx="219075" cy="714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9044" name="Přímá spojovací čára 39"/>
          <p:cNvCxnSpPr>
            <a:cxnSpLocks noChangeShapeType="1"/>
          </p:cNvCxnSpPr>
          <p:nvPr/>
        </p:nvCxnSpPr>
        <p:spPr bwMode="auto">
          <a:xfrm rot="16200000" flipH="1">
            <a:off x="6393657" y="2607469"/>
            <a:ext cx="214312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9045" name="Přímá spojovací čára 41"/>
          <p:cNvCxnSpPr>
            <a:cxnSpLocks noChangeShapeType="1"/>
          </p:cNvCxnSpPr>
          <p:nvPr/>
        </p:nvCxnSpPr>
        <p:spPr bwMode="auto">
          <a:xfrm rot="16200000" flipH="1">
            <a:off x="8001001" y="2571750"/>
            <a:ext cx="214312" cy="714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9046" name="Přímá spojovací čára 44"/>
          <p:cNvCxnSpPr>
            <a:cxnSpLocks noChangeShapeType="1"/>
          </p:cNvCxnSpPr>
          <p:nvPr/>
        </p:nvCxnSpPr>
        <p:spPr bwMode="auto">
          <a:xfrm rot="5400000">
            <a:off x="6690519" y="2382044"/>
            <a:ext cx="219075" cy="269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9047" name="Přímá spojovací čára 49"/>
          <p:cNvCxnSpPr>
            <a:cxnSpLocks noChangeShapeType="1"/>
          </p:cNvCxnSpPr>
          <p:nvPr/>
        </p:nvCxnSpPr>
        <p:spPr bwMode="auto">
          <a:xfrm>
            <a:off x="928688" y="3357563"/>
            <a:ext cx="1428750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9048" name="Přímá spojovací čára 50"/>
          <p:cNvCxnSpPr>
            <a:cxnSpLocks noChangeShapeType="1"/>
          </p:cNvCxnSpPr>
          <p:nvPr/>
        </p:nvCxnSpPr>
        <p:spPr bwMode="auto">
          <a:xfrm rot="5400000">
            <a:off x="1019969" y="3453607"/>
            <a:ext cx="219075" cy="269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9049" name="Přímá spojovací čára 51"/>
          <p:cNvCxnSpPr>
            <a:cxnSpLocks noChangeShapeType="1"/>
          </p:cNvCxnSpPr>
          <p:nvPr/>
        </p:nvCxnSpPr>
        <p:spPr bwMode="auto">
          <a:xfrm rot="16200000" flipH="1">
            <a:off x="1947863" y="3460750"/>
            <a:ext cx="214312" cy="79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9050" name="Přímá spojovací čára 55"/>
          <p:cNvCxnSpPr>
            <a:cxnSpLocks noChangeShapeType="1"/>
          </p:cNvCxnSpPr>
          <p:nvPr/>
        </p:nvCxnSpPr>
        <p:spPr bwMode="auto">
          <a:xfrm>
            <a:off x="857250" y="4429125"/>
            <a:ext cx="3571875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9051" name="Přímá spojovací čára 57"/>
          <p:cNvCxnSpPr>
            <a:cxnSpLocks noChangeShapeType="1"/>
          </p:cNvCxnSpPr>
          <p:nvPr/>
        </p:nvCxnSpPr>
        <p:spPr bwMode="auto">
          <a:xfrm rot="5400000">
            <a:off x="2189956" y="4310857"/>
            <a:ext cx="219075" cy="269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9052" name="Přímá spojovací čára 58"/>
          <p:cNvCxnSpPr>
            <a:cxnSpLocks noChangeShapeType="1"/>
          </p:cNvCxnSpPr>
          <p:nvPr/>
        </p:nvCxnSpPr>
        <p:spPr bwMode="auto">
          <a:xfrm rot="5400000">
            <a:off x="761206" y="4525169"/>
            <a:ext cx="219075" cy="269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9053" name="Přímá spojovací čára 59"/>
          <p:cNvCxnSpPr>
            <a:cxnSpLocks noChangeShapeType="1"/>
          </p:cNvCxnSpPr>
          <p:nvPr/>
        </p:nvCxnSpPr>
        <p:spPr bwMode="auto">
          <a:xfrm rot="5400000">
            <a:off x="2332831" y="4525169"/>
            <a:ext cx="219075" cy="269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9054" name="Přímá spojovací čára 60"/>
          <p:cNvCxnSpPr>
            <a:cxnSpLocks noChangeShapeType="1"/>
            <a:endCxn id="129037" idx="0"/>
          </p:cNvCxnSpPr>
          <p:nvPr/>
        </p:nvCxnSpPr>
        <p:spPr bwMode="auto">
          <a:xfrm rot="16200000" flipH="1">
            <a:off x="4371181" y="4514057"/>
            <a:ext cx="214313" cy="444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9055" name="TextovéPole 62"/>
          <p:cNvSpPr txBox="1">
            <a:spLocks noChangeArrowheads="1"/>
          </p:cNvSpPr>
          <p:nvPr/>
        </p:nvSpPr>
        <p:spPr bwMode="auto">
          <a:xfrm>
            <a:off x="5786438" y="3857625"/>
            <a:ext cx="1500187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 eaLnBrk="1" hangingPunct="1"/>
            <a:r>
              <a:rPr lang="cs-CZ" altLang="cs-CZ" sz="1800">
                <a:latin typeface="Garamond" pitchFamily="18" charset="0"/>
              </a:rPr>
              <a:t>Unikátní sekvence</a:t>
            </a:r>
          </a:p>
        </p:txBody>
      </p:sp>
      <p:sp>
        <p:nvSpPr>
          <p:cNvPr id="129056" name="TextovéPole 63"/>
          <p:cNvSpPr txBox="1">
            <a:spLocks noChangeArrowheads="1"/>
          </p:cNvSpPr>
          <p:nvPr/>
        </p:nvSpPr>
        <p:spPr bwMode="auto">
          <a:xfrm>
            <a:off x="7429500" y="3854450"/>
            <a:ext cx="1500188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 eaLnBrk="1" hangingPunct="1"/>
            <a:r>
              <a:rPr lang="cs-CZ" altLang="cs-CZ" sz="1800">
                <a:latin typeface="Garamond" pitchFamily="18" charset="0"/>
              </a:rPr>
              <a:t>Repetitivní</a:t>
            </a:r>
          </a:p>
          <a:p>
            <a:pPr algn="ctr" eaLnBrk="1" hangingPunct="1"/>
            <a:r>
              <a:rPr lang="cs-CZ" altLang="cs-CZ" sz="1800">
                <a:latin typeface="Garamond" pitchFamily="18" charset="0"/>
              </a:rPr>
              <a:t>sekvence</a:t>
            </a:r>
          </a:p>
        </p:txBody>
      </p:sp>
      <p:sp>
        <p:nvSpPr>
          <p:cNvPr id="129057" name="TextovéPole 64"/>
          <p:cNvSpPr txBox="1">
            <a:spLocks noChangeArrowheads="1"/>
          </p:cNvSpPr>
          <p:nvPr/>
        </p:nvSpPr>
        <p:spPr bwMode="auto">
          <a:xfrm>
            <a:off x="5857875" y="4929188"/>
            <a:ext cx="1500188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 eaLnBrk="1" hangingPunct="1"/>
            <a:r>
              <a:rPr lang="cs-CZ" altLang="cs-CZ" sz="1800">
                <a:latin typeface="Garamond" pitchFamily="18" charset="0"/>
              </a:rPr>
              <a:t>Tandemové</a:t>
            </a:r>
          </a:p>
          <a:p>
            <a:pPr algn="ctr" eaLnBrk="1" hangingPunct="1"/>
            <a:r>
              <a:rPr lang="cs-CZ" altLang="cs-CZ" sz="1800">
                <a:latin typeface="Garamond" pitchFamily="18" charset="0"/>
              </a:rPr>
              <a:t>sekvence</a:t>
            </a:r>
          </a:p>
        </p:txBody>
      </p:sp>
      <p:sp>
        <p:nvSpPr>
          <p:cNvPr id="129058" name="TextovéPole 65"/>
          <p:cNvSpPr txBox="1">
            <a:spLocks noChangeArrowheads="1"/>
          </p:cNvSpPr>
          <p:nvPr/>
        </p:nvSpPr>
        <p:spPr bwMode="auto">
          <a:xfrm>
            <a:off x="7572375" y="4929188"/>
            <a:ext cx="1500188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 eaLnBrk="1" hangingPunct="1"/>
            <a:r>
              <a:rPr lang="cs-CZ" altLang="cs-CZ" sz="1800">
                <a:latin typeface="Garamond" pitchFamily="18" charset="0"/>
              </a:rPr>
              <a:t>Roztroušené</a:t>
            </a:r>
          </a:p>
          <a:p>
            <a:pPr algn="ctr" eaLnBrk="1" hangingPunct="1"/>
            <a:r>
              <a:rPr lang="cs-CZ" altLang="cs-CZ" sz="1800">
                <a:latin typeface="Garamond" pitchFamily="18" charset="0"/>
              </a:rPr>
              <a:t>sekvence</a:t>
            </a:r>
          </a:p>
        </p:txBody>
      </p:sp>
      <p:cxnSp>
        <p:nvCxnSpPr>
          <p:cNvPr id="129059" name="Přímá spojovací čára 66"/>
          <p:cNvCxnSpPr>
            <a:cxnSpLocks noChangeShapeType="1"/>
          </p:cNvCxnSpPr>
          <p:nvPr/>
        </p:nvCxnSpPr>
        <p:spPr bwMode="auto">
          <a:xfrm rot="16200000" flipH="1">
            <a:off x="3942557" y="3442494"/>
            <a:ext cx="214312" cy="444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9060" name="Přímá spojovací čára 67"/>
          <p:cNvCxnSpPr>
            <a:cxnSpLocks noChangeShapeType="1"/>
          </p:cNvCxnSpPr>
          <p:nvPr/>
        </p:nvCxnSpPr>
        <p:spPr bwMode="auto">
          <a:xfrm>
            <a:off x="4071938" y="3570288"/>
            <a:ext cx="3929062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9061" name="Přímá spojovací čára 70"/>
          <p:cNvCxnSpPr>
            <a:cxnSpLocks noChangeShapeType="1"/>
          </p:cNvCxnSpPr>
          <p:nvPr/>
        </p:nvCxnSpPr>
        <p:spPr bwMode="auto">
          <a:xfrm rot="16200000" flipH="1">
            <a:off x="7893844" y="3679031"/>
            <a:ext cx="285750" cy="714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9062" name="Přímá spojovací čára 75"/>
          <p:cNvCxnSpPr>
            <a:cxnSpLocks noChangeShapeType="1"/>
          </p:cNvCxnSpPr>
          <p:nvPr/>
        </p:nvCxnSpPr>
        <p:spPr bwMode="auto">
          <a:xfrm rot="5400000">
            <a:off x="6404769" y="3667919"/>
            <a:ext cx="219075" cy="269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9063" name="Přímá spojovací čára 76"/>
          <p:cNvCxnSpPr>
            <a:cxnSpLocks noChangeShapeType="1"/>
          </p:cNvCxnSpPr>
          <p:nvPr/>
        </p:nvCxnSpPr>
        <p:spPr bwMode="auto">
          <a:xfrm>
            <a:off x="7215188" y="4714875"/>
            <a:ext cx="1214437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9064" name="Přímá spojovací čára 77"/>
          <p:cNvCxnSpPr>
            <a:cxnSpLocks noChangeShapeType="1"/>
          </p:cNvCxnSpPr>
          <p:nvPr/>
        </p:nvCxnSpPr>
        <p:spPr bwMode="auto">
          <a:xfrm rot="5400000">
            <a:off x="8047831" y="4596607"/>
            <a:ext cx="219075" cy="269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9065" name="Přímá spojovací čára 78"/>
          <p:cNvCxnSpPr>
            <a:cxnSpLocks noChangeShapeType="1"/>
          </p:cNvCxnSpPr>
          <p:nvPr/>
        </p:nvCxnSpPr>
        <p:spPr bwMode="auto">
          <a:xfrm rot="5400000">
            <a:off x="7047706" y="4810919"/>
            <a:ext cx="219075" cy="269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9066" name="Přímá spojovací čára 79"/>
          <p:cNvCxnSpPr>
            <a:cxnSpLocks noChangeShapeType="1"/>
          </p:cNvCxnSpPr>
          <p:nvPr/>
        </p:nvCxnSpPr>
        <p:spPr bwMode="auto">
          <a:xfrm rot="16200000" flipH="1">
            <a:off x="8393906" y="4750594"/>
            <a:ext cx="214313" cy="1428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9067" name="TextovéPole 83"/>
          <p:cNvSpPr txBox="1">
            <a:spLocks noChangeArrowheads="1"/>
          </p:cNvSpPr>
          <p:nvPr/>
        </p:nvSpPr>
        <p:spPr bwMode="auto">
          <a:xfrm>
            <a:off x="1071563" y="6215063"/>
            <a:ext cx="292735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/>
            <a:r>
              <a:rPr lang="cs-CZ" altLang="cs-CZ" sz="1800">
                <a:latin typeface="Garamond" pitchFamily="18" charset="0"/>
              </a:rPr>
              <a:t>1% DNA kóduje nějaké znaky</a:t>
            </a:r>
          </a:p>
        </p:txBody>
      </p:sp>
      <p:sp>
        <p:nvSpPr>
          <p:cNvPr id="129068" name="TextovéPole 9"/>
          <p:cNvSpPr txBox="1">
            <a:spLocks noChangeArrowheads="1"/>
          </p:cNvSpPr>
          <p:nvPr/>
        </p:nvSpPr>
        <p:spPr bwMode="auto">
          <a:xfrm>
            <a:off x="2843213" y="2708275"/>
            <a:ext cx="1373187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 eaLnBrk="1" hangingPunct="1"/>
            <a:r>
              <a:rPr lang="cs-CZ" altLang="cs-CZ" sz="1800">
                <a:latin typeface="Garamond" pitchFamily="18" charset="0"/>
              </a:rPr>
              <a:t>Extragenová </a:t>
            </a:r>
          </a:p>
          <a:p>
            <a:pPr algn="ctr" eaLnBrk="1" hangingPunct="1"/>
            <a:r>
              <a:rPr lang="cs-CZ" altLang="cs-CZ" sz="1800">
                <a:latin typeface="Garamond" pitchFamily="18" charset="0"/>
              </a:rPr>
              <a:t>DNA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620713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4000" b="1" smtClean="0"/>
              <a:t>Lidský genom</a:t>
            </a:r>
            <a:r>
              <a:rPr lang="cs-CZ" altLang="cs-CZ" sz="4000" smtClean="0"/>
              <a:t/>
            </a:r>
            <a:br>
              <a:rPr lang="cs-CZ" altLang="cs-CZ" sz="4000" smtClean="0"/>
            </a:br>
            <a:endParaRPr lang="cs-CZ" altLang="cs-CZ" sz="4000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55738" y="981075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1800" smtClean="0">
                <a:latin typeface="+mj-lt"/>
              </a:rPr>
              <a:t>jaderný</a:t>
            </a:r>
          </a:p>
          <a:p>
            <a:pPr eaLnBrk="1" hangingPunct="1">
              <a:defRPr/>
            </a:pPr>
            <a:r>
              <a:rPr lang="cs-CZ" altLang="cs-CZ" sz="1800" smtClean="0">
                <a:latin typeface="+mj-lt"/>
              </a:rPr>
              <a:t>mitochondrialní</a:t>
            </a:r>
          </a:p>
        </p:txBody>
      </p:sp>
      <p:pic>
        <p:nvPicPr>
          <p:cNvPr id="130052" name="Picture 4" descr="nucleus+mitochond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997200"/>
            <a:ext cx="38100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ovéPole 3"/>
          <p:cNvSpPr txBox="1">
            <a:spLocks noChangeArrowheads="1"/>
          </p:cNvSpPr>
          <p:nvPr/>
        </p:nvSpPr>
        <p:spPr bwMode="auto">
          <a:xfrm>
            <a:off x="2195513" y="6021388"/>
            <a:ext cx="4083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1800" smtClean="0">
                <a:latin typeface="+mj-lt"/>
              </a:rPr>
              <a:t>Buněčné jádro obklopené mitichondriemi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Mitochondriální genom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 altLang="cs-CZ" smtClean="0">
              <a:latin typeface="+mj-lt"/>
            </a:endParaRPr>
          </a:p>
        </p:txBody>
      </p:sp>
      <p:pic>
        <p:nvPicPr>
          <p:cNvPr id="131076" name="Picture 4" descr="mitochond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349500"/>
            <a:ext cx="328295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051"/>
          <p:cNvSpPr txBox="1">
            <a:spLocks noChangeArrowheads="1"/>
          </p:cNvSpPr>
          <p:nvPr/>
        </p:nvSpPr>
        <p:spPr bwMode="auto">
          <a:xfrm>
            <a:off x="228600" y="1268413"/>
            <a:ext cx="8915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 marL="457200"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lvl="1" eaLnBrk="1" hangingPunct="1"/>
            <a:r>
              <a:rPr lang="cs-CZ" altLang="cs-CZ" sz="2000">
                <a:latin typeface="Calibri" pitchFamily="34" charset="0"/>
                <a:ea typeface="Calibri" pitchFamily="34" charset="0"/>
                <a:cs typeface="Calibri" pitchFamily="34" charset="0"/>
              </a:rPr>
              <a:t>1970 David Baltimore, Howard Temin a Satoschi Muzitani</a:t>
            </a:r>
          </a:p>
        </p:txBody>
      </p:sp>
      <p:sp>
        <p:nvSpPr>
          <p:cNvPr id="12291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Reverzní transkripce</a:t>
            </a:r>
          </a:p>
        </p:txBody>
      </p:sp>
      <p:pic>
        <p:nvPicPr>
          <p:cNvPr id="12292" name="Picture 5" descr="David_Baltimore_NIH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844675"/>
            <a:ext cx="24288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ovéPole 1"/>
          <p:cNvSpPr txBox="1">
            <a:spLocks noChangeArrowheads="1"/>
          </p:cNvSpPr>
          <p:nvPr/>
        </p:nvSpPr>
        <p:spPr bwMode="auto">
          <a:xfrm>
            <a:off x="736600" y="4756150"/>
            <a:ext cx="24479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/>
            <a:r>
              <a:rPr lang="en-US" altLang="cs-CZ" sz="1000">
                <a:latin typeface="Calibri" pitchFamily="34" charset="0"/>
                <a:ea typeface="Calibri" pitchFamily="34" charset="0"/>
                <a:cs typeface="Calibri" pitchFamily="34" charset="0"/>
              </a:rPr>
              <a:t>David Baltimore in the 1970’s.</a:t>
            </a:r>
            <a:endParaRPr lang="cs-CZ" altLang="cs-CZ" sz="10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/>
            <a:r>
              <a:rPr lang="en-US" altLang="cs-CZ" sz="1000">
                <a:latin typeface="Calibri" pitchFamily="34" charset="0"/>
                <a:ea typeface="Calibri" pitchFamily="34" charset="0"/>
                <a:cs typeface="Calibri" pitchFamily="34" charset="0"/>
              </a:rPr>
              <a:t> Image via the National Library of Medicine </a:t>
            </a:r>
            <a:endParaRPr lang="cs-CZ" altLang="cs-CZ" sz="10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/>
            <a:r>
              <a:rPr lang="en-US" altLang="cs-CZ" sz="1000">
                <a:latin typeface="Calibri" pitchFamily="34" charset="0"/>
                <a:ea typeface="Calibri" pitchFamily="34" charset="0"/>
                <a:cs typeface="Calibri" pitchFamily="34" charset="0"/>
              </a:rPr>
              <a:t>(image in public domain).</a:t>
            </a:r>
            <a:endParaRPr lang="cs-CZ" altLang="cs-CZ" sz="10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12294" name="Picture 7" descr="https://norkinvirology.files.wordpress.com/2013/12/tem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844675"/>
            <a:ext cx="2039938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ovéPole 6"/>
          <p:cNvSpPr txBox="1">
            <a:spLocks noChangeArrowheads="1"/>
          </p:cNvSpPr>
          <p:nvPr/>
        </p:nvSpPr>
        <p:spPr bwMode="auto">
          <a:xfrm>
            <a:off x="3365500" y="4719638"/>
            <a:ext cx="24193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/>
            <a:r>
              <a:rPr lang="cs-CZ" altLang="cs-CZ" sz="1000">
                <a:latin typeface="Calibri" pitchFamily="34" charset="0"/>
                <a:ea typeface="Calibri" pitchFamily="34" charset="0"/>
                <a:cs typeface="Calibri" pitchFamily="34" charset="0"/>
              </a:rPr>
              <a:t>Howard Temin </a:t>
            </a:r>
            <a:r>
              <a:rPr lang="en-US" altLang="cs-CZ" sz="1000">
                <a:latin typeface="Calibri" pitchFamily="34" charset="0"/>
                <a:ea typeface="Calibri" pitchFamily="34" charset="0"/>
                <a:cs typeface="Calibri" pitchFamily="34" charset="0"/>
              </a:rPr>
              <a:t>in the 1970’s.</a:t>
            </a:r>
            <a:endParaRPr lang="cs-CZ" altLang="cs-CZ" sz="10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/>
            <a:r>
              <a:rPr lang="en-US" altLang="cs-CZ" sz="1000">
                <a:latin typeface="Calibri" pitchFamily="34" charset="0"/>
                <a:ea typeface="Calibri" pitchFamily="34" charset="0"/>
                <a:cs typeface="Calibri" pitchFamily="34" charset="0"/>
              </a:rPr>
              <a:t> Image via </a:t>
            </a:r>
            <a:r>
              <a:rPr lang="it-IT" altLang="cs-CZ" sz="1000">
                <a:latin typeface="Calibri" pitchFamily="34" charset="0"/>
                <a:ea typeface="Calibri" pitchFamily="34" charset="0"/>
                <a:cs typeface="Calibri" pitchFamily="34" charset="0"/>
              </a:rPr>
              <a:t>via Nobelprize.org. Nobel Media</a:t>
            </a:r>
            <a:endParaRPr lang="cs-CZ" altLang="cs-CZ" sz="10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/>
            <a:r>
              <a:rPr lang="it-IT" altLang="cs-CZ" sz="1000">
                <a:latin typeface="Calibri" pitchFamily="34" charset="0"/>
                <a:ea typeface="Calibri" pitchFamily="34" charset="0"/>
                <a:cs typeface="Calibri" pitchFamily="34" charset="0"/>
              </a:rPr>
              <a:t> AB 2013</a:t>
            </a:r>
            <a:endParaRPr lang="cs-CZ" altLang="cs-CZ" sz="10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296" name="TextovéPole 2"/>
          <p:cNvSpPr txBox="1">
            <a:spLocks noChangeArrowheads="1"/>
          </p:cNvSpPr>
          <p:nvPr/>
        </p:nvSpPr>
        <p:spPr bwMode="auto">
          <a:xfrm>
            <a:off x="542925" y="5445125"/>
            <a:ext cx="79470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/>
            <a:r>
              <a:rPr lang="cs-CZ" altLang="cs-CZ" sz="1800" b="1">
                <a:latin typeface="Calibri" pitchFamily="34" charset="0"/>
                <a:ea typeface="Calibri" pitchFamily="34" charset="0"/>
                <a:cs typeface="Calibri" pitchFamily="34" charset="0"/>
              </a:rPr>
              <a:t>Reverzní transkriptáza</a:t>
            </a:r>
            <a:r>
              <a:rPr lang="cs-CZ" altLang="cs-CZ" sz="1800">
                <a:latin typeface="Calibri" pitchFamily="34" charset="0"/>
                <a:ea typeface="Calibri" pitchFamily="34" charset="0"/>
                <a:cs typeface="Calibri" pitchFamily="34" charset="0"/>
              </a:rPr>
              <a:t> (</a:t>
            </a:r>
            <a:r>
              <a:rPr lang="cs-CZ" altLang="cs-CZ" sz="1800" b="1">
                <a:latin typeface="Calibri" pitchFamily="34" charset="0"/>
                <a:ea typeface="Calibri" pitchFamily="34" charset="0"/>
                <a:cs typeface="Calibri" pitchFamily="34" charset="0"/>
              </a:rPr>
              <a:t>RT</a:t>
            </a:r>
            <a:r>
              <a:rPr lang="cs-CZ" altLang="cs-CZ" sz="180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  <a:p>
            <a:pPr eaLnBrk="1" hangingPunct="1"/>
            <a:r>
              <a:rPr lang="cs-CZ" altLang="cs-CZ" sz="1800">
                <a:latin typeface="Calibri" pitchFamily="34" charset="0"/>
                <a:ea typeface="Calibri" pitchFamily="34" charset="0"/>
                <a:cs typeface="Calibri" pitchFamily="34" charset="0"/>
              </a:rPr>
              <a:t>RNA-dependentní DNA-polymeráza</a:t>
            </a:r>
          </a:p>
          <a:p>
            <a:pPr eaLnBrk="1" hangingPunct="1"/>
            <a:r>
              <a:rPr lang="cs-CZ" altLang="cs-CZ" sz="1800">
                <a:latin typeface="Calibri" pitchFamily="34" charset="0"/>
                <a:ea typeface="Calibri" pitchFamily="34" charset="0"/>
                <a:cs typeface="Calibri" pitchFamily="34" charset="0"/>
              </a:rPr>
              <a:t>katalyzuje transkripci jednovláknové RNA (ssRNA) do jednovláknové DNA (ssDNA) </a:t>
            </a:r>
          </a:p>
          <a:p>
            <a:pPr eaLnBrk="1" hangingPunct="1"/>
            <a:r>
              <a:rPr lang="cs-CZ" altLang="cs-CZ" sz="1800">
                <a:latin typeface="Calibri" pitchFamily="34" charset="0"/>
                <a:ea typeface="Calibri" pitchFamily="34" charset="0"/>
                <a:cs typeface="Calibri" pitchFamily="34" charset="0"/>
              </a:rPr>
              <a:t>patří do skupiny enzymů s polymerázovou aktivitou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Mitochondriální genom</a:t>
            </a:r>
          </a:p>
        </p:txBody>
      </p:sp>
      <p:pic>
        <p:nvPicPr>
          <p:cNvPr id="132099" name="Picture 3" descr="mito_en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268413"/>
            <a:ext cx="1951038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100" name="Obrázek 4" descr="mit DNA.jpg"/>
          <p:cNvPicPr>
            <a:picLocks noGrp="1" noChangeAspect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49" t="12683" r="3751" b="57712"/>
          <a:stretch>
            <a:fillRect/>
          </a:stretch>
        </p:blipFill>
        <p:spPr>
          <a:xfrm>
            <a:off x="2843213" y="3068638"/>
            <a:ext cx="3721100" cy="2413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395288" y="5927725"/>
            <a:ext cx="74676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2000" smtClean="0">
                <a:latin typeface="+mj-lt"/>
              </a:rPr>
              <a:t>Mitochonriální dvoušroubovicová DNA tvoří jednu kruhovou molekulu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cs-CZ" altLang="cs-CZ" sz="2000" smtClean="0">
              <a:latin typeface="+mj-lt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ea typeface="Calibri" pitchFamily="34" charset="0"/>
                <a:cs typeface="Calibri" pitchFamily="34" charset="0"/>
              </a:rPr>
              <a:t>Mitochondriální genom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229600" cy="4525962"/>
          </a:xfrm>
        </p:spPr>
        <p:txBody>
          <a:bodyPr/>
          <a:lstStyle/>
          <a:p>
            <a:pPr eaLnBrk="1" hangingPunct="1"/>
            <a:r>
              <a:rPr lang="cs-CZ" altLang="cs-CZ" sz="24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Mitochodrie</a:t>
            </a:r>
            <a:r>
              <a:rPr lang="cs-CZ" altLang="cs-CZ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mají svoji vlastní DNA, relikt z dávné minulosti, kdy oni byli volně žijící organismy.</a:t>
            </a:r>
          </a:p>
          <a:p>
            <a:pPr eaLnBrk="1" hangingPunct="1"/>
            <a:r>
              <a:rPr lang="cs-CZ" altLang="cs-CZ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Dokladem toho jsou mírně odlišné genetické kódy nalezené v </a:t>
            </a:r>
            <a:r>
              <a:rPr lang="cs-CZ" altLang="cs-CZ" sz="24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nonplant</a:t>
            </a:r>
            <a:r>
              <a:rPr lang="cs-CZ" altLang="cs-CZ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mitochondriích. Například:</a:t>
            </a:r>
          </a:p>
          <a:p>
            <a:pPr eaLnBrk="1" hangingPunct="1"/>
            <a:endParaRPr lang="cs-CZ" altLang="cs-CZ" sz="24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/>
            <a:endParaRPr lang="cs-CZ" altLang="cs-CZ" sz="24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graphicFrame>
        <p:nvGraphicFramePr>
          <p:cNvPr id="116816" name="Group 80"/>
          <p:cNvGraphicFramePr>
            <a:graphicFrameLocks noGrp="1"/>
          </p:cNvGraphicFramePr>
          <p:nvPr/>
        </p:nvGraphicFramePr>
        <p:xfrm>
          <a:off x="2987675" y="4292600"/>
          <a:ext cx="4627563" cy="2235200"/>
        </p:xfrm>
        <a:graphic>
          <a:graphicData uri="http://schemas.openxmlformats.org/drawingml/2006/table">
            <a:tbl>
              <a:tblPr/>
              <a:tblGrid>
                <a:gridCol w="1794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57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70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9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Organism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8" marR="91438" marT="45725" marB="457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Code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8" marR="91438" marT="45725" marB="457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Amino Acid (standard)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8" marR="91438" marT="45725" marB="457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All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nonplant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species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8" marR="91438" marT="45725" marB="457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UGA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8" marR="91438" marT="45725" marB="457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Tryptophan (stop)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8" marR="91438" marT="45725" marB="457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4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Mollusks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8" marR="91438" marT="45725" marB="457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AGA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8" marR="91438" marT="45725" marB="457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Serine (Arginine)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8" marR="91438" marT="45725" marB="457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4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Yeast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8" marR="91438" marT="45725" marB="457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CUU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8" marR="91438" marT="45725" marB="457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Threonine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(Leucine)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8" marR="91438" marT="45725" marB="457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Mitochondrial genome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cs-CZ" altLang="cs-CZ" sz="1800" smtClean="0">
                <a:solidFill>
                  <a:schemeClr val="bg1"/>
                </a:solidFill>
              </a:rPr>
              <a:t>Exclusively maternal inheritance</a:t>
            </a:r>
          </a:p>
        </p:txBody>
      </p:sp>
      <p:pic>
        <p:nvPicPr>
          <p:cNvPr id="134148" name="Picture 4" descr="sperm_entering_eg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2420938"/>
            <a:ext cx="1847850" cy="301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 descr="Soubor:Mitochondrial DNA cs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76250"/>
            <a:ext cx="70675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mtDNA vs. choroby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1600" b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cyclic vomiting syndrome </a:t>
            </a:r>
            <a:r>
              <a:rPr lang="cs-CZ" altLang="cs-CZ" sz="1600" smtClean="0">
                <a:latin typeface="Calibri" pitchFamily="34" charset="0"/>
                <a:ea typeface="Calibri" pitchFamily="34" charset="0"/>
                <a:cs typeface="Calibri" pitchFamily="34" charset="0"/>
              </a:rPr>
              <a:t>–přestavby rozáhlých segmentů mtDNA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 b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Leber hereditary optic neuropathy </a:t>
            </a:r>
            <a:r>
              <a:rPr lang="cs-CZ" altLang="cs-CZ" sz="1600" smtClean="0">
                <a:latin typeface="Calibri" pitchFamily="34" charset="0"/>
                <a:ea typeface="Calibri" pitchFamily="34" charset="0"/>
                <a:cs typeface="Calibri" pitchFamily="34" charset="0"/>
              </a:rPr>
              <a:t>- mutace v genech </a:t>
            </a:r>
            <a:r>
              <a:rPr lang="cs-CZ" altLang="cs-CZ" sz="1600" i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MT-ND1</a:t>
            </a:r>
            <a:r>
              <a:rPr lang="cs-CZ" altLang="cs-CZ" sz="1600" smtClean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cs-CZ" altLang="cs-CZ" sz="1600" i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MT-ND4</a:t>
            </a:r>
            <a:r>
              <a:rPr lang="cs-CZ" altLang="cs-CZ" sz="1600" smtClean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cs-CZ" altLang="cs-CZ" sz="1600" i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MT-ND4L</a:t>
            </a:r>
            <a:r>
              <a:rPr lang="cs-CZ" altLang="cs-CZ" sz="1600" smtClean="0">
                <a:latin typeface="Calibri" pitchFamily="34" charset="0"/>
                <a:ea typeface="Calibri" pitchFamily="34" charset="0"/>
                <a:cs typeface="Calibri" pitchFamily="34" charset="0"/>
              </a:rPr>
              <a:t>, and </a:t>
            </a:r>
            <a:r>
              <a:rPr lang="cs-CZ" altLang="cs-CZ" sz="1600" i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MT-ND6</a:t>
            </a:r>
            <a:r>
              <a:rPr lang="cs-CZ" altLang="cs-CZ" sz="160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 b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mitochondrial encephalomyopathy, lactic acidosis, and stroke-like episodes- </a:t>
            </a:r>
            <a:r>
              <a:rPr lang="cs-CZ" altLang="cs-CZ" sz="1600" smtClean="0">
                <a:latin typeface="Calibri" pitchFamily="34" charset="0"/>
                <a:ea typeface="Calibri" pitchFamily="34" charset="0"/>
                <a:cs typeface="Calibri" pitchFamily="34" charset="0"/>
              </a:rPr>
              <a:t>mutace v genech </a:t>
            </a:r>
            <a:r>
              <a:rPr lang="cs-CZ" altLang="cs-CZ" sz="1600" i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MT-ND1</a:t>
            </a:r>
            <a:r>
              <a:rPr lang="cs-CZ" altLang="cs-CZ" sz="1600" smtClean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cs-CZ" altLang="cs-CZ" sz="1600" i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MT-ND5</a:t>
            </a:r>
            <a:r>
              <a:rPr lang="cs-CZ" altLang="cs-CZ" sz="1600" smtClean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cs-CZ" altLang="cs-CZ" sz="1600" i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MT-TH</a:t>
            </a:r>
            <a:r>
              <a:rPr lang="cs-CZ" altLang="cs-CZ" sz="1600" smtClean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cs-CZ" altLang="cs-CZ" sz="1600" i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MT-TL1</a:t>
            </a:r>
            <a:r>
              <a:rPr lang="cs-CZ" altLang="cs-CZ" sz="1600" smtClean="0">
                <a:latin typeface="Calibri" pitchFamily="34" charset="0"/>
                <a:ea typeface="Calibri" pitchFamily="34" charset="0"/>
                <a:cs typeface="Calibri" pitchFamily="34" charset="0"/>
              </a:rPr>
              <a:t>, and </a:t>
            </a:r>
            <a:r>
              <a:rPr lang="cs-CZ" altLang="cs-CZ" sz="1600" i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MT-TV</a:t>
            </a:r>
            <a:r>
              <a:rPr lang="cs-CZ" altLang="cs-CZ" sz="160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 b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myoclonic epilepsy with ragged-red fibers</a:t>
            </a:r>
            <a:r>
              <a:rPr lang="cs-CZ" altLang="cs-CZ" sz="1600" smtClean="0">
                <a:latin typeface="Calibri" pitchFamily="34" charset="0"/>
                <a:ea typeface="Calibri" pitchFamily="34" charset="0"/>
                <a:cs typeface="Calibri" pitchFamily="34" charset="0"/>
              </a:rPr>
              <a:t> - mutace v genech </a:t>
            </a:r>
            <a:r>
              <a:rPr lang="cs-CZ" altLang="cs-CZ" sz="1600" i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MT-TK</a:t>
            </a:r>
            <a:r>
              <a:rPr lang="cs-CZ" altLang="cs-CZ" sz="1600" smtClean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cs-CZ" altLang="cs-CZ" sz="1600" i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MT-TL1</a:t>
            </a:r>
            <a:r>
              <a:rPr lang="cs-CZ" altLang="cs-CZ" sz="1600" smtClean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cs-CZ" altLang="cs-CZ" sz="1600" i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MT-TH</a:t>
            </a:r>
            <a:r>
              <a:rPr lang="cs-CZ" altLang="cs-CZ" sz="1600" smtClean="0">
                <a:latin typeface="Calibri" pitchFamily="34" charset="0"/>
                <a:ea typeface="Calibri" pitchFamily="34" charset="0"/>
                <a:cs typeface="Calibri" pitchFamily="34" charset="0"/>
              </a:rPr>
              <a:t>, and </a:t>
            </a:r>
            <a:r>
              <a:rPr lang="cs-CZ" altLang="cs-CZ" sz="1600" i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MT-TS1</a:t>
            </a:r>
            <a:r>
              <a:rPr lang="cs-CZ" altLang="cs-CZ" sz="160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 b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neuropathy, ataxia, and retinitis pigmentosa </a:t>
            </a:r>
            <a:r>
              <a:rPr lang="cs-CZ" altLang="cs-CZ" sz="1600" smtClean="0">
                <a:latin typeface="Calibri" pitchFamily="34" charset="0"/>
                <a:ea typeface="Calibri" pitchFamily="34" charset="0"/>
                <a:cs typeface="Calibri" pitchFamily="34" charset="0"/>
              </a:rPr>
              <a:t>- mutace v genu </a:t>
            </a:r>
            <a:r>
              <a:rPr lang="cs-CZ" altLang="cs-CZ" sz="1600" i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MT-ATP6</a:t>
            </a:r>
            <a:r>
              <a:rPr lang="cs-CZ" altLang="cs-CZ" sz="160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 smtClean="0">
                <a:latin typeface="Calibri" pitchFamily="34" charset="0"/>
                <a:ea typeface="Calibri" pitchFamily="34" charset="0"/>
                <a:cs typeface="Calibri" pitchFamily="34" charset="0"/>
              </a:rPr>
              <a:t>nonsyndromic deafness- mutace v genech </a:t>
            </a:r>
            <a:r>
              <a:rPr lang="cs-CZ" altLang="cs-CZ" sz="1600" i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MT-RNR1</a:t>
            </a:r>
            <a:r>
              <a:rPr lang="cs-CZ" altLang="cs-CZ" sz="1600" smtClean="0">
                <a:latin typeface="Calibri" pitchFamily="34" charset="0"/>
                <a:ea typeface="Calibri" pitchFamily="34" charset="0"/>
                <a:cs typeface="Calibri" pitchFamily="34" charset="0"/>
              </a:rPr>
              <a:t> 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600" smtClean="0"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lang="cs-CZ" altLang="cs-CZ" sz="1600" i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MT-TS1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 b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cancer, including breast, colon, stomach, liver, and kidney tumors, cancer of blood-forming tissue (leukemia) and cancer of immune system cells (lymphoma) </a:t>
            </a:r>
            <a:r>
              <a:rPr lang="cs-CZ" altLang="cs-CZ" sz="1600" smtClean="0">
                <a:latin typeface="Calibri" pitchFamily="34" charset="0"/>
                <a:ea typeface="Calibri" pitchFamily="34" charset="0"/>
                <a:cs typeface="Calibri" pitchFamily="34" charset="0"/>
              </a:rPr>
              <a:t>– somatické mutace 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 b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age-related disorders: heart disease, Alzheimer disease, and Parkinson disease - </a:t>
            </a:r>
            <a:r>
              <a:rPr lang="cs-CZ" altLang="cs-CZ" sz="1600" smtClean="0">
                <a:latin typeface="Calibri" pitchFamily="34" charset="0"/>
                <a:ea typeface="Calibri" pitchFamily="34" charset="0"/>
                <a:cs typeface="Calibri" pitchFamily="34" charset="0"/>
              </a:rPr>
              <a:t>somatické mutace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b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Heteroplasmie</a:t>
            </a:r>
            <a:r>
              <a:rPr lang="cs-CZ" altLang="cs-CZ" sz="2000" smtClean="0">
                <a:latin typeface="Calibri" pitchFamily="34" charset="0"/>
                <a:ea typeface="Calibri" pitchFamily="34" charset="0"/>
                <a:cs typeface="Calibri" pitchFamily="34" charset="0"/>
              </a:rPr>
              <a:t>,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 smtClean="0">
                <a:latin typeface="Calibri" pitchFamily="34" charset="0"/>
                <a:ea typeface="Calibri" pitchFamily="34" charset="0"/>
                <a:cs typeface="Calibri" pitchFamily="34" charset="0"/>
              </a:rPr>
              <a:t> daná buňka obsahuje určité procento mutovaných a normálních mitochondrií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 smtClean="0">
                <a:latin typeface="Calibri" pitchFamily="34" charset="0"/>
                <a:ea typeface="Calibri" pitchFamily="34" charset="0"/>
                <a:cs typeface="Calibri" pitchFamily="34" charset="0"/>
              </a:rPr>
              <a:t>od množství mutovaných mitochondrií a také od postiženého orgánu se odvíjí tzv. </a:t>
            </a:r>
            <a:r>
              <a:rPr lang="cs-CZ" altLang="cs-CZ" sz="1600" b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prahový efekt</a:t>
            </a:r>
            <a:r>
              <a:rPr lang="cs-CZ" altLang="cs-CZ" sz="1600" smtClean="0">
                <a:latin typeface="Calibri" pitchFamily="34" charset="0"/>
                <a:ea typeface="Calibri" pitchFamily="34" charset="0"/>
                <a:cs typeface="Calibri" pitchFamily="34" charset="0"/>
              </a:rPr>
              <a:t>. To je právě určité množství mutovaných mitochondrií, které právě způsobí daný defekt. Právě z těchto důvodů se </a:t>
            </a:r>
            <a:r>
              <a:rPr lang="cs-CZ" altLang="cs-CZ" sz="1600" b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mitochondriální nemoci projevují ve kterémkoli věku a klinicky se projevují onemocněním zdánlivě nesouvisejících orgánů.</a:t>
            </a:r>
            <a:endParaRPr lang="cs-CZ" altLang="cs-CZ" sz="160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mtDNA vs. choroby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cs-CZ" sz="2400" smtClean="0">
                <a:latin typeface="Calibri" pitchFamily="34" charset="0"/>
                <a:ea typeface="Calibri" pitchFamily="34" charset="0"/>
                <a:cs typeface="Calibri" pitchFamily="34" charset="0"/>
              </a:rPr>
              <a:t>Důvody, proč jsou mitochondrie asi 10 krát náchylnější na poškození DNA více než DNA jaderná, jsou tyto: </a:t>
            </a:r>
          </a:p>
          <a:p>
            <a:pPr marL="0" indent="0" eaLnBrk="1" hangingPunct="1"/>
            <a:r>
              <a:rPr lang="cs-CZ" sz="2400" smtClean="0">
                <a:latin typeface="Calibri" pitchFamily="34" charset="0"/>
                <a:ea typeface="Calibri" pitchFamily="34" charset="0"/>
                <a:cs typeface="Calibri" pitchFamily="34" charset="0"/>
              </a:rPr>
              <a:t>mitochondriální DNA nemá takové </a:t>
            </a:r>
            <a:r>
              <a:rPr lang="cs-CZ" sz="2400" b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množství opravných systémů</a:t>
            </a:r>
            <a:r>
              <a:rPr lang="cs-CZ" sz="2400" smtClean="0">
                <a:latin typeface="Calibri" pitchFamily="34" charset="0"/>
                <a:ea typeface="Calibri" pitchFamily="34" charset="0"/>
                <a:cs typeface="Calibri" pitchFamily="34" charset="0"/>
              </a:rPr>
              <a:t> jako jaderná DNA,</a:t>
            </a:r>
          </a:p>
          <a:p>
            <a:pPr marL="0" indent="0" eaLnBrk="1" hangingPunct="1"/>
            <a:r>
              <a:rPr lang="cs-CZ" sz="2400" b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mitochondrií je v buňce mnoho</a:t>
            </a:r>
            <a:r>
              <a:rPr lang="cs-CZ" sz="2400" smtClean="0">
                <a:latin typeface="Calibri" pitchFamily="34" charset="0"/>
                <a:ea typeface="Calibri" pitchFamily="34" charset="0"/>
                <a:cs typeface="Calibri" pitchFamily="34" charset="0"/>
              </a:rPr>
              <a:t>, tudíž jejích DNA se musí dělit stejně často, ale ne jen jedné mitochondrie ale všech mitochondrií v buňce, tudíž je větší pravděpodobnost chyby, než u jednoho jádra</a:t>
            </a:r>
          </a:p>
          <a:p>
            <a:pPr marL="0" indent="0" eaLnBrk="1" hangingPunct="1"/>
            <a:r>
              <a:rPr lang="cs-CZ" sz="2400" smtClean="0">
                <a:latin typeface="Calibri" pitchFamily="34" charset="0"/>
                <a:ea typeface="Calibri" pitchFamily="34" charset="0"/>
                <a:cs typeface="Calibri" pitchFamily="34" charset="0"/>
              </a:rPr>
              <a:t>mitochondriální DNA nemá histony,</a:t>
            </a:r>
          </a:p>
          <a:p>
            <a:pPr marL="0" indent="0" eaLnBrk="1" hangingPunct="1"/>
            <a:r>
              <a:rPr lang="cs-CZ" sz="2400" smtClean="0">
                <a:latin typeface="Calibri" pitchFamily="34" charset="0"/>
                <a:ea typeface="Calibri" pitchFamily="34" charset="0"/>
                <a:cs typeface="Calibri" pitchFamily="34" charset="0"/>
              </a:rPr>
              <a:t>mitochondriální DNA je </a:t>
            </a:r>
            <a:r>
              <a:rPr lang="cs-CZ" sz="2400" b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velice blízko dýchacímu řetězci</a:t>
            </a:r>
            <a:r>
              <a:rPr lang="cs-CZ" sz="2400" smtClean="0">
                <a:latin typeface="Calibri" pitchFamily="34" charset="0"/>
                <a:ea typeface="Calibri" pitchFamily="34" charset="0"/>
                <a:cs typeface="Calibri" pitchFamily="34" charset="0"/>
              </a:rPr>
              <a:t> a tudíž i radikálům, které se při reakcích v dýchacím řetězci tvoří, tudíž je mnohem častější poškození její DNA těmito radikály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cs-CZ" sz="2400" smtClean="0">
                <a:latin typeface="Calibri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lang="cs-CZ" sz="2400" smtClean="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endParaRPr lang="cs-CZ" sz="240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indent="0" eaLnBrk="1" hangingPunct="1"/>
            <a:endParaRPr lang="cs-CZ" sz="240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 descr="C:\Dokumenty\anglpřednáška-Řeci2003\mitoch-jaderny gen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" t="4288" r="2565" b="7088"/>
          <a:stretch>
            <a:fillRect/>
          </a:stretch>
        </p:blipFill>
        <p:spPr bwMode="auto">
          <a:xfrm>
            <a:off x="250825" y="2276475"/>
            <a:ext cx="8763000" cy="330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smtClean="0"/>
              <a:t>The human </a:t>
            </a:r>
            <a:br>
              <a:rPr lang="cs-CZ" altLang="cs-CZ" sz="3600" smtClean="0"/>
            </a:br>
            <a:r>
              <a:rPr lang="cs-CZ" altLang="cs-CZ" sz="3600" smtClean="0"/>
              <a:t>nuclear and mitochondrial genomes</a:t>
            </a:r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138245" name="Text Box 5"/>
          <p:cNvSpPr txBox="1">
            <a:spLocks noChangeArrowheads="1"/>
          </p:cNvSpPr>
          <p:nvPr/>
        </p:nvSpPr>
        <p:spPr bwMode="auto">
          <a:xfrm>
            <a:off x="1476375" y="1700213"/>
            <a:ext cx="6089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/>
            <a:r>
              <a:rPr lang="cs-CZ" altLang="cs-CZ" sz="1800">
                <a:solidFill>
                  <a:schemeClr val="bg1"/>
                </a:solidFill>
                <a:latin typeface="Arial" pitchFamily="34" charset="0"/>
              </a:rPr>
              <a:t>differ in many aspects of their organisation and expression</a:t>
            </a:r>
          </a:p>
        </p:txBody>
      </p:sp>
      <p:sp>
        <p:nvSpPr>
          <p:cNvPr id="138246" name="Rectangle 6"/>
          <p:cNvSpPr>
            <a:spLocks noChangeArrowheads="1"/>
          </p:cNvSpPr>
          <p:nvPr/>
        </p:nvSpPr>
        <p:spPr bwMode="auto">
          <a:xfrm>
            <a:off x="2843213" y="3429000"/>
            <a:ext cx="1152525" cy="2159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cs-CZ" altLang="cs-CZ" sz="1000">
              <a:latin typeface="Times New Roman" pitchFamily="18" charset="0"/>
            </a:endParaRPr>
          </a:p>
        </p:txBody>
      </p:sp>
      <p:sp>
        <p:nvSpPr>
          <p:cNvPr id="138247" name="Text Box 7"/>
          <p:cNvSpPr txBox="1">
            <a:spLocks noChangeArrowheads="1"/>
          </p:cNvSpPr>
          <p:nvPr/>
        </p:nvSpPr>
        <p:spPr bwMode="auto">
          <a:xfrm>
            <a:off x="2779713" y="3429000"/>
            <a:ext cx="5683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/>
            <a:r>
              <a:rPr lang="cs-CZ" altLang="cs-CZ" sz="1000" b="1">
                <a:solidFill>
                  <a:srgbClr val="5F5F5F"/>
                </a:solidFill>
                <a:latin typeface="Arial" pitchFamily="34" charset="0"/>
              </a:rPr>
              <a:t>22 000</a:t>
            </a:r>
          </a:p>
        </p:txBody>
      </p:sp>
      <p:sp>
        <p:nvSpPr>
          <p:cNvPr id="138248" name="Rectangle 8"/>
          <p:cNvSpPr>
            <a:spLocks noChangeArrowheads="1"/>
          </p:cNvSpPr>
          <p:nvPr/>
        </p:nvSpPr>
        <p:spPr bwMode="auto">
          <a:xfrm>
            <a:off x="2771775" y="4365625"/>
            <a:ext cx="769938" cy="1428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cs-CZ" altLang="cs-CZ" sz="1000">
              <a:latin typeface="Times New Roman" pitchFamily="18" charset="0"/>
            </a:endParaRPr>
          </a:p>
        </p:txBody>
      </p:sp>
      <p:sp>
        <p:nvSpPr>
          <p:cNvPr id="138249" name="Text Box 9"/>
          <p:cNvSpPr txBox="1">
            <a:spLocks noChangeArrowheads="1"/>
          </p:cNvSpPr>
          <p:nvPr/>
        </p:nvSpPr>
        <p:spPr bwMode="auto">
          <a:xfrm>
            <a:off x="2916238" y="4292600"/>
            <a:ext cx="6111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/>
            <a:r>
              <a:rPr lang="cs-CZ" altLang="cs-CZ" sz="1000" b="1">
                <a:solidFill>
                  <a:srgbClr val="5F5F5F"/>
                </a:solidFill>
                <a:latin typeface="Arial" pitchFamily="34" charset="0"/>
              </a:rPr>
              <a:t>1 – 2 %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Obdélník 1"/>
          <p:cNvSpPr>
            <a:spLocks noChangeArrowheads="1"/>
          </p:cNvSpPr>
          <p:nvPr/>
        </p:nvSpPr>
        <p:spPr bwMode="auto">
          <a:xfrm>
            <a:off x="2339975" y="4508500"/>
            <a:ext cx="45720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cs-CZ" altLang="cs-CZ">
                <a:latin typeface="Calibri" pitchFamily="34" charset="0"/>
                <a:ea typeface="Calibri" pitchFamily="34" charset="0"/>
                <a:cs typeface="Calibri" pitchFamily="34" charset="0"/>
              </a:rPr>
              <a:t>Makak dvou matek. Jaderný genom (chromozómy) pochází od jedné matky, mitochondriální (cytoplazma vajíčka) od druhé. Opička má dvě biologické matky a jednoho otce. (Oregon National Primate Research)</a:t>
            </a:r>
          </a:p>
        </p:txBody>
      </p:sp>
      <p:pic>
        <p:nvPicPr>
          <p:cNvPr id="139267" name="Picture 2" descr="http://www.osel.cz/_popisky/125_/s_12516925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836613"/>
            <a:ext cx="2716212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051"/>
          <p:cNvSpPr txBox="1">
            <a:spLocks noChangeArrowheads="1"/>
          </p:cNvSpPr>
          <p:nvPr/>
        </p:nvSpPr>
        <p:spPr bwMode="auto">
          <a:xfrm>
            <a:off x="228600" y="1268413"/>
            <a:ext cx="8915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 marL="457200"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lvl="1" eaLnBrk="1" hangingPunct="1"/>
            <a:r>
              <a:rPr lang="cs-CZ" altLang="cs-CZ" sz="2000">
                <a:latin typeface="Calibri" pitchFamily="34" charset="0"/>
                <a:ea typeface="Calibri" pitchFamily="34" charset="0"/>
                <a:cs typeface="Calibri" pitchFamily="34" charset="0"/>
              </a:rPr>
              <a:t>1970 David Baltimore, Howard Temin a Satoschi Muzitani</a:t>
            </a:r>
          </a:p>
        </p:txBody>
      </p:sp>
      <p:sp>
        <p:nvSpPr>
          <p:cNvPr id="13315" name="Nadpis 3"/>
          <p:cNvSpPr>
            <a:spLocks noGrp="1"/>
          </p:cNvSpPr>
          <p:nvPr>
            <p:ph type="title"/>
          </p:nvPr>
        </p:nvSpPr>
        <p:spPr>
          <a:xfrm>
            <a:off x="401638" y="325438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mtClean="0"/>
              <a:t>Reverzní transkripce</a:t>
            </a:r>
          </a:p>
        </p:txBody>
      </p:sp>
      <p:sp>
        <p:nvSpPr>
          <p:cNvPr id="13316" name="TextovéPole 4"/>
          <p:cNvSpPr txBox="1">
            <a:spLocks noChangeArrowheads="1"/>
          </p:cNvSpPr>
          <p:nvPr/>
        </p:nvSpPr>
        <p:spPr bwMode="auto">
          <a:xfrm>
            <a:off x="3190875" y="1751013"/>
            <a:ext cx="21637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r" eaLnBrk="1" hangingPunct="1"/>
            <a:r>
              <a:rPr lang="cs-CZ" altLang="cs-CZ" sz="4000">
                <a:latin typeface="Calibri" pitchFamily="34" charset="0"/>
                <a:ea typeface="Calibri" pitchFamily="34" charset="0"/>
                <a:cs typeface="Calibri" pitchFamily="34" charset="0"/>
              </a:rPr>
              <a:t>Retrosvět</a:t>
            </a:r>
          </a:p>
        </p:txBody>
      </p:sp>
      <p:sp>
        <p:nvSpPr>
          <p:cNvPr id="13317" name="TextovéPole 5"/>
          <p:cNvSpPr txBox="1">
            <a:spLocks noChangeArrowheads="1"/>
          </p:cNvSpPr>
          <p:nvPr/>
        </p:nvSpPr>
        <p:spPr bwMode="auto">
          <a:xfrm>
            <a:off x="1133475" y="2459038"/>
            <a:ext cx="62785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/>
            <a:r>
              <a:rPr lang="cs-CZ" altLang="cs-CZ" sz="1800">
                <a:latin typeface="Calibri" pitchFamily="34" charset="0"/>
                <a:ea typeface="Calibri" pitchFamily="34" charset="0"/>
                <a:cs typeface="Calibri" pitchFamily="34" charset="0"/>
              </a:rPr>
              <a:t>Rozmanitá kolekce sekvencí DNA vytvářených reverzní transkripcí</a:t>
            </a:r>
          </a:p>
        </p:txBody>
      </p:sp>
      <p:pic>
        <p:nvPicPr>
          <p:cNvPr id="13318" name="Picture 2" descr="http://www.wikiskripta.eu/images/thumb/e/e0/Sch%C3%A9ma_exprese_virov%C3%BDch_genom%C5%AF_5.png/300px-Sch%C3%A9ma_exprese_virov%C3%BDch_genom%C5%AF_5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213100"/>
            <a:ext cx="2667000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Reverzní transkripce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779463" y="4652963"/>
            <a:ext cx="6119812" cy="175418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cs-CZ" dirty="0">
                <a:latin typeface="Calibri" pitchFamily="34" charset="0"/>
              </a:rPr>
              <a:t>Používají se tři typy </a:t>
            </a:r>
            <a:r>
              <a:rPr lang="cs-CZ" dirty="0" err="1">
                <a:latin typeface="Calibri" pitchFamily="34" charset="0"/>
              </a:rPr>
              <a:t>primerů</a:t>
            </a:r>
            <a:r>
              <a:rPr lang="cs-CZ" dirty="0">
                <a:latin typeface="Calibri" pitchFamily="34" charset="0"/>
              </a:rPr>
              <a:t>: 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dirty="0">
                <a:latin typeface="Calibri" pitchFamily="34" charset="0"/>
              </a:rPr>
              <a:t>specifické </a:t>
            </a:r>
            <a:r>
              <a:rPr lang="cs-CZ" dirty="0" err="1">
                <a:latin typeface="Calibri" pitchFamily="34" charset="0"/>
              </a:rPr>
              <a:t>oligonukleotidy</a:t>
            </a:r>
            <a:r>
              <a:rPr lang="cs-CZ" dirty="0">
                <a:latin typeface="Calibri" pitchFamily="34" charset="0"/>
              </a:rPr>
              <a:t> pro syntézu vybrané určité </a:t>
            </a:r>
            <a:r>
              <a:rPr lang="cs-CZ" dirty="0" err="1">
                <a:latin typeface="Calibri" pitchFamily="34" charset="0"/>
              </a:rPr>
              <a:t>mRNA</a:t>
            </a:r>
            <a:r>
              <a:rPr lang="cs-CZ" dirty="0">
                <a:latin typeface="Calibri" pitchFamily="34" charset="0"/>
              </a:rPr>
              <a:t> 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dirty="0">
                <a:latin typeface="Calibri" pitchFamily="34" charset="0"/>
              </a:rPr>
              <a:t>směs náhodných </a:t>
            </a:r>
            <a:r>
              <a:rPr lang="cs-CZ" dirty="0" err="1">
                <a:latin typeface="Calibri" pitchFamily="34" charset="0"/>
              </a:rPr>
              <a:t>hexanukleotidů</a:t>
            </a:r>
            <a:r>
              <a:rPr lang="cs-CZ" dirty="0">
                <a:latin typeface="Calibri" pitchFamily="34" charset="0"/>
              </a:rPr>
              <a:t>  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dirty="0" err="1">
                <a:latin typeface="Calibri" pitchFamily="34" charset="0"/>
              </a:rPr>
              <a:t>oligo</a:t>
            </a:r>
            <a:r>
              <a:rPr lang="cs-CZ" dirty="0">
                <a:latin typeface="Calibri" pitchFamily="34" charset="0"/>
              </a:rPr>
              <a:t>(</a:t>
            </a:r>
            <a:r>
              <a:rPr lang="cs-CZ" dirty="0" err="1">
                <a:latin typeface="Calibri" pitchFamily="34" charset="0"/>
              </a:rPr>
              <a:t>dT</a:t>
            </a:r>
            <a:r>
              <a:rPr lang="cs-CZ" dirty="0">
                <a:latin typeface="Calibri" pitchFamily="34" charset="0"/>
              </a:rPr>
              <a:t>) </a:t>
            </a:r>
          </a:p>
          <a:p>
            <a:pPr eaLnBrk="1" hangingPunct="1"/>
            <a:r>
              <a:rPr lang="cs-CZ" dirty="0">
                <a:latin typeface="Calibri" pitchFamily="34" charset="0"/>
              </a:rPr>
              <a:t>     </a:t>
            </a:r>
            <a:r>
              <a:rPr lang="cs-CZ" dirty="0" err="1">
                <a:latin typeface="Calibri" pitchFamily="34" charset="0"/>
              </a:rPr>
              <a:t>o</a:t>
            </a:r>
            <a:r>
              <a:rPr lang="cs-CZ" dirty="0" err="1" smtClean="0">
                <a:latin typeface="Calibri" pitchFamily="34" charset="0"/>
              </a:rPr>
              <a:t>ligo</a:t>
            </a:r>
            <a:r>
              <a:rPr lang="cs-CZ" dirty="0" smtClean="0">
                <a:latin typeface="Calibri" pitchFamily="34" charset="0"/>
              </a:rPr>
              <a:t>(</a:t>
            </a:r>
            <a:r>
              <a:rPr lang="cs-CZ" dirty="0" err="1" smtClean="0">
                <a:latin typeface="Calibri" pitchFamily="34" charset="0"/>
              </a:rPr>
              <a:t>dT</a:t>
            </a:r>
            <a:r>
              <a:rPr lang="cs-CZ" dirty="0" smtClean="0">
                <a:latin typeface="Calibri" pitchFamily="34" charset="0"/>
              </a:rPr>
              <a:t>)20 </a:t>
            </a:r>
            <a:r>
              <a:rPr lang="cs-CZ" dirty="0">
                <a:latin typeface="Calibri" pitchFamily="34" charset="0"/>
              </a:rPr>
              <a:t>homogenní mix 20-mer </a:t>
            </a:r>
            <a:r>
              <a:rPr lang="cs-CZ" dirty="0" err="1">
                <a:latin typeface="Calibri" pitchFamily="34" charset="0"/>
              </a:rPr>
              <a:t>thymidinů</a:t>
            </a:r>
            <a:endParaRPr lang="cs-CZ" dirty="0">
              <a:latin typeface="Calibri" pitchFamily="34" charset="0"/>
            </a:endParaRPr>
          </a:p>
          <a:p>
            <a:pPr eaLnBrk="1" hangingPunct="1"/>
            <a:r>
              <a:rPr lang="cs-CZ" dirty="0">
                <a:latin typeface="Calibri" pitchFamily="34" charset="0"/>
              </a:rPr>
              <a:t>     </a:t>
            </a:r>
            <a:r>
              <a:rPr lang="cs-CZ" dirty="0" err="1">
                <a:latin typeface="Calibri" pitchFamily="34" charset="0"/>
              </a:rPr>
              <a:t>oligo</a:t>
            </a:r>
            <a:r>
              <a:rPr lang="cs-CZ" dirty="0">
                <a:latin typeface="Calibri" pitchFamily="34" charset="0"/>
              </a:rPr>
              <a:t>(</a:t>
            </a:r>
            <a:r>
              <a:rPr lang="cs-CZ" dirty="0" err="1">
                <a:latin typeface="Calibri" pitchFamily="34" charset="0"/>
              </a:rPr>
              <a:t>dT</a:t>
            </a:r>
            <a:r>
              <a:rPr lang="cs-CZ" dirty="0">
                <a:latin typeface="Calibri" pitchFamily="34" charset="0"/>
              </a:rPr>
              <a:t>)12–18 mix od12-mer do 18-mer </a:t>
            </a:r>
            <a:r>
              <a:rPr lang="cs-CZ" dirty="0" err="1">
                <a:latin typeface="Calibri" pitchFamily="34" charset="0"/>
              </a:rPr>
              <a:t>thymidinů</a:t>
            </a:r>
            <a:r>
              <a:rPr lang="cs-CZ" dirty="0">
                <a:latin typeface="Calibri" pitchFamily="34" charset="0"/>
              </a:rPr>
              <a:t> . </a:t>
            </a:r>
          </a:p>
        </p:txBody>
      </p:sp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1547813" y="1844675"/>
          <a:ext cx="5461000" cy="1905000"/>
        </p:xfrm>
        <a:graphic>
          <a:graphicData uri="http://schemas.openxmlformats.org/drawingml/2006/table">
            <a:tbl>
              <a:tblPr/>
              <a:tblGrid>
                <a:gridCol w="1131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7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6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36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M-MuLV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Moloneyho myší leukemický virus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do 10 kb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37°C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AMV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ptačí myeloblastický virus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do 10 kb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42°C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Tth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100"/>
                        <a:buFont typeface="Calibri" pitchFamily="34" charset="0"/>
                        <a:buChar char="b"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bakteriální termostabilní polymerasa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100"/>
                        <a:buFont typeface="Calibri" pitchFamily="34" charset="0"/>
                        <a:buNone/>
                        <a:tabLst/>
                      </a:pP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do 2 kb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65°C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nemá aktivitu RNasy H, vyžaduje Mn +2 kationty v reakci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366" name="TextovéPole 8"/>
          <p:cNvSpPr txBox="1">
            <a:spLocks noChangeArrowheads="1"/>
          </p:cNvSpPr>
          <p:nvPr/>
        </p:nvSpPr>
        <p:spPr bwMode="auto">
          <a:xfrm>
            <a:off x="1476375" y="1392238"/>
            <a:ext cx="22463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/>
            <a:r>
              <a:rPr lang="cs-CZ" altLang="cs-CZ" sz="1800">
                <a:latin typeface="Calibri" pitchFamily="34" charset="0"/>
                <a:ea typeface="Calibri" pitchFamily="34" charset="0"/>
                <a:cs typeface="Calibri" pitchFamily="34" charset="0"/>
              </a:rPr>
              <a:t>Reverzní transkriptázy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d396e7f8-0715-48cb-b149-1f32c229d407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4473</TotalTime>
  <Words>4616</Words>
  <Application>Microsoft Office PowerPoint</Application>
  <PresentationFormat>Předvádění na obrazovce (4:3)</PresentationFormat>
  <Paragraphs>656</Paragraphs>
  <Slides>77</Slides>
  <Notes>19</Notes>
  <HiddenSlides>0</HiddenSlides>
  <MMClips>0</MMClips>
  <ScaleCrop>false</ScaleCrop>
  <HeadingPairs>
    <vt:vector size="8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77</vt:i4>
      </vt:variant>
    </vt:vector>
  </HeadingPairs>
  <TitlesOfParts>
    <vt:vector size="88" baseType="lpstr">
      <vt:lpstr>Arial</vt:lpstr>
      <vt:lpstr>Calibri</vt:lpstr>
      <vt:lpstr>Cambria</vt:lpstr>
      <vt:lpstr>Comic Sans MS</vt:lpstr>
      <vt:lpstr>Garamond</vt:lpstr>
      <vt:lpstr>Monotype Sorts</vt:lpstr>
      <vt:lpstr>Tahoma</vt:lpstr>
      <vt:lpstr>Times New Roman</vt:lpstr>
      <vt:lpstr>Wingdings</vt:lpstr>
      <vt:lpstr>Motiv systému Office</vt:lpstr>
      <vt:lpstr>Fotografie</vt:lpstr>
      <vt:lpstr>Prezentace aplikace PowerPoint</vt:lpstr>
      <vt:lpstr>RNA v diagnostice</vt:lpstr>
      <vt:lpstr>RNA</vt:lpstr>
      <vt:lpstr>Izolace RNA</vt:lpstr>
      <vt:lpstr>Nestabilita RNA</vt:lpstr>
      <vt:lpstr>Stabilizace RNA a uložení</vt:lpstr>
      <vt:lpstr>Reverzní transkripce</vt:lpstr>
      <vt:lpstr>Reverzní transkripce</vt:lpstr>
      <vt:lpstr>Reverzní transkripce</vt:lpstr>
      <vt:lpstr>Prezentace aplikace PowerPoint</vt:lpstr>
      <vt:lpstr>Prezentace aplikace PowerPoint</vt:lpstr>
      <vt:lpstr>Přímá RNA diagnostika</vt:lpstr>
      <vt:lpstr>Prezentace aplikace PowerPoint</vt:lpstr>
      <vt:lpstr>Prezentace aplikace PowerPoint</vt:lpstr>
      <vt:lpstr>Prezentace aplikace PowerPoint</vt:lpstr>
      <vt:lpstr>Výhody a nevýhody  RNA diagnostiky genů </vt:lpstr>
      <vt:lpstr>  RNA-antisense decay </vt:lpstr>
      <vt:lpstr>Prezentace aplikace PowerPoint</vt:lpstr>
      <vt:lpstr>Retinoblastom metodou 4-5-4 sekvenování</vt:lpstr>
      <vt:lpstr>Retinoblastom metodou 4-5-4 sekvenování</vt:lpstr>
      <vt:lpstr>Neurofibromatoza  typu 1 von Recklinhausen disease</vt:lpstr>
      <vt:lpstr>NF1 příznaky</vt:lpstr>
      <vt:lpstr>NF1 příznaky</vt:lpstr>
      <vt:lpstr>NF1 příznaky</vt:lpstr>
      <vt:lpstr>NF1 příznaky</vt:lpstr>
      <vt:lpstr>Neurofibromatoza  typu 1 von Recklinhausen disease</vt:lpstr>
      <vt:lpstr>                  Struktura NF1 genu      - 350 kb   - 60 exonů   - 11 - 13 kb mRNA   - protein neurofibromin  - 2818 aminokyselin  - zřejmě tumor supresor </vt:lpstr>
      <vt:lpstr>Prezentace aplikace PowerPoint</vt:lpstr>
      <vt:lpstr>cDNA analýza</vt:lpstr>
      <vt:lpstr>Sekvenace cDNA segmentu P7  NF1 genu (exony 28 -32/33)</vt:lpstr>
      <vt:lpstr>Sekvenace DNA segmentu</vt:lpstr>
      <vt:lpstr>Analýza genové exprese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Detekce minimální reziudiální choroby</vt:lpstr>
      <vt:lpstr>Princip detekce mimimální reziduální choroby metodou RT-PCR – studium genové exprese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Lidský genom</vt:lpstr>
      <vt:lpstr>Lidský genom </vt:lpstr>
      <vt:lpstr>Mitochondriální genom</vt:lpstr>
      <vt:lpstr>Mitochondriální genom</vt:lpstr>
      <vt:lpstr>Mitochondriální genom</vt:lpstr>
      <vt:lpstr>Mitochondrial genome</vt:lpstr>
      <vt:lpstr>Prezentace aplikace PowerPoint</vt:lpstr>
      <vt:lpstr>mtDNA vs. choroby</vt:lpstr>
      <vt:lpstr>mtDNA vs. choroby</vt:lpstr>
      <vt:lpstr>The human  nuclear and mitochondrial genomes</vt:lpstr>
      <vt:lpstr>Prezentace aplikace PowerPoint</vt:lpstr>
    </vt:vector>
  </TitlesOfParts>
  <Company>Fakultni Nemocnice Brno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bartejsovai</dc:creator>
  <cp:lastModifiedBy>Valášková Iveta</cp:lastModifiedBy>
  <cp:revision>256</cp:revision>
  <cp:lastPrinted>2016-04-18T11:45:25Z</cp:lastPrinted>
  <dcterms:created xsi:type="dcterms:W3CDTF">2007-10-05T13:18:55Z</dcterms:created>
  <dcterms:modified xsi:type="dcterms:W3CDTF">2021-05-04T10:41:49Z</dcterms:modified>
</cp:coreProperties>
</file>