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691" r:id="rId2"/>
    <p:sldMasterId id="2147484072" r:id="rId3"/>
    <p:sldMasterId id="2147484096" r:id="rId4"/>
  </p:sldMasterIdLst>
  <p:notesMasterIdLst>
    <p:notesMasterId r:id="rId62"/>
  </p:notesMasterIdLst>
  <p:handoutMasterIdLst>
    <p:handoutMasterId r:id="rId63"/>
  </p:handoutMasterIdLst>
  <p:sldIdLst>
    <p:sldId id="340" r:id="rId5"/>
    <p:sldId id="395" r:id="rId6"/>
    <p:sldId id="278" r:id="rId7"/>
    <p:sldId id="380" r:id="rId8"/>
    <p:sldId id="382" r:id="rId9"/>
    <p:sldId id="393" r:id="rId10"/>
    <p:sldId id="394" r:id="rId11"/>
    <p:sldId id="383" r:id="rId12"/>
    <p:sldId id="288" r:id="rId13"/>
    <p:sldId id="355" r:id="rId14"/>
    <p:sldId id="356" r:id="rId15"/>
    <p:sldId id="357" r:id="rId16"/>
    <p:sldId id="345" r:id="rId17"/>
    <p:sldId id="347" r:id="rId18"/>
    <p:sldId id="346" r:id="rId19"/>
    <p:sldId id="358" r:id="rId20"/>
    <p:sldId id="349" r:id="rId21"/>
    <p:sldId id="389" r:id="rId22"/>
    <p:sldId id="386" r:id="rId23"/>
    <p:sldId id="350" r:id="rId24"/>
    <p:sldId id="351" r:id="rId25"/>
    <p:sldId id="352" r:id="rId26"/>
    <p:sldId id="353" r:id="rId27"/>
    <p:sldId id="359" r:id="rId28"/>
    <p:sldId id="391" r:id="rId29"/>
    <p:sldId id="342" r:id="rId30"/>
    <p:sldId id="281" r:id="rId31"/>
    <p:sldId id="289" r:id="rId32"/>
    <p:sldId id="258" r:id="rId33"/>
    <p:sldId id="257" r:id="rId34"/>
    <p:sldId id="296" r:id="rId35"/>
    <p:sldId id="385" r:id="rId36"/>
    <p:sldId id="339" r:id="rId37"/>
    <p:sldId id="368" r:id="rId38"/>
    <p:sldId id="286" r:id="rId39"/>
    <p:sldId id="283" r:id="rId40"/>
    <p:sldId id="299" r:id="rId41"/>
    <p:sldId id="387" r:id="rId42"/>
    <p:sldId id="313" r:id="rId43"/>
    <p:sldId id="285" r:id="rId44"/>
    <p:sldId id="282" r:id="rId45"/>
    <p:sldId id="300" r:id="rId46"/>
    <p:sldId id="277" r:id="rId47"/>
    <p:sldId id="318" r:id="rId48"/>
    <p:sldId id="304" r:id="rId49"/>
    <p:sldId id="305" r:id="rId50"/>
    <p:sldId id="388" r:id="rId51"/>
    <p:sldId id="321" r:id="rId52"/>
    <p:sldId id="320" r:id="rId53"/>
    <p:sldId id="364" r:id="rId54"/>
    <p:sldId id="366" r:id="rId55"/>
    <p:sldId id="306" r:id="rId56"/>
    <p:sldId id="308" r:id="rId57"/>
    <p:sldId id="325" r:id="rId58"/>
    <p:sldId id="310" r:id="rId59"/>
    <p:sldId id="311" r:id="rId60"/>
    <p:sldId id="373" r:id="rId61"/>
  </p:sldIdLst>
  <p:sldSz cx="9144000" cy="6858000" type="screen4x3"/>
  <p:notesSz cx="6858000" cy="9144000"/>
  <p:custDataLst>
    <p:tags r:id="rId64"/>
  </p:custDataLst>
  <p:defaultTextStyle>
    <a:defPPr>
      <a:defRPr lang="cs-CZ"/>
    </a:defPPr>
    <a:lvl1pPr algn="l" rtl="0" eaLnBrk="0" fontAlgn="base" hangingPunct="0">
      <a:spcBef>
        <a:spcPct val="0"/>
      </a:spcBef>
      <a:spcAft>
        <a:spcPct val="0"/>
      </a:spcAft>
      <a:defRPr sz="2400" kern="12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1pPr>
    <a:lvl2pPr marL="457200" algn="l" rtl="0" eaLnBrk="0" fontAlgn="base" hangingPunct="0">
      <a:spcBef>
        <a:spcPct val="0"/>
      </a:spcBef>
      <a:spcAft>
        <a:spcPct val="0"/>
      </a:spcAft>
      <a:defRPr sz="2400" kern="12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2pPr>
    <a:lvl3pPr marL="914400" algn="l" rtl="0" eaLnBrk="0" fontAlgn="base" hangingPunct="0">
      <a:spcBef>
        <a:spcPct val="0"/>
      </a:spcBef>
      <a:spcAft>
        <a:spcPct val="0"/>
      </a:spcAft>
      <a:defRPr sz="2400" kern="12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3pPr>
    <a:lvl4pPr marL="1371600" algn="l" rtl="0" eaLnBrk="0" fontAlgn="base" hangingPunct="0">
      <a:spcBef>
        <a:spcPct val="0"/>
      </a:spcBef>
      <a:spcAft>
        <a:spcPct val="0"/>
      </a:spcAft>
      <a:defRPr sz="2400" kern="12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4pPr>
    <a:lvl5pPr marL="1828800" algn="l" rtl="0" eaLnBrk="0" fontAlgn="base" hangingPunct="0">
      <a:spcBef>
        <a:spcPct val="0"/>
      </a:spcBef>
      <a:spcAft>
        <a:spcPct val="0"/>
      </a:spcAft>
      <a:defRPr sz="2400" kern="12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5pPr>
    <a:lvl6pPr marL="2286000" algn="l" defTabSz="914400" rtl="0" eaLnBrk="1" latinLnBrk="0" hangingPunct="1">
      <a:defRPr sz="2400" kern="12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6pPr>
    <a:lvl7pPr marL="2743200" algn="l" defTabSz="914400" rtl="0" eaLnBrk="1" latinLnBrk="0" hangingPunct="1">
      <a:defRPr sz="2400" kern="12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7pPr>
    <a:lvl8pPr marL="3200400" algn="l" defTabSz="914400" rtl="0" eaLnBrk="1" latinLnBrk="0" hangingPunct="1">
      <a:defRPr sz="2400" kern="12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8pPr>
    <a:lvl9pPr marL="3657600" algn="l" defTabSz="914400" rtl="0" eaLnBrk="1" latinLnBrk="0" hangingPunct="1">
      <a:defRPr sz="2400" kern="12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entury Schoolbook"/>
          <a:ea typeface="Century Schoolbook"/>
          <a:cs typeface="Century Schoolbook"/>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8CC"/>
          </a:solidFill>
        </a:fill>
      </a:tcStyle>
    </a:wholeTbl>
    <a:band2H>
      <a:tcTxStyle/>
      <a:tcStyle>
        <a:tcBdr/>
        <a:fill>
          <a:solidFill>
            <a:srgbClr val="FFEDE7"/>
          </a:solidFill>
        </a:fill>
      </a:tcStyle>
    </a:band2H>
    <a:firstCol>
      <a:tcTxStyle b="on" i="on">
        <a:font>
          <a:latin typeface="Century Schoolbook"/>
          <a:ea typeface="Century Schoolbook"/>
          <a:cs typeface="Century Schoolbook"/>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E8637"/>
          </a:solidFill>
        </a:fill>
      </a:tcStyle>
    </a:firstCol>
    <a:lastRow>
      <a:tcTxStyle b="on" i="on">
        <a:font>
          <a:latin typeface="Century Schoolbook"/>
          <a:ea typeface="Century Schoolbook"/>
          <a:cs typeface="Century Schoolbook"/>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E8637"/>
          </a:solidFill>
        </a:fill>
      </a:tcStyle>
    </a:lastRow>
    <a:firstRow>
      <a:tcTxStyle b="on" i="on">
        <a:font>
          <a:latin typeface="Century Schoolbook"/>
          <a:ea typeface="Century Schoolbook"/>
          <a:cs typeface="Century Schoolbook"/>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E8637"/>
          </a:solidFill>
        </a:fill>
      </a:tcStyle>
    </a:firstRow>
  </a:tblStyle>
  <a:tblStyle styleId="{C7B018BB-80A7-4F77-B60F-C8B233D01FF8}" styleName="">
    <a:tblBg/>
    <a:wholeTbl>
      <a:tcTxStyle b="on" i="on">
        <a:font>
          <a:latin typeface="Century Schoolbook"/>
          <a:ea typeface="Century Schoolbook"/>
          <a:cs typeface="Century Schoolbook"/>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Century Schoolbook"/>
          <a:ea typeface="Century Schoolbook"/>
          <a:cs typeface="Century Schoolbook"/>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Century Schoolbook"/>
          <a:ea typeface="Century Schoolbook"/>
          <a:cs typeface="Century Schoolbook"/>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Century Schoolbook"/>
          <a:ea typeface="Century Schoolbook"/>
          <a:cs typeface="Century Schoolbook"/>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Century Schoolbook"/>
          <a:ea typeface="Century Schoolbook"/>
          <a:cs typeface="Century Schoolbook"/>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3D9EA"/>
          </a:solidFill>
        </a:fill>
      </a:tcStyle>
    </a:wholeTbl>
    <a:band2H>
      <a:tcTxStyle/>
      <a:tcStyle>
        <a:tcBdr/>
        <a:fill>
          <a:solidFill>
            <a:srgbClr val="EAEDF5"/>
          </a:solidFill>
        </a:fill>
      </a:tcStyle>
    </a:band2H>
    <a:firstCol>
      <a:tcTxStyle b="on" i="on">
        <a:font>
          <a:latin typeface="Century Schoolbook"/>
          <a:ea typeface="Century Schoolbook"/>
          <a:cs typeface="Century Schoolbook"/>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A8AC5"/>
          </a:solidFill>
        </a:fill>
      </a:tcStyle>
    </a:firstCol>
    <a:lastRow>
      <a:tcTxStyle b="on" i="on">
        <a:font>
          <a:latin typeface="Century Schoolbook"/>
          <a:ea typeface="Century Schoolbook"/>
          <a:cs typeface="Century Schoolbook"/>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A8AC5"/>
          </a:solidFill>
        </a:fill>
      </a:tcStyle>
    </a:lastRow>
    <a:firstRow>
      <a:tcTxStyle b="on" i="on">
        <a:font>
          <a:latin typeface="Century Schoolbook"/>
          <a:ea typeface="Century Schoolbook"/>
          <a:cs typeface="Century Schoolbook"/>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A8AC5"/>
          </a:solidFill>
        </a:fill>
      </a:tcStyle>
    </a:firstRow>
  </a:tblStyle>
  <a:tblStyle styleId="{CF821DB8-F4EB-4A41-A1BA-3FCAFE7338EE}" styleName="">
    <a:tblBg/>
    <a:wholeTbl>
      <a:tcTxStyle b="on" i="on">
        <a:font>
          <a:latin typeface="Century Schoolbook"/>
          <a:ea typeface="Century Schoolbook"/>
          <a:cs typeface="Century Schoolbook"/>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entury Schoolbook"/>
          <a:ea typeface="Century Schoolbook"/>
          <a:cs typeface="Century Schoolbook"/>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E8637"/>
          </a:solidFill>
        </a:fill>
      </a:tcStyle>
    </a:firstCol>
    <a:lastRow>
      <a:tcTxStyle b="on" i="on">
        <a:font>
          <a:latin typeface="Century Schoolbook"/>
          <a:ea typeface="Century Schoolbook"/>
          <a:cs typeface="Century Schoolbook"/>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entury Schoolbook"/>
          <a:ea typeface="Century Schoolbook"/>
          <a:cs typeface="Century Schoolbook"/>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E8637"/>
          </a:solidFill>
        </a:fill>
      </a:tcStyle>
    </a:firstRow>
  </a:tblStyle>
  <a:tblStyle styleId="{33BA23B1-9221-436E-865A-0063620EA4FD}" styleName="">
    <a:tblBg/>
    <a:wholeTbl>
      <a:tcTxStyle b="on" i="on">
        <a:font>
          <a:latin typeface="Century Schoolbook"/>
          <a:ea typeface="Century Schoolbook"/>
          <a:cs typeface="Century Schoolbook"/>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entury Schoolbook"/>
          <a:ea typeface="Century Schoolbook"/>
          <a:cs typeface="Century Schoolbook"/>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entury Schoolbook"/>
          <a:ea typeface="Century Schoolbook"/>
          <a:cs typeface="Century Schoolbook"/>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entury Schoolbook"/>
          <a:ea typeface="Century Schoolbook"/>
          <a:cs typeface="Century Schoolbook"/>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entury Schoolbook"/>
          <a:ea typeface="Century Schoolbook"/>
          <a:cs typeface="Century Schoolbook"/>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entury Schoolbook"/>
          <a:ea typeface="Century Schoolbook"/>
          <a:cs typeface="Century Schoolbook"/>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entury Schoolbook"/>
          <a:ea typeface="Century Schoolbook"/>
          <a:cs typeface="Century Schoolbook"/>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entury Schoolbook"/>
          <a:ea typeface="Century Schoolbook"/>
          <a:cs typeface="Century Schoolbook"/>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p:restoredTop sz="94729" autoAdjust="0"/>
  </p:normalViewPr>
  <p:slideViewPr>
    <p:cSldViewPr>
      <p:cViewPr varScale="1">
        <p:scale>
          <a:sx n="81" d="100"/>
          <a:sy n="81" d="100"/>
        </p:scale>
        <p:origin x="1498" y="67"/>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32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18A67312-76EE-8643-9BBA-92C3BEEFA105}"/>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cs-CZ"/>
          </a:p>
        </p:txBody>
      </p:sp>
      <p:sp>
        <p:nvSpPr>
          <p:cNvPr id="3" name="Zástupný symbol pro datum 2">
            <a:extLst>
              <a:ext uri="{FF2B5EF4-FFF2-40B4-BE49-F238E27FC236}">
                <a16:creationId xmlns:a16="http://schemas.microsoft.com/office/drawing/2014/main" id="{F678A057-02B6-6D4F-9376-7CC2BEDA1D1F}"/>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F868D5AA-C1D4-41E2-96C8-5D975BF4DA80}" type="datetimeFigureOut">
              <a:rPr lang="cs-CZ" altLang="cs-CZ"/>
              <a:pPr>
                <a:defRPr/>
              </a:pPr>
              <a:t>23.10.2023</a:t>
            </a:fld>
            <a:endParaRPr lang="cs-CZ" altLang="cs-CZ"/>
          </a:p>
        </p:txBody>
      </p:sp>
      <p:sp>
        <p:nvSpPr>
          <p:cNvPr id="4" name="Zástupný symbol pro zápatí 3">
            <a:extLst>
              <a:ext uri="{FF2B5EF4-FFF2-40B4-BE49-F238E27FC236}">
                <a16:creationId xmlns:a16="http://schemas.microsoft.com/office/drawing/2014/main" id="{0F9AEB06-387B-3F4C-B9AE-E47E35958194}"/>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cs-CZ"/>
          </a:p>
        </p:txBody>
      </p:sp>
      <p:sp>
        <p:nvSpPr>
          <p:cNvPr id="5" name="Zástupný symbol pro číslo snímku 4">
            <a:extLst>
              <a:ext uri="{FF2B5EF4-FFF2-40B4-BE49-F238E27FC236}">
                <a16:creationId xmlns:a16="http://schemas.microsoft.com/office/drawing/2014/main" id="{0819DEA4-7B9D-E347-8462-0F2137738152}"/>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AEBBB87B-1910-4524-B34D-1C43B35E06E4}" type="slidenum">
              <a:rPr lang="cs-CZ" altLang="cs-CZ"/>
              <a:pPr>
                <a:defRPr/>
              </a:pPr>
              <a:t>‹#›</a:t>
            </a:fld>
            <a:endParaRPr lang="cs-CZ" altLang="cs-CZ"/>
          </a:p>
        </p:txBody>
      </p:sp>
    </p:spTree>
    <p:extLst>
      <p:ext uri="{BB962C8B-B14F-4D97-AF65-F5344CB8AC3E}">
        <p14:creationId xmlns:p14="http://schemas.microsoft.com/office/powerpoint/2010/main" val="3791743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Shape 13"/>
          <p:cNvSpPr>
            <a:spLocks noGrp="1" noRot="1" noChangeAspect="1"/>
          </p:cNvSpPr>
          <p:nvPr>
            <p:ph type="sldImg"/>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78851" name="Shape 14"/>
          <p:cNvSpPr>
            <a:spLocks noGrp="1"/>
          </p:cNvSpPr>
          <p:nvPr>
            <p:ph type="body" sz="quarter" idx="1"/>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cs-CZ">
              <a:sym typeface="Helvetica Neue"/>
            </a:endParaRPr>
          </a:p>
        </p:txBody>
      </p:sp>
    </p:spTree>
    <p:extLst>
      <p:ext uri="{BB962C8B-B14F-4D97-AF65-F5344CB8AC3E}">
        <p14:creationId xmlns:p14="http://schemas.microsoft.com/office/powerpoint/2010/main" val="871771286"/>
      </p:ext>
    </p:extLst>
  </p:cSld>
  <p:clrMap bg1="lt1" tx1="dk1" bg2="lt2" tx2="dk2" accent1="accent1" accent2="accent2" accent3="accent3" accent4="accent4" accent5="accent5" accent6="accent6" hlink="hlink" folHlink="folHlink"/>
  <p:notesStyle>
    <a:lvl1pPr algn="l" defTabSz="457200" rtl="0" eaLnBrk="0" fontAlgn="base" hangingPunct="0">
      <a:lnSpc>
        <a:spcPct val="118000"/>
      </a:lnSpc>
      <a:spcBef>
        <a:spcPct val="30000"/>
      </a:spcBef>
      <a:spcAft>
        <a:spcPct val="0"/>
      </a:spcAft>
      <a:defRPr sz="2200">
        <a:solidFill>
          <a:schemeClr val="tx1"/>
        </a:solidFill>
        <a:latin typeface="+mj-lt"/>
        <a:ea typeface="+mj-ea"/>
        <a:cs typeface="+mj-cs"/>
        <a:sym typeface="Helvetica Neue"/>
      </a:defRPr>
    </a:lvl1pPr>
    <a:lvl2pPr marL="742950" indent="-285750" algn="l" defTabSz="457200" rtl="0" eaLnBrk="0" fontAlgn="base" hangingPunct="0">
      <a:lnSpc>
        <a:spcPct val="118000"/>
      </a:lnSpc>
      <a:spcBef>
        <a:spcPct val="30000"/>
      </a:spcBef>
      <a:spcAft>
        <a:spcPct val="0"/>
      </a:spcAft>
      <a:defRPr sz="2200">
        <a:solidFill>
          <a:schemeClr val="tx1"/>
        </a:solidFill>
        <a:latin typeface="+mj-lt"/>
        <a:ea typeface="+mj-ea"/>
        <a:cs typeface="+mj-cs"/>
        <a:sym typeface="Helvetica Neue"/>
      </a:defRPr>
    </a:lvl2pPr>
    <a:lvl3pPr marL="1143000" indent="-228600" algn="l" defTabSz="457200" rtl="0" eaLnBrk="0" fontAlgn="base" hangingPunct="0">
      <a:lnSpc>
        <a:spcPct val="118000"/>
      </a:lnSpc>
      <a:spcBef>
        <a:spcPct val="30000"/>
      </a:spcBef>
      <a:spcAft>
        <a:spcPct val="0"/>
      </a:spcAft>
      <a:defRPr sz="2200">
        <a:solidFill>
          <a:schemeClr val="tx1"/>
        </a:solidFill>
        <a:latin typeface="+mj-lt"/>
        <a:ea typeface="+mj-ea"/>
        <a:cs typeface="+mj-cs"/>
        <a:sym typeface="Helvetica Neue"/>
      </a:defRPr>
    </a:lvl3pPr>
    <a:lvl4pPr marL="1600200" indent="-228600" algn="l" defTabSz="457200" rtl="0" eaLnBrk="0" fontAlgn="base" hangingPunct="0">
      <a:lnSpc>
        <a:spcPct val="118000"/>
      </a:lnSpc>
      <a:spcBef>
        <a:spcPct val="30000"/>
      </a:spcBef>
      <a:spcAft>
        <a:spcPct val="0"/>
      </a:spcAft>
      <a:defRPr sz="2200">
        <a:solidFill>
          <a:schemeClr val="tx1"/>
        </a:solidFill>
        <a:latin typeface="+mj-lt"/>
        <a:ea typeface="+mj-ea"/>
        <a:cs typeface="+mj-cs"/>
        <a:sym typeface="Helvetica Neue"/>
      </a:defRPr>
    </a:lvl4pPr>
    <a:lvl5pPr marL="2057400" indent="-228600" algn="l" defTabSz="457200" rtl="0" eaLnBrk="0" fontAlgn="base" hangingPunct="0">
      <a:lnSpc>
        <a:spcPct val="118000"/>
      </a:lnSpc>
      <a:spcBef>
        <a:spcPct val="30000"/>
      </a:spcBef>
      <a:spcAft>
        <a:spcPct val="0"/>
      </a:spcAft>
      <a:defRPr sz="2200">
        <a:solidFill>
          <a:schemeClr val="tx1"/>
        </a:solidFill>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37396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Zástupný symbol pro obrázek snímku 1"/>
          <p:cNvSpPr>
            <a:spLocks noGrp="1" noRot="1" noChangeAspect="1" noTextEdit="1"/>
          </p:cNvSpPr>
          <p:nvPr>
            <p:ph type="sldImg"/>
          </p:nvPr>
        </p:nvSpPr>
        <p:spPr/>
      </p:sp>
      <p:sp>
        <p:nvSpPr>
          <p:cNvPr id="94210" name="Zástupný symbol pro poznámky 2"/>
          <p:cNvSpPr>
            <a:spLocks noGrp="1"/>
          </p:cNvSpPr>
          <p:nvPr>
            <p:ph type="body" idx="1"/>
          </p:nvPr>
        </p:nvSpPr>
        <p:spPr/>
        <p:txBody>
          <a:bodyPr/>
          <a:lstStyle/>
          <a:p>
            <a:endParaRPr lang="cs-CZ" altLang="cs-CZ" dirty="0">
              <a:latin typeface="Arial" panose="020B0604020202020204" pitchFamily="34" charset="0"/>
            </a:endParaRPr>
          </a:p>
        </p:txBody>
      </p:sp>
      <p:sp>
        <p:nvSpPr>
          <p:cNvPr id="94211" name="Zástupný symbol pro číslo snímku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8000"/>
              </a:lnSpc>
              <a:spcBef>
                <a:spcPct val="30000"/>
              </a:spcBef>
              <a:defRPr sz="2200">
                <a:solidFill>
                  <a:schemeClr val="tx1"/>
                </a:solidFill>
                <a:latin typeface="Helvetica Neue"/>
                <a:ea typeface="Helvetica Neue"/>
                <a:cs typeface="Helvetica Neue"/>
                <a:sym typeface="Helvetica Neue"/>
              </a:defRPr>
            </a:lvl1pPr>
            <a:lvl2pPr marL="742950" indent="-285750">
              <a:lnSpc>
                <a:spcPct val="118000"/>
              </a:lnSpc>
              <a:spcBef>
                <a:spcPct val="30000"/>
              </a:spcBef>
              <a:defRPr sz="2200">
                <a:solidFill>
                  <a:schemeClr val="tx1"/>
                </a:solidFill>
                <a:latin typeface="Helvetica Neue"/>
                <a:ea typeface="Helvetica Neue"/>
                <a:cs typeface="Helvetica Neue"/>
                <a:sym typeface="Helvetica Neue"/>
              </a:defRPr>
            </a:lvl2pPr>
            <a:lvl3pPr marL="1143000" indent="-228600">
              <a:lnSpc>
                <a:spcPct val="118000"/>
              </a:lnSpc>
              <a:spcBef>
                <a:spcPct val="30000"/>
              </a:spcBef>
              <a:defRPr sz="2200">
                <a:solidFill>
                  <a:schemeClr val="tx1"/>
                </a:solidFill>
                <a:latin typeface="Helvetica Neue"/>
                <a:ea typeface="Helvetica Neue"/>
                <a:cs typeface="Helvetica Neue"/>
                <a:sym typeface="Helvetica Neue"/>
              </a:defRPr>
            </a:lvl3pPr>
            <a:lvl4pPr marL="1600200" indent="-228600">
              <a:lnSpc>
                <a:spcPct val="118000"/>
              </a:lnSpc>
              <a:spcBef>
                <a:spcPct val="30000"/>
              </a:spcBef>
              <a:defRPr sz="2200">
                <a:solidFill>
                  <a:schemeClr val="tx1"/>
                </a:solidFill>
                <a:latin typeface="Helvetica Neue"/>
                <a:ea typeface="Helvetica Neue"/>
                <a:cs typeface="Helvetica Neue"/>
                <a:sym typeface="Helvetica Neue"/>
              </a:defRPr>
            </a:lvl4pPr>
            <a:lvl5pPr marL="2057400" indent="-228600">
              <a:lnSpc>
                <a:spcPct val="118000"/>
              </a:lnSpc>
              <a:spcBef>
                <a:spcPct val="30000"/>
              </a:spcBef>
              <a:defRPr sz="2200">
                <a:solidFill>
                  <a:schemeClr val="tx1"/>
                </a:solidFill>
                <a:latin typeface="Helvetica Neue"/>
                <a:ea typeface="Helvetica Neue"/>
                <a:cs typeface="Helvetica Neue"/>
                <a:sym typeface="Helvetica Neue"/>
              </a:defRPr>
            </a:lvl5pPr>
            <a:lvl6pPr marL="25146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6pPr>
            <a:lvl7pPr marL="29718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7pPr>
            <a:lvl8pPr marL="34290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8pPr>
            <a:lvl9pPr marL="38862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9pPr>
          </a:lstStyle>
          <a:p>
            <a:pPr eaLnBrk="1" hangingPunct="1">
              <a:lnSpc>
                <a:spcPct val="100000"/>
              </a:lnSpc>
              <a:spcBef>
                <a:spcPct val="0"/>
              </a:spcBef>
            </a:pPr>
            <a:fld id="{C0F80822-BFFF-4EC3-A69C-3855AD11175C}" type="slidenum">
              <a:rPr lang="cs-CZ" altLang="cs-CZ" sz="2400">
                <a:latin typeface="Arial" panose="020B0604020202020204" pitchFamily="34" charset="0"/>
                <a:sym typeface="Century Schoolbook" panose="02040604050505020304" pitchFamily="18" charset="0"/>
              </a:rPr>
              <a:pPr eaLnBrk="1" hangingPunct="1">
                <a:lnSpc>
                  <a:spcPct val="100000"/>
                </a:lnSpc>
                <a:spcBef>
                  <a:spcPct val="0"/>
                </a:spcBef>
              </a:pPr>
              <a:t>13</a:t>
            </a:fld>
            <a:endParaRPr lang="cs-CZ" altLang="cs-CZ" sz="2400">
              <a:latin typeface="Arial" panose="020B0604020202020204" pitchFamily="34" charset="0"/>
              <a:sym typeface="Century Schoolbook" panose="02040604050505020304" pitchFamily="18" charset="0"/>
            </a:endParaRPr>
          </a:p>
        </p:txBody>
      </p:sp>
    </p:spTree>
    <p:extLst>
      <p:ext uri="{BB962C8B-B14F-4D97-AF65-F5344CB8AC3E}">
        <p14:creationId xmlns:p14="http://schemas.microsoft.com/office/powerpoint/2010/main" val="1611395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Zástupný symbol pro obrázek snímku 1"/>
          <p:cNvSpPr>
            <a:spLocks noGrp="1" noRot="1" noChangeAspect="1" noTextEdit="1"/>
          </p:cNvSpPr>
          <p:nvPr>
            <p:ph type="sldImg"/>
          </p:nvPr>
        </p:nvSpPr>
        <p:spPr/>
      </p:sp>
      <p:sp>
        <p:nvSpPr>
          <p:cNvPr id="101378" name="Zástupný symbol pro poznámky 2"/>
          <p:cNvSpPr>
            <a:spLocks noGrp="1"/>
          </p:cNvSpPr>
          <p:nvPr>
            <p:ph type="body" idx="1"/>
          </p:nvPr>
        </p:nvSpPr>
        <p:spPr/>
        <p:txBody>
          <a:bodyPr/>
          <a:lstStyle/>
          <a:p>
            <a:r>
              <a:rPr lang="cs-CZ" altLang="cs-CZ">
                <a:latin typeface="Arial" panose="020B0604020202020204" pitchFamily="34" charset="0"/>
              </a:rPr>
              <a:t>Nejčastěji jsou BAC sondy, do vektoru se vloží DNA o velikosti 100-200 kb. </a:t>
            </a:r>
          </a:p>
        </p:txBody>
      </p:sp>
      <p:sp>
        <p:nvSpPr>
          <p:cNvPr id="101379" name="Zástupný symbol pro číslo snímku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8000"/>
              </a:lnSpc>
              <a:spcBef>
                <a:spcPct val="30000"/>
              </a:spcBef>
              <a:defRPr sz="2200">
                <a:solidFill>
                  <a:schemeClr val="tx1"/>
                </a:solidFill>
                <a:latin typeface="Helvetica Neue"/>
                <a:ea typeface="Helvetica Neue"/>
                <a:cs typeface="Helvetica Neue"/>
                <a:sym typeface="Helvetica Neue"/>
              </a:defRPr>
            </a:lvl1pPr>
            <a:lvl2pPr marL="742950" indent="-285750">
              <a:lnSpc>
                <a:spcPct val="118000"/>
              </a:lnSpc>
              <a:spcBef>
                <a:spcPct val="30000"/>
              </a:spcBef>
              <a:defRPr sz="2200">
                <a:solidFill>
                  <a:schemeClr val="tx1"/>
                </a:solidFill>
                <a:latin typeface="Helvetica Neue"/>
                <a:ea typeface="Helvetica Neue"/>
                <a:cs typeface="Helvetica Neue"/>
                <a:sym typeface="Helvetica Neue"/>
              </a:defRPr>
            </a:lvl2pPr>
            <a:lvl3pPr marL="1143000" indent="-228600">
              <a:lnSpc>
                <a:spcPct val="118000"/>
              </a:lnSpc>
              <a:spcBef>
                <a:spcPct val="30000"/>
              </a:spcBef>
              <a:defRPr sz="2200">
                <a:solidFill>
                  <a:schemeClr val="tx1"/>
                </a:solidFill>
                <a:latin typeface="Helvetica Neue"/>
                <a:ea typeface="Helvetica Neue"/>
                <a:cs typeface="Helvetica Neue"/>
                <a:sym typeface="Helvetica Neue"/>
              </a:defRPr>
            </a:lvl3pPr>
            <a:lvl4pPr marL="1600200" indent="-228600">
              <a:lnSpc>
                <a:spcPct val="118000"/>
              </a:lnSpc>
              <a:spcBef>
                <a:spcPct val="30000"/>
              </a:spcBef>
              <a:defRPr sz="2200">
                <a:solidFill>
                  <a:schemeClr val="tx1"/>
                </a:solidFill>
                <a:latin typeface="Helvetica Neue"/>
                <a:ea typeface="Helvetica Neue"/>
                <a:cs typeface="Helvetica Neue"/>
                <a:sym typeface="Helvetica Neue"/>
              </a:defRPr>
            </a:lvl4pPr>
            <a:lvl5pPr marL="2057400" indent="-228600">
              <a:lnSpc>
                <a:spcPct val="118000"/>
              </a:lnSpc>
              <a:spcBef>
                <a:spcPct val="30000"/>
              </a:spcBef>
              <a:defRPr sz="2200">
                <a:solidFill>
                  <a:schemeClr val="tx1"/>
                </a:solidFill>
                <a:latin typeface="Helvetica Neue"/>
                <a:ea typeface="Helvetica Neue"/>
                <a:cs typeface="Helvetica Neue"/>
                <a:sym typeface="Helvetica Neue"/>
              </a:defRPr>
            </a:lvl5pPr>
            <a:lvl6pPr marL="25146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6pPr>
            <a:lvl7pPr marL="29718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7pPr>
            <a:lvl8pPr marL="34290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8pPr>
            <a:lvl9pPr marL="38862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9pPr>
          </a:lstStyle>
          <a:p>
            <a:pPr eaLnBrk="1" hangingPunct="1">
              <a:lnSpc>
                <a:spcPct val="100000"/>
              </a:lnSpc>
              <a:spcBef>
                <a:spcPct val="0"/>
              </a:spcBef>
            </a:pPr>
            <a:fld id="{64758122-2C91-4820-A94F-4A0FFDD880B3}" type="slidenum">
              <a:rPr lang="cs-CZ" altLang="cs-CZ" sz="2400">
                <a:latin typeface="Arial" panose="020B0604020202020204" pitchFamily="34" charset="0"/>
                <a:sym typeface="Century Schoolbook" panose="02040604050505020304" pitchFamily="18" charset="0"/>
              </a:rPr>
              <a:pPr eaLnBrk="1" hangingPunct="1">
                <a:lnSpc>
                  <a:spcPct val="100000"/>
                </a:lnSpc>
                <a:spcBef>
                  <a:spcPct val="0"/>
                </a:spcBef>
              </a:pPr>
              <a:t>20</a:t>
            </a:fld>
            <a:endParaRPr lang="cs-CZ" altLang="cs-CZ" sz="2400">
              <a:latin typeface="Arial" panose="020B0604020202020204" pitchFamily="34" charset="0"/>
              <a:sym typeface="Century Schoolbook" panose="02040604050505020304" pitchFamily="18" charset="0"/>
            </a:endParaRPr>
          </a:p>
        </p:txBody>
      </p:sp>
    </p:spTree>
    <p:extLst>
      <p:ext uri="{BB962C8B-B14F-4D97-AF65-F5344CB8AC3E}">
        <p14:creationId xmlns:p14="http://schemas.microsoft.com/office/powerpoint/2010/main" val="2789106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Zástupný symbol pro obrázek snímku 1"/>
          <p:cNvSpPr>
            <a:spLocks noGrp="1" noRot="1" noChangeAspect="1" noTextEdit="1"/>
          </p:cNvSpPr>
          <p:nvPr>
            <p:ph type="sldImg"/>
          </p:nvPr>
        </p:nvSpPr>
        <p:spPr/>
      </p:sp>
      <p:sp>
        <p:nvSpPr>
          <p:cNvPr id="103426" name="Zástupný symbol pro poznámky 2"/>
          <p:cNvSpPr>
            <a:spLocks noGrp="1"/>
          </p:cNvSpPr>
          <p:nvPr>
            <p:ph type="body" idx="1"/>
          </p:nvPr>
        </p:nvSpPr>
        <p:spPr/>
        <p:txBody>
          <a:bodyPr/>
          <a:lstStyle/>
          <a:p>
            <a:endParaRPr lang="cs-CZ" altLang="cs-CZ" dirty="0">
              <a:latin typeface="Arial" panose="020B0604020202020204" pitchFamily="34" charset="0"/>
            </a:endParaRPr>
          </a:p>
        </p:txBody>
      </p:sp>
      <p:sp>
        <p:nvSpPr>
          <p:cNvPr id="103427" name="Zástupný symbol pro číslo snímku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8000"/>
              </a:lnSpc>
              <a:spcBef>
                <a:spcPct val="30000"/>
              </a:spcBef>
              <a:defRPr sz="2200">
                <a:solidFill>
                  <a:schemeClr val="tx1"/>
                </a:solidFill>
                <a:latin typeface="Helvetica Neue"/>
                <a:ea typeface="Helvetica Neue"/>
                <a:cs typeface="Helvetica Neue"/>
                <a:sym typeface="Helvetica Neue"/>
              </a:defRPr>
            </a:lvl1pPr>
            <a:lvl2pPr marL="742950" indent="-285750">
              <a:lnSpc>
                <a:spcPct val="118000"/>
              </a:lnSpc>
              <a:spcBef>
                <a:spcPct val="30000"/>
              </a:spcBef>
              <a:defRPr sz="2200">
                <a:solidFill>
                  <a:schemeClr val="tx1"/>
                </a:solidFill>
                <a:latin typeface="Helvetica Neue"/>
                <a:ea typeface="Helvetica Neue"/>
                <a:cs typeface="Helvetica Neue"/>
                <a:sym typeface="Helvetica Neue"/>
              </a:defRPr>
            </a:lvl2pPr>
            <a:lvl3pPr marL="1143000" indent="-228600">
              <a:lnSpc>
                <a:spcPct val="118000"/>
              </a:lnSpc>
              <a:spcBef>
                <a:spcPct val="30000"/>
              </a:spcBef>
              <a:defRPr sz="2200">
                <a:solidFill>
                  <a:schemeClr val="tx1"/>
                </a:solidFill>
                <a:latin typeface="Helvetica Neue"/>
                <a:ea typeface="Helvetica Neue"/>
                <a:cs typeface="Helvetica Neue"/>
                <a:sym typeface="Helvetica Neue"/>
              </a:defRPr>
            </a:lvl3pPr>
            <a:lvl4pPr marL="1600200" indent="-228600">
              <a:lnSpc>
                <a:spcPct val="118000"/>
              </a:lnSpc>
              <a:spcBef>
                <a:spcPct val="30000"/>
              </a:spcBef>
              <a:defRPr sz="2200">
                <a:solidFill>
                  <a:schemeClr val="tx1"/>
                </a:solidFill>
                <a:latin typeface="Helvetica Neue"/>
                <a:ea typeface="Helvetica Neue"/>
                <a:cs typeface="Helvetica Neue"/>
                <a:sym typeface="Helvetica Neue"/>
              </a:defRPr>
            </a:lvl4pPr>
            <a:lvl5pPr marL="2057400" indent="-228600">
              <a:lnSpc>
                <a:spcPct val="118000"/>
              </a:lnSpc>
              <a:spcBef>
                <a:spcPct val="30000"/>
              </a:spcBef>
              <a:defRPr sz="2200">
                <a:solidFill>
                  <a:schemeClr val="tx1"/>
                </a:solidFill>
                <a:latin typeface="Helvetica Neue"/>
                <a:ea typeface="Helvetica Neue"/>
                <a:cs typeface="Helvetica Neue"/>
                <a:sym typeface="Helvetica Neue"/>
              </a:defRPr>
            </a:lvl5pPr>
            <a:lvl6pPr marL="25146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6pPr>
            <a:lvl7pPr marL="29718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7pPr>
            <a:lvl8pPr marL="34290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8pPr>
            <a:lvl9pPr marL="38862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9pPr>
          </a:lstStyle>
          <a:p>
            <a:pPr eaLnBrk="1" hangingPunct="1">
              <a:lnSpc>
                <a:spcPct val="100000"/>
              </a:lnSpc>
              <a:spcBef>
                <a:spcPct val="0"/>
              </a:spcBef>
            </a:pPr>
            <a:fld id="{04EA3A6F-0336-4F1A-85E0-57043BECA48B}" type="slidenum">
              <a:rPr lang="cs-CZ" altLang="cs-CZ" sz="2400">
                <a:latin typeface="Arial" panose="020B0604020202020204" pitchFamily="34" charset="0"/>
                <a:sym typeface="Century Schoolbook" panose="02040604050505020304" pitchFamily="18" charset="0"/>
              </a:rPr>
              <a:pPr eaLnBrk="1" hangingPunct="1">
                <a:lnSpc>
                  <a:spcPct val="100000"/>
                </a:lnSpc>
                <a:spcBef>
                  <a:spcPct val="0"/>
                </a:spcBef>
              </a:pPr>
              <a:t>21</a:t>
            </a:fld>
            <a:endParaRPr lang="cs-CZ" altLang="cs-CZ" sz="2400">
              <a:latin typeface="Arial" panose="020B0604020202020204" pitchFamily="34" charset="0"/>
              <a:sym typeface="Century Schoolbook" panose="02040604050505020304" pitchFamily="18" charset="0"/>
            </a:endParaRPr>
          </a:p>
        </p:txBody>
      </p:sp>
    </p:spTree>
    <p:extLst>
      <p:ext uri="{BB962C8B-B14F-4D97-AF65-F5344CB8AC3E}">
        <p14:creationId xmlns:p14="http://schemas.microsoft.com/office/powerpoint/2010/main" val="3287053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Zástupný symbol pro obrázek snímku 1"/>
          <p:cNvSpPr>
            <a:spLocks noGrp="1" noRot="1" noChangeAspect="1" noTextEdit="1"/>
          </p:cNvSpPr>
          <p:nvPr>
            <p:ph type="sldImg"/>
          </p:nvPr>
        </p:nvSpPr>
        <p:spPr/>
      </p:sp>
      <p:sp>
        <p:nvSpPr>
          <p:cNvPr id="109570" name="Zástupný symbol pro poznámky 2"/>
          <p:cNvSpPr>
            <a:spLocks noGrp="1"/>
          </p:cNvSpPr>
          <p:nvPr>
            <p:ph type="body" idx="1"/>
          </p:nvPr>
        </p:nvSpPr>
        <p:spPr/>
        <p:txBody>
          <a:bodyPr/>
          <a:lstStyle/>
          <a:p>
            <a:r>
              <a:rPr lang="cs-CZ" altLang="cs-CZ" sz="1200" dirty="0">
                <a:latin typeface="Helvetica" panose="020B0604020202020204" pitchFamily="34" charset="0"/>
              </a:rPr>
              <a:t> </a:t>
            </a:r>
            <a:endParaRPr lang="cs-CZ" altLang="cs-CZ" dirty="0"/>
          </a:p>
        </p:txBody>
      </p:sp>
      <p:sp>
        <p:nvSpPr>
          <p:cNvPr id="109571" name="Zástupný symbol pro číslo snímku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8000"/>
              </a:lnSpc>
              <a:spcBef>
                <a:spcPct val="30000"/>
              </a:spcBef>
              <a:defRPr sz="2200">
                <a:solidFill>
                  <a:schemeClr val="tx1"/>
                </a:solidFill>
                <a:latin typeface="Helvetica Neue"/>
                <a:ea typeface="Helvetica Neue"/>
                <a:cs typeface="Helvetica Neue"/>
                <a:sym typeface="Helvetica Neue"/>
              </a:defRPr>
            </a:lvl1pPr>
            <a:lvl2pPr marL="742950" indent="-285750">
              <a:lnSpc>
                <a:spcPct val="118000"/>
              </a:lnSpc>
              <a:spcBef>
                <a:spcPct val="30000"/>
              </a:spcBef>
              <a:defRPr sz="2200">
                <a:solidFill>
                  <a:schemeClr val="tx1"/>
                </a:solidFill>
                <a:latin typeface="Helvetica Neue"/>
                <a:ea typeface="Helvetica Neue"/>
                <a:cs typeface="Helvetica Neue"/>
                <a:sym typeface="Helvetica Neue"/>
              </a:defRPr>
            </a:lvl2pPr>
            <a:lvl3pPr marL="1143000" indent="-228600">
              <a:lnSpc>
                <a:spcPct val="118000"/>
              </a:lnSpc>
              <a:spcBef>
                <a:spcPct val="30000"/>
              </a:spcBef>
              <a:defRPr sz="2200">
                <a:solidFill>
                  <a:schemeClr val="tx1"/>
                </a:solidFill>
                <a:latin typeface="Helvetica Neue"/>
                <a:ea typeface="Helvetica Neue"/>
                <a:cs typeface="Helvetica Neue"/>
                <a:sym typeface="Helvetica Neue"/>
              </a:defRPr>
            </a:lvl3pPr>
            <a:lvl4pPr marL="1600200" indent="-228600">
              <a:lnSpc>
                <a:spcPct val="118000"/>
              </a:lnSpc>
              <a:spcBef>
                <a:spcPct val="30000"/>
              </a:spcBef>
              <a:defRPr sz="2200">
                <a:solidFill>
                  <a:schemeClr val="tx1"/>
                </a:solidFill>
                <a:latin typeface="Helvetica Neue"/>
                <a:ea typeface="Helvetica Neue"/>
                <a:cs typeface="Helvetica Neue"/>
                <a:sym typeface="Helvetica Neue"/>
              </a:defRPr>
            </a:lvl4pPr>
            <a:lvl5pPr marL="2057400" indent="-228600">
              <a:lnSpc>
                <a:spcPct val="118000"/>
              </a:lnSpc>
              <a:spcBef>
                <a:spcPct val="30000"/>
              </a:spcBef>
              <a:defRPr sz="2200">
                <a:solidFill>
                  <a:schemeClr val="tx1"/>
                </a:solidFill>
                <a:latin typeface="Helvetica Neue"/>
                <a:ea typeface="Helvetica Neue"/>
                <a:cs typeface="Helvetica Neue"/>
                <a:sym typeface="Helvetica Neue"/>
              </a:defRPr>
            </a:lvl5pPr>
            <a:lvl6pPr marL="25146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6pPr>
            <a:lvl7pPr marL="29718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7pPr>
            <a:lvl8pPr marL="34290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8pPr>
            <a:lvl9pPr marL="38862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9pPr>
          </a:lstStyle>
          <a:p>
            <a:pPr>
              <a:lnSpc>
                <a:spcPct val="100000"/>
              </a:lnSpc>
              <a:spcBef>
                <a:spcPct val="0"/>
              </a:spcBef>
            </a:pPr>
            <a:fld id="{9B4D3F7F-C303-457D-BFF7-CF3CB1895752}" type="slidenum">
              <a:rPr lang="en-US" altLang="cs-CZ" sz="2400">
                <a:latin typeface="Century Schoolbook" panose="02040604050505020304" pitchFamily="18" charset="0"/>
                <a:sym typeface="Century Schoolbook" panose="02040604050505020304" pitchFamily="18" charset="0"/>
              </a:rPr>
              <a:pPr>
                <a:lnSpc>
                  <a:spcPct val="100000"/>
                </a:lnSpc>
                <a:spcBef>
                  <a:spcPct val="0"/>
                </a:spcBef>
              </a:pPr>
              <a:t>24</a:t>
            </a:fld>
            <a:endParaRPr lang="en-US" altLang="cs-CZ" sz="2400">
              <a:latin typeface="Century Schoolbook" panose="02040604050505020304" pitchFamily="18" charset="0"/>
              <a:sym typeface="Century Schoolbook" panose="02040604050505020304" pitchFamily="18" charset="0"/>
            </a:endParaRPr>
          </a:p>
        </p:txBody>
      </p:sp>
    </p:spTree>
    <p:extLst>
      <p:ext uri="{BB962C8B-B14F-4D97-AF65-F5344CB8AC3E}">
        <p14:creationId xmlns:p14="http://schemas.microsoft.com/office/powerpoint/2010/main" val="1450959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8000"/>
              </a:lnSpc>
              <a:spcBef>
                <a:spcPct val="30000"/>
              </a:spcBef>
              <a:defRPr sz="2200">
                <a:solidFill>
                  <a:schemeClr val="tx1"/>
                </a:solidFill>
                <a:latin typeface="Helvetica Neue"/>
                <a:ea typeface="Helvetica Neue"/>
                <a:cs typeface="Helvetica Neue"/>
                <a:sym typeface="Helvetica Neue"/>
              </a:defRPr>
            </a:lvl1pPr>
            <a:lvl2pPr marL="742950" indent="-285750">
              <a:lnSpc>
                <a:spcPct val="118000"/>
              </a:lnSpc>
              <a:spcBef>
                <a:spcPct val="30000"/>
              </a:spcBef>
              <a:defRPr sz="2200">
                <a:solidFill>
                  <a:schemeClr val="tx1"/>
                </a:solidFill>
                <a:latin typeface="Helvetica Neue"/>
                <a:ea typeface="Helvetica Neue"/>
                <a:cs typeface="Helvetica Neue"/>
                <a:sym typeface="Helvetica Neue"/>
              </a:defRPr>
            </a:lvl2pPr>
            <a:lvl3pPr marL="1143000" indent="-228600">
              <a:lnSpc>
                <a:spcPct val="118000"/>
              </a:lnSpc>
              <a:spcBef>
                <a:spcPct val="30000"/>
              </a:spcBef>
              <a:defRPr sz="2200">
                <a:solidFill>
                  <a:schemeClr val="tx1"/>
                </a:solidFill>
                <a:latin typeface="Helvetica Neue"/>
                <a:ea typeface="Helvetica Neue"/>
                <a:cs typeface="Helvetica Neue"/>
                <a:sym typeface="Helvetica Neue"/>
              </a:defRPr>
            </a:lvl3pPr>
            <a:lvl4pPr marL="1600200" indent="-228600">
              <a:lnSpc>
                <a:spcPct val="118000"/>
              </a:lnSpc>
              <a:spcBef>
                <a:spcPct val="30000"/>
              </a:spcBef>
              <a:defRPr sz="2200">
                <a:solidFill>
                  <a:schemeClr val="tx1"/>
                </a:solidFill>
                <a:latin typeface="Helvetica Neue"/>
                <a:ea typeface="Helvetica Neue"/>
                <a:cs typeface="Helvetica Neue"/>
                <a:sym typeface="Helvetica Neue"/>
              </a:defRPr>
            </a:lvl4pPr>
            <a:lvl5pPr marL="2057400" indent="-228600">
              <a:lnSpc>
                <a:spcPct val="118000"/>
              </a:lnSpc>
              <a:spcBef>
                <a:spcPct val="30000"/>
              </a:spcBef>
              <a:defRPr sz="2200">
                <a:solidFill>
                  <a:schemeClr val="tx1"/>
                </a:solidFill>
                <a:latin typeface="Helvetica Neue"/>
                <a:ea typeface="Helvetica Neue"/>
                <a:cs typeface="Helvetica Neue"/>
                <a:sym typeface="Helvetica Neue"/>
              </a:defRPr>
            </a:lvl5pPr>
            <a:lvl6pPr marL="25146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6pPr>
            <a:lvl7pPr marL="29718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7pPr>
            <a:lvl8pPr marL="34290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8pPr>
            <a:lvl9pPr marL="38862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9pPr>
          </a:lstStyle>
          <a:p>
            <a:pPr eaLnBrk="1" hangingPunct="1">
              <a:lnSpc>
                <a:spcPct val="100000"/>
              </a:lnSpc>
              <a:spcBef>
                <a:spcPct val="0"/>
              </a:spcBef>
            </a:pPr>
            <a:fld id="{69CE8C2D-F327-494B-BA68-AE94AD218939}" type="slidenum">
              <a:rPr lang="cs-CZ" altLang="cs-CZ" sz="2400">
                <a:latin typeface="Arial" panose="020B0604020202020204" pitchFamily="34" charset="0"/>
                <a:sym typeface="Century Schoolbook" panose="02040604050505020304" pitchFamily="18" charset="0"/>
              </a:rPr>
              <a:pPr eaLnBrk="1" hangingPunct="1">
                <a:lnSpc>
                  <a:spcPct val="100000"/>
                </a:lnSpc>
                <a:spcBef>
                  <a:spcPct val="0"/>
                </a:spcBef>
              </a:pPr>
              <a:t>26</a:t>
            </a:fld>
            <a:endParaRPr lang="cs-CZ" altLang="cs-CZ" sz="2400">
              <a:latin typeface="Arial" panose="020B0604020202020204" pitchFamily="34" charset="0"/>
              <a:sym typeface="Century Schoolbook" panose="02040604050505020304" pitchFamily="18" charset="0"/>
            </a:endParaRPr>
          </a:p>
        </p:txBody>
      </p:sp>
      <p:sp>
        <p:nvSpPr>
          <p:cNvPr id="1177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118000"/>
              </a:lnSpc>
              <a:spcBef>
                <a:spcPct val="30000"/>
              </a:spcBef>
              <a:defRPr sz="2200">
                <a:solidFill>
                  <a:schemeClr val="tx1"/>
                </a:solidFill>
                <a:latin typeface="Helvetica Neue"/>
                <a:ea typeface="Helvetica Neue"/>
                <a:cs typeface="Helvetica Neue"/>
                <a:sym typeface="Helvetica Neue"/>
              </a:defRPr>
            </a:lvl1pPr>
            <a:lvl2pPr marL="742950" indent="-285750">
              <a:lnSpc>
                <a:spcPct val="118000"/>
              </a:lnSpc>
              <a:spcBef>
                <a:spcPct val="30000"/>
              </a:spcBef>
              <a:defRPr sz="2200">
                <a:solidFill>
                  <a:schemeClr val="tx1"/>
                </a:solidFill>
                <a:latin typeface="Helvetica Neue"/>
                <a:ea typeface="Helvetica Neue"/>
                <a:cs typeface="Helvetica Neue"/>
                <a:sym typeface="Helvetica Neue"/>
              </a:defRPr>
            </a:lvl2pPr>
            <a:lvl3pPr marL="1143000" indent="-228600">
              <a:lnSpc>
                <a:spcPct val="118000"/>
              </a:lnSpc>
              <a:spcBef>
                <a:spcPct val="30000"/>
              </a:spcBef>
              <a:defRPr sz="2200">
                <a:solidFill>
                  <a:schemeClr val="tx1"/>
                </a:solidFill>
                <a:latin typeface="Helvetica Neue"/>
                <a:ea typeface="Helvetica Neue"/>
                <a:cs typeface="Helvetica Neue"/>
                <a:sym typeface="Helvetica Neue"/>
              </a:defRPr>
            </a:lvl3pPr>
            <a:lvl4pPr marL="1600200" indent="-228600">
              <a:lnSpc>
                <a:spcPct val="118000"/>
              </a:lnSpc>
              <a:spcBef>
                <a:spcPct val="30000"/>
              </a:spcBef>
              <a:defRPr sz="2200">
                <a:solidFill>
                  <a:schemeClr val="tx1"/>
                </a:solidFill>
                <a:latin typeface="Helvetica Neue"/>
                <a:ea typeface="Helvetica Neue"/>
                <a:cs typeface="Helvetica Neue"/>
                <a:sym typeface="Helvetica Neue"/>
              </a:defRPr>
            </a:lvl4pPr>
            <a:lvl5pPr marL="2057400" indent="-228600">
              <a:lnSpc>
                <a:spcPct val="118000"/>
              </a:lnSpc>
              <a:spcBef>
                <a:spcPct val="30000"/>
              </a:spcBef>
              <a:defRPr sz="2200">
                <a:solidFill>
                  <a:schemeClr val="tx1"/>
                </a:solidFill>
                <a:latin typeface="Helvetica Neue"/>
                <a:ea typeface="Helvetica Neue"/>
                <a:cs typeface="Helvetica Neue"/>
                <a:sym typeface="Helvetica Neue"/>
              </a:defRPr>
            </a:lvl5pPr>
            <a:lvl6pPr marL="25146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6pPr>
            <a:lvl7pPr marL="29718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7pPr>
            <a:lvl8pPr marL="34290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8pPr>
            <a:lvl9pPr marL="38862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9pPr>
          </a:lstStyle>
          <a:p>
            <a:pPr algn="r">
              <a:lnSpc>
                <a:spcPct val="100000"/>
              </a:lnSpc>
              <a:spcBef>
                <a:spcPct val="0"/>
              </a:spcBef>
            </a:pPr>
            <a:fld id="{8A6DDBEC-01E5-4FE8-BCB9-BDF211795F82}" type="slidenum">
              <a:rPr lang="cs-CZ" altLang="cs-CZ" sz="1200">
                <a:latin typeface="Tahoma" panose="020B0604030504040204" pitchFamily="34" charset="0"/>
                <a:sym typeface="Century Schoolbook" panose="02040604050505020304" pitchFamily="18" charset="0"/>
              </a:rPr>
              <a:pPr algn="r">
                <a:lnSpc>
                  <a:spcPct val="100000"/>
                </a:lnSpc>
                <a:spcBef>
                  <a:spcPct val="0"/>
                </a:spcBef>
              </a:pPr>
              <a:t>26</a:t>
            </a:fld>
            <a:endParaRPr lang="cs-CZ" altLang="cs-CZ" sz="1200">
              <a:latin typeface="Tahoma" panose="020B0604030504040204" pitchFamily="34" charset="0"/>
              <a:sym typeface="Century Schoolbook" panose="02040604050505020304" pitchFamily="18" charset="0"/>
            </a:endParaRPr>
          </a:p>
        </p:txBody>
      </p:sp>
      <p:sp>
        <p:nvSpPr>
          <p:cNvPr id="117763" name="Rectangle 2"/>
          <p:cNvSpPr>
            <a:spLocks noGrp="1" noRot="1" noChangeAspect="1" noTextEdit="1"/>
          </p:cNvSpPr>
          <p:nvPr>
            <p:ph type="sldImg"/>
          </p:nvPr>
        </p:nvSpPr>
        <p:spPr>
          <a:solidFill>
            <a:srgbClr val="FFFFFF"/>
          </a:solidFill>
        </p:spPr>
      </p:sp>
      <p:sp>
        <p:nvSpPr>
          <p:cNvPr id="1177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cs-CZ" dirty="0">
              <a:latin typeface="Arial" panose="020B0604020202020204" pitchFamily="34" charset="0"/>
            </a:endParaRPr>
          </a:p>
        </p:txBody>
      </p:sp>
    </p:spTree>
    <p:extLst>
      <p:ext uri="{BB962C8B-B14F-4D97-AF65-F5344CB8AC3E}">
        <p14:creationId xmlns:p14="http://schemas.microsoft.com/office/powerpoint/2010/main" val="1712810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Zástupný symbol pro obrázek snímku 1"/>
          <p:cNvSpPr>
            <a:spLocks noGrp="1" noRot="1" noChangeAspect="1" noTextEdit="1"/>
          </p:cNvSpPr>
          <p:nvPr>
            <p:ph type="sldImg"/>
          </p:nvPr>
        </p:nvSpPr>
        <p:spPr>
          <a:ln>
            <a:solidFill>
              <a:srgbClr val="000000"/>
            </a:solidFill>
            <a:miter lim="800000"/>
            <a:headEnd/>
            <a:tailEnd/>
          </a:ln>
        </p:spPr>
      </p:sp>
      <p:sp>
        <p:nvSpPr>
          <p:cNvPr id="122882" name="Zástupný symbol pro poznámky 2"/>
          <p:cNvSpPr>
            <a:spLocks noGrp="1"/>
          </p:cNvSpPr>
          <p:nvPr>
            <p:ph type="body" idx="1"/>
          </p:nvPr>
        </p:nvSpPr>
        <p:spPr/>
        <p:txBody>
          <a:bodyPr/>
          <a:lstStyle/>
          <a:p>
            <a:endParaRPr lang="cs-CZ" altLang="cs-CZ"/>
          </a:p>
        </p:txBody>
      </p:sp>
    </p:spTree>
    <p:extLst>
      <p:ext uri="{BB962C8B-B14F-4D97-AF65-F5344CB8AC3E}">
        <p14:creationId xmlns:p14="http://schemas.microsoft.com/office/powerpoint/2010/main" val="201143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a:lnSpc>
                <a:spcPct val="118000"/>
              </a:lnSpc>
              <a:spcBef>
                <a:spcPct val="30000"/>
              </a:spcBef>
              <a:defRPr sz="2200">
                <a:solidFill>
                  <a:schemeClr val="tx1"/>
                </a:solidFill>
                <a:latin typeface="Helvetica Neue"/>
                <a:ea typeface="Helvetica Neue"/>
                <a:cs typeface="Helvetica Neue"/>
                <a:sym typeface="Helvetica Neue"/>
              </a:defRPr>
            </a:lvl1pPr>
            <a:lvl2pPr marL="742950" indent="-285750">
              <a:lnSpc>
                <a:spcPct val="118000"/>
              </a:lnSpc>
              <a:spcBef>
                <a:spcPct val="30000"/>
              </a:spcBef>
              <a:defRPr sz="2200">
                <a:solidFill>
                  <a:schemeClr val="tx1"/>
                </a:solidFill>
                <a:latin typeface="Helvetica Neue"/>
                <a:ea typeface="Helvetica Neue"/>
                <a:cs typeface="Helvetica Neue"/>
                <a:sym typeface="Helvetica Neue"/>
              </a:defRPr>
            </a:lvl2pPr>
            <a:lvl3pPr marL="1143000" indent="-228600">
              <a:lnSpc>
                <a:spcPct val="118000"/>
              </a:lnSpc>
              <a:spcBef>
                <a:spcPct val="30000"/>
              </a:spcBef>
              <a:defRPr sz="2200">
                <a:solidFill>
                  <a:schemeClr val="tx1"/>
                </a:solidFill>
                <a:latin typeface="Helvetica Neue"/>
                <a:ea typeface="Helvetica Neue"/>
                <a:cs typeface="Helvetica Neue"/>
                <a:sym typeface="Helvetica Neue"/>
              </a:defRPr>
            </a:lvl3pPr>
            <a:lvl4pPr marL="1600200" indent="-228600">
              <a:lnSpc>
                <a:spcPct val="118000"/>
              </a:lnSpc>
              <a:spcBef>
                <a:spcPct val="30000"/>
              </a:spcBef>
              <a:defRPr sz="2200">
                <a:solidFill>
                  <a:schemeClr val="tx1"/>
                </a:solidFill>
                <a:latin typeface="Helvetica Neue"/>
                <a:ea typeface="Helvetica Neue"/>
                <a:cs typeface="Helvetica Neue"/>
                <a:sym typeface="Helvetica Neue"/>
              </a:defRPr>
            </a:lvl4pPr>
            <a:lvl5pPr marL="2057400" indent="-228600">
              <a:lnSpc>
                <a:spcPct val="118000"/>
              </a:lnSpc>
              <a:spcBef>
                <a:spcPct val="30000"/>
              </a:spcBef>
              <a:defRPr sz="2200">
                <a:solidFill>
                  <a:schemeClr val="tx1"/>
                </a:solidFill>
                <a:latin typeface="Helvetica Neue"/>
                <a:ea typeface="Helvetica Neue"/>
                <a:cs typeface="Helvetica Neue"/>
                <a:sym typeface="Helvetica Neue"/>
              </a:defRPr>
            </a:lvl5pPr>
            <a:lvl6pPr marL="25146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6pPr>
            <a:lvl7pPr marL="29718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7pPr>
            <a:lvl8pPr marL="34290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8pPr>
            <a:lvl9pPr marL="38862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9pPr>
          </a:lstStyle>
          <a:p>
            <a:pPr eaLnBrk="1" hangingPunct="1">
              <a:lnSpc>
                <a:spcPct val="100000"/>
              </a:lnSpc>
              <a:spcBef>
                <a:spcPct val="0"/>
              </a:spcBef>
            </a:pPr>
            <a:endParaRPr lang="en-US" altLang="cs-CZ" sz="2400">
              <a:solidFill>
                <a:srgbClr val="000000"/>
              </a:solidFill>
              <a:latin typeface="Calibri" panose="020F0502020204030204" pitchFamily="34" charset="0"/>
              <a:sym typeface="Century Schoolbook" panose="02040604050505020304" pitchFamily="18" charset="0"/>
            </a:endParaRPr>
          </a:p>
        </p:txBody>
      </p:sp>
      <p:sp>
        <p:nvSpPr>
          <p:cNvPr id="140291" name="Text Box 2"/>
          <p:cNvSpPr>
            <a:spLocks noGrp="1"/>
          </p:cNvSpPr>
          <p:nvPr>
            <p:ph type="body"/>
          </p:nvPr>
        </p:nvSpPr>
        <p:spPr>
          <a:xfrm>
            <a:off x="1046163" y="4352925"/>
            <a:ext cx="4770437" cy="3478213"/>
          </a:xfrm>
        </p:spPr>
        <p:txBody>
          <a:bodyPr lIns="0" tIns="0" rIns="0" bIns="0"/>
          <a:lstStyle/>
          <a:p>
            <a:pPr marL="76200" indent="-76200" eaLnBrk="1" hangingPunct="1">
              <a:lnSpc>
                <a:spcPct val="93000"/>
              </a:lnSpc>
              <a:spcBef>
                <a:spcPct val="0"/>
              </a:spcBef>
              <a:buSzPct val="45000"/>
              <a:tabLst>
                <a:tab pos="649288" algn="l"/>
                <a:tab pos="1298575" algn="l"/>
                <a:tab pos="1947863" algn="l"/>
                <a:tab pos="2597150" algn="l"/>
                <a:tab pos="3248025" algn="l"/>
                <a:tab pos="3897313" algn="l"/>
                <a:tab pos="4546600" algn="l"/>
              </a:tabLst>
            </a:pPr>
            <a:r>
              <a:rPr lang="en-GB" altLang="cs-CZ" sz="1300" b="1">
                <a:solidFill>
                  <a:srgbClr val="000000"/>
                </a:solidFill>
                <a:latin typeface="Arial" panose="020B0604020202020204" pitchFamily="34" charset="0"/>
                <a:ea typeface="msgothic"/>
                <a:cs typeface="msgothic"/>
              </a:rPr>
              <a:t>Distribution of cytogenetic abnormalities from data collected from UK childhood ALL treatment trials.</a:t>
            </a:r>
            <a:r>
              <a:rPr lang="en-GB" altLang="cs-CZ">
                <a:solidFill>
                  <a:srgbClr val="000000"/>
                </a:solidFill>
                <a:latin typeface="Arial" panose="020B0604020202020204" pitchFamily="34" charset="0"/>
                <a:ea typeface="msgothic"/>
                <a:cs typeface="msgothic"/>
              </a:rPr>
              <a:t> (A) Relative incidence of the established cytogenetic abnormalities among childhood BCP-ALL. (B) Distribution of different cytogenetic subgroups according to age. The abnormalities are color coded and the incidence of each abnormality indicated according to age group. The relative incidence of T-ALL is also shown. </a:t>
            </a:r>
            <a:r>
              <a:rPr lang="en-GB" altLang="cs-CZ" i="1">
                <a:solidFill>
                  <a:srgbClr val="000000"/>
                </a:solidFill>
                <a:latin typeface="Arial" panose="020B0604020202020204" pitchFamily="34" charset="0"/>
                <a:ea typeface="msgothic"/>
                <a:cs typeface="msgothic"/>
              </a:rPr>
              <a:t>IGH@</a:t>
            </a:r>
            <a:r>
              <a:rPr lang="en-GB" altLang="cs-CZ">
                <a:solidFill>
                  <a:srgbClr val="000000"/>
                </a:solidFill>
                <a:latin typeface="Arial" panose="020B0604020202020204" pitchFamily="34" charset="0"/>
                <a:ea typeface="msgothic"/>
                <a:cs typeface="msgothic"/>
              </a:rPr>
              <a:t> indicates all translocations except with </a:t>
            </a:r>
            <a:r>
              <a:rPr lang="en-GB" altLang="cs-CZ" i="1">
                <a:solidFill>
                  <a:srgbClr val="000000"/>
                </a:solidFill>
                <a:latin typeface="Arial" panose="020B0604020202020204" pitchFamily="34" charset="0"/>
                <a:ea typeface="msgothic"/>
                <a:cs typeface="msgothic"/>
              </a:rPr>
              <a:t>CRLF2</a:t>
            </a:r>
            <a:r>
              <a:rPr lang="en-GB" altLang="cs-CZ">
                <a:solidFill>
                  <a:srgbClr val="000000"/>
                </a:solidFill>
                <a:latin typeface="Arial" panose="020B0604020202020204" pitchFamily="34" charset="0"/>
                <a:ea typeface="msgothic"/>
                <a:cs typeface="msgothic"/>
              </a:rPr>
              <a:t>; </a:t>
            </a:r>
            <a:r>
              <a:rPr lang="en-GB" altLang="cs-CZ" i="1">
                <a:solidFill>
                  <a:srgbClr val="000000"/>
                </a:solidFill>
                <a:latin typeface="Arial" panose="020B0604020202020204" pitchFamily="34" charset="0"/>
                <a:ea typeface="msgothic"/>
                <a:cs typeface="msgothic"/>
              </a:rPr>
              <a:t>CRLF2</a:t>
            </a:r>
            <a:r>
              <a:rPr lang="en-GB" altLang="cs-CZ">
                <a:solidFill>
                  <a:srgbClr val="000000"/>
                </a:solidFill>
                <a:latin typeface="Arial" panose="020B0604020202020204" pitchFamily="34" charset="0"/>
                <a:ea typeface="msgothic"/>
                <a:cs typeface="msgothic"/>
              </a:rPr>
              <a:t>, </a:t>
            </a:r>
            <a:r>
              <a:rPr lang="en-GB" altLang="cs-CZ" i="1">
                <a:solidFill>
                  <a:srgbClr val="000000"/>
                </a:solidFill>
                <a:latin typeface="Arial" panose="020B0604020202020204" pitchFamily="34" charset="0"/>
                <a:ea typeface="msgothic"/>
                <a:cs typeface="msgothic"/>
              </a:rPr>
              <a:t>IGH@-CRLF2</a:t>
            </a:r>
            <a:r>
              <a:rPr lang="en-GB" altLang="cs-CZ">
                <a:solidFill>
                  <a:srgbClr val="000000"/>
                </a:solidFill>
                <a:latin typeface="Arial" panose="020B0604020202020204" pitchFamily="34" charset="0"/>
                <a:ea typeface="msgothic"/>
                <a:cs typeface="msgothic"/>
              </a:rPr>
              <a:t> and </a:t>
            </a:r>
            <a:r>
              <a:rPr lang="en-GB" altLang="cs-CZ" i="1">
                <a:solidFill>
                  <a:srgbClr val="000000"/>
                </a:solidFill>
                <a:latin typeface="Arial" panose="020B0604020202020204" pitchFamily="34" charset="0"/>
                <a:ea typeface="msgothic"/>
                <a:cs typeface="msgothic"/>
              </a:rPr>
              <a:t>P2RY8-CRLF2</a:t>
            </a:r>
            <a:r>
              <a:rPr lang="en-GB" altLang="cs-CZ">
                <a:solidFill>
                  <a:srgbClr val="000000"/>
                </a:solidFill>
                <a:latin typeface="Arial" panose="020B0604020202020204" pitchFamily="34" charset="0"/>
                <a:ea typeface="msgothic"/>
                <a:cs typeface="msgothic"/>
              </a:rPr>
              <a:t>; hap/hypo, hypodiploidy (&lt; 44 chromosomes); t(9;22), </a:t>
            </a:r>
            <a:r>
              <a:rPr lang="en-GB" altLang="cs-CZ" i="1">
                <a:solidFill>
                  <a:srgbClr val="000000"/>
                </a:solidFill>
                <a:latin typeface="Arial" panose="020B0604020202020204" pitchFamily="34" charset="0"/>
                <a:ea typeface="msgothic"/>
                <a:cs typeface="msgothic"/>
              </a:rPr>
              <a:t>BCR-ABL1</a:t>
            </a:r>
            <a:r>
              <a:rPr lang="en-GB" altLang="cs-CZ">
                <a:solidFill>
                  <a:srgbClr val="000000"/>
                </a:solidFill>
                <a:latin typeface="Arial" panose="020B0604020202020204" pitchFamily="34" charset="0"/>
                <a:ea typeface="msgothic"/>
                <a:cs typeface="msgothic"/>
              </a:rPr>
              <a:t> positive; and HeH, high hyperdiploidy.</a:t>
            </a:r>
          </a:p>
        </p:txBody>
      </p:sp>
    </p:spTree>
    <p:extLst>
      <p:ext uri="{BB962C8B-B14F-4D97-AF65-F5344CB8AC3E}">
        <p14:creationId xmlns:p14="http://schemas.microsoft.com/office/powerpoint/2010/main" val="2409782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8000"/>
              </a:lnSpc>
              <a:spcBef>
                <a:spcPct val="30000"/>
              </a:spcBef>
              <a:defRPr sz="2200">
                <a:solidFill>
                  <a:schemeClr val="tx1"/>
                </a:solidFill>
                <a:latin typeface="Helvetica Neue"/>
                <a:ea typeface="Helvetica Neue"/>
                <a:cs typeface="Helvetica Neue"/>
                <a:sym typeface="Helvetica Neue"/>
              </a:defRPr>
            </a:lvl1pPr>
            <a:lvl2pPr marL="742950" indent="-285750">
              <a:lnSpc>
                <a:spcPct val="118000"/>
              </a:lnSpc>
              <a:spcBef>
                <a:spcPct val="30000"/>
              </a:spcBef>
              <a:defRPr sz="2200">
                <a:solidFill>
                  <a:schemeClr val="tx1"/>
                </a:solidFill>
                <a:latin typeface="Helvetica Neue"/>
                <a:ea typeface="Helvetica Neue"/>
                <a:cs typeface="Helvetica Neue"/>
                <a:sym typeface="Helvetica Neue"/>
              </a:defRPr>
            </a:lvl2pPr>
            <a:lvl3pPr marL="1143000" indent="-228600">
              <a:lnSpc>
                <a:spcPct val="118000"/>
              </a:lnSpc>
              <a:spcBef>
                <a:spcPct val="30000"/>
              </a:spcBef>
              <a:defRPr sz="2200">
                <a:solidFill>
                  <a:schemeClr val="tx1"/>
                </a:solidFill>
                <a:latin typeface="Helvetica Neue"/>
                <a:ea typeface="Helvetica Neue"/>
                <a:cs typeface="Helvetica Neue"/>
                <a:sym typeface="Helvetica Neue"/>
              </a:defRPr>
            </a:lvl3pPr>
            <a:lvl4pPr marL="1600200" indent="-228600">
              <a:lnSpc>
                <a:spcPct val="118000"/>
              </a:lnSpc>
              <a:spcBef>
                <a:spcPct val="30000"/>
              </a:spcBef>
              <a:defRPr sz="2200">
                <a:solidFill>
                  <a:schemeClr val="tx1"/>
                </a:solidFill>
                <a:latin typeface="Helvetica Neue"/>
                <a:ea typeface="Helvetica Neue"/>
                <a:cs typeface="Helvetica Neue"/>
                <a:sym typeface="Helvetica Neue"/>
              </a:defRPr>
            </a:lvl4pPr>
            <a:lvl5pPr marL="2057400" indent="-228600">
              <a:lnSpc>
                <a:spcPct val="118000"/>
              </a:lnSpc>
              <a:spcBef>
                <a:spcPct val="30000"/>
              </a:spcBef>
              <a:defRPr sz="2200">
                <a:solidFill>
                  <a:schemeClr val="tx1"/>
                </a:solidFill>
                <a:latin typeface="Helvetica Neue"/>
                <a:ea typeface="Helvetica Neue"/>
                <a:cs typeface="Helvetica Neue"/>
                <a:sym typeface="Helvetica Neue"/>
              </a:defRPr>
            </a:lvl5pPr>
            <a:lvl6pPr marL="25146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6pPr>
            <a:lvl7pPr marL="29718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7pPr>
            <a:lvl8pPr marL="34290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8pPr>
            <a:lvl9pPr marL="38862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9pPr>
          </a:lstStyle>
          <a:p>
            <a:pPr eaLnBrk="1" hangingPunct="1">
              <a:lnSpc>
                <a:spcPct val="100000"/>
              </a:lnSpc>
              <a:spcBef>
                <a:spcPct val="0"/>
              </a:spcBef>
            </a:pPr>
            <a:fld id="{59DE5001-8500-4B6B-B5A7-1FCF52C00A69}" type="slidenum">
              <a:rPr lang="cs-CZ" altLang="cs-CZ" sz="2400">
                <a:latin typeface="Arial" panose="020B0604020202020204" pitchFamily="34" charset="0"/>
                <a:sym typeface="Century Schoolbook" panose="02040604050505020304" pitchFamily="18" charset="0"/>
              </a:rPr>
              <a:pPr eaLnBrk="1" hangingPunct="1">
                <a:lnSpc>
                  <a:spcPct val="100000"/>
                </a:lnSpc>
                <a:spcBef>
                  <a:spcPct val="0"/>
                </a:spcBef>
              </a:pPr>
              <a:t>2</a:t>
            </a:fld>
            <a:endParaRPr lang="cs-CZ" altLang="cs-CZ" sz="2400">
              <a:latin typeface="Arial" panose="020B0604020202020204" pitchFamily="34" charset="0"/>
              <a:sym typeface="Century Schoolbook" panose="02040604050505020304" pitchFamily="18" charset="0"/>
            </a:endParaRPr>
          </a:p>
        </p:txBody>
      </p:sp>
      <p:sp>
        <p:nvSpPr>
          <p:cNvPr id="82946" name="Rectangle 2"/>
          <p:cNvSpPr>
            <a:spLocks noGrp="1" noRot="1" noChangeAspect="1" noTextEdit="1"/>
          </p:cNvSpPr>
          <p:nvPr>
            <p:ph type="sldImg"/>
          </p:nvPr>
        </p:nvSpPr>
        <p:spPr/>
      </p:sp>
      <p:sp>
        <p:nvSpPr>
          <p:cNvPr id="82947" name="Rectangle 3"/>
          <p:cNvSpPr>
            <a:spLocks noGrp="1"/>
          </p:cNvSpPr>
          <p:nvPr>
            <p:ph type="body" idx="1"/>
          </p:nvPr>
        </p:nvSpPr>
        <p:spPr/>
        <p:txBody>
          <a:bodyPr/>
          <a:lstStyle/>
          <a:p>
            <a:pPr eaLnBrk="1" hangingPunct="1"/>
            <a:endParaRPr lang="en-US" altLang="cs-CZ" dirty="0">
              <a:latin typeface="Arial" panose="020B0604020202020204" pitchFamily="34" charset="0"/>
            </a:endParaRPr>
          </a:p>
        </p:txBody>
      </p:sp>
    </p:spTree>
    <p:extLst>
      <p:ext uri="{BB962C8B-B14F-4D97-AF65-F5344CB8AC3E}">
        <p14:creationId xmlns:p14="http://schemas.microsoft.com/office/powerpoint/2010/main" val="1456461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2622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157128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61860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794233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2482560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Zástupný symbol pro obrázek snímku 1"/>
          <p:cNvSpPr>
            <a:spLocks noGrp="1" noRot="1" noChangeAspect="1" noTextEdit="1"/>
          </p:cNvSpPr>
          <p:nvPr>
            <p:ph type="sldImg"/>
          </p:nvPr>
        </p:nvSpPr>
        <p:spPr/>
      </p:sp>
      <p:sp>
        <p:nvSpPr>
          <p:cNvPr id="87042" name="Zástupný symbol pro poznámky 2"/>
          <p:cNvSpPr>
            <a:spLocks noGrp="1"/>
          </p:cNvSpPr>
          <p:nvPr>
            <p:ph type="body" idx="1"/>
          </p:nvPr>
        </p:nvSpPr>
        <p:spPr/>
        <p:txBody>
          <a:bodyPr/>
          <a:lstStyle/>
          <a:p>
            <a:endParaRPr lang="cs-CZ" altLang="cs-CZ" dirty="0"/>
          </a:p>
        </p:txBody>
      </p:sp>
    </p:spTree>
    <p:extLst>
      <p:ext uri="{BB962C8B-B14F-4D97-AF65-F5344CB8AC3E}">
        <p14:creationId xmlns:p14="http://schemas.microsoft.com/office/powerpoint/2010/main" val="4157133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8000"/>
              </a:lnSpc>
              <a:spcBef>
                <a:spcPct val="30000"/>
              </a:spcBef>
              <a:defRPr sz="2200">
                <a:solidFill>
                  <a:schemeClr val="tx1"/>
                </a:solidFill>
                <a:latin typeface="Helvetica Neue"/>
                <a:ea typeface="Helvetica Neue"/>
                <a:cs typeface="Helvetica Neue"/>
                <a:sym typeface="Helvetica Neue"/>
              </a:defRPr>
            </a:lvl1pPr>
            <a:lvl2pPr marL="742950" indent="-285750">
              <a:lnSpc>
                <a:spcPct val="118000"/>
              </a:lnSpc>
              <a:spcBef>
                <a:spcPct val="30000"/>
              </a:spcBef>
              <a:defRPr sz="2200">
                <a:solidFill>
                  <a:schemeClr val="tx1"/>
                </a:solidFill>
                <a:latin typeface="Helvetica Neue"/>
                <a:ea typeface="Helvetica Neue"/>
                <a:cs typeface="Helvetica Neue"/>
                <a:sym typeface="Helvetica Neue"/>
              </a:defRPr>
            </a:lvl2pPr>
            <a:lvl3pPr marL="1143000" indent="-228600">
              <a:lnSpc>
                <a:spcPct val="118000"/>
              </a:lnSpc>
              <a:spcBef>
                <a:spcPct val="30000"/>
              </a:spcBef>
              <a:defRPr sz="2200">
                <a:solidFill>
                  <a:schemeClr val="tx1"/>
                </a:solidFill>
                <a:latin typeface="Helvetica Neue"/>
                <a:ea typeface="Helvetica Neue"/>
                <a:cs typeface="Helvetica Neue"/>
                <a:sym typeface="Helvetica Neue"/>
              </a:defRPr>
            </a:lvl3pPr>
            <a:lvl4pPr marL="1600200" indent="-228600">
              <a:lnSpc>
                <a:spcPct val="118000"/>
              </a:lnSpc>
              <a:spcBef>
                <a:spcPct val="30000"/>
              </a:spcBef>
              <a:defRPr sz="2200">
                <a:solidFill>
                  <a:schemeClr val="tx1"/>
                </a:solidFill>
                <a:latin typeface="Helvetica Neue"/>
                <a:ea typeface="Helvetica Neue"/>
                <a:cs typeface="Helvetica Neue"/>
                <a:sym typeface="Helvetica Neue"/>
              </a:defRPr>
            </a:lvl4pPr>
            <a:lvl5pPr marL="2057400" indent="-228600">
              <a:lnSpc>
                <a:spcPct val="118000"/>
              </a:lnSpc>
              <a:spcBef>
                <a:spcPct val="30000"/>
              </a:spcBef>
              <a:defRPr sz="2200">
                <a:solidFill>
                  <a:schemeClr val="tx1"/>
                </a:solidFill>
                <a:latin typeface="Helvetica Neue"/>
                <a:ea typeface="Helvetica Neue"/>
                <a:cs typeface="Helvetica Neue"/>
                <a:sym typeface="Helvetica Neue"/>
              </a:defRPr>
            </a:lvl5pPr>
            <a:lvl6pPr marL="25146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6pPr>
            <a:lvl7pPr marL="29718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7pPr>
            <a:lvl8pPr marL="34290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8pPr>
            <a:lvl9pPr marL="3886200" indent="-228600" eaLnBrk="0" fontAlgn="base" hangingPunct="0">
              <a:lnSpc>
                <a:spcPct val="118000"/>
              </a:lnSpc>
              <a:spcBef>
                <a:spcPct val="30000"/>
              </a:spcBef>
              <a:spcAft>
                <a:spcPct val="0"/>
              </a:spcAft>
              <a:defRPr sz="2200">
                <a:solidFill>
                  <a:schemeClr val="tx1"/>
                </a:solidFill>
                <a:latin typeface="Helvetica Neue"/>
                <a:ea typeface="Helvetica Neue"/>
                <a:cs typeface="Helvetica Neue"/>
                <a:sym typeface="Helvetica Neue"/>
              </a:defRPr>
            </a:lvl9pPr>
          </a:lstStyle>
          <a:p>
            <a:pPr eaLnBrk="1" hangingPunct="1">
              <a:lnSpc>
                <a:spcPct val="100000"/>
              </a:lnSpc>
              <a:spcBef>
                <a:spcPct val="0"/>
              </a:spcBef>
            </a:pPr>
            <a:fld id="{2D65010F-9DFE-484C-8B6E-483F7BE00654}" type="slidenum">
              <a:rPr lang="cs-CZ" altLang="cs-CZ" sz="2400">
                <a:latin typeface="Arial" panose="020B0604020202020204" pitchFamily="34" charset="0"/>
                <a:sym typeface="Century Schoolbook" panose="02040604050505020304" pitchFamily="18" charset="0"/>
              </a:rPr>
              <a:pPr eaLnBrk="1" hangingPunct="1">
                <a:lnSpc>
                  <a:spcPct val="100000"/>
                </a:lnSpc>
                <a:spcBef>
                  <a:spcPct val="0"/>
                </a:spcBef>
              </a:pPr>
              <a:t>12</a:t>
            </a:fld>
            <a:endParaRPr lang="cs-CZ" altLang="cs-CZ" sz="2400">
              <a:latin typeface="Arial" panose="020B0604020202020204" pitchFamily="34" charset="0"/>
              <a:sym typeface="Century Schoolbook" panose="02040604050505020304" pitchFamily="18" charset="0"/>
            </a:endParaRPr>
          </a:p>
        </p:txBody>
      </p:sp>
      <p:sp>
        <p:nvSpPr>
          <p:cNvPr id="92162" name="Rectangle 2"/>
          <p:cNvSpPr>
            <a:spLocks noGrp="1" noRot="1" noChangeAspect="1" noTextEdit="1"/>
          </p:cNvSpPr>
          <p:nvPr>
            <p:ph type="sldImg"/>
          </p:nvPr>
        </p:nvSpPr>
        <p:spPr/>
      </p:sp>
      <p:sp>
        <p:nvSpPr>
          <p:cNvPr id="92163" name="Rectangle 3"/>
          <p:cNvSpPr>
            <a:spLocks noGrp="1"/>
          </p:cNvSpPr>
          <p:nvPr>
            <p:ph type="body" idx="1"/>
          </p:nvPr>
        </p:nvSpPr>
        <p:spPr/>
        <p:txBody>
          <a:bodyPr/>
          <a:lstStyle/>
          <a:p>
            <a:pPr algn="ctr" eaLnBrk="1" hangingPunct="1"/>
            <a:endParaRPr lang="en-US" altLang="cs-CZ" dirty="0">
              <a:latin typeface="Arial" panose="020B0604020202020204" pitchFamily="34" charset="0"/>
            </a:endParaRPr>
          </a:p>
        </p:txBody>
      </p:sp>
    </p:spTree>
    <p:extLst>
      <p:ext uri="{BB962C8B-B14F-4D97-AF65-F5344CB8AC3E}">
        <p14:creationId xmlns:p14="http://schemas.microsoft.com/office/powerpoint/2010/main" val="3127665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7"/>
            <a:ext cx="7772400" cy="1470025"/>
          </a:xfrm>
          <a:prstGeom prst="rect">
            <a:avLst/>
          </a:prstGeo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Tree>
    <p:extLst>
      <p:ext uri="{BB962C8B-B14F-4D97-AF65-F5344CB8AC3E}">
        <p14:creationId xmlns:p14="http://schemas.microsoft.com/office/powerpoint/2010/main" val="1084294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Zástupný symbol pro svislý text 2"/>
          <p:cNvSpPr>
            <a:spLocks noGrp="1"/>
          </p:cNvSpPr>
          <p:nvPr>
            <p:ph type="body" orient="vert" idx="1"/>
          </p:nvPr>
        </p:nvSpPr>
        <p:spPr>
          <a:xfrm>
            <a:off x="457200" y="1600202"/>
            <a:ext cx="8229600" cy="4525963"/>
          </a:xfrm>
          <a:prstGeom prst="rect">
            <a:avLst/>
          </a:prstGeo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58044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40"/>
            <a:ext cx="2057400" cy="5851525"/>
          </a:xfrm>
          <a:prstGeom prst="rect">
            <a:avLst/>
          </a:prstGeo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40"/>
            <a:ext cx="6019800" cy="5851525"/>
          </a:xfrm>
          <a:prstGeom prst="rect">
            <a:avLst/>
          </a:prstGeo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946008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7"/>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a:extLst>
              <a:ext uri="{FF2B5EF4-FFF2-40B4-BE49-F238E27FC236}">
                <a16:creationId xmlns:a16="http://schemas.microsoft.com/office/drawing/2014/main" id="{8FEAAD83-9AF1-5D48-BD2B-14EA1C4B8F95}"/>
              </a:ext>
            </a:extLst>
          </p:cNvPr>
          <p:cNvSpPr>
            <a:spLocks noGrp="1"/>
          </p:cNvSpPr>
          <p:nvPr>
            <p:ph type="dt" sz="half" idx="10"/>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5" name="Zástupný symbol pro zápatí 4">
            <a:extLst>
              <a:ext uri="{FF2B5EF4-FFF2-40B4-BE49-F238E27FC236}">
                <a16:creationId xmlns:a16="http://schemas.microsoft.com/office/drawing/2014/main" id="{0A94A68E-49A4-DC46-BB53-2D72A90827BE}"/>
              </a:ext>
            </a:extLst>
          </p:cNvPr>
          <p:cNvSpPr>
            <a:spLocks noGrp="1"/>
          </p:cNvSpPr>
          <p:nvPr>
            <p:ph type="ftr" sz="quarter" idx="11"/>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6" name="Zástupný symbol pro číslo snímku 5">
            <a:extLst>
              <a:ext uri="{FF2B5EF4-FFF2-40B4-BE49-F238E27FC236}">
                <a16:creationId xmlns:a16="http://schemas.microsoft.com/office/drawing/2014/main" id="{1FB0DA86-D8C2-BB46-9873-8327025A069E}"/>
              </a:ext>
            </a:extLst>
          </p:cNvPr>
          <p:cNvSpPr>
            <a:spLocks noGrp="1"/>
          </p:cNvSpPr>
          <p:nvPr>
            <p:ph type="sldNum" sz="quarter" idx="12"/>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fld id="{99F7EC28-5498-4306-BC61-FC55304A2302}" type="slidenum">
              <a:rPr lang="en-CA" altLang="cs-CZ"/>
              <a:pPr>
                <a:defRPr/>
              </a:pPr>
              <a:t>‹#›</a:t>
            </a:fld>
            <a:endParaRPr lang="en-CA" altLang="cs-CZ"/>
          </a:p>
        </p:txBody>
      </p:sp>
    </p:spTree>
    <p:extLst>
      <p:ext uri="{BB962C8B-B14F-4D97-AF65-F5344CB8AC3E}">
        <p14:creationId xmlns:p14="http://schemas.microsoft.com/office/powerpoint/2010/main" val="4019961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0D3E95A-7A98-0D4A-B6FF-D05ADEA2FF2C}"/>
              </a:ext>
            </a:extLst>
          </p:cNvPr>
          <p:cNvSpPr>
            <a:spLocks noGrp="1"/>
          </p:cNvSpPr>
          <p:nvPr>
            <p:ph type="dt" sz="half" idx="10"/>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5" name="Zástupný symbol pro zápatí 4">
            <a:extLst>
              <a:ext uri="{FF2B5EF4-FFF2-40B4-BE49-F238E27FC236}">
                <a16:creationId xmlns:a16="http://schemas.microsoft.com/office/drawing/2014/main" id="{4FBC63D8-270E-FA4A-9566-90E67DD2F5A3}"/>
              </a:ext>
            </a:extLst>
          </p:cNvPr>
          <p:cNvSpPr>
            <a:spLocks noGrp="1"/>
          </p:cNvSpPr>
          <p:nvPr>
            <p:ph type="ftr" sz="quarter" idx="11"/>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6" name="Zástupný symbol pro číslo snímku 5">
            <a:extLst>
              <a:ext uri="{FF2B5EF4-FFF2-40B4-BE49-F238E27FC236}">
                <a16:creationId xmlns:a16="http://schemas.microsoft.com/office/drawing/2014/main" id="{0A6D28B0-AC5D-5F42-898C-B2F6DF6D7B09}"/>
              </a:ext>
            </a:extLst>
          </p:cNvPr>
          <p:cNvSpPr>
            <a:spLocks noGrp="1"/>
          </p:cNvSpPr>
          <p:nvPr>
            <p:ph type="sldNum" sz="quarter" idx="12"/>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fld id="{A17C59E8-225C-4F8E-9485-E6A6DA974A72}" type="slidenum">
              <a:rPr lang="en-CA" altLang="cs-CZ"/>
              <a:pPr>
                <a:defRPr/>
              </a:pPr>
              <a:t>‹#›</a:t>
            </a:fld>
            <a:endParaRPr lang="en-CA" altLang="cs-CZ"/>
          </a:p>
        </p:txBody>
      </p:sp>
    </p:spTree>
    <p:extLst>
      <p:ext uri="{BB962C8B-B14F-4D97-AF65-F5344CB8AC3E}">
        <p14:creationId xmlns:p14="http://schemas.microsoft.com/office/powerpoint/2010/main" val="3230391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2"/>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a:extLst>
              <a:ext uri="{FF2B5EF4-FFF2-40B4-BE49-F238E27FC236}">
                <a16:creationId xmlns:a16="http://schemas.microsoft.com/office/drawing/2014/main" id="{E90C3402-30B3-9044-BF15-353DE673F8B9}"/>
              </a:ext>
            </a:extLst>
          </p:cNvPr>
          <p:cNvSpPr>
            <a:spLocks noGrp="1"/>
          </p:cNvSpPr>
          <p:nvPr>
            <p:ph type="dt" sz="half" idx="10"/>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5" name="Zástupný symbol pro zápatí 4">
            <a:extLst>
              <a:ext uri="{FF2B5EF4-FFF2-40B4-BE49-F238E27FC236}">
                <a16:creationId xmlns:a16="http://schemas.microsoft.com/office/drawing/2014/main" id="{E32C73F0-BFE1-1847-8A5A-66C8A027E934}"/>
              </a:ext>
            </a:extLst>
          </p:cNvPr>
          <p:cNvSpPr>
            <a:spLocks noGrp="1"/>
          </p:cNvSpPr>
          <p:nvPr>
            <p:ph type="ftr" sz="quarter" idx="11"/>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6" name="Zástupný symbol pro číslo snímku 5">
            <a:extLst>
              <a:ext uri="{FF2B5EF4-FFF2-40B4-BE49-F238E27FC236}">
                <a16:creationId xmlns:a16="http://schemas.microsoft.com/office/drawing/2014/main" id="{1A774ED2-C33C-C94E-A211-3AA9288E502E}"/>
              </a:ext>
            </a:extLst>
          </p:cNvPr>
          <p:cNvSpPr>
            <a:spLocks noGrp="1"/>
          </p:cNvSpPr>
          <p:nvPr>
            <p:ph type="sldNum" sz="quarter" idx="12"/>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fld id="{9461B326-E758-4465-9564-7B23301B633F}" type="slidenum">
              <a:rPr lang="en-CA" altLang="cs-CZ"/>
              <a:pPr>
                <a:defRPr/>
              </a:pPr>
              <a:t>‹#›</a:t>
            </a:fld>
            <a:endParaRPr lang="en-CA" altLang="cs-CZ"/>
          </a:p>
        </p:txBody>
      </p:sp>
    </p:spTree>
    <p:extLst>
      <p:ext uri="{BB962C8B-B14F-4D97-AF65-F5344CB8AC3E}">
        <p14:creationId xmlns:p14="http://schemas.microsoft.com/office/powerpoint/2010/main" val="1478747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556140B4-F4E2-704F-9748-F09AF5F69281}"/>
              </a:ext>
            </a:extLst>
          </p:cNvPr>
          <p:cNvSpPr>
            <a:spLocks noGrp="1"/>
          </p:cNvSpPr>
          <p:nvPr>
            <p:ph type="dt" sz="half" idx="10"/>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6" name="Zástupný symbol pro zápatí 5">
            <a:extLst>
              <a:ext uri="{FF2B5EF4-FFF2-40B4-BE49-F238E27FC236}">
                <a16:creationId xmlns:a16="http://schemas.microsoft.com/office/drawing/2014/main" id="{50058D54-9712-E74D-95EA-642CCBAF78A0}"/>
              </a:ext>
            </a:extLst>
          </p:cNvPr>
          <p:cNvSpPr>
            <a:spLocks noGrp="1"/>
          </p:cNvSpPr>
          <p:nvPr>
            <p:ph type="ftr" sz="quarter" idx="11"/>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7" name="Zástupný symbol pro číslo snímku 6">
            <a:extLst>
              <a:ext uri="{FF2B5EF4-FFF2-40B4-BE49-F238E27FC236}">
                <a16:creationId xmlns:a16="http://schemas.microsoft.com/office/drawing/2014/main" id="{60B1C17E-3B34-7C48-859D-1DC95307C9D1}"/>
              </a:ext>
            </a:extLst>
          </p:cNvPr>
          <p:cNvSpPr>
            <a:spLocks noGrp="1"/>
          </p:cNvSpPr>
          <p:nvPr>
            <p:ph type="sldNum" sz="quarter" idx="12"/>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fld id="{F9E28E78-24FE-461F-83B2-5D3812B23659}" type="slidenum">
              <a:rPr lang="en-CA" altLang="cs-CZ"/>
              <a:pPr>
                <a:defRPr/>
              </a:pPr>
              <a:t>‹#›</a:t>
            </a:fld>
            <a:endParaRPr lang="en-CA" altLang="cs-CZ"/>
          </a:p>
        </p:txBody>
      </p:sp>
    </p:spTree>
    <p:extLst>
      <p:ext uri="{BB962C8B-B14F-4D97-AF65-F5344CB8AC3E}">
        <p14:creationId xmlns:p14="http://schemas.microsoft.com/office/powerpoint/2010/main" val="4267261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48E6C850-8671-854F-97B2-6006ED292921}"/>
              </a:ext>
            </a:extLst>
          </p:cNvPr>
          <p:cNvSpPr>
            <a:spLocks noGrp="1"/>
          </p:cNvSpPr>
          <p:nvPr>
            <p:ph type="dt" sz="half" idx="10"/>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8" name="Zástupný symbol pro zápatí 7">
            <a:extLst>
              <a:ext uri="{FF2B5EF4-FFF2-40B4-BE49-F238E27FC236}">
                <a16:creationId xmlns:a16="http://schemas.microsoft.com/office/drawing/2014/main" id="{C2C56E9D-13C5-744C-BFE5-FE26EE7D82BE}"/>
              </a:ext>
            </a:extLst>
          </p:cNvPr>
          <p:cNvSpPr>
            <a:spLocks noGrp="1"/>
          </p:cNvSpPr>
          <p:nvPr>
            <p:ph type="ftr" sz="quarter" idx="11"/>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9" name="Zástupný symbol pro číslo snímku 8">
            <a:extLst>
              <a:ext uri="{FF2B5EF4-FFF2-40B4-BE49-F238E27FC236}">
                <a16:creationId xmlns:a16="http://schemas.microsoft.com/office/drawing/2014/main" id="{8113D06A-4CAC-9C47-9EBE-0F1F60C8C762}"/>
              </a:ext>
            </a:extLst>
          </p:cNvPr>
          <p:cNvSpPr>
            <a:spLocks noGrp="1"/>
          </p:cNvSpPr>
          <p:nvPr>
            <p:ph type="sldNum" sz="quarter" idx="12"/>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fld id="{B2DA7947-92C8-4453-AB61-847DD70E0151}" type="slidenum">
              <a:rPr lang="en-CA" altLang="cs-CZ"/>
              <a:pPr>
                <a:defRPr/>
              </a:pPr>
              <a:t>‹#›</a:t>
            </a:fld>
            <a:endParaRPr lang="en-CA" altLang="cs-CZ"/>
          </a:p>
        </p:txBody>
      </p:sp>
    </p:spTree>
    <p:extLst>
      <p:ext uri="{BB962C8B-B14F-4D97-AF65-F5344CB8AC3E}">
        <p14:creationId xmlns:p14="http://schemas.microsoft.com/office/powerpoint/2010/main" val="4023573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a:extLst>
              <a:ext uri="{FF2B5EF4-FFF2-40B4-BE49-F238E27FC236}">
                <a16:creationId xmlns:a16="http://schemas.microsoft.com/office/drawing/2014/main" id="{299473CB-8445-884C-898F-CEF3DCAFCDC8}"/>
              </a:ext>
            </a:extLst>
          </p:cNvPr>
          <p:cNvSpPr>
            <a:spLocks noGrp="1"/>
          </p:cNvSpPr>
          <p:nvPr>
            <p:ph type="dt" sz="half" idx="10"/>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4" name="Zástupný symbol pro zápatí 3">
            <a:extLst>
              <a:ext uri="{FF2B5EF4-FFF2-40B4-BE49-F238E27FC236}">
                <a16:creationId xmlns:a16="http://schemas.microsoft.com/office/drawing/2014/main" id="{28B13E08-B933-CC46-A709-FBBAA4ADE385}"/>
              </a:ext>
            </a:extLst>
          </p:cNvPr>
          <p:cNvSpPr>
            <a:spLocks noGrp="1"/>
          </p:cNvSpPr>
          <p:nvPr>
            <p:ph type="ftr" sz="quarter" idx="11"/>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5" name="Zástupný symbol pro číslo snímku 4">
            <a:extLst>
              <a:ext uri="{FF2B5EF4-FFF2-40B4-BE49-F238E27FC236}">
                <a16:creationId xmlns:a16="http://schemas.microsoft.com/office/drawing/2014/main" id="{8CC2DD6D-91D3-DC4B-BD6F-9F4E2B45289E}"/>
              </a:ext>
            </a:extLst>
          </p:cNvPr>
          <p:cNvSpPr>
            <a:spLocks noGrp="1"/>
          </p:cNvSpPr>
          <p:nvPr>
            <p:ph type="sldNum" sz="quarter" idx="12"/>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fld id="{09E90D37-A659-40CE-A363-A5FA871A6252}" type="slidenum">
              <a:rPr lang="en-CA" altLang="cs-CZ"/>
              <a:pPr>
                <a:defRPr/>
              </a:pPr>
              <a:t>‹#›</a:t>
            </a:fld>
            <a:endParaRPr lang="en-CA" altLang="cs-CZ"/>
          </a:p>
        </p:txBody>
      </p:sp>
    </p:spTree>
    <p:extLst>
      <p:ext uri="{BB962C8B-B14F-4D97-AF65-F5344CB8AC3E}">
        <p14:creationId xmlns:p14="http://schemas.microsoft.com/office/powerpoint/2010/main" val="889254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8E5A2B59-BAC3-B247-BF37-6AE112806E3A}"/>
              </a:ext>
            </a:extLst>
          </p:cNvPr>
          <p:cNvSpPr>
            <a:spLocks noGrp="1"/>
          </p:cNvSpPr>
          <p:nvPr>
            <p:ph type="dt" sz="half" idx="10"/>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3" name="Zástupný symbol pro zápatí 2">
            <a:extLst>
              <a:ext uri="{FF2B5EF4-FFF2-40B4-BE49-F238E27FC236}">
                <a16:creationId xmlns:a16="http://schemas.microsoft.com/office/drawing/2014/main" id="{64F8867C-E811-1146-B6A5-D9E7D73ED0DC}"/>
              </a:ext>
            </a:extLst>
          </p:cNvPr>
          <p:cNvSpPr>
            <a:spLocks noGrp="1"/>
          </p:cNvSpPr>
          <p:nvPr>
            <p:ph type="ftr" sz="quarter" idx="11"/>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4" name="Zástupný symbol pro číslo snímku 3">
            <a:extLst>
              <a:ext uri="{FF2B5EF4-FFF2-40B4-BE49-F238E27FC236}">
                <a16:creationId xmlns:a16="http://schemas.microsoft.com/office/drawing/2014/main" id="{8ACEB308-B445-9948-8A7E-D4109162B175}"/>
              </a:ext>
            </a:extLst>
          </p:cNvPr>
          <p:cNvSpPr>
            <a:spLocks noGrp="1"/>
          </p:cNvSpPr>
          <p:nvPr>
            <p:ph type="sldNum" sz="quarter" idx="12"/>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fld id="{36222F1E-EB57-4C6B-99F9-7AE8B9FF6E11}" type="slidenum">
              <a:rPr lang="en-CA" altLang="cs-CZ"/>
              <a:pPr>
                <a:defRPr/>
              </a:pPr>
              <a:t>‹#›</a:t>
            </a:fld>
            <a:endParaRPr lang="en-CA" altLang="cs-CZ"/>
          </a:p>
        </p:txBody>
      </p:sp>
    </p:spTree>
    <p:extLst>
      <p:ext uri="{BB962C8B-B14F-4D97-AF65-F5344CB8AC3E}">
        <p14:creationId xmlns:p14="http://schemas.microsoft.com/office/powerpoint/2010/main" val="1708609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a:extLst>
              <a:ext uri="{FF2B5EF4-FFF2-40B4-BE49-F238E27FC236}">
                <a16:creationId xmlns:a16="http://schemas.microsoft.com/office/drawing/2014/main" id="{B2130322-451B-AA47-A233-32895711204F}"/>
              </a:ext>
            </a:extLst>
          </p:cNvPr>
          <p:cNvSpPr>
            <a:spLocks noGrp="1"/>
          </p:cNvSpPr>
          <p:nvPr>
            <p:ph type="dt" sz="half" idx="10"/>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6" name="Zástupný symbol pro zápatí 5">
            <a:extLst>
              <a:ext uri="{FF2B5EF4-FFF2-40B4-BE49-F238E27FC236}">
                <a16:creationId xmlns:a16="http://schemas.microsoft.com/office/drawing/2014/main" id="{862312AE-DF1A-9541-BDA9-90B6A90CBDAE}"/>
              </a:ext>
            </a:extLst>
          </p:cNvPr>
          <p:cNvSpPr>
            <a:spLocks noGrp="1"/>
          </p:cNvSpPr>
          <p:nvPr>
            <p:ph type="ftr" sz="quarter" idx="11"/>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7" name="Zástupný symbol pro číslo snímku 6">
            <a:extLst>
              <a:ext uri="{FF2B5EF4-FFF2-40B4-BE49-F238E27FC236}">
                <a16:creationId xmlns:a16="http://schemas.microsoft.com/office/drawing/2014/main" id="{8881BE38-E842-E84C-982B-99404FACB980}"/>
              </a:ext>
            </a:extLst>
          </p:cNvPr>
          <p:cNvSpPr>
            <a:spLocks noGrp="1"/>
          </p:cNvSpPr>
          <p:nvPr>
            <p:ph type="sldNum" sz="quarter" idx="12"/>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fld id="{46CF4A45-2FBC-4E03-8F65-1435D79C87C7}" type="slidenum">
              <a:rPr lang="en-CA" altLang="cs-CZ"/>
              <a:pPr>
                <a:defRPr/>
              </a:pPr>
              <a:t>‹#›</a:t>
            </a:fld>
            <a:endParaRPr lang="en-CA" altLang="cs-CZ"/>
          </a:p>
        </p:txBody>
      </p:sp>
    </p:spTree>
    <p:extLst>
      <p:ext uri="{BB962C8B-B14F-4D97-AF65-F5344CB8AC3E}">
        <p14:creationId xmlns:p14="http://schemas.microsoft.com/office/powerpoint/2010/main" val="3996911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457200" y="1600202"/>
            <a:ext cx="82296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401513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a:extLst>
              <a:ext uri="{FF2B5EF4-FFF2-40B4-BE49-F238E27FC236}">
                <a16:creationId xmlns:a16="http://schemas.microsoft.com/office/drawing/2014/main" id="{D96D14CC-7F14-8A4D-BC7E-7D15B9F26028}"/>
              </a:ext>
            </a:extLst>
          </p:cNvPr>
          <p:cNvSpPr>
            <a:spLocks noGrp="1"/>
          </p:cNvSpPr>
          <p:nvPr>
            <p:ph type="dt" sz="half" idx="10"/>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6" name="Zástupný symbol pro zápatí 5">
            <a:extLst>
              <a:ext uri="{FF2B5EF4-FFF2-40B4-BE49-F238E27FC236}">
                <a16:creationId xmlns:a16="http://schemas.microsoft.com/office/drawing/2014/main" id="{C2336C91-EC37-8248-B36C-1AF0AEA57584}"/>
              </a:ext>
            </a:extLst>
          </p:cNvPr>
          <p:cNvSpPr>
            <a:spLocks noGrp="1"/>
          </p:cNvSpPr>
          <p:nvPr>
            <p:ph type="ftr" sz="quarter" idx="11"/>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7" name="Zástupný symbol pro číslo snímku 6">
            <a:extLst>
              <a:ext uri="{FF2B5EF4-FFF2-40B4-BE49-F238E27FC236}">
                <a16:creationId xmlns:a16="http://schemas.microsoft.com/office/drawing/2014/main" id="{6E71650B-D804-8747-BDB6-C9948314775F}"/>
              </a:ext>
            </a:extLst>
          </p:cNvPr>
          <p:cNvSpPr>
            <a:spLocks noGrp="1"/>
          </p:cNvSpPr>
          <p:nvPr>
            <p:ph type="sldNum" sz="quarter" idx="12"/>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fld id="{2D743364-2F50-436C-9444-705F1986A074}" type="slidenum">
              <a:rPr lang="en-CA" altLang="cs-CZ"/>
              <a:pPr>
                <a:defRPr/>
              </a:pPr>
              <a:t>‹#›</a:t>
            </a:fld>
            <a:endParaRPr lang="en-CA" altLang="cs-CZ"/>
          </a:p>
        </p:txBody>
      </p:sp>
    </p:spTree>
    <p:extLst>
      <p:ext uri="{BB962C8B-B14F-4D97-AF65-F5344CB8AC3E}">
        <p14:creationId xmlns:p14="http://schemas.microsoft.com/office/powerpoint/2010/main" val="33292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A37EB26-207D-9C40-9E2A-6619A97D9065}"/>
              </a:ext>
            </a:extLst>
          </p:cNvPr>
          <p:cNvSpPr>
            <a:spLocks noGrp="1"/>
          </p:cNvSpPr>
          <p:nvPr>
            <p:ph type="dt" sz="half" idx="10"/>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5" name="Zástupný symbol pro zápatí 4">
            <a:extLst>
              <a:ext uri="{FF2B5EF4-FFF2-40B4-BE49-F238E27FC236}">
                <a16:creationId xmlns:a16="http://schemas.microsoft.com/office/drawing/2014/main" id="{0346E3DF-19F6-8643-9DF4-E768CA13CE0B}"/>
              </a:ext>
            </a:extLst>
          </p:cNvPr>
          <p:cNvSpPr>
            <a:spLocks noGrp="1"/>
          </p:cNvSpPr>
          <p:nvPr>
            <p:ph type="ftr" sz="quarter" idx="11"/>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6" name="Zástupný symbol pro číslo snímku 5">
            <a:extLst>
              <a:ext uri="{FF2B5EF4-FFF2-40B4-BE49-F238E27FC236}">
                <a16:creationId xmlns:a16="http://schemas.microsoft.com/office/drawing/2014/main" id="{0E36A5B5-C656-AA4E-B0AB-44967CB91C95}"/>
              </a:ext>
            </a:extLst>
          </p:cNvPr>
          <p:cNvSpPr>
            <a:spLocks noGrp="1"/>
          </p:cNvSpPr>
          <p:nvPr>
            <p:ph type="sldNum" sz="quarter" idx="12"/>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fld id="{674F2C16-9B68-448B-9D37-6F703B325E71}" type="slidenum">
              <a:rPr lang="en-CA" altLang="cs-CZ"/>
              <a:pPr>
                <a:defRPr/>
              </a:pPr>
              <a:t>‹#›</a:t>
            </a:fld>
            <a:endParaRPr lang="en-CA" altLang="cs-CZ"/>
          </a:p>
        </p:txBody>
      </p:sp>
    </p:spTree>
    <p:extLst>
      <p:ext uri="{BB962C8B-B14F-4D97-AF65-F5344CB8AC3E}">
        <p14:creationId xmlns:p14="http://schemas.microsoft.com/office/powerpoint/2010/main" val="3644177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40"/>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40"/>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02A3FD2-D4E8-EC4A-9024-C6C7BB96DB4A}"/>
              </a:ext>
            </a:extLst>
          </p:cNvPr>
          <p:cNvSpPr>
            <a:spLocks noGrp="1"/>
          </p:cNvSpPr>
          <p:nvPr>
            <p:ph type="dt" sz="half" idx="10"/>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5" name="Zástupný symbol pro zápatí 4">
            <a:extLst>
              <a:ext uri="{FF2B5EF4-FFF2-40B4-BE49-F238E27FC236}">
                <a16:creationId xmlns:a16="http://schemas.microsoft.com/office/drawing/2014/main" id="{44D1FE94-7F9D-6B4D-B4D5-85B7BB014855}"/>
              </a:ext>
            </a:extLst>
          </p:cNvPr>
          <p:cNvSpPr>
            <a:spLocks noGrp="1"/>
          </p:cNvSpPr>
          <p:nvPr>
            <p:ph type="ftr" sz="quarter" idx="11"/>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endParaRPr lang="en-CA" altLang="cs-CZ"/>
          </a:p>
        </p:txBody>
      </p:sp>
      <p:sp>
        <p:nvSpPr>
          <p:cNvPr id="6" name="Zástupný symbol pro číslo snímku 5">
            <a:extLst>
              <a:ext uri="{FF2B5EF4-FFF2-40B4-BE49-F238E27FC236}">
                <a16:creationId xmlns:a16="http://schemas.microsoft.com/office/drawing/2014/main" id="{D17D1EF8-03CD-3A4C-8D16-77EDFCD7FA20}"/>
              </a:ext>
            </a:extLst>
          </p:cNvPr>
          <p:cNvSpPr>
            <a:spLocks noGrp="1"/>
          </p:cNvSpPr>
          <p:nvPr>
            <p:ph type="sldNum" sz="quarter" idx="12"/>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fld id="{63AF6837-3740-4812-AD53-9D67A5D6D7C8}" type="slidenum">
              <a:rPr lang="en-CA" altLang="cs-CZ"/>
              <a:pPr>
                <a:defRPr/>
              </a:pPr>
              <a:t>‹#›</a:t>
            </a:fld>
            <a:endParaRPr lang="en-CA" altLang="cs-CZ"/>
          </a:p>
        </p:txBody>
      </p:sp>
    </p:spTree>
    <p:extLst>
      <p:ext uri="{BB962C8B-B14F-4D97-AF65-F5344CB8AC3E}">
        <p14:creationId xmlns:p14="http://schemas.microsoft.com/office/powerpoint/2010/main" val="2774202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hape 10">
            <a:extLst>
              <a:ext uri="{FF2B5EF4-FFF2-40B4-BE49-F238E27FC236}">
                <a16:creationId xmlns:a16="http://schemas.microsoft.com/office/drawing/2014/main" id="{2C08160E-98BB-6241-B3D5-6FE7EA770761}"/>
              </a:ext>
            </a:extLst>
          </p:cNvPr>
          <p:cNvSpPr>
            <a:spLocks noGrp="1"/>
          </p:cNvSpPr>
          <p:nvPr>
            <p:ph type="sldNum" sz="quarter" idx="10"/>
          </p:nvPr>
        </p:nvSpPr>
        <p:spPr bwMode="auto">
          <a:ln>
            <a:miter lim="800000"/>
            <a:headEnd/>
            <a:tailEnd/>
          </a:ln>
        </p:spPr>
        <p:txBody>
          <a:bodyPr/>
          <a:lstStyle>
            <a:lvl1pPr>
              <a:defRPr>
                <a:latin typeface="Century Schoolbook" panose="02040604050505020304" pitchFamily="18" charset="0"/>
                <a:cs typeface="Century Schoolbook" panose="02040604050505020304" pitchFamily="18" charset="0"/>
              </a:defRPr>
            </a:lvl1pPr>
          </a:lstStyle>
          <a:p>
            <a:pPr>
              <a:defRPr/>
            </a:pPr>
            <a:fld id="{566AEC5A-437F-4413-B615-3AE7DE4BCFEF}" type="slidenum">
              <a:rPr lang="cs-CZ" altLang="cs-CZ"/>
              <a:pPr>
                <a:defRPr/>
              </a:pPr>
              <a:t>‹#›</a:t>
            </a:fld>
            <a:endParaRPr lang="cs-CZ" altLang="cs-CZ"/>
          </a:p>
        </p:txBody>
      </p:sp>
    </p:spTree>
    <p:extLst>
      <p:ext uri="{BB962C8B-B14F-4D97-AF65-F5344CB8AC3E}">
        <p14:creationId xmlns:p14="http://schemas.microsoft.com/office/powerpoint/2010/main" val="252358122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cSld name="Nadpis, obsah a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2"/>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648200" y="1600202"/>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a:extLst>
              <a:ext uri="{FF2B5EF4-FFF2-40B4-BE49-F238E27FC236}">
                <a16:creationId xmlns:a16="http://schemas.microsoft.com/office/drawing/2014/main" id="{65E83C68-66E9-5847-AE87-2695F4C55E0D}"/>
              </a:ext>
            </a:extLst>
          </p:cNvPr>
          <p:cNvSpPr>
            <a:spLocks noGrp="1"/>
          </p:cNvSpPr>
          <p:nvPr>
            <p:ph type="dt" sz="half" idx="10"/>
          </p:nvPr>
        </p:nvSpPr>
        <p:spPr/>
        <p:txBody>
          <a:bodyPr/>
          <a:lstStyle>
            <a:lvl1pPr>
              <a:defRPr/>
            </a:lvl1pPr>
          </a:lstStyle>
          <a:p>
            <a:pPr>
              <a:defRPr/>
            </a:pPr>
            <a:endParaRPr lang="en-US" altLang="cs-CZ"/>
          </a:p>
        </p:txBody>
      </p:sp>
      <p:sp>
        <p:nvSpPr>
          <p:cNvPr id="6" name="Zástupný symbol pro zápatí 4">
            <a:extLst>
              <a:ext uri="{FF2B5EF4-FFF2-40B4-BE49-F238E27FC236}">
                <a16:creationId xmlns:a16="http://schemas.microsoft.com/office/drawing/2014/main" id="{03902C30-F4D8-1F47-BD28-62F994E6D6DC}"/>
              </a:ext>
            </a:extLst>
          </p:cNvPr>
          <p:cNvSpPr>
            <a:spLocks noGrp="1"/>
          </p:cNvSpPr>
          <p:nvPr>
            <p:ph type="ftr" sz="quarter" idx="11"/>
          </p:nvPr>
        </p:nvSpPr>
        <p:spPr/>
        <p:txBody>
          <a:bodyPr/>
          <a:lstStyle>
            <a:lvl1pPr>
              <a:defRPr/>
            </a:lvl1pPr>
          </a:lstStyle>
          <a:p>
            <a:pPr>
              <a:defRPr/>
            </a:pPr>
            <a:endParaRPr lang="en-US" altLang="cs-CZ"/>
          </a:p>
        </p:txBody>
      </p:sp>
      <p:sp>
        <p:nvSpPr>
          <p:cNvPr id="7" name="Zástupný symbol pro číslo snímku 5">
            <a:extLst>
              <a:ext uri="{FF2B5EF4-FFF2-40B4-BE49-F238E27FC236}">
                <a16:creationId xmlns:a16="http://schemas.microsoft.com/office/drawing/2014/main" id="{956AC1EF-5378-4244-BE95-254B8D912264}"/>
              </a:ext>
            </a:extLst>
          </p:cNvPr>
          <p:cNvSpPr>
            <a:spLocks noGrp="1"/>
          </p:cNvSpPr>
          <p:nvPr>
            <p:ph type="sldNum" sz="quarter" idx="12"/>
          </p:nvPr>
        </p:nvSpPr>
        <p:spPr/>
        <p:txBody>
          <a:bodyPr/>
          <a:lstStyle>
            <a:lvl1pPr>
              <a:defRPr/>
            </a:lvl1pPr>
          </a:lstStyle>
          <a:p>
            <a:pPr>
              <a:defRPr/>
            </a:pPr>
            <a:fld id="{F90A2112-4BC8-4B17-83C7-23DFDD8577DA}" type="slidenum">
              <a:rPr lang="cs-CZ" altLang="cs-CZ"/>
              <a:pPr>
                <a:defRPr/>
              </a:pPr>
              <a:t>‹#›</a:t>
            </a:fld>
            <a:endParaRPr lang="cs-CZ" altLang="cs-CZ"/>
          </a:p>
        </p:txBody>
      </p:sp>
    </p:spTree>
    <p:extLst>
      <p:ext uri="{BB962C8B-B14F-4D97-AF65-F5344CB8AC3E}">
        <p14:creationId xmlns:p14="http://schemas.microsoft.com/office/powerpoint/2010/main" val="3894055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33"/>
            <a:ext cx="7772400" cy="1470025"/>
          </a:xfrm>
        </p:spPr>
        <p:txBody>
          <a:bodyPr/>
          <a:lstStyle/>
          <a:p>
            <a:r>
              <a:rPr lang="cs-CZ"/>
              <a:t>Kliknutím lze upravit styl.</a:t>
            </a:r>
            <a:endParaRPr lang="en-US"/>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a:p>
        </p:txBody>
      </p:sp>
      <p:sp>
        <p:nvSpPr>
          <p:cNvPr id="4" name="Zástupný symbol pro datum 3">
            <a:extLst>
              <a:ext uri="{FF2B5EF4-FFF2-40B4-BE49-F238E27FC236}">
                <a16:creationId xmlns:a16="http://schemas.microsoft.com/office/drawing/2014/main" id="{0A4F7F95-2B8A-834B-A875-3004C5091F83}"/>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5DB47EBD-E3F9-459A-8279-4E7EBF6837E9}" type="datetimeFigureOut">
              <a:rPr lang="en-US" altLang="cs-CZ"/>
              <a:pPr>
                <a:defRPr/>
              </a:pPr>
              <a:t>10/23/2023</a:t>
            </a:fld>
            <a:endParaRPr lang="en-US" altLang="cs-CZ"/>
          </a:p>
        </p:txBody>
      </p:sp>
      <p:sp>
        <p:nvSpPr>
          <p:cNvPr id="5" name="Zástupný symbol pro zápatí 4">
            <a:extLst>
              <a:ext uri="{FF2B5EF4-FFF2-40B4-BE49-F238E27FC236}">
                <a16:creationId xmlns:a16="http://schemas.microsoft.com/office/drawing/2014/main" id="{08419F44-A214-A746-94C6-1EFEA9BCBEFC}"/>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6" name="Zástupný symbol pro číslo snímku 5">
            <a:extLst>
              <a:ext uri="{FF2B5EF4-FFF2-40B4-BE49-F238E27FC236}">
                <a16:creationId xmlns:a16="http://schemas.microsoft.com/office/drawing/2014/main" id="{6BA99D77-7DEC-0D4B-ABAA-72C18E98332A}"/>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EB9C52A9-4884-4137-8C82-9B22BCCE47AE}" type="slidenum">
              <a:rPr lang="en-US" altLang="cs-CZ"/>
              <a:pPr>
                <a:defRPr/>
              </a:pPr>
              <a:t>‹#›</a:t>
            </a:fld>
            <a:endParaRPr lang="en-US" altLang="cs-CZ"/>
          </a:p>
        </p:txBody>
      </p:sp>
    </p:spTree>
    <p:extLst>
      <p:ext uri="{BB962C8B-B14F-4D97-AF65-F5344CB8AC3E}">
        <p14:creationId xmlns:p14="http://schemas.microsoft.com/office/powerpoint/2010/main" val="4278184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F57919DB-9B71-6F4F-97EF-74B8867FC97C}"/>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50389F7A-8480-44E3-BB24-FA3D0D6BA9DB}" type="datetimeFigureOut">
              <a:rPr lang="en-US" altLang="cs-CZ"/>
              <a:pPr>
                <a:defRPr/>
              </a:pPr>
              <a:t>10/23/2023</a:t>
            </a:fld>
            <a:endParaRPr lang="en-US" altLang="cs-CZ"/>
          </a:p>
        </p:txBody>
      </p:sp>
      <p:sp>
        <p:nvSpPr>
          <p:cNvPr id="5" name="Zástupný symbol pro zápatí 4">
            <a:extLst>
              <a:ext uri="{FF2B5EF4-FFF2-40B4-BE49-F238E27FC236}">
                <a16:creationId xmlns:a16="http://schemas.microsoft.com/office/drawing/2014/main" id="{AF89665C-1B2A-8048-ACC9-82B7B055F638}"/>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6" name="Zástupný symbol pro číslo snímku 5">
            <a:extLst>
              <a:ext uri="{FF2B5EF4-FFF2-40B4-BE49-F238E27FC236}">
                <a16:creationId xmlns:a16="http://schemas.microsoft.com/office/drawing/2014/main" id="{9BBDC7C6-5AFB-BA4E-BF09-D3F217DD5668}"/>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DE7585BC-FABB-4BE3-9BFB-9B3F6FF1C252}" type="slidenum">
              <a:rPr lang="en-US" altLang="cs-CZ"/>
              <a:pPr>
                <a:defRPr/>
              </a:pPr>
              <a:t>‹#›</a:t>
            </a:fld>
            <a:endParaRPr lang="en-US" altLang="cs-CZ"/>
          </a:p>
        </p:txBody>
      </p:sp>
    </p:spTree>
    <p:extLst>
      <p:ext uri="{BB962C8B-B14F-4D97-AF65-F5344CB8AC3E}">
        <p14:creationId xmlns:p14="http://schemas.microsoft.com/office/powerpoint/2010/main" val="2770643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8"/>
            <a:ext cx="7772400" cy="1362075"/>
          </a:xfrm>
        </p:spPr>
        <p:txBody>
          <a:bodyPr anchor="t"/>
          <a:lstStyle>
            <a:lvl1pPr algn="l">
              <a:defRPr sz="4000" b="1" cap="all"/>
            </a:lvl1pPr>
          </a:lstStyle>
          <a:p>
            <a:r>
              <a:rPr lang="cs-CZ"/>
              <a:t>Kliknutím lze upravit styl.</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a:extLst>
              <a:ext uri="{FF2B5EF4-FFF2-40B4-BE49-F238E27FC236}">
                <a16:creationId xmlns:a16="http://schemas.microsoft.com/office/drawing/2014/main" id="{CD83E346-771D-D34E-A166-367D099A08A7}"/>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95846BD5-E0CF-4379-B33C-444B513A041B}" type="datetimeFigureOut">
              <a:rPr lang="en-US" altLang="cs-CZ"/>
              <a:pPr>
                <a:defRPr/>
              </a:pPr>
              <a:t>10/23/2023</a:t>
            </a:fld>
            <a:endParaRPr lang="en-US" altLang="cs-CZ"/>
          </a:p>
        </p:txBody>
      </p:sp>
      <p:sp>
        <p:nvSpPr>
          <p:cNvPr id="5" name="Zástupný symbol pro zápatí 4">
            <a:extLst>
              <a:ext uri="{FF2B5EF4-FFF2-40B4-BE49-F238E27FC236}">
                <a16:creationId xmlns:a16="http://schemas.microsoft.com/office/drawing/2014/main" id="{F7D0F4DC-996B-6548-BB42-E021210A22E4}"/>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6" name="Zástupný symbol pro číslo snímku 5">
            <a:extLst>
              <a:ext uri="{FF2B5EF4-FFF2-40B4-BE49-F238E27FC236}">
                <a16:creationId xmlns:a16="http://schemas.microsoft.com/office/drawing/2014/main" id="{EF785A99-ADC9-4E47-A9D4-5C4AF7C16959}"/>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890B1C35-35E9-47BB-A85A-4A43060DF84A}" type="slidenum">
              <a:rPr lang="en-US" altLang="cs-CZ"/>
              <a:pPr>
                <a:defRPr/>
              </a:pPr>
              <a:t>‹#›</a:t>
            </a:fld>
            <a:endParaRPr lang="en-US" altLang="cs-CZ"/>
          </a:p>
        </p:txBody>
      </p:sp>
    </p:spTree>
    <p:extLst>
      <p:ext uri="{BB962C8B-B14F-4D97-AF65-F5344CB8AC3E}">
        <p14:creationId xmlns:p14="http://schemas.microsoft.com/office/powerpoint/2010/main" val="611185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datum 4">
            <a:extLst>
              <a:ext uri="{FF2B5EF4-FFF2-40B4-BE49-F238E27FC236}">
                <a16:creationId xmlns:a16="http://schemas.microsoft.com/office/drawing/2014/main" id="{9C02FA54-C8AD-6B48-A76D-48FDEEDC64E1}"/>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3ADCA023-90D7-4AE2-80B1-84874879E4F8}" type="datetimeFigureOut">
              <a:rPr lang="en-US" altLang="cs-CZ"/>
              <a:pPr>
                <a:defRPr/>
              </a:pPr>
              <a:t>10/23/2023</a:t>
            </a:fld>
            <a:endParaRPr lang="en-US" altLang="cs-CZ"/>
          </a:p>
        </p:txBody>
      </p:sp>
      <p:sp>
        <p:nvSpPr>
          <p:cNvPr id="6" name="Zástupný symbol pro zápatí 5">
            <a:extLst>
              <a:ext uri="{FF2B5EF4-FFF2-40B4-BE49-F238E27FC236}">
                <a16:creationId xmlns:a16="http://schemas.microsoft.com/office/drawing/2014/main" id="{9FAA3D61-D678-0C4A-89CD-3BB7E5DB3CDD}"/>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7" name="Zástupný symbol pro číslo snímku 6">
            <a:extLst>
              <a:ext uri="{FF2B5EF4-FFF2-40B4-BE49-F238E27FC236}">
                <a16:creationId xmlns:a16="http://schemas.microsoft.com/office/drawing/2014/main" id="{5308D052-670A-AD4A-8E66-6D6465C0E674}"/>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BFE54272-643E-484E-8C79-4393771D17DC}" type="slidenum">
              <a:rPr lang="en-US" altLang="cs-CZ"/>
              <a:pPr>
                <a:defRPr/>
              </a:pPr>
              <a:t>‹#›</a:t>
            </a:fld>
            <a:endParaRPr lang="en-US" altLang="cs-CZ"/>
          </a:p>
        </p:txBody>
      </p:sp>
    </p:spTree>
    <p:extLst>
      <p:ext uri="{BB962C8B-B14F-4D97-AF65-F5344CB8AC3E}">
        <p14:creationId xmlns:p14="http://schemas.microsoft.com/office/powerpoint/2010/main" val="265322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Zástupný symbol pro datum 6">
            <a:extLst>
              <a:ext uri="{FF2B5EF4-FFF2-40B4-BE49-F238E27FC236}">
                <a16:creationId xmlns:a16="http://schemas.microsoft.com/office/drawing/2014/main" id="{6FB10F58-95F9-5F44-BC96-FFC28FF3E90C}"/>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4976669F-7F03-47DC-B87F-789C509BF15D}" type="datetimeFigureOut">
              <a:rPr lang="en-US" altLang="cs-CZ"/>
              <a:pPr>
                <a:defRPr/>
              </a:pPr>
              <a:t>10/23/2023</a:t>
            </a:fld>
            <a:endParaRPr lang="en-US" altLang="cs-CZ"/>
          </a:p>
        </p:txBody>
      </p:sp>
      <p:sp>
        <p:nvSpPr>
          <p:cNvPr id="8" name="Zástupný symbol pro zápatí 7">
            <a:extLst>
              <a:ext uri="{FF2B5EF4-FFF2-40B4-BE49-F238E27FC236}">
                <a16:creationId xmlns:a16="http://schemas.microsoft.com/office/drawing/2014/main" id="{0A8B8AA2-9C8E-0840-BAAE-F43AC2503AC8}"/>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9" name="Zástupný symbol pro číslo snímku 8">
            <a:extLst>
              <a:ext uri="{FF2B5EF4-FFF2-40B4-BE49-F238E27FC236}">
                <a16:creationId xmlns:a16="http://schemas.microsoft.com/office/drawing/2014/main" id="{1FA04677-4A14-5D46-B5B1-D7FCF485CCBF}"/>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C36F244E-BFB3-4A3B-8EA1-EB0267B23E33}" type="slidenum">
              <a:rPr lang="en-US" altLang="cs-CZ"/>
              <a:pPr>
                <a:defRPr/>
              </a:pPr>
              <a:t>‹#›</a:t>
            </a:fld>
            <a:endParaRPr lang="en-US" altLang="cs-CZ"/>
          </a:p>
        </p:txBody>
      </p:sp>
    </p:spTree>
    <p:extLst>
      <p:ext uri="{BB962C8B-B14F-4D97-AF65-F5344CB8AC3E}">
        <p14:creationId xmlns:p14="http://schemas.microsoft.com/office/powerpoint/2010/main" val="3611993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Tree>
    <p:extLst>
      <p:ext uri="{BB962C8B-B14F-4D97-AF65-F5344CB8AC3E}">
        <p14:creationId xmlns:p14="http://schemas.microsoft.com/office/powerpoint/2010/main" val="1882279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datum 2">
            <a:extLst>
              <a:ext uri="{FF2B5EF4-FFF2-40B4-BE49-F238E27FC236}">
                <a16:creationId xmlns:a16="http://schemas.microsoft.com/office/drawing/2014/main" id="{FAD8BF2F-CA68-9C49-B762-1A638597D4E0}"/>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07DF336C-0606-45B9-B60D-2B58206A176B}" type="datetimeFigureOut">
              <a:rPr lang="en-US" altLang="cs-CZ"/>
              <a:pPr>
                <a:defRPr/>
              </a:pPr>
              <a:t>10/23/2023</a:t>
            </a:fld>
            <a:endParaRPr lang="en-US" altLang="cs-CZ"/>
          </a:p>
        </p:txBody>
      </p:sp>
      <p:sp>
        <p:nvSpPr>
          <p:cNvPr id="4" name="Zástupný symbol pro zápatí 3">
            <a:extLst>
              <a:ext uri="{FF2B5EF4-FFF2-40B4-BE49-F238E27FC236}">
                <a16:creationId xmlns:a16="http://schemas.microsoft.com/office/drawing/2014/main" id="{601F170C-C71A-3647-A350-8A096087AF01}"/>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5" name="Zástupný symbol pro číslo snímku 4">
            <a:extLst>
              <a:ext uri="{FF2B5EF4-FFF2-40B4-BE49-F238E27FC236}">
                <a16:creationId xmlns:a16="http://schemas.microsoft.com/office/drawing/2014/main" id="{01EC518B-D139-FF42-8645-7A13B6068066}"/>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310BC2D6-C181-48A0-8D76-1103157B0C4C}" type="slidenum">
              <a:rPr lang="en-US" altLang="cs-CZ"/>
              <a:pPr>
                <a:defRPr/>
              </a:pPr>
              <a:t>‹#›</a:t>
            </a:fld>
            <a:endParaRPr lang="en-US" altLang="cs-CZ"/>
          </a:p>
        </p:txBody>
      </p:sp>
    </p:spTree>
    <p:extLst>
      <p:ext uri="{BB962C8B-B14F-4D97-AF65-F5344CB8AC3E}">
        <p14:creationId xmlns:p14="http://schemas.microsoft.com/office/powerpoint/2010/main" val="3907388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C29B47EC-60F4-D74F-9BFA-021EE915F4EA}"/>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A0477C1C-88C8-4B32-981D-D23C4430D533}" type="datetimeFigureOut">
              <a:rPr lang="en-US" altLang="cs-CZ"/>
              <a:pPr>
                <a:defRPr/>
              </a:pPr>
              <a:t>10/23/2023</a:t>
            </a:fld>
            <a:endParaRPr lang="en-US" altLang="cs-CZ"/>
          </a:p>
        </p:txBody>
      </p:sp>
      <p:sp>
        <p:nvSpPr>
          <p:cNvPr id="3" name="Zástupný symbol pro zápatí 2">
            <a:extLst>
              <a:ext uri="{FF2B5EF4-FFF2-40B4-BE49-F238E27FC236}">
                <a16:creationId xmlns:a16="http://schemas.microsoft.com/office/drawing/2014/main" id="{9357FC91-D4C8-A04D-A46C-A134847CEF9E}"/>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4" name="Zástupný symbol pro číslo snímku 3">
            <a:extLst>
              <a:ext uri="{FF2B5EF4-FFF2-40B4-BE49-F238E27FC236}">
                <a16:creationId xmlns:a16="http://schemas.microsoft.com/office/drawing/2014/main" id="{83EE1FF1-9B9B-C14C-A14D-06918DFA5FB4}"/>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C974E642-03A4-47DE-9367-F2802774D239}" type="slidenum">
              <a:rPr lang="en-US" altLang="cs-CZ"/>
              <a:pPr>
                <a:defRPr/>
              </a:pPr>
              <a:t>‹#›</a:t>
            </a:fld>
            <a:endParaRPr lang="en-US" altLang="cs-CZ"/>
          </a:p>
        </p:txBody>
      </p:sp>
    </p:spTree>
    <p:extLst>
      <p:ext uri="{BB962C8B-B14F-4D97-AF65-F5344CB8AC3E}">
        <p14:creationId xmlns:p14="http://schemas.microsoft.com/office/powerpoint/2010/main" val="18135677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2" y="273050"/>
            <a:ext cx="3008313" cy="1162050"/>
          </a:xfrm>
        </p:spPr>
        <p:txBody>
          <a:bodyPr anchor="b"/>
          <a:lstStyle>
            <a:lvl1pPr algn="l">
              <a:defRPr sz="2000" b="1"/>
            </a:lvl1pPr>
          </a:lstStyle>
          <a:p>
            <a:r>
              <a:rPr lang="cs-CZ"/>
              <a:t>Kliknutím lze upravit styl.</a:t>
            </a:r>
            <a:endParaRPr lang="en-US"/>
          </a:p>
        </p:txBody>
      </p:sp>
      <p:sp>
        <p:nvSpPr>
          <p:cNvPr id="3" name="Zástupný symbol pro obsah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tex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a:extLst>
              <a:ext uri="{FF2B5EF4-FFF2-40B4-BE49-F238E27FC236}">
                <a16:creationId xmlns:a16="http://schemas.microsoft.com/office/drawing/2014/main" id="{01DFDF03-B0E5-734C-902D-B8116DB9DDE8}"/>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705E372E-F098-49C3-97EC-FFB5102598C7}" type="datetimeFigureOut">
              <a:rPr lang="en-US" altLang="cs-CZ"/>
              <a:pPr>
                <a:defRPr/>
              </a:pPr>
              <a:t>10/23/2023</a:t>
            </a:fld>
            <a:endParaRPr lang="en-US" altLang="cs-CZ"/>
          </a:p>
        </p:txBody>
      </p:sp>
      <p:sp>
        <p:nvSpPr>
          <p:cNvPr id="6" name="Zástupný symbol pro zápatí 5">
            <a:extLst>
              <a:ext uri="{FF2B5EF4-FFF2-40B4-BE49-F238E27FC236}">
                <a16:creationId xmlns:a16="http://schemas.microsoft.com/office/drawing/2014/main" id="{094D6765-A723-E847-8124-4C734FB13511}"/>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7" name="Zástupný symbol pro číslo snímku 6">
            <a:extLst>
              <a:ext uri="{FF2B5EF4-FFF2-40B4-BE49-F238E27FC236}">
                <a16:creationId xmlns:a16="http://schemas.microsoft.com/office/drawing/2014/main" id="{46070C49-D0FB-C242-821C-777195088C16}"/>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BD0449EB-DB3A-4034-AA0F-F5AFDFBF2C1E}" type="slidenum">
              <a:rPr lang="en-US" altLang="cs-CZ"/>
              <a:pPr>
                <a:defRPr/>
              </a:pPr>
              <a:t>‹#›</a:t>
            </a:fld>
            <a:endParaRPr lang="en-US" altLang="cs-CZ"/>
          </a:p>
        </p:txBody>
      </p:sp>
    </p:spTree>
    <p:extLst>
      <p:ext uri="{BB962C8B-B14F-4D97-AF65-F5344CB8AC3E}">
        <p14:creationId xmlns:p14="http://schemas.microsoft.com/office/powerpoint/2010/main" val="19884395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US"/>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a:extLst>
              <a:ext uri="{FF2B5EF4-FFF2-40B4-BE49-F238E27FC236}">
                <a16:creationId xmlns:a16="http://schemas.microsoft.com/office/drawing/2014/main" id="{B1B98590-EDD5-E940-B5FC-80FF0A4BC5B9}"/>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0CEDDE3D-932A-48DC-AFF4-2780DD22A757}" type="datetimeFigureOut">
              <a:rPr lang="en-US" altLang="cs-CZ"/>
              <a:pPr>
                <a:defRPr/>
              </a:pPr>
              <a:t>10/23/2023</a:t>
            </a:fld>
            <a:endParaRPr lang="en-US" altLang="cs-CZ"/>
          </a:p>
        </p:txBody>
      </p:sp>
      <p:sp>
        <p:nvSpPr>
          <p:cNvPr id="6" name="Zástupný symbol pro zápatí 5">
            <a:extLst>
              <a:ext uri="{FF2B5EF4-FFF2-40B4-BE49-F238E27FC236}">
                <a16:creationId xmlns:a16="http://schemas.microsoft.com/office/drawing/2014/main" id="{086E9B1C-2091-3F48-8572-41D5F9B96229}"/>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7" name="Zástupný symbol pro číslo snímku 6">
            <a:extLst>
              <a:ext uri="{FF2B5EF4-FFF2-40B4-BE49-F238E27FC236}">
                <a16:creationId xmlns:a16="http://schemas.microsoft.com/office/drawing/2014/main" id="{B69085ED-39F6-E948-BAA7-A8F82751EBCE}"/>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8DC45066-B7CA-458D-967D-71F2C32C40C4}" type="slidenum">
              <a:rPr lang="en-US" altLang="cs-CZ"/>
              <a:pPr>
                <a:defRPr/>
              </a:pPr>
              <a:t>‹#›</a:t>
            </a:fld>
            <a:endParaRPr lang="en-US" altLang="cs-CZ"/>
          </a:p>
        </p:txBody>
      </p:sp>
    </p:spTree>
    <p:extLst>
      <p:ext uri="{BB962C8B-B14F-4D97-AF65-F5344CB8AC3E}">
        <p14:creationId xmlns:p14="http://schemas.microsoft.com/office/powerpoint/2010/main" val="8818748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D80E42C2-D5AA-9146-841C-948FFDCD6771}"/>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D633813F-504C-4E70-A812-54C6F678FFC6}" type="datetimeFigureOut">
              <a:rPr lang="en-US" altLang="cs-CZ"/>
              <a:pPr>
                <a:defRPr/>
              </a:pPr>
              <a:t>10/23/2023</a:t>
            </a:fld>
            <a:endParaRPr lang="en-US" altLang="cs-CZ"/>
          </a:p>
        </p:txBody>
      </p:sp>
      <p:sp>
        <p:nvSpPr>
          <p:cNvPr id="5" name="Zástupný symbol pro zápatí 4">
            <a:extLst>
              <a:ext uri="{FF2B5EF4-FFF2-40B4-BE49-F238E27FC236}">
                <a16:creationId xmlns:a16="http://schemas.microsoft.com/office/drawing/2014/main" id="{2868C93A-130C-5447-8DA0-4099380B24F6}"/>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6" name="Zástupný symbol pro číslo snímku 5">
            <a:extLst>
              <a:ext uri="{FF2B5EF4-FFF2-40B4-BE49-F238E27FC236}">
                <a16:creationId xmlns:a16="http://schemas.microsoft.com/office/drawing/2014/main" id="{73DFF9CD-36AA-E140-839A-3B0C65C6B75F}"/>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26D338F6-1C4F-4066-9F82-B8AB33C9CBC4}" type="slidenum">
              <a:rPr lang="en-US" altLang="cs-CZ"/>
              <a:pPr>
                <a:defRPr/>
              </a:pPr>
              <a:t>‹#›</a:t>
            </a:fld>
            <a:endParaRPr lang="en-US" altLang="cs-CZ"/>
          </a:p>
        </p:txBody>
      </p:sp>
    </p:spTree>
    <p:extLst>
      <p:ext uri="{BB962C8B-B14F-4D97-AF65-F5344CB8AC3E}">
        <p14:creationId xmlns:p14="http://schemas.microsoft.com/office/powerpoint/2010/main" val="1271404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41"/>
            <a:ext cx="2057400" cy="5851525"/>
          </a:xfrm>
        </p:spPr>
        <p:txBody>
          <a:bodyPr vert="eaVert"/>
          <a:lstStyle/>
          <a:p>
            <a:r>
              <a:rPr lang="cs-CZ"/>
              <a:t>Kliknutím lze upravit styl.</a:t>
            </a:r>
            <a:endParaRPr lang="en-US"/>
          </a:p>
        </p:txBody>
      </p:sp>
      <p:sp>
        <p:nvSpPr>
          <p:cNvPr id="3" name="Zástupný symbol pro svislý text 2"/>
          <p:cNvSpPr>
            <a:spLocks noGrp="1"/>
          </p:cNvSpPr>
          <p:nvPr>
            <p:ph type="body" orient="vert" idx="1"/>
          </p:nvPr>
        </p:nvSpPr>
        <p:spPr>
          <a:xfrm>
            <a:off x="457200" y="274641"/>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167A8779-6FE8-7747-9365-62297152ADFA}"/>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B792A077-2321-4BF9-A915-E21948C3A66A}" type="datetimeFigureOut">
              <a:rPr lang="en-US" altLang="cs-CZ"/>
              <a:pPr>
                <a:defRPr/>
              </a:pPr>
              <a:t>10/23/2023</a:t>
            </a:fld>
            <a:endParaRPr lang="en-US" altLang="cs-CZ"/>
          </a:p>
        </p:txBody>
      </p:sp>
      <p:sp>
        <p:nvSpPr>
          <p:cNvPr id="5" name="Zástupný symbol pro zápatí 4">
            <a:extLst>
              <a:ext uri="{FF2B5EF4-FFF2-40B4-BE49-F238E27FC236}">
                <a16:creationId xmlns:a16="http://schemas.microsoft.com/office/drawing/2014/main" id="{A2997867-EE45-774D-A970-4C04A5ECDF63}"/>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6" name="Zástupný symbol pro číslo snímku 5">
            <a:extLst>
              <a:ext uri="{FF2B5EF4-FFF2-40B4-BE49-F238E27FC236}">
                <a16:creationId xmlns:a16="http://schemas.microsoft.com/office/drawing/2014/main" id="{44A820A5-E743-AE42-B045-C866899A32FF}"/>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E0520CB4-A081-4D2F-9F98-8572EFB21F41}" type="slidenum">
              <a:rPr lang="en-US" altLang="cs-CZ"/>
              <a:pPr>
                <a:defRPr/>
              </a:pPr>
              <a:t>‹#›</a:t>
            </a:fld>
            <a:endParaRPr lang="en-US" altLang="cs-CZ"/>
          </a:p>
        </p:txBody>
      </p:sp>
    </p:spTree>
    <p:extLst>
      <p:ext uri="{BB962C8B-B14F-4D97-AF65-F5344CB8AC3E}">
        <p14:creationId xmlns:p14="http://schemas.microsoft.com/office/powerpoint/2010/main" val="248648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33"/>
            <a:ext cx="7772400" cy="1470025"/>
          </a:xfrm>
        </p:spPr>
        <p:txBody>
          <a:bodyPr/>
          <a:lstStyle/>
          <a:p>
            <a:r>
              <a:rPr lang="cs-CZ"/>
              <a:t>Kliknutím lze upravit styl.</a:t>
            </a:r>
            <a:endParaRPr lang="en-US"/>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a:p>
        </p:txBody>
      </p:sp>
      <p:sp>
        <p:nvSpPr>
          <p:cNvPr id="4" name="Zástupný symbol pro datum 3">
            <a:extLst>
              <a:ext uri="{FF2B5EF4-FFF2-40B4-BE49-F238E27FC236}">
                <a16:creationId xmlns:a16="http://schemas.microsoft.com/office/drawing/2014/main" id="{F1D519B6-8CE7-2B4C-86F8-E78459C04ED2}"/>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CDE5353C-3CD5-4439-9DFA-B73C957A431C}" type="datetimeFigureOut">
              <a:rPr lang="en-US" altLang="cs-CZ"/>
              <a:pPr>
                <a:defRPr/>
              </a:pPr>
              <a:t>10/23/2023</a:t>
            </a:fld>
            <a:endParaRPr lang="en-US" altLang="cs-CZ"/>
          </a:p>
        </p:txBody>
      </p:sp>
      <p:sp>
        <p:nvSpPr>
          <p:cNvPr id="5" name="Zástupný symbol pro zápatí 4">
            <a:extLst>
              <a:ext uri="{FF2B5EF4-FFF2-40B4-BE49-F238E27FC236}">
                <a16:creationId xmlns:a16="http://schemas.microsoft.com/office/drawing/2014/main" id="{EFF7FA87-59C0-2246-8B5F-21516E266D2A}"/>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6" name="Zástupný symbol pro číslo snímku 5">
            <a:extLst>
              <a:ext uri="{FF2B5EF4-FFF2-40B4-BE49-F238E27FC236}">
                <a16:creationId xmlns:a16="http://schemas.microsoft.com/office/drawing/2014/main" id="{3FCD17B0-F2D0-F94C-8EE7-3ABBC0CC9859}"/>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F4EF3E5D-F776-40B8-AC78-A367F16E2F68}" type="slidenum">
              <a:rPr lang="en-US" altLang="cs-CZ"/>
              <a:pPr>
                <a:defRPr/>
              </a:pPr>
              <a:t>‹#›</a:t>
            </a:fld>
            <a:endParaRPr lang="en-US" altLang="cs-CZ"/>
          </a:p>
        </p:txBody>
      </p:sp>
    </p:spTree>
    <p:extLst>
      <p:ext uri="{BB962C8B-B14F-4D97-AF65-F5344CB8AC3E}">
        <p14:creationId xmlns:p14="http://schemas.microsoft.com/office/powerpoint/2010/main" val="40174605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EF897D8F-222E-EA44-8B02-3B9A76248910}"/>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AE376295-5518-4B60-ABEF-B07371D66252}" type="datetimeFigureOut">
              <a:rPr lang="en-US" altLang="cs-CZ"/>
              <a:pPr>
                <a:defRPr/>
              </a:pPr>
              <a:t>10/23/2023</a:t>
            </a:fld>
            <a:endParaRPr lang="en-US" altLang="cs-CZ"/>
          </a:p>
        </p:txBody>
      </p:sp>
      <p:sp>
        <p:nvSpPr>
          <p:cNvPr id="5" name="Zástupný symbol pro zápatí 4">
            <a:extLst>
              <a:ext uri="{FF2B5EF4-FFF2-40B4-BE49-F238E27FC236}">
                <a16:creationId xmlns:a16="http://schemas.microsoft.com/office/drawing/2014/main" id="{996D4B83-82A6-7242-BE79-75CD56024319}"/>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6" name="Zástupný symbol pro číslo snímku 5">
            <a:extLst>
              <a:ext uri="{FF2B5EF4-FFF2-40B4-BE49-F238E27FC236}">
                <a16:creationId xmlns:a16="http://schemas.microsoft.com/office/drawing/2014/main" id="{1854BFA5-53DC-F24F-B2E0-A5AAF08F7BE5}"/>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A25D01B6-310F-4F32-AC97-1C5E1FBEF8D5}" type="slidenum">
              <a:rPr lang="en-US" altLang="cs-CZ"/>
              <a:pPr>
                <a:defRPr/>
              </a:pPr>
              <a:t>‹#›</a:t>
            </a:fld>
            <a:endParaRPr lang="en-US" altLang="cs-CZ"/>
          </a:p>
        </p:txBody>
      </p:sp>
    </p:spTree>
    <p:extLst>
      <p:ext uri="{BB962C8B-B14F-4D97-AF65-F5344CB8AC3E}">
        <p14:creationId xmlns:p14="http://schemas.microsoft.com/office/powerpoint/2010/main" val="18236675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8"/>
            <a:ext cx="7772400" cy="1362075"/>
          </a:xfrm>
        </p:spPr>
        <p:txBody>
          <a:bodyPr anchor="t"/>
          <a:lstStyle>
            <a:lvl1pPr algn="l">
              <a:defRPr sz="4000" b="1" cap="all"/>
            </a:lvl1pPr>
          </a:lstStyle>
          <a:p>
            <a:r>
              <a:rPr lang="cs-CZ"/>
              <a:t>Kliknutím lze upravit styl.</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a:extLst>
              <a:ext uri="{FF2B5EF4-FFF2-40B4-BE49-F238E27FC236}">
                <a16:creationId xmlns:a16="http://schemas.microsoft.com/office/drawing/2014/main" id="{B3D9945B-6889-DC4C-856D-C3FA08AE38C3}"/>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D2B9DE61-A0CC-4AFE-9DE7-47D840F9AD95}" type="datetimeFigureOut">
              <a:rPr lang="en-US" altLang="cs-CZ"/>
              <a:pPr>
                <a:defRPr/>
              </a:pPr>
              <a:t>10/23/2023</a:t>
            </a:fld>
            <a:endParaRPr lang="en-US" altLang="cs-CZ"/>
          </a:p>
        </p:txBody>
      </p:sp>
      <p:sp>
        <p:nvSpPr>
          <p:cNvPr id="5" name="Zástupný symbol pro zápatí 4">
            <a:extLst>
              <a:ext uri="{FF2B5EF4-FFF2-40B4-BE49-F238E27FC236}">
                <a16:creationId xmlns:a16="http://schemas.microsoft.com/office/drawing/2014/main" id="{5F8E33C3-7177-A24E-9347-F3E0216D936F}"/>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6" name="Zástupný symbol pro číslo snímku 5">
            <a:extLst>
              <a:ext uri="{FF2B5EF4-FFF2-40B4-BE49-F238E27FC236}">
                <a16:creationId xmlns:a16="http://schemas.microsoft.com/office/drawing/2014/main" id="{5A99EEA3-AAE8-2441-97E7-8A51CC8A1CD1}"/>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1928F8CA-542D-432D-8C3B-7900A09510FE}" type="slidenum">
              <a:rPr lang="en-US" altLang="cs-CZ"/>
              <a:pPr>
                <a:defRPr/>
              </a:pPr>
              <a:t>‹#›</a:t>
            </a:fld>
            <a:endParaRPr lang="en-US" altLang="cs-CZ"/>
          </a:p>
        </p:txBody>
      </p:sp>
    </p:spTree>
    <p:extLst>
      <p:ext uri="{BB962C8B-B14F-4D97-AF65-F5344CB8AC3E}">
        <p14:creationId xmlns:p14="http://schemas.microsoft.com/office/powerpoint/2010/main" val="3754769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datum 4">
            <a:extLst>
              <a:ext uri="{FF2B5EF4-FFF2-40B4-BE49-F238E27FC236}">
                <a16:creationId xmlns:a16="http://schemas.microsoft.com/office/drawing/2014/main" id="{8F57862B-FA8D-7840-94D7-A2E6F2B1DBCE}"/>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90A99136-7270-42EC-A1AC-D90677E86EDC}" type="datetimeFigureOut">
              <a:rPr lang="en-US" altLang="cs-CZ"/>
              <a:pPr>
                <a:defRPr/>
              </a:pPr>
              <a:t>10/23/2023</a:t>
            </a:fld>
            <a:endParaRPr lang="en-US" altLang="cs-CZ"/>
          </a:p>
        </p:txBody>
      </p:sp>
      <p:sp>
        <p:nvSpPr>
          <p:cNvPr id="6" name="Zástupný symbol pro zápatí 5">
            <a:extLst>
              <a:ext uri="{FF2B5EF4-FFF2-40B4-BE49-F238E27FC236}">
                <a16:creationId xmlns:a16="http://schemas.microsoft.com/office/drawing/2014/main" id="{C244F203-BA8E-5B46-8826-41C0C1E4B519}"/>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7" name="Zástupný symbol pro číslo snímku 6">
            <a:extLst>
              <a:ext uri="{FF2B5EF4-FFF2-40B4-BE49-F238E27FC236}">
                <a16:creationId xmlns:a16="http://schemas.microsoft.com/office/drawing/2014/main" id="{D7716A34-41AF-0F40-A42D-C97C8EE88B60}"/>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EC5B3181-6B2B-4F4E-A6E3-87EB431C72B0}" type="slidenum">
              <a:rPr lang="en-US" altLang="cs-CZ"/>
              <a:pPr>
                <a:defRPr/>
              </a:pPr>
              <a:t>‹#›</a:t>
            </a:fld>
            <a:endParaRPr lang="en-US" altLang="cs-CZ"/>
          </a:p>
        </p:txBody>
      </p:sp>
    </p:spTree>
    <p:extLst>
      <p:ext uri="{BB962C8B-B14F-4D97-AF65-F5344CB8AC3E}">
        <p14:creationId xmlns:p14="http://schemas.microsoft.com/office/powerpoint/2010/main" val="523521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1330997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Zástupný symbol pro datum 6">
            <a:extLst>
              <a:ext uri="{FF2B5EF4-FFF2-40B4-BE49-F238E27FC236}">
                <a16:creationId xmlns:a16="http://schemas.microsoft.com/office/drawing/2014/main" id="{93A115AE-8F9E-004D-93ED-746B8AEA9882}"/>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33DF94C7-7A75-4F0E-A0A6-02E9D6018BB4}" type="datetimeFigureOut">
              <a:rPr lang="en-US" altLang="cs-CZ"/>
              <a:pPr>
                <a:defRPr/>
              </a:pPr>
              <a:t>10/23/2023</a:t>
            </a:fld>
            <a:endParaRPr lang="en-US" altLang="cs-CZ"/>
          </a:p>
        </p:txBody>
      </p:sp>
      <p:sp>
        <p:nvSpPr>
          <p:cNvPr id="8" name="Zástupný symbol pro zápatí 7">
            <a:extLst>
              <a:ext uri="{FF2B5EF4-FFF2-40B4-BE49-F238E27FC236}">
                <a16:creationId xmlns:a16="http://schemas.microsoft.com/office/drawing/2014/main" id="{0A2908FD-405B-194C-B4E0-CB9BCA8E007C}"/>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9" name="Zástupný symbol pro číslo snímku 8">
            <a:extLst>
              <a:ext uri="{FF2B5EF4-FFF2-40B4-BE49-F238E27FC236}">
                <a16:creationId xmlns:a16="http://schemas.microsoft.com/office/drawing/2014/main" id="{6EBC7180-D889-714A-B279-9764A6CBB32B}"/>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3E9458A2-ECAE-4A62-8B15-B6FC21A2D811}" type="slidenum">
              <a:rPr lang="en-US" altLang="cs-CZ"/>
              <a:pPr>
                <a:defRPr/>
              </a:pPr>
              <a:t>‹#›</a:t>
            </a:fld>
            <a:endParaRPr lang="en-US" altLang="cs-CZ"/>
          </a:p>
        </p:txBody>
      </p:sp>
    </p:spTree>
    <p:extLst>
      <p:ext uri="{BB962C8B-B14F-4D97-AF65-F5344CB8AC3E}">
        <p14:creationId xmlns:p14="http://schemas.microsoft.com/office/powerpoint/2010/main" val="25315207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datum 2">
            <a:extLst>
              <a:ext uri="{FF2B5EF4-FFF2-40B4-BE49-F238E27FC236}">
                <a16:creationId xmlns:a16="http://schemas.microsoft.com/office/drawing/2014/main" id="{AFD1379F-7A1B-C34F-99C0-A1CDD6B59792}"/>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E8F5B37C-2DBB-4E20-92B1-FF9CCC53E9EB}" type="datetimeFigureOut">
              <a:rPr lang="en-US" altLang="cs-CZ"/>
              <a:pPr>
                <a:defRPr/>
              </a:pPr>
              <a:t>10/23/2023</a:t>
            </a:fld>
            <a:endParaRPr lang="en-US" altLang="cs-CZ"/>
          </a:p>
        </p:txBody>
      </p:sp>
      <p:sp>
        <p:nvSpPr>
          <p:cNvPr id="4" name="Zástupný symbol pro zápatí 3">
            <a:extLst>
              <a:ext uri="{FF2B5EF4-FFF2-40B4-BE49-F238E27FC236}">
                <a16:creationId xmlns:a16="http://schemas.microsoft.com/office/drawing/2014/main" id="{0FBC2F6B-953F-B944-9CFB-E02B7184B55C}"/>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5" name="Zástupný symbol pro číslo snímku 4">
            <a:extLst>
              <a:ext uri="{FF2B5EF4-FFF2-40B4-BE49-F238E27FC236}">
                <a16:creationId xmlns:a16="http://schemas.microsoft.com/office/drawing/2014/main" id="{03F86FC0-743E-C44A-AE9E-99D07F98D783}"/>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E9240629-59C7-4839-8D24-A20CA72CF662}" type="slidenum">
              <a:rPr lang="en-US" altLang="cs-CZ"/>
              <a:pPr>
                <a:defRPr/>
              </a:pPr>
              <a:t>‹#›</a:t>
            </a:fld>
            <a:endParaRPr lang="en-US" altLang="cs-CZ"/>
          </a:p>
        </p:txBody>
      </p:sp>
    </p:spTree>
    <p:extLst>
      <p:ext uri="{BB962C8B-B14F-4D97-AF65-F5344CB8AC3E}">
        <p14:creationId xmlns:p14="http://schemas.microsoft.com/office/powerpoint/2010/main" val="29657623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73B7D8D3-A159-AD4D-B869-BC30245500B8}"/>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AD81FFF1-65C1-4E74-9BE3-8B95FF241DE7}" type="datetimeFigureOut">
              <a:rPr lang="en-US" altLang="cs-CZ"/>
              <a:pPr>
                <a:defRPr/>
              </a:pPr>
              <a:t>10/23/2023</a:t>
            </a:fld>
            <a:endParaRPr lang="en-US" altLang="cs-CZ"/>
          </a:p>
        </p:txBody>
      </p:sp>
      <p:sp>
        <p:nvSpPr>
          <p:cNvPr id="3" name="Zástupný symbol pro zápatí 2">
            <a:extLst>
              <a:ext uri="{FF2B5EF4-FFF2-40B4-BE49-F238E27FC236}">
                <a16:creationId xmlns:a16="http://schemas.microsoft.com/office/drawing/2014/main" id="{F3A34E64-0080-A643-848B-727F053C374A}"/>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4" name="Zástupný symbol pro číslo snímku 3">
            <a:extLst>
              <a:ext uri="{FF2B5EF4-FFF2-40B4-BE49-F238E27FC236}">
                <a16:creationId xmlns:a16="http://schemas.microsoft.com/office/drawing/2014/main" id="{F9E1F761-81FA-E345-9CE1-035676FE075B}"/>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581E8883-5411-458A-974B-04655E9F5868}" type="slidenum">
              <a:rPr lang="en-US" altLang="cs-CZ"/>
              <a:pPr>
                <a:defRPr/>
              </a:pPr>
              <a:t>‹#›</a:t>
            </a:fld>
            <a:endParaRPr lang="en-US" altLang="cs-CZ"/>
          </a:p>
        </p:txBody>
      </p:sp>
    </p:spTree>
    <p:extLst>
      <p:ext uri="{BB962C8B-B14F-4D97-AF65-F5344CB8AC3E}">
        <p14:creationId xmlns:p14="http://schemas.microsoft.com/office/powerpoint/2010/main" val="2516395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2" y="273050"/>
            <a:ext cx="3008313" cy="1162050"/>
          </a:xfrm>
        </p:spPr>
        <p:txBody>
          <a:bodyPr anchor="b"/>
          <a:lstStyle>
            <a:lvl1pPr algn="l">
              <a:defRPr sz="2000" b="1"/>
            </a:lvl1pPr>
          </a:lstStyle>
          <a:p>
            <a:r>
              <a:rPr lang="cs-CZ"/>
              <a:t>Kliknutím lze upravit styl.</a:t>
            </a:r>
            <a:endParaRPr lang="en-US"/>
          </a:p>
        </p:txBody>
      </p:sp>
      <p:sp>
        <p:nvSpPr>
          <p:cNvPr id="3" name="Zástupný symbol pro obsah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tex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a:extLst>
              <a:ext uri="{FF2B5EF4-FFF2-40B4-BE49-F238E27FC236}">
                <a16:creationId xmlns:a16="http://schemas.microsoft.com/office/drawing/2014/main" id="{30764AB2-4528-4844-94FB-16730C5C9093}"/>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1303F2EC-9C6A-4580-8548-D21F2ACE8F26}" type="datetimeFigureOut">
              <a:rPr lang="en-US" altLang="cs-CZ"/>
              <a:pPr>
                <a:defRPr/>
              </a:pPr>
              <a:t>10/23/2023</a:t>
            </a:fld>
            <a:endParaRPr lang="en-US" altLang="cs-CZ"/>
          </a:p>
        </p:txBody>
      </p:sp>
      <p:sp>
        <p:nvSpPr>
          <p:cNvPr id="6" name="Zástupný symbol pro zápatí 5">
            <a:extLst>
              <a:ext uri="{FF2B5EF4-FFF2-40B4-BE49-F238E27FC236}">
                <a16:creationId xmlns:a16="http://schemas.microsoft.com/office/drawing/2014/main" id="{12C16AB4-F962-F94F-B37C-0851FD00DB7C}"/>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7" name="Zástupný symbol pro číslo snímku 6">
            <a:extLst>
              <a:ext uri="{FF2B5EF4-FFF2-40B4-BE49-F238E27FC236}">
                <a16:creationId xmlns:a16="http://schemas.microsoft.com/office/drawing/2014/main" id="{0834306E-B6C6-DE4A-8C20-C1BDC9AD3069}"/>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55D4F1B0-4BFC-4381-9D18-35C3ADE6099B}" type="slidenum">
              <a:rPr lang="en-US" altLang="cs-CZ"/>
              <a:pPr>
                <a:defRPr/>
              </a:pPr>
              <a:t>‹#›</a:t>
            </a:fld>
            <a:endParaRPr lang="en-US" altLang="cs-CZ"/>
          </a:p>
        </p:txBody>
      </p:sp>
    </p:spTree>
    <p:extLst>
      <p:ext uri="{BB962C8B-B14F-4D97-AF65-F5344CB8AC3E}">
        <p14:creationId xmlns:p14="http://schemas.microsoft.com/office/powerpoint/2010/main" val="42539041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US"/>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a:extLst>
              <a:ext uri="{FF2B5EF4-FFF2-40B4-BE49-F238E27FC236}">
                <a16:creationId xmlns:a16="http://schemas.microsoft.com/office/drawing/2014/main" id="{4C2669B1-99C6-5543-B79F-2C12D67F954B}"/>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EE6DEA3E-62D4-40BF-809C-EF82814CEE5F}" type="datetimeFigureOut">
              <a:rPr lang="en-US" altLang="cs-CZ"/>
              <a:pPr>
                <a:defRPr/>
              </a:pPr>
              <a:t>10/23/2023</a:t>
            </a:fld>
            <a:endParaRPr lang="en-US" altLang="cs-CZ"/>
          </a:p>
        </p:txBody>
      </p:sp>
      <p:sp>
        <p:nvSpPr>
          <p:cNvPr id="6" name="Zástupný symbol pro zápatí 5">
            <a:extLst>
              <a:ext uri="{FF2B5EF4-FFF2-40B4-BE49-F238E27FC236}">
                <a16:creationId xmlns:a16="http://schemas.microsoft.com/office/drawing/2014/main" id="{B71BFAB5-B076-B147-BA69-B0B9F940E2D0}"/>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7" name="Zástupný symbol pro číslo snímku 6">
            <a:extLst>
              <a:ext uri="{FF2B5EF4-FFF2-40B4-BE49-F238E27FC236}">
                <a16:creationId xmlns:a16="http://schemas.microsoft.com/office/drawing/2014/main" id="{56BF3744-8A54-F94D-A83D-B00E86A89DF2}"/>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F2628917-4D67-4B34-AE3C-9E39E3D68FA5}" type="slidenum">
              <a:rPr lang="en-US" altLang="cs-CZ"/>
              <a:pPr>
                <a:defRPr/>
              </a:pPr>
              <a:t>‹#›</a:t>
            </a:fld>
            <a:endParaRPr lang="en-US" altLang="cs-CZ"/>
          </a:p>
        </p:txBody>
      </p:sp>
    </p:spTree>
    <p:extLst>
      <p:ext uri="{BB962C8B-B14F-4D97-AF65-F5344CB8AC3E}">
        <p14:creationId xmlns:p14="http://schemas.microsoft.com/office/powerpoint/2010/main" val="512294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FDD3F039-AF9B-424C-821A-24CA0638BBB9}"/>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8BEDB51F-8247-46E3-93BD-385B60828C9F}" type="datetimeFigureOut">
              <a:rPr lang="en-US" altLang="cs-CZ"/>
              <a:pPr>
                <a:defRPr/>
              </a:pPr>
              <a:t>10/23/2023</a:t>
            </a:fld>
            <a:endParaRPr lang="en-US" altLang="cs-CZ"/>
          </a:p>
        </p:txBody>
      </p:sp>
      <p:sp>
        <p:nvSpPr>
          <p:cNvPr id="5" name="Zástupný symbol pro zápatí 4">
            <a:extLst>
              <a:ext uri="{FF2B5EF4-FFF2-40B4-BE49-F238E27FC236}">
                <a16:creationId xmlns:a16="http://schemas.microsoft.com/office/drawing/2014/main" id="{E610D063-F066-DE4D-99E6-E70BD34187C3}"/>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6" name="Zástupný symbol pro číslo snímku 5">
            <a:extLst>
              <a:ext uri="{FF2B5EF4-FFF2-40B4-BE49-F238E27FC236}">
                <a16:creationId xmlns:a16="http://schemas.microsoft.com/office/drawing/2014/main" id="{2F8CC7E1-FD95-D74B-B784-1BA7F6D38916}"/>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4A520BF0-10B1-48BE-B597-36641176683D}" type="slidenum">
              <a:rPr lang="en-US" altLang="cs-CZ"/>
              <a:pPr>
                <a:defRPr/>
              </a:pPr>
              <a:t>‹#›</a:t>
            </a:fld>
            <a:endParaRPr lang="en-US" altLang="cs-CZ"/>
          </a:p>
        </p:txBody>
      </p:sp>
    </p:spTree>
    <p:extLst>
      <p:ext uri="{BB962C8B-B14F-4D97-AF65-F5344CB8AC3E}">
        <p14:creationId xmlns:p14="http://schemas.microsoft.com/office/powerpoint/2010/main" val="1348313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41"/>
            <a:ext cx="2057400" cy="5851525"/>
          </a:xfrm>
        </p:spPr>
        <p:txBody>
          <a:bodyPr vert="eaVert"/>
          <a:lstStyle/>
          <a:p>
            <a:r>
              <a:rPr lang="cs-CZ"/>
              <a:t>Kliknutím lze upravit styl.</a:t>
            </a:r>
            <a:endParaRPr lang="en-US"/>
          </a:p>
        </p:txBody>
      </p:sp>
      <p:sp>
        <p:nvSpPr>
          <p:cNvPr id="3" name="Zástupný symbol pro svislý text 2"/>
          <p:cNvSpPr>
            <a:spLocks noGrp="1"/>
          </p:cNvSpPr>
          <p:nvPr>
            <p:ph type="body" orient="vert" idx="1"/>
          </p:nvPr>
        </p:nvSpPr>
        <p:spPr>
          <a:xfrm>
            <a:off x="457200" y="274641"/>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4024759D-CC31-5F48-9BB8-A11828B1859D}"/>
              </a:ext>
            </a:extLst>
          </p:cNvPr>
          <p:cNvSpPr>
            <a:spLocks noGrp="1"/>
          </p:cNvSpPr>
          <p:nvPr>
            <p:ph type="dt" sz="half" idx="10"/>
          </p:nvPr>
        </p:nvSpPr>
        <p:spPr/>
        <p:txBody>
          <a:bodyPr/>
          <a:lstStyle>
            <a:lvl1pPr eaLnBrk="0" hangingPunct="0">
              <a:defRPr>
                <a:latin typeface="Century Schoolbook" panose="02040604050505020304" pitchFamily="18" charset="0"/>
              </a:defRPr>
            </a:lvl1pPr>
          </a:lstStyle>
          <a:p>
            <a:pPr>
              <a:defRPr/>
            </a:pPr>
            <a:fld id="{5BE06D57-4C02-4B36-B5C8-2C483CEAC934}" type="datetimeFigureOut">
              <a:rPr lang="en-US" altLang="cs-CZ"/>
              <a:pPr>
                <a:defRPr/>
              </a:pPr>
              <a:t>10/23/2023</a:t>
            </a:fld>
            <a:endParaRPr lang="en-US" altLang="cs-CZ"/>
          </a:p>
        </p:txBody>
      </p:sp>
      <p:sp>
        <p:nvSpPr>
          <p:cNvPr id="5" name="Zástupný symbol pro zápatí 4">
            <a:extLst>
              <a:ext uri="{FF2B5EF4-FFF2-40B4-BE49-F238E27FC236}">
                <a16:creationId xmlns:a16="http://schemas.microsoft.com/office/drawing/2014/main" id="{CB6E7E7C-8BD5-134F-9658-26E91FCBD1EE}"/>
              </a:ext>
            </a:extLst>
          </p:cNvPr>
          <p:cNvSpPr>
            <a:spLocks noGrp="1"/>
          </p:cNvSpPr>
          <p:nvPr>
            <p:ph type="ftr" sz="quarter" idx="11"/>
          </p:nvPr>
        </p:nvSpPr>
        <p:spPr/>
        <p:txBody>
          <a:bodyPr/>
          <a:lstStyle>
            <a:lvl1pPr eaLnBrk="0" hangingPunct="0">
              <a:defRPr>
                <a:latin typeface="Century Schoolbook" panose="02040604050505020304" pitchFamily="18" charset="0"/>
              </a:defRPr>
            </a:lvl1pPr>
          </a:lstStyle>
          <a:p>
            <a:pPr>
              <a:defRPr/>
            </a:pPr>
            <a:endParaRPr lang="en-US" altLang="cs-CZ"/>
          </a:p>
        </p:txBody>
      </p:sp>
      <p:sp>
        <p:nvSpPr>
          <p:cNvPr id="6" name="Zástupný symbol pro číslo snímku 5">
            <a:extLst>
              <a:ext uri="{FF2B5EF4-FFF2-40B4-BE49-F238E27FC236}">
                <a16:creationId xmlns:a16="http://schemas.microsoft.com/office/drawing/2014/main" id="{CC14223B-BCD0-1741-A54C-8B9A6E1DEF8A}"/>
              </a:ext>
            </a:extLst>
          </p:cNvPr>
          <p:cNvSpPr>
            <a:spLocks noGrp="1"/>
          </p:cNvSpPr>
          <p:nvPr>
            <p:ph type="sldNum" sz="quarter" idx="12"/>
          </p:nvPr>
        </p:nvSpPr>
        <p:spPr/>
        <p:txBody>
          <a:bodyPr/>
          <a:lstStyle>
            <a:lvl1pPr eaLnBrk="0" hangingPunct="0">
              <a:defRPr>
                <a:latin typeface="Century Schoolbook" panose="02040604050505020304" pitchFamily="18" charset="0"/>
              </a:defRPr>
            </a:lvl1pPr>
          </a:lstStyle>
          <a:p>
            <a:pPr>
              <a:defRPr/>
            </a:pPr>
            <a:fld id="{C465B60B-BFC8-438E-9A29-1CE2C45D80A2}" type="slidenum">
              <a:rPr lang="en-US" altLang="cs-CZ"/>
              <a:pPr>
                <a:defRPr/>
              </a:pPr>
              <a:t>‹#›</a:t>
            </a:fld>
            <a:endParaRPr lang="en-US" altLang="cs-CZ"/>
          </a:p>
        </p:txBody>
      </p:sp>
    </p:spTree>
    <p:extLst>
      <p:ext uri="{BB962C8B-B14F-4D97-AF65-F5344CB8AC3E}">
        <p14:creationId xmlns:p14="http://schemas.microsoft.com/office/powerpoint/2010/main" val="3183354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413413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Tree>
    <p:extLst>
      <p:ext uri="{BB962C8B-B14F-4D97-AF65-F5344CB8AC3E}">
        <p14:creationId xmlns:p14="http://schemas.microsoft.com/office/powerpoint/2010/main" val="3422321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758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73050"/>
            <a:ext cx="3008313" cy="1162050"/>
          </a:xfrm>
          <a:prstGeom prst="rect">
            <a:avLst/>
          </a:prstGeo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1"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Tree>
    <p:extLst>
      <p:ext uri="{BB962C8B-B14F-4D97-AF65-F5344CB8AC3E}">
        <p14:creationId xmlns:p14="http://schemas.microsoft.com/office/powerpoint/2010/main" val="294939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a:prstGeom prst="rect">
            <a:avLst/>
          </a:prstGeo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Tree>
    <p:extLst>
      <p:ext uri="{BB962C8B-B14F-4D97-AF65-F5344CB8AC3E}">
        <p14:creationId xmlns:p14="http://schemas.microsoft.com/office/powerpoint/2010/main" val="3444588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a:extLst>
              <a:ext uri="{FF2B5EF4-FFF2-40B4-BE49-F238E27FC236}">
                <a16:creationId xmlns:a16="http://schemas.microsoft.com/office/drawing/2014/main" id="{3D85AC32-E01D-B94C-A0F0-7B7A0DBC7381}"/>
              </a:ext>
            </a:extLst>
          </p:cNvPr>
          <p:cNvSpPr>
            <a:spLocks noChangeArrowheads="1"/>
          </p:cNvSpPr>
          <p:nvPr userDrawn="1"/>
        </p:nvSpPr>
        <p:spPr bwMode="auto">
          <a:xfrm>
            <a:off x="4365625" y="2354263"/>
            <a:ext cx="6697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1pPr>
            <a:lvl2pPr marL="742950" indent="-28575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2pPr>
            <a:lvl3pPr marL="11430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3pPr>
            <a:lvl4pPr marL="16002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4pPr>
            <a:lvl5pPr marL="20574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5pPr>
            <a:lvl6pPr marL="25146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6pPr>
            <a:lvl7pPr marL="29718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7pPr>
            <a:lvl8pPr marL="34290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8pPr>
            <a:lvl9pPr marL="38862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9pPr>
          </a:lstStyle>
          <a:p>
            <a:pPr eaLnBrk="1" hangingPunct="1">
              <a:defRPr/>
            </a:pPr>
            <a:endParaRPr lang="en-US" altLang="cs-CZ">
              <a:solidFill>
                <a:srgbClr val="000000"/>
              </a:solidFill>
              <a:latin typeface="Times New Roman" panose="02020603050405020304" pitchFamily="18" charset="0"/>
              <a:cs typeface="Arial" panose="020B0604020202020204" pitchFamily="34" charset="0"/>
            </a:endParaRPr>
          </a:p>
        </p:txBody>
      </p:sp>
      <p:graphicFrame>
        <p:nvGraphicFramePr>
          <p:cNvPr id="1027" name="Object 26"/>
          <p:cNvGraphicFramePr>
            <a:graphicFrameLocks noChangeAspect="1"/>
          </p:cNvGraphicFramePr>
          <p:nvPr/>
        </p:nvGraphicFramePr>
        <p:xfrm>
          <a:off x="0" y="0"/>
          <a:ext cx="9144000" cy="4267200"/>
        </p:xfrm>
        <a:graphic>
          <a:graphicData uri="http://schemas.openxmlformats.org/presentationml/2006/ole">
            <mc:AlternateContent xmlns:mc="http://schemas.openxmlformats.org/markup-compatibility/2006">
              <mc:Choice xmlns:v="urn:schemas-microsoft-com:vml" Requires="v">
                <p:oleObj spid="_x0000_s1097" name="Rastrový obrázek" r:id="rId14" imgW="2295238" imgH="1685714" progId="Paint.Picture">
                  <p:embed/>
                </p:oleObj>
              </mc:Choice>
              <mc:Fallback>
                <p:oleObj name="Rastrový obrázek" r:id="rId14" imgW="2295238" imgH="1685714" progId="Paint.Picture">
                  <p:embed/>
                  <p:pic>
                    <p:nvPicPr>
                      <p:cNvPr id="0" name="Object 2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426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8" name="Rectangle 12">
            <a:extLst>
              <a:ext uri="{FF2B5EF4-FFF2-40B4-BE49-F238E27FC236}">
                <a16:creationId xmlns:a16="http://schemas.microsoft.com/office/drawing/2014/main" id="{DD9D0BB1-73C5-F146-BD71-5576627BDB4C}"/>
              </a:ext>
            </a:extLst>
          </p:cNvPr>
          <p:cNvSpPr>
            <a:spLocks noChangeArrowheads="1"/>
          </p:cNvSpPr>
          <p:nvPr userDrawn="1"/>
        </p:nvSpPr>
        <p:spPr bwMode="auto">
          <a:xfrm>
            <a:off x="4365625" y="2354263"/>
            <a:ext cx="6697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1pPr>
            <a:lvl2pPr marL="742950" indent="-28575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2pPr>
            <a:lvl3pPr marL="11430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3pPr>
            <a:lvl4pPr marL="16002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4pPr>
            <a:lvl5pPr marL="20574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5pPr>
            <a:lvl6pPr marL="25146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6pPr>
            <a:lvl7pPr marL="29718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7pPr>
            <a:lvl8pPr marL="34290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8pPr>
            <a:lvl9pPr marL="38862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9pPr>
          </a:lstStyle>
          <a:p>
            <a:pPr eaLnBrk="1" hangingPunct="1">
              <a:defRPr/>
            </a:pPr>
            <a:endParaRPr lang="en-US" altLang="cs-CZ">
              <a:solidFill>
                <a:srgbClr val="000000"/>
              </a:solidFill>
              <a:latin typeface="Times New Roman" panose="02020603050405020304" pitchFamily="18"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5643" r:id="rId1"/>
    <p:sldLayoutId id="2147485644" r:id="rId2"/>
    <p:sldLayoutId id="2147485645" r:id="rId3"/>
    <p:sldLayoutId id="2147485646" r:id="rId4"/>
    <p:sldLayoutId id="2147485647" r:id="rId5"/>
    <p:sldLayoutId id="2147485648" r:id="rId6"/>
    <p:sldLayoutId id="2147485649" r:id="rId7"/>
    <p:sldLayoutId id="2147485650" r:id="rId8"/>
    <p:sldLayoutId id="2147485651" r:id="rId9"/>
    <p:sldLayoutId id="2147485652" r:id="rId10"/>
    <p:sldLayoutId id="21474856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2051"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a:extLst>
              <a:ext uri="{FF2B5EF4-FFF2-40B4-BE49-F238E27FC236}">
                <a16:creationId xmlns:a16="http://schemas.microsoft.com/office/drawing/2014/main" id="{256D8B62-8B57-D147-A627-5EFC8A12104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BCBCBC"/>
                </a:solidFill>
                <a:latin typeface="Tahoma" panose="020B0604030504040204" pitchFamily="34" charset="0"/>
                <a:cs typeface="Arial" panose="020B0604020202020204" pitchFamily="34" charset="0"/>
              </a:defRPr>
            </a:lvl1pPr>
          </a:lstStyle>
          <a:p>
            <a:pPr>
              <a:defRPr/>
            </a:pPr>
            <a:endParaRPr lang="en-CA" altLang="cs-CZ"/>
          </a:p>
        </p:txBody>
      </p:sp>
      <p:sp>
        <p:nvSpPr>
          <p:cNvPr id="5" name="Zástupný symbol pro zápatí 4">
            <a:extLst>
              <a:ext uri="{FF2B5EF4-FFF2-40B4-BE49-F238E27FC236}">
                <a16:creationId xmlns:a16="http://schemas.microsoft.com/office/drawing/2014/main" id="{49A13A50-CF35-004B-9426-039C7D124B76}"/>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BCBCBC"/>
                </a:solidFill>
                <a:latin typeface="Tahoma" panose="020B0604030504040204" pitchFamily="34" charset="0"/>
                <a:cs typeface="Arial" panose="020B0604020202020204" pitchFamily="34" charset="0"/>
              </a:defRPr>
            </a:lvl1pPr>
          </a:lstStyle>
          <a:p>
            <a:pPr>
              <a:defRPr/>
            </a:pPr>
            <a:endParaRPr lang="en-CA" altLang="cs-CZ"/>
          </a:p>
        </p:txBody>
      </p:sp>
      <p:sp>
        <p:nvSpPr>
          <p:cNvPr id="6" name="Zástupný symbol pro číslo snímku 5">
            <a:extLst>
              <a:ext uri="{FF2B5EF4-FFF2-40B4-BE49-F238E27FC236}">
                <a16:creationId xmlns:a16="http://schemas.microsoft.com/office/drawing/2014/main" id="{7DFA8491-4CBB-1E49-9FC9-419C1D486BC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BCBCBC"/>
                </a:solidFill>
                <a:latin typeface="Tahoma" panose="020B0604030504040204" pitchFamily="34" charset="0"/>
                <a:cs typeface="Arial" panose="020B0604020202020204" pitchFamily="34" charset="0"/>
              </a:defRPr>
            </a:lvl1pPr>
          </a:lstStyle>
          <a:p>
            <a:pPr>
              <a:defRPr/>
            </a:pPr>
            <a:fld id="{02055346-71E1-4ABD-820E-6C2FA427AB4F}" type="slidenum">
              <a:rPr lang="en-CA" altLang="cs-CZ"/>
              <a:pPr>
                <a:defRPr/>
              </a:pPr>
              <a:t>‹#›</a:t>
            </a:fld>
            <a:endParaRPr lang="en-CA" altLang="cs-CZ"/>
          </a:p>
        </p:txBody>
      </p:sp>
    </p:spTree>
  </p:cSld>
  <p:clrMap bg1="lt1" tx1="dk1" bg2="lt2" tx2="dk2" accent1="accent1" accent2="accent2" accent3="accent3" accent4="accent4" accent5="accent5" accent6="accent6" hlink="hlink" folHlink="folHlink"/>
  <p:sldLayoutIdLst>
    <p:sldLayoutId id="2147485665" r:id="rId1"/>
    <p:sldLayoutId id="2147485666" r:id="rId2"/>
    <p:sldLayoutId id="2147485667" r:id="rId3"/>
    <p:sldLayoutId id="2147485668" r:id="rId4"/>
    <p:sldLayoutId id="2147485669" r:id="rId5"/>
    <p:sldLayoutId id="2147485670" r:id="rId6"/>
    <p:sldLayoutId id="2147485671" r:id="rId7"/>
    <p:sldLayoutId id="2147485672" r:id="rId8"/>
    <p:sldLayoutId id="2147485673" r:id="rId9"/>
    <p:sldLayoutId id="2147485674" r:id="rId10"/>
    <p:sldLayoutId id="2147485675" r:id="rId11"/>
    <p:sldLayoutId id="2147485676" r:id="rId12"/>
    <p:sldLayoutId id="2147485677"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en-US" altLang="cs-CZ"/>
          </a:p>
        </p:txBody>
      </p:sp>
      <p:sp>
        <p:nvSpPr>
          <p:cNvPr id="16387"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endParaRPr lang="en-US" altLang="cs-CZ"/>
          </a:p>
        </p:txBody>
      </p:sp>
      <p:sp>
        <p:nvSpPr>
          <p:cNvPr id="4" name="Zástupný symbol pro datum 3">
            <a:extLst>
              <a:ext uri="{FF2B5EF4-FFF2-40B4-BE49-F238E27FC236}">
                <a16:creationId xmlns:a16="http://schemas.microsoft.com/office/drawing/2014/main" id="{EF689BC7-A96E-6E4A-89D5-3812E3D6B35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B68E5F70-20D1-46B4-8215-3E3628207538}" type="datetimeFigureOut">
              <a:rPr lang="en-US" altLang="cs-CZ"/>
              <a:pPr>
                <a:defRPr/>
              </a:pPr>
              <a:t>10/23/2023</a:t>
            </a:fld>
            <a:endParaRPr lang="en-US" altLang="cs-CZ"/>
          </a:p>
        </p:txBody>
      </p:sp>
      <p:sp>
        <p:nvSpPr>
          <p:cNvPr id="5" name="Zástupný symbol pro zápatí 4">
            <a:extLst>
              <a:ext uri="{FF2B5EF4-FFF2-40B4-BE49-F238E27FC236}">
                <a16:creationId xmlns:a16="http://schemas.microsoft.com/office/drawing/2014/main" id="{A8B46472-F0A3-5C45-B883-CEDCCD5ED06D}"/>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anose="020F0502020204030204" pitchFamily="34" charset="0"/>
              </a:defRPr>
            </a:lvl1pPr>
          </a:lstStyle>
          <a:p>
            <a:pPr>
              <a:defRPr/>
            </a:pPr>
            <a:endParaRPr lang="en-US" altLang="cs-CZ"/>
          </a:p>
        </p:txBody>
      </p:sp>
      <p:sp>
        <p:nvSpPr>
          <p:cNvPr id="6" name="Zástupný symbol pro číslo snímku 5">
            <a:extLst>
              <a:ext uri="{FF2B5EF4-FFF2-40B4-BE49-F238E27FC236}">
                <a16:creationId xmlns:a16="http://schemas.microsoft.com/office/drawing/2014/main" id="{43C10947-A8FE-C147-B7CC-C8554AD72F5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6C89E19-37DE-4FA4-8904-AFD548A9393D}"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sldLayoutIdLst>
    <p:sldLayoutId id="2147485679" r:id="rId1"/>
    <p:sldLayoutId id="2147485680" r:id="rId2"/>
    <p:sldLayoutId id="2147485681" r:id="rId3"/>
    <p:sldLayoutId id="2147485682" r:id="rId4"/>
    <p:sldLayoutId id="2147485683" r:id="rId5"/>
    <p:sldLayoutId id="2147485684" r:id="rId6"/>
    <p:sldLayoutId id="2147485685" r:id="rId7"/>
    <p:sldLayoutId id="2147485686" r:id="rId8"/>
    <p:sldLayoutId id="2147485687" r:id="rId9"/>
    <p:sldLayoutId id="2147485688" r:id="rId10"/>
    <p:sldLayoutId id="214748568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en-US" altLang="cs-CZ"/>
          </a:p>
        </p:txBody>
      </p:sp>
      <p:sp>
        <p:nvSpPr>
          <p:cNvPr id="40963"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endParaRPr lang="en-US" altLang="cs-CZ"/>
          </a:p>
        </p:txBody>
      </p:sp>
      <p:sp>
        <p:nvSpPr>
          <p:cNvPr id="4" name="Zástupný symbol pro datum 3">
            <a:extLst>
              <a:ext uri="{FF2B5EF4-FFF2-40B4-BE49-F238E27FC236}">
                <a16:creationId xmlns:a16="http://schemas.microsoft.com/office/drawing/2014/main" id="{BC167399-06CF-B14B-8E3B-5A47A48342C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7345F77E-4917-4C26-B715-542007C3C763}" type="datetimeFigureOut">
              <a:rPr lang="en-US" altLang="cs-CZ"/>
              <a:pPr>
                <a:defRPr/>
              </a:pPr>
              <a:t>10/23/2023</a:t>
            </a:fld>
            <a:endParaRPr lang="en-US" altLang="cs-CZ"/>
          </a:p>
        </p:txBody>
      </p:sp>
      <p:sp>
        <p:nvSpPr>
          <p:cNvPr id="5" name="Zástupný symbol pro zápatí 4">
            <a:extLst>
              <a:ext uri="{FF2B5EF4-FFF2-40B4-BE49-F238E27FC236}">
                <a16:creationId xmlns:a16="http://schemas.microsoft.com/office/drawing/2014/main" id="{F2E578F6-16B9-F841-AD1D-6A0DAA1F7C5E}"/>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anose="020F0502020204030204" pitchFamily="34" charset="0"/>
              </a:defRPr>
            </a:lvl1pPr>
          </a:lstStyle>
          <a:p>
            <a:pPr>
              <a:defRPr/>
            </a:pPr>
            <a:endParaRPr lang="en-US" altLang="cs-CZ"/>
          </a:p>
        </p:txBody>
      </p:sp>
      <p:sp>
        <p:nvSpPr>
          <p:cNvPr id="6" name="Zástupný symbol pro číslo snímku 5">
            <a:extLst>
              <a:ext uri="{FF2B5EF4-FFF2-40B4-BE49-F238E27FC236}">
                <a16:creationId xmlns:a16="http://schemas.microsoft.com/office/drawing/2014/main" id="{B30E2668-7F5C-ED46-BF96-5D257129E55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5E50F53F-9830-4F86-B8BA-FF9A80F16EE1}"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sldLayoutIdLst>
    <p:sldLayoutId id="2147485701" r:id="rId1"/>
    <p:sldLayoutId id="2147485702" r:id="rId2"/>
    <p:sldLayoutId id="2147485703" r:id="rId3"/>
    <p:sldLayoutId id="2147485704" r:id="rId4"/>
    <p:sldLayoutId id="2147485705" r:id="rId5"/>
    <p:sldLayoutId id="2147485706" r:id="rId6"/>
    <p:sldLayoutId id="2147485707" r:id="rId7"/>
    <p:sldLayoutId id="2147485708" r:id="rId8"/>
    <p:sldLayoutId id="2147485709" r:id="rId9"/>
    <p:sldLayoutId id="2147485710" r:id="rId10"/>
    <p:sldLayoutId id="214748571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3.png"/><Relationship Id="rId3" Type="http://schemas.openxmlformats.org/officeDocument/2006/relationships/notesSlide" Target="../notesSlides/notesSlide9.xml"/><Relationship Id="rId7" Type="http://schemas.openxmlformats.org/officeDocument/2006/relationships/hyperlink" Target="http://www.google.cz/imgres?q=RPMI+medium&amp;um=1&amp;hl=cs&amp;biw=1009&amp;bih=529&amp;tbm=isch&amp;tbnid=tM35XVg3DHEY1M:&amp;imgrefurl=http://www.alibaba.com/product-free/111391546/RPMI_1640_with_L_glutamine.html&amp;docid=2lupODStNuJwLM&amp;imgurl=http://i00.i.aliimg.com/photo/v0/111391546/RPMI_1640_with_L_glutamine.jpg&amp;w=350&amp;h=490&amp;ei=p8M3T5GVC8Tu-gaZxun7AQ&amp;zoom=1" TargetMode="External"/><Relationship Id="rId12" Type="http://schemas.openxmlformats.org/officeDocument/2006/relationships/image" Target="../media/image39.pn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35.png"/><Relationship Id="rId11" Type="http://schemas.openxmlformats.org/officeDocument/2006/relationships/image" Target="../media/image36.png"/><Relationship Id="rId5" Type="http://schemas.openxmlformats.org/officeDocument/2006/relationships/oleObject" Target="../embeddings/oleObject2.bin"/><Relationship Id="rId10" Type="http://schemas.openxmlformats.org/officeDocument/2006/relationships/oleObject" Target="../embeddings/oleObject3.bin"/><Relationship Id="rId4" Type="http://schemas.openxmlformats.org/officeDocument/2006/relationships/image" Target="../media/image4.png"/><Relationship Id="rId9" Type="http://schemas.openxmlformats.org/officeDocument/2006/relationships/image" Target="../media/image38.jpeg"/><Relationship Id="rId1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42.jpeg"/><Relationship Id="rId5" Type="http://schemas.openxmlformats.org/officeDocument/2006/relationships/hyperlink" Target="http://www.google.cz/imgres?q=cell+culture+centrifugation&amp;hl=cs&amp;gbv=2&amp;biw=1009&amp;bih=529&amp;tbm=isch&amp;tbnid=19O-n87itBISvM:&amp;imgrefurl=http://www.masontechnology.ie/brand/Eppendorf/CentrifugesEppendorf&amp;docid=JQFOV5TWC731PM&amp;imgurl=http://www.masontechnology.ie/files/images/products/epp14.jpg&amp;w=250&amp;h=340&amp;ei=T8s3T9ywFMTRhAe1_ZSWAg&amp;zoom=1" TargetMode="External"/><Relationship Id="rId4" Type="http://schemas.openxmlformats.org/officeDocument/2006/relationships/image" Target="../media/image41.jpe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46.gif"/></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0.png"/><Relationship Id="rId7" Type="http://schemas.openxmlformats.org/officeDocument/2006/relationships/oleObject" Target="../embeddings/oleObject4.bin"/><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52.emf"/><Relationship Id="rId5" Type="http://schemas.openxmlformats.org/officeDocument/2006/relationships/image" Target="../media/image3.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3.png"/><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60.gif"/></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3.png"/><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 Id="rId5" Type="http://schemas.openxmlformats.org/officeDocument/2006/relationships/image" Target="../media/image72.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6.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3.png"/><Relationship Id="rId1" Type="http://schemas.openxmlformats.org/officeDocument/2006/relationships/slideLayout" Target="../slideLayouts/slideLayout17.xml"/><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8.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78.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9.emf"/><Relationship Id="rId5" Type="http://schemas.openxmlformats.org/officeDocument/2006/relationships/image" Target="../media/image3.png"/><Relationship Id="rId4" Type="http://schemas.openxmlformats.org/officeDocument/2006/relationships/image" Target="../media/image88.emf"/></Relationships>
</file>

<file path=ppt/slides/_rels/slide3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8.png"/><Relationship Id="rId1" Type="http://schemas.openxmlformats.org/officeDocument/2006/relationships/slideLayout" Target="../slideLayouts/slideLayout18.xml"/><Relationship Id="rId5" Type="http://schemas.openxmlformats.org/officeDocument/2006/relationships/image" Target="../media/image93.emf"/><Relationship Id="rId4" Type="http://schemas.openxmlformats.org/officeDocument/2006/relationships/image" Target="../media/image92.em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78.png"/><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image" Target="../media/image51.png"/><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97.png"/><Relationship Id="rId10" Type="http://schemas.openxmlformats.org/officeDocument/2006/relationships/image" Target="../media/image3.png"/><Relationship Id="rId4" Type="http://schemas.openxmlformats.org/officeDocument/2006/relationships/image" Target="../media/image96.jpeg"/><Relationship Id="rId9"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hyperlink" Target="http://www.pnas.org/content/vol101/issue15/images/large/zpq0080439500003.jpeg" TargetMode="External"/><Relationship Id="rId2" Type="http://schemas.openxmlformats.org/officeDocument/2006/relationships/image" Target="../media/image51.png"/><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100.png"/><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51.png"/><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104.jpeg"/><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4.png"/><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image" Target="../media/image3.png"/><Relationship Id="rId5" Type="http://schemas.openxmlformats.org/officeDocument/2006/relationships/image" Target="../media/image108.wmf"/><Relationship Id="rId4" Type="http://schemas.openxmlformats.org/officeDocument/2006/relationships/oleObject" Target="../embeddings/oleObject5.bin"/></Relationships>
</file>

<file path=ppt/slides/_rels/slide49.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113.emf"/><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4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3.png"/><Relationship Id="rId2" Type="http://schemas.openxmlformats.org/officeDocument/2006/relationships/image" Target="../media/image118.png"/><Relationship Id="rId1" Type="http://schemas.openxmlformats.org/officeDocument/2006/relationships/slideLayout" Target="../slideLayouts/slideLayout23.xml"/><Relationship Id="rId6" Type="http://schemas.openxmlformats.org/officeDocument/2006/relationships/image" Target="../media/image121.png"/><Relationship Id="rId5" Type="http://schemas.openxmlformats.org/officeDocument/2006/relationships/hyperlink" Target="http://www.google.cz/url?sa=i&amp;rct=j&amp;q=&amp;esrc=s&amp;source=images&amp;cd=&amp;cad=rja&amp;uact=8&amp;ved=0CAcQjRxqFQoTCPyk3Lbd08gCFURVGgodQi4BlA&amp;url=http://www.multiweb.cz/guide/t14_18.htm&amp;psig=AFQjCNGmgP3kAnAiu6MLGsylnI7IopBqBQ&amp;ust=1445522524848928" TargetMode="External"/><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2.wmf"/><Relationship Id="rId7" Type="http://schemas.openxmlformats.org/officeDocument/2006/relationships/image" Target="../media/image119.png"/><Relationship Id="rId2" Type="http://schemas.openxmlformats.org/officeDocument/2006/relationships/image" Target="../media/image51.png"/><Relationship Id="rId1" Type="http://schemas.openxmlformats.org/officeDocument/2006/relationships/slideLayout" Target="../slideLayouts/slideLayout23.xml"/><Relationship Id="rId6" Type="http://schemas.openxmlformats.org/officeDocument/2006/relationships/image" Target="../media/image125.wmf"/><Relationship Id="rId5" Type="http://schemas.openxmlformats.org/officeDocument/2006/relationships/image" Target="../media/image124.wmf"/><Relationship Id="rId4" Type="http://schemas.openxmlformats.org/officeDocument/2006/relationships/image" Target="../media/image123.wmf"/></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127.jpeg"/><Relationship Id="rId4" Type="http://schemas.openxmlformats.org/officeDocument/2006/relationships/image" Target="../media/image126.jpeg"/></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4.png"/><Relationship Id="rId1" Type="http://schemas.openxmlformats.org/officeDocument/2006/relationships/slideLayout" Target="../slideLayouts/slideLayout23.xml"/><Relationship Id="rId5" Type="http://schemas.openxmlformats.org/officeDocument/2006/relationships/image" Target="../media/image3.png"/><Relationship Id="rId4" Type="http://schemas.openxmlformats.org/officeDocument/2006/relationships/image" Target="../media/image129.png"/></Relationships>
</file>

<file path=ppt/slides/_rels/slide56.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Layout" Target="../slideLayouts/slideLayout23.xml"/><Relationship Id="rId6" Type="http://schemas.openxmlformats.org/officeDocument/2006/relationships/image" Target="../media/image132.jpeg"/><Relationship Id="rId5" Type="http://schemas.openxmlformats.org/officeDocument/2006/relationships/hyperlink" Target="http://www.google.cz/url?sa=i&amp;rct=j&amp;q=&amp;esrc=s&amp;source=images&amp;cd=&amp;ved=0CAcQjRxqFQoTCLal6vjm08gCFUHAFAoddFgFfw&amp;url=http://www.slideshare.net/ranjitapallavi/multiple-myeloma-34081581&amp;psig=AFQjCNE4ZYGJz4EkXH4FdueFCUlrvEvodA&amp;ust=1445525110948832" TargetMode="External"/><Relationship Id="rId4" Type="http://schemas.openxmlformats.org/officeDocument/2006/relationships/image" Target="../media/image131.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Obdélník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 y="-596900"/>
            <a:ext cx="10083800" cy="7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3">
            <a:extLst>
              <a:ext uri="{FF2B5EF4-FFF2-40B4-BE49-F238E27FC236}">
                <a16:creationId xmlns:a16="http://schemas.microsoft.com/office/drawing/2014/main" id="{9F446E67-B64C-A544-9786-B16EC8FFC957}"/>
              </a:ext>
            </a:extLst>
          </p:cNvPr>
          <p:cNvSpPr txBox="1">
            <a:spLocks noChangeArrowheads="1"/>
          </p:cNvSpPr>
          <p:nvPr/>
        </p:nvSpPr>
        <p:spPr bwMode="auto">
          <a:xfrm>
            <a:off x="107504" y="0"/>
            <a:ext cx="9144000" cy="360098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cs-CZ" altLang="cs-CZ" sz="4000" b="1" dirty="0"/>
          </a:p>
          <a:p>
            <a:pPr algn="ctr">
              <a:spcBef>
                <a:spcPct val="0"/>
              </a:spcBef>
              <a:buFontTx/>
              <a:buNone/>
              <a:defRPr/>
            </a:pPr>
            <a:r>
              <a:rPr lang="cs-CZ" altLang="cs-CZ" sz="4000" b="1" dirty="0"/>
              <a:t>Nádorová </a:t>
            </a:r>
            <a:r>
              <a:rPr lang="cs-CZ" altLang="cs-CZ" sz="4000" b="1" dirty="0" err="1"/>
              <a:t>cytogenomika</a:t>
            </a:r>
            <a:r>
              <a:rPr lang="cs-CZ" altLang="cs-CZ" sz="4000" b="1" dirty="0"/>
              <a:t> </a:t>
            </a:r>
          </a:p>
          <a:p>
            <a:pPr>
              <a:spcBef>
                <a:spcPct val="0"/>
              </a:spcBef>
              <a:buFontTx/>
              <a:buNone/>
              <a:defRPr/>
            </a:pPr>
            <a:r>
              <a:rPr lang="cs-CZ" altLang="cs-CZ" sz="2800" b="1" dirty="0"/>
              <a:t>                                (ONKOCYTOGENETIKA)</a:t>
            </a:r>
          </a:p>
          <a:p>
            <a:pPr algn="ctr">
              <a:spcBef>
                <a:spcPct val="0"/>
              </a:spcBef>
              <a:buFontTx/>
              <a:buNone/>
              <a:defRPr/>
            </a:pPr>
            <a:endParaRPr lang="cs-CZ" altLang="cs-CZ" sz="4000" b="1" dirty="0"/>
          </a:p>
          <a:p>
            <a:pPr algn="ctr">
              <a:spcBef>
                <a:spcPct val="0"/>
              </a:spcBef>
              <a:buFontTx/>
              <a:buNone/>
              <a:defRPr/>
            </a:pPr>
            <a:r>
              <a:rPr lang="cs-CZ" altLang="cs-CZ" b="1" dirty="0"/>
              <a:t>Metody v </a:t>
            </a:r>
            <a:r>
              <a:rPr lang="cs-CZ" altLang="cs-CZ" b="1" dirty="0" err="1"/>
              <a:t>onkocytogenetice</a:t>
            </a:r>
            <a:endParaRPr lang="cs-CZ" altLang="cs-CZ" b="1" dirty="0"/>
          </a:p>
          <a:p>
            <a:pPr algn="ctr">
              <a:spcBef>
                <a:spcPct val="0"/>
              </a:spcBef>
              <a:buFontTx/>
              <a:buNone/>
              <a:defRPr/>
            </a:pPr>
            <a:r>
              <a:rPr lang="cs-CZ" altLang="cs-CZ" sz="4000" b="1" dirty="0"/>
              <a:t> </a:t>
            </a:r>
          </a:p>
        </p:txBody>
      </p:sp>
      <p:sp>
        <p:nvSpPr>
          <p:cNvPr id="80899" name="Text Box 4"/>
          <p:cNvSpPr txBox="1">
            <a:spLocks noChangeArrowheads="1"/>
          </p:cNvSpPr>
          <p:nvPr/>
        </p:nvSpPr>
        <p:spPr bwMode="auto">
          <a:xfrm>
            <a:off x="900113" y="4292600"/>
            <a:ext cx="7848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cs-CZ" altLang="cs-CZ" sz="2400" i="1" dirty="0"/>
              <a:t>Marie Jarošová </a:t>
            </a:r>
          </a:p>
          <a:p>
            <a:pPr algn="ctr">
              <a:spcBef>
                <a:spcPct val="0"/>
              </a:spcBef>
              <a:buFontTx/>
              <a:buNone/>
            </a:pPr>
            <a:endParaRPr lang="cs-CZ" altLang="cs-CZ" sz="2400" i="1" dirty="0"/>
          </a:p>
          <a:p>
            <a:pPr algn="ctr">
              <a:spcBef>
                <a:spcPct val="0"/>
              </a:spcBef>
              <a:buFontTx/>
              <a:buNone/>
            </a:pPr>
            <a:r>
              <a:rPr lang="cs-CZ" altLang="cs-CZ" sz="2400" i="1" u="sng" dirty="0"/>
              <a:t>Centrum molekulární biologie a genové terapie</a:t>
            </a:r>
          </a:p>
          <a:p>
            <a:pPr algn="ctr">
              <a:spcBef>
                <a:spcPct val="0"/>
              </a:spcBef>
              <a:buFontTx/>
              <a:buNone/>
            </a:pPr>
            <a:r>
              <a:rPr lang="cs-CZ" altLang="cs-CZ" sz="2400" i="1" dirty="0"/>
              <a:t>Interní </a:t>
            </a:r>
            <a:r>
              <a:rPr lang="cs-CZ" altLang="cs-CZ" sz="2400" i="1" dirty="0" err="1"/>
              <a:t>hematoonkologická</a:t>
            </a:r>
            <a:r>
              <a:rPr lang="cs-CZ" altLang="cs-CZ" sz="2400" i="1" dirty="0"/>
              <a:t> klinika FN a LF MU Brno</a:t>
            </a:r>
          </a:p>
          <a:p>
            <a:pPr algn="ctr">
              <a:spcBef>
                <a:spcPct val="0"/>
              </a:spcBef>
              <a:buFontTx/>
              <a:buNone/>
            </a:pPr>
            <a:r>
              <a:rPr lang="cs-CZ" altLang="cs-CZ" sz="2400" i="1" u="sng" dirty="0"/>
              <a:t>Ústav lékařské genetiky a genomiky MU Brno</a:t>
            </a:r>
          </a:p>
        </p:txBody>
      </p:sp>
      <p:pic>
        <p:nvPicPr>
          <p:cNvPr id="8090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458788"/>
            <a:ext cx="1728788"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9522"/>
    </mc:Choice>
    <mc:Fallback xmlns="">
      <p:transition spd="slow" advTm="2952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Obdélník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292100"/>
            <a:ext cx="100838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délník 8">
            <a:extLst>
              <a:ext uri="{FF2B5EF4-FFF2-40B4-BE49-F238E27FC236}">
                <a16:creationId xmlns:a16="http://schemas.microsoft.com/office/drawing/2014/main" id="{17239637-4E36-0C4D-9BBE-A6B88D0B5B7F}"/>
              </a:ext>
            </a:extLst>
          </p:cNvPr>
          <p:cNvSpPr/>
          <p:nvPr/>
        </p:nvSpPr>
        <p:spPr>
          <a:xfrm>
            <a:off x="0" y="6642538"/>
            <a:ext cx="9144000" cy="201222"/>
          </a:xfrm>
          <a:prstGeom prst="rect">
            <a:avLst/>
          </a:prstGeom>
          <a:solidFill>
            <a:srgbClr val="C2C2C2"/>
          </a:solidFill>
          <a:ln>
            <a:noFill/>
          </a:ln>
          <a:effectLst>
            <a:outerShdw blurRad="50800" dist="50800" dir="5400000" algn="ctr" rotWithShape="0">
              <a:srgbClr val="000000">
                <a:alpha val="70000"/>
              </a:srgbClr>
            </a:outerShdw>
            <a:reflection stA="45000" endPos="13000" dist="50800" dir="5400000" sy="-100000" algn="bl" rotWithShape="0"/>
            <a:softEdge rad="762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pic>
        <p:nvPicPr>
          <p:cNvPr id="880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8" y="-85725"/>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 Box 4"/>
          <p:cNvSpPr txBox="1">
            <a:spLocks noChangeArrowheads="1"/>
          </p:cNvSpPr>
          <p:nvPr/>
        </p:nvSpPr>
        <p:spPr bwMode="auto">
          <a:xfrm>
            <a:off x="1384300" y="393700"/>
            <a:ext cx="74803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4000" dirty="0"/>
              <a:t>Nádorová </a:t>
            </a:r>
            <a:r>
              <a:rPr lang="cs-CZ" altLang="cs-CZ" sz="4000" dirty="0" err="1"/>
              <a:t>cytogenomika</a:t>
            </a:r>
            <a:r>
              <a:rPr lang="cs-CZ" altLang="cs-CZ" sz="4000" dirty="0"/>
              <a:t> - metody</a:t>
            </a:r>
            <a:endParaRPr lang="en-US" altLang="cs-CZ" sz="4000" dirty="0"/>
          </a:p>
        </p:txBody>
      </p:sp>
      <p:pic>
        <p:nvPicPr>
          <p:cNvPr id="88069" name="G-1324295KN1~A.png" descr="G-1324295KN1~A"/>
          <p:cNvPicPr>
            <a:picLocks noChangeAspect="1"/>
          </p:cNvPicPr>
          <p:nvPr/>
        </p:nvPicPr>
        <p:blipFill>
          <a:blip r:embed="rId4" cstate="print">
            <a:extLst>
              <a:ext uri="{28A0092B-C50C-407E-A947-70E740481C1C}">
                <a14:useLocalDpi xmlns:a14="http://schemas.microsoft.com/office/drawing/2010/main" val="0"/>
              </a:ext>
            </a:extLst>
          </a:blip>
          <a:srcRect t="14891"/>
          <a:stretch>
            <a:fillRect/>
          </a:stretch>
        </p:blipFill>
        <p:spPr bwMode="auto">
          <a:xfrm>
            <a:off x="3906838" y="1211263"/>
            <a:ext cx="2125662" cy="1592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88070" name="Group 69"/>
          <p:cNvGrpSpPr>
            <a:grpSpLocks/>
          </p:cNvGrpSpPr>
          <p:nvPr/>
        </p:nvGrpSpPr>
        <p:grpSpPr bwMode="auto">
          <a:xfrm>
            <a:off x="6083300" y="2783462"/>
            <a:ext cx="2482850" cy="1704975"/>
            <a:chOff x="0" y="-80659"/>
            <a:chExt cx="2424113" cy="1833259"/>
          </a:xfrm>
        </p:grpSpPr>
        <p:sp>
          <p:nvSpPr>
            <p:cNvPr id="88084" name="Shape 66"/>
            <p:cNvSpPr>
              <a:spLocks noChangeArrowheads="1"/>
            </p:cNvSpPr>
            <p:nvPr/>
          </p:nvSpPr>
          <p:spPr bwMode="auto">
            <a:xfrm>
              <a:off x="0" y="0"/>
              <a:ext cx="2424113" cy="1752600"/>
            </a:xfrm>
            <a:prstGeom prst="rect">
              <a:avLst/>
            </a:prstGeom>
            <a:solidFill>
              <a:srgbClr val="000000"/>
            </a:solidFill>
            <a:ln w="9525">
              <a:solidFill>
                <a:srgbClr val="000000"/>
              </a:solidFill>
              <a:round/>
              <a:headEnd/>
              <a:tailEnd/>
            </a:ln>
          </p:spPr>
          <p:txBody>
            <a:bodyPr lIns="45719" tIns="45719" rIns="45719" bIns="45719"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000">
                <a:solidFill>
                  <a:srgbClr val="000000"/>
                </a:solidFill>
                <a:latin typeface="Century Schoolbook" panose="02040604050505020304" pitchFamily="18" charset="0"/>
              </a:endParaRPr>
            </a:p>
          </p:txBody>
        </p:sp>
        <p:pic>
          <p:nvPicPr>
            <p:cNvPr id="88085" name="image.png"/>
            <p:cNvPicPr>
              <a:picLocks noChangeAspect="1"/>
            </p:cNvPicPr>
            <p:nvPr/>
          </p:nvPicPr>
          <p:blipFill>
            <a:blip r:embed="rId5">
              <a:extLst>
                <a:ext uri="{28A0092B-C50C-407E-A947-70E740481C1C}">
                  <a14:useLocalDpi xmlns:a14="http://schemas.microsoft.com/office/drawing/2010/main" val="0"/>
                </a:ext>
              </a:extLst>
            </a:blip>
            <a:srcRect l="38622" t="56544" r="34760" b="8717"/>
            <a:stretch>
              <a:fillRect/>
            </a:stretch>
          </p:blipFill>
          <p:spPr bwMode="auto">
            <a:xfrm>
              <a:off x="15451" y="37412"/>
              <a:ext cx="1281980" cy="1135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6" name="051326KE~C.png" descr="051326KE~C"/>
            <p:cNvPicPr>
              <a:picLocks noChangeAspect="1"/>
            </p:cNvPicPr>
            <p:nvPr/>
          </p:nvPicPr>
          <p:blipFill>
            <a:blip r:embed="rId6">
              <a:extLst>
                <a:ext uri="{28A0092B-C50C-407E-A947-70E740481C1C}">
                  <a14:useLocalDpi xmlns:a14="http://schemas.microsoft.com/office/drawing/2010/main" val="0"/>
                </a:ext>
              </a:extLst>
            </a:blip>
            <a:srcRect l="29277" t="26347" r="30939" b="21202"/>
            <a:stretch>
              <a:fillRect/>
            </a:stretch>
          </p:blipFill>
          <p:spPr bwMode="auto">
            <a:xfrm>
              <a:off x="1068306" y="-80659"/>
              <a:ext cx="1313044" cy="1407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8071" name="ALL.png" descr="ALL"/>
          <p:cNvPicPr>
            <a:picLocks noChangeAspect="1"/>
          </p:cNvPicPr>
          <p:nvPr/>
        </p:nvPicPr>
        <p:blipFill>
          <a:blip r:embed="rId7">
            <a:extLst>
              <a:ext uri="{28A0092B-C50C-407E-A947-70E740481C1C}">
                <a14:useLocalDpi xmlns:a14="http://schemas.microsoft.com/office/drawing/2010/main" val="0"/>
              </a:ext>
            </a:extLst>
          </a:blip>
          <a:srcRect b="16859"/>
          <a:stretch>
            <a:fillRect/>
          </a:stretch>
        </p:blipFill>
        <p:spPr bwMode="auto">
          <a:xfrm>
            <a:off x="536575" y="4675188"/>
            <a:ext cx="26543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IKZF1-Zoom.png" descr="IKZF1-Zoom"/>
          <p:cNvPicPr>
            <a:picLocks noChangeAspect="1"/>
          </p:cNvPicPr>
          <p:nvPr/>
        </p:nvPicPr>
        <p:blipFill>
          <a:blip r:embed="rId8">
            <a:extLst>
              <a:ext uri="{28A0092B-C50C-407E-A947-70E740481C1C}">
                <a14:useLocalDpi xmlns:a14="http://schemas.microsoft.com/office/drawing/2010/main" val="0"/>
              </a:ext>
            </a:extLst>
          </a:blip>
          <a:srcRect b="4681"/>
          <a:stretch>
            <a:fillRect/>
          </a:stretch>
        </p:blipFill>
        <p:spPr bwMode="auto">
          <a:xfrm>
            <a:off x="3309938" y="4760913"/>
            <a:ext cx="2589212"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3" name="image.png"/>
          <p:cNvPicPr>
            <a:picLocks noChangeAspect="1"/>
          </p:cNvPicPr>
          <p:nvPr/>
        </p:nvPicPr>
        <p:blipFill>
          <a:blip r:embed="rId9">
            <a:extLst>
              <a:ext uri="{28A0092B-C50C-407E-A947-70E740481C1C}">
                <a14:useLocalDpi xmlns:a14="http://schemas.microsoft.com/office/drawing/2010/main" val="0"/>
              </a:ext>
            </a:extLst>
          </a:blip>
          <a:srcRect l="9303" b="30235"/>
          <a:stretch>
            <a:fillRect/>
          </a:stretch>
        </p:blipFill>
        <p:spPr bwMode="auto">
          <a:xfrm>
            <a:off x="6032500" y="4632325"/>
            <a:ext cx="2611438"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4" name="metap1.png" descr="metap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8938" y="2987675"/>
            <a:ext cx="2138362"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0" y="1155700"/>
            <a:ext cx="22050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ovéPole 24">
            <a:extLst>
              <a:ext uri="{FF2B5EF4-FFF2-40B4-BE49-F238E27FC236}">
                <a16:creationId xmlns:a16="http://schemas.microsoft.com/office/drawing/2014/main" id="{3F582042-A4ED-034F-B90B-04A866F8844A}"/>
              </a:ext>
            </a:extLst>
          </p:cNvPr>
          <p:cNvSpPr txBox="1"/>
          <p:nvPr/>
        </p:nvSpPr>
        <p:spPr>
          <a:xfrm>
            <a:off x="3721100" y="6354763"/>
            <a:ext cx="2722563" cy="4000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eaLnBrk="1" fontAlgn="auto" latinLnBrk="1">
              <a:spcBef>
                <a:spcPts val="0"/>
              </a:spcBef>
              <a:spcAft>
                <a:spcPts val="0"/>
              </a:spcAft>
              <a:defRPr/>
            </a:pPr>
            <a:r>
              <a:rPr lang="cs-CZ" sz="2000" kern="0" dirty="0" err="1">
                <a:latin typeface="Calibri" panose="020F0502020204030204" pitchFamily="34" charset="0"/>
                <a:ea typeface="Century Schoolbook"/>
                <a:cs typeface="Century Schoolbook"/>
                <a:sym typeface="Century Schoolbook"/>
              </a:rPr>
              <a:t>arrayCGH</a:t>
            </a:r>
            <a:r>
              <a:rPr lang="cs-CZ" sz="2000" kern="0" dirty="0">
                <a:latin typeface="Calibri" panose="020F0502020204030204" pitchFamily="34" charset="0"/>
                <a:ea typeface="Century Schoolbook"/>
                <a:cs typeface="Century Schoolbook"/>
                <a:sym typeface="Century Schoolbook"/>
              </a:rPr>
              <a:t>/SNP </a:t>
            </a:r>
            <a:r>
              <a:rPr lang="cs-CZ" sz="2000" kern="0" dirty="0" err="1">
                <a:latin typeface="Calibri" panose="020F0502020204030204" pitchFamily="34" charset="0"/>
                <a:ea typeface="Century Schoolbook"/>
                <a:cs typeface="Century Schoolbook"/>
                <a:sym typeface="Century Schoolbook"/>
              </a:rPr>
              <a:t>array</a:t>
            </a:r>
            <a:endParaRPr lang="cs-CZ" sz="2000" kern="0" dirty="0">
              <a:latin typeface="Calibri" panose="020F0502020204030204" pitchFamily="34" charset="0"/>
              <a:ea typeface="Century Schoolbook"/>
              <a:cs typeface="Century Schoolbook"/>
              <a:sym typeface="Century Schoolbook"/>
            </a:endParaRPr>
          </a:p>
        </p:txBody>
      </p:sp>
      <p:pic>
        <p:nvPicPr>
          <p:cNvPr id="88077" name="image.png"/>
          <p:cNvPicPr>
            <a:picLocks noChangeAspect="1"/>
          </p:cNvPicPr>
          <p:nvPr/>
        </p:nvPicPr>
        <p:blipFill>
          <a:blip r:embed="rId12" cstate="print">
            <a:extLst>
              <a:ext uri="{28A0092B-C50C-407E-A947-70E740481C1C}">
                <a14:useLocalDpi xmlns:a14="http://schemas.microsoft.com/office/drawing/2010/main" val="0"/>
              </a:ext>
            </a:extLst>
          </a:blip>
          <a:srcRect l="5772" t="12698" r="4742" b="21815"/>
          <a:stretch>
            <a:fillRect/>
          </a:stretch>
        </p:blipFill>
        <p:spPr bwMode="auto">
          <a:xfrm>
            <a:off x="6083300" y="1155700"/>
            <a:ext cx="24828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ovéPole 23">
            <a:extLst>
              <a:ext uri="{FF2B5EF4-FFF2-40B4-BE49-F238E27FC236}">
                <a16:creationId xmlns:a16="http://schemas.microsoft.com/office/drawing/2014/main" id="{D9C563E9-B621-7747-BD9B-8AE7EF739D91}"/>
              </a:ext>
            </a:extLst>
          </p:cNvPr>
          <p:cNvSpPr txBox="1"/>
          <p:nvPr/>
        </p:nvSpPr>
        <p:spPr>
          <a:xfrm>
            <a:off x="7031038" y="1087438"/>
            <a:ext cx="554037" cy="4000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eaLnBrk="1" fontAlgn="auto" latinLnBrk="1">
              <a:spcBef>
                <a:spcPts val="0"/>
              </a:spcBef>
              <a:spcAft>
                <a:spcPts val="0"/>
              </a:spcAft>
              <a:defRPr/>
            </a:pPr>
            <a:r>
              <a:rPr lang="cs-CZ" sz="2000" kern="0" dirty="0">
                <a:solidFill>
                  <a:schemeClr val="bg1"/>
                </a:solidFill>
                <a:latin typeface="Calibri" panose="020F0502020204030204" pitchFamily="34" charset="0"/>
                <a:ea typeface="Century Schoolbook"/>
                <a:cs typeface="Century Schoolbook"/>
                <a:sym typeface="Century Schoolbook"/>
              </a:rPr>
              <a:t>FISH</a:t>
            </a:r>
          </a:p>
        </p:txBody>
      </p:sp>
      <p:sp>
        <p:nvSpPr>
          <p:cNvPr id="88079" name="TextovéPole 1"/>
          <p:cNvSpPr txBox="1">
            <a:spLocks noChangeArrowheads="1"/>
          </p:cNvSpPr>
          <p:nvPr/>
        </p:nvSpPr>
        <p:spPr bwMode="auto">
          <a:xfrm>
            <a:off x="2270125" y="1517650"/>
            <a:ext cx="16859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2000"/>
              <a:t>Konvenční </a:t>
            </a:r>
          </a:p>
          <a:p>
            <a:pPr>
              <a:spcBef>
                <a:spcPct val="0"/>
              </a:spcBef>
              <a:buFontTx/>
              <a:buNone/>
            </a:pPr>
            <a:r>
              <a:rPr lang="cs-CZ" altLang="cs-CZ" sz="2000"/>
              <a:t>cytogenetická </a:t>
            </a:r>
          </a:p>
          <a:p>
            <a:pPr>
              <a:spcBef>
                <a:spcPct val="0"/>
              </a:spcBef>
              <a:buFontTx/>
              <a:buNone/>
            </a:pPr>
            <a:r>
              <a:rPr lang="cs-CZ" altLang="cs-CZ" sz="2000"/>
              <a:t>analýza</a:t>
            </a:r>
          </a:p>
        </p:txBody>
      </p:sp>
      <p:pic>
        <p:nvPicPr>
          <p:cNvPr id="88080" name="Picture 2" descr="bandkaryogram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49763" y="2986088"/>
            <a:ext cx="11652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1" name="M-1324295KN1~B.png" descr="M-1324295KN1~B"/>
          <p:cNvPicPr>
            <a:picLocks noChangeAspect="1"/>
          </p:cNvPicPr>
          <p:nvPr/>
        </p:nvPicPr>
        <p:blipFill>
          <a:blip r:embed="rId14">
            <a:extLst>
              <a:ext uri="{28A0092B-C50C-407E-A947-70E740481C1C}">
                <a14:useLocalDpi xmlns:a14="http://schemas.microsoft.com/office/drawing/2010/main" val="0"/>
              </a:ext>
            </a:extLst>
          </a:blip>
          <a:srcRect t="12611"/>
          <a:stretch>
            <a:fillRect/>
          </a:stretch>
        </p:blipFill>
        <p:spPr bwMode="auto">
          <a:xfrm>
            <a:off x="2317750" y="2986088"/>
            <a:ext cx="198437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1" name="TextovéPole 2">
            <a:extLst>
              <a:ext uri="{FF2B5EF4-FFF2-40B4-BE49-F238E27FC236}">
                <a16:creationId xmlns:a16="http://schemas.microsoft.com/office/drawing/2014/main" id="{194DA8F7-09AB-4C46-9390-EB38CDDBF538}"/>
              </a:ext>
            </a:extLst>
          </p:cNvPr>
          <p:cNvSpPr txBox="1">
            <a:spLocks noChangeArrowheads="1"/>
          </p:cNvSpPr>
          <p:nvPr/>
        </p:nvSpPr>
        <p:spPr bwMode="auto">
          <a:xfrm>
            <a:off x="1755775" y="2995613"/>
            <a:ext cx="655638" cy="306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1pPr>
            <a:lvl2pPr marL="742950" indent="-28575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2pPr>
            <a:lvl3pPr marL="11430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3pPr>
            <a:lvl4pPr marL="16002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4pPr>
            <a:lvl5pPr marL="20574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5pPr>
            <a:lvl6pPr marL="25146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6pPr>
            <a:lvl7pPr marL="29718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7pPr>
            <a:lvl8pPr marL="34290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8pPr>
            <a:lvl9pPr marL="38862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9pPr>
          </a:lstStyle>
          <a:p>
            <a:pPr>
              <a:defRPr/>
            </a:pPr>
            <a:r>
              <a:rPr lang="cs-CZ" altLang="cs-CZ" sz="1400" dirty="0" err="1">
                <a:latin typeface="+mn-lt"/>
              </a:rPr>
              <a:t>mFISH</a:t>
            </a:r>
            <a:endParaRPr lang="cs-CZ" altLang="cs-CZ" sz="1400" dirty="0">
              <a:latin typeface="+mn-lt"/>
            </a:endParaRPr>
          </a:p>
        </p:txBody>
      </p:sp>
      <p:sp>
        <p:nvSpPr>
          <p:cNvPr id="59412" name="TextovéPole 3">
            <a:extLst>
              <a:ext uri="{FF2B5EF4-FFF2-40B4-BE49-F238E27FC236}">
                <a16:creationId xmlns:a16="http://schemas.microsoft.com/office/drawing/2014/main" id="{C55CCE26-F61C-784C-B9CD-D7C143D721AF}"/>
              </a:ext>
            </a:extLst>
          </p:cNvPr>
          <p:cNvSpPr txBox="1">
            <a:spLocks noChangeArrowheads="1"/>
          </p:cNvSpPr>
          <p:nvPr/>
        </p:nvSpPr>
        <p:spPr bwMode="auto">
          <a:xfrm>
            <a:off x="5348288" y="3278188"/>
            <a:ext cx="6731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1pPr>
            <a:lvl2pPr marL="742950" indent="-28575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2pPr>
            <a:lvl3pPr marL="11430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3pPr>
            <a:lvl4pPr marL="16002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4pPr>
            <a:lvl5pPr marL="20574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5pPr>
            <a:lvl6pPr marL="25146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6pPr>
            <a:lvl7pPr marL="29718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7pPr>
            <a:lvl8pPr marL="34290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8pPr>
            <a:lvl9pPr marL="38862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9pPr>
          </a:lstStyle>
          <a:p>
            <a:pPr>
              <a:defRPr/>
            </a:pPr>
            <a:r>
              <a:rPr lang="cs-CZ" altLang="cs-CZ" sz="1200" dirty="0" err="1">
                <a:latin typeface="+mn-lt"/>
              </a:rPr>
              <a:t>mBAND</a:t>
            </a:r>
            <a:endParaRPr lang="cs-CZ" altLang="cs-CZ" sz="12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advTm="51583"/>
    </mc:Choice>
    <mc:Fallback xmlns="">
      <p:transition spd="slow" advTm="5158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Obdélník 2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508000"/>
            <a:ext cx="100838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0"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73438" y="990600"/>
            <a:ext cx="258127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63" y="95885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Obráze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4825" y="4121150"/>
            <a:ext cx="265747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3" descr="2001A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1613" y="1004888"/>
            <a:ext cx="2184400"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louk 7">
            <a:extLst>
              <a:ext uri="{FF2B5EF4-FFF2-40B4-BE49-F238E27FC236}">
                <a16:creationId xmlns:a16="http://schemas.microsoft.com/office/drawing/2014/main" id="{A5108139-B740-A049-96B3-593BADE6B9FD}"/>
              </a:ext>
            </a:extLst>
          </p:cNvPr>
          <p:cNvSpPr/>
          <p:nvPr/>
        </p:nvSpPr>
        <p:spPr>
          <a:xfrm rot="8370582">
            <a:off x="5438775" y="1628775"/>
            <a:ext cx="1524000" cy="1141413"/>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cxnSp>
        <p:nvCxnSpPr>
          <p:cNvPr id="11" name="Přímá spojovací šipka 10">
            <a:extLst>
              <a:ext uri="{FF2B5EF4-FFF2-40B4-BE49-F238E27FC236}">
                <a16:creationId xmlns:a16="http://schemas.microsoft.com/office/drawing/2014/main" id="{B292BDEC-CA8A-364A-B2A7-D42C0F96BFD0}"/>
              </a:ext>
            </a:extLst>
          </p:cNvPr>
          <p:cNvCxnSpPr>
            <a:stCxn id="8" idx="0"/>
          </p:cNvCxnSpPr>
          <p:nvPr/>
        </p:nvCxnSpPr>
        <p:spPr>
          <a:xfrm flipV="1">
            <a:off x="6572250" y="2587625"/>
            <a:ext cx="52388" cy="460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9096" name="Picture 7" descr="Idiogram_panel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7638" y="4121150"/>
            <a:ext cx="1684337" cy="2070100"/>
          </a:xfrm>
          <a:prstGeom prst="rect">
            <a:avLst/>
          </a:prstGeom>
          <a:noFill/>
          <a:ln w="28575">
            <a:solidFill>
              <a:srgbClr val="003366"/>
            </a:solidFill>
            <a:miter lim="800000"/>
            <a:headEnd/>
            <a:tailEnd/>
          </a:ln>
          <a:extLst>
            <a:ext uri="{909E8E84-426E-40DD-AFC4-6F175D3DCCD1}">
              <a14:hiddenFill xmlns:a14="http://schemas.microsoft.com/office/drawing/2010/main">
                <a:solidFill>
                  <a:srgbClr val="FFFFFF"/>
                </a:solidFill>
              </a14:hiddenFill>
            </a:ext>
          </a:extLst>
        </p:spPr>
      </p:pic>
      <p:pic>
        <p:nvPicPr>
          <p:cNvPr id="89097" name="Obrázek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50013" y="3805238"/>
            <a:ext cx="202882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8" name="TextovéPole 12"/>
          <p:cNvSpPr txBox="1">
            <a:spLocks noChangeArrowheads="1"/>
          </p:cNvSpPr>
          <p:nvPr/>
        </p:nvSpPr>
        <p:spPr bwMode="auto">
          <a:xfrm>
            <a:off x="2228850" y="130175"/>
            <a:ext cx="52181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4000"/>
              <a:t>Konvenční cytogenetika </a:t>
            </a:r>
          </a:p>
        </p:txBody>
      </p:sp>
      <p:pic>
        <p:nvPicPr>
          <p:cNvPr id="89099"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525" y="-1889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Přímá spojovací šipka 14">
            <a:extLst>
              <a:ext uri="{FF2B5EF4-FFF2-40B4-BE49-F238E27FC236}">
                <a16:creationId xmlns:a16="http://schemas.microsoft.com/office/drawing/2014/main" id="{5BED09B5-4F94-724B-A263-AC95509F1219}"/>
              </a:ext>
            </a:extLst>
          </p:cNvPr>
          <p:cNvCxnSpPr/>
          <p:nvPr/>
        </p:nvCxnSpPr>
        <p:spPr>
          <a:xfrm flipH="1">
            <a:off x="1905000" y="3128963"/>
            <a:ext cx="5029200" cy="8334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45319"/>
    </mc:Choice>
    <mc:Fallback xmlns="">
      <p:transition spd="slow" advTm="4531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Obdélník 2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 y="-508000"/>
            <a:ext cx="100838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AutoShape 3">
            <a:extLst>
              <a:ext uri="{FF2B5EF4-FFF2-40B4-BE49-F238E27FC236}">
                <a16:creationId xmlns:a16="http://schemas.microsoft.com/office/drawing/2014/main" id="{10052127-F7EC-C241-B9E9-085857651B38}"/>
              </a:ext>
            </a:extLst>
          </p:cNvPr>
          <p:cNvSpPr>
            <a:spLocks noChangeArrowheads="1"/>
          </p:cNvSpPr>
          <p:nvPr/>
        </p:nvSpPr>
        <p:spPr bwMode="auto">
          <a:xfrm>
            <a:off x="2827338" y="2003425"/>
            <a:ext cx="685800" cy="228600"/>
          </a:xfrm>
          <a:prstGeom prst="rightArrow">
            <a:avLst>
              <a:gd name="adj1" fmla="val 50000"/>
              <a:gd name="adj2" fmla="val 75000"/>
            </a:avLst>
          </a:prstGeom>
          <a:solidFill>
            <a:srgbClr val="66FF33"/>
          </a:solidFill>
          <a:ln w="9525">
            <a:solidFill>
              <a:schemeClr val="tx1"/>
            </a:solidFill>
            <a:miter lim="800000"/>
            <a:headEnd/>
            <a:tailEnd/>
          </a:ln>
        </p:spPr>
        <p:txBody>
          <a:bodyPr wrap="none" anchor="ctr"/>
          <a:lstStyle>
            <a:lvl1pPr>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1pPr>
            <a:lvl2pPr marL="742950" indent="-28575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2pPr>
            <a:lvl3pPr marL="11430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3pPr>
            <a:lvl4pPr marL="16002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4pPr>
            <a:lvl5pPr marL="20574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5pPr>
            <a:lvl6pPr marL="25146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6pPr>
            <a:lvl7pPr marL="29718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7pPr>
            <a:lvl8pPr marL="34290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8pPr>
            <a:lvl9pPr marL="38862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9pPr>
          </a:lstStyle>
          <a:p>
            <a:pPr eaLnBrk="1" hangingPunct="1">
              <a:defRPr/>
            </a:pPr>
            <a:endParaRPr lang="en-US" altLang="cs-CZ">
              <a:effectLst>
                <a:outerShdw blurRad="38100" dist="38100" dir="2700000" algn="tl">
                  <a:srgbClr val="FFFFFF"/>
                </a:outerShdw>
              </a:effectLst>
              <a:latin typeface="Calibri" panose="020F0502020204030204" pitchFamily="34" charset="0"/>
            </a:endParaRPr>
          </a:p>
        </p:txBody>
      </p:sp>
      <p:sp>
        <p:nvSpPr>
          <p:cNvPr id="1029" name="Text Box 4">
            <a:extLst>
              <a:ext uri="{FF2B5EF4-FFF2-40B4-BE49-F238E27FC236}">
                <a16:creationId xmlns:a16="http://schemas.microsoft.com/office/drawing/2014/main" id="{7C1B74CF-2429-254C-918E-674C98A8D5C6}"/>
              </a:ext>
            </a:extLst>
          </p:cNvPr>
          <p:cNvSpPr txBox="1">
            <a:spLocks noChangeArrowheads="1"/>
          </p:cNvSpPr>
          <p:nvPr/>
        </p:nvSpPr>
        <p:spPr bwMode="auto">
          <a:xfrm>
            <a:off x="2789238" y="1487488"/>
            <a:ext cx="915987" cy="461962"/>
          </a:xfrm>
          <a:prstGeom prst="rect">
            <a:avLst/>
          </a:prstGeom>
          <a:noFill/>
          <a:ln w="9525">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cs-CZ" altLang="cs-CZ" sz="2400" b="1">
                <a:effectLst>
                  <a:outerShdw blurRad="38100" dist="38100" dir="2700000" algn="tl">
                    <a:srgbClr val="C0C0C0"/>
                  </a:outerShdw>
                </a:effectLst>
              </a:rPr>
              <a:t>1-2ml</a:t>
            </a:r>
            <a:endParaRPr lang="en-US" altLang="cs-CZ" sz="2400" b="1">
              <a:effectLst>
                <a:outerShdw blurRad="38100" dist="38100" dir="2700000" algn="tl">
                  <a:srgbClr val="C0C0C0"/>
                </a:outerShdw>
              </a:effectLst>
            </a:endParaRPr>
          </a:p>
        </p:txBody>
      </p:sp>
      <p:graphicFrame>
        <p:nvGraphicFramePr>
          <p:cNvPr id="91140" name="Object 2"/>
          <p:cNvGraphicFramePr>
            <a:graphicFrameLocks noChangeAspect="1"/>
          </p:cNvGraphicFramePr>
          <p:nvPr/>
        </p:nvGraphicFramePr>
        <p:xfrm>
          <a:off x="3733800" y="1363663"/>
          <a:ext cx="2524125" cy="1809750"/>
        </p:xfrm>
        <a:graphic>
          <a:graphicData uri="http://schemas.openxmlformats.org/presentationml/2006/ole">
            <mc:AlternateContent xmlns:mc="http://schemas.openxmlformats.org/markup-compatibility/2006">
              <mc:Choice xmlns:v="urn:schemas-microsoft-com:vml" Requires="v">
                <p:oleObj spid="_x0000_s91301" name="Rastrový obrázek" r:id="rId5" imgW="2523810" imgH="1809524" progId="Paint.Picture">
                  <p:embed/>
                </p:oleObj>
              </mc:Choice>
              <mc:Fallback>
                <p:oleObj name="Rastrový obrázek" r:id="rId5" imgW="2523810" imgH="1809524"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1363663"/>
                        <a:ext cx="252412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30" name="Rectangle 6">
            <a:extLst>
              <a:ext uri="{FF2B5EF4-FFF2-40B4-BE49-F238E27FC236}">
                <a16:creationId xmlns:a16="http://schemas.microsoft.com/office/drawing/2014/main" id="{55AB90DC-D112-BE4C-A15D-AB53A595079A}"/>
              </a:ext>
            </a:extLst>
          </p:cNvPr>
          <p:cNvSpPr>
            <a:spLocks noChangeArrowheads="1"/>
          </p:cNvSpPr>
          <p:nvPr/>
        </p:nvSpPr>
        <p:spPr bwMode="auto">
          <a:xfrm>
            <a:off x="0" y="2265363"/>
            <a:ext cx="9144000" cy="400050"/>
          </a:xfrm>
          <a:prstGeom prst="rect">
            <a:avLst/>
          </a:prstGeom>
          <a:noFill/>
          <a:ln w="9525">
            <a:noFill/>
            <a:miter lim="800000"/>
            <a:headEnd/>
            <a:tailEnd/>
          </a:ln>
        </p:spPr>
        <p:txBody>
          <a:bodyPr>
            <a:spAutoFit/>
          </a:bodyPr>
          <a:lstStyle>
            <a:lvl1pPr>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1pPr>
            <a:lvl2pPr marL="742950" indent="-28575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2pPr>
            <a:lvl3pPr marL="11430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3pPr>
            <a:lvl4pPr marL="16002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4pPr>
            <a:lvl5pPr marL="20574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5pPr>
            <a:lvl6pPr marL="25146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6pPr>
            <a:lvl7pPr marL="29718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7pPr>
            <a:lvl8pPr marL="34290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8pPr>
            <a:lvl9pPr marL="38862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9pPr>
          </a:lstStyle>
          <a:p>
            <a:pPr>
              <a:defRPr/>
            </a:pPr>
            <a:endParaRPr lang="en-US" altLang="cs-CZ" sz="2000">
              <a:solidFill>
                <a:srgbClr val="7030A0"/>
              </a:solidFill>
              <a:effectLst>
                <a:outerShdw blurRad="38100" dist="38100" dir="2700000" algn="tl">
                  <a:srgbClr val="C0C0C0"/>
                </a:outerShdw>
              </a:effectLst>
              <a:latin typeface="Calibri" panose="020F0502020204030204" pitchFamily="34" charset="0"/>
            </a:endParaRPr>
          </a:p>
        </p:txBody>
      </p:sp>
      <p:sp>
        <p:nvSpPr>
          <p:cNvPr id="1031" name="Rectangle 7">
            <a:extLst>
              <a:ext uri="{FF2B5EF4-FFF2-40B4-BE49-F238E27FC236}">
                <a16:creationId xmlns:a16="http://schemas.microsoft.com/office/drawing/2014/main" id="{6241C3AC-DEB0-0C4D-AB36-35BFFE1B44CD}"/>
              </a:ext>
            </a:extLst>
          </p:cNvPr>
          <p:cNvSpPr>
            <a:spLocks noChangeArrowheads="1"/>
          </p:cNvSpPr>
          <p:nvPr/>
        </p:nvSpPr>
        <p:spPr bwMode="auto">
          <a:xfrm>
            <a:off x="0" y="2265363"/>
            <a:ext cx="9144000" cy="830262"/>
          </a:xfrm>
          <a:prstGeom prst="rect">
            <a:avLst/>
          </a:prstGeom>
          <a:noFill/>
          <a:ln w="9525">
            <a:noFill/>
            <a:miter lim="800000"/>
            <a:headEnd/>
            <a:tailEnd/>
          </a:ln>
        </p:spPr>
        <p:txBody>
          <a:bodyPr>
            <a:spAutoFit/>
          </a:bodyPr>
          <a:lstStyle>
            <a:lvl1pPr>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1pPr>
            <a:lvl2pPr>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2pPr>
            <a:lvl3pPr marL="11430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3pPr>
            <a:lvl4pPr marL="16002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4pPr>
            <a:lvl5pPr marL="20574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5pPr>
            <a:lvl6pPr marL="25146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6pPr>
            <a:lvl7pPr marL="29718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7pPr>
            <a:lvl8pPr marL="34290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8pPr>
            <a:lvl9pPr marL="38862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9pPr>
          </a:lstStyle>
          <a:p>
            <a:pPr>
              <a:buFontTx/>
              <a:buAutoNum type="arabicPeriod"/>
              <a:defRPr/>
            </a:pPr>
            <a:endParaRPr lang="cs-CZ" altLang="cs-CZ">
              <a:solidFill>
                <a:srgbClr val="7030A0"/>
              </a:solidFill>
              <a:effectLst>
                <a:outerShdw blurRad="38100" dist="38100" dir="2700000" algn="tl">
                  <a:srgbClr val="C0C0C0"/>
                </a:outerShdw>
              </a:effectLst>
              <a:latin typeface="Calibri" panose="020F0502020204030204" pitchFamily="34" charset="0"/>
            </a:endParaRPr>
          </a:p>
          <a:p>
            <a:pPr lvl="1">
              <a:defRPr/>
            </a:pPr>
            <a:endParaRPr lang="cs-CZ" altLang="cs-CZ">
              <a:solidFill>
                <a:srgbClr val="7030A0"/>
              </a:solidFill>
              <a:effectLst>
                <a:outerShdw blurRad="38100" dist="38100" dir="2700000" algn="tl">
                  <a:srgbClr val="C0C0C0"/>
                </a:outerShdw>
              </a:effectLst>
              <a:latin typeface="Calibri" panose="020F0502020204030204" pitchFamily="34" charset="0"/>
            </a:endParaRPr>
          </a:p>
        </p:txBody>
      </p:sp>
      <p:sp>
        <p:nvSpPr>
          <p:cNvPr id="1032" name="Rectangle 8">
            <a:extLst>
              <a:ext uri="{FF2B5EF4-FFF2-40B4-BE49-F238E27FC236}">
                <a16:creationId xmlns:a16="http://schemas.microsoft.com/office/drawing/2014/main" id="{A0EF31FB-BC6D-7447-9C46-65F284DCF4F6}"/>
              </a:ext>
            </a:extLst>
          </p:cNvPr>
          <p:cNvSpPr>
            <a:spLocks noChangeArrowheads="1"/>
          </p:cNvSpPr>
          <p:nvPr/>
        </p:nvSpPr>
        <p:spPr bwMode="auto">
          <a:xfrm>
            <a:off x="4491038" y="3489325"/>
            <a:ext cx="1697037" cy="190500"/>
          </a:xfrm>
          <a:prstGeom prst="rect">
            <a:avLst/>
          </a:prstGeom>
          <a:solidFill>
            <a:srgbClr val="FFFFFF"/>
          </a:solidFill>
          <a:ln w="9525">
            <a:noFill/>
            <a:miter lim="800000"/>
            <a:headEnd/>
            <a:tailEnd/>
          </a:ln>
        </p:spPr>
        <p:txBody>
          <a:bodyPr lIns="-88872" tIns="-88872" rIns="-88872" bIns="-88872">
            <a:spAutoFit/>
          </a:bodyPr>
          <a:lstStyle>
            <a:lvl1pPr>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1pPr>
            <a:lvl2pPr marL="742950" indent="-28575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2pPr>
            <a:lvl3pPr marL="11430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3pPr>
            <a:lvl4pPr marL="16002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4pPr>
            <a:lvl5pPr marL="20574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5pPr>
            <a:lvl6pPr marL="25146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6pPr>
            <a:lvl7pPr marL="29718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7pPr>
            <a:lvl8pPr marL="34290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8pPr>
            <a:lvl9pPr marL="38862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9pPr>
          </a:lstStyle>
          <a:p>
            <a:pPr eaLnBrk="1" hangingPunct="1">
              <a:defRPr/>
            </a:pPr>
            <a:endParaRPr lang="en-US" altLang="cs-CZ">
              <a:effectLst>
                <a:outerShdw blurRad="38100" dist="38100" dir="2700000" algn="tl">
                  <a:srgbClr val="C0C0C0"/>
                </a:outerShdw>
              </a:effectLst>
              <a:latin typeface="Calibri" panose="020F0502020204030204" pitchFamily="34" charset="0"/>
            </a:endParaRPr>
          </a:p>
        </p:txBody>
      </p:sp>
      <p:sp>
        <p:nvSpPr>
          <p:cNvPr id="1033" name="Rectangle 9">
            <a:extLst>
              <a:ext uri="{FF2B5EF4-FFF2-40B4-BE49-F238E27FC236}">
                <a16:creationId xmlns:a16="http://schemas.microsoft.com/office/drawing/2014/main" id="{963C0ADD-DF35-144E-B465-10F9A24EE4E7}"/>
              </a:ext>
            </a:extLst>
          </p:cNvPr>
          <p:cNvSpPr>
            <a:spLocks noChangeArrowheads="1"/>
          </p:cNvSpPr>
          <p:nvPr/>
        </p:nvSpPr>
        <p:spPr bwMode="auto">
          <a:xfrm>
            <a:off x="0" y="3365500"/>
            <a:ext cx="9144000" cy="738188"/>
          </a:xfrm>
          <a:prstGeom prst="rect">
            <a:avLst/>
          </a:prstGeom>
          <a:noFill/>
          <a:ln w="9525">
            <a:noFill/>
            <a:miter lim="800000"/>
            <a:headEnd/>
            <a:tailEnd/>
          </a:ln>
        </p:spPr>
        <p:txBody>
          <a:bodyPr lIns="0" tIns="0" rIns="0" bIns="0">
            <a:spAutoFit/>
          </a:bodyPr>
          <a:lstStyle>
            <a:lvl1pPr>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1pPr>
            <a:lvl2pPr marL="742950" indent="-28575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2pPr>
            <a:lvl3pPr marL="11430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3pPr>
            <a:lvl4pPr marL="16002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4pPr>
            <a:lvl5pPr marL="20574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5pPr>
            <a:lvl6pPr marL="25146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6pPr>
            <a:lvl7pPr marL="29718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7pPr>
            <a:lvl8pPr marL="34290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8pPr>
            <a:lvl9pPr marL="38862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9pPr>
          </a:lstStyle>
          <a:p>
            <a:pPr>
              <a:buFontTx/>
              <a:buChar char="•"/>
              <a:defRPr/>
            </a:pPr>
            <a:endParaRPr lang="cs-CZ" altLang="cs-CZ">
              <a:solidFill>
                <a:srgbClr val="7030A0"/>
              </a:solidFill>
              <a:effectLst>
                <a:outerShdw blurRad="38100" dist="38100" dir="2700000" algn="tl">
                  <a:srgbClr val="C0C0C0"/>
                </a:outerShdw>
              </a:effectLst>
              <a:latin typeface="Calibri" panose="020F0502020204030204" pitchFamily="34" charset="0"/>
            </a:endParaRPr>
          </a:p>
          <a:p>
            <a:pPr>
              <a:defRPr/>
            </a:pPr>
            <a:endParaRPr lang="cs-CZ" altLang="cs-CZ">
              <a:solidFill>
                <a:srgbClr val="7030A0"/>
              </a:solidFill>
              <a:effectLst>
                <a:outerShdw blurRad="38100" dist="38100" dir="2700000" algn="tl">
                  <a:srgbClr val="C0C0C0"/>
                </a:outerShdw>
              </a:effectLst>
              <a:latin typeface="Calibri" panose="020F0502020204030204" pitchFamily="34" charset="0"/>
            </a:endParaRPr>
          </a:p>
        </p:txBody>
      </p:sp>
      <p:pic>
        <p:nvPicPr>
          <p:cNvPr id="91145" name="Picture 10" descr="ANd9GcT2aLB7GQrGPck8wtnGTrA7biFrQo_Sz0uZdYvV5ll71hX2Zpx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2450" y="1330325"/>
            <a:ext cx="1182688"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ext Box 11">
            <a:extLst>
              <a:ext uri="{FF2B5EF4-FFF2-40B4-BE49-F238E27FC236}">
                <a16:creationId xmlns:a16="http://schemas.microsoft.com/office/drawing/2014/main" id="{0D6A10C3-F9D3-FE46-AA0B-B47681D85B8A}"/>
              </a:ext>
            </a:extLst>
          </p:cNvPr>
          <p:cNvSpPr txBox="1">
            <a:spLocks noChangeArrowheads="1"/>
          </p:cNvSpPr>
          <p:nvPr/>
        </p:nvSpPr>
        <p:spPr bwMode="auto">
          <a:xfrm>
            <a:off x="6248400" y="4814888"/>
            <a:ext cx="2716213" cy="830262"/>
          </a:xfrm>
          <a:prstGeom prst="rect">
            <a:avLst/>
          </a:prstGeom>
          <a:noFill/>
          <a:ln w="9525">
            <a:no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cs-CZ" altLang="cs-CZ" sz="2400" b="1" dirty="0">
                <a:effectLst>
                  <a:outerShdw blurRad="38100" dist="38100" dir="2700000" algn="tl">
                    <a:srgbClr val="C0C0C0"/>
                  </a:outerShdw>
                </a:effectLst>
              </a:rPr>
              <a:t> Kultivace</a:t>
            </a:r>
          </a:p>
          <a:p>
            <a:pPr>
              <a:spcBef>
                <a:spcPct val="0"/>
              </a:spcBef>
              <a:buFontTx/>
              <a:buNone/>
              <a:defRPr/>
            </a:pPr>
            <a:r>
              <a:rPr lang="cs-CZ" altLang="cs-CZ" sz="2400" b="1" dirty="0">
                <a:effectLst>
                  <a:outerShdw blurRad="38100" dist="38100" dir="2700000" algn="tl">
                    <a:srgbClr val="C0C0C0"/>
                  </a:outerShdw>
                </a:effectLst>
              </a:rPr>
              <a:t>2/24/72hod/týdny</a:t>
            </a:r>
            <a:endParaRPr lang="en-US" altLang="cs-CZ" sz="2400" b="1" dirty="0">
              <a:effectLst>
                <a:outerShdw blurRad="38100" dist="38100" dir="2700000" algn="tl">
                  <a:srgbClr val="C0C0C0"/>
                </a:outerShdw>
              </a:effectLst>
            </a:endParaRPr>
          </a:p>
        </p:txBody>
      </p:sp>
      <p:pic>
        <p:nvPicPr>
          <p:cNvPr id="91147" name="Picture 12" descr="NewsCO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0" y="3878263"/>
            <a:ext cx="2697163"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8" name="Rectangle 14"/>
          <p:cNvSpPr>
            <a:spLocks noChangeArrowheads="1"/>
          </p:cNvSpPr>
          <p:nvPr/>
        </p:nvSpPr>
        <p:spPr bwMode="auto">
          <a:xfrm>
            <a:off x="-52388" y="-396875"/>
            <a:ext cx="91440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cs-CZ" sz="2000">
              <a:latin typeface="Tahoma" panose="020B0604030504040204" pitchFamily="34" charset="0"/>
            </a:endParaRPr>
          </a:p>
        </p:txBody>
      </p:sp>
      <p:sp>
        <p:nvSpPr>
          <p:cNvPr id="91149" name="Rectangle 15"/>
          <p:cNvSpPr>
            <a:spLocks noChangeArrowheads="1"/>
          </p:cNvSpPr>
          <p:nvPr/>
        </p:nvSpPr>
        <p:spPr bwMode="auto">
          <a:xfrm>
            <a:off x="-52388" y="-396875"/>
            <a:ext cx="9144001"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AutoNum type="arabicPeriod"/>
            </a:pPr>
            <a:endParaRPr lang="cs-CZ" altLang="cs-CZ" sz="2400">
              <a:solidFill>
                <a:srgbClr val="CC0000"/>
              </a:solidFill>
              <a:latin typeface="Times New Roman" panose="02020603050405020304" pitchFamily="18" charset="0"/>
            </a:endParaRPr>
          </a:p>
          <a:p>
            <a:pPr lvl="1">
              <a:spcBef>
                <a:spcPct val="0"/>
              </a:spcBef>
              <a:buFontTx/>
              <a:buNone/>
            </a:pPr>
            <a:endParaRPr lang="cs-CZ" altLang="cs-CZ" sz="2400">
              <a:latin typeface="Times New Roman" panose="02020603050405020304" pitchFamily="18" charset="0"/>
            </a:endParaRPr>
          </a:p>
        </p:txBody>
      </p:sp>
      <p:sp>
        <p:nvSpPr>
          <p:cNvPr id="1041" name="AutoShape 18">
            <a:extLst>
              <a:ext uri="{FF2B5EF4-FFF2-40B4-BE49-F238E27FC236}">
                <a16:creationId xmlns:a16="http://schemas.microsoft.com/office/drawing/2014/main" id="{C86B24CC-5EB7-094F-AE42-522E5C0752E6}"/>
              </a:ext>
            </a:extLst>
          </p:cNvPr>
          <p:cNvSpPr>
            <a:spLocks noChangeArrowheads="1"/>
          </p:cNvSpPr>
          <p:nvPr/>
        </p:nvSpPr>
        <p:spPr bwMode="auto">
          <a:xfrm>
            <a:off x="6318250" y="2008188"/>
            <a:ext cx="609600" cy="228600"/>
          </a:xfrm>
          <a:prstGeom prst="leftArrow">
            <a:avLst>
              <a:gd name="adj1" fmla="val 50000"/>
              <a:gd name="adj2" fmla="val 66667"/>
            </a:avLst>
          </a:prstGeom>
          <a:solidFill>
            <a:srgbClr val="66FF33"/>
          </a:solidFill>
          <a:ln w="9525">
            <a:solidFill>
              <a:schemeClr val="tx1"/>
            </a:solidFill>
            <a:miter lim="800000"/>
            <a:headEnd/>
            <a:tailEnd/>
          </a:ln>
        </p:spPr>
        <p:txBody>
          <a:bodyPr wrap="none" anchor="ctr"/>
          <a:lstStyle>
            <a:lvl1pPr>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1pPr>
            <a:lvl2pPr marL="742950" indent="-28575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2pPr>
            <a:lvl3pPr marL="11430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3pPr>
            <a:lvl4pPr marL="16002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4pPr>
            <a:lvl5pPr marL="20574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5pPr>
            <a:lvl6pPr marL="25146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6pPr>
            <a:lvl7pPr marL="29718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7pPr>
            <a:lvl8pPr marL="34290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8pPr>
            <a:lvl9pPr marL="38862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9pPr>
          </a:lstStyle>
          <a:p>
            <a:pPr algn="ctr">
              <a:defRPr/>
            </a:pPr>
            <a:endParaRPr lang="en-US" altLang="cs-CZ" sz="2000">
              <a:effectLst>
                <a:outerShdw blurRad="38100" dist="38100" dir="2700000" algn="tl">
                  <a:srgbClr val="FFFFFF"/>
                </a:outerShdw>
              </a:effectLst>
              <a:latin typeface="Calibri" panose="020F0502020204030204" pitchFamily="34" charset="0"/>
            </a:endParaRPr>
          </a:p>
        </p:txBody>
      </p:sp>
      <p:sp>
        <p:nvSpPr>
          <p:cNvPr id="1043" name="AutoShape 20">
            <a:extLst>
              <a:ext uri="{FF2B5EF4-FFF2-40B4-BE49-F238E27FC236}">
                <a16:creationId xmlns:a16="http://schemas.microsoft.com/office/drawing/2014/main" id="{51C00502-B0CB-6D4E-8653-CDD81350CBE8}"/>
              </a:ext>
            </a:extLst>
          </p:cNvPr>
          <p:cNvSpPr>
            <a:spLocks noChangeArrowheads="1"/>
          </p:cNvSpPr>
          <p:nvPr/>
        </p:nvSpPr>
        <p:spPr bwMode="auto">
          <a:xfrm>
            <a:off x="7543800" y="3679825"/>
            <a:ext cx="304800" cy="1295400"/>
          </a:xfrm>
          <a:prstGeom prst="downArrow">
            <a:avLst>
              <a:gd name="adj1" fmla="val 50000"/>
              <a:gd name="adj2" fmla="val 106250"/>
            </a:avLst>
          </a:prstGeom>
          <a:solidFill>
            <a:srgbClr val="66FF33"/>
          </a:solidFill>
          <a:ln w="9525">
            <a:solidFill>
              <a:schemeClr val="tx1"/>
            </a:solidFill>
            <a:miter lim="800000"/>
            <a:headEnd/>
            <a:tailEnd/>
          </a:ln>
        </p:spPr>
        <p:txBody>
          <a:bodyPr wrap="none" anchor="ctr"/>
          <a:lstStyle>
            <a:lvl1pPr>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1pPr>
            <a:lvl2pPr marL="742950" indent="-28575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2pPr>
            <a:lvl3pPr marL="11430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3pPr>
            <a:lvl4pPr marL="16002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4pPr>
            <a:lvl5pPr marL="20574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5pPr>
            <a:lvl6pPr marL="25146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6pPr>
            <a:lvl7pPr marL="29718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7pPr>
            <a:lvl8pPr marL="34290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8pPr>
            <a:lvl9pPr marL="38862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9pPr>
          </a:lstStyle>
          <a:p>
            <a:pPr algn="ctr">
              <a:defRPr/>
            </a:pPr>
            <a:endParaRPr lang="en-US" altLang="cs-CZ" sz="2000">
              <a:effectLst>
                <a:outerShdw blurRad="38100" dist="38100" dir="2700000" algn="tl">
                  <a:srgbClr val="FFFFFF"/>
                </a:outerShdw>
              </a:effectLst>
              <a:latin typeface="Calibri" panose="020F0502020204030204" pitchFamily="34" charset="0"/>
            </a:endParaRPr>
          </a:p>
        </p:txBody>
      </p:sp>
      <p:sp>
        <p:nvSpPr>
          <p:cNvPr id="1044" name="AutoShape 21">
            <a:extLst>
              <a:ext uri="{FF2B5EF4-FFF2-40B4-BE49-F238E27FC236}">
                <a16:creationId xmlns:a16="http://schemas.microsoft.com/office/drawing/2014/main" id="{02982C75-744A-DB45-9E0B-AB9BF82809D5}"/>
              </a:ext>
            </a:extLst>
          </p:cNvPr>
          <p:cNvSpPr>
            <a:spLocks noChangeArrowheads="1"/>
          </p:cNvSpPr>
          <p:nvPr/>
        </p:nvSpPr>
        <p:spPr bwMode="auto">
          <a:xfrm>
            <a:off x="5943600" y="4640263"/>
            <a:ext cx="1295400" cy="228600"/>
          </a:xfrm>
          <a:prstGeom prst="leftArrow">
            <a:avLst>
              <a:gd name="adj1" fmla="val 50000"/>
              <a:gd name="adj2" fmla="val 141667"/>
            </a:avLst>
          </a:prstGeom>
          <a:solidFill>
            <a:srgbClr val="66FF33"/>
          </a:solidFill>
          <a:ln w="9525">
            <a:solidFill>
              <a:schemeClr val="tx1"/>
            </a:solidFill>
            <a:miter lim="800000"/>
            <a:headEnd/>
            <a:tailEnd/>
          </a:ln>
        </p:spPr>
        <p:txBody>
          <a:bodyPr wrap="none" anchor="ctr"/>
          <a:lstStyle>
            <a:lvl1pPr>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1pPr>
            <a:lvl2pPr marL="742950" indent="-28575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2pPr>
            <a:lvl3pPr marL="11430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3pPr>
            <a:lvl4pPr marL="16002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4pPr>
            <a:lvl5pPr marL="20574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5pPr>
            <a:lvl6pPr marL="25146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6pPr>
            <a:lvl7pPr marL="29718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7pPr>
            <a:lvl8pPr marL="34290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8pPr>
            <a:lvl9pPr marL="38862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9pPr>
          </a:lstStyle>
          <a:p>
            <a:pPr algn="ctr">
              <a:defRPr/>
            </a:pPr>
            <a:endParaRPr lang="en-US" altLang="cs-CZ" sz="2000">
              <a:effectLst>
                <a:outerShdw blurRad="38100" dist="38100" dir="2700000" algn="tl">
                  <a:srgbClr val="FFFFFF"/>
                </a:outerShdw>
              </a:effectLst>
              <a:latin typeface="Calibri" panose="020F0502020204030204" pitchFamily="34" charset="0"/>
            </a:endParaRPr>
          </a:p>
        </p:txBody>
      </p:sp>
      <p:sp>
        <p:nvSpPr>
          <p:cNvPr id="14360" name="Text Box 24">
            <a:extLst>
              <a:ext uri="{FF2B5EF4-FFF2-40B4-BE49-F238E27FC236}">
                <a16:creationId xmlns:a16="http://schemas.microsoft.com/office/drawing/2014/main" id="{A6B68C2D-C40B-A849-9052-2586D624E93E}"/>
              </a:ext>
            </a:extLst>
          </p:cNvPr>
          <p:cNvSpPr txBox="1">
            <a:spLocks noChangeArrowheads="1"/>
          </p:cNvSpPr>
          <p:nvPr/>
        </p:nvSpPr>
        <p:spPr bwMode="auto">
          <a:xfrm>
            <a:off x="327025" y="2465388"/>
            <a:ext cx="2462213" cy="1200150"/>
          </a:xfrm>
          <a:prstGeom prst="rect">
            <a:avLst/>
          </a:prstGeom>
          <a:solidFill>
            <a:srgbClr val="FFFFFF"/>
          </a:solidFill>
          <a:ln w="57150">
            <a:solidFill>
              <a:srgbClr val="00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Wingdings" panose="05000000000000000000" pitchFamily="2" charset="2"/>
              <a:buChar char="ü"/>
            </a:pPr>
            <a:r>
              <a:rPr lang="cs-CZ" altLang="cs-CZ" sz="1800">
                <a:effectLst>
                  <a:outerShdw blurRad="38100" dist="38100" dir="2700000" algn="tl">
                    <a:srgbClr val="C0C0C0"/>
                  </a:outerShdw>
                </a:effectLst>
              </a:rPr>
              <a:t> kostní dřeň</a:t>
            </a:r>
          </a:p>
          <a:p>
            <a:pPr>
              <a:spcBef>
                <a:spcPct val="0"/>
              </a:spcBef>
              <a:buFont typeface="Wingdings" panose="05000000000000000000" pitchFamily="2" charset="2"/>
              <a:buChar char="ü"/>
            </a:pPr>
            <a:r>
              <a:rPr lang="cs-CZ" altLang="cs-CZ" sz="1800">
                <a:effectLst>
                  <a:outerShdw blurRad="38100" dist="38100" dir="2700000" algn="tl">
                    <a:srgbClr val="C0C0C0"/>
                  </a:outerShdw>
                </a:effectLst>
              </a:rPr>
              <a:t> periferní krev</a:t>
            </a:r>
          </a:p>
          <a:p>
            <a:pPr>
              <a:spcBef>
                <a:spcPct val="0"/>
              </a:spcBef>
              <a:buFont typeface="Wingdings" panose="05000000000000000000" pitchFamily="2" charset="2"/>
              <a:buChar char="ü"/>
            </a:pPr>
            <a:r>
              <a:rPr lang="cs-CZ" altLang="cs-CZ" sz="1800">
                <a:effectLst>
                  <a:outerShdw blurRad="38100" dist="38100" dir="2700000" algn="tl">
                    <a:srgbClr val="C0C0C0"/>
                  </a:outerShdw>
                </a:effectLst>
              </a:rPr>
              <a:t> uzlina</a:t>
            </a:r>
          </a:p>
          <a:p>
            <a:pPr>
              <a:spcBef>
                <a:spcPct val="0"/>
              </a:spcBef>
              <a:buFont typeface="Wingdings" panose="05000000000000000000" pitchFamily="2" charset="2"/>
              <a:buChar char="ü"/>
            </a:pPr>
            <a:r>
              <a:rPr lang="cs-CZ" altLang="cs-CZ" sz="1800">
                <a:effectLst>
                  <a:outerShdw blurRad="38100" dist="38100" dir="2700000" algn="tl">
                    <a:srgbClr val="C0C0C0"/>
                  </a:outerShdw>
                </a:effectLst>
              </a:rPr>
              <a:t> nádorová tkáň</a:t>
            </a:r>
          </a:p>
        </p:txBody>
      </p:sp>
      <p:graphicFrame>
        <p:nvGraphicFramePr>
          <p:cNvPr id="91154" name="Object 3"/>
          <p:cNvGraphicFramePr>
            <a:graphicFrameLocks noChangeAspect="1"/>
          </p:cNvGraphicFramePr>
          <p:nvPr/>
        </p:nvGraphicFramePr>
        <p:xfrm>
          <a:off x="1801813" y="1157288"/>
          <a:ext cx="760412" cy="944562"/>
        </p:xfrm>
        <a:graphic>
          <a:graphicData uri="http://schemas.openxmlformats.org/presentationml/2006/ole">
            <mc:AlternateContent xmlns:mc="http://schemas.openxmlformats.org/markup-compatibility/2006">
              <mc:Choice xmlns:v="urn:schemas-microsoft-com:vml" Requires="v">
                <p:oleObj spid="_x0000_s91302" name="Rastrový obrázek" r:id="rId10" imgW="3304762" imgH="4105848" progId="Paint.Picture">
                  <p:embed/>
                </p:oleObj>
              </mc:Choice>
              <mc:Fallback>
                <p:oleObj name="Rastrový obrázek" r:id="rId10" imgW="3304762" imgH="4105848" progId="Paint.Picture">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01813" y="1157288"/>
                        <a:ext cx="760412"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1155" name="Obrázek 18"/>
          <p:cNvPicPr>
            <a:picLocks noChangeAspect="1"/>
          </p:cNvPicPr>
          <p:nvPr/>
        </p:nvPicPr>
        <p:blipFill>
          <a:blip r:embed="rId12">
            <a:extLst>
              <a:ext uri="{28A0092B-C50C-407E-A947-70E740481C1C}">
                <a14:useLocalDpi xmlns:a14="http://schemas.microsoft.com/office/drawing/2010/main" val="0"/>
              </a:ext>
            </a:extLst>
          </a:blip>
          <a:srcRect l="30405" t="-272" r="50000" b="67838"/>
          <a:stretch>
            <a:fillRect/>
          </a:stretch>
        </p:blipFill>
        <p:spPr bwMode="auto">
          <a:xfrm>
            <a:off x="2636838" y="2401888"/>
            <a:ext cx="10382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56" name="TextovéPole 1"/>
          <p:cNvSpPr txBox="1">
            <a:spLocks noChangeArrowheads="1"/>
          </p:cNvSpPr>
          <p:nvPr/>
        </p:nvSpPr>
        <p:spPr bwMode="auto">
          <a:xfrm>
            <a:off x="1525588" y="155575"/>
            <a:ext cx="66024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4000"/>
              <a:t>Postup kultivace buněk nádorů</a:t>
            </a:r>
          </a:p>
        </p:txBody>
      </p:sp>
      <p:pic>
        <p:nvPicPr>
          <p:cNvPr id="91157"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6850" y="-3286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8" name="Obrázek 2"/>
          <p:cNvPicPr>
            <a:picLocks noChangeAspect="1"/>
          </p:cNvPicPr>
          <p:nvPr/>
        </p:nvPicPr>
        <p:blipFill>
          <a:blip r:embed="rId14">
            <a:extLst>
              <a:ext uri="{28A0092B-C50C-407E-A947-70E740481C1C}">
                <a14:useLocalDpi xmlns:a14="http://schemas.microsoft.com/office/drawing/2010/main" val="0"/>
              </a:ext>
            </a:extLst>
          </a:blip>
          <a:srcRect l="37720" t="8739" r="32213" b="13345"/>
          <a:stretch>
            <a:fillRect/>
          </a:stretch>
        </p:blipFill>
        <p:spPr bwMode="auto">
          <a:xfrm>
            <a:off x="7969250" y="1193800"/>
            <a:ext cx="10509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6318250" y="4005064"/>
            <a:ext cx="1168910" cy="307777"/>
          </a:xfrm>
          <a:prstGeom prst="rect">
            <a:avLst/>
          </a:prstGeom>
          <a:noFill/>
        </p:spPr>
        <p:txBody>
          <a:bodyPr wrap="none" rtlCol="0">
            <a:spAutoFit/>
          </a:bodyPr>
          <a:lstStyle/>
          <a:p>
            <a:r>
              <a:rPr lang="cs-CZ" sz="1400" dirty="0">
                <a:latin typeface="Calibri" panose="020F0502020204030204" pitchFamily="34" charset="0"/>
                <a:cs typeface="Calibri" panose="020F0502020204030204" pitchFamily="34" charset="0"/>
              </a:rPr>
              <a:t>37°C/ 5%CO2</a:t>
            </a:r>
          </a:p>
        </p:txBody>
      </p:sp>
    </p:spTree>
  </p:cSld>
  <p:clrMapOvr>
    <a:masterClrMapping/>
  </p:clrMapOvr>
  <mc:AlternateContent xmlns:mc="http://schemas.openxmlformats.org/markup-compatibility/2006" xmlns:p14="http://schemas.microsoft.com/office/powerpoint/2010/main">
    <mc:Choice Requires="p14">
      <p:transition spd="slow" p14:dur="2000" advTm="33582"/>
    </mc:Choice>
    <mc:Fallback xmlns="">
      <p:transition spd="slow" advTm="3358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Obdélník 2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508000"/>
            <a:ext cx="100838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ext Box 2"/>
          <p:cNvSpPr txBox="1">
            <a:spLocks noChangeArrowheads="1"/>
          </p:cNvSpPr>
          <p:nvPr/>
        </p:nvSpPr>
        <p:spPr bwMode="auto">
          <a:xfrm>
            <a:off x="1335088" y="111125"/>
            <a:ext cx="7027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4000"/>
              <a:t>ZPRACOVÁNÍ BUNĚČNÉ KULTURY</a:t>
            </a:r>
            <a:endParaRPr lang="en-US" altLang="cs-CZ" sz="4000"/>
          </a:p>
        </p:txBody>
      </p:sp>
      <p:sp>
        <p:nvSpPr>
          <p:cNvPr id="93187" name="Rectangle 3"/>
          <p:cNvSpPr>
            <a:spLocks noChangeArrowheads="1"/>
          </p:cNvSpPr>
          <p:nvPr/>
        </p:nvSpPr>
        <p:spPr bwMode="auto">
          <a:xfrm>
            <a:off x="-52388" y="-396875"/>
            <a:ext cx="91440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cs-CZ" sz="2000">
              <a:latin typeface="Tahoma" panose="020B0604030504040204" pitchFamily="34" charset="0"/>
            </a:endParaRPr>
          </a:p>
        </p:txBody>
      </p:sp>
      <p:sp>
        <p:nvSpPr>
          <p:cNvPr id="93188" name="Rectangle 5"/>
          <p:cNvSpPr>
            <a:spLocks noChangeArrowheads="1"/>
          </p:cNvSpPr>
          <p:nvPr/>
        </p:nvSpPr>
        <p:spPr bwMode="auto">
          <a:xfrm>
            <a:off x="4386263" y="1139825"/>
            <a:ext cx="2374900" cy="190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8872" tIns="-88872" rIns="-88872" bIns="-88872">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i="1">
              <a:solidFill>
                <a:srgbClr val="7030A0"/>
              </a:solidFill>
            </a:endParaRPr>
          </a:p>
        </p:txBody>
      </p:sp>
      <p:sp>
        <p:nvSpPr>
          <p:cNvPr id="93189" name="Rectangle 6"/>
          <p:cNvSpPr>
            <a:spLocks noChangeArrowheads="1"/>
          </p:cNvSpPr>
          <p:nvPr/>
        </p:nvSpPr>
        <p:spPr bwMode="auto">
          <a:xfrm>
            <a:off x="-52388" y="703263"/>
            <a:ext cx="9144001"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Char char="•"/>
            </a:pPr>
            <a:endParaRPr lang="cs-CZ" altLang="cs-CZ" sz="2400">
              <a:solidFill>
                <a:srgbClr val="7030A0"/>
              </a:solidFill>
            </a:endParaRPr>
          </a:p>
          <a:p>
            <a:pPr>
              <a:spcBef>
                <a:spcPct val="0"/>
              </a:spcBef>
              <a:buFontTx/>
              <a:buNone/>
            </a:pPr>
            <a:endParaRPr lang="cs-CZ" altLang="cs-CZ" sz="2400">
              <a:solidFill>
                <a:srgbClr val="7030A0"/>
              </a:solidFill>
            </a:endParaRPr>
          </a:p>
        </p:txBody>
      </p:sp>
      <p:pic>
        <p:nvPicPr>
          <p:cNvPr id="93190" name="Picture 7" descr="stock-photo-cell-culture-dishes-and-centrifuge-tube-583079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43000"/>
            <a:ext cx="241935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Rectangle 8"/>
          <p:cNvSpPr>
            <a:spLocks noChangeArrowheads="1"/>
          </p:cNvSpPr>
          <p:nvPr/>
        </p:nvSpPr>
        <p:spPr bwMode="auto">
          <a:xfrm>
            <a:off x="0" y="1535113"/>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cs-CZ" sz="2000">
              <a:solidFill>
                <a:srgbClr val="7030A0"/>
              </a:solidFill>
            </a:endParaRPr>
          </a:p>
        </p:txBody>
      </p:sp>
      <p:sp>
        <p:nvSpPr>
          <p:cNvPr id="93192" name="Rectangle 9"/>
          <p:cNvSpPr>
            <a:spLocks noChangeArrowheads="1"/>
          </p:cNvSpPr>
          <p:nvPr/>
        </p:nvSpPr>
        <p:spPr bwMode="auto">
          <a:xfrm>
            <a:off x="0" y="1535113"/>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AutoNum type="arabicPeriod"/>
            </a:pPr>
            <a:endParaRPr lang="cs-CZ" altLang="cs-CZ" sz="2400">
              <a:solidFill>
                <a:srgbClr val="7030A0"/>
              </a:solidFill>
            </a:endParaRPr>
          </a:p>
          <a:p>
            <a:pPr lvl="1">
              <a:spcBef>
                <a:spcPct val="0"/>
              </a:spcBef>
              <a:buFontTx/>
              <a:buNone/>
            </a:pPr>
            <a:endParaRPr lang="cs-CZ" altLang="cs-CZ" sz="2400">
              <a:solidFill>
                <a:srgbClr val="7030A0"/>
              </a:solidFill>
            </a:endParaRPr>
          </a:p>
        </p:txBody>
      </p:sp>
      <p:sp>
        <p:nvSpPr>
          <p:cNvPr id="93193" name="Rectangle 10"/>
          <p:cNvSpPr>
            <a:spLocks noChangeArrowheads="1"/>
          </p:cNvSpPr>
          <p:nvPr/>
        </p:nvSpPr>
        <p:spPr bwMode="auto">
          <a:xfrm>
            <a:off x="6965950" y="1909763"/>
            <a:ext cx="1714500" cy="190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8872" tIns="-88872" rIns="-88872" bIns="-88872">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i="1">
              <a:solidFill>
                <a:srgbClr val="7030A0"/>
              </a:solidFill>
            </a:endParaRPr>
          </a:p>
        </p:txBody>
      </p:sp>
      <p:sp>
        <p:nvSpPr>
          <p:cNvPr id="93194" name="Rectangle 11"/>
          <p:cNvSpPr>
            <a:spLocks noChangeArrowheads="1"/>
          </p:cNvSpPr>
          <p:nvPr/>
        </p:nvSpPr>
        <p:spPr bwMode="auto">
          <a:xfrm>
            <a:off x="0" y="2635250"/>
            <a:ext cx="914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Char char="•"/>
            </a:pPr>
            <a:endParaRPr lang="cs-CZ" altLang="cs-CZ" sz="2400">
              <a:solidFill>
                <a:srgbClr val="7030A0"/>
              </a:solidFill>
            </a:endParaRPr>
          </a:p>
          <a:p>
            <a:pPr>
              <a:spcBef>
                <a:spcPct val="0"/>
              </a:spcBef>
              <a:buFontTx/>
              <a:buNone/>
            </a:pPr>
            <a:endParaRPr lang="cs-CZ" altLang="cs-CZ" sz="2400">
              <a:solidFill>
                <a:srgbClr val="7030A0"/>
              </a:solidFill>
            </a:endParaRPr>
          </a:p>
        </p:txBody>
      </p:sp>
      <p:pic>
        <p:nvPicPr>
          <p:cNvPr id="93195" name="Picture 12" descr="ANd9GcRufznt74zubdXmrMKJH_ckcnd2z2Y4ftTxrhLxfT7a9qjG1NYMUQ">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914400"/>
            <a:ext cx="17303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6" name="AutoShape 13"/>
          <p:cNvSpPr>
            <a:spLocks noChangeArrowheads="1"/>
          </p:cNvSpPr>
          <p:nvPr/>
        </p:nvSpPr>
        <p:spPr bwMode="auto">
          <a:xfrm>
            <a:off x="5257800" y="1981200"/>
            <a:ext cx="685800" cy="228600"/>
          </a:xfrm>
          <a:prstGeom prst="rightArrow">
            <a:avLst>
              <a:gd name="adj1" fmla="val 50000"/>
              <a:gd name="adj2" fmla="val 75000"/>
            </a:avLst>
          </a:prstGeom>
          <a:solidFill>
            <a:srgbClr val="66FF3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cs-CZ" sz="2000" i="1">
              <a:solidFill>
                <a:srgbClr val="7030A0"/>
              </a:solidFill>
            </a:endParaRPr>
          </a:p>
        </p:txBody>
      </p:sp>
      <p:sp>
        <p:nvSpPr>
          <p:cNvPr id="93197" name="Text Box 14"/>
          <p:cNvSpPr txBox="1">
            <a:spLocks noChangeArrowheads="1"/>
          </p:cNvSpPr>
          <p:nvPr/>
        </p:nvSpPr>
        <p:spPr bwMode="auto">
          <a:xfrm>
            <a:off x="6024563" y="1752600"/>
            <a:ext cx="25034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2800" b="1" i="1">
                <a:solidFill>
                  <a:srgbClr val="7030A0"/>
                </a:solidFill>
              </a:rPr>
              <a:t>HYPOTONIZACE</a:t>
            </a:r>
          </a:p>
          <a:p>
            <a:pPr>
              <a:spcBef>
                <a:spcPct val="0"/>
              </a:spcBef>
              <a:buFontTx/>
              <a:buNone/>
            </a:pPr>
            <a:r>
              <a:rPr lang="cs-CZ" altLang="cs-CZ" sz="2800" b="1" i="1">
                <a:solidFill>
                  <a:srgbClr val="7030A0"/>
                </a:solidFill>
              </a:rPr>
              <a:t> 0,075M KCl</a:t>
            </a:r>
            <a:endParaRPr lang="en-US" altLang="cs-CZ" sz="2800" b="1" i="1">
              <a:solidFill>
                <a:srgbClr val="7030A0"/>
              </a:solidFill>
            </a:endParaRPr>
          </a:p>
        </p:txBody>
      </p:sp>
      <p:sp>
        <p:nvSpPr>
          <p:cNvPr id="93198" name="AutoShape 15"/>
          <p:cNvSpPr>
            <a:spLocks noChangeArrowheads="1"/>
          </p:cNvSpPr>
          <p:nvPr/>
        </p:nvSpPr>
        <p:spPr bwMode="auto">
          <a:xfrm>
            <a:off x="7086600" y="2819400"/>
            <a:ext cx="228600" cy="914400"/>
          </a:xfrm>
          <a:prstGeom prst="downArrow">
            <a:avLst>
              <a:gd name="adj1" fmla="val 50000"/>
              <a:gd name="adj2" fmla="val 100000"/>
            </a:avLst>
          </a:prstGeom>
          <a:solidFill>
            <a:srgbClr val="66FF3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i="1">
              <a:solidFill>
                <a:srgbClr val="7030A0"/>
              </a:solidFill>
            </a:endParaRPr>
          </a:p>
        </p:txBody>
      </p:sp>
      <p:sp>
        <p:nvSpPr>
          <p:cNvPr id="93199" name="Text Box 16"/>
          <p:cNvSpPr txBox="1">
            <a:spLocks noChangeArrowheads="1"/>
          </p:cNvSpPr>
          <p:nvPr/>
        </p:nvSpPr>
        <p:spPr bwMode="auto">
          <a:xfrm>
            <a:off x="4689475" y="3886200"/>
            <a:ext cx="42751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2000" b="1" i="1">
                <a:solidFill>
                  <a:srgbClr val="7030A0"/>
                </a:solidFill>
              </a:rPr>
              <a:t>FIXACE ROZTOKEM </a:t>
            </a:r>
          </a:p>
          <a:p>
            <a:pPr>
              <a:spcBef>
                <a:spcPct val="0"/>
              </a:spcBef>
              <a:buFontTx/>
              <a:buNone/>
            </a:pPr>
            <a:r>
              <a:rPr lang="cs-CZ" altLang="cs-CZ" sz="2000" b="1" i="1">
                <a:solidFill>
                  <a:srgbClr val="7030A0"/>
                </a:solidFill>
              </a:rPr>
              <a:t>KYS.OCTOVÉ A METANOLU  v poměru 1:3</a:t>
            </a:r>
            <a:endParaRPr lang="en-US" altLang="cs-CZ" sz="2000" b="1" i="1">
              <a:solidFill>
                <a:srgbClr val="7030A0"/>
              </a:solidFill>
            </a:endParaRPr>
          </a:p>
        </p:txBody>
      </p:sp>
      <p:sp>
        <p:nvSpPr>
          <p:cNvPr id="93200" name="Text Box 17"/>
          <p:cNvSpPr txBox="1">
            <a:spLocks noChangeArrowheads="1"/>
          </p:cNvSpPr>
          <p:nvPr/>
        </p:nvSpPr>
        <p:spPr bwMode="auto">
          <a:xfrm>
            <a:off x="171450" y="3835400"/>
            <a:ext cx="5562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2000" b="1" i="1">
                <a:solidFill>
                  <a:srgbClr val="7030A0"/>
                </a:solidFill>
              </a:rPr>
              <a:t>PŘÍPRAVA PREPARÁTŮ </a:t>
            </a:r>
          </a:p>
          <a:p>
            <a:pPr>
              <a:spcBef>
                <a:spcPct val="0"/>
              </a:spcBef>
              <a:buFontTx/>
              <a:buNone/>
            </a:pPr>
            <a:r>
              <a:rPr lang="cs-CZ" altLang="cs-CZ" sz="2000" b="1" i="1">
                <a:solidFill>
                  <a:srgbClr val="7030A0"/>
                </a:solidFill>
              </a:rPr>
              <a:t>KAPÁNÍM BB SUSPENZE </a:t>
            </a:r>
          </a:p>
          <a:p>
            <a:pPr>
              <a:spcBef>
                <a:spcPct val="0"/>
              </a:spcBef>
              <a:buFontTx/>
              <a:buNone/>
            </a:pPr>
            <a:r>
              <a:rPr lang="cs-CZ" altLang="cs-CZ" sz="2000" b="1" i="1">
                <a:solidFill>
                  <a:srgbClr val="7030A0"/>
                </a:solidFill>
              </a:rPr>
              <a:t>NA SKLO</a:t>
            </a:r>
          </a:p>
        </p:txBody>
      </p:sp>
      <p:sp>
        <p:nvSpPr>
          <p:cNvPr id="93201" name="AutoShape 18"/>
          <p:cNvSpPr>
            <a:spLocks noChangeArrowheads="1"/>
          </p:cNvSpPr>
          <p:nvPr/>
        </p:nvSpPr>
        <p:spPr bwMode="auto">
          <a:xfrm>
            <a:off x="3733800" y="4114800"/>
            <a:ext cx="990600" cy="228600"/>
          </a:xfrm>
          <a:prstGeom prst="leftArrow">
            <a:avLst>
              <a:gd name="adj1" fmla="val 50000"/>
              <a:gd name="adj2" fmla="val 108333"/>
            </a:avLst>
          </a:prstGeom>
          <a:solidFill>
            <a:srgbClr val="66FF3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cs-CZ" sz="2000" i="1">
              <a:solidFill>
                <a:srgbClr val="7030A0"/>
              </a:solidFill>
            </a:endParaRPr>
          </a:p>
        </p:txBody>
      </p:sp>
      <p:sp>
        <p:nvSpPr>
          <p:cNvPr id="93202" name="Rectangle 19"/>
          <p:cNvSpPr>
            <a:spLocks noChangeArrowheads="1"/>
          </p:cNvSpPr>
          <p:nvPr/>
        </p:nvSpPr>
        <p:spPr bwMode="auto">
          <a:xfrm>
            <a:off x="2667000" y="5181600"/>
            <a:ext cx="76200" cy="762000"/>
          </a:xfrm>
          <a:prstGeom prst="rect">
            <a:avLst/>
          </a:prstGeom>
          <a:solidFill>
            <a:srgbClr val="FFFFFF"/>
          </a:solidFill>
          <a:ln w="9525">
            <a:solidFill>
              <a:srgbClr val="3A001D"/>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cs-CZ" sz="2400" i="1">
              <a:solidFill>
                <a:srgbClr val="7030A0"/>
              </a:solidFill>
            </a:endParaRPr>
          </a:p>
        </p:txBody>
      </p:sp>
      <p:sp>
        <p:nvSpPr>
          <p:cNvPr id="93203" name="Oval 20"/>
          <p:cNvSpPr>
            <a:spLocks noChangeArrowheads="1"/>
          </p:cNvSpPr>
          <p:nvPr/>
        </p:nvSpPr>
        <p:spPr bwMode="auto">
          <a:xfrm>
            <a:off x="2667000" y="5943600"/>
            <a:ext cx="76200" cy="304800"/>
          </a:xfrm>
          <a:prstGeom prst="ellipse">
            <a:avLst/>
          </a:prstGeom>
          <a:solidFill>
            <a:srgbClr val="FFFFFF"/>
          </a:solidFill>
          <a:ln w="9525">
            <a:solidFill>
              <a:srgbClr val="3A001D"/>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i="1">
              <a:solidFill>
                <a:srgbClr val="7030A0"/>
              </a:solidFill>
            </a:endParaRPr>
          </a:p>
        </p:txBody>
      </p:sp>
      <p:sp>
        <p:nvSpPr>
          <p:cNvPr id="93204" name="Oval 21"/>
          <p:cNvSpPr>
            <a:spLocks noChangeArrowheads="1"/>
          </p:cNvSpPr>
          <p:nvPr/>
        </p:nvSpPr>
        <p:spPr bwMode="auto">
          <a:xfrm>
            <a:off x="2514600" y="4724400"/>
            <a:ext cx="381000" cy="609600"/>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i="1">
              <a:solidFill>
                <a:srgbClr val="7030A0"/>
              </a:solidFill>
            </a:endParaRPr>
          </a:p>
        </p:txBody>
      </p:sp>
      <p:sp>
        <p:nvSpPr>
          <p:cNvPr id="93205" name="Rectangle 22"/>
          <p:cNvSpPr>
            <a:spLocks noChangeArrowheads="1"/>
          </p:cNvSpPr>
          <p:nvPr/>
        </p:nvSpPr>
        <p:spPr bwMode="auto">
          <a:xfrm rot="428434">
            <a:off x="1371600" y="6248400"/>
            <a:ext cx="2209800" cy="381000"/>
          </a:xfrm>
          <a:prstGeom prst="rect">
            <a:avLst/>
          </a:prstGeom>
          <a:solidFill>
            <a:srgbClr val="FFFFFF"/>
          </a:solidFill>
          <a:ln w="9525">
            <a:solidFill>
              <a:srgbClr val="3A001D"/>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i="1">
              <a:solidFill>
                <a:srgbClr val="7030A0"/>
              </a:solidFill>
            </a:endParaRPr>
          </a:p>
        </p:txBody>
      </p:sp>
      <p:sp>
        <p:nvSpPr>
          <p:cNvPr id="93206" name="Oval 23" descr="Velké tečky"/>
          <p:cNvSpPr>
            <a:spLocks noChangeArrowheads="1"/>
          </p:cNvSpPr>
          <p:nvPr/>
        </p:nvSpPr>
        <p:spPr bwMode="auto">
          <a:xfrm>
            <a:off x="2438400" y="6324600"/>
            <a:ext cx="838200" cy="304800"/>
          </a:xfrm>
          <a:prstGeom prst="ellipse">
            <a:avLst/>
          </a:prstGeom>
          <a:blipFill dpi="0" rotWithShape="0">
            <a:blip r:embed="rId7"/>
            <a:srcRect/>
            <a:tile tx="0" ty="0" sx="100000" sy="100000" flip="none" algn="tl"/>
          </a:blip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cs-CZ" altLang="cs-CZ" sz="2400" i="1">
              <a:solidFill>
                <a:srgbClr val="7030A0"/>
              </a:solidFill>
            </a:endParaRPr>
          </a:p>
        </p:txBody>
      </p:sp>
      <p:sp>
        <p:nvSpPr>
          <p:cNvPr id="93207" name="AutoShape 24"/>
          <p:cNvSpPr>
            <a:spLocks noChangeArrowheads="1"/>
          </p:cNvSpPr>
          <p:nvPr/>
        </p:nvSpPr>
        <p:spPr bwMode="auto">
          <a:xfrm>
            <a:off x="3733800" y="5943600"/>
            <a:ext cx="838200" cy="228600"/>
          </a:xfrm>
          <a:prstGeom prst="rightArrow">
            <a:avLst>
              <a:gd name="adj1" fmla="val 50000"/>
              <a:gd name="adj2" fmla="val 91667"/>
            </a:avLst>
          </a:prstGeom>
          <a:solidFill>
            <a:srgbClr val="66FF3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i="1">
              <a:solidFill>
                <a:srgbClr val="7030A0"/>
              </a:solidFill>
            </a:endParaRPr>
          </a:p>
        </p:txBody>
      </p:sp>
      <p:sp>
        <p:nvSpPr>
          <p:cNvPr id="93208" name="Text Box 25"/>
          <p:cNvSpPr txBox="1">
            <a:spLocks noChangeArrowheads="1"/>
          </p:cNvSpPr>
          <p:nvPr/>
        </p:nvSpPr>
        <p:spPr bwMode="auto">
          <a:xfrm>
            <a:off x="5105400" y="5678488"/>
            <a:ext cx="32432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2400" b="1" i="1">
                <a:solidFill>
                  <a:srgbClr val="7030A0"/>
                </a:solidFill>
              </a:rPr>
              <a:t>BARVENÍ A HODNOCENÍ</a:t>
            </a:r>
          </a:p>
          <a:p>
            <a:pPr>
              <a:spcBef>
                <a:spcPct val="0"/>
              </a:spcBef>
              <a:buFontTx/>
              <a:buNone/>
            </a:pPr>
            <a:r>
              <a:rPr lang="cs-CZ" altLang="cs-CZ" sz="2400" b="1" i="1">
                <a:solidFill>
                  <a:srgbClr val="7030A0"/>
                </a:solidFill>
              </a:rPr>
              <a:t> V MIKROSKOPU</a:t>
            </a:r>
            <a:endParaRPr lang="en-US" altLang="cs-CZ" sz="2400" b="1" i="1">
              <a:solidFill>
                <a:srgbClr val="7030A0"/>
              </a:solidFill>
            </a:endParaRPr>
          </a:p>
        </p:txBody>
      </p:sp>
      <p:pic>
        <p:nvPicPr>
          <p:cNvPr id="93209"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475" y="-300038"/>
            <a:ext cx="1503363" cy="239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1" name="Picture 27">
            <a:extLst>
              <a:ext uri="{FF2B5EF4-FFF2-40B4-BE49-F238E27FC236}">
                <a16:creationId xmlns:a16="http://schemas.microsoft.com/office/drawing/2014/main" id="{6F534CAB-D98E-AE49-B5B2-880471327CE8}"/>
              </a:ext>
            </a:extLst>
          </p:cNvPr>
          <p:cNvPicPr>
            <a:picLocks noChangeAspect="1" noChangeArrowheads="1"/>
          </p:cNvPicPr>
          <p:nvPr/>
        </p:nvPicPr>
        <p:blipFill>
          <a:blip r:embed="rId9"/>
          <a:srcRect/>
          <a:stretch>
            <a:fillRect/>
          </a:stretch>
        </p:blipFill>
        <p:spPr bwMode="auto">
          <a:xfrm>
            <a:off x="131763" y="3049588"/>
            <a:ext cx="6529387"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2F4D71">
                      <a:alpha val="74998"/>
                    </a:srgb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84433"/>
    </mc:Choice>
    <mc:Fallback xmlns="">
      <p:transition spd="slow" advTm="8443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P10100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67" name="Picture 3" descr="msearc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685800"/>
            <a:ext cx="5105400"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2859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8467"/>
                                        </p:tgtEl>
                                        <p:attrNameLst>
                                          <p:attrName>style.visibility</p:attrName>
                                        </p:attrNameLst>
                                      </p:cBhvr>
                                      <p:to>
                                        <p:strVal val="visible"/>
                                      </p:to>
                                    </p:set>
                                    <p:animEffect transition="in" filter="dissolve">
                                      <p:cBhvr>
                                        <p:cTn id="7" dur="500"/>
                                        <p:tgtEl>
                                          <p:spTgt spid="318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Obdélník 1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508000"/>
            <a:ext cx="100838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8" name="Picture 6" descr="muz-symb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609600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 Box 8"/>
          <p:cNvSpPr txBox="1">
            <a:spLocks noChangeArrowheads="1"/>
          </p:cNvSpPr>
          <p:nvPr/>
        </p:nvSpPr>
        <p:spPr bwMode="auto">
          <a:xfrm>
            <a:off x="2339975" y="50800"/>
            <a:ext cx="6167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s-CZ" altLang="cs-CZ" sz="2400">
                <a:latin typeface="Arial" panose="020B0604020202020204" pitchFamily="34" charset="0"/>
              </a:rPr>
              <a:t>Klasická cytogenetika - karyotyp</a:t>
            </a:r>
          </a:p>
        </p:txBody>
      </p:sp>
      <p:sp>
        <p:nvSpPr>
          <p:cNvPr id="96260" name="AutoShape 13"/>
          <p:cNvSpPr>
            <a:spLocks noChangeArrowheads="1"/>
          </p:cNvSpPr>
          <p:nvPr/>
        </p:nvSpPr>
        <p:spPr bwMode="auto">
          <a:xfrm>
            <a:off x="4114800" y="5029200"/>
            <a:ext cx="762000" cy="152400"/>
          </a:xfrm>
          <a:prstGeom prst="rightArrow">
            <a:avLst>
              <a:gd name="adj1" fmla="val 50000"/>
              <a:gd name="adj2" fmla="val 125000"/>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pic>
        <p:nvPicPr>
          <p:cNvPr id="9626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390525"/>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050" y="900113"/>
            <a:ext cx="7583488" cy="568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2F4D71">
                      <a:alpha val="74997"/>
                    </a:srgb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57076"/>
    </mc:Choice>
    <mc:Fallback xmlns="">
      <p:transition spd="slow" advTm="5707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0" descr="age1image171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22363"/>
            <a:ext cx="32004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TextovéPole 4"/>
          <p:cNvSpPr txBox="1">
            <a:spLocks noChangeArrowheads="1"/>
          </p:cNvSpPr>
          <p:nvPr/>
        </p:nvSpPr>
        <p:spPr bwMode="auto">
          <a:xfrm>
            <a:off x="622300" y="3749675"/>
            <a:ext cx="7924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200"/>
              <a:t>G-banding; rozlišení 5-10Mb, např. chr 8 : 146Mb; ~500 genů,cMYC ~600kb,   </a:t>
            </a:r>
          </a:p>
        </p:txBody>
      </p:sp>
      <p:pic>
        <p:nvPicPr>
          <p:cNvPr id="98307" name="Obdélník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33400"/>
            <a:ext cx="10083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ovéPole 6"/>
          <p:cNvSpPr txBox="1">
            <a:spLocks noChangeArrowheads="1"/>
          </p:cNvSpPr>
          <p:nvPr/>
        </p:nvSpPr>
        <p:spPr bwMode="auto">
          <a:xfrm>
            <a:off x="2309813" y="-855663"/>
            <a:ext cx="4289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a:latin typeface="Century Schoolbook" panose="02040604050505020304" pitchFamily="18" charset="0"/>
              </a:rPr>
              <a:t>Konvenční cytogenetika </a:t>
            </a:r>
          </a:p>
        </p:txBody>
      </p:sp>
      <p:pic>
        <p:nvPicPr>
          <p:cNvPr id="9830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 y="-3032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TextovéPole 1"/>
          <p:cNvSpPr txBox="1">
            <a:spLocks noChangeArrowheads="1"/>
          </p:cNvSpPr>
          <p:nvPr/>
        </p:nvSpPr>
        <p:spPr bwMode="auto">
          <a:xfrm>
            <a:off x="2014538" y="115888"/>
            <a:ext cx="5137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4000"/>
              <a:t>Cytogenetické vyšetření</a:t>
            </a:r>
          </a:p>
        </p:txBody>
      </p:sp>
      <p:pic>
        <p:nvPicPr>
          <p:cNvPr id="98311" name="Obrázek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4162425"/>
            <a:ext cx="2971800"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2" name="Obdélník 10"/>
          <p:cNvSpPr>
            <a:spLocks noChangeArrowheads="1"/>
          </p:cNvSpPr>
          <p:nvPr/>
        </p:nvSpPr>
        <p:spPr bwMode="auto">
          <a:xfrm>
            <a:off x="3975100" y="4176489"/>
            <a:ext cx="457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000" dirty="0">
                <a:latin typeface="Century Schoolbook" panose="02040604050505020304" pitchFamily="18" charset="0"/>
              </a:rPr>
              <a:t>In </a:t>
            </a:r>
            <a:r>
              <a:rPr lang="cs-CZ" altLang="cs-CZ" sz="1000" dirty="0" err="1">
                <a:latin typeface="Century Schoolbook" panose="02040604050505020304" pitchFamily="18" charset="0"/>
              </a:rPr>
              <a:t>the</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first</a:t>
            </a:r>
            <a:r>
              <a:rPr lang="cs-CZ" altLang="cs-CZ" sz="1000" dirty="0">
                <a:latin typeface="Century Schoolbook" panose="02040604050505020304" pitchFamily="18" charset="0"/>
              </a:rPr>
              <a:t> instance, </a:t>
            </a:r>
            <a:r>
              <a:rPr lang="cs-CZ" altLang="cs-CZ" sz="1000" dirty="0" err="1">
                <a:latin typeface="Century Schoolbook" panose="02040604050505020304" pitchFamily="18" charset="0"/>
              </a:rPr>
              <a:t>banding</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analysis</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must</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be</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undertaken</a:t>
            </a:r>
            <a:r>
              <a:rPr lang="cs-CZ" altLang="cs-CZ" sz="1000" dirty="0">
                <a:latin typeface="Century Schoolbook" panose="02040604050505020304" pitchFamily="18" charset="0"/>
              </a:rPr>
              <a:t> and, </a:t>
            </a:r>
            <a:r>
              <a:rPr lang="cs-CZ" altLang="cs-CZ" sz="1000" dirty="0" err="1">
                <a:latin typeface="Century Schoolbook" panose="02040604050505020304" pitchFamily="18" charset="0"/>
              </a:rPr>
              <a:t>if</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an</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abnormal</a:t>
            </a:r>
            <a:r>
              <a:rPr lang="cs-CZ" altLang="cs-CZ" sz="1000" dirty="0">
                <a:latin typeface="Century Schoolbook" panose="02040604050505020304" pitchFamily="18" charset="0"/>
              </a:rPr>
              <a:t> karyotype </a:t>
            </a:r>
            <a:r>
              <a:rPr lang="cs-CZ" altLang="cs-CZ" sz="1000" dirty="0" err="1">
                <a:latin typeface="Century Schoolbook" panose="02040604050505020304" pitchFamily="18" charset="0"/>
              </a:rPr>
              <a:t>is</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found</a:t>
            </a:r>
            <a:r>
              <a:rPr lang="cs-CZ" altLang="cs-CZ" sz="1000" dirty="0">
                <a:latin typeface="Century Schoolbook" panose="02040604050505020304" pitchFamily="18" charset="0"/>
              </a:rPr>
              <a:t>, a minimum </a:t>
            </a:r>
            <a:r>
              <a:rPr lang="cs-CZ" altLang="cs-CZ" sz="1000" dirty="0" err="1">
                <a:latin typeface="Century Schoolbook" panose="02040604050505020304" pitchFamily="18" charset="0"/>
              </a:rPr>
              <a:t>of</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five</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abnormal</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metaphases</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must</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be</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fully</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analysed</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with</a:t>
            </a:r>
            <a:r>
              <a:rPr lang="cs-CZ" altLang="cs-CZ" sz="1000" dirty="0">
                <a:latin typeface="Century Schoolbook" panose="02040604050505020304" pitchFamily="18" charset="0"/>
              </a:rPr>
              <a:t> a </a:t>
            </a:r>
            <a:r>
              <a:rPr lang="cs-CZ" altLang="cs-CZ" sz="1000" dirty="0" err="1">
                <a:latin typeface="Century Schoolbook" panose="02040604050505020304" pitchFamily="18" charset="0"/>
              </a:rPr>
              <a:t>further</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five</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clonal</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metaphases</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counted</a:t>
            </a:r>
            <a:r>
              <a:rPr lang="cs-CZ" altLang="cs-CZ" sz="1000" dirty="0">
                <a:latin typeface="Century Schoolbook" panose="02040604050505020304" pitchFamily="18" charset="0"/>
              </a:rPr>
              <a:t> and </a:t>
            </a:r>
            <a:r>
              <a:rPr lang="cs-CZ" altLang="cs-CZ" sz="1000" dirty="0" err="1">
                <a:latin typeface="Century Schoolbook" panose="02040604050505020304" pitchFamily="18" charset="0"/>
              </a:rPr>
              <a:t>scored</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for</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additional</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structural</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changes</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if</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available</a:t>
            </a:r>
            <a:r>
              <a:rPr lang="cs-CZ" altLang="cs-CZ" sz="1000" dirty="0">
                <a:latin typeface="Century Schoolbook" panose="02040604050505020304" pitchFamily="18" charset="0"/>
              </a:rPr>
              <a:t>. In </a:t>
            </a:r>
            <a:r>
              <a:rPr lang="cs-CZ" altLang="cs-CZ" sz="1000" dirty="0" err="1">
                <a:latin typeface="Century Schoolbook" panose="02040604050505020304" pitchFamily="18" charset="0"/>
              </a:rPr>
              <a:t>the</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event</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of</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anormal</a:t>
            </a:r>
            <a:r>
              <a:rPr lang="cs-CZ" altLang="cs-CZ" sz="1000" dirty="0">
                <a:latin typeface="Century Schoolbook" panose="02040604050505020304" pitchFamily="18" charset="0"/>
              </a:rPr>
              <a:t> karyotype 20 </a:t>
            </a:r>
            <a:r>
              <a:rPr lang="cs-CZ" altLang="cs-CZ" sz="1000" dirty="0" err="1">
                <a:latin typeface="Century Schoolbook" panose="02040604050505020304" pitchFamily="18" charset="0"/>
              </a:rPr>
              <a:t>metaphases</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must</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be</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examined</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with</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at</a:t>
            </a:r>
            <a:r>
              <a:rPr lang="cs-CZ" altLang="cs-CZ" sz="1000" dirty="0">
                <a:latin typeface="Century Schoolbook" panose="02040604050505020304" pitchFamily="18" charset="0"/>
              </a:rPr>
              <a:t> least ten </a:t>
            </a:r>
            <a:r>
              <a:rPr lang="cs-CZ" altLang="cs-CZ" sz="1000" dirty="0" err="1">
                <a:latin typeface="Century Schoolbook" panose="02040604050505020304" pitchFamily="18" charset="0"/>
              </a:rPr>
              <a:t>fully</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analysed</a:t>
            </a:r>
            <a:r>
              <a:rPr lang="cs-CZ" altLang="cs-CZ" sz="1000" dirty="0">
                <a:latin typeface="Century Schoolbook" panose="02040604050505020304" pitchFamily="18" charset="0"/>
              </a:rPr>
              <a:t> and </a:t>
            </a:r>
            <a:r>
              <a:rPr lang="cs-CZ" altLang="cs-CZ" sz="1000" dirty="0" err="1">
                <a:latin typeface="Century Schoolbook" panose="02040604050505020304" pitchFamily="18" charset="0"/>
              </a:rPr>
              <a:t>the</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remainder</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counted</a:t>
            </a:r>
            <a:r>
              <a:rPr lang="cs-CZ" altLang="cs-CZ" sz="1000" dirty="0">
                <a:latin typeface="Century Schoolbook" panose="02040604050505020304" pitchFamily="18" charset="0"/>
              </a:rPr>
              <a:t> and </a:t>
            </a:r>
            <a:r>
              <a:rPr lang="cs-CZ" altLang="cs-CZ" sz="1000" dirty="0" err="1">
                <a:latin typeface="Century Schoolbook" panose="02040604050505020304" pitchFamily="18" charset="0"/>
              </a:rPr>
              <a:t>scored</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for</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structural</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abnormalities</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before</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the</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issue</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of</a:t>
            </a:r>
            <a:r>
              <a:rPr lang="cs-CZ" altLang="cs-CZ" sz="1000" dirty="0">
                <a:latin typeface="Century Schoolbook" panose="02040604050505020304" pitchFamily="18" charset="0"/>
              </a:rPr>
              <a:t> a </a:t>
            </a:r>
            <a:r>
              <a:rPr lang="cs-CZ" altLang="cs-CZ" sz="1000" dirty="0" err="1">
                <a:latin typeface="Century Schoolbook" panose="02040604050505020304" pitchFamily="18" charset="0"/>
              </a:rPr>
              <a:t>normal</a:t>
            </a:r>
            <a:r>
              <a:rPr lang="cs-CZ" altLang="cs-CZ" sz="1000" dirty="0">
                <a:latin typeface="Century Schoolbook" panose="02040604050505020304" pitchFamily="18" charset="0"/>
              </a:rPr>
              <a:t> report. </a:t>
            </a:r>
            <a:r>
              <a:rPr lang="cs-CZ" altLang="cs-CZ" sz="1000" dirty="0" err="1">
                <a:latin typeface="Century Schoolbook" panose="02040604050505020304" pitchFamily="18" charset="0"/>
              </a:rPr>
              <a:t>If</a:t>
            </a:r>
            <a:r>
              <a:rPr lang="cs-CZ" altLang="cs-CZ" sz="1000" dirty="0">
                <a:latin typeface="Century Schoolbook" panose="02040604050505020304" pitchFamily="18" charset="0"/>
              </a:rPr>
              <a:t> 20 </a:t>
            </a:r>
            <a:r>
              <a:rPr lang="cs-CZ" altLang="cs-CZ" sz="1000" dirty="0" err="1">
                <a:latin typeface="Century Schoolbook" panose="02040604050505020304" pitchFamily="18" charset="0"/>
              </a:rPr>
              <a:t>metaphases</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cannot</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be</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examined</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the</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normal</a:t>
            </a:r>
            <a:r>
              <a:rPr lang="cs-CZ" altLang="cs-CZ" sz="1000" dirty="0">
                <a:latin typeface="Century Schoolbook" panose="02040604050505020304" pitchFamily="18" charset="0"/>
              </a:rPr>
              <a:t> report </a:t>
            </a:r>
            <a:r>
              <a:rPr lang="cs-CZ" altLang="cs-CZ" sz="1000" dirty="0" err="1">
                <a:latin typeface="Century Schoolbook" panose="02040604050505020304" pitchFamily="18" charset="0"/>
              </a:rPr>
              <a:t>must</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be</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qualified</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see</a:t>
            </a:r>
            <a:r>
              <a:rPr lang="cs-CZ" altLang="cs-CZ" sz="1000" dirty="0">
                <a:latin typeface="Century Schoolbook" panose="02040604050505020304" pitchFamily="18" charset="0"/>
              </a:rPr>
              <a:t> </a:t>
            </a:r>
            <a:r>
              <a:rPr lang="cs-CZ" altLang="cs-CZ" sz="1000" dirty="0" err="1">
                <a:latin typeface="Century Schoolbook" panose="02040604050505020304" pitchFamily="18" charset="0"/>
              </a:rPr>
              <a:t>section</a:t>
            </a:r>
            <a:r>
              <a:rPr lang="cs-CZ" altLang="cs-CZ" sz="1000" dirty="0">
                <a:latin typeface="Century Schoolbook" panose="02040604050505020304" pitchFamily="18" charset="0"/>
              </a:rPr>
              <a:t> 5 on reporting).</a:t>
            </a:r>
          </a:p>
        </p:txBody>
      </p:sp>
      <p:graphicFrame>
        <p:nvGraphicFramePr>
          <p:cNvPr id="98313" name="Object 2"/>
          <p:cNvGraphicFramePr>
            <a:graphicFrameLocks noChangeAspect="1"/>
          </p:cNvGraphicFramePr>
          <p:nvPr/>
        </p:nvGraphicFramePr>
        <p:xfrm>
          <a:off x="4695825" y="1204913"/>
          <a:ext cx="3667125" cy="2544762"/>
        </p:xfrm>
        <a:graphic>
          <a:graphicData uri="http://schemas.openxmlformats.org/presentationml/2006/ole">
            <mc:AlternateContent xmlns:mc="http://schemas.openxmlformats.org/markup-compatibility/2006">
              <mc:Choice xmlns:v="urn:schemas-microsoft-com:vml" Requires="v">
                <p:oleObj spid="_x0000_s98384" name="Rastrový obrázek" r:id="rId7" imgW="2800741" imgH="1943371" progId="Paint.Picture">
                  <p:embed/>
                </p:oleObj>
              </mc:Choice>
              <mc:Fallback>
                <p:oleObj name="Rastrový obrázek" r:id="rId7" imgW="2800741" imgH="1943371" progId="Paint.Picture">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5825" y="1204913"/>
                        <a:ext cx="366712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Obdélník 1"/>
          <p:cNvSpPr/>
          <p:nvPr/>
        </p:nvSpPr>
        <p:spPr>
          <a:xfrm>
            <a:off x="3822012" y="5688449"/>
            <a:ext cx="5214484" cy="861774"/>
          </a:xfrm>
          <a:prstGeom prst="rect">
            <a:avLst/>
          </a:prstGeom>
        </p:spPr>
        <p:txBody>
          <a:bodyPr wrap="square">
            <a:spAutoFit/>
          </a:bodyPr>
          <a:lstStyle/>
          <a:p>
            <a:r>
              <a:rPr lang="cs-CZ" sz="1000" b="1" dirty="0" err="1">
                <a:latin typeface="Calibri" panose="020F0502020204030204" pitchFamily="34" charset="0"/>
                <a:cs typeface="Calibri" panose="020F0502020204030204" pitchFamily="34" charset="0"/>
              </a:rPr>
              <a:t>Cytogenetics</a:t>
            </a:r>
            <a:r>
              <a:rPr lang="cs-CZ" sz="1000" b="1" dirty="0">
                <a:latin typeface="Calibri" panose="020F0502020204030204" pitchFamily="34" charset="0"/>
                <a:cs typeface="Calibri" panose="020F0502020204030204" pitchFamily="34" charset="0"/>
              </a:rPr>
              <a:t> and </a:t>
            </a:r>
            <a:r>
              <a:rPr lang="cs-CZ" sz="1000" b="1" dirty="0" err="1">
                <a:latin typeface="Calibri" panose="020F0502020204030204" pitchFamily="34" charset="0"/>
                <a:cs typeface="Calibri" panose="020F0502020204030204" pitchFamily="34" charset="0"/>
              </a:rPr>
              <a:t>molecular</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genetics</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European</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recommendations</a:t>
            </a:r>
            <a:r>
              <a:rPr lang="cs-CZ" sz="1000" b="1" dirty="0">
                <a:latin typeface="Calibri" panose="020F0502020204030204" pitchFamily="34" charset="0"/>
                <a:cs typeface="Calibri" panose="020F0502020204030204" pitchFamily="34" charset="0"/>
              </a:rPr>
              <a:t> and </a:t>
            </a:r>
            <a:r>
              <a:rPr lang="cs-CZ" sz="1000" b="1" dirty="0" err="1">
                <a:latin typeface="Calibri" panose="020F0502020204030204" pitchFamily="34" charset="0"/>
                <a:cs typeface="Calibri" panose="020F0502020204030204" pitchFamily="34" charset="0"/>
              </a:rPr>
              <a:t>quality</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assurance</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for</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cytogenomic</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analysis</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of</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haematological</a:t>
            </a:r>
            <a:r>
              <a:rPr lang="cs-CZ" sz="1000" b="1" dirty="0">
                <a:latin typeface="Calibri" panose="020F0502020204030204" pitchFamily="34" charset="0"/>
                <a:cs typeface="Calibri" panose="020F0502020204030204" pitchFamily="34" charset="0"/>
              </a:rPr>
              <a:t> </a:t>
            </a:r>
            <a:r>
              <a:rPr lang="cs-CZ" sz="1000" b="1" dirty="0" err="1">
                <a:latin typeface="Calibri" panose="020F0502020204030204" pitchFamily="34" charset="0"/>
                <a:cs typeface="Calibri" panose="020F0502020204030204" pitchFamily="34" charset="0"/>
              </a:rPr>
              <a:t>neoplasms</a:t>
            </a:r>
            <a:r>
              <a:rPr lang="cs-CZ" sz="1000" b="1" dirty="0">
                <a:latin typeface="Calibri" panose="020F0502020204030204" pitchFamily="34" charset="0"/>
                <a:cs typeface="Calibri" panose="020F0502020204030204" pitchFamily="34" charset="0"/>
              </a:rPr>
              <a:t>.</a:t>
            </a:r>
          </a:p>
          <a:p>
            <a:endParaRPr lang="cs-CZ" sz="1000" b="1" dirty="0">
              <a:latin typeface="Calibri" panose="020F0502020204030204" pitchFamily="34" charset="0"/>
              <a:cs typeface="Calibri" panose="020F0502020204030204" pitchFamily="34" charset="0"/>
            </a:endParaRPr>
          </a:p>
          <a:p>
            <a:r>
              <a:rPr lang="cs-CZ" sz="1000" b="1" dirty="0" err="1">
                <a:latin typeface="Calibri" panose="020F0502020204030204" pitchFamily="34" charset="0"/>
                <a:cs typeface="Calibri" panose="020F0502020204030204" pitchFamily="34" charset="0"/>
              </a:rPr>
              <a:t>Rack</a:t>
            </a:r>
            <a:r>
              <a:rPr lang="cs-CZ" sz="1000" b="1" dirty="0">
                <a:latin typeface="Calibri" panose="020F0502020204030204" pitchFamily="34" charset="0"/>
                <a:cs typeface="Calibri" panose="020F0502020204030204" pitchFamily="34" charset="0"/>
              </a:rPr>
              <a:t> et al. </a:t>
            </a:r>
            <a:r>
              <a:rPr lang="cs-CZ" sz="1000" b="1" dirty="0" err="1">
                <a:latin typeface="Calibri" panose="020F0502020204030204" pitchFamily="34" charset="0"/>
                <a:cs typeface="Calibri" panose="020F0502020204030204" pitchFamily="34" charset="0"/>
              </a:rPr>
              <a:t>Leukemia</a:t>
            </a:r>
            <a:r>
              <a:rPr lang="cs-CZ" sz="1000" b="1" dirty="0">
                <a:latin typeface="Calibri" panose="020F0502020204030204" pitchFamily="34" charset="0"/>
                <a:cs typeface="Calibri" panose="020F0502020204030204" pitchFamily="34" charset="0"/>
              </a:rPr>
              <a:t> (2019) 33:1851–1867</a:t>
            </a:r>
          </a:p>
          <a:p>
            <a:endParaRPr lang="cs-CZ" sz="1000" dirty="0">
              <a:latin typeface="Calibri" panose="020F0502020204030204" pitchFamily="34" charset="0"/>
              <a:cs typeface="Calibri" panose="020F0502020204030204" pitchFamily="34" charset="0"/>
            </a:endParaRPr>
          </a:p>
        </p:txBody>
      </p:sp>
      <p:sp>
        <p:nvSpPr>
          <p:cNvPr id="3" name="Obdélník 2"/>
          <p:cNvSpPr/>
          <p:nvPr/>
        </p:nvSpPr>
        <p:spPr>
          <a:xfrm>
            <a:off x="3822012" y="5688449"/>
            <a:ext cx="5070468" cy="8617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mc:AlternateContent xmlns:mc="http://schemas.openxmlformats.org/markup-compatibility/2006" xmlns:p14="http://schemas.microsoft.com/office/powerpoint/2010/main">
    <mc:Choice Requires="p14">
      <p:transition spd="slow" p14:dur="2000" advTm="49416"/>
    </mc:Choice>
    <mc:Fallback xmlns="">
      <p:transition spd="slow" advTm="4941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Obdélník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520700"/>
            <a:ext cx="100838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 Box 2">
            <a:extLst>
              <a:ext uri="{FF2B5EF4-FFF2-40B4-BE49-F238E27FC236}">
                <a16:creationId xmlns:a16="http://schemas.microsoft.com/office/drawing/2014/main" id="{27C2B0EF-0E7A-4D44-88C8-E39987EDF7FA}"/>
              </a:ext>
            </a:extLst>
          </p:cNvPr>
          <p:cNvSpPr txBox="1">
            <a:spLocks noChangeArrowheads="1"/>
          </p:cNvSpPr>
          <p:nvPr/>
        </p:nvSpPr>
        <p:spPr bwMode="auto">
          <a:xfrm>
            <a:off x="2124075" y="180975"/>
            <a:ext cx="6192838" cy="708025"/>
          </a:xfrm>
          <a:prstGeom prst="rect">
            <a:avLst/>
          </a:prstGeom>
          <a:noFill/>
          <a:ln w="9525">
            <a:noFill/>
            <a:miter lim="800000"/>
            <a:headEnd/>
            <a:tailEnd/>
          </a:ln>
        </p:spPr>
        <p:txBody>
          <a:bodyPr>
            <a:spAutoFit/>
          </a:bodyPr>
          <a:lstStyle/>
          <a:p>
            <a:pPr eaLnBrk="1" hangingPunct="1">
              <a:defRPr/>
            </a:pPr>
            <a:r>
              <a:rPr lang="cs-CZ" sz="4000" dirty="0">
                <a:effectLst>
                  <a:outerShdw blurRad="38100" dist="38100" dir="2700000" algn="tl">
                    <a:srgbClr val="000000">
                      <a:alpha val="43137"/>
                    </a:srgbClr>
                  </a:outerShdw>
                </a:effectLst>
                <a:latin typeface="Calibri" pitchFamily="34" charset="0"/>
                <a:ea typeface="Century Schoolbook"/>
                <a:cs typeface="Calibri" pitchFamily="34" charset="0"/>
                <a:sym typeface="Century Schoolbook"/>
              </a:rPr>
              <a:t>Molekulární cytogenetika </a:t>
            </a:r>
          </a:p>
        </p:txBody>
      </p:sp>
      <p:pic>
        <p:nvPicPr>
          <p:cNvPr id="9933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 y="-300038"/>
            <a:ext cx="1503363" cy="239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p:cNvPicPr>
            <a:picLocks noChangeAspect="1"/>
          </p:cNvPicPr>
          <p:nvPr/>
        </p:nvPicPr>
        <p:blipFill>
          <a:blip r:embed="rId4"/>
          <a:stretch>
            <a:fillRect/>
          </a:stretch>
        </p:blipFill>
        <p:spPr>
          <a:xfrm>
            <a:off x="1157448" y="960906"/>
            <a:ext cx="2379700" cy="1672221"/>
          </a:xfrm>
          <a:prstGeom prst="rect">
            <a:avLst/>
          </a:prstGeom>
        </p:spPr>
      </p:pic>
      <p:pic>
        <p:nvPicPr>
          <p:cNvPr id="6" name="Obrázek 5"/>
          <p:cNvPicPr>
            <a:picLocks noChangeAspect="1"/>
          </p:cNvPicPr>
          <p:nvPr/>
        </p:nvPicPr>
        <p:blipFill>
          <a:blip r:embed="rId5"/>
          <a:stretch>
            <a:fillRect/>
          </a:stretch>
        </p:blipFill>
        <p:spPr>
          <a:xfrm>
            <a:off x="518405" y="3160984"/>
            <a:ext cx="2744858" cy="1908107"/>
          </a:xfrm>
          <a:prstGeom prst="rect">
            <a:avLst/>
          </a:prstGeom>
        </p:spPr>
      </p:pic>
      <p:pic>
        <p:nvPicPr>
          <p:cNvPr id="8" name="Obrázek 7"/>
          <p:cNvPicPr>
            <a:picLocks noChangeAspect="1"/>
          </p:cNvPicPr>
          <p:nvPr/>
        </p:nvPicPr>
        <p:blipFill>
          <a:blip r:embed="rId6"/>
          <a:stretch>
            <a:fillRect/>
          </a:stretch>
        </p:blipFill>
        <p:spPr>
          <a:xfrm>
            <a:off x="6631870" y="3136899"/>
            <a:ext cx="1703958" cy="2176784"/>
          </a:xfrm>
          <a:prstGeom prst="rect">
            <a:avLst/>
          </a:prstGeom>
        </p:spPr>
      </p:pic>
      <p:sp>
        <p:nvSpPr>
          <p:cNvPr id="9" name="TextovéPole 8"/>
          <p:cNvSpPr txBox="1"/>
          <p:nvPr/>
        </p:nvSpPr>
        <p:spPr>
          <a:xfrm>
            <a:off x="3851920" y="1129010"/>
            <a:ext cx="747320" cy="461665"/>
          </a:xfrm>
          <a:prstGeom prst="rect">
            <a:avLst/>
          </a:prstGeom>
          <a:noFill/>
        </p:spPr>
        <p:txBody>
          <a:bodyPr wrap="none" rtlCol="0">
            <a:spAutoFit/>
          </a:bodyPr>
          <a:lstStyle/>
          <a:p>
            <a:r>
              <a:rPr lang="cs-CZ" b="1" dirty="0">
                <a:latin typeface="Calibri" panose="020F0502020204030204" pitchFamily="34" charset="0"/>
                <a:cs typeface="Calibri" panose="020F0502020204030204" pitchFamily="34" charset="0"/>
              </a:rPr>
              <a:t>FISH</a:t>
            </a:r>
          </a:p>
        </p:txBody>
      </p:sp>
      <p:sp>
        <p:nvSpPr>
          <p:cNvPr id="10" name="TextovéPole 9"/>
          <p:cNvSpPr txBox="1"/>
          <p:nvPr/>
        </p:nvSpPr>
        <p:spPr>
          <a:xfrm>
            <a:off x="1475656" y="2675234"/>
            <a:ext cx="997389" cy="461665"/>
          </a:xfrm>
          <a:prstGeom prst="rect">
            <a:avLst/>
          </a:prstGeom>
          <a:noFill/>
        </p:spPr>
        <p:txBody>
          <a:bodyPr wrap="none" rtlCol="0">
            <a:spAutoFit/>
          </a:bodyPr>
          <a:lstStyle/>
          <a:p>
            <a:r>
              <a:rPr lang="cs-CZ" b="1" dirty="0" err="1">
                <a:latin typeface="Calibri" panose="020F0502020204030204" pitchFamily="34" charset="0"/>
                <a:cs typeface="Calibri" panose="020F0502020204030204" pitchFamily="34" charset="0"/>
              </a:rPr>
              <a:t>mFISH</a:t>
            </a:r>
            <a:endParaRPr lang="cs-CZ" b="1" dirty="0">
              <a:latin typeface="Calibri" panose="020F0502020204030204" pitchFamily="34" charset="0"/>
              <a:cs typeface="Calibri" panose="020F0502020204030204" pitchFamily="34" charset="0"/>
            </a:endParaRPr>
          </a:p>
        </p:txBody>
      </p:sp>
      <p:sp>
        <p:nvSpPr>
          <p:cNvPr id="12" name="Obdélník 11"/>
          <p:cNvSpPr/>
          <p:nvPr/>
        </p:nvSpPr>
        <p:spPr>
          <a:xfrm>
            <a:off x="5164496" y="977987"/>
            <a:ext cx="2910272" cy="16263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p:cNvSpPr txBox="1"/>
          <p:nvPr/>
        </p:nvSpPr>
        <p:spPr>
          <a:xfrm>
            <a:off x="6856016" y="2699319"/>
            <a:ext cx="1255665" cy="461665"/>
          </a:xfrm>
          <a:prstGeom prst="rect">
            <a:avLst/>
          </a:prstGeom>
          <a:noFill/>
        </p:spPr>
        <p:txBody>
          <a:bodyPr wrap="none" rtlCol="0">
            <a:spAutoFit/>
          </a:bodyPr>
          <a:lstStyle/>
          <a:p>
            <a:r>
              <a:rPr lang="cs-CZ" b="1" dirty="0" err="1">
                <a:latin typeface="Calibri" panose="020F0502020204030204" pitchFamily="34" charset="0"/>
                <a:cs typeface="Calibri" panose="020F0502020204030204" pitchFamily="34" charset="0"/>
              </a:rPr>
              <a:t>mBAND</a:t>
            </a:r>
            <a:r>
              <a:rPr lang="cs-CZ" b="1" dirty="0">
                <a:latin typeface="Calibri" panose="020F0502020204030204" pitchFamily="34" charset="0"/>
                <a:cs typeface="Calibri" panose="020F0502020204030204" pitchFamily="34" charset="0"/>
              </a:rPr>
              <a:t> </a:t>
            </a:r>
          </a:p>
        </p:txBody>
      </p:sp>
      <p:pic>
        <p:nvPicPr>
          <p:cNvPr id="5" name="Obrázek 4"/>
          <p:cNvPicPr>
            <a:picLocks noChangeAspect="1"/>
          </p:cNvPicPr>
          <p:nvPr/>
        </p:nvPicPr>
        <p:blipFill>
          <a:blip r:embed="rId7"/>
          <a:stretch>
            <a:fillRect/>
          </a:stretch>
        </p:blipFill>
        <p:spPr>
          <a:xfrm>
            <a:off x="5321891" y="991220"/>
            <a:ext cx="2347855" cy="1613074"/>
          </a:xfrm>
          <a:prstGeom prst="rect">
            <a:avLst/>
          </a:prstGeom>
        </p:spPr>
      </p:pic>
      <p:pic>
        <p:nvPicPr>
          <p:cNvPr id="13" name="Obrázek 12"/>
          <p:cNvPicPr>
            <a:picLocks noChangeAspect="1"/>
          </p:cNvPicPr>
          <p:nvPr/>
        </p:nvPicPr>
        <p:blipFill>
          <a:blip r:embed="rId8"/>
          <a:stretch>
            <a:fillRect/>
          </a:stretch>
        </p:blipFill>
        <p:spPr>
          <a:xfrm>
            <a:off x="3537148" y="4581128"/>
            <a:ext cx="2609314" cy="1774090"/>
          </a:xfrm>
          <a:prstGeom prst="rect">
            <a:avLst/>
          </a:prstGeom>
        </p:spPr>
      </p:pic>
      <p:sp>
        <p:nvSpPr>
          <p:cNvPr id="14" name="TextovéPole 13"/>
          <p:cNvSpPr txBox="1"/>
          <p:nvPr/>
        </p:nvSpPr>
        <p:spPr>
          <a:xfrm>
            <a:off x="3487410" y="3994458"/>
            <a:ext cx="2761077" cy="461665"/>
          </a:xfrm>
          <a:prstGeom prst="rect">
            <a:avLst/>
          </a:prstGeom>
          <a:noFill/>
        </p:spPr>
        <p:txBody>
          <a:bodyPr wrap="none" rtlCol="0">
            <a:spAutoFit/>
          </a:bodyPr>
          <a:lstStyle/>
          <a:p>
            <a:r>
              <a:rPr lang="cs-CZ" b="1" dirty="0" err="1">
                <a:latin typeface="Calibri" panose="020F0502020204030204" pitchFamily="34" charset="0"/>
                <a:cs typeface="Calibri" panose="020F0502020204030204" pitchFamily="34" charset="0"/>
              </a:rPr>
              <a:t>arrayCGH</a:t>
            </a:r>
            <a:r>
              <a:rPr lang="cs-CZ" b="1" dirty="0">
                <a:latin typeface="Calibri" panose="020F0502020204030204" pitchFamily="34" charset="0"/>
                <a:cs typeface="Calibri" panose="020F0502020204030204" pitchFamily="34" charset="0"/>
              </a:rPr>
              <a:t>/SNP </a:t>
            </a:r>
            <a:r>
              <a:rPr lang="cs-CZ" b="1" dirty="0" err="1">
                <a:latin typeface="Calibri" panose="020F0502020204030204" pitchFamily="34" charset="0"/>
                <a:cs typeface="Calibri" panose="020F0502020204030204" pitchFamily="34" charset="0"/>
              </a:rPr>
              <a:t>array</a:t>
            </a:r>
            <a:endParaRPr lang="cs-CZ" b="1" dirty="0">
              <a:latin typeface="Calibri" panose="020F0502020204030204" pitchFamily="34" charset="0"/>
              <a:cs typeface="Calibri" panose="020F0502020204030204" pitchFamily="34" charset="0"/>
            </a:endParaRPr>
          </a:p>
        </p:txBody>
      </p:sp>
    </p:spTree>
  </p:cSld>
  <p:clrMapOvr>
    <a:masterClrMapping/>
  </p:clrMapOvr>
  <p:transition spd="med" advTm="44188">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Obdélník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520700"/>
            <a:ext cx="100838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 Box 2">
            <a:extLst>
              <a:ext uri="{FF2B5EF4-FFF2-40B4-BE49-F238E27FC236}">
                <a16:creationId xmlns:a16="http://schemas.microsoft.com/office/drawing/2014/main" id="{27C2B0EF-0E7A-4D44-88C8-E39987EDF7FA}"/>
              </a:ext>
            </a:extLst>
          </p:cNvPr>
          <p:cNvSpPr txBox="1">
            <a:spLocks noChangeArrowheads="1"/>
          </p:cNvSpPr>
          <p:nvPr/>
        </p:nvSpPr>
        <p:spPr bwMode="auto">
          <a:xfrm>
            <a:off x="2124075" y="180975"/>
            <a:ext cx="6192838" cy="708025"/>
          </a:xfrm>
          <a:prstGeom prst="rect">
            <a:avLst/>
          </a:prstGeom>
          <a:noFill/>
          <a:ln w="9525">
            <a:noFill/>
            <a:miter lim="800000"/>
            <a:headEnd/>
            <a:tailEnd/>
          </a:ln>
        </p:spPr>
        <p:txBody>
          <a:bodyPr>
            <a:spAutoFit/>
          </a:bodyPr>
          <a:lstStyle/>
          <a:p>
            <a:pPr eaLnBrk="1" hangingPunct="1">
              <a:defRPr/>
            </a:pPr>
            <a:r>
              <a:rPr lang="cs-CZ" sz="4000" dirty="0">
                <a:effectLst>
                  <a:outerShdw blurRad="38100" dist="38100" dir="2700000" algn="tl">
                    <a:srgbClr val="000000">
                      <a:alpha val="43137"/>
                    </a:srgbClr>
                  </a:outerShdw>
                </a:effectLst>
                <a:latin typeface="Calibri" pitchFamily="34" charset="0"/>
                <a:ea typeface="Century Schoolbook"/>
                <a:cs typeface="Calibri" pitchFamily="34" charset="0"/>
                <a:sym typeface="Century Schoolbook"/>
              </a:rPr>
              <a:t>Molekulární cytogenetika </a:t>
            </a:r>
          </a:p>
        </p:txBody>
      </p:sp>
      <p:sp>
        <p:nvSpPr>
          <p:cNvPr id="99331" name="Rectangle 3"/>
          <p:cNvSpPr>
            <a:spLocks noChangeArrowheads="1"/>
          </p:cNvSpPr>
          <p:nvPr/>
        </p:nvSpPr>
        <p:spPr bwMode="auto">
          <a:xfrm>
            <a:off x="3876675" y="2286000"/>
            <a:ext cx="6096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SzPct val="170000"/>
              <a:buFontTx/>
              <a:buChar char="•"/>
            </a:pPr>
            <a:r>
              <a:rPr lang="cs-CZ" altLang="cs-CZ" sz="2400"/>
              <a:t>Metody založené na  fluorescenční </a:t>
            </a:r>
          </a:p>
          <a:p>
            <a:pPr eaLnBrk="1" hangingPunct="1">
              <a:spcBef>
                <a:spcPct val="0"/>
              </a:spcBef>
              <a:buSzPct val="170000"/>
              <a:buFontTx/>
              <a:buNone/>
            </a:pPr>
            <a:r>
              <a:rPr lang="cs-CZ" altLang="cs-CZ" sz="2400"/>
              <a:t>  in situ hybridizaci (FISH) vytváří   </a:t>
            </a:r>
          </a:p>
          <a:p>
            <a:pPr eaLnBrk="1" hangingPunct="1">
              <a:spcBef>
                <a:spcPct val="0"/>
              </a:spcBef>
              <a:buSzPct val="170000"/>
              <a:buFontTx/>
              <a:buNone/>
            </a:pPr>
            <a:r>
              <a:rPr lang="cs-CZ" altLang="cs-CZ" sz="2400"/>
              <a:t>  spojení  mezi metodami  molekulární  </a:t>
            </a:r>
          </a:p>
          <a:p>
            <a:pPr eaLnBrk="1" hangingPunct="1">
              <a:spcBef>
                <a:spcPct val="0"/>
              </a:spcBef>
              <a:buSzPct val="170000"/>
              <a:buFontTx/>
              <a:buNone/>
            </a:pPr>
            <a:r>
              <a:rPr lang="cs-CZ" altLang="cs-CZ" sz="2400"/>
              <a:t>  genetiky a   klasické cytogenetiky </a:t>
            </a:r>
          </a:p>
          <a:p>
            <a:pPr eaLnBrk="1" hangingPunct="1">
              <a:spcBef>
                <a:spcPct val="0"/>
              </a:spcBef>
              <a:buSzPct val="170000"/>
              <a:buFontTx/>
              <a:buNone/>
            </a:pPr>
            <a:r>
              <a:rPr lang="cs-CZ" altLang="cs-CZ" sz="2400"/>
              <a:t>   </a:t>
            </a:r>
          </a:p>
          <a:p>
            <a:pPr eaLnBrk="1" hangingPunct="1">
              <a:spcBef>
                <a:spcPct val="0"/>
              </a:spcBef>
              <a:buSzPct val="170000"/>
              <a:buFontTx/>
              <a:buChar char="•"/>
            </a:pPr>
            <a:r>
              <a:rPr lang="cs-CZ" altLang="cs-CZ" sz="2400"/>
              <a:t>Metody využívající základní vlastnosti  </a:t>
            </a:r>
          </a:p>
          <a:p>
            <a:pPr eaLnBrk="1" hangingPunct="1">
              <a:spcBef>
                <a:spcPct val="0"/>
              </a:spcBef>
              <a:buSzPct val="170000"/>
              <a:buFontTx/>
              <a:buNone/>
            </a:pPr>
            <a:r>
              <a:rPr lang="cs-CZ" altLang="cs-CZ" sz="2400"/>
              <a:t>  jednořetězcové  DNA vzájemně se</a:t>
            </a:r>
          </a:p>
          <a:p>
            <a:pPr eaLnBrk="1" hangingPunct="1">
              <a:spcBef>
                <a:spcPct val="0"/>
              </a:spcBef>
              <a:buSzPct val="170000"/>
              <a:buFontTx/>
              <a:buNone/>
            </a:pPr>
            <a:r>
              <a:rPr lang="cs-CZ" altLang="cs-CZ" sz="2400"/>
              <a:t>  vázat na   základě  komplementarity</a:t>
            </a:r>
          </a:p>
          <a:p>
            <a:pPr eaLnBrk="1" hangingPunct="1">
              <a:spcBef>
                <a:spcPct val="0"/>
              </a:spcBef>
              <a:buSzPct val="170000"/>
              <a:buFontTx/>
              <a:buNone/>
            </a:pPr>
            <a:r>
              <a:rPr lang="cs-CZ" altLang="cs-CZ" sz="2400"/>
              <a:t>  bazí</a:t>
            </a:r>
            <a:endParaRPr lang="de-DE" altLang="cs-CZ" sz="2400"/>
          </a:p>
          <a:p>
            <a:pPr eaLnBrk="1" hangingPunct="1">
              <a:spcBef>
                <a:spcPct val="0"/>
              </a:spcBef>
              <a:buFont typeface="Wingdings" panose="05000000000000000000" pitchFamily="2" charset="2"/>
              <a:buNone/>
            </a:pPr>
            <a:r>
              <a:rPr lang="cs-CZ" altLang="cs-CZ" sz="2400"/>
              <a:t>   </a:t>
            </a:r>
          </a:p>
        </p:txBody>
      </p:sp>
      <p:pic>
        <p:nvPicPr>
          <p:cNvPr id="99332" name="Picture 4" descr="Denatu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32766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5" descr="Hybridiz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962400"/>
            <a:ext cx="32766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a:extLst>
              <a:ext uri="{FF2B5EF4-FFF2-40B4-BE49-F238E27FC236}">
                <a16:creationId xmlns:a16="http://schemas.microsoft.com/office/drawing/2014/main" id="{44D18E58-573A-0443-B376-CFB97B327F98}"/>
              </a:ext>
            </a:extLst>
          </p:cNvPr>
          <p:cNvSpPr txBox="1">
            <a:spLocks noChangeArrowheads="1"/>
          </p:cNvSpPr>
          <p:nvPr/>
        </p:nvSpPr>
        <p:spPr bwMode="auto">
          <a:xfrm>
            <a:off x="1447800" y="2057400"/>
            <a:ext cx="1630363" cy="830263"/>
          </a:xfrm>
          <a:prstGeom prst="rect">
            <a:avLst/>
          </a:prstGeom>
          <a:noFill/>
          <a:ln w="9525">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kumimoji="1" lang="cs-CZ" altLang="cs-CZ" sz="2400">
                <a:effectLst>
                  <a:outerShdw blurRad="38100" dist="38100" dir="2700000" algn="tl">
                    <a:srgbClr val="C0C0C0"/>
                  </a:outerShdw>
                </a:effectLst>
                <a:cs typeface="Calibri" panose="020F0502020204030204" pitchFamily="34" charset="0"/>
              </a:rPr>
              <a:t>Denaturace</a:t>
            </a:r>
          </a:p>
          <a:p>
            <a:pPr eaLnBrk="1" hangingPunct="1">
              <a:spcBef>
                <a:spcPct val="0"/>
              </a:spcBef>
              <a:buFontTx/>
              <a:buNone/>
              <a:defRPr/>
            </a:pPr>
            <a:endParaRPr kumimoji="1" lang="cs-CZ" altLang="cs-CZ" sz="2400">
              <a:effectLst>
                <a:outerShdw blurRad="38100" dist="38100" dir="2700000" algn="tl">
                  <a:srgbClr val="C0C0C0"/>
                </a:outerShdw>
              </a:effectLst>
              <a:cs typeface="Calibri" panose="020F0502020204030204" pitchFamily="34" charset="0"/>
            </a:endParaRPr>
          </a:p>
        </p:txBody>
      </p:sp>
      <p:sp>
        <p:nvSpPr>
          <p:cNvPr id="23559" name="Text Box 7">
            <a:extLst>
              <a:ext uri="{FF2B5EF4-FFF2-40B4-BE49-F238E27FC236}">
                <a16:creationId xmlns:a16="http://schemas.microsoft.com/office/drawing/2014/main" id="{63D98C51-7D30-034B-B0B0-AAB5AC81F9EC}"/>
              </a:ext>
            </a:extLst>
          </p:cNvPr>
          <p:cNvSpPr txBox="1">
            <a:spLocks noChangeArrowheads="1"/>
          </p:cNvSpPr>
          <p:nvPr/>
        </p:nvSpPr>
        <p:spPr bwMode="auto">
          <a:xfrm>
            <a:off x="1476375" y="4337050"/>
            <a:ext cx="1636713" cy="461963"/>
          </a:xfrm>
          <a:prstGeom prst="rect">
            <a:avLst/>
          </a:prstGeom>
          <a:noFill/>
          <a:ln w="9525">
            <a:noFill/>
            <a:miter lim="800000"/>
            <a:headEnd/>
            <a:tailEnd/>
          </a:ln>
        </p:spPr>
        <p:txBody>
          <a:bodyPr wrap="none">
            <a:spAutoFit/>
          </a:bodyPr>
          <a:lstStyle/>
          <a:p>
            <a:pPr eaLnBrk="1" hangingPunct="1">
              <a:defRPr/>
            </a:pPr>
            <a:r>
              <a:rPr kumimoji="1" lang="cs-CZ" dirty="0">
                <a:effectLst>
                  <a:outerShdw blurRad="38100" dist="38100" dir="2700000" algn="tl">
                    <a:srgbClr val="000000">
                      <a:alpha val="43137"/>
                    </a:srgbClr>
                  </a:outerShdw>
                </a:effectLst>
                <a:latin typeface="Calibri" pitchFamily="34" charset="0"/>
                <a:ea typeface="Century Schoolbook"/>
                <a:cs typeface="Calibri" pitchFamily="34" charset="0"/>
                <a:sym typeface="Century Schoolbook"/>
              </a:rPr>
              <a:t>Hybridizace</a:t>
            </a:r>
          </a:p>
        </p:txBody>
      </p:sp>
      <p:pic>
        <p:nvPicPr>
          <p:cNvPr id="9933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75" y="-300038"/>
            <a:ext cx="1503363" cy="239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687051"/>
      </p:ext>
    </p:extLst>
  </p:cSld>
  <p:clrMapOvr>
    <a:masterClrMapping/>
  </p:clrMapOvr>
  <p:transition spd="med" advTm="44188">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39552" y="1556792"/>
            <a:ext cx="7888496" cy="3925971"/>
          </a:xfrm>
          <a:prstGeom prst="rect">
            <a:avLst/>
          </a:prstGeom>
        </p:spPr>
      </p:pic>
    </p:spTree>
    <p:extLst>
      <p:ext uri="{BB962C8B-B14F-4D97-AF65-F5344CB8AC3E}">
        <p14:creationId xmlns:p14="http://schemas.microsoft.com/office/powerpoint/2010/main" val="2535831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Obdélník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304800"/>
            <a:ext cx="100838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3"/>
          <p:cNvSpPr>
            <a:spLocks noGrp="1"/>
          </p:cNvSpPr>
          <p:nvPr>
            <p:ph type="body" idx="4294967295"/>
          </p:nvPr>
        </p:nvSpPr>
        <p:spPr>
          <a:xfrm>
            <a:off x="288131" y="1916832"/>
            <a:ext cx="8567737" cy="4032250"/>
          </a:xfrm>
        </p:spPr>
        <p:txBody>
          <a:bodyPr/>
          <a:lstStyle/>
          <a:p>
            <a:pPr>
              <a:buClr>
                <a:srgbClr val="92D050"/>
              </a:buClr>
              <a:buSzPct val="120000"/>
              <a:buFont typeface="Wingdings" panose="05000000000000000000" pitchFamily="2" charset="2"/>
              <a:buChar char="§"/>
            </a:pPr>
            <a:r>
              <a:rPr lang="cs-CZ" altLang="cs-CZ" sz="2400" i="1" dirty="0"/>
              <a:t>Historie</a:t>
            </a:r>
          </a:p>
          <a:p>
            <a:pPr>
              <a:buClr>
                <a:srgbClr val="92D050"/>
              </a:buClr>
              <a:buSzPct val="120000"/>
              <a:buFont typeface="Wingdings" panose="05000000000000000000" pitchFamily="2" charset="2"/>
              <a:buChar char="§"/>
            </a:pPr>
            <a:r>
              <a:rPr lang="cs-CZ" altLang="cs-CZ" sz="2400" i="1" dirty="0"/>
              <a:t>Metody cytogenetiky </a:t>
            </a:r>
          </a:p>
          <a:p>
            <a:pPr>
              <a:buClr>
                <a:srgbClr val="92D050"/>
              </a:buClr>
              <a:buSzPct val="120000"/>
              <a:buFont typeface="Wingdings" panose="05000000000000000000" pitchFamily="2" charset="2"/>
              <a:buChar char="§"/>
            </a:pPr>
            <a:r>
              <a:rPr lang="cs-CZ" altLang="cs-CZ" sz="2400" i="1" dirty="0"/>
              <a:t>Klasické cytogenetické vyšetřené</a:t>
            </a:r>
          </a:p>
          <a:p>
            <a:pPr>
              <a:buClr>
                <a:srgbClr val="92D050"/>
              </a:buClr>
              <a:buSzPct val="120000"/>
              <a:buFont typeface="Wingdings" panose="05000000000000000000" pitchFamily="2" charset="2"/>
              <a:buChar char="§"/>
            </a:pPr>
            <a:r>
              <a:rPr lang="cs-CZ" altLang="cs-CZ" sz="2400" i="1" dirty="0"/>
              <a:t>Metody molekulární cytogenetiky </a:t>
            </a:r>
          </a:p>
          <a:p>
            <a:pPr lvl="1">
              <a:buClr>
                <a:srgbClr val="92D050"/>
              </a:buClr>
              <a:buSzPct val="120000"/>
            </a:pPr>
            <a:r>
              <a:rPr lang="cs-CZ" altLang="cs-CZ" sz="2000" i="1" dirty="0"/>
              <a:t>FISH</a:t>
            </a:r>
          </a:p>
          <a:p>
            <a:pPr lvl="1">
              <a:buClr>
                <a:srgbClr val="92D050"/>
              </a:buClr>
              <a:buSzPct val="120000"/>
            </a:pPr>
            <a:r>
              <a:rPr lang="cs-CZ" altLang="cs-CZ" sz="2000" i="1" dirty="0" err="1"/>
              <a:t>mFISH</a:t>
            </a:r>
            <a:endParaRPr lang="cs-CZ" altLang="cs-CZ" sz="2000" i="1" dirty="0"/>
          </a:p>
          <a:p>
            <a:pPr lvl="1">
              <a:buClr>
                <a:srgbClr val="92D050"/>
              </a:buClr>
              <a:buSzPct val="120000"/>
            </a:pPr>
            <a:r>
              <a:rPr lang="cs-CZ" altLang="cs-CZ" sz="2000" i="1" dirty="0" err="1"/>
              <a:t>Mband</a:t>
            </a:r>
            <a:endParaRPr lang="cs-CZ" altLang="cs-CZ" sz="2000" i="1" dirty="0"/>
          </a:p>
          <a:p>
            <a:pPr lvl="1">
              <a:buClr>
                <a:srgbClr val="92D050"/>
              </a:buClr>
              <a:buSzPct val="120000"/>
            </a:pPr>
            <a:r>
              <a:rPr lang="cs-CZ" altLang="cs-CZ" sz="2000" i="1" dirty="0" err="1"/>
              <a:t>arrayCGH</a:t>
            </a:r>
            <a:r>
              <a:rPr lang="cs-CZ" altLang="cs-CZ" sz="2000" i="1" dirty="0"/>
              <a:t>/SNP </a:t>
            </a:r>
            <a:r>
              <a:rPr lang="cs-CZ" altLang="cs-CZ" sz="2000" i="1" dirty="0" err="1"/>
              <a:t>array</a:t>
            </a:r>
            <a:endParaRPr lang="cs-CZ" altLang="cs-CZ" sz="2000" i="1" dirty="0"/>
          </a:p>
          <a:p>
            <a:pPr>
              <a:buClr>
                <a:srgbClr val="92D050"/>
              </a:buClr>
              <a:buSzPct val="120000"/>
              <a:buFont typeface="Wingdings" panose="05000000000000000000" pitchFamily="2" charset="2"/>
              <a:buChar char="§"/>
            </a:pPr>
            <a:r>
              <a:rPr lang="cs-CZ" altLang="cs-CZ" sz="2400" i="1" dirty="0"/>
              <a:t>Význam a využití metod v hematologii a onkologii</a:t>
            </a:r>
          </a:p>
          <a:p>
            <a:pPr>
              <a:buClr>
                <a:srgbClr val="92D050"/>
              </a:buClr>
              <a:buSzPct val="120000"/>
              <a:buFont typeface="Wingdings" panose="05000000000000000000" pitchFamily="2" charset="2"/>
              <a:buChar char="§"/>
            </a:pPr>
            <a:endParaRPr lang="cs-CZ" altLang="cs-CZ" sz="2400" i="1" dirty="0"/>
          </a:p>
          <a:p>
            <a:pPr>
              <a:buClr>
                <a:srgbClr val="92D050"/>
              </a:buClr>
              <a:buSzPct val="120000"/>
              <a:buFont typeface="Arial" panose="020B0604020202020204" pitchFamily="34" charset="0"/>
              <a:buNone/>
            </a:pPr>
            <a:r>
              <a:rPr lang="cs-CZ" altLang="cs-CZ" sz="2400" i="1" dirty="0"/>
              <a:t>	</a:t>
            </a:r>
            <a:endParaRPr lang="cs-CZ" altLang="cs-CZ" sz="1000" i="1" dirty="0"/>
          </a:p>
        </p:txBody>
      </p:sp>
      <p:sp>
        <p:nvSpPr>
          <p:cNvPr id="81923" name="Text Box 4"/>
          <p:cNvSpPr txBox="1">
            <a:spLocks noChangeArrowheads="1"/>
          </p:cNvSpPr>
          <p:nvPr/>
        </p:nvSpPr>
        <p:spPr bwMode="auto">
          <a:xfrm>
            <a:off x="2916238" y="404813"/>
            <a:ext cx="49423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b="1" u="sng" dirty="0">
                <a:latin typeface="Arial" panose="020B0604020202020204" pitchFamily="34" charset="0"/>
              </a:rPr>
              <a:t>Nádorová </a:t>
            </a:r>
            <a:r>
              <a:rPr lang="cs-CZ" altLang="cs-CZ" b="1" u="sng" dirty="0" err="1">
                <a:latin typeface="Arial" panose="020B0604020202020204" pitchFamily="34" charset="0"/>
              </a:rPr>
              <a:t>cytogenomika</a:t>
            </a:r>
            <a:endParaRPr lang="en-US" altLang="cs-CZ" b="1" u="sng" dirty="0">
              <a:latin typeface="Arial" panose="020B0604020202020204" pitchFamily="34" charset="0"/>
            </a:endParaRPr>
          </a:p>
        </p:txBody>
      </p:sp>
      <p:pic>
        <p:nvPicPr>
          <p:cNvPr id="8192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85725"/>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7845780"/>
      </p:ext>
    </p:extLst>
  </p:cSld>
  <p:clrMapOvr>
    <a:masterClrMapping/>
  </p:clrMapOvr>
  <p:transition advTm="38714"/>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Obdélník 5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622300"/>
            <a:ext cx="100838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54" name="Group 2"/>
          <p:cNvGrpSpPr>
            <a:grpSpLocks/>
          </p:cNvGrpSpPr>
          <p:nvPr/>
        </p:nvGrpSpPr>
        <p:grpSpPr bwMode="auto">
          <a:xfrm>
            <a:off x="687388" y="4872038"/>
            <a:ext cx="6045200" cy="1628775"/>
            <a:chOff x="161" y="3022"/>
            <a:chExt cx="4399" cy="1298"/>
          </a:xfrm>
        </p:grpSpPr>
        <p:sp>
          <p:nvSpPr>
            <p:cNvPr id="100390" name="Oval 3"/>
            <p:cNvSpPr>
              <a:spLocks noChangeArrowheads="1"/>
            </p:cNvSpPr>
            <p:nvPr/>
          </p:nvSpPr>
          <p:spPr bwMode="auto">
            <a:xfrm>
              <a:off x="1536" y="3148"/>
              <a:ext cx="1056" cy="1008"/>
            </a:xfrm>
            <a:prstGeom prst="ellipse">
              <a:avLst/>
            </a:prstGeom>
            <a:solidFill>
              <a:schemeClr val="bg1"/>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grpSp>
          <p:nvGrpSpPr>
            <p:cNvPr id="100391" name="Group 4"/>
            <p:cNvGrpSpPr>
              <a:grpSpLocks/>
            </p:cNvGrpSpPr>
            <p:nvPr/>
          </p:nvGrpSpPr>
          <p:grpSpPr bwMode="auto">
            <a:xfrm>
              <a:off x="161" y="3028"/>
              <a:ext cx="432" cy="1292"/>
              <a:chOff x="161" y="3028"/>
              <a:chExt cx="432" cy="1292"/>
            </a:xfrm>
          </p:grpSpPr>
          <p:sp>
            <p:nvSpPr>
              <p:cNvPr id="100403" name="Oval 5"/>
              <p:cNvSpPr>
                <a:spLocks noChangeArrowheads="1"/>
              </p:cNvSpPr>
              <p:nvPr/>
            </p:nvSpPr>
            <p:spPr bwMode="auto">
              <a:xfrm rot="-845250">
                <a:off x="167" y="3028"/>
                <a:ext cx="154" cy="384"/>
              </a:xfrm>
              <a:prstGeom prst="ellipse">
                <a:avLst/>
              </a:prstGeom>
              <a:solidFill>
                <a:schemeClr val="bg1"/>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404" name="Oval 6"/>
              <p:cNvSpPr>
                <a:spLocks noChangeArrowheads="1"/>
              </p:cNvSpPr>
              <p:nvPr/>
            </p:nvSpPr>
            <p:spPr bwMode="auto">
              <a:xfrm rot="1421382">
                <a:off x="361" y="3030"/>
                <a:ext cx="149" cy="384"/>
              </a:xfrm>
              <a:prstGeom prst="ellipse">
                <a:avLst/>
              </a:prstGeom>
              <a:solidFill>
                <a:schemeClr val="bg1"/>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405" name="Oval 7"/>
              <p:cNvSpPr>
                <a:spLocks noChangeArrowheads="1"/>
              </p:cNvSpPr>
              <p:nvPr/>
            </p:nvSpPr>
            <p:spPr bwMode="auto">
              <a:xfrm>
                <a:off x="265" y="3310"/>
                <a:ext cx="152" cy="192"/>
              </a:xfrm>
              <a:prstGeom prst="ellipse">
                <a:avLst/>
              </a:prstGeom>
              <a:solidFill>
                <a:schemeClr val="bg1"/>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406" name="Oval 8"/>
              <p:cNvSpPr>
                <a:spLocks noChangeArrowheads="1"/>
              </p:cNvSpPr>
              <p:nvPr/>
            </p:nvSpPr>
            <p:spPr bwMode="auto">
              <a:xfrm rot="435764">
                <a:off x="161" y="3408"/>
                <a:ext cx="201" cy="912"/>
              </a:xfrm>
              <a:prstGeom prst="ellipse">
                <a:avLst/>
              </a:prstGeom>
              <a:solidFill>
                <a:schemeClr val="bg1"/>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407" name="Oval 9"/>
              <p:cNvSpPr>
                <a:spLocks noChangeArrowheads="1"/>
              </p:cNvSpPr>
              <p:nvPr/>
            </p:nvSpPr>
            <p:spPr bwMode="auto">
              <a:xfrm rot="-722680">
                <a:off x="354" y="3407"/>
                <a:ext cx="207" cy="912"/>
              </a:xfrm>
              <a:prstGeom prst="ellipse">
                <a:avLst/>
              </a:prstGeom>
              <a:solidFill>
                <a:schemeClr val="bg1"/>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408" name="Oval 10"/>
              <p:cNvSpPr>
                <a:spLocks noChangeArrowheads="1"/>
              </p:cNvSpPr>
              <p:nvPr/>
            </p:nvSpPr>
            <p:spPr bwMode="auto">
              <a:xfrm>
                <a:off x="353" y="3888"/>
                <a:ext cx="240" cy="144"/>
              </a:xfrm>
              <a:prstGeom prst="ellipse">
                <a:avLst/>
              </a:prstGeom>
              <a:solidFill>
                <a:srgbClr val="FF0000"/>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409" name="Oval 11"/>
              <p:cNvSpPr>
                <a:spLocks noChangeArrowheads="1"/>
              </p:cNvSpPr>
              <p:nvPr/>
            </p:nvSpPr>
            <p:spPr bwMode="auto">
              <a:xfrm>
                <a:off x="161" y="3888"/>
                <a:ext cx="240" cy="144"/>
              </a:xfrm>
              <a:prstGeom prst="ellipse">
                <a:avLst/>
              </a:prstGeom>
              <a:solidFill>
                <a:srgbClr val="FF0000"/>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grpSp>
        <p:sp>
          <p:nvSpPr>
            <p:cNvPr id="100392" name="Oval 12"/>
            <p:cNvSpPr>
              <a:spLocks noChangeArrowheads="1"/>
            </p:cNvSpPr>
            <p:nvPr/>
          </p:nvSpPr>
          <p:spPr bwMode="auto">
            <a:xfrm>
              <a:off x="2160" y="3504"/>
              <a:ext cx="192" cy="144"/>
            </a:xfrm>
            <a:prstGeom prst="ellipse">
              <a:avLst/>
            </a:prstGeom>
            <a:solidFill>
              <a:srgbClr val="FF0000"/>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93" name="Oval 13"/>
            <p:cNvSpPr>
              <a:spLocks noChangeArrowheads="1"/>
            </p:cNvSpPr>
            <p:nvPr/>
          </p:nvSpPr>
          <p:spPr bwMode="auto">
            <a:xfrm>
              <a:off x="1776" y="3360"/>
              <a:ext cx="192" cy="144"/>
            </a:xfrm>
            <a:prstGeom prst="ellipse">
              <a:avLst/>
            </a:prstGeom>
            <a:solidFill>
              <a:srgbClr val="FF0000"/>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pic>
          <p:nvPicPr>
            <p:cNvPr id="100394" name="Picture 14" descr="Imag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2" y="3024"/>
              <a:ext cx="1728" cy="1296"/>
            </a:xfrm>
            <a:prstGeom prst="rect">
              <a:avLst/>
            </a:prstGeom>
            <a:noFill/>
            <a:ln w="9525">
              <a:solidFill>
                <a:srgbClr val="333399"/>
              </a:solidFill>
              <a:miter lim="800000"/>
              <a:headEnd/>
              <a:tailEnd/>
            </a:ln>
            <a:extLst>
              <a:ext uri="{909E8E84-426E-40DD-AFC4-6F175D3DCCD1}">
                <a14:hiddenFill xmlns:a14="http://schemas.microsoft.com/office/drawing/2010/main">
                  <a:solidFill>
                    <a:srgbClr val="FFFFFF"/>
                  </a:solidFill>
                </a14:hiddenFill>
              </a:ext>
            </a:extLst>
          </p:spPr>
        </p:pic>
        <p:grpSp>
          <p:nvGrpSpPr>
            <p:cNvPr id="100395" name="Group 15"/>
            <p:cNvGrpSpPr>
              <a:grpSpLocks/>
            </p:cNvGrpSpPr>
            <p:nvPr/>
          </p:nvGrpSpPr>
          <p:grpSpPr bwMode="auto">
            <a:xfrm>
              <a:off x="815" y="3022"/>
              <a:ext cx="432" cy="1292"/>
              <a:chOff x="161" y="3028"/>
              <a:chExt cx="432" cy="1292"/>
            </a:xfrm>
          </p:grpSpPr>
          <p:sp>
            <p:nvSpPr>
              <p:cNvPr id="100396" name="Oval 16"/>
              <p:cNvSpPr>
                <a:spLocks noChangeArrowheads="1"/>
              </p:cNvSpPr>
              <p:nvPr/>
            </p:nvSpPr>
            <p:spPr bwMode="auto">
              <a:xfrm rot="-845250">
                <a:off x="167" y="3028"/>
                <a:ext cx="154" cy="384"/>
              </a:xfrm>
              <a:prstGeom prst="ellipse">
                <a:avLst/>
              </a:prstGeom>
              <a:solidFill>
                <a:schemeClr val="bg1"/>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97" name="Oval 17"/>
              <p:cNvSpPr>
                <a:spLocks noChangeArrowheads="1"/>
              </p:cNvSpPr>
              <p:nvPr/>
            </p:nvSpPr>
            <p:spPr bwMode="auto">
              <a:xfrm rot="1421382">
                <a:off x="361" y="3030"/>
                <a:ext cx="149" cy="384"/>
              </a:xfrm>
              <a:prstGeom prst="ellipse">
                <a:avLst/>
              </a:prstGeom>
              <a:solidFill>
                <a:schemeClr val="bg1"/>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98" name="Oval 18"/>
              <p:cNvSpPr>
                <a:spLocks noChangeArrowheads="1"/>
              </p:cNvSpPr>
              <p:nvPr/>
            </p:nvSpPr>
            <p:spPr bwMode="auto">
              <a:xfrm>
                <a:off x="265" y="3310"/>
                <a:ext cx="152" cy="192"/>
              </a:xfrm>
              <a:prstGeom prst="ellipse">
                <a:avLst/>
              </a:prstGeom>
              <a:solidFill>
                <a:schemeClr val="bg1"/>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99" name="Oval 19"/>
              <p:cNvSpPr>
                <a:spLocks noChangeArrowheads="1"/>
              </p:cNvSpPr>
              <p:nvPr/>
            </p:nvSpPr>
            <p:spPr bwMode="auto">
              <a:xfrm rot="435764">
                <a:off x="161" y="3408"/>
                <a:ext cx="201" cy="912"/>
              </a:xfrm>
              <a:prstGeom prst="ellipse">
                <a:avLst/>
              </a:prstGeom>
              <a:solidFill>
                <a:schemeClr val="bg1"/>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400" name="Oval 20"/>
              <p:cNvSpPr>
                <a:spLocks noChangeArrowheads="1"/>
              </p:cNvSpPr>
              <p:nvPr/>
            </p:nvSpPr>
            <p:spPr bwMode="auto">
              <a:xfrm rot="-722680">
                <a:off x="354" y="3407"/>
                <a:ext cx="207" cy="912"/>
              </a:xfrm>
              <a:prstGeom prst="ellipse">
                <a:avLst/>
              </a:prstGeom>
              <a:solidFill>
                <a:schemeClr val="bg1"/>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401" name="Oval 21"/>
              <p:cNvSpPr>
                <a:spLocks noChangeArrowheads="1"/>
              </p:cNvSpPr>
              <p:nvPr/>
            </p:nvSpPr>
            <p:spPr bwMode="auto">
              <a:xfrm>
                <a:off x="353" y="3888"/>
                <a:ext cx="240" cy="144"/>
              </a:xfrm>
              <a:prstGeom prst="ellipse">
                <a:avLst/>
              </a:prstGeom>
              <a:solidFill>
                <a:srgbClr val="FF0000"/>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402" name="Oval 22"/>
              <p:cNvSpPr>
                <a:spLocks noChangeArrowheads="1"/>
              </p:cNvSpPr>
              <p:nvPr/>
            </p:nvSpPr>
            <p:spPr bwMode="auto">
              <a:xfrm>
                <a:off x="161" y="3888"/>
                <a:ext cx="240" cy="144"/>
              </a:xfrm>
              <a:prstGeom prst="ellipse">
                <a:avLst/>
              </a:prstGeom>
              <a:solidFill>
                <a:srgbClr val="FF0000"/>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grpSp>
      </p:grpSp>
      <p:grpSp>
        <p:nvGrpSpPr>
          <p:cNvPr id="100355" name="Group 23"/>
          <p:cNvGrpSpPr>
            <a:grpSpLocks/>
          </p:cNvGrpSpPr>
          <p:nvPr/>
        </p:nvGrpSpPr>
        <p:grpSpPr bwMode="auto">
          <a:xfrm>
            <a:off x="685800" y="2773363"/>
            <a:ext cx="3598863" cy="1881187"/>
            <a:chOff x="297" y="1468"/>
            <a:chExt cx="2727" cy="1440"/>
          </a:xfrm>
        </p:grpSpPr>
        <p:pic>
          <p:nvPicPr>
            <p:cNvPr id="100376" name="Picture 24" descr="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0" y="1468"/>
              <a:ext cx="1344" cy="1344"/>
            </a:xfrm>
            <a:prstGeom prst="rect">
              <a:avLst/>
            </a:prstGeom>
            <a:noFill/>
            <a:ln w="9525">
              <a:solidFill>
                <a:srgbClr val="333399"/>
              </a:solidFill>
              <a:miter lim="800000"/>
              <a:headEnd/>
              <a:tailEnd/>
            </a:ln>
            <a:extLst>
              <a:ext uri="{909E8E84-426E-40DD-AFC4-6F175D3DCCD1}">
                <a14:hiddenFill xmlns:a14="http://schemas.microsoft.com/office/drawing/2010/main">
                  <a:solidFill>
                    <a:srgbClr val="FFFFFF"/>
                  </a:solidFill>
                </a14:hiddenFill>
              </a:ext>
            </a:extLst>
          </p:spPr>
        </p:pic>
        <p:grpSp>
          <p:nvGrpSpPr>
            <p:cNvPr id="100377" name="Group 25"/>
            <p:cNvGrpSpPr>
              <a:grpSpLocks/>
            </p:cNvGrpSpPr>
            <p:nvPr/>
          </p:nvGrpSpPr>
          <p:grpSpPr bwMode="auto">
            <a:xfrm>
              <a:off x="297" y="1616"/>
              <a:ext cx="1041" cy="1292"/>
              <a:chOff x="297" y="1616"/>
              <a:chExt cx="1041" cy="1292"/>
            </a:xfrm>
          </p:grpSpPr>
          <p:grpSp>
            <p:nvGrpSpPr>
              <p:cNvPr id="100378" name="Group 26"/>
              <p:cNvGrpSpPr>
                <a:grpSpLocks/>
              </p:cNvGrpSpPr>
              <p:nvPr/>
            </p:nvGrpSpPr>
            <p:grpSpPr bwMode="auto">
              <a:xfrm>
                <a:off x="297" y="1616"/>
                <a:ext cx="400" cy="1292"/>
                <a:chOff x="297" y="1616"/>
                <a:chExt cx="400" cy="1292"/>
              </a:xfrm>
            </p:grpSpPr>
            <p:sp>
              <p:nvSpPr>
                <p:cNvPr id="100385" name="Oval 27"/>
                <p:cNvSpPr>
                  <a:spLocks noChangeArrowheads="1"/>
                </p:cNvSpPr>
                <p:nvPr/>
              </p:nvSpPr>
              <p:spPr bwMode="auto">
                <a:xfrm rot="-845250">
                  <a:off x="303" y="1616"/>
                  <a:ext cx="154" cy="384"/>
                </a:xfrm>
                <a:prstGeom prst="ellipse">
                  <a:avLst/>
                </a:prstGeom>
                <a:solidFill>
                  <a:srgbClr val="00FF00"/>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86" name="Oval 28"/>
                <p:cNvSpPr>
                  <a:spLocks noChangeArrowheads="1"/>
                </p:cNvSpPr>
                <p:nvPr/>
              </p:nvSpPr>
              <p:spPr bwMode="auto">
                <a:xfrm rot="1421382">
                  <a:off x="497" y="1618"/>
                  <a:ext cx="149" cy="384"/>
                </a:xfrm>
                <a:prstGeom prst="ellipse">
                  <a:avLst/>
                </a:prstGeom>
                <a:solidFill>
                  <a:srgbClr val="00FF00"/>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87" name="Oval 29"/>
                <p:cNvSpPr>
                  <a:spLocks noChangeArrowheads="1"/>
                </p:cNvSpPr>
                <p:nvPr/>
              </p:nvSpPr>
              <p:spPr bwMode="auto">
                <a:xfrm>
                  <a:off x="401" y="1898"/>
                  <a:ext cx="152" cy="192"/>
                </a:xfrm>
                <a:prstGeom prst="ellipse">
                  <a:avLst/>
                </a:prstGeom>
                <a:solidFill>
                  <a:srgbClr val="00FF00"/>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88" name="Oval 30"/>
                <p:cNvSpPr>
                  <a:spLocks noChangeArrowheads="1"/>
                </p:cNvSpPr>
                <p:nvPr/>
              </p:nvSpPr>
              <p:spPr bwMode="auto">
                <a:xfrm rot="435764">
                  <a:off x="297" y="1996"/>
                  <a:ext cx="201" cy="912"/>
                </a:xfrm>
                <a:prstGeom prst="ellipse">
                  <a:avLst/>
                </a:prstGeom>
                <a:solidFill>
                  <a:srgbClr val="00FF00"/>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89" name="Oval 31"/>
                <p:cNvSpPr>
                  <a:spLocks noChangeArrowheads="1"/>
                </p:cNvSpPr>
                <p:nvPr/>
              </p:nvSpPr>
              <p:spPr bwMode="auto">
                <a:xfrm rot="-722680">
                  <a:off x="490" y="1995"/>
                  <a:ext cx="207" cy="912"/>
                </a:xfrm>
                <a:prstGeom prst="ellipse">
                  <a:avLst/>
                </a:prstGeom>
                <a:solidFill>
                  <a:srgbClr val="00FF00"/>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grpSp>
          <p:grpSp>
            <p:nvGrpSpPr>
              <p:cNvPr id="100379" name="Group 32"/>
              <p:cNvGrpSpPr>
                <a:grpSpLocks/>
              </p:cNvGrpSpPr>
              <p:nvPr/>
            </p:nvGrpSpPr>
            <p:grpSpPr bwMode="auto">
              <a:xfrm>
                <a:off x="938" y="1616"/>
                <a:ext cx="400" cy="1292"/>
                <a:chOff x="297" y="1616"/>
                <a:chExt cx="400" cy="1292"/>
              </a:xfrm>
            </p:grpSpPr>
            <p:sp>
              <p:nvSpPr>
                <p:cNvPr id="100380" name="Oval 33"/>
                <p:cNvSpPr>
                  <a:spLocks noChangeArrowheads="1"/>
                </p:cNvSpPr>
                <p:nvPr/>
              </p:nvSpPr>
              <p:spPr bwMode="auto">
                <a:xfrm rot="-845250">
                  <a:off x="303" y="1616"/>
                  <a:ext cx="154" cy="384"/>
                </a:xfrm>
                <a:prstGeom prst="ellipse">
                  <a:avLst/>
                </a:prstGeom>
                <a:solidFill>
                  <a:srgbClr val="00FF00"/>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81" name="Oval 34"/>
                <p:cNvSpPr>
                  <a:spLocks noChangeArrowheads="1"/>
                </p:cNvSpPr>
                <p:nvPr/>
              </p:nvSpPr>
              <p:spPr bwMode="auto">
                <a:xfrm rot="1421382">
                  <a:off x="497" y="1618"/>
                  <a:ext cx="149" cy="384"/>
                </a:xfrm>
                <a:prstGeom prst="ellipse">
                  <a:avLst/>
                </a:prstGeom>
                <a:solidFill>
                  <a:srgbClr val="00FF00"/>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82" name="Oval 35"/>
                <p:cNvSpPr>
                  <a:spLocks noChangeArrowheads="1"/>
                </p:cNvSpPr>
                <p:nvPr/>
              </p:nvSpPr>
              <p:spPr bwMode="auto">
                <a:xfrm>
                  <a:off x="401" y="1898"/>
                  <a:ext cx="152" cy="192"/>
                </a:xfrm>
                <a:prstGeom prst="ellipse">
                  <a:avLst/>
                </a:prstGeom>
                <a:solidFill>
                  <a:srgbClr val="00FF00"/>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83" name="Oval 36"/>
                <p:cNvSpPr>
                  <a:spLocks noChangeArrowheads="1"/>
                </p:cNvSpPr>
                <p:nvPr/>
              </p:nvSpPr>
              <p:spPr bwMode="auto">
                <a:xfrm rot="435764">
                  <a:off x="297" y="1996"/>
                  <a:ext cx="201" cy="912"/>
                </a:xfrm>
                <a:prstGeom prst="ellipse">
                  <a:avLst/>
                </a:prstGeom>
                <a:solidFill>
                  <a:srgbClr val="00FF00"/>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84" name="Oval 37"/>
                <p:cNvSpPr>
                  <a:spLocks noChangeArrowheads="1"/>
                </p:cNvSpPr>
                <p:nvPr/>
              </p:nvSpPr>
              <p:spPr bwMode="auto">
                <a:xfrm rot="-722680">
                  <a:off x="490" y="1995"/>
                  <a:ext cx="207" cy="912"/>
                </a:xfrm>
                <a:prstGeom prst="ellipse">
                  <a:avLst/>
                </a:prstGeom>
                <a:solidFill>
                  <a:srgbClr val="00FF00"/>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grpSp>
        </p:grpSp>
      </p:grpSp>
      <p:grpSp>
        <p:nvGrpSpPr>
          <p:cNvPr id="100356" name="Group 38"/>
          <p:cNvGrpSpPr>
            <a:grpSpLocks/>
          </p:cNvGrpSpPr>
          <p:nvPr/>
        </p:nvGrpSpPr>
        <p:grpSpPr bwMode="auto">
          <a:xfrm>
            <a:off x="757238" y="976313"/>
            <a:ext cx="5327650" cy="1590675"/>
            <a:chOff x="370" y="255"/>
            <a:chExt cx="3495" cy="1183"/>
          </a:xfrm>
        </p:grpSpPr>
        <p:sp>
          <p:nvSpPr>
            <p:cNvPr id="100362" name="Oval 39"/>
            <p:cNvSpPr>
              <a:spLocks noChangeArrowheads="1"/>
            </p:cNvSpPr>
            <p:nvPr/>
          </p:nvSpPr>
          <p:spPr bwMode="auto">
            <a:xfrm rot="-845250">
              <a:off x="904" y="255"/>
              <a:ext cx="143" cy="352"/>
            </a:xfrm>
            <a:prstGeom prst="ellipse">
              <a:avLst/>
            </a:prstGeom>
            <a:solidFill>
              <a:schemeClr val="bg1"/>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63" name="Oval 40"/>
            <p:cNvSpPr>
              <a:spLocks noChangeArrowheads="1"/>
            </p:cNvSpPr>
            <p:nvPr/>
          </p:nvSpPr>
          <p:spPr bwMode="auto">
            <a:xfrm rot="1421382">
              <a:off x="1084" y="257"/>
              <a:ext cx="138" cy="351"/>
            </a:xfrm>
            <a:prstGeom prst="ellipse">
              <a:avLst/>
            </a:prstGeom>
            <a:solidFill>
              <a:schemeClr val="bg1"/>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64" name="Oval 41"/>
            <p:cNvSpPr>
              <a:spLocks noChangeArrowheads="1"/>
            </p:cNvSpPr>
            <p:nvPr/>
          </p:nvSpPr>
          <p:spPr bwMode="auto">
            <a:xfrm rot="435764">
              <a:off x="904" y="603"/>
              <a:ext cx="187" cy="835"/>
            </a:xfrm>
            <a:prstGeom prst="ellipse">
              <a:avLst/>
            </a:prstGeom>
            <a:solidFill>
              <a:schemeClr val="bg1"/>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65" name="Oval 42"/>
            <p:cNvSpPr>
              <a:spLocks noChangeArrowheads="1"/>
            </p:cNvSpPr>
            <p:nvPr/>
          </p:nvSpPr>
          <p:spPr bwMode="auto">
            <a:xfrm rot="-722680">
              <a:off x="1078" y="602"/>
              <a:ext cx="192" cy="835"/>
            </a:xfrm>
            <a:prstGeom prst="ellipse">
              <a:avLst/>
            </a:prstGeom>
            <a:solidFill>
              <a:schemeClr val="bg1"/>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66" name="Oval 43"/>
            <p:cNvSpPr>
              <a:spLocks noChangeArrowheads="1"/>
            </p:cNvSpPr>
            <p:nvPr/>
          </p:nvSpPr>
          <p:spPr bwMode="auto">
            <a:xfrm rot="-845250">
              <a:off x="370" y="255"/>
              <a:ext cx="143" cy="352"/>
            </a:xfrm>
            <a:prstGeom prst="ellipse">
              <a:avLst/>
            </a:prstGeom>
            <a:solidFill>
              <a:schemeClr val="bg1"/>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67" name="Oval 44"/>
            <p:cNvSpPr>
              <a:spLocks noChangeArrowheads="1"/>
            </p:cNvSpPr>
            <p:nvPr/>
          </p:nvSpPr>
          <p:spPr bwMode="auto">
            <a:xfrm rot="1421382">
              <a:off x="550" y="257"/>
              <a:ext cx="138" cy="351"/>
            </a:xfrm>
            <a:prstGeom prst="ellipse">
              <a:avLst/>
            </a:prstGeom>
            <a:solidFill>
              <a:schemeClr val="bg1"/>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68" name="Oval 45"/>
            <p:cNvSpPr>
              <a:spLocks noChangeArrowheads="1"/>
            </p:cNvSpPr>
            <p:nvPr/>
          </p:nvSpPr>
          <p:spPr bwMode="auto">
            <a:xfrm rot="435764">
              <a:off x="370" y="603"/>
              <a:ext cx="186" cy="835"/>
            </a:xfrm>
            <a:prstGeom prst="ellipse">
              <a:avLst/>
            </a:prstGeom>
            <a:solidFill>
              <a:schemeClr val="bg1"/>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69" name="Oval 46"/>
            <p:cNvSpPr>
              <a:spLocks noChangeArrowheads="1"/>
            </p:cNvSpPr>
            <p:nvPr/>
          </p:nvSpPr>
          <p:spPr bwMode="auto">
            <a:xfrm rot="-722680">
              <a:off x="543" y="602"/>
              <a:ext cx="192" cy="835"/>
            </a:xfrm>
            <a:prstGeom prst="ellipse">
              <a:avLst/>
            </a:prstGeom>
            <a:solidFill>
              <a:schemeClr val="bg1"/>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70" name="Oval 47"/>
            <p:cNvSpPr>
              <a:spLocks noChangeArrowheads="1"/>
            </p:cNvSpPr>
            <p:nvPr/>
          </p:nvSpPr>
          <p:spPr bwMode="auto">
            <a:xfrm>
              <a:off x="930" y="572"/>
              <a:ext cx="256" cy="166"/>
            </a:xfrm>
            <a:prstGeom prst="ellipse">
              <a:avLst/>
            </a:prstGeom>
            <a:solidFill>
              <a:srgbClr val="FF0000"/>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71" name="Oval 48"/>
            <p:cNvSpPr>
              <a:spLocks noChangeArrowheads="1"/>
            </p:cNvSpPr>
            <p:nvPr/>
          </p:nvSpPr>
          <p:spPr bwMode="auto">
            <a:xfrm>
              <a:off x="1483" y="387"/>
              <a:ext cx="935" cy="967"/>
            </a:xfrm>
            <a:prstGeom prst="ellipse">
              <a:avLst/>
            </a:prstGeom>
            <a:solidFill>
              <a:schemeClr val="bg1"/>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72" name="Oval 49"/>
            <p:cNvSpPr>
              <a:spLocks noChangeArrowheads="1"/>
            </p:cNvSpPr>
            <p:nvPr/>
          </p:nvSpPr>
          <p:spPr bwMode="auto">
            <a:xfrm>
              <a:off x="1795" y="572"/>
              <a:ext cx="223" cy="166"/>
            </a:xfrm>
            <a:prstGeom prst="ellipse">
              <a:avLst/>
            </a:prstGeom>
            <a:solidFill>
              <a:srgbClr val="FF0000"/>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pic>
          <p:nvPicPr>
            <p:cNvPr id="100373" name="Picture 50" descr="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2" y="255"/>
              <a:ext cx="1313" cy="1044"/>
            </a:xfrm>
            <a:prstGeom prst="rect">
              <a:avLst/>
            </a:prstGeom>
            <a:noFill/>
            <a:ln w="9525">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100374" name="Oval 51"/>
            <p:cNvSpPr>
              <a:spLocks noChangeArrowheads="1"/>
            </p:cNvSpPr>
            <p:nvPr/>
          </p:nvSpPr>
          <p:spPr bwMode="auto">
            <a:xfrm>
              <a:off x="1614" y="799"/>
              <a:ext cx="223" cy="166"/>
            </a:xfrm>
            <a:prstGeom prst="ellipse">
              <a:avLst/>
            </a:prstGeom>
            <a:solidFill>
              <a:srgbClr val="FF0000"/>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sp>
          <p:nvSpPr>
            <p:cNvPr id="100375" name="Oval 52"/>
            <p:cNvSpPr>
              <a:spLocks noChangeArrowheads="1"/>
            </p:cNvSpPr>
            <p:nvPr/>
          </p:nvSpPr>
          <p:spPr bwMode="auto">
            <a:xfrm>
              <a:off x="385" y="572"/>
              <a:ext cx="256" cy="166"/>
            </a:xfrm>
            <a:prstGeom prst="ellipse">
              <a:avLst/>
            </a:prstGeom>
            <a:solidFill>
              <a:srgbClr val="FF0000"/>
            </a:solidFill>
            <a:ln w="9525">
              <a:solidFill>
                <a:srgbClr val="33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cs-CZ" sz="2400">
                <a:latin typeface="Century Schoolbook" panose="02040604050505020304" pitchFamily="18" charset="0"/>
              </a:endParaRPr>
            </a:p>
          </p:txBody>
        </p:sp>
      </p:grpSp>
      <p:sp>
        <p:nvSpPr>
          <p:cNvPr id="100357" name="Text Box 53"/>
          <p:cNvSpPr txBox="1">
            <a:spLocks noChangeArrowheads="1"/>
          </p:cNvSpPr>
          <p:nvPr/>
        </p:nvSpPr>
        <p:spPr bwMode="auto">
          <a:xfrm>
            <a:off x="6156325" y="1389063"/>
            <a:ext cx="2119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2400">
                <a:latin typeface="Arial" panose="020B0604020202020204" pitchFamily="34" charset="0"/>
              </a:rPr>
              <a:t>centromerické</a:t>
            </a:r>
          </a:p>
        </p:txBody>
      </p:sp>
      <p:sp>
        <p:nvSpPr>
          <p:cNvPr id="100358" name="Text Box 54"/>
          <p:cNvSpPr txBox="1">
            <a:spLocks noChangeArrowheads="1"/>
          </p:cNvSpPr>
          <p:nvPr/>
        </p:nvSpPr>
        <p:spPr bwMode="auto">
          <a:xfrm>
            <a:off x="4405313" y="3333750"/>
            <a:ext cx="2857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2400">
                <a:latin typeface="Arial" panose="020B0604020202020204" pitchFamily="34" charset="0"/>
              </a:rPr>
              <a:t>celochromosomové</a:t>
            </a:r>
          </a:p>
        </p:txBody>
      </p:sp>
      <p:sp>
        <p:nvSpPr>
          <p:cNvPr id="100359" name="Text Box 55"/>
          <p:cNvSpPr txBox="1">
            <a:spLocks noChangeArrowheads="1"/>
          </p:cNvSpPr>
          <p:nvPr/>
        </p:nvSpPr>
        <p:spPr bwMode="auto">
          <a:xfrm>
            <a:off x="6770688" y="5494338"/>
            <a:ext cx="1195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2400">
                <a:latin typeface="Arial" panose="020B0604020202020204" pitchFamily="34" charset="0"/>
              </a:rPr>
              <a:t>genové</a:t>
            </a:r>
          </a:p>
        </p:txBody>
      </p:sp>
      <p:sp>
        <p:nvSpPr>
          <p:cNvPr id="23560" name="Text Box 56">
            <a:extLst>
              <a:ext uri="{FF2B5EF4-FFF2-40B4-BE49-F238E27FC236}">
                <a16:creationId xmlns:a16="http://schemas.microsoft.com/office/drawing/2014/main" id="{BFF70D00-0562-E547-B304-BE5BBE917345}"/>
              </a:ext>
            </a:extLst>
          </p:cNvPr>
          <p:cNvSpPr txBox="1">
            <a:spLocks noChangeArrowheads="1"/>
          </p:cNvSpPr>
          <p:nvPr/>
        </p:nvSpPr>
        <p:spPr bwMode="auto">
          <a:xfrm>
            <a:off x="3565525" y="119063"/>
            <a:ext cx="2268538" cy="708025"/>
          </a:xfrm>
          <a:prstGeom prst="rect">
            <a:avLst/>
          </a:prstGeom>
          <a:noFill/>
          <a:ln w="9525">
            <a:noFill/>
            <a:miter lim="800000"/>
            <a:headEnd/>
            <a:tailEnd/>
          </a:ln>
        </p:spPr>
        <p:txBody>
          <a:bodyPr wrap="none">
            <a:spAutoFit/>
          </a:bodyPr>
          <a:lstStyle/>
          <a:p>
            <a:pPr>
              <a:defRPr/>
            </a:pPr>
            <a:r>
              <a:rPr lang="cs-CZ" sz="4000" dirty="0">
                <a:effectLst>
                  <a:outerShdw blurRad="38100" dist="38100" dir="2700000" algn="tl">
                    <a:srgbClr val="000000">
                      <a:alpha val="43137"/>
                    </a:srgbClr>
                  </a:outerShdw>
                </a:effectLst>
                <a:latin typeface="+mn-lt"/>
                <a:ea typeface="Century Schoolbook"/>
                <a:cs typeface="Century Schoolbook"/>
                <a:sym typeface="Century Schoolbook"/>
              </a:rPr>
              <a:t>Typy sond</a:t>
            </a:r>
          </a:p>
        </p:txBody>
      </p:sp>
      <p:pic>
        <p:nvPicPr>
          <p:cNvPr id="10036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475" y="-300038"/>
            <a:ext cx="1503363" cy="239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4223"/>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Obdélník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20700"/>
            <a:ext cx="10083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Text Box 2"/>
          <p:cNvSpPr txBox="1">
            <a:spLocks noChangeArrowheads="1"/>
          </p:cNvSpPr>
          <p:nvPr/>
        </p:nvSpPr>
        <p:spPr bwMode="auto">
          <a:xfrm>
            <a:off x="593725" y="5746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kumimoji="1" lang="en-US" altLang="cs-CZ" sz="2400">
              <a:solidFill>
                <a:srgbClr val="7030A0"/>
              </a:solidFill>
            </a:endParaRPr>
          </a:p>
        </p:txBody>
      </p:sp>
      <p:pic>
        <p:nvPicPr>
          <p:cNvPr id="102403" name="Picture 4" descr="Image5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413" y="3284538"/>
            <a:ext cx="4495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88" y="3284538"/>
            <a:ext cx="4343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75" y="-300038"/>
            <a:ext cx="1503363" cy="239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a:hlinkHover r:id="" action="ppaction://hlinkshowjump?jump=nextslide"/>
            <a:extLst>
              <a:ext uri="{FF2B5EF4-FFF2-40B4-BE49-F238E27FC236}">
                <a16:creationId xmlns:a16="http://schemas.microsoft.com/office/drawing/2014/main" id="{31C1FD3B-941A-F44C-846E-3E361CC8C347}"/>
              </a:ext>
            </a:extLst>
          </p:cNvPr>
          <p:cNvSpPr txBox="1">
            <a:spLocks noChangeArrowheads="1"/>
          </p:cNvSpPr>
          <p:nvPr/>
        </p:nvSpPr>
        <p:spPr bwMode="auto">
          <a:xfrm>
            <a:off x="777875" y="117475"/>
            <a:ext cx="8353425" cy="2616200"/>
          </a:xfrm>
          <a:prstGeom prst="rect">
            <a:avLst/>
          </a:prstGeom>
          <a:noFill/>
          <a:ln w="9525">
            <a:noFill/>
            <a:miter lim="800000"/>
            <a:headEnd/>
            <a:tailEnd/>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kumimoji="1" lang="cs-CZ" altLang="cs-CZ" dirty="0">
                <a:effectLst>
                  <a:outerShdw blurRad="38100" dist="38100" dir="2700000" algn="tl">
                    <a:srgbClr val="C0C0C0"/>
                  </a:outerShdw>
                </a:effectLst>
              </a:rPr>
              <a:t>Mnohobarevná fluorescenční in </a:t>
            </a:r>
            <a:r>
              <a:rPr kumimoji="1" lang="cs-CZ" altLang="cs-CZ" dirty="0" err="1">
                <a:effectLst>
                  <a:outerShdw blurRad="38100" dist="38100" dir="2700000" algn="tl">
                    <a:srgbClr val="C0C0C0"/>
                  </a:outerShdw>
                </a:effectLst>
              </a:rPr>
              <a:t>situ</a:t>
            </a:r>
            <a:r>
              <a:rPr kumimoji="1" lang="cs-CZ" altLang="cs-CZ" dirty="0">
                <a:effectLst>
                  <a:outerShdw blurRad="38100" dist="38100" dir="2700000" algn="tl">
                    <a:srgbClr val="C0C0C0"/>
                  </a:outerShdw>
                </a:effectLst>
              </a:rPr>
              <a:t> hybridizace (</a:t>
            </a:r>
            <a:r>
              <a:rPr kumimoji="1" lang="cs-CZ" altLang="cs-CZ" dirty="0" err="1">
                <a:effectLst>
                  <a:outerShdw blurRad="38100" dist="38100" dir="2700000" algn="tl">
                    <a:srgbClr val="C0C0C0"/>
                  </a:outerShdw>
                </a:effectLst>
              </a:rPr>
              <a:t>mFISH</a:t>
            </a:r>
            <a:r>
              <a:rPr kumimoji="1" lang="cs-CZ" altLang="cs-CZ" dirty="0">
                <a:effectLst>
                  <a:outerShdw blurRad="38100" dist="38100" dir="2700000" algn="tl">
                    <a:srgbClr val="C0C0C0"/>
                  </a:outerShdw>
                </a:effectLst>
              </a:rPr>
              <a:t>)</a:t>
            </a:r>
          </a:p>
          <a:p>
            <a:pPr algn="ctr" eaLnBrk="1" hangingPunct="1">
              <a:spcBef>
                <a:spcPct val="0"/>
              </a:spcBef>
              <a:buFontTx/>
              <a:buNone/>
            </a:pPr>
            <a:endParaRPr kumimoji="1" lang="cs-CZ" altLang="cs-CZ" sz="2000" b="1" dirty="0"/>
          </a:p>
          <a:p>
            <a:pPr algn="ctr" eaLnBrk="1" hangingPunct="1">
              <a:spcBef>
                <a:spcPct val="0"/>
              </a:spcBef>
              <a:buFontTx/>
              <a:buNone/>
            </a:pPr>
            <a:r>
              <a:rPr kumimoji="1" lang="cs-CZ" altLang="cs-CZ" sz="2000" b="1" dirty="0"/>
              <a:t>Mnohobarevná fluorescenční in </a:t>
            </a:r>
            <a:r>
              <a:rPr kumimoji="1" lang="cs-CZ" altLang="cs-CZ" sz="2000" b="1" dirty="0" err="1"/>
              <a:t>situ</a:t>
            </a:r>
            <a:r>
              <a:rPr kumimoji="1" lang="cs-CZ" altLang="cs-CZ" sz="2000" b="1" dirty="0"/>
              <a:t> hybridizace (M-FISH) je molekulárně cytogenetická metoda založená na hybridizaci 24 fluorescenčně značených </a:t>
            </a:r>
            <a:r>
              <a:rPr kumimoji="1" lang="cs-CZ" altLang="cs-CZ" sz="2000" b="1" dirty="0" err="1"/>
              <a:t>celochromosomových</a:t>
            </a:r>
            <a:r>
              <a:rPr kumimoji="1" lang="cs-CZ" altLang="cs-CZ" sz="2000" b="1" dirty="0"/>
              <a:t> sond, které dovolují  současně obarvení všech chromosomových párů odlišnými barvami.</a:t>
            </a:r>
          </a:p>
        </p:txBody>
      </p:sp>
    </p:spTree>
  </p:cSld>
  <p:clrMapOvr>
    <a:masterClrMapping/>
  </p:clrMapOvr>
  <mc:AlternateContent xmlns:mc="http://schemas.openxmlformats.org/markup-compatibility/2006" xmlns:p14="http://schemas.microsoft.com/office/powerpoint/2010/main">
    <mc:Choice Requires="p14">
      <p:transition spd="slow" p14:dur="2000" advTm="50937"/>
    </mc:Choice>
    <mc:Fallback xmlns="">
      <p:transition spd="slow" advTm="5093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Obdélník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95300"/>
            <a:ext cx="100838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0" name="Picture 2" descr="bandkaryogra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650" y="304800"/>
            <a:ext cx="44005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3"/>
          <p:cNvSpPr>
            <a:spLocks noChangeArrowheads="1"/>
          </p:cNvSpPr>
          <p:nvPr/>
        </p:nvSpPr>
        <p:spPr bwMode="auto">
          <a:xfrm>
            <a:off x="609600" y="620713"/>
            <a:ext cx="40163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Clr>
                <a:schemeClr val="tx1"/>
              </a:buClr>
              <a:buSzPct val="90000"/>
              <a:buFontTx/>
              <a:buNone/>
            </a:pPr>
            <a:endParaRPr lang="cs-CZ" altLang="cs-CZ" sz="2400"/>
          </a:p>
          <a:p>
            <a:pPr eaLnBrk="1" hangingPunct="1">
              <a:buClr>
                <a:schemeClr val="tx1"/>
              </a:buClr>
              <a:buSzPct val="90000"/>
              <a:buFontTx/>
              <a:buChar char="•"/>
            </a:pPr>
            <a:r>
              <a:rPr lang="cs-CZ" altLang="cs-CZ" sz="2400"/>
              <a:t>Kombinuje paintingové proby specifické pro danou oblast chromosomu </a:t>
            </a:r>
          </a:p>
          <a:p>
            <a:pPr eaLnBrk="1" hangingPunct="1">
              <a:buClr>
                <a:schemeClr val="tx1"/>
              </a:buClr>
              <a:buSzPct val="90000"/>
              <a:buFontTx/>
              <a:buChar char="•"/>
            </a:pPr>
            <a:endParaRPr lang="cs-CZ" altLang="cs-CZ" sz="2400"/>
          </a:p>
          <a:p>
            <a:pPr eaLnBrk="1" hangingPunct="1">
              <a:buClr>
                <a:schemeClr val="tx1"/>
              </a:buClr>
              <a:buSzPct val="90000"/>
              <a:buFontTx/>
              <a:buChar char="•"/>
            </a:pPr>
            <a:r>
              <a:rPr lang="cs-CZ" altLang="cs-CZ" sz="2400"/>
              <a:t>Sondy připravené mikrodisekcí chromosomových oblastí</a:t>
            </a:r>
          </a:p>
          <a:p>
            <a:pPr eaLnBrk="1" hangingPunct="1">
              <a:buClr>
                <a:schemeClr val="tx1"/>
              </a:buClr>
              <a:buSzPct val="90000"/>
              <a:buFontTx/>
              <a:buChar char="•"/>
            </a:pPr>
            <a:endParaRPr lang="en-US" altLang="cs-CZ" sz="2400"/>
          </a:p>
          <a:p>
            <a:pPr eaLnBrk="1" hangingPunct="1">
              <a:buClr>
                <a:schemeClr val="tx1"/>
              </a:buClr>
              <a:buSzPct val="90000"/>
              <a:buFontTx/>
              <a:buChar char="•"/>
            </a:pPr>
            <a:r>
              <a:rPr lang="cs-CZ" altLang="cs-CZ" sz="2400"/>
              <a:t>Pruhování pokrývá celý chromosom</a:t>
            </a:r>
          </a:p>
          <a:p>
            <a:pPr eaLnBrk="1" hangingPunct="1">
              <a:buClr>
                <a:schemeClr val="tx1"/>
              </a:buClr>
              <a:buSzPct val="90000"/>
              <a:buFontTx/>
              <a:buChar char="•"/>
            </a:pPr>
            <a:endParaRPr lang="cs-CZ" altLang="cs-CZ" sz="2400"/>
          </a:p>
          <a:p>
            <a:pPr eaLnBrk="1" hangingPunct="1">
              <a:buClr>
                <a:schemeClr val="tx2"/>
              </a:buClr>
              <a:buSzPct val="90000"/>
              <a:buFont typeface="Wingdings" panose="05000000000000000000" pitchFamily="2" charset="2"/>
              <a:buChar char="n"/>
            </a:pPr>
            <a:endParaRPr lang="en-US" altLang="cs-CZ" sz="2400"/>
          </a:p>
        </p:txBody>
      </p:sp>
      <p:sp>
        <p:nvSpPr>
          <p:cNvPr id="104452" name="Text Box 4"/>
          <p:cNvSpPr txBox="1">
            <a:spLocks noChangeArrowheads="1"/>
          </p:cNvSpPr>
          <p:nvPr/>
        </p:nvSpPr>
        <p:spPr bwMode="auto">
          <a:xfrm>
            <a:off x="609600" y="3048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kumimoji="1" lang="en-US" altLang="cs-CZ" sz="2400" b="1">
              <a:solidFill>
                <a:srgbClr val="7030A0"/>
              </a:solidFill>
              <a:latin typeface="Arial" panose="020B0604020202020204" pitchFamily="34" charset="0"/>
            </a:endParaRPr>
          </a:p>
        </p:txBody>
      </p:sp>
      <p:sp>
        <p:nvSpPr>
          <p:cNvPr id="28677" name="Text Box 5">
            <a:extLst>
              <a:ext uri="{FF2B5EF4-FFF2-40B4-BE49-F238E27FC236}">
                <a16:creationId xmlns:a16="http://schemas.microsoft.com/office/drawing/2014/main" id="{86A33E20-E36A-1F43-B9FD-D75D8A325D00}"/>
              </a:ext>
            </a:extLst>
          </p:cNvPr>
          <p:cNvSpPr txBox="1">
            <a:spLocks noChangeArrowheads="1"/>
          </p:cNvSpPr>
          <p:nvPr/>
        </p:nvSpPr>
        <p:spPr bwMode="auto">
          <a:xfrm>
            <a:off x="1522413" y="134938"/>
            <a:ext cx="2457450" cy="646112"/>
          </a:xfrm>
          <a:prstGeom prst="rect">
            <a:avLst/>
          </a:prstGeom>
          <a:noFill/>
          <a:ln w="9525">
            <a:noFill/>
            <a:miter lim="800000"/>
            <a:headEnd/>
            <a:tailEnd/>
          </a:ln>
        </p:spPr>
        <p:txBody>
          <a:bodyPr wrap="none">
            <a:spAutoFit/>
          </a:bodyPr>
          <a:lstStyle/>
          <a:p>
            <a:pPr eaLnBrk="1" hangingPunct="1">
              <a:defRPr/>
            </a:pPr>
            <a:r>
              <a:rPr kumimoji="1" lang="cs-CZ" sz="3600" dirty="0" err="1">
                <a:effectLst>
                  <a:outerShdw blurRad="38100" dist="38100" dir="2700000" algn="tl">
                    <a:srgbClr val="000000">
                      <a:alpha val="43137"/>
                    </a:srgbClr>
                  </a:outerShdw>
                </a:effectLst>
                <a:latin typeface="Calibri" pitchFamily="34" charset="0"/>
                <a:ea typeface="Century Schoolbook"/>
                <a:cs typeface="Calibri" pitchFamily="34" charset="0"/>
                <a:sym typeface="Century Schoolbook"/>
              </a:rPr>
              <a:t>Mband</a:t>
            </a:r>
            <a:r>
              <a:rPr kumimoji="1" lang="cs-CZ" sz="3600" dirty="0">
                <a:effectLst>
                  <a:outerShdw blurRad="38100" dist="38100" dir="2700000" algn="tl">
                    <a:srgbClr val="000000">
                      <a:alpha val="43137"/>
                    </a:srgbClr>
                  </a:outerShdw>
                </a:effectLst>
                <a:latin typeface="Calibri" pitchFamily="34" charset="0"/>
                <a:ea typeface="Century Schoolbook"/>
                <a:cs typeface="Calibri" pitchFamily="34" charset="0"/>
                <a:sym typeface="Century Schoolbook"/>
              </a:rPr>
              <a:t> FISH</a:t>
            </a:r>
          </a:p>
        </p:txBody>
      </p:sp>
      <p:sp>
        <p:nvSpPr>
          <p:cNvPr id="104454" name="Text Box 6"/>
          <p:cNvSpPr txBox="1">
            <a:spLocks noChangeArrowheads="1"/>
          </p:cNvSpPr>
          <p:nvPr/>
        </p:nvSpPr>
        <p:spPr bwMode="auto">
          <a:xfrm>
            <a:off x="4876800" y="6553200"/>
            <a:ext cx="1766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kumimoji="1" lang="cs-CZ" altLang="cs-CZ" sz="1400">
                <a:solidFill>
                  <a:srgbClr val="7030A0"/>
                </a:solidFill>
                <a:latin typeface="Arial" panose="020B0604020202020204" pitchFamily="34" charset="0"/>
              </a:rPr>
              <a:t>Převzato I.Chudoba</a:t>
            </a:r>
          </a:p>
        </p:txBody>
      </p:sp>
      <p:pic>
        <p:nvPicPr>
          <p:cNvPr id="10445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50" y="-3032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Obrázek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75" y="5445125"/>
            <a:ext cx="4292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7443">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Obdélník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533400"/>
            <a:ext cx="100838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Rectangle 3"/>
          <p:cNvSpPr>
            <a:spLocks noChangeArrowheads="1"/>
          </p:cNvSpPr>
          <p:nvPr/>
        </p:nvSpPr>
        <p:spPr bwMode="auto">
          <a:xfrm>
            <a:off x="838200" y="152400"/>
            <a:ext cx="678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cs-CZ">
              <a:solidFill>
                <a:srgbClr val="7030A0"/>
              </a:solidFill>
            </a:endParaRPr>
          </a:p>
        </p:txBody>
      </p:sp>
      <p:sp>
        <p:nvSpPr>
          <p:cNvPr id="105475" name="Text Box 4"/>
          <p:cNvSpPr txBox="1">
            <a:spLocks noChangeArrowheads="1"/>
          </p:cNvSpPr>
          <p:nvPr/>
        </p:nvSpPr>
        <p:spPr bwMode="auto">
          <a:xfrm>
            <a:off x="4876800" y="2286000"/>
            <a:ext cx="3792538"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Clr>
                <a:srgbClr val="92D050"/>
              </a:buClr>
              <a:buFont typeface="Wingdings" panose="05000000000000000000" pitchFamily="2" charset="2"/>
              <a:buChar char="§"/>
            </a:pPr>
            <a:r>
              <a:rPr lang="cs-CZ" altLang="cs-CZ" sz="2800"/>
              <a:t>Nádorová  </a:t>
            </a:r>
            <a:r>
              <a:rPr lang="de-DE" altLang="cs-CZ" sz="2800"/>
              <a:t> DNA</a:t>
            </a:r>
            <a:r>
              <a:rPr lang="cs-CZ" altLang="cs-CZ" sz="2800"/>
              <a:t>  je hybridizována společně s kontrolní DNA k hybridizačnímu sklu, na kterém jsou fragmenty genomické DNA/oligonukleotidy </a:t>
            </a:r>
            <a:endParaRPr lang="de-DE" altLang="cs-CZ" sz="2800"/>
          </a:p>
        </p:txBody>
      </p:sp>
      <p:sp>
        <p:nvSpPr>
          <p:cNvPr id="105476" name="Text Box 5"/>
          <p:cNvSpPr txBox="1">
            <a:spLocks noChangeArrowheads="1"/>
          </p:cNvSpPr>
          <p:nvPr/>
        </p:nvSpPr>
        <p:spPr bwMode="auto">
          <a:xfrm>
            <a:off x="1133475" y="68263"/>
            <a:ext cx="79819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kumimoji="1" lang="cs-CZ" altLang="cs-CZ" sz="4000" dirty="0" err="1"/>
              <a:t>ArrayCGH</a:t>
            </a:r>
            <a:r>
              <a:rPr kumimoji="1" lang="cs-CZ" altLang="cs-CZ" sz="4000" dirty="0"/>
              <a:t> – </a:t>
            </a:r>
          </a:p>
          <a:p>
            <a:pPr eaLnBrk="1" hangingPunct="1">
              <a:spcBef>
                <a:spcPct val="0"/>
              </a:spcBef>
              <a:buFontTx/>
              <a:buNone/>
            </a:pPr>
            <a:r>
              <a:rPr kumimoji="1" lang="cs-CZ" altLang="cs-CZ" sz="4000" dirty="0"/>
              <a:t>komparativní genomová hybridizace</a:t>
            </a:r>
          </a:p>
        </p:txBody>
      </p:sp>
      <p:pic>
        <p:nvPicPr>
          <p:cNvPr id="1054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840" y="1890712"/>
            <a:ext cx="47244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75" y="-300038"/>
            <a:ext cx="1503363" cy="239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5"/>
          <a:stretch>
            <a:fillRect/>
          </a:stretch>
        </p:blipFill>
        <p:spPr>
          <a:xfrm>
            <a:off x="2983083" y="2805519"/>
            <a:ext cx="957155" cy="18899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785"/>
    </mc:Choice>
    <mc:Fallback xmlns="">
      <p:transition spd="slow" advTm="657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Obdélník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635000"/>
            <a:ext cx="100965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6" name="Picture 2" descr="age3image18029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969963"/>
            <a:ext cx="7388225" cy="541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175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Obdélník 1"/>
          <p:cNvSpPr>
            <a:spLocks noChangeArrowheads="1"/>
          </p:cNvSpPr>
          <p:nvPr/>
        </p:nvSpPr>
        <p:spPr bwMode="auto">
          <a:xfrm>
            <a:off x="447675" y="6481763"/>
            <a:ext cx="43402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000">
                <a:solidFill>
                  <a:srgbClr val="000000"/>
                </a:solidFill>
              </a:rPr>
              <a:t>Rozlišení aCGH/SNPs ∼400kb (25–85-mer oligonucleotides)</a:t>
            </a:r>
            <a:endParaRPr lang="cs-CZ" altLang="cs-CZ" sz="1000"/>
          </a:p>
        </p:txBody>
      </p:sp>
      <p:sp>
        <p:nvSpPr>
          <p:cNvPr id="108549" name="Obdélník 5"/>
          <p:cNvSpPr>
            <a:spLocks noChangeArrowheads="1"/>
          </p:cNvSpPr>
          <p:nvPr/>
        </p:nvSpPr>
        <p:spPr bwMode="auto">
          <a:xfrm>
            <a:off x="4575175" y="632777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000">
                <a:solidFill>
                  <a:srgbClr val="000000"/>
                </a:solidFill>
              </a:rPr>
              <a:t> GeneChip 6.0 (906 600 SNP sequences a 900 000 nonpolymorphic oligonucleotides, an average spacing of 0.7 Kb, tj 700bp).</a:t>
            </a:r>
            <a:endParaRPr lang="cs-CZ" altLang="cs-CZ" sz="1000"/>
          </a:p>
        </p:txBody>
      </p:sp>
    </p:spTree>
  </p:cSld>
  <p:clrMapOvr>
    <a:masterClrMapping/>
  </p:clrMapOvr>
  <mc:AlternateContent xmlns:mc="http://schemas.openxmlformats.org/markup-compatibility/2006" xmlns:p14="http://schemas.microsoft.com/office/powerpoint/2010/main">
    <mc:Choice Requires="p14">
      <p:transition spd="slow" p14:dur="2000" advTm="37806"/>
    </mc:Choice>
    <mc:Fallback xmlns="">
      <p:transition spd="slow" advTm="3780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475656" y="620688"/>
            <a:ext cx="6096000" cy="4210050"/>
          </a:xfrm>
          <a:prstGeom prst="rect">
            <a:avLst/>
          </a:prstGeom>
        </p:spPr>
      </p:pic>
      <p:sp>
        <p:nvSpPr>
          <p:cNvPr id="3" name="Obdélník 2"/>
          <p:cNvSpPr/>
          <p:nvPr/>
        </p:nvSpPr>
        <p:spPr>
          <a:xfrm>
            <a:off x="1979712" y="5517232"/>
            <a:ext cx="4572000" cy="830997"/>
          </a:xfrm>
          <a:prstGeom prst="rect">
            <a:avLst/>
          </a:prstGeom>
        </p:spPr>
        <p:txBody>
          <a:bodyPr>
            <a:spAutoFit/>
          </a:bodyPr>
          <a:lstStyle/>
          <a:p>
            <a:r>
              <a:rPr lang="cs-CZ" sz="800" dirty="0"/>
              <a:t>T</a:t>
            </a:r>
            <a:r>
              <a:rPr lang="en-US" sz="800" dirty="0"/>
              <a:t>he microarray-principle, as exemplified by the </a:t>
            </a:r>
            <a:r>
              <a:rPr lang="en-US" sz="800" dirty="0" err="1"/>
              <a:t>Genechip</a:t>
            </a:r>
            <a:r>
              <a:rPr lang="en-US" sz="800" dirty="0"/>
              <a:t>® 250k NSP SNP-array (</a:t>
            </a:r>
            <a:r>
              <a:rPr lang="en-US" sz="800" dirty="0" err="1"/>
              <a:t>Affymetrix</a:t>
            </a:r>
            <a:r>
              <a:rPr lang="en-US" sz="800" dirty="0"/>
              <a:t>). The array contains assays against approximately 250.000 SNPs, distributed in small rectangular features on the array. Fluorescently labeled DNA is hybridized to the array, and the fluorescent intensity for each feature is then detected. The photograph of array cartridges and the schematic representation of the array features are reproduced with courtesy of </a:t>
            </a:r>
            <a:r>
              <a:rPr lang="en-US" sz="800" dirty="0" err="1"/>
              <a:t>Affymetrix</a:t>
            </a:r>
            <a:r>
              <a:rPr lang="en-US" sz="800" dirty="0"/>
              <a:t> </a:t>
            </a:r>
            <a:endParaRPr lang="cs-CZ" sz="800" dirty="0"/>
          </a:p>
        </p:txBody>
      </p:sp>
    </p:spTree>
    <p:extLst>
      <p:ext uri="{BB962C8B-B14F-4D97-AF65-F5344CB8AC3E}">
        <p14:creationId xmlns:p14="http://schemas.microsoft.com/office/powerpoint/2010/main" val="1954010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Obdélník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 y="-304800"/>
            <a:ext cx="100838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Text Box 2"/>
          <p:cNvSpPr txBox="1">
            <a:spLocks noChangeArrowheads="1"/>
          </p:cNvSpPr>
          <p:nvPr/>
        </p:nvSpPr>
        <p:spPr bwMode="auto">
          <a:xfrm>
            <a:off x="1116013" y="382588"/>
            <a:ext cx="91773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4000"/>
              <a:t>Genetické změny u hematologických    </a:t>
            </a:r>
          </a:p>
          <a:p>
            <a:pPr eaLnBrk="1" hangingPunct="1">
              <a:spcBef>
                <a:spcPct val="0"/>
              </a:spcBef>
              <a:buFontTx/>
              <a:buNone/>
            </a:pPr>
            <a:r>
              <a:rPr lang="cs-CZ" altLang="cs-CZ" sz="4000"/>
              <a:t> malignit</a:t>
            </a:r>
            <a:endParaRPr lang="en-US" altLang="cs-CZ" sz="4000"/>
          </a:p>
        </p:txBody>
      </p:sp>
      <p:sp>
        <p:nvSpPr>
          <p:cNvPr id="11267" name="Text Box 4">
            <a:extLst>
              <a:ext uri="{FF2B5EF4-FFF2-40B4-BE49-F238E27FC236}">
                <a16:creationId xmlns:a16="http://schemas.microsoft.com/office/drawing/2014/main" id="{ED21483A-8D40-C548-9EF6-539C011A8735}"/>
              </a:ext>
            </a:extLst>
          </p:cNvPr>
          <p:cNvSpPr txBox="1">
            <a:spLocks noChangeArrowheads="1"/>
          </p:cNvSpPr>
          <p:nvPr/>
        </p:nvSpPr>
        <p:spPr bwMode="auto">
          <a:xfrm>
            <a:off x="323850" y="2105025"/>
            <a:ext cx="8785225" cy="1200150"/>
          </a:xfrm>
          <a:prstGeom prst="rect">
            <a:avLst/>
          </a:prstGeom>
          <a:noFill/>
          <a:ln w="9525">
            <a:noFill/>
            <a:miter lim="800000"/>
            <a:headEnd/>
            <a:tailEnd/>
          </a:ln>
        </p:spPr>
        <p:txBody>
          <a:bodyPr>
            <a:spAutoFit/>
          </a:bodyPr>
          <a:lstStyle/>
          <a:p>
            <a:pPr marL="342900" indent="-342900" eaLnBrk="1" hangingPunct="1">
              <a:buClr>
                <a:srgbClr val="92D050"/>
              </a:buClr>
              <a:buFont typeface="Wingdings" pitchFamily="2" charset="2"/>
              <a:buChar char="§"/>
              <a:defRPr/>
            </a:pPr>
            <a:r>
              <a:rPr lang="cs-CZ" dirty="0">
                <a:latin typeface="+mn-lt"/>
                <a:ea typeface="Century Schoolbook"/>
                <a:cs typeface="Century Schoolbook"/>
                <a:sym typeface="Century Schoolbook"/>
              </a:rPr>
              <a:t>90-95% nemocných s chronickou myeloidní leukémií (CML)</a:t>
            </a:r>
          </a:p>
          <a:p>
            <a:pPr marL="342900" indent="-342900" eaLnBrk="1" hangingPunct="1">
              <a:buClr>
                <a:srgbClr val="92D050"/>
              </a:buClr>
              <a:buFont typeface="Wingdings" pitchFamily="2" charset="2"/>
              <a:buChar char="§"/>
              <a:defRPr/>
            </a:pPr>
            <a:r>
              <a:rPr lang="cs-CZ" dirty="0">
                <a:latin typeface="+mn-lt"/>
                <a:ea typeface="Century Schoolbook"/>
                <a:cs typeface="Century Schoolbook"/>
                <a:sym typeface="Century Schoolbook"/>
              </a:rPr>
              <a:t>60-80% nemocných s akutní myeloidní leukémií (AML)</a:t>
            </a:r>
          </a:p>
          <a:p>
            <a:pPr marL="342900" indent="-342900" eaLnBrk="1" hangingPunct="1">
              <a:buClr>
                <a:srgbClr val="92D050"/>
              </a:buClr>
              <a:buFont typeface="Wingdings" pitchFamily="2" charset="2"/>
              <a:buChar char="§"/>
              <a:defRPr/>
            </a:pPr>
            <a:r>
              <a:rPr lang="cs-CZ" dirty="0">
                <a:latin typeface="+mn-lt"/>
                <a:ea typeface="Century Schoolbook"/>
                <a:cs typeface="Century Schoolbook"/>
                <a:sym typeface="Century Schoolbook"/>
              </a:rPr>
              <a:t>60% nemocných s </a:t>
            </a:r>
            <a:r>
              <a:rPr lang="cs-CZ" dirty="0" err="1">
                <a:latin typeface="+mn-lt"/>
                <a:ea typeface="Century Schoolbook"/>
                <a:cs typeface="Century Schoolbook"/>
                <a:sym typeface="Century Schoolbook"/>
              </a:rPr>
              <a:t>myelodysplastickým</a:t>
            </a:r>
            <a:r>
              <a:rPr lang="cs-CZ" dirty="0">
                <a:latin typeface="+mn-lt"/>
                <a:ea typeface="Century Schoolbook"/>
                <a:cs typeface="Century Schoolbook"/>
                <a:sym typeface="Century Schoolbook"/>
              </a:rPr>
              <a:t> syndromem (MDS)</a:t>
            </a:r>
          </a:p>
        </p:txBody>
      </p:sp>
      <p:sp>
        <p:nvSpPr>
          <p:cNvPr id="116740" name="Text Box 5"/>
          <p:cNvSpPr txBox="1">
            <a:spLocks noChangeArrowheads="1"/>
          </p:cNvSpPr>
          <p:nvPr/>
        </p:nvSpPr>
        <p:spPr bwMode="auto">
          <a:xfrm>
            <a:off x="323850" y="3341688"/>
            <a:ext cx="8569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92D050"/>
              </a:buClr>
              <a:buFont typeface="Wingdings" panose="05000000000000000000" pitchFamily="2" charset="2"/>
              <a:buChar char="§"/>
            </a:pPr>
            <a:r>
              <a:rPr lang="cs-CZ" altLang="cs-CZ" sz="2400"/>
              <a:t>50-80% nemocných s chronickou lymfocytární leukémií (CLL)</a:t>
            </a:r>
          </a:p>
          <a:p>
            <a:pPr eaLnBrk="1" hangingPunct="1">
              <a:spcBef>
                <a:spcPct val="0"/>
              </a:spcBef>
              <a:buClr>
                <a:srgbClr val="92D050"/>
              </a:buClr>
              <a:buFont typeface="Wingdings" panose="05000000000000000000" pitchFamily="2" charset="2"/>
              <a:buChar char="§"/>
            </a:pPr>
            <a:r>
              <a:rPr lang="cs-CZ" altLang="cs-CZ" sz="2400"/>
              <a:t>70-90% nemocných s akutní lymfoblastickou leukémií (ALL)</a:t>
            </a:r>
          </a:p>
          <a:p>
            <a:pPr eaLnBrk="1" hangingPunct="1">
              <a:spcBef>
                <a:spcPct val="0"/>
              </a:spcBef>
              <a:buClr>
                <a:srgbClr val="92D050"/>
              </a:buClr>
              <a:buFont typeface="Wingdings" panose="05000000000000000000" pitchFamily="2" charset="2"/>
              <a:buChar char="§"/>
            </a:pPr>
            <a:r>
              <a:rPr lang="cs-CZ" altLang="cs-CZ" sz="2400"/>
              <a:t>60-90% nemocných s nehodgkinským lymfomem (NHL)</a:t>
            </a:r>
          </a:p>
          <a:p>
            <a:pPr eaLnBrk="1" hangingPunct="1">
              <a:spcBef>
                <a:spcPct val="0"/>
              </a:spcBef>
              <a:buClr>
                <a:srgbClr val="92D050"/>
              </a:buClr>
              <a:buFont typeface="Wingdings" panose="05000000000000000000" pitchFamily="2" charset="2"/>
              <a:buChar char="§"/>
            </a:pPr>
            <a:r>
              <a:rPr lang="cs-CZ" altLang="cs-CZ" sz="2400"/>
              <a:t>90% nemocných s mnohočetným myelomem (MM)</a:t>
            </a:r>
          </a:p>
        </p:txBody>
      </p:sp>
      <p:pic>
        <p:nvPicPr>
          <p:cNvPr id="11674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38" y="-85725"/>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74352"/>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3" y="-431800"/>
            <a:ext cx="10083801" cy="28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2F4D71">
                      <a:alpha val="74997"/>
                    </a:srgbClr>
                  </a:outerShdw>
                </a:effectLst>
              </a14:hiddenEffects>
            </a:ext>
          </a:extLst>
        </p:spPr>
      </p:pic>
      <p:sp>
        <p:nvSpPr>
          <p:cNvPr id="118786" name="Shape 90"/>
          <p:cNvSpPr>
            <a:spLocks noChangeArrowheads="1"/>
          </p:cNvSpPr>
          <p:nvPr/>
        </p:nvSpPr>
        <p:spPr bwMode="auto">
          <a:xfrm>
            <a:off x="1692275" y="2439988"/>
            <a:ext cx="58134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2200"/>
              </a:spcBef>
              <a:buFontTx/>
              <a:buNone/>
            </a:pPr>
            <a:r>
              <a:rPr lang="cs-CZ" altLang="cs-CZ" sz="3800"/>
              <a:t>1.Diagnosa</a:t>
            </a:r>
          </a:p>
          <a:p>
            <a:pPr eaLnBrk="1" hangingPunct="1">
              <a:spcBef>
                <a:spcPts val="2200"/>
              </a:spcBef>
              <a:buFontTx/>
              <a:buNone/>
            </a:pPr>
            <a:r>
              <a:rPr lang="cs-CZ" altLang="cs-CZ" sz="3800"/>
              <a:t>2.Prognosa</a:t>
            </a:r>
          </a:p>
          <a:p>
            <a:pPr eaLnBrk="1" hangingPunct="1">
              <a:spcBef>
                <a:spcPts val="2200"/>
              </a:spcBef>
              <a:buFontTx/>
              <a:buNone/>
            </a:pPr>
            <a:r>
              <a:rPr lang="cs-CZ" altLang="cs-CZ" sz="3800"/>
              <a:t>3.Léčebné rozhodování</a:t>
            </a:r>
          </a:p>
        </p:txBody>
      </p:sp>
      <p:sp>
        <p:nvSpPr>
          <p:cNvPr id="118787" name="Shape 91"/>
          <p:cNvSpPr>
            <a:spLocks noChangeArrowheads="1"/>
          </p:cNvSpPr>
          <p:nvPr/>
        </p:nvSpPr>
        <p:spPr bwMode="auto">
          <a:xfrm rot="-509518">
            <a:off x="2265363" y="5057775"/>
            <a:ext cx="55149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2200"/>
              </a:spcBef>
              <a:buFontTx/>
              <a:buNone/>
            </a:pPr>
            <a:endParaRPr lang="en-US" altLang="cs-CZ" sz="3800"/>
          </a:p>
        </p:txBody>
      </p:sp>
      <p:sp>
        <p:nvSpPr>
          <p:cNvPr id="92" name="Shape 92">
            <a:extLst>
              <a:ext uri="{FF2B5EF4-FFF2-40B4-BE49-F238E27FC236}">
                <a16:creationId xmlns:a16="http://schemas.microsoft.com/office/drawing/2014/main" id="{B3084EBB-1096-8C45-971D-7B37C8352F71}"/>
              </a:ext>
            </a:extLst>
          </p:cNvPr>
          <p:cNvSpPr/>
          <p:nvPr/>
        </p:nvSpPr>
        <p:spPr>
          <a:xfrm>
            <a:off x="2124075" y="363538"/>
            <a:ext cx="5208588" cy="646112"/>
          </a:xfrm>
          <a:prstGeom prst="rect">
            <a:avLst/>
          </a:prstGeom>
          <a:ln w="12700">
            <a:miter lim="400000"/>
          </a:ln>
        </p:spPr>
        <p:txBody>
          <a:bodyPr wrap="none" lIns="45719" rIns="45719">
            <a:spAutoFit/>
          </a:bodyPr>
          <a:lstStyle>
            <a:lvl1pPr>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1pPr>
            <a:lvl2pPr marL="742950" indent="-28575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2pPr>
            <a:lvl3pPr marL="11430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3pPr>
            <a:lvl4pPr marL="16002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4pPr>
            <a:lvl5pPr marL="20574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5pPr>
            <a:lvl6pPr marL="25146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6pPr>
            <a:lvl7pPr marL="29718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7pPr>
            <a:lvl8pPr marL="34290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8pPr>
            <a:lvl9pPr marL="38862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9pPr>
          </a:lstStyle>
          <a:p>
            <a:pPr eaLnBrk="1" hangingPunct="1">
              <a:defRPr/>
            </a:pPr>
            <a:r>
              <a:rPr lang="cs-CZ" altLang="cs-CZ" sz="3600">
                <a:effectLst>
                  <a:outerShdw blurRad="38100" dist="38100" dir="2700000" algn="tl">
                    <a:srgbClr val="C0C0C0"/>
                  </a:outerShdw>
                </a:effectLst>
                <a:latin typeface="Calibri" panose="020F0502020204030204" pitchFamily="34" charset="0"/>
              </a:rPr>
              <a:t>Cytog</a:t>
            </a:r>
            <a:r>
              <a:rPr lang="en-US" altLang="cs-CZ" sz="3600">
                <a:effectLst>
                  <a:outerShdw blurRad="38100" dist="38100" dir="2700000" algn="tl">
                    <a:srgbClr val="C0C0C0"/>
                  </a:outerShdw>
                </a:effectLst>
                <a:latin typeface="Calibri" panose="020F0502020204030204" pitchFamily="34" charset="0"/>
              </a:rPr>
              <a:t>eneti</a:t>
            </a:r>
            <a:r>
              <a:rPr lang="cs-CZ" altLang="cs-CZ" sz="3600">
                <a:effectLst>
                  <a:outerShdw blurRad="38100" dist="38100" dir="2700000" algn="tl">
                    <a:srgbClr val="C0C0C0"/>
                  </a:outerShdw>
                </a:effectLst>
                <a:latin typeface="Calibri" panose="020F0502020204030204" pitchFamily="34" charset="0"/>
              </a:rPr>
              <a:t>ka v h</a:t>
            </a:r>
            <a:r>
              <a:rPr lang="en-US" altLang="cs-CZ" sz="3600">
                <a:effectLst>
                  <a:outerShdw blurRad="38100" dist="38100" dir="2700000" algn="tl">
                    <a:srgbClr val="C0C0C0"/>
                  </a:outerShdw>
                </a:effectLst>
                <a:latin typeface="Calibri" panose="020F0502020204030204" pitchFamily="34" charset="0"/>
              </a:rPr>
              <a:t>ematolog</a:t>
            </a:r>
            <a:r>
              <a:rPr lang="cs-CZ" altLang="cs-CZ" sz="3600">
                <a:effectLst>
                  <a:outerShdw blurRad="38100" dist="38100" dir="2700000" algn="tl">
                    <a:srgbClr val="C0C0C0"/>
                  </a:outerShdw>
                </a:effectLst>
                <a:latin typeface="Calibri" panose="020F0502020204030204" pitchFamily="34" charset="0"/>
              </a:rPr>
              <a:t>ii</a:t>
            </a:r>
            <a:endParaRPr lang="en-US" altLang="cs-CZ" sz="3600">
              <a:effectLst>
                <a:outerShdw blurRad="38100" dist="38100" dir="2700000" algn="tl">
                  <a:srgbClr val="C0C0C0"/>
                </a:outerShdw>
              </a:effectLst>
              <a:latin typeface="Calibri" panose="020F0502020204030204" pitchFamily="34" charset="0"/>
            </a:endParaRPr>
          </a:p>
        </p:txBody>
      </p:sp>
      <p:sp>
        <p:nvSpPr>
          <p:cNvPr id="118789" name="Shape 93"/>
          <p:cNvSpPr>
            <a:spLocks noChangeArrowheads="1"/>
          </p:cNvSpPr>
          <p:nvPr/>
        </p:nvSpPr>
        <p:spPr bwMode="auto">
          <a:xfrm>
            <a:off x="3203575" y="3644900"/>
            <a:ext cx="26654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2200"/>
              </a:spcBef>
              <a:buFontTx/>
              <a:buNone/>
            </a:pPr>
            <a:endParaRPr lang="en-US" altLang="cs-CZ" sz="3800"/>
          </a:p>
        </p:txBody>
      </p:sp>
      <p:pic>
        <p:nvPicPr>
          <p:cNvPr id="1187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249238"/>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12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Obdélník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66713"/>
            <a:ext cx="9361487" cy="288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a:extLst>
              <a:ext uri="{FF2B5EF4-FFF2-40B4-BE49-F238E27FC236}">
                <a16:creationId xmlns:a16="http://schemas.microsoft.com/office/drawing/2014/main" id="{C1EC746B-450E-E94A-9226-2D7F022B3772}"/>
              </a:ext>
            </a:extLst>
          </p:cNvPr>
          <p:cNvSpPr txBox="1"/>
          <p:nvPr/>
        </p:nvSpPr>
        <p:spPr>
          <a:xfrm>
            <a:off x="179388" y="260350"/>
            <a:ext cx="8299450" cy="13858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none" lIns="45719" tIns="45719" rIns="45719"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latinLnBrk="1">
              <a:spcBef>
                <a:spcPct val="0"/>
              </a:spcBef>
              <a:buFontTx/>
              <a:buNone/>
            </a:pPr>
            <a:r>
              <a:rPr lang="cs-CZ" altLang="cs-CZ" sz="2800">
                <a:effectLst>
                  <a:outerShdw blurRad="38100" dist="38100" dir="2700000" algn="tl">
                    <a:srgbClr val="C0C0C0"/>
                  </a:outerShdw>
                </a:effectLst>
              </a:rPr>
              <a:t>                        Filadelfský chromosom (Ph)</a:t>
            </a:r>
          </a:p>
          <a:p>
            <a:pPr eaLnBrk="1" latinLnBrk="1">
              <a:spcBef>
                <a:spcPct val="0"/>
              </a:spcBef>
              <a:buFontTx/>
              <a:buNone/>
            </a:pPr>
            <a:endParaRPr lang="cs-CZ" altLang="cs-CZ" sz="2800"/>
          </a:p>
          <a:p>
            <a:pPr eaLnBrk="1" latinLnBrk="1">
              <a:spcBef>
                <a:spcPct val="0"/>
              </a:spcBef>
              <a:buFontTx/>
              <a:buNone/>
            </a:pPr>
            <a:r>
              <a:rPr lang="cs-CZ" altLang="cs-CZ" sz="2800"/>
              <a:t>První specifická chromosomová změna u nádoru člověka</a:t>
            </a:r>
          </a:p>
        </p:txBody>
      </p:sp>
      <p:pic>
        <p:nvPicPr>
          <p:cNvPr id="1198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0650"/>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p:cNvPicPr>
            <a:picLocks noChangeAspect="1"/>
          </p:cNvPicPr>
          <p:nvPr/>
        </p:nvPicPr>
        <p:blipFill>
          <a:blip r:embed="rId4"/>
          <a:stretch>
            <a:fillRect/>
          </a:stretch>
        </p:blipFill>
        <p:spPr>
          <a:xfrm>
            <a:off x="1232221" y="2027238"/>
            <a:ext cx="6571134" cy="4481513"/>
          </a:xfrm>
          <a:prstGeom prst="rect">
            <a:avLst/>
          </a:prstGeom>
        </p:spPr>
      </p:pic>
      <p:sp>
        <p:nvSpPr>
          <p:cNvPr id="6" name="TextovéPole 5"/>
          <p:cNvSpPr txBox="1"/>
          <p:nvPr/>
        </p:nvSpPr>
        <p:spPr>
          <a:xfrm>
            <a:off x="0" y="6611779"/>
            <a:ext cx="1928733" cy="246221"/>
          </a:xfrm>
          <a:prstGeom prst="rect">
            <a:avLst/>
          </a:prstGeom>
          <a:noFill/>
        </p:spPr>
        <p:txBody>
          <a:bodyPr wrap="none" rtlCol="0">
            <a:spAutoFit/>
          </a:bodyPr>
          <a:lstStyle/>
          <a:p>
            <a:r>
              <a:rPr lang="cs-CZ" sz="1000" dirty="0">
                <a:latin typeface="Calibri" panose="020F0502020204030204" pitchFamily="34" charset="0"/>
                <a:cs typeface="Calibri" panose="020F0502020204030204" pitchFamily="34" charset="0"/>
              </a:rPr>
              <a:t>Převzato: www.jaypeedigital.com</a:t>
            </a:r>
          </a:p>
        </p:txBody>
      </p:sp>
    </p:spTree>
  </p:cSld>
  <p:clrMapOvr>
    <a:masterClrMapping/>
  </p:clrMapOvr>
  <mc:AlternateContent xmlns:mc="http://schemas.openxmlformats.org/markup-compatibility/2006" xmlns:p14="http://schemas.microsoft.com/office/powerpoint/2010/main">
    <mc:Choice Requires="p14">
      <p:transition spd="slow" p14:dur="2000" advTm="32896"/>
    </mc:Choice>
    <mc:Fallback xmlns="">
      <p:transition spd="slow" advTm="3289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Obdélník 1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71500"/>
            <a:ext cx="100965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Shape 40"/>
          <p:cNvSpPr>
            <a:spLocks noGrp="1"/>
          </p:cNvSpPr>
          <p:nvPr>
            <p:ph type="title" idx="4294967295"/>
          </p:nvPr>
        </p:nvSpPr>
        <p:spPr>
          <a:xfrm>
            <a:off x="0" y="-42863"/>
            <a:ext cx="7772400" cy="1143001"/>
          </a:xfrm>
        </p:spPr>
        <p:txBody>
          <a:bodyPr lIns="0" tIns="0" rIns="0" bIns="0"/>
          <a:lstStyle/>
          <a:p>
            <a:pPr eaLnBrk="1" hangingPunct="1"/>
            <a:br>
              <a:rPr lang="cs-CZ" altLang="cs-CZ" sz="1900">
                <a:solidFill>
                  <a:srgbClr val="575F6D"/>
                </a:solidFill>
                <a:cs typeface="Calibri" panose="020F0502020204030204" pitchFamily="34" charset="0"/>
                <a:sym typeface="Calibri" panose="020F0502020204030204" pitchFamily="34" charset="0"/>
              </a:rPr>
            </a:br>
            <a:endParaRPr lang="cs-CZ" altLang="cs-CZ" sz="1900">
              <a:solidFill>
                <a:srgbClr val="7030A0"/>
              </a:solidFill>
              <a:cs typeface="Calibri" panose="020F0502020204030204" pitchFamily="34" charset="0"/>
              <a:sym typeface="Calibri" panose="020F0502020204030204" pitchFamily="34" charset="0"/>
            </a:endParaRPr>
          </a:p>
        </p:txBody>
      </p:sp>
      <p:sp>
        <p:nvSpPr>
          <p:cNvPr id="120835" name="Shape 41"/>
          <p:cNvSpPr>
            <a:spLocks noChangeArrowheads="1"/>
          </p:cNvSpPr>
          <p:nvPr/>
        </p:nvSpPr>
        <p:spPr bwMode="auto">
          <a:xfrm>
            <a:off x="612775" y="2132013"/>
            <a:ext cx="38147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2000"/>
              <a:t>90-95% Ph chromosom výsledek </a:t>
            </a:r>
          </a:p>
          <a:p>
            <a:pPr eaLnBrk="1" hangingPunct="1">
              <a:spcBef>
                <a:spcPct val="0"/>
              </a:spcBef>
              <a:buFontTx/>
              <a:buNone/>
            </a:pPr>
            <a:r>
              <a:rPr lang="cs-CZ" altLang="cs-CZ" sz="2000"/>
              <a:t>translokace  t(9;22)(q34;q21)</a:t>
            </a:r>
          </a:p>
        </p:txBody>
      </p:sp>
      <p:pic>
        <p:nvPicPr>
          <p:cNvPr id="120836" name="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371600"/>
            <a:ext cx="23431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4" name="Shape 44">
            <a:extLst>
              <a:ext uri="{FF2B5EF4-FFF2-40B4-BE49-F238E27FC236}">
                <a16:creationId xmlns:a16="http://schemas.microsoft.com/office/drawing/2014/main" id="{1AA807A8-A52B-1547-9D99-F35CE85F413C}"/>
              </a:ext>
            </a:extLst>
          </p:cNvPr>
          <p:cNvSpPr/>
          <p:nvPr/>
        </p:nvSpPr>
        <p:spPr>
          <a:xfrm>
            <a:off x="525463" y="160338"/>
            <a:ext cx="7772400" cy="523875"/>
          </a:xfrm>
          <a:prstGeom prst="rect">
            <a:avLst/>
          </a:prstGeom>
          <a:ln w="12700">
            <a:miter lim="400000"/>
          </a:ln>
        </p:spPr>
        <p:txBody>
          <a:bodyPr lIns="45719" rIns="45719">
            <a:spAutoFit/>
          </a:bodyPr>
          <a:lstStyle>
            <a:lvl1pPr algn="ctr">
              <a:defRPr sz="3600">
                <a:latin typeface="Calibri"/>
                <a:ea typeface="Calibri"/>
                <a:cs typeface="Calibri"/>
                <a:sym typeface="Calibri"/>
              </a:defRPr>
            </a:lvl1pPr>
          </a:lstStyle>
          <a:p>
            <a:pPr eaLnBrk="1" fontAlgn="auto" hangingPunct="1">
              <a:spcBef>
                <a:spcPts val="0"/>
              </a:spcBef>
              <a:spcAft>
                <a:spcPts val="0"/>
              </a:spcAft>
              <a:defRPr sz="1800"/>
            </a:pPr>
            <a:r>
              <a:rPr sz="2800" kern="0" dirty="0" err="1">
                <a:effectLst>
                  <a:outerShdw blurRad="38100" dist="38100" dir="2700000" algn="tl">
                    <a:srgbClr val="000000">
                      <a:alpha val="43137"/>
                    </a:srgbClr>
                  </a:outerShdw>
                </a:effectLst>
              </a:rPr>
              <a:t>Cytogenetika</a:t>
            </a:r>
            <a:r>
              <a:rPr sz="2800" kern="0" dirty="0">
                <a:effectLst>
                  <a:outerShdw blurRad="38100" dist="38100" dir="2700000" algn="tl">
                    <a:srgbClr val="000000">
                      <a:alpha val="43137"/>
                    </a:srgbClr>
                  </a:outerShdw>
                </a:effectLst>
              </a:rPr>
              <a:t>     CML </a:t>
            </a:r>
          </a:p>
        </p:txBody>
      </p:sp>
      <p:pic>
        <p:nvPicPr>
          <p:cNvPr id="120838" name="im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949325"/>
            <a:ext cx="40322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6" name="Shape 46">
            <a:extLst>
              <a:ext uri="{FF2B5EF4-FFF2-40B4-BE49-F238E27FC236}">
                <a16:creationId xmlns:a16="http://schemas.microsoft.com/office/drawing/2014/main" id="{E1E4646C-6D3B-444F-92EC-DB9C36CDDD7F}"/>
              </a:ext>
            </a:extLst>
          </p:cNvPr>
          <p:cNvSpPr/>
          <p:nvPr/>
        </p:nvSpPr>
        <p:spPr>
          <a:xfrm flipH="1">
            <a:off x="6732588" y="1916113"/>
            <a:ext cx="165100" cy="227012"/>
          </a:xfrm>
          <a:prstGeom prst="line">
            <a:avLst/>
          </a:prstGeom>
          <a:ln w="38100">
            <a:solidFill>
              <a:srgbClr val="990000"/>
            </a:solidFill>
            <a:round/>
            <a:tailEnd type="triangle"/>
          </a:ln>
        </p:spPr>
        <p:txBody>
          <a:bodyPr lIns="0" tIns="0" rIns="0" bIns="0"/>
          <a:lstStyle/>
          <a:p>
            <a:pPr defTabSz="457200" eaLnBrk="1" fontAlgn="auto" hangingPunct="1">
              <a:spcBef>
                <a:spcPts val="0"/>
              </a:spcBef>
              <a:spcAft>
                <a:spcPts val="0"/>
              </a:spcAft>
              <a:defRPr sz="1200">
                <a:latin typeface="+mn-lt"/>
                <a:ea typeface="+mn-ea"/>
                <a:cs typeface="+mn-cs"/>
                <a:sym typeface="Helvetica"/>
              </a:defRPr>
            </a:pPr>
            <a:endParaRPr sz="1200" kern="0">
              <a:solidFill>
                <a:sysClr val="windowText" lastClr="000000"/>
              </a:solidFill>
              <a:latin typeface="+mn-lt"/>
              <a:ea typeface="+mn-ea"/>
              <a:cs typeface="+mn-cs"/>
              <a:sym typeface="Helvetica"/>
            </a:endParaRPr>
          </a:p>
        </p:txBody>
      </p:sp>
      <p:sp>
        <p:nvSpPr>
          <p:cNvPr id="51" name="Shape 51">
            <a:extLst>
              <a:ext uri="{FF2B5EF4-FFF2-40B4-BE49-F238E27FC236}">
                <a16:creationId xmlns:a16="http://schemas.microsoft.com/office/drawing/2014/main" id="{B816D5BB-5455-1B4F-86F2-9BEE3B918FC3}"/>
              </a:ext>
            </a:extLst>
          </p:cNvPr>
          <p:cNvSpPr/>
          <p:nvPr/>
        </p:nvSpPr>
        <p:spPr>
          <a:xfrm flipH="1">
            <a:off x="6875463" y="3141663"/>
            <a:ext cx="165100" cy="227012"/>
          </a:xfrm>
          <a:prstGeom prst="line">
            <a:avLst/>
          </a:prstGeom>
          <a:ln w="38100">
            <a:solidFill>
              <a:srgbClr val="990000"/>
            </a:solidFill>
            <a:round/>
            <a:tailEnd type="triangle"/>
          </a:ln>
        </p:spPr>
        <p:txBody>
          <a:bodyPr lIns="0" tIns="0" rIns="0" bIns="0"/>
          <a:lstStyle/>
          <a:p>
            <a:pPr defTabSz="457200" eaLnBrk="1" fontAlgn="auto" hangingPunct="1">
              <a:spcBef>
                <a:spcPts val="0"/>
              </a:spcBef>
              <a:spcAft>
                <a:spcPts val="0"/>
              </a:spcAft>
              <a:defRPr sz="1200">
                <a:latin typeface="+mn-lt"/>
                <a:ea typeface="+mn-ea"/>
                <a:cs typeface="+mn-cs"/>
                <a:sym typeface="Helvetica"/>
              </a:defRPr>
            </a:pPr>
            <a:endParaRPr sz="1200" kern="0">
              <a:solidFill>
                <a:sysClr val="windowText" lastClr="000000"/>
              </a:solidFill>
              <a:latin typeface="+mn-lt"/>
              <a:ea typeface="+mn-ea"/>
              <a:cs typeface="+mn-cs"/>
              <a:sym typeface="Helvetica"/>
            </a:endParaRPr>
          </a:p>
        </p:txBody>
      </p:sp>
      <p:pic>
        <p:nvPicPr>
          <p:cNvPr id="12084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0775" y="3933825"/>
            <a:ext cx="3097213"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A3A66CF0-D51D-4C44-92EA-F968DB87E3F6}"/>
              </a:ext>
            </a:extLst>
          </p:cNvPr>
          <p:cNvSpPr txBox="1"/>
          <p:nvPr/>
        </p:nvSpPr>
        <p:spPr>
          <a:xfrm>
            <a:off x="525463" y="4252913"/>
            <a:ext cx="3740150" cy="163195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none" lIns="45719" tIns="45719" rIns="45719" bIns="45719">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latinLnBrk="1">
              <a:spcBef>
                <a:spcPct val="0"/>
              </a:spcBef>
              <a:buClr>
                <a:srgbClr val="92D050"/>
              </a:buClr>
              <a:buFont typeface="Wingdings" panose="05000000000000000000" pitchFamily="2" charset="2"/>
              <a:buChar char="§"/>
            </a:pPr>
            <a:r>
              <a:rPr lang="cs-CZ" altLang="cs-CZ" sz="2000"/>
              <a:t>Přídatné chromosomové změny</a:t>
            </a:r>
          </a:p>
          <a:p>
            <a:pPr eaLnBrk="1" latinLnBrk="1">
              <a:spcBef>
                <a:spcPct val="0"/>
              </a:spcBef>
              <a:buFontTx/>
              <a:buNone/>
            </a:pPr>
            <a:endParaRPr lang="cs-CZ" altLang="cs-CZ" sz="2000"/>
          </a:p>
          <a:p>
            <a:pPr eaLnBrk="1" latinLnBrk="1">
              <a:spcBef>
                <a:spcPct val="0"/>
              </a:spcBef>
              <a:buFontTx/>
              <a:buNone/>
            </a:pPr>
            <a:r>
              <a:rPr lang="cs-CZ" altLang="cs-CZ" sz="2000"/>
              <a:t>      Diagnosa CHF: ~12%</a:t>
            </a:r>
          </a:p>
          <a:p>
            <a:pPr eaLnBrk="1" latinLnBrk="1">
              <a:spcBef>
                <a:spcPct val="0"/>
              </a:spcBef>
              <a:buFontTx/>
              <a:buNone/>
            </a:pPr>
            <a:r>
              <a:rPr lang="cs-CZ" altLang="cs-CZ" sz="2000"/>
              <a:t>      Akcelerovaná fáze: ~30%</a:t>
            </a:r>
          </a:p>
          <a:p>
            <a:pPr eaLnBrk="1" latinLnBrk="1">
              <a:spcBef>
                <a:spcPct val="0"/>
              </a:spcBef>
              <a:buFontTx/>
              <a:buNone/>
            </a:pPr>
            <a:r>
              <a:rPr lang="cs-CZ" altLang="cs-CZ" sz="2000"/>
              <a:t>      Blastická zvrat : ~70%</a:t>
            </a:r>
          </a:p>
        </p:txBody>
      </p:sp>
      <p:sp>
        <p:nvSpPr>
          <p:cNvPr id="120843" name="Obdélník 2"/>
          <p:cNvSpPr>
            <a:spLocks noChangeArrowheads="1"/>
          </p:cNvSpPr>
          <p:nvPr/>
        </p:nvSpPr>
        <p:spPr bwMode="auto">
          <a:xfrm>
            <a:off x="293688" y="1579563"/>
            <a:ext cx="10858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900" u="sng">
                <a:sym typeface="Calibri" panose="020F0502020204030204" pitchFamily="34" charset="0"/>
              </a:rPr>
              <a:t>Diagnóza</a:t>
            </a:r>
          </a:p>
        </p:txBody>
      </p:sp>
      <p:sp>
        <p:nvSpPr>
          <p:cNvPr id="4" name="TextovéPole 3">
            <a:extLst>
              <a:ext uri="{FF2B5EF4-FFF2-40B4-BE49-F238E27FC236}">
                <a16:creationId xmlns:a16="http://schemas.microsoft.com/office/drawing/2014/main" id="{0052053F-4E2B-2047-B605-65A41B09F2F0}"/>
              </a:ext>
            </a:extLst>
          </p:cNvPr>
          <p:cNvSpPr txBox="1"/>
          <p:nvPr/>
        </p:nvSpPr>
        <p:spPr>
          <a:xfrm>
            <a:off x="323850" y="3789363"/>
            <a:ext cx="1060450" cy="369887"/>
          </a:xfrm>
          <a:prstGeom prst="rect">
            <a:avLst/>
          </a:prstGeom>
          <a:noFill/>
        </p:spPr>
        <p:txBody>
          <a:bodyPr wrap="none">
            <a:spAutoFit/>
          </a:bodyPr>
          <a:lstStyle/>
          <a:p>
            <a:pPr eaLnBrk="1" fontAlgn="auto" hangingPunct="1">
              <a:spcBef>
                <a:spcPts val="0"/>
              </a:spcBef>
              <a:spcAft>
                <a:spcPts val="0"/>
              </a:spcAft>
              <a:defRPr/>
            </a:pPr>
            <a:r>
              <a:rPr lang="cs-CZ" sz="1800" u="sng" kern="0" dirty="0">
                <a:latin typeface="+mn-lt"/>
                <a:ea typeface="Century Schoolbook"/>
                <a:cs typeface="Century Schoolbook"/>
                <a:sym typeface="Century Schoolbook"/>
              </a:rPr>
              <a:t>Prognóza</a:t>
            </a:r>
          </a:p>
        </p:txBody>
      </p:sp>
      <p:pic>
        <p:nvPicPr>
          <p:cNvPr id="12084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050" y="-360363"/>
            <a:ext cx="1503363" cy="239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74296"/>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Obdélník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304800"/>
            <a:ext cx="100838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Shape 27">
            <a:extLst>
              <a:ext uri="{FF2B5EF4-FFF2-40B4-BE49-F238E27FC236}">
                <a16:creationId xmlns:a16="http://schemas.microsoft.com/office/drawing/2014/main" id="{98E7DA60-AF9A-2F4A-92BF-F6DBA421E8A5}"/>
              </a:ext>
            </a:extLst>
          </p:cNvPr>
          <p:cNvSpPr>
            <a:spLocks noGrp="1"/>
          </p:cNvSpPr>
          <p:nvPr>
            <p:ph type="title" idx="4294967295"/>
          </p:nvPr>
        </p:nvSpPr>
        <p:spPr>
          <a:xfrm>
            <a:off x="2349879" y="69143"/>
            <a:ext cx="5601816" cy="1127125"/>
          </a:xfrm>
        </p:spPr>
        <p:txBody>
          <a:bodyPr>
            <a:normAutofit/>
          </a:bodyPr>
          <a:lstStyle/>
          <a:p>
            <a:pPr algn="l" eaLnBrk="1" hangingPunct="1">
              <a:defRPr/>
            </a:pPr>
            <a:r>
              <a:rPr lang="cs-CZ" sz="4000" dirty="0">
                <a:effectLst>
                  <a:outerShdw blurRad="38100" dist="38100" dir="2700000" algn="tl">
                    <a:srgbClr val="C0C0C0"/>
                  </a:outerShdw>
                </a:effectLst>
              </a:rPr>
              <a:t>Nádorová </a:t>
            </a:r>
            <a:r>
              <a:rPr lang="cs-CZ" sz="4000" dirty="0" err="1">
                <a:effectLst>
                  <a:outerShdw blurRad="38100" dist="38100" dir="2700000" algn="tl">
                    <a:srgbClr val="C0C0C0"/>
                  </a:outerShdw>
                </a:effectLst>
              </a:rPr>
              <a:t>cytogenomika</a:t>
            </a:r>
            <a:endParaRPr lang="en-US" sz="4000" dirty="0">
              <a:effectLst>
                <a:outerShdw blurRad="38100" dist="38100" dir="2700000" algn="tl">
                  <a:srgbClr val="C0C0C0"/>
                </a:outerShdw>
              </a:effectLst>
            </a:endParaRPr>
          </a:p>
        </p:txBody>
      </p:sp>
      <p:sp>
        <p:nvSpPr>
          <p:cNvPr id="83971" name="Shape 28"/>
          <p:cNvSpPr>
            <a:spLocks noGrp="1"/>
          </p:cNvSpPr>
          <p:nvPr>
            <p:ph type="body" idx="4294967295"/>
          </p:nvPr>
        </p:nvSpPr>
        <p:spPr>
          <a:xfrm>
            <a:off x="250825" y="1665288"/>
            <a:ext cx="8785225" cy="4525962"/>
          </a:xfrm>
        </p:spPr>
        <p:txBody>
          <a:bodyPr/>
          <a:lstStyle/>
          <a:p>
            <a:pPr>
              <a:buClr>
                <a:srgbClr val="92D050"/>
              </a:buClr>
              <a:buSzPct val="150000"/>
              <a:buFont typeface="Wingdings" panose="05000000000000000000" pitchFamily="2" charset="2"/>
              <a:buChar char="§"/>
            </a:pPr>
            <a:r>
              <a:rPr lang="cs-CZ" altLang="cs-CZ" sz="2600" dirty="0"/>
              <a:t>    </a:t>
            </a:r>
            <a:r>
              <a:rPr lang="cs-CZ" altLang="cs-CZ" sz="2400" dirty="0"/>
              <a:t>Charakteristickou vlastností nádorových buněk   jsou    </a:t>
            </a:r>
          </a:p>
          <a:p>
            <a:pPr>
              <a:buClr>
                <a:srgbClr val="92D050"/>
              </a:buClr>
              <a:buSzPct val="150000"/>
              <a:buFont typeface="Arial" panose="020B0604020202020204" pitchFamily="34" charset="0"/>
              <a:buNone/>
            </a:pPr>
            <a:r>
              <a:rPr lang="cs-CZ" altLang="cs-CZ" sz="2400" dirty="0"/>
              <a:t>           chromosomové změny : početní změny chromosomů</a:t>
            </a:r>
          </a:p>
          <a:p>
            <a:pPr>
              <a:buFont typeface="Arial" panose="020B0604020202020204" pitchFamily="34" charset="0"/>
              <a:buNone/>
            </a:pPr>
            <a:r>
              <a:rPr lang="cs-CZ" altLang="cs-CZ" sz="2400" dirty="0"/>
              <a:t>                            	               strukturní změny chromosomů</a:t>
            </a:r>
          </a:p>
          <a:p>
            <a:pPr>
              <a:buFont typeface="Arial" panose="020B0604020202020204" pitchFamily="34" charset="0"/>
              <a:buNone/>
            </a:pPr>
            <a:endParaRPr lang="cs-CZ" altLang="cs-CZ" sz="2400" dirty="0"/>
          </a:p>
          <a:p>
            <a:pPr>
              <a:buFont typeface="Arial" panose="020B0604020202020204" pitchFamily="34" charset="0"/>
              <a:buNone/>
            </a:pPr>
            <a:endParaRPr lang="en-US" altLang="cs-CZ" sz="2400" dirty="0"/>
          </a:p>
          <a:p>
            <a:pPr eaLnBrk="1" hangingPunct="1">
              <a:spcBef>
                <a:spcPct val="0"/>
              </a:spcBef>
              <a:buClr>
                <a:srgbClr val="92D050"/>
              </a:buClr>
              <a:buSzPct val="90000"/>
              <a:buFont typeface="Arial" panose="020B0604020202020204" pitchFamily="34" charset="0"/>
              <a:buNone/>
            </a:pPr>
            <a:endParaRPr lang="en-US" altLang="cs-CZ" sz="2400" dirty="0"/>
          </a:p>
        </p:txBody>
      </p:sp>
      <p:pic>
        <p:nvPicPr>
          <p:cNvPr id="8397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85725"/>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4" descr="Fritscher karyotyp 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4713" y="3500438"/>
            <a:ext cx="4203700" cy="2757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74" name="Picture 29" descr="C:\Majka a Eva\Karyotyp publi 2_soubory\HRAO[2].002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3082925"/>
            <a:ext cx="432117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Přímá spojnice 2">
            <a:extLst>
              <a:ext uri="{FF2B5EF4-FFF2-40B4-BE49-F238E27FC236}">
                <a16:creationId xmlns:a16="http://schemas.microsoft.com/office/drawing/2014/main" id="{4A919B53-E3D1-A44F-8708-8FE50A6BF3B4}"/>
              </a:ext>
            </a:extLst>
          </p:cNvPr>
          <p:cNvCxnSpPr>
            <a:cxnSpLocks/>
          </p:cNvCxnSpPr>
          <p:nvPr/>
        </p:nvCxnSpPr>
        <p:spPr>
          <a:xfrm>
            <a:off x="250825" y="3500438"/>
            <a:ext cx="8642350" cy="0"/>
          </a:xfrm>
          <a:prstGeom prst="line">
            <a:avLst/>
          </a:prstGeom>
        </p:spPr>
        <p:style>
          <a:lnRef idx="1">
            <a:schemeClr val="dk1"/>
          </a:lnRef>
          <a:fillRef idx="0">
            <a:schemeClr val="dk1"/>
          </a:fillRef>
          <a:effectRef idx="0">
            <a:schemeClr val="dk1"/>
          </a:effectRef>
          <a:fontRef idx="minor">
            <a:schemeClr val="tx1"/>
          </a:fontRef>
        </p:style>
      </p:cxnSp>
      <p:cxnSp>
        <p:nvCxnSpPr>
          <p:cNvPr id="4" name="Přímá spojnice se šipkou 3"/>
          <p:cNvCxnSpPr/>
          <p:nvPr/>
        </p:nvCxnSpPr>
        <p:spPr>
          <a:xfrm flipH="1">
            <a:off x="6228184" y="4509120"/>
            <a:ext cx="288032" cy="216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nice se šipkou 5"/>
          <p:cNvCxnSpPr/>
          <p:nvPr/>
        </p:nvCxnSpPr>
        <p:spPr>
          <a:xfrm flipH="1">
            <a:off x="8028384" y="4437112"/>
            <a:ext cx="216024" cy="216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flipH="1">
            <a:off x="5652120" y="5157192"/>
            <a:ext cx="216024" cy="216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flipH="1">
            <a:off x="8028384" y="5085184"/>
            <a:ext cx="216024" cy="216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flipH="1">
            <a:off x="6444208" y="5661248"/>
            <a:ext cx="216024" cy="2880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bdélník 12"/>
          <p:cNvSpPr/>
          <p:nvPr/>
        </p:nvSpPr>
        <p:spPr>
          <a:xfrm>
            <a:off x="250825" y="3500438"/>
            <a:ext cx="8637588" cy="27574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ransition spd="slow" advTm="25656"/>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p:cNvSpPr>
          <p:nvPr>
            <p:ph type="body" idx="4294967295"/>
          </p:nvPr>
        </p:nvSpPr>
        <p:spPr>
          <a:xfrm>
            <a:off x="2916238" y="1773238"/>
            <a:ext cx="3635375" cy="3929062"/>
          </a:xfrm>
          <a:solidFill>
            <a:schemeClr val="bg1"/>
          </a:solidFill>
        </p:spPr>
        <p:txBody>
          <a:bodyPr/>
          <a:lstStyle/>
          <a:p>
            <a:pPr eaLnBrk="1" hangingPunct="1">
              <a:lnSpc>
                <a:spcPct val="90000"/>
              </a:lnSpc>
              <a:buSzPct val="200000"/>
            </a:pPr>
            <a:r>
              <a:rPr lang="en-US" altLang="cs-CZ" sz="1800">
                <a:latin typeface="Arial" panose="020B0604020202020204" pitchFamily="34" charset="0"/>
              </a:rPr>
              <a:t>“</a:t>
            </a:r>
            <a:r>
              <a:rPr lang="en-US" altLang="cs-CZ" sz="1800" u="sng">
                <a:latin typeface="Arial" panose="020B0604020202020204" pitchFamily="34" charset="0"/>
              </a:rPr>
              <a:t>major” route </a:t>
            </a:r>
            <a:r>
              <a:rPr lang="cs-CZ" altLang="cs-CZ" sz="1800" u="sng">
                <a:latin typeface="Arial" panose="020B0604020202020204" pitchFamily="34" charset="0"/>
              </a:rPr>
              <a:t>změny</a:t>
            </a:r>
            <a:endParaRPr lang="en-US" altLang="cs-CZ" sz="1800" u="sng">
              <a:latin typeface="Arial" panose="020B0604020202020204" pitchFamily="34" charset="0"/>
            </a:endParaRPr>
          </a:p>
          <a:p>
            <a:pPr lvl="1" eaLnBrk="1" hangingPunct="1">
              <a:lnSpc>
                <a:spcPct val="90000"/>
              </a:lnSpc>
              <a:buSzPct val="200000"/>
              <a:buFont typeface="Wingdings 2" panose="05020102010507070707" pitchFamily="18" charset="2"/>
              <a:buNone/>
            </a:pPr>
            <a:r>
              <a:rPr lang="cs-CZ" altLang="cs-CZ" sz="1800">
                <a:latin typeface="Arial" panose="020B0604020202020204" pitchFamily="34" charset="0"/>
              </a:rPr>
              <a:t>          </a:t>
            </a:r>
            <a:r>
              <a:rPr lang="en-US" altLang="cs-CZ" sz="1800">
                <a:latin typeface="Arial" panose="020B0604020202020204" pitchFamily="34" charset="0"/>
              </a:rPr>
              <a:t>+8</a:t>
            </a:r>
          </a:p>
          <a:p>
            <a:pPr lvl="1" eaLnBrk="1" hangingPunct="1">
              <a:lnSpc>
                <a:spcPct val="90000"/>
              </a:lnSpc>
              <a:buSzPct val="200000"/>
              <a:buFont typeface="Wingdings 2" panose="05020102010507070707" pitchFamily="18" charset="2"/>
              <a:buNone/>
            </a:pPr>
            <a:r>
              <a:rPr lang="cs-CZ" altLang="cs-CZ" sz="1800">
                <a:latin typeface="Arial" panose="020B0604020202020204" pitchFamily="34" charset="0"/>
              </a:rPr>
              <a:t>  </a:t>
            </a:r>
            <a:r>
              <a:rPr lang="en-US" altLang="cs-CZ" sz="1800">
                <a:latin typeface="Arial" panose="020B0604020202020204" pitchFamily="34" charset="0"/>
              </a:rPr>
              <a:t>+der(22)t(9;22)</a:t>
            </a:r>
          </a:p>
          <a:p>
            <a:pPr lvl="1" eaLnBrk="1" hangingPunct="1">
              <a:lnSpc>
                <a:spcPct val="90000"/>
              </a:lnSpc>
              <a:buSzPct val="200000"/>
              <a:buFont typeface="Wingdings 2" panose="05020102010507070707" pitchFamily="18" charset="2"/>
              <a:buNone/>
            </a:pPr>
            <a:r>
              <a:rPr lang="cs-CZ" altLang="cs-CZ" sz="1800">
                <a:latin typeface="Arial" panose="020B0604020202020204" pitchFamily="34" charset="0"/>
              </a:rPr>
              <a:t>          </a:t>
            </a:r>
            <a:r>
              <a:rPr lang="en-US" altLang="cs-CZ" sz="1800">
                <a:latin typeface="Arial" panose="020B0604020202020204" pitchFamily="34" charset="0"/>
              </a:rPr>
              <a:t>+19</a:t>
            </a:r>
            <a:r>
              <a:rPr lang="cs-CZ" altLang="cs-CZ" sz="1800">
                <a:latin typeface="Arial" panose="020B0604020202020204" pitchFamily="34" charset="0"/>
              </a:rPr>
              <a:t>        </a:t>
            </a:r>
            <a:endParaRPr lang="en-US" altLang="cs-CZ" sz="1800">
              <a:latin typeface="Arial" panose="020B0604020202020204" pitchFamily="34" charset="0"/>
            </a:endParaRPr>
          </a:p>
          <a:p>
            <a:pPr lvl="1" eaLnBrk="1" hangingPunct="1">
              <a:lnSpc>
                <a:spcPct val="90000"/>
              </a:lnSpc>
              <a:buSzPct val="200000"/>
              <a:buFont typeface="Wingdings 2" panose="05020102010507070707" pitchFamily="18" charset="2"/>
              <a:buNone/>
            </a:pPr>
            <a:r>
              <a:rPr lang="cs-CZ" altLang="cs-CZ" sz="1800">
                <a:latin typeface="Arial" panose="020B0604020202020204" pitchFamily="34" charset="0"/>
              </a:rPr>
              <a:t>    </a:t>
            </a:r>
            <a:r>
              <a:rPr lang="en-US" altLang="cs-CZ" sz="1800">
                <a:latin typeface="Arial" panose="020B0604020202020204" pitchFamily="34" charset="0"/>
              </a:rPr>
              <a:t>i(17)(q10)</a:t>
            </a:r>
            <a:endParaRPr lang="cs-CZ" altLang="cs-CZ" sz="1800">
              <a:latin typeface="Arial" panose="020B0604020202020204" pitchFamily="34" charset="0"/>
            </a:endParaRPr>
          </a:p>
          <a:p>
            <a:pPr lvl="1" eaLnBrk="1" hangingPunct="1">
              <a:lnSpc>
                <a:spcPct val="90000"/>
              </a:lnSpc>
              <a:buSzPct val="200000"/>
              <a:buFont typeface="Wingdings 2" panose="05020102010507070707" pitchFamily="18" charset="2"/>
              <a:buNone/>
            </a:pPr>
            <a:endParaRPr lang="en-US" altLang="cs-CZ" sz="1800">
              <a:latin typeface="Arial" panose="020B0604020202020204" pitchFamily="34" charset="0"/>
            </a:endParaRPr>
          </a:p>
          <a:p>
            <a:pPr eaLnBrk="1" hangingPunct="1">
              <a:lnSpc>
                <a:spcPct val="90000"/>
              </a:lnSpc>
              <a:spcBef>
                <a:spcPct val="50000"/>
              </a:spcBef>
              <a:buSzPct val="200000"/>
            </a:pPr>
            <a:r>
              <a:rPr lang="en-US" altLang="cs-CZ" sz="1800" u="sng">
                <a:latin typeface="Arial" panose="020B0604020202020204" pitchFamily="34" charset="0"/>
              </a:rPr>
              <a:t>“minor” route </a:t>
            </a:r>
            <a:r>
              <a:rPr lang="cs-CZ" altLang="cs-CZ" sz="1800" u="sng">
                <a:latin typeface="Arial" panose="020B0604020202020204" pitchFamily="34" charset="0"/>
              </a:rPr>
              <a:t>změny</a:t>
            </a:r>
            <a:endParaRPr lang="en-US" altLang="cs-CZ" sz="1800" u="sng">
              <a:latin typeface="Arial" panose="020B0604020202020204" pitchFamily="34" charset="0"/>
            </a:endParaRPr>
          </a:p>
          <a:p>
            <a:pPr lvl="1" eaLnBrk="1" hangingPunct="1">
              <a:lnSpc>
                <a:spcPct val="90000"/>
              </a:lnSpc>
              <a:buSzPct val="200000"/>
              <a:buFont typeface="Wingdings 2" panose="05020102010507070707" pitchFamily="18" charset="2"/>
              <a:buNone/>
            </a:pPr>
            <a:r>
              <a:rPr lang="cs-CZ" altLang="cs-CZ" sz="1800">
                <a:latin typeface="Arial" panose="020B0604020202020204" pitchFamily="34" charset="0"/>
              </a:rPr>
              <a:t>+</a:t>
            </a:r>
            <a:r>
              <a:rPr lang="en-US" altLang="cs-CZ" sz="1800">
                <a:latin typeface="Arial" panose="020B0604020202020204" pitchFamily="34" charset="0"/>
              </a:rPr>
              <a:t> 17</a:t>
            </a:r>
            <a:r>
              <a:rPr lang="cs-CZ" altLang="cs-CZ" sz="1800">
                <a:latin typeface="Arial" panose="020B0604020202020204" pitchFamily="34" charset="0"/>
              </a:rPr>
              <a:t>,</a:t>
            </a:r>
            <a:r>
              <a:rPr lang="en-US" altLang="cs-CZ" sz="1800">
                <a:latin typeface="Arial" panose="020B0604020202020204" pitchFamily="34" charset="0"/>
              </a:rPr>
              <a:t> </a:t>
            </a:r>
            <a:r>
              <a:rPr lang="cs-CZ" altLang="cs-CZ" sz="1800">
                <a:latin typeface="Arial" panose="020B0604020202020204" pitchFamily="34" charset="0"/>
              </a:rPr>
              <a:t>+</a:t>
            </a:r>
            <a:r>
              <a:rPr lang="en-US" altLang="cs-CZ" sz="1800">
                <a:latin typeface="Arial" panose="020B0604020202020204" pitchFamily="34" charset="0"/>
              </a:rPr>
              <a:t> 21</a:t>
            </a:r>
          </a:p>
          <a:p>
            <a:pPr lvl="1" eaLnBrk="1" hangingPunct="1">
              <a:lnSpc>
                <a:spcPct val="90000"/>
              </a:lnSpc>
              <a:buSzPct val="200000"/>
              <a:buFont typeface="Wingdings 2" panose="05020102010507070707" pitchFamily="18" charset="2"/>
              <a:buNone/>
            </a:pPr>
            <a:r>
              <a:rPr lang="cs-CZ" altLang="cs-CZ" sz="1800">
                <a:latin typeface="Arial" panose="020B0604020202020204" pitchFamily="34" charset="0"/>
              </a:rPr>
              <a:t>-</a:t>
            </a:r>
            <a:r>
              <a:rPr lang="en-US" altLang="cs-CZ" sz="1800">
                <a:latin typeface="Arial" panose="020B0604020202020204" pitchFamily="34" charset="0"/>
              </a:rPr>
              <a:t> Y, </a:t>
            </a:r>
            <a:r>
              <a:rPr lang="cs-CZ" altLang="cs-CZ" sz="1800">
                <a:latin typeface="Arial" panose="020B0604020202020204" pitchFamily="34" charset="0"/>
              </a:rPr>
              <a:t>-</a:t>
            </a:r>
            <a:r>
              <a:rPr lang="en-US" altLang="cs-CZ" sz="1800">
                <a:latin typeface="Arial" panose="020B0604020202020204" pitchFamily="34" charset="0"/>
              </a:rPr>
              <a:t>7, </a:t>
            </a:r>
            <a:r>
              <a:rPr lang="cs-CZ" altLang="cs-CZ" sz="1800">
                <a:latin typeface="Arial" panose="020B0604020202020204" pitchFamily="34" charset="0"/>
              </a:rPr>
              <a:t>-</a:t>
            </a:r>
            <a:r>
              <a:rPr lang="en-US" altLang="cs-CZ" sz="1800">
                <a:latin typeface="Arial" panose="020B0604020202020204" pitchFamily="34" charset="0"/>
              </a:rPr>
              <a:t>17</a:t>
            </a:r>
          </a:p>
          <a:p>
            <a:pPr lvl="1" eaLnBrk="1" hangingPunct="1">
              <a:lnSpc>
                <a:spcPct val="90000"/>
              </a:lnSpc>
              <a:buSzPct val="200000"/>
              <a:buFont typeface="Wingdings 2" panose="05020102010507070707" pitchFamily="18" charset="2"/>
              <a:buNone/>
            </a:pPr>
            <a:r>
              <a:rPr lang="en-US" altLang="cs-CZ" sz="1800">
                <a:latin typeface="Arial" panose="020B0604020202020204" pitchFamily="34" charset="0"/>
              </a:rPr>
              <a:t>t(3;21)</a:t>
            </a:r>
            <a:endParaRPr lang="cs-CZ" altLang="cs-CZ" sz="1800">
              <a:latin typeface="Arial" panose="020B0604020202020204" pitchFamily="34" charset="0"/>
            </a:endParaRPr>
          </a:p>
          <a:p>
            <a:pPr lvl="1" eaLnBrk="1" hangingPunct="1">
              <a:lnSpc>
                <a:spcPct val="90000"/>
              </a:lnSpc>
              <a:buSzPct val="200000"/>
              <a:buFont typeface="Wingdings 2" panose="05020102010507070707" pitchFamily="18" charset="2"/>
              <a:buNone/>
            </a:pPr>
            <a:r>
              <a:rPr lang="cs-CZ" altLang="cs-CZ" sz="1800">
                <a:latin typeface="Arial" panose="020B0604020202020204" pitchFamily="34" charset="0"/>
              </a:rPr>
              <a:t>t(4;6), t(2;16), t(1;21)</a:t>
            </a:r>
            <a:endParaRPr lang="en-US" altLang="cs-CZ" sz="1800">
              <a:latin typeface="Arial" panose="020B0604020202020204" pitchFamily="34" charset="0"/>
            </a:endParaRPr>
          </a:p>
        </p:txBody>
      </p:sp>
      <p:graphicFrame>
        <p:nvGraphicFramePr>
          <p:cNvPr id="79878" name="Group 6"/>
          <p:cNvGraphicFramePr>
            <a:graphicFrameLocks noGrp="1"/>
          </p:cNvGraphicFramePr>
          <p:nvPr>
            <p:ph type="tbl" idx="4294967295"/>
          </p:nvPr>
        </p:nvGraphicFramePr>
        <p:xfrm>
          <a:off x="314325" y="1125538"/>
          <a:ext cx="2601913" cy="5279402"/>
        </p:xfrm>
        <a:graphic>
          <a:graphicData uri="http://schemas.openxmlformats.org/drawingml/2006/table">
            <a:tbl>
              <a:tblPr/>
              <a:tblGrid>
                <a:gridCol w="1162050">
                  <a:extLst>
                    <a:ext uri="{9D8B030D-6E8A-4147-A177-3AD203B41FA5}">
                      <a16:colId xmlns:a16="http://schemas.microsoft.com/office/drawing/2014/main" val="1169954406"/>
                    </a:ext>
                  </a:extLst>
                </a:gridCol>
                <a:gridCol w="1439863">
                  <a:extLst>
                    <a:ext uri="{9D8B030D-6E8A-4147-A177-3AD203B41FA5}">
                      <a16:colId xmlns:a16="http://schemas.microsoft.com/office/drawing/2014/main" val="1983085127"/>
                    </a:ext>
                  </a:extLst>
                </a:gridCol>
              </a:tblGrid>
              <a:tr h="70167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Aberace</a:t>
                      </a:r>
                    </a:p>
                  </a:txBody>
                  <a:tcPr marL="91463" marR="91463"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Frekvence %</a:t>
                      </a:r>
                    </a:p>
                  </a:txBody>
                  <a:tcPr marL="91463" marR="91463"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40133844"/>
                  </a:ext>
                </a:extLst>
              </a:tr>
              <a:tr h="39687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+8</a:t>
                      </a:r>
                    </a:p>
                  </a:txBody>
                  <a:tcPr marL="91463" marR="91463"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38</a:t>
                      </a:r>
                    </a:p>
                  </a:txBody>
                  <a:tcPr marL="91463" marR="91463"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7733428"/>
                  </a:ext>
                </a:extLst>
              </a:tr>
              <a:tr h="39687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+Ph</a:t>
                      </a:r>
                    </a:p>
                  </a:txBody>
                  <a:tcPr marL="91463" marR="91463"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30</a:t>
                      </a:r>
                    </a:p>
                  </a:txBody>
                  <a:tcPr marL="91463" marR="91463"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34553257"/>
                  </a:ext>
                </a:extLst>
              </a:tr>
              <a:tr h="39687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i(17q)</a:t>
                      </a:r>
                    </a:p>
                  </a:txBody>
                  <a:tcPr marL="91463" marR="91463"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20</a:t>
                      </a:r>
                    </a:p>
                  </a:txBody>
                  <a:tcPr marL="91463" marR="91463"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84374361"/>
                  </a:ext>
                </a:extLst>
              </a:tr>
              <a:tr h="39687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+19</a:t>
                      </a:r>
                    </a:p>
                  </a:txBody>
                  <a:tcPr marL="91463" marR="91463"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13</a:t>
                      </a:r>
                    </a:p>
                  </a:txBody>
                  <a:tcPr marL="91463" marR="91463"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37562173"/>
                  </a:ext>
                </a:extLst>
              </a:tr>
              <a:tr h="39687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-Y</a:t>
                      </a:r>
                    </a:p>
                  </a:txBody>
                  <a:tcPr marL="91463" marR="91463"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8</a:t>
                      </a:r>
                    </a:p>
                  </a:txBody>
                  <a:tcPr marL="91463" marR="91463"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09998734"/>
                  </a:ext>
                </a:extLst>
              </a:tr>
              <a:tr h="39687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+21</a:t>
                      </a:r>
                    </a:p>
                  </a:txBody>
                  <a:tcPr marL="91463" marR="91463"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7</a:t>
                      </a:r>
                    </a:p>
                  </a:txBody>
                  <a:tcPr marL="91463" marR="91463"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94638196"/>
                  </a:ext>
                </a:extLst>
              </a:tr>
              <a:tr h="39687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+17</a:t>
                      </a:r>
                    </a:p>
                  </a:txBody>
                  <a:tcPr marL="91463" marR="91463"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5</a:t>
                      </a:r>
                    </a:p>
                  </a:txBody>
                  <a:tcPr marL="91463" marR="91463"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56430596"/>
                  </a:ext>
                </a:extLst>
              </a:tr>
              <a:tr h="39687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-7</a:t>
                      </a:r>
                    </a:p>
                  </a:txBody>
                  <a:tcPr marL="91463" marR="91463"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5</a:t>
                      </a:r>
                    </a:p>
                  </a:txBody>
                  <a:tcPr marL="91463" marR="91463"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8124643"/>
                  </a:ext>
                </a:extLst>
              </a:tr>
              <a:tr h="39687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t(3;21)</a:t>
                      </a:r>
                    </a:p>
                  </a:txBody>
                  <a:tcPr marL="91463" marR="91463"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2</a:t>
                      </a:r>
                    </a:p>
                  </a:txBody>
                  <a:tcPr marL="91463" marR="91463"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95656634"/>
                  </a:ext>
                </a:extLst>
              </a:tr>
              <a:tr h="70167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Komplexní změny</a:t>
                      </a:r>
                    </a:p>
                  </a:txBody>
                  <a:tcPr marL="91463" marR="91463"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cs-CZ" altLang="cs-CZ" sz="2000" b="0" i="0" u="none" strike="noStrike" cap="none" normalizeH="0" baseline="0">
                          <a:ln>
                            <a:noFill/>
                          </a:ln>
                          <a:solidFill>
                            <a:schemeClr val="tx1"/>
                          </a:solidFill>
                          <a:effectLst/>
                          <a:latin typeface="Arial" panose="020B0604020202020204" pitchFamily="34" charset="0"/>
                          <a:ea typeface="Century Schoolbook" panose="02040604050505020304" pitchFamily="18" charset="0"/>
                          <a:cs typeface="Century Schoolbook" panose="02040604050505020304" pitchFamily="18" charset="0"/>
                          <a:sym typeface="Century Schoolbook" panose="02040604050505020304" pitchFamily="18" charset="0"/>
                        </a:rPr>
                        <a:t>1</a:t>
                      </a:r>
                    </a:p>
                  </a:txBody>
                  <a:tcPr marL="91463" marR="91463"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14678782"/>
                  </a:ext>
                </a:extLst>
              </a:tr>
            </a:tbl>
          </a:graphicData>
        </a:graphic>
      </p:graphicFrame>
      <p:sp>
        <p:nvSpPr>
          <p:cNvPr id="121896" name="Rectangle 7"/>
          <p:cNvSpPr>
            <a:spLocks noChangeArrowheads="1"/>
          </p:cNvSpPr>
          <p:nvPr/>
        </p:nvSpPr>
        <p:spPr bwMode="auto">
          <a:xfrm>
            <a:off x="0" y="441325"/>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cs-CZ" altLang="cs-CZ" b="1">
                <a:solidFill>
                  <a:srgbClr val="FFFFFF"/>
                </a:solidFill>
                <a:latin typeface="Arial" panose="020B0604020202020204" pitchFamily="34" charset="0"/>
              </a:rPr>
              <a:t>Přídatné změny u CML</a:t>
            </a:r>
            <a:endParaRPr lang="de-DE" altLang="cs-CZ" b="1">
              <a:solidFill>
                <a:srgbClr val="FFFFFF"/>
              </a:solidFill>
              <a:latin typeface="Arial" panose="020B0604020202020204" pitchFamily="34" charset="0"/>
            </a:endParaRPr>
          </a:p>
        </p:txBody>
      </p:sp>
      <p:sp>
        <p:nvSpPr>
          <p:cNvPr id="121897" name="Text Box 44"/>
          <p:cNvSpPr txBox="1">
            <a:spLocks noChangeArrowheads="1"/>
          </p:cNvSpPr>
          <p:nvPr/>
        </p:nvSpPr>
        <p:spPr bwMode="auto">
          <a:xfrm>
            <a:off x="3419475" y="5949950"/>
            <a:ext cx="5464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200">
                <a:solidFill>
                  <a:srgbClr val="000000"/>
                </a:solidFill>
                <a:latin typeface="Arial" panose="020B0604020202020204" pitchFamily="34" charset="0"/>
              </a:rPr>
              <a:t>Mitelman ,Leuk Lymphoma 1993                               Wang et al, Blood 2016   </a:t>
            </a:r>
            <a:endParaRPr lang="en-US" altLang="cs-CZ" sz="1200">
              <a:solidFill>
                <a:srgbClr val="000000"/>
              </a:solidFill>
              <a:latin typeface="Arial" panose="020B0604020202020204" pitchFamily="34" charset="0"/>
            </a:endParaRPr>
          </a:p>
        </p:txBody>
      </p:sp>
      <p:sp>
        <p:nvSpPr>
          <p:cNvPr id="121898" name="TextovéPole 9"/>
          <p:cNvSpPr txBox="1">
            <a:spLocks noChangeArrowheads="1"/>
          </p:cNvSpPr>
          <p:nvPr/>
        </p:nvSpPr>
        <p:spPr bwMode="auto">
          <a:xfrm>
            <a:off x="914400" y="120650"/>
            <a:ext cx="7405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3600">
                <a:solidFill>
                  <a:srgbClr val="000000"/>
                </a:solidFill>
              </a:rPr>
              <a:t>Přídatné chromosomové změny u CML</a:t>
            </a:r>
          </a:p>
        </p:txBody>
      </p:sp>
      <p:cxnSp>
        <p:nvCxnSpPr>
          <p:cNvPr id="11" name="Přímá spojovací čára 10">
            <a:extLst>
              <a:ext uri="{FF2B5EF4-FFF2-40B4-BE49-F238E27FC236}">
                <a16:creationId xmlns:a16="http://schemas.microsoft.com/office/drawing/2014/main" id="{09AFC6AA-FD77-CC44-9CA5-F77CBA1A5F53}"/>
              </a:ext>
            </a:extLst>
          </p:cNvPr>
          <p:cNvCxnSpPr/>
          <p:nvPr/>
        </p:nvCxnSpPr>
        <p:spPr>
          <a:xfrm>
            <a:off x="468313" y="836613"/>
            <a:ext cx="7775575" cy="0"/>
          </a:xfrm>
          <a:prstGeom prst="line">
            <a:avLst/>
          </a:prstGeom>
        </p:spPr>
        <p:style>
          <a:lnRef idx="1">
            <a:schemeClr val="accent1"/>
          </a:lnRef>
          <a:fillRef idx="0">
            <a:schemeClr val="accent1"/>
          </a:fillRef>
          <a:effectRef idx="0">
            <a:schemeClr val="accent1"/>
          </a:effectRef>
          <a:fontRef idx="minor">
            <a:schemeClr val="tx1"/>
          </a:fontRef>
        </p:style>
      </p:cxnSp>
      <p:sp>
        <p:nvSpPr>
          <p:cNvPr id="121900" name="TextovéPole 1"/>
          <p:cNvSpPr txBox="1">
            <a:spLocks noChangeArrowheads="1"/>
          </p:cNvSpPr>
          <p:nvPr/>
        </p:nvSpPr>
        <p:spPr bwMode="auto">
          <a:xfrm>
            <a:off x="6831013" y="1095375"/>
            <a:ext cx="1503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2400" u="sng">
                <a:solidFill>
                  <a:srgbClr val="000000"/>
                </a:solidFill>
                <a:latin typeface="Arial" panose="020B0604020202020204" pitchFamily="34" charset="0"/>
              </a:rPr>
              <a:t>Prognosa</a:t>
            </a:r>
            <a:endParaRPr lang="en-US" altLang="cs-CZ" sz="2400" u="sng">
              <a:solidFill>
                <a:srgbClr val="000000"/>
              </a:solidFill>
              <a:latin typeface="Arial" panose="020B0604020202020204" pitchFamily="34" charset="0"/>
            </a:endParaRPr>
          </a:p>
        </p:txBody>
      </p:sp>
      <p:sp>
        <p:nvSpPr>
          <p:cNvPr id="121901" name="TextovéPole 2"/>
          <p:cNvSpPr txBox="1">
            <a:spLocks noChangeArrowheads="1"/>
          </p:cNvSpPr>
          <p:nvPr/>
        </p:nvSpPr>
        <p:spPr bwMode="auto">
          <a:xfrm>
            <a:off x="6389688" y="1916113"/>
            <a:ext cx="25654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2400">
                <a:solidFill>
                  <a:srgbClr val="000000"/>
                </a:solidFill>
                <a:latin typeface="Arial" panose="020B0604020202020204" pitchFamily="34" charset="0"/>
              </a:rPr>
              <a:t>Relativně dobrá:</a:t>
            </a:r>
          </a:p>
          <a:p>
            <a:pPr eaLnBrk="1" hangingPunct="1">
              <a:spcBef>
                <a:spcPct val="0"/>
              </a:spcBef>
              <a:buFontTx/>
              <a:buNone/>
            </a:pPr>
            <a:r>
              <a:rPr lang="cs-CZ" altLang="cs-CZ" sz="2400">
                <a:solidFill>
                  <a:srgbClr val="000000"/>
                </a:solidFill>
                <a:latin typeface="Arial" panose="020B0604020202020204" pitchFamily="34" charset="0"/>
              </a:rPr>
              <a:t>+8,+Ph,-Y</a:t>
            </a:r>
          </a:p>
          <a:p>
            <a:pPr eaLnBrk="1" hangingPunct="1">
              <a:spcBef>
                <a:spcPct val="0"/>
              </a:spcBef>
              <a:buFontTx/>
              <a:buNone/>
            </a:pPr>
            <a:endParaRPr lang="cs-CZ" altLang="cs-CZ" sz="2400">
              <a:solidFill>
                <a:srgbClr val="000000"/>
              </a:solidFill>
              <a:latin typeface="Arial" panose="020B0604020202020204" pitchFamily="34" charset="0"/>
            </a:endParaRPr>
          </a:p>
          <a:p>
            <a:pPr eaLnBrk="1" hangingPunct="1">
              <a:spcBef>
                <a:spcPct val="0"/>
              </a:spcBef>
              <a:buFontTx/>
              <a:buNone/>
            </a:pPr>
            <a:endParaRPr lang="cs-CZ" altLang="cs-CZ" sz="2400">
              <a:solidFill>
                <a:srgbClr val="000000"/>
              </a:solidFill>
              <a:latin typeface="Arial" panose="020B0604020202020204" pitchFamily="34" charset="0"/>
            </a:endParaRPr>
          </a:p>
          <a:p>
            <a:pPr eaLnBrk="1" hangingPunct="1">
              <a:spcBef>
                <a:spcPct val="0"/>
              </a:spcBef>
              <a:buFontTx/>
              <a:buNone/>
            </a:pPr>
            <a:endParaRPr lang="cs-CZ" altLang="cs-CZ" sz="2400">
              <a:solidFill>
                <a:srgbClr val="000000"/>
              </a:solidFill>
              <a:latin typeface="Arial" panose="020B0604020202020204" pitchFamily="34" charset="0"/>
            </a:endParaRPr>
          </a:p>
          <a:p>
            <a:pPr eaLnBrk="1" hangingPunct="1">
              <a:spcBef>
                <a:spcPct val="0"/>
              </a:spcBef>
              <a:buFontTx/>
              <a:buNone/>
            </a:pPr>
            <a:r>
              <a:rPr lang="cs-CZ" altLang="cs-CZ" sz="2400">
                <a:solidFill>
                  <a:srgbClr val="000000"/>
                </a:solidFill>
                <a:latin typeface="Arial" panose="020B0604020202020204" pitchFamily="34" charset="0"/>
              </a:rPr>
              <a:t>Relativně špatná:</a:t>
            </a:r>
          </a:p>
          <a:p>
            <a:pPr eaLnBrk="1" hangingPunct="1">
              <a:spcBef>
                <a:spcPct val="0"/>
              </a:spcBef>
              <a:buFontTx/>
              <a:buNone/>
            </a:pPr>
            <a:r>
              <a:rPr lang="cs-CZ" altLang="cs-CZ" sz="2400">
                <a:solidFill>
                  <a:srgbClr val="000000"/>
                </a:solidFill>
                <a:latin typeface="Arial" panose="020B0604020202020204" pitchFamily="34" charset="0"/>
              </a:rPr>
              <a:t>i(17)</a:t>
            </a:r>
          </a:p>
          <a:p>
            <a:pPr eaLnBrk="1" hangingPunct="1">
              <a:spcBef>
                <a:spcPct val="0"/>
              </a:spcBef>
              <a:buFontTx/>
              <a:buNone/>
            </a:pPr>
            <a:r>
              <a:rPr lang="cs-CZ" altLang="cs-CZ" sz="2400">
                <a:solidFill>
                  <a:srgbClr val="000000"/>
                </a:solidFill>
                <a:latin typeface="Arial" panose="020B0604020202020204" pitchFamily="34" charset="0"/>
              </a:rPr>
              <a:t>Aberace 3q26.3</a:t>
            </a:r>
          </a:p>
          <a:p>
            <a:pPr eaLnBrk="1" hangingPunct="1">
              <a:spcBef>
                <a:spcPct val="0"/>
              </a:spcBef>
              <a:buFontTx/>
              <a:buNone/>
            </a:pPr>
            <a:r>
              <a:rPr lang="cs-CZ" altLang="cs-CZ" sz="2400">
                <a:solidFill>
                  <a:srgbClr val="000000"/>
                </a:solidFill>
                <a:latin typeface="Arial" panose="020B0604020202020204" pitchFamily="34" charset="0"/>
              </a:rPr>
              <a:t>-7/del7q</a:t>
            </a:r>
          </a:p>
          <a:p>
            <a:pPr eaLnBrk="1" hangingPunct="1">
              <a:spcBef>
                <a:spcPct val="0"/>
              </a:spcBef>
              <a:buFontTx/>
              <a:buNone/>
            </a:pPr>
            <a:endParaRPr lang="en-US" altLang="cs-CZ" sz="2400">
              <a:solidFill>
                <a:srgbClr val="000000"/>
              </a:solidFill>
              <a:latin typeface="Arial" panose="020B0604020202020204" pitchFamily="34" charset="0"/>
            </a:endParaRPr>
          </a:p>
        </p:txBody>
      </p:sp>
      <p:pic>
        <p:nvPicPr>
          <p:cNvPr id="1219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63" y="-357188"/>
            <a:ext cx="1504951"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9599"/>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Jaros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76365"/>
    </mc:Choice>
    <mc:Fallback xmlns="">
      <p:transition spd="slow" advTm="7636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Obdélník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381000"/>
            <a:ext cx="10007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4" name="Rectangle 2">
            <a:extLst>
              <a:ext uri="{FF2B5EF4-FFF2-40B4-BE49-F238E27FC236}">
                <a16:creationId xmlns:a16="http://schemas.microsoft.com/office/drawing/2014/main" id="{5874190E-808F-C649-80D6-80BE2A2F83E7}"/>
              </a:ext>
            </a:extLst>
          </p:cNvPr>
          <p:cNvSpPr>
            <a:spLocks noGrp="1" noChangeArrowheads="1"/>
          </p:cNvSpPr>
          <p:nvPr>
            <p:ph type="title"/>
          </p:nvPr>
        </p:nvSpPr>
        <p:spPr>
          <a:xfrm>
            <a:off x="323850" y="50800"/>
            <a:ext cx="8229600" cy="1143000"/>
          </a:xfrm>
        </p:spPr>
        <p:txBody>
          <a:bodyPr rtlCol="0">
            <a:normAutofit/>
          </a:bodyPr>
          <a:lstStyle/>
          <a:p>
            <a:pPr eaLnBrk="1" fontAlgn="auto" hangingPunct="1">
              <a:spcAft>
                <a:spcPts val="0"/>
              </a:spcAft>
              <a:defRPr/>
            </a:pPr>
            <a:r>
              <a:rPr lang="cs-CZ" sz="4000" dirty="0" err="1">
                <a:effectLst>
                  <a:outerShdw blurRad="38100" dist="38100" dir="2700000" algn="tl">
                    <a:srgbClr val="000000">
                      <a:alpha val="43137"/>
                    </a:srgbClr>
                  </a:outerShdw>
                </a:effectLst>
                <a:latin typeface="Century Gothic" pitchFamily="34" charset="0"/>
              </a:rPr>
              <a:t>Glivec</a:t>
            </a:r>
            <a:r>
              <a:rPr lang="cs-CZ" sz="4000" dirty="0">
                <a:effectLst>
                  <a:outerShdw blurRad="38100" dist="38100" dir="2700000" algn="tl">
                    <a:srgbClr val="000000">
                      <a:alpha val="43137"/>
                    </a:srgbClr>
                  </a:outerShdw>
                </a:effectLst>
                <a:latin typeface="Century Gothic" pitchFamily="34" charset="0"/>
              </a:rPr>
              <a:t> (</a:t>
            </a:r>
            <a:r>
              <a:rPr lang="cs-CZ" sz="4000" dirty="0" err="1">
                <a:effectLst>
                  <a:outerShdw blurRad="38100" dist="38100" dir="2700000" algn="tl">
                    <a:srgbClr val="000000">
                      <a:alpha val="43137"/>
                    </a:srgbClr>
                  </a:outerShdw>
                </a:effectLst>
                <a:latin typeface="Century Gothic" pitchFamily="34" charset="0"/>
              </a:rPr>
              <a:t>Imatinib</a:t>
            </a:r>
            <a:r>
              <a:rPr lang="cs-CZ" sz="4000" dirty="0">
                <a:effectLst>
                  <a:outerShdw blurRad="38100" dist="38100" dir="2700000" algn="tl">
                    <a:srgbClr val="000000">
                      <a:alpha val="43137"/>
                    </a:srgbClr>
                  </a:outerShdw>
                </a:effectLst>
                <a:latin typeface="Century Gothic" pitchFamily="34" charset="0"/>
              </a:rPr>
              <a:t>)</a:t>
            </a:r>
          </a:p>
        </p:txBody>
      </p:sp>
      <p:pic>
        <p:nvPicPr>
          <p:cNvPr id="12493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89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4"/>
          <a:stretch>
            <a:fillRect/>
          </a:stretch>
        </p:blipFill>
        <p:spPr>
          <a:xfrm>
            <a:off x="2014506" y="1965833"/>
            <a:ext cx="5114987" cy="2926334"/>
          </a:xfrm>
          <a:prstGeom prst="rect">
            <a:avLst/>
          </a:prstGeom>
        </p:spPr>
      </p:pic>
    </p:spTree>
    <p:extLst>
      <p:ext uri="{BB962C8B-B14F-4D97-AF65-F5344CB8AC3E}">
        <p14:creationId xmlns:p14="http://schemas.microsoft.com/office/powerpoint/2010/main" val="3994046165"/>
      </p:ext>
    </p:extLst>
  </p:cSld>
  <p:clrMapOvr>
    <a:masterClrMapping/>
  </p:clrMapOvr>
  <p:transition advTm="112208"/>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Obdélník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71500"/>
            <a:ext cx="100965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ulka 1"/>
          <p:cNvGraphicFramePr>
            <a:graphicFrameLocks noGrp="1"/>
          </p:cNvGraphicFramePr>
          <p:nvPr/>
        </p:nvGraphicFramePr>
        <p:xfrm>
          <a:off x="395288" y="1557338"/>
          <a:ext cx="7993062" cy="3830641"/>
        </p:xfrm>
        <a:graphic>
          <a:graphicData uri="http://schemas.openxmlformats.org/drawingml/2006/table">
            <a:tbl>
              <a:tblPr/>
              <a:tblGrid>
                <a:gridCol w="2016125">
                  <a:extLst>
                    <a:ext uri="{9D8B030D-6E8A-4147-A177-3AD203B41FA5}">
                      <a16:colId xmlns:a16="http://schemas.microsoft.com/office/drawing/2014/main" val="1330180239"/>
                    </a:ext>
                  </a:extLst>
                </a:gridCol>
                <a:gridCol w="2736850">
                  <a:extLst>
                    <a:ext uri="{9D8B030D-6E8A-4147-A177-3AD203B41FA5}">
                      <a16:colId xmlns:a16="http://schemas.microsoft.com/office/drawing/2014/main" val="2377201088"/>
                    </a:ext>
                  </a:extLst>
                </a:gridCol>
                <a:gridCol w="3240087">
                  <a:extLst>
                    <a:ext uri="{9D8B030D-6E8A-4147-A177-3AD203B41FA5}">
                      <a16:colId xmlns:a16="http://schemas.microsoft.com/office/drawing/2014/main" val="3567773104"/>
                    </a:ext>
                  </a:extLst>
                </a:gridCol>
              </a:tblGrid>
              <a:tr h="261938">
                <a:tc gridSpan="2">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Type of Response</a:t>
                      </a:r>
                    </a:p>
                  </a:txBody>
                  <a:tcPr marL="54920" marR="54920" marT="27457" marB="27457" anchor="ctr" horzOverflow="overflow">
                    <a:lnL>
                      <a:noFill/>
                    </a:lnL>
                    <a:lnR>
                      <a:noFill/>
                    </a:lnR>
                    <a:lnT>
                      <a:noFill/>
                    </a:lnT>
                    <a:lnB>
                      <a:noFill/>
                    </a:lnB>
                    <a:lnTlToBr>
                      <a:noFill/>
                    </a:lnTlToBr>
                    <a:lnBlToTr>
                      <a:noFill/>
                    </a:lnBlToTr>
                    <a:noFill/>
                  </a:tcPr>
                </a:tc>
                <a:tc hMerge="1">
                  <a:txBody>
                    <a:bodyPr/>
                    <a:lstStyle/>
                    <a:p>
                      <a:endParaRPr lang="cs-CZ"/>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Definition</a:t>
                      </a:r>
                    </a:p>
                  </a:txBody>
                  <a:tcPr marL="54920" marR="54920" marT="27457" marB="27457"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407223051"/>
                  </a:ext>
                </a:extLst>
              </a:tr>
              <a:tr h="509588">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CHR</a:t>
                      </a:r>
                    </a:p>
                  </a:txBody>
                  <a:tcPr marL="54920" marR="54920" marT="27457" marB="27457" anchor="ctr"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Complete Hematologic Response</a:t>
                      </a:r>
                    </a:p>
                  </a:txBody>
                  <a:tcPr marL="54920" marR="54920" marT="27457" marB="27457" anchor="ctr"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Normal differential, WBC &amp; platelets ≤ ULN</a:t>
                      </a:r>
                    </a:p>
                  </a:txBody>
                  <a:tcPr marL="54920" marR="54920" marT="27457" marB="27457"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293328148"/>
                  </a:ext>
                </a:extLst>
              </a:tr>
              <a:tr h="357188">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MCyR</a:t>
                      </a:r>
                    </a:p>
                  </a:txBody>
                  <a:tcPr marL="54920" marR="54920" marT="27457" marB="27457" anchor="ctr"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Major cytogenetic Response</a:t>
                      </a:r>
                    </a:p>
                  </a:txBody>
                  <a:tcPr marL="54920" marR="54920" marT="27457" marB="27457" anchor="ctr"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0–35% Ph+marrow metaphases</a:t>
                      </a:r>
                    </a:p>
                  </a:txBody>
                  <a:tcPr marL="54920" marR="54920" marT="27457" marB="27457"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942024955"/>
                  </a:ext>
                </a:extLst>
              </a:tr>
              <a:tr h="509588">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CCyR</a:t>
                      </a:r>
                    </a:p>
                  </a:txBody>
                  <a:tcPr marL="54920" marR="54920" marT="27457" marB="27457" anchor="ctr"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Complete Cytogenetic Response</a:t>
                      </a:r>
                    </a:p>
                  </a:txBody>
                  <a:tcPr marL="54920" marR="54920" marT="27457" marB="27457" anchor="ctr"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0% Ph+marrow metaphases</a:t>
                      </a:r>
                    </a:p>
                  </a:txBody>
                  <a:tcPr marL="54920" marR="54920" marT="27457" marB="27457"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927669747"/>
                  </a:ext>
                </a:extLst>
              </a:tr>
              <a:tr h="509588">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MMR</a:t>
                      </a:r>
                    </a:p>
                  </a:txBody>
                  <a:tcPr marL="54920" marR="54920" marT="27457" marB="27457" anchor="ctr"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Major Molecular Response</a:t>
                      </a:r>
                    </a:p>
                  </a:txBody>
                  <a:tcPr marL="54920" marR="54920" marT="27457" marB="27457" anchor="ctr"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BCR-ABL/ABL ≤ 0.1% (International Scale)</a:t>
                      </a:r>
                    </a:p>
                  </a:txBody>
                  <a:tcPr marL="54920" marR="54920" marT="27457" marB="27457"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632614385"/>
                  </a:ext>
                </a:extLst>
              </a:tr>
              <a:tr h="509588">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MR</a:t>
                      </a:r>
                      <a:r>
                        <a:rPr kumimoji="0" lang="cs-CZ" altLang="cs-CZ" sz="1200" b="0" i="0" u="none" strike="noStrike" cap="none" normalizeH="0" baseline="3000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4.0</a:t>
                      </a:r>
                      <a:endPar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endParaRPr>
                    </a:p>
                  </a:txBody>
                  <a:tcPr marL="54920" marR="54920" marT="27457" marB="27457" anchor="ctr"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endParaRPr>
                    </a:p>
                  </a:txBody>
                  <a:tcPr marL="54920" marR="54920" marT="27457" marB="27457" anchor="ctr"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BCR-ABL/ABL ≤ 0.001% (IS) “4-log reduction”</a:t>
                      </a:r>
                    </a:p>
                  </a:txBody>
                  <a:tcPr marL="54920" marR="54920" marT="27457" marB="27457"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593296848"/>
                  </a:ext>
                </a:extLst>
              </a:tr>
              <a:tr h="509588">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MR</a:t>
                      </a:r>
                      <a:r>
                        <a:rPr kumimoji="0" lang="cs-CZ" altLang="cs-CZ" sz="1200" b="0" i="0" u="none" strike="noStrike" cap="none" normalizeH="0" baseline="3000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4.5</a:t>
                      </a:r>
                      <a:endPar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endParaRPr>
                    </a:p>
                  </a:txBody>
                  <a:tcPr marL="54920" marR="54920" marT="27457" marB="27457" anchor="ctr"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endParaRPr>
                    </a:p>
                  </a:txBody>
                  <a:tcPr marL="54920" marR="54920" marT="27457" marB="27457" anchor="ctr"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BCR-ABL/ABL ≤ 0.003% (IS) “4.5-log reduction”</a:t>
                      </a:r>
                    </a:p>
                  </a:txBody>
                  <a:tcPr marL="54920" marR="54920" marT="27457" marB="27457"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393658137"/>
                  </a:ext>
                </a:extLst>
              </a:tr>
              <a:tr h="66357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CMR</a:t>
                      </a:r>
                    </a:p>
                  </a:txBody>
                  <a:tcPr marL="54920" marR="54920" marT="27457" marB="27457" anchor="ctr"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Complete Molecular Response</a:t>
                      </a:r>
                    </a:p>
                  </a:txBody>
                  <a:tcPr marL="54920" marR="54920" marT="27457" marB="27457" anchor="ctr"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200" b="0" i="0" u="none" strike="noStrike" cap="none" normalizeH="0" baseline="0">
                          <a:ln>
                            <a:noFill/>
                          </a:ln>
                          <a:solidFill>
                            <a:schemeClr val="tx1"/>
                          </a:solidFill>
                          <a:effectLst/>
                          <a:latin typeface="Calibri" panose="020F0502020204030204" pitchFamily="34" charset="0"/>
                          <a:ea typeface="Century Schoolbook" panose="02040604050505020304" pitchFamily="18" charset="0"/>
                          <a:cs typeface="Century Schoolbook" panose="02040604050505020304" pitchFamily="18" charset="0"/>
                          <a:sym typeface="Century Schoolbook" panose="02040604050505020304" pitchFamily="18" charset="0"/>
                        </a:rPr>
                        <a:t>Undetectable BCR-ABL (test of sensitivity ≥4.5 logs)</a:t>
                      </a:r>
                    </a:p>
                  </a:txBody>
                  <a:tcPr marL="54920" marR="54920" marT="27457" marB="27457"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63022065"/>
                  </a:ext>
                </a:extLst>
              </a:tr>
            </a:tbl>
          </a:graphicData>
        </a:graphic>
      </p:graphicFrame>
      <p:sp>
        <p:nvSpPr>
          <p:cNvPr id="3" name="TextovéPole 2">
            <a:extLst>
              <a:ext uri="{FF2B5EF4-FFF2-40B4-BE49-F238E27FC236}">
                <a16:creationId xmlns:a16="http://schemas.microsoft.com/office/drawing/2014/main" id="{F1DB07FD-2FAA-0A4C-8408-8CF6706E82F6}"/>
              </a:ext>
            </a:extLst>
          </p:cNvPr>
          <p:cNvSpPr txBox="1"/>
          <p:nvPr/>
        </p:nvSpPr>
        <p:spPr>
          <a:xfrm>
            <a:off x="1130300" y="139700"/>
            <a:ext cx="8102600" cy="7080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eaLnBrk="1" fontAlgn="auto" latinLnBrk="1">
              <a:spcBef>
                <a:spcPts val="0"/>
              </a:spcBef>
              <a:spcAft>
                <a:spcPts val="0"/>
              </a:spcAft>
              <a:defRPr/>
            </a:pPr>
            <a:r>
              <a:rPr lang="cs-CZ" sz="4000" kern="0" dirty="0">
                <a:effectLst>
                  <a:outerShdw blurRad="38100" dist="38100" dir="2700000" algn="tl">
                    <a:srgbClr val="000000">
                      <a:alpha val="43137"/>
                    </a:srgbClr>
                  </a:outerShdw>
                </a:effectLst>
                <a:latin typeface="+mn-lt"/>
                <a:ea typeface="Century Schoolbook"/>
                <a:cs typeface="Century Schoolbook"/>
                <a:sym typeface="Century Schoolbook"/>
              </a:rPr>
              <a:t>ELN sledování MRN CML cytogenetika </a:t>
            </a:r>
          </a:p>
        </p:txBody>
      </p:sp>
      <p:pic>
        <p:nvPicPr>
          <p:cNvPr id="12597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89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71079"/>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89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Obdélník 3"/>
          <p:cNvSpPr>
            <a:spLocks noChangeArrowheads="1"/>
          </p:cNvSpPr>
          <p:nvPr/>
        </p:nvSpPr>
        <p:spPr bwMode="auto">
          <a:xfrm>
            <a:off x="684213" y="333375"/>
            <a:ext cx="86407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cs-CZ" altLang="cs-CZ" sz="2400"/>
              <a:t>CML – v době léčby inhibitory</a:t>
            </a:r>
          </a:p>
        </p:txBody>
      </p:sp>
      <p:sp>
        <p:nvSpPr>
          <p:cNvPr id="126979" name="Rectangle 1"/>
          <p:cNvSpPr>
            <a:spLocks noChangeArrowheads="1"/>
          </p:cNvSpPr>
          <p:nvPr/>
        </p:nvSpPr>
        <p:spPr bwMode="auto">
          <a:xfrm>
            <a:off x="-5745163" y="1227138"/>
            <a:ext cx="18124488" cy="1076325"/>
          </a:xfrm>
          <a:prstGeom prst="rect">
            <a:avLst/>
          </a:prstGeom>
          <a:noFill/>
          <a:ln>
            <a:noFill/>
          </a:ln>
          <a:effectLst>
            <a:prstShdw prst="shdw17" dist="17961" dir="2700000">
              <a:srgbClr val="2F4D71">
                <a:alpha val="74997"/>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100" b="1">
                <a:solidFill>
                  <a:srgbClr val="333333"/>
                </a:solidFill>
                <a:latin typeface="Arial" panose="020B0604020202020204" pitchFamily="34" charset="0"/>
                <a:cs typeface="Arial" panose="020B0604020202020204" pitchFamily="34" charset="0"/>
              </a:rPr>
              <a:t>Table. TKI Treatments for CML</a:t>
            </a:r>
            <a:r>
              <a:rPr lang="cs-CZ" altLang="cs-CZ" sz="1100" baseline="30000">
                <a:solidFill>
                  <a:srgbClr val="333333"/>
                </a:solidFill>
                <a:latin typeface="Arial" panose="020B0604020202020204" pitchFamily="34" charset="0"/>
                <a:cs typeface="Arial" panose="020B0604020202020204" pitchFamily="34" charset="0"/>
              </a:rPr>
              <a:t>5-10</a:t>
            </a:r>
            <a:endParaRPr lang="cs-CZ" altLang="cs-CZ" sz="400">
              <a:latin typeface="Century Schoolbook" panose="02040604050505020304" pitchFamily="18" charset="0"/>
              <a:cs typeface="Arial" panose="020B0604020202020204" pitchFamily="34" charset="0"/>
            </a:endParaRPr>
          </a:p>
          <a:p>
            <a:pPr>
              <a:spcBef>
                <a:spcPct val="0"/>
              </a:spcBef>
              <a:buFontTx/>
              <a:buNone/>
            </a:pPr>
            <a:r>
              <a:rPr lang="cs-CZ" altLang="cs-CZ" sz="1100" b="1" i="1">
                <a:solidFill>
                  <a:srgbClr val="333333"/>
                </a:solidFill>
                <a:latin typeface="Arial" panose="020B0604020202020204" pitchFamily="34" charset="0"/>
                <a:cs typeface="Arial" panose="020B0604020202020204" pitchFamily="34" charset="0"/>
              </a:rPr>
              <a:t>*All TKIs administered with steroids</a:t>
            </a:r>
            <a:endParaRPr lang="cs-CZ" altLang="cs-CZ" sz="400">
              <a:latin typeface="Century Schoolbook" panose="02040604050505020304" pitchFamily="18" charset="0"/>
              <a:cs typeface="Arial" panose="020B0604020202020204" pitchFamily="34" charset="0"/>
            </a:endParaRPr>
          </a:p>
          <a:p>
            <a:pPr>
              <a:spcBef>
                <a:spcPct val="0"/>
              </a:spcBef>
              <a:buFontTx/>
              <a:buNone/>
            </a:pPr>
            <a:br>
              <a:rPr lang="cs-CZ" altLang="cs-CZ" sz="2400">
                <a:latin typeface="Century Schoolbook" panose="02040604050505020304" pitchFamily="18" charset="0"/>
                <a:cs typeface="Arial" panose="020B0604020202020204" pitchFamily="34" charset="0"/>
              </a:rPr>
            </a:br>
            <a:endParaRPr lang="cs-CZ" altLang="cs-CZ" sz="2400">
              <a:latin typeface="Century Schoolbook" panose="02040604050505020304" pitchFamily="18" charset="0"/>
              <a:cs typeface="Arial" panose="020B0604020202020204" pitchFamily="34" charset="0"/>
            </a:endParaRPr>
          </a:p>
        </p:txBody>
      </p:sp>
      <p:pic>
        <p:nvPicPr>
          <p:cNvPr id="126980" name="Obrázek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84363"/>
            <a:ext cx="79502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Obdélník 7"/>
          <p:cNvSpPr>
            <a:spLocks noChangeArrowheads="1"/>
          </p:cNvSpPr>
          <p:nvPr/>
        </p:nvSpPr>
        <p:spPr bwMode="auto">
          <a:xfrm>
            <a:off x="661988" y="5938838"/>
            <a:ext cx="7581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000">
                <a:solidFill>
                  <a:srgbClr val="1C1D1E"/>
                </a:solidFill>
                <a:latin typeface="Open Sans"/>
              </a:rPr>
              <a:t>NIL and DAS have significantly increased apoptosis more than IM by involving both intracellular calcium signaling as well as oxidative stress. </a:t>
            </a:r>
            <a:endParaRPr lang="cs-CZ" altLang="cs-CZ" sz="1000">
              <a:latin typeface="Century Schoolbook" panose="02040604050505020304" pitchFamily="18" charset="0"/>
            </a:endParaRPr>
          </a:p>
        </p:txBody>
      </p:sp>
    </p:spTree>
  </p:cSld>
  <p:clrMapOvr>
    <a:masterClrMapping/>
  </p:clrMapOvr>
  <p:transition spd="med" advTm="41079"/>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Obdélník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381000"/>
            <a:ext cx="10083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Shape 118">
            <a:extLst>
              <a:ext uri="{FF2B5EF4-FFF2-40B4-BE49-F238E27FC236}">
                <a16:creationId xmlns:a16="http://schemas.microsoft.com/office/drawing/2014/main" id="{A6CD2AF6-FB96-BE42-A0A7-CAAC1B4C52F3}"/>
              </a:ext>
            </a:extLst>
          </p:cNvPr>
          <p:cNvSpPr/>
          <p:nvPr/>
        </p:nvSpPr>
        <p:spPr>
          <a:xfrm>
            <a:off x="2627313" y="333375"/>
            <a:ext cx="3651250" cy="646113"/>
          </a:xfrm>
          <a:prstGeom prst="rect">
            <a:avLst/>
          </a:prstGeom>
          <a:ln w="12700">
            <a:miter lim="400000"/>
          </a:ln>
        </p:spPr>
        <p:txBody>
          <a:bodyPr wrap="none" lIns="45719" rIns="45719">
            <a:spAutoFit/>
          </a:bodyPr>
          <a:lstStyle>
            <a:lvl1pPr>
              <a:defRPr sz="3600"/>
            </a:lvl1pPr>
          </a:lstStyle>
          <a:p>
            <a:pPr eaLnBrk="1" fontAlgn="auto" hangingPunct="1">
              <a:spcBef>
                <a:spcPts val="0"/>
              </a:spcBef>
              <a:spcAft>
                <a:spcPts val="0"/>
              </a:spcAft>
              <a:defRPr/>
            </a:pPr>
            <a:r>
              <a:rPr kern="0" dirty="0">
                <a:effectLst>
                  <a:outerShdw blurRad="38100" dist="38100" dir="2700000" algn="tl">
                    <a:srgbClr val="000000">
                      <a:alpha val="43137"/>
                    </a:srgbClr>
                  </a:outerShdw>
                </a:effectLst>
                <a:latin typeface="Calibri" panose="020F0502020204030204" pitchFamily="34" charset="0"/>
                <a:ea typeface="Century Schoolbook"/>
                <a:cs typeface="Century Schoolbook"/>
                <a:sym typeface="Century Schoolbook"/>
              </a:rPr>
              <a:t>WHO Classification</a:t>
            </a:r>
          </a:p>
        </p:txBody>
      </p:sp>
      <p:sp>
        <p:nvSpPr>
          <p:cNvPr id="130051" name="Shape 119"/>
          <p:cNvSpPr>
            <a:spLocks noChangeArrowheads="1"/>
          </p:cNvSpPr>
          <p:nvPr/>
        </p:nvSpPr>
        <p:spPr bwMode="auto">
          <a:xfrm>
            <a:off x="457200" y="1522413"/>
            <a:ext cx="8229600" cy="45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ts val="600"/>
              </a:spcBef>
              <a:buClr>
                <a:srgbClr val="00B050"/>
              </a:buClr>
              <a:buFont typeface="Wingdings" panose="05000000000000000000" pitchFamily="2" charset="2"/>
              <a:buChar char="§"/>
            </a:pPr>
            <a:r>
              <a:rPr lang="cs-CZ" altLang="cs-CZ" sz="2800"/>
              <a:t>Od roku  2008 je cytogenetika součástí diagnostiky a klasifikace řady hematologických malignit  </a:t>
            </a:r>
          </a:p>
          <a:p>
            <a:pPr eaLnBrk="1" hangingPunct="1">
              <a:lnSpc>
                <a:spcPct val="80000"/>
              </a:lnSpc>
              <a:spcBef>
                <a:spcPts val="400"/>
              </a:spcBef>
              <a:buClr>
                <a:srgbClr val="00B050"/>
              </a:buClr>
              <a:buFont typeface="Wingdings" panose="05000000000000000000" pitchFamily="2" charset="2"/>
              <a:buChar char="§"/>
            </a:pPr>
            <a:endParaRPr lang="cs-CZ" altLang="cs-CZ" sz="2400"/>
          </a:p>
          <a:p>
            <a:pPr lvl="1" eaLnBrk="1" hangingPunct="1">
              <a:lnSpc>
                <a:spcPct val="80000"/>
              </a:lnSpc>
              <a:spcBef>
                <a:spcPts val="500"/>
              </a:spcBef>
              <a:buClr>
                <a:srgbClr val="00B050"/>
              </a:buClr>
              <a:buFont typeface="Wingdings" panose="05000000000000000000" pitchFamily="2" charset="2"/>
              <a:buChar char="§"/>
            </a:pPr>
            <a:r>
              <a:rPr lang="cs-CZ" altLang="cs-CZ" sz="2400"/>
              <a:t>Cytogenetika  je součástí WHO klasifikace AML</a:t>
            </a:r>
          </a:p>
          <a:p>
            <a:pPr lvl="1" eaLnBrk="1" hangingPunct="1">
              <a:lnSpc>
                <a:spcPct val="80000"/>
              </a:lnSpc>
              <a:spcBef>
                <a:spcPts val="400"/>
              </a:spcBef>
              <a:buClr>
                <a:srgbClr val="00B050"/>
              </a:buClr>
              <a:buFont typeface="Wingdings" panose="05000000000000000000" pitchFamily="2" charset="2"/>
              <a:buChar char="§"/>
            </a:pPr>
            <a:endParaRPr lang="cs-CZ" altLang="cs-CZ" sz="2400"/>
          </a:p>
          <a:p>
            <a:pPr lvl="1" eaLnBrk="1" hangingPunct="1">
              <a:lnSpc>
                <a:spcPct val="80000"/>
              </a:lnSpc>
              <a:spcBef>
                <a:spcPts val="500"/>
              </a:spcBef>
              <a:buClr>
                <a:srgbClr val="00B050"/>
              </a:buClr>
              <a:buFont typeface="Wingdings" panose="05000000000000000000" pitchFamily="2" charset="2"/>
              <a:buChar char="§"/>
            </a:pPr>
            <a:r>
              <a:rPr lang="cs-CZ" altLang="cs-CZ" sz="2400"/>
              <a:t>Společně s cytomorfologií stratifikuje nemocné s MDS a MPN</a:t>
            </a:r>
          </a:p>
          <a:p>
            <a:pPr lvl="1" eaLnBrk="1" hangingPunct="1">
              <a:lnSpc>
                <a:spcPct val="80000"/>
              </a:lnSpc>
              <a:spcBef>
                <a:spcPts val="400"/>
              </a:spcBef>
              <a:buClr>
                <a:srgbClr val="00B050"/>
              </a:buClr>
              <a:buFont typeface="Wingdings" panose="05000000000000000000" pitchFamily="2" charset="2"/>
              <a:buChar char="§"/>
            </a:pPr>
            <a:endParaRPr lang="cs-CZ" altLang="cs-CZ" sz="2400"/>
          </a:p>
          <a:p>
            <a:pPr lvl="1" eaLnBrk="1" hangingPunct="1">
              <a:lnSpc>
                <a:spcPct val="80000"/>
              </a:lnSpc>
              <a:spcBef>
                <a:spcPts val="500"/>
              </a:spcBef>
              <a:buClr>
                <a:srgbClr val="00B050"/>
              </a:buClr>
              <a:buFont typeface="Wingdings" panose="05000000000000000000" pitchFamily="2" charset="2"/>
              <a:buChar char="§"/>
            </a:pPr>
            <a:r>
              <a:rPr lang="cs-CZ" altLang="cs-CZ" sz="2400"/>
              <a:t>Klasifikace lymfomů- histologie, cytogenetika a FISH potvrzují klasifikační zařazení</a:t>
            </a:r>
          </a:p>
          <a:p>
            <a:pPr lvl="1" eaLnBrk="1" hangingPunct="1">
              <a:lnSpc>
                <a:spcPct val="80000"/>
              </a:lnSpc>
              <a:spcBef>
                <a:spcPts val="500"/>
              </a:spcBef>
              <a:buClr>
                <a:srgbClr val="00B050"/>
              </a:buClr>
              <a:buFont typeface="Wingdings" panose="05000000000000000000" pitchFamily="2" charset="2"/>
              <a:buChar char="§"/>
            </a:pPr>
            <a:endParaRPr lang="cs-CZ" altLang="cs-CZ" sz="2400"/>
          </a:p>
          <a:p>
            <a:pPr lvl="1" eaLnBrk="1" hangingPunct="1">
              <a:lnSpc>
                <a:spcPct val="80000"/>
              </a:lnSpc>
              <a:spcBef>
                <a:spcPts val="500"/>
              </a:spcBef>
              <a:buClr>
                <a:srgbClr val="00B050"/>
              </a:buClr>
              <a:buFont typeface="Wingdings" panose="05000000000000000000" pitchFamily="2" charset="2"/>
              <a:buChar char="§"/>
            </a:pPr>
            <a:r>
              <a:rPr lang="cs-CZ" altLang="cs-CZ" sz="2400"/>
              <a:t>Je součástí prognostické stratifikace u MM</a:t>
            </a:r>
          </a:p>
          <a:p>
            <a:pPr eaLnBrk="1" hangingPunct="1">
              <a:lnSpc>
                <a:spcPct val="80000"/>
              </a:lnSpc>
              <a:spcBef>
                <a:spcPts val="400"/>
              </a:spcBef>
              <a:buClr>
                <a:srgbClr val="00B050"/>
              </a:buClr>
              <a:buFont typeface="Wingdings" panose="05000000000000000000" pitchFamily="2" charset="2"/>
              <a:buChar char="§"/>
            </a:pPr>
            <a:endParaRPr lang="cs-CZ" altLang="cs-CZ" sz="2400">
              <a:latin typeface="Century Schoolbook" panose="02040604050505020304" pitchFamily="18" charset="0"/>
            </a:endParaRPr>
          </a:p>
        </p:txBody>
      </p:sp>
      <p:pic>
        <p:nvPicPr>
          <p:cNvPr id="13005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89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Obdélník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71500"/>
            <a:ext cx="100965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Shape 116">
            <a:extLst>
              <a:ext uri="{FF2B5EF4-FFF2-40B4-BE49-F238E27FC236}">
                <a16:creationId xmlns:a16="http://schemas.microsoft.com/office/drawing/2014/main" id="{0AD27EBF-29A7-EE45-9717-C7E6D726FAE1}"/>
              </a:ext>
            </a:extLst>
          </p:cNvPr>
          <p:cNvSpPr/>
          <p:nvPr/>
        </p:nvSpPr>
        <p:spPr>
          <a:xfrm>
            <a:off x="949325" y="95250"/>
            <a:ext cx="8147050" cy="646113"/>
          </a:xfrm>
          <a:prstGeom prst="rect">
            <a:avLst/>
          </a:prstGeom>
          <a:ln w="12700">
            <a:miter lim="400000"/>
          </a:ln>
        </p:spPr>
        <p:txBody>
          <a:bodyPr lIns="45719" rIns="45719">
            <a:spAutoFit/>
          </a:bodyPr>
          <a:lstStyle/>
          <a:p>
            <a:pPr algn="ctr" eaLnBrk="1" fontAlgn="auto" hangingPunct="1">
              <a:spcBef>
                <a:spcPts val="0"/>
              </a:spcBef>
              <a:spcAft>
                <a:spcPts val="0"/>
              </a:spcAft>
              <a:defRPr sz="3200"/>
            </a:pPr>
            <a:r>
              <a:rPr sz="3200" kern="0" dirty="0">
                <a:effectLst>
                  <a:outerShdw blurRad="38100" dist="38100" dir="2700000" algn="tl">
                    <a:srgbClr val="000000">
                      <a:alpha val="43137"/>
                    </a:srgbClr>
                  </a:outerShdw>
                </a:effectLst>
                <a:latin typeface="+mn-lt"/>
                <a:ea typeface="Century Schoolbook"/>
                <a:cs typeface="Century Schoolbook"/>
                <a:sym typeface="Century Schoolbook"/>
              </a:rPr>
              <a:t> </a:t>
            </a:r>
            <a:r>
              <a:rPr sz="3600" kern="0" dirty="0">
                <a:effectLst>
                  <a:outerShdw blurRad="38100" dist="38100" dir="2700000" algn="tl">
                    <a:srgbClr val="000000">
                      <a:alpha val="43137"/>
                    </a:srgbClr>
                  </a:outerShdw>
                </a:effectLst>
                <a:latin typeface="+mn-lt"/>
                <a:ea typeface="Century Schoolbook"/>
                <a:cs typeface="Century Schoolbook"/>
                <a:sym typeface="Century Schoolbook"/>
              </a:rPr>
              <a:t>WHO Classification </a:t>
            </a:r>
            <a:r>
              <a:rPr lang="cs-CZ" sz="3600" kern="0" dirty="0">
                <a:effectLst>
                  <a:outerShdw blurRad="38100" dist="38100" dir="2700000" algn="tl">
                    <a:srgbClr val="000000">
                      <a:alpha val="43137"/>
                    </a:srgbClr>
                  </a:outerShdw>
                </a:effectLst>
                <a:latin typeface="+mn-lt"/>
                <a:ea typeface="Century Schoolbook"/>
                <a:cs typeface="Century Schoolbook"/>
                <a:sym typeface="Century Schoolbook"/>
              </a:rPr>
              <a:t>2022</a:t>
            </a:r>
            <a:endParaRPr sz="3600" kern="0" dirty="0">
              <a:effectLst>
                <a:outerShdw blurRad="38100" dist="38100" dir="2700000" algn="tl">
                  <a:srgbClr val="000000">
                    <a:alpha val="43137"/>
                  </a:srgbClr>
                </a:outerShdw>
              </a:effectLst>
              <a:latin typeface="+mn-lt"/>
              <a:ea typeface="Century Schoolbook"/>
              <a:cs typeface="Century Schoolbook"/>
              <a:sym typeface="Century Schoolbook"/>
            </a:endParaRPr>
          </a:p>
        </p:txBody>
      </p:sp>
      <p:pic>
        <p:nvPicPr>
          <p:cNvPr id="2" name="Obrázek 1"/>
          <p:cNvPicPr>
            <a:picLocks noChangeAspect="1"/>
          </p:cNvPicPr>
          <p:nvPr/>
        </p:nvPicPr>
        <p:blipFill>
          <a:blip r:embed="rId3"/>
          <a:stretch>
            <a:fillRect/>
          </a:stretch>
        </p:blipFill>
        <p:spPr>
          <a:xfrm>
            <a:off x="1043608" y="2343384"/>
            <a:ext cx="7715144" cy="3240360"/>
          </a:xfrm>
          <a:prstGeom prst="rect">
            <a:avLst/>
          </a:prstGeom>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1073" name="Obdélník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71500"/>
            <a:ext cx="100965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a:extLst>
              <a:ext uri="{FF2B5EF4-FFF2-40B4-BE49-F238E27FC236}">
                <a16:creationId xmlns:a16="http://schemas.microsoft.com/office/drawing/2014/main" id="{B525B316-DCA5-344E-8E14-98C1A4850213}"/>
              </a:ext>
            </a:extLst>
          </p:cNvPr>
          <p:cNvSpPr txBox="1"/>
          <p:nvPr/>
        </p:nvSpPr>
        <p:spPr>
          <a:xfrm>
            <a:off x="2627313" y="115888"/>
            <a:ext cx="3832225" cy="584200"/>
          </a:xfrm>
          <a:prstGeom prst="rect">
            <a:avLst/>
          </a:prstGeom>
          <a:noFill/>
        </p:spPr>
        <p:txBody>
          <a:bodyPr wrap="none">
            <a:spAutoFit/>
          </a:bodyPr>
          <a:lstStyle/>
          <a:p>
            <a:pPr eaLnBrk="1" fontAlgn="auto" hangingPunct="1">
              <a:spcBef>
                <a:spcPts val="0"/>
              </a:spcBef>
              <a:spcAft>
                <a:spcPts val="0"/>
              </a:spcAft>
              <a:defRPr/>
            </a:pPr>
            <a:r>
              <a:rPr lang="cs-CZ" sz="3200" kern="0" dirty="0">
                <a:effectLst>
                  <a:outerShdw blurRad="38100" dist="38100" dir="2700000" algn="tl">
                    <a:srgbClr val="000000">
                      <a:alpha val="43137"/>
                    </a:srgbClr>
                  </a:outerShdw>
                </a:effectLst>
                <a:latin typeface="+mj-lt"/>
                <a:ea typeface="Century Schoolbook"/>
                <a:cs typeface="Century Schoolbook"/>
                <a:sym typeface="Century Schoolbook"/>
              </a:rPr>
              <a:t>WHO klasifikace AML </a:t>
            </a:r>
          </a:p>
        </p:txBody>
      </p:sp>
      <p:pic>
        <p:nvPicPr>
          <p:cNvPr id="13107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028826"/>
            <a:ext cx="3918231" cy="456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757238"/>
            <a:ext cx="59912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889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6"/>
          <a:stretch>
            <a:fillRect/>
          </a:stretch>
        </p:blipFill>
        <p:spPr>
          <a:xfrm>
            <a:off x="4582055" y="2028826"/>
            <a:ext cx="4057942" cy="4707212"/>
          </a:xfrm>
          <a:prstGeom prst="rect">
            <a:avLst/>
          </a:prstGeom>
        </p:spPr>
      </p:pic>
      <p:sp>
        <p:nvSpPr>
          <p:cNvPr id="4" name="TextovéPole 3"/>
          <p:cNvSpPr txBox="1"/>
          <p:nvPr/>
        </p:nvSpPr>
        <p:spPr>
          <a:xfrm>
            <a:off x="1477562" y="1568643"/>
            <a:ext cx="870751" cy="461665"/>
          </a:xfrm>
          <a:prstGeom prst="rect">
            <a:avLst/>
          </a:prstGeom>
          <a:noFill/>
        </p:spPr>
        <p:txBody>
          <a:bodyPr wrap="none" rtlCol="0">
            <a:spAutoFit/>
          </a:bodyPr>
          <a:lstStyle/>
          <a:p>
            <a:r>
              <a:rPr lang="cs-CZ" dirty="0"/>
              <a:t>2016</a:t>
            </a:r>
          </a:p>
        </p:txBody>
      </p:sp>
      <p:sp>
        <p:nvSpPr>
          <p:cNvPr id="5" name="TextovéPole 4"/>
          <p:cNvSpPr txBox="1"/>
          <p:nvPr/>
        </p:nvSpPr>
        <p:spPr>
          <a:xfrm>
            <a:off x="6024162" y="1568643"/>
            <a:ext cx="870751" cy="461665"/>
          </a:xfrm>
          <a:prstGeom prst="rect">
            <a:avLst/>
          </a:prstGeom>
          <a:noFill/>
        </p:spPr>
        <p:txBody>
          <a:bodyPr wrap="none" rtlCol="0">
            <a:spAutoFit/>
          </a:bodyPr>
          <a:lstStyle/>
          <a:p>
            <a:r>
              <a:rPr lang="cs-CZ" dirty="0"/>
              <a:t>2022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130073" y="2132856"/>
            <a:ext cx="7311395" cy="4608512"/>
          </a:xfrm>
          <a:prstGeom prst="rect">
            <a:avLst/>
          </a:prstGeom>
        </p:spPr>
      </p:pic>
      <p:pic>
        <p:nvPicPr>
          <p:cNvPr id="3" name="Obrázek 2"/>
          <p:cNvPicPr>
            <a:picLocks noChangeAspect="1"/>
          </p:cNvPicPr>
          <p:nvPr/>
        </p:nvPicPr>
        <p:blipFill>
          <a:blip r:embed="rId3"/>
          <a:stretch>
            <a:fillRect/>
          </a:stretch>
        </p:blipFill>
        <p:spPr>
          <a:xfrm>
            <a:off x="1043608" y="213521"/>
            <a:ext cx="7407012" cy="1919335"/>
          </a:xfrm>
          <a:prstGeom prst="rect">
            <a:avLst/>
          </a:prstGeom>
        </p:spPr>
      </p:pic>
    </p:spTree>
    <p:extLst>
      <p:ext uri="{BB962C8B-B14F-4D97-AF65-F5344CB8AC3E}">
        <p14:creationId xmlns:p14="http://schemas.microsoft.com/office/powerpoint/2010/main" val="2401438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Obdélník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71500"/>
            <a:ext cx="100965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CF56823A-B451-5C44-B93B-9651C689B013}"/>
              </a:ext>
            </a:extLst>
          </p:cNvPr>
          <p:cNvSpPr txBox="1"/>
          <p:nvPr/>
        </p:nvSpPr>
        <p:spPr>
          <a:xfrm>
            <a:off x="1908175" y="260350"/>
            <a:ext cx="4627563" cy="461963"/>
          </a:xfrm>
          <a:prstGeom prst="rect">
            <a:avLst/>
          </a:prstGeom>
          <a:noFill/>
        </p:spPr>
        <p:txBody>
          <a:bodyPr wrap="none">
            <a:spAutoFit/>
          </a:bodyPr>
          <a:lstStyle/>
          <a:p>
            <a:pPr eaLnBrk="1" fontAlgn="auto" hangingPunct="1">
              <a:spcBef>
                <a:spcPts val="0"/>
              </a:spcBef>
              <a:spcAft>
                <a:spcPts val="0"/>
              </a:spcAft>
              <a:defRPr/>
            </a:pPr>
            <a:r>
              <a:rPr lang="cs-CZ" kern="0" dirty="0">
                <a:effectLst>
                  <a:outerShdw blurRad="38100" dist="38100" dir="2700000" algn="tl">
                    <a:srgbClr val="000000">
                      <a:alpha val="43137"/>
                    </a:srgbClr>
                  </a:outerShdw>
                </a:effectLst>
                <a:latin typeface="+mn-lt"/>
                <a:ea typeface="Century Schoolbook"/>
                <a:cs typeface="Century Schoolbook"/>
                <a:sym typeface="Century Schoolbook"/>
              </a:rPr>
              <a:t>WHO prognostická stratifikace AML</a:t>
            </a:r>
          </a:p>
        </p:txBody>
      </p:sp>
      <p:pic>
        <p:nvPicPr>
          <p:cNvPr id="13209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89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Obrázek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24744"/>
            <a:ext cx="4881563"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p:cNvPicPr>
            <a:picLocks noChangeAspect="1"/>
          </p:cNvPicPr>
          <p:nvPr/>
        </p:nvPicPr>
        <p:blipFill>
          <a:blip r:embed="rId5"/>
          <a:stretch>
            <a:fillRect/>
          </a:stretch>
        </p:blipFill>
        <p:spPr>
          <a:xfrm>
            <a:off x="4935145" y="1340768"/>
            <a:ext cx="3372641" cy="406499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rcRect l="8302" t="16666" r="8096" b="9792"/>
          <a:stretch>
            <a:fillRect/>
          </a:stretch>
        </p:blipFill>
        <p:spPr bwMode="auto">
          <a:xfrm>
            <a:off x="323850" y="2133600"/>
            <a:ext cx="4602163" cy="3024188"/>
          </a:xfrm>
          <a:prstGeom prst="rect">
            <a:avLst/>
          </a:prstGeom>
          <a:solidFill>
            <a:schemeClr val="bg1"/>
          </a:solidFill>
          <a:ln w="25400" algn="ctr">
            <a:solidFill>
              <a:srgbClr val="4BACC6"/>
            </a:solidFill>
            <a:miter lim="800000"/>
            <a:headEnd/>
            <a:tailEnd/>
          </a:ln>
        </p:spPr>
      </p:pic>
      <p:sp>
        <p:nvSpPr>
          <p:cNvPr id="84995" name="Obdélník 10"/>
          <p:cNvSpPr>
            <a:spLocks noChangeArrowheads="1"/>
          </p:cNvSpPr>
          <p:nvPr/>
        </p:nvSpPr>
        <p:spPr bwMode="auto">
          <a:xfrm>
            <a:off x="1268413" y="1038225"/>
            <a:ext cx="653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000" dirty="0" err="1">
                <a:latin typeface="Georgia" panose="02040502050405020303" pitchFamily="18" charset="0"/>
              </a:rPr>
              <a:t>Cytogenetics</a:t>
            </a:r>
            <a:r>
              <a:rPr lang="cs-CZ" altLang="cs-CZ" sz="1000" dirty="0">
                <a:latin typeface="Georgia" panose="02040502050405020303" pitchFamily="18" charset="0"/>
              </a:rPr>
              <a:t> </a:t>
            </a:r>
            <a:r>
              <a:rPr lang="cs-CZ" altLang="cs-CZ" sz="1000" dirty="0" err="1">
                <a:latin typeface="Georgia" panose="02040502050405020303" pitchFamily="18" charset="0"/>
              </a:rPr>
              <a:t>is</a:t>
            </a:r>
            <a:r>
              <a:rPr lang="cs-CZ" altLang="cs-CZ" sz="1000" dirty="0">
                <a:latin typeface="Georgia" panose="02040502050405020303" pitchFamily="18" charset="0"/>
              </a:rPr>
              <a:t> </a:t>
            </a:r>
            <a:r>
              <a:rPr lang="cs-CZ" altLang="cs-CZ" sz="1000" dirty="0" err="1">
                <a:latin typeface="Georgia" panose="02040502050405020303" pitchFamily="18" charset="0"/>
              </a:rPr>
              <a:t>the</a:t>
            </a:r>
            <a:r>
              <a:rPr lang="cs-CZ" altLang="cs-CZ" sz="1000" dirty="0">
                <a:latin typeface="Georgia" panose="02040502050405020303" pitchFamily="18" charset="0"/>
              </a:rPr>
              <a:t> study </a:t>
            </a:r>
            <a:r>
              <a:rPr lang="cs-CZ" altLang="cs-CZ" sz="1000" dirty="0" err="1">
                <a:latin typeface="Georgia" panose="02040502050405020303" pitchFamily="18" charset="0"/>
              </a:rPr>
              <a:t>of</a:t>
            </a:r>
            <a:r>
              <a:rPr lang="cs-CZ" altLang="cs-CZ" sz="1000" dirty="0">
                <a:latin typeface="Georgia" panose="02040502050405020303" pitchFamily="18" charset="0"/>
              </a:rPr>
              <a:t> </a:t>
            </a:r>
            <a:r>
              <a:rPr lang="cs-CZ" altLang="cs-CZ" sz="1000" dirty="0" err="1">
                <a:latin typeface="Georgia" panose="02040502050405020303" pitchFamily="18" charset="0"/>
              </a:rPr>
              <a:t>the</a:t>
            </a:r>
            <a:r>
              <a:rPr lang="cs-CZ" altLang="cs-CZ" sz="1000" dirty="0">
                <a:latin typeface="Georgia" panose="02040502050405020303" pitchFamily="18" charset="0"/>
              </a:rPr>
              <a:t> </a:t>
            </a:r>
            <a:r>
              <a:rPr lang="cs-CZ" altLang="cs-CZ" sz="1000" dirty="0" err="1">
                <a:latin typeface="Georgia" panose="02040502050405020303" pitchFamily="18" charset="0"/>
              </a:rPr>
              <a:t>structure</a:t>
            </a:r>
            <a:r>
              <a:rPr lang="cs-CZ" altLang="cs-CZ" sz="1000" dirty="0">
                <a:latin typeface="Georgia" panose="02040502050405020303" pitchFamily="18" charset="0"/>
              </a:rPr>
              <a:t> and </a:t>
            </a:r>
            <a:r>
              <a:rPr lang="cs-CZ" altLang="cs-CZ" sz="1000" dirty="0" err="1">
                <a:latin typeface="Georgia" panose="02040502050405020303" pitchFamily="18" charset="0"/>
              </a:rPr>
              <a:t>properties</a:t>
            </a:r>
            <a:r>
              <a:rPr lang="cs-CZ" altLang="cs-CZ" sz="1000" dirty="0">
                <a:latin typeface="Georgia" panose="02040502050405020303" pitchFamily="18" charset="0"/>
              </a:rPr>
              <a:t> </a:t>
            </a:r>
            <a:r>
              <a:rPr lang="cs-CZ" altLang="cs-CZ" sz="1000" dirty="0" err="1">
                <a:latin typeface="Georgia" panose="02040502050405020303" pitchFamily="18" charset="0"/>
              </a:rPr>
              <a:t>of</a:t>
            </a:r>
            <a:r>
              <a:rPr lang="cs-CZ" altLang="cs-CZ" sz="1000" dirty="0">
                <a:latin typeface="Georgia" panose="02040502050405020303" pitchFamily="18" charset="0"/>
              </a:rPr>
              <a:t> </a:t>
            </a:r>
            <a:r>
              <a:rPr lang="cs-CZ" altLang="cs-CZ" sz="1000" dirty="0" err="1">
                <a:latin typeface="Georgia" panose="02040502050405020303" pitchFamily="18" charset="0"/>
              </a:rPr>
              <a:t>chromosomes</a:t>
            </a:r>
            <a:r>
              <a:rPr lang="cs-CZ" altLang="cs-CZ" sz="1000" dirty="0">
                <a:latin typeface="Georgia" panose="02040502050405020303" pitchFamily="18" charset="0"/>
              </a:rPr>
              <a:t>, </a:t>
            </a:r>
            <a:r>
              <a:rPr lang="cs-CZ" altLang="cs-CZ" sz="1000" dirty="0" err="1">
                <a:latin typeface="Georgia" panose="02040502050405020303" pitchFamily="18" charset="0"/>
              </a:rPr>
              <a:t>their</a:t>
            </a:r>
            <a:r>
              <a:rPr lang="cs-CZ" altLang="cs-CZ" sz="1000" dirty="0">
                <a:latin typeface="Georgia" panose="02040502050405020303" pitchFamily="18" charset="0"/>
              </a:rPr>
              <a:t> </a:t>
            </a:r>
            <a:r>
              <a:rPr lang="cs-CZ" altLang="cs-CZ" sz="1000" dirty="0" err="1">
                <a:latin typeface="Georgia" panose="02040502050405020303" pitchFamily="18" charset="0"/>
              </a:rPr>
              <a:t>behaviour</a:t>
            </a:r>
            <a:r>
              <a:rPr lang="cs-CZ" altLang="cs-CZ" sz="1000" dirty="0">
                <a:latin typeface="Georgia" panose="02040502050405020303" pitchFamily="18" charset="0"/>
              </a:rPr>
              <a:t> </a:t>
            </a:r>
            <a:r>
              <a:rPr lang="cs-CZ" altLang="cs-CZ" sz="1000" dirty="0" err="1">
                <a:latin typeface="Georgia" panose="02040502050405020303" pitchFamily="18" charset="0"/>
              </a:rPr>
              <a:t>during</a:t>
            </a:r>
            <a:r>
              <a:rPr lang="cs-CZ" altLang="cs-CZ" sz="1000" dirty="0">
                <a:latin typeface="Georgia" panose="02040502050405020303" pitchFamily="18" charset="0"/>
              </a:rPr>
              <a:t> </a:t>
            </a:r>
            <a:r>
              <a:rPr lang="cs-CZ" altLang="cs-CZ" sz="1000" dirty="0" err="1">
                <a:latin typeface="Georgia" panose="02040502050405020303" pitchFamily="18" charset="0"/>
              </a:rPr>
              <a:t>somatic</a:t>
            </a:r>
            <a:r>
              <a:rPr lang="cs-CZ" altLang="cs-CZ" sz="1000" dirty="0">
                <a:latin typeface="Georgia" panose="02040502050405020303" pitchFamily="18" charset="0"/>
              </a:rPr>
              <a:t> cell </a:t>
            </a:r>
            <a:r>
              <a:rPr lang="cs-CZ" altLang="cs-CZ" sz="1000" dirty="0" err="1">
                <a:latin typeface="Georgia" panose="02040502050405020303" pitchFamily="18" charset="0"/>
              </a:rPr>
              <a:t>division</a:t>
            </a:r>
            <a:r>
              <a:rPr lang="cs-CZ" altLang="cs-CZ" sz="1000" dirty="0">
                <a:latin typeface="Georgia" panose="02040502050405020303" pitchFamily="18" charset="0"/>
              </a:rPr>
              <a:t> </a:t>
            </a:r>
            <a:r>
              <a:rPr lang="cs-CZ" altLang="cs-CZ" sz="1000" dirty="0" err="1">
                <a:latin typeface="Georgia" panose="02040502050405020303" pitchFamily="18" charset="0"/>
              </a:rPr>
              <a:t>during</a:t>
            </a:r>
            <a:r>
              <a:rPr lang="cs-CZ" altLang="cs-CZ" sz="1000" dirty="0">
                <a:latin typeface="Georgia" panose="02040502050405020303" pitchFamily="18" charset="0"/>
              </a:rPr>
              <a:t> </a:t>
            </a:r>
            <a:r>
              <a:rPr lang="cs-CZ" altLang="cs-CZ" sz="1000" dirty="0" err="1">
                <a:latin typeface="Georgia" panose="02040502050405020303" pitchFamily="18" charset="0"/>
              </a:rPr>
              <a:t>growth</a:t>
            </a:r>
            <a:r>
              <a:rPr lang="cs-CZ" altLang="cs-CZ" sz="1000" dirty="0">
                <a:latin typeface="Georgia" panose="02040502050405020303" pitchFamily="18" charset="0"/>
              </a:rPr>
              <a:t> and </a:t>
            </a:r>
            <a:r>
              <a:rPr lang="cs-CZ" altLang="cs-CZ" sz="1000" dirty="0" err="1">
                <a:latin typeface="Georgia" panose="02040502050405020303" pitchFamily="18" charset="0"/>
              </a:rPr>
              <a:t>development</a:t>
            </a:r>
            <a:r>
              <a:rPr lang="cs-CZ" altLang="cs-CZ" sz="1000" dirty="0">
                <a:latin typeface="Georgia" panose="02040502050405020303" pitchFamily="18" charset="0"/>
              </a:rPr>
              <a:t> (</a:t>
            </a:r>
            <a:r>
              <a:rPr lang="cs-CZ" altLang="cs-CZ" sz="1000" dirty="0" err="1">
                <a:latin typeface="Georgia" panose="02040502050405020303" pitchFamily="18" charset="0"/>
              </a:rPr>
              <a:t>mitosis</a:t>
            </a:r>
            <a:r>
              <a:rPr lang="cs-CZ" altLang="cs-CZ" sz="1000" dirty="0">
                <a:latin typeface="Georgia" panose="02040502050405020303" pitchFamily="18" charset="0"/>
              </a:rPr>
              <a:t>), and </a:t>
            </a:r>
            <a:r>
              <a:rPr lang="cs-CZ" altLang="cs-CZ" sz="1000" dirty="0" err="1">
                <a:latin typeface="Georgia" panose="02040502050405020303" pitchFamily="18" charset="0"/>
              </a:rPr>
              <a:t>germ</a:t>
            </a:r>
            <a:r>
              <a:rPr lang="cs-CZ" altLang="cs-CZ" sz="1000" dirty="0">
                <a:latin typeface="Georgia" panose="02040502050405020303" pitchFamily="18" charset="0"/>
              </a:rPr>
              <a:t> cell </a:t>
            </a:r>
            <a:r>
              <a:rPr lang="cs-CZ" altLang="cs-CZ" sz="1000" dirty="0" err="1">
                <a:latin typeface="Georgia" panose="02040502050405020303" pitchFamily="18" charset="0"/>
              </a:rPr>
              <a:t>division</a:t>
            </a:r>
            <a:r>
              <a:rPr lang="cs-CZ" altLang="cs-CZ" sz="1000" dirty="0">
                <a:latin typeface="Georgia" panose="02040502050405020303" pitchFamily="18" charset="0"/>
              </a:rPr>
              <a:t> </a:t>
            </a:r>
            <a:r>
              <a:rPr lang="cs-CZ" altLang="cs-CZ" sz="1000" dirty="0" err="1">
                <a:latin typeface="Georgia" panose="02040502050405020303" pitchFamily="18" charset="0"/>
              </a:rPr>
              <a:t>during</a:t>
            </a:r>
            <a:r>
              <a:rPr lang="cs-CZ" altLang="cs-CZ" sz="1000" dirty="0">
                <a:latin typeface="Georgia" panose="02040502050405020303" pitchFamily="18" charset="0"/>
              </a:rPr>
              <a:t> </a:t>
            </a:r>
            <a:r>
              <a:rPr lang="cs-CZ" altLang="cs-CZ" sz="1000" dirty="0" err="1">
                <a:latin typeface="Georgia" panose="02040502050405020303" pitchFamily="18" charset="0"/>
              </a:rPr>
              <a:t>reproduction</a:t>
            </a:r>
            <a:r>
              <a:rPr lang="cs-CZ" altLang="cs-CZ" sz="1000" dirty="0">
                <a:latin typeface="Georgia" panose="02040502050405020303" pitchFamily="18" charset="0"/>
              </a:rPr>
              <a:t> (</a:t>
            </a:r>
            <a:r>
              <a:rPr lang="cs-CZ" altLang="cs-CZ" sz="1000" dirty="0" err="1">
                <a:latin typeface="Georgia" panose="02040502050405020303" pitchFamily="18" charset="0"/>
              </a:rPr>
              <a:t>meiosis</a:t>
            </a:r>
            <a:r>
              <a:rPr lang="cs-CZ" altLang="cs-CZ" sz="1000" dirty="0">
                <a:latin typeface="Georgia" panose="02040502050405020303" pitchFamily="18" charset="0"/>
              </a:rPr>
              <a:t>), as </a:t>
            </a:r>
            <a:r>
              <a:rPr lang="cs-CZ" altLang="cs-CZ" sz="1000" dirty="0" err="1">
                <a:latin typeface="Georgia" panose="02040502050405020303" pitchFamily="18" charset="0"/>
              </a:rPr>
              <a:t>well</a:t>
            </a:r>
            <a:r>
              <a:rPr lang="cs-CZ" altLang="cs-CZ" sz="1000" dirty="0">
                <a:latin typeface="Georgia" panose="02040502050405020303" pitchFamily="18" charset="0"/>
              </a:rPr>
              <a:t> as </a:t>
            </a:r>
            <a:r>
              <a:rPr lang="cs-CZ" altLang="cs-CZ" sz="1000" dirty="0" err="1">
                <a:latin typeface="Georgia" panose="02040502050405020303" pitchFamily="18" charset="0"/>
              </a:rPr>
              <a:t>their</a:t>
            </a:r>
            <a:r>
              <a:rPr lang="cs-CZ" altLang="cs-CZ" sz="1000" dirty="0">
                <a:latin typeface="Georgia" panose="02040502050405020303" pitchFamily="18" charset="0"/>
              </a:rPr>
              <a:t> influence on </a:t>
            </a:r>
            <a:r>
              <a:rPr lang="cs-CZ" altLang="cs-CZ" sz="1000" dirty="0" err="1">
                <a:latin typeface="Georgia" panose="02040502050405020303" pitchFamily="18" charset="0"/>
              </a:rPr>
              <a:t>phenotype</a:t>
            </a:r>
            <a:r>
              <a:rPr lang="cs-CZ" altLang="cs-CZ" sz="1000" dirty="0">
                <a:latin typeface="Georgia" panose="02040502050405020303" pitchFamily="18" charset="0"/>
              </a:rPr>
              <a:t>. </a:t>
            </a:r>
            <a:r>
              <a:rPr lang="cs-CZ" altLang="cs-CZ" sz="1000" dirty="0" err="1">
                <a:latin typeface="Georgia" panose="02040502050405020303" pitchFamily="18" charset="0"/>
              </a:rPr>
              <a:t>Cytogenetics</a:t>
            </a:r>
            <a:r>
              <a:rPr lang="cs-CZ" altLang="cs-CZ" sz="1000" dirty="0">
                <a:latin typeface="Georgia" panose="02040502050405020303" pitchFamily="18" charset="0"/>
              </a:rPr>
              <a:t> </a:t>
            </a:r>
            <a:r>
              <a:rPr lang="cs-CZ" altLang="cs-CZ" sz="1000" dirty="0" err="1">
                <a:latin typeface="Georgia" panose="02040502050405020303" pitchFamily="18" charset="0"/>
              </a:rPr>
              <a:t>also</a:t>
            </a:r>
            <a:r>
              <a:rPr lang="cs-CZ" altLang="cs-CZ" sz="1000" dirty="0">
                <a:latin typeface="Georgia" panose="02040502050405020303" pitchFamily="18" charset="0"/>
              </a:rPr>
              <a:t> </a:t>
            </a:r>
            <a:r>
              <a:rPr lang="cs-CZ" altLang="cs-CZ" sz="1000" dirty="0" err="1">
                <a:latin typeface="Georgia" panose="02040502050405020303" pitchFamily="18" charset="0"/>
              </a:rPr>
              <a:t>includes</a:t>
            </a:r>
            <a:r>
              <a:rPr lang="cs-CZ" altLang="cs-CZ" sz="1000" dirty="0">
                <a:latin typeface="Georgia" panose="02040502050405020303" pitchFamily="18" charset="0"/>
              </a:rPr>
              <a:t> </a:t>
            </a:r>
            <a:r>
              <a:rPr lang="cs-CZ" altLang="cs-CZ" sz="1000" dirty="0" err="1">
                <a:latin typeface="Georgia" panose="02040502050405020303" pitchFamily="18" charset="0"/>
              </a:rPr>
              <a:t>the</a:t>
            </a:r>
            <a:r>
              <a:rPr lang="cs-CZ" altLang="cs-CZ" sz="1000" dirty="0">
                <a:latin typeface="Georgia" panose="02040502050405020303" pitchFamily="18" charset="0"/>
              </a:rPr>
              <a:t> study </a:t>
            </a:r>
            <a:r>
              <a:rPr lang="cs-CZ" altLang="cs-CZ" sz="1000" dirty="0" err="1">
                <a:latin typeface="Georgia" panose="02040502050405020303" pitchFamily="18" charset="0"/>
              </a:rPr>
              <a:t>of</a:t>
            </a:r>
            <a:r>
              <a:rPr lang="cs-CZ" altLang="cs-CZ" sz="1000" dirty="0">
                <a:latin typeface="Georgia" panose="02040502050405020303" pitchFamily="18" charset="0"/>
              </a:rPr>
              <a:t> </a:t>
            </a:r>
            <a:r>
              <a:rPr lang="cs-CZ" altLang="cs-CZ" sz="1000" dirty="0" err="1">
                <a:latin typeface="Georgia" panose="02040502050405020303" pitchFamily="18" charset="0"/>
              </a:rPr>
              <a:t>factors</a:t>
            </a:r>
            <a:r>
              <a:rPr lang="cs-CZ" altLang="cs-CZ" sz="1000" dirty="0">
                <a:latin typeface="Georgia" panose="02040502050405020303" pitchFamily="18" charset="0"/>
              </a:rPr>
              <a:t> </a:t>
            </a:r>
            <a:r>
              <a:rPr lang="cs-CZ" altLang="cs-CZ" sz="1000" dirty="0" err="1">
                <a:latin typeface="Georgia" panose="02040502050405020303" pitchFamily="18" charset="0"/>
              </a:rPr>
              <a:t>that</a:t>
            </a:r>
            <a:r>
              <a:rPr lang="cs-CZ" altLang="cs-CZ" sz="1000" dirty="0">
                <a:latin typeface="Georgia" panose="02040502050405020303" pitchFamily="18" charset="0"/>
              </a:rPr>
              <a:t> cause </a:t>
            </a:r>
            <a:r>
              <a:rPr lang="cs-CZ" altLang="cs-CZ" sz="1000" dirty="0" err="1">
                <a:latin typeface="Georgia" panose="02040502050405020303" pitchFamily="18" charset="0"/>
              </a:rPr>
              <a:t>chromosomal</a:t>
            </a:r>
            <a:r>
              <a:rPr lang="cs-CZ" altLang="cs-CZ" sz="1000" dirty="0">
                <a:latin typeface="Georgia" panose="02040502050405020303" pitchFamily="18" charset="0"/>
              </a:rPr>
              <a:t> </a:t>
            </a:r>
            <a:r>
              <a:rPr lang="cs-CZ" altLang="cs-CZ" sz="1000" dirty="0" err="1">
                <a:latin typeface="Georgia" panose="02040502050405020303" pitchFamily="18" charset="0"/>
              </a:rPr>
              <a:t>changes</a:t>
            </a:r>
            <a:r>
              <a:rPr lang="cs-CZ" altLang="cs-CZ" sz="1000" dirty="0">
                <a:latin typeface="Georgia" panose="02040502050405020303" pitchFamily="18" charset="0"/>
              </a:rPr>
              <a:t>.</a:t>
            </a:r>
          </a:p>
          <a:p>
            <a:pPr>
              <a:spcBef>
                <a:spcPct val="0"/>
              </a:spcBef>
              <a:buFontTx/>
              <a:buNone/>
            </a:pPr>
            <a:r>
              <a:rPr lang="cs-CZ" altLang="cs-CZ" sz="1000" dirty="0">
                <a:latin typeface="Georgia" panose="02040502050405020303" pitchFamily="18" charset="0"/>
              </a:rPr>
              <a:t> </a:t>
            </a:r>
            <a:r>
              <a:rPr lang="cs-CZ" altLang="cs-CZ" sz="1000" dirty="0" err="1">
                <a:latin typeface="Century Schoolbook" panose="02040604050505020304" pitchFamily="18" charset="0"/>
              </a:rPr>
              <a:t>Hare</a:t>
            </a:r>
            <a:r>
              <a:rPr lang="cs-CZ" altLang="cs-CZ" sz="1000" dirty="0">
                <a:latin typeface="Century Schoolbook" panose="02040604050505020304" pitchFamily="18" charset="0"/>
              </a:rPr>
              <a:t> &amp;Singh1979</a:t>
            </a:r>
          </a:p>
        </p:txBody>
      </p:sp>
      <p:sp>
        <p:nvSpPr>
          <p:cNvPr id="3" name="Obdélník 2">
            <a:extLst>
              <a:ext uri="{FF2B5EF4-FFF2-40B4-BE49-F238E27FC236}">
                <a16:creationId xmlns:a16="http://schemas.microsoft.com/office/drawing/2014/main" id="{8DBF866A-0BF4-4E43-99E5-D696D39FB07E}"/>
              </a:ext>
            </a:extLst>
          </p:cNvPr>
          <p:cNvSpPr/>
          <p:nvPr/>
        </p:nvSpPr>
        <p:spPr>
          <a:xfrm>
            <a:off x="2268538" y="222250"/>
            <a:ext cx="3692525" cy="584200"/>
          </a:xfrm>
          <a:prstGeom prst="rect">
            <a:avLst/>
          </a:prstGeom>
        </p:spPr>
        <p:txBody>
          <a:bodyPr wrap="none">
            <a:spAutoFit/>
          </a:bodyPr>
          <a:lstStyle/>
          <a:p>
            <a:pPr>
              <a:defRPr/>
            </a:pPr>
            <a:r>
              <a:rPr lang="cs-CZ" sz="3200" dirty="0">
                <a:latin typeface="+mn-lt"/>
                <a:ea typeface="Century Schoolbook" charset="0"/>
                <a:cs typeface="Century Schoolbook" charset="0"/>
                <a:sym typeface="Century Schoolbook" charset="0"/>
              </a:rPr>
              <a:t>Historie cytogenetiky</a:t>
            </a:r>
          </a:p>
        </p:txBody>
      </p:sp>
      <p:pic>
        <p:nvPicPr>
          <p:cNvPr id="84994" name="Obrázek 3"/>
          <p:cNvPicPr>
            <a:picLocks noChangeAspect="1"/>
          </p:cNvPicPr>
          <p:nvPr/>
        </p:nvPicPr>
        <p:blipFill>
          <a:blip r:embed="rId3">
            <a:extLst>
              <a:ext uri="{28A0092B-C50C-407E-A947-70E740481C1C}">
                <a14:useLocalDpi xmlns:a14="http://schemas.microsoft.com/office/drawing/2010/main" val="0"/>
              </a:ext>
            </a:extLst>
          </a:blip>
          <a:srcRect l="11302" t="8334" r="17448" b="7083"/>
          <a:stretch>
            <a:fillRect/>
          </a:stretch>
        </p:blipFill>
        <p:spPr bwMode="auto">
          <a:xfrm>
            <a:off x="5148263" y="1993900"/>
            <a:ext cx="3709987"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p:nvPr/>
        </p:nvSpPr>
        <p:spPr>
          <a:xfrm>
            <a:off x="1835696" y="5805264"/>
            <a:ext cx="5056834" cy="369332"/>
          </a:xfrm>
          <a:prstGeom prst="rect">
            <a:avLst/>
          </a:prstGeom>
          <a:noFill/>
        </p:spPr>
        <p:txBody>
          <a:bodyPr wrap="none" rtlCol="0">
            <a:spAutoFit/>
          </a:bodyPr>
          <a:lstStyle/>
          <a:p>
            <a:r>
              <a:rPr lang="cs-CZ" sz="1800" dirty="0">
                <a:latin typeface="Calibri" panose="020F0502020204030204" pitchFamily="34" charset="0"/>
                <a:cs typeface="Calibri" panose="020F0502020204030204" pitchFamily="34" charset="0"/>
              </a:rPr>
              <a:t>1956 - určen přesný počet 46 lidských chromosomů </a:t>
            </a:r>
          </a:p>
        </p:txBody>
      </p:sp>
    </p:spTree>
  </p:cSld>
  <p:clrMapOvr>
    <a:masterClrMapping/>
  </p:clrMapOvr>
  <p:transition spd="med" advTm="35115"/>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Obdélník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71500"/>
            <a:ext cx="100965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2" name="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079500"/>
            <a:ext cx="8002588"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3" name="Shape 133">
            <a:extLst>
              <a:ext uri="{FF2B5EF4-FFF2-40B4-BE49-F238E27FC236}">
                <a16:creationId xmlns:a16="http://schemas.microsoft.com/office/drawing/2014/main" id="{7F89658E-A21A-0F45-8A58-C828337BCA0F}"/>
              </a:ext>
            </a:extLst>
          </p:cNvPr>
          <p:cNvSpPr/>
          <p:nvPr/>
        </p:nvSpPr>
        <p:spPr>
          <a:xfrm>
            <a:off x="4775200" y="6621463"/>
            <a:ext cx="4319588" cy="171450"/>
          </a:xfrm>
          <a:prstGeom prst="rect">
            <a:avLst/>
          </a:prstGeom>
          <a:ln w="12700">
            <a:miter lim="400000"/>
          </a:ln>
        </p:spPr>
        <p:txBody>
          <a:bodyPr lIns="0" tIns="0" rIns="0" bIns="0">
            <a:spAutoFit/>
          </a:bodyPr>
          <a:lstStyle>
            <a:lvl1pPr algn="r" defTabSz="457200">
              <a:lnSpc>
                <a:spcPct val="93000"/>
              </a:lnSpc>
              <a:tabLst>
                <a:tab pos="723900" algn="l"/>
                <a:tab pos="1447800" algn="l"/>
                <a:tab pos="2171700" algn="l"/>
                <a:tab pos="2895600" algn="l"/>
                <a:tab pos="3619500" algn="l"/>
              </a:tabLst>
              <a:defRPr sz="1400"/>
            </a:lvl1pPr>
          </a:lstStyle>
          <a:p>
            <a:pPr eaLnBrk="1" fontAlgn="auto" hangingPunct="1">
              <a:spcBef>
                <a:spcPts val="0"/>
              </a:spcBef>
              <a:spcAft>
                <a:spcPts val="0"/>
              </a:spcAft>
              <a:defRPr/>
            </a:pPr>
            <a:r>
              <a:rPr sz="1200" kern="0" dirty="0" err="1">
                <a:latin typeface="+mn-lt"/>
                <a:ea typeface="Century Schoolbook"/>
                <a:cs typeface="Century Schoolbook"/>
                <a:sym typeface="Century Schoolbook"/>
              </a:rPr>
              <a:t>Grimwade</a:t>
            </a:r>
            <a:r>
              <a:rPr sz="1200" kern="0" dirty="0">
                <a:latin typeface="+mn-lt"/>
                <a:ea typeface="Century Schoolbook"/>
                <a:cs typeface="Century Schoolbook"/>
                <a:sym typeface="Century Schoolbook"/>
              </a:rPr>
              <a:t> D et al. Blood 2010;116:354-365</a:t>
            </a:r>
          </a:p>
        </p:txBody>
      </p:sp>
      <p:sp>
        <p:nvSpPr>
          <p:cNvPr id="134" name="Shape 134">
            <a:extLst>
              <a:ext uri="{FF2B5EF4-FFF2-40B4-BE49-F238E27FC236}">
                <a16:creationId xmlns:a16="http://schemas.microsoft.com/office/drawing/2014/main" id="{39886687-D249-A64B-A89C-7815E651CA25}"/>
              </a:ext>
            </a:extLst>
          </p:cNvPr>
          <p:cNvSpPr/>
          <p:nvPr/>
        </p:nvSpPr>
        <p:spPr>
          <a:xfrm>
            <a:off x="323850" y="44450"/>
            <a:ext cx="8066088" cy="584200"/>
          </a:xfrm>
          <a:prstGeom prst="rect">
            <a:avLst/>
          </a:prstGeom>
          <a:ln w="12700">
            <a:miter lim="400000"/>
          </a:ln>
        </p:spPr>
        <p:txBody>
          <a:bodyPr lIns="45719" r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a:effectLst>
                  <a:outerShdw blurRad="38100" dist="38100" dir="2700000" algn="tl">
                    <a:srgbClr val="C0C0C0"/>
                  </a:outerShdw>
                </a:effectLst>
              </a:rPr>
              <a:t>Stratifikace podle cytogenetických nálezů </a:t>
            </a:r>
          </a:p>
        </p:txBody>
      </p:sp>
      <p:pic>
        <p:nvPicPr>
          <p:cNvPr id="13312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89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Obdélník 1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381000"/>
            <a:ext cx="10083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Shape 100">
            <a:extLst>
              <a:ext uri="{FF2B5EF4-FFF2-40B4-BE49-F238E27FC236}">
                <a16:creationId xmlns:a16="http://schemas.microsoft.com/office/drawing/2014/main" id="{A0061021-9B0F-9F47-A23E-EFACFFBC592B}"/>
              </a:ext>
            </a:extLst>
          </p:cNvPr>
          <p:cNvSpPr/>
          <p:nvPr/>
        </p:nvSpPr>
        <p:spPr>
          <a:xfrm>
            <a:off x="1581150" y="127000"/>
            <a:ext cx="7326313" cy="584200"/>
          </a:xfrm>
          <a:prstGeom prst="rect">
            <a:avLst/>
          </a:prstGeom>
          <a:ln w="12700">
            <a:miter lim="400000"/>
          </a:ln>
        </p:spPr>
        <p:txBody>
          <a:bodyPr lIns="45719" rIns="45719">
            <a:spAutoFit/>
          </a:bodyPr>
          <a:lstStyle/>
          <a:p>
            <a:pPr algn="ctr" eaLnBrk="1" fontAlgn="auto" hangingPunct="1">
              <a:spcBef>
                <a:spcPts val="0"/>
              </a:spcBef>
              <a:spcAft>
                <a:spcPts val="0"/>
              </a:spcAft>
              <a:defRPr sz="3200"/>
            </a:pPr>
            <a:r>
              <a:rPr lang="cs-CZ" sz="3200" kern="0" dirty="0">
                <a:solidFill>
                  <a:srgbClr val="7030A0"/>
                </a:solidFill>
                <a:effectLst>
                  <a:outerShdw blurRad="38100" dist="38100" dir="2700000" algn="tl">
                    <a:srgbClr val="000000">
                      <a:alpha val="43137"/>
                    </a:srgbClr>
                  </a:outerShdw>
                </a:effectLst>
                <a:latin typeface="Calibri" panose="020F0502020204030204" pitchFamily="34" charset="0"/>
                <a:ea typeface="Century Schoolbook"/>
                <a:cs typeface="Century Schoolbook"/>
                <a:sym typeface="Century Schoolbook"/>
              </a:rPr>
              <a:t>APL    </a:t>
            </a:r>
            <a:r>
              <a:rPr sz="3200" kern="0" dirty="0">
                <a:solidFill>
                  <a:srgbClr val="7030A0"/>
                </a:solidFill>
                <a:effectLst>
                  <a:outerShdw blurRad="38100" dist="38100" dir="2700000" algn="tl">
                    <a:srgbClr val="000000">
                      <a:alpha val="43137"/>
                    </a:srgbClr>
                  </a:outerShdw>
                </a:effectLst>
                <a:latin typeface="Calibri" panose="020F0502020204030204" pitchFamily="34" charset="0"/>
                <a:ea typeface="Century Schoolbook"/>
                <a:cs typeface="Century Schoolbook"/>
                <a:sym typeface="Century Schoolbook"/>
              </a:rPr>
              <a:t>t(15;17)(q22;q12) / </a:t>
            </a:r>
            <a:r>
              <a:rPr sz="3200" i="1" kern="0" dirty="0">
                <a:solidFill>
                  <a:srgbClr val="7030A0"/>
                </a:solidFill>
                <a:effectLst>
                  <a:outerShdw blurRad="38100" dist="38100" dir="2700000" algn="tl">
                    <a:srgbClr val="000000">
                      <a:alpha val="43137"/>
                    </a:srgbClr>
                  </a:outerShdw>
                </a:effectLst>
                <a:latin typeface="Calibri" panose="020F0502020204030204" pitchFamily="34" charset="0"/>
                <a:ea typeface="Century Schoolbook"/>
                <a:cs typeface="Century Schoolbook"/>
                <a:sym typeface="Century Schoolbook"/>
              </a:rPr>
              <a:t>PML-RARA</a:t>
            </a:r>
          </a:p>
        </p:txBody>
      </p:sp>
      <p:sp>
        <p:nvSpPr>
          <p:cNvPr id="134147" name="Shape 101"/>
          <p:cNvSpPr>
            <a:spLocks noChangeArrowheads="1"/>
          </p:cNvSpPr>
          <p:nvPr/>
        </p:nvSpPr>
        <p:spPr bwMode="auto">
          <a:xfrm>
            <a:off x="5410200" y="3803650"/>
            <a:ext cx="487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1200"/>
              </a:spcBef>
              <a:buFontTx/>
              <a:buNone/>
            </a:pPr>
            <a:r>
              <a:rPr lang="cs-CZ" altLang="cs-CZ" sz="2000">
                <a:solidFill>
                  <a:srgbClr val="FFFFFF"/>
                </a:solidFill>
                <a:latin typeface="Comic Sans MS" panose="030F0702030302020204" pitchFamily="66" charset="0"/>
                <a:sym typeface="Comic Sans MS" panose="030F0702030302020204" pitchFamily="66" charset="0"/>
              </a:rPr>
              <a:t>CBFB-Rearrangement</a:t>
            </a:r>
          </a:p>
        </p:txBody>
      </p:sp>
      <p:pic>
        <p:nvPicPr>
          <p:cNvPr id="134148" name="m3v-kleiner.png" descr="m3v-kleiner"/>
          <p:cNvPicPr>
            <a:picLocks noChangeAspect="1"/>
          </p:cNvPicPr>
          <p:nvPr/>
        </p:nvPicPr>
        <p:blipFill>
          <a:blip r:embed="rId3">
            <a:extLst>
              <a:ext uri="{28A0092B-C50C-407E-A947-70E740481C1C}">
                <a14:useLocalDpi xmlns:a14="http://schemas.microsoft.com/office/drawing/2010/main" val="0"/>
              </a:ext>
            </a:extLst>
          </a:blip>
          <a:srcRect l="18048" t="9148" r="28870" b="2644"/>
          <a:stretch>
            <a:fillRect/>
          </a:stretch>
        </p:blipFill>
        <p:spPr bwMode="auto">
          <a:xfrm>
            <a:off x="590550" y="3695700"/>
            <a:ext cx="31051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4149" name="K02b.jpg" descr="K02b"/>
          <p:cNvPicPr>
            <a:picLocks noChangeAspect="1"/>
          </p:cNvPicPr>
          <p:nvPr/>
        </p:nvPicPr>
        <p:blipFill>
          <a:blip r:embed="rId4">
            <a:extLst>
              <a:ext uri="{28A0092B-C50C-407E-A947-70E740481C1C}">
                <a14:useLocalDpi xmlns:a14="http://schemas.microsoft.com/office/drawing/2010/main" val="0"/>
              </a:ext>
            </a:extLst>
          </a:blip>
          <a:srcRect l="18811" t="12994" r="24133" b="6030"/>
          <a:stretch>
            <a:fillRect/>
          </a:stretch>
        </p:blipFill>
        <p:spPr bwMode="auto">
          <a:xfrm>
            <a:off x="561975" y="771525"/>
            <a:ext cx="31242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134150" name="Group 106"/>
          <p:cNvGrpSpPr>
            <a:grpSpLocks/>
          </p:cNvGrpSpPr>
          <p:nvPr/>
        </p:nvGrpSpPr>
        <p:grpSpPr bwMode="auto">
          <a:xfrm>
            <a:off x="4344988" y="4365625"/>
            <a:ext cx="1797050" cy="733425"/>
            <a:chOff x="0" y="0"/>
            <a:chExt cx="1797049" cy="733425"/>
          </a:xfrm>
        </p:grpSpPr>
        <p:pic>
          <p:nvPicPr>
            <p:cNvPr id="134160" name="image.png"/>
            <p:cNvPicPr>
              <a:picLocks noChangeAspect="1"/>
            </p:cNvPicPr>
            <p:nvPr/>
          </p:nvPicPr>
          <p:blipFill>
            <a:blip r:embed="rId5">
              <a:extLst>
                <a:ext uri="{28A0092B-C50C-407E-A947-70E740481C1C}">
                  <a14:useLocalDpi xmlns:a14="http://schemas.microsoft.com/office/drawing/2010/main" val="0"/>
                </a:ext>
              </a:extLst>
            </a:blip>
            <a:srcRect l="32919" t="66174" r="60687" b="26910"/>
            <a:stretch>
              <a:fillRect/>
            </a:stretch>
          </p:blipFill>
          <p:spPr bwMode="auto">
            <a:xfrm>
              <a:off x="0" y="-1"/>
              <a:ext cx="853918" cy="73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4161" name="image.png"/>
            <p:cNvPicPr>
              <a:picLocks noChangeAspect="1"/>
            </p:cNvPicPr>
            <p:nvPr/>
          </p:nvPicPr>
          <p:blipFill>
            <a:blip r:embed="rId5">
              <a:extLst>
                <a:ext uri="{28A0092B-C50C-407E-A947-70E740481C1C}">
                  <a14:useLocalDpi xmlns:a14="http://schemas.microsoft.com/office/drawing/2010/main" val="0"/>
                </a:ext>
              </a:extLst>
            </a:blip>
            <a:srcRect l="74905" t="67352" r="19847" b="26910"/>
            <a:stretch>
              <a:fillRect/>
            </a:stretch>
          </p:blipFill>
          <p:spPr bwMode="auto">
            <a:xfrm>
              <a:off x="1096073" y="-1"/>
              <a:ext cx="700977" cy="6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07" name="Shape 107">
            <a:extLst>
              <a:ext uri="{FF2B5EF4-FFF2-40B4-BE49-F238E27FC236}">
                <a16:creationId xmlns:a16="http://schemas.microsoft.com/office/drawing/2014/main" id="{95C84D62-C4BC-EC4C-BB76-E2B2D5E6B931}"/>
              </a:ext>
            </a:extLst>
          </p:cNvPr>
          <p:cNvSpPr/>
          <p:nvPr/>
        </p:nvSpPr>
        <p:spPr>
          <a:xfrm>
            <a:off x="4483100" y="5383213"/>
            <a:ext cx="3009900" cy="307975"/>
          </a:xfrm>
          <a:prstGeom prst="rect">
            <a:avLst/>
          </a:prstGeom>
          <a:ln w="12700">
            <a:miter lim="400000"/>
          </a:ln>
        </p:spPr>
        <p:txBody>
          <a:bodyPr lIns="45719" rIns="45719">
            <a:spAutoFit/>
          </a:bodyPr>
          <a:lstStyle>
            <a:lvl1pPr>
              <a:spcBef>
                <a:spcPts val="800"/>
              </a:spcBef>
              <a:defRPr sz="1400"/>
            </a:lvl1pPr>
          </a:lstStyle>
          <a:p>
            <a:pPr eaLnBrk="1" fontAlgn="auto" hangingPunct="1">
              <a:spcAft>
                <a:spcPts val="0"/>
              </a:spcAft>
              <a:defRPr/>
            </a:pPr>
            <a:r>
              <a:rPr b="1" kern="0" dirty="0">
                <a:solidFill>
                  <a:srgbClr val="7030A0"/>
                </a:solidFill>
                <a:latin typeface="+mn-lt"/>
                <a:ea typeface="Century Schoolbook"/>
                <a:cs typeface="Century Schoolbook"/>
                <a:sym typeface="Century Schoolbook"/>
              </a:rPr>
              <a:t>t(15;17)(q22;q12)</a:t>
            </a:r>
          </a:p>
        </p:txBody>
      </p:sp>
      <p:grpSp>
        <p:nvGrpSpPr>
          <p:cNvPr id="134152" name="Group 110"/>
          <p:cNvGrpSpPr>
            <a:grpSpLocks/>
          </p:cNvGrpSpPr>
          <p:nvPr/>
        </p:nvGrpSpPr>
        <p:grpSpPr bwMode="auto">
          <a:xfrm>
            <a:off x="6767513" y="3921125"/>
            <a:ext cx="2228850" cy="2362200"/>
            <a:chOff x="66425" y="0"/>
            <a:chExt cx="2229101" cy="2362201"/>
          </a:xfrm>
        </p:grpSpPr>
        <p:pic>
          <p:nvPicPr>
            <p:cNvPr id="134158" name="image.png"/>
            <p:cNvPicPr>
              <a:picLocks noChangeAspect="1"/>
            </p:cNvPicPr>
            <p:nvPr/>
          </p:nvPicPr>
          <p:blipFill>
            <a:blip r:embed="rId6">
              <a:extLst>
                <a:ext uri="{28A0092B-C50C-407E-A947-70E740481C1C}">
                  <a14:useLocalDpi xmlns:a14="http://schemas.microsoft.com/office/drawing/2010/main" val="0"/>
                </a:ext>
              </a:extLst>
            </a:blip>
            <a:srcRect l="38622" t="56544" r="34760" b="8717"/>
            <a:stretch>
              <a:fillRect/>
            </a:stretch>
          </p:blipFill>
          <p:spPr bwMode="auto">
            <a:xfrm>
              <a:off x="66425" y="0"/>
              <a:ext cx="1981201" cy="236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4159" name="Shape 109"/>
            <p:cNvSpPr>
              <a:spLocks noChangeArrowheads="1"/>
            </p:cNvSpPr>
            <p:nvPr/>
          </p:nvSpPr>
          <p:spPr bwMode="auto">
            <a:xfrm>
              <a:off x="85725" y="1857375"/>
              <a:ext cx="2209801"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1400"/>
                </a:spcBef>
                <a:buFontTx/>
                <a:buNone/>
              </a:pPr>
              <a:r>
                <a:rPr lang="cs-CZ" altLang="cs-CZ" sz="2400">
                  <a:solidFill>
                    <a:srgbClr val="FFFFFF"/>
                  </a:solidFill>
                  <a:latin typeface="Comic Sans MS" panose="030F0702030302020204" pitchFamily="66" charset="0"/>
                  <a:sym typeface="Comic Sans MS" panose="030F0702030302020204" pitchFamily="66" charset="0"/>
                </a:rPr>
                <a:t>PML-RARA</a:t>
              </a:r>
            </a:p>
          </p:txBody>
        </p:sp>
      </p:grpSp>
      <p:pic>
        <p:nvPicPr>
          <p:cNvPr id="134153" name="imag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83013" y="981075"/>
            <a:ext cx="48942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4154" name="image.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57725" y="2451100"/>
            <a:ext cx="3144838"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4155" name="Shape 113"/>
          <p:cNvSpPr>
            <a:spLocks noChangeArrowheads="1"/>
          </p:cNvSpPr>
          <p:nvPr/>
        </p:nvSpPr>
        <p:spPr bwMode="auto">
          <a:xfrm>
            <a:off x="5461000" y="6535738"/>
            <a:ext cx="3733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600">
                <a:solidFill>
                  <a:srgbClr val="7030A0"/>
                </a:solidFill>
              </a:rPr>
              <a:t>Janet D Rowley et al. Lancet 1977</a:t>
            </a:r>
          </a:p>
        </p:txBody>
      </p:sp>
      <p:pic>
        <p:nvPicPr>
          <p:cNvPr id="13415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0" y="620713"/>
            <a:ext cx="9156700"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7"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1889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Obdélník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381000"/>
            <a:ext cx="10083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96B4AE8E-66F0-8D48-B506-1634F94115E1}"/>
              </a:ext>
            </a:extLst>
          </p:cNvPr>
          <p:cNvSpPr txBox="1"/>
          <p:nvPr/>
        </p:nvSpPr>
        <p:spPr>
          <a:xfrm>
            <a:off x="2555875" y="115888"/>
            <a:ext cx="3822700" cy="4619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none" lIns="45719" tIns="45719" rIns="45719"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latinLnBrk="1">
              <a:spcBef>
                <a:spcPct val="0"/>
              </a:spcBef>
              <a:buFontTx/>
              <a:buNone/>
            </a:pPr>
            <a:r>
              <a:rPr lang="cs-CZ" altLang="cs-CZ" sz="2400">
                <a:solidFill>
                  <a:srgbClr val="7030A0"/>
                </a:solidFill>
                <a:effectLst>
                  <a:outerShdw blurRad="38100" dist="38100" dir="2700000" algn="tl">
                    <a:srgbClr val="C0C0C0"/>
                  </a:outerShdw>
                </a:effectLst>
              </a:rPr>
              <a:t>Cílená léčba nemocných s APL</a:t>
            </a:r>
          </a:p>
        </p:txBody>
      </p:sp>
      <p:sp>
        <p:nvSpPr>
          <p:cNvPr id="3" name="TextovéPole 2">
            <a:extLst>
              <a:ext uri="{FF2B5EF4-FFF2-40B4-BE49-F238E27FC236}">
                <a16:creationId xmlns:a16="http://schemas.microsoft.com/office/drawing/2014/main" id="{B6BC83A2-1FE9-034B-92CC-4A9B591D2AEB}"/>
              </a:ext>
            </a:extLst>
          </p:cNvPr>
          <p:cNvSpPr txBox="1"/>
          <p:nvPr/>
        </p:nvSpPr>
        <p:spPr>
          <a:xfrm>
            <a:off x="2700338" y="3141663"/>
            <a:ext cx="2020887" cy="4619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eaLnBrk="1" fontAlgn="auto" latinLnBrk="1">
              <a:spcBef>
                <a:spcPts val="0"/>
              </a:spcBef>
              <a:spcAft>
                <a:spcPts val="0"/>
              </a:spcAft>
              <a:defRPr/>
            </a:pPr>
            <a:r>
              <a:rPr lang="cs-CZ" kern="0" dirty="0">
                <a:solidFill>
                  <a:srgbClr val="000000"/>
                </a:solidFill>
                <a:latin typeface="Century Schoolbook"/>
                <a:ea typeface="Century Schoolbook"/>
                <a:cs typeface="Century Schoolbook"/>
                <a:sym typeface="Century Schoolbook"/>
              </a:rPr>
              <a:t>Schéma z práce</a:t>
            </a:r>
          </a:p>
        </p:txBody>
      </p:sp>
      <p:pic>
        <p:nvPicPr>
          <p:cNvPr id="135172" name="Picture 5" descr=" ">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74750"/>
            <a:ext cx="7620000"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549275"/>
            <a:ext cx="9156700"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889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5" name="TextovéPole 4"/>
          <p:cNvSpPr txBox="1">
            <a:spLocks noChangeArrowheads="1"/>
          </p:cNvSpPr>
          <p:nvPr/>
        </p:nvSpPr>
        <p:spPr bwMode="auto">
          <a:xfrm>
            <a:off x="4362450" y="1376363"/>
            <a:ext cx="927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200">
                <a:latin typeface="Century Schoolbook" panose="02040604050505020304" pitchFamily="18" charset="0"/>
              </a:rPr>
              <a:t>coactivator</a:t>
            </a:r>
            <a:endParaRPr lang="en-US" altLang="cs-CZ" sz="1200">
              <a:latin typeface="Century Schoolbook" panose="02040604050505020304" pitchFamily="18" charset="0"/>
            </a:endParaRPr>
          </a:p>
        </p:txBody>
      </p:sp>
      <p:sp>
        <p:nvSpPr>
          <p:cNvPr id="135176" name="TextovéPole 5"/>
          <p:cNvSpPr txBox="1">
            <a:spLocks noChangeArrowheads="1"/>
          </p:cNvSpPr>
          <p:nvPr/>
        </p:nvSpPr>
        <p:spPr bwMode="auto">
          <a:xfrm>
            <a:off x="1116013" y="1368425"/>
            <a:ext cx="8588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000">
                <a:latin typeface="Century Schoolbook" panose="02040604050505020304" pitchFamily="18" charset="0"/>
              </a:rPr>
              <a:t>corepressor</a:t>
            </a:r>
            <a:endParaRPr lang="en-US" altLang="cs-CZ" sz="1000">
              <a:latin typeface="Century Schoolbook" panose="02040604050505020304" pitchFamily="18" charset="0"/>
            </a:endParaRPr>
          </a:p>
        </p:txBody>
      </p:sp>
      <p:sp>
        <p:nvSpPr>
          <p:cNvPr id="135177" name="Obdélník 6"/>
          <p:cNvSpPr>
            <a:spLocks noChangeArrowheads="1"/>
          </p:cNvSpPr>
          <p:nvPr/>
        </p:nvSpPr>
        <p:spPr bwMode="auto">
          <a:xfrm>
            <a:off x="-80963" y="2092325"/>
            <a:ext cx="1055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cs-CZ" sz="800">
                <a:latin typeface="Century Schoolbook" panose="02040604050505020304" pitchFamily="18" charset="0"/>
              </a:rPr>
              <a:t>retinoid X receptor </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Obdélník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381000"/>
            <a:ext cx="10083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Obdélník 1"/>
          <p:cNvSpPr>
            <a:spLocks noChangeArrowheads="1"/>
          </p:cNvSpPr>
          <p:nvPr/>
        </p:nvSpPr>
        <p:spPr bwMode="auto">
          <a:xfrm>
            <a:off x="755650" y="981075"/>
            <a:ext cx="8280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2400"/>
              <a:t>ALL – heterogenní onemocnění s monoklonální proliferací a expanzí nezralých lymfoidních buněk v KD, PK </a:t>
            </a:r>
          </a:p>
          <a:p>
            <a:pPr eaLnBrk="1" hangingPunct="1">
              <a:spcBef>
                <a:spcPct val="0"/>
              </a:spcBef>
              <a:buFontTx/>
              <a:buNone/>
            </a:pPr>
            <a:r>
              <a:rPr lang="cs-CZ" altLang="cs-CZ" sz="2400"/>
              <a:t>a dalších orgánech</a:t>
            </a:r>
          </a:p>
          <a:p>
            <a:pPr eaLnBrk="1" hangingPunct="1">
              <a:spcBef>
                <a:spcPct val="0"/>
              </a:spcBef>
              <a:buClr>
                <a:srgbClr val="92D050"/>
              </a:buClr>
              <a:buSzPct val="136000"/>
              <a:buFont typeface="Wingdings" panose="05000000000000000000" pitchFamily="2" charset="2"/>
              <a:buChar char="§"/>
            </a:pPr>
            <a:r>
              <a:rPr lang="cs-CZ" altLang="cs-CZ" sz="2400"/>
              <a:t>Cytogenetika má prognostický význam</a:t>
            </a:r>
          </a:p>
          <a:p>
            <a:pPr eaLnBrk="1" hangingPunct="1">
              <a:spcBef>
                <a:spcPct val="0"/>
              </a:spcBef>
              <a:buClr>
                <a:srgbClr val="92D050"/>
              </a:buClr>
              <a:buSzPct val="136000"/>
              <a:buFont typeface="Wingdings" panose="05000000000000000000" pitchFamily="2" charset="2"/>
              <a:buChar char="§"/>
            </a:pPr>
            <a:r>
              <a:rPr lang="cs-CZ" altLang="cs-CZ" sz="2400"/>
              <a:t>Diagnostický význam - imunofenotyp</a:t>
            </a:r>
          </a:p>
          <a:p>
            <a:pPr eaLnBrk="1" hangingPunct="1">
              <a:spcBef>
                <a:spcPct val="0"/>
              </a:spcBef>
              <a:buFontTx/>
              <a:buNone/>
            </a:pPr>
            <a:r>
              <a:rPr lang="cs-CZ" altLang="cs-CZ" sz="2400"/>
              <a:t> </a:t>
            </a:r>
          </a:p>
        </p:txBody>
      </p:sp>
      <p:pic>
        <p:nvPicPr>
          <p:cNvPr id="137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3213100"/>
            <a:ext cx="467995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a:extLst>
              <a:ext uri="{FF2B5EF4-FFF2-40B4-BE49-F238E27FC236}">
                <a16:creationId xmlns:a16="http://schemas.microsoft.com/office/drawing/2014/main" id="{2884ABFA-8A1E-E04B-9D76-0065F006FBD7}"/>
              </a:ext>
            </a:extLst>
          </p:cNvPr>
          <p:cNvSpPr/>
          <p:nvPr/>
        </p:nvSpPr>
        <p:spPr>
          <a:xfrm>
            <a:off x="827088" y="188913"/>
            <a:ext cx="7848600" cy="584200"/>
          </a:xfrm>
          <a:prstGeom prst="rect">
            <a:avLst/>
          </a:prstGeom>
        </p:spPr>
        <p:txBody>
          <a:bodyPr>
            <a:spAutoFit/>
          </a:bodyPr>
          <a:lstStyle/>
          <a:p>
            <a:pPr eaLnBrk="1" fontAlgn="auto" hangingPunct="1">
              <a:spcBef>
                <a:spcPts val="0"/>
              </a:spcBef>
              <a:spcAft>
                <a:spcPts val="0"/>
              </a:spcAft>
              <a:defRPr/>
            </a:pPr>
            <a:r>
              <a:rPr lang="cs-CZ" sz="3200" kern="0" dirty="0">
                <a:effectLst>
                  <a:outerShdw blurRad="38100" dist="38100" dir="2700000" algn="tl">
                    <a:srgbClr val="000000">
                      <a:alpha val="43137"/>
                    </a:srgbClr>
                  </a:outerShdw>
                </a:effectLst>
                <a:latin typeface="Calibri" panose="020F0502020204030204" pitchFamily="34" charset="0"/>
                <a:ea typeface="Century Schoolbook"/>
                <a:cs typeface="Century Schoolbook"/>
                <a:sym typeface="Century Schoolbook"/>
              </a:rPr>
              <a:t>AKUTNÍ LYMFOBLASTICKÁ LEUKEMIE (ALL)</a:t>
            </a:r>
          </a:p>
        </p:txBody>
      </p:sp>
      <p:pic>
        <p:nvPicPr>
          <p:cNvPr id="1372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89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Obdélník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495300"/>
            <a:ext cx="100838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Text Box 1"/>
          <p:cNvSpPr txBox="1">
            <a:spLocks noChangeArrowheads="1"/>
          </p:cNvSpPr>
          <p:nvPr/>
        </p:nvSpPr>
        <p:spPr bwMode="auto">
          <a:xfrm>
            <a:off x="395288" y="6237288"/>
            <a:ext cx="84931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000">
                <a:solidFill>
                  <a:schemeClr val="tx1"/>
                </a:solidFill>
                <a:latin typeface="Calibri" panose="020F0502020204030204" pitchFamily="34" charset="0"/>
              </a:defRPr>
            </a:lvl9pPr>
          </a:lstStyle>
          <a:p>
            <a:pPr algn="ctr" eaLnBrk="1" hangingPunct="1">
              <a:spcBef>
                <a:spcPct val="0"/>
              </a:spcBef>
              <a:buFontTx/>
              <a:buNone/>
            </a:pPr>
            <a:r>
              <a:rPr lang="en-GB" altLang="cs-CZ" sz="1200" b="1">
                <a:ea typeface="msgothic"/>
                <a:cs typeface="Calibri" panose="020F0502020204030204" pitchFamily="34" charset="0"/>
              </a:rPr>
              <a:t>Distribution of cytogenetic abnormalities from data collected from UK childhood ALL treatment trials. </a:t>
            </a:r>
          </a:p>
        </p:txBody>
      </p:sp>
      <p:pic>
        <p:nvPicPr>
          <p:cNvPr id="1392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5925" y="5807075"/>
            <a:ext cx="9461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926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7563" y="1031875"/>
            <a:ext cx="4535487"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9269" name="Text Box 4"/>
          <p:cNvSpPr txBox="1">
            <a:spLocks noChangeArrowheads="1"/>
          </p:cNvSpPr>
          <p:nvPr/>
        </p:nvSpPr>
        <p:spPr bwMode="auto">
          <a:xfrm>
            <a:off x="2306638" y="5972175"/>
            <a:ext cx="39179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spcBef>
                <a:spcPct val="20000"/>
              </a:spcBef>
              <a:buFont typeface="Arial" panose="020B0604020202020204" pitchFamily="34" charset="0"/>
              <a:buChar char="•"/>
              <a:tabLst>
                <a:tab pos="655638" algn="l"/>
                <a:tab pos="1312863" algn="l"/>
                <a:tab pos="1968500" algn="l"/>
                <a:tab pos="2625725" algn="l"/>
                <a:tab pos="328295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55638" algn="l"/>
                <a:tab pos="1312863" algn="l"/>
                <a:tab pos="1968500" algn="l"/>
                <a:tab pos="2625725" algn="l"/>
                <a:tab pos="328295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55638" algn="l"/>
                <a:tab pos="1312863" algn="l"/>
                <a:tab pos="1968500" algn="l"/>
                <a:tab pos="2625725" algn="l"/>
                <a:tab pos="328295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55638" algn="l"/>
                <a:tab pos="1312863" algn="l"/>
                <a:tab pos="1968500" algn="l"/>
                <a:tab pos="2625725" algn="l"/>
                <a:tab pos="328295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55638" algn="l"/>
                <a:tab pos="1312863" algn="l"/>
                <a:tab pos="1968500" algn="l"/>
                <a:tab pos="2625725" algn="l"/>
                <a:tab pos="328295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Lst>
              <a:defRPr sz="2000">
                <a:solidFill>
                  <a:schemeClr val="tx1"/>
                </a:solidFill>
                <a:latin typeface="Calibri" panose="020F0502020204030204" pitchFamily="34" charset="0"/>
              </a:defRPr>
            </a:lvl9pPr>
          </a:lstStyle>
          <a:p>
            <a:pPr eaLnBrk="1" hangingPunct="1">
              <a:spcBef>
                <a:spcPct val="0"/>
              </a:spcBef>
              <a:buFontTx/>
              <a:buNone/>
            </a:pPr>
            <a:r>
              <a:rPr lang="en-GB" altLang="cs-CZ" sz="1100" b="1">
                <a:latin typeface="Century Schoolbook" panose="02040604050505020304" pitchFamily="18" charset="0"/>
                <a:ea typeface="msgothic"/>
                <a:cs typeface="msgothic"/>
              </a:rPr>
              <a:t>Christine J. Harrison Hematology 2013;2013:118-125</a:t>
            </a:r>
          </a:p>
        </p:txBody>
      </p:sp>
      <p:sp>
        <p:nvSpPr>
          <p:cNvPr id="139270" name="Text Box 5"/>
          <p:cNvSpPr txBox="1">
            <a:spLocks noChangeArrowheads="1"/>
          </p:cNvSpPr>
          <p:nvPr/>
        </p:nvSpPr>
        <p:spPr bwMode="auto">
          <a:xfrm>
            <a:off x="98425" y="6613525"/>
            <a:ext cx="4930775"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76200" indent="-7620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55638" algn="l"/>
                <a:tab pos="1312863" algn="l"/>
                <a:tab pos="1968500" algn="l"/>
                <a:tab pos="2625725" algn="l"/>
                <a:tab pos="3282950" algn="l"/>
                <a:tab pos="3938588" algn="l"/>
                <a:tab pos="45958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55638" algn="l"/>
                <a:tab pos="1312863" algn="l"/>
                <a:tab pos="1968500" algn="l"/>
                <a:tab pos="2625725" algn="l"/>
                <a:tab pos="3282950" algn="l"/>
                <a:tab pos="3938588" algn="l"/>
                <a:tab pos="4595813" algn="l"/>
              </a:tabLst>
              <a:defRPr sz="2000">
                <a:solidFill>
                  <a:schemeClr val="tx1"/>
                </a:solidFill>
                <a:latin typeface="Calibri" panose="020F0502020204030204" pitchFamily="34" charset="0"/>
              </a:defRPr>
            </a:lvl9pPr>
          </a:lstStyle>
          <a:p>
            <a:pPr eaLnBrk="1" hangingPunct="1">
              <a:spcBef>
                <a:spcPct val="0"/>
              </a:spcBef>
              <a:buFontTx/>
              <a:buNone/>
            </a:pPr>
            <a:r>
              <a:rPr lang="en-GB" altLang="cs-CZ" sz="900">
                <a:solidFill>
                  <a:srgbClr val="000000"/>
                </a:solidFill>
                <a:latin typeface="Century Schoolbook" panose="02040604050505020304" pitchFamily="18" charset="0"/>
                <a:ea typeface="msgothic"/>
                <a:cs typeface="msgothic"/>
              </a:rPr>
              <a:t>©2013 by American Society of Hematology</a:t>
            </a:r>
          </a:p>
        </p:txBody>
      </p:sp>
      <p:sp>
        <p:nvSpPr>
          <p:cNvPr id="7" name="TextovéPole 6">
            <a:extLst>
              <a:ext uri="{FF2B5EF4-FFF2-40B4-BE49-F238E27FC236}">
                <a16:creationId xmlns:a16="http://schemas.microsoft.com/office/drawing/2014/main" id="{EF49C09D-7124-714C-962A-9E354D26725F}"/>
              </a:ext>
            </a:extLst>
          </p:cNvPr>
          <p:cNvSpPr txBox="1"/>
          <p:nvPr/>
        </p:nvSpPr>
        <p:spPr>
          <a:xfrm>
            <a:off x="1763713" y="268288"/>
            <a:ext cx="1898650" cy="5842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none" lIns="45719" tIns="45719" rIns="45719"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latinLnBrk="1">
              <a:spcBef>
                <a:spcPct val="0"/>
              </a:spcBef>
              <a:buFontTx/>
              <a:buNone/>
            </a:pPr>
            <a:r>
              <a:rPr lang="cs-CZ" altLang="cs-CZ">
                <a:effectLst>
                  <a:outerShdw blurRad="38100" dist="38100" dir="2700000" algn="tl">
                    <a:srgbClr val="C0C0C0"/>
                  </a:outerShdw>
                </a:effectLst>
              </a:rPr>
              <a:t>Dětské ALL</a:t>
            </a:r>
          </a:p>
        </p:txBody>
      </p:sp>
      <p:sp>
        <p:nvSpPr>
          <p:cNvPr id="8" name="TextovéPole 7">
            <a:extLst>
              <a:ext uri="{FF2B5EF4-FFF2-40B4-BE49-F238E27FC236}">
                <a16:creationId xmlns:a16="http://schemas.microsoft.com/office/drawing/2014/main" id="{7B2385B2-E10F-A84A-99AE-F79F4486C1B5}"/>
              </a:ext>
            </a:extLst>
          </p:cNvPr>
          <p:cNvSpPr txBox="1"/>
          <p:nvPr/>
        </p:nvSpPr>
        <p:spPr>
          <a:xfrm>
            <a:off x="4356100" y="369888"/>
            <a:ext cx="4314825" cy="461962"/>
          </a:xfrm>
          <a:prstGeom prst="rect">
            <a:avLst/>
          </a:prstGeom>
          <a:noFill/>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2400">
                <a:effectLst>
                  <a:outerShdw blurRad="38100" dist="38100" dir="2700000" algn="tl">
                    <a:srgbClr val="C0C0C0"/>
                  </a:outerShdw>
                </a:effectLst>
              </a:rPr>
              <a:t>Tvoří 30% všech dětských nádorů</a:t>
            </a:r>
          </a:p>
        </p:txBody>
      </p:sp>
      <p:pic>
        <p:nvPicPr>
          <p:cNvPr id="13927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338" y="-2778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Obdélník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381000"/>
            <a:ext cx="10083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extovéPole 2"/>
          <p:cNvSpPr txBox="1">
            <a:spLocks noChangeArrowheads="1"/>
          </p:cNvSpPr>
          <p:nvPr/>
        </p:nvSpPr>
        <p:spPr bwMode="auto">
          <a:xfrm>
            <a:off x="1763713" y="4941888"/>
            <a:ext cx="50657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00B050"/>
              </a:buClr>
              <a:buFont typeface="Wingdings" panose="05000000000000000000" pitchFamily="2" charset="2"/>
              <a:buChar char="§"/>
            </a:pPr>
            <a:r>
              <a:rPr lang="cs-CZ" altLang="cs-CZ" sz="2400"/>
              <a:t>  de novo MDS  40-60% </a:t>
            </a:r>
          </a:p>
          <a:p>
            <a:pPr eaLnBrk="1" hangingPunct="1">
              <a:spcBef>
                <a:spcPct val="0"/>
              </a:spcBef>
              <a:buClr>
                <a:srgbClr val="00B050"/>
              </a:buClr>
              <a:buFont typeface="Wingdings" panose="05000000000000000000" pitchFamily="2" charset="2"/>
              <a:buChar char="§"/>
            </a:pPr>
            <a:r>
              <a:rPr lang="cs-CZ" altLang="cs-CZ" sz="2400"/>
              <a:t>  t-MDS nebo sekundární MDS  90%</a:t>
            </a:r>
          </a:p>
          <a:p>
            <a:pPr eaLnBrk="1" hangingPunct="1">
              <a:spcBef>
                <a:spcPct val="0"/>
              </a:spcBef>
              <a:buClr>
                <a:srgbClr val="00B050"/>
              </a:buClr>
              <a:buFont typeface="Wingdings" panose="05000000000000000000" pitchFamily="2" charset="2"/>
              <a:buChar char="§"/>
            </a:pPr>
            <a:r>
              <a:rPr lang="cs-CZ" altLang="cs-CZ" sz="2400"/>
              <a:t>  SNPs+arrayCGH  70%</a:t>
            </a:r>
          </a:p>
        </p:txBody>
      </p:sp>
      <p:sp>
        <p:nvSpPr>
          <p:cNvPr id="144387" name="Nadpis 1"/>
          <p:cNvSpPr txBox="1">
            <a:spLocks/>
          </p:cNvSpPr>
          <p:nvPr/>
        </p:nvSpPr>
        <p:spPr bwMode="auto">
          <a:xfrm>
            <a:off x="1835150" y="4292600"/>
            <a:ext cx="50403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2800"/>
              <a:t>Chromosomové změny u MDS</a:t>
            </a:r>
          </a:p>
        </p:txBody>
      </p:sp>
      <p:sp>
        <p:nvSpPr>
          <p:cNvPr id="144388" name="TextovéPole 3"/>
          <p:cNvSpPr txBox="1">
            <a:spLocks noChangeArrowheads="1"/>
          </p:cNvSpPr>
          <p:nvPr/>
        </p:nvSpPr>
        <p:spPr bwMode="auto">
          <a:xfrm>
            <a:off x="755650" y="3357563"/>
            <a:ext cx="7920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800" b="1"/>
              <a:t>Klinická heterogenita  MDS  je odrazem heterogenity </a:t>
            </a:r>
          </a:p>
          <a:p>
            <a:pPr algn="ctr" eaLnBrk="1" hangingPunct="1">
              <a:spcBef>
                <a:spcPct val="0"/>
              </a:spcBef>
              <a:buFontTx/>
              <a:buNone/>
            </a:pPr>
            <a:r>
              <a:rPr lang="cs-CZ" altLang="cs-CZ" sz="1800" b="1"/>
              <a:t>získaných somatických genetických změn</a:t>
            </a:r>
          </a:p>
        </p:txBody>
      </p:sp>
      <p:sp>
        <p:nvSpPr>
          <p:cNvPr id="2" name="TextovéPole 1">
            <a:extLst>
              <a:ext uri="{FF2B5EF4-FFF2-40B4-BE49-F238E27FC236}">
                <a16:creationId xmlns:a16="http://schemas.microsoft.com/office/drawing/2014/main" id="{0CC0A909-CCD9-E44F-9F4C-82A9EEB024C8}"/>
              </a:ext>
            </a:extLst>
          </p:cNvPr>
          <p:cNvSpPr txBox="1"/>
          <p:nvPr/>
        </p:nvSpPr>
        <p:spPr>
          <a:xfrm>
            <a:off x="2338388" y="317500"/>
            <a:ext cx="4492625" cy="461963"/>
          </a:xfrm>
          <a:prstGeom prst="rect">
            <a:avLst/>
          </a:prstGeom>
          <a:noFill/>
        </p:spPr>
        <p:txBody>
          <a:bodyPr wrap="none">
            <a:spAutoFit/>
          </a:bodyPr>
          <a:lstStyle/>
          <a:p>
            <a:pPr eaLnBrk="1" fontAlgn="auto" hangingPunct="1">
              <a:spcBef>
                <a:spcPts val="0"/>
              </a:spcBef>
              <a:spcAft>
                <a:spcPts val="0"/>
              </a:spcAft>
              <a:defRPr/>
            </a:pPr>
            <a:r>
              <a:rPr lang="cs-CZ" kern="0" dirty="0" err="1">
                <a:effectLst>
                  <a:outerShdw blurRad="38100" dist="38100" dir="2700000" algn="tl">
                    <a:srgbClr val="000000">
                      <a:alpha val="43137"/>
                    </a:srgbClr>
                  </a:outerShdw>
                </a:effectLst>
                <a:latin typeface="+mn-lt"/>
                <a:ea typeface="Century Schoolbook"/>
                <a:cs typeface="Century Schoolbook"/>
                <a:sym typeface="Century Schoolbook"/>
              </a:rPr>
              <a:t>Myelodysplastický</a:t>
            </a:r>
            <a:r>
              <a:rPr lang="cs-CZ" kern="0" dirty="0">
                <a:effectLst>
                  <a:outerShdw blurRad="38100" dist="38100" dir="2700000" algn="tl">
                    <a:srgbClr val="000000">
                      <a:alpha val="43137"/>
                    </a:srgbClr>
                  </a:outerShdw>
                </a:effectLst>
                <a:latin typeface="+mn-lt"/>
                <a:ea typeface="Century Schoolbook"/>
                <a:cs typeface="Century Schoolbook"/>
                <a:sym typeface="Century Schoolbook"/>
              </a:rPr>
              <a:t> syndrom (MDS)</a:t>
            </a:r>
          </a:p>
        </p:txBody>
      </p:sp>
      <p:sp>
        <p:nvSpPr>
          <p:cNvPr id="116743" name="Obdélník 6">
            <a:extLst>
              <a:ext uri="{FF2B5EF4-FFF2-40B4-BE49-F238E27FC236}">
                <a16:creationId xmlns:a16="http://schemas.microsoft.com/office/drawing/2014/main" id="{4E2F31CC-14DC-4648-BFF7-60479E45C5A0}"/>
              </a:ext>
            </a:extLst>
          </p:cNvPr>
          <p:cNvSpPr>
            <a:spLocks noChangeArrowheads="1"/>
          </p:cNvSpPr>
          <p:nvPr/>
        </p:nvSpPr>
        <p:spPr bwMode="auto">
          <a:xfrm>
            <a:off x="2162175" y="1609725"/>
            <a:ext cx="59769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00B050"/>
              </a:buClr>
              <a:buFont typeface="Wingdings" pitchFamily="2" charset="2"/>
              <a:buChar char="§"/>
              <a:defRPr/>
            </a:pPr>
            <a:r>
              <a:rPr lang="cs-CZ" altLang="cs-CZ" sz="1400" dirty="0" err="1">
                <a:latin typeface="+mn-lt"/>
              </a:rPr>
              <a:t>Refractory</a:t>
            </a:r>
            <a:r>
              <a:rPr lang="cs-CZ" altLang="cs-CZ" sz="1400" dirty="0">
                <a:latin typeface="+mn-lt"/>
              </a:rPr>
              <a:t> </a:t>
            </a:r>
            <a:r>
              <a:rPr lang="cs-CZ" altLang="cs-CZ" sz="1400" dirty="0" err="1">
                <a:latin typeface="+mn-lt"/>
              </a:rPr>
              <a:t>cytopenia</a:t>
            </a:r>
            <a:r>
              <a:rPr lang="cs-CZ" altLang="cs-CZ" sz="1400" dirty="0">
                <a:latin typeface="+mn-lt"/>
              </a:rPr>
              <a:t> </a:t>
            </a:r>
            <a:r>
              <a:rPr lang="cs-CZ" altLang="cs-CZ" sz="1400" dirty="0" err="1">
                <a:latin typeface="+mn-lt"/>
              </a:rPr>
              <a:t>with</a:t>
            </a:r>
            <a:r>
              <a:rPr lang="cs-CZ" altLang="cs-CZ" sz="1400" dirty="0">
                <a:latin typeface="+mn-lt"/>
              </a:rPr>
              <a:t> </a:t>
            </a:r>
            <a:r>
              <a:rPr lang="cs-CZ" altLang="cs-CZ" sz="1400" dirty="0" err="1">
                <a:latin typeface="+mn-lt"/>
              </a:rPr>
              <a:t>unilineage</a:t>
            </a:r>
            <a:r>
              <a:rPr lang="cs-CZ" altLang="cs-CZ" sz="1400" dirty="0">
                <a:latin typeface="+mn-lt"/>
              </a:rPr>
              <a:t> </a:t>
            </a:r>
            <a:r>
              <a:rPr lang="cs-CZ" altLang="cs-CZ" sz="1400" dirty="0" err="1">
                <a:latin typeface="+mn-lt"/>
              </a:rPr>
              <a:t>dysplasia</a:t>
            </a:r>
            <a:r>
              <a:rPr lang="cs-CZ" altLang="cs-CZ" sz="1400" dirty="0">
                <a:latin typeface="+mn-lt"/>
              </a:rPr>
              <a:t> (RCUD)</a:t>
            </a:r>
          </a:p>
          <a:p>
            <a:pPr eaLnBrk="1" hangingPunct="1">
              <a:spcBef>
                <a:spcPct val="0"/>
              </a:spcBef>
              <a:buClr>
                <a:srgbClr val="00B050"/>
              </a:buClr>
              <a:buFont typeface="Wingdings" pitchFamily="2" charset="2"/>
              <a:buChar char="§"/>
              <a:defRPr/>
            </a:pPr>
            <a:r>
              <a:rPr lang="cs-CZ" altLang="cs-CZ" sz="1400" dirty="0" err="1">
                <a:latin typeface="+mn-lt"/>
              </a:rPr>
              <a:t>Refractory</a:t>
            </a:r>
            <a:r>
              <a:rPr lang="cs-CZ" altLang="cs-CZ" sz="1400" dirty="0">
                <a:latin typeface="+mn-lt"/>
              </a:rPr>
              <a:t> </a:t>
            </a:r>
            <a:r>
              <a:rPr lang="cs-CZ" altLang="cs-CZ" sz="1400" dirty="0" err="1">
                <a:latin typeface="+mn-lt"/>
              </a:rPr>
              <a:t>anemia</a:t>
            </a:r>
            <a:r>
              <a:rPr lang="cs-CZ" altLang="cs-CZ" sz="1400" dirty="0">
                <a:latin typeface="+mn-lt"/>
              </a:rPr>
              <a:t> </a:t>
            </a:r>
            <a:r>
              <a:rPr lang="cs-CZ" altLang="cs-CZ" sz="1400" dirty="0" err="1">
                <a:latin typeface="+mn-lt"/>
              </a:rPr>
              <a:t>with</a:t>
            </a:r>
            <a:r>
              <a:rPr lang="cs-CZ" altLang="cs-CZ" sz="1400" dirty="0">
                <a:latin typeface="+mn-lt"/>
              </a:rPr>
              <a:t> </a:t>
            </a:r>
            <a:r>
              <a:rPr lang="cs-CZ" altLang="cs-CZ" sz="1400" dirty="0" err="1">
                <a:latin typeface="+mn-lt"/>
              </a:rPr>
              <a:t>ringed</a:t>
            </a:r>
            <a:r>
              <a:rPr lang="cs-CZ" altLang="cs-CZ" sz="1400" dirty="0">
                <a:latin typeface="+mn-lt"/>
              </a:rPr>
              <a:t> </a:t>
            </a:r>
            <a:r>
              <a:rPr lang="cs-CZ" altLang="cs-CZ" sz="1400" dirty="0" err="1">
                <a:latin typeface="+mn-lt"/>
              </a:rPr>
              <a:t>sideroblasts</a:t>
            </a:r>
            <a:r>
              <a:rPr lang="cs-CZ" altLang="cs-CZ" sz="1400" dirty="0">
                <a:latin typeface="+mn-lt"/>
              </a:rPr>
              <a:t> (RARS)</a:t>
            </a:r>
          </a:p>
          <a:p>
            <a:pPr eaLnBrk="1" hangingPunct="1">
              <a:spcBef>
                <a:spcPct val="0"/>
              </a:spcBef>
              <a:buClr>
                <a:srgbClr val="00B050"/>
              </a:buClr>
              <a:buFont typeface="Wingdings" pitchFamily="2" charset="2"/>
              <a:buChar char="§"/>
              <a:defRPr/>
            </a:pPr>
            <a:r>
              <a:rPr lang="cs-CZ" altLang="cs-CZ" sz="1400" dirty="0" err="1">
                <a:latin typeface="+mn-lt"/>
              </a:rPr>
              <a:t>Refractory</a:t>
            </a:r>
            <a:r>
              <a:rPr lang="cs-CZ" altLang="cs-CZ" sz="1400" dirty="0">
                <a:latin typeface="+mn-lt"/>
              </a:rPr>
              <a:t> </a:t>
            </a:r>
            <a:r>
              <a:rPr lang="cs-CZ" altLang="cs-CZ" sz="1400" dirty="0" err="1">
                <a:latin typeface="+mn-lt"/>
              </a:rPr>
              <a:t>cytopenia</a:t>
            </a:r>
            <a:r>
              <a:rPr lang="cs-CZ" altLang="cs-CZ" sz="1400" dirty="0">
                <a:latin typeface="+mn-lt"/>
              </a:rPr>
              <a:t> </a:t>
            </a:r>
            <a:r>
              <a:rPr lang="cs-CZ" altLang="cs-CZ" sz="1400" dirty="0" err="1">
                <a:latin typeface="+mn-lt"/>
              </a:rPr>
              <a:t>with</a:t>
            </a:r>
            <a:r>
              <a:rPr lang="cs-CZ" altLang="cs-CZ" sz="1400" dirty="0">
                <a:latin typeface="+mn-lt"/>
              </a:rPr>
              <a:t> </a:t>
            </a:r>
            <a:r>
              <a:rPr lang="cs-CZ" altLang="cs-CZ" sz="1400" dirty="0" err="1">
                <a:latin typeface="+mn-lt"/>
              </a:rPr>
              <a:t>multilineage</a:t>
            </a:r>
            <a:r>
              <a:rPr lang="cs-CZ" altLang="cs-CZ" sz="1400" dirty="0">
                <a:latin typeface="+mn-lt"/>
              </a:rPr>
              <a:t> </a:t>
            </a:r>
            <a:r>
              <a:rPr lang="cs-CZ" altLang="cs-CZ" sz="1400" dirty="0" err="1">
                <a:latin typeface="+mn-lt"/>
              </a:rPr>
              <a:t>dysplasia</a:t>
            </a:r>
            <a:r>
              <a:rPr lang="cs-CZ" altLang="cs-CZ" sz="1400" dirty="0">
                <a:latin typeface="+mn-lt"/>
              </a:rPr>
              <a:t> (RCMD)</a:t>
            </a:r>
          </a:p>
          <a:p>
            <a:pPr eaLnBrk="1" hangingPunct="1">
              <a:spcBef>
                <a:spcPct val="0"/>
              </a:spcBef>
              <a:buClr>
                <a:srgbClr val="00B050"/>
              </a:buClr>
              <a:buFont typeface="Wingdings" pitchFamily="2" charset="2"/>
              <a:buChar char="§"/>
              <a:defRPr/>
            </a:pPr>
            <a:r>
              <a:rPr lang="cs-CZ" altLang="cs-CZ" sz="1400" dirty="0" err="1">
                <a:latin typeface="+mn-lt"/>
              </a:rPr>
              <a:t>Refractory</a:t>
            </a:r>
            <a:r>
              <a:rPr lang="cs-CZ" altLang="cs-CZ" sz="1400" dirty="0">
                <a:latin typeface="+mn-lt"/>
              </a:rPr>
              <a:t> </a:t>
            </a:r>
            <a:r>
              <a:rPr lang="cs-CZ" altLang="cs-CZ" sz="1400" dirty="0" err="1">
                <a:latin typeface="+mn-lt"/>
              </a:rPr>
              <a:t>anemia</a:t>
            </a:r>
            <a:r>
              <a:rPr lang="cs-CZ" altLang="cs-CZ" sz="1400" dirty="0">
                <a:latin typeface="+mn-lt"/>
              </a:rPr>
              <a:t> </a:t>
            </a:r>
            <a:r>
              <a:rPr lang="cs-CZ" altLang="cs-CZ" sz="1400" dirty="0" err="1">
                <a:latin typeface="+mn-lt"/>
              </a:rPr>
              <a:t>with</a:t>
            </a:r>
            <a:r>
              <a:rPr lang="cs-CZ" altLang="cs-CZ" sz="1400" dirty="0">
                <a:latin typeface="+mn-lt"/>
              </a:rPr>
              <a:t> </a:t>
            </a:r>
            <a:r>
              <a:rPr lang="cs-CZ" altLang="cs-CZ" sz="1400" dirty="0" err="1">
                <a:latin typeface="+mn-lt"/>
              </a:rPr>
              <a:t>excess</a:t>
            </a:r>
            <a:r>
              <a:rPr lang="cs-CZ" altLang="cs-CZ" sz="1400" dirty="0">
                <a:latin typeface="+mn-lt"/>
              </a:rPr>
              <a:t> blasts-1 (RAEB-1)</a:t>
            </a:r>
          </a:p>
          <a:p>
            <a:pPr eaLnBrk="1" hangingPunct="1">
              <a:spcBef>
                <a:spcPct val="0"/>
              </a:spcBef>
              <a:buClr>
                <a:srgbClr val="00B050"/>
              </a:buClr>
              <a:buFont typeface="Wingdings" pitchFamily="2" charset="2"/>
              <a:buChar char="§"/>
              <a:defRPr/>
            </a:pPr>
            <a:r>
              <a:rPr lang="cs-CZ" altLang="cs-CZ" sz="1400" dirty="0" err="1">
                <a:latin typeface="+mn-lt"/>
              </a:rPr>
              <a:t>Refractory</a:t>
            </a:r>
            <a:r>
              <a:rPr lang="cs-CZ" altLang="cs-CZ" sz="1400" dirty="0">
                <a:latin typeface="+mn-lt"/>
              </a:rPr>
              <a:t> </a:t>
            </a:r>
            <a:r>
              <a:rPr lang="cs-CZ" altLang="cs-CZ" sz="1400" dirty="0" err="1">
                <a:latin typeface="+mn-lt"/>
              </a:rPr>
              <a:t>anemia</a:t>
            </a:r>
            <a:r>
              <a:rPr lang="cs-CZ" altLang="cs-CZ" sz="1400" dirty="0">
                <a:latin typeface="+mn-lt"/>
              </a:rPr>
              <a:t> </a:t>
            </a:r>
            <a:r>
              <a:rPr lang="cs-CZ" altLang="cs-CZ" sz="1400" dirty="0" err="1">
                <a:latin typeface="+mn-lt"/>
              </a:rPr>
              <a:t>with</a:t>
            </a:r>
            <a:r>
              <a:rPr lang="cs-CZ" altLang="cs-CZ" sz="1400" dirty="0">
                <a:latin typeface="+mn-lt"/>
              </a:rPr>
              <a:t> </a:t>
            </a:r>
            <a:r>
              <a:rPr lang="cs-CZ" altLang="cs-CZ" sz="1400" dirty="0" err="1">
                <a:latin typeface="+mn-lt"/>
              </a:rPr>
              <a:t>excess</a:t>
            </a:r>
            <a:r>
              <a:rPr lang="cs-CZ" altLang="cs-CZ" sz="1400" dirty="0">
                <a:latin typeface="+mn-lt"/>
              </a:rPr>
              <a:t> blasts-2 (RAEB-2)</a:t>
            </a:r>
          </a:p>
          <a:p>
            <a:pPr eaLnBrk="1" hangingPunct="1">
              <a:spcBef>
                <a:spcPct val="0"/>
              </a:spcBef>
              <a:buClr>
                <a:srgbClr val="00B050"/>
              </a:buClr>
              <a:buFont typeface="Wingdings" pitchFamily="2" charset="2"/>
              <a:buChar char="§"/>
              <a:defRPr/>
            </a:pPr>
            <a:r>
              <a:rPr lang="cs-CZ" altLang="cs-CZ" sz="1400" dirty="0" err="1">
                <a:latin typeface="+mn-lt"/>
              </a:rPr>
              <a:t>Myelodysplastic</a:t>
            </a:r>
            <a:r>
              <a:rPr lang="cs-CZ" altLang="cs-CZ" sz="1400" dirty="0">
                <a:latin typeface="+mn-lt"/>
              </a:rPr>
              <a:t> syndrome, </a:t>
            </a:r>
            <a:r>
              <a:rPr lang="cs-CZ" altLang="cs-CZ" sz="1400" dirty="0" err="1">
                <a:latin typeface="+mn-lt"/>
              </a:rPr>
              <a:t>unclassified</a:t>
            </a:r>
            <a:r>
              <a:rPr lang="cs-CZ" altLang="cs-CZ" sz="1400" dirty="0">
                <a:latin typeface="+mn-lt"/>
              </a:rPr>
              <a:t> (MDS-U)</a:t>
            </a:r>
          </a:p>
          <a:p>
            <a:pPr eaLnBrk="1" hangingPunct="1">
              <a:spcBef>
                <a:spcPct val="0"/>
              </a:spcBef>
              <a:buClr>
                <a:srgbClr val="00B050"/>
              </a:buClr>
              <a:buFont typeface="Wingdings" pitchFamily="2" charset="2"/>
              <a:buChar char="§"/>
              <a:defRPr/>
            </a:pPr>
            <a:r>
              <a:rPr lang="cs-CZ" altLang="cs-CZ" sz="1400" dirty="0" err="1">
                <a:latin typeface="+mn-lt"/>
              </a:rPr>
              <a:t>Myelodysplastic</a:t>
            </a:r>
            <a:r>
              <a:rPr lang="cs-CZ" altLang="cs-CZ" sz="1400" dirty="0">
                <a:latin typeface="+mn-lt"/>
              </a:rPr>
              <a:t> syndrome </a:t>
            </a:r>
            <a:r>
              <a:rPr lang="cs-CZ" altLang="cs-CZ" sz="1400" dirty="0" err="1">
                <a:latin typeface="+mn-lt"/>
              </a:rPr>
              <a:t>associated</a:t>
            </a:r>
            <a:r>
              <a:rPr lang="cs-CZ" altLang="cs-CZ" sz="1400" dirty="0">
                <a:latin typeface="+mn-lt"/>
              </a:rPr>
              <a:t> </a:t>
            </a:r>
            <a:r>
              <a:rPr lang="cs-CZ" altLang="cs-CZ" sz="1400" dirty="0" err="1">
                <a:latin typeface="+mn-lt"/>
              </a:rPr>
              <a:t>with</a:t>
            </a:r>
            <a:r>
              <a:rPr lang="cs-CZ" altLang="cs-CZ" sz="1400" dirty="0">
                <a:latin typeface="+mn-lt"/>
              </a:rPr>
              <a:t> </a:t>
            </a:r>
            <a:r>
              <a:rPr lang="cs-CZ" altLang="cs-CZ" sz="1400" dirty="0" err="1">
                <a:latin typeface="+mn-lt"/>
              </a:rPr>
              <a:t>isolated</a:t>
            </a:r>
            <a:r>
              <a:rPr lang="cs-CZ" altLang="cs-CZ" sz="1400" dirty="0">
                <a:latin typeface="+mn-lt"/>
              </a:rPr>
              <a:t> </a:t>
            </a:r>
            <a:r>
              <a:rPr lang="cs-CZ" altLang="cs-CZ" sz="1400" dirty="0" err="1">
                <a:latin typeface="+mn-lt"/>
              </a:rPr>
              <a:t>del</a:t>
            </a:r>
            <a:r>
              <a:rPr lang="cs-CZ" altLang="cs-CZ" sz="1400" dirty="0">
                <a:latin typeface="+mn-lt"/>
              </a:rPr>
              <a:t>(5q)</a:t>
            </a:r>
          </a:p>
        </p:txBody>
      </p:sp>
      <p:sp>
        <p:nvSpPr>
          <p:cNvPr id="116744" name="TextovéPole 7">
            <a:extLst>
              <a:ext uri="{FF2B5EF4-FFF2-40B4-BE49-F238E27FC236}">
                <a16:creationId xmlns:a16="http://schemas.microsoft.com/office/drawing/2014/main" id="{F5D424D9-64A8-3C48-B868-211CB0D7E4C7}"/>
              </a:ext>
            </a:extLst>
          </p:cNvPr>
          <p:cNvSpPr txBox="1">
            <a:spLocks noChangeArrowheads="1"/>
          </p:cNvSpPr>
          <p:nvPr/>
        </p:nvSpPr>
        <p:spPr bwMode="auto">
          <a:xfrm>
            <a:off x="3113088" y="1092200"/>
            <a:ext cx="1871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cs-CZ" altLang="cs-CZ" sz="2000" dirty="0">
                <a:latin typeface="+mn-lt"/>
              </a:rPr>
              <a:t>WHO klasifikace</a:t>
            </a:r>
          </a:p>
        </p:txBody>
      </p:sp>
      <p:pic>
        <p:nvPicPr>
          <p:cNvPr id="14439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8" y="-2778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Obdélník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495300"/>
            <a:ext cx="100838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11B87035-242B-9B4A-9593-C76E3FA04A49}"/>
              </a:ext>
            </a:extLst>
          </p:cNvPr>
          <p:cNvSpPr txBox="1"/>
          <p:nvPr/>
        </p:nvSpPr>
        <p:spPr>
          <a:xfrm>
            <a:off x="3059113" y="2276475"/>
            <a:ext cx="760412" cy="4619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eaLnBrk="1" fontAlgn="auto" latinLnBrk="1">
              <a:spcBef>
                <a:spcPts val="0"/>
              </a:spcBef>
              <a:spcAft>
                <a:spcPts val="0"/>
              </a:spcAft>
              <a:defRPr/>
            </a:pPr>
            <a:r>
              <a:rPr lang="cs-CZ" kern="0" dirty="0">
                <a:solidFill>
                  <a:srgbClr val="000000"/>
                </a:solidFill>
                <a:latin typeface="Century Schoolbook"/>
                <a:ea typeface="Century Schoolbook"/>
                <a:cs typeface="Century Schoolbook"/>
                <a:sym typeface="Century Schoolbook"/>
              </a:rPr>
              <a:t>MDS</a:t>
            </a:r>
          </a:p>
        </p:txBody>
      </p:sp>
      <p:pic>
        <p:nvPicPr>
          <p:cNvPr id="1454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836613"/>
            <a:ext cx="7408862"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a:extLst>
              <a:ext uri="{FF2B5EF4-FFF2-40B4-BE49-F238E27FC236}">
                <a16:creationId xmlns:a16="http://schemas.microsoft.com/office/drawing/2014/main" id="{085D6EB2-4F4F-9B47-8D3D-4BEA8B6784A3}"/>
              </a:ext>
            </a:extLst>
          </p:cNvPr>
          <p:cNvSpPr txBox="1"/>
          <p:nvPr/>
        </p:nvSpPr>
        <p:spPr>
          <a:xfrm>
            <a:off x="1333500" y="79375"/>
            <a:ext cx="6394450" cy="708025"/>
          </a:xfrm>
          <a:prstGeom prst="rect">
            <a:avLst/>
          </a:prstGeom>
          <a:noFill/>
        </p:spPr>
        <p:txBody>
          <a:bodyPr wrap="none">
            <a:spAutoFit/>
          </a:bodyPr>
          <a:lstStyle/>
          <a:p>
            <a:pPr eaLnBrk="1" fontAlgn="auto" hangingPunct="1">
              <a:spcBef>
                <a:spcPts val="0"/>
              </a:spcBef>
              <a:spcAft>
                <a:spcPts val="0"/>
              </a:spcAft>
              <a:defRPr/>
            </a:pPr>
            <a:r>
              <a:rPr lang="cs-CZ" sz="4000" kern="0" dirty="0">
                <a:latin typeface="+mn-lt"/>
                <a:ea typeface="Century Schoolbook"/>
                <a:cs typeface="Century Schoolbook"/>
                <a:sym typeface="Century Schoolbook"/>
              </a:rPr>
              <a:t>Prognostická stratifikace MDS</a:t>
            </a:r>
          </a:p>
        </p:txBody>
      </p:sp>
      <p:pic>
        <p:nvPicPr>
          <p:cNvPr id="1454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38" y="-2778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1619672" y="1363917"/>
            <a:ext cx="5616624" cy="5267265"/>
          </a:xfrm>
          <a:prstGeom prst="rect">
            <a:avLst/>
          </a:prstGeom>
        </p:spPr>
      </p:pic>
      <p:pic>
        <p:nvPicPr>
          <p:cNvPr id="4" name="Obrázek 3"/>
          <p:cNvPicPr>
            <a:picLocks noChangeAspect="1"/>
          </p:cNvPicPr>
          <p:nvPr/>
        </p:nvPicPr>
        <p:blipFill>
          <a:blip r:embed="rId3"/>
          <a:stretch>
            <a:fillRect/>
          </a:stretch>
        </p:blipFill>
        <p:spPr>
          <a:xfrm>
            <a:off x="1177672" y="116632"/>
            <a:ext cx="6932962" cy="1247285"/>
          </a:xfrm>
          <a:prstGeom prst="rect">
            <a:avLst/>
          </a:prstGeom>
        </p:spPr>
      </p:pic>
    </p:spTree>
    <p:extLst>
      <p:ext uri="{BB962C8B-B14F-4D97-AF65-F5344CB8AC3E}">
        <p14:creationId xmlns:p14="http://schemas.microsoft.com/office/powerpoint/2010/main" val="2516814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Obdélník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381000"/>
            <a:ext cx="10083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055"/>
          <p:cNvSpPr>
            <a:spLocks noChangeArrowheads="1"/>
          </p:cNvSpPr>
          <p:nvPr/>
        </p:nvSpPr>
        <p:spPr bwMode="auto">
          <a:xfrm>
            <a:off x="395288" y="1484313"/>
            <a:ext cx="8501062" cy="523875"/>
          </a:xfrm>
          <a:prstGeom prst="rect">
            <a:avLst/>
          </a:prstGeom>
          <a:noFill/>
          <a:ln>
            <a:noFill/>
          </a:ln>
          <a:effectLst>
            <a:prstShdw prst="shdw17" dist="17961" dir="2700000">
              <a:srgbClr val="2F4D71">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SzPct val="150000"/>
              <a:buFontTx/>
              <a:buNone/>
            </a:pPr>
            <a:r>
              <a:rPr lang="cs-CZ" altLang="cs-CZ" sz="2800"/>
              <a:t>Prognostický význam chromosomových změn u CLL</a:t>
            </a:r>
            <a:endParaRPr lang="cs-CZ" altLang="cs-CZ" sz="1600"/>
          </a:p>
        </p:txBody>
      </p:sp>
      <p:sp>
        <p:nvSpPr>
          <p:cNvPr id="147459" name="Obdélník 56"/>
          <p:cNvSpPr>
            <a:spLocks noChangeArrowheads="1"/>
          </p:cNvSpPr>
          <p:nvPr/>
        </p:nvSpPr>
        <p:spPr bwMode="auto">
          <a:xfrm>
            <a:off x="395288" y="2247900"/>
            <a:ext cx="49688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SzPct val="150000"/>
              <a:buFontTx/>
              <a:buNone/>
            </a:pPr>
            <a:r>
              <a:rPr lang="en-US" altLang="cs-CZ" sz="1600" b="1"/>
              <a:t>Döhner H, Stilgenbauer S, Benner A, Leupolt E,</a:t>
            </a:r>
            <a:r>
              <a:rPr lang="cs-CZ" altLang="cs-CZ" sz="1600" b="1"/>
              <a:t> </a:t>
            </a:r>
            <a:r>
              <a:rPr lang="en-US" altLang="cs-CZ" sz="1600" b="1"/>
              <a:t>Krober A, Bullinger</a:t>
            </a:r>
            <a:r>
              <a:rPr lang="cs-CZ" altLang="cs-CZ" sz="1600" b="1"/>
              <a:t> </a:t>
            </a:r>
            <a:r>
              <a:rPr lang="en-US" altLang="cs-CZ" sz="1600" b="1"/>
              <a:t>L, Dohner K, Bentz M, Lichter P</a:t>
            </a:r>
            <a:r>
              <a:rPr lang="cs-CZ" altLang="cs-CZ" sz="1600" b="1"/>
              <a:t>:</a:t>
            </a:r>
            <a:r>
              <a:rPr lang="en-US" altLang="cs-CZ" sz="1600" b="1"/>
              <a:t> Genomic aberrations and</a:t>
            </a:r>
            <a:r>
              <a:rPr lang="cs-CZ" altLang="cs-CZ" sz="1600" b="1"/>
              <a:t> </a:t>
            </a:r>
            <a:r>
              <a:rPr lang="en-US" altLang="cs-CZ" sz="1600" b="1"/>
              <a:t>survival in chronic lymphocytic leukemia. </a:t>
            </a:r>
            <a:endParaRPr lang="cs-CZ" altLang="cs-CZ" sz="1600" b="1"/>
          </a:p>
          <a:p>
            <a:pPr eaLnBrk="1" hangingPunct="1">
              <a:spcBef>
                <a:spcPct val="50000"/>
              </a:spcBef>
              <a:buSzPct val="150000"/>
              <a:buFontTx/>
              <a:buNone/>
            </a:pPr>
            <a:r>
              <a:rPr lang="en-US" altLang="cs-CZ" sz="1600" b="1" i="1"/>
              <a:t>N Engl J Med</a:t>
            </a:r>
            <a:r>
              <a:rPr lang="en-US" altLang="cs-CZ" sz="1600" b="1"/>
              <a:t> 2000; 343:1910-1916. </a:t>
            </a:r>
            <a:endParaRPr lang="cs-CZ" altLang="cs-CZ" sz="1600" b="1"/>
          </a:p>
        </p:txBody>
      </p:sp>
      <p:sp>
        <p:nvSpPr>
          <p:cNvPr id="36" name="Rectangle 2050">
            <a:extLst>
              <a:ext uri="{FF2B5EF4-FFF2-40B4-BE49-F238E27FC236}">
                <a16:creationId xmlns:a16="http://schemas.microsoft.com/office/drawing/2014/main" id="{055EC7A8-2A9A-004F-9C5C-8815849DB527}"/>
              </a:ext>
            </a:extLst>
          </p:cNvPr>
          <p:cNvSpPr txBox="1">
            <a:spLocks noChangeArrowheads="1"/>
          </p:cNvSpPr>
          <p:nvPr/>
        </p:nvSpPr>
        <p:spPr bwMode="auto">
          <a:xfrm>
            <a:off x="539750" y="260350"/>
            <a:ext cx="7345363" cy="711200"/>
          </a:xfrm>
          <a:prstGeom prst="rect">
            <a:avLst/>
          </a:prstGeom>
          <a:ln>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cs-CZ" altLang="cs-CZ" sz="3600">
                <a:effectLst>
                  <a:outerShdw blurRad="38100" dist="38100" dir="2700000" algn="tl">
                    <a:srgbClr val="C0C0C0"/>
                  </a:outerShdw>
                </a:effectLst>
              </a:rPr>
              <a:t>                     CYTOGENETIKA  CLL </a:t>
            </a:r>
            <a:endParaRPr lang="en-US" altLang="cs-CZ" sz="3600">
              <a:effectLst>
                <a:outerShdw blurRad="38100" dist="38100" dir="2700000" algn="tl">
                  <a:srgbClr val="C0C0C0"/>
                </a:outerShdw>
              </a:effectLst>
            </a:endParaRPr>
          </a:p>
        </p:txBody>
      </p:sp>
      <p:graphicFrame>
        <p:nvGraphicFramePr>
          <p:cNvPr id="147461" name="Object 265"/>
          <p:cNvGraphicFramePr>
            <a:graphicFrameLocks noChangeAspect="1"/>
          </p:cNvGraphicFramePr>
          <p:nvPr/>
        </p:nvGraphicFramePr>
        <p:xfrm>
          <a:off x="4124325" y="3146425"/>
          <a:ext cx="4392613" cy="3294063"/>
        </p:xfrm>
        <a:graphic>
          <a:graphicData uri="http://schemas.openxmlformats.org/presentationml/2006/ole">
            <mc:AlternateContent xmlns:mc="http://schemas.openxmlformats.org/markup-compatibility/2006">
              <mc:Choice xmlns:v="urn:schemas-microsoft-com:vml" Requires="v">
                <p:oleObj spid="_x0000_s147532" name="Snímek" r:id="rId4" imgW="0" imgH="0" progId="PowerPoint.Slide.8">
                  <p:embed/>
                </p:oleObj>
              </mc:Choice>
              <mc:Fallback>
                <p:oleObj name="Snímek" r:id="rId4" imgW="0" imgH="0" progId="PowerPoint.Slide.8">
                  <p:embed/>
                  <p:pic>
                    <p:nvPicPr>
                      <p:cNvPr id="0" name="Object 26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4325" y="3146425"/>
                        <a:ext cx="4392613" cy="329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6" name="Obdélník 25">
            <a:extLst>
              <a:ext uri="{FF2B5EF4-FFF2-40B4-BE49-F238E27FC236}">
                <a16:creationId xmlns:a16="http://schemas.microsoft.com/office/drawing/2014/main" id="{9C75ADA3-5452-354D-8B49-858742F174D9}"/>
              </a:ext>
            </a:extLst>
          </p:cNvPr>
          <p:cNvSpPr/>
          <p:nvPr/>
        </p:nvSpPr>
        <p:spPr>
          <a:xfrm>
            <a:off x="4124325" y="3146425"/>
            <a:ext cx="4392613" cy="3294063"/>
          </a:xfrm>
          <a:prstGeom prst="rect">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1pPr>
            <a:lvl2pPr marL="742950" indent="-28575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2pPr>
            <a:lvl3pPr marL="11430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3pPr>
            <a:lvl4pPr marL="16002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4pPr>
            <a:lvl5pPr marL="20574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5pPr>
            <a:lvl6pPr marL="25146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6pPr>
            <a:lvl7pPr marL="29718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7pPr>
            <a:lvl8pPr marL="34290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8pPr>
            <a:lvl9pPr marL="38862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9pPr>
          </a:lstStyle>
          <a:p>
            <a:pPr algn="ctr" eaLnBrk="1" hangingPunct="1">
              <a:defRPr/>
            </a:pPr>
            <a:endParaRPr lang="en-US" altLang="cs-CZ">
              <a:solidFill>
                <a:srgbClr val="FFFFFF"/>
              </a:solidFill>
              <a:latin typeface="Calibri" panose="020F0502020204030204" pitchFamily="34" charset="0"/>
            </a:endParaRPr>
          </a:p>
        </p:txBody>
      </p:sp>
      <p:pic>
        <p:nvPicPr>
          <p:cNvPr id="14746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338" y="-2778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Obdélník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469900"/>
            <a:ext cx="100838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Text Box 3"/>
          <p:cNvSpPr txBox="1">
            <a:spLocks noChangeArrowheads="1"/>
          </p:cNvSpPr>
          <p:nvPr/>
        </p:nvSpPr>
        <p:spPr bwMode="auto">
          <a:xfrm>
            <a:off x="107950" y="6381750"/>
            <a:ext cx="2274888" cy="307975"/>
          </a:xfrm>
          <a:prstGeom prst="rect">
            <a:avLst/>
          </a:prstGeom>
          <a:noFill/>
          <a:ln>
            <a:noFill/>
          </a:ln>
          <a:effectLst>
            <a:prstShdw prst="shdw17" dist="17961" dir="2700000">
              <a:srgbClr val="2F4D71">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a:solidFill>
                  <a:srgbClr val="000000"/>
                </a:solidFill>
                <a:latin typeface="Arial" panose="020B0604020202020204" pitchFamily="34" charset="0"/>
                <a:cs typeface="Arial" panose="020B0604020202020204" pitchFamily="34" charset="0"/>
              </a:rPr>
              <a:t>Puiggros et al, BMRI 2014</a:t>
            </a:r>
            <a:endParaRPr lang="en-US" altLang="cs-CZ" sz="1400">
              <a:solidFill>
                <a:srgbClr val="000000"/>
              </a:solidFill>
              <a:latin typeface="Arial" panose="020B0604020202020204" pitchFamily="34" charset="0"/>
              <a:cs typeface="Arial" panose="020B0604020202020204" pitchFamily="34" charset="0"/>
            </a:endParaRPr>
          </a:p>
        </p:txBody>
      </p:sp>
      <p:pic>
        <p:nvPicPr>
          <p:cNvPr id="1495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412875"/>
            <a:ext cx="576580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a:extLst>
              <a:ext uri="{FF2B5EF4-FFF2-40B4-BE49-F238E27FC236}">
                <a16:creationId xmlns:a16="http://schemas.microsoft.com/office/drawing/2014/main" id="{EB093565-875D-C145-9217-BBA02ED47DC2}"/>
              </a:ext>
            </a:extLst>
          </p:cNvPr>
          <p:cNvSpPr txBox="1"/>
          <p:nvPr/>
        </p:nvSpPr>
        <p:spPr>
          <a:xfrm>
            <a:off x="1193800" y="233363"/>
            <a:ext cx="7716838" cy="64611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none" lIns="45719" tIns="45719" rIns="45719"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latinLnBrk="1">
              <a:spcBef>
                <a:spcPct val="0"/>
              </a:spcBef>
              <a:buFontTx/>
              <a:buNone/>
            </a:pPr>
            <a:r>
              <a:rPr lang="cs-CZ" altLang="cs-CZ" sz="3600">
                <a:effectLst>
                  <a:outerShdw blurRad="38100" dist="38100" dir="2700000" algn="tl">
                    <a:srgbClr val="C0C0C0"/>
                  </a:outerShdw>
                </a:effectLst>
              </a:rPr>
              <a:t>CLL – prognostická a léčebná stratifikace </a:t>
            </a:r>
          </a:p>
        </p:txBody>
      </p:sp>
      <p:pic>
        <p:nvPicPr>
          <p:cNvPr id="14950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38" y="-2778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8DBF866A-0BF4-4E43-99E5-D696D39FB07E}"/>
              </a:ext>
            </a:extLst>
          </p:cNvPr>
          <p:cNvSpPr/>
          <p:nvPr/>
        </p:nvSpPr>
        <p:spPr>
          <a:xfrm>
            <a:off x="2268538" y="222250"/>
            <a:ext cx="5378524" cy="584775"/>
          </a:xfrm>
          <a:prstGeom prst="rect">
            <a:avLst/>
          </a:prstGeom>
        </p:spPr>
        <p:txBody>
          <a:bodyPr wrap="none">
            <a:spAutoFit/>
          </a:bodyPr>
          <a:lstStyle/>
          <a:p>
            <a:pPr>
              <a:defRPr/>
            </a:pPr>
            <a:r>
              <a:rPr lang="cs-CZ" sz="3200" dirty="0">
                <a:latin typeface="+mn-lt"/>
                <a:ea typeface="Century Schoolbook" charset="0"/>
                <a:cs typeface="Century Schoolbook" charset="0"/>
                <a:sym typeface="Century Schoolbook" charset="0"/>
              </a:rPr>
              <a:t>Historie nádorové cytogenetiky</a:t>
            </a:r>
          </a:p>
        </p:txBody>
      </p:sp>
      <p:pic>
        <p:nvPicPr>
          <p:cNvPr id="8" name="Obrázek 7"/>
          <p:cNvPicPr>
            <a:picLocks noChangeAspect="1"/>
          </p:cNvPicPr>
          <p:nvPr/>
        </p:nvPicPr>
        <p:blipFill>
          <a:blip r:embed="rId3"/>
          <a:stretch>
            <a:fillRect/>
          </a:stretch>
        </p:blipFill>
        <p:spPr>
          <a:xfrm>
            <a:off x="323528" y="2636912"/>
            <a:ext cx="4325094" cy="2162547"/>
          </a:xfrm>
          <a:prstGeom prst="rect">
            <a:avLst/>
          </a:prstGeom>
        </p:spPr>
      </p:pic>
      <p:pic>
        <p:nvPicPr>
          <p:cNvPr id="10" name="Obrázek 9"/>
          <p:cNvPicPr>
            <a:picLocks noChangeAspect="1"/>
          </p:cNvPicPr>
          <p:nvPr/>
        </p:nvPicPr>
        <p:blipFill rotWithShape="1">
          <a:blip r:embed="rId4"/>
          <a:srcRect l="60811" t="2237" r="817" b="49574"/>
          <a:stretch/>
        </p:blipFill>
        <p:spPr>
          <a:xfrm>
            <a:off x="4958793" y="2492896"/>
            <a:ext cx="3528392" cy="3228103"/>
          </a:xfrm>
          <a:prstGeom prst="rect">
            <a:avLst/>
          </a:prstGeom>
        </p:spPr>
      </p:pic>
      <p:sp>
        <p:nvSpPr>
          <p:cNvPr id="11" name="TextovéPole 10"/>
          <p:cNvSpPr txBox="1"/>
          <p:nvPr/>
        </p:nvSpPr>
        <p:spPr>
          <a:xfrm>
            <a:off x="1763688" y="1347120"/>
            <a:ext cx="4166397" cy="461665"/>
          </a:xfrm>
          <a:prstGeom prst="rect">
            <a:avLst/>
          </a:prstGeom>
          <a:noFill/>
        </p:spPr>
        <p:txBody>
          <a:bodyPr wrap="none" rtlCol="0">
            <a:spAutoFit/>
          </a:bodyPr>
          <a:lstStyle/>
          <a:p>
            <a:r>
              <a:rPr lang="cs-CZ" dirty="0">
                <a:latin typeface="Calibri" panose="020F0502020204030204" pitchFamily="34" charset="0"/>
                <a:cs typeface="Calibri" panose="020F0502020204030204" pitchFamily="34" charset="0"/>
              </a:rPr>
              <a:t>Philadelphia chromosome (Ph</a:t>
            </a:r>
            <a:r>
              <a:rPr lang="cs-CZ" sz="1600" dirty="0">
                <a:latin typeface="Calibri" panose="020F0502020204030204" pitchFamily="34" charset="0"/>
                <a:cs typeface="Calibri" panose="020F0502020204030204" pitchFamily="34" charset="0"/>
              </a:rPr>
              <a:t>1</a:t>
            </a:r>
            <a:r>
              <a:rPr lang="cs-CZ" dirty="0">
                <a:latin typeface="Calibri" panose="020F0502020204030204" pitchFamily="34" charset="0"/>
                <a:cs typeface="Calibri" panose="020F0502020204030204" pitchFamily="34" charset="0"/>
              </a:rPr>
              <a:t>)</a:t>
            </a:r>
          </a:p>
        </p:txBody>
      </p:sp>
      <p:sp>
        <p:nvSpPr>
          <p:cNvPr id="12" name="TextovéPole 11"/>
          <p:cNvSpPr txBox="1"/>
          <p:nvPr/>
        </p:nvSpPr>
        <p:spPr>
          <a:xfrm>
            <a:off x="323528" y="5229200"/>
            <a:ext cx="3311099" cy="646331"/>
          </a:xfrm>
          <a:prstGeom prst="rect">
            <a:avLst/>
          </a:prstGeom>
          <a:noFill/>
        </p:spPr>
        <p:txBody>
          <a:bodyPr wrap="none" rtlCol="0">
            <a:spAutoFit/>
          </a:bodyPr>
          <a:lstStyle/>
          <a:p>
            <a:r>
              <a:rPr lang="cs-CZ" sz="1800" dirty="0">
                <a:latin typeface="Calibri" panose="020F0502020204030204" pitchFamily="34" charset="0"/>
                <a:cs typeface="Calibri" panose="020F0502020204030204" pitchFamily="34" charset="0"/>
              </a:rPr>
              <a:t>Peter </a:t>
            </a:r>
            <a:r>
              <a:rPr lang="cs-CZ" sz="1800" dirty="0" err="1">
                <a:latin typeface="Calibri" panose="020F0502020204030204" pitchFamily="34" charset="0"/>
                <a:cs typeface="Calibri" panose="020F0502020204030204" pitchFamily="34" charset="0"/>
              </a:rPr>
              <a:t>Nowell</a:t>
            </a:r>
            <a:r>
              <a:rPr lang="cs-CZ" sz="1800" dirty="0">
                <a:latin typeface="Calibri" panose="020F0502020204030204" pitchFamily="34" charset="0"/>
                <a:cs typeface="Calibri" panose="020F0502020204030204" pitchFamily="34" charset="0"/>
              </a:rPr>
              <a:t> &amp; David </a:t>
            </a:r>
            <a:r>
              <a:rPr lang="cs-CZ" sz="1800" dirty="0" err="1">
                <a:latin typeface="Calibri" panose="020F0502020204030204" pitchFamily="34" charset="0"/>
                <a:cs typeface="Calibri" panose="020F0502020204030204" pitchFamily="34" charset="0"/>
              </a:rPr>
              <a:t>Hungerford</a:t>
            </a:r>
            <a:endParaRPr lang="cs-CZ" sz="1800" dirty="0">
              <a:latin typeface="Calibri" panose="020F0502020204030204" pitchFamily="34" charset="0"/>
              <a:cs typeface="Calibri" panose="020F0502020204030204" pitchFamily="34" charset="0"/>
            </a:endParaRPr>
          </a:p>
          <a:p>
            <a:r>
              <a:rPr lang="cs-CZ" sz="1800" dirty="0">
                <a:latin typeface="Calibri" panose="020F0502020204030204" pitchFamily="34" charset="0"/>
                <a:cs typeface="Calibri" panose="020F0502020204030204" pitchFamily="34" charset="0"/>
              </a:rPr>
              <a:t>Science 1960,132:1497</a:t>
            </a:r>
          </a:p>
        </p:txBody>
      </p:sp>
    </p:spTree>
    <p:extLst>
      <p:ext uri="{BB962C8B-B14F-4D97-AF65-F5344CB8AC3E}">
        <p14:creationId xmlns:p14="http://schemas.microsoft.com/office/powerpoint/2010/main" val="1841351120"/>
      </p:ext>
    </p:extLst>
  </p:cSld>
  <p:clrMapOvr>
    <a:masterClrMapping/>
  </p:clrMapOvr>
  <p:transition spd="med" advTm="48088"/>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Obdélník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100965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a:extLst>
              <a:ext uri="{FF2B5EF4-FFF2-40B4-BE49-F238E27FC236}">
                <a16:creationId xmlns:a16="http://schemas.microsoft.com/office/drawing/2014/main" id="{5CC3F316-6111-C241-9DFA-B1A73AE9646E}"/>
              </a:ext>
            </a:extLst>
          </p:cNvPr>
          <p:cNvSpPr txBox="1"/>
          <p:nvPr/>
        </p:nvSpPr>
        <p:spPr>
          <a:xfrm>
            <a:off x="7121525" y="6481763"/>
            <a:ext cx="1793875" cy="246062"/>
          </a:xfrm>
          <a:prstGeom prst="rect">
            <a:avLst/>
          </a:prstGeom>
          <a:noFill/>
        </p:spPr>
        <p:txBody>
          <a:bodyPr wrap="none">
            <a:spAutoFit/>
          </a:bodyPr>
          <a:lstStyle/>
          <a:p>
            <a:pPr eaLnBrk="1" fontAlgn="auto" hangingPunct="1">
              <a:spcBef>
                <a:spcPts val="0"/>
              </a:spcBef>
              <a:spcAft>
                <a:spcPts val="0"/>
              </a:spcAft>
              <a:defRPr/>
            </a:pPr>
            <a:r>
              <a:rPr lang="cs-CZ" sz="1000" dirty="0" err="1">
                <a:solidFill>
                  <a:prstClr val="black"/>
                </a:solidFill>
                <a:latin typeface="Calibri"/>
                <a:ea typeface="+mn-ea"/>
                <a:cs typeface="+mn-cs"/>
              </a:rPr>
              <a:t>Wiestner</a:t>
            </a:r>
            <a:r>
              <a:rPr lang="cs-CZ" sz="1000" dirty="0">
                <a:solidFill>
                  <a:prstClr val="black"/>
                </a:solidFill>
                <a:latin typeface="Calibri"/>
                <a:ea typeface="+mn-ea"/>
                <a:cs typeface="+mn-cs"/>
              </a:rPr>
              <a:t>, </a:t>
            </a:r>
            <a:r>
              <a:rPr lang="cs-CZ" sz="1000" dirty="0" err="1">
                <a:solidFill>
                  <a:prstClr val="black"/>
                </a:solidFill>
                <a:latin typeface="Calibri"/>
                <a:ea typeface="+mn-ea"/>
                <a:cs typeface="+mn-cs"/>
              </a:rPr>
              <a:t>Haematologica</a:t>
            </a:r>
            <a:r>
              <a:rPr lang="cs-CZ" sz="1000" dirty="0">
                <a:solidFill>
                  <a:prstClr val="black"/>
                </a:solidFill>
                <a:latin typeface="Calibri"/>
                <a:ea typeface="+mn-ea"/>
                <a:cs typeface="+mn-cs"/>
              </a:rPr>
              <a:t> 2015</a:t>
            </a:r>
          </a:p>
        </p:txBody>
      </p:sp>
      <p:pic>
        <p:nvPicPr>
          <p:cNvPr id="150531"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38200"/>
            <a:ext cx="695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a:extLst>
              <a:ext uri="{FF2B5EF4-FFF2-40B4-BE49-F238E27FC236}">
                <a16:creationId xmlns:a16="http://schemas.microsoft.com/office/drawing/2014/main" id="{E9923A87-2912-1244-8B94-4F24250ECFB3}"/>
              </a:ext>
            </a:extLst>
          </p:cNvPr>
          <p:cNvSpPr txBox="1">
            <a:spLocks noChangeArrowheads="1"/>
          </p:cNvSpPr>
          <p:nvPr/>
        </p:nvSpPr>
        <p:spPr bwMode="auto">
          <a:xfrm>
            <a:off x="2438400" y="76200"/>
            <a:ext cx="5486400" cy="708025"/>
          </a:xfrm>
          <a:prstGeom prst="rect">
            <a:avLst/>
          </a:prstGeom>
          <a:noFill/>
          <a:ln>
            <a:noFill/>
          </a:ln>
          <a:effectLst>
            <a:outerShdw blurRad="50800" dist="38100" dir="13500000" algn="br"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fontAlgn="auto" hangingPunct="1">
              <a:spcBef>
                <a:spcPts val="0"/>
              </a:spcBef>
              <a:spcAft>
                <a:spcPts val="0"/>
              </a:spcAft>
              <a:defRPr/>
            </a:pPr>
            <a:r>
              <a:rPr lang="cs-CZ" sz="4000" dirty="0">
                <a:solidFill>
                  <a:prstClr val="black"/>
                </a:solidFill>
                <a:latin typeface="Calibri"/>
                <a:ea typeface="+mn-ea"/>
                <a:cs typeface="+mn-cs"/>
              </a:rPr>
              <a:t>BCR signalizace u CLL</a:t>
            </a:r>
          </a:p>
        </p:txBody>
      </p:sp>
      <p:sp>
        <p:nvSpPr>
          <p:cNvPr id="6" name="Obdélník 5">
            <a:extLst>
              <a:ext uri="{FF2B5EF4-FFF2-40B4-BE49-F238E27FC236}">
                <a16:creationId xmlns:a16="http://schemas.microsoft.com/office/drawing/2014/main" id="{CEB9DD9E-4629-F346-9047-7D8140FF8129}"/>
              </a:ext>
            </a:extLst>
          </p:cNvPr>
          <p:cNvSpPr/>
          <p:nvPr/>
        </p:nvSpPr>
        <p:spPr>
          <a:xfrm>
            <a:off x="1447800" y="4572000"/>
            <a:ext cx="3251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1pPr>
            <a:lvl2pPr marL="742950" indent="-28575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2pPr>
            <a:lvl3pPr marL="11430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3pPr>
            <a:lvl4pPr marL="16002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4pPr>
            <a:lvl5pPr marL="20574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5pPr>
            <a:lvl6pPr marL="25146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6pPr>
            <a:lvl7pPr marL="29718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7pPr>
            <a:lvl8pPr marL="34290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8pPr>
            <a:lvl9pPr marL="38862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9pPr>
          </a:lstStyle>
          <a:p>
            <a:pPr algn="ctr" eaLnBrk="1" hangingPunct="1">
              <a:defRPr/>
            </a:pPr>
            <a:endParaRPr lang="en-US" altLang="cs-CZ" sz="1800">
              <a:solidFill>
                <a:srgbClr val="FFFFFF"/>
              </a:solidFill>
              <a:latin typeface="Calibri" panose="020F0502020204030204" pitchFamily="34" charset="0"/>
            </a:endParaRPr>
          </a:p>
        </p:txBody>
      </p:sp>
      <p:sp>
        <p:nvSpPr>
          <p:cNvPr id="150534" name="TextovéPole 3"/>
          <p:cNvSpPr txBox="1">
            <a:spLocks noChangeArrowheads="1"/>
          </p:cNvSpPr>
          <p:nvPr/>
        </p:nvSpPr>
        <p:spPr bwMode="auto">
          <a:xfrm>
            <a:off x="228600" y="4227513"/>
            <a:ext cx="7467600"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cs-CZ" altLang="cs-CZ" sz="1800">
                <a:solidFill>
                  <a:srgbClr val="000000"/>
                </a:solidFill>
              </a:rPr>
              <a:t>BCR (B cell antigen receptor) signalizace </a:t>
            </a:r>
            <a:r>
              <a:rPr lang="mr-IN" altLang="cs-CZ" sz="1800">
                <a:solidFill>
                  <a:srgbClr val="000000"/>
                </a:solidFill>
                <a:cs typeface="Mangal" pitchFamily="18" charset="0"/>
              </a:rPr>
              <a:t>–</a:t>
            </a:r>
            <a:r>
              <a:rPr lang="cs-CZ" altLang="cs-CZ" sz="1800">
                <a:solidFill>
                  <a:srgbClr val="000000"/>
                </a:solidFill>
              </a:rPr>
              <a:t> </a:t>
            </a:r>
          </a:p>
          <a:p>
            <a:pPr eaLnBrk="1" hangingPunct="1">
              <a:spcBef>
                <a:spcPct val="0"/>
              </a:spcBef>
              <a:buFontTx/>
              <a:buNone/>
            </a:pPr>
            <a:r>
              <a:rPr lang="cs-CZ" altLang="cs-CZ" sz="1800">
                <a:solidFill>
                  <a:srgbClr val="000000"/>
                </a:solidFill>
              </a:rPr>
              <a:t>      nejdůležitější patogenetický mechanismus </a:t>
            </a:r>
          </a:p>
          <a:p>
            <a:pPr eaLnBrk="1" hangingPunct="1">
              <a:spcBef>
                <a:spcPct val="0"/>
              </a:spcBef>
              <a:buFontTx/>
              <a:buNone/>
            </a:pPr>
            <a:r>
              <a:rPr lang="cs-CZ" altLang="cs-CZ" sz="1800">
                <a:solidFill>
                  <a:srgbClr val="000000"/>
                </a:solidFill>
              </a:rPr>
              <a:t>      vedoucí k vývoji, progresi a relapsu CLL </a:t>
            </a:r>
          </a:p>
          <a:p>
            <a:pPr eaLnBrk="1" hangingPunct="1">
              <a:spcBef>
                <a:spcPct val="0"/>
              </a:spcBef>
            </a:pPr>
            <a:r>
              <a:rPr lang="cs-CZ" altLang="cs-CZ" sz="1800">
                <a:solidFill>
                  <a:srgbClr val="000000"/>
                </a:solidFill>
              </a:rPr>
              <a:t> Bruton tyrosin kináza (BTK) - hlavní součást BCR </a:t>
            </a:r>
          </a:p>
          <a:p>
            <a:pPr eaLnBrk="1" hangingPunct="1">
              <a:spcBef>
                <a:spcPct val="0"/>
              </a:spcBef>
              <a:buFontTx/>
              <a:buNone/>
            </a:pPr>
            <a:r>
              <a:rPr lang="cs-CZ" altLang="cs-CZ" sz="1800">
                <a:solidFill>
                  <a:srgbClr val="000000"/>
                </a:solidFill>
              </a:rPr>
              <a:t>      signální dráhy </a:t>
            </a:r>
          </a:p>
          <a:p>
            <a:pPr eaLnBrk="1" hangingPunct="1">
              <a:spcBef>
                <a:spcPct val="0"/>
              </a:spcBef>
            </a:pPr>
            <a:r>
              <a:rPr lang="cs-CZ" altLang="cs-CZ" sz="1800">
                <a:solidFill>
                  <a:srgbClr val="000000"/>
                </a:solidFill>
              </a:rPr>
              <a:t> Konstitutivní aktivace BCR signalizace –  buněčná proliferace, přežívání a  </a:t>
            </a:r>
          </a:p>
          <a:p>
            <a:pPr eaLnBrk="1" hangingPunct="1">
              <a:spcBef>
                <a:spcPct val="0"/>
              </a:spcBef>
              <a:buFontTx/>
              <a:buNone/>
            </a:pPr>
            <a:r>
              <a:rPr lang="cs-CZ" altLang="cs-CZ" sz="1800">
                <a:solidFill>
                  <a:srgbClr val="000000"/>
                </a:solidFill>
              </a:rPr>
              <a:t>       migrace</a:t>
            </a:r>
          </a:p>
          <a:p>
            <a:pPr eaLnBrk="1" hangingPunct="1">
              <a:spcBef>
                <a:spcPct val="0"/>
              </a:spcBef>
            </a:pPr>
            <a:r>
              <a:rPr lang="cs-CZ" altLang="cs-CZ" sz="1800">
                <a:solidFill>
                  <a:srgbClr val="000000"/>
                </a:solidFill>
              </a:rPr>
              <a:t> Inhibitor BTK blokuje BCR signální dráhu a indukuje apoptózu</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Obrázek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74650"/>
            <a:ext cx="82296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8" name="TextovéPole 1"/>
          <p:cNvSpPr txBox="1">
            <a:spLocks noChangeArrowheads="1"/>
          </p:cNvSpPr>
          <p:nvPr/>
        </p:nvSpPr>
        <p:spPr bwMode="auto">
          <a:xfrm>
            <a:off x="228600" y="44450"/>
            <a:ext cx="1477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a:solidFill>
                  <a:srgbClr val="000000"/>
                </a:solidFill>
              </a:rPr>
              <a:t>Pacient CLL05</a:t>
            </a:r>
            <a:endParaRPr lang="en-US" altLang="cs-CZ" sz="1800">
              <a:solidFill>
                <a:srgbClr val="000000"/>
              </a:solidFill>
            </a:endParaRPr>
          </a:p>
        </p:txBody>
      </p:sp>
      <p:grpSp>
        <p:nvGrpSpPr>
          <p:cNvPr id="152579" name="Skupina 6"/>
          <p:cNvGrpSpPr>
            <a:grpSpLocks/>
          </p:cNvGrpSpPr>
          <p:nvPr/>
        </p:nvGrpSpPr>
        <p:grpSpPr bwMode="auto">
          <a:xfrm>
            <a:off x="5527675" y="2971800"/>
            <a:ext cx="3159125" cy="2020888"/>
            <a:chOff x="4849950" y="3870001"/>
            <a:chExt cx="4064724" cy="2784850"/>
          </a:xfrm>
        </p:grpSpPr>
        <p:pic>
          <p:nvPicPr>
            <p:cNvPr id="1372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950" y="3870001"/>
              <a:ext cx="4064724" cy="278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52590" name="TextovéPole 9"/>
            <p:cNvSpPr txBox="1">
              <a:spLocks noChangeArrowheads="1"/>
            </p:cNvSpPr>
            <p:nvPr/>
          </p:nvSpPr>
          <p:spPr bwMode="auto">
            <a:xfrm>
              <a:off x="5148166" y="5051320"/>
              <a:ext cx="563751" cy="29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800">
                  <a:solidFill>
                    <a:srgbClr val="000000"/>
                  </a:solidFill>
                </a:rPr>
                <a:t>SEC63</a:t>
              </a:r>
              <a:endParaRPr lang="en-US" altLang="cs-CZ" sz="800">
                <a:solidFill>
                  <a:srgbClr val="000000"/>
                </a:solidFill>
              </a:endParaRPr>
            </a:p>
          </p:txBody>
        </p:sp>
        <p:sp>
          <p:nvSpPr>
            <p:cNvPr id="152591" name="TextovéPole 17"/>
            <p:cNvSpPr txBox="1">
              <a:spLocks noChangeArrowheads="1"/>
            </p:cNvSpPr>
            <p:nvPr/>
          </p:nvSpPr>
          <p:spPr bwMode="auto">
            <a:xfrm>
              <a:off x="6471754" y="4045011"/>
              <a:ext cx="516772" cy="31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900">
                  <a:solidFill>
                    <a:srgbClr val="000000"/>
                  </a:solidFill>
                </a:rPr>
                <a:t>MYC</a:t>
              </a:r>
              <a:endParaRPr lang="en-US" altLang="cs-CZ" sz="900">
                <a:solidFill>
                  <a:srgbClr val="000000"/>
                </a:solidFill>
              </a:endParaRPr>
            </a:p>
          </p:txBody>
        </p:sp>
        <p:cxnSp>
          <p:nvCxnSpPr>
            <p:cNvPr id="20" name="Přímá spojnice se šipkou 19">
              <a:extLst>
                <a:ext uri="{FF2B5EF4-FFF2-40B4-BE49-F238E27FC236}">
                  <a16:creationId xmlns:a16="http://schemas.microsoft.com/office/drawing/2014/main" id="{06A71DE7-3F6D-7A4F-AB41-DC7CF2B0F822}"/>
                </a:ext>
              </a:extLst>
            </p:cNvPr>
            <p:cNvCxnSpPr/>
            <p:nvPr/>
          </p:nvCxnSpPr>
          <p:spPr>
            <a:xfrm flipV="1">
              <a:off x="6696438" y="4268149"/>
              <a:ext cx="1838317" cy="525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Přímá spojnice se šipkou 21">
              <a:extLst>
                <a:ext uri="{FF2B5EF4-FFF2-40B4-BE49-F238E27FC236}">
                  <a16:creationId xmlns:a16="http://schemas.microsoft.com/office/drawing/2014/main" id="{A9D4086E-906C-AA4F-AFE9-F4E63826FE04}"/>
                </a:ext>
              </a:extLst>
            </p:cNvPr>
            <p:cNvCxnSpPr>
              <a:stCxn id="152591" idx="2"/>
            </p:cNvCxnSpPr>
            <p:nvPr/>
          </p:nvCxnSpPr>
          <p:spPr>
            <a:xfrm>
              <a:off x="6729119" y="4362218"/>
              <a:ext cx="210386" cy="2865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Přímá spojnice se šipkou 23">
              <a:extLst>
                <a:ext uri="{FF2B5EF4-FFF2-40B4-BE49-F238E27FC236}">
                  <a16:creationId xmlns:a16="http://schemas.microsoft.com/office/drawing/2014/main" id="{3BEDEC40-12C8-3649-BBA2-9A228E17F3F1}"/>
                </a:ext>
              </a:extLst>
            </p:cNvPr>
            <p:cNvCxnSpPr/>
            <p:nvPr/>
          </p:nvCxnSpPr>
          <p:spPr>
            <a:xfrm flipH="1">
              <a:off x="5942728" y="4320652"/>
              <a:ext cx="761880" cy="16232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1372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63" y="4981575"/>
            <a:ext cx="6932612"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137222" name="Picture 4">
            <a:extLst>
              <a:ext uri="{FF2B5EF4-FFF2-40B4-BE49-F238E27FC236}">
                <a16:creationId xmlns:a16="http://schemas.microsoft.com/office/drawing/2014/main" id="{F9B67B36-86D3-BD45-9EE3-70B8115F94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4564063"/>
            <a:ext cx="1811338"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1372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2750" y="93663"/>
            <a:ext cx="311785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52583" name="TextovéPole 10"/>
          <p:cNvSpPr txBox="1">
            <a:spLocks noChangeArrowheads="1"/>
          </p:cNvSpPr>
          <p:nvPr/>
        </p:nvSpPr>
        <p:spPr bwMode="auto">
          <a:xfrm>
            <a:off x="5724525" y="679450"/>
            <a:ext cx="603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800">
                <a:solidFill>
                  <a:srgbClr val="FFFFFF"/>
                </a:solidFill>
              </a:rPr>
              <a:t>TRAILR1,2</a:t>
            </a:r>
            <a:endParaRPr lang="en-US" altLang="cs-CZ" sz="800">
              <a:solidFill>
                <a:srgbClr val="FFFFFF"/>
              </a:solidFill>
            </a:endParaRPr>
          </a:p>
        </p:txBody>
      </p:sp>
      <p:cxnSp>
        <p:nvCxnSpPr>
          <p:cNvPr id="21" name="Přímá spojnice se šipkou 20">
            <a:extLst>
              <a:ext uri="{FF2B5EF4-FFF2-40B4-BE49-F238E27FC236}">
                <a16:creationId xmlns:a16="http://schemas.microsoft.com/office/drawing/2014/main" id="{A0B9A173-C59B-1A40-9BA6-3D7CDAC031F8}"/>
              </a:ext>
            </a:extLst>
          </p:cNvPr>
          <p:cNvCxnSpPr/>
          <p:nvPr/>
        </p:nvCxnSpPr>
        <p:spPr>
          <a:xfrm flipV="1">
            <a:off x="6272213" y="2133600"/>
            <a:ext cx="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37226" name="Picture 3">
            <a:extLst>
              <a:ext uri="{FF2B5EF4-FFF2-40B4-BE49-F238E27FC236}">
                <a16:creationId xmlns:a16="http://schemas.microsoft.com/office/drawing/2014/main" id="{D60CE8A9-ECB5-9444-AC7B-EB0F141F9B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9450" y="2282825"/>
            <a:ext cx="15875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cxnSp>
        <p:nvCxnSpPr>
          <p:cNvPr id="26" name="Přímá spojnice se šipkou 25">
            <a:extLst>
              <a:ext uri="{FF2B5EF4-FFF2-40B4-BE49-F238E27FC236}">
                <a16:creationId xmlns:a16="http://schemas.microsoft.com/office/drawing/2014/main" id="{9F60D527-E45F-3D4C-A6DB-EFB9790BBA79}"/>
              </a:ext>
            </a:extLst>
          </p:cNvPr>
          <p:cNvCxnSpPr/>
          <p:nvPr/>
        </p:nvCxnSpPr>
        <p:spPr>
          <a:xfrm flipH="1">
            <a:off x="7239000" y="679450"/>
            <a:ext cx="457200"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2587" name="TextovéPole 27"/>
          <p:cNvSpPr txBox="1">
            <a:spLocks noChangeArrowheads="1"/>
          </p:cNvSpPr>
          <p:nvPr/>
        </p:nvSpPr>
        <p:spPr bwMode="auto">
          <a:xfrm>
            <a:off x="7334250" y="4071938"/>
            <a:ext cx="4381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800">
                <a:solidFill>
                  <a:srgbClr val="000000"/>
                </a:solidFill>
              </a:rPr>
              <a:t>SEC63</a:t>
            </a:r>
            <a:endParaRPr lang="en-US" altLang="cs-CZ" sz="800">
              <a:solidFill>
                <a:srgbClr val="000000"/>
              </a:solidFill>
            </a:endParaRPr>
          </a:p>
        </p:txBody>
      </p:sp>
      <p:sp>
        <p:nvSpPr>
          <p:cNvPr id="4" name="TextovéPole 3">
            <a:extLst>
              <a:ext uri="{FF2B5EF4-FFF2-40B4-BE49-F238E27FC236}">
                <a16:creationId xmlns:a16="http://schemas.microsoft.com/office/drawing/2014/main" id="{7734E431-D41C-5942-BA42-E907B71F2AF4}"/>
              </a:ext>
            </a:extLst>
          </p:cNvPr>
          <p:cNvSpPr txBox="1"/>
          <p:nvPr/>
        </p:nvSpPr>
        <p:spPr>
          <a:xfrm>
            <a:off x="381000" y="4071938"/>
            <a:ext cx="1987550" cy="369887"/>
          </a:xfrm>
          <a:prstGeom prst="rect">
            <a:avLst/>
          </a:prstGeom>
          <a:noFill/>
        </p:spPr>
        <p:txBody>
          <a:bodyPr wrap="none">
            <a:spAutoFit/>
          </a:bodyPr>
          <a:lstStyle/>
          <a:p>
            <a:pPr eaLnBrk="1" fontAlgn="auto" hangingPunct="1">
              <a:spcBef>
                <a:spcPts val="0"/>
              </a:spcBef>
              <a:spcAft>
                <a:spcPts val="0"/>
              </a:spcAft>
              <a:defRPr/>
            </a:pPr>
            <a:r>
              <a:rPr lang="cs-CZ" sz="1800" dirty="0">
                <a:solidFill>
                  <a:prstClr val="black"/>
                </a:solidFill>
                <a:latin typeface="Calibri"/>
                <a:ea typeface="+mn-ea"/>
                <a:cs typeface="+mn-cs"/>
              </a:rPr>
              <a:t>Mutace </a:t>
            </a:r>
            <a:r>
              <a:rPr lang="cs-CZ" sz="1800" i="1" dirty="0">
                <a:solidFill>
                  <a:prstClr val="black"/>
                </a:solidFill>
                <a:latin typeface="Calibri"/>
                <a:ea typeface="+mn-ea"/>
                <a:cs typeface="+mn-cs"/>
              </a:rPr>
              <a:t>TP53</a:t>
            </a:r>
            <a:r>
              <a:rPr lang="cs-CZ" sz="1800" dirty="0">
                <a:solidFill>
                  <a:prstClr val="black"/>
                </a:solidFill>
                <a:latin typeface="Calibri"/>
                <a:ea typeface="+mn-ea"/>
                <a:cs typeface="+mn-cs"/>
              </a:rPr>
              <a:t> a </a:t>
            </a:r>
            <a:r>
              <a:rPr lang="cs-CZ" sz="1800" i="1" dirty="0">
                <a:solidFill>
                  <a:prstClr val="black"/>
                </a:solidFill>
                <a:latin typeface="Calibri"/>
                <a:ea typeface="+mn-ea"/>
                <a:cs typeface="+mn-cs"/>
              </a:rPr>
              <a:t>BTK</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Obdélník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495300"/>
            <a:ext cx="100965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3AA33C29-2A40-DB40-92AD-6840DA503942}"/>
              </a:ext>
            </a:extLst>
          </p:cNvPr>
          <p:cNvSpPr txBox="1"/>
          <p:nvPr/>
        </p:nvSpPr>
        <p:spPr>
          <a:xfrm>
            <a:off x="1619250" y="106363"/>
            <a:ext cx="6238875" cy="7080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eaLnBrk="1" fontAlgn="auto" latinLnBrk="1">
              <a:spcBef>
                <a:spcPts val="0"/>
              </a:spcBef>
              <a:spcAft>
                <a:spcPts val="0"/>
              </a:spcAft>
              <a:defRPr/>
            </a:pPr>
            <a:r>
              <a:rPr lang="cs-CZ" sz="4000" kern="0" dirty="0" err="1">
                <a:effectLst>
                  <a:outerShdw blurRad="38100" dist="38100" dir="2700000" algn="tl">
                    <a:srgbClr val="000000">
                      <a:alpha val="43137"/>
                    </a:srgbClr>
                  </a:outerShdw>
                </a:effectLst>
                <a:latin typeface="+mn-lt"/>
                <a:ea typeface="Century Schoolbook"/>
                <a:cs typeface="Century Schoolbook"/>
                <a:sym typeface="Century Schoolbook"/>
              </a:rPr>
              <a:t>Nehodgkinské</a:t>
            </a:r>
            <a:r>
              <a:rPr lang="cs-CZ" sz="4000" kern="0" dirty="0">
                <a:effectLst>
                  <a:outerShdw blurRad="38100" dist="38100" dir="2700000" algn="tl">
                    <a:srgbClr val="000000">
                      <a:alpha val="43137"/>
                    </a:srgbClr>
                  </a:outerShdw>
                </a:effectLst>
                <a:latin typeface="+mn-lt"/>
                <a:ea typeface="Century Schoolbook"/>
                <a:cs typeface="Century Schoolbook"/>
                <a:sym typeface="Century Schoolbook"/>
              </a:rPr>
              <a:t> lymfomy - NHL</a:t>
            </a:r>
          </a:p>
        </p:txBody>
      </p:sp>
      <p:sp>
        <p:nvSpPr>
          <p:cNvPr id="153603" name="Obdélník 2"/>
          <p:cNvSpPr>
            <a:spLocks noChangeArrowheads="1"/>
          </p:cNvSpPr>
          <p:nvPr/>
        </p:nvSpPr>
        <p:spPr bwMode="auto">
          <a:xfrm>
            <a:off x="615950" y="1196975"/>
            <a:ext cx="79930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00B050"/>
              </a:buClr>
              <a:buFont typeface="Wingdings" panose="05000000000000000000" pitchFamily="2" charset="2"/>
              <a:buChar char="§"/>
            </a:pPr>
            <a:r>
              <a:rPr lang="cs-CZ" altLang="cs-CZ" sz="2000"/>
              <a:t> Maligní lymfomy jsou heterogenní skupina  nádorů lymfatické tkáně</a:t>
            </a:r>
          </a:p>
          <a:p>
            <a:pPr eaLnBrk="1" hangingPunct="1">
              <a:spcBef>
                <a:spcPct val="0"/>
              </a:spcBef>
              <a:buClr>
                <a:srgbClr val="00B050"/>
              </a:buClr>
              <a:buFont typeface="Wingdings" panose="05000000000000000000" pitchFamily="2" charset="2"/>
              <a:buChar char="§"/>
            </a:pPr>
            <a:r>
              <a:rPr lang="cs-CZ" altLang="cs-CZ" sz="2000"/>
              <a:t> Vznikají na základě genetických změn v původně  normálních buňkách </a:t>
            </a:r>
          </a:p>
          <a:p>
            <a:pPr eaLnBrk="1" hangingPunct="1">
              <a:spcBef>
                <a:spcPct val="0"/>
              </a:spcBef>
              <a:buClr>
                <a:srgbClr val="00B050"/>
              </a:buClr>
              <a:buFont typeface="Wingdings" panose="05000000000000000000" pitchFamily="2" charset="2"/>
              <a:buChar char="§"/>
            </a:pPr>
            <a:r>
              <a:rPr lang="cs-CZ" altLang="cs-CZ" sz="2000"/>
              <a:t> Klasifikace lymfomů- histopatologie - WHO klasifikace lymfomů 2008</a:t>
            </a:r>
          </a:p>
          <a:p>
            <a:pPr eaLnBrk="1" hangingPunct="1">
              <a:spcBef>
                <a:spcPct val="0"/>
              </a:spcBef>
              <a:buClr>
                <a:srgbClr val="00B050"/>
              </a:buClr>
              <a:buFont typeface="Wingdings" panose="05000000000000000000" pitchFamily="2" charset="2"/>
              <a:buChar char="§"/>
            </a:pPr>
            <a:r>
              <a:rPr lang="cs-CZ" altLang="cs-CZ" sz="2000"/>
              <a:t> Cytogenetika a FISH potvrzují klasifikační zařazení</a:t>
            </a:r>
          </a:p>
        </p:txBody>
      </p:sp>
      <p:pic>
        <p:nvPicPr>
          <p:cNvPr id="153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836613"/>
            <a:ext cx="9156700"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5" name="Obdélník 5"/>
          <p:cNvSpPr>
            <a:spLocks noChangeArrowheads="1"/>
          </p:cNvSpPr>
          <p:nvPr/>
        </p:nvSpPr>
        <p:spPr bwMode="auto">
          <a:xfrm>
            <a:off x="644525" y="2597150"/>
            <a:ext cx="6389688"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2000" u="sng"/>
              <a:t>Folikulární lymfom (FL) </a:t>
            </a:r>
          </a:p>
          <a:p>
            <a:pPr eaLnBrk="1" hangingPunct="1">
              <a:spcBef>
                <a:spcPct val="0"/>
              </a:spcBef>
              <a:buFontTx/>
              <a:buNone/>
            </a:pPr>
            <a:endParaRPr lang="cs-CZ" altLang="cs-CZ" sz="2000"/>
          </a:p>
          <a:p>
            <a:pPr eaLnBrk="1" hangingPunct="1">
              <a:spcBef>
                <a:spcPct val="0"/>
              </a:spcBef>
              <a:buFontTx/>
              <a:buNone/>
            </a:pPr>
            <a:r>
              <a:rPr lang="cs-CZ" altLang="cs-CZ" sz="1600"/>
              <a:t>indolentní B buněčný lymfom</a:t>
            </a:r>
          </a:p>
          <a:p>
            <a:pPr eaLnBrk="1" hangingPunct="1">
              <a:spcBef>
                <a:spcPct val="0"/>
              </a:spcBef>
              <a:buFontTx/>
              <a:buNone/>
            </a:pPr>
            <a:endParaRPr lang="cs-CZ" altLang="cs-CZ" sz="1600"/>
          </a:p>
          <a:p>
            <a:pPr eaLnBrk="1" hangingPunct="1">
              <a:spcBef>
                <a:spcPct val="0"/>
              </a:spcBef>
              <a:buFontTx/>
              <a:buNone/>
            </a:pPr>
            <a:r>
              <a:rPr lang="cs-CZ" altLang="cs-CZ" sz="1600"/>
              <a:t> ~20 % všech lymfomů</a:t>
            </a:r>
          </a:p>
          <a:p>
            <a:pPr eaLnBrk="1" hangingPunct="1">
              <a:spcBef>
                <a:spcPct val="0"/>
              </a:spcBef>
              <a:buFontTx/>
              <a:buNone/>
            </a:pPr>
            <a:endParaRPr lang="cs-CZ" altLang="cs-CZ" sz="1600"/>
          </a:p>
          <a:p>
            <a:pPr eaLnBrk="1" hangingPunct="1">
              <a:spcBef>
                <a:spcPct val="0"/>
              </a:spcBef>
              <a:buFontTx/>
              <a:buNone/>
            </a:pPr>
            <a:r>
              <a:rPr lang="cs-CZ" altLang="cs-CZ" sz="1600"/>
              <a:t>heterogenní klinický průběh , os několik roků až 20 let</a:t>
            </a:r>
          </a:p>
          <a:p>
            <a:pPr eaLnBrk="1" hangingPunct="1">
              <a:spcBef>
                <a:spcPct val="0"/>
              </a:spcBef>
              <a:buFontTx/>
              <a:buNone/>
            </a:pPr>
            <a:endParaRPr lang="cs-CZ" altLang="cs-CZ" sz="1600"/>
          </a:p>
          <a:p>
            <a:pPr eaLnBrk="1" hangingPunct="1">
              <a:spcBef>
                <a:spcPct val="0"/>
              </a:spcBef>
              <a:buFontTx/>
              <a:buNone/>
            </a:pPr>
            <a:r>
              <a:rPr lang="cs-CZ" altLang="cs-CZ" sz="1600"/>
              <a:t>90% nemocných má translokaci t(14;18)(q32;q21)</a:t>
            </a:r>
          </a:p>
        </p:txBody>
      </p:sp>
      <p:pic>
        <p:nvPicPr>
          <p:cNvPr id="153606" name="Obrázek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800" y="2565400"/>
            <a:ext cx="3462338"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Picture 2" descr="http://www.multiweb.cz/guide/t1418.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5229225"/>
            <a:ext cx="36195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8" name="TextovéPole 7"/>
          <p:cNvSpPr txBox="1">
            <a:spLocks noChangeArrowheads="1"/>
          </p:cNvSpPr>
          <p:nvPr/>
        </p:nvSpPr>
        <p:spPr bwMode="auto">
          <a:xfrm>
            <a:off x="4643438" y="6381750"/>
            <a:ext cx="1366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a:solidFill>
                  <a:srgbClr val="000000"/>
                </a:solidFill>
                <a:latin typeface="Century Schoolbook" panose="02040604050505020304" pitchFamily="18" charset="0"/>
              </a:rPr>
              <a:t>Fúze </a:t>
            </a:r>
            <a:r>
              <a:rPr lang="cs-CZ" altLang="cs-CZ" sz="1400" i="1">
                <a:solidFill>
                  <a:srgbClr val="000000"/>
                </a:solidFill>
                <a:latin typeface="Century Schoolbook" panose="02040604050505020304" pitchFamily="18" charset="0"/>
              </a:rPr>
              <a:t>IGH/BCL2</a:t>
            </a:r>
          </a:p>
        </p:txBody>
      </p:sp>
      <p:pic>
        <p:nvPicPr>
          <p:cNvPr id="15360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338" y="-2778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Obdélník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381000"/>
            <a:ext cx="10083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a:extLst>
              <a:ext uri="{FF2B5EF4-FFF2-40B4-BE49-F238E27FC236}">
                <a16:creationId xmlns:a16="http://schemas.microsoft.com/office/drawing/2014/main" id="{BF1F5F91-BA21-9F46-BFC9-70E8CF97A754}"/>
              </a:ext>
            </a:extLst>
          </p:cNvPr>
          <p:cNvSpPr txBox="1"/>
          <p:nvPr/>
        </p:nvSpPr>
        <p:spPr>
          <a:xfrm>
            <a:off x="1314450" y="231775"/>
            <a:ext cx="6889750" cy="646113"/>
          </a:xfrm>
          <a:prstGeom prst="rect">
            <a:avLst/>
          </a:prstGeom>
          <a:noFill/>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3600">
                <a:effectLst>
                  <a:outerShdw blurRad="38100" dist="38100" dir="2700000" algn="tl">
                    <a:srgbClr val="C0C0C0"/>
                  </a:outerShdw>
                </a:effectLst>
              </a:rPr>
              <a:t>Nehodgkinské lymfomy (NHL) u dětí</a:t>
            </a:r>
          </a:p>
        </p:txBody>
      </p:sp>
      <p:pic>
        <p:nvPicPr>
          <p:cNvPr id="1607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5715000"/>
            <a:ext cx="7524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5715000"/>
            <a:ext cx="166211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3" name="Text Box 6"/>
          <p:cNvSpPr txBox="1">
            <a:spLocks noChangeArrowheads="1"/>
          </p:cNvSpPr>
          <p:nvPr/>
        </p:nvSpPr>
        <p:spPr bwMode="auto">
          <a:xfrm>
            <a:off x="228600" y="6223000"/>
            <a:ext cx="2360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200"/>
              <a:t>Převzato: Hochberg et al, BJH 2008</a:t>
            </a:r>
            <a:endParaRPr lang="en-US" altLang="cs-CZ" sz="1200"/>
          </a:p>
        </p:txBody>
      </p:sp>
      <p:sp>
        <p:nvSpPr>
          <p:cNvPr id="160774" name="Text Box 8"/>
          <p:cNvSpPr txBox="1">
            <a:spLocks noChangeArrowheads="1"/>
          </p:cNvSpPr>
          <p:nvPr/>
        </p:nvSpPr>
        <p:spPr bwMode="auto">
          <a:xfrm>
            <a:off x="684213" y="1052513"/>
            <a:ext cx="8001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33CCFF"/>
              </a:buClr>
              <a:buFont typeface="Wingdings" panose="05000000000000000000" pitchFamily="2" charset="2"/>
              <a:buChar char="§"/>
            </a:pPr>
            <a:r>
              <a:rPr lang="cs-CZ" altLang="cs-CZ" sz="1600"/>
              <a:t> 4-7% nádorů  u dětí a mladistvých </a:t>
            </a:r>
          </a:p>
          <a:p>
            <a:pPr eaLnBrk="1" hangingPunct="1">
              <a:spcBef>
                <a:spcPct val="0"/>
              </a:spcBef>
              <a:buClr>
                <a:srgbClr val="33CCFF"/>
              </a:buClr>
              <a:buFont typeface="Wingdings" panose="05000000000000000000" pitchFamily="2" charset="2"/>
              <a:buChar char="§"/>
            </a:pPr>
            <a:r>
              <a:rPr lang="cs-CZ" altLang="cs-CZ" sz="1600"/>
              <a:t> incidence vzrůstá s věkem</a:t>
            </a:r>
          </a:p>
          <a:p>
            <a:pPr eaLnBrk="1" hangingPunct="1">
              <a:spcBef>
                <a:spcPct val="0"/>
              </a:spcBef>
              <a:buClr>
                <a:srgbClr val="33CCFF"/>
              </a:buClr>
              <a:buFont typeface="Wingdings" panose="05000000000000000000" pitchFamily="2" charset="2"/>
              <a:buChar char="§"/>
            </a:pPr>
            <a:r>
              <a:rPr lang="cs-CZ" altLang="cs-CZ" sz="1600"/>
              <a:t> zvýšené riziko děti s imunodeficitem (např. AT)</a:t>
            </a:r>
          </a:p>
          <a:p>
            <a:pPr eaLnBrk="1" hangingPunct="1">
              <a:spcBef>
                <a:spcPct val="0"/>
              </a:spcBef>
              <a:buClr>
                <a:srgbClr val="33CCFF"/>
              </a:buClr>
              <a:buFont typeface="Wingdings" panose="05000000000000000000" pitchFamily="2" charset="2"/>
              <a:buChar char="§"/>
            </a:pPr>
            <a:r>
              <a:rPr lang="cs-CZ" altLang="cs-CZ" sz="1600"/>
              <a:t> WHO klasifikace 2008</a:t>
            </a:r>
          </a:p>
          <a:p>
            <a:pPr eaLnBrk="1" hangingPunct="1">
              <a:spcBef>
                <a:spcPct val="0"/>
              </a:spcBef>
              <a:buClr>
                <a:srgbClr val="33CCFF"/>
              </a:buClr>
              <a:buFont typeface="Wingdings" panose="05000000000000000000" pitchFamily="2" charset="2"/>
              <a:buChar char="§"/>
            </a:pPr>
            <a:r>
              <a:rPr lang="cs-CZ" altLang="cs-CZ" sz="1600"/>
              <a:t> Frekvence histologických subtypů odlišná od dospělých</a:t>
            </a:r>
            <a:endParaRPr lang="en-US" altLang="cs-CZ" sz="1600"/>
          </a:p>
        </p:txBody>
      </p:sp>
      <p:pic>
        <p:nvPicPr>
          <p:cNvPr id="16077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819400"/>
            <a:ext cx="45307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5650" y="2895600"/>
            <a:ext cx="457835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0" y="836613"/>
            <a:ext cx="9156700"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338" y="-2778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Obdélník 2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254000"/>
            <a:ext cx="100838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4" name="Obdélník 2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100838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5" name="Rectangle 5">
            <a:extLst>
              <a:ext uri="{FF2B5EF4-FFF2-40B4-BE49-F238E27FC236}">
                <a16:creationId xmlns:a16="http://schemas.microsoft.com/office/drawing/2014/main" id="{4588997D-5D81-B946-B126-687D4120D976}"/>
              </a:ext>
            </a:extLst>
          </p:cNvPr>
          <p:cNvSpPr>
            <a:spLocks noChangeArrowheads="1"/>
          </p:cNvSpPr>
          <p:nvPr/>
        </p:nvSpPr>
        <p:spPr bwMode="auto">
          <a:xfrm>
            <a:off x="0" y="1524000"/>
            <a:ext cx="89630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cs-CZ" altLang="cs-CZ" sz="1600" dirty="0">
                <a:latin typeface="+mn-lt"/>
              </a:rPr>
              <a:t>48,X,-Y,del(1)(p13pter),+der(1)</a:t>
            </a:r>
            <a:r>
              <a:rPr lang="cs-CZ" altLang="cs-CZ" sz="1600" dirty="0" err="1">
                <a:latin typeface="+mn-lt"/>
              </a:rPr>
              <a:t>del</a:t>
            </a:r>
            <a:r>
              <a:rPr lang="cs-CZ" altLang="cs-CZ" sz="1600" dirty="0">
                <a:latin typeface="+mn-lt"/>
              </a:rPr>
              <a:t>(1)(q?24q?ter)t(1;4)(q23;?</a:t>
            </a:r>
            <a:r>
              <a:rPr lang="cs-CZ" altLang="cs-CZ" sz="1600" dirty="0" err="1">
                <a:latin typeface="+mn-lt"/>
              </a:rPr>
              <a:t>q</a:t>
            </a:r>
            <a:r>
              <a:rPr lang="cs-CZ" altLang="cs-CZ" sz="1600" dirty="0">
                <a:latin typeface="+mn-lt"/>
              </a:rPr>
              <a:t>?),</a:t>
            </a:r>
          </a:p>
          <a:p>
            <a:pPr eaLnBrk="1" hangingPunct="1">
              <a:spcBef>
                <a:spcPct val="0"/>
              </a:spcBef>
              <a:buFontTx/>
              <a:buNone/>
              <a:defRPr/>
            </a:pPr>
            <a:r>
              <a:rPr lang="cs-CZ" altLang="cs-CZ" sz="1600" dirty="0">
                <a:latin typeface="+mn-lt"/>
              </a:rPr>
              <a:t>+</a:t>
            </a:r>
            <a:r>
              <a:rPr lang="cs-CZ" altLang="cs-CZ" sz="1600" dirty="0" err="1">
                <a:latin typeface="+mn-lt"/>
              </a:rPr>
              <a:t>ider</a:t>
            </a:r>
            <a:r>
              <a:rPr lang="cs-CZ" altLang="cs-CZ" sz="1600" dirty="0">
                <a:latin typeface="+mn-lt"/>
              </a:rPr>
              <a:t>(1)(q11)</a:t>
            </a:r>
            <a:r>
              <a:rPr lang="cs-CZ" altLang="cs-CZ" sz="1600" dirty="0" err="1">
                <a:latin typeface="+mn-lt"/>
              </a:rPr>
              <a:t>del</a:t>
            </a:r>
            <a:r>
              <a:rPr lang="cs-CZ" altLang="cs-CZ" sz="1600" dirty="0">
                <a:latin typeface="+mn-lt"/>
              </a:rPr>
              <a:t>(1)(q?24q?ter)t(1;4)(q23;?</a:t>
            </a:r>
            <a:r>
              <a:rPr lang="cs-CZ" altLang="cs-CZ" sz="1600" dirty="0" err="1">
                <a:latin typeface="+mn-lt"/>
              </a:rPr>
              <a:t>q</a:t>
            </a:r>
            <a:r>
              <a:rPr lang="cs-CZ" altLang="cs-CZ" sz="1600" dirty="0">
                <a:latin typeface="+mn-lt"/>
              </a:rPr>
              <a:t>?),</a:t>
            </a:r>
            <a:r>
              <a:rPr lang="cs-CZ" altLang="cs-CZ" sz="1600" dirty="0" err="1">
                <a:latin typeface="+mn-lt"/>
              </a:rPr>
              <a:t>del</a:t>
            </a:r>
            <a:r>
              <a:rPr lang="cs-CZ" altLang="cs-CZ" sz="1600" dirty="0">
                <a:latin typeface="+mn-lt"/>
              </a:rPr>
              <a:t>(6)(q?15),+7,t(8;14)(q24;q32)(1.klon-56%)  </a:t>
            </a:r>
          </a:p>
        </p:txBody>
      </p:sp>
      <p:sp>
        <p:nvSpPr>
          <p:cNvPr id="161796" name="Text Box 6"/>
          <p:cNvSpPr txBox="1">
            <a:spLocks noChangeArrowheads="1"/>
          </p:cNvSpPr>
          <p:nvPr/>
        </p:nvSpPr>
        <p:spPr bwMode="auto">
          <a:xfrm>
            <a:off x="457200" y="5791200"/>
            <a:ext cx="760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a:latin typeface="Century Schoolbook" panose="02040604050505020304" pitchFamily="18" charset="0"/>
              </a:rPr>
              <a:t>11/2011</a:t>
            </a:r>
          </a:p>
        </p:txBody>
      </p:sp>
      <p:sp>
        <p:nvSpPr>
          <p:cNvPr id="22536" name="Rectangle 8">
            <a:extLst>
              <a:ext uri="{FF2B5EF4-FFF2-40B4-BE49-F238E27FC236}">
                <a16:creationId xmlns:a16="http://schemas.microsoft.com/office/drawing/2014/main" id="{3A278735-5C3A-3848-9447-096879EAC2E5}"/>
              </a:ext>
            </a:extLst>
          </p:cNvPr>
          <p:cNvSpPr>
            <a:spLocks noChangeArrowheads="1"/>
          </p:cNvSpPr>
          <p:nvPr/>
        </p:nvSpPr>
        <p:spPr bwMode="auto">
          <a:xfrm>
            <a:off x="2278063" y="241300"/>
            <a:ext cx="4411662" cy="646113"/>
          </a:xfrm>
          <a:prstGeom prst="rect">
            <a:avLst/>
          </a:prstGeom>
          <a:noFill/>
          <a:ln w="9525">
            <a:noFill/>
            <a:miter lim="800000"/>
            <a:headEnd/>
            <a:tailEnd/>
          </a:ln>
          <a:effectLst/>
        </p:spPr>
        <p:txBody>
          <a:bodyPr wrap="none">
            <a:spAutoFit/>
          </a:bodyPr>
          <a:lstStyle>
            <a:lvl1pPr>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1pPr>
            <a:lvl2pPr marL="742950" indent="-28575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2pPr>
            <a:lvl3pPr marL="11430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3pPr>
            <a:lvl4pPr marL="16002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4pPr>
            <a:lvl5pPr marL="20574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5pPr>
            <a:lvl6pPr marL="25146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6pPr>
            <a:lvl7pPr marL="29718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7pPr>
            <a:lvl8pPr marL="34290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8pPr>
            <a:lvl9pPr marL="38862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9pPr>
          </a:lstStyle>
          <a:p>
            <a:pPr eaLnBrk="1" hangingPunct="1">
              <a:defRPr/>
            </a:pPr>
            <a:r>
              <a:rPr lang="cs-CZ" altLang="cs-CZ" sz="3600">
                <a:effectLst>
                  <a:outerShdw blurRad="38100" dist="38100" dir="2700000" algn="tl">
                    <a:srgbClr val="C0C0C0"/>
                  </a:outerShdw>
                </a:effectLst>
                <a:latin typeface="Calibri" panose="020F0502020204030204" pitchFamily="34" charset="0"/>
                <a:cs typeface="Arial" panose="020B0604020202020204" pitchFamily="34" charset="0"/>
              </a:rPr>
              <a:t>BURKITT LYMFOM (BL)</a:t>
            </a:r>
            <a:endParaRPr lang="en-US" altLang="cs-CZ" sz="3600">
              <a:effectLst>
                <a:outerShdw blurRad="38100" dist="38100" dir="2700000" algn="tl">
                  <a:srgbClr val="C0C0C0"/>
                </a:outerShdw>
              </a:effectLst>
              <a:latin typeface="Calibri" panose="020F0502020204030204" pitchFamily="34" charset="0"/>
              <a:cs typeface="Arial" panose="020B0604020202020204" pitchFamily="34" charset="0"/>
            </a:endParaRPr>
          </a:p>
        </p:txBody>
      </p:sp>
      <p:grpSp>
        <p:nvGrpSpPr>
          <p:cNvPr id="161798" name="Group 13"/>
          <p:cNvGrpSpPr>
            <a:grpSpLocks/>
          </p:cNvGrpSpPr>
          <p:nvPr/>
        </p:nvGrpSpPr>
        <p:grpSpPr bwMode="auto">
          <a:xfrm>
            <a:off x="76200" y="2286000"/>
            <a:ext cx="4267200" cy="3354388"/>
            <a:chOff x="576" y="1007"/>
            <a:chExt cx="4485" cy="3215"/>
          </a:xfrm>
        </p:grpSpPr>
        <p:pic>
          <p:nvPicPr>
            <p:cNvPr id="161807" name="Picture 4" descr="špunar_kary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1007"/>
              <a:ext cx="4485" cy="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8" name="Line 6"/>
            <p:cNvSpPr>
              <a:spLocks noChangeShapeType="1"/>
            </p:cNvSpPr>
            <p:nvPr/>
          </p:nvSpPr>
          <p:spPr bwMode="auto">
            <a:xfrm flipH="1">
              <a:off x="2256" y="2256"/>
              <a:ext cx="24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1809" name="Line 7"/>
            <p:cNvSpPr>
              <a:spLocks noChangeShapeType="1"/>
            </p:cNvSpPr>
            <p:nvPr/>
          </p:nvSpPr>
          <p:spPr bwMode="auto">
            <a:xfrm flipH="1">
              <a:off x="1584" y="3024"/>
              <a:ext cx="192"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1810" name="Line 9"/>
            <p:cNvSpPr>
              <a:spLocks noChangeShapeType="1"/>
            </p:cNvSpPr>
            <p:nvPr/>
          </p:nvSpPr>
          <p:spPr bwMode="auto">
            <a:xfrm flipH="1">
              <a:off x="1008" y="2400"/>
              <a:ext cx="144"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1811" name="Line 10"/>
            <p:cNvSpPr>
              <a:spLocks noChangeShapeType="1"/>
            </p:cNvSpPr>
            <p:nvPr/>
          </p:nvSpPr>
          <p:spPr bwMode="auto">
            <a:xfrm flipH="1">
              <a:off x="1104" y="1248"/>
              <a:ext cx="144"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1812" name="Line 11"/>
            <p:cNvSpPr>
              <a:spLocks noChangeShapeType="1"/>
            </p:cNvSpPr>
            <p:nvPr/>
          </p:nvSpPr>
          <p:spPr bwMode="auto">
            <a:xfrm flipH="1">
              <a:off x="1680" y="2256"/>
              <a:ext cx="192"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1813" name="Line 12"/>
            <p:cNvSpPr>
              <a:spLocks noChangeShapeType="1"/>
            </p:cNvSpPr>
            <p:nvPr/>
          </p:nvSpPr>
          <p:spPr bwMode="auto">
            <a:xfrm flipH="1">
              <a:off x="3840" y="3648"/>
              <a:ext cx="144"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pic>
        <p:nvPicPr>
          <p:cNvPr id="161799" name="Picture 5" descr="Špunar_MFI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286000"/>
            <a:ext cx="47244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0" name="Line 15"/>
          <p:cNvSpPr>
            <a:spLocks noChangeShapeType="1"/>
          </p:cNvSpPr>
          <p:nvPr/>
        </p:nvSpPr>
        <p:spPr bwMode="auto">
          <a:xfrm flipH="1">
            <a:off x="8686800" y="4953000"/>
            <a:ext cx="228600" cy="2286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1801" name="Line 16"/>
          <p:cNvSpPr>
            <a:spLocks noChangeShapeType="1"/>
          </p:cNvSpPr>
          <p:nvPr/>
        </p:nvSpPr>
        <p:spPr bwMode="auto">
          <a:xfrm flipH="1">
            <a:off x="5105400" y="2286000"/>
            <a:ext cx="228600" cy="2286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1802" name="Line 17"/>
          <p:cNvSpPr>
            <a:spLocks noChangeShapeType="1"/>
          </p:cNvSpPr>
          <p:nvPr/>
        </p:nvSpPr>
        <p:spPr bwMode="auto">
          <a:xfrm flipH="1">
            <a:off x="6248400" y="3124200"/>
            <a:ext cx="152400" cy="3048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1803" name="Line 18"/>
          <p:cNvSpPr>
            <a:spLocks noChangeShapeType="1"/>
          </p:cNvSpPr>
          <p:nvPr/>
        </p:nvSpPr>
        <p:spPr bwMode="auto">
          <a:xfrm flipH="1">
            <a:off x="5638800" y="3962400"/>
            <a:ext cx="152400" cy="3048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1804" name="Line 19"/>
          <p:cNvSpPr>
            <a:spLocks noChangeShapeType="1"/>
          </p:cNvSpPr>
          <p:nvPr/>
        </p:nvSpPr>
        <p:spPr bwMode="auto">
          <a:xfrm flipH="1">
            <a:off x="4876800" y="3200400"/>
            <a:ext cx="228600" cy="2286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1805" name="Line 20"/>
          <p:cNvSpPr>
            <a:spLocks noChangeShapeType="1"/>
          </p:cNvSpPr>
          <p:nvPr/>
        </p:nvSpPr>
        <p:spPr bwMode="auto">
          <a:xfrm flipH="1">
            <a:off x="5562600" y="3200400"/>
            <a:ext cx="228600" cy="2286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1618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338" y="-2778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Obdélník 1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495300"/>
            <a:ext cx="100838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B2421F5B-808C-F34E-B11C-4F96F9BEAA99}"/>
              </a:ext>
            </a:extLst>
          </p:cNvPr>
          <p:cNvSpPr txBox="1"/>
          <p:nvPr/>
        </p:nvSpPr>
        <p:spPr>
          <a:xfrm>
            <a:off x="2411413" y="260350"/>
            <a:ext cx="4737100" cy="6461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none" lIns="45719" tIns="45719" rIns="45719"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latinLnBrk="1">
              <a:spcBef>
                <a:spcPct val="0"/>
              </a:spcBef>
              <a:buFontTx/>
              <a:buNone/>
            </a:pPr>
            <a:r>
              <a:rPr lang="cs-CZ" altLang="cs-CZ" sz="3600"/>
              <a:t>MNOHOČETNÝ MYELOM</a:t>
            </a:r>
          </a:p>
        </p:txBody>
      </p:sp>
      <p:sp>
        <p:nvSpPr>
          <p:cNvPr id="162819" name="Obdélník 2"/>
          <p:cNvSpPr>
            <a:spLocks noChangeArrowheads="1"/>
          </p:cNvSpPr>
          <p:nvPr/>
        </p:nvSpPr>
        <p:spPr bwMode="auto">
          <a:xfrm>
            <a:off x="539750" y="904875"/>
            <a:ext cx="8496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cs-CZ" sz="2000"/>
              <a:t>MM</a:t>
            </a:r>
            <a:r>
              <a:rPr lang="cs-CZ" altLang="cs-CZ" sz="2000"/>
              <a:t> je B-buněčné nádorové onemocnění, charakterizované nekontrolovatelnou proliferací abnormálních plasmatických buněk v kostní dřeni.</a:t>
            </a:r>
          </a:p>
        </p:txBody>
      </p:sp>
      <p:grpSp>
        <p:nvGrpSpPr>
          <p:cNvPr id="162820" name="Group 46"/>
          <p:cNvGrpSpPr>
            <a:grpSpLocks/>
          </p:cNvGrpSpPr>
          <p:nvPr/>
        </p:nvGrpSpPr>
        <p:grpSpPr bwMode="auto">
          <a:xfrm>
            <a:off x="827088" y="1690688"/>
            <a:ext cx="7091362" cy="2376487"/>
            <a:chOff x="457199" y="1091510"/>
            <a:chExt cx="8244610" cy="3390915"/>
          </a:xfrm>
        </p:grpSpPr>
        <p:grpSp>
          <p:nvGrpSpPr>
            <p:cNvPr id="162823" name="Group 44"/>
            <p:cNvGrpSpPr>
              <a:grpSpLocks/>
            </p:cNvGrpSpPr>
            <p:nvPr/>
          </p:nvGrpSpPr>
          <p:grpSpPr bwMode="auto">
            <a:xfrm>
              <a:off x="457199" y="1091510"/>
              <a:ext cx="8244610" cy="3039679"/>
              <a:chOff x="457199" y="1091510"/>
              <a:chExt cx="8244610" cy="3039679"/>
            </a:xfrm>
          </p:grpSpPr>
          <p:pic>
            <p:nvPicPr>
              <p:cNvPr id="162825" name="Picture 2"/>
              <p:cNvPicPr>
                <a:picLocks noChangeAspect="1" noChangeArrowheads="1"/>
              </p:cNvPicPr>
              <p:nvPr/>
            </p:nvPicPr>
            <p:blipFill>
              <a:blip r:embed="rId3">
                <a:extLst>
                  <a:ext uri="{28A0092B-C50C-407E-A947-70E740481C1C}">
                    <a14:useLocalDpi xmlns:a14="http://schemas.microsoft.com/office/drawing/2010/main" val="0"/>
                  </a:ext>
                </a:extLst>
              </a:blip>
              <a:srcRect l="18217" t="22076" r="16618" b="38229"/>
              <a:stretch>
                <a:fillRect/>
              </a:stretch>
            </p:blipFill>
            <p:spPr bwMode="auto">
              <a:xfrm>
                <a:off x="457199" y="1091510"/>
                <a:ext cx="8244610" cy="3039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3">
                <a:extLst>
                  <a:ext uri="{FF2B5EF4-FFF2-40B4-BE49-F238E27FC236}">
                    <a16:creationId xmlns:a16="http://schemas.microsoft.com/office/drawing/2014/main" id="{97404F71-22D8-8B4D-ADBA-00B92E216AB0}"/>
                  </a:ext>
                </a:extLst>
              </p:cNvPr>
              <p:cNvSpPr/>
              <p:nvPr/>
            </p:nvSpPr>
            <p:spPr>
              <a:xfrm>
                <a:off x="457199" y="1091510"/>
                <a:ext cx="267622" cy="1494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1pPr>
                <a:lvl2pPr marL="742950" indent="-28575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2pPr>
                <a:lvl3pPr marL="11430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3pPr>
                <a:lvl4pPr marL="16002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4pPr>
                <a:lvl5pPr marL="20574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5pPr>
                <a:lvl6pPr marL="25146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6pPr>
                <a:lvl7pPr marL="29718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7pPr>
                <a:lvl8pPr marL="34290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8pPr>
                <a:lvl9pPr marL="38862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9pPr>
              </a:lstStyle>
              <a:p>
                <a:pPr algn="ctr" eaLnBrk="1" hangingPunct="1">
                  <a:defRPr/>
                </a:pPr>
                <a:endParaRPr lang="en-GB" altLang="cs-CZ">
                  <a:solidFill>
                    <a:srgbClr val="FFFFFF"/>
                  </a:solidFill>
                  <a:latin typeface="Calibri" panose="020F0502020204030204" pitchFamily="34" charset="0"/>
                </a:endParaRPr>
              </a:p>
            </p:txBody>
          </p:sp>
        </p:grpSp>
        <p:sp>
          <p:nvSpPr>
            <p:cNvPr id="162824" name="TextBox 45"/>
            <p:cNvSpPr txBox="1">
              <a:spLocks noChangeArrowheads="1"/>
            </p:cNvSpPr>
            <p:nvPr/>
          </p:nvSpPr>
          <p:spPr bwMode="auto">
            <a:xfrm>
              <a:off x="4951893" y="4131190"/>
              <a:ext cx="3732693"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cs-CZ" sz="1000">
                  <a:solidFill>
                    <a:schemeClr val="tx2"/>
                  </a:solidFill>
                  <a:latin typeface="Arial (Body)"/>
                </a:rPr>
                <a:t>Walker B, </a:t>
              </a:r>
            </a:p>
          </p:txBody>
        </p:sp>
      </p:grpSp>
      <p:pic>
        <p:nvPicPr>
          <p:cNvPr id="1628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963" y="3967163"/>
            <a:ext cx="6323012"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338" y="-2778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Obdélník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381000"/>
            <a:ext cx="10083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Obdélník 1"/>
          <p:cNvSpPr>
            <a:spLocks noChangeArrowheads="1"/>
          </p:cNvSpPr>
          <p:nvPr/>
        </p:nvSpPr>
        <p:spPr bwMode="auto">
          <a:xfrm>
            <a:off x="2124075" y="260350"/>
            <a:ext cx="4829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3600"/>
              <a:t>MNOHOČETNÝ MYELOM</a:t>
            </a:r>
          </a:p>
        </p:txBody>
      </p:sp>
      <p:pic>
        <p:nvPicPr>
          <p:cNvPr id="16384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163" y="1738313"/>
            <a:ext cx="4084637"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3" y="1731963"/>
            <a:ext cx="4305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TextovéPole 5">
            <a:extLst>
              <a:ext uri="{FF2B5EF4-FFF2-40B4-BE49-F238E27FC236}">
                <a16:creationId xmlns:a16="http://schemas.microsoft.com/office/drawing/2014/main" id="{8353A58F-25ED-5548-8740-7DA4A3D23862}"/>
              </a:ext>
            </a:extLst>
          </p:cNvPr>
          <p:cNvSpPr txBox="1">
            <a:spLocks noChangeArrowheads="1"/>
          </p:cNvSpPr>
          <p:nvPr/>
        </p:nvSpPr>
        <p:spPr bwMode="auto">
          <a:xfrm>
            <a:off x="6373813" y="1462088"/>
            <a:ext cx="550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cs-CZ" altLang="cs-CZ" sz="1400" dirty="0">
                <a:latin typeface="+mn-lt"/>
              </a:rPr>
              <a:t>2015</a:t>
            </a:r>
          </a:p>
        </p:txBody>
      </p:sp>
      <p:pic>
        <p:nvPicPr>
          <p:cNvPr id="163846" name="Picture 4" descr="http://image.slidesharecdn.com/multiplemyeloma-140429091154-phpapp02/95/multiple-myeloma-4-638.jpg?cb=1398763024">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13" y="2189163"/>
            <a:ext cx="4487862"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338" y="-2778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Obdélník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495300"/>
            <a:ext cx="100838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Shape 175"/>
          <p:cNvSpPr>
            <a:spLocks noChangeArrowheads="1"/>
          </p:cNvSpPr>
          <p:nvPr/>
        </p:nvSpPr>
        <p:spPr bwMode="auto">
          <a:xfrm>
            <a:off x="539750" y="1700213"/>
            <a:ext cx="7777163"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00B050"/>
              </a:buClr>
              <a:buFont typeface="Wingdings" panose="05000000000000000000" pitchFamily="2" charset="2"/>
              <a:buChar char="§"/>
            </a:pPr>
            <a:r>
              <a:rPr lang="cs-CZ" altLang="cs-CZ" sz="2000" dirty="0"/>
              <a:t>Cytogenetika je nedílnou součástí diagnostických a prognostických stratifikací hematologických malignit i dětských solidních nádorů</a:t>
            </a:r>
          </a:p>
          <a:p>
            <a:pPr eaLnBrk="1" hangingPunct="1">
              <a:spcBef>
                <a:spcPct val="0"/>
              </a:spcBef>
              <a:buClr>
                <a:srgbClr val="00B050"/>
              </a:buClr>
              <a:buFont typeface="Wingdings" panose="05000000000000000000" pitchFamily="2" charset="2"/>
              <a:buChar char="§"/>
            </a:pPr>
            <a:endParaRPr lang="cs-CZ" altLang="cs-CZ" sz="2000" dirty="0"/>
          </a:p>
          <a:p>
            <a:pPr eaLnBrk="1" hangingPunct="1">
              <a:spcBef>
                <a:spcPct val="0"/>
              </a:spcBef>
              <a:buClr>
                <a:srgbClr val="00B050"/>
              </a:buClr>
              <a:buFont typeface="Wingdings" panose="05000000000000000000" pitchFamily="2" charset="2"/>
              <a:buChar char="§"/>
            </a:pPr>
            <a:r>
              <a:rPr lang="cs-CZ" altLang="cs-CZ" sz="2000" dirty="0"/>
              <a:t>V jednom vyšetření analyzuje celý genom</a:t>
            </a:r>
          </a:p>
          <a:p>
            <a:pPr eaLnBrk="1" hangingPunct="1">
              <a:spcBef>
                <a:spcPct val="0"/>
              </a:spcBef>
              <a:buClr>
                <a:srgbClr val="00B050"/>
              </a:buClr>
              <a:buFont typeface="Wingdings" panose="05000000000000000000" pitchFamily="2" charset="2"/>
              <a:buChar char="§"/>
            </a:pPr>
            <a:endParaRPr lang="cs-CZ" altLang="cs-CZ" sz="2000" dirty="0"/>
          </a:p>
          <a:p>
            <a:pPr eaLnBrk="1" hangingPunct="1">
              <a:spcBef>
                <a:spcPct val="0"/>
              </a:spcBef>
              <a:buClr>
                <a:srgbClr val="00B050"/>
              </a:buClr>
              <a:buFont typeface="Wingdings" panose="05000000000000000000" pitchFamily="2" charset="2"/>
              <a:buChar char="§"/>
            </a:pPr>
            <a:r>
              <a:rPr lang="cs-CZ" altLang="cs-CZ" sz="2000" dirty="0"/>
              <a:t>Dovoluje potvrdit klinickou diagnosu nálezem specifických chromosomových změn</a:t>
            </a:r>
          </a:p>
          <a:p>
            <a:pPr eaLnBrk="1" hangingPunct="1">
              <a:spcBef>
                <a:spcPct val="0"/>
              </a:spcBef>
              <a:buClr>
                <a:srgbClr val="00B050"/>
              </a:buClr>
              <a:buFont typeface="Wingdings" panose="05000000000000000000" pitchFamily="2" charset="2"/>
              <a:buChar char="§"/>
            </a:pPr>
            <a:endParaRPr lang="cs-CZ" altLang="cs-CZ" sz="2000" dirty="0"/>
          </a:p>
          <a:p>
            <a:pPr eaLnBrk="1" hangingPunct="1">
              <a:spcBef>
                <a:spcPct val="0"/>
              </a:spcBef>
              <a:buClr>
                <a:srgbClr val="00B050"/>
              </a:buClr>
              <a:buFont typeface="Wingdings" panose="05000000000000000000" pitchFamily="2" charset="2"/>
              <a:buChar char="§"/>
            </a:pPr>
            <a:r>
              <a:rPr lang="cs-CZ" altLang="cs-CZ" sz="2000" dirty="0"/>
              <a:t>Nenáhodné rekurentní změny určují </a:t>
            </a:r>
            <a:r>
              <a:rPr lang="cs-CZ" altLang="cs-CZ" sz="2000" dirty="0" err="1"/>
              <a:t>prognosu</a:t>
            </a:r>
            <a:r>
              <a:rPr lang="cs-CZ" altLang="cs-CZ" sz="2000" dirty="0"/>
              <a:t> onemocnění</a:t>
            </a:r>
          </a:p>
          <a:p>
            <a:pPr eaLnBrk="1" hangingPunct="1">
              <a:spcBef>
                <a:spcPct val="0"/>
              </a:spcBef>
              <a:buClr>
                <a:srgbClr val="00B050"/>
              </a:buClr>
              <a:buFont typeface="Wingdings" panose="05000000000000000000" pitchFamily="2" charset="2"/>
              <a:buChar char="§"/>
            </a:pPr>
            <a:endParaRPr lang="cs-CZ" altLang="cs-CZ" sz="2000" dirty="0"/>
          </a:p>
          <a:p>
            <a:pPr eaLnBrk="1" hangingPunct="1">
              <a:spcBef>
                <a:spcPct val="0"/>
              </a:spcBef>
              <a:buClr>
                <a:srgbClr val="00B050"/>
              </a:buClr>
              <a:buFont typeface="Wingdings" panose="05000000000000000000" pitchFamily="2" charset="2"/>
              <a:buChar char="§"/>
            </a:pPr>
            <a:r>
              <a:rPr lang="cs-CZ" altLang="cs-CZ" sz="2000" dirty="0"/>
              <a:t>Určení změny dovoluje monitorovat účinnost léčby</a:t>
            </a:r>
          </a:p>
          <a:p>
            <a:pPr eaLnBrk="1" hangingPunct="1">
              <a:spcBef>
                <a:spcPct val="0"/>
              </a:spcBef>
              <a:buFontTx/>
              <a:buNone/>
            </a:pPr>
            <a:endParaRPr lang="cs-CZ" altLang="cs-CZ" sz="1800" dirty="0"/>
          </a:p>
          <a:p>
            <a:pPr eaLnBrk="1" hangingPunct="1">
              <a:spcBef>
                <a:spcPct val="0"/>
              </a:spcBef>
              <a:buFontTx/>
              <a:buNone/>
            </a:pPr>
            <a:endParaRPr lang="cs-CZ" altLang="cs-CZ" sz="1800" dirty="0"/>
          </a:p>
          <a:p>
            <a:pPr eaLnBrk="1" hangingPunct="1">
              <a:spcBef>
                <a:spcPct val="0"/>
              </a:spcBef>
              <a:buFontTx/>
              <a:buNone/>
            </a:pPr>
            <a:endParaRPr lang="cs-CZ" altLang="cs-CZ" sz="1800" dirty="0"/>
          </a:p>
          <a:p>
            <a:pPr eaLnBrk="1" hangingPunct="1">
              <a:spcBef>
                <a:spcPct val="0"/>
              </a:spcBef>
              <a:buFontTx/>
              <a:buNone/>
            </a:pPr>
            <a:endParaRPr lang="cs-CZ" altLang="cs-CZ" sz="1800" dirty="0"/>
          </a:p>
        </p:txBody>
      </p:sp>
      <p:sp>
        <p:nvSpPr>
          <p:cNvPr id="164867" name="Shape 174"/>
          <p:cNvSpPr>
            <a:spLocks noChangeArrowheads="1"/>
          </p:cNvSpPr>
          <p:nvPr/>
        </p:nvSpPr>
        <p:spPr bwMode="auto">
          <a:xfrm>
            <a:off x="-541338" y="207963"/>
            <a:ext cx="914400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4000" b="1"/>
              <a:t>ZÁVĚR </a:t>
            </a:r>
          </a:p>
        </p:txBody>
      </p:sp>
      <p:pic>
        <p:nvPicPr>
          <p:cNvPr id="1648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8" y="-277813"/>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8DBF866A-0BF4-4E43-99E5-D696D39FB07E}"/>
              </a:ext>
            </a:extLst>
          </p:cNvPr>
          <p:cNvSpPr/>
          <p:nvPr/>
        </p:nvSpPr>
        <p:spPr>
          <a:xfrm>
            <a:off x="2268538" y="222250"/>
            <a:ext cx="5378524" cy="584775"/>
          </a:xfrm>
          <a:prstGeom prst="rect">
            <a:avLst/>
          </a:prstGeom>
        </p:spPr>
        <p:txBody>
          <a:bodyPr wrap="none">
            <a:spAutoFit/>
          </a:bodyPr>
          <a:lstStyle/>
          <a:p>
            <a:pPr>
              <a:defRPr/>
            </a:pPr>
            <a:r>
              <a:rPr lang="cs-CZ" sz="3200" dirty="0">
                <a:latin typeface="+mn-lt"/>
                <a:ea typeface="Century Schoolbook" charset="0"/>
                <a:cs typeface="Century Schoolbook" charset="0"/>
                <a:sym typeface="Century Schoolbook" charset="0"/>
              </a:rPr>
              <a:t>Historie nádorové cytogenetiky</a:t>
            </a:r>
          </a:p>
        </p:txBody>
      </p:sp>
      <p:pic>
        <p:nvPicPr>
          <p:cNvPr id="2" name="Obrázek 1"/>
          <p:cNvPicPr>
            <a:picLocks noChangeAspect="1"/>
          </p:cNvPicPr>
          <p:nvPr/>
        </p:nvPicPr>
        <p:blipFill>
          <a:blip r:embed="rId3"/>
          <a:stretch>
            <a:fillRect/>
          </a:stretch>
        </p:blipFill>
        <p:spPr>
          <a:xfrm>
            <a:off x="971600" y="807025"/>
            <a:ext cx="6774385" cy="4116765"/>
          </a:xfrm>
          <a:prstGeom prst="rect">
            <a:avLst/>
          </a:prstGeom>
        </p:spPr>
      </p:pic>
      <p:sp>
        <p:nvSpPr>
          <p:cNvPr id="4" name="Obdélník 3"/>
          <p:cNvSpPr/>
          <p:nvPr/>
        </p:nvSpPr>
        <p:spPr>
          <a:xfrm>
            <a:off x="359024" y="5373216"/>
            <a:ext cx="8784976" cy="1077218"/>
          </a:xfrm>
          <a:prstGeom prst="rect">
            <a:avLst/>
          </a:prstGeom>
        </p:spPr>
        <p:txBody>
          <a:bodyPr wrap="square">
            <a:spAutoFit/>
          </a:bodyPr>
          <a:lstStyle/>
          <a:p>
            <a:r>
              <a:rPr lang="en-US" sz="1600" dirty="0"/>
              <a:t>Classification of  chromosomes into seven groups by size and relative centromere position established the so-called "Denver System" (right) in 1960. Chromosomes within groups B - G were not readily distinguishable from each other. The X chromosome is in the C group, and the Y is in the G group: males are recognizable by five small G-type chromosomes. </a:t>
            </a:r>
            <a:endParaRPr lang="cs-CZ" sz="1600" dirty="0"/>
          </a:p>
        </p:txBody>
      </p:sp>
    </p:spTree>
    <p:extLst>
      <p:ext uri="{BB962C8B-B14F-4D97-AF65-F5344CB8AC3E}">
        <p14:creationId xmlns:p14="http://schemas.microsoft.com/office/powerpoint/2010/main" val="3470828713"/>
      </p:ext>
    </p:extLst>
  </p:cSld>
  <p:clrMapOvr>
    <a:masterClrMapping/>
  </p:clrMapOvr>
  <p:transition spd="med" advTm="48088"/>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8DBF866A-0BF4-4E43-99E5-D696D39FB07E}"/>
              </a:ext>
            </a:extLst>
          </p:cNvPr>
          <p:cNvSpPr/>
          <p:nvPr/>
        </p:nvSpPr>
        <p:spPr>
          <a:xfrm>
            <a:off x="2268538" y="222250"/>
            <a:ext cx="5378524" cy="584775"/>
          </a:xfrm>
          <a:prstGeom prst="rect">
            <a:avLst/>
          </a:prstGeom>
        </p:spPr>
        <p:txBody>
          <a:bodyPr wrap="none">
            <a:spAutoFit/>
          </a:bodyPr>
          <a:lstStyle/>
          <a:p>
            <a:pPr>
              <a:defRPr/>
            </a:pPr>
            <a:r>
              <a:rPr lang="cs-CZ" sz="3200" dirty="0">
                <a:latin typeface="+mn-lt"/>
                <a:ea typeface="Century Schoolbook" charset="0"/>
                <a:cs typeface="Century Schoolbook" charset="0"/>
                <a:sym typeface="Century Schoolbook" charset="0"/>
              </a:rPr>
              <a:t>Historie nádorové cytogenetiky</a:t>
            </a:r>
          </a:p>
        </p:txBody>
      </p:sp>
      <p:pic>
        <p:nvPicPr>
          <p:cNvPr id="5" name="Obrázek 4"/>
          <p:cNvPicPr>
            <a:picLocks noChangeAspect="1"/>
          </p:cNvPicPr>
          <p:nvPr/>
        </p:nvPicPr>
        <p:blipFill>
          <a:blip r:embed="rId3"/>
          <a:stretch>
            <a:fillRect/>
          </a:stretch>
        </p:blipFill>
        <p:spPr>
          <a:xfrm>
            <a:off x="1573424" y="1268760"/>
            <a:ext cx="6768752" cy="5333776"/>
          </a:xfrm>
          <a:prstGeom prst="rect">
            <a:avLst/>
          </a:prstGeom>
        </p:spPr>
      </p:pic>
      <p:sp>
        <p:nvSpPr>
          <p:cNvPr id="6" name="TextovéPole 5"/>
          <p:cNvSpPr txBox="1"/>
          <p:nvPr/>
        </p:nvSpPr>
        <p:spPr>
          <a:xfrm>
            <a:off x="3131840" y="807025"/>
            <a:ext cx="4896544" cy="461665"/>
          </a:xfrm>
          <a:prstGeom prst="rect">
            <a:avLst/>
          </a:prstGeom>
          <a:noFill/>
        </p:spPr>
        <p:txBody>
          <a:bodyPr wrap="square" rtlCol="0">
            <a:spAutoFit/>
          </a:bodyPr>
          <a:lstStyle/>
          <a:p>
            <a:r>
              <a:rPr lang="cs-CZ" dirty="0">
                <a:latin typeface="Calibri" panose="020F0502020204030204" pitchFamily="34" charset="0"/>
                <a:cs typeface="Calibri" panose="020F0502020204030204" pitchFamily="34" charset="0"/>
              </a:rPr>
              <a:t>Pruhování chromosomů</a:t>
            </a:r>
          </a:p>
        </p:txBody>
      </p:sp>
      <p:sp>
        <p:nvSpPr>
          <p:cNvPr id="7" name="TextovéPole 6"/>
          <p:cNvSpPr txBox="1"/>
          <p:nvPr/>
        </p:nvSpPr>
        <p:spPr>
          <a:xfrm>
            <a:off x="3347864" y="6519446"/>
            <a:ext cx="3966983" cy="338554"/>
          </a:xfrm>
          <a:prstGeom prst="rect">
            <a:avLst/>
          </a:prstGeom>
          <a:noFill/>
        </p:spPr>
        <p:txBody>
          <a:bodyPr wrap="none" rtlCol="0">
            <a:spAutoFit/>
          </a:bodyPr>
          <a:lstStyle/>
          <a:p>
            <a:r>
              <a:rPr lang="cs-CZ" sz="1600" dirty="0" err="1">
                <a:latin typeface="Calibri" panose="020F0502020204030204" pitchFamily="34" charset="0"/>
                <a:cs typeface="Calibri" panose="020F0502020204030204" pitchFamily="34" charset="0"/>
              </a:rPr>
              <a:t>Banding</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techniques</a:t>
            </a:r>
            <a:r>
              <a:rPr lang="cs-CZ" sz="1600" dirty="0">
                <a:latin typeface="Calibri" panose="020F0502020204030204" pitchFamily="34" charset="0"/>
                <a:cs typeface="Calibri" panose="020F0502020204030204" pitchFamily="34" charset="0"/>
              </a:rPr>
              <a:t>:  </a:t>
            </a:r>
            <a:r>
              <a:rPr lang="cs-CZ" sz="1600" dirty="0" err="1">
                <a:latin typeface="Calibri" panose="020F0502020204030204" pitchFamily="34" charset="0"/>
                <a:cs typeface="Calibri" panose="020F0502020204030204" pitchFamily="34" charset="0"/>
              </a:rPr>
              <a:t>Casperson</a:t>
            </a:r>
            <a:r>
              <a:rPr lang="cs-CZ" sz="1600" dirty="0">
                <a:latin typeface="Calibri" panose="020F0502020204030204" pitchFamily="34" charset="0"/>
                <a:cs typeface="Calibri" panose="020F0502020204030204" pitchFamily="34" charset="0"/>
              </a:rPr>
              <a:t> &amp; Zech,1970</a:t>
            </a:r>
          </a:p>
        </p:txBody>
      </p:sp>
    </p:spTree>
    <p:extLst>
      <p:ext uri="{BB962C8B-B14F-4D97-AF65-F5344CB8AC3E}">
        <p14:creationId xmlns:p14="http://schemas.microsoft.com/office/powerpoint/2010/main" val="3824791665"/>
      </p:ext>
    </p:extLst>
  </p:cSld>
  <p:clrMapOvr>
    <a:masterClrMapping/>
  </p:clrMapOvr>
  <p:transition spd="med" advTm="48088"/>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8DBF866A-0BF4-4E43-99E5-D696D39FB07E}"/>
              </a:ext>
            </a:extLst>
          </p:cNvPr>
          <p:cNvSpPr/>
          <p:nvPr/>
        </p:nvSpPr>
        <p:spPr>
          <a:xfrm>
            <a:off x="2268538" y="222250"/>
            <a:ext cx="5378524" cy="584775"/>
          </a:xfrm>
          <a:prstGeom prst="rect">
            <a:avLst/>
          </a:prstGeom>
        </p:spPr>
        <p:txBody>
          <a:bodyPr wrap="none">
            <a:spAutoFit/>
          </a:bodyPr>
          <a:lstStyle/>
          <a:p>
            <a:pPr>
              <a:defRPr/>
            </a:pPr>
            <a:r>
              <a:rPr lang="cs-CZ" sz="3200" dirty="0">
                <a:latin typeface="+mn-lt"/>
                <a:ea typeface="Century Schoolbook" charset="0"/>
                <a:cs typeface="Century Schoolbook" charset="0"/>
                <a:sym typeface="Century Schoolbook" charset="0"/>
              </a:rPr>
              <a:t>Historie nádorové cytogenetiky</a:t>
            </a:r>
          </a:p>
        </p:txBody>
      </p:sp>
      <p:pic>
        <p:nvPicPr>
          <p:cNvPr id="4" name="Obrázek 3"/>
          <p:cNvPicPr>
            <a:picLocks noChangeAspect="1"/>
          </p:cNvPicPr>
          <p:nvPr/>
        </p:nvPicPr>
        <p:blipFill>
          <a:blip r:embed="rId4"/>
          <a:stretch>
            <a:fillRect/>
          </a:stretch>
        </p:blipFill>
        <p:spPr>
          <a:xfrm>
            <a:off x="4864420" y="2132856"/>
            <a:ext cx="4023671" cy="3262822"/>
          </a:xfrm>
          <a:prstGeom prst="rect">
            <a:avLst/>
          </a:prstGeom>
        </p:spPr>
      </p:pic>
      <p:cxnSp>
        <p:nvCxnSpPr>
          <p:cNvPr id="9" name="Přímá spojnice se šipkou 8"/>
          <p:cNvCxnSpPr/>
          <p:nvPr/>
        </p:nvCxnSpPr>
        <p:spPr>
          <a:xfrm flipH="1">
            <a:off x="7236296" y="4797152"/>
            <a:ext cx="288032" cy="216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Obrázek 1"/>
          <p:cNvPicPr>
            <a:picLocks noChangeAspect="1"/>
          </p:cNvPicPr>
          <p:nvPr/>
        </p:nvPicPr>
        <p:blipFill>
          <a:blip r:embed="rId5"/>
          <a:stretch>
            <a:fillRect/>
          </a:stretch>
        </p:blipFill>
        <p:spPr>
          <a:xfrm>
            <a:off x="467544" y="2420888"/>
            <a:ext cx="3901717" cy="3075806"/>
          </a:xfrm>
          <a:prstGeom prst="rect">
            <a:avLst/>
          </a:prstGeom>
        </p:spPr>
      </p:pic>
      <p:sp>
        <p:nvSpPr>
          <p:cNvPr id="5" name="Obdélník 4"/>
          <p:cNvSpPr/>
          <p:nvPr/>
        </p:nvSpPr>
        <p:spPr>
          <a:xfrm>
            <a:off x="1551870" y="959533"/>
            <a:ext cx="6300192" cy="830997"/>
          </a:xfrm>
          <a:prstGeom prst="rect">
            <a:avLst/>
          </a:prstGeom>
        </p:spPr>
        <p:txBody>
          <a:bodyPr wrap="square">
            <a:spAutoFit/>
          </a:bodyPr>
          <a:lstStyle/>
          <a:p>
            <a:pPr algn="ctr"/>
            <a:r>
              <a:rPr lang="cs-CZ" dirty="0">
                <a:latin typeface="Calibri" panose="020F0502020204030204" pitchFamily="34" charset="0"/>
                <a:cs typeface="Calibri" panose="020F0502020204030204" pitchFamily="34" charset="0"/>
              </a:rPr>
              <a:t>Philadelphia chromosome (Ph1) </a:t>
            </a:r>
          </a:p>
          <a:p>
            <a:pPr algn="ctr"/>
            <a:r>
              <a:rPr lang="cs-CZ" dirty="0">
                <a:latin typeface="Calibri" panose="020F0502020204030204" pitchFamily="34" charset="0"/>
                <a:cs typeface="Calibri" panose="020F0502020204030204" pitchFamily="34" charset="0"/>
              </a:rPr>
              <a:t>(1973)</a:t>
            </a:r>
          </a:p>
        </p:txBody>
      </p:sp>
      <p:sp>
        <p:nvSpPr>
          <p:cNvPr id="6" name="Obdélník 5"/>
          <p:cNvSpPr/>
          <p:nvPr/>
        </p:nvSpPr>
        <p:spPr>
          <a:xfrm>
            <a:off x="367436" y="6064701"/>
            <a:ext cx="8669060" cy="461665"/>
          </a:xfrm>
          <a:prstGeom prst="rect">
            <a:avLst/>
          </a:prstGeom>
        </p:spPr>
        <p:txBody>
          <a:bodyPr wrap="square">
            <a:spAutoFit/>
          </a:bodyPr>
          <a:lstStyle/>
          <a:p>
            <a:r>
              <a:rPr lang="en-US" sz="1200" dirty="0">
                <a:latin typeface="Calibri" panose="020F0502020204030204" pitchFamily="34" charset="0"/>
                <a:cs typeface="Calibri" panose="020F0502020204030204" pitchFamily="34" charset="0"/>
              </a:rPr>
              <a:t>Dr. Rowley received the </a:t>
            </a:r>
            <a:r>
              <a:rPr lang="en-US" sz="1200" dirty="0" err="1">
                <a:latin typeface="Calibri" panose="020F0502020204030204" pitchFamily="34" charset="0"/>
                <a:cs typeface="Calibri" panose="020F0502020204030204" pitchFamily="34" charset="0"/>
              </a:rPr>
              <a:t>Lasker</a:t>
            </a:r>
            <a:r>
              <a:rPr lang="en-US" sz="1200" dirty="0">
                <a:latin typeface="Calibri" panose="020F0502020204030204" pitchFamily="34" charset="0"/>
                <a:cs typeface="Calibri" panose="020F0502020204030204" pitchFamily="34" charset="0"/>
              </a:rPr>
              <a:t> Award, given for distinguished contributions to medical science; the National Medal of Science from President Bill Clinton; and the Presidential Medal of Freedom from President Obama, among many other honors</a:t>
            </a:r>
            <a:r>
              <a:rPr lang="cs-CZ" sz="1200" dirty="0">
                <a:latin typeface="Calibri" panose="020F0502020204030204" pitchFamily="34" charset="0"/>
                <a:cs typeface="Calibri" panose="020F0502020204030204" pitchFamily="34" charset="0"/>
              </a:rPr>
              <a:t> (1925-2013)</a:t>
            </a:r>
          </a:p>
        </p:txBody>
      </p:sp>
      <p:sp>
        <p:nvSpPr>
          <p:cNvPr id="7" name="TextovéPole 6"/>
          <p:cNvSpPr txBox="1"/>
          <p:nvPr/>
        </p:nvSpPr>
        <p:spPr>
          <a:xfrm>
            <a:off x="5758801" y="1959223"/>
            <a:ext cx="2234907" cy="461665"/>
          </a:xfrm>
          <a:prstGeom prst="rect">
            <a:avLst/>
          </a:prstGeom>
          <a:noFill/>
        </p:spPr>
        <p:txBody>
          <a:bodyPr wrap="none" rtlCol="0">
            <a:spAutoFit/>
          </a:bodyPr>
          <a:lstStyle/>
          <a:p>
            <a:r>
              <a:rPr lang="cs-CZ" dirty="0">
                <a:latin typeface="Calibri" panose="020F0502020204030204" pitchFamily="34" charset="0"/>
                <a:cs typeface="Calibri" panose="020F0502020204030204" pitchFamily="34" charset="0"/>
              </a:rPr>
              <a:t>t(9;22)(q34;q11)</a:t>
            </a:r>
          </a:p>
        </p:txBody>
      </p:sp>
      <p:pic>
        <p:nvPicPr>
          <p:cNvPr id="11" name="Obrázek 10"/>
          <p:cNvPicPr>
            <a:picLocks noChangeAspect="1"/>
          </p:cNvPicPr>
          <p:nvPr/>
        </p:nvPicPr>
        <p:blipFill>
          <a:blip r:embed="rId6"/>
          <a:stretch>
            <a:fillRect/>
          </a:stretch>
        </p:blipFill>
        <p:spPr>
          <a:xfrm>
            <a:off x="7008424" y="3517772"/>
            <a:ext cx="371888" cy="304826"/>
          </a:xfrm>
          <a:prstGeom prst="rect">
            <a:avLst/>
          </a:prstGeom>
        </p:spPr>
      </p:pic>
    </p:spTree>
    <p:custDataLst>
      <p:tags r:id="rId1"/>
    </p:custDataLst>
    <p:extLst>
      <p:ext uri="{BB962C8B-B14F-4D97-AF65-F5344CB8AC3E}">
        <p14:creationId xmlns:p14="http://schemas.microsoft.com/office/powerpoint/2010/main" val="2035679446"/>
      </p:ext>
    </p:extLst>
  </p:cSld>
  <p:clrMapOvr>
    <a:masterClrMapping/>
  </p:clrMapOvr>
  <p:transition spd="med" advTm="35211"/>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Obdélník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584200"/>
            <a:ext cx="10083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8" name="Picture 8" descr="2001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1989138"/>
            <a:ext cx="2520950"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Grp="1"/>
          </p:cNvSpPr>
          <p:nvPr>
            <p:ph type="body" idx="4294967295"/>
          </p:nvPr>
        </p:nvSpPr>
        <p:spPr>
          <a:xfrm>
            <a:off x="250825" y="1916113"/>
            <a:ext cx="8458200" cy="4114800"/>
          </a:xfrm>
        </p:spPr>
        <p:txBody>
          <a:bodyPr/>
          <a:lstStyle/>
          <a:p>
            <a:pPr eaLnBrk="1" hangingPunct="1">
              <a:lnSpc>
                <a:spcPct val="60000"/>
              </a:lnSpc>
              <a:buClr>
                <a:srgbClr val="66FF33"/>
              </a:buClr>
              <a:buSzPct val="134000"/>
              <a:buFont typeface="Wingdings" panose="05000000000000000000" pitchFamily="2" charset="2"/>
              <a:buChar char="§"/>
            </a:pPr>
            <a:r>
              <a:rPr lang="cs-CZ" altLang="cs-CZ" sz="3000" dirty="0">
                <a:cs typeface="Calibri" panose="020F0502020204030204" pitchFamily="34" charset="0"/>
              </a:rPr>
              <a:t> Zkoumá získané chromosomové změny    </a:t>
            </a:r>
          </a:p>
          <a:p>
            <a:pPr eaLnBrk="1" hangingPunct="1">
              <a:lnSpc>
                <a:spcPct val="60000"/>
              </a:lnSpc>
              <a:buClr>
                <a:srgbClr val="66FF33"/>
              </a:buClr>
              <a:buSzPct val="134000"/>
              <a:buFont typeface="Arial" panose="020B0604020202020204" pitchFamily="34" charset="0"/>
              <a:buNone/>
            </a:pPr>
            <a:r>
              <a:rPr lang="cs-CZ" altLang="cs-CZ" sz="3000" dirty="0">
                <a:cs typeface="Calibri" panose="020F0502020204030204" pitchFamily="34" charset="0"/>
              </a:rPr>
              <a:t>     nádorových buněk</a:t>
            </a:r>
          </a:p>
          <a:p>
            <a:pPr eaLnBrk="1" hangingPunct="1">
              <a:lnSpc>
                <a:spcPct val="60000"/>
              </a:lnSpc>
              <a:buClr>
                <a:srgbClr val="66FF33"/>
              </a:buClr>
              <a:buSzPct val="134000"/>
              <a:buFont typeface="Wingdings" panose="05000000000000000000" pitchFamily="2" charset="2"/>
              <a:buChar char="§"/>
            </a:pPr>
            <a:endParaRPr lang="cs-CZ" altLang="cs-CZ" sz="3000" dirty="0">
              <a:cs typeface="Calibri" panose="020F0502020204030204" pitchFamily="34" charset="0"/>
            </a:endParaRPr>
          </a:p>
          <a:p>
            <a:pPr eaLnBrk="1" hangingPunct="1">
              <a:lnSpc>
                <a:spcPct val="60000"/>
              </a:lnSpc>
              <a:buClr>
                <a:srgbClr val="66FF33"/>
              </a:buClr>
              <a:buSzPct val="134000"/>
              <a:buFont typeface="Wingdings" panose="05000000000000000000" pitchFamily="2" charset="2"/>
              <a:buChar char="§"/>
            </a:pPr>
            <a:r>
              <a:rPr lang="cs-CZ" altLang="cs-CZ" sz="3000" dirty="0">
                <a:cs typeface="Calibri" panose="020F0502020204030204" pitchFamily="34" charset="0"/>
              </a:rPr>
              <a:t>Hodnotí početní a strukturní změny</a:t>
            </a:r>
          </a:p>
          <a:p>
            <a:pPr eaLnBrk="1" hangingPunct="1">
              <a:lnSpc>
                <a:spcPct val="60000"/>
              </a:lnSpc>
              <a:buClr>
                <a:srgbClr val="66FF33"/>
              </a:buClr>
              <a:buSzPct val="134000"/>
              <a:buFont typeface="Arial" panose="020B0604020202020204" pitchFamily="34" charset="0"/>
              <a:buNone/>
            </a:pPr>
            <a:r>
              <a:rPr lang="cs-CZ" altLang="cs-CZ" sz="3000" dirty="0">
                <a:cs typeface="Calibri" panose="020F0502020204030204" pitchFamily="34" charset="0"/>
              </a:rPr>
              <a:t>    chromosomů </a:t>
            </a:r>
          </a:p>
          <a:p>
            <a:pPr eaLnBrk="1" hangingPunct="1">
              <a:lnSpc>
                <a:spcPct val="60000"/>
              </a:lnSpc>
              <a:buClr>
                <a:srgbClr val="66FF33"/>
              </a:buClr>
              <a:buSzPct val="134000"/>
              <a:buFont typeface="Wingdings" panose="05000000000000000000" pitchFamily="2" charset="2"/>
              <a:buNone/>
            </a:pPr>
            <a:endParaRPr lang="cs-CZ" altLang="cs-CZ" sz="3000" dirty="0">
              <a:cs typeface="Calibri" panose="020F0502020204030204" pitchFamily="34" charset="0"/>
            </a:endParaRPr>
          </a:p>
          <a:p>
            <a:pPr eaLnBrk="1" hangingPunct="1">
              <a:lnSpc>
                <a:spcPct val="60000"/>
              </a:lnSpc>
              <a:buClr>
                <a:srgbClr val="66FF33"/>
              </a:buClr>
              <a:buSzPct val="134000"/>
              <a:buFont typeface="Wingdings" panose="05000000000000000000" pitchFamily="2" charset="2"/>
              <a:buChar char="§"/>
            </a:pPr>
            <a:r>
              <a:rPr lang="cs-CZ" altLang="cs-CZ" sz="3000" dirty="0">
                <a:cs typeface="Calibri" panose="020F0502020204030204" pitchFamily="34" charset="0"/>
              </a:rPr>
              <a:t>Základní metoda – G-</a:t>
            </a:r>
            <a:r>
              <a:rPr lang="cs-CZ" altLang="cs-CZ" sz="3000" dirty="0" err="1">
                <a:cs typeface="Calibri" panose="020F0502020204030204" pitchFamily="34" charset="0"/>
              </a:rPr>
              <a:t>pruhovací</a:t>
            </a:r>
            <a:r>
              <a:rPr lang="cs-CZ" altLang="cs-CZ" sz="3000" dirty="0">
                <a:cs typeface="Calibri" panose="020F0502020204030204" pitchFamily="34" charset="0"/>
              </a:rPr>
              <a:t> technika </a:t>
            </a:r>
          </a:p>
          <a:p>
            <a:pPr eaLnBrk="1" hangingPunct="1">
              <a:lnSpc>
                <a:spcPct val="60000"/>
              </a:lnSpc>
              <a:buClr>
                <a:srgbClr val="66FF33"/>
              </a:buClr>
              <a:buSzPct val="134000"/>
              <a:buFont typeface="Wingdings" panose="05000000000000000000" pitchFamily="2" charset="2"/>
              <a:buNone/>
            </a:pPr>
            <a:r>
              <a:rPr lang="cs-CZ" altLang="cs-CZ" sz="3000" dirty="0">
                <a:cs typeface="Calibri" panose="020F0502020204030204" pitchFamily="34" charset="0"/>
              </a:rPr>
              <a:t>      (rozlišení kolem 3-5Mb)</a:t>
            </a:r>
          </a:p>
          <a:p>
            <a:pPr eaLnBrk="1" hangingPunct="1">
              <a:lnSpc>
                <a:spcPct val="60000"/>
              </a:lnSpc>
              <a:buClr>
                <a:srgbClr val="66FF33"/>
              </a:buClr>
              <a:buSzPct val="134000"/>
              <a:buFont typeface="Wingdings" panose="05000000000000000000" pitchFamily="2" charset="2"/>
              <a:buNone/>
            </a:pPr>
            <a:endParaRPr lang="cs-CZ" altLang="cs-CZ" sz="3000" dirty="0">
              <a:cs typeface="Calibri" panose="020F0502020204030204" pitchFamily="34" charset="0"/>
            </a:endParaRPr>
          </a:p>
          <a:p>
            <a:pPr eaLnBrk="1" hangingPunct="1">
              <a:lnSpc>
                <a:spcPct val="60000"/>
              </a:lnSpc>
              <a:buClr>
                <a:srgbClr val="66FF33"/>
              </a:buClr>
              <a:buSzPct val="134000"/>
              <a:buFont typeface="Wingdings" panose="05000000000000000000" pitchFamily="2" charset="2"/>
              <a:buChar char="§"/>
            </a:pPr>
            <a:r>
              <a:rPr lang="cs-CZ" altLang="cs-CZ" sz="3000" u="sng" dirty="0">
                <a:cs typeface="Calibri" panose="020F0502020204030204" pitchFamily="34" charset="0"/>
              </a:rPr>
              <a:t>V jednom vyšetření analyzuje celý genom</a:t>
            </a:r>
          </a:p>
          <a:p>
            <a:pPr eaLnBrk="1" hangingPunct="1">
              <a:lnSpc>
                <a:spcPct val="60000"/>
              </a:lnSpc>
              <a:buClr>
                <a:srgbClr val="66FF33"/>
              </a:buClr>
              <a:buSzPct val="134000"/>
              <a:buFont typeface="Wingdings" panose="05000000000000000000" pitchFamily="2" charset="2"/>
              <a:buChar char="§"/>
            </a:pPr>
            <a:endParaRPr lang="cs-CZ" altLang="cs-CZ" sz="3000" dirty="0">
              <a:cs typeface="Calibri" panose="020F0502020204030204" pitchFamily="34" charset="0"/>
            </a:endParaRPr>
          </a:p>
          <a:p>
            <a:pPr eaLnBrk="1" hangingPunct="1">
              <a:lnSpc>
                <a:spcPct val="60000"/>
              </a:lnSpc>
              <a:buClr>
                <a:srgbClr val="66FF33"/>
              </a:buClr>
              <a:buSzPct val="134000"/>
              <a:buFont typeface="Wingdings" panose="05000000000000000000" pitchFamily="2" charset="2"/>
              <a:buChar char="§"/>
            </a:pPr>
            <a:endParaRPr lang="cs-CZ" altLang="cs-CZ" sz="3000" dirty="0">
              <a:cs typeface="Calibri" panose="020F0502020204030204" pitchFamily="34" charset="0"/>
            </a:endParaRPr>
          </a:p>
          <a:p>
            <a:pPr eaLnBrk="1" hangingPunct="1">
              <a:lnSpc>
                <a:spcPct val="60000"/>
              </a:lnSpc>
              <a:buClr>
                <a:srgbClr val="66FF33"/>
              </a:buClr>
              <a:buSzPct val="134000"/>
              <a:buFont typeface="Arial" panose="020B0604020202020204" pitchFamily="34" charset="0"/>
              <a:buNone/>
            </a:pPr>
            <a:endParaRPr lang="cs-CZ" altLang="cs-CZ" sz="3000" dirty="0">
              <a:cs typeface="Calibri" panose="020F0502020204030204" pitchFamily="34" charset="0"/>
            </a:endParaRPr>
          </a:p>
          <a:p>
            <a:pPr eaLnBrk="1" hangingPunct="1">
              <a:lnSpc>
                <a:spcPct val="60000"/>
              </a:lnSpc>
              <a:buClr>
                <a:srgbClr val="66FF33"/>
              </a:buClr>
              <a:buSzPct val="134000"/>
              <a:buFont typeface="Wingdings" panose="05000000000000000000" pitchFamily="2" charset="2"/>
              <a:buChar char="§"/>
            </a:pPr>
            <a:endParaRPr lang="cs-CZ" altLang="cs-CZ" sz="3000" dirty="0">
              <a:cs typeface="Calibri" panose="020F0502020204030204" pitchFamily="34" charset="0"/>
            </a:endParaRPr>
          </a:p>
          <a:p>
            <a:pPr eaLnBrk="1" hangingPunct="1">
              <a:lnSpc>
                <a:spcPct val="60000"/>
              </a:lnSpc>
              <a:buClr>
                <a:srgbClr val="66FF33"/>
              </a:buClr>
              <a:buSzPct val="134000"/>
              <a:buFont typeface="Arial" panose="020B0604020202020204" pitchFamily="34" charset="0"/>
              <a:buNone/>
            </a:pPr>
            <a:endParaRPr lang="en-US" altLang="cs-CZ" sz="3000" dirty="0">
              <a:cs typeface="Calibri" panose="020F0502020204030204" pitchFamily="34" charset="0"/>
            </a:endParaRPr>
          </a:p>
        </p:txBody>
      </p:sp>
      <p:sp>
        <p:nvSpPr>
          <p:cNvPr id="7171" name="Text Box 4">
            <a:extLst>
              <a:ext uri="{FF2B5EF4-FFF2-40B4-BE49-F238E27FC236}">
                <a16:creationId xmlns:a16="http://schemas.microsoft.com/office/drawing/2014/main" id="{4E4702CB-6D34-D145-8C77-2BACC844259C}"/>
              </a:ext>
            </a:extLst>
          </p:cNvPr>
          <p:cNvSpPr txBox="1">
            <a:spLocks noChangeArrowheads="1"/>
          </p:cNvSpPr>
          <p:nvPr/>
        </p:nvSpPr>
        <p:spPr bwMode="auto">
          <a:xfrm>
            <a:off x="-252413" y="75023"/>
            <a:ext cx="9721080" cy="1200329"/>
          </a:xfrm>
          <a:prstGeom prst="rect">
            <a:avLst/>
          </a:prstGeom>
          <a:noFill/>
          <a:ln>
            <a:noFill/>
          </a:ln>
        </p:spPr>
        <p:txBody>
          <a:bodyPr wrap="square">
            <a:spAutoFit/>
          </a:bodyPr>
          <a:lstStyle>
            <a:lvl1pPr>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1pPr>
            <a:lvl2pPr marL="742950" indent="-28575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2pPr>
            <a:lvl3pPr marL="11430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3pPr>
            <a:lvl4pPr marL="16002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4pPr>
            <a:lvl5pPr marL="2057400" indent="-228600">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5pPr>
            <a:lvl6pPr marL="25146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6pPr>
            <a:lvl7pPr marL="29718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7pPr>
            <a:lvl8pPr marL="34290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8pPr>
            <a:lvl9pPr marL="3886200" indent="-228600" eaLnBrk="0" fontAlgn="base" hangingPunct="0">
              <a:spcBef>
                <a:spcPct val="0"/>
              </a:spcBef>
              <a:spcAft>
                <a:spcPct val="0"/>
              </a:spcAft>
              <a:defRPr sz="2400">
                <a:solidFill>
                  <a:schemeClr val="tx1"/>
                </a:solidFill>
                <a:latin typeface="Century Schoolbook" panose="02040604050505020304" pitchFamily="18" charset="0"/>
                <a:ea typeface="Century Schoolbook" panose="02040604050505020304" pitchFamily="18" charset="0"/>
                <a:cs typeface="Century Schoolbook" panose="02040604050505020304" pitchFamily="18" charset="0"/>
                <a:sym typeface="Century Schoolbook" panose="02040604050505020304" pitchFamily="18" charset="0"/>
              </a:defRPr>
            </a:lvl9pPr>
          </a:lstStyle>
          <a:p>
            <a:pPr algn="ctr">
              <a:defRPr/>
            </a:pPr>
            <a:r>
              <a:rPr lang="cs-CZ" altLang="cs-CZ" sz="3600" dirty="0">
                <a:effectLst>
                  <a:outerShdw blurRad="38100" dist="38100" dir="2700000" algn="tl">
                    <a:srgbClr val="C0C0C0"/>
                  </a:outerShdw>
                </a:effectLst>
                <a:latin typeface="Calibri" panose="020F0502020204030204" pitchFamily="34" charset="0"/>
                <a:cs typeface="Arial" panose="020B0604020202020204" pitchFamily="34" charset="0"/>
              </a:rPr>
              <a:t>Nádorová cytogenetika</a:t>
            </a:r>
          </a:p>
          <a:p>
            <a:pPr algn="ctr">
              <a:defRPr/>
            </a:pPr>
            <a:r>
              <a:rPr lang="cs-CZ" altLang="cs-CZ" sz="3600" dirty="0">
                <a:effectLst>
                  <a:outerShdw blurRad="38100" dist="38100" dir="2700000" algn="tl">
                    <a:srgbClr val="C0C0C0"/>
                  </a:outerShdw>
                </a:effectLst>
                <a:latin typeface="Calibri" panose="020F0502020204030204" pitchFamily="34" charset="0"/>
                <a:cs typeface="Arial" panose="020B0604020202020204" pitchFamily="34" charset="0"/>
              </a:rPr>
              <a:t>(</a:t>
            </a:r>
            <a:r>
              <a:rPr lang="cs-CZ" altLang="cs-CZ" sz="3600" dirty="0" err="1">
                <a:effectLst>
                  <a:outerShdw blurRad="38100" dist="38100" dir="2700000" algn="tl">
                    <a:srgbClr val="C0C0C0"/>
                  </a:outerShdw>
                </a:effectLst>
                <a:latin typeface="Calibri" panose="020F0502020204030204" pitchFamily="34" charset="0"/>
                <a:cs typeface="Arial" panose="020B0604020202020204" pitchFamily="34" charset="0"/>
              </a:rPr>
              <a:t>onkocytogenetika</a:t>
            </a:r>
            <a:r>
              <a:rPr lang="cs-CZ" altLang="cs-CZ" sz="3600" dirty="0">
                <a:effectLst>
                  <a:outerShdw blurRad="38100" dist="38100" dir="2700000" algn="tl">
                    <a:srgbClr val="C0C0C0"/>
                  </a:outerShdw>
                </a:effectLst>
                <a:latin typeface="Calibri" panose="020F0502020204030204" pitchFamily="34" charset="0"/>
                <a:cs typeface="Arial" panose="020B0604020202020204" pitchFamily="34" charset="0"/>
              </a:rPr>
              <a:t>)</a:t>
            </a:r>
          </a:p>
        </p:txBody>
      </p:sp>
      <p:pic>
        <p:nvPicPr>
          <p:cNvPr id="8602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384175"/>
            <a:ext cx="15033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73698"/>
    </mc:Choice>
    <mc:Fallback xmlns="">
      <p:transition spd="slow" advTm="7369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S_PPT_DBNAME" val="0bd76d02-29c4-44bc-82d0-e7eb07efea11.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TIMING" val="|12.1|5.5"/>
</p:tagLst>
</file>

<file path=ppt/tags/tag4.xml><?xml version="1.0" encoding="utf-8"?>
<p:tagLst xmlns:a="http://schemas.openxmlformats.org/drawingml/2006/main" xmlns:r="http://schemas.openxmlformats.org/officeDocument/2006/relationships" xmlns:p="http://schemas.openxmlformats.org/presentationml/2006/main">
  <p:tag name="POWER3D TRANSITION" val="DemoRevdoors.p3d 0"/>
  <p:tag name="POWER3D OPTIONS" val="Medium "/>
  <p:tag name="POWER3D IMAGE0" val="PWRTRANS.TGA"/>
  <p:tag name="POWER3D SOUND" val="Revolving Doors"/>
</p:tagLst>
</file>

<file path=ppt/tags/tag5.xml><?xml version="1.0" encoding="utf-8"?>
<p:tagLst xmlns:a="http://schemas.openxmlformats.org/drawingml/2006/main" xmlns:r="http://schemas.openxmlformats.org/officeDocument/2006/relationships" xmlns:p="http://schemas.openxmlformats.org/presentationml/2006/main">
  <p:tag name="POWER3D TRANSITION" val="DemoRevcube.p3d 0"/>
  <p:tag name="POWER3D OPTIONS" val="Medium "/>
  <p:tag name="POWER3D IMAGE0" val="PWRTRANS.TGA"/>
  <p:tag name="POWER3D SOUND" val="Revolving Cube"/>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a:themeElements>
    <a:clrScheme name="Default">
      <a:dk1>
        <a:srgbClr val="000000"/>
      </a:dk1>
      <a:lt1>
        <a:srgbClr val="FFFFFF"/>
      </a:lt1>
      <a:dk2>
        <a:srgbClr val="A7A7A7"/>
      </a:dk2>
      <a:lt2>
        <a:srgbClr val="535353"/>
      </a:lt2>
      <a:accent1>
        <a:srgbClr val="FE8637"/>
      </a:accent1>
      <a:accent2>
        <a:srgbClr val="7598D9"/>
      </a:accent2>
      <a:accent3>
        <a:srgbClr val="8F8F8F"/>
      </a:accent3>
      <a:accent4>
        <a:srgbClr val="707070"/>
      </a:accent4>
      <a:accent5>
        <a:srgbClr val="FEC1AE"/>
      </a:accent5>
      <a:accent6>
        <a:srgbClr val="6A8AC5"/>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E8637"/>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entury Schoolbook"/>
            <a:ea typeface="Century Schoolbook"/>
            <a:cs typeface="Century Schoolbook"/>
            <a:sym typeface="Century School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E8637"/>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entury Schoolbook"/>
            <a:ea typeface="Century Schoolbook"/>
            <a:cs typeface="Century Schoolbook"/>
            <a:sym typeface="Century School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3797</TotalTime>
  <Words>2093</Words>
  <Application>Microsoft Office PowerPoint</Application>
  <PresentationFormat>Předvádění na obrazovce (4:3)</PresentationFormat>
  <Paragraphs>369</Paragraphs>
  <Slides>57</Slides>
  <Notes>16</Notes>
  <HiddenSlides>0</HiddenSlides>
  <MMClips>0</MMClips>
  <ScaleCrop>false</ScaleCrop>
  <HeadingPairs>
    <vt:vector size="8" baseType="variant">
      <vt:variant>
        <vt:lpstr>Použitá písma</vt:lpstr>
      </vt:variant>
      <vt:variant>
        <vt:i4>15</vt:i4>
      </vt:variant>
      <vt:variant>
        <vt:lpstr>Motiv</vt:lpstr>
      </vt:variant>
      <vt:variant>
        <vt:i4>4</vt:i4>
      </vt:variant>
      <vt:variant>
        <vt:lpstr>Vložené servery OLE</vt:lpstr>
      </vt:variant>
      <vt:variant>
        <vt:i4>2</vt:i4>
      </vt:variant>
      <vt:variant>
        <vt:lpstr>Nadpisy snímků</vt:lpstr>
      </vt:variant>
      <vt:variant>
        <vt:i4>57</vt:i4>
      </vt:variant>
    </vt:vector>
  </HeadingPairs>
  <TitlesOfParts>
    <vt:vector size="78" baseType="lpstr">
      <vt:lpstr>Arial</vt:lpstr>
      <vt:lpstr>Arial (Body)</vt:lpstr>
      <vt:lpstr>Calibri</vt:lpstr>
      <vt:lpstr>Cambria</vt:lpstr>
      <vt:lpstr>Century Gothic</vt:lpstr>
      <vt:lpstr>Century Schoolbook</vt:lpstr>
      <vt:lpstr>Comic Sans MS</vt:lpstr>
      <vt:lpstr>Georgia</vt:lpstr>
      <vt:lpstr>Helvetica</vt:lpstr>
      <vt:lpstr>Helvetica Neue</vt:lpstr>
      <vt:lpstr>Open Sans</vt:lpstr>
      <vt:lpstr>Tahoma</vt:lpstr>
      <vt:lpstr>Times New Roman</vt:lpstr>
      <vt:lpstr>Wingdings</vt:lpstr>
      <vt:lpstr>Wingdings 2</vt:lpstr>
      <vt:lpstr>Default Design</vt:lpstr>
      <vt:lpstr>Motiv sady Office</vt:lpstr>
      <vt:lpstr>Motiv systému Office</vt:lpstr>
      <vt:lpstr>2_Motiv systému Office</vt:lpstr>
      <vt:lpstr>Rastrový obrázek</vt:lpstr>
      <vt:lpstr>Snímek</vt:lpstr>
      <vt:lpstr>Prezentace aplikace PowerPoint</vt:lpstr>
      <vt:lpstr>Prezentace aplikace PowerPoint</vt:lpstr>
      <vt:lpstr>Nádorová cytogenomika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Glivec (Imatinib)</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mariejarosova</dc:creator>
  <cp:lastModifiedBy>Kateřina Stehlíková</cp:lastModifiedBy>
  <cp:revision>283</cp:revision>
  <dcterms:modified xsi:type="dcterms:W3CDTF">2023-10-23T07:31:20Z</dcterms:modified>
</cp:coreProperties>
</file>