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9" r:id="rId4"/>
    <p:sldId id="263" r:id="rId5"/>
    <p:sldId id="261" r:id="rId6"/>
    <p:sldId id="268" r:id="rId7"/>
    <p:sldId id="262" r:id="rId8"/>
    <p:sldId id="264" r:id="rId9"/>
    <p:sldId id="265" r:id="rId10"/>
    <p:sldId id="273" r:id="rId11"/>
    <p:sldId id="274" r:id="rId12"/>
    <p:sldId id="275" r:id="rId13"/>
    <p:sldId id="276" r:id="rId14"/>
  </p:sldIdLst>
  <p:sldSz cx="9144000" cy="6858000" type="screen4x3"/>
  <p:notesSz cx="6797675" cy="987425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B1C0905-D513-4BD9-9DDA-2B2093D8BE94}" type="datetimeFigureOut">
              <a:rPr lang="cs-CZ" smtClean="0"/>
              <a:pPr/>
              <a:t>23. 11. 2020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23. 11. 2020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23. 11. 2020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B1C0905-D513-4BD9-9DDA-2B2093D8BE94}" type="datetimeFigureOut">
              <a:rPr lang="cs-CZ" smtClean="0"/>
              <a:pPr/>
              <a:t>23. 11. 2020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B1C0905-D513-4BD9-9DDA-2B2093D8BE94}" type="datetimeFigureOut">
              <a:rPr lang="cs-CZ" smtClean="0"/>
              <a:pPr/>
              <a:t>23. 11. 2020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23. 11. 2020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23. 11. 2020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B1C0905-D513-4BD9-9DDA-2B2093D8BE94}" type="datetimeFigureOut">
              <a:rPr lang="cs-CZ" smtClean="0"/>
              <a:pPr/>
              <a:t>23. 11. 2020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0905-D513-4BD9-9DDA-2B2093D8BE94}" type="datetimeFigureOut">
              <a:rPr lang="cs-CZ" smtClean="0"/>
              <a:pPr/>
              <a:t>23. 11. 2020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B1C0905-D513-4BD9-9DDA-2B2093D8BE94}" type="datetimeFigureOut">
              <a:rPr lang="cs-CZ" smtClean="0"/>
              <a:pPr/>
              <a:t>23. 11. 2020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B1C0905-D513-4BD9-9DDA-2B2093D8BE94}" type="datetimeFigureOut">
              <a:rPr lang="cs-CZ" smtClean="0"/>
              <a:pPr/>
              <a:t>23. 11. 2020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B1C0905-D513-4BD9-9DDA-2B2093D8BE94}" type="datetimeFigureOut">
              <a:rPr lang="cs-CZ" smtClean="0"/>
              <a:pPr/>
              <a:t>23. 11. 2020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BE7741B-4F86-48F5-A910-2978896EDB8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-tuwnrAY5QQ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>Klima školní </a:t>
            </a:r>
            <a:r>
              <a:rPr lang="cs-CZ" dirty="0" smtClean="0"/>
              <a:t>třídy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malých sociálních skupin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Malá sociální skupina</a:t>
            </a:r>
          </a:p>
          <a:p>
            <a:r>
              <a:rPr lang="cs-CZ" dirty="0" smtClean="0"/>
              <a:t>Tým jako malá sociální skupin</a:t>
            </a:r>
          </a:p>
          <a:p>
            <a:r>
              <a:rPr lang="cs-CZ" dirty="0" smtClean="0"/>
              <a:t>Tým versus malá sociální skupina</a:t>
            </a:r>
          </a:p>
          <a:p>
            <a:pPr lvl="1"/>
            <a:r>
              <a:rPr lang="cs-CZ" dirty="0" smtClean="0"/>
              <a:t>zájmy</a:t>
            </a:r>
          </a:p>
          <a:p>
            <a:pPr lvl="1"/>
            <a:r>
              <a:rPr lang="cs-CZ" dirty="0" smtClean="0"/>
              <a:t>cíle</a:t>
            </a:r>
          </a:p>
          <a:p>
            <a:pPr lvl="1"/>
            <a:r>
              <a:rPr lang="cs-CZ" dirty="0" smtClean="0"/>
              <a:t>priorita</a:t>
            </a:r>
          </a:p>
          <a:p>
            <a:pPr lvl="1"/>
            <a:r>
              <a:rPr lang="cs-CZ" dirty="0" smtClean="0"/>
              <a:t>motivace</a:t>
            </a:r>
          </a:p>
          <a:p>
            <a:pPr lvl="1"/>
            <a:r>
              <a:rPr lang="cs-CZ" dirty="0" smtClean="0"/>
              <a:t>konkurence</a:t>
            </a:r>
          </a:p>
          <a:p>
            <a:pPr lvl="1"/>
            <a:r>
              <a:rPr lang="cs-CZ" dirty="0" smtClean="0"/>
              <a:t>Důvěra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Synergický efekt týmu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cs-CZ" sz="2400" dirty="0" smtClean="0"/>
              <a:t>„nerovnice“ týmové práce</a:t>
            </a:r>
          </a:p>
          <a:p>
            <a:pPr>
              <a:buNone/>
            </a:pPr>
            <a:r>
              <a:rPr lang="cs-CZ" dirty="0" smtClean="0"/>
              <a:t>  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Formování</a:t>
            </a:r>
          </a:p>
          <a:p>
            <a:r>
              <a:rPr lang="cs-CZ" dirty="0" smtClean="0"/>
              <a:t>Bouření</a:t>
            </a:r>
          </a:p>
          <a:p>
            <a:r>
              <a:rPr lang="cs-CZ" dirty="0" smtClean="0"/>
              <a:t>Stabilizace</a:t>
            </a:r>
          </a:p>
          <a:p>
            <a:r>
              <a:rPr lang="cs-CZ" dirty="0" smtClean="0"/>
              <a:t>Výkon</a:t>
            </a:r>
          </a:p>
          <a:p>
            <a:r>
              <a:rPr lang="cs-CZ" dirty="0" smtClean="0"/>
              <a:t>Uzavírání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Způsoby rozhodování v týmu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Autoritativní</a:t>
            </a:r>
          </a:p>
          <a:p>
            <a:r>
              <a:rPr lang="cs-CZ" dirty="0" smtClean="0"/>
              <a:t>Konzultativní</a:t>
            </a:r>
          </a:p>
          <a:p>
            <a:r>
              <a:rPr lang="cs-CZ" dirty="0" smtClean="0"/>
              <a:t>Participativní</a:t>
            </a:r>
          </a:p>
          <a:p>
            <a:r>
              <a:rPr lang="cs-CZ" dirty="0" smtClean="0"/>
              <a:t>Konsensuální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Týmové role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Belbinův</a:t>
            </a:r>
            <a:r>
              <a:rPr lang="cs-CZ" dirty="0" smtClean="0"/>
              <a:t> test týmových rolí</a:t>
            </a:r>
          </a:p>
          <a:p>
            <a:endParaRPr lang="cs-CZ" dirty="0" smtClean="0"/>
          </a:p>
          <a:p>
            <a:r>
              <a:rPr lang="cs-CZ" dirty="0" smtClean="0"/>
              <a:t>https://www.dataplan.info/img_upload/2fee7fa2e72b4bdcd8f9ba761433e67a/belbinuv_test.doc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Někdy „to“ funguje a někdy ne…, proč?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71538" y="3357562"/>
            <a:ext cx="7615262" cy="2768601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2050" name="Picture 2" descr="http://t2.gstatic.com/images?q=tbn:ANd9GcRRp7iAjayIy1N5ZOu1qVsMEQ8ktnIuDr4KfF4nlip9nVLeL8kHl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2143105"/>
            <a:ext cx="5699760" cy="3876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školní třídy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s</a:t>
            </a:r>
            <a:r>
              <a:rPr lang="cs-CZ" dirty="0" err="1" smtClean="0"/>
              <a:t>ociálněpsychologické</a:t>
            </a:r>
            <a:r>
              <a:rPr lang="cs-CZ" dirty="0" smtClean="0"/>
              <a:t> jevy, které se ve třídě odehrávají</a:t>
            </a:r>
          </a:p>
          <a:p>
            <a:r>
              <a:rPr lang="cs-CZ" dirty="0" smtClean="0"/>
              <a:t>aktéři utvářející klima třídy: všichni žáci třídy (včetně skupiny žáků a žáků z těchto skupin vyloučených), učitelé</a:t>
            </a:r>
          </a:p>
          <a:p>
            <a:r>
              <a:rPr lang="cs-CZ" dirty="0" smtClean="0"/>
              <a:t>školní klima tvoří: vnímání, hodnocení a reagování všech aktérů na to, co se ve třídě děje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Klima školní třídy versus atmosféra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Složky školního klimatu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vyučovací metody a edukační aktivity</a:t>
            </a:r>
          </a:p>
          <a:p>
            <a:r>
              <a:rPr lang="cs-CZ" dirty="0" smtClean="0"/>
              <a:t>komunikace ve třídě</a:t>
            </a:r>
          </a:p>
          <a:p>
            <a:r>
              <a:rPr lang="cs-CZ" dirty="0" smtClean="0"/>
              <a:t>hodnocení ve třídě</a:t>
            </a:r>
          </a:p>
          <a:p>
            <a:r>
              <a:rPr lang="cs-CZ" dirty="0" smtClean="0"/>
              <a:t>kázeňské vedení třídy</a:t>
            </a:r>
          </a:p>
          <a:p>
            <a:r>
              <a:rPr lang="cs-CZ" dirty="0" smtClean="0"/>
              <a:t>vztahy mezi </a:t>
            </a:r>
            <a:r>
              <a:rPr lang="cs-CZ" dirty="0"/>
              <a:t>ž</a:t>
            </a:r>
            <a:r>
              <a:rPr lang="cs-CZ" dirty="0" smtClean="0"/>
              <a:t>áky ve třídě</a:t>
            </a:r>
          </a:p>
          <a:p>
            <a:r>
              <a:rPr lang="cs-CZ" dirty="0" smtClean="0"/>
              <a:t>participace </a:t>
            </a:r>
            <a:r>
              <a:rPr lang="cs-CZ" dirty="0"/>
              <a:t>ž</a:t>
            </a:r>
            <a:r>
              <a:rPr lang="cs-CZ" dirty="0" smtClean="0"/>
              <a:t>áků</a:t>
            </a:r>
          </a:p>
          <a:p>
            <a:r>
              <a:rPr lang="cs-CZ" dirty="0" smtClean="0"/>
              <a:t>prostředí školy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 ovlivňuje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Typ školy</a:t>
            </a:r>
          </a:p>
          <a:p>
            <a:r>
              <a:rPr lang="cs-CZ" dirty="0" smtClean="0"/>
              <a:t>Specifika vyučovacích metod</a:t>
            </a:r>
          </a:p>
          <a:p>
            <a:r>
              <a:rPr lang="cs-CZ" dirty="0" smtClean="0"/>
              <a:t>Specifika tříd</a:t>
            </a:r>
          </a:p>
          <a:p>
            <a:r>
              <a:rPr lang="cs-CZ" dirty="0" smtClean="0"/>
              <a:t>Specifika žáků</a:t>
            </a:r>
          </a:p>
          <a:p>
            <a:r>
              <a:rPr lang="cs-CZ" dirty="0" smtClean="0"/>
              <a:t>Specifika učitelů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991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Příznivé a nepříznivé klima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8229600" cy="5214974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 smtClean="0"/>
              <a:t>klima z hlediska emocionálního: </a:t>
            </a: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pohoda, důvěra, bezpečí, jistota, radost, </a:t>
            </a:r>
          </a:p>
          <a:p>
            <a:pPr>
              <a:buNone/>
            </a:pPr>
            <a:r>
              <a:rPr lang="cs-CZ" dirty="0" smtClean="0"/>
              <a:t>	X </a:t>
            </a:r>
            <a:r>
              <a:rPr lang="cs-CZ" b="1" dirty="0" smtClean="0">
                <a:solidFill>
                  <a:srgbClr val="C00000"/>
                </a:solidFill>
              </a:rPr>
              <a:t>smutek, strach, nervozita, zlost, napětí, agrese,…</a:t>
            </a:r>
          </a:p>
          <a:p>
            <a:pPr>
              <a:buNone/>
            </a:pPr>
            <a:endParaRPr lang="cs-CZ" b="1" dirty="0" smtClean="0">
              <a:solidFill>
                <a:srgbClr val="C00000"/>
              </a:solidFill>
            </a:endParaRPr>
          </a:p>
          <a:p>
            <a:r>
              <a:rPr lang="cs-CZ" b="1" dirty="0" smtClean="0"/>
              <a:t>klima z hlediska sociálního: 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otevřenost, vstřícnost, vzájemný respekt, úcta,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ohleduplnost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, tolerance,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spolupráce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3100" b="1" dirty="0" smtClean="0"/>
              <a:t>X</a:t>
            </a:r>
            <a:r>
              <a:rPr lang="cs-CZ" dirty="0" smtClean="0"/>
              <a:t> </a:t>
            </a:r>
            <a:r>
              <a:rPr lang="cs-CZ" sz="3100" b="1" dirty="0">
                <a:solidFill>
                  <a:srgbClr val="C00000"/>
                </a:solidFill>
              </a:rPr>
              <a:t>přemíra soutěživosti až řevnivost, </a:t>
            </a:r>
            <a:r>
              <a:rPr lang="cs-CZ" sz="3100" b="1" dirty="0" smtClean="0">
                <a:solidFill>
                  <a:srgbClr val="C00000"/>
                </a:solidFill>
              </a:rPr>
              <a:t>žalování</a:t>
            </a:r>
            <a:r>
              <a:rPr lang="cs-CZ" sz="3100" b="1" dirty="0">
                <a:solidFill>
                  <a:srgbClr val="C00000"/>
                </a:solidFill>
              </a:rPr>
              <a:t>, nepřejícnost, zesměšňování, posmívání, ponižování</a:t>
            </a:r>
            <a:r>
              <a:rPr lang="cs-CZ" sz="3100" b="1" dirty="0" smtClean="0">
                <a:solidFill>
                  <a:srgbClr val="C00000"/>
                </a:solidFill>
              </a:rPr>
              <a:t>,…</a:t>
            </a:r>
          </a:p>
          <a:p>
            <a:pPr>
              <a:buNone/>
            </a:pPr>
            <a:endParaRPr lang="cs-CZ" sz="3100" b="1" dirty="0">
              <a:solidFill>
                <a:srgbClr val="C00000"/>
              </a:solidFill>
            </a:endParaRPr>
          </a:p>
          <a:p>
            <a:r>
              <a:rPr lang="cs-CZ" b="1" dirty="0" smtClean="0"/>
              <a:t>klima z hlediska pracovního: 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řád, respektování pravidel, soustředěnost,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dotahování 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činností a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úkolů </a:t>
            </a:r>
            <a:r>
              <a:rPr lang="cs-CZ" sz="3100" b="1" dirty="0">
                <a:solidFill>
                  <a:schemeClr val="accent3">
                    <a:lumMod val="50000"/>
                  </a:schemeClr>
                </a:solidFill>
              </a:rPr>
              <a:t>do konce, pracovitost, činorodost, 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důslednost </a:t>
            </a:r>
            <a:r>
              <a:rPr lang="cs-CZ" sz="3100" b="1" dirty="0" smtClean="0"/>
              <a:t>X</a:t>
            </a:r>
            <a:r>
              <a:rPr lang="cs-CZ" sz="31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3100" b="1" dirty="0" smtClean="0">
                <a:solidFill>
                  <a:srgbClr val="C00000"/>
                </a:solidFill>
              </a:rPr>
              <a:t>chaos</a:t>
            </a:r>
            <a:r>
              <a:rPr lang="cs-CZ" sz="3100" b="1" dirty="0">
                <a:solidFill>
                  <a:srgbClr val="C00000"/>
                </a:solidFill>
              </a:rPr>
              <a:t>, roztěkanost, pasivita, nuda, lenost,…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Diskuse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5400" dirty="0" smtClean="0"/>
              <a:t>Jak utvářet příznivé </a:t>
            </a:r>
            <a:r>
              <a:rPr lang="cs-CZ" sz="5400" dirty="0" smtClean="0"/>
              <a:t>klima?</a:t>
            </a:r>
          </a:p>
          <a:p>
            <a:endParaRPr lang="cs-CZ" sz="5400" dirty="0"/>
          </a:p>
          <a:p>
            <a:r>
              <a:rPr lang="cs-CZ" sz="2800" dirty="0">
                <a:hlinkClick r:id="rId2"/>
              </a:rPr>
              <a:t>https://www.youtube.com/watch?v</a:t>
            </a:r>
            <a:r>
              <a:rPr lang="cs-CZ" sz="2800">
                <a:hlinkClick r:id="rId2"/>
              </a:rPr>
              <a:t>=-</a:t>
            </a:r>
            <a:r>
              <a:rPr lang="cs-CZ" sz="2800" smtClean="0">
                <a:hlinkClick r:id="rId2"/>
              </a:rPr>
              <a:t>tuwnrAY5QQ</a:t>
            </a:r>
            <a:endParaRPr lang="cs-CZ" sz="2800" smtClean="0"/>
          </a:p>
          <a:p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Jak utvářet příznivé klima?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komunikativní a kooperativní metody</a:t>
            </a:r>
          </a:p>
          <a:p>
            <a:r>
              <a:rPr lang="cs-CZ" dirty="0" smtClean="0"/>
              <a:t>vyučovací metody pracující s prožitky a zkušenostmi </a:t>
            </a:r>
          </a:p>
          <a:p>
            <a:r>
              <a:rPr lang="cs-CZ" dirty="0" smtClean="0"/>
              <a:t>vytváření problémových situací, ve kterých </a:t>
            </a:r>
            <a:r>
              <a:rPr lang="cs-CZ" dirty="0"/>
              <a:t>ž</a:t>
            </a:r>
            <a:r>
              <a:rPr lang="cs-CZ" dirty="0" smtClean="0"/>
              <a:t>áci sami hledají a mají prostor pro rozvoj jak samostatného, tak kritického myšlení</a:t>
            </a:r>
          </a:p>
          <a:p>
            <a:r>
              <a:rPr lang="cs-CZ" dirty="0" smtClean="0"/>
              <a:t> motivování žáků  – vhodným a zajímavým způsobem </a:t>
            </a:r>
          </a:p>
          <a:p>
            <a:r>
              <a:rPr lang="cs-CZ" dirty="0" smtClean="0"/>
              <a:t>zprostředkovávat žákům cíle výuky, ukazovat jim smysl učení, učebních činností</a:t>
            </a:r>
          </a:p>
          <a:p>
            <a:r>
              <a:rPr lang="cs-CZ" dirty="0" smtClean="0"/>
              <a:t>propojovat učení s reálnými životními situacemi,  osobními prožitky</a:t>
            </a:r>
          </a:p>
          <a:p>
            <a:r>
              <a:rPr lang="cs-CZ" dirty="0" smtClean="0"/>
              <a:t>…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199</TotalTime>
  <Words>257</Words>
  <Application>Microsoft Office PowerPoint</Application>
  <PresentationFormat>Předvádění na obrazovce (4:3)</PresentationFormat>
  <Paragraphs>68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Century Schoolbook</vt:lpstr>
      <vt:lpstr>Wingdings</vt:lpstr>
      <vt:lpstr>Wingdings 2</vt:lpstr>
      <vt:lpstr>Arkýř</vt:lpstr>
      <vt:lpstr> Klima školní třídy </vt:lpstr>
      <vt:lpstr>Někdy „to“ funguje a někdy ne…, proč?</vt:lpstr>
      <vt:lpstr>Klima školní třídy</vt:lpstr>
      <vt:lpstr>Prezentace aplikace PowerPoint</vt:lpstr>
      <vt:lpstr>Složky školního klimatu</vt:lpstr>
      <vt:lpstr>Klima ovlivňuje</vt:lpstr>
      <vt:lpstr>Příznivé a nepříznivé klima</vt:lpstr>
      <vt:lpstr>Diskuse</vt:lpstr>
      <vt:lpstr>Jak utvářet příznivé klima?</vt:lpstr>
      <vt:lpstr>Klima malých sociálních skupin</vt:lpstr>
      <vt:lpstr>Vývoj týmu</vt:lpstr>
      <vt:lpstr>Způsoby rozhodování v týmu</vt:lpstr>
      <vt:lpstr>Týmové role</vt:lpstr>
    </vt:vector>
  </TitlesOfParts>
  <Company>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Klima školní třídy. Podpůrné a obranné klima. Vliv učitele na třídní klima. (Sociometrie a další nástroje měření klimatu. – lze pojmout i bez toho)</dc:title>
  <dc:creator>X</dc:creator>
  <cp:lastModifiedBy>Radek Pospíšil</cp:lastModifiedBy>
  <cp:revision>18</cp:revision>
  <cp:lastPrinted>2012-11-02T06:46:50Z</cp:lastPrinted>
  <dcterms:created xsi:type="dcterms:W3CDTF">2012-11-01T20:44:10Z</dcterms:created>
  <dcterms:modified xsi:type="dcterms:W3CDTF">2020-11-23T12:51:53Z</dcterms:modified>
</cp:coreProperties>
</file>