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59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3" r:id="rId3"/>
    <p:sldId id="304" r:id="rId4"/>
    <p:sldId id="305" r:id="rId5"/>
    <p:sldId id="320" r:id="rId6"/>
    <p:sldId id="274" r:id="rId7"/>
    <p:sldId id="308" r:id="rId8"/>
    <p:sldId id="309" r:id="rId9"/>
    <p:sldId id="316" r:id="rId10"/>
    <p:sldId id="318" r:id="rId11"/>
    <p:sldId id="307" r:id="rId12"/>
    <p:sldId id="284" r:id="rId13"/>
    <p:sldId id="317" r:id="rId14"/>
    <p:sldId id="314" r:id="rId15"/>
    <p:sldId id="276" r:id="rId16"/>
    <p:sldId id="319" r:id="rId17"/>
    <p:sldId id="278" r:id="rId18"/>
    <p:sldId id="321" r:id="rId19"/>
    <p:sldId id="31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04" autoAdjust="0"/>
  </p:normalViewPr>
  <p:slideViewPr>
    <p:cSldViewPr>
      <p:cViewPr varScale="1">
        <p:scale>
          <a:sx n="97" d="100"/>
          <a:sy n="97" d="100"/>
        </p:scale>
        <p:origin x="179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68"/>
    </p:cViewPr>
  </p:sorterViewPr>
  <p:notesViewPr>
    <p:cSldViewPr>
      <p:cViewPr varScale="1">
        <p:scale>
          <a:sx n="62" d="100"/>
          <a:sy n="62" d="100"/>
        </p:scale>
        <p:origin x="2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handoutMaster" Target="handoutMasters/handoutMaster1.xml" /><Relationship Id="rId27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Peřina" userId="e8b1e395-a74c-486d-a5a8-05928ba82ec3" providerId="ADAL" clId="{A8C7AC0D-8E96-4023-BBDD-3301B8EF5096}"/>
    <pc:docChg chg="undo custSel addSld delSld modSld sldOrd modMainMaster">
      <pc:chgData name="Aleš Peřina" userId="e8b1e395-a74c-486d-a5a8-05928ba82ec3" providerId="ADAL" clId="{A8C7AC0D-8E96-4023-BBDD-3301B8EF5096}" dt="2022-11-15T13:24:08.095" v="2787" actId="20577"/>
      <pc:docMkLst>
        <pc:docMk/>
      </pc:docMkLst>
      <pc:sldChg chg="modSp mod">
        <pc:chgData name="Aleš Peřina" userId="e8b1e395-a74c-486d-a5a8-05928ba82ec3" providerId="ADAL" clId="{A8C7AC0D-8E96-4023-BBDD-3301B8EF5096}" dt="2022-11-15T13:02:44.212" v="2331" actId="20577"/>
        <pc:sldMkLst>
          <pc:docMk/>
          <pc:sldMk cId="0" sldId="274"/>
        </pc:sldMkLst>
        <pc:spChg chg="mod">
          <ac:chgData name="Aleš Peřina" userId="e8b1e395-a74c-486d-a5a8-05928ba82ec3" providerId="ADAL" clId="{A8C7AC0D-8E96-4023-BBDD-3301B8EF5096}" dt="2022-11-15T13:02:44.212" v="2331" actId="20577"/>
          <ac:spMkLst>
            <pc:docMk/>
            <pc:sldMk cId="0" sldId="274"/>
            <ac:spMk id="3" creationId="{00000000-0000-0000-0000-000000000000}"/>
          </ac:spMkLst>
        </pc:spChg>
      </pc:sldChg>
      <pc:sldChg chg="addSp delSp modSp mod">
        <pc:chgData name="Aleš Peřina" userId="e8b1e395-a74c-486d-a5a8-05928ba82ec3" providerId="ADAL" clId="{A8C7AC0D-8E96-4023-BBDD-3301B8EF5096}" dt="2022-11-15T13:21:45.758" v="2659" actId="207"/>
        <pc:sldMkLst>
          <pc:docMk/>
          <pc:sldMk cId="0" sldId="278"/>
        </pc:sldMkLst>
        <pc:spChg chg="mod">
          <ac:chgData name="Aleš Peřina" userId="e8b1e395-a74c-486d-a5a8-05928ba82ec3" providerId="ADAL" clId="{A8C7AC0D-8E96-4023-BBDD-3301B8EF5096}" dt="2022-11-03T09:40:52.285" v="156" actId="20577"/>
          <ac:spMkLst>
            <pc:docMk/>
            <pc:sldMk cId="0" sldId="278"/>
            <ac:spMk id="2" creationId="{00000000-0000-0000-0000-000000000000}"/>
          </ac:spMkLst>
        </pc:spChg>
        <pc:spChg chg="mod">
          <ac:chgData name="Aleš Peřina" userId="e8b1e395-a74c-486d-a5a8-05928ba82ec3" providerId="ADAL" clId="{A8C7AC0D-8E96-4023-BBDD-3301B8EF5096}" dt="2022-11-15T12:54:19.587" v="2086" actId="20577"/>
          <ac:spMkLst>
            <pc:docMk/>
            <pc:sldMk cId="0" sldId="278"/>
            <ac:spMk id="3" creationId="{00000000-0000-0000-0000-000000000000}"/>
          </ac:spMkLst>
        </pc:spChg>
        <pc:spChg chg="add mod">
          <ac:chgData name="Aleš Peřina" userId="e8b1e395-a74c-486d-a5a8-05928ba82ec3" providerId="ADAL" clId="{A8C7AC0D-8E96-4023-BBDD-3301B8EF5096}" dt="2022-11-03T09:39:28.407" v="113"/>
          <ac:spMkLst>
            <pc:docMk/>
            <pc:sldMk cId="0" sldId="278"/>
            <ac:spMk id="5" creationId="{DD6D0D66-554F-4A32-9C2F-CDDA101501D6}"/>
          </ac:spMkLst>
        </pc:spChg>
        <pc:spChg chg="add mod">
          <ac:chgData name="Aleš Peřina" userId="e8b1e395-a74c-486d-a5a8-05928ba82ec3" providerId="ADAL" clId="{A8C7AC0D-8E96-4023-BBDD-3301B8EF5096}" dt="2022-11-03T09:39:28.407" v="113"/>
          <ac:spMkLst>
            <pc:docMk/>
            <pc:sldMk cId="0" sldId="278"/>
            <ac:spMk id="6" creationId="{A13E112F-13C7-4D54-942B-1E00F4BE3078}"/>
          </ac:spMkLst>
        </pc:spChg>
        <pc:spChg chg="add del mod">
          <ac:chgData name="Aleš Peřina" userId="e8b1e395-a74c-486d-a5a8-05928ba82ec3" providerId="ADAL" clId="{A8C7AC0D-8E96-4023-BBDD-3301B8EF5096}" dt="2022-11-03T09:39:38.867" v="114" actId="478"/>
          <ac:spMkLst>
            <pc:docMk/>
            <pc:sldMk cId="0" sldId="278"/>
            <ac:spMk id="7" creationId="{7B9E2DCE-B76C-429B-ADA2-C0A43FAAF187}"/>
          </ac:spMkLst>
        </pc:spChg>
        <pc:graphicFrameChg chg="add mod modGraphic">
          <ac:chgData name="Aleš Peřina" userId="e8b1e395-a74c-486d-a5a8-05928ba82ec3" providerId="ADAL" clId="{A8C7AC0D-8E96-4023-BBDD-3301B8EF5096}" dt="2022-11-15T13:21:45.758" v="2659" actId="207"/>
          <ac:graphicFrameMkLst>
            <pc:docMk/>
            <pc:sldMk cId="0" sldId="278"/>
            <ac:graphicFrameMk id="4" creationId="{D31B572A-2EBC-4542-B15B-9FC81C22F7B1}"/>
          </ac:graphicFrameMkLst>
        </pc:graphicFrameChg>
      </pc:sldChg>
      <pc:sldChg chg="del">
        <pc:chgData name="Aleš Peřina" userId="e8b1e395-a74c-486d-a5a8-05928ba82ec3" providerId="ADAL" clId="{A8C7AC0D-8E96-4023-BBDD-3301B8EF5096}" dt="2022-11-03T09:43:44.676" v="201" actId="2696"/>
        <pc:sldMkLst>
          <pc:docMk/>
          <pc:sldMk cId="0" sldId="280"/>
        </pc:sldMkLst>
      </pc:sldChg>
      <pc:sldChg chg="modSp mod">
        <pc:chgData name="Aleš Peřina" userId="e8b1e395-a74c-486d-a5a8-05928ba82ec3" providerId="ADAL" clId="{A8C7AC0D-8E96-4023-BBDD-3301B8EF5096}" dt="2022-11-15T12:07:50.851" v="1343" actId="113"/>
        <pc:sldMkLst>
          <pc:docMk/>
          <pc:sldMk cId="847496718" sldId="304"/>
        </pc:sldMkLst>
        <pc:spChg chg="mod">
          <ac:chgData name="Aleš Peřina" userId="e8b1e395-a74c-486d-a5a8-05928ba82ec3" providerId="ADAL" clId="{A8C7AC0D-8E96-4023-BBDD-3301B8EF5096}" dt="2022-11-15T12:07:50.851" v="1343" actId="113"/>
          <ac:spMkLst>
            <pc:docMk/>
            <pc:sldMk cId="847496718" sldId="304"/>
            <ac:spMk id="28675" creationId="{00000000-0000-0000-0000-000000000000}"/>
          </ac:spMkLst>
        </pc:spChg>
      </pc:sldChg>
      <pc:sldChg chg="modSp mod">
        <pc:chgData name="Aleš Peřina" userId="e8b1e395-a74c-486d-a5a8-05928ba82ec3" providerId="ADAL" clId="{A8C7AC0D-8E96-4023-BBDD-3301B8EF5096}" dt="2022-11-15T13:06:56.649" v="2437" actId="20577"/>
        <pc:sldMkLst>
          <pc:docMk/>
          <pc:sldMk cId="3278665313" sldId="307"/>
        </pc:sldMkLst>
        <pc:spChg chg="mod">
          <ac:chgData name="Aleš Peřina" userId="e8b1e395-a74c-486d-a5a8-05928ba82ec3" providerId="ADAL" clId="{A8C7AC0D-8E96-4023-BBDD-3301B8EF5096}" dt="2022-11-15T13:06:56.649" v="2437" actId="20577"/>
          <ac:spMkLst>
            <pc:docMk/>
            <pc:sldMk cId="3278665313" sldId="307"/>
            <ac:spMk id="31747" creationId="{00000000-0000-0000-0000-000000000000}"/>
          </ac:spMkLst>
        </pc:spChg>
      </pc:sldChg>
      <pc:sldChg chg="modSp mod">
        <pc:chgData name="Aleš Peřina" userId="e8b1e395-a74c-486d-a5a8-05928ba82ec3" providerId="ADAL" clId="{A8C7AC0D-8E96-4023-BBDD-3301B8EF5096}" dt="2022-11-15T13:24:08.095" v="2787" actId="20577"/>
        <pc:sldMkLst>
          <pc:docMk/>
          <pc:sldMk cId="239583036" sldId="315"/>
        </pc:sldMkLst>
        <pc:spChg chg="mod">
          <ac:chgData name="Aleš Peřina" userId="e8b1e395-a74c-486d-a5a8-05928ba82ec3" providerId="ADAL" clId="{A8C7AC0D-8E96-4023-BBDD-3301B8EF5096}" dt="2022-11-15T13:24:08.095" v="2787" actId="20577"/>
          <ac:spMkLst>
            <pc:docMk/>
            <pc:sldMk cId="239583036" sldId="315"/>
            <ac:spMk id="3" creationId="{00000000-0000-0000-0000-000000000000}"/>
          </ac:spMkLst>
        </pc:spChg>
      </pc:sldChg>
      <pc:sldChg chg="addSp delSp modSp new mod ord modClrScheme chgLayout">
        <pc:chgData name="Aleš Peřina" userId="e8b1e395-a74c-486d-a5a8-05928ba82ec3" providerId="ADAL" clId="{A8C7AC0D-8E96-4023-BBDD-3301B8EF5096}" dt="2022-11-15T12:52:41.392" v="2032"/>
        <pc:sldMkLst>
          <pc:docMk/>
          <pc:sldMk cId="845871873" sldId="316"/>
        </pc:sldMkLst>
        <pc:spChg chg="del mod ord">
          <ac:chgData name="Aleš Peřina" userId="e8b1e395-a74c-486d-a5a8-05928ba82ec3" providerId="ADAL" clId="{A8C7AC0D-8E96-4023-BBDD-3301B8EF5096}" dt="2022-11-03T09:36:53.660" v="1" actId="700"/>
          <ac:spMkLst>
            <pc:docMk/>
            <pc:sldMk cId="845871873" sldId="316"/>
            <ac:spMk id="2" creationId="{AA7DFE38-5647-436A-871D-427C64898D14}"/>
          </ac:spMkLst>
        </pc:spChg>
        <pc:spChg chg="del mod ord">
          <ac:chgData name="Aleš Peřina" userId="e8b1e395-a74c-486d-a5a8-05928ba82ec3" providerId="ADAL" clId="{A8C7AC0D-8E96-4023-BBDD-3301B8EF5096}" dt="2022-11-03T09:36:53.660" v="1" actId="700"/>
          <ac:spMkLst>
            <pc:docMk/>
            <pc:sldMk cId="845871873" sldId="316"/>
            <ac:spMk id="3" creationId="{4EC6C9B9-6A81-4097-BB0D-A58AB8F714A0}"/>
          </ac:spMkLst>
        </pc:spChg>
        <pc:spChg chg="add mod ord">
          <ac:chgData name="Aleš Peřina" userId="e8b1e395-a74c-486d-a5a8-05928ba82ec3" providerId="ADAL" clId="{A8C7AC0D-8E96-4023-BBDD-3301B8EF5096}" dt="2022-11-03T09:37:21.557" v="70" actId="20577"/>
          <ac:spMkLst>
            <pc:docMk/>
            <pc:sldMk cId="845871873" sldId="316"/>
            <ac:spMk id="4" creationId="{9EF41AA2-B93A-4EBD-88B9-9C916D9A07A9}"/>
          </ac:spMkLst>
        </pc:spChg>
        <pc:spChg chg="add del mod ord">
          <ac:chgData name="Aleš Peřina" userId="e8b1e395-a74c-486d-a5a8-05928ba82ec3" providerId="ADAL" clId="{A8C7AC0D-8E96-4023-BBDD-3301B8EF5096}" dt="2022-11-03T09:51:25.576" v="712" actId="478"/>
          <ac:spMkLst>
            <pc:docMk/>
            <pc:sldMk cId="845871873" sldId="316"/>
            <ac:spMk id="5" creationId="{54B91032-DA34-43FC-AC23-403670586CF9}"/>
          </ac:spMkLst>
        </pc:spChg>
        <pc:spChg chg="add mod">
          <ac:chgData name="Aleš Peřina" userId="e8b1e395-a74c-486d-a5a8-05928ba82ec3" providerId="ADAL" clId="{A8C7AC0D-8E96-4023-BBDD-3301B8EF5096}" dt="2022-11-03T09:52:50.755" v="733" actId="14100"/>
          <ac:spMkLst>
            <pc:docMk/>
            <pc:sldMk cId="845871873" sldId="316"/>
            <ac:spMk id="8" creationId="{78E6B094-F55C-48E2-BD58-00B88BB149F1}"/>
          </ac:spMkLst>
        </pc:spChg>
        <pc:picChg chg="add mod">
          <ac:chgData name="Aleš Peřina" userId="e8b1e395-a74c-486d-a5a8-05928ba82ec3" providerId="ADAL" clId="{A8C7AC0D-8E96-4023-BBDD-3301B8EF5096}" dt="2022-11-03T09:51:37.840" v="717" actId="14100"/>
          <ac:picMkLst>
            <pc:docMk/>
            <pc:sldMk cId="845871873" sldId="316"/>
            <ac:picMk id="7" creationId="{E3EB1B5D-B0A9-4C79-8ED2-F397627AD974}"/>
          </ac:picMkLst>
        </pc:picChg>
      </pc:sldChg>
      <pc:sldChg chg="modSp new mod">
        <pc:chgData name="Aleš Peřina" userId="e8b1e395-a74c-486d-a5a8-05928ba82ec3" providerId="ADAL" clId="{A8C7AC0D-8E96-4023-BBDD-3301B8EF5096}" dt="2022-11-15T12:53:18.066" v="2033" actId="20577"/>
        <pc:sldMkLst>
          <pc:docMk/>
          <pc:sldMk cId="3712664635" sldId="317"/>
        </pc:sldMkLst>
        <pc:spChg chg="mod">
          <ac:chgData name="Aleš Peřina" userId="e8b1e395-a74c-486d-a5a8-05928ba82ec3" providerId="ADAL" clId="{A8C7AC0D-8E96-4023-BBDD-3301B8EF5096}" dt="2022-11-03T09:38:09.089" v="84" actId="20577"/>
          <ac:spMkLst>
            <pc:docMk/>
            <pc:sldMk cId="3712664635" sldId="317"/>
            <ac:spMk id="2" creationId="{A1C2AD1C-962F-45BD-B9B2-DEA119EEF798}"/>
          </ac:spMkLst>
        </pc:spChg>
        <pc:spChg chg="mod">
          <ac:chgData name="Aleš Peřina" userId="e8b1e395-a74c-486d-a5a8-05928ba82ec3" providerId="ADAL" clId="{A8C7AC0D-8E96-4023-BBDD-3301B8EF5096}" dt="2022-11-15T12:53:18.066" v="2033" actId="20577"/>
          <ac:spMkLst>
            <pc:docMk/>
            <pc:sldMk cId="3712664635" sldId="317"/>
            <ac:spMk id="3" creationId="{0E1BF3DA-8838-4A14-ADE5-A0D2ABD12E0B}"/>
          </ac:spMkLst>
        </pc:spChg>
      </pc:sldChg>
      <pc:sldChg chg="addSp delSp modSp add mod modClrScheme chgLayout">
        <pc:chgData name="Aleš Peřina" userId="e8b1e395-a74c-486d-a5a8-05928ba82ec3" providerId="ADAL" clId="{A8C7AC0D-8E96-4023-BBDD-3301B8EF5096}" dt="2022-11-15T12:52:04.041" v="2030" actId="1076"/>
        <pc:sldMkLst>
          <pc:docMk/>
          <pc:sldMk cId="4117467413" sldId="318"/>
        </pc:sldMkLst>
        <pc:spChg chg="del mod ord">
          <ac:chgData name="Aleš Peřina" userId="e8b1e395-a74c-486d-a5a8-05928ba82ec3" providerId="ADAL" clId="{A8C7AC0D-8E96-4023-BBDD-3301B8EF5096}" dt="2022-11-15T12:51:48.431" v="2028" actId="478"/>
          <ac:spMkLst>
            <pc:docMk/>
            <pc:sldMk cId="4117467413" sldId="318"/>
            <ac:spMk id="2" creationId="{00000000-0000-0000-0000-000000000000}"/>
          </ac:spMkLst>
        </pc:spChg>
        <pc:spChg chg="add del mod">
          <ac:chgData name="Aleš Peřina" userId="e8b1e395-a74c-486d-a5a8-05928ba82ec3" providerId="ADAL" clId="{A8C7AC0D-8E96-4023-BBDD-3301B8EF5096}" dt="2022-11-15T12:52:00.708" v="2029" actId="478"/>
          <ac:spMkLst>
            <pc:docMk/>
            <pc:sldMk cId="4117467413" sldId="318"/>
            <ac:spMk id="4" creationId="{2E41E98D-C807-414C-B2BC-B3E12AD7C418}"/>
          </ac:spMkLst>
        </pc:spChg>
        <pc:spChg chg="del">
          <ac:chgData name="Aleš Peřina" userId="e8b1e395-a74c-486d-a5a8-05928ba82ec3" providerId="ADAL" clId="{A8C7AC0D-8E96-4023-BBDD-3301B8EF5096}" dt="2022-11-03T09:53:13.642" v="736" actId="478"/>
          <ac:spMkLst>
            <pc:docMk/>
            <pc:sldMk cId="4117467413" sldId="318"/>
            <ac:spMk id="4" creationId="{EA5CAB40-61C7-44AD-BF36-0717028F465A}"/>
          </ac:spMkLst>
        </pc:spChg>
        <pc:spChg chg="add del mod ord">
          <ac:chgData name="Aleš Peřina" userId="e8b1e395-a74c-486d-a5a8-05928ba82ec3" providerId="ADAL" clId="{A8C7AC0D-8E96-4023-BBDD-3301B8EF5096}" dt="2022-11-03T09:55:37.660" v="743" actId="700"/>
          <ac:spMkLst>
            <pc:docMk/>
            <pc:sldMk cId="4117467413" sldId="318"/>
            <ac:spMk id="8" creationId="{13028D62-F1DB-428C-884A-ADB706BBA420}"/>
          </ac:spMkLst>
        </pc:spChg>
        <pc:spChg chg="add del mod ord">
          <ac:chgData name="Aleš Peřina" userId="e8b1e395-a74c-486d-a5a8-05928ba82ec3" providerId="ADAL" clId="{A8C7AC0D-8E96-4023-BBDD-3301B8EF5096}" dt="2022-11-03T09:55:37.660" v="743" actId="700"/>
          <ac:spMkLst>
            <pc:docMk/>
            <pc:sldMk cId="4117467413" sldId="318"/>
            <ac:spMk id="9" creationId="{8258D1C1-8BCD-48EE-B703-A9F96896B026}"/>
          </ac:spMkLst>
        </pc:spChg>
        <pc:spChg chg="add mod ord">
          <ac:chgData name="Aleš Peřina" userId="e8b1e395-a74c-486d-a5a8-05928ba82ec3" providerId="ADAL" clId="{A8C7AC0D-8E96-4023-BBDD-3301B8EF5096}" dt="2022-11-15T11:58:25.668" v="842" actId="5793"/>
          <ac:spMkLst>
            <pc:docMk/>
            <pc:sldMk cId="4117467413" sldId="318"/>
            <ac:spMk id="10" creationId="{2144AC3A-DC7C-47BD-B1F5-3FD9616EDE7A}"/>
          </ac:spMkLst>
        </pc:spChg>
        <pc:picChg chg="add del mod">
          <ac:chgData name="Aleš Peřina" userId="e8b1e395-a74c-486d-a5a8-05928ba82ec3" providerId="ADAL" clId="{A8C7AC0D-8E96-4023-BBDD-3301B8EF5096}" dt="2022-11-03T09:55:03.546" v="738" actId="478"/>
          <ac:picMkLst>
            <pc:docMk/>
            <pc:sldMk cId="4117467413" sldId="318"/>
            <ac:picMk id="5" creationId="{A6ABD46F-5477-4A7B-932F-475B87D02B3B}"/>
          </ac:picMkLst>
        </pc:picChg>
        <pc:picChg chg="add mod">
          <ac:chgData name="Aleš Peřina" userId="e8b1e395-a74c-486d-a5a8-05928ba82ec3" providerId="ADAL" clId="{A8C7AC0D-8E96-4023-BBDD-3301B8EF5096}" dt="2022-11-15T12:52:04.041" v="2030" actId="1076"/>
          <ac:picMkLst>
            <pc:docMk/>
            <pc:sldMk cId="4117467413" sldId="318"/>
            <ac:picMk id="7" creationId="{08DBD476-9C37-41B4-A101-6A63B9EDD99F}"/>
          </ac:picMkLst>
        </pc:picChg>
        <pc:picChg chg="del">
          <ac:chgData name="Aleš Peřina" userId="e8b1e395-a74c-486d-a5a8-05928ba82ec3" providerId="ADAL" clId="{A8C7AC0D-8E96-4023-BBDD-3301B8EF5096}" dt="2022-11-03T09:53:09.446" v="735" actId="478"/>
          <ac:picMkLst>
            <pc:docMk/>
            <pc:sldMk cId="4117467413" sldId="318"/>
            <ac:picMk id="33794" creationId="{00000000-0000-0000-0000-000000000000}"/>
          </ac:picMkLst>
        </pc:picChg>
      </pc:sldChg>
      <pc:sldChg chg="modSp new mod">
        <pc:chgData name="Aleš Peřina" userId="e8b1e395-a74c-486d-a5a8-05928ba82ec3" providerId="ADAL" clId="{A8C7AC0D-8E96-4023-BBDD-3301B8EF5096}" dt="2022-11-15T13:09:04.925" v="2646" actId="14100"/>
        <pc:sldMkLst>
          <pc:docMk/>
          <pc:sldMk cId="736478408" sldId="319"/>
        </pc:sldMkLst>
        <pc:spChg chg="mod">
          <ac:chgData name="Aleš Peřina" userId="e8b1e395-a74c-486d-a5a8-05928ba82ec3" providerId="ADAL" clId="{A8C7AC0D-8E96-4023-BBDD-3301B8EF5096}" dt="2022-11-15T12:00:07.744" v="887" actId="20577"/>
          <ac:spMkLst>
            <pc:docMk/>
            <pc:sldMk cId="736478408" sldId="319"/>
            <ac:spMk id="2" creationId="{8EBF22EE-9DD3-483C-B570-8550C47B7590}"/>
          </ac:spMkLst>
        </pc:spChg>
        <pc:spChg chg="mod">
          <ac:chgData name="Aleš Peřina" userId="e8b1e395-a74c-486d-a5a8-05928ba82ec3" providerId="ADAL" clId="{A8C7AC0D-8E96-4023-BBDD-3301B8EF5096}" dt="2022-11-15T13:09:04.925" v="2646" actId="14100"/>
          <ac:spMkLst>
            <pc:docMk/>
            <pc:sldMk cId="736478408" sldId="319"/>
            <ac:spMk id="3" creationId="{C1BC46EA-277D-4CCB-935A-0639D65FE6ED}"/>
          </ac:spMkLst>
        </pc:spChg>
      </pc:sldChg>
      <pc:sldChg chg="modSp new mod ord">
        <pc:chgData name="Aleš Peřina" userId="e8b1e395-a74c-486d-a5a8-05928ba82ec3" providerId="ADAL" clId="{A8C7AC0D-8E96-4023-BBDD-3301B8EF5096}" dt="2022-11-15T12:50:49.972" v="2027" actId="6549"/>
        <pc:sldMkLst>
          <pc:docMk/>
          <pc:sldMk cId="4023250252" sldId="320"/>
        </pc:sldMkLst>
        <pc:spChg chg="mod">
          <ac:chgData name="Aleš Peřina" userId="e8b1e395-a74c-486d-a5a8-05928ba82ec3" providerId="ADAL" clId="{A8C7AC0D-8E96-4023-BBDD-3301B8EF5096}" dt="2022-11-15T12:09:23.524" v="1439" actId="20577"/>
          <ac:spMkLst>
            <pc:docMk/>
            <pc:sldMk cId="4023250252" sldId="320"/>
            <ac:spMk id="2" creationId="{0AF335E8-76A0-4834-8AE2-D082C7C91AB2}"/>
          </ac:spMkLst>
        </pc:spChg>
        <pc:spChg chg="mod">
          <ac:chgData name="Aleš Peřina" userId="e8b1e395-a74c-486d-a5a8-05928ba82ec3" providerId="ADAL" clId="{A8C7AC0D-8E96-4023-BBDD-3301B8EF5096}" dt="2022-11-15T12:50:49.972" v="2027" actId="6549"/>
          <ac:spMkLst>
            <pc:docMk/>
            <pc:sldMk cId="4023250252" sldId="320"/>
            <ac:spMk id="3" creationId="{9DC50EE0-240C-4118-98A4-794B879E000E}"/>
          </ac:spMkLst>
        </pc:spChg>
      </pc:sldChg>
      <pc:sldChg chg="addSp delSp modSp new mod">
        <pc:chgData name="Aleš Peřina" userId="e8b1e395-a74c-486d-a5a8-05928ba82ec3" providerId="ADAL" clId="{A8C7AC0D-8E96-4023-BBDD-3301B8EF5096}" dt="2022-11-15T13:23:02.713" v="2675" actId="20577"/>
        <pc:sldMkLst>
          <pc:docMk/>
          <pc:sldMk cId="3356911938" sldId="321"/>
        </pc:sldMkLst>
        <pc:spChg chg="mod">
          <ac:chgData name="Aleš Peřina" userId="e8b1e395-a74c-486d-a5a8-05928ba82ec3" providerId="ADAL" clId="{A8C7AC0D-8E96-4023-BBDD-3301B8EF5096}" dt="2022-11-15T12:06:11.220" v="1337" actId="404"/>
          <ac:spMkLst>
            <pc:docMk/>
            <pc:sldMk cId="3356911938" sldId="321"/>
            <ac:spMk id="2" creationId="{90E8730B-243B-4CD3-89CE-7338EEFCBFBB}"/>
          </ac:spMkLst>
        </pc:spChg>
        <pc:spChg chg="del">
          <ac:chgData name="Aleš Peřina" userId="e8b1e395-a74c-486d-a5a8-05928ba82ec3" providerId="ADAL" clId="{A8C7AC0D-8E96-4023-BBDD-3301B8EF5096}" dt="2022-11-15T12:04:12.758" v="1237" actId="478"/>
          <ac:spMkLst>
            <pc:docMk/>
            <pc:sldMk cId="3356911938" sldId="321"/>
            <ac:spMk id="3" creationId="{3C250DFB-F776-4022-9184-F34002E7FEBA}"/>
          </ac:spMkLst>
        </pc:spChg>
        <pc:spChg chg="add mod">
          <ac:chgData name="Aleš Peřina" userId="e8b1e395-a74c-486d-a5a8-05928ba82ec3" providerId="ADAL" clId="{A8C7AC0D-8E96-4023-BBDD-3301B8EF5096}" dt="2022-11-15T12:04:15.561" v="1238"/>
          <ac:spMkLst>
            <pc:docMk/>
            <pc:sldMk cId="3356911938" sldId="321"/>
            <ac:spMk id="5" creationId="{AAF6B8FC-E64C-4DA4-BF38-82E73ADDA3D0}"/>
          </ac:spMkLst>
        </pc:spChg>
        <pc:spChg chg="add mod">
          <ac:chgData name="Aleš Peřina" userId="e8b1e395-a74c-486d-a5a8-05928ba82ec3" providerId="ADAL" clId="{A8C7AC0D-8E96-4023-BBDD-3301B8EF5096}" dt="2022-11-15T12:04:15.561" v="1238"/>
          <ac:spMkLst>
            <pc:docMk/>
            <pc:sldMk cId="3356911938" sldId="321"/>
            <ac:spMk id="6" creationId="{B47E8A7C-8D9C-4782-871C-884F764ADA46}"/>
          </ac:spMkLst>
        </pc:spChg>
        <pc:spChg chg="add del mod">
          <ac:chgData name="Aleš Peřina" userId="e8b1e395-a74c-486d-a5a8-05928ba82ec3" providerId="ADAL" clId="{A8C7AC0D-8E96-4023-BBDD-3301B8EF5096}" dt="2022-11-15T12:04:24.786" v="1239" actId="478"/>
          <ac:spMkLst>
            <pc:docMk/>
            <pc:sldMk cId="3356911938" sldId="321"/>
            <ac:spMk id="7" creationId="{E3F8D719-9110-4AD9-9710-794185180256}"/>
          </ac:spMkLst>
        </pc:spChg>
        <pc:graphicFrameChg chg="add mod modGraphic">
          <ac:chgData name="Aleš Peřina" userId="e8b1e395-a74c-486d-a5a8-05928ba82ec3" providerId="ADAL" clId="{A8C7AC0D-8E96-4023-BBDD-3301B8EF5096}" dt="2022-11-15T13:23:02.713" v="2675" actId="20577"/>
          <ac:graphicFrameMkLst>
            <pc:docMk/>
            <pc:sldMk cId="3356911938" sldId="321"/>
            <ac:graphicFrameMk id="4" creationId="{D25A595A-9505-4A24-8D3C-312042F4F92F}"/>
          </ac:graphicFrameMkLst>
        </pc:graphicFrameChg>
      </pc:sldChg>
      <pc:sldMasterChg chg="modSldLayout">
        <pc:chgData name="Aleš Peřina" userId="e8b1e395-a74c-486d-a5a8-05928ba82ec3" providerId="ADAL" clId="{A8C7AC0D-8E96-4023-BBDD-3301B8EF5096}" dt="2022-11-03T09:59:59.212" v="841" actId="478"/>
        <pc:sldMasterMkLst>
          <pc:docMk/>
          <pc:sldMasterMk cId="0" sldId="2147483659"/>
        </pc:sldMasterMkLst>
        <pc:sldLayoutChg chg="delSp mod">
          <pc:chgData name="Aleš Peřina" userId="e8b1e395-a74c-486d-a5a8-05928ba82ec3" providerId="ADAL" clId="{A8C7AC0D-8E96-4023-BBDD-3301B8EF5096}" dt="2022-11-03T09:59:59.212" v="841" actId="478"/>
          <pc:sldLayoutMkLst>
            <pc:docMk/>
            <pc:sldMasterMk cId="0" sldId="2147483659"/>
            <pc:sldLayoutMk cId="0" sldId="2147483656"/>
          </pc:sldLayoutMkLst>
          <pc:picChg chg="del">
            <ac:chgData name="Aleš Peřina" userId="e8b1e395-a74c-486d-a5a8-05928ba82ec3" providerId="ADAL" clId="{A8C7AC0D-8E96-4023-BBDD-3301B8EF5096}" dt="2022-11-03T09:59:59.212" v="841" actId="478"/>
            <ac:picMkLst>
              <pc:docMk/>
              <pc:sldMasterMk cId="0" sldId="2147483659"/>
              <pc:sldLayoutMk cId="0" sldId="2147483656"/>
              <ac:picMk id="7" creationId="{85B3EE37-8A19-437B-95ED-0D642F7B6657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B402D3F6-4D5C-4215-9D06-819E4F9109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16FC07-7272-4A0A-BCAE-4F1EA76B98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EB0A6-C495-4541-A7C3-7DD42194A532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DA1C3A-8985-4E74-A667-EF840DA5B9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C1C57A-F096-417F-8AA1-6ECF7F174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108CF-EBBB-4233-81EF-4853916A7A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67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lIns="99066" tIns="49533" rIns="99066" bIns="49533"/>
          <a:lstStyle>
            <a:lvl1pPr lvl="0" algn="l">
              <a:defRPr sz="1300"/>
            </a:lvl1pPr>
          </a:lstStyle>
          <a:p>
            <a:endParaRPr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lIns="99066" tIns="49533" rIns="99066" bIns="49533"/>
          <a:lstStyle>
            <a:lvl1pPr lvl="0" algn="r">
              <a:defRPr sz="1300"/>
            </a:lvl1pPr>
          </a:lstStyle>
          <a:p>
            <a:endParaRPr/>
          </a:p>
        </p:txBody>
      </p:sp>
      <p:sp>
        <p:nvSpPr>
          <p:cNvPr id="4" name="Zástupný symbol pro obrázek snímku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lIns="99066" tIns="49533" rIns="99066" bIns="49533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lIns="99066" tIns="49533" rIns="99066" bIns="49533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9721108"/>
            <a:ext cx="3077739" cy="513506"/>
          </a:xfrm>
          <a:prstGeom prst="rect">
            <a:avLst/>
          </a:prstGeom>
        </p:spPr>
        <p:txBody>
          <a:bodyPr lIns="99066" tIns="49533" rIns="99066" bIns="49533" anchor="b"/>
          <a:lstStyle>
            <a:lvl1pPr lvl="0" algn="l">
              <a:defRPr sz="1300"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023092" y="9721108"/>
            <a:ext cx="3077739" cy="513506"/>
          </a:xfrm>
          <a:prstGeom prst="rect">
            <a:avLst/>
          </a:prstGeom>
        </p:spPr>
        <p:txBody>
          <a:bodyPr lIns="99066" tIns="49533" rIns="99066" bIns="49533" anchor="b"/>
          <a:lstStyle>
            <a:lvl1pPr lvl="0" algn="r">
              <a:defRPr sz="13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00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lvl="0" algn="l">
      <a:defRPr sz="1200">
        <a:solidFill>
          <a:schemeClr val="tx1"/>
        </a:solidFill>
        <a:latin typeface="Calibri"/>
      </a:defRPr>
    </a:lvl1pPr>
    <a:lvl2pPr marL="457200" lvl="0" algn="l">
      <a:defRPr sz="1200">
        <a:solidFill>
          <a:schemeClr val="tx1"/>
        </a:solidFill>
        <a:latin typeface="Calibri"/>
      </a:defRPr>
    </a:lvl2pPr>
    <a:lvl3pPr marL="914400" lvl="0" algn="l">
      <a:defRPr sz="1200">
        <a:solidFill>
          <a:schemeClr val="tx1"/>
        </a:solidFill>
        <a:latin typeface="Calibri"/>
      </a:defRPr>
    </a:lvl3pPr>
    <a:lvl4pPr marL="1371600" lvl="0" algn="l">
      <a:defRPr sz="1200">
        <a:solidFill>
          <a:schemeClr val="tx1"/>
        </a:solidFill>
        <a:latin typeface="Calibri"/>
      </a:defRPr>
    </a:lvl4pPr>
    <a:lvl5pPr marL="1828800" lvl="0" algn="l">
      <a:defRPr sz="1200">
        <a:solidFill>
          <a:schemeClr val="tx1"/>
        </a:solidFill>
        <a:latin typeface="Calibri"/>
      </a:defRPr>
    </a:lvl5pPr>
    <a:lvl6pPr marL="2286000" lvl="0" algn="l">
      <a:defRPr sz="1200">
        <a:solidFill>
          <a:schemeClr val="tx1"/>
        </a:solidFill>
        <a:latin typeface="Calibri"/>
      </a:defRPr>
    </a:lvl6pPr>
    <a:lvl7pPr marL="2743200" lvl="0" algn="l">
      <a:defRPr sz="1200">
        <a:solidFill>
          <a:schemeClr val="tx1"/>
        </a:solidFill>
        <a:latin typeface="Calibri"/>
      </a:defRPr>
    </a:lvl7pPr>
    <a:lvl8pPr marL="3200400" lvl="0" algn="l">
      <a:defRPr sz="1200">
        <a:solidFill>
          <a:schemeClr val="tx1"/>
        </a:solidFill>
        <a:latin typeface="Calibri"/>
      </a:defRPr>
    </a:lvl8pPr>
    <a:lvl9pPr marL="3657600" lvl="0" algn="l">
      <a:defRPr sz="1200">
        <a:solidFill>
          <a:schemeClr val="tx1"/>
        </a:solidFill>
        <a:latin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b="0"/>
              <a:t>Článek na TZB-info:</a:t>
            </a:r>
            <a:r>
              <a:rPr lang="cs-CZ" b="0" baseline="0"/>
              <a:t> http://www.tzb-info.cz/1303-umele-osvetleni-vnitrniho-prostredi</a:t>
            </a:r>
          </a:p>
          <a:p>
            <a:pPr lvl="0"/>
            <a:endParaRPr lang="cs-CZ" b="0" baseline="0"/>
          </a:p>
          <a:p>
            <a:pPr lvl="0"/>
            <a:r>
              <a:rPr lang="cs-CZ" b="0"/>
              <a:t>Küller R…: </a:t>
            </a:r>
            <a:r>
              <a:rPr sz="1300"/>
              <a:t>Health and behavior of children in classrooms with and without windows</a:t>
            </a:r>
            <a:r>
              <a:rPr lang="cs-CZ" sz="1300"/>
              <a:t>.  Journal of Environmental Psychology, 1992; 12(4): 305-17. doi:10.1016/S0272-4944(05)80079-9.</a:t>
            </a:r>
          </a:p>
          <a:p>
            <a:pPr lvl="0"/>
            <a:r>
              <a:rPr lang="cs-CZ"/>
              <a:t>Abstrakt: Cílem studie bylo posoudit účinky světla na produkci stresových hormonů, výkon ve třídě, tělesný růst a pracovní schopnosti žáků.</a:t>
            </a:r>
            <a:r>
              <a:rPr lang="cs-CZ" baseline="0"/>
              <a:t> Do studie bylo zahrnuto a</a:t>
            </a:r>
            <a:r>
              <a:rPr lang="cs-CZ"/>
              <a:t>si 90 žáků, kteří byli ve svém školním prostředí zkoumání po dobu jednoho školního</a:t>
            </a:r>
            <a:r>
              <a:rPr lang="cs-CZ" baseline="0"/>
              <a:t> roku. Ž</a:t>
            </a:r>
            <a:r>
              <a:rPr lang="cs-CZ"/>
              <a:t>áci bylI umístěni ve čtyřech třídách, které se lišily způsobem</a:t>
            </a:r>
            <a:r>
              <a:rPr lang="cs-CZ" baseline="0"/>
              <a:t> osvětlení (denní nebo umělé zářivkami)</a:t>
            </a:r>
            <a:r>
              <a:rPr lang="cs-CZ"/>
              <a:t>. Výsledky ukázaly, že existuje sezónní proměnlivost s větší produkcí stresových hormonů v létě. Žáci</a:t>
            </a:r>
            <a:r>
              <a:rPr lang="cs-CZ" baseline="0"/>
              <a:t> </a:t>
            </a:r>
            <a:r>
              <a:rPr lang="cs-CZ"/>
              <a:t>umístěni v učebně bez přirozeného denního světla, které bylo nahrazeno fluorescenčním zdrojem,  vykazovali</a:t>
            </a:r>
            <a:r>
              <a:rPr lang="cs-CZ" baseline="0"/>
              <a:t> </a:t>
            </a:r>
            <a:r>
              <a:rPr lang="cs-CZ"/>
              <a:t>výrazné odchylky od přirozené denní a sezónní</a:t>
            </a:r>
            <a:r>
              <a:rPr lang="cs-CZ" baseline="0"/>
              <a:t> proměnlivosti</a:t>
            </a:r>
            <a:r>
              <a:rPr lang="cs-CZ"/>
              <a:t>. Vysoké hladiny kortizolu v ranní době byly spojeny se společenskostí, zatímco nízké hladiny podporovaly</a:t>
            </a:r>
            <a:r>
              <a:rPr lang="cs-CZ" baseline="0"/>
              <a:t> </a:t>
            </a:r>
            <a:r>
              <a:rPr lang="cs-CZ"/>
              <a:t>individuální koncentraci. Meziroční tělesný růst byl nejmenší u dětí s nejvyššími úrovněmi ranním kortizolu. Má se za to, že produkce kortizolu měl vliv na zdravotní dispozice.  Lze dojít k závěru, že je třeba se vyhýbat</a:t>
            </a:r>
            <a:r>
              <a:rPr lang="cs-CZ" baseline="0"/>
              <a:t> trvalému užívání učeben bez dostatečného denního osvětlení.</a:t>
            </a:r>
          </a:p>
          <a:p>
            <a:pPr lvl="0"/>
            <a:endParaRPr lang="cs-CZ" baseline="0"/>
          </a:p>
          <a:p>
            <a:pPr lvl="0"/>
            <a:r>
              <a:rPr lang="cs-CZ"/>
              <a:t>Engwall M: </a:t>
            </a:r>
            <a:r>
              <a:t>Lighting, sleep and circadian rhythm: An intervention study in the intensive care unit. Intensive &amp; critical care nursing : the official journal of the British Association of Critical Care Nurses</a:t>
            </a:r>
            <a:r>
              <a:rPr lang="cs-CZ"/>
              <a:t>. 2015.</a:t>
            </a:r>
            <a:r>
              <a:rPr lang="cs-CZ" baseline="0"/>
              <a:t> Elektronické vydání před tiskem. Doi: 10.1016/j.iccn.2015.07.001</a:t>
            </a:r>
            <a:r>
              <a:rPr lang="cs-CZ"/>
              <a:t> </a:t>
            </a:r>
          </a:p>
          <a:p>
            <a:pPr lvl="0"/>
            <a:r>
              <a:rPr lang="cs-CZ"/>
              <a:t>Abstrakt: U pacientů na jednotkách intenzivní péče (JIP), může docházet k narušení jejich cirkadiánních rytmů. Ve výzkumném projektu byly</a:t>
            </a:r>
            <a:r>
              <a:rPr lang="cs-CZ" baseline="0"/>
              <a:t> na výzkumných JIP nastaveny různé světelné podmínky</a:t>
            </a:r>
            <a:r>
              <a:rPr lang="cs-CZ"/>
              <a:t>. Část I výzkumu</a:t>
            </a:r>
            <a:r>
              <a:rPr lang="cs-CZ" baseline="0"/>
              <a:t> měla za </a:t>
            </a:r>
            <a:r>
              <a:rPr lang="cs-CZ"/>
              <a:t>cíl porovnat vliv světelných podmínek ve různých pokojích.</a:t>
            </a:r>
            <a:r>
              <a:rPr lang="cs-CZ" baseline="0"/>
              <a:t> </a:t>
            </a:r>
            <a:r>
              <a:rPr lang="cs-CZ"/>
              <a:t>Výsledky ukázaly rozdíly ve prospěch pacientů v intervenční místnosti (n = 48, p = 0,004), ve které byly nastaveny podmínky kopírující přirozenou</a:t>
            </a:r>
            <a:r>
              <a:rPr lang="cs-CZ" baseline="0"/>
              <a:t> cykličnost světla v porovnání s místností, ve které byl v nočních hodinách nastaven větší jas (n = 52). Cílem části II výzkumu </a:t>
            </a:r>
            <a:r>
              <a:rPr lang="cs-CZ"/>
              <a:t>bylo popsat subjektivní vjemy pacientů. Pacienti byli dotazováni na tyto aspekty: 'Vliv osvětlení na spánek pacientů', 'Dopad osvětlení / světla na denní rytmus' a ‚uklidňující</a:t>
            </a:r>
            <a:r>
              <a:rPr lang="cs-CZ" baseline="0"/>
              <a:t> účinek </a:t>
            </a:r>
            <a:r>
              <a:rPr lang="cs-CZ"/>
              <a:t>osvětlení' , Většina z nich měla zkušenosti z poruchami spánku a polovina měla noční můry / znaky narušení cirkadiánního rytmu. Naopak</a:t>
            </a:r>
            <a:r>
              <a:rPr lang="cs-CZ" baseline="0"/>
              <a:t> v intervenční místnosti byli téměř </a:t>
            </a:r>
            <a:r>
              <a:rPr lang="cs-CZ"/>
              <a:t>všichni pacienti spokojeni s přirozeně cyklickým nastavením světelných podmínek, které spolu s denním světlem podporovaly jejich denní rytmus.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7376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Light</a:t>
            </a:r>
            <a:r>
              <a:rPr lang="cs-CZ" baseline="0" dirty="0"/>
              <a:t> </a:t>
            </a:r>
            <a:r>
              <a:rPr lang="cs-CZ" baseline="0" dirty="0" err="1"/>
              <a:t>pollution</a:t>
            </a:r>
            <a:r>
              <a:rPr lang="cs-CZ" baseline="0" dirty="0"/>
              <a:t> map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83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Chromatičnost</a:t>
            </a:r>
            <a:r>
              <a:rPr lang="cs-CZ" baseline="0"/>
              <a:t> běžné žárovky v prodeji 2700 K.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15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Halogenové žárovky:</a:t>
            </a:r>
            <a:r>
              <a:rPr lang="cs-CZ" baseline="0" dirty="0"/>
              <a:t> zahřívání plynu</a:t>
            </a:r>
          </a:p>
          <a:p>
            <a:pPr lvl="0"/>
            <a:r>
              <a:rPr lang="cs-CZ" baseline="0" dirty="0"/>
              <a:t>SBS – </a:t>
            </a:r>
            <a:r>
              <a:rPr lang="cs-CZ" baseline="0" dirty="0" err="1"/>
              <a:t>Sick</a:t>
            </a:r>
            <a:r>
              <a:rPr lang="cs-CZ" baseline="0" dirty="0"/>
              <a:t> </a:t>
            </a:r>
            <a:r>
              <a:rPr lang="cs-CZ" baseline="0" dirty="0" err="1"/>
              <a:t>Buliding</a:t>
            </a:r>
            <a:r>
              <a:rPr lang="cs-CZ" baseline="0"/>
              <a:t> Syndrome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17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05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36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556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84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Chepesiuk, R. (2009). Missing the Dark: Health Effects of Light Pollution. Environmental Health Perspectives , 117(1), A20–A27.</a:t>
            </a:r>
          </a:p>
          <a:p>
            <a:pPr lvl="0"/>
            <a:r>
              <a:t>Stephen M. Pauley, Lighting for the human circadian clock: recent research indicates that lighting has become a public health issue, Medical Hypotheses, Volume 63, Issue 4, 2004, Pages 588-596, ISSN 0306-9877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4632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4902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4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/>
          <a:lstStyle>
            <a:lvl1pPr lvl="0"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6CA-AD6C-48F7-8F36-DE01A67CA714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C7FF-BD0D-452A-88AB-C5CDFF8CB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9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63085" y="4406901"/>
            <a:ext cx="10363201" cy="1362075"/>
          </a:xfrm>
          <a:prstGeom prst="rect">
            <a:avLst/>
          </a:prstGeom>
        </p:spPr>
        <p:txBody>
          <a:bodyPr anchor="t"/>
          <a:lstStyle>
            <a:lvl1pPr lvl="0"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963085" y="2906713"/>
            <a:ext cx="10363201" cy="1500187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B49CA6B-C124-43DB-A6A2-8CD6506E3B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7" y="77778"/>
            <a:ext cx="474663" cy="365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389718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389718" y="612775"/>
            <a:ext cx="7315201" cy="4114800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3200"/>
            </a:lvl1pPr>
          </a:lstStyle>
          <a:p>
            <a:endParaRPr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2389718" y="5367338"/>
            <a:ext cx="7315201" cy="804862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6CA-AD6C-48F7-8F36-DE01A67CA714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C7FF-BD0D-452A-88AB-C5CDFF8CB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3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image" Target="../media/image1.jpe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pPr lvl="0"/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266DDF0-8F99-4FB8-9630-0CCBDC86CD4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7" y="77778"/>
            <a:ext cx="474663" cy="3651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6" r:id="rId6"/>
    <p:sldLayoutId id="2147483657" r:id="rId7"/>
    <p:sldLayoutId id="2147483658" r:id="rId8"/>
    <p:sldLayoutId id="2147483660" r:id="rId9"/>
    <p:sldLayoutId id="2147483661" r:id="rId10"/>
  </p:sldLayoutIdLst>
  <p:txStyles>
    <p:titleStyle>
      <a:lvl1pPr lvl="0" algn="ctr">
        <a:buNone/>
        <a:defRPr sz="4400" b="1">
          <a:solidFill>
            <a:srgbClr val="0000DC"/>
          </a:solidFill>
          <a:latin typeface="Calibri"/>
        </a:defRPr>
      </a:lvl1pPr>
    </p:titleStyle>
    <p:bodyStyle>
      <a:lvl1pPr marL="342900" lvl="0" indent="-342900" algn="l">
        <a:spcBef>
          <a:spcPct val="20000"/>
        </a:spcBef>
        <a:buFont typeface="Arial"/>
        <a:buChar char="•"/>
        <a:defRPr sz="3200">
          <a:solidFill>
            <a:schemeClr val="tx1"/>
          </a:solidFill>
          <a:latin typeface="Calibri"/>
        </a:defRPr>
      </a:lvl1pPr>
      <a:lvl2pPr marL="742950" lvl="0" indent="-285750" algn="l">
        <a:spcBef>
          <a:spcPct val="20000"/>
        </a:spcBef>
        <a:buFont typeface="Arial"/>
        <a:buChar char="–"/>
        <a:defRPr sz="2800">
          <a:solidFill>
            <a:schemeClr val="tx1"/>
          </a:solidFill>
          <a:latin typeface="Calibri"/>
        </a:defRPr>
      </a:lvl2pPr>
      <a:lvl3pPr marL="1143000" lvl="0" indent="-228600" algn="l">
        <a:spcBef>
          <a:spcPct val="20000"/>
        </a:spcBef>
        <a:buFont typeface="Arial"/>
        <a:buChar char="•"/>
        <a:defRPr sz="2400">
          <a:solidFill>
            <a:schemeClr val="tx1"/>
          </a:solidFill>
          <a:latin typeface="Calibri"/>
        </a:defRPr>
      </a:lvl3pPr>
      <a:lvl4pPr marL="1600200" lvl="0" indent="-228600" algn="l">
        <a:spcBef>
          <a:spcPct val="20000"/>
        </a:spcBef>
        <a:buFont typeface="Arial"/>
        <a:buChar char="–"/>
        <a:defRPr sz="2000">
          <a:solidFill>
            <a:schemeClr val="tx1"/>
          </a:solidFill>
          <a:latin typeface="Calibri"/>
        </a:defRPr>
      </a:lvl4pPr>
      <a:lvl5pPr marL="2057400" lvl="0" indent="-228600" algn="l">
        <a:spcBef>
          <a:spcPct val="20000"/>
        </a:spcBef>
        <a:buFont typeface="Arial"/>
        <a:buChar char="»"/>
        <a:defRPr sz="2000">
          <a:solidFill>
            <a:schemeClr val="tx1"/>
          </a:solidFill>
          <a:latin typeface="Calibri"/>
        </a:defRPr>
      </a:lvl5pPr>
      <a:lvl6pPr marL="25146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6pPr>
      <a:lvl7pPr marL="29718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7pPr>
      <a:lvl8pPr marL="34290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8pPr>
      <a:lvl9pPr marL="38862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9pPr>
    </p:bodyStyle>
    <p:otherStyle>
      <a:lvl1pPr marL="0" lvl="0" algn="l">
        <a:defRPr sz="1800">
          <a:solidFill>
            <a:schemeClr val="tx1"/>
          </a:solidFill>
          <a:latin typeface="Calibri"/>
        </a:defRPr>
      </a:lvl1pPr>
      <a:lvl2pPr marL="457200" lvl="0" algn="l">
        <a:defRPr sz="1800">
          <a:solidFill>
            <a:schemeClr val="tx1"/>
          </a:solidFill>
          <a:latin typeface="Calibri"/>
        </a:defRPr>
      </a:lvl2pPr>
      <a:lvl3pPr marL="914400" lvl="0" algn="l">
        <a:defRPr sz="1800">
          <a:solidFill>
            <a:schemeClr val="tx1"/>
          </a:solidFill>
          <a:latin typeface="Calibri"/>
        </a:defRPr>
      </a:lvl3pPr>
      <a:lvl4pPr marL="1371600" lvl="0" algn="l">
        <a:defRPr sz="1800">
          <a:solidFill>
            <a:schemeClr val="tx1"/>
          </a:solidFill>
          <a:latin typeface="Calibri"/>
        </a:defRPr>
      </a:lvl4pPr>
      <a:lvl5pPr marL="1828800" lvl="0" algn="l">
        <a:defRPr sz="1800">
          <a:solidFill>
            <a:schemeClr val="tx1"/>
          </a:solidFill>
          <a:latin typeface="Calibri"/>
        </a:defRPr>
      </a:lvl5pPr>
      <a:lvl6pPr marL="2286000" lvl="0" algn="l">
        <a:defRPr sz="1800">
          <a:solidFill>
            <a:schemeClr val="tx1"/>
          </a:solidFill>
          <a:latin typeface="Calibri"/>
        </a:defRPr>
      </a:lvl6pPr>
      <a:lvl7pPr marL="2743200" lvl="0" algn="l">
        <a:defRPr sz="1800">
          <a:solidFill>
            <a:schemeClr val="tx1"/>
          </a:solidFill>
          <a:latin typeface="Calibri"/>
        </a:defRPr>
      </a:lvl7pPr>
      <a:lvl8pPr marL="3200400" lvl="0" algn="l">
        <a:defRPr sz="1800">
          <a:solidFill>
            <a:schemeClr val="tx1"/>
          </a:solidFill>
          <a:latin typeface="Calibri"/>
        </a:defRPr>
      </a:lvl8pPr>
      <a:lvl9pPr marL="3657600" lvl="0" algn="l">
        <a:defRPr sz="1800">
          <a:solidFill>
            <a:schemeClr val="tx1"/>
          </a:solidFill>
          <a:latin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4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5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9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3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0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3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3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3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Světlo a osvětlení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Mgr. Aleš Peřina, Ph. 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2144AC3A-DC7C-47BD-B1F5-3FD9616ED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74639"/>
            <a:ext cx="10959008" cy="135416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Experimentální vliv 6,5 hodinové expozice světlu dvou vlnových délek u slepého muže </a:t>
            </a:r>
            <a:r>
              <a:rPr lang="cs-CZ" sz="1600" dirty="0" err="1"/>
              <a:t>Bonmati-Carrion</a:t>
            </a:r>
            <a:r>
              <a:rPr lang="cs-CZ" sz="1600" dirty="0"/>
              <a:t> MA, </a:t>
            </a:r>
            <a:r>
              <a:rPr lang="cs-CZ" sz="1600" dirty="0" err="1"/>
              <a:t>Arguelles-Prieto</a:t>
            </a:r>
            <a:r>
              <a:rPr lang="cs-CZ" sz="1600" dirty="0"/>
              <a:t> R, </a:t>
            </a:r>
            <a:r>
              <a:rPr lang="cs-CZ" sz="1600" dirty="0" err="1"/>
              <a:t>Martinez</a:t>
            </a:r>
            <a:r>
              <a:rPr lang="cs-CZ" sz="1600" dirty="0"/>
              <a:t>-Madrid MJ, Reiter R, </a:t>
            </a:r>
            <a:r>
              <a:rPr lang="cs-CZ" sz="1600" dirty="0" err="1"/>
              <a:t>Hardeland</a:t>
            </a:r>
            <a:r>
              <a:rPr lang="cs-CZ" sz="1600" dirty="0"/>
              <a:t> R, Rol MA, Madrid JA. </a:t>
            </a:r>
            <a:r>
              <a:rPr lang="cs-CZ" sz="1600" dirty="0" err="1"/>
              <a:t>Protecting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melatonin rhythm </a:t>
            </a:r>
            <a:r>
              <a:rPr lang="cs-CZ" sz="1600" dirty="0" err="1"/>
              <a:t>through</a:t>
            </a:r>
            <a:r>
              <a:rPr lang="cs-CZ" sz="1600" dirty="0"/>
              <a:t> </a:t>
            </a:r>
            <a:r>
              <a:rPr lang="cs-CZ" sz="1600" dirty="0" err="1"/>
              <a:t>circadian</a:t>
            </a:r>
            <a:r>
              <a:rPr lang="cs-CZ" sz="1600" dirty="0"/>
              <a:t> </a:t>
            </a:r>
            <a:r>
              <a:rPr lang="cs-CZ" sz="1600" dirty="0" err="1"/>
              <a:t>healthy</a:t>
            </a:r>
            <a:r>
              <a:rPr lang="cs-CZ" sz="1600" dirty="0"/>
              <a:t> </a:t>
            </a:r>
            <a:r>
              <a:rPr lang="cs-CZ" sz="1600" dirty="0" err="1"/>
              <a:t>light</a:t>
            </a:r>
            <a:r>
              <a:rPr lang="cs-CZ" sz="1600" dirty="0"/>
              <a:t> </a:t>
            </a:r>
            <a:r>
              <a:rPr lang="cs-CZ" sz="1600" dirty="0" err="1"/>
              <a:t>exposure</a:t>
            </a:r>
            <a:r>
              <a:rPr lang="cs-CZ" sz="1600" dirty="0"/>
              <a:t>. </a:t>
            </a:r>
            <a:r>
              <a:rPr lang="cs-CZ" sz="1600" dirty="0" err="1"/>
              <a:t>Int</a:t>
            </a:r>
            <a:r>
              <a:rPr lang="cs-CZ" sz="1600" dirty="0"/>
              <a:t> J Mol </a:t>
            </a:r>
            <a:r>
              <a:rPr lang="cs-CZ" sz="1600" dirty="0" err="1"/>
              <a:t>Sci</a:t>
            </a:r>
            <a:r>
              <a:rPr lang="cs-CZ" sz="1600" dirty="0"/>
              <a:t>. 2014 Dec 17;15(12):23448-500. </a:t>
            </a:r>
            <a:r>
              <a:rPr lang="cs-CZ" sz="1600" dirty="0" err="1"/>
              <a:t>doi</a:t>
            </a:r>
            <a:r>
              <a:rPr lang="cs-CZ" sz="1600" dirty="0"/>
              <a:t>: 10.3390/ijms151223448.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DBD476-9C37-41B4-A101-6A63B9EDD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2060848"/>
            <a:ext cx="5337624" cy="430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6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cs-CZ" altLang="cs-CZ" dirty="0"/>
              <a:t>Světlo a melatonin</a:t>
            </a:r>
          </a:p>
        </p:txBody>
      </p:sp>
      <p:sp>
        <p:nvSpPr>
          <p:cNvPr id="31747" name="Text Box 3"/>
          <p:cNvSpPr txBox="1">
            <a:spLocks noGrp="1" noChangeArrowheads="1"/>
          </p:cNvSpPr>
          <p:nvPr>
            <p:ph type="body" idx="4294967295"/>
          </p:nvPr>
        </p:nvSpPr>
        <p:spPr bwMode="auto">
          <a:xfrm>
            <a:off x="335360" y="1417638"/>
            <a:ext cx="11247040" cy="496369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cs-CZ" altLang="cs-CZ" dirty="0"/>
              <a:t>Hormon epifýzy, produkt acetylace serotoninu, vzniká při sníženém množství světla, navozuje rytmus spánku.</a:t>
            </a:r>
          </a:p>
          <a:p>
            <a:pPr lvl="1"/>
            <a:r>
              <a:rPr lang="cs-CZ" altLang="cs-CZ" dirty="0"/>
              <a:t>5 % populace udává, že v ložnici pociťuje nadměrné množství světla rušícího spánek, 20 % populace uvádí jako ochranu před světlem nutnost zatemňování ložnice.</a:t>
            </a:r>
          </a:p>
          <a:p>
            <a:pPr lvl="1"/>
            <a:r>
              <a:rPr lang="cs-CZ" altLang="cs-CZ" dirty="0"/>
              <a:t>Epidemiologické důkazy svědčí pro zvýšené riziko rakoviny prsu a pro zvýšené riziko leukémie u dětí narozených exponovaným ženám (výzkumný soubor: letové průvodkyně). Další epidemiologické důkazy naznačují souvislost s rozvojem </a:t>
            </a:r>
            <a:r>
              <a:rPr lang="cs-CZ" altLang="cs-CZ" i="1" dirty="0"/>
              <a:t>diabetu </a:t>
            </a:r>
            <a:r>
              <a:rPr lang="cs-CZ" altLang="cs-CZ" i="1" dirty="0" err="1"/>
              <a:t>mellitu</a:t>
            </a:r>
            <a:r>
              <a:rPr lang="cs-CZ" altLang="cs-CZ" i="1" dirty="0"/>
              <a:t> </a:t>
            </a:r>
            <a:r>
              <a:rPr lang="cs-CZ" altLang="cs-CZ" dirty="0"/>
              <a:t>a obezity.</a:t>
            </a:r>
          </a:p>
        </p:txBody>
      </p:sp>
    </p:spTree>
    <p:extLst>
      <p:ext uri="{BB962C8B-B14F-4D97-AF65-F5344CB8AC3E}">
        <p14:creationId xmlns:p14="http://schemas.microsoft.com/office/powerpoint/2010/main" val="327866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Scouting Everywhere: 3/1/13">
            <a:extLst>
              <a:ext uri="{FF2B5EF4-FFF2-40B4-BE49-F238E27FC236}">
                <a16:creationId xmlns:a16="http://schemas.microsoft.com/office/drawing/2014/main" id="{5DD8EFDA-286B-4C16-B446-BA55F5D5D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5051" y="1126452"/>
            <a:ext cx="11407887" cy="512587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0EB6141-0ED5-4646-BE5B-5B7066A2F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899" y="557399"/>
            <a:ext cx="8408193" cy="55862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Light at </a:t>
            </a:r>
            <a:r>
              <a:rPr lang="cs-CZ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ight</a:t>
            </a:r>
            <a:endParaRPr lang="en-US" sz="4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71664" y="6093296"/>
            <a:ext cx="5771662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Též</a:t>
            </a:r>
            <a:r>
              <a:rPr lang="cs-CZ" sz="2000" dirty="0"/>
              <a:t>: </a:t>
            </a:r>
            <a:r>
              <a:rPr lang="cs-CZ" dirty="0"/>
              <a:t> www</a:t>
            </a:r>
            <a:r>
              <a:rPr lang="cs-CZ"/>
              <a:t>.lightpollutionmap</a:t>
            </a:r>
            <a:r>
              <a:rPr lang="cs-CZ" dirty="0"/>
              <a:t>.info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363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2AD1C-962F-45BD-B9B2-DEA119EE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světla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1BF3DA-8838-4A14-ADE5-A0D2ABD12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68760"/>
            <a:ext cx="10972800" cy="5112568"/>
          </a:xfrm>
        </p:spPr>
        <p:txBody>
          <a:bodyPr/>
          <a:lstStyle/>
          <a:p>
            <a:r>
              <a:rPr lang="cs-CZ" sz="2800" dirty="0"/>
              <a:t>Přirozené</a:t>
            </a:r>
          </a:p>
          <a:p>
            <a:pPr lvl="1"/>
            <a:r>
              <a:rPr lang="cs-CZ" sz="2400" dirty="0"/>
              <a:t>Sluneční záření: přímé oslunění (s nebezpečím oslněním), oblohové světlo</a:t>
            </a:r>
          </a:p>
          <a:p>
            <a:pPr lvl="1"/>
            <a:r>
              <a:rPr lang="cs-CZ" sz="2400" dirty="0"/>
              <a:t>Vesmírné objekty</a:t>
            </a:r>
          </a:p>
          <a:p>
            <a:pPr lvl="1"/>
            <a:r>
              <a:rPr lang="cs-CZ" sz="2400" dirty="0"/>
              <a:t>Blesk, plamen</a:t>
            </a:r>
          </a:p>
          <a:p>
            <a:r>
              <a:rPr lang="cs-CZ" sz="2800" dirty="0"/>
              <a:t>Umělé</a:t>
            </a:r>
          </a:p>
          <a:p>
            <a:pPr lvl="1"/>
            <a:r>
              <a:rPr lang="cs-CZ" sz="2400" dirty="0"/>
              <a:t>Teplotní zdroje</a:t>
            </a:r>
          </a:p>
          <a:p>
            <a:pPr lvl="2"/>
            <a:r>
              <a:rPr lang="cs-CZ" sz="2000" dirty="0"/>
              <a:t>Edisonova žárovka: elektricky žhavené vlákno wolframu ve vakuu, není energetický úsporná, ale poskytuje spojité spektrum světla</a:t>
            </a:r>
          </a:p>
          <a:p>
            <a:pPr lvl="2"/>
            <a:r>
              <a:rPr lang="cs-CZ" sz="2000" dirty="0"/>
              <a:t>Halogenová žárovka: žhavení vlákna v plynu halového prvku (brom, jód), emise i UV</a:t>
            </a:r>
          </a:p>
          <a:p>
            <a:pPr lvl="1"/>
            <a:r>
              <a:rPr lang="cs-CZ" sz="2400" dirty="0"/>
              <a:t>Výbojky: sodíkové, rtuťové. Nespojité spektrum, emise i UV záření</a:t>
            </a:r>
          </a:p>
          <a:p>
            <a:pPr lvl="1"/>
            <a:r>
              <a:rPr lang="cs-CZ" sz="2400" dirty="0"/>
              <a:t>Elektroluminiscence polovodičů: LED (</a:t>
            </a:r>
            <a:r>
              <a:rPr lang="cs-CZ" sz="2400" dirty="0" err="1"/>
              <a:t>Light</a:t>
            </a:r>
            <a:r>
              <a:rPr lang="cs-CZ" sz="2400" dirty="0"/>
              <a:t> </a:t>
            </a:r>
            <a:r>
              <a:rPr lang="cs-CZ" sz="2400" dirty="0" err="1"/>
              <a:t>Emiting</a:t>
            </a:r>
            <a:r>
              <a:rPr lang="cs-CZ" sz="2400" dirty="0"/>
              <a:t> </a:t>
            </a:r>
            <a:r>
              <a:rPr lang="cs-CZ" sz="2400" dirty="0" err="1"/>
              <a:t>Diode</a:t>
            </a:r>
            <a:r>
              <a:rPr lang="cs-CZ" sz="2400" dirty="0"/>
              <a:t>). čárové spektrum záření </a:t>
            </a:r>
          </a:p>
        </p:txBody>
      </p:sp>
    </p:spTree>
    <p:extLst>
      <p:ext uri="{BB962C8B-B14F-4D97-AF65-F5344CB8AC3E}">
        <p14:creationId xmlns:p14="http://schemas.microsoft.com/office/powerpoint/2010/main" val="3712664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B7E3A-804C-4F9F-9B53-842BB7A7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2800" dirty="0"/>
              <a:t>Harvard </a:t>
            </a:r>
            <a:r>
              <a:rPr lang="cs-CZ" sz="2800" dirty="0" err="1"/>
              <a:t>Light</a:t>
            </a:r>
            <a:r>
              <a:rPr lang="cs-CZ" sz="2800" dirty="0"/>
              <a:t> </a:t>
            </a:r>
            <a:r>
              <a:rPr lang="cs-CZ" sz="2800" dirty="0" err="1"/>
              <a:t>Exposure</a:t>
            </a:r>
            <a:r>
              <a:rPr lang="cs-CZ" sz="2800" dirty="0"/>
              <a:t> </a:t>
            </a:r>
            <a:r>
              <a:rPr lang="cs-CZ" sz="2800" dirty="0" err="1"/>
              <a:t>Assessment</a:t>
            </a:r>
            <a:r>
              <a:rPr lang="cs-CZ" sz="2800" dirty="0"/>
              <a:t> </a:t>
            </a:r>
            <a:r>
              <a:rPr lang="cs-CZ" sz="2800" dirty="0" err="1"/>
              <a:t>questionnaire</a:t>
            </a:r>
            <a:r>
              <a:rPr lang="cs-CZ" sz="2800" dirty="0"/>
              <a:t> (</a:t>
            </a:r>
            <a:r>
              <a:rPr lang="cs-CZ" sz="2800" dirty="0" err="1"/>
              <a:t>Bajaj</a:t>
            </a:r>
            <a:r>
              <a:rPr lang="cs-CZ" sz="2800" dirty="0"/>
              <a:t> et al., 2011)</a:t>
            </a:r>
            <a:endParaRPr lang="cs-CZ" sz="2800" dirty="0">
              <a:cs typeface="Calibri"/>
            </a:endParaRPr>
          </a:p>
        </p:txBody>
      </p:sp>
      <p:pic>
        <p:nvPicPr>
          <p:cNvPr id="5" name="Obrázek 5" descr="Obsah obrázku snímek obrazovky&#10;&#10;Popis vygenerovaný s velmi vysokou mírou spolehlivosti">
            <a:extLst>
              <a:ext uri="{FF2B5EF4-FFF2-40B4-BE49-F238E27FC236}">
                <a16:creationId xmlns:a16="http://schemas.microsoft.com/office/drawing/2014/main" id="{3757993E-EF7D-4A88-AD62-B1C8B1C41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04" y="2276872"/>
            <a:ext cx="1116279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91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/>
              <a:t>Chromatičnost zdroje světla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07368" y="977901"/>
            <a:ext cx="11449272" cy="1226963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200"/>
              <a:t>Teplota, která odpovídá teplotě absolutně černého tělesa, vyzařujícího světlo stejného spektrálního složení (K)</a:t>
            </a:r>
          </a:p>
          <a:p>
            <a:pPr lvl="0"/>
            <a:endParaRPr lang="cs-CZ" sz="2200"/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71464" y="1780033"/>
            <a:ext cx="10153128" cy="449203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836080" y="6272068"/>
            <a:ext cx="2444496" cy="473506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cs-CZ" dirty="0"/>
              <a:t>Svět-svítidel.cz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F22EE-9DD3-483C-B570-8550C47B7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světla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BC46EA-277D-4CCB-935A-0639D65FE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240" y="1340768"/>
            <a:ext cx="10972800" cy="5040560"/>
          </a:xfrm>
        </p:spPr>
        <p:txBody>
          <a:bodyPr/>
          <a:lstStyle/>
          <a:p>
            <a:r>
              <a:rPr lang="cs-CZ" dirty="0"/>
              <a:t>Fyziologická</a:t>
            </a:r>
          </a:p>
          <a:p>
            <a:pPr lvl="1"/>
            <a:r>
              <a:rPr lang="cs-CZ" dirty="0"/>
              <a:t>Světelná amplituda potřebná k optimální synchronizaci </a:t>
            </a:r>
            <a:r>
              <a:rPr lang="cs-CZ" dirty="0" err="1"/>
              <a:t>biorytům</a:t>
            </a:r>
            <a:endParaRPr lang="cs-CZ" dirty="0"/>
          </a:p>
          <a:p>
            <a:r>
              <a:rPr lang="cs-CZ" dirty="0"/>
              <a:t>Hygienická</a:t>
            </a:r>
          </a:p>
          <a:p>
            <a:pPr lvl="1"/>
            <a:r>
              <a:rPr lang="cs-CZ" dirty="0"/>
              <a:t>Minimální hygienické požadavky na osvětlení pobytových prostor a pracovišť</a:t>
            </a:r>
          </a:p>
          <a:p>
            <a:pPr lvl="2"/>
            <a:r>
              <a:rPr lang="cs-CZ" dirty="0"/>
              <a:t>Intenzita osvětlenosti (v luxech)</a:t>
            </a:r>
          </a:p>
          <a:p>
            <a:pPr lvl="2"/>
            <a:r>
              <a:rPr lang="cs-CZ" dirty="0"/>
              <a:t>Činitel denní osvětlenosti: poměr intenzity osvětlenosti posuzované roviny a venkovní srovnávací roviny za rovnoměrně zataženého dne (v %)</a:t>
            </a:r>
          </a:p>
          <a:p>
            <a:r>
              <a:rPr lang="cs-CZ" dirty="0"/>
              <a:t>Psychologická</a:t>
            </a:r>
          </a:p>
          <a:p>
            <a:pPr lvl="1"/>
            <a:r>
              <a:rPr lang="cs-CZ" dirty="0"/>
              <a:t>Zajištění vizuální kontaktu s okolím (rozpoznání denní doby)</a:t>
            </a:r>
          </a:p>
        </p:txBody>
      </p:sp>
    </p:spTree>
    <p:extLst>
      <p:ext uri="{BB962C8B-B14F-4D97-AF65-F5344CB8AC3E}">
        <p14:creationId xmlns:p14="http://schemas.microsoft.com/office/powerpoint/2010/main" val="736478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Technika osvětlování, minimální hygienické limity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79376" y="1268761"/>
            <a:ext cx="11449272" cy="485740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Denní osvětlení přímým nebo rozptýleným slunečním světlem</a:t>
            </a:r>
          </a:p>
          <a:p>
            <a:pPr lvl="1"/>
            <a:r>
              <a:rPr lang="cs-CZ" dirty="0"/>
              <a:t>Prioritně v místech s trvalým pobytem osob</a:t>
            </a:r>
          </a:p>
          <a:p>
            <a:r>
              <a:rPr lang="cs-CZ" dirty="0"/>
              <a:t>Hygienické limity dle NV 361/2007 Sb.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31B572A-2EBC-4542-B15B-9FC81C22F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34766"/>
              </p:ext>
            </p:extLst>
          </p:nvPr>
        </p:nvGraphicFramePr>
        <p:xfrm>
          <a:off x="767408" y="2963004"/>
          <a:ext cx="10369152" cy="3192780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4612984">
                  <a:extLst>
                    <a:ext uri="{9D8B030D-6E8A-4147-A177-3AD203B41FA5}">
                      <a16:colId xmlns:a16="http://schemas.microsoft.com/office/drawing/2014/main" val="3483219424"/>
                    </a:ext>
                  </a:extLst>
                </a:gridCol>
                <a:gridCol w="2878084">
                  <a:extLst>
                    <a:ext uri="{9D8B030D-6E8A-4147-A177-3AD203B41FA5}">
                      <a16:colId xmlns:a16="http://schemas.microsoft.com/office/drawing/2014/main" val="3334213528"/>
                    </a:ext>
                  </a:extLst>
                </a:gridCol>
                <a:gridCol w="2878084">
                  <a:extLst>
                    <a:ext uri="{9D8B030D-6E8A-4147-A177-3AD203B41FA5}">
                      <a16:colId xmlns:a16="http://schemas.microsoft.com/office/drawing/2014/main" val="3500270616"/>
                    </a:ext>
                  </a:extLst>
                </a:gridCol>
              </a:tblGrid>
              <a:tr h="909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Činitel denní osvětlenosti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Minimální osvětlenost při použití osvětlovací soustavy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114421"/>
                  </a:ext>
                </a:extLst>
              </a:tr>
              <a:tr h="9099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Pracoviště s denním nebo kombinovaným osvětlením, na němž je vykonávaná trvalá práce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Minimální 1,5 %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Průměrný 3 %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200 lux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465405"/>
                  </a:ext>
                </a:extLst>
              </a:tr>
              <a:tr h="804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Pracoviště se sdruženým osvětlením, na němž je vykonávaná trvalá práce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Minimální 0,5 %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Průměrný 1 %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200 lux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6016963"/>
                  </a:ext>
                </a:extLst>
              </a:tr>
              <a:tr h="2902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Pracoviště s umělým osvětlením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Neuplatňuje se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300 lux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202622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D6D0D66-554F-4A32-9C2F-CDDA10150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2962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3E112F-13C7-4D54-942B-1E00F4BE3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2962275"/>
            <a:ext cx="4022725" cy="31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8730B-243B-4CD3-89CE-7338EEFCB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2915"/>
          </a:xfrm>
        </p:spPr>
        <p:txBody>
          <a:bodyPr/>
          <a:lstStyle/>
          <a:p>
            <a:r>
              <a:rPr lang="cs-CZ" sz="3200" dirty="0"/>
              <a:t>Potřeba osvětlenosti v závislosti na náročnosti zrakového úkolu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25A595A-9505-4A24-8D3C-312042F4F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43568"/>
              </p:ext>
            </p:extLst>
          </p:nvPr>
        </p:nvGraphicFramePr>
        <p:xfrm>
          <a:off x="767408" y="1347843"/>
          <a:ext cx="10801199" cy="5245734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4636949">
                  <a:extLst>
                    <a:ext uri="{9D8B030D-6E8A-4147-A177-3AD203B41FA5}">
                      <a16:colId xmlns:a16="http://schemas.microsoft.com/office/drawing/2014/main" val="1395598816"/>
                    </a:ext>
                  </a:extLst>
                </a:gridCol>
                <a:gridCol w="3108457">
                  <a:extLst>
                    <a:ext uri="{9D8B030D-6E8A-4147-A177-3AD203B41FA5}">
                      <a16:colId xmlns:a16="http://schemas.microsoft.com/office/drawing/2014/main" val="979822270"/>
                    </a:ext>
                  </a:extLst>
                </a:gridCol>
                <a:gridCol w="3055793">
                  <a:extLst>
                    <a:ext uri="{9D8B030D-6E8A-4147-A177-3AD203B41FA5}">
                      <a16:colId xmlns:a16="http://schemas.microsoft.com/office/drawing/2014/main" val="3580770917"/>
                    </a:ext>
                  </a:extLst>
                </a:gridCol>
              </a:tblGrid>
              <a:tr h="844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 Náročnost zrakového úkolu (příklad)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Činitel denní osvětlenosti (minimální hodnota)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Doporučená minimální osvětlenost při použití osvětlovací soustavy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extLst>
                  <a:ext uri="{0D108BD9-81ED-4DB2-BD59-A6C34878D82A}">
                    <a16:rowId xmlns:a16="http://schemas.microsoft.com/office/drawing/2014/main" val="3716033166"/>
                  </a:ext>
                </a:extLst>
              </a:tr>
              <a:tr h="5414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Velmi vysoká (operační sály)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5,0 %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750 </a:t>
                      </a:r>
                      <a:r>
                        <a:rPr lang="cs-CZ" sz="2000" dirty="0" err="1">
                          <a:effectLst/>
                        </a:rPr>
                        <a:t>lx</a:t>
                      </a:r>
                      <a:r>
                        <a:rPr lang="cs-CZ" sz="2000" dirty="0">
                          <a:effectLst/>
                        </a:rPr>
                        <a:t>, místní přisvětlení až 100.000 </a:t>
                      </a:r>
                      <a:r>
                        <a:rPr lang="cs-CZ" sz="2000" dirty="0" err="1">
                          <a:effectLst/>
                        </a:rPr>
                        <a:t>lx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extLst>
                  <a:ext uri="{0D108BD9-81ED-4DB2-BD59-A6C34878D82A}">
                    <a16:rowId xmlns:a16="http://schemas.microsoft.com/office/drawing/2014/main" val="4194926843"/>
                  </a:ext>
                </a:extLst>
              </a:tr>
              <a:tr h="844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Vysoká (laboratoře, vyšetřovny)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3,5 %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500 </a:t>
                      </a:r>
                      <a:r>
                        <a:rPr lang="cs-CZ" sz="2000" dirty="0" err="1">
                          <a:effectLst/>
                        </a:rPr>
                        <a:t>lx</a:t>
                      </a:r>
                      <a:r>
                        <a:rPr lang="cs-CZ" sz="2000" dirty="0">
                          <a:effectLst/>
                        </a:rPr>
                        <a:t> se směrovým místním přisvětlením dle potřeby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extLst>
                  <a:ext uri="{0D108BD9-81ED-4DB2-BD59-A6C34878D82A}">
                    <a16:rowId xmlns:a16="http://schemas.microsoft.com/office/drawing/2014/main" val="303783648"/>
                  </a:ext>
                </a:extLst>
              </a:tr>
              <a:tr h="5414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Středně vysoká (kanceláře, učebny, lůžkový pokoj)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1,5 %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300 </a:t>
                      </a:r>
                      <a:r>
                        <a:rPr lang="cs-CZ" sz="2000" b="1" dirty="0" err="1">
                          <a:effectLst/>
                        </a:rPr>
                        <a:t>lx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1892"/>
                  </a:ext>
                </a:extLst>
              </a:tr>
              <a:tr h="69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Méně vysoká (společenské prostory, auly, jídelny)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1,0 %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200 </a:t>
                      </a:r>
                      <a:r>
                        <a:rPr lang="cs-CZ" sz="2000" dirty="0" err="1">
                          <a:effectLst/>
                        </a:rPr>
                        <a:t>lx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extLst>
                  <a:ext uri="{0D108BD9-81ED-4DB2-BD59-A6C34878D82A}">
                    <a16:rowId xmlns:a16="http://schemas.microsoft.com/office/drawing/2014/main" val="3341600215"/>
                  </a:ext>
                </a:extLst>
              </a:tr>
              <a:tr h="5414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Nízká (chodby, komunikační prostory)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0,7 %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100 </a:t>
                      </a:r>
                      <a:r>
                        <a:rPr lang="cs-CZ" sz="2000" dirty="0" err="1">
                          <a:effectLst/>
                        </a:rPr>
                        <a:t>lx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916" marR="60916" marT="60916" marB="60916"/>
                </a:tc>
                <a:extLst>
                  <a:ext uri="{0D108BD9-81ED-4DB2-BD59-A6C34878D82A}">
                    <a16:rowId xmlns:a16="http://schemas.microsoft.com/office/drawing/2014/main" val="72398852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AF6B8FC-E64C-4DA4-BF38-82E73ADDA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1230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47E8A7C-8D9C-4782-871C-884F764A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1230313"/>
            <a:ext cx="4022725" cy="31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911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Světlo hraje nezastupitelnou roli v procesu vnímání okolního světa i v regulaci vnitřních pochodů</a:t>
            </a:r>
          </a:p>
          <a:p>
            <a:r>
              <a:rPr lang="cs-CZ" dirty="0"/>
              <a:t>Jako osvětlení rozumíme způsob „přivedení“ světla na místo pobytu člověka.</a:t>
            </a:r>
          </a:p>
          <a:p>
            <a:r>
              <a:rPr lang="cs-CZ" dirty="0"/>
              <a:t>Nároky na denní osvětlení jsou překvapivě nízké, ale zásadní pro ergonomii i psychickou pohodu lidí.</a:t>
            </a:r>
          </a:p>
          <a:p>
            <a:r>
              <a:rPr lang="cs-CZ" dirty="0"/>
              <a:t>Nadměrné svícení škodí životnímu prostředí i zdraví.</a:t>
            </a:r>
          </a:p>
        </p:txBody>
      </p:sp>
    </p:spTree>
    <p:extLst>
      <p:ext uri="{BB962C8B-B14F-4D97-AF65-F5344CB8AC3E}">
        <p14:creationId xmlns:p14="http://schemas.microsoft.com/office/powerpoint/2010/main" val="23958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Fyziologie vidění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983432" y="1825625"/>
            <a:ext cx="6696744" cy="4351338"/>
          </a:xfrm>
          <a:prstGeom prst="rect">
            <a:avLst/>
          </a:prstGeom>
        </p:spPr>
        <p:txBody>
          <a:bodyPr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Optická soustava oka</a:t>
            </a:r>
          </a:p>
          <a:p>
            <a:pPr lvl="0"/>
            <a:r>
              <a:rPr lang="cs-CZ" dirty="0"/>
              <a:t>Rhodopsin: chromoprotein, který díky cis-/trans- izomerii pigmentu (retinol, vit. A)  mění membránový potenciál neuronů a zahajuje neurofyziologický děj</a:t>
            </a: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951687" y="2492897"/>
            <a:ext cx="2226994" cy="261708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84053" y="5520077"/>
            <a:ext cx="2365248" cy="30777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cs-CZ" sz="1400"/>
              <a:t>Encyclopedia Britanica Inc.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cs-CZ" altLang="cs-CZ" dirty="0"/>
              <a:t>Tma</a:t>
            </a:r>
            <a:endParaRPr lang="cs-CZ" altLang="cs-CZ" dirty="0" err="1"/>
          </a:p>
        </p:txBody>
      </p:sp>
      <p:sp>
        <p:nvSpPr>
          <p:cNvPr id="28675" name="Text Box 3"/>
          <p:cNvSpPr txBox="1">
            <a:spLocks noGrp="1" noChangeArrowheads="1"/>
          </p:cNvSpPr>
          <p:nvPr>
            <p:ph type="body" idx="4294967295"/>
          </p:nvPr>
        </p:nvSpPr>
        <p:spPr>
          <a:ln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altLang="cs-CZ" dirty="0"/>
              <a:t>Protiklad světla, atribut noci</a:t>
            </a:r>
          </a:p>
          <a:p>
            <a:r>
              <a:rPr lang="cs-CZ" altLang="cs-CZ" b="1" dirty="0"/>
              <a:t>Postřehnutelný úbytek světla.</a:t>
            </a:r>
          </a:p>
          <a:p>
            <a:r>
              <a:rPr lang="cs-CZ" altLang="cs-CZ" dirty="0"/>
              <a:t>V přeneseném slova smyslu „období temna“, symbol ošklivosti, úzkosti a strachu.</a:t>
            </a:r>
            <a:endParaRPr lang="cs-CZ" altLang="cs-CZ" dirty="0">
              <a:cs typeface="Calibri"/>
            </a:endParaRPr>
          </a:p>
          <a:p>
            <a:r>
              <a:rPr lang="cs-CZ" altLang="cs-CZ" dirty="0"/>
              <a:t>Tma je také prostředím pro regeneraci organismu, pro podporu obrazotvornosti, prostředím k navození pocitu soukromí a intimity.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749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bg-BG" altLang="cs-CZ"/>
              <a:t>Světlo</a:t>
            </a:r>
          </a:p>
        </p:txBody>
      </p:sp>
      <p:sp>
        <p:nvSpPr>
          <p:cNvPr id="29699" name="Text Box 3"/>
          <p:cNvSpPr txBox="1">
            <a:spLocks noGrp="1" noChangeArrowheads="1"/>
          </p:cNvSpPr>
          <p:nvPr>
            <p:ph type="body" idx="4294967295"/>
          </p:nvPr>
        </p:nvSpPr>
        <p:spPr bwMode="auto">
          <a:xfrm>
            <a:off x="983432" y="1268760"/>
            <a:ext cx="10153128" cy="51125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bg-BG" altLang="cs-CZ" dirty="0"/>
              <a:t>Světlo se stalo dostupné, je vždy a všude.</a:t>
            </a:r>
          </a:p>
          <a:p>
            <a:r>
              <a:rPr lang="cs-CZ" altLang="cs-CZ" dirty="0"/>
              <a:t>Avšak světlo n</a:t>
            </a:r>
            <a:r>
              <a:rPr lang="bg-BG" altLang="cs-CZ" dirty="0"/>
              <a:t>arušilo přirozené prostředí a prolomilo adaptační mechanismy člověka.</a:t>
            </a:r>
          </a:p>
          <a:p>
            <a:r>
              <a:rPr lang="bg-BG" altLang="cs-CZ" dirty="0"/>
              <a:t>Je lépe vidět na práci, lze neustále zvyšovat nároky na člověka a jeho zdroje, je lépe vidět na cestu, takže se díky uměle vyrobenému větlu dokážeme pohybovat relativně bezpečně i v noci</a:t>
            </a:r>
            <a:r>
              <a:rPr lang="cs-CZ" altLang="cs-CZ" dirty="0"/>
              <a:t>.</a:t>
            </a:r>
            <a:endParaRPr lang="bg-BG" altLang="cs-CZ" dirty="0"/>
          </a:p>
        </p:txBody>
      </p:sp>
    </p:spTree>
    <p:extLst>
      <p:ext uri="{BB962C8B-B14F-4D97-AF65-F5344CB8AC3E}">
        <p14:creationId xmlns:p14="http://schemas.microsoft.com/office/powerpoint/2010/main" val="31174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335E8-76A0-4834-8AE2-D082C7C9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Světlo: veličiny </a:t>
            </a:r>
            <a:r>
              <a:rPr lang="cs-CZ" dirty="0"/>
              <a:t>a jednotky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C50EE0-240C-4118-98A4-794B879E00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Svítivost</a:t>
            </a:r>
          </a:p>
          <a:p>
            <a:pPr lvl="1"/>
            <a:r>
              <a:rPr lang="cs-CZ" sz="2400" dirty="0"/>
              <a:t>Historicky vosková svíce standardních rozměrů</a:t>
            </a:r>
          </a:p>
          <a:p>
            <a:pPr lvl="1"/>
            <a:r>
              <a:rPr lang="cs-CZ" sz="1800" dirty="0"/>
              <a:t>Svítivost světelného zdroje, který v daném směru emituje monochromatické záření o frekvenci 540×1012 hertzů a jehož zářivost (zářivá intenzita) v tomto směru činí 1/683 wattů na jeden steradián.</a:t>
            </a:r>
          </a:p>
          <a:p>
            <a:pPr lvl="1"/>
            <a:r>
              <a:rPr lang="cs-CZ" sz="2400" b="1" dirty="0" err="1"/>
              <a:t>Candela</a:t>
            </a:r>
            <a:r>
              <a:rPr lang="cs-CZ" sz="2400" b="1" dirty="0"/>
              <a:t> (Cd), jednotka SI</a:t>
            </a:r>
          </a:p>
          <a:p>
            <a:r>
              <a:rPr lang="cs-CZ" sz="2800" dirty="0"/>
              <a:t>Světelný tok</a:t>
            </a:r>
          </a:p>
          <a:p>
            <a:pPr lvl="1"/>
            <a:r>
              <a:rPr lang="cs-CZ" sz="2400" dirty="0"/>
              <a:t>Vyzařování světelného zdroje do prostorového úhlu</a:t>
            </a:r>
          </a:p>
          <a:p>
            <a:pPr lvl="1"/>
            <a:r>
              <a:rPr lang="cs-CZ" sz="2400" b="1" dirty="0"/>
              <a:t>1 lumen (</a:t>
            </a:r>
            <a:r>
              <a:rPr lang="cs-CZ" sz="2400" b="1" dirty="0" err="1"/>
              <a:t>Lm</a:t>
            </a:r>
            <a:r>
              <a:rPr lang="cs-CZ" sz="2400" b="1" dirty="0"/>
              <a:t>) = 1 Cd x rad</a:t>
            </a:r>
            <a:r>
              <a:rPr lang="cs-CZ" sz="2400" b="1" baseline="30000" dirty="0"/>
              <a:t>-1</a:t>
            </a:r>
          </a:p>
          <a:p>
            <a:r>
              <a:rPr lang="cs-CZ" sz="2800" b="1" dirty="0"/>
              <a:t>Intenzita osvětlenosti</a:t>
            </a:r>
          </a:p>
          <a:p>
            <a:pPr lvl="1"/>
            <a:r>
              <a:rPr lang="cs-CZ" sz="2400" dirty="0"/>
              <a:t>Světelný tok dopadající na jednotku plochu</a:t>
            </a:r>
          </a:p>
          <a:p>
            <a:pPr lvl="1"/>
            <a:r>
              <a:rPr lang="cs-CZ" sz="2400" b="1" dirty="0"/>
              <a:t>1 lux (</a:t>
            </a:r>
            <a:r>
              <a:rPr lang="cs-CZ" sz="2400" b="1" dirty="0" err="1"/>
              <a:t>Lx</a:t>
            </a:r>
            <a:r>
              <a:rPr lang="cs-CZ" sz="2400" b="1" dirty="0"/>
              <a:t>) = 1 </a:t>
            </a:r>
            <a:r>
              <a:rPr lang="cs-CZ" sz="2400" b="1" dirty="0" err="1"/>
              <a:t>lm</a:t>
            </a:r>
            <a:r>
              <a:rPr lang="cs-CZ" sz="2400" b="1" dirty="0"/>
              <a:t> x m</a:t>
            </a:r>
            <a:r>
              <a:rPr lang="cs-CZ" sz="2400" b="1" baseline="30000" dirty="0"/>
              <a:t>-2</a:t>
            </a:r>
            <a:endParaRPr lang="cs-CZ" sz="2400" b="1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325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Světlo a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191344" y="1124744"/>
            <a:ext cx="11391056" cy="5616624"/>
          </a:xfrm>
          <a:prstGeom prst="rect">
            <a:avLst/>
          </a:prstGeom>
        </p:spPr>
        <p:txBody>
          <a:bodyPr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Zrakový komfort: fyziologické, psychologické a estetické hledisko</a:t>
            </a:r>
          </a:p>
          <a:p>
            <a:pPr lvl="0"/>
            <a:r>
              <a:rPr lang="cs-CZ" dirty="0"/>
              <a:t>Zrakový diskomfort a zraková únava</a:t>
            </a:r>
          </a:p>
          <a:p>
            <a:pPr lvl="1"/>
            <a:r>
              <a:rPr lang="cs-CZ" dirty="0"/>
              <a:t>Zvýšená frekvence chyb, příspěvek k rozvoji neurologických a psychiatrických chorob</a:t>
            </a:r>
          </a:p>
          <a:p>
            <a:r>
              <a:rPr lang="cs-CZ" dirty="0"/>
              <a:t>Oslnění</a:t>
            </a:r>
          </a:p>
          <a:p>
            <a:pPr lvl="1"/>
            <a:r>
              <a:rPr lang="cs-CZ" dirty="0"/>
              <a:t>Důsledek překročení prahu adaptace optické soustavy oka. Pozor na úrazy a bezpečí osob se ztíženou schopností pohybu a orientace</a:t>
            </a:r>
          </a:p>
          <a:p>
            <a:pPr lvl="0"/>
            <a:r>
              <a:rPr lang="cs-CZ" dirty="0"/>
              <a:t>Synchronizace denních rytmů</a:t>
            </a:r>
          </a:p>
          <a:p>
            <a:pPr lvl="1"/>
            <a:r>
              <a:rPr lang="cs-CZ" dirty="0"/>
              <a:t>Minimální světelná amplituda (uvádí až kolem rozdíl intenzit osvětlení 10</a:t>
            </a:r>
            <a:r>
              <a:rPr lang="cs-CZ" baseline="30000" dirty="0"/>
              <a:t>5 </a:t>
            </a:r>
            <a:r>
              <a:rPr lang="cs-CZ" dirty="0" err="1"/>
              <a:t>lx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Úplněk: 0,5 </a:t>
            </a:r>
            <a:r>
              <a:rPr lang="cs-CZ" dirty="0" err="1"/>
              <a:t>lx</a:t>
            </a:r>
            <a:r>
              <a:rPr lang="cs-CZ" dirty="0"/>
              <a:t> vs. slunečný den 100.000 </a:t>
            </a:r>
            <a:r>
              <a:rPr lang="cs-CZ" dirty="0" err="1"/>
              <a:t>lx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999659"/>
            <a:ext cx="9446839" cy="543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/>
          <a:lstStyle/>
          <a:p>
            <a:r>
              <a:rPr lang="cs-CZ" dirty="0"/>
              <a:t>Cirkadiánní produkce melatoninu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283FBA2-A862-4F98-9023-C54679B52DDF}"/>
              </a:ext>
            </a:extLst>
          </p:cNvPr>
          <p:cNvSpPr txBox="1"/>
          <p:nvPr/>
        </p:nvSpPr>
        <p:spPr>
          <a:xfrm>
            <a:off x="9192344" y="63813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Petko </a:t>
            </a:r>
            <a:r>
              <a:rPr lang="cs-CZ" dirty="0" err="1"/>
              <a:t>Mashkov</a:t>
            </a:r>
            <a:r>
              <a:rPr lang="cs-CZ" dirty="0"/>
              <a:t>, Jun 2017</a:t>
            </a:r>
          </a:p>
        </p:txBody>
      </p:sp>
    </p:spTree>
    <p:extLst>
      <p:ext uri="{BB962C8B-B14F-4D97-AF65-F5344CB8AC3E}">
        <p14:creationId xmlns:p14="http://schemas.microsoft.com/office/powerpoint/2010/main" val="397421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616156"/>
            <a:ext cx="6638528" cy="445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129" y="122197"/>
            <a:ext cx="2743200" cy="5851525"/>
          </a:xfrm>
        </p:spPr>
        <p:txBody>
          <a:bodyPr>
            <a:noAutofit/>
          </a:bodyPr>
          <a:lstStyle/>
          <a:p>
            <a:r>
              <a:rPr lang="cs-CZ" sz="3200" dirty="0"/>
              <a:t>Modré světlo: nejúčinnější </a:t>
            </a:r>
            <a:r>
              <a:rPr lang="cs-CZ" sz="3200" dirty="0" err="1"/>
              <a:t>disruptor</a:t>
            </a:r>
            <a:r>
              <a:rPr lang="cs-CZ" sz="3200" dirty="0"/>
              <a:t> melatoninu.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5CAB40-61C7-44AD-BF36-0717028F465A}"/>
              </a:ext>
            </a:extLst>
          </p:cNvPr>
          <p:cNvSpPr txBox="1"/>
          <p:nvPr/>
        </p:nvSpPr>
        <p:spPr>
          <a:xfrm>
            <a:off x="9264352" y="54452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pepper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06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EF41AA2-B93A-4EBD-88B9-9C916D9A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světla při synchronizaci biorytmů člověka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3EB1B5D-B0A9-4C79-8ED2-F397627AD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1569668"/>
            <a:ext cx="8568952" cy="416358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8E6B094-F55C-48E2-BD58-00B88BB149F1}"/>
              </a:ext>
            </a:extLst>
          </p:cNvPr>
          <p:cNvSpPr txBox="1"/>
          <p:nvPr/>
        </p:nvSpPr>
        <p:spPr>
          <a:xfrm>
            <a:off x="8256240" y="6093296"/>
            <a:ext cx="332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Bonmati-Carrion</a:t>
            </a:r>
            <a:r>
              <a:rPr lang="cs-CZ" dirty="0"/>
              <a:t> MA et al., 2014</a:t>
            </a:r>
          </a:p>
        </p:txBody>
      </p:sp>
    </p:spTree>
    <p:extLst>
      <p:ext uri="{BB962C8B-B14F-4D97-AF65-F5344CB8AC3E}">
        <p14:creationId xmlns:p14="http://schemas.microsoft.com/office/powerpoint/2010/main" val="845871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1446</Words>
  <Application>Microsoft Office PowerPoint</Application>
  <PresentationFormat>Širokoúhlá obrazovka</PresentationFormat>
  <Paragraphs>136</Paragraphs>
  <Slides>19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Světlo a osvětlení</vt:lpstr>
      <vt:lpstr>Fyziologie vidění</vt:lpstr>
      <vt:lpstr>Tma</vt:lpstr>
      <vt:lpstr>Světlo</vt:lpstr>
      <vt:lpstr>Světlo: veličiny a jednotky</vt:lpstr>
      <vt:lpstr>Světlo a zdraví</vt:lpstr>
      <vt:lpstr>Cirkadiánní produkce melatoninu</vt:lpstr>
      <vt:lpstr>Modré světlo: nejúčinnější disruptor melatoninu.</vt:lpstr>
      <vt:lpstr>Úloha světla při synchronizaci biorytmů člověka</vt:lpstr>
      <vt:lpstr>Prezentace aplikace PowerPoint</vt:lpstr>
      <vt:lpstr>Světlo a melatonin</vt:lpstr>
      <vt:lpstr>Light at Night</vt:lpstr>
      <vt:lpstr>Zdroje světla</vt:lpstr>
      <vt:lpstr>Harvard Light Exposure Assessment questionnaire (Bajaj et al., 2011)</vt:lpstr>
      <vt:lpstr>Chromatičnost zdroje světla</vt:lpstr>
      <vt:lpstr>Potřeba světla</vt:lpstr>
      <vt:lpstr>Technika osvětlování, minimální hygienické limity</vt:lpstr>
      <vt:lpstr>Potřeba osvětlenosti v závislosti na náročnosti zrakového úkolu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Světlo a osvětlení</dc:title>
  <dc:creator>Aleš Peřina</dc:creator>
  <cp:lastModifiedBy>Aleš Peřina</cp:lastModifiedBy>
  <cp:revision>33</cp:revision>
  <dcterms:modified xsi:type="dcterms:W3CDTF">2023-12-07T19:17:00Z</dcterms:modified>
</cp:coreProperties>
</file>