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2" r:id="rId1"/>
  </p:sldMasterIdLst>
  <p:notesMasterIdLst>
    <p:notesMasterId r:id="rId18"/>
  </p:notesMasterIdLst>
  <p:sldIdLst>
    <p:sldId id="256" r:id="rId2"/>
    <p:sldId id="279" r:id="rId3"/>
    <p:sldId id="257" r:id="rId4"/>
    <p:sldId id="286" r:id="rId5"/>
    <p:sldId id="280" r:id="rId6"/>
    <p:sldId id="282" r:id="rId7"/>
    <p:sldId id="278" r:id="rId8"/>
    <p:sldId id="270" r:id="rId9"/>
    <p:sldId id="271" r:id="rId10"/>
    <p:sldId id="274" r:id="rId11"/>
    <p:sldId id="264" r:id="rId12"/>
    <p:sldId id="261" r:id="rId13"/>
    <p:sldId id="284" r:id="rId14"/>
    <p:sldId id="272" r:id="rId15"/>
    <p:sldId id="266"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31" autoAdjust="0"/>
  </p:normalViewPr>
  <p:slideViewPr>
    <p:cSldViewPr snapToObjects="1">
      <p:cViewPr varScale="1">
        <p:scale>
          <a:sx n="93" d="100"/>
          <a:sy n="93" d="100"/>
        </p:scale>
        <p:origin x="1930" y="65"/>
      </p:cViewPr>
      <p:guideLst>
        <p:guide orient="horz" pos="2160"/>
        <p:guide pos="3840"/>
      </p:guideLst>
    </p:cSldViewPr>
  </p:slideViewPr>
  <p:notesTextViewPr>
    <p:cViewPr>
      <p:scale>
        <a:sx n="1" d="1"/>
        <a:sy n="1" d="1"/>
      </p:scale>
      <p:origin x="0" y="0"/>
    </p:cViewPr>
  </p:notesTextViewPr>
  <p:sorterViewPr>
    <p:cViewPr>
      <p:scale>
        <a:sx n="80" d="100"/>
        <a:sy n="80" d="100"/>
      </p:scale>
      <p:origin x="0" y="-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10540793086483"/>
          <c:y val="5.2801727205345393E-2"/>
          <c:w val="0.85657260800387258"/>
          <c:h val="0.75051166925594193"/>
        </c:manualLayout>
      </c:layout>
      <c:lineChart>
        <c:grouping val="standard"/>
        <c:varyColors val="0"/>
        <c:ser>
          <c:idx val="0"/>
          <c:order val="0"/>
          <c:tx>
            <c:strRef>
              <c:f>List1!$B$1</c:f>
              <c:strCache>
                <c:ptCount val="1"/>
                <c:pt idx="0">
                  <c:v>Korekce</c:v>
                </c:pt>
              </c:strCache>
            </c:strRef>
          </c:tx>
          <c:spPr>
            <a:ln w="38100">
              <a:solidFill>
                <a:srgbClr val="0070C0"/>
              </a:solidFill>
            </a:ln>
          </c:spPr>
          <c:marker>
            <c:symbol val="none"/>
          </c:marker>
          <c:cat>
            <c:numRef>
              <c:f>List1!$A$2:$A$12</c:f>
              <c:numCache>
                <c:formatCode>#,##0.0</c:formatCode>
                <c:ptCount val="11"/>
                <c:pt idx="0" formatCode="0.0">
                  <c:v>16</c:v>
                </c:pt>
                <c:pt idx="1">
                  <c:v>31.5</c:v>
                </c:pt>
                <c:pt idx="2" formatCode="#,##0">
                  <c:v>63</c:v>
                </c:pt>
                <c:pt idx="3" formatCode="#,##0">
                  <c:v>125</c:v>
                </c:pt>
                <c:pt idx="4" formatCode="#,##0">
                  <c:v>250</c:v>
                </c:pt>
                <c:pt idx="5" formatCode="#,##0">
                  <c:v>500</c:v>
                </c:pt>
                <c:pt idx="6" formatCode="#,##0">
                  <c:v>1000</c:v>
                </c:pt>
                <c:pt idx="7" formatCode="#,##0">
                  <c:v>2000</c:v>
                </c:pt>
                <c:pt idx="8" formatCode="#,##0">
                  <c:v>4000</c:v>
                </c:pt>
                <c:pt idx="9" formatCode="#,##0">
                  <c:v>8000</c:v>
                </c:pt>
                <c:pt idx="10" formatCode="#,##0">
                  <c:v>16000</c:v>
                </c:pt>
              </c:numCache>
            </c:numRef>
          </c:cat>
          <c:val>
            <c:numRef>
              <c:f>List1!$B$2:$B$12</c:f>
              <c:numCache>
                <c:formatCode>General</c:formatCode>
                <c:ptCount val="11"/>
                <c:pt idx="0">
                  <c:v>-56.7</c:v>
                </c:pt>
                <c:pt idx="1">
                  <c:v>-39.4</c:v>
                </c:pt>
                <c:pt idx="2">
                  <c:v>-26.2</c:v>
                </c:pt>
                <c:pt idx="3">
                  <c:v>-16.100000000000001</c:v>
                </c:pt>
                <c:pt idx="4">
                  <c:v>-8.6</c:v>
                </c:pt>
                <c:pt idx="5">
                  <c:v>-3.2</c:v>
                </c:pt>
                <c:pt idx="6">
                  <c:v>0</c:v>
                </c:pt>
                <c:pt idx="7">
                  <c:v>1.2</c:v>
                </c:pt>
                <c:pt idx="8">
                  <c:v>1</c:v>
                </c:pt>
                <c:pt idx="9">
                  <c:v>-1.1000000000000001</c:v>
                </c:pt>
                <c:pt idx="10">
                  <c:v>-6.6</c:v>
                </c:pt>
              </c:numCache>
            </c:numRef>
          </c:val>
          <c:smooth val="1"/>
          <c:extLst>
            <c:ext xmlns:c16="http://schemas.microsoft.com/office/drawing/2014/chart" uri="{C3380CC4-5D6E-409C-BE32-E72D297353CC}">
              <c16:uniqueId val="{00000000-E534-4480-B1C8-F505F011B696}"/>
            </c:ext>
          </c:extLst>
        </c:ser>
        <c:dLbls>
          <c:showLegendKey val="0"/>
          <c:showVal val="0"/>
          <c:showCatName val="0"/>
          <c:showSerName val="0"/>
          <c:showPercent val="0"/>
          <c:showBubbleSize val="0"/>
        </c:dLbls>
        <c:smooth val="0"/>
        <c:axId val="24226816"/>
        <c:axId val="69432448"/>
      </c:lineChart>
      <c:catAx>
        <c:axId val="24226816"/>
        <c:scaling>
          <c:orientation val="minMax"/>
        </c:scaling>
        <c:delete val="0"/>
        <c:axPos val="b"/>
        <c:title>
          <c:tx>
            <c:rich>
              <a:bodyPr/>
              <a:lstStyle/>
              <a:p>
                <a:pPr>
                  <a:defRPr/>
                </a:pPr>
                <a:r>
                  <a:rPr lang="cs-CZ" dirty="0"/>
                  <a:t>Kmitočet</a:t>
                </a:r>
                <a:r>
                  <a:rPr lang="cs-CZ" baseline="0" dirty="0"/>
                  <a:t> (</a:t>
                </a:r>
                <a:r>
                  <a:rPr lang="cs-CZ" dirty="0"/>
                  <a:t>Hz)</a:t>
                </a:r>
              </a:p>
            </c:rich>
          </c:tx>
          <c:overlay val="0"/>
        </c:title>
        <c:numFmt formatCode="0.0" sourceLinked="1"/>
        <c:majorTickMark val="out"/>
        <c:minorTickMark val="none"/>
        <c:tickLblPos val="low"/>
        <c:spPr>
          <a:ln>
            <a:solidFill>
              <a:srgbClr val="FF0000"/>
            </a:solidFill>
          </a:ln>
        </c:spPr>
        <c:txPr>
          <a:bodyPr/>
          <a:lstStyle/>
          <a:p>
            <a:pPr>
              <a:defRPr sz="1600"/>
            </a:pPr>
            <a:endParaRPr lang="cs-CZ"/>
          </a:p>
        </c:txPr>
        <c:crossAx val="69432448"/>
        <c:crosses val="autoZero"/>
        <c:auto val="1"/>
        <c:lblAlgn val="ctr"/>
        <c:lblOffset val="100"/>
        <c:noMultiLvlLbl val="0"/>
      </c:catAx>
      <c:valAx>
        <c:axId val="69432448"/>
        <c:scaling>
          <c:orientation val="minMax"/>
        </c:scaling>
        <c:delete val="0"/>
        <c:axPos val="l"/>
        <c:majorGridlines/>
        <c:title>
          <c:tx>
            <c:rich>
              <a:bodyPr rot="-5400000" vert="horz"/>
              <a:lstStyle/>
              <a:p>
                <a:pPr>
                  <a:defRPr/>
                </a:pPr>
                <a:r>
                  <a:rPr lang="cs-CZ" dirty="0"/>
                  <a:t>Korekce analyzátoru</a:t>
                </a:r>
                <a:r>
                  <a:rPr lang="cs-CZ" baseline="0" dirty="0"/>
                  <a:t> (dB)</a:t>
                </a:r>
                <a:endParaRPr lang="cs-CZ" dirty="0"/>
              </a:p>
            </c:rich>
          </c:tx>
          <c:overlay val="0"/>
        </c:title>
        <c:numFmt formatCode="General" sourceLinked="1"/>
        <c:majorTickMark val="out"/>
        <c:minorTickMark val="none"/>
        <c:tickLblPos val="nextTo"/>
        <c:crossAx val="24226816"/>
        <c:crosses val="autoZero"/>
        <c:crossBetween val="between"/>
      </c:valAx>
      <c:dTable>
        <c:showHorzBorder val="1"/>
        <c:showVertBorder val="1"/>
        <c:showOutline val="1"/>
        <c:showKeys val="0"/>
        <c:txPr>
          <a:bodyPr/>
          <a:lstStyle/>
          <a:p>
            <a:pPr rtl="0">
              <a:defRPr sz="1200"/>
            </a:pPr>
            <a:endParaRPr lang="cs-CZ"/>
          </a:p>
        </c:txPr>
      </c:dTable>
    </c:plotArea>
    <c:plotVisOnly val="1"/>
    <c:dispBlanksAs val="gap"/>
    <c:showDLblsOverMax val="0"/>
  </c:chart>
  <c:txPr>
    <a:bodyPr/>
    <a:lstStyle/>
    <a:p>
      <a:pPr>
        <a:defRPr sz="1800"/>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Rot="1" noChangeAspect="1" noChangeArrowheads="1"/>
          </p:cNvSpPr>
          <p:nvPr>
            <p:ph type="sldImg" idx="2"/>
          </p:nvPr>
        </p:nvSpPr>
        <p:spPr bwMode="auto">
          <a:xfrm>
            <a:off x="409575" y="754063"/>
            <a:ext cx="5854700" cy="329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1" name="Rectangle 3"/>
          <p:cNvSpPr>
            <a:spLocks noGrp="1" noChangeArrowheads="1"/>
          </p:cNvSpPr>
          <p:nvPr>
            <p:ph type="body" sz="quarter" idx="3"/>
          </p:nvPr>
        </p:nvSpPr>
        <p:spPr bwMode="auto">
          <a:xfrm>
            <a:off x="538163" y="4389438"/>
            <a:ext cx="5781675" cy="395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2" name="Rectangle 4"/>
          <p:cNvSpPr>
            <a:spLocks noGrp="1" noChangeArrowheads="1"/>
          </p:cNvSpPr>
          <p:nvPr>
            <p:ph type="hdr" sz="quarter"/>
          </p:nvPr>
        </p:nvSpPr>
        <p:spPr bwMode="auto">
          <a:xfrm>
            <a:off x="0" y="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2053" name="Rectangle 5"/>
          <p:cNvSpPr>
            <a:spLocks noGrp="1" noChangeArrowheads="1"/>
          </p:cNvSpPr>
          <p:nvPr>
            <p:ph type="dt" idx="1"/>
          </p:nvPr>
        </p:nvSpPr>
        <p:spPr bwMode="auto">
          <a:xfrm>
            <a:off x="3883025" y="0"/>
            <a:ext cx="2974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2054"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2055" name="Rectangle 7"/>
          <p:cNvSpPr>
            <a:spLocks noGrp="1" noChangeArrowheads="1"/>
          </p:cNvSpPr>
          <p:nvPr>
            <p:ph type="sldNum" sz="quarter" idx="5"/>
          </p:nvPr>
        </p:nvSpPr>
        <p:spPr bwMode="auto">
          <a:xfrm>
            <a:off x="3883025" y="8686800"/>
            <a:ext cx="2974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6788CF9A-C3E9-4284-82FF-39B68762826C}" type="slidenum">
              <a:rPr lang="en-US"/>
              <a:pPr>
                <a:defRPr/>
              </a:pPr>
              <a:t>‹#›</a:t>
            </a:fld>
            <a:endParaRPr lang="en-US"/>
          </a:p>
        </p:txBody>
      </p:sp>
    </p:spTree>
    <p:extLst>
      <p:ext uri="{BB962C8B-B14F-4D97-AF65-F5344CB8AC3E}">
        <p14:creationId xmlns:p14="http://schemas.microsoft.com/office/powerpoint/2010/main" val="248767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s.muni.cz/go/NwwVQ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sng" kern="1200">
                <a:solidFill>
                  <a:schemeClr val="tx1"/>
                </a:solidFill>
                <a:effectLst/>
                <a:latin typeface="Arial" pitchFamily="34" charset="0"/>
                <a:ea typeface="+mn-ea"/>
                <a:cs typeface="Arial" pitchFamily="34" charset="0"/>
                <a:hlinkClick r:id="rId3"/>
              </a:rPr>
              <a:t>https://is.muni.cz/go/NwwVQR</a:t>
            </a:r>
            <a:endParaRPr lang="cs-CZ" sz="1200" b="0" i="0" u="sng" kern="1200">
              <a:solidFill>
                <a:schemeClr val="tx1"/>
              </a:solidFill>
              <a:effectLst/>
              <a:latin typeface="Arial" pitchFamily="34" charset="0"/>
              <a:ea typeface="+mn-ea"/>
              <a:cs typeface="Arial" pitchFamily="34" charset="0"/>
            </a:endParaRPr>
          </a:p>
          <a:p>
            <a:endParaRPr lang="cs-CZ"/>
          </a:p>
        </p:txBody>
      </p:sp>
      <p:sp>
        <p:nvSpPr>
          <p:cNvPr id="4" name="Zástupný symbol pro číslo snímku 3"/>
          <p:cNvSpPr>
            <a:spLocks noGrp="1"/>
          </p:cNvSpPr>
          <p:nvPr>
            <p:ph type="sldNum" sz="quarter" idx="5"/>
          </p:nvPr>
        </p:nvSpPr>
        <p:spPr/>
        <p:txBody>
          <a:bodyPr/>
          <a:lstStyle/>
          <a:p>
            <a:pPr>
              <a:defRPr/>
            </a:pPr>
            <a:fld id="{6788CF9A-C3E9-4284-82FF-39B68762826C}" type="slidenum">
              <a:rPr lang="en-US" smtClean="0"/>
              <a:pPr>
                <a:defRPr/>
              </a:pPr>
              <a:t>1</a:t>
            </a:fld>
            <a:endParaRPr lang="en-US"/>
          </a:p>
        </p:txBody>
      </p:sp>
    </p:spTree>
    <p:extLst>
      <p:ext uri="{BB962C8B-B14F-4D97-AF65-F5344CB8AC3E}">
        <p14:creationId xmlns:p14="http://schemas.microsoft.com/office/powerpoint/2010/main" val="6705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a:xfrm>
            <a:off x="409575" y="754063"/>
            <a:ext cx="5854700" cy="3294062"/>
          </a:xfrm>
        </p:spPr>
      </p:sp>
      <p:sp>
        <p:nvSpPr>
          <p:cNvPr id="21507" name="Zástupný symbol pro poznámky 2"/>
          <p:cNvSpPr>
            <a:spLocks noGrp="1"/>
          </p:cNvSpPr>
          <p:nvPr>
            <p:ph type="body" idx="1"/>
          </p:nvPr>
        </p:nvSpPr>
        <p:spPr>
          <a:noFill/>
        </p:spPr>
        <p:txBody>
          <a:bodyPr/>
          <a:lstStyle/>
          <a:p>
            <a:r>
              <a:rPr lang="cs-CZ" altLang="cs-CZ" dirty="0">
                <a:latin typeface="Arial" charset="0"/>
                <a:cs typeface="Arial" charset="0"/>
              </a:rPr>
              <a:t>Adamec V., </a:t>
            </a:r>
            <a:r>
              <a:rPr lang="cs-CZ" altLang="cs-CZ" dirty="0" err="1">
                <a:latin typeface="Arial" charset="0"/>
                <a:cs typeface="Arial" charset="0"/>
              </a:rPr>
              <a:t>Ličbinský</a:t>
            </a:r>
            <a:r>
              <a:rPr lang="cs-CZ" altLang="cs-CZ" dirty="0">
                <a:latin typeface="Arial" charset="0"/>
                <a:cs typeface="Arial" charset="0"/>
              </a:rPr>
              <a:t> R., </a:t>
            </a:r>
            <a:r>
              <a:rPr lang="cs-CZ" altLang="cs-CZ" dirty="0" err="1">
                <a:latin typeface="Arial" charset="0"/>
                <a:cs typeface="Arial" charset="0"/>
              </a:rPr>
              <a:t>Cholava</a:t>
            </a:r>
            <a:r>
              <a:rPr lang="cs-CZ" altLang="cs-CZ" dirty="0">
                <a:latin typeface="Arial" charset="0"/>
                <a:cs typeface="Arial" charset="0"/>
              </a:rPr>
              <a:t> R.: </a:t>
            </a:r>
            <a:r>
              <a:rPr lang="en-US" altLang="cs-CZ" dirty="0">
                <a:latin typeface="Arial" charset="0"/>
                <a:cs typeface="Arial" charset="0"/>
              </a:rPr>
              <a:t>Transport and Health Risks of Transport</a:t>
            </a:r>
            <a:r>
              <a:rPr lang="cs-CZ" altLang="cs-CZ" dirty="0">
                <a:latin typeface="Arial" charset="0"/>
                <a:cs typeface="Arial" charset="0"/>
              </a:rPr>
              <a:t>. DOI: 10.2478/v10158-011-0011-y</a:t>
            </a:r>
          </a:p>
          <a:p>
            <a:r>
              <a:rPr lang="cs-CZ" altLang="cs-CZ" dirty="0">
                <a:latin typeface="Arial" charset="0"/>
                <a:cs typeface="Arial" charset="0"/>
              </a:rPr>
              <a:t>http://en.wikipedia.org/wiki/Acoustic_power</a:t>
            </a:r>
          </a:p>
          <a:p>
            <a:r>
              <a:rPr lang="cs-CZ" altLang="cs-CZ" dirty="0">
                <a:latin typeface="Arial" charset="0"/>
                <a:cs typeface="Arial" charset="0"/>
              </a:rPr>
              <a:t>… a další</a:t>
            </a:r>
            <a:r>
              <a:rPr lang="cs-CZ" altLang="cs-CZ" baseline="0" dirty="0">
                <a:latin typeface="Arial" charset="0"/>
                <a:cs typeface="Arial" charset="0"/>
              </a:rPr>
              <a:t> zdroje</a:t>
            </a:r>
            <a:endParaRPr lang="cs-CZ" altLang="cs-CZ" dirty="0">
              <a:latin typeface="Arial" charset="0"/>
              <a:cs typeface="Arial" charset="0"/>
            </a:endParaRPr>
          </a:p>
        </p:txBody>
      </p:sp>
      <p:sp>
        <p:nvSpPr>
          <p:cNvPr id="21508" name="Zástupný symbol pro číslo snímku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FE99547-8E82-4668-B0C8-D47ECF38905C}" type="slidenum">
              <a:rPr lang="en-US" altLang="cs-CZ" smtClean="0"/>
              <a:pPr eaLnBrk="1" hangingPunct="1">
                <a:spcBef>
                  <a:spcPct val="0"/>
                </a:spcBef>
              </a:pPr>
              <a:t>11</a:t>
            </a:fld>
            <a:endParaRPr lang="en-US"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a:xfrm>
            <a:off x="409575" y="754063"/>
            <a:ext cx="5854700" cy="3294062"/>
          </a:xfrm>
        </p:spPr>
      </p:sp>
      <p:sp>
        <p:nvSpPr>
          <p:cNvPr id="20483" name="Zástupný symbol pro poznámky 2"/>
          <p:cNvSpPr>
            <a:spLocks noGrp="1"/>
          </p:cNvSpPr>
          <p:nvPr>
            <p:ph type="body" idx="1"/>
          </p:nvPr>
        </p:nvSpPr>
        <p:spPr>
          <a:noFill/>
        </p:spPr>
        <p:txBody>
          <a:bodyPr/>
          <a:lstStyle/>
          <a:p>
            <a:pPr eaLnBrk="1" hangingPunct="1"/>
            <a:r>
              <a:rPr lang="cs-CZ" altLang="cs-CZ">
                <a:latin typeface="Arial" charset="0"/>
                <a:cs typeface="Arial" charset="0"/>
              </a:rPr>
              <a:t>Chráněný venkovní prostor staveb: simulace vnitřního prostředí, kam může být omezený vstup</a:t>
            </a:r>
          </a:p>
          <a:p>
            <a:pPr eaLnBrk="1" hangingPunct="1"/>
            <a:r>
              <a:rPr lang="cs-CZ" altLang="cs-CZ">
                <a:latin typeface="Arial" charset="0"/>
                <a:cs typeface="Arial" charset="0"/>
              </a:rPr>
              <a:t>L</a:t>
            </a:r>
            <a:r>
              <a:rPr lang="cs-CZ" altLang="cs-CZ" baseline="-25000">
                <a:latin typeface="Arial" charset="0"/>
                <a:cs typeface="Arial" charset="0"/>
              </a:rPr>
              <a:t>AEq</a:t>
            </a:r>
            <a:r>
              <a:rPr lang="cs-CZ" altLang="cs-CZ">
                <a:latin typeface="Arial" charset="0"/>
                <a:cs typeface="Arial" charset="0"/>
              </a:rPr>
              <a:t>: ekvivalentní hladina akustického tlaku, energetický průměr</a:t>
            </a:r>
          </a:p>
          <a:p>
            <a:pPr eaLnBrk="1" hangingPunct="1"/>
            <a:r>
              <a:rPr lang="cs-CZ" altLang="cs-CZ">
                <a:latin typeface="Arial" charset="0"/>
                <a:cs typeface="Arial" charset="0"/>
              </a:rPr>
              <a:t>L</a:t>
            </a:r>
            <a:r>
              <a:rPr lang="cs-CZ" altLang="cs-CZ" baseline="-25000">
                <a:latin typeface="Arial" charset="0"/>
                <a:cs typeface="Arial" charset="0"/>
              </a:rPr>
              <a:t>dvn</a:t>
            </a:r>
            <a:r>
              <a:rPr lang="cs-CZ" altLang="cs-CZ">
                <a:latin typeface="Arial" charset="0"/>
                <a:cs typeface="Arial" charset="0"/>
              </a:rPr>
              <a:t>: hlukový deskriptor, který vychází z dlouhodobého měření ekvivalentních hladin hluku. Penalizuje denní dobu 5 dB(A) a noční dobu 10 dB(A), tzn., že je konzervativnější, než měření</a:t>
            </a:r>
          </a:p>
          <a:p>
            <a:pPr marL="0" lvl="2" eaLnBrk="1" hangingPunct="1"/>
            <a:r>
              <a:rPr lang="cs-CZ" altLang="cs-CZ">
                <a:latin typeface="Arial" charset="0"/>
                <a:cs typeface="Arial" charset="0"/>
              </a:rPr>
              <a:t>Výpočet hluku: </a:t>
            </a:r>
            <a:r>
              <a:rPr lang="cs-CZ" altLang="en-US" sz="1800">
                <a:latin typeface="Arial" charset="0"/>
                <a:cs typeface="Arial" charset="0"/>
                <a:sym typeface="Arial" charset="0"/>
              </a:rPr>
              <a:t>matematické modely jako zjednodušení reality</a:t>
            </a:r>
          </a:p>
          <a:p>
            <a:pPr eaLnBrk="1" hangingPunct="1"/>
            <a:endParaRPr lang="cs-CZ" altLang="cs-CZ">
              <a:latin typeface="Arial" charset="0"/>
              <a:cs typeface="Arial" charset="0"/>
            </a:endParaRPr>
          </a:p>
        </p:txBody>
      </p:sp>
      <p:sp>
        <p:nvSpPr>
          <p:cNvPr id="20484" name="Zástupný symbol pro číslo snímku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4540F6E-A242-4BFB-B823-45424277A239}" type="slidenum">
              <a:rPr lang="en-US" altLang="cs-CZ" smtClean="0"/>
              <a:pPr eaLnBrk="1" hangingPunct="1">
                <a:spcBef>
                  <a:spcPct val="0"/>
                </a:spcBef>
              </a:pPr>
              <a:t>12</a:t>
            </a:fld>
            <a:endParaRPr lang="en-US"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409575" y="754063"/>
            <a:ext cx="5854700" cy="3294062"/>
          </a:xfrm>
        </p:spPr>
      </p:sp>
      <p:sp>
        <p:nvSpPr>
          <p:cNvPr id="23555" name="Zástupný symbol pro poznámky 2"/>
          <p:cNvSpPr>
            <a:spLocks noGrp="1"/>
          </p:cNvSpPr>
          <p:nvPr>
            <p:ph type="body" idx="1"/>
          </p:nvPr>
        </p:nvSpPr>
        <p:spPr>
          <a:noFill/>
        </p:spPr>
        <p:txBody>
          <a:bodyPr/>
          <a:lstStyle/>
          <a:p>
            <a:r>
              <a:rPr lang="cs-CZ" altLang="cs-CZ">
                <a:latin typeface="Arial" charset="0"/>
                <a:cs typeface="Arial" charset="0"/>
              </a:rPr>
              <a:t>OOPP: osobní ochranné pracovní prostředky</a:t>
            </a:r>
          </a:p>
        </p:txBody>
      </p:sp>
      <p:sp>
        <p:nvSpPr>
          <p:cNvPr id="23556" name="Zástupný symbol pro číslo snímku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A0DAFDA-3822-459B-9255-66809F4DD589}" type="slidenum">
              <a:rPr lang="en-US" altLang="cs-CZ" smtClean="0"/>
              <a:pPr eaLnBrk="1" hangingPunct="1">
                <a:spcBef>
                  <a:spcPct val="0"/>
                </a:spcBef>
              </a:pPr>
              <a:t>15</a:t>
            </a:fld>
            <a:endParaRPr lang="en-US"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6788CF9A-C3E9-4284-82FF-39B68762826C}" type="slidenum">
              <a:rPr lang="en-US" smtClean="0"/>
              <a:pPr>
                <a:defRPr/>
              </a:pPr>
              <a:t>16</a:t>
            </a:fld>
            <a:endParaRPr lang="en-US"/>
          </a:p>
        </p:txBody>
      </p:sp>
    </p:spTree>
    <p:extLst>
      <p:ext uri="{BB962C8B-B14F-4D97-AF65-F5344CB8AC3E}">
        <p14:creationId xmlns:p14="http://schemas.microsoft.com/office/powerpoint/2010/main" val="276370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409575" y="754063"/>
            <a:ext cx="5854700" cy="3294062"/>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80960FC0-23C6-4EA9-916F-0595484AD78F}" type="slidenum">
              <a:rPr lang="cs-CZ" smtClean="0"/>
              <a:t>2</a:t>
            </a:fld>
            <a:endParaRPr lang="cs-CZ"/>
          </a:p>
        </p:txBody>
      </p:sp>
    </p:spTree>
    <p:extLst>
      <p:ext uri="{BB962C8B-B14F-4D97-AF65-F5344CB8AC3E}">
        <p14:creationId xmlns:p14="http://schemas.microsoft.com/office/powerpoint/2010/main" val="323249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09575" y="754063"/>
            <a:ext cx="5854700" cy="3294062"/>
          </a:xfrm>
          <a:ln/>
          <a:extLst>
            <a:ext uri="{91240B29-F687-4F45-9708-019B960494DF}">
              <a14:hiddenLine xmlns:a14="http://schemas.microsoft.com/office/drawing/2010/main" w="1" cmpd="sng">
                <a:solidFill>
                  <a:schemeClr val="tx1"/>
                </a:solidFill>
                <a:miter lim="800000"/>
                <a:headEnd/>
                <a:tailEnd/>
              </a14:hiddenLine>
            </a:ext>
          </a:extLst>
        </p:spPr>
      </p:sp>
      <p:sp>
        <p:nvSpPr>
          <p:cNvPr id="17411"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pPr eaLnBrk="1" hangingPunct="1"/>
            <a:endParaRPr lang="cs-CZ" altLang="en-US" dirty="0">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https://tn.nova.cz/zpravodajstvi/clanek/131177-zahada-strasidelneho-domu-z-vysociny-vyresena-vime-jak</a:t>
            </a:r>
          </a:p>
          <a:p>
            <a:endParaRPr lang="cs-CZ" dirty="0"/>
          </a:p>
        </p:txBody>
      </p:sp>
      <p:sp>
        <p:nvSpPr>
          <p:cNvPr id="4" name="Zástupný symbol pro číslo snímku 3"/>
          <p:cNvSpPr>
            <a:spLocks noGrp="1"/>
          </p:cNvSpPr>
          <p:nvPr>
            <p:ph type="sldNum" sz="quarter" idx="5"/>
          </p:nvPr>
        </p:nvSpPr>
        <p:spPr/>
        <p:txBody>
          <a:bodyPr/>
          <a:lstStyle/>
          <a:p>
            <a:pPr>
              <a:defRPr/>
            </a:pPr>
            <a:fld id="{6788CF9A-C3E9-4284-82FF-39B68762826C}" type="slidenum">
              <a:rPr lang="en-US" smtClean="0"/>
              <a:pPr>
                <a:defRPr/>
              </a:pPr>
              <a:t>4</a:t>
            </a:fld>
            <a:endParaRPr lang="en-US"/>
          </a:p>
        </p:txBody>
      </p:sp>
    </p:spTree>
    <p:extLst>
      <p:ext uri="{BB962C8B-B14F-4D97-AF65-F5344CB8AC3E}">
        <p14:creationId xmlns:p14="http://schemas.microsoft.com/office/powerpoint/2010/main" val="94914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409575" y="754063"/>
            <a:ext cx="5854700" cy="3294062"/>
          </a:xfrm>
        </p:spPr>
      </p:sp>
      <p:sp>
        <p:nvSpPr>
          <p:cNvPr id="3" name="Zástupný symbol pro poznámky 2"/>
          <p:cNvSpPr>
            <a:spLocks noGrp="1"/>
          </p:cNvSpPr>
          <p:nvPr>
            <p:ph type="body" idx="1"/>
          </p:nvPr>
        </p:nvSpPr>
        <p:spPr/>
        <p:txBody>
          <a:bodyPr/>
          <a:lstStyle/>
          <a:p>
            <a:r>
              <a:rPr lang="cs-CZ" dirty="0"/>
              <a:t>REM fáze spánku – provázeno</a:t>
            </a:r>
            <a:r>
              <a:rPr lang="cs-CZ" baseline="0" dirty="0"/>
              <a:t> rychlými pohyby očních bulbů</a:t>
            </a:r>
            <a:endParaRPr lang="cs-CZ" dirty="0"/>
          </a:p>
        </p:txBody>
      </p:sp>
      <p:sp>
        <p:nvSpPr>
          <p:cNvPr id="4" name="Zástupný symbol pro číslo snímku 3"/>
          <p:cNvSpPr>
            <a:spLocks noGrp="1"/>
          </p:cNvSpPr>
          <p:nvPr>
            <p:ph type="sldNum" sz="quarter" idx="10"/>
          </p:nvPr>
        </p:nvSpPr>
        <p:spPr/>
        <p:txBody>
          <a:bodyPr/>
          <a:lstStyle/>
          <a:p>
            <a:pPr>
              <a:defRPr/>
            </a:pPr>
            <a:fld id="{6788CF9A-C3E9-4284-82FF-39B68762826C}" type="slidenum">
              <a:rPr lang="en-US" smtClean="0"/>
              <a:pPr>
                <a:defRPr/>
              </a:pPr>
              <a:t>5</a:t>
            </a:fld>
            <a:endParaRPr lang="en-US"/>
          </a:p>
        </p:txBody>
      </p:sp>
    </p:spTree>
    <p:extLst>
      <p:ext uri="{BB962C8B-B14F-4D97-AF65-F5344CB8AC3E}">
        <p14:creationId xmlns:p14="http://schemas.microsoft.com/office/powerpoint/2010/main" val="68255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409575" y="754063"/>
            <a:ext cx="5854700" cy="3294062"/>
          </a:xfrm>
        </p:spPr>
      </p:sp>
      <p:sp>
        <p:nvSpPr>
          <p:cNvPr id="3" name="Zástupný symbol pro poznámky 2"/>
          <p:cNvSpPr>
            <a:spLocks noGrp="1"/>
          </p:cNvSpPr>
          <p:nvPr>
            <p:ph type="body" idx="1"/>
          </p:nvPr>
        </p:nvSpPr>
        <p:spPr/>
        <p:txBody>
          <a:bodyPr/>
          <a:lstStyle/>
          <a:p>
            <a:r>
              <a:rPr lang="cs-CZ" dirty="0"/>
              <a:t>REM fáze spánku – provázeno</a:t>
            </a:r>
            <a:r>
              <a:rPr lang="cs-CZ" baseline="0" dirty="0"/>
              <a:t> rychlými pohyby očních bulbů</a:t>
            </a:r>
          </a:p>
          <a:p>
            <a:r>
              <a:rPr lang="cs-CZ" baseline="0" dirty="0" err="1"/>
              <a:t>VOCs</a:t>
            </a:r>
            <a:r>
              <a:rPr lang="cs-CZ" baseline="0" dirty="0"/>
              <a:t> – </a:t>
            </a:r>
            <a:r>
              <a:rPr lang="cs-CZ" baseline="0" dirty="0" err="1"/>
              <a:t>Volatile</a:t>
            </a:r>
            <a:r>
              <a:rPr lang="cs-CZ" baseline="0" dirty="0"/>
              <a:t> </a:t>
            </a:r>
            <a:r>
              <a:rPr lang="cs-CZ" baseline="0" dirty="0" err="1"/>
              <a:t>Organic</a:t>
            </a:r>
            <a:r>
              <a:rPr lang="cs-CZ" baseline="0" dirty="0"/>
              <a:t> </a:t>
            </a:r>
            <a:r>
              <a:rPr lang="cs-CZ" baseline="0" dirty="0" err="1"/>
              <a:t>Compounds</a:t>
            </a:r>
            <a:endParaRPr lang="cs-CZ" baseline="0" dirty="0"/>
          </a:p>
          <a:p>
            <a:r>
              <a:rPr lang="cs-CZ" baseline="0" dirty="0"/>
              <a:t>ETS – </a:t>
            </a:r>
            <a:r>
              <a:rPr lang="cs-CZ" baseline="0" dirty="0" err="1"/>
              <a:t>Environmental</a:t>
            </a:r>
            <a:r>
              <a:rPr lang="cs-CZ" baseline="0" dirty="0"/>
              <a:t> </a:t>
            </a:r>
            <a:r>
              <a:rPr lang="cs-CZ" baseline="0" dirty="0" err="1"/>
              <a:t>Tobacco</a:t>
            </a:r>
            <a:r>
              <a:rPr lang="cs-CZ" baseline="0" dirty="0"/>
              <a:t> Smoking, vztah větrání, viz přednáška Termický komplex</a:t>
            </a:r>
            <a:endParaRPr lang="cs-CZ" dirty="0"/>
          </a:p>
        </p:txBody>
      </p:sp>
      <p:sp>
        <p:nvSpPr>
          <p:cNvPr id="4" name="Zástupný symbol pro číslo snímku 3"/>
          <p:cNvSpPr>
            <a:spLocks noGrp="1"/>
          </p:cNvSpPr>
          <p:nvPr>
            <p:ph type="sldNum" sz="quarter" idx="10"/>
          </p:nvPr>
        </p:nvSpPr>
        <p:spPr/>
        <p:txBody>
          <a:bodyPr/>
          <a:lstStyle/>
          <a:p>
            <a:pPr>
              <a:defRPr/>
            </a:pPr>
            <a:fld id="{6788CF9A-C3E9-4284-82FF-39B68762826C}" type="slidenum">
              <a:rPr lang="en-US" smtClean="0"/>
              <a:pPr>
                <a:defRPr/>
              </a:pPr>
              <a:t>6</a:t>
            </a:fld>
            <a:endParaRPr lang="en-US"/>
          </a:p>
        </p:txBody>
      </p:sp>
    </p:spTree>
    <p:extLst>
      <p:ext uri="{BB962C8B-B14F-4D97-AF65-F5344CB8AC3E}">
        <p14:creationId xmlns:p14="http://schemas.microsoft.com/office/powerpoint/2010/main" val="68255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409575" y="754063"/>
            <a:ext cx="5854700" cy="3294062"/>
          </a:xfrm>
        </p:spPr>
      </p:sp>
      <p:sp>
        <p:nvSpPr>
          <p:cNvPr id="3" name="Zástupný symbol pro poznámky 2"/>
          <p:cNvSpPr>
            <a:spLocks noGrp="1"/>
          </p:cNvSpPr>
          <p:nvPr>
            <p:ph type="body" idx="1"/>
          </p:nvPr>
        </p:nvSpPr>
        <p:spPr/>
        <p:txBody>
          <a:bodyPr/>
          <a:lstStyle/>
          <a:p>
            <a:r>
              <a:rPr lang="cs-CZ"/>
              <a:t>URL: http://stavba.tzb-info.cz/akustika-staveb/kmitocet-zvuku-vahova-korekce-zvukomeru</a:t>
            </a:r>
          </a:p>
        </p:txBody>
      </p:sp>
      <p:sp>
        <p:nvSpPr>
          <p:cNvPr id="4" name="Zástupný symbol pro číslo snímku 3"/>
          <p:cNvSpPr>
            <a:spLocks noGrp="1"/>
          </p:cNvSpPr>
          <p:nvPr>
            <p:ph type="sldNum" sz="quarter" idx="10"/>
          </p:nvPr>
        </p:nvSpPr>
        <p:spPr/>
        <p:txBody>
          <a:bodyPr/>
          <a:lstStyle/>
          <a:p>
            <a:fld id="{F8B99A64-53DC-4199-AAC3-2905902E72B2}" type="slidenum">
              <a:rPr lang="cs-CZ" smtClean="0"/>
              <a:t>8</a:t>
            </a:fld>
            <a:endParaRPr lang="cs-CZ"/>
          </a:p>
        </p:txBody>
      </p:sp>
    </p:spTree>
    <p:extLst>
      <p:ext uri="{BB962C8B-B14F-4D97-AF65-F5344CB8AC3E}">
        <p14:creationId xmlns:p14="http://schemas.microsoft.com/office/powerpoint/2010/main" val="362847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409575" y="754063"/>
            <a:ext cx="5854700" cy="3294062"/>
          </a:xfrm>
        </p:spPr>
      </p:sp>
      <p:sp>
        <p:nvSpPr>
          <p:cNvPr id="3" name="Zástupný symbol pro poznámky 2"/>
          <p:cNvSpPr>
            <a:spLocks noGrp="1"/>
          </p:cNvSpPr>
          <p:nvPr>
            <p:ph type="body" idx="1"/>
          </p:nvPr>
        </p:nvSpPr>
        <p:spPr/>
        <p:txBody>
          <a:bodyPr/>
          <a:lstStyle/>
          <a:p>
            <a:r>
              <a:rPr lang="cs-CZ" dirty="0"/>
              <a:t>Ekvivalentní hladina hluku je vždy větší, než aritmetický</a:t>
            </a:r>
            <a:r>
              <a:rPr lang="cs-CZ" baseline="0" dirty="0"/>
              <a:t> i geometrický průměr, zohledňuje časový faktor! Je to vhodný ukazatel pro pracovní prostředí (odráží absorbovanou energii sluchovým orgánem, ale nereaguje na náhlé hlukové události, které mohou být pro obyvatelstvo zdrojem </a:t>
            </a:r>
            <a:r>
              <a:rPr lang="cs-CZ" baseline="0" dirty="0" err="1"/>
              <a:t>diskomfortu</a:t>
            </a:r>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F8B99A64-53DC-4199-AAC3-2905902E72B2}" type="slidenum">
              <a:rPr lang="cs-CZ" smtClean="0"/>
              <a:t>9</a:t>
            </a:fld>
            <a:endParaRPr lang="cs-CZ"/>
          </a:p>
        </p:txBody>
      </p:sp>
    </p:spTree>
    <p:extLst>
      <p:ext uri="{BB962C8B-B14F-4D97-AF65-F5344CB8AC3E}">
        <p14:creationId xmlns:p14="http://schemas.microsoft.com/office/powerpoint/2010/main" val="168268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409575" y="754063"/>
            <a:ext cx="5854700" cy="3294062"/>
          </a:xfrm>
        </p:spPr>
      </p:sp>
      <p:sp>
        <p:nvSpPr>
          <p:cNvPr id="3" name="Zástupný symbol pro poznámky 2"/>
          <p:cNvSpPr>
            <a:spLocks noGrp="1"/>
          </p:cNvSpPr>
          <p:nvPr>
            <p:ph type="body" idx="1"/>
          </p:nvPr>
        </p:nvSpPr>
        <p:spPr/>
        <p:txBody>
          <a:bodyPr/>
          <a:lstStyle/>
          <a:p>
            <a:r>
              <a:rPr lang="cs-CZ" dirty="0"/>
              <a:t>Odhad počtu zasažených osob – princip hodnocení zdravotních rizik</a:t>
            </a:r>
            <a:r>
              <a:rPr lang="cs-CZ" baseline="0" dirty="0"/>
              <a:t> v </a:t>
            </a:r>
            <a:r>
              <a:rPr lang="cs-CZ" baseline="0"/>
              <a:t>životním prostředí.</a:t>
            </a:r>
            <a:endParaRPr lang="cs-CZ"/>
          </a:p>
        </p:txBody>
      </p:sp>
      <p:sp>
        <p:nvSpPr>
          <p:cNvPr id="4" name="Zástupný symbol pro číslo snímku 3"/>
          <p:cNvSpPr>
            <a:spLocks noGrp="1"/>
          </p:cNvSpPr>
          <p:nvPr>
            <p:ph type="sldNum" sz="quarter" idx="10"/>
          </p:nvPr>
        </p:nvSpPr>
        <p:spPr/>
        <p:txBody>
          <a:bodyPr/>
          <a:lstStyle/>
          <a:p>
            <a:pPr>
              <a:defRPr/>
            </a:pPr>
            <a:fld id="{6788CF9A-C3E9-4284-82FF-39B68762826C}" type="slidenum">
              <a:rPr lang="en-US" smtClean="0"/>
              <a:pPr>
                <a:defRPr/>
              </a:pPr>
              <a:t>10</a:t>
            </a:fld>
            <a:endParaRPr lang="en-US"/>
          </a:p>
        </p:txBody>
      </p:sp>
    </p:spTree>
    <p:extLst>
      <p:ext uri="{BB962C8B-B14F-4D97-AF65-F5344CB8AC3E}">
        <p14:creationId xmlns:p14="http://schemas.microsoft.com/office/powerpoint/2010/main" val="47634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1382A6-B380-4F4E-B1A7-4E7A7B5A4945}"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05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F52EA9-A1BE-4686-88B5-37EDB1675DF8}" type="slidenum">
              <a:rPr lang="en-US" smtClean="0"/>
              <a:pPr>
                <a:defRPr/>
              </a:pPr>
              <a:t>‹#›</a:t>
            </a:fld>
            <a:endParaRPr lang="en-US"/>
          </a:p>
        </p:txBody>
      </p:sp>
    </p:spTree>
    <p:extLst>
      <p:ext uri="{BB962C8B-B14F-4D97-AF65-F5344CB8AC3E}">
        <p14:creationId xmlns:p14="http://schemas.microsoft.com/office/powerpoint/2010/main" val="403900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D5AE05-FE54-4E41-82FD-180E46FBC4BE}" type="slidenum">
              <a:rPr lang="en-US" smtClean="0"/>
              <a:pPr>
                <a:defRPr/>
              </a:pPr>
              <a:t>‹#›</a:t>
            </a:fld>
            <a:endParaRPr lang="en-US"/>
          </a:p>
        </p:txBody>
      </p:sp>
    </p:spTree>
    <p:extLst>
      <p:ext uri="{BB962C8B-B14F-4D97-AF65-F5344CB8AC3E}">
        <p14:creationId xmlns:p14="http://schemas.microsoft.com/office/powerpoint/2010/main" val="23585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A0534A-B106-4EAA-A7AC-6272E640E598}" type="slidenum">
              <a:rPr lang="en-US" smtClean="0"/>
              <a:pPr>
                <a:defRPr/>
              </a:pPr>
              <a:t>‹#›</a:t>
            </a:fld>
            <a:endParaRPr lang="en-US"/>
          </a:p>
        </p:txBody>
      </p:sp>
    </p:spTree>
    <p:extLst>
      <p:ext uri="{BB962C8B-B14F-4D97-AF65-F5344CB8AC3E}">
        <p14:creationId xmlns:p14="http://schemas.microsoft.com/office/powerpoint/2010/main" val="92740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37EDD8-88B1-4975-B928-EDE98147F105}"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04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D2BCF9-E847-480F-8655-91EF4D36EED0}" type="slidenum">
              <a:rPr lang="en-US" smtClean="0"/>
              <a:pPr>
                <a:defRPr/>
              </a:pPr>
              <a:t>‹#›</a:t>
            </a:fld>
            <a:endParaRPr lang="en-US"/>
          </a:p>
        </p:txBody>
      </p:sp>
    </p:spTree>
    <p:extLst>
      <p:ext uri="{BB962C8B-B14F-4D97-AF65-F5344CB8AC3E}">
        <p14:creationId xmlns:p14="http://schemas.microsoft.com/office/powerpoint/2010/main" val="293520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7FCDDE8-E423-4CC4-96B0-38AB1BD21FAC}" type="slidenum">
              <a:rPr lang="en-US" smtClean="0"/>
              <a:pPr>
                <a:defRPr/>
              </a:pPr>
              <a:t>‹#›</a:t>
            </a:fld>
            <a:endParaRPr lang="en-US"/>
          </a:p>
        </p:txBody>
      </p:sp>
    </p:spTree>
    <p:extLst>
      <p:ext uri="{BB962C8B-B14F-4D97-AF65-F5344CB8AC3E}">
        <p14:creationId xmlns:p14="http://schemas.microsoft.com/office/powerpoint/2010/main" val="219548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9A0534A-B106-4EAA-A7AC-6272E640E598}" type="slidenum">
              <a:rPr lang="en-US" smtClean="0"/>
              <a:pPr>
                <a:defRPr/>
              </a:pPr>
              <a:t>‹#›</a:t>
            </a:fld>
            <a:endParaRPr lang="en-US"/>
          </a:p>
        </p:txBody>
      </p:sp>
    </p:spTree>
    <p:extLst>
      <p:ext uri="{BB962C8B-B14F-4D97-AF65-F5344CB8AC3E}">
        <p14:creationId xmlns:p14="http://schemas.microsoft.com/office/powerpoint/2010/main" val="228903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8BB4652A-8E63-4925-9046-39C41283114E}" type="slidenum">
              <a:rPr lang="en-US" smtClean="0"/>
              <a:pPr>
                <a:defRPr/>
              </a:pPr>
              <a:t>‹#›</a:t>
            </a:fld>
            <a:endParaRPr lang="en-US"/>
          </a:p>
        </p:txBody>
      </p:sp>
    </p:spTree>
    <p:extLst>
      <p:ext uri="{BB962C8B-B14F-4D97-AF65-F5344CB8AC3E}">
        <p14:creationId xmlns:p14="http://schemas.microsoft.com/office/powerpoint/2010/main" val="362352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79A0ABC-5D12-439D-BD6C-0C1568EAB86E}" type="slidenum">
              <a:rPr lang="en-US" smtClean="0"/>
              <a:pPr>
                <a:defRPr/>
              </a:pPr>
              <a:t>‹#›</a:t>
            </a:fld>
            <a:endParaRPr lang="en-US"/>
          </a:p>
        </p:txBody>
      </p:sp>
    </p:spTree>
    <p:extLst>
      <p:ext uri="{BB962C8B-B14F-4D97-AF65-F5344CB8AC3E}">
        <p14:creationId xmlns:p14="http://schemas.microsoft.com/office/powerpoint/2010/main" val="40355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E550BD-D16D-40AB-9145-00EA2B3DC8F2}" type="slidenum">
              <a:rPr lang="en-US" smtClean="0"/>
              <a:pPr>
                <a:defRPr/>
              </a:pPr>
              <a:t>‹#›</a:t>
            </a:fld>
            <a:endParaRPr lang="en-US"/>
          </a:p>
        </p:txBody>
      </p:sp>
    </p:spTree>
    <p:extLst>
      <p:ext uri="{BB962C8B-B14F-4D97-AF65-F5344CB8AC3E}">
        <p14:creationId xmlns:p14="http://schemas.microsoft.com/office/powerpoint/2010/main" val="392421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19A0534A-B106-4EAA-A7AC-6272E640E598}"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11334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png"/><Relationship Id="rId7"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p:txBody>
          <a:bodyPr>
            <a:normAutofit/>
          </a:bodyPr>
          <a:lstStyle/>
          <a:p>
            <a:pPr eaLnBrk="1" hangingPunct="1"/>
            <a:r>
              <a:rPr lang="cs-CZ" altLang="en-US" dirty="0"/>
              <a:t>Zvuk a hluk</a:t>
            </a:r>
          </a:p>
        </p:txBody>
      </p:sp>
      <p:sp>
        <p:nvSpPr>
          <p:cNvPr id="6146" name="Rectangle 3"/>
          <p:cNvSpPr>
            <a:spLocks noGrp="1" noChangeArrowheads="1"/>
          </p:cNvSpPr>
          <p:nvPr>
            <p:ph type="subTitle" idx="1"/>
          </p:nvPr>
        </p:nvSpPr>
        <p:spPr/>
        <p:txBody>
          <a:bodyPr/>
          <a:lstStyle/>
          <a:p>
            <a:pPr eaLnBrk="1" hangingPunct="1"/>
            <a:r>
              <a:rPr lang="cs-CZ" altLang="en-US" dirty="0"/>
              <a:t>Mgr. Aleš Peřina, Ph. D.</a:t>
            </a:r>
          </a:p>
        </p:txBody>
      </p:sp>
      <p:pic>
        <p:nvPicPr>
          <p:cNvPr id="3" name="Obrázek 2">
            <a:extLst>
              <a:ext uri="{FF2B5EF4-FFF2-40B4-BE49-F238E27FC236}">
                <a16:creationId xmlns:a16="http://schemas.microsoft.com/office/drawing/2014/main" id="{53F39150-9991-4796-B0C5-CDE4F3E52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679" y="3933056"/>
            <a:ext cx="787699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827" y="449935"/>
            <a:ext cx="3693895" cy="331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2024" y="449934"/>
            <a:ext cx="3744416" cy="332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Aleš Peřina\AppData\Local\Microsoft\Windows\Temporary Internet Files\Content.IE5\EPMVZQ2Q\MC90044040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7730" y="544241"/>
            <a:ext cx="580504" cy="580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leš Peřina\AppData\Local\Microsoft\Windows\Temporary Internet Files\Content.IE5\2C0SGCN9\MC90008317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6361" y="615569"/>
            <a:ext cx="519355" cy="509177"/>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0272464" y="5949280"/>
            <a:ext cx="1224136" cy="369332"/>
          </a:xfrm>
          <a:prstGeom prst="rect">
            <a:avLst/>
          </a:prstGeom>
          <a:noFill/>
        </p:spPr>
        <p:txBody>
          <a:bodyPr wrap="square" rtlCol="0">
            <a:spAutoFit/>
          </a:bodyPr>
          <a:lstStyle/>
          <a:p>
            <a:r>
              <a:rPr lang="cs-CZ" dirty="0"/>
              <a:t>© ZU Brno</a:t>
            </a:r>
          </a:p>
        </p:txBody>
      </p:sp>
      <p:pic>
        <p:nvPicPr>
          <p:cNvPr id="8" name="Obrázek 7">
            <a:extLst>
              <a:ext uri="{FF2B5EF4-FFF2-40B4-BE49-F238E27FC236}">
                <a16:creationId xmlns:a16="http://schemas.microsoft.com/office/drawing/2014/main" id="{4302EC11-90E3-4394-A092-F9D29D4CA6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extLst>
      <p:ext uri="{BB962C8B-B14F-4D97-AF65-F5344CB8AC3E}">
        <p14:creationId xmlns:p14="http://schemas.microsoft.com/office/powerpoint/2010/main" val="408214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5"/>
          <p:cNvSpPr>
            <a:spLocks noGrp="1"/>
          </p:cNvSpPr>
          <p:nvPr>
            <p:ph type="title"/>
          </p:nvPr>
        </p:nvSpPr>
        <p:spPr>
          <a:xfrm>
            <a:off x="1415480" y="980728"/>
            <a:ext cx="8229600" cy="561975"/>
          </a:xfrm>
        </p:spPr>
        <p:txBody>
          <a:bodyPr>
            <a:normAutofit/>
          </a:bodyPr>
          <a:lstStyle/>
          <a:p>
            <a:pPr>
              <a:defRPr/>
            </a:pPr>
            <a:r>
              <a:rPr lang="cs-CZ" sz="2400" dirty="0"/>
              <a:t>Příklady hlukových expozic</a:t>
            </a:r>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168373508"/>
              </p:ext>
            </p:extLst>
          </p:nvPr>
        </p:nvGraphicFramePr>
        <p:xfrm>
          <a:off x="1199455" y="1844829"/>
          <a:ext cx="10009114" cy="4464490"/>
        </p:xfrm>
        <a:graphic>
          <a:graphicData uri="http://schemas.openxmlformats.org/drawingml/2006/table">
            <a:tbl>
              <a:tblPr firstRow="1" bandRow="1">
                <a:tableStyleId>{5C22544A-7EE6-4342-B048-85BDC9FD1C3A}</a:tableStyleId>
              </a:tblPr>
              <a:tblGrid>
                <a:gridCol w="6563353">
                  <a:extLst>
                    <a:ext uri="{9D8B030D-6E8A-4147-A177-3AD203B41FA5}">
                      <a16:colId xmlns:a16="http://schemas.microsoft.com/office/drawing/2014/main" val="20000"/>
                    </a:ext>
                  </a:extLst>
                </a:gridCol>
                <a:gridCol w="1558797">
                  <a:extLst>
                    <a:ext uri="{9D8B030D-6E8A-4147-A177-3AD203B41FA5}">
                      <a16:colId xmlns:a16="http://schemas.microsoft.com/office/drawing/2014/main" val="20001"/>
                    </a:ext>
                  </a:extLst>
                </a:gridCol>
                <a:gridCol w="1886964">
                  <a:extLst>
                    <a:ext uri="{9D8B030D-6E8A-4147-A177-3AD203B41FA5}">
                      <a16:colId xmlns:a16="http://schemas.microsoft.com/office/drawing/2014/main" val="20002"/>
                    </a:ext>
                  </a:extLst>
                </a:gridCol>
              </a:tblGrid>
              <a:tr h="857146">
                <a:tc>
                  <a:txBody>
                    <a:bodyPr/>
                    <a:lstStyle/>
                    <a:p>
                      <a:r>
                        <a:rPr lang="cs-CZ" sz="1800" dirty="0"/>
                        <a:t>Zdroj</a:t>
                      </a:r>
                    </a:p>
                  </a:txBody>
                  <a:tcPr marT="45723" marB="45723">
                    <a:lnR w="12700" cap="flat" cmpd="sng" algn="ctr">
                      <a:solidFill>
                        <a:schemeClr val="bg1"/>
                      </a:solidFill>
                      <a:prstDash val="solid"/>
                      <a:round/>
                      <a:headEnd type="none" w="med" len="med"/>
                      <a:tailEnd type="none" w="med" len="med"/>
                    </a:lnR>
                  </a:tcPr>
                </a:tc>
                <a:tc>
                  <a:txBody>
                    <a:bodyPr/>
                    <a:lstStyle/>
                    <a:p>
                      <a:r>
                        <a:rPr lang="cs-CZ" sz="1800" dirty="0"/>
                        <a:t>Zvukový výkon [Watt]</a:t>
                      </a:r>
                    </a:p>
                  </a:txBody>
                  <a:tcPr marT="45723" marB="45723">
                    <a:lnL w="12700" cap="flat" cmpd="sng" algn="ctr">
                      <a:solidFill>
                        <a:schemeClr val="bg1"/>
                      </a:solidFill>
                      <a:prstDash val="solid"/>
                      <a:round/>
                      <a:headEnd type="none" w="med" len="med"/>
                      <a:tailEnd type="none" w="med" len="med"/>
                    </a:lnL>
                  </a:tcPr>
                </a:tc>
                <a:tc>
                  <a:txBody>
                    <a:bodyPr/>
                    <a:lstStyle/>
                    <a:p>
                      <a:r>
                        <a:rPr lang="cs-CZ" sz="1800" dirty="0"/>
                        <a:t>L(A)</a:t>
                      </a:r>
                      <a:r>
                        <a:rPr lang="cs-CZ" sz="1800" baseline="0" dirty="0"/>
                        <a:t> [dB] v místě pozorovatele</a:t>
                      </a:r>
                      <a:endParaRPr lang="cs-CZ" sz="1800" dirty="0"/>
                    </a:p>
                  </a:txBody>
                  <a:tcPr marT="45723" marB="45723"/>
                </a:tc>
                <a:extLst>
                  <a:ext uri="{0D108BD9-81ED-4DB2-BD59-A6C34878D82A}">
                    <a16:rowId xmlns:a16="http://schemas.microsoft.com/office/drawing/2014/main" val="10000"/>
                  </a:ext>
                </a:extLst>
              </a:tr>
              <a:tr h="400816">
                <a:tc>
                  <a:txBody>
                    <a:bodyPr/>
                    <a:lstStyle/>
                    <a:p>
                      <a:r>
                        <a:rPr lang="cs-CZ" sz="1800" dirty="0"/>
                        <a:t>Práh</a:t>
                      </a:r>
                      <a:r>
                        <a:rPr lang="cs-CZ" sz="1800" baseline="0" dirty="0"/>
                        <a:t> slyšení u zdravého člověka při frekvenci 1 kHz</a:t>
                      </a:r>
                      <a:endParaRPr lang="cs-CZ" sz="1800" dirty="0"/>
                    </a:p>
                  </a:txBody>
                  <a:tcPr marT="45723" marB="45723">
                    <a:lnR w="12700" cap="flat" cmpd="sng" algn="ctr">
                      <a:solidFill>
                        <a:schemeClr val="bg1"/>
                      </a:solidFill>
                      <a:prstDash val="solid"/>
                      <a:round/>
                      <a:headEnd type="none" w="med" len="med"/>
                      <a:tailEnd type="none" w="med" len="med"/>
                    </a:lnR>
                  </a:tcPr>
                </a:tc>
                <a:tc>
                  <a:txBody>
                    <a:bodyPr/>
                    <a:lstStyle/>
                    <a:p>
                      <a:endParaRPr lang="cs-CZ" sz="1800" dirty="0"/>
                    </a:p>
                  </a:txBody>
                  <a:tcPr marT="45723" marB="45723">
                    <a:lnL w="12700" cap="flat" cmpd="sng" algn="ctr">
                      <a:solidFill>
                        <a:schemeClr val="bg1"/>
                      </a:solidFill>
                      <a:prstDash val="solid"/>
                      <a:round/>
                      <a:headEnd type="none" w="med" len="med"/>
                      <a:tailEnd type="none" w="med" len="med"/>
                    </a:lnL>
                  </a:tcPr>
                </a:tc>
                <a:tc>
                  <a:txBody>
                    <a:bodyPr/>
                    <a:lstStyle/>
                    <a:p>
                      <a:pPr algn="r"/>
                      <a:r>
                        <a:rPr lang="cs-CZ" sz="1800" b="1" dirty="0"/>
                        <a:t>0</a:t>
                      </a:r>
                    </a:p>
                  </a:txBody>
                  <a:tcPr marT="45723" marB="45723"/>
                </a:tc>
                <a:extLst>
                  <a:ext uri="{0D108BD9-81ED-4DB2-BD59-A6C34878D82A}">
                    <a16:rowId xmlns:a16="http://schemas.microsoft.com/office/drawing/2014/main" val="10001"/>
                  </a:ext>
                </a:extLst>
              </a:tr>
              <a:tr h="400816">
                <a:tc>
                  <a:txBody>
                    <a:bodyPr/>
                    <a:lstStyle/>
                    <a:p>
                      <a:r>
                        <a:rPr lang="cs-CZ" sz="1800" dirty="0"/>
                        <a:t>Šum</a:t>
                      </a:r>
                      <a:r>
                        <a:rPr lang="cs-CZ" sz="1800" baseline="0" dirty="0"/>
                        <a:t> listí</a:t>
                      </a:r>
                      <a:endParaRPr lang="cs-CZ" sz="1800" dirty="0"/>
                    </a:p>
                  </a:txBody>
                  <a:tcPr marT="45723" marB="45723">
                    <a:lnR w="12700" cap="flat" cmpd="sng" algn="ctr">
                      <a:solidFill>
                        <a:schemeClr val="bg1"/>
                      </a:solidFill>
                      <a:prstDash val="solid"/>
                      <a:round/>
                      <a:headEnd type="none" w="med" len="med"/>
                      <a:tailEnd type="none" w="med" len="med"/>
                    </a:lnR>
                  </a:tcPr>
                </a:tc>
                <a:tc>
                  <a:txBody>
                    <a:bodyPr/>
                    <a:lstStyle/>
                    <a:p>
                      <a:endParaRPr lang="cs-CZ" sz="1800" dirty="0"/>
                    </a:p>
                  </a:txBody>
                  <a:tcPr marT="45723" marB="45723">
                    <a:lnL w="12700" cap="flat" cmpd="sng" algn="ctr">
                      <a:solidFill>
                        <a:schemeClr val="bg1"/>
                      </a:solidFill>
                      <a:prstDash val="solid"/>
                      <a:round/>
                      <a:headEnd type="none" w="med" len="med"/>
                      <a:tailEnd type="none" w="med" len="med"/>
                    </a:lnL>
                  </a:tcPr>
                </a:tc>
                <a:tc>
                  <a:txBody>
                    <a:bodyPr/>
                    <a:lstStyle/>
                    <a:p>
                      <a:pPr algn="r"/>
                      <a:r>
                        <a:rPr lang="cs-CZ" sz="1800" b="1" dirty="0"/>
                        <a:t>10</a:t>
                      </a:r>
                    </a:p>
                  </a:txBody>
                  <a:tcPr marT="45723" marB="45723"/>
                </a:tc>
                <a:extLst>
                  <a:ext uri="{0D108BD9-81ED-4DB2-BD59-A6C34878D82A}">
                    <a16:rowId xmlns:a16="http://schemas.microsoft.com/office/drawing/2014/main" val="10002"/>
                  </a:ext>
                </a:extLst>
              </a:tr>
              <a:tr h="400816">
                <a:tc>
                  <a:txBody>
                    <a:bodyPr/>
                    <a:lstStyle/>
                    <a:p>
                      <a:r>
                        <a:rPr lang="cs-CZ" sz="1800" dirty="0"/>
                        <a:t>Noční ticho</a:t>
                      </a:r>
                    </a:p>
                  </a:txBody>
                  <a:tcPr marT="45723" marB="45723">
                    <a:lnR w="12700" cap="flat" cmpd="sng" algn="ctr">
                      <a:solidFill>
                        <a:schemeClr val="bg1"/>
                      </a:solidFill>
                      <a:prstDash val="solid"/>
                      <a:round/>
                      <a:headEnd type="none" w="med" len="med"/>
                      <a:tailEnd type="none" w="med" len="med"/>
                    </a:lnR>
                  </a:tcPr>
                </a:tc>
                <a:tc>
                  <a:txBody>
                    <a:bodyPr/>
                    <a:lstStyle/>
                    <a:p>
                      <a:endParaRPr lang="cs-CZ" sz="1800" dirty="0"/>
                    </a:p>
                  </a:txBody>
                  <a:tcPr marT="45723" marB="45723">
                    <a:lnL w="12700" cap="flat" cmpd="sng" algn="ctr">
                      <a:solidFill>
                        <a:schemeClr val="bg1"/>
                      </a:solidFill>
                      <a:prstDash val="solid"/>
                      <a:round/>
                      <a:headEnd type="none" w="med" len="med"/>
                      <a:tailEnd type="none" w="med" len="med"/>
                    </a:lnL>
                  </a:tcPr>
                </a:tc>
                <a:tc>
                  <a:txBody>
                    <a:bodyPr/>
                    <a:lstStyle/>
                    <a:p>
                      <a:pPr algn="r"/>
                      <a:r>
                        <a:rPr lang="cs-CZ" sz="1800" b="1" dirty="0"/>
                        <a:t>30</a:t>
                      </a:r>
                    </a:p>
                  </a:txBody>
                  <a:tcPr marT="45723" marB="45723"/>
                </a:tc>
                <a:extLst>
                  <a:ext uri="{0D108BD9-81ED-4DB2-BD59-A6C34878D82A}">
                    <a16:rowId xmlns:a16="http://schemas.microsoft.com/office/drawing/2014/main" val="10003"/>
                  </a:ext>
                </a:extLst>
              </a:tr>
              <a:tr h="400816">
                <a:tc>
                  <a:txBody>
                    <a:bodyPr/>
                    <a:lstStyle/>
                    <a:p>
                      <a:r>
                        <a:rPr lang="cs-CZ" sz="1800" dirty="0"/>
                        <a:t>Běžná konverzace, zpěv</a:t>
                      </a:r>
                      <a:r>
                        <a:rPr lang="cs-CZ" sz="1800" baseline="0" dirty="0"/>
                        <a:t> ptáků</a:t>
                      </a:r>
                      <a:endParaRPr lang="cs-CZ" sz="1800" dirty="0"/>
                    </a:p>
                  </a:txBody>
                  <a:tcPr marT="45723" marB="45723">
                    <a:lnR w="12700" cap="flat" cmpd="sng" algn="ctr">
                      <a:solidFill>
                        <a:schemeClr val="bg1"/>
                      </a:solidFill>
                      <a:prstDash val="solid"/>
                      <a:round/>
                      <a:headEnd type="none" w="med" len="med"/>
                      <a:tailEnd type="none" w="med" len="med"/>
                    </a:lnR>
                  </a:tcPr>
                </a:tc>
                <a:tc>
                  <a:txBody>
                    <a:bodyPr/>
                    <a:lstStyle/>
                    <a:p>
                      <a:pPr algn="r"/>
                      <a:r>
                        <a:rPr lang="cs-CZ" sz="1800" dirty="0"/>
                        <a:t>10</a:t>
                      </a:r>
                      <a:r>
                        <a:rPr lang="cs-CZ" sz="1800" baseline="30000" dirty="0"/>
                        <a:t>-5</a:t>
                      </a:r>
                      <a:endParaRPr lang="cs-CZ" sz="1800" dirty="0"/>
                    </a:p>
                  </a:txBody>
                  <a:tcPr marT="45723" marB="45723">
                    <a:lnL w="12700" cap="flat" cmpd="sng" algn="ctr">
                      <a:solidFill>
                        <a:schemeClr val="bg1"/>
                      </a:solidFill>
                      <a:prstDash val="solid"/>
                      <a:round/>
                      <a:headEnd type="none" w="med" len="med"/>
                      <a:tailEnd type="none" w="med" len="med"/>
                    </a:lnL>
                  </a:tcPr>
                </a:tc>
                <a:tc>
                  <a:txBody>
                    <a:bodyPr/>
                    <a:lstStyle/>
                    <a:p>
                      <a:pPr algn="r"/>
                      <a:r>
                        <a:rPr lang="cs-CZ" sz="1800" b="1" dirty="0"/>
                        <a:t>60</a:t>
                      </a:r>
                    </a:p>
                  </a:txBody>
                  <a:tcPr marT="45723" marB="45723"/>
                </a:tc>
                <a:extLst>
                  <a:ext uri="{0D108BD9-81ED-4DB2-BD59-A6C34878D82A}">
                    <a16:rowId xmlns:a16="http://schemas.microsoft.com/office/drawing/2014/main" val="10004"/>
                  </a:ext>
                </a:extLst>
              </a:tr>
              <a:tr h="400816">
                <a:tc>
                  <a:txBody>
                    <a:bodyPr/>
                    <a:lstStyle/>
                    <a:p>
                      <a:r>
                        <a:rPr lang="cs-CZ" sz="1800" dirty="0"/>
                        <a:t>Osobní automobil</a:t>
                      </a:r>
                    </a:p>
                  </a:txBody>
                  <a:tcPr marT="45723" marB="45723">
                    <a:lnR w="12700" cap="flat" cmpd="sng" algn="ctr">
                      <a:solidFill>
                        <a:schemeClr val="bg1"/>
                      </a:solidFill>
                      <a:prstDash val="solid"/>
                      <a:round/>
                      <a:headEnd type="none" w="med" len="med"/>
                      <a:tailEnd type="none" w="med" len="med"/>
                    </a:lnR>
                  </a:tcPr>
                </a:tc>
                <a:tc>
                  <a:txBody>
                    <a:bodyPr/>
                    <a:lstStyle/>
                    <a:p>
                      <a:pPr algn="r"/>
                      <a:endParaRPr lang="cs-CZ" sz="1800" dirty="0"/>
                    </a:p>
                  </a:txBody>
                  <a:tcPr marT="45723" marB="45723">
                    <a:lnL w="12700" cap="flat" cmpd="sng" algn="ctr">
                      <a:solidFill>
                        <a:schemeClr val="bg1"/>
                      </a:solidFill>
                      <a:prstDash val="solid"/>
                      <a:round/>
                      <a:headEnd type="none" w="med" len="med"/>
                      <a:tailEnd type="none" w="med" len="med"/>
                    </a:lnL>
                  </a:tcPr>
                </a:tc>
                <a:tc>
                  <a:txBody>
                    <a:bodyPr/>
                    <a:lstStyle/>
                    <a:p>
                      <a:pPr algn="r"/>
                      <a:r>
                        <a:rPr lang="cs-CZ" sz="1800" b="1" dirty="0"/>
                        <a:t>80</a:t>
                      </a:r>
                    </a:p>
                  </a:txBody>
                  <a:tcPr marT="45723" marB="45723"/>
                </a:tc>
                <a:extLst>
                  <a:ext uri="{0D108BD9-81ED-4DB2-BD59-A6C34878D82A}">
                    <a16:rowId xmlns:a16="http://schemas.microsoft.com/office/drawing/2014/main" val="10005"/>
                  </a:ext>
                </a:extLst>
              </a:tr>
              <a:tr h="400816">
                <a:tc>
                  <a:txBody>
                    <a:bodyPr/>
                    <a:lstStyle/>
                    <a:p>
                      <a:r>
                        <a:rPr lang="cs-CZ" sz="1800" dirty="0"/>
                        <a:t>Tramvaj (60 km.h</a:t>
                      </a:r>
                      <a:r>
                        <a:rPr lang="cs-CZ" sz="1800" baseline="30000" dirty="0"/>
                        <a:t>-1</a:t>
                      </a:r>
                      <a:r>
                        <a:rPr lang="cs-CZ" sz="1800" baseline="0" dirty="0"/>
                        <a:t>)</a:t>
                      </a:r>
                      <a:endParaRPr lang="cs-CZ" sz="1800" dirty="0"/>
                    </a:p>
                  </a:txBody>
                  <a:tcPr marT="45723" marB="45723">
                    <a:lnR w="12700" cap="flat" cmpd="sng" algn="ctr">
                      <a:solidFill>
                        <a:schemeClr val="bg1"/>
                      </a:solidFill>
                      <a:prstDash val="solid"/>
                      <a:round/>
                      <a:headEnd type="none" w="med" len="med"/>
                      <a:tailEnd type="none" w="med" len="med"/>
                    </a:lnR>
                  </a:tcPr>
                </a:tc>
                <a:tc>
                  <a:txBody>
                    <a:bodyPr/>
                    <a:lstStyle/>
                    <a:p>
                      <a:pPr algn="r"/>
                      <a:endParaRPr lang="cs-CZ" sz="1800" dirty="0"/>
                    </a:p>
                  </a:txBody>
                  <a:tcPr marT="45723" marB="45723">
                    <a:lnL w="12700" cap="flat" cmpd="sng" algn="ctr">
                      <a:solidFill>
                        <a:schemeClr val="bg1"/>
                      </a:solidFill>
                      <a:prstDash val="solid"/>
                      <a:round/>
                      <a:headEnd type="none" w="med" len="med"/>
                      <a:tailEnd type="none" w="med" len="med"/>
                    </a:lnL>
                  </a:tcPr>
                </a:tc>
                <a:tc>
                  <a:txBody>
                    <a:bodyPr/>
                    <a:lstStyle/>
                    <a:p>
                      <a:pPr algn="r"/>
                      <a:r>
                        <a:rPr lang="cs-CZ" sz="1800" b="1" dirty="0"/>
                        <a:t>90</a:t>
                      </a:r>
                    </a:p>
                  </a:txBody>
                  <a:tcPr marT="45723" marB="45723"/>
                </a:tc>
                <a:extLst>
                  <a:ext uri="{0D108BD9-81ED-4DB2-BD59-A6C34878D82A}">
                    <a16:rowId xmlns:a16="http://schemas.microsoft.com/office/drawing/2014/main" val="10006"/>
                  </a:ext>
                </a:extLst>
              </a:tr>
              <a:tr h="400816">
                <a:tc>
                  <a:txBody>
                    <a:bodyPr/>
                    <a:lstStyle/>
                    <a:p>
                      <a:r>
                        <a:rPr lang="cs-CZ" sz="1800" dirty="0"/>
                        <a:t>Reproduktory na rockovém koncertě</a:t>
                      </a:r>
                    </a:p>
                  </a:txBody>
                  <a:tcPr marT="45723" marB="45723">
                    <a:lnR w="12700" cap="flat" cmpd="sng" algn="ctr">
                      <a:solidFill>
                        <a:schemeClr val="bg1"/>
                      </a:solidFill>
                      <a:prstDash val="solid"/>
                      <a:round/>
                      <a:headEnd type="none" w="med" len="med"/>
                      <a:tailEnd type="none" w="med" len="med"/>
                    </a:lnR>
                  </a:tcPr>
                </a:tc>
                <a:tc>
                  <a:txBody>
                    <a:bodyPr/>
                    <a:lstStyle/>
                    <a:p>
                      <a:pPr algn="r"/>
                      <a:r>
                        <a:rPr lang="cs-CZ" sz="1800" dirty="0"/>
                        <a:t>100</a:t>
                      </a:r>
                    </a:p>
                  </a:txBody>
                  <a:tcPr marT="45723" marB="45723">
                    <a:lnL w="12700" cap="flat" cmpd="sng" algn="ctr">
                      <a:solidFill>
                        <a:schemeClr val="bg1"/>
                      </a:solidFill>
                      <a:prstDash val="solid"/>
                      <a:round/>
                      <a:headEnd type="none" w="med" len="med"/>
                      <a:tailEnd type="none" w="med" len="med"/>
                    </a:lnL>
                  </a:tcPr>
                </a:tc>
                <a:tc>
                  <a:txBody>
                    <a:bodyPr/>
                    <a:lstStyle/>
                    <a:p>
                      <a:pPr algn="r"/>
                      <a:r>
                        <a:rPr lang="cs-CZ" sz="1800" b="1" dirty="0"/>
                        <a:t>110</a:t>
                      </a:r>
                    </a:p>
                  </a:txBody>
                  <a:tcPr marT="45723" marB="45723"/>
                </a:tc>
                <a:extLst>
                  <a:ext uri="{0D108BD9-81ED-4DB2-BD59-A6C34878D82A}">
                    <a16:rowId xmlns:a16="http://schemas.microsoft.com/office/drawing/2014/main" val="10007"/>
                  </a:ext>
                </a:extLst>
              </a:tr>
              <a:tr h="400816">
                <a:tc>
                  <a:txBody>
                    <a:bodyPr/>
                    <a:lstStyle/>
                    <a:p>
                      <a:r>
                        <a:rPr lang="cs-CZ" sz="1800" dirty="0"/>
                        <a:t>Start tryskového letadla</a:t>
                      </a:r>
                    </a:p>
                  </a:txBody>
                  <a:tcPr marT="45723" marB="45723">
                    <a:lnR w="12700" cap="flat" cmpd="sng" algn="ctr">
                      <a:solidFill>
                        <a:schemeClr val="bg1"/>
                      </a:solidFill>
                      <a:prstDash val="solid"/>
                      <a:round/>
                      <a:headEnd type="none" w="med" len="med"/>
                      <a:tailEnd type="none" w="med" len="med"/>
                    </a:lnR>
                  </a:tcPr>
                </a:tc>
                <a:tc>
                  <a:txBody>
                    <a:bodyPr/>
                    <a:lstStyle/>
                    <a:p>
                      <a:pPr algn="r"/>
                      <a:r>
                        <a:rPr lang="cs-CZ" sz="1800" dirty="0"/>
                        <a:t>10</a:t>
                      </a:r>
                      <a:r>
                        <a:rPr lang="cs-CZ" sz="1800" baseline="30000" dirty="0"/>
                        <a:t>4</a:t>
                      </a:r>
                      <a:endParaRPr lang="cs-CZ" sz="1800" dirty="0"/>
                    </a:p>
                  </a:txBody>
                  <a:tcPr marT="45723" marB="45723">
                    <a:lnL w="12700" cap="flat" cmpd="sng" algn="ctr">
                      <a:solidFill>
                        <a:schemeClr val="bg1"/>
                      </a:solidFill>
                      <a:prstDash val="solid"/>
                      <a:round/>
                      <a:headEnd type="none" w="med" len="med"/>
                      <a:tailEnd type="none" w="med" len="med"/>
                    </a:lnL>
                  </a:tcPr>
                </a:tc>
                <a:tc>
                  <a:txBody>
                    <a:bodyPr/>
                    <a:lstStyle/>
                    <a:p>
                      <a:pPr algn="r"/>
                      <a:r>
                        <a:rPr lang="cs-CZ" sz="1800" b="1" dirty="0"/>
                        <a:t>120</a:t>
                      </a:r>
                    </a:p>
                  </a:txBody>
                  <a:tcPr marT="45723" marB="45723"/>
                </a:tc>
                <a:extLst>
                  <a:ext uri="{0D108BD9-81ED-4DB2-BD59-A6C34878D82A}">
                    <a16:rowId xmlns:a16="http://schemas.microsoft.com/office/drawing/2014/main" val="10008"/>
                  </a:ext>
                </a:extLst>
              </a:tr>
              <a:tr h="400816">
                <a:tc>
                  <a:txBody>
                    <a:bodyPr/>
                    <a:lstStyle/>
                    <a:p>
                      <a:r>
                        <a:rPr lang="cs-CZ" sz="1800" dirty="0"/>
                        <a:t>Práh bolesti</a:t>
                      </a:r>
                    </a:p>
                  </a:txBody>
                  <a:tcPr marT="45723" marB="45723">
                    <a:lnR w="12700" cap="flat" cmpd="sng" algn="ctr">
                      <a:solidFill>
                        <a:schemeClr val="bg1"/>
                      </a:solidFill>
                      <a:prstDash val="solid"/>
                      <a:round/>
                      <a:headEnd type="none" w="med" len="med"/>
                      <a:tailEnd type="none" w="med" len="med"/>
                    </a:lnR>
                  </a:tcPr>
                </a:tc>
                <a:tc>
                  <a:txBody>
                    <a:bodyPr/>
                    <a:lstStyle/>
                    <a:p>
                      <a:endParaRPr lang="cs-CZ" sz="1800" dirty="0"/>
                    </a:p>
                  </a:txBody>
                  <a:tcPr marT="45723" marB="45723">
                    <a:lnL w="12700" cap="flat" cmpd="sng" algn="ctr">
                      <a:solidFill>
                        <a:schemeClr val="bg1"/>
                      </a:solidFill>
                      <a:prstDash val="solid"/>
                      <a:round/>
                      <a:headEnd type="none" w="med" len="med"/>
                      <a:tailEnd type="none" w="med" len="med"/>
                    </a:lnL>
                  </a:tcPr>
                </a:tc>
                <a:tc>
                  <a:txBody>
                    <a:bodyPr/>
                    <a:lstStyle/>
                    <a:p>
                      <a:pPr algn="r"/>
                      <a:r>
                        <a:rPr lang="cs-CZ" sz="1800" b="1" dirty="0"/>
                        <a:t>130</a:t>
                      </a:r>
                    </a:p>
                  </a:txBody>
                  <a:tcPr marT="45723" marB="45723"/>
                </a:tc>
                <a:extLst>
                  <a:ext uri="{0D108BD9-81ED-4DB2-BD59-A6C34878D82A}">
                    <a16:rowId xmlns:a16="http://schemas.microsoft.com/office/drawing/2014/main" val="10009"/>
                  </a:ext>
                </a:extLst>
              </a:tr>
            </a:tbl>
          </a:graphicData>
        </a:graphic>
      </p:graphicFrame>
      <p:pic>
        <p:nvPicPr>
          <p:cNvPr id="4" name="Obrázek 3">
            <a:extLst>
              <a:ext uri="{FF2B5EF4-FFF2-40B4-BE49-F238E27FC236}">
                <a16:creationId xmlns:a16="http://schemas.microsoft.com/office/drawing/2014/main" id="{32A07052-E23B-4B86-98ED-88E3F5A74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63552" y="929228"/>
            <a:ext cx="7024744" cy="668580"/>
          </a:xfrm>
        </p:spPr>
        <p:txBody>
          <a:bodyPr>
            <a:normAutofit fontScale="90000"/>
          </a:bodyPr>
          <a:lstStyle/>
          <a:p>
            <a:pPr eaLnBrk="1" hangingPunct="1"/>
            <a:r>
              <a:rPr lang="cs-CZ" altLang="en-US" dirty="0"/>
              <a:t>Objektivizace</a:t>
            </a:r>
          </a:p>
        </p:txBody>
      </p:sp>
      <p:sp>
        <p:nvSpPr>
          <p:cNvPr id="12291" name="Rectangle 3"/>
          <p:cNvSpPr>
            <a:spLocks noGrp="1" noChangeArrowheads="1"/>
          </p:cNvSpPr>
          <p:nvPr>
            <p:ph idx="1"/>
          </p:nvPr>
        </p:nvSpPr>
        <p:spPr>
          <a:xfrm>
            <a:off x="1847529" y="1772817"/>
            <a:ext cx="8424935" cy="4680521"/>
          </a:xfrm>
        </p:spPr>
        <p:txBody>
          <a:bodyPr>
            <a:noAutofit/>
          </a:bodyPr>
          <a:lstStyle/>
          <a:p>
            <a:pPr eaLnBrk="1" hangingPunct="1"/>
            <a:r>
              <a:rPr lang="cs-CZ" altLang="en-US" sz="3600" dirty="0"/>
              <a:t>Fyzikálním měřením </a:t>
            </a:r>
            <a:r>
              <a:rPr lang="cs-CZ" altLang="en-US" sz="3600" i="1" dirty="0"/>
              <a:t>(nejčastěji jako </a:t>
            </a:r>
            <a:r>
              <a:rPr lang="cs-CZ" altLang="en-US" sz="3600" i="1" dirty="0" err="1"/>
              <a:t>L</a:t>
            </a:r>
            <a:r>
              <a:rPr lang="cs-CZ" altLang="en-US" sz="3600" i="1" baseline="-25000" dirty="0" err="1"/>
              <a:t>AEq</a:t>
            </a:r>
            <a:r>
              <a:rPr lang="cs-CZ" altLang="en-US" sz="3600" i="1" dirty="0"/>
              <a:t>)</a:t>
            </a:r>
          </a:p>
          <a:p>
            <a:pPr lvl="1" eaLnBrk="1" hangingPunct="1"/>
            <a:r>
              <a:rPr lang="cs-CZ" altLang="en-US" dirty="0"/>
              <a:t>Kalibrovaný hlukoměr</a:t>
            </a:r>
          </a:p>
          <a:p>
            <a:pPr eaLnBrk="1" hangingPunct="1"/>
            <a:r>
              <a:rPr lang="cs-CZ" altLang="en-US" sz="3600" dirty="0"/>
              <a:t>Výpočtem </a:t>
            </a:r>
            <a:r>
              <a:rPr lang="cs-CZ" altLang="en-US" sz="3600" i="1" dirty="0"/>
              <a:t>(hlukové mapy)</a:t>
            </a:r>
          </a:p>
          <a:p>
            <a:pPr lvl="1" eaLnBrk="1" hangingPunct="1"/>
            <a:r>
              <a:rPr lang="cs-CZ" altLang="en-US" dirty="0"/>
              <a:t>Konstantní hodnoty podle ČSN</a:t>
            </a:r>
            <a:endParaRPr lang="cs-CZ" altLang="en-US" dirty="0">
              <a:sym typeface="Arial" charset="0"/>
            </a:endParaRPr>
          </a:p>
          <a:p>
            <a:pPr eaLnBrk="1" hangingPunct="1"/>
            <a:r>
              <a:rPr lang="cs-CZ" altLang="en-US" sz="3600" dirty="0">
                <a:sym typeface="Arial" charset="0"/>
              </a:rPr>
              <a:t>Terénní zjišťování </a:t>
            </a:r>
            <a:r>
              <a:rPr lang="cs-CZ" altLang="en-US" sz="3600" i="1" dirty="0">
                <a:sym typeface="Arial" charset="0"/>
              </a:rPr>
              <a:t>(statistické metody)</a:t>
            </a:r>
          </a:p>
          <a:p>
            <a:pPr lvl="1" eaLnBrk="1" hangingPunct="1"/>
            <a:r>
              <a:rPr lang="cs-CZ" altLang="en-US" dirty="0">
                <a:sym typeface="Arial" charset="0"/>
              </a:rPr>
              <a:t>Dotazníky na míru obtěžování obyvatelstva hlukem</a:t>
            </a:r>
          </a:p>
        </p:txBody>
      </p:sp>
      <p:pic>
        <p:nvPicPr>
          <p:cNvPr id="4" name="Obrázek 3">
            <a:extLst>
              <a:ext uri="{FF2B5EF4-FFF2-40B4-BE49-F238E27FC236}">
                <a16:creationId xmlns:a16="http://schemas.microsoft.com/office/drawing/2014/main" id="{5CF019B5-11B4-4F33-B889-61AED46F1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35436" y="555864"/>
            <a:ext cx="8841084" cy="745152"/>
          </a:xfrm>
        </p:spPr>
        <p:txBody>
          <a:bodyPr>
            <a:normAutofit fontScale="90000"/>
          </a:bodyPr>
          <a:lstStyle/>
          <a:p>
            <a:r>
              <a:rPr lang="cs-CZ" dirty="0"/>
              <a:t>Hygienické limity hluku v chráněném prostoru staveb (komunální hluk)</a:t>
            </a:r>
          </a:p>
        </p:txBody>
      </p:sp>
      <p:sp>
        <p:nvSpPr>
          <p:cNvPr id="3" name="Zástupný symbol pro obsah 2"/>
          <p:cNvSpPr>
            <a:spLocks noGrp="1"/>
          </p:cNvSpPr>
          <p:nvPr>
            <p:ph idx="1"/>
          </p:nvPr>
        </p:nvSpPr>
        <p:spPr>
          <a:xfrm>
            <a:off x="1745060" y="1844824"/>
            <a:ext cx="9031460" cy="1296144"/>
          </a:xfrm>
        </p:spPr>
        <p:txBody>
          <a:bodyPr>
            <a:noAutofit/>
          </a:bodyPr>
          <a:lstStyle/>
          <a:p>
            <a:r>
              <a:rPr lang="cs-CZ" sz="2400" dirty="0"/>
              <a:t>NV č. 272/2011 Sb. o ochraně před nepříznivými účinky hluku a vibrací</a:t>
            </a:r>
          </a:p>
          <a:p>
            <a:r>
              <a:rPr lang="cs-CZ" sz="2400" dirty="0"/>
              <a:t>Životní prostředí</a:t>
            </a:r>
            <a:endParaRPr lang="cs-CZ" dirty="0"/>
          </a:p>
          <a:p>
            <a:pPr lvl="1"/>
            <a:r>
              <a:rPr lang="cs-CZ" dirty="0"/>
              <a:t>Chráněný vnitřní prostor staveb: </a:t>
            </a:r>
            <a:r>
              <a:rPr lang="cs-CZ" b="1" dirty="0"/>
              <a:t>40 dB(A) + korekce</a:t>
            </a:r>
          </a:p>
          <a:p>
            <a:pPr marL="393192" lvl="1" indent="0">
              <a:buNone/>
            </a:pPr>
            <a:endParaRPr lang="cs-CZ" dirty="0"/>
          </a:p>
        </p:txBody>
      </p:sp>
      <p:graphicFrame>
        <p:nvGraphicFramePr>
          <p:cNvPr id="4" name="Zástupný symbol pro obsah 4"/>
          <p:cNvGraphicFramePr>
            <a:graphicFrameLocks/>
          </p:cNvGraphicFramePr>
          <p:nvPr>
            <p:extLst>
              <p:ext uri="{D42A27DB-BD31-4B8C-83A1-F6EECF244321}">
                <p14:modId xmlns:p14="http://schemas.microsoft.com/office/powerpoint/2010/main" val="580332021"/>
              </p:ext>
            </p:extLst>
          </p:nvPr>
        </p:nvGraphicFramePr>
        <p:xfrm>
          <a:off x="1850388" y="3573016"/>
          <a:ext cx="8959450" cy="2490525"/>
        </p:xfrm>
        <a:graphic>
          <a:graphicData uri="http://schemas.openxmlformats.org/drawingml/2006/table">
            <a:tbl>
              <a:tblPr bandRow="1">
                <a:tableStyleId>{5C22544A-7EE6-4342-B048-85BDC9FD1C3A}</a:tableStyleId>
              </a:tblPr>
              <a:tblGrid>
                <a:gridCol w="5023330">
                  <a:extLst>
                    <a:ext uri="{9D8B030D-6E8A-4147-A177-3AD203B41FA5}">
                      <a16:colId xmlns:a16="http://schemas.microsoft.com/office/drawing/2014/main" val="20000"/>
                    </a:ext>
                  </a:extLst>
                </a:gridCol>
                <a:gridCol w="1968060">
                  <a:extLst>
                    <a:ext uri="{9D8B030D-6E8A-4147-A177-3AD203B41FA5}">
                      <a16:colId xmlns:a16="http://schemas.microsoft.com/office/drawing/2014/main" val="20001"/>
                    </a:ext>
                  </a:extLst>
                </a:gridCol>
                <a:gridCol w="1968060">
                  <a:extLst>
                    <a:ext uri="{9D8B030D-6E8A-4147-A177-3AD203B41FA5}">
                      <a16:colId xmlns:a16="http://schemas.microsoft.com/office/drawing/2014/main" val="2502768037"/>
                    </a:ext>
                  </a:extLst>
                </a:gridCol>
              </a:tblGrid>
              <a:tr h="418425">
                <a:tc>
                  <a:txBody>
                    <a:bodyPr/>
                    <a:lstStyle/>
                    <a:p>
                      <a:r>
                        <a:rPr lang="cs-CZ" sz="2400" dirty="0">
                          <a:latin typeface="Times New Roman" panose="02020603050405020304" pitchFamily="18" charset="0"/>
                          <a:cs typeface="Times New Roman" panose="02020603050405020304" pitchFamily="18" charset="0"/>
                        </a:rPr>
                        <a:t>Přednáškové</a:t>
                      </a:r>
                      <a:r>
                        <a:rPr lang="cs-CZ" sz="2400" baseline="0" dirty="0">
                          <a:latin typeface="Times New Roman" panose="02020603050405020304" pitchFamily="18" charset="0"/>
                          <a:cs typeface="Times New Roman" panose="02020603050405020304" pitchFamily="18" charset="0"/>
                        </a:rPr>
                        <a:t> síně, učebny, všechny typy škol, jesle apod. zařízení</a:t>
                      </a:r>
                      <a:endParaRPr lang="cs-CZ" sz="2400" dirty="0">
                        <a:latin typeface="Times New Roman" panose="02020603050405020304" pitchFamily="18" charset="0"/>
                        <a:cs typeface="Times New Roman" panose="02020603050405020304" pitchFamily="18" charset="0"/>
                      </a:endParaRPr>
                    </a:p>
                  </a:txBody>
                  <a:tcPr/>
                </a:tc>
                <a:tc>
                  <a:txBody>
                    <a:bodyPr/>
                    <a:lstStyle/>
                    <a:p>
                      <a:pPr algn="ctr"/>
                      <a:r>
                        <a:rPr lang="cs-CZ" sz="2400" dirty="0">
                          <a:latin typeface="Times New Roman" panose="02020603050405020304" pitchFamily="18" charset="0"/>
                          <a:cs typeface="Times New Roman" panose="02020603050405020304" pitchFamily="18" charset="0"/>
                        </a:rPr>
                        <a:t>+ 5 dB</a:t>
                      </a:r>
                    </a:p>
                  </a:txBody>
                  <a:tcPr/>
                </a:tc>
                <a:tc>
                  <a:txBody>
                    <a:bodyPr/>
                    <a:lstStyle/>
                    <a:p>
                      <a:pPr algn="ctr"/>
                      <a:r>
                        <a:rPr lang="cs-CZ" sz="2400" dirty="0">
                          <a:latin typeface="Times New Roman" panose="02020603050405020304" pitchFamily="18" charset="0"/>
                          <a:cs typeface="Times New Roman" panose="02020603050405020304" pitchFamily="18" charset="0"/>
                        </a:rPr>
                        <a:t>= 45 dB</a:t>
                      </a:r>
                    </a:p>
                  </a:txBody>
                  <a:tcPr/>
                </a:tc>
                <a:extLst>
                  <a:ext uri="{0D108BD9-81ED-4DB2-BD59-A6C34878D82A}">
                    <a16:rowId xmlns:a16="http://schemas.microsoft.com/office/drawing/2014/main" val="10002"/>
                  </a:ext>
                </a:extLst>
              </a:tr>
              <a:tr h="418425">
                <a:tc>
                  <a:txBody>
                    <a:bodyPr/>
                    <a:lstStyle/>
                    <a:p>
                      <a:r>
                        <a:rPr lang="cs-CZ" sz="2400" dirty="0">
                          <a:latin typeface="Times New Roman" panose="02020603050405020304" pitchFamily="18" charset="0"/>
                          <a:cs typeface="Times New Roman" panose="02020603050405020304" pitchFamily="18" charset="0"/>
                        </a:rPr>
                        <a:t>Lékařské vyšetřovny</a:t>
                      </a:r>
                    </a:p>
                  </a:txBody>
                  <a:tcPr/>
                </a:tc>
                <a:tc>
                  <a:txBody>
                    <a:bodyPr/>
                    <a:lstStyle/>
                    <a:p>
                      <a:pPr algn="ctr"/>
                      <a:r>
                        <a:rPr lang="cs-CZ" sz="2400" dirty="0">
                          <a:latin typeface="Times New Roman" panose="02020603050405020304" pitchFamily="18" charset="0"/>
                          <a:cs typeface="Times New Roman" panose="02020603050405020304" pitchFamily="18" charset="0"/>
                        </a:rPr>
                        <a:t>- 5 dB</a:t>
                      </a:r>
                    </a:p>
                  </a:txBody>
                  <a:tcPr/>
                </a:tc>
                <a:tc>
                  <a:txBody>
                    <a:bodyPr/>
                    <a:lstStyle/>
                    <a:p>
                      <a:pPr algn="ctr"/>
                      <a:r>
                        <a:rPr lang="cs-CZ" sz="2400" dirty="0">
                          <a:latin typeface="Times New Roman" panose="02020603050405020304" pitchFamily="18" charset="0"/>
                          <a:cs typeface="Times New Roman" panose="02020603050405020304" pitchFamily="18" charset="0"/>
                        </a:rPr>
                        <a:t>= 35 dB</a:t>
                      </a:r>
                    </a:p>
                  </a:txBody>
                  <a:tcPr/>
                </a:tc>
                <a:extLst>
                  <a:ext uri="{0D108BD9-81ED-4DB2-BD59-A6C34878D82A}">
                    <a16:rowId xmlns:a16="http://schemas.microsoft.com/office/drawing/2014/main" val="10003"/>
                  </a:ext>
                </a:extLst>
              </a:tr>
              <a:tr h="418425">
                <a:tc>
                  <a:txBody>
                    <a:bodyPr/>
                    <a:lstStyle/>
                    <a:p>
                      <a:r>
                        <a:rPr lang="cs-CZ" sz="2400" dirty="0">
                          <a:latin typeface="Times New Roman" panose="02020603050405020304" pitchFamily="18" charset="0"/>
                          <a:cs typeface="Times New Roman" panose="02020603050405020304" pitchFamily="18" charset="0"/>
                        </a:rPr>
                        <a:t>Obytné prostory (noc; 22 – 06 hod.)</a:t>
                      </a:r>
                    </a:p>
                  </a:txBody>
                  <a:tcPr/>
                </a:tc>
                <a:tc>
                  <a:txBody>
                    <a:bodyPr/>
                    <a:lstStyle/>
                    <a:p>
                      <a:pPr algn="ctr"/>
                      <a:r>
                        <a:rPr lang="cs-CZ" sz="2400" dirty="0">
                          <a:latin typeface="Times New Roman" panose="02020603050405020304" pitchFamily="18" charset="0"/>
                          <a:cs typeface="Times New Roman" panose="02020603050405020304" pitchFamily="18" charset="0"/>
                        </a:rPr>
                        <a:t>- 10 dB</a:t>
                      </a:r>
                    </a:p>
                  </a:txBody>
                  <a:tcPr/>
                </a:tc>
                <a:tc>
                  <a:txBody>
                    <a:bodyPr/>
                    <a:lstStyle/>
                    <a:p>
                      <a:pPr algn="ctr"/>
                      <a:r>
                        <a:rPr lang="cs-CZ" sz="2400" dirty="0">
                          <a:latin typeface="Times New Roman" panose="02020603050405020304" pitchFamily="18" charset="0"/>
                          <a:cs typeface="Times New Roman" panose="02020603050405020304" pitchFamily="18" charset="0"/>
                        </a:rPr>
                        <a:t>= 30 dB</a:t>
                      </a:r>
                    </a:p>
                  </a:txBody>
                  <a:tcPr/>
                </a:tc>
                <a:extLst>
                  <a:ext uri="{0D108BD9-81ED-4DB2-BD59-A6C34878D82A}">
                    <a16:rowId xmlns:a16="http://schemas.microsoft.com/office/drawing/2014/main" val="10004"/>
                  </a:ext>
                </a:extLst>
              </a:tr>
              <a:tr h="753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Times New Roman" panose="02020603050405020304" pitchFamily="18" charset="0"/>
                          <a:cs typeface="Times New Roman" panose="02020603050405020304" pitchFamily="18" charset="0"/>
                        </a:rPr>
                        <a:t>Nemocniční pokoje</a:t>
                      </a:r>
                      <a:r>
                        <a:rPr lang="cs-CZ" sz="2400" baseline="0" dirty="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(noc; 22 – 06 hod.)</a:t>
                      </a:r>
                    </a:p>
                  </a:txBody>
                  <a:tcPr/>
                </a:tc>
                <a:tc>
                  <a:txBody>
                    <a:bodyPr/>
                    <a:lstStyle/>
                    <a:p>
                      <a:pPr algn="ctr"/>
                      <a:r>
                        <a:rPr lang="cs-CZ" sz="2400" dirty="0">
                          <a:latin typeface="Times New Roman" panose="02020603050405020304" pitchFamily="18" charset="0"/>
                          <a:cs typeface="Times New Roman" panose="02020603050405020304" pitchFamily="18" charset="0"/>
                        </a:rPr>
                        <a:t>- 15 dB</a:t>
                      </a:r>
                    </a:p>
                  </a:txBody>
                  <a:tcPr/>
                </a:tc>
                <a:tc>
                  <a:txBody>
                    <a:bodyPr/>
                    <a:lstStyle/>
                    <a:p>
                      <a:pPr algn="ctr"/>
                      <a:r>
                        <a:rPr lang="cs-CZ" sz="2400" dirty="0">
                          <a:latin typeface="Times New Roman" panose="02020603050405020304" pitchFamily="18" charset="0"/>
                          <a:cs typeface="Times New Roman" panose="02020603050405020304" pitchFamily="18" charset="0"/>
                        </a:rPr>
                        <a:t>= 25 dB</a:t>
                      </a:r>
                    </a:p>
                  </a:txBody>
                  <a:tcPr/>
                </a:tc>
                <a:extLst>
                  <a:ext uri="{0D108BD9-81ED-4DB2-BD59-A6C34878D82A}">
                    <a16:rowId xmlns:a16="http://schemas.microsoft.com/office/drawing/2014/main" val="10005"/>
                  </a:ext>
                </a:extLst>
              </a:tr>
            </a:tbl>
          </a:graphicData>
        </a:graphic>
      </p:graphicFrame>
      <p:pic>
        <p:nvPicPr>
          <p:cNvPr id="5" name="Obrázek 4">
            <a:extLst>
              <a:ext uri="{FF2B5EF4-FFF2-40B4-BE49-F238E27FC236}">
                <a16:creationId xmlns:a16="http://schemas.microsoft.com/office/drawing/2014/main" id="{F4F63A3D-A4DB-4473-BEF4-37A1CE0C0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extLst>
      <p:ext uri="{BB962C8B-B14F-4D97-AF65-F5344CB8AC3E}">
        <p14:creationId xmlns:p14="http://schemas.microsoft.com/office/powerpoint/2010/main" val="3386186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7488" y="404664"/>
            <a:ext cx="9361040" cy="1268928"/>
          </a:xfrm>
        </p:spPr>
        <p:txBody>
          <a:bodyPr>
            <a:normAutofit fontScale="90000"/>
          </a:bodyPr>
          <a:lstStyle/>
          <a:p>
            <a:r>
              <a:rPr lang="cs-CZ" dirty="0"/>
              <a:t>Hygienické limity hluku v pracovním prostředí</a:t>
            </a:r>
          </a:p>
        </p:txBody>
      </p:sp>
      <p:sp>
        <p:nvSpPr>
          <p:cNvPr id="3" name="Zástupný symbol pro obsah 2"/>
          <p:cNvSpPr>
            <a:spLocks noGrp="1"/>
          </p:cNvSpPr>
          <p:nvPr>
            <p:ph idx="1"/>
          </p:nvPr>
        </p:nvSpPr>
        <p:spPr>
          <a:xfrm>
            <a:off x="1199456" y="1844824"/>
            <a:ext cx="9937104" cy="4680520"/>
          </a:xfrm>
        </p:spPr>
        <p:txBody>
          <a:bodyPr>
            <a:noAutofit/>
          </a:bodyPr>
          <a:lstStyle/>
          <a:p>
            <a:r>
              <a:rPr lang="cs-CZ" sz="3200" dirty="0"/>
              <a:t>NV č. 272/2011 Sb. o ochraně před nepříznivými účinky hluku a vibrací</a:t>
            </a:r>
          </a:p>
          <a:p>
            <a:pPr lvl="1"/>
            <a:r>
              <a:rPr lang="cs-CZ" sz="2400" dirty="0"/>
              <a:t>Rozhoduje absorbovaná energie (</a:t>
            </a:r>
            <a:r>
              <a:rPr lang="cs-CZ" sz="2400" dirty="0" err="1"/>
              <a:t>L</a:t>
            </a:r>
            <a:r>
              <a:rPr lang="cs-CZ" sz="2400" baseline="-25000" dirty="0" err="1"/>
              <a:t>AEq</a:t>
            </a:r>
            <a:r>
              <a:rPr lang="cs-CZ" sz="2400" baseline="-25000" dirty="0"/>
              <a:t> 8</a:t>
            </a:r>
            <a:r>
              <a:rPr lang="cs-CZ" sz="2400" dirty="0"/>
              <a:t> </a:t>
            </a:r>
            <a:r>
              <a:rPr lang="cs-CZ" sz="2400" baseline="-25000" dirty="0"/>
              <a:t>h</a:t>
            </a:r>
            <a:r>
              <a:rPr lang="cs-CZ" sz="2400" dirty="0"/>
              <a:t>)</a:t>
            </a:r>
          </a:p>
          <a:p>
            <a:pPr lvl="1"/>
            <a:r>
              <a:rPr lang="cs-CZ" sz="2400" dirty="0"/>
              <a:t>Prostory pro výrobu a skladování: </a:t>
            </a:r>
            <a:r>
              <a:rPr lang="cs-CZ" sz="2400" b="1" dirty="0"/>
              <a:t>85 dB(A)</a:t>
            </a:r>
            <a:endParaRPr lang="cs-CZ" sz="1800" b="1" dirty="0"/>
          </a:p>
          <a:p>
            <a:pPr lvl="1"/>
            <a:r>
              <a:rPr lang="cs-CZ" sz="2400" dirty="0"/>
              <a:t>&gt; 85 dB(A) </a:t>
            </a:r>
            <a:r>
              <a:rPr lang="cs-CZ" sz="2400" dirty="0">
                <a:sym typeface="Wingdings"/>
              </a:rPr>
              <a:t> OOPP povinné!; </a:t>
            </a:r>
            <a:r>
              <a:rPr lang="cs-CZ" sz="2400" b="1" dirty="0">
                <a:sym typeface="Wingdings"/>
              </a:rPr>
              <a:t>pozor</a:t>
            </a:r>
            <a:r>
              <a:rPr lang="cs-CZ" sz="2400" dirty="0">
                <a:sym typeface="Wingdings"/>
              </a:rPr>
              <a:t> na nebezpečí </a:t>
            </a:r>
            <a:r>
              <a:rPr lang="cs-CZ" sz="2400" b="1" dirty="0">
                <a:sym typeface="Wingdings"/>
              </a:rPr>
              <a:t>maskování</a:t>
            </a:r>
            <a:r>
              <a:rPr lang="cs-CZ" sz="2400" dirty="0">
                <a:sym typeface="Wingdings"/>
              </a:rPr>
              <a:t> výstražných signálů.</a:t>
            </a:r>
            <a:endParaRPr lang="cs-CZ" sz="2400" dirty="0"/>
          </a:p>
          <a:p>
            <a:pPr lvl="1"/>
            <a:r>
              <a:rPr lang="cs-CZ" sz="2400" dirty="0"/>
              <a:t>Pracoviště se zvýšené. nároky na duševní činnost: </a:t>
            </a:r>
            <a:r>
              <a:rPr lang="cs-CZ" sz="2400" b="1" dirty="0"/>
              <a:t>50 dB(A)</a:t>
            </a:r>
          </a:p>
          <a:p>
            <a:pPr lvl="1"/>
            <a:r>
              <a:rPr lang="cs-CZ" sz="2400" b="1" dirty="0"/>
              <a:t>Zvláštním způsobem jsou řešeny vysokofrekvenční zdroje, nízkofrekvenční zdroje, pulzní hluk a další případy.</a:t>
            </a:r>
          </a:p>
          <a:p>
            <a:pPr lvl="1"/>
            <a:endParaRPr lang="cs-CZ" sz="2400" dirty="0"/>
          </a:p>
        </p:txBody>
      </p:sp>
      <p:pic>
        <p:nvPicPr>
          <p:cNvPr id="4" name="Obrázek 3">
            <a:extLst>
              <a:ext uri="{FF2B5EF4-FFF2-40B4-BE49-F238E27FC236}">
                <a16:creationId xmlns:a16="http://schemas.microsoft.com/office/drawing/2014/main" id="{155AC9E6-8096-4D92-AA0C-1558A4268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extLst>
      <p:ext uri="{BB962C8B-B14F-4D97-AF65-F5344CB8AC3E}">
        <p14:creationId xmlns:p14="http://schemas.microsoft.com/office/powerpoint/2010/main" val="2067859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1847528" y="697260"/>
            <a:ext cx="7024744" cy="859532"/>
          </a:xfrm>
        </p:spPr>
        <p:txBody>
          <a:bodyPr/>
          <a:lstStyle/>
          <a:p>
            <a:pPr eaLnBrk="1" hangingPunct="1"/>
            <a:r>
              <a:rPr lang="cs-CZ" altLang="cs-CZ" dirty="0"/>
              <a:t>Prevence</a:t>
            </a:r>
          </a:p>
        </p:txBody>
      </p:sp>
      <p:sp>
        <p:nvSpPr>
          <p:cNvPr id="15363" name="Zástupný symbol pro obsah 2"/>
          <p:cNvSpPr>
            <a:spLocks noGrp="1"/>
          </p:cNvSpPr>
          <p:nvPr>
            <p:ph idx="1"/>
          </p:nvPr>
        </p:nvSpPr>
        <p:spPr>
          <a:xfrm>
            <a:off x="1199456" y="1988840"/>
            <a:ext cx="9937104" cy="4536504"/>
          </a:xfrm>
        </p:spPr>
        <p:txBody>
          <a:bodyPr>
            <a:noAutofit/>
          </a:bodyPr>
          <a:lstStyle/>
          <a:p>
            <a:pPr eaLnBrk="1" hangingPunct="1"/>
            <a:r>
              <a:rPr lang="cs-CZ" altLang="cs-CZ" sz="3200" dirty="0"/>
              <a:t>Technická opatření</a:t>
            </a:r>
          </a:p>
          <a:p>
            <a:pPr lvl="1" eaLnBrk="1" hangingPunct="1"/>
            <a:r>
              <a:rPr lang="cs-CZ" altLang="cs-CZ" sz="2400" dirty="0"/>
              <a:t>Omezování emisí ze zdrojů (odhlučnění)</a:t>
            </a:r>
          </a:p>
          <a:p>
            <a:pPr lvl="1" eaLnBrk="1" hangingPunct="1"/>
            <a:r>
              <a:rPr lang="cs-CZ" altLang="cs-CZ" sz="2400" dirty="0"/>
              <a:t>Odstranění zdroje, změna výrobní technologie</a:t>
            </a:r>
          </a:p>
          <a:p>
            <a:pPr eaLnBrk="1" hangingPunct="1"/>
            <a:r>
              <a:rPr lang="cs-CZ" altLang="cs-CZ" sz="3200" dirty="0"/>
              <a:t>Urbanistická opatření</a:t>
            </a:r>
          </a:p>
          <a:p>
            <a:pPr lvl="1" eaLnBrk="1" hangingPunct="1"/>
            <a:r>
              <a:rPr lang="cs-CZ" altLang="cs-CZ" sz="2400" dirty="0"/>
              <a:t>Organizace dopravy, zřizování klidných zón</a:t>
            </a:r>
          </a:p>
          <a:p>
            <a:pPr eaLnBrk="1" hangingPunct="1"/>
            <a:r>
              <a:rPr lang="cs-CZ" altLang="cs-CZ" sz="3200" dirty="0"/>
              <a:t>Individuální opatření</a:t>
            </a:r>
          </a:p>
          <a:p>
            <a:pPr lvl="1" eaLnBrk="1" hangingPunct="1"/>
            <a:r>
              <a:rPr lang="cs-CZ" altLang="cs-CZ" sz="2400" dirty="0"/>
              <a:t>Pracovní prostředí: ochrana sluchu (OOPP: vložky do zvukovodu, chrániče, přilby), preventivní prohlídky (audiometrie)</a:t>
            </a:r>
          </a:p>
          <a:p>
            <a:pPr lvl="1" eaLnBrk="1" hangingPunct="1"/>
            <a:r>
              <a:rPr lang="cs-CZ" altLang="cs-CZ" sz="2400" dirty="0"/>
              <a:t>Životní prostředí – obtěžující hluk: psychoterapeutická změna postoje k hluku</a:t>
            </a:r>
          </a:p>
        </p:txBody>
      </p:sp>
      <p:pic>
        <p:nvPicPr>
          <p:cNvPr id="4" name="Obrázek 3">
            <a:extLst>
              <a:ext uri="{FF2B5EF4-FFF2-40B4-BE49-F238E27FC236}">
                <a16:creationId xmlns:a16="http://schemas.microsoft.com/office/drawing/2014/main" id="{79415477-EFB7-4D26-A36D-253606B845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a:t>
            </a:r>
          </a:p>
        </p:txBody>
      </p:sp>
      <p:sp>
        <p:nvSpPr>
          <p:cNvPr id="3" name="Zástupný symbol pro obsah 2"/>
          <p:cNvSpPr>
            <a:spLocks noGrp="1"/>
          </p:cNvSpPr>
          <p:nvPr>
            <p:ph idx="1"/>
          </p:nvPr>
        </p:nvSpPr>
        <p:spPr/>
        <p:txBody>
          <a:bodyPr>
            <a:noAutofit/>
          </a:bodyPr>
          <a:lstStyle/>
          <a:p>
            <a:r>
              <a:rPr lang="cs-CZ" sz="3600" dirty="0"/>
              <a:t>Nadměrný hluk poškozuje zdraví. Působí na sluchový orgán i systémově, systémový účinek ruší spánek, má nepříznivý vliv na kardiovaskulární systém a psychosociální prožívání. Vstupuje do interakcí s každodenními činnostmi lidí při práci i trávení volného času. Je třeba identifikovat potřeby zranitelných skupin osob a tomu přizpůsobovat preventivní opatření.</a:t>
            </a:r>
          </a:p>
        </p:txBody>
      </p:sp>
      <p:pic>
        <p:nvPicPr>
          <p:cNvPr id="4" name="Obrázek 3">
            <a:extLst>
              <a:ext uri="{FF2B5EF4-FFF2-40B4-BE49-F238E27FC236}">
                <a16:creationId xmlns:a16="http://schemas.microsoft.com/office/drawing/2014/main" id="{17AADDC1-3F48-46D8-8EA5-D48CA3E3B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extLst>
      <p:ext uri="{BB962C8B-B14F-4D97-AF65-F5344CB8AC3E}">
        <p14:creationId xmlns:p14="http://schemas.microsoft.com/office/powerpoint/2010/main" val="230701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rIns="0" bIns="0" anchor="b">
            <a:normAutofit/>
          </a:bodyPr>
          <a:lstStyle/>
          <a:p>
            <a:r>
              <a:rPr lang="cs-CZ" dirty="0"/>
              <a:t>Fyziologie slyšení</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1761968"/>
            <a:ext cx="9001000" cy="4500500"/>
          </a:xfrm>
          <a:prstGeom prst="rect">
            <a:avLst/>
          </a:prstGeom>
        </p:spPr>
      </p:pic>
      <p:pic>
        <p:nvPicPr>
          <p:cNvPr id="5" name="Obrázek 4">
            <a:extLst>
              <a:ext uri="{FF2B5EF4-FFF2-40B4-BE49-F238E27FC236}">
                <a16:creationId xmlns:a16="http://schemas.microsoft.com/office/drawing/2014/main" id="{1755C290-D58E-4393-BEEB-0FF57307C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extLst>
      <p:ext uri="{BB962C8B-B14F-4D97-AF65-F5344CB8AC3E}">
        <p14:creationId xmlns:p14="http://schemas.microsoft.com/office/powerpoint/2010/main" val="241819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99456" y="908720"/>
            <a:ext cx="7960848" cy="667544"/>
          </a:xfrm>
        </p:spPr>
        <p:txBody>
          <a:bodyPr>
            <a:normAutofit fontScale="90000"/>
          </a:bodyPr>
          <a:lstStyle/>
          <a:p>
            <a:pPr eaLnBrk="1" hangingPunct="1"/>
            <a:r>
              <a:rPr lang="cs-CZ" altLang="en-US" dirty="0"/>
              <a:t>Fyzikální podstata hluku</a:t>
            </a:r>
          </a:p>
        </p:txBody>
      </p:sp>
      <p:sp>
        <p:nvSpPr>
          <p:cNvPr id="7171" name="Rectangle 3"/>
          <p:cNvSpPr>
            <a:spLocks noGrp="1" noChangeArrowheads="1"/>
          </p:cNvSpPr>
          <p:nvPr>
            <p:ph idx="1"/>
          </p:nvPr>
        </p:nvSpPr>
        <p:spPr>
          <a:xfrm>
            <a:off x="983432" y="1700809"/>
            <a:ext cx="10225136" cy="4536503"/>
          </a:xfrm>
        </p:spPr>
        <p:txBody>
          <a:bodyPr>
            <a:normAutofit/>
          </a:bodyPr>
          <a:lstStyle/>
          <a:p>
            <a:pPr eaLnBrk="1" hangingPunct="1">
              <a:lnSpc>
                <a:spcPct val="80000"/>
              </a:lnSpc>
            </a:pPr>
            <a:r>
              <a:rPr lang="cs-CZ" altLang="en-US" sz="4000" dirty="0"/>
              <a:t>Zvuk</a:t>
            </a:r>
          </a:p>
          <a:p>
            <a:pPr lvl="1" eaLnBrk="1" hangingPunct="1">
              <a:lnSpc>
                <a:spcPct val="80000"/>
              </a:lnSpc>
            </a:pPr>
            <a:r>
              <a:rPr lang="cs-CZ" altLang="en-US" sz="2400" dirty="0"/>
              <a:t>mechanické kmitání pružného prostředí</a:t>
            </a:r>
          </a:p>
          <a:p>
            <a:pPr lvl="1" eaLnBrk="1" hangingPunct="1">
              <a:lnSpc>
                <a:spcPct val="80000"/>
              </a:lnSpc>
            </a:pPr>
            <a:r>
              <a:rPr lang="cs-CZ" altLang="en-US" sz="2400" dirty="0"/>
              <a:t>Hz (Hertz): počet kmitů za sekundu</a:t>
            </a:r>
          </a:p>
          <a:p>
            <a:pPr lvl="1" eaLnBrk="1" hangingPunct="1">
              <a:lnSpc>
                <a:spcPct val="80000"/>
              </a:lnSpc>
            </a:pPr>
            <a:r>
              <a:rPr lang="cs-CZ" altLang="en-US" sz="2400" dirty="0"/>
              <a:t>Frekvenční rozsah slyšení u člověka: 16 Hz - 16 kHz</a:t>
            </a:r>
          </a:p>
          <a:p>
            <a:pPr lvl="1" eaLnBrk="1" hangingPunct="1">
              <a:lnSpc>
                <a:spcPct val="80000"/>
              </a:lnSpc>
            </a:pPr>
            <a:r>
              <a:rPr lang="cs-CZ" altLang="en-US" sz="2400" dirty="0"/>
              <a:t>Infrazvuk: 1 až 16 Hz</a:t>
            </a:r>
            <a:endParaRPr lang="cs-CZ" altLang="en-US" sz="3200" dirty="0"/>
          </a:p>
          <a:p>
            <a:pPr lvl="1" eaLnBrk="1" hangingPunct="1">
              <a:lnSpc>
                <a:spcPct val="80000"/>
              </a:lnSpc>
            </a:pPr>
            <a:r>
              <a:rPr lang="cs-CZ" altLang="en-US" sz="2400" dirty="0"/>
              <a:t>Ultrazvuk: &gt; 8 kHz</a:t>
            </a:r>
          </a:p>
          <a:p>
            <a:pPr eaLnBrk="1" hangingPunct="1">
              <a:lnSpc>
                <a:spcPct val="80000"/>
              </a:lnSpc>
            </a:pPr>
            <a:r>
              <a:rPr lang="cs-CZ" altLang="en-US" sz="4000" dirty="0"/>
              <a:t>Hluk</a:t>
            </a:r>
          </a:p>
          <a:p>
            <a:pPr lvl="1" eaLnBrk="1" hangingPunct="1">
              <a:lnSpc>
                <a:spcPct val="80000"/>
              </a:lnSpc>
            </a:pPr>
            <a:r>
              <a:rPr lang="cs-CZ" altLang="en-US" sz="2400" b="1" dirty="0"/>
              <a:t>každý zvuk, který působí škodlivě, rušivě nebo nepříjemně</a:t>
            </a:r>
          </a:p>
        </p:txBody>
      </p:sp>
      <p:pic>
        <p:nvPicPr>
          <p:cNvPr id="4" name="Obrázek 3">
            <a:extLst>
              <a:ext uri="{FF2B5EF4-FFF2-40B4-BE49-F238E27FC236}">
                <a16:creationId xmlns:a16="http://schemas.microsoft.com/office/drawing/2014/main" id="{695C77DE-BF68-4253-B9A1-521F8C8B7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BEFA00E-DBC6-40D6-ACC5-0B98BD892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260648"/>
            <a:ext cx="9865096" cy="3637706"/>
          </a:xfrm>
          <a:prstGeom prst="rect">
            <a:avLst/>
          </a:prstGeom>
        </p:spPr>
      </p:pic>
      <p:sp>
        <p:nvSpPr>
          <p:cNvPr id="6" name="TextovéPole 5">
            <a:extLst>
              <a:ext uri="{FF2B5EF4-FFF2-40B4-BE49-F238E27FC236}">
                <a16:creationId xmlns:a16="http://schemas.microsoft.com/office/drawing/2014/main" id="{7BE35AD9-1559-4870-A36F-E6E22F6B268E}"/>
              </a:ext>
            </a:extLst>
          </p:cNvPr>
          <p:cNvSpPr txBox="1"/>
          <p:nvPr/>
        </p:nvSpPr>
        <p:spPr>
          <a:xfrm>
            <a:off x="5483932" y="4396477"/>
            <a:ext cx="6696744" cy="203132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cs-CZ" dirty="0"/>
              <a:t>"Musím se přiznat, že ani já jsem tomu nevěřil,“ říká Jiráska. Výsledky měření jsou ale podle něj jednoznačné. Nutno ale říci, že všechny naměřené hodnoty jsou podlimitní. To znamená, že žádné hlukové normy nepřekračují. I proto prý hučení slyší málokdo. V populaci je prý totiž jen asi 6 procent lidí, kteří dokáží toto hučení vnímat.“</a:t>
            </a:r>
          </a:p>
          <a:p>
            <a:pPr algn="r"/>
            <a:r>
              <a:rPr lang="cs-CZ" b="1" dirty="0"/>
              <a:t>[TN.CZ, 17. 4. 2009] </a:t>
            </a:r>
            <a:br>
              <a:rPr lang="cs-CZ" b="1" dirty="0"/>
            </a:br>
            <a:endParaRPr lang="cs-CZ" dirty="0"/>
          </a:p>
        </p:txBody>
      </p:sp>
      <p:pic>
        <p:nvPicPr>
          <p:cNvPr id="4" name="Obrázek 3">
            <a:extLst>
              <a:ext uri="{FF2B5EF4-FFF2-40B4-BE49-F238E27FC236}">
                <a16:creationId xmlns:a16="http://schemas.microsoft.com/office/drawing/2014/main" id="{654672A0-B899-46BB-A822-60B3DA736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extLst>
      <p:ext uri="{BB962C8B-B14F-4D97-AF65-F5344CB8AC3E}">
        <p14:creationId xmlns:p14="http://schemas.microsoft.com/office/powerpoint/2010/main" val="15000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55304" y="476672"/>
            <a:ext cx="8229600" cy="1143000"/>
          </a:xfrm>
        </p:spPr>
        <p:txBody>
          <a:bodyPr>
            <a:normAutofit/>
          </a:bodyPr>
          <a:lstStyle/>
          <a:p>
            <a:r>
              <a:rPr lang="cs-CZ" dirty="0"/>
              <a:t>Zdravotní účinky hluku</a:t>
            </a:r>
          </a:p>
        </p:txBody>
      </p:sp>
      <p:sp>
        <p:nvSpPr>
          <p:cNvPr id="3" name="Zástupný symbol pro obsah 2"/>
          <p:cNvSpPr>
            <a:spLocks noGrp="1"/>
          </p:cNvSpPr>
          <p:nvPr>
            <p:ph idx="1"/>
          </p:nvPr>
        </p:nvSpPr>
        <p:spPr>
          <a:xfrm>
            <a:off x="1127448" y="1700808"/>
            <a:ext cx="10081120" cy="4824536"/>
          </a:xfrm>
        </p:spPr>
        <p:txBody>
          <a:bodyPr>
            <a:normAutofit/>
          </a:bodyPr>
          <a:lstStyle/>
          <a:p>
            <a:r>
              <a:rPr lang="cs-CZ" sz="2800" dirty="0"/>
              <a:t>Na sluchový orgán (přímo úměrně absorbované energii)</a:t>
            </a:r>
          </a:p>
          <a:p>
            <a:pPr lvl="1"/>
            <a:r>
              <a:rPr lang="cs-CZ" sz="2400" dirty="0"/>
              <a:t>Akutní akustické trauma</a:t>
            </a:r>
          </a:p>
          <a:p>
            <a:pPr lvl="1"/>
            <a:r>
              <a:rPr lang="cs-CZ" sz="2400" dirty="0"/>
              <a:t>Dočasné zvýšení sluchového prahu → chronická porucha sluchu z hluku</a:t>
            </a:r>
          </a:p>
          <a:p>
            <a:r>
              <a:rPr lang="cs-CZ" sz="2800" dirty="0"/>
              <a:t>Systémové účinky (u hluků s emoční složkou nelze stanovit bezpečnou intenzitu)</a:t>
            </a:r>
          </a:p>
          <a:p>
            <a:pPr lvl="1"/>
            <a:r>
              <a:rPr lang="cs-CZ" sz="2400" dirty="0"/>
              <a:t>Rušení spánku : </a:t>
            </a:r>
            <a:r>
              <a:rPr lang="cs-CZ" sz="1800" dirty="0"/>
              <a:t>poruchy usínání, zkracování REM-fáze, u osob spících v hlučném prostředí vazokonstrikce, vyšší tepová frekvence a krevní tlak</a:t>
            </a:r>
          </a:p>
          <a:p>
            <a:pPr lvl="1"/>
            <a:r>
              <a:rPr lang="cs-CZ" sz="2400" dirty="0"/>
              <a:t>Zvýšené riziko kardiovaskulárních nemocí: </a:t>
            </a:r>
            <a:r>
              <a:rPr lang="cs-CZ" sz="1800" dirty="0"/>
              <a:t>Osoby exponované hladinám hluku nad 65 dB (A) mají zvýšené riziko kardiovaskulárních onemocnění (hypertenze, ICHS), experimentálně ověřeno.</a:t>
            </a:r>
          </a:p>
          <a:p>
            <a:pPr lvl="1"/>
            <a:endParaRPr lang="cs-CZ" sz="2400" dirty="0"/>
          </a:p>
          <a:p>
            <a:pPr lvl="1"/>
            <a:endParaRPr lang="cs-CZ" sz="2400" dirty="0"/>
          </a:p>
        </p:txBody>
      </p:sp>
      <p:pic>
        <p:nvPicPr>
          <p:cNvPr id="4" name="Obrázek 3">
            <a:extLst>
              <a:ext uri="{FF2B5EF4-FFF2-40B4-BE49-F238E27FC236}">
                <a16:creationId xmlns:a16="http://schemas.microsoft.com/office/drawing/2014/main" id="{A96672CB-C97B-412F-BBFE-BDA1CDE62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extLst>
      <p:ext uri="{BB962C8B-B14F-4D97-AF65-F5344CB8AC3E}">
        <p14:creationId xmlns:p14="http://schemas.microsoft.com/office/powerpoint/2010/main" val="373053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55304" y="476672"/>
            <a:ext cx="8229600" cy="1143000"/>
          </a:xfrm>
        </p:spPr>
        <p:txBody>
          <a:bodyPr>
            <a:normAutofit/>
          </a:bodyPr>
          <a:lstStyle/>
          <a:p>
            <a:r>
              <a:rPr lang="cs-CZ" dirty="0"/>
              <a:t>Zdravotní účinky hluku</a:t>
            </a:r>
          </a:p>
        </p:txBody>
      </p:sp>
      <p:sp>
        <p:nvSpPr>
          <p:cNvPr id="3" name="Zástupný symbol pro obsah 2"/>
          <p:cNvSpPr>
            <a:spLocks noGrp="1"/>
          </p:cNvSpPr>
          <p:nvPr>
            <p:ph idx="1"/>
          </p:nvPr>
        </p:nvSpPr>
        <p:spPr>
          <a:xfrm>
            <a:off x="983432" y="1700808"/>
            <a:ext cx="10081120" cy="4623792"/>
          </a:xfrm>
        </p:spPr>
        <p:txBody>
          <a:bodyPr>
            <a:noAutofit/>
          </a:bodyPr>
          <a:lstStyle/>
          <a:p>
            <a:r>
              <a:rPr lang="cs-CZ" sz="2400" dirty="0"/>
              <a:t>Systémové účinky II.</a:t>
            </a:r>
          </a:p>
          <a:p>
            <a:pPr lvl="1"/>
            <a:r>
              <a:rPr lang="cs-CZ" sz="2000" b="1" dirty="0"/>
              <a:t>Psychická onemocnění: </a:t>
            </a:r>
            <a:r>
              <a:rPr lang="cs-CZ" sz="1600" dirty="0"/>
              <a:t>Není prokázáno, že by hluk způsoboval psychická onemocnění, avšak u predisponovaných osob může expozice nadměrnému hluku onemocnění spustit nebo zhoršit.</a:t>
            </a:r>
          </a:p>
          <a:p>
            <a:pPr lvl="1"/>
            <a:r>
              <a:rPr lang="cs-CZ" sz="2000" b="1" dirty="0"/>
              <a:t>Snížení kognitivních funkcí</a:t>
            </a:r>
          </a:p>
          <a:p>
            <a:pPr lvl="1"/>
            <a:r>
              <a:rPr lang="cs-CZ" sz="2000" b="1" dirty="0"/>
              <a:t>Poruchy chování: </a:t>
            </a:r>
            <a:r>
              <a:rPr lang="cs-CZ" sz="1600" dirty="0"/>
              <a:t>Hněv, pocity zklamání, nespokojenost, odcizení, neochota pomoci, depresivní a úzkostné stavy, roztržitost, agitovanost, vyčerpání</a:t>
            </a:r>
          </a:p>
          <a:p>
            <a:r>
              <a:rPr lang="cs-CZ" sz="2400" dirty="0"/>
              <a:t>Jiné: </a:t>
            </a:r>
            <a:r>
              <a:rPr lang="cs-CZ" sz="2000" dirty="0"/>
              <a:t>Imunitní systém, onemocnění zažívacího traktu, nižší porodní hmotnost, opožděné osvojování řeči u dětí</a:t>
            </a:r>
          </a:p>
          <a:p>
            <a:pPr lvl="1"/>
            <a:r>
              <a:rPr lang="cs-CZ" sz="2000" dirty="0"/>
              <a:t>Synergické účinky chemických látek (</a:t>
            </a:r>
            <a:r>
              <a:rPr lang="cs-CZ" sz="2000" dirty="0" err="1"/>
              <a:t>VOCs</a:t>
            </a:r>
            <a:r>
              <a:rPr lang="cs-CZ" sz="2000" dirty="0"/>
              <a:t>, ETS aj.)</a:t>
            </a:r>
          </a:p>
          <a:p>
            <a:r>
              <a:rPr lang="cs-CZ" sz="2400" dirty="0"/>
              <a:t>Vnímavé skupiny osob: </a:t>
            </a:r>
            <a:r>
              <a:rPr lang="cs-CZ" sz="2400" b="1" dirty="0"/>
              <a:t>děti, nemocné osoby, staří lidé</a:t>
            </a:r>
          </a:p>
          <a:p>
            <a:r>
              <a:rPr lang="cs-CZ" sz="2800" b="1" dirty="0"/>
              <a:t>Infrazvuk</a:t>
            </a:r>
            <a:r>
              <a:rPr lang="cs-CZ" sz="2800" dirty="0"/>
              <a:t>: </a:t>
            </a:r>
            <a:r>
              <a:rPr lang="cs-CZ" sz="2400" dirty="0"/>
              <a:t>zřejmě psychické účinky (tlak v uších, na hrudi, úzkosti, deprese)</a:t>
            </a:r>
          </a:p>
          <a:p>
            <a:r>
              <a:rPr lang="cs-CZ" sz="2400" b="1" dirty="0"/>
              <a:t>Ultrazvuk: </a:t>
            </a:r>
            <a:r>
              <a:rPr lang="cs-CZ" sz="2400" dirty="0"/>
              <a:t>účinky na zdraví lidí nejsou známy</a:t>
            </a:r>
            <a:endParaRPr lang="cs-CZ" sz="2800" dirty="0"/>
          </a:p>
          <a:p>
            <a:endParaRPr lang="cs-CZ" sz="2400" dirty="0"/>
          </a:p>
          <a:p>
            <a:pPr lvl="1"/>
            <a:endParaRPr lang="cs-CZ" sz="2000" dirty="0"/>
          </a:p>
        </p:txBody>
      </p:sp>
      <p:pic>
        <p:nvPicPr>
          <p:cNvPr id="4" name="Obrázek 3">
            <a:extLst>
              <a:ext uri="{FF2B5EF4-FFF2-40B4-BE49-F238E27FC236}">
                <a16:creationId xmlns:a16="http://schemas.microsoft.com/office/drawing/2014/main" id="{89231D12-C3D7-45BD-9E84-F2F4CACB7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extLst>
      <p:ext uri="{BB962C8B-B14F-4D97-AF65-F5344CB8AC3E}">
        <p14:creationId xmlns:p14="http://schemas.microsoft.com/office/powerpoint/2010/main" val="172958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1146309" y="260648"/>
            <a:ext cx="9068435" cy="1143000"/>
          </a:xfrm>
        </p:spPr>
        <p:txBody>
          <a:bodyPr/>
          <a:lstStyle/>
          <a:p>
            <a:r>
              <a:rPr lang="cs-CZ" dirty="0"/>
              <a:t>Zdroje a jednotky</a:t>
            </a:r>
          </a:p>
        </p:txBody>
      </p:sp>
      <p:sp>
        <p:nvSpPr>
          <p:cNvPr id="8" name="Zástupný symbol pro text 7"/>
          <p:cNvSpPr>
            <a:spLocks noGrp="1"/>
          </p:cNvSpPr>
          <p:nvPr>
            <p:ph type="body" idx="1"/>
          </p:nvPr>
        </p:nvSpPr>
        <p:spPr>
          <a:xfrm>
            <a:off x="1146309" y="1767964"/>
            <a:ext cx="4040188" cy="659352"/>
          </a:xfrm>
        </p:spPr>
        <p:txBody>
          <a:bodyPr/>
          <a:lstStyle/>
          <a:p>
            <a:r>
              <a:rPr lang="cs-CZ" b="1" dirty="0"/>
              <a:t>Emise hluku</a:t>
            </a:r>
          </a:p>
        </p:txBody>
      </p:sp>
      <p:sp>
        <p:nvSpPr>
          <p:cNvPr id="9" name="Zástupný symbol pro obsah 8"/>
          <p:cNvSpPr>
            <a:spLocks noGrp="1"/>
          </p:cNvSpPr>
          <p:nvPr>
            <p:ph sz="half" idx="2"/>
          </p:nvPr>
        </p:nvSpPr>
        <p:spPr>
          <a:xfrm>
            <a:off x="1146309" y="2348880"/>
            <a:ext cx="4893940" cy="4262680"/>
          </a:xfrm>
        </p:spPr>
        <p:txBody>
          <a:bodyPr>
            <a:normAutofit/>
          </a:bodyPr>
          <a:lstStyle/>
          <a:p>
            <a:r>
              <a:rPr lang="cs-CZ" altLang="en-US" sz="2800" dirty="0"/>
              <a:t>Zdroje: příroda, doprava, průmysl, činnost člověka</a:t>
            </a:r>
          </a:p>
          <a:p>
            <a:r>
              <a:rPr lang="cs-CZ" altLang="en-US" sz="3200" dirty="0"/>
              <a:t>Šíření v pružném prostředí schopném přenášet mechanické kmity</a:t>
            </a:r>
          </a:p>
        </p:txBody>
      </p:sp>
      <p:sp>
        <p:nvSpPr>
          <p:cNvPr id="10" name="Zástupný symbol pro text 9"/>
          <p:cNvSpPr>
            <a:spLocks noGrp="1"/>
          </p:cNvSpPr>
          <p:nvPr>
            <p:ph type="body" sz="quarter" idx="3"/>
          </p:nvPr>
        </p:nvSpPr>
        <p:spPr>
          <a:xfrm>
            <a:off x="6312024" y="1767964"/>
            <a:ext cx="4041775" cy="654843"/>
          </a:xfrm>
        </p:spPr>
        <p:txBody>
          <a:bodyPr/>
          <a:lstStyle/>
          <a:p>
            <a:r>
              <a:rPr lang="cs-CZ" b="1" dirty="0"/>
              <a:t>Imise hluku</a:t>
            </a:r>
          </a:p>
        </p:txBody>
      </p:sp>
      <p:sp>
        <p:nvSpPr>
          <p:cNvPr id="11" name="Zástupný symbol pro obsah 10"/>
          <p:cNvSpPr>
            <a:spLocks noGrp="1"/>
          </p:cNvSpPr>
          <p:nvPr>
            <p:ph sz="quarter" idx="4"/>
          </p:nvPr>
        </p:nvSpPr>
        <p:spPr>
          <a:xfrm>
            <a:off x="6187941" y="2348880"/>
            <a:ext cx="4891582" cy="4083448"/>
          </a:xfrm>
        </p:spPr>
        <p:txBody>
          <a:bodyPr>
            <a:normAutofit/>
          </a:bodyPr>
          <a:lstStyle/>
          <a:p>
            <a:pPr marL="164592" indent="0">
              <a:lnSpc>
                <a:spcPct val="80000"/>
              </a:lnSpc>
              <a:spcBef>
                <a:spcPts val="370"/>
              </a:spcBef>
              <a:buNone/>
              <a:defRPr/>
            </a:pPr>
            <a:r>
              <a:rPr lang="cs-CZ" sz="2800" dirty="0"/>
              <a:t>Principem měření hluku je porovnávání naměřené intenzity s mezinárodně uznanou referenční intenzitou</a:t>
            </a:r>
          </a:p>
          <a:p>
            <a:pPr marL="164592" indent="0">
              <a:lnSpc>
                <a:spcPct val="80000"/>
              </a:lnSpc>
              <a:spcBef>
                <a:spcPts val="370"/>
              </a:spcBef>
              <a:buNone/>
              <a:defRPr/>
            </a:pPr>
            <a:r>
              <a:rPr lang="cs-CZ" sz="2800" dirty="0"/>
              <a:t>Měříme v decibelech: dB(A) s korekcí na lidské ucho váhovým filtrem A: </a:t>
            </a:r>
            <a:r>
              <a:rPr lang="cs-CZ" dirty="0"/>
              <a:t>potlačení frekvencí blízkých infrazvuku</a:t>
            </a:r>
          </a:p>
          <a:p>
            <a:pPr marL="164592" indent="0">
              <a:lnSpc>
                <a:spcPct val="80000"/>
              </a:lnSpc>
              <a:spcBef>
                <a:spcPts val="370"/>
              </a:spcBef>
              <a:buNone/>
              <a:defRPr/>
            </a:pPr>
            <a:endParaRPr lang="cs-CZ" dirty="0"/>
          </a:p>
        </p:txBody>
      </p:sp>
      <p:pic>
        <p:nvPicPr>
          <p:cNvPr id="12" name="Obrázek 11">
            <a:extLst>
              <a:ext uri="{FF2B5EF4-FFF2-40B4-BE49-F238E27FC236}">
                <a16:creationId xmlns:a16="http://schemas.microsoft.com/office/drawing/2014/main" id="{3819D728-A32C-41D1-BA9C-00DDCA0E03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extLst>
      <p:ext uri="{BB962C8B-B14F-4D97-AF65-F5344CB8AC3E}">
        <p14:creationId xmlns:p14="http://schemas.microsoft.com/office/powerpoint/2010/main" val="34451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99456" y="620688"/>
            <a:ext cx="8104864" cy="1143000"/>
          </a:xfrm>
        </p:spPr>
        <p:txBody>
          <a:bodyPr>
            <a:noAutofit/>
          </a:bodyPr>
          <a:lstStyle/>
          <a:p>
            <a:r>
              <a:rPr lang="cs-CZ" sz="3600" dirty="0"/>
              <a:t>Váhový filtr hlukoměru „A“ [dB(A)]</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013621940"/>
              </p:ext>
            </p:extLst>
          </p:nvPr>
        </p:nvGraphicFramePr>
        <p:xfrm>
          <a:off x="1991544" y="1742406"/>
          <a:ext cx="8064896" cy="45669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Obrázek 4">
            <a:extLst>
              <a:ext uri="{FF2B5EF4-FFF2-40B4-BE49-F238E27FC236}">
                <a16:creationId xmlns:a16="http://schemas.microsoft.com/office/drawing/2014/main" id="{17C2716B-38D8-4F61-9246-4A91F4CA9B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extLst>
      <p:ext uri="{BB962C8B-B14F-4D97-AF65-F5344CB8AC3E}">
        <p14:creationId xmlns:p14="http://schemas.microsoft.com/office/powerpoint/2010/main" val="300406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79576" y="548680"/>
            <a:ext cx="7024744" cy="1143000"/>
          </a:xfrm>
        </p:spPr>
        <p:txBody>
          <a:bodyPr>
            <a:noAutofit/>
          </a:bodyPr>
          <a:lstStyle/>
          <a:p>
            <a:r>
              <a:rPr lang="cs-CZ" sz="3600" dirty="0"/>
              <a:t>Ekvivalentní („typická“) hladina akustického tlaku</a:t>
            </a:r>
          </a:p>
        </p:txBody>
      </p:sp>
      <p:pic>
        <p:nvPicPr>
          <p:cNvPr id="9" name="Obrázek 8"/>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354918" y="1844824"/>
            <a:ext cx="7413490" cy="4396372"/>
          </a:xfrm>
          <a:prstGeom prst="rect">
            <a:avLst/>
          </a:prstGeom>
        </p:spPr>
      </p:pic>
      <p:sp>
        <p:nvSpPr>
          <p:cNvPr id="10" name="TextovéPole 9"/>
          <p:cNvSpPr txBox="1"/>
          <p:nvPr/>
        </p:nvSpPr>
        <p:spPr>
          <a:xfrm>
            <a:off x="9912424" y="5949280"/>
            <a:ext cx="1944216" cy="307777"/>
          </a:xfrm>
          <a:prstGeom prst="rect">
            <a:avLst/>
          </a:prstGeom>
          <a:noFill/>
        </p:spPr>
        <p:txBody>
          <a:bodyPr wrap="square" rtlCol="0">
            <a:spAutoFit/>
          </a:bodyPr>
          <a:lstStyle/>
          <a:p>
            <a:r>
              <a:rPr lang="cs-CZ" sz="1400" dirty="0"/>
              <a:t>©cffet.net/</a:t>
            </a:r>
            <a:r>
              <a:rPr lang="cs-CZ" sz="1400" dirty="0" err="1"/>
              <a:t>noise</a:t>
            </a:r>
            <a:r>
              <a:rPr lang="cs-CZ" sz="1400" dirty="0"/>
              <a:t>/</a:t>
            </a:r>
          </a:p>
        </p:txBody>
      </p:sp>
      <p:pic>
        <p:nvPicPr>
          <p:cNvPr id="5" name="Obrázek 4">
            <a:extLst>
              <a:ext uri="{FF2B5EF4-FFF2-40B4-BE49-F238E27FC236}">
                <a16:creationId xmlns:a16="http://schemas.microsoft.com/office/drawing/2014/main" id="{8D47F211-48EE-481D-9C96-B0AAFACC76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336" y="44624"/>
            <a:ext cx="752856" cy="579120"/>
          </a:xfrm>
          <a:prstGeom prst="rect">
            <a:avLst/>
          </a:prstGeom>
        </p:spPr>
      </p:pic>
    </p:spTree>
    <p:extLst>
      <p:ext uri="{BB962C8B-B14F-4D97-AF65-F5344CB8AC3E}">
        <p14:creationId xmlns:p14="http://schemas.microsoft.com/office/powerpoint/2010/main" val="1225516399"/>
      </p:ext>
    </p:extLst>
  </p:cSld>
  <p:clrMapOvr>
    <a:masterClrMapping/>
  </p:clrMapOvr>
</p:sld>
</file>

<file path=ppt/theme/theme1.xml><?xml version="1.0" encoding="utf-8"?>
<a:theme xmlns:a="http://schemas.openxmlformats.org/drawingml/2006/main" name="Retrospektiva">
  <a:themeElements>
    <a:clrScheme name="Barva MUNI">
      <a:dk1>
        <a:srgbClr val="000000"/>
      </a:dk1>
      <a:lt1>
        <a:sysClr val="window" lastClr="FFFFFF"/>
      </a:lt1>
      <a:dk2>
        <a:srgbClr val="637052"/>
      </a:dk2>
      <a:lt2>
        <a:srgbClr val="CCDDEA"/>
      </a:lt2>
      <a:accent1>
        <a:srgbClr val="0000DC"/>
      </a:accent1>
      <a:accent2>
        <a:srgbClr val="0000DC"/>
      </a:accent2>
      <a:accent3>
        <a:srgbClr val="0000DC"/>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Retrospect</Template>
  <TotalTime>937</TotalTime>
  <Pages>0</Pages>
  <Words>1103</Words>
  <Characters>0</Characters>
  <Application>Microsoft Office PowerPoint</Application>
  <DocSecurity>0</DocSecurity>
  <PresentationFormat>Širokoúhlá obrazovka</PresentationFormat>
  <Lines>0</Lines>
  <Paragraphs>139</Paragraphs>
  <Slides>16</Slides>
  <Notes>13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Calibri</vt:lpstr>
      <vt:lpstr>Calibri Light</vt:lpstr>
      <vt:lpstr>Times New Roman</vt:lpstr>
      <vt:lpstr>Retrospektiva</vt:lpstr>
      <vt:lpstr>Zvuk a hluk</vt:lpstr>
      <vt:lpstr>Fyziologie slyšení</vt:lpstr>
      <vt:lpstr>Fyzikální podstata hluku</vt:lpstr>
      <vt:lpstr>Prezentace aplikace PowerPoint</vt:lpstr>
      <vt:lpstr>Zdravotní účinky hluku</vt:lpstr>
      <vt:lpstr>Zdravotní účinky hluku</vt:lpstr>
      <vt:lpstr>Zdroje a jednotky</vt:lpstr>
      <vt:lpstr>Váhový filtr hlukoměru „A“ [dB(A)]</vt:lpstr>
      <vt:lpstr>Ekvivalentní („typická“) hladina akustického tlaku</vt:lpstr>
      <vt:lpstr>Prezentace aplikace PowerPoint</vt:lpstr>
      <vt:lpstr>Příklady hlukových expozic</vt:lpstr>
      <vt:lpstr>Objektivizace</vt:lpstr>
      <vt:lpstr>Hygienické limity hluku v chráněném prostoru staveb (komunální hluk)</vt:lpstr>
      <vt:lpstr>Hygienické limity hluku v pracovním prostředí</vt:lpstr>
      <vt:lpstr>Prevence</vt:lpstr>
      <vt:lpstr>Závěr</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Hluk v životním prostředí</dc:title>
  <dc:creator>Aleš Peřina</dc:creator>
  <cp:lastModifiedBy>Aleš Peřina</cp:lastModifiedBy>
  <cp:revision>96</cp:revision>
  <dcterms:created xsi:type="dcterms:W3CDTF">2013-03-14T17:57:30Z</dcterms:created>
  <dcterms:modified xsi:type="dcterms:W3CDTF">2023-10-25T10:51:20Z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1033-8.1.0.3385</vt:lpwstr>
  </property>
</Properties>
</file>