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457" r:id="rId4"/>
    <p:sldId id="458" r:id="rId5"/>
    <p:sldId id="309" r:id="rId6"/>
    <p:sldId id="456" r:id="rId7"/>
    <p:sldId id="264" r:id="rId8"/>
    <p:sldId id="265" r:id="rId9"/>
    <p:sldId id="276" r:id="rId10"/>
    <p:sldId id="275" r:id="rId11"/>
    <p:sldId id="277" r:id="rId12"/>
    <p:sldId id="278" r:id="rId13"/>
    <p:sldId id="279" r:id="rId14"/>
    <p:sldId id="281" r:id="rId15"/>
    <p:sldId id="280" r:id="rId16"/>
    <p:sldId id="269" r:id="rId17"/>
    <p:sldId id="282" r:id="rId18"/>
    <p:sldId id="283" r:id="rId19"/>
    <p:sldId id="286" r:id="rId20"/>
    <p:sldId id="284" r:id="rId21"/>
    <p:sldId id="287" r:id="rId22"/>
    <p:sldId id="288" r:id="rId23"/>
    <p:sldId id="285" r:id="rId24"/>
    <p:sldId id="289" r:id="rId25"/>
    <p:sldId id="292" r:id="rId26"/>
    <p:sldId id="270" r:id="rId27"/>
    <p:sldId id="293" r:id="rId28"/>
    <p:sldId id="291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13" r:id="rId44"/>
    <p:sldId id="308" r:id="rId45"/>
    <p:sldId id="310" r:id="rId46"/>
    <p:sldId id="311" r:id="rId47"/>
    <p:sldId id="312" r:id="rId48"/>
    <p:sldId id="314" r:id="rId49"/>
    <p:sldId id="316" r:id="rId50"/>
    <p:sldId id="315" r:id="rId51"/>
    <p:sldId id="317" r:id="rId52"/>
    <p:sldId id="318" r:id="rId53"/>
    <p:sldId id="319" r:id="rId54"/>
    <p:sldId id="320" r:id="rId55"/>
    <p:sldId id="321" r:id="rId56"/>
    <p:sldId id="257" r:id="rId57"/>
    <p:sldId id="258" r:id="rId58"/>
    <p:sldId id="259" r:id="rId59"/>
    <p:sldId id="260" r:id="rId60"/>
    <p:sldId id="261" r:id="rId61"/>
    <p:sldId id="262" r:id="rId62"/>
    <p:sldId id="322" r:id="rId6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 showGuides="1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DC35B-B031-427C-A162-C2C1ECD146B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03DAF2-D2B9-4DF5-8A3C-216C32E7FFA8}">
      <dgm:prSet phldrT="[Tex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cs-CZ" dirty="0">
              <a:solidFill>
                <a:srgbClr val="FF0000"/>
              </a:solidFill>
            </a:rPr>
            <a:t>Bolest</a:t>
          </a:r>
        </a:p>
      </dgm:t>
    </dgm:pt>
    <dgm:pt modelId="{681059AD-0373-410F-9CA6-10BB232EB2D3}" type="parTrans" cxnId="{D657450C-DE4B-4B2C-95A2-FFBE44337C2B}">
      <dgm:prSet/>
      <dgm:spPr/>
      <dgm:t>
        <a:bodyPr/>
        <a:lstStyle/>
        <a:p>
          <a:endParaRPr lang="cs-CZ"/>
        </a:p>
      </dgm:t>
    </dgm:pt>
    <dgm:pt modelId="{85F670A7-600E-40DD-B4D4-8DCE2EF79FA8}" type="sibTrans" cxnId="{D657450C-DE4B-4B2C-95A2-FFBE44337C2B}">
      <dgm:prSet/>
      <dgm:spPr/>
      <dgm:t>
        <a:bodyPr/>
        <a:lstStyle/>
        <a:p>
          <a:endParaRPr lang="cs-CZ"/>
        </a:p>
      </dgm:t>
    </dgm:pt>
    <dgm:pt modelId="{00DA063F-BCE0-472E-B40C-3979131F17BE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Strach beznaděj</a:t>
          </a:r>
        </a:p>
      </dgm:t>
    </dgm:pt>
    <dgm:pt modelId="{A7713EC5-F541-4C06-92DC-A2F682A50D85}" type="parTrans" cxnId="{F341764B-8043-4F2C-B300-F65375327E73}">
      <dgm:prSet/>
      <dgm:spPr/>
      <dgm:t>
        <a:bodyPr/>
        <a:lstStyle/>
        <a:p>
          <a:endParaRPr lang="cs-CZ"/>
        </a:p>
      </dgm:t>
    </dgm:pt>
    <dgm:pt modelId="{83AF8BB7-4488-4961-8BCA-24D83F31FB5D}" type="sibTrans" cxnId="{F341764B-8043-4F2C-B300-F65375327E73}">
      <dgm:prSet/>
      <dgm:spPr/>
      <dgm:t>
        <a:bodyPr/>
        <a:lstStyle/>
        <a:p>
          <a:endParaRPr lang="cs-CZ"/>
        </a:p>
      </dgm:t>
    </dgm:pt>
    <dgm:pt modelId="{F28F7BD0-2A88-43F5-9729-BC872D8201D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úzkost</a:t>
          </a:r>
        </a:p>
      </dgm:t>
    </dgm:pt>
    <dgm:pt modelId="{D67BC176-0565-494C-9125-DF69BB9C7490}" type="parTrans" cxnId="{9EB5D8A4-A2FA-4CD7-8DEA-CD36710F1B3C}">
      <dgm:prSet/>
      <dgm:spPr/>
      <dgm:t>
        <a:bodyPr/>
        <a:lstStyle/>
        <a:p>
          <a:endParaRPr lang="cs-CZ"/>
        </a:p>
      </dgm:t>
    </dgm:pt>
    <dgm:pt modelId="{E80ADDAC-727A-4D67-96F7-3CFCF9FEFFE2}" type="sibTrans" cxnId="{9EB5D8A4-A2FA-4CD7-8DEA-CD36710F1B3C}">
      <dgm:prSet/>
      <dgm:spPr/>
      <dgm:t>
        <a:bodyPr/>
        <a:lstStyle/>
        <a:p>
          <a:endParaRPr lang="cs-CZ"/>
        </a:p>
      </dgm:t>
    </dgm:pt>
    <dgm:pt modelId="{C3DE3E7B-9606-4DE1-A72F-20EA4F10BF2E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Deprivace spánku</a:t>
          </a:r>
        </a:p>
      </dgm:t>
    </dgm:pt>
    <dgm:pt modelId="{35C3F4C4-F8FA-40FF-8314-579E91380FE1}" type="parTrans" cxnId="{C5D27DD4-36D8-4FC3-999C-4D6643BEF225}">
      <dgm:prSet/>
      <dgm:spPr/>
      <dgm:t>
        <a:bodyPr/>
        <a:lstStyle/>
        <a:p>
          <a:endParaRPr lang="cs-CZ"/>
        </a:p>
      </dgm:t>
    </dgm:pt>
    <dgm:pt modelId="{DEAF7597-C2AA-4CFB-BBB0-C06F5DEB4479}" type="sibTrans" cxnId="{C5D27DD4-36D8-4FC3-999C-4D6643BEF225}">
      <dgm:prSet/>
      <dgm:spPr/>
      <dgm:t>
        <a:bodyPr/>
        <a:lstStyle/>
        <a:p>
          <a:endParaRPr lang="cs-CZ"/>
        </a:p>
      </dgm:t>
    </dgm:pt>
    <dgm:pt modelId="{B7934B1A-8252-4ABD-BC50-A16435C677F1}" type="pres">
      <dgm:prSet presAssocID="{F50DC35B-B031-427C-A162-C2C1ECD146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1D0F354-6836-4A4D-867C-2D4D721D73EA}" type="pres">
      <dgm:prSet presAssocID="{EA03DAF2-D2B9-4DF5-8A3C-216C32E7FFA8}" presName="centerShape" presStyleLbl="node0" presStyleIdx="0" presStyleCnt="1"/>
      <dgm:spPr/>
      <dgm:t>
        <a:bodyPr/>
        <a:lstStyle/>
        <a:p>
          <a:endParaRPr lang="cs-CZ"/>
        </a:p>
      </dgm:t>
    </dgm:pt>
    <dgm:pt modelId="{586FB62C-AFA5-486A-8919-8805CAAEC4C2}" type="pres">
      <dgm:prSet presAssocID="{00DA063F-BCE0-472E-B40C-3979131F17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ADC91F-BC22-4856-94F6-370F79ABEA06}" type="pres">
      <dgm:prSet presAssocID="{00DA063F-BCE0-472E-B40C-3979131F17BE}" presName="dummy" presStyleCnt="0"/>
      <dgm:spPr/>
    </dgm:pt>
    <dgm:pt modelId="{B60C5F77-4C8C-4898-9EAF-880FBA89C16E}" type="pres">
      <dgm:prSet presAssocID="{83AF8BB7-4488-4961-8BCA-24D83F31FB5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4FB857D7-80BF-4A8F-B456-E5EE3BAEDE00}" type="pres">
      <dgm:prSet presAssocID="{F28F7BD0-2A88-43F5-9729-BC872D8201D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42805B-2270-491F-B78F-2C8EA5644233}" type="pres">
      <dgm:prSet presAssocID="{F28F7BD0-2A88-43F5-9729-BC872D8201D4}" presName="dummy" presStyleCnt="0"/>
      <dgm:spPr/>
    </dgm:pt>
    <dgm:pt modelId="{06FA82D0-7F17-4D88-8AAC-CF48C845AD8E}" type="pres">
      <dgm:prSet presAssocID="{E80ADDAC-727A-4D67-96F7-3CFCF9FEFFE2}" presName="sibTrans" presStyleLbl="sibTrans2D1" presStyleIdx="1" presStyleCnt="3"/>
      <dgm:spPr/>
      <dgm:t>
        <a:bodyPr/>
        <a:lstStyle/>
        <a:p>
          <a:endParaRPr lang="cs-CZ"/>
        </a:p>
      </dgm:t>
    </dgm:pt>
    <dgm:pt modelId="{7E630862-F605-4467-9C23-AE6CF656D3B4}" type="pres">
      <dgm:prSet presAssocID="{C3DE3E7B-9606-4DE1-A72F-20EA4F10BF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D8A412-064A-4755-9A4B-ADEB19703E29}" type="pres">
      <dgm:prSet presAssocID="{C3DE3E7B-9606-4DE1-A72F-20EA4F10BF2E}" presName="dummy" presStyleCnt="0"/>
      <dgm:spPr/>
    </dgm:pt>
    <dgm:pt modelId="{13AFA949-3341-4887-A7C7-3EA188E62E5D}" type="pres">
      <dgm:prSet presAssocID="{DEAF7597-C2AA-4CFB-BBB0-C06F5DEB4479}" presName="sibTrans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C5D27DD4-36D8-4FC3-999C-4D6643BEF225}" srcId="{EA03DAF2-D2B9-4DF5-8A3C-216C32E7FFA8}" destId="{C3DE3E7B-9606-4DE1-A72F-20EA4F10BF2E}" srcOrd="2" destOrd="0" parTransId="{35C3F4C4-F8FA-40FF-8314-579E91380FE1}" sibTransId="{DEAF7597-C2AA-4CFB-BBB0-C06F5DEB4479}"/>
    <dgm:cxn modelId="{5F1F7BC2-A650-4E24-9CB0-9824AF6053A0}" type="presOf" srcId="{83AF8BB7-4488-4961-8BCA-24D83F31FB5D}" destId="{B60C5F77-4C8C-4898-9EAF-880FBA89C16E}" srcOrd="0" destOrd="0" presId="urn:microsoft.com/office/officeart/2005/8/layout/radial6"/>
    <dgm:cxn modelId="{FBDE12AA-F267-4BFA-B5DB-F0C19AEFC5E7}" type="presOf" srcId="{EA03DAF2-D2B9-4DF5-8A3C-216C32E7FFA8}" destId="{51D0F354-6836-4A4D-867C-2D4D721D73EA}" srcOrd="0" destOrd="0" presId="urn:microsoft.com/office/officeart/2005/8/layout/radial6"/>
    <dgm:cxn modelId="{F341764B-8043-4F2C-B300-F65375327E73}" srcId="{EA03DAF2-D2B9-4DF5-8A3C-216C32E7FFA8}" destId="{00DA063F-BCE0-472E-B40C-3979131F17BE}" srcOrd="0" destOrd="0" parTransId="{A7713EC5-F541-4C06-92DC-A2F682A50D85}" sibTransId="{83AF8BB7-4488-4961-8BCA-24D83F31FB5D}"/>
    <dgm:cxn modelId="{9EB5D8A4-A2FA-4CD7-8DEA-CD36710F1B3C}" srcId="{EA03DAF2-D2B9-4DF5-8A3C-216C32E7FFA8}" destId="{F28F7BD0-2A88-43F5-9729-BC872D8201D4}" srcOrd="1" destOrd="0" parTransId="{D67BC176-0565-494C-9125-DF69BB9C7490}" sibTransId="{E80ADDAC-727A-4D67-96F7-3CFCF9FEFFE2}"/>
    <dgm:cxn modelId="{D657450C-DE4B-4B2C-95A2-FFBE44337C2B}" srcId="{F50DC35B-B031-427C-A162-C2C1ECD146B6}" destId="{EA03DAF2-D2B9-4DF5-8A3C-216C32E7FFA8}" srcOrd="0" destOrd="0" parTransId="{681059AD-0373-410F-9CA6-10BB232EB2D3}" sibTransId="{85F670A7-600E-40DD-B4D4-8DCE2EF79FA8}"/>
    <dgm:cxn modelId="{080BCA37-5D45-492E-A840-25713625C013}" type="presOf" srcId="{DEAF7597-C2AA-4CFB-BBB0-C06F5DEB4479}" destId="{13AFA949-3341-4887-A7C7-3EA188E62E5D}" srcOrd="0" destOrd="0" presId="urn:microsoft.com/office/officeart/2005/8/layout/radial6"/>
    <dgm:cxn modelId="{3F0DE7F5-7D47-4722-BC2E-3DBBC22A6A15}" type="presOf" srcId="{F28F7BD0-2A88-43F5-9729-BC872D8201D4}" destId="{4FB857D7-80BF-4A8F-B456-E5EE3BAEDE00}" srcOrd="0" destOrd="0" presId="urn:microsoft.com/office/officeart/2005/8/layout/radial6"/>
    <dgm:cxn modelId="{851E8F07-05C2-404F-A097-F80FF79E6C64}" type="presOf" srcId="{00DA063F-BCE0-472E-B40C-3979131F17BE}" destId="{586FB62C-AFA5-486A-8919-8805CAAEC4C2}" srcOrd="0" destOrd="0" presId="urn:microsoft.com/office/officeart/2005/8/layout/radial6"/>
    <dgm:cxn modelId="{38C587B2-ADA5-4C8B-9C2F-F8CB15A91BB0}" type="presOf" srcId="{F50DC35B-B031-427C-A162-C2C1ECD146B6}" destId="{B7934B1A-8252-4ABD-BC50-A16435C677F1}" srcOrd="0" destOrd="0" presId="urn:microsoft.com/office/officeart/2005/8/layout/radial6"/>
    <dgm:cxn modelId="{6E5AF86A-1AC0-40B9-BFF7-2BA69FB0E8ED}" type="presOf" srcId="{C3DE3E7B-9606-4DE1-A72F-20EA4F10BF2E}" destId="{7E630862-F605-4467-9C23-AE6CF656D3B4}" srcOrd="0" destOrd="0" presId="urn:microsoft.com/office/officeart/2005/8/layout/radial6"/>
    <dgm:cxn modelId="{5E87121D-5893-4C89-A3F3-055D10FB6A23}" type="presOf" srcId="{E80ADDAC-727A-4D67-96F7-3CFCF9FEFFE2}" destId="{06FA82D0-7F17-4D88-8AAC-CF48C845AD8E}" srcOrd="0" destOrd="0" presId="urn:microsoft.com/office/officeart/2005/8/layout/radial6"/>
    <dgm:cxn modelId="{D1157E27-84C9-4308-9BB4-C1F85113B353}" type="presParOf" srcId="{B7934B1A-8252-4ABD-BC50-A16435C677F1}" destId="{51D0F354-6836-4A4D-867C-2D4D721D73EA}" srcOrd="0" destOrd="0" presId="urn:microsoft.com/office/officeart/2005/8/layout/radial6"/>
    <dgm:cxn modelId="{E181F51E-720C-4C32-8952-612B6F3955A4}" type="presParOf" srcId="{B7934B1A-8252-4ABD-BC50-A16435C677F1}" destId="{586FB62C-AFA5-486A-8919-8805CAAEC4C2}" srcOrd="1" destOrd="0" presId="urn:microsoft.com/office/officeart/2005/8/layout/radial6"/>
    <dgm:cxn modelId="{9BA6E761-9A43-4C24-9698-7BBE7BCDAFC2}" type="presParOf" srcId="{B7934B1A-8252-4ABD-BC50-A16435C677F1}" destId="{52ADC91F-BC22-4856-94F6-370F79ABEA06}" srcOrd="2" destOrd="0" presId="urn:microsoft.com/office/officeart/2005/8/layout/radial6"/>
    <dgm:cxn modelId="{CD6BD559-E1FA-4F02-A62C-B1532890343D}" type="presParOf" srcId="{B7934B1A-8252-4ABD-BC50-A16435C677F1}" destId="{B60C5F77-4C8C-4898-9EAF-880FBA89C16E}" srcOrd="3" destOrd="0" presId="urn:microsoft.com/office/officeart/2005/8/layout/radial6"/>
    <dgm:cxn modelId="{10C4F433-CE0D-474C-A12E-A6C2B56E2983}" type="presParOf" srcId="{B7934B1A-8252-4ABD-BC50-A16435C677F1}" destId="{4FB857D7-80BF-4A8F-B456-E5EE3BAEDE00}" srcOrd="4" destOrd="0" presId="urn:microsoft.com/office/officeart/2005/8/layout/radial6"/>
    <dgm:cxn modelId="{9E7C3F50-ED4B-44A1-B205-B951C3E901C9}" type="presParOf" srcId="{B7934B1A-8252-4ABD-BC50-A16435C677F1}" destId="{5A42805B-2270-491F-B78F-2C8EA5644233}" srcOrd="5" destOrd="0" presId="urn:microsoft.com/office/officeart/2005/8/layout/radial6"/>
    <dgm:cxn modelId="{C047AAED-5CE5-4846-8A13-47DAC31150CF}" type="presParOf" srcId="{B7934B1A-8252-4ABD-BC50-A16435C677F1}" destId="{06FA82D0-7F17-4D88-8AAC-CF48C845AD8E}" srcOrd="6" destOrd="0" presId="urn:microsoft.com/office/officeart/2005/8/layout/radial6"/>
    <dgm:cxn modelId="{97FA794F-8C3F-48EC-8A54-6851C3149619}" type="presParOf" srcId="{B7934B1A-8252-4ABD-BC50-A16435C677F1}" destId="{7E630862-F605-4467-9C23-AE6CF656D3B4}" srcOrd="7" destOrd="0" presId="urn:microsoft.com/office/officeart/2005/8/layout/radial6"/>
    <dgm:cxn modelId="{04D76BFE-579C-4DC9-BCDA-CE85931AB1A5}" type="presParOf" srcId="{B7934B1A-8252-4ABD-BC50-A16435C677F1}" destId="{72D8A412-064A-4755-9A4B-ADEB19703E29}" srcOrd="8" destOrd="0" presId="urn:microsoft.com/office/officeart/2005/8/layout/radial6"/>
    <dgm:cxn modelId="{F75BF43A-190D-406E-8D8D-B3E0A0BB49AC}" type="presParOf" srcId="{B7934B1A-8252-4ABD-BC50-A16435C677F1}" destId="{13AFA949-3341-4887-A7C7-3EA188E62E5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ED892-9000-4944-8D7E-7FB509D986D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94FDCA8-622B-4820-8B02-AE03E957298C}">
      <dgm:prSet phldrT="[Text]" custT="1"/>
      <dgm:spPr/>
      <dgm:t>
        <a:bodyPr/>
        <a:lstStyle/>
        <a:p>
          <a:pPr algn="ctr"/>
          <a:r>
            <a:rPr lang="cs-CZ" sz="6600" dirty="0"/>
            <a:t>stresor</a:t>
          </a:r>
        </a:p>
      </dgm:t>
    </dgm:pt>
    <dgm:pt modelId="{25FD6043-7840-4F5E-9576-213A5CE729E7}" type="parTrans" cxnId="{D808D050-AE40-4CAF-BD8F-4BFDDDE5E3D1}">
      <dgm:prSet/>
      <dgm:spPr/>
      <dgm:t>
        <a:bodyPr/>
        <a:lstStyle/>
        <a:p>
          <a:endParaRPr lang="cs-CZ"/>
        </a:p>
      </dgm:t>
    </dgm:pt>
    <dgm:pt modelId="{5D0EF8DB-1AC2-426B-B806-EF2B8A4B0498}" type="sibTrans" cxnId="{D808D050-AE40-4CAF-BD8F-4BFDDDE5E3D1}">
      <dgm:prSet/>
      <dgm:spPr/>
      <dgm:t>
        <a:bodyPr/>
        <a:lstStyle/>
        <a:p>
          <a:endParaRPr lang="cs-CZ"/>
        </a:p>
      </dgm:t>
    </dgm:pt>
    <dgm:pt modelId="{58CF5479-57D9-4FCB-8A94-F631376526F6}">
      <dgm:prSet phldrT="[Text]"/>
      <dgm:spPr/>
      <dgm:t>
        <a:bodyPr/>
        <a:lstStyle/>
        <a:p>
          <a:pPr algn="ctr"/>
          <a:r>
            <a:rPr lang="cs-CZ" dirty="0" err="1"/>
            <a:t>Psychoneuroendokrionoimunologie</a:t>
          </a:r>
          <a:r>
            <a:rPr lang="cs-CZ" dirty="0"/>
            <a:t> - Společné změny v biochemii </a:t>
          </a:r>
          <a:r>
            <a:rPr lang="cs-CZ" dirty="0">
              <a:solidFill>
                <a:srgbClr val="FF0000"/>
              </a:solidFill>
            </a:rPr>
            <a:t>enkefalinů, endorfinů, substance P, ACTH, </a:t>
          </a:r>
          <a:r>
            <a:rPr lang="cs-CZ" dirty="0" err="1">
              <a:solidFill>
                <a:srgbClr val="FF0000"/>
              </a:solidFill>
            </a:rPr>
            <a:t>kortisolu</a:t>
          </a:r>
          <a:r>
            <a:rPr lang="cs-CZ" dirty="0">
              <a:solidFill>
                <a:srgbClr val="FF0000"/>
              </a:solidFill>
            </a:rPr>
            <a:t>, aminů, prolaktinu, COMP, adenosinu …</a:t>
          </a:r>
        </a:p>
      </dgm:t>
    </dgm:pt>
    <dgm:pt modelId="{71B8DE83-80E3-4DB7-845C-ED05FE74620D}" type="parTrans" cxnId="{727153BA-FC43-4FDB-BC54-6081E6A216A5}">
      <dgm:prSet/>
      <dgm:spPr/>
      <dgm:t>
        <a:bodyPr/>
        <a:lstStyle/>
        <a:p>
          <a:endParaRPr lang="cs-CZ"/>
        </a:p>
      </dgm:t>
    </dgm:pt>
    <dgm:pt modelId="{1B4C8F31-0AFC-4EDA-87D6-52571E87CAC4}" type="sibTrans" cxnId="{727153BA-FC43-4FDB-BC54-6081E6A216A5}">
      <dgm:prSet/>
      <dgm:spPr/>
      <dgm:t>
        <a:bodyPr/>
        <a:lstStyle/>
        <a:p>
          <a:endParaRPr lang="cs-CZ"/>
        </a:p>
      </dgm:t>
    </dgm:pt>
    <dgm:pt modelId="{CB6F80D7-B083-4308-B88B-48FA60B69179}">
      <dgm:prSet phldrT="[Text]" custT="1"/>
      <dgm:spPr/>
      <dgm:t>
        <a:bodyPr/>
        <a:lstStyle/>
        <a:p>
          <a:pPr algn="ctr"/>
          <a:r>
            <a:rPr lang="cs-CZ" sz="2400" dirty="0"/>
            <a:t>Různé syndromy a nemoci jako: </a:t>
          </a:r>
        </a:p>
        <a:p>
          <a:pPr algn="ctr"/>
          <a:r>
            <a:rPr lang="cs-CZ" sz="2400" dirty="0">
              <a:solidFill>
                <a:srgbClr val="FF0000"/>
              </a:solidFill>
            </a:rPr>
            <a:t>bolest</a:t>
          </a:r>
          <a:r>
            <a:rPr lang="cs-CZ" sz="2400" dirty="0">
              <a:solidFill>
                <a:schemeClr val="tx1"/>
              </a:solidFill>
            </a:rPr>
            <a:t>, deprese, epilepsie, schizofrenie, Alzheimer, psychózy…</a:t>
          </a:r>
          <a:endParaRPr lang="cs-CZ" sz="2400" dirty="0"/>
        </a:p>
      </dgm:t>
    </dgm:pt>
    <dgm:pt modelId="{44BA2405-51C9-499F-ACA9-5011E6A25345}" type="parTrans" cxnId="{F1E7D48E-8283-4A32-9319-AB32C7A27D62}">
      <dgm:prSet/>
      <dgm:spPr/>
      <dgm:t>
        <a:bodyPr/>
        <a:lstStyle/>
        <a:p>
          <a:endParaRPr lang="cs-CZ"/>
        </a:p>
      </dgm:t>
    </dgm:pt>
    <dgm:pt modelId="{20D0FA99-A873-4354-90C0-33794AEDE7F6}" type="sibTrans" cxnId="{F1E7D48E-8283-4A32-9319-AB32C7A27D62}">
      <dgm:prSet/>
      <dgm:spPr/>
      <dgm:t>
        <a:bodyPr/>
        <a:lstStyle/>
        <a:p>
          <a:endParaRPr lang="cs-CZ"/>
        </a:p>
      </dgm:t>
    </dgm:pt>
    <dgm:pt modelId="{3D52BC28-A0AA-4363-BCF8-A1F0D5DB3136}" type="pres">
      <dgm:prSet presAssocID="{0C6ED892-9000-4944-8D7E-7FB509D986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6BCFF8C-1CCD-4BFF-B564-8C2B99249A98}" type="pres">
      <dgm:prSet presAssocID="{0C6ED892-9000-4944-8D7E-7FB509D986D2}" presName="dummyMaxCanvas" presStyleCnt="0">
        <dgm:presLayoutVars/>
      </dgm:prSet>
      <dgm:spPr/>
    </dgm:pt>
    <dgm:pt modelId="{665574C0-ED05-4555-AD3D-7D5E6E128995}" type="pres">
      <dgm:prSet presAssocID="{0C6ED892-9000-4944-8D7E-7FB509D986D2}" presName="ThreeNodes_1" presStyleLbl="node1" presStyleIdx="0" presStyleCnt="3" custLinFactNeighborX="-585" custLinFactNeighborY="-120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EA9CD5-0216-4FD4-84FB-2CA2F9BB7ECF}" type="pres">
      <dgm:prSet presAssocID="{0C6ED892-9000-4944-8D7E-7FB509D986D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B3311C-0890-475F-87A8-ECC582FD2D1F}" type="pres">
      <dgm:prSet presAssocID="{0C6ED892-9000-4944-8D7E-7FB509D986D2}" presName="ThreeNodes_3" presStyleLbl="node1" presStyleIdx="2" presStyleCnt="3" custScaleX="1077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4EBA4E-D471-41A0-9658-24A02500C69C}" type="pres">
      <dgm:prSet presAssocID="{0C6ED892-9000-4944-8D7E-7FB509D986D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D38EAC-65E6-495D-B00C-12A6117156BD}" type="pres">
      <dgm:prSet presAssocID="{0C6ED892-9000-4944-8D7E-7FB509D986D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F4457A-A083-44D6-8D76-714699F9321E}" type="pres">
      <dgm:prSet presAssocID="{0C6ED892-9000-4944-8D7E-7FB509D986D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B045E1-EE74-4811-A78C-B86880F57D86}" type="pres">
      <dgm:prSet presAssocID="{0C6ED892-9000-4944-8D7E-7FB509D986D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053AEC-90D3-4025-A5F2-18EF41C7C1D4}" type="pres">
      <dgm:prSet presAssocID="{0C6ED892-9000-4944-8D7E-7FB509D986D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1E7D48E-8283-4A32-9319-AB32C7A27D62}" srcId="{0C6ED892-9000-4944-8D7E-7FB509D986D2}" destId="{CB6F80D7-B083-4308-B88B-48FA60B69179}" srcOrd="2" destOrd="0" parTransId="{44BA2405-51C9-499F-ACA9-5011E6A25345}" sibTransId="{20D0FA99-A873-4354-90C0-33794AEDE7F6}"/>
    <dgm:cxn modelId="{DC4795F1-1A01-456E-9FEC-1480D2E4D4B2}" type="presOf" srcId="{58CF5479-57D9-4FCB-8A94-F631376526F6}" destId="{E7EA9CD5-0216-4FD4-84FB-2CA2F9BB7ECF}" srcOrd="0" destOrd="0" presId="urn:microsoft.com/office/officeart/2005/8/layout/vProcess5"/>
    <dgm:cxn modelId="{BCE5C25B-E590-4FBB-8FF6-5349BBF4384C}" type="presOf" srcId="{58CF5479-57D9-4FCB-8A94-F631376526F6}" destId="{EEB045E1-EE74-4811-A78C-B86880F57D86}" srcOrd="1" destOrd="0" presId="urn:microsoft.com/office/officeart/2005/8/layout/vProcess5"/>
    <dgm:cxn modelId="{A7E84B3D-4F70-44DF-8D2C-B0BB39ABBEDB}" type="presOf" srcId="{E94FDCA8-622B-4820-8B02-AE03E957298C}" destId="{BFF4457A-A083-44D6-8D76-714699F9321E}" srcOrd="1" destOrd="0" presId="urn:microsoft.com/office/officeart/2005/8/layout/vProcess5"/>
    <dgm:cxn modelId="{BA4294D3-BE2C-4083-AE4E-10BD5D86AC0E}" type="presOf" srcId="{E94FDCA8-622B-4820-8B02-AE03E957298C}" destId="{665574C0-ED05-4555-AD3D-7D5E6E128995}" srcOrd="0" destOrd="0" presId="urn:microsoft.com/office/officeart/2005/8/layout/vProcess5"/>
    <dgm:cxn modelId="{2ABEC527-0B75-4D83-A423-E0C4234722B0}" type="presOf" srcId="{5D0EF8DB-1AC2-426B-B806-EF2B8A4B0498}" destId="{B04EBA4E-D471-41A0-9658-24A02500C69C}" srcOrd="0" destOrd="0" presId="urn:microsoft.com/office/officeart/2005/8/layout/vProcess5"/>
    <dgm:cxn modelId="{80FE0659-BD6E-460C-A4F5-61A6A3DDA17E}" type="presOf" srcId="{CB6F80D7-B083-4308-B88B-48FA60B69179}" destId="{8FB3311C-0890-475F-87A8-ECC582FD2D1F}" srcOrd="0" destOrd="0" presId="urn:microsoft.com/office/officeart/2005/8/layout/vProcess5"/>
    <dgm:cxn modelId="{D808D050-AE40-4CAF-BD8F-4BFDDDE5E3D1}" srcId="{0C6ED892-9000-4944-8D7E-7FB509D986D2}" destId="{E94FDCA8-622B-4820-8B02-AE03E957298C}" srcOrd="0" destOrd="0" parTransId="{25FD6043-7840-4F5E-9576-213A5CE729E7}" sibTransId="{5D0EF8DB-1AC2-426B-B806-EF2B8A4B0498}"/>
    <dgm:cxn modelId="{727153BA-FC43-4FDB-BC54-6081E6A216A5}" srcId="{0C6ED892-9000-4944-8D7E-7FB509D986D2}" destId="{58CF5479-57D9-4FCB-8A94-F631376526F6}" srcOrd="1" destOrd="0" parTransId="{71B8DE83-80E3-4DB7-845C-ED05FE74620D}" sibTransId="{1B4C8F31-0AFC-4EDA-87D6-52571E87CAC4}"/>
    <dgm:cxn modelId="{9AB8F855-FF0E-4C64-94F0-150F31EB051D}" type="presOf" srcId="{0C6ED892-9000-4944-8D7E-7FB509D986D2}" destId="{3D52BC28-A0AA-4363-BCF8-A1F0D5DB3136}" srcOrd="0" destOrd="0" presId="urn:microsoft.com/office/officeart/2005/8/layout/vProcess5"/>
    <dgm:cxn modelId="{DCC271AF-EB03-4182-8EA6-3DB1B60CA961}" type="presOf" srcId="{CB6F80D7-B083-4308-B88B-48FA60B69179}" destId="{97053AEC-90D3-4025-A5F2-18EF41C7C1D4}" srcOrd="1" destOrd="0" presId="urn:microsoft.com/office/officeart/2005/8/layout/vProcess5"/>
    <dgm:cxn modelId="{95469E41-19C8-4FB5-867F-CBA779E6F059}" type="presOf" srcId="{1B4C8F31-0AFC-4EDA-87D6-52571E87CAC4}" destId="{1DD38EAC-65E6-495D-B00C-12A6117156BD}" srcOrd="0" destOrd="0" presId="urn:microsoft.com/office/officeart/2005/8/layout/vProcess5"/>
    <dgm:cxn modelId="{5681DD81-8110-434F-96A0-EEA8942BBD7C}" type="presParOf" srcId="{3D52BC28-A0AA-4363-BCF8-A1F0D5DB3136}" destId="{B6BCFF8C-1CCD-4BFF-B564-8C2B99249A98}" srcOrd="0" destOrd="0" presId="urn:microsoft.com/office/officeart/2005/8/layout/vProcess5"/>
    <dgm:cxn modelId="{F7A85D90-1630-4A53-96CE-EF9CB705910C}" type="presParOf" srcId="{3D52BC28-A0AA-4363-BCF8-A1F0D5DB3136}" destId="{665574C0-ED05-4555-AD3D-7D5E6E128995}" srcOrd="1" destOrd="0" presId="urn:microsoft.com/office/officeart/2005/8/layout/vProcess5"/>
    <dgm:cxn modelId="{B865F9E0-DDC4-4D94-97E1-921629A5CB09}" type="presParOf" srcId="{3D52BC28-A0AA-4363-BCF8-A1F0D5DB3136}" destId="{E7EA9CD5-0216-4FD4-84FB-2CA2F9BB7ECF}" srcOrd="2" destOrd="0" presId="urn:microsoft.com/office/officeart/2005/8/layout/vProcess5"/>
    <dgm:cxn modelId="{A38DD095-C2F1-4C23-953C-201C19260347}" type="presParOf" srcId="{3D52BC28-A0AA-4363-BCF8-A1F0D5DB3136}" destId="{8FB3311C-0890-475F-87A8-ECC582FD2D1F}" srcOrd="3" destOrd="0" presId="urn:microsoft.com/office/officeart/2005/8/layout/vProcess5"/>
    <dgm:cxn modelId="{D55A078C-DEC9-43AA-AA22-77A3ADC931AF}" type="presParOf" srcId="{3D52BC28-A0AA-4363-BCF8-A1F0D5DB3136}" destId="{B04EBA4E-D471-41A0-9658-24A02500C69C}" srcOrd="4" destOrd="0" presId="urn:microsoft.com/office/officeart/2005/8/layout/vProcess5"/>
    <dgm:cxn modelId="{2CA0E85D-0CBF-4C7A-AC58-CA2F285EDA1B}" type="presParOf" srcId="{3D52BC28-A0AA-4363-BCF8-A1F0D5DB3136}" destId="{1DD38EAC-65E6-495D-B00C-12A6117156BD}" srcOrd="5" destOrd="0" presId="urn:microsoft.com/office/officeart/2005/8/layout/vProcess5"/>
    <dgm:cxn modelId="{E2F7AD90-581C-4B22-A4C3-1CE890F96A1B}" type="presParOf" srcId="{3D52BC28-A0AA-4363-BCF8-A1F0D5DB3136}" destId="{BFF4457A-A083-44D6-8D76-714699F9321E}" srcOrd="6" destOrd="0" presId="urn:microsoft.com/office/officeart/2005/8/layout/vProcess5"/>
    <dgm:cxn modelId="{8D44FF6E-51E5-46BA-91E9-3F707C14306E}" type="presParOf" srcId="{3D52BC28-A0AA-4363-BCF8-A1F0D5DB3136}" destId="{EEB045E1-EE74-4811-A78C-B86880F57D86}" srcOrd="7" destOrd="0" presId="urn:microsoft.com/office/officeart/2005/8/layout/vProcess5"/>
    <dgm:cxn modelId="{9CF5CCDB-E689-4C17-B3A6-8E2F3B356983}" type="presParOf" srcId="{3D52BC28-A0AA-4363-BCF8-A1F0D5DB3136}" destId="{97053AEC-90D3-4025-A5F2-18EF41C7C1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6B43E2-0131-42BF-89D3-4C76B0060E5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AA60A3D-74F3-4EF7-98BE-A9E13EEA0AE1}">
      <dgm:prSet phldrT="[Text]" custT="1"/>
      <dgm:spPr/>
      <dgm:t>
        <a:bodyPr/>
        <a:lstStyle/>
        <a:p>
          <a:r>
            <a:rPr lang="cs-CZ" sz="2400" dirty="0">
              <a:solidFill>
                <a:schemeClr val="accent2">
                  <a:lumMod val="75000"/>
                </a:schemeClr>
              </a:solidFill>
            </a:rPr>
            <a:t>1. stupeň – mírná bolest: </a:t>
          </a:r>
        </a:p>
        <a:p>
          <a:r>
            <a:rPr lang="cs-CZ" sz="2400" b="1" dirty="0" err="1"/>
            <a:t>Neopioidní</a:t>
          </a:r>
          <a:r>
            <a:rPr lang="cs-CZ" sz="2400" b="1" dirty="0"/>
            <a:t> analgetikum</a:t>
          </a:r>
        </a:p>
      </dgm:t>
    </dgm:pt>
    <dgm:pt modelId="{FEAED813-9223-450B-BBCF-51C43EC31C1E}" type="parTrans" cxnId="{6548CEDC-0D92-4B81-8BF8-51F2C968F5A6}">
      <dgm:prSet/>
      <dgm:spPr/>
      <dgm:t>
        <a:bodyPr/>
        <a:lstStyle/>
        <a:p>
          <a:endParaRPr lang="cs-CZ"/>
        </a:p>
      </dgm:t>
    </dgm:pt>
    <dgm:pt modelId="{8E5D1577-70D2-4BD2-97FD-B77FF2F6AFCA}" type="sibTrans" cxnId="{6548CEDC-0D92-4B81-8BF8-51F2C968F5A6}">
      <dgm:prSet/>
      <dgm:spPr/>
      <dgm:t>
        <a:bodyPr/>
        <a:lstStyle/>
        <a:p>
          <a:endParaRPr lang="cs-CZ"/>
        </a:p>
      </dgm:t>
    </dgm:pt>
    <dgm:pt modelId="{7DBD50FC-3ED9-41E1-86C9-6F00F061FD12}">
      <dgm:prSet phldrT="[Text]" custT="1"/>
      <dgm:spPr/>
      <dgm:t>
        <a:bodyPr/>
        <a:lstStyle/>
        <a:p>
          <a:r>
            <a:rPr lang="cs-CZ" sz="2400" dirty="0">
              <a:solidFill>
                <a:schemeClr val="accent4">
                  <a:lumMod val="75000"/>
                </a:schemeClr>
              </a:solidFill>
            </a:rPr>
            <a:t>2. stupeň – středně silná bolest: </a:t>
          </a:r>
        </a:p>
        <a:p>
          <a:r>
            <a:rPr lang="cs-CZ" sz="2400" b="1" dirty="0"/>
            <a:t>Slabé </a:t>
          </a:r>
          <a:r>
            <a:rPr lang="cs-CZ" sz="2400" b="1" dirty="0" err="1"/>
            <a:t>opioidy</a:t>
          </a:r>
          <a:r>
            <a:rPr lang="cs-CZ" sz="2400" b="1" dirty="0"/>
            <a:t> + </a:t>
          </a:r>
          <a:r>
            <a:rPr lang="cs-CZ" sz="2400" b="1" dirty="0" err="1"/>
            <a:t>neopioidní</a:t>
          </a:r>
          <a:r>
            <a:rPr lang="cs-CZ" sz="2400" b="1" dirty="0"/>
            <a:t> analgetikum</a:t>
          </a:r>
        </a:p>
      </dgm:t>
    </dgm:pt>
    <dgm:pt modelId="{05010312-D810-4023-AE8C-4F8E3661EE4C}" type="parTrans" cxnId="{AE734821-6E7C-474E-AC43-371D04A6E2B4}">
      <dgm:prSet/>
      <dgm:spPr/>
      <dgm:t>
        <a:bodyPr/>
        <a:lstStyle/>
        <a:p>
          <a:endParaRPr lang="cs-CZ"/>
        </a:p>
      </dgm:t>
    </dgm:pt>
    <dgm:pt modelId="{96553903-5D33-4E2B-92E2-D7EC3FEAB13F}" type="sibTrans" cxnId="{AE734821-6E7C-474E-AC43-371D04A6E2B4}">
      <dgm:prSet/>
      <dgm:spPr/>
      <dgm:t>
        <a:bodyPr/>
        <a:lstStyle/>
        <a:p>
          <a:endParaRPr lang="cs-CZ"/>
        </a:p>
      </dgm:t>
    </dgm:pt>
    <dgm:pt modelId="{CD2E3A77-46A6-4B6D-849D-717C66D83CF6}">
      <dgm:prSet phldrT="[Text]" custT="1"/>
      <dgm:spPr/>
      <dgm:t>
        <a:bodyPr/>
        <a:lstStyle/>
        <a:p>
          <a:r>
            <a:rPr lang="cs-CZ" sz="2400" dirty="0">
              <a:solidFill>
                <a:schemeClr val="accent6">
                  <a:lumMod val="75000"/>
                </a:schemeClr>
              </a:solidFill>
            </a:rPr>
            <a:t>3. stupeň – silná bolest </a:t>
          </a:r>
        </a:p>
        <a:p>
          <a:r>
            <a:rPr lang="cs-CZ" sz="2400" b="1" dirty="0"/>
            <a:t>Silné </a:t>
          </a:r>
          <a:r>
            <a:rPr lang="cs-CZ" sz="2400" b="1" dirty="0" err="1"/>
            <a:t>opioidy</a:t>
          </a:r>
          <a:r>
            <a:rPr lang="cs-CZ" sz="2400" b="1" dirty="0"/>
            <a:t> +/- </a:t>
          </a:r>
          <a:r>
            <a:rPr lang="cs-CZ" sz="2400" b="1" dirty="0" err="1"/>
            <a:t>neopioidní</a:t>
          </a:r>
          <a:r>
            <a:rPr lang="cs-CZ" sz="2400" b="1" dirty="0"/>
            <a:t> analgetikum </a:t>
          </a:r>
        </a:p>
      </dgm:t>
    </dgm:pt>
    <dgm:pt modelId="{3589CB44-B1AC-4EA7-8236-3F7529CB6CD5}" type="parTrans" cxnId="{39F5D08D-6FF3-4946-8ABC-2D5D79EB5F3A}">
      <dgm:prSet/>
      <dgm:spPr/>
      <dgm:t>
        <a:bodyPr/>
        <a:lstStyle/>
        <a:p>
          <a:endParaRPr lang="cs-CZ"/>
        </a:p>
      </dgm:t>
    </dgm:pt>
    <dgm:pt modelId="{7ED14E58-DD09-49EB-9A82-6431D522B3D9}" type="sibTrans" cxnId="{39F5D08D-6FF3-4946-8ABC-2D5D79EB5F3A}">
      <dgm:prSet/>
      <dgm:spPr/>
      <dgm:t>
        <a:bodyPr/>
        <a:lstStyle/>
        <a:p>
          <a:endParaRPr lang="cs-CZ"/>
        </a:p>
      </dgm:t>
    </dgm:pt>
    <dgm:pt modelId="{DBFFF02C-BD77-415E-9A2E-E98AA3529AED}" type="pres">
      <dgm:prSet presAssocID="{9F6B43E2-0131-42BF-89D3-4C76B0060E5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90231C05-532B-497D-A613-76E49FD84998}" type="pres">
      <dgm:prSet presAssocID="{3AA60A3D-74F3-4EF7-98BE-A9E13EEA0AE1}" presName="composite" presStyleCnt="0"/>
      <dgm:spPr/>
    </dgm:pt>
    <dgm:pt modelId="{082DE0E4-9AB5-486A-80D0-C0D5ACB1D481}" type="pres">
      <dgm:prSet presAssocID="{3AA60A3D-74F3-4EF7-98BE-A9E13EEA0AE1}" presName="LShape" presStyleLbl="alignNode1" presStyleIdx="0" presStyleCnt="5"/>
      <dgm:spPr/>
    </dgm:pt>
    <dgm:pt modelId="{C3238911-E1A1-4EA6-BB43-0052E1286132}" type="pres">
      <dgm:prSet presAssocID="{3AA60A3D-74F3-4EF7-98BE-A9E13EEA0AE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8202DD-4F89-4722-B74A-C7531253F885}" type="pres">
      <dgm:prSet presAssocID="{3AA60A3D-74F3-4EF7-98BE-A9E13EEA0AE1}" presName="Triangle" presStyleLbl="alignNode1" presStyleIdx="1" presStyleCnt="5"/>
      <dgm:spPr/>
    </dgm:pt>
    <dgm:pt modelId="{32ED3C80-AA73-4895-8389-8D3B69F1505B}" type="pres">
      <dgm:prSet presAssocID="{8E5D1577-70D2-4BD2-97FD-B77FF2F6AFCA}" presName="sibTrans" presStyleCnt="0"/>
      <dgm:spPr/>
    </dgm:pt>
    <dgm:pt modelId="{9937AD2E-5D80-494D-9ECB-708B5D6C6577}" type="pres">
      <dgm:prSet presAssocID="{8E5D1577-70D2-4BD2-97FD-B77FF2F6AFCA}" presName="space" presStyleCnt="0"/>
      <dgm:spPr/>
    </dgm:pt>
    <dgm:pt modelId="{6034B216-860A-49A2-BE54-E3523D0FADAF}" type="pres">
      <dgm:prSet presAssocID="{7DBD50FC-3ED9-41E1-86C9-6F00F061FD12}" presName="composite" presStyleCnt="0"/>
      <dgm:spPr/>
    </dgm:pt>
    <dgm:pt modelId="{FD1143C2-7CC0-4179-8D36-D70FBC6C1362}" type="pres">
      <dgm:prSet presAssocID="{7DBD50FC-3ED9-41E1-86C9-6F00F061FD12}" presName="LShape" presStyleLbl="alignNode1" presStyleIdx="2" presStyleCnt="5"/>
      <dgm:spPr/>
    </dgm:pt>
    <dgm:pt modelId="{2703E731-5D27-439A-B890-C7E51A250C49}" type="pres">
      <dgm:prSet presAssocID="{7DBD50FC-3ED9-41E1-86C9-6F00F061FD1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175108-64BE-4459-95E6-EDCF3C221A71}" type="pres">
      <dgm:prSet presAssocID="{7DBD50FC-3ED9-41E1-86C9-6F00F061FD12}" presName="Triangle" presStyleLbl="alignNode1" presStyleIdx="3" presStyleCnt="5"/>
      <dgm:spPr/>
    </dgm:pt>
    <dgm:pt modelId="{4BC2E0F7-C2F7-48B9-8944-26892CF2FEF1}" type="pres">
      <dgm:prSet presAssocID="{96553903-5D33-4E2B-92E2-D7EC3FEAB13F}" presName="sibTrans" presStyleCnt="0"/>
      <dgm:spPr/>
    </dgm:pt>
    <dgm:pt modelId="{C450DDBA-0C0B-47EF-9561-9879603D77CB}" type="pres">
      <dgm:prSet presAssocID="{96553903-5D33-4E2B-92E2-D7EC3FEAB13F}" presName="space" presStyleCnt="0"/>
      <dgm:spPr/>
    </dgm:pt>
    <dgm:pt modelId="{5EF58F86-B2E2-436B-9F18-CFD9B04F48CB}" type="pres">
      <dgm:prSet presAssocID="{CD2E3A77-46A6-4B6D-849D-717C66D83CF6}" presName="composite" presStyleCnt="0"/>
      <dgm:spPr/>
    </dgm:pt>
    <dgm:pt modelId="{9B9E43D1-2946-43B5-85FC-678517BFD11F}" type="pres">
      <dgm:prSet presAssocID="{CD2E3A77-46A6-4B6D-849D-717C66D83CF6}" presName="LShape" presStyleLbl="alignNode1" presStyleIdx="4" presStyleCnt="5"/>
      <dgm:spPr/>
    </dgm:pt>
    <dgm:pt modelId="{503F7FA9-2B4E-4822-A587-C1737EAA8A21}" type="pres">
      <dgm:prSet presAssocID="{CD2E3A77-46A6-4B6D-849D-717C66D83CF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4496D60-F6D4-4F6F-8ACB-B5936A6CCBFB}" type="presOf" srcId="{CD2E3A77-46A6-4B6D-849D-717C66D83CF6}" destId="{503F7FA9-2B4E-4822-A587-C1737EAA8A21}" srcOrd="0" destOrd="0" presId="urn:microsoft.com/office/officeart/2009/3/layout/StepUpProcess"/>
    <dgm:cxn modelId="{FE071D61-2DF3-42BA-B6A3-4DB58C67539E}" type="presOf" srcId="{3AA60A3D-74F3-4EF7-98BE-A9E13EEA0AE1}" destId="{C3238911-E1A1-4EA6-BB43-0052E1286132}" srcOrd="0" destOrd="0" presId="urn:microsoft.com/office/officeart/2009/3/layout/StepUpProcess"/>
    <dgm:cxn modelId="{6548CEDC-0D92-4B81-8BF8-51F2C968F5A6}" srcId="{9F6B43E2-0131-42BF-89D3-4C76B0060E56}" destId="{3AA60A3D-74F3-4EF7-98BE-A9E13EEA0AE1}" srcOrd="0" destOrd="0" parTransId="{FEAED813-9223-450B-BBCF-51C43EC31C1E}" sibTransId="{8E5D1577-70D2-4BD2-97FD-B77FF2F6AFCA}"/>
    <dgm:cxn modelId="{AE734821-6E7C-474E-AC43-371D04A6E2B4}" srcId="{9F6B43E2-0131-42BF-89D3-4C76B0060E56}" destId="{7DBD50FC-3ED9-41E1-86C9-6F00F061FD12}" srcOrd="1" destOrd="0" parTransId="{05010312-D810-4023-AE8C-4F8E3661EE4C}" sibTransId="{96553903-5D33-4E2B-92E2-D7EC3FEAB13F}"/>
    <dgm:cxn modelId="{39F5D08D-6FF3-4946-8ABC-2D5D79EB5F3A}" srcId="{9F6B43E2-0131-42BF-89D3-4C76B0060E56}" destId="{CD2E3A77-46A6-4B6D-849D-717C66D83CF6}" srcOrd="2" destOrd="0" parTransId="{3589CB44-B1AC-4EA7-8236-3F7529CB6CD5}" sibTransId="{7ED14E58-DD09-49EB-9A82-6431D522B3D9}"/>
    <dgm:cxn modelId="{073E5714-52D3-4C61-B3A4-02AA94AE72D8}" type="presOf" srcId="{9F6B43E2-0131-42BF-89D3-4C76B0060E56}" destId="{DBFFF02C-BD77-415E-9A2E-E98AA3529AED}" srcOrd="0" destOrd="0" presId="urn:microsoft.com/office/officeart/2009/3/layout/StepUpProcess"/>
    <dgm:cxn modelId="{EF06F764-6965-4DE8-B781-55827A1D78A4}" type="presOf" srcId="{7DBD50FC-3ED9-41E1-86C9-6F00F061FD12}" destId="{2703E731-5D27-439A-B890-C7E51A250C49}" srcOrd="0" destOrd="0" presId="urn:microsoft.com/office/officeart/2009/3/layout/StepUpProcess"/>
    <dgm:cxn modelId="{4703E32A-8D4A-459A-86F6-8DF73237A45C}" type="presParOf" srcId="{DBFFF02C-BD77-415E-9A2E-E98AA3529AED}" destId="{90231C05-532B-497D-A613-76E49FD84998}" srcOrd="0" destOrd="0" presId="urn:microsoft.com/office/officeart/2009/3/layout/StepUpProcess"/>
    <dgm:cxn modelId="{97C9EBF9-25D6-41AC-9033-247CB00C2FBD}" type="presParOf" srcId="{90231C05-532B-497D-A613-76E49FD84998}" destId="{082DE0E4-9AB5-486A-80D0-C0D5ACB1D481}" srcOrd="0" destOrd="0" presId="urn:microsoft.com/office/officeart/2009/3/layout/StepUpProcess"/>
    <dgm:cxn modelId="{F456F81C-600F-46A5-8A24-E2DC5DA58C0A}" type="presParOf" srcId="{90231C05-532B-497D-A613-76E49FD84998}" destId="{C3238911-E1A1-4EA6-BB43-0052E1286132}" srcOrd="1" destOrd="0" presId="urn:microsoft.com/office/officeart/2009/3/layout/StepUpProcess"/>
    <dgm:cxn modelId="{CC83A84E-E14B-4568-8F6D-3673D1EED843}" type="presParOf" srcId="{90231C05-532B-497D-A613-76E49FD84998}" destId="{A58202DD-4F89-4722-B74A-C7531253F885}" srcOrd="2" destOrd="0" presId="urn:microsoft.com/office/officeart/2009/3/layout/StepUpProcess"/>
    <dgm:cxn modelId="{3D9EE4CB-AEFC-4299-A46C-DB19AE1D2480}" type="presParOf" srcId="{DBFFF02C-BD77-415E-9A2E-E98AA3529AED}" destId="{32ED3C80-AA73-4895-8389-8D3B69F1505B}" srcOrd="1" destOrd="0" presId="urn:microsoft.com/office/officeart/2009/3/layout/StepUpProcess"/>
    <dgm:cxn modelId="{6E4B39CD-98D2-4DAE-B63F-16B6F182D4CB}" type="presParOf" srcId="{32ED3C80-AA73-4895-8389-8D3B69F1505B}" destId="{9937AD2E-5D80-494D-9ECB-708B5D6C6577}" srcOrd="0" destOrd="0" presId="urn:microsoft.com/office/officeart/2009/3/layout/StepUpProcess"/>
    <dgm:cxn modelId="{D1C2AB05-BF95-4DF4-9F2B-1DA2E06D1533}" type="presParOf" srcId="{DBFFF02C-BD77-415E-9A2E-E98AA3529AED}" destId="{6034B216-860A-49A2-BE54-E3523D0FADAF}" srcOrd="2" destOrd="0" presId="urn:microsoft.com/office/officeart/2009/3/layout/StepUpProcess"/>
    <dgm:cxn modelId="{A2F8091F-B3A2-43F7-B459-0C012F738BA7}" type="presParOf" srcId="{6034B216-860A-49A2-BE54-E3523D0FADAF}" destId="{FD1143C2-7CC0-4179-8D36-D70FBC6C1362}" srcOrd="0" destOrd="0" presId="urn:microsoft.com/office/officeart/2009/3/layout/StepUpProcess"/>
    <dgm:cxn modelId="{0BF132F0-1C4A-4018-8595-30A0CBCAAEF0}" type="presParOf" srcId="{6034B216-860A-49A2-BE54-E3523D0FADAF}" destId="{2703E731-5D27-439A-B890-C7E51A250C49}" srcOrd="1" destOrd="0" presId="urn:microsoft.com/office/officeart/2009/3/layout/StepUpProcess"/>
    <dgm:cxn modelId="{3DB6B618-08E3-4F59-AAAA-A5A591F8B681}" type="presParOf" srcId="{6034B216-860A-49A2-BE54-E3523D0FADAF}" destId="{34175108-64BE-4459-95E6-EDCF3C221A71}" srcOrd="2" destOrd="0" presId="urn:microsoft.com/office/officeart/2009/3/layout/StepUpProcess"/>
    <dgm:cxn modelId="{ADA90BC6-443B-45F5-9BC6-D9AA988BFC7A}" type="presParOf" srcId="{DBFFF02C-BD77-415E-9A2E-E98AA3529AED}" destId="{4BC2E0F7-C2F7-48B9-8944-26892CF2FEF1}" srcOrd="3" destOrd="0" presId="urn:microsoft.com/office/officeart/2009/3/layout/StepUpProcess"/>
    <dgm:cxn modelId="{A28183B4-7509-47CE-B9DE-4837B3288A95}" type="presParOf" srcId="{4BC2E0F7-C2F7-48B9-8944-26892CF2FEF1}" destId="{C450DDBA-0C0B-47EF-9561-9879603D77CB}" srcOrd="0" destOrd="0" presId="urn:microsoft.com/office/officeart/2009/3/layout/StepUpProcess"/>
    <dgm:cxn modelId="{63AB6B65-13B7-47F1-9531-23773C1992D1}" type="presParOf" srcId="{DBFFF02C-BD77-415E-9A2E-E98AA3529AED}" destId="{5EF58F86-B2E2-436B-9F18-CFD9B04F48CB}" srcOrd="4" destOrd="0" presId="urn:microsoft.com/office/officeart/2009/3/layout/StepUpProcess"/>
    <dgm:cxn modelId="{ADC2D4BF-DEAF-4018-B3AF-243FCA1B4539}" type="presParOf" srcId="{5EF58F86-B2E2-436B-9F18-CFD9B04F48CB}" destId="{9B9E43D1-2946-43B5-85FC-678517BFD11F}" srcOrd="0" destOrd="0" presId="urn:microsoft.com/office/officeart/2009/3/layout/StepUpProcess"/>
    <dgm:cxn modelId="{181D33A2-9F82-40B8-A68A-A820D17CAD31}" type="presParOf" srcId="{5EF58F86-B2E2-436B-9F18-CFD9B04F48CB}" destId="{503F7FA9-2B4E-4822-A587-C1737EAA8A2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8ECF3-C849-4BFA-8EF1-A435CC8839E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1DF0C1F-AA9D-4C6E-A6E2-DACA64CD55BD}">
      <dgm:prSet phldrT="[Text]"/>
      <dgm:spPr/>
      <dgm:t>
        <a:bodyPr/>
        <a:lstStyle/>
        <a:p>
          <a:r>
            <a:rPr lang="cs-CZ" dirty="0"/>
            <a:t>Analgetický efekt </a:t>
          </a:r>
          <a:r>
            <a:rPr lang="cs-CZ" dirty="0" err="1"/>
            <a:t>metamizolu</a:t>
          </a:r>
          <a:endParaRPr lang="cs-CZ" dirty="0"/>
        </a:p>
      </dgm:t>
    </dgm:pt>
    <dgm:pt modelId="{D6B4032A-F9DF-4AF3-84B6-03853DB82D21}" type="parTrans" cxnId="{E84A2784-73BA-4B36-B2C2-6BFD25B8A458}">
      <dgm:prSet/>
      <dgm:spPr/>
      <dgm:t>
        <a:bodyPr/>
        <a:lstStyle/>
        <a:p>
          <a:endParaRPr lang="cs-CZ"/>
        </a:p>
      </dgm:t>
    </dgm:pt>
    <dgm:pt modelId="{259D8D19-A695-43FC-9E27-B3809B4DC15D}" type="sibTrans" cxnId="{E84A2784-73BA-4B36-B2C2-6BFD25B8A458}">
      <dgm:prSet/>
      <dgm:spPr/>
      <dgm:t>
        <a:bodyPr/>
        <a:lstStyle/>
        <a:p>
          <a:endParaRPr lang="cs-CZ"/>
        </a:p>
      </dgm:t>
    </dgm:pt>
    <dgm:pt modelId="{30840BA8-8A58-4F40-AAC1-B14DB09797C4}">
      <dgm:prSet phldrT="[Text]"/>
      <dgm:spPr/>
      <dgm:t>
        <a:bodyPr/>
        <a:lstStyle/>
        <a:p>
          <a:r>
            <a:rPr lang="cs-CZ" dirty="0"/>
            <a:t>Inhibice COX 3</a:t>
          </a:r>
        </a:p>
      </dgm:t>
    </dgm:pt>
    <dgm:pt modelId="{E78C77C3-A2D4-4314-BC60-44DFB330C45D}" type="parTrans" cxnId="{3BB44D57-F756-4314-AD45-194F77B847AD}">
      <dgm:prSet/>
      <dgm:spPr/>
      <dgm:t>
        <a:bodyPr/>
        <a:lstStyle/>
        <a:p>
          <a:endParaRPr lang="cs-CZ"/>
        </a:p>
      </dgm:t>
    </dgm:pt>
    <dgm:pt modelId="{869018C3-C6C6-41BC-AA34-2F11061847AC}" type="sibTrans" cxnId="{3BB44D57-F756-4314-AD45-194F77B847AD}">
      <dgm:prSet/>
      <dgm:spPr/>
      <dgm:t>
        <a:bodyPr/>
        <a:lstStyle/>
        <a:p>
          <a:endParaRPr lang="cs-CZ"/>
        </a:p>
      </dgm:t>
    </dgm:pt>
    <dgm:pt modelId="{97651639-020C-4E5C-9472-D541F5B17F61}">
      <dgm:prSet phldrT="[Text]"/>
      <dgm:spPr/>
      <dgm:t>
        <a:bodyPr/>
        <a:lstStyle/>
        <a:p>
          <a:r>
            <a:rPr lang="cs-CZ" dirty="0"/>
            <a:t>Aktivace </a:t>
          </a:r>
          <a:r>
            <a:rPr lang="cs-CZ" dirty="0" err="1"/>
            <a:t>kanabioidníího</a:t>
          </a:r>
          <a:r>
            <a:rPr lang="cs-CZ" dirty="0"/>
            <a:t> systému</a:t>
          </a:r>
        </a:p>
      </dgm:t>
    </dgm:pt>
    <dgm:pt modelId="{21913CF3-E8B6-468B-8880-B5BC4E0A0441}" type="parTrans" cxnId="{F33F32DA-9113-4F31-BBC2-788D558DCFC9}">
      <dgm:prSet/>
      <dgm:spPr/>
      <dgm:t>
        <a:bodyPr/>
        <a:lstStyle/>
        <a:p>
          <a:endParaRPr lang="cs-CZ"/>
        </a:p>
      </dgm:t>
    </dgm:pt>
    <dgm:pt modelId="{847164BC-B355-4BA7-BB1D-1264620D9B47}" type="sibTrans" cxnId="{F33F32DA-9113-4F31-BBC2-788D558DCFC9}">
      <dgm:prSet/>
      <dgm:spPr/>
      <dgm:t>
        <a:bodyPr/>
        <a:lstStyle/>
        <a:p>
          <a:endParaRPr lang="cs-CZ"/>
        </a:p>
      </dgm:t>
    </dgm:pt>
    <dgm:pt modelId="{5FD41945-CC53-42A0-84A4-AEC2DE311227}">
      <dgm:prSet phldrT="[Text]"/>
      <dgm:spPr/>
      <dgm:t>
        <a:bodyPr/>
        <a:lstStyle/>
        <a:p>
          <a:r>
            <a:rPr lang="cs-CZ" dirty="0"/>
            <a:t>Aktivace </a:t>
          </a:r>
          <a:r>
            <a:rPr lang="cs-CZ" dirty="0" err="1"/>
            <a:t>opioidního</a:t>
          </a:r>
          <a:r>
            <a:rPr lang="cs-CZ" dirty="0"/>
            <a:t> systému</a:t>
          </a:r>
        </a:p>
      </dgm:t>
    </dgm:pt>
    <dgm:pt modelId="{5F29293F-72DE-4C54-866F-A2EB7318D2D5}" type="parTrans" cxnId="{49C6D22D-1002-46A9-BB7B-D914BFABB3BA}">
      <dgm:prSet/>
      <dgm:spPr/>
      <dgm:t>
        <a:bodyPr/>
        <a:lstStyle/>
        <a:p>
          <a:endParaRPr lang="cs-CZ"/>
        </a:p>
      </dgm:t>
    </dgm:pt>
    <dgm:pt modelId="{71C274C5-FDB3-4830-AD53-70A54B145D69}" type="sibTrans" cxnId="{49C6D22D-1002-46A9-BB7B-D914BFABB3BA}">
      <dgm:prSet/>
      <dgm:spPr/>
      <dgm:t>
        <a:bodyPr/>
        <a:lstStyle/>
        <a:p>
          <a:endParaRPr lang="cs-CZ"/>
        </a:p>
      </dgm:t>
    </dgm:pt>
    <dgm:pt modelId="{3BA8C074-B9AB-49C2-A1BF-C08A7D6ACA10}" type="pres">
      <dgm:prSet presAssocID="{CBA8ECF3-C849-4BFA-8EF1-A435CC8839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990F909-DA8C-4516-8C41-150D10956D66}" type="pres">
      <dgm:prSet presAssocID="{31DF0C1F-AA9D-4C6E-A6E2-DACA64CD55BD}" presName="singleCycle" presStyleCnt="0"/>
      <dgm:spPr/>
    </dgm:pt>
    <dgm:pt modelId="{90B653C3-1BB6-4EF0-90E6-FF8511CF86F0}" type="pres">
      <dgm:prSet presAssocID="{31DF0C1F-AA9D-4C6E-A6E2-DACA64CD55BD}" presName="singleCenter" presStyleLbl="node1" presStyleIdx="0" presStyleCnt="4" custLinFactNeighborX="304" custLinFactNeighborY="-8831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50D62EB8-FF72-497A-90FD-85BAC5DD8B8D}" type="pres">
      <dgm:prSet presAssocID="{E78C77C3-A2D4-4314-BC60-44DFB330C45D}" presName="Name56" presStyleLbl="parChTrans1D2" presStyleIdx="0" presStyleCnt="3"/>
      <dgm:spPr/>
      <dgm:t>
        <a:bodyPr/>
        <a:lstStyle/>
        <a:p>
          <a:endParaRPr lang="cs-CZ"/>
        </a:p>
      </dgm:t>
    </dgm:pt>
    <dgm:pt modelId="{8A410474-F3A2-42C1-B768-CCF0669C0EE1}" type="pres">
      <dgm:prSet presAssocID="{30840BA8-8A58-4F40-AAC1-B14DB09797C4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B831E3-6AB6-4F68-97B9-312F3626F674}" type="pres">
      <dgm:prSet presAssocID="{21913CF3-E8B6-468B-8880-B5BC4E0A0441}" presName="Name56" presStyleLbl="parChTrans1D2" presStyleIdx="1" presStyleCnt="3"/>
      <dgm:spPr/>
      <dgm:t>
        <a:bodyPr/>
        <a:lstStyle/>
        <a:p>
          <a:endParaRPr lang="cs-CZ"/>
        </a:p>
      </dgm:t>
    </dgm:pt>
    <dgm:pt modelId="{28A6CF74-BD94-4F35-A61D-F6D51D8FD3AA}" type="pres">
      <dgm:prSet presAssocID="{97651639-020C-4E5C-9472-D541F5B17F61}" presName="text0" presStyleLbl="node1" presStyleIdx="2" presStyleCnt="4" custScaleX="2157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719B19-96FF-4B8F-BB35-47198192AD93}" type="pres">
      <dgm:prSet presAssocID="{5F29293F-72DE-4C54-866F-A2EB7318D2D5}" presName="Name56" presStyleLbl="parChTrans1D2" presStyleIdx="2" presStyleCnt="3"/>
      <dgm:spPr/>
      <dgm:t>
        <a:bodyPr/>
        <a:lstStyle/>
        <a:p>
          <a:endParaRPr lang="cs-CZ"/>
        </a:p>
      </dgm:t>
    </dgm:pt>
    <dgm:pt modelId="{DF95FDDE-6596-4525-80BA-6A0F678E51CC}" type="pres">
      <dgm:prSet presAssocID="{5FD41945-CC53-42A0-84A4-AEC2DE311227}" presName="text0" presStyleLbl="node1" presStyleIdx="3" presStyleCnt="4" custScaleX="20819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1090DF7-02D7-4331-9F12-DA94288B5BC4}" type="presOf" srcId="{CBA8ECF3-C849-4BFA-8EF1-A435CC8839ED}" destId="{3BA8C074-B9AB-49C2-A1BF-C08A7D6ACA10}" srcOrd="0" destOrd="0" presId="urn:microsoft.com/office/officeart/2008/layout/RadialCluster"/>
    <dgm:cxn modelId="{318068E8-D62A-4A69-A1F5-61C14D5B72A9}" type="presOf" srcId="{5F29293F-72DE-4C54-866F-A2EB7318D2D5}" destId="{E4719B19-96FF-4B8F-BB35-47198192AD93}" srcOrd="0" destOrd="0" presId="urn:microsoft.com/office/officeart/2008/layout/RadialCluster"/>
    <dgm:cxn modelId="{EEE0B1A3-75C5-419E-82D4-CBFB75290498}" type="presOf" srcId="{5FD41945-CC53-42A0-84A4-AEC2DE311227}" destId="{DF95FDDE-6596-4525-80BA-6A0F678E51CC}" srcOrd="0" destOrd="0" presId="urn:microsoft.com/office/officeart/2008/layout/RadialCluster"/>
    <dgm:cxn modelId="{49C6D22D-1002-46A9-BB7B-D914BFABB3BA}" srcId="{31DF0C1F-AA9D-4C6E-A6E2-DACA64CD55BD}" destId="{5FD41945-CC53-42A0-84A4-AEC2DE311227}" srcOrd="2" destOrd="0" parTransId="{5F29293F-72DE-4C54-866F-A2EB7318D2D5}" sibTransId="{71C274C5-FDB3-4830-AD53-70A54B145D69}"/>
    <dgm:cxn modelId="{8B8A1EE2-8F82-42F7-A11C-A719A87DE6D9}" type="presOf" srcId="{30840BA8-8A58-4F40-AAC1-B14DB09797C4}" destId="{8A410474-F3A2-42C1-B768-CCF0669C0EE1}" srcOrd="0" destOrd="0" presId="urn:microsoft.com/office/officeart/2008/layout/RadialCluster"/>
    <dgm:cxn modelId="{D6ED0304-F1EC-4A40-B868-F037EDE1469C}" type="presOf" srcId="{E78C77C3-A2D4-4314-BC60-44DFB330C45D}" destId="{50D62EB8-FF72-497A-90FD-85BAC5DD8B8D}" srcOrd="0" destOrd="0" presId="urn:microsoft.com/office/officeart/2008/layout/RadialCluster"/>
    <dgm:cxn modelId="{3BB44D57-F756-4314-AD45-194F77B847AD}" srcId="{31DF0C1F-AA9D-4C6E-A6E2-DACA64CD55BD}" destId="{30840BA8-8A58-4F40-AAC1-B14DB09797C4}" srcOrd="0" destOrd="0" parTransId="{E78C77C3-A2D4-4314-BC60-44DFB330C45D}" sibTransId="{869018C3-C6C6-41BC-AA34-2F11061847AC}"/>
    <dgm:cxn modelId="{E84A2784-73BA-4B36-B2C2-6BFD25B8A458}" srcId="{CBA8ECF3-C849-4BFA-8EF1-A435CC8839ED}" destId="{31DF0C1F-AA9D-4C6E-A6E2-DACA64CD55BD}" srcOrd="0" destOrd="0" parTransId="{D6B4032A-F9DF-4AF3-84B6-03853DB82D21}" sibTransId="{259D8D19-A695-43FC-9E27-B3809B4DC15D}"/>
    <dgm:cxn modelId="{F33F32DA-9113-4F31-BBC2-788D558DCFC9}" srcId="{31DF0C1F-AA9D-4C6E-A6E2-DACA64CD55BD}" destId="{97651639-020C-4E5C-9472-D541F5B17F61}" srcOrd="1" destOrd="0" parTransId="{21913CF3-E8B6-468B-8880-B5BC4E0A0441}" sibTransId="{847164BC-B355-4BA7-BB1D-1264620D9B47}"/>
    <dgm:cxn modelId="{EE5C9BB1-8686-4750-92F1-DA280891467A}" type="presOf" srcId="{31DF0C1F-AA9D-4C6E-A6E2-DACA64CD55BD}" destId="{90B653C3-1BB6-4EF0-90E6-FF8511CF86F0}" srcOrd="0" destOrd="0" presId="urn:microsoft.com/office/officeart/2008/layout/RadialCluster"/>
    <dgm:cxn modelId="{B9AA42CF-D73B-43F1-AC12-FCDEADF7AED3}" type="presOf" srcId="{21913CF3-E8B6-468B-8880-B5BC4E0A0441}" destId="{3AB831E3-6AB6-4F68-97B9-312F3626F674}" srcOrd="0" destOrd="0" presId="urn:microsoft.com/office/officeart/2008/layout/RadialCluster"/>
    <dgm:cxn modelId="{1C4A885F-8FA4-4F6B-B361-C85E7630C50C}" type="presOf" srcId="{97651639-020C-4E5C-9472-D541F5B17F61}" destId="{28A6CF74-BD94-4F35-A61D-F6D51D8FD3AA}" srcOrd="0" destOrd="0" presId="urn:microsoft.com/office/officeart/2008/layout/RadialCluster"/>
    <dgm:cxn modelId="{CFD71F49-5B8A-413C-8342-D9CAB019D833}" type="presParOf" srcId="{3BA8C074-B9AB-49C2-A1BF-C08A7D6ACA10}" destId="{0990F909-DA8C-4516-8C41-150D10956D66}" srcOrd="0" destOrd="0" presId="urn:microsoft.com/office/officeart/2008/layout/RadialCluster"/>
    <dgm:cxn modelId="{E443C677-48BB-4C8F-AC4B-71C7745EFE61}" type="presParOf" srcId="{0990F909-DA8C-4516-8C41-150D10956D66}" destId="{90B653C3-1BB6-4EF0-90E6-FF8511CF86F0}" srcOrd="0" destOrd="0" presId="urn:microsoft.com/office/officeart/2008/layout/RadialCluster"/>
    <dgm:cxn modelId="{9CD3B58E-5129-4B61-B35A-8529CB8B6102}" type="presParOf" srcId="{0990F909-DA8C-4516-8C41-150D10956D66}" destId="{50D62EB8-FF72-497A-90FD-85BAC5DD8B8D}" srcOrd="1" destOrd="0" presId="urn:microsoft.com/office/officeart/2008/layout/RadialCluster"/>
    <dgm:cxn modelId="{3F7251D6-50C0-4885-88D1-01B3D72800C8}" type="presParOf" srcId="{0990F909-DA8C-4516-8C41-150D10956D66}" destId="{8A410474-F3A2-42C1-B768-CCF0669C0EE1}" srcOrd="2" destOrd="0" presId="urn:microsoft.com/office/officeart/2008/layout/RadialCluster"/>
    <dgm:cxn modelId="{1FDE3BC1-A5AA-4CBD-A4A5-57B9FB246F5E}" type="presParOf" srcId="{0990F909-DA8C-4516-8C41-150D10956D66}" destId="{3AB831E3-6AB6-4F68-97B9-312F3626F674}" srcOrd="3" destOrd="0" presId="urn:microsoft.com/office/officeart/2008/layout/RadialCluster"/>
    <dgm:cxn modelId="{6A13C482-7641-42DE-A357-91F94B5D7BBE}" type="presParOf" srcId="{0990F909-DA8C-4516-8C41-150D10956D66}" destId="{28A6CF74-BD94-4F35-A61D-F6D51D8FD3AA}" srcOrd="4" destOrd="0" presId="urn:microsoft.com/office/officeart/2008/layout/RadialCluster"/>
    <dgm:cxn modelId="{3B1988AC-3526-4A72-B7A8-B7617D8404CE}" type="presParOf" srcId="{0990F909-DA8C-4516-8C41-150D10956D66}" destId="{E4719B19-96FF-4B8F-BB35-47198192AD93}" srcOrd="5" destOrd="0" presId="urn:microsoft.com/office/officeart/2008/layout/RadialCluster"/>
    <dgm:cxn modelId="{7CDFF1E1-4EAB-472A-86BA-81624A11CA6B}" type="presParOf" srcId="{0990F909-DA8C-4516-8C41-150D10956D66}" destId="{DF95FDDE-6596-4525-80BA-6A0F678E51C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A949-3341-4887-A7C7-3EA188E62E5D}">
      <dsp:nvSpPr>
        <dsp:cNvPr id="0" name=""/>
        <dsp:cNvSpPr/>
      </dsp:nvSpPr>
      <dsp:spPr>
        <a:xfrm>
          <a:off x="730932" y="672473"/>
          <a:ext cx="4482982" cy="4482982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A82D0-7F17-4D88-8AAC-CF48C845AD8E}">
      <dsp:nvSpPr>
        <dsp:cNvPr id="0" name=""/>
        <dsp:cNvSpPr/>
      </dsp:nvSpPr>
      <dsp:spPr>
        <a:xfrm>
          <a:off x="730932" y="672473"/>
          <a:ext cx="4482982" cy="4482982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C5F77-4C8C-4898-9EAF-880FBA89C16E}">
      <dsp:nvSpPr>
        <dsp:cNvPr id="0" name=""/>
        <dsp:cNvSpPr/>
      </dsp:nvSpPr>
      <dsp:spPr>
        <a:xfrm>
          <a:off x="730932" y="672473"/>
          <a:ext cx="4482982" cy="4482982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0F354-6836-4A4D-867C-2D4D721D73EA}">
      <dsp:nvSpPr>
        <dsp:cNvPr id="0" name=""/>
        <dsp:cNvSpPr/>
      </dsp:nvSpPr>
      <dsp:spPr>
        <a:xfrm>
          <a:off x="1940493" y="1882035"/>
          <a:ext cx="2063860" cy="2063860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>
              <a:solidFill>
                <a:srgbClr val="FF0000"/>
              </a:solidFill>
            </a:rPr>
            <a:t>Bolest</a:t>
          </a:r>
        </a:p>
      </dsp:txBody>
      <dsp:txXfrm>
        <a:off x="2242738" y="2184280"/>
        <a:ext cx="1459370" cy="1459370"/>
      </dsp:txXfrm>
    </dsp:sp>
    <dsp:sp modelId="{586FB62C-AFA5-486A-8919-8805CAAEC4C2}">
      <dsp:nvSpPr>
        <dsp:cNvPr id="0" name=""/>
        <dsp:cNvSpPr/>
      </dsp:nvSpPr>
      <dsp:spPr>
        <a:xfrm>
          <a:off x="2250072" y="2132"/>
          <a:ext cx="1444702" cy="1444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chemeClr val="tx1"/>
              </a:solidFill>
            </a:rPr>
            <a:t>Strach beznaděj</a:t>
          </a:r>
        </a:p>
      </dsp:txBody>
      <dsp:txXfrm>
        <a:off x="2461644" y="213704"/>
        <a:ext cx="1021558" cy="1021558"/>
      </dsp:txXfrm>
    </dsp:sp>
    <dsp:sp modelId="{4FB857D7-80BF-4A8F-B456-E5EE3BAEDE00}">
      <dsp:nvSpPr>
        <dsp:cNvPr id="0" name=""/>
        <dsp:cNvSpPr/>
      </dsp:nvSpPr>
      <dsp:spPr>
        <a:xfrm>
          <a:off x="4146219" y="3286355"/>
          <a:ext cx="1444702" cy="1444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chemeClr val="tx1"/>
              </a:solidFill>
            </a:rPr>
            <a:t>úzkost</a:t>
          </a:r>
        </a:p>
      </dsp:txBody>
      <dsp:txXfrm>
        <a:off x="4357791" y="3497927"/>
        <a:ext cx="1021558" cy="1021558"/>
      </dsp:txXfrm>
    </dsp:sp>
    <dsp:sp modelId="{7E630862-F605-4467-9C23-AE6CF656D3B4}">
      <dsp:nvSpPr>
        <dsp:cNvPr id="0" name=""/>
        <dsp:cNvSpPr/>
      </dsp:nvSpPr>
      <dsp:spPr>
        <a:xfrm>
          <a:off x="353925" y="3286355"/>
          <a:ext cx="1444702" cy="1444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solidFill>
                <a:schemeClr val="tx1"/>
              </a:solidFill>
            </a:rPr>
            <a:t>Deprivace spánku</a:t>
          </a:r>
        </a:p>
      </dsp:txBody>
      <dsp:txXfrm>
        <a:off x="565497" y="3497927"/>
        <a:ext cx="1021558" cy="1021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574C0-ED05-4555-AD3D-7D5E6E128995}">
      <dsp:nvSpPr>
        <dsp:cNvPr id="0" name=""/>
        <dsp:cNvSpPr/>
      </dsp:nvSpPr>
      <dsp:spPr>
        <a:xfrm>
          <a:off x="-172821" y="0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600" kern="1200" dirty="0"/>
            <a:t>stresor</a:t>
          </a:r>
        </a:p>
      </dsp:txBody>
      <dsp:txXfrm>
        <a:off x="-134587" y="38234"/>
        <a:ext cx="7529629" cy="1228933"/>
      </dsp:txXfrm>
    </dsp:sp>
    <dsp:sp modelId="{E7EA9CD5-0216-4FD4-84FB-2CA2F9BB7ECF}">
      <dsp:nvSpPr>
        <dsp:cNvPr id="0" name=""/>
        <dsp:cNvSpPr/>
      </dsp:nvSpPr>
      <dsp:spPr>
        <a:xfrm>
          <a:off x="615848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/>
            <a:t>Psychoneuroendokrionoimunologie</a:t>
          </a:r>
          <a:r>
            <a:rPr lang="cs-CZ" sz="2400" kern="1200" dirty="0"/>
            <a:t> - Společné změny v biochemii </a:t>
          </a:r>
          <a:r>
            <a:rPr lang="cs-CZ" sz="2400" kern="1200" dirty="0">
              <a:solidFill>
                <a:srgbClr val="FF0000"/>
              </a:solidFill>
            </a:rPr>
            <a:t>enkefalinů, endorfinů, substance P, ACTH, </a:t>
          </a:r>
          <a:r>
            <a:rPr lang="cs-CZ" sz="2400" kern="1200" dirty="0" err="1">
              <a:solidFill>
                <a:srgbClr val="FF0000"/>
              </a:solidFill>
            </a:rPr>
            <a:t>kortisolu</a:t>
          </a:r>
          <a:r>
            <a:rPr lang="cs-CZ" sz="2400" kern="1200" dirty="0">
              <a:solidFill>
                <a:srgbClr val="FF0000"/>
              </a:solidFill>
            </a:rPr>
            <a:t>, aminů, prolaktinu, COMP, adenosinu …</a:t>
          </a:r>
        </a:p>
      </dsp:txBody>
      <dsp:txXfrm>
        <a:off x="654082" y="1561202"/>
        <a:ext cx="7224611" cy="1228933"/>
      </dsp:txXfrm>
    </dsp:sp>
    <dsp:sp modelId="{8FB3311C-0890-475F-87A8-ECC582FD2D1F}">
      <dsp:nvSpPr>
        <dsp:cNvPr id="0" name=""/>
        <dsp:cNvSpPr/>
      </dsp:nvSpPr>
      <dsp:spPr>
        <a:xfrm>
          <a:off x="1058876" y="3045936"/>
          <a:ext cx="9629545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Různé syndromy a nemoci jako: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rgbClr val="FF0000"/>
              </a:solidFill>
            </a:rPr>
            <a:t>bolest</a:t>
          </a:r>
          <a:r>
            <a:rPr lang="cs-CZ" sz="2400" kern="1200" dirty="0">
              <a:solidFill>
                <a:schemeClr val="tx1"/>
              </a:solidFill>
            </a:rPr>
            <a:t>, deprese, epilepsie, schizofrenie, Alzheimer, psychózy…</a:t>
          </a:r>
          <a:endParaRPr lang="cs-CZ" sz="2400" kern="1200" dirty="0"/>
        </a:p>
      </dsp:txBody>
      <dsp:txXfrm>
        <a:off x="1097110" y="3084170"/>
        <a:ext cx="7789276" cy="1228933"/>
      </dsp:txXfrm>
    </dsp:sp>
    <dsp:sp modelId="{B04EBA4E-D471-41A0-9658-24A02500C69C}">
      <dsp:nvSpPr>
        <dsp:cNvPr id="0" name=""/>
        <dsp:cNvSpPr/>
      </dsp:nvSpPr>
      <dsp:spPr>
        <a:xfrm>
          <a:off x="7916927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>
        <a:off x="8107842" y="989929"/>
        <a:ext cx="466680" cy="638504"/>
      </dsp:txXfrm>
    </dsp:sp>
    <dsp:sp modelId="{1DD38EAC-65E6-495D-B00C-12A6117156BD}">
      <dsp:nvSpPr>
        <dsp:cNvPr id="0" name=""/>
        <dsp:cNvSpPr/>
      </dsp:nvSpPr>
      <dsp:spPr>
        <a:xfrm>
          <a:off x="8705597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>
        <a:off x="8896512" y="2504195"/>
        <a:ext cx="466680" cy="638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DE0E4-9AB5-486A-80D0-C0D5ACB1D481}">
      <dsp:nvSpPr>
        <dsp:cNvPr id="0" name=""/>
        <dsp:cNvSpPr/>
      </dsp:nvSpPr>
      <dsp:spPr>
        <a:xfrm rot="5400000">
          <a:off x="1065389" y="1037983"/>
          <a:ext cx="1791082" cy="298032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38911-E1A1-4EA6-BB43-0052E1286132}">
      <dsp:nvSpPr>
        <dsp:cNvPr id="0" name=""/>
        <dsp:cNvSpPr/>
      </dsp:nvSpPr>
      <dsp:spPr>
        <a:xfrm>
          <a:off x="766413" y="1928457"/>
          <a:ext cx="2690651" cy="235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chemeClr val="accent2">
                  <a:lumMod val="75000"/>
                </a:schemeClr>
              </a:solidFill>
            </a:rPr>
            <a:t>1. stupeň – mírná bolest: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/>
            <a:t>Neopioidní</a:t>
          </a:r>
          <a:r>
            <a:rPr lang="cs-CZ" sz="2400" b="1" kern="1200" dirty="0"/>
            <a:t> analgetikum</a:t>
          </a:r>
        </a:p>
      </dsp:txBody>
      <dsp:txXfrm>
        <a:off x="766413" y="1928457"/>
        <a:ext cx="2690651" cy="2358513"/>
      </dsp:txXfrm>
    </dsp:sp>
    <dsp:sp modelId="{A58202DD-4F89-4722-B74A-C7531253F885}">
      <dsp:nvSpPr>
        <dsp:cNvPr id="0" name=""/>
        <dsp:cNvSpPr/>
      </dsp:nvSpPr>
      <dsp:spPr>
        <a:xfrm>
          <a:off x="2949394" y="818568"/>
          <a:ext cx="507670" cy="50767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143C2-7CC0-4179-8D36-D70FBC6C1362}">
      <dsp:nvSpPr>
        <dsp:cNvPr id="0" name=""/>
        <dsp:cNvSpPr/>
      </dsp:nvSpPr>
      <dsp:spPr>
        <a:xfrm rot="5400000">
          <a:off x="4359272" y="222908"/>
          <a:ext cx="1791082" cy="298032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3E731-5D27-439A-B890-C7E51A250C49}">
      <dsp:nvSpPr>
        <dsp:cNvPr id="0" name=""/>
        <dsp:cNvSpPr/>
      </dsp:nvSpPr>
      <dsp:spPr>
        <a:xfrm>
          <a:off x="4060295" y="1113383"/>
          <a:ext cx="2690651" cy="235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chemeClr val="accent4">
                  <a:lumMod val="75000"/>
                </a:schemeClr>
              </a:solidFill>
            </a:rPr>
            <a:t>2. stupeň – středně silná bolest: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Slabé </a:t>
          </a:r>
          <a:r>
            <a:rPr lang="cs-CZ" sz="2400" b="1" kern="1200" dirty="0" err="1"/>
            <a:t>opioidy</a:t>
          </a:r>
          <a:r>
            <a:rPr lang="cs-CZ" sz="2400" b="1" kern="1200" dirty="0"/>
            <a:t> + </a:t>
          </a:r>
          <a:r>
            <a:rPr lang="cs-CZ" sz="2400" b="1" kern="1200" dirty="0" err="1"/>
            <a:t>neopioidní</a:t>
          </a:r>
          <a:r>
            <a:rPr lang="cs-CZ" sz="2400" b="1" kern="1200" dirty="0"/>
            <a:t> analgetikum</a:t>
          </a:r>
        </a:p>
      </dsp:txBody>
      <dsp:txXfrm>
        <a:off x="4060295" y="1113383"/>
        <a:ext cx="2690651" cy="2358513"/>
      </dsp:txXfrm>
    </dsp:sp>
    <dsp:sp modelId="{34175108-64BE-4459-95E6-EDCF3C221A71}">
      <dsp:nvSpPr>
        <dsp:cNvPr id="0" name=""/>
        <dsp:cNvSpPr/>
      </dsp:nvSpPr>
      <dsp:spPr>
        <a:xfrm>
          <a:off x="6243277" y="3494"/>
          <a:ext cx="507670" cy="50767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E43D1-2946-43B5-85FC-678517BFD11F}">
      <dsp:nvSpPr>
        <dsp:cNvPr id="0" name=""/>
        <dsp:cNvSpPr/>
      </dsp:nvSpPr>
      <dsp:spPr>
        <a:xfrm rot="5400000">
          <a:off x="7653154" y="-592165"/>
          <a:ext cx="1791082" cy="298032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F7FA9-2B4E-4822-A587-C1737EAA8A21}">
      <dsp:nvSpPr>
        <dsp:cNvPr id="0" name=""/>
        <dsp:cNvSpPr/>
      </dsp:nvSpPr>
      <dsp:spPr>
        <a:xfrm>
          <a:off x="7354178" y="298308"/>
          <a:ext cx="2690651" cy="235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chemeClr val="accent6">
                  <a:lumMod val="75000"/>
                </a:schemeClr>
              </a:solidFill>
            </a:rPr>
            <a:t>3. stupeň – silná bolest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Silné </a:t>
          </a:r>
          <a:r>
            <a:rPr lang="cs-CZ" sz="2400" b="1" kern="1200" dirty="0" err="1"/>
            <a:t>opioidy</a:t>
          </a:r>
          <a:r>
            <a:rPr lang="cs-CZ" sz="2400" b="1" kern="1200" dirty="0"/>
            <a:t> +/- </a:t>
          </a:r>
          <a:r>
            <a:rPr lang="cs-CZ" sz="2400" b="1" kern="1200" dirty="0" err="1"/>
            <a:t>neopioidní</a:t>
          </a:r>
          <a:r>
            <a:rPr lang="cs-CZ" sz="2400" b="1" kern="1200" dirty="0"/>
            <a:t> analgetikum </a:t>
          </a:r>
        </a:p>
      </dsp:txBody>
      <dsp:txXfrm>
        <a:off x="7354178" y="298308"/>
        <a:ext cx="2690651" cy="2358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20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69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632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07B09F-4B21-4216-97AB-2DD91B88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0"/>
            <a:ext cx="10668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27DF1D5-8C51-4891-BEA7-CC4A414DA9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19200" y="2362200"/>
            <a:ext cx="5232400" cy="3733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>
            <a:extLst>
              <a:ext uri="{FF2B5EF4-FFF2-40B4-BE49-F238E27FC236}">
                <a16:creationId xmlns:a16="http://schemas.microsoft.com/office/drawing/2014/main" xmlns="" id="{90DCBEC2-3C0E-4509-8E85-A51954665971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654800" y="2362200"/>
            <a:ext cx="5232400" cy="3733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8C917E3-7A7C-450B-B902-09D29FFC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7200" y="65532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4F7FAA0-65D6-4896-8547-E8DA33E4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5833" y="6529388"/>
            <a:ext cx="3860800" cy="3048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BC7E882-E297-4432-9E8C-93B4FB51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4" y="63436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fld id="{4E406285-04D8-4519-AB60-F1564DEC2B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9484284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82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09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71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67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2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99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99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BD1D-EAE8-4B6C-92A3-0C3AB078F2EB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92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BD1D-EAE8-4B6C-92A3-0C3AB078F2EB}" type="datetimeFigureOut">
              <a:rPr lang="cs-CZ" smtClean="0"/>
              <a:t>21.08.2023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6315-ECB0-4BC2-B867-17C9277FC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31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cochrane.org/news/how-well-do-over-counter-painkillers-wor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3208" y="215154"/>
            <a:ext cx="10515600" cy="6706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Bolest jako součást stresu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579903"/>
              </p:ext>
            </p:extLst>
          </p:nvPr>
        </p:nvGraphicFramePr>
        <p:xfrm>
          <a:off x="1" y="1169894"/>
          <a:ext cx="5944847" cy="5446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ousměrná svislá šipka 6"/>
          <p:cNvSpPr/>
          <p:nvPr/>
        </p:nvSpPr>
        <p:spPr>
          <a:xfrm>
            <a:off x="2730108" y="2507550"/>
            <a:ext cx="484632" cy="6992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ousměrná svislá šipka 7"/>
          <p:cNvSpPr/>
          <p:nvPr/>
        </p:nvSpPr>
        <p:spPr>
          <a:xfrm rot="3443760">
            <a:off x="1752880" y="4354524"/>
            <a:ext cx="484632" cy="6992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ousměrná svislá šipka 8"/>
          <p:cNvSpPr/>
          <p:nvPr/>
        </p:nvSpPr>
        <p:spPr>
          <a:xfrm rot="18415579">
            <a:off x="3827088" y="4365765"/>
            <a:ext cx="484632" cy="6992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718516" y="1143000"/>
            <a:ext cx="62544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Stres </a:t>
            </a:r>
            <a:r>
              <a:rPr lang="cs-CZ" sz="2800" dirty="0"/>
              <a:t>= vytváření zpětnovazebných mechanismů vzájemného ovlivňování bolesti a  psychických změn (strach, úzkost, beznaděj,  spánková deprivace, …)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Bolest lze ovlivnit nejen analgetiky, ale i řadou </a:t>
            </a:r>
            <a:r>
              <a:rPr lang="cs-CZ" sz="2800" b="1" dirty="0"/>
              <a:t>léků podpůrných</a:t>
            </a:r>
          </a:p>
          <a:p>
            <a:r>
              <a:rPr lang="cs-CZ" sz="2800" b="1" dirty="0"/>
              <a:t> </a:t>
            </a:r>
            <a:r>
              <a:rPr lang="cs-CZ" sz="2800" dirty="0"/>
              <a:t>(např. antidepresiva)</a:t>
            </a:r>
          </a:p>
        </p:txBody>
      </p:sp>
    </p:spTree>
    <p:extLst>
      <p:ext uri="{BB962C8B-B14F-4D97-AF65-F5344CB8AC3E}">
        <p14:creationId xmlns:p14="http://schemas.microsoft.com/office/powerpoint/2010/main" val="104294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Skupina </a:t>
            </a:r>
            <a:r>
              <a:rPr lang="cs-CZ" sz="3200" b="1" dirty="0"/>
              <a:t>non-</a:t>
            </a:r>
            <a:r>
              <a:rPr lang="cs-CZ" sz="3200" b="1" dirty="0" err="1"/>
              <a:t>opioidních</a:t>
            </a:r>
            <a:r>
              <a:rPr lang="cs-CZ" sz="3200" b="1" dirty="0"/>
              <a:t> analgetik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Paracetamol</a:t>
            </a:r>
          </a:p>
          <a:p>
            <a:r>
              <a:rPr lang="cs-CZ" dirty="0" err="1"/>
              <a:t>Metamizol</a:t>
            </a:r>
            <a:endParaRPr lang="cs-CZ" dirty="0"/>
          </a:p>
          <a:p>
            <a:r>
              <a:rPr lang="cs-CZ" dirty="0"/>
              <a:t>Nesteroidní antiflogistika (</a:t>
            </a:r>
            <a:r>
              <a:rPr lang="cs-CZ" dirty="0" err="1"/>
              <a:t>NSAIDs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946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Hlavní místa analgetického působení farmak - </a:t>
            </a:r>
            <a:r>
              <a:rPr lang="cs-CZ" sz="3200" b="1" dirty="0">
                <a:solidFill>
                  <a:srgbClr val="FF0000"/>
                </a:solidFill>
              </a:rPr>
              <a:t>paracetamol</a:t>
            </a:r>
          </a:p>
        </p:txBody>
      </p:sp>
      <p:sp>
        <p:nvSpPr>
          <p:cNvPr id="6" name="Ovál 5"/>
          <p:cNvSpPr/>
          <p:nvPr/>
        </p:nvSpPr>
        <p:spPr>
          <a:xfrm>
            <a:off x="1314451" y="4943475"/>
            <a:ext cx="2343150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Periferie</a:t>
            </a:r>
          </a:p>
          <a:p>
            <a:pPr algn="ctr"/>
            <a:r>
              <a:rPr lang="cs-CZ" dirty="0"/>
              <a:t>NSA, kapsaicin</a:t>
            </a:r>
          </a:p>
        </p:txBody>
      </p:sp>
      <p:sp>
        <p:nvSpPr>
          <p:cNvPr id="7" name="Ovál 6"/>
          <p:cNvSpPr/>
          <p:nvPr/>
        </p:nvSpPr>
        <p:spPr>
          <a:xfrm>
            <a:off x="6596063" y="4105272"/>
            <a:ext cx="4948238" cy="161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Mícha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NSA, paracetamol?, alfa 2 agonisté, </a:t>
            </a:r>
            <a:r>
              <a:rPr lang="cs-CZ" dirty="0" err="1"/>
              <a:t>gabapentinoidy</a:t>
            </a:r>
            <a:r>
              <a:rPr lang="cs-CZ" dirty="0"/>
              <a:t>, centrální </a:t>
            </a:r>
            <a:r>
              <a:rPr lang="cs-CZ" dirty="0" err="1"/>
              <a:t>myorelaxancia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114425" y="1666876"/>
            <a:ext cx="4381500" cy="160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Mozek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paracetamol, </a:t>
            </a:r>
            <a:r>
              <a:rPr lang="cs-CZ" dirty="0" err="1"/>
              <a:t>triptany</a:t>
            </a:r>
            <a:r>
              <a:rPr lang="cs-CZ" dirty="0"/>
              <a:t>, alfa 2 agonisté, psychofarmaka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3988593" y="4545015"/>
            <a:ext cx="2786062" cy="1938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Periferní nervy: </a:t>
            </a:r>
          </a:p>
          <a:p>
            <a:pPr algn="ctr"/>
            <a:r>
              <a:rPr lang="cs-CZ" dirty="0"/>
              <a:t>lokální anestetika, antikonvulziva</a:t>
            </a:r>
          </a:p>
        </p:txBody>
      </p:sp>
      <p:sp>
        <p:nvSpPr>
          <p:cNvPr id="10" name="Obousměrná vodorovná šipka 9"/>
          <p:cNvSpPr/>
          <p:nvPr/>
        </p:nvSpPr>
        <p:spPr>
          <a:xfrm>
            <a:off x="5381624" y="1941289"/>
            <a:ext cx="4405314" cy="19848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Reciproční spojení mícha – mozek</a:t>
            </a:r>
          </a:p>
          <a:p>
            <a:pPr algn="ctr"/>
            <a:r>
              <a:rPr lang="cs-CZ" dirty="0"/>
              <a:t>antidepresiva, </a:t>
            </a:r>
            <a:r>
              <a:rPr lang="cs-CZ" dirty="0" err="1"/>
              <a:t>tramadol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2629460" y="2252663"/>
            <a:ext cx="1237129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28349E67-F57A-4627-AD60-8EDA5152C2E0}"/>
              </a:ext>
            </a:extLst>
          </p:cNvPr>
          <p:cNvSpPr/>
          <p:nvPr/>
        </p:nvSpPr>
        <p:spPr>
          <a:xfrm>
            <a:off x="8763560" y="4545015"/>
            <a:ext cx="1329674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09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Paracetamol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052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Mechanismus účinku:</a:t>
            </a:r>
          </a:p>
          <a:p>
            <a:pPr lvl="1"/>
            <a:r>
              <a:rPr lang="cs-CZ" b="1" dirty="0"/>
              <a:t>Slabý inhibitor COX 1 a COX 2 </a:t>
            </a:r>
            <a:r>
              <a:rPr lang="cs-CZ" dirty="0"/>
              <a:t>tvorby prostaglandinů ve tkáních. Proto nemá typické nežádoucí účinky </a:t>
            </a:r>
            <a:r>
              <a:rPr lang="cs-CZ" dirty="0" err="1"/>
              <a:t>NSAIDs</a:t>
            </a:r>
            <a:r>
              <a:rPr lang="cs-CZ" dirty="0"/>
              <a:t>  a proto nemá protizánětlivý účinek (silná inhibice COX 1 a 2 při tvorbě prostaglandinů je typická pro </a:t>
            </a:r>
            <a:r>
              <a:rPr lang="cs-CZ" dirty="0" err="1"/>
              <a:t>NSAIDs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Selektivní inhibice COX 3 centrálně v hypotalamickém termoregulačním centru</a:t>
            </a:r>
            <a:r>
              <a:rPr lang="cs-CZ" dirty="0"/>
              <a:t>.  Zabraňuje tvorbě prostaglandinů řady PGE2, které se tvoří v důsledku působení  pyrogenů (lipopolysacharidy buněčné stěny bakterií, aj.)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Analgetický efekt </a:t>
            </a:r>
            <a:r>
              <a:rPr lang="cs-CZ" dirty="0"/>
              <a:t>není zcela jasný. </a:t>
            </a:r>
          </a:p>
          <a:p>
            <a:pPr lvl="2"/>
            <a:r>
              <a:rPr lang="cs-CZ" b="1" dirty="0"/>
              <a:t>Centrální mechanismus </a:t>
            </a:r>
            <a:r>
              <a:rPr lang="cs-CZ" dirty="0"/>
              <a:t>na úrovni míchy a mozku – jsou  důkazy pro posílení inhibičního působení </a:t>
            </a:r>
            <a:r>
              <a:rPr lang="cs-CZ" b="1" dirty="0" err="1"/>
              <a:t>serotoninergní</a:t>
            </a:r>
            <a:r>
              <a:rPr lang="cs-CZ" b="1" dirty="0"/>
              <a:t> cesty modulace bolesti</a:t>
            </a:r>
            <a:r>
              <a:rPr lang="cs-CZ" dirty="0"/>
              <a:t>, inhibice </a:t>
            </a:r>
            <a:r>
              <a:rPr lang="cs-CZ" dirty="0" err="1"/>
              <a:t>reuptake</a:t>
            </a:r>
            <a:r>
              <a:rPr lang="cs-CZ" dirty="0"/>
              <a:t> </a:t>
            </a:r>
            <a:r>
              <a:rPr lang="cs-CZ" b="1" dirty="0"/>
              <a:t>endogenních </a:t>
            </a:r>
            <a:r>
              <a:rPr lang="cs-CZ" b="1" dirty="0" err="1"/>
              <a:t>canabinoidů</a:t>
            </a:r>
            <a:r>
              <a:rPr lang="cs-CZ" dirty="0"/>
              <a:t> (</a:t>
            </a:r>
            <a:r>
              <a:rPr lang="cs-CZ" dirty="0" err="1"/>
              <a:t>anandamid</a:t>
            </a:r>
            <a:r>
              <a:rPr lang="cs-CZ" dirty="0"/>
              <a:t>)</a:t>
            </a:r>
          </a:p>
          <a:p>
            <a:pPr lvl="2"/>
            <a:r>
              <a:rPr lang="cs-CZ" b="1" dirty="0"/>
              <a:t>Na periferii blokáda působení bradykininu</a:t>
            </a:r>
            <a:r>
              <a:rPr lang="cs-CZ" dirty="0"/>
              <a:t> (mediátor bolesti) na bradykinin-sensitivních receptorech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18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3" y="365125"/>
            <a:ext cx="11687175" cy="53340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Paracetamol účinky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1042988"/>
            <a:ext cx="11687175" cy="51339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Cesty podání: </a:t>
            </a:r>
            <a:r>
              <a:rPr lang="cs-CZ" dirty="0" err="1"/>
              <a:t>iv</a:t>
            </a:r>
            <a:r>
              <a:rPr lang="cs-CZ" dirty="0"/>
              <a:t>, po, per </a:t>
            </a:r>
            <a:r>
              <a:rPr lang="cs-CZ" dirty="0" err="1"/>
              <a:t>rect</a:t>
            </a:r>
            <a:r>
              <a:rPr lang="cs-CZ" dirty="0"/>
              <a:t>.</a:t>
            </a:r>
          </a:p>
          <a:p>
            <a:r>
              <a:rPr lang="cs-CZ" dirty="0"/>
              <a:t>Dávka:</a:t>
            </a:r>
          </a:p>
          <a:p>
            <a:pPr lvl="1"/>
            <a:r>
              <a:rPr lang="cs-CZ" b="1" dirty="0"/>
              <a:t>dospělí:</a:t>
            </a:r>
            <a:r>
              <a:rPr lang="cs-CZ" dirty="0"/>
              <a:t> </a:t>
            </a:r>
            <a:r>
              <a:rPr lang="cs-CZ" dirty="0" err="1"/>
              <a:t>max</a:t>
            </a:r>
            <a:r>
              <a:rPr lang="cs-CZ" dirty="0"/>
              <a:t> 4 g/den ve 6-4 </a:t>
            </a:r>
            <a:r>
              <a:rPr lang="cs-CZ" dirty="0" err="1"/>
              <a:t>dd</a:t>
            </a:r>
            <a:r>
              <a:rPr lang="cs-CZ" dirty="0"/>
              <a:t>, </a:t>
            </a:r>
          </a:p>
          <a:p>
            <a:pPr lvl="1"/>
            <a:r>
              <a:rPr lang="cs-CZ" b="1" dirty="0"/>
              <a:t>děti </a:t>
            </a:r>
            <a:r>
              <a:rPr lang="cs-CZ" dirty="0"/>
              <a:t> </a:t>
            </a:r>
            <a:r>
              <a:rPr lang="cs-CZ" dirty="0" err="1"/>
              <a:t>max</a:t>
            </a:r>
            <a:r>
              <a:rPr lang="cs-CZ" dirty="0"/>
              <a:t> 60-90 mg/kg/den v rozdělených </a:t>
            </a:r>
            <a:r>
              <a:rPr lang="cs-CZ" dirty="0" err="1"/>
              <a:t>dd</a:t>
            </a:r>
            <a:r>
              <a:rPr lang="cs-CZ" dirty="0"/>
              <a:t> , </a:t>
            </a:r>
          </a:p>
          <a:p>
            <a:pPr lvl="1"/>
            <a:r>
              <a:rPr lang="cs-CZ" b="1" dirty="0"/>
              <a:t>novorozenci</a:t>
            </a:r>
            <a:r>
              <a:rPr lang="cs-CZ" dirty="0"/>
              <a:t> </a:t>
            </a:r>
            <a:r>
              <a:rPr lang="cs-CZ" dirty="0" err="1"/>
              <a:t>max</a:t>
            </a:r>
            <a:r>
              <a:rPr lang="cs-CZ" dirty="0"/>
              <a:t> 30-60mg/den v rozdělených </a:t>
            </a:r>
            <a:r>
              <a:rPr lang="cs-CZ" dirty="0" err="1"/>
              <a:t>dd</a:t>
            </a:r>
            <a:endParaRPr lang="cs-CZ" dirty="0"/>
          </a:p>
          <a:p>
            <a:r>
              <a:rPr lang="cs-CZ" dirty="0"/>
              <a:t>Účinky:</a:t>
            </a:r>
          </a:p>
          <a:p>
            <a:pPr lvl="1"/>
            <a:r>
              <a:rPr lang="cs-CZ" b="1" dirty="0"/>
              <a:t>CNS:</a:t>
            </a:r>
            <a:r>
              <a:rPr lang="cs-CZ" dirty="0"/>
              <a:t> maximální analgetický efekt se zdá být poměrně velký proti ostatním non-</a:t>
            </a:r>
            <a:r>
              <a:rPr lang="cs-CZ" dirty="0" err="1"/>
              <a:t>opioidním</a:t>
            </a:r>
            <a:r>
              <a:rPr lang="cs-CZ" dirty="0"/>
              <a:t> analgetikům</a:t>
            </a:r>
          </a:p>
          <a:p>
            <a:pPr lvl="1"/>
            <a:r>
              <a:rPr lang="cs-CZ" b="1" dirty="0"/>
              <a:t>GIT:</a:t>
            </a:r>
            <a:r>
              <a:rPr lang="cs-CZ" dirty="0"/>
              <a:t> Při </a:t>
            </a:r>
            <a:r>
              <a:rPr lang="cs-CZ" dirty="0" err="1"/>
              <a:t>p.o</a:t>
            </a:r>
            <a:r>
              <a:rPr lang="cs-CZ" dirty="0"/>
              <a:t>. podání je míra vstřebávání proporcionální rychlosti vyprazdňování žaludku. Léky, jež zpomalují vyprazdňování žaludku, snižují míru </a:t>
            </a:r>
            <a:r>
              <a:rPr lang="cs-CZ" dirty="0" err="1"/>
              <a:t>absorbce</a:t>
            </a:r>
            <a:r>
              <a:rPr lang="cs-CZ" dirty="0"/>
              <a:t>. Pokud není paracetamol předávkován, není </a:t>
            </a:r>
            <a:r>
              <a:rPr lang="cs-CZ" dirty="0" err="1"/>
              <a:t>hepatotoxický</a:t>
            </a:r>
            <a:r>
              <a:rPr lang="cs-CZ" dirty="0"/>
              <a:t> a nepůsobí krvácení ze žaludku.</a:t>
            </a:r>
          </a:p>
          <a:p>
            <a:pPr lvl="1"/>
            <a:r>
              <a:rPr lang="cs-CZ" b="1" dirty="0"/>
              <a:t>Koagulace</a:t>
            </a:r>
            <a:r>
              <a:rPr lang="cs-CZ" dirty="0"/>
              <a:t>: Při vyšším dávkování mírně snižuje syntézu </a:t>
            </a:r>
            <a:r>
              <a:rPr lang="cs-CZ" dirty="0" err="1"/>
              <a:t>tromboxanu</a:t>
            </a:r>
            <a:r>
              <a:rPr lang="cs-CZ" dirty="0"/>
              <a:t> A2 (COX 1 inhibice). Klinicky významné krvácení je nepravděpodobné</a:t>
            </a:r>
          </a:p>
        </p:txBody>
      </p:sp>
      <p:pic>
        <p:nvPicPr>
          <p:cNvPr id="4" name="Picture 2" descr="Image result for paracetamol in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04" y="1186658"/>
            <a:ext cx="1954212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paracetamol t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716" y="901999"/>
            <a:ext cx="1461492" cy="14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paracetamol supp dr m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716" y="1920875"/>
            <a:ext cx="150812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9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Paracetamol </a:t>
            </a:r>
            <a:r>
              <a:rPr lang="cs-CZ" sz="3200" dirty="0" err="1"/>
              <a:t>metabolizace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049" y="1825625"/>
            <a:ext cx="11358563" cy="4351338"/>
          </a:xfrm>
        </p:spPr>
        <p:txBody>
          <a:bodyPr/>
          <a:lstStyle/>
          <a:p>
            <a:r>
              <a:rPr lang="cs-CZ" dirty="0" err="1"/>
              <a:t>Metabolizace</a:t>
            </a:r>
            <a:r>
              <a:rPr lang="cs-CZ" dirty="0"/>
              <a:t>: cca z 80 – 90% v játrech + zčásti nezměněn močí +  malá část v CNS. </a:t>
            </a:r>
          </a:p>
          <a:p>
            <a:pPr lvl="1"/>
            <a:r>
              <a:rPr lang="cs-CZ" dirty="0"/>
              <a:t>Metabolické cesty </a:t>
            </a:r>
            <a:r>
              <a:rPr lang="cs-CZ" b="1" dirty="0"/>
              <a:t>v játrech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60-80% konjugace s kyselinou </a:t>
            </a:r>
            <a:r>
              <a:rPr lang="cs-CZ" dirty="0" err="1"/>
              <a:t>glucuronovou</a:t>
            </a:r>
            <a:r>
              <a:rPr lang="cs-CZ" dirty="0"/>
              <a:t> na </a:t>
            </a:r>
            <a:r>
              <a:rPr lang="cs-CZ" b="1" dirty="0" err="1"/>
              <a:t>glucuronidy</a:t>
            </a:r>
            <a:r>
              <a:rPr lang="cs-CZ" dirty="0"/>
              <a:t> a kyselinou sírovou na </a:t>
            </a:r>
            <a:r>
              <a:rPr lang="cs-CZ" b="1" dirty="0"/>
              <a:t>sulfáty</a:t>
            </a:r>
            <a:r>
              <a:rPr lang="cs-CZ" dirty="0"/>
              <a:t> – tyto pak aktivně vylučovány přes renální tubuly do moče</a:t>
            </a:r>
          </a:p>
          <a:p>
            <a:pPr lvl="2"/>
            <a:r>
              <a:rPr lang="cs-CZ" dirty="0"/>
              <a:t>10% se metabolizuje na cytochromu P450 na vysoce </a:t>
            </a:r>
            <a:r>
              <a:rPr lang="cs-CZ" b="1" dirty="0"/>
              <a:t>reaktivní/toxický intermediární metabolit </a:t>
            </a:r>
            <a:r>
              <a:rPr lang="cs-CZ" b="1" dirty="0">
                <a:solidFill>
                  <a:srgbClr val="C00000"/>
                </a:solidFill>
              </a:rPr>
              <a:t>N-acetyl-p-</a:t>
            </a:r>
            <a:r>
              <a:rPr lang="cs-CZ" b="1" dirty="0" err="1">
                <a:solidFill>
                  <a:srgbClr val="C00000"/>
                </a:solidFill>
              </a:rPr>
              <a:t>benzo</a:t>
            </a:r>
            <a:r>
              <a:rPr lang="cs-CZ" b="1" dirty="0">
                <a:solidFill>
                  <a:srgbClr val="C00000"/>
                </a:solidFill>
              </a:rPr>
              <a:t>-</a:t>
            </a:r>
            <a:r>
              <a:rPr lang="cs-CZ" b="1" dirty="0" err="1">
                <a:solidFill>
                  <a:srgbClr val="C00000"/>
                </a:solidFill>
              </a:rPr>
              <a:t>qunoneimin</a:t>
            </a:r>
            <a:r>
              <a:rPr lang="cs-CZ" b="1" dirty="0">
                <a:solidFill>
                  <a:srgbClr val="C00000"/>
                </a:solidFill>
              </a:rPr>
              <a:t> (NAPQI</a:t>
            </a:r>
            <a:r>
              <a:rPr lang="cs-CZ" dirty="0"/>
              <a:t>), ten je následně inaktivován konjugací s </a:t>
            </a:r>
            <a:r>
              <a:rPr lang="cs-CZ" dirty="0" err="1"/>
              <a:t>glutathionem</a:t>
            </a:r>
            <a:endParaRPr lang="cs-CZ" dirty="0"/>
          </a:p>
          <a:p>
            <a:pPr lvl="1"/>
            <a:r>
              <a:rPr lang="cs-CZ" b="1" dirty="0"/>
              <a:t>V CNS </a:t>
            </a:r>
            <a:r>
              <a:rPr lang="cs-CZ" dirty="0"/>
              <a:t>se metabolizuje na P-</a:t>
            </a:r>
            <a:r>
              <a:rPr lang="cs-CZ" dirty="0" err="1"/>
              <a:t>aminophenol</a:t>
            </a:r>
            <a:r>
              <a:rPr lang="cs-CZ" dirty="0"/>
              <a:t> a pak na N-</a:t>
            </a:r>
            <a:r>
              <a:rPr lang="cs-CZ" dirty="0" err="1"/>
              <a:t>arachidonoylphenolamin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02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8" y="365126"/>
            <a:ext cx="11715750" cy="5207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Paracetamol toxicita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738" y="1028700"/>
            <a:ext cx="11715750" cy="5148263"/>
          </a:xfrm>
        </p:spPr>
        <p:txBody>
          <a:bodyPr>
            <a:normAutofit fontScale="92500"/>
          </a:bodyPr>
          <a:lstStyle/>
          <a:p>
            <a:r>
              <a:rPr lang="cs-CZ" dirty="0"/>
              <a:t>Toxicita: </a:t>
            </a:r>
          </a:p>
          <a:p>
            <a:pPr lvl="1"/>
            <a:r>
              <a:rPr lang="cs-CZ" b="1" dirty="0"/>
              <a:t>Gastrointestinální</a:t>
            </a:r>
            <a:r>
              <a:rPr lang="cs-CZ" dirty="0"/>
              <a:t> poruchy, </a:t>
            </a:r>
            <a:r>
              <a:rPr lang="cs-CZ" b="1" dirty="0"/>
              <a:t>kožní</a:t>
            </a:r>
            <a:r>
              <a:rPr lang="cs-CZ" dirty="0"/>
              <a:t> reakce</a:t>
            </a:r>
            <a:r>
              <a:rPr lang="cs-CZ" b="1" dirty="0"/>
              <a:t>, </a:t>
            </a:r>
            <a:r>
              <a:rPr lang="cs-CZ" b="1" dirty="0" err="1"/>
              <a:t>hemopoetické</a:t>
            </a:r>
            <a:r>
              <a:rPr lang="cs-CZ" b="1" dirty="0"/>
              <a:t> </a:t>
            </a:r>
            <a:r>
              <a:rPr lang="cs-CZ" dirty="0"/>
              <a:t>poruchy (trombocytopenie, leukopenie) – málo časté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Zkřížená alergie s acylpyrinem v 5%</a:t>
            </a:r>
          </a:p>
          <a:p>
            <a:pPr lvl="1"/>
            <a:r>
              <a:rPr lang="cs-CZ" dirty="0"/>
              <a:t>Může vést k mírnému zvýšení INR (</a:t>
            </a:r>
            <a:r>
              <a:rPr lang="cs-CZ" b="1" dirty="0" err="1"/>
              <a:t>snižení</a:t>
            </a:r>
            <a:r>
              <a:rPr lang="cs-CZ" b="1" dirty="0"/>
              <a:t> tvorby koagulačních faktorů </a:t>
            </a:r>
            <a:r>
              <a:rPr lang="cs-CZ" dirty="0"/>
              <a:t>v játrech závislých na vit K)</a:t>
            </a:r>
          </a:p>
          <a:p>
            <a:pPr lvl="1"/>
            <a:r>
              <a:rPr lang="cs-CZ" b="1" dirty="0"/>
              <a:t>Při excesivních dávkách </a:t>
            </a:r>
            <a:r>
              <a:rPr lang="cs-CZ" dirty="0"/>
              <a:t>kolem 15 g (u dospělého) se při </a:t>
            </a:r>
            <a:r>
              <a:rPr lang="cs-CZ" dirty="0" err="1"/>
              <a:t>metabolizaci</a:t>
            </a:r>
            <a:r>
              <a:rPr lang="cs-CZ" dirty="0"/>
              <a:t> vypotřebují zásoby </a:t>
            </a:r>
            <a:r>
              <a:rPr lang="cs-CZ" dirty="0" err="1"/>
              <a:t>glutathionu</a:t>
            </a:r>
            <a:r>
              <a:rPr lang="cs-CZ" dirty="0"/>
              <a:t> a toxický metabolit z metabolické cesty přes cytochrom P450 </a:t>
            </a:r>
            <a:r>
              <a:rPr lang="cs-CZ" b="1" dirty="0">
                <a:solidFill>
                  <a:srgbClr val="C00000"/>
                </a:solidFill>
              </a:rPr>
              <a:t>NAPQI</a:t>
            </a:r>
            <a:r>
              <a:rPr lang="cs-CZ" dirty="0"/>
              <a:t> reaguje s membránou jaterních buněk a vzniká </a:t>
            </a:r>
            <a:r>
              <a:rPr lang="cs-CZ" b="1" dirty="0" err="1">
                <a:solidFill>
                  <a:srgbClr val="C00000"/>
                </a:solidFill>
              </a:rPr>
              <a:t>centrolobulární</a:t>
            </a:r>
            <a:r>
              <a:rPr lang="cs-CZ" b="1" dirty="0">
                <a:solidFill>
                  <a:srgbClr val="C00000"/>
                </a:solidFill>
              </a:rPr>
              <a:t> jaterní nekróza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Léčba -</a:t>
            </a:r>
            <a:r>
              <a:rPr lang="cs-CZ" b="1" dirty="0"/>
              <a:t> N-</a:t>
            </a:r>
            <a:r>
              <a:rPr lang="cs-CZ" b="1" dirty="0" err="1"/>
              <a:t>acetylcystein</a:t>
            </a:r>
            <a:r>
              <a:rPr lang="cs-CZ" b="1" dirty="0"/>
              <a:t> (ACC) a methioninu – </a:t>
            </a:r>
            <a:r>
              <a:rPr lang="cs-CZ" dirty="0"/>
              <a:t>doplňuje zásoby </a:t>
            </a:r>
            <a:r>
              <a:rPr lang="cs-CZ" dirty="0" err="1"/>
              <a:t>glutathionu</a:t>
            </a:r>
            <a:r>
              <a:rPr lang="cs-CZ" dirty="0"/>
              <a:t> k detoxikaci NAPQI. Tato léčba chrání játra </a:t>
            </a:r>
            <a:r>
              <a:rPr lang="cs-CZ" b="1" dirty="0"/>
              <a:t>pokud je podána do 12 </a:t>
            </a:r>
            <a:r>
              <a:rPr lang="cs-CZ" dirty="0"/>
              <a:t>hodin od požití toxické dávky. </a:t>
            </a:r>
            <a:r>
              <a:rPr lang="cs-CZ" b="1" dirty="0"/>
              <a:t>Špatná prognóza: </a:t>
            </a:r>
            <a:r>
              <a:rPr lang="cs-CZ" dirty="0"/>
              <a:t>při bilirubin nad 70 </a:t>
            </a:r>
            <a:r>
              <a:rPr lang="cs-CZ" dirty="0" err="1"/>
              <a:t>mirkomol</a:t>
            </a:r>
            <a:r>
              <a:rPr lang="cs-CZ" dirty="0"/>
              <a:t>/l, INR nad 2,2 laktát nad 3,5 </a:t>
            </a:r>
            <a:r>
              <a:rPr lang="cs-CZ" dirty="0" err="1"/>
              <a:t>mmol</a:t>
            </a:r>
            <a:r>
              <a:rPr lang="cs-CZ" dirty="0"/>
              <a:t>/l ve 4 a 12 hodině a nízký faktor V. </a:t>
            </a:r>
          </a:p>
          <a:p>
            <a:pPr lvl="1"/>
            <a:r>
              <a:rPr lang="cs-CZ" dirty="0"/>
              <a:t> Zvažována </a:t>
            </a:r>
            <a:r>
              <a:rPr lang="cs-CZ" b="1" dirty="0"/>
              <a:t>transplantace jater </a:t>
            </a:r>
            <a:r>
              <a:rPr lang="cs-CZ" dirty="0"/>
              <a:t>při pH pod 7,3 (7,25 při podávání N-</a:t>
            </a:r>
            <a:r>
              <a:rPr lang="cs-CZ" dirty="0" err="1"/>
              <a:t>acetylcysteinu</a:t>
            </a:r>
            <a:r>
              <a:rPr lang="cs-CZ" dirty="0"/>
              <a:t>) nebo při kombinaci: protrombinový čas (</a:t>
            </a:r>
            <a:r>
              <a:rPr lang="cs-CZ" dirty="0" err="1"/>
              <a:t>Quick</a:t>
            </a:r>
            <a:r>
              <a:rPr lang="cs-CZ" dirty="0"/>
              <a:t>) nad 100, </a:t>
            </a:r>
            <a:r>
              <a:rPr lang="cs-CZ" dirty="0" err="1"/>
              <a:t>krea</a:t>
            </a:r>
            <a:r>
              <a:rPr lang="cs-CZ" dirty="0"/>
              <a:t> nad 300 a </a:t>
            </a:r>
            <a:r>
              <a:rPr lang="cs-CZ" dirty="0" err="1"/>
              <a:t>encephalopatie</a:t>
            </a:r>
            <a:r>
              <a:rPr lang="cs-CZ" dirty="0"/>
              <a:t> III stupně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Hlavní místa analgetického působení farmak – </a:t>
            </a:r>
            <a:r>
              <a:rPr lang="cs-CZ" sz="3200" dirty="0" err="1"/>
              <a:t>metamizol</a:t>
            </a:r>
            <a:r>
              <a:rPr lang="cs-CZ" sz="3200" dirty="0"/>
              <a:t> (NOVALGIN)</a:t>
            </a:r>
          </a:p>
        </p:txBody>
      </p:sp>
      <p:sp>
        <p:nvSpPr>
          <p:cNvPr id="6" name="Ovál 5"/>
          <p:cNvSpPr/>
          <p:nvPr/>
        </p:nvSpPr>
        <p:spPr>
          <a:xfrm>
            <a:off x="1314451" y="4943475"/>
            <a:ext cx="2343150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Periferie</a:t>
            </a:r>
          </a:p>
          <a:p>
            <a:pPr algn="ctr"/>
            <a:r>
              <a:rPr lang="cs-CZ" dirty="0"/>
              <a:t>NSA, kapsaicin</a:t>
            </a:r>
          </a:p>
        </p:txBody>
      </p:sp>
      <p:sp>
        <p:nvSpPr>
          <p:cNvPr id="7" name="Ovál 6"/>
          <p:cNvSpPr/>
          <p:nvPr/>
        </p:nvSpPr>
        <p:spPr>
          <a:xfrm>
            <a:off x="6596063" y="4105272"/>
            <a:ext cx="4948238" cy="161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Mícha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NSA, alfa 2 agonisté, </a:t>
            </a:r>
            <a:r>
              <a:rPr lang="cs-CZ" dirty="0" err="1"/>
              <a:t>gabapentinoidy</a:t>
            </a:r>
            <a:r>
              <a:rPr lang="cs-CZ" dirty="0"/>
              <a:t>, centrální </a:t>
            </a:r>
            <a:r>
              <a:rPr lang="cs-CZ" dirty="0" err="1"/>
              <a:t>myorelaxancia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114425" y="1666876"/>
            <a:ext cx="4381500" cy="160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Mozek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paracetamol, </a:t>
            </a:r>
            <a:r>
              <a:rPr lang="cs-CZ" dirty="0" err="1"/>
              <a:t>metamizol</a:t>
            </a:r>
            <a:r>
              <a:rPr lang="cs-CZ" dirty="0"/>
              <a:t>, </a:t>
            </a:r>
            <a:r>
              <a:rPr lang="cs-CZ" dirty="0" err="1"/>
              <a:t>triptany</a:t>
            </a:r>
            <a:r>
              <a:rPr lang="cs-CZ" dirty="0"/>
              <a:t>, alfa 2 agonisté, psychofarmaka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3988593" y="4545015"/>
            <a:ext cx="2786062" cy="1938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Periferní nervy: </a:t>
            </a:r>
          </a:p>
          <a:p>
            <a:pPr algn="ctr"/>
            <a:r>
              <a:rPr lang="cs-CZ" dirty="0"/>
              <a:t>lokální anestetika, antikonvulziva</a:t>
            </a:r>
          </a:p>
        </p:txBody>
      </p:sp>
      <p:sp>
        <p:nvSpPr>
          <p:cNvPr id="10" name="Obousměrná vodorovná šipka 9"/>
          <p:cNvSpPr/>
          <p:nvPr/>
        </p:nvSpPr>
        <p:spPr>
          <a:xfrm>
            <a:off x="5381624" y="1941289"/>
            <a:ext cx="4405314" cy="19848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Reciproční spojení mícha – mozek</a:t>
            </a:r>
          </a:p>
          <a:p>
            <a:pPr algn="ctr"/>
            <a:r>
              <a:rPr lang="cs-CZ" dirty="0"/>
              <a:t>antidepresiva, </a:t>
            </a:r>
            <a:r>
              <a:rPr lang="cs-CZ" dirty="0" err="1"/>
              <a:t>tramadol</a:t>
            </a:r>
            <a:r>
              <a:rPr lang="cs-CZ" dirty="0"/>
              <a:t>, </a:t>
            </a:r>
            <a:r>
              <a:rPr lang="cs-CZ" dirty="0" err="1"/>
              <a:t>metamizol</a:t>
            </a:r>
            <a:r>
              <a:rPr lang="cs-CZ" dirty="0"/>
              <a:t>?</a:t>
            </a:r>
          </a:p>
        </p:txBody>
      </p:sp>
      <p:sp>
        <p:nvSpPr>
          <p:cNvPr id="3" name="Ovál 2"/>
          <p:cNvSpPr/>
          <p:nvPr/>
        </p:nvSpPr>
        <p:spPr>
          <a:xfrm>
            <a:off x="1828800" y="2486025"/>
            <a:ext cx="1443037" cy="300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965716" y="3061726"/>
            <a:ext cx="1237130" cy="3672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01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734175" cy="6921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Metamizol</a:t>
            </a:r>
            <a:r>
              <a:rPr lang="cs-CZ" sz="3200" dirty="0"/>
              <a:t> – </a:t>
            </a:r>
            <a:r>
              <a:rPr lang="cs-CZ" sz="3200" b="1" u="sng" dirty="0"/>
              <a:t>farmakokinetika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Farmakokinetika</a:t>
            </a:r>
            <a:r>
              <a:rPr lang="cs-CZ" dirty="0"/>
              <a:t>: </a:t>
            </a:r>
            <a:r>
              <a:rPr lang="cs-CZ" dirty="0" err="1"/>
              <a:t>metamizol</a:t>
            </a:r>
            <a:r>
              <a:rPr lang="cs-CZ" dirty="0"/>
              <a:t> je tzv. </a:t>
            </a:r>
            <a:r>
              <a:rPr lang="cs-CZ" b="1" dirty="0"/>
              <a:t>pro-léčivo</a:t>
            </a:r>
            <a:r>
              <a:rPr lang="cs-CZ" dirty="0"/>
              <a:t>, tedy sám neúčinný, se  v organismu metabolizuje na aktivní produkty. </a:t>
            </a:r>
          </a:p>
          <a:p>
            <a:pPr lvl="1"/>
            <a:r>
              <a:rPr lang="cs-CZ" dirty="0"/>
              <a:t>Mateřská látka (</a:t>
            </a:r>
            <a:r>
              <a:rPr lang="cs-CZ" b="1" dirty="0" err="1">
                <a:solidFill>
                  <a:srgbClr val="0070C0"/>
                </a:solidFill>
              </a:rPr>
              <a:t>metamizol</a:t>
            </a:r>
            <a:r>
              <a:rPr lang="cs-CZ" dirty="0"/>
              <a:t>) po </a:t>
            </a:r>
            <a:r>
              <a:rPr lang="cs-CZ" dirty="0" err="1"/>
              <a:t>iv</a:t>
            </a:r>
            <a:r>
              <a:rPr lang="cs-CZ" dirty="0"/>
              <a:t> podání je detekovatelný v plazmě cca 15 min, po per os podání vůbec.</a:t>
            </a:r>
          </a:p>
          <a:p>
            <a:pPr lvl="1"/>
            <a:r>
              <a:rPr lang="cs-CZ" dirty="0"/>
              <a:t>Po per os podání se </a:t>
            </a:r>
            <a:r>
              <a:rPr lang="cs-CZ" dirty="0" err="1"/>
              <a:t>metamizol</a:t>
            </a:r>
            <a:r>
              <a:rPr lang="cs-CZ" dirty="0"/>
              <a:t> ve střevě hydrolyzuje na aktivní metabolit 4-methylaminoantipyrine (</a:t>
            </a:r>
            <a:r>
              <a:rPr lang="cs-CZ" b="1" dirty="0">
                <a:solidFill>
                  <a:srgbClr val="FF0000"/>
                </a:solidFill>
              </a:rPr>
              <a:t>MAA</a:t>
            </a:r>
            <a:r>
              <a:rPr lang="cs-CZ" dirty="0"/>
              <a:t>) a v této formě se vstřebává. Biologická dostupnost per os je 85%, </a:t>
            </a:r>
            <a:r>
              <a:rPr lang="cs-CZ" dirty="0" err="1"/>
              <a:t>max</a:t>
            </a:r>
            <a:r>
              <a:rPr lang="cs-CZ" dirty="0"/>
              <a:t> koncentrace v plasmě je za 1,2 až 2 hod po podání.</a:t>
            </a:r>
          </a:p>
          <a:p>
            <a:pPr lvl="1"/>
            <a:r>
              <a:rPr lang="cs-CZ" dirty="0"/>
              <a:t>Biologická dostupnost po </a:t>
            </a:r>
            <a:r>
              <a:rPr lang="cs-CZ" dirty="0" err="1"/>
              <a:t>im</a:t>
            </a:r>
            <a:r>
              <a:rPr lang="cs-CZ" dirty="0"/>
              <a:t> podání je 87%, po per </a:t>
            </a:r>
            <a:r>
              <a:rPr lang="cs-CZ" dirty="0" err="1"/>
              <a:t>rect</a:t>
            </a:r>
            <a:r>
              <a:rPr lang="cs-CZ" dirty="0"/>
              <a:t> 54%</a:t>
            </a:r>
          </a:p>
          <a:p>
            <a:pPr lvl="1"/>
            <a:r>
              <a:rPr lang="cs-CZ" dirty="0"/>
              <a:t>Eliminační poločas farmakologicky aktivní látky MAA je 2,6 – 3,25 h. Metabolizuje se na neaktivní koncový produkt 4-formylaminoantipyrine (</a:t>
            </a:r>
            <a:r>
              <a:rPr lang="cs-CZ" b="1" dirty="0">
                <a:solidFill>
                  <a:srgbClr val="0070C0"/>
                </a:solidFill>
              </a:rPr>
              <a:t>FAA</a:t>
            </a:r>
            <a:r>
              <a:rPr lang="cs-CZ" dirty="0"/>
              <a:t>) a na aktivní 4-aminoantypyrine (</a:t>
            </a:r>
            <a:r>
              <a:rPr lang="cs-CZ" b="1" dirty="0">
                <a:solidFill>
                  <a:srgbClr val="FF0000"/>
                </a:solidFill>
              </a:rPr>
              <a:t>AA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Aktivní MAA a AA se dále metabolizují na stále aktivní </a:t>
            </a:r>
            <a:r>
              <a:rPr lang="cs-CZ" b="1" dirty="0" err="1">
                <a:solidFill>
                  <a:srgbClr val="FF0000"/>
                </a:solidFill>
              </a:rPr>
              <a:t>arachidonyl</a:t>
            </a:r>
            <a:r>
              <a:rPr lang="cs-CZ" b="1" dirty="0">
                <a:solidFill>
                  <a:srgbClr val="FF0000"/>
                </a:solidFill>
              </a:rPr>
              <a:t> amidy </a:t>
            </a:r>
            <a:r>
              <a:rPr lang="cs-CZ" dirty="0"/>
              <a:t>pomocí enzymu </a:t>
            </a:r>
            <a:r>
              <a:rPr lang="cs-CZ" dirty="0" err="1"/>
              <a:t>fatty</a:t>
            </a:r>
            <a:r>
              <a:rPr lang="cs-CZ" dirty="0"/>
              <a:t> acid amide </a:t>
            </a:r>
            <a:r>
              <a:rPr lang="cs-CZ" dirty="0" err="1"/>
              <a:t>hydrolase</a:t>
            </a:r>
            <a:r>
              <a:rPr lang="cs-CZ" dirty="0"/>
              <a:t> (FAAH), který je hojný v CNS (místo působení) a v játrech (snadný přestup přes hematoencefalickou bariéru do CNS)</a:t>
            </a:r>
          </a:p>
        </p:txBody>
      </p:sp>
      <p:pic>
        <p:nvPicPr>
          <p:cNvPr id="1026" name="Picture 2" descr="Image result for novalgin in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36" y="219076"/>
            <a:ext cx="1471612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ovalgin tb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59" y="487560"/>
            <a:ext cx="1080691" cy="10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2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156575" cy="5778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Metamizol</a:t>
            </a:r>
            <a:r>
              <a:rPr lang="cs-CZ" sz="3200" dirty="0"/>
              <a:t> – </a:t>
            </a:r>
            <a:r>
              <a:rPr lang="cs-CZ" sz="3200" b="1" dirty="0"/>
              <a:t>mechanismus účinku – analgezie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Hlavní účinek je přes </a:t>
            </a:r>
            <a:r>
              <a:rPr lang="cs-CZ" b="1" dirty="0"/>
              <a:t>blokádu COX3</a:t>
            </a:r>
            <a:r>
              <a:rPr lang="cs-CZ" dirty="0"/>
              <a:t>, jež se vyskytuje hlavně v CNS. Zpomalení COX3 = ↓produkce PGE2 =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snížení sensitivity periferních receptorů pro bolest</a:t>
            </a:r>
            <a:r>
              <a:rPr lang="cs-CZ" dirty="0"/>
              <a:t> (analgetický efekt)</a:t>
            </a:r>
          </a:p>
          <a:p>
            <a:r>
              <a:rPr lang="cs-CZ" dirty="0"/>
              <a:t>Dále </a:t>
            </a:r>
            <a:r>
              <a:rPr lang="cs-CZ" dirty="0" err="1"/>
              <a:t>arachidonoyl</a:t>
            </a:r>
            <a:r>
              <a:rPr lang="cs-CZ" dirty="0"/>
              <a:t> amidy jsou </a:t>
            </a:r>
            <a:r>
              <a:rPr lang="cs-CZ" b="1" dirty="0"/>
              <a:t>agonisty kanabinoidních receptorů </a:t>
            </a:r>
            <a:r>
              <a:rPr lang="cs-CZ" dirty="0"/>
              <a:t>typu 1 (CB1) v </a:t>
            </a:r>
            <a:r>
              <a:rPr lang="cs-CZ" dirty="0" err="1"/>
              <a:t>periakveduktální</a:t>
            </a:r>
            <a:r>
              <a:rPr lang="cs-CZ" dirty="0"/>
              <a:t> šedi CNS(PAG), jejichž stimulace aktivuje  descendentní </a:t>
            </a:r>
            <a:r>
              <a:rPr lang="cs-CZ" dirty="0" err="1"/>
              <a:t>antinociceptivní</a:t>
            </a:r>
            <a:r>
              <a:rPr lang="cs-CZ" dirty="0"/>
              <a:t> systém (tento  pak působí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analgezii modulací přenosu bolestivých vjemů </a:t>
            </a:r>
            <a:r>
              <a:rPr lang="cs-CZ" dirty="0"/>
              <a:t>na úrovní zadních rohů míšních)</a:t>
            </a:r>
          </a:p>
          <a:p>
            <a:r>
              <a:rPr lang="cs-CZ" dirty="0"/>
              <a:t>Dále </a:t>
            </a:r>
            <a:r>
              <a:rPr lang="cs-CZ" b="1" dirty="0"/>
              <a:t>aktivace endogenního </a:t>
            </a:r>
            <a:r>
              <a:rPr lang="cs-CZ" b="1" dirty="0" err="1"/>
              <a:t>opioidního</a:t>
            </a:r>
            <a:r>
              <a:rPr lang="cs-CZ" b="1" dirty="0"/>
              <a:t> systému </a:t>
            </a:r>
            <a:r>
              <a:rPr lang="cs-CZ" dirty="0"/>
              <a:t>(opět hlavně přes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PAG</a:t>
            </a:r>
            <a:r>
              <a:rPr lang="cs-CZ" dirty="0"/>
              <a:t>). </a:t>
            </a:r>
          </a:p>
          <a:p>
            <a:r>
              <a:rPr lang="cs-CZ" b="1" dirty="0">
                <a:solidFill>
                  <a:srgbClr val="FF0000"/>
                </a:solidFill>
              </a:rPr>
              <a:t>CAVE:</a:t>
            </a:r>
            <a:r>
              <a:rPr lang="cs-CZ" b="1" dirty="0"/>
              <a:t> </a:t>
            </a:r>
            <a:r>
              <a:rPr lang="cs-CZ" dirty="0">
                <a:solidFill>
                  <a:srgbClr val="FF0000"/>
                </a:solidFill>
              </a:rPr>
              <a:t>Účinek není/nebo je jen </a:t>
            </a:r>
            <a:r>
              <a:rPr lang="cs-CZ" b="1" dirty="0">
                <a:solidFill>
                  <a:srgbClr val="FF0000"/>
                </a:solidFill>
              </a:rPr>
              <a:t>minimálně přes COX1 a COX2 </a:t>
            </a:r>
            <a:r>
              <a:rPr lang="cs-CZ" dirty="0">
                <a:solidFill>
                  <a:srgbClr val="FF0000"/>
                </a:solidFill>
              </a:rPr>
              <a:t>→ tudíž již není řazen mezi </a:t>
            </a:r>
            <a:r>
              <a:rPr lang="cs-CZ" dirty="0" err="1">
                <a:solidFill>
                  <a:srgbClr val="FF0000"/>
                </a:solidFill>
              </a:rPr>
              <a:t>NSAIDs</a:t>
            </a:r>
            <a:r>
              <a:rPr lang="cs-CZ" dirty="0">
                <a:solidFill>
                  <a:srgbClr val="FF0000"/>
                </a:solidFill>
              </a:rPr>
              <a:t>!!! A nemá protizánětlivé vlastnosti !!!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1892111"/>
              </p:ext>
            </p:extLst>
          </p:nvPr>
        </p:nvGraphicFramePr>
        <p:xfrm>
          <a:off x="6096000" y="1457325"/>
          <a:ext cx="5898776" cy="455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66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cs-CZ" sz="3600" dirty="0" err="1"/>
              <a:t>Metamizol</a:t>
            </a:r>
            <a:r>
              <a:rPr lang="cs-CZ" sz="3600" dirty="0"/>
              <a:t> – farmakokinetika – </a:t>
            </a:r>
            <a:r>
              <a:rPr lang="cs-CZ" sz="3600" u="sng" dirty="0"/>
              <a:t>mechanismus účinku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Antipyretický účinek – většina </a:t>
            </a:r>
            <a:r>
              <a:rPr lang="cs-CZ" dirty="0" err="1"/>
              <a:t>NSAIDs</a:t>
            </a:r>
            <a:r>
              <a:rPr lang="cs-CZ" dirty="0"/>
              <a:t> mají antipyretický účinek daný blokádou COX 1 a 2, čímž se omezí tvorba </a:t>
            </a:r>
            <a:r>
              <a:rPr lang="cs-CZ" dirty="0" err="1"/>
              <a:t>pyretického</a:t>
            </a:r>
            <a:r>
              <a:rPr lang="cs-CZ" dirty="0"/>
              <a:t> PGE2. </a:t>
            </a:r>
            <a:r>
              <a:rPr lang="cs-CZ" dirty="0" err="1"/>
              <a:t>Metamizol</a:t>
            </a:r>
            <a:r>
              <a:rPr lang="cs-CZ" dirty="0"/>
              <a:t> blokuje PG dependentní i PG </a:t>
            </a:r>
            <a:r>
              <a:rPr lang="cs-CZ" dirty="0" err="1"/>
              <a:t>independentní</a:t>
            </a:r>
            <a:r>
              <a:rPr lang="cs-CZ" dirty="0"/>
              <a:t> cestu vzniku horečky</a:t>
            </a:r>
          </a:p>
          <a:p>
            <a:r>
              <a:rPr lang="cs-CZ" dirty="0" err="1"/>
              <a:t>Metamizol</a:t>
            </a:r>
            <a:r>
              <a:rPr lang="cs-CZ" dirty="0"/>
              <a:t> má mírné spasmolytické účinky cestou redukce syntézy inositol </a:t>
            </a:r>
            <a:r>
              <a:rPr lang="cs-CZ" dirty="0" err="1"/>
              <a:t>fosfatu</a:t>
            </a:r>
            <a:r>
              <a:rPr lang="cs-CZ" dirty="0"/>
              <a:t> (IP) a z toho plynoucí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redukce uvolnění intracelulárního Ca++. </a:t>
            </a:r>
          </a:p>
          <a:p>
            <a:pPr marL="0" indent="0">
              <a:buNone/>
            </a:pPr>
            <a:r>
              <a:rPr lang="cs-CZ" dirty="0"/>
              <a:t>Má takto mírné relaxační účinky na hladké svalovině (mírný bronchodilatační účinek, GIT, biliární trakt, močové cesty)</a:t>
            </a:r>
          </a:p>
        </p:txBody>
      </p:sp>
    </p:spTree>
    <p:extLst>
      <p:ext uri="{BB962C8B-B14F-4D97-AF65-F5344CB8AC3E}">
        <p14:creationId xmlns:p14="http://schemas.microsoft.com/office/powerpoint/2010/main" val="322120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Bolest jako součást stresu - </a:t>
            </a:r>
            <a:r>
              <a:rPr lang="cs-CZ" sz="3200" dirty="0" err="1"/>
              <a:t>psychoneuroendokrinoimunologie</a:t>
            </a:r>
            <a:r>
              <a:rPr lang="cs-CZ" sz="3200" dirty="0"/>
              <a:t> - společný základ řady patologických stavů aneb vše souvisí se vším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5024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766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Metamizol</a:t>
            </a:r>
            <a:r>
              <a:rPr lang="cs-CZ" sz="3200" dirty="0"/>
              <a:t> - účinky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Dávky:</a:t>
            </a:r>
          </a:p>
          <a:p>
            <a:pPr lvl="1"/>
            <a:r>
              <a:rPr lang="cs-CZ" dirty="0"/>
              <a:t>Děti od 3 let a dospívající do 15 let (50 kg): 8-16 mg/kg až 4 x denně</a:t>
            </a:r>
          </a:p>
          <a:p>
            <a:pPr lvl="1"/>
            <a:r>
              <a:rPr lang="cs-CZ" dirty="0"/>
              <a:t>Dospělí od 15 let 1g až 4x denně</a:t>
            </a:r>
          </a:p>
          <a:p>
            <a:r>
              <a:rPr lang="cs-CZ" dirty="0"/>
              <a:t>Užití:</a:t>
            </a:r>
          </a:p>
          <a:p>
            <a:pPr lvl="1"/>
            <a:r>
              <a:rPr lang="cs-CZ" dirty="0"/>
              <a:t>Analgetikum pro akutní i chronickou bolest</a:t>
            </a:r>
          </a:p>
          <a:p>
            <a:pPr lvl="2"/>
            <a:r>
              <a:rPr lang="cs-CZ" dirty="0"/>
              <a:t>Mírná až střední pooperační bolest buď samostatně, ale </a:t>
            </a:r>
            <a:r>
              <a:rPr lang="cs-CZ" b="1" dirty="0"/>
              <a:t>s výhodou synergických účinků </a:t>
            </a:r>
            <a:r>
              <a:rPr lang="cs-CZ" dirty="0"/>
              <a:t>i ve směsích (s </a:t>
            </a:r>
            <a:r>
              <a:rPr lang="cs-CZ" dirty="0" err="1"/>
              <a:t>NSAIDs</a:t>
            </a:r>
            <a:r>
              <a:rPr lang="cs-CZ" dirty="0"/>
              <a:t>, s paracetamolem nebo </a:t>
            </a:r>
            <a:r>
              <a:rPr lang="cs-CZ" dirty="0" err="1"/>
              <a:t>opioidy</a:t>
            </a:r>
            <a:r>
              <a:rPr lang="cs-CZ" dirty="0"/>
              <a:t> )</a:t>
            </a:r>
          </a:p>
          <a:p>
            <a:pPr lvl="2"/>
            <a:r>
              <a:rPr lang="cs-CZ" dirty="0"/>
              <a:t>Účinnost i na mírnou viscerální bolest</a:t>
            </a:r>
          </a:p>
          <a:p>
            <a:pPr lvl="2"/>
            <a:r>
              <a:rPr lang="cs-CZ" dirty="0"/>
              <a:t>Účinnost i na mírnou bolest onkologického původu</a:t>
            </a:r>
          </a:p>
          <a:p>
            <a:pPr lvl="2"/>
            <a:r>
              <a:rPr lang="cs-CZ" dirty="0"/>
              <a:t>Léčba spastických stavů – kolikovité bolesti – GIT, biliární trakt, urologické koliky</a:t>
            </a:r>
          </a:p>
          <a:p>
            <a:pPr lvl="1"/>
            <a:r>
              <a:rPr lang="cs-CZ" dirty="0"/>
              <a:t>Antipyretický účinek – není lék první volby – rezerva pro refrakterní stavy 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50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Metamizol</a:t>
            </a:r>
            <a:r>
              <a:rPr lang="cs-CZ" sz="3200" dirty="0"/>
              <a:t> – nežádoucí účinky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Benigní nežádoucí účinky: </a:t>
            </a:r>
          </a:p>
          <a:p>
            <a:pPr lvl="1"/>
            <a:r>
              <a:rPr lang="cs-CZ" b="1" dirty="0"/>
              <a:t>GIT </a:t>
            </a:r>
            <a:r>
              <a:rPr lang="cs-CZ" b="1" dirty="0" err="1"/>
              <a:t>rozlady</a:t>
            </a:r>
            <a:r>
              <a:rPr lang="cs-CZ" b="1" dirty="0"/>
              <a:t> </a:t>
            </a:r>
            <a:r>
              <a:rPr lang="cs-CZ" dirty="0"/>
              <a:t>– nauzea, zvracení, abdominální bolest, průjem </a:t>
            </a:r>
          </a:p>
          <a:p>
            <a:pPr lvl="1"/>
            <a:r>
              <a:rPr lang="cs-CZ" dirty="0" err="1"/>
              <a:t>metamizol</a:t>
            </a:r>
            <a:r>
              <a:rPr lang="cs-CZ" dirty="0"/>
              <a:t> je však pro GIT podstatně bezpečnější než </a:t>
            </a:r>
            <a:r>
              <a:rPr lang="cs-CZ" dirty="0" err="1"/>
              <a:t>NSAIDs</a:t>
            </a:r>
            <a:r>
              <a:rPr lang="cs-CZ" dirty="0"/>
              <a:t> (</a:t>
            </a:r>
            <a:r>
              <a:rPr lang="cs-CZ" dirty="0" err="1"/>
              <a:t>NSAIDs</a:t>
            </a:r>
            <a:r>
              <a:rPr lang="cs-CZ" dirty="0"/>
              <a:t> = žaludeční vředy, krvácení). </a:t>
            </a:r>
          </a:p>
          <a:p>
            <a:pPr lvl="1"/>
            <a:r>
              <a:rPr lang="cs-CZ" b="1" dirty="0"/>
              <a:t>Bolesti hlavy</a:t>
            </a:r>
            <a:r>
              <a:rPr lang="cs-CZ" dirty="0"/>
              <a:t>, malátnost</a:t>
            </a:r>
          </a:p>
          <a:p>
            <a:pPr lvl="1"/>
            <a:r>
              <a:rPr lang="cs-CZ" b="1" dirty="0"/>
              <a:t>Renální dysfunkce</a:t>
            </a:r>
          </a:p>
          <a:p>
            <a:pPr lvl="1"/>
            <a:r>
              <a:rPr lang="cs-CZ" b="1" dirty="0"/>
              <a:t>Hypersensitivní kožní reakce </a:t>
            </a:r>
            <a:r>
              <a:rPr lang="cs-CZ" dirty="0"/>
              <a:t>(zarudnutí, erytém, kopřivkové projevy) – imunologický mechanismus zprostředkovaný </a:t>
            </a:r>
            <a:r>
              <a:rPr lang="cs-CZ" dirty="0" err="1"/>
              <a:t>IgE</a:t>
            </a:r>
            <a:endParaRPr lang="cs-CZ" dirty="0"/>
          </a:p>
          <a:p>
            <a:pPr lvl="1"/>
            <a:r>
              <a:rPr lang="cs-CZ" dirty="0"/>
              <a:t>Vzácné a mírného charakteru je </a:t>
            </a:r>
            <a:r>
              <a:rPr lang="cs-CZ" b="1" dirty="0"/>
              <a:t>postižení jater </a:t>
            </a:r>
            <a:r>
              <a:rPr lang="cs-CZ" dirty="0"/>
              <a:t>(Po paracetamolu mnohem častější a závažnější)</a:t>
            </a:r>
          </a:p>
        </p:txBody>
      </p:sp>
    </p:spTree>
    <p:extLst>
      <p:ext uri="{BB962C8B-B14F-4D97-AF65-F5344CB8AC3E}">
        <p14:creationId xmlns:p14="http://schemas.microsoft.com/office/powerpoint/2010/main" val="1133522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Metamizol</a:t>
            </a:r>
            <a:r>
              <a:rPr lang="cs-CZ" dirty="0"/>
              <a:t> – nežádoucí účinky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Závažný, však kontraverzní NÚ je </a:t>
            </a:r>
            <a:r>
              <a:rPr lang="cs-CZ" b="1" dirty="0" err="1">
                <a:solidFill>
                  <a:srgbClr val="C00000"/>
                </a:solidFill>
              </a:rPr>
              <a:t>agranulocytóza</a:t>
            </a:r>
            <a:endParaRPr lang="cs-CZ" b="1" dirty="0">
              <a:solidFill>
                <a:srgbClr val="C00000"/>
              </a:solidFill>
            </a:endParaRPr>
          </a:p>
          <a:p>
            <a:pPr lvl="1"/>
            <a:r>
              <a:rPr lang="cs-CZ" b="1" dirty="0"/>
              <a:t>Projevy</a:t>
            </a:r>
            <a:r>
              <a:rPr lang="cs-CZ" dirty="0"/>
              <a:t>: leukopenie, </a:t>
            </a:r>
            <a:r>
              <a:rPr lang="cs-CZ" dirty="0" err="1"/>
              <a:t>agranulocytóza</a:t>
            </a:r>
            <a:r>
              <a:rPr lang="cs-CZ" dirty="0"/>
              <a:t>, aplastická anémie</a:t>
            </a:r>
          </a:p>
          <a:p>
            <a:pPr lvl="1"/>
            <a:r>
              <a:rPr lang="cs-CZ" dirty="0"/>
              <a:t>Z tohoto důvodu </a:t>
            </a:r>
            <a:r>
              <a:rPr lang="cs-CZ" b="1" dirty="0"/>
              <a:t>v některých zemích zakázán</a:t>
            </a:r>
            <a:r>
              <a:rPr lang="cs-CZ" dirty="0"/>
              <a:t> (USA, severské země…)</a:t>
            </a:r>
          </a:p>
          <a:p>
            <a:pPr lvl="1"/>
            <a:r>
              <a:rPr lang="cs-CZ" b="1" dirty="0"/>
              <a:t>Riziko </a:t>
            </a:r>
            <a:r>
              <a:rPr lang="cs-CZ" dirty="0"/>
              <a:t>je však velmi malé – cca 0,7 případu na 1 000 000 léčených a 0,2 případu na 1 000 000 léčebných dnů</a:t>
            </a:r>
          </a:p>
          <a:p>
            <a:pPr lvl="1"/>
            <a:endParaRPr lang="cs-CZ" b="1" dirty="0"/>
          </a:p>
          <a:p>
            <a:pPr lvl="1"/>
            <a:r>
              <a:rPr lang="cs-CZ" b="1" dirty="0"/>
              <a:t>Možné mechanismy:</a:t>
            </a:r>
          </a:p>
          <a:p>
            <a:pPr lvl="2"/>
            <a:r>
              <a:rPr lang="cs-CZ" dirty="0"/>
              <a:t>Nejpravděpodobnější je </a:t>
            </a:r>
            <a:r>
              <a:rPr lang="cs-CZ" b="1" dirty="0"/>
              <a:t>imunologický mechanismus </a:t>
            </a:r>
            <a:r>
              <a:rPr lang="cs-CZ" dirty="0"/>
              <a:t>(cytotoxické lymfocyty generují </a:t>
            </a:r>
            <a:r>
              <a:rPr lang="cs-CZ" dirty="0" err="1"/>
              <a:t>killer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proti granulocytům s navázaným lékem), </a:t>
            </a:r>
          </a:p>
          <a:p>
            <a:pPr lvl="2"/>
            <a:r>
              <a:rPr lang="cs-CZ" b="1" dirty="0"/>
              <a:t>přímý toxický efekt </a:t>
            </a:r>
            <a:r>
              <a:rPr lang="cs-CZ" dirty="0" err="1"/>
              <a:t>metamizolu</a:t>
            </a:r>
            <a:r>
              <a:rPr lang="cs-CZ" dirty="0"/>
              <a:t> na granulocyty </a:t>
            </a:r>
          </a:p>
          <a:p>
            <a:pPr lvl="2"/>
            <a:r>
              <a:rPr lang="cs-CZ" dirty="0" err="1"/>
              <a:t>Oxydace</a:t>
            </a:r>
            <a:r>
              <a:rPr lang="cs-CZ" dirty="0"/>
              <a:t> </a:t>
            </a:r>
            <a:r>
              <a:rPr lang="cs-CZ" dirty="0" err="1"/>
              <a:t>metamizolu</a:t>
            </a:r>
            <a:r>
              <a:rPr lang="cs-CZ" dirty="0"/>
              <a:t> na </a:t>
            </a:r>
            <a:r>
              <a:rPr lang="cs-CZ" b="1" dirty="0"/>
              <a:t>toxické produkty </a:t>
            </a:r>
            <a:r>
              <a:rPr lang="cs-CZ" dirty="0"/>
              <a:t>a následná reakce s neutrofily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50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videntlycochrane.net/wp-content/uploads/2015/11/non-prescription-oral-analgesics-fig-1-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0" y="1167330"/>
            <a:ext cx="7589931" cy="56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32965" y="215153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Srovnání účinnosti non-</a:t>
            </a:r>
            <a:r>
              <a:rPr lang="cs-CZ" sz="3200" dirty="0" err="1"/>
              <a:t>opioidních</a:t>
            </a:r>
            <a:r>
              <a:rPr lang="cs-CZ" sz="3200" dirty="0"/>
              <a:t> analgetik metodou NNT (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b="1" dirty="0" err="1"/>
              <a:t>n</a:t>
            </a:r>
            <a:r>
              <a:rPr lang="cs-CZ" sz="3200" dirty="0" err="1"/>
              <a:t>umber</a:t>
            </a:r>
            <a:r>
              <a:rPr lang="cs-CZ" sz="3200" dirty="0"/>
              <a:t> </a:t>
            </a:r>
            <a:r>
              <a:rPr lang="cs-CZ" sz="3200" b="1" dirty="0" err="1"/>
              <a:t>n</a:t>
            </a:r>
            <a:r>
              <a:rPr lang="cs-CZ" sz="3200" dirty="0" err="1"/>
              <a:t>eeded</a:t>
            </a:r>
            <a:r>
              <a:rPr lang="cs-CZ" sz="3200" dirty="0"/>
              <a:t> to </a:t>
            </a:r>
            <a:r>
              <a:rPr lang="cs-CZ" sz="3200" b="1" dirty="0" err="1"/>
              <a:t>t</a:t>
            </a:r>
            <a:r>
              <a:rPr lang="cs-CZ" sz="3200" dirty="0" err="1"/>
              <a:t>reat</a:t>
            </a:r>
            <a:r>
              <a:rPr lang="cs-CZ" sz="3200" dirty="0"/>
              <a:t>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042461" y="2020421"/>
            <a:ext cx="3801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NNT hodnota udává počet pacientů, které musíme léčit, abychom alespoň u jednoho z nich dosáhli snížení bolesti alespoň o 50%. Tedy čím nižší je NNT číslo, tím je pravděpodobnější, že léčivo bude tlumit bolest, tedy je „silnější“</a:t>
            </a:r>
          </a:p>
          <a:p>
            <a:r>
              <a:rPr lang="cs-CZ" dirty="0" err="1"/>
              <a:t>Pozn</a:t>
            </a:r>
            <a:r>
              <a:rPr lang="cs-CZ" dirty="0"/>
              <a:t>:  </a:t>
            </a:r>
          </a:p>
          <a:p>
            <a:r>
              <a:rPr lang="cs-CZ" b="1" dirty="0">
                <a:solidFill>
                  <a:srgbClr val="00B050"/>
                </a:solidFill>
              </a:rPr>
              <a:t>Zelené šipky </a:t>
            </a:r>
            <a:r>
              <a:rPr lang="cs-CZ" dirty="0"/>
              <a:t>= srovnání Paracetamol 1g proti </a:t>
            </a:r>
            <a:r>
              <a:rPr lang="cs-CZ" dirty="0" err="1"/>
              <a:t>Dipyrone</a:t>
            </a:r>
            <a:r>
              <a:rPr lang="cs-CZ" dirty="0"/>
              <a:t> (</a:t>
            </a:r>
            <a:r>
              <a:rPr lang="cs-CZ" dirty="0" err="1"/>
              <a:t>metamizol</a:t>
            </a:r>
            <a:r>
              <a:rPr lang="cs-CZ" dirty="0"/>
              <a:t>) 0,5 g. </a:t>
            </a:r>
            <a:r>
              <a:rPr lang="cs-CZ" dirty="0" err="1"/>
              <a:t>Metamizol</a:t>
            </a:r>
            <a:r>
              <a:rPr lang="cs-CZ" dirty="0"/>
              <a:t> je tedy silnější analgetikum</a:t>
            </a:r>
          </a:p>
          <a:p>
            <a:r>
              <a:rPr lang="cs-CZ" b="1" dirty="0">
                <a:solidFill>
                  <a:srgbClr val="C00000"/>
                </a:solidFill>
              </a:rPr>
              <a:t>Červené šipky </a:t>
            </a:r>
            <a:r>
              <a:rPr lang="cs-CZ" dirty="0"/>
              <a:t>= léky dostupné v UK</a:t>
            </a:r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520609" y="4800600"/>
            <a:ext cx="1479176" cy="13447"/>
          </a:xfrm>
          <a:prstGeom prst="straightConnector1">
            <a:avLst/>
          </a:prstGeom>
          <a:ln w="38100">
            <a:solidFill>
              <a:srgbClr val="00B05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3520609" y="3186113"/>
            <a:ext cx="602222" cy="8684"/>
          </a:xfrm>
          <a:prstGeom prst="straightConnector1">
            <a:avLst/>
          </a:prstGeom>
          <a:ln w="38100">
            <a:solidFill>
              <a:srgbClr val="00B05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600576" y="6215063"/>
            <a:ext cx="70866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https://uk.cochrane.org/news/how-well-do-over-counter-painkillers-work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226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45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cs-CZ" dirty="0"/>
              <a:t>Zástupci NSA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Ibuprofen</a:t>
            </a:r>
          </a:p>
          <a:p>
            <a:r>
              <a:rPr lang="cs-CZ" u="sng" dirty="0" err="1"/>
              <a:t>Diklofenak</a:t>
            </a:r>
            <a:endParaRPr lang="cs-CZ" u="sng" dirty="0"/>
          </a:p>
          <a:p>
            <a:r>
              <a:rPr lang="cs-CZ" dirty="0"/>
              <a:t>Naproxen</a:t>
            </a:r>
          </a:p>
          <a:p>
            <a:r>
              <a:rPr lang="cs-CZ" dirty="0" err="1"/>
              <a:t>Indometacin</a:t>
            </a:r>
            <a:endParaRPr lang="cs-CZ" dirty="0"/>
          </a:p>
          <a:p>
            <a:r>
              <a:rPr lang="cs-CZ" u="sng" dirty="0" err="1"/>
              <a:t>Nimesulid</a:t>
            </a:r>
            <a:endParaRPr lang="cs-CZ" u="sng" dirty="0"/>
          </a:p>
          <a:p>
            <a:r>
              <a:rPr lang="cs-CZ" dirty="0" err="1"/>
              <a:t>Meloxikam</a:t>
            </a:r>
            <a:endParaRPr lang="cs-CZ" dirty="0"/>
          </a:p>
          <a:p>
            <a:r>
              <a:rPr lang="cs-CZ" u="sng" dirty="0" err="1"/>
              <a:t>Celekoxib</a:t>
            </a:r>
            <a:endParaRPr lang="cs-CZ" u="sng" dirty="0"/>
          </a:p>
          <a:p>
            <a:r>
              <a:rPr lang="cs-CZ" u="sng" dirty="0" err="1"/>
              <a:t>Etorikoxib</a:t>
            </a:r>
            <a:endParaRPr lang="cs-CZ" u="sng" dirty="0"/>
          </a:p>
          <a:p>
            <a:r>
              <a:rPr lang="cs-CZ" u="sng" dirty="0" err="1"/>
              <a:t>parekoxib</a:t>
            </a:r>
            <a:endParaRPr lang="cs-CZ" u="sng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3173506" y="1963271"/>
            <a:ext cx="591670" cy="15733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ravá složená závorka 4"/>
          <p:cNvSpPr/>
          <p:nvPr/>
        </p:nvSpPr>
        <p:spPr>
          <a:xfrm>
            <a:off x="3173506" y="3684493"/>
            <a:ext cx="591670" cy="9009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ravá složená závorka 5"/>
          <p:cNvSpPr/>
          <p:nvPr/>
        </p:nvSpPr>
        <p:spPr>
          <a:xfrm>
            <a:off x="3173506" y="4787153"/>
            <a:ext cx="591670" cy="12236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343400" y="2576273"/>
            <a:ext cx="556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COX-2 neselektivní NSA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43400" y="3950303"/>
            <a:ext cx="556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COX-2 preferenční NSA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43400" y="5214327"/>
            <a:ext cx="556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COX-2 selektivní NSA</a:t>
            </a:r>
          </a:p>
        </p:txBody>
      </p:sp>
    </p:spTree>
    <p:extLst>
      <p:ext uri="{BB962C8B-B14F-4D97-AF65-F5344CB8AC3E}">
        <p14:creationId xmlns:p14="http://schemas.microsoft.com/office/powerpoint/2010/main" val="2740743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900" y="317505"/>
            <a:ext cx="10515600" cy="58578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Hlavní místa analgetického působení farmak - NSA</a:t>
            </a:r>
          </a:p>
        </p:txBody>
      </p:sp>
      <p:sp>
        <p:nvSpPr>
          <p:cNvPr id="6" name="Ovál 5"/>
          <p:cNvSpPr/>
          <p:nvPr/>
        </p:nvSpPr>
        <p:spPr>
          <a:xfrm>
            <a:off x="1314451" y="4943475"/>
            <a:ext cx="2343150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Periferie</a:t>
            </a:r>
          </a:p>
          <a:p>
            <a:pPr algn="ctr"/>
            <a:r>
              <a:rPr lang="cs-CZ" dirty="0"/>
              <a:t>NSA, kapsaicin</a:t>
            </a:r>
          </a:p>
        </p:txBody>
      </p:sp>
      <p:sp>
        <p:nvSpPr>
          <p:cNvPr id="7" name="Ovál 6"/>
          <p:cNvSpPr/>
          <p:nvPr/>
        </p:nvSpPr>
        <p:spPr>
          <a:xfrm>
            <a:off x="6596063" y="4105272"/>
            <a:ext cx="4948238" cy="161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Mícha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NSA, paracetamol?, alfa 2 agonisté, </a:t>
            </a:r>
            <a:r>
              <a:rPr lang="cs-CZ" dirty="0" err="1"/>
              <a:t>gabapentinoidy</a:t>
            </a:r>
            <a:r>
              <a:rPr lang="cs-CZ" dirty="0"/>
              <a:t>, centrální </a:t>
            </a:r>
            <a:r>
              <a:rPr lang="cs-CZ" dirty="0" err="1"/>
              <a:t>myorelaxancia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114425" y="1666876"/>
            <a:ext cx="4381500" cy="160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Mozek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paracetamol, </a:t>
            </a:r>
            <a:r>
              <a:rPr lang="cs-CZ" dirty="0" err="1"/>
              <a:t>triptany</a:t>
            </a:r>
            <a:r>
              <a:rPr lang="cs-CZ" dirty="0"/>
              <a:t>, alfa 2 agonisté, psychofarmaka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3988593" y="4545015"/>
            <a:ext cx="2786062" cy="1938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Periferní nervy: </a:t>
            </a:r>
          </a:p>
          <a:p>
            <a:pPr algn="ctr"/>
            <a:r>
              <a:rPr lang="cs-CZ" dirty="0"/>
              <a:t>lokální anestetika, antikonvulziva</a:t>
            </a:r>
          </a:p>
        </p:txBody>
      </p:sp>
      <p:sp>
        <p:nvSpPr>
          <p:cNvPr id="10" name="Obousměrná vodorovná šipka 9"/>
          <p:cNvSpPr/>
          <p:nvPr/>
        </p:nvSpPr>
        <p:spPr>
          <a:xfrm>
            <a:off x="5381624" y="1941289"/>
            <a:ext cx="4405314" cy="19848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Reciproční spojení mícha – mozek</a:t>
            </a:r>
          </a:p>
          <a:p>
            <a:pPr algn="ctr"/>
            <a:r>
              <a:rPr lang="cs-CZ" dirty="0"/>
              <a:t>antidepresiva, </a:t>
            </a:r>
            <a:r>
              <a:rPr lang="cs-CZ" dirty="0" err="1"/>
              <a:t>tramadol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694329" y="5540188"/>
            <a:ext cx="605118" cy="3899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139953" y="4553510"/>
            <a:ext cx="605118" cy="3899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68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</a:rPr>
              <a:t>NSA</a:t>
            </a:r>
            <a:r>
              <a:rPr lang="cs-CZ" sz="2400" dirty="0"/>
              <a:t> působí na periferii ovlivněním </a:t>
            </a:r>
            <a:r>
              <a:rPr lang="cs-CZ" sz="2400" b="1" dirty="0">
                <a:solidFill>
                  <a:srgbClr val="FF0000"/>
                </a:solidFill>
              </a:rPr>
              <a:t>excitačních mediátorů </a:t>
            </a:r>
            <a:r>
              <a:rPr lang="cs-CZ" sz="2400" dirty="0"/>
              <a:t>působících na </a:t>
            </a:r>
            <a:r>
              <a:rPr lang="cs-CZ" sz="2400" dirty="0" err="1"/>
              <a:t>nociceptory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Mediátory se vyplavují </a:t>
            </a:r>
            <a:r>
              <a:rPr lang="cs-CZ" u="sng" dirty="0"/>
              <a:t>z </a:t>
            </a:r>
            <a:r>
              <a:rPr lang="cs-CZ" b="1" u="sng" dirty="0"/>
              <a:t>poškozené tkáně a z buněk krevního oběhu </a:t>
            </a:r>
            <a:r>
              <a:rPr lang="cs-CZ" dirty="0"/>
              <a:t>(trombocyty, </a:t>
            </a:r>
            <a:r>
              <a:rPr lang="cs-CZ" dirty="0" err="1"/>
              <a:t>neutrofily</a:t>
            </a:r>
            <a:r>
              <a:rPr lang="cs-CZ" dirty="0"/>
              <a:t>, lymfocyty, makrofágy a žírné buňky)</a:t>
            </a:r>
          </a:p>
          <a:p>
            <a:r>
              <a:rPr lang="cs-CZ" dirty="0"/>
              <a:t>Patří sem </a:t>
            </a:r>
            <a:r>
              <a:rPr lang="cs-CZ" b="1" dirty="0">
                <a:solidFill>
                  <a:srgbClr val="FF0000"/>
                </a:solidFill>
              </a:rPr>
              <a:t>prostaglandiny (PGE2), </a:t>
            </a:r>
            <a:r>
              <a:rPr lang="cs-CZ" b="1" dirty="0" err="1">
                <a:solidFill>
                  <a:srgbClr val="FF0000"/>
                </a:solidFill>
              </a:rPr>
              <a:t>leukotrieny</a:t>
            </a:r>
            <a:r>
              <a:rPr lang="cs-CZ" b="1" dirty="0">
                <a:solidFill>
                  <a:srgbClr val="FF0000"/>
                </a:solidFill>
              </a:rPr>
              <a:t>, ATP, </a:t>
            </a:r>
            <a:r>
              <a:rPr lang="cs-CZ" b="1" dirty="0" err="1">
                <a:solidFill>
                  <a:srgbClr val="FF0000"/>
                </a:solidFill>
              </a:rPr>
              <a:t>neurokinin</a:t>
            </a:r>
            <a:r>
              <a:rPr lang="cs-CZ" b="1" dirty="0">
                <a:solidFill>
                  <a:srgbClr val="FF0000"/>
                </a:solidFill>
              </a:rPr>
              <a:t> – 1, neuropeptid gama, acetylcholin, bradykinin, </a:t>
            </a:r>
            <a:r>
              <a:rPr lang="cs-CZ" b="1" dirty="0" err="1">
                <a:solidFill>
                  <a:srgbClr val="FF0000"/>
                </a:solidFill>
              </a:rPr>
              <a:t>cholecystokinin</a:t>
            </a:r>
            <a:r>
              <a:rPr lang="cs-CZ" b="1" dirty="0">
                <a:solidFill>
                  <a:srgbClr val="FF0000"/>
                </a:solidFill>
              </a:rPr>
              <a:t>, noradrenalin, serotonin, glutamát, CGRP </a:t>
            </a:r>
            <a:r>
              <a:rPr lang="cs-CZ" dirty="0"/>
              <a:t>(</a:t>
            </a:r>
            <a:r>
              <a:rPr lang="cs-CZ" dirty="0" err="1"/>
              <a:t>calcitonin</a:t>
            </a:r>
            <a:r>
              <a:rPr lang="cs-CZ" dirty="0"/>
              <a:t> – gene </a:t>
            </a:r>
            <a:r>
              <a:rPr lang="cs-CZ" dirty="0" err="1"/>
              <a:t>related</a:t>
            </a:r>
            <a:r>
              <a:rPr lang="cs-CZ" dirty="0"/>
              <a:t> peptide)</a:t>
            </a:r>
          </a:p>
          <a:p>
            <a:r>
              <a:rPr lang="cs-CZ" u="sng" dirty="0"/>
              <a:t>Z </a:t>
            </a:r>
            <a:r>
              <a:rPr lang="cs-CZ" b="1" u="sng" dirty="0"/>
              <a:t>nervových zakončení </a:t>
            </a:r>
            <a:r>
              <a:rPr lang="cs-CZ" dirty="0"/>
              <a:t>se vyplavuje </a:t>
            </a:r>
            <a:r>
              <a:rPr lang="cs-CZ" b="1" dirty="0">
                <a:solidFill>
                  <a:srgbClr val="FF0000"/>
                </a:solidFill>
              </a:rPr>
              <a:t>substance P </a:t>
            </a:r>
          </a:p>
          <a:p>
            <a:pPr lvl="1"/>
            <a:r>
              <a:rPr lang="cs-CZ" dirty="0"/>
              <a:t>působí </a:t>
            </a:r>
            <a:r>
              <a:rPr lang="cs-CZ" dirty="0" err="1"/>
              <a:t>degranulaci</a:t>
            </a:r>
            <a:r>
              <a:rPr lang="cs-CZ" dirty="0"/>
              <a:t> žírných buněk (histamin – vazodilatace → z cirkulace přísun </a:t>
            </a:r>
            <a:r>
              <a:rPr lang="cs-CZ" dirty="0" err="1"/>
              <a:t>algogenních</a:t>
            </a:r>
            <a:r>
              <a:rPr lang="cs-CZ" dirty="0"/>
              <a:t> látek serotoninu a bradykininu + dalších imunitních </a:t>
            </a:r>
            <a:r>
              <a:rPr lang="cs-CZ" dirty="0" err="1"/>
              <a:t>bb</a:t>
            </a:r>
            <a:r>
              <a:rPr lang="cs-CZ" dirty="0"/>
              <a:t> = zdroj dalších mediátorů )</a:t>
            </a:r>
          </a:p>
          <a:p>
            <a:pPr lvl="1"/>
            <a:r>
              <a:rPr lang="cs-CZ" dirty="0"/>
              <a:t>Indukce tvorby NO – silný vasodilatační mediátor</a:t>
            </a:r>
          </a:p>
          <a:p>
            <a:r>
              <a:rPr lang="cs-CZ" b="1" dirty="0"/>
              <a:t>Tyto látky společně zvyšují citlivost </a:t>
            </a:r>
            <a:r>
              <a:rPr lang="cs-CZ" b="1" dirty="0" err="1"/>
              <a:t>tj</a:t>
            </a:r>
            <a:r>
              <a:rPr lang="cs-CZ" b="1" dirty="0"/>
              <a:t> </a:t>
            </a:r>
            <a:r>
              <a:rPr lang="cs-CZ" b="1" dirty="0" err="1"/>
              <a:t>senzitizují</a:t>
            </a:r>
            <a:r>
              <a:rPr lang="cs-CZ" b="1" dirty="0"/>
              <a:t> receptory pro bolest </a:t>
            </a:r>
            <a:r>
              <a:rPr lang="cs-CZ" dirty="0"/>
              <a:t>(NK1, NMDA, P2X, VR1, ASIC …) jak na nervových zakončeních, tak na nervových synapsích </a:t>
            </a:r>
            <a:r>
              <a:rPr lang="cs-CZ" b="1" dirty="0"/>
              <a:t>a současně snižují aktivitu inhibičních systémů </a:t>
            </a:r>
            <a:r>
              <a:rPr lang="cs-CZ" dirty="0"/>
              <a:t>endogenních </a:t>
            </a:r>
            <a:r>
              <a:rPr lang="cs-CZ" dirty="0" err="1"/>
              <a:t>opioidů</a:t>
            </a:r>
            <a:r>
              <a:rPr lang="cs-CZ" dirty="0"/>
              <a:t> a GABA</a:t>
            </a:r>
          </a:p>
        </p:txBody>
      </p:sp>
    </p:spTree>
    <p:extLst>
      <p:ext uri="{BB962C8B-B14F-4D97-AF65-F5344CB8AC3E}">
        <p14:creationId xmlns:p14="http://schemas.microsoft.com/office/powerpoint/2010/main" val="388063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4/40/Eicosanoid_synthesis.svg/400px-Eicosanoid_synthesi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976718"/>
            <a:ext cx="4457171" cy="39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3" y="365126"/>
            <a:ext cx="11301319" cy="8812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Místo působení NSA je blokáda COX 1 a 2 – tedy blokáda vzniku lokálně aktivních látek (tzv prostaglandinů)</a:t>
            </a:r>
          </a:p>
        </p:txBody>
      </p:sp>
      <p:sp>
        <p:nvSpPr>
          <p:cNvPr id="3" name="Ovál 2"/>
          <p:cNvSpPr/>
          <p:nvPr/>
        </p:nvSpPr>
        <p:spPr>
          <a:xfrm>
            <a:off x="943738" y="3012141"/>
            <a:ext cx="1573306" cy="833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195886" y="1690688"/>
            <a:ext cx="77182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Vznik </a:t>
            </a:r>
            <a:r>
              <a:rPr lang="cs-CZ" sz="1300" dirty="0" err="1"/>
              <a:t>eikosanoidů</a:t>
            </a:r>
            <a:r>
              <a:rPr lang="cs-CZ" sz="1300" dirty="0"/>
              <a:t>:</a:t>
            </a:r>
          </a:p>
          <a:p>
            <a:pPr lvl="1"/>
            <a:r>
              <a:rPr lang="cs-CZ" sz="1300" dirty="0"/>
              <a:t>Inzult →rozpad buněčné membrány → </a:t>
            </a:r>
            <a:r>
              <a:rPr lang="cs-CZ" sz="1300" dirty="0" err="1"/>
              <a:t>Phospholipáza</a:t>
            </a:r>
            <a:r>
              <a:rPr lang="cs-CZ" sz="1300" dirty="0"/>
              <a:t> A2 uvolňuje kyselinu arachidonovou, ta se dále může metabolizovat dvojí cestou:</a:t>
            </a:r>
          </a:p>
          <a:p>
            <a:pPr marL="1371600" lvl="2" indent="-457200">
              <a:buFont typeface="+mj-lt"/>
              <a:buAutoNum type="alphaLcPeriod"/>
            </a:pPr>
            <a:r>
              <a:rPr lang="cs-CZ" sz="1300" b="1" dirty="0"/>
              <a:t>Cesta COX1 a COX2 </a:t>
            </a:r>
            <a:r>
              <a:rPr lang="cs-CZ" sz="1300" dirty="0"/>
              <a:t>kdy:</a:t>
            </a:r>
          </a:p>
          <a:p>
            <a:pPr marL="1828800" lvl="3" indent="-457200">
              <a:buFont typeface="+mj-lt"/>
              <a:buAutoNum type="arabicPeriod"/>
            </a:pPr>
            <a:r>
              <a:rPr lang="cs-CZ" sz="1300" b="1" dirty="0">
                <a:solidFill>
                  <a:schemeClr val="accent1">
                    <a:lumMod val="75000"/>
                  </a:schemeClr>
                </a:solidFill>
              </a:rPr>
              <a:t>COX 1 je trvale přítomna ve všech tkáních </a:t>
            </a:r>
            <a:r>
              <a:rPr lang="cs-CZ" sz="1300" dirty="0"/>
              <a:t>(játra, ledviny, žaludeční sliznice, krevní destičky,  endotel) a produkuje prostaglandiny </a:t>
            </a:r>
            <a:r>
              <a:rPr lang="cs-CZ" sz="1300" b="1" dirty="0"/>
              <a:t>PGI2 a PGE2 a TXA2 </a:t>
            </a:r>
            <a:r>
              <a:rPr lang="cs-CZ" sz="1300" dirty="0" err="1"/>
              <a:t>tj</a:t>
            </a:r>
            <a:r>
              <a:rPr lang="cs-CZ" sz="1300" dirty="0"/>
              <a:t> ty </a:t>
            </a:r>
            <a:r>
              <a:rPr lang="cs-CZ" sz="1300" b="1" dirty="0"/>
              <a:t>fyziologicky se podílející na normální </a:t>
            </a:r>
            <a:r>
              <a:rPr lang="cs-CZ" sz="1300" b="1" dirty="0" err="1"/>
              <a:t>fci</a:t>
            </a:r>
            <a:r>
              <a:rPr lang="cs-CZ" sz="1300" b="1" dirty="0"/>
              <a:t> orgánů</a:t>
            </a:r>
            <a:r>
              <a:rPr lang="cs-CZ" sz="1300" dirty="0"/>
              <a:t>, </a:t>
            </a:r>
            <a:r>
              <a:rPr lang="cs-CZ" sz="1300" dirty="0" err="1"/>
              <a:t>např</a:t>
            </a:r>
            <a:r>
              <a:rPr lang="cs-CZ" sz="1300" dirty="0"/>
              <a:t> ledvin, ochrana žaludku proti </a:t>
            </a:r>
            <a:r>
              <a:rPr lang="cs-CZ" sz="1300" dirty="0" err="1"/>
              <a:t>HCl</a:t>
            </a:r>
            <a:r>
              <a:rPr lang="cs-CZ" sz="1300" dirty="0"/>
              <a:t>,  stimulace děložní činnosti, </a:t>
            </a:r>
            <a:r>
              <a:rPr lang="cs-CZ" sz="1300" dirty="0" err="1"/>
              <a:t>vazodilatační</a:t>
            </a:r>
            <a:r>
              <a:rPr lang="cs-CZ" sz="1300" dirty="0"/>
              <a:t> účinky,. Za normálních podmínek je cestou COX1 vyvážená produkce prostaglandinů a TXA2, který má naopak </a:t>
            </a:r>
            <a:r>
              <a:rPr lang="cs-CZ" sz="1300" dirty="0" err="1"/>
              <a:t>tromboagregační</a:t>
            </a:r>
            <a:r>
              <a:rPr lang="cs-CZ" sz="1300" dirty="0"/>
              <a:t> a vasokonstrikční efekt. Nicméně rovnováha TXA2 je nutná k normální </a:t>
            </a:r>
            <a:r>
              <a:rPr lang="cs-CZ" sz="1300" dirty="0" err="1"/>
              <a:t>fci</a:t>
            </a:r>
            <a:r>
              <a:rPr lang="cs-CZ" sz="1300" dirty="0"/>
              <a:t> trombocytů a zástavě krvácení. </a:t>
            </a:r>
            <a:r>
              <a:rPr lang="cs-CZ" sz="1300" b="1" dirty="0">
                <a:solidFill>
                  <a:schemeClr val="accent4">
                    <a:lumMod val="75000"/>
                  </a:schemeClr>
                </a:solidFill>
              </a:rPr>
              <a:t>Blokáda COX1, nebo smíšené blokáda COX1 a 2 má sice analgetický účinek, ale je nebezpečí narušení homeostázy – např. </a:t>
            </a:r>
            <a:r>
              <a:rPr lang="cs-CZ" sz="1300" b="1" dirty="0">
                <a:solidFill>
                  <a:srgbClr val="C00000"/>
                </a:solidFill>
              </a:rPr>
              <a:t>krvácení ze žaludku</a:t>
            </a:r>
            <a:r>
              <a:rPr lang="cs-CZ" sz="13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cs-CZ" sz="1300" b="1" dirty="0">
                <a:solidFill>
                  <a:srgbClr val="C00000"/>
                </a:solidFill>
              </a:rPr>
              <a:t>selhání ledvin </a:t>
            </a:r>
            <a:r>
              <a:rPr lang="cs-CZ" sz="1300" b="1" dirty="0">
                <a:solidFill>
                  <a:schemeClr val="accent4">
                    <a:lumMod val="75000"/>
                  </a:schemeClr>
                </a:solidFill>
              </a:rPr>
              <a:t>…</a:t>
            </a:r>
          </a:p>
          <a:p>
            <a:pPr marL="1828800" lvl="3" indent="-457200">
              <a:buFont typeface="+mj-lt"/>
              <a:buAutoNum type="arabicPeriod"/>
            </a:pPr>
            <a:r>
              <a:rPr lang="cs-CZ" sz="1300" b="1" dirty="0">
                <a:solidFill>
                  <a:schemeClr val="accent1">
                    <a:lumMod val="75000"/>
                  </a:schemeClr>
                </a:solidFill>
              </a:rPr>
              <a:t>COX 2 je </a:t>
            </a:r>
            <a:r>
              <a:rPr lang="cs-CZ" sz="1300" b="1" dirty="0" err="1">
                <a:solidFill>
                  <a:schemeClr val="accent1">
                    <a:lumMod val="75000"/>
                  </a:schemeClr>
                </a:solidFill>
              </a:rPr>
              <a:t>tzv</a:t>
            </a:r>
            <a:r>
              <a:rPr lang="cs-CZ" sz="1300" b="1" dirty="0">
                <a:solidFill>
                  <a:schemeClr val="accent1">
                    <a:lumMod val="75000"/>
                  </a:schemeClr>
                </a:solidFill>
              </a:rPr>
              <a:t> cesta </a:t>
            </a:r>
            <a:r>
              <a:rPr lang="cs-CZ" sz="1300" b="1" dirty="0" err="1">
                <a:solidFill>
                  <a:schemeClr val="accent1">
                    <a:lumMod val="75000"/>
                  </a:schemeClr>
                </a:solidFill>
              </a:rPr>
              <a:t>inducibilní</a:t>
            </a:r>
            <a:r>
              <a:rPr lang="cs-CZ" sz="1300" dirty="0"/>
              <a:t>, </a:t>
            </a:r>
            <a:r>
              <a:rPr lang="cs-CZ" sz="1300" dirty="0" err="1"/>
              <a:t>tj</a:t>
            </a:r>
            <a:r>
              <a:rPr lang="cs-CZ" sz="1300" dirty="0"/>
              <a:t> činnost se zvyšuje za patologických podmínek (zánět, rozpad tkání, ischémie, gastrin…). Tvoří se prostaglandiny </a:t>
            </a:r>
            <a:r>
              <a:rPr lang="cs-CZ" sz="1300" b="1" dirty="0">
                <a:solidFill>
                  <a:srgbClr val="C00000"/>
                </a:solidFill>
              </a:rPr>
              <a:t>PGI2 (vazodilatace, antitrombotický účinek) a PGE2 (prozánětlivý účinek, mediátor bolesti, horečky, vazodilatace, </a:t>
            </a:r>
            <a:r>
              <a:rPr lang="cs-CZ" sz="1300" b="1" dirty="0" err="1">
                <a:solidFill>
                  <a:srgbClr val="C00000"/>
                </a:solidFill>
              </a:rPr>
              <a:t>bronchodilatace</a:t>
            </a:r>
            <a:r>
              <a:rPr lang="cs-CZ" sz="1300" b="1" dirty="0">
                <a:solidFill>
                  <a:srgbClr val="C00000"/>
                </a:solidFill>
              </a:rPr>
              <a:t>)  </a:t>
            </a:r>
            <a:r>
              <a:rPr lang="cs-CZ" sz="1300" dirty="0"/>
              <a:t>Výsledkem </a:t>
            </a:r>
            <a:r>
              <a:rPr lang="cs-CZ" sz="1300" b="1" dirty="0">
                <a:solidFill>
                  <a:schemeClr val="accent4">
                    <a:lumMod val="75000"/>
                  </a:schemeClr>
                </a:solidFill>
              </a:rPr>
              <a:t>SELEKTIVNÍ blokády cesty COX 2 je nižší produkce PGE2 a relativně vyšší TXA2 – tedy, sice analgetické a protizánětlivé účinky, ale také </a:t>
            </a:r>
            <a:r>
              <a:rPr lang="cs-CZ" sz="1300" b="1" dirty="0" err="1">
                <a:solidFill>
                  <a:schemeClr val="accent4">
                    <a:lumMod val="75000"/>
                  </a:schemeClr>
                </a:solidFill>
              </a:rPr>
              <a:t>vazokonstrikční</a:t>
            </a:r>
            <a:r>
              <a:rPr lang="cs-CZ" sz="1300" b="1" dirty="0">
                <a:solidFill>
                  <a:schemeClr val="accent4">
                    <a:lumMod val="75000"/>
                  </a:schemeClr>
                </a:solidFill>
              </a:rPr>
              <a:t>, trombotické účinky při ještě relativně dostatečné ochraně žaludeční sliznice – menší riziko krvácení, ale </a:t>
            </a:r>
            <a:r>
              <a:rPr lang="cs-CZ" sz="1300" b="1" dirty="0">
                <a:solidFill>
                  <a:srgbClr val="C00000"/>
                </a:solidFill>
              </a:rPr>
              <a:t>vyšší riziko trombotických a ischemických komplikací (srdce, mozek)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cs-CZ" sz="1300" b="1" dirty="0">
                <a:solidFill>
                  <a:schemeClr val="accent1">
                    <a:lumMod val="75000"/>
                  </a:schemeClr>
                </a:solidFill>
              </a:rPr>
              <a:t>Cesta 5-lipooxygenázy </a:t>
            </a:r>
            <a:r>
              <a:rPr lang="cs-CZ" sz="1300" dirty="0"/>
              <a:t>– tvorba řady </a:t>
            </a:r>
            <a:r>
              <a:rPr lang="cs-CZ" sz="1300" b="1" dirty="0" err="1"/>
              <a:t>leukotrienů</a:t>
            </a:r>
            <a:r>
              <a:rPr lang="cs-CZ" sz="1300" dirty="0"/>
              <a:t> – LC4, LD4, LE4 mají prozánětlivý, </a:t>
            </a:r>
            <a:r>
              <a:rPr lang="cs-CZ" sz="1300" dirty="0" err="1"/>
              <a:t>vazokonstrikční</a:t>
            </a:r>
            <a:r>
              <a:rPr lang="cs-CZ" sz="1300" dirty="0"/>
              <a:t>, </a:t>
            </a:r>
            <a:r>
              <a:rPr lang="cs-CZ" sz="1300" b="1" dirty="0"/>
              <a:t>bronchokonstrikční, alergizující efekt</a:t>
            </a:r>
            <a:r>
              <a:rPr lang="cs-CZ" sz="1300" dirty="0"/>
              <a:t>. LB4 souvisí s prostupností leukocytů přes stěnu kapilár + </a:t>
            </a:r>
            <a:r>
              <a:rPr lang="cs-CZ" sz="1300" b="1" dirty="0" err="1"/>
              <a:t>chemoatraktantní</a:t>
            </a:r>
            <a:r>
              <a:rPr lang="cs-CZ" sz="1300" dirty="0"/>
              <a:t> působení </a:t>
            </a:r>
            <a:r>
              <a:rPr lang="cs-CZ" sz="1300" b="1" dirty="0">
                <a:solidFill>
                  <a:srgbClr val="FF0000"/>
                </a:solidFill>
              </a:rPr>
              <a:t>+ bolest</a:t>
            </a:r>
            <a:endParaRPr lang="cs-CZ" sz="1300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2572872" y="2622176"/>
            <a:ext cx="2994211" cy="806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2572873" y="3460378"/>
            <a:ext cx="2994210" cy="909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74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4212" cy="6564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Ibuprofen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6221506" cy="48575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Poměrně silné neselektivní NSA – NN například pro Ibuprofen acid 400mg cca 2,5</a:t>
            </a:r>
          </a:p>
          <a:p>
            <a:r>
              <a:rPr lang="cs-CZ" dirty="0"/>
              <a:t>Užití: </a:t>
            </a:r>
          </a:p>
          <a:p>
            <a:pPr lvl="1"/>
            <a:r>
              <a:rPr lang="cs-CZ" dirty="0"/>
              <a:t>Revmatoidní artritida a osteoartritida</a:t>
            </a:r>
          </a:p>
          <a:p>
            <a:pPr lvl="1"/>
            <a:r>
              <a:rPr lang="cs-CZ" dirty="0"/>
              <a:t>Bolesti </a:t>
            </a:r>
            <a:r>
              <a:rPr lang="cs-CZ" dirty="0" err="1"/>
              <a:t>muskuloskeletálního</a:t>
            </a:r>
            <a:r>
              <a:rPr lang="cs-CZ" dirty="0"/>
              <a:t> původu</a:t>
            </a:r>
          </a:p>
          <a:p>
            <a:pPr lvl="1"/>
            <a:r>
              <a:rPr lang="cs-CZ" dirty="0"/>
              <a:t>Poranění měkkých tkání</a:t>
            </a:r>
          </a:p>
          <a:p>
            <a:pPr lvl="1"/>
            <a:r>
              <a:rPr lang="cs-CZ" dirty="0" err="1"/>
              <a:t>Spondylitis</a:t>
            </a:r>
            <a:endParaRPr lang="cs-CZ" dirty="0"/>
          </a:p>
          <a:p>
            <a:pPr lvl="1"/>
            <a:r>
              <a:rPr lang="cs-CZ" dirty="0"/>
              <a:t>Dnavý záchvat</a:t>
            </a:r>
          </a:p>
          <a:p>
            <a:pPr lvl="1"/>
            <a:r>
              <a:rPr lang="cs-CZ" dirty="0"/>
              <a:t>Renální a biliární koliky</a:t>
            </a:r>
          </a:p>
          <a:p>
            <a:pPr lvl="1"/>
            <a:r>
              <a:rPr lang="cs-CZ" dirty="0" err="1"/>
              <a:t>Dysmenorhea</a:t>
            </a:r>
            <a:endParaRPr lang="cs-CZ" dirty="0"/>
          </a:p>
          <a:p>
            <a:pPr lvl="1"/>
            <a:r>
              <a:rPr lang="cs-CZ" dirty="0"/>
              <a:t>Migréna</a:t>
            </a:r>
          </a:p>
          <a:p>
            <a:pPr lvl="1"/>
            <a:r>
              <a:rPr lang="cs-CZ" dirty="0" err="1"/>
              <a:t>Postchirurgická</a:t>
            </a:r>
            <a:r>
              <a:rPr lang="cs-CZ" dirty="0"/>
              <a:t> bolest jako doplněk k dalším analgetikům (</a:t>
            </a:r>
            <a:r>
              <a:rPr lang="cs-CZ" dirty="0" err="1"/>
              <a:t>opioidy</a:t>
            </a:r>
            <a:r>
              <a:rPr lang="cs-CZ" dirty="0"/>
              <a:t>, paracetamol, </a:t>
            </a:r>
            <a:r>
              <a:rPr lang="cs-CZ" dirty="0" err="1"/>
              <a:t>novalgin</a:t>
            </a:r>
            <a:r>
              <a:rPr lang="cs-CZ" dirty="0"/>
              <a:t>…)</a:t>
            </a:r>
          </a:p>
          <a:p>
            <a:pPr lvl="1"/>
            <a:r>
              <a:rPr lang="cs-CZ" dirty="0"/>
              <a:t>antipyretikum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650" y="2629692"/>
            <a:ext cx="4945762" cy="3249426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5100638" y="2428875"/>
            <a:ext cx="2414587" cy="1485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646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Ibuprofen –  dávky, mechanismus účinku a farmakokinetika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Aplikační formy: tablety, kapsule, suspenze, supositoria, </a:t>
            </a:r>
            <a:r>
              <a:rPr lang="cs-CZ" dirty="0" err="1"/>
              <a:t>iv</a:t>
            </a:r>
            <a:r>
              <a:rPr lang="cs-CZ" dirty="0"/>
              <a:t> roztoky</a:t>
            </a:r>
          </a:p>
          <a:p>
            <a:r>
              <a:rPr lang="cs-CZ" dirty="0"/>
              <a:t>Dávkování: </a:t>
            </a:r>
          </a:p>
          <a:p>
            <a:pPr lvl="1"/>
            <a:r>
              <a:rPr lang="cs-CZ" dirty="0"/>
              <a:t>dospělí 1200-1800 mg/den rozděleno ve 3 až 4 dávkách</a:t>
            </a:r>
          </a:p>
          <a:p>
            <a:pPr lvl="1"/>
            <a:r>
              <a:rPr lang="cs-CZ" dirty="0"/>
              <a:t>Děti 20 mg/kg/den ve 3 až 4 dávkách od 6 měsíců a od 5 kg výše</a:t>
            </a:r>
          </a:p>
          <a:p>
            <a:pPr lvl="1"/>
            <a:r>
              <a:rPr lang="cs-CZ" dirty="0"/>
              <a:t>Používat nejnižší účinné dávky a nejkratší možnou dobu</a:t>
            </a:r>
          </a:p>
          <a:p>
            <a:r>
              <a:rPr lang="cs-CZ" dirty="0"/>
              <a:t>Nespecifický inhibitor COX 1 a COX2, tudíž brání tvorbě prostaglandinů (PGE2, PGI2, PGF2aĺfa, TXA2 …) → analgetické, protizánětlivé, antispastické, </a:t>
            </a:r>
            <a:r>
              <a:rPr lang="cs-CZ" dirty="0" err="1"/>
              <a:t>tokolytické</a:t>
            </a:r>
            <a:r>
              <a:rPr lang="cs-CZ" dirty="0"/>
              <a:t> a antipyretické účinky</a:t>
            </a:r>
          </a:p>
          <a:p>
            <a:r>
              <a:rPr lang="cs-CZ" dirty="0"/>
              <a:t>Biologická dostupnost per os formy je 80%, metabolizuje se v játrech oxidací a konjugací na dva </a:t>
            </a:r>
            <a:r>
              <a:rPr lang="cs-CZ" b="1" dirty="0"/>
              <a:t>inaktivní metabolity</a:t>
            </a:r>
            <a:r>
              <a:rPr lang="cs-CZ" dirty="0"/>
              <a:t>, následně se tyto vylučují především ledvinami současně s původní látkou</a:t>
            </a:r>
          </a:p>
          <a:p>
            <a:r>
              <a:rPr lang="cs-CZ" dirty="0"/>
              <a:t>Nástup účinku je cca po 15-20min, poločas v plasmě je cca 2 hod</a:t>
            </a:r>
          </a:p>
          <a:p>
            <a:r>
              <a:rPr lang="cs-CZ" dirty="0"/>
              <a:t>Doba účinku cca 6 hod, dávkovací interval by neměl být kratší než 6 hod</a:t>
            </a:r>
          </a:p>
          <a:p>
            <a:r>
              <a:rPr lang="cs-CZ" dirty="0"/>
              <a:t>Přestupuje přes placentární bariéru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40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7ADE559B-780E-486A-A3C1-2A09D94385F2}"/>
              </a:ext>
            </a:extLst>
          </p:cNvPr>
          <p:cNvSpPr txBox="1">
            <a:spLocks/>
          </p:cNvSpPr>
          <p:nvPr/>
        </p:nvSpPr>
        <p:spPr>
          <a:xfrm>
            <a:off x="670560" y="365125"/>
            <a:ext cx="11176298" cy="6492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3200" dirty="0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xmlns="" id="{AA2220FB-756E-4E44-AADC-926F5E78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"/>
            <a:ext cx="8001000" cy="6324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1">
                  <a:lumMod val="54000"/>
                  <a:lumOff val="46000"/>
                  <a:alpha val="98000"/>
                </a:schemeClr>
              </a:gs>
            </a:gsLst>
            <a:path path="rect">
              <a:fillToRect r="100000" b="100000"/>
            </a:path>
          </a:gradFill>
          <a:ln w="5715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 eaLnBrk="0" hangingPunct="0"/>
            <a:r>
              <a:rPr lang="cs-CZ" altLang="cs-CZ" sz="3200" b="1" dirty="0">
                <a:solidFill>
                  <a:schemeClr val="hlink"/>
                </a:solidFill>
              </a:rPr>
              <a:t>Látky, které stimulují vznik bolesti</a:t>
            </a:r>
          </a:p>
          <a:p>
            <a:pPr algn="l" eaLnBrk="0" hangingPunct="0"/>
            <a:endParaRPr lang="cs-CZ" altLang="cs-CZ" b="1" dirty="0">
              <a:solidFill>
                <a:schemeClr val="hlink"/>
              </a:solidFill>
            </a:endParaRPr>
          </a:p>
          <a:p>
            <a:pPr eaLnBrk="0" hangingPunct="0"/>
            <a:r>
              <a:rPr lang="cs-CZ" altLang="cs-CZ" sz="2400" b="1" dirty="0">
                <a:solidFill>
                  <a:srgbClr val="000066"/>
                </a:solidFill>
              </a:rPr>
              <a:t>1.</a:t>
            </a:r>
            <a:r>
              <a:rPr lang="cs-CZ" altLang="cs-CZ" sz="2400" b="1" dirty="0">
                <a:solidFill>
                  <a:srgbClr val="FF0000"/>
                </a:solidFill>
              </a:rPr>
              <a:t>Látky, které vyvolávají zánět</a:t>
            </a:r>
            <a:r>
              <a:rPr lang="cs-CZ" altLang="cs-CZ" sz="2400" b="1" dirty="0"/>
              <a:t> </a:t>
            </a:r>
            <a:r>
              <a:rPr lang="cs-CZ" altLang="cs-CZ" sz="2400" b="1" dirty="0">
                <a:solidFill>
                  <a:srgbClr val="000066"/>
                </a:solidFill>
              </a:rPr>
              <a:t>a s tím spojené následky =  zvýšená prostupnost kapilár a edém</a:t>
            </a:r>
            <a:r>
              <a:rPr lang="cs-CZ" altLang="cs-CZ" sz="2400" b="1" dirty="0"/>
              <a:t>.</a:t>
            </a:r>
          </a:p>
          <a:p>
            <a:pPr eaLnBrk="0" hangingPunct="0"/>
            <a:r>
              <a:rPr lang="cs-CZ" altLang="cs-CZ" sz="2400" b="1" dirty="0"/>
              <a:t> </a:t>
            </a:r>
            <a:r>
              <a:rPr lang="cs-CZ" altLang="cs-CZ" sz="2400" b="1" dirty="0">
                <a:solidFill>
                  <a:schemeClr val="hlink"/>
                </a:solidFill>
              </a:rPr>
              <a:t>histamin, draslíkové ionty, bradykinin (vyvolává silnou vazodilataci a velkou bolest )</a:t>
            </a:r>
          </a:p>
          <a:p>
            <a:pPr eaLnBrk="0" hangingPunct="0"/>
            <a:endParaRPr lang="cs-CZ" altLang="cs-CZ" sz="2400" b="1" dirty="0">
              <a:solidFill>
                <a:schemeClr val="hlink"/>
              </a:solidFill>
            </a:endParaRPr>
          </a:p>
          <a:p>
            <a:pPr eaLnBrk="0" hangingPunct="0"/>
            <a:r>
              <a:rPr lang="cs-CZ" altLang="cs-CZ" sz="2400" b="1" dirty="0">
                <a:solidFill>
                  <a:srgbClr val="000066"/>
                </a:solidFill>
              </a:rPr>
              <a:t>2</a:t>
            </a:r>
            <a:r>
              <a:rPr lang="cs-CZ" altLang="cs-CZ" sz="2400" b="1" dirty="0"/>
              <a:t>.</a:t>
            </a:r>
            <a:r>
              <a:rPr lang="cs-CZ" altLang="cs-CZ" sz="2400" b="1" dirty="0">
                <a:solidFill>
                  <a:srgbClr val="FF0000"/>
                </a:solidFill>
              </a:rPr>
              <a:t>Látky působící přímo na </a:t>
            </a:r>
            <a:r>
              <a:rPr lang="cs-CZ" altLang="cs-CZ" sz="2400" b="1" dirty="0" err="1">
                <a:solidFill>
                  <a:srgbClr val="FF0000"/>
                </a:solidFill>
              </a:rPr>
              <a:t>nocisenzory</a:t>
            </a:r>
            <a:endParaRPr lang="cs-CZ" altLang="cs-CZ" sz="2400" b="1" dirty="0"/>
          </a:p>
          <a:p>
            <a:pPr eaLnBrk="0" hangingPunct="0"/>
            <a:r>
              <a:rPr lang="cs-CZ" altLang="cs-CZ" sz="2400" b="1" dirty="0"/>
              <a:t>( </a:t>
            </a:r>
            <a:r>
              <a:rPr lang="cs-CZ" altLang="cs-CZ" sz="2400" b="1" dirty="0">
                <a:solidFill>
                  <a:schemeClr val="hlink"/>
                </a:solidFill>
              </a:rPr>
              <a:t>hlavně draslíkové ionty,</a:t>
            </a:r>
            <a:r>
              <a:rPr lang="cs-CZ" altLang="cs-CZ" sz="2400" b="1" dirty="0"/>
              <a:t> </a:t>
            </a:r>
            <a:r>
              <a:rPr lang="cs-CZ" altLang="cs-CZ" sz="2400" b="1" dirty="0">
                <a:solidFill>
                  <a:srgbClr val="000066"/>
                </a:solidFill>
              </a:rPr>
              <a:t>které se uvolňují na primárních zakončeních v míše a vyvolávají bolest tím, že působí na sodíkové kanály )</a:t>
            </a:r>
          </a:p>
          <a:p>
            <a:pPr eaLnBrk="0" hangingPunct="0"/>
            <a:endParaRPr lang="cs-CZ" altLang="cs-CZ" sz="2400" b="1" dirty="0">
              <a:solidFill>
                <a:srgbClr val="000066"/>
              </a:solidFill>
            </a:endParaRPr>
          </a:p>
          <a:p>
            <a:pPr eaLnBrk="0" hangingPunct="0"/>
            <a:r>
              <a:rPr lang="cs-CZ" altLang="cs-CZ" sz="2400" b="1" dirty="0">
                <a:solidFill>
                  <a:srgbClr val="000066"/>
                </a:solidFill>
              </a:rPr>
              <a:t>3</a:t>
            </a:r>
            <a:r>
              <a:rPr lang="cs-CZ" altLang="cs-CZ" sz="2400" b="1" dirty="0"/>
              <a:t>.</a:t>
            </a:r>
            <a:r>
              <a:rPr lang="cs-CZ" altLang="cs-CZ" sz="2400" b="1" dirty="0">
                <a:solidFill>
                  <a:srgbClr val="FF0000"/>
                </a:solidFill>
              </a:rPr>
              <a:t>Látky vyvolávající </a:t>
            </a:r>
            <a:r>
              <a:rPr lang="cs-CZ" altLang="cs-CZ" sz="2400" b="1" dirty="0" err="1">
                <a:solidFill>
                  <a:srgbClr val="FF0000"/>
                </a:solidFill>
              </a:rPr>
              <a:t>senzitizaci</a:t>
            </a:r>
            <a:r>
              <a:rPr lang="cs-CZ" altLang="cs-CZ" sz="2400" b="1" dirty="0">
                <a:solidFill>
                  <a:srgbClr val="FF0000"/>
                </a:solidFill>
              </a:rPr>
              <a:t> "zcitlivění"</a:t>
            </a:r>
            <a:r>
              <a:rPr lang="cs-CZ" altLang="cs-CZ" sz="2400" b="1" dirty="0"/>
              <a:t>  = </a:t>
            </a:r>
            <a:r>
              <a:rPr lang="cs-CZ" altLang="cs-CZ" sz="2400" b="1" dirty="0">
                <a:solidFill>
                  <a:srgbClr val="000066"/>
                </a:solidFill>
              </a:rPr>
              <a:t>koncentrace určité látky nebo podnět vyvolá bolest.</a:t>
            </a:r>
          </a:p>
          <a:p>
            <a:pPr eaLnBrk="0" hangingPunct="0"/>
            <a:r>
              <a:rPr lang="cs-CZ" altLang="cs-CZ" sz="2400" b="1" dirty="0">
                <a:solidFill>
                  <a:srgbClr val="000066"/>
                </a:solidFill>
              </a:rPr>
              <a:t>látky typu: kininů</a:t>
            </a:r>
            <a:r>
              <a:rPr lang="cs-CZ" altLang="cs-CZ" sz="2400" b="1" dirty="0"/>
              <a:t> </a:t>
            </a:r>
            <a:r>
              <a:rPr lang="cs-CZ" altLang="cs-CZ" sz="2400" b="1" dirty="0">
                <a:solidFill>
                  <a:schemeClr val="hlink"/>
                </a:solidFill>
              </a:rPr>
              <a:t>( </a:t>
            </a:r>
            <a:r>
              <a:rPr lang="cs-CZ" altLang="cs-CZ" sz="2400" b="1" dirty="0" err="1">
                <a:solidFill>
                  <a:schemeClr val="hlink"/>
                </a:solidFill>
              </a:rPr>
              <a:t>např.některé</a:t>
            </a:r>
            <a:r>
              <a:rPr lang="cs-CZ" altLang="cs-CZ" sz="2400" b="1" dirty="0">
                <a:solidFill>
                  <a:schemeClr val="hlink"/>
                </a:solidFill>
              </a:rPr>
              <a:t> cytokininy , </a:t>
            </a:r>
            <a:r>
              <a:rPr lang="cs-CZ" altLang="cs-CZ" sz="2400" b="1" dirty="0" err="1">
                <a:solidFill>
                  <a:schemeClr val="hlink"/>
                </a:solidFill>
              </a:rPr>
              <a:t>leukotrieny</a:t>
            </a:r>
            <a:r>
              <a:rPr lang="cs-CZ" altLang="cs-CZ" sz="2400" b="1" dirty="0">
                <a:solidFill>
                  <a:schemeClr val="hlink"/>
                </a:solidFill>
              </a:rPr>
              <a:t>, prostaglandiny..)</a:t>
            </a:r>
          </a:p>
          <a:p>
            <a:pPr eaLnBrk="0" hangingPunct="0"/>
            <a:endParaRPr lang="cs-CZ" altLang="cs-CZ" sz="24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Ibuprofen – nežádoucí účinky a toxicita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err="1"/>
              <a:t>Bronchokonstrikce</a:t>
            </a:r>
            <a:r>
              <a:rPr lang="cs-CZ" dirty="0"/>
              <a:t> u 20% pacientů s astmatem</a:t>
            </a:r>
          </a:p>
          <a:p>
            <a:r>
              <a:rPr lang="cs-CZ" b="1" dirty="0"/>
              <a:t>Dyspepsie</a:t>
            </a:r>
            <a:r>
              <a:rPr lang="cs-CZ" dirty="0"/>
              <a:t>, nauzea, průjmy, nadýmání</a:t>
            </a:r>
          </a:p>
          <a:p>
            <a:r>
              <a:rPr lang="cs-CZ" b="1" dirty="0"/>
              <a:t>Krvácení</a:t>
            </a:r>
            <a:r>
              <a:rPr lang="cs-CZ" dirty="0"/>
              <a:t> z gastrických a duodenálních cév, slizniční ulcerace, perforace vředů žaludečních a duodenálních, exacerbace Crohnovy nemoci a </a:t>
            </a:r>
            <a:r>
              <a:rPr lang="cs-CZ" dirty="0" err="1"/>
              <a:t>ulcerativní</a:t>
            </a:r>
            <a:r>
              <a:rPr lang="cs-CZ" dirty="0"/>
              <a:t> kolitidy</a:t>
            </a:r>
          </a:p>
          <a:p>
            <a:r>
              <a:rPr lang="cs-CZ" b="1" dirty="0"/>
              <a:t>Akutní renální selhání </a:t>
            </a:r>
            <a:r>
              <a:rPr lang="cs-CZ" dirty="0"/>
              <a:t>u pacientů, kde průtok krve ledvinami je závislý na vysoké hladině prostaglandinů (hypovolémie, vysoké hladiny </a:t>
            </a:r>
            <a:r>
              <a:rPr lang="cs-CZ" dirty="0" err="1"/>
              <a:t>vazokonstrikčních</a:t>
            </a:r>
            <a:r>
              <a:rPr lang="cs-CZ" dirty="0"/>
              <a:t> látek …)</a:t>
            </a:r>
          </a:p>
          <a:p>
            <a:r>
              <a:rPr lang="cs-CZ" dirty="0"/>
              <a:t>Dlouhodobé užití může vést k „</a:t>
            </a:r>
            <a:r>
              <a:rPr lang="cs-CZ" b="1" dirty="0"/>
              <a:t>analgetické nefropatii</a:t>
            </a:r>
            <a:r>
              <a:rPr lang="cs-CZ" dirty="0"/>
              <a:t>“ – papilární nekróza a intersticiální fibróza ledvin</a:t>
            </a:r>
          </a:p>
          <a:p>
            <a:r>
              <a:rPr lang="cs-CZ" b="1" dirty="0"/>
              <a:t>Hypertenze</a:t>
            </a:r>
            <a:r>
              <a:rPr lang="cs-CZ" dirty="0"/>
              <a:t>, retence tekutin, snižuje účinek diuretik, nemá se podávat v kardiochirurgii u pacientů po operacích na koronárních tepnách (CABG), antagonizuje antihypertenzivní účinek </a:t>
            </a:r>
            <a:r>
              <a:rPr lang="cs-CZ" dirty="0" err="1"/>
              <a:t>ACEIs</a:t>
            </a:r>
            <a:r>
              <a:rPr lang="cs-CZ" dirty="0"/>
              <a:t> potlačením syntézy </a:t>
            </a:r>
            <a:r>
              <a:rPr lang="cs-CZ" dirty="0" err="1"/>
              <a:t>vazodilatačních</a:t>
            </a:r>
            <a:r>
              <a:rPr lang="cs-CZ" dirty="0"/>
              <a:t> prostaglandinů, </a:t>
            </a:r>
          </a:p>
          <a:p>
            <a:r>
              <a:rPr lang="cs-CZ" dirty="0"/>
              <a:t>Zvláštní kontraindikací je </a:t>
            </a:r>
            <a:r>
              <a:rPr lang="cs-CZ" b="1" dirty="0"/>
              <a:t>třetí trimestr těhotenství </a:t>
            </a:r>
            <a:r>
              <a:rPr lang="cs-CZ" dirty="0"/>
              <a:t>– ibuprofen může vést k předčasnému uzávěru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arteriosus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096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4363" y="365125"/>
            <a:ext cx="11368397" cy="6064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diklofenak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363" y="1825625"/>
            <a:ext cx="5481637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Poměrně silné neselektivní NSAID s hodnotou NNT kolem 2,1</a:t>
            </a:r>
          </a:p>
          <a:p>
            <a:r>
              <a:rPr lang="cs-CZ" dirty="0"/>
              <a:t>Užití:</a:t>
            </a:r>
          </a:p>
          <a:p>
            <a:pPr lvl="1"/>
            <a:r>
              <a:rPr lang="cs-CZ" dirty="0"/>
              <a:t>Revmatoidní artritis a </a:t>
            </a:r>
            <a:r>
              <a:rPr lang="cs-CZ" dirty="0" err="1"/>
              <a:t>osteoartritis</a:t>
            </a:r>
            <a:endParaRPr lang="cs-CZ" dirty="0"/>
          </a:p>
          <a:p>
            <a:pPr lvl="1"/>
            <a:r>
              <a:rPr lang="cs-CZ" dirty="0"/>
              <a:t>Bolesti </a:t>
            </a:r>
            <a:r>
              <a:rPr lang="cs-CZ" dirty="0" err="1"/>
              <a:t>muskuloskeletálního</a:t>
            </a:r>
            <a:r>
              <a:rPr lang="cs-CZ" dirty="0"/>
              <a:t> původu</a:t>
            </a:r>
          </a:p>
          <a:p>
            <a:pPr lvl="1"/>
            <a:r>
              <a:rPr lang="cs-CZ" dirty="0"/>
              <a:t>Poranění měkkých částí</a:t>
            </a:r>
          </a:p>
          <a:p>
            <a:pPr lvl="1"/>
            <a:r>
              <a:rPr lang="cs-CZ" dirty="0" err="1"/>
              <a:t>Spondylitis</a:t>
            </a:r>
            <a:endParaRPr lang="cs-CZ" dirty="0"/>
          </a:p>
          <a:p>
            <a:pPr lvl="1"/>
            <a:r>
              <a:rPr lang="cs-CZ" dirty="0"/>
              <a:t>Dnavý záchvat</a:t>
            </a:r>
          </a:p>
          <a:p>
            <a:pPr lvl="1"/>
            <a:r>
              <a:rPr lang="cs-CZ" dirty="0"/>
              <a:t>Renální a biliární koliky</a:t>
            </a:r>
          </a:p>
          <a:p>
            <a:pPr lvl="1"/>
            <a:r>
              <a:rPr lang="cs-CZ" dirty="0"/>
              <a:t>Dysmenorea</a:t>
            </a:r>
          </a:p>
          <a:p>
            <a:pPr lvl="1"/>
            <a:r>
              <a:rPr lang="cs-CZ" dirty="0"/>
              <a:t>Mírná pooperační bolest a jako doplňkové analgetikum k systémové </a:t>
            </a:r>
            <a:r>
              <a:rPr lang="cs-CZ" dirty="0" err="1"/>
              <a:t>opioidní</a:t>
            </a:r>
            <a:r>
              <a:rPr lang="cs-CZ" dirty="0"/>
              <a:t> terapii</a:t>
            </a:r>
          </a:p>
          <a:p>
            <a:pPr lvl="1"/>
            <a:r>
              <a:rPr lang="cs-CZ" dirty="0"/>
              <a:t>Antipyretikum</a:t>
            </a:r>
          </a:p>
          <a:p>
            <a:pPr lvl="1"/>
            <a:r>
              <a:rPr lang="cs-CZ" dirty="0"/>
              <a:t>Inhibice perioperační </a:t>
            </a:r>
            <a:r>
              <a:rPr lang="cs-CZ" dirty="0" err="1"/>
              <a:t>miosy</a:t>
            </a:r>
            <a:r>
              <a:rPr lang="cs-CZ" dirty="0"/>
              <a:t> a pooperačního zánětu u operací katarakty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913" y="1825625"/>
            <a:ext cx="5563847" cy="4351338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4143375" y="2243138"/>
            <a:ext cx="2857500" cy="414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205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7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 err="1"/>
              <a:t>Diklofenak</a:t>
            </a:r>
            <a:r>
              <a:rPr lang="cs-CZ" sz="3200" dirty="0"/>
              <a:t> – dávky, mechanismus účinku, farmakokinetika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511968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Aplikační formy: tablety (s normálním, prodlouženým nebo pomalým uvolňováním), supositoria, infúze, emulze, </a:t>
            </a:r>
          </a:p>
          <a:p>
            <a:r>
              <a:rPr lang="cs-CZ" dirty="0"/>
              <a:t>Dávky:</a:t>
            </a:r>
          </a:p>
          <a:p>
            <a:pPr lvl="1"/>
            <a:r>
              <a:rPr lang="cs-CZ" dirty="0"/>
              <a:t>dospělý:</a:t>
            </a:r>
          </a:p>
          <a:p>
            <a:pPr lvl="2"/>
            <a:r>
              <a:rPr lang="cs-CZ" dirty="0"/>
              <a:t> Per os 75 – 150 mg/den ve 2 až 3 dávkách</a:t>
            </a:r>
          </a:p>
          <a:p>
            <a:pPr lvl="2"/>
            <a:r>
              <a:rPr lang="cs-CZ" dirty="0" err="1"/>
              <a:t>I.m</a:t>
            </a:r>
            <a:r>
              <a:rPr lang="cs-CZ" dirty="0"/>
              <a:t>. 75 mg 1 až 2x denně</a:t>
            </a:r>
          </a:p>
          <a:p>
            <a:pPr lvl="2"/>
            <a:r>
              <a:rPr lang="cs-CZ" dirty="0"/>
              <a:t>Per </a:t>
            </a:r>
            <a:r>
              <a:rPr lang="cs-CZ" dirty="0" err="1"/>
              <a:t>rect</a:t>
            </a:r>
            <a:r>
              <a:rPr lang="cs-CZ" dirty="0"/>
              <a:t> </a:t>
            </a:r>
            <a:r>
              <a:rPr lang="cs-CZ" dirty="0" err="1"/>
              <a:t>obvykl</a:t>
            </a:r>
            <a:r>
              <a:rPr lang="cs-CZ" dirty="0"/>
              <a:t> 100mg/na noc</a:t>
            </a:r>
          </a:p>
          <a:p>
            <a:pPr lvl="2"/>
            <a:r>
              <a:rPr lang="cs-CZ" dirty="0" err="1"/>
              <a:t>I.v</a:t>
            </a:r>
            <a:r>
              <a:rPr lang="cs-CZ" dirty="0"/>
              <a:t>. 25 až 75 mg max 150/den</a:t>
            </a:r>
          </a:p>
          <a:p>
            <a:pPr lvl="2"/>
            <a:r>
              <a:rPr lang="cs-CZ" dirty="0"/>
              <a:t>Děti 1mg/kg 3xd (od 14 let?)</a:t>
            </a:r>
          </a:p>
          <a:p>
            <a:r>
              <a:rPr lang="cs-CZ" dirty="0"/>
              <a:t>Hlavní účinek: analgetikum, protizánětlivý a antipyretický účinek</a:t>
            </a:r>
          </a:p>
          <a:p>
            <a:r>
              <a:rPr lang="cs-CZ" dirty="0"/>
              <a:t>Mechanismus účinku:</a:t>
            </a:r>
          </a:p>
          <a:p>
            <a:pPr lvl="1"/>
            <a:r>
              <a:rPr lang="cs-CZ" dirty="0"/>
              <a:t>je to nespecifický inhibitor COX1 a COX2 (poměr 1:1), takto omezuje tvorbu prostaglandinů jinak spolupůsobících bolest a zánět</a:t>
            </a:r>
          </a:p>
          <a:p>
            <a:pPr lvl="1"/>
            <a:r>
              <a:rPr lang="cs-CZ" dirty="0"/>
              <a:t>Navíc může inhibovat </a:t>
            </a:r>
            <a:r>
              <a:rPr lang="cs-CZ" dirty="0" err="1"/>
              <a:t>lipooxygenázovou</a:t>
            </a:r>
            <a:r>
              <a:rPr lang="cs-CZ" dirty="0"/>
              <a:t> cestu (analgetický, protizánětlivý účinek) působením na </a:t>
            </a:r>
            <a:r>
              <a:rPr lang="cs-CZ" dirty="0" err="1"/>
              <a:t>hydroperoxyfattyacid</a:t>
            </a:r>
            <a:r>
              <a:rPr lang="cs-CZ" dirty="0"/>
              <a:t> </a:t>
            </a:r>
            <a:r>
              <a:rPr lang="cs-CZ" dirty="0" err="1"/>
              <a:t>peroxidazu</a:t>
            </a:r>
            <a:endParaRPr lang="cs-CZ" dirty="0"/>
          </a:p>
          <a:p>
            <a:r>
              <a:rPr lang="cs-CZ" dirty="0"/>
              <a:t>Farmakokinetika: biologická dostupnost po per os podání cca 60%, eliminační poločas v plasmě je 1-2 hod. Metabolizuje se na minimálně nebo neúčinné (</a:t>
            </a:r>
            <a:r>
              <a:rPr lang="cs-CZ" dirty="0" err="1"/>
              <a:t>glucuronidy</a:t>
            </a:r>
            <a:r>
              <a:rPr lang="cs-CZ" dirty="0"/>
              <a:t>, sulfáty) metabolity, vylučují se ledvinami a žlučí, snadno přestupuje přes placentární bariéru – může tak vyvolat předčasné uzavření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arteriosus</a:t>
            </a:r>
            <a:r>
              <a:rPr lang="cs-CZ" dirty="0"/>
              <a:t> ve 3. trimestru, proniká a dlouho zůstává v synoviální tekutině – účinné koncentrace až 12 hodin.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009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4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Diklofenak</a:t>
            </a:r>
            <a:r>
              <a:rPr lang="cs-CZ" sz="3200" dirty="0"/>
              <a:t> nežádoucí účinky a toxicita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Objevují se při delším podání </a:t>
            </a:r>
            <a:r>
              <a:rPr lang="cs-CZ" dirty="0"/>
              <a:t>– nad 5 dnů, sumární četnost kol 12%</a:t>
            </a:r>
          </a:p>
          <a:p>
            <a:r>
              <a:rPr lang="cs-CZ" dirty="0"/>
              <a:t>Nežádoucí účinky na </a:t>
            </a:r>
            <a:r>
              <a:rPr lang="cs-CZ" b="1" dirty="0"/>
              <a:t>GIT </a:t>
            </a:r>
          </a:p>
          <a:p>
            <a:pPr lvl="1"/>
            <a:r>
              <a:rPr lang="cs-CZ" dirty="0"/>
              <a:t>Dyspepsie, nauzea, průjmy – méně časté než po kyselině acetylsalicylové </a:t>
            </a:r>
          </a:p>
          <a:p>
            <a:pPr lvl="1"/>
            <a:r>
              <a:rPr lang="cs-CZ" b="1" dirty="0"/>
              <a:t>Krvácení </a:t>
            </a:r>
            <a:r>
              <a:rPr lang="cs-CZ" dirty="0"/>
              <a:t>– nižší než po kyselině acetylsalicylové, ale možné. </a:t>
            </a:r>
          </a:p>
          <a:p>
            <a:pPr lvl="1"/>
            <a:r>
              <a:rPr lang="cs-CZ" b="1" dirty="0"/>
              <a:t>Exacerbace</a:t>
            </a:r>
            <a:r>
              <a:rPr lang="cs-CZ" dirty="0"/>
              <a:t> Crohnovy choroby a </a:t>
            </a:r>
            <a:r>
              <a:rPr lang="cs-CZ" dirty="0" err="1"/>
              <a:t>ulcerativní</a:t>
            </a:r>
            <a:r>
              <a:rPr lang="cs-CZ" dirty="0"/>
              <a:t> </a:t>
            </a:r>
            <a:r>
              <a:rPr lang="cs-CZ" dirty="0" err="1"/>
              <a:t>kolitity</a:t>
            </a:r>
            <a:r>
              <a:rPr lang="cs-CZ" dirty="0"/>
              <a:t> možná </a:t>
            </a:r>
          </a:p>
          <a:p>
            <a:pPr lvl="1"/>
            <a:r>
              <a:rPr lang="cs-CZ" b="1" dirty="0"/>
              <a:t>Elevace JT </a:t>
            </a:r>
            <a:r>
              <a:rPr lang="cs-CZ" dirty="0"/>
              <a:t>u cca 15% pacientů</a:t>
            </a:r>
          </a:p>
          <a:p>
            <a:r>
              <a:rPr lang="cs-CZ" dirty="0"/>
              <a:t>NÚ </a:t>
            </a:r>
            <a:r>
              <a:rPr lang="cs-CZ" b="1" dirty="0"/>
              <a:t>respirační systém</a:t>
            </a:r>
            <a:r>
              <a:rPr lang="cs-CZ" dirty="0"/>
              <a:t>: </a:t>
            </a:r>
            <a:r>
              <a:rPr lang="cs-CZ" b="1" dirty="0" err="1"/>
              <a:t>bronchokonstirkce</a:t>
            </a:r>
            <a:r>
              <a:rPr lang="cs-CZ" dirty="0"/>
              <a:t> u 20% astmatiků</a:t>
            </a:r>
          </a:p>
          <a:p>
            <a:r>
              <a:rPr lang="cs-CZ" b="1" dirty="0" err="1"/>
              <a:t>Genitourinární</a:t>
            </a:r>
            <a:r>
              <a:rPr lang="cs-CZ" b="1" dirty="0"/>
              <a:t> trakt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plasmatická aktivita reninu a aldosteronu snížena o 60-70% = omezení prokrvení ledvin + </a:t>
            </a:r>
            <a:r>
              <a:rPr lang="cs-CZ" dirty="0" err="1"/>
              <a:t>ovlinění</a:t>
            </a:r>
            <a:r>
              <a:rPr lang="cs-CZ" dirty="0"/>
              <a:t> produkce prostaglandinů = možný </a:t>
            </a:r>
            <a:r>
              <a:rPr lang="cs-CZ" b="1" dirty="0"/>
              <a:t>rozvoj akutní renální insuficience </a:t>
            </a:r>
            <a:r>
              <a:rPr lang="cs-CZ" dirty="0"/>
              <a:t>hlavně u </a:t>
            </a:r>
            <a:r>
              <a:rPr lang="cs-CZ" dirty="0" err="1"/>
              <a:t>hypovolemických</a:t>
            </a:r>
            <a:r>
              <a:rPr lang="cs-CZ" dirty="0"/>
              <a:t> a pacientů na </a:t>
            </a:r>
            <a:r>
              <a:rPr lang="cs-CZ" dirty="0" err="1"/>
              <a:t>vazopresorech</a:t>
            </a:r>
            <a:endParaRPr lang="cs-CZ" dirty="0"/>
          </a:p>
          <a:p>
            <a:pPr lvl="1"/>
            <a:r>
              <a:rPr lang="cs-CZ" dirty="0"/>
              <a:t>Dlouhodobé podání – stejně jako jiné NSA „</a:t>
            </a:r>
            <a:r>
              <a:rPr lang="cs-CZ" b="1" dirty="0"/>
              <a:t>analgetická nefropatie</a:t>
            </a:r>
            <a:r>
              <a:rPr lang="cs-CZ" dirty="0"/>
              <a:t>“ – papilární nekróza a intersticiální fibróza</a:t>
            </a:r>
          </a:p>
          <a:p>
            <a:pPr lvl="1"/>
            <a:r>
              <a:rPr lang="cs-CZ" dirty="0"/>
              <a:t>Omezení kontrakcí děložních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595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Nimesulid</a:t>
            </a:r>
            <a:r>
              <a:rPr lang="cs-CZ" sz="3200" dirty="0"/>
              <a:t> – COX 2 preferenční NSAID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Nimesulid</a:t>
            </a:r>
            <a:r>
              <a:rPr lang="cs-CZ" dirty="0"/>
              <a:t> se má předepisovat jako </a:t>
            </a:r>
            <a:r>
              <a:rPr lang="cs-CZ" b="1" dirty="0"/>
              <a:t>lék druhé volby </a:t>
            </a:r>
            <a:r>
              <a:rPr lang="cs-CZ" dirty="0"/>
              <a:t>pro možné nežádoucí účinky, především </a:t>
            </a:r>
            <a:r>
              <a:rPr lang="cs-CZ" dirty="0" err="1"/>
              <a:t>hepatotoxicita</a:t>
            </a:r>
            <a:r>
              <a:rPr lang="cs-CZ" dirty="0"/>
              <a:t>. Není doporučeno podávat déle než 15 dnů</a:t>
            </a:r>
          </a:p>
          <a:p>
            <a:r>
              <a:rPr lang="cs-CZ" dirty="0"/>
              <a:t>Klinická účinnost je srovnatelná s </a:t>
            </a:r>
            <a:r>
              <a:rPr lang="cs-CZ" dirty="0" err="1"/>
              <a:t>diklofenakem</a:t>
            </a:r>
            <a:r>
              <a:rPr lang="cs-CZ" dirty="0"/>
              <a:t>, ale má rychlý nástup účinku</a:t>
            </a:r>
          </a:p>
          <a:p>
            <a:r>
              <a:rPr lang="cs-CZ" dirty="0"/>
              <a:t>Dávkování:</a:t>
            </a:r>
          </a:p>
          <a:p>
            <a:pPr lvl="1"/>
            <a:r>
              <a:rPr lang="cs-CZ" dirty="0"/>
              <a:t>Dospělí 2x100mg </a:t>
            </a:r>
            <a:r>
              <a:rPr lang="cs-CZ" dirty="0" err="1"/>
              <a:t>tbl</a:t>
            </a:r>
            <a:r>
              <a:rPr lang="cs-CZ" dirty="0"/>
              <a:t>/suspenze</a:t>
            </a:r>
          </a:p>
          <a:p>
            <a:pPr lvl="1"/>
            <a:r>
              <a:rPr lang="cs-CZ" dirty="0"/>
              <a:t>Děti pod 12 let – nedoporučen</a:t>
            </a:r>
          </a:p>
          <a:p>
            <a:r>
              <a:rPr lang="cs-CZ" dirty="0"/>
              <a:t>Farmakokinetika: dobrá </a:t>
            </a:r>
            <a:r>
              <a:rPr lang="cs-CZ" dirty="0" err="1"/>
              <a:t>absorbce</a:t>
            </a:r>
            <a:r>
              <a:rPr lang="cs-CZ" dirty="0"/>
              <a:t> z GIT, </a:t>
            </a:r>
            <a:r>
              <a:rPr lang="cs-CZ" dirty="0" err="1"/>
              <a:t>max</a:t>
            </a:r>
            <a:r>
              <a:rPr lang="cs-CZ" dirty="0"/>
              <a:t> hladiny po per os za 2-3hod, </a:t>
            </a:r>
            <a:r>
              <a:rPr lang="cs-CZ" dirty="0" err="1"/>
              <a:t>metabolizace</a:t>
            </a:r>
            <a:r>
              <a:rPr lang="cs-CZ" dirty="0"/>
              <a:t> v játrech na cytochromu P450, </a:t>
            </a:r>
            <a:r>
              <a:rPr lang="cs-CZ" dirty="0" err="1"/>
              <a:t>hydroxinimesulid</a:t>
            </a:r>
            <a:r>
              <a:rPr lang="cs-CZ" dirty="0"/>
              <a:t> je detekovatelný v plasmě za cca 0,8 hod po podání, konjugován na </a:t>
            </a:r>
            <a:r>
              <a:rPr lang="cs-CZ" dirty="0" err="1"/>
              <a:t>glukuronát</a:t>
            </a:r>
            <a:r>
              <a:rPr lang="cs-CZ" dirty="0"/>
              <a:t>, vylučován močí a stolicí</a:t>
            </a:r>
          </a:p>
          <a:p>
            <a:r>
              <a:rPr lang="cs-CZ" dirty="0"/>
              <a:t>Nežádoucí účinky jsou společné jako u ostatních NSAID (GIT, ledviny, retence tekutin, </a:t>
            </a:r>
            <a:r>
              <a:rPr lang="cs-CZ" dirty="0" err="1"/>
              <a:t>genitourinární</a:t>
            </a:r>
            <a:r>
              <a:rPr lang="cs-CZ" dirty="0"/>
              <a:t> trakt včetně vlivu na plod, interakce s léky jakou jsou steroidy, </a:t>
            </a:r>
            <a:r>
              <a:rPr lang="cs-CZ" dirty="0" err="1"/>
              <a:t>warfarin</a:t>
            </a:r>
            <a:r>
              <a:rPr lang="cs-CZ" dirty="0"/>
              <a:t>, ACI, </a:t>
            </a:r>
            <a:r>
              <a:rPr lang="cs-CZ" dirty="0" err="1"/>
              <a:t>furosemid</a:t>
            </a:r>
            <a:r>
              <a:rPr lang="cs-CZ" dirty="0"/>
              <a:t>)</a:t>
            </a:r>
          </a:p>
          <a:p>
            <a:r>
              <a:rPr lang="cs-CZ" dirty="0"/>
              <a:t>Kontraindikace u poškození jater - </a:t>
            </a:r>
            <a:r>
              <a:rPr lang="cs-CZ" dirty="0" err="1"/>
              <a:t>hepatotoxicita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48325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cs-CZ" sz="2800" dirty="0"/>
              <a:t>Selektivní COX 2 inhibitory – souhrn (</a:t>
            </a:r>
            <a:r>
              <a:rPr lang="cs-CZ" sz="2800" dirty="0" err="1"/>
              <a:t>Parecoxib</a:t>
            </a:r>
            <a:r>
              <a:rPr lang="cs-CZ" sz="2800" dirty="0"/>
              <a:t>, </a:t>
            </a:r>
            <a:r>
              <a:rPr lang="cs-CZ" sz="2800" dirty="0" err="1"/>
              <a:t>Celecoxib</a:t>
            </a:r>
            <a:r>
              <a:rPr lang="cs-CZ" sz="2800" dirty="0"/>
              <a:t>, </a:t>
            </a:r>
            <a:r>
              <a:rPr lang="cs-CZ" sz="2800" dirty="0" err="1"/>
              <a:t>Etoricoxib</a:t>
            </a:r>
            <a:r>
              <a:rPr lang="cs-CZ" sz="28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1588"/>
            <a:ext cx="10515600" cy="49053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Obecně jde o látky obdobně nebo méně účinné než neselektivní NSA </a:t>
            </a:r>
            <a:r>
              <a:rPr lang="cs-CZ" b="1" dirty="0"/>
              <a:t>s výhodou </a:t>
            </a:r>
            <a:r>
              <a:rPr lang="cs-CZ" dirty="0"/>
              <a:t>nižší toxicity pro žaludeční sliznici (↓ krvácení), </a:t>
            </a:r>
            <a:r>
              <a:rPr lang="cs-CZ" b="1" dirty="0"/>
              <a:t>ale s možností</a:t>
            </a:r>
            <a:r>
              <a:rPr lang="cs-CZ" dirty="0"/>
              <a:t> výskytu kardiovaskulárních příhod (AIM, hypotenze, tromboembolické příhody včetně CMP, plicní embolie, hluboké žilní trombózy) z důvodu </a:t>
            </a:r>
            <a:r>
              <a:rPr lang="cs-CZ" dirty="0" err="1"/>
              <a:t>disbalance</a:t>
            </a:r>
            <a:r>
              <a:rPr lang="cs-CZ" dirty="0"/>
              <a:t> </a:t>
            </a:r>
            <a:r>
              <a:rPr lang="cs-CZ" dirty="0" err="1"/>
              <a:t>eicosanoidů</a:t>
            </a:r>
            <a:r>
              <a:rPr lang="cs-CZ" dirty="0"/>
              <a:t> s výslednou převahou </a:t>
            </a:r>
            <a:r>
              <a:rPr lang="cs-CZ" dirty="0" err="1"/>
              <a:t>tromboxanu</a:t>
            </a:r>
            <a:r>
              <a:rPr lang="cs-CZ" dirty="0"/>
              <a:t> TXA2 </a:t>
            </a:r>
          </a:p>
          <a:p>
            <a:r>
              <a:rPr lang="cs-CZ" dirty="0" err="1"/>
              <a:t>Parecoxib</a:t>
            </a:r>
            <a:r>
              <a:rPr lang="cs-CZ" dirty="0"/>
              <a:t> (DYNASTAT)</a:t>
            </a:r>
          </a:p>
          <a:p>
            <a:pPr lvl="1"/>
            <a:r>
              <a:rPr lang="cs-CZ" dirty="0"/>
              <a:t>jediný dostupný v </a:t>
            </a:r>
            <a:r>
              <a:rPr lang="cs-CZ" b="1" dirty="0"/>
              <a:t>parenterální</a:t>
            </a:r>
            <a:r>
              <a:rPr lang="cs-CZ" dirty="0"/>
              <a:t> formě, indikován pro léčbu akutní bolesti (pooperační, </a:t>
            </a:r>
            <a:r>
              <a:rPr lang="cs-CZ" dirty="0" err="1"/>
              <a:t>potraumatická</a:t>
            </a:r>
            <a:r>
              <a:rPr lang="cs-CZ" dirty="0"/>
              <a:t>, preemptivní předoperační analgezie)</a:t>
            </a:r>
          </a:p>
          <a:p>
            <a:pPr lvl="1"/>
            <a:r>
              <a:rPr lang="cs-CZ" dirty="0" err="1"/>
              <a:t>Dd</a:t>
            </a:r>
            <a:r>
              <a:rPr lang="cs-CZ" dirty="0"/>
              <a:t> 2x20 až 2x40 mg </a:t>
            </a:r>
            <a:r>
              <a:rPr lang="cs-CZ" dirty="0" err="1"/>
              <a:t>iv</a:t>
            </a:r>
            <a:r>
              <a:rPr lang="cs-CZ" dirty="0"/>
              <a:t> po 12 hod (CAVE ředit jen doporučenými roztoky – nebezpečí vysrážení) </a:t>
            </a:r>
          </a:p>
          <a:p>
            <a:pPr lvl="1"/>
            <a:r>
              <a:rPr lang="cs-CZ" dirty="0"/>
              <a:t>Kontraindikován u pacientů s nebezpečím koronární příhody (ICHS, kardiochirurgie). Ostatní NÚ cca společné s ostatním NSA, i když riziko krvácení menší</a:t>
            </a:r>
          </a:p>
          <a:p>
            <a:r>
              <a:rPr lang="cs-CZ" dirty="0" err="1"/>
              <a:t>Celecoxib</a:t>
            </a:r>
            <a:r>
              <a:rPr lang="cs-CZ" dirty="0"/>
              <a:t> (ACLEXA, CELEBREX, CELECOXIB) 2x100 nebo 1x200 mg per os</a:t>
            </a:r>
          </a:p>
          <a:p>
            <a:pPr lvl="1"/>
            <a:r>
              <a:rPr lang="cs-CZ" dirty="0"/>
              <a:t>určen pro symptomatickou terapii osteoartrózy a revmatoidní artritidy u pacientů s rizikem krvácení do GIT, kde jiné NSA jsou kontraindikovány. Nicméně aktivní gastroduodenální vředové onemocnění je rovněž kontraindikací i pro </a:t>
            </a:r>
            <a:r>
              <a:rPr lang="cs-CZ" dirty="0" err="1"/>
              <a:t>Celecoxib</a:t>
            </a:r>
            <a:r>
              <a:rPr lang="cs-CZ" dirty="0"/>
              <a:t>. Kardiovaskulární komplikace stejné jako u </a:t>
            </a:r>
            <a:r>
              <a:rPr lang="cs-CZ" dirty="0" err="1"/>
              <a:t>Parecoxibu</a:t>
            </a:r>
            <a:endParaRPr lang="cs-CZ" dirty="0"/>
          </a:p>
          <a:p>
            <a:r>
              <a:rPr lang="cs-CZ" dirty="0" err="1"/>
              <a:t>Etoricoxib</a:t>
            </a:r>
            <a:r>
              <a:rPr lang="cs-CZ" dirty="0"/>
              <a:t> (ARCOXIA, ROTICOX) 1x30 až 1x120mg/den</a:t>
            </a:r>
          </a:p>
          <a:p>
            <a:pPr lvl="1"/>
            <a:r>
              <a:rPr lang="cs-CZ" dirty="0"/>
              <a:t>Osteoartritida, revmatoidní artritida, </a:t>
            </a:r>
            <a:r>
              <a:rPr lang="cs-CZ" dirty="0" err="1"/>
              <a:t>spondylitis</a:t>
            </a:r>
            <a:r>
              <a:rPr lang="cs-CZ" dirty="0"/>
              <a:t>, akutní dnavá artritida (1x120mg </a:t>
            </a:r>
            <a:r>
              <a:rPr lang="cs-CZ" dirty="0" err="1"/>
              <a:t>max</a:t>
            </a:r>
            <a:r>
              <a:rPr lang="cs-CZ" dirty="0"/>
              <a:t> 8 dnů), pooperační bolest – </a:t>
            </a:r>
            <a:r>
              <a:rPr lang="cs-CZ" dirty="0" err="1"/>
              <a:t>max</a:t>
            </a:r>
            <a:r>
              <a:rPr lang="cs-CZ" dirty="0"/>
              <a:t> 3dny. Kardiovaskulární komplikace stejné jako u </a:t>
            </a:r>
            <a:r>
              <a:rPr lang="cs-CZ" dirty="0" err="1"/>
              <a:t>Parecoxibu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74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16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Hlavní místa analgetického působení farmak</a:t>
            </a:r>
          </a:p>
        </p:txBody>
      </p:sp>
      <p:sp>
        <p:nvSpPr>
          <p:cNvPr id="6" name="Ovál 5"/>
          <p:cNvSpPr/>
          <p:nvPr/>
        </p:nvSpPr>
        <p:spPr>
          <a:xfrm>
            <a:off x="1314451" y="4943475"/>
            <a:ext cx="2343150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Periferie</a:t>
            </a:r>
          </a:p>
          <a:p>
            <a:pPr algn="ctr"/>
            <a:r>
              <a:rPr lang="cs-CZ" dirty="0"/>
              <a:t>NSA, kapsaicin</a:t>
            </a:r>
          </a:p>
        </p:txBody>
      </p:sp>
      <p:sp>
        <p:nvSpPr>
          <p:cNvPr id="7" name="Ovál 6"/>
          <p:cNvSpPr/>
          <p:nvPr/>
        </p:nvSpPr>
        <p:spPr>
          <a:xfrm>
            <a:off x="6596063" y="4105272"/>
            <a:ext cx="4948238" cy="1614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Mícha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NSA, paracetamol?, alfa 2 agonisté, </a:t>
            </a:r>
            <a:r>
              <a:rPr lang="cs-CZ" dirty="0" err="1"/>
              <a:t>gabapentinoidy</a:t>
            </a:r>
            <a:r>
              <a:rPr lang="cs-CZ" dirty="0"/>
              <a:t>, centrální </a:t>
            </a:r>
            <a:r>
              <a:rPr lang="cs-CZ" dirty="0" err="1"/>
              <a:t>myorelaxancia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1114425" y="1666876"/>
            <a:ext cx="4381500" cy="160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Mozek</a:t>
            </a:r>
          </a:p>
          <a:p>
            <a:pPr algn="ctr"/>
            <a:r>
              <a:rPr lang="cs-CZ" dirty="0" err="1"/>
              <a:t>opioidy</a:t>
            </a:r>
            <a:r>
              <a:rPr lang="cs-CZ" dirty="0"/>
              <a:t>, paracetamol, </a:t>
            </a:r>
            <a:r>
              <a:rPr lang="cs-CZ" dirty="0" err="1"/>
              <a:t>triptany</a:t>
            </a:r>
            <a:r>
              <a:rPr lang="cs-CZ" dirty="0"/>
              <a:t>, alfa 2 agonisté, psychofarmaka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3988593" y="4545015"/>
            <a:ext cx="2786062" cy="1938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Periferní nervy: </a:t>
            </a:r>
          </a:p>
          <a:p>
            <a:pPr algn="ctr"/>
            <a:r>
              <a:rPr lang="cs-CZ" dirty="0"/>
              <a:t>lokální anestetika, antikonvulziva</a:t>
            </a:r>
          </a:p>
        </p:txBody>
      </p:sp>
      <p:sp>
        <p:nvSpPr>
          <p:cNvPr id="10" name="Obousměrná vodorovná šipka 9"/>
          <p:cNvSpPr/>
          <p:nvPr/>
        </p:nvSpPr>
        <p:spPr>
          <a:xfrm>
            <a:off x="5381624" y="1941289"/>
            <a:ext cx="4405314" cy="19848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Reciproční spojení mícha – mozek</a:t>
            </a:r>
          </a:p>
          <a:p>
            <a:pPr algn="ctr"/>
            <a:r>
              <a:rPr lang="cs-CZ" dirty="0"/>
              <a:t>antidepresiva, </a:t>
            </a:r>
            <a:r>
              <a:rPr lang="cs-CZ" dirty="0" err="1"/>
              <a:t>tramadol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1674719" y="2240757"/>
            <a:ext cx="1237129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7105647" y="4545015"/>
            <a:ext cx="1237129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584281" y="2814639"/>
            <a:ext cx="1237129" cy="45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210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798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cs-CZ" dirty="0"/>
              <a:t>Slabé </a:t>
            </a:r>
            <a:r>
              <a:rPr lang="cs-CZ" dirty="0" err="1"/>
              <a:t>opioidy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2752165" cy="4351338"/>
          </a:xfrm>
        </p:spPr>
        <p:txBody>
          <a:bodyPr/>
          <a:lstStyle/>
          <a:p>
            <a:r>
              <a:rPr lang="cs-CZ" dirty="0"/>
              <a:t>Kodein</a:t>
            </a:r>
          </a:p>
          <a:p>
            <a:r>
              <a:rPr lang="cs-CZ" dirty="0"/>
              <a:t>Dihydrokodein</a:t>
            </a:r>
          </a:p>
          <a:p>
            <a:r>
              <a:rPr lang="cs-CZ" dirty="0" err="1"/>
              <a:t>Tramadol</a:t>
            </a:r>
            <a:endParaRPr lang="cs-CZ" dirty="0"/>
          </a:p>
          <a:p>
            <a:r>
              <a:rPr lang="cs-CZ" dirty="0" err="1"/>
              <a:t>Nalbufin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602507" y="1825625"/>
            <a:ext cx="4222376" cy="48013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Slabé </a:t>
            </a:r>
            <a:r>
              <a:rPr lang="cs-CZ" dirty="0" err="1"/>
              <a:t>opioidy</a:t>
            </a:r>
            <a:r>
              <a:rPr lang="cs-CZ" dirty="0"/>
              <a:t> – obecná charakteristika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Působí jako slabí agonisté na </a:t>
            </a:r>
            <a:r>
              <a:rPr lang="el-GR" dirty="0"/>
              <a:t>μ</a:t>
            </a:r>
            <a:r>
              <a:rPr lang="cs-CZ" dirty="0"/>
              <a:t> receptorech (kodein, dihydrokodein, </a:t>
            </a:r>
            <a:r>
              <a:rPr lang="cs-CZ" dirty="0" err="1"/>
              <a:t>tramadol</a:t>
            </a:r>
            <a:r>
              <a:rPr lang="cs-CZ" dirty="0"/>
              <a:t>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nebo smíšení </a:t>
            </a:r>
            <a:r>
              <a:rPr lang="cs-CZ" dirty="0" err="1"/>
              <a:t>agonisté-antagonisté</a:t>
            </a:r>
            <a:r>
              <a:rPr lang="cs-CZ" dirty="0"/>
              <a:t> (</a:t>
            </a:r>
            <a:r>
              <a:rPr lang="cs-CZ" dirty="0" err="1"/>
              <a:t>nalbufin</a:t>
            </a:r>
            <a:r>
              <a:rPr lang="cs-CZ" dirty="0"/>
              <a:t> je parciální agonista kapa a antagonista </a:t>
            </a:r>
            <a:r>
              <a:rPr lang="el-GR" dirty="0"/>
              <a:t>μ</a:t>
            </a:r>
            <a:r>
              <a:rPr lang="cs-CZ" dirty="0"/>
              <a:t> receptoru)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Vykazují stropový efekt = určitá procentuální úleva od bolesti a další navyšování dávky již účinek nezvýší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Slabé analgetické účinky se zvyšují kombinací (nejčastěji s paracetamolem, NSA, kofein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Mohou se předepisovat na normální recept – nepodléhají evidenci opiátů (recepty s modrým pruhem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1565181"/>
            <a:ext cx="1952625" cy="10382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86" y="2486809"/>
            <a:ext cx="1104900" cy="13239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065" y="3810784"/>
            <a:ext cx="1899397" cy="722905"/>
          </a:xfrm>
          <a:prstGeom prst="rect">
            <a:avLst/>
          </a:prstGeom>
        </p:spPr>
      </p:pic>
      <p:pic>
        <p:nvPicPr>
          <p:cNvPr id="1028" name="Picture 4" descr="Image result for nalbufin lékár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83" y="4895756"/>
            <a:ext cx="1281207" cy="12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62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7" y="193676"/>
            <a:ext cx="11844337" cy="635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Kodein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737" y="1000126"/>
            <a:ext cx="11844337" cy="5176837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 ČR registrován </a:t>
            </a:r>
            <a:r>
              <a:rPr lang="cs-CZ" b="1" dirty="0"/>
              <a:t>jen v tabletové formě </a:t>
            </a:r>
            <a:r>
              <a:rPr lang="cs-CZ" dirty="0"/>
              <a:t>15 a 30 mg. Iv forma = alergické reakce. Jako kodein-fosfát ve směsích s paracetamolem, ibuprofenem, kofeinem i ve formě </a:t>
            </a:r>
            <a:r>
              <a:rPr lang="cs-CZ" dirty="0" err="1"/>
              <a:t>tbl</a:t>
            </a:r>
            <a:r>
              <a:rPr lang="cs-CZ" dirty="0"/>
              <a:t>, </a:t>
            </a:r>
            <a:r>
              <a:rPr lang="cs-CZ" dirty="0" err="1"/>
              <a:t>supp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Dospělí: 15-60mg 3-4xd</a:t>
            </a:r>
          </a:p>
          <a:p>
            <a:pPr lvl="1"/>
            <a:r>
              <a:rPr lang="cs-CZ" dirty="0"/>
              <a:t>Děti od 12 do 18 let 15-30mg 3-4xd, mladším kontraindikován</a:t>
            </a:r>
          </a:p>
          <a:p>
            <a:r>
              <a:rPr lang="cs-CZ" b="1" dirty="0"/>
              <a:t>Indikace: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Mírná až střední bolest – asi 10 x slabší analgetický účinek než morfin, menší nebezpečí vzniku závislosti</a:t>
            </a:r>
          </a:p>
          <a:p>
            <a:pPr lvl="1"/>
            <a:r>
              <a:rPr lang="cs-CZ" dirty="0"/>
              <a:t>Průjem a excesivní odpady z ileostomie (inhibice GIT motility)</a:t>
            </a:r>
          </a:p>
          <a:p>
            <a:pPr lvl="1"/>
            <a:r>
              <a:rPr lang="cs-CZ" dirty="0"/>
              <a:t>Antitusikum v menších dávkách</a:t>
            </a:r>
          </a:p>
          <a:p>
            <a:pPr lvl="1"/>
            <a:r>
              <a:rPr lang="cs-CZ" dirty="0"/>
              <a:t>Léčba pacientů s KCP na spontánní ventilaci – tradiční užití, bez evidence. Menší nežádoucí centrální účinky (dechový útlum)</a:t>
            </a:r>
          </a:p>
          <a:p>
            <a:r>
              <a:rPr lang="cs-CZ" b="1" dirty="0"/>
              <a:t>Farmakodynamika:</a:t>
            </a:r>
            <a:r>
              <a:rPr lang="cs-CZ" dirty="0"/>
              <a:t> velmi nízká afinita k </a:t>
            </a:r>
            <a:r>
              <a:rPr lang="el-GR" dirty="0"/>
              <a:t>μ</a:t>
            </a:r>
            <a:r>
              <a:rPr lang="cs-CZ" dirty="0"/>
              <a:t> receptorům. Z 10% je metabolizován na morfin ( analgezie, obstipace). Antitusický účinek možná zprostředkován specifickými kodeinovými receptory (vysoká afinita)</a:t>
            </a:r>
          </a:p>
          <a:p>
            <a:r>
              <a:rPr lang="cs-CZ" b="1" dirty="0"/>
              <a:t>Farmakokinetika: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per os biologická dostupnost vysoká (60-70%). </a:t>
            </a:r>
            <a:r>
              <a:rPr lang="cs-CZ" dirty="0" err="1"/>
              <a:t>Metabolizace</a:t>
            </a:r>
            <a:r>
              <a:rPr lang="cs-CZ" dirty="0"/>
              <a:t> v játrech na 1. codeine-6-glucuronid </a:t>
            </a:r>
            <a:r>
              <a:rPr lang="cs-CZ" dirty="0" err="1"/>
              <a:t>glucuronidací</a:t>
            </a:r>
            <a:r>
              <a:rPr lang="cs-CZ" dirty="0"/>
              <a:t> (10-20%), 2. na norkodein N-</a:t>
            </a:r>
            <a:r>
              <a:rPr lang="cs-CZ" dirty="0" err="1"/>
              <a:t>demetylací</a:t>
            </a:r>
            <a:r>
              <a:rPr lang="cs-CZ" dirty="0"/>
              <a:t> (10-20%) 3. na morfin O-</a:t>
            </a:r>
            <a:r>
              <a:rPr lang="cs-CZ" dirty="0" err="1"/>
              <a:t>demetylací</a:t>
            </a:r>
            <a:r>
              <a:rPr lang="cs-CZ" dirty="0"/>
              <a:t> (5-16%). Vylučuje se močí (původní látka, metabolity a metabolity konjugované). Eliminační poločas je 2,8 hodin</a:t>
            </a:r>
          </a:p>
          <a:p>
            <a:pPr lvl="1"/>
            <a:r>
              <a:rPr lang="cs-CZ" dirty="0"/>
              <a:t>CAVE: genetická variabilita enzymu CYP2D6 v játrech, kde se tvoří morfin = rychlí a pomalí tvůrci morfinu = proměnlivá účinnost</a:t>
            </a:r>
          </a:p>
          <a:p>
            <a:r>
              <a:rPr lang="cs-CZ" b="1" dirty="0"/>
              <a:t>NÚ:</a:t>
            </a:r>
            <a:r>
              <a:rPr lang="cs-CZ" dirty="0"/>
              <a:t> nauzea, zvracení, obluzení, excitace. Při předávkování, nebo </a:t>
            </a:r>
            <a:r>
              <a:rPr lang="cs-CZ" dirty="0" err="1"/>
              <a:t>iv</a:t>
            </a:r>
            <a:r>
              <a:rPr lang="cs-CZ" dirty="0"/>
              <a:t> podání kardiovaskulární kolaps. Střevní perforace (obstipační účinky)</a:t>
            </a:r>
          </a:p>
        </p:txBody>
      </p:sp>
    </p:spTree>
    <p:extLst>
      <p:ext uri="{BB962C8B-B14F-4D97-AF65-F5344CB8AC3E}">
        <p14:creationId xmlns:p14="http://schemas.microsoft.com/office/powerpoint/2010/main" val="2840232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3" y="365126"/>
            <a:ext cx="11758612" cy="6492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Dihydrokodein (DHC </a:t>
            </a:r>
            <a:r>
              <a:rPr lang="cs-CZ" sz="3200" dirty="0" err="1"/>
              <a:t>continuus</a:t>
            </a:r>
            <a:r>
              <a:rPr lang="cs-CZ" sz="3200" dirty="0"/>
              <a:t> </a:t>
            </a:r>
            <a:r>
              <a:rPr lang="cs-CZ" sz="3200" dirty="0" err="1"/>
              <a:t>tbl</a:t>
            </a:r>
            <a:r>
              <a:rPr lang="cs-CZ" sz="3200" dirty="0"/>
              <a:t> 60/90/120mg)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1257300"/>
            <a:ext cx="11758612" cy="535781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Dávkování:</a:t>
            </a:r>
          </a:p>
          <a:p>
            <a:pPr lvl="1"/>
            <a:r>
              <a:rPr lang="cs-CZ" dirty="0"/>
              <a:t>Dospělí: obvykle start 60mg co 12 hod, dle potřeby zvyšovat až na 2x120mg</a:t>
            </a:r>
          </a:p>
          <a:p>
            <a:pPr lvl="1"/>
            <a:r>
              <a:rPr lang="cs-CZ" dirty="0"/>
              <a:t>Děti do 12 let kontraindikován</a:t>
            </a:r>
          </a:p>
          <a:p>
            <a:pPr lvl="1"/>
            <a:r>
              <a:rPr lang="cs-CZ" dirty="0"/>
              <a:t>Iv v ČR nedostupný – stejně jako u kodeinu je nebezpečí těžkých alergických reakcí</a:t>
            </a:r>
          </a:p>
          <a:p>
            <a:r>
              <a:rPr lang="cs-CZ" b="1" dirty="0"/>
              <a:t>Indikace: </a:t>
            </a:r>
          </a:p>
          <a:p>
            <a:pPr lvl="1"/>
            <a:r>
              <a:rPr lang="cs-CZ" dirty="0"/>
              <a:t>tlumení střední až silné bolesti. Ve formě s řízeným postupným uvolňováním je zřejmě účinnější než kodein. Stejně jako u kodeinu je rovněž malé riziko respirační deprese</a:t>
            </a:r>
          </a:p>
          <a:p>
            <a:pPr lvl="1"/>
            <a:r>
              <a:rPr lang="cs-CZ" dirty="0"/>
              <a:t>Antitusikum – v menších dávkách</a:t>
            </a:r>
          </a:p>
          <a:p>
            <a:r>
              <a:rPr lang="cs-CZ" b="1" dirty="0"/>
              <a:t>Farmakodynamika: </a:t>
            </a:r>
          </a:p>
          <a:p>
            <a:pPr lvl="1"/>
            <a:r>
              <a:rPr lang="cs-CZ" dirty="0"/>
              <a:t>analgetikum na </a:t>
            </a:r>
            <a:r>
              <a:rPr lang="el-GR" dirty="0"/>
              <a:t>μ</a:t>
            </a:r>
            <a:r>
              <a:rPr lang="cs-CZ" dirty="0"/>
              <a:t> receptorech a méně na kapa,  stojící analgetickou potencí na pomezí mezi kodeinem a morfinem. </a:t>
            </a:r>
          </a:p>
          <a:p>
            <a:pPr lvl="1"/>
            <a:r>
              <a:rPr lang="cs-CZ" dirty="0"/>
              <a:t>Anxiolytický účinek</a:t>
            </a:r>
          </a:p>
          <a:p>
            <a:pPr lvl="1"/>
            <a:r>
              <a:rPr lang="cs-CZ" dirty="0"/>
              <a:t>Přímý účinek na nervové plexy hladké svaloviny GIT - obstipace</a:t>
            </a:r>
          </a:p>
          <a:p>
            <a:r>
              <a:rPr lang="cs-CZ" b="1" dirty="0"/>
              <a:t>Farmakokinetika: </a:t>
            </a:r>
          </a:p>
          <a:p>
            <a:pPr lvl="1"/>
            <a:r>
              <a:rPr lang="cs-CZ" dirty="0"/>
              <a:t>horší biologická dostupnost po per os podání (21%) je kompenzována formou tablet s řízeným uvolňováním. Maximální plasmatická hladina je dosažena za cca 1,6 až 1,8 h. Biologický poločas 4 hod. </a:t>
            </a:r>
          </a:p>
          <a:p>
            <a:pPr lvl="1"/>
            <a:r>
              <a:rPr lang="cs-CZ" dirty="0"/>
              <a:t>Metabolizuje se na aktivní metabolit </a:t>
            </a:r>
            <a:r>
              <a:rPr lang="cs-CZ" dirty="0" err="1"/>
              <a:t>dihydromorphin</a:t>
            </a:r>
            <a:r>
              <a:rPr lang="cs-CZ" dirty="0"/>
              <a:t> na  s vysokou </a:t>
            </a:r>
            <a:r>
              <a:rPr lang="cs-CZ" dirty="0" err="1"/>
              <a:t>afintou</a:t>
            </a:r>
            <a:r>
              <a:rPr lang="cs-CZ" dirty="0"/>
              <a:t> k </a:t>
            </a:r>
            <a:r>
              <a:rPr lang="el-GR" dirty="0"/>
              <a:t>μ</a:t>
            </a:r>
            <a:r>
              <a:rPr lang="cs-CZ" dirty="0"/>
              <a:t> receptoru cestou O-</a:t>
            </a:r>
            <a:r>
              <a:rPr lang="cs-CZ" dirty="0" err="1"/>
              <a:t>demetylace</a:t>
            </a:r>
            <a:r>
              <a:rPr lang="cs-CZ" dirty="0"/>
              <a:t> + další metabolity N metylací a </a:t>
            </a:r>
            <a:r>
              <a:rPr lang="cs-CZ" dirty="0" err="1"/>
              <a:t>glukuronidací</a:t>
            </a:r>
            <a:r>
              <a:rPr lang="cs-CZ" dirty="0"/>
              <a:t>, vše se vylučuje ledvinami</a:t>
            </a:r>
          </a:p>
          <a:p>
            <a:r>
              <a:rPr lang="cs-CZ" b="1" dirty="0"/>
              <a:t>NÚ:</a:t>
            </a:r>
            <a:r>
              <a:rPr lang="cs-CZ" dirty="0"/>
              <a:t> uvolnění histaminu (astmatici, alergické reakce kožní i anafylaktické), obstipace, žlučová kolika, retence moče, ale snad menší potence vzniku závislosti než silné </a:t>
            </a:r>
            <a:r>
              <a:rPr lang="cs-CZ" dirty="0" err="1"/>
              <a:t>opioidy</a:t>
            </a:r>
            <a:r>
              <a:rPr lang="cs-CZ" dirty="0"/>
              <a:t>, nicméně existuje. Nemá se podávat se staršími antidepresivy typu IMAO – deprese nebo excitace CNS, ale interakce méně častá než se silnými </a:t>
            </a:r>
            <a:r>
              <a:rPr lang="cs-CZ" dirty="0" err="1"/>
              <a:t>opioidy</a:t>
            </a:r>
            <a:r>
              <a:rPr lang="cs-CZ" dirty="0"/>
              <a:t> (</a:t>
            </a:r>
            <a:r>
              <a:rPr lang="cs-CZ" dirty="0" err="1"/>
              <a:t>dolsin</a:t>
            </a:r>
            <a:r>
              <a:rPr lang="cs-CZ" dirty="0"/>
              <a:t>, morfin)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33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accent1">
                <a:lumMod val="54000"/>
                <a:lumOff val="46000"/>
                <a:alpha val="98000"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26" name="Object 2">
            <a:extLst>
              <a:ext uri="{FF2B5EF4-FFF2-40B4-BE49-F238E27FC236}">
                <a16:creationId xmlns:a16="http://schemas.microsoft.com/office/drawing/2014/main" xmlns="" id="{7936E743-2993-4373-862E-A5C363F439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33400"/>
          <a:ext cx="9144000" cy="618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tografie" r:id="rId3" imgW="28142857" imgH="15204022" progId="MSPhotoEd.3">
                  <p:embed/>
                </p:oleObj>
              </mc:Choice>
              <mc:Fallback>
                <p:oleObj name="Fotografie" r:id="rId3" imgW="28142857" imgH="15204022" progId="MSPhotoEd.3">
                  <p:embed/>
                  <p:pic>
                    <p:nvPicPr>
                      <p:cNvPr id="257026" name="Object 2">
                        <a:extLst>
                          <a:ext uri="{FF2B5EF4-FFF2-40B4-BE49-F238E27FC236}">
                            <a16:creationId xmlns:a16="http://schemas.microsoft.com/office/drawing/2014/main" xmlns="" id="{7936E743-2993-4373-862E-A5C363F439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"/>
                        <a:ext cx="9144000" cy="618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365126"/>
            <a:ext cx="11244262" cy="5778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Tramadol</a:t>
            </a:r>
            <a:r>
              <a:rPr lang="cs-CZ" sz="32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3" y="942976"/>
            <a:ext cx="11244262" cy="5233987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Formy – </a:t>
            </a:r>
            <a:r>
              <a:rPr lang="cs-CZ" dirty="0" err="1"/>
              <a:t>tbl</a:t>
            </a:r>
            <a:r>
              <a:rPr lang="cs-CZ" dirty="0"/>
              <a:t>, </a:t>
            </a:r>
            <a:r>
              <a:rPr lang="cs-CZ" dirty="0" err="1"/>
              <a:t>inj</a:t>
            </a:r>
            <a:r>
              <a:rPr lang="cs-CZ" dirty="0"/>
              <a:t>, </a:t>
            </a:r>
            <a:r>
              <a:rPr lang="cs-CZ" dirty="0" err="1"/>
              <a:t>supp</a:t>
            </a:r>
            <a:r>
              <a:rPr lang="cs-CZ" dirty="0"/>
              <a:t>, per os roztok …</a:t>
            </a:r>
          </a:p>
          <a:p>
            <a:r>
              <a:rPr lang="cs-CZ" dirty="0"/>
              <a:t>Dávky: </a:t>
            </a:r>
            <a:r>
              <a:rPr lang="cs-CZ" dirty="0" err="1"/>
              <a:t>inj</a:t>
            </a:r>
            <a:endParaRPr lang="cs-CZ" dirty="0"/>
          </a:p>
          <a:p>
            <a:pPr lvl="1"/>
            <a:r>
              <a:rPr lang="cs-CZ" dirty="0"/>
              <a:t>Dospělí: 50-100mg co 4-6h</a:t>
            </a:r>
          </a:p>
          <a:p>
            <a:pPr lvl="1"/>
            <a:r>
              <a:rPr lang="cs-CZ" dirty="0"/>
              <a:t>Děti: od 1 roku 1-2 mg/kg nesmí se překročit </a:t>
            </a:r>
            <a:r>
              <a:rPr lang="cs-CZ" dirty="0" err="1"/>
              <a:t>max</a:t>
            </a:r>
            <a:r>
              <a:rPr lang="cs-CZ" dirty="0"/>
              <a:t> denní dávka 8mg/kg</a:t>
            </a:r>
          </a:p>
          <a:p>
            <a:r>
              <a:rPr lang="cs-CZ" dirty="0"/>
              <a:t>Indikace: mírná až středně silná bolest</a:t>
            </a:r>
          </a:p>
          <a:p>
            <a:r>
              <a:rPr lang="cs-CZ" dirty="0"/>
              <a:t>Farmakodynamika: </a:t>
            </a:r>
          </a:p>
          <a:p>
            <a:pPr lvl="1"/>
            <a:r>
              <a:rPr lang="cs-CZ" dirty="0"/>
              <a:t>non-selektivní agonista hlavně </a:t>
            </a:r>
            <a:r>
              <a:rPr lang="el-GR" dirty="0"/>
              <a:t>μ</a:t>
            </a:r>
            <a:r>
              <a:rPr lang="cs-CZ" dirty="0"/>
              <a:t>, méně kapa a delta receptorů v CNS ( </a:t>
            </a:r>
            <a:r>
              <a:rPr lang="cs-CZ" dirty="0" err="1"/>
              <a:t>tramadol</a:t>
            </a:r>
            <a:r>
              <a:rPr lang="cs-CZ" dirty="0"/>
              <a:t> je </a:t>
            </a:r>
            <a:r>
              <a:rPr lang="cs-CZ" dirty="0" err="1"/>
              <a:t>fe</a:t>
            </a:r>
            <a:r>
              <a:rPr lang="cs-CZ" dirty="0"/>
              <a:t> formě racemické směsi </a:t>
            </a:r>
            <a:r>
              <a:rPr lang="cs-CZ" dirty="0" err="1"/>
              <a:t>tj</a:t>
            </a:r>
            <a:r>
              <a:rPr lang="cs-CZ" dirty="0"/>
              <a:t> +- </a:t>
            </a:r>
            <a:r>
              <a:rPr lang="cs-CZ" dirty="0" err="1"/>
              <a:t>enantiomerů</a:t>
            </a:r>
            <a:r>
              <a:rPr lang="cs-CZ" dirty="0"/>
              <a:t>. Tyto jsou velmi málo aktivní na receptorech, ale metabolit </a:t>
            </a:r>
            <a:r>
              <a:rPr lang="cs-CZ" dirty="0" err="1"/>
              <a:t>vznijajicí</a:t>
            </a:r>
            <a:r>
              <a:rPr lang="cs-CZ" dirty="0"/>
              <a:t> v játrech (</a:t>
            </a:r>
            <a:r>
              <a:rPr lang="cs-CZ" b="1" dirty="0">
                <a:solidFill>
                  <a:srgbClr val="FF0000"/>
                </a:solidFill>
              </a:rPr>
              <a:t>O-</a:t>
            </a:r>
            <a:r>
              <a:rPr lang="cs-CZ" b="1" dirty="0" err="1">
                <a:solidFill>
                  <a:srgbClr val="FF0000"/>
                </a:solidFill>
              </a:rPr>
              <a:t>desmetyltramado</a:t>
            </a:r>
            <a:r>
              <a:rPr lang="cs-CZ" dirty="0" err="1"/>
              <a:t>l</a:t>
            </a:r>
            <a:r>
              <a:rPr lang="cs-CZ" dirty="0"/>
              <a:t>) má 700x vyšší afinitu na </a:t>
            </a:r>
            <a:r>
              <a:rPr lang="el-GR" dirty="0"/>
              <a:t>μ</a:t>
            </a:r>
            <a:r>
              <a:rPr lang="cs-CZ" dirty="0"/>
              <a:t> receptoru než </a:t>
            </a:r>
            <a:r>
              <a:rPr lang="cs-CZ" dirty="0" err="1"/>
              <a:t>tramadol</a:t>
            </a:r>
            <a:r>
              <a:rPr lang="cs-CZ" dirty="0"/>
              <a:t> a vnitřní aktivitu obdobnou morfinu) </a:t>
            </a:r>
          </a:p>
          <a:p>
            <a:pPr lvl="1"/>
            <a:r>
              <a:rPr lang="cs-CZ" dirty="0"/>
              <a:t>Inhibice </a:t>
            </a:r>
            <a:r>
              <a:rPr lang="cs-CZ" dirty="0" err="1"/>
              <a:t>neuronální</a:t>
            </a:r>
            <a:r>
              <a:rPr lang="cs-CZ" dirty="0"/>
              <a:t> </a:t>
            </a:r>
            <a:r>
              <a:rPr lang="cs-CZ" dirty="0" err="1"/>
              <a:t>reuptake</a:t>
            </a:r>
            <a:r>
              <a:rPr lang="cs-CZ" dirty="0"/>
              <a:t> noradrenalinu = inhibice bolestivé transmise aktivací </a:t>
            </a:r>
            <a:r>
              <a:rPr lang="cs-CZ" dirty="0" err="1"/>
              <a:t>noradrenergního</a:t>
            </a:r>
            <a:r>
              <a:rPr lang="cs-CZ" dirty="0"/>
              <a:t> descendentního modulačního systému (</a:t>
            </a:r>
            <a:r>
              <a:rPr lang="cs-CZ" b="1" dirty="0">
                <a:solidFill>
                  <a:srgbClr val="FF0000"/>
                </a:solidFill>
              </a:rPr>
              <a:t>negativní </a:t>
            </a:r>
            <a:r>
              <a:rPr lang="cs-CZ" b="1" dirty="0" err="1">
                <a:solidFill>
                  <a:srgbClr val="FF0000"/>
                </a:solidFill>
              </a:rPr>
              <a:t>enantiomer</a:t>
            </a:r>
            <a:r>
              <a:rPr lang="cs-CZ" dirty="0"/>
              <a:t>) = </a:t>
            </a:r>
            <a:r>
              <a:rPr lang="cs-CZ" dirty="0" err="1"/>
              <a:t>snižení</a:t>
            </a:r>
            <a:r>
              <a:rPr lang="cs-CZ" dirty="0"/>
              <a:t> bolesti</a:t>
            </a:r>
          </a:p>
          <a:p>
            <a:pPr lvl="1"/>
            <a:r>
              <a:rPr lang="cs-CZ" dirty="0"/>
              <a:t>Inhibice </a:t>
            </a:r>
            <a:r>
              <a:rPr lang="cs-CZ" dirty="0" err="1"/>
              <a:t>reuptake</a:t>
            </a:r>
            <a:r>
              <a:rPr lang="cs-CZ" dirty="0"/>
              <a:t> serotoninu (SRI) = zvýšení serotoninu v CNS = aktivace serotoninového modulačního systému (</a:t>
            </a:r>
            <a:r>
              <a:rPr lang="cs-CZ" b="1" dirty="0">
                <a:solidFill>
                  <a:srgbClr val="FF0000"/>
                </a:solidFill>
              </a:rPr>
              <a:t>positivní </a:t>
            </a:r>
            <a:r>
              <a:rPr lang="cs-CZ" b="1" dirty="0" err="1">
                <a:solidFill>
                  <a:srgbClr val="FF0000"/>
                </a:solidFill>
              </a:rPr>
              <a:t>enantiomer</a:t>
            </a:r>
            <a:r>
              <a:rPr lang="cs-CZ" dirty="0"/>
              <a:t>) = snížení bolesti</a:t>
            </a:r>
          </a:p>
          <a:p>
            <a:r>
              <a:rPr lang="cs-CZ" dirty="0"/>
              <a:t>Farmakokinetika: </a:t>
            </a:r>
            <a:r>
              <a:rPr lang="cs-CZ" b="1" dirty="0"/>
              <a:t>biologická dostupnost </a:t>
            </a:r>
            <a:r>
              <a:rPr lang="cs-CZ" dirty="0"/>
              <a:t>po per os podání je dobrá (68-100%), </a:t>
            </a:r>
            <a:r>
              <a:rPr lang="cs-CZ" b="1" dirty="0"/>
              <a:t>vazba na plasmatické bílkoviny </a:t>
            </a:r>
            <a:r>
              <a:rPr lang="cs-CZ" dirty="0"/>
              <a:t>jen 4-20%, </a:t>
            </a:r>
            <a:r>
              <a:rPr lang="cs-CZ" b="1" dirty="0"/>
              <a:t>koncentrace v CNS </a:t>
            </a:r>
            <a:r>
              <a:rPr lang="cs-CZ" dirty="0"/>
              <a:t>výrazně vyšší než v plazmě (</a:t>
            </a:r>
            <a:r>
              <a:rPr lang="cs-CZ" dirty="0" err="1"/>
              <a:t>tramadol</a:t>
            </a:r>
            <a:r>
              <a:rPr lang="cs-CZ" dirty="0"/>
              <a:t>), mírně vyšší (O-</a:t>
            </a:r>
            <a:r>
              <a:rPr lang="cs-CZ" dirty="0" err="1"/>
              <a:t>desmetyltramdol</a:t>
            </a:r>
            <a:r>
              <a:rPr lang="cs-CZ" dirty="0"/>
              <a:t>),  oba prochází přes </a:t>
            </a:r>
            <a:r>
              <a:rPr lang="cs-CZ" b="1" dirty="0"/>
              <a:t>placentární bariéru </a:t>
            </a:r>
            <a:r>
              <a:rPr lang="cs-CZ" dirty="0"/>
              <a:t>(80%). Analgeticky účinný agonista </a:t>
            </a:r>
            <a:r>
              <a:rPr lang="el-GR" dirty="0"/>
              <a:t>μ</a:t>
            </a:r>
            <a:r>
              <a:rPr lang="cs-CZ" dirty="0"/>
              <a:t> receptorů (</a:t>
            </a:r>
            <a:r>
              <a:rPr lang="cs-CZ" b="1" dirty="0"/>
              <a:t>O-</a:t>
            </a:r>
            <a:r>
              <a:rPr lang="cs-CZ" b="1" dirty="0" err="1"/>
              <a:t>desmetyltramadol</a:t>
            </a:r>
            <a:r>
              <a:rPr lang="cs-CZ" dirty="0"/>
              <a:t>) vzniká v játrech na cytochromu P450 a jeho izoenzymech (CYP2D6 a další…). Asi 6% populace má geneticky zpomalenou </a:t>
            </a:r>
            <a:r>
              <a:rPr lang="cs-CZ" dirty="0" err="1"/>
              <a:t>metabolizaci</a:t>
            </a:r>
            <a:r>
              <a:rPr lang="cs-CZ" dirty="0"/>
              <a:t> na CYP2D6 izoenzymu = </a:t>
            </a:r>
            <a:r>
              <a:rPr lang="cs-CZ" b="1" dirty="0"/>
              <a:t>redukce analgetického účinku. Poločas v plasmě</a:t>
            </a:r>
            <a:r>
              <a:rPr lang="cs-CZ" dirty="0"/>
              <a:t> (</a:t>
            </a:r>
            <a:r>
              <a:rPr lang="cs-CZ" dirty="0" err="1"/>
              <a:t>tramadol</a:t>
            </a:r>
            <a:r>
              <a:rPr lang="cs-CZ" dirty="0"/>
              <a:t> 6 h, O-</a:t>
            </a:r>
            <a:r>
              <a:rPr lang="cs-CZ" dirty="0" err="1"/>
              <a:t>desmetyltramadol</a:t>
            </a:r>
            <a:r>
              <a:rPr lang="cs-CZ" dirty="0"/>
              <a:t> 9h). Fáze II jaterního metabolismu mění metabolity na ve vodě rozpustné, následně vyloučeny močí (90%) minimálně stolicí (10%) = eliminační poločas je dvojnásobný u pacientů se selhávajícími ledvinami</a:t>
            </a:r>
          </a:p>
          <a:p>
            <a:r>
              <a:rPr lang="cs-CZ" dirty="0"/>
              <a:t>NÚ: </a:t>
            </a:r>
            <a:r>
              <a:rPr lang="cs-CZ" b="1" dirty="0"/>
              <a:t>CNS:</a:t>
            </a:r>
            <a:r>
              <a:rPr lang="cs-CZ" dirty="0"/>
              <a:t> nauzea, točení hlavy, </a:t>
            </a:r>
            <a:r>
              <a:rPr lang="cs-CZ" dirty="0" err="1"/>
              <a:t>sedace</a:t>
            </a:r>
            <a:r>
              <a:rPr lang="cs-CZ" dirty="0"/>
              <a:t>, pocení. Psychické změny, někdy subjektivně velmi nepříjemné. Vzácně </a:t>
            </a:r>
            <a:r>
              <a:rPr lang="cs-CZ" dirty="0" err="1"/>
              <a:t>epi</a:t>
            </a:r>
            <a:r>
              <a:rPr lang="cs-CZ" dirty="0"/>
              <a:t> záchvaty. Dechová deprese jen při výrazném předávkování. Menší potence pro závislost, ale existuje. </a:t>
            </a:r>
            <a:r>
              <a:rPr lang="cs-CZ" b="1" dirty="0"/>
              <a:t>GIT:</a:t>
            </a:r>
            <a:r>
              <a:rPr lang="cs-CZ" dirty="0"/>
              <a:t> velmi vzácně zvýšení jaterních enzymů. </a:t>
            </a:r>
            <a:r>
              <a:rPr lang="cs-CZ" b="1" dirty="0"/>
              <a:t>KVS</a:t>
            </a:r>
            <a:r>
              <a:rPr lang="cs-CZ" dirty="0"/>
              <a:t>: velmi vzácně oběhově změny (</a:t>
            </a:r>
            <a:r>
              <a:rPr lang="cs-CZ" dirty="0" err="1"/>
              <a:t>iv</a:t>
            </a:r>
            <a:r>
              <a:rPr lang="cs-CZ" dirty="0"/>
              <a:t> podání po velké fyzické zátěži)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344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844" y="271462"/>
            <a:ext cx="11644312" cy="6064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Nalbufin</a:t>
            </a:r>
            <a:r>
              <a:rPr lang="cs-CZ" sz="3200" dirty="0"/>
              <a:t> (NUBAIN, NALBUFIN)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3844" y="1057276"/>
            <a:ext cx="11644312" cy="567690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Formy: roztok  2 ml s 20 mg v 1 </a:t>
            </a:r>
            <a:r>
              <a:rPr lang="cs-CZ" dirty="0" err="1"/>
              <a:t>amp</a:t>
            </a:r>
            <a:r>
              <a:rPr lang="cs-CZ" dirty="0"/>
              <a:t> pro </a:t>
            </a:r>
            <a:r>
              <a:rPr lang="cs-CZ" dirty="0" err="1"/>
              <a:t>inj</a:t>
            </a:r>
            <a:r>
              <a:rPr lang="cs-CZ" dirty="0"/>
              <a:t> </a:t>
            </a:r>
            <a:r>
              <a:rPr lang="cs-CZ" dirty="0" err="1"/>
              <a:t>iv</a:t>
            </a:r>
            <a:r>
              <a:rPr lang="cs-CZ" dirty="0"/>
              <a:t>, (</a:t>
            </a:r>
            <a:r>
              <a:rPr lang="cs-CZ" dirty="0" err="1"/>
              <a:t>sc</a:t>
            </a:r>
            <a:r>
              <a:rPr lang="cs-CZ" dirty="0"/>
              <a:t> a </a:t>
            </a:r>
            <a:r>
              <a:rPr lang="cs-CZ" dirty="0" err="1"/>
              <a:t>im</a:t>
            </a:r>
            <a:r>
              <a:rPr lang="cs-CZ" dirty="0"/>
              <a:t> aplikace možná, ale bolestivá)</a:t>
            </a:r>
          </a:p>
          <a:p>
            <a:r>
              <a:rPr lang="cs-CZ" dirty="0"/>
              <a:t>Dávky:</a:t>
            </a:r>
          </a:p>
          <a:p>
            <a:pPr lvl="1"/>
            <a:r>
              <a:rPr lang="cs-CZ" dirty="0"/>
              <a:t>Dospělí: 10-20 mg </a:t>
            </a:r>
            <a:r>
              <a:rPr lang="cs-CZ" dirty="0" err="1"/>
              <a:t>iv</a:t>
            </a:r>
            <a:r>
              <a:rPr lang="cs-CZ" dirty="0"/>
              <a:t>, možno opakovat po 3-6 h dle potřeby</a:t>
            </a:r>
          </a:p>
          <a:p>
            <a:pPr lvl="1"/>
            <a:r>
              <a:rPr lang="cs-CZ" dirty="0"/>
              <a:t>Děti od 1,5 let výše 0,1-0,2 mg/kg </a:t>
            </a:r>
            <a:r>
              <a:rPr lang="cs-CZ" dirty="0" err="1"/>
              <a:t>iv</a:t>
            </a:r>
            <a:r>
              <a:rPr lang="cs-CZ" dirty="0"/>
              <a:t> možno opakovat po 3-6 h dle potřeby (jednotlivá </a:t>
            </a:r>
            <a:r>
              <a:rPr lang="cs-CZ" dirty="0" err="1"/>
              <a:t>dd</a:t>
            </a:r>
            <a:r>
              <a:rPr lang="cs-CZ" dirty="0"/>
              <a:t> </a:t>
            </a:r>
            <a:r>
              <a:rPr lang="cs-CZ" dirty="0" err="1"/>
              <a:t>max</a:t>
            </a:r>
            <a:r>
              <a:rPr lang="cs-CZ" dirty="0"/>
              <a:t> 0,2 mg/kg)</a:t>
            </a:r>
          </a:p>
          <a:p>
            <a:r>
              <a:rPr lang="cs-CZ" dirty="0"/>
              <a:t>Užití: </a:t>
            </a:r>
          </a:p>
          <a:p>
            <a:pPr lvl="1"/>
            <a:r>
              <a:rPr lang="cs-CZ" dirty="0"/>
              <a:t>Premedikace</a:t>
            </a:r>
          </a:p>
          <a:p>
            <a:pPr lvl="1"/>
            <a:r>
              <a:rPr lang="cs-CZ" dirty="0"/>
              <a:t>Léčba střední až těžké bolesti (včetně perioperační u méně bolestivých zákroků, </a:t>
            </a:r>
          </a:p>
          <a:p>
            <a:pPr lvl="1"/>
            <a:r>
              <a:rPr lang="cs-CZ" dirty="0"/>
              <a:t>porodní analgezie</a:t>
            </a:r>
          </a:p>
          <a:p>
            <a:pPr lvl="1"/>
            <a:r>
              <a:rPr lang="cs-CZ" dirty="0"/>
              <a:t>Zkouší se léčba proti svědění po </a:t>
            </a:r>
            <a:r>
              <a:rPr lang="el-GR" dirty="0"/>
              <a:t>μ</a:t>
            </a:r>
            <a:r>
              <a:rPr lang="cs-CZ" dirty="0"/>
              <a:t> agonistech (</a:t>
            </a:r>
            <a:r>
              <a:rPr lang="cs-CZ" dirty="0" err="1"/>
              <a:t>antagonizace</a:t>
            </a:r>
            <a:r>
              <a:rPr lang="cs-CZ" dirty="0"/>
              <a:t> na </a:t>
            </a:r>
            <a:r>
              <a:rPr lang="el-GR" dirty="0"/>
              <a:t>μ</a:t>
            </a:r>
            <a:r>
              <a:rPr lang="cs-CZ" dirty="0"/>
              <a:t> receptorech centrálně)</a:t>
            </a:r>
          </a:p>
          <a:p>
            <a:r>
              <a:rPr lang="cs-CZ" dirty="0"/>
              <a:t>Farmakodynamika: </a:t>
            </a:r>
          </a:p>
          <a:p>
            <a:pPr lvl="1"/>
            <a:r>
              <a:rPr lang="cs-CZ" dirty="0"/>
              <a:t>agonista kappa receptorů v CNS, antagonista </a:t>
            </a:r>
            <a:r>
              <a:rPr lang="el-GR" dirty="0"/>
              <a:t>μ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Inhibuje uvolnění neurotransmiterů ovlivňujících vedení a vnímání bolesti (substance P), vyvolává postsynaptickou inhibici neuronů </a:t>
            </a:r>
            <a:r>
              <a:rPr lang="cs-CZ" dirty="0" err="1"/>
              <a:t>tractus</a:t>
            </a:r>
            <a:r>
              <a:rPr lang="cs-CZ" dirty="0"/>
              <a:t> </a:t>
            </a:r>
            <a:r>
              <a:rPr lang="cs-CZ" dirty="0" err="1"/>
              <a:t>spinotalamicus</a:t>
            </a:r>
            <a:r>
              <a:rPr lang="cs-CZ" dirty="0"/>
              <a:t> (dostředivá dráha vedení bolesti). </a:t>
            </a:r>
          </a:p>
          <a:p>
            <a:pPr lvl="1"/>
            <a:r>
              <a:rPr lang="cs-CZ" dirty="0"/>
              <a:t>Je asi 3x analgeticky silnější než kodein. Nízké dávky = převaha analgetických účinků, vysoké dávky = převaha nežádoucích účinků. </a:t>
            </a:r>
          </a:p>
          <a:p>
            <a:pPr lvl="1"/>
            <a:r>
              <a:rPr lang="cs-CZ" dirty="0"/>
              <a:t>Méně vyvolává závislost, </a:t>
            </a:r>
          </a:p>
          <a:p>
            <a:pPr lvl="1"/>
            <a:r>
              <a:rPr lang="cs-CZ" dirty="0"/>
              <a:t>antagonizuje dechovou depresi po opiátech – ale až s časovým odstupem, při současném podání </a:t>
            </a:r>
            <a:r>
              <a:rPr lang="el-GR" dirty="0"/>
              <a:t>μ</a:t>
            </a:r>
            <a:r>
              <a:rPr lang="cs-CZ" dirty="0"/>
              <a:t> agonistů se v úvodu tlumivé účinky sčítají</a:t>
            </a:r>
          </a:p>
          <a:p>
            <a:r>
              <a:rPr lang="cs-CZ" dirty="0"/>
              <a:t>Farmakokinetika: nástup účinku během 2-3 minut po </a:t>
            </a:r>
            <a:r>
              <a:rPr lang="cs-CZ" dirty="0" err="1"/>
              <a:t>iv</a:t>
            </a:r>
            <a:r>
              <a:rPr lang="cs-CZ" dirty="0"/>
              <a:t> podání, a za 15 po IM, </a:t>
            </a:r>
            <a:r>
              <a:rPr lang="cs-CZ" dirty="0" err="1"/>
              <a:t>sc</a:t>
            </a:r>
            <a:r>
              <a:rPr lang="cs-CZ" dirty="0"/>
              <a:t>. Eliminační poločas cca 5 hod, analgetický účinek cca 3-6 hod. </a:t>
            </a:r>
            <a:r>
              <a:rPr lang="cs-CZ" dirty="0" err="1"/>
              <a:t>Metabolizace</a:t>
            </a:r>
            <a:r>
              <a:rPr lang="cs-CZ" dirty="0"/>
              <a:t> v játrech na neaktivní metabolity</a:t>
            </a:r>
          </a:p>
          <a:p>
            <a:r>
              <a:rPr lang="cs-CZ" dirty="0"/>
              <a:t>NÚ: </a:t>
            </a:r>
            <a:r>
              <a:rPr lang="cs-CZ" b="1" dirty="0"/>
              <a:t>CNS</a:t>
            </a:r>
            <a:r>
              <a:rPr lang="cs-CZ" dirty="0"/>
              <a:t>: nauzea, </a:t>
            </a:r>
            <a:r>
              <a:rPr lang="cs-CZ" dirty="0" err="1"/>
              <a:t>sedace</a:t>
            </a:r>
            <a:r>
              <a:rPr lang="cs-CZ" dirty="0"/>
              <a:t>, kognitivní dysfunkce, suchost v ústech, bolesti hlavy, pocení </a:t>
            </a:r>
            <a:r>
              <a:rPr lang="cs-CZ" b="1" dirty="0"/>
              <a:t>KVS</a:t>
            </a:r>
            <a:r>
              <a:rPr lang="cs-CZ" dirty="0"/>
              <a:t>: hyper, hypotenze, brady, tachykardie, plicní edém. Nežádoucí účinky jsou méně časté než u klasických </a:t>
            </a:r>
            <a:r>
              <a:rPr lang="el-GR" dirty="0"/>
              <a:t>μ</a:t>
            </a:r>
            <a:r>
              <a:rPr lang="cs-CZ" dirty="0"/>
              <a:t> agonistů (morfin, </a:t>
            </a:r>
            <a:r>
              <a:rPr lang="cs-CZ" dirty="0" err="1"/>
              <a:t>dolsin</a:t>
            </a:r>
            <a:r>
              <a:rPr lang="cs-CZ" dirty="0"/>
              <a:t>), a prevencí je použití co nejnižší dávky a její postupné navyšování. </a:t>
            </a:r>
            <a:r>
              <a:rPr lang="cs-CZ" b="1" dirty="0"/>
              <a:t>Respirace</a:t>
            </a:r>
            <a:r>
              <a:rPr lang="cs-CZ" dirty="0"/>
              <a:t>: menší pohotovost pro útlum dechu, pokud u vysokých dávek nastane, pak antagonistou je </a:t>
            </a:r>
            <a:r>
              <a:rPr lang="cs-CZ" dirty="0" err="1"/>
              <a:t>naloxon</a:t>
            </a:r>
            <a:r>
              <a:rPr lang="cs-CZ" dirty="0"/>
              <a:t> jako u </a:t>
            </a:r>
            <a:r>
              <a:rPr lang="el-GR" dirty="0"/>
              <a:t>μ</a:t>
            </a:r>
            <a:r>
              <a:rPr lang="cs-CZ" dirty="0"/>
              <a:t> agonistů.</a:t>
            </a:r>
          </a:p>
        </p:txBody>
      </p:sp>
    </p:spTree>
    <p:extLst>
      <p:ext uri="{BB962C8B-B14F-4D97-AF65-F5344CB8AC3E}">
        <p14:creationId xmlns:p14="http://schemas.microsoft.com/office/powerpoint/2010/main" val="3058386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Silné </a:t>
            </a:r>
            <a:r>
              <a:rPr lang="cs-CZ" dirty="0" err="1"/>
              <a:t>opioidy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6749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/>
              <a:t>Opioidy</a:t>
            </a:r>
            <a:r>
              <a:rPr lang="cs-CZ" dirty="0"/>
              <a:t> léčby chronické bolesti</a:t>
            </a:r>
          </a:p>
          <a:p>
            <a:pPr lvl="1"/>
            <a:r>
              <a:rPr lang="cs-CZ" sz="1800" dirty="0"/>
              <a:t>Morfin</a:t>
            </a:r>
          </a:p>
          <a:p>
            <a:pPr lvl="1"/>
            <a:r>
              <a:rPr lang="cs-CZ" sz="1800" dirty="0" err="1"/>
              <a:t>Fentanyl</a:t>
            </a:r>
            <a:endParaRPr lang="cs-CZ" sz="1800" dirty="0"/>
          </a:p>
          <a:p>
            <a:pPr lvl="1"/>
            <a:r>
              <a:rPr lang="cs-CZ" sz="1800" dirty="0" err="1"/>
              <a:t>Hydromorfon</a:t>
            </a:r>
            <a:endParaRPr lang="cs-CZ" sz="1800" dirty="0"/>
          </a:p>
          <a:p>
            <a:pPr lvl="1"/>
            <a:r>
              <a:rPr lang="cs-CZ" sz="1800" dirty="0"/>
              <a:t>Buprenorfin</a:t>
            </a:r>
          </a:p>
          <a:p>
            <a:pPr lvl="1"/>
            <a:r>
              <a:rPr lang="cs-CZ" sz="1800" dirty="0" err="1"/>
              <a:t>Tapentadol</a:t>
            </a:r>
            <a:endParaRPr lang="cs-CZ" sz="1800" dirty="0"/>
          </a:p>
          <a:p>
            <a:pPr lvl="1"/>
            <a:r>
              <a:rPr lang="cs-CZ" sz="1800" dirty="0" err="1"/>
              <a:t>Pethidin</a:t>
            </a:r>
            <a:endParaRPr lang="cs-CZ" sz="1800" dirty="0"/>
          </a:p>
          <a:p>
            <a:pPr lvl="1"/>
            <a:r>
              <a:rPr lang="cs-CZ" sz="1800" dirty="0"/>
              <a:t>Piritramid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6749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err="1"/>
              <a:t>Opioidy</a:t>
            </a:r>
            <a:r>
              <a:rPr lang="cs-CZ" dirty="0"/>
              <a:t> </a:t>
            </a:r>
            <a:r>
              <a:rPr lang="cs-CZ" dirty="0" err="1"/>
              <a:t>periopeačního</a:t>
            </a:r>
            <a:r>
              <a:rPr lang="cs-CZ" dirty="0"/>
              <a:t> období – akutní bolest</a:t>
            </a:r>
          </a:p>
          <a:p>
            <a:pPr lvl="1"/>
            <a:r>
              <a:rPr lang="cs-CZ" sz="1800" dirty="0" err="1"/>
              <a:t>Sufentanyl</a:t>
            </a:r>
            <a:endParaRPr lang="cs-CZ" sz="1800" dirty="0"/>
          </a:p>
          <a:p>
            <a:pPr lvl="1"/>
            <a:r>
              <a:rPr lang="cs-CZ" sz="1800" dirty="0" err="1"/>
              <a:t>Remifentanyl</a:t>
            </a:r>
            <a:endParaRPr lang="cs-CZ" sz="1800" dirty="0"/>
          </a:p>
          <a:p>
            <a:pPr lvl="1"/>
            <a:r>
              <a:rPr lang="cs-CZ" sz="1800" dirty="0" err="1"/>
              <a:t>Alfentanyl</a:t>
            </a:r>
            <a:endParaRPr lang="cs-CZ" sz="1800" dirty="0"/>
          </a:p>
          <a:p>
            <a:pPr lvl="1"/>
            <a:r>
              <a:rPr lang="cs-CZ" sz="1800" dirty="0"/>
              <a:t>A některé společně z kategorie pro léčbu chronické bolesti (morfin, </a:t>
            </a:r>
            <a:r>
              <a:rPr lang="cs-CZ" sz="1800" dirty="0" err="1"/>
              <a:t>fentanyl</a:t>
            </a:r>
            <a:r>
              <a:rPr lang="cs-CZ" sz="1800" dirty="0"/>
              <a:t>, piritramid)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85913" y="4672014"/>
            <a:ext cx="9344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Receptor </a:t>
            </a:r>
            <a:r>
              <a:rPr lang="el-GR" sz="1400" b="1" dirty="0"/>
              <a:t>μ</a:t>
            </a:r>
            <a:r>
              <a:rPr lang="cs-CZ" sz="1400" b="1" dirty="0"/>
              <a:t> – mí(MOR):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systémové/centrální účinky: analgezie, euforie, </a:t>
            </a:r>
            <a:r>
              <a:rPr lang="cs-CZ" sz="1400" dirty="0" err="1"/>
              <a:t>mioza</a:t>
            </a:r>
            <a:r>
              <a:rPr lang="cs-CZ" sz="1400" dirty="0"/>
              <a:t>, fyzická závislost, respirační deprese, vazodilatace, zácpa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Periferní účinky: analgezie, zácpa, protizánětlivé účinky</a:t>
            </a:r>
          </a:p>
          <a:p>
            <a:r>
              <a:rPr lang="cs-CZ" sz="1400" b="1" dirty="0"/>
              <a:t>Receptor </a:t>
            </a: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– delta(DOR):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Systémové/centrální účinky: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analgézie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křeče, anxiolytické účinky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Periferní účinky: analgezie, zácpa</a:t>
            </a:r>
          </a:p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Receptor </a:t>
            </a:r>
            <a:r>
              <a:rPr lang="el-GR" sz="1400" b="1" dirty="0"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 – kappa (KOR):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Systémové/centrální účinky: analgezie, dysforie, halucinace,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sedace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miosa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diuresa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neuro protektivní účinek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Periferní účinky: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analgézie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protizánětlivý účinek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54417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1" y="1748117"/>
            <a:ext cx="5283573" cy="486783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9721" y="365126"/>
            <a:ext cx="11845737" cy="73753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cs-CZ" dirty="0"/>
              <a:t>Orientační nástin mechanismu účinku </a:t>
            </a:r>
            <a:r>
              <a:rPr lang="el-GR" dirty="0"/>
              <a:t>μ</a:t>
            </a:r>
            <a:r>
              <a:rPr lang="cs-CZ" dirty="0"/>
              <a:t> agonistů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13294" y="1102660"/>
            <a:ext cx="65621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/>
              <a:t>Bolestivý vjem(signál) </a:t>
            </a:r>
            <a:r>
              <a:rPr lang="cs-CZ" dirty="0"/>
              <a:t>z </a:t>
            </a:r>
            <a:r>
              <a:rPr lang="cs-CZ" dirty="0" err="1"/>
              <a:t>nociceptoru</a:t>
            </a:r>
            <a:r>
              <a:rPr lang="cs-CZ" dirty="0"/>
              <a:t> na periferii vede přes gangliovou buňku do zadních rohů míšních, kde se přepojuje na synapsi na druhý neuron bolestivé dráhy</a:t>
            </a:r>
          </a:p>
          <a:p>
            <a:pPr marL="342900" indent="-342900">
              <a:buAutoNum type="arabicPeriod"/>
            </a:pPr>
            <a:r>
              <a:rPr lang="cs-CZ" b="1" dirty="0"/>
              <a:t>De</a:t>
            </a:r>
            <a:r>
              <a:rPr lang="cs-CZ" dirty="0"/>
              <a:t>polarizační signál </a:t>
            </a:r>
            <a:r>
              <a:rPr lang="cs-CZ" b="1" dirty="0" err="1"/>
              <a:t>presynapticky</a:t>
            </a:r>
            <a:r>
              <a:rPr lang="cs-CZ" b="1" dirty="0"/>
              <a:t> uvolní excitační mediátory </a:t>
            </a:r>
            <a:r>
              <a:rPr lang="cs-CZ" dirty="0"/>
              <a:t>jako glutamát, substance P, CGRP z vezikul</a:t>
            </a:r>
          </a:p>
          <a:p>
            <a:pPr marL="342900" indent="-342900">
              <a:buAutoNum type="arabicPeriod"/>
            </a:pPr>
            <a:r>
              <a:rPr lang="cs-CZ" b="1" dirty="0"/>
              <a:t>Ex</a:t>
            </a:r>
            <a:r>
              <a:rPr lang="cs-CZ" dirty="0"/>
              <a:t>citační molekuly </a:t>
            </a:r>
            <a:r>
              <a:rPr lang="cs-CZ" b="1" dirty="0" err="1"/>
              <a:t>postsynapticky</a:t>
            </a:r>
            <a:r>
              <a:rPr lang="cs-CZ" b="1" dirty="0"/>
              <a:t> aktivují své receptory </a:t>
            </a:r>
            <a:r>
              <a:rPr lang="cs-CZ" dirty="0"/>
              <a:t>(NMDA, AMPA, NK-1, CGRP-R)</a:t>
            </a:r>
          </a:p>
          <a:p>
            <a:pPr marL="342900" indent="-342900">
              <a:buAutoNum type="arabicPeriod"/>
            </a:pPr>
            <a:r>
              <a:rPr lang="cs-CZ" b="1" dirty="0"/>
              <a:t>Dojde k pronikání Ca++ iontů a Na+ iontů </a:t>
            </a:r>
            <a:r>
              <a:rPr lang="cs-CZ" dirty="0"/>
              <a:t>intracelulárně (do postsynaptického zakončení), a </a:t>
            </a:r>
            <a:r>
              <a:rPr lang="cs-CZ" b="1" dirty="0"/>
              <a:t>postsynaptická membrána se depolarizuje</a:t>
            </a:r>
            <a:r>
              <a:rPr lang="cs-CZ" dirty="0"/>
              <a:t>, až dosáhne prahové depolarizace, kdy se objeví akční potenciál (depolarizační signál) </a:t>
            </a:r>
            <a:r>
              <a:rPr lang="cs-CZ" dirty="0" err="1"/>
              <a:t>postsynapticky</a:t>
            </a:r>
            <a:r>
              <a:rPr lang="cs-CZ" dirty="0"/>
              <a:t>, a </a:t>
            </a:r>
            <a:r>
              <a:rPr lang="cs-CZ" b="1" dirty="0">
                <a:solidFill>
                  <a:srgbClr val="FF0000"/>
                </a:solidFill>
              </a:rPr>
              <a:t>bolestivý vjem se šíří dál do CNS</a:t>
            </a:r>
          </a:p>
          <a:p>
            <a:pPr marL="342900" indent="-342900">
              <a:buAutoNum type="arabicPeriod"/>
            </a:pPr>
            <a:r>
              <a:rPr lang="cs-CZ" b="1" dirty="0"/>
              <a:t>μ (MOP) </a:t>
            </a:r>
            <a:r>
              <a:rPr lang="cs-CZ" dirty="0"/>
              <a:t>receptory po navázání endogenních ligandů (enkefaliny, </a:t>
            </a:r>
            <a:r>
              <a:rPr lang="cs-CZ" dirty="0" err="1"/>
              <a:t>dynorfiny</a:t>
            </a:r>
            <a:r>
              <a:rPr lang="cs-CZ" dirty="0"/>
              <a:t>, endorfiny), nebo exogenních ligandů (</a:t>
            </a:r>
            <a:r>
              <a:rPr lang="cs-CZ" dirty="0" err="1"/>
              <a:t>opioidy</a:t>
            </a:r>
            <a:r>
              <a:rPr lang="cs-CZ" dirty="0"/>
              <a:t>) zahájí intracelulární změny, které vedou ke snížení pronikání Ca++ (</a:t>
            </a:r>
            <a:r>
              <a:rPr lang="cs-CZ" b="1" dirty="0"/>
              <a:t>stabilizace vezikul s excitačními mediátory</a:t>
            </a:r>
            <a:r>
              <a:rPr lang="cs-CZ" dirty="0"/>
              <a:t>) a k otevření K+ kanálů (</a:t>
            </a:r>
            <a:r>
              <a:rPr lang="cs-CZ" b="1" dirty="0"/>
              <a:t>zvýšené čerpání K+ iontů ven z buňky</a:t>
            </a:r>
            <a:r>
              <a:rPr lang="cs-CZ" dirty="0"/>
              <a:t>). Obojí vede k </a:t>
            </a:r>
            <a:r>
              <a:rPr lang="cs-CZ" b="1" dirty="0" err="1"/>
              <a:t>hyperpolarizaci</a:t>
            </a:r>
            <a:r>
              <a:rPr lang="cs-CZ" b="1" dirty="0"/>
              <a:t>, tedy stabilizaci buněčné membrány </a:t>
            </a:r>
            <a:r>
              <a:rPr lang="cs-CZ" dirty="0"/>
              <a:t>a tedy k </a:t>
            </a:r>
            <a:r>
              <a:rPr lang="cs-CZ" b="1" dirty="0">
                <a:solidFill>
                  <a:srgbClr val="FF0000"/>
                </a:solidFill>
              </a:rPr>
              <a:t>omezení bolestivých vjemů do CNS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29721" y="6457972"/>
            <a:ext cx="221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 </a:t>
            </a:r>
            <a:r>
              <a:rPr lang="cs-CZ" dirty="0" err="1"/>
              <a:t>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536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cs-CZ" sz="3200" dirty="0"/>
              <a:t>Morfin – akutní i chronická bolest – srovnávací </a:t>
            </a:r>
            <a:r>
              <a:rPr lang="cs-CZ" sz="3200" dirty="0" err="1"/>
              <a:t>opioid</a:t>
            </a:r>
            <a:r>
              <a:rPr lang="cs-CZ" sz="3200" dirty="0"/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4765022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Formy:</a:t>
            </a:r>
            <a:r>
              <a:rPr lang="cs-CZ" dirty="0"/>
              <a:t> </a:t>
            </a:r>
            <a:r>
              <a:rPr lang="cs-CZ" dirty="0" err="1"/>
              <a:t>tbl</a:t>
            </a:r>
            <a:r>
              <a:rPr lang="cs-CZ" dirty="0"/>
              <a:t> (IR a SR forma), sirup, </a:t>
            </a:r>
            <a:r>
              <a:rPr lang="cs-CZ" dirty="0" err="1"/>
              <a:t>supp</a:t>
            </a:r>
            <a:r>
              <a:rPr lang="cs-CZ" dirty="0"/>
              <a:t>, </a:t>
            </a:r>
            <a:r>
              <a:rPr lang="cs-CZ" dirty="0" err="1"/>
              <a:t>inj</a:t>
            </a:r>
            <a:r>
              <a:rPr lang="cs-CZ" dirty="0"/>
              <a:t>, </a:t>
            </a:r>
            <a:r>
              <a:rPr lang="cs-CZ" dirty="0" err="1"/>
              <a:t>intrathékálně</a:t>
            </a:r>
            <a:r>
              <a:rPr lang="cs-CZ" dirty="0"/>
              <a:t> -SAB (čistý morfin bez konzervačních přísad) </a:t>
            </a:r>
          </a:p>
          <a:p>
            <a:r>
              <a:rPr lang="cs-CZ" b="1" dirty="0"/>
              <a:t>Užití: </a:t>
            </a:r>
          </a:p>
          <a:p>
            <a:pPr lvl="1"/>
            <a:r>
              <a:rPr lang="cs-CZ" dirty="0"/>
              <a:t>Premedikace</a:t>
            </a:r>
          </a:p>
          <a:p>
            <a:pPr lvl="1"/>
            <a:r>
              <a:rPr lang="cs-CZ" dirty="0"/>
              <a:t>Analgetikum mírné až silné bolesti, někdy i při léčbě mírné chronické bolesti v malých dávkách místo </a:t>
            </a:r>
            <a:r>
              <a:rPr lang="cs-CZ" dirty="0" err="1"/>
              <a:t>NSAIDs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Součást léčby levostranného srdečního selhání</a:t>
            </a:r>
          </a:p>
          <a:p>
            <a:pPr lvl="1"/>
            <a:r>
              <a:rPr lang="cs-CZ" dirty="0"/>
              <a:t>Analgezie jako součást terminální péče</a:t>
            </a:r>
          </a:p>
          <a:p>
            <a:r>
              <a:rPr lang="cs-CZ" dirty="0"/>
              <a:t>Obvyklé dávky: </a:t>
            </a:r>
          </a:p>
          <a:p>
            <a:pPr lvl="1"/>
            <a:r>
              <a:rPr lang="cs-CZ" b="1" dirty="0"/>
              <a:t>Dospělí: </a:t>
            </a:r>
          </a:p>
          <a:p>
            <a:pPr lvl="2"/>
            <a:r>
              <a:rPr lang="cs-CZ" dirty="0"/>
              <a:t>po: 5-20mg co 4 h, dle potřeby více (titrace nejnižší účinné dávky)</a:t>
            </a:r>
          </a:p>
          <a:p>
            <a:pPr lvl="2"/>
            <a:r>
              <a:rPr lang="cs-CZ" dirty="0"/>
              <a:t>Per </a:t>
            </a:r>
            <a:r>
              <a:rPr lang="cs-CZ" dirty="0" err="1"/>
              <a:t>rect</a:t>
            </a:r>
            <a:r>
              <a:rPr lang="cs-CZ" dirty="0"/>
              <a:t>: 15-30mg co 4h </a:t>
            </a:r>
          </a:p>
          <a:p>
            <a:pPr lvl="2"/>
            <a:r>
              <a:rPr lang="cs-CZ" dirty="0" err="1"/>
              <a:t>Sc</a:t>
            </a:r>
            <a:r>
              <a:rPr lang="cs-CZ" dirty="0"/>
              <a:t>, </a:t>
            </a:r>
            <a:r>
              <a:rPr lang="cs-CZ" dirty="0" err="1"/>
              <a:t>im</a:t>
            </a:r>
            <a:r>
              <a:rPr lang="cs-CZ" dirty="0"/>
              <a:t>: 0,1-0,2 mg/kg co 3-4h</a:t>
            </a:r>
          </a:p>
          <a:p>
            <a:pPr lvl="2"/>
            <a:r>
              <a:rPr lang="cs-CZ" dirty="0"/>
              <a:t>Iv 0,05-0,1 mg/kg co 3-4h</a:t>
            </a:r>
          </a:p>
          <a:p>
            <a:pPr lvl="2"/>
            <a:r>
              <a:rPr lang="cs-CZ" dirty="0" err="1"/>
              <a:t>Intrathekálně</a:t>
            </a:r>
            <a:r>
              <a:rPr lang="cs-CZ" dirty="0"/>
              <a:t> (SAB): 0,2-1mg</a:t>
            </a:r>
          </a:p>
          <a:p>
            <a:pPr lvl="1"/>
            <a:r>
              <a:rPr lang="cs-CZ" b="1" dirty="0"/>
              <a:t>Děti do 6 měsíců</a:t>
            </a:r>
          </a:p>
          <a:p>
            <a:pPr lvl="2"/>
            <a:r>
              <a:rPr lang="cs-CZ" dirty="0"/>
              <a:t>Iv (</a:t>
            </a:r>
            <a:r>
              <a:rPr lang="cs-CZ" dirty="0" err="1"/>
              <a:t>neventilovní</a:t>
            </a:r>
            <a:r>
              <a:rPr lang="cs-CZ" dirty="0"/>
              <a:t>): 25 </a:t>
            </a:r>
            <a:r>
              <a:rPr lang="cs-CZ" dirty="0" err="1"/>
              <a:t>mcg</a:t>
            </a:r>
            <a:r>
              <a:rPr lang="cs-CZ" dirty="0"/>
              <a:t>/kg </a:t>
            </a:r>
            <a:r>
              <a:rPr lang="cs-CZ" dirty="0" err="1"/>
              <a:t>resp</a:t>
            </a:r>
            <a:r>
              <a:rPr lang="cs-CZ" dirty="0"/>
              <a:t> </a:t>
            </a:r>
            <a:r>
              <a:rPr lang="cs-CZ" dirty="0" err="1"/>
              <a:t>iv</a:t>
            </a:r>
            <a:r>
              <a:rPr lang="cs-CZ" dirty="0"/>
              <a:t> (ventilovaní) 50mcg/kg</a:t>
            </a:r>
          </a:p>
          <a:p>
            <a:pPr lvl="2"/>
            <a:r>
              <a:rPr lang="cs-CZ" dirty="0"/>
              <a:t>Iv kontinuálně (neventilovaní): 5-7 </a:t>
            </a:r>
            <a:r>
              <a:rPr lang="cs-CZ" dirty="0" err="1"/>
              <a:t>mcg</a:t>
            </a:r>
            <a:r>
              <a:rPr lang="cs-CZ" dirty="0"/>
              <a:t>/kg/h </a:t>
            </a:r>
            <a:r>
              <a:rPr lang="cs-CZ" dirty="0" err="1"/>
              <a:t>resp</a:t>
            </a:r>
            <a:r>
              <a:rPr lang="cs-CZ" dirty="0"/>
              <a:t> </a:t>
            </a:r>
            <a:r>
              <a:rPr lang="cs-CZ" dirty="0" err="1"/>
              <a:t>iv</a:t>
            </a:r>
            <a:r>
              <a:rPr lang="cs-CZ" dirty="0"/>
              <a:t> kont (ventilovaní) 10-15 </a:t>
            </a:r>
            <a:r>
              <a:rPr lang="cs-CZ" dirty="0" err="1"/>
              <a:t>mcg</a:t>
            </a:r>
            <a:r>
              <a:rPr lang="cs-CZ" dirty="0"/>
              <a:t>/kg/h</a:t>
            </a:r>
          </a:p>
          <a:p>
            <a:pPr lvl="1"/>
            <a:r>
              <a:rPr lang="cs-CZ" b="1" dirty="0"/>
              <a:t>Děti 6-12 měsíců </a:t>
            </a:r>
            <a:r>
              <a:rPr lang="cs-CZ" dirty="0" err="1"/>
              <a:t>sc</a:t>
            </a:r>
            <a:r>
              <a:rPr lang="cs-CZ" dirty="0"/>
              <a:t> nebo </a:t>
            </a:r>
            <a:r>
              <a:rPr lang="cs-CZ" dirty="0" err="1"/>
              <a:t>im</a:t>
            </a:r>
            <a:r>
              <a:rPr lang="cs-CZ" dirty="0"/>
              <a:t> 0,2mg/kg, děti 1-6 let 2-4mg, </a:t>
            </a:r>
          </a:p>
          <a:p>
            <a:pPr lvl="1"/>
            <a:r>
              <a:rPr lang="cs-CZ" b="1" dirty="0"/>
              <a:t>děti 6-15 let</a:t>
            </a:r>
            <a:r>
              <a:rPr lang="cs-CZ" dirty="0"/>
              <a:t> 4-10mg jednotlivá </a:t>
            </a:r>
            <a:r>
              <a:rPr lang="cs-CZ" dirty="0" err="1"/>
              <a:t>sc</a:t>
            </a:r>
            <a:r>
              <a:rPr lang="cs-CZ" dirty="0"/>
              <a:t> nebo </a:t>
            </a:r>
            <a:r>
              <a:rPr lang="cs-CZ" dirty="0" err="1"/>
              <a:t>im</a:t>
            </a:r>
            <a:r>
              <a:rPr lang="cs-CZ" dirty="0"/>
              <a:t> dávka</a:t>
            </a:r>
          </a:p>
        </p:txBody>
      </p:sp>
    </p:spTree>
    <p:extLst>
      <p:ext uri="{BB962C8B-B14F-4D97-AF65-F5344CB8AC3E}">
        <p14:creationId xmlns:p14="http://schemas.microsoft.com/office/powerpoint/2010/main" val="1664514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894" y="365126"/>
            <a:ext cx="11376212" cy="58961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Morfin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894" y="1126377"/>
            <a:ext cx="11376212" cy="528786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Farmakodynamika: </a:t>
            </a:r>
          </a:p>
          <a:p>
            <a:pPr lvl="1"/>
            <a:r>
              <a:rPr lang="cs-CZ" dirty="0"/>
              <a:t>Agonista </a:t>
            </a:r>
            <a:r>
              <a:rPr lang="el-GR" dirty="0"/>
              <a:t>μ</a:t>
            </a:r>
            <a:r>
              <a:rPr lang="cs-CZ" dirty="0"/>
              <a:t> a kappa </a:t>
            </a:r>
            <a:r>
              <a:rPr lang="cs-CZ" dirty="0" err="1"/>
              <a:t>opioidních</a:t>
            </a:r>
            <a:r>
              <a:rPr lang="cs-CZ" dirty="0"/>
              <a:t> receptorů. </a:t>
            </a:r>
          </a:p>
          <a:p>
            <a:pPr lvl="1"/>
            <a:r>
              <a:rPr lang="cs-CZ" dirty="0"/>
              <a:t>Snížení uvolňování excitačních neurotransmiterů na synapsích a stabilizace (</a:t>
            </a:r>
            <a:r>
              <a:rPr lang="cs-CZ" dirty="0" err="1"/>
              <a:t>hyperpolarizace</a:t>
            </a:r>
            <a:r>
              <a:rPr lang="cs-CZ" dirty="0"/>
              <a:t>) membrán nervů dráhy bolesti</a:t>
            </a:r>
          </a:p>
          <a:p>
            <a:pPr lvl="1"/>
            <a:r>
              <a:rPr lang="cs-CZ" dirty="0"/>
              <a:t>CNS: analgezie, ospalost, euforie, </a:t>
            </a:r>
            <a:r>
              <a:rPr lang="cs-CZ" dirty="0" err="1"/>
              <a:t>miosa</a:t>
            </a:r>
            <a:r>
              <a:rPr lang="cs-CZ" dirty="0"/>
              <a:t>, ve vysokých dávkách svalová rigidita, křeče</a:t>
            </a:r>
          </a:p>
          <a:p>
            <a:pPr lvl="1"/>
            <a:r>
              <a:rPr lang="cs-CZ" dirty="0"/>
              <a:t>Respirace: dechová deprese se sníženou respirační odpovědí na hypoxii a </a:t>
            </a:r>
            <a:r>
              <a:rPr lang="cs-CZ" dirty="0" err="1"/>
              <a:t>hyperkapnii</a:t>
            </a:r>
            <a:r>
              <a:rPr lang="cs-CZ" dirty="0"/>
              <a:t>, antitusikum, </a:t>
            </a:r>
            <a:r>
              <a:rPr lang="cs-CZ" dirty="0" err="1"/>
              <a:t>bronchokonstrikce</a:t>
            </a:r>
            <a:r>
              <a:rPr lang="cs-CZ" dirty="0"/>
              <a:t> ve vysokých dávkách (histamin)</a:t>
            </a:r>
          </a:p>
          <a:p>
            <a:pPr lvl="1"/>
            <a:r>
              <a:rPr lang="cs-CZ" dirty="0"/>
              <a:t>GIT: snížení motility žaludku a střeva, snížení produkce gastrické, biliární a </a:t>
            </a:r>
            <a:r>
              <a:rPr lang="cs-CZ" dirty="0" err="1"/>
              <a:t>pankretatické</a:t>
            </a:r>
            <a:r>
              <a:rPr lang="cs-CZ" dirty="0"/>
              <a:t> sekrece, zvýšení tlaků v biliárním systému (spasmus </a:t>
            </a:r>
            <a:r>
              <a:rPr lang="cs-CZ" dirty="0" err="1"/>
              <a:t>Oddiho</a:t>
            </a:r>
            <a:r>
              <a:rPr lang="cs-CZ" dirty="0"/>
              <a:t> svěrače), nauzea, zvracení, zácpa</a:t>
            </a:r>
          </a:p>
          <a:p>
            <a:pPr lvl="1"/>
            <a:r>
              <a:rPr lang="cs-CZ" dirty="0"/>
              <a:t>KVS: snížení tonu sympatiku, ortostatická hypotenze, bradykardie ve vysokých dávkách</a:t>
            </a:r>
          </a:p>
          <a:p>
            <a:pPr lvl="1"/>
            <a:r>
              <a:rPr lang="cs-CZ" dirty="0" err="1"/>
              <a:t>Genitourinární</a:t>
            </a:r>
            <a:r>
              <a:rPr lang="cs-CZ" dirty="0"/>
              <a:t> trakt: zvýšení tonu svaloviny ureteru, močového měchýře, sfinkterů. Retence moče.</a:t>
            </a:r>
          </a:p>
          <a:p>
            <a:pPr lvl="1"/>
            <a:r>
              <a:rPr lang="cs-CZ" dirty="0"/>
              <a:t>Ostatní: pocení, svědění (histamin). Zvýšení sekrece antidiuretického hormonu = zadržování vody, </a:t>
            </a:r>
            <a:r>
              <a:rPr lang="cs-CZ" dirty="0" err="1"/>
              <a:t>hyponatrémie</a:t>
            </a:r>
            <a:r>
              <a:rPr lang="cs-CZ" dirty="0"/>
              <a:t>. </a:t>
            </a:r>
          </a:p>
          <a:p>
            <a:r>
              <a:rPr lang="cs-CZ" b="1" dirty="0"/>
              <a:t>Farmakokinetika: </a:t>
            </a:r>
          </a:p>
          <a:p>
            <a:pPr lvl="1"/>
            <a:r>
              <a:rPr lang="cs-CZ" dirty="0"/>
              <a:t>Dobrá </a:t>
            </a:r>
            <a:r>
              <a:rPr lang="cs-CZ" dirty="0" err="1"/>
              <a:t>absorbce</a:t>
            </a:r>
            <a:r>
              <a:rPr lang="cs-CZ" dirty="0"/>
              <a:t> po per os podání, ale biologická dostupnost jen15-20% je snížena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pass</a:t>
            </a:r>
            <a:r>
              <a:rPr lang="cs-CZ" dirty="0"/>
              <a:t> efektem (</a:t>
            </a:r>
            <a:r>
              <a:rPr lang="cs-CZ" dirty="0" err="1"/>
              <a:t>metabolizace</a:t>
            </a:r>
            <a:r>
              <a:rPr lang="cs-CZ" dirty="0"/>
              <a:t> v játrech)</a:t>
            </a:r>
          </a:p>
          <a:p>
            <a:pPr lvl="1"/>
            <a:r>
              <a:rPr lang="cs-CZ" dirty="0"/>
              <a:t>Je málo rozpustný v tucích (malá </a:t>
            </a:r>
            <a:r>
              <a:rPr lang="cs-CZ" dirty="0" err="1"/>
              <a:t>liposolubilita</a:t>
            </a:r>
            <a:r>
              <a:rPr lang="cs-CZ" dirty="0"/>
              <a:t>) = pomalé pronikání přes hematoencefalickou bariéru = </a:t>
            </a:r>
            <a:r>
              <a:rPr lang="cs-CZ" dirty="0" err="1"/>
              <a:t>plasmaická</a:t>
            </a:r>
            <a:r>
              <a:rPr lang="cs-CZ" dirty="0"/>
              <a:t> hladina neodpovídá analgetickému účinku – hladině v CNS</a:t>
            </a:r>
          </a:p>
          <a:p>
            <a:pPr lvl="1"/>
            <a:r>
              <a:rPr lang="cs-CZ" dirty="0" err="1"/>
              <a:t>Metabolizace</a:t>
            </a:r>
            <a:r>
              <a:rPr lang="cs-CZ" dirty="0"/>
              <a:t> v játrech (morin-3-glucuronid, </a:t>
            </a:r>
            <a:r>
              <a:rPr lang="cs-CZ" b="1" dirty="0">
                <a:solidFill>
                  <a:srgbClr val="FF0000"/>
                </a:solidFill>
              </a:rPr>
              <a:t>morfin-6-glucuronid</a:t>
            </a:r>
            <a:r>
              <a:rPr lang="cs-CZ" dirty="0"/>
              <a:t> – analgeticky aktivní více než morfin a delší poločas, normorfin)</a:t>
            </a:r>
          </a:p>
          <a:p>
            <a:pPr lvl="1"/>
            <a:r>
              <a:rPr lang="cs-CZ" dirty="0"/>
              <a:t>Vylučování: eliminační poločas 1,7-4,5 h, </a:t>
            </a:r>
            <a:r>
              <a:rPr lang="cs-CZ" dirty="0" err="1"/>
              <a:t>vyloučován</a:t>
            </a:r>
            <a:r>
              <a:rPr lang="cs-CZ" dirty="0"/>
              <a:t> ledvinami a méně GIT, při renální insuficienci se může kumulovat morfin-6-glucuronid</a:t>
            </a:r>
          </a:p>
          <a:p>
            <a:r>
              <a:rPr lang="cs-CZ" b="1" dirty="0"/>
              <a:t>Toxicita:</a:t>
            </a:r>
            <a:r>
              <a:rPr lang="cs-CZ" dirty="0"/>
              <a:t> respirační insuficience, nauzea, zvracení, halucinace a svědění mohou komplikovat užití morfinu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622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Opioidy</a:t>
            </a:r>
            <a:r>
              <a:rPr lang="cs-CZ" sz="3200" dirty="0"/>
              <a:t> akutní (perioperační bolesti) </a:t>
            </a:r>
            <a:r>
              <a:rPr lang="cs-CZ" sz="3200" b="1" dirty="0" err="1">
                <a:solidFill>
                  <a:srgbClr val="FF0000"/>
                </a:solidFill>
              </a:rPr>
              <a:t>Sufentanyl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Formy: </a:t>
            </a:r>
            <a:r>
              <a:rPr lang="cs-CZ" dirty="0" err="1"/>
              <a:t>iv</a:t>
            </a:r>
            <a:r>
              <a:rPr lang="cs-CZ" dirty="0"/>
              <a:t> 50mcg/ml, 25mcg/ml, 5mcg/ml</a:t>
            </a:r>
          </a:p>
          <a:p>
            <a:r>
              <a:rPr lang="cs-CZ" dirty="0"/>
              <a:t>Užití: </a:t>
            </a:r>
          </a:p>
          <a:p>
            <a:pPr lvl="1"/>
            <a:r>
              <a:rPr lang="cs-CZ" dirty="0"/>
              <a:t>Úvod a udržování </a:t>
            </a:r>
            <a:r>
              <a:rPr lang="cs-CZ" dirty="0" err="1"/>
              <a:t>analgézie</a:t>
            </a:r>
            <a:r>
              <a:rPr lang="cs-CZ" dirty="0"/>
              <a:t> při celkové anestézii</a:t>
            </a:r>
          </a:p>
          <a:p>
            <a:pPr lvl="1"/>
            <a:r>
              <a:rPr lang="cs-CZ" dirty="0"/>
              <a:t>Pooperační </a:t>
            </a:r>
            <a:r>
              <a:rPr lang="cs-CZ" dirty="0" err="1"/>
              <a:t>analgézie</a:t>
            </a:r>
            <a:r>
              <a:rPr lang="cs-CZ" dirty="0"/>
              <a:t> – hlavně u ventilovaných</a:t>
            </a:r>
          </a:p>
          <a:p>
            <a:pPr lvl="1"/>
            <a:r>
              <a:rPr lang="cs-CZ" dirty="0"/>
              <a:t>Součást </a:t>
            </a:r>
            <a:r>
              <a:rPr lang="cs-CZ" dirty="0" err="1"/>
              <a:t>analgosedace</a:t>
            </a:r>
            <a:r>
              <a:rPr lang="cs-CZ" dirty="0"/>
              <a:t> na JIP</a:t>
            </a:r>
          </a:p>
          <a:p>
            <a:pPr lvl="1"/>
            <a:r>
              <a:rPr lang="cs-CZ" dirty="0"/>
              <a:t>Součást epidurální analgetické směsi</a:t>
            </a:r>
          </a:p>
          <a:p>
            <a:r>
              <a:rPr lang="cs-CZ" dirty="0"/>
              <a:t>Dávky: </a:t>
            </a:r>
          </a:p>
          <a:p>
            <a:pPr lvl="1"/>
            <a:r>
              <a:rPr lang="cs-CZ" dirty="0"/>
              <a:t>Dospělí: </a:t>
            </a:r>
            <a:r>
              <a:rPr lang="cs-CZ" dirty="0" err="1"/>
              <a:t>iv</a:t>
            </a:r>
            <a:r>
              <a:rPr lang="cs-CZ" dirty="0"/>
              <a:t> 0,2 </a:t>
            </a:r>
            <a:r>
              <a:rPr lang="cs-CZ" dirty="0" err="1"/>
              <a:t>mcg</a:t>
            </a:r>
            <a:r>
              <a:rPr lang="cs-CZ" dirty="0"/>
              <a:t>/kg až 50 </a:t>
            </a:r>
            <a:r>
              <a:rPr lang="cs-CZ" dirty="0" err="1"/>
              <a:t>mcg</a:t>
            </a:r>
            <a:r>
              <a:rPr lang="cs-CZ" dirty="0"/>
              <a:t>/kg (</a:t>
            </a:r>
            <a:r>
              <a:rPr lang="cs-CZ" dirty="0" err="1"/>
              <a:t>kardioanestézie</a:t>
            </a:r>
            <a:r>
              <a:rPr lang="cs-CZ" dirty="0"/>
              <a:t>), nástup účinku za 1-5 min a trvání 0,5-8h. Nejčastěji při balancované anestézii na úvod 0,3-1mcg/kg + intermitentní podání 0,1-0,5mcg/kg co 20 – 60 min. Kontinuální </a:t>
            </a:r>
            <a:r>
              <a:rPr lang="cs-CZ" dirty="0" err="1"/>
              <a:t>iv</a:t>
            </a:r>
            <a:r>
              <a:rPr lang="cs-CZ" dirty="0"/>
              <a:t> podání 0,3-1mcg/kg/h</a:t>
            </a:r>
          </a:p>
          <a:p>
            <a:pPr lvl="1"/>
            <a:r>
              <a:rPr lang="cs-CZ" dirty="0"/>
              <a:t>Epidurálně: 30-50 </a:t>
            </a:r>
            <a:r>
              <a:rPr lang="cs-CZ" dirty="0" err="1"/>
              <a:t>mcg</a:t>
            </a:r>
            <a:r>
              <a:rPr lang="cs-CZ" dirty="0"/>
              <a:t> ve směsi s 0,5% </a:t>
            </a:r>
            <a:r>
              <a:rPr lang="cs-CZ" dirty="0" err="1"/>
              <a:t>chirocain</a:t>
            </a:r>
            <a:r>
              <a:rPr lang="cs-CZ" dirty="0"/>
              <a:t> 20ml do 50ml celkového množství rychlost 1-5ml/h, při VAS nad 3 bolus 5 ml</a:t>
            </a:r>
          </a:p>
          <a:p>
            <a:r>
              <a:rPr lang="cs-CZ" dirty="0"/>
              <a:t>Farmakodynamika: </a:t>
            </a:r>
          </a:p>
          <a:p>
            <a:pPr lvl="1"/>
            <a:r>
              <a:rPr lang="cs-CZ" dirty="0"/>
              <a:t>500xpotentnější analgetikum než morfin, 5-10x více než </a:t>
            </a:r>
            <a:r>
              <a:rPr lang="cs-CZ" dirty="0" err="1"/>
              <a:t>fentanyl</a:t>
            </a:r>
            <a:r>
              <a:rPr lang="cs-CZ" dirty="0"/>
              <a:t>. Nejpotentnější </a:t>
            </a:r>
            <a:r>
              <a:rPr lang="cs-CZ" dirty="0" err="1"/>
              <a:t>opioid</a:t>
            </a:r>
            <a:r>
              <a:rPr lang="cs-CZ" dirty="0"/>
              <a:t> v klinické praxi. </a:t>
            </a:r>
          </a:p>
          <a:p>
            <a:pPr lvl="1"/>
            <a:r>
              <a:rPr lang="cs-CZ" dirty="0"/>
              <a:t>Asi dvojnásobně </a:t>
            </a:r>
            <a:r>
              <a:rPr lang="cs-CZ" dirty="0" err="1"/>
              <a:t>lipofilnější</a:t>
            </a:r>
            <a:r>
              <a:rPr lang="cs-CZ" dirty="0"/>
              <a:t> než </a:t>
            </a:r>
            <a:r>
              <a:rPr lang="cs-CZ" dirty="0" err="1"/>
              <a:t>fentanyl</a:t>
            </a:r>
            <a:r>
              <a:rPr lang="cs-CZ" dirty="0"/>
              <a:t> – rychlá </a:t>
            </a:r>
            <a:r>
              <a:rPr lang="cs-CZ" dirty="0" err="1"/>
              <a:t>ekvilibrace</a:t>
            </a:r>
            <a:r>
              <a:rPr lang="cs-CZ" dirty="0"/>
              <a:t> mezi plasmou a CNS</a:t>
            </a:r>
          </a:p>
          <a:p>
            <a:pPr lvl="1"/>
            <a:r>
              <a:rPr lang="cs-CZ" dirty="0" err="1"/>
              <a:t>Metabolizace</a:t>
            </a:r>
            <a:r>
              <a:rPr lang="cs-CZ" dirty="0"/>
              <a:t> v játrech (N-</a:t>
            </a:r>
            <a:r>
              <a:rPr lang="cs-CZ" dirty="0" err="1"/>
              <a:t>dealkylace</a:t>
            </a:r>
            <a:r>
              <a:rPr lang="cs-CZ" dirty="0"/>
              <a:t> a O-</a:t>
            </a:r>
            <a:r>
              <a:rPr lang="cs-CZ" dirty="0" err="1"/>
              <a:t>demetylace</a:t>
            </a:r>
            <a:r>
              <a:rPr lang="cs-CZ" dirty="0"/>
              <a:t>), exkrece močí 60% podané látky, žlučí 10%. Eliminační poločas je 119-175 minut, ale klinický účinek odeznívá při doplňované </a:t>
            </a:r>
            <a:r>
              <a:rPr lang="cs-CZ" dirty="0" err="1"/>
              <a:t>dd</a:t>
            </a:r>
            <a:r>
              <a:rPr lang="cs-CZ" dirty="0"/>
              <a:t> 0,1-0,5 </a:t>
            </a:r>
            <a:r>
              <a:rPr lang="cs-CZ" dirty="0" err="1"/>
              <a:t>mcg</a:t>
            </a:r>
            <a:r>
              <a:rPr lang="cs-CZ" dirty="0"/>
              <a:t>/kg za cca 20-60min</a:t>
            </a:r>
          </a:p>
          <a:p>
            <a:r>
              <a:rPr lang="cs-CZ" dirty="0"/>
              <a:t>Toxicita: respirační deprese + další NÚ: hypotenze, tachykardie, bradykardie, nauzea, rigidita hrudníku, </a:t>
            </a:r>
            <a:r>
              <a:rPr lang="cs-CZ" dirty="0" err="1"/>
              <a:t>tonicko</a:t>
            </a:r>
            <a:r>
              <a:rPr lang="cs-CZ" dirty="0"/>
              <a:t> klonické pohyby končetin (vzácně)</a:t>
            </a:r>
          </a:p>
        </p:txBody>
      </p:sp>
    </p:spTree>
    <p:extLst>
      <p:ext uri="{BB962C8B-B14F-4D97-AF65-F5344CB8AC3E}">
        <p14:creationId xmlns:p14="http://schemas.microsoft.com/office/powerpoint/2010/main" val="3988066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Opioidy</a:t>
            </a:r>
            <a:r>
              <a:rPr lang="cs-CZ" sz="3200" dirty="0"/>
              <a:t> akutní (perioperační bolesti) </a:t>
            </a:r>
            <a:r>
              <a:rPr lang="cs-CZ" sz="3200" b="1" dirty="0" err="1">
                <a:solidFill>
                  <a:srgbClr val="FF0000"/>
                </a:solidFill>
              </a:rPr>
              <a:t>Remifentanyl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Formy</a:t>
            </a:r>
            <a:r>
              <a:rPr lang="cs-CZ" dirty="0"/>
              <a:t>: </a:t>
            </a:r>
            <a:r>
              <a:rPr lang="cs-CZ" dirty="0" err="1"/>
              <a:t>iv</a:t>
            </a:r>
            <a:r>
              <a:rPr lang="cs-CZ" dirty="0"/>
              <a:t> </a:t>
            </a:r>
            <a:r>
              <a:rPr lang="cs-CZ" dirty="0" err="1"/>
              <a:t>amp</a:t>
            </a:r>
            <a:r>
              <a:rPr lang="cs-CZ" dirty="0"/>
              <a:t> s práškem k naředění FR, G5%, 1/2FR, je kompatibilní s </a:t>
            </a:r>
            <a:r>
              <a:rPr lang="cs-CZ" dirty="0" err="1"/>
              <a:t>propofolem</a:t>
            </a:r>
            <a:r>
              <a:rPr lang="cs-CZ" dirty="0"/>
              <a:t> a RL do téhož žilního </a:t>
            </a:r>
            <a:r>
              <a:rPr lang="cs-CZ" dirty="0" err="1"/>
              <a:t>vsutpu</a:t>
            </a:r>
            <a:r>
              <a:rPr lang="cs-CZ" dirty="0"/>
              <a:t>. Obvyklé ředění je 25 </a:t>
            </a:r>
            <a:r>
              <a:rPr lang="cs-CZ" dirty="0" err="1"/>
              <a:t>mcg</a:t>
            </a:r>
            <a:r>
              <a:rPr lang="cs-CZ" dirty="0"/>
              <a:t>/ml pro děti i dospělé</a:t>
            </a:r>
          </a:p>
          <a:p>
            <a:r>
              <a:rPr lang="cs-CZ" b="1" dirty="0"/>
              <a:t>Obvyklé dávkování pro TIVA </a:t>
            </a:r>
            <a:r>
              <a:rPr lang="cs-CZ" dirty="0"/>
              <a:t>(s </a:t>
            </a:r>
            <a:r>
              <a:rPr lang="cs-CZ" dirty="0" err="1"/>
              <a:t>propofolem</a:t>
            </a:r>
            <a:r>
              <a:rPr lang="cs-CZ" dirty="0"/>
              <a:t>) je 0,15 </a:t>
            </a:r>
            <a:r>
              <a:rPr lang="cs-CZ" dirty="0" err="1"/>
              <a:t>mcg</a:t>
            </a:r>
            <a:r>
              <a:rPr lang="cs-CZ" dirty="0"/>
              <a:t>/kg/min </a:t>
            </a:r>
            <a:r>
              <a:rPr lang="cs-CZ" dirty="0" err="1"/>
              <a:t>tj</a:t>
            </a:r>
            <a:r>
              <a:rPr lang="cs-CZ" dirty="0"/>
              <a:t> 25 ml/h pro 70 kg člověka. Literární rozsah je  0,0125 – 1mcg/kg/min </a:t>
            </a:r>
            <a:r>
              <a:rPr lang="cs-CZ" dirty="0" err="1"/>
              <a:t>tj</a:t>
            </a:r>
            <a:r>
              <a:rPr lang="cs-CZ" dirty="0"/>
              <a:t> 2 -210ml/h v ředění jak výše uvedeno</a:t>
            </a:r>
          </a:p>
          <a:p>
            <a:r>
              <a:rPr lang="cs-CZ" b="1" dirty="0"/>
              <a:t>Použití:</a:t>
            </a:r>
          </a:p>
          <a:p>
            <a:pPr lvl="1"/>
            <a:r>
              <a:rPr lang="cs-CZ" dirty="0"/>
              <a:t>Analgetická komponenta při CA (TIVA)</a:t>
            </a:r>
          </a:p>
          <a:p>
            <a:pPr lvl="1"/>
            <a:r>
              <a:rPr lang="cs-CZ" dirty="0" err="1"/>
              <a:t>Analgosedace</a:t>
            </a:r>
            <a:r>
              <a:rPr lang="cs-CZ" dirty="0"/>
              <a:t> na JIP</a:t>
            </a:r>
          </a:p>
          <a:p>
            <a:pPr lvl="1"/>
            <a:r>
              <a:rPr lang="cs-CZ" dirty="0"/>
              <a:t>Porodní </a:t>
            </a:r>
            <a:r>
              <a:rPr lang="cs-CZ" dirty="0" err="1"/>
              <a:t>analgézie</a:t>
            </a:r>
            <a:endParaRPr lang="cs-CZ" dirty="0"/>
          </a:p>
          <a:p>
            <a:pPr lvl="1"/>
            <a:r>
              <a:rPr lang="cs-CZ" dirty="0" err="1"/>
              <a:t>Analgézie</a:t>
            </a:r>
            <a:r>
              <a:rPr lang="cs-CZ" dirty="0"/>
              <a:t> při „</a:t>
            </a:r>
            <a:r>
              <a:rPr lang="cs-CZ" dirty="0" err="1"/>
              <a:t>awake</a:t>
            </a:r>
            <a:r>
              <a:rPr lang="cs-CZ" dirty="0"/>
              <a:t>“ </a:t>
            </a:r>
            <a:r>
              <a:rPr lang="cs-CZ" dirty="0" err="1"/>
              <a:t>fibrooptické</a:t>
            </a:r>
            <a:r>
              <a:rPr lang="cs-CZ" dirty="0"/>
              <a:t> intubaci</a:t>
            </a:r>
          </a:p>
          <a:p>
            <a:r>
              <a:rPr lang="cs-CZ" b="1" dirty="0"/>
              <a:t>Farmakodynamika: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čistý </a:t>
            </a:r>
            <a:r>
              <a:rPr lang="el-GR" b="1" dirty="0"/>
              <a:t>μ</a:t>
            </a:r>
            <a:r>
              <a:rPr lang="cs-CZ" b="1" dirty="0"/>
              <a:t> (MOP) agonista </a:t>
            </a:r>
            <a:r>
              <a:rPr lang="cs-CZ" dirty="0"/>
              <a:t>– </a:t>
            </a:r>
            <a:r>
              <a:rPr lang="cs-CZ" dirty="0" err="1"/>
              <a:t>presynapticky</a:t>
            </a:r>
            <a:r>
              <a:rPr lang="cs-CZ" dirty="0"/>
              <a:t> i </a:t>
            </a:r>
            <a:r>
              <a:rPr lang="cs-CZ" dirty="0" err="1"/>
              <a:t>postsynapticky</a:t>
            </a:r>
            <a:r>
              <a:rPr lang="cs-CZ" dirty="0"/>
              <a:t> membránová stabilizace = omezení bolestivých vjemů</a:t>
            </a:r>
          </a:p>
          <a:p>
            <a:pPr lvl="1"/>
            <a:r>
              <a:rPr lang="cs-CZ" b="1" dirty="0"/>
              <a:t>CNS:</a:t>
            </a:r>
            <a:r>
              <a:rPr lang="cs-CZ" dirty="0"/>
              <a:t>, </a:t>
            </a:r>
            <a:r>
              <a:rPr lang="cs-CZ" dirty="0" err="1"/>
              <a:t>analgézie</a:t>
            </a:r>
            <a:r>
              <a:rPr lang="cs-CZ" dirty="0"/>
              <a:t>, menší sedativní efekt, </a:t>
            </a:r>
            <a:r>
              <a:rPr lang="cs-CZ" dirty="0" err="1"/>
              <a:t>miosa</a:t>
            </a:r>
            <a:r>
              <a:rPr lang="cs-CZ" dirty="0"/>
              <a:t>, centrální vagová aktivita, poměrně malá frekvence nevolnosti a zvracení</a:t>
            </a:r>
          </a:p>
          <a:p>
            <a:pPr lvl="1"/>
            <a:r>
              <a:rPr lang="cs-CZ" b="1" dirty="0"/>
              <a:t>Respirace:</a:t>
            </a:r>
            <a:r>
              <a:rPr lang="cs-CZ" dirty="0"/>
              <a:t> silný na dávce závislý vliv na dechové centrum (↓DF↓DV), rigidita hrudníku možná (</a:t>
            </a:r>
            <a:r>
              <a:rPr lang="el-GR" dirty="0"/>
              <a:t>μ</a:t>
            </a:r>
            <a:r>
              <a:rPr lang="cs-CZ" dirty="0"/>
              <a:t> receptory na GABA </a:t>
            </a:r>
            <a:r>
              <a:rPr lang="cs-CZ" dirty="0" err="1"/>
              <a:t>ergních</a:t>
            </a:r>
            <a:r>
              <a:rPr lang="cs-CZ" dirty="0"/>
              <a:t> interneuronech)</a:t>
            </a:r>
          </a:p>
          <a:p>
            <a:pPr lvl="1"/>
            <a:r>
              <a:rPr lang="cs-CZ" b="1" dirty="0"/>
              <a:t>KVS:</a:t>
            </a:r>
            <a:r>
              <a:rPr lang="cs-CZ" dirty="0"/>
              <a:t> mírný, na dávce závislý ↓ </a:t>
            </a:r>
            <a:r>
              <a:rPr lang="cs-CZ" dirty="0" err="1"/>
              <a:t>TK↓TF↓inotropie</a:t>
            </a:r>
            <a:r>
              <a:rPr lang="cs-CZ" dirty="0"/>
              <a:t> = ↓ CO</a:t>
            </a:r>
          </a:p>
          <a:p>
            <a:pPr lvl="1"/>
            <a:r>
              <a:rPr lang="cs-CZ" b="1" dirty="0"/>
              <a:t>Ostatní:</a:t>
            </a:r>
            <a:r>
              <a:rPr lang="cs-CZ" dirty="0"/>
              <a:t> méně uvolňuje histamin, menší obstipační efekt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103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1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Opioidy</a:t>
            </a:r>
            <a:r>
              <a:rPr lang="cs-CZ" sz="3200" dirty="0"/>
              <a:t> akutní (perioperační bolesti) </a:t>
            </a:r>
            <a:r>
              <a:rPr lang="cs-CZ" sz="3200" b="1" dirty="0" err="1">
                <a:solidFill>
                  <a:srgbClr val="FF0000"/>
                </a:solidFill>
              </a:rPr>
              <a:t>Remifentanyl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5863"/>
            <a:ext cx="10515600" cy="49911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Farmakokinetika: </a:t>
            </a:r>
          </a:p>
          <a:p>
            <a:pPr lvl="1"/>
            <a:r>
              <a:rPr lang="cs-CZ" dirty="0"/>
              <a:t>70% vazba na plasmatické bílkoviny, je méně </a:t>
            </a:r>
            <a:r>
              <a:rPr lang="cs-CZ" dirty="0" err="1"/>
              <a:t>liposolubilní</a:t>
            </a:r>
            <a:r>
              <a:rPr lang="cs-CZ" dirty="0"/>
              <a:t> než ostatní </a:t>
            </a:r>
            <a:r>
              <a:rPr lang="cs-CZ" dirty="0" err="1"/>
              <a:t>opioidy</a:t>
            </a:r>
            <a:r>
              <a:rPr lang="cs-CZ" dirty="0"/>
              <a:t> = pomalé pronikání přes hematoencefalickou bariéru, působení i na periferii, přes placentární bariéru proniká, ale relativně bezpečnější v porodnické analgezii pro krátkost účinku</a:t>
            </a:r>
          </a:p>
          <a:p>
            <a:pPr lvl="1"/>
            <a:r>
              <a:rPr lang="cs-CZ" dirty="0"/>
              <a:t>Podléhá rychlé esterové hydrolýze nespecifickými esterázami v plazmě a tkáních za vzniku karboxylového metabolitu (</a:t>
            </a:r>
            <a:r>
              <a:rPr lang="cs-CZ" dirty="0" err="1"/>
              <a:t>remifentanyl</a:t>
            </a:r>
            <a:r>
              <a:rPr lang="cs-CZ" dirty="0"/>
              <a:t>-acid), je 4600xméně účinný než </a:t>
            </a:r>
            <a:r>
              <a:rPr lang="cs-CZ" dirty="0" err="1"/>
              <a:t>remifentanyl</a:t>
            </a:r>
            <a:r>
              <a:rPr lang="cs-CZ" dirty="0"/>
              <a:t>, následně se vylučuje močí. Může se kumulovat (má poločas 2 hod), ale bez klinického významu. </a:t>
            </a:r>
            <a:r>
              <a:rPr lang="cs-CZ" b="1" dirty="0" err="1"/>
              <a:t>Remifentanyl</a:t>
            </a:r>
            <a:r>
              <a:rPr lang="cs-CZ" b="1" dirty="0"/>
              <a:t> odeznívá do 3-5min po vysazení </a:t>
            </a:r>
            <a:r>
              <a:rPr lang="cs-CZ" b="1" dirty="0" err="1"/>
              <a:t>infůze</a:t>
            </a:r>
            <a:endParaRPr lang="cs-CZ" b="1" dirty="0"/>
          </a:p>
          <a:p>
            <a:pPr lvl="1"/>
            <a:r>
              <a:rPr lang="cs-CZ" dirty="0"/>
              <a:t>U dětí dávky vztažené na váhu mají obdobné farmakodynamické i kinetické vlastnosti jako u dospělých</a:t>
            </a:r>
          </a:p>
          <a:p>
            <a:pPr lvl="1"/>
            <a:r>
              <a:rPr lang="cs-CZ" dirty="0"/>
              <a:t>Staří pacienti – účinnost </a:t>
            </a:r>
            <a:r>
              <a:rPr lang="cs-CZ" dirty="0" err="1"/>
              <a:t>remifentanylu</a:t>
            </a:r>
            <a:r>
              <a:rPr lang="cs-CZ" dirty="0"/>
              <a:t> se zvyšuje – možno redukovat dávku</a:t>
            </a:r>
          </a:p>
          <a:p>
            <a:r>
              <a:rPr lang="cs-CZ" b="1" dirty="0"/>
              <a:t>NÚ a zvláštnosti</a:t>
            </a:r>
          </a:p>
          <a:p>
            <a:pPr lvl="1"/>
            <a:r>
              <a:rPr lang="cs-CZ" dirty="0"/>
              <a:t> akutní toxicita jako u ostatních </a:t>
            </a:r>
            <a:r>
              <a:rPr lang="el-GR" dirty="0"/>
              <a:t>μ</a:t>
            </a:r>
            <a:r>
              <a:rPr lang="cs-CZ" dirty="0"/>
              <a:t> agonistů = dechová deprese, bradykardie, nauzea, zvracení odeznívají rychle, k urychlení možno užít </a:t>
            </a:r>
            <a:r>
              <a:rPr lang="cs-CZ" dirty="0" err="1"/>
              <a:t>naloxon</a:t>
            </a:r>
            <a:endParaRPr lang="cs-CZ" dirty="0"/>
          </a:p>
          <a:p>
            <a:pPr lvl="1"/>
            <a:r>
              <a:rPr lang="cs-CZ" dirty="0"/>
              <a:t>CAVE: nezajistí pooperační </a:t>
            </a:r>
            <a:r>
              <a:rPr lang="cs-CZ" dirty="0" err="1"/>
              <a:t>analgézii</a:t>
            </a:r>
            <a:r>
              <a:rPr lang="cs-CZ" dirty="0"/>
              <a:t> – nutno na konci operace kombinovat s jinými analgetiky!!!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828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05" y="1209674"/>
            <a:ext cx="7175189" cy="529113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8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Plasmatické hladiny některých anestetik a </a:t>
            </a:r>
            <a:r>
              <a:rPr lang="cs-CZ" sz="3200" dirty="0" err="1"/>
              <a:t>opioidů</a:t>
            </a:r>
            <a:r>
              <a:rPr lang="cs-CZ" sz="3200" dirty="0"/>
              <a:t> pro TIVA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701087" y="6488667"/>
            <a:ext cx="325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TCI – Akutne.cz MUDr. Křikava</a:t>
            </a:r>
          </a:p>
        </p:txBody>
      </p:sp>
    </p:spTree>
    <p:extLst>
      <p:ext uri="{BB962C8B-B14F-4D97-AF65-F5344CB8AC3E}">
        <p14:creationId xmlns:p14="http://schemas.microsoft.com/office/powerpoint/2010/main" val="293794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8279" y="365125"/>
            <a:ext cx="11268579" cy="10921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zpracování bolesti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79" y="1690688"/>
            <a:ext cx="5517722" cy="457564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923431" y="1690688"/>
            <a:ext cx="5923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Pohyb „bolesti“ v organismu  + co dělá bolest s organismem</a:t>
            </a:r>
            <a:r>
              <a:rPr lang="cs-CZ" dirty="0">
                <a:solidFill>
                  <a:srgbClr val="FF0000"/>
                </a:solidFill>
              </a:rPr>
              <a:t>: </a:t>
            </a:r>
          </a:p>
          <a:p>
            <a:pPr marL="742950" lvl="1" indent="-285750">
              <a:buFontTx/>
              <a:buChar char="-"/>
            </a:pPr>
            <a:r>
              <a:rPr lang="cs-CZ" b="1" dirty="0"/>
              <a:t>senzoricko-diskriminační komponenta </a:t>
            </a:r>
            <a:r>
              <a:rPr lang="cs-CZ" dirty="0"/>
              <a:t>postupuje od receptoru přes periferní vlákna do míchy a dále </a:t>
            </a:r>
            <a:r>
              <a:rPr lang="cs-CZ" dirty="0" err="1"/>
              <a:t>spinotalamickými</a:t>
            </a:r>
            <a:r>
              <a:rPr lang="cs-CZ" dirty="0"/>
              <a:t> a </a:t>
            </a:r>
            <a:r>
              <a:rPr lang="cs-CZ" dirty="0" err="1"/>
              <a:t>retikulotalamickými</a:t>
            </a:r>
            <a:r>
              <a:rPr lang="cs-CZ" dirty="0"/>
              <a:t> drahami do různých částí talamu a dále do senzorických okrsků mozkové kůry</a:t>
            </a:r>
          </a:p>
          <a:p>
            <a:pPr marL="742950" lvl="1" indent="-285750">
              <a:buFontTx/>
              <a:buChar char="-"/>
            </a:pPr>
            <a:r>
              <a:rPr lang="cs-CZ" b="1" dirty="0"/>
              <a:t>Afektivní/emocionální komponenta </a:t>
            </a:r>
            <a:r>
              <a:rPr lang="cs-CZ" dirty="0"/>
              <a:t>jde od receptoru do prodloužené míchy do </a:t>
            </a:r>
            <a:r>
              <a:rPr lang="cs-CZ" dirty="0" err="1"/>
              <a:t>nc</a:t>
            </a:r>
            <a:r>
              <a:rPr lang="cs-CZ" dirty="0"/>
              <a:t> </a:t>
            </a:r>
            <a:r>
              <a:rPr lang="cs-CZ" dirty="0" err="1"/>
              <a:t>parabrachialis</a:t>
            </a:r>
            <a:r>
              <a:rPr lang="cs-CZ" dirty="0"/>
              <a:t>, dále do hypotalamu a amygdaly a zpět</a:t>
            </a:r>
          </a:p>
          <a:p>
            <a:pPr marL="742950" lvl="1" indent="-285750">
              <a:buFontTx/>
              <a:buChar char="-"/>
            </a:pPr>
            <a:r>
              <a:rPr lang="cs-CZ" b="1" dirty="0"/>
              <a:t>Vegetativní komponenta </a:t>
            </a:r>
            <a:r>
              <a:rPr lang="cs-CZ" dirty="0"/>
              <a:t>je navázána na autonomní nervový systém (pocení, snížení TK, tachykardie, bledost, změny tonu GIT)</a:t>
            </a:r>
          </a:p>
          <a:p>
            <a:pPr marL="742950" lvl="1" indent="-285750">
              <a:buFontTx/>
              <a:buChar char="-"/>
            </a:pPr>
            <a:r>
              <a:rPr lang="cs-CZ" b="1" dirty="0"/>
              <a:t>Motorická komponenta </a:t>
            </a:r>
            <a:r>
              <a:rPr lang="cs-CZ" dirty="0"/>
              <a:t>– principy reakcí typu </a:t>
            </a:r>
            <a:r>
              <a:rPr lang="cs-CZ" dirty="0" err="1"/>
              <a:t>fight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flight</a:t>
            </a:r>
            <a:r>
              <a:rPr lang="cs-CZ" dirty="0"/>
              <a:t> (bojuj nebo uteč)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613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Opioidy</a:t>
            </a:r>
            <a:r>
              <a:rPr lang="cs-CZ" sz="3200" dirty="0"/>
              <a:t> akutní i chronické bolesti - </a:t>
            </a:r>
            <a:r>
              <a:rPr lang="cs-CZ" sz="3200" b="1" dirty="0" err="1">
                <a:solidFill>
                  <a:srgbClr val="FF0000"/>
                </a:solidFill>
              </a:rPr>
              <a:t>fentanyl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509111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Formy: </a:t>
            </a:r>
          </a:p>
          <a:p>
            <a:pPr lvl="1"/>
            <a:r>
              <a:rPr lang="cs-CZ" dirty="0"/>
              <a:t>Pro akutní bolest: </a:t>
            </a:r>
            <a:r>
              <a:rPr lang="cs-CZ" dirty="0" err="1"/>
              <a:t>iv</a:t>
            </a:r>
            <a:r>
              <a:rPr lang="cs-CZ" dirty="0"/>
              <a:t> 50 </a:t>
            </a:r>
            <a:r>
              <a:rPr lang="cs-CZ" dirty="0" err="1"/>
              <a:t>mcg</a:t>
            </a:r>
            <a:r>
              <a:rPr lang="cs-CZ" dirty="0"/>
              <a:t>/ml, epidurálně</a:t>
            </a:r>
          </a:p>
          <a:p>
            <a:pPr lvl="1"/>
            <a:r>
              <a:rPr lang="cs-CZ" dirty="0"/>
              <a:t>Pro chronickou bolest: </a:t>
            </a:r>
            <a:r>
              <a:rPr lang="cs-CZ" dirty="0" err="1"/>
              <a:t>transdermální</a:t>
            </a:r>
            <a:r>
              <a:rPr lang="cs-CZ" dirty="0"/>
              <a:t> náplast 25-100 </a:t>
            </a:r>
            <a:r>
              <a:rPr lang="cs-CZ" dirty="0" err="1"/>
              <a:t>mcg</a:t>
            </a:r>
            <a:r>
              <a:rPr lang="cs-CZ" dirty="0"/>
              <a:t>/hod, výměna co 3dny</a:t>
            </a:r>
          </a:p>
          <a:p>
            <a:pPr lvl="1"/>
            <a:r>
              <a:rPr lang="cs-CZ" dirty="0"/>
              <a:t>Pro průlomovou bolest: </a:t>
            </a:r>
            <a:r>
              <a:rPr lang="cs-CZ" dirty="0" err="1"/>
              <a:t>sublingvální</a:t>
            </a:r>
            <a:r>
              <a:rPr lang="cs-CZ" dirty="0"/>
              <a:t> </a:t>
            </a:r>
            <a:r>
              <a:rPr lang="cs-CZ" dirty="0" err="1"/>
              <a:t>tbl</a:t>
            </a:r>
            <a:r>
              <a:rPr lang="cs-CZ" dirty="0"/>
              <a:t> 100-800 </a:t>
            </a:r>
            <a:r>
              <a:rPr lang="cs-CZ" dirty="0" err="1"/>
              <a:t>mcg</a:t>
            </a:r>
            <a:r>
              <a:rPr lang="cs-CZ" dirty="0"/>
              <a:t>, nosní </a:t>
            </a:r>
            <a:r>
              <a:rPr lang="cs-CZ" dirty="0" err="1"/>
              <a:t>spray</a:t>
            </a:r>
            <a:r>
              <a:rPr lang="cs-CZ" dirty="0"/>
              <a:t>  50-200mcg/dávku</a:t>
            </a:r>
          </a:p>
          <a:p>
            <a:r>
              <a:rPr lang="cs-CZ" dirty="0"/>
              <a:t>Dávkování </a:t>
            </a:r>
          </a:p>
          <a:p>
            <a:pPr lvl="1"/>
            <a:r>
              <a:rPr lang="cs-CZ" dirty="0"/>
              <a:t>pro CA 50-100 </a:t>
            </a:r>
            <a:r>
              <a:rPr lang="cs-CZ" dirty="0" err="1"/>
              <a:t>mcg</a:t>
            </a:r>
            <a:r>
              <a:rPr lang="cs-CZ" dirty="0"/>
              <a:t> co cca 25 min – individuálně, pro TIVA 2-10 </a:t>
            </a:r>
            <a:r>
              <a:rPr lang="cs-CZ" dirty="0" err="1"/>
              <a:t>mcg</a:t>
            </a:r>
            <a:r>
              <a:rPr lang="cs-CZ" dirty="0"/>
              <a:t>/kg/h (</a:t>
            </a:r>
            <a:r>
              <a:rPr lang="cs-CZ" dirty="0" err="1"/>
              <a:t>TCIplasmatická</a:t>
            </a:r>
            <a:r>
              <a:rPr lang="cs-CZ" dirty="0"/>
              <a:t> hladina 2-3 </a:t>
            </a:r>
            <a:r>
              <a:rPr lang="cs-CZ" dirty="0" err="1"/>
              <a:t>ng</a:t>
            </a:r>
            <a:r>
              <a:rPr lang="cs-CZ" dirty="0"/>
              <a:t>/ml)</a:t>
            </a:r>
          </a:p>
          <a:p>
            <a:pPr lvl="1"/>
            <a:r>
              <a:rPr lang="cs-CZ" dirty="0"/>
              <a:t>Epidurálně 50 – 100 </a:t>
            </a:r>
            <a:r>
              <a:rPr lang="cs-CZ" dirty="0" err="1"/>
              <a:t>mcg</a:t>
            </a:r>
            <a:r>
              <a:rPr lang="cs-CZ" dirty="0"/>
              <a:t>, SAB 5-25 </a:t>
            </a:r>
            <a:r>
              <a:rPr lang="cs-CZ" dirty="0" err="1"/>
              <a:t>mcg</a:t>
            </a:r>
            <a:endParaRPr lang="cs-CZ" dirty="0"/>
          </a:p>
          <a:p>
            <a:pPr lvl="1"/>
            <a:r>
              <a:rPr lang="cs-CZ" dirty="0"/>
              <a:t>Pro chronickou a průlomovou bolest – individuálně nejmenší účinnou dávku</a:t>
            </a:r>
          </a:p>
          <a:p>
            <a:r>
              <a:rPr lang="cs-CZ" dirty="0"/>
              <a:t>Farmakokinetika: </a:t>
            </a:r>
          </a:p>
          <a:p>
            <a:pPr lvl="1"/>
            <a:r>
              <a:rPr lang="cs-CZ" dirty="0"/>
              <a:t>Mechanismus účinku – vysoce selektivní </a:t>
            </a:r>
            <a:r>
              <a:rPr lang="el-GR" dirty="0"/>
              <a:t>μ</a:t>
            </a:r>
            <a:r>
              <a:rPr lang="cs-CZ" dirty="0"/>
              <a:t> agonista, asi 100x silnější než morfin a asi 10xslabší než </a:t>
            </a:r>
            <a:r>
              <a:rPr lang="cs-CZ" dirty="0" err="1"/>
              <a:t>sufentanyl</a:t>
            </a:r>
            <a:endParaRPr lang="cs-CZ" dirty="0"/>
          </a:p>
          <a:p>
            <a:pPr lvl="1"/>
            <a:r>
              <a:rPr lang="cs-CZ" dirty="0"/>
              <a:t>CNS: mírný útlum, analgezie, sporný vliv na ICP, křečím podobná motorická aktivita nemá korelát EEG, </a:t>
            </a:r>
            <a:r>
              <a:rPr lang="cs-CZ" dirty="0" err="1"/>
              <a:t>miosa</a:t>
            </a:r>
            <a:endParaRPr lang="cs-CZ" dirty="0"/>
          </a:p>
          <a:p>
            <a:pPr lvl="1"/>
            <a:r>
              <a:rPr lang="cs-CZ" dirty="0"/>
              <a:t>CVS: vagová bradykardie může být, ale vliv na TK, CO je minimální, neuvolňuje histamin tolika jako morfin</a:t>
            </a:r>
          </a:p>
          <a:p>
            <a:pPr lvl="1"/>
            <a:r>
              <a:rPr lang="cs-CZ" dirty="0"/>
              <a:t>Respirace: útlum dechu, snížení reakce na hypoxii a </a:t>
            </a:r>
            <a:r>
              <a:rPr lang="cs-CZ" dirty="0" err="1"/>
              <a:t>hyperkapnii</a:t>
            </a:r>
            <a:r>
              <a:rPr lang="cs-CZ" dirty="0"/>
              <a:t>, rigidita hrudníku může být, bronchospasmus vzácně (menší uvolnění histaminu)</a:t>
            </a:r>
          </a:p>
          <a:p>
            <a:pPr lvl="1"/>
            <a:r>
              <a:rPr lang="cs-CZ" dirty="0"/>
              <a:t>GIT: oblenění peristaltiky, zvýšení tonu svěračů, zvýšení tlaku v biliárním systému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847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4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 err="1"/>
              <a:t>Opioidy</a:t>
            </a:r>
            <a:r>
              <a:rPr lang="cs-CZ" sz="3200" dirty="0"/>
              <a:t> akutní i chronické bolesti - </a:t>
            </a:r>
            <a:r>
              <a:rPr lang="cs-CZ" sz="3200" b="1" dirty="0" err="1">
                <a:solidFill>
                  <a:srgbClr val="FF0000"/>
                </a:solidFill>
              </a:rPr>
              <a:t>fentanyl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42988"/>
            <a:ext cx="10515600" cy="51339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Farmakokinetika: </a:t>
            </a:r>
          </a:p>
          <a:p>
            <a:pPr lvl="1"/>
            <a:r>
              <a:rPr lang="cs-CZ" dirty="0"/>
              <a:t>Per os biologická dostupnost 33%, </a:t>
            </a:r>
          </a:p>
          <a:p>
            <a:pPr lvl="1"/>
            <a:r>
              <a:rPr lang="cs-CZ" dirty="0" err="1"/>
              <a:t>Transdermální</a:t>
            </a:r>
            <a:r>
              <a:rPr lang="cs-CZ" dirty="0"/>
              <a:t> absorpce 47%/24h, 88%/48h a 94%/72h, vstřebávání pokračuje i po odstranění náplasti! Vyšší biologická dostupnost pro obcházení jaterního metabolismu</a:t>
            </a:r>
          </a:p>
          <a:p>
            <a:pPr lvl="1"/>
            <a:r>
              <a:rPr lang="cs-CZ" dirty="0"/>
              <a:t>Vysoce lipofilní – dobrý průnik do tkání i CNS, nástup účinku za 2-5 min, nízké </a:t>
            </a:r>
            <a:r>
              <a:rPr lang="cs-CZ" dirty="0" err="1"/>
              <a:t>dd</a:t>
            </a:r>
            <a:r>
              <a:rPr lang="cs-CZ" dirty="0"/>
              <a:t> (50-100mcg) trvání 30-60minut, vysoké </a:t>
            </a:r>
            <a:r>
              <a:rPr lang="cs-CZ" dirty="0" err="1"/>
              <a:t>dd</a:t>
            </a:r>
            <a:r>
              <a:rPr lang="cs-CZ" dirty="0"/>
              <a:t> nad 50 </a:t>
            </a:r>
            <a:r>
              <a:rPr lang="cs-CZ" dirty="0" err="1"/>
              <a:t>mcg</a:t>
            </a:r>
            <a:r>
              <a:rPr lang="cs-CZ" dirty="0"/>
              <a:t>/kg 4-6hod. </a:t>
            </a:r>
          </a:p>
          <a:p>
            <a:pPr lvl="1"/>
            <a:r>
              <a:rPr lang="cs-CZ" dirty="0"/>
              <a:t>Jednotlivá dávka odeznívá redistribucí, kontinuální podání může vést ke kumulaci a prodloužení odeznívání (</a:t>
            </a:r>
            <a:r>
              <a:rPr lang="cs-CZ" dirty="0" err="1"/>
              <a:t>nasaturování</a:t>
            </a:r>
            <a:r>
              <a:rPr lang="cs-CZ" dirty="0"/>
              <a:t> svalové tkáně). Proměnlivý </a:t>
            </a:r>
            <a:r>
              <a:rPr lang="cs-CZ" dirty="0" err="1"/>
              <a:t>context</a:t>
            </a:r>
            <a:r>
              <a:rPr lang="cs-CZ" dirty="0"/>
              <a:t> – sensitive poločas je hlavní nevýhoda proti </a:t>
            </a:r>
            <a:r>
              <a:rPr lang="cs-CZ" dirty="0" err="1"/>
              <a:t>Sufentanylu</a:t>
            </a:r>
            <a:r>
              <a:rPr lang="cs-CZ" dirty="0"/>
              <a:t> a </a:t>
            </a:r>
            <a:r>
              <a:rPr lang="cs-CZ" dirty="0" err="1"/>
              <a:t>remifentanylu</a:t>
            </a:r>
            <a:r>
              <a:rPr lang="cs-CZ" dirty="0"/>
              <a:t> (141-853 min)</a:t>
            </a:r>
          </a:p>
          <a:p>
            <a:pPr lvl="1"/>
            <a:r>
              <a:rPr lang="cs-CZ" dirty="0" err="1"/>
              <a:t>Refentanilizace</a:t>
            </a:r>
            <a:r>
              <a:rPr lang="cs-CZ" dirty="0"/>
              <a:t> – plasmatický </a:t>
            </a:r>
            <a:r>
              <a:rPr lang="cs-CZ" dirty="0" err="1"/>
              <a:t>peak</a:t>
            </a:r>
            <a:r>
              <a:rPr lang="cs-CZ" dirty="0"/>
              <a:t> hladiny po cca 6 h od vysoké, nebo kontinuální dávky (vyplavení ze svalové tkáně a </a:t>
            </a:r>
            <a:r>
              <a:rPr lang="cs-CZ" dirty="0" err="1"/>
              <a:t>gastro</a:t>
            </a:r>
            <a:r>
              <a:rPr lang="cs-CZ" dirty="0"/>
              <a:t>-enterální </a:t>
            </a:r>
            <a:r>
              <a:rPr lang="cs-CZ" dirty="0" err="1"/>
              <a:t>reabsorbce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Metabolizace</a:t>
            </a:r>
            <a:r>
              <a:rPr lang="cs-CZ" dirty="0"/>
              <a:t>: na cytochromu P450 3A4 na neaktivní metabolity N-</a:t>
            </a:r>
            <a:r>
              <a:rPr lang="cs-CZ" dirty="0" err="1"/>
              <a:t>dealkylací</a:t>
            </a:r>
            <a:r>
              <a:rPr lang="cs-CZ" dirty="0"/>
              <a:t> (</a:t>
            </a:r>
            <a:r>
              <a:rPr lang="cs-CZ" dirty="0" err="1"/>
              <a:t>norfentanyl</a:t>
            </a:r>
            <a:r>
              <a:rPr lang="cs-CZ" dirty="0"/>
              <a:t>)</a:t>
            </a:r>
          </a:p>
          <a:p>
            <a:r>
              <a:rPr lang="cs-CZ" dirty="0"/>
              <a:t>NÚ a nevýhody:</a:t>
            </a:r>
          </a:p>
          <a:p>
            <a:pPr lvl="1"/>
            <a:r>
              <a:rPr lang="cs-CZ" dirty="0"/>
              <a:t>Respirační útlum, nauzea, zvracení, </a:t>
            </a:r>
            <a:r>
              <a:rPr lang="cs-CZ" dirty="0" err="1"/>
              <a:t>event</a:t>
            </a:r>
            <a:r>
              <a:rPr lang="cs-CZ" dirty="0"/>
              <a:t> vznik závislosti</a:t>
            </a:r>
          </a:p>
          <a:p>
            <a:pPr lvl="1"/>
            <a:r>
              <a:rPr lang="cs-CZ" dirty="0" err="1"/>
              <a:t>refentanilizace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100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Opioidy</a:t>
            </a:r>
            <a:r>
              <a:rPr lang="cs-CZ" sz="3200" dirty="0"/>
              <a:t> akutní i chronické bolesti – </a:t>
            </a:r>
            <a:r>
              <a:rPr lang="cs-CZ" sz="3200" b="1" dirty="0">
                <a:solidFill>
                  <a:srgbClr val="FF0000"/>
                </a:solidFill>
              </a:rPr>
              <a:t>piritramid (DIPIDOLOR)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481965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Formy: </a:t>
            </a:r>
            <a:r>
              <a:rPr lang="cs-CZ" dirty="0" err="1"/>
              <a:t>inj</a:t>
            </a:r>
            <a:r>
              <a:rPr lang="cs-CZ" dirty="0"/>
              <a:t> </a:t>
            </a:r>
            <a:r>
              <a:rPr lang="cs-CZ" dirty="0" err="1"/>
              <a:t>amp</a:t>
            </a:r>
            <a:r>
              <a:rPr lang="cs-CZ" dirty="0"/>
              <a:t> á 15 mg pro </a:t>
            </a:r>
            <a:r>
              <a:rPr lang="cs-CZ" dirty="0" err="1"/>
              <a:t>iv</a:t>
            </a:r>
            <a:r>
              <a:rPr lang="cs-CZ" dirty="0"/>
              <a:t> bolus nebo kont., </a:t>
            </a:r>
            <a:r>
              <a:rPr lang="cs-CZ" dirty="0" err="1"/>
              <a:t>im</a:t>
            </a:r>
            <a:r>
              <a:rPr lang="cs-CZ" dirty="0"/>
              <a:t>, </a:t>
            </a:r>
            <a:r>
              <a:rPr lang="cs-CZ" dirty="0" err="1"/>
              <a:t>sc</a:t>
            </a:r>
            <a:r>
              <a:rPr lang="cs-CZ" dirty="0"/>
              <a:t> podání</a:t>
            </a:r>
          </a:p>
          <a:p>
            <a:r>
              <a:rPr lang="cs-CZ" dirty="0"/>
              <a:t>Dávky: bolus </a:t>
            </a:r>
            <a:r>
              <a:rPr lang="cs-CZ" dirty="0" err="1"/>
              <a:t>iv</a:t>
            </a:r>
            <a:r>
              <a:rPr lang="cs-CZ" dirty="0"/>
              <a:t> 5-15 mg pomalu </a:t>
            </a:r>
            <a:r>
              <a:rPr lang="cs-CZ" dirty="0" err="1"/>
              <a:t>iv</a:t>
            </a:r>
            <a:r>
              <a:rPr lang="cs-CZ" dirty="0"/>
              <a:t> (10mg/min), bolus </a:t>
            </a:r>
            <a:r>
              <a:rPr lang="cs-CZ" dirty="0" err="1"/>
              <a:t>im</a:t>
            </a:r>
            <a:r>
              <a:rPr lang="cs-CZ" dirty="0"/>
              <a:t> nebo </a:t>
            </a:r>
            <a:r>
              <a:rPr lang="cs-CZ" dirty="0" err="1"/>
              <a:t>sc</a:t>
            </a:r>
            <a:r>
              <a:rPr lang="cs-CZ" dirty="0"/>
              <a:t> 15-30mg, kontinuálně 0,5 – 5mg/h (CAVE nebezpečí kumulace)</a:t>
            </a:r>
          </a:p>
          <a:p>
            <a:r>
              <a:rPr lang="cs-CZ" dirty="0"/>
              <a:t>Užití:</a:t>
            </a:r>
          </a:p>
          <a:p>
            <a:pPr lvl="1"/>
            <a:r>
              <a:rPr lang="cs-CZ" dirty="0"/>
              <a:t>Premedikace</a:t>
            </a:r>
          </a:p>
          <a:p>
            <a:pPr lvl="1"/>
            <a:r>
              <a:rPr lang="cs-CZ" dirty="0"/>
              <a:t>Perioperační analgezie (</a:t>
            </a:r>
            <a:r>
              <a:rPr lang="cs-CZ" dirty="0" err="1"/>
              <a:t>dospávací</a:t>
            </a:r>
            <a:r>
              <a:rPr lang="cs-CZ" dirty="0"/>
              <a:t> pokoj)</a:t>
            </a:r>
          </a:p>
          <a:p>
            <a:pPr lvl="1"/>
            <a:r>
              <a:rPr lang="cs-CZ" dirty="0"/>
              <a:t>Analgezie na JIP</a:t>
            </a:r>
          </a:p>
          <a:p>
            <a:r>
              <a:rPr lang="cs-CZ" dirty="0"/>
              <a:t>Farmakodynamika: </a:t>
            </a:r>
          </a:p>
          <a:p>
            <a:pPr lvl="1"/>
            <a:r>
              <a:rPr lang="cs-CZ" dirty="0"/>
              <a:t>jen málo vyšší </a:t>
            </a:r>
            <a:r>
              <a:rPr lang="cs-CZ" dirty="0" err="1"/>
              <a:t>ekvianalgetická</a:t>
            </a:r>
            <a:r>
              <a:rPr lang="cs-CZ" dirty="0"/>
              <a:t> dávka s morfinem 0,75x </a:t>
            </a:r>
            <a:r>
              <a:rPr lang="cs-CZ" dirty="0" err="1"/>
              <a:t>dd</a:t>
            </a:r>
            <a:r>
              <a:rPr lang="cs-CZ" dirty="0"/>
              <a:t> </a:t>
            </a:r>
            <a:r>
              <a:rPr lang="cs-CZ" dirty="0" err="1"/>
              <a:t>Dipidolor</a:t>
            </a:r>
            <a:r>
              <a:rPr lang="cs-CZ" dirty="0"/>
              <a:t> = </a:t>
            </a:r>
            <a:r>
              <a:rPr lang="cs-CZ" dirty="0" err="1"/>
              <a:t>dd</a:t>
            </a:r>
            <a:r>
              <a:rPr lang="cs-CZ" dirty="0"/>
              <a:t> </a:t>
            </a:r>
            <a:r>
              <a:rPr lang="cs-CZ" dirty="0" err="1"/>
              <a:t>Morin</a:t>
            </a:r>
            <a:r>
              <a:rPr lang="cs-CZ" dirty="0"/>
              <a:t>, silný </a:t>
            </a:r>
            <a:r>
              <a:rPr lang="el-GR" dirty="0"/>
              <a:t>μ</a:t>
            </a:r>
            <a:r>
              <a:rPr lang="cs-CZ" dirty="0"/>
              <a:t> (MOR) agonista</a:t>
            </a:r>
          </a:p>
          <a:p>
            <a:pPr lvl="1"/>
            <a:r>
              <a:rPr lang="cs-CZ" dirty="0"/>
              <a:t>Významnější vliv na KVS než jiné </a:t>
            </a:r>
            <a:r>
              <a:rPr lang="cs-CZ" dirty="0" err="1"/>
              <a:t>opioidy</a:t>
            </a:r>
            <a:r>
              <a:rPr lang="cs-CZ" dirty="0"/>
              <a:t> (pokles TK, CO)</a:t>
            </a:r>
          </a:p>
          <a:p>
            <a:r>
              <a:rPr lang="cs-CZ" dirty="0"/>
              <a:t>Farmakokinetika: </a:t>
            </a:r>
          </a:p>
          <a:p>
            <a:pPr lvl="1"/>
            <a:r>
              <a:rPr lang="cs-CZ" dirty="0"/>
              <a:t>vysoce lipofilní – rychlý nástup účinku (1-3 minuty po </a:t>
            </a:r>
            <a:r>
              <a:rPr lang="cs-CZ" dirty="0" err="1"/>
              <a:t>iv</a:t>
            </a:r>
            <a:r>
              <a:rPr lang="cs-CZ" dirty="0"/>
              <a:t> podání, plný účinek po 17 minutách)</a:t>
            </a:r>
          </a:p>
          <a:p>
            <a:pPr lvl="1"/>
            <a:r>
              <a:rPr lang="cs-CZ" dirty="0"/>
              <a:t>Eliminační poločas kol 4-10 hodin</a:t>
            </a:r>
          </a:p>
          <a:p>
            <a:pPr lvl="1"/>
            <a:r>
              <a:rPr lang="cs-CZ" dirty="0" err="1"/>
              <a:t>Metabolizace</a:t>
            </a:r>
            <a:r>
              <a:rPr lang="cs-CZ" dirty="0"/>
              <a:t> na cytochromu P40 CYP3A4 na neaktivní metabolity, blokátory CYP3A4 = prodloužený účinek</a:t>
            </a:r>
          </a:p>
          <a:p>
            <a:r>
              <a:rPr lang="cs-CZ" dirty="0"/>
              <a:t>NÚ: kumulace, zvláště po kont. podání na JIP u starých lidí (</a:t>
            </a:r>
            <a:r>
              <a:rPr lang="cs-CZ" dirty="0" err="1"/>
              <a:t>contex-sinsitiv</a:t>
            </a:r>
            <a:r>
              <a:rPr lang="cs-CZ" dirty="0"/>
              <a:t> halftime proměnlivý)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3501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599" y="365125"/>
            <a:ext cx="11752729" cy="5064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Hlavně chronická bolest - </a:t>
            </a:r>
            <a:r>
              <a:rPr lang="cs-CZ" sz="3200" b="1" dirty="0" err="1">
                <a:solidFill>
                  <a:srgbClr val="FF0000"/>
                </a:solidFill>
              </a:rPr>
              <a:t>buprenofrin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599" y="1071562"/>
            <a:ext cx="11752729" cy="5638519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Formy: </a:t>
            </a:r>
            <a:r>
              <a:rPr lang="cs-CZ" dirty="0" err="1"/>
              <a:t>sublingvální</a:t>
            </a:r>
            <a:r>
              <a:rPr lang="cs-CZ" dirty="0"/>
              <a:t> </a:t>
            </a:r>
            <a:r>
              <a:rPr lang="cs-CZ" dirty="0" err="1"/>
              <a:t>tbl</a:t>
            </a:r>
            <a:r>
              <a:rPr lang="cs-CZ" dirty="0"/>
              <a:t> (SUBOXON), (</a:t>
            </a:r>
            <a:r>
              <a:rPr lang="cs-CZ" dirty="0" err="1"/>
              <a:t>pozn</a:t>
            </a:r>
            <a:r>
              <a:rPr lang="cs-CZ" dirty="0"/>
              <a:t>: </a:t>
            </a:r>
            <a:r>
              <a:rPr lang="cs-CZ" dirty="0" err="1"/>
              <a:t>inj</a:t>
            </a:r>
            <a:r>
              <a:rPr lang="cs-CZ" dirty="0"/>
              <a:t>. pro </a:t>
            </a:r>
            <a:r>
              <a:rPr lang="cs-CZ" dirty="0" err="1"/>
              <a:t>iv</a:t>
            </a:r>
            <a:r>
              <a:rPr lang="cs-CZ" dirty="0"/>
              <a:t> , </a:t>
            </a:r>
            <a:r>
              <a:rPr lang="cs-CZ" dirty="0" err="1"/>
              <a:t>im</a:t>
            </a:r>
            <a:r>
              <a:rPr lang="cs-CZ" dirty="0"/>
              <a:t> a </a:t>
            </a:r>
            <a:r>
              <a:rPr lang="cs-CZ" dirty="0" err="1"/>
              <a:t>epid</a:t>
            </a:r>
            <a:r>
              <a:rPr lang="cs-CZ" dirty="0"/>
              <a:t> podání v ČR nedostupné),  </a:t>
            </a:r>
            <a:r>
              <a:rPr lang="cs-CZ" dirty="0" err="1"/>
              <a:t>inj</a:t>
            </a:r>
            <a:r>
              <a:rPr lang="cs-CZ" dirty="0"/>
              <a:t> roztok s prodlouženým uvolňováním přísně subkutánně (BUVIDAL) pro odvykací léčbu ano, </a:t>
            </a:r>
            <a:r>
              <a:rPr lang="cs-CZ" dirty="0" err="1"/>
              <a:t>transdermální</a:t>
            </a:r>
            <a:r>
              <a:rPr lang="cs-CZ" dirty="0"/>
              <a:t> náplast pro léčbu bolesti ano (BUPRENORFIN MYLAN 35 až 70mcg/h)</a:t>
            </a:r>
          </a:p>
          <a:p>
            <a:r>
              <a:rPr lang="cs-CZ" b="1" dirty="0"/>
              <a:t>Dávkování a užití</a:t>
            </a:r>
          </a:p>
          <a:p>
            <a:pPr lvl="1"/>
            <a:r>
              <a:rPr lang="cs-CZ" b="1" dirty="0"/>
              <a:t>Analgetikum</a:t>
            </a:r>
            <a:r>
              <a:rPr lang="cs-CZ" dirty="0"/>
              <a:t> – </a:t>
            </a:r>
            <a:r>
              <a:rPr lang="cs-CZ" dirty="0" err="1"/>
              <a:t>transdermální</a:t>
            </a:r>
            <a:r>
              <a:rPr lang="cs-CZ" dirty="0"/>
              <a:t> podání 35-70mcg/h (mění se co 3-4 dny, začíná se co nejnižší dávkou, hodnocení analgetického efektu až po 24  hodinách, předchozí analgetika podat ještě do 12 hod po nasazení </a:t>
            </a:r>
            <a:r>
              <a:rPr lang="cs-CZ" dirty="0" err="1"/>
              <a:t>buprenofrinu</a:t>
            </a:r>
            <a:r>
              <a:rPr lang="cs-CZ" dirty="0"/>
              <a:t>, dle potřeby nadále kombinovat s non-</a:t>
            </a:r>
            <a:r>
              <a:rPr lang="cs-CZ" dirty="0" err="1"/>
              <a:t>opioidní</a:t>
            </a:r>
            <a:r>
              <a:rPr lang="cs-CZ" dirty="0"/>
              <a:t> medikací</a:t>
            </a:r>
          </a:p>
          <a:p>
            <a:pPr lvl="1"/>
            <a:r>
              <a:rPr lang="cs-CZ" b="1" dirty="0"/>
              <a:t>Odvykací léčba </a:t>
            </a:r>
            <a:r>
              <a:rPr lang="cs-CZ" dirty="0"/>
              <a:t>– </a:t>
            </a:r>
            <a:r>
              <a:rPr lang="cs-CZ" dirty="0" err="1"/>
              <a:t>sublingválně</a:t>
            </a:r>
            <a:r>
              <a:rPr lang="cs-CZ" dirty="0"/>
              <a:t> a subkutánně dle specializovaných center</a:t>
            </a:r>
          </a:p>
          <a:p>
            <a:r>
              <a:rPr lang="cs-CZ" b="1" dirty="0"/>
              <a:t>Farmakodynamika: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parciální agonista na </a:t>
            </a:r>
            <a:r>
              <a:rPr lang="el-GR" b="1" dirty="0"/>
              <a:t>μ</a:t>
            </a:r>
            <a:r>
              <a:rPr lang="cs-CZ" b="1" dirty="0"/>
              <a:t> a antagonista na </a:t>
            </a:r>
            <a:r>
              <a:rPr lang="cs-CZ" b="1" dirty="0" err="1"/>
              <a:t>kapp</a:t>
            </a:r>
            <a:r>
              <a:rPr lang="cs-CZ" b="1" dirty="0"/>
              <a:t> a delta receptorech</a:t>
            </a:r>
            <a:r>
              <a:rPr lang="cs-CZ" dirty="0"/>
              <a:t>. </a:t>
            </a:r>
            <a:r>
              <a:rPr lang="cs-CZ" b="1" dirty="0"/>
              <a:t>Vazba na </a:t>
            </a:r>
            <a:r>
              <a:rPr lang="el-GR" b="1" dirty="0"/>
              <a:t>μ</a:t>
            </a:r>
            <a:r>
              <a:rPr lang="cs-CZ" b="1" dirty="0"/>
              <a:t> receptor je extrémně silná</a:t>
            </a:r>
            <a:r>
              <a:rPr lang="cs-CZ" dirty="0"/>
              <a:t>, ale jen částečná vnitřní aktivita, proto v nízkém a středním dávkování obdobně účinný jako morfin v cca 25x nižším dávkování. Ve vysokém dávkování se objevuje stropní efekt. Délka účinku mnohem delší než morfin</a:t>
            </a:r>
          </a:p>
          <a:p>
            <a:pPr lvl="1"/>
            <a:r>
              <a:rPr lang="cs-CZ" b="1" dirty="0"/>
              <a:t>Analgetický účinek </a:t>
            </a:r>
            <a:r>
              <a:rPr lang="cs-CZ" dirty="0"/>
              <a:t>je cca odpovídající morfinu, pokud však navazuje na silný vysoko dávkovaný opiát, může vyvolat abstinenční příznaky</a:t>
            </a:r>
          </a:p>
          <a:p>
            <a:pPr lvl="1"/>
            <a:r>
              <a:rPr lang="cs-CZ" b="1" dirty="0"/>
              <a:t>Délka účinku</a:t>
            </a:r>
            <a:r>
              <a:rPr lang="cs-CZ" dirty="0"/>
              <a:t> je velmi dlouhá, lze jej jen špatně antagonizovat </a:t>
            </a:r>
            <a:r>
              <a:rPr lang="cs-CZ" dirty="0" err="1"/>
              <a:t>naloxonem</a:t>
            </a:r>
            <a:endParaRPr lang="cs-CZ" dirty="0"/>
          </a:p>
          <a:p>
            <a:pPr lvl="1"/>
            <a:r>
              <a:rPr lang="cs-CZ" dirty="0"/>
              <a:t>Může vyvolat </a:t>
            </a:r>
            <a:r>
              <a:rPr lang="cs-CZ" b="1" dirty="0"/>
              <a:t>respirační depresi</a:t>
            </a:r>
            <a:r>
              <a:rPr lang="cs-CZ" dirty="0"/>
              <a:t>, zvláště pokud je potencován tlumivými léky (jiné </a:t>
            </a:r>
            <a:r>
              <a:rPr lang="cs-CZ" dirty="0" err="1"/>
              <a:t>opioidy</a:t>
            </a:r>
            <a:r>
              <a:rPr lang="cs-CZ" dirty="0"/>
              <a:t>, anestetika, hypnotika, sedativa – zvláště benzodiazepiny, antidepresiva, </a:t>
            </a:r>
            <a:r>
              <a:rPr lang="cs-CZ" dirty="0" err="1"/>
              <a:t>neuroloeptika</a:t>
            </a:r>
            <a:r>
              <a:rPr lang="cs-CZ" dirty="0"/>
              <a:t>, alkohol)</a:t>
            </a:r>
          </a:p>
          <a:p>
            <a:pPr lvl="1"/>
            <a:r>
              <a:rPr lang="cs-CZ" b="1" dirty="0"/>
              <a:t>Kombinace s inhibitory </a:t>
            </a:r>
            <a:r>
              <a:rPr lang="cs-CZ" b="1" dirty="0" err="1"/>
              <a:t>monooxidázy</a:t>
            </a:r>
            <a:r>
              <a:rPr lang="cs-CZ" b="1" dirty="0"/>
              <a:t> </a:t>
            </a:r>
            <a:r>
              <a:rPr lang="cs-CZ" dirty="0"/>
              <a:t>může vést k život ohrožujícím oběhovým bouřím</a:t>
            </a:r>
          </a:p>
          <a:p>
            <a:pPr lvl="1"/>
            <a:r>
              <a:rPr lang="cs-CZ" dirty="0"/>
              <a:t>Léky které ovlivňují jaterní metabolismus na </a:t>
            </a:r>
            <a:r>
              <a:rPr lang="cs-CZ" b="1" dirty="0"/>
              <a:t>cytochromu P450 </a:t>
            </a:r>
            <a:r>
              <a:rPr lang="cs-CZ" dirty="0"/>
              <a:t>zvyšují (inhibitory), nebo snižují (induktory) analgetický účinek buprenorfinu</a:t>
            </a:r>
          </a:p>
          <a:p>
            <a:pPr lvl="1"/>
            <a:r>
              <a:rPr lang="cs-CZ" b="1" dirty="0"/>
              <a:t>Závislost</a:t>
            </a:r>
            <a:r>
              <a:rPr lang="cs-CZ" dirty="0"/>
              <a:t> vzniká méně často než po morfinu, ale je rovněž zneužíván</a:t>
            </a:r>
          </a:p>
          <a:p>
            <a:r>
              <a:rPr lang="cs-CZ" b="1" dirty="0"/>
              <a:t>Farmakokinetika: </a:t>
            </a:r>
          </a:p>
          <a:p>
            <a:pPr lvl="1"/>
            <a:r>
              <a:rPr lang="cs-CZ" dirty="0" err="1"/>
              <a:t>Transdermální</a:t>
            </a:r>
            <a:r>
              <a:rPr lang="cs-CZ" dirty="0"/>
              <a:t> aplikace – plasmatické koncentrace pozvolná stoupají a po 12-24h dosahují minimální efektivní koncentrace 100 </a:t>
            </a:r>
            <a:r>
              <a:rPr lang="cs-CZ" dirty="0" err="1"/>
              <a:t>pg</a:t>
            </a:r>
            <a:r>
              <a:rPr lang="cs-CZ" dirty="0"/>
              <a:t>/ml, po </a:t>
            </a:r>
            <a:r>
              <a:rPr lang="cs-CZ" dirty="0" err="1"/>
              <a:t>odstanění</a:t>
            </a:r>
            <a:r>
              <a:rPr lang="cs-CZ" dirty="0"/>
              <a:t> náplasti se buprenorfin ještě doplňuje z kožního depa a je eliminován s poločasem cca 30 h (pomaleji než po </a:t>
            </a:r>
            <a:r>
              <a:rPr lang="cs-CZ" dirty="0" err="1"/>
              <a:t>iv</a:t>
            </a:r>
            <a:r>
              <a:rPr lang="cs-CZ" dirty="0"/>
              <a:t> podání – eliminační poločas 5 h však neznamená odeznění účinku – ve vazbě na receptorech zůstává déle)</a:t>
            </a:r>
          </a:p>
          <a:p>
            <a:pPr lvl="1"/>
            <a:r>
              <a:rPr lang="cs-CZ" dirty="0" err="1"/>
              <a:t>Metabolizae</a:t>
            </a:r>
            <a:r>
              <a:rPr lang="cs-CZ" dirty="0"/>
              <a:t> probíhá v játrech za vzniku sice částečně aktivních metabolitů, ale klinicky nevýznamných, vylučován je pak stolicí, ledviny nehrají stěžejní roli. Je kontraindikován u selhání jater</a:t>
            </a:r>
          </a:p>
          <a:p>
            <a:r>
              <a:rPr lang="cs-CZ" b="1" dirty="0"/>
              <a:t>NÚ:</a:t>
            </a:r>
            <a:r>
              <a:rPr lang="cs-CZ" dirty="0"/>
              <a:t> nevolnost, nauzea, bolesti hlavy, zmatenost,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130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388" y="365126"/>
            <a:ext cx="11779624" cy="53582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Akutní, chronická i neuropatická bolest – </a:t>
            </a:r>
            <a:r>
              <a:rPr lang="cs-CZ" sz="3200" b="1" dirty="0" err="1">
                <a:solidFill>
                  <a:srgbClr val="FF0000"/>
                </a:solidFill>
              </a:rPr>
              <a:t>tapentadol</a:t>
            </a:r>
            <a:r>
              <a:rPr lang="cs-CZ" sz="3200" b="1" dirty="0">
                <a:solidFill>
                  <a:srgbClr val="FF0000"/>
                </a:solidFill>
              </a:rPr>
              <a:t> (PALEXIA)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2388" y="1014413"/>
            <a:ext cx="11779624" cy="574945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Formy:</a:t>
            </a:r>
            <a:r>
              <a:rPr lang="cs-CZ" dirty="0"/>
              <a:t> </a:t>
            </a:r>
            <a:r>
              <a:rPr lang="cs-CZ" dirty="0" err="1"/>
              <a:t>tbl</a:t>
            </a:r>
            <a:r>
              <a:rPr lang="cs-CZ" dirty="0"/>
              <a:t>, perorální roztok, </a:t>
            </a:r>
            <a:r>
              <a:rPr lang="cs-CZ" dirty="0" err="1"/>
              <a:t>tbl</a:t>
            </a:r>
            <a:r>
              <a:rPr lang="cs-CZ" dirty="0"/>
              <a:t> s pozvolným uvolňováním</a:t>
            </a:r>
          </a:p>
          <a:p>
            <a:r>
              <a:rPr lang="cs-CZ" b="1" dirty="0"/>
              <a:t>Dávky:</a:t>
            </a:r>
            <a:r>
              <a:rPr lang="cs-CZ" dirty="0"/>
              <a:t> dospělí – </a:t>
            </a:r>
          </a:p>
          <a:p>
            <a:pPr lvl="1"/>
            <a:r>
              <a:rPr lang="cs-CZ" dirty="0"/>
              <a:t>doporučená zahajovací </a:t>
            </a:r>
            <a:r>
              <a:rPr lang="cs-CZ" dirty="0" err="1"/>
              <a:t>dd</a:t>
            </a:r>
            <a:r>
              <a:rPr lang="cs-CZ" dirty="0"/>
              <a:t> je 50mg </a:t>
            </a:r>
            <a:r>
              <a:rPr lang="cs-CZ" dirty="0" err="1"/>
              <a:t>tbl</a:t>
            </a:r>
            <a:r>
              <a:rPr lang="cs-CZ" dirty="0"/>
              <a:t> co 4-6h, dle potřeby zvyšovat do denního maxima 500 mg</a:t>
            </a:r>
          </a:p>
          <a:p>
            <a:pPr lvl="1"/>
            <a:r>
              <a:rPr lang="cs-CZ" dirty="0"/>
              <a:t>Léčba chronické bolesti – zahájení léčby 50mg přípravku s řízeným uvolňováním (PALEXIA </a:t>
            </a:r>
            <a:r>
              <a:rPr lang="cs-CZ" dirty="0" err="1"/>
              <a:t>retard</a:t>
            </a:r>
            <a:r>
              <a:rPr lang="cs-CZ" dirty="0"/>
              <a:t>) co 12 h a následná titrace dle potřeby do denního maxima 500mg ve dvou </a:t>
            </a:r>
            <a:r>
              <a:rPr lang="cs-CZ" dirty="0" err="1"/>
              <a:t>dd</a:t>
            </a:r>
            <a:endParaRPr lang="cs-CZ" dirty="0"/>
          </a:p>
          <a:p>
            <a:r>
              <a:rPr lang="cs-CZ" b="1" dirty="0"/>
              <a:t>Indikace: </a:t>
            </a:r>
            <a:r>
              <a:rPr lang="cs-CZ" dirty="0"/>
              <a:t>středně silná až silná bolest u dospělých</a:t>
            </a:r>
          </a:p>
          <a:p>
            <a:r>
              <a:rPr lang="cs-CZ" b="1" dirty="0"/>
              <a:t>Farmakodynamika:</a:t>
            </a:r>
          </a:p>
          <a:p>
            <a:pPr lvl="1"/>
            <a:r>
              <a:rPr lang="cs-CZ" dirty="0"/>
              <a:t>Duální účinek: 1. silný agonistický účinek na </a:t>
            </a:r>
            <a:r>
              <a:rPr lang="el-GR" dirty="0"/>
              <a:t>μ</a:t>
            </a:r>
            <a:r>
              <a:rPr lang="cs-CZ" dirty="0"/>
              <a:t> receptoru a 2. inhibiční účinek na zpětné vychytávání noradrenalinu = aktivace centrálního alfa2 receptoru</a:t>
            </a:r>
          </a:p>
          <a:p>
            <a:pPr lvl="1"/>
            <a:r>
              <a:rPr lang="cs-CZ" dirty="0"/>
              <a:t>Obecně dobře snášen, minimum nežádoucích účinků i když: </a:t>
            </a:r>
          </a:p>
          <a:p>
            <a:pPr lvl="2"/>
            <a:r>
              <a:rPr lang="cs-CZ" dirty="0"/>
              <a:t>Respirační útlum jen při vysokých dávkách</a:t>
            </a:r>
          </a:p>
          <a:p>
            <a:pPr lvl="2"/>
            <a:r>
              <a:rPr lang="cs-CZ" dirty="0"/>
              <a:t>Opatrnost u intrakraniální hypertenze a křečových stavech</a:t>
            </a:r>
          </a:p>
          <a:p>
            <a:pPr lvl="2"/>
            <a:r>
              <a:rPr lang="cs-CZ" dirty="0"/>
              <a:t>Mírně zvýšený účinek u poruchy </a:t>
            </a:r>
            <a:r>
              <a:rPr lang="cs-CZ" dirty="0" err="1"/>
              <a:t>fce</a:t>
            </a:r>
            <a:r>
              <a:rPr lang="cs-CZ" dirty="0"/>
              <a:t> jater, jako ostatní </a:t>
            </a:r>
            <a:r>
              <a:rPr lang="cs-CZ" dirty="0" err="1"/>
              <a:t>opioidy</a:t>
            </a:r>
            <a:r>
              <a:rPr lang="cs-CZ" dirty="0"/>
              <a:t> může zvyšovat tlak v biliárním traktu</a:t>
            </a:r>
          </a:p>
          <a:p>
            <a:pPr lvl="2"/>
            <a:r>
              <a:rPr lang="cs-CZ" dirty="0"/>
              <a:t>Nemá se podávat u pacientů užívajících posledních 14 dnů inhibitory </a:t>
            </a:r>
            <a:r>
              <a:rPr lang="cs-CZ" dirty="0" err="1"/>
              <a:t>monoaminoxidázy</a:t>
            </a:r>
            <a:r>
              <a:rPr lang="cs-CZ" dirty="0"/>
              <a:t> (</a:t>
            </a:r>
            <a:r>
              <a:rPr lang="cs-CZ" dirty="0" err="1"/>
              <a:t>potenciace</a:t>
            </a:r>
            <a:r>
              <a:rPr lang="cs-CZ" dirty="0"/>
              <a:t> inhibice </a:t>
            </a:r>
            <a:r>
              <a:rPr lang="cs-CZ" dirty="0" err="1"/>
              <a:t>reuptake</a:t>
            </a:r>
            <a:r>
              <a:rPr lang="cs-CZ" dirty="0"/>
              <a:t> NRA = kardiovaskulární bouře, hypertenze)</a:t>
            </a:r>
          </a:p>
          <a:p>
            <a:r>
              <a:rPr lang="cs-CZ" b="1" dirty="0"/>
              <a:t>Farmakokinetika:</a:t>
            </a:r>
          </a:p>
          <a:p>
            <a:pPr lvl="1"/>
            <a:r>
              <a:rPr lang="cs-CZ" dirty="0"/>
              <a:t>Po per os podlého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pass</a:t>
            </a:r>
            <a:r>
              <a:rPr lang="cs-CZ" dirty="0"/>
              <a:t> </a:t>
            </a:r>
            <a:r>
              <a:rPr lang="cs-CZ" dirty="0" err="1"/>
              <a:t>efetku</a:t>
            </a:r>
            <a:r>
              <a:rPr lang="cs-CZ" dirty="0"/>
              <a:t> (</a:t>
            </a:r>
            <a:r>
              <a:rPr lang="cs-CZ" dirty="0" err="1"/>
              <a:t>metabolizace</a:t>
            </a:r>
            <a:r>
              <a:rPr lang="cs-CZ" dirty="0"/>
              <a:t> v játrech), proto biologická dostupnost cca 33%</a:t>
            </a:r>
          </a:p>
          <a:p>
            <a:pPr lvl="1"/>
            <a:r>
              <a:rPr lang="cs-CZ" dirty="0" err="1"/>
              <a:t>Metabolizace</a:t>
            </a:r>
            <a:r>
              <a:rPr lang="cs-CZ" dirty="0"/>
              <a:t> v játrech cca 97% podané látky, za vzniku neaktivních metabolitů konjugací na </a:t>
            </a:r>
            <a:r>
              <a:rPr lang="cs-CZ" dirty="0" err="1"/>
              <a:t>glucuronidy</a:t>
            </a:r>
            <a:r>
              <a:rPr lang="cs-CZ" dirty="0"/>
              <a:t> a sulfáty, tyto pak vyloučeny močí</a:t>
            </a:r>
          </a:p>
          <a:p>
            <a:pPr lvl="1"/>
            <a:r>
              <a:rPr lang="cs-CZ" dirty="0"/>
              <a:t>Podléhá jen </a:t>
            </a:r>
            <a:r>
              <a:rPr lang="cs-CZ" dirty="0" err="1"/>
              <a:t>miminu</a:t>
            </a:r>
            <a:r>
              <a:rPr lang="cs-CZ" dirty="0"/>
              <a:t> interakcí s jinými léčivy (nemetabolizuje se na cytochromu P450, má nízkou vazbu na plasmatické bílkoviny – 20%)</a:t>
            </a:r>
          </a:p>
          <a:p>
            <a:r>
              <a:rPr lang="cs-CZ" b="1" dirty="0"/>
              <a:t>NÚ: </a:t>
            </a:r>
            <a:r>
              <a:rPr lang="cs-CZ" dirty="0"/>
              <a:t>závratě, spavost, bolesti hlavy, zácpa, a další vzácně</a:t>
            </a:r>
          </a:p>
        </p:txBody>
      </p:sp>
    </p:spTree>
    <p:extLst>
      <p:ext uri="{BB962C8B-B14F-4D97-AF65-F5344CB8AC3E}">
        <p14:creationId xmlns:p14="http://schemas.microsoft.com/office/powerpoint/2010/main" val="32122594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Adjuvantní analgetika –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Víceúčelová adjuvantní analgetika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Antidepresiva - nejvýraznější efekt:</a:t>
            </a:r>
          </a:p>
          <a:p>
            <a:pPr lvl="2"/>
            <a:r>
              <a:rPr lang="cs-CZ" dirty="0"/>
              <a:t>Antidepresiva 1. generace: </a:t>
            </a:r>
            <a:r>
              <a:rPr lang="cs-CZ" dirty="0" err="1"/>
              <a:t>amitriptiylin</a:t>
            </a:r>
            <a:r>
              <a:rPr lang="cs-CZ" dirty="0"/>
              <a:t> </a:t>
            </a:r>
            <a:r>
              <a:rPr lang="cs-CZ" dirty="0" err="1"/>
              <a:t>klomipramin</a:t>
            </a:r>
            <a:r>
              <a:rPr lang="cs-CZ" dirty="0"/>
              <a:t> </a:t>
            </a:r>
            <a:r>
              <a:rPr lang="cs-CZ" dirty="0" err="1"/>
              <a:t>dosulepin</a:t>
            </a:r>
            <a:endParaRPr lang="cs-CZ" dirty="0"/>
          </a:p>
          <a:p>
            <a:pPr lvl="2"/>
            <a:r>
              <a:rPr lang="cs-CZ" dirty="0"/>
              <a:t>SNRI (serotonin noradrenalin </a:t>
            </a:r>
            <a:r>
              <a:rPr lang="cs-CZ" dirty="0" err="1"/>
              <a:t>reuptake</a:t>
            </a:r>
            <a:r>
              <a:rPr lang="cs-CZ" dirty="0"/>
              <a:t> </a:t>
            </a:r>
            <a:r>
              <a:rPr lang="cs-CZ" dirty="0" err="1"/>
              <a:t>inhibitors</a:t>
            </a:r>
            <a:r>
              <a:rPr lang="cs-CZ" dirty="0"/>
              <a:t>): </a:t>
            </a:r>
            <a:r>
              <a:rPr lang="cs-CZ" dirty="0" err="1"/>
              <a:t>venlafaxin</a:t>
            </a:r>
            <a:r>
              <a:rPr lang="cs-CZ" dirty="0"/>
              <a:t>, </a:t>
            </a:r>
            <a:r>
              <a:rPr lang="cs-CZ" dirty="0" err="1"/>
              <a:t>duloxetin</a:t>
            </a:r>
            <a:endParaRPr lang="cs-CZ" dirty="0"/>
          </a:p>
          <a:p>
            <a:pPr lvl="1"/>
            <a:r>
              <a:rPr lang="cs-CZ" dirty="0"/>
              <a:t>Alfa2 adrenergní </a:t>
            </a:r>
            <a:r>
              <a:rPr lang="cs-CZ" dirty="0" err="1"/>
              <a:t>agonist</a:t>
            </a:r>
            <a:endParaRPr lang="cs-CZ" dirty="0"/>
          </a:p>
          <a:p>
            <a:pPr lvl="1"/>
            <a:r>
              <a:rPr lang="cs-CZ" dirty="0"/>
              <a:t>Kortikosteroidy</a:t>
            </a:r>
          </a:p>
          <a:p>
            <a:r>
              <a:rPr lang="cs-CZ" b="1" dirty="0"/>
              <a:t>Adjuvantní analgetika pro neuropatickou bolest</a:t>
            </a:r>
          </a:p>
          <a:p>
            <a:pPr lvl="1"/>
            <a:r>
              <a:rPr lang="cs-CZ" dirty="0"/>
              <a:t>Antikonvulziva: </a:t>
            </a:r>
            <a:r>
              <a:rPr lang="cs-CZ" dirty="0" err="1"/>
              <a:t>gapapentin</a:t>
            </a:r>
            <a:r>
              <a:rPr lang="cs-CZ" dirty="0"/>
              <a:t>, </a:t>
            </a:r>
            <a:r>
              <a:rPr lang="cs-CZ" dirty="0" err="1"/>
              <a:t>pregabalin</a:t>
            </a:r>
            <a:r>
              <a:rPr lang="cs-CZ" dirty="0"/>
              <a:t>, </a:t>
            </a:r>
            <a:r>
              <a:rPr lang="cs-CZ" dirty="0" err="1"/>
              <a:t>karbamazepin</a:t>
            </a:r>
            <a:r>
              <a:rPr lang="cs-CZ" dirty="0"/>
              <a:t>, kyselina </a:t>
            </a:r>
            <a:r>
              <a:rPr lang="cs-CZ" dirty="0" err="1"/>
              <a:t>valproová</a:t>
            </a:r>
            <a:r>
              <a:rPr lang="cs-CZ" dirty="0"/>
              <a:t>, klonazepam</a:t>
            </a:r>
          </a:p>
          <a:p>
            <a:pPr lvl="1"/>
            <a:r>
              <a:rPr lang="cs-CZ" dirty="0"/>
              <a:t>Antidepresiva (viz výše)</a:t>
            </a:r>
          </a:p>
          <a:p>
            <a:pPr lvl="1"/>
            <a:r>
              <a:rPr lang="cs-CZ" dirty="0"/>
              <a:t>Lokální anestetika: </a:t>
            </a:r>
            <a:r>
              <a:rPr lang="cs-CZ" dirty="0" err="1"/>
              <a:t>mexiletin</a:t>
            </a:r>
            <a:r>
              <a:rPr lang="cs-CZ" dirty="0"/>
              <a:t>, </a:t>
            </a:r>
            <a:r>
              <a:rPr lang="cs-CZ" dirty="0" err="1"/>
              <a:t>trimekain</a:t>
            </a:r>
            <a:endParaRPr lang="cs-CZ" dirty="0"/>
          </a:p>
          <a:p>
            <a:pPr lvl="1"/>
            <a:r>
              <a:rPr lang="cs-CZ" dirty="0"/>
              <a:t>Sympatolytika: </a:t>
            </a:r>
            <a:r>
              <a:rPr lang="cs-CZ" dirty="0" err="1"/>
              <a:t>prazosin</a:t>
            </a:r>
            <a:r>
              <a:rPr lang="cs-CZ" dirty="0"/>
              <a:t>, </a:t>
            </a:r>
            <a:r>
              <a:rPr lang="cs-CZ" dirty="0" err="1"/>
              <a:t>fenoxybenzamin</a:t>
            </a:r>
            <a:endParaRPr lang="cs-CZ" dirty="0"/>
          </a:p>
          <a:p>
            <a:pPr lvl="1"/>
            <a:r>
              <a:rPr lang="cs-CZ" dirty="0"/>
              <a:t>Další: kalcitonin, kapsaicin</a:t>
            </a:r>
          </a:p>
          <a:p>
            <a:r>
              <a:rPr lang="cs-CZ" b="1" dirty="0"/>
              <a:t>Adjuvantní analgetika pro </a:t>
            </a:r>
            <a:r>
              <a:rPr lang="cs-CZ" b="1" dirty="0" err="1"/>
              <a:t>muskulosekletální</a:t>
            </a:r>
            <a:r>
              <a:rPr lang="cs-CZ" b="1" dirty="0"/>
              <a:t> bolest</a:t>
            </a:r>
          </a:p>
          <a:p>
            <a:pPr lvl="1"/>
            <a:r>
              <a:rPr lang="cs-CZ" dirty="0"/>
              <a:t>Centrální </a:t>
            </a:r>
            <a:r>
              <a:rPr lang="cs-CZ" dirty="0" err="1"/>
              <a:t>myorelaxancia</a:t>
            </a:r>
            <a:r>
              <a:rPr lang="cs-CZ" dirty="0"/>
              <a:t> (tetrazepam, </a:t>
            </a:r>
            <a:r>
              <a:rPr lang="cs-CZ" dirty="0" err="1"/>
              <a:t>thiokolchikosid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06348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PS 1: Kritéria pro zahájení léčby a sledování léčby </a:t>
            </a:r>
            <a:r>
              <a:rPr lang="cs-CZ" sz="3200" dirty="0" err="1"/>
              <a:t>opioidy</a:t>
            </a:r>
            <a:r>
              <a:rPr lang="cs-CZ" sz="3200" dirty="0"/>
              <a:t> u chronické nenádorové bolesti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Chronická bolest – selhání standardních léčebných postupů</a:t>
            </a:r>
          </a:p>
          <a:p>
            <a:r>
              <a:rPr lang="cs-CZ" dirty="0"/>
              <a:t>Rozhodující je intenzita ne původ bolesti</a:t>
            </a:r>
          </a:p>
          <a:p>
            <a:r>
              <a:rPr lang="cs-CZ" dirty="0"/>
              <a:t>Konzultace na specializovaném pracovišti pro léčbu chronické bolesti: (Abúzus alkoholu a psychotropních látek, nejistá sociální anamnéza, poruchy chování, nejasná příčina bolesti)</a:t>
            </a:r>
          </a:p>
          <a:p>
            <a:r>
              <a:rPr lang="cs-CZ" dirty="0"/>
              <a:t>Bolest je </a:t>
            </a:r>
            <a:r>
              <a:rPr lang="cs-CZ" dirty="0" err="1"/>
              <a:t>opioid</a:t>
            </a:r>
            <a:r>
              <a:rPr lang="cs-CZ" dirty="0"/>
              <a:t> senzitivní (Intravenózní ambulantní test morfinem či </a:t>
            </a:r>
            <a:r>
              <a:rPr lang="cs-CZ" dirty="0" err="1"/>
              <a:t>fentanylem</a:t>
            </a:r>
            <a:r>
              <a:rPr lang="cs-CZ" dirty="0"/>
              <a:t>, pomalá po titrace např. morfinem)</a:t>
            </a:r>
          </a:p>
          <a:p>
            <a:r>
              <a:rPr lang="cs-CZ" dirty="0"/>
              <a:t>Pozitivní anamnéza abúzu alkoholu, psychotropních látek a léků je relativní kontraindikace podání </a:t>
            </a:r>
            <a:r>
              <a:rPr lang="cs-CZ" dirty="0" err="1"/>
              <a:t>opioidů</a:t>
            </a:r>
            <a:endParaRPr lang="cs-CZ" dirty="0"/>
          </a:p>
          <a:p>
            <a:r>
              <a:rPr lang="cs-CZ" dirty="0"/>
              <a:t>Navození vzájemné důvěry mezi lékařem a pacientem</a:t>
            </a:r>
          </a:p>
          <a:p>
            <a:r>
              <a:rPr lang="cs-CZ" dirty="0"/>
              <a:t>Dobrá informovanost pacienta o rizicích  a potenciálních vedlejších účincích této léčby</a:t>
            </a:r>
          </a:p>
          <a:p>
            <a:r>
              <a:rPr lang="cs-CZ" dirty="0"/>
              <a:t>Podepsán informovaný souhlas = </a:t>
            </a:r>
            <a:r>
              <a:rPr lang="cs-CZ" dirty="0" err="1"/>
              <a:t>spolupodíl</a:t>
            </a:r>
            <a:r>
              <a:rPr lang="cs-CZ" dirty="0"/>
              <a:t> na léčbě = lepší dodržování pravidel léčby</a:t>
            </a:r>
          </a:p>
          <a:p>
            <a:r>
              <a:rPr lang="cs-CZ" dirty="0"/>
              <a:t>Hodnocení v průběhu léčby = cílem je úleva od bolesti a zlepšení funkce, tedy samotné navození psychického komfortu se zhoršením funkčního stavu (</a:t>
            </a:r>
            <a:r>
              <a:rPr lang="cs-CZ" dirty="0" err="1"/>
              <a:t>tj</a:t>
            </a:r>
            <a:r>
              <a:rPr lang="cs-CZ" dirty="0"/>
              <a:t> funkce psychické, fyzické a sociální) je důvodem k přerušení léčby </a:t>
            </a:r>
            <a:r>
              <a:rPr lang="cs-CZ" dirty="0" err="1"/>
              <a:t>opioidy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894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PS 2: Kritéria pro přerušení léčby </a:t>
            </a:r>
            <a:r>
              <a:rPr lang="cs-CZ" sz="3200" dirty="0" err="1"/>
              <a:t>opioidy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Nedosažení efektivní analgezie </a:t>
            </a:r>
            <a:r>
              <a:rPr lang="cs-CZ" dirty="0"/>
              <a:t>(ale za úspěch se považuje i malé snížení VAS skóre)</a:t>
            </a:r>
          </a:p>
          <a:p>
            <a:r>
              <a:rPr lang="cs-CZ" b="1" dirty="0"/>
              <a:t>Nedostatečné zlepšení aktivit </a:t>
            </a:r>
            <a:r>
              <a:rPr lang="cs-CZ" dirty="0"/>
              <a:t>(fyzických i psychických) a jen navození psychických změn ve smyslu euforie</a:t>
            </a:r>
          </a:p>
          <a:p>
            <a:r>
              <a:rPr lang="cs-CZ" b="1" dirty="0"/>
              <a:t>Nedodržení léčebného režimu </a:t>
            </a:r>
            <a:r>
              <a:rPr lang="cs-CZ" dirty="0"/>
              <a:t>– nekontrolované zvyšování dávky, užívání nepředepsaných léků</a:t>
            </a:r>
          </a:p>
          <a:p>
            <a:r>
              <a:rPr lang="cs-CZ" b="1" dirty="0"/>
              <a:t>Adiktivní chování </a:t>
            </a:r>
            <a:r>
              <a:rPr lang="cs-CZ" dirty="0"/>
              <a:t>– první příznaky mohou být střídání lékařů a snaha sehnat </a:t>
            </a:r>
            <a:r>
              <a:rPr lang="cs-CZ" dirty="0" err="1"/>
              <a:t>opioidní</a:t>
            </a:r>
            <a:r>
              <a:rPr lang="cs-CZ" dirty="0"/>
              <a:t> medikaci</a:t>
            </a:r>
          </a:p>
        </p:txBody>
      </p:sp>
    </p:spTree>
    <p:extLst>
      <p:ext uri="{BB962C8B-B14F-4D97-AF65-F5344CB8AC3E}">
        <p14:creationId xmlns:p14="http://schemas.microsoft.com/office/powerpoint/2010/main" val="65090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PS 3: Praktické poznámky k dlouhodobé léčbě </a:t>
            </a:r>
            <a:r>
              <a:rPr lang="cs-CZ" sz="3200" dirty="0" err="1"/>
              <a:t>opioidy</a:t>
            </a:r>
            <a:r>
              <a:rPr lang="cs-CZ" sz="3200" dirty="0"/>
              <a:t> u CHNNB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Přednost mají </a:t>
            </a:r>
            <a:r>
              <a:rPr lang="el-GR" dirty="0"/>
              <a:t>μ</a:t>
            </a:r>
            <a:r>
              <a:rPr lang="cs-CZ" dirty="0"/>
              <a:t> agonisté (morfin, </a:t>
            </a:r>
            <a:r>
              <a:rPr lang="cs-CZ" dirty="0" err="1"/>
              <a:t>fentanyl</a:t>
            </a:r>
            <a:r>
              <a:rPr lang="cs-CZ" dirty="0"/>
              <a:t>, </a:t>
            </a:r>
            <a:r>
              <a:rPr lang="cs-CZ" dirty="0" err="1"/>
              <a:t>oxykodon</a:t>
            </a:r>
            <a:r>
              <a:rPr lang="cs-CZ" dirty="0"/>
              <a:t>, </a:t>
            </a:r>
            <a:r>
              <a:rPr lang="cs-CZ" dirty="0" err="1"/>
              <a:t>hydromorfon</a:t>
            </a:r>
            <a:r>
              <a:rPr lang="cs-CZ" dirty="0"/>
              <a:t>)</a:t>
            </a:r>
          </a:p>
          <a:p>
            <a:r>
              <a:rPr lang="cs-CZ" dirty="0"/>
              <a:t>Získat positivitu testu na </a:t>
            </a:r>
            <a:r>
              <a:rPr lang="cs-CZ" dirty="0" err="1"/>
              <a:t>opioid</a:t>
            </a:r>
            <a:r>
              <a:rPr lang="cs-CZ" dirty="0"/>
              <a:t> senzitivitu</a:t>
            </a:r>
          </a:p>
          <a:p>
            <a:r>
              <a:rPr lang="cs-CZ" dirty="0"/>
              <a:t>Preference léků s postupným uvolňováním (morfin SR, </a:t>
            </a:r>
            <a:r>
              <a:rPr lang="cs-CZ" dirty="0" err="1"/>
              <a:t>fentanyl</a:t>
            </a:r>
            <a:r>
              <a:rPr lang="cs-CZ" dirty="0"/>
              <a:t> TTS, buprenorfin TDS, </a:t>
            </a:r>
            <a:r>
              <a:rPr lang="cs-CZ" dirty="0" err="1"/>
              <a:t>oxycodon</a:t>
            </a:r>
            <a:r>
              <a:rPr lang="cs-CZ" dirty="0"/>
              <a:t> CR)</a:t>
            </a:r>
          </a:p>
          <a:p>
            <a:r>
              <a:rPr lang="cs-CZ" dirty="0"/>
              <a:t>Parenterální léky u chronické bolesti jsou méně vhodné</a:t>
            </a:r>
          </a:p>
          <a:p>
            <a:r>
              <a:rPr lang="cs-CZ" dirty="0" err="1"/>
              <a:t>Agonisté-antagonisté</a:t>
            </a:r>
            <a:r>
              <a:rPr lang="cs-CZ" dirty="0"/>
              <a:t> s výjimkou buprenorfinu nejsou pro chronickou léčbu vhodné (stropový efekt, </a:t>
            </a:r>
            <a:r>
              <a:rPr lang="cs-CZ" dirty="0" err="1"/>
              <a:t>psychomimetické</a:t>
            </a:r>
            <a:r>
              <a:rPr lang="cs-CZ" dirty="0"/>
              <a:t> účinky)</a:t>
            </a:r>
          </a:p>
          <a:p>
            <a:r>
              <a:rPr lang="cs-CZ" dirty="0"/>
              <a:t>Zcela nevhodné jsou intermitentní </a:t>
            </a:r>
            <a:r>
              <a:rPr lang="cs-CZ" dirty="0" err="1"/>
              <a:t>im</a:t>
            </a:r>
            <a:r>
              <a:rPr lang="cs-CZ" dirty="0"/>
              <a:t> injekce </a:t>
            </a:r>
            <a:r>
              <a:rPr lang="cs-CZ" dirty="0" err="1"/>
              <a:t>opioidů</a:t>
            </a:r>
            <a:endParaRPr lang="cs-CZ" dirty="0"/>
          </a:p>
          <a:p>
            <a:r>
              <a:rPr lang="cs-CZ" dirty="0"/>
              <a:t>Nevhodný je </a:t>
            </a:r>
            <a:r>
              <a:rPr lang="cs-CZ" dirty="0" err="1"/>
              <a:t>dolsin</a:t>
            </a:r>
            <a:r>
              <a:rPr lang="cs-CZ" dirty="0"/>
              <a:t> (</a:t>
            </a:r>
            <a:r>
              <a:rPr lang="cs-CZ" dirty="0" err="1"/>
              <a:t>psychomimetické</a:t>
            </a:r>
            <a:r>
              <a:rPr lang="cs-CZ" dirty="0"/>
              <a:t> účinky, toxické metabolity, nízká analgetická potence), nevhodný je pentazocin (</a:t>
            </a:r>
            <a:r>
              <a:rPr lang="cs-CZ" dirty="0" err="1"/>
              <a:t>Fortral</a:t>
            </a:r>
            <a:r>
              <a:rPr lang="cs-CZ" dirty="0"/>
              <a:t> – </a:t>
            </a:r>
            <a:r>
              <a:rPr lang="cs-CZ" dirty="0" err="1"/>
              <a:t>psychomimetické</a:t>
            </a:r>
            <a:r>
              <a:rPr lang="cs-CZ" dirty="0"/>
              <a:t> účinky)</a:t>
            </a:r>
          </a:p>
        </p:txBody>
      </p:sp>
    </p:spTree>
    <p:extLst>
      <p:ext uri="{BB962C8B-B14F-4D97-AF65-F5344CB8AC3E}">
        <p14:creationId xmlns:p14="http://schemas.microsoft.com/office/powerpoint/2010/main" val="27488388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PS4: Zahájení léčby u CHNNB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Titrace od nejnižších dávek. Např. rychle se uvolňující morfin (</a:t>
            </a:r>
            <a:r>
              <a:rPr lang="cs-CZ" dirty="0" err="1"/>
              <a:t>Sevredol</a:t>
            </a:r>
            <a:r>
              <a:rPr lang="cs-CZ" dirty="0"/>
              <a:t> či morfin </a:t>
            </a:r>
            <a:r>
              <a:rPr lang="cs-CZ" dirty="0" err="1"/>
              <a:t>magistraliter</a:t>
            </a:r>
            <a:r>
              <a:rPr lang="cs-CZ" dirty="0"/>
              <a:t>) 5 mg po 6 až 12 hod, morfin SR po 12 hod, </a:t>
            </a:r>
            <a:r>
              <a:rPr lang="cs-CZ" dirty="0" err="1"/>
              <a:t>fentanyl</a:t>
            </a:r>
            <a:r>
              <a:rPr lang="cs-CZ" dirty="0"/>
              <a:t> TTS 25 </a:t>
            </a:r>
            <a:r>
              <a:rPr lang="cs-CZ" dirty="0" err="1"/>
              <a:t>mcg</a:t>
            </a:r>
            <a:r>
              <a:rPr lang="cs-CZ" dirty="0"/>
              <a:t>/h, buprenorfin TDS 35 </a:t>
            </a:r>
            <a:r>
              <a:rPr lang="cs-CZ" dirty="0" err="1"/>
              <a:t>mcg</a:t>
            </a:r>
            <a:r>
              <a:rPr lang="cs-CZ" dirty="0"/>
              <a:t>/h. </a:t>
            </a:r>
          </a:p>
          <a:p>
            <a:r>
              <a:rPr lang="cs-CZ" dirty="0"/>
              <a:t>Snaha zachytit nežádoucí účinky (nauzea, zvracení, </a:t>
            </a:r>
            <a:r>
              <a:rPr lang="cs-CZ" dirty="0" err="1"/>
              <a:t>sedace</a:t>
            </a:r>
            <a:r>
              <a:rPr lang="cs-CZ" dirty="0"/>
              <a:t>, deprese kognitivních funkcí, </a:t>
            </a:r>
            <a:r>
              <a:rPr lang="cs-CZ" dirty="0" err="1"/>
              <a:t>ev</a:t>
            </a:r>
            <a:r>
              <a:rPr lang="cs-CZ" dirty="0"/>
              <a:t> útlum dechu z předávkování) a event. jejich řešení (</a:t>
            </a:r>
            <a:r>
              <a:rPr lang="cs-CZ" dirty="0" err="1"/>
              <a:t>metoclopramid</a:t>
            </a:r>
            <a:r>
              <a:rPr lang="cs-CZ" dirty="0"/>
              <a:t> apod.) Pokud positivní anamnéza na NÚ, pak preventivní medikace již od začátku (</a:t>
            </a:r>
            <a:r>
              <a:rPr lang="cs-CZ" dirty="0" err="1"/>
              <a:t>Cerucal</a:t>
            </a:r>
            <a:r>
              <a:rPr lang="cs-CZ" dirty="0"/>
              <a:t>, </a:t>
            </a:r>
            <a:r>
              <a:rPr lang="cs-CZ" dirty="0" err="1"/>
              <a:t>Torecan</a:t>
            </a:r>
            <a:r>
              <a:rPr lang="cs-CZ" dirty="0"/>
              <a:t>)</a:t>
            </a:r>
          </a:p>
          <a:p>
            <a:r>
              <a:rPr lang="cs-CZ" dirty="0"/>
              <a:t>Co nejnižšími dávkami silných </a:t>
            </a:r>
            <a:r>
              <a:rPr lang="cs-CZ" dirty="0" err="1"/>
              <a:t>opioidů</a:t>
            </a:r>
            <a:r>
              <a:rPr lang="cs-CZ" dirty="0"/>
              <a:t> začínáme i po relativně vysokých dávek slabých </a:t>
            </a:r>
            <a:r>
              <a:rPr lang="cs-CZ" dirty="0" err="1"/>
              <a:t>opioidů</a:t>
            </a:r>
            <a:r>
              <a:rPr lang="cs-CZ" dirty="0"/>
              <a:t> (dihydrokodein, </a:t>
            </a:r>
            <a:r>
              <a:rPr lang="cs-CZ" dirty="0" err="1"/>
              <a:t>tramadol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314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xmlns="" id="{EC00FAEA-29AA-49DF-BA79-3CFB171F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4" y="182562"/>
            <a:ext cx="11672686" cy="65230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endParaRPr lang="cs-CZ" sz="3200" dirty="0"/>
          </a:p>
        </p:txBody>
      </p:sp>
      <p:pic>
        <p:nvPicPr>
          <p:cNvPr id="254980" name="Picture 4">
            <a:extLst>
              <a:ext uri="{FF2B5EF4-FFF2-40B4-BE49-F238E27FC236}">
                <a16:creationId xmlns:a16="http://schemas.microsoft.com/office/drawing/2014/main" xmlns="" id="{9537FF08-02A0-42F1-8906-3AC84582A764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0"/>
            <a:ext cx="5867400" cy="670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PS5: Udržování léčby u CHNNB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Optimální dávka </a:t>
            </a:r>
            <a:r>
              <a:rPr lang="cs-CZ" dirty="0"/>
              <a:t>je ta, při které je dosaženo </a:t>
            </a:r>
            <a:r>
              <a:rPr lang="cs-CZ" dirty="0" err="1"/>
              <a:t>uspokojvé</a:t>
            </a:r>
            <a:r>
              <a:rPr lang="cs-CZ" dirty="0"/>
              <a:t> analgezie při minimu vedlejších účinků</a:t>
            </a:r>
          </a:p>
          <a:p>
            <a:r>
              <a:rPr lang="cs-CZ" dirty="0"/>
              <a:t>I zdánlivě malý pokles v intenzitě bolesti může mít vliv na zvýšení denní aktivit, funkčních schopností a </a:t>
            </a:r>
            <a:r>
              <a:rPr lang="cs-CZ" b="1" dirty="0"/>
              <a:t>kvality života</a:t>
            </a:r>
          </a:p>
          <a:p>
            <a:r>
              <a:rPr lang="cs-CZ" dirty="0"/>
              <a:t>Orientovat se dle klinické účinnosti a výskytu vedlejších účinků (neexistuje maximální dávka </a:t>
            </a:r>
            <a:r>
              <a:rPr lang="cs-CZ" dirty="0" err="1"/>
              <a:t>opioidu</a:t>
            </a:r>
            <a:r>
              <a:rPr lang="cs-CZ" dirty="0"/>
              <a:t>)</a:t>
            </a:r>
          </a:p>
          <a:p>
            <a:r>
              <a:rPr lang="cs-CZ" dirty="0"/>
              <a:t>Pokud léčba ztrácí na účinnosti a/nebo začínají převažovat vedlejší účinky je doporučena </a:t>
            </a:r>
            <a:r>
              <a:rPr lang="cs-CZ" dirty="0" err="1"/>
              <a:t>tzv</a:t>
            </a:r>
            <a:r>
              <a:rPr lang="cs-CZ" dirty="0"/>
              <a:t> </a:t>
            </a:r>
            <a:r>
              <a:rPr lang="cs-CZ" b="1" dirty="0"/>
              <a:t>rotace </a:t>
            </a:r>
            <a:r>
              <a:rPr lang="cs-CZ" b="1" dirty="0" err="1"/>
              <a:t>opioidů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tj</a:t>
            </a:r>
            <a:r>
              <a:rPr lang="cs-CZ" dirty="0"/>
              <a:t> jeden </a:t>
            </a:r>
            <a:r>
              <a:rPr lang="cs-CZ" dirty="0" err="1"/>
              <a:t>opioid</a:t>
            </a:r>
            <a:r>
              <a:rPr lang="cs-CZ" dirty="0"/>
              <a:t> je nahrazen jiným</a:t>
            </a:r>
          </a:p>
          <a:p>
            <a:r>
              <a:rPr lang="cs-CZ" b="1" dirty="0"/>
              <a:t>Nový </a:t>
            </a:r>
            <a:r>
              <a:rPr lang="cs-CZ" b="1" dirty="0" err="1"/>
              <a:t>opioid</a:t>
            </a:r>
            <a:r>
              <a:rPr lang="cs-CZ" b="1" dirty="0"/>
              <a:t> v začátku redukovat </a:t>
            </a:r>
            <a:r>
              <a:rPr lang="cs-CZ" dirty="0"/>
              <a:t>na 30-50% bez ohledu na </a:t>
            </a:r>
            <a:r>
              <a:rPr lang="cs-CZ" dirty="0" err="1"/>
              <a:t>ekvianalgetické</a:t>
            </a:r>
            <a:r>
              <a:rPr lang="cs-CZ" dirty="0"/>
              <a:t> dávky </a:t>
            </a:r>
          </a:p>
        </p:txBody>
      </p:sp>
    </p:spTree>
    <p:extLst>
      <p:ext uri="{BB962C8B-B14F-4D97-AF65-F5344CB8AC3E}">
        <p14:creationId xmlns:p14="http://schemas.microsoft.com/office/powerpoint/2010/main" val="625596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PS6:Záchranná analgetická léčba u CHNNB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Záchranná analgetická léčba u CHNNB (na rozdíl od nádorové bolesti) je poskytována přísně individuálně</a:t>
            </a:r>
          </a:p>
          <a:p>
            <a:r>
              <a:rPr lang="cs-CZ" dirty="0"/>
              <a:t>Volba analgetika: </a:t>
            </a:r>
          </a:p>
          <a:p>
            <a:pPr lvl="1"/>
            <a:r>
              <a:rPr lang="cs-CZ" dirty="0" err="1"/>
              <a:t>Opioid</a:t>
            </a:r>
            <a:r>
              <a:rPr lang="cs-CZ" dirty="0"/>
              <a:t> (</a:t>
            </a:r>
            <a:r>
              <a:rPr lang="cs-CZ" dirty="0" err="1"/>
              <a:t>Sevredol</a:t>
            </a:r>
            <a:r>
              <a:rPr lang="cs-CZ" dirty="0"/>
              <a:t> </a:t>
            </a:r>
            <a:r>
              <a:rPr lang="cs-CZ" dirty="0" err="1"/>
              <a:t>tbl</a:t>
            </a:r>
            <a:r>
              <a:rPr lang="cs-CZ" dirty="0"/>
              <a:t>, morfin </a:t>
            </a:r>
            <a:r>
              <a:rPr lang="cs-CZ" dirty="0" err="1"/>
              <a:t>magistraliter</a:t>
            </a:r>
            <a:r>
              <a:rPr lang="cs-CZ" dirty="0"/>
              <a:t>, </a:t>
            </a:r>
            <a:r>
              <a:rPr lang="cs-CZ" dirty="0" err="1"/>
              <a:t>Breakyl</a:t>
            </a:r>
            <a:r>
              <a:rPr lang="cs-CZ" dirty="0"/>
              <a:t> – </a:t>
            </a:r>
            <a:r>
              <a:rPr lang="cs-CZ" dirty="0" err="1"/>
              <a:t>tj</a:t>
            </a:r>
            <a:r>
              <a:rPr lang="cs-CZ" dirty="0"/>
              <a:t> </a:t>
            </a:r>
            <a:r>
              <a:rPr lang="cs-CZ" dirty="0" err="1"/>
              <a:t>fentanyl</a:t>
            </a:r>
            <a:r>
              <a:rPr lang="cs-CZ" dirty="0"/>
              <a:t> citrát k bukální aplikaci)</a:t>
            </a:r>
          </a:p>
          <a:p>
            <a:pPr lvl="1"/>
            <a:r>
              <a:rPr lang="cs-CZ" dirty="0" err="1"/>
              <a:t>Opioid</a:t>
            </a:r>
            <a:r>
              <a:rPr lang="cs-CZ" dirty="0"/>
              <a:t> jiného typu (</a:t>
            </a:r>
            <a:r>
              <a:rPr lang="cs-CZ" dirty="0" err="1"/>
              <a:t>tramadol</a:t>
            </a:r>
            <a:r>
              <a:rPr lang="cs-CZ" dirty="0"/>
              <a:t>, </a:t>
            </a:r>
            <a:r>
              <a:rPr lang="cs-CZ" dirty="0" err="1"/>
              <a:t>tapendolol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Analgetikum z prvního stupně analgetického žebříčku</a:t>
            </a:r>
          </a:p>
          <a:p>
            <a:pPr lvl="1"/>
            <a:r>
              <a:rPr lang="cs-CZ" dirty="0"/>
              <a:t>Adjuvantní analgetikum (např. </a:t>
            </a:r>
            <a:r>
              <a:rPr lang="cs-CZ" dirty="0" err="1"/>
              <a:t>Clonazepam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54248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6" y="1229581"/>
            <a:ext cx="4357687" cy="48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cs-CZ" dirty="0"/>
              <a:t>co třeba dát si pauzu?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277350" y="5286376"/>
            <a:ext cx="2076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Děkuji za pozornost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817268" y="5688568"/>
            <a:ext cx="255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Už vím co je to bolest</a:t>
            </a:r>
          </a:p>
        </p:txBody>
      </p:sp>
    </p:spTree>
    <p:extLst>
      <p:ext uri="{BB962C8B-B14F-4D97-AF65-F5344CB8AC3E}">
        <p14:creationId xmlns:p14="http://schemas.microsoft.com/office/powerpoint/2010/main" val="200372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5126"/>
            <a:ext cx="11672888" cy="54927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Druhy bolesti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900" y="1071563"/>
            <a:ext cx="11672888" cy="5600700"/>
          </a:xfrm>
        </p:spPr>
        <p:txBody>
          <a:bodyPr>
            <a:normAutofit fontScale="92500"/>
          </a:bodyPr>
          <a:lstStyle/>
          <a:p>
            <a:r>
              <a:rPr lang="cs-CZ" dirty="0"/>
              <a:t>Dle místa vzniku:</a:t>
            </a:r>
          </a:p>
          <a:p>
            <a:pPr lvl="1">
              <a:buFontTx/>
              <a:buChar char="-"/>
            </a:pPr>
            <a:r>
              <a:rPr lang="cs-CZ" b="1" dirty="0" err="1"/>
              <a:t>Nociceptorová</a:t>
            </a:r>
            <a:r>
              <a:rPr lang="cs-CZ" b="1" dirty="0"/>
              <a:t>/</a:t>
            </a:r>
            <a:r>
              <a:rPr lang="cs-CZ" b="1" dirty="0" err="1"/>
              <a:t>nocisensorická</a:t>
            </a:r>
            <a:r>
              <a:rPr lang="cs-CZ" dirty="0"/>
              <a:t> – začíná na </a:t>
            </a:r>
            <a:r>
              <a:rPr lang="cs-CZ" dirty="0" err="1"/>
              <a:t>nocisensorech</a:t>
            </a:r>
            <a:r>
              <a:rPr lang="cs-CZ" dirty="0"/>
              <a:t>, pokračuje </a:t>
            </a:r>
            <a:r>
              <a:rPr lang="cs-CZ" dirty="0" err="1"/>
              <a:t>nemyelinizovanými</a:t>
            </a:r>
            <a:r>
              <a:rPr lang="cs-CZ" dirty="0"/>
              <a:t> vlákny typu C (rychlost 0,5 – 3 m/sec) a slabě </a:t>
            </a:r>
            <a:r>
              <a:rPr lang="cs-CZ" dirty="0" err="1"/>
              <a:t>myelinizovanými</a:t>
            </a:r>
            <a:r>
              <a:rPr lang="cs-CZ" dirty="0"/>
              <a:t> vlákny A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(rychlost 7-14m/sec). Nese informaci o inzultu, o poškození tkáně,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 protektivní charakter</a:t>
            </a:r>
            <a:endParaRPr lang="cs-CZ" b="1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cs-CZ" b="1" dirty="0"/>
              <a:t>Neuropatická</a:t>
            </a:r>
            <a:r>
              <a:rPr lang="cs-CZ" dirty="0"/>
              <a:t> – začíná na nervových vláknech (ne na </a:t>
            </a:r>
            <a:r>
              <a:rPr lang="cs-CZ" dirty="0" err="1"/>
              <a:t>nociceptorech</a:t>
            </a:r>
            <a:r>
              <a:rPr lang="cs-CZ" dirty="0"/>
              <a:t>) a dále je vedena jako bolest </a:t>
            </a:r>
            <a:r>
              <a:rPr lang="cs-CZ" dirty="0" err="1"/>
              <a:t>nocisensorická</a:t>
            </a:r>
            <a:r>
              <a:rPr lang="cs-CZ" dirty="0"/>
              <a:t>. Může vzniknout na periferních nervech ale i centrálně v mozku a míše. </a:t>
            </a:r>
            <a:r>
              <a:rPr lang="cs-CZ" b="1" dirty="0">
                <a:solidFill>
                  <a:srgbClr val="7030A0"/>
                </a:solidFill>
              </a:rPr>
              <a:t>Nemá protektivní charakter</a:t>
            </a:r>
          </a:p>
          <a:p>
            <a:pPr lvl="1">
              <a:buFontTx/>
              <a:buChar char="-"/>
            </a:pPr>
            <a:r>
              <a:rPr lang="cs-CZ" b="1" dirty="0" err="1"/>
              <a:t>Dysautonomní</a:t>
            </a:r>
            <a:r>
              <a:rPr lang="cs-CZ" dirty="0"/>
              <a:t> – bolest a současně poruchy vazomotorické, motorické  trofické nejvíce distálně od míst prvotní noxy, např. jako následek úrazu nebo chirurgického zákroku. Důležitou roli hraje vegetativní systém, především sympatikus. Příklad: komplexní regionální bolestivý syndrom (KRBS I)</a:t>
            </a:r>
          </a:p>
          <a:p>
            <a:pPr lvl="1">
              <a:buFontTx/>
              <a:buChar char="-"/>
            </a:pPr>
            <a:r>
              <a:rPr lang="cs-CZ" b="1" dirty="0"/>
              <a:t>Psychogenní bolesti </a:t>
            </a:r>
            <a:r>
              <a:rPr lang="cs-CZ" dirty="0"/>
              <a:t>– dominuje psychická komponenta. Především u depresivních poruch a neuróz je bolest somatickou projekcí prvotních potíží</a:t>
            </a:r>
          </a:p>
          <a:p>
            <a:pPr lvl="1">
              <a:buFontTx/>
              <a:buChar char="-"/>
            </a:pPr>
            <a:r>
              <a:rPr lang="cs-CZ" b="1" dirty="0"/>
              <a:t>Smíšená bolest </a:t>
            </a:r>
            <a:r>
              <a:rPr lang="cs-CZ" dirty="0"/>
              <a:t>– stavy na kterých se podílí více výše uvedených typů bolesti. Příklad: </a:t>
            </a:r>
            <a:r>
              <a:rPr lang="cs-CZ" dirty="0" err="1"/>
              <a:t>failed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syndrome (FBSS) – v oblasti zad </a:t>
            </a:r>
            <a:r>
              <a:rPr lang="cs-CZ" dirty="0" err="1"/>
              <a:t>nociceptivní</a:t>
            </a:r>
            <a:r>
              <a:rPr lang="cs-CZ" dirty="0"/>
              <a:t> složka a dále v </a:t>
            </a:r>
            <a:r>
              <a:rPr lang="cs-CZ" dirty="0" err="1"/>
              <a:t>obl</a:t>
            </a:r>
            <a:r>
              <a:rPr lang="cs-CZ" dirty="0"/>
              <a:t> postižených nervových kořenů převažuje neuropatická složka. Terapie složitá nejen farmaka ale i invazivní (kaudální blokády, </a:t>
            </a:r>
            <a:r>
              <a:rPr lang="cs-CZ" dirty="0" err="1"/>
              <a:t>neuromodulace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53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cs-CZ" sz="3200" dirty="0"/>
              <a:t>Druhy bolesti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3" y="1825625"/>
            <a:ext cx="11301412" cy="4351338"/>
          </a:xfrm>
        </p:spPr>
        <p:txBody>
          <a:bodyPr>
            <a:normAutofit/>
          </a:bodyPr>
          <a:lstStyle/>
          <a:p>
            <a:r>
              <a:rPr lang="cs-CZ" dirty="0"/>
              <a:t>Dle trvání:</a:t>
            </a:r>
          </a:p>
          <a:p>
            <a:pPr lvl="1">
              <a:buFontTx/>
              <a:buChar char="-"/>
            </a:pPr>
            <a:r>
              <a:rPr lang="cs-CZ" b="1" dirty="0"/>
              <a:t>Akutní bolest </a:t>
            </a:r>
            <a:r>
              <a:rPr lang="cs-CZ" dirty="0"/>
              <a:t>– je způsobena identifikovatelnými podněty, je krátkodobá a jen po dobu než se tkáň zahojí. </a:t>
            </a:r>
            <a:r>
              <a:rPr lang="cs-CZ" b="1" dirty="0">
                <a:solidFill>
                  <a:srgbClr val="FF0000"/>
                </a:solidFill>
              </a:rPr>
              <a:t>Obecně léková strategie: start silné léky s přechodem na slabší</a:t>
            </a:r>
          </a:p>
          <a:p>
            <a:pPr lvl="1">
              <a:buFontTx/>
              <a:buChar char="-"/>
            </a:pPr>
            <a:r>
              <a:rPr lang="cs-CZ" b="1" dirty="0"/>
              <a:t>Chronická bolest </a:t>
            </a:r>
            <a:r>
              <a:rPr lang="cs-CZ" dirty="0"/>
              <a:t>– trvá déle než 3 měsíce, příčiny nejsou vždy identifikovatelné, míra zpravidla větší než odpovídá intenzitě stimulace, je zdrojem velkého utrpení, závažně ovlivňuje kvalitu života, doprovázena psychologickými fenomény (strach, deprese…). </a:t>
            </a:r>
            <a:r>
              <a:rPr lang="cs-CZ" b="1" dirty="0">
                <a:solidFill>
                  <a:srgbClr val="FF0000"/>
                </a:solidFill>
              </a:rPr>
              <a:t>Obecně léková strategie: start co nejslabší účinné léky s přechodem na kombinace a na silnější + adjuvantní léky (průlomová bolest se řeší jako akutní) </a:t>
            </a:r>
          </a:p>
          <a:p>
            <a:pPr marL="1371600" lvl="2" indent="-457200">
              <a:buFont typeface="+mj-lt"/>
              <a:buAutoNum type="alphaLcPeriod"/>
            </a:pPr>
            <a:r>
              <a:rPr lang="cs-CZ" b="1" dirty="0"/>
              <a:t>Chronická nádorová bolest</a:t>
            </a:r>
            <a:endParaRPr lang="cs-CZ" dirty="0"/>
          </a:p>
          <a:p>
            <a:pPr marL="1371600" lvl="2" indent="-457200">
              <a:buFont typeface="+mj-lt"/>
              <a:buAutoNum type="alphaLcPeriod"/>
            </a:pPr>
            <a:r>
              <a:rPr lang="cs-CZ" b="1" dirty="0"/>
              <a:t>Chronická nenádorová bolest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89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Základní schéma farmakoterapie chronické bolesti – osnova pro </a:t>
            </a:r>
            <a:r>
              <a:rPr lang="cs-CZ" sz="3200" b="1" dirty="0">
                <a:solidFill>
                  <a:srgbClr val="FF0000"/>
                </a:solidFill>
              </a:rPr>
              <a:t>utřídění farmak proti bolesti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1343025" y="5529262"/>
            <a:ext cx="9572625" cy="585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+/- </a:t>
            </a:r>
            <a:r>
              <a:rPr lang="cs-CZ" sz="3200" dirty="0" err="1"/>
              <a:t>koanalgetika</a:t>
            </a:r>
            <a:r>
              <a:rPr lang="cs-CZ" sz="3200" dirty="0"/>
              <a:t>  a pomocná léčiva</a:t>
            </a:r>
          </a:p>
        </p:txBody>
      </p:sp>
    </p:spTree>
    <p:extLst>
      <p:ext uri="{BB962C8B-B14F-4D97-AF65-F5344CB8AC3E}">
        <p14:creationId xmlns:p14="http://schemas.microsoft.com/office/powerpoint/2010/main" val="11724118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7833</Words>
  <Application>Microsoft Office PowerPoint</Application>
  <PresentationFormat>Širokoúhlá obrazovka</PresentationFormat>
  <Paragraphs>618</Paragraphs>
  <Slides>62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Motiv Office</vt:lpstr>
      <vt:lpstr>Fotografie</vt:lpstr>
      <vt:lpstr>Bolest jako součást stresu</vt:lpstr>
      <vt:lpstr>Bolest jako součást stresu - psychoneuroendokrinoimunologie - společný základ řady patologických stavů aneb vše souvisí se vším</vt:lpstr>
      <vt:lpstr>Prezentace aplikace PowerPoint</vt:lpstr>
      <vt:lpstr>Prezentace aplikace PowerPoint</vt:lpstr>
      <vt:lpstr>zpracování bolesti</vt:lpstr>
      <vt:lpstr>Prezentace aplikace PowerPoint</vt:lpstr>
      <vt:lpstr>Druhy bolesti </vt:lpstr>
      <vt:lpstr>Druhy bolesti</vt:lpstr>
      <vt:lpstr>Základní schéma farmakoterapie chronické bolesti – osnova pro utřídění farmak proti bolesti</vt:lpstr>
      <vt:lpstr>Skupina non-opioidních analgetik</vt:lpstr>
      <vt:lpstr>Hlavní místa analgetického působení farmak - paracetamol</vt:lpstr>
      <vt:lpstr>Paracetamol</vt:lpstr>
      <vt:lpstr>Paracetamol účinky</vt:lpstr>
      <vt:lpstr>Paracetamol metabolizace</vt:lpstr>
      <vt:lpstr>Paracetamol toxicita</vt:lpstr>
      <vt:lpstr>Hlavní místa analgetického působení farmak – metamizol (NOVALGIN)</vt:lpstr>
      <vt:lpstr>Metamizol – farmakokinetika</vt:lpstr>
      <vt:lpstr>Metamizol – mechanismus účinku – analgezie</vt:lpstr>
      <vt:lpstr>Metamizol – farmakokinetika – mechanismus účinku</vt:lpstr>
      <vt:lpstr>Metamizol - účinky</vt:lpstr>
      <vt:lpstr>Metamizol – nežádoucí účinky</vt:lpstr>
      <vt:lpstr>Metamizol – nežádoucí účinky</vt:lpstr>
      <vt:lpstr>Prezentace aplikace PowerPoint</vt:lpstr>
      <vt:lpstr>Zástupci NSA</vt:lpstr>
      <vt:lpstr>Hlavní místa analgetického působení farmak - NSA</vt:lpstr>
      <vt:lpstr>NSA působí na periferii ovlivněním excitačních mediátorů působících na nociceptory</vt:lpstr>
      <vt:lpstr>Místo působení NSA je blokáda COX 1 a 2 – tedy blokáda vzniku lokálně aktivních látek (tzv prostaglandinů)</vt:lpstr>
      <vt:lpstr>Ibuprofen</vt:lpstr>
      <vt:lpstr>Ibuprofen –  dávky, mechanismus účinku a farmakokinetika</vt:lpstr>
      <vt:lpstr>Ibuprofen – nežádoucí účinky a toxicita</vt:lpstr>
      <vt:lpstr>diklofenak</vt:lpstr>
      <vt:lpstr>Diklofenak – dávky, mechanismus účinku, farmakokinetika</vt:lpstr>
      <vt:lpstr>Diklofenak nežádoucí účinky a toxicita</vt:lpstr>
      <vt:lpstr>Nimesulid – COX 2 preferenční NSAID</vt:lpstr>
      <vt:lpstr>Selektivní COX 2 inhibitory – souhrn (Parecoxib, Celecoxib, Etoricoxib)</vt:lpstr>
      <vt:lpstr>Hlavní místa analgetického působení farmak</vt:lpstr>
      <vt:lpstr>Slabé opioidy </vt:lpstr>
      <vt:lpstr>Kodein</vt:lpstr>
      <vt:lpstr>Dihydrokodein (DHC continuus tbl 60/90/120mg)</vt:lpstr>
      <vt:lpstr>Tramadol </vt:lpstr>
      <vt:lpstr>Nalbufin (NUBAIN, NALBUFIN)</vt:lpstr>
      <vt:lpstr>Silné opioidy</vt:lpstr>
      <vt:lpstr>Orientační nástin mechanismu účinku μ agonistů</vt:lpstr>
      <vt:lpstr>Morfin – akutní i chronická bolest – srovnávací opioid  </vt:lpstr>
      <vt:lpstr>Morfin</vt:lpstr>
      <vt:lpstr>Opioidy akutní (perioperační bolesti) Sufentanyl</vt:lpstr>
      <vt:lpstr>Opioidy akutní (perioperační bolesti) Remifentanyl</vt:lpstr>
      <vt:lpstr>Opioidy akutní (perioperační bolesti) Remifentanyl</vt:lpstr>
      <vt:lpstr>Plasmatické hladiny některých anestetik a opioidů pro TIVA</vt:lpstr>
      <vt:lpstr>Opioidy akutní i chronické bolesti - fentanyl</vt:lpstr>
      <vt:lpstr>Opioidy akutní i chronické bolesti - fentanyl</vt:lpstr>
      <vt:lpstr>Opioidy akutní i chronické bolesti – piritramid (DIPIDOLOR)</vt:lpstr>
      <vt:lpstr>Hlavně chronická bolest - buprenofrin</vt:lpstr>
      <vt:lpstr>Akutní, chronická i neuropatická bolest – tapentadol (PALEXIA)</vt:lpstr>
      <vt:lpstr>Adjuvantní analgetika – přehled</vt:lpstr>
      <vt:lpstr>PS 1: Kritéria pro zahájení léčby a sledování léčby opioidy u chronické nenádorové bolesti</vt:lpstr>
      <vt:lpstr>PS 2: Kritéria pro přerušení léčby opioidy</vt:lpstr>
      <vt:lpstr>PS 3: Praktické poznámky k dlouhodobé léčbě opioidy u CHNNB</vt:lpstr>
      <vt:lpstr>PS4: Zahájení léčby u CHNNB</vt:lpstr>
      <vt:lpstr>PS5: Udržování léčby u CHNNB</vt:lpstr>
      <vt:lpstr>PS6:Záchranná analgetická léčba u CHNNB</vt:lpstr>
      <vt:lpstr>co třeba dát si pauzu?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Farmakologie léků proti bolesti</dc:title>
  <dc:creator>Jan Štigler;Zemanová Jitka</dc:creator>
  <cp:lastModifiedBy>Zemanová Jitka</cp:lastModifiedBy>
  <cp:revision>255</cp:revision>
  <dcterms:created xsi:type="dcterms:W3CDTF">2019-09-28T19:03:48Z</dcterms:created>
  <dcterms:modified xsi:type="dcterms:W3CDTF">2023-08-21T10:17:38Z</dcterms:modified>
</cp:coreProperties>
</file>