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52"/>
  </p:notesMasterIdLst>
  <p:sldIdLst>
    <p:sldId id="257" r:id="rId2"/>
    <p:sldId id="258" r:id="rId3"/>
    <p:sldId id="267" r:id="rId4"/>
    <p:sldId id="290" r:id="rId5"/>
    <p:sldId id="259" r:id="rId6"/>
    <p:sldId id="260" r:id="rId7"/>
    <p:sldId id="261" r:id="rId8"/>
    <p:sldId id="263" r:id="rId9"/>
    <p:sldId id="262" r:id="rId10"/>
    <p:sldId id="265" r:id="rId11"/>
    <p:sldId id="266" r:id="rId12"/>
    <p:sldId id="275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1" r:id="rId29"/>
    <p:sldId id="292" r:id="rId30"/>
    <p:sldId id="293" r:id="rId31"/>
    <p:sldId id="294" r:id="rId32"/>
    <p:sldId id="295" r:id="rId33"/>
    <p:sldId id="296" r:id="rId34"/>
    <p:sldId id="298" r:id="rId35"/>
    <p:sldId id="297" r:id="rId36"/>
    <p:sldId id="299" r:id="rId37"/>
    <p:sldId id="300" r:id="rId38"/>
    <p:sldId id="302" r:id="rId39"/>
    <p:sldId id="301" r:id="rId40"/>
    <p:sldId id="308" r:id="rId41"/>
    <p:sldId id="309" r:id="rId42"/>
    <p:sldId id="310" r:id="rId43"/>
    <p:sldId id="311" r:id="rId44"/>
    <p:sldId id="303" r:id="rId45"/>
    <p:sldId id="312" r:id="rId46"/>
    <p:sldId id="304" r:id="rId47"/>
    <p:sldId id="306" r:id="rId48"/>
    <p:sldId id="307" r:id="rId49"/>
    <p:sldId id="313" r:id="rId50"/>
    <p:sldId id="273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000"/>
    <a:srgbClr val="ED7D3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599" autoAdjust="0"/>
  </p:normalViewPr>
  <p:slideViewPr>
    <p:cSldViewPr snapToGrid="0">
      <p:cViewPr varScale="1">
        <p:scale>
          <a:sx n="159" d="100"/>
          <a:sy n="159" d="100"/>
        </p:scale>
        <p:origin x="189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56A4F-075F-4D8C-B757-FCC7EAC85711}" type="datetimeFigureOut">
              <a:rPr lang="cs-CZ" smtClean="0"/>
              <a:pPr/>
              <a:t>12.10.2024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A25D4-E353-4BA7-92C2-9A14D8E1AA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90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B0A-41D0-4C75-8787-4DC381454E3B}" type="datetime1">
              <a:rPr lang="cs-CZ" smtClean="0"/>
              <a:pPr/>
              <a:t>12.10.2024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03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090A-3ACC-4BB0-AF19-85BE383059E2}" type="datetime1">
              <a:rPr lang="cs-CZ" smtClean="0"/>
              <a:pPr/>
              <a:t>12.10.2024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34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EF47-ADD5-4E52-8D72-78B39F5B2765}" type="datetime1">
              <a:rPr lang="cs-CZ" smtClean="0"/>
              <a:pPr/>
              <a:t>12.10.2024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02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EBEB-3912-4A65-B945-D0524F48B323}" type="datetime1">
              <a:rPr lang="cs-CZ" smtClean="0"/>
              <a:pPr/>
              <a:t>12.10.2024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74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4BBB-5BF5-4313-A8A9-971C2CC65FC5}" type="datetime1">
              <a:rPr lang="cs-CZ" smtClean="0"/>
              <a:pPr/>
              <a:t>12.10.2024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635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92F4-4A1A-457C-AEDB-D37BF4E1455E}" type="datetime1">
              <a:rPr lang="cs-CZ" smtClean="0"/>
              <a:pPr/>
              <a:t>12.10.2024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49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99E3-B476-490D-8806-18772FC81872}" type="datetime1">
              <a:rPr lang="cs-CZ" smtClean="0"/>
              <a:pPr/>
              <a:t>12.10.2024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64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D5AE-476A-4397-8694-AC4DE04E084B}" type="datetime1">
              <a:rPr lang="cs-CZ" smtClean="0"/>
              <a:pPr/>
              <a:t>12.10.2024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89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E7FD-2C76-410C-92F7-C0E526D2FF57}" type="datetime1">
              <a:rPr lang="cs-CZ" smtClean="0"/>
              <a:pPr/>
              <a:t>12.10.2024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90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2807-D4A3-48D1-AF8E-2290DF70B896}" type="datetime1">
              <a:rPr lang="cs-CZ" smtClean="0"/>
              <a:pPr/>
              <a:t>12.10.2024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19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B567-9172-47C9-98E6-EA0898E32558}" type="datetime1">
              <a:rPr lang="cs-CZ" smtClean="0"/>
              <a:pPr/>
              <a:t>12.10.2024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31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82569-FD0A-449B-A614-C429BCE54415}" type="datetime1">
              <a:rPr lang="cs-CZ" smtClean="0"/>
              <a:pPr/>
              <a:t>12.10.2024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6B27B-3844-439A-9777-FCA011CD838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85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3388" y="399899"/>
            <a:ext cx="8637224" cy="1796891"/>
          </a:xfrm>
          <a:ln w="38100">
            <a:noFill/>
            <a:prstDash val="solid"/>
          </a:ln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Diagnostika a léčba sepse a septického šoku</a:t>
            </a:r>
            <a:endParaRPr lang="cs-CZ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951946"/>
            <a:ext cx="9144000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MUDr. Roman Stebel, Ph.D.</a:t>
            </a:r>
            <a:endParaRPr lang="cs-CZ" sz="28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cs-CZ" sz="2800" dirty="0">
                <a:solidFill>
                  <a:srgbClr val="FFFF00"/>
                </a:solidFill>
                <a:cs typeface="Times New Roman" panose="02020603050405020304" pitchFamily="18" charset="0"/>
              </a:rPr>
              <a:t>Klinika infekčních chorob LF MU a FN Brno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D3D012-512B-40ED-AA2B-D4B1674AE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91" y="5530506"/>
            <a:ext cx="2609218" cy="927595"/>
          </a:xfrm>
          <a:prstGeom prst="rect">
            <a:avLst/>
          </a:prstGeom>
        </p:spPr>
      </p:pic>
      <p:pic>
        <p:nvPicPr>
          <p:cNvPr id="6" name="Obrázek 5" descr="LogoSIL150b.gif">
            <a:extLst>
              <a:ext uri="{FF2B5EF4-FFF2-40B4-BE49-F238E27FC236}">
                <a16:creationId xmlns:a16="http://schemas.microsoft.com/office/drawing/2014/main" id="{ACDBD097-4D63-4A77-B793-AB76DED1CD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5244623"/>
            <a:ext cx="1428751" cy="1428751"/>
          </a:xfrm>
          <a:prstGeom prst="rect">
            <a:avLst/>
          </a:prstGeom>
        </p:spPr>
      </p:pic>
      <p:pic>
        <p:nvPicPr>
          <p:cNvPr id="7" name="Obrázek 6" descr="Obsah obrázku objekt, hodiny&#10;&#10;Popis byl vytvořen automaticky">
            <a:extLst>
              <a:ext uri="{FF2B5EF4-FFF2-40B4-BE49-F238E27FC236}">
                <a16:creationId xmlns:a16="http://schemas.microsoft.com/office/drawing/2014/main" id="{0A036579-0AA6-44C6-82E7-ACE7A7635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58" y="5400932"/>
            <a:ext cx="1437463" cy="11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8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8325BB-95B6-4F7D-B4DE-81837EC8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701F5CD-6132-4F56-A4C8-E5C89E53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potvrzení infekce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BD9CAA-E962-4FD9-9486-0E25DC81F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5C7D75C-0505-400E-B044-DECEB92E4352}"/>
              </a:ext>
            </a:extLst>
          </p:cNvPr>
          <p:cNvSpPr txBox="1"/>
          <p:nvPr/>
        </p:nvSpPr>
        <p:spPr>
          <a:xfrm>
            <a:off x="478172" y="1199626"/>
            <a:ext cx="84644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1) Klinické vyšetření „</a:t>
            </a:r>
            <a:r>
              <a:rPr lang="cs-CZ" b="1" u="sng" dirty="0" err="1"/>
              <a:t>head</a:t>
            </a:r>
            <a:r>
              <a:rPr lang="cs-CZ" b="1" u="sng" dirty="0"/>
              <a:t>-to-</a:t>
            </a:r>
            <a:r>
              <a:rPr lang="cs-CZ" b="1" u="sng" dirty="0" err="1"/>
              <a:t>toe</a:t>
            </a:r>
            <a:r>
              <a:rPr lang="cs-CZ" b="1" u="sng" dirty="0"/>
              <a:t>“</a:t>
            </a:r>
            <a:br>
              <a:rPr lang="cs-CZ" b="1" dirty="0"/>
            </a:br>
            <a:br>
              <a:rPr lang="cs-CZ" b="1" dirty="0"/>
            </a:br>
            <a:r>
              <a:rPr lang="cs-CZ" dirty="0"/>
              <a:t>→ febrilie, zimnice, třesavka, hypotermie (u seniorů ale často infekce </a:t>
            </a:r>
            <a:r>
              <a:rPr lang="cs-CZ" b="1" dirty="0">
                <a:solidFill>
                  <a:srgbClr val="FF0000"/>
                </a:solidFill>
              </a:rPr>
              <a:t>bez horečky</a:t>
            </a:r>
            <a:r>
              <a:rPr lang="cs-CZ" dirty="0"/>
              <a:t>!)</a:t>
            </a:r>
          </a:p>
          <a:p>
            <a:endParaRPr lang="cs-CZ" dirty="0"/>
          </a:p>
          <a:p>
            <a:r>
              <a:rPr lang="cs-CZ" dirty="0"/>
              <a:t>→ alterace vědomí – apatie, </a:t>
            </a:r>
            <a:r>
              <a:rPr lang="cs-CZ" b="1" dirty="0">
                <a:solidFill>
                  <a:srgbClr val="FF0000"/>
                </a:solidFill>
              </a:rPr>
              <a:t>zmatenost</a:t>
            </a:r>
            <a:r>
              <a:rPr lang="cs-CZ" dirty="0"/>
              <a:t>, neklid, odmítání jídla a tekutin, delirantní stav → velmi často první nespecificky příznak infekce u </a:t>
            </a:r>
            <a:r>
              <a:rPr lang="cs-CZ" b="1" dirty="0">
                <a:solidFill>
                  <a:srgbClr val="FF0000"/>
                </a:solidFill>
              </a:rPr>
              <a:t>geriatrických pacientů</a:t>
            </a:r>
          </a:p>
          <a:p>
            <a:endParaRPr lang="cs-CZ" dirty="0"/>
          </a:p>
          <a:p>
            <a:r>
              <a:rPr lang="cs-CZ" dirty="0"/>
              <a:t>→ infekce u polymorbidních pacientů zpravidla vedou k </a:t>
            </a:r>
            <a:r>
              <a:rPr lang="cs-CZ" b="1" dirty="0">
                <a:solidFill>
                  <a:srgbClr val="FF0000"/>
                </a:solidFill>
              </a:rPr>
              <a:t>dekompenzaci chronických komorbidit</a:t>
            </a:r>
            <a:r>
              <a:rPr lang="cs-CZ" dirty="0"/>
              <a:t> – kardiální dekompenzace, exacerbace CHOPN, arytmie… („C.Z.S.“)</a:t>
            </a:r>
          </a:p>
          <a:p>
            <a:endParaRPr lang="cs-CZ" dirty="0"/>
          </a:p>
          <a:p>
            <a:r>
              <a:rPr lang="cs-CZ" b="1" u="sng" dirty="0"/>
              <a:t>2) Odběr anamnézy (pokud lze)</a:t>
            </a:r>
          </a:p>
          <a:p>
            <a:br>
              <a:rPr lang="cs-CZ" b="1" dirty="0"/>
            </a:br>
            <a:r>
              <a:rPr lang="cs-CZ" dirty="0"/>
              <a:t>→ předchozí hospitalizace, LDN, ATB terapie, zařízení soc. péče → předpoklad „nemocničních“ bakteriálních kmenů, zřejmý primární inzult (operace, úraz)</a:t>
            </a:r>
          </a:p>
          <a:p>
            <a:endParaRPr lang="cs-CZ" b="1" dirty="0"/>
          </a:p>
          <a:p>
            <a:r>
              <a:rPr lang="cs-CZ" dirty="0"/>
              <a:t>→ cestovatelská anamnéza (importované nákazy, MDR bakterie, očkování)</a:t>
            </a:r>
          </a:p>
          <a:p>
            <a:endParaRPr lang="cs-CZ" b="1" dirty="0"/>
          </a:p>
          <a:p>
            <a:r>
              <a:rPr lang="cs-CZ" dirty="0"/>
              <a:t>→ kontrola dostupných mikrobiologií v historii (NIS) – např. opak. infekce ESBL kmeny…</a:t>
            </a:r>
          </a:p>
          <a:p>
            <a:r>
              <a:rPr lang="cs-CZ" dirty="0"/>
              <a:t>→ alergie, intolerance ATB, údaj o </a:t>
            </a:r>
            <a:r>
              <a:rPr lang="cs-CZ" b="1" dirty="0">
                <a:solidFill>
                  <a:srgbClr val="FF0000"/>
                </a:solidFill>
              </a:rPr>
              <a:t>klostridiové kolitidě </a:t>
            </a:r>
            <a:r>
              <a:rPr lang="cs-CZ" dirty="0"/>
              <a:t>v anamnéze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5186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8325BB-95B6-4F7D-B4DE-81837EC8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701F5CD-6132-4F56-A4C8-E5C89E53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potvrzení infekce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BD9CAA-E962-4FD9-9486-0E25DC81F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0D1CEF95-3B0C-47ED-87AA-E06282A0E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354300"/>
              </p:ext>
            </p:extLst>
          </p:nvPr>
        </p:nvGraphicFramePr>
        <p:xfrm>
          <a:off x="738231" y="1031874"/>
          <a:ext cx="7667538" cy="5461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0136">
                  <a:extLst>
                    <a:ext uri="{9D8B030D-6E8A-4147-A177-3AD203B41FA5}">
                      <a16:colId xmlns:a16="http://schemas.microsoft.com/office/drawing/2014/main" val="2125129076"/>
                    </a:ext>
                  </a:extLst>
                </a:gridCol>
                <a:gridCol w="5637402">
                  <a:extLst>
                    <a:ext uri="{9D8B030D-6E8A-4147-A177-3AD203B41FA5}">
                      <a16:colId xmlns:a16="http://schemas.microsoft.com/office/drawing/2014/main" val="607494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cs-CZ" b="1" dirty="0"/>
                        <a:t>pneumonie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/>
                        <a:t>poslechový nález, dušnost, bolesti na hrudníku, kašel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21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cs-CZ" b="1" dirty="0" err="1"/>
                        <a:t>uroinfekce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dysurie, bolesti zad a </a:t>
                      </a:r>
                      <a:r>
                        <a:rPr lang="cs-CZ" dirty="0" err="1"/>
                        <a:t>podbříšku</a:t>
                      </a:r>
                      <a:r>
                        <a:rPr lang="cs-CZ" dirty="0"/>
                        <a:t>, barva moči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erysipel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erytém kůže, proteplení, otok, bolestivost (obličej, DKK)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5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purulentní artritida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cs-CZ" dirty="0"/>
                        <a:t>otok, zarudnutí, bolestivost kloubu, výpotek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790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neuroinfekce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cs-CZ" dirty="0" err="1"/>
                        <a:t>cefalea</a:t>
                      </a:r>
                      <a:r>
                        <a:rPr lang="cs-CZ" dirty="0"/>
                        <a:t>, meningeální dráždění, fotofobie, poruchy vědomí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88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cs-CZ" b="1" dirty="0"/>
                        <a:t>gastroenteritidy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bolesti břicha, řídké stolice, nauzea, zvracení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průjmy ale často sekundárně doprovází jiné infekce!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97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cs-CZ" b="1" dirty="0"/>
                        <a:t>dekubitální infekce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cs-CZ" dirty="0"/>
                        <a:t>kontaminace dekubitu stolicí, močí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830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cs-CZ" b="1" dirty="0"/>
                        <a:t>intraabdominální infekce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bolesti břicha, peritoneální dráždění, absence peristaltiky</a:t>
                      </a:r>
                      <a:br>
                        <a:rPr lang="cs-CZ" dirty="0"/>
                      </a:b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senioři – atypický průběh NPB, bez peritoneální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irritace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243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infekční endokarditida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cs-CZ" dirty="0"/>
                        <a:t>umělá chlopeň, elektrody PM/ICD, nový šelest, septické embolizace do kůže a orgánů, </a:t>
                      </a:r>
                      <a:r>
                        <a:rPr lang="cs-CZ" dirty="0" err="1"/>
                        <a:t>kard</a:t>
                      </a:r>
                      <a:r>
                        <a:rPr lang="cs-CZ" dirty="0"/>
                        <a:t>. selhávání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45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Gynekologické infekce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cs-CZ" dirty="0"/>
                        <a:t>poševní sekrece, bolest </a:t>
                      </a:r>
                      <a:r>
                        <a:rPr lang="cs-CZ" dirty="0" err="1"/>
                        <a:t>podbříšku</a:t>
                      </a:r>
                      <a:r>
                        <a:rPr lang="cs-CZ" dirty="0"/>
                        <a:t>, anamnéza šestinedělí, umělého přerušení těhotenství, abortu…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331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13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8325BB-95B6-4F7D-B4DE-81837EC8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701F5CD-6132-4F56-A4C8-E5C89E53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potvrzení infekce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BD9CAA-E962-4FD9-9486-0E25DC81F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pic>
        <p:nvPicPr>
          <p:cNvPr id="3" name="Obrázek 2" descr="Obsah obrázku osoba, tetování, zelená, muž&#10;&#10;Popis byl vytvořen automaticky">
            <a:extLst>
              <a:ext uri="{FF2B5EF4-FFF2-40B4-BE49-F238E27FC236}">
                <a16:creationId xmlns:a16="http://schemas.microsoft.com/office/drawing/2014/main" id="{E74D1CE6-9073-4DDA-9F50-3C882365C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36" y="1082179"/>
            <a:ext cx="1906502" cy="2435123"/>
          </a:xfrm>
          <a:prstGeom prst="rect">
            <a:avLst/>
          </a:prstGeom>
        </p:spPr>
      </p:pic>
      <p:pic>
        <p:nvPicPr>
          <p:cNvPr id="11" name="Obrázek 10" descr="Obsah obrázku interiér, osoba, zeď&#10;&#10;Popis byl vytvořen automaticky">
            <a:extLst>
              <a:ext uri="{FF2B5EF4-FFF2-40B4-BE49-F238E27FC236}">
                <a16:creationId xmlns:a16="http://schemas.microsoft.com/office/drawing/2014/main" id="{3C38DB38-FED5-486E-8E3D-0900CEC75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36" y="3823575"/>
            <a:ext cx="2041321" cy="2722612"/>
          </a:xfrm>
          <a:prstGeom prst="rect">
            <a:avLst/>
          </a:prstGeom>
        </p:spPr>
      </p:pic>
      <p:pic>
        <p:nvPicPr>
          <p:cNvPr id="13" name="Obrázek 12" descr="Obsah obrázku osoba&#10;&#10;Popis byl vytvořen automaticky">
            <a:extLst>
              <a:ext uri="{FF2B5EF4-FFF2-40B4-BE49-F238E27FC236}">
                <a16:creationId xmlns:a16="http://schemas.microsoft.com/office/drawing/2014/main" id="{F2A94970-D39C-412C-8A7B-EDEA56345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17" y="4428333"/>
            <a:ext cx="1764878" cy="2117854"/>
          </a:xfrm>
          <a:prstGeom prst="rect">
            <a:avLst/>
          </a:prstGeom>
        </p:spPr>
      </p:pic>
      <p:pic>
        <p:nvPicPr>
          <p:cNvPr id="15" name="Obrázek 14" descr="Obsah obrázku interiér, osoba, zeď, postel&#10;&#10;Popis byl vytvořen automaticky">
            <a:extLst>
              <a:ext uri="{FF2B5EF4-FFF2-40B4-BE49-F238E27FC236}">
                <a16:creationId xmlns:a16="http://schemas.microsoft.com/office/drawing/2014/main" id="{083EF866-572E-465B-8BEB-56AAAAE1E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49" y="3037486"/>
            <a:ext cx="2438400" cy="115214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2FBACB7-3884-44A2-BA28-52CC1DFAB9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56" y="977941"/>
            <a:ext cx="3972712" cy="1826629"/>
          </a:xfrm>
          <a:prstGeom prst="rect">
            <a:avLst/>
          </a:prstGeom>
        </p:spPr>
      </p:pic>
      <p:pic>
        <p:nvPicPr>
          <p:cNvPr id="19" name="Obrázek 18" descr="Obsah obrázku osoba, interiér, ruka&#10;&#10;Popis byl vytvořen automaticky">
            <a:extLst>
              <a:ext uri="{FF2B5EF4-FFF2-40B4-BE49-F238E27FC236}">
                <a16:creationId xmlns:a16="http://schemas.microsoft.com/office/drawing/2014/main" id="{2D48B5FD-167F-4A0A-87C8-BAC1C4277B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92" y="3037486"/>
            <a:ext cx="2296772" cy="1464845"/>
          </a:xfrm>
          <a:prstGeom prst="rect">
            <a:avLst/>
          </a:prstGeom>
        </p:spPr>
      </p:pic>
      <p:pic>
        <p:nvPicPr>
          <p:cNvPr id="23" name="Obrázek 22" descr="Obsah obrázku interiér&#10;&#10;Popis byl vytvořen automaticky">
            <a:extLst>
              <a:ext uri="{FF2B5EF4-FFF2-40B4-BE49-F238E27FC236}">
                <a16:creationId xmlns:a16="http://schemas.microsoft.com/office/drawing/2014/main" id="{B16AABD7-8555-47F0-8A70-CB5AC84CDA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949340"/>
            <a:ext cx="3543300" cy="13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2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8325BB-95B6-4F7D-B4DE-81837EC8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701F5CD-6132-4F56-A4C8-E5C89E53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potvrzení infekce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BD9CAA-E962-4FD9-9486-0E25DC81F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5C7D75C-0505-400E-B044-DECEB92E4352}"/>
              </a:ext>
            </a:extLst>
          </p:cNvPr>
          <p:cNvSpPr txBox="1"/>
          <p:nvPr/>
        </p:nvSpPr>
        <p:spPr>
          <a:xfrm>
            <a:off x="511728" y="873189"/>
            <a:ext cx="84644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3) Laboratorní vyšetření</a:t>
            </a:r>
          </a:p>
          <a:p>
            <a:r>
              <a:rPr lang="cs-CZ" b="1" dirty="0"/>
              <a:t>Krevní obraz + DIFF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leukocytóza (leukopenie)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známky leukocytární aktivace (hrubé granulace, tyče, </a:t>
            </a:r>
            <a:r>
              <a:rPr lang="cs-CZ" b="1" dirty="0">
                <a:solidFill>
                  <a:srgbClr val="FF0000"/>
                </a:solidFill>
              </a:rPr>
              <a:t>posun doleva</a:t>
            </a:r>
            <a:r>
              <a:rPr lang="cs-CZ" dirty="0"/>
              <a:t>, NLR)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trombocytóza</a:t>
            </a:r>
            <a:r>
              <a:rPr lang="cs-CZ" dirty="0"/>
              <a:t> (abscesy) x </a:t>
            </a:r>
            <a:r>
              <a:rPr lang="cs-CZ" b="1" dirty="0">
                <a:solidFill>
                  <a:srgbClr val="FF0000"/>
                </a:solidFill>
              </a:rPr>
              <a:t>trombocytopenie</a:t>
            </a:r>
            <a:r>
              <a:rPr lang="cs-CZ" dirty="0"/>
              <a:t> (G </a:t>
            </a:r>
            <a:r>
              <a:rPr lang="cs-CZ" dirty="0" err="1"/>
              <a:t>negat</a:t>
            </a:r>
            <a:r>
              <a:rPr lang="cs-CZ" dirty="0"/>
              <a:t>. infekce)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anémie</a:t>
            </a:r>
          </a:p>
          <a:p>
            <a:endParaRPr lang="cs-CZ" dirty="0"/>
          </a:p>
          <a:p>
            <a:r>
              <a:rPr lang="cs-CZ" b="1" dirty="0"/>
              <a:t>Koagulace</a:t>
            </a:r>
            <a:r>
              <a:rPr lang="cs-CZ" dirty="0"/>
              <a:t> (PT, </a:t>
            </a:r>
            <a:r>
              <a:rPr lang="cs-CZ" dirty="0" err="1"/>
              <a:t>aPTT</a:t>
            </a:r>
            <a:r>
              <a:rPr lang="cs-CZ" dirty="0"/>
              <a:t>, fibrinogen, AT, D-dimery)</a:t>
            </a:r>
            <a:br>
              <a:rPr lang="cs-CZ" dirty="0"/>
            </a:br>
            <a:r>
              <a:rPr lang="cs-CZ" dirty="0"/>
              <a:t>→ častá </a:t>
            </a:r>
            <a:r>
              <a:rPr lang="cs-CZ" dirty="0" err="1"/>
              <a:t>koagulopatie</a:t>
            </a:r>
            <a:r>
              <a:rPr lang="cs-CZ" dirty="0"/>
              <a:t> (</a:t>
            </a:r>
            <a:r>
              <a:rPr lang="cs-CZ" dirty="0" err="1"/>
              <a:t>prodl</a:t>
            </a:r>
            <a:r>
              <a:rPr lang="cs-CZ" dirty="0"/>
              <a:t>. INR), sepse ale z principu </a:t>
            </a:r>
            <a:r>
              <a:rPr lang="cs-CZ" b="1" dirty="0" err="1">
                <a:solidFill>
                  <a:srgbClr val="FF0000"/>
                </a:solidFill>
              </a:rPr>
              <a:t>prokoagulační</a:t>
            </a:r>
            <a:r>
              <a:rPr lang="cs-CZ" b="1" dirty="0">
                <a:solidFill>
                  <a:srgbClr val="FF0000"/>
                </a:solidFill>
              </a:rPr>
              <a:t> stav</a:t>
            </a:r>
            <a:r>
              <a:rPr lang="cs-CZ" dirty="0"/>
              <a:t>!</a:t>
            </a:r>
            <a:br>
              <a:rPr lang="cs-CZ" dirty="0"/>
            </a:br>
            <a:endParaRPr lang="cs-CZ" dirty="0"/>
          </a:p>
          <a:p>
            <a:r>
              <a:rPr lang="cs-CZ" b="1" dirty="0"/>
              <a:t>Biochemie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reaktanty akutní fáze (CRP…)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hypalbuminémie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FF0000"/>
                </a:solidFill>
              </a:rPr>
              <a:t>hyponatrémie</a:t>
            </a:r>
            <a:r>
              <a:rPr lang="cs-CZ" dirty="0"/>
              <a:t> + další iontové dysbalance (</a:t>
            </a:r>
            <a:r>
              <a:rPr lang="cs-CZ" dirty="0" err="1"/>
              <a:t>hypofosfatémie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hyperglykémie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zvýšený odpad urey (proteokatabolismus)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hepatopatie</a:t>
            </a:r>
            <a:r>
              <a:rPr lang="cs-CZ" dirty="0"/>
              <a:t> (doprovázející SIRS x lokalizace infekce do </a:t>
            </a:r>
            <a:r>
              <a:rPr lang="cs-CZ" dirty="0" err="1"/>
              <a:t>hepatobiliární</a:t>
            </a:r>
            <a:r>
              <a:rPr lang="cs-CZ" dirty="0"/>
              <a:t> oblasti?)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zánětlivý močový sediment</a:t>
            </a:r>
          </a:p>
          <a:p>
            <a:endParaRPr lang="cs-CZ" dirty="0"/>
          </a:p>
          <a:p>
            <a:r>
              <a:rPr lang="cs-CZ" b="1" dirty="0"/>
              <a:t>Acidobazická rovnováha</a:t>
            </a:r>
          </a:p>
          <a:p>
            <a:r>
              <a:rPr lang="cs-CZ" dirty="0"/>
              <a:t>→ metabolická acidóza, </a:t>
            </a:r>
            <a:r>
              <a:rPr lang="cs-CZ" dirty="0" err="1"/>
              <a:t>hypoxémie</a:t>
            </a:r>
            <a:r>
              <a:rPr lang="cs-CZ" dirty="0"/>
              <a:t>, </a:t>
            </a:r>
            <a:r>
              <a:rPr lang="cs-CZ" dirty="0" err="1"/>
              <a:t>hyperkapnie</a:t>
            </a:r>
            <a:r>
              <a:rPr lang="cs-CZ" dirty="0"/>
              <a:t>, sérový </a:t>
            </a:r>
            <a:r>
              <a:rPr lang="cs-CZ" b="1" dirty="0">
                <a:solidFill>
                  <a:srgbClr val="FF0000"/>
                </a:solidFill>
              </a:rPr>
              <a:t>laktát</a:t>
            </a:r>
          </a:p>
        </p:txBody>
      </p:sp>
    </p:spTree>
    <p:extLst>
      <p:ext uri="{BB962C8B-B14F-4D97-AF65-F5344CB8AC3E}">
        <p14:creationId xmlns:p14="http://schemas.microsoft.com/office/powerpoint/2010/main" val="3382548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markery sepse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pic>
        <p:nvPicPr>
          <p:cNvPr id="13" name="Obrázek 12" descr="Obsah obrázku snímek obrazovky&#10;&#10;Popis byl vytvořen automaticky">
            <a:extLst>
              <a:ext uri="{FF2B5EF4-FFF2-40B4-BE49-F238E27FC236}">
                <a16:creationId xmlns:a16="http://schemas.microsoft.com/office/drawing/2014/main" id="{DF95441E-4FEB-4631-9EE7-8AF8EFC74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00"/>
            <a:ext cx="9144000" cy="47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34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markery sepse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F40305E-7D59-4423-97DC-AA602D66899E}"/>
              </a:ext>
            </a:extLst>
          </p:cNvPr>
          <p:cNvSpPr txBox="1"/>
          <p:nvPr/>
        </p:nvSpPr>
        <p:spPr>
          <a:xfrm>
            <a:off x="520117" y="946486"/>
            <a:ext cx="8314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rgbClr val="FF0000"/>
                </a:solidFill>
              </a:rPr>
              <a:t>Interleukin-6 (IL-6)</a:t>
            </a:r>
          </a:p>
          <a:p>
            <a:r>
              <a:rPr lang="cs-CZ" dirty="0"/>
              <a:t>→ prozánětlivý cytokin, produkován makrofágy, polymorfonukleáry</a:t>
            </a:r>
            <a:br>
              <a:rPr lang="cs-CZ" dirty="0"/>
            </a:br>
            <a:r>
              <a:rPr lang="cs-CZ" dirty="0"/>
              <a:t>→ reguluje v </a:t>
            </a:r>
            <a:r>
              <a:rPr lang="cs-CZ" dirty="0" err="1"/>
              <a:t>hepatocytech</a:t>
            </a:r>
            <a:r>
              <a:rPr lang="cs-CZ" dirty="0"/>
              <a:t> produkci </a:t>
            </a:r>
            <a:r>
              <a:rPr lang="cs-CZ" b="1" dirty="0">
                <a:solidFill>
                  <a:srgbClr val="FF0000"/>
                </a:solidFill>
              </a:rPr>
              <a:t>proteinů akutní fáze</a:t>
            </a:r>
            <a:r>
              <a:rPr lang="cs-CZ" dirty="0"/>
              <a:t>, včetně CRP (o krok před CRP)</a:t>
            </a:r>
          </a:p>
          <a:p>
            <a:endParaRPr lang="cs-CZ" dirty="0"/>
          </a:p>
          <a:p>
            <a:r>
              <a:rPr lang="cs-CZ" dirty="0"/>
              <a:t>→ rychlá dynamika, </a:t>
            </a:r>
            <a:r>
              <a:rPr lang="cs-CZ" b="1" dirty="0" err="1">
                <a:solidFill>
                  <a:srgbClr val="FF0000"/>
                </a:solidFill>
              </a:rPr>
              <a:t>peak</a:t>
            </a:r>
            <a:r>
              <a:rPr lang="cs-CZ" b="1" dirty="0">
                <a:solidFill>
                  <a:srgbClr val="FF0000"/>
                </a:solidFill>
              </a:rPr>
              <a:t> po 2 hod</a:t>
            </a:r>
            <a:r>
              <a:rPr lang="cs-CZ" dirty="0"/>
              <a:t>, hladina za 48 hod. koreluje s mortalitou</a:t>
            </a:r>
          </a:p>
          <a:p>
            <a:endParaRPr lang="cs-CZ" dirty="0"/>
          </a:p>
          <a:p>
            <a:r>
              <a:rPr lang="cs-CZ" dirty="0"/>
              <a:t>→ hladina koreluje s rozsahem zánětlivé reakce, pozitivita i u „běžných“ infekcí</a:t>
            </a:r>
          </a:p>
          <a:p>
            <a:r>
              <a:rPr lang="cs-CZ" dirty="0"/>
              <a:t>→ nespecifický pro infekci (pozitivní u ARDS, akutní pankreatitidy, malignit…)</a:t>
            </a:r>
          </a:p>
          <a:p>
            <a:r>
              <a:rPr lang="cs-CZ" dirty="0"/>
              <a:t>→ imunosupresivní léčba (vč. kortikoidů) snižuje hladinu</a:t>
            </a:r>
          </a:p>
          <a:p>
            <a:r>
              <a:rPr lang="cs-CZ" b="1" dirty="0">
                <a:solidFill>
                  <a:srgbClr val="FF0000"/>
                </a:solidFill>
              </a:rPr>
              <a:t>→ vhodný pro diagnostika neonatálních infekcí/sepse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D7E5D7D-2A77-4DD0-8296-7A664EDF7ECF}"/>
              </a:ext>
            </a:extLst>
          </p:cNvPr>
          <p:cNvSpPr txBox="1"/>
          <p:nvPr/>
        </p:nvSpPr>
        <p:spPr>
          <a:xfrm>
            <a:off x="520117" y="4025367"/>
            <a:ext cx="8314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rgbClr val="FF0000"/>
                </a:solidFill>
              </a:rPr>
              <a:t>C-reaktivní protein (CRP)</a:t>
            </a:r>
          </a:p>
          <a:p>
            <a:r>
              <a:rPr lang="cs-CZ" dirty="0"/>
              <a:t>→ protein akutní fáze, produkován </a:t>
            </a:r>
            <a:r>
              <a:rPr lang="cs-CZ" dirty="0" err="1"/>
              <a:t>hepatocyty</a:t>
            </a:r>
            <a:r>
              <a:rPr lang="cs-CZ" dirty="0"/>
              <a:t> (po stimulaci IL-6)</a:t>
            </a:r>
          </a:p>
          <a:p>
            <a:r>
              <a:rPr lang="cs-CZ" dirty="0"/>
              <a:t>→ aktivuje komplement, </a:t>
            </a:r>
            <a:r>
              <a:rPr lang="cs-CZ" dirty="0" err="1"/>
              <a:t>opsonizující</a:t>
            </a:r>
            <a:r>
              <a:rPr lang="cs-CZ" dirty="0"/>
              <a:t> faktor fagocytózy…</a:t>
            </a:r>
          </a:p>
          <a:p>
            <a:endParaRPr lang="cs-CZ" dirty="0"/>
          </a:p>
          <a:p>
            <a:r>
              <a:rPr lang="cs-CZ" dirty="0"/>
              <a:t>→ vzestup po 6 hodinách, </a:t>
            </a:r>
            <a:r>
              <a:rPr lang="cs-CZ" b="1" dirty="0" err="1">
                <a:solidFill>
                  <a:srgbClr val="FF0000"/>
                </a:solidFill>
              </a:rPr>
              <a:t>peak</a:t>
            </a:r>
            <a:r>
              <a:rPr lang="cs-CZ" b="1" dirty="0">
                <a:solidFill>
                  <a:srgbClr val="FF0000"/>
                </a:solidFill>
              </a:rPr>
              <a:t> za 48 hodin</a:t>
            </a:r>
          </a:p>
          <a:p>
            <a:endParaRPr lang="cs-CZ" dirty="0"/>
          </a:p>
          <a:p>
            <a:r>
              <a:rPr lang="cs-CZ" dirty="0"/>
              <a:t>→ </a:t>
            </a:r>
            <a:r>
              <a:rPr lang="cs-CZ" b="1" dirty="0">
                <a:solidFill>
                  <a:srgbClr val="FF0000"/>
                </a:solidFill>
              </a:rPr>
              <a:t>vysoká negativní predikce</a:t>
            </a:r>
            <a:r>
              <a:rPr lang="cs-CZ" dirty="0"/>
              <a:t>, produkce ale ovlivněna IS léčbou</a:t>
            </a:r>
          </a:p>
          <a:p>
            <a:r>
              <a:rPr lang="cs-CZ" dirty="0"/>
              <a:t>→ nediferencuje tíži stavu, </a:t>
            </a:r>
            <a:r>
              <a:rPr lang="cs-CZ" b="1" dirty="0">
                <a:solidFill>
                  <a:srgbClr val="FF0000"/>
                </a:solidFill>
              </a:rPr>
              <a:t>hladina nekoreluje s mortalitou</a:t>
            </a:r>
            <a:r>
              <a:rPr lang="cs-CZ" dirty="0"/>
              <a:t>, tíží sepse</a:t>
            </a:r>
          </a:p>
          <a:p>
            <a:r>
              <a:rPr lang="cs-CZ" dirty="0"/>
              <a:t>→ nespecifický, řada neinfekčních příčin (malignity, autoimunitní onemocnění…)</a:t>
            </a:r>
          </a:p>
        </p:txBody>
      </p:sp>
    </p:spTree>
    <p:extLst>
      <p:ext uri="{BB962C8B-B14F-4D97-AF65-F5344CB8AC3E}">
        <p14:creationId xmlns:p14="http://schemas.microsoft.com/office/powerpoint/2010/main" val="389765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markery sepse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F40305E-7D59-4423-97DC-AA602D66899E}"/>
              </a:ext>
            </a:extLst>
          </p:cNvPr>
          <p:cNvSpPr txBox="1"/>
          <p:nvPr/>
        </p:nvSpPr>
        <p:spPr>
          <a:xfrm>
            <a:off x="520117" y="1251566"/>
            <a:ext cx="8314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rgbClr val="FF0000"/>
                </a:solidFill>
              </a:rPr>
              <a:t>Prokalcitonin (PCT)</a:t>
            </a:r>
          </a:p>
          <a:p>
            <a:r>
              <a:rPr lang="cs-CZ" dirty="0"/>
              <a:t>→ fyziologicky produkován C-bb štítné žlázy (</a:t>
            </a:r>
            <a:r>
              <a:rPr lang="cs-CZ" dirty="0" err="1"/>
              <a:t>prohormon</a:t>
            </a:r>
            <a:r>
              <a:rPr lang="cs-CZ" dirty="0"/>
              <a:t> kalcitoninu),</a:t>
            </a:r>
          </a:p>
          <a:p>
            <a:r>
              <a:rPr lang="cs-CZ" dirty="0"/>
              <a:t>→ v patolog. stavech po stimulaci </a:t>
            </a:r>
            <a:r>
              <a:rPr lang="cs-CZ" dirty="0" err="1"/>
              <a:t>bakter</a:t>
            </a:r>
            <a:r>
              <a:rPr lang="cs-CZ" dirty="0"/>
              <a:t>. toxiny (LPS) a cytokiny - </a:t>
            </a:r>
            <a:r>
              <a:rPr lang="cs-CZ" b="1" dirty="0" err="1">
                <a:solidFill>
                  <a:srgbClr val="FF0000"/>
                </a:solidFill>
              </a:rPr>
              <a:t>ubikvitní</a:t>
            </a:r>
            <a:r>
              <a:rPr lang="cs-CZ" b="1" dirty="0">
                <a:solidFill>
                  <a:srgbClr val="FF0000"/>
                </a:solidFill>
              </a:rPr>
              <a:t> produkce PCT řadou tkání</a:t>
            </a:r>
            <a:r>
              <a:rPr lang="cs-CZ" dirty="0"/>
              <a:t> (adipocyty, svaly, </a:t>
            </a:r>
            <a:r>
              <a:rPr lang="cs-CZ" dirty="0" err="1"/>
              <a:t>hepatocyty</a:t>
            </a:r>
            <a:r>
              <a:rPr lang="cs-CZ" dirty="0"/>
              <a:t>, plíce…)</a:t>
            </a:r>
          </a:p>
          <a:p>
            <a:r>
              <a:rPr lang="cs-CZ" dirty="0"/>
              <a:t>→ modulátor imunitní odpovědi, </a:t>
            </a:r>
            <a:r>
              <a:rPr lang="cs-CZ" b="1" dirty="0">
                <a:solidFill>
                  <a:srgbClr val="FF0000"/>
                </a:solidFill>
              </a:rPr>
              <a:t>funkce </a:t>
            </a:r>
            <a:r>
              <a:rPr lang="cs-CZ" b="1" dirty="0" err="1">
                <a:solidFill>
                  <a:srgbClr val="FF0000"/>
                </a:solidFill>
              </a:rPr>
              <a:t>chemokinu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(migrace monocytů…)</a:t>
            </a:r>
          </a:p>
          <a:p>
            <a:endParaRPr lang="cs-CZ" dirty="0"/>
          </a:p>
          <a:p>
            <a:r>
              <a:rPr lang="cs-CZ" dirty="0"/>
              <a:t>→ vzestup po 4 hodinách, </a:t>
            </a:r>
            <a:r>
              <a:rPr lang="cs-CZ" b="1" dirty="0">
                <a:solidFill>
                  <a:srgbClr val="FF0000"/>
                </a:solidFill>
              </a:rPr>
              <a:t>maximum za 24 hod.</a:t>
            </a:r>
          </a:p>
          <a:p>
            <a:endParaRPr lang="cs-CZ" dirty="0"/>
          </a:p>
          <a:p>
            <a:r>
              <a:rPr lang="cs-CZ" dirty="0"/>
              <a:t>→ diagnostika bakteriálních infekcí </a:t>
            </a:r>
            <a:r>
              <a:rPr lang="cs-CZ" b="1" dirty="0">
                <a:solidFill>
                  <a:srgbClr val="FF0000"/>
                </a:solidFill>
              </a:rPr>
              <a:t>u </a:t>
            </a:r>
            <a:r>
              <a:rPr lang="cs-CZ" b="1" dirty="0" err="1">
                <a:solidFill>
                  <a:srgbClr val="FF0000"/>
                </a:solidFill>
              </a:rPr>
              <a:t>imunosuprimovaných</a:t>
            </a:r>
            <a:r>
              <a:rPr lang="cs-CZ" b="1" dirty="0">
                <a:solidFill>
                  <a:srgbClr val="FF0000"/>
                </a:solidFill>
              </a:rPr>
              <a:t> pacientů (bez vlivu IS)</a:t>
            </a:r>
          </a:p>
          <a:p>
            <a:r>
              <a:rPr lang="cs-CZ" dirty="0"/>
              <a:t>→ nejlépe </a:t>
            </a:r>
            <a:r>
              <a:rPr lang="cs-CZ" b="1" dirty="0">
                <a:solidFill>
                  <a:srgbClr val="FF0000"/>
                </a:solidFill>
              </a:rPr>
              <a:t>odliší infekční a neinfekční SIRS</a:t>
            </a:r>
            <a:r>
              <a:rPr lang="cs-CZ" dirty="0"/>
              <a:t>, etiologii </a:t>
            </a:r>
            <a:r>
              <a:rPr lang="cs-CZ" dirty="0" err="1"/>
              <a:t>febrilií</a:t>
            </a:r>
            <a:r>
              <a:rPr lang="cs-CZ" dirty="0"/>
              <a:t> nejasné etiologie</a:t>
            </a:r>
          </a:p>
          <a:p>
            <a:r>
              <a:rPr lang="cs-CZ" dirty="0"/>
              <a:t>→ monitorování terapie – efekt ATB, deeskalace</a:t>
            </a:r>
          </a:p>
          <a:p>
            <a:r>
              <a:rPr lang="cs-CZ" dirty="0"/>
              <a:t>→ časný záchyt infekčních komplikací u kriticky nemocných</a:t>
            </a:r>
          </a:p>
          <a:p>
            <a:endParaRPr lang="cs-CZ" dirty="0"/>
          </a:p>
          <a:p>
            <a:r>
              <a:rPr lang="cs-CZ" dirty="0"/>
              <a:t>→ dnes známe i řadu </a:t>
            </a:r>
            <a:r>
              <a:rPr lang="cs-CZ" b="1" dirty="0">
                <a:solidFill>
                  <a:srgbClr val="FF0000"/>
                </a:solidFill>
              </a:rPr>
              <a:t>neinfekčních příčin elevace PCT</a:t>
            </a:r>
            <a:r>
              <a:rPr lang="cs-CZ" dirty="0"/>
              <a:t>:</a:t>
            </a:r>
            <a:br>
              <a:rPr lang="cs-CZ" dirty="0"/>
            </a:b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medulární karcinom, karcinom z C-buněk, úpal, polytrauma, kardiogenní šok, KPCR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fyziologicky elevace v prvních dnech života </a:t>
            </a:r>
            <a:r>
              <a:rPr lang="cs-CZ" dirty="0"/>
              <a:t>(nevhodný pro neonatální infekce)</a:t>
            </a:r>
          </a:p>
        </p:txBody>
      </p:sp>
    </p:spTree>
    <p:extLst>
      <p:ext uri="{BB962C8B-B14F-4D97-AF65-F5344CB8AC3E}">
        <p14:creationId xmlns:p14="http://schemas.microsoft.com/office/powerpoint/2010/main" val="1066754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markery sepse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F873972-2E79-4885-AD69-167E63CAFC1E}"/>
              </a:ext>
            </a:extLst>
          </p:cNvPr>
          <p:cNvSpPr txBox="1"/>
          <p:nvPr/>
        </p:nvSpPr>
        <p:spPr>
          <a:xfrm>
            <a:off x="520117" y="879860"/>
            <a:ext cx="8314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rgbClr val="FF0000"/>
                </a:solidFill>
              </a:rPr>
              <a:t>Presepsin (PSEP)</a:t>
            </a:r>
          </a:p>
          <a:p>
            <a:r>
              <a:rPr lang="cs-CZ" dirty="0"/>
              <a:t>→ sCD14-ST, volný fragment glykoproteinu </a:t>
            </a:r>
            <a:r>
              <a:rPr lang="cs-CZ" dirty="0" err="1"/>
              <a:t>exprim</a:t>
            </a:r>
            <a:r>
              <a:rPr lang="cs-CZ" dirty="0"/>
              <a:t>. na monocytech a makrofázích</a:t>
            </a:r>
          </a:p>
          <a:p>
            <a:r>
              <a:rPr lang="cs-CZ" dirty="0"/>
              <a:t>→ </a:t>
            </a:r>
            <a:r>
              <a:rPr lang="cs-CZ" b="1" dirty="0">
                <a:solidFill>
                  <a:srgbClr val="FF0000"/>
                </a:solidFill>
              </a:rPr>
              <a:t>receptor CD14 </a:t>
            </a:r>
            <a:r>
              <a:rPr lang="cs-CZ" dirty="0"/>
              <a:t>– interakce s povrch. strukturami bakterií, po navázání CD14 na LPS komplex bakterií → aktivace nitrobuněčné </a:t>
            </a:r>
            <a:r>
              <a:rPr lang="cs-CZ" dirty="0" err="1"/>
              <a:t>zánětl</a:t>
            </a:r>
            <a:r>
              <a:rPr lang="cs-CZ" dirty="0"/>
              <a:t>. odpovědi</a:t>
            </a:r>
          </a:p>
          <a:p>
            <a:r>
              <a:rPr lang="cs-CZ" dirty="0"/>
              <a:t>→ štěpením CD14 (</a:t>
            </a:r>
            <a:r>
              <a:rPr lang="cs-CZ" dirty="0" err="1"/>
              <a:t>lysozomální</a:t>
            </a:r>
            <a:r>
              <a:rPr lang="cs-CZ" dirty="0"/>
              <a:t> enzymy, </a:t>
            </a:r>
            <a:r>
              <a:rPr lang="cs-CZ" dirty="0" err="1"/>
              <a:t>Kathepsin</a:t>
            </a:r>
            <a:r>
              <a:rPr lang="cs-CZ" dirty="0"/>
              <a:t>) → solubilní fragment = presepsin</a:t>
            </a:r>
          </a:p>
          <a:p>
            <a:endParaRPr lang="cs-CZ" dirty="0"/>
          </a:p>
          <a:p>
            <a:r>
              <a:rPr lang="cs-CZ" dirty="0"/>
              <a:t>→ diagnostický </a:t>
            </a:r>
            <a:r>
              <a:rPr lang="cs-CZ" b="1" dirty="0">
                <a:solidFill>
                  <a:srgbClr val="FF3300"/>
                </a:solidFill>
              </a:rPr>
              <a:t>marker závažnosti sepse</a:t>
            </a:r>
            <a:r>
              <a:rPr lang="cs-CZ" dirty="0"/>
              <a:t>, prediktor mortality u septických pacientů</a:t>
            </a:r>
          </a:p>
          <a:p>
            <a:r>
              <a:rPr lang="cs-CZ" dirty="0"/>
              <a:t>→ elevace u </a:t>
            </a:r>
            <a:r>
              <a:rPr lang="cs-CZ" dirty="0" err="1"/>
              <a:t>bakter</a:t>
            </a:r>
            <a:r>
              <a:rPr lang="cs-CZ" dirty="0"/>
              <a:t>. infekcí dříve než CRP a PCT, </a:t>
            </a:r>
            <a:r>
              <a:rPr lang="cs-CZ" b="1" dirty="0">
                <a:solidFill>
                  <a:srgbClr val="FF3300"/>
                </a:solidFill>
              </a:rPr>
              <a:t>bez vlivu IS medikace</a:t>
            </a:r>
          </a:p>
          <a:p>
            <a:r>
              <a:rPr lang="cs-CZ" dirty="0"/>
              <a:t>→ monitoring sepse, alternativa k PCT, diagnostika pomocí POCT (ambulance)</a:t>
            </a:r>
          </a:p>
          <a:p>
            <a:r>
              <a:rPr lang="cs-CZ" dirty="0"/>
              <a:t>→ vysoce senzitivní </a:t>
            </a:r>
            <a:r>
              <a:rPr lang="cs-CZ" b="1" dirty="0">
                <a:solidFill>
                  <a:srgbClr val="FF3300"/>
                </a:solidFill>
              </a:rPr>
              <a:t>marker pooperačních infekcí </a:t>
            </a:r>
            <a:r>
              <a:rPr lang="cs-CZ" dirty="0"/>
              <a:t>(ostatní ↑ jako reakce na zákrok)</a:t>
            </a:r>
          </a:p>
        </p:txBody>
      </p:sp>
      <p:pic>
        <p:nvPicPr>
          <p:cNvPr id="9" name="Obrázek 8" descr="Obsah obrázku snímek obrazovky&#10;&#10;Popis byl vytvořen automaticky">
            <a:extLst>
              <a:ext uri="{FF2B5EF4-FFF2-40B4-BE49-F238E27FC236}">
                <a16:creationId xmlns:a16="http://schemas.microsoft.com/office/drawing/2014/main" id="{D8DC2FE3-46E8-445C-A8E3-DF08D352F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9" y="3773661"/>
            <a:ext cx="4072057" cy="2985060"/>
          </a:xfrm>
          <a:prstGeom prst="rect">
            <a:avLst/>
          </a:prstGeom>
        </p:spPr>
      </p:pic>
      <p:pic>
        <p:nvPicPr>
          <p:cNvPr id="11" name="Obrázek 10" descr="Obsah obrázku text, mapa&#10;&#10;Popis byl vytvořen automaticky">
            <a:extLst>
              <a:ext uri="{FF2B5EF4-FFF2-40B4-BE49-F238E27FC236}">
                <a16:creationId xmlns:a16="http://schemas.microsoft.com/office/drawing/2014/main" id="{F22780D8-9FCF-4797-97CE-07C425895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61" y="3773214"/>
            <a:ext cx="3943759" cy="298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3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markery sepse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583A79AA-8BEF-4BC8-B594-F0A6E2D85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602"/>
            <a:ext cx="9144000" cy="48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42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markery sepse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4BB21D06-B41A-41B5-9D9E-F182A1C1D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895481"/>
            <a:ext cx="8115300" cy="584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8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8325BB-95B6-4F7D-B4DE-81837EC8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701F5CD-6132-4F56-A4C8-E5C89E53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Hlavní body prezentace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BD9CAA-E962-4FD9-9486-0E25DC81F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92B5D3E-D8F9-4BCD-970F-28F96947C589}"/>
              </a:ext>
            </a:extLst>
          </p:cNvPr>
          <p:cNvSpPr txBox="1"/>
          <p:nvPr/>
        </p:nvSpPr>
        <p:spPr>
          <a:xfrm>
            <a:off x="591423" y="1938262"/>
            <a:ext cx="7508147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Definice termínu sepse a septický šok </a:t>
            </a:r>
            <a:r>
              <a:rPr lang="cs-CZ" sz="2400" dirty="0"/>
              <a:t>+ historický vývoj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Klinický obraz a diagnostika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(Patofyziologické aspekty sepse)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Terapeutické algoritmy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Kazuistiky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Preventivní opatření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Diskuze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BAB55E-6670-48FA-B83C-DEDD84546EFD}"/>
              </a:ext>
            </a:extLst>
          </p:cNvPr>
          <p:cNvSpPr txBox="1"/>
          <p:nvPr/>
        </p:nvSpPr>
        <p:spPr>
          <a:xfrm>
            <a:off x="1770077" y="1006679"/>
            <a:ext cx="5150840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…sepse z pohledu infektologa</a:t>
            </a:r>
          </a:p>
        </p:txBody>
      </p:sp>
    </p:spTree>
    <p:extLst>
      <p:ext uri="{BB962C8B-B14F-4D97-AF65-F5344CB8AC3E}">
        <p14:creationId xmlns:p14="http://schemas.microsoft.com/office/powerpoint/2010/main" val="1594494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mikrobiologie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6FC6A38-76F4-456A-A781-93D0D23386B4}"/>
              </a:ext>
            </a:extLst>
          </p:cNvPr>
          <p:cNvSpPr txBox="1"/>
          <p:nvPr/>
        </p:nvSpPr>
        <p:spPr>
          <a:xfrm>
            <a:off x="624979" y="1182437"/>
            <a:ext cx="7894041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u="sng" dirty="0"/>
              <a:t>Mikrobiologický screening</a:t>
            </a:r>
          </a:p>
          <a:p>
            <a:pPr>
              <a:lnSpc>
                <a:spcPct val="150000"/>
              </a:lnSpc>
            </a:pPr>
            <a:r>
              <a:rPr lang="cs-CZ" dirty="0"/>
              <a:t>1) Hemokultury – vždy při podezření na sepsi </a:t>
            </a:r>
            <a:r>
              <a:rPr lang="cs-CZ" b="1" dirty="0">
                <a:solidFill>
                  <a:srgbClr val="FF0000"/>
                </a:solidFill>
              </a:rPr>
              <a:t>(u asi 1/3 sepsí nejsou odebrány!)</a:t>
            </a:r>
          </a:p>
          <a:p>
            <a:pPr>
              <a:lnSpc>
                <a:spcPct val="150000"/>
              </a:lnSpc>
            </a:pPr>
            <a:r>
              <a:rPr lang="cs-CZ" dirty="0"/>
              <a:t>2) Další biologický materiál → na základě </a:t>
            </a:r>
            <a:r>
              <a:rPr lang="cs-CZ" b="1" dirty="0">
                <a:solidFill>
                  <a:srgbClr val="FF0000"/>
                </a:solidFill>
              </a:rPr>
              <a:t>klinického nálezu</a:t>
            </a:r>
            <a:r>
              <a:rPr lang="cs-CZ" dirty="0"/>
              <a:t> (předpokládané </a:t>
            </a:r>
            <a:r>
              <a:rPr lang="cs-CZ" dirty="0" err="1"/>
              <a:t>origo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b="1" dirty="0"/>
              <a:t>→ infekce DC: </a:t>
            </a:r>
            <a:r>
              <a:rPr lang="cs-CZ" dirty="0"/>
              <a:t>sputum, endotracheální aspirát, BAL, </a:t>
            </a:r>
            <a:r>
              <a:rPr lang="cs-CZ" dirty="0" err="1"/>
              <a:t>Ag</a:t>
            </a:r>
            <a:r>
              <a:rPr lang="cs-CZ" dirty="0"/>
              <a:t> pneumokoka a </a:t>
            </a:r>
            <a:r>
              <a:rPr lang="cs-CZ" dirty="0" err="1"/>
              <a:t>legionelly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b="1" dirty="0"/>
              <a:t>→ IMC: </a:t>
            </a:r>
            <a:r>
              <a:rPr lang="cs-CZ" dirty="0"/>
              <a:t>střední proud moči, odběr z močového katetru, </a:t>
            </a:r>
            <a:r>
              <a:rPr lang="cs-CZ" dirty="0" err="1"/>
              <a:t>nefrostomie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b="1" dirty="0"/>
              <a:t>→ neuroinfekce: </a:t>
            </a:r>
            <a:r>
              <a:rPr lang="cs-CZ" dirty="0"/>
              <a:t>odběr likvoru (cytologie, biochemie, kultivace, PCR)</a:t>
            </a:r>
          </a:p>
          <a:p>
            <a:pPr>
              <a:lnSpc>
                <a:spcPct val="150000"/>
              </a:lnSpc>
            </a:pPr>
            <a:r>
              <a:rPr lang="cs-CZ" b="1" dirty="0"/>
              <a:t>→ průjmy: </a:t>
            </a:r>
            <a:r>
              <a:rPr lang="cs-CZ" dirty="0"/>
              <a:t>stolice na OSP, toxiny </a:t>
            </a:r>
            <a:r>
              <a:rPr lang="cs-CZ" i="1" dirty="0"/>
              <a:t>C. difficile</a:t>
            </a:r>
          </a:p>
          <a:p>
            <a:pPr>
              <a:lnSpc>
                <a:spcPct val="150000"/>
              </a:lnSpc>
            </a:pPr>
            <a:r>
              <a:rPr lang="cs-CZ" dirty="0"/>
              <a:t>→ </a:t>
            </a:r>
            <a:r>
              <a:rPr lang="cs-CZ" b="1" dirty="0"/>
              <a:t>u hlubokých infekcí</a:t>
            </a:r>
            <a:r>
              <a:rPr lang="cs-CZ" dirty="0"/>
              <a:t>/kolekcí: perkutánní aspirace (punkce)</a:t>
            </a:r>
          </a:p>
          <a:p>
            <a:pPr>
              <a:lnSpc>
                <a:spcPct val="150000"/>
              </a:lnSpc>
            </a:pPr>
            <a:r>
              <a:rPr lang="cs-CZ" dirty="0"/>
              <a:t>→ </a:t>
            </a:r>
            <a:r>
              <a:rPr lang="cs-CZ" b="1" dirty="0"/>
              <a:t>během chirurgické drenáže</a:t>
            </a:r>
            <a:r>
              <a:rPr lang="cs-CZ" dirty="0"/>
              <a:t>/operací: vždy </a:t>
            </a:r>
            <a:r>
              <a:rPr lang="cs-CZ" b="1" dirty="0">
                <a:solidFill>
                  <a:srgbClr val="FF0000"/>
                </a:solidFill>
              </a:rPr>
              <a:t>tekutý materiál </a:t>
            </a:r>
            <a:r>
              <a:rPr lang="cs-CZ" dirty="0"/>
              <a:t>(+mikroskopie)</a:t>
            </a:r>
          </a:p>
          <a:p>
            <a:pPr>
              <a:lnSpc>
                <a:spcPct val="150000"/>
              </a:lnSpc>
            </a:pPr>
            <a:r>
              <a:rPr lang="cs-CZ" dirty="0"/>
              <a:t>(stěry pro epidemiologické účely (krk, nos, perineum) – kolonizace MDRO)</a:t>
            </a:r>
            <a:br>
              <a:rPr lang="cs-CZ" dirty="0"/>
            </a:b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Kromě kultivace – možnosti rychlé detekce řady patogenů pomocí PCR, včetně </a:t>
            </a:r>
            <a:r>
              <a:rPr lang="cs-CZ" b="1" dirty="0">
                <a:solidFill>
                  <a:srgbClr val="FF0000"/>
                </a:solidFill>
              </a:rPr>
              <a:t>pan-bakteriální</a:t>
            </a:r>
            <a:r>
              <a:rPr lang="cs-CZ" dirty="0"/>
              <a:t> a pan-mykotické diagnostiky (16S-rRNA)</a:t>
            </a:r>
          </a:p>
        </p:txBody>
      </p:sp>
    </p:spTree>
    <p:extLst>
      <p:ext uri="{BB962C8B-B14F-4D97-AF65-F5344CB8AC3E}">
        <p14:creationId xmlns:p14="http://schemas.microsoft.com/office/powerpoint/2010/main" val="4140834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mikrobiologie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6FC6A38-76F4-456A-A781-93D0D23386B4}"/>
              </a:ext>
            </a:extLst>
          </p:cNvPr>
          <p:cNvSpPr txBox="1"/>
          <p:nvPr/>
        </p:nvSpPr>
        <p:spPr>
          <a:xfrm>
            <a:off x="624979" y="934805"/>
            <a:ext cx="7894041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u="sng" dirty="0"/>
              <a:t>Hemokultury</a:t>
            </a:r>
          </a:p>
          <a:p>
            <a:pPr>
              <a:lnSpc>
                <a:spcPct val="150000"/>
              </a:lnSpc>
            </a:pPr>
            <a:r>
              <a:rPr lang="cs-CZ" dirty="0"/>
              <a:t>→ odběr </a:t>
            </a:r>
            <a:r>
              <a:rPr lang="cs-CZ" b="1" dirty="0">
                <a:solidFill>
                  <a:srgbClr val="FF0000"/>
                </a:solidFill>
              </a:rPr>
              <a:t>před nasazením ATB </a:t>
            </a:r>
            <a:r>
              <a:rPr lang="cs-CZ" dirty="0"/>
              <a:t>(sterilizace kultur už po několika minutách po ATB!)</a:t>
            </a:r>
          </a:p>
          <a:p>
            <a:pPr>
              <a:lnSpc>
                <a:spcPct val="150000"/>
              </a:lnSpc>
            </a:pPr>
            <a:r>
              <a:rPr lang="cs-CZ" dirty="0"/>
              <a:t>→  výběr nádobky: </a:t>
            </a:r>
            <a:r>
              <a:rPr lang="cs-CZ" b="1" dirty="0">
                <a:solidFill>
                  <a:srgbClr val="FF0000"/>
                </a:solidFill>
              </a:rPr>
              <a:t>aerobní</a:t>
            </a:r>
            <a:r>
              <a:rPr lang="cs-CZ" dirty="0"/>
              <a:t> (</a:t>
            </a:r>
            <a:r>
              <a:rPr lang="cs-CZ" i="1" dirty="0"/>
              <a:t>P. aeruginosa</a:t>
            </a:r>
            <a:r>
              <a:rPr lang="cs-CZ" dirty="0"/>
              <a:t>, </a:t>
            </a:r>
            <a:r>
              <a:rPr lang="cs-CZ" i="1" dirty="0"/>
              <a:t>Candida</a:t>
            </a:r>
            <a:r>
              <a:rPr lang="cs-CZ" dirty="0"/>
              <a:t>), </a:t>
            </a:r>
            <a:r>
              <a:rPr lang="cs-CZ" b="1" dirty="0">
                <a:solidFill>
                  <a:srgbClr val="FF0000"/>
                </a:solidFill>
              </a:rPr>
              <a:t>anaerobní</a:t>
            </a:r>
            <a:r>
              <a:rPr lang="cs-CZ" dirty="0"/>
              <a:t>: striktní </a:t>
            </a:r>
            <a:r>
              <a:rPr lang="cs-CZ" dirty="0" err="1"/>
              <a:t>anaerobi</a:t>
            </a:r>
            <a:r>
              <a:rPr lang="cs-CZ" dirty="0"/>
              <a:t>, </a:t>
            </a:r>
            <a:r>
              <a:rPr lang="cs-CZ" dirty="0" err="1"/>
              <a:t>viridující</a:t>
            </a:r>
            <a:r>
              <a:rPr lang="cs-CZ" dirty="0"/>
              <a:t> streptokoky, </a:t>
            </a:r>
            <a:r>
              <a:rPr lang="cs-CZ" b="1" dirty="0">
                <a:solidFill>
                  <a:srgbClr val="FF0000"/>
                </a:solidFill>
              </a:rPr>
              <a:t>1 dvojice (současný odběr) = 1 hemokultura (!)</a:t>
            </a:r>
          </a:p>
          <a:p>
            <a:pPr>
              <a:lnSpc>
                <a:spcPct val="150000"/>
              </a:lnSpc>
            </a:pPr>
            <a:r>
              <a:rPr lang="cs-CZ" dirty="0"/>
              <a:t>→ </a:t>
            </a:r>
            <a:r>
              <a:rPr lang="nl-NL" dirty="0"/>
              <a:t>1 H</a:t>
            </a:r>
            <a:r>
              <a:rPr lang="cs-CZ" dirty="0"/>
              <a:t>M</a:t>
            </a:r>
            <a:r>
              <a:rPr lang="nl-NL" dirty="0"/>
              <a:t>K je málo, </a:t>
            </a:r>
            <a:r>
              <a:rPr lang="cs-CZ" b="1" dirty="0">
                <a:solidFill>
                  <a:srgbClr val="FF0000"/>
                </a:solidFill>
              </a:rPr>
              <a:t>ideálně 2 až 3 sady</a:t>
            </a:r>
            <a:r>
              <a:rPr lang="cs-CZ" dirty="0"/>
              <a:t>, sekvenční odběr, vzestup teploty/třesavka</a:t>
            </a:r>
          </a:p>
          <a:p>
            <a:pPr>
              <a:lnSpc>
                <a:spcPct val="150000"/>
              </a:lnSpc>
            </a:pPr>
            <a:r>
              <a:rPr lang="cs-CZ" dirty="0"/>
              <a:t>→  u pacientů s CVK alespoň 1 HMK z katetru, ostatní z periférie</a:t>
            </a:r>
          </a:p>
          <a:p>
            <a:pPr>
              <a:lnSpc>
                <a:spcPct val="150000"/>
              </a:lnSpc>
            </a:pPr>
            <a:r>
              <a:rPr lang="cs-CZ" dirty="0"/>
              <a:t>→ sepse s pozitivní kulturou jsou pozorovány pouze ve 30-40 % případů</a:t>
            </a:r>
          </a:p>
          <a:p>
            <a:pPr>
              <a:lnSpc>
                <a:spcPct val="150000"/>
              </a:lnSpc>
            </a:pPr>
            <a:r>
              <a:rPr lang="cs-CZ" dirty="0"/>
              <a:t>→ do nádobky lze dát i likvor, punktát, výpotek…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3EA255F-8464-498E-8600-53CCB90F6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44" y="4460772"/>
            <a:ext cx="1429449" cy="231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6CC00BB-8D6E-4B2F-AAAD-8AE2C084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677" y="3926047"/>
            <a:ext cx="1919845" cy="293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47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potvrzení infekce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6FC6A38-76F4-456A-A781-93D0D23386B4}"/>
              </a:ext>
            </a:extLst>
          </p:cNvPr>
          <p:cNvSpPr txBox="1"/>
          <p:nvPr/>
        </p:nvSpPr>
        <p:spPr>
          <a:xfrm>
            <a:off x="624979" y="934805"/>
            <a:ext cx="789404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u="sng" dirty="0"/>
              <a:t>4) Zobrazovací a další pomocné metody</a:t>
            </a:r>
          </a:p>
          <a:p>
            <a:pPr>
              <a:lnSpc>
                <a:spcPct val="150000"/>
              </a:lnSpc>
            </a:pPr>
            <a:r>
              <a:rPr lang="cs-CZ" dirty="0"/>
              <a:t>→ principiálně nejdříve </a:t>
            </a:r>
            <a:r>
              <a:rPr lang="cs-CZ" b="1" dirty="0">
                <a:solidFill>
                  <a:srgbClr val="FF0000"/>
                </a:solidFill>
              </a:rPr>
              <a:t>jednoduché, neinvazivní </a:t>
            </a:r>
            <a:r>
              <a:rPr lang="cs-CZ" dirty="0"/>
              <a:t>a (pokud možno) levné metody</a:t>
            </a:r>
            <a:endParaRPr lang="cs-CZ" u="sng" dirty="0"/>
          </a:p>
        </p:txBody>
      </p:sp>
      <p:pic>
        <p:nvPicPr>
          <p:cNvPr id="9" name="Obrázek 8" descr="Obsah obrázku rentgenový snímek, hledání&#10;&#10;Popis byl vytvořen automaticky">
            <a:extLst>
              <a:ext uri="{FF2B5EF4-FFF2-40B4-BE49-F238E27FC236}">
                <a16:creationId xmlns:a16="http://schemas.microsoft.com/office/drawing/2014/main" id="{20E7D39B-CA5C-4AB8-AC34-865D30279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3" y="1961248"/>
            <a:ext cx="2188303" cy="2319601"/>
          </a:xfrm>
          <a:prstGeom prst="rect">
            <a:avLst/>
          </a:prstGeom>
        </p:spPr>
      </p:pic>
      <p:pic>
        <p:nvPicPr>
          <p:cNvPr id="11" name="Obrázek 10" descr="Obsah obrázku monitor, elektronika, kočka, interiér&#10;&#10;Popis byl vytvořen automaticky">
            <a:extLst>
              <a:ext uri="{FF2B5EF4-FFF2-40B4-BE49-F238E27FC236}">
                <a16:creationId xmlns:a16="http://schemas.microsoft.com/office/drawing/2014/main" id="{7F175FC0-2EE6-49B7-A785-CB23FD0D8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21" y="1967781"/>
            <a:ext cx="3089947" cy="2317460"/>
          </a:xfrm>
          <a:prstGeom prst="rect">
            <a:avLst/>
          </a:prstGeom>
        </p:spPr>
      </p:pic>
      <p:pic>
        <p:nvPicPr>
          <p:cNvPr id="13" name="Obrázek 12" descr="Obsah obrázku interiér&#10;&#10;Popis byl vytvořen automaticky">
            <a:extLst>
              <a:ext uri="{FF2B5EF4-FFF2-40B4-BE49-F238E27FC236}">
                <a16:creationId xmlns:a16="http://schemas.microsoft.com/office/drawing/2014/main" id="{05F008F6-BD02-4F9A-8C16-8BEC0E892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85" y="1961248"/>
            <a:ext cx="2439098" cy="2319601"/>
          </a:xfrm>
          <a:prstGeom prst="rect">
            <a:avLst/>
          </a:prstGeom>
        </p:spPr>
      </p:pic>
      <p:pic>
        <p:nvPicPr>
          <p:cNvPr id="16" name="Obrázek 15" descr="Obsah obrázku text, černá, fotka&#10;&#10;Popis byl vytvořen automaticky">
            <a:extLst>
              <a:ext uri="{FF2B5EF4-FFF2-40B4-BE49-F238E27FC236}">
                <a16:creationId xmlns:a16="http://schemas.microsoft.com/office/drawing/2014/main" id="{D7254752-6261-4601-BC18-67C0DA20E2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7" y="4399393"/>
            <a:ext cx="3191288" cy="2393466"/>
          </a:xfrm>
          <a:prstGeom prst="rect">
            <a:avLst/>
          </a:prstGeom>
        </p:spPr>
      </p:pic>
      <p:pic>
        <p:nvPicPr>
          <p:cNvPr id="18" name="Obrázek 17" descr="Obsah obrázku bezobratlí, zvíře, členovci, lupenonožci&#10;&#10;Popis byl vytvořen automaticky">
            <a:extLst>
              <a:ext uri="{FF2B5EF4-FFF2-40B4-BE49-F238E27FC236}">
                <a16:creationId xmlns:a16="http://schemas.microsoft.com/office/drawing/2014/main" id="{6AAF9AA3-71E2-4412-88F5-36BD517212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56" y="4399392"/>
            <a:ext cx="1847457" cy="23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29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potvrzení infekce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D586C6ED-ECF5-4607-B5AC-380C96F2AE31}"/>
              </a:ext>
            </a:extLst>
          </p:cNvPr>
          <p:cNvSpPr txBox="1"/>
          <p:nvPr/>
        </p:nvSpPr>
        <p:spPr>
          <a:xfrm>
            <a:off x="624979" y="972271"/>
            <a:ext cx="7894041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u="sng" dirty="0"/>
              <a:t>Pátrání po nejasném </a:t>
            </a:r>
            <a:r>
              <a:rPr lang="cs-CZ" b="1" u="sng" dirty="0" err="1"/>
              <a:t>origu</a:t>
            </a:r>
            <a:r>
              <a:rPr lang="cs-CZ" b="1" u="sng" dirty="0"/>
              <a:t> infekce </a:t>
            </a:r>
          </a:p>
          <a:p>
            <a:pPr>
              <a:lnSpc>
                <a:spcPct val="150000"/>
              </a:lnSpc>
            </a:pPr>
            <a:r>
              <a:rPr lang="cs-CZ" dirty="0"/>
              <a:t>→ využití </a:t>
            </a:r>
            <a:r>
              <a:rPr lang="cs-CZ" b="1" dirty="0"/>
              <a:t>radioizotopových zobrazovacích metod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scintigrafie se značenými leukocyty/anti-</a:t>
            </a:r>
            <a:r>
              <a:rPr lang="cs-CZ" dirty="0" err="1"/>
              <a:t>granulocytárními</a:t>
            </a:r>
            <a:r>
              <a:rPr lang="cs-CZ" dirty="0"/>
              <a:t> protilátkami (SPECT)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pozitronová emisní tomografie v komb. s morfologickým vyš. </a:t>
            </a:r>
            <a:r>
              <a:rPr lang="cs-CZ" b="1" dirty="0">
                <a:solidFill>
                  <a:srgbClr val="FF0000"/>
                </a:solidFill>
              </a:rPr>
              <a:t>(PET/CT, PET/MRI)</a:t>
            </a:r>
          </a:p>
        </p:txBody>
      </p:sp>
      <p:pic>
        <p:nvPicPr>
          <p:cNvPr id="6" name="Obrázek 5" descr="Obsah obrázku vázanka&#10;&#10;Popis byl vytvořen automaticky">
            <a:extLst>
              <a:ext uri="{FF2B5EF4-FFF2-40B4-BE49-F238E27FC236}">
                <a16:creationId xmlns:a16="http://schemas.microsoft.com/office/drawing/2014/main" id="{D7ED33B5-BFFD-4E32-B5B2-D9E5AC092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8" y="3047655"/>
            <a:ext cx="4496254" cy="225341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0C17973-FFB2-4D2D-A50A-2B2ACE25C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6" y="2956146"/>
            <a:ext cx="4003417" cy="280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13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orgánová dysfunkce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D586C6ED-ECF5-4607-B5AC-380C96F2AE31}"/>
              </a:ext>
            </a:extLst>
          </p:cNvPr>
          <p:cNvSpPr txBox="1"/>
          <p:nvPr/>
        </p:nvSpPr>
        <p:spPr>
          <a:xfrm>
            <a:off x="624979" y="879992"/>
            <a:ext cx="7894041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FF0000"/>
                </a:solidFill>
              </a:rPr>
              <a:t>→ cílem pojmenovat stav jako „sepse“ a rychle stratifikovat riziko pacienta</a:t>
            </a:r>
          </a:p>
          <a:p>
            <a:pPr>
              <a:lnSpc>
                <a:spcPct val="150000"/>
              </a:lnSpc>
            </a:pPr>
            <a:r>
              <a:rPr lang="cs-CZ" dirty="0"/>
              <a:t>→ některé projevy alterace </a:t>
            </a:r>
            <a:r>
              <a:rPr lang="cs-CZ" dirty="0" err="1"/>
              <a:t>hemodynamiky</a:t>
            </a:r>
            <a:r>
              <a:rPr lang="cs-CZ" dirty="0"/>
              <a:t> a tkáňové </a:t>
            </a:r>
            <a:r>
              <a:rPr lang="cs-CZ" dirty="0" err="1"/>
              <a:t>perfuze</a:t>
            </a:r>
            <a:r>
              <a:rPr lang="cs-CZ" dirty="0"/>
              <a:t> u těžkých infekcí – hodnotitelné i klinicky (kůže, periferní tkáně):</a:t>
            </a:r>
          </a:p>
          <a:p>
            <a:pPr>
              <a:lnSpc>
                <a:spcPct val="150000"/>
              </a:lnSpc>
            </a:pPr>
            <a:r>
              <a:rPr lang="cs-CZ" b="1" u="sng" dirty="0"/>
              <a:t>1) </a:t>
            </a:r>
            <a:r>
              <a:rPr lang="cs-CZ" b="1" u="sng" dirty="0" err="1"/>
              <a:t>Mramoráž</a:t>
            </a:r>
            <a:r>
              <a:rPr lang="cs-CZ" b="1" u="sng" dirty="0"/>
              <a:t> (</a:t>
            </a:r>
            <a:r>
              <a:rPr lang="cs-CZ" b="1" u="sng" dirty="0" err="1"/>
              <a:t>livedo</a:t>
            </a:r>
            <a:r>
              <a:rPr lang="cs-CZ" b="1" u="sng" dirty="0"/>
              <a:t> </a:t>
            </a:r>
            <a:r>
              <a:rPr lang="cs-CZ" b="1" u="sng" dirty="0" err="1"/>
              <a:t>reticularis</a:t>
            </a:r>
            <a:r>
              <a:rPr lang="cs-CZ" b="1" u="sng" dirty="0"/>
              <a:t>, </a:t>
            </a:r>
            <a:r>
              <a:rPr lang="cs-CZ" b="1" u="sng" dirty="0" err="1"/>
              <a:t>mottled</a:t>
            </a:r>
            <a:r>
              <a:rPr lang="cs-CZ" b="1" u="sng" dirty="0"/>
              <a:t> skin)</a:t>
            </a:r>
          </a:p>
          <a:p>
            <a:pPr>
              <a:lnSpc>
                <a:spcPct val="150000"/>
              </a:lnSpc>
            </a:pPr>
            <a:r>
              <a:rPr lang="cs-CZ" dirty="0"/>
              <a:t>→ skvrnité změny barvy kůže, </a:t>
            </a:r>
            <a:r>
              <a:rPr lang="cs-CZ" b="1" dirty="0">
                <a:solidFill>
                  <a:srgbClr val="FF0000"/>
                </a:solidFill>
              </a:rPr>
              <a:t>často na DKK </a:t>
            </a:r>
            <a:r>
              <a:rPr lang="cs-CZ" dirty="0"/>
              <a:t>(kolena), také v oblasti prstů rukou a nohou, v oblasti </a:t>
            </a:r>
            <a:r>
              <a:rPr lang="cs-CZ" b="1" dirty="0">
                <a:solidFill>
                  <a:srgbClr val="FF0000"/>
                </a:solidFill>
              </a:rPr>
              <a:t>ušních boltců</a:t>
            </a:r>
            <a:r>
              <a:rPr lang="cs-CZ" dirty="0"/>
              <a:t>…</a:t>
            </a:r>
          </a:p>
          <a:p>
            <a:pPr>
              <a:lnSpc>
                <a:spcPct val="150000"/>
              </a:lnSpc>
            </a:pPr>
            <a:r>
              <a:rPr lang="cs-CZ" dirty="0"/>
              <a:t>→ velikost postižené oblasti od kolen do periferie koreluje s mortalitou (skóre 0-6)</a:t>
            </a:r>
          </a:p>
          <a:p>
            <a:pPr>
              <a:lnSpc>
                <a:spcPct val="150000"/>
              </a:lnSpc>
            </a:pPr>
            <a:r>
              <a:rPr lang="cs-CZ" b="1" u="sng" dirty="0"/>
              <a:t>2) Opožděný kapilární návrat</a:t>
            </a:r>
            <a:br>
              <a:rPr lang="cs-CZ" b="1" dirty="0"/>
            </a:br>
            <a:r>
              <a:rPr lang="cs-CZ" dirty="0"/>
              <a:t>→ rychlost obnovení </a:t>
            </a:r>
            <a:r>
              <a:rPr lang="cs-CZ" b="1" dirty="0">
                <a:solidFill>
                  <a:srgbClr val="FF0000"/>
                </a:solidFill>
              </a:rPr>
              <a:t>prokrvení nehtového lůžka na rukách </a:t>
            </a:r>
            <a:r>
              <a:rPr lang="cs-CZ" dirty="0"/>
              <a:t>po jeho 5ti sekundovém stlačení, hraniční hodnoty </a:t>
            </a:r>
            <a:r>
              <a:rPr lang="cs-CZ" b="1" dirty="0">
                <a:solidFill>
                  <a:srgbClr val="FF0000"/>
                </a:solidFill>
              </a:rPr>
              <a:t>2,5-4,5 s</a:t>
            </a:r>
          </a:p>
          <a:p>
            <a:pPr>
              <a:lnSpc>
                <a:spcPct val="150000"/>
              </a:lnSpc>
            </a:pPr>
            <a:r>
              <a:rPr lang="cs-CZ" dirty="0"/>
              <a:t>→ koreluje se závažností </a:t>
            </a:r>
            <a:r>
              <a:rPr lang="cs-CZ" dirty="0" err="1"/>
              <a:t>org</a:t>
            </a:r>
            <a:r>
              <a:rPr lang="cs-CZ" dirty="0"/>
              <a:t>. dysfunkce, predikuje mortalitu</a:t>
            </a:r>
          </a:p>
          <a:p>
            <a:pPr>
              <a:lnSpc>
                <a:spcPct val="150000"/>
              </a:lnSpc>
            </a:pPr>
            <a:r>
              <a:rPr lang="cs-CZ" b="1" u="sng" dirty="0"/>
              <a:t>3) „Chladná </a:t>
            </a:r>
            <a:r>
              <a:rPr lang="cs-CZ" b="1" u="sng" dirty="0" err="1"/>
              <a:t>akra</a:t>
            </a:r>
            <a:r>
              <a:rPr lang="cs-CZ" b="1" u="sng" dirty="0"/>
              <a:t>“</a:t>
            </a:r>
            <a:br>
              <a:rPr lang="cs-CZ" b="1" dirty="0"/>
            </a:br>
            <a:r>
              <a:rPr lang="cs-CZ" dirty="0"/>
              <a:t>→ teplotní rozdíl </a:t>
            </a:r>
            <a:r>
              <a:rPr lang="cs-CZ" b="1" dirty="0">
                <a:solidFill>
                  <a:srgbClr val="FF0000"/>
                </a:solidFill>
              </a:rPr>
              <a:t>mezi prsty a předloktím </a:t>
            </a:r>
            <a:r>
              <a:rPr lang="cs-CZ" dirty="0"/>
              <a:t>(subjektivní či exaktně změřený)</a:t>
            </a:r>
          </a:p>
          <a:p>
            <a:pPr>
              <a:lnSpc>
                <a:spcPct val="150000"/>
              </a:lnSpc>
            </a:pPr>
            <a:r>
              <a:rPr lang="cs-CZ" dirty="0"/>
              <a:t>→ rozdíl &gt; 4 °C je známkou významné </a:t>
            </a:r>
            <a:r>
              <a:rPr lang="cs-CZ" b="1" dirty="0">
                <a:solidFill>
                  <a:srgbClr val="FF0000"/>
                </a:solidFill>
              </a:rPr>
              <a:t>periferní vasokonstrikce </a:t>
            </a:r>
          </a:p>
        </p:txBody>
      </p:sp>
    </p:spTree>
    <p:extLst>
      <p:ext uri="{BB962C8B-B14F-4D97-AF65-F5344CB8AC3E}">
        <p14:creationId xmlns:p14="http://schemas.microsoft.com/office/powerpoint/2010/main" val="2319584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orgánová dysfunkce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pic>
        <p:nvPicPr>
          <p:cNvPr id="6" name="Picture 2" descr="Image result for livedo reticularis">
            <a:extLst>
              <a:ext uri="{FF2B5EF4-FFF2-40B4-BE49-F238E27FC236}">
                <a16:creationId xmlns:a16="http://schemas.microsoft.com/office/drawing/2014/main" id="{E5034A9E-84C8-4F69-8AF5-05DED83527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9" y="1164048"/>
            <a:ext cx="3411834" cy="224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etechiae">
            <a:extLst>
              <a:ext uri="{FF2B5EF4-FFF2-40B4-BE49-F238E27FC236}">
                <a16:creationId xmlns:a16="http://schemas.microsoft.com/office/drawing/2014/main" id="{96D1BF23-3486-4E70-9964-B6711957D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68" y="1164048"/>
            <a:ext cx="3651053" cy="273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 descr="Obsah obrázku zeď, interiér, osoba&#10;&#10;Popis byl vytvořen automaticky">
            <a:extLst>
              <a:ext uri="{FF2B5EF4-FFF2-40B4-BE49-F238E27FC236}">
                <a16:creationId xmlns:a16="http://schemas.microsoft.com/office/drawing/2014/main" id="{65354500-973E-427D-8BDB-B1A5B4F19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2" y="3902338"/>
            <a:ext cx="3301348" cy="247601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0BFA19E-3333-4FBC-9E89-7A72679FF8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07" y="4284188"/>
            <a:ext cx="3947014" cy="22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4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orgánová dysfunkce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pic>
        <p:nvPicPr>
          <p:cNvPr id="10" name="Obrázek 9" descr="Obsah obrázku nábytek, sedadlo, pohovka, modrá&#10;&#10;Popis byl vytvořen automaticky">
            <a:extLst>
              <a:ext uri="{FF2B5EF4-FFF2-40B4-BE49-F238E27FC236}">
                <a16:creationId xmlns:a16="http://schemas.microsoft.com/office/drawing/2014/main" id="{F3309736-F2E5-4D3C-8F7F-8D25AD025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768"/>
            <a:ext cx="9144000" cy="446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14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Diagnostika – orgánová dysfunkce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D94C606-7B95-40AC-A873-BA6C8814DF4E}"/>
              </a:ext>
            </a:extLst>
          </p:cNvPr>
          <p:cNvSpPr txBox="1"/>
          <p:nvPr/>
        </p:nvSpPr>
        <p:spPr>
          <a:xfrm>
            <a:off x="624979" y="879992"/>
            <a:ext cx="7894041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u="sng" dirty="0"/>
              <a:t>4) Koncentrace sérového laktátu</a:t>
            </a:r>
          </a:p>
          <a:p>
            <a:pPr>
              <a:lnSpc>
                <a:spcPct val="150000"/>
              </a:lnSpc>
            </a:pPr>
            <a:r>
              <a:rPr lang="cs-CZ" dirty="0"/>
              <a:t>→ nejdůležitější marker </a:t>
            </a:r>
            <a:r>
              <a:rPr lang="cs-CZ" b="1" dirty="0">
                <a:solidFill>
                  <a:srgbClr val="FF0000"/>
                </a:solidFill>
              </a:rPr>
              <a:t>metabolického buněčného stresu</a:t>
            </a:r>
          </a:p>
          <a:p>
            <a:pPr>
              <a:lnSpc>
                <a:spcPct val="150000"/>
              </a:lnSpc>
            </a:pPr>
            <a:r>
              <a:rPr lang="cs-CZ" dirty="0"/>
              <a:t>→ vzniká při </a:t>
            </a:r>
            <a:r>
              <a:rPr lang="cs-CZ" b="1" dirty="0">
                <a:solidFill>
                  <a:srgbClr val="FF0000"/>
                </a:solidFill>
              </a:rPr>
              <a:t>anaerobní glykolýze </a:t>
            </a:r>
            <a:r>
              <a:rPr lang="cs-CZ" dirty="0"/>
              <a:t>přeměnou pyruvátu pomocí LD</a:t>
            </a:r>
          </a:p>
          <a:p>
            <a:pPr>
              <a:lnSpc>
                <a:spcPct val="150000"/>
              </a:lnSpc>
            </a:pPr>
            <a:r>
              <a:rPr lang="cs-CZ" dirty="0"/>
              <a:t>→ při sepsi – adrenergní stresová odpověď, vystupňovaná glykolýza převyšující oxidativní kapacitu mitochondrií, současně poškození endotelu, poruchy mikrocirkulace, tkáňová hypoxie → </a:t>
            </a:r>
            <a:r>
              <a:rPr lang="cs-CZ" b="1" dirty="0">
                <a:solidFill>
                  <a:srgbClr val="FF0000"/>
                </a:solidFill>
              </a:rPr>
              <a:t>laktátová acidóza</a:t>
            </a:r>
            <a:br>
              <a:rPr lang="cs-CZ" b="1" dirty="0">
                <a:solidFill>
                  <a:srgbClr val="FF0000"/>
                </a:solidFill>
              </a:rPr>
            </a:br>
            <a:br>
              <a:rPr lang="cs-CZ" dirty="0"/>
            </a:br>
            <a:r>
              <a:rPr lang="cs-CZ" dirty="0"/>
              <a:t>→ už hodnoty </a:t>
            </a:r>
            <a:r>
              <a:rPr lang="cs-CZ" b="1" dirty="0">
                <a:solidFill>
                  <a:srgbClr val="FF0000"/>
                </a:solidFill>
              </a:rPr>
              <a:t>2,1-3,9 </a:t>
            </a:r>
            <a:r>
              <a:rPr lang="cs-CZ" b="1" dirty="0" err="1">
                <a:solidFill>
                  <a:srgbClr val="FF0000"/>
                </a:solidFill>
              </a:rPr>
              <a:t>mmol</a:t>
            </a:r>
            <a:r>
              <a:rPr lang="cs-CZ" b="1" dirty="0">
                <a:solidFill>
                  <a:srgbClr val="FF0000"/>
                </a:solidFill>
              </a:rPr>
              <a:t>/ </a:t>
            </a:r>
            <a:r>
              <a:rPr lang="cs-CZ" dirty="0"/>
              <a:t>spojeny s vyšší mortalitou, </a:t>
            </a:r>
            <a:r>
              <a:rPr lang="cs-CZ" b="1" dirty="0">
                <a:solidFill>
                  <a:srgbClr val="FF0000"/>
                </a:solidFill>
              </a:rPr>
              <a:t>riziko strmě stoupá při hodnotě &gt; 4 </a:t>
            </a:r>
            <a:r>
              <a:rPr lang="cs-CZ" b="1" dirty="0" err="1">
                <a:solidFill>
                  <a:srgbClr val="FF0000"/>
                </a:solidFill>
              </a:rPr>
              <a:t>mmol</a:t>
            </a:r>
            <a:r>
              <a:rPr lang="cs-CZ" b="1" dirty="0">
                <a:solidFill>
                  <a:srgbClr val="FF0000"/>
                </a:solidFill>
              </a:rPr>
              <a:t>/l</a:t>
            </a:r>
            <a:r>
              <a:rPr lang="cs-CZ" dirty="0"/>
              <a:t>, normální hladina je relativní zárukou fyziologické rezervy</a:t>
            </a:r>
          </a:p>
          <a:p>
            <a:pPr>
              <a:lnSpc>
                <a:spcPct val="150000"/>
              </a:lnSpc>
            </a:pPr>
            <a:r>
              <a:rPr lang="cs-CZ" dirty="0"/>
              <a:t>→  význam u pacientů s tzv. </a:t>
            </a:r>
            <a:r>
              <a:rPr lang="cs-CZ" b="1" dirty="0">
                <a:solidFill>
                  <a:srgbClr val="FF0000"/>
                </a:solidFill>
              </a:rPr>
              <a:t>„utajeným šokem“- </a:t>
            </a:r>
            <a:r>
              <a:rPr lang="cs-CZ" dirty="0"/>
              <a:t>normotenzní pacienti, bez známek akut. orgánové dysfunkce, </a:t>
            </a:r>
            <a:r>
              <a:rPr lang="cs-CZ" b="1" dirty="0">
                <a:solidFill>
                  <a:srgbClr val="FF0000"/>
                </a:solidFill>
              </a:rPr>
              <a:t>elevace laktátu je společně s hypertermií </a:t>
            </a:r>
            <a:r>
              <a:rPr lang="cs-CZ" dirty="0"/>
              <a:t>silným prediktorem časného rozvoje septického šoku (do 72 hod)</a:t>
            </a:r>
          </a:p>
          <a:p>
            <a:pPr>
              <a:lnSpc>
                <a:spcPct val="150000"/>
              </a:lnSpc>
            </a:pPr>
            <a:r>
              <a:rPr lang="cs-CZ" dirty="0"/>
              <a:t>→ jednoduché vyšetření žilní krve spolu s ABR – </a:t>
            </a:r>
            <a:r>
              <a:rPr lang="cs-CZ" b="1" dirty="0">
                <a:solidFill>
                  <a:srgbClr val="FF0000"/>
                </a:solidFill>
              </a:rPr>
              <a:t>POCT (nutné rychlé zpracování)</a:t>
            </a:r>
          </a:p>
        </p:txBody>
      </p:sp>
    </p:spTree>
    <p:extLst>
      <p:ext uri="{BB962C8B-B14F-4D97-AF65-F5344CB8AC3E}">
        <p14:creationId xmlns:p14="http://schemas.microsoft.com/office/powerpoint/2010/main" val="3510943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Patofyziologické aspekty sepse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DA48B7B-17D5-4E79-8980-4A09621F7A26}"/>
              </a:ext>
            </a:extLst>
          </p:cNvPr>
          <p:cNvSpPr txBox="1"/>
          <p:nvPr/>
        </p:nvSpPr>
        <p:spPr>
          <a:xfrm>
            <a:off x="645949" y="964209"/>
            <a:ext cx="7373923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→ ve většině případů infekcí je imunitní, hormonální a metabolická odpověď organizmu přiměřená, spolu s ATB terapií dojde k vyléčení infekce</a:t>
            </a:r>
            <a:br>
              <a:rPr lang="cs-CZ" dirty="0"/>
            </a:b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→ někdy interakce mezi patogenem a hostitelem vyvolá nepřiměřenou a deregulovanou odpověď → infekce se mění v sepsi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1E228B1-C5BD-49BB-B4FF-D4387D808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1" y="2609841"/>
            <a:ext cx="6782501" cy="407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2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Patofyziologické aspekty sepse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DA48B7B-17D5-4E79-8980-4A09621F7A26}"/>
              </a:ext>
            </a:extLst>
          </p:cNvPr>
          <p:cNvSpPr txBox="1"/>
          <p:nvPr/>
        </p:nvSpPr>
        <p:spPr>
          <a:xfrm>
            <a:off x="536894" y="973122"/>
            <a:ext cx="73739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Metabolické změny za sepse</a:t>
            </a:r>
            <a:br>
              <a:rPr lang="cs-CZ" dirty="0"/>
            </a:br>
            <a:r>
              <a:rPr lang="cs-CZ" b="1" dirty="0"/>
              <a:t>Infekce: standardní boj s bakteriemi</a:t>
            </a:r>
          </a:p>
          <a:p>
            <a:r>
              <a:rPr lang="cs-CZ" dirty="0"/>
              <a:t>→ poškození membrán (lysozym, komplement)</a:t>
            </a:r>
          </a:p>
          <a:p>
            <a:r>
              <a:rPr lang="cs-CZ" dirty="0"/>
              <a:t>→ ztráta ohraničení bakteriálních buněk</a:t>
            </a:r>
          </a:p>
          <a:p>
            <a:r>
              <a:rPr lang="cs-CZ" dirty="0"/>
              <a:t>→ ztráta membránového potenciálu </a:t>
            </a:r>
            <a:r>
              <a:rPr lang="cs-CZ" dirty="0">
                <a:latin typeface="Arial"/>
                <a:cs typeface="Arial"/>
              </a:rPr>
              <a:t>→</a:t>
            </a:r>
            <a:r>
              <a:rPr lang="cs-CZ" dirty="0"/>
              <a:t> výpadek energie</a:t>
            </a:r>
          </a:p>
          <a:p>
            <a:r>
              <a:rPr lang="cs-CZ" dirty="0"/>
              <a:t>→ fagocytóza (s pomocí komplementu či protilátek)</a:t>
            </a:r>
          </a:p>
          <a:p>
            <a:endParaRPr lang="cs-CZ" dirty="0"/>
          </a:p>
          <a:p>
            <a:r>
              <a:rPr lang="cs-CZ" b="1" dirty="0"/>
              <a:t>Sepse: vystupňovaný boj, i za cenu sebepoškození</a:t>
            </a:r>
          </a:p>
          <a:p>
            <a:r>
              <a:rPr lang="cs-CZ" dirty="0"/>
              <a:t>→ zablokování metabolických drah (zdroje energie):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kompetice o ionty železa </a:t>
            </a:r>
            <a:r>
              <a:rPr lang="cs-CZ" dirty="0"/>
              <a:t>(nutné pro dýchací řetězce)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zablokování dýchacích řetězců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168CAE7-31C8-432C-AF84-D1BAF4CED4FA}"/>
              </a:ext>
            </a:extLst>
          </p:cNvPr>
          <p:cNvSpPr txBox="1"/>
          <p:nvPr/>
        </p:nvSpPr>
        <p:spPr>
          <a:xfrm>
            <a:off x="536894" y="4112443"/>
            <a:ext cx="7435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Horečka</a:t>
            </a:r>
          </a:p>
          <a:p>
            <a:r>
              <a:rPr lang="cs-CZ" dirty="0"/>
              <a:t>→ univerzální reakce na jakoukoli celkovou infekci (nejen sepsi)</a:t>
            </a:r>
          </a:p>
          <a:p>
            <a:r>
              <a:rPr lang="cs-CZ" dirty="0"/>
              <a:t>→ </a:t>
            </a:r>
            <a:r>
              <a:rPr lang="cs-CZ" b="1" dirty="0">
                <a:solidFill>
                  <a:srgbClr val="FF0000"/>
                </a:solidFill>
              </a:rPr>
              <a:t>žádoucí reakce: vyšší teplota inhibuje množení řady bakterií a virů, má i význam signalizační – zvyšuje tvorbu protilátek a stimuluje fagocytózu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Infikované ještěrky v teple přežijí, v chladu zahynou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Králíci s infekcí, léčení antipyretiky, mají vyšší smrtnost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Podávání antipyretik u lidí prodlužuje trvání chřipky</a:t>
            </a:r>
          </a:p>
        </p:txBody>
      </p:sp>
    </p:spTree>
    <p:extLst>
      <p:ext uri="{BB962C8B-B14F-4D97-AF65-F5344CB8AC3E}">
        <p14:creationId xmlns:p14="http://schemas.microsoft.com/office/powerpoint/2010/main" val="295041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8325BB-95B6-4F7D-B4DE-81837EC8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701F5CD-6132-4F56-A4C8-E5C89E53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Historie termínu sepse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BD9CAA-E962-4FD9-9486-0E25DC81F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3765070-E8D3-4BDC-8C48-CEB923980371}"/>
              </a:ext>
            </a:extLst>
          </p:cNvPr>
          <p:cNvSpPr txBox="1"/>
          <p:nvPr/>
        </p:nvSpPr>
        <p:spPr>
          <a:xfrm>
            <a:off x="645952" y="1132514"/>
            <a:ext cx="8061820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„Sepse je otrava krve (</a:t>
            </a:r>
            <a:r>
              <a:rPr lang="cs-CZ" sz="2000" dirty="0" err="1"/>
              <a:t>sepsiny</a:t>
            </a:r>
            <a:r>
              <a:rPr lang="cs-CZ" sz="2000" dirty="0"/>
              <a:t> z hnijícího masa)“ </a:t>
            </a:r>
            <a:r>
              <a:rPr lang="cs-CZ" sz="2000" b="1" dirty="0">
                <a:solidFill>
                  <a:srgbClr val="FF0000"/>
                </a:solidFill>
              </a:rPr>
              <a:t>…cca 1800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„Sepse je množení bakterií v krvi“ </a:t>
            </a:r>
            <a:r>
              <a:rPr lang="cs-CZ" sz="2000" b="1" dirty="0">
                <a:solidFill>
                  <a:srgbClr val="FF0000"/>
                </a:solidFill>
              </a:rPr>
              <a:t>…cca 1900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„Sepse je stav, kdy se v organismu vytvořilo ložisko, z něhož se periodicky nebo trvale vyplavují bakterie do krevního oběhu. Tak vznikají celkové příznaky těžkého onemocnění, přičemž místní příznaky vyplývající z existence ložiska ustupují do pozadí“ </a:t>
            </a:r>
            <a:r>
              <a:rPr lang="cs-CZ" sz="2000" b="1" dirty="0">
                <a:solidFill>
                  <a:srgbClr val="FF0000"/>
                </a:solidFill>
              </a:rPr>
              <a:t>…</a:t>
            </a:r>
            <a:r>
              <a:rPr lang="cs-CZ" sz="2000" b="1" dirty="0" err="1">
                <a:solidFill>
                  <a:srgbClr val="FF0000"/>
                </a:solidFill>
              </a:rPr>
              <a:t>Schottmüller</a:t>
            </a:r>
            <a:r>
              <a:rPr lang="cs-CZ" sz="2000" b="1" dirty="0">
                <a:solidFill>
                  <a:srgbClr val="FF0000"/>
                </a:solidFill>
              </a:rPr>
              <a:t>, 1914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„Sepse je nemoc spuštěná přítomností mikrobů, avšak způsobená vlastními imunitními mechanismy. Vlastní odpověď na infekci zahubí člověka dříve, 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než by to dokázaly mikroby samotné“ </a:t>
            </a:r>
            <a:r>
              <a:rPr lang="cs-CZ" sz="2000" b="1" dirty="0">
                <a:solidFill>
                  <a:srgbClr val="FF0000"/>
                </a:solidFill>
              </a:rPr>
              <a:t>…od cca 1980</a:t>
            </a:r>
          </a:p>
        </p:txBody>
      </p:sp>
    </p:spTree>
    <p:extLst>
      <p:ext uri="{BB962C8B-B14F-4D97-AF65-F5344CB8AC3E}">
        <p14:creationId xmlns:p14="http://schemas.microsoft.com/office/powerpoint/2010/main" val="3118956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Patofyziologické aspekty sepse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DA48B7B-17D5-4E79-8980-4A09621F7A26}"/>
              </a:ext>
            </a:extLst>
          </p:cNvPr>
          <p:cNvSpPr txBox="1"/>
          <p:nvPr/>
        </p:nvSpPr>
        <p:spPr>
          <a:xfrm>
            <a:off x="536894" y="973122"/>
            <a:ext cx="7373923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u="sng" dirty="0"/>
              <a:t>Boj o železo</a:t>
            </a:r>
          </a:p>
          <a:p>
            <a:pPr>
              <a:lnSpc>
                <a:spcPct val="150000"/>
              </a:lnSpc>
            </a:pPr>
            <a:r>
              <a:rPr lang="cs-CZ" dirty="0"/>
              <a:t>→ </a:t>
            </a:r>
            <a:r>
              <a:rPr lang="cs-CZ" dirty="0" err="1"/>
              <a:t>Fe</a:t>
            </a:r>
            <a:r>
              <a:rPr lang="cs-CZ" dirty="0"/>
              <a:t> je růstovým faktorem řady mikrobů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→ protiinfekční imunita </a:t>
            </a:r>
            <a:r>
              <a:rPr lang="cs-CZ" b="1" dirty="0">
                <a:solidFill>
                  <a:srgbClr val="FF0000"/>
                </a:solidFill>
              </a:rPr>
              <a:t>„uklízí“ ionty Fe do bezpečí </a:t>
            </a:r>
            <a:r>
              <a:rPr lang="cs-CZ" dirty="0"/>
              <a:t>(mimo dosah bakterií)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97FC446-025B-4F61-B2A7-90805D73A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32" y="2459914"/>
            <a:ext cx="6518246" cy="300621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343EBFA-2623-4447-9BB9-7D76F90CC6C2}"/>
              </a:ext>
            </a:extLst>
          </p:cNvPr>
          <p:cNvSpPr txBox="1"/>
          <p:nvPr/>
        </p:nvSpPr>
        <p:spPr>
          <a:xfrm>
            <a:off x="536894" y="5424898"/>
            <a:ext cx="737392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→ při aktivní infekci nelze léčit anémii podáváním přípravků obsahujících Fe </a:t>
            </a:r>
            <a:r>
              <a:rPr lang="cs-CZ" b="1" dirty="0">
                <a:solidFill>
                  <a:srgbClr val="FF0000"/>
                </a:solidFill>
              </a:rPr>
              <a:t>→ nutná substituce transfúzemi (</a:t>
            </a:r>
            <a:r>
              <a:rPr lang="cs-CZ" b="1" dirty="0" err="1">
                <a:solidFill>
                  <a:srgbClr val="FF0000"/>
                </a:solidFill>
              </a:rPr>
              <a:t>deleukotizované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erymasy</a:t>
            </a:r>
            <a:r>
              <a:rPr lang="cs-CZ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812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Patofyziologické aspekty sepse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DA48B7B-17D5-4E79-8980-4A09621F7A26}"/>
              </a:ext>
            </a:extLst>
          </p:cNvPr>
          <p:cNvSpPr txBox="1"/>
          <p:nvPr/>
        </p:nvSpPr>
        <p:spPr>
          <a:xfrm>
            <a:off x="536894" y="973122"/>
            <a:ext cx="737392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u="sng" dirty="0"/>
              <a:t>Blokáda dýchacích řetězců bakterií (hypotéza)</a:t>
            </a:r>
          </a:p>
          <a:p>
            <a:r>
              <a:rPr lang="cs-CZ" dirty="0"/>
              <a:t>→ </a:t>
            </a:r>
            <a:r>
              <a:rPr lang="cs-CZ" dirty="0">
                <a:cs typeface="Arial" panose="020B0604020202020204" pitchFamily="34" charset="0"/>
              </a:rPr>
              <a:t>v</a:t>
            </a:r>
            <a:r>
              <a:rPr lang="cs-CZ" altLang="cs-CZ" dirty="0">
                <a:cs typeface="Arial" panose="020B0604020202020204" pitchFamily="34" charset="0"/>
              </a:rPr>
              <a:t>ětšina patogenních bakterií má </a:t>
            </a:r>
            <a:r>
              <a:rPr lang="cs-CZ" altLang="cs-CZ" b="1" dirty="0">
                <a:solidFill>
                  <a:srgbClr val="FF0000"/>
                </a:solidFill>
                <a:cs typeface="Arial" panose="020B0604020202020204" pitchFamily="34" charset="0"/>
              </a:rPr>
              <a:t>aerobní metabolismus</a:t>
            </a:r>
          </a:p>
          <a:p>
            <a:r>
              <a:rPr lang="cs-CZ" dirty="0">
                <a:cs typeface="Arial" panose="020B0604020202020204" pitchFamily="34" charset="0"/>
              </a:rPr>
              <a:t>r</a:t>
            </a:r>
            <a:r>
              <a:rPr lang="cs-CZ" altLang="cs-CZ" dirty="0">
                <a:cs typeface="Arial" panose="020B0604020202020204" pitchFamily="34" charset="0"/>
              </a:rPr>
              <a:t>ůzné živiny → acetyl-CoA → Krebsův cyklus </a:t>
            </a:r>
            <a:r>
              <a:rPr lang="cs-CZ" altLang="cs-CZ" dirty="0">
                <a:solidFill>
                  <a:prstClr val="black"/>
                </a:solidFill>
                <a:cs typeface="Arial"/>
              </a:rPr>
              <a:t>→</a:t>
            </a:r>
            <a:r>
              <a:rPr lang="cs-CZ" altLang="cs-CZ" dirty="0">
                <a:cs typeface="Arial" panose="020B0604020202020204" pitchFamily="34" charset="0"/>
              </a:rPr>
              <a:t> NADH, FADH</a:t>
            </a:r>
            <a:r>
              <a:rPr lang="cs-CZ" altLang="cs-CZ" baseline="-25000" dirty="0">
                <a:cs typeface="Arial" panose="020B0604020202020204" pitchFamily="34" charset="0"/>
              </a:rPr>
              <a:t>2 </a:t>
            </a:r>
          </a:p>
          <a:p>
            <a:endParaRPr lang="cs-CZ" altLang="cs-CZ" baseline="-25000" dirty="0">
              <a:cs typeface="Arial" panose="020B0604020202020204" pitchFamily="34" charset="0"/>
            </a:endParaRPr>
          </a:p>
          <a:p>
            <a:r>
              <a:rPr lang="cs-CZ" altLang="cs-CZ" dirty="0">
                <a:cs typeface="Arial" panose="020B0604020202020204" pitchFamily="34" charset="0"/>
              </a:rPr>
              <a:t>		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		Membrána </a:t>
            </a:r>
            <a:r>
              <a:rPr lang="cs-CZ" dirty="0"/>
              <a:t>→ </a:t>
            </a:r>
            <a:r>
              <a:rPr lang="cs-CZ" altLang="cs-CZ" dirty="0">
                <a:cs typeface="Arial" panose="020B0604020202020204" pitchFamily="34" charset="0"/>
              </a:rPr>
              <a:t>iontové rozhraní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		Protonový gradient </a:t>
            </a:r>
            <a:r>
              <a:rPr lang="cs-CZ" dirty="0"/>
              <a:t>→</a:t>
            </a:r>
            <a:r>
              <a:rPr lang="cs-CZ" altLang="cs-CZ" dirty="0">
                <a:cs typeface="Arial" panose="020B0604020202020204" pitchFamily="34" charset="0"/>
              </a:rPr>
              <a:t> zdroj ATP</a:t>
            </a:r>
          </a:p>
          <a:p>
            <a:endParaRPr lang="cs-CZ" altLang="cs-CZ" baseline="-25000" dirty="0"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42DFE72-9C93-40BA-B423-72504738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23" y="2060654"/>
            <a:ext cx="2600424" cy="15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CCF3612-D3C1-450A-BB1C-F88981418B93}"/>
              </a:ext>
            </a:extLst>
          </p:cNvPr>
          <p:cNvSpPr txBox="1"/>
          <p:nvPr/>
        </p:nvSpPr>
        <p:spPr>
          <a:xfrm>
            <a:off x="570451" y="3622721"/>
            <a:ext cx="7382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→ při sepsi organismus produkuje </a:t>
            </a:r>
            <a:r>
              <a:rPr lang="cs-CZ" b="1" dirty="0">
                <a:solidFill>
                  <a:srgbClr val="FF0000"/>
                </a:solidFill>
              </a:rPr>
              <a:t>látky inhibující cytochromy</a:t>
            </a:r>
          </a:p>
          <a:p>
            <a:r>
              <a:rPr lang="cs-CZ" dirty="0"/>
              <a:t>→ tím brání bakteriím využívat nejefektivnější zdroj energie, ale současně </a:t>
            </a:r>
            <a:r>
              <a:rPr lang="cs-CZ" b="1" dirty="0">
                <a:solidFill>
                  <a:srgbClr val="FF0000"/>
                </a:solidFill>
              </a:rPr>
              <a:t>blokuje funkci vlastních mitochondrií</a:t>
            </a:r>
            <a:r>
              <a:rPr lang="cs-CZ" dirty="0"/>
              <a:t>!</a:t>
            </a:r>
          </a:p>
          <a:p>
            <a:endParaRPr lang="cs-CZ" dirty="0"/>
          </a:p>
          <a:p>
            <a:r>
              <a:rPr lang="cs-CZ" b="1" dirty="0"/>
              <a:t>Nepřímé důkazy: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Poškození mitochondrií za sepse bylo prokázáno (cardiodepressant factor)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Komplexní metabolické změny, k nimž během sepse dochází, lze vysvětlit výpadkem funkce mitochondrií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Lze takto vysvětlit i </a:t>
            </a:r>
            <a:r>
              <a:rPr lang="cs-CZ" b="1" dirty="0">
                <a:solidFill>
                  <a:srgbClr val="FF0000"/>
                </a:solidFill>
              </a:rPr>
              <a:t>vznik multiorgánového selhávání </a:t>
            </a:r>
            <a:r>
              <a:rPr lang="cs-CZ" dirty="0"/>
              <a:t>(MODS, MOF) a také rozvoj polyneuromyopatie jako následku sepse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748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Patofyziologické aspekty sepse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DA48B7B-17D5-4E79-8980-4A09621F7A26}"/>
              </a:ext>
            </a:extLst>
          </p:cNvPr>
          <p:cNvSpPr txBox="1"/>
          <p:nvPr/>
        </p:nvSpPr>
        <p:spPr>
          <a:xfrm>
            <a:off x="545283" y="922788"/>
            <a:ext cx="737392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Metabolické změny během sepse</a:t>
            </a:r>
            <a:br>
              <a:rPr lang="cs-CZ" b="1" u="sng" dirty="0"/>
            </a:br>
            <a:br>
              <a:rPr lang="cs-CZ" b="1" u="sng" dirty="0"/>
            </a:br>
            <a:r>
              <a:rPr lang="cs-CZ" b="1" dirty="0">
                <a:solidFill>
                  <a:srgbClr val="FF0000"/>
                </a:solidFill>
              </a:rPr>
              <a:t>→ energetický výdej při sepsi ≈ těžká fyzická práce!</a:t>
            </a:r>
          </a:p>
          <a:p>
            <a:r>
              <a:rPr lang="cs-CZ" dirty="0"/>
              <a:t>→ závažná infekce znemožňuje běžné získávání potravy (sběr, lov), ale i trávicí pochody → </a:t>
            </a:r>
            <a:r>
              <a:rPr lang="cs-CZ" b="1" dirty="0">
                <a:solidFill>
                  <a:srgbClr val="FF0000"/>
                </a:solidFill>
              </a:rPr>
              <a:t>utilizace vnitřních zdrojů</a:t>
            </a:r>
          </a:p>
          <a:p>
            <a:r>
              <a:rPr lang="cs-CZ" dirty="0"/>
              <a:t>		</a:t>
            </a:r>
          </a:p>
          <a:p>
            <a:r>
              <a:rPr lang="cs-CZ" b="1" dirty="0"/>
              <a:t>Zdroje energie pro hladovění (muž 80 kg):</a:t>
            </a:r>
          </a:p>
          <a:p>
            <a:r>
              <a:rPr lang="cs-CZ" dirty="0"/>
              <a:t>		jaterní glykogen		  (75 g)	4 hodiny</a:t>
            </a:r>
          </a:p>
          <a:p>
            <a:r>
              <a:rPr lang="cs-CZ" dirty="0"/>
              <a:t>		svalový glykogen		 (150 g)     jen při práci</a:t>
            </a:r>
          </a:p>
          <a:p>
            <a:r>
              <a:rPr lang="cs-CZ" dirty="0"/>
              <a:t>		tělesný tuk			 (15 kg)	90 dní</a:t>
            </a:r>
          </a:p>
          <a:p>
            <a:r>
              <a:rPr lang="cs-CZ" dirty="0"/>
              <a:t>		bílkoviny mobilizovat.     	  (6 kg)	15 dní </a:t>
            </a:r>
          </a:p>
          <a:p>
            <a:r>
              <a:rPr lang="cs-CZ" dirty="0"/>
              <a:t>			</a:t>
            </a:r>
          </a:p>
          <a:p>
            <a:r>
              <a:rPr lang="cs-CZ" dirty="0"/>
              <a:t>Lipidy se </a:t>
            </a:r>
            <a:r>
              <a:rPr lang="cs-CZ" dirty="0" err="1"/>
              <a:t>utilizují</a:t>
            </a:r>
            <a:r>
              <a:rPr lang="cs-CZ" dirty="0"/>
              <a:t> jen v mitochondriích, a ty při sepsi nepracují</a:t>
            </a:r>
          </a:p>
          <a:p>
            <a:r>
              <a:rPr lang="cs-CZ" b="1" dirty="0">
                <a:solidFill>
                  <a:srgbClr val="FF0000"/>
                </a:solidFill>
              </a:rPr>
              <a:t>Jediným využitelným zdrojem energie jsou aminokyseliny → septický autokanibalismus  (≈ 300 g bílkovin/den)</a:t>
            </a:r>
          </a:p>
          <a:p>
            <a:endParaRPr lang="cs-CZ" altLang="cs-CZ" kern="0" dirty="0">
              <a:sym typeface="Symbol" pitchFamily="18" charset="2"/>
            </a:endParaRPr>
          </a:p>
          <a:p>
            <a:r>
              <a:rPr lang="cs-CZ" altLang="cs-CZ" b="1" kern="0" dirty="0">
                <a:sym typeface="Symbol" pitchFamily="18" charset="2"/>
              </a:rPr>
              <a:t>Potřeba aminokyselin je při sepsi extrémní:</a:t>
            </a:r>
          </a:p>
          <a:p>
            <a:r>
              <a:rPr lang="cs-CZ" dirty="0"/>
              <a:t>→ </a:t>
            </a:r>
            <a:r>
              <a:rPr lang="cs-CZ" altLang="cs-CZ" kern="0" dirty="0">
                <a:sym typeface="Symbol" pitchFamily="18" charset="2"/>
              </a:rPr>
              <a:t>zdroj energie</a:t>
            </a:r>
          </a:p>
          <a:p>
            <a:r>
              <a:rPr lang="cs-CZ" dirty="0"/>
              <a:t>→ </a:t>
            </a:r>
            <a:r>
              <a:rPr lang="cs-CZ" altLang="cs-CZ" kern="0" dirty="0">
                <a:sym typeface="Symbol" pitchFamily="18" charset="2"/>
              </a:rPr>
              <a:t>tvorba PMN, bílkovin akutní fáze zánětu, protilátek</a:t>
            </a:r>
          </a:p>
          <a:p>
            <a:r>
              <a:rPr lang="cs-CZ" dirty="0"/>
              <a:t>→ </a:t>
            </a:r>
            <a:r>
              <a:rPr lang="cs-CZ" altLang="cs-CZ" kern="0" dirty="0">
                <a:sym typeface="Symbol" pitchFamily="18" charset="2"/>
              </a:rPr>
              <a:t>regenerace poškozených tkání</a:t>
            </a:r>
          </a:p>
        </p:txBody>
      </p:sp>
    </p:spTree>
    <p:extLst>
      <p:ext uri="{BB962C8B-B14F-4D97-AF65-F5344CB8AC3E}">
        <p14:creationId xmlns:p14="http://schemas.microsoft.com/office/powerpoint/2010/main" val="3413571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33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Patofyziologické aspekty sepse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3B0DE777-F9A2-4362-8042-45859CED9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194475"/>
            <a:ext cx="8115300" cy="56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80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DD7C0-8F19-4BF6-B3F7-CD0F929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34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B7B5F2D-FA26-417C-A7D5-C49FEED3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Terapeutické algoritmy sepse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5086C-7A74-4934-B372-C3EB9D00C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6493F16-CF05-404D-BD73-481F8807FEF6}"/>
              </a:ext>
            </a:extLst>
          </p:cNvPr>
          <p:cNvSpPr txBox="1"/>
          <p:nvPr/>
        </p:nvSpPr>
        <p:spPr>
          <a:xfrm>
            <a:off x="587228" y="989901"/>
            <a:ext cx="802826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FF0000"/>
                </a:solidFill>
              </a:rPr>
              <a:t>Sepse = „</a:t>
            </a:r>
            <a:r>
              <a:rPr lang="cs-CZ" b="1" dirty="0" err="1">
                <a:solidFill>
                  <a:srgbClr val="FF0000"/>
                </a:solidFill>
              </a:rPr>
              <a:t>medical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emergency</a:t>
            </a:r>
            <a:r>
              <a:rPr lang="cs-CZ" b="1" dirty="0">
                <a:solidFill>
                  <a:srgbClr val="FF0000"/>
                </a:solidFill>
              </a:rPr>
              <a:t>“, urgentní stav vyžadující neodkladné zahájení terapie</a:t>
            </a:r>
          </a:p>
          <a:p>
            <a:pPr>
              <a:lnSpc>
                <a:spcPct val="150000"/>
              </a:lnSpc>
            </a:pPr>
            <a:br>
              <a:rPr lang="cs-CZ" b="1" dirty="0"/>
            </a:br>
            <a:r>
              <a:rPr lang="cs-CZ" b="1" u="sng" dirty="0"/>
              <a:t>Základní „trias léčby sepse“: 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antimikrobiální léčba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kontrola zdroje infekce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tekutinová resuscitace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843081E-13AC-4DAD-A9DB-2CD9074B70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65256"/>
            <a:ext cx="5318620" cy="3292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F86BB801-4382-45EF-B08C-03E75DC42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032984"/>
              </p:ext>
            </p:extLst>
          </p:nvPr>
        </p:nvGraphicFramePr>
        <p:xfrm>
          <a:off x="4572000" y="1603227"/>
          <a:ext cx="4406862" cy="2356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4" imgW="7124680" imgH="3810081" progId="Excel.Chart.8">
                  <p:embed/>
                </p:oleObj>
              </mc:Choice>
              <mc:Fallback>
                <p:oleObj name="Graf" r:id="rId4" imgW="7124680" imgH="3810081" progId="Excel.Chart.8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F86BB801-4382-45EF-B08C-03E75DC42C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3227"/>
                        <a:ext cx="4406862" cy="2356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83E9D229-2248-4271-82E2-B446A7C1696D}"/>
              </a:ext>
            </a:extLst>
          </p:cNvPr>
          <p:cNvSpPr txBox="1"/>
          <p:nvPr/>
        </p:nvSpPr>
        <p:spPr>
          <a:xfrm>
            <a:off x="4871557" y="4178016"/>
            <a:ext cx="380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→ význam rychlé terapeutické reakce</a:t>
            </a:r>
          </a:p>
          <a:p>
            <a:r>
              <a:rPr lang="cs-CZ" dirty="0"/>
              <a:t>→ podání intravenózní ATB terapie </a:t>
            </a:r>
            <a:r>
              <a:rPr lang="cs-CZ" b="1" dirty="0">
                <a:solidFill>
                  <a:srgbClr val="FF0000"/>
                </a:solidFill>
              </a:rPr>
              <a:t>do 1 hodiny</a:t>
            </a:r>
            <a:r>
              <a:rPr lang="cs-CZ" dirty="0"/>
              <a:t> u septického šoku i sepse</a:t>
            </a:r>
          </a:p>
        </p:txBody>
      </p:sp>
    </p:spTree>
    <p:extLst>
      <p:ext uri="{BB962C8B-B14F-4D97-AF65-F5344CB8AC3E}">
        <p14:creationId xmlns:p14="http://schemas.microsoft.com/office/powerpoint/2010/main" val="2948087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31E71A-3E56-4976-8AEC-4979D816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35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0048721-6B4D-42AE-BD56-76325381992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8219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Terapeutické algoritmy sepse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139ED6-2309-49B5-BF9E-0D80E3368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72E21FC-75C7-41A5-B5FE-D852A23645CC}"/>
              </a:ext>
            </a:extLst>
          </p:cNvPr>
          <p:cNvSpPr txBox="1"/>
          <p:nvPr/>
        </p:nvSpPr>
        <p:spPr>
          <a:xfrm>
            <a:off x="562060" y="991649"/>
            <a:ext cx="8380603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b="1" u="sng" dirty="0"/>
              <a:t>Antimikrobiální léčba</a:t>
            </a:r>
          </a:p>
          <a:p>
            <a:pPr>
              <a:lnSpc>
                <a:spcPct val="150000"/>
              </a:lnSpc>
            </a:pPr>
            <a:r>
              <a:rPr lang="cs-CZ" dirty="0"/>
              <a:t>→ užití </a:t>
            </a:r>
            <a:r>
              <a:rPr lang="cs-CZ" b="1" dirty="0">
                <a:solidFill>
                  <a:srgbClr val="FF0000"/>
                </a:solidFill>
              </a:rPr>
              <a:t>širokospektrých ATB</a:t>
            </a:r>
            <a:r>
              <a:rPr lang="cs-CZ" dirty="0"/>
              <a:t>, jedno nebo více k pokrytí všech pravděpodobných agens</a:t>
            </a:r>
          </a:p>
          <a:p>
            <a:pPr>
              <a:lnSpc>
                <a:spcPct val="150000"/>
              </a:lnSpc>
            </a:pPr>
            <a:r>
              <a:rPr lang="cs-CZ" dirty="0"/>
              <a:t>→ dávkování </a:t>
            </a:r>
            <a:r>
              <a:rPr lang="cs-CZ" b="1" dirty="0">
                <a:solidFill>
                  <a:srgbClr val="FF0000"/>
                </a:solidFill>
              </a:rPr>
              <a:t>baktericidních ATB </a:t>
            </a:r>
            <a:r>
              <a:rPr lang="cs-CZ" dirty="0"/>
              <a:t>na horní hranici (změny v distribučních objemech)</a:t>
            </a:r>
          </a:p>
          <a:p>
            <a:pPr>
              <a:lnSpc>
                <a:spcPct val="150000"/>
              </a:lnSpc>
            </a:pPr>
            <a:r>
              <a:rPr lang="cs-CZ" b="1" dirty="0"/>
              <a:t>Při výběru ATB nutno zvážit:  </a:t>
            </a:r>
          </a:p>
          <a:p>
            <a:pPr>
              <a:lnSpc>
                <a:spcPct val="150000"/>
              </a:lnSpc>
            </a:pPr>
            <a:r>
              <a:rPr lang="cs-CZ" dirty="0"/>
              <a:t>→ anatomickou lokalizaci infekce (ECT, ICT, krevní řečiště, kůže, kosti, CNS…)</a:t>
            </a:r>
            <a:br>
              <a:rPr lang="cs-CZ" dirty="0"/>
            </a:br>
            <a:r>
              <a:rPr lang="cs-CZ" dirty="0"/>
              <a:t>→ přítomnou poruchu imunity (splenektomie, HIV, neutropenií, přítomnost CVK/PMK)</a:t>
            </a:r>
            <a:br>
              <a:rPr lang="cs-CZ" dirty="0"/>
            </a:br>
            <a:r>
              <a:rPr lang="cs-CZ" dirty="0"/>
              <a:t>→ komorbidity (CHRI), </a:t>
            </a:r>
            <a:r>
              <a:rPr lang="cs-CZ" b="1" dirty="0">
                <a:solidFill>
                  <a:srgbClr val="FF0000"/>
                </a:solidFill>
              </a:rPr>
              <a:t>lékové interakce</a:t>
            </a:r>
            <a:r>
              <a:rPr lang="cs-CZ" dirty="0"/>
              <a:t>, nežádoucí účinky, formu aplikace…</a:t>
            </a:r>
          </a:p>
          <a:p>
            <a:pPr>
              <a:lnSpc>
                <a:spcPct val="150000"/>
              </a:lnSpc>
            </a:pPr>
            <a:r>
              <a:rPr lang="cs-CZ" dirty="0"/>
              <a:t>→ </a:t>
            </a:r>
            <a:r>
              <a:rPr lang="cs-CZ" b="1" dirty="0">
                <a:solidFill>
                  <a:srgbClr val="FF0000"/>
                </a:solidFill>
              </a:rPr>
              <a:t>epidemiologickou anamnézu</a:t>
            </a:r>
            <a:r>
              <a:rPr lang="cs-CZ" dirty="0"/>
              <a:t>: jestli se pacient nacházel v domácím prostředí/v nemocnici, poslední známá infekce nebo kolonizace, ATB podávané v posledních 3M </a:t>
            </a:r>
          </a:p>
          <a:p>
            <a:pPr>
              <a:lnSpc>
                <a:spcPct val="150000"/>
              </a:lnSpc>
            </a:pPr>
            <a:r>
              <a:rPr lang="cs-CZ" b="1" dirty="0"/>
              <a:t>Při známém ložisku infekce je možno postupovat cíleněji:</a:t>
            </a:r>
          </a:p>
          <a:p>
            <a:r>
              <a:rPr lang="cs-CZ" dirty="0"/>
              <a:t>→ </a:t>
            </a:r>
            <a:r>
              <a:rPr lang="cs-CZ" b="1" dirty="0">
                <a:solidFill>
                  <a:srgbClr val="FF0000"/>
                </a:solidFill>
              </a:rPr>
              <a:t>močové, žlučové cesty </a:t>
            </a:r>
            <a:r>
              <a:rPr lang="cs-CZ" dirty="0"/>
              <a:t>– předpokládáme </a:t>
            </a:r>
            <a:r>
              <a:rPr lang="cs-CZ" b="1" dirty="0">
                <a:solidFill>
                  <a:srgbClr val="FF0000"/>
                </a:solidFill>
              </a:rPr>
              <a:t>G- bakterie</a:t>
            </a:r>
          </a:p>
          <a:p>
            <a:r>
              <a:rPr lang="cs-CZ" dirty="0"/>
              <a:t>→ </a:t>
            </a:r>
            <a:r>
              <a:rPr lang="cs-CZ" b="1" dirty="0" err="1"/>
              <a:t>inf</a:t>
            </a:r>
            <a:r>
              <a:rPr lang="cs-CZ" b="1" dirty="0"/>
              <a:t>. endokarditidy</a:t>
            </a:r>
            <a:r>
              <a:rPr lang="cs-CZ" dirty="0"/>
              <a:t>, ranné infekce, </a:t>
            </a:r>
            <a:r>
              <a:rPr lang="cs-CZ" dirty="0" err="1"/>
              <a:t>spondylitidy</a:t>
            </a:r>
            <a:r>
              <a:rPr lang="cs-CZ" dirty="0"/>
              <a:t>, osteomyelitidy &gt; 80% </a:t>
            </a:r>
            <a:r>
              <a:rPr lang="cs-CZ" b="1" dirty="0">
                <a:solidFill>
                  <a:srgbClr val="FF0000"/>
                </a:solidFill>
              </a:rPr>
              <a:t>G+ etiologie</a:t>
            </a:r>
          </a:p>
          <a:p>
            <a:pPr>
              <a:lnSpc>
                <a:spcPct val="150000"/>
              </a:lnSpc>
            </a:pPr>
            <a:br>
              <a:rPr lang="cs-CZ" dirty="0"/>
            </a:br>
            <a:r>
              <a:rPr lang="cs-CZ" dirty="0"/>
              <a:t>→ zvažovat i možnost </a:t>
            </a:r>
            <a:r>
              <a:rPr lang="cs-CZ" b="1" dirty="0">
                <a:solidFill>
                  <a:srgbClr val="FF0000"/>
                </a:solidFill>
              </a:rPr>
              <a:t>kvasinkové sepse </a:t>
            </a:r>
            <a:r>
              <a:rPr lang="cs-CZ" dirty="0"/>
              <a:t>– zejména u IS (</a:t>
            </a:r>
            <a:r>
              <a:rPr lang="cs-CZ" dirty="0" err="1"/>
              <a:t>neutropenie</a:t>
            </a:r>
            <a:r>
              <a:rPr lang="cs-CZ" dirty="0"/>
              <a:t>, chemoterapie, transplantovaní, prolongovaná hospitalizace na JIP…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509580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2C077F-BFE2-42CC-9DB7-F7377B9A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36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EA19C39-7394-421E-B53B-578FC1E76A9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8219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Terapeutické algoritmy sepse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5D2643-0D74-4DF4-A94C-322750735C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pic>
        <p:nvPicPr>
          <p:cNvPr id="8" name="Obrázek 7" descr="Obsah obrázku snímek obrazovky&#10;&#10;Popis byl vytvořen automaticky">
            <a:extLst>
              <a:ext uri="{FF2B5EF4-FFF2-40B4-BE49-F238E27FC236}">
                <a16:creationId xmlns:a16="http://schemas.microsoft.com/office/drawing/2014/main" id="{B28E0BDD-94AA-48AF-93F9-E927FBCCA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1" y="1108723"/>
            <a:ext cx="7575258" cy="49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89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661C9-9DDC-4153-B267-B369E3A7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37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5E8BBD1-12AD-4D1B-9A3D-969ABFE57DF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8219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Terapeutické algoritmy sepse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5A1236E-2589-47FA-94CF-1AC432ADA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38F4122-52B3-4C12-8F36-F381B5C893C2}"/>
              </a:ext>
            </a:extLst>
          </p:cNvPr>
          <p:cNvSpPr txBox="1"/>
          <p:nvPr/>
        </p:nvSpPr>
        <p:spPr>
          <a:xfrm>
            <a:off x="587228" y="886637"/>
            <a:ext cx="8028266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u="sng" dirty="0"/>
              <a:t>2) Kontrola zdroje infekce</a:t>
            </a:r>
          </a:p>
          <a:p>
            <a:pPr>
              <a:lnSpc>
                <a:spcPct val="150000"/>
              </a:lnSpc>
            </a:pPr>
            <a:r>
              <a:rPr lang="cs-CZ" dirty="0"/>
              <a:t>→ odstranění </a:t>
            </a:r>
            <a:r>
              <a:rPr lang="cs-CZ" b="1" dirty="0">
                <a:solidFill>
                  <a:srgbClr val="FF0000"/>
                </a:solidFill>
              </a:rPr>
              <a:t>infekčního fokusu </a:t>
            </a:r>
            <a:r>
              <a:rPr lang="cs-CZ" dirty="0"/>
              <a:t>(jeli známý a dostupný): drenáž abscesu, odstranění infikované nekrotické tkáně, chirurgická revize…</a:t>
            </a:r>
          </a:p>
          <a:p>
            <a:pPr>
              <a:lnSpc>
                <a:spcPct val="150000"/>
              </a:lnSpc>
            </a:pPr>
            <a:r>
              <a:rPr lang="cs-CZ" dirty="0"/>
              <a:t>→ odstranění potencionálně </a:t>
            </a:r>
            <a:r>
              <a:rPr lang="cs-CZ" b="1" dirty="0">
                <a:solidFill>
                  <a:srgbClr val="FF0000"/>
                </a:solidFill>
              </a:rPr>
              <a:t>infikovaných invazivních vstupů  </a:t>
            </a:r>
            <a:r>
              <a:rPr lang="cs-CZ" dirty="0"/>
              <a:t>(CVK, PMK)</a:t>
            </a:r>
          </a:p>
          <a:p>
            <a:pPr>
              <a:lnSpc>
                <a:spcPct val="150000"/>
              </a:lnSpc>
            </a:pPr>
            <a:r>
              <a:rPr lang="cs-CZ" dirty="0"/>
              <a:t>→ zvažovat možnost </a:t>
            </a:r>
            <a:r>
              <a:rPr lang="cs-CZ" b="1" dirty="0">
                <a:solidFill>
                  <a:srgbClr val="FF0000"/>
                </a:solidFill>
              </a:rPr>
              <a:t>infekce cizích materiálů </a:t>
            </a:r>
            <a:r>
              <a:rPr lang="cs-CZ" dirty="0"/>
              <a:t>(elektrody ICD, implantáty…)</a:t>
            </a:r>
          </a:p>
          <a:p>
            <a:pPr>
              <a:lnSpc>
                <a:spcPct val="150000"/>
              </a:lnSpc>
            </a:pPr>
            <a:r>
              <a:rPr lang="cs-CZ" dirty="0"/>
              <a:t>→ také léčba neutropenií (G-CSF), odstranění poruch přirozených bariér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 lvl="0">
              <a:lnSpc>
                <a:spcPct val="150000"/>
              </a:lnSpc>
            </a:pPr>
            <a:r>
              <a:rPr lang="cs-CZ" dirty="0"/>
              <a:t>→ přítomnost ložiska nepředpokládáme pouze u </a:t>
            </a:r>
            <a:r>
              <a:rPr lang="cs-CZ" b="1" dirty="0" err="1">
                <a:solidFill>
                  <a:srgbClr val="FF0000"/>
                </a:solidFill>
              </a:rPr>
              <a:t>perakutně</a:t>
            </a:r>
            <a:r>
              <a:rPr lang="cs-CZ" b="1" dirty="0">
                <a:solidFill>
                  <a:srgbClr val="FF0000"/>
                </a:solidFill>
              </a:rPr>
              <a:t> probíhajících sepsí </a:t>
            </a:r>
            <a:r>
              <a:rPr lang="cs-CZ" dirty="0"/>
              <a:t>způsobených opouzdřenými kmeny, především u meningokoková sepse, OPSI</a:t>
            </a:r>
          </a:p>
          <a:p>
            <a:pPr lvl="0">
              <a:lnSpc>
                <a:spcPct val="150000"/>
              </a:lnSpc>
            </a:pPr>
            <a:endParaRPr lang="cs-CZ" dirty="0"/>
          </a:p>
          <a:p>
            <a:pPr lvl="0">
              <a:lnSpc>
                <a:spcPct val="150000"/>
              </a:lnSpc>
            </a:pPr>
            <a:r>
              <a:rPr lang="cs-CZ" dirty="0"/>
              <a:t>→ u infekcí </a:t>
            </a:r>
            <a:r>
              <a:rPr lang="cs-CZ" i="1" dirty="0"/>
              <a:t>Staphylococcus aureus </a:t>
            </a:r>
            <a:r>
              <a:rPr lang="cs-CZ" dirty="0"/>
              <a:t>předpokládáme </a:t>
            </a:r>
            <a:r>
              <a:rPr lang="cs-CZ" b="1" dirty="0">
                <a:solidFill>
                  <a:srgbClr val="FF0000"/>
                </a:solidFill>
              </a:rPr>
              <a:t>ložisko vždy</a:t>
            </a:r>
            <a:r>
              <a:rPr lang="cs-CZ" dirty="0"/>
              <a:t>, dochází i ke vzniku sekundárních ložisek </a:t>
            </a:r>
            <a:r>
              <a:rPr lang="cs-CZ" b="1" dirty="0">
                <a:solidFill>
                  <a:srgbClr val="FF0000"/>
                </a:solidFill>
              </a:rPr>
              <a:t>hematogenním rozsevem </a:t>
            </a:r>
            <a:r>
              <a:rPr lang="cs-CZ" dirty="0"/>
              <a:t>(infekční endokarditida, </a:t>
            </a:r>
            <a:r>
              <a:rPr lang="cs-CZ" dirty="0" err="1"/>
              <a:t>abscedující</a:t>
            </a:r>
            <a:r>
              <a:rPr lang="cs-CZ" dirty="0"/>
              <a:t> pneumonie, </a:t>
            </a:r>
            <a:r>
              <a:rPr lang="cs-CZ" dirty="0" err="1"/>
              <a:t>endarteritida</a:t>
            </a:r>
            <a:r>
              <a:rPr lang="cs-CZ" dirty="0"/>
              <a:t>, osteomyelitida, abscesy, </a:t>
            </a:r>
            <a:r>
              <a:rPr lang="cs-CZ" dirty="0" err="1"/>
              <a:t>spondylodiscitida</a:t>
            </a:r>
            <a:r>
              <a:rPr lang="cs-CZ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607200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661C9-9DDC-4153-B267-B369E3A7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38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5E8BBD1-12AD-4D1B-9A3D-969ABFE57DF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8219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Terapeutické algoritmy sepse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5A1236E-2589-47FA-94CF-1AC432ADA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F0B6ABA-5D0D-4ED4-B8EB-C13B74150717}"/>
              </a:ext>
            </a:extLst>
          </p:cNvPr>
          <p:cNvSpPr txBox="1"/>
          <p:nvPr/>
        </p:nvSpPr>
        <p:spPr>
          <a:xfrm>
            <a:off x="557867" y="912973"/>
            <a:ext cx="8028266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u="sng" dirty="0"/>
              <a:t>3) Tekutinová resuscitace</a:t>
            </a:r>
            <a:br>
              <a:rPr lang="cs-CZ" b="1" dirty="0"/>
            </a:br>
            <a:r>
              <a:rPr lang="cs-CZ" dirty="0"/>
              <a:t>→ iniciální tekutinová resuscitace při </a:t>
            </a:r>
            <a:r>
              <a:rPr lang="cs-CZ" b="1" dirty="0">
                <a:solidFill>
                  <a:srgbClr val="FF0000"/>
                </a:solidFill>
              </a:rPr>
              <a:t>hypotenzi</a:t>
            </a:r>
            <a:r>
              <a:rPr lang="cs-CZ" dirty="0"/>
              <a:t> nebo </a:t>
            </a:r>
            <a:r>
              <a:rPr lang="cs-CZ" b="1" dirty="0">
                <a:solidFill>
                  <a:srgbClr val="FF0000"/>
                </a:solidFill>
              </a:rPr>
              <a:t>laktátu &gt; 4 mmol/l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FF0000"/>
                </a:solidFill>
              </a:rPr>
              <a:t>30 ml/kg balancovaných krystaloidů v prvních 3 hodinách</a:t>
            </a:r>
          </a:p>
          <a:p>
            <a:pPr>
              <a:lnSpc>
                <a:spcPct val="150000"/>
              </a:lnSpc>
            </a:pPr>
            <a:r>
              <a:rPr lang="cs-CZ" dirty="0"/>
              <a:t>→ poskytne čas pro získání dalších informací o pacientovi, odběry atd.</a:t>
            </a:r>
          </a:p>
          <a:p>
            <a:pPr>
              <a:lnSpc>
                <a:spcPct val="150000"/>
              </a:lnSpc>
            </a:pPr>
            <a:r>
              <a:rPr lang="cs-CZ" dirty="0"/>
              <a:t>→ většina pacientů potřebuje další podání tekutin – řídí se dle </a:t>
            </a:r>
            <a:r>
              <a:rPr lang="cs-CZ" b="1" dirty="0">
                <a:solidFill>
                  <a:srgbClr val="FF0000"/>
                </a:solidFill>
              </a:rPr>
              <a:t>opakovaného zhodnocení stavu</a:t>
            </a:r>
            <a:r>
              <a:rPr lang="cs-CZ" dirty="0"/>
              <a:t> (např. 150 ml/hod. krystaloidů), </a:t>
            </a:r>
            <a:r>
              <a:rPr lang="cs-CZ" b="1" dirty="0">
                <a:solidFill>
                  <a:srgbClr val="FF0000"/>
                </a:solidFill>
              </a:rPr>
              <a:t>koloidy?</a:t>
            </a:r>
          </a:p>
          <a:p>
            <a:pPr>
              <a:lnSpc>
                <a:spcPct val="150000"/>
              </a:lnSpc>
            </a:pPr>
            <a:r>
              <a:rPr lang="cs-CZ" b="1" dirty="0" err="1"/>
              <a:t>Reassessment</a:t>
            </a:r>
            <a:r>
              <a:rPr lang="cs-CZ" b="1" dirty="0"/>
              <a:t> zahrnuje </a:t>
            </a:r>
            <a:r>
              <a:rPr lang="cs-CZ" dirty="0"/>
              <a:t>– krevní tlak, SF, saturaci kyslíkem, dechovou frekvenci, teplotu, výdej moči, CVT, parametry </a:t>
            </a:r>
            <a:r>
              <a:rPr lang="cs-CZ" dirty="0" err="1"/>
              <a:t>hemodynamiky</a:t>
            </a:r>
            <a:r>
              <a:rPr lang="cs-CZ" dirty="0"/>
              <a:t>…</a:t>
            </a:r>
            <a:br>
              <a:rPr lang="cs-CZ" dirty="0"/>
            </a:br>
            <a:endParaRPr lang="cs-CZ" dirty="0"/>
          </a:p>
          <a:p>
            <a:pPr>
              <a:lnSpc>
                <a:spcPct val="150000"/>
              </a:lnSpc>
            </a:pPr>
            <a:r>
              <a:rPr lang="cs-CZ" b="1" u="sng" dirty="0"/>
              <a:t>Pokud podání tekutin nevede ke stabilizaci oběhu </a:t>
            </a:r>
            <a:r>
              <a:rPr lang="cs-CZ" dirty="0"/>
              <a:t>→ </a:t>
            </a:r>
            <a:r>
              <a:rPr lang="cs-CZ" b="1" dirty="0">
                <a:solidFill>
                  <a:srgbClr val="FF0000"/>
                </a:solidFill>
              </a:rPr>
              <a:t>VAZOPRESORY</a:t>
            </a:r>
          </a:p>
          <a:p>
            <a:pPr>
              <a:lnSpc>
                <a:spcPct val="150000"/>
              </a:lnSpc>
            </a:pPr>
            <a:r>
              <a:rPr lang="cs-CZ" dirty="0"/>
              <a:t>→ časná podpora oběhu </a:t>
            </a:r>
            <a:r>
              <a:rPr lang="cs-CZ" b="1" dirty="0">
                <a:solidFill>
                  <a:srgbClr val="FF0000"/>
                </a:solidFill>
              </a:rPr>
              <a:t>katecholaminy</a:t>
            </a:r>
            <a:r>
              <a:rPr lang="cs-CZ" dirty="0"/>
              <a:t> u sepse s hypotenzí = lepší prognóza</a:t>
            </a:r>
          </a:p>
          <a:p>
            <a:pPr>
              <a:lnSpc>
                <a:spcPct val="150000"/>
              </a:lnSpc>
            </a:pPr>
            <a:r>
              <a:rPr lang="cs-CZ" dirty="0"/>
              <a:t>→ lékem volby </a:t>
            </a:r>
            <a:r>
              <a:rPr lang="cs-CZ" b="1" dirty="0">
                <a:solidFill>
                  <a:srgbClr val="FF0000"/>
                </a:solidFill>
              </a:rPr>
              <a:t>noradrenalin</a:t>
            </a:r>
            <a:r>
              <a:rPr lang="cs-CZ" dirty="0"/>
              <a:t>, refrakterní hypotenze → do komb. </a:t>
            </a:r>
            <a:r>
              <a:rPr lang="cs-CZ" b="1" dirty="0">
                <a:solidFill>
                  <a:srgbClr val="FF0000"/>
                </a:solidFill>
              </a:rPr>
              <a:t>vasopresin</a:t>
            </a:r>
          </a:p>
          <a:p>
            <a:pPr>
              <a:lnSpc>
                <a:spcPct val="150000"/>
              </a:lnSpc>
            </a:pPr>
            <a:r>
              <a:rPr lang="cs-CZ" dirty="0"/>
              <a:t>→ dávkování dle </a:t>
            </a:r>
            <a:r>
              <a:rPr lang="cs-CZ" b="1" dirty="0">
                <a:solidFill>
                  <a:srgbClr val="FF0000"/>
                </a:solidFill>
              </a:rPr>
              <a:t>MAP (ideálně &gt; 70 mmHg</a:t>
            </a:r>
            <a:r>
              <a:rPr lang="cs-CZ" dirty="0"/>
              <a:t>, u hypertoniků více!)</a:t>
            </a:r>
          </a:p>
          <a:p>
            <a:pPr>
              <a:lnSpc>
                <a:spcPct val="150000"/>
              </a:lnSpc>
            </a:pPr>
            <a:r>
              <a:rPr lang="cs-CZ" dirty="0"/>
              <a:t>→ monitorace EKG (arytmie), arteriální kanyla (</a:t>
            </a:r>
            <a:r>
              <a:rPr lang="cs-CZ" dirty="0" err="1"/>
              <a:t>iBP</a:t>
            </a:r>
            <a:r>
              <a:rPr lang="cs-CZ" dirty="0"/>
              <a:t>), hodinová diuréza, CVT…</a:t>
            </a:r>
          </a:p>
        </p:txBody>
      </p:sp>
    </p:spTree>
    <p:extLst>
      <p:ext uri="{BB962C8B-B14F-4D97-AF65-F5344CB8AC3E}">
        <p14:creationId xmlns:p14="http://schemas.microsoft.com/office/powerpoint/2010/main" val="612677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661C9-9DDC-4153-B267-B369E3A7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5E8BBD1-12AD-4D1B-9A3D-969ABFE57DF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8219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Terapeutické algoritmy sepse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5A1236E-2589-47FA-94CF-1AC432ADA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BA8BB55-FC9A-4F63-842B-7D1607CE0005}"/>
              </a:ext>
            </a:extLst>
          </p:cNvPr>
          <p:cNvSpPr txBox="1"/>
          <p:nvPr/>
        </p:nvSpPr>
        <p:spPr>
          <a:xfrm>
            <a:off x="557867" y="879417"/>
            <a:ext cx="8028266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u="sng" dirty="0"/>
              <a:t>Kortikosteroidy</a:t>
            </a:r>
          </a:p>
          <a:p>
            <a:pPr>
              <a:lnSpc>
                <a:spcPct val="150000"/>
              </a:lnSpc>
            </a:pPr>
            <a:r>
              <a:rPr lang="cs-CZ" dirty="0"/>
              <a:t>→ vždy u </a:t>
            </a:r>
            <a:r>
              <a:rPr lang="cs-CZ" b="1" dirty="0" err="1">
                <a:solidFill>
                  <a:srgbClr val="FF0000"/>
                </a:solidFill>
              </a:rPr>
              <a:t>kortikodependentních</a:t>
            </a:r>
            <a:r>
              <a:rPr lang="cs-CZ" b="1" dirty="0">
                <a:solidFill>
                  <a:srgbClr val="FF0000"/>
                </a:solidFill>
              </a:rPr>
              <a:t> pacientů </a:t>
            </a:r>
            <a:r>
              <a:rPr lang="cs-CZ" dirty="0"/>
              <a:t>a u pacientů s adrenální dysfunkcí</a:t>
            </a:r>
          </a:p>
          <a:p>
            <a:pPr>
              <a:lnSpc>
                <a:spcPct val="150000"/>
              </a:lnSpc>
            </a:pPr>
            <a:r>
              <a:rPr lang="cs-CZ" dirty="0"/>
              <a:t>→ u hypotenze nereagující na tekutinovou resuscitaci a vazopresory (zvyšují účinek katecholaminů na </a:t>
            </a:r>
            <a:r>
              <a:rPr lang="cs-CZ" dirty="0" err="1"/>
              <a:t>perif</a:t>
            </a:r>
            <a:r>
              <a:rPr lang="cs-CZ" dirty="0"/>
              <a:t>. tkáně)</a:t>
            </a:r>
          </a:p>
          <a:p>
            <a:pPr>
              <a:lnSpc>
                <a:spcPct val="150000"/>
              </a:lnSpc>
            </a:pPr>
            <a:r>
              <a:rPr lang="cs-CZ" dirty="0"/>
              <a:t>→ </a:t>
            </a:r>
            <a:r>
              <a:rPr lang="cs-CZ" b="1" dirty="0" err="1">
                <a:solidFill>
                  <a:srgbClr val="FF0000"/>
                </a:solidFill>
              </a:rPr>
              <a:t>hydrocortison</a:t>
            </a:r>
            <a:r>
              <a:rPr lang="cs-CZ" b="1" dirty="0">
                <a:solidFill>
                  <a:srgbClr val="FF0000"/>
                </a:solidFill>
              </a:rPr>
              <a:t> 200 – 300mg/den </a:t>
            </a:r>
            <a:r>
              <a:rPr lang="cs-CZ" dirty="0"/>
              <a:t>(bolusově x kontinuálně)</a:t>
            </a:r>
            <a:br>
              <a:rPr lang="cs-CZ" dirty="0"/>
            </a:br>
            <a:endParaRPr lang="cs-CZ" dirty="0"/>
          </a:p>
          <a:p>
            <a:pPr>
              <a:lnSpc>
                <a:spcPct val="150000"/>
              </a:lnSpc>
            </a:pPr>
            <a:r>
              <a:rPr lang="cs-CZ" b="1" u="sng" dirty="0"/>
              <a:t>Profylaxe TEN</a:t>
            </a:r>
          </a:p>
          <a:p>
            <a:pPr>
              <a:lnSpc>
                <a:spcPct val="150000"/>
              </a:lnSpc>
            </a:pPr>
            <a:r>
              <a:rPr lang="cs-CZ" dirty="0"/>
              <a:t>→ nízkomolekulární hepariny (LMWH)</a:t>
            </a:r>
            <a:br>
              <a:rPr lang="cs-CZ" dirty="0"/>
            </a:br>
            <a:r>
              <a:rPr lang="cs-CZ" dirty="0"/>
              <a:t>→ u oběhové nestability, vysokých dávek </a:t>
            </a:r>
            <a:r>
              <a:rPr lang="cs-CZ" dirty="0" err="1"/>
              <a:t>vazopresorů</a:t>
            </a:r>
            <a:r>
              <a:rPr lang="cs-CZ" dirty="0"/>
              <a:t> → </a:t>
            </a:r>
            <a:r>
              <a:rPr lang="cs-CZ" b="1" dirty="0">
                <a:solidFill>
                  <a:srgbClr val="FF0000"/>
                </a:solidFill>
              </a:rPr>
              <a:t>kontinuální </a:t>
            </a:r>
            <a:r>
              <a:rPr lang="cs-CZ" b="1" dirty="0" err="1">
                <a:solidFill>
                  <a:srgbClr val="FF0000"/>
                </a:solidFill>
              </a:rPr>
              <a:t>i.v</a:t>
            </a:r>
            <a:r>
              <a:rPr lang="cs-CZ" b="1" dirty="0">
                <a:solidFill>
                  <a:srgbClr val="FF0000"/>
                </a:solidFill>
              </a:rPr>
              <a:t>. podání</a:t>
            </a:r>
          </a:p>
          <a:p>
            <a:pPr>
              <a:lnSpc>
                <a:spcPct val="150000"/>
              </a:lnSpc>
            </a:pPr>
            <a:r>
              <a:rPr lang="cs-CZ" b="1" u="sng" dirty="0"/>
              <a:t>Profylaxe stresového vředu </a:t>
            </a:r>
            <a:r>
              <a:rPr lang="cs-CZ" b="1" u="sng" dirty="0" err="1"/>
              <a:t>gastroduodena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→ </a:t>
            </a:r>
            <a:r>
              <a:rPr lang="cs-CZ" b="1" dirty="0">
                <a:solidFill>
                  <a:srgbClr val="FF0000"/>
                </a:solidFill>
              </a:rPr>
              <a:t>inhibitory protonové pumpy</a:t>
            </a:r>
            <a:r>
              <a:rPr lang="cs-CZ" dirty="0"/>
              <a:t>, antagonisté H2 receptorů</a:t>
            </a:r>
          </a:p>
          <a:p>
            <a:pPr>
              <a:lnSpc>
                <a:spcPct val="150000"/>
              </a:lnSpc>
            </a:pPr>
            <a:r>
              <a:rPr lang="cs-CZ" dirty="0"/>
              <a:t>Časná enterální výživa, mikronutrienty, suplementace P, vit. C a B1…</a:t>
            </a:r>
            <a:br>
              <a:rPr lang="cs-CZ" dirty="0"/>
            </a:br>
            <a:r>
              <a:rPr lang="cs-CZ" dirty="0"/>
              <a:t>Fyzioterapie, ergoterapie, bazální stimulace, péče o chronické rány, dekubity…</a:t>
            </a:r>
          </a:p>
        </p:txBody>
      </p:sp>
    </p:spTree>
    <p:extLst>
      <p:ext uri="{BB962C8B-B14F-4D97-AF65-F5344CB8AC3E}">
        <p14:creationId xmlns:p14="http://schemas.microsoft.com/office/powerpoint/2010/main" val="163480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B21957-9E68-4BB2-9175-DA4ED1CE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98E6D3B-6BD8-46F7-9A3D-9C0B5F3A2D8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8219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Epidemiologie sepse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AEA44A5-BED6-4A6F-9BEC-86FD81168181}"/>
              </a:ext>
            </a:extLst>
          </p:cNvPr>
          <p:cNvSpPr txBox="1"/>
          <p:nvPr/>
        </p:nvSpPr>
        <p:spPr>
          <a:xfrm>
            <a:off x="574645" y="956750"/>
            <a:ext cx="7508147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hlavní příčina úmrtí na infekční nemoci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každoročně </a:t>
            </a:r>
            <a:r>
              <a:rPr lang="cs-CZ" sz="2000" b="1" dirty="0">
                <a:solidFill>
                  <a:srgbClr val="FF0000"/>
                </a:solidFill>
              </a:rPr>
              <a:t>30 </a:t>
            </a:r>
            <a:r>
              <a:rPr lang="cs-CZ" sz="2000" b="1" dirty="0" err="1">
                <a:solidFill>
                  <a:srgbClr val="FF0000"/>
                </a:solidFill>
              </a:rPr>
              <a:t>mln</a:t>
            </a:r>
            <a:r>
              <a:rPr lang="cs-CZ" sz="2000" b="1" dirty="0">
                <a:solidFill>
                  <a:srgbClr val="FF0000"/>
                </a:solidFill>
              </a:rPr>
              <a:t> pacientů</a:t>
            </a:r>
            <a:r>
              <a:rPr lang="cs-CZ" sz="2000" dirty="0"/>
              <a:t>, 25-30 % z nich umírá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příčina 30-50 % všech úmrtí v nemocnici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pacient s diagnózou sepse má </a:t>
            </a:r>
            <a:r>
              <a:rPr lang="cs-CZ" sz="2000" b="1" dirty="0">
                <a:solidFill>
                  <a:srgbClr val="FF0000"/>
                </a:solidFill>
              </a:rPr>
              <a:t>6-10x vyšší riziko úmrtí než pacient s infarktem myokardu</a:t>
            </a:r>
            <a:r>
              <a:rPr lang="cs-CZ" sz="2000" dirty="0"/>
              <a:t> a 4-5x vyšší riziko než pacient s CMP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existuje jen málo chorobných stavů s tak ↑ mortalitou</a:t>
            </a:r>
          </a:p>
          <a:p>
            <a:pPr>
              <a:lnSpc>
                <a:spcPct val="150000"/>
              </a:lnSpc>
            </a:pPr>
            <a:endParaRPr lang="cs-CZ" sz="20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dlouhodobé důsledky – tělesné, mentální i kognitivní, invalidita…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finanční náklady – náklady na léčbu sepse = 5,2 % celkových výdajů na zdravotnictví ve vyspělých zemích! </a:t>
            </a:r>
          </a:p>
        </p:txBody>
      </p:sp>
    </p:spTree>
    <p:extLst>
      <p:ext uri="{BB962C8B-B14F-4D97-AF65-F5344CB8AC3E}">
        <p14:creationId xmlns:p14="http://schemas.microsoft.com/office/powerpoint/2010/main" val="3624373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E13FF71-4E40-45CC-8787-D8B9FE9B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Kazuistika 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7BE203-FB38-4962-B9E3-56996BA2B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03548" y="1261058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cs-CZ" dirty="0"/>
              <a:t>žena, 64 let, </a:t>
            </a:r>
            <a:r>
              <a:rPr lang="cs-CZ" b="1" dirty="0">
                <a:solidFill>
                  <a:srgbClr val="FF0000"/>
                </a:solidFill>
              </a:rPr>
              <a:t>v OA </a:t>
            </a:r>
            <a:r>
              <a:rPr lang="cs-CZ" b="1" dirty="0" err="1">
                <a:solidFill>
                  <a:srgbClr val="FF0000"/>
                </a:solidFill>
              </a:rPr>
              <a:t>st.p</a:t>
            </a:r>
            <a:r>
              <a:rPr lang="cs-CZ" b="1" dirty="0">
                <a:solidFill>
                  <a:srgbClr val="FF0000"/>
                </a:solidFill>
              </a:rPr>
              <a:t>. transplantaci jater</a:t>
            </a:r>
            <a:r>
              <a:rPr lang="cs-CZ" dirty="0"/>
              <a:t> pro PBC r. 2014, DM 2. typu na IIR, </a:t>
            </a:r>
            <a:r>
              <a:rPr lang="cs-CZ" dirty="0" err="1"/>
              <a:t>chron</a:t>
            </a:r>
            <a:r>
              <a:rPr lang="cs-CZ" dirty="0"/>
              <a:t>. ICHS, CHRI, hypotyreóza, </a:t>
            </a:r>
            <a:r>
              <a:rPr lang="cs-CZ" dirty="0" err="1"/>
              <a:t>st.p</a:t>
            </a:r>
            <a:r>
              <a:rPr lang="cs-CZ" dirty="0"/>
              <a:t>. </a:t>
            </a:r>
            <a:r>
              <a:rPr lang="cs-CZ" dirty="0" err="1"/>
              <a:t>ischem</a:t>
            </a:r>
            <a:r>
              <a:rPr lang="cs-CZ" dirty="0"/>
              <a:t>. CMP r. 2018, </a:t>
            </a:r>
            <a:r>
              <a:rPr lang="cs-CZ" dirty="0" err="1"/>
              <a:t>st.p</a:t>
            </a:r>
            <a:r>
              <a:rPr lang="cs-CZ" dirty="0"/>
              <a:t>. vir. </a:t>
            </a:r>
            <a:r>
              <a:rPr lang="cs-CZ" dirty="0" err="1"/>
              <a:t>hep</a:t>
            </a:r>
            <a:r>
              <a:rPr lang="cs-CZ" dirty="0"/>
              <a:t>. B…</a:t>
            </a:r>
          </a:p>
          <a:p>
            <a:pPr marL="285750" indent="-285750">
              <a:buFont typeface="Wingdings" pitchFamily="2" charset="2"/>
              <a:buChar char="ü"/>
            </a:pPr>
            <a:endParaRPr lang="cs-CZ" dirty="0"/>
          </a:p>
          <a:p>
            <a:pPr marL="285750" indent="-285750">
              <a:buFont typeface="Wingdings" pitchFamily="2" charset="2"/>
              <a:buChar char="ü"/>
            </a:pPr>
            <a:r>
              <a:rPr lang="cs-CZ" dirty="0"/>
              <a:t>v medikaci imunosuprese </a:t>
            </a:r>
            <a:r>
              <a:rPr lang="cs-CZ" dirty="0" err="1"/>
              <a:t>Advagraf</a:t>
            </a:r>
            <a:r>
              <a:rPr lang="cs-CZ" dirty="0"/>
              <a:t> 0,5mg/den (</a:t>
            </a:r>
            <a:r>
              <a:rPr lang="cs-CZ" dirty="0" err="1"/>
              <a:t>tacrolimus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  <a:p>
            <a:pPr marL="285750" indent="-285750">
              <a:buFont typeface="Wingdings" pitchFamily="2" charset="2"/>
              <a:buChar char="ü"/>
            </a:pPr>
            <a:r>
              <a:rPr lang="cs-CZ" dirty="0"/>
              <a:t>přijata primárně na okresní internu pro nově vzniklý otok LDK, bolestivost, erytém, postupně tmavý až </a:t>
            </a:r>
            <a:r>
              <a:rPr lang="cs-CZ" dirty="0" err="1"/>
              <a:t>lividní</a:t>
            </a:r>
            <a:r>
              <a:rPr lang="cs-CZ" dirty="0"/>
              <a:t>, chirurgem vyloučen akut. tepenný uzávěr, ATB terapie nezahajována, bolesti tlumeny </a:t>
            </a:r>
            <a:r>
              <a:rPr lang="cs-CZ" dirty="0" err="1"/>
              <a:t>opioidy</a:t>
            </a:r>
            <a:r>
              <a:rPr lang="cs-CZ" dirty="0"/>
              <a:t>, lucidní, chodící, afebrilní</a:t>
            </a:r>
          </a:p>
          <a:p>
            <a:pPr marL="285750" indent="-285750">
              <a:buFont typeface="Wingdings" pitchFamily="2" charset="2"/>
              <a:buChar char="ü"/>
            </a:pPr>
            <a:endParaRPr lang="cs-CZ" dirty="0"/>
          </a:p>
          <a:p>
            <a:pPr marL="285750" indent="-285750">
              <a:buFont typeface="Wingdings" pitchFamily="2" charset="2"/>
              <a:buChar char="ü"/>
            </a:pPr>
            <a:r>
              <a:rPr lang="cs-CZ" dirty="0"/>
              <a:t>vstupně </a:t>
            </a:r>
            <a:r>
              <a:rPr lang="cs-CZ" dirty="0" err="1"/>
              <a:t>lab</a:t>
            </a:r>
            <a:r>
              <a:rPr lang="cs-CZ" dirty="0"/>
              <a:t>. </a:t>
            </a:r>
            <a:r>
              <a:rPr lang="cs-CZ" dirty="0" err="1"/>
              <a:t>Hgb</a:t>
            </a:r>
            <a:r>
              <a:rPr lang="cs-CZ" dirty="0"/>
              <a:t> 92, </a:t>
            </a:r>
            <a:r>
              <a:rPr lang="cs-CZ" b="1" dirty="0">
                <a:solidFill>
                  <a:srgbClr val="FF0000"/>
                </a:solidFill>
              </a:rPr>
              <a:t>PLT 61</a:t>
            </a:r>
            <a:r>
              <a:rPr lang="cs-CZ" dirty="0"/>
              <a:t>, INR 1,73, </a:t>
            </a:r>
            <a:r>
              <a:rPr lang="cs-CZ" b="1" dirty="0">
                <a:solidFill>
                  <a:srgbClr val="FF0000"/>
                </a:solidFill>
              </a:rPr>
              <a:t>CRP 31, PCT 13,2</a:t>
            </a:r>
            <a:r>
              <a:rPr lang="cs-CZ" dirty="0"/>
              <a:t>, urea 38, </a:t>
            </a:r>
            <a:r>
              <a:rPr lang="cs-CZ" dirty="0" err="1"/>
              <a:t>kreat</a:t>
            </a:r>
            <a:r>
              <a:rPr lang="cs-CZ" dirty="0"/>
              <a:t>. 238 (</a:t>
            </a:r>
            <a:r>
              <a:rPr lang="cs-CZ" dirty="0" err="1"/>
              <a:t>pancytopenie</a:t>
            </a:r>
            <a:r>
              <a:rPr lang="cs-CZ" dirty="0"/>
              <a:t> dlouhodobě)</a:t>
            </a:r>
          </a:p>
          <a:p>
            <a:pPr marL="285750" indent="-285750">
              <a:buFont typeface="Wingdings" pitchFamily="2" charset="2"/>
              <a:buChar char="ü"/>
            </a:pPr>
            <a:endParaRPr lang="cs-CZ" dirty="0"/>
          </a:p>
          <a:p>
            <a:pPr marL="285750" indent="-285750">
              <a:buFont typeface="Wingdings" pitchFamily="2" charset="2"/>
              <a:buChar char="ü"/>
            </a:pPr>
            <a:r>
              <a:rPr lang="cs-CZ" dirty="0"/>
              <a:t>přeložena ad KICH jako </a:t>
            </a:r>
            <a:r>
              <a:rPr lang="cs-CZ" b="1" dirty="0">
                <a:solidFill>
                  <a:srgbClr val="FF0000"/>
                </a:solidFill>
              </a:rPr>
              <a:t>susp. erysipel LDK </a:t>
            </a:r>
            <a:r>
              <a:rPr lang="cs-CZ" dirty="0"/>
              <a:t>u </a:t>
            </a:r>
            <a:r>
              <a:rPr lang="cs-CZ" dirty="0" err="1"/>
              <a:t>imunokompromitované</a:t>
            </a:r>
            <a:r>
              <a:rPr lang="cs-CZ" dirty="0"/>
              <a:t> pacientky</a:t>
            </a:r>
          </a:p>
          <a:p>
            <a:pPr marL="285750" indent="-285750">
              <a:buFont typeface="Wingdings" pitchFamily="2" charset="2"/>
              <a:buChar char="ü"/>
            </a:pPr>
            <a:endParaRPr lang="cs-CZ" dirty="0"/>
          </a:p>
          <a:p>
            <a:pPr marL="285750" indent="-285750">
              <a:buFont typeface="Wingdings" pitchFamily="2" charset="2"/>
              <a:buChar char="ü"/>
            </a:pPr>
            <a:r>
              <a:rPr lang="cs-CZ" dirty="0"/>
              <a:t>vstupně </a:t>
            </a:r>
            <a:r>
              <a:rPr lang="cs-CZ" dirty="0" err="1"/>
              <a:t>obj</a:t>
            </a:r>
            <a:r>
              <a:rPr lang="cs-CZ" dirty="0"/>
              <a:t>. TK 100/50, SF 85/min, DF 16/min, přijata na standardní oddělení, pro silné bolesti LDK doplňován Doppler žil a tepen, RTG kyčle, další fokusy RTG S+P, UZ břicha – bez význam. patologie, na LDK bez abscesu, tepny průchozí, bez HŽT</a:t>
            </a:r>
          </a:p>
          <a:p>
            <a:pPr marL="285750" indent="-285750">
              <a:buFont typeface="Wingdings" pitchFamily="2" charset="2"/>
              <a:buChar char="ü"/>
            </a:pPr>
            <a:endParaRPr lang="cs-CZ" dirty="0"/>
          </a:p>
          <a:p>
            <a:pPr marL="285750" indent="-285750">
              <a:buFont typeface="Wingdings" pitchFamily="2" charset="2"/>
              <a:buChar char="ü"/>
            </a:pPr>
            <a:r>
              <a:rPr lang="cs-CZ" dirty="0"/>
              <a:t>zahájena ATB terapie </a:t>
            </a:r>
            <a:r>
              <a:rPr lang="cs-CZ" b="1" dirty="0" err="1">
                <a:solidFill>
                  <a:srgbClr val="FF0000"/>
                </a:solidFill>
              </a:rPr>
              <a:t>klindamycinem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i.v</a:t>
            </a:r>
            <a:r>
              <a:rPr lang="cs-CZ" b="1" dirty="0">
                <a:solidFill>
                  <a:srgbClr val="FF0000"/>
                </a:solidFill>
              </a:rPr>
              <a:t>.</a:t>
            </a:r>
            <a:r>
              <a:rPr lang="cs-CZ" dirty="0"/>
              <a:t>, krystaloidy, analgetika</a:t>
            </a:r>
          </a:p>
        </p:txBody>
      </p:sp>
    </p:spTree>
    <p:extLst>
      <p:ext uri="{BB962C8B-B14F-4D97-AF65-F5344CB8AC3E}">
        <p14:creationId xmlns:p14="http://schemas.microsoft.com/office/powerpoint/2010/main" val="2933165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E13FF71-4E40-45CC-8787-D8B9FE9B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Kazuistika 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7BE203-FB38-4962-B9E3-56996BA2B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" y="1700808"/>
            <a:ext cx="4113986" cy="309662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7"/>
            <a:ext cx="5049886" cy="309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15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E13FF71-4E40-45CC-8787-D8B9FE9B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Kazuistika 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7BE203-FB38-4962-B9E3-56996BA2B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891226"/>
            <a:ext cx="79928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cs-CZ" sz="1400" dirty="0"/>
              <a:t>první den hospitalizace během noční služby – </a:t>
            </a:r>
            <a:r>
              <a:rPr lang="cs-CZ" sz="1400" b="1" dirty="0">
                <a:solidFill>
                  <a:srgbClr val="FF0000"/>
                </a:solidFill>
              </a:rPr>
              <a:t>hemateméza</a:t>
            </a:r>
            <a:r>
              <a:rPr lang="cs-CZ" sz="1400" dirty="0"/>
              <a:t>  – překlad na JIP, akutní GFS: </a:t>
            </a:r>
            <a:r>
              <a:rPr lang="cs-CZ" sz="1400" dirty="0" err="1"/>
              <a:t>Mallory</a:t>
            </a:r>
            <a:r>
              <a:rPr lang="cs-CZ" sz="1400" dirty="0"/>
              <a:t>-Weissův syndrom, stigmata po krvácení, </a:t>
            </a:r>
            <a:r>
              <a:rPr lang="cs-CZ" sz="1400" dirty="0" err="1"/>
              <a:t>esofagitida</a:t>
            </a:r>
            <a:r>
              <a:rPr lang="cs-CZ" sz="1400" dirty="0"/>
              <a:t>, JV I. st., dop. úprava </a:t>
            </a:r>
            <a:r>
              <a:rPr lang="cs-CZ" sz="1400" dirty="0" err="1"/>
              <a:t>koagulopatie</a:t>
            </a:r>
            <a:r>
              <a:rPr lang="cs-CZ" sz="1400" dirty="0"/>
              <a:t>, substituce EBR, PPI, hemostyptika…</a:t>
            </a:r>
          </a:p>
          <a:p>
            <a:pPr marL="285750" indent="-285750">
              <a:buFont typeface="Wingdings" pitchFamily="2" charset="2"/>
              <a:buChar char="ü"/>
            </a:pPr>
            <a:endParaRPr lang="cs-CZ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cs-CZ" sz="1400" dirty="0"/>
              <a:t>po návratu z GFS somnolence, GCS 14, hypotenzní 70/40, </a:t>
            </a:r>
            <a:r>
              <a:rPr lang="cs-CZ" sz="1400" dirty="0" err="1"/>
              <a:t>hyposaturace</a:t>
            </a:r>
            <a:r>
              <a:rPr lang="cs-CZ" sz="1400" dirty="0"/>
              <a:t>, pokračuje ATB </a:t>
            </a:r>
            <a:r>
              <a:rPr lang="cs-CZ" sz="1400" dirty="0" err="1"/>
              <a:t>Klindamycin</a:t>
            </a:r>
            <a:r>
              <a:rPr lang="cs-CZ" sz="1400" dirty="0"/>
              <a:t>, úprava </a:t>
            </a:r>
            <a:r>
              <a:rPr lang="cs-CZ" sz="1400" dirty="0" err="1"/>
              <a:t>koagulopatie</a:t>
            </a:r>
            <a:r>
              <a:rPr lang="cs-CZ" sz="1400" dirty="0"/>
              <a:t> (</a:t>
            </a:r>
            <a:r>
              <a:rPr lang="cs-CZ" sz="1400" dirty="0" err="1"/>
              <a:t>Ocplex</a:t>
            </a:r>
            <a:r>
              <a:rPr lang="cs-CZ" sz="1400" dirty="0"/>
              <a:t>, ČZP, EBD, antitrombin), kont. PPI, hemostyptika, krystaloidy</a:t>
            </a:r>
          </a:p>
          <a:p>
            <a:pPr marL="285750" indent="-285750">
              <a:buFont typeface="Wingdings" pitchFamily="2" charset="2"/>
              <a:buChar char="ü"/>
            </a:pPr>
            <a:endParaRPr lang="cs-CZ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cs-CZ" sz="1400" dirty="0"/>
              <a:t>druhý den ráno progrese poruchy vědomí, GCS 8, </a:t>
            </a:r>
            <a:r>
              <a:rPr lang="cs-CZ" sz="1400" b="1" dirty="0">
                <a:solidFill>
                  <a:srgbClr val="FF0000"/>
                </a:solidFill>
              </a:rPr>
              <a:t>těžká hypotenze, anurie, </a:t>
            </a:r>
            <a:r>
              <a:rPr lang="cs-CZ" sz="1400" b="1" dirty="0" err="1">
                <a:solidFill>
                  <a:srgbClr val="FF0000"/>
                </a:solidFill>
              </a:rPr>
              <a:t>desaturace</a:t>
            </a:r>
            <a:endParaRPr lang="cs-CZ" sz="1400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cs-CZ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cs-CZ" sz="1400" b="1" dirty="0">
                <a:solidFill>
                  <a:srgbClr val="FF0000"/>
                </a:solidFill>
              </a:rPr>
              <a:t>OTI a UPV</a:t>
            </a:r>
            <a:r>
              <a:rPr lang="cs-CZ" sz="1400" dirty="0"/>
              <a:t>, podpora oběhu </a:t>
            </a:r>
            <a:r>
              <a:rPr lang="cs-CZ" sz="1400" dirty="0" err="1"/>
              <a:t>vazopresory</a:t>
            </a:r>
            <a:r>
              <a:rPr lang="cs-CZ" sz="1400" dirty="0"/>
              <a:t> – komb. </a:t>
            </a:r>
            <a:r>
              <a:rPr lang="cs-CZ" sz="1400" b="1" dirty="0">
                <a:solidFill>
                  <a:srgbClr val="FF0000"/>
                </a:solidFill>
              </a:rPr>
              <a:t>noradrenalin + </a:t>
            </a:r>
            <a:r>
              <a:rPr lang="cs-CZ" sz="1400" b="1" dirty="0" err="1">
                <a:solidFill>
                  <a:srgbClr val="FF0000"/>
                </a:solidFill>
              </a:rPr>
              <a:t>terlipressin</a:t>
            </a:r>
            <a:r>
              <a:rPr lang="cs-CZ" sz="1400" dirty="0"/>
              <a:t>, bolusově krystaloidy + </a:t>
            </a:r>
            <a:r>
              <a:rPr lang="cs-CZ" sz="1400" dirty="0" err="1"/>
              <a:t>Gelaspan</a:t>
            </a:r>
            <a:endParaRPr lang="cs-CZ" sz="1400" dirty="0"/>
          </a:p>
          <a:p>
            <a:pPr marL="285750" indent="-285750">
              <a:buFont typeface="Wingdings" pitchFamily="2" charset="2"/>
              <a:buChar char="ü"/>
            </a:pPr>
            <a:endParaRPr lang="cs-CZ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cs-CZ" sz="1400" dirty="0"/>
              <a:t>V ABR – těžká </a:t>
            </a:r>
            <a:r>
              <a:rPr lang="cs-CZ" sz="1400" b="1" dirty="0">
                <a:solidFill>
                  <a:srgbClr val="FF0000"/>
                </a:solidFill>
              </a:rPr>
              <a:t>metabolická acidóza, vysoký laktát</a:t>
            </a:r>
            <a:r>
              <a:rPr lang="cs-CZ" sz="1400" dirty="0"/>
              <a:t>, opak. podáván bikarbonát (bez efektu)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4" y="3784326"/>
            <a:ext cx="5149819" cy="30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70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E13FF71-4E40-45CC-8787-D8B9FE9B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Kazuistika 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7BE203-FB38-4962-B9E3-56996BA2B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1560" y="1052736"/>
            <a:ext cx="81509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z </a:t>
            </a:r>
            <a:r>
              <a:rPr lang="cs-CZ" sz="1400" b="1" dirty="0">
                <a:solidFill>
                  <a:srgbClr val="FF0000"/>
                </a:solidFill>
              </a:rPr>
              <a:t>hemokultur hlášeny 3x G </a:t>
            </a:r>
            <a:r>
              <a:rPr lang="cs-CZ" sz="1400" b="1" dirty="0" err="1">
                <a:solidFill>
                  <a:srgbClr val="FF0000"/>
                </a:solidFill>
              </a:rPr>
              <a:t>negat</a:t>
            </a:r>
            <a:r>
              <a:rPr lang="cs-CZ" sz="1400" b="1" dirty="0">
                <a:solidFill>
                  <a:srgbClr val="FF0000"/>
                </a:solidFill>
              </a:rPr>
              <a:t>. tyčky </a:t>
            </a:r>
            <a:r>
              <a:rPr lang="cs-CZ" sz="1400" dirty="0"/>
              <a:t>– změna ATB terapie na </a:t>
            </a:r>
            <a:r>
              <a:rPr lang="cs-CZ" sz="1400" b="1" dirty="0" err="1">
                <a:solidFill>
                  <a:srgbClr val="FF0000"/>
                </a:solidFill>
              </a:rPr>
              <a:t>meropenem</a:t>
            </a:r>
            <a:r>
              <a:rPr lang="cs-CZ" sz="1400" b="1" dirty="0">
                <a:solidFill>
                  <a:srgbClr val="FF0000"/>
                </a:solidFill>
              </a:rPr>
              <a:t> + amikacin</a:t>
            </a:r>
            <a:r>
              <a:rPr lang="cs-CZ" sz="1400" dirty="0"/>
              <a:t>, na LDK </a:t>
            </a:r>
            <a:r>
              <a:rPr lang="cs-CZ" sz="1400" dirty="0" err="1"/>
              <a:t>mramoráž</a:t>
            </a:r>
            <a:r>
              <a:rPr lang="cs-CZ" sz="1400" dirty="0"/>
              <a:t>, hematomy, hemoragické buly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kontrolní RTG hrudníku po OTI a </a:t>
            </a:r>
            <a:r>
              <a:rPr lang="cs-CZ" sz="1400" dirty="0" err="1"/>
              <a:t>kanylaci</a:t>
            </a:r>
            <a:r>
              <a:rPr lang="cs-CZ" sz="1400" dirty="0"/>
              <a:t> CVK - nehomogenní konsolidace </a:t>
            </a:r>
            <a:r>
              <a:rPr lang="cs-CZ" sz="1400" dirty="0" err="1"/>
              <a:t>bilat</a:t>
            </a:r>
            <a:r>
              <a:rPr lang="cs-CZ" sz="1400" dirty="0"/>
              <a:t>, dif. dg. možné i </a:t>
            </a:r>
            <a:r>
              <a:rPr lang="cs-CZ" sz="1400" b="1" dirty="0">
                <a:solidFill>
                  <a:srgbClr val="FF0000"/>
                </a:solidFill>
              </a:rPr>
              <a:t>ARDS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pro trvající oběhovou nestabilitu, těžkou </a:t>
            </a:r>
            <a:r>
              <a:rPr lang="cs-CZ" sz="1400" dirty="0" err="1"/>
              <a:t>MAc</a:t>
            </a:r>
            <a:r>
              <a:rPr lang="cs-CZ" sz="1400" dirty="0"/>
              <a:t> a anurii (v terénu CHRI) překlad ad KARIM, zahájena </a:t>
            </a:r>
            <a:r>
              <a:rPr lang="cs-CZ" sz="1400" b="1" dirty="0">
                <a:solidFill>
                  <a:srgbClr val="FF0000"/>
                </a:solidFill>
              </a:rPr>
              <a:t>CVVHD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b="1" dirty="0"/>
              <a:t>exitus </a:t>
            </a:r>
            <a:r>
              <a:rPr lang="cs-CZ" sz="1400" b="1" dirty="0" err="1"/>
              <a:t>letalis</a:t>
            </a:r>
            <a:r>
              <a:rPr lang="cs-CZ" sz="1400" b="1" dirty="0"/>
              <a:t> </a:t>
            </a:r>
            <a:r>
              <a:rPr lang="cs-CZ" sz="1400" dirty="0"/>
              <a:t>necelých 24 hodin od přijetí pod obrazem </a:t>
            </a:r>
            <a:r>
              <a:rPr lang="cs-CZ" sz="1400" b="1" dirty="0">
                <a:solidFill>
                  <a:srgbClr val="FF0000"/>
                </a:solidFill>
              </a:rPr>
              <a:t>refrakterního septického šoku</a:t>
            </a:r>
            <a:r>
              <a:rPr lang="cs-CZ" sz="1400" dirty="0"/>
              <a:t>, pitva neindikována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v moči a HMK průkaz </a:t>
            </a:r>
            <a:r>
              <a:rPr lang="cs-CZ" sz="1400" b="1" i="1" dirty="0">
                <a:solidFill>
                  <a:srgbClr val="FF0000"/>
                </a:solidFill>
              </a:rPr>
              <a:t>E. coli</a:t>
            </a:r>
            <a:r>
              <a:rPr lang="cs-CZ" sz="1400" b="1" dirty="0">
                <a:solidFill>
                  <a:srgbClr val="FF0000"/>
                </a:solidFill>
              </a:rPr>
              <a:t>, citlivá na běžná ATB </a:t>
            </a:r>
            <a:r>
              <a:rPr lang="cs-CZ" sz="1400" dirty="0"/>
              <a:t>(v </a:t>
            </a:r>
            <a:r>
              <a:rPr lang="cs-CZ" sz="1400" dirty="0" err="1"/>
              <a:t>anam</a:t>
            </a:r>
            <a:r>
              <a:rPr lang="cs-CZ" sz="1400" dirty="0"/>
              <a:t>. pacientky opakované </a:t>
            </a:r>
            <a:r>
              <a:rPr lang="cs-CZ" sz="1400" dirty="0" err="1"/>
              <a:t>uroinfekty</a:t>
            </a:r>
            <a:r>
              <a:rPr lang="cs-CZ" sz="1400" dirty="0"/>
              <a:t> </a:t>
            </a:r>
            <a:r>
              <a:rPr lang="cs-CZ" sz="1400" dirty="0" err="1"/>
              <a:t>etiol</a:t>
            </a:r>
            <a:r>
              <a:rPr lang="cs-CZ" sz="1400" dirty="0"/>
              <a:t>. </a:t>
            </a:r>
            <a:r>
              <a:rPr lang="cs-CZ" sz="1400" i="1" dirty="0"/>
              <a:t>E. coli</a:t>
            </a:r>
            <a:r>
              <a:rPr lang="cs-CZ" sz="1400" dirty="0"/>
              <a:t>…)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30311"/>
            <a:ext cx="4896544" cy="30613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30311"/>
            <a:ext cx="3864390" cy="301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77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661C9-9DDC-4153-B267-B369E3A7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44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5E8BBD1-12AD-4D1B-9A3D-969ABFE57DF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8219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Kazuistika 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5A1236E-2589-47FA-94CF-1AC432ADA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50B913D-663C-4206-BF7F-F01B3B5437AF}"/>
              </a:ext>
            </a:extLst>
          </p:cNvPr>
          <p:cNvSpPr txBox="1"/>
          <p:nvPr/>
        </p:nvSpPr>
        <p:spPr>
          <a:xfrm>
            <a:off x="611560" y="1052736"/>
            <a:ext cx="81509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muž, 37 let, v pubertě došetřován na hematologii pro </a:t>
            </a:r>
            <a:r>
              <a:rPr lang="cs-CZ" b="1" dirty="0">
                <a:solidFill>
                  <a:srgbClr val="FF0000"/>
                </a:solidFill>
              </a:rPr>
              <a:t>trombocytopenii, leukopenii, </a:t>
            </a:r>
            <a:r>
              <a:rPr lang="cs-CZ" b="1" dirty="0" err="1">
                <a:solidFill>
                  <a:srgbClr val="FF0000"/>
                </a:solidFill>
              </a:rPr>
              <a:t>hypersplenismus</a:t>
            </a:r>
            <a:r>
              <a:rPr lang="cs-CZ" dirty="0"/>
              <a:t>, zn. portální hypertenze, malignita neprokázána</a:t>
            </a:r>
            <a:br>
              <a:rPr lang="cs-CZ" dirty="0"/>
            </a:b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7/2004 splenektomie </a:t>
            </a:r>
            <a:r>
              <a:rPr lang="cs-CZ" dirty="0"/>
              <a:t>(řešení trombocytopenie, histolog. vyš. sleziny, </a:t>
            </a:r>
            <a:r>
              <a:rPr lang="cs-CZ" dirty="0" err="1"/>
              <a:t>peroperační</a:t>
            </a:r>
            <a:r>
              <a:rPr lang="cs-CZ" dirty="0"/>
              <a:t> biopsie jater), uzavřeno jako idiopatická portální hypertenze, </a:t>
            </a:r>
            <a:r>
              <a:rPr lang="cs-CZ" b="1" dirty="0">
                <a:solidFill>
                  <a:srgbClr val="FF0000"/>
                </a:solidFill>
              </a:rPr>
              <a:t>na hematologické kontroly dále nechodil</a:t>
            </a:r>
            <a:r>
              <a:rPr lang="cs-CZ" dirty="0"/>
              <a:t>, očkovaný jen dle kalendáře u PLDD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3/2017 od ranních hodin </a:t>
            </a:r>
            <a:r>
              <a:rPr lang="cs-CZ" b="1" dirty="0">
                <a:solidFill>
                  <a:srgbClr val="FF0000"/>
                </a:solidFill>
              </a:rPr>
              <a:t>zvracení, průjem</a:t>
            </a:r>
            <a:r>
              <a:rPr lang="cs-CZ" dirty="0"/>
              <a:t>, zimnice, třesavka, </a:t>
            </a:r>
            <a:r>
              <a:rPr lang="cs-CZ" b="1" dirty="0">
                <a:solidFill>
                  <a:srgbClr val="FF0000"/>
                </a:solidFill>
              </a:rPr>
              <a:t>febrilie 40 °C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 14:30 vyš. na </a:t>
            </a:r>
            <a:r>
              <a:rPr lang="cs-CZ" b="1" dirty="0">
                <a:solidFill>
                  <a:srgbClr val="FF0000"/>
                </a:solidFill>
              </a:rPr>
              <a:t>LSPP</a:t>
            </a:r>
            <a:r>
              <a:rPr lang="cs-CZ" dirty="0"/>
              <a:t>, podány antipyretika, </a:t>
            </a:r>
            <a:r>
              <a:rPr lang="cs-CZ" dirty="0" err="1"/>
              <a:t>Torecan</a:t>
            </a:r>
            <a:r>
              <a:rPr lang="cs-CZ" dirty="0"/>
              <a:t>, susp. akut. gastroenteritis, odeslán domů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 20:20 dovezen rodinou na příjmovou ambulanci pro zhoršení stavu, trvající </a:t>
            </a:r>
            <a:r>
              <a:rPr lang="cs-CZ" b="1" dirty="0">
                <a:solidFill>
                  <a:srgbClr val="FF0000"/>
                </a:solidFill>
              </a:rPr>
              <a:t>febrilie, somnolence, nově petechie na obličeji + trupu </a:t>
            </a:r>
            <a:endParaRPr lang="cs-CZ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81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661C9-9DDC-4153-B267-B369E3A7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45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5E8BBD1-12AD-4D1B-9A3D-969ABFE57DF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8219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Kazuistika 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5A1236E-2589-47FA-94CF-1AC432ADA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50B913D-663C-4206-BF7F-F01B3B5437AF}"/>
              </a:ext>
            </a:extLst>
          </p:cNvPr>
          <p:cNvSpPr txBox="1"/>
          <p:nvPr/>
        </p:nvSpPr>
        <p:spPr>
          <a:xfrm>
            <a:off x="611560" y="1052736"/>
            <a:ext cx="8150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při příjmu: SF 134/min (SR), </a:t>
            </a:r>
            <a:r>
              <a:rPr lang="cs-CZ" b="1" dirty="0">
                <a:solidFill>
                  <a:srgbClr val="FF0000"/>
                </a:solidFill>
              </a:rPr>
              <a:t>TK neměřitelný</a:t>
            </a:r>
            <a:r>
              <a:rPr lang="cs-CZ" dirty="0"/>
              <a:t>, DF 30/min, TT 38,8°C, sat.O</a:t>
            </a:r>
            <a:r>
              <a:rPr lang="cs-CZ" baseline="-25000" dirty="0"/>
              <a:t>2 </a:t>
            </a:r>
            <a:r>
              <a:rPr lang="cs-CZ" dirty="0"/>
              <a:t>91 %, GCS 3-5-6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spontánně ventilující, centralizace oběhu, petechie na obličeji a trupu, </a:t>
            </a:r>
            <a:r>
              <a:rPr lang="cs-CZ" b="1" dirty="0">
                <a:solidFill>
                  <a:srgbClr val="FF0000"/>
                </a:solidFill>
              </a:rPr>
              <a:t>mapovité </a:t>
            </a:r>
            <a:r>
              <a:rPr lang="cs-CZ" b="1" dirty="0" err="1">
                <a:solidFill>
                  <a:srgbClr val="FF0000"/>
                </a:solidFill>
              </a:rPr>
              <a:t>lividní</a:t>
            </a:r>
            <a:r>
              <a:rPr lang="cs-CZ" b="1" dirty="0">
                <a:solidFill>
                  <a:srgbClr val="FF0000"/>
                </a:solidFill>
              </a:rPr>
              <a:t> skvrny na břiše</a:t>
            </a:r>
          </a:p>
        </p:txBody>
      </p:sp>
      <p:pic>
        <p:nvPicPr>
          <p:cNvPr id="3" name="Obrázek 2" descr="Obsah obrázku objekt&#10;&#10;Popis byl vytvořen automaticky">
            <a:extLst>
              <a:ext uri="{FF2B5EF4-FFF2-40B4-BE49-F238E27FC236}">
                <a16:creationId xmlns:a16="http://schemas.microsoft.com/office/drawing/2014/main" id="{8FC90705-5EDA-4E53-9AFA-1C5F6F1C9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25" y="2618250"/>
            <a:ext cx="5948150" cy="39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274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661C9-9DDC-4153-B267-B369E3A7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46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5E8BBD1-12AD-4D1B-9A3D-969ABFE57DF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8219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Kazuistika 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5A1236E-2589-47FA-94CF-1AC432ADA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C6894C3-77F5-446B-95EF-E67FB106EE60}"/>
              </a:ext>
            </a:extLst>
          </p:cNvPr>
          <p:cNvSpPr txBox="1"/>
          <p:nvPr/>
        </p:nvSpPr>
        <p:spPr>
          <a:xfrm>
            <a:off x="496513" y="969560"/>
            <a:ext cx="81509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zajištěny žilní vstupy, </a:t>
            </a:r>
            <a:r>
              <a:rPr lang="cs-CZ" b="1" dirty="0">
                <a:solidFill>
                  <a:srgbClr val="FF0000"/>
                </a:solidFill>
              </a:rPr>
              <a:t>tekutinová resuscitace krystaloidy</a:t>
            </a:r>
            <a:r>
              <a:rPr lang="cs-CZ" dirty="0"/>
              <a:t>, oxygenoterapie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pro </a:t>
            </a:r>
            <a:r>
              <a:rPr lang="cs-CZ" dirty="0" err="1"/>
              <a:t>prac</a:t>
            </a:r>
            <a:r>
              <a:rPr lang="cs-CZ" dirty="0"/>
              <a:t>. dg. IMO podán </a:t>
            </a:r>
            <a:r>
              <a:rPr lang="cs-CZ" b="1" dirty="0">
                <a:solidFill>
                  <a:srgbClr val="FF0000"/>
                </a:solidFill>
              </a:rPr>
              <a:t>Ceftriaxon 4 g </a:t>
            </a:r>
            <a:r>
              <a:rPr lang="cs-CZ" b="1" dirty="0" err="1">
                <a:solidFill>
                  <a:srgbClr val="FF0000"/>
                </a:solidFill>
              </a:rPr>
              <a:t>i.v</a:t>
            </a:r>
            <a:r>
              <a:rPr lang="cs-CZ" b="1" dirty="0">
                <a:solidFill>
                  <a:srgbClr val="FF0000"/>
                </a:solidFill>
              </a:rPr>
              <a:t>., </a:t>
            </a:r>
            <a:r>
              <a:rPr lang="cs-CZ" b="1" dirty="0" err="1">
                <a:solidFill>
                  <a:srgbClr val="FF0000"/>
                </a:solidFill>
              </a:rPr>
              <a:t>Dexamed</a:t>
            </a:r>
            <a:r>
              <a:rPr lang="cs-CZ" b="1" dirty="0">
                <a:solidFill>
                  <a:srgbClr val="FF0000"/>
                </a:solidFill>
              </a:rPr>
              <a:t> 16 mg </a:t>
            </a:r>
            <a:r>
              <a:rPr lang="cs-CZ" b="1" dirty="0" err="1">
                <a:solidFill>
                  <a:srgbClr val="FF0000"/>
                </a:solidFill>
              </a:rPr>
              <a:t>i.v</a:t>
            </a:r>
            <a:r>
              <a:rPr lang="cs-CZ" b="1" dirty="0">
                <a:solidFill>
                  <a:srgbClr val="FF0000"/>
                </a:solidFill>
              </a:rPr>
              <a:t>., </a:t>
            </a:r>
            <a:r>
              <a:rPr lang="cs-CZ" dirty="0"/>
              <a:t>podpora oběhu </a:t>
            </a:r>
            <a:r>
              <a:rPr lang="cs-CZ" b="1" dirty="0">
                <a:solidFill>
                  <a:srgbClr val="FF0000"/>
                </a:solidFill>
              </a:rPr>
              <a:t>noradrenalinem</a:t>
            </a:r>
            <a:r>
              <a:rPr lang="cs-CZ" dirty="0"/>
              <a:t>, ARO </a:t>
            </a:r>
            <a:r>
              <a:rPr lang="cs-CZ" dirty="0" err="1"/>
              <a:t>konzílium</a:t>
            </a:r>
            <a:r>
              <a:rPr lang="cs-CZ" dirty="0"/>
              <a:t> – </a:t>
            </a:r>
            <a:r>
              <a:rPr lang="cs-CZ" b="1" dirty="0">
                <a:solidFill>
                  <a:srgbClr val="FF0000"/>
                </a:solidFill>
              </a:rPr>
              <a:t>OTI, UPV, analgosedace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následně bradykardie, </a:t>
            </a:r>
            <a:r>
              <a:rPr lang="cs-CZ" b="1" dirty="0">
                <a:solidFill>
                  <a:srgbClr val="FF0000"/>
                </a:solidFill>
              </a:rPr>
              <a:t>na EKG ischemické změny s ST-T elevacemi V1-V6,I,II,aVL (hodnoceny jako sekundární v rámci šokového stavu)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transport ad KARIM, ATB terapie </a:t>
            </a:r>
            <a:r>
              <a:rPr lang="cs-CZ" b="1" dirty="0">
                <a:solidFill>
                  <a:srgbClr val="FF0000"/>
                </a:solidFill>
              </a:rPr>
              <a:t>Ceftriaxon + Meropenem</a:t>
            </a:r>
            <a:r>
              <a:rPr lang="cs-CZ" dirty="0"/>
              <a:t>, komplexní resuscitační péče, kortikoidy, krevní deriváty, kont. LMWH, krystaloidy + koloidy…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 1:30 hod. v noci oběhová nestabilita, bradykardie, dle </a:t>
            </a:r>
            <a:r>
              <a:rPr lang="cs-CZ" dirty="0" err="1"/>
              <a:t>bed-side</a:t>
            </a:r>
            <a:r>
              <a:rPr lang="cs-CZ" dirty="0"/>
              <a:t> TTE </a:t>
            </a:r>
            <a:r>
              <a:rPr lang="cs-CZ" b="1" dirty="0" err="1">
                <a:solidFill>
                  <a:srgbClr val="FF0000"/>
                </a:solidFill>
              </a:rPr>
              <a:t>hypokineza</a:t>
            </a:r>
            <a:r>
              <a:rPr lang="cs-CZ" b="1" dirty="0">
                <a:solidFill>
                  <a:srgbClr val="FF0000"/>
                </a:solidFill>
              </a:rPr>
              <a:t> obou komor</a:t>
            </a:r>
            <a:r>
              <a:rPr lang="cs-CZ" dirty="0"/>
              <a:t>, </a:t>
            </a:r>
            <a:r>
              <a:rPr lang="cs-CZ" dirty="0" err="1"/>
              <a:t>inotropní</a:t>
            </a:r>
            <a:r>
              <a:rPr lang="cs-CZ" dirty="0"/>
              <a:t> podpora </a:t>
            </a:r>
            <a:r>
              <a:rPr lang="cs-CZ" dirty="0" err="1"/>
              <a:t>dobutaminem</a:t>
            </a:r>
            <a:r>
              <a:rPr lang="cs-CZ" dirty="0"/>
              <a:t> s malým efektem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 1:45 hod. KPCR pro oběhovou zástavu, </a:t>
            </a:r>
            <a:r>
              <a:rPr lang="cs-CZ" b="1" dirty="0">
                <a:solidFill>
                  <a:srgbClr val="FF0000"/>
                </a:solidFill>
              </a:rPr>
              <a:t>asystolii</a:t>
            </a:r>
            <a:r>
              <a:rPr lang="cs-CZ" dirty="0"/>
              <a:t>, podáno 9 mg </a:t>
            </a:r>
            <a:r>
              <a:rPr lang="cs-CZ" dirty="0" err="1"/>
              <a:t>adranalinu</a:t>
            </a:r>
            <a:r>
              <a:rPr lang="cs-CZ" dirty="0"/>
              <a:t>, </a:t>
            </a:r>
            <a:r>
              <a:rPr lang="cs-CZ" dirty="0" err="1"/>
              <a:t>isoprenalin</a:t>
            </a:r>
            <a:r>
              <a:rPr lang="cs-CZ" dirty="0"/>
              <a:t>, </a:t>
            </a:r>
            <a:r>
              <a:rPr lang="cs-CZ" dirty="0" err="1"/>
              <a:t>dobutamin</a:t>
            </a:r>
            <a:r>
              <a:rPr lang="cs-CZ" dirty="0"/>
              <a:t>, noradrenalin, zvažováno ECMO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 45 min KPCR ukončena, </a:t>
            </a:r>
            <a:r>
              <a:rPr lang="cs-CZ" b="1" dirty="0">
                <a:solidFill>
                  <a:srgbClr val="FF0000"/>
                </a:solidFill>
              </a:rPr>
              <a:t>exitus </a:t>
            </a:r>
            <a:r>
              <a:rPr lang="cs-CZ" b="1" dirty="0" err="1">
                <a:solidFill>
                  <a:srgbClr val="FF0000"/>
                </a:solidFill>
              </a:rPr>
              <a:t>letalis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u="sng" dirty="0">
                <a:solidFill>
                  <a:srgbClr val="FF0000"/>
                </a:solidFill>
              </a:rPr>
              <a:t>(5 hodin po přijetí do nemocnice!)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hemokultivace: </a:t>
            </a:r>
            <a:r>
              <a:rPr lang="cs-CZ" b="1" i="1" dirty="0">
                <a:solidFill>
                  <a:srgbClr val="FF0000"/>
                </a:solidFill>
              </a:rPr>
              <a:t>Streptococcus </a:t>
            </a:r>
            <a:r>
              <a:rPr lang="cs-CZ" b="1" i="1" dirty="0" err="1">
                <a:solidFill>
                  <a:srgbClr val="FF0000"/>
                </a:solidFill>
              </a:rPr>
              <a:t>pneumoniae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dirty="0"/>
              <a:t>sérotyp 6C → </a:t>
            </a:r>
            <a:r>
              <a:rPr lang="cs-CZ" b="1" dirty="0">
                <a:solidFill>
                  <a:srgbClr val="FF0000"/>
                </a:solidFill>
              </a:rPr>
              <a:t>dg. OPSI/OPSS</a:t>
            </a:r>
          </a:p>
        </p:txBody>
      </p:sp>
    </p:spTree>
    <p:extLst>
      <p:ext uri="{BB962C8B-B14F-4D97-AF65-F5344CB8AC3E}">
        <p14:creationId xmlns:p14="http://schemas.microsoft.com/office/powerpoint/2010/main" val="91434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661C9-9DDC-4153-B267-B369E3A7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3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47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5E8BBD1-12AD-4D1B-9A3D-969ABFE57DF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8219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Preventivní opatření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5A1236E-2589-47FA-94CF-1AC432ADA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7"/>
            <a:ext cx="719241" cy="71924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AF57A49-8A5C-4E6B-B7A8-9672304B621E}"/>
              </a:ext>
            </a:extLst>
          </p:cNvPr>
          <p:cNvSpPr txBox="1"/>
          <p:nvPr/>
        </p:nvSpPr>
        <p:spPr>
          <a:xfrm>
            <a:off x="545022" y="897863"/>
            <a:ext cx="80539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→ prevence infekcí zatížených vysokým </a:t>
            </a:r>
            <a:r>
              <a:rPr lang="cs-CZ" b="1" dirty="0">
                <a:solidFill>
                  <a:srgbClr val="FF0000"/>
                </a:solidFill>
              </a:rPr>
              <a:t>rizikem progrese do sepse</a:t>
            </a:r>
          </a:p>
          <a:p>
            <a:endParaRPr lang="cs-CZ" dirty="0"/>
          </a:p>
          <a:p>
            <a:r>
              <a:rPr lang="cs-CZ" b="1" u="sng" dirty="0"/>
              <a:t>Péče o pacienty po splenektomii (očkování, ATB profylaxe)</a:t>
            </a:r>
          </a:p>
          <a:p>
            <a:r>
              <a:rPr lang="cs-CZ" dirty="0"/>
              <a:t>→ slezina má důležitou funkci v záchytu a eliminaci v oběhu cirkulujících </a:t>
            </a:r>
            <a:r>
              <a:rPr lang="cs-CZ" b="1" dirty="0">
                <a:solidFill>
                  <a:srgbClr val="FF0000"/>
                </a:solidFill>
              </a:rPr>
              <a:t>opouzdřených bakterií </a:t>
            </a:r>
            <a:r>
              <a:rPr lang="cs-CZ" dirty="0"/>
              <a:t>(</a:t>
            </a:r>
            <a:r>
              <a:rPr lang="cs-CZ" dirty="0" err="1"/>
              <a:t>opsonizace</a:t>
            </a:r>
            <a:r>
              <a:rPr lang="cs-CZ" dirty="0"/>
              <a:t> prostřednictvím IgM protilátek produkovanými paměťovými B lymfocyty přímo ve slezině)</a:t>
            </a:r>
          </a:p>
          <a:p>
            <a:r>
              <a:rPr lang="cs-CZ" dirty="0"/>
              <a:t>→ pac. s </a:t>
            </a:r>
            <a:r>
              <a:rPr lang="cs-CZ" b="1" dirty="0" err="1">
                <a:solidFill>
                  <a:srgbClr val="FF0000"/>
                </a:solidFill>
              </a:rPr>
              <a:t>hyposlenismem</a:t>
            </a:r>
            <a:r>
              <a:rPr lang="cs-CZ" b="1" dirty="0">
                <a:solidFill>
                  <a:srgbClr val="FF0000"/>
                </a:solidFill>
              </a:rPr>
              <a:t>/</a:t>
            </a:r>
            <a:r>
              <a:rPr lang="cs-CZ" b="1" dirty="0" err="1">
                <a:solidFill>
                  <a:srgbClr val="FF0000"/>
                </a:solidFill>
              </a:rPr>
              <a:t>asplenií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jsou zatížení vysokým rizikem závažných infekcí vyvolaných pneumokoky, hemofilem, meningokoky (také malárie, </a:t>
            </a:r>
            <a:r>
              <a:rPr lang="cs-CZ" dirty="0" err="1"/>
              <a:t>babesióza</a:t>
            </a:r>
            <a:r>
              <a:rPr lang="cs-CZ" dirty="0"/>
              <a:t>)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→ OPSI (</a:t>
            </a:r>
            <a:r>
              <a:rPr lang="cs-CZ" b="1" dirty="0" err="1">
                <a:solidFill>
                  <a:srgbClr val="FF0000"/>
                </a:solidFill>
              </a:rPr>
              <a:t>Overwhelming</a:t>
            </a:r>
            <a:r>
              <a:rPr lang="cs-CZ" b="1" dirty="0">
                <a:solidFill>
                  <a:srgbClr val="FF0000"/>
                </a:solidFill>
              </a:rPr>
              <a:t> post-</a:t>
            </a:r>
            <a:r>
              <a:rPr lang="cs-CZ" b="1" dirty="0" err="1">
                <a:solidFill>
                  <a:srgbClr val="FF0000"/>
                </a:solidFill>
              </a:rPr>
              <a:t>splenectomy</a:t>
            </a:r>
            <a:r>
              <a:rPr lang="cs-CZ" b="1" dirty="0">
                <a:solidFill>
                  <a:srgbClr val="FF0000"/>
                </a:solidFill>
              </a:rPr>
              <a:t> Infection)</a:t>
            </a:r>
          </a:p>
          <a:p>
            <a:r>
              <a:rPr lang="cs-CZ" b="1" dirty="0">
                <a:solidFill>
                  <a:srgbClr val="FF0000"/>
                </a:solidFill>
              </a:rPr>
              <a:t>→ OPSS (</a:t>
            </a:r>
            <a:r>
              <a:rPr lang="cs-CZ" b="1" dirty="0" err="1">
                <a:solidFill>
                  <a:srgbClr val="FF0000"/>
                </a:solidFill>
              </a:rPr>
              <a:t>Overwhelming</a:t>
            </a:r>
            <a:r>
              <a:rPr lang="cs-CZ" b="1" dirty="0">
                <a:solidFill>
                  <a:srgbClr val="FF0000"/>
                </a:solidFill>
              </a:rPr>
              <a:t> post-</a:t>
            </a:r>
            <a:r>
              <a:rPr lang="cs-CZ" b="1" dirty="0" err="1">
                <a:solidFill>
                  <a:srgbClr val="FF0000"/>
                </a:solidFill>
              </a:rPr>
              <a:t>splenectomy</a:t>
            </a:r>
            <a:r>
              <a:rPr lang="cs-CZ" b="1" dirty="0">
                <a:solidFill>
                  <a:srgbClr val="FF0000"/>
                </a:solidFill>
              </a:rPr>
              <a:t> Sepsis)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2750019-5F7E-4BEE-B1E8-D988F4D0A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517957"/>
              </p:ext>
            </p:extLst>
          </p:nvPr>
        </p:nvGraphicFramePr>
        <p:xfrm>
          <a:off x="545022" y="4037184"/>
          <a:ext cx="8053956" cy="1756760"/>
        </p:xfrm>
        <a:graphic>
          <a:graphicData uri="http://schemas.openxmlformats.org/drawingml/2006/table">
            <a:tbl>
              <a:tblPr firstRow="1" firstCol="1" bandRow="1"/>
              <a:tblGrid>
                <a:gridCol w="4558539">
                  <a:extLst>
                    <a:ext uri="{9D8B030D-6E8A-4147-A177-3AD203B41FA5}">
                      <a16:colId xmlns:a16="http://schemas.microsoft.com/office/drawing/2014/main" val="1668444484"/>
                    </a:ext>
                  </a:extLst>
                </a:gridCol>
                <a:gridCol w="3495417">
                  <a:extLst>
                    <a:ext uri="{9D8B030D-6E8A-4147-A177-3AD203B41FA5}">
                      <a16:colId xmlns:a16="http://schemas.microsoft.com/office/drawing/2014/main" val="3090720965"/>
                    </a:ext>
                  </a:extLst>
                </a:gridCol>
              </a:tblGrid>
              <a:tr h="219153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 vakcíny: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Doporučené přípravky: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13898"/>
                  </a:ext>
                </a:extLst>
              </a:tr>
              <a:tr h="220513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vakcína proti pneumokokovým onemocněním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Prevenar 13</a:t>
                      </a:r>
                      <a:r>
                        <a:rPr lang="cs-CZ" sz="1600" baseline="30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®</a:t>
                      </a: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(Pneumovax</a:t>
                      </a:r>
                      <a:r>
                        <a:rPr lang="cs-CZ" sz="1600" baseline="30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®</a:t>
                      </a: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810304"/>
                  </a:ext>
                </a:extLst>
              </a:tr>
              <a:tr h="438034">
                <a:tc rowSpan="2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vakcína proti meningokokovým onemocněním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proti </a:t>
                      </a:r>
                      <a:r>
                        <a:rPr lang="cs-CZ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séroskupině</a:t>
                      </a: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A, C, W, Y:</a:t>
                      </a:r>
                      <a:b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Menveo</a:t>
                      </a:r>
                      <a:r>
                        <a:rPr lang="cs-CZ" sz="16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®</a:t>
                      </a: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nebo </a:t>
                      </a:r>
                      <a:r>
                        <a:rPr lang="cs-CZ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Nimenrix</a:t>
                      </a:r>
                      <a:r>
                        <a:rPr lang="cs-CZ" sz="16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®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558239"/>
                  </a:ext>
                </a:extLst>
              </a:tr>
              <a:tr h="438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proti </a:t>
                      </a:r>
                      <a:r>
                        <a:rPr lang="cs-CZ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séroskupině</a:t>
                      </a: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B:</a:t>
                      </a:r>
                      <a:b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Bexsero</a:t>
                      </a:r>
                      <a:r>
                        <a:rPr lang="cs-CZ" sz="16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®</a:t>
                      </a: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nebo </a:t>
                      </a:r>
                      <a:r>
                        <a:rPr lang="cs-CZ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Trumenba</a:t>
                      </a:r>
                      <a:r>
                        <a:rPr lang="cs-CZ" sz="16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®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394902"/>
                  </a:ext>
                </a:extLst>
              </a:tr>
              <a:tr h="220513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vakcína proti </a:t>
                      </a:r>
                      <a:r>
                        <a:rPr lang="cs-CZ" sz="160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Haemophilus influenzae</a:t>
                      </a: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Hiberix</a:t>
                      </a:r>
                      <a:r>
                        <a:rPr lang="cs-CZ" sz="1600" baseline="30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®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752805"/>
                  </a:ext>
                </a:extLst>
              </a:tr>
              <a:tr h="220513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vakcína proti chřipce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Vaxigrip</a:t>
                      </a: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Tetra</a:t>
                      </a:r>
                      <a:r>
                        <a:rPr lang="cs-CZ" sz="16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®</a:t>
                      </a: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Influvac</a:t>
                      </a: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Tetra</a:t>
                      </a:r>
                      <a:r>
                        <a:rPr lang="cs-CZ" sz="16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®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914638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631D9A8C-45C4-4ED4-96DC-A069B8501AC2}"/>
              </a:ext>
            </a:extLst>
          </p:cNvPr>
          <p:cNvSpPr txBox="1"/>
          <p:nvPr/>
        </p:nvSpPr>
        <p:spPr>
          <a:xfrm>
            <a:off x="545022" y="5883893"/>
            <a:ext cx="740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Pohotovostní ATB terapie </a:t>
            </a:r>
            <a:r>
              <a:rPr lang="cs-CZ" dirty="0"/>
              <a:t>(</a:t>
            </a:r>
            <a:r>
              <a:rPr lang="cs-CZ" dirty="0" err="1"/>
              <a:t>cefuroxim</a:t>
            </a:r>
            <a:r>
              <a:rPr lang="cs-CZ" dirty="0"/>
              <a:t>, amoxicilin/</a:t>
            </a:r>
            <a:r>
              <a:rPr lang="cs-CZ" dirty="0" err="1"/>
              <a:t>klavulonát</a:t>
            </a:r>
            <a:r>
              <a:rPr lang="cs-CZ" dirty="0"/>
              <a:t>, </a:t>
            </a:r>
            <a:r>
              <a:rPr lang="cs-CZ" dirty="0" err="1"/>
              <a:t>moxifloxacin</a:t>
            </a:r>
            <a:r>
              <a:rPr lang="cs-CZ" dirty="0"/>
              <a:t>) → balení ATB vydáno pacientovi pro případ </a:t>
            </a:r>
            <a:r>
              <a:rPr lang="cs-CZ" dirty="0" err="1"/>
              <a:t>febrilií</a:t>
            </a:r>
            <a:r>
              <a:rPr lang="cs-CZ" dirty="0"/>
              <a:t> a nemožnosti vyhledat lékaře</a:t>
            </a:r>
          </a:p>
        </p:txBody>
      </p:sp>
    </p:spTree>
    <p:extLst>
      <p:ext uri="{BB962C8B-B14F-4D97-AF65-F5344CB8AC3E}">
        <p14:creationId xmlns:p14="http://schemas.microsoft.com/office/powerpoint/2010/main" val="3104382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661C9-9DDC-4153-B267-B369E3A7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48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5E8BBD1-12AD-4D1B-9A3D-969ABFE57DF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8219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Klíčové body na závěr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5A1236E-2589-47FA-94CF-1AC432ADA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05CBEBE-11B7-46F1-9386-01B90D67CDDB}"/>
              </a:ext>
            </a:extLst>
          </p:cNvPr>
          <p:cNvSpPr txBox="1"/>
          <p:nvPr/>
        </p:nvSpPr>
        <p:spPr>
          <a:xfrm>
            <a:off x="427839" y="1141144"/>
            <a:ext cx="8406702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1) sepse = </a:t>
            </a:r>
            <a:r>
              <a:rPr lang="cs-CZ" sz="2000" b="1" dirty="0">
                <a:solidFill>
                  <a:srgbClr val="FF0000"/>
                </a:solidFill>
              </a:rPr>
              <a:t>„</a:t>
            </a:r>
            <a:r>
              <a:rPr lang="cs-CZ" sz="2000" b="1" dirty="0" err="1">
                <a:solidFill>
                  <a:srgbClr val="FF0000"/>
                </a:solidFill>
              </a:rPr>
              <a:t>medical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emergency</a:t>
            </a:r>
            <a:r>
              <a:rPr lang="cs-CZ" sz="2000" b="1" dirty="0">
                <a:solidFill>
                  <a:srgbClr val="FF0000"/>
                </a:solidFill>
              </a:rPr>
              <a:t>“</a:t>
            </a:r>
            <a:r>
              <a:rPr lang="cs-CZ" sz="2000" dirty="0"/>
              <a:t>,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stav vyžadující neodkladné zahájení diagnostických a terapeutických výkonů, včetně směřování pacienta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2) pacient může být nemocnější, než vypadá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3) při nově vzniklé poruše orgánových funkcí → </a:t>
            </a:r>
            <a:r>
              <a:rPr lang="cs-CZ" sz="2000" b="1" dirty="0">
                <a:solidFill>
                  <a:srgbClr val="FF0000"/>
                </a:solidFill>
              </a:rPr>
              <a:t>vždy zvažovat infekci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4) při neočekávaném náhlém </a:t>
            </a:r>
            <a:r>
              <a:rPr lang="cs-CZ" sz="2000" b="1" dirty="0">
                <a:solidFill>
                  <a:srgbClr val="FF0000"/>
                </a:solidFill>
              </a:rPr>
              <a:t>zhoršení stavu </a:t>
            </a:r>
            <a:r>
              <a:rPr lang="cs-CZ" sz="2000" dirty="0"/>
              <a:t>→  podezření na sepsi, bez ohledu na naplnění kritérií definice sepse (zhoršení stavu pacientů na odd.)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5) sepse může být modifikována </a:t>
            </a:r>
            <a:r>
              <a:rPr lang="cs-CZ" sz="2000" dirty="0" err="1"/>
              <a:t>preexistující</a:t>
            </a:r>
            <a:r>
              <a:rPr lang="cs-CZ" sz="2000" dirty="0"/>
              <a:t> akutní nemocí, chronickými komorbiditami, medikací…</a:t>
            </a:r>
          </a:p>
        </p:txBody>
      </p:sp>
    </p:spTree>
    <p:extLst>
      <p:ext uri="{BB962C8B-B14F-4D97-AF65-F5344CB8AC3E}">
        <p14:creationId xmlns:p14="http://schemas.microsoft.com/office/powerpoint/2010/main" val="35142149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661C9-9DDC-4153-B267-B369E3A7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49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5E8BBD1-12AD-4D1B-9A3D-969ABFE57DF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8219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Klíčové body na závěr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5A1236E-2589-47FA-94CF-1AC432ADA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05CBEBE-11B7-46F1-9386-01B90D67CDDB}"/>
              </a:ext>
            </a:extLst>
          </p:cNvPr>
          <p:cNvSpPr txBox="1"/>
          <p:nvPr/>
        </p:nvSpPr>
        <p:spPr>
          <a:xfrm>
            <a:off x="545022" y="1141144"/>
            <a:ext cx="8053956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6) </a:t>
            </a:r>
            <a:r>
              <a:rPr lang="cs-CZ" sz="2000" b="1" dirty="0">
                <a:solidFill>
                  <a:srgbClr val="FF0000"/>
                </a:solidFill>
              </a:rPr>
              <a:t>sepsis-3</a:t>
            </a:r>
            <a:r>
              <a:rPr lang="cs-CZ" sz="2000" dirty="0"/>
              <a:t> = potvrzení infekce + posouzení </a:t>
            </a:r>
            <a:r>
              <a:rPr lang="cs-CZ" sz="2000" dirty="0" err="1"/>
              <a:t>org</a:t>
            </a:r>
            <a:r>
              <a:rPr lang="cs-CZ" sz="2000" dirty="0"/>
              <a:t>. dysfunkce + rozpoznání hypotenze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7) </a:t>
            </a:r>
            <a:r>
              <a:rPr lang="cs-CZ" sz="2000" dirty="0" err="1"/>
              <a:t>triáž</a:t>
            </a:r>
            <a:r>
              <a:rPr lang="cs-CZ" sz="2000" dirty="0"/>
              <a:t> pac. se susp. sepsi: </a:t>
            </a:r>
            <a:r>
              <a:rPr lang="cs-CZ" sz="2000" b="1" dirty="0">
                <a:solidFill>
                  <a:srgbClr val="FF0000"/>
                </a:solidFill>
              </a:rPr>
              <a:t>qSOFA + známky </a:t>
            </a:r>
            <a:r>
              <a:rPr lang="cs-CZ" sz="2000" b="1" dirty="0" err="1">
                <a:solidFill>
                  <a:srgbClr val="FF0000"/>
                </a:solidFill>
              </a:rPr>
              <a:t>perif</a:t>
            </a:r>
            <a:r>
              <a:rPr lang="cs-CZ" sz="2000" b="1" dirty="0">
                <a:solidFill>
                  <a:srgbClr val="FF0000"/>
                </a:solidFill>
              </a:rPr>
              <a:t>. </a:t>
            </a:r>
            <a:r>
              <a:rPr lang="cs-CZ" sz="2000" b="1" dirty="0" err="1">
                <a:solidFill>
                  <a:srgbClr val="FF0000"/>
                </a:solidFill>
              </a:rPr>
              <a:t>hypoperfuze</a:t>
            </a:r>
            <a:r>
              <a:rPr lang="cs-CZ" sz="2000" b="1" dirty="0">
                <a:solidFill>
                  <a:srgbClr val="FF0000"/>
                </a:solidFill>
              </a:rPr>
              <a:t> + laktát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8) </a:t>
            </a:r>
            <a:r>
              <a:rPr lang="cs-CZ" sz="2000" b="1" dirty="0">
                <a:solidFill>
                  <a:srgbClr val="FF0000"/>
                </a:solidFill>
              </a:rPr>
              <a:t>hypotenze</a:t>
            </a:r>
            <a:r>
              <a:rPr lang="cs-CZ" sz="2000" dirty="0"/>
              <a:t> – podceňovaný faktor v úvodním vyhodnocení stavu pacienta, pozdní korekce hypotenze je silný nezávislým faktorem mortality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9) podezření na sepsi – aktivace procesu </a:t>
            </a:r>
            <a:r>
              <a:rPr lang="cs-CZ" sz="2000" b="1" dirty="0">
                <a:solidFill>
                  <a:srgbClr val="FF0000"/>
                </a:solidFill>
              </a:rPr>
              <a:t>standardní oddělení → JIP</a:t>
            </a:r>
            <a:r>
              <a:rPr lang="cs-CZ" sz="2000" dirty="0"/>
              <a:t>, příjmová ambulance → OUP, lékař oddělení → </a:t>
            </a:r>
            <a:r>
              <a:rPr lang="cs-CZ" sz="2000" dirty="0" err="1"/>
              <a:t>intenzivista</a:t>
            </a:r>
            <a:endParaRPr lang="cs-CZ" sz="2000" dirty="0"/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10) </a:t>
            </a:r>
            <a:r>
              <a:rPr lang="cs-CZ" sz="2000" b="1" dirty="0">
                <a:solidFill>
                  <a:srgbClr val="FF0000"/>
                </a:solidFill>
              </a:rPr>
              <a:t>Neztrácet čas</a:t>
            </a:r>
            <a:r>
              <a:rPr lang="cs-CZ" sz="2000" dirty="0"/>
              <a:t>, čím dříve zahájena adekvátní terapie, tím lepší prognóza</a:t>
            </a:r>
          </a:p>
        </p:txBody>
      </p:sp>
    </p:spTree>
    <p:extLst>
      <p:ext uri="{BB962C8B-B14F-4D97-AF65-F5344CB8AC3E}">
        <p14:creationId xmlns:p14="http://schemas.microsoft.com/office/powerpoint/2010/main" val="50886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8325BB-95B6-4F7D-B4DE-81837EC8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701F5CD-6132-4F56-A4C8-E5C89E53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Vývoj moderní definice sepse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BD9CAA-E962-4FD9-9486-0E25DC81F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16BE1F1-6AA0-4273-BE4D-51F803DBF031}"/>
              </a:ext>
            </a:extLst>
          </p:cNvPr>
          <p:cNvSpPr txBox="1"/>
          <p:nvPr/>
        </p:nvSpPr>
        <p:spPr>
          <a:xfrm>
            <a:off x="478173" y="1199626"/>
            <a:ext cx="83563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rgbClr val="FF0000"/>
                </a:solidFill>
              </a:rPr>
              <a:t>Sepsis-1 (1991, Roger Bone)</a:t>
            </a:r>
            <a:br>
              <a:rPr lang="cs-CZ" dirty="0"/>
            </a:br>
            <a:r>
              <a:rPr lang="cs-CZ" b="1" dirty="0"/>
              <a:t>Kritéria systémové zánětlivé odpovědi (SIRS):</a:t>
            </a:r>
          </a:p>
          <a:p>
            <a:pPr marL="342900" indent="-342900">
              <a:buAutoNum type="arabicParenR"/>
            </a:pPr>
            <a:r>
              <a:rPr lang="cs-CZ" dirty="0"/>
              <a:t>Tělesná teplota &lt; 36 °C nebo nad 38 °C</a:t>
            </a:r>
          </a:p>
          <a:p>
            <a:pPr marL="342900" indent="-342900">
              <a:buAutoNum type="arabicParenR"/>
            </a:pPr>
            <a:r>
              <a:rPr lang="cs-CZ" dirty="0"/>
              <a:t>Tachykardie &gt; 90 tepů/min</a:t>
            </a:r>
          </a:p>
          <a:p>
            <a:pPr marL="342900" indent="-342900">
              <a:buAutoNum type="arabicParenR"/>
            </a:pPr>
            <a:r>
              <a:rPr lang="cs-CZ" dirty="0"/>
              <a:t>Tachypnoe &gt; 20 dechů/min</a:t>
            </a:r>
          </a:p>
          <a:p>
            <a:pPr marL="342900" indent="-342900">
              <a:buAutoNum type="arabicParenR"/>
            </a:pPr>
            <a:r>
              <a:rPr lang="pl-PL" dirty="0"/>
              <a:t>Leukocytóza nad 12 tis./µl nebo leukopenie pod 4 tis./µl </a:t>
            </a:r>
            <a:br>
              <a:rPr lang="pl-PL" dirty="0"/>
            </a:br>
            <a:r>
              <a:rPr lang="pl-PL" dirty="0"/>
              <a:t>nebo víc jak 10 % nezralých forem neutrofilů (tyče)</a:t>
            </a:r>
          </a:p>
          <a:p>
            <a:endParaRPr lang="pl-PL" dirty="0"/>
          </a:p>
          <a:p>
            <a:r>
              <a:rPr lang="pl-PL" b="1" dirty="0"/>
              <a:t>Sepse</a:t>
            </a:r>
            <a:r>
              <a:rPr lang="pl-PL" dirty="0"/>
              <a:t> = </a:t>
            </a:r>
            <a:r>
              <a:rPr lang="pl-PL" b="1" dirty="0">
                <a:solidFill>
                  <a:srgbClr val="FF0000"/>
                </a:solidFill>
              </a:rPr>
              <a:t>infekce + 2 ze 4 kritérií SIRS</a:t>
            </a:r>
          </a:p>
          <a:p>
            <a:br>
              <a:rPr lang="pl-PL" dirty="0"/>
            </a:br>
            <a:endParaRPr lang="pl-PL" dirty="0"/>
          </a:p>
          <a:p>
            <a:r>
              <a:rPr lang="pl-PL" b="1" dirty="0">
                <a:solidFill>
                  <a:srgbClr val="FF0000"/>
                </a:solidFill>
              </a:rPr>
              <a:t>NEVÝHODY DEFINICE</a:t>
            </a:r>
          </a:p>
          <a:p>
            <a:r>
              <a:rPr lang="cs-CZ" dirty="0"/>
              <a:t>→ vysoký počet </a:t>
            </a:r>
            <a:r>
              <a:rPr lang="cs-CZ" b="1" dirty="0">
                <a:solidFill>
                  <a:srgbClr val="FF0000"/>
                </a:solidFill>
              </a:rPr>
              <a:t>falešně pozitivních (A) </a:t>
            </a:r>
            <a:r>
              <a:rPr lang="cs-CZ" dirty="0"/>
              <a:t>i </a:t>
            </a:r>
            <a:r>
              <a:rPr lang="cs-CZ" b="1" dirty="0">
                <a:solidFill>
                  <a:srgbClr val="FF0000"/>
                </a:solidFill>
              </a:rPr>
              <a:t>falešně negativních (B) </a:t>
            </a:r>
            <a:r>
              <a:rPr lang="cs-CZ" dirty="0"/>
              <a:t>případů sepse</a:t>
            </a:r>
            <a:br>
              <a:rPr lang="cs-CZ" dirty="0"/>
            </a:br>
            <a:endParaRPr lang="cs-CZ" dirty="0"/>
          </a:p>
          <a:p>
            <a:r>
              <a:rPr lang="cs-CZ" dirty="0"/>
              <a:t>A) přítomnost kritérií SIRS během infekce – často </a:t>
            </a:r>
            <a:r>
              <a:rPr lang="cs-CZ" b="1" dirty="0">
                <a:solidFill>
                  <a:srgbClr val="FF0000"/>
                </a:solidFill>
              </a:rPr>
              <a:t>fyziologická (žádoucí) reakce </a:t>
            </a:r>
            <a:r>
              <a:rPr lang="cs-CZ" dirty="0"/>
              <a:t>i na nezávažnou infekci (např. akut. tonsilitida, IMC, erysipel)</a:t>
            </a:r>
          </a:p>
          <a:p>
            <a:r>
              <a:rPr lang="cs-CZ" dirty="0"/>
              <a:t>B) senioři, </a:t>
            </a:r>
            <a:r>
              <a:rPr lang="cs-CZ" dirty="0" err="1"/>
              <a:t>imunokompromitovaní</a:t>
            </a:r>
            <a:r>
              <a:rPr lang="cs-CZ" dirty="0"/>
              <a:t> = malá aktivace </a:t>
            </a:r>
            <a:r>
              <a:rPr lang="cs-CZ" dirty="0" err="1"/>
              <a:t>proinflamatorních</a:t>
            </a:r>
            <a:r>
              <a:rPr lang="cs-CZ" dirty="0"/>
              <a:t> procesů, nesplní kritéria SIRS i při plně rozvinuté sepsi </a:t>
            </a:r>
            <a:r>
              <a:rPr lang="cs-CZ" b="1" dirty="0">
                <a:solidFill>
                  <a:srgbClr val="FF0000"/>
                </a:solidFill>
              </a:rPr>
              <a:t>(</a:t>
            </a:r>
            <a:r>
              <a:rPr lang="cs-CZ" b="1" dirty="0" err="1">
                <a:solidFill>
                  <a:srgbClr val="FF0000"/>
                </a:solidFill>
              </a:rPr>
              <a:t>imunosenescence</a:t>
            </a:r>
            <a:r>
              <a:rPr lang="cs-CZ" b="1" dirty="0">
                <a:solidFill>
                  <a:srgbClr val="FF0000"/>
                </a:solidFill>
              </a:rPr>
              <a:t>)</a:t>
            </a:r>
          </a:p>
          <a:p>
            <a:endParaRPr lang="cs-CZ" dirty="0"/>
          </a:p>
          <a:p>
            <a:r>
              <a:rPr lang="cs-CZ" dirty="0"/>
              <a:t>→ „</a:t>
            </a:r>
            <a:r>
              <a:rPr lang="cs-CZ" dirty="0" err="1"/>
              <a:t>diluční</a:t>
            </a:r>
            <a:r>
              <a:rPr lang="cs-CZ" dirty="0"/>
              <a:t> efekt“ – falešný nárust incidence a pokles mortality = </a:t>
            </a:r>
            <a:r>
              <a:rPr lang="cs-CZ" b="1" dirty="0">
                <a:solidFill>
                  <a:srgbClr val="FF0000"/>
                </a:solidFill>
              </a:rPr>
              <a:t>ztráta „</a:t>
            </a:r>
            <a:r>
              <a:rPr lang="cs-CZ" b="1" dirty="0" err="1">
                <a:solidFill>
                  <a:srgbClr val="FF0000"/>
                </a:solidFill>
              </a:rPr>
              <a:t>emergency</a:t>
            </a:r>
            <a:r>
              <a:rPr lang="cs-CZ" b="1" dirty="0">
                <a:solidFill>
                  <a:srgbClr val="FF0000"/>
                </a:solidFill>
              </a:rPr>
              <a:t>“</a:t>
            </a:r>
          </a:p>
        </p:txBody>
      </p:sp>
      <p:pic>
        <p:nvPicPr>
          <p:cNvPr id="11" name="Obrázek 10" descr="Obsah obrázku vázanka, muž, noviny, text&#10;&#10;Popis byl vytvořen automaticky">
            <a:extLst>
              <a:ext uri="{FF2B5EF4-FFF2-40B4-BE49-F238E27FC236}">
                <a16:creationId xmlns:a16="http://schemas.microsoft.com/office/drawing/2014/main" id="{6274B561-80C4-4601-B310-EF050C777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06" y="782196"/>
            <a:ext cx="2624394" cy="3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431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0F980C-A03E-4238-A505-BFB61534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B27B-3844-439A-9777-FCA011CD8388}" type="slidenum">
              <a:rPr lang="cs-CZ" smtClean="0"/>
              <a:pPr/>
              <a:t>50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D20EA25-A42C-4ED2-BF60-29BA78384283}"/>
              </a:ext>
            </a:extLst>
          </p:cNvPr>
          <p:cNvSpPr txBox="1"/>
          <p:nvPr/>
        </p:nvSpPr>
        <p:spPr>
          <a:xfrm>
            <a:off x="181778" y="5420427"/>
            <a:ext cx="8780443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FFFF00"/>
                </a:solidFill>
              </a:rPr>
              <a:t>Děkuji za pozornost</a:t>
            </a:r>
            <a:endParaRPr lang="cs-CZ" sz="3200" b="1" dirty="0">
              <a:solidFill>
                <a:srgbClr val="FFFF00"/>
              </a:solidFill>
            </a:endParaRPr>
          </a:p>
          <a:p>
            <a:pPr algn="ctr"/>
            <a:r>
              <a:rPr lang="cs-CZ" sz="2800" b="1" dirty="0">
                <a:solidFill>
                  <a:srgbClr val="FFFF00"/>
                </a:solidFill>
              </a:rPr>
              <a:t>stebel.roman@fnbrno.cz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F8F210-E60F-4DCB-8A0B-2EB6E7158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12" y="1135291"/>
            <a:ext cx="5748173" cy="229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4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8325BB-95B6-4F7D-B4DE-81837EC8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701F5CD-6132-4F56-A4C8-E5C89E53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Vývoj moderní definice sepse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BD9CAA-E962-4FD9-9486-0E25DC81F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60D6A95-2938-461E-96D5-E4AE23AA2066}"/>
              </a:ext>
            </a:extLst>
          </p:cNvPr>
          <p:cNvSpPr txBox="1"/>
          <p:nvPr/>
        </p:nvSpPr>
        <p:spPr>
          <a:xfrm>
            <a:off x="478173" y="931178"/>
            <a:ext cx="8356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rgbClr val="FF0000"/>
                </a:solidFill>
              </a:rPr>
              <a:t>Sepsis-2 (2001)</a:t>
            </a:r>
          </a:p>
          <a:p>
            <a:r>
              <a:rPr lang="cs-CZ" dirty="0"/>
              <a:t>→ kritéria SIRS doplněna o řadu </a:t>
            </a:r>
            <a:r>
              <a:rPr lang="cs-CZ" b="1" dirty="0">
                <a:solidFill>
                  <a:srgbClr val="FF0000"/>
                </a:solidFill>
              </a:rPr>
              <a:t>klinických</a:t>
            </a:r>
            <a:r>
              <a:rPr lang="cs-CZ" dirty="0"/>
              <a:t>, </a:t>
            </a:r>
            <a:r>
              <a:rPr lang="cs-CZ" b="1" dirty="0">
                <a:solidFill>
                  <a:srgbClr val="FF0000"/>
                </a:solidFill>
              </a:rPr>
              <a:t>metabolických</a:t>
            </a:r>
            <a:r>
              <a:rPr lang="cs-CZ" dirty="0"/>
              <a:t> a </a:t>
            </a:r>
            <a:r>
              <a:rPr lang="cs-CZ" b="1" dirty="0">
                <a:solidFill>
                  <a:srgbClr val="FF0000"/>
                </a:solidFill>
              </a:rPr>
              <a:t>laboratorních odchylek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alterace vědomí (GCS)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hypotenze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hyperglykémie u pacientů bez 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elevace CRP, prokalcitonin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nově vzniklá oligurie, otoky, pozitivní tekutinová bilance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koagulopatie</a:t>
            </a:r>
            <a:r>
              <a:rPr lang="cs-CZ" dirty="0"/>
              <a:t>, trombocytopenie …a další</a:t>
            </a:r>
          </a:p>
          <a:p>
            <a:endParaRPr lang="cs-CZ" dirty="0"/>
          </a:p>
          <a:p>
            <a:r>
              <a:rPr lang="cs-CZ" dirty="0"/>
              <a:t>→ ještě větší chaos, </a:t>
            </a:r>
            <a:r>
              <a:rPr lang="cs-CZ" b="1" dirty="0">
                <a:solidFill>
                  <a:srgbClr val="FF0000"/>
                </a:solidFill>
              </a:rPr>
              <a:t>prohloubení nízké specificity</a:t>
            </a:r>
            <a:r>
              <a:rPr lang="cs-CZ" dirty="0"/>
              <a:t> při stanovení diagnózy sepse</a:t>
            </a:r>
          </a:p>
          <a:p>
            <a:endParaRPr lang="cs-CZ" b="1" u="sng" dirty="0">
              <a:solidFill>
                <a:srgbClr val="FF0000"/>
              </a:solidFill>
            </a:endParaRPr>
          </a:p>
          <a:p>
            <a:r>
              <a:rPr lang="pl-PL" b="1" dirty="0">
                <a:solidFill>
                  <a:srgbClr val="FF0000"/>
                </a:solidFill>
              </a:rPr>
              <a:t>Těžká sepse </a:t>
            </a:r>
            <a:r>
              <a:rPr lang="pl-PL" dirty="0"/>
              <a:t>= infekce + SIRS + akutní orgánová dysfunkce</a:t>
            </a:r>
          </a:p>
          <a:p>
            <a:r>
              <a:rPr lang="pl-PL" b="1" dirty="0">
                <a:solidFill>
                  <a:srgbClr val="FF0000"/>
                </a:solidFill>
              </a:rPr>
              <a:t>Septický šok </a:t>
            </a:r>
            <a:r>
              <a:rPr lang="pl-PL" dirty="0"/>
              <a:t>= sepse + hypotenze nereagující na tekutinovou resuscitaci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6C8BA3B-1245-4E95-9320-F6E602D31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9" y="4705624"/>
            <a:ext cx="3355597" cy="20972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33D7B51-D2BF-43F8-B75D-B541C320962D}"/>
              </a:ext>
            </a:extLst>
          </p:cNvPr>
          <p:cNvSpPr txBox="1"/>
          <p:nvPr/>
        </p:nvSpPr>
        <p:spPr>
          <a:xfrm>
            <a:off x="4155696" y="5431082"/>
            <a:ext cx="270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← blíže specifikovány neinfekční příčiny SIRS</a:t>
            </a:r>
          </a:p>
        </p:txBody>
      </p:sp>
    </p:spTree>
    <p:extLst>
      <p:ext uri="{BB962C8B-B14F-4D97-AF65-F5344CB8AC3E}">
        <p14:creationId xmlns:p14="http://schemas.microsoft.com/office/powerpoint/2010/main" val="230330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8325BB-95B6-4F7D-B4DE-81837EC8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701F5CD-6132-4F56-A4C8-E5C89E53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Vývoj moderní definice sepse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BD9CAA-E962-4FD9-9486-0E25DC81F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5057777-8B38-4B0D-9487-F2D333142261}"/>
              </a:ext>
            </a:extLst>
          </p:cNvPr>
          <p:cNvSpPr txBox="1"/>
          <p:nvPr/>
        </p:nvSpPr>
        <p:spPr>
          <a:xfrm>
            <a:off x="339754" y="948419"/>
            <a:ext cx="8464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rgbClr val="FF0000"/>
                </a:solidFill>
              </a:rPr>
              <a:t>Sepsis-3 (2016)</a:t>
            </a:r>
            <a:br>
              <a:rPr lang="cs-CZ" b="1" u="sng" dirty="0">
                <a:solidFill>
                  <a:srgbClr val="FF0000"/>
                </a:solidFill>
              </a:rPr>
            </a:br>
            <a:br>
              <a:rPr lang="cs-CZ" dirty="0"/>
            </a:br>
            <a:r>
              <a:rPr lang="cs-CZ" dirty="0"/>
              <a:t>→ důraz na odlišení nekomplikovaných infekcí od sepse </a:t>
            </a:r>
            <a:r>
              <a:rPr lang="cs-CZ" b="1" dirty="0">
                <a:solidFill>
                  <a:srgbClr val="FF0000"/>
                </a:solidFill>
              </a:rPr>
              <a:t>(↑ specificity)</a:t>
            </a:r>
          </a:p>
          <a:p>
            <a:r>
              <a:rPr lang="cs-CZ" dirty="0"/>
              <a:t>→ snaha časně identifikovat pacienty s rizikem úmrtí </a:t>
            </a:r>
            <a:r>
              <a:rPr lang="cs-CZ" b="1" dirty="0">
                <a:solidFill>
                  <a:srgbClr val="FF0000"/>
                </a:solidFill>
              </a:rPr>
              <a:t>(↑ senzitivity)</a:t>
            </a:r>
          </a:p>
          <a:p>
            <a:r>
              <a:rPr lang="cs-CZ" dirty="0"/>
              <a:t>→ podkladem retrospektivní analýza 1,3 milionu pacientů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i="1" dirty="0"/>
              <a:t>Sepse je život ohrožující orgánová dysfunkce způsobená deregulovanou odpovědí hostitelského organizmu na přítomnost infekce.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→ opuštěn koncept SIRS, může pomoci rozpoznat infekci, ale není podmínkou</a:t>
            </a:r>
          </a:p>
          <a:p>
            <a:r>
              <a:rPr lang="cs-CZ" dirty="0"/>
              <a:t>→ zrušen termín těžká sepse, odpovídá jí </a:t>
            </a:r>
            <a:r>
              <a:rPr lang="cs-CZ" b="1" dirty="0">
                <a:solidFill>
                  <a:srgbClr val="FF0000"/>
                </a:solidFill>
              </a:rPr>
              <a:t>sepse jako taková </a:t>
            </a:r>
            <a:r>
              <a:rPr lang="cs-CZ" dirty="0"/>
              <a:t>(nutná orgánová dysfunkce)</a:t>
            </a:r>
          </a:p>
          <a:p>
            <a:r>
              <a:rPr lang="cs-CZ" dirty="0"/>
              <a:t>→ infekce provázená </a:t>
            </a:r>
            <a:r>
              <a:rPr lang="cs-CZ" dirty="0" err="1"/>
              <a:t>org</a:t>
            </a:r>
            <a:r>
              <a:rPr lang="cs-CZ" dirty="0"/>
              <a:t>. dysfunkcí – silný vztah s mortalitou → </a:t>
            </a:r>
            <a:r>
              <a:rPr lang="cs-CZ" b="1" dirty="0">
                <a:solidFill>
                  <a:srgbClr val="FF0000"/>
                </a:solidFill>
              </a:rPr>
              <a:t>imperativ urgentnosti</a:t>
            </a:r>
            <a:br>
              <a:rPr lang="cs-CZ" dirty="0"/>
            </a:br>
            <a:r>
              <a:rPr lang="cs-CZ" dirty="0"/>
              <a:t>→ </a:t>
            </a:r>
            <a:r>
              <a:rPr lang="cs-CZ" b="1" dirty="0">
                <a:solidFill>
                  <a:srgbClr val="FF0000"/>
                </a:solidFill>
              </a:rPr>
              <a:t>„šedá zóna“ </a:t>
            </a:r>
            <a:r>
              <a:rPr lang="cs-CZ" dirty="0"/>
              <a:t>– sepse jako komplikace jiných akutních stavů, infekce u polymorbidních pacientů s již přítomnou </a:t>
            </a:r>
            <a:r>
              <a:rPr lang="cs-CZ" dirty="0" err="1"/>
              <a:t>org</a:t>
            </a:r>
            <a:r>
              <a:rPr lang="cs-CZ" dirty="0"/>
              <a:t>. dysfunkcí…</a:t>
            </a:r>
          </a:p>
          <a:p>
            <a:endParaRPr lang="cs-CZ" dirty="0"/>
          </a:p>
          <a:p>
            <a:r>
              <a:rPr lang="cs-CZ" b="1" i="1" dirty="0"/>
              <a:t>Septický šok je sepse komplikovaná hypotenzí, která navzdory tekutinové resuscitaci vyžaduje užití </a:t>
            </a:r>
            <a:r>
              <a:rPr lang="cs-CZ" b="1" i="1" dirty="0" err="1"/>
              <a:t>vazopresorů</a:t>
            </a:r>
            <a:r>
              <a:rPr lang="cs-CZ" b="1" i="1" dirty="0"/>
              <a:t> k dosažení MAP &gt; 65 </a:t>
            </a:r>
            <a:r>
              <a:rPr lang="cs-CZ" b="1" i="1" dirty="0" err="1"/>
              <a:t>mmHg</a:t>
            </a:r>
            <a:r>
              <a:rPr lang="cs-CZ" b="1" i="1" dirty="0"/>
              <a:t> a současně je přítomná elevace sérového laktátu &gt; 2 </a:t>
            </a:r>
            <a:r>
              <a:rPr lang="cs-CZ" b="1" i="1" dirty="0" err="1"/>
              <a:t>mmol</a:t>
            </a:r>
            <a:r>
              <a:rPr lang="cs-CZ" b="1" i="1" dirty="0"/>
              <a:t>/.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→ SŠ je stav spojený s více než 40 % nemocniční mortalitou!</a:t>
            </a:r>
          </a:p>
        </p:txBody>
      </p:sp>
    </p:spTree>
    <p:extLst>
      <p:ext uri="{BB962C8B-B14F-4D97-AF65-F5344CB8AC3E}">
        <p14:creationId xmlns:p14="http://schemas.microsoft.com/office/powerpoint/2010/main" val="87353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8325BB-95B6-4F7D-B4DE-81837EC8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BD9CAA-E962-4FD9-9486-0E25DC81F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pic>
        <p:nvPicPr>
          <p:cNvPr id="8" name="Obrázek 7" descr="Obsah obrázku snímek obrazovky, text&#10;&#10;Popis byl vytvořen automaticky">
            <a:extLst>
              <a:ext uri="{FF2B5EF4-FFF2-40B4-BE49-F238E27FC236}">
                <a16:creationId xmlns:a16="http://schemas.microsoft.com/office/drawing/2014/main" id="{1C98B2F3-B546-42C4-8163-D253BC3B7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9" y="-1"/>
            <a:ext cx="6872303" cy="6858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BAFEBD7-2DD3-4272-A042-23F883F4C06B}"/>
              </a:ext>
            </a:extLst>
          </p:cNvPr>
          <p:cNvSpPr txBox="1"/>
          <p:nvPr/>
        </p:nvSpPr>
        <p:spPr>
          <a:xfrm>
            <a:off x="4790209" y="6031684"/>
            <a:ext cx="4353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Upraveno podle: </a:t>
            </a:r>
            <a:r>
              <a:rPr lang="cs-CZ" sz="1000" dirty="0" err="1"/>
              <a:t>Matějovič</a:t>
            </a:r>
            <a:r>
              <a:rPr lang="cs-CZ" sz="1000" dirty="0"/>
              <a:t> M, Sepse a její nová definice, </a:t>
            </a:r>
            <a:r>
              <a:rPr lang="cs-CZ" sz="1000" dirty="0" err="1"/>
              <a:t>Postgrad</a:t>
            </a:r>
            <a:r>
              <a:rPr lang="cs-CZ" sz="1000" dirty="0"/>
              <a:t> </a:t>
            </a:r>
            <a:r>
              <a:rPr lang="cs-CZ" sz="1000" dirty="0" err="1"/>
              <a:t>Nefrol</a:t>
            </a:r>
            <a:r>
              <a:rPr lang="cs-CZ" sz="1000" dirty="0"/>
              <a:t>, 2017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7B04B6C-85EA-40D6-B27B-A416D1058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97" y="3428999"/>
            <a:ext cx="3649692" cy="23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5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8325BB-95B6-4F7D-B4DE-81837EC8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B0A6B27B-3844-439A-9777-FCA011CD8388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701F5CD-6132-4F56-A4C8-E5C89E53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1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Sepsis</a:t>
            </a:r>
            <a:r>
              <a:rPr lang="cs-C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co přináší do praxe?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BD9CAA-E962-4FD9-9486-0E25DC81F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478"/>
            <a:ext cx="719241" cy="7192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CC68788-5980-4A9B-9ED8-E62F20D2ECD5}"/>
              </a:ext>
            </a:extLst>
          </p:cNvPr>
          <p:cNvSpPr txBox="1"/>
          <p:nvPr/>
        </p:nvSpPr>
        <p:spPr>
          <a:xfrm>
            <a:off x="478172" y="1199626"/>
            <a:ext cx="84644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Nová definice zdůrazňuje </a:t>
            </a:r>
            <a:r>
              <a:rPr lang="cs-CZ" b="1" u="sng" dirty="0">
                <a:solidFill>
                  <a:srgbClr val="FF0000"/>
                </a:solidFill>
              </a:rPr>
              <a:t>3 stěžejní kroky </a:t>
            </a:r>
            <a:r>
              <a:rPr lang="cs-CZ" b="1" dirty="0"/>
              <a:t>při péči o pacienta s infekcí:</a:t>
            </a:r>
            <a:br>
              <a:rPr lang="cs-CZ" b="1" dirty="0"/>
            </a:br>
            <a:endParaRPr lang="cs-CZ" b="1" dirty="0"/>
          </a:p>
          <a:p>
            <a:pPr marL="342900" indent="-342900">
              <a:buAutoNum type="arabicParenR"/>
            </a:pPr>
            <a:r>
              <a:rPr lang="cs-CZ" dirty="0"/>
              <a:t>Potvrzení infekce a její včasná léčba</a:t>
            </a:r>
          </a:p>
          <a:p>
            <a:pPr marL="342900" indent="-342900">
              <a:buAutoNum type="arabicParenR"/>
            </a:pPr>
            <a:r>
              <a:rPr lang="cs-CZ" dirty="0"/>
              <a:t>Posouzení akutní orgánové dysfunkce → stratifikace rizika, pojmenování sepse</a:t>
            </a:r>
          </a:p>
          <a:p>
            <a:pPr marL="342900" indent="-342900">
              <a:buAutoNum type="arabicParenR"/>
            </a:pPr>
            <a:r>
              <a:rPr lang="cs-CZ" dirty="0"/>
              <a:t>Rozpoznání a léčba </a:t>
            </a:r>
            <a:r>
              <a:rPr lang="cs-CZ" b="1" dirty="0">
                <a:solidFill>
                  <a:srgbClr val="FF0000"/>
                </a:solidFill>
              </a:rPr>
              <a:t>hypotenze</a:t>
            </a:r>
            <a:r>
              <a:rPr lang="cs-CZ" dirty="0"/>
              <a:t> → klíčový význam pro prognózu pacienta s infekcí</a:t>
            </a:r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/>
              <a:t>Zhodnocení orgánové dysfunkce → </a:t>
            </a:r>
            <a:r>
              <a:rPr lang="cs-CZ" b="1" dirty="0" err="1">
                <a:solidFill>
                  <a:srgbClr val="FF0000"/>
                </a:solidFill>
              </a:rPr>
              <a:t>Sepsis-related</a:t>
            </a:r>
            <a:r>
              <a:rPr lang="cs-CZ" b="1" dirty="0">
                <a:solidFill>
                  <a:srgbClr val="FF0000"/>
                </a:solidFill>
              </a:rPr>
              <a:t> organ </a:t>
            </a:r>
            <a:r>
              <a:rPr lang="cs-CZ" b="1" dirty="0" err="1">
                <a:solidFill>
                  <a:srgbClr val="FF0000"/>
                </a:solidFill>
              </a:rPr>
              <a:t>failure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assessment</a:t>
            </a:r>
            <a:r>
              <a:rPr lang="cs-CZ" b="1" dirty="0">
                <a:solidFill>
                  <a:srgbClr val="FF0000"/>
                </a:solidFill>
              </a:rPr>
              <a:t> (SOFA)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respirační funkce (PaO2/FiO2)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koagulopatie</a:t>
            </a:r>
            <a:r>
              <a:rPr lang="cs-CZ" dirty="0"/>
              <a:t>, trombocytopenie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jaterní a renální funkce (bilirubin, kreatinin, </a:t>
            </a:r>
            <a:r>
              <a:rPr lang="cs-CZ" dirty="0" err="1"/>
              <a:t>oligo</a:t>
            </a:r>
            <a:r>
              <a:rPr lang="cs-CZ" dirty="0"/>
              <a:t>/anurie)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hypotenze (MAP pod 65mmHg či potřeba </a:t>
            </a:r>
            <a:r>
              <a:rPr lang="cs-CZ" dirty="0" err="1"/>
              <a:t>vazopresorů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stav vědomí (GCS)</a:t>
            </a:r>
          </a:p>
          <a:p>
            <a:r>
              <a:rPr lang="cs-CZ" dirty="0"/>
              <a:t>→ bodová stupnice 0-4, nejhorší parametr za 24 hod., prostředí ARO/JIP</a:t>
            </a:r>
            <a:br>
              <a:rPr lang="cs-CZ" dirty="0"/>
            </a:br>
            <a:endParaRPr lang="cs-CZ" dirty="0"/>
          </a:p>
          <a:p>
            <a:r>
              <a:rPr lang="cs-CZ" dirty="0"/>
              <a:t>Jednodušší verze pro RZP, příjmové ambulance, standardní odd. → </a:t>
            </a:r>
            <a:r>
              <a:rPr lang="cs-CZ" b="1" dirty="0" err="1">
                <a:solidFill>
                  <a:srgbClr val="FF0000"/>
                </a:solidFill>
              </a:rPr>
              <a:t>qSOFA</a:t>
            </a:r>
            <a:r>
              <a:rPr lang="cs-CZ" b="1" dirty="0">
                <a:solidFill>
                  <a:srgbClr val="FF0000"/>
                </a:solidFill>
              </a:rPr>
              <a:t> (</a:t>
            </a:r>
            <a:r>
              <a:rPr lang="cs-CZ" b="1" dirty="0" err="1">
                <a:solidFill>
                  <a:srgbClr val="FF0000"/>
                </a:solidFill>
              </a:rPr>
              <a:t>quick</a:t>
            </a:r>
            <a:r>
              <a:rPr lang="cs-CZ" b="1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systolický TK ≤ 100 </a:t>
            </a:r>
            <a:r>
              <a:rPr lang="cs-CZ" b="1" dirty="0" err="1">
                <a:solidFill>
                  <a:srgbClr val="FF0000"/>
                </a:solidFill>
              </a:rPr>
              <a:t>mmHg</a:t>
            </a:r>
            <a:r>
              <a:rPr lang="cs-CZ" b="1" dirty="0">
                <a:solidFill>
                  <a:srgbClr val="FF0000"/>
                </a:solidFill>
              </a:rPr>
              <a:t> (1 bod)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tachypnoe ≥ 22 dechů/min (1 bod)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změna vědomí (GCS &lt; 15) (1 bod)</a:t>
            </a:r>
          </a:p>
          <a:p>
            <a:r>
              <a:rPr lang="cs-CZ" dirty="0"/>
              <a:t>→ 2 a více bodů = vysoká pravděpodobnost sepse u pacienta s infekcí!</a:t>
            </a:r>
          </a:p>
        </p:txBody>
      </p:sp>
    </p:spTree>
    <p:extLst>
      <p:ext uri="{BB962C8B-B14F-4D97-AF65-F5344CB8AC3E}">
        <p14:creationId xmlns:p14="http://schemas.microsoft.com/office/powerpoint/2010/main" val="41996833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15930</TotalTime>
  <Words>4722</Words>
  <Application>Microsoft Office PowerPoint</Application>
  <PresentationFormat>Předvádění na obrazovce (4:3)</PresentationFormat>
  <Paragraphs>504</Paragraphs>
  <Slides>50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Motiv Office</vt:lpstr>
      <vt:lpstr>Diagnostika a léčba sepse a septického šoku</vt:lpstr>
      <vt:lpstr> Hlavní body prezentace</vt:lpstr>
      <vt:lpstr> Historie termínu sepse</vt:lpstr>
      <vt:lpstr>Prezentace aplikace PowerPoint</vt:lpstr>
      <vt:lpstr> Vývoj moderní definice sepse</vt:lpstr>
      <vt:lpstr> Vývoj moderní definice sepse</vt:lpstr>
      <vt:lpstr> Vývoj moderní definice sepse</vt:lpstr>
      <vt:lpstr>Prezentace aplikace PowerPoint</vt:lpstr>
      <vt:lpstr> Sepsis 3 – co přináší do praxe?</vt:lpstr>
      <vt:lpstr> Diagnostika – potvrzení infekce</vt:lpstr>
      <vt:lpstr> Diagnostika – potvrzení infekce</vt:lpstr>
      <vt:lpstr> Diagnostika – potvrzení infekce</vt:lpstr>
      <vt:lpstr> Diagnostika – potvrzení infekce</vt:lpstr>
      <vt:lpstr> Diagnostika – markery sepse</vt:lpstr>
      <vt:lpstr> Diagnostika – markery sepse</vt:lpstr>
      <vt:lpstr> Diagnostika – markery sepse</vt:lpstr>
      <vt:lpstr> Diagnostika – markery sepse</vt:lpstr>
      <vt:lpstr> Diagnostika – markery sepse</vt:lpstr>
      <vt:lpstr> Diagnostika – markery sepse</vt:lpstr>
      <vt:lpstr> Diagnostika – mikrobiologie</vt:lpstr>
      <vt:lpstr> Diagnostika – mikrobiologie</vt:lpstr>
      <vt:lpstr> Diagnostika – potvrzení infekce</vt:lpstr>
      <vt:lpstr> Diagnostika – potvrzení infekce</vt:lpstr>
      <vt:lpstr> Diagnostika – orgánová dysfunkce</vt:lpstr>
      <vt:lpstr> Diagnostika – orgánová dysfunkce</vt:lpstr>
      <vt:lpstr> Diagnostika – orgánová dysfunkce</vt:lpstr>
      <vt:lpstr> Diagnostika – orgánová dysfunkce</vt:lpstr>
      <vt:lpstr> Patofyziologické aspekty sepse</vt:lpstr>
      <vt:lpstr> Patofyziologické aspekty sepse</vt:lpstr>
      <vt:lpstr> Patofyziologické aspekty sepse</vt:lpstr>
      <vt:lpstr> Patofyziologické aspekty sepse</vt:lpstr>
      <vt:lpstr> Patofyziologické aspekty sepse</vt:lpstr>
      <vt:lpstr> Patofyziologické aspekty sepse</vt:lpstr>
      <vt:lpstr> Terapeutické algoritmy sepse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Kazuistika 1</vt:lpstr>
      <vt:lpstr> Kazuistika 1</vt:lpstr>
      <vt:lpstr> Kazuistika 1</vt:lpstr>
      <vt:lpstr> Kazuistika 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Fekální bakterioterapie v léčbě CDI na KICH FN Brno  Výsledky a praktické zkušenosti</dc:title>
  <dc:creator>Roman Stebel</dc:creator>
  <cp:lastModifiedBy>Roman Stebel</cp:lastModifiedBy>
  <cp:revision>251</cp:revision>
  <dcterms:created xsi:type="dcterms:W3CDTF">2019-05-01T14:00:53Z</dcterms:created>
  <dcterms:modified xsi:type="dcterms:W3CDTF">2024-10-12T19:56:51Z</dcterms:modified>
</cp:coreProperties>
</file>