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63" r:id="rId4"/>
    <p:sldId id="264" r:id="rId5"/>
    <p:sldId id="265" r:id="rId6"/>
    <p:sldId id="266" r:id="rId7"/>
    <p:sldId id="329" r:id="rId8"/>
    <p:sldId id="331" r:id="rId9"/>
    <p:sldId id="332" r:id="rId10"/>
    <p:sldId id="333" r:id="rId11"/>
    <p:sldId id="334" r:id="rId12"/>
    <p:sldId id="330" r:id="rId13"/>
    <p:sldId id="292" r:id="rId14"/>
    <p:sldId id="314" r:id="rId15"/>
    <p:sldId id="283" r:id="rId16"/>
    <p:sldId id="341" r:id="rId17"/>
    <p:sldId id="340" r:id="rId18"/>
    <p:sldId id="342" r:id="rId19"/>
    <p:sldId id="343" r:id="rId20"/>
    <p:sldId id="311" r:id="rId21"/>
    <p:sldId id="316" r:id="rId22"/>
    <p:sldId id="318" r:id="rId23"/>
    <p:sldId id="319" r:id="rId24"/>
    <p:sldId id="338" r:id="rId25"/>
    <p:sldId id="339" r:id="rId26"/>
    <p:sldId id="337" r:id="rId27"/>
    <p:sldId id="336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D29CB0-8FD6-400C-AF39-22CD8B3BE7EE}">
          <p14:sldIdLst>
            <p14:sldId id="257"/>
            <p14:sldId id="278"/>
            <p14:sldId id="263"/>
            <p14:sldId id="264"/>
            <p14:sldId id="265"/>
            <p14:sldId id="266"/>
            <p14:sldId id="329"/>
            <p14:sldId id="331"/>
            <p14:sldId id="332"/>
            <p14:sldId id="333"/>
            <p14:sldId id="334"/>
            <p14:sldId id="330"/>
            <p14:sldId id="292"/>
            <p14:sldId id="314"/>
            <p14:sldId id="283"/>
          </p14:sldIdLst>
        </p14:section>
        <p14:section name="Oddíl bez názvu" id="{2ADA3254-9CA9-48A5-AA87-956293F1B814}">
          <p14:sldIdLst>
            <p14:sldId id="341"/>
            <p14:sldId id="340"/>
            <p14:sldId id="342"/>
            <p14:sldId id="343"/>
            <p14:sldId id="311"/>
            <p14:sldId id="316"/>
            <p14:sldId id="318"/>
            <p14:sldId id="319"/>
            <p14:sldId id="338"/>
            <p14:sldId id="339"/>
            <p14:sldId id="337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414868"/>
            <a:ext cx="1160207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CE86-20FD-4646-A3E7-2AA4A5F2579B}" type="datetimeFigureOut">
              <a:rPr lang="cs-CZ" smtClean="0"/>
              <a:pPr/>
              <a:t>19.08.2021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457FC-5DEE-4DD3-A392-AE51DA2F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348880"/>
            <a:ext cx="8521200" cy="1171580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 smtClean="0">
                <a:latin typeface="Arial" pitchFamily="34" charset="0"/>
                <a:cs typeface="Arial" pitchFamily="34" charset="0"/>
              </a:rPr>
              <a:t>Polytrauma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900668-58F8-4404-9B1F-82379F97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1312861"/>
          </a:xfrm>
        </p:spPr>
        <p:txBody>
          <a:bodyPr>
            <a:normAutofit/>
          </a:bodyPr>
          <a:lstStyle/>
          <a:p>
            <a:r>
              <a:rPr dirty="0" smtClean="0">
                <a:latin typeface="Arial" pitchFamily="34" charset="0"/>
                <a:cs typeface="Arial" pitchFamily="34" charset="0"/>
              </a:rPr>
              <a:t>Jiří Hlaváč</a:t>
            </a:r>
          </a:p>
          <a:p>
            <a:r>
              <a:rPr dirty="0" smtClean="0">
                <a:latin typeface="Arial" pitchFamily="34" charset="0"/>
                <a:cs typeface="Arial" pitchFamily="34" charset="0"/>
              </a:rPr>
              <a:t>Klinika </a:t>
            </a:r>
            <a:r>
              <a:rPr dirty="0" smtClean="0">
                <a:latin typeface="Arial" pitchFamily="34" charset="0"/>
                <a:cs typeface="Arial" pitchFamily="34" charset="0"/>
              </a:rPr>
              <a:t>úrazové </a:t>
            </a:r>
            <a:r>
              <a:rPr dirty="0" smtClean="0">
                <a:latin typeface="Arial" pitchFamily="34" charset="0"/>
                <a:cs typeface="Arial" pitchFamily="34" charset="0"/>
              </a:rPr>
              <a:t>chirurgie FN Brno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32395"/>
            <a:ext cx="3322712" cy="24946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/>
              <a:t>Patofyziologie: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cs-CZ" i="1" dirty="0" err="1"/>
              <a:t>Koagulopatie</a:t>
            </a:r>
            <a:endParaRPr lang="cs-CZ" i="1" dirty="0"/>
          </a:p>
          <a:p>
            <a:pPr marL="0" indent="0">
              <a:buNone/>
            </a:pPr>
            <a:endParaRPr lang="cs-CZ" sz="20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cs-CZ" sz="2000" dirty="0" smtClean="0"/>
              <a:t>„Traumatem </a:t>
            </a:r>
            <a:r>
              <a:rPr lang="cs-CZ" sz="2000" dirty="0"/>
              <a:t>indukovaná </a:t>
            </a:r>
            <a:r>
              <a:rPr lang="cs-CZ" sz="2000" dirty="0" err="1"/>
              <a:t>koagulopatie</a:t>
            </a:r>
            <a:r>
              <a:rPr lang="cs-CZ" sz="2000" dirty="0"/>
              <a:t>“ (TIC</a:t>
            </a:r>
            <a:r>
              <a:rPr lang="cs-CZ" sz="2000" dirty="0" smtClean="0"/>
              <a:t>): následek </a:t>
            </a:r>
            <a:r>
              <a:rPr lang="cs-CZ" sz="2000" dirty="0" err="1" smtClean="0"/>
              <a:t>hemodiluce</a:t>
            </a:r>
            <a:r>
              <a:rPr lang="cs-CZ" sz="2000" dirty="0" smtClean="0"/>
              <a:t> - 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krystaloidy</a:t>
            </a:r>
            <a:r>
              <a:rPr lang="cs-CZ" sz="2000" dirty="0"/>
              <a:t>, </a:t>
            </a:r>
            <a:r>
              <a:rPr lang="cs-CZ" sz="2000" dirty="0" smtClean="0"/>
              <a:t>uvolnění tkáňových </a:t>
            </a:r>
            <a:r>
              <a:rPr lang="cs-CZ" sz="2000" dirty="0"/>
              <a:t>faktorů </a:t>
            </a:r>
            <a:r>
              <a:rPr lang="cs-CZ" sz="2000" dirty="0" smtClean="0"/>
              <a:t>z</a:t>
            </a:r>
            <a:r>
              <a:rPr lang="cs-CZ" sz="2000" dirty="0"/>
              <a:t> poškozených </a:t>
            </a:r>
            <a:r>
              <a:rPr lang="cs-CZ" sz="2000" dirty="0" smtClean="0"/>
              <a:t>endoteliálních,  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buněk</a:t>
            </a:r>
            <a:r>
              <a:rPr lang="cs-CZ" sz="2000" dirty="0"/>
              <a:t>, </a:t>
            </a:r>
            <a:r>
              <a:rPr lang="cs-CZ" sz="2000" dirty="0" smtClean="0"/>
              <a:t>dysfunkce trombocytů, konzumpce koagulačních </a:t>
            </a:r>
            <a:r>
              <a:rPr lang="cs-CZ" sz="2000" dirty="0"/>
              <a:t>faktorů, aktivace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  fibrinolytického </a:t>
            </a:r>
            <a:r>
              <a:rPr lang="cs-CZ" sz="2000" dirty="0"/>
              <a:t>systému, </a:t>
            </a:r>
            <a:r>
              <a:rPr lang="cs-CZ" sz="2000" dirty="0" smtClean="0"/>
              <a:t>hypotermie</a:t>
            </a:r>
          </a:p>
          <a:p>
            <a:pPr>
              <a:buFontTx/>
              <a:buChar char="-"/>
            </a:pPr>
            <a:r>
              <a:rPr lang="cs-CZ" sz="2000" dirty="0" smtClean="0"/>
              <a:t>cíl terapie: substituce ztracených a zředěných faktorů </a:t>
            </a:r>
            <a:r>
              <a:rPr lang="cs-CZ" sz="2000" dirty="0"/>
              <a:t>koagulační </a:t>
            </a:r>
            <a:r>
              <a:rPr lang="cs-CZ" sz="2000" dirty="0" smtClean="0"/>
              <a:t>kaskády</a:t>
            </a:r>
          </a:p>
          <a:p>
            <a:pPr>
              <a:buFontTx/>
              <a:buChar char="-"/>
            </a:pPr>
            <a:r>
              <a:rPr lang="cs-CZ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Koagulopatie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součást „letální triády“!</a:t>
            </a:r>
            <a:endParaRPr lang="cs-CZ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/>
              <a:t>Patofyziologie: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70000" lnSpcReduction="20000"/>
          </a:bodyPr>
          <a:lstStyle/>
          <a:p>
            <a:r>
              <a:rPr lang="cs-CZ" sz="2800" dirty="0" err="1" smtClean="0"/>
              <a:t>Polytraumatizovaný</a:t>
            </a:r>
            <a:r>
              <a:rPr lang="cs-CZ" sz="2800" dirty="0"/>
              <a:t> pacient potřebuje v první fázi </a:t>
            </a:r>
            <a:r>
              <a:rPr lang="cs-CZ" sz="2800" dirty="0" smtClean="0"/>
              <a:t>dopravit </a:t>
            </a:r>
            <a:r>
              <a:rPr lang="cs-CZ" sz="2800" dirty="0"/>
              <a:t>do tkání kyslík, </a:t>
            </a:r>
            <a:r>
              <a:rPr lang="cs-CZ" sz="2800" dirty="0" smtClean="0"/>
              <a:t>potřebuje </a:t>
            </a:r>
            <a:r>
              <a:rPr lang="cs-CZ" sz="2800" dirty="0"/>
              <a:t>koagulační faktory a krevní destičky. </a:t>
            </a:r>
            <a:endParaRPr lang="cs-CZ" sz="2800" dirty="0" smtClean="0"/>
          </a:p>
          <a:p>
            <a:r>
              <a:rPr lang="cs-CZ" sz="2200" dirty="0" err="1" smtClean="0"/>
              <a:t>Erymasa</a:t>
            </a:r>
            <a:r>
              <a:rPr lang="cs-CZ" sz="2200" dirty="0" smtClean="0"/>
              <a:t> (EM) </a:t>
            </a:r>
            <a:r>
              <a:rPr lang="cs-CZ" sz="2200" dirty="0"/>
              <a:t>v kombinaci s čerstvou mraženou plazmou (FFP</a:t>
            </a:r>
            <a:r>
              <a:rPr lang="cs-CZ" sz="2200" dirty="0" smtClean="0"/>
              <a:t>)</a:t>
            </a:r>
          </a:p>
          <a:p>
            <a:pPr marL="0" indent="0">
              <a:buNone/>
            </a:pPr>
            <a:r>
              <a:rPr lang="cs-CZ" sz="2200" dirty="0" smtClean="0"/>
              <a:t>      </a:t>
            </a:r>
          </a:p>
          <a:p>
            <a:pPr marL="0" indent="0">
              <a:buNone/>
            </a:pPr>
            <a:r>
              <a:rPr lang="cs-CZ" sz="2200" dirty="0"/>
              <a:t>p</a:t>
            </a:r>
            <a:r>
              <a:rPr lang="cs-CZ" sz="2200" dirty="0" smtClean="0"/>
              <a:t>ři </a:t>
            </a:r>
            <a:r>
              <a:rPr lang="cs-CZ" sz="2200" dirty="0"/>
              <a:t>podání ˂ 10 EM </a:t>
            </a:r>
            <a:r>
              <a:rPr lang="cs-CZ" sz="2200" dirty="0" smtClean="0"/>
              <a:t>- poměr: </a:t>
            </a:r>
            <a:r>
              <a:rPr lang="cs-CZ" sz="2200" dirty="0"/>
              <a:t>2 EM / </a:t>
            </a:r>
            <a:r>
              <a:rPr lang="cs-CZ" sz="2200" dirty="0" smtClean="0"/>
              <a:t>FFP</a:t>
            </a:r>
          </a:p>
          <a:p>
            <a:pPr marL="0" indent="0">
              <a:buNone/>
            </a:pPr>
            <a:r>
              <a:rPr lang="cs-CZ" sz="2200" dirty="0" smtClean="0"/>
              <a:t>při </a:t>
            </a:r>
            <a:r>
              <a:rPr lang="cs-CZ" sz="2200" dirty="0"/>
              <a:t>podání ˃ 10 EM </a:t>
            </a:r>
            <a:r>
              <a:rPr lang="cs-CZ" sz="2200" dirty="0" smtClean="0"/>
              <a:t>– poměr: 1 </a:t>
            </a:r>
            <a:r>
              <a:rPr lang="cs-CZ" sz="2200" dirty="0"/>
              <a:t>EM / </a:t>
            </a:r>
            <a:r>
              <a:rPr lang="cs-CZ" sz="2200" dirty="0" smtClean="0"/>
              <a:t>FFP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3500" dirty="0" smtClean="0">
                <a:solidFill>
                  <a:srgbClr val="FF0000"/>
                </a:solidFill>
              </a:rPr>
              <a:t>EM </a:t>
            </a:r>
            <a:r>
              <a:rPr lang="cs-CZ" sz="3500" dirty="0">
                <a:solidFill>
                  <a:srgbClr val="FF0000"/>
                </a:solidFill>
              </a:rPr>
              <a:t>+ FFP + </a:t>
            </a:r>
            <a:r>
              <a:rPr lang="cs-CZ" sz="3500" dirty="0" err="1">
                <a:solidFill>
                  <a:srgbClr val="FF0000"/>
                </a:solidFill>
              </a:rPr>
              <a:t>trombonáplav</a:t>
            </a:r>
            <a:r>
              <a:rPr lang="cs-CZ" sz="3500" dirty="0">
                <a:solidFill>
                  <a:srgbClr val="FF0000"/>
                </a:solidFill>
              </a:rPr>
              <a:t> </a:t>
            </a:r>
            <a:r>
              <a:rPr lang="cs-CZ" sz="3500" dirty="0" smtClean="0">
                <a:solidFill>
                  <a:srgbClr val="FF0000"/>
                </a:solidFill>
              </a:rPr>
              <a:t>1:1:1 + 4g </a:t>
            </a:r>
            <a:r>
              <a:rPr lang="cs-CZ" sz="3500" dirty="0">
                <a:solidFill>
                  <a:srgbClr val="FF0000"/>
                </a:solidFill>
              </a:rPr>
              <a:t>fibrinogenu + 1g TXA </a:t>
            </a:r>
            <a:r>
              <a:rPr lang="cs-CZ" sz="3500" dirty="0" smtClean="0">
                <a:solidFill>
                  <a:srgbClr val="FF0000"/>
                </a:solidFill>
              </a:rPr>
              <a:t>(</a:t>
            </a:r>
            <a:r>
              <a:rPr lang="cs-CZ" sz="3500" dirty="0" err="1" smtClean="0">
                <a:solidFill>
                  <a:srgbClr val="FF0000"/>
                </a:solidFill>
              </a:rPr>
              <a:t>tranexamová</a:t>
            </a:r>
            <a:r>
              <a:rPr lang="cs-CZ" sz="3500" dirty="0" smtClean="0">
                <a:solidFill>
                  <a:srgbClr val="FF0000"/>
                </a:solidFill>
              </a:rPr>
              <a:t> kyselina – </a:t>
            </a:r>
            <a:r>
              <a:rPr lang="cs-CZ" sz="3500" dirty="0" err="1" smtClean="0">
                <a:solidFill>
                  <a:srgbClr val="FF0000"/>
                </a:solidFill>
              </a:rPr>
              <a:t>Exacyl</a:t>
            </a:r>
            <a:r>
              <a:rPr lang="cs-CZ" sz="35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sz="3300" dirty="0" smtClean="0">
                <a:solidFill>
                  <a:srgbClr val="FF0000"/>
                </a:solidFill>
              </a:rPr>
              <a:t>= „Masivní </a:t>
            </a:r>
            <a:r>
              <a:rPr lang="cs-CZ" sz="3300" dirty="0">
                <a:solidFill>
                  <a:srgbClr val="FF0000"/>
                </a:solidFill>
              </a:rPr>
              <a:t>transfuzní protokol“ </a:t>
            </a:r>
            <a:r>
              <a:rPr lang="cs-CZ" sz="3300" dirty="0" smtClean="0">
                <a:solidFill>
                  <a:srgbClr val="FF0000"/>
                </a:solidFill>
              </a:rPr>
              <a:t> </a:t>
            </a:r>
            <a:r>
              <a:rPr lang="cs-CZ" sz="2300" dirty="0" smtClean="0">
                <a:solidFill>
                  <a:srgbClr val="FF0000"/>
                </a:solidFill>
              </a:rPr>
              <a:t>(</a:t>
            </a:r>
            <a:r>
              <a:rPr lang="cs-CZ" sz="2300" dirty="0" err="1" smtClean="0">
                <a:solidFill>
                  <a:srgbClr val="FF0000"/>
                </a:solidFill>
              </a:rPr>
              <a:t>massive</a:t>
            </a:r>
            <a:r>
              <a:rPr lang="cs-CZ" sz="2300" dirty="0">
                <a:solidFill>
                  <a:srgbClr val="FF0000"/>
                </a:solidFill>
              </a:rPr>
              <a:t> </a:t>
            </a:r>
            <a:r>
              <a:rPr lang="cs-CZ" sz="2300" dirty="0" err="1">
                <a:solidFill>
                  <a:srgbClr val="FF0000"/>
                </a:solidFill>
              </a:rPr>
              <a:t>transfusion</a:t>
            </a:r>
            <a:r>
              <a:rPr lang="cs-CZ" sz="2300" dirty="0">
                <a:solidFill>
                  <a:srgbClr val="FF0000"/>
                </a:solidFill>
              </a:rPr>
              <a:t> </a:t>
            </a:r>
            <a:r>
              <a:rPr lang="cs-CZ" sz="2300" dirty="0" err="1">
                <a:solidFill>
                  <a:srgbClr val="FF0000"/>
                </a:solidFill>
              </a:rPr>
              <a:t>protocol</a:t>
            </a:r>
            <a:r>
              <a:rPr lang="cs-CZ" sz="2300" dirty="0">
                <a:solidFill>
                  <a:srgbClr val="FF0000"/>
                </a:solidFill>
              </a:rPr>
              <a:t> - MTP</a:t>
            </a:r>
            <a:r>
              <a:rPr lang="cs-CZ" sz="23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cs-CZ" sz="23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3100" b="1" dirty="0" smtClean="0"/>
              <a:t>aplikací </a:t>
            </a:r>
            <a:r>
              <a:rPr lang="cs-CZ" sz="3100" b="1" dirty="0"/>
              <a:t>MTP se v důsledku můžeme vyhnout masivnímu podávání </a:t>
            </a:r>
            <a:r>
              <a:rPr lang="cs-CZ" sz="3100" b="1" dirty="0" smtClean="0"/>
              <a:t>transfuzí</a:t>
            </a:r>
          </a:p>
          <a:p>
            <a:pPr>
              <a:buFontTx/>
              <a:buChar char="-"/>
            </a:pPr>
            <a:r>
              <a:rPr lang="cs-CZ" sz="3100" b="1" dirty="0" smtClean="0"/>
              <a:t>všechny </a:t>
            </a:r>
            <a:r>
              <a:rPr lang="cs-CZ" sz="3100" b="1" dirty="0"/>
              <a:t>transfuzní přípravky je nutno před podáním </a:t>
            </a:r>
            <a:r>
              <a:rPr lang="cs-CZ" sz="3100" b="1" dirty="0" smtClean="0"/>
              <a:t>zahřát!!!</a:t>
            </a:r>
          </a:p>
          <a:p>
            <a:pPr marL="0" indent="0">
              <a:buNone/>
            </a:pPr>
            <a:endParaRPr lang="cs-CZ" sz="1600" dirty="0" smtClean="0">
              <a:cs typeface="Arial" pitchFamily="34" charset="0"/>
            </a:endParaRPr>
          </a:p>
          <a:p>
            <a:pPr>
              <a:buNone/>
            </a:pPr>
            <a:r>
              <a:rPr lang="cs-CZ" sz="1600" dirty="0" smtClean="0"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/>
              <a:t>Patofyziologie: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/>
          </a:bodyPr>
          <a:lstStyle/>
          <a:p>
            <a:pPr fontAlgn="base"/>
            <a:r>
              <a:rPr lang="cs-CZ" sz="3500" i="1" dirty="0" smtClean="0"/>
              <a:t>Hypotermie</a:t>
            </a:r>
          </a:p>
          <a:p>
            <a:pPr marL="0" indent="0" fontAlgn="base">
              <a:buNone/>
            </a:pPr>
            <a:r>
              <a:rPr lang="cs-CZ" sz="3000" dirty="0" smtClean="0">
                <a:solidFill>
                  <a:srgbClr val="FF0000"/>
                </a:solidFill>
              </a:rPr>
              <a:t>součástí „</a:t>
            </a:r>
            <a:r>
              <a:rPr lang="cs-CZ" sz="3000" dirty="0">
                <a:solidFill>
                  <a:srgbClr val="FF0000"/>
                </a:solidFill>
              </a:rPr>
              <a:t>letální triády</a:t>
            </a:r>
            <a:r>
              <a:rPr lang="cs-CZ" sz="3000" dirty="0" smtClean="0">
                <a:solidFill>
                  <a:srgbClr val="FF0000"/>
                </a:solidFill>
              </a:rPr>
              <a:t>“!</a:t>
            </a:r>
          </a:p>
          <a:p>
            <a:pPr marL="0" indent="0" fontAlgn="base">
              <a:buNone/>
            </a:pPr>
            <a:r>
              <a:rPr lang="cs-CZ" sz="3000" dirty="0"/>
              <a:t>p</a:t>
            </a:r>
            <a:r>
              <a:rPr lang="cs-CZ" sz="3000" dirty="0" smtClean="0"/>
              <a:t>odílí se </a:t>
            </a:r>
            <a:r>
              <a:rPr lang="cs-CZ" sz="3000" dirty="0"/>
              <a:t>na rozvoji dalších patologických </a:t>
            </a:r>
            <a:r>
              <a:rPr lang="cs-CZ" sz="3000" dirty="0" smtClean="0"/>
              <a:t>stavů</a:t>
            </a:r>
          </a:p>
          <a:p>
            <a:pPr marL="0" indent="0" fontAlgn="base">
              <a:buNone/>
            </a:pPr>
            <a:r>
              <a:rPr lang="cs-CZ" sz="3000" dirty="0" smtClean="0"/>
              <a:t>-   hypotermická </a:t>
            </a:r>
            <a:r>
              <a:rPr lang="cs-CZ" sz="3000" dirty="0" err="1"/>
              <a:t>koagulopatie</a:t>
            </a:r>
            <a:r>
              <a:rPr lang="cs-CZ" sz="3000" dirty="0"/>
              <a:t> </a:t>
            </a:r>
            <a:r>
              <a:rPr lang="cs-CZ" sz="3000" dirty="0" smtClean="0"/>
              <a:t>– těl. teplota </a:t>
            </a:r>
            <a:r>
              <a:rPr lang="cs-CZ" sz="3000" dirty="0"/>
              <a:t>pod </a:t>
            </a:r>
            <a:r>
              <a:rPr lang="cs-CZ" sz="3000" dirty="0" smtClean="0"/>
              <a:t>34°C</a:t>
            </a:r>
          </a:p>
          <a:p>
            <a:pPr fontAlgn="base">
              <a:buFontTx/>
              <a:buChar char="-"/>
            </a:pPr>
            <a:r>
              <a:rPr lang="cs-CZ" sz="3000" dirty="0" smtClean="0"/>
              <a:t>periferní vazokonstrikci, ischemie tkání</a:t>
            </a:r>
          </a:p>
          <a:p>
            <a:pPr fontAlgn="base">
              <a:buFontTx/>
              <a:buChar char="-"/>
            </a:pPr>
            <a:r>
              <a:rPr lang="cs-CZ" sz="3000" dirty="0" err="1" smtClean="0"/>
              <a:t>suprese</a:t>
            </a:r>
            <a:r>
              <a:rPr lang="cs-CZ" sz="3000" dirty="0" smtClean="0"/>
              <a:t> </a:t>
            </a:r>
            <a:r>
              <a:rPr lang="cs-CZ" sz="3000" dirty="0"/>
              <a:t>imunitní </a:t>
            </a:r>
            <a:r>
              <a:rPr lang="cs-CZ" sz="3000" dirty="0" smtClean="0"/>
              <a:t>reakce</a:t>
            </a:r>
          </a:p>
          <a:p>
            <a:pPr fontAlgn="base">
              <a:buFontTx/>
              <a:buChar char="-"/>
            </a:pPr>
            <a:r>
              <a:rPr lang="cs-CZ" sz="3000" dirty="0" smtClean="0"/>
              <a:t>příčina </a:t>
            </a:r>
            <a:r>
              <a:rPr lang="cs-CZ" sz="3000" dirty="0"/>
              <a:t>maligní </a:t>
            </a:r>
            <a:r>
              <a:rPr lang="cs-CZ" sz="3000" dirty="0" smtClean="0"/>
              <a:t>arytmie</a:t>
            </a:r>
          </a:p>
          <a:p>
            <a:pPr marL="0" indent="0" fontAlgn="base">
              <a:buNone/>
            </a:pPr>
            <a:r>
              <a:rPr lang="cs-CZ" dirty="0" smtClean="0">
                <a:solidFill>
                  <a:srgbClr val="FF0000"/>
                </a:solidFill>
              </a:rPr>
              <a:t>Zajistit tepelný komfort a </a:t>
            </a:r>
            <a:r>
              <a:rPr lang="cs-CZ" dirty="0" err="1" smtClean="0">
                <a:solidFill>
                  <a:srgbClr val="FF0000"/>
                </a:solidFill>
              </a:rPr>
              <a:t>zabránít</a:t>
            </a:r>
            <a:r>
              <a:rPr lang="cs-CZ" dirty="0" smtClean="0">
                <a:solidFill>
                  <a:srgbClr val="FF0000"/>
                </a:solidFill>
              </a:rPr>
              <a:t> ztrátám tepla!!! Infuzní roztoky ohřáté!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33" y="3573016"/>
            <a:ext cx="4111831" cy="31159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/>
              <a:t>Patofyziologie: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Syndrom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systémové zánětlivé odpovědi (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Systemic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Response Syndrome – SIRS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cs-CZ" sz="2000" dirty="0" smtClean="0"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1200" dirty="0" smtClean="0"/>
              <a:t>dle </a:t>
            </a:r>
            <a:r>
              <a:rPr lang="cs-CZ" sz="1200" dirty="0"/>
              <a:t>klinických </a:t>
            </a:r>
            <a:r>
              <a:rPr lang="cs-CZ" sz="1200" dirty="0" err="1" smtClean="0"/>
              <a:t>markerů</a:t>
            </a:r>
            <a:r>
              <a:rPr lang="cs-CZ" sz="1200" dirty="0"/>
              <a:t>: teplota &gt; 38 °C nebo &lt; 36 °</a:t>
            </a:r>
            <a:r>
              <a:rPr lang="cs-CZ" sz="1200" dirty="0" smtClean="0"/>
              <a:t>C</a:t>
            </a:r>
          </a:p>
          <a:p>
            <a:pPr marL="0" indent="0">
              <a:buNone/>
            </a:pPr>
            <a:r>
              <a:rPr lang="cs-CZ" sz="1200" dirty="0" smtClean="0"/>
              <a:t>                                                tepová </a:t>
            </a:r>
            <a:r>
              <a:rPr lang="cs-CZ" sz="1200" dirty="0"/>
              <a:t>frekvence &gt; </a:t>
            </a:r>
            <a:r>
              <a:rPr lang="cs-CZ" sz="1200" dirty="0" smtClean="0"/>
              <a:t>90/min</a:t>
            </a:r>
          </a:p>
          <a:p>
            <a:pPr marL="0" indent="0">
              <a:buNone/>
            </a:pPr>
            <a:r>
              <a:rPr lang="cs-CZ" sz="1200" dirty="0" smtClean="0"/>
              <a:t>                                                tachypnoe </a:t>
            </a:r>
            <a:r>
              <a:rPr lang="cs-CZ" sz="1200" dirty="0"/>
              <a:t>&gt;  20/min nebo nutnost </a:t>
            </a:r>
            <a:r>
              <a:rPr lang="cs-CZ" sz="1200" dirty="0" smtClean="0"/>
              <a:t>UPV</a:t>
            </a:r>
          </a:p>
          <a:p>
            <a:pPr marL="0" indent="0">
              <a:buNone/>
            </a:pPr>
            <a:r>
              <a:rPr lang="cs-CZ" sz="1200" dirty="0" smtClean="0"/>
              <a:t>                                                leukocytóza </a:t>
            </a:r>
            <a:r>
              <a:rPr lang="cs-CZ" sz="1200" dirty="0"/>
              <a:t>&gt; 12 nebo &lt; 4 x </a:t>
            </a:r>
            <a:r>
              <a:rPr lang="cs-CZ" sz="1200" dirty="0" smtClean="0"/>
              <a:t>10</a:t>
            </a:r>
            <a:r>
              <a:rPr lang="cs-CZ" sz="1200" baseline="30000" dirty="0" smtClean="0"/>
              <a:t>9</a:t>
            </a:r>
            <a:r>
              <a:rPr lang="cs-CZ" sz="1200" dirty="0" smtClean="0"/>
              <a:t>/l</a:t>
            </a:r>
          </a:p>
          <a:p>
            <a:pPr marL="0" indent="0">
              <a:buNone/>
            </a:pPr>
            <a:r>
              <a:rPr lang="cs-CZ" sz="1200" dirty="0" smtClean="0"/>
              <a:t>      arteriální hypotenze + </a:t>
            </a:r>
            <a:r>
              <a:rPr lang="cs-CZ" sz="1200" dirty="0"/>
              <a:t>tkáňová hypoxie </a:t>
            </a:r>
            <a:r>
              <a:rPr lang="cs-CZ" sz="1200" dirty="0" smtClean="0"/>
              <a:t>+ metabolická acidóza</a:t>
            </a:r>
          </a:p>
          <a:p>
            <a:pPr marL="0" indent="0">
              <a:buNone/>
            </a:pPr>
            <a:endParaRPr lang="cs-CZ" sz="1200" dirty="0" smtClean="0">
              <a:cs typeface="Arial" pitchFamily="34" charset="0"/>
            </a:endParaRP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Syndrom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kompenzační protizánětlivé odpovědi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Compensatory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Antiinflammatory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Response Syndrome - CARS)</a:t>
            </a:r>
          </a:p>
          <a:p>
            <a:pPr>
              <a:buFontTx/>
              <a:buChar char="-"/>
            </a:pPr>
            <a:r>
              <a:rPr lang="cs-CZ" sz="1300" dirty="0"/>
              <a:t>dominuje-li SIRS - septický šok a </a:t>
            </a:r>
            <a:r>
              <a:rPr lang="cs-CZ" sz="1300" dirty="0" smtClean="0"/>
              <a:t>multiorgánové selhání </a:t>
            </a:r>
          </a:p>
          <a:p>
            <a:pPr marL="0" indent="0">
              <a:buNone/>
            </a:pPr>
            <a:r>
              <a:rPr lang="cs-CZ" sz="1300" dirty="0"/>
              <a:t> </a:t>
            </a:r>
            <a:r>
              <a:rPr lang="cs-CZ" sz="1300" dirty="0" smtClean="0"/>
              <a:t>         (</a:t>
            </a:r>
            <a:r>
              <a:rPr lang="cs-CZ" sz="1300" dirty="0"/>
              <a:t>ARDS, DIC, selhání ledvin…)</a:t>
            </a:r>
          </a:p>
          <a:p>
            <a:pPr>
              <a:buFontTx/>
              <a:buChar char="-"/>
            </a:pPr>
            <a:r>
              <a:rPr lang="cs-CZ" sz="1300" dirty="0"/>
              <a:t>dominuje-li CARS - insuficientní protiinfekční </a:t>
            </a:r>
            <a:r>
              <a:rPr lang="cs-CZ" sz="1300" dirty="0" smtClean="0"/>
              <a:t>obrana</a:t>
            </a:r>
            <a:endParaRPr lang="cs-CZ" sz="1300" dirty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1" y="2924944"/>
            <a:ext cx="5114409" cy="3839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smtClean="0">
                <a:solidFill>
                  <a:srgbClr val="FF0000"/>
                </a:solidFill>
              </a:rPr>
              <a:t>„Letální triáda“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68865"/>
          </a:xfrm>
        </p:spPr>
        <p:txBody>
          <a:bodyPr/>
          <a:lstStyle/>
          <a:p>
            <a:pPr marL="0" indent="0">
              <a:buNone/>
            </a:pPr>
            <a:endParaRPr lang="cs-CZ" sz="1800" dirty="0" smtClean="0">
              <a:cs typeface="Arial" pitchFamily="34" charset="0"/>
            </a:endParaRPr>
          </a:p>
          <a:p>
            <a:pPr>
              <a:buNone/>
            </a:pPr>
            <a:endParaRPr lang="cs-CZ" sz="2000" dirty="0" smtClean="0">
              <a:cs typeface="Arial" pitchFamily="34" charset="0"/>
            </a:endParaRPr>
          </a:p>
          <a:p>
            <a:pPr marL="0" indent="0">
              <a:buNone/>
            </a:pPr>
            <a:endParaRPr lang="cs-CZ" sz="2000" dirty="0" smtClean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313184" y="1468447"/>
            <a:ext cx="8507288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cs-CZ" sz="2000" dirty="0" smtClean="0"/>
              <a:t>bludný kruhu dramaticky zvyšuje mortalitu! </a:t>
            </a:r>
          </a:p>
          <a:p>
            <a:pPr marL="0" indent="0" fontAlgn="base">
              <a:buNone/>
            </a:pPr>
            <a:r>
              <a:rPr lang="cs-CZ" sz="2800" b="1" i="1" dirty="0" smtClean="0">
                <a:solidFill>
                  <a:srgbClr val="FF0000"/>
                </a:solidFill>
              </a:rPr>
              <a:t>    Hypotermie +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Koagulopatie</a:t>
            </a:r>
            <a:r>
              <a:rPr lang="cs-CZ" sz="2800" b="1" i="1" dirty="0">
                <a:solidFill>
                  <a:srgbClr val="FF0000"/>
                </a:solidFill>
              </a:rPr>
              <a:t> </a:t>
            </a:r>
            <a:r>
              <a:rPr lang="cs-CZ" sz="2800" b="1" i="1" dirty="0" smtClean="0">
                <a:solidFill>
                  <a:srgbClr val="FF0000"/>
                </a:solidFill>
              </a:rPr>
              <a:t>+ Metabolická acidóza!</a:t>
            </a:r>
            <a:endParaRPr lang="cs-CZ" sz="2800" b="1" dirty="0">
              <a:solidFill>
                <a:srgbClr val="FF0000"/>
              </a:solidFill>
            </a:endParaRPr>
          </a:p>
          <a:p>
            <a:endParaRPr lang="cs-CZ" sz="2000" dirty="0" smtClean="0">
              <a:cs typeface="Arial" pitchFamily="34" charset="0"/>
            </a:endParaRPr>
          </a:p>
          <a:p>
            <a:endParaRPr lang="cs-CZ" sz="2000" dirty="0" smtClean="0">
              <a:cs typeface="Arial" pitchFamily="34" charset="0"/>
            </a:endParaRPr>
          </a:p>
          <a:p>
            <a:endParaRPr lang="cs-CZ" sz="2000" dirty="0" smtClean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cs-CZ" sz="2000" dirty="0" smtClean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74" y="2348880"/>
            <a:ext cx="3553535" cy="44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/>
              <a:t>Vyšetření: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cs-CZ" dirty="0" smtClean="0">
                <a:solidFill>
                  <a:srgbClr val="FF0000"/>
                </a:solidFill>
              </a:rPr>
              <a:t>rincipy</a:t>
            </a:r>
            <a:r>
              <a:rPr lang="cs-CZ" dirty="0">
                <a:solidFill>
                  <a:srgbClr val="FF0000"/>
                </a:solidFill>
              </a:rPr>
              <a:t> </a:t>
            </a:r>
            <a:r>
              <a:rPr lang="cs-CZ" i="1" dirty="0">
                <a:solidFill>
                  <a:srgbClr val="FF0000"/>
                </a:solidFill>
              </a:rPr>
              <a:t>ATLS (</a:t>
            </a:r>
            <a:r>
              <a:rPr lang="cs-CZ" i="1" dirty="0" err="1">
                <a:solidFill>
                  <a:srgbClr val="FF0000"/>
                </a:solidFill>
              </a:rPr>
              <a:t>Advanced</a:t>
            </a:r>
            <a:r>
              <a:rPr lang="cs-CZ" i="1" dirty="0">
                <a:solidFill>
                  <a:srgbClr val="FF0000"/>
                </a:solidFill>
              </a:rPr>
              <a:t> Trauma </a:t>
            </a:r>
            <a:r>
              <a:rPr lang="cs-CZ" i="1" dirty="0" err="1">
                <a:solidFill>
                  <a:srgbClr val="FF0000"/>
                </a:solidFill>
              </a:rPr>
              <a:t>Life</a:t>
            </a:r>
            <a:r>
              <a:rPr lang="cs-CZ" i="1" dirty="0">
                <a:solidFill>
                  <a:srgbClr val="FF0000"/>
                </a:solidFill>
              </a:rPr>
              <a:t> </a:t>
            </a:r>
            <a:r>
              <a:rPr lang="cs-CZ" i="1" dirty="0" err="1">
                <a:solidFill>
                  <a:srgbClr val="FF0000"/>
                </a:solidFill>
              </a:rPr>
              <a:t>Suppor</a:t>
            </a:r>
            <a:r>
              <a:rPr lang="cs-CZ" i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cs-CZ" sz="2800" dirty="0" smtClean="0">
                <a:cs typeface="Arial" pitchFamily="34" charset="0"/>
              </a:rPr>
              <a:t>Primární + sekundární zhodnocení</a:t>
            </a:r>
          </a:p>
          <a:p>
            <a:r>
              <a:rPr lang="cs-CZ" sz="2800" dirty="0" smtClean="0">
                <a:cs typeface="Arial" pitchFamily="34" charset="0"/>
              </a:rPr>
              <a:t>Primární zhodnocení - ABCDE: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0000"/>
                </a:solidFill>
                <a:cs typeface="Arial" pitchFamily="34" charset="0"/>
              </a:rPr>
              <a:t>- identifikace </a:t>
            </a:r>
            <a:r>
              <a:rPr lang="cs-CZ" sz="1800" dirty="0" err="1" smtClean="0">
                <a:solidFill>
                  <a:srgbClr val="FF0000"/>
                </a:solidFill>
                <a:cs typeface="Arial" pitchFamily="34" charset="0"/>
              </a:rPr>
              <a:t>emergentních</a:t>
            </a:r>
            <a:r>
              <a:rPr lang="cs-CZ" sz="1800" dirty="0" smtClean="0">
                <a:solidFill>
                  <a:srgbClr val="FF0000"/>
                </a:solidFill>
                <a:cs typeface="Arial" pitchFamily="34" charset="0"/>
              </a:rPr>
              <a:t> život ohrožujících stavů (masivní krvácení, tenzní </a:t>
            </a:r>
            <a:r>
              <a:rPr lang="cs-CZ" sz="1800" dirty="0" err="1" smtClean="0">
                <a:solidFill>
                  <a:srgbClr val="FF0000"/>
                </a:solidFill>
                <a:cs typeface="Arial" pitchFamily="34" charset="0"/>
              </a:rPr>
              <a:t>pneumothorax</a:t>
            </a:r>
            <a:r>
              <a:rPr lang="cs-CZ" sz="1800" dirty="0" smtClean="0">
                <a:solidFill>
                  <a:srgbClr val="FF0000"/>
                </a:solidFill>
                <a:cs typeface="Arial" pitchFamily="34" charset="0"/>
              </a:rPr>
              <a:t>, srdeční tamponáda…)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 smtClean="0"/>
              <a:t>A</a:t>
            </a:r>
            <a:r>
              <a:rPr lang="en-US" sz="2000" i="1" dirty="0" err="1"/>
              <a:t>irway</a:t>
            </a:r>
            <a:r>
              <a:rPr lang="en-US" sz="2000" i="1" dirty="0"/>
              <a:t> control</a:t>
            </a:r>
            <a:r>
              <a:rPr lang="en-US" sz="2000" b="1" dirty="0"/>
              <a:t> </a:t>
            </a:r>
            <a:r>
              <a:rPr lang="en-US" sz="2000" dirty="0"/>
              <a:t>- </a:t>
            </a:r>
            <a:r>
              <a:rPr lang="cs-CZ" sz="2000" dirty="0" smtClean="0"/>
              <a:t>k</a:t>
            </a:r>
            <a:r>
              <a:rPr lang="en-US" sz="2000" dirty="0" err="1" smtClean="0"/>
              <a:t>ontrola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zajištění</a:t>
            </a:r>
            <a:r>
              <a:rPr lang="en-US" sz="2000" dirty="0"/>
              <a:t> </a:t>
            </a:r>
            <a:r>
              <a:rPr lang="en-US" sz="2000" dirty="0" err="1"/>
              <a:t>průchodnosti</a:t>
            </a:r>
            <a:r>
              <a:rPr lang="en-US" sz="2000" dirty="0"/>
              <a:t> </a:t>
            </a:r>
            <a:r>
              <a:rPr lang="en-US" sz="2000" dirty="0" err="1"/>
              <a:t>dýchacích</a:t>
            </a:r>
            <a:r>
              <a:rPr lang="en-US" sz="2000" dirty="0"/>
              <a:t> </a:t>
            </a:r>
            <a:r>
              <a:rPr lang="en-US" sz="2000" dirty="0" err="1"/>
              <a:t>cest</a:t>
            </a:r>
            <a:r>
              <a:rPr lang="en-US" sz="2000" dirty="0"/>
              <a:t> + </a:t>
            </a:r>
            <a:r>
              <a:rPr lang="en-US" sz="2000" dirty="0" err="1"/>
              <a:t>zajištění</a:t>
            </a:r>
            <a:r>
              <a:rPr lang="en-US" sz="2000" dirty="0"/>
              <a:t>, resp. </a:t>
            </a:r>
            <a:r>
              <a:rPr lang="en-US" sz="2000" dirty="0" err="1"/>
              <a:t>ochrana</a:t>
            </a:r>
            <a:r>
              <a:rPr lang="en-US" sz="2000" dirty="0"/>
              <a:t> </a:t>
            </a:r>
            <a:r>
              <a:rPr lang="en-US" sz="2000" dirty="0" err="1"/>
              <a:t>krční</a:t>
            </a:r>
            <a:r>
              <a:rPr lang="en-US" sz="2000" dirty="0"/>
              <a:t> </a:t>
            </a:r>
            <a:r>
              <a:rPr lang="en-US" sz="2000" dirty="0" err="1" smtClean="0"/>
              <a:t>páteře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B</a:t>
            </a:r>
            <a:r>
              <a:rPr lang="en-US" sz="2000" i="1" dirty="0" err="1"/>
              <a:t>reathing</a:t>
            </a:r>
            <a:r>
              <a:rPr lang="cs-CZ" sz="2000" i="1" dirty="0"/>
              <a:t> + </a:t>
            </a:r>
            <a:r>
              <a:rPr lang="cs-CZ" sz="2000" i="1" dirty="0" err="1"/>
              <a:t>ventilation</a:t>
            </a:r>
            <a:r>
              <a:rPr lang="en-US" sz="2000" dirty="0"/>
              <a:t> - </a:t>
            </a:r>
            <a:r>
              <a:rPr lang="en-US" sz="2000" dirty="0" err="1"/>
              <a:t>zajištění</a:t>
            </a:r>
            <a:r>
              <a:rPr lang="en-US" sz="2000" dirty="0"/>
              <a:t> </a:t>
            </a:r>
            <a:r>
              <a:rPr lang="en-US" sz="2000" dirty="0" err="1"/>
              <a:t>přiměřené</a:t>
            </a:r>
            <a:r>
              <a:rPr lang="en-US" sz="2000" dirty="0"/>
              <a:t> </a:t>
            </a:r>
            <a:r>
              <a:rPr lang="en-US" sz="2000" dirty="0" err="1" smtClean="0"/>
              <a:t>ventilace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C</a:t>
            </a:r>
            <a:r>
              <a:rPr lang="en-US" sz="2000" i="1" dirty="0" err="1"/>
              <a:t>irculation</a:t>
            </a:r>
            <a:r>
              <a:rPr lang="cs-CZ" sz="2000" i="1" dirty="0"/>
              <a:t> </a:t>
            </a:r>
            <a:r>
              <a:rPr lang="cs-CZ" sz="2000" i="1" dirty="0" err="1"/>
              <a:t>with</a:t>
            </a:r>
            <a:r>
              <a:rPr lang="cs-CZ" sz="2000" i="1" dirty="0"/>
              <a:t> </a:t>
            </a:r>
            <a:r>
              <a:rPr lang="cs-CZ" sz="2000" i="1" dirty="0" err="1"/>
              <a:t>hemorhage</a:t>
            </a:r>
            <a:r>
              <a:rPr lang="cs-CZ" sz="2000" i="1" dirty="0"/>
              <a:t> </a:t>
            </a:r>
            <a:r>
              <a:rPr lang="cs-CZ" sz="2000" i="1" dirty="0" err="1"/>
              <a:t>control</a:t>
            </a:r>
            <a:r>
              <a:rPr lang="en-US" sz="2000" dirty="0"/>
              <a:t> - </a:t>
            </a:r>
            <a:r>
              <a:rPr lang="en-US" sz="2000" dirty="0" err="1"/>
              <a:t>zhodnocení</a:t>
            </a:r>
            <a:r>
              <a:rPr lang="en-US" sz="2000" dirty="0"/>
              <a:t> </a:t>
            </a:r>
            <a:r>
              <a:rPr lang="en-US" sz="2000" dirty="0" err="1"/>
              <a:t>oběhu</a:t>
            </a:r>
            <a:r>
              <a:rPr lang="en-US" sz="2000" dirty="0"/>
              <a:t> a </a:t>
            </a:r>
            <a:r>
              <a:rPr lang="en-US" sz="2000" dirty="0" err="1"/>
              <a:t>stavění</a:t>
            </a:r>
            <a:r>
              <a:rPr lang="en-US" sz="2000" dirty="0"/>
              <a:t> </a:t>
            </a:r>
            <a:r>
              <a:rPr lang="en-US" sz="2000" dirty="0" err="1"/>
              <a:t>krvácení</a:t>
            </a:r>
            <a:endParaRPr lang="cs-CZ" sz="2000" dirty="0" smtClean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D</a:t>
            </a:r>
            <a:r>
              <a:rPr lang="en-US" sz="2000" i="1" dirty="0" err="1"/>
              <a:t>isability</a:t>
            </a:r>
            <a:r>
              <a:rPr lang="cs-CZ" sz="2000" i="1" dirty="0"/>
              <a:t>: </a:t>
            </a:r>
            <a:r>
              <a:rPr lang="cs-CZ" sz="2000" i="1" dirty="0" err="1"/>
              <a:t>neurological</a:t>
            </a:r>
            <a:r>
              <a:rPr lang="cs-CZ" sz="2000" i="1" dirty="0"/>
              <a:t> status</a:t>
            </a:r>
            <a:r>
              <a:rPr lang="cs-CZ" sz="2000" dirty="0"/>
              <a:t>  - z</a:t>
            </a:r>
            <a:r>
              <a:rPr lang="en-US" sz="2000" dirty="0" err="1"/>
              <a:t>hodnocení</a:t>
            </a:r>
            <a:r>
              <a:rPr lang="en-US" sz="2000" dirty="0"/>
              <a:t> </a:t>
            </a:r>
            <a:r>
              <a:rPr lang="en-US" sz="2000" dirty="0" err="1"/>
              <a:t>neurologického</a:t>
            </a:r>
            <a:r>
              <a:rPr lang="en-US" sz="2000" dirty="0"/>
              <a:t> </a:t>
            </a:r>
            <a:r>
              <a:rPr lang="en-US" sz="2000" dirty="0" err="1"/>
              <a:t>stavu</a:t>
            </a:r>
            <a:endParaRPr lang="cs-CZ" sz="2000" dirty="0" smtClean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i="1" u="sng" dirty="0"/>
              <a:t>E</a:t>
            </a:r>
            <a:r>
              <a:rPr lang="en-US" sz="2000" i="1" dirty="0"/>
              <a:t>xpos</a:t>
            </a:r>
            <a:r>
              <a:rPr lang="cs-CZ" sz="2000" i="1" dirty="0" err="1"/>
              <a:t>ure</a:t>
            </a:r>
            <a:r>
              <a:rPr lang="cs-CZ" sz="2000" i="1" dirty="0"/>
              <a:t>/</a:t>
            </a:r>
            <a:r>
              <a:rPr lang="cs-CZ" sz="2000" i="1" dirty="0" err="1"/>
              <a:t>Environmental</a:t>
            </a:r>
            <a:r>
              <a:rPr lang="cs-CZ" sz="2000" i="1" dirty="0"/>
              <a:t> </a:t>
            </a:r>
            <a:r>
              <a:rPr lang="cs-CZ" sz="2000" i="1" dirty="0" err="1"/>
              <a:t>control</a:t>
            </a:r>
            <a:r>
              <a:rPr lang="cs-CZ" sz="2000" dirty="0"/>
              <a:t> - ú</a:t>
            </a:r>
            <a:r>
              <a:rPr lang="en-US" sz="2000" dirty="0" err="1"/>
              <a:t>plné</a:t>
            </a:r>
            <a:r>
              <a:rPr lang="en-US" sz="2000" dirty="0"/>
              <a:t> </a:t>
            </a:r>
            <a:r>
              <a:rPr lang="en-US" sz="2000" dirty="0" err="1"/>
              <a:t>obnažení</a:t>
            </a:r>
            <a:r>
              <a:rPr lang="en-US" sz="2000" dirty="0"/>
              <a:t> </a:t>
            </a:r>
            <a:r>
              <a:rPr lang="en-US" sz="2000" dirty="0" err="1"/>
              <a:t>nemocného</a:t>
            </a:r>
            <a:endParaRPr lang="cs-CZ" sz="2000" dirty="0" smtClean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cs typeface="Arial" pitchFamily="34" charset="0"/>
              </a:rPr>
              <a:t>Primární zhodnocení - ABCDE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95869"/>
            <a:ext cx="8229600" cy="4697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 smtClean="0"/>
              <a:t>A</a:t>
            </a:r>
            <a:r>
              <a:rPr lang="en-US" sz="2800" i="1" dirty="0" err="1"/>
              <a:t>irway</a:t>
            </a:r>
            <a:r>
              <a:rPr lang="en-US" sz="2800" i="1" dirty="0"/>
              <a:t> </a:t>
            </a:r>
            <a:r>
              <a:rPr lang="en-US" sz="2800" i="1" dirty="0" smtClean="0"/>
              <a:t>control</a:t>
            </a:r>
            <a:r>
              <a:rPr lang="en-US" sz="2800" b="1" dirty="0" smtClean="0"/>
              <a:t> </a:t>
            </a:r>
            <a:r>
              <a:rPr lang="en-US" sz="2800" dirty="0"/>
              <a:t>- </a:t>
            </a:r>
            <a:r>
              <a:rPr lang="cs-CZ" sz="2800" dirty="0"/>
              <a:t>k</a:t>
            </a:r>
            <a:r>
              <a:rPr lang="en-US" sz="2800" dirty="0" err="1"/>
              <a:t>ontrola</a:t>
            </a:r>
            <a:r>
              <a:rPr lang="en-US" sz="2800" dirty="0"/>
              <a:t> a </a:t>
            </a:r>
            <a:r>
              <a:rPr lang="en-US" sz="2800" dirty="0" err="1"/>
              <a:t>zajištění</a:t>
            </a:r>
            <a:r>
              <a:rPr lang="en-US" sz="2800" dirty="0"/>
              <a:t> </a:t>
            </a:r>
            <a:r>
              <a:rPr lang="en-US" sz="2800" dirty="0" err="1"/>
              <a:t>průchodnosti</a:t>
            </a:r>
            <a:r>
              <a:rPr lang="en-US" sz="2800" dirty="0"/>
              <a:t> </a:t>
            </a:r>
            <a:r>
              <a:rPr lang="en-US" sz="2800" dirty="0" err="1"/>
              <a:t>dýchacích</a:t>
            </a:r>
            <a:r>
              <a:rPr lang="en-US" sz="2800" dirty="0"/>
              <a:t> </a:t>
            </a:r>
            <a:r>
              <a:rPr lang="en-US" sz="2800" dirty="0" err="1"/>
              <a:t>cest</a:t>
            </a:r>
            <a:r>
              <a:rPr lang="en-US" sz="2800" dirty="0"/>
              <a:t> + </a:t>
            </a:r>
            <a:r>
              <a:rPr lang="en-US" sz="2800" dirty="0" err="1"/>
              <a:t>zajištění</a:t>
            </a:r>
            <a:r>
              <a:rPr lang="en-US" sz="2800" dirty="0"/>
              <a:t>, resp. </a:t>
            </a:r>
            <a:r>
              <a:rPr lang="en-US" sz="2800" dirty="0" err="1"/>
              <a:t>ochrana</a:t>
            </a:r>
            <a:r>
              <a:rPr lang="en-US" sz="2800" dirty="0"/>
              <a:t> </a:t>
            </a:r>
            <a:r>
              <a:rPr lang="en-US" sz="2800" dirty="0" err="1"/>
              <a:t>krční</a:t>
            </a:r>
            <a:r>
              <a:rPr lang="en-US" sz="2800" dirty="0"/>
              <a:t> </a:t>
            </a:r>
            <a:r>
              <a:rPr lang="en-US" sz="2800" dirty="0" err="1" smtClean="0"/>
              <a:t>páteře</a:t>
            </a:r>
            <a:endParaRPr lang="cs-CZ" sz="2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/>
              <a:t>porucha </a:t>
            </a:r>
            <a:r>
              <a:rPr lang="cs-CZ" sz="1600" dirty="0"/>
              <a:t>vědomí </a:t>
            </a:r>
            <a:r>
              <a:rPr lang="cs-CZ" sz="1600" dirty="0" smtClean="0"/>
              <a:t>→ </a:t>
            </a:r>
            <a:r>
              <a:rPr lang="cs-CZ" sz="1600" dirty="0"/>
              <a:t>jsou dýchací cesty průchodné a </a:t>
            </a:r>
            <a:r>
              <a:rPr lang="cs-CZ" sz="1600" dirty="0" smtClean="0"/>
              <a:t>bezpečné?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/>
              <a:t>uvolnění dýchacích cest, průchodnost → předsunutí dolní čelisti, </a:t>
            </a:r>
            <a:r>
              <a:rPr lang="en-US" sz="1600" dirty="0" smtClean="0"/>
              <a:t>airway</a:t>
            </a:r>
            <a:r>
              <a:rPr lang="cs-CZ" sz="1600" dirty="0" smtClean="0"/>
              <a:t>, </a:t>
            </a:r>
            <a:r>
              <a:rPr lang="cs-CZ" sz="1600" dirty="0" err="1" smtClean="0"/>
              <a:t>CombiTube</a:t>
            </a:r>
            <a:r>
              <a:rPr lang="cs-CZ" sz="1600" dirty="0" smtClean="0"/>
              <a:t>, </a:t>
            </a:r>
            <a:r>
              <a:rPr lang="cs-CZ" sz="1600" dirty="0" err="1" smtClean="0"/>
              <a:t>orotracheální</a:t>
            </a:r>
            <a:r>
              <a:rPr lang="cs-CZ" sz="1600" dirty="0" smtClean="0"/>
              <a:t> intubace, </a:t>
            </a:r>
            <a:r>
              <a:rPr lang="cs-CZ" sz="1600" dirty="0" err="1" smtClean="0"/>
              <a:t>koniotomie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stabilizace krční páteře </a:t>
            </a:r>
            <a:r>
              <a:rPr lang="cs-CZ" sz="1600" dirty="0" smtClean="0"/>
              <a:t>– </a:t>
            </a:r>
            <a:r>
              <a:rPr lang="cs-CZ" sz="1600" dirty="0" err="1" smtClean="0"/>
              <a:t>Stiff</a:t>
            </a:r>
            <a:r>
              <a:rPr lang="cs-CZ" sz="1600" dirty="0" smtClean="0"/>
              <a:t> </a:t>
            </a:r>
            <a:r>
              <a:rPr lang="cs-CZ" sz="1600" dirty="0" err="1" smtClean="0"/>
              <a:t>Neck</a:t>
            </a:r>
            <a:r>
              <a:rPr lang="cs-CZ" sz="1600" dirty="0" smtClean="0"/>
              <a:t>, manipulace s poraněným → </a:t>
            </a:r>
            <a:r>
              <a:rPr lang="cs-CZ" sz="1600" dirty="0" err="1" smtClean="0"/>
              <a:t>logroll</a:t>
            </a:r>
            <a:r>
              <a:rPr lang="cs-CZ" sz="1600" dirty="0" smtClean="0"/>
              <a:t> manévr</a:t>
            </a:r>
            <a:endParaRPr lang="cs-CZ" sz="16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26535"/>
            <a:ext cx="2098576" cy="20985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45024"/>
            <a:ext cx="4232649" cy="278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6268"/>
            <a:ext cx="5020881" cy="32217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cs typeface="Arial" pitchFamily="34" charset="0"/>
              </a:rPr>
              <a:t>Primární zhodnocení - ABCDE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B</a:t>
            </a:r>
            <a:r>
              <a:rPr lang="en-US" sz="2800" i="1" dirty="0" err="1"/>
              <a:t>reathing</a:t>
            </a:r>
            <a:r>
              <a:rPr lang="cs-CZ" sz="2800" i="1" dirty="0"/>
              <a:t> + </a:t>
            </a:r>
            <a:r>
              <a:rPr lang="cs-CZ" sz="2800" i="1" dirty="0" err="1"/>
              <a:t>ventilation</a:t>
            </a:r>
            <a:r>
              <a:rPr lang="en-US" sz="2800" dirty="0"/>
              <a:t> - </a:t>
            </a:r>
            <a:r>
              <a:rPr lang="en-US" sz="2800" dirty="0" err="1"/>
              <a:t>zajištění</a:t>
            </a:r>
            <a:r>
              <a:rPr lang="en-US" sz="2800" dirty="0"/>
              <a:t> </a:t>
            </a:r>
            <a:r>
              <a:rPr lang="en-US" sz="2800" dirty="0" err="1"/>
              <a:t>přiměřené</a:t>
            </a:r>
            <a:r>
              <a:rPr lang="en-US" sz="2800" dirty="0"/>
              <a:t> </a:t>
            </a:r>
            <a:r>
              <a:rPr lang="en-US" sz="2800" dirty="0" err="1"/>
              <a:t>ventilace</a:t>
            </a:r>
            <a:endParaRPr lang="cs-CZ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vyšetříme pohmatem a poslechem →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vyšetříme krk → </a:t>
            </a:r>
            <a:r>
              <a:rPr lang="cs-CZ" sz="1600" dirty="0" err="1"/>
              <a:t>krepitus</a:t>
            </a:r>
            <a:r>
              <a:rPr lang="cs-CZ" sz="1600" dirty="0"/>
              <a:t> chrupavek, emfyzém, deviace </a:t>
            </a:r>
            <a:r>
              <a:rPr lang="cs-CZ" sz="1600" dirty="0" err="1"/>
              <a:t>trachei</a:t>
            </a:r>
            <a:r>
              <a:rPr lang="cs-CZ" sz="1600" dirty="0"/>
              <a:t> přeplnění jugulárních vén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kritické stavy → </a:t>
            </a:r>
            <a:r>
              <a:rPr lang="en-US" sz="1600" dirty="0"/>
              <a:t>ten</a:t>
            </a:r>
            <a:r>
              <a:rPr lang="cs-CZ" sz="1600" dirty="0"/>
              <a:t>zní</a:t>
            </a:r>
            <a:r>
              <a:rPr lang="en-US" sz="1600" dirty="0"/>
              <a:t> pneumothorax, </a:t>
            </a:r>
            <a:r>
              <a:rPr lang="en-US" sz="1600" dirty="0" err="1"/>
              <a:t>masivní</a:t>
            </a:r>
            <a:r>
              <a:rPr lang="en-US" sz="1600" dirty="0"/>
              <a:t> </a:t>
            </a:r>
            <a:r>
              <a:rPr lang="en-US" sz="1600" dirty="0" err="1"/>
              <a:t>hemothorax</a:t>
            </a:r>
            <a:r>
              <a:rPr lang="en-US" sz="1600" dirty="0"/>
              <a:t>, p</a:t>
            </a:r>
            <a:r>
              <a:rPr lang="cs-CZ" sz="1600" dirty="0" err="1"/>
              <a:t>enetrující</a:t>
            </a:r>
            <a:r>
              <a:rPr lang="cs-CZ" sz="1600" dirty="0"/>
              <a:t> poranění hrudníku, srdeční tamponáda, vlající hrudník</a:t>
            </a: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69347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cs typeface="Arial" pitchFamily="34" charset="0"/>
              </a:rPr>
              <a:t>Primární zhodnocení - ABCDE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C</a:t>
            </a:r>
            <a:r>
              <a:rPr lang="en-US" sz="2800" i="1" dirty="0" err="1"/>
              <a:t>irculation</a:t>
            </a:r>
            <a:r>
              <a:rPr lang="cs-CZ" sz="2800" i="1" dirty="0"/>
              <a:t> </a:t>
            </a:r>
            <a:r>
              <a:rPr lang="cs-CZ" sz="2800" i="1" dirty="0" err="1"/>
              <a:t>with</a:t>
            </a:r>
            <a:r>
              <a:rPr lang="cs-CZ" sz="2800" i="1" dirty="0"/>
              <a:t> </a:t>
            </a:r>
            <a:r>
              <a:rPr lang="cs-CZ" sz="2800" i="1" dirty="0" err="1"/>
              <a:t>hemorhage</a:t>
            </a:r>
            <a:r>
              <a:rPr lang="cs-CZ" sz="2800" i="1" dirty="0"/>
              <a:t> </a:t>
            </a:r>
            <a:r>
              <a:rPr lang="cs-CZ" sz="2800" i="1" dirty="0" err="1"/>
              <a:t>control</a:t>
            </a:r>
            <a:r>
              <a:rPr lang="en-US" sz="2800" dirty="0"/>
              <a:t> - </a:t>
            </a:r>
            <a:r>
              <a:rPr lang="en-US" sz="2800" dirty="0" err="1"/>
              <a:t>zhodnocení</a:t>
            </a:r>
            <a:r>
              <a:rPr lang="en-US" sz="2800" dirty="0"/>
              <a:t> </a:t>
            </a:r>
            <a:r>
              <a:rPr lang="en-US" sz="2800" dirty="0" err="1"/>
              <a:t>oběhu</a:t>
            </a:r>
            <a:r>
              <a:rPr lang="en-US" sz="2800" dirty="0"/>
              <a:t> a </a:t>
            </a:r>
            <a:r>
              <a:rPr lang="en-US" sz="2800" dirty="0" err="1"/>
              <a:t>stavění</a:t>
            </a:r>
            <a:r>
              <a:rPr lang="en-US" sz="2800" dirty="0"/>
              <a:t> </a:t>
            </a:r>
            <a:r>
              <a:rPr lang="en-US" sz="2800" dirty="0" err="1"/>
              <a:t>krvácení</a:t>
            </a:r>
            <a:endParaRPr lang="cs-CZ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zástava masivního zevního krvácení, rychlá identifikace krvácení vnitřního do dutiny břišní či </a:t>
            </a:r>
            <a:r>
              <a:rPr lang="cs-CZ" sz="1600" dirty="0" err="1"/>
              <a:t>retroperitonea</a:t>
            </a:r>
            <a:r>
              <a:rPr lang="cs-CZ" sz="1600" dirty="0"/>
              <a:t>, malé pánve, z dlouhých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nutno zajistit </a:t>
            </a:r>
            <a:r>
              <a:rPr lang="en-US" sz="1600" dirty="0"/>
              <a:t>2 </a:t>
            </a:r>
            <a:r>
              <a:rPr lang="cs-CZ" sz="1600" dirty="0"/>
              <a:t>žilní vstupy  tekutinová resuscitace oběhu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vyšetřujeme pulzaci na a. </a:t>
            </a:r>
            <a:r>
              <a:rPr lang="cs-CZ" sz="1600" dirty="0" err="1"/>
              <a:t>carotis</a:t>
            </a:r>
            <a:r>
              <a:rPr lang="cs-CZ" sz="1600" dirty="0"/>
              <a:t>, kapilární návrat, při zástavě oběhu KPR,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z</a:t>
            </a:r>
            <a:r>
              <a:rPr lang="en-US" sz="1600" dirty="0" err="1"/>
              <a:t>ástava</a:t>
            </a:r>
            <a:r>
              <a:rPr lang="en-US" sz="1600" dirty="0"/>
              <a:t> </a:t>
            </a:r>
            <a:r>
              <a:rPr lang="en-US" sz="1600" dirty="0" err="1"/>
              <a:t>krvácení</a:t>
            </a:r>
            <a:r>
              <a:rPr lang="cs-CZ" sz="1600" dirty="0"/>
              <a:t> turniket na končetinách, </a:t>
            </a:r>
            <a:r>
              <a:rPr lang="en-US" sz="1600" dirty="0" err="1"/>
              <a:t>poranění</a:t>
            </a:r>
            <a:r>
              <a:rPr lang="en-US" sz="1600" dirty="0"/>
              <a:t> </a:t>
            </a:r>
            <a:r>
              <a:rPr lang="en-US" sz="1600" dirty="0" err="1"/>
              <a:t>pánve</a:t>
            </a:r>
            <a:r>
              <a:rPr lang="en-US" sz="1600" dirty="0"/>
              <a:t> </a:t>
            </a:r>
            <a:r>
              <a:rPr lang="cs-CZ" sz="1600" dirty="0"/>
              <a:t>→ </a:t>
            </a:r>
            <a:r>
              <a:rPr lang="en-US" sz="1600" dirty="0" err="1"/>
              <a:t>pánevní</a:t>
            </a:r>
            <a:r>
              <a:rPr lang="en-US" sz="1600" dirty="0"/>
              <a:t> </a:t>
            </a:r>
            <a:r>
              <a:rPr lang="en-US" sz="1600" dirty="0" err="1"/>
              <a:t>svork</a:t>
            </a:r>
            <a:r>
              <a:rPr lang="cs-CZ" sz="1600" dirty="0"/>
              <a:t>a, </a:t>
            </a:r>
            <a:r>
              <a:rPr lang="en-US" sz="1600" dirty="0" err="1"/>
              <a:t>pánevní</a:t>
            </a:r>
            <a:r>
              <a:rPr lang="en-US" sz="1600" dirty="0"/>
              <a:t> </a:t>
            </a:r>
            <a:r>
              <a:rPr lang="en-US" sz="1600" dirty="0" err="1"/>
              <a:t>pás</a:t>
            </a:r>
            <a:r>
              <a:rPr lang="cs-CZ" sz="1600" dirty="0"/>
              <a:t>, </a:t>
            </a:r>
            <a:r>
              <a:rPr lang="en-US" sz="1600" dirty="0" err="1"/>
              <a:t>dlouh</a:t>
            </a:r>
            <a:r>
              <a:rPr lang="cs-CZ" sz="1600" dirty="0"/>
              <a:t>é</a:t>
            </a:r>
            <a:r>
              <a:rPr lang="en-US" sz="1600" dirty="0"/>
              <a:t> </a:t>
            </a:r>
            <a:r>
              <a:rPr lang="en-US" sz="1600" dirty="0" err="1"/>
              <a:t>kost</a:t>
            </a:r>
            <a:r>
              <a:rPr lang="cs-CZ" sz="1600" dirty="0"/>
              <a:t>i</a:t>
            </a:r>
            <a:r>
              <a:rPr lang="en-US" sz="1600" dirty="0"/>
              <a:t> </a:t>
            </a:r>
            <a:r>
              <a:rPr lang="cs-CZ" sz="1600" dirty="0"/>
              <a:t>- </a:t>
            </a:r>
            <a:r>
              <a:rPr lang="en-US" sz="1600" dirty="0" err="1"/>
              <a:t>trakční</a:t>
            </a:r>
            <a:r>
              <a:rPr lang="en-US" sz="1600" dirty="0"/>
              <a:t> </a:t>
            </a:r>
            <a:r>
              <a:rPr lang="en-US" sz="1600" dirty="0" err="1"/>
              <a:t>dlah</a:t>
            </a:r>
            <a:r>
              <a:rPr lang="cs-CZ" sz="1600" dirty="0"/>
              <a:t>y, dutinová poranění → u</a:t>
            </a:r>
            <a:r>
              <a:rPr lang="en-US" sz="1600" dirty="0"/>
              <a:t> </a:t>
            </a:r>
            <a:r>
              <a:rPr lang="cs-CZ" sz="1600" dirty="0"/>
              <a:t>indikovaných, </a:t>
            </a:r>
            <a:r>
              <a:rPr lang="en-US" sz="1600" dirty="0" err="1"/>
              <a:t>oběhov</a:t>
            </a:r>
            <a:r>
              <a:rPr lang="cs-CZ" sz="1600" dirty="0"/>
              <a:t>ě</a:t>
            </a:r>
            <a:r>
              <a:rPr lang="en-US" sz="1600" dirty="0"/>
              <a:t> </a:t>
            </a:r>
            <a:r>
              <a:rPr lang="en-US" sz="1600" dirty="0" err="1"/>
              <a:t>stabil</a:t>
            </a:r>
            <a:r>
              <a:rPr lang="cs-CZ" sz="1600" dirty="0" err="1"/>
              <a:t>ních</a:t>
            </a:r>
            <a:r>
              <a:rPr lang="cs-CZ" sz="1600" dirty="0"/>
              <a:t> </a:t>
            </a:r>
            <a:r>
              <a:rPr lang="en-US" sz="1600" dirty="0" err="1"/>
              <a:t>pacient</a:t>
            </a:r>
            <a:r>
              <a:rPr lang="cs-CZ" sz="1600" dirty="0"/>
              <a:t>ů</a:t>
            </a:r>
            <a:r>
              <a:rPr lang="en-US" sz="1600" dirty="0"/>
              <a:t> (</a:t>
            </a:r>
            <a:r>
              <a:rPr lang="en-US" sz="1600" dirty="0" err="1"/>
              <a:t>embolizace</a:t>
            </a:r>
            <a:r>
              <a:rPr lang="en-US" sz="1600" dirty="0"/>
              <a:t> </a:t>
            </a:r>
            <a:r>
              <a:rPr lang="en-US" sz="1600" dirty="0" err="1"/>
              <a:t>pánevních</a:t>
            </a:r>
            <a:r>
              <a:rPr lang="en-US" sz="1600" dirty="0"/>
              <a:t> </a:t>
            </a:r>
            <a:r>
              <a:rPr lang="en-US" sz="1600" dirty="0" err="1"/>
              <a:t>tepen</a:t>
            </a:r>
            <a:r>
              <a:rPr lang="en-US" sz="1600" dirty="0"/>
              <a:t>, </a:t>
            </a:r>
            <a:r>
              <a:rPr lang="en-US" sz="1600" dirty="0" err="1"/>
              <a:t>sleziny</a:t>
            </a:r>
            <a:r>
              <a:rPr lang="en-US" sz="1600" dirty="0"/>
              <a:t>…)</a:t>
            </a:r>
            <a:endParaRPr lang="cs-CZ" sz="16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 smtClean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7" y="4851603"/>
            <a:ext cx="2491717" cy="18356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35902"/>
            <a:ext cx="3059832" cy="20398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01028"/>
            <a:ext cx="3004730" cy="22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cs typeface="Arial" pitchFamily="34" charset="0"/>
              </a:rPr>
              <a:t>Primární zhodnocení - ABCDE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 smtClean="0"/>
              <a:t>D</a:t>
            </a:r>
            <a:r>
              <a:rPr lang="en-US" sz="2800" i="1" dirty="0" err="1"/>
              <a:t>isability</a:t>
            </a:r>
            <a:r>
              <a:rPr lang="cs-CZ" sz="2800" i="1" dirty="0"/>
              <a:t>: </a:t>
            </a:r>
            <a:r>
              <a:rPr lang="cs-CZ" sz="2800" i="1" dirty="0" err="1"/>
              <a:t>neurological</a:t>
            </a:r>
            <a:r>
              <a:rPr lang="cs-CZ" sz="2800" i="1" dirty="0"/>
              <a:t> status</a:t>
            </a:r>
            <a:r>
              <a:rPr lang="cs-CZ" sz="2800" dirty="0"/>
              <a:t>  - z</a:t>
            </a:r>
            <a:r>
              <a:rPr lang="en-US" sz="2800" dirty="0" err="1"/>
              <a:t>hodnocení</a:t>
            </a:r>
            <a:r>
              <a:rPr lang="en-US" sz="2800" dirty="0"/>
              <a:t> </a:t>
            </a:r>
            <a:r>
              <a:rPr lang="en-US" sz="2800" dirty="0" err="1"/>
              <a:t>neurologického</a:t>
            </a:r>
            <a:r>
              <a:rPr lang="en-US" sz="2800" dirty="0"/>
              <a:t> </a:t>
            </a:r>
            <a:r>
              <a:rPr lang="en-US" sz="2800" dirty="0" err="1" smtClean="0"/>
              <a:t>stavu</a:t>
            </a:r>
            <a:endParaRPr lang="cs-CZ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 err="1" smtClean="0"/>
              <a:t>vyšetřujeme</a:t>
            </a:r>
            <a:r>
              <a:rPr lang="en-US" sz="1700" dirty="0" smtClean="0"/>
              <a:t> </a:t>
            </a:r>
            <a:r>
              <a:rPr lang="en-US" sz="1700" dirty="0" err="1"/>
              <a:t>přítomnost</a:t>
            </a:r>
            <a:r>
              <a:rPr lang="en-US" sz="1700" dirty="0"/>
              <a:t> </a:t>
            </a:r>
            <a:r>
              <a:rPr lang="en-US" sz="1700" dirty="0" err="1"/>
              <a:t>kvantitativní</a:t>
            </a:r>
            <a:r>
              <a:rPr lang="en-US" sz="1700" dirty="0"/>
              <a:t> (GCS) a </a:t>
            </a:r>
            <a:r>
              <a:rPr lang="en-US" sz="1700" dirty="0" err="1"/>
              <a:t>kvalitativní</a:t>
            </a:r>
            <a:r>
              <a:rPr lang="en-US" sz="1700" dirty="0"/>
              <a:t> </a:t>
            </a:r>
            <a:r>
              <a:rPr lang="en-US" sz="1700" dirty="0" err="1"/>
              <a:t>poruchy</a:t>
            </a:r>
            <a:r>
              <a:rPr lang="en-US" sz="1700" dirty="0"/>
              <a:t> </a:t>
            </a:r>
            <a:r>
              <a:rPr lang="en-US" sz="1700" dirty="0" err="1" smtClean="0"/>
              <a:t>vědomí</a:t>
            </a:r>
            <a:endParaRPr lang="cs-CZ" sz="17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 smtClean="0"/>
              <a:t>s</a:t>
            </a:r>
            <a:r>
              <a:rPr lang="cs-CZ" sz="1700" dirty="0"/>
              <a:t>tav zornic (</a:t>
            </a:r>
            <a:r>
              <a:rPr lang="cs-CZ" sz="1700" dirty="0" err="1"/>
              <a:t>mioza</a:t>
            </a:r>
            <a:r>
              <a:rPr lang="cs-CZ" sz="1700" dirty="0"/>
              <a:t>, </a:t>
            </a:r>
            <a:r>
              <a:rPr lang="cs-CZ" sz="1700" dirty="0" err="1"/>
              <a:t>mydriaza</a:t>
            </a:r>
            <a:r>
              <a:rPr lang="cs-CZ" sz="1700" dirty="0"/>
              <a:t>, </a:t>
            </a:r>
            <a:r>
              <a:rPr lang="cs-CZ" sz="1700" dirty="0" err="1" smtClean="0"/>
              <a:t>anizokorie</a:t>
            </a:r>
            <a:r>
              <a:rPr lang="cs-CZ" sz="1700" dirty="0" smtClean="0"/>
              <a:t>, reakci na osvit…)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 smtClean="0"/>
              <a:t>volní </a:t>
            </a:r>
            <a:r>
              <a:rPr lang="cs-CZ" sz="1700" dirty="0"/>
              <a:t>motoriku končetin, symetrii kožní </a:t>
            </a:r>
            <a:r>
              <a:rPr lang="cs-CZ" sz="1700" dirty="0" smtClean="0"/>
              <a:t>cítivosti, </a:t>
            </a:r>
            <a:r>
              <a:rPr lang="cs-CZ" sz="1700" dirty="0" err="1" smtClean="0"/>
              <a:t>lateralizaci</a:t>
            </a:r>
            <a:r>
              <a:rPr lang="cs-CZ" sz="1700" dirty="0" smtClean="0"/>
              <a:t>, </a:t>
            </a:r>
            <a:r>
              <a:rPr lang="cs-CZ" sz="1700" dirty="0"/>
              <a:t>senzorické a sfinkterové </a:t>
            </a:r>
            <a:r>
              <a:rPr lang="cs-CZ" sz="1700" dirty="0" smtClean="0"/>
              <a:t>deficity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 smtClean="0"/>
              <a:t>porucha </a:t>
            </a:r>
            <a:r>
              <a:rPr lang="cs-CZ" sz="1700" dirty="0"/>
              <a:t>vědomí vždy značí poranění CNS a to až do jejího </a:t>
            </a:r>
            <a:r>
              <a:rPr lang="cs-CZ" sz="1700" dirty="0" smtClean="0"/>
              <a:t>vyloučení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 smtClean="0"/>
              <a:t>CAVE: mimo trauma i mozková hypoxie, intoxikace, rozvrat </a:t>
            </a:r>
            <a:r>
              <a:rPr lang="cs-CZ" sz="1700" dirty="0"/>
              <a:t>vnitřního </a:t>
            </a:r>
            <a:r>
              <a:rPr lang="cs-CZ" sz="1700" dirty="0" smtClean="0"/>
              <a:t>prostředí…</a:t>
            </a:r>
          </a:p>
          <a:p>
            <a:pPr marL="0" indent="0">
              <a:buNone/>
            </a:pPr>
            <a:endParaRPr lang="cs-CZ" sz="23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1" i="1" u="sng" dirty="0" smtClean="0"/>
              <a:t>E</a:t>
            </a:r>
            <a:r>
              <a:rPr lang="en-US" sz="3000" i="1" dirty="0" smtClean="0"/>
              <a:t>xpos</a:t>
            </a:r>
            <a:r>
              <a:rPr lang="cs-CZ" sz="3000" i="1" dirty="0" err="1"/>
              <a:t>ure</a:t>
            </a:r>
            <a:r>
              <a:rPr lang="cs-CZ" sz="3000" i="1" dirty="0"/>
              <a:t>/</a:t>
            </a:r>
            <a:r>
              <a:rPr lang="cs-CZ" sz="3000" i="1" dirty="0" err="1"/>
              <a:t>Environmental</a:t>
            </a:r>
            <a:r>
              <a:rPr lang="cs-CZ" sz="3000" i="1" dirty="0"/>
              <a:t> </a:t>
            </a:r>
            <a:r>
              <a:rPr lang="cs-CZ" sz="3000" i="1" dirty="0" err="1"/>
              <a:t>control</a:t>
            </a:r>
            <a:r>
              <a:rPr lang="cs-CZ" sz="3000" dirty="0"/>
              <a:t> - ú</a:t>
            </a:r>
            <a:r>
              <a:rPr lang="en-US" sz="3000" dirty="0" err="1"/>
              <a:t>plné</a:t>
            </a:r>
            <a:r>
              <a:rPr lang="en-US" sz="3000" dirty="0"/>
              <a:t> </a:t>
            </a:r>
            <a:r>
              <a:rPr lang="en-US" sz="3000" dirty="0" err="1"/>
              <a:t>obnažení</a:t>
            </a:r>
            <a:r>
              <a:rPr lang="en-US" sz="3000" dirty="0"/>
              <a:t> </a:t>
            </a:r>
            <a:r>
              <a:rPr lang="en-US" sz="3000" dirty="0" err="1"/>
              <a:t>nemocného</a:t>
            </a:r>
            <a:endParaRPr lang="cs-CZ" sz="3000" dirty="0" smtClean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k</a:t>
            </a:r>
            <a:r>
              <a:rPr lang="cs-CZ" sz="1700" dirty="0" err="1"/>
              <a:t>ompletně</a:t>
            </a:r>
            <a:r>
              <a:rPr lang="cs-CZ" sz="1700" dirty="0"/>
              <a:t> pacienta vysvléknout z </a:t>
            </a:r>
            <a:r>
              <a:rPr lang="cs-CZ" sz="1700" dirty="0" smtClean="0"/>
              <a:t>oděvu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 smtClean="0"/>
              <a:t>p</a:t>
            </a:r>
            <a:r>
              <a:rPr lang="en-GB" sz="1700" dirty="0" err="1"/>
              <a:t>reven</a:t>
            </a:r>
            <a:r>
              <a:rPr lang="cs-CZ" sz="1700" dirty="0" err="1"/>
              <a:t>ce</a:t>
            </a:r>
            <a:r>
              <a:rPr lang="cs-CZ" sz="1700" dirty="0"/>
              <a:t> </a:t>
            </a:r>
            <a:r>
              <a:rPr lang="cs-CZ" sz="1700" dirty="0" smtClean="0"/>
              <a:t>hypotermie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 smtClean="0"/>
              <a:t>důkladně prohlédnout i </a:t>
            </a:r>
            <a:r>
              <a:rPr lang="cs-CZ" sz="1700" dirty="0"/>
              <a:t>na </a:t>
            </a:r>
            <a:r>
              <a:rPr lang="cs-CZ" sz="1700" dirty="0" smtClean="0"/>
              <a:t>záda!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 smtClean="0"/>
              <a:t>využít „</a:t>
            </a:r>
            <a:r>
              <a:rPr lang="cs-CZ" sz="1700" dirty="0" err="1" smtClean="0"/>
              <a:t>logroll</a:t>
            </a:r>
            <a:r>
              <a:rPr lang="cs-CZ" sz="1700" dirty="0"/>
              <a:t>“ </a:t>
            </a:r>
            <a:r>
              <a:rPr lang="cs-CZ" sz="1700" dirty="0" smtClean="0"/>
              <a:t>manévr</a:t>
            </a:r>
            <a:endParaRPr lang="cs-CZ" sz="1700" dirty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/>
              <a:t>Úvod:	</a:t>
            </a:r>
            <a:r>
              <a:rPr lang="cs-CZ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Trauma je stále jednou z nejvýznamnějších příčin morbidity a mortality jedinců mladších 45 </a:t>
            </a:r>
            <a:r>
              <a:rPr lang="cs-CZ" dirty="0" smtClean="0"/>
              <a:t>let</a:t>
            </a:r>
          </a:p>
          <a:p>
            <a:pPr>
              <a:buNone/>
            </a:pPr>
            <a:r>
              <a:rPr lang="cs-CZ" dirty="0" smtClean="0"/>
              <a:t>V </a:t>
            </a:r>
            <a:r>
              <a:rPr lang="cs-CZ" dirty="0"/>
              <a:t>ČR </a:t>
            </a:r>
            <a:r>
              <a:rPr lang="cs-CZ" dirty="0" smtClean="0"/>
              <a:t>cca </a:t>
            </a:r>
            <a:r>
              <a:rPr lang="cs-CZ" dirty="0"/>
              <a:t>500 000 úrazů za rok, 10 000 těžkých úrazů, cca 2000 </a:t>
            </a:r>
            <a:r>
              <a:rPr lang="cs-CZ" dirty="0" err="1" smtClean="0"/>
              <a:t>polytraumat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opravní nehody</a:t>
            </a:r>
          </a:p>
          <a:p>
            <a:pPr>
              <a:buNone/>
            </a:pPr>
            <a:r>
              <a:rPr lang="cs-CZ" dirty="0" smtClean="0"/>
              <a:t>různé </a:t>
            </a:r>
            <a:r>
              <a:rPr lang="cs-CZ" dirty="0"/>
              <a:t>pády z </a:t>
            </a:r>
            <a:r>
              <a:rPr lang="cs-CZ" dirty="0" smtClean="0"/>
              <a:t>výše</a:t>
            </a:r>
          </a:p>
          <a:p>
            <a:pPr>
              <a:buNone/>
            </a:pPr>
            <a:r>
              <a:rPr lang="cs-CZ" dirty="0" smtClean="0"/>
              <a:t>pády </a:t>
            </a:r>
            <a:r>
              <a:rPr lang="cs-CZ" dirty="0"/>
              <a:t>těles na lidské </a:t>
            </a:r>
            <a:r>
              <a:rPr lang="cs-CZ" dirty="0" smtClean="0"/>
              <a:t>tělo</a:t>
            </a:r>
          </a:p>
          <a:p>
            <a:pPr>
              <a:buNone/>
            </a:pPr>
            <a:r>
              <a:rPr lang="cs-CZ" dirty="0" smtClean="0"/>
              <a:t>násilné </a:t>
            </a:r>
            <a:r>
              <a:rPr lang="cs-CZ" dirty="0"/>
              <a:t>trestné </a:t>
            </a:r>
            <a:r>
              <a:rPr lang="cs-CZ" dirty="0" smtClean="0"/>
              <a:t>činy</a:t>
            </a:r>
          </a:p>
          <a:p>
            <a:pPr>
              <a:buNone/>
            </a:pPr>
            <a:r>
              <a:rPr lang="cs-CZ" dirty="0"/>
              <a:t>s</a:t>
            </a:r>
            <a:r>
              <a:rPr lang="cs-CZ" dirty="0" smtClean="0"/>
              <a:t>oučasně může být komplikováno </a:t>
            </a:r>
            <a:r>
              <a:rPr lang="cs-CZ" dirty="0"/>
              <a:t>popálením + poraněním elektrickým proudem + </a:t>
            </a:r>
            <a:r>
              <a:rPr lang="cs-CZ" dirty="0" smtClean="0"/>
              <a:t>intoxikací</a:t>
            </a:r>
          </a:p>
          <a:p>
            <a:pPr>
              <a:buNone/>
            </a:pPr>
            <a:r>
              <a:rPr lang="cs-CZ" dirty="0" smtClean="0"/>
              <a:t>nejčastěji </a:t>
            </a:r>
            <a:r>
              <a:rPr lang="cs-CZ" dirty="0"/>
              <a:t>k poranění končetin a pánve  &gt; 80%, hlavy 30-70%, hrudníku 20-35%, břicha 10-15%, páteře </a:t>
            </a:r>
            <a:r>
              <a:rPr lang="cs-CZ"/>
              <a:t>10-20</a:t>
            </a:r>
            <a:r>
              <a:rPr lang="cs-CZ" smtClean="0"/>
              <a:t>%</a:t>
            </a:r>
            <a:endParaRPr lang="cs-CZ" sz="20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/>
              <a:t>Vyšetření: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r>
              <a:rPr lang="cs-CZ" i="1" dirty="0"/>
              <a:t>Sekundární </a:t>
            </a:r>
            <a:r>
              <a:rPr lang="cs-CZ" i="1" dirty="0" smtClean="0"/>
              <a:t>zhodnocení</a:t>
            </a:r>
          </a:p>
          <a:p>
            <a:pPr marL="0" indent="0">
              <a:buNone/>
            </a:pPr>
            <a:r>
              <a:rPr lang="cs-CZ" sz="1800" dirty="0" smtClean="0"/>
              <a:t>Až po kompletním dokončení primárního </a:t>
            </a:r>
            <a:r>
              <a:rPr lang="cs-CZ" sz="1800" dirty="0"/>
              <a:t>zhodnocení a </a:t>
            </a:r>
            <a:r>
              <a:rPr lang="cs-CZ" sz="1800" dirty="0" smtClean="0"/>
              <a:t>po celkové stabilizaci </a:t>
            </a:r>
            <a:r>
              <a:rPr lang="cs-CZ" sz="1800" dirty="0"/>
              <a:t>základních životních </a:t>
            </a:r>
            <a:r>
              <a:rPr lang="cs-CZ" sz="1800" dirty="0" smtClean="0"/>
              <a:t>funkcí pacienta</a:t>
            </a:r>
            <a:endParaRPr lang="cs-CZ" sz="1800" dirty="0" smtClean="0">
              <a:cs typeface="Arial" pitchFamily="34" charset="0"/>
            </a:endParaRPr>
          </a:p>
          <a:p>
            <a:r>
              <a:rPr lang="cs-CZ" dirty="0" smtClean="0"/>
              <a:t>Detailní </a:t>
            </a:r>
            <a:r>
              <a:rPr lang="cs-CZ" dirty="0"/>
              <a:t>vyšetření „od hlavy k patě</a:t>
            </a:r>
            <a:r>
              <a:rPr lang="cs-CZ" dirty="0" smtClean="0"/>
              <a:t>“ + odběr </a:t>
            </a:r>
            <a:r>
              <a:rPr lang="cs-CZ" dirty="0"/>
              <a:t>anamnézy</a:t>
            </a:r>
            <a:endParaRPr lang="cs-CZ" sz="20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anamnéza: </a:t>
            </a:r>
            <a:r>
              <a:rPr lang="cs-CZ" sz="3000" dirty="0" smtClean="0"/>
              <a:t>AMPLE –</a:t>
            </a:r>
            <a:r>
              <a:rPr lang="cs-CZ" dirty="0" smtClean="0"/>
              <a:t> </a:t>
            </a:r>
            <a:r>
              <a:rPr lang="cs-CZ" sz="1900" dirty="0" smtClean="0"/>
              <a:t>(Alergie) </a:t>
            </a:r>
            <a:r>
              <a:rPr lang="cs-CZ" sz="1900" dirty="0" err="1"/>
              <a:t>Allergies</a:t>
            </a:r>
            <a:r>
              <a:rPr lang="cs-CZ" sz="1900" dirty="0"/>
              <a:t>, </a:t>
            </a:r>
            <a:r>
              <a:rPr lang="cs-CZ" sz="1900" dirty="0" smtClean="0"/>
              <a:t>(užívaná medikace) </a:t>
            </a:r>
            <a:r>
              <a:rPr lang="cs-CZ" sz="1900" dirty="0" err="1"/>
              <a:t>Medications</a:t>
            </a:r>
            <a:r>
              <a:rPr lang="cs-CZ" sz="1900" dirty="0"/>
              <a:t> </a:t>
            </a:r>
            <a:r>
              <a:rPr lang="cs-CZ" sz="1900" dirty="0" err="1"/>
              <a:t>currently</a:t>
            </a:r>
            <a:r>
              <a:rPr lang="cs-CZ" sz="1900" dirty="0"/>
              <a:t> </a:t>
            </a:r>
            <a:r>
              <a:rPr lang="cs-CZ" sz="1900" dirty="0" err="1"/>
              <a:t>used</a:t>
            </a:r>
            <a:r>
              <a:rPr lang="cs-CZ" sz="1900" dirty="0"/>
              <a:t>, </a:t>
            </a:r>
            <a:r>
              <a:rPr lang="cs-CZ" sz="1900" dirty="0" smtClean="0"/>
              <a:t>(sledované </a:t>
            </a:r>
            <a:r>
              <a:rPr lang="cs-CZ" sz="1900" dirty="0"/>
              <a:t>choroby, </a:t>
            </a:r>
            <a:r>
              <a:rPr lang="cs-CZ" sz="1900" dirty="0" smtClean="0"/>
              <a:t>těhotenství) </a:t>
            </a:r>
            <a:r>
              <a:rPr lang="cs-CZ" sz="1900" dirty="0"/>
              <a:t>Past </a:t>
            </a:r>
            <a:r>
              <a:rPr lang="cs-CZ" sz="1900" dirty="0" err="1"/>
              <a:t>illnesses</a:t>
            </a:r>
            <a:r>
              <a:rPr lang="cs-CZ" sz="1900" dirty="0"/>
              <a:t> / </a:t>
            </a:r>
            <a:r>
              <a:rPr lang="cs-CZ" sz="1900" dirty="0" err="1"/>
              <a:t>Pregnancy</a:t>
            </a:r>
            <a:r>
              <a:rPr lang="cs-CZ" sz="1900" dirty="0"/>
              <a:t>, </a:t>
            </a:r>
            <a:r>
              <a:rPr lang="cs-CZ" sz="1900" dirty="0" smtClean="0"/>
              <a:t>(poslední jídlo) </a:t>
            </a:r>
            <a:r>
              <a:rPr lang="cs-CZ" sz="1900" dirty="0"/>
              <a:t>Last </a:t>
            </a:r>
            <a:r>
              <a:rPr lang="cs-CZ" sz="1900" dirty="0" err="1"/>
              <a:t>meal</a:t>
            </a:r>
            <a:r>
              <a:rPr lang="cs-CZ" sz="1900" dirty="0"/>
              <a:t>, </a:t>
            </a:r>
            <a:r>
              <a:rPr lang="cs-CZ" sz="1900" dirty="0" smtClean="0"/>
              <a:t>(události</a:t>
            </a:r>
            <a:r>
              <a:rPr lang="cs-CZ" sz="1900" dirty="0"/>
              <a:t>, okolnosti, </a:t>
            </a:r>
            <a:r>
              <a:rPr lang="cs-CZ" sz="1900" dirty="0" err="1"/>
              <a:t>prostředi</a:t>
            </a:r>
            <a:r>
              <a:rPr lang="cs-CZ" sz="1900" dirty="0"/>
              <a:t> před </a:t>
            </a:r>
            <a:r>
              <a:rPr lang="cs-CZ" sz="1900" dirty="0" smtClean="0"/>
              <a:t>úrazem) </a:t>
            </a:r>
            <a:r>
              <a:rPr lang="cs-CZ" sz="1900" dirty="0"/>
              <a:t>- </a:t>
            </a:r>
            <a:r>
              <a:rPr lang="cs-CZ" sz="1900" dirty="0" err="1"/>
              <a:t>Events</a:t>
            </a:r>
            <a:r>
              <a:rPr lang="cs-CZ" sz="1900" dirty="0"/>
              <a:t> / </a:t>
            </a:r>
            <a:r>
              <a:rPr lang="cs-CZ" sz="1900" dirty="0" err="1"/>
              <a:t>Environment</a:t>
            </a:r>
            <a:r>
              <a:rPr lang="cs-CZ" sz="1900" dirty="0"/>
              <a:t> </a:t>
            </a:r>
            <a:r>
              <a:rPr lang="cs-CZ" sz="1900" dirty="0" err="1"/>
              <a:t>related</a:t>
            </a:r>
            <a:r>
              <a:rPr lang="cs-CZ" sz="1900" dirty="0"/>
              <a:t> to </a:t>
            </a:r>
            <a:r>
              <a:rPr lang="cs-CZ" sz="1900" dirty="0" err="1"/>
              <a:t>injury</a:t>
            </a:r>
            <a:r>
              <a:rPr lang="cs-CZ" sz="1900" dirty="0"/>
              <a:t>)</a:t>
            </a:r>
          </a:p>
          <a:p>
            <a:pPr>
              <a:buFontTx/>
              <a:buChar char="-"/>
            </a:pPr>
            <a:r>
              <a:rPr lang="cs-CZ" sz="3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3000" dirty="0" smtClean="0"/>
              <a:t>yzikální </a:t>
            </a:r>
            <a:r>
              <a:rPr lang="cs-CZ" sz="3000" dirty="0"/>
              <a:t>vyšetření </a:t>
            </a:r>
            <a:r>
              <a:rPr lang="cs-CZ" sz="3000" dirty="0" err="1" smtClean="0"/>
              <a:t>vyšetření</a:t>
            </a:r>
            <a:r>
              <a:rPr lang="cs-CZ" sz="3000" dirty="0" smtClean="0"/>
              <a:t> </a:t>
            </a:r>
            <a:r>
              <a:rPr lang="cs-CZ" sz="3000" dirty="0" err="1" smtClean="0"/>
              <a:t>kraniokaudálním</a:t>
            </a:r>
            <a:r>
              <a:rPr lang="cs-CZ" sz="3000" dirty="0" smtClean="0"/>
              <a:t> </a:t>
            </a:r>
            <a:r>
              <a:rPr lang="cs-CZ" sz="3000" dirty="0"/>
              <a:t>směrem – hlava, </a:t>
            </a:r>
            <a:r>
              <a:rPr lang="cs-CZ" sz="3000" dirty="0" err="1"/>
              <a:t>maxilofaciální</a:t>
            </a:r>
            <a:r>
              <a:rPr lang="cs-CZ" sz="3000" dirty="0"/>
              <a:t> struktury, krční páteř, hrudník, břicho, perineum / </a:t>
            </a:r>
            <a:r>
              <a:rPr lang="cs-CZ" sz="3000" dirty="0" err="1"/>
              <a:t>rectum</a:t>
            </a:r>
            <a:r>
              <a:rPr lang="cs-CZ" sz="3000" dirty="0"/>
              <a:t> / vagina, </a:t>
            </a:r>
            <a:r>
              <a:rPr lang="cs-CZ" sz="3000" dirty="0" err="1"/>
              <a:t>muskuloskeletální</a:t>
            </a:r>
            <a:r>
              <a:rPr lang="cs-CZ" sz="3000" dirty="0"/>
              <a:t> </a:t>
            </a:r>
            <a:r>
              <a:rPr lang="cs-CZ" sz="3000" dirty="0" smtClean="0"/>
              <a:t>systém</a:t>
            </a:r>
          </a:p>
          <a:p>
            <a:pPr>
              <a:buFontTx/>
              <a:buChar char="-"/>
            </a:pPr>
            <a:r>
              <a:rPr lang="cs-CZ" sz="3000" dirty="0" smtClean="0"/>
              <a:t>závěrem orientační neurologické vyšetření</a:t>
            </a:r>
            <a:endParaRPr lang="cs-CZ" sz="3000" dirty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/>
              <a:t>Vyšetření: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en-US" i="1" dirty="0" err="1"/>
              <a:t>Radiolo</a:t>
            </a:r>
            <a:r>
              <a:rPr lang="cs-CZ" i="1" dirty="0" err="1"/>
              <a:t>gická</a:t>
            </a:r>
            <a:r>
              <a:rPr lang="cs-CZ" i="1" dirty="0"/>
              <a:t> </a:t>
            </a:r>
            <a:r>
              <a:rPr lang="cs-CZ" i="1" dirty="0" smtClean="0"/>
              <a:t>vyšetření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sz="2800" i="1" dirty="0" smtClean="0"/>
              <a:t>následují </a:t>
            </a:r>
            <a:r>
              <a:rPr lang="cs-CZ" sz="2800" i="1" dirty="0"/>
              <a:t>po klinickém </a:t>
            </a:r>
            <a:r>
              <a:rPr lang="cs-CZ" sz="2800" i="1" dirty="0" smtClean="0"/>
              <a:t>vyšetření</a:t>
            </a:r>
          </a:p>
          <a:p>
            <a:pPr>
              <a:buFontTx/>
              <a:buChar char="-"/>
            </a:pPr>
            <a:r>
              <a:rPr lang="cs-CZ" sz="2400" dirty="0" smtClean="0"/>
              <a:t>vyšetření </a:t>
            </a:r>
            <a:r>
              <a:rPr lang="cs-CZ" sz="2400" dirty="0"/>
              <a:t>pro </a:t>
            </a:r>
            <a:r>
              <a:rPr lang="cs-CZ" sz="2400" dirty="0" err="1"/>
              <a:t>traumaprotokol</a:t>
            </a:r>
            <a:r>
              <a:rPr lang="cs-CZ" sz="2400" dirty="0"/>
              <a:t> patří FAST, celotělové CT vyšetření a tzv. </a:t>
            </a:r>
            <a:r>
              <a:rPr lang="cs-CZ" sz="2400" dirty="0" smtClean="0"/>
              <a:t>„celotělové</a:t>
            </a:r>
            <a:r>
              <a:rPr lang="cs-CZ" sz="2400" dirty="0"/>
              <a:t>“ RTG </a:t>
            </a:r>
            <a:r>
              <a:rPr lang="cs-CZ" sz="2400" dirty="0" smtClean="0"/>
              <a:t>vyšetření</a:t>
            </a:r>
          </a:p>
          <a:p>
            <a:pPr>
              <a:buFontTx/>
              <a:buChar char="-"/>
            </a:pPr>
            <a:r>
              <a:rPr lang="cs-CZ" sz="1800" dirty="0"/>
              <a:t>FAST (</a:t>
            </a:r>
            <a:r>
              <a:rPr lang="cs-CZ" sz="1800" dirty="0" err="1"/>
              <a:t>Focused</a:t>
            </a:r>
            <a:r>
              <a:rPr lang="cs-CZ" sz="1800" dirty="0"/>
              <a:t> </a:t>
            </a:r>
            <a:r>
              <a:rPr lang="cs-CZ" sz="1800" dirty="0" err="1"/>
              <a:t>Assessment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Sonography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Trauma) </a:t>
            </a:r>
            <a:r>
              <a:rPr lang="cs-CZ" sz="1800" dirty="0" smtClean="0"/>
              <a:t>- </a:t>
            </a:r>
            <a:r>
              <a:rPr lang="cs-CZ" sz="1800" dirty="0"/>
              <a:t>přítomnost volné </a:t>
            </a:r>
            <a:r>
              <a:rPr lang="cs-CZ" sz="1800" dirty="0" smtClean="0"/>
              <a:t>tekutiny  </a:t>
            </a:r>
            <a:r>
              <a:rPr lang="cs-CZ" sz="1800" dirty="0" err="1" smtClean="0"/>
              <a:t>perihepaticky</a:t>
            </a:r>
            <a:r>
              <a:rPr lang="cs-CZ" sz="1800" dirty="0" smtClean="0"/>
              <a:t> </a:t>
            </a:r>
            <a:r>
              <a:rPr lang="cs-CZ" sz="1800" dirty="0"/>
              <a:t>+ </a:t>
            </a:r>
            <a:r>
              <a:rPr lang="cs-CZ" sz="1800" dirty="0" err="1" smtClean="0"/>
              <a:t>perirenálně</a:t>
            </a:r>
            <a:r>
              <a:rPr lang="cs-CZ" sz="1800" dirty="0" smtClean="0"/>
              <a:t>, </a:t>
            </a:r>
            <a:r>
              <a:rPr lang="cs-CZ" sz="1800" dirty="0" err="1" smtClean="0"/>
              <a:t>perisplenicky</a:t>
            </a:r>
            <a:r>
              <a:rPr lang="cs-CZ" sz="1800" dirty="0" smtClean="0"/>
              <a:t>, v malé pánvi, perikardu + plicních </a:t>
            </a:r>
            <a:r>
              <a:rPr lang="cs-CZ" sz="1800" dirty="0" err="1" smtClean="0"/>
              <a:t>bazí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-     celotělové </a:t>
            </a:r>
            <a:r>
              <a:rPr lang="cs-CZ" sz="1800" dirty="0"/>
              <a:t>CT (trauma protokol</a:t>
            </a:r>
            <a:r>
              <a:rPr lang="cs-CZ" sz="1800" dirty="0" smtClean="0"/>
              <a:t>) - nativně </a:t>
            </a:r>
            <a:r>
              <a:rPr lang="cs-CZ" sz="1800" dirty="0"/>
              <a:t>mozek a krční páteř, </a:t>
            </a:r>
            <a:r>
              <a:rPr lang="cs-CZ" sz="1800" dirty="0" smtClean="0"/>
              <a:t>s </a:t>
            </a:r>
            <a:r>
              <a:rPr lang="cs-CZ" sz="1800" dirty="0" err="1" smtClean="0"/>
              <a:t>i.v</a:t>
            </a:r>
            <a:r>
              <a:rPr lang="cs-CZ" sz="1800" dirty="0" smtClean="0"/>
              <a:t>.</a:t>
            </a:r>
            <a:r>
              <a:rPr lang="cs-CZ" sz="1800" dirty="0"/>
              <a:t> kontrastní </a:t>
            </a:r>
            <a:r>
              <a:rPr lang="cs-CZ" sz="1800" dirty="0" smtClean="0"/>
              <a:t> 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látkou (</a:t>
            </a:r>
            <a:r>
              <a:rPr lang="cs-CZ" sz="1800" dirty="0"/>
              <a:t>v tzv. </a:t>
            </a:r>
            <a:r>
              <a:rPr lang="cs-CZ" sz="1800" dirty="0" err="1"/>
              <a:t>trifázickém</a:t>
            </a:r>
            <a:r>
              <a:rPr lang="cs-CZ" sz="1800" dirty="0"/>
              <a:t> protokolu) zobrazí hrudník, břicho a pánev</a:t>
            </a:r>
            <a:endParaRPr lang="cs-CZ" sz="18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cs-CZ" sz="1900" dirty="0" smtClean="0"/>
              <a:t>-     „</a:t>
            </a:r>
            <a:r>
              <a:rPr lang="cs-CZ" sz="1900" dirty="0"/>
              <a:t>Celotělové“ RTG </a:t>
            </a:r>
            <a:r>
              <a:rPr lang="cs-CZ" sz="1900" dirty="0" smtClean="0"/>
              <a:t>vyšetření - u </a:t>
            </a:r>
            <a:r>
              <a:rPr lang="cs-CZ" sz="1900" dirty="0"/>
              <a:t>oběhově </a:t>
            </a:r>
            <a:r>
              <a:rPr lang="cs-CZ" sz="1900" dirty="0" smtClean="0"/>
              <a:t>stabilního pacienta, </a:t>
            </a:r>
            <a:r>
              <a:rPr lang="cs-CZ" sz="1900" dirty="0"/>
              <a:t>anamnéza </a:t>
            </a:r>
            <a:r>
              <a:rPr lang="cs-CZ" sz="1900" dirty="0" smtClean="0"/>
              <a:t> </a:t>
            </a:r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      vysokoenergetického </a:t>
            </a:r>
            <a:r>
              <a:rPr lang="cs-CZ" sz="1900" dirty="0"/>
              <a:t>úrazu, </a:t>
            </a:r>
            <a:r>
              <a:rPr lang="cs-CZ" sz="1900" dirty="0" smtClean="0"/>
              <a:t>negativní </a:t>
            </a:r>
            <a:r>
              <a:rPr lang="cs-CZ" sz="1900" dirty="0"/>
              <a:t>FAST, </a:t>
            </a:r>
            <a:r>
              <a:rPr lang="cs-CZ" sz="1900" dirty="0" smtClean="0"/>
              <a:t>klinicky bez </a:t>
            </a:r>
            <a:r>
              <a:rPr lang="cs-CZ" sz="1900" dirty="0" err="1" smtClean="0"/>
              <a:t>suspekce</a:t>
            </a:r>
            <a:r>
              <a:rPr lang="cs-CZ" sz="1900" dirty="0" smtClean="0"/>
              <a:t> na</a:t>
            </a:r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      </a:t>
            </a:r>
            <a:r>
              <a:rPr lang="cs-CZ" sz="1900" dirty="0"/>
              <a:t>nitrobřišní a nitrohrudní poranění</a:t>
            </a:r>
            <a:endParaRPr lang="cs-CZ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5724128" cy="42930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>
                <a:latin typeface="Arial" pitchFamily="34" charset="0"/>
                <a:cs typeface="Arial" pitchFamily="34" charset="0"/>
              </a:rPr>
              <a:t>Management: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57784"/>
          </a:xfrm>
        </p:spPr>
        <p:txBody>
          <a:bodyPr>
            <a:normAutofit/>
          </a:bodyPr>
          <a:lstStyle/>
          <a:p>
            <a:r>
              <a:rPr lang="cs-CZ" dirty="0"/>
              <a:t>Filozofie a princip prvního a druhého „úderu“ (</a:t>
            </a:r>
            <a:r>
              <a:rPr lang="cs-CZ" dirty="0" err="1"/>
              <a:t>first</a:t>
            </a:r>
            <a:r>
              <a:rPr lang="cs-CZ" dirty="0"/>
              <a:t> hit, second hit)</a:t>
            </a:r>
          </a:p>
          <a:p>
            <a:endParaRPr lang="cs-CZ" sz="2000" dirty="0" smtClean="0">
              <a:cs typeface="Arial" pitchFamily="34" charset="0"/>
            </a:endParaRPr>
          </a:p>
          <a:p>
            <a:endParaRPr lang="cs-CZ" sz="2000" dirty="0" smtClean="0">
              <a:cs typeface="Arial" pitchFamily="34" charset="0"/>
            </a:endParaRPr>
          </a:p>
          <a:p>
            <a:endParaRPr lang="cs-CZ" sz="2000" dirty="0" smtClean="0">
              <a:cs typeface="Arial" pitchFamily="34" charset="0"/>
            </a:endParaRPr>
          </a:p>
          <a:p>
            <a:endParaRPr lang="cs-CZ" sz="2000" dirty="0" smtClean="0">
              <a:cs typeface="Arial" pitchFamily="34" charset="0"/>
            </a:endParaRPr>
          </a:p>
          <a:p>
            <a:pPr marL="0" indent="0">
              <a:buNone/>
            </a:pPr>
            <a:endParaRPr lang="cs-CZ" sz="2000" dirty="0" smtClean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96952"/>
            <a:ext cx="5083361" cy="35791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r>
              <a:rPr lang="cs-CZ" sz="2000" i="1" dirty="0">
                <a:cs typeface="Arial" pitchFamily="34" charset="0"/>
              </a:rPr>
              <a:t>K minimalizaci následků „second hit“ protokoly managementu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FF0000"/>
                </a:solidFill>
              </a:rPr>
              <a:t>Damage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Control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Resuscitation</a:t>
            </a:r>
            <a:r>
              <a:rPr lang="cs-CZ" sz="1800" dirty="0">
                <a:solidFill>
                  <a:srgbClr val="FF0000"/>
                </a:solidFill>
              </a:rPr>
              <a:t> (DCR</a:t>
            </a:r>
            <a:r>
              <a:rPr lang="cs-CZ" sz="1800" dirty="0" smtClean="0">
                <a:solidFill>
                  <a:srgbClr val="FF0000"/>
                </a:solidFill>
              </a:rPr>
              <a:t>) + </a:t>
            </a:r>
            <a:r>
              <a:rPr lang="cs-CZ" sz="1800" dirty="0" err="1" smtClean="0">
                <a:solidFill>
                  <a:srgbClr val="FF0000"/>
                </a:solidFill>
              </a:rPr>
              <a:t>Damage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control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surgery</a:t>
            </a:r>
            <a:r>
              <a:rPr lang="cs-CZ" sz="1800" dirty="0">
                <a:solidFill>
                  <a:srgbClr val="FF0000"/>
                </a:solidFill>
              </a:rPr>
              <a:t> (DCS</a:t>
            </a:r>
            <a:r>
              <a:rPr lang="cs-CZ" sz="1800" dirty="0" smtClean="0">
                <a:solidFill>
                  <a:srgbClr val="FF0000"/>
                </a:solidFill>
              </a:rPr>
              <a:t>) + </a:t>
            </a: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cs-CZ" sz="1800" dirty="0" err="1" smtClean="0">
                <a:solidFill>
                  <a:srgbClr val="FF0000"/>
                </a:solidFill>
              </a:rPr>
              <a:t>Damage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Control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Orthopaedics</a:t>
            </a:r>
            <a:r>
              <a:rPr lang="cs-CZ" sz="1800" dirty="0">
                <a:solidFill>
                  <a:srgbClr val="FF0000"/>
                </a:solidFill>
              </a:rPr>
              <a:t> (DCO)</a:t>
            </a:r>
            <a:endParaRPr lang="cs-CZ" sz="1800" dirty="0">
              <a:solidFill>
                <a:srgbClr val="FF0000"/>
              </a:solidFill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 smtClean="0"/>
              <a:t>Damage</a:t>
            </a:r>
            <a:r>
              <a:rPr lang="cs-CZ" sz="2400" dirty="0"/>
              <a:t> </a:t>
            </a:r>
            <a:r>
              <a:rPr lang="cs-CZ" sz="2400" dirty="0" err="1"/>
              <a:t>Control</a:t>
            </a:r>
            <a:r>
              <a:rPr lang="cs-CZ" sz="2400" dirty="0"/>
              <a:t> </a:t>
            </a:r>
            <a:r>
              <a:rPr lang="cs-CZ" sz="2400" dirty="0" err="1"/>
              <a:t>Resuscitation</a:t>
            </a:r>
            <a:r>
              <a:rPr lang="cs-CZ" sz="2400" dirty="0"/>
              <a:t> (DCR)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ř</a:t>
            </a:r>
            <a:r>
              <a:rPr lang="cs-CZ" sz="1600" dirty="0" smtClean="0"/>
              <a:t>ídí anesteziolog</a:t>
            </a:r>
            <a:r>
              <a:rPr lang="cs-CZ" sz="1600" dirty="0"/>
              <a:t>, cílem je léčba a prevence rozvoje komplikací </a:t>
            </a:r>
            <a:r>
              <a:rPr lang="cs-CZ" sz="1600" dirty="0" err="1" smtClean="0"/>
              <a:t>polytraumatu</a:t>
            </a:r>
            <a:r>
              <a:rPr lang="cs-CZ" sz="1600" dirty="0" smtClean="0"/>
              <a:t> →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        „</a:t>
            </a:r>
            <a:r>
              <a:rPr lang="cs-CZ" sz="1800" b="1" dirty="0">
                <a:solidFill>
                  <a:srgbClr val="FF0000"/>
                </a:solidFill>
              </a:rPr>
              <a:t>letální </a:t>
            </a:r>
            <a:r>
              <a:rPr lang="cs-CZ" sz="1800" b="1" dirty="0" smtClean="0">
                <a:solidFill>
                  <a:srgbClr val="FF0000"/>
                </a:solidFill>
              </a:rPr>
              <a:t>triáda“</a:t>
            </a: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r>
              <a:rPr lang="cs-CZ" sz="1500" dirty="0" smtClean="0"/>
              <a:t>       </a:t>
            </a:r>
            <a:endParaRPr lang="cs-CZ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9" y="4891567"/>
            <a:ext cx="2361061" cy="164184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 smtClean="0"/>
              <a:t>Damage</a:t>
            </a:r>
            <a:r>
              <a:rPr lang="cs-CZ" sz="2400" dirty="0"/>
              <a:t> </a:t>
            </a:r>
            <a:r>
              <a:rPr lang="cs-CZ" sz="2400" dirty="0" err="1"/>
              <a:t>control</a:t>
            </a:r>
            <a:r>
              <a:rPr lang="cs-CZ" sz="2400" dirty="0"/>
              <a:t> </a:t>
            </a:r>
            <a:r>
              <a:rPr lang="cs-CZ" sz="2400" dirty="0" err="1"/>
              <a:t>surgery</a:t>
            </a:r>
            <a:r>
              <a:rPr lang="cs-CZ" sz="2400" dirty="0"/>
              <a:t> (DCS</a:t>
            </a:r>
            <a:r>
              <a:rPr lang="cs-CZ" sz="24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dočasné </a:t>
            </a:r>
            <a:r>
              <a:rPr lang="cs-CZ" sz="1600" dirty="0"/>
              <a:t>život zachraňující operace u </a:t>
            </a:r>
            <a:r>
              <a:rPr lang="cs-CZ" sz="1600" dirty="0" err="1"/>
              <a:t>hemodynamicky</a:t>
            </a:r>
            <a:r>
              <a:rPr lang="cs-CZ" sz="1600" dirty="0"/>
              <a:t> nestabilních </a:t>
            </a:r>
            <a:r>
              <a:rPr lang="cs-CZ" sz="1600" dirty="0" smtClean="0"/>
              <a:t>pacientů, </a:t>
            </a:r>
            <a:r>
              <a:rPr lang="cs-CZ" sz="1600" dirty="0"/>
              <a:t>s</a:t>
            </a:r>
            <a:r>
              <a:rPr lang="cs-CZ" sz="1600" dirty="0" smtClean="0"/>
              <a:t> cílem kontroly    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</a:t>
            </a:r>
            <a:r>
              <a:rPr lang="cs-CZ" sz="1600" dirty="0" smtClean="0"/>
              <a:t>krvácení </a:t>
            </a:r>
            <a:r>
              <a:rPr lang="cs-CZ" sz="1600" dirty="0" smtClean="0"/>
              <a:t>a dekontaminaci dutiny </a:t>
            </a:r>
            <a:r>
              <a:rPr lang="cs-CZ" sz="1600" dirty="0"/>
              <a:t>břišní, </a:t>
            </a:r>
            <a:endParaRPr lang="cs-CZ" sz="1600" dirty="0" smtClean="0"/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</a:t>
            </a:r>
            <a:r>
              <a:rPr lang="cs-CZ" sz="1600" b="1" dirty="0" smtClean="0">
                <a:solidFill>
                  <a:srgbClr val="FF0000"/>
                </a:solidFill>
              </a:rPr>
              <a:t>RYCHLOST! - ideálně </a:t>
            </a:r>
            <a:r>
              <a:rPr lang="cs-CZ" sz="1600" b="1" dirty="0">
                <a:solidFill>
                  <a:srgbClr val="FF0000"/>
                </a:solidFill>
              </a:rPr>
              <a:t>do 60-90 </a:t>
            </a:r>
            <a:r>
              <a:rPr lang="cs-CZ" sz="1600" b="1" dirty="0" smtClean="0">
                <a:solidFill>
                  <a:srgbClr val="FF0000"/>
                </a:solidFill>
              </a:rPr>
              <a:t>minut, případný „second </a:t>
            </a:r>
            <a:r>
              <a:rPr lang="cs-CZ" sz="1600" b="1" dirty="0" err="1" smtClean="0">
                <a:solidFill>
                  <a:srgbClr val="FF0000"/>
                </a:solidFill>
              </a:rPr>
              <a:t>look</a:t>
            </a:r>
            <a:r>
              <a:rPr lang="cs-CZ" sz="1600" b="1" dirty="0" smtClean="0">
                <a:solidFill>
                  <a:srgbClr val="FF0000"/>
                </a:solidFill>
              </a:rPr>
              <a:t>“ za 24-42 </a:t>
            </a:r>
            <a:r>
              <a:rPr lang="cs-CZ" sz="1600" b="1" dirty="0" smtClean="0">
                <a:solidFill>
                  <a:srgbClr val="FF0000"/>
                </a:solidFill>
              </a:rPr>
              <a:t>hodin</a:t>
            </a:r>
          </a:p>
          <a:p>
            <a:pPr marL="0" indent="0">
              <a:buNone/>
            </a:pPr>
            <a:r>
              <a:rPr lang="cs-CZ" sz="2000" dirty="0" smtClean="0"/>
              <a:t>- „DCS“ laparotomie → splenektomie, </a:t>
            </a:r>
            <a:r>
              <a:rPr lang="cs-CZ" sz="2000" dirty="0" err="1" smtClean="0"/>
              <a:t>perihepatický</a:t>
            </a:r>
            <a:r>
              <a:rPr lang="cs-CZ" sz="2000" dirty="0" smtClean="0"/>
              <a:t> </a:t>
            </a:r>
            <a:r>
              <a:rPr lang="cs-CZ" sz="2000" dirty="0" err="1" smtClean="0"/>
              <a:t>packing</a:t>
            </a:r>
            <a:r>
              <a:rPr lang="cs-CZ" sz="2000" dirty="0" smtClean="0"/>
              <a:t>, </a:t>
            </a:r>
            <a:r>
              <a:rPr lang="cs-CZ" sz="2000" dirty="0" err="1" smtClean="0"/>
              <a:t>staplerová</a:t>
            </a:r>
            <a:r>
              <a:rPr lang="cs-CZ" sz="2000" dirty="0" smtClean="0"/>
              <a:t> resekce střev, </a:t>
            </a:r>
            <a:r>
              <a:rPr lang="cs-CZ" sz="2000" dirty="0" err="1"/>
              <a:t>P</a:t>
            </a:r>
            <a:r>
              <a:rPr lang="cs-CZ" sz="2000" dirty="0" err="1" smtClean="0"/>
              <a:t>ringleho</a:t>
            </a:r>
            <a:r>
              <a:rPr lang="cs-CZ" sz="2000" dirty="0" smtClean="0"/>
              <a:t> manévr, nefrektomie…</a:t>
            </a:r>
            <a:r>
              <a:rPr lang="cs-CZ" sz="2000" dirty="0" smtClean="0"/>
              <a:t>   </a:t>
            </a:r>
            <a:endParaRPr lang="cs-CZ" sz="2000" dirty="0" smtClean="0"/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r>
              <a:rPr lang="cs-CZ" sz="1500" dirty="0" smtClean="0"/>
              <a:t>       </a:t>
            </a:r>
            <a:endParaRPr lang="cs-CZ" sz="15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6" y="3130592"/>
            <a:ext cx="2376264" cy="17131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25" y="3284984"/>
            <a:ext cx="2232248" cy="23624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56" y="3413760"/>
            <a:ext cx="3605952" cy="223368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05469" y="3356992"/>
            <a:ext cx="220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 smtClean="0">
                <a:solidFill>
                  <a:srgbClr val="FFFF00"/>
                </a:solidFill>
              </a:rPr>
              <a:t>Perihepatický</a:t>
            </a:r>
            <a:r>
              <a:rPr lang="cs-CZ" sz="1600" b="1" dirty="0" smtClean="0">
                <a:solidFill>
                  <a:srgbClr val="FFFF00"/>
                </a:solidFill>
              </a:rPr>
              <a:t> </a:t>
            </a:r>
            <a:r>
              <a:rPr lang="cs-CZ" sz="1600" b="1" dirty="0" err="1" smtClean="0">
                <a:solidFill>
                  <a:srgbClr val="FFFF00"/>
                </a:solidFill>
              </a:rPr>
              <a:t>packing</a:t>
            </a:r>
            <a:endParaRPr lang="cs-CZ" sz="16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94389" y="5161571"/>
            <a:ext cx="2285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0070C0"/>
                </a:solidFill>
              </a:rPr>
              <a:t>Pringleho</a:t>
            </a:r>
            <a:r>
              <a:rPr lang="cs-CZ" sz="2000" b="1" dirty="0" smtClean="0">
                <a:solidFill>
                  <a:srgbClr val="0070C0"/>
                </a:solidFill>
              </a:rPr>
              <a:t> manévr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56804" y="3450560"/>
            <a:ext cx="35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Staplerová</a:t>
            </a:r>
            <a:r>
              <a:rPr lang="cs-CZ" sz="2400" b="1" dirty="0" smtClean="0"/>
              <a:t> resekce střeva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847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 smtClean="0"/>
              <a:t>Damage</a:t>
            </a:r>
            <a:r>
              <a:rPr lang="cs-CZ" sz="2400" dirty="0"/>
              <a:t> </a:t>
            </a:r>
            <a:r>
              <a:rPr lang="cs-CZ" sz="2400" dirty="0" err="1"/>
              <a:t>Control</a:t>
            </a:r>
            <a:r>
              <a:rPr lang="cs-CZ" sz="2400" dirty="0"/>
              <a:t> </a:t>
            </a:r>
            <a:r>
              <a:rPr lang="cs-CZ" sz="2400" dirty="0" err="1"/>
              <a:t>Orthopaedics</a:t>
            </a:r>
            <a:r>
              <a:rPr lang="cs-CZ" sz="2400" dirty="0"/>
              <a:t> (DCO</a:t>
            </a:r>
            <a:r>
              <a:rPr lang="cs-CZ" sz="2400" dirty="0" smtClean="0"/>
              <a:t>)</a:t>
            </a:r>
            <a:endParaRPr lang="cs-CZ" sz="24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3 fáze, cílem </a:t>
            </a:r>
            <a:r>
              <a:rPr lang="cs-CZ" sz="1800" dirty="0" smtClean="0"/>
              <a:t>je </a:t>
            </a:r>
            <a:r>
              <a:rPr lang="cs-CZ" sz="1800" dirty="0"/>
              <a:t>ošetřit skeletární i </a:t>
            </a:r>
            <a:r>
              <a:rPr lang="cs-CZ" sz="1800" dirty="0" err="1"/>
              <a:t>měkotkáňové</a:t>
            </a:r>
            <a:r>
              <a:rPr lang="cs-CZ" sz="1800" dirty="0"/>
              <a:t> poranění </a:t>
            </a:r>
            <a:r>
              <a:rPr lang="cs-CZ" sz="1800" dirty="0" smtClean="0"/>
              <a:t>končetin, dokončení traumatické amputace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>
                <a:solidFill>
                  <a:srgbClr val="FF0000"/>
                </a:solidFill>
              </a:rPr>
              <a:t>1. </a:t>
            </a:r>
            <a:r>
              <a:rPr lang="cs-CZ" sz="1600" dirty="0" err="1" smtClean="0">
                <a:solidFill>
                  <a:srgbClr val="FF0000"/>
                </a:solidFill>
              </a:rPr>
              <a:t>emergentní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>
                <a:solidFill>
                  <a:srgbClr val="FF0000"/>
                </a:solidFill>
              </a:rPr>
              <a:t>/ resuscitační </a:t>
            </a:r>
            <a:r>
              <a:rPr lang="cs-CZ" sz="1600" dirty="0" smtClean="0">
                <a:solidFill>
                  <a:srgbClr val="FF0000"/>
                </a:solidFill>
              </a:rPr>
              <a:t>fáze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0000"/>
                </a:solidFill>
              </a:rPr>
              <a:t>kontrola krvácení, chirurgická stabilizace </a:t>
            </a:r>
            <a:r>
              <a:rPr lang="cs-CZ" sz="1600" dirty="0" err="1" smtClean="0">
                <a:solidFill>
                  <a:srgbClr val="FF0000"/>
                </a:solidFill>
              </a:rPr>
              <a:t>exsanguinace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>
                <a:solidFill>
                  <a:srgbClr val="FF0000"/>
                </a:solidFill>
              </a:rPr>
              <a:t>oblasti </a:t>
            </a:r>
            <a:r>
              <a:rPr lang="cs-CZ" sz="1600" dirty="0" err="1" smtClean="0">
                <a:solidFill>
                  <a:srgbClr val="FF0000"/>
                </a:solidFill>
              </a:rPr>
              <a:t>páneve</a:t>
            </a:r>
            <a:r>
              <a:rPr lang="cs-CZ" sz="1600" dirty="0" smtClean="0">
                <a:solidFill>
                  <a:srgbClr val="FF0000"/>
                </a:solidFill>
              </a:rPr>
              <a:t>, dokončení amputací</a:t>
            </a:r>
          </a:p>
          <a:p>
            <a:pPr marL="0" indent="0">
              <a:buNone/>
            </a:pPr>
            <a:r>
              <a:rPr lang="cs-CZ" sz="1600" dirty="0" smtClean="0"/>
              <a:t>2. urgentní fáze </a:t>
            </a:r>
            <a:r>
              <a:rPr lang="cs-CZ" sz="1600" dirty="0"/>
              <a:t>(do 12 hodin po poranění)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stabilizace fraktur </a:t>
            </a:r>
            <a:r>
              <a:rPr lang="cs-CZ" sz="1600" dirty="0"/>
              <a:t>zejména dlouhých kostí, </a:t>
            </a:r>
            <a:r>
              <a:rPr lang="cs-CZ" sz="1600" dirty="0" err="1" smtClean="0"/>
              <a:t>debridement</a:t>
            </a:r>
            <a:r>
              <a:rPr lang="cs-CZ" sz="1600" dirty="0" smtClean="0"/>
              <a:t> ran, </a:t>
            </a:r>
            <a:r>
              <a:rPr lang="cs-CZ" sz="1600" dirty="0" err="1" smtClean="0"/>
              <a:t>kompartment</a:t>
            </a:r>
            <a:r>
              <a:rPr lang="cs-CZ" sz="1600" dirty="0" smtClean="0"/>
              <a:t> syndrom → </a:t>
            </a:r>
            <a:r>
              <a:rPr lang="cs-CZ" sz="1600" dirty="0" err="1" smtClean="0"/>
              <a:t>fasciotomie</a:t>
            </a:r>
            <a:r>
              <a:rPr lang="cs-CZ" sz="1600" dirty="0" smtClean="0"/>
              <a:t> </a:t>
            </a:r>
          </a:p>
          <a:p>
            <a:pPr marL="0" indent="0">
              <a:buNone/>
            </a:pPr>
            <a:r>
              <a:rPr lang="cs-CZ" sz="1600" dirty="0" smtClean="0"/>
              <a:t>3. elektivní fáze </a:t>
            </a:r>
            <a:r>
              <a:rPr lang="cs-CZ" sz="1600" dirty="0"/>
              <a:t>(nad 24 hodin po poranění)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operační </a:t>
            </a:r>
            <a:r>
              <a:rPr lang="cs-CZ" sz="1600" dirty="0"/>
              <a:t>stabilizace fraktur horních končetin, konverze zevních fixátorů na vnitřní fixaci, definitivní ošetření nitrokloubních a </a:t>
            </a:r>
            <a:r>
              <a:rPr lang="cs-CZ" sz="1600" dirty="0" err="1"/>
              <a:t>měkkotkáňových</a:t>
            </a:r>
            <a:r>
              <a:rPr lang="cs-CZ" sz="1600" dirty="0"/>
              <a:t> </a:t>
            </a:r>
            <a:r>
              <a:rPr lang="cs-CZ" sz="1600" dirty="0" smtClean="0"/>
              <a:t>poranění </a:t>
            </a:r>
            <a:endParaRPr lang="cs-CZ" sz="1600" dirty="0"/>
          </a:p>
          <a:p>
            <a:pPr marL="0" indent="0">
              <a:buNone/>
            </a:pPr>
            <a:r>
              <a:rPr lang="cs-CZ" sz="1500" dirty="0" smtClean="0"/>
              <a:t>       </a:t>
            </a:r>
            <a:endParaRPr lang="cs-CZ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08920"/>
            <a:ext cx="5444075" cy="40830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" y="26252"/>
            <a:ext cx="5444075" cy="408305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796136" y="33265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Techniky DCO: </a:t>
            </a:r>
            <a:r>
              <a:rPr lang="cs-CZ" dirty="0" smtClean="0"/>
              <a:t>zevní fixace, ošetření měkkých tkání a krytí defektu dočasným kožním krytem.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4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i="1" dirty="0"/>
              <a:t>Také </a:t>
            </a:r>
            <a:r>
              <a:rPr lang="cs-CZ" b="1" i="1" dirty="0" err="1"/>
              <a:t>home</a:t>
            </a:r>
            <a:r>
              <a:rPr lang="cs-CZ" b="1" i="1" dirty="0"/>
              <a:t> </a:t>
            </a:r>
            <a:r>
              <a:rPr lang="cs-CZ" b="1" i="1" dirty="0" err="1"/>
              <a:t>message</a:t>
            </a:r>
            <a:r>
              <a:rPr lang="cs-CZ" b="1" i="1" dirty="0"/>
              <a:t>: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r>
              <a:rPr lang="cs-CZ" dirty="0"/>
              <a:t>Trauma </a:t>
            </a:r>
            <a:r>
              <a:rPr lang="cs-CZ" dirty="0" smtClean="0"/>
              <a:t>je nejvýznamnější příčina </a:t>
            </a:r>
            <a:r>
              <a:rPr lang="cs-CZ" dirty="0"/>
              <a:t>morbidity a mortality jedinců mladších 45 </a:t>
            </a:r>
            <a:r>
              <a:rPr lang="cs-CZ" dirty="0" smtClean="0"/>
              <a:t>let</a:t>
            </a:r>
          </a:p>
          <a:p>
            <a:r>
              <a:rPr lang="cs-CZ" i="1" dirty="0" smtClean="0"/>
              <a:t>„</a:t>
            </a:r>
            <a:r>
              <a:rPr lang="cs-CZ" i="1" dirty="0" err="1"/>
              <a:t>T</a:t>
            </a:r>
            <a:r>
              <a:rPr lang="cs-CZ" i="1" dirty="0" err="1" smtClean="0"/>
              <a:t>rimodální</a:t>
            </a:r>
            <a:r>
              <a:rPr lang="cs-CZ" i="1" dirty="0" smtClean="0"/>
              <a:t> </a:t>
            </a:r>
            <a:r>
              <a:rPr lang="cs-CZ" i="1" dirty="0"/>
              <a:t>distribuci úmrtí</a:t>
            </a:r>
            <a:r>
              <a:rPr lang="cs-CZ" i="1" dirty="0" smtClean="0"/>
              <a:t>“</a:t>
            </a:r>
          </a:p>
          <a:p>
            <a:r>
              <a:rPr lang="cs-CZ" dirty="0" smtClean="0"/>
              <a:t>Jako </a:t>
            </a:r>
            <a:r>
              <a:rPr lang="cs-CZ" dirty="0"/>
              <a:t>prediktory morbidity a mortality a některých terapeutických postupů slouží skórovací </a:t>
            </a:r>
            <a:r>
              <a:rPr lang="cs-CZ" dirty="0" smtClean="0"/>
              <a:t>systémy</a:t>
            </a:r>
          </a:p>
          <a:p>
            <a:r>
              <a:rPr lang="cs-CZ" dirty="0" err="1" smtClean="0"/>
              <a:t>Polytrauma</a:t>
            </a:r>
            <a:r>
              <a:rPr lang="cs-CZ" dirty="0" smtClean="0"/>
              <a:t> - 4 </a:t>
            </a:r>
            <a:r>
              <a:rPr lang="cs-CZ" dirty="0"/>
              <a:t>patologické </a:t>
            </a:r>
            <a:r>
              <a:rPr lang="cs-CZ" dirty="0" smtClean="0"/>
              <a:t>cykly, </a:t>
            </a:r>
            <a:r>
              <a:rPr lang="cs-CZ" dirty="0"/>
              <a:t>které bez adekvátní léčby </a:t>
            </a:r>
            <a:r>
              <a:rPr lang="cs-CZ" dirty="0" smtClean="0"/>
              <a:t>rezultují </a:t>
            </a:r>
            <a:r>
              <a:rPr lang="cs-CZ" dirty="0"/>
              <a:t>v tzv. „letální triádu“ </a:t>
            </a:r>
            <a:endParaRPr lang="cs-CZ" dirty="0" smtClean="0"/>
          </a:p>
          <a:p>
            <a:r>
              <a:rPr lang="cs-CZ" dirty="0" smtClean="0"/>
              <a:t>Vyšetření </a:t>
            </a:r>
            <a:r>
              <a:rPr lang="cs-CZ" dirty="0"/>
              <a:t>a ošetření v první fází využívá ATSL postupu s rychlou identifikací život ohrožujících </a:t>
            </a:r>
            <a:r>
              <a:rPr lang="cs-CZ" dirty="0" smtClean="0"/>
              <a:t>stavů</a:t>
            </a:r>
          </a:p>
          <a:p>
            <a:r>
              <a:rPr lang="cs-CZ" dirty="0" smtClean="0"/>
              <a:t>Princip </a:t>
            </a:r>
            <a:r>
              <a:rPr lang="cs-CZ" dirty="0"/>
              <a:t>ošetření nestabilního pacienta spočívá v užití postupů „</a:t>
            </a: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Cílem </a:t>
            </a:r>
            <a:r>
              <a:rPr lang="cs-CZ" dirty="0"/>
              <a:t>veškerého snažení je především zastavit krvácení, nahradit objem ztracené krve včetně koagulačních </a:t>
            </a:r>
            <a:r>
              <a:rPr lang="cs-CZ" dirty="0" smtClean="0"/>
              <a:t>faktorů, zajistit </a:t>
            </a:r>
            <a:r>
              <a:rPr lang="cs-CZ" dirty="0"/>
              <a:t>maximální možnou </a:t>
            </a:r>
            <a:r>
              <a:rPr lang="cs-CZ" dirty="0" err="1"/>
              <a:t>perfůzi</a:t>
            </a:r>
            <a:r>
              <a:rPr lang="cs-CZ" dirty="0"/>
              <a:t> orgánů okysličenou </a:t>
            </a:r>
            <a:r>
              <a:rPr lang="cs-CZ" dirty="0" smtClean="0"/>
              <a:t>krví</a:t>
            </a:r>
            <a:endParaRPr lang="cs-CZ" dirty="0"/>
          </a:p>
          <a:p>
            <a:pPr marL="72000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111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Arial" pitchFamily="34" charset="0"/>
                <a:cs typeface="Arial" pitchFamily="34" charset="0"/>
              </a:rPr>
              <a:t>Mechanismus úrazu: distribuce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7638"/>
            <a:ext cx="5634885" cy="497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Definice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 smtClean="0"/>
              <a:t>Polytrauma</a:t>
            </a:r>
            <a:r>
              <a:rPr lang="cs-CZ" i="1" dirty="0" smtClean="0"/>
              <a:t> - </a:t>
            </a:r>
            <a:r>
              <a:rPr lang="cs-CZ" sz="2000" dirty="0"/>
              <a:t>současné poranění nejméně dvou tělesných systémů, z nichž postižení alespoň jednoho z nich nebo jejich kombinace ohrožují základní životní funkce</a:t>
            </a:r>
            <a:endParaRPr lang="cs-CZ" sz="2000" i="1" dirty="0" smtClean="0"/>
          </a:p>
          <a:p>
            <a:pPr marL="0" indent="0">
              <a:buNone/>
            </a:pPr>
            <a:r>
              <a:rPr lang="cs-CZ" i="1" dirty="0" smtClean="0"/>
              <a:t>Sdružené </a:t>
            </a:r>
            <a:r>
              <a:rPr lang="cs-CZ" i="1" dirty="0"/>
              <a:t>poranění</a:t>
            </a:r>
            <a:r>
              <a:rPr lang="cs-CZ" b="1" dirty="0"/>
              <a:t> </a:t>
            </a:r>
            <a:r>
              <a:rPr lang="cs-CZ" b="1" dirty="0" smtClean="0"/>
              <a:t>- </a:t>
            </a:r>
            <a:r>
              <a:rPr lang="cs-CZ" sz="2000" dirty="0"/>
              <a:t>poranění dvou a více orgánových systémů, které přímo neohrožuje život těžce poraněného</a:t>
            </a:r>
            <a:endParaRPr lang="cs-CZ" sz="2000" b="1" dirty="0" smtClean="0"/>
          </a:p>
          <a:p>
            <a:pPr marL="0" indent="0">
              <a:buNone/>
            </a:pPr>
            <a:r>
              <a:rPr lang="cs-CZ" i="1" dirty="0" smtClean="0"/>
              <a:t>Mnohočetné poranění - </a:t>
            </a:r>
            <a:r>
              <a:rPr lang="cs-CZ" sz="2000" dirty="0"/>
              <a:t>vícero poranění jednoho systému, které není přímo život ohrožující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200" i="1" dirty="0"/>
              <a:t>tělesné </a:t>
            </a:r>
            <a:r>
              <a:rPr lang="cs-CZ" sz="2200" i="1" dirty="0" smtClean="0"/>
              <a:t>systémy: </a:t>
            </a:r>
            <a:r>
              <a:rPr lang="cs-CZ" sz="2200" i="1" dirty="0"/>
              <a:t>hrudník, břicho + orgány malé pánve, pánevní kruh + končetiny, všechny měkké tkáně, hlava + krk, obličej</a:t>
            </a:r>
            <a:endParaRPr lang="cs-CZ" sz="2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Arial" pitchFamily="34" charset="0"/>
                <a:cs typeface="Arial" pitchFamily="34" charset="0"/>
              </a:rPr>
              <a:t>Definice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97465"/>
          </a:xfrm>
        </p:spPr>
        <p:txBody>
          <a:bodyPr>
            <a:normAutofit/>
          </a:bodyPr>
          <a:lstStyle/>
          <a:p>
            <a:r>
              <a:rPr lang="cs-CZ" i="1" dirty="0" err="1" smtClean="0"/>
              <a:t>Trimodální</a:t>
            </a:r>
            <a:r>
              <a:rPr lang="cs-CZ" i="1" dirty="0" smtClean="0"/>
              <a:t> distribuce úmrtí </a:t>
            </a:r>
            <a:r>
              <a:rPr lang="cs-CZ" i="1" dirty="0"/>
              <a:t>u </a:t>
            </a:r>
            <a:r>
              <a:rPr lang="cs-CZ" i="1" dirty="0" err="1" smtClean="0"/>
              <a:t>polytraumatu</a:t>
            </a:r>
            <a:endParaRPr lang="cs-CZ" i="1" dirty="0"/>
          </a:p>
          <a:p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 smtClean="0">
                <a:latin typeface="Arial" pitchFamily="34" charset="0"/>
                <a:cs typeface="Arial" pitchFamily="34" charset="0"/>
              </a:rPr>
              <a:t>Bezprostřední</a:t>
            </a:r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 smtClean="0">
                <a:latin typeface="Arial" pitchFamily="34" charset="0"/>
                <a:cs typeface="Arial" pitchFamily="34" charset="0"/>
              </a:rPr>
              <a:t>Časná</a:t>
            </a:r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Pozdní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36912"/>
            <a:ext cx="4248472" cy="34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Arial" pitchFamily="34" charset="0"/>
                <a:cs typeface="Arial" pitchFamily="34" charset="0"/>
              </a:rPr>
              <a:t>Skórovací systémy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>
                <a:cs typeface="Arial" pitchFamily="34" charset="0"/>
              </a:rPr>
              <a:t>      </a:t>
            </a:r>
            <a:endParaRPr lang="cs-CZ" sz="1800" dirty="0" smtClean="0">
              <a:cs typeface="Arial" pitchFamily="34" charset="0"/>
            </a:endParaRPr>
          </a:p>
          <a:p>
            <a:r>
              <a:rPr lang="cs-CZ" sz="1400" i="1" dirty="0" smtClean="0"/>
              <a:t>Glasgow</a:t>
            </a:r>
            <a:r>
              <a:rPr lang="cs-CZ" sz="1400" i="1" dirty="0"/>
              <a:t> </a:t>
            </a:r>
            <a:r>
              <a:rPr lang="cs-CZ" sz="1400" i="1" dirty="0" err="1"/>
              <a:t>Coma</a:t>
            </a:r>
            <a:r>
              <a:rPr lang="cs-CZ" sz="1400" i="1" dirty="0"/>
              <a:t> </a:t>
            </a:r>
            <a:r>
              <a:rPr lang="cs-CZ" sz="1400" i="1" dirty="0" err="1"/>
              <a:t>Scale</a:t>
            </a:r>
            <a:r>
              <a:rPr lang="cs-CZ" sz="1400" i="1" dirty="0"/>
              <a:t> – </a:t>
            </a:r>
            <a:r>
              <a:rPr lang="cs-CZ" sz="1400" i="1" dirty="0" smtClean="0"/>
              <a:t>GCS</a:t>
            </a:r>
          </a:p>
          <a:p>
            <a:endParaRPr lang="cs-CZ" sz="1400" i="1" dirty="0">
              <a:cs typeface="Arial" pitchFamily="34" charset="0"/>
            </a:endParaRPr>
          </a:p>
          <a:p>
            <a:r>
              <a:rPr lang="cs-CZ" sz="1400" i="1" dirty="0" err="1"/>
              <a:t>Mangled</a:t>
            </a:r>
            <a:r>
              <a:rPr lang="cs-CZ" sz="1400" i="1" dirty="0"/>
              <a:t> extremity </a:t>
            </a:r>
            <a:r>
              <a:rPr lang="cs-CZ" sz="1400" i="1" dirty="0" err="1"/>
              <a:t>severity</a:t>
            </a:r>
            <a:r>
              <a:rPr lang="cs-CZ" sz="1400" i="1" dirty="0"/>
              <a:t> </a:t>
            </a:r>
            <a:r>
              <a:rPr lang="cs-CZ" sz="1400" i="1" dirty="0" err="1"/>
              <a:t>score</a:t>
            </a:r>
            <a:r>
              <a:rPr lang="cs-CZ" sz="1400" i="1" dirty="0"/>
              <a:t> – MESS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59" y="1769046"/>
            <a:ext cx="3556091" cy="39453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1" y="3356991"/>
            <a:ext cx="4399618" cy="276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/>
              <a:t>Patofyziologie: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</a:t>
            </a:r>
            <a:r>
              <a:rPr lang="cs-CZ" i="1" dirty="0" smtClean="0"/>
              <a:t>šok</a:t>
            </a:r>
          </a:p>
          <a:p>
            <a:endParaRPr lang="cs-CZ" i="1" dirty="0" smtClean="0"/>
          </a:p>
          <a:p>
            <a:r>
              <a:rPr lang="cs-CZ" i="1" dirty="0" err="1" smtClean="0"/>
              <a:t>Koagulopatie</a:t>
            </a:r>
            <a:endParaRPr lang="cs-CZ" i="1" dirty="0" smtClean="0"/>
          </a:p>
          <a:p>
            <a:endParaRPr lang="cs-CZ" i="1" dirty="0" smtClean="0"/>
          </a:p>
          <a:p>
            <a:r>
              <a:rPr lang="cs-CZ" i="1" dirty="0" smtClean="0"/>
              <a:t>Hypotermie</a:t>
            </a:r>
          </a:p>
          <a:p>
            <a:endParaRPr lang="cs-CZ" i="1" dirty="0" smtClean="0"/>
          </a:p>
          <a:p>
            <a:r>
              <a:rPr lang="cs-CZ" i="1" dirty="0" smtClean="0"/>
              <a:t>Zánětlivá </a:t>
            </a:r>
            <a:r>
              <a:rPr lang="cs-CZ" i="1" dirty="0"/>
              <a:t>reakce </a:t>
            </a:r>
            <a:r>
              <a:rPr lang="cs-CZ" i="1" dirty="0" smtClean="0"/>
              <a:t>organismu</a:t>
            </a:r>
            <a:endParaRPr lang="cs-CZ" dirty="0"/>
          </a:p>
          <a:p>
            <a:pPr>
              <a:buNone/>
            </a:pPr>
            <a:r>
              <a:rPr lang="cs-CZ" sz="1800" dirty="0" smtClean="0">
                <a:latin typeface="+mj-lt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cs-CZ" sz="1800" dirty="0" smtClean="0">
                <a:latin typeface="+mj-lt"/>
                <a:cs typeface="Arial" pitchFamily="34" charset="0"/>
              </a:rPr>
              <a:t>    </a:t>
            </a:r>
            <a:r>
              <a:rPr lang="cs-CZ" sz="1800" dirty="0" smtClean="0">
                <a:cs typeface="Arial" pitchFamily="34" charset="0"/>
              </a:rPr>
              <a:t>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/>
              <a:t>Patofyziologie: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</a:t>
            </a:r>
            <a:r>
              <a:rPr lang="cs-CZ" i="1" dirty="0" smtClean="0"/>
              <a:t>šok</a:t>
            </a:r>
          </a:p>
          <a:p>
            <a:pPr marL="0" indent="0">
              <a:buNone/>
            </a:pPr>
            <a:r>
              <a:rPr lang="cs-CZ" sz="2400" dirty="0"/>
              <a:t>akutní </a:t>
            </a:r>
            <a:r>
              <a:rPr lang="cs-CZ" sz="2400" dirty="0" smtClean="0"/>
              <a:t>ztráta </a:t>
            </a:r>
            <a:r>
              <a:rPr lang="cs-CZ" sz="2400" dirty="0"/>
              <a:t>25% cirkulujícího </a:t>
            </a:r>
            <a:r>
              <a:rPr lang="cs-CZ" sz="2400" dirty="0" err="1"/>
              <a:t>volumu</a:t>
            </a:r>
            <a:r>
              <a:rPr lang="cs-CZ" sz="2400" dirty="0"/>
              <a:t> krve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-</a:t>
            </a:r>
            <a:r>
              <a:rPr lang="cs-CZ" sz="2400" dirty="0" smtClean="0"/>
              <a:t> centralizace </a:t>
            </a:r>
            <a:r>
              <a:rPr lang="cs-CZ" sz="2400" dirty="0"/>
              <a:t>krevního </a:t>
            </a:r>
            <a:r>
              <a:rPr lang="cs-CZ" sz="2400" dirty="0" smtClean="0"/>
              <a:t>oběhu</a:t>
            </a:r>
          </a:p>
          <a:p>
            <a:pPr marL="0" indent="0">
              <a:buNone/>
            </a:pPr>
            <a:r>
              <a:rPr lang="cs-CZ" sz="2400" dirty="0" smtClean="0"/>
              <a:t>- hypotenze </a:t>
            </a:r>
            <a:r>
              <a:rPr lang="cs-CZ" sz="2400" dirty="0"/>
              <a:t>(STK &lt; 90 mm </a:t>
            </a:r>
            <a:r>
              <a:rPr lang="cs-CZ" sz="2400" dirty="0" err="1"/>
              <a:t>Hg</a:t>
            </a:r>
            <a:r>
              <a:rPr lang="cs-CZ" sz="2400" dirty="0"/>
              <a:t>), tachykardie</a:t>
            </a:r>
            <a:r>
              <a:rPr lang="cs-CZ" sz="2400" dirty="0" smtClean="0"/>
              <a:t>,</a:t>
            </a:r>
          </a:p>
          <a:p>
            <a:pPr marL="0" indent="0">
              <a:buNone/>
            </a:pPr>
            <a:r>
              <a:rPr lang="cs-CZ" sz="2400" dirty="0" smtClean="0"/>
              <a:t>- porucha </a:t>
            </a:r>
            <a:r>
              <a:rPr lang="cs-CZ" sz="2400" dirty="0"/>
              <a:t>prokrvení </a:t>
            </a:r>
            <a:r>
              <a:rPr lang="cs-CZ" sz="2400" dirty="0" smtClean="0"/>
              <a:t>periferie, </a:t>
            </a:r>
            <a:r>
              <a:rPr lang="cs-CZ" sz="2400" dirty="0"/>
              <a:t>t</a:t>
            </a:r>
            <a:r>
              <a:rPr lang="en-US" sz="2400" dirty="0" err="1"/>
              <a:t>achypn</a:t>
            </a:r>
            <a:r>
              <a:rPr lang="cs-CZ" sz="2400" dirty="0" err="1"/>
              <a:t>oe</a:t>
            </a:r>
            <a:r>
              <a:rPr lang="cs-CZ" sz="2400" dirty="0"/>
              <a:t>, 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- o</a:t>
            </a:r>
            <a:r>
              <a:rPr lang="en-US" sz="2400" dirty="0" err="1"/>
              <a:t>liguri</a:t>
            </a:r>
            <a:r>
              <a:rPr lang="cs-CZ" sz="2400" dirty="0"/>
              <a:t>e (diuréza ˂ 25 ml ½ hod</a:t>
            </a:r>
            <a:r>
              <a:rPr lang="cs-CZ" sz="2400" dirty="0" smtClean="0"/>
              <a:t>.)</a:t>
            </a:r>
          </a:p>
          <a:p>
            <a:pPr marL="0" indent="0">
              <a:buNone/>
            </a:pPr>
            <a:r>
              <a:rPr lang="cs-CZ" sz="2400" dirty="0" err="1" smtClean="0"/>
              <a:t>Algowerův</a:t>
            </a:r>
            <a:r>
              <a:rPr lang="cs-CZ" sz="2400" dirty="0" smtClean="0"/>
              <a:t> šokový index </a:t>
            </a:r>
            <a:r>
              <a:rPr lang="cs-CZ" sz="2400" dirty="0"/>
              <a:t>(ASI)</a:t>
            </a:r>
            <a:r>
              <a:rPr lang="cs-CZ" sz="2400" dirty="0" smtClean="0"/>
              <a:t>  - </a:t>
            </a:r>
            <a:r>
              <a:rPr lang="cs-CZ" sz="2400" dirty="0"/>
              <a:t>ASI </a:t>
            </a:r>
            <a:r>
              <a:rPr lang="en-US" sz="2400" dirty="0"/>
              <a:t>&lt; 1 </a:t>
            </a:r>
            <a:r>
              <a:rPr lang="cs-CZ" sz="2400" dirty="0"/>
              <a:t>– normální </a:t>
            </a:r>
            <a:r>
              <a:rPr lang="cs-CZ" sz="2400" dirty="0" smtClean="0"/>
              <a:t>stav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		    ASI </a:t>
            </a:r>
            <a:r>
              <a:rPr lang="cs-CZ" sz="2400" dirty="0"/>
              <a:t>= </a:t>
            </a:r>
            <a:r>
              <a:rPr lang="en-US" sz="2400" dirty="0"/>
              <a:t>1.0 </a:t>
            </a:r>
            <a:r>
              <a:rPr lang="cs-CZ" sz="2400" dirty="0"/>
              <a:t>– hrozící </a:t>
            </a:r>
            <a:r>
              <a:rPr lang="cs-CZ" sz="2400" dirty="0" smtClean="0"/>
              <a:t>šok</a:t>
            </a:r>
          </a:p>
          <a:p>
            <a:pPr marL="0" indent="0">
              <a:buNone/>
            </a:pPr>
            <a:r>
              <a:rPr lang="cs-CZ" sz="2400" dirty="0" smtClean="0"/>
              <a:t>				    </a:t>
            </a:r>
            <a:r>
              <a:rPr lang="cs-CZ" sz="2400" dirty="0"/>
              <a:t>ASI = </a:t>
            </a:r>
            <a:r>
              <a:rPr lang="en-US" sz="2400" dirty="0"/>
              <a:t>1.2 </a:t>
            </a:r>
            <a:r>
              <a:rPr lang="cs-CZ" sz="2400" dirty="0"/>
              <a:t>– lehký </a:t>
            </a:r>
            <a:r>
              <a:rPr lang="cs-CZ" sz="2400" dirty="0" smtClean="0"/>
              <a:t>šok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 			    ASI </a:t>
            </a:r>
            <a:r>
              <a:rPr lang="cs-CZ" sz="2400" dirty="0"/>
              <a:t>= </a:t>
            </a:r>
            <a:r>
              <a:rPr lang="en-US" sz="2400" dirty="0"/>
              <a:t>1.5 </a:t>
            </a:r>
            <a:r>
              <a:rPr lang="cs-CZ" sz="2400" dirty="0"/>
              <a:t>– středně těžký </a:t>
            </a:r>
            <a:r>
              <a:rPr lang="cs-CZ" sz="2400" dirty="0" smtClean="0"/>
              <a:t>šok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		    </a:t>
            </a:r>
            <a:r>
              <a:rPr lang="cs-CZ" sz="2400" dirty="0"/>
              <a:t>ASI </a:t>
            </a:r>
            <a:r>
              <a:rPr lang="en-US" sz="2400" dirty="0"/>
              <a:t>&gt; 2 </a:t>
            </a:r>
            <a:r>
              <a:rPr lang="cs-CZ" sz="2400" dirty="0"/>
              <a:t>– těžký šok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sk-SK" sz="2000" dirty="0" smtClean="0"/>
          </a:p>
          <a:p>
            <a:endParaRPr lang="sk-SK" sz="2000" dirty="0" smtClean="0"/>
          </a:p>
          <a:p>
            <a:pPr marL="0" indent="0"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/>
              <a:t>Patofyziologie: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šok</a:t>
            </a:r>
          </a:p>
          <a:p>
            <a:pPr marL="0" indent="0">
              <a:buNone/>
            </a:pPr>
            <a:r>
              <a:rPr lang="cs-CZ" sz="2600" dirty="0" smtClean="0"/>
              <a:t>3 stupně šoku</a:t>
            </a:r>
          </a:p>
          <a:p>
            <a:pPr>
              <a:buFontTx/>
              <a:buChar char="-"/>
            </a:pPr>
            <a:r>
              <a:rPr lang="cs-CZ" sz="2200" i="1" dirty="0" smtClean="0"/>
              <a:t>mírný: </a:t>
            </a:r>
            <a:r>
              <a:rPr lang="cs-CZ" sz="2200" dirty="0" smtClean="0"/>
              <a:t>ztráta cca </a:t>
            </a:r>
            <a:r>
              <a:rPr lang="cs-CZ" sz="2200" dirty="0"/>
              <a:t>10- 20 </a:t>
            </a:r>
            <a:r>
              <a:rPr lang="cs-CZ" sz="2200" dirty="0" smtClean="0"/>
              <a:t>% </a:t>
            </a:r>
            <a:r>
              <a:rPr lang="cs-CZ" sz="2200" dirty="0"/>
              <a:t>cirkulujícího </a:t>
            </a:r>
            <a:r>
              <a:rPr lang="cs-CZ" sz="2200" dirty="0" smtClean="0"/>
              <a:t>objemu</a:t>
            </a:r>
          </a:p>
          <a:p>
            <a:pPr>
              <a:buFontTx/>
              <a:buChar char="-"/>
            </a:pPr>
            <a:r>
              <a:rPr lang="cs-CZ" sz="2200" i="1" dirty="0" smtClean="0"/>
              <a:t>střední: </a:t>
            </a:r>
            <a:r>
              <a:rPr lang="cs-CZ" sz="2200" dirty="0"/>
              <a:t>ztráta cca </a:t>
            </a:r>
            <a:r>
              <a:rPr lang="cs-CZ" sz="2200" dirty="0" smtClean="0"/>
              <a:t>20- 40 </a:t>
            </a:r>
            <a:r>
              <a:rPr lang="cs-CZ" sz="2200" dirty="0"/>
              <a:t>% cirkulujícího objemu </a:t>
            </a:r>
            <a:endParaRPr lang="cs-CZ" sz="2200" dirty="0" smtClean="0"/>
          </a:p>
          <a:p>
            <a:pPr>
              <a:buFontTx/>
              <a:buChar char="-"/>
            </a:pPr>
            <a:r>
              <a:rPr lang="cs-CZ" sz="2200" i="1" dirty="0" smtClean="0"/>
              <a:t>těžký: </a:t>
            </a:r>
            <a:r>
              <a:rPr lang="cs-CZ" sz="2200" dirty="0" smtClean="0"/>
              <a:t>ztráta </a:t>
            </a:r>
            <a:r>
              <a:rPr lang="en-US" sz="2200" dirty="0"/>
              <a:t>&gt; </a:t>
            </a:r>
            <a:r>
              <a:rPr lang="cs-CZ" sz="2200" dirty="0" smtClean="0"/>
              <a:t>40 </a:t>
            </a:r>
            <a:r>
              <a:rPr lang="cs-CZ" sz="2200" dirty="0"/>
              <a:t>% cirkulujícího </a:t>
            </a:r>
            <a:r>
              <a:rPr lang="cs-CZ" sz="2200" dirty="0" smtClean="0"/>
              <a:t>objemu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FF0000"/>
                </a:solidFill>
              </a:rPr>
              <a:t>Cílem terapie je </a:t>
            </a:r>
            <a:r>
              <a:rPr lang="cs-CZ" sz="2600" dirty="0" smtClean="0">
                <a:solidFill>
                  <a:srgbClr val="FF0000"/>
                </a:solidFill>
              </a:rPr>
              <a:t>zastavit </a:t>
            </a:r>
            <a:r>
              <a:rPr lang="cs-CZ" sz="2600" dirty="0">
                <a:solidFill>
                  <a:srgbClr val="FF0000"/>
                </a:solidFill>
              </a:rPr>
              <a:t>krvácení, zajistit </a:t>
            </a:r>
            <a:r>
              <a:rPr lang="cs-CZ" sz="2600" dirty="0" err="1" smtClean="0">
                <a:solidFill>
                  <a:srgbClr val="FF0000"/>
                </a:solidFill>
              </a:rPr>
              <a:t>perfůzi</a:t>
            </a:r>
            <a:r>
              <a:rPr lang="cs-CZ" sz="2600" dirty="0" smtClean="0">
                <a:solidFill>
                  <a:srgbClr val="FF0000"/>
                </a:solidFill>
              </a:rPr>
              <a:t> orgánů, nahradit objem </a:t>
            </a:r>
            <a:r>
              <a:rPr lang="cs-CZ" sz="2600" dirty="0">
                <a:solidFill>
                  <a:srgbClr val="FF0000"/>
                </a:solidFill>
              </a:rPr>
              <a:t>ztracené </a:t>
            </a:r>
            <a:r>
              <a:rPr lang="cs-CZ" sz="2600" dirty="0" smtClean="0">
                <a:solidFill>
                  <a:srgbClr val="FF0000"/>
                </a:solidFill>
              </a:rPr>
              <a:t>krve </a:t>
            </a:r>
            <a:endParaRPr lang="cs-CZ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600" dirty="0" smtClean="0">
                <a:solidFill>
                  <a:srgbClr val="FF0000"/>
                </a:solidFill>
              </a:rPr>
              <a:t>„</a:t>
            </a:r>
            <a:r>
              <a:rPr lang="cs-CZ" sz="2600" dirty="0" err="1" smtClean="0">
                <a:solidFill>
                  <a:srgbClr val="FF0000"/>
                </a:solidFill>
              </a:rPr>
              <a:t>Trigger</a:t>
            </a:r>
            <a:r>
              <a:rPr lang="cs-CZ" sz="2600" dirty="0">
                <a:solidFill>
                  <a:srgbClr val="FF0000"/>
                </a:solidFill>
              </a:rPr>
              <a:t>“ pro podání transfuze krve je hodnota HGB 70-90 </a:t>
            </a:r>
            <a:r>
              <a:rPr lang="cs-CZ" sz="2600" dirty="0" smtClean="0">
                <a:solidFill>
                  <a:srgbClr val="FF0000"/>
                </a:solidFill>
              </a:rPr>
              <a:t>g/l  (</a:t>
            </a:r>
            <a:r>
              <a:rPr lang="cs-CZ" sz="2600" dirty="0" err="1" smtClean="0">
                <a:solidFill>
                  <a:srgbClr val="FF0000"/>
                </a:solidFill>
              </a:rPr>
              <a:t>kraniotraumata</a:t>
            </a:r>
            <a:r>
              <a:rPr lang="cs-CZ" sz="2600" dirty="0" smtClean="0">
                <a:solidFill>
                  <a:srgbClr val="FF0000"/>
                </a:solidFill>
              </a:rPr>
              <a:t> - HGB </a:t>
            </a:r>
            <a:r>
              <a:rPr lang="cs-CZ" sz="2600" dirty="0">
                <a:solidFill>
                  <a:srgbClr val="FF0000"/>
                </a:solidFill>
              </a:rPr>
              <a:t>90-100 g/l).</a:t>
            </a:r>
          </a:p>
          <a:p>
            <a:pPr marL="0" indent="0">
              <a:buNone/>
            </a:pP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2527</TotalTime>
  <Words>816</Words>
  <Application>Microsoft Office PowerPoint</Application>
  <PresentationFormat>Předvádění na obrazovce (4:3)</PresentationFormat>
  <Paragraphs>233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Motiv sady Office</vt:lpstr>
      <vt:lpstr>Polytrauma</vt:lpstr>
      <vt:lpstr>Úvod:  </vt:lpstr>
      <vt:lpstr>Mechanismus úrazu: distribuce</vt:lpstr>
      <vt:lpstr>Definice</vt:lpstr>
      <vt:lpstr>Definice</vt:lpstr>
      <vt:lpstr>Skórovací systémy</vt:lpstr>
      <vt:lpstr>Patofyziologie:</vt:lpstr>
      <vt:lpstr>Patofyziologie:</vt:lpstr>
      <vt:lpstr>Patofyziologie:</vt:lpstr>
      <vt:lpstr>Patofyziologie:</vt:lpstr>
      <vt:lpstr>Patofyziologie:</vt:lpstr>
      <vt:lpstr>Patofyziologie:</vt:lpstr>
      <vt:lpstr>Patofyziologie:</vt:lpstr>
      <vt:lpstr>„Letální triáda“</vt:lpstr>
      <vt:lpstr>Vyšetření:</vt:lpstr>
      <vt:lpstr>Primární zhodnocení - ABCDE</vt:lpstr>
      <vt:lpstr>Primární zhodnocení - ABCDE</vt:lpstr>
      <vt:lpstr>Primární zhodnocení - ABCDE</vt:lpstr>
      <vt:lpstr>Primární zhodnocení - ABCDE</vt:lpstr>
      <vt:lpstr>Vyšetření:</vt:lpstr>
      <vt:lpstr>Vyšetření:</vt:lpstr>
      <vt:lpstr>Management:</vt:lpstr>
      <vt:lpstr>Management:</vt:lpstr>
      <vt:lpstr>Management:</vt:lpstr>
      <vt:lpstr>Management:</vt:lpstr>
      <vt:lpstr>Prezentace aplikace PowerPoint</vt:lpstr>
      <vt:lpstr>Také home message: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kapitoly:</dc:title>
  <dc:creator>vlastnik</dc:creator>
  <cp:lastModifiedBy>Jirka</cp:lastModifiedBy>
  <cp:revision>240</cp:revision>
  <dcterms:created xsi:type="dcterms:W3CDTF">2021-06-04T19:14:50Z</dcterms:created>
  <dcterms:modified xsi:type="dcterms:W3CDTF">2021-08-19T07:24:22Z</dcterms:modified>
</cp:coreProperties>
</file>