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7" r:id="rId2"/>
    <p:sldId id="259" r:id="rId3"/>
    <p:sldId id="279" r:id="rId4"/>
    <p:sldId id="264" r:id="rId5"/>
    <p:sldId id="303" r:id="rId6"/>
    <p:sldId id="265" r:id="rId7"/>
    <p:sldId id="267" r:id="rId8"/>
    <p:sldId id="268" r:id="rId9"/>
    <p:sldId id="270" r:id="rId10"/>
    <p:sldId id="273" r:id="rId11"/>
    <p:sldId id="275" r:id="rId12"/>
    <p:sldId id="276" r:id="rId13"/>
    <p:sldId id="293" r:id="rId14"/>
    <p:sldId id="294" r:id="rId15"/>
    <p:sldId id="295" r:id="rId16"/>
    <p:sldId id="297" r:id="rId17"/>
    <p:sldId id="301" r:id="rId18"/>
    <p:sldId id="289" r:id="rId19"/>
    <p:sldId id="300" r:id="rId20"/>
    <p:sldId id="261" r:id="rId21"/>
    <p:sldId id="258" r:id="rId22"/>
    <p:sldId id="302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437" y="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A5F37C-3A39-49B0-94EC-F2D1AFCC3ED2}" type="datetimeFigureOut">
              <a:rPr lang="cs-CZ" smtClean="0"/>
              <a:t>06.10.2021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2F0345-157B-43F3-837A-238994235A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99728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2F0345-157B-43F3-837A-238994235A31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97685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CCE86-20FD-4646-A3E7-2AA4A5F2579B}" type="datetimeFigureOut">
              <a:rPr lang="cs-CZ" smtClean="0"/>
              <a:t>06.10.2021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3C14A-CBFD-4D70-9388-956C97C86FA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CCE86-20FD-4646-A3E7-2AA4A5F2579B}" type="datetimeFigureOut">
              <a:rPr lang="cs-CZ" smtClean="0"/>
              <a:t>06.10.2021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3C14A-CBFD-4D70-9388-956C97C86FA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CCE86-20FD-4646-A3E7-2AA4A5F2579B}" type="datetimeFigureOut">
              <a:rPr lang="cs-CZ" smtClean="0"/>
              <a:t>06.10.2021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3C14A-CBFD-4D70-9388-956C97C86FA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501" y="414868"/>
            <a:ext cx="1160207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CCE86-20FD-4646-A3E7-2AA4A5F2579B}" type="datetimeFigureOut">
              <a:rPr lang="cs-CZ" smtClean="0"/>
              <a:t>06.10.2021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3C14A-CBFD-4D70-9388-956C97C86FA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CCE86-20FD-4646-A3E7-2AA4A5F2579B}" type="datetimeFigureOut">
              <a:rPr lang="cs-CZ" smtClean="0"/>
              <a:t>06.10.2021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3C14A-CBFD-4D70-9388-956C97C86FA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CCE86-20FD-4646-A3E7-2AA4A5F2579B}" type="datetimeFigureOut">
              <a:rPr lang="cs-CZ" smtClean="0"/>
              <a:t>06.10.2021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3C14A-CBFD-4D70-9388-956C97C86FA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CCE86-20FD-4646-A3E7-2AA4A5F2579B}" type="datetimeFigureOut">
              <a:rPr lang="cs-CZ" smtClean="0"/>
              <a:t>06.10.2021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3C14A-CBFD-4D70-9388-956C97C86FA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CCE86-20FD-4646-A3E7-2AA4A5F2579B}" type="datetimeFigureOut">
              <a:rPr lang="cs-CZ" smtClean="0"/>
              <a:t>06.10.2021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3C14A-CBFD-4D70-9388-956C97C86FA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CCE86-20FD-4646-A3E7-2AA4A5F2579B}" type="datetimeFigureOut">
              <a:rPr lang="cs-CZ" smtClean="0"/>
              <a:t>06.10.2021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3C14A-CBFD-4D70-9388-956C97C86FA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CCE86-20FD-4646-A3E7-2AA4A5F2579B}" type="datetimeFigureOut">
              <a:rPr lang="cs-CZ" smtClean="0"/>
              <a:t>06.10.2021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3C14A-CBFD-4D70-9388-956C97C86FA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CCE86-20FD-4646-A3E7-2AA4A5F2579B}" type="datetimeFigureOut">
              <a:rPr lang="cs-CZ" smtClean="0"/>
              <a:t>06.10.2021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3C14A-CBFD-4D70-9388-956C97C86FA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7CCE86-20FD-4646-A3E7-2AA4A5F2579B}" type="datetimeFigureOut">
              <a:rPr lang="cs-CZ" smtClean="0"/>
              <a:t>06.10.2021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3C14A-CBFD-4D70-9388-956C97C86FAB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2.med.muni.cz/Traumatologie/I_Chirurgie/Retroperitonea/Retro.htm" TargetMode="External"/><Relationship Id="rId2" Type="http://schemas.openxmlformats.org/officeDocument/2006/relationships/hyperlink" Target="https://uroweb.org/guideline/urological-trauma/#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ikiskripta.eu/w/Retroperitoneum" TargetMode="External"/><Relationship Id="rId5" Type="http://schemas.openxmlformats.org/officeDocument/2006/relationships/hyperlink" Target="https://en.wikipedia.org/wiki/Retroperitoneal_space" TargetMode="External"/><Relationship Id="rId4" Type="http://schemas.openxmlformats.org/officeDocument/2006/relationships/hyperlink" Target="https://en.wikipedia.org/wiki/Urinary_system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uroweb.org/guideline/urological-trauma/#4" TargetMode="External"/><Relationship Id="rId2" Type="http://schemas.openxmlformats.org/officeDocument/2006/relationships/hyperlink" Target="https://en.wikipedia.org/wiki/Urinary_syste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Retroperitoneal_space" TargetMode="External"/><Relationship Id="rId5" Type="http://schemas.openxmlformats.org/officeDocument/2006/relationships/hyperlink" Target="https://cs.garynevillegasm.com/zdorove/102625-nefrostoma-chto-eto-takoe-operaciya-uhod-profilaktika-i-posledstviya.html" TargetMode="External"/><Relationship Id="rId4" Type="http://schemas.openxmlformats.org/officeDocument/2006/relationships/hyperlink" Target="https://www.facebook.com/Draftabahmed28/photos/pcb.1077789009300339/1077788952633678/?type=3&amp;theater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4457FC-5DEE-4DD3-A392-AE51DA2FBC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877" y="2492896"/>
            <a:ext cx="8521200" cy="1579049"/>
          </a:xfrm>
        </p:spPr>
        <p:txBody>
          <a:bodyPr>
            <a:normAutofit/>
          </a:bodyPr>
          <a:lstStyle/>
          <a:p>
            <a:pPr algn="ctr"/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Poranění </a:t>
            </a: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močového systému</a:t>
            </a:r>
            <a:b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cs-CZ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retroperitonea</a:t>
            </a: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C900668-58F8-4404-9B1F-82379F9757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8877" y="4437112"/>
            <a:ext cx="8521200" cy="992152"/>
          </a:xfrm>
        </p:spPr>
        <p:txBody>
          <a:bodyPr>
            <a:normAutofit/>
          </a:bodyPr>
          <a:lstStyle/>
          <a:p>
            <a:r>
              <a:rPr dirty="0" smtClean="0">
                <a:latin typeface="Arial" panose="020B0604020202020204" pitchFamily="34" charset="0"/>
                <a:cs typeface="Arial" pitchFamily="34" charset="0"/>
              </a:rPr>
              <a:t>MUDr. Robert Tručka</a:t>
            </a:r>
            <a:endParaRPr dirty="0">
              <a:latin typeface="Arial" pitchFamily="34" charset="0"/>
              <a:cs typeface="Arial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Klinika úrazové chirurgie LF MU a TC FN Brno</a:t>
            </a:r>
            <a:endParaRPr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35247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Poranění </a:t>
            </a:r>
            <a:r>
              <a:rPr lang="cs-CZ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močovodu - léčba</a:t>
            </a:r>
            <a:endParaRPr lang="cs-CZ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199" y="1315686"/>
            <a:ext cx="8229599" cy="4921626"/>
          </a:xfrm>
        </p:spPr>
        <p:txBody>
          <a:bodyPr>
            <a:normAutofit/>
          </a:bodyPr>
          <a:lstStyle/>
          <a:p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Okamžitě</a:t>
            </a: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 - poranění </a:t>
            </a:r>
            <a:r>
              <a:rPr lang="cs-CZ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ligací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cs-CZ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deligace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+ JJ stent</a:t>
            </a: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 - částečná poranění - JJ stent, </a:t>
            </a:r>
            <a:r>
              <a:rPr lang="cs-CZ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nefrostomie</a:t>
            </a:r>
            <a:endParaRPr lang="cs-CZ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 - kompletní poranění - mobilizace + anastomóza        Obr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. 7</a:t>
            </a:r>
          </a:p>
          <a:p>
            <a:pPr marL="0" indent="0">
              <a:buNone/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  - nestabilní - </a:t>
            </a:r>
            <a:r>
              <a:rPr lang="cs-CZ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damage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control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cs-CZ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ligace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odklon moči, opožděná </a:t>
            </a: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   definitivní oprava)</a:t>
            </a:r>
          </a:p>
          <a:p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Pozdě </a:t>
            </a:r>
            <a:r>
              <a:rPr lang="cs-CZ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diagn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 poranění -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nefrostomie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 marL="0" indent="0">
              <a:buNone/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    JJ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stent,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při selhání reparace</a:t>
            </a:r>
          </a:p>
          <a:p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Reparace: anastomózy, laloky, </a:t>
            </a:r>
          </a:p>
          <a:p>
            <a:pPr marL="0" indent="0">
              <a:buNone/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    reimplantace, náhrada segmentem</a:t>
            </a: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   střeva, </a:t>
            </a:r>
            <a:r>
              <a:rPr lang="cs-CZ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ureteroplastika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bukální sliznicí,</a:t>
            </a: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   přemístění ledviny do pánve                      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Obr.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8          Obr. 9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8494" y="1083448"/>
            <a:ext cx="2163615" cy="1481456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9759" y="3618793"/>
            <a:ext cx="1810542" cy="2114463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9726" y="3618793"/>
            <a:ext cx="1037072" cy="2114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63264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Poranění </a:t>
            </a:r>
            <a:r>
              <a:rPr lang="cs-CZ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močového měchýře</a:t>
            </a:r>
            <a:endParaRPr lang="cs-CZ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035698"/>
          </a:xfrm>
        </p:spPr>
        <p:txBody>
          <a:bodyPr>
            <a:normAutofit/>
          </a:bodyPr>
          <a:lstStyle/>
          <a:p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Klasifikace</a:t>
            </a:r>
          </a:p>
          <a:p>
            <a:pPr marL="0" indent="0">
              <a:buNone/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  - intra-, </a:t>
            </a:r>
            <a:r>
              <a:rPr lang="cs-CZ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extraperitoneální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kombinované</a:t>
            </a: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 - </a:t>
            </a:r>
            <a:r>
              <a:rPr lang="cs-CZ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neiatrogenní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(tupé, penetrující)</a:t>
            </a: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cs-CZ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iatrogenní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(vnější, vnitřní)</a:t>
            </a:r>
          </a:p>
          <a:p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Etiologie a patofyziologie</a:t>
            </a: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 - tupá (dopravní nehody, pády, atd.)                      Obr. 10</a:t>
            </a: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    - </a:t>
            </a:r>
            <a:r>
              <a:rPr lang="cs-CZ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extraperitoneální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- zlomeniny pánve</a:t>
            </a: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    - intraperitoneální - ↑ </a:t>
            </a:r>
            <a:r>
              <a:rPr lang="cs-CZ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intravezikálního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tlaku, ruptura kopuly</a:t>
            </a: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 - penetrující</a:t>
            </a: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 - </a:t>
            </a:r>
            <a:r>
              <a:rPr lang="cs-CZ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iatrogenní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- vnější - porodnické a gynekologické výkony, </a:t>
            </a: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urologické a všeobecně chirurgické výkony</a:t>
            </a:r>
          </a:p>
          <a:p>
            <a:pPr marL="0" indent="0">
              <a:buNone/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- vnitřní - </a:t>
            </a:r>
            <a:r>
              <a:rPr lang="cs-CZ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transuretrální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resekce moč. měchýře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1170219"/>
            <a:ext cx="2674640" cy="2315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6162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Poranění močového měchýře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Klinické hodnocení</a:t>
            </a: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- hematurie, fraktura pánve, poranění zadní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uretry</a:t>
            </a: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- neschopnost mikce, neadekvátní výdej,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citlivost či distenze </a:t>
            </a: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 břicha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; rány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podbřišku / perinea / hýždě</a:t>
            </a: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iatrogenní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poranění: identifikace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intraoperačně</a:t>
            </a: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  (zevní) nebo při cystoskopii (vnitřní)</a:t>
            </a: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- přehlédnuté trauma po operaci: hematurie,                Obr. 11</a:t>
            </a: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  bolest břicha, abdominální distenze, ileus,</a:t>
            </a: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  peritonitis, sepse, únik moči z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rány,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↓ diurézy,</a:t>
            </a: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  ↑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kreatinin</a:t>
            </a:r>
          </a:p>
          <a:p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Diagnostika: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anamnéza, klinické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vyšetření,              Obr. 12</a:t>
            </a: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  prostá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/ CT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cystografie,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cystoskopie,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ultrazvuk</a:t>
            </a: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9158" y="2505631"/>
            <a:ext cx="1887642" cy="106738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87" t="5292" r="1787" b="28499"/>
          <a:stretch/>
        </p:blipFill>
        <p:spPr>
          <a:xfrm>
            <a:off x="6799159" y="4011124"/>
            <a:ext cx="1887642" cy="1146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03819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Poranění močového </a:t>
            </a:r>
            <a:r>
              <a:rPr lang="cs-CZ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měchýře - léčba</a:t>
            </a:r>
            <a:endParaRPr lang="cs-CZ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328592"/>
          </a:xfrm>
        </p:spPr>
        <p:txBody>
          <a:bodyPr>
            <a:normAutofit/>
          </a:bodyPr>
          <a:lstStyle/>
          <a:p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Konzervativní</a:t>
            </a: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 -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klinické sledování, kontinuální drenáž, antibiotika</a:t>
            </a: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  - nekomplikovaná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extraperitoneální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traumata (tupá,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iatrogenní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Chirurgická</a:t>
            </a: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neiatrogenní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poranění</a:t>
            </a: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- tupá - explorace, reparace</a:t>
            </a:r>
            <a:endParaRPr lang="cs-CZ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indikace: </a:t>
            </a:r>
            <a:r>
              <a:rPr lang="cs-CZ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extraperitoneální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(poranění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hrdla, úlomky kostí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souběžná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poranění jiných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orgánů), intraperitoneální (vždy)</a:t>
            </a: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- penetrující -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emergentní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explorace,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reparace, ATB (střelná)</a:t>
            </a:r>
          </a:p>
          <a:p>
            <a:pPr marL="0" indent="0">
              <a:buNone/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  - </a:t>
            </a:r>
            <a:r>
              <a:rPr lang="cs-CZ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iatrogenní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poranění - rozpoznaná </a:t>
            </a:r>
            <a:r>
              <a:rPr lang="cs-CZ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intraoperačně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→ primárně</a:t>
            </a: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   uzavřít, nerozpoznaná a vnitřní </a:t>
            </a:r>
            <a:r>
              <a:rPr lang="cs-CZ" sz="2200" smtClean="0">
                <a:latin typeface="Arial" panose="020B0604020202020204" pitchFamily="34" charset="0"/>
                <a:cs typeface="Arial" panose="020B0604020202020204" pitchFamily="34" charset="0"/>
              </a:rPr>
              <a:t>traumata → podle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lokalizace</a:t>
            </a:r>
          </a:p>
          <a:p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Následná péče: kontinuální drenáž močového měchýře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cystografie (konzerv. léčené), cystoskopie (pokračující únik)</a:t>
            </a:r>
          </a:p>
        </p:txBody>
      </p:sp>
    </p:spTree>
    <p:extLst>
      <p:ext uri="{BB962C8B-B14F-4D97-AF65-F5344CB8AC3E}">
        <p14:creationId xmlns:p14="http://schemas.microsoft.com/office/powerpoint/2010/main" val="4234069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Poranění močové trubice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00599"/>
          </a:xfrm>
        </p:spPr>
        <p:txBody>
          <a:bodyPr>
            <a:normAutofit/>
          </a:bodyPr>
          <a:lstStyle/>
          <a:p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Etiologie a patofyziologie</a:t>
            </a:r>
          </a:p>
          <a:p>
            <a:pPr marL="0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Poranění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zadní mužské močové trubice</a:t>
            </a:r>
          </a:p>
          <a:p>
            <a:pPr marL="0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tupá - poranění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uretry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se zlomeninou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pánve</a:t>
            </a:r>
          </a:p>
          <a:p>
            <a:pPr marL="0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(dopravní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nehody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penetrující - poranění pánve, perinea, hýždí</a:t>
            </a:r>
          </a:p>
          <a:p>
            <a:pPr marL="0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přidružená poranění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jsou život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ohrožující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!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Obr. 13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iatrogenní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transanální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totální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mezorektální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excize</a:t>
            </a: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Poranění přední mužské močové trubice</a:t>
            </a:r>
          </a:p>
          <a:p>
            <a:pPr marL="0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- komprese bulbu proti symfýze, zlomeniny penisu, penetrující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poran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(střelné a bodné rány, kousnutí, nabodnutí, amputace penisu)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iatrogenní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- katetrizace, zavádění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penilní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protézy</a:t>
            </a:r>
          </a:p>
          <a:p>
            <a:pPr marL="0" indent="0">
              <a:buNone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Poranění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ženské močové trubice</a:t>
            </a:r>
          </a:p>
          <a:p>
            <a:pPr marL="0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při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porodu, tupá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(poranění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uretry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zlomeninou pánve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 dopravní</a:t>
            </a:r>
          </a:p>
          <a:p>
            <a:pPr marL="0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nehody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iatrogenní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inzerce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suburetrálního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závěsu pro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inkontinenci)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3770" y="1124744"/>
            <a:ext cx="2183030" cy="1902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54170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Poranění močové trubice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28592"/>
          </a:xfrm>
        </p:spPr>
        <p:txBody>
          <a:bodyPr>
            <a:normAutofit/>
          </a:bodyPr>
          <a:lstStyle/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Klinické hodnocení</a:t>
            </a:r>
          </a:p>
          <a:p>
            <a:pPr marL="0" indent="0">
              <a:buNone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Muž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- krev v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meatu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, neschopnost močit (kompletní), bolest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při močení</a:t>
            </a:r>
          </a:p>
          <a:p>
            <a:pPr marL="0" indent="0">
              <a:buNone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a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hematurie (inkompletní), otok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šourku / penisu / perinea,</a:t>
            </a:r>
          </a:p>
          <a:p>
            <a:pPr marL="0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obtížnost zavedení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katétru, přidružené poranění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konečníku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Žena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- zlomenina pánve + krvácení, hematurie, tržné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rány pochvy,</a:t>
            </a:r>
          </a:p>
          <a:p>
            <a:pPr marL="0" indent="0">
              <a:buNone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labiální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otok, retence moči, obtížnost zavedení katétru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Diagnostika</a:t>
            </a:r>
          </a:p>
          <a:p>
            <a:pPr marL="0" indent="0">
              <a:buNone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anamnéza, klinické vyšetření</a:t>
            </a:r>
          </a:p>
          <a:p>
            <a:pPr marL="0" indent="0">
              <a:buNone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 retrográdní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uretrografie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antegrádní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cystouretrografie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+ RUG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flexibilní</a:t>
            </a:r>
          </a:p>
          <a:p>
            <a:pPr marL="0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cystouretroskopie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(fraktury penisu), </a:t>
            </a: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suprapubická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cystoskopie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vaginoskopie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Obr. 14</a:t>
            </a:r>
          </a:p>
          <a:p>
            <a:pPr marL="0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cystouretroskopie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(ženy)</a:t>
            </a:r>
          </a:p>
          <a:p>
            <a:pPr marL="0" indent="0">
              <a:buNone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MRI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(před operací), ultrazvuk (usazení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suprapubického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katétru)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9616" y="3594416"/>
            <a:ext cx="2264792" cy="170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02061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Poranění močové </a:t>
            </a:r>
            <a:r>
              <a:rPr lang="cs-CZ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trubice - léčba</a:t>
            </a:r>
            <a:endParaRPr lang="cs-CZ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052736"/>
            <a:ext cx="8640960" cy="5472608"/>
          </a:xfrm>
        </p:spPr>
        <p:txBody>
          <a:bodyPr>
            <a:noAutofit/>
          </a:bodyPr>
          <a:lstStyle/>
          <a:p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Mužská zadní </a:t>
            </a:r>
            <a:r>
              <a:rPr lang="cs-CZ" sz="1900" dirty="0" err="1">
                <a:latin typeface="Arial" panose="020B0604020202020204" pitchFamily="34" charset="0"/>
                <a:cs typeface="Arial" panose="020B0604020202020204" pitchFamily="34" charset="0"/>
              </a:rPr>
              <a:t>uretra</a:t>
            </a:r>
            <a:endParaRPr lang="cs-CZ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- urgentní fáze - resuscitace + </a:t>
            </a:r>
            <a:r>
              <a:rPr lang="cs-CZ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léčba přidružených 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poranění </a:t>
            </a:r>
            <a:r>
              <a:rPr lang="cs-CZ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+ odklon moči</a:t>
            </a:r>
          </a:p>
          <a:p>
            <a:pPr marL="0" indent="0">
              <a:buNone/>
            </a:pP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- okamžitá 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explorace u penetrujícího poranění </a:t>
            </a:r>
          </a:p>
          <a:p>
            <a:pPr marL="0" indent="0">
              <a:buNone/>
            </a:pP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  - definitivní léčba</a:t>
            </a:r>
          </a:p>
          <a:p>
            <a:pPr marL="0" indent="0">
              <a:buNone/>
            </a:pP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cs-CZ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časná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: pouze odklon moči </a:t>
            </a:r>
            <a:r>
              <a:rPr lang="cs-CZ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(p</a:t>
            </a:r>
            <a:r>
              <a:rPr lang="cs-CZ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arciální poranění), časná </a:t>
            </a:r>
            <a:r>
              <a:rPr lang="cs-CZ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uretroplastika</a:t>
            </a:r>
            <a:endParaRPr lang="cs-CZ" sz="1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cs-CZ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nebo 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časný </a:t>
            </a:r>
            <a:r>
              <a:rPr lang="cs-CZ" sz="1900" dirty="0" err="1">
                <a:latin typeface="Arial" panose="020B0604020202020204" pitchFamily="34" charset="0"/>
                <a:cs typeface="Arial" panose="020B0604020202020204" pitchFamily="34" charset="0"/>
              </a:rPr>
              <a:t>realignment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cs-CZ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transuretrální</a:t>
            </a:r>
            <a:r>
              <a:rPr lang="cs-CZ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katetrizace (větší poranění)</a:t>
            </a:r>
            <a:endParaRPr lang="cs-CZ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cs-CZ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odložená </a:t>
            </a:r>
            <a:r>
              <a:rPr lang="cs-CZ" sz="1900" dirty="0" err="1">
                <a:latin typeface="Arial" panose="020B0604020202020204" pitchFamily="34" charset="0"/>
                <a:cs typeface="Arial" panose="020B0604020202020204" pitchFamily="34" charset="0"/>
              </a:rPr>
              <a:t>uretroplastika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 po </a:t>
            </a:r>
            <a:r>
              <a:rPr lang="cs-CZ" sz="1900" dirty="0" err="1">
                <a:latin typeface="Arial" panose="020B0604020202020204" pitchFamily="34" charset="0"/>
                <a:cs typeface="Arial" panose="020B0604020202020204" pitchFamily="34" charset="0"/>
              </a:rPr>
              <a:t>suprapubické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 diverzi</a:t>
            </a:r>
          </a:p>
          <a:p>
            <a:pPr marL="0" indent="0">
              <a:buNone/>
            </a:pP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cs-CZ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cs-CZ" sz="1900" dirty="0" err="1">
                <a:latin typeface="Arial" panose="020B0604020202020204" pitchFamily="34" charset="0"/>
                <a:cs typeface="Arial" panose="020B0604020202020204" pitchFamily="34" charset="0"/>
              </a:rPr>
              <a:t>iatrogenní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 trauma - přímá oprava </a:t>
            </a:r>
            <a:r>
              <a:rPr lang="cs-CZ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transperineální</a:t>
            </a:r>
            <a:r>
              <a:rPr lang="cs-CZ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přístup)</a:t>
            </a:r>
            <a:endParaRPr lang="cs-CZ" sz="1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Mužská přední </a:t>
            </a:r>
            <a:r>
              <a:rPr lang="cs-CZ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uretra</a:t>
            </a:r>
            <a:endParaRPr lang="cs-CZ" sz="1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 - fr. 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penisu, život neohrožující penetrující </a:t>
            </a:r>
            <a:r>
              <a:rPr lang="cs-CZ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poranění - okamžitá explorace</a:t>
            </a:r>
          </a:p>
          <a:p>
            <a:pPr marL="0" indent="0">
              <a:buNone/>
            </a:pP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  + rekonstrukce (anastomóza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uretrální </a:t>
            </a:r>
            <a:r>
              <a:rPr lang="cs-CZ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marsupializace</a:t>
            </a:r>
            <a:r>
              <a:rPr lang="cs-CZ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uretroplastika</a:t>
            </a:r>
            <a:r>
              <a:rPr lang="cs-CZ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cs-CZ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cs-CZ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sz="1900" dirty="0" err="1">
                <a:latin typeface="Arial" panose="020B0604020202020204" pitchFamily="34" charset="0"/>
                <a:cs typeface="Arial" panose="020B0604020202020204" pitchFamily="34" charset="0"/>
              </a:rPr>
              <a:t>iatrogenní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 nebo život ohrožující 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penetrující poranění </a:t>
            </a:r>
            <a:r>
              <a:rPr lang="cs-CZ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- odklon moči</a:t>
            </a:r>
            <a:endParaRPr lang="cs-CZ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Ženská </a:t>
            </a:r>
            <a:r>
              <a:rPr lang="cs-CZ"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uretra</a:t>
            </a:r>
            <a:r>
              <a:rPr lang="cs-CZ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urgentní fáze stejná jako u poranění mužské zadní </a:t>
            </a:r>
            <a:r>
              <a:rPr lang="cs-CZ" sz="1900" dirty="0" err="1">
                <a:latin typeface="Arial" panose="020B0604020202020204" pitchFamily="34" charset="0"/>
                <a:cs typeface="Arial" panose="020B0604020202020204" pitchFamily="34" charset="0"/>
              </a:rPr>
              <a:t>uretry</a:t>
            </a:r>
            <a:endParaRPr lang="cs-CZ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cs-CZ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- 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časná reparace, časný </a:t>
            </a:r>
            <a:r>
              <a:rPr lang="cs-CZ" sz="1900" dirty="0" err="1">
                <a:latin typeface="Arial" panose="020B0604020202020204" pitchFamily="34" charset="0"/>
                <a:cs typeface="Arial" panose="020B0604020202020204" pitchFamily="34" charset="0"/>
              </a:rPr>
              <a:t>realignment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, odložená </a:t>
            </a:r>
            <a:r>
              <a:rPr lang="cs-CZ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reparace</a:t>
            </a:r>
          </a:p>
          <a:p>
            <a:pPr marL="0" indent="0">
              <a:buNone/>
            </a:pPr>
            <a:endParaRPr 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Komplikace: </a:t>
            </a:r>
            <a:r>
              <a:rPr lang="cs-CZ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infekce, </a:t>
            </a:r>
            <a: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  <a:t>fibróza, píštěle, striktury, inkontinence, </a:t>
            </a:r>
            <a:r>
              <a:rPr lang="cs-CZ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erektilní </a:t>
            </a:r>
            <a:r>
              <a:rPr lang="cs-CZ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dysfunkce</a:t>
            </a:r>
            <a:endParaRPr lang="cs-CZ" sz="1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49831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325563"/>
          </a:xfrm>
        </p:spPr>
        <p:txBody>
          <a:bodyPr>
            <a:normAutofit/>
          </a:bodyPr>
          <a:lstStyle/>
          <a:p>
            <a:pPr algn="l"/>
            <a:r>
              <a:rPr lang="cs-CZ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Poranění </a:t>
            </a:r>
            <a:r>
              <a:rPr lang="cs-CZ" sz="3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retroperitonea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8229600" cy="460647"/>
          </a:xfrm>
        </p:spPr>
        <p:txBody>
          <a:bodyPr>
            <a:normAutofit/>
          </a:bodyPr>
          <a:lstStyle/>
          <a:p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Anatomie – Obr. 15</a:t>
            </a: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302" y="2060574"/>
            <a:ext cx="8167395" cy="4248745"/>
          </a:xfrm>
        </p:spPr>
      </p:pic>
    </p:spTree>
    <p:extLst>
      <p:ext uri="{BB962C8B-B14F-4D97-AF65-F5344CB8AC3E}">
        <p14:creationId xmlns:p14="http://schemas.microsoft.com/office/powerpoint/2010/main" val="25335646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Poranění </a:t>
            </a:r>
            <a:r>
              <a:rPr lang="cs-CZ" sz="3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retroperitonea</a:t>
            </a:r>
            <a:endParaRPr lang="cs-CZ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07706"/>
          </a:xfrm>
        </p:spPr>
        <p:txBody>
          <a:bodyPr>
            <a:normAutofit/>
          </a:bodyPr>
          <a:lstStyle/>
          <a:p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Etiologie</a:t>
            </a: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  - krvácení - z cév (</a:t>
            </a:r>
            <a:r>
              <a:rPr lang="cs-CZ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decelerace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fragment zlomeniny), </a:t>
            </a:r>
          </a:p>
          <a:p>
            <a:pPr marL="0" indent="0">
              <a:buNone/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ze zlomeniny (obratle, pánev), poranění ledvin</a:t>
            </a:r>
          </a:p>
          <a:p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Klinické hodnocení</a:t>
            </a:r>
          </a:p>
          <a:p>
            <a:pPr marL="0" indent="0">
              <a:buNone/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   -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menší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krvácení - asymptomatické</a:t>
            </a:r>
          </a:p>
          <a:p>
            <a:pPr marL="0" indent="0">
              <a:buNone/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   - větší krvácení - bolest břicha a zad, hematom</a:t>
            </a:r>
          </a:p>
          <a:p>
            <a:pPr marL="0" indent="0">
              <a:buNone/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   - paralytický ileus (narůstající hematom), HV šok (arteriální)</a:t>
            </a:r>
          </a:p>
          <a:p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Diagnostika</a:t>
            </a: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  - anamnéza, klinické vyšetření</a:t>
            </a: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  - USG (ledviny, tekutina), RTG břicha (</a:t>
            </a:r>
            <a:r>
              <a:rPr lang="cs-CZ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m.psoas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ileus), IVU</a:t>
            </a: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    (</a:t>
            </a:r>
            <a:r>
              <a:rPr lang="cs-CZ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urotrakt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), CTAG (cévy), RTG (skelet), RTG kontrast (GIT)</a:t>
            </a:r>
          </a:p>
          <a:p>
            <a:pPr marL="0" indent="0">
              <a:buNone/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   - krevní obraz, koagulace, analýza moči a močový sediment</a:t>
            </a:r>
          </a:p>
          <a:p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20658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Poranění </a:t>
            </a:r>
            <a:r>
              <a:rPr lang="cs-CZ" sz="36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retroperitonea</a:t>
            </a:r>
            <a:r>
              <a:rPr lang="cs-CZ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- léčba</a:t>
            </a:r>
            <a:endParaRPr lang="cs-CZ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819674"/>
          </a:xfrm>
        </p:spPr>
        <p:txBody>
          <a:bodyPr>
            <a:normAutofit/>
          </a:bodyPr>
          <a:lstStyle/>
          <a:p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Kaudální hematom - konzervativní</a:t>
            </a:r>
          </a:p>
          <a:p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Poranění skeletu pánve - časná stabilizace (zevní fixace)</a:t>
            </a:r>
          </a:p>
          <a:p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Sledování, hrazení krevního </a:t>
            </a:r>
            <a:r>
              <a:rPr lang="cs-CZ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volumu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kontrola koagulace, event. substituce koagulačních faktorů - prevence DIC</a:t>
            </a:r>
          </a:p>
          <a:p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Perzistující krvácení - embolizace, opichy, tamponáda, ligatura a. </a:t>
            </a:r>
            <a:r>
              <a:rPr lang="cs-CZ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iliaca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interna (žilní pleteně !!!)</a:t>
            </a:r>
          </a:p>
          <a:p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Paralytický ileus - </a:t>
            </a:r>
            <a:r>
              <a:rPr lang="cs-CZ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Neostigmin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(střevní stimulace)</a:t>
            </a:r>
          </a:p>
          <a:p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Poranění </a:t>
            </a:r>
            <a:r>
              <a:rPr lang="cs-CZ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urotraktu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viz výše</a:t>
            </a:r>
          </a:p>
          <a:p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Indikace k operační revizi: poranění duodena nebo pankreatu, perzistující krvácení</a:t>
            </a:r>
          </a:p>
          <a:p>
            <a:pPr marL="0" indent="0">
              <a:buNone/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   → revize + ošetření poraněného orgánu + dočasná derivace</a:t>
            </a: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střevního obsahu </a:t>
            </a:r>
            <a:r>
              <a:rPr lang="cs-CZ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stomií</a:t>
            </a:r>
            <a:endParaRPr lang="cs-CZ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838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Obsah</a:t>
            </a:r>
            <a:endParaRPr lang="cs-CZ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Anatomie močového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systému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Poranění ledvin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Poranění močovodu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Poranění močového měchýře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Poranění močové trubice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Poranění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retroperitonea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Take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home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message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Zdroje a odkazy na další výukové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materiály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Take</a:t>
            </a:r>
            <a:r>
              <a:rPr lang="cs-CZ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3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home</a:t>
            </a:r>
            <a:r>
              <a:rPr lang="cs-CZ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3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message</a:t>
            </a:r>
            <a:endParaRPr lang="cs-CZ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17638"/>
            <a:ext cx="8640960" cy="4708525"/>
          </a:xfrm>
        </p:spPr>
        <p:txBody>
          <a:bodyPr>
            <a:normAutofit fontScale="92500"/>
          </a:bodyPr>
          <a:lstStyle/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Poranění močového systému často souvisí se závažnými život ohrožujícími poraněními břišních orgánů (především penetrující) nebo pánve, u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polytraumatizovaných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pacientů se uplatňuje strategie „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damage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control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</a:p>
          <a:p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 poranění ledvin rozhoduje o dalším léčebném postupu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hemodynamický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stav pacienta, operační léčba je především u poranění vysokého stupně, je snaha o zachování orgánu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U poranění ureteru je přítomnost či nepřítomnost hematurie nespolehlivý indikátor a nemusí odpovídat závažnosti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poranění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U poranění močového měchýře je operační léčba vyhrazena především pro intraperitoneální poranění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Poranění močového měchýře, zadní mužské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uretry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a ženské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uretry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jsou spojena s frakturami pánve a jsou závažnější než poranění přední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uretry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Nejčastější komplikací poranění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retroperitonea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je krvácení, nejobtížnější je stavění krvácení z žilních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pletení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84B5D6-AF12-46D1-A0D7-2BC839F452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Autofit/>
          </a:bodyPr>
          <a:lstStyle/>
          <a:p>
            <a:pPr algn="l"/>
            <a:r>
              <a:rPr lang="cs-CZ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Zdroje a odkazy na další výukové materiály </a:t>
            </a:r>
            <a:endParaRPr lang="cs-CZ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E39AF5F-8468-4FB3-9BEF-1665E2460A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000"/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Peter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Wendsche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, Radek Veselý et al.: Traumatologie, 2. přepracované vydání, 2019</a:t>
            </a:r>
          </a:p>
          <a:p>
            <a:pPr marL="72000"/>
            <a:r>
              <a:rPr lang="cs-CZ" sz="2400" u="sng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EAU </a:t>
            </a:r>
            <a:r>
              <a:rPr lang="cs-CZ" sz="2400" u="sng" dirty="0" err="1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Guidelines</a:t>
            </a:r>
            <a:r>
              <a:rPr lang="cs-CZ" sz="2400" u="sng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: </a:t>
            </a:r>
            <a:r>
              <a:rPr lang="cs-CZ" sz="2400" u="sng" dirty="0" err="1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Urological</a:t>
            </a:r>
            <a:r>
              <a:rPr lang="cs-CZ" sz="2400" u="sng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 Trauma | </a:t>
            </a:r>
            <a:r>
              <a:rPr lang="cs-CZ" sz="2400" u="sng" dirty="0" err="1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Uroweb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000"/>
            <a:r>
              <a:rPr lang="cs-CZ" sz="2400" u="sng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www2.med.muni.cz/Traumatologie/I_Chirurgie/Retroperitonea/Retro.htm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000"/>
            <a:r>
              <a:rPr lang="cs-CZ" sz="2400" u="sng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en.wikipedia.org/wiki/</a:t>
            </a:r>
            <a:r>
              <a:rPr lang="cs-CZ" sz="2400" u="sng" dirty="0" err="1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Urinary_system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000"/>
            <a:r>
              <a:rPr lang="cs-CZ" sz="2400" u="sng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en.wikipedia.org/wiki/</a:t>
            </a:r>
            <a:r>
              <a:rPr lang="cs-CZ" sz="2400" u="sng" dirty="0" err="1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Retroperitoneal_space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000"/>
            <a:r>
              <a:rPr lang="cs-CZ" sz="2400" u="sng" dirty="0" smtClean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www.wikiskripta.eu/w/Retroperitoneum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32164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84B5D6-AF12-46D1-A0D7-2BC839F452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Autofit/>
          </a:bodyPr>
          <a:lstStyle/>
          <a:p>
            <a:pPr algn="l"/>
            <a:r>
              <a:rPr lang="cs-CZ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Obrázky - odkazy</a:t>
            </a:r>
            <a:endParaRPr lang="cs-CZ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E39AF5F-8468-4FB3-9BEF-1665E2460A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u="sng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https://en.wikipedia.org/wiki/Urinary_system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- Obr. 1</a:t>
            </a:r>
          </a:p>
          <a:p>
            <a:pPr marL="0" indent="0">
              <a:buNone/>
            </a:pPr>
            <a:r>
              <a:rPr lang="cs-CZ" sz="2000" u="sng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EAU </a:t>
            </a:r>
            <a:r>
              <a:rPr lang="cs-CZ" sz="2000" u="sng" dirty="0" err="1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Guidelines</a:t>
            </a:r>
            <a:r>
              <a:rPr lang="cs-CZ" sz="2000" u="sng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: </a:t>
            </a:r>
            <a:r>
              <a:rPr lang="cs-CZ" sz="2000" u="sng" dirty="0" err="1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Urological</a:t>
            </a:r>
            <a:r>
              <a:rPr lang="cs-CZ" sz="2000" u="sng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 Trauma | </a:t>
            </a:r>
            <a:r>
              <a:rPr lang="cs-CZ" sz="2000" u="sng" dirty="0" err="1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Uroweb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- Obr. 2</a:t>
            </a:r>
          </a:p>
          <a:p>
            <a:pPr marL="0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Peter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Wendsche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, Radek Veselý et al.: Traumatologie, 2. vydání, 2019 </a:t>
            </a: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Obr. 3,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9, 10, 12, 13 ,14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Urologická klinika FN Brno - záznamy - Obr. 4, 5, 6,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000" u="sng" dirty="0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</a:t>
            </a:r>
            <a:r>
              <a:rPr lang="cs-CZ" sz="2000" u="sng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://www.facebook.com/Draftabahmed28/photos/pcb.1077789009300339/1077788952633678/?type=3&amp;theater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- General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surgery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discussions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- Obr.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7 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000" u="sng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https://cs.garynevillegasm.com/zdorove/102625-nefrostoma-chto-eto-takoe-operaciya-uhod-profilaktika-i-posledstviya.html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- Obr.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000" u="sng" dirty="0" smtClean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https</a:t>
            </a:r>
            <a:r>
              <a:rPr lang="cs-CZ" sz="2000" u="sng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://en.wikipedia.org/wiki/Retroperitoneal_space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- Obr.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96435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Anatomie močového systému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199" y="1600200"/>
            <a:ext cx="5122913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Obr. 1</a:t>
            </a: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Zástupný symbol pro obsah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394" y="1619455"/>
            <a:ext cx="4706693" cy="3969785"/>
          </a:xfrm>
        </p:spPr>
      </p:pic>
      <p:sp>
        <p:nvSpPr>
          <p:cNvPr id="6" name="Zástupný symbol pro obsah 5"/>
          <p:cNvSpPr>
            <a:spLocks noGrp="1"/>
          </p:cNvSpPr>
          <p:nvPr>
            <p:ph sz="quarter" idx="4294967295"/>
          </p:nvPr>
        </p:nvSpPr>
        <p:spPr>
          <a:xfrm>
            <a:off x="5595858" y="1673226"/>
            <a:ext cx="2936581" cy="44259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Ledviny</a:t>
            </a:r>
          </a:p>
          <a:p>
            <a:pPr marL="0" indent="0">
              <a:buNone/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Renální </a:t>
            </a:r>
            <a:r>
              <a:rPr lang="cs-CZ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pedikl</a:t>
            </a:r>
            <a:endParaRPr lang="cs-CZ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ledvinná pánvička, cévy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, nervy</a:t>
            </a:r>
          </a:p>
          <a:p>
            <a:pPr marL="0" indent="0">
              <a:buNone/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Močovody</a:t>
            </a:r>
          </a:p>
          <a:p>
            <a:pPr marL="0" indent="0">
              <a:buNone/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Močový měchýř</a:t>
            </a:r>
          </a:p>
          <a:p>
            <a:pPr marL="0" indent="0">
              <a:buNone/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Močová trubice</a:t>
            </a:r>
          </a:p>
          <a:p>
            <a:pPr>
              <a:buFontTx/>
              <a:buChar char="-"/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mužská</a:t>
            </a: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  (zadní, přední)</a:t>
            </a:r>
          </a:p>
          <a:p>
            <a:pPr>
              <a:buFontTx/>
              <a:buChar char="-"/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ženská</a:t>
            </a: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1728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Poranění ledvin</a:t>
            </a:r>
            <a:endParaRPr lang="cs-CZ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00200"/>
            <a:ext cx="8496944" cy="4525963"/>
          </a:xfrm>
        </p:spPr>
        <p:txBody>
          <a:bodyPr>
            <a:normAutofit/>
          </a:bodyPr>
          <a:lstStyle/>
          <a:p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Etiologie a patofyziologie</a:t>
            </a:r>
          </a:p>
          <a:p>
            <a:pPr marL="0" indent="0"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- tupá poranění - dopravní nehody, pády, sport,</a:t>
            </a:r>
          </a:p>
          <a:p>
            <a:pPr marL="0" indent="0"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napadení (rozdrcení / </a:t>
            </a:r>
            <a:r>
              <a:rPr lang="cs-CZ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avulze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- penetrující poranění - bodné, střelné rány</a:t>
            </a:r>
          </a:p>
          <a:p>
            <a:pPr marL="0" indent="0"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- </a:t>
            </a:r>
            <a:r>
              <a:rPr lang="cs-CZ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iatrogenní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poranění - operace</a:t>
            </a:r>
          </a:p>
          <a:p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Klasifikace - systém AAST (5 stupňů)</a:t>
            </a:r>
          </a:p>
          <a:p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Klinické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hodnocení</a:t>
            </a:r>
          </a:p>
          <a:p>
            <a:pPr marL="0" indent="0"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vitální funkce -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hemodynamicky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nestabilní - monitoring</a:t>
            </a:r>
          </a:p>
          <a:p>
            <a:pPr marL="0" indent="0"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hematomy na boku, rány, citlivost břicha,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tapotement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+</a:t>
            </a:r>
          </a:p>
          <a:p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400" dirty="0" smtClean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8447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cs-CZ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Poranění </a:t>
            </a:r>
            <a:r>
              <a:rPr lang="cs-CZ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ledvin - klasifikace</a:t>
            </a:r>
            <a:endParaRPr lang="cs-CZ" sz="3600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2551905" y="3751896"/>
            <a:ext cx="4040188" cy="420236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Obr. 2</a:t>
            </a: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>
          <a:xfrm>
            <a:off x="2550318" y="5867260"/>
            <a:ext cx="4041775" cy="5120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Obr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. 3</a:t>
            </a:r>
          </a:p>
        </p:txBody>
      </p:sp>
      <p:pic>
        <p:nvPicPr>
          <p:cNvPr id="8" name="Zástupný symbol pro obrázek 7"/>
          <p:cNvPicPr>
            <a:picLocks noGrp="1" noChangeAspect="1"/>
          </p:cNvPicPr>
          <p:nvPr>
            <p:ph type="pic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4" r="1194" b="3125"/>
          <a:stretch/>
        </p:blipFill>
        <p:spPr>
          <a:xfrm>
            <a:off x="1205732" y="1055275"/>
            <a:ext cx="6732535" cy="2733765"/>
          </a:xfrm>
        </p:spPr>
      </p:pic>
      <p:pic>
        <p:nvPicPr>
          <p:cNvPr id="9" name="Obrázek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726"/>
          <a:stretch/>
        </p:blipFill>
        <p:spPr>
          <a:xfrm>
            <a:off x="1979712" y="4129154"/>
            <a:ext cx="5183143" cy="1820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54865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Poranění </a:t>
            </a:r>
            <a:r>
              <a:rPr lang="cs-CZ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ledvin - diagnostika</a:t>
            </a:r>
            <a:endParaRPr lang="cs-CZ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124744"/>
            <a:ext cx="7560840" cy="5256584"/>
          </a:xfrm>
        </p:spPr>
        <p:txBody>
          <a:bodyPr>
            <a:noAutofit/>
          </a:bodyPr>
          <a:lstStyle/>
          <a:p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Anamnéza: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úrazový mechanismus (úder do boku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decelerace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preexistující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onemocnění, solitární ledvina</a:t>
            </a:r>
          </a:p>
          <a:p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Laboratoř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Ht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Hb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, kreatinin, analýza moči (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hematurie)</a:t>
            </a:r>
          </a:p>
          <a:p>
            <a:pPr marL="0" indent="0">
              <a:buNone/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    závažná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poranění nemusí mít hematurii !!!</a:t>
            </a:r>
            <a:endParaRPr lang="cs-CZ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CT s opožděnou fází, ultrazvuk (</a:t>
            </a:r>
            <a:r>
              <a:rPr lang="cs-CZ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hemoperitoneum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Ostatní: IPV, MRI, radionuklidové metody (jizvy, funkce)</a:t>
            </a:r>
          </a:p>
          <a:p>
            <a:pPr marL="0" indent="0">
              <a:buNone/>
            </a:pPr>
            <a:endParaRPr lang="cs-CZ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Obr. 4                          Obr. 5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8141" y="3655349"/>
            <a:ext cx="2989883" cy="2243442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4343" y="3658756"/>
            <a:ext cx="2393961" cy="2240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72086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Poranění </a:t>
            </a:r>
            <a:r>
              <a:rPr lang="cs-CZ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ledvin</a:t>
            </a:r>
            <a:endParaRPr lang="cs-CZ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4766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Neoperační léčba</a:t>
            </a:r>
          </a:p>
          <a:p>
            <a:r>
              <a:rPr lang="cs-CZ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Hemodynamická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stabilita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Tupá poranění: 1.-3. stupeň + většina 4. stupně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- neoperačně</a:t>
            </a: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4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.-5. stupeň - vyčkávací léčba</a:t>
            </a:r>
            <a:endParaRPr lang="cs-CZ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Penetrující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poranění: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stabilní pacient + bodné poranění</a:t>
            </a: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nízkého stupně za přední axilární čarou</a:t>
            </a:r>
          </a:p>
          <a:p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Klid na lůžku,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observace,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opakovaná vyšetření</a:t>
            </a: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Stent /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perkutánní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drenáž - trvalá extravazace moči</a:t>
            </a:r>
          </a:p>
          <a:p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Selektivní </a:t>
            </a:r>
            <a:r>
              <a:rPr lang="cs-CZ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angioembolizace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- aktivní kontrastní </a:t>
            </a:r>
            <a:r>
              <a:rPr lang="cs-CZ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leak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AVF, </a:t>
            </a:r>
            <a:r>
              <a:rPr lang="cs-CZ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pseudoaneurysma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; selhávání AE → opakování intervence</a:t>
            </a:r>
          </a:p>
          <a:p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Močová katetrizace - pacienti s těžkou hematurií</a:t>
            </a:r>
          </a:p>
        </p:txBody>
      </p:sp>
    </p:spTree>
    <p:extLst>
      <p:ext uri="{BB962C8B-B14F-4D97-AF65-F5344CB8AC3E}">
        <p14:creationId xmlns:p14="http://schemas.microsoft.com/office/powerpoint/2010/main" val="41989879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Poranění </a:t>
            </a:r>
            <a:r>
              <a:rPr lang="cs-CZ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ledvin</a:t>
            </a:r>
            <a:endParaRPr lang="cs-CZ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Chirurgická léčba</a:t>
            </a:r>
          </a:p>
          <a:p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Explorace - indikace: stupeň poranění, etiologie, </a:t>
            </a:r>
            <a:r>
              <a:rPr lang="cs-CZ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hemodyn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 nestabilita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poranění břicha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, expandující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/ pulzující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perirenální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hematom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, cévní poranění 5.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stupně (absolutní indikace)</a:t>
            </a: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    - cíl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: kontrola krvácení,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záchrana,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posouzení rekonstrukce</a:t>
            </a:r>
          </a:p>
          <a:p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Reparace X nefrektomie</a:t>
            </a:r>
          </a:p>
          <a:p>
            <a:pPr marL="0" indent="0">
              <a:buNone/>
            </a:pPr>
            <a:endParaRPr lang="cs-CZ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Následná péče: klinické a laboratorní sledování, ultrazvuk, </a:t>
            </a: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nukleární metody, krevní tlak 1x ročně</a:t>
            </a:r>
          </a:p>
          <a:p>
            <a:pPr marL="0" indent="0">
              <a:buNone/>
            </a:pPr>
            <a:endParaRPr 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Komplikace: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krvácení, infekce,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perinefrický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absces, sepse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píštěle, hypertenze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urinom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močové kameny, chronická</a:t>
            </a: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pyelonefritida, </a:t>
            </a:r>
            <a:r>
              <a:rPr lang="cs-CZ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hydronefróza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pseudoaneurysma</a:t>
            </a: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74190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Poranění močovodu</a:t>
            </a:r>
            <a:endParaRPr lang="cs-CZ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196752"/>
            <a:ext cx="8640960" cy="5328592"/>
          </a:xfrm>
        </p:spPr>
        <p:txBody>
          <a:bodyPr>
            <a:normAutofit/>
          </a:bodyPr>
          <a:lstStyle/>
          <a:p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Etiologie a patofyziologie</a:t>
            </a:r>
          </a:p>
          <a:p>
            <a:pPr marL="0" indent="0">
              <a:buNone/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  -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zevní poranění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(horní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močovod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): penetrující</a:t>
            </a: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   (střelné rány), tupá (dopravní nehody)</a:t>
            </a: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 -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iatrogenní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poranění (dolní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močovod): při operaci</a:t>
            </a:r>
          </a:p>
          <a:p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Klinické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hodnocení</a:t>
            </a: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 -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vnější poranění + trauma břicha a pánve</a:t>
            </a: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- penetrující + trauma cév a střev </a:t>
            </a:r>
            <a:endParaRPr lang="cs-CZ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     (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peroperační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dg.)</a:t>
            </a: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- tupá + trauma pánve a LS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páteře (opožděná dg.)</a:t>
            </a: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 -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iatrogenní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poranění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(opožděná diagnostika)</a:t>
            </a:r>
          </a:p>
          <a:p>
            <a:pPr marL="0" indent="0">
              <a:buNone/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  - známky opožděné dg.: bolest boku, inkontinence,         Obr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  <a:p>
            <a:pPr marL="0" indent="0">
              <a:buNone/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    únik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moči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hematurie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ne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vždy), horečka, urémie, </a:t>
            </a:r>
            <a:r>
              <a:rPr lang="cs-CZ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urinom</a:t>
            </a:r>
            <a:endParaRPr lang="cs-CZ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Diagnostika: anamnéza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, klinické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vyšetření, CT, RTG + kontrast</a:t>
            </a: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0360" y="931052"/>
            <a:ext cx="1842120" cy="4298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616470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4492</TotalTime>
  <Words>1766</Words>
  <Application>Microsoft Office PowerPoint</Application>
  <PresentationFormat>Předvádění na obrazovce (4:3)</PresentationFormat>
  <Paragraphs>247</Paragraphs>
  <Slides>22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5" baseType="lpstr">
      <vt:lpstr>Arial</vt:lpstr>
      <vt:lpstr>Calibri</vt:lpstr>
      <vt:lpstr>Motiv sady Office</vt:lpstr>
      <vt:lpstr>Poranění močového systému a retroperitonea</vt:lpstr>
      <vt:lpstr>Obsah</vt:lpstr>
      <vt:lpstr>Anatomie močového systému</vt:lpstr>
      <vt:lpstr>Poranění ledvin</vt:lpstr>
      <vt:lpstr>Poranění ledvin - klasifikace</vt:lpstr>
      <vt:lpstr>Poranění ledvin - diagnostika</vt:lpstr>
      <vt:lpstr>Poranění ledvin</vt:lpstr>
      <vt:lpstr>Poranění ledvin</vt:lpstr>
      <vt:lpstr>Poranění močovodu</vt:lpstr>
      <vt:lpstr>Poranění močovodu - léčba</vt:lpstr>
      <vt:lpstr>Poranění močového měchýře</vt:lpstr>
      <vt:lpstr>Poranění močového měchýře</vt:lpstr>
      <vt:lpstr>Poranění močového měchýře - léčba</vt:lpstr>
      <vt:lpstr>Poranění močové trubice</vt:lpstr>
      <vt:lpstr>Poranění močové trubice</vt:lpstr>
      <vt:lpstr>Poranění močové trubice - léčba</vt:lpstr>
      <vt:lpstr>Poranění retroperitonea</vt:lpstr>
      <vt:lpstr>Poranění retroperitonea</vt:lpstr>
      <vt:lpstr>Poranění retroperitonea - léčba</vt:lpstr>
      <vt:lpstr>Take home message</vt:lpstr>
      <vt:lpstr>Zdroje a odkazy na další výukové materiály </vt:lpstr>
      <vt:lpstr>Obrázky - odkazy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Téma kapitoly:</dc:title>
  <dc:creator>vlastnik</dc:creator>
  <cp:lastModifiedBy>Tručka Robert</cp:lastModifiedBy>
  <cp:revision>223</cp:revision>
  <dcterms:created xsi:type="dcterms:W3CDTF">2021-06-04T19:14:50Z</dcterms:created>
  <dcterms:modified xsi:type="dcterms:W3CDTF">2021-10-06T17:07:41Z</dcterms:modified>
</cp:coreProperties>
</file>