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sldIdLst>
    <p:sldId id="428" r:id="rId3"/>
    <p:sldId id="430" r:id="rId4"/>
    <p:sldId id="299" r:id="rId5"/>
    <p:sldId id="285" r:id="rId6"/>
    <p:sldId id="286" r:id="rId7"/>
    <p:sldId id="281" r:id="rId8"/>
    <p:sldId id="282" r:id="rId9"/>
    <p:sldId id="298" r:id="rId10"/>
    <p:sldId id="301" r:id="rId11"/>
    <p:sldId id="288" r:id="rId12"/>
    <p:sldId id="291" r:id="rId13"/>
    <p:sldId id="293" r:id="rId14"/>
    <p:sldId id="292" r:id="rId15"/>
    <p:sldId id="294" r:id="rId16"/>
    <p:sldId id="274" r:id="rId17"/>
    <p:sldId id="271" r:id="rId18"/>
    <p:sldId id="269" r:id="rId19"/>
    <p:sldId id="270" r:id="rId20"/>
    <p:sldId id="275" r:id="rId21"/>
    <p:sldId id="277" r:id="rId22"/>
    <p:sldId id="280" r:id="rId23"/>
    <p:sldId id="276" r:id="rId24"/>
    <p:sldId id="278" r:id="rId25"/>
    <p:sldId id="279" r:id="rId26"/>
    <p:sldId id="296" r:id="rId27"/>
    <p:sldId id="297" r:id="rId2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15" autoAdjust="0"/>
    <p:restoredTop sz="94660"/>
  </p:normalViewPr>
  <p:slideViewPr>
    <p:cSldViewPr snapToGrid="0">
      <p:cViewPr varScale="1">
        <p:scale>
          <a:sx n="114" d="100"/>
          <a:sy n="114" d="100"/>
        </p:scale>
        <p:origin x="43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a:xfrm>
            <a:off x="4693381" y="6225133"/>
            <a:ext cx="4157012" cy="252000"/>
          </a:xfrm>
        </p:spPr>
        <p:txBody>
          <a:bodyPr/>
          <a:lstStyle>
            <a:lvl1pPr>
              <a:defRPr/>
            </a:lvl1pPr>
          </a:lstStyle>
          <a:p>
            <a:r>
              <a:rPr lang="cs-CZ"/>
              <a:t>První pomoc - Šok</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noProof="0"/>
              <a:t>Kliknutím lze upravit styl.</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endParaRPr lang="cs-CZ" noProof="0" dirty="0"/>
          </a:p>
        </p:txBody>
      </p:sp>
      <p:sp>
        <p:nvSpPr>
          <p:cNvPr id="9" name="Rectangle 17">
            <a:extLst>
              <a:ext uri="{FF2B5EF4-FFF2-40B4-BE49-F238E27FC236}">
                <a16:creationId xmlns:a16="http://schemas.microsoft.com/office/drawing/2014/main" id="{6CC64E1D-3289-4D34-AE0D-30DC7BE5B713}"/>
              </a:ext>
            </a:extLst>
          </p:cNvPr>
          <p:cNvSpPr txBox="1">
            <a:spLocks noChangeArrowheads="1"/>
          </p:cNvSpPr>
          <p:nvPr userDrawn="1"/>
        </p:nvSpPr>
        <p:spPr bwMode="auto">
          <a:xfrm>
            <a:off x="733381" y="631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dirty="0" smtClean="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dirty="0"/>
              <a:t>Ústav zdravotnických věd LF MU</a:t>
            </a:r>
          </a:p>
          <a:p>
            <a:endParaRPr lang="cs-CZ" dirty="0"/>
          </a:p>
        </p:txBody>
      </p:sp>
    </p:spTree>
    <p:extLst>
      <p:ext uri="{BB962C8B-B14F-4D97-AF65-F5344CB8AC3E}">
        <p14:creationId xmlns:p14="http://schemas.microsoft.com/office/powerpoint/2010/main" val="3449558474"/>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Po kliknutí můžete upravovat styly textu v předloze.</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gn="l">
              <a:lnSpc>
                <a:spcPts val="1100"/>
              </a:lnSpc>
              <a:defRPr sz="1100" b="1"/>
            </a:lvl1pPr>
          </a:lstStyle>
          <a:p>
            <a:pPr lvl="0"/>
            <a:r>
              <a:rPr lang="cs-CZ" noProof="0"/>
              <a:t>Po kliknutí můžete upravovat styly textu v předloze.</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Po kliknutí můžete upravovat styly textu v předloze.</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gn="l">
              <a:lnSpc>
                <a:spcPts val="1100"/>
              </a:lnSpc>
              <a:defRPr sz="1100" b="1"/>
            </a:lvl1pPr>
          </a:lstStyle>
          <a:p>
            <a:pPr lvl="0"/>
            <a:r>
              <a:rPr lang="cs-CZ" noProof="0"/>
              <a:t>Po kliknutí můžete upravovat styly textu v předloze.</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025300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27037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p:nvPr>
        </p:nvSpPr>
        <p:spPr>
          <a:xfrm>
            <a:off x="398502" y="2900365"/>
            <a:ext cx="5246518" cy="1171580"/>
          </a:xfrm>
        </p:spPr>
        <p:txBody>
          <a:bodyPr anchor="t"/>
          <a:lstStyle>
            <a:lvl1pPr algn="l">
              <a:lnSpc>
                <a:spcPts val="4400"/>
              </a:lnSpc>
              <a:defRPr sz="4400">
                <a:solidFill>
                  <a:srgbClr val="0000DC"/>
                </a:solidFill>
              </a:defRPr>
            </a:lvl1pPr>
          </a:lstStyle>
          <a:p>
            <a:r>
              <a:rPr lang="cs-CZ"/>
              <a:t>Kliknutím lze upravit styl.</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endParaRPr lang="cs-CZ" noProof="0" dirty="0"/>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Tree>
    <p:extLst>
      <p:ext uri="{BB962C8B-B14F-4D97-AF65-F5344CB8AC3E}">
        <p14:creationId xmlns:p14="http://schemas.microsoft.com/office/powerpoint/2010/main" val="268385625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170817135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5246518"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endParaRPr lang="cs-CZ" noProof="0" dirty="0"/>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Tree>
    <p:extLst>
      <p:ext uri="{BB962C8B-B14F-4D97-AF65-F5344CB8AC3E}">
        <p14:creationId xmlns:p14="http://schemas.microsoft.com/office/powerpoint/2010/main" val="1421606521"/>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1970309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1085400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49755217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65CDBC-516E-4336-8C0F-7C1BDE062EAB}"/>
              </a:ext>
            </a:extLst>
          </p:cNvPr>
          <p:cNvSpPr>
            <a:spLocks noGrp="1"/>
          </p:cNvSpPr>
          <p:nvPr>
            <p:ph type="title"/>
          </p:nvPr>
        </p:nvSpPr>
        <p:spPr/>
        <p:txBody>
          <a:bodyPr/>
          <a:lstStyle/>
          <a:p>
            <a:r>
              <a:rPr lang="cs-CZ"/>
              <a:t>Kliknutím lze upravit styl.</a:t>
            </a:r>
          </a:p>
        </p:txBody>
      </p:sp>
      <p:sp>
        <p:nvSpPr>
          <p:cNvPr id="4" name="Zástupný symbol pro číslo snímku 3">
            <a:extLst>
              <a:ext uri="{FF2B5EF4-FFF2-40B4-BE49-F238E27FC236}">
                <a16:creationId xmlns:a16="http://schemas.microsoft.com/office/drawing/2014/main" id="{87697477-0174-4E5B-BF51-7F594F7EA397}"/>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1613354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826684" y="301625"/>
            <a:ext cx="9751483" cy="1143000"/>
          </a:xfrm>
        </p:spPr>
        <p:txBody>
          <a:bodyPr/>
          <a:lstStyle/>
          <a:p>
            <a:r>
              <a:rPr lang="cs-CZ"/>
              <a:t>Kliknutím lze upravit styl.</a:t>
            </a:r>
          </a:p>
        </p:txBody>
      </p:sp>
      <p:sp>
        <p:nvSpPr>
          <p:cNvPr id="3" name="Zástupný symbol pro obsah 2"/>
          <p:cNvSpPr>
            <a:spLocks noGrp="1"/>
          </p:cNvSpPr>
          <p:nvPr>
            <p:ph sz="half" idx="1"/>
          </p:nvPr>
        </p:nvSpPr>
        <p:spPr>
          <a:xfrm>
            <a:off x="1826684" y="1827213"/>
            <a:ext cx="4773083"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802967" y="1827213"/>
            <a:ext cx="47752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802967" y="3960813"/>
            <a:ext cx="47752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8">
            <a:extLst>
              <a:ext uri="{FF2B5EF4-FFF2-40B4-BE49-F238E27FC236}">
                <a16:creationId xmlns:a16="http://schemas.microsoft.com/office/drawing/2014/main" id="{AA721F22-7E46-40B4-ADE7-4C9F97B6501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9">
            <a:extLst>
              <a:ext uri="{FF2B5EF4-FFF2-40B4-BE49-F238E27FC236}">
                <a16:creationId xmlns:a16="http://schemas.microsoft.com/office/drawing/2014/main" id="{7AD7A1F5-25D5-46CD-8162-DF604A814C47}"/>
              </a:ext>
            </a:extLst>
          </p:cNvPr>
          <p:cNvSpPr>
            <a:spLocks noGrp="1" noChangeArrowheads="1"/>
          </p:cNvSpPr>
          <p:nvPr>
            <p:ph type="ftr" sz="quarter" idx="11"/>
          </p:nvPr>
        </p:nvSpPr>
        <p:spPr>
          <a:ln/>
        </p:spPr>
        <p:txBody>
          <a:bodyPr/>
          <a:lstStyle>
            <a:lvl1pPr>
              <a:defRPr/>
            </a:lvl1pPr>
          </a:lstStyle>
          <a:p>
            <a:pPr>
              <a:defRPr/>
            </a:pPr>
            <a:r>
              <a:rPr lang="cs-CZ" altLang="cs-CZ"/>
              <a:t>První pomoc - Šok</a:t>
            </a:r>
          </a:p>
        </p:txBody>
      </p:sp>
      <p:sp>
        <p:nvSpPr>
          <p:cNvPr id="8" name="Rectangle 10">
            <a:extLst>
              <a:ext uri="{FF2B5EF4-FFF2-40B4-BE49-F238E27FC236}">
                <a16:creationId xmlns:a16="http://schemas.microsoft.com/office/drawing/2014/main" id="{55660F5E-2A7A-4995-9B7F-678DD5F50E20}"/>
              </a:ext>
            </a:extLst>
          </p:cNvPr>
          <p:cNvSpPr>
            <a:spLocks noGrp="1" noChangeArrowheads="1"/>
          </p:cNvSpPr>
          <p:nvPr>
            <p:ph type="sldNum" sz="quarter" idx="12"/>
          </p:nvPr>
        </p:nvSpPr>
        <p:spPr>
          <a:ln/>
        </p:spPr>
        <p:txBody>
          <a:bodyPr/>
          <a:lstStyle>
            <a:lvl1pPr>
              <a:defRPr/>
            </a:lvl1pPr>
          </a:lstStyle>
          <a:p>
            <a:pPr>
              <a:defRPr/>
            </a:pPr>
            <a:fld id="{C46BC10A-7195-4C69-9DF4-58B0425F9B55}" type="slidenum">
              <a:rPr lang="cs-CZ" altLang="cs-CZ"/>
              <a:pPr>
                <a:defRPr/>
              </a:pPr>
              <a:t>‹#›</a:t>
            </a:fld>
            <a:endParaRPr lang="cs-CZ" altLang="cs-CZ"/>
          </a:p>
        </p:txBody>
      </p:sp>
    </p:spTree>
    <p:extLst>
      <p:ext uri="{BB962C8B-B14F-4D97-AF65-F5344CB8AC3E}">
        <p14:creationId xmlns:p14="http://schemas.microsoft.com/office/powerpoint/2010/main" val="3718295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275891086"/>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Comic Sans MS"/>
                <a:cs typeface="Comic Sans MS"/>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6079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Comic Sans MS"/>
                <a:cs typeface="Comic Sans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46704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41190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18919" y="331470"/>
            <a:ext cx="9154160" cy="478144"/>
          </a:xfrm>
          <a:prstGeom prst="rect">
            <a:avLst/>
          </a:prstGeom>
        </p:spPr>
        <p:txBody>
          <a:bodyPr wrap="square" lIns="0" tIns="0" rIns="0" bIns="0">
            <a:spAutoFit/>
          </a:bodyPr>
          <a:lstStyle>
            <a:lvl1pPr>
              <a:defRPr sz="3200" b="1" i="0">
                <a:solidFill>
                  <a:srgbClr val="FF0000"/>
                </a:solidFill>
                <a:latin typeface="Arial"/>
                <a:cs typeface="Arial"/>
              </a:defRPr>
            </a:lvl1pPr>
          </a:lstStyle>
          <a:p>
            <a:endParaRPr/>
          </a:p>
        </p:txBody>
      </p:sp>
      <p:sp>
        <p:nvSpPr>
          <p:cNvPr id="3" name="Holder 3"/>
          <p:cNvSpPr>
            <a:spLocks noGrp="1"/>
          </p:cNvSpPr>
          <p:nvPr>
            <p:ph type="subTitle" idx="4"/>
          </p:nvPr>
        </p:nvSpPr>
        <p:spPr>
          <a:xfrm>
            <a:off x="1828800" y="3840480"/>
            <a:ext cx="8534400" cy="45018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9385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642D02E-4A77-471E-8B5A-B2D374F4D879}" type="datetimeFigureOut">
              <a:rPr lang="cs-CZ" smtClean="0"/>
              <a:t>01.11.2023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5A22285-223E-47DB-8164-C7A6CB6F0AD6}" type="slidenum">
              <a:rPr lang="cs-CZ" smtClean="0"/>
              <a:t>‹#›</a:t>
            </a:fld>
            <a:endParaRPr lang="cs-CZ"/>
          </a:p>
        </p:txBody>
      </p:sp>
    </p:spTree>
    <p:extLst>
      <p:ext uri="{BB962C8B-B14F-4D97-AF65-F5344CB8AC3E}">
        <p14:creationId xmlns:p14="http://schemas.microsoft.com/office/powerpoint/2010/main" val="1176006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První pomoc - Šok</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D2C2C323-B727-48F8-8663-D4F1993F7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0" name="Rectangle 17">
            <a:extLst>
              <a:ext uri="{FF2B5EF4-FFF2-40B4-BE49-F238E27FC236}">
                <a16:creationId xmlns:a16="http://schemas.microsoft.com/office/drawing/2014/main" id="{8299DD9A-9156-4446-96E9-F5E49923C0FA}"/>
              </a:ext>
            </a:extLst>
          </p:cNvPr>
          <p:cNvSpPr txBox="1">
            <a:spLocks noChangeArrowheads="1"/>
          </p:cNvSpPr>
          <p:nvPr userDrawn="1"/>
        </p:nvSpPr>
        <p:spPr bwMode="auto">
          <a:xfrm>
            <a:off x="733381" y="631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dirty="0" smtClean="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dirty="0"/>
              <a:t>Ústav zdravotnických věd LF MU</a:t>
            </a:r>
          </a:p>
          <a:p>
            <a:endParaRPr lang="cs-CZ" dirty="0"/>
          </a:p>
        </p:txBody>
      </p:sp>
    </p:spTree>
    <p:extLst>
      <p:ext uri="{BB962C8B-B14F-4D97-AF65-F5344CB8AC3E}">
        <p14:creationId xmlns:p14="http://schemas.microsoft.com/office/powerpoint/2010/main" val="178496723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smtClean="0"/>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6">
            <a:extLst>
              <a:ext uri="{FF2B5EF4-FFF2-40B4-BE49-F238E27FC236}">
                <a16:creationId xmlns:a16="http://schemas.microsoft.com/office/drawing/2014/main" id="{B61BA6C3-AF23-4FF1-BCD4-E8A92A311C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509394830"/>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První pomoc - Šok</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DE708CC-0C3F-4567-9698-B54C0F35BD31}" type="slidenum">
              <a:rPr lang="cs-CZ" altLang="cs-CZ" smtClean="0"/>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345182969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smtClean="0"/>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1" name="Obrázek 10">
            <a:extLst>
              <a:ext uri="{FF2B5EF4-FFF2-40B4-BE49-F238E27FC236}">
                <a16:creationId xmlns:a16="http://schemas.microsoft.com/office/drawing/2014/main" id="{2D4D7889-2420-44D0-8E9F-EA414F115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871179347"/>
      </p:ext>
    </p:extLst>
  </p:cSld>
  <p:clrMapOvr>
    <a:masterClrMapping/>
  </p:clrMapOvr>
  <p:extLst>
    <p:ext uri="{DCECCB84-F9BA-43D5-87BE-67443E8EF086}">
      <p15:sldGuideLst xmlns:p15="http://schemas.microsoft.com/office/powerpoint/2012/main">
        <p15:guide id="1" orient="horz" pos="3657">
          <p15:clr>
            <a:srgbClr val="FBAE40"/>
          </p15:clr>
        </p15:guide>
        <p15:guide id="2" pos="724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smtClean="0"/>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2" name="Obrázek 11">
            <a:extLst>
              <a:ext uri="{FF2B5EF4-FFF2-40B4-BE49-F238E27FC236}">
                <a16:creationId xmlns:a16="http://schemas.microsoft.com/office/drawing/2014/main" id="{776824E2-C662-4462-870D-BA7D9EF21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866310260"/>
      </p:ext>
    </p:extLst>
  </p:cSld>
  <p:clrMapOvr>
    <a:masterClrMapping/>
  </p:clrMapOvr>
  <p:extLst>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545521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9" name="Obrázek 8">
            <a:extLst>
              <a:ext uri="{FF2B5EF4-FFF2-40B4-BE49-F238E27FC236}">
                <a16:creationId xmlns:a16="http://schemas.microsoft.com/office/drawing/2014/main" id="{92D65D87-F029-478C-B446-3C28FDB2B9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811154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smtClean="0"/>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pic>
        <p:nvPicPr>
          <p:cNvPr id="17" name="Obrázek 16">
            <a:extLst>
              <a:ext uri="{FF2B5EF4-FFF2-40B4-BE49-F238E27FC236}">
                <a16:creationId xmlns:a16="http://schemas.microsoft.com/office/drawing/2014/main" id="{96E89590-056A-4102-A94F-B093B1A4A1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440598630"/>
      </p:ext>
    </p:extLst>
  </p:cSld>
  <p:clrMapOvr>
    <a:masterClrMapping/>
  </p:clrMapOvr>
  <p:extLst>
    <p:ext uri="{DCECCB84-F9BA-43D5-87BE-67443E8EF086}">
      <p15:sldGuideLst xmlns:p15="http://schemas.microsoft.com/office/powerpoint/2012/main">
        <p15:guide id="1" orient="horz" pos="1049">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smtClean="0"/>
              <a:pPr/>
              <a:t>‹#›</a:t>
            </a:fld>
            <a:endParaRPr lang="cs-CZ" alt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7" name="Obrázek 6">
            <a:extLst>
              <a:ext uri="{FF2B5EF4-FFF2-40B4-BE49-F238E27FC236}">
                <a16:creationId xmlns:a16="http://schemas.microsoft.com/office/drawing/2014/main" id="{C83DBA37-2B79-4C06-A700-211E8969F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93769357"/>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smtClean="0"/>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7" name="Obrázek 6">
            <a:extLst>
              <a:ext uri="{FF2B5EF4-FFF2-40B4-BE49-F238E27FC236}">
                <a16:creationId xmlns:a16="http://schemas.microsoft.com/office/drawing/2014/main" id="{00F76A1D-9AD3-43D5-B224-2C868626B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44974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První pomoc - Šok</a:t>
            </a:r>
            <a:endParaRPr lang="cs-CZ" dirty="0"/>
          </a:p>
        </p:txBody>
      </p:sp>
      <p:sp>
        <p:nvSpPr>
          <p:cNvPr id="3" name="Zástupný symbol pro číslo snímku 2"/>
          <p:cNvSpPr>
            <a:spLocks noGrp="1"/>
          </p:cNvSpPr>
          <p:nvPr>
            <p:ph type="sldNum" sz="quarter" idx="11"/>
          </p:nvPr>
        </p:nvSpPr>
        <p:spPr/>
        <p:txBody>
          <a:bodyPr/>
          <a:lstStyle>
            <a:lvl1pPr>
              <a:defRPr/>
            </a:lvl1pPr>
          </a:lstStyle>
          <a:p>
            <a:fld id="{0DE708CC-0C3F-4567-9698-B54C0F35BD31}" type="slidenum">
              <a:rPr lang="cs-CZ" altLang="cs-CZ" smtClean="0"/>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421520775"/>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smtClean="0"/>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pic>
        <p:nvPicPr>
          <p:cNvPr id="6" name="Obrázek 5">
            <a:extLst>
              <a:ext uri="{FF2B5EF4-FFF2-40B4-BE49-F238E27FC236}">
                <a16:creationId xmlns:a16="http://schemas.microsoft.com/office/drawing/2014/main" id="{9F7453FA-3155-485C-8C05-7A5A1F6771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977172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8" name="Obrázek 7">
            <a:extLst>
              <a:ext uri="{FF2B5EF4-FFF2-40B4-BE49-F238E27FC236}">
                <a16:creationId xmlns:a16="http://schemas.microsoft.com/office/drawing/2014/main" id="{F87EF675-3E6E-42DA-A644-F54A73C6C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Tree>
    <p:extLst>
      <p:ext uri="{BB962C8B-B14F-4D97-AF65-F5344CB8AC3E}">
        <p14:creationId xmlns:p14="http://schemas.microsoft.com/office/powerpoint/2010/main" val="4079909376"/>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První pomoc - Šok</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4230006305"/>
      </p:ext>
    </p:extLst>
  </p:cSld>
  <p:clrMapOvr>
    <a:masterClrMapping/>
  </p:clrMapOvr>
  <p:hf sldNum="0" hdr="0" ft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Rozdělovník (alternativní) 2">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10">
            <a:extLst>
              <a:ext uri="{FF2B5EF4-FFF2-40B4-BE49-F238E27FC236}">
                <a16:creationId xmlns:a16="http://schemas.microsoft.com/office/drawing/2014/main" id="{0039CBBD-762F-46C0-A063-518FEBC5FD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13237671"/>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nverzní s obrázkem">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7624643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871314276"/>
      </p:ext>
    </p:extLst>
  </p:cSld>
  <p:clrMapOvr>
    <a:masterClrMapping/>
  </p:clrMapOvr>
  <p:extLst>
    <p:ext uri="{DCECCB84-F9BA-43D5-87BE-67443E8EF086}">
      <p15:sldGuideLst xmlns:p15="http://schemas.microsoft.com/office/powerpoint/2012/main">
        <p15:guide id="1" orient="horz" pos="3657">
          <p15:clr>
            <a:srgbClr val="FBAE40"/>
          </p15:clr>
        </p15:guide>
        <p15:guide id="2" pos="724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pic>
        <p:nvPicPr>
          <p:cNvPr id="4" name="Grafický objekt 5">
            <a:extLst>
              <a:ext uri="{FF2B5EF4-FFF2-40B4-BE49-F238E27FC236}">
                <a16:creationId xmlns:a16="http://schemas.microsoft.com/office/drawing/2014/main" id="{3A4452A7-2B1B-4578-B468-BC41567505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16935903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pic>
        <p:nvPicPr>
          <p:cNvPr id="3" name="Obrázek 2">
            <a:extLst>
              <a:ext uri="{FF2B5EF4-FFF2-40B4-BE49-F238E27FC236}">
                <a16:creationId xmlns:a16="http://schemas.microsoft.com/office/drawing/2014/main" id="{65B03208-70D6-4003-B090-48035DB3D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321576501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2057131002"/>
      </p:ext>
    </p:extLst>
  </p:cSld>
  <p:clrMapOvr>
    <a:masterClrMapping/>
  </p:clrMapOvr>
  <p:extLst>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Tree>
    <p:extLst>
      <p:ext uri="{BB962C8B-B14F-4D97-AF65-F5344CB8AC3E}">
        <p14:creationId xmlns:p14="http://schemas.microsoft.com/office/powerpoint/2010/main" val="4164703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Po kliknutí můžete upravovat styly textu v předloze.</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Po kliknutí můžete upravovat styly textu v předloze.</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Po kliknutí můžete upravovat styly textu v předloze.</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noProof="0"/>
              <a:t>Po kliknutí můžete upravovat styly textu v předloze.</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noProof="0"/>
              <a:t>Po kliknutí můžete upravovat styly textu v předloze.</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Po kliknutí můžete upravovat styly textu v předloze.</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a:t>Po kliknutí můžete upravovat styly textu v předloze.</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950737716"/>
      </p:ext>
    </p:extLst>
  </p:cSld>
  <p:clrMapOvr>
    <a:masterClrMapping/>
  </p:clrMapOvr>
  <p:extLst>
    <p:ext uri="{DCECCB84-F9BA-43D5-87BE-67443E8EF086}">
      <p15:sldGuideLst xmlns:p15="http://schemas.microsoft.com/office/powerpoint/2012/main">
        <p15:guide id="1" orient="horz" pos="1049">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p:txBody>
      </p:sp>
    </p:spTree>
    <p:extLst>
      <p:ext uri="{BB962C8B-B14F-4D97-AF65-F5344CB8AC3E}">
        <p14:creationId xmlns:p14="http://schemas.microsoft.com/office/powerpoint/2010/main" val="1335267273"/>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Tree>
    <p:extLst>
      <p:ext uri="{BB962C8B-B14F-4D97-AF65-F5344CB8AC3E}">
        <p14:creationId xmlns:p14="http://schemas.microsoft.com/office/powerpoint/2010/main" val="178240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emf"/><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930393" y="6225133"/>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První pomoc - Šok</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endParaRPr lang="cs-CZ" noProof="0" dirty="0"/>
          </a:p>
        </p:txBody>
      </p:sp>
    </p:spTree>
    <p:extLst>
      <p:ext uri="{BB962C8B-B14F-4D97-AF65-F5344CB8AC3E}">
        <p14:creationId xmlns:p14="http://schemas.microsoft.com/office/powerpoint/2010/main" val="3279991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14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p15:clr>
            <a:srgbClr val="F26B43"/>
          </p15:clr>
        </p15:guide>
        <p15:guide id="2" pos="4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První pomoc - Šok</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extLst>
      <p:ext uri="{BB962C8B-B14F-4D97-AF65-F5344CB8AC3E}">
        <p14:creationId xmlns:p14="http://schemas.microsoft.com/office/powerpoint/2010/main" val="4104528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p15:clr>
            <a:srgbClr val="F26B43"/>
          </p15:clr>
        </p15:guide>
        <p15:guide id="2" pos="43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 Id="rId4" Type="http://schemas.openxmlformats.org/officeDocument/2006/relationships/hyperlink" Target="https://www.youtube.com/watch?v=4LOQpDAj06w&amp;ab_channel=ANWMed%2FSurgeducationvideo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37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5DC2B4-104E-6811-EA7B-A905CCFAC35A}"/>
              </a:ext>
            </a:extLst>
          </p:cNvPr>
          <p:cNvSpPr>
            <a:spLocks noGrp="1"/>
          </p:cNvSpPr>
          <p:nvPr>
            <p:ph type="title"/>
          </p:nvPr>
        </p:nvSpPr>
        <p:spPr/>
        <p:txBody>
          <a:bodyPr/>
          <a:lstStyle/>
          <a:p>
            <a:r>
              <a:rPr lang="cs-CZ" dirty="0"/>
              <a:t>Drenážní systémy</a:t>
            </a:r>
          </a:p>
        </p:txBody>
      </p:sp>
      <p:sp>
        <p:nvSpPr>
          <p:cNvPr id="3" name="Zástupný obsah 2">
            <a:extLst>
              <a:ext uri="{FF2B5EF4-FFF2-40B4-BE49-F238E27FC236}">
                <a16:creationId xmlns:a16="http://schemas.microsoft.com/office/drawing/2014/main" id="{B0C3916A-D2B6-33AE-180F-F95D367E8FB1}"/>
              </a:ext>
            </a:extLst>
          </p:cNvPr>
          <p:cNvSpPr>
            <a:spLocks noGrp="1"/>
          </p:cNvSpPr>
          <p:nvPr>
            <p:ph idx="1"/>
          </p:nvPr>
        </p:nvSpPr>
        <p:spPr>
          <a:xfrm>
            <a:off x="506640" y="1546425"/>
            <a:ext cx="8261440" cy="4139998"/>
          </a:xfrm>
        </p:spPr>
        <p:txBody>
          <a:bodyPr/>
          <a:lstStyle/>
          <a:p>
            <a:pPr marL="72000" indent="0">
              <a:buNone/>
            </a:pPr>
            <a:r>
              <a:rPr lang="cs-CZ" sz="2400" b="1" u="sng" dirty="0"/>
              <a:t>Drenáž přes 1 lahev </a:t>
            </a:r>
          </a:p>
          <a:p>
            <a:pPr>
              <a:buFont typeface="Arial" panose="020B0604020202020204" pitchFamily="34" charset="0"/>
              <a:buChar char="•"/>
            </a:pPr>
            <a:r>
              <a:rPr lang="cs-CZ" sz="2400" dirty="0"/>
              <a:t>Pasivní spádová drenáž</a:t>
            </a:r>
          </a:p>
          <a:p>
            <a:pPr>
              <a:buFont typeface="Arial" panose="020B0604020202020204" pitchFamily="34" charset="0"/>
              <a:buChar char="•"/>
            </a:pPr>
            <a:r>
              <a:rPr lang="cs-CZ" sz="2400" dirty="0"/>
              <a:t>Lahev slouží jako sběrná nádoba + vodní zámek Konec trubice odvádějící vzduch nebo tekutinu z plic pacienta je ponořen min 2cm pod hladinu sterilní vody  čímž je vytvořen jednocestný vodní ventil. Při každém výdechu je vzduch vytlačen, ale síly působící při nádechu nestačí na zpětné nasátí vzduchu. Hloubka ponoru udává negativní tlak v pleurální dutině.</a:t>
            </a:r>
          </a:p>
          <a:p>
            <a:pPr>
              <a:buFont typeface="Arial" panose="020B0604020202020204" pitchFamily="34" charset="0"/>
              <a:buChar char="•"/>
            </a:pPr>
            <a:r>
              <a:rPr lang="cs-CZ" sz="2400" dirty="0"/>
              <a:t>Vhodný pro volný nekomplikovaný pneumotorax</a:t>
            </a:r>
          </a:p>
        </p:txBody>
      </p:sp>
      <p:pic>
        <p:nvPicPr>
          <p:cNvPr id="5" name="Obrázek 4">
            <a:extLst>
              <a:ext uri="{FF2B5EF4-FFF2-40B4-BE49-F238E27FC236}">
                <a16:creationId xmlns:a16="http://schemas.microsoft.com/office/drawing/2014/main" id="{8E67F7F1-BC5F-1695-81C4-04988F301C0F}"/>
              </a:ext>
            </a:extLst>
          </p:cNvPr>
          <p:cNvPicPr>
            <a:picLocks noChangeAspect="1"/>
          </p:cNvPicPr>
          <p:nvPr/>
        </p:nvPicPr>
        <p:blipFill>
          <a:blip r:embed="rId2"/>
          <a:stretch>
            <a:fillRect/>
          </a:stretch>
        </p:blipFill>
        <p:spPr>
          <a:xfrm>
            <a:off x="9083926" y="1171576"/>
            <a:ext cx="3005588" cy="4139543"/>
          </a:xfrm>
          <a:prstGeom prst="rect">
            <a:avLst/>
          </a:prstGeom>
        </p:spPr>
      </p:pic>
    </p:spTree>
    <p:extLst>
      <p:ext uri="{BB962C8B-B14F-4D97-AF65-F5344CB8AC3E}">
        <p14:creationId xmlns:p14="http://schemas.microsoft.com/office/powerpoint/2010/main" val="687900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903610-4685-8649-BB08-E1AEE0EB6A1D}"/>
              </a:ext>
            </a:extLst>
          </p:cNvPr>
          <p:cNvSpPr>
            <a:spLocks noGrp="1"/>
          </p:cNvSpPr>
          <p:nvPr>
            <p:ph type="title"/>
          </p:nvPr>
        </p:nvSpPr>
        <p:spPr/>
        <p:txBody>
          <a:bodyPr/>
          <a:lstStyle/>
          <a:p>
            <a:r>
              <a:rPr lang="cs-CZ" dirty="0"/>
              <a:t>Drenážní systémy</a:t>
            </a:r>
          </a:p>
        </p:txBody>
      </p:sp>
      <p:pic>
        <p:nvPicPr>
          <p:cNvPr id="4" name="Zástupný obsah 3">
            <a:extLst>
              <a:ext uri="{FF2B5EF4-FFF2-40B4-BE49-F238E27FC236}">
                <a16:creationId xmlns:a16="http://schemas.microsoft.com/office/drawing/2014/main" id="{385928C1-8DE5-EA2C-92D2-8A7E188BEF38}"/>
              </a:ext>
            </a:extLst>
          </p:cNvPr>
          <p:cNvPicPr>
            <a:picLocks noGrp="1" noChangeAspect="1"/>
          </p:cNvPicPr>
          <p:nvPr>
            <p:ph idx="1"/>
          </p:nvPr>
        </p:nvPicPr>
        <p:blipFill>
          <a:blip r:embed="rId2"/>
          <a:stretch>
            <a:fillRect/>
          </a:stretch>
        </p:blipFill>
        <p:spPr>
          <a:xfrm>
            <a:off x="7809130" y="1158136"/>
            <a:ext cx="4125874" cy="4140200"/>
          </a:xfrm>
          <a:prstGeom prst="rect">
            <a:avLst/>
          </a:prstGeom>
        </p:spPr>
      </p:pic>
      <p:sp>
        <p:nvSpPr>
          <p:cNvPr id="6" name="TextovéPole 5">
            <a:extLst>
              <a:ext uri="{FF2B5EF4-FFF2-40B4-BE49-F238E27FC236}">
                <a16:creationId xmlns:a16="http://schemas.microsoft.com/office/drawing/2014/main" id="{5E4427F5-C907-DB9B-FF08-20A6A7BE41C6}"/>
              </a:ext>
            </a:extLst>
          </p:cNvPr>
          <p:cNvSpPr txBox="1"/>
          <p:nvPr/>
        </p:nvSpPr>
        <p:spPr>
          <a:xfrm>
            <a:off x="477520" y="1667916"/>
            <a:ext cx="7183120" cy="4832092"/>
          </a:xfrm>
          <a:prstGeom prst="rect">
            <a:avLst/>
          </a:prstGeom>
          <a:noFill/>
        </p:spPr>
        <p:txBody>
          <a:bodyPr wrap="square">
            <a:spAutoFit/>
          </a:bodyPr>
          <a:lstStyle/>
          <a:p>
            <a:r>
              <a:rPr lang="cs-CZ" sz="2800" b="1" u="sng" dirty="0"/>
              <a:t>Drenážní systém se dvou lahví  </a:t>
            </a:r>
          </a:p>
          <a:p>
            <a:pPr marL="457200" indent="-457200">
              <a:buClr>
                <a:schemeClr val="tx2"/>
              </a:buClr>
              <a:buFont typeface="Arial" panose="020B0604020202020204" pitchFamily="34" charset="0"/>
              <a:buChar char="•"/>
            </a:pPr>
            <a:r>
              <a:rPr lang="cs-CZ" sz="2800" dirty="0"/>
              <a:t>Aktivní nebo pasivní sání </a:t>
            </a:r>
          </a:p>
          <a:p>
            <a:pPr marL="457200" indent="-457200">
              <a:buClr>
                <a:schemeClr val="tx2"/>
              </a:buClr>
              <a:buFont typeface="Arial" panose="020B0604020202020204" pitchFamily="34" charset="0"/>
              <a:buChar char="•"/>
            </a:pPr>
            <a:r>
              <a:rPr lang="cs-CZ" sz="2800" dirty="0"/>
              <a:t>Jedná se o systém dvou lahví, z nichž jedna slouží k shromažďování sekretu (</a:t>
            </a:r>
            <a:r>
              <a:rPr lang="cs-CZ" sz="2800" b="1" dirty="0"/>
              <a:t>A</a:t>
            </a:r>
            <a:r>
              <a:rPr lang="cs-CZ" sz="2800" dirty="0"/>
              <a:t>) a druhá je napojena na aktivní odsávací systém(</a:t>
            </a:r>
            <a:r>
              <a:rPr lang="cs-CZ" sz="2800" b="1" dirty="0"/>
              <a:t>B</a:t>
            </a:r>
            <a:r>
              <a:rPr lang="cs-CZ" sz="2800" dirty="0"/>
              <a:t>) vzájemně jsou propojeny spojkou.  Využití prevence zpětného nasátí je vodní ventil v první lahvi. </a:t>
            </a:r>
          </a:p>
          <a:p>
            <a:pPr marL="457200" indent="-457200">
              <a:buClr>
                <a:schemeClr val="tx2"/>
              </a:buClr>
              <a:buFont typeface="Arial" panose="020B0604020202020204" pitchFamily="34" charset="0"/>
              <a:buChar char="•"/>
            </a:pPr>
            <a:r>
              <a:rPr lang="cs-CZ" sz="2800" dirty="0" err="1"/>
              <a:t>Hemothorax</a:t>
            </a:r>
            <a:r>
              <a:rPr lang="cs-CZ" sz="2800" dirty="0"/>
              <a:t>, pneumotorax</a:t>
            </a:r>
          </a:p>
          <a:p>
            <a:endParaRPr lang="cs-CZ" sz="2800" dirty="0"/>
          </a:p>
        </p:txBody>
      </p:sp>
      <p:sp>
        <p:nvSpPr>
          <p:cNvPr id="7" name="TextovéPole 6">
            <a:extLst>
              <a:ext uri="{FF2B5EF4-FFF2-40B4-BE49-F238E27FC236}">
                <a16:creationId xmlns:a16="http://schemas.microsoft.com/office/drawing/2014/main" id="{339FCDEB-C653-F956-62E0-C59125F62FFE}"/>
              </a:ext>
            </a:extLst>
          </p:cNvPr>
          <p:cNvSpPr txBox="1"/>
          <p:nvPr/>
        </p:nvSpPr>
        <p:spPr>
          <a:xfrm>
            <a:off x="10758986" y="5298336"/>
            <a:ext cx="444352" cy="523220"/>
          </a:xfrm>
          <a:prstGeom prst="rect">
            <a:avLst/>
          </a:prstGeom>
          <a:noFill/>
        </p:spPr>
        <p:txBody>
          <a:bodyPr wrap="none" rtlCol="0">
            <a:spAutoFit/>
          </a:bodyPr>
          <a:lstStyle/>
          <a:p>
            <a:pPr algn="l"/>
            <a:r>
              <a:rPr lang="cs-CZ" sz="2800" b="1" dirty="0"/>
              <a:t>A</a:t>
            </a:r>
            <a:endParaRPr lang="cs-CZ" sz="2800" b="1" dirty="0">
              <a:latin typeface="+mn-lt"/>
            </a:endParaRPr>
          </a:p>
        </p:txBody>
      </p:sp>
      <p:sp>
        <p:nvSpPr>
          <p:cNvPr id="8" name="TextovéPole 7">
            <a:extLst>
              <a:ext uri="{FF2B5EF4-FFF2-40B4-BE49-F238E27FC236}">
                <a16:creationId xmlns:a16="http://schemas.microsoft.com/office/drawing/2014/main" id="{F4D59B2B-5319-6AF2-C3E7-0DD9A639C759}"/>
              </a:ext>
            </a:extLst>
          </p:cNvPr>
          <p:cNvSpPr txBox="1"/>
          <p:nvPr/>
        </p:nvSpPr>
        <p:spPr>
          <a:xfrm>
            <a:off x="8722892" y="5238795"/>
            <a:ext cx="741528" cy="523220"/>
          </a:xfrm>
          <a:prstGeom prst="rect">
            <a:avLst/>
          </a:prstGeom>
          <a:noFill/>
        </p:spPr>
        <p:txBody>
          <a:bodyPr wrap="square" rtlCol="0">
            <a:spAutoFit/>
          </a:bodyPr>
          <a:lstStyle/>
          <a:p>
            <a:pPr algn="l"/>
            <a:r>
              <a:rPr lang="cs-CZ" sz="2800" b="1" dirty="0">
                <a:latin typeface="+mn-lt"/>
              </a:rPr>
              <a:t>B</a:t>
            </a:r>
          </a:p>
        </p:txBody>
      </p:sp>
    </p:spTree>
    <p:extLst>
      <p:ext uri="{BB962C8B-B14F-4D97-AF65-F5344CB8AC3E}">
        <p14:creationId xmlns:p14="http://schemas.microsoft.com/office/powerpoint/2010/main" val="10473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969EB1-3CAA-79DD-E473-295373BD4A31}"/>
              </a:ext>
            </a:extLst>
          </p:cNvPr>
          <p:cNvSpPr>
            <a:spLocks noGrp="1"/>
          </p:cNvSpPr>
          <p:nvPr>
            <p:ph type="title"/>
          </p:nvPr>
        </p:nvSpPr>
        <p:spPr/>
        <p:txBody>
          <a:bodyPr/>
          <a:lstStyle/>
          <a:p>
            <a:r>
              <a:rPr lang="cs-CZ" dirty="0"/>
              <a:t>Drenážní systémy</a:t>
            </a:r>
          </a:p>
        </p:txBody>
      </p:sp>
      <p:pic>
        <p:nvPicPr>
          <p:cNvPr id="4" name="Zástupný obsah 3">
            <a:extLst>
              <a:ext uri="{FF2B5EF4-FFF2-40B4-BE49-F238E27FC236}">
                <a16:creationId xmlns:a16="http://schemas.microsoft.com/office/drawing/2014/main" id="{7EEF0BDE-F87B-C095-3FE7-D400AD63E892}"/>
              </a:ext>
            </a:extLst>
          </p:cNvPr>
          <p:cNvPicPr>
            <a:picLocks noGrp="1" noChangeAspect="1"/>
          </p:cNvPicPr>
          <p:nvPr>
            <p:ph idx="1"/>
          </p:nvPr>
        </p:nvPicPr>
        <p:blipFill>
          <a:blip r:embed="rId2"/>
          <a:stretch>
            <a:fillRect/>
          </a:stretch>
        </p:blipFill>
        <p:spPr>
          <a:xfrm>
            <a:off x="3407515" y="3112569"/>
            <a:ext cx="5214410" cy="3208311"/>
          </a:xfrm>
          <a:prstGeom prst="rect">
            <a:avLst/>
          </a:prstGeom>
        </p:spPr>
      </p:pic>
      <p:sp>
        <p:nvSpPr>
          <p:cNvPr id="6" name="TextovéPole 5">
            <a:extLst>
              <a:ext uri="{FF2B5EF4-FFF2-40B4-BE49-F238E27FC236}">
                <a16:creationId xmlns:a16="http://schemas.microsoft.com/office/drawing/2014/main" id="{9E622BCB-E97B-5841-1C5E-322555F30DA4}"/>
              </a:ext>
            </a:extLst>
          </p:cNvPr>
          <p:cNvSpPr txBox="1"/>
          <p:nvPr/>
        </p:nvSpPr>
        <p:spPr>
          <a:xfrm>
            <a:off x="457200" y="1492518"/>
            <a:ext cx="11115040" cy="1446550"/>
          </a:xfrm>
          <a:prstGeom prst="rect">
            <a:avLst/>
          </a:prstGeom>
          <a:noFill/>
        </p:spPr>
        <p:txBody>
          <a:bodyPr wrap="square">
            <a:spAutoFit/>
          </a:bodyPr>
          <a:lstStyle/>
          <a:p>
            <a:pPr algn="l"/>
            <a:r>
              <a:rPr lang="cs-CZ" sz="2800" b="1" dirty="0">
                <a:solidFill>
                  <a:srgbClr val="2A2A2A"/>
                </a:solidFill>
              </a:rPr>
              <a:t>D</a:t>
            </a:r>
            <a:r>
              <a:rPr lang="cs-CZ" sz="2800" b="1" i="0" dirty="0">
                <a:solidFill>
                  <a:srgbClr val="2A2A2A"/>
                </a:solidFill>
                <a:effectLst/>
              </a:rPr>
              <a:t>renážní systém tří lahví</a:t>
            </a:r>
          </a:p>
          <a:p>
            <a:pPr marL="342900" indent="-342900">
              <a:buFont typeface="Arial" panose="020B0604020202020204" pitchFamily="34" charset="0"/>
              <a:buChar char="•"/>
            </a:pPr>
            <a:r>
              <a:rPr lang="cs-CZ" sz="2000" b="1" dirty="0">
                <a:solidFill>
                  <a:srgbClr val="2A2A2A"/>
                </a:solidFill>
              </a:rPr>
              <a:t>A </a:t>
            </a:r>
            <a:r>
              <a:rPr lang="cs-CZ" sz="2000" dirty="0">
                <a:solidFill>
                  <a:srgbClr val="2A2A2A"/>
                </a:solidFill>
              </a:rPr>
              <a:t>- Záchytná sběrná  láhev – </a:t>
            </a:r>
            <a:r>
              <a:rPr lang="cs-CZ" sz="2000" b="0" i="0" dirty="0">
                <a:solidFill>
                  <a:srgbClr val="2A2A2A"/>
                </a:solidFill>
                <a:effectLst/>
              </a:rPr>
              <a:t>sbírá tekutinu, krev </a:t>
            </a:r>
            <a:endParaRPr lang="cs-CZ" sz="2000" dirty="0">
              <a:solidFill>
                <a:srgbClr val="2A2A2A"/>
              </a:solidFill>
            </a:endParaRPr>
          </a:p>
          <a:p>
            <a:pPr marL="342900" indent="-342900">
              <a:buFont typeface="Arial" panose="020B0604020202020204" pitchFamily="34" charset="0"/>
              <a:buChar char="•"/>
            </a:pPr>
            <a:r>
              <a:rPr lang="cs-CZ" sz="2000" b="1" dirty="0">
                <a:solidFill>
                  <a:srgbClr val="2A2A2A"/>
                </a:solidFill>
              </a:rPr>
              <a:t>B</a:t>
            </a:r>
            <a:r>
              <a:rPr lang="cs-CZ" sz="2000" dirty="0">
                <a:solidFill>
                  <a:srgbClr val="2A2A2A"/>
                </a:solidFill>
              </a:rPr>
              <a:t> - Podvodní těsnící láhev  (vodní zámek) </a:t>
            </a:r>
            <a:r>
              <a:rPr lang="cs-CZ" sz="2000" b="0" i="0" dirty="0">
                <a:solidFill>
                  <a:srgbClr val="2A2A2A"/>
                </a:solidFill>
                <a:effectLst/>
              </a:rPr>
              <a:t>– umožňuje unikání vzduchu z hrudníku</a:t>
            </a:r>
          </a:p>
          <a:p>
            <a:pPr marL="342900" indent="-342900" algn="l">
              <a:buFont typeface="Arial" panose="020B0604020202020204" pitchFamily="34" charset="0"/>
              <a:buChar char="•"/>
            </a:pPr>
            <a:r>
              <a:rPr lang="cs-CZ" sz="2000" b="1" dirty="0">
                <a:solidFill>
                  <a:srgbClr val="2A2A2A"/>
                </a:solidFill>
              </a:rPr>
              <a:t>C</a:t>
            </a:r>
            <a:r>
              <a:rPr lang="cs-CZ" sz="2000" dirty="0">
                <a:solidFill>
                  <a:srgbClr val="2A2A2A"/>
                </a:solidFill>
              </a:rPr>
              <a:t> - Láhev pro</a:t>
            </a:r>
            <a:r>
              <a:rPr lang="cs-CZ" sz="2000" b="0" i="0" dirty="0">
                <a:solidFill>
                  <a:srgbClr val="2A2A2A"/>
                </a:solidFill>
                <a:effectLst/>
              </a:rPr>
              <a:t> regulaci sání </a:t>
            </a:r>
          </a:p>
        </p:txBody>
      </p:sp>
      <p:sp>
        <p:nvSpPr>
          <p:cNvPr id="7" name="TextovéPole 6">
            <a:extLst>
              <a:ext uri="{FF2B5EF4-FFF2-40B4-BE49-F238E27FC236}">
                <a16:creationId xmlns:a16="http://schemas.microsoft.com/office/drawing/2014/main" id="{4AA2052E-3FC6-6D5A-A3F8-5801D6C4A73E}"/>
              </a:ext>
            </a:extLst>
          </p:cNvPr>
          <p:cNvSpPr txBox="1"/>
          <p:nvPr/>
        </p:nvSpPr>
        <p:spPr>
          <a:xfrm>
            <a:off x="457200" y="4992146"/>
            <a:ext cx="3088640" cy="1107996"/>
          </a:xfrm>
          <a:prstGeom prst="rect">
            <a:avLst/>
          </a:prstGeom>
          <a:noFill/>
          <a:ln>
            <a:solidFill>
              <a:schemeClr val="tx2"/>
            </a:solidFill>
          </a:ln>
        </p:spPr>
        <p:txBody>
          <a:bodyPr wrap="square" rtlCol="0">
            <a:spAutoFit/>
          </a:bodyPr>
          <a:lstStyle/>
          <a:p>
            <a:pPr algn="l"/>
            <a:r>
              <a:rPr lang="cs-CZ" sz="1600" dirty="0">
                <a:latin typeface="+mn-lt"/>
              </a:rPr>
              <a:t>Výška sloupce vody určuje intenzitu podtlaku při sání </a:t>
            </a:r>
            <a:r>
              <a:rPr lang="cs-CZ" dirty="0">
                <a:latin typeface="+mn-lt"/>
              </a:rPr>
              <a:t>(</a:t>
            </a:r>
            <a:r>
              <a:rPr lang="cs-CZ" sz="1600" dirty="0">
                <a:latin typeface="+mn-lt"/>
              </a:rPr>
              <a:t>čím vyšší sloupec vody tím vyšší intenzita sání) </a:t>
            </a:r>
          </a:p>
        </p:txBody>
      </p:sp>
      <p:sp>
        <p:nvSpPr>
          <p:cNvPr id="8" name="TextovéPole 7">
            <a:extLst>
              <a:ext uri="{FF2B5EF4-FFF2-40B4-BE49-F238E27FC236}">
                <a16:creationId xmlns:a16="http://schemas.microsoft.com/office/drawing/2014/main" id="{3166A87C-AFB7-A013-6266-8D5D999874F0}"/>
              </a:ext>
            </a:extLst>
          </p:cNvPr>
          <p:cNvSpPr txBox="1"/>
          <p:nvPr/>
        </p:nvSpPr>
        <p:spPr>
          <a:xfrm>
            <a:off x="7504120" y="6273421"/>
            <a:ext cx="444352" cy="523220"/>
          </a:xfrm>
          <a:prstGeom prst="rect">
            <a:avLst/>
          </a:prstGeom>
          <a:noFill/>
        </p:spPr>
        <p:txBody>
          <a:bodyPr wrap="none" rtlCol="0">
            <a:spAutoFit/>
          </a:bodyPr>
          <a:lstStyle/>
          <a:p>
            <a:pPr algn="l"/>
            <a:r>
              <a:rPr lang="cs-CZ" sz="2800" b="1" dirty="0">
                <a:latin typeface="+mn-lt"/>
              </a:rPr>
              <a:t>A</a:t>
            </a:r>
          </a:p>
        </p:txBody>
      </p:sp>
      <p:sp>
        <p:nvSpPr>
          <p:cNvPr id="11" name="TextovéPole 10">
            <a:extLst>
              <a:ext uri="{FF2B5EF4-FFF2-40B4-BE49-F238E27FC236}">
                <a16:creationId xmlns:a16="http://schemas.microsoft.com/office/drawing/2014/main" id="{466DD363-98AA-8EE6-1AAA-B0672AF30785}"/>
              </a:ext>
            </a:extLst>
          </p:cNvPr>
          <p:cNvSpPr txBox="1"/>
          <p:nvPr/>
        </p:nvSpPr>
        <p:spPr>
          <a:xfrm>
            <a:off x="5821067" y="6273421"/>
            <a:ext cx="444352" cy="523220"/>
          </a:xfrm>
          <a:prstGeom prst="rect">
            <a:avLst/>
          </a:prstGeom>
          <a:noFill/>
        </p:spPr>
        <p:txBody>
          <a:bodyPr wrap="none" rtlCol="0">
            <a:spAutoFit/>
          </a:bodyPr>
          <a:lstStyle/>
          <a:p>
            <a:pPr algn="l"/>
            <a:r>
              <a:rPr lang="cs-CZ" sz="2800" b="1" dirty="0">
                <a:latin typeface="+mn-lt"/>
              </a:rPr>
              <a:t>B</a:t>
            </a:r>
          </a:p>
        </p:txBody>
      </p:sp>
      <p:sp>
        <p:nvSpPr>
          <p:cNvPr id="12" name="TextovéPole 11">
            <a:extLst>
              <a:ext uri="{FF2B5EF4-FFF2-40B4-BE49-F238E27FC236}">
                <a16:creationId xmlns:a16="http://schemas.microsoft.com/office/drawing/2014/main" id="{2047FE36-F866-0FC6-55CB-35069FF3B4DC}"/>
              </a:ext>
            </a:extLst>
          </p:cNvPr>
          <p:cNvSpPr txBox="1"/>
          <p:nvPr/>
        </p:nvSpPr>
        <p:spPr>
          <a:xfrm>
            <a:off x="4229249" y="6273421"/>
            <a:ext cx="444352" cy="523220"/>
          </a:xfrm>
          <a:prstGeom prst="rect">
            <a:avLst/>
          </a:prstGeom>
          <a:noFill/>
        </p:spPr>
        <p:txBody>
          <a:bodyPr wrap="square" rtlCol="0">
            <a:spAutoFit/>
          </a:bodyPr>
          <a:lstStyle/>
          <a:p>
            <a:pPr algn="l"/>
            <a:r>
              <a:rPr lang="cs-CZ" sz="2800" b="1" dirty="0">
                <a:latin typeface="+mn-lt"/>
              </a:rPr>
              <a:t>C</a:t>
            </a:r>
          </a:p>
        </p:txBody>
      </p:sp>
    </p:spTree>
    <p:extLst>
      <p:ext uri="{BB962C8B-B14F-4D97-AF65-F5344CB8AC3E}">
        <p14:creationId xmlns:p14="http://schemas.microsoft.com/office/powerpoint/2010/main" val="2098808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0DC763-B9EC-A092-CE5E-2C9438A0036F}"/>
              </a:ext>
            </a:extLst>
          </p:cNvPr>
          <p:cNvSpPr>
            <a:spLocks noGrp="1"/>
          </p:cNvSpPr>
          <p:nvPr>
            <p:ph type="title"/>
          </p:nvPr>
        </p:nvSpPr>
        <p:spPr>
          <a:xfrm>
            <a:off x="506185" y="251426"/>
            <a:ext cx="10753200" cy="451576"/>
          </a:xfrm>
        </p:spPr>
        <p:txBody>
          <a:bodyPr/>
          <a:lstStyle/>
          <a:p>
            <a:r>
              <a:rPr lang="cs-CZ" dirty="0"/>
              <a:t>Drenážní systém </a:t>
            </a:r>
          </a:p>
        </p:txBody>
      </p:sp>
      <p:sp>
        <p:nvSpPr>
          <p:cNvPr id="7" name="Zástupný obsah 6">
            <a:extLst>
              <a:ext uri="{FF2B5EF4-FFF2-40B4-BE49-F238E27FC236}">
                <a16:creationId xmlns:a16="http://schemas.microsoft.com/office/drawing/2014/main" id="{8BA89276-149A-E6C2-0205-DA3A0AD0B21C}"/>
              </a:ext>
            </a:extLst>
          </p:cNvPr>
          <p:cNvSpPr>
            <a:spLocks noGrp="1"/>
          </p:cNvSpPr>
          <p:nvPr>
            <p:ph idx="29"/>
          </p:nvPr>
        </p:nvSpPr>
        <p:spPr>
          <a:xfrm>
            <a:off x="506185" y="703002"/>
            <a:ext cx="6072649" cy="4139998"/>
          </a:xfrm>
        </p:spPr>
        <p:txBody>
          <a:bodyPr/>
          <a:lstStyle/>
          <a:p>
            <a:pPr marL="72000" indent="0">
              <a:buNone/>
            </a:pPr>
            <a:r>
              <a:rPr lang="cs-CZ" b="1" dirty="0"/>
              <a:t>Drenážní komorová jednotka </a:t>
            </a:r>
          </a:p>
        </p:txBody>
      </p:sp>
      <p:pic>
        <p:nvPicPr>
          <p:cNvPr id="8" name="Obrázek 7">
            <a:extLst>
              <a:ext uri="{FF2B5EF4-FFF2-40B4-BE49-F238E27FC236}">
                <a16:creationId xmlns:a16="http://schemas.microsoft.com/office/drawing/2014/main" id="{4ECBDA2C-0F9B-E10C-EC12-DC55B7AE333E}"/>
              </a:ext>
            </a:extLst>
          </p:cNvPr>
          <p:cNvPicPr>
            <a:picLocks noChangeAspect="1"/>
          </p:cNvPicPr>
          <p:nvPr/>
        </p:nvPicPr>
        <p:blipFill>
          <a:blip r:embed="rId2"/>
          <a:stretch>
            <a:fillRect/>
          </a:stretch>
        </p:blipFill>
        <p:spPr>
          <a:xfrm>
            <a:off x="2992879" y="1434103"/>
            <a:ext cx="7171909" cy="5423897"/>
          </a:xfrm>
          <a:prstGeom prst="rect">
            <a:avLst/>
          </a:prstGeom>
        </p:spPr>
      </p:pic>
      <p:sp>
        <p:nvSpPr>
          <p:cNvPr id="11" name="TextovéPole 10">
            <a:extLst>
              <a:ext uri="{FF2B5EF4-FFF2-40B4-BE49-F238E27FC236}">
                <a16:creationId xmlns:a16="http://schemas.microsoft.com/office/drawing/2014/main" id="{84054CED-2316-5545-14DE-D6533BA1968E}"/>
              </a:ext>
            </a:extLst>
          </p:cNvPr>
          <p:cNvSpPr txBox="1"/>
          <p:nvPr/>
        </p:nvSpPr>
        <p:spPr>
          <a:xfrm>
            <a:off x="1170675" y="1341170"/>
            <a:ext cx="3860800" cy="738664"/>
          </a:xfrm>
          <a:prstGeom prst="rect">
            <a:avLst/>
          </a:prstGeom>
          <a:solidFill>
            <a:schemeClr val="bg1"/>
          </a:solidFill>
          <a:ln>
            <a:solidFill>
              <a:schemeClr val="tx2"/>
            </a:solidFill>
          </a:ln>
        </p:spPr>
        <p:txBody>
          <a:bodyPr wrap="square" rtlCol="0">
            <a:spAutoFit/>
          </a:bodyPr>
          <a:lstStyle/>
          <a:p>
            <a:pPr algn="l"/>
            <a:r>
              <a:rPr lang="cs-CZ" sz="1400" dirty="0"/>
              <a:t>P</a:t>
            </a:r>
            <a:r>
              <a:rPr lang="cs-CZ" sz="1400" dirty="0">
                <a:latin typeface="+mn-lt"/>
              </a:rPr>
              <a:t>omáhá odstraňovat vzduch z pohrudničního prostoru, maximálně do   -20 cm odsávání připojené k odsávačce</a:t>
            </a:r>
          </a:p>
        </p:txBody>
      </p:sp>
      <p:sp>
        <p:nvSpPr>
          <p:cNvPr id="12" name="Obdélník 11">
            <a:extLst>
              <a:ext uri="{FF2B5EF4-FFF2-40B4-BE49-F238E27FC236}">
                <a16:creationId xmlns:a16="http://schemas.microsoft.com/office/drawing/2014/main" id="{2284E8C3-FADB-CC53-D3E7-99B18E219F17}"/>
              </a:ext>
            </a:extLst>
          </p:cNvPr>
          <p:cNvSpPr/>
          <p:nvPr/>
        </p:nvSpPr>
        <p:spPr bwMode="auto">
          <a:xfrm>
            <a:off x="5031475" y="1264693"/>
            <a:ext cx="1351128" cy="52771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8" name="TextovéPole 17">
            <a:extLst>
              <a:ext uri="{FF2B5EF4-FFF2-40B4-BE49-F238E27FC236}">
                <a16:creationId xmlns:a16="http://schemas.microsoft.com/office/drawing/2014/main" id="{B66277CD-E56F-33C6-4956-0A98D7951CB7}"/>
              </a:ext>
            </a:extLst>
          </p:cNvPr>
          <p:cNvSpPr txBox="1"/>
          <p:nvPr/>
        </p:nvSpPr>
        <p:spPr>
          <a:xfrm>
            <a:off x="2183642" y="2182809"/>
            <a:ext cx="2556681" cy="1169551"/>
          </a:xfrm>
          <a:prstGeom prst="rect">
            <a:avLst/>
          </a:prstGeom>
          <a:solidFill>
            <a:schemeClr val="bg1"/>
          </a:solidFill>
          <a:ln>
            <a:solidFill>
              <a:schemeClr val="tx2"/>
            </a:solidFill>
          </a:ln>
        </p:spPr>
        <p:txBody>
          <a:bodyPr wrap="square">
            <a:spAutoFit/>
          </a:bodyPr>
          <a:lstStyle/>
          <a:p>
            <a:r>
              <a:rPr lang="cs-CZ" sz="1400" dirty="0"/>
              <a:t>Filtrovaný vzduch z atmosférický je nasáván do sací komory, aby se zajistilo, že množství odsávaného vzduchu nepřekročí daný limit</a:t>
            </a:r>
          </a:p>
        </p:txBody>
      </p:sp>
      <p:sp>
        <p:nvSpPr>
          <p:cNvPr id="20" name="TextovéPole 19">
            <a:extLst>
              <a:ext uri="{FF2B5EF4-FFF2-40B4-BE49-F238E27FC236}">
                <a16:creationId xmlns:a16="http://schemas.microsoft.com/office/drawing/2014/main" id="{68E3BE77-392D-5994-BFBD-FBF9DB8FCAAA}"/>
              </a:ext>
            </a:extLst>
          </p:cNvPr>
          <p:cNvSpPr txBox="1"/>
          <p:nvPr/>
        </p:nvSpPr>
        <p:spPr>
          <a:xfrm>
            <a:off x="6205182" y="4228110"/>
            <a:ext cx="837063" cy="938719"/>
          </a:xfrm>
          <a:prstGeom prst="rect">
            <a:avLst/>
          </a:prstGeom>
          <a:solidFill>
            <a:schemeClr val="bg1"/>
          </a:solidFill>
        </p:spPr>
        <p:txBody>
          <a:bodyPr wrap="square">
            <a:spAutoFit/>
          </a:bodyPr>
          <a:lstStyle/>
          <a:p>
            <a:pPr algn="ctr"/>
            <a:r>
              <a:rPr lang="cs-CZ" sz="1100" dirty="0"/>
              <a:t>komora pro dodatečný odvod tekutiny</a:t>
            </a:r>
          </a:p>
        </p:txBody>
      </p:sp>
      <p:sp>
        <p:nvSpPr>
          <p:cNvPr id="21" name="TextovéPole 20">
            <a:extLst>
              <a:ext uri="{FF2B5EF4-FFF2-40B4-BE49-F238E27FC236}">
                <a16:creationId xmlns:a16="http://schemas.microsoft.com/office/drawing/2014/main" id="{5434E364-DAA1-0600-BB58-CA2C40E278E1}"/>
              </a:ext>
            </a:extLst>
          </p:cNvPr>
          <p:cNvSpPr txBox="1"/>
          <p:nvPr/>
        </p:nvSpPr>
        <p:spPr>
          <a:xfrm>
            <a:off x="7116216" y="3758750"/>
            <a:ext cx="837063" cy="938719"/>
          </a:xfrm>
          <a:prstGeom prst="rect">
            <a:avLst/>
          </a:prstGeom>
          <a:solidFill>
            <a:schemeClr val="bg1"/>
          </a:solidFill>
        </p:spPr>
        <p:txBody>
          <a:bodyPr wrap="square">
            <a:spAutoFit/>
          </a:bodyPr>
          <a:lstStyle/>
          <a:p>
            <a:pPr algn="ctr"/>
            <a:r>
              <a:rPr lang="cs-CZ" sz="1100" dirty="0"/>
              <a:t>komora pro dodatečný odvod tekutiny</a:t>
            </a:r>
          </a:p>
        </p:txBody>
      </p:sp>
      <p:sp>
        <p:nvSpPr>
          <p:cNvPr id="28" name="Obdélník 27">
            <a:extLst>
              <a:ext uri="{FF2B5EF4-FFF2-40B4-BE49-F238E27FC236}">
                <a16:creationId xmlns:a16="http://schemas.microsoft.com/office/drawing/2014/main" id="{9829D8DF-A2C1-F9AE-2751-8ED9820E19E5}"/>
              </a:ext>
            </a:extLst>
          </p:cNvPr>
          <p:cNvSpPr/>
          <p:nvPr/>
        </p:nvSpPr>
        <p:spPr bwMode="auto">
          <a:xfrm>
            <a:off x="8488907" y="4293285"/>
            <a:ext cx="1286576" cy="544058"/>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29" name="Ovál 28">
            <a:extLst>
              <a:ext uri="{FF2B5EF4-FFF2-40B4-BE49-F238E27FC236}">
                <a16:creationId xmlns:a16="http://schemas.microsoft.com/office/drawing/2014/main" id="{EC33D66A-168C-D512-A4E8-730166F871BF}"/>
              </a:ext>
            </a:extLst>
          </p:cNvPr>
          <p:cNvSpPr/>
          <p:nvPr/>
        </p:nvSpPr>
        <p:spPr bwMode="auto">
          <a:xfrm>
            <a:off x="9574442" y="4076464"/>
            <a:ext cx="402082" cy="418061"/>
          </a:xfrm>
          <a:prstGeom prst="ellipse">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30" name="Ovál 29">
            <a:extLst>
              <a:ext uri="{FF2B5EF4-FFF2-40B4-BE49-F238E27FC236}">
                <a16:creationId xmlns:a16="http://schemas.microsoft.com/office/drawing/2014/main" id="{9E7DAE14-7615-F462-C6B3-CDBA61ACE286}"/>
              </a:ext>
            </a:extLst>
          </p:cNvPr>
          <p:cNvSpPr/>
          <p:nvPr/>
        </p:nvSpPr>
        <p:spPr bwMode="auto">
          <a:xfrm>
            <a:off x="9447070" y="4305080"/>
            <a:ext cx="402082" cy="418061"/>
          </a:xfrm>
          <a:prstGeom prst="ellipse">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23" name="TextovéPole 22">
            <a:extLst>
              <a:ext uri="{FF2B5EF4-FFF2-40B4-BE49-F238E27FC236}">
                <a16:creationId xmlns:a16="http://schemas.microsoft.com/office/drawing/2014/main" id="{40ED5A6E-AE5E-6040-83C2-5443A0F72467}"/>
              </a:ext>
            </a:extLst>
          </p:cNvPr>
          <p:cNvSpPr txBox="1"/>
          <p:nvPr/>
        </p:nvSpPr>
        <p:spPr>
          <a:xfrm>
            <a:off x="8462729" y="4066048"/>
            <a:ext cx="1607927" cy="769441"/>
          </a:xfrm>
          <a:prstGeom prst="rect">
            <a:avLst/>
          </a:prstGeom>
          <a:noFill/>
          <a:ln>
            <a:solidFill>
              <a:schemeClr val="tx2"/>
            </a:solidFill>
          </a:ln>
        </p:spPr>
        <p:txBody>
          <a:bodyPr wrap="square">
            <a:spAutoFit/>
          </a:bodyPr>
          <a:lstStyle/>
          <a:p>
            <a:r>
              <a:rPr lang="cs-CZ" sz="1100" dirty="0"/>
              <a:t>Krev/tekutina odsávaná z pohrudničního prostoru pacienta.</a:t>
            </a:r>
          </a:p>
        </p:txBody>
      </p:sp>
      <p:sp>
        <p:nvSpPr>
          <p:cNvPr id="31" name="Obdélník 30">
            <a:extLst>
              <a:ext uri="{FF2B5EF4-FFF2-40B4-BE49-F238E27FC236}">
                <a16:creationId xmlns:a16="http://schemas.microsoft.com/office/drawing/2014/main" id="{24D61A16-D56E-97F1-9BB8-4D6312E819C3}"/>
              </a:ext>
            </a:extLst>
          </p:cNvPr>
          <p:cNvSpPr/>
          <p:nvPr/>
        </p:nvSpPr>
        <p:spPr bwMode="auto">
          <a:xfrm>
            <a:off x="8495719" y="4899546"/>
            <a:ext cx="1033220" cy="668898"/>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32" name="Obdélník 31">
            <a:extLst>
              <a:ext uri="{FF2B5EF4-FFF2-40B4-BE49-F238E27FC236}">
                <a16:creationId xmlns:a16="http://schemas.microsoft.com/office/drawing/2014/main" id="{A522DEEA-F3A9-4ED9-6534-E35F8EE20E53}"/>
              </a:ext>
            </a:extLst>
          </p:cNvPr>
          <p:cNvSpPr/>
          <p:nvPr/>
        </p:nvSpPr>
        <p:spPr bwMode="auto">
          <a:xfrm>
            <a:off x="9447070" y="4899546"/>
            <a:ext cx="497599" cy="224736"/>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34" name="TextovéPole 33">
            <a:extLst>
              <a:ext uri="{FF2B5EF4-FFF2-40B4-BE49-F238E27FC236}">
                <a16:creationId xmlns:a16="http://schemas.microsoft.com/office/drawing/2014/main" id="{35071552-E86B-4117-FB33-DE3E79164E94}"/>
              </a:ext>
            </a:extLst>
          </p:cNvPr>
          <p:cNvSpPr txBox="1"/>
          <p:nvPr/>
        </p:nvSpPr>
        <p:spPr>
          <a:xfrm>
            <a:off x="8462730" y="4871908"/>
            <a:ext cx="1607926" cy="769441"/>
          </a:xfrm>
          <a:prstGeom prst="rect">
            <a:avLst/>
          </a:prstGeom>
          <a:noFill/>
          <a:ln>
            <a:solidFill>
              <a:schemeClr val="tx2"/>
            </a:solidFill>
          </a:ln>
        </p:spPr>
        <p:txBody>
          <a:bodyPr wrap="square">
            <a:spAutoFit/>
          </a:bodyPr>
          <a:lstStyle/>
          <a:p>
            <a:r>
              <a:rPr lang="cs-CZ" sz="1100" dirty="0"/>
              <a:t>Vzduch odsátý z pacientova pohrudničního prostoru</a:t>
            </a:r>
          </a:p>
        </p:txBody>
      </p:sp>
      <p:sp>
        <p:nvSpPr>
          <p:cNvPr id="37" name="Obdélník 36">
            <a:extLst>
              <a:ext uri="{FF2B5EF4-FFF2-40B4-BE49-F238E27FC236}">
                <a16:creationId xmlns:a16="http://schemas.microsoft.com/office/drawing/2014/main" id="{BC5D14F4-CEB6-D1B8-9AEC-7A2FDFFE758A}"/>
              </a:ext>
            </a:extLst>
          </p:cNvPr>
          <p:cNvSpPr/>
          <p:nvPr/>
        </p:nvSpPr>
        <p:spPr bwMode="auto">
          <a:xfrm>
            <a:off x="8488907" y="5668340"/>
            <a:ext cx="1328383" cy="544058"/>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38" name="Obdélník 37">
            <a:extLst>
              <a:ext uri="{FF2B5EF4-FFF2-40B4-BE49-F238E27FC236}">
                <a16:creationId xmlns:a16="http://schemas.microsoft.com/office/drawing/2014/main" id="{FAEE5C17-A660-DDAE-4FDC-89229090CC69}"/>
              </a:ext>
            </a:extLst>
          </p:cNvPr>
          <p:cNvSpPr/>
          <p:nvPr/>
        </p:nvSpPr>
        <p:spPr bwMode="auto">
          <a:xfrm>
            <a:off x="9784582" y="5668340"/>
            <a:ext cx="292016" cy="314771"/>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39" name="Obdélník 38">
            <a:extLst>
              <a:ext uri="{FF2B5EF4-FFF2-40B4-BE49-F238E27FC236}">
                <a16:creationId xmlns:a16="http://schemas.microsoft.com/office/drawing/2014/main" id="{1A148156-B987-3753-6EFD-9754FF6D7A21}"/>
              </a:ext>
            </a:extLst>
          </p:cNvPr>
          <p:cNvSpPr/>
          <p:nvPr/>
        </p:nvSpPr>
        <p:spPr bwMode="auto">
          <a:xfrm>
            <a:off x="8495719" y="6291803"/>
            <a:ext cx="1175994" cy="314771"/>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40" name="Obdélník 39">
            <a:extLst>
              <a:ext uri="{FF2B5EF4-FFF2-40B4-BE49-F238E27FC236}">
                <a16:creationId xmlns:a16="http://schemas.microsoft.com/office/drawing/2014/main" id="{D0B6E8DB-8FEB-3744-33ED-6FB1A01CFE3B}"/>
              </a:ext>
            </a:extLst>
          </p:cNvPr>
          <p:cNvSpPr/>
          <p:nvPr/>
        </p:nvSpPr>
        <p:spPr bwMode="auto">
          <a:xfrm>
            <a:off x="4403678" y="6260169"/>
            <a:ext cx="846442" cy="528620"/>
          </a:xfrm>
          <a:prstGeom prst="rect">
            <a:avLst/>
          </a:prstGeom>
          <a:solidFill>
            <a:schemeClr val="bg1"/>
          </a:solidFill>
          <a:ln w="9525" cap="flat" cmpd="sng" algn="ctr">
            <a:solidFill>
              <a:schemeClr val="tx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dirty="0">
                <a:ln>
                  <a:noFill/>
                </a:ln>
                <a:effectLst/>
                <a:latin typeface="+mn-lt"/>
              </a:rPr>
              <a:t>Sací  </a:t>
            </a:r>
          </a:p>
          <a:p>
            <a:pPr marL="0" marR="0" indent="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dirty="0">
                <a:ln>
                  <a:noFill/>
                </a:ln>
                <a:effectLst/>
                <a:latin typeface="+mn-lt"/>
              </a:rPr>
              <a:t>komora</a:t>
            </a:r>
          </a:p>
        </p:txBody>
      </p:sp>
      <p:sp>
        <p:nvSpPr>
          <p:cNvPr id="41" name="Obdélník 40">
            <a:extLst>
              <a:ext uri="{FF2B5EF4-FFF2-40B4-BE49-F238E27FC236}">
                <a16:creationId xmlns:a16="http://schemas.microsoft.com/office/drawing/2014/main" id="{242652B6-DA55-BFDC-250D-877874CF1024}"/>
              </a:ext>
            </a:extLst>
          </p:cNvPr>
          <p:cNvSpPr/>
          <p:nvPr/>
        </p:nvSpPr>
        <p:spPr bwMode="auto">
          <a:xfrm>
            <a:off x="5297289" y="6260169"/>
            <a:ext cx="846442" cy="564815"/>
          </a:xfrm>
          <a:prstGeom prst="rect">
            <a:avLst/>
          </a:prstGeom>
          <a:solidFill>
            <a:schemeClr val="bg1"/>
          </a:solidFill>
          <a:ln w="9525" cap="flat" cmpd="sng" algn="ctr">
            <a:solidFill>
              <a:schemeClr val="tx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dirty="0">
                <a:ln>
                  <a:noFill/>
                </a:ln>
                <a:effectLst/>
                <a:latin typeface="+mn-lt"/>
              </a:rPr>
              <a:t>Vodní</a:t>
            </a:r>
          </a:p>
          <a:p>
            <a:pPr marL="0" marR="0" indent="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dirty="0">
                <a:ln>
                  <a:noFill/>
                </a:ln>
                <a:effectLst/>
                <a:latin typeface="+mn-lt"/>
              </a:rPr>
              <a:t> zámek </a:t>
            </a:r>
          </a:p>
        </p:txBody>
      </p:sp>
      <p:sp>
        <p:nvSpPr>
          <p:cNvPr id="42" name="Obdélník 41">
            <a:extLst>
              <a:ext uri="{FF2B5EF4-FFF2-40B4-BE49-F238E27FC236}">
                <a16:creationId xmlns:a16="http://schemas.microsoft.com/office/drawing/2014/main" id="{723ACB5D-5EDB-3C07-245E-57DFD4327889}"/>
              </a:ext>
            </a:extLst>
          </p:cNvPr>
          <p:cNvSpPr/>
          <p:nvPr/>
        </p:nvSpPr>
        <p:spPr bwMode="auto">
          <a:xfrm>
            <a:off x="6501915" y="6261274"/>
            <a:ext cx="1486277" cy="562607"/>
          </a:xfrm>
          <a:prstGeom prst="rect">
            <a:avLst/>
          </a:prstGeom>
          <a:solidFill>
            <a:schemeClr val="bg1"/>
          </a:solidFill>
          <a:ln w="9525" cap="flat" cmpd="sng" algn="ctr">
            <a:solidFill>
              <a:schemeClr val="tx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dirty="0">
                <a:ln>
                  <a:noFill/>
                </a:ln>
                <a:effectLst/>
                <a:latin typeface="+mn-lt"/>
              </a:rPr>
              <a:t>Sběrná komora</a:t>
            </a:r>
          </a:p>
        </p:txBody>
      </p:sp>
      <p:sp>
        <p:nvSpPr>
          <p:cNvPr id="43" name="Obdélník 42">
            <a:extLst>
              <a:ext uri="{FF2B5EF4-FFF2-40B4-BE49-F238E27FC236}">
                <a16:creationId xmlns:a16="http://schemas.microsoft.com/office/drawing/2014/main" id="{FD968972-AD4D-33E3-8A1B-61C05C0F854D}"/>
              </a:ext>
            </a:extLst>
          </p:cNvPr>
          <p:cNvSpPr/>
          <p:nvPr/>
        </p:nvSpPr>
        <p:spPr bwMode="auto">
          <a:xfrm>
            <a:off x="8805337" y="1565948"/>
            <a:ext cx="1175994" cy="616861"/>
          </a:xfrm>
          <a:prstGeom prst="rect">
            <a:avLst/>
          </a:prstGeom>
          <a:solidFill>
            <a:schemeClr val="bg1"/>
          </a:solidFill>
          <a:ln w="9525" cap="flat" cmpd="sng" algn="ctr">
            <a:solidFill>
              <a:schemeClr val="tx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effectLst/>
                <a:latin typeface="+mn-lt"/>
              </a:rPr>
              <a:t>Hadice </a:t>
            </a:r>
          </a:p>
          <a:p>
            <a:pPr marL="0" marR="0" indent="0" algn="l" defTabSz="914400" rtl="0" eaLnBrk="1" fontAlgn="base"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effectLst/>
                <a:latin typeface="+mn-lt"/>
              </a:rPr>
              <a:t>od pacienta  </a:t>
            </a:r>
          </a:p>
        </p:txBody>
      </p:sp>
      <p:sp>
        <p:nvSpPr>
          <p:cNvPr id="44" name="Obdélník 43">
            <a:extLst>
              <a:ext uri="{FF2B5EF4-FFF2-40B4-BE49-F238E27FC236}">
                <a16:creationId xmlns:a16="http://schemas.microsoft.com/office/drawing/2014/main" id="{00EB37BA-01D8-660E-4893-33C915C5E012}"/>
              </a:ext>
            </a:extLst>
          </p:cNvPr>
          <p:cNvSpPr/>
          <p:nvPr/>
        </p:nvSpPr>
        <p:spPr bwMode="auto">
          <a:xfrm>
            <a:off x="5921652" y="1534104"/>
            <a:ext cx="1998305" cy="562607"/>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b="1" i="0" u="none" strike="noStrike" cap="none" normalizeH="0" baseline="0" dirty="0">
                <a:ln>
                  <a:noFill/>
                </a:ln>
                <a:effectLst/>
                <a:latin typeface="+mn-lt"/>
              </a:rPr>
              <a:t>Drenážní </a:t>
            </a:r>
          </a:p>
          <a:p>
            <a:pPr marL="0" marR="0" indent="0" algn="ctr" defTabSz="914400" rtl="0" eaLnBrk="1" fontAlgn="base" latinLnBrk="0" hangingPunct="1">
              <a:lnSpc>
                <a:spcPct val="100000"/>
              </a:lnSpc>
              <a:spcBef>
                <a:spcPct val="0"/>
              </a:spcBef>
              <a:spcAft>
                <a:spcPct val="0"/>
              </a:spcAft>
              <a:buClrTx/>
              <a:buSzTx/>
              <a:buFontTx/>
              <a:buNone/>
              <a:tabLst/>
            </a:pPr>
            <a:r>
              <a:rPr kumimoji="0" lang="cs-CZ" b="1" i="0" u="none" strike="noStrike" cap="none" normalizeH="0" baseline="0" dirty="0">
                <a:ln>
                  <a:noFill/>
                </a:ln>
                <a:effectLst/>
                <a:latin typeface="+mn-lt"/>
              </a:rPr>
              <a:t>komorová jednotka</a:t>
            </a:r>
          </a:p>
        </p:txBody>
      </p:sp>
      <p:sp>
        <p:nvSpPr>
          <p:cNvPr id="36" name="TextovéPole 35">
            <a:extLst>
              <a:ext uri="{FF2B5EF4-FFF2-40B4-BE49-F238E27FC236}">
                <a16:creationId xmlns:a16="http://schemas.microsoft.com/office/drawing/2014/main" id="{5538AA37-1002-6F26-4A51-09490EB05DB8}"/>
              </a:ext>
            </a:extLst>
          </p:cNvPr>
          <p:cNvSpPr txBox="1"/>
          <p:nvPr/>
        </p:nvSpPr>
        <p:spPr>
          <a:xfrm>
            <a:off x="8447974" y="5675914"/>
            <a:ext cx="1622682" cy="577081"/>
          </a:xfrm>
          <a:prstGeom prst="rect">
            <a:avLst/>
          </a:prstGeom>
          <a:noFill/>
          <a:ln>
            <a:solidFill>
              <a:schemeClr val="tx2"/>
            </a:solidFill>
          </a:ln>
        </p:spPr>
        <p:txBody>
          <a:bodyPr wrap="square">
            <a:spAutoFit/>
          </a:bodyPr>
          <a:lstStyle/>
          <a:p>
            <a:r>
              <a:rPr lang="cs-CZ" sz="1050" dirty="0"/>
              <a:t>Vzduch nasávaný z okolního prostoru k udržení sacího limitu</a:t>
            </a:r>
          </a:p>
        </p:txBody>
      </p:sp>
      <p:sp>
        <p:nvSpPr>
          <p:cNvPr id="45" name="TextovéPole 44">
            <a:extLst>
              <a:ext uri="{FF2B5EF4-FFF2-40B4-BE49-F238E27FC236}">
                <a16:creationId xmlns:a16="http://schemas.microsoft.com/office/drawing/2014/main" id="{3FA60045-A320-E23C-FAE5-075ABF5CEE5F}"/>
              </a:ext>
            </a:extLst>
          </p:cNvPr>
          <p:cNvSpPr txBox="1"/>
          <p:nvPr/>
        </p:nvSpPr>
        <p:spPr>
          <a:xfrm>
            <a:off x="8447974" y="6310905"/>
            <a:ext cx="1669566" cy="415498"/>
          </a:xfrm>
          <a:prstGeom prst="rect">
            <a:avLst/>
          </a:prstGeom>
          <a:noFill/>
          <a:ln>
            <a:solidFill>
              <a:schemeClr val="tx2"/>
            </a:solidFill>
          </a:ln>
        </p:spPr>
        <p:txBody>
          <a:bodyPr wrap="square" rtlCol="0">
            <a:spAutoFit/>
          </a:bodyPr>
          <a:lstStyle/>
          <a:p>
            <a:pPr algn="l"/>
            <a:r>
              <a:rPr lang="cs-CZ" sz="1050" dirty="0">
                <a:latin typeface="+mn-lt"/>
              </a:rPr>
              <a:t>Sterilním roztok </a:t>
            </a:r>
          </a:p>
          <a:p>
            <a:pPr algn="l"/>
            <a:r>
              <a:rPr lang="cs-CZ" sz="1050" dirty="0">
                <a:latin typeface="+mn-lt"/>
              </a:rPr>
              <a:t>nebo voda</a:t>
            </a:r>
          </a:p>
        </p:txBody>
      </p:sp>
    </p:spTree>
    <p:extLst>
      <p:ext uri="{BB962C8B-B14F-4D97-AF65-F5344CB8AC3E}">
        <p14:creationId xmlns:p14="http://schemas.microsoft.com/office/powerpoint/2010/main" val="1645761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D449B-BCE2-3C88-0B91-9599AC94BA67}"/>
              </a:ext>
            </a:extLst>
          </p:cNvPr>
          <p:cNvSpPr>
            <a:spLocks noGrp="1"/>
          </p:cNvSpPr>
          <p:nvPr>
            <p:ph type="title"/>
          </p:nvPr>
        </p:nvSpPr>
        <p:spPr>
          <a:xfrm>
            <a:off x="890329" y="1863000"/>
            <a:ext cx="4766400" cy="451576"/>
          </a:xfrm>
        </p:spPr>
        <p:txBody>
          <a:bodyPr/>
          <a:lstStyle/>
          <a:p>
            <a:r>
              <a:rPr lang="cs-CZ" dirty="0"/>
              <a:t>Podobnost  systémů 3 lahví a komorové drenážní jednotky</a:t>
            </a:r>
          </a:p>
        </p:txBody>
      </p:sp>
      <p:pic>
        <p:nvPicPr>
          <p:cNvPr id="4" name="Zástupný obsah 3">
            <a:extLst>
              <a:ext uri="{FF2B5EF4-FFF2-40B4-BE49-F238E27FC236}">
                <a16:creationId xmlns:a16="http://schemas.microsoft.com/office/drawing/2014/main" id="{EFCC7029-6E72-B827-2D6B-F43428BF2697}"/>
              </a:ext>
            </a:extLst>
          </p:cNvPr>
          <p:cNvPicPr>
            <a:picLocks noGrp="1" noChangeAspect="1"/>
          </p:cNvPicPr>
          <p:nvPr>
            <p:ph idx="1"/>
          </p:nvPr>
        </p:nvPicPr>
        <p:blipFill>
          <a:blip r:embed="rId2"/>
          <a:stretch>
            <a:fillRect/>
          </a:stretch>
        </p:blipFill>
        <p:spPr>
          <a:xfrm>
            <a:off x="7027939" y="108127"/>
            <a:ext cx="3448858" cy="6641745"/>
          </a:xfrm>
          <a:prstGeom prst="rect">
            <a:avLst/>
          </a:prstGeom>
        </p:spPr>
      </p:pic>
    </p:spTree>
    <p:extLst>
      <p:ext uri="{BB962C8B-B14F-4D97-AF65-F5344CB8AC3E}">
        <p14:creationId xmlns:p14="http://schemas.microsoft.com/office/powerpoint/2010/main" val="2674717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D7EB5B8C-2A56-5E17-A17E-8D02E3A74C25}"/>
              </a:ext>
            </a:extLst>
          </p:cNvPr>
          <p:cNvSpPr>
            <a:spLocks noGrp="1"/>
          </p:cNvSpPr>
          <p:nvPr>
            <p:ph type="title"/>
          </p:nvPr>
        </p:nvSpPr>
        <p:spPr>
          <a:xfrm>
            <a:off x="565325" y="235431"/>
            <a:ext cx="10753200" cy="451576"/>
          </a:xfrm>
        </p:spPr>
        <p:txBody>
          <a:bodyPr/>
          <a:lstStyle/>
          <a:p>
            <a:r>
              <a:rPr lang="cs-CZ" dirty="0"/>
              <a:t>Drenážní komorové jednotky </a:t>
            </a:r>
          </a:p>
        </p:txBody>
      </p:sp>
      <p:pic>
        <p:nvPicPr>
          <p:cNvPr id="4" name="Zástupný obsah 3">
            <a:extLst>
              <a:ext uri="{FF2B5EF4-FFF2-40B4-BE49-F238E27FC236}">
                <a16:creationId xmlns:a16="http://schemas.microsoft.com/office/drawing/2014/main" id="{C0C848C2-6D4B-41F9-AEBB-398ECA06221E}"/>
              </a:ext>
            </a:extLst>
          </p:cNvPr>
          <p:cNvPicPr>
            <a:picLocks noGrp="1" noChangeAspect="1"/>
          </p:cNvPicPr>
          <p:nvPr>
            <p:ph idx="1"/>
          </p:nvPr>
        </p:nvPicPr>
        <p:blipFill rotWithShape="1">
          <a:blip r:embed="rId2">
            <a:clrChange>
              <a:clrFrom>
                <a:srgbClr val="FFFFFF"/>
              </a:clrFrom>
              <a:clrTo>
                <a:srgbClr val="FFFFFF">
                  <a:alpha val="0"/>
                </a:srgbClr>
              </a:clrTo>
            </a:clrChange>
          </a:blip>
          <a:stretch/>
        </p:blipFill>
        <p:spPr>
          <a:xfrm>
            <a:off x="404174" y="3650850"/>
            <a:ext cx="2146536" cy="3321765"/>
          </a:xfrm>
          <a:prstGeom prst="rect">
            <a:avLst/>
          </a:prstGeom>
        </p:spPr>
      </p:pic>
      <p:pic>
        <p:nvPicPr>
          <p:cNvPr id="6" name="Obrázek 5">
            <a:extLst>
              <a:ext uri="{FF2B5EF4-FFF2-40B4-BE49-F238E27FC236}">
                <a16:creationId xmlns:a16="http://schemas.microsoft.com/office/drawing/2014/main" id="{3BD39BDC-8C06-D01D-0ACB-EFF84419AE03}"/>
              </a:ext>
            </a:extLst>
          </p:cNvPr>
          <p:cNvPicPr>
            <a:picLocks noChangeAspect="1"/>
          </p:cNvPicPr>
          <p:nvPr/>
        </p:nvPicPr>
        <p:blipFill rotWithShape="1">
          <a:blip r:embed="rId3"/>
          <a:srcRect l="3945" t="6173" r="5240" b="7738"/>
          <a:stretch/>
        </p:blipFill>
        <p:spPr>
          <a:xfrm>
            <a:off x="2496119" y="772327"/>
            <a:ext cx="6055057" cy="3320955"/>
          </a:xfrm>
          <a:prstGeom prst="rect">
            <a:avLst/>
          </a:prstGeom>
        </p:spPr>
      </p:pic>
      <p:pic>
        <p:nvPicPr>
          <p:cNvPr id="8" name="Obrázek 7">
            <a:extLst>
              <a:ext uri="{FF2B5EF4-FFF2-40B4-BE49-F238E27FC236}">
                <a16:creationId xmlns:a16="http://schemas.microsoft.com/office/drawing/2014/main" id="{7F5D9415-4945-34B0-AD1B-6CEFC5415A2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24752" t="5030" r="27186" b="15193"/>
          <a:stretch/>
        </p:blipFill>
        <p:spPr>
          <a:xfrm>
            <a:off x="7776952" y="3943460"/>
            <a:ext cx="2145261" cy="2608281"/>
          </a:xfrm>
          <a:prstGeom prst="rect">
            <a:avLst/>
          </a:prstGeom>
        </p:spPr>
      </p:pic>
      <p:pic>
        <p:nvPicPr>
          <p:cNvPr id="12" name="Obrázek 11">
            <a:extLst>
              <a:ext uri="{FF2B5EF4-FFF2-40B4-BE49-F238E27FC236}">
                <a16:creationId xmlns:a16="http://schemas.microsoft.com/office/drawing/2014/main" id="{7324F020-3B7B-7E14-C049-298E66830741}"/>
              </a:ext>
            </a:extLst>
          </p:cNvPr>
          <p:cNvPicPr>
            <a:picLocks noChangeAspect="1"/>
          </p:cNvPicPr>
          <p:nvPr/>
        </p:nvPicPr>
        <p:blipFill rotWithShape="1">
          <a:blip r:embed="rId6"/>
          <a:srcRect l="13193" t="10810" r="14769" b="11959"/>
          <a:stretch/>
        </p:blipFill>
        <p:spPr>
          <a:xfrm>
            <a:off x="5078869" y="3650850"/>
            <a:ext cx="2771884" cy="2971719"/>
          </a:xfrm>
          <a:prstGeom prst="rect">
            <a:avLst/>
          </a:prstGeom>
        </p:spPr>
      </p:pic>
      <p:pic>
        <p:nvPicPr>
          <p:cNvPr id="13" name="Obrázek 12">
            <a:extLst>
              <a:ext uri="{FF2B5EF4-FFF2-40B4-BE49-F238E27FC236}">
                <a16:creationId xmlns:a16="http://schemas.microsoft.com/office/drawing/2014/main" id="{E1A615BF-2117-6550-5409-111C382122AA}"/>
              </a:ext>
            </a:extLst>
          </p:cNvPr>
          <p:cNvPicPr>
            <a:picLocks noChangeAspect="1"/>
          </p:cNvPicPr>
          <p:nvPr/>
        </p:nvPicPr>
        <p:blipFill rotWithShape="1">
          <a:blip r:embed="rId7"/>
          <a:srcRect l="15597" t="6810" r="14477" b="8564"/>
          <a:stretch/>
        </p:blipFill>
        <p:spPr>
          <a:xfrm>
            <a:off x="2715904" y="3650850"/>
            <a:ext cx="2487343" cy="3010297"/>
          </a:xfrm>
          <a:prstGeom prst="rect">
            <a:avLst/>
          </a:prstGeom>
        </p:spPr>
      </p:pic>
    </p:spTree>
    <p:extLst>
      <p:ext uri="{BB962C8B-B14F-4D97-AF65-F5344CB8AC3E}">
        <p14:creationId xmlns:p14="http://schemas.microsoft.com/office/powerpoint/2010/main" val="1628681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3E6B27-2B3A-4BE3-B20C-DEA71DEE9AD0}"/>
              </a:ext>
            </a:extLst>
          </p:cNvPr>
          <p:cNvSpPr>
            <a:spLocks noGrp="1"/>
          </p:cNvSpPr>
          <p:nvPr>
            <p:ph type="title"/>
          </p:nvPr>
        </p:nvSpPr>
        <p:spPr>
          <a:xfrm>
            <a:off x="719400" y="265061"/>
            <a:ext cx="10753200" cy="451576"/>
          </a:xfrm>
        </p:spPr>
        <p:txBody>
          <a:bodyPr/>
          <a:lstStyle/>
          <a:p>
            <a:r>
              <a:rPr lang="cs-CZ" dirty="0"/>
              <a:t>Popis drenážního systému</a:t>
            </a:r>
          </a:p>
        </p:txBody>
      </p:sp>
      <p:pic>
        <p:nvPicPr>
          <p:cNvPr id="4" name="Zástupný obsah 3">
            <a:extLst>
              <a:ext uri="{FF2B5EF4-FFF2-40B4-BE49-F238E27FC236}">
                <a16:creationId xmlns:a16="http://schemas.microsoft.com/office/drawing/2014/main" id="{55762717-5049-4C01-9F15-35C649DD3B85}"/>
              </a:ext>
            </a:extLst>
          </p:cNvPr>
          <p:cNvPicPr>
            <a:picLocks noGrp="1" noChangeAspect="1"/>
          </p:cNvPicPr>
          <p:nvPr>
            <p:ph idx="1"/>
          </p:nvPr>
        </p:nvPicPr>
        <p:blipFill>
          <a:blip r:embed="rId2"/>
          <a:stretch>
            <a:fillRect/>
          </a:stretch>
        </p:blipFill>
        <p:spPr>
          <a:xfrm>
            <a:off x="1747520" y="716637"/>
            <a:ext cx="7335520" cy="6074951"/>
          </a:xfrm>
          <a:prstGeom prst="rect">
            <a:avLst/>
          </a:prstGeom>
        </p:spPr>
      </p:pic>
    </p:spTree>
    <p:extLst>
      <p:ext uri="{BB962C8B-B14F-4D97-AF65-F5344CB8AC3E}">
        <p14:creationId xmlns:p14="http://schemas.microsoft.com/office/powerpoint/2010/main" val="1759062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F9BB84E-0AE2-44D2-B0AE-400B71628409}"/>
              </a:ext>
            </a:extLst>
          </p:cNvPr>
          <p:cNvSpPr>
            <a:spLocks noGrp="1"/>
          </p:cNvSpPr>
          <p:nvPr>
            <p:ph type="title"/>
          </p:nvPr>
        </p:nvSpPr>
        <p:spPr>
          <a:xfrm>
            <a:off x="486320" y="276607"/>
            <a:ext cx="10753200" cy="451576"/>
          </a:xfrm>
        </p:spPr>
        <p:txBody>
          <a:bodyPr/>
          <a:lstStyle/>
          <a:p>
            <a:r>
              <a:rPr lang="cs-CZ" dirty="0"/>
              <a:t>1. Naplnění Komory </a:t>
            </a:r>
            <a:r>
              <a:rPr lang="cs-CZ" b="1" dirty="0"/>
              <a:t>B</a:t>
            </a:r>
            <a:r>
              <a:rPr lang="cs-CZ" dirty="0"/>
              <a:t> vodního zámku </a:t>
            </a:r>
          </a:p>
        </p:txBody>
      </p:sp>
      <p:pic>
        <p:nvPicPr>
          <p:cNvPr id="4" name="Zástupný obsah 3">
            <a:extLst>
              <a:ext uri="{FF2B5EF4-FFF2-40B4-BE49-F238E27FC236}">
                <a16:creationId xmlns:a16="http://schemas.microsoft.com/office/drawing/2014/main" id="{9AFEDBC4-0036-4D2A-90C6-197983CCBA5E}"/>
              </a:ext>
            </a:extLst>
          </p:cNvPr>
          <p:cNvPicPr>
            <a:picLocks noGrp="1" noChangeAspect="1"/>
          </p:cNvPicPr>
          <p:nvPr>
            <p:ph idx="1"/>
          </p:nvPr>
        </p:nvPicPr>
        <p:blipFill>
          <a:blip r:embed="rId2"/>
          <a:stretch>
            <a:fillRect/>
          </a:stretch>
        </p:blipFill>
        <p:spPr>
          <a:xfrm>
            <a:off x="2576877" y="4009584"/>
            <a:ext cx="2895600" cy="1581150"/>
          </a:xfrm>
          <a:prstGeom prst="rect">
            <a:avLst/>
          </a:prstGeom>
        </p:spPr>
      </p:pic>
      <p:sp>
        <p:nvSpPr>
          <p:cNvPr id="6" name="Zástupný obsah 5">
            <a:extLst>
              <a:ext uri="{FF2B5EF4-FFF2-40B4-BE49-F238E27FC236}">
                <a16:creationId xmlns:a16="http://schemas.microsoft.com/office/drawing/2014/main" id="{743406BD-19D2-4AA0-ABAC-66DCC1EA689F}"/>
              </a:ext>
            </a:extLst>
          </p:cNvPr>
          <p:cNvSpPr>
            <a:spLocks noGrp="1"/>
          </p:cNvSpPr>
          <p:nvPr>
            <p:ph sz="half" idx="4294967295"/>
          </p:nvPr>
        </p:nvSpPr>
        <p:spPr>
          <a:xfrm>
            <a:off x="198438" y="958850"/>
            <a:ext cx="11993562" cy="4351338"/>
          </a:xfrm>
        </p:spPr>
        <p:txBody>
          <a:bodyPr/>
          <a:lstStyle/>
          <a:p>
            <a:r>
              <a:rPr lang="cs-CZ" sz="2400" dirty="0"/>
              <a:t>Naplňte komoru sterilním FR nebo sterilní vodou cca 45ml. Kohout hadice je v poloze „ON“.  Hladina roztoku musí dosáhnou označení 2cm. Voda se okamžitě barví do modra.  Nadbytečnou tekutinu odsajte  stříkačkou s jehlou 20G skrze gumový port na zadní straně systému.</a:t>
            </a:r>
          </a:p>
          <a:p>
            <a:endParaRPr lang="cs-CZ" sz="2400" dirty="0"/>
          </a:p>
        </p:txBody>
      </p:sp>
      <p:pic>
        <p:nvPicPr>
          <p:cNvPr id="7" name="Obrázek 6">
            <a:extLst>
              <a:ext uri="{FF2B5EF4-FFF2-40B4-BE49-F238E27FC236}">
                <a16:creationId xmlns:a16="http://schemas.microsoft.com/office/drawing/2014/main" id="{3D22F014-BE16-4646-BE2D-C3D9090DAE67}"/>
              </a:ext>
            </a:extLst>
          </p:cNvPr>
          <p:cNvPicPr>
            <a:picLocks noChangeAspect="1"/>
          </p:cNvPicPr>
          <p:nvPr/>
        </p:nvPicPr>
        <p:blipFill>
          <a:blip r:embed="rId3"/>
          <a:stretch>
            <a:fillRect/>
          </a:stretch>
        </p:blipFill>
        <p:spPr>
          <a:xfrm>
            <a:off x="5795746" y="4009584"/>
            <a:ext cx="3328084" cy="2074193"/>
          </a:xfrm>
          <a:prstGeom prst="rect">
            <a:avLst/>
          </a:prstGeom>
        </p:spPr>
      </p:pic>
      <p:pic>
        <p:nvPicPr>
          <p:cNvPr id="10" name="Obrázek 9">
            <a:extLst>
              <a:ext uri="{FF2B5EF4-FFF2-40B4-BE49-F238E27FC236}">
                <a16:creationId xmlns:a16="http://schemas.microsoft.com/office/drawing/2014/main" id="{C32795C2-5BB4-4226-842C-7319D22E1BC8}"/>
              </a:ext>
            </a:extLst>
          </p:cNvPr>
          <p:cNvPicPr>
            <a:picLocks noChangeAspect="1"/>
          </p:cNvPicPr>
          <p:nvPr/>
        </p:nvPicPr>
        <p:blipFill rotWithShape="1">
          <a:blip r:embed="rId4"/>
          <a:srcRect l="77227" t="59585" r="14523" b="25317"/>
          <a:stretch/>
        </p:blipFill>
        <p:spPr>
          <a:xfrm>
            <a:off x="9274994" y="5406453"/>
            <a:ext cx="2370076" cy="1355520"/>
          </a:xfrm>
          <a:prstGeom prst="rect">
            <a:avLst/>
          </a:prstGeom>
        </p:spPr>
      </p:pic>
      <p:pic>
        <p:nvPicPr>
          <p:cNvPr id="12" name="Obrázek 11">
            <a:extLst>
              <a:ext uri="{FF2B5EF4-FFF2-40B4-BE49-F238E27FC236}">
                <a16:creationId xmlns:a16="http://schemas.microsoft.com/office/drawing/2014/main" id="{9E03DEE4-FF43-47D1-BD72-68A6C698CBFD}"/>
              </a:ext>
            </a:extLst>
          </p:cNvPr>
          <p:cNvPicPr>
            <a:picLocks noChangeAspect="1"/>
          </p:cNvPicPr>
          <p:nvPr/>
        </p:nvPicPr>
        <p:blipFill>
          <a:blip r:embed="rId5"/>
          <a:stretch>
            <a:fillRect/>
          </a:stretch>
        </p:blipFill>
        <p:spPr>
          <a:xfrm>
            <a:off x="9326073" y="2746667"/>
            <a:ext cx="2233902" cy="2649297"/>
          </a:xfrm>
          <a:prstGeom prst="rect">
            <a:avLst/>
          </a:prstGeom>
        </p:spPr>
      </p:pic>
      <p:pic>
        <p:nvPicPr>
          <p:cNvPr id="13" name="Obrázek 12">
            <a:extLst>
              <a:ext uri="{FF2B5EF4-FFF2-40B4-BE49-F238E27FC236}">
                <a16:creationId xmlns:a16="http://schemas.microsoft.com/office/drawing/2014/main" id="{DB6E832F-37CE-4E2E-9F5F-C2835F9B4D50}"/>
              </a:ext>
            </a:extLst>
          </p:cNvPr>
          <p:cNvPicPr>
            <a:picLocks noChangeAspect="1"/>
          </p:cNvPicPr>
          <p:nvPr/>
        </p:nvPicPr>
        <p:blipFill>
          <a:blip r:embed="rId6"/>
          <a:stretch>
            <a:fillRect/>
          </a:stretch>
        </p:blipFill>
        <p:spPr>
          <a:xfrm>
            <a:off x="28960" y="2996703"/>
            <a:ext cx="2887018" cy="3861297"/>
          </a:xfrm>
          <a:prstGeom prst="rect">
            <a:avLst/>
          </a:prstGeom>
        </p:spPr>
      </p:pic>
      <p:sp>
        <p:nvSpPr>
          <p:cNvPr id="14" name="Ovál 13">
            <a:extLst>
              <a:ext uri="{FF2B5EF4-FFF2-40B4-BE49-F238E27FC236}">
                <a16:creationId xmlns:a16="http://schemas.microsoft.com/office/drawing/2014/main" id="{CDD9FFB1-F968-466D-9C60-F31CB0CFCCAE}"/>
              </a:ext>
            </a:extLst>
          </p:cNvPr>
          <p:cNvSpPr/>
          <p:nvPr/>
        </p:nvSpPr>
        <p:spPr>
          <a:xfrm>
            <a:off x="693816" y="3868616"/>
            <a:ext cx="598312" cy="253218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9348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74495F63-6FE3-4C99-AC4D-954550FFB712}"/>
              </a:ext>
            </a:extLst>
          </p:cNvPr>
          <p:cNvSpPr>
            <a:spLocks noGrp="1"/>
          </p:cNvSpPr>
          <p:nvPr>
            <p:ph type="title"/>
          </p:nvPr>
        </p:nvSpPr>
        <p:spPr>
          <a:xfrm>
            <a:off x="449580" y="224802"/>
            <a:ext cx="10753200" cy="451576"/>
          </a:xfrm>
        </p:spPr>
        <p:txBody>
          <a:bodyPr/>
          <a:lstStyle/>
          <a:p>
            <a:r>
              <a:rPr lang="cs-CZ" dirty="0"/>
              <a:t>2. Naplnění komory regulace sání </a:t>
            </a:r>
          </a:p>
        </p:txBody>
      </p:sp>
      <p:sp>
        <p:nvSpPr>
          <p:cNvPr id="6" name="Zástupný obsah 5">
            <a:extLst>
              <a:ext uri="{FF2B5EF4-FFF2-40B4-BE49-F238E27FC236}">
                <a16:creationId xmlns:a16="http://schemas.microsoft.com/office/drawing/2014/main" id="{FC7EC0FF-E9CE-4B71-A98D-BDBC5CDCBC6D}"/>
              </a:ext>
            </a:extLst>
          </p:cNvPr>
          <p:cNvSpPr>
            <a:spLocks noGrp="1"/>
          </p:cNvSpPr>
          <p:nvPr>
            <p:ph idx="1"/>
          </p:nvPr>
        </p:nvSpPr>
        <p:spPr>
          <a:xfrm>
            <a:off x="449580" y="891040"/>
            <a:ext cx="10753200" cy="4139998"/>
          </a:xfrm>
        </p:spPr>
        <p:txBody>
          <a:bodyPr/>
          <a:lstStyle/>
          <a:p>
            <a:r>
              <a:rPr lang="cs-CZ" sz="2400" dirty="0"/>
              <a:t>Odpojte gumovou zátku, sterilně ji odložte pomocí sterilní stříkačky nalijte sterilní roztok /sterilní vodu do levého kalibrovaného sloupce </a:t>
            </a:r>
            <a:r>
              <a:rPr lang="cs-CZ" sz="2400" b="1" dirty="0"/>
              <a:t>A</a:t>
            </a:r>
            <a:r>
              <a:rPr lang="cs-CZ" sz="2400" dirty="0"/>
              <a:t>. Množství tekutiny v komoře určuje lékař. Po nalití dostatečného množství sterilního roztoku komoru opět gumovou zátkou uzavřete</a:t>
            </a:r>
            <a:r>
              <a:rPr lang="cs-CZ" dirty="0"/>
              <a:t>.</a:t>
            </a:r>
          </a:p>
        </p:txBody>
      </p:sp>
      <p:pic>
        <p:nvPicPr>
          <p:cNvPr id="8" name="Obrázek 7">
            <a:extLst>
              <a:ext uri="{FF2B5EF4-FFF2-40B4-BE49-F238E27FC236}">
                <a16:creationId xmlns:a16="http://schemas.microsoft.com/office/drawing/2014/main" id="{496E8DE9-A5C0-421C-BF04-EFA4C9AE990F}"/>
              </a:ext>
            </a:extLst>
          </p:cNvPr>
          <p:cNvPicPr>
            <a:picLocks noChangeAspect="1"/>
          </p:cNvPicPr>
          <p:nvPr/>
        </p:nvPicPr>
        <p:blipFill>
          <a:blip r:embed="rId2"/>
          <a:stretch>
            <a:fillRect/>
          </a:stretch>
        </p:blipFill>
        <p:spPr>
          <a:xfrm>
            <a:off x="8193264" y="3162089"/>
            <a:ext cx="2595282" cy="3471109"/>
          </a:xfrm>
          <a:prstGeom prst="rect">
            <a:avLst/>
          </a:prstGeom>
        </p:spPr>
      </p:pic>
      <p:pic>
        <p:nvPicPr>
          <p:cNvPr id="7" name="Obrázek 6">
            <a:extLst>
              <a:ext uri="{FF2B5EF4-FFF2-40B4-BE49-F238E27FC236}">
                <a16:creationId xmlns:a16="http://schemas.microsoft.com/office/drawing/2014/main" id="{A9923FCD-42AD-435B-8329-DF1CE00A4D7E}"/>
              </a:ext>
            </a:extLst>
          </p:cNvPr>
          <p:cNvPicPr>
            <a:picLocks noChangeAspect="1"/>
          </p:cNvPicPr>
          <p:nvPr/>
        </p:nvPicPr>
        <p:blipFill rotWithShape="1">
          <a:blip r:embed="rId3"/>
          <a:srcRect t="6401"/>
          <a:stretch/>
        </p:blipFill>
        <p:spPr>
          <a:xfrm>
            <a:off x="7703792" y="3155256"/>
            <a:ext cx="1787113" cy="1001955"/>
          </a:xfrm>
          <a:prstGeom prst="ellipse">
            <a:avLst/>
          </a:prstGeom>
          <a:ln>
            <a:noFill/>
          </a:ln>
          <a:effectLst>
            <a:softEdge rad="112500"/>
          </a:effectLst>
        </p:spPr>
      </p:pic>
      <p:grpSp>
        <p:nvGrpSpPr>
          <p:cNvPr id="12" name="Skupina 11">
            <a:extLst>
              <a:ext uri="{FF2B5EF4-FFF2-40B4-BE49-F238E27FC236}">
                <a16:creationId xmlns:a16="http://schemas.microsoft.com/office/drawing/2014/main" id="{699D95FE-3B6C-401D-A177-B4BA7C06C347}"/>
              </a:ext>
            </a:extLst>
          </p:cNvPr>
          <p:cNvGrpSpPr/>
          <p:nvPr/>
        </p:nvGrpSpPr>
        <p:grpSpPr>
          <a:xfrm>
            <a:off x="151141" y="3656234"/>
            <a:ext cx="7646379" cy="3201766"/>
            <a:chOff x="0" y="4312858"/>
            <a:chExt cx="7134330" cy="2631571"/>
          </a:xfrm>
        </p:grpSpPr>
        <p:pic>
          <p:nvPicPr>
            <p:cNvPr id="10" name="Obrázek 9">
              <a:extLst>
                <a:ext uri="{FF2B5EF4-FFF2-40B4-BE49-F238E27FC236}">
                  <a16:creationId xmlns:a16="http://schemas.microsoft.com/office/drawing/2014/main" id="{AF338B58-8DED-4A6B-932C-653B5ABC3B1C}"/>
                </a:ext>
              </a:extLst>
            </p:cNvPr>
            <p:cNvPicPr>
              <a:picLocks noChangeAspect="1"/>
            </p:cNvPicPr>
            <p:nvPr/>
          </p:nvPicPr>
          <p:blipFill rotWithShape="1">
            <a:blip r:embed="rId4"/>
            <a:srcRect l="60742" t="50000" r="22220" b="28948"/>
            <a:stretch/>
          </p:blipFill>
          <p:spPr>
            <a:xfrm>
              <a:off x="0" y="4312858"/>
              <a:ext cx="6815505" cy="2631571"/>
            </a:xfrm>
            <a:prstGeom prst="rect">
              <a:avLst/>
            </a:prstGeom>
          </p:spPr>
        </p:pic>
        <p:sp>
          <p:nvSpPr>
            <p:cNvPr id="11" name="Obdélník 10">
              <a:extLst>
                <a:ext uri="{FF2B5EF4-FFF2-40B4-BE49-F238E27FC236}">
                  <a16:creationId xmlns:a16="http://schemas.microsoft.com/office/drawing/2014/main" id="{EE2ACC72-A0FA-492F-97C1-EC6C9A192F38}"/>
                </a:ext>
              </a:extLst>
            </p:cNvPr>
            <p:cNvSpPr/>
            <p:nvPr/>
          </p:nvSpPr>
          <p:spPr>
            <a:xfrm>
              <a:off x="6511332" y="4843305"/>
              <a:ext cx="622998" cy="2014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Ovál 12">
            <a:extLst>
              <a:ext uri="{FF2B5EF4-FFF2-40B4-BE49-F238E27FC236}">
                <a16:creationId xmlns:a16="http://schemas.microsoft.com/office/drawing/2014/main" id="{FA8AD793-7B8D-451F-9D88-883138BC70AA}"/>
              </a:ext>
            </a:extLst>
          </p:cNvPr>
          <p:cNvSpPr/>
          <p:nvPr/>
        </p:nvSpPr>
        <p:spPr>
          <a:xfrm>
            <a:off x="8376653" y="4031502"/>
            <a:ext cx="316637" cy="245123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3267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A25D5-F402-4207-BD82-97D3DDD56763}"/>
              </a:ext>
            </a:extLst>
          </p:cNvPr>
          <p:cNvSpPr>
            <a:spLocks noGrp="1"/>
          </p:cNvSpPr>
          <p:nvPr>
            <p:ph type="title"/>
          </p:nvPr>
        </p:nvSpPr>
        <p:spPr/>
        <p:txBody>
          <a:bodyPr/>
          <a:lstStyle/>
          <a:p>
            <a:r>
              <a:rPr lang="cs-CZ" dirty="0"/>
              <a:t>3. Připojení systému k hrudnímu katétru pacienta</a:t>
            </a:r>
          </a:p>
        </p:txBody>
      </p:sp>
      <p:sp>
        <p:nvSpPr>
          <p:cNvPr id="6" name="Zástupný obsah 5">
            <a:extLst>
              <a:ext uri="{FF2B5EF4-FFF2-40B4-BE49-F238E27FC236}">
                <a16:creationId xmlns:a16="http://schemas.microsoft.com/office/drawing/2014/main" id="{00305C93-BADB-4054-8EA6-4A9DDF09F571}"/>
              </a:ext>
            </a:extLst>
          </p:cNvPr>
          <p:cNvSpPr>
            <a:spLocks noGrp="1"/>
          </p:cNvSpPr>
          <p:nvPr>
            <p:ph idx="1"/>
          </p:nvPr>
        </p:nvSpPr>
        <p:spPr>
          <a:xfrm>
            <a:off x="719400" y="1925682"/>
            <a:ext cx="10753200" cy="4139998"/>
          </a:xfrm>
        </p:spPr>
        <p:txBody>
          <a:bodyPr/>
          <a:lstStyle/>
          <a:p>
            <a:r>
              <a:rPr lang="cs-CZ" dirty="0"/>
              <a:t>Připojte hadici s konektorem vycházejíc ze sběrné komory na hrudní drén  pacienta, pro zabránění rozpojení systému s hrudním drénem je možné použít další fixační materiál (</a:t>
            </a:r>
            <a:r>
              <a:rPr lang="cs-CZ" dirty="0" err="1"/>
              <a:t>rychlovazací</a:t>
            </a:r>
            <a:r>
              <a:rPr lang="cs-CZ" dirty="0"/>
              <a:t> pásky) </a:t>
            </a:r>
          </a:p>
        </p:txBody>
      </p:sp>
    </p:spTree>
    <p:extLst>
      <p:ext uri="{BB962C8B-B14F-4D97-AF65-F5344CB8AC3E}">
        <p14:creationId xmlns:p14="http://schemas.microsoft.com/office/powerpoint/2010/main" val="3800821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4901BD5-B621-457A-A3C1-934C8991DD66}"/>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0" u="none" strike="noStrike" kern="1200" cap="none" spc="0" normalizeH="0" baseline="0" noProof="0" dirty="0">
                <a:ln>
                  <a:noFill/>
                </a:ln>
                <a:solidFill>
                  <a:srgbClr val="FFFFFF"/>
                </a:solidFill>
                <a:effectLst/>
                <a:uLnTx/>
                <a:uFillTx/>
                <a:latin typeface="Arial"/>
                <a:ea typeface="+mn-ea"/>
                <a:cs typeface="+mn-cs"/>
              </a:rPr>
              <a:t>Enterální výživa</a:t>
            </a:r>
          </a:p>
        </p:txBody>
      </p:sp>
      <p:sp>
        <p:nvSpPr>
          <p:cNvPr id="3" name="Zástupný symbol pro číslo snímku 2">
            <a:extLst>
              <a:ext uri="{FF2B5EF4-FFF2-40B4-BE49-F238E27FC236}">
                <a16:creationId xmlns:a16="http://schemas.microsoft.com/office/drawing/2014/main" id="{5093A52F-DFBC-4B6B-BBDC-1588FD469268}"/>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DE708CC-0C3F-4567-9698-B54C0F35BD31}" type="slidenum">
              <a:rPr kumimoji="0" lang="cs-CZ" altLang="cs-CZ"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cs-CZ" altLang="cs-CZ"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Nadpis 3">
            <a:extLst>
              <a:ext uri="{FF2B5EF4-FFF2-40B4-BE49-F238E27FC236}">
                <a16:creationId xmlns:a16="http://schemas.microsoft.com/office/drawing/2014/main" id="{1CADB5C8-0733-4C32-8641-03A48F52112A}"/>
              </a:ext>
            </a:extLst>
          </p:cNvPr>
          <p:cNvSpPr>
            <a:spLocks noGrp="1"/>
          </p:cNvSpPr>
          <p:nvPr>
            <p:ph type="title"/>
            <p:custDataLst>
              <p:tags r:id="rId2"/>
            </p:custDataLst>
          </p:nvPr>
        </p:nvSpPr>
        <p:spPr>
          <a:xfrm>
            <a:off x="398502" y="2900365"/>
            <a:ext cx="11361600" cy="792549"/>
          </a:xfrm>
        </p:spPr>
        <p:txBody>
          <a:bodyPr/>
          <a:lstStyle/>
          <a:p>
            <a:r>
              <a:rPr lang="cs-CZ" dirty="0">
                <a:latin typeface="Arial" pitchFamily="34" charset="0"/>
              </a:rPr>
              <a:t>Hrudní drenáž</a:t>
            </a:r>
            <a:endParaRPr lang="cs-CZ" dirty="0"/>
          </a:p>
        </p:txBody>
      </p:sp>
      <p:sp>
        <p:nvSpPr>
          <p:cNvPr id="8" name="Podnadpis 4">
            <a:extLst>
              <a:ext uri="{FF2B5EF4-FFF2-40B4-BE49-F238E27FC236}">
                <a16:creationId xmlns:a16="http://schemas.microsoft.com/office/drawing/2014/main" id="{9BF7C26E-0A20-4407-9F27-8FC4DE163719}"/>
              </a:ext>
            </a:extLst>
          </p:cNvPr>
          <p:cNvSpPr>
            <a:spLocks noGrp="1"/>
          </p:cNvSpPr>
          <p:nvPr>
            <p:ph type="subTitle" idx="1"/>
          </p:nvPr>
        </p:nvSpPr>
        <p:spPr>
          <a:xfrm>
            <a:off x="540000" y="4357424"/>
            <a:ext cx="11361600" cy="698497"/>
          </a:xfrm>
        </p:spPr>
        <p:txBody>
          <a:bodyPr/>
          <a:lstStyle/>
          <a:p>
            <a:r>
              <a:rPr lang="cs-CZ" sz="1000" dirty="0">
                <a:latin typeface="+mn-lt"/>
              </a:rPr>
              <a:t>Denisa Macková, Ústav zdravotnických věd, LF MU Brno</a:t>
            </a:r>
          </a:p>
          <a:p>
            <a:endParaRPr lang="cs-CZ" dirty="0"/>
          </a:p>
        </p:txBody>
      </p:sp>
      <p:pic>
        <p:nvPicPr>
          <p:cNvPr id="9" name="Obrázek 8">
            <a:extLst>
              <a:ext uri="{FF2B5EF4-FFF2-40B4-BE49-F238E27FC236}">
                <a16:creationId xmlns:a16="http://schemas.microsoft.com/office/drawing/2014/main" id="{15277C15-F412-4EDF-AD81-4E2553CDD0B2}"/>
              </a:ext>
            </a:extLst>
          </p:cNvPr>
          <p:cNvPicPr>
            <a:picLocks noChangeAspect="1"/>
          </p:cNvPicPr>
          <p:nvPr/>
        </p:nvPicPr>
        <p:blipFill>
          <a:blip r:embed="rId4"/>
          <a:stretch>
            <a:fillRect/>
          </a:stretch>
        </p:blipFill>
        <p:spPr>
          <a:xfrm>
            <a:off x="398502" y="5149972"/>
            <a:ext cx="11284674" cy="792549"/>
          </a:xfrm>
          <a:prstGeom prst="rect">
            <a:avLst/>
          </a:prstGeom>
        </p:spPr>
      </p:pic>
    </p:spTree>
    <p:custDataLst>
      <p:tags r:id="rId1"/>
    </p:custDataLst>
    <p:extLst>
      <p:ext uri="{BB962C8B-B14F-4D97-AF65-F5344CB8AC3E}">
        <p14:creationId xmlns:p14="http://schemas.microsoft.com/office/powerpoint/2010/main" val="1317548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C8F602-1DB3-4122-A764-4F7FCB5D02FE}"/>
              </a:ext>
            </a:extLst>
          </p:cNvPr>
          <p:cNvSpPr>
            <a:spLocks noGrp="1"/>
          </p:cNvSpPr>
          <p:nvPr>
            <p:ph type="title"/>
          </p:nvPr>
        </p:nvSpPr>
        <p:spPr/>
        <p:txBody>
          <a:bodyPr/>
          <a:lstStyle/>
          <a:p>
            <a:r>
              <a:rPr lang="cs-CZ" dirty="0"/>
              <a:t>Kontrola systému </a:t>
            </a:r>
            <a:br>
              <a:rPr lang="cs-CZ" dirty="0"/>
            </a:br>
            <a:endParaRPr lang="cs-CZ" dirty="0"/>
          </a:p>
        </p:txBody>
      </p:sp>
      <p:sp>
        <p:nvSpPr>
          <p:cNvPr id="3" name="Zástupný obsah 2">
            <a:extLst>
              <a:ext uri="{FF2B5EF4-FFF2-40B4-BE49-F238E27FC236}">
                <a16:creationId xmlns:a16="http://schemas.microsoft.com/office/drawing/2014/main" id="{89411503-91AF-4C34-B811-E51C80D90EAC}"/>
              </a:ext>
            </a:extLst>
          </p:cNvPr>
          <p:cNvSpPr>
            <a:spLocks noGrp="1"/>
          </p:cNvSpPr>
          <p:nvPr>
            <p:ph idx="1"/>
          </p:nvPr>
        </p:nvSpPr>
        <p:spPr>
          <a:xfrm>
            <a:off x="264996" y="1787845"/>
            <a:ext cx="8075564" cy="4139998"/>
          </a:xfrm>
        </p:spPr>
        <p:txBody>
          <a:bodyPr>
            <a:normAutofit/>
          </a:bodyPr>
          <a:lstStyle/>
          <a:p>
            <a:r>
              <a:rPr lang="cs-CZ" sz="2400" b="1" dirty="0"/>
              <a:t>Hladina vody </a:t>
            </a:r>
            <a:r>
              <a:rPr lang="cs-CZ" sz="2400" dirty="0"/>
              <a:t>musí vždy v úrovni 2 cm ( její hladinu můžete regulovat pomocí stříkačky a jehly 20G</a:t>
            </a:r>
          </a:p>
          <a:p>
            <a:r>
              <a:rPr lang="cs-CZ" sz="2400" b="1" dirty="0"/>
              <a:t>Regulace intenzity podtlaku </a:t>
            </a:r>
            <a:r>
              <a:rPr lang="cs-CZ" sz="2400" dirty="0"/>
              <a:t>– nikdy nepřekračujte hodnotu větší než 40mmHg</a:t>
            </a:r>
          </a:p>
          <a:p>
            <a:r>
              <a:rPr lang="cs-CZ" sz="2400" b="1" dirty="0"/>
              <a:t>Sledování aktuální hodnoty podtlaku </a:t>
            </a:r>
            <a:r>
              <a:rPr lang="cs-CZ" sz="2400" dirty="0"/>
              <a:t>– pohyb kuličky (plovoucí klapka) ve vodním sloupci komory </a:t>
            </a:r>
            <a:r>
              <a:rPr lang="cs-CZ" sz="2400" b="1" dirty="0"/>
              <a:t>A</a:t>
            </a:r>
          </a:p>
        </p:txBody>
      </p:sp>
      <p:pic>
        <p:nvPicPr>
          <p:cNvPr id="4" name="Obrázek 3">
            <a:extLst>
              <a:ext uri="{FF2B5EF4-FFF2-40B4-BE49-F238E27FC236}">
                <a16:creationId xmlns:a16="http://schemas.microsoft.com/office/drawing/2014/main" id="{D4CEBD96-6CA0-4C86-B35E-CCAA77E9C9B6}"/>
              </a:ext>
            </a:extLst>
          </p:cNvPr>
          <p:cNvPicPr>
            <a:picLocks noChangeAspect="1"/>
          </p:cNvPicPr>
          <p:nvPr/>
        </p:nvPicPr>
        <p:blipFill>
          <a:blip r:embed="rId2"/>
          <a:stretch>
            <a:fillRect/>
          </a:stretch>
        </p:blipFill>
        <p:spPr>
          <a:xfrm>
            <a:off x="8755463" y="126337"/>
            <a:ext cx="3436537" cy="4596262"/>
          </a:xfrm>
          <a:prstGeom prst="rect">
            <a:avLst/>
          </a:prstGeom>
        </p:spPr>
      </p:pic>
      <p:grpSp>
        <p:nvGrpSpPr>
          <p:cNvPr id="7" name="Skupina 6">
            <a:extLst>
              <a:ext uri="{FF2B5EF4-FFF2-40B4-BE49-F238E27FC236}">
                <a16:creationId xmlns:a16="http://schemas.microsoft.com/office/drawing/2014/main" id="{B475627C-0013-4281-8389-CA4F63720DCD}"/>
              </a:ext>
            </a:extLst>
          </p:cNvPr>
          <p:cNvGrpSpPr/>
          <p:nvPr/>
        </p:nvGrpSpPr>
        <p:grpSpPr>
          <a:xfrm>
            <a:off x="8938120" y="1401848"/>
            <a:ext cx="2101704" cy="2461846"/>
            <a:chOff x="4643935" y="1690688"/>
            <a:chExt cx="2431701" cy="2987216"/>
          </a:xfrm>
        </p:grpSpPr>
        <p:pic>
          <p:nvPicPr>
            <p:cNvPr id="5" name="Obrázek 4">
              <a:extLst>
                <a:ext uri="{FF2B5EF4-FFF2-40B4-BE49-F238E27FC236}">
                  <a16:creationId xmlns:a16="http://schemas.microsoft.com/office/drawing/2014/main" id="{7518A216-A70D-4A1D-8A6E-21B08BAD6D21}"/>
                </a:ext>
              </a:extLst>
            </p:cNvPr>
            <p:cNvPicPr>
              <a:picLocks noChangeAspect="1"/>
            </p:cNvPicPr>
            <p:nvPr/>
          </p:nvPicPr>
          <p:blipFill rotWithShape="1">
            <a:blip r:embed="rId2"/>
            <a:srcRect l="26142" t="39106" r="61997" b="50000"/>
            <a:stretch/>
          </p:blipFill>
          <p:spPr>
            <a:xfrm>
              <a:off x="4643935" y="1690688"/>
              <a:ext cx="2431701" cy="2987216"/>
            </a:xfrm>
            <a:prstGeom prst="ellipse">
              <a:avLst/>
            </a:prstGeom>
            <a:ln>
              <a:noFill/>
            </a:ln>
            <a:effectLst>
              <a:softEdge rad="112500"/>
            </a:effectLst>
          </p:spPr>
        </p:pic>
        <p:sp>
          <p:nvSpPr>
            <p:cNvPr id="6" name="Ovál 5">
              <a:extLst>
                <a:ext uri="{FF2B5EF4-FFF2-40B4-BE49-F238E27FC236}">
                  <a16:creationId xmlns:a16="http://schemas.microsoft.com/office/drawing/2014/main" id="{97443612-FF69-45DB-96D5-B17A409D7B22}"/>
                </a:ext>
              </a:extLst>
            </p:cNvPr>
            <p:cNvSpPr/>
            <p:nvPr/>
          </p:nvSpPr>
          <p:spPr>
            <a:xfrm>
              <a:off x="5697415" y="3074796"/>
              <a:ext cx="398585" cy="354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9" name="TextovéPole 8">
            <a:extLst>
              <a:ext uri="{FF2B5EF4-FFF2-40B4-BE49-F238E27FC236}">
                <a16:creationId xmlns:a16="http://schemas.microsoft.com/office/drawing/2014/main" id="{7D225438-3EB0-4541-885E-D747307B16B5}"/>
              </a:ext>
            </a:extLst>
          </p:cNvPr>
          <p:cNvSpPr txBox="1"/>
          <p:nvPr/>
        </p:nvSpPr>
        <p:spPr>
          <a:xfrm>
            <a:off x="183716" y="5576144"/>
            <a:ext cx="11662008" cy="1123712"/>
          </a:xfrm>
          <a:prstGeom prst="roundRect">
            <a:avLst/>
          </a:prstGeom>
          <a:solidFill>
            <a:schemeClr val="accent2">
              <a:lumMod val="40000"/>
              <a:lumOff val="60000"/>
            </a:schemeClr>
          </a:solidFill>
          <a:ln>
            <a:solidFill>
              <a:schemeClr val="accent2">
                <a:lumMod val="75000"/>
              </a:schemeClr>
            </a:solidFill>
          </a:ln>
        </p:spPr>
        <p:txBody>
          <a:bodyPr wrap="square">
            <a:spAutoFit/>
          </a:bodyPr>
          <a:lstStyle/>
          <a:p>
            <a:pPr marL="0" indent="0">
              <a:buNone/>
            </a:pPr>
            <a:r>
              <a:rPr lang="cs-CZ" sz="2000" b="1" dirty="0"/>
              <a:t>	                                      hodnota podtlaku dána množstvím vody v komoře regulace sání</a:t>
            </a:r>
          </a:p>
          <a:p>
            <a:pPr marL="0" indent="0">
              <a:buNone/>
            </a:pPr>
            <a:r>
              <a:rPr lang="cs-CZ" sz="2000" b="1" dirty="0"/>
              <a:t>Celková hodnota podtlaku =	                                   + </a:t>
            </a:r>
          </a:p>
          <a:p>
            <a:pPr marL="0" indent="0">
              <a:buNone/>
            </a:pPr>
            <a:r>
              <a:rPr lang="cs-CZ" sz="2000" b="1" dirty="0"/>
              <a:t>			           hodnota úrovně plovoucí kuličky  v komoře vodního zámku</a:t>
            </a:r>
          </a:p>
        </p:txBody>
      </p:sp>
    </p:spTree>
    <p:extLst>
      <p:ext uri="{BB962C8B-B14F-4D97-AF65-F5344CB8AC3E}">
        <p14:creationId xmlns:p14="http://schemas.microsoft.com/office/powerpoint/2010/main" val="274758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8EE15D-9C1F-4B35-86B1-F9759C96FC0F}"/>
              </a:ext>
            </a:extLst>
          </p:cNvPr>
          <p:cNvSpPr>
            <a:spLocks noGrp="1"/>
          </p:cNvSpPr>
          <p:nvPr>
            <p:ph type="title"/>
          </p:nvPr>
        </p:nvSpPr>
        <p:spPr>
          <a:xfrm>
            <a:off x="360000" y="394880"/>
            <a:ext cx="11472000" cy="814160"/>
          </a:xfrm>
        </p:spPr>
        <p:txBody>
          <a:bodyPr/>
          <a:lstStyle/>
          <a:p>
            <a:r>
              <a:rPr lang="cs-CZ" dirty="0"/>
              <a:t>Automatický ventil proti nadměrnému podtlaku </a:t>
            </a:r>
          </a:p>
        </p:txBody>
      </p:sp>
      <p:sp>
        <p:nvSpPr>
          <p:cNvPr id="3" name="Zástupný obsah 2">
            <a:extLst>
              <a:ext uri="{FF2B5EF4-FFF2-40B4-BE49-F238E27FC236}">
                <a16:creationId xmlns:a16="http://schemas.microsoft.com/office/drawing/2014/main" id="{688B54CA-42F2-4ED2-A2EC-5EC900B2C8AA}"/>
              </a:ext>
            </a:extLst>
          </p:cNvPr>
          <p:cNvSpPr>
            <a:spLocks noGrp="1"/>
          </p:cNvSpPr>
          <p:nvPr>
            <p:ph idx="1"/>
          </p:nvPr>
        </p:nvSpPr>
        <p:spPr>
          <a:xfrm>
            <a:off x="547280" y="1458322"/>
            <a:ext cx="10753200" cy="4139998"/>
          </a:xfrm>
        </p:spPr>
        <p:txBody>
          <a:bodyPr/>
          <a:lstStyle/>
          <a:p>
            <a:r>
              <a:rPr lang="cs-CZ" dirty="0"/>
              <a:t>Při nebezpečném zvýšení negativního tlaku vyplave kulička až k vrcholu komory vodního zámku a zapadne do lůžka  vodního zámku. V této pozici zůstav tak dlouho než dojde k úpravě negativního tlaku.</a:t>
            </a:r>
          </a:p>
        </p:txBody>
      </p:sp>
    </p:spTree>
    <p:extLst>
      <p:ext uri="{BB962C8B-B14F-4D97-AF65-F5344CB8AC3E}">
        <p14:creationId xmlns:p14="http://schemas.microsoft.com/office/powerpoint/2010/main" val="2966474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6567969-6FBB-C135-88D2-CE372750DB4C}"/>
              </a:ext>
            </a:extLst>
          </p:cNvPr>
          <p:cNvSpPr>
            <a:spLocks noGrp="1"/>
          </p:cNvSpPr>
          <p:nvPr>
            <p:ph type="title"/>
          </p:nvPr>
        </p:nvSpPr>
        <p:spPr/>
        <p:txBody>
          <a:bodyPr/>
          <a:lstStyle/>
          <a:p>
            <a:r>
              <a:rPr lang="cs-CZ" dirty="0"/>
              <a:t>4. Napojení na sání </a:t>
            </a:r>
          </a:p>
        </p:txBody>
      </p:sp>
      <p:sp>
        <p:nvSpPr>
          <p:cNvPr id="3" name="Zástupný obsah 2">
            <a:extLst>
              <a:ext uri="{FF2B5EF4-FFF2-40B4-BE49-F238E27FC236}">
                <a16:creationId xmlns:a16="http://schemas.microsoft.com/office/drawing/2014/main" id="{93511B26-A6A3-4A5F-B2B5-0ACF0C1868D3}"/>
              </a:ext>
            </a:extLst>
          </p:cNvPr>
          <p:cNvSpPr>
            <a:spLocks noGrp="1"/>
          </p:cNvSpPr>
          <p:nvPr>
            <p:ph idx="1"/>
          </p:nvPr>
        </p:nvSpPr>
        <p:spPr/>
        <p:txBody>
          <a:bodyPr/>
          <a:lstStyle/>
          <a:p>
            <a:r>
              <a:rPr lang="cs-CZ" dirty="0"/>
              <a:t>Připojte hadici s kohoutem na zdroj  sání a zvyšujte podtlak dokud nebude v komoře vidět jemné probublávání </a:t>
            </a:r>
          </a:p>
        </p:txBody>
      </p:sp>
    </p:spTree>
    <p:extLst>
      <p:ext uri="{BB962C8B-B14F-4D97-AF65-F5344CB8AC3E}">
        <p14:creationId xmlns:p14="http://schemas.microsoft.com/office/powerpoint/2010/main" val="1603459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199021-8AE2-4DD9-80CA-9294334117E1}"/>
              </a:ext>
            </a:extLst>
          </p:cNvPr>
          <p:cNvSpPr>
            <a:spLocks noGrp="1"/>
          </p:cNvSpPr>
          <p:nvPr>
            <p:ph type="title"/>
          </p:nvPr>
        </p:nvSpPr>
        <p:spPr>
          <a:xfrm>
            <a:off x="394880" y="355962"/>
            <a:ext cx="10753200" cy="451576"/>
          </a:xfrm>
        </p:spPr>
        <p:txBody>
          <a:bodyPr/>
          <a:lstStyle/>
          <a:p>
            <a:r>
              <a:rPr lang="cs-CZ" dirty="0"/>
              <a:t>Detekce vzduchu z pleurální dutiny</a:t>
            </a:r>
          </a:p>
        </p:txBody>
      </p:sp>
      <p:sp>
        <p:nvSpPr>
          <p:cNvPr id="3" name="Zástupný obsah 2">
            <a:extLst>
              <a:ext uri="{FF2B5EF4-FFF2-40B4-BE49-F238E27FC236}">
                <a16:creationId xmlns:a16="http://schemas.microsoft.com/office/drawing/2014/main" id="{D1630443-8A74-4A7E-9A9D-756AA00CE247}"/>
              </a:ext>
            </a:extLst>
          </p:cNvPr>
          <p:cNvSpPr>
            <a:spLocks noGrp="1"/>
          </p:cNvSpPr>
          <p:nvPr>
            <p:ph idx="1"/>
          </p:nvPr>
        </p:nvSpPr>
        <p:spPr>
          <a:xfrm>
            <a:off x="394880" y="1028563"/>
            <a:ext cx="10753200" cy="4139998"/>
          </a:xfrm>
        </p:spPr>
        <p:txBody>
          <a:bodyPr/>
          <a:lstStyle/>
          <a:p>
            <a:pPr marL="0" indent="0">
              <a:buNone/>
            </a:pPr>
            <a:r>
              <a:rPr lang="cs-CZ" dirty="0"/>
              <a:t>průchod bublinek zprava doleva ve spodním ohybu komory</a:t>
            </a:r>
          </a:p>
          <a:p>
            <a:r>
              <a:rPr lang="cs-CZ" b="1" dirty="0"/>
              <a:t>Kontinuální únik vzduchu </a:t>
            </a:r>
            <a:r>
              <a:rPr lang="cs-CZ" dirty="0"/>
              <a:t>– kontinuální únik bublinek</a:t>
            </a:r>
          </a:p>
          <a:p>
            <a:r>
              <a:rPr lang="cs-CZ" b="1" dirty="0"/>
              <a:t>Přerušovaný únik vzduchu </a:t>
            </a:r>
            <a:r>
              <a:rPr lang="cs-CZ" dirty="0"/>
              <a:t>– přerušované bublání s oscilující kuličkou</a:t>
            </a:r>
          </a:p>
          <a:p>
            <a:r>
              <a:rPr lang="cs-CZ" b="1" dirty="0"/>
              <a:t>Nepřítomnost úniku vzduchu </a:t>
            </a:r>
            <a:r>
              <a:rPr lang="cs-CZ" dirty="0"/>
              <a:t>– bez viditelných bublinek s minimální oscilací kuličky. </a:t>
            </a:r>
          </a:p>
          <a:p>
            <a:r>
              <a:rPr lang="cs-CZ" dirty="0"/>
              <a:t>Možnost sledování také pomocí trendové stupnice (1-5)</a:t>
            </a:r>
          </a:p>
        </p:txBody>
      </p:sp>
      <p:pic>
        <p:nvPicPr>
          <p:cNvPr id="6" name="Obrázek 5">
            <a:extLst>
              <a:ext uri="{FF2B5EF4-FFF2-40B4-BE49-F238E27FC236}">
                <a16:creationId xmlns:a16="http://schemas.microsoft.com/office/drawing/2014/main" id="{A420AED0-4CA1-4CB2-9258-6812F460AFFD}"/>
              </a:ext>
            </a:extLst>
          </p:cNvPr>
          <p:cNvPicPr>
            <a:picLocks noChangeAspect="1"/>
          </p:cNvPicPr>
          <p:nvPr/>
        </p:nvPicPr>
        <p:blipFill rotWithShape="1">
          <a:blip r:embed="rId2"/>
          <a:srcRect l="79203" t="33143" r="14451" b="54286"/>
          <a:stretch/>
        </p:blipFill>
        <p:spPr>
          <a:xfrm>
            <a:off x="6592929" y="4941688"/>
            <a:ext cx="2868217" cy="1775498"/>
          </a:xfrm>
          <a:prstGeom prst="rect">
            <a:avLst/>
          </a:prstGeom>
        </p:spPr>
      </p:pic>
      <p:pic>
        <p:nvPicPr>
          <p:cNvPr id="8" name="Obrázek 7">
            <a:extLst>
              <a:ext uri="{FF2B5EF4-FFF2-40B4-BE49-F238E27FC236}">
                <a16:creationId xmlns:a16="http://schemas.microsoft.com/office/drawing/2014/main" id="{33563720-0392-4AE6-80CC-89461F36A70C}"/>
              </a:ext>
            </a:extLst>
          </p:cNvPr>
          <p:cNvPicPr>
            <a:picLocks noChangeAspect="1"/>
          </p:cNvPicPr>
          <p:nvPr/>
        </p:nvPicPr>
        <p:blipFill rotWithShape="1">
          <a:blip r:embed="rId3"/>
          <a:srcRect l="28352" t="37803" r="61511" b="21846"/>
          <a:stretch/>
        </p:blipFill>
        <p:spPr>
          <a:xfrm>
            <a:off x="9538720" y="3429000"/>
            <a:ext cx="2653280" cy="3300422"/>
          </a:xfrm>
          <a:prstGeom prst="rect">
            <a:avLst/>
          </a:prstGeom>
        </p:spPr>
      </p:pic>
      <p:sp>
        <p:nvSpPr>
          <p:cNvPr id="10" name="TextovéPole 9">
            <a:extLst>
              <a:ext uri="{FF2B5EF4-FFF2-40B4-BE49-F238E27FC236}">
                <a16:creationId xmlns:a16="http://schemas.microsoft.com/office/drawing/2014/main" id="{DE6DAD88-67F1-4CF5-B889-A973329C508E}"/>
              </a:ext>
            </a:extLst>
          </p:cNvPr>
          <p:cNvSpPr txBox="1"/>
          <p:nvPr/>
        </p:nvSpPr>
        <p:spPr>
          <a:xfrm>
            <a:off x="496480" y="5127132"/>
            <a:ext cx="5796555" cy="923330"/>
          </a:xfrm>
          <a:prstGeom prst="rect">
            <a:avLst/>
          </a:prstGeom>
          <a:noFill/>
        </p:spPr>
        <p:txBody>
          <a:bodyPr wrap="square">
            <a:spAutoFit/>
          </a:bodyPr>
          <a:lstStyle/>
          <a:p>
            <a:r>
              <a:rPr lang="cs-CZ" dirty="0">
                <a:hlinkClick r:id="rId4"/>
              </a:rPr>
              <a:t>https://www.youtube.com/watch?v=4LOQpDAj06w&amp;ab_channel=ANWMed%2FSurgeducationvideos</a:t>
            </a:r>
            <a:endParaRPr lang="cs-CZ" dirty="0"/>
          </a:p>
          <a:p>
            <a:endParaRPr lang="cs-CZ" dirty="0"/>
          </a:p>
        </p:txBody>
      </p:sp>
    </p:spTree>
    <p:extLst>
      <p:ext uri="{BB962C8B-B14F-4D97-AF65-F5344CB8AC3E}">
        <p14:creationId xmlns:p14="http://schemas.microsoft.com/office/powerpoint/2010/main" val="3155438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994DCA-2413-46D2-965D-E706A7EBC9BB}"/>
              </a:ext>
            </a:extLst>
          </p:cNvPr>
          <p:cNvSpPr>
            <a:spLocks noGrp="1"/>
          </p:cNvSpPr>
          <p:nvPr>
            <p:ph type="title"/>
          </p:nvPr>
        </p:nvSpPr>
        <p:spPr/>
        <p:txBody>
          <a:bodyPr/>
          <a:lstStyle/>
          <a:p>
            <a:r>
              <a:rPr lang="cs-CZ" dirty="0"/>
              <a:t>Detekce vzduchové netěsnosti </a:t>
            </a:r>
          </a:p>
        </p:txBody>
      </p:sp>
      <p:sp>
        <p:nvSpPr>
          <p:cNvPr id="3" name="Zástupný obsah 2">
            <a:extLst>
              <a:ext uri="{FF2B5EF4-FFF2-40B4-BE49-F238E27FC236}">
                <a16:creationId xmlns:a16="http://schemas.microsoft.com/office/drawing/2014/main" id="{C166912A-109A-4419-94E4-D84E7BB84259}"/>
              </a:ext>
            </a:extLst>
          </p:cNvPr>
          <p:cNvSpPr>
            <a:spLocks noGrp="1"/>
          </p:cNvSpPr>
          <p:nvPr>
            <p:ph idx="1"/>
          </p:nvPr>
        </p:nvSpPr>
        <p:spPr>
          <a:xfrm>
            <a:off x="415200" y="1359001"/>
            <a:ext cx="10753200" cy="4139998"/>
          </a:xfrm>
        </p:spPr>
        <p:txBody>
          <a:bodyPr/>
          <a:lstStyle/>
          <a:p>
            <a:r>
              <a:rPr lang="cs-CZ" dirty="0"/>
              <a:t>Vzduchová netěsnost systému (otvor v hadici, špatná pozice drénu, nesprávné napojení hadice k drénu, rozpojení systému) </a:t>
            </a:r>
          </a:p>
          <a:p>
            <a:r>
              <a:rPr lang="cs-CZ" dirty="0"/>
              <a:t>Nasávání atmosférického vzduchu – snižuje sání a ohrožuje život pacienta. </a:t>
            </a:r>
          </a:p>
          <a:p>
            <a:endParaRPr lang="cs-CZ" dirty="0"/>
          </a:p>
          <a:p>
            <a:pPr marL="72000" indent="0">
              <a:buNone/>
            </a:pPr>
            <a:r>
              <a:rPr lang="cs-CZ" b="1" dirty="0">
                <a:solidFill>
                  <a:schemeClr val="tx2"/>
                </a:solidFill>
              </a:rPr>
              <a:t>Opatření:</a:t>
            </a:r>
          </a:p>
          <a:p>
            <a:r>
              <a:rPr lang="cs-CZ" dirty="0" err="1"/>
              <a:t>Zasvorkování</a:t>
            </a:r>
            <a:r>
              <a:rPr lang="cs-CZ" dirty="0"/>
              <a:t> hadice  co nejblíže k drénu a pátrat po netěsnosti </a:t>
            </a:r>
          </a:p>
        </p:txBody>
      </p:sp>
    </p:spTree>
    <p:extLst>
      <p:ext uri="{BB962C8B-B14F-4D97-AF65-F5344CB8AC3E}">
        <p14:creationId xmlns:p14="http://schemas.microsoft.com/office/powerpoint/2010/main" val="1398441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0D3060-3B3A-EF91-7595-ABC572AD520E}"/>
              </a:ext>
            </a:extLst>
          </p:cNvPr>
          <p:cNvSpPr>
            <a:spLocks noGrp="1"/>
          </p:cNvSpPr>
          <p:nvPr>
            <p:ph type="title"/>
          </p:nvPr>
        </p:nvSpPr>
        <p:spPr/>
        <p:txBody>
          <a:bodyPr/>
          <a:lstStyle/>
          <a:p>
            <a:r>
              <a:rPr lang="cs-CZ" dirty="0"/>
              <a:t>Co monitorujeme I.?</a:t>
            </a:r>
          </a:p>
        </p:txBody>
      </p:sp>
      <p:sp>
        <p:nvSpPr>
          <p:cNvPr id="3" name="Zástupný obsah 2">
            <a:extLst>
              <a:ext uri="{FF2B5EF4-FFF2-40B4-BE49-F238E27FC236}">
                <a16:creationId xmlns:a16="http://schemas.microsoft.com/office/drawing/2014/main" id="{63629A57-D5CD-9A07-FC3E-736411EDFA06}"/>
              </a:ext>
            </a:extLst>
          </p:cNvPr>
          <p:cNvSpPr>
            <a:spLocks noGrp="1"/>
          </p:cNvSpPr>
          <p:nvPr>
            <p:ph idx="1"/>
          </p:nvPr>
        </p:nvSpPr>
        <p:spPr/>
        <p:txBody>
          <a:bodyPr/>
          <a:lstStyle/>
          <a:p>
            <a:pPr marL="72000" indent="0">
              <a:buNone/>
            </a:pPr>
            <a:r>
              <a:rPr lang="cs-CZ" b="1" dirty="0"/>
              <a:t>Hodnocení funkce dýchaní: </a:t>
            </a:r>
          </a:p>
          <a:p>
            <a:r>
              <a:rPr lang="cs-CZ" dirty="0"/>
              <a:t> Frekvence, hloubka, vzor a celkový stav dýchání pacienta</a:t>
            </a:r>
          </a:p>
          <a:p>
            <a:pPr marL="72000" indent="0">
              <a:buNone/>
            </a:pPr>
            <a:r>
              <a:rPr lang="cs-CZ" b="1" dirty="0"/>
              <a:t>Zkontrolujte ránu a krytí:</a:t>
            </a:r>
          </a:p>
          <a:p>
            <a:r>
              <a:rPr lang="cs-CZ" dirty="0"/>
              <a:t>Mělo by být suché a dobře těsnící. Výměna dle potřeby. Pozor při výměně krytí na uvolnění hrudního drénu nebo úniku vzduchu. trubice </a:t>
            </a:r>
          </a:p>
          <a:p>
            <a:pPr marL="72000" indent="0">
              <a:buNone/>
            </a:pPr>
            <a:r>
              <a:rPr lang="cs-CZ" b="1" dirty="0"/>
              <a:t>Kontrola celého systému:</a:t>
            </a:r>
            <a:r>
              <a:rPr lang="cs-CZ" dirty="0"/>
              <a:t> </a:t>
            </a:r>
          </a:p>
          <a:p>
            <a:r>
              <a:rPr lang="cs-CZ" dirty="0"/>
              <a:t>Zajistěte připojení pacienta k hrudní trubici a hrudní trubici ke komoře pozor na zalomení a ne sraženiny v hadicích(ovlivňují podtlak). Pozor na různé smyčky (odtok nemůže jít do kopce)</a:t>
            </a:r>
          </a:p>
        </p:txBody>
      </p:sp>
    </p:spTree>
    <p:extLst>
      <p:ext uri="{BB962C8B-B14F-4D97-AF65-F5344CB8AC3E}">
        <p14:creationId xmlns:p14="http://schemas.microsoft.com/office/powerpoint/2010/main" val="481140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37BC89-0D8A-CA14-25C7-AC49DABC43CF}"/>
              </a:ext>
            </a:extLst>
          </p:cNvPr>
          <p:cNvSpPr>
            <a:spLocks noGrp="1"/>
          </p:cNvSpPr>
          <p:nvPr>
            <p:ph type="title"/>
          </p:nvPr>
        </p:nvSpPr>
        <p:spPr/>
        <p:txBody>
          <a:bodyPr/>
          <a:lstStyle/>
          <a:p>
            <a:r>
              <a:rPr lang="cs-CZ" dirty="0"/>
              <a:t>Co monitorujeme II.?</a:t>
            </a:r>
          </a:p>
        </p:txBody>
      </p:sp>
      <p:sp>
        <p:nvSpPr>
          <p:cNvPr id="3" name="Zástupný obsah 2">
            <a:extLst>
              <a:ext uri="{FF2B5EF4-FFF2-40B4-BE49-F238E27FC236}">
                <a16:creationId xmlns:a16="http://schemas.microsoft.com/office/drawing/2014/main" id="{78E938E7-FBF2-5795-737C-78C6094A81DD}"/>
              </a:ext>
            </a:extLst>
          </p:cNvPr>
          <p:cNvSpPr>
            <a:spLocks noGrp="1"/>
          </p:cNvSpPr>
          <p:nvPr>
            <p:ph idx="1"/>
          </p:nvPr>
        </p:nvSpPr>
        <p:spPr/>
        <p:txBody>
          <a:bodyPr/>
          <a:lstStyle/>
          <a:p>
            <a:r>
              <a:rPr lang="cs-CZ" dirty="0"/>
              <a:t>Sledujte </a:t>
            </a:r>
            <a:r>
              <a:rPr lang="cs-CZ"/>
              <a:t>množství, charakter </a:t>
            </a:r>
            <a:r>
              <a:rPr lang="cs-CZ" dirty="0"/>
              <a:t>a barvu tekutiny.</a:t>
            </a:r>
          </a:p>
          <a:p>
            <a:r>
              <a:rPr lang="cs-CZ" dirty="0"/>
              <a:t>Označte množství tekutiny od poslední kontroly (1x24h) přímo na sběrné komoře.</a:t>
            </a:r>
          </a:p>
          <a:p>
            <a:r>
              <a:rPr lang="cs-CZ" dirty="0"/>
              <a:t>Kontrolujte nastavenou hodnotu sání.</a:t>
            </a:r>
          </a:p>
          <a:p>
            <a:r>
              <a:rPr lang="cs-CZ" dirty="0"/>
              <a:t>Neprovádějte mačkání nebo „dojení“ hadic  bez vědomí lékaře (riziko nebezpečně vysokých podtlaků uvnitř hrudníku)</a:t>
            </a:r>
          </a:p>
          <a:p>
            <a:pPr marL="72000" indent="0">
              <a:buNone/>
            </a:pPr>
            <a:endParaRPr lang="cs-CZ" dirty="0"/>
          </a:p>
        </p:txBody>
      </p:sp>
    </p:spTree>
    <p:extLst>
      <p:ext uri="{BB962C8B-B14F-4D97-AF65-F5344CB8AC3E}">
        <p14:creationId xmlns:p14="http://schemas.microsoft.com/office/powerpoint/2010/main" val="1285981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0610BAE-1930-680C-4BA2-E921C215B325}"/>
              </a:ext>
            </a:extLst>
          </p:cNvPr>
          <p:cNvSpPr>
            <a:spLocks noGrp="1"/>
          </p:cNvSpPr>
          <p:nvPr>
            <p:ph idx="1"/>
          </p:nvPr>
        </p:nvSpPr>
        <p:spPr>
          <a:xfrm>
            <a:off x="719400" y="1054439"/>
            <a:ext cx="10753200" cy="4139998"/>
          </a:xfrm>
        </p:spPr>
        <p:txBody>
          <a:bodyPr/>
          <a:lstStyle/>
          <a:p>
            <a:pPr marL="72000" indent="0">
              <a:buNone/>
            </a:pPr>
            <a:r>
              <a:rPr lang="cs-CZ" dirty="0"/>
              <a:t>1. k evakuaci a jímání tekutiny a/nebo vzduchu z mediastina a pleurálních prostorů v pooperačních a traumatických situacích</a:t>
            </a:r>
          </a:p>
          <a:p>
            <a:pPr marL="72000" indent="0">
              <a:buNone/>
            </a:pPr>
            <a:endParaRPr lang="cs-CZ" dirty="0"/>
          </a:p>
          <a:p>
            <a:pPr marL="72000" indent="0">
              <a:buNone/>
            </a:pPr>
            <a:r>
              <a:rPr lang="cs-CZ" dirty="0"/>
              <a:t>2. k prevenci hromadění tekutiny/vzduchu v mediastinálním a pleurálním prostoru</a:t>
            </a:r>
          </a:p>
          <a:p>
            <a:endParaRPr lang="cs-CZ" dirty="0"/>
          </a:p>
          <a:p>
            <a:pPr marL="72000" indent="0">
              <a:buNone/>
            </a:pPr>
            <a:r>
              <a:rPr lang="cs-CZ" dirty="0"/>
              <a:t>3. k usnadnění úplného roztažení plíce a nastolení normální dýchací dynamiky</a:t>
            </a:r>
          </a:p>
        </p:txBody>
      </p:sp>
    </p:spTree>
    <p:extLst>
      <p:ext uri="{BB962C8B-B14F-4D97-AF65-F5344CB8AC3E}">
        <p14:creationId xmlns:p14="http://schemas.microsoft.com/office/powerpoint/2010/main" val="3787063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A6C020-1E63-A2E1-D473-5C01AA3E934A}"/>
              </a:ext>
            </a:extLst>
          </p:cNvPr>
          <p:cNvSpPr>
            <a:spLocks noGrp="1"/>
          </p:cNvSpPr>
          <p:nvPr>
            <p:ph type="title"/>
          </p:nvPr>
        </p:nvSpPr>
        <p:spPr/>
        <p:txBody>
          <a:bodyPr/>
          <a:lstStyle/>
          <a:p>
            <a:r>
              <a:rPr lang="cs-CZ" dirty="0"/>
              <a:t>Indikace pro zavedení hrudní trubice </a:t>
            </a:r>
          </a:p>
        </p:txBody>
      </p:sp>
      <p:sp>
        <p:nvSpPr>
          <p:cNvPr id="3" name="Zástupný obsah 2">
            <a:extLst>
              <a:ext uri="{FF2B5EF4-FFF2-40B4-BE49-F238E27FC236}">
                <a16:creationId xmlns:a16="http://schemas.microsoft.com/office/drawing/2014/main" id="{D7995417-06F0-6DFB-3409-01A67DFA1639}"/>
              </a:ext>
            </a:extLst>
          </p:cNvPr>
          <p:cNvSpPr>
            <a:spLocks noGrp="1"/>
          </p:cNvSpPr>
          <p:nvPr>
            <p:ph idx="1"/>
          </p:nvPr>
        </p:nvSpPr>
        <p:spPr>
          <a:xfrm>
            <a:off x="720000" y="1488802"/>
            <a:ext cx="11704320" cy="4139998"/>
          </a:xfrm>
        </p:spPr>
        <p:txBody>
          <a:bodyPr/>
          <a:lstStyle/>
          <a:p>
            <a:r>
              <a:rPr lang="cs-CZ" sz="2400" dirty="0"/>
              <a:t>Pneumotorax (shromažďování vzduchu v pleurálním prostoru)</a:t>
            </a:r>
          </a:p>
          <a:p>
            <a:r>
              <a:rPr lang="cs-CZ" sz="2400" dirty="0" err="1"/>
              <a:t>Hemotorax</a:t>
            </a:r>
            <a:r>
              <a:rPr lang="cs-CZ" sz="2400" dirty="0"/>
              <a:t> (odběr krve)</a:t>
            </a:r>
          </a:p>
          <a:p>
            <a:r>
              <a:rPr lang="cs-CZ" sz="2400" dirty="0" err="1"/>
              <a:t>Hemopneumotorax</a:t>
            </a:r>
            <a:r>
              <a:rPr lang="cs-CZ" sz="2400" dirty="0"/>
              <a:t> (hromadění vzduchu a krve v pleurálním prostoru)</a:t>
            </a:r>
          </a:p>
          <a:p>
            <a:r>
              <a:rPr lang="cs-CZ" sz="2400" dirty="0"/>
              <a:t>Tenzní pneumotorax</a:t>
            </a:r>
          </a:p>
          <a:p>
            <a:r>
              <a:rPr lang="cs-CZ" sz="2400" dirty="0" err="1"/>
              <a:t>Thorakotomie</a:t>
            </a:r>
            <a:r>
              <a:rPr lang="cs-CZ" sz="2400" dirty="0"/>
              <a:t> (např. operace otevřeného srdce, </a:t>
            </a:r>
            <a:r>
              <a:rPr lang="cs-CZ" sz="2400" dirty="0" err="1"/>
              <a:t>pneumonektomie</a:t>
            </a:r>
            <a:r>
              <a:rPr lang="cs-CZ" sz="2400" dirty="0"/>
              <a:t>)</a:t>
            </a:r>
          </a:p>
          <a:p>
            <a:r>
              <a:rPr lang="cs-CZ" sz="2400" dirty="0" err="1"/>
              <a:t>Pyothorax</a:t>
            </a:r>
            <a:r>
              <a:rPr lang="cs-CZ" sz="2400" dirty="0"/>
              <a:t> nebo empyém (hromadění hnisu)</a:t>
            </a:r>
          </a:p>
          <a:p>
            <a:r>
              <a:rPr lang="cs-CZ" sz="2400" dirty="0" err="1"/>
              <a:t>Chylothorax</a:t>
            </a:r>
            <a:r>
              <a:rPr lang="cs-CZ" sz="2400" dirty="0"/>
              <a:t> (sběr chylu z hrudního vývodu)</a:t>
            </a:r>
          </a:p>
          <a:p>
            <a:r>
              <a:rPr lang="cs-CZ" sz="2400" dirty="0" err="1"/>
              <a:t>Cholothorax</a:t>
            </a:r>
            <a:r>
              <a:rPr lang="cs-CZ" sz="2400" dirty="0"/>
              <a:t> (shromáždění tekutiny obsahující žluč)</a:t>
            </a:r>
          </a:p>
          <a:p>
            <a:r>
              <a:rPr lang="cs-CZ" sz="2400" dirty="0" err="1"/>
              <a:t>Hydrothorax</a:t>
            </a:r>
            <a:r>
              <a:rPr lang="cs-CZ" sz="2400" dirty="0"/>
              <a:t> (sběr nezánětlivé serózní tekutiny)</a:t>
            </a:r>
          </a:p>
          <a:p>
            <a:r>
              <a:rPr lang="cs-CZ" sz="2400" dirty="0"/>
              <a:t>Pleurální výpotek</a:t>
            </a:r>
          </a:p>
        </p:txBody>
      </p:sp>
    </p:spTree>
    <p:extLst>
      <p:ext uri="{BB962C8B-B14F-4D97-AF65-F5344CB8AC3E}">
        <p14:creationId xmlns:p14="http://schemas.microsoft.com/office/powerpoint/2010/main" val="2836941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630017-BB59-77FA-F939-D0C1D12DDB5B}"/>
              </a:ext>
            </a:extLst>
          </p:cNvPr>
          <p:cNvSpPr>
            <a:spLocks noGrp="1"/>
          </p:cNvSpPr>
          <p:nvPr>
            <p:ph type="title"/>
          </p:nvPr>
        </p:nvSpPr>
        <p:spPr>
          <a:xfrm>
            <a:off x="755859" y="582813"/>
            <a:ext cx="11346494" cy="451576"/>
          </a:xfrm>
        </p:spPr>
        <p:txBody>
          <a:bodyPr/>
          <a:lstStyle/>
          <a:p>
            <a:r>
              <a:rPr lang="cs-CZ" dirty="0"/>
              <a:t>Kontrola před a po výkonu – prevence komplikací </a:t>
            </a:r>
          </a:p>
        </p:txBody>
      </p:sp>
      <p:sp>
        <p:nvSpPr>
          <p:cNvPr id="3" name="Zástupný obsah 2">
            <a:extLst>
              <a:ext uri="{FF2B5EF4-FFF2-40B4-BE49-F238E27FC236}">
                <a16:creationId xmlns:a16="http://schemas.microsoft.com/office/drawing/2014/main" id="{99CD54F2-58B7-2654-1D32-B4A8B1DE6FAC}"/>
              </a:ext>
            </a:extLst>
          </p:cNvPr>
          <p:cNvSpPr>
            <a:spLocks noGrp="1"/>
          </p:cNvSpPr>
          <p:nvPr>
            <p:ph idx="1"/>
          </p:nvPr>
        </p:nvSpPr>
        <p:spPr>
          <a:xfrm>
            <a:off x="755859" y="1983355"/>
            <a:ext cx="10753200" cy="4139998"/>
          </a:xfrm>
        </p:spPr>
        <p:txBody>
          <a:bodyPr/>
          <a:lstStyle/>
          <a:p>
            <a:r>
              <a:rPr lang="cs-CZ" dirty="0"/>
              <a:t>Vyloučení </a:t>
            </a:r>
            <a:r>
              <a:rPr lang="cs-CZ" dirty="0" err="1"/>
              <a:t>koagulopatie</a:t>
            </a:r>
            <a:endParaRPr lang="cs-CZ" dirty="0"/>
          </a:p>
          <a:p>
            <a:r>
              <a:rPr lang="cs-CZ" dirty="0"/>
              <a:t>Správná lokalizace a charakter tekutiny nebo vzduchu RTG (2 projekce) doplněné CT</a:t>
            </a:r>
          </a:p>
          <a:p>
            <a:r>
              <a:rPr lang="cs-CZ" dirty="0"/>
              <a:t>Po výkonu opět kontrola zobrazovacími metodami k vyloučení nesprávné polohy drénu </a:t>
            </a:r>
          </a:p>
        </p:txBody>
      </p:sp>
    </p:spTree>
    <p:extLst>
      <p:ext uri="{BB962C8B-B14F-4D97-AF65-F5344CB8AC3E}">
        <p14:creationId xmlns:p14="http://schemas.microsoft.com/office/powerpoint/2010/main" val="1955323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3C7073-F89C-71E8-6967-06AC9EB21AC2}"/>
              </a:ext>
            </a:extLst>
          </p:cNvPr>
          <p:cNvSpPr>
            <a:spLocks noGrp="1"/>
          </p:cNvSpPr>
          <p:nvPr>
            <p:ph type="title"/>
          </p:nvPr>
        </p:nvSpPr>
        <p:spPr>
          <a:xfrm>
            <a:off x="454277" y="375006"/>
            <a:ext cx="10753200" cy="451576"/>
          </a:xfrm>
        </p:spPr>
        <p:txBody>
          <a:bodyPr/>
          <a:lstStyle/>
          <a:p>
            <a:r>
              <a:rPr lang="cs-CZ" dirty="0"/>
              <a:t> Umístění hrudního drénu „</a:t>
            </a:r>
            <a:r>
              <a:rPr lang="cs-CZ" dirty="0" err="1"/>
              <a:t>safe</a:t>
            </a:r>
            <a:r>
              <a:rPr lang="cs-CZ" dirty="0"/>
              <a:t> </a:t>
            </a:r>
            <a:r>
              <a:rPr lang="cs-CZ" dirty="0" err="1"/>
              <a:t>triangel</a:t>
            </a:r>
            <a:r>
              <a:rPr lang="cs-CZ" dirty="0"/>
              <a:t>“</a:t>
            </a:r>
          </a:p>
        </p:txBody>
      </p:sp>
      <p:pic>
        <p:nvPicPr>
          <p:cNvPr id="4" name="Zástupný obsah 3">
            <a:extLst>
              <a:ext uri="{FF2B5EF4-FFF2-40B4-BE49-F238E27FC236}">
                <a16:creationId xmlns:a16="http://schemas.microsoft.com/office/drawing/2014/main" id="{C69E5EB0-DFD4-F1FD-B605-10CCE269FBEC}"/>
              </a:ext>
            </a:extLst>
          </p:cNvPr>
          <p:cNvPicPr>
            <a:picLocks noGrp="1" noChangeAspect="1"/>
          </p:cNvPicPr>
          <p:nvPr>
            <p:ph idx="1"/>
          </p:nvPr>
        </p:nvPicPr>
        <p:blipFill>
          <a:blip r:embed="rId2"/>
          <a:stretch>
            <a:fillRect/>
          </a:stretch>
        </p:blipFill>
        <p:spPr>
          <a:xfrm>
            <a:off x="4026694" y="1692275"/>
            <a:ext cx="4140200" cy="4140200"/>
          </a:xfrm>
          <a:prstGeom prst="rect">
            <a:avLst/>
          </a:prstGeom>
        </p:spPr>
      </p:pic>
      <p:sp>
        <p:nvSpPr>
          <p:cNvPr id="6" name="TextovéPole 5">
            <a:extLst>
              <a:ext uri="{FF2B5EF4-FFF2-40B4-BE49-F238E27FC236}">
                <a16:creationId xmlns:a16="http://schemas.microsoft.com/office/drawing/2014/main" id="{05B6D71A-E29C-1A44-D6DF-5B93413E1E50}"/>
              </a:ext>
            </a:extLst>
          </p:cNvPr>
          <p:cNvSpPr txBox="1"/>
          <p:nvPr/>
        </p:nvSpPr>
        <p:spPr>
          <a:xfrm>
            <a:off x="155524" y="2176253"/>
            <a:ext cx="7576235" cy="2677656"/>
          </a:xfrm>
          <a:prstGeom prst="rect">
            <a:avLst/>
          </a:prstGeom>
          <a:noFill/>
        </p:spPr>
        <p:txBody>
          <a:bodyPr wrap="square">
            <a:spAutoFit/>
          </a:bodyPr>
          <a:lstStyle/>
          <a:p>
            <a:pPr marL="285750" indent="-285750">
              <a:buFont typeface="Arial" panose="020B0604020202020204" pitchFamily="34" charset="0"/>
              <a:buChar char="•"/>
            </a:pPr>
            <a:r>
              <a:rPr lang="cs-CZ" sz="2400" b="1" dirty="0"/>
              <a:t>Volný pneumotorax: </a:t>
            </a:r>
            <a:r>
              <a:rPr lang="cs-CZ" sz="2400" dirty="0"/>
              <a:t>nejčastěji v </a:t>
            </a:r>
            <a:r>
              <a:rPr lang="cs-CZ" sz="2400" dirty="0" err="1"/>
              <a:t>medioklavikulární</a:t>
            </a:r>
            <a:r>
              <a:rPr lang="cs-CZ" sz="2400" dirty="0"/>
              <a:t> čáře ve 2. mezižebří</a:t>
            </a:r>
          </a:p>
          <a:p>
            <a:pPr marL="285750" indent="-285750">
              <a:buFont typeface="Arial" panose="020B0604020202020204" pitchFamily="34" charset="0"/>
              <a:buChar char="•"/>
            </a:pPr>
            <a:endParaRPr lang="cs-CZ" sz="2400" dirty="0"/>
          </a:p>
          <a:p>
            <a:pPr marL="285750" indent="-285750">
              <a:buFont typeface="Arial" panose="020B0604020202020204" pitchFamily="34" charset="0"/>
              <a:buChar char="•"/>
            </a:pPr>
            <a:r>
              <a:rPr lang="cs-CZ" sz="2400" b="1" dirty="0"/>
              <a:t>Volný výpotek: </a:t>
            </a:r>
            <a:r>
              <a:rPr lang="cs-CZ" sz="2400" dirty="0"/>
              <a:t>5-6 mezižebří ve střední axilární čáře</a:t>
            </a:r>
          </a:p>
          <a:p>
            <a:pPr marL="285750" indent="-285750">
              <a:buFont typeface="Arial" panose="020B0604020202020204" pitchFamily="34" charset="0"/>
              <a:buChar char="•"/>
            </a:pPr>
            <a:endParaRPr lang="cs-CZ" sz="2400" dirty="0"/>
          </a:p>
          <a:p>
            <a:endParaRPr lang="cs-CZ" sz="2400" dirty="0"/>
          </a:p>
        </p:txBody>
      </p:sp>
      <p:sp>
        <p:nvSpPr>
          <p:cNvPr id="8" name="TextovéPole 7">
            <a:extLst>
              <a:ext uri="{FF2B5EF4-FFF2-40B4-BE49-F238E27FC236}">
                <a16:creationId xmlns:a16="http://schemas.microsoft.com/office/drawing/2014/main" id="{E6FF7E27-1442-8478-19A4-A484BB7696BE}"/>
              </a:ext>
            </a:extLst>
          </p:cNvPr>
          <p:cNvSpPr txBox="1"/>
          <p:nvPr/>
        </p:nvSpPr>
        <p:spPr>
          <a:xfrm>
            <a:off x="454277" y="1444981"/>
            <a:ext cx="6096000" cy="461665"/>
          </a:xfrm>
          <a:prstGeom prst="rect">
            <a:avLst/>
          </a:prstGeom>
          <a:noFill/>
        </p:spPr>
        <p:txBody>
          <a:bodyPr wrap="square">
            <a:spAutoFit/>
          </a:bodyPr>
          <a:lstStyle/>
          <a:p>
            <a:r>
              <a:rPr lang="cs-CZ" sz="2400" b="1" dirty="0">
                <a:solidFill>
                  <a:srgbClr val="FF0000"/>
                </a:solidFill>
              </a:rPr>
              <a:t>Vždy dle nálezu RTG nebo CT</a:t>
            </a:r>
          </a:p>
        </p:txBody>
      </p:sp>
      <p:pic>
        <p:nvPicPr>
          <p:cNvPr id="9" name="Obrázek 8">
            <a:extLst>
              <a:ext uri="{FF2B5EF4-FFF2-40B4-BE49-F238E27FC236}">
                <a16:creationId xmlns:a16="http://schemas.microsoft.com/office/drawing/2014/main" id="{1CC5D87A-FFEA-DAED-ADB7-531659A9539F}"/>
              </a:ext>
            </a:extLst>
          </p:cNvPr>
          <p:cNvPicPr>
            <a:picLocks noChangeAspect="1"/>
          </p:cNvPicPr>
          <p:nvPr/>
        </p:nvPicPr>
        <p:blipFill>
          <a:blip r:embed="rId3"/>
          <a:stretch>
            <a:fillRect/>
          </a:stretch>
        </p:blipFill>
        <p:spPr>
          <a:xfrm>
            <a:off x="1780610" y="4101972"/>
            <a:ext cx="2696774" cy="2622094"/>
          </a:xfrm>
          <a:prstGeom prst="rect">
            <a:avLst/>
          </a:prstGeom>
        </p:spPr>
      </p:pic>
    </p:spTree>
    <p:extLst>
      <p:ext uri="{BB962C8B-B14F-4D97-AF65-F5344CB8AC3E}">
        <p14:creationId xmlns:p14="http://schemas.microsoft.com/office/powerpoint/2010/main" val="838201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842675-22BE-8870-705D-CF1E25558CFE}"/>
              </a:ext>
            </a:extLst>
          </p:cNvPr>
          <p:cNvSpPr>
            <a:spLocks noGrp="1"/>
          </p:cNvSpPr>
          <p:nvPr>
            <p:ph type="title"/>
          </p:nvPr>
        </p:nvSpPr>
        <p:spPr/>
        <p:txBody>
          <a:bodyPr/>
          <a:lstStyle/>
          <a:p>
            <a:r>
              <a:rPr lang="cs-CZ" dirty="0"/>
              <a:t>Poloha pacienta </a:t>
            </a:r>
          </a:p>
        </p:txBody>
      </p:sp>
      <p:sp>
        <p:nvSpPr>
          <p:cNvPr id="3" name="Zástupný obsah 2">
            <a:extLst>
              <a:ext uri="{FF2B5EF4-FFF2-40B4-BE49-F238E27FC236}">
                <a16:creationId xmlns:a16="http://schemas.microsoft.com/office/drawing/2014/main" id="{5D635B44-8C9A-DFB6-BB3C-969C09FBABBA}"/>
              </a:ext>
            </a:extLst>
          </p:cNvPr>
          <p:cNvSpPr>
            <a:spLocks noGrp="1"/>
          </p:cNvSpPr>
          <p:nvPr>
            <p:ph idx="1"/>
          </p:nvPr>
        </p:nvSpPr>
        <p:spPr>
          <a:xfrm>
            <a:off x="394451" y="1530838"/>
            <a:ext cx="9186429" cy="4607162"/>
          </a:xfrm>
        </p:spPr>
        <p:txBody>
          <a:bodyPr>
            <a:normAutofit/>
          </a:bodyPr>
          <a:lstStyle/>
          <a:p>
            <a:r>
              <a:rPr lang="cs-CZ" dirty="0"/>
              <a:t>Poloha vleže na zádech event. v polosedě 45°</a:t>
            </a:r>
          </a:p>
          <a:p>
            <a:pPr marL="72000" indent="0">
              <a:buNone/>
            </a:pPr>
            <a:endParaRPr lang="cs-CZ" dirty="0"/>
          </a:p>
          <a:p>
            <a:r>
              <a:rPr lang="cs-CZ" dirty="0"/>
              <a:t>Poloha vleže na zádech s lehkým vytočením trupu kontralaterálně a </a:t>
            </a:r>
            <a:r>
              <a:rPr lang="cs-CZ" dirty="0" err="1"/>
              <a:t>elevovanou</a:t>
            </a:r>
            <a:r>
              <a:rPr lang="cs-CZ" dirty="0"/>
              <a:t> horní končetinou na drénované straně. </a:t>
            </a:r>
          </a:p>
          <a:p>
            <a:pPr marL="72000" indent="0">
              <a:buNone/>
            </a:pPr>
            <a:endParaRPr lang="cs-CZ" dirty="0"/>
          </a:p>
          <a:p>
            <a:r>
              <a:rPr lang="cs-CZ" dirty="0"/>
              <a:t>Poloha na boku s </a:t>
            </a:r>
            <a:r>
              <a:rPr lang="cs-CZ" dirty="0" err="1"/>
              <a:t>elevovanou</a:t>
            </a:r>
            <a:r>
              <a:rPr lang="cs-CZ" dirty="0"/>
              <a:t> horní končetinou za hlavu</a:t>
            </a:r>
          </a:p>
          <a:p>
            <a:pPr marL="72000" indent="0">
              <a:buNone/>
            </a:pPr>
            <a:endParaRPr lang="cs-CZ" dirty="0"/>
          </a:p>
          <a:p>
            <a:r>
              <a:rPr lang="cs-CZ" dirty="0"/>
              <a:t>Poloha pacienta vsedě čelem k opěradlu židle s opřenými nebo svěšenými horními končetinami. </a:t>
            </a:r>
          </a:p>
        </p:txBody>
      </p:sp>
      <p:pic>
        <p:nvPicPr>
          <p:cNvPr id="4" name="Obrázek 3">
            <a:extLst>
              <a:ext uri="{FF2B5EF4-FFF2-40B4-BE49-F238E27FC236}">
                <a16:creationId xmlns:a16="http://schemas.microsoft.com/office/drawing/2014/main" id="{F3751B2F-8156-A004-A42D-89917B5C2D0F}"/>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9932333" y="741228"/>
            <a:ext cx="1877731" cy="1621677"/>
          </a:xfrm>
          <a:prstGeom prst="rect">
            <a:avLst/>
          </a:prstGeom>
        </p:spPr>
      </p:pic>
      <p:pic>
        <p:nvPicPr>
          <p:cNvPr id="5" name="Obrázek 4">
            <a:extLst>
              <a:ext uri="{FF2B5EF4-FFF2-40B4-BE49-F238E27FC236}">
                <a16:creationId xmlns:a16="http://schemas.microsoft.com/office/drawing/2014/main" id="{62E9BCC7-651C-EF15-6489-3033610A3164}"/>
              </a:ext>
            </a:extLst>
          </p:cNvPr>
          <p:cNvPicPr>
            <a:picLocks noChangeAspect="1"/>
          </p:cNvPicPr>
          <p:nvPr/>
        </p:nvPicPr>
        <p:blipFill>
          <a:blip r:embed="rId3"/>
          <a:stretch>
            <a:fillRect/>
          </a:stretch>
        </p:blipFill>
        <p:spPr>
          <a:xfrm>
            <a:off x="9907302" y="2572108"/>
            <a:ext cx="1890247" cy="1981372"/>
          </a:xfrm>
          <a:prstGeom prst="rect">
            <a:avLst/>
          </a:prstGeom>
        </p:spPr>
      </p:pic>
      <p:pic>
        <p:nvPicPr>
          <p:cNvPr id="6" name="Obrázek 5">
            <a:extLst>
              <a:ext uri="{FF2B5EF4-FFF2-40B4-BE49-F238E27FC236}">
                <a16:creationId xmlns:a16="http://schemas.microsoft.com/office/drawing/2014/main" id="{699FAECC-7789-761E-F26F-5CBBD039B5F4}"/>
              </a:ext>
            </a:extLst>
          </p:cNvPr>
          <p:cNvPicPr>
            <a:picLocks noChangeAspect="1"/>
          </p:cNvPicPr>
          <p:nvPr/>
        </p:nvPicPr>
        <p:blipFill>
          <a:blip r:embed="rId4"/>
          <a:stretch>
            <a:fillRect/>
          </a:stretch>
        </p:blipFill>
        <p:spPr>
          <a:xfrm>
            <a:off x="9822648" y="4834711"/>
            <a:ext cx="2097103" cy="1871912"/>
          </a:xfrm>
          <a:prstGeom prst="rect">
            <a:avLst/>
          </a:prstGeom>
        </p:spPr>
      </p:pic>
    </p:spTree>
    <p:extLst>
      <p:ext uri="{BB962C8B-B14F-4D97-AF65-F5344CB8AC3E}">
        <p14:creationId xmlns:p14="http://schemas.microsoft.com/office/powerpoint/2010/main" val="392504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A30385-436D-63C7-7A0C-A99B516E1FC2}"/>
              </a:ext>
            </a:extLst>
          </p:cNvPr>
          <p:cNvSpPr>
            <a:spLocks noGrp="1"/>
          </p:cNvSpPr>
          <p:nvPr>
            <p:ph type="title"/>
          </p:nvPr>
        </p:nvSpPr>
        <p:spPr/>
        <p:txBody>
          <a:bodyPr/>
          <a:lstStyle/>
          <a:p>
            <a:r>
              <a:rPr lang="cs-CZ" dirty="0"/>
              <a:t>Velikost drénu </a:t>
            </a:r>
          </a:p>
        </p:txBody>
      </p:sp>
      <p:sp>
        <p:nvSpPr>
          <p:cNvPr id="3" name="Zástupný obsah 2">
            <a:extLst>
              <a:ext uri="{FF2B5EF4-FFF2-40B4-BE49-F238E27FC236}">
                <a16:creationId xmlns:a16="http://schemas.microsoft.com/office/drawing/2014/main" id="{88FEA9ED-3D5F-38A1-2434-F8BFEE3C2191}"/>
              </a:ext>
            </a:extLst>
          </p:cNvPr>
          <p:cNvSpPr>
            <a:spLocks noGrp="1"/>
          </p:cNvSpPr>
          <p:nvPr>
            <p:ph idx="1"/>
          </p:nvPr>
        </p:nvSpPr>
        <p:spPr/>
        <p:txBody>
          <a:bodyPr/>
          <a:lstStyle/>
          <a:p>
            <a:pPr marL="72000" indent="0">
              <a:buNone/>
            </a:pPr>
            <a:r>
              <a:rPr lang="cs-CZ" dirty="0"/>
              <a:t>Drén je dimenzovaný podle vnitřního průměru (1 Fr = 0,3 mm). Doporučená velikost se liší podle indikace: </a:t>
            </a:r>
          </a:p>
          <a:p>
            <a:pPr marL="627063" indent="-268288"/>
            <a:r>
              <a:rPr lang="cs-CZ" dirty="0"/>
              <a:t>14-22 Fr stabilní pneumotorax</a:t>
            </a:r>
          </a:p>
          <a:p>
            <a:pPr marL="627063" indent="-268288"/>
            <a:r>
              <a:rPr lang="cs-CZ" dirty="0"/>
              <a:t>24-28 Fr tenzní pneumotorax </a:t>
            </a:r>
          </a:p>
          <a:p>
            <a:pPr marL="627063" indent="-268288"/>
            <a:r>
              <a:rPr lang="cs-CZ" dirty="0"/>
              <a:t>28-32 Fr </a:t>
            </a:r>
            <a:r>
              <a:rPr lang="cs-CZ" dirty="0" err="1"/>
              <a:t>hemotorax</a:t>
            </a:r>
            <a:r>
              <a:rPr lang="cs-CZ" dirty="0"/>
              <a:t>/empyém </a:t>
            </a:r>
          </a:p>
          <a:p>
            <a:endParaRPr lang="cs-CZ" dirty="0"/>
          </a:p>
        </p:txBody>
      </p:sp>
      <p:pic>
        <p:nvPicPr>
          <p:cNvPr id="4" name="Obrázek 3">
            <a:extLst>
              <a:ext uri="{FF2B5EF4-FFF2-40B4-BE49-F238E27FC236}">
                <a16:creationId xmlns:a16="http://schemas.microsoft.com/office/drawing/2014/main" id="{B5B1AAAD-B400-122F-557E-EC5F42949AD5}"/>
              </a:ext>
            </a:extLst>
          </p:cNvPr>
          <p:cNvPicPr>
            <a:picLocks noChangeAspect="1"/>
          </p:cNvPicPr>
          <p:nvPr/>
        </p:nvPicPr>
        <p:blipFill>
          <a:blip r:embed="rId2"/>
          <a:stretch>
            <a:fillRect/>
          </a:stretch>
        </p:blipFill>
        <p:spPr>
          <a:xfrm>
            <a:off x="6831565" y="2608843"/>
            <a:ext cx="4972050" cy="3381375"/>
          </a:xfrm>
          <a:prstGeom prst="rect">
            <a:avLst/>
          </a:prstGeom>
        </p:spPr>
      </p:pic>
    </p:spTree>
    <p:extLst>
      <p:ext uri="{BB962C8B-B14F-4D97-AF65-F5344CB8AC3E}">
        <p14:creationId xmlns:p14="http://schemas.microsoft.com/office/powerpoint/2010/main" val="350940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4F8A2F-A59D-5BED-F649-A7DCB945048A}"/>
              </a:ext>
            </a:extLst>
          </p:cNvPr>
          <p:cNvSpPr>
            <a:spLocks noGrp="1"/>
          </p:cNvSpPr>
          <p:nvPr>
            <p:ph type="title"/>
          </p:nvPr>
        </p:nvSpPr>
        <p:spPr>
          <a:xfrm>
            <a:off x="796200" y="137295"/>
            <a:ext cx="10753200" cy="451576"/>
          </a:xfrm>
        </p:spPr>
        <p:txBody>
          <a:bodyPr/>
          <a:lstStyle/>
          <a:p>
            <a:r>
              <a:rPr lang="cs-CZ" dirty="0"/>
              <a:t>Další drény </a:t>
            </a:r>
          </a:p>
        </p:txBody>
      </p:sp>
      <p:sp>
        <p:nvSpPr>
          <p:cNvPr id="3" name="Zástupný obsah 2">
            <a:extLst>
              <a:ext uri="{FF2B5EF4-FFF2-40B4-BE49-F238E27FC236}">
                <a16:creationId xmlns:a16="http://schemas.microsoft.com/office/drawing/2014/main" id="{C88E7014-A723-0075-C477-5BF4BC6CEA78}"/>
              </a:ext>
            </a:extLst>
          </p:cNvPr>
          <p:cNvSpPr>
            <a:spLocks noGrp="1"/>
          </p:cNvSpPr>
          <p:nvPr>
            <p:ph idx="29"/>
          </p:nvPr>
        </p:nvSpPr>
        <p:spPr>
          <a:xfrm>
            <a:off x="406293" y="888881"/>
            <a:ext cx="5626954" cy="4139998"/>
          </a:xfrm>
        </p:spPr>
        <p:txBody>
          <a:bodyPr/>
          <a:lstStyle/>
          <a:p>
            <a:pPr marL="72000" indent="0">
              <a:buNone/>
            </a:pPr>
            <a:r>
              <a:rPr lang="cs-CZ" b="1" dirty="0" err="1"/>
              <a:t>Pleuracan</a:t>
            </a:r>
            <a:r>
              <a:rPr lang="cs-CZ" b="1" dirty="0"/>
              <a:t> </a:t>
            </a:r>
          </a:p>
          <a:p>
            <a:pPr>
              <a:lnSpc>
                <a:spcPct val="100000"/>
              </a:lnSpc>
            </a:pPr>
            <a:r>
              <a:rPr lang="cs-CZ" sz="1800" dirty="0"/>
              <a:t>používá k drenáží transudátů a exsudátů z pleurální dutiny, plicních kaveren a plicních abscesů, ascites, léčba při pneumotoraxu, výplach pleurálních empyémů a abscesů v ostatních tělních dutinách, instilace léků do tělních dutin</a:t>
            </a:r>
          </a:p>
        </p:txBody>
      </p:sp>
      <p:sp>
        <p:nvSpPr>
          <p:cNvPr id="4" name="Zástupný obsah 3">
            <a:extLst>
              <a:ext uri="{FF2B5EF4-FFF2-40B4-BE49-F238E27FC236}">
                <a16:creationId xmlns:a16="http://schemas.microsoft.com/office/drawing/2014/main" id="{5AF397F3-3713-1B6C-B76A-A93E8A428BF4}"/>
              </a:ext>
            </a:extLst>
          </p:cNvPr>
          <p:cNvSpPr>
            <a:spLocks noGrp="1"/>
          </p:cNvSpPr>
          <p:nvPr>
            <p:ph idx="30"/>
          </p:nvPr>
        </p:nvSpPr>
        <p:spPr>
          <a:xfrm>
            <a:off x="6251279" y="888881"/>
            <a:ext cx="5626955" cy="4952622"/>
          </a:xfrm>
        </p:spPr>
        <p:txBody>
          <a:bodyPr/>
          <a:lstStyle/>
          <a:p>
            <a:pPr marL="72000" indent="0">
              <a:lnSpc>
                <a:spcPct val="100000"/>
              </a:lnSpc>
              <a:buNone/>
            </a:pPr>
            <a:r>
              <a:rPr lang="cs-CZ" b="1" i="0" dirty="0" err="1">
                <a:solidFill>
                  <a:srgbClr val="333333"/>
                </a:solidFill>
                <a:effectLst/>
              </a:rPr>
              <a:t>Pigtailové</a:t>
            </a:r>
            <a:r>
              <a:rPr lang="cs-CZ" b="1" i="0" dirty="0">
                <a:solidFill>
                  <a:srgbClr val="333333"/>
                </a:solidFill>
                <a:effectLst/>
              </a:rPr>
              <a:t> katétry </a:t>
            </a:r>
          </a:p>
          <a:p>
            <a:pPr>
              <a:lnSpc>
                <a:spcPct val="100000"/>
              </a:lnSpc>
            </a:pPr>
            <a:r>
              <a:rPr lang="cs-CZ" sz="1800" dirty="0"/>
              <a:t>Používají se k úlevě od jednoduchého, spontánního, </a:t>
            </a:r>
            <a:r>
              <a:rPr lang="cs-CZ" sz="1800" dirty="0" err="1"/>
              <a:t>iatrogenního</a:t>
            </a:r>
            <a:r>
              <a:rPr lang="cs-CZ" sz="1800" dirty="0"/>
              <a:t> a tenzního pneumotoraxu. Zavádí se </a:t>
            </a:r>
            <a:r>
              <a:rPr lang="cs-CZ" sz="1800" dirty="0" err="1"/>
              <a:t>Seldingerovou</a:t>
            </a:r>
            <a:r>
              <a:rPr lang="cs-CZ" sz="1800" dirty="0"/>
              <a:t> technikou jde minimálně invazivní zavedení katétru.</a:t>
            </a:r>
          </a:p>
          <a:p>
            <a:pPr>
              <a:lnSpc>
                <a:spcPct val="100000"/>
              </a:lnSpc>
            </a:pPr>
            <a:endParaRPr lang="cs-CZ" sz="1800" dirty="0"/>
          </a:p>
        </p:txBody>
      </p:sp>
      <p:pic>
        <p:nvPicPr>
          <p:cNvPr id="5" name="Obrázek 4">
            <a:extLst>
              <a:ext uri="{FF2B5EF4-FFF2-40B4-BE49-F238E27FC236}">
                <a16:creationId xmlns:a16="http://schemas.microsoft.com/office/drawing/2014/main" id="{0C30EBF0-99B1-0370-74C8-D7E15395D24F}"/>
              </a:ext>
            </a:extLst>
          </p:cNvPr>
          <p:cNvPicPr>
            <a:picLocks noChangeAspect="1"/>
          </p:cNvPicPr>
          <p:nvPr/>
        </p:nvPicPr>
        <p:blipFill>
          <a:blip r:embed="rId2"/>
          <a:stretch>
            <a:fillRect/>
          </a:stretch>
        </p:blipFill>
        <p:spPr>
          <a:xfrm>
            <a:off x="6760826" y="2711583"/>
            <a:ext cx="4607859" cy="3753555"/>
          </a:xfrm>
          <a:prstGeom prst="rect">
            <a:avLst/>
          </a:prstGeom>
        </p:spPr>
      </p:pic>
      <p:pic>
        <p:nvPicPr>
          <p:cNvPr id="7" name="Zástupný obsah 4">
            <a:extLst>
              <a:ext uri="{FF2B5EF4-FFF2-40B4-BE49-F238E27FC236}">
                <a16:creationId xmlns:a16="http://schemas.microsoft.com/office/drawing/2014/main" id="{0055E08E-B21C-243C-BE42-2D17E19E5F26}"/>
              </a:ext>
            </a:extLst>
          </p:cNvPr>
          <p:cNvPicPr>
            <a:picLocks noChangeAspect="1"/>
          </p:cNvPicPr>
          <p:nvPr/>
        </p:nvPicPr>
        <p:blipFill rotWithShape="1">
          <a:blip r:embed="rId3"/>
          <a:srcRect l="49304" t="32686" r="34466" b="40445"/>
          <a:stretch/>
        </p:blipFill>
        <p:spPr>
          <a:xfrm>
            <a:off x="796200" y="2761219"/>
            <a:ext cx="3977506" cy="3703919"/>
          </a:xfrm>
          <a:prstGeom prst="rect">
            <a:avLst/>
          </a:prstGeom>
        </p:spPr>
      </p:pic>
    </p:spTree>
    <p:extLst>
      <p:ext uri="{BB962C8B-B14F-4D97-AF65-F5344CB8AC3E}">
        <p14:creationId xmlns:p14="http://schemas.microsoft.com/office/powerpoint/2010/main" val="17515446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CZ.potx" id="{0256B392-11D6-4CFF-A65D-2F19E0793336}" vid="{4DBF336A-63FD-420A-B5B7-04D31F847D65}"/>
    </a:ext>
  </a:extLst>
</a:theme>
</file>

<file path=ppt/theme/theme2.xml><?xml version="1.0" encoding="utf-8"?>
<a:theme xmlns:a="http://schemas.openxmlformats.org/drawingml/2006/main" name="1_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cz-v11.potx" id="{AF0F71E7-5DF4-4053-86E5-72B8973D7F64}" vid="{53024889-B6B7-4D78-8AB9-6C3BF509ADE5}"/>
    </a:ext>
  </a:extLst>
</a:theme>
</file>

<file path=docProps/app.xml><?xml version="1.0" encoding="utf-8"?>
<Properties xmlns="http://schemas.openxmlformats.org/officeDocument/2006/extended-properties" xmlns:vt="http://schemas.openxmlformats.org/officeDocument/2006/docPropsVTypes">
  <TotalTime>523</TotalTime>
  <Words>1182</Words>
  <Application>Microsoft Office PowerPoint</Application>
  <PresentationFormat>Širokoúhlá obrazovka</PresentationFormat>
  <Paragraphs>133</Paragraphs>
  <Slides>26</Slides>
  <Notes>0</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26</vt:i4>
      </vt:variant>
    </vt:vector>
  </HeadingPairs>
  <TitlesOfParts>
    <vt:vector size="32" baseType="lpstr">
      <vt:lpstr>Arial</vt:lpstr>
      <vt:lpstr>Comic Sans MS</vt:lpstr>
      <vt:lpstr>Tahoma</vt:lpstr>
      <vt:lpstr>Wingdings</vt:lpstr>
      <vt:lpstr>Prezentace_MU_CZ</vt:lpstr>
      <vt:lpstr>1_Prezentace_MU_CZ</vt:lpstr>
      <vt:lpstr>Prezentace aplikace PowerPoint</vt:lpstr>
      <vt:lpstr>Hrudní drenáž</vt:lpstr>
      <vt:lpstr>Prezentace aplikace PowerPoint</vt:lpstr>
      <vt:lpstr>Indikace pro zavedení hrudní trubice </vt:lpstr>
      <vt:lpstr>Kontrola před a po výkonu – prevence komplikací </vt:lpstr>
      <vt:lpstr> Umístění hrudního drénu „safe triangel“</vt:lpstr>
      <vt:lpstr>Poloha pacienta </vt:lpstr>
      <vt:lpstr>Velikost drénu </vt:lpstr>
      <vt:lpstr>Další drény </vt:lpstr>
      <vt:lpstr>Drenážní systémy</vt:lpstr>
      <vt:lpstr>Drenážní systémy</vt:lpstr>
      <vt:lpstr>Drenážní systémy</vt:lpstr>
      <vt:lpstr>Drenážní systém </vt:lpstr>
      <vt:lpstr>Podobnost  systémů 3 lahví a komorové drenážní jednotky</vt:lpstr>
      <vt:lpstr>Drenážní komorové jednotky </vt:lpstr>
      <vt:lpstr>Popis drenážního systému</vt:lpstr>
      <vt:lpstr>1. Naplnění Komory B vodního zámku </vt:lpstr>
      <vt:lpstr>2. Naplnění komory regulace sání </vt:lpstr>
      <vt:lpstr>3. Připojení systému k hrudnímu katétru pacienta</vt:lpstr>
      <vt:lpstr>Kontrola systému  </vt:lpstr>
      <vt:lpstr>Automatický ventil proti nadměrnému podtlaku </vt:lpstr>
      <vt:lpstr>4. Napojení na sání </vt:lpstr>
      <vt:lpstr>Detekce vzduchu z pleurální dutiny</vt:lpstr>
      <vt:lpstr>Detekce vzduchové netěsnosti </vt:lpstr>
      <vt:lpstr>Co monitorujeme I.?</vt:lpstr>
      <vt:lpstr>Co monitorujeme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Jiřina Večeřová</dc:creator>
  <cp:lastModifiedBy>Denisa Macková</cp:lastModifiedBy>
  <cp:revision>20</cp:revision>
  <dcterms:created xsi:type="dcterms:W3CDTF">2023-04-04T09:48:26Z</dcterms:created>
  <dcterms:modified xsi:type="dcterms:W3CDTF">2023-11-01T09:54:15Z</dcterms:modified>
</cp:coreProperties>
</file>