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9" r:id="rId2"/>
    <p:sldId id="28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57" r:id="rId11"/>
    <p:sldId id="275" r:id="rId12"/>
    <p:sldId id="262" r:id="rId13"/>
    <p:sldId id="265" r:id="rId14"/>
    <p:sldId id="267" r:id="rId15"/>
    <p:sldId id="260" r:id="rId16"/>
    <p:sldId id="261" r:id="rId17"/>
    <p:sldId id="263" r:id="rId18"/>
    <p:sldId id="264" r:id="rId19"/>
    <p:sldId id="258" r:id="rId20"/>
    <p:sldId id="259" r:id="rId21"/>
    <p:sldId id="256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ED5742F-27DA-4671-9C06-A1F83CAAA47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cs-CZ" noProof="0"/>
              <a:t>Klepnutím lze upravit styl předlohy nadpisů.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37F35A4-3E1D-425D-8B23-130FA43AF60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cs-CZ" noProof="0"/>
              <a:t>Klepnutím lze upravit styl předlohy podnadpisů.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9A3EBB24-8160-4C23-BB66-97D0064007C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1531756A-90D1-48C4-AA8A-FB2D7A71F4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7E92E9B1-F505-4DFF-BBBD-5C0AB7266D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18B884-46E7-481E-93CA-27C4B86771F2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E400F-8C9E-4150-BE14-6B27E9B0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B80639-DC0D-4D8C-AA0F-6CCF83011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9294F3-B96D-49FF-BB9E-5F424691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E88B24-036A-4555-ACBD-AE136955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EE8D29-EC32-482F-B9F6-AAB87E53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898D7-7F40-4F69-A32D-8D43698CF0E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9692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9CA5E65-38CA-473E-8BA0-932949B24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CFD5E1-7D66-46EA-9868-D91C7B020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3CC07C-0090-4B31-957E-B5D78091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F544-6879-407A-B5FE-F0FBFE06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26B5E3-9C50-4138-986F-E50FA6DF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748E8-AEF9-4B88-90C2-2520BC876D4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2281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6A7B2-20BD-4724-82CC-92ADBEBF3AD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816508-98D7-4622-875E-13DF15BD85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C51484-11D1-46AB-B2E2-FAC9FB79104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B8FF24-4364-427C-97AB-11C2AE30A53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C4E27F-7C66-43F5-9305-25000ED60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B03006-748F-453D-9C4E-1FD76862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08BF73-FD0B-403E-A49C-94102DA9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B23BA8-6FBC-499E-B8D9-105286AA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E128A8-8CC3-413D-9EC0-2650A866B21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8819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E974C-8F82-47A7-BD09-CBA8A84B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A5B58D-349E-4D88-8694-BB1D22F4A9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5DB549-0A04-421B-B91E-856677343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6F9FEB-6F06-49E1-A59E-9FF43C50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7B170D-077D-46E3-9ADA-8CDE624D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DE2E75-9854-4BFF-B03A-0CAD1BBB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2A83A-AB2D-4486-A6FF-C0A1EEB081F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8483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22141-B313-4965-AAE6-16E6A5B6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BEDA94-7645-4344-9918-19FC65E43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2B19B0-FDE7-4F21-AB4E-D73D42E9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F195BB-B61B-4369-8335-985D0DFE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44A984-39E5-4EAD-845E-6254D3AA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4035F-1E40-498F-AC65-221FD416858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1175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F1FC5-0CA3-4A87-A380-4435C04F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8A5FCB-BEE0-424A-A181-DAF59C45A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251EA3-E775-4390-84E1-367D1582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ACFF50-DE66-418A-80D0-C61B4D97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C0407C-8AB1-40F4-BC63-70A8BFEB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B0DD8-3419-4F99-B668-97E211F29DD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6032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63B02-59A4-4058-B0C2-2E77871D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453150-8F98-46A3-B1B4-591C21B5F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B8F761-A519-469E-9522-BE78D94B3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D6C4AA-D084-427F-A9A4-AA0AE02E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81A84B-4918-4CDD-B814-60ADDFF1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324023-0770-4EB5-84BB-31CD5645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80DF8-C7E1-49DE-85D6-1FD0B50E0A7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8234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499B7-BB6B-423D-9C81-6429EAA2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5ECD77-24F0-4FD0-9C7B-4C0EEB426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9D7551-8D21-49D2-8A78-224FA7F64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88C9E30-F8FC-4A5C-82A5-CB474011F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6C981DF-06C4-42FF-AF30-E7BD5EC71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DA5885-EF16-4410-A580-700A6F94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284E76-1041-45F6-9395-4FA9C7F6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D52BB2-8A8B-4B01-A4DD-F89A9F07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29F67-CC18-49CF-BE88-3D99C5B1D84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5480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0D7E0-8694-4D7C-9B8F-33111B30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71D2853-2503-4F41-95F2-01675AB1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2034F-7143-41BC-810A-63AF125F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8B83CE-4A6B-4AB7-8091-1B394C2A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E0AC6-DBEA-48B3-9827-EA9AB3E3BA5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6220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E84C6E-2BEE-4880-9EBB-D194CB77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898C3F-2E98-444C-81C6-9711D483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2E8027-6F35-4433-B4D5-3AA1A83B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C3AA1-6F95-4301-ABB3-833F7FE9BE0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1435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D1C82-B818-410F-B72F-F057EC8F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E4CE2A-D398-41EE-AA9D-939FE695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60E2E9-38C2-418D-8DD8-C3C0E7213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3EA578-046F-475A-928F-C0BF0C36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94E6D3-D8E0-4A91-9638-D7B5D994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6AB08-6D8D-452A-B700-9EC27211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69CD3-7E9A-4F57-8002-0C327FB78BD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1801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09CE3-9D84-4CB4-B01C-8DCFF1F4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9AF857-82B8-4776-AF0D-714E7B756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87454A-3722-4227-AE70-0CA521632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B959AD-C721-41BD-B054-218BE061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FC5E1-4325-4723-8A60-E17789FF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52F093-E06B-45F8-831B-E7584640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6EBDD-40B2-451E-A82B-B4631A321EF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0563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47529E1-A3CD-4C4C-B2C7-D1831F02F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9A08D4B-D2E5-43F1-970C-EACF798D5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styly předlohy textu.</a:t>
            </a:r>
          </a:p>
          <a:p>
            <a:pPr lvl="1"/>
            <a:r>
              <a:rPr lang="en-US" altLang="cs-CZ"/>
              <a:t>Druhá úroveň</a:t>
            </a:r>
          </a:p>
          <a:p>
            <a:pPr lvl="2"/>
            <a:r>
              <a:rPr lang="en-US" altLang="cs-CZ"/>
              <a:t>Třetí úroveň</a:t>
            </a:r>
          </a:p>
          <a:p>
            <a:pPr lvl="3"/>
            <a:r>
              <a:rPr lang="en-US" altLang="cs-CZ"/>
              <a:t>Čtvrtá úroveň</a:t>
            </a:r>
          </a:p>
          <a:p>
            <a:pPr lvl="4"/>
            <a:r>
              <a:rPr lang="en-US" altLang="cs-CZ"/>
              <a:t>Pátá úroveň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7CBDD5B-93DB-4999-861A-43D1463BF6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cs-CZ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E1ADB18A-1D4D-41C7-883F-83EEE14D11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cs-CZ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053E3438-5DE4-4F4F-8C5E-898D076D38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0227EFF-22C9-45E4-944C-DB3CC1A68BAF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EF0A915-D0E3-4B89-9DCC-5A51C82A0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Konzervativní terapie zlomenin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303DACC-6311-4EA2-BB02-4254D299E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600" dirty="0"/>
              <a:t>Základní principy – principy definovány Lorencem </a:t>
            </a:r>
            <a:r>
              <a:rPr lang="cs-CZ" altLang="cs-CZ" sz="1600" dirty="0" err="1"/>
              <a:t>Bohlerem</a:t>
            </a:r>
            <a:endParaRPr lang="cs-CZ" altLang="cs-CZ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Repozice – Retence – Rehabilitace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AO 	1. repozice a fixace v anatom. Postavení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            	2. dostatečná stabilita fixace s ohledem na celkový stav pacienta a poranění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		3. při manipulaci a repozici </a:t>
            </a:r>
            <a:r>
              <a:rPr lang="cs-CZ" altLang="cs-CZ" sz="1600" dirty="0" err="1"/>
              <a:t>maxim.šetření</a:t>
            </a:r>
            <a:r>
              <a:rPr lang="cs-CZ" altLang="cs-CZ" sz="1600" dirty="0"/>
              <a:t> měkkých a </a:t>
            </a:r>
            <a:r>
              <a:rPr lang="cs-CZ" altLang="cs-CZ" sz="1600" dirty="0" err="1"/>
              <a:t>kostěnných</a:t>
            </a:r>
            <a:r>
              <a:rPr lang="cs-CZ" altLang="cs-CZ" sz="1600" dirty="0"/>
              <a:t> tkání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		    s cílem nezhoršovat prokrvení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		4. časná mobilizace s rehabilitací postižené oblasti a pacienta.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	Konzervativní terapie -  nekrvavá repozice </a:t>
            </a:r>
            <a:r>
              <a:rPr lang="cs-CZ" altLang="cs-CZ" sz="1600"/>
              <a:t>(</a:t>
            </a:r>
            <a:r>
              <a:rPr lang="cs-CZ" altLang="cs-CZ" sz="1600" smtClean="0"/>
              <a:t>pokud </a:t>
            </a:r>
            <a:r>
              <a:rPr lang="cs-CZ" altLang="cs-CZ" sz="1600"/>
              <a:t>to stav nevyžaduje)  a zevní imobilizací  (měkký obvaz, </a:t>
            </a:r>
            <a:r>
              <a:rPr lang="cs-CZ" altLang="cs-CZ" sz="1600" dirty="0" err="1"/>
              <a:t>orteza</a:t>
            </a:r>
            <a:r>
              <a:rPr lang="cs-CZ" altLang="cs-CZ" sz="1600" dirty="0"/>
              <a:t>, sádrový obvaz … s lokal. a </a:t>
            </a:r>
            <a:r>
              <a:rPr lang="cs-CZ" altLang="cs-CZ" sz="1600" dirty="0" err="1"/>
              <a:t>celk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symptomat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Th</a:t>
            </a:r>
            <a:r>
              <a:rPr lang="cs-CZ" altLang="cs-CZ" sz="1600" dirty="0"/>
              <a:t>.)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 		   	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6DE07B-9CB5-43BC-A735-E89C02F2B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138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08DC154-B7B5-41F1-8398-F449EC60A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b="1"/>
              <a:t>Obvazy</a:t>
            </a:r>
          </a:p>
          <a:p>
            <a:pPr>
              <a:buClr>
                <a:schemeClr val="tx1"/>
              </a:buClr>
            </a:pPr>
            <a:r>
              <a:rPr lang="cs-CZ" altLang="cs-CZ" sz="2000"/>
              <a:t>Přikládání obvazů je lékařský výkon, kterým sledujeme krytí nebo znehybnění určité části těla. Obvaz musí respektovat základní fyziologické předpoklady, nesmí se posunovat,  nesmí tlačit, měl splňovat určité estetické kritéria.</a:t>
            </a:r>
          </a:p>
          <a:p>
            <a:pPr>
              <a:buClr>
                <a:schemeClr val="tx1"/>
              </a:buClr>
            </a:pPr>
            <a:r>
              <a:rPr lang="cs-CZ" altLang="cs-CZ" sz="2000" b="1"/>
              <a:t>Delění obvazů je z několik hledisek</a:t>
            </a:r>
          </a:p>
          <a:p>
            <a:pPr>
              <a:buClr>
                <a:schemeClr val="tx1"/>
              </a:buClr>
            </a:pPr>
            <a:r>
              <a:rPr lang="cs-CZ" altLang="cs-CZ" sz="2000"/>
              <a:t>Podle funkce: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Krycí - překrývají ranné plochy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Imobilizační – znehybňují určitou část těla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Podpůrné – zamezují pohyblivost části těla některým směrem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Extenční – jsou kombinací tahu a částečného znehybnění.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Korekční – působí tlakem nebo tahem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Fixační – připevňují obvazový materiál k povrchu těla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cs-CZ" altLang="cs-CZ" sz="2000"/>
              <a:t>Podle použitého materiálu 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Šátkové, obvinadlové, obvazy z hadicových obvinadel, dlahy a dlahové obvazy, obvazy z tuhnoucích hmot.</a:t>
            </a:r>
            <a:endParaRPr lang="en-US" altLang="cs-CZ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A34DD88E-FBA0-4D2C-96F6-632C547DD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cs-CZ" altLang="cs-CZ"/>
              <a:t>Obvazy</a:t>
            </a:r>
            <a:endParaRPr lang="en-US" altLang="cs-CZ"/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378C62B4-A729-4538-91AE-32463C590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196975"/>
            <a:ext cx="5040313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85498A9-2670-4C8D-BC09-EC87E9380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8896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7271C41-1EC8-4B32-94F8-8D10CB476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r>
              <a:rPr lang="cs-CZ" altLang="cs-CZ"/>
              <a:t>Obvazy šátkové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Používané při první pomoci pro jednoduchost aplikace, k jejich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zhotovení slouží troj nebo čtyřcípý šátek</a:t>
            </a:r>
          </a:p>
          <a:p>
            <a:pPr>
              <a:buClr>
                <a:schemeClr val="tx1"/>
              </a:buClr>
            </a:pPr>
            <a:r>
              <a:rPr lang="cs-CZ" altLang="cs-CZ"/>
              <a:t>Obvazy obinadlové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Základem obinadlového obvazu je obtáčka, vznikají obtočením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obvinadla koleme některé části těla.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Dle obtáčení dělíme –  dolabra serpens – řídký závit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           dolabra currens ascendens/descendens/reversa	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b="1"/>
              <a:t>Taping	</a:t>
            </a:r>
            <a:r>
              <a:rPr lang="cs-CZ" altLang="cs-CZ" sz="2000"/>
              <a:t>- zvláštní forma obinadlových obvazu, funkční obvaz		- aplikace pruhů pásky na postiženou končetinu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- rozvoj nastal s objevením leukoplastu a adhezivního 	      	  elastického obinadla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		- prvé zmínky – gladiátory používali fixace k prevenci a fixaci 			zranění techniku podobnou tapingu</a:t>
            </a:r>
            <a:endParaRPr lang="en-US" altLang="cs-CZ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Rectangle 12">
            <a:extLst>
              <a:ext uri="{FF2B5EF4-FFF2-40B4-BE49-F238E27FC236}">
                <a16:creationId xmlns:a16="http://schemas.microsoft.com/office/drawing/2014/main" id="{9E22F9E2-7EFF-4DF0-BE90-9C497D1F1E1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id="{E1620E82-4BC9-4A37-AEA3-C3414A5D911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1200"/>
            <a:ext cx="309562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649C49FA-2B3A-4DFD-8D6E-F79F8F6D8F6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3450"/>
            <a:ext cx="4038600" cy="75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308EB477-68C4-4C54-B2D0-E3EA37B1A17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933825"/>
            <a:ext cx="3167062" cy="2303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33848147-7A7D-4CEA-B059-3BFCF68B105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495800"/>
            <a:ext cx="4038600" cy="893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5DAF0706-1EB3-43A3-89E9-92E076831C4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1515" name="Picture 11">
            <a:extLst>
              <a:ext uri="{FF2B5EF4-FFF2-40B4-BE49-F238E27FC236}">
                <a16:creationId xmlns:a16="http://schemas.microsoft.com/office/drawing/2014/main" id="{F350C4DF-0674-4380-A41C-433BC039066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4038600" cy="212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06C2CE4F-AD64-438B-867D-F820F1797F5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76250"/>
            <a:ext cx="38163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011A92A8-3284-4724-AF54-49D4C2714CD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184525"/>
            <a:ext cx="3887787" cy="29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0EEC0FF4-7BB4-4B49-BA45-9B75D5460DA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184525"/>
            <a:ext cx="3744912" cy="29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1790F594-14E6-4C60-85F9-BEBB16B6573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674688"/>
          </a:xfrm>
        </p:spPr>
        <p:txBody>
          <a:bodyPr/>
          <a:lstStyle/>
          <a:p>
            <a:r>
              <a:rPr lang="cs-CZ" altLang="cs-CZ" sz="4000" b="1"/>
              <a:t>Taping</a:t>
            </a:r>
            <a:endParaRPr lang="en-US" altLang="cs-CZ" sz="4000" b="1"/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04F0DFDA-4426-4534-A90B-122C556AB6B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981200"/>
            <a:ext cx="324167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F5C55B4C-1F2F-493A-A485-92E3E658422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1200"/>
            <a:ext cx="3168650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5048ED85-9CEE-4F7F-8BBE-9E9F8CCE529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4106863"/>
            <a:ext cx="327660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CB962233-038F-4B28-B176-97277F5A5CB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106863"/>
            <a:ext cx="3214688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8490EF3-987C-41B9-BE11-F9E936F33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4688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3D896B0-83DB-40A1-B089-FB0318334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cs-CZ" altLang="cs-CZ"/>
              <a:t>Obvazy z hadicových obinadel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Vyráběné v různých velikostech dle průměrů části těla na které obvazy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nasazujeme – speciální formou je „pruban“ – fixace těžko přístupných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míst (kyčel, rameno)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Standardní obvaz – obvaz hlavy, bérce, prstu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Clr>
                <a:schemeClr val="tx1"/>
              </a:buClr>
            </a:pPr>
            <a:r>
              <a:rPr lang="cs-CZ" altLang="cs-CZ" sz="2000"/>
              <a:t>  </a:t>
            </a:r>
            <a:r>
              <a:rPr lang="cs-CZ" altLang="cs-CZ"/>
              <a:t>Dlahy a dlahové obvazy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Dlaha – tuhé těleso, které přemošťujě jeden nebo více kloubů a tím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omezuje v hybnosti.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Nejčastější formy :	Crammerova dlaha (deštičky, drátky)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	Vakuová dlaha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	Extenční dlahy (braunova dlaha…)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                          	</a:t>
            </a:r>
            <a:endParaRPr lang="en-US" altLang="cs-CZ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9D71CDE-CBE6-4FFA-A180-97A0507D3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413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C3AAAFF-C2E3-40D5-A689-74FE38500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cs-CZ" altLang="cs-CZ"/>
              <a:t>Obvazy z tuhnoucích hmot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Prvé zmínky pocházejí z dob Peršanů a perských válek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Znovuobjevení – vojenský lékaři Pirogov a Mathijsen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altLang="cs-CZ" sz="2000"/>
              <a:t>Využívali na výrobu gázový obvaz a sádrový prášek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Indikace: 	hojení zánětu měkkých tkání a defektů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podpora vnitřní fixaci při instabilní fixaci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klasická léčba zlomenin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léčba po rekonstrukčních operacích kl. pouzder, vazů,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šlach, nervů,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vyrovnávaní končetin a malformací páteře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při zhotovování pozitivních a negativních odlitků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dočasná imobilizace při první pomoci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Char char="-"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Char char="-"/>
            </a:pPr>
            <a:endParaRPr lang="en-US" altLang="cs-CZ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D076DF0-1C77-4604-8688-60550FD6C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5575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E918E84-3260-4EC4-A4C9-F8B653C3C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Obvazy z tuhnoucích hmot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Rizika dlouhodobé imobilizace – trombóza, omezení pohyblivosti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(Volkmanova kontraktura, Sudeckův syndrom),nekroza měkkých tkání,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útlak šlachy, nervu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Principy fixace: 	znehybnění kloubu pod a nad zlomeninou (střed. post)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zesílení v místech tlaku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používáme techniku podlož./nepodlož. obvazu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Druhy obvazů :	sádrové obvazy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obvazy z tuhnoucích plastů ( lehčí, prodyšnější)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termocast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Funkční léčba dle Sarmienta – </a:t>
            </a:r>
            <a:r>
              <a:rPr lang="cs-CZ" altLang="cs-CZ" sz="2000" i="1"/>
              <a:t>arteriální, venózní, lymfatický sytém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Mají významnou roli při hojení zlomenin. Při imobilizaci dochází k jejich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dysfunkci. Funkční léčba umožňuje limitovaný pohyb při hojení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zlomeniny a tým napomáha hojení 			</a:t>
            </a:r>
            <a:endParaRPr lang="en-US" altLang="cs-CZ" sz="2000"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BE8F0DD7-109B-46E5-812A-FC6CF669C5B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588963"/>
          </a:xfrm>
        </p:spPr>
        <p:txBody>
          <a:bodyPr/>
          <a:lstStyle/>
          <a:p>
            <a:r>
              <a:rPr lang="cs-CZ" altLang="cs-CZ" sz="4000" b="1"/>
              <a:t>Tuhé obvazové techniky</a:t>
            </a:r>
            <a:endParaRPr lang="en-US" altLang="cs-CZ" sz="4000" b="1"/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D56B3D5E-6E20-4ECE-A31D-934C81B59AC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1981200"/>
            <a:ext cx="3175000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2DCE2CF6-8111-4330-BFA1-54E8110F298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81200"/>
            <a:ext cx="334327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7A535006-7A21-44C8-A7E1-1501A1275F8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38" y="4106863"/>
            <a:ext cx="3154362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048C5BD7-9CA8-448E-A188-6088D414457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106863"/>
            <a:ext cx="338455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D04AED5-5548-47AE-9E90-AF04CF004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E041BE5-26CE-4C9E-B1F5-E955E7598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30825"/>
          </a:xfrm>
        </p:spPr>
        <p:txBody>
          <a:bodyPr/>
          <a:lstStyle/>
          <a:p>
            <a:r>
              <a:rPr lang="cs-CZ" altLang="cs-CZ" sz="2400" b="1"/>
              <a:t>Hojení kostí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/>
          </a:p>
          <a:p>
            <a:r>
              <a:rPr lang="cs-CZ" altLang="cs-CZ" sz="1600"/>
              <a:t>Rozdělujeme na primární a sekundární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r>
              <a:rPr lang="cs-CZ" altLang="cs-CZ" sz="1600" b="1" u="sng"/>
              <a:t>SEKUNDÁRNÍ HOJENÍ</a:t>
            </a:r>
            <a:r>
              <a:rPr lang="cs-CZ" altLang="cs-CZ" sz="1600"/>
              <a:t> (hřebování a konzervativní terapie)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 	zánětlivá fáze – hematom v místě lomu infiltrován neutrofily a makrofágy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reparační fáze – hematom nahrazován granulační tkání – primit. Svalkems fibroblasty které se mění na chodnro a osteoblasty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remodelační fáze – remineralizace mezibunečné hmoty přestavování kostěné tkáně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     na rtg je pattno zavápňování svalku který je silnější než původní kost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u="sng"/>
              <a:t>PRIMÁRNÍ HOJENÍ</a:t>
            </a:r>
            <a:r>
              <a:rPr lang="cs-CZ" altLang="cs-CZ" sz="1600"/>
              <a:t> (osteosyntézy dlahami, šrouby)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   je umožněno tesným kontaktem fragmentů s kompresí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netvoří se svalek, hojení probíhá přímo přestupem haverských  systému kosti – jeich odbouráním a novotvorbou – osteoklasty vytvářejí resopční kanály a osteoblasty vatvářejí novou kost 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051708A7-5641-4A10-90A5-69379F0E9FA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847725"/>
          </a:xfrm>
        </p:spPr>
        <p:txBody>
          <a:bodyPr/>
          <a:lstStyle/>
          <a:p>
            <a:r>
              <a:rPr lang="cs-CZ" altLang="cs-CZ" sz="4000" b="1"/>
              <a:t>Tuhé obvazové techniky</a:t>
            </a:r>
            <a:endParaRPr lang="en-US" altLang="cs-CZ" sz="4000" b="1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D11DA6E-237C-4CDC-8258-B6F85841545D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8200" y="4106863"/>
            <a:ext cx="4038600" cy="1989137"/>
          </a:xfrm>
        </p:spPr>
        <p:txBody>
          <a:bodyPr/>
          <a:lstStyle/>
          <a:p>
            <a:endParaRPr lang="cs-CZ" altLang="cs-CZ" sz="2400"/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19DAE0EE-96AD-4030-A83C-6E34394F1D2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981200"/>
            <a:ext cx="3443287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C4AC57D9-E78B-43F5-A796-F1133BDE3A9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81200"/>
            <a:ext cx="3529012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489C1E5D-E86B-42A6-AAA6-3FD9C39440D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4102100"/>
            <a:ext cx="3168650" cy="198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1F84C528-C966-45E2-9AAC-E9A5B7686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D065DEC-D255-4D38-A09B-2BD7E966F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9291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sz="2000" b="1"/>
          </a:p>
          <a:p>
            <a:pPr>
              <a:buClr>
                <a:schemeClr val="tx1"/>
              </a:buClr>
            </a:pPr>
            <a:r>
              <a:rPr lang="cs-CZ" altLang="cs-CZ" sz="2000" b="1"/>
              <a:t>Ortéza – </a:t>
            </a:r>
            <a:r>
              <a:rPr lang="cs-CZ" altLang="cs-CZ" sz="2000"/>
              <a:t>ortopedická pomůcka udržující vzájemně pohyblivé části těla v pevné poloze (dlaha, korzet)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b="1"/>
              <a:t>     (řec. Orthos – rovný, thesis – položení)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 b="1"/>
          </a:p>
          <a:p>
            <a:pPr>
              <a:buClr>
                <a:schemeClr val="tx1"/>
              </a:buClr>
            </a:pPr>
            <a:r>
              <a:rPr lang="cs-CZ" altLang="cs-CZ" sz="2000" b="1" i="1"/>
              <a:t>Ortéza (v užším smyslu)</a:t>
            </a:r>
            <a:r>
              <a:rPr lang="cs-CZ" altLang="cs-CZ" sz="2000" i="1"/>
              <a:t> - zevně aplikovaná pomůcka, kterou používáme k ovlivnění morfologických nebo funkčních poruch nervového, svalového nebo skeletálního systému</a:t>
            </a:r>
            <a:endParaRPr lang="en-US" altLang="cs-CZ" sz="2000" b="1"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5549DB6-6A96-4BEF-B712-D37FECEE9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8825AE9-FAAD-45C2-A23E-E209BBAF4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cs-CZ" altLang="cs-CZ" sz="2800"/>
              <a:t>Ortézy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Obor zabývající se léčbou pacientů pomocí ortéz - ortotika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Ortéza – zevně aplikovaná pomůcka, kterou využíváme k ovlivnění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Morfologických, nebo funkčních poruch nervového, svalového, nebo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skeletálního systému.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Ortézy – horních končetin, dolních končetin, trupové (nákrčníky, 	    	  korzety, korzelety), ortoprotézy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Funkční charakteristika: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Fixační – fixuji danú partii v dané poloze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Retenční – umožňují udržení docíleného funkčního postavení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Redresí – vedou danou tělní partii k určitému morf. a/nebo funkčnímu postavení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Podpůrné – podporují určitou funkci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Derotační – působí derotačním efektem – většinou trupové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Distrakční – působí distrakcí dané tělné partie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</a:t>
            </a:r>
            <a:endParaRPr lang="en-US" altLang="cs-CZ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4F81F1D3-27AA-4C65-A4E8-9B055021A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4637502-8EF4-462E-9B45-B056A057C9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8229600" cy="2374900"/>
          </a:xfrm>
        </p:spPr>
        <p:txBody>
          <a:bodyPr/>
          <a:lstStyle/>
          <a:p>
            <a:r>
              <a:rPr lang="cs-CZ" altLang="cs-CZ" sz="2800"/>
              <a:t>Ortézy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Při indikaci ortézy hodnotíme – aktuální lokální morfologický a funkční nález, základní a přidružené onemocnění a jejich vývoj a prognózu,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(oběhové ,neurologické poměry, kožní reakce), předpoklad efektu,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compliance pacienta.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cs-CZ" sz="1800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B124D9CE-B270-4807-9313-7D1FFDA482E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" y="2989263"/>
            <a:ext cx="8229600" cy="3106737"/>
          </a:xfrm>
        </p:spPr>
        <p:txBody>
          <a:bodyPr/>
          <a:lstStyle/>
          <a:p>
            <a:endParaRPr lang="cs-CZ" altLang="cs-CZ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AE8E043-9FD8-4D08-9AAC-1C342349C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50C7517-13DD-4D18-86DF-E85731315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/>
              <a:t>Indikace:</a:t>
            </a:r>
          </a:p>
          <a:p>
            <a:pPr>
              <a:lnSpc>
                <a:spcPct val="90000"/>
              </a:lnSpc>
            </a:pPr>
            <a:r>
              <a:rPr lang="cs-CZ" altLang="cs-CZ" sz="1600"/>
              <a:t>Stabilní nedislokované kostěné poranění</a:t>
            </a:r>
          </a:p>
          <a:p>
            <a:pPr>
              <a:lnSpc>
                <a:spcPct val="90000"/>
              </a:lnSpc>
            </a:pPr>
            <a:r>
              <a:rPr lang="cs-CZ" altLang="cs-CZ" sz="1600"/>
              <a:t>Dislokované které umožňují anatom. repozici s dobrou retencí  a přijatelnou fixací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600"/>
              <a:t>     (v případě krajní polohy kloubu nebo fixace velké části – lepší op. Th.)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/>
              <a:t>Operační léčba je kontraindikována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Stabilita zlomenin často zahrnutá v klasifikacích pro jednotlivé fraktury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Indikace jsou častou modifikovány: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věkem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compliance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nároky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přidruženými poraněními v okolí fraktury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biologickým stavem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přidruženými poraněními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možnostmi pracoviště 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             zvyklostmi pracoviště (u vybraných typu fraktur) 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FB9EE54-B186-4C3E-B4A3-F086AF404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FCC2D0E-8BEE-4B83-BB60-4F96DF725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87950"/>
          </a:xfrm>
        </p:spPr>
        <p:txBody>
          <a:bodyPr/>
          <a:lstStyle/>
          <a:p>
            <a:r>
              <a:rPr lang="cs-CZ" altLang="cs-CZ" sz="2400" b="1"/>
              <a:t>Ke konzervativní terapii indikujeme</a:t>
            </a:r>
            <a:r>
              <a:rPr lang="cs-CZ" altLang="cs-CZ" sz="160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- měkkotkáňové poranění kdy dojde k zhojení in situ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  ( kontuze, distenze, distorze, stavy po luxacích, parc. ruptury svalů, šlach, některé totální ruptury svalů či šlach) </a:t>
            </a:r>
          </a:p>
          <a:p>
            <a:pPr>
              <a:buFontTx/>
              <a:buNone/>
            </a:pPr>
            <a:r>
              <a:rPr lang="cs-CZ" altLang="cs-CZ" sz="1600"/>
              <a:t>- kostní poranění</a:t>
            </a:r>
          </a:p>
          <a:p>
            <a:pPr>
              <a:buFontTx/>
              <a:buNone/>
            </a:pPr>
            <a:r>
              <a:rPr lang="cs-CZ" altLang="cs-CZ" sz="1600"/>
              <a:t>  metafyzární poranění se správným rotačním, osovým a ad latus postavením</a:t>
            </a:r>
          </a:p>
          <a:p>
            <a:pPr>
              <a:buFontTx/>
              <a:buNone/>
            </a:pPr>
            <a:r>
              <a:rPr lang="cs-CZ" altLang="cs-CZ" sz="1600"/>
              <a:t>  (rozdíl je často mezi HK a DK vzhledem k zátěži a riziku žilní trombozy či jiných rizik </a:t>
            </a:r>
          </a:p>
          <a:p>
            <a:pPr>
              <a:buFontTx/>
              <a:buNone/>
            </a:pPr>
            <a:r>
              <a:rPr lang="cs-CZ" altLang="cs-CZ" sz="1600"/>
              <a:t>   z imobilizace)</a:t>
            </a:r>
          </a:p>
          <a:p>
            <a:pPr>
              <a:buFontTx/>
              <a:buNone/>
            </a:pPr>
            <a:r>
              <a:rPr lang="cs-CZ" altLang="cs-CZ" sz="1600"/>
              <a:t>  epifyzární poranění – stabilní nedislokované s anatomickým nitrokloubním postavením</a:t>
            </a:r>
          </a:p>
          <a:p>
            <a:pPr>
              <a:buFontTx/>
              <a:buNone/>
            </a:pPr>
            <a:r>
              <a:rPr lang="cs-CZ" altLang="cs-CZ" sz="1600"/>
              <a:t>  (schodek cca do 1-2 mm – v závislosti od velikosti kloubu nebo chrupavky)</a:t>
            </a:r>
          </a:p>
          <a:p>
            <a:pPr>
              <a:buFontTx/>
              <a:buNone/>
            </a:pPr>
            <a:endParaRPr lang="cs-CZ" altLang="cs-CZ" sz="1600"/>
          </a:p>
          <a:p>
            <a:pPr>
              <a:buFontTx/>
              <a:buNone/>
            </a:pPr>
            <a:r>
              <a:rPr lang="cs-CZ" altLang="cs-CZ" sz="1600"/>
              <a:t>Tolerovaná distrakce je do 3 mm – jinak je riziko vzniku pakloubu či prodl. hojení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7AF3889-84C7-4554-848E-1CB03F83E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11E0094-8550-4CF7-A34B-C85353939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cs-CZ" sz="2000"/>
              <a:t>Při terapii musíme pacienta i jeho kostní poranění hodnotit komplexně a také individuálně</a:t>
            </a:r>
            <a:r>
              <a:rPr lang="cs-CZ" altLang="cs-CZ" sz="1600"/>
              <a:t> !!!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r>
              <a:rPr lang="cs-CZ" altLang="cs-CZ" sz="2000"/>
              <a:t>Združená pranění poyltrauma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r>
              <a:rPr lang="cs-CZ" altLang="cs-CZ" sz="2000"/>
              <a:t>Mechanizmus a energetičnost úraz – měkkotkáňová složka traumatu a její rizika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r>
              <a:rPr lang="cs-CZ" altLang="cs-CZ" sz="2000"/>
              <a:t>Věk, spolupráce, interní a psychaitrický, neurologický stav pacienta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r>
              <a:rPr lang="cs-CZ" altLang="cs-CZ" sz="2000"/>
              <a:t>Tolerance fixace pacientem či někdy v indikovaných případech i přání pacienta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3DC4564-7D91-41F8-9165-02715472B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5A792E3-3426-4DFE-9E88-0B28BC922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59387"/>
          </a:xfrm>
        </p:spPr>
        <p:txBody>
          <a:bodyPr/>
          <a:lstStyle/>
          <a:p>
            <a:r>
              <a:rPr lang="cs-CZ" altLang="cs-CZ" sz="2400" b="1"/>
              <a:t>Repozice 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/>
              <a:t>Jeli dislokace snažíme se o repozici v anestezii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- lokální, svodnou, analgosedaci, celková nebo spinální s ev relaxací svalů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/>
              <a:t>Postavení během repozice hodnotíme klinicky, v případě potřeby provádíme repozici pod rtg kontrolou – C rameno (skiagraficky či skiaskopicky)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/>
              <a:t>Po repozici a naložení fixace kontrolujeme postavení – RTG snímkem 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/>
              <a:t>V případě sadrové fixace volíme dlahu/střiženou fixacei vzhledem k otoku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Pacient je poučen o imobilizaci o rizikách a jejich řešení, o režimových opatřeních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Za 24-48 hod požadujeme klinickou kontrolu (stav fixace, prokrvení, inervace)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Další kontroly následují po ústupu otoku (5-14 den) s event. přesádrováním do plné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fixace následně s rtg kontrolou postavení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Další kontroly jsou podle stavu hojení a poté s rtg kontrolou po sundání fixace a zhojení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fraktury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01CCB34-26BE-4310-9825-E88AEAE4F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26A6B4E-87CB-4BCF-AAE3-9B3652B58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cs-CZ" sz="2400" b="1"/>
              <a:t>Imobilizace</a:t>
            </a:r>
          </a:p>
          <a:p>
            <a:r>
              <a:rPr lang="cs-CZ" altLang="cs-CZ" sz="1600"/>
              <a:t>Řídí se všeobecnými pravidly i pravidly pro jednotlivé části těla a typy fraktur</a:t>
            </a:r>
          </a:p>
          <a:p>
            <a:r>
              <a:rPr lang="cs-CZ" altLang="cs-CZ" sz="1600"/>
              <a:t>Pravidlo „kloub pod kloub nad“ (vzhled k tahu dvokloubových svalů 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(v případě méně významného tahu stačí kratší fixace)</a:t>
            </a:r>
          </a:p>
          <a:p>
            <a:r>
              <a:rPr lang="cs-CZ" altLang="cs-CZ" sz="1600"/>
              <a:t>Pravidlo „neutrálního postavení“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     ( v případě vynuceného postavení v kloubu po repozici vyvolíme i jiné postavní)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b="1" u="sng"/>
              <a:t>Formy imobilizace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Šátek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Elastická bandáž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Taping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Orteza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Orteza s limitovaným pohybem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Sadrová fixace/termoplastická fixace/laminátové fixace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Trakce – již obsolentní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247A9B5-2583-45E1-BA99-6FD030369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EB63B87-1961-4737-92A9-99AD79654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cs-CZ" sz="2400" b="1"/>
              <a:t>Komplikace</a:t>
            </a:r>
          </a:p>
          <a:p>
            <a:r>
              <a:rPr lang="cs-CZ" altLang="cs-CZ" sz="1600"/>
              <a:t>Lokální a celkové </a:t>
            </a:r>
          </a:p>
          <a:p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u="sng"/>
              <a:t>Lokální 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redislokace ( chybné naložení fixace, nesprávná indikace, nespolupráce pacienta)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Otlaky měkkotkáňové – kůže, podkoží, nervy, svaly , cévy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Stuhlost v důsledku imobilizace a vznik artrofibrózy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u="sng"/>
              <a:t>Celkové :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tromboembolická nemoc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RSD – reflexní sympatická dystrofie – sudeckův sy.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38140AC-073A-4F58-A47F-C39109666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FD55C3F-7B7A-46D0-893B-D1CCDC718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cs-CZ" sz="2400" b="1"/>
              <a:t>Výhody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vyhnutí se operaci a operačním komplikacím včetně rizikám anestezie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kosmeticky přijatelný výsledek vzhledem k jizvám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ambulatní léčení bez nutnosti hospitalizace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b="1"/>
              <a:t>Nevýhody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    imobilizace okolních kloubů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    dlouhodobá imobilizace a dyskomfort pacienta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    nutnost častějších rtg kontrol pro ev redislokaci a kontrol fixace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1616</TotalTime>
  <Words>1546</Words>
  <Application>Microsoft Office PowerPoint</Application>
  <PresentationFormat>Předvádění na obrazovce (4:3)</PresentationFormat>
  <Paragraphs>222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Textura</vt:lpstr>
      <vt:lpstr>Konzervativní terapie zlomenin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Obvazy</vt:lpstr>
      <vt:lpstr>Prezentace aplikace PowerPoint</vt:lpstr>
      <vt:lpstr>Prezentace aplikace PowerPoint</vt:lpstr>
      <vt:lpstr>Prezentace aplikace PowerPoint</vt:lpstr>
      <vt:lpstr>Taping</vt:lpstr>
      <vt:lpstr>Prezentace aplikace PowerPoint</vt:lpstr>
      <vt:lpstr>Prezentace aplikace PowerPoint</vt:lpstr>
      <vt:lpstr>Prezentace aplikace PowerPoint</vt:lpstr>
      <vt:lpstr>Tuhé obvazové techniky</vt:lpstr>
      <vt:lpstr>Tuhé obvazové techniky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dano</dc:creator>
  <cp:lastModifiedBy>Hlaváč Jiří</cp:lastModifiedBy>
  <cp:revision>15</cp:revision>
  <dcterms:created xsi:type="dcterms:W3CDTF">2005-09-30T15:07:25Z</dcterms:created>
  <dcterms:modified xsi:type="dcterms:W3CDTF">2021-04-08T08:55:30Z</dcterms:modified>
</cp:coreProperties>
</file>