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70" r:id="rId14"/>
    <p:sldId id="269" r:id="rId15"/>
    <p:sldId id="271" r:id="rId16"/>
    <p:sldId id="272" r:id="rId17"/>
    <p:sldId id="279" r:id="rId18"/>
    <p:sldId id="266" r:id="rId19"/>
    <p:sldId id="274" r:id="rId20"/>
    <p:sldId id="291" r:id="rId21"/>
    <p:sldId id="292" r:id="rId22"/>
    <p:sldId id="273" r:id="rId23"/>
    <p:sldId id="277" r:id="rId24"/>
    <p:sldId id="275" r:id="rId25"/>
    <p:sldId id="276" r:id="rId26"/>
    <p:sldId id="280" r:id="rId27"/>
    <p:sldId id="281" r:id="rId28"/>
    <p:sldId id="282" r:id="rId29"/>
    <p:sldId id="283" r:id="rId30"/>
    <p:sldId id="284" r:id="rId31"/>
    <p:sldId id="286" r:id="rId32"/>
    <p:sldId id="285" r:id="rId33"/>
    <p:sldId id="287" r:id="rId34"/>
    <p:sldId id="288" r:id="rId35"/>
    <p:sldId id="289" r:id="rId36"/>
    <p:sldId id="290" r:id="rId37"/>
    <p:sldId id="293" r:id="rId3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320"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2AA478-C85B-45B3-9767-6F852FEF6A24}" type="datetimeFigureOut">
              <a:rPr lang="cs-CZ" smtClean="0"/>
              <a:t>24.03.2021</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68F29F-146C-4977-949C-41A314641431}" type="slidenum">
              <a:rPr lang="cs-CZ" smtClean="0"/>
              <a:t>‹#›</a:t>
            </a:fld>
            <a:endParaRPr lang="cs-CZ"/>
          </a:p>
        </p:txBody>
      </p:sp>
    </p:spTree>
    <p:extLst>
      <p:ext uri="{BB962C8B-B14F-4D97-AF65-F5344CB8AC3E}">
        <p14:creationId xmlns:p14="http://schemas.microsoft.com/office/powerpoint/2010/main" val="3959541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D12604C2-4043-496C-BE49-7A24085F42C2}" type="slidenum">
              <a:rPr lang="en-US" altLang="cs-CZ" sz="1200" b="0" smtClean="0"/>
              <a:pPr/>
              <a:t>23</a:t>
            </a:fld>
            <a:endParaRPr lang="en-US" altLang="cs-CZ" sz="1200" b="0"/>
          </a:p>
        </p:txBody>
      </p:sp>
      <p:sp>
        <p:nvSpPr>
          <p:cNvPr id="68611" name="Rectangle 1026"/>
          <p:cNvSpPr>
            <a:spLocks noGrp="1" noRot="1" noChangeAspect="1" noChangeArrowheads="1" noTextEdit="1"/>
          </p:cNvSpPr>
          <p:nvPr>
            <p:ph type="sldImg"/>
          </p:nvPr>
        </p:nvSpPr>
        <p:spPr>
          <a:ln/>
        </p:spPr>
      </p:sp>
      <p:sp>
        <p:nvSpPr>
          <p:cNvPr id="6861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cs typeface="Times New Roman" pitchFamily="18" charset="0"/>
              </a:rPr>
              <a:t> </a:t>
            </a:r>
          </a:p>
          <a:p>
            <a:endParaRPr lang="en-US"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fld id="{B9341F49-78EA-424D-AADF-C7C1204368F7}" type="slidenum">
              <a:rPr lang="en-US" altLang="cs-CZ" sz="1200" b="0" smtClean="0"/>
              <a:pPr/>
              <a:t>31</a:t>
            </a:fld>
            <a:endParaRPr lang="en-US" altLang="cs-CZ" sz="1200" b="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95EC1D4A-A796-47C3-A63E-CE236FB377E2}" type="datetimeFigureOut">
              <a:rPr lang="cs-CZ" smtClean="0"/>
              <a:t>24.03.2021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5EC1D4A-A796-47C3-A63E-CE236FB377E2}" type="datetimeFigureOut">
              <a:rPr lang="cs-CZ" smtClean="0"/>
              <a:t>24.03.2021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5EC1D4A-A796-47C3-A63E-CE236FB377E2}" type="datetimeFigureOut">
              <a:rPr lang="cs-CZ" smtClean="0"/>
              <a:t>24.03.2021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71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5EC1D4A-A796-47C3-A63E-CE236FB377E2}" type="datetimeFigureOut">
              <a:rPr lang="cs-CZ" smtClean="0"/>
              <a:t>24.03.2021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95EC1D4A-A796-47C3-A63E-CE236FB377E2}" type="datetimeFigureOut">
              <a:rPr lang="cs-CZ" smtClean="0"/>
              <a:t>24.03.2021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95EC1D4A-A796-47C3-A63E-CE236FB377E2}" type="datetimeFigureOut">
              <a:rPr lang="cs-CZ" smtClean="0"/>
              <a:t>24.03.2021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95EC1D4A-A796-47C3-A63E-CE236FB377E2}" type="datetimeFigureOut">
              <a:rPr lang="cs-CZ" smtClean="0"/>
              <a:t>24.03.2021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95EC1D4A-A796-47C3-A63E-CE236FB377E2}" type="datetimeFigureOut">
              <a:rPr lang="cs-CZ" smtClean="0"/>
              <a:t>24.03.2021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5EC1D4A-A796-47C3-A63E-CE236FB377E2}" type="datetimeFigureOut">
              <a:rPr lang="cs-CZ" smtClean="0"/>
              <a:t>24.03.2021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95EC1D4A-A796-47C3-A63E-CE236FB377E2}" type="datetimeFigureOut">
              <a:rPr lang="cs-CZ" smtClean="0"/>
              <a:t>24.03.2021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95EC1D4A-A796-47C3-A63E-CE236FB377E2}" type="datetimeFigureOut">
              <a:rPr lang="cs-CZ" smtClean="0"/>
              <a:t>24.03.2021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C1D4A-A796-47C3-A63E-CE236FB377E2}" type="datetimeFigureOut">
              <a:rPr lang="cs-CZ" smtClean="0"/>
              <a:t>24.03.2021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7A5DF-1266-40EA-9282-1E66B9DE06C0}"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hyperlink" Target="http://emedicine.medscape.com/article/1246691-overview"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emedicine.medscape.com/article/1249384-overview"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hyperlink" Target="http://emedicine.medscape.com/article/412956-overview" TargetMode="External"/><Relationship Id="rId2" Type="http://schemas.openxmlformats.org/officeDocument/2006/relationships/hyperlink" Target="http://emedicine.medscape.com/article/1248323-overview" TargetMode="Externa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dirty="0" smtClean="0"/>
              <a:t>Osteosyntéza </a:t>
            </a:r>
            <a:r>
              <a:rPr lang="cs-CZ" dirty="0"/>
              <a:t>– </a:t>
            </a:r>
            <a:r>
              <a:rPr lang="cs-CZ" dirty="0" smtClean="0"/>
              <a:t>typy, indikace a chirurgické techniky</a:t>
            </a:r>
            <a:endParaRPr lang="cs-CZ" dirty="0"/>
          </a:p>
        </p:txBody>
      </p:sp>
      <p:sp>
        <p:nvSpPr>
          <p:cNvPr id="3" name="Podnadpis 2"/>
          <p:cNvSpPr>
            <a:spLocks noGrp="1"/>
          </p:cNvSpPr>
          <p:nvPr>
            <p:ph type="subTitle" idx="1"/>
          </p:nvPr>
        </p:nvSpPr>
        <p:spPr/>
        <p:txBody>
          <a:bodyPr/>
          <a:lstStyle/>
          <a:p>
            <a:r>
              <a:rPr lang="cs-CZ" dirty="0"/>
              <a:t>Daniel Ira</a:t>
            </a:r>
          </a:p>
          <a:p>
            <a:r>
              <a:rPr lang="cs-CZ" dirty="0"/>
              <a:t>Department </a:t>
            </a:r>
            <a:r>
              <a:rPr lang="cs-CZ" dirty="0" err="1"/>
              <a:t>of</a:t>
            </a:r>
            <a:r>
              <a:rPr lang="cs-CZ" dirty="0"/>
              <a:t> Trauma </a:t>
            </a:r>
            <a:r>
              <a:rPr lang="cs-CZ" dirty="0" err="1"/>
              <a:t>Surgery</a:t>
            </a:r>
            <a:endParaRPr lang="cs-CZ" dirty="0"/>
          </a:p>
          <a:p>
            <a:r>
              <a:rPr lang="cs-CZ" dirty="0"/>
              <a:t>University </a:t>
            </a:r>
            <a:r>
              <a:rPr lang="cs-CZ" dirty="0" err="1"/>
              <a:t>Hospital</a:t>
            </a:r>
            <a:r>
              <a:rPr lang="cs-CZ" dirty="0"/>
              <a:t> Brno </a:t>
            </a:r>
          </a:p>
        </p:txBody>
      </p:sp>
    </p:spTree>
    <p:extLst>
      <p:ext uri="{BB962C8B-B14F-4D97-AF65-F5344CB8AC3E}">
        <p14:creationId xmlns:p14="http://schemas.microsoft.com/office/powerpoint/2010/main" val="1388498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67544" y="332656"/>
            <a:ext cx="8229600" cy="5793507"/>
          </a:xfrm>
        </p:spPr>
        <p:txBody>
          <a:bodyPr>
            <a:normAutofit/>
          </a:bodyPr>
          <a:lstStyle/>
          <a:p>
            <a:r>
              <a:rPr lang="cs-CZ" b="1" dirty="0" smtClean="0"/>
              <a:t>Operační terapie </a:t>
            </a:r>
            <a:r>
              <a:rPr lang="cs-CZ" b="1" dirty="0"/>
              <a:t>- </a:t>
            </a:r>
            <a:r>
              <a:rPr lang="cs-CZ" b="1" dirty="0" smtClean="0"/>
              <a:t>Osteosyntéza</a:t>
            </a:r>
            <a:endParaRPr lang="en-US" b="1" dirty="0"/>
          </a:p>
          <a:p>
            <a:r>
              <a:rPr lang="cs-CZ" sz="2000" dirty="0" smtClean="0"/>
              <a:t>4 základní </a:t>
            </a:r>
            <a:r>
              <a:rPr lang="en-US" sz="2000" dirty="0" smtClean="0"/>
              <a:t> </a:t>
            </a:r>
            <a:r>
              <a:rPr lang="en-US" sz="2000" dirty="0"/>
              <a:t>AO (</a:t>
            </a:r>
            <a:r>
              <a:rPr lang="en-US" sz="2000" i="1" dirty="0" err="1"/>
              <a:t>Arbeitsgemeinschaft</a:t>
            </a:r>
            <a:r>
              <a:rPr lang="en-US" sz="2000" i="1" dirty="0"/>
              <a:t> </a:t>
            </a:r>
            <a:r>
              <a:rPr lang="en-US" sz="2000" i="1" dirty="0" err="1"/>
              <a:t>für</a:t>
            </a:r>
            <a:r>
              <a:rPr lang="en-US" sz="2000" i="1" dirty="0"/>
              <a:t> </a:t>
            </a:r>
            <a:r>
              <a:rPr lang="en-US" sz="2000" i="1" dirty="0" err="1"/>
              <a:t>Osteosynthesefragen</a:t>
            </a:r>
            <a:r>
              <a:rPr lang="en-US" sz="2000" dirty="0"/>
              <a:t> [Association for </a:t>
            </a:r>
            <a:r>
              <a:rPr lang="en-US" sz="2000" dirty="0" err="1"/>
              <a:t>Osteosynthesis</a:t>
            </a:r>
            <a:r>
              <a:rPr lang="en-US" sz="2000" dirty="0"/>
              <a:t>]) </a:t>
            </a:r>
            <a:r>
              <a:rPr lang="en-US" sz="2000" dirty="0" err="1" smtClean="0"/>
              <a:t>prin</a:t>
            </a:r>
            <a:r>
              <a:rPr lang="cs-CZ" sz="2000" dirty="0" smtClean="0"/>
              <a:t>cipy pro operační léčbu:</a:t>
            </a:r>
          </a:p>
          <a:p>
            <a:endParaRPr lang="en-US" sz="2000" dirty="0"/>
          </a:p>
          <a:p>
            <a:r>
              <a:rPr lang="en-US" sz="1800" dirty="0" err="1" smtClean="0">
                <a:solidFill>
                  <a:srgbClr val="FF0000"/>
                </a:solidFill>
              </a:rPr>
              <a:t>Anatomi</a:t>
            </a:r>
            <a:r>
              <a:rPr lang="cs-CZ" sz="1800" dirty="0" err="1" smtClean="0">
                <a:solidFill>
                  <a:srgbClr val="FF0000"/>
                </a:solidFill>
              </a:rPr>
              <a:t>cká</a:t>
            </a:r>
            <a:r>
              <a:rPr lang="cs-CZ" sz="1800" dirty="0" smtClean="0">
                <a:solidFill>
                  <a:srgbClr val="FF0000"/>
                </a:solidFill>
              </a:rPr>
              <a:t> repozice jednotlivých fragmentů zlomeniny</a:t>
            </a:r>
            <a:r>
              <a:rPr lang="en-US" sz="1800" dirty="0" smtClean="0">
                <a:solidFill>
                  <a:srgbClr val="FF0000"/>
                </a:solidFill>
              </a:rPr>
              <a:t> </a:t>
            </a:r>
            <a:r>
              <a:rPr lang="cs-CZ" sz="1800" dirty="0" smtClean="0">
                <a:solidFill>
                  <a:srgbClr val="FF0000"/>
                </a:solidFill>
              </a:rPr>
              <a:t> (Diafyzární zlomeniny –</a:t>
            </a:r>
            <a:r>
              <a:rPr lang="en-US" sz="1800" dirty="0" smtClean="0">
                <a:solidFill>
                  <a:srgbClr val="FF0000"/>
                </a:solidFill>
              </a:rPr>
              <a:t> </a:t>
            </a:r>
            <a:r>
              <a:rPr lang="cs-CZ" sz="1800" dirty="0" smtClean="0">
                <a:solidFill>
                  <a:srgbClr val="FF0000"/>
                </a:solidFill>
              </a:rPr>
              <a:t>délka, </a:t>
            </a:r>
            <a:r>
              <a:rPr lang="cs-CZ" sz="1800" dirty="0" err="1" smtClean="0">
                <a:solidFill>
                  <a:srgbClr val="FF0000"/>
                </a:solidFill>
              </a:rPr>
              <a:t>angulace</a:t>
            </a:r>
            <a:r>
              <a:rPr lang="cs-CZ" sz="1800" dirty="0" smtClean="0">
                <a:solidFill>
                  <a:srgbClr val="FF0000"/>
                </a:solidFill>
              </a:rPr>
              <a:t>, rotace</a:t>
            </a:r>
            <a:r>
              <a:rPr lang="en-US" sz="1800" dirty="0" smtClean="0">
                <a:solidFill>
                  <a:srgbClr val="FF0000"/>
                </a:solidFill>
              </a:rPr>
              <a:t>, intra-articular</a:t>
            </a:r>
            <a:r>
              <a:rPr lang="cs-CZ" sz="1800" dirty="0" smtClean="0">
                <a:solidFill>
                  <a:srgbClr val="FF0000"/>
                </a:solidFill>
              </a:rPr>
              <a:t>ní</a:t>
            </a:r>
            <a:r>
              <a:rPr lang="en-US" sz="1800" dirty="0" smtClean="0">
                <a:solidFill>
                  <a:srgbClr val="FF0000"/>
                </a:solidFill>
              </a:rPr>
              <a:t> </a:t>
            </a:r>
            <a:r>
              <a:rPr lang="cs-CZ" sz="1800" dirty="0" smtClean="0">
                <a:solidFill>
                  <a:srgbClr val="FF0000"/>
                </a:solidFill>
              </a:rPr>
              <a:t>zlomeniny</a:t>
            </a:r>
            <a:r>
              <a:rPr lang="en-US" sz="1800" dirty="0" smtClean="0">
                <a:solidFill>
                  <a:srgbClr val="FF0000"/>
                </a:solidFill>
              </a:rPr>
              <a:t> anatomic</a:t>
            </a:r>
            <a:r>
              <a:rPr lang="cs-CZ" sz="1800" dirty="0" err="1" smtClean="0">
                <a:solidFill>
                  <a:srgbClr val="FF0000"/>
                </a:solidFill>
              </a:rPr>
              <a:t>ká</a:t>
            </a:r>
            <a:r>
              <a:rPr lang="en-US" sz="1800" dirty="0" smtClean="0">
                <a:solidFill>
                  <a:srgbClr val="FF0000"/>
                </a:solidFill>
              </a:rPr>
              <a:t> re</a:t>
            </a:r>
            <a:r>
              <a:rPr lang="cs-CZ" sz="1800" dirty="0" smtClean="0">
                <a:solidFill>
                  <a:srgbClr val="FF0000"/>
                </a:solidFill>
              </a:rPr>
              <a:t>pozice všech fragmentů)</a:t>
            </a:r>
            <a:endParaRPr lang="en-US" sz="1800" dirty="0">
              <a:solidFill>
                <a:srgbClr val="FF0000"/>
              </a:solidFill>
            </a:endParaRPr>
          </a:p>
          <a:p>
            <a:r>
              <a:rPr lang="cs-CZ" sz="1800" dirty="0" smtClean="0">
                <a:solidFill>
                  <a:srgbClr val="FF0000"/>
                </a:solidFill>
              </a:rPr>
              <a:t>Stabilní fixace – absolutní nebo relativní, splnění biomechanických požadavků</a:t>
            </a:r>
            <a:r>
              <a:rPr lang="en-US" sz="1800" dirty="0" smtClean="0">
                <a:solidFill>
                  <a:srgbClr val="FF0000"/>
                </a:solidFill>
              </a:rPr>
              <a:t> </a:t>
            </a:r>
            <a:endParaRPr lang="cs-CZ" sz="1800" dirty="0">
              <a:solidFill>
                <a:srgbClr val="FF0000"/>
              </a:solidFill>
            </a:endParaRPr>
          </a:p>
          <a:p>
            <a:r>
              <a:rPr lang="cs-CZ" sz="1800" dirty="0" smtClean="0">
                <a:solidFill>
                  <a:srgbClr val="FF0000"/>
                </a:solidFill>
              </a:rPr>
              <a:t>Zachování krevního </a:t>
            </a:r>
            <a:r>
              <a:rPr lang="cs-CZ" sz="1800" dirty="0" err="1" smtClean="0">
                <a:solidFill>
                  <a:srgbClr val="FF0000"/>
                </a:solidFill>
              </a:rPr>
              <a:t>zásobenív</a:t>
            </a:r>
            <a:r>
              <a:rPr lang="cs-CZ" sz="1800" dirty="0" smtClean="0">
                <a:solidFill>
                  <a:srgbClr val="FF0000"/>
                </a:solidFill>
              </a:rPr>
              <a:t> </a:t>
            </a:r>
            <a:r>
              <a:rPr lang="cs-CZ" sz="1800" dirty="0" err="1" smtClean="0">
                <a:solidFill>
                  <a:srgbClr val="FF0000"/>
                </a:solidFill>
              </a:rPr>
              <a:t>míste</a:t>
            </a:r>
            <a:r>
              <a:rPr lang="cs-CZ" sz="1800" dirty="0" smtClean="0">
                <a:solidFill>
                  <a:srgbClr val="FF0000"/>
                </a:solidFill>
              </a:rPr>
              <a:t> fraktury, respekt k okolitým měkkým tkáním</a:t>
            </a:r>
            <a:endParaRPr lang="cs-CZ" sz="1800" dirty="0">
              <a:solidFill>
                <a:srgbClr val="FF0000"/>
              </a:solidFill>
            </a:endParaRPr>
          </a:p>
          <a:p>
            <a:r>
              <a:rPr lang="cs-CZ" sz="1800" dirty="0" smtClean="0">
                <a:solidFill>
                  <a:srgbClr val="FF0000"/>
                </a:solidFill>
              </a:rPr>
              <a:t>Brzký rozsah pohybu </a:t>
            </a:r>
            <a:r>
              <a:rPr lang="en-US" sz="1800" dirty="0" smtClean="0">
                <a:solidFill>
                  <a:srgbClr val="FF0000"/>
                </a:solidFill>
              </a:rPr>
              <a:t>(ROM</a:t>
            </a:r>
            <a:r>
              <a:rPr lang="en-US" sz="1800" dirty="0">
                <a:solidFill>
                  <a:srgbClr val="FF0000"/>
                </a:solidFill>
              </a:rPr>
              <a:t>) and </a:t>
            </a:r>
            <a:r>
              <a:rPr lang="en-US" sz="1800" dirty="0" err="1" smtClean="0">
                <a:solidFill>
                  <a:srgbClr val="FF0000"/>
                </a:solidFill>
              </a:rPr>
              <a:t>rehabilit</a:t>
            </a:r>
            <a:r>
              <a:rPr lang="cs-CZ" sz="1800" dirty="0" err="1" smtClean="0">
                <a:solidFill>
                  <a:srgbClr val="FF0000"/>
                </a:solidFill>
              </a:rPr>
              <a:t>ace</a:t>
            </a:r>
            <a:endParaRPr lang="en-US" sz="1800" dirty="0">
              <a:solidFill>
                <a:srgbClr val="FF0000"/>
              </a:solidFill>
            </a:endParaRPr>
          </a:p>
          <a:p>
            <a:endParaRPr lang="cs-CZ" sz="2300" dirty="0">
              <a:solidFill>
                <a:srgbClr val="FF0000"/>
              </a:solidFill>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4610843"/>
            <a:ext cx="2941142" cy="208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9" y="4581127"/>
            <a:ext cx="3129737" cy="208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54012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64704"/>
            <a:ext cx="1837556" cy="118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4249" y="404664"/>
            <a:ext cx="1700617" cy="2440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131778"/>
            <a:ext cx="19431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620688"/>
            <a:ext cx="1933575"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59" y="3212976"/>
            <a:ext cx="2771775"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3562" y="3368035"/>
            <a:ext cx="1728192" cy="2706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705" y="4721045"/>
            <a:ext cx="3048857" cy="1489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0112" y="4860801"/>
            <a:ext cx="2555750" cy="1789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55500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cs-CZ" altLang="cs-CZ" dirty="0" err="1" smtClean="0"/>
              <a:t>Zhrnutí</a:t>
            </a:r>
            <a:r>
              <a:rPr lang="en-US" altLang="cs-CZ" dirty="0" smtClean="0"/>
              <a:t>...</a:t>
            </a:r>
            <a:endParaRPr lang="en-US" altLang="cs-CZ" dirty="0"/>
          </a:p>
        </p:txBody>
      </p:sp>
      <p:sp>
        <p:nvSpPr>
          <p:cNvPr id="10243" name="Rectangle 3"/>
          <p:cNvSpPr>
            <a:spLocks noGrp="1" noChangeArrowheads="1"/>
          </p:cNvSpPr>
          <p:nvPr>
            <p:ph type="body" idx="1"/>
          </p:nvPr>
        </p:nvSpPr>
        <p:spPr>
          <a:xfrm>
            <a:off x="457200" y="1798638"/>
            <a:ext cx="4040188" cy="639762"/>
          </a:xfrm>
        </p:spPr>
        <p:txBody>
          <a:bodyPr>
            <a:normAutofit/>
          </a:bodyPr>
          <a:lstStyle/>
          <a:p>
            <a:pPr algn="ctr"/>
            <a:r>
              <a:rPr lang="en-US" altLang="cs-CZ" sz="2000" dirty="0" smtClean="0"/>
              <a:t>Prim</a:t>
            </a:r>
            <a:r>
              <a:rPr lang="cs-CZ" altLang="cs-CZ" sz="2000" dirty="0" err="1" smtClean="0"/>
              <a:t>ární</a:t>
            </a:r>
            <a:r>
              <a:rPr lang="en-US" altLang="cs-CZ" sz="2000" dirty="0" smtClean="0"/>
              <a:t>/</a:t>
            </a:r>
            <a:r>
              <a:rPr lang="cs-CZ" altLang="cs-CZ" sz="2000" dirty="0" smtClean="0"/>
              <a:t>přímé</a:t>
            </a:r>
            <a:r>
              <a:rPr lang="en-US" altLang="cs-CZ" sz="2000" dirty="0" smtClean="0"/>
              <a:t> </a:t>
            </a:r>
            <a:r>
              <a:rPr lang="cs-CZ" altLang="cs-CZ" sz="2000" dirty="0" smtClean="0"/>
              <a:t>kostní hojení</a:t>
            </a:r>
            <a:endParaRPr lang="en-US" altLang="cs-CZ" sz="2000" dirty="0"/>
          </a:p>
        </p:txBody>
      </p:sp>
      <p:sp>
        <p:nvSpPr>
          <p:cNvPr id="10244" name="Content Placeholder 3"/>
          <p:cNvSpPr>
            <a:spLocks noGrp="1"/>
          </p:cNvSpPr>
          <p:nvPr>
            <p:ph sz="half" idx="2"/>
          </p:nvPr>
        </p:nvSpPr>
        <p:spPr>
          <a:xfrm>
            <a:off x="457200" y="2525713"/>
            <a:ext cx="4040188" cy="3951287"/>
          </a:xfrm>
        </p:spPr>
        <p:txBody>
          <a:bodyPr/>
          <a:lstStyle/>
          <a:p>
            <a:r>
              <a:rPr lang="cs-CZ" altLang="cs-CZ" dirty="0" smtClean="0">
                <a:latin typeface="Arial" charset="0"/>
                <a:cs typeface="Arial" charset="0"/>
              </a:rPr>
              <a:t>Jednoduché zlomeniny</a:t>
            </a:r>
            <a:r>
              <a:rPr lang="en-US" altLang="cs-CZ" dirty="0" smtClean="0">
                <a:latin typeface="Arial" charset="0"/>
                <a:cs typeface="Arial" charset="0"/>
              </a:rPr>
              <a:t> </a:t>
            </a:r>
            <a:endParaRPr lang="en-US" altLang="cs-CZ" dirty="0">
              <a:latin typeface="Arial" charset="0"/>
              <a:cs typeface="Arial" charset="0"/>
            </a:endParaRPr>
          </a:p>
          <a:p>
            <a:r>
              <a:rPr lang="cs-CZ" altLang="cs-CZ" dirty="0" smtClean="0">
                <a:latin typeface="Arial" charset="0"/>
                <a:cs typeface="Arial" charset="0"/>
              </a:rPr>
              <a:t>Zlomeninu přímo vidíme, přímo reponujeme a fixujeme pomocí</a:t>
            </a:r>
            <a:r>
              <a:rPr lang="en-US" altLang="cs-CZ" dirty="0" smtClean="0">
                <a:latin typeface="Arial" charset="0"/>
                <a:cs typeface="Arial" charset="0"/>
              </a:rPr>
              <a:t> </a:t>
            </a:r>
            <a:endParaRPr lang="en-US" altLang="cs-CZ" dirty="0">
              <a:latin typeface="Arial" charset="0"/>
              <a:cs typeface="Arial" charset="0"/>
            </a:endParaRPr>
          </a:p>
          <a:p>
            <a:pPr lvl="1"/>
            <a:r>
              <a:rPr lang="cs-CZ" altLang="cs-CZ" sz="2400" dirty="0" smtClean="0">
                <a:latin typeface="Arial" charset="0"/>
                <a:cs typeface="Arial" charset="0"/>
              </a:rPr>
              <a:t>Tahových šroubů</a:t>
            </a:r>
            <a:endParaRPr lang="en-US" altLang="cs-CZ" sz="2400" dirty="0">
              <a:latin typeface="Arial" charset="0"/>
              <a:cs typeface="Arial" charset="0"/>
            </a:endParaRPr>
          </a:p>
          <a:p>
            <a:pPr lvl="1"/>
            <a:r>
              <a:rPr lang="cs-CZ" altLang="cs-CZ" sz="2400" dirty="0" smtClean="0">
                <a:latin typeface="Arial" charset="0"/>
                <a:cs typeface="Arial" charset="0"/>
              </a:rPr>
              <a:t>Dlah a šroubů</a:t>
            </a:r>
            <a:endParaRPr lang="en-US" altLang="cs-CZ" sz="2400" dirty="0">
              <a:latin typeface="Arial" charset="0"/>
              <a:cs typeface="Arial" charset="0"/>
            </a:endParaRPr>
          </a:p>
          <a:p>
            <a:endParaRPr lang="en-US" altLang="cs-CZ" dirty="0">
              <a:latin typeface="Arial" charset="0"/>
              <a:cs typeface="Arial" charset="0"/>
            </a:endParaRPr>
          </a:p>
        </p:txBody>
      </p:sp>
      <p:sp>
        <p:nvSpPr>
          <p:cNvPr id="10245" name="Text Placeholder 4"/>
          <p:cNvSpPr>
            <a:spLocks noGrp="1"/>
          </p:cNvSpPr>
          <p:nvPr>
            <p:ph type="body" sz="quarter" idx="3"/>
          </p:nvPr>
        </p:nvSpPr>
        <p:spPr>
          <a:xfrm>
            <a:off x="4267200" y="1828800"/>
            <a:ext cx="4724400" cy="609600"/>
          </a:xfrm>
        </p:spPr>
        <p:txBody>
          <a:bodyPr>
            <a:normAutofit/>
          </a:bodyPr>
          <a:lstStyle/>
          <a:p>
            <a:pPr algn="ctr"/>
            <a:r>
              <a:rPr lang="en-US" altLang="cs-CZ" sz="2000" dirty="0" smtClean="0"/>
              <a:t>Se</a:t>
            </a:r>
            <a:r>
              <a:rPr lang="cs-CZ" altLang="cs-CZ" sz="2000" dirty="0" err="1" smtClean="0"/>
              <a:t>kundární</a:t>
            </a:r>
            <a:r>
              <a:rPr lang="en-US" altLang="cs-CZ" sz="2000" dirty="0" smtClean="0"/>
              <a:t>/</a:t>
            </a:r>
            <a:r>
              <a:rPr lang="cs-CZ" altLang="cs-CZ" sz="2000" dirty="0" smtClean="0"/>
              <a:t>nepřímé</a:t>
            </a:r>
            <a:r>
              <a:rPr lang="en-US" altLang="cs-CZ" sz="2000" dirty="0" smtClean="0"/>
              <a:t> </a:t>
            </a:r>
            <a:r>
              <a:rPr lang="cs-CZ" altLang="cs-CZ" sz="2000" dirty="0" smtClean="0"/>
              <a:t>kostní hojení</a:t>
            </a:r>
            <a:endParaRPr lang="en-US" altLang="cs-CZ" sz="2000" dirty="0"/>
          </a:p>
        </p:txBody>
      </p:sp>
      <p:sp>
        <p:nvSpPr>
          <p:cNvPr id="10246" name="Content Placeholder 5"/>
          <p:cNvSpPr>
            <a:spLocks noGrp="1"/>
          </p:cNvSpPr>
          <p:nvPr>
            <p:ph sz="quarter" idx="4"/>
          </p:nvPr>
        </p:nvSpPr>
        <p:spPr>
          <a:xfrm>
            <a:off x="4645025" y="2525713"/>
            <a:ext cx="4270375" cy="4027487"/>
          </a:xfrm>
        </p:spPr>
        <p:txBody>
          <a:bodyPr>
            <a:normAutofit/>
          </a:bodyPr>
          <a:lstStyle/>
          <a:p>
            <a:r>
              <a:rPr lang="cs-CZ" altLang="cs-CZ" dirty="0">
                <a:latin typeface="Arial" charset="0"/>
                <a:cs typeface="Arial" charset="0"/>
              </a:rPr>
              <a:t>K</a:t>
            </a:r>
            <a:r>
              <a:rPr lang="en-US" altLang="cs-CZ" dirty="0" err="1" smtClean="0">
                <a:latin typeface="Arial" charset="0"/>
                <a:cs typeface="Arial" charset="0"/>
              </a:rPr>
              <a:t>omplex</a:t>
            </a:r>
            <a:r>
              <a:rPr lang="cs-CZ" altLang="cs-CZ" dirty="0" smtClean="0">
                <a:latin typeface="Arial" charset="0"/>
                <a:cs typeface="Arial" charset="0"/>
              </a:rPr>
              <a:t>ní zlomeniny</a:t>
            </a:r>
            <a:endParaRPr lang="en-US" altLang="cs-CZ" dirty="0">
              <a:latin typeface="Arial" charset="0"/>
              <a:cs typeface="Arial" charset="0"/>
            </a:endParaRPr>
          </a:p>
          <a:p>
            <a:r>
              <a:rPr lang="cs-CZ" altLang="cs-CZ" dirty="0" smtClean="0">
                <a:latin typeface="Arial" charset="0"/>
                <a:cs typeface="Arial" charset="0"/>
              </a:rPr>
              <a:t>Zlomeninu nevidíme přímo během operace</a:t>
            </a:r>
          </a:p>
          <a:p>
            <a:pPr marL="0" indent="0">
              <a:buNone/>
            </a:pPr>
            <a:r>
              <a:rPr lang="cs-CZ" altLang="cs-CZ" dirty="0" smtClean="0">
                <a:latin typeface="Arial" charset="0"/>
                <a:cs typeface="Arial" charset="0"/>
              </a:rPr>
              <a:t>    </a:t>
            </a:r>
            <a:r>
              <a:rPr lang="en-US" altLang="cs-CZ" dirty="0" smtClean="0">
                <a:latin typeface="Arial" charset="0"/>
                <a:cs typeface="Arial" charset="0"/>
              </a:rPr>
              <a:t>(</a:t>
            </a:r>
            <a:r>
              <a:rPr lang="cs-CZ" altLang="cs-CZ" dirty="0" smtClean="0">
                <a:latin typeface="Arial" charset="0"/>
                <a:cs typeface="Arial" charset="0"/>
              </a:rPr>
              <a:t>C- rameno, </a:t>
            </a:r>
            <a:r>
              <a:rPr lang="cs-CZ" altLang="cs-CZ" dirty="0" err="1" smtClean="0">
                <a:latin typeface="Arial" charset="0"/>
                <a:cs typeface="Arial" charset="0"/>
              </a:rPr>
              <a:t>fluoroskopie</a:t>
            </a:r>
            <a:r>
              <a:rPr lang="en-US" altLang="cs-CZ" dirty="0" smtClean="0">
                <a:latin typeface="Arial" charset="0"/>
                <a:cs typeface="Arial" charset="0"/>
              </a:rPr>
              <a:t>)</a:t>
            </a:r>
            <a:endParaRPr lang="en-US" altLang="cs-CZ" dirty="0">
              <a:latin typeface="Arial" charset="0"/>
              <a:cs typeface="Arial" charset="0"/>
            </a:endParaRPr>
          </a:p>
          <a:p>
            <a:r>
              <a:rPr lang="cs-CZ" altLang="cs-CZ" dirty="0" smtClean="0">
                <a:latin typeface="Arial" charset="0"/>
                <a:cs typeface="Arial" charset="0"/>
              </a:rPr>
              <a:t>Nepřímá repozice a fixace </a:t>
            </a:r>
            <a:r>
              <a:rPr lang="en-US" altLang="cs-CZ" dirty="0" smtClean="0">
                <a:latin typeface="Arial" charset="0"/>
                <a:cs typeface="Arial" charset="0"/>
              </a:rPr>
              <a:t>:</a:t>
            </a:r>
            <a:endParaRPr lang="en-US" altLang="cs-CZ" dirty="0">
              <a:latin typeface="Arial" charset="0"/>
              <a:cs typeface="Arial" charset="0"/>
            </a:endParaRPr>
          </a:p>
          <a:p>
            <a:pPr lvl="1"/>
            <a:r>
              <a:rPr lang="en-US" altLang="cs-CZ" sz="2400" dirty="0">
                <a:latin typeface="Arial" charset="0"/>
                <a:cs typeface="Arial" charset="0"/>
              </a:rPr>
              <a:t>IM </a:t>
            </a:r>
            <a:r>
              <a:rPr lang="cs-CZ" altLang="cs-CZ" sz="2400" dirty="0" smtClean="0">
                <a:latin typeface="Arial" charset="0"/>
                <a:cs typeface="Arial" charset="0"/>
              </a:rPr>
              <a:t>Hřeby</a:t>
            </a:r>
            <a:r>
              <a:rPr lang="en-US" altLang="cs-CZ" sz="2400" dirty="0" smtClean="0">
                <a:latin typeface="Arial" charset="0"/>
                <a:cs typeface="Arial" charset="0"/>
              </a:rPr>
              <a:t> </a:t>
            </a:r>
            <a:endParaRPr lang="en-US" altLang="cs-CZ" sz="2400" dirty="0">
              <a:latin typeface="Arial" charset="0"/>
              <a:cs typeface="Arial" charset="0"/>
            </a:endParaRPr>
          </a:p>
          <a:p>
            <a:pPr lvl="1"/>
            <a:r>
              <a:rPr lang="cs-CZ" altLang="cs-CZ" sz="2400" dirty="0" smtClean="0">
                <a:latin typeface="Arial" charset="0"/>
                <a:cs typeface="Arial" charset="0"/>
              </a:rPr>
              <a:t>Přemosťující dlahy</a:t>
            </a:r>
            <a:endParaRPr lang="en-US" altLang="cs-CZ" sz="2400" dirty="0">
              <a:latin typeface="Arial" charset="0"/>
              <a:cs typeface="Arial" charset="0"/>
            </a:endParaRPr>
          </a:p>
          <a:p>
            <a:pPr lvl="1"/>
            <a:r>
              <a:rPr lang="cs-CZ" altLang="cs-CZ" sz="2400" dirty="0" smtClean="0">
                <a:latin typeface="Arial" charset="0"/>
                <a:cs typeface="Arial" charset="0"/>
              </a:rPr>
              <a:t>Zevní fixace</a:t>
            </a:r>
            <a:endParaRPr lang="en-US" altLang="cs-CZ" sz="2400" dirty="0">
              <a:latin typeface="Arial" charset="0"/>
              <a:cs typeface="Arial" charset="0"/>
            </a:endParaRPr>
          </a:p>
          <a:p>
            <a:pPr lvl="1"/>
            <a:r>
              <a:rPr lang="cs-CZ" altLang="cs-CZ" sz="2400" dirty="0" smtClean="0">
                <a:latin typeface="Arial" charset="0"/>
                <a:cs typeface="Arial" charset="0"/>
              </a:rPr>
              <a:t>Dlahy</a:t>
            </a:r>
            <a:endParaRPr lang="en-US" altLang="cs-CZ" sz="2400" dirty="0">
              <a:latin typeface="Arial" charset="0"/>
              <a:cs typeface="Arial" charset="0"/>
            </a:endParaRPr>
          </a:p>
          <a:p>
            <a:endParaRPr lang="en-US" altLang="cs-CZ" dirty="0">
              <a:latin typeface="Arial" charset="0"/>
              <a:cs typeface="Arial" charset="0"/>
            </a:endParaRPr>
          </a:p>
        </p:txBody>
      </p:sp>
    </p:spTree>
    <p:extLst>
      <p:ext uri="{BB962C8B-B14F-4D97-AF65-F5344CB8AC3E}">
        <p14:creationId xmlns:p14="http://schemas.microsoft.com/office/powerpoint/2010/main" val="7177734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1031"/>
          <p:cNvSpPr>
            <a:spLocks noGrp="1" noChangeArrowheads="1"/>
          </p:cNvSpPr>
          <p:nvPr>
            <p:ph type="title"/>
          </p:nvPr>
        </p:nvSpPr>
        <p:spPr/>
        <p:txBody>
          <a:bodyPr/>
          <a:lstStyle/>
          <a:p>
            <a:r>
              <a:rPr lang="en-US" altLang="cs-CZ"/>
              <a:t> </a:t>
            </a:r>
          </a:p>
        </p:txBody>
      </p:sp>
      <p:sp>
        <p:nvSpPr>
          <p:cNvPr id="11267" name="Rectangle 1032"/>
          <p:cNvSpPr>
            <a:spLocks noGrp="1" noChangeArrowheads="1"/>
          </p:cNvSpPr>
          <p:nvPr>
            <p:ph idx="1"/>
          </p:nvPr>
        </p:nvSpPr>
        <p:spPr>
          <a:xfrm>
            <a:off x="304800" y="1676400"/>
            <a:ext cx="8001000" cy="4572000"/>
          </a:xfrm>
        </p:spPr>
        <p:txBody>
          <a:bodyPr/>
          <a:lstStyle/>
          <a:p>
            <a:r>
              <a:rPr lang="en-US" altLang="cs-CZ" b="1" dirty="0" err="1" smtClean="0"/>
              <a:t>Relativ</a:t>
            </a:r>
            <a:r>
              <a:rPr lang="cs-CZ" altLang="cs-CZ" b="1" dirty="0" smtClean="0"/>
              <a:t>ní</a:t>
            </a:r>
            <a:r>
              <a:rPr lang="en-US" altLang="cs-CZ" b="1" dirty="0" smtClean="0"/>
              <a:t> </a:t>
            </a:r>
            <a:r>
              <a:rPr lang="en-US" altLang="cs-CZ" b="1" dirty="0" err="1" smtClean="0"/>
              <a:t>Stabilit</a:t>
            </a:r>
            <a:r>
              <a:rPr lang="cs-CZ" altLang="cs-CZ" b="1" dirty="0" smtClean="0"/>
              <a:t>a</a:t>
            </a:r>
            <a:r>
              <a:rPr lang="en-US" altLang="cs-CZ" dirty="0" smtClean="0"/>
              <a:t> </a:t>
            </a:r>
            <a:endParaRPr lang="en-US" altLang="cs-CZ" dirty="0"/>
          </a:p>
          <a:p>
            <a:endParaRPr lang="en-US" altLang="cs-CZ" dirty="0"/>
          </a:p>
          <a:p>
            <a:endParaRPr lang="en-US" altLang="cs-CZ" dirty="0"/>
          </a:p>
          <a:p>
            <a:pPr lvl="1"/>
            <a:endParaRPr lang="en-US" altLang="cs-CZ" dirty="0"/>
          </a:p>
          <a:p>
            <a:endParaRPr lang="en-US" altLang="cs-CZ" b="1" dirty="0"/>
          </a:p>
          <a:p>
            <a:r>
              <a:rPr lang="en-US" altLang="cs-CZ" b="1" dirty="0" smtClean="0"/>
              <a:t>Absolut</a:t>
            </a:r>
            <a:r>
              <a:rPr lang="cs-CZ" altLang="cs-CZ" b="1" dirty="0" smtClean="0"/>
              <a:t>ní</a:t>
            </a:r>
            <a:r>
              <a:rPr lang="en-US" altLang="cs-CZ" b="1" dirty="0" smtClean="0"/>
              <a:t> </a:t>
            </a:r>
            <a:r>
              <a:rPr lang="en-US" altLang="cs-CZ" b="1" dirty="0" err="1" smtClean="0"/>
              <a:t>Stabilit</a:t>
            </a:r>
            <a:r>
              <a:rPr lang="cs-CZ" altLang="cs-CZ" b="1" dirty="0" smtClean="0"/>
              <a:t>a</a:t>
            </a:r>
            <a:endParaRPr lang="en-US" altLang="cs-CZ" b="1" dirty="0"/>
          </a:p>
        </p:txBody>
      </p:sp>
      <p:sp>
        <p:nvSpPr>
          <p:cNvPr id="11268" name="Text Box 1027"/>
          <p:cNvSpPr txBox="1">
            <a:spLocks noChangeArrowheads="1"/>
          </p:cNvSpPr>
          <p:nvPr/>
        </p:nvSpPr>
        <p:spPr bwMode="auto">
          <a:xfrm>
            <a:off x="457200" y="2281238"/>
            <a:ext cx="8626475"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lvl="1" eaLnBrk="1" hangingPunct="1"/>
            <a:r>
              <a:rPr lang="en-US" altLang="cs-CZ" b="0" dirty="0">
                <a:latin typeface="Arial Rounded MT Bold" pitchFamily="34" charset="0"/>
              </a:rPr>
              <a:t> IM </a:t>
            </a:r>
            <a:r>
              <a:rPr lang="cs-CZ" altLang="cs-CZ" dirty="0" err="1" smtClean="0">
                <a:latin typeface="Arial Rounded MT Bold" pitchFamily="34" charset="0"/>
              </a:rPr>
              <a:t>hreby</a:t>
            </a:r>
            <a:endParaRPr lang="en-US" altLang="cs-CZ" b="0" dirty="0">
              <a:latin typeface="Arial Rounded MT Bold" pitchFamily="34" charset="0"/>
            </a:endParaRPr>
          </a:p>
          <a:p>
            <a:pPr lvl="1" eaLnBrk="1" hangingPunct="1"/>
            <a:r>
              <a:rPr lang="en-US" altLang="cs-CZ" b="0" dirty="0">
                <a:latin typeface="Arial Rounded MT Bold" pitchFamily="34" charset="0"/>
              </a:rPr>
              <a:t> Ex fix</a:t>
            </a:r>
          </a:p>
          <a:p>
            <a:pPr lvl="1" eaLnBrk="1" hangingPunct="1"/>
            <a:r>
              <a:rPr lang="en-US" altLang="cs-CZ" b="0" dirty="0">
                <a:latin typeface="Arial Rounded MT Bold" pitchFamily="34" charset="0"/>
              </a:rPr>
              <a:t> Bridge plating</a:t>
            </a:r>
          </a:p>
          <a:p>
            <a:pPr lvl="1" eaLnBrk="1" hangingPunct="1"/>
            <a:r>
              <a:rPr lang="cs-CZ" altLang="cs-CZ" b="0" dirty="0" smtClean="0">
                <a:latin typeface="Arial Rounded MT Bold" pitchFamily="34" charset="0"/>
              </a:rPr>
              <a:t> </a:t>
            </a:r>
            <a:r>
              <a:rPr lang="cs-CZ" altLang="cs-CZ" dirty="0" smtClean="0">
                <a:latin typeface="Arial Rounded MT Bold" pitchFamily="34" charset="0"/>
              </a:rPr>
              <a:t>SF</a:t>
            </a:r>
            <a:endParaRPr lang="en-US" altLang="cs-CZ" b="0" dirty="0">
              <a:latin typeface="Arial Rounded MT Bold" pitchFamily="34" charset="0"/>
            </a:endParaRPr>
          </a:p>
          <a:p>
            <a:pPr eaLnBrk="1" hangingPunct="1">
              <a:spcBef>
                <a:spcPct val="0"/>
              </a:spcBef>
              <a:buFontTx/>
              <a:buNone/>
            </a:pPr>
            <a:endParaRPr lang="en-US" altLang="cs-CZ" sz="2400" b="0" dirty="0"/>
          </a:p>
        </p:txBody>
      </p:sp>
      <p:sp>
        <p:nvSpPr>
          <p:cNvPr id="11269" name="Rectangle 1028"/>
          <p:cNvSpPr>
            <a:spLocks noChangeArrowheads="1"/>
          </p:cNvSpPr>
          <p:nvPr/>
        </p:nvSpPr>
        <p:spPr bwMode="auto">
          <a:xfrm>
            <a:off x="533400" y="5029200"/>
            <a:ext cx="45720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itchFamily="18" charset="0"/>
              </a:defRPr>
            </a:lvl1pPr>
            <a:lvl2pPr>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lvl="1" eaLnBrk="1" hangingPunct="1">
              <a:spcBef>
                <a:spcPct val="50000"/>
              </a:spcBef>
            </a:pPr>
            <a:r>
              <a:rPr lang="en-US" altLang="cs-CZ" b="0" dirty="0">
                <a:latin typeface="Arial Rounded MT Bold" pitchFamily="34" charset="0"/>
              </a:rPr>
              <a:t> </a:t>
            </a:r>
            <a:r>
              <a:rPr lang="cs-CZ" altLang="cs-CZ" dirty="0" smtClean="0">
                <a:latin typeface="Arial Rounded MT Bold" pitchFamily="34" charset="0"/>
              </a:rPr>
              <a:t>tah. šroub</a:t>
            </a:r>
            <a:r>
              <a:rPr lang="en-US" altLang="cs-CZ" b="0" dirty="0" smtClean="0">
                <a:latin typeface="Arial Rounded MT Bold" pitchFamily="34" charset="0"/>
              </a:rPr>
              <a:t>/ </a:t>
            </a:r>
            <a:r>
              <a:rPr lang="cs-CZ" altLang="cs-CZ" b="0" dirty="0" smtClean="0">
                <a:latin typeface="Arial Rounded MT Bold" pitchFamily="34" charset="0"/>
              </a:rPr>
              <a:t>dlaha</a:t>
            </a:r>
            <a:endParaRPr lang="en-US" altLang="cs-CZ" b="0" dirty="0">
              <a:latin typeface="Arial Rounded MT Bold" pitchFamily="34" charset="0"/>
            </a:endParaRPr>
          </a:p>
          <a:p>
            <a:pPr lvl="1" eaLnBrk="1" hangingPunct="1">
              <a:spcBef>
                <a:spcPct val="50000"/>
              </a:spcBef>
            </a:pPr>
            <a:r>
              <a:rPr lang="en-US" altLang="cs-CZ" b="0" dirty="0">
                <a:latin typeface="Arial Rounded MT Bold" pitchFamily="34" charset="0"/>
              </a:rPr>
              <a:t> </a:t>
            </a:r>
            <a:r>
              <a:rPr lang="cs-CZ" altLang="cs-CZ" dirty="0" smtClean="0">
                <a:latin typeface="Arial Rounded MT Bold" pitchFamily="34" charset="0"/>
              </a:rPr>
              <a:t>Kompresní dlaha</a:t>
            </a:r>
            <a:endParaRPr lang="en-US" altLang="cs-CZ" b="0" dirty="0">
              <a:latin typeface="Arial Rounded MT Bold" pitchFamily="34" charset="0"/>
            </a:endParaRPr>
          </a:p>
        </p:txBody>
      </p:sp>
      <p:sp>
        <p:nvSpPr>
          <p:cNvPr id="11270" name="Rectangle 1030"/>
          <p:cNvSpPr>
            <a:spLocks noChangeArrowheads="1"/>
          </p:cNvSpPr>
          <p:nvPr/>
        </p:nvSpPr>
        <p:spPr bwMode="auto">
          <a:xfrm>
            <a:off x="1143000" y="457200"/>
            <a:ext cx="6934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cs-CZ" altLang="cs-CZ" sz="4400" dirty="0" smtClean="0">
                <a:solidFill>
                  <a:schemeClr val="tx2"/>
                </a:solidFill>
              </a:rPr>
              <a:t>Stabilita fixace</a:t>
            </a:r>
            <a:endParaRPr lang="en-US" altLang="cs-CZ" sz="4400" b="0" dirty="0">
              <a:solidFill>
                <a:schemeClr val="tx2"/>
              </a:solidFill>
            </a:endParaRPr>
          </a:p>
        </p:txBody>
      </p:sp>
      <p:pic>
        <p:nvPicPr>
          <p:cNvPr id="11271" name="Picture 1033" descr="July 2005 33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3962400"/>
            <a:ext cx="18669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034" descr="Fields,Kyle May05-03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61870">
            <a:off x="5100638" y="1920875"/>
            <a:ext cx="1995487"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AutoShape 1035"/>
          <p:cNvSpPr>
            <a:spLocks noChangeArrowheads="1"/>
          </p:cNvSpPr>
          <p:nvPr/>
        </p:nvSpPr>
        <p:spPr bwMode="auto">
          <a:xfrm>
            <a:off x="3429000" y="2362200"/>
            <a:ext cx="1524000" cy="381000"/>
          </a:xfrm>
          <a:prstGeom prst="notchedRightArrow">
            <a:avLst>
              <a:gd name="adj1" fmla="val 50000"/>
              <a:gd name="adj2" fmla="val 100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cs-CZ" altLang="cs-CZ" sz="2400"/>
          </a:p>
        </p:txBody>
      </p:sp>
      <p:sp>
        <p:nvSpPr>
          <p:cNvPr id="11274" name="AutoShape 1036"/>
          <p:cNvSpPr>
            <a:spLocks noChangeArrowheads="1"/>
          </p:cNvSpPr>
          <p:nvPr/>
        </p:nvSpPr>
        <p:spPr bwMode="auto">
          <a:xfrm>
            <a:off x="4876800" y="5181600"/>
            <a:ext cx="1600200" cy="381000"/>
          </a:xfrm>
          <a:prstGeom prst="notchedRightArrow">
            <a:avLst>
              <a:gd name="adj1" fmla="val 50000"/>
              <a:gd name="adj2" fmla="val 105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cs-CZ" altLang="cs-CZ" sz="2400"/>
          </a:p>
        </p:txBody>
      </p:sp>
    </p:spTree>
    <p:extLst>
      <p:ext uri="{BB962C8B-B14F-4D97-AF65-F5344CB8AC3E}">
        <p14:creationId xmlns:p14="http://schemas.microsoft.com/office/powerpoint/2010/main" val="35636795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p:cNvSpPr>
            <a:spLocks noGrp="1" noChangeArrowheads="1"/>
          </p:cNvSpPr>
          <p:nvPr>
            <p:ph type="title"/>
          </p:nvPr>
        </p:nvSpPr>
        <p:spPr/>
        <p:txBody>
          <a:bodyPr/>
          <a:lstStyle/>
          <a:p>
            <a:r>
              <a:rPr lang="en-US" altLang="cs-CZ"/>
              <a:t> </a:t>
            </a:r>
          </a:p>
        </p:txBody>
      </p:sp>
      <p:sp>
        <p:nvSpPr>
          <p:cNvPr id="12291" name="Rectangle 1027"/>
          <p:cNvSpPr>
            <a:spLocks noGrp="1" noChangeArrowheads="1"/>
          </p:cNvSpPr>
          <p:nvPr>
            <p:ph idx="1"/>
          </p:nvPr>
        </p:nvSpPr>
        <p:spPr/>
        <p:txBody>
          <a:bodyPr/>
          <a:lstStyle/>
          <a:p>
            <a:pPr>
              <a:buFontTx/>
              <a:buNone/>
            </a:pPr>
            <a:r>
              <a:rPr lang="en-US" altLang="cs-CZ"/>
              <a:t>  </a:t>
            </a:r>
          </a:p>
        </p:txBody>
      </p:sp>
      <p:sp>
        <p:nvSpPr>
          <p:cNvPr id="12292" name="Rectangle 1028"/>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cs-CZ" sz="4400" b="0">
                <a:solidFill>
                  <a:schemeClr val="tx2"/>
                </a:solidFill>
              </a:rPr>
              <a:t> </a:t>
            </a:r>
          </a:p>
        </p:txBody>
      </p:sp>
      <p:sp>
        <p:nvSpPr>
          <p:cNvPr id="12293" name="Rectangle 1030"/>
          <p:cNvSpPr>
            <a:spLocks noChangeArrowheads="1"/>
          </p:cNvSpPr>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cs-CZ" sz="4400" b="0">
                <a:solidFill>
                  <a:schemeClr val="tx2"/>
                </a:solidFill>
                <a:latin typeface="Arial" charset="0"/>
              </a:rPr>
              <a:t> </a:t>
            </a:r>
          </a:p>
        </p:txBody>
      </p:sp>
      <p:sp>
        <p:nvSpPr>
          <p:cNvPr id="12294" name="Line 1031"/>
          <p:cNvSpPr>
            <a:spLocks noChangeShapeType="1"/>
          </p:cNvSpPr>
          <p:nvPr/>
        </p:nvSpPr>
        <p:spPr bwMode="auto">
          <a:xfrm flipV="1">
            <a:off x="838200" y="4724400"/>
            <a:ext cx="7467600"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12295" name="Text Box 1034"/>
          <p:cNvSpPr txBox="1">
            <a:spLocks noChangeArrowheads="1"/>
          </p:cNvSpPr>
          <p:nvPr/>
        </p:nvSpPr>
        <p:spPr bwMode="auto">
          <a:xfrm>
            <a:off x="6248400" y="5000625"/>
            <a:ext cx="2590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en-US" altLang="cs-CZ" dirty="0" smtClean="0">
                <a:latin typeface="Arial" charset="0"/>
              </a:rPr>
              <a:t>Absolut</a:t>
            </a:r>
            <a:r>
              <a:rPr lang="cs-CZ" altLang="cs-CZ" dirty="0" smtClean="0">
                <a:latin typeface="Arial" charset="0"/>
              </a:rPr>
              <a:t>ní</a:t>
            </a:r>
            <a:endParaRPr lang="en-US" altLang="cs-CZ" dirty="0">
              <a:latin typeface="Arial" charset="0"/>
            </a:endParaRPr>
          </a:p>
          <a:p>
            <a:pPr algn="ctr">
              <a:spcBef>
                <a:spcPct val="50000"/>
              </a:spcBef>
              <a:buFontTx/>
              <a:buNone/>
            </a:pPr>
            <a:r>
              <a:rPr lang="en-US" altLang="cs-CZ" b="0" dirty="0">
                <a:latin typeface="Arial" charset="0"/>
              </a:rPr>
              <a:t>(</a:t>
            </a:r>
            <a:r>
              <a:rPr lang="en-US" altLang="cs-CZ" b="0" dirty="0" smtClean="0">
                <a:latin typeface="Arial" charset="0"/>
              </a:rPr>
              <a:t>Rigid</a:t>
            </a:r>
            <a:r>
              <a:rPr lang="cs-CZ" altLang="cs-CZ" b="0" dirty="0" smtClean="0">
                <a:latin typeface="Arial" charset="0"/>
              </a:rPr>
              <a:t>ní</a:t>
            </a:r>
            <a:r>
              <a:rPr lang="en-US" altLang="cs-CZ" b="0" dirty="0" smtClean="0">
                <a:latin typeface="Arial" charset="0"/>
              </a:rPr>
              <a:t>)</a:t>
            </a:r>
            <a:endParaRPr lang="en-US" altLang="cs-CZ" b="0" dirty="0">
              <a:latin typeface="Arial" charset="0"/>
            </a:endParaRPr>
          </a:p>
        </p:txBody>
      </p:sp>
      <p:sp>
        <p:nvSpPr>
          <p:cNvPr id="12296" name="Text Box 1035"/>
          <p:cNvSpPr txBox="1">
            <a:spLocks noChangeArrowheads="1"/>
          </p:cNvSpPr>
          <p:nvPr/>
        </p:nvSpPr>
        <p:spPr bwMode="auto">
          <a:xfrm>
            <a:off x="0" y="5029200"/>
            <a:ext cx="2438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en-US" altLang="cs-CZ" dirty="0" err="1" smtClean="0">
                <a:latin typeface="Arial" charset="0"/>
              </a:rPr>
              <a:t>Relativ</a:t>
            </a:r>
            <a:r>
              <a:rPr lang="cs-CZ" altLang="cs-CZ" dirty="0" smtClean="0">
                <a:latin typeface="Arial" charset="0"/>
              </a:rPr>
              <a:t>ní</a:t>
            </a:r>
            <a:endParaRPr lang="en-US" altLang="cs-CZ" dirty="0">
              <a:latin typeface="Arial" charset="0"/>
            </a:endParaRPr>
          </a:p>
          <a:p>
            <a:pPr algn="ctr">
              <a:spcBef>
                <a:spcPct val="50000"/>
              </a:spcBef>
              <a:buFontTx/>
              <a:buNone/>
            </a:pPr>
            <a:r>
              <a:rPr lang="en-US" altLang="cs-CZ" b="0" dirty="0">
                <a:latin typeface="Arial" charset="0"/>
              </a:rPr>
              <a:t>(</a:t>
            </a:r>
            <a:r>
              <a:rPr lang="en-US" altLang="cs-CZ" b="0" dirty="0" err="1" smtClean="0">
                <a:latin typeface="Arial" charset="0"/>
              </a:rPr>
              <a:t>Flexib</a:t>
            </a:r>
            <a:r>
              <a:rPr lang="cs-CZ" altLang="cs-CZ" b="0" dirty="0" err="1" smtClean="0">
                <a:latin typeface="Arial" charset="0"/>
              </a:rPr>
              <a:t>ilní</a:t>
            </a:r>
            <a:r>
              <a:rPr lang="en-US" altLang="cs-CZ" b="0" dirty="0" smtClean="0">
                <a:latin typeface="Arial" charset="0"/>
              </a:rPr>
              <a:t>)</a:t>
            </a:r>
            <a:endParaRPr lang="en-US" altLang="cs-CZ" b="0" dirty="0">
              <a:latin typeface="Arial" charset="0"/>
            </a:endParaRPr>
          </a:p>
          <a:p>
            <a:pPr algn="ctr">
              <a:spcBef>
                <a:spcPct val="50000"/>
              </a:spcBef>
              <a:buFontTx/>
              <a:buNone/>
            </a:pPr>
            <a:endParaRPr lang="en-US" altLang="cs-CZ" b="0" dirty="0">
              <a:latin typeface="Arial" charset="0"/>
            </a:endParaRPr>
          </a:p>
        </p:txBody>
      </p:sp>
      <p:sp>
        <p:nvSpPr>
          <p:cNvPr id="12297" name="Rectangle 1036"/>
          <p:cNvSpPr>
            <a:spLocks noChangeArrowheads="1"/>
          </p:cNvSpPr>
          <p:nvPr/>
        </p:nvSpPr>
        <p:spPr bwMode="auto">
          <a:xfrm>
            <a:off x="1066800" y="457200"/>
            <a:ext cx="6934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cs-CZ" sz="4400" b="0" dirty="0" err="1" smtClean="0">
                <a:solidFill>
                  <a:schemeClr val="tx2"/>
                </a:solidFill>
              </a:rPr>
              <a:t>Spe</a:t>
            </a:r>
            <a:r>
              <a:rPr lang="cs-CZ" altLang="cs-CZ" sz="4400" b="0" dirty="0" smtClean="0">
                <a:solidFill>
                  <a:schemeClr val="tx2"/>
                </a:solidFill>
              </a:rPr>
              <a:t>k</a:t>
            </a:r>
            <a:r>
              <a:rPr lang="en-US" altLang="cs-CZ" sz="4400" b="0" dirty="0" err="1" smtClean="0">
                <a:solidFill>
                  <a:schemeClr val="tx2"/>
                </a:solidFill>
              </a:rPr>
              <a:t>trum</a:t>
            </a:r>
            <a:r>
              <a:rPr lang="en-US" altLang="cs-CZ" sz="4400" b="0" dirty="0" smtClean="0">
                <a:solidFill>
                  <a:schemeClr val="tx2"/>
                </a:solidFill>
              </a:rPr>
              <a:t> Stability</a:t>
            </a:r>
            <a:endParaRPr lang="en-US" altLang="cs-CZ" sz="4400" b="0" dirty="0">
              <a:solidFill>
                <a:schemeClr val="tx2"/>
              </a:solidFill>
            </a:endParaRPr>
          </a:p>
        </p:txBody>
      </p:sp>
      <p:sp>
        <p:nvSpPr>
          <p:cNvPr id="12298" name="Text Box 1037"/>
          <p:cNvSpPr txBox="1">
            <a:spLocks noChangeArrowheads="1"/>
          </p:cNvSpPr>
          <p:nvPr/>
        </p:nvSpPr>
        <p:spPr bwMode="auto">
          <a:xfrm>
            <a:off x="611560" y="3343275"/>
            <a:ext cx="2133600" cy="466725"/>
          </a:xfrm>
          <a:prstGeom prst="rect">
            <a:avLst/>
          </a:prstGeom>
          <a:solidFill>
            <a:srgbClr val="CC3300"/>
          </a:solidFill>
          <a:ln w="9525">
            <a:solidFill>
              <a:schemeClr val="tx1"/>
            </a:solidFill>
            <a:miter lim="800000"/>
            <a:headEnd/>
            <a:tailEnd/>
          </a:ln>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cs-CZ" sz="2400" b="0" dirty="0">
                <a:solidFill>
                  <a:schemeClr val="bg2"/>
                </a:solidFill>
                <a:latin typeface="Arial Rounded MT Bold" pitchFamily="34" charset="0"/>
              </a:rPr>
              <a:t>Cast</a:t>
            </a:r>
          </a:p>
        </p:txBody>
      </p:sp>
      <p:sp>
        <p:nvSpPr>
          <p:cNvPr id="12299" name="Text Box 1038"/>
          <p:cNvSpPr txBox="1">
            <a:spLocks noChangeArrowheads="1"/>
          </p:cNvSpPr>
          <p:nvPr/>
        </p:nvSpPr>
        <p:spPr bwMode="auto">
          <a:xfrm>
            <a:off x="4419600" y="2057400"/>
            <a:ext cx="2133600" cy="466725"/>
          </a:xfrm>
          <a:prstGeom prst="rect">
            <a:avLst/>
          </a:prstGeom>
          <a:solidFill>
            <a:schemeClr val="hlink"/>
          </a:solidFill>
          <a:ln w="9525">
            <a:solidFill>
              <a:schemeClr val="accent1"/>
            </a:solidFill>
            <a:miter lim="800000"/>
            <a:headEnd/>
            <a:tailEnd/>
          </a:ln>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cs-CZ" sz="2400" b="0" dirty="0">
                <a:solidFill>
                  <a:schemeClr val="bg2"/>
                </a:solidFill>
                <a:latin typeface="Arial Rounded MT Bold" pitchFamily="34" charset="0"/>
              </a:rPr>
              <a:t>IM </a:t>
            </a:r>
            <a:r>
              <a:rPr lang="cs-CZ" altLang="cs-CZ" sz="2400" dirty="0" smtClean="0">
                <a:solidFill>
                  <a:schemeClr val="bg2"/>
                </a:solidFill>
                <a:latin typeface="Arial Rounded MT Bold" pitchFamily="34" charset="0"/>
              </a:rPr>
              <a:t>hřeb</a:t>
            </a:r>
            <a:endParaRPr lang="en-US" altLang="cs-CZ" sz="2400" b="0" dirty="0">
              <a:solidFill>
                <a:schemeClr val="bg2"/>
              </a:solidFill>
              <a:latin typeface="Arial Rounded MT Bold" pitchFamily="34" charset="0"/>
            </a:endParaRPr>
          </a:p>
        </p:txBody>
      </p:sp>
      <p:sp>
        <p:nvSpPr>
          <p:cNvPr id="12300" name="Text Box 1040"/>
          <p:cNvSpPr txBox="1">
            <a:spLocks noChangeArrowheads="1"/>
          </p:cNvSpPr>
          <p:nvPr/>
        </p:nvSpPr>
        <p:spPr bwMode="auto">
          <a:xfrm>
            <a:off x="6359013" y="3352710"/>
            <a:ext cx="2286000" cy="1200329"/>
          </a:xfrm>
          <a:prstGeom prst="rect">
            <a:avLst/>
          </a:prstGeom>
          <a:solidFill>
            <a:schemeClr val="tx2"/>
          </a:solidFill>
          <a:ln w="9525">
            <a:solidFill>
              <a:srgbClr val="FF0000"/>
            </a:solidFill>
            <a:miter lim="800000"/>
            <a:headEnd/>
            <a:tailEnd/>
          </a:ln>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cs-CZ" altLang="cs-CZ" sz="2400" dirty="0" smtClean="0">
                <a:solidFill>
                  <a:schemeClr val="bg2"/>
                </a:solidFill>
                <a:latin typeface="Arial Rounded MT Bold" pitchFamily="34" charset="0"/>
              </a:rPr>
              <a:t>Kompresní dlaha</a:t>
            </a:r>
            <a:r>
              <a:rPr lang="en-US" altLang="cs-CZ" sz="2400" b="0" dirty="0" smtClean="0">
                <a:solidFill>
                  <a:schemeClr val="bg2"/>
                </a:solidFill>
                <a:latin typeface="Arial Rounded MT Bold" pitchFamily="34" charset="0"/>
              </a:rPr>
              <a:t> / </a:t>
            </a:r>
            <a:r>
              <a:rPr lang="cs-CZ" altLang="cs-CZ" sz="2400" b="0" dirty="0" smtClean="0">
                <a:solidFill>
                  <a:schemeClr val="bg2"/>
                </a:solidFill>
                <a:latin typeface="Arial Rounded MT Bold" pitchFamily="34" charset="0"/>
              </a:rPr>
              <a:t>tah.</a:t>
            </a:r>
            <a:r>
              <a:rPr lang="en-US" altLang="cs-CZ" sz="2400" b="0" dirty="0" smtClean="0">
                <a:solidFill>
                  <a:schemeClr val="bg2"/>
                </a:solidFill>
                <a:latin typeface="Arial Rounded MT Bold" pitchFamily="34" charset="0"/>
              </a:rPr>
              <a:t> </a:t>
            </a:r>
            <a:r>
              <a:rPr lang="cs-CZ" altLang="cs-CZ" sz="2400" b="0" dirty="0" smtClean="0">
                <a:solidFill>
                  <a:schemeClr val="bg2"/>
                </a:solidFill>
                <a:latin typeface="Arial Rounded MT Bold" pitchFamily="34" charset="0"/>
              </a:rPr>
              <a:t>šroub</a:t>
            </a:r>
            <a:endParaRPr lang="en-US" altLang="cs-CZ" sz="2400" b="0" dirty="0">
              <a:solidFill>
                <a:schemeClr val="bg2"/>
              </a:solidFill>
              <a:latin typeface="Arial Rounded MT Bold" pitchFamily="34" charset="0"/>
            </a:endParaRPr>
          </a:p>
        </p:txBody>
      </p:sp>
      <p:sp>
        <p:nvSpPr>
          <p:cNvPr id="12301" name="Text Box 1041"/>
          <p:cNvSpPr txBox="1">
            <a:spLocks noChangeArrowheads="1"/>
          </p:cNvSpPr>
          <p:nvPr/>
        </p:nvSpPr>
        <p:spPr bwMode="auto">
          <a:xfrm>
            <a:off x="2438400" y="2667000"/>
            <a:ext cx="2895600" cy="466725"/>
          </a:xfrm>
          <a:prstGeom prst="rect">
            <a:avLst/>
          </a:prstGeom>
          <a:solidFill>
            <a:schemeClr val="accent1"/>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cs-CZ" sz="2400" b="0">
                <a:solidFill>
                  <a:srgbClr val="000000"/>
                </a:solidFill>
                <a:latin typeface="Arial Rounded MT Bold" pitchFamily="34" charset="0"/>
              </a:rPr>
              <a:t>Ex Fix</a:t>
            </a:r>
          </a:p>
        </p:txBody>
      </p:sp>
      <p:sp>
        <p:nvSpPr>
          <p:cNvPr id="12302" name="Text Box 1042"/>
          <p:cNvSpPr txBox="1">
            <a:spLocks noChangeArrowheads="1"/>
          </p:cNvSpPr>
          <p:nvPr/>
        </p:nvSpPr>
        <p:spPr bwMode="auto">
          <a:xfrm>
            <a:off x="3352800" y="3267075"/>
            <a:ext cx="2819400" cy="466725"/>
          </a:xfrm>
          <a:prstGeom prst="rect">
            <a:avLst/>
          </a:prstGeom>
          <a:solidFill>
            <a:srgbClr val="FF00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cs-CZ" altLang="cs-CZ" sz="2400" dirty="0" err="1" smtClean="0">
                <a:solidFill>
                  <a:srgbClr val="000000"/>
                </a:solidFill>
                <a:latin typeface="Arial Rounded MT Bold" pitchFamily="34" charset="0"/>
              </a:rPr>
              <a:t>Bridge</a:t>
            </a:r>
            <a:r>
              <a:rPr lang="cs-CZ" altLang="cs-CZ" sz="2400" dirty="0" smtClean="0">
                <a:solidFill>
                  <a:srgbClr val="000000"/>
                </a:solidFill>
                <a:latin typeface="Arial Rounded MT Bold" pitchFamily="34" charset="0"/>
              </a:rPr>
              <a:t> dlaha</a:t>
            </a:r>
            <a:endParaRPr lang="en-US" altLang="cs-CZ" sz="2400" b="0" dirty="0">
              <a:solidFill>
                <a:srgbClr val="000000"/>
              </a:solidFill>
              <a:latin typeface="Arial Rounded MT Bold" pitchFamily="34" charset="0"/>
            </a:endParaRPr>
          </a:p>
        </p:txBody>
      </p:sp>
    </p:spTree>
    <p:extLst>
      <p:ext uri="{BB962C8B-B14F-4D97-AF65-F5344CB8AC3E}">
        <p14:creationId xmlns:p14="http://schemas.microsoft.com/office/powerpoint/2010/main" val="18080577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cs-CZ">
                <a:latin typeface="Arial Rounded MT Bold" pitchFamily="34" charset="0"/>
              </a:rPr>
              <a:t>  </a:t>
            </a:r>
          </a:p>
        </p:txBody>
      </p:sp>
      <p:sp>
        <p:nvSpPr>
          <p:cNvPr id="14339" name="Rectangle 3"/>
          <p:cNvSpPr>
            <a:spLocks noGrp="1" noChangeArrowheads="1"/>
          </p:cNvSpPr>
          <p:nvPr>
            <p:ph idx="1"/>
          </p:nvPr>
        </p:nvSpPr>
        <p:spPr>
          <a:xfrm>
            <a:off x="685800" y="3962400"/>
            <a:ext cx="7772400" cy="2514600"/>
          </a:xfrm>
        </p:spPr>
        <p:txBody>
          <a:bodyPr/>
          <a:lstStyle/>
          <a:p>
            <a:pPr>
              <a:buFontTx/>
              <a:buNone/>
            </a:pPr>
            <a:r>
              <a:rPr lang="en-US" altLang="cs-CZ">
                <a:latin typeface="Arial Rounded MT Bold" pitchFamily="34" charset="0"/>
              </a:rPr>
              <a:t>  </a:t>
            </a:r>
          </a:p>
        </p:txBody>
      </p:sp>
      <p:sp>
        <p:nvSpPr>
          <p:cNvPr id="14340" name="Line 4"/>
          <p:cNvSpPr>
            <a:spLocks noChangeShapeType="1"/>
          </p:cNvSpPr>
          <p:nvPr/>
        </p:nvSpPr>
        <p:spPr bwMode="auto">
          <a:xfrm>
            <a:off x="685800" y="5334000"/>
            <a:ext cx="7772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41" name="Line 5"/>
          <p:cNvSpPr>
            <a:spLocks noChangeShapeType="1"/>
          </p:cNvSpPr>
          <p:nvPr/>
        </p:nvSpPr>
        <p:spPr bwMode="auto">
          <a:xfrm>
            <a:off x="685800" y="51054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42" name="Line 6"/>
          <p:cNvSpPr>
            <a:spLocks noChangeShapeType="1"/>
          </p:cNvSpPr>
          <p:nvPr/>
        </p:nvSpPr>
        <p:spPr bwMode="auto">
          <a:xfrm>
            <a:off x="8458200" y="5105400"/>
            <a:ext cx="0" cy="4572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343" name="Text Box 7"/>
          <p:cNvSpPr txBox="1">
            <a:spLocks noChangeArrowheads="1"/>
          </p:cNvSpPr>
          <p:nvPr/>
        </p:nvSpPr>
        <p:spPr bwMode="auto">
          <a:xfrm>
            <a:off x="0" y="5029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cs-CZ" sz="2400" b="0">
                <a:latin typeface="Arial Rounded MT Bold" pitchFamily="34" charset="0"/>
              </a:rPr>
              <a:t> </a:t>
            </a:r>
          </a:p>
        </p:txBody>
      </p:sp>
      <p:sp>
        <p:nvSpPr>
          <p:cNvPr id="14344" name="Oval 8"/>
          <p:cNvSpPr>
            <a:spLocks noChangeArrowheads="1"/>
          </p:cNvSpPr>
          <p:nvPr/>
        </p:nvSpPr>
        <p:spPr bwMode="auto">
          <a:xfrm>
            <a:off x="1524000" y="4267200"/>
            <a:ext cx="4800600" cy="1219200"/>
          </a:xfrm>
          <a:prstGeom prst="ellipse">
            <a:avLst/>
          </a:prstGeom>
          <a:solidFill>
            <a:srgbClr val="FF0000">
              <a:alpha val="50195"/>
            </a:srgb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cs-CZ" altLang="cs-CZ" sz="2400"/>
          </a:p>
        </p:txBody>
      </p:sp>
      <p:sp>
        <p:nvSpPr>
          <p:cNvPr id="14345" name="Oval 9"/>
          <p:cNvSpPr>
            <a:spLocks noChangeArrowheads="1"/>
          </p:cNvSpPr>
          <p:nvPr/>
        </p:nvSpPr>
        <p:spPr bwMode="auto">
          <a:xfrm>
            <a:off x="4876800" y="4267200"/>
            <a:ext cx="3276600" cy="1143000"/>
          </a:xfrm>
          <a:prstGeom prst="ellipse">
            <a:avLst/>
          </a:prstGeom>
          <a:solidFill>
            <a:schemeClr val="accent1">
              <a:alpha val="50195"/>
            </a:schemeClr>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cs-CZ" altLang="cs-CZ" sz="2400"/>
          </a:p>
        </p:txBody>
      </p:sp>
      <p:sp>
        <p:nvSpPr>
          <p:cNvPr id="14346" name="Text Box 10"/>
          <p:cNvSpPr txBox="1">
            <a:spLocks noChangeArrowheads="1"/>
          </p:cNvSpPr>
          <p:nvPr/>
        </p:nvSpPr>
        <p:spPr bwMode="auto">
          <a:xfrm>
            <a:off x="5867400" y="5486400"/>
            <a:ext cx="2971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en-US" altLang="cs-CZ" dirty="0" err="1" smtClean="0">
                <a:latin typeface="Arial" charset="0"/>
              </a:rPr>
              <a:t>Relativ</a:t>
            </a:r>
            <a:r>
              <a:rPr lang="cs-CZ" altLang="cs-CZ" dirty="0" smtClean="0">
                <a:latin typeface="Arial" charset="0"/>
              </a:rPr>
              <a:t>ní</a:t>
            </a:r>
            <a:r>
              <a:rPr lang="en-US" altLang="cs-CZ" dirty="0" smtClean="0">
                <a:latin typeface="Arial" charset="0"/>
              </a:rPr>
              <a:t> </a:t>
            </a:r>
            <a:r>
              <a:rPr lang="en-US" altLang="cs-CZ" dirty="0">
                <a:latin typeface="Arial" charset="0"/>
              </a:rPr>
              <a:t>(</a:t>
            </a:r>
            <a:r>
              <a:rPr lang="en-US" altLang="cs-CZ" dirty="0" smtClean="0">
                <a:latin typeface="Arial" charset="0"/>
              </a:rPr>
              <a:t>Rigid</a:t>
            </a:r>
            <a:r>
              <a:rPr lang="cs-CZ" altLang="cs-CZ" dirty="0" smtClean="0">
                <a:latin typeface="Arial" charset="0"/>
              </a:rPr>
              <a:t>ní</a:t>
            </a:r>
            <a:r>
              <a:rPr lang="en-US" altLang="cs-CZ" dirty="0" smtClean="0">
                <a:latin typeface="Arial" charset="0"/>
              </a:rPr>
              <a:t>)</a:t>
            </a:r>
            <a:endParaRPr lang="en-US" altLang="cs-CZ" b="0" dirty="0">
              <a:latin typeface="Arial" charset="0"/>
            </a:endParaRPr>
          </a:p>
        </p:txBody>
      </p:sp>
      <p:sp>
        <p:nvSpPr>
          <p:cNvPr id="14347" name="Text Box 11"/>
          <p:cNvSpPr txBox="1">
            <a:spLocks noChangeArrowheads="1"/>
          </p:cNvSpPr>
          <p:nvPr/>
        </p:nvSpPr>
        <p:spPr bwMode="auto">
          <a:xfrm>
            <a:off x="0" y="5410200"/>
            <a:ext cx="2438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pPr>
            <a:r>
              <a:rPr lang="en-US" altLang="cs-CZ" dirty="0" smtClean="0">
                <a:latin typeface="Arial" charset="0"/>
              </a:rPr>
              <a:t>Absolut</a:t>
            </a:r>
            <a:r>
              <a:rPr lang="cs-CZ" altLang="cs-CZ" dirty="0" smtClean="0">
                <a:latin typeface="Arial" charset="0"/>
              </a:rPr>
              <a:t>ní</a:t>
            </a:r>
            <a:endParaRPr lang="en-US" altLang="cs-CZ" dirty="0">
              <a:latin typeface="Arial" charset="0"/>
            </a:endParaRPr>
          </a:p>
          <a:p>
            <a:pPr algn="ctr">
              <a:spcBef>
                <a:spcPct val="50000"/>
              </a:spcBef>
              <a:buFontTx/>
              <a:buNone/>
            </a:pPr>
            <a:r>
              <a:rPr lang="en-US" altLang="cs-CZ" dirty="0">
                <a:latin typeface="Arial" charset="0"/>
              </a:rPr>
              <a:t>(</a:t>
            </a:r>
            <a:r>
              <a:rPr lang="en-US" altLang="cs-CZ" dirty="0" err="1" smtClean="0">
                <a:latin typeface="Arial" charset="0"/>
              </a:rPr>
              <a:t>Flexib</a:t>
            </a:r>
            <a:r>
              <a:rPr lang="cs-CZ" altLang="cs-CZ" dirty="0" err="1" smtClean="0">
                <a:latin typeface="Arial" charset="0"/>
              </a:rPr>
              <a:t>ilní</a:t>
            </a:r>
            <a:r>
              <a:rPr lang="en-US" altLang="cs-CZ" dirty="0" smtClean="0">
                <a:latin typeface="Arial" charset="0"/>
              </a:rPr>
              <a:t>)</a:t>
            </a:r>
            <a:endParaRPr lang="en-US" altLang="cs-CZ" b="0" dirty="0">
              <a:latin typeface="Arial" charset="0"/>
            </a:endParaRPr>
          </a:p>
        </p:txBody>
      </p:sp>
      <p:sp>
        <p:nvSpPr>
          <p:cNvPr id="14348" name="Text Box 12"/>
          <p:cNvSpPr txBox="1">
            <a:spLocks noChangeArrowheads="1"/>
          </p:cNvSpPr>
          <p:nvPr/>
        </p:nvSpPr>
        <p:spPr bwMode="auto">
          <a:xfrm>
            <a:off x="6248400" y="4419600"/>
            <a:ext cx="175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cs-CZ" sz="2800" b="0">
                <a:solidFill>
                  <a:srgbClr val="FFCC00"/>
                </a:solidFill>
                <a:latin typeface="Arial Rounded MT Bold" pitchFamily="34" charset="0"/>
              </a:rPr>
              <a:t>No callus</a:t>
            </a:r>
          </a:p>
        </p:txBody>
      </p:sp>
      <p:sp>
        <p:nvSpPr>
          <p:cNvPr id="14349" name="AutoShape 13"/>
          <p:cNvSpPr>
            <a:spLocks/>
          </p:cNvSpPr>
          <p:nvPr/>
        </p:nvSpPr>
        <p:spPr bwMode="auto">
          <a:xfrm rot="-5400000">
            <a:off x="5448300" y="3314700"/>
            <a:ext cx="457200" cy="1295400"/>
          </a:xfrm>
          <a:prstGeom prst="rightBracket">
            <a:avLst>
              <a:gd name="adj" fmla="val 23611"/>
            </a:avLst>
          </a:prstGeom>
          <a:noFill/>
          <a:ln w="571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cs-CZ" altLang="cs-CZ" sz="2400"/>
          </a:p>
        </p:txBody>
      </p:sp>
      <p:sp>
        <p:nvSpPr>
          <p:cNvPr id="14350" name="AutoShape 14"/>
          <p:cNvSpPr>
            <a:spLocks noChangeArrowheads="1"/>
          </p:cNvSpPr>
          <p:nvPr/>
        </p:nvSpPr>
        <p:spPr bwMode="auto">
          <a:xfrm>
            <a:off x="4495800" y="1981200"/>
            <a:ext cx="2286000" cy="1600200"/>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cs-CZ" altLang="cs-CZ" sz="2400"/>
          </a:p>
        </p:txBody>
      </p:sp>
      <p:sp>
        <p:nvSpPr>
          <p:cNvPr id="14351" name="Rectangle 15"/>
          <p:cNvSpPr>
            <a:spLocks noChangeArrowheads="1"/>
          </p:cNvSpPr>
          <p:nvPr/>
        </p:nvSpPr>
        <p:spPr bwMode="auto">
          <a:xfrm>
            <a:off x="1143000" y="457200"/>
            <a:ext cx="6934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cs-CZ" sz="4400" b="0" dirty="0" err="1" smtClean="0">
                <a:solidFill>
                  <a:schemeClr val="tx2"/>
                </a:solidFill>
              </a:rPr>
              <a:t>Fixa</a:t>
            </a:r>
            <a:r>
              <a:rPr lang="cs-CZ" altLang="cs-CZ" sz="4400" b="0" dirty="0" smtClean="0">
                <a:solidFill>
                  <a:schemeClr val="tx2"/>
                </a:solidFill>
              </a:rPr>
              <a:t>ční</a:t>
            </a:r>
            <a:r>
              <a:rPr lang="en-US" altLang="cs-CZ" sz="4400" b="0" dirty="0" smtClean="0">
                <a:solidFill>
                  <a:schemeClr val="tx2"/>
                </a:solidFill>
              </a:rPr>
              <a:t> </a:t>
            </a:r>
            <a:r>
              <a:rPr lang="en-US" altLang="cs-CZ" sz="4400" b="0" dirty="0" err="1" smtClean="0">
                <a:solidFill>
                  <a:schemeClr val="tx2"/>
                </a:solidFill>
              </a:rPr>
              <a:t>Stabilit</a:t>
            </a:r>
            <a:r>
              <a:rPr lang="cs-CZ" altLang="cs-CZ" sz="4400" b="0" dirty="0" smtClean="0">
                <a:solidFill>
                  <a:schemeClr val="tx2"/>
                </a:solidFill>
              </a:rPr>
              <a:t>a</a:t>
            </a:r>
            <a:endParaRPr lang="en-US" altLang="cs-CZ" sz="4400" b="0" dirty="0">
              <a:solidFill>
                <a:schemeClr val="tx2"/>
              </a:solidFill>
            </a:endParaRPr>
          </a:p>
        </p:txBody>
      </p:sp>
      <p:sp>
        <p:nvSpPr>
          <p:cNvPr id="14352" name="Text Box 16"/>
          <p:cNvSpPr txBox="1">
            <a:spLocks noChangeArrowheads="1"/>
          </p:cNvSpPr>
          <p:nvPr/>
        </p:nvSpPr>
        <p:spPr bwMode="auto">
          <a:xfrm>
            <a:off x="3276600" y="4572000"/>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cs-CZ" sz="2800" b="0">
                <a:solidFill>
                  <a:srgbClr val="FFCC00"/>
                </a:solidFill>
                <a:latin typeface="Arial Rounded MT Bold" pitchFamily="34" charset="0"/>
              </a:rPr>
              <a:t>Callus</a:t>
            </a:r>
          </a:p>
        </p:txBody>
      </p:sp>
      <p:sp>
        <p:nvSpPr>
          <p:cNvPr id="14353" name="Text Box 17"/>
          <p:cNvSpPr txBox="1">
            <a:spLocks noChangeArrowheads="1"/>
          </p:cNvSpPr>
          <p:nvPr/>
        </p:nvSpPr>
        <p:spPr bwMode="auto">
          <a:xfrm>
            <a:off x="5105400" y="2438400"/>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n-US" altLang="cs-CZ" sz="2400">
                <a:solidFill>
                  <a:schemeClr val="bg2"/>
                </a:solidFill>
              </a:rPr>
              <a:t>Reality</a:t>
            </a:r>
          </a:p>
        </p:txBody>
      </p:sp>
    </p:spTree>
    <p:extLst>
      <p:ext uri="{BB962C8B-B14F-4D97-AF65-F5344CB8AC3E}">
        <p14:creationId xmlns:p14="http://schemas.microsoft.com/office/powerpoint/2010/main" val="30141693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1026"/>
          <p:cNvSpPr>
            <a:spLocks noGrp="1" noChangeArrowheads="1"/>
          </p:cNvSpPr>
          <p:nvPr>
            <p:ph type="title"/>
          </p:nvPr>
        </p:nvSpPr>
        <p:spPr>
          <a:xfrm>
            <a:off x="457200" y="274638"/>
            <a:ext cx="8229600" cy="1138138"/>
          </a:xfrm>
        </p:spPr>
        <p:txBody>
          <a:bodyPr/>
          <a:lstStyle/>
          <a:p>
            <a:r>
              <a:rPr lang="cs-CZ" altLang="cs-CZ" dirty="0" smtClean="0"/>
              <a:t>Typ fixace</a:t>
            </a:r>
            <a:endParaRPr lang="en-US" altLang="cs-CZ" dirty="0"/>
          </a:p>
        </p:txBody>
      </p:sp>
      <p:sp>
        <p:nvSpPr>
          <p:cNvPr id="15364" name="Rectangle 1027"/>
          <p:cNvSpPr>
            <a:spLocks noGrp="1" noChangeArrowheads="1"/>
          </p:cNvSpPr>
          <p:nvPr>
            <p:ph sz="half" idx="1"/>
          </p:nvPr>
        </p:nvSpPr>
        <p:spPr>
          <a:xfrm>
            <a:off x="685800" y="1981200"/>
            <a:ext cx="3810000" cy="3048000"/>
          </a:xfrm>
        </p:spPr>
        <p:txBody>
          <a:bodyPr>
            <a:normAutofit fontScale="77500" lnSpcReduction="20000"/>
          </a:bodyPr>
          <a:lstStyle/>
          <a:p>
            <a:r>
              <a:rPr lang="en-US" altLang="cs-CZ" dirty="0" err="1" smtClean="0"/>
              <a:t>Interfragmentar</a:t>
            </a:r>
            <a:r>
              <a:rPr lang="cs-CZ" altLang="cs-CZ" dirty="0" smtClean="0"/>
              <a:t>ní</a:t>
            </a:r>
            <a:r>
              <a:rPr lang="en-US" altLang="cs-CZ" dirty="0" smtClean="0"/>
              <a:t> </a:t>
            </a:r>
            <a:r>
              <a:rPr lang="cs-CZ" altLang="cs-CZ" dirty="0" smtClean="0"/>
              <a:t>komprese</a:t>
            </a:r>
            <a:endParaRPr lang="en-US" altLang="cs-CZ" dirty="0"/>
          </a:p>
          <a:p>
            <a:pPr lvl="1"/>
            <a:r>
              <a:rPr lang="cs-CZ" altLang="cs-CZ" dirty="0" smtClean="0"/>
              <a:t>Tahový šroub</a:t>
            </a:r>
            <a:endParaRPr lang="en-US" altLang="cs-CZ" dirty="0"/>
          </a:p>
          <a:p>
            <a:r>
              <a:rPr lang="cs-CZ" altLang="cs-CZ" dirty="0" smtClean="0"/>
              <a:t>Typy dlah</a:t>
            </a:r>
            <a:endParaRPr lang="en-US" altLang="cs-CZ" dirty="0"/>
          </a:p>
          <a:p>
            <a:pPr lvl="1"/>
            <a:r>
              <a:rPr lang="en-US" altLang="cs-CZ" dirty="0" err="1" smtClean="0"/>
              <a:t>Neutraliza</a:t>
            </a:r>
            <a:r>
              <a:rPr lang="cs-CZ" altLang="cs-CZ" dirty="0" smtClean="0"/>
              <a:t>ční</a:t>
            </a:r>
            <a:endParaRPr lang="en-US" altLang="cs-CZ" dirty="0"/>
          </a:p>
          <a:p>
            <a:pPr lvl="1"/>
            <a:r>
              <a:rPr lang="en-US" altLang="cs-CZ" dirty="0" smtClean="0"/>
              <a:t>Buttress</a:t>
            </a:r>
            <a:r>
              <a:rPr lang="cs-CZ" altLang="cs-CZ" dirty="0" smtClean="0"/>
              <a:t> - podpůrná</a:t>
            </a:r>
            <a:endParaRPr lang="en-US" altLang="cs-CZ" dirty="0"/>
          </a:p>
          <a:p>
            <a:pPr lvl="1"/>
            <a:r>
              <a:rPr lang="en-US" altLang="cs-CZ" dirty="0" smtClean="0"/>
              <a:t>Bridge</a:t>
            </a:r>
            <a:r>
              <a:rPr lang="cs-CZ" altLang="cs-CZ" dirty="0"/>
              <a:t> </a:t>
            </a:r>
            <a:r>
              <a:rPr lang="cs-CZ" altLang="cs-CZ" dirty="0" smtClean="0"/>
              <a:t>- přemosťující</a:t>
            </a:r>
            <a:endParaRPr lang="en-US" altLang="cs-CZ" dirty="0"/>
          </a:p>
          <a:p>
            <a:pPr lvl="1"/>
            <a:r>
              <a:rPr lang="en-US" altLang="cs-CZ" dirty="0"/>
              <a:t>Tension Band</a:t>
            </a:r>
          </a:p>
          <a:p>
            <a:pPr lvl="1"/>
            <a:r>
              <a:rPr lang="cs-CZ" altLang="cs-CZ" dirty="0" smtClean="0"/>
              <a:t>Kompresní</a:t>
            </a:r>
            <a:endParaRPr lang="en-US" altLang="cs-CZ" dirty="0"/>
          </a:p>
          <a:p>
            <a:pPr lvl="1"/>
            <a:r>
              <a:rPr lang="cs-CZ" altLang="cs-CZ" dirty="0" smtClean="0"/>
              <a:t>Zamykatelná</a:t>
            </a:r>
            <a:endParaRPr lang="en-US" altLang="cs-CZ" dirty="0"/>
          </a:p>
          <a:p>
            <a:pPr>
              <a:buFontTx/>
              <a:buNone/>
            </a:pPr>
            <a:endParaRPr lang="en-US" altLang="cs-CZ" dirty="0"/>
          </a:p>
          <a:p>
            <a:pPr lvl="1">
              <a:buFontTx/>
              <a:buNone/>
            </a:pPr>
            <a:endParaRPr lang="en-US" altLang="cs-CZ" dirty="0"/>
          </a:p>
        </p:txBody>
      </p:sp>
      <p:sp>
        <p:nvSpPr>
          <p:cNvPr id="15365" name="Rectangle 1028"/>
          <p:cNvSpPr>
            <a:spLocks noGrp="1" noChangeArrowheads="1"/>
          </p:cNvSpPr>
          <p:nvPr>
            <p:ph sz="half" idx="2"/>
          </p:nvPr>
        </p:nvSpPr>
        <p:spPr>
          <a:xfrm>
            <a:off x="4644008" y="2057400"/>
            <a:ext cx="3810000" cy="2739752"/>
          </a:xfrm>
        </p:spPr>
        <p:txBody>
          <a:bodyPr>
            <a:normAutofit fontScale="77500" lnSpcReduction="20000"/>
          </a:bodyPr>
          <a:lstStyle/>
          <a:p>
            <a:r>
              <a:rPr lang="en-US" altLang="cs-CZ" dirty="0" smtClean="0"/>
              <a:t>I</a:t>
            </a:r>
            <a:r>
              <a:rPr lang="cs-CZ" altLang="cs-CZ" dirty="0" smtClean="0"/>
              <a:t>M hřeby</a:t>
            </a:r>
            <a:endParaRPr lang="en-US" altLang="cs-CZ" dirty="0"/>
          </a:p>
          <a:p>
            <a:pPr lvl="1"/>
            <a:r>
              <a:rPr lang="cs-CZ" altLang="cs-CZ" dirty="0" smtClean="0"/>
              <a:t>Vnitřní fixace</a:t>
            </a:r>
            <a:endParaRPr lang="en-US" altLang="cs-CZ" dirty="0"/>
          </a:p>
          <a:p>
            <a:r>
              <a:rPr lang="cs-CZ" altLang="cs-CZ" dirty="0" smtClean="0"/>
              <a:t>Přemosťující dlaha</a:t>
            </a:r>
            <a:endParaRPr lang="en-US" altLang="cs-CZ" dirty="0"/>
          </a:p>
          <a:p>
            <a:pPr lvl="1"/>
            <a:r>
              <a:rPr lang="cs-CZ" altLang="cs-CZ" dirty="0" smtClean="0"/>
              <a:t>Vnitřní fixace</a:t>
            </a:r>
            <a:endParaRPr lang="en-US" altLang="cs-CZ" dirty="0"/>
          </a:p>
          <a:p>
            <a:r>
              <a:rPr lang="en-US" altLang="cs-CZ" dirty="0"/>
              <a:t>External </a:t>
            </a:r>
            <a:r>
              <a:rPr lang="en-US" altLang="cs-CZ" dirty="0" err="1" smtClean="0"/>
              <a:t>fixa</a:t>
            </a:r>
            <a:r>
              <a:rPr lang="cs-CZ" altLang="cs-CZ" dirty="0" err="1" smtClean="0"/>
              <a:t>ce</a:t>
            </a:r>
            <a:endParaRPr lang="en-US" altLang="cs-CZ" dirty="0"/>
          </a:p>
          <a:p>
            <a:pPr lvl="1"/>
            <a:r>
              <a:rPr lang="cs-CZ" altLang="cs-CZ" dirty="0" smtClean="0"/>
              <a:t>Zevní fixace</a:t>
            </a:r>
            <a:endParaRPr lang="en-US" altLang="cs-CZ" dirty="0"/>
          </a:p>
          <a:p>
            <a:r>
              <a:rPr lang="en-US" altLang="cs-CZ" dirty="0"/>
              <a:t>Cast</a:t>
            </a:r>
          </a:p>
          <a:p>
            <a:pPr lvl="1"/>
            <a:r>
              <a:rPr lang="cs-CZ" altLang="cs-CZ" dirty="0" smtClean="0"/>
              <a:t>Zevní fixace</a:t>
            </a:r>
            <a:endParaRPr lang="en-US" altLang="cs-CZ" dirty="0"/>
          </a:p>
          <a:p>
            <a:endParaRPr lang="en-US" altLang="cs-CZ" dirty="0"/>
          </a:p>
          <a:p>
            <a:endParaRPr lang="en-US" altLang="cs-CZ" dirty="0"/>
          </a:p>
        </p:txBody>
      </p:sp>
    </p:spTree>
    <p:extLst>
      <p:ext uri="{BB962C8B-B14F-4D97-AF65-F5344CB8AC3E}">
        <p14:creationId xmlns:p14="http://schemas.microsoft.com/office/powerpoint/2010/main" val="1652741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r>
              <a:rPr lang="en-US" altLang="cs-CZ" dirty="0" smtClean="0"/>
              <a:t>Re</a:t>
            </a:r>
            <a:r>
              <a:rPr lang="cs-CZ" altLang="cs-CZ" dirty="0" smtClean="0"/>
              <a:t>poziční techniky</a:t>
            </a:r>
            <a:endParaRPr lang="en-US" altLang="cs-CZ" dirty="0"/>
          </a:p>
        </p:txBody>
      </p:sp>
      <p:sp>
        <p:nvSpPr>
          <p:cNvPr id="52227" name="Rectangle 3"/>
          <p:cNvSpPr>
            <a:spLocks noGrp="1" noChangeArrowheads="1"/>
          </p:cNvSpPr>
          <p:nvPr>
            <p:ph type="body" idx="1"/>
          </p:nvPr>
        </p:nvSpPr>
        <p:spPr/>
        <p:txBody>
          <a:bodyPr/>
          <a:lstStyle/>
          <a:p>
            <a:r>
              <a:rPr lang="en-US" altLang="cs-CZ" i="1" dirty="0" err="1" smtClean="0"/>
              <a:t>Indire</a:t>
            </a:r>
            <a:r>
              <a:rPr lang="cs-CZ" altLang="cs-CZ" i="1" dirty="0" err="1" smtClean="0"/>
              <a:t>ktní</a:t>
            </a:r>
            <a:r>
              <a:rPr lang="cs-CZ" altLang="cs-CZ" i="1" dirty="0" smtClean="0"/>
              <a:t> metody</a:t>
            </a:r>
            <a:endParaRPr lang="en-US" altLang="cs-CZ" i="1" dirty="0"/>
          </a:p>
        </p:txBody>
      </p:sp>
      <p:sp>
        <p:nvSpPr>
          <p:cNvPr id="52228" name="Content Placeholder 3"/>
          <p:cNvSpPr>
            <a:spLocks noGrp="1"/>
          </p:cNvSpPr>
          <p:nvPr>
            <p:ph sz="half" idx="2"/>
          </p:nvPr>
        </p:nvSpPr>
        <p:spPr/>
        <p:txBody>
          <a:bodyPr>
            <a:normAutofit/>
          </a:bodyPr>
          <a:lstStyle/>
          <a:p>
            <a:r>
              <a:rPr lang="cs-CZ" altLang="cs-CZ" dirty="0" smtClean="0"/>
              <a:t>trakční </a:t>
            </a:r>
            <a:r>
              <a:rPr lang="cs-CZ" altLang="cs-CZ" dirty="0" smtClean="0"/>
              <a:t>stůl</a:t>
            </a:r>
            <a:r>
              <a:rPr lang="en-US" altLang="cs-CZ" dirty="0" smtClean="0"/>
              <a:t>, </a:t>
            </a:r>
            <a:r>
              <a:rPr lang="en-US" altLang="cs-CZ" dirty="0" err="1"/>
              <a:t>intraop</a:t>
            </a:r>
            <a:r>
              <a:rPr lang="en-US" altLang="cs-CZ" dirty="0"/>
              <a:t> </a:t>
            </a:r>
            <a:r>
              <a:rPr lang="en-US" altLang="cs-CZ" dirty="0" err="1" smtClean="0"/>
              <a:t>skeletál</a:t>
            </a:r>
            <a:r>
              <a:rPr lang="cs-CZ" altLang="cs-CZ" dirty="0" smtClean="0"/>
              <a:t>ní </a:t>
            </a:r>
            <a:r>
              <a:rPr lang="cs-CZ" altLang="cs-CZ" dirty="0" smtClean="0"/>
              <a:t>trakce, asistent</a:t>
            </a:r>
            <a:endParaRPr lang="en-US" altLang="cs-CZ" dirty="0"/>
          </a:p>
          <a:p>
            <a:r>
              <a:rPr lang="cs-CZ" altLang="cs-CZ" dirty="0" smtClean="0"/>
              <a:t>Nepřímý zevní tlak </a:t>
            </a:r>
            <a:endParaRPr lang="en-US" altLang="cs-CZ" dirty="0"/>
          </a:p>
          <a:p>
            <a:r>
              <a:rPr lang="en-US" altLang="cs-CZ" dirty="0" smtClean="0"/>
              <a:t>Per</a:t>
            </a:r>
            <a:r>
              <a:rPr lang="cs-CZ" altLang="cs-CZ" dirty="0" smtClean="0"/>
              <a:t>kutánní kleště</a:t>
            </a:r>
            <a:r>
              <a:rPr lang="en-US" altLang="cs-CZ" dirty="0" smtClean="0"/>
              <a:t> </a:t>
            </a:r>
            <a:endParaRPr lang="en-US" altLang="cs-CZ" dirty="0"/>
          </a:p>
          <a:p>
            <a:r>
              <a:rPr lang="en-US" altLang="cs-CZ" dirty="0" smtClean="0"/>
              <a:t>Per</a:t>
            </a:r>
            <a:r>
              <a:rPr lang="cs-CZ" altLang="cs-CZ" dirty="0" smtClean="0"/>
              <a:t>kutánní</a:t>
            </a:r>
            <a:r>
              <a:rPr lang="en-US" altLang="cs-CZ" dirty="0" smtClean="0"/>
              <a:t> K</a:t>
            </a:r>
            <a:r>
              <a:rPr lang="cs-CZ" altLang="cs-CZ" dirty="0" smtClean="0"/>
              <a:t>-dráty</a:t>
            </a:r>
            <a:r>
              <a:rPr lang="en-US" altLang="cs-CZ" dirty="0" smtClean="0"/>
              <a:t>/</a:t>
            </a:r>
            <a:r>
              <a:rPr lang="en-US" altLang="cs-CZ" dirty="0" err="1" smtClean="0"/>
              <a:t>Schantz</a:t>
            </a:r>
            <a:r>
              <a:rPr lang="en-US" altLang="cs-CZ" dirty="0" smtClean="0"/>
              <a:t> pin</a:t>
            </a:r>
            <a:r>
              <a:rPr lang="cs-CZ" altLang="cs-CZ" dirty="0" smtClean="0"/>
              <a:t>y </a:t>
            </a:r>
            <a:r>
              <a:rPr lang="en-US" altLang="cs-CZ" dirty="0" smtClean="0"/>
              <a:t>—”</a:t>
            </a:r>
            <a:r>
              <a:rPr lang="en-US" altLang="cs-CZ" dirty="0"/>
              <a:t>Joysticks”</a:t>
            </a:r>
          </a:p>
          <a:p>
            <a:r>
              <a:rPr lang="en-US" altLang="cs-CZ" dirty="0" smtClean="0"/>
              <a:t>Extern</a:t>
            </a:r>
            <a:r>
              <a:rPr lang="cs-CZ" altLang="cs-CZ" dirty="0" smtClean="0"/>
              <a:t>í fixace</a:t>
            </a:r>
            <a:r>
              <a:rPr lang="en-US" altLang="cs-CZ" dirty="0" smtClean="0"/>
              <a:t> </a:t>
            </a:r>
            <a:r>
              <a:rPr lang="en-US" altLang="cs-CZ" dirty="0"/>
              <a:t>or </a:t>
            </a:r>
            <a:r>
              <a:rPr lang="en-US" altLang="cs-CZ" dirty="0" err="1" smtClean="0"/>
              <a:t>distra</a:t>
            </a:r>
            <a:r>
              <a:rPr lang="cs-CZ" altLang="cs-CZ" dirty="0" smtClean="0"/>
              <a:t>k</a:t>
            </a:r>
            <a:r>
              <a:rPr lang="en-US" altLang="cs-CZ" dirty="0" smtClean="0"/>
              <a:t>tor</a:t>
            </a:r>
            <a:endParaRPr lang="en-US" altLang="cs-CZ" dirty="0"/>
          </a:p>
          <a:p>
            <a:endParaRPr lang="en-US" altLang="cs-CZ" dirty="0"/>
          </a:p>
        </p:txBody>
      </p:sp>
      <p:sp>
        <p:nvSpPr>
          <p:cNvPr id="52229" name="Text Placeholder 4"/>
          <p:cNvSpPr>
            <a:spLocks noGrp="1"/>
          </p:cNvSpPr>
          <p:nvPr>
            <p:ph type="body" sz="quarter" idx="3"/>
          </p:nvPr>
        </p:nvSpPr>
        <p:spPr/>
        <p:txBody>
          <a:bodyPr/>
          <a:lstStyle/>
          <a:p>
            <a:r>
              <a:rPr lang="en-US" altLang="cs-CZ" i="1" dirty="0" smtClean="0"/>
              <a:t>Dire</a:t>
            </a:r>
            <a:r>
              <a:rPr lang="cs-CZ" altLang="cs-CZ" i="1" dirty="0" err="1" smtClean="0"/>
              <a:t>ktní</a:t>
            </a:r>
            <a:r>
              <a:rPr lang="en-US" altLang="cs-CZ" i="1" dirty="0" smtClean="0"/>
              <a:t> </a:t>
            </a:r>
            <a:r>
              <a:rPr lang="cs-CZ" altLang="cs-CZ" i="1" dirty="0" smtClean="0"/>
              <a:t>metody</a:t>
            </a:r>
            <a:endParaRPr lang="en-US" altLang="cs-CZ" i="1" dirty="0"/>
          </a:p>
        </p:txBody>
      </p:sp>
      <p:sp>
        <p:nvSpPr>
          <p:cNvPr id="52230" name="Content Placeholder 5"/>
          <p:cNvSpPr>
            <a:spLocks noGrp="1"/>
          </p:cNvSpPr>
          <p:nvPr>
            <p:ph sz="quarter" idx="4"/>
          </p:nvPr>
        </p:nvSpPr>
        <p:spPr/>
        <p:txBody>
          <a:bodyPr/>
          <a:lstStyle/>
          <a:p>
            <a:r>
              <a:rPr lang="en-US" altLang="cs-CZ" dirty="0" err="1" smtClean="0"/>
              <a:t>Inci</a:t>
            </a:r>
            <a:r>
              <a:rPr lang="cs-CZ" altLang="cs-CZ" dirty="0" smtClean="0"/>
              <a:t>ze s přímým obnažením fraktury</a:t>
            </a:r>
            <a:r>
              <a:rPr lang="en-US" altLang="cs-CZ" dirty="0" smtClean="0"/>
              <a:t> </a:t>
            </a:r>
            <a:r>
              <a:rPr lang="cs-CZ" altLang="cs-CZ" dirty="0" smtClean="0"/>
              <a:t>a </a:t>
            </a:r>
            <a:r>
              <a:rPr lang="cs-CZ" altLang="cs-CZ" dirty="0" err="1" smtClean="0"/>
              <a:t>repzicí</a:t>
            </a:r>
            <a:r>
              <a:rPr lang="cs-CZ" altLang="cs-CZ" dirty="0" smtClean="0"/>
              <a:t> pomocí kleští, KW…</a:t>
            </a:r>
            <a:endParaRPr lang="en-US" altLang="cs-CZ"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554346"/>
            <a:ext cx="2402531" cy="1779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472" y="5333999"/>
            <a:ext cx="2289994" cy="1276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9106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1340768"/>
            <a:ext cx="8229600" cy="4785395"/>
          </a:xfrm>
        </p:spPr>
        <p:txBody>
          <a:bodyPr/>
          <a:lstStyle/>
          <a:p>
            <a:r>
              <a:rPr lang="cs-CZ" dirty="0"/>
              <a:t>O.R.I.F  – open </a:t>
            </a:r>
            <a:r>
              <a:rPr lang="cs-CZ" dirty="0" err="1"/>
              <a:t>reduction</a:t>
            </a:r>
            <a:r>
              <a:rPr lang="cs-CZ" dirty="0"/>
              <a:t> </a:t>
            </a:r>
            <a:r>
              <a:rPr lang="cs-CZ" dirty="0" err="1"/>
              <a:t>internal</a:t>
            </a:r>
            <a:r>
              <a:rPr lang="cs-CZ" dirty="0"/>
              <a:t> </a:t>
            </a:r>
            <a:r>
              <a:rPr lang="cs-CZ" dirty="0" err="1"/>
              <a:t>fixation</a:t>
            </a:r>
            <a:endParaRPr lang="cs-CZ" dirty="0"/>
          </a:p>
          <a:p>
            <a:r>
              <a:rPr lang="cs-CZ" dirty="0"/>
              <a:t>C.R.I.F   – </a:t>
            </a:r>
            <a:r>
              <a:rPr lang="cs-CZ" dirty="0" err="1"/>
              <a:t>close</a:t>
            </a:r>
            <a:r>
              <a:rPr lang="cs-CZ" dirty="0"/>
              <a:t> </a:t>
            </a:r>
            <a:r>
              <a:rPr lang="cs-CZ" dirty="0" err="1"/>
              <a:t>reduction</a:t>
            </a:r>
            <a:r>
              <a:rPr lang="cs-CZ" dirty="0"/>
              <a:t> </a:t>
            </a:r>
            <a:r>
              <a:rPr lang="cs-CZ" dirty="0" err="1"/>
              <a:t>internal</a:t>
            </a:r>
            <a:r>
              <a:rPr lang="cs-CZ" dirty="0"/>
              <a:t> </a:t>
            </a:r>
            <a:r>
              <a:rPr lang="cs-CZ" dirty="0" err="1"/>
              <a:t>fixation</a:t>
            </a:r>
            <a:endParaRPr lang="cs-CZ" dirty="0"/>
          </a:p>
          <a:p>
            <a:r>
              <a:rPr lang="cs-CZ" dirty="0"/>
              <a:t>C.R.E.F  -  </a:t>
            </a:r>
            <a:r>
              <a:rPr lang="cs-CZ" dirty="0" err="1"/>
              <a:t>close</a:t>
            </a:r>
            <a:r>
              <a:rPr lang="cs-CZ" dirty="0"/>
              <a:t> </a:t>
            </a:r>
            <a:r>
              <a:rPr lang="cs-CZ" dirty="0" err="1"/>
              <a:t>reduction</a:t>
            </a:r>
            <a:r>
              <a:rPr lang="cs-CZ" dirty="0"/>
              <a:t> </a:t>
            </a:r>
            <a:r>
              <a:rPr lang="cs-CZ" dirty="0" err="1"/>
              <a:t>external</a:t>
            </a:r>
            <a:r>
              <a:rPr lang="cs-CZ" dirty="0"/>
              <a:t> </a:t>
            </a:r>
            <a:r>
              <a:rPr lang="cs-CZ" dirty="0" err="1"/>
              <a:t>fixation</a:t>
            </a:r>
            <a:endParaRPr lang="cs-CZ" dirty="0"/>
          </a:p>
          <a:p>
            <a:pPr marL="0" indent="0">
              <a:buNone/>
            </a:pPr>
            <a:r>
              <a:rPr lang="cs-CZ" dirty="0"/>
              <a:t>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945" y="3284984"/>
            <a:ext cx="2826313"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9" y="3151455"/>
            <a:ext cx="2016224" cy="1665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4939979"/>
            <a:ext cx="1376486" cy="1724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395" y="4437112"/>
            <a:ext cx="2966467" cy="222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904"/>
          <a:stretch/>
        </p:blipFill>
        <p:spPr bwMode="auto">
          <a:xfrm>
            <a:off x="6012160" y="3284984"/>
            <a:ext cx="2502465" cy="2938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58496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US" altLang="cs-CZ" dirty="0"/>
          </a:p>
        </p:txBody>
      </p:sp>
      <p:sp>
        <p:nvSpPr>
          <p:cNvPr id="17411" name="Content Placeholder 2"/>
          <p:cNvSpPr>
            <a:spLocks noGrp="1"/>
          </p:cNvSpPr>
          <p:nvPr>
            <p:ph idx="1"/>
          </p:nvPr>
        </p:nvSpPr>
        <p:spPr>
          <a:xfrm>
            <a:off x="457200" y="404664"/>
            <a:ext cx="8229600" cy="5721499"/>
          </a:xfrm>
        </p:spPr>
        <p:txBody>
          <a:bodyPr>
            <a:normAutofit fontScale="40000" lnSpcReduction="20000"/>
          </a:bodyPr>
          <a:lstStyle/>
          <a:p>
            <a:endParaRPr lang="cs-CZ" altLang="cs-CZ" dirty="0"/>
          </a:p>
          <a:p>
            <a:r>
              <a:rPr lang="en-US" sz="3500" b="1" dirty="0"/>
              <a:t>Open reduction and internal fixation</a:t>
            </a:r>
          </a:p>
          <a:p>
            <a:endParaRPr lang="cs-CZ" sz="3500" dirty="0"/>
          </a:p>
          <a:p>
            <a:r>
              <a:rPr lang="cs-CZ" sz="3500" dirty="0" smtClean="0"/>
              <a:t>Principy a výhody O.R.I.F. </a:t>
            </a:r>
            <a:r>
              <a:rPr lang="en-US" sz="3500" dirty="0" smtClean="0"/>
              <a:t>:</a:t>
            </a:r>
            <a:endParaRPr lang="en-US" sz="3500" dirty="0"/>
          </a:p>
          <a:p>
            <a:endParaRPr lang="cs-CZ" sz="3500" dirty="0"/>
          </a:p>
          <a:p>
            <a:r>
              <a:rPr lang="en-US" sz="3500" dirty="0" err="1" smtClean="0"/>
              <a:t>Adeq</a:t>
            </a:r>
            <a:r>
              <a:rPr lang="cs-CZ" sz="3500" dirty="0" err="1" smtClean="0"/>
              <a:t>uatní</a:t>
            </a:r>
            <a:r>
              <a:rPr lang="cs-CZ" sz="3500" dirty="0" smtClean="0"/>
              <a:t> expozice místa zlomeniny</a:t>
            </a:r>
            <a:r>
              <a:rPr lang="en-US" sz="3500" dirty="0" smtClean="0"/>
              <a:t> </a:t>
            </a:r>
            <a:endParaRPr lang="en-US" sz="3500" dirty="0"/>
          </a:p>
          <a:p>
            <a:endParaRPr lang="cs-CZ" sz="3500" dirty="0"/>
          </a:p>
          <a:p>
            <a:r>
              <a:rPr lang="en-US" sz="3500" dirty="0" smtClean="0"/>
              <a:t>Minim</a:t>
            </a:r>
            <a:r>
              <a:rPr lang="cs-CZ" sz="3500" dirty="0" err="1" smtClean="0"/>
              <a:t>alizace</a:t>
            </a:r>
            <a:r>
              <a:rPr lang="cs-CZ" sz="3500" dirty="0" smtClean="0"/>
              <a:t> </a:t>
            </a:r>
            <a:r>
              <a:rPr lang="cs-CZ" sz="3500" dirty="0" err="1" smtClean="0"/>
              <a:t>strippingu</a:t>
            </a:r>
            <a:endParaRPr lang="en-US" sz="3500" dirty="0"/>
          </a:p>
          <a:p>
            <a:endParaRPr lang="cs-CZ" sz="3500" dirty="0"/>
          </a:p>
          <a:p>
            <a:r>
              <a:rPr lang="cs-CZ" sz="3500" dirty="0" smtClean="0"/>
              <a:t>Zajištění přímé repozice</a:t>
            </a:r>
            <a:endParaRPr lang="en-US" sz="3500" dirty="0"/>
          </a:p>
          <a:p>
            <a:endParaRPr lang="cs-CZ" sz="3500" dirty="0"/>
          </a:p>
          <a:p>
            <a:r>
              <a:rPr lang="en-US" sz="3500" dirty="0" err="1" smtClean="0"/>
              <a:t>Stabiliz</a:t>
            </a:r>
            <a:r>
              <a:rPr lang="cs-CZ" sz="3500" dirty="0" err="1" smtClean="0"/>
              <a:t>ace</a:t>
            </a:r>
            <a:r>
              <a:rPr lang="en-US" sz="3500" dirty="0" smtClean="0"/>
              <a:t> </a:t>
            </a:r>
            <a:r>
              <a:rPr lang="en-US" sz="3500" dirty="0"/>
              <a:t>and </a:t>
            </a:r>
            <a:r>
              <a:rPr lang="cs-CZ" sz="3500" dirty="0" smtClean="0"/>
              <a:t>bezpečné zajištění retence</a:t>
            </a:r>
            <a:endParaRPr lang="cs-CZ" altLang="cs-CZ" sz="3500" dirty="0"/>
          </a:p>
          <a:p>
            <a:endParaRPr lang="cs-CZ" altLang="cs-CZ" sz="3500" dirty="0"/>
          </a:p>
          <a:p>
            <a:endParaRPr lang="cs-CZ" altLang="cs-CZ" sz="3500" dirty="0"/>
          </a:p>
          <a:p>
            <a:endParaRPr lang="cs-CZ" altLang="cs-CZ" sz="3500" dirty="0"/>
          </a:p>
          <a:p>
            <a:endParaRPr lang="cs-CZ" altLang="cs-CZ" sz="3500" dirty="0"/>
          </a:p>
          <a:p>
            <a:endParaRPr lang="cs-CZ" altLang="cs-CZ" sz="3500" dirty="0"/>
          </a:p>
          <a:p>
            <a:r>
              <a:rPr lang="cs-CZ" altLang="cs-CZ" sz="3500" b="1" dirty="0" smtClean="0"/>
              <a:t>Benefity </a:t>
            </a:r>
            <a:r>
              <a:rPr lang="cs-CZ" altLang="cs-CZ" sz="3500" b="1" dirty="0" err="1" smtClean="0"/>
              <a:t>of</a:t>
            </a:r>
            <a:r>
              <a:rPr lang="cs-CZ" altLang="cs-CZ" sz="3500" b="1" dirty="0" smtClean="0"/>
              <a:t> osteosyntézy</a:t>
            </a:r>
            <a:endParaRPr lang="cs-CZ" altLang="cs-CZ" sz="3500" b="1" dirty="0"/>
          </a:p>
          <a:p>
            <a:endParaRPr lang="cs-CZ" altLang="cs-CZ" sz="3500" dirty="0"/>
          </a:p>
          <a:p>
            <a:r>
              <a:rPr lang="cs-CZ" altLang="cs-CZ" sz="3500" dirty="0" smtClean="0"/>
              <a:t>Brzký funkční návrat</a:t>
            </a:r>
            <a:endParaRPr lang="en-US" altLang="cs-CZ" sz="3500" dirty="0"/>
          </a:p>
          <a:p>
            <a:endParaRPr lang="en-US" altLang="cs-CZ" sz="3500" dirty="0"/>
          </a:p>
          <a:p>
            <a:r>
              <a:rPr lang="cs-CZ" altLang="cs-CZ" sz="3500" dirty="0" smtClean="0"/>
              <a:t>Lépe </a:t>
            </a:r>
            <a:r>
              <a:rPr lang="cs-CZ" altLang="cs-CZ" sz="3500" dirty="0" err="1" smtClean="0"/>
              <a:t>predikovatelné</a:t>
            </a:r>
            <a:r>
              <a:rPr lang="cs-CZ" altLang="cs-CZ" sz="3500" dirty="0" smtClean="0"/>
              <a:t> postavení v lomu</a:t>
            </a:r>
            <a:endParaRPr lang="en-US" altLang="cs-CZ" sz="3500" dirty="0"/>
          </a:p>
          <a:p>
            <a:endParaRPr lang="en-US" altLang="cs-CZ" sz="3500" dirty="0"/>
          </a:p>
          <a:p>
            <a:r>
              <a:rPr lang="en-US" altLang="cs-CZ" sz="3500" dirty="0" err="1" smtClean="0"/>
              <a:t>Poten</a:t>
            </a:r>
            <a:r>
              <a:rPr lang="cs-CZ" altLang="cs-CZ" sz="3500" dirty="0" err="1" smtClean="0"/>
              <a:t>cionálně</a:t>
            </a:r>
            <a:r>
              <a:rPr lang="cs-CZ" altLang="cs-CZ" sz="3500" dirty="0" smtClean="0"/>
              <a:t> rychlejší hojení </a:t>
            </a:r>
            <a:endParaRPr lang="en-US" altLang="cs-CZ" sz="3500" dirty="0"/>
          </a:p>
          <a:p>
            <a:endParaRPr lang="en-US" altLang="cs-CZ"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3212976"/>
            <a:ext cx="4340225"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72917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836712"/>
            <a:ext cx="8229600" cy="5289451"/>
          </a:xfrm>
        </p:spPr>
        <p:txBody>
          <a:bodyPr>
            <a:normAutofit/>
          </a:bodyPr>
          <a:lstStyle/>
          <a:p>
            <a:r>
              <a:rPr lang="cs-CZ" sz="2000" dirty="0" smtClean="0"/>
              <a:t>Zlomeniny – denní chléb v traumatologii/akutní ortopedii</a:t>
            </a:r>
            <a:endParaRPr lang="cs-CZ" sz="2000" dirty="0"/>
          </a:p>
          <a:p>
            <a:endParaRPr lang="cs-CZ" sz="2000" dirty="0"/>
          </a:p>
          <a:p>
            <a:r>
              <a:rPr lang="cs-CZ" sz="2000" dirty="0" smtClean="0"/>
              <a:t>Nevhodný iniciální způsob léčby zlomenin</a:t>
            </a:r>
            <a:r>
              <a:rPr lang="en-US" sz="2000" dirty="0" smtClean="0"/>
              <a:t> </a:t>
            </a:r>
            <a:r>
              <a:rPr lang="cs-CZ" sz="2000" dirty="0" smtClean="0"/>
              <a:t>může vést k</a:t>
            </a:r>
            <a:r>
              <a:rPr lang="en-US" sz="2000" dirty="0" smtClean="0"/>
              <a:t> </a:t>
            </a:r>
            <a:r>
              <a:rPr lang="cs-CZ" sz="2000" dirty="0" smtClean="0"/>
              <a:t>„</a:t>
            </a:r>
            <a:r>
              <a:rPr lang="en-US" sz="2000" dirty="0" smtClean="0"/>
              <a:t>long-term</a:t>
            </a:r>
            <a:r>
              <a:rPr lang="cs-CZ" sz="2000" dirty="0" smtClean="0"/>
              <a:t>“ </a:t>
            </a:r>
            <a:r>
              <a:rPr lang="en-US" sz="2000" dirty="0" err="1" smtClean="0"/>
              <a:t>morbidi</a:t>
            </a:r>
            <a:r>
              <a:rPr lang="cs-CZ" sz="2000" dirty="0" smtClean="0"/>
              <a:t>tě</a:t>
            </a:r>
            <a:r>
              <a:rPr lang="en-US" sz="2000" dirty="0" smtClean="0"/>
              <a:t> </a:t>
            </a:r>
            <a:r>
              <a:rPr lang="cs-CZ" sz="2000" dirty="0" smtClean="0"/>
              <a:t>a eventuálně i k zvýšené </a:t>
            </a:r>
            <a:r>
              <a:rPr lang="en-US" sz="2000" dirty="0" err="1" smtClean="0"/>
              <a:t>mortalit</a:t>
            </a:r>
            <a:r>
              <a:rPr lang="cs-CZ" sz="2000" dirty="0" smtClean="0"/>
              <a:t>ě</a:t>
            </a:r>
            <a:endParaRPr lang="cs-CZ" sz="2000" dirty="0"/>
          </a:p>
          <a:p>
            <a:endParaRPr lang="cs-CZ" sz="2000" dirty="0"/>
          </a:p>
          <a:p>
            <a:r>
              <a:rPr lang="cs-CZ" sz="2000" dirty="0" smtClean="0"/>
              <a:t>Incidence zlomenin</a:t>
            </a:r>
            <a:r>
              <a:rPr lang="en-US" sz="2000" dirty="0" smtClean="0"/>
              <a:t> </a:t>
            </a:r>
            <a:r>
              <a:rPr lang="cs-CZ" sz="2000" dirty="0" smtClean="0"/>
              <a:t>je multifaktoriální, často komplikována dalšími faktory jako věk pacienta</a:t>
            </a:r>
            <a:r>
              <a:rPr lang="en-US" sz="2000" dirty="0" smtClean="0"/>
              <a:t>, </a:t>
            </a:r>
            <a:r>
              <a:rPr lang="cs-CZ" sz="2000" dirty="0" smtClean="0"/>
              <a:t>pohlaví</a:t>
            </a:r>
            <a:r>
              <a:rPr lang="en-US" sz="2000" dirty="0" smtClean="0"/>
              <a:t>, </a:t>
            </a:r>
            <a:r>
              <a:rPr lang="cs-CZ" sz="2000" dirty="0"/>
              <a:t> </a:t>
            </a:r>
            <a:r>
              <a:rPr lang="cs-CZ" sz="2000" dirty="0" smtClean="0"/>
              <a:t>komorbidity</a:t>
            </a:r>
            <a:r>
              <a:rPr lang="en-US" sz="2000" dirty="0" smtClean="0"/>
              <a:t>, </a:t>
            </a:r>
            <a:r>
              <a:rPr lang="cs-CZ" sz="2000" dirty="0" smtClean="0"/>
              <a:t>životní styl, zaměstnání.</a:t>
            </a:r>
            <a:endParaRPr lang="cs-CZ" sz="2000" dirty="0"/>
          </a:p>
          <a:p>
            <a:endParaRPr lang="cs-CZ" sz="2000" dirty="0"/>
          </a:p>
          <a:p>
            <a:r>
              <a:rPr lang="cs-CZ" sz="2000" dirty="0" smtClean="0"/>
              <a:t>U.S - </a:t>
            </a:r>
            <a:r>
              <a:rPr lang="en-US" sz="2000" dirty="0" smtClean="0"/>
              <a:t> </a:t>
            </a:r>
            <a:r>
              <a:rPr lang="en-US" sz="2000" dirty="0"/>
              <a:t>5.6 million </a:t>
            </a:r>
            <a:r>
              <a:rPr lang="cs-CZ" sz="2000" dirty="0" smtClean="0"/>
              <a:t>zlomenin ročně</a:t>
            </a:r>
            <a:r>
              <a:rPr lang="en-US" sz="2000" dirty="0" smtClean="0"/>
              <a:t> </a:t>
            </a:r>
            <a:r>
              <a:rPr lang="cs-CZ" sz="2000" dirty="0" smtClean="0"/>
              <a:t> - </a:t>
            </a:r>
            <a:r>
              <a:rPr lang="en-US" sz="2000" dirty="0" smtClean="0"/>
              <a:t>2</a:t>
            </a:r>
            <a:r>
              <a:rPr lang="en-US" sz="2000" dirty="0"/>
              <a:t>% incidence</a:t>
            </a:r>
            <a:endParaRPr lang="cs-CZ" sz="2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405" t="30029" r="31518" b="11696"/>
          <a:stretch/>
        </p:blipFill>
        <p:spPr bwMode="auto">
          <a:xfrm>
            <a:off x="3563888" y="4149080"/>
            <a:ext cx="2376968" cy="2238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0121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8018"/>
          </a:xfrm>
        </p:spPr>
        <p:txBody>
          <a:bodyPr>
            <a:normAutofit fontScale="90000"/>
          </a:bodyPr>
          <a:lstStyle/>
          <a:p>
            <a:endParaRPr lang="cs-CZ" dirty="0"/>
          </a:p>
        </p:txBody>
      </p:sp>
      <p:sp>
        <p:nvSpPr>
          <p:cNvPr id="3" name="Zástupný symbol pro obsah 2"/>
          <p:cNvSpPr>
            <a:spLocks noGrp="1"/>
          </p:cNvSpPr>
          <p:nvPr>
            <p:ph idx="1"/>
          </p:nvPr>
        </p:nvSpPr>
        <p:spPr>
          <a:xfrm>
            <a:off x="457200" y="548680"/>
            <a:ext cx="8229600" cy="5577483"/>
          </a:xfrm>
        </p:spPr>
        <p:txBody>
          <a:bodyPr>
            <a:normAutofit/>
          </a:bodyPr>
          <a:lstStyle/>
          <a:p>
            <a:r>
              <a:rPr lang="en-US" sz="2400" b="1" dirty="0" smtClean="0">
                <a:solidFill>
                  <a:srgbClr val="FF0000"/>
                </a:solidFill>
              </a:rPr>
              <a:t>P</a:t>
            </a:r>
            <a:r>
              <a:rPr lang="cs-CZ" sz="2400" b="1" dirty="0" err="1" smtClean="0">
                <a:solidFill>
                  <a:srgbClr val="FF0000"/>
                </a:solidFill>
              </a:rPr>
              <a:t>říprava</a:t>
            </a:r>
            <a:r>
              <a:rPr lang="cs-CZ" sz="2400" b="1" dirty="0" smtClean="0">
                <a:solidFill>
                  <a:srgbClr val="FF0000"/>
                </a:solidFill>
              </a:rPr>
              <a:t> k operační intervenci</a:t>
            </a:r>
          </a:p>
          <a:p>
            <a:endParaRPr lang="cs-CZ" sz="2400" dirty="0"/>
          </a:p>
          <a:p>
            <a:endParaRPr lang="cs-CZ" sz="2400" dirty="0" smtClean="0"/>
          </a:p>
          <a:p>
            <a:r>
              <a:rPr lang="cs-CZ" sz="2400" dirty="0" smtClean="0"/>
              <a:t>Diagnostika dalších poranění</a:t>
            </a:r>
          </a:p>
          <a:p>
            <a:r>
              <a:rPr lang="cs-CZ" sz="2400" dirty="0" smtClean="0"/>
              <a:t>Zhodnocení celkového interního stavu </a:t>
            </a:r>
          </a:p>
          <a:p>
            <a:r>
              <a:rPr lang="cs-CZ" sz="2400" dirty="0" smtClean="0"/>
              <a:t>Profylaktické podání antibiotik před provedením incize (</a:t>
            </a:r>
            <a:r>
              <a:rPr lang="cs-CZ" sz="2400" dirty="0" err="1" smtClean="0"/>
              <a:t>Cefazoline</a:t>
            </a:r>
            <a:r>
              <a:rPr lang="cs-CZ" sz="2400" dirty="0"/>
              <a:t> </a:t>
            </a:r>
            <a:r>
              <a:rPr lang="cs-CZ" sz="2400" dirty="0" smtClean="0"/>
              <a:t>ev. </a:t>
            </a:r>
            <a:r>
              <a:rPr lang="cs-CZ" sz="2400" dirty="0" err="1" smtClean="0"/>
              <a:t>Klindamycin</a:t>
            </a:r>
            <a:r>
              <a:rPr lang="cs-CZ" sz="2400" dirty="0" smtClean="0"/>
              <a:t>)</a:t>
            </a:r>
          </a:p>
          <a:p>
            <a:r>
              <a:rPr lang="cs-CZ" sz="2400" dirty="0" smtClean="0"/>
              <a:t>Adekvátní antibiotická terapie v případě otevřených zlomenin</a:t>
            </a:r>
          </a:p>
          <a:p>
            <a:r>
              <a:rPr lang="cs-CZ" sz="2400" dirty="0" smtClean="0"/>
              <a:t>Prevence </a:t>
            </a:r>
            <a:r>
              <a:rPr lang="cs-CZ" sz="2400" dirty="0" err="1" smtClean="0"/>
              <a:t>tromboemblické</a:t>
            </a:r>
            <a:r>
              <a:rPr lang="cs-CZ" sz="2400" dirty="0" smtClean="0"/>
              <a:t> nemoci</a:t>
            </a:r>
          </a:p>
          <a:p>
            <a:endParaRPr lang="cs-CZ" sz="1800" dirty="0" smtClean="0"/>
          </a:p>
          <a:p>
            <a:pPr marL="0" indent="0">
              <a:buNone/>
            </a:pPr>
            <a:r>
              <a:rPr lang="en-US" sz="1800" dirty="0" smtClean="0"/>
              <a:t> </a:t>
            </a:r>
            <a:endParaRPr lang="en-US" sz="1800" dirty="0"/>
          </a:p>
          <a:p>
            <a:endParaRPr lang="cs-CZ" dirty="0"/>
          </a:p>
        </p:txBody>
      </p:sp>
    </p:spTree>
    <p:extLst>
      <p:ext uri="{BB962C8B-B14F-4D97-AF65-F5344CB8AC3E}">
        <p14:creationId xmlns:p14="http://schemas.microsoft.com/office/powerpoint/2010/main" val="31626052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457200" y="620688"/>
            <a:ext cx="8229600" cy="5505475"/>
          </a:xfrm>
        </p:spPr>
        <p:txBody>
          <a:bodyPr/>
          <a:lstStyle/>
          <a:p>
            <a:pPr marL="0" indent="0">
              <a:buNone/>
            </a:pPr>
            <a:r>
              <a:rPr lang="cs-CZ" dirty="0" smtClean="0"/>
              <a:t>Preparace  </a:t>
            </a:r>
            <a:r>
              <a:rPr lang="cs-CZ" dirty="0"/>
              <a:t>-  </a:t>
            </a:r>
            <a:r>
              <a:rPr lang="cs-CZ" dirty="0" err="1" smtClean="0"/>
              <a:t>fluoroskopie</a:t>
            </a:r>
            <a:r>
              <a:rPr lang="cs-CZ" dirty="0" smtClean="0"/>
              <a:t> – operační přístup</a:t>
            </a:r>
            <a:endParaRPr lang="cs-CZ" dirty="0"/>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1" y="1767834"/>
            <a:ext cx="1800200" cy="1336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6074" y="3116052"/>
            <a:ext cx="1944216" cy="1443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1206" y="3274723"/>
            <a:ext cx="1989939" cy="1477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5959" y="1561599"/>
            <a:ext cx="207645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1731673"/>
            <a:ext cx="2076450"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1" y="5085184"/>
            <a:ext cx="1403272" cy="1039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4793" y="5100328"/>
            <a:ext cx="1375392" cy="1015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3630" y="5100328"/>
            <a:ext cx="1334342" cy="991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0893" y="5100328"/>
            <a:ext cx="1201804" cy="89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24128" y="5027126"/>
            <a:ext cx="1292544" cy="95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6"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66409" y="4956693"/>
            <a:ext cx="1479015" cy="1098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58186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0648"/>
            <a:ext cx="8229600" cy="1143000"/>
          </a:xfrm>
        </p:spPr>
        <p:txBody>
          <a:bodyPr/>
          <a:lstStyle/>
          <a:p>
            <a:r>
              <a:rPr lang="cs-CZ" dirty="0" err="1" smtClean="0"/>
              <a:t>Kirschnerovy</a:t>
            </a:r>
            <a:r>
              <a:rPr lang="cs-CZ" dirty="0" smtClean="0"/>
              <a:t> dráty</a:t>
            </a:r>
            <a:endParaRPr lang="cs-CZ" dirty="0"/>
          </a:p>
        </p:txBody>
      </p:sp>
      <p:sp>
        <p:nvSpPr>
          <p:cNvPr id="3" name="Zástupný symbol pro obsah 2"/>
          <p:cNvSpPr>
            <a:spLocks noGrp="1"/>
          </p:cNvSpPr>
          <p:nvPr>
            <p:ph idx="1"/>
          </p:nvPr>
        </p:nvSpPr>
        <p:spPr>
          <a:xfrm>
            <a:off x="457200" y="1196752"/>
            <a:ext cx="8229600" cy="4929411"/>
          </a:xfrm>
        </p:spPr>
        <p:txBody>
          <a:bodyPr>
            <a:normAutofit/>
          </a:bodyPr>
          <a:lstStyle/>
          <a:p>
            <a:r>
              <a:rPr lang="en-US" sz="2000" dirty="0" err="1"/>
              <a:t>Kirschner</a:t>
            </a:r>
            <a:r>
              <a:rPr lang="en-US" sz="2000" dirty="0"/>
              <a:t> wires (K-wires) </a:t>
            </a:r>
            <a:endParaRPr lang="cs-CZ" sz="2000" dirty="0" smtClean="0"/>
          </a:p>
          <a:p>
            <a:r>
              <a:rPr lang="cs-CZ" sz="2000" dirty="0" smtClean="0"/>
              <a:t>Dočasná fixace </a:t>
            </a:r>
            <a:r>
              <a:rPr lang="cs-CZ" sz="2000" dirty="0" err="1" smtClean="0"/>
              <a:t>peroperačně</a:t>
            </a:r>
            <a:endParaRPr lang="cs-CZ" sz="2000" dirty="0" smtClean="0"/>
          </a:p>
          <a:p>
            <a:r>
              <a:rPr lang="cs-CZ" sz="2000" dirty="0" smtClean="0"/>
              <a:t>Omezené zajištění </a:t>
            </a:r>
            <a:r>
              <a:rPr lang="cs-CZ" sz="2000" dirty="0" err="1" smtClean="0"/>
              <a:t>fragmetů</a:t>
            </a:r>
            <a:r>
              <a:rPr lang="cs-CZ" sz="2000" dirty="0" smtClean="0"/>
              <a:t> proti rotaci, ohybu a zkrácení</a:t>
            </a:r>
          </a:p>
          <a:p>
            <a:r>
              <a:rPr lang="cs-CZ" sz="2000" dirty="0" err="1" smtClean="0"/>
              <a:t>Přidatní</a:t>
            </a:r>
            <a:r>
              <a:rPr lang="cs-CZ" sz="2000" dirty="0" smtClean="0"/>
              <a:t> fixace k dlaze nebo šroubům u IA zlomenin </a:t>
            </a:r>
            <a:r>
              <a:rPr lang="en-US" sz="2000" dirty="0" smtClean="0"/>
              <a:t> </a:t>
            </a:r>
            <a:endParaRPr lang="cs-CZ" sz="2000" dirty="0" smtClean="0"/>
          </a:p>
          <a:p>
            <a:r>
              <a:rPr lang="cs-CZ" sz="2000" dirty="0" smtClean="0"/>
              <a:t>Samostatné použité KW je nutné zajistit </a:t>
            </a:r>
            <a:r>
              <a:rPr lang="cs-CZ" sz="2000" dirty="0" err="1" smtClean="0"/>
              <a:t>přidatnou</a:t>
            </a:r>
            <a:r>
              <a:rPr lang="cs-CZ" sz="2000" dirty="0" smtClean="0"/>
              <a:t> fixací</a:t>
            </a:r>
          </a:p>
          <a:p>
            <a:r>
              <a:rPr lang="cs-CZ" sz="2000" dirty="0" err="1" smtClean="0"/>
              <a:t>Zavádení</a:t>
            </a:r>
            <a:r>
              <a:rPr lang="cs-CZ" sz="2000" dirty="0" smtClean="0"/>
              <a:t> perkutánně/</a:t>
            </a:r>
            <a:r>
              <a:rPr lang="cs-CZ" sz="2000" dirty="0" err="1" smtClean="0"/>
              <a:t>miniinvazivně</a:t>
            </a:r>
            <a:endParaRPr lang="cs-CZ" sz="2000" dirty="0"/>
          </a:p>
          <a:p>
            <a:pPr marL="0" indent="0">
              <a:buNone/>
            </a:pPr>
            <a:endParaRPr lang="cs-CZ" sz="2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933056"/>
            <a:ext cx="2573462" cy="202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3933056"/>
            <a:ext cx="1483473" cy="2526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4492398"/>
            <a:ext cx="1491630" cy="1104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4093092"/>
            <a:ext cx="2543955" cy="1953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27234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3"/>
          <p:cNvSpPr txBox="1">
            <a:spLocks noChangeArrowheads="1"/>
          </p:cNvSpPr>
          <p:nvPr/>
        </p:nvSpPr>
        <p:spPr bwMode="auto">
          <a:xfrm>
            <a:off x="434028" y="2564904"/>
            <a:ext cx="4648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tabLst>
                <a:tab pos="285750" algn="l"/>
              </a:tabLst>
              <a:defRPr sz="3200">
                <a:solidFill>
                  <a:schemeClr val="tx1"/>
                </a:solidFill>
                <a:latin typeface="Times New Roman" pitchFamily="18" charset="0"/>
              </a:defRPr>
            </a:lvl1pPr>
            <a:lvl2pPr marL="742950" indent="-285750">
              <a:spcBef>
                <a:spcPct val="20000"/>
              </a:spcBef>
              <a:buChar char="–"/>
              <a:tabLst>
                <a:tab pos="285750" algn="l"/>
              </a:tabLst>
              <a:defRPr sz="2800">
                <a:solidFill>
                  <a:schemeClr val="tx1"/>
                </a:solidFill>
                <a:latin typeface="Times New Roman" pitchFamily="18" charset="0"/>
              </a:defRPr>
            </a:lvl2pPr>
            <a:lvl3pPr marL="1143000" indent="-228600">
              <a:spcBef>
                <a:spcPct val="20000"/>
              </a:spcBef>
              <a:buChar char="•"/>
              <a:tabLst>
                <a:tab pos="285750" algn="l"/>
              </a:tabLst>
              <a:defRPr sz="2400">
                <a:solidFill>
                  <a:schemeClr val="tx1"/>
                </a:solidFill>
                <a:latin typeface="Times New Roman" pitchFamily="18" charset="0"/>
              </a:defRPr>
            </a:lvl3pPr>
            <a:lvl4pPr marL="1600200" indent="-228600">
              <a:spcBef>
                <a:spcPct val="20000"/>
              </a:spcBef>
              <a:buChar char="–"/>
              <a:tabLst>
                <a:tab pos="285750" algn="l"/>
              </a:tabLst>
              <a:defRPr sz="2000">
                <a:solidFill>
                  <a:schemeClr val="tx1"/>
                </a:solidFill>
                <a:latin typeface="Times New Roman" pitchFamily="18" charset="0"/>
              </a:defRPr>
            </a:lvl4pPr>
            <a:lvl5pPr marL="2057400" indent="-228600">
              <a:spcBef>
                <a:spcPct val="20000"/>
              </a:spcBef>
              <a:buChar char="»"/>
              <a:tabLst>
                <a:tab pos="28575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28575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28575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28575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285750" algn="l"/>
              </a:tabLst>
              <a:defRPr sz="2000">
                <a:solidFill>
                  <a:schemeClr val="tx1"/>
                </a:solidFill>
                <a:latin typeface="Times New Roman" pitchFamily="18" charset="0"/>
              </a:defRPr>
            </a:lvl9pPr>
          </a:lstStyle>
          <a:p>
            <a:pPr>
              <a:spcBef>
                <a:spcPct val="0"/>
              </a:spcBef>
            </a:pPr>
            <a:r>
              <a:rPr lang="cs-CZ" altLang="cs-CZ" sz="2400" dirty="0" smtClean="0"/>
              <a:t>Dráty mohou být použity na tahovou </a:t>
            </a:r>
            <a:r>
              <a:rPr lang="cs-CZ" altLang="cs-CZ" sz="2400" dirty="0" err="1" smtClean="0"/>
              <a:t>cerkláž</a:t>
            </a:r>
            <a:endParaRPr lang="en-US" altLang="cs-CZ" sz="2400" b="0" dirty="0"/>
          </a:p>
          <a:p>
            <a:pPr lvl="1">
              <a:spcBef>
                <a:spcPct val="0"/>
              </a:spcBef>
              <a:buFontTx/>
              <a:buChar char="•"/>
            </a:pPr>
            <a:r>
              <a:rPr lang="en-US" altLang="cs-CZ" sz="2400" b="0" dirty="0" smtClean="0"/>
              <a:t>Olecranon </a:t>
            </a:r>
            <a:r>
              <a:rPr lang="en-US" altLang="cs-CZ" sz="2400" b="0" dirty="0"/>
              <a:t>and </a:t>
            </a:r>
            <a:r>
              <a:rPr lang="en-US" altLang="cs-CZ" sz="2400" b="0" dirty="0" smtClean="0"/>
              <a:t>patella</a:t>
            </a:r>
            <a:endParaRPr lang="en-US" altLang="cs-CZ" sz="2400" b="0" dirty="0"/>
          </a:p>
        </p:txBody>
      </p:sp>
      <p:sp>
        <p:nvSpPr>
          <p:cNvPr id="32771" name="Text Box 4"/>
          <p:cNvSpPr txBox="1">
            <a:spLocks noChangeArrowheads="1"/>
          </p:cNvSpPr>
          <p:nvPr/>
        </p:nvSpPr>
        <p:spPr bwMode="auto">
          <a:xfrm>
            <a:off x="457200" y="363538"/>
            <a:ext cx="76498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cs-CZ" altLang="cs-CZ" sz="4000" dirty="0">
                <a:solidFill>
                  <a:schemeClr val="bg2">
                    <a:lumMod val="10000"/>
                  </a:schemeClr>
                </a:solidFill>
              </a:rPr>
              <a:t>K</a:t>
            </a:r>
            <a:r>
              <a:rPr lang="en-US" altLang="cs-CZ" sz="4000" b="0" dirty="0" smtClean="0">
                <a:solidFill>
                  <a:schemeClr val="bg2">
                    <a:lumMod val="10000"/>
                  </a:schemeClr>
                </a:solidFill>
              </a:rPr>
              <a:t>las</a:t>
            </a:r>
            <a:r>
              <a:rPr lang="cs-CZ" altLang="cs-CZ" sz="4000" b="0" dirty="0" err="1" smtClean="0">
                <a:solidFill>
                  <a:schemeClr val="bg2">
                    <a:lumMod val="10000"/>
                  </a:schemeClr>
                </a:solidFill>
              </a:rPr>
              <a:t>ická</a:t>
            </a:r>
            <a:r>
              <a:rPr lang="cs-CZ" altLang="cs-CZ" sz="4000" b="0" dirty="0" smtClean="0">
                <a:solidFill>
                  <a:schemeClr val="bg2">
                    <a:lumMod val="10000"/>
                  </a:schemeClr>
                </a:solidFill>
              </a:rPr>
              <a:t> tahová </a:t>
            </a:r>
            <a:r>
              <a:rPr lang="cs-CZ" altLang="cs-CZ" sz="4000" b="0" dirty="0" err="1" smtClean="0">
                <a:solidFill>
                  <a:schemeClr val="bg2">
                    <a:lumMod val="10000"/>
                  </a:schemeClr>
                </a:solidFill>
              </a:rPr>
              <a:t>cerkláž</a:t>
            </a:r>
            <a:r>
              <a:rPr lang="cs-CZ" altLang="cs-CZ" sz="4000" b="0" dirty="0" smtClean="0">
                <a:solidFill>
                  <a:schemeClr val="bg2">
                    <a:lumMod val="10000"/>
                  </a:schemeClr>
                </a:solidFill>
              </a:rPr>
              <a:t> -</a:t>
            </a:r>
            <a:r>
              <a:rPr lang="en-US" altLang="cs-CZ" sz="4000" b="0" dirty="0" smtClean="0">
                <a:solidFill>
                  <a:schemeClr val="bg2">
                    <a:lumMod val="10000"/>
                  </a:schemeClr>
                </a:solidFill>
              </a:rPr>
              <a:t> </a:t>
            </a:r>
            <a:r>
              <a:rPr lang="en-US" altLang="cs-CZ" sz="4000" b="0" dirty="0">
                <a:solidFill>
                  <a:schemeClr val="bg2">
                    <a:lumMod val="10000"/>
                  </a:schemeClr>
                </a:solidFill>
              </a:rPr>
              <a:t>Olecranon</a:t>
            </a:r>
          </a:p>
        </p:txBody>
      </p:sp>
      <p:pic>
        <p:nvPicPr>
          <p:cNvPr id="32772" name="Picture 7"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838" y="1295400"/>
            <a:ext cx="427196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8"/>
          <p:cNvSpPr>
            <a:spLocks noChangeArrowheads="1"/>
          </p:cNvSpPr>
          <p:nvPr/>
        </p:nvSpPr>
        <p:spPr bwMode="auto">
          <a:xfrm>
            <a:off x="5105400" y="6172200"/>
            <a:ext cx="350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50000"/>
              </a:spcBef>
              <a:buFontTx/>
              <a:buNone/>
            </a:pPr>
            <a:r>
              <a:rPr lang="en-US" altLang="cs-CZ" sz="1400" b="0">
                <a:cs typeface="Times New Roman" pitchFamily="18" charset="0"/>
              </a:rPr>
              <a:t>Figure from:  Rockwood and Green’s, 4</a:t>
            </a:r>
            <a:r>
              <a:rPr lang="en-US" altLang="cs-CZ" sz="1400" b="0" baseline="30000">
                <a:cs typeface="Times New Roman" pitchFamily="18" charset="0"/>
              </a:rPr>
              <a:t>th</a:t>
            </a:r>
            <a:r>
              <a:rPr lang="en-US" altLang="cs-CZ" sz="1400" b="0">
                <a:cs typeface="Times New Roman" pitchFamily="18" charset="0"/>
              </a:rPr>
              <a:t> ed.</a:t>
            </a:r>
            <a:endParaRPr lang="en-US" altLang="cs-CZ" sz="1200" b="0">
              <a:cs typeface="Times New Roman" pitchFamily="18" charset="0"/>
            </a:endParaRPr>
          </a:p>
        </p:txBody>
      </p:sp>
    </p:spTree>
    <p:extLst>
      <p:ext uri="{BB962C8B-B14F-4D97-AF65-F5344CB8AC3E}">
        <p14:creationId xmlns:p14="http://schemas.microsoft.com/office/powerpoint/2010/main" val="3589004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Dlahy a šrouby</a:t>
            </a:r>
            <a:endParaRPr lang="cs-CZ" dirty="0"/>
          </a:p>
        </p:txBody>
      </p:sp>
      <p:sp>
        <p:nvSpPr>
          <p:cNvPr id="3" name="Zástupný symbol pro obsah 2"/>
          <p:cNvSpPr>
            <a:spLocks noGrp="1"/>
          </p:cNvSpPr>
          <p:nvPr>
            <p:ph idx="1"/>
          </p:nvPr>
        </p:nvSpPr>
        <p:spPr/>
        <p:txBody>
          <a:bodyPr/>
          <a:lstStyle/>
          <a:p>
            <a:r>
              <a:rPr lang="cs-CZ" sz="2000" dirty="0" smtClean="0"/>
              <a:t>Použití u IA zlomenin</a:t>
            </a:r>
          </a:p>
          <a:p>
            <a:r>
              <a:rPr lang="cs-CZ" sz="2000" dirty="0" smtClean="0"/>
              <a:t>Umožňují anatomická repozici a následně brzkou ROM </a:t>
            </a:r>
            <a:r>
              <a:rPr lang="en-US" sz="2000" dirty="0" smtClean="0"/>
              <a:t> </a:t>
            </a:r>
            <a:endParaRPr lang="cs-CZ" sz="2000" dirty="0"/>
          </a:p>
          <a:p>
            <a:r>
              <a:rPr lang="cs-CZ" sz="2000" dirty="0" smtClean="0"/>
              <a:t>Zajišťují sílu a stabilitu které neutralizují síly působící při brzké funkční pooperační léčbě</a:t>
            </a:r>
            <a:r>
              <a:rPr lang="cs-CZ" sz="2000" dirty="0"/>
              <a:t>.</a:t>
            </a:r>
            <a:r>
              <a:rPr lang="en-US" sz="2000" dirty="0" smtClean="0"/>
              <a:t> </a:t>
            </a:r>
            <a:endParaRPr lang="cs-CZ" sz="2000" dirty="0"/>
          </a:p>
          <a:p>
            <a:endParaRPr lang="cs-CZ"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284984"/>
            <a:ext cx="2304256" cy="1711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721" y="3016117"/>
            <a:ext cx="2536825"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3" y="4764163"/>
            <a:ext cx="2643983" cy="1857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7520" y="5006170"/>
            <a:ext cx="2076450"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3008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74042"/>
          </a:xfrm>
        </p:spPr>
        <p:txBody>
          <a:bodyPr>
            <a:normAutofit fontScale="90000"/>
          </a:bodyPr>
          <a:lstStyle/>
          <a:p>
            <a:endParaRPr lang="cs-CZ" dirty="0"/>
          </a:p>
        </p:txBody>
      </p:sp>
      <p:sp>
        <p:nvSpPr>
          <p:cNvPr id="3" name="Zástupný symbol pro obsah 2"/>
          <p:cNvSpPr>
            <a:spLocks noGrp="1"/>
          </p:cNvSpPr>
          <p:nvPr>
            <p:ph idx="1"/>
          </p:nvPr>
        </p:nvSpPr>
        <p:spPr>
          <a:xfrm>
            <a:off x="457200" y="620688"/>
            <a:ext cx="8229600" cy="5760640"/>
          </a:xfrm>
        </p:spPr>
        <p:txBody>
          <a:bodyPr>
            <a:normAutofit fontScale="77500" lnSpcReduction="20000"/>
          </a:bodyPr>
          <a:lstStyle/>
          <a:p>
            <a:pPr marL="0" indent="0">
              <a:buNone/>
            </a:pPr>
            <a:r>
              <a:rPr lang="cs-CZ" dirty="0" smtClean="0"/>
              <a:t>Dlahy rozdělujeme do 5 skupin na základě jejich funkce</a:t>
            </a:r>
            <a:r>
              <a:rPr lang="en-US" dirty="0" smtClean="0"/>
              <a:t> :</a:t>
            </a:r>
            <a:endParaRPr lang="cs-CZ" dirty="0" smtClean="0"/>
          </a:p>
          <a:p>
            <a:pPr marL="0" indent="0">
              <a:buNone/>
            </a:pPr>
            <a:r>
              <a:rPr lang="en-US" dirty="0" smtClean="0"/>
              <a:t>  </a:t>
            </a:r>
            <a:endParaRPr lang="cs-CZ" dirty="0"/>
          </a:p>
          <a:p>
            <a:pPr marL="0" indent="0">
              <a:buNone/>
            </a:pPr>
            <a:r>
              <a:rPr lang="en-US" dirty="0"/>
              <a:t>• </a:t>
            </a:r>
            <a:r>
              <a:rPr lang="cs-CZ" dirty="0" smtClean="0"/>
              <a:t>Podpůrné</a:t>
            </a:r>
            <a:r>
              <a:rPr lang="en-US" dirty="0" smtClean="0"/>
              <a:t> </a:t>
            </a:r>
            <a:r>
              <a:rPr lang="en-US" dirty="0"/>
              <a:t>(</a:t>
            </a:r>
            <a:r>
              <a:rPr lang="en-US" dirty="0" err="1"/>
              <a:t>antiglide</a:t>
            </a:r>
            <a:r>
              <a:rPr lang="en-US" dirty="0"/>
              <a:t>) </a:t>
            </a:r>
            <a:r>
              <a:rPr lang="cs-CZ" dirty="0" smtClean="0"/>
              <a:t>dlahy</a:t>
            </a:r>
            <a:endParaRPr lang="en-US" dirty="0"/>
          </a:p>
          <a:p>
            <a:pPr marL="0" indent="0">
              <a:buNone/>
            </a:pPr>
            <a:r>
              <a:rPr lang="en-US" dirty="0"/>
              <a:t> </a:t>
            </a:r>
          </a:p>
          <a:p>
            <a:pPr marL="0" indent="0">
              <a:buNone/>
            </a:pPr>
            <a:r>
              <a:rPr lang="en-US" dirty="0"/>
              <a:t>• </a:t>
            </a:r>
            <a:r>
              <a:rPr lang="cs-CZ" dirty="0"/>
              <a:t> </a:t>
            </a:r>
            <a:r>
              <a:rPr lang="cs-CZ" dirty="0" smtClean="0"/>
              <a:t>Kompresní dlahy</a:t>
            </a:r>
            <a:r>
              <a:rPr lang="en-US" dirty="0" smtClean="0"/>
              <a:t> </a:t>
            </a:r>
            <a:endParaRPr lang="en-US" dirty="0"/>
          </a:p>
          <a:p>
            <a:endParaRPr lang="en-US" dirty="0"/>
          </a:p>
          <a:p>
            <a:pPr marL="0" indent="0">
              <a:buNone/>
            </a:pPr>
            <a:r>
              <a:rPr lang="en-US" dirty="0" smtClean="0"/>
              <a:t>• </a:t>
            </a:r>
            <a:r>
              <a:rPr lang="en-US" dirty="0" err="1" smtClean="0"/>
              <a:t>Neu</a:t>
            </a:r>
            <a:r>
              <a:rPr lang="cs-CZ" dirty="0" err="1" smtClean="0"/>
              <a:t>tralizační</a:t>
            </a:r>
            <a:r>
              <a:rPr lang="cs-CZ" dirty="0" smtClean="0"/>
              <a:t> dlahy</a:t>
            </a:r>
            <a:endParaRPr lang="en-US" dirty="0"/>
          </a:p>
          <a:p>
            <a:pPr marL="0" indent="0">
              <a:buNone/>
            </a:pPr>
            <a:r>
              <a:rPr lang="en-US" dirty="0"/>
              <a:t> </a:t>
            </a:r>
          </a:p>
          <a:p>
            <a:pPr marL="0" indent="0">
              <a:buNone/>
            </a:pPr>
            <a:r>
              <a:rPr lang="en-US" dirty="0"/>
              <a:t>• </a:t>
            </a:r>
            <a:r>
              <a:rPr lang="en-US" dirty="0" err="1" smtClean="0"/>
              <a:t>Te</a:t>
            </a:r>
            <a:r>
              <a:rPr lang="cs-CZ" dirty="0" err="1" smtClean="0"/>
              <a:t>nsion</a:t>
            </a:r>
            <a:r>
              <a:rPr lang="cs-CZ" dirty="0" smtClean="0"/>
              <a:t> band dlahy</a:t>
            </a:r>
            <a:endParaRPr lang="en-US" dirty="0"/>
          </a:p>
          <a:p>
            <a:pPr marL="0" indent="0">
              <a:buNone/>
            </a:pPr>
            <a:r>
              <a:rPr lang="en-US" dirty="0"/>
              <a:t> </a:t>
            </a:r>
          </a:p>
          <a:p>
            <a:pPr marL="0" indent="0">
              <a:buNone/>
            </a:pPr>
            <a:r>
              <a:rPr lang="en-US" dirty="0" smtClean="0"/>
              <a:t>• </a:t>
            </a:r>
            <a:r>
              <a:rPr lang="cs-CZ" dirty="0" smtClean="0"/>
              <a:t>Přemosťující dlahy</a:t>
            </a:r>
            <a:r>
              <a:rPr lang="en-US" dirty="0" smtClean="0"/>
              <a:t> </a:t>
            </a:r>
          </a:p>
          <a:p>
            <a:pPr marL="0" indent="0">
              <a:buNone/>
            </a:pPr>
            <a:endParaRPr lang="cs-CZ" dirty="0"/>
          </a:p>
          <a:p>
            <a:r>
              <a:rPr lang="cs-CZ" dirty="0" smtClean="0"/>
              <a:t>Zamykatelné a úhlově stabilní </a:t>
            </a:r>
          </a:p>
          <a:p>
            <a:pPr marL="0" indent="0">
              <a:buNone/>
            </a:pPr>
            <a:r>
              <a:rPr lang="cs-CZ" dirty="0" smtClean="0"/>
              <a:t>    dlahy</a:t>
            </a:r>
            <a:r>
              <a:rPr lang="en-US" dirty="0" smtClean="0"/>
              <a:t> </a:t>
            </a:r>
            <a:endParaRPr lang="en-US" dirty="0"/>
          </a:p>
          <a:p>
            <a:endParaRPr lang="cs-CZ"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844824"/>
            <a:ext cx="2862656" cy="212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4365104"/>
            <a:ext cx="2931790" cy="217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43119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60648"/>
            <a:ext cx="8229600" cy="490066"/>
          </a:xfrm>
        </p:spPr>
        <p:txBody>
          <a:bodyPr>
            <a:normAutofit fontScale="90000"/>
          </a:bodyPr>
          <a:lstStyle/>
          <a:p>
            <a:endParaRPr lang="cs-CZ" dirty="0"/>
          </a:p>
        </p:txBody>
      </p:sp>
      <p:sp>
        <p:nvSpPr>
          <p:cNvPr id="3" name="Zástupný symbol pro obsah 2"/>
          <p:cNvSpPr>
            <a:spLocks noGrp="1"/>
          </p:cNvSpPr>
          <p:nvPr>
            <p:ph idx="1"/>
          </p:nvPr>
        </p:nvSpPr>
        <p:spPr>
          <a:xfrm>
            <a:off x="457200" y="1052736"/>
            <a:ext cx="8229600" cy="5073427"/>
          </a:xfrm>
        </p:spPr>
        <p:txBody>
          <a:bodyPr>
            <a:normAutofit/>
          </a:bodyPr>
          <a:lstStyle/>
          <a:p>
            <a:r>
              <a:rPr lang="cs-CZ" sz="2000" b="1" dirty="0" smtClean="0"/>
              <a:t>Podpůrné dlahy</a:t>
            </a:r>
          </a:p>
          <a:p>
            <a:r>
              <a:rPr lang="en-US" sz="1800" dirty="0" smtClean="0"/>
              <a:t>Buttress </a:t>
            </a:r>
            <a:r>
              <a:rPr lang="en-US" sz="1800" dirty="0"/>
              <a:t>plates encourage compression and counteract the shear forces that commonly occur with fractures that involve the metaphysis and epiphysis. These plates are commonly used with </a:t>
            </a:r>
            <a:r>
              <a:rPr lang="en-US" sz="1800" dirty="0" err="1"/>
              <a:t>interfragmentary</a:t>
            </a:r>
            <a:r>
              <a:rPr lang="en-US" sz="1800" dirty="0"/>
              <a:t> screw fixation. The buttress plate is always fixed to the larger main fracture fragment but does not necessarily require fixation through the smaller fragment, because the plate buttresses the small fragment into the larger fragment. To achieve this function requires appropriate plate contouring for adequate fixation and support.</a:t>
            </a:r>
            <a:endParaRPr lang="cs-CZ" sz="18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053068"/>
            <a:ext cx="3075806" cy="227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7835" y="3973058"/>
            <a:ext cx="3291830" cy="2438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80329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346050"/>
          </a:xfrm>
        </p:spPr>
        <p:txBody>
          <a:bodyPr>
            <a:normAutofit fontScale="90000"/>
          </a:bodyPr>
          <a:lstStyle/>
          <a:p>
            <a:endParaRPr lang="cs-CZ" dirty="0"/>
          </a:p>
        </p:txBody>
      </p:sp>
      <p:sp>
        <p:nvSpPr>
          <p:cNvPr id="3" name="Zástupný symbol pro obsah 2"/>
          <p:cNvSpPr>
            <a:spLocks noGrp="1"/>
          </p:cNvSpPr>
          <p:nvPr>
            <p:ph idx="1"/>
          </p:nvPr>
        </p:nvSpPr>
        <p:spPr>
          <a:xfrm>
            <a:off x="457200" y="764704"/>
            <a:ext cx="8229600" cy="5361459"/>
          </a:xfrm>
        </p:spPr>
        <p:txBody>
          <a:bodyPr>
            <a:normAutofit/>
          </a:bodyPr>
          <a:lstStyle/>
          <a:p>
            <a:r>
              <a:rPr lang="cs-CZ" sz="2000" b="1" dirty="0" smtClean="0"/>
              <a:t>Kompresní dlahy</a:t>
            </a:r>
          </a:p>
          <a:p>
            <a:r>
              <a:rPr lang="en-US" sz="1800" dirty="0" smtClean="0"/>
              <a:t>Compression plates counteract bending, shear, and torsional forces by providing compression across the fracture site via the eccentrically loaded holes in the plate. These plates are commonly used in the long bones, especially the fibula, radius, and ulna, and in nonunion or </a:t>
            </a:r>
            <a:r>
              <a:rPr lang="en-US" sz="1800" dirty="0" err="1" smtClean="0"/>
              <a:t>malunion</a:t>
            </a:r>
            <a:r>
              <a:rPr lang="en-US" sz="1800" dirty="0" smtClean="0"/>
              <a:t> surgery.</a:t>
            </a:r>
            <a:endParaRPr lang="cs-CZ" sz="18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232" y="2564904"/>
            <a:ext cx="2450323" cy="3754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501008"/>
            <a:ext cx="38100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6422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30026"/>
          </a:xfrm>
        </p:spPr>
        <p:txBody>
          <a:bodyPr>
            <a:normAutofit fontScale="90000"/>
          </a:bodyPr>
          <a:lstStyle/>
          <a:p>
            <a:endParaRPr lang="cs-CZ" dirty="0"/>
          </a:p>
        </p:txBody>
      </p:sp>
      <p:sp>
        <p:nvSpPr>
          <p:cNvPr id="3" name="Zástupný symbol pro obsah 2"/>
          <p:cNvSpPr>
            <a:spLocks noGrp="1"/>
          </p:cNvSpPr>
          <p:nvPr>
            <p:ph idx="1"/>
          </p:nvPr>
        </p:nvSpPr>
        <p:spPr>
          <a:xfrm>
            <a:off x="457200" y="620688"/>
            <a:ext cx="8229600" cy="5505475"/>
          </a:xfrm>
        </p:spPr>
        <p:txBody>
          <a:bodyPr>
            <a:normAutofit/>
          </a:bodyPr>
          <a:lstStyle/>
          <a:p>
            <a:r>
              <a:rPr lang="cs-CZ" sz="2000" b="1" dirty="0" smtClean="0"/>
              <a:t>Neutralizační dlahy</a:t>
            </a:r>
          </a:p>
          <a:p>
            <a:r>
              <a:rPr lang="en-US" sz="1800" dirty="0" smtClean="0"/>
              <a:t>Neutralization </a:t>
            </a:r>
            <a:r>
              <a:rPr lang="en-US" sz="1800" dirty="0"/>
              <a:t>plates are used in combination with </a:t>
            </a:r>
            <a:r>
              <a:rPr lang="en-US" sz="1800" dirty="0" err="1"/>
              <a:t>interfragmentary</a:t>
            </a:r>
            <a:r>
              <a:rPr lang="en-US" sz="1800" dirty="0"/>
              <a:t> lag-screw fixation. The </a:t>
            </a:r>
            <a:r>
              <a:rPr lang="en-US" sz="1800" dirty="0" err="1"/>
              <a:t>interfragmentary</a:t>
            </a:r>
            <a:r>
              <a:rPr lang="en-US" sz="1800" dirty="0"/>
              <a:t> compression screws provide compression at the fracture site. This plate function neutralizes bending, shear, and torsional forces on the lag-screw fixation, as well as increases the stability of the construct. Neutralization plates are commonly used for fractures involving the fibula, radius, ulna, and </a:t>
            </a:r>
            <a:r>
              <a:rPr lang="en-US" sz="1800" dirty="0" err="1"/>
              <a:t>humerus</a:t>
            </a:r>
            <a:r>
              <a:rPr lang="en-US" sz="1800" dirty="0"/>
              <a:t>.</a:t>
            </a:r>
            <a:endParaRPr lang="cs-CZ" sz="18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485" y="2924944"/>
            <a:ext cx="1599116" cy="213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915864"/>
            <a:ext cx="1599116" cy="213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8485" y="5301208"/>
            <a:ext cx="4956175"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59404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02034"/>
          </a:xfrm>
        </p:spPr>
        <p:txBody>
          <a:bodyPr>
            <a:normAutofit fontScale="90000"/>
          </a:bodyPr>
          <a:lstStyle/>
          <a:p>
            <a:endParaRPr lang="cs-CZ" dirty="0"/>
          </a:p>
        </p:txBody>
      </p:sp>
      <p:sp>
        <p:nvSpPr>
          <p:cNvPr id="3" name="Zástupný symbol pro obsah 2"/>
          <p:cNvSpPr>
            <a:spLocks noGrp="1"/>
          </p:cNvSpPr>
          <p:nvPr>
            <p:ph idx="1"/>
          </p:nvPr>
        </p:nvSpPr>
        <p:spPr>
          <a:xfrm>
            <a:off x="457200" y="620688"/>
            <a:ext cx="8229600" cy="5505475"/>
          </a:xfrm>
        </p:spPr>
        <p:txBody>
          <a:bodyPr>
            <a:normAutofit/>
          </a:bodyPr>
          <a:lstStyle/>
          <a:p>
            <a:r>
              <a:rPr lang="cs-CZ" sz="2000" b="1" dirty="0" smtClean="0"/>
              <a:t>Přemosťující dlahy</a:t>
            </a:r>
          </a:p>
          <a:p>
            <a:r>
              <a:rPr lang="en-US" sz="1800" dirty="0" smtClean="0"/>
              <a:t>Bridge </a:t>
            </a:r>
            <a:r>
              <a:rPr lang="en-US" sz="1800" dirty="0"/>
              <a:t>plates are useful in the management of </a:t>
            </a:r>
            <a:r>
              <a:rPr lang="en-US" sz="1800" dirty="0" err="1"/>
              <a:t>multifragmented</a:t>
            </a:r>
            <a:r>
              <a:rPr lang="en-US" sz="1800" dirty="0"/>
              <a:t> </a:t>
            </a:r>
            <a:r>
              <a:rPr lang="en-US" sz="1800" dirty="0" err="1"/>
              <a:t>diaphyseal</a:t>
            </a:r>
            <a:r>
              <a:rPr lang="en-US" sz="1800" dirty="0"/>
              <a:t> and </a:t>
            </a:r>
            <a:r>
              <a:rPr lang="en-US" sz="1800" dirty="0" err="1"/>
              <a:t>metaphyseal</a:t>
            </a:r>
            <a:r>
              <a:rPr lang="en-US" sz="1800" dirty="0"/>
              <a:t> fractures. Achieving adequate reduction and stability without disrupting the soft-tissue attachments to the bone fragments may be difficult and requires skill in the use of indirect reduction techniques. Care should be taken to obtain correction of rotation, length, and alignment with bridge plating.</a:t>
            </a:r>
            <a:endParaRPr lang="cs-CZ" sz="18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924944"/>
            <a:ext cx="3075806" cy="227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068960"/>
            <a:ext cx="4091767" cy="2622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54305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404664"/>
            <a:ext cx="8229600" cy="6048672"/>
          </a:xfrm>
        </p:spPr>
        <p:txBody>
          <a:bodyPr>
            <a:normAutofit fontScale="92500"/>
          </a:bodyPr>
          <a:lstStyle/>
          <a:p>
            <a:r>
              <a:rPr lang="cs-CZ" sz="2000" dirty="0" smtClean="0"/>
              <a:t>Zlomeniny se hojí 2 mechanizmy</a:t>
            </a:r>
            <a:r>
              <a:rPr lang="cs-CZ" sz="2000" dirty="0"/>
              <a:t> </a:t>
            </a:r>
            <a:r>
              <a:rPr lang="cs-CZ" sz="2000" dirty="0" smtClean="0"/>
              <a:t>v závislosti od pozice fragmentů a stability</a:t>
            </a:r>
            <a:endParaRPr lang="cs-CZ" sz="2000" dirty="0"/>
          </a:p>
          <a:p>
            <a:endParaRPr lang="cs-CZ" sz="2000" dirty="0"/>
          </a:p>
          <a:p>
            <a:endParaRPr lang="cs-CZ" sz="2000" dirty="0" smtClean="0"/>
          </a:p>
          <a:p>
            <a:r>
              <a:rPr lang="cs-CZ" sz="2000" dirty="0" smtClean="0"/>
              <a:t>Primár</a:t>
            </a:r>
            <a:r>
              <a:rPr lang="cs-CZ" sz="2000" dirty="0" smtClean="0"/>
              <a:t>n</a:t>
            </a:r>
            <a:r>
              <a:rPr lang="cs-CZ" sz="2000" dirty="0" smtClean="0"/>
              <a:t>í/přímé  hojení  - anatomická repozice + </a:t>
            </a:r>
          </a:p>
          <a:p>
            <a:pPr marL="0" indent="0">
              <a:buNone/>
            </a:pPr>
            <a:r>
              <a:rPr lang="cs-CZ" sz="2000" dirty="0"/>
              <a:t> </a:t>
            </a:r>
            <a:r>
              <a:rPr lang="cs-CZ" sz="2000" dirty="0" smtClean="0"/>
              <a:t>      </a:t>
            </a:r>
            <a:r>
              <a:rPr lang="cs-CZ" sz="2000" dirty="0" smtClean="0"/>
              <a:t>komprese </a:t>
            </a:r>
            <a:r>
              <a:rPr lang="cs-CZ" sz="2000" dirty="0" smtClean="0"/>
              <a:t>absolutní stabilita - netvoří se kalus</a:t>
            </a:r>
            <a:endParaRPr lang="cs-CZ" sz="2000" dirty="0"/>
          </a:p>
          <a:p>
            <a:pPr marL="0" indent="0">
              <a:buNone/>
            </a:pPr>
            <a:endParaRPr lang="cs-CZ" sz="2000" dirty="0"/>
          </a:p>
          <a:p>
            <a:pPr marL="0" indent="0">
              <a:buNone/>
            </a:pPr>
            <a:endParaRPr lang="cs-CZ" sz="2000" dirty="0"/>
          </a:p>
          <a:p>
            <a:pPr marL="0" indent="0">
              <a:buNone/>
            </a:pPr>
            <a:endParaRPr lang="cs-CZ" sz="2000" dirty="0"/>
          </a:p>
          <a:p>
            <a:r>
              <a:rPr lang="en-US" sz="2000" dirty="0" smtClean="0"/>
              <a:t>Se</a:t>
            </a:r>
            <a:r>
              <a:rPr lang="cs-CZ" sz="2000" dirty="0" err="1" smtClean="0"/>
              <a:t>kundární</a:t>
            </a:r>
            <a:r>
              <a:rPr lang="cs-CZ" sz="2000" dirty="0"/>
              <a:t> </a:t>
            </a:r>
            <a:r>
              <a:rPr lang="cs-CZ" sz="2000" dirty="0" smtClean="0"/>
              <a:t>/nepřímé hojení</a:t>
            </a:r>
            <a:r>
              <a:rPr lang="cs-CZ" sz="2000" dirty="0"/>
              <a:t> </a:t>
            </a:r>
            <a:r>
              <a:rPr lang="cs-CZ" sz="2000" dirty="0" smtClean="0"/>
              <a:t>– </a:t>
            </a:r>
            <a:r>
              <a:rPr lang="en-US" sz="2000" dirty="0" err="1" smtClean="0"/>
              <a:t>relativ</a:t>
            </a:r>
            <a:r>
              <a:rPr lang="cs-CZ" sz="2000" dirty="0" smtClean="0"/>
              <a:t>ní </a:t>
            </a:r>
            <a:r>
              <a:rPr lang="en-US" sz="2000" dirty="0" smtClean="0"/>
              <a:t> </a:t>
            </a:r>
            <a:r>
              <a:rPr lang="en-US" sz="2000" dirty="0" err="1" smtClean="0"/>
              <a:t>stabilit</a:t>
            </a:r>
            <a:r>
              <a:rPr lang="cs-CZ" sz="2000" dirty="0" smtClean="0"/>
              <a:t>a</a:t>
            </a:r>
          </a:p>
          <a:p>
            <a:pPr marL="0" indent="0">
              <a:buNone/>
            </a:pPr>
            <a:r>
              <a:rPr lang="cs-CZ" sz="2000" dirty="0" smtClean="0"/>
              <a:t>       Anatomické repozice a komprese </a:t>
            </a:r>
            <a:r>
              <a:rPr lang="cs-CZ" sz="2000" dirty="0" err="1" smtClean="0"/>
              <a:t>interfragmentární</a:t>
            </a:r>
            <a:r>
              <a:rPr lang="cs-CZ" sz="2000" dirty="0" smtClean="0"/>
              <a:t> není přítomna</a:t>
            </a:r>
            <a:r>
              <a:rPr lang="en-US" sz="2000" dirty="0" smtClean="0"/>
              <a:t> </a:t>
            </a:r>
            <a:r>
              <a:rPr lang="cs-CZ" sz="2000" dirty="0" smtClean="0"/>
              <a:t>   </a:t>
            </a:r>
          </a:p>
          <a:p>
            <a:pPr marL="0" indent="0">
              <a:buNone/>
            </a:pPr>
            <a:r>
              <a:rPr lang="cs-CZ" sz="2000" dirty="0"/>
              <a:t> </a:t>
            </a:r>
            <a:r>
              <a:rPr lang="cs-CZ" sz="2000" dirty="0" smtClean="0"/>
              <a:t>      Formace svalku a následná </a:t>
            </a:r>
            <a:r>
              <a:rPr lang="cs-CZ" sz="2000" dirty="0" err="1" smtClean="0"/>
              <a:t>remodelce</a:t>
            </a:r>
            <a:r>
              <a:rPr lang="cs-CZ" sz="2000" dirty="0" smtClean="0"/>
              <a:t> s přemostěním defektu</a:t>
            </a:r>
            <a:endParaRPr lang="cs-CZ" sz="2000" dirty="0"/>
          </a:p>
          <a:p>
            <a:endParaRPr lang="cs-CZ" sz="2000" dirty="0"/>
          </a:p>
          <a:p>
            <a:r>
              <a:rPr lang="cs-CZ" sz="2000" dirty="0" smtClean="0"/>
              <a:t>4 </a:t>
            </a:r>
            <a:r>
              <a:rPr lang="cs-CZ" sz="2000" dirty="0" err="1" smtClean="0"/>
              <a:t>fázy</a:t>
            </a:r>
            <a:r>
              <a:rPr lang="cs-CZ" sz="2000" dirty="0" smtClean="0"/>
              <a:t> nepřímého/sekundárního hojení</a:t>
            </a:r>
            <a:r>
              <a:rPr lang="en-US" sz="2000" baseline="30000" dirty="0" smtClean="0"/>
              <a:t> </a:t>
            </a:r>
            <a:r>
              <a:rPr lang="en-US" sz="2000" dirty="0"/>
              <a:t>:</a:t>
            </a:r>
          </a:p>
          <a:p>
            <a:pPr marL="0" indent="0">
              <a:buNone/>
            </a:pPr>
            <a:endParaRPr lang="cs-CZ" sz="2000" dirty="0"/>
          </a:p>
          <a:p>
            <a:pPr marL="0" indent="0">
              <a:buNone/>
            </a:pPr>
            <a:r>
              <a:rPr lang="en-US" sz="1600" dirty="0"/>
              <a:t>Fracture and inflammatory phase </a:t>
            </a:r>
          </a:p>
          <a:p>
            <a:pPr marL="0" indent="0">
              <a:buNone/>
            </a:pPr>
            <a:r>
              <a:rPr lang="en-US" sz="1600" dirty="0"/>
              <a:t>Granulation tissue/soft callus formation </a:t>
            </a:r>
          </a:p>
          <a:p>
            <a:pPr marL="0" indent="0">
              <a:buNone/>
            </a:pPr>
            <a:r>
              <a:rPr lang="en-US" sz="1600" dirty="0"/>
              <a:t>Hard callus formation, including woven bone creation </a:t>
            </a:r>
          </a:p>
          <a:p>
            <a:pPr marL="0" indent="0">
              <a:buNone/>
            </a:pPr>
            <a:r>
              <a:rPr lang="en-US" sz="1600" dirty="0"/>
              <a:t>Remodeling, including lamellar bone creation </a:t>
            </a:r>
          </a:p>
          <a:p>
            <a:endParaRPr lang="cs-CZ" sz="20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100" t="42694" r="48908" b="31976"/>
          <a:stretch/>
        </p:blipFill>
        <p:spPr bwMode="auto">
          <a:xfrm>
            <a:off x="5220072" y="4869160"/>
            <a:ext cx="3675186" cy="1415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42" t="27940" r="50551" b="18628"/>
          <a:stretch/>
        </p:blipFill>
        <p:spPr bwMode="auto">
          <a:xfrm>
            <a:off x="6444449" y="908720"/>
            <a:ext cx="2304256" cy="2024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58096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02034"/>
          </a:xfrm>
        </p:spPr>
        <p:txBody>
          <a:bodyPr>
            <a:normAutofit fontScale="90000"/>
          </a:bodyPr>
          <a:lstStyle/>
          <a:p>
            <a:endParaRPr lang="cs-CZ" dirty="0"/>
          </a:p>
        </p:txBody>
      </p:sp>
      <p:sp>
        <p:nvSpPr>
          <p:cNvPr id="3" name="Zástupný symbol pro obsah 2"/>
          <p:cNvSpPr>
            <a:spLocks noGrp="1"/>
          </p:cNvSpPr>
          <p:nvPr>
            <p:ph idx="1"/>
          </p:nvPr>
        </p:nvSpPr>
        <p:spPr>
          <a:xfrm>
            <a:off x="457200" y="620688"/>
            <a:ext cx="8229600" cy="5505475"/>
          </a:xfrm>
        </p:spPr>
        <p:txBody>
          <a:bodyPr>
            <a:normAutofit/>
          </a:bodyPr>
          <a:lstStyle/>
          <a:p>
            <a:r>
              <a:rPr lang="cs-CZ" sz="2000" b="1" dirty="0" smtClean="0"/>
              <a:t>Zamykatelné a úhlově stabilní dlahy</a:t>
            </a:r>
          </a:p>
          <a:p>
            <a:r>
              <a:rPr lang="en-US" sz="1800" dirty="0" smtClean="0"/>
              <a:t>A </a:t>
            </a:r>
            <a:r>
              <a:rPr lang="en-US" sz="1800" dirty="0"/>
              <a:t>locking plate acts like an internal fixator.</a:t>
            </a:r>
            <a:r>
              <a:rPr lang="en-US" sz="1800" baseline="30000" dirty="0"/>
              <a:t>  </a:t>
            </a:r>
            <a:r>
              <a:rPr lang="en-US" sz="1800" dirty="0"/>
              <a:t>There is no need to anatomically contour the plate onto the bone; consequently, bone necrosis is reduced, and a minimally invasive technique is possible. Locking screws directly anchor and lock onto the plate, thereby providing angular and axial stability</a:t>
            </a:r>
            <a:endParaRPr lang="cs-CZ" sz="1800" dirty="0"/>
          </a:p>
          <a:p>
            <a:r>
              <a:rPr lang="en-US" sz="1800" dirty="0"/>
              <a:t>The locking plate is indicated for poor-quality bone (</a:t>
            </a:r>
            <a:r>
              <a:rPr lang="en-US" sz="1800" dirty="0" err="1"/>
              <a:t>ie</a:t>
            </a:r>
            <a:r>
              <a:rPr lang="en-US" sz="1800" dirty="0"/>
              <a:t>, osteoporotic fractures), for short and </a:t>
            </a:r>
            <a:r>
              <a:rPr lang="en-US" sz="1800" dirty="0" err="1"/>
              <a:t>metaphyseal</a:t>
            </a:r>
            <a:r>
              <a:rPr lang="en-US" sz="1800" dirty="0"/>
              <a:t> segment fractures, and for bridging comminuted areas. These plates are also appropriate for </a:t>
            </a:r>
            <a:r>
              <a:rPr lang="en-US" sz="1800" dirty="0" err="1"/>
              <a:t>metaphyseal</a:t>
            </a:r>
            <a:r>
              <a:rPr lang="en-US" sz="1800" dirty="0"/>
              <a:t> areas where subsidence may occur or prostheses are involved</a:t>
            </a:r>
            <a:endParaRPr lang="cs-CZ" sz="18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717032"/>
            <a:ext cx="2822451" cy="211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717032"/>
            <a:ext cx="2525266" cy="2525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3933056"/>
            <a:ext cx="2295525"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47784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cs-CZ" dirty="0" smtClean="0"/>
              <a:t>Per</a:t>
            </a:r>
            <a:r>
              <a:rPr lang="cs-CZ" altLang="cs-CZ" dirty="0" smtClean="0"/>
              <a:t>kutánní dlahování</a:t>
            </a:r>
            <a:endParaRPr lang="en-US" altLang="cs-CZ" dirty="0"/>
          </a:p>
        </p:txBody>
      </p:sp>
      <p:sp>
        <p:nvSpPr>
          <p:cNvPr id="56323" name="Rectangle 5"/>
          <p:cNvSpPr>
            <a:spLocks noGrp="1" noChangeArrowheads="1"/>
          </p:cNvSpPr>
          <p:nvPr>
            <p:ph type="body" sz="half" idx="3"/>
          </p:nvPr>
        </p:nvSpPr>
        <p:spPr>
          <a:xfrm>
            <a:off x="304800" y="1981200"/>
            <a:ext cx="3810000" cy="4495800"/>
          </a:xfrm>
        </p:spPr>
        <p:txBody>
          <a:bodyPr/>
          <a:lstStyle/>
          <a:p>
            <a:r>
              <a:rPr lang="cs-CZ" altLang="cs-CZ" sz="2800" dirty="0" smtClean="0"/>
              <a:t>Dlahování přes modifikované incize</a:t>
            </a:r>
            <a:endParaRPr lang="en-US" altLang="cs-CZ" sz="2800" dirty="0"/>
          </a:p>
          <a:p>
            <a:pPr lvl="1"/>
            <a:r>
              <a:rPr lang="cs-CZ" altLang="cs-CZ" sz="2400" dirty="0" smtClean="0"/>
              <a:t>Nepřímé repoziční techniky</a:t>
            </a:r>
            <a:endParaRPr lang="en-US" altLang="cs-CZ" sz="2400" dirty="0"/>
          </a:p>
          <a:p>
            <a:pPr lvl="1"/>
            <a:r>
              <a:rPr lang="en-US" altLang="cs-CZ" sz="2400" dirty="0" smtClean="0"/>
              <a:t>Limit</a:t>
            </a:r>
            <a:r>
              <a:rPr lang="cs-CZ" altLang="cs-CZ" sz="2400" dirty="0" err="1" smtClean="0"/>
              <a:t>ované</a:t>
            </a:r>
            <a:r>
              <a:rPr lang="cs-CZ" altLang="cs-CZ" sz="2400" dirty="0" smtClean="0"/>
              <a:t> incize</a:t>
            </a:r>
            <a:r>
              <a:rPr lang="en-US" altLang="cs-CZ" sz="2400" dirty="0" smtClean="0"/>
              <a:t>:</a:t>
            </a:r>
            <a:endParaRPr lang="en-US" altLang="cs-CZ" sz="2400" dirty="0"/>
          </a:p>
          <a:p>
            <a:pPr lvl="2"/>
            <a:r>
              <a:rPr lang="en-US" altLang="cs-CZ" sz="2000" dirty="0" smtClean="0"/>
              <a:t>P</a:t>
            </a:r>
            <a:r>
              <a:rPr lang="cs-CZ" altLang="cs-CZ" sz="2000" dirty="0" smtClean="0"/>
              <a:t>odvlečení a uložení dlahy</a:t>
            </a:r>
            <a:endParaRPr lang="en-US" altLang="cs-CZ" sz="2000" dirty="0"/>
          </a:p>
          <a:p>
            <a:pPr lvl="2"/>
            <a:r>
              <a:rPr lang="en-US" altLang="cs-CZ" sz="2000" dirty="0" smtClean="0"/>
              <a:t>Individual</a:t>
            </a:r>
            <a:r>
              <a:rPr lang="cs-CZ" altLang="cs-CZ" sz="2000" dirty="0" smtClean="0"/>
              <a:t>ní použití šroubů</a:t>
            </a:r>
            <a:r>
              <a:rPr lang="en-US" altLang="cs-CZ" sz="2000" dirty="0" smtClean="0"/>
              <a:t>  </a:t>
            </a:r>
            <a:endParaRPr lang="en-US" altLang="cs-CZ" sz="2000" dirty="0"/>
          </a:p>
          <a:p>
            <a:pPr lvl="1"/>
            <a:r>
              <a:rPr lang="en-US" altLang="cs-CZ" sz="2400" dirty="0"/>
              <a:t>Soft tissue “friendly”</a:t>
            </a:r>
          </a:p>
          <a:p>
            <a:pPr lvl="1">
              <a:buFontTx/>
              <a:buNone/>
            </a:pPr>
            <a:endParaRPr lang="en-US" altLang="cs-CZ" sz="2400" dirty="0"/>
          </a:p>
        </p:txBody>
      </p:sp>
      <p:pic>
        <p:nvPicPr>
          <p:cNvPr id="56324" name="Picture 6" descr="Johnson,Cheryl Aug29-02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76400"/>
            <a:ext cx="1981200" cy="449580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7" descr="Johnson,Cheryl Dec 27-0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676400"/>
            <a:ext cx="2819400" cy="449580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0117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02034"/>
          </a:xfrm>
        </p:spPr>
        <p:txBody>
          <a:bodyPr>
            <a:normAutofit fontScale="90000"/>
          </a:bodyPr>
          <a:lstStyle/>
          <a:p>
            <a:endParaRPr lang="cs-CZ" dirty="0"/>
          </a:p>
        </p:txBody>
      </p:sp>
      <p:sp>
        <p:nvSpPr>
          <p:cNvPr id="3" name="Zástupný symbol pro obsah 2"/>
          <p:cNvSpPr>
            <a:spLocks noGrp="1"/>
          </p:cNvSpPr>
          <p:nvPr>
            <p:ph idx="1"/>
          </p:nvPr>
        </p:nvSpPr>
        <p:spPr>
          <a:xfrm>
            <a:off x="407575" y="548680"/>
            <a:ext cx="8229600" cy="5577483"/>
          </a:xfrm>
        </p:spPr>
        <p:txBody>
          <a:bodyPr>
            <a:normAutofit/>
          </a:bodyPr>
          <a:lstStyle/>
          <a:p>
            <a:r>
              <a:rPr lang="cs-CZ" dirty="0" err="1" smtClean="0"/>
              <a:t>Nitrodřeňové</a:t>
            </a:r>
            <a:r>
              <a:rPr lang="cs-CZ" dirty="0" smtClean="0"/>
              <a:t> </a:t>
            </a:r>
            <a:r>
              <a:rPr lang="cs-CZ" dirty="0" err="1" smtClean="0"/>
              <a:t>hřebování</a:t>
            </a:r>
            <a:endParaRPr lang="en-US" dirty="0"/>
          </a:p>
          <a:p>
            <a:r>
              <a:rPr lang="en-US" sz="2000" dirty="0"/>
              <a:t>The use of intramedullary nails over the past half century has been widely accepted. These nails operate like an internal splint that shares the load with the bone and can be flexible or rigid, locked or unlocked, and reamed or </a:t>
            </a:r>
            <a:r>
              <a:rPr lang="en-US" sz="2000" dirty="0" err="1"/>
              <a:t>unreamed</a:t>
            </a:r>
            <a:r>
              <a:rPr lang="en-US" sz="2000" dirty="0"/>
              <a:t>.</a:t>
            </a:r>
          </a:p>
          <a:p>
            <a:pPr marL="0" indent="0">
              <a:buNone/>
            </a:pPr>
            <a:endParaRPr lang="en-US" dirty="0"/>
          </a:p>
          <a:p>
            <a:pPr marL="0" indent="0">
              <a:buNone/>
            </a:pPr>
            <a:endParaRPr lang="en-US" dirty="0"/>
          </a:p>
          <a:p>
            <a:endParaRPr lang="cs-CZ"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636912"/>
            <a:ext cx="1384300"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499122"/>
            <a:ext cx="3045373" cy="19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2348880"/>
            <a:ext cx="2336983" cy="31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4797152"/>
            <a:ext cx="29622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9952" y="4657987"/>
            <a:ext cx="2388890" cy="1821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11545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74042"/>
          </a:xfrm>
        </p:spPr>
        <p:txBody>
          <a:bodyPr>
            <a:normAutofit fontScale="90000"/>
          </a:bodyPr>
          <a:lstStyle/>
          <a:p>
            <a:endParaRPr lang="cs-CZ" dirty="0"/>
          </a:p>
        </p:txBody>
      </p:sp>
      <p:sp>
        <p:nvSpPr>
          <p:cNvPr id="3" name="Zástupný symbol pro obsah 2"/>
          <p:cNvSpPr>
            <a:spLocks noGrp="1"/>
          </p:cNvSpPr>
          <p:nvPr>
            <p:ph idx="1"/>
          </p:nvPr>
        </p:nvSpPr>
        <p:spPr>
          <a:xfrm>
            <a:off x="457200" y="764704"/>
            <a:ext cx="8229600" cy="5361459"/>
          </a:xfrm>
        </p:spPr>
        <p:txBody>
          <a:bodyPr>
            <a:normAutofit/>
          </a:bodyPr>
          <a:lstStyle/>
          <a:p>
            <a:r>
              <a:rPr lang="cs-CZ" sz="2000" dirty="0" smtClean="0"/>
              <a:t>IM </a:t>
            </a:r>
            <a:r>
              <a:rPr lang="cs-CZ" sz="2000" dirty="0" err="1" smtClean="0"/>
              <a:t>hřebování</a:t>
            </a:r>
            <a:r>
              <a:rPr lang="cs-CZ" sz="2000" dirty="0" smtClean="0"/>
              <a:t> -  relativní stabilita,  fixace šrouby zabraňuje </a:t>
            </a:r>
            <a:r>
              <a:rPr lang="cs-CZ" sz="2000" dirty="0" err="1" smtClean="0"/>
              <a:t>skrácení</a:t>
            </a:r>
            <a:r>
              <a:rPr lang="cs-CZ" sz="2000" dirty="0" smtClean="0"/>
              <a:t> rotaci nebo </a:t>
            </a:r>
            <a:r>
              <a:rPr lang="cs-CZ" sz="2000" dirty="0" err="1" smtClean="0"/>
              <a:t>angulaci</a:t>
            </a:r>
            <a:endParaRPr lang="cs-CZ" sz="2000" dirty="0"/>
          </a:p>
          <a:p>
            <a:r>
              <a:rPr lang="cs-CZ" sz="2000" dirty="0" smtClean="0"/>
              <a:t>V ideálním případě IM </a:t>
            </a:r>
            <a:r>
              <a:rPr lang="cs-CZ" sz="2000" dirty="0" err="1" smtClean="0"/>
              <a:t>hřebování</a:t>
            </a:r>
            <a:r>
              <a:rPr lang="cs-CZ" sz="2000" dirty="0" smtClean="0"/>
              <a:t> umožňuje působení kompresních sil v lomu které stimulují hojení</a:t>
            </a:r>
            <a:endParaRPr lang="cs-CZ" sz="2000" dirty="0"/>
          </a:p>
          <a:p>
            <a:r>
              <a:rPr lang="en-US" sz="2000" dirty="0" smtClean="0"/>
              <a:t>I</a:t>
            </a:r>
            <a:r>
              <a:rPr lang="cs-CZ" sz="2000" dirty="0" smtClean="0"/>
              <a:t>M hřeby </a:t>
            </a:r>
            <a:r>
              <a:rPr lang="cs-CZ" sz="2000" dirty="0"/>
              <a:t> </a:t>
            </a:r>
            <a:r>
              <a:rPr lang="cs-CZ" sz="2000" dirty="0" smtClean="0"/>
              <a:t>- </a:t>
            </a:r>
            <a:r>
              <a:rPr lang="en-US" sz="2000" dirty="0" smtClean="0"/>
              <a:t>femoral</a:t>
            </a:r>
            <a:r>
              <a:rPr lang="cs-CZ" sz="2000" dirty="0" smtClean="0"/>
              <a:t>ní, </a:t>
            </a:r>
            <a:r>
              <a:rPr lang="cs-CZ" sz="2000" dirty="0" err="1" smtClean="0"/>
              <a:t>humerální</a:t>
            </a:r>
            <a:r>
              <a:rPr lang="en-US" sz="2000" dirty="0" smtClean="0"/>
              <a:t> </a:t>
            </a:r>
            <a:r>
              <a:rPr lang="en-US" sz="2000" dirty="0"/>
              <a:t>and </a:t>
            </a:r>
            <a:r>
              <a:rPr lang="en-US" sz="2000" dirty="0" err="1" smtClean="0"/>
              <a:t>tibial</a:t>
            </a:r>
            <a:r>
              <a:rPr lang="cs-CZ" sz="2000" dirty="0" smtClean="0"/>
              <a:t>ní</a:t>
            </a:r>
            <a:r>
              <a:rPr lang="en-US" sz="2000" dirty="0" smtClean="0"/>
              <a:t> </a:t>
            </a:r>
            <a:r>
              <a:rPr lang="en-US" sz="2000" dirty="0" err="1" smtClean="0"/>
              <a:t>diaphyseal</a:t>
            </a:r>
            <a:r>
              <a:rPr lang="cs-CZ" sz="2000" dirty="0" smtClean="0"/>
              <a:t>ní</a:t>
            </a:r>
            <a:r>
              <a:rPr lang="en-US" sz="2000" dirty="0" smtClean="0"/>
              <a:t> </a:t>
            </a:r>
            <a:r>
              <a:rPr lang="en-US" sz="2000" dirty="0" err="1" smtClean="0"/>
              <a:t>fra</a:t>
            </a:r>
            <a:r>
              <a:rPr lang="cs-CZ" sz="2000" dirty="0" smtClean="0"/>
              <a:t>k</a:t>
            </a:r>
            <a:r>
              <a:rPr lang="en-US" sz="2000" dirty="0" smtClean="0"/>
              <a:t>tur</a:t>
            </a:r>
            <a:r>
              <a:rPr lang="cs-CZ" sz="2000" dirty="0" smtClean="0"/>
              <a:t>y</a:t>
            </a:r>
            <a:endParaRPr lang="cs-CZ" sz="2000" dirty="0"/>
          </a:p>
          <a:p>
            <a:r>
              <a:rPr lang="cs-CZ" sz="2000" dirty="0" smtClean="0"/>
              <a:t>Výhody IM </a:t>
            </a:r>
            <a:r>
              <a:rPr lang="cs-CZ" sz="2000" dirty="0" err="1" smtClean="0"/>
              <a:t>hřebování</a:t>
            </a:r>
            <a:r>
              <a:rPr lang="en-US" sz="2000" dirty="0" smtClean="0"/>
              <a:t> </a:t>
            </a:r>
            <a:r>
              <a:rPr lang="cs-CZ" sz="2000" dirty="0"/>
              <a:t> </a:t>
            </a:r>
            <a:r>
              <a:rPr lang="cs-CZ" sz="2000" dirty="0" smtClean="0"/>
              <a:t>-</a:t>
            </a:r>
            <a:r>
              <a:rPr lang="en-US" sz="2000" dirty="0" smtClean="0"/>
              <a:t> minimal</a:t>
            </a:r>
            <a:r>
              <a:rPr lang="cs-CZ" sz="2000" dirty="0" smtClean="0"/>
              <a:t>ně</a:t>
            </a:r>
            <a:r>
              <a:rPr lang="en-US" sz="2000" dirty="0" smtClean="0"/>
              <a:t> </a:t>
            </a:r>
            <a:r>
              <a:rPr lang="en-US" sz="2000" dirty="0" err="1" smtClean="0"/>
              <a:t>invasiv</a:t>
            </a:r>
            <a:r>
              <a:rPr lang="cs-CZ" sz="2000" dirty="0" smtClean="0"/>
              <a:t>ní</a:t>
            </a:r>
            <a:r>
              <a:rPr lang="en-US" sz="2000" dirty="0" smtClean="0"/>
              <a:t> </a:t>
            </a:r>
            <a:r>
              <a:rPr lang="en-US" sz="2000" dirty="0" err="1" smtClean="0"/>
              <a:t>procedur</a:t>
            </a:r>
            <a:r>
              <a:rPr lang="cs-CZ" sz="2000" dirty="0" smtClean="0"/>
              <a:t>a</a:t>
            </a:r>
            <a:r>
              <a:rPr lang="en-US" sz="2000" dirty="0" smtClean="0"/>
              <a:t>, </a:t>
            </a:r>
            <a:r>
              <a:rPr lang="cs-CZ" sz="2000" dirty="0" smtClean="0"/>
              <a:t>brzká </a:t>
            </a:r>
            <a:r>
              <a:rPr lang="cs-CZ" sz="2000" dirty="0" err="1" smtClean="0"/>
              <a:t>dimise</a:t>
            </a:r>
            <a:r>
              <a:rPr lang="cs-CZ" sz="2000" dirty="0" smtClean="0"/>
              <a:t> a ROM</a:t>
            </a:r>
            <a:endParaRPr lang="cs-CZ" sz="2000" dirty="0"/>
          </a:p>
        </p:txBody>
      </p:sp>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31" y="3073626"/>
            <a:ext cx="2467338" cy="1827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3083823"/>
            <a:ext cx="2361127" cy="1748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3140968"/>
            <a:ext cx="2282505" cy="1691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624" y="5157191"/>
            <a:ext cx="1849145" cy="1373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8756" y="5166810"/>
            <a:ext cx="1823235" cy="1353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7"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44570" y="5048218"/>
            <a:ext cx="1927077" cy="1427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5890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02034"/>
          </a:xfrm>
        </p:spPr>
        <p:txBody>
          <a:bodyPr>
            <a:normAutofit fontScale="90000"/>
          </a:bodyPr>
          <a:lstStyle/>
          <a:p>
            <a:endParaRPr lang="cs-CZ" dirty="0"/>
          </a:p>
        </p:txBody>
      </p:sp>
      <p:sp>
        <p:nvSpPr>
          <p:cNvPr id="3" name="Zástupný symbol pro obsah 2"/>
          <p:cNvSpPr>
            <a:spLocks noGrp="1"/>
          </p:cNvSpPr>
          <p:nvPr>
            <p:ph idx="1"/>
          </p:nvPr>
        </p:nvSpPr>
        <p:spPr>
          <a:xfrm>
            <a:off x="457200" y="620688"/>
            <a:ext cx="8229600" cy="5505475"/>
          </a:xfrm>
        </p:spPr>
        <p:txBody>
          <a:bodyPr>
            <a:normAutofit/>
          </a:bodyPr>
          <a:lstStyle/>
          <a:p>
            <a:r>
              <a:rPr lang="en-US" b="1" dirty="0" smtClean="0"/>
              <a:t>Extern</a:t>
            </a:r>
            <a:r>
              <a:rPr lang="cs-CZ" b="1" dirty="0" smtClean="0"/>
              <a:t>í fixace</a:t>
            </a:r>
            <a:endParaRPr lang="en-US" b="1" dirty="0"/>
          </a:p>
          <a:p>
            <a:r>
              <a:rPr lang="en-US" sz="1800" dirty="0"/>
              <a:t>In 1907, Belgian physician </a:t>
            </a:r>
            <a:r>
              <a:rPr lang="en-US" sz="1800" dirty="0" err="1"/>
              <a:t>Albin</a:t>
            </a:r>
            <a:r>
              <a:rPr lang="en-US" sz="1800" dirty="0"/>
              <a:t> </a:t>
            </a:r>
            <a:r>
              <a:rPr lang="en-US" sz="1800" dirty="0" err="1"/>
              <a:t>Lambotte</a:t>
            </a:r>
            <a:r>
              <a:rPr lang="en-US" sz="1800" dirty="0"/>
              <a:t> developed the technique of external fixation for the management of fractures.</a:t>
            </a:r>
            <a:r>
              <a:rPr lang="en-US" sz="1800" baseline="30000" dirty="0"/>
              <a:t>  </a:t>
            </a:r>
            <a:r>
              <a:rPr lang="en-US" sz="1800" dirty="0"/>
              <a:t>External fixation provides fracture stabilization at a distance from the fracture site—without interfering with the soft-tissue structures that are near the fracture. This technique not only provides stability for the extremity and maintains bone length, alignment, and rotation without requiring casting but also allows inspection of the soft-tissue structures that are vital for fracture healing, as well as subsequent wound care.</a:t>
            </a:r>
          </a:p>
          <a:p>
            <a:endParaRPr lang="cs-CZ"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255730"/>
            <a:ext cx="2381250"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3140968"/>
            <a:ext cx="2448272" cy="1813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9" y="3284984"/>
            <a:ext cx="2022034"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338" y="5081588"/>
            <a:ext cx="2067694" cy="1535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6434" y="5135060"/>
            <a:ext cx="1923678" cy="1428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4208" y="5135060"/>
            <a:ext cx="1995686" cy="1481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71940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30026"/>
          </a:xfrm>
        </p:spPr>
        <p:txBody>
          <a:bodyPr>
            <a:normAutofit fontScale="90000"/>
          </a:bodyPr>
          <a:lstStyle/>
          <a:p>
            <a:endParaRPr lang="cs-CZ" dirty="0"/>
          </a:p>
        </p:txBody>
      </p:sp>
      <p:sp>
        <p:nvSpPr>
          <p:cNvPr id="3" name="Zástupný symbol pro obsah 2"/>
          <p:cNvSpPr>
            <a:spLocks noGrp="1"/>
          </p:cNvSpPr>
          <p:nvPr>
            <p:ph idx="1"/>
          </p:nvPr>
        </p:nvSpPr>
        <p:spPr>
          <a:xfrm>
            <a:off x="457200" y="692696"/>
            <a:ext cx="8229600" cy="5433467"/>
          </a:xfrm>
        </p:spPr>
        <p:txBody>
          <a:bodyPr>
            <a:normAutofit/>
          </a:bodyPr>
          <a:lstStyle/>
          <a:p>
            <a:r>
              <a:rPr lang="en-US" sz="2200" dirty="0" smtClean="0"/>
              <a:t>Indi</a:t>
            </a:r>
            <a:r>
              <a:rPr lang="cs-CZ" sz="2200" dirty="0" err="1" smtClean="0"/>
              <a:t>kace</a:t>
            </a:r>
            <a:r>
              <a:rPr lang="cs-CZ" sz="2200" dirty="0" smtClean="0"/>
              <a:t> k zevní fixaci</a:t>
            </a:r>
            <a:r>
              <a:rPr lang="en-US" sz="2200" dirty="0" smtClean="0"/>
              <a:t> (</a:t>
            </a:r>
            <a:r>
              <a:rPr lang="cs-CZ" sz="2200" dirty="0" smtClean="0"/>
              <a:t>dočasné nebo definitivní použití</a:t>
            </a:r>
            <a:r>
              <a:rPr lang="en-US" sz="2200" dirty="0" smtClean="0"/>
              <a:t>) </a:t>
            </a:r>
            <a:endParaRPr lang="en-US" sz="2200" dirty="0"/>
          </a:p>
          <a:p>
            <a:r>
              <a:rPr lang="en-US" sz="1600" dirty="0" smtClean="0"/>
              <a:t>O</a:t>
            </a:r>
            <a:r>
              <a:rPr lang="cs-CZ" sz="1600" dirty="0" err="1" smtClean="0"/>
              <a:t>tevřené</a:t>
            </a:r>
            <a:r>
              <a:rPr lang="cs-CZ" sz="1600" dirty="0" smtClean="0"/>
              <a:t> zlomeniny s poraněním měkkých tkání</a:t>
            </a:r>
            <a:r>
              <a:rPr lang="en-US" sz="1600" dirty="0" smtClean="0"/>
              <a:t> ( </a:t>
            </a:r>
            <a:r>
              <a:rPr lang="en-US" sz="1600" dirty="0" err="1" smtClean="0"/>
              <a:t>typ</a:t>
            </a:r>
            <a:r>
              <a:rPr lang="en-US" sz="1600" dirty="0" smtClean="0"/>
              <a:t> </a:t>
            </a:r>
            <a:r>
              <a:rPr lang="en-US" sz="1600" dirty="0"/>
              <a:t>II </a:t>
            </a:r>
            <a:r>
              <a:rPr lang="cs-CZ" sz="1600" dirty="0" smtClean="0"/>
              <a:t>nebo</a:t>
            </a:r>
            <a:r>
              <a:rPr lang="en-US" sz="1600" dirty="0" smtClean="0"/>
              <a:t> </a:t>
            </a:r>
            <a:r>
              <a:rPr lang="en-US" sz="1600" dirty="0"/>
              <a:t>III </a:t>
            </a:r>
            <a:r>
              <a:rPr lang="en-US" sz="1600" dirty="0" smtClean="0"/>
              <a:t>o</a:t>
            </a:r>
            <a:r>
              <a:rPr lang="cs-CZ" sz="1600" dirty="0" err="1" smtClean="0"/>
              <a:t>tevřené</a:t>
            </a:r>
            <a:r>
              <a:rPr lang="cs-CZ" sz="1600" dirty="0" smtClean="0"/>
              <a:t> fraktury</a:t>
            </a:r>
            <a:r>
              <a:rPr lang="en-US" sz="1600" dirty="0" smtClean="0"/>
              <a:t>)</a:t>
            </a:r>
            <a:endParaRPr lang="en-US" sz="1600" dirty="0"/>
          </a:p>
          <a:p>
            <a:pPr>
              <a:buFont typeface="Arial"/>
              <a:buChar char="•"/>
            </a:pPr>
            <a:r>
              <a:rPr lang="cs-CZ" sz="1600" dirty="0" smtClean="0"/>
              <a:t>Poranění měkkých tkání</a:t>
            </a:r>
            <a:r>
              <a:rPr lang="en-US" sz="1600" dirty="0" smtClean="0"/>
              <a:t> (</a:t>
            </a:r>
            <a:r>
              <a:rPr lang="cs-CZ" sz="1600" dirty="0" smtClean="0"/>
              <a:t>popáleniny, otok masivní …</a:t>
            </a:r>
            <a:r>
              <a:rPr lang="en-US" sz="1600" dirty="0" smtClean="0"/>
              <a:t>) </a:t>
            </a:r>
            <a:endParaRPr lang="en-US" sz="1600" dirty="0"/>
          </a:p>
          <a:p>
            <a:pPr>
              <a:buFont typeface="Arial"/>
              <a:buChar char="•"/>
            </a:pPr>
            <a:r>
              <a:rPr lang="cs-CZ" sz="1600" dirty="0" smtClean="0"/>
              <a:t>Zlomeniny pánve</a:t>
            </a:r>
            <a:endParaRPr lang="en-US" sz="1600" dirty="0"/>
          </a:p>
          <a:p>
            <a:pPr>
              <a:buFont typeface="Arial"/>
              <a:buChar char="•"/>
            </a:pPr>
            <a:r>
              <a:rPr lang="cs-CZ" sz="1600" dirty="0" smtClean="0"/>
              <a:t>Kominutivní a nestabilní zlomeniny</a:t>
            </a:r>
            <a:endParaRPr lang="en-US" sz="1600" dirty="0"/>
          </a:p>
          <a:p>
            <a:pPr>
              <a:buFont typeface="Arial"/>
              <a:buChar char="•"/>
            </a:pPr>
            <a:r>
              <a:rPr lang="cs-CZ" sz="1600" dirty="0" smtClean="0"/>
              <a:t>Zlomeniny spojené s kostním defektem</a:t>
            </a:r>
            <a:endParaRPr lang="en-US" sz="1600" dirty="0"/>
          </a:p>
          <a:p>
            <a:pPr>
              <a:buFont typeface="Arial"/>
              <a:buChar char="•"/>
            </a:pPr>
            <a:r>
              <a:rPr lang="cs-CZ" sz="1600" dirty="0" smtClean="0"/>
              <a:t>Procedury prodlužující kost</a:t>
            </a:r>
            <a:endParaRPr lang="en-US" sz="1600" dirty="0"/>
          </a:p>
          <a:p>
            <a:pPr>
              <a:buFont typeface="Arial"/>
              <a:buChar char="•"/>
            </a:pPr>
            <a:r>
              <a:rPr lang="cs-CZ" sz="1600" dirty="0" smtClean="0"/>
              <a:t>Zlomeniny asociované s pakloubem nebo </a:t>
            </a:r>
            <a:r>
              <a:rPr lang="cs-CZ" sz="1600" dirty="0" err="1" smtClean="0"/>
              <a:t>infektem</a:t>
            </a:r>
            <a:endParaRPr lang="en-US" sz="1600" dirty="0"/>
          </a:p>
          <a:p>
            <a:endParaRPr lang="cs-CZ" sz="1600"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3717032"/>
            <a:ext cx="3521968" cy="2346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694356"/>
            <a:ext cx="3877772" cy="234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07216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274042"/>
          </a:xfrm>
        </p:spPr>
        <p:txBody>
          <a:bodyPr>
            <a:normAutofit fontScale="90000"/>
          </a:bodyPr>
          <a:lstStyle/>
          <a:p>
            <a:endParaRPr lang="cs-CZ" dirty="0"/>
          </a:p>
        </p:txBody>
      </p:sp>
      <p:sp>
        <p:nvSpPr>
          <p:cNvPr id="3" name="Zástupný symbol pro obsah 2"/>
          <p:cNvSpPr>
            <a:spLocks noGrp="1"/>
          </p:cNvSpPr>
          <p:nvPr>
            <p:ph idx="1"/>
          </p:nvPr>
        </p:nvSpPr>
        <p:spPr>
          <a:xfrm>
            <a:off x="457200" y="548680"/>
            <a:ext cx="8229600" cy="5577483"/>
          </a:xfrm>
        </p:spPr>
        <p:txBody>
          <a:bodyPr/>
          <a:lstStyle/>
          <a:p>
            <a:r>
              <a:rPr lang="cs-CZ" dirty="0" smtClean="0"/>
              <a:t>Osteosyntéza </a:t>
            </a:r>
            <a:r>
              <a:rPr lang="cs-CZ" dirty="0"/>
              <a:t>- </a:t>
            </a:r>
            <a:r>
              <a:rPr lang="cs-CZ" dirty="0" smtClean="0"/>
              <a:t>Komplikace</a:t>
            </a:r>
            <a:endParaRPr lang="cs-CZ" dirty="0"/>
          </a:p>
          <a:p>
            <a:r>
              <a:rPr lang="cs-CZ" sz="2400" dirty="0" smtClean="0"/>
              <a:t>krvácení</a:t>
            </a:r>
            <a:endParaRPr lang="cs-CZ" sz="2400" dirty="0"/>
          </a:p>
          <a:p>
            <a:r>
              <a:rPr lang="cs-CZ" sz="2400" dirty="0" smtClean="0"/>
              <a:t>Poranění </a:t>
            </a:r>
            <a:r>
              <a:rPr lang="cs-CZ" sz="2400" dirty="0" smtClean="0"/>
              <a:t>nervů, </a:t>
            </a:r>
            <a:r>
              <a:rPr lang="cs-CZ" sz="2400" dirty="0" smtClean="0"/>
              <a:t>šlach</a:t>
            </a:r>
            <a:r>
              <a:rPr lang="cs-CZ" sz="2400" dirty="0" smtClean="0"/>
              <a:t>, cév</a:t>
            </a:r>
            <a:endParaRPr lang="cs-CZ" sz="2400" dirty="0"/>
          </a:p>
          <a:p>
            <a:r>
              <a:rPr lang="cs-CZ" sz="2400" dirty="0" smtClean="0"/>
              <a:t>Perioperační </a:t>
            </a:r>
            <a:r>
              <a:rPr lang="cs-CZ" sz="2400" dirty="0" smtClean="0"/>
              <a:t>nová fraktura</a:t>
            </a:r>
            <a:endParaRPr lang="cs-CZ" sz="2400" dirty="0"/>
          </a:p>
          <a:p>
            <a:r>
              <a:rPr lang="cs-CZ" sz="2400" dirty="0" err="1"/>
              <a:t>K</a:t>
            </a:r>
            <a:r>
              <a:rPr lang="cs-CZ" sz="2400" dirty="0" err="1" smtClean="0"/>
              <a:t>ompartment</a:t>
            </a:r>
            <a:r>
              <a:rPr lang="cs-CZ" sz="2400" dirty="0" smtClean="0"/>
              <a:t> syndrom</a:t>
            </a:r>
            <a:endParaRPr lang="cs-CZ" sz="2400" dirty="0"/>
          </a:p>
          <a:p>
            <a:r>
              <a:rPr lang="cs-CZ" sz="2400" dirty="0" smtClean="0"/>
              <a:t>Nedostatečná repozice</a:t>
            </a:r>
            <a:endParaRPr lang="cs-CZ" sz="2400" dirty="0"/>
          </a:p>
          <a:p>
            <a:r>
              <a:rPr lang="cs-CZ" sz="2400" dirty="0" smtClean="0"/>
              <a:t>Redislokace</a:t>
            </a:r>
            <a:endParaRPr lang="cs-CZ" sz="2400" dirty="0"/>
          </a:p>
          <a:p>
            <a:r>
              <a:rPr lang="cs-CZ" sz="2400" dirty="0" smtClean="0"/>
              <a:t>Iritace </a:t>
            </a:r>
            <a:r>
              <a:rPr lang="cs-CZ" sz="2400" dirty="0" err="1" smtClean="0"/>
              <a:t>implatovaným</a:t>
            </a:r>
            <a:r>
              <a:rPr lang="cs-CZ" sz="2400" dirty="0" smtClean="0"/>
              <a:t> </a:t>
            </a:r>
            <a:r>
              <a:rPr lang="cs-CZ" sz="2400" dirty="0" smtClean="0"/>
              <a:t>materiálem</a:t>
            </a:r>
            <a:endParaRPr lang="cs-CZ" sz="2400" dirty="0"/>
          </a:p>
          <a:p>
            <a:r>
              <a:rPr lang="cs-CZ" sz="2400" dirty="0" smtClean="0"/>
              <a:t>Pakloub  - </a:t>
            </a:r>
            <a:r>
              <a:rPr lang="cs-CZ" sz="2400" dirty="0" err="1" smtClean="0"/>
              <a:t>nonunion</a:t>
            </a:r>
            <a:endParaRPr lang="cs-CZ" sz="2400" dirty="0"/>
          </a:p>
          <a:p>
            <a:r>
              <a:rPr lang="cs-CZ" sz="2400" dirty="0" smtClean="0"/>
              <a:t>Infekce </a:t>
            </a:r>
            <a:r>
              <a:rPr lang="cs-CZ" sz="2400" dirty="0"/>
              <a:t>– </a:t>
            </a:r>
            <a:r>
              <a:rPr lang="cs-CZ" sz="2400" dirty="0" smtClean="0"/>
              <a:t>rána/kost</a:t>
            </a:r>
            <a:endParaRPr lang="cs-CZ" sz="2400" dirty="0"/>
          </a:p>
          <a:p>
            <a:r>
              <a:rPr lang="cs-CZ" sz="2400" dirty="0" smtClean="0"/>
              <a:t>Ztuhlost kloubů</a:t>
            </a:r>
            <a:endParaRPr lang="cs-CZ" sz="2400" dirty="0"/>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412776"/>
            <a:ext cx="1659366" cy="1324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908" r="16576"/>
          <a:stretch/>
        </p:blipFill>
        <p:spPr bwMode="auto">
          <a:xfrm>
            <a:off x="7524328" y="1412776"/>
            <a:ext cx="1164177" cy="1911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1672" y="2924944"/>
            <a:ext cx="1573790" cy="2104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7283" y="5450273"/>
            <a:ext cx="2796357" cy="1331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7866" y="5253719"/>
            <a:ext cx="2448272" cy="135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94950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Závěr </a:t>
            </a:r>
            <a:endParaRPr lang="cs-CZ" dirty="0"/>
          </a:p>
        </p:txBody>
      </p:sp>
      <p:sp>
        <p:nvSpPr>
          <p:cNvPr id="3" name="Zástupný symbol pro obsah 2"/>
          <p:cNvSpPr>
            <a:spLocks noGrp="1"/>
          </p:cNvSpPr>
          <p:nvPr>
            <p:ph idx="1"/>
          </p:nvPr>
        </p:nvSpPr>
        <p:spPr/>
        <p:txBody>
          <a:bodyPr>
            <a:normAutofit lnSpcReduction="10000"/>
          </a:bodyPr>
          <a:lstStyle/>
          <a:p>
            <a:r>
              <a:rPr lang="en-US" altLang="cs-CZ" dirty="0" err="1" smtClean="0"/>
              <a:t>Respe</a:t>
            </a:r>
            <a:r>
              <a:rPr lang="cs-CZ" altLang="cs-CZ" dirty="0" err="1" smtClean="0"/>
              <a:t>kt</a:t>
            </a:r>
            <a:r>
              <a:rPr lang="cs-CZ" altLang="cs-CZ" dirty="0" smtClean="0"/>
              <a:t> k měkkým tkáním</a:t>
            </a:r>
            <a:endParaRPr lang="en-US" altLang="cs-CZ" dirty="0"/>
          </a:p>
          <a:p>
            <a:r>
              <a:rPr lang="cs-CZ" altLang="cs-CZ" dirty="0" smtClean="0"/>
              <a:t>Výběr vhodné fixační techniky</a:t>
            </a:r>
            <a:endParaRPr lang="en-US" altLang="cs-CZ" dirty="0"/>
          </a:p>
          <a:p>
            <a:r>
              <a:rPr lang="cs-CZ" altLang="cs-CZ" dirty="0" smtClean="0"/>
              <a:t>Dosažení</a:t>
            </a:r>
            <a:r>
              <a:rPr lang="en-US" altLang="cs-CZ" dirty="0" smtClean="0"/>
              <a:t> </a:t>
            </a:r>
            <a:r>
              <a:rPr lang="cs-CZ" altLang="cs-CZ" dirty="0" smtClean="0"/>
              <a:t>délky</a:t>
            </a:r>
            <a:r>
              <a:rPr lang="en-US" altLang="cs-CZ" dirty="0" smtClean="0"/>
              <a:t>, </a:t>
            </a:r>
            <a:r>
              <a:rPr lang="cs-CZ" altLang="cs-CZ" dirty="0"/>
              <a:t> </a:t>
            </a:r>
            <a:r>
              <a:rPr lang="cs-CZ" altLang="cs-CZ" dirty="0" smtClean="0"/>
              <a:t>osy</a:t>
            </a:r>
            <a:r>
              <a:rPr lang="en-US" altLang="cs-CZ" dirty="0" smtClean="0"/>
              <a:t>,</a:t>
            </a:r>
            <a:r>
              <a:rPr lang="cs-CZ" altLang="cs-CZ" dirty="0" smtClean="0"/>
              <a:t> </a:t>
            </a:r>
            <a:r>
              <a:rPr lang="en-US" altLang="cs-CZ" dirty="0" err="1" smtClean="0"/>
              <a:t>rota</a:t>
            </a:r>
            <a:r>
              <a:rPr lang="cs-CZ" altLang="cs-CZ" dirty="0" err="1" smtClean="0"/>
              <a:t>ce</a:t>
            </a:r>
            <a:r>
              <a:rPr lang="cs-CZ" altLang="cs-CZ" dirty="0" smtClean="0"/>
              <a:t> – </a:t>
            </a:r>
            <a:r>
              <a:rPr lang="cs-CZ" altLang="cs-CZ" dirty="0" err="1" smtClean="0"/>
              <a:t>diafyz</a:t>
            </a:r>
            <a:r>
              <a:rPr lang="cs-CZ" altLang="cs-CZ" dirty="0" smtClean="0"/>
              <a:t>. fraktury anatomická </a:t>
            </a:r>
            <a:r>
              <a:rPr lang="cs-CZ" altLang="cs-CZ" dirty="0" err="1" smtClean="0"/>
              <a:t>intraartikulární</a:t>
            </a:r>
            <a:r>
              <a:rPr lang="cs-CZ" altLang="cs-CZ" dirty="0" smtClean="0"/>
              <a:t> repozice</a:t>
            </a:r>
            <a:r>
              <a:rPr lang="en-US" altLang="cs-CZ" dirty="0" smtClean="0"/>
              <a:t> </a:t>
            </a:r>
            <a:r>
              <a:rPr lang="cs-CZ" altLang="cs-CZ" dirty="0" smtClean="0"/>
              <a:t>umožňující</a:t>
            </a:r>
            <a:r>
              <a:rPr lang="en-US" altLang="cs-CZ" dirty="0" smtClean="0"/>
              <a:t> </a:t>
            </a:r>
            <a:r>
              <a:rPr lang="cs-CZ" altLang="cs-CZ" dirty="0" smtClean="0"/>
              <a:t>brzký pohyb</a:t>
            </a:r>
            <a:endParaRPr lang="en-US" altLang="cs-CZ" dirty="0"/>
          </a:p>
          <a:p>
            <a:r>
              <a:rPr lang="cs-CZ" altLang="cs-CZ" dirty="0" smtClean="0"/>
              <a:t>Pochopení</a:t>
            </a:r>
            <a:r>
              <a:rPr lang="en-US" altLang="cs-CZ" dirty="0" smtClean="0"/>
              <a:t> </a:t>
            </a:r>
            <a:r>
              <a:rPr lang="cs-CZ" altLang="cs-CZ" dirty="0" smtClean="0"/>
              <a:t>„</a:t>
            </a:r>
            <a:r>
              <a:rPr lang="en-US" altLang="cs-CZ" dirty="0" smtClean="0"/>
              <a:t>requirements </a:t>
            </a:r>
            <a:r>
              <a:rPr lang="en-US" altLang="cs-CZ" dirty="0"/>
              <a:t>and </a:t>
            </a:r>
            <a:r>
              <a:rPr lang="en-US" altLang="cs-CZ" dirty="0" smtClean="0"/>
              <a:t>limitations</a:t>
            </a:r>
            <a:r>
              <a:rPr lang="cs-CZ" altLang="cs-CZ" dirty="0" smtClean="0"/>
              <a:t>“</a:t>
            </a:r>
            <a:r>
              <a:rPr lang="en-US" altLang="cs-CZ" dirty="0" smtClean="0"/>
              <a:t> </a:t>
            </a:r>
            <a:r>
              <a:rPr lang="cs-CZ" altLang="cs-CZ" dirty="0" smtClean="0"/>
              <a:t>každé fixační techniky</a:t>
            </a:r>
            <a:endParaRPr lang="cs-CZ" altLang="cs-CZ" dirty="0"/>
          </a:p>
          <a:p>
            <a:r>
              <a:rPr lang="cs-CZ" altLang="cs-CZ" dirty="0" smtClean="0"/>
              <a:t>Pochopení</a:t>
            </a:r>
            <a:r>
              <a:rPr lang="en-US" altLang="cs-CZ" dirty="0" smtClean="0"/>
              <a:t> </a:t>
            </a:r>
            <a:r>
              <a:rPr lang="cs-CZ" altLang="cs-CZ" dirty="0" smtClean="0"/>
              <a:t>„</a:t>
            </a:r>
            <a:r>
              <a:rPr lang="en-US" altLang="cs-CZ" dirty="0" smtClean="0"/>
              <a:t>requirements </a:t>
            </a:r>
            <a:r>
              <a:rPr lang="en-US" altLang="cs-CZ" dirty="0"/>
              <a:t>and </a:t>
            </a:r>
            <a:r>
              <a:rPr lang="en-US" altLang="cs-CZ" dirty="0" smtClean="0"/>
              <a:t>limitations</a:t>
            </a:r>
            <a:r>
              <a:rPr lang="cs-CZ" altLang="cs-CZ" dirty="0" smtClean="0"/>
              <a:t>“</a:t>
            </a:r>
            <a:r>
              <a:rPr lang="en-US" altLang="cs-CZ" dirty="0" smtClean="0"/>
              <a:t> </a:t>
            </a:r>
            <a:r>
              <a:rPr lang="cs-CZ" altLang="cs-CZ" dirty="0" smtClean="0"/>
              <a:t>každého pacienta</a:t>
            </a:r>
            <a:endParaRPr lang="cs-CZ" altLang="cs-CZ" dirty="0"/>
          </a:p>
          <a:p>
            <a:endParaRPr lang="en-US" altLang="cs-CZ" dirty="0"/>
          </a:p>
          <a:p>
            <a:endParaRPr lang="cs-CZ" dirty="0"/>
          </a:p>
        </p:txBody>
      </p:sp>
    </p:spTree>
    <p:extLst>
      <p:ext uri="{BB962C8B-B14F-4D97-AF65-F5344CB8AC3E}">
        <p14:creationId xmlns:p14="http://schemas.microsoft.com/office/powerpoint/2010/main" val="2748104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476672"/>
            <a:ext cx="8229600" cy="5649491"/>
          </a:xfrm>
        </p:spPr>
        <p:txBody>
          <a:bodyPr/>
          <a:lstStyle/>
          <a:p>
            <a:r>
              <a:rPr lang="cs-CZ" dirty="0" smtClean="0"/>
              <a:t>Faktory  </a:t>
            </a:r>
            <a:r>
              <a:rPr lang="cs-CZ" dirty="0" err="1" smtClean="0"/>
              <a:t>ovlyvňující</a:t>
            </a:r>
            <a:r>
              <a:rPr lang="cs-CZ" dirty="0" smtClean="0"/>
              <a:t> hojení zlomenin</a:t>
            </a:r>
            <a:endParaRPr lang="cs-CZ"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022" t="16291" r="34470" b="15638"/>
          <a:stretch/>
        </p:blipFill>
        <p:spPr bwMode="auto">
          <a:xfrm>
            <a:off x="1932079" y="1555334"/>
            <a:ext cx="4605747" cy="4701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94066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332656"/>
            <a:ext cx="8229600" cy="5793507"/>
          </a:xfrm>
        </p:spPr>
        <p:txBody>
          <a:bodyPr>
            <a:normAutofit/>
          </a:bodyPr>
          <a:lstStyle/>
          <a:p>
            <a:r>
              <a:rPr lang="cs-CZ" sz="2000" dirty="0" smtClean="0"/>
              <a:t>Léčba zlomenin</a:t>
            </a:r>
            <a:r>
              <a:rPr lang="en-US" sz="2000" dirty="0" smtClean="0"/>
              <a:t> </a:t>
            </a:r>
            <a:r>
              <a:rPr lang="cs-CZ" sz="2000" dirty="0" smtClean="0"/>
              <a:t>– konzervativní a operační</a:t>
            </a:r>
            <a:r>
              <a:rPr lang="en-US" sz="2000" dirty="0" smtClean="0"/>
              <a:t> </a:t>
            </a:r>
            <a:endParaRPr lang="cs-CZ" sz="2000" dirty="0"/>
          </a:p>
          <a:p>
            <a:endParaRPr lang="cs-CZ" sz="2000" dirty="0"/>
          </a:p>
          <a:p>
            <a:r>
              <a:rPr lang="cs-CZ" sz="2000" dirty="0" smtClean="0"/>
              <a:t>Konzervativní přístup: </a:t>
            </a:r>
          </a:p>
          <a:p>
            <a:r>
              <a:rPr lang="cs-CZ" sz="2000" dirty="0" smtClean="0"/>
              <a:t>– zavřená repozice (v případě dislokace)</a:t>
            </a:r>
          </a:p>
          <a:p>
            <a:r>
              <a:rPr lang="cs-CZ" sz="2000" dirty="0" smtClean="0"/>
              <a:t>– imobilizace (dlaha/cirkulární sádrová fixace) </a:t>
            </a:r>
            <a:endParaRPr lang="cs-CZ" sz="2000" baseline="30000" dirty="0"/>
          </a:p>
          <a:p>
            <a:endParaRPr lang="cs-CZ" sz="2000" dirty="0"/>
          </a:p>
          <a:p>
            <a:r>
              <a:rPr lang="cs-CZ" sz="2000" dirty="0" smtClean="0"/>
              <a:t>Dětské fraktury jsou obecně jsou léčeny neoperačně </a:t>
            </a:r>
            <a:endParaRPr lang="cs-CZ" sz="2000" dirty="0"/>
          </a:p>
          <a:p>
            <a:pPr marL="0" indent="0">
              <a:buNone/>
            </a:pPr>
            <a:r>
              <a:rPr lang="cs-CZ" sz="2000" baseline="30000" dirty="0" smtClean="0"/>
              <a:t>	-</a:t>
            </a:r>
            <a:r>
              <a:rPr lang="cs-CZ" sz="2000" dirty="0" smtClean="0"/>
              <a:t> </a:t>
            </a:r>
            <a:r>
              <a:rPr lang="cs-CZ" sz="2000" dirty="0" err="1" smtClean="0"/>
              <a:t>remodelační</a:t>
            </a:r>
            <a:r>
              <a:rPr lang="cs-CZ" sz="2000" dirty="0" smtClean="0"/>
              <a:t> potenciál</a:t>
            </a:r>
            <a:r>
              <a:rPr lang="en-US" sz="2000" baseline="30000" dirty="0" smtClean="0"/>
              <a:t> </a:t>
            </a:r>
            <a:endParaRPr lang="cs-CZ" sz="2000" dirty="0"/>
          </a:p>
        </p:txBody>
      </p:sp>
      <p:sp>
        <p:nvSpPr>
          <p:cNvPr id="4" name="AutoShape 2" descr="https://www2.aofoundation.org/AOFileServerSurgery/MyPortalFiles?FilePath=/Surgery/en/_img/23/23_P300_i040_540.png"/>
          <p:cNvSpPr>
            <a:spLocks noChangeAspect="1" noChangeArrowheads="1"/>
          </p:cNvSpPr>
          <p:nvPr/>
        </p:nvSpPr>
        <p:spPr bwMode="auto">
          <a:xfrm>
            <a:off x="63500" y="-136525"/>
            <a:ext cx="51435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906624"/>
            <a:ext cx="1954886" cy="1448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9353" y="4004563"/>
            <a:ext cx="1863178" cy="1380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2419" y="3944534"/>
            <a:ext cx="1944216" cy="1440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047" y="3741398"/>
            <a:ext cx="2492681" cy="1846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12624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45719"/>
          </a:xfrm>
        </p:spPr>
        <p:txBody>
          <a:bodyPr>
            <a:normAutofit fontScale="90000"/>
          </a:bodyPr>
          <a:lstStyle/>
          <a:p>
            <a:endParaRPr lang="cs-CZ" dirty="0"/>
          </a:p>
        </p:txBody>
      </p:sp>
      <p:sp>
        <p:nvSpPr>
          <p:cNvPr id="3" name="Zástupný symbol pro obsah 2"/>
          <p:cNvSpPr>
            <a:spLocks noGrp="1"/>
          </p:cNvSpPr>
          <p:nvPr>
            <p:ph idx="1"/>
          </p:nvPr>
        </p:nvSpPr>
        <p:spPr>
          <a:xfrm>
            <a:off x="457200" y="274638"/>
            <a:ext cx="8229600" cy="5721499"/>
          </a:xfrm>
        </p:spPr>
        <p:txBody>
          <a:bodyPr>
            <a:noAutofit/>
          </a:bodyPr>
          <a:lstStyle/>
          <a:p>
            <a:r>
              <a:rPr lang="cs-CZ" sz="1600" i="1" dirty="0" smtClean="0"/>
              <a:t>Nedostatečná zavřená repozice -  může vyžadovat operační řešení</a:t>
            </a:r>
            <a:endParaRPr lang="cs-CZ" sz="1600" i="1" dirty="0"/>
          </a:p>
          <a:p>
            <a:r>
              <a:rPr lang="cs-CZ" sz="1800" b="1" i="1" dirty="0" smtClean="0"/>
              <a:t>Indikace k operačnímu řešení</a:t>
            </a:r>
            <a:r>
              <a:rPr lang="cs-CZ" sz="1600" i="1" dirty="0" smtClean="0"/>
              <a:t>:</a:t>
            </a:r>
            <a:endParaRPr lang="en-US" sz="1600" i="1" dirty="0"/>
          </a:p>
          <a:p>
            <a:r>
              <a:rPr lang="cs-CZ" sz="1600" dirty="0" smtClean="0"/>
              <a:t>Selhání konzervativního léčení</a:t>
            </a:r>
            <a:endParaRPr lang="en-US" sz="1600" dirty="0"/>
          </a:p>
          <a:p>
            <a:r>
              <a:rPr lang="cs-CZ" sz="1600" dirty="0" smtClean="0"/>
              <a:t>Nestabilní fraktury  -  bez retence v původním postavení</a:t>
            </a:r>
            <a:endParaRPr lang="cs-CZ" sz="1600" dirty="0"/>
          </a:p>
          <a:p>
            <a:endParaRPr lang="cs-CZ" sz="1600" dirty="0"/>
          </a:p>
          <a:p>
            <a:endParaRPr lang="cs-CZ" sz="1600" dirty="0"/>
          </a:p>
          <a:p>
            <a:endParaRPr lang="cs-CZ" sz="1600" dirty="0"/>
          </a:p>
          <a:p>
            <a:endParaRPr lang="cs-CZ" sz="1600" dirty="0"/>
          </a:p>
          <a:p>
            <a:endParaRPr lang="cs-CZ" sz="1600" dirty="0"/>
          </a:p>
          <a:p>
            <a:pPr marL="0" indent="0">
              <a:buNone/>
            </a:pPr>
            <a:endParaRPr lang="en-US" sz="1600" dirty="0"/>
          </a:p>
          <a:p>
            <a:r>
              <a:rPr lang="en-US" sz="1600" dirty="0" smtClean="0"/>
              <a:t>Dis</a:t>
            </a:r>
            <a:r>
              <a:rPr lang="cs-CZ" sz="1600" dirty="0" err="1" smtClean="0"/>
              <a:t>lokované</a:t>
            </a:r>
            <a:r>
              <a:rPr lang="en-US" sz="1600" dirty="0" smtClean="0"/>
              <a:t> intra-</a:t>
            </a:r>
            <a:r>
              <a:rPr lang="en-US" sz="1600" dirty="0" err="1" smtClean="0"/>
              <a:t>arti</a:t>
            </a:r>
            <a:r>
              <a:rPr lang="cs-CZ" sz="1600" dirty="0" smtClean="0"/>
              <a:t>k</a:t>
            </a:r>
            <a:r>
              <a:rPr lang="en-US" sz="1600" dirty="0" err="1" smtClean="0"/>
              <a:t>ular</a:t>
            </a:r>
            <a:r>
              <a:rPr lang="cs-CZ" sz="1600" dirty="0" smtClean="0"/>
              <a:t>ní</a:t>
            </a:r>
            <a:r>
              <a:rPr lang="en-US" sz="1600" dirty="0" smtClean="0"/>
              <a:t> </a:t>
            </a:r>
            <a:r>
              <a:rPr lang="cs-CZ" sz="1600" dirty="0" smtClean="0"/>
              <a:t>zlomeniny</a:t>
            </a:r>
            <a:r>
              <a:rPr lang="en-US" sz="1600" dirty="0" smtClean="0"/>
              <a:t> </a:t>
            </a:r>
            <a:r>
              <a:rPr lang="en-US" sz="1600" dirty="0"/>
              <a:t>(&gt;2 mm) </a:t>
            </a:r>
          </a:p>
          <a:p>
            <a:r>
              <a:rPr lang="cs-CZ" sz="1600" dirty="0" smtClean="0"/>
              <a:t>Zlomeniny s nízkým hojivým potenciálem při konzervativní terapii. </a:t>
            </a:r>
          </a:p>
          <a:p>
            <a:pPr marL="0" indent="0">
              <a:buNone/>
            </a:pPr>
            <a:r>
              <a:rPr lang="cs-CZ" sz="1600" dirty="0" smtClean="0"/>
              <a:t>       </a:t>
            </a:r>
            <a:r>
              <a:rPr lang="en-US" sz="1600" dirty="0" smtClean="0"/>
              <a:t>(</a:t>
            </a:r>
            <a:r>
              <a:rPr lang="en-US" sz="1600" dirty="0" smtClean="0">
                <a:solidFill>
                  <a:srgbClr val="002060"/>
                </a:solidFill>
              </a:rPr>
              <a:t> </a:t>
            </a:r>
            <a:r>
              <a:rPr lang="en-US" sz="1600" dirty="0">
                <a:solidFill>
                  <a:srgbClr val="002060"/>
                </a:solidFill>
                <a:hlinkClick r:id="rId2"/>
              </a:rPr>
              <a:t>femoral neck fractures</a:t>
            </a:r>
            <a:r>
              <a:rPr lang="en-US" sz="1600" dirty="0">
                <a:solidFill>
                  <a:srgbClr val="002060"/>
                </a:solidFill>
              </a:rPr>
              <a:t>) </a:t>
            </a:r>
            <a:endParaRPr lang="cs-CZ" sz="1600" dirty="0">
              <a:solidFill>
                <a:srgbClr val="002060"/>
              </a:solidFill>
            </a:endParaRPr>
          </a:p>
          <a:p>
            <a:endParaRPr lang="cs-CZ" sz="1600" baseline="30000" dirty="0">
              <a:solidFill>
                <a:srgbClr val="002060"/>
              </a:solidFill>
            </a:endParaRPr>
          </a:p>
          <a:p>
            <a:endParaRPr lang="cs-CZ" sz="1600" baseline="30000" dirty="0">
              <a:solidFill>
                <a:srgbClr val="002060"/>
              </a:solidFill>
            </a:endParaRPr>
          </a:p>
          <a:p>
            <a:endParaRPr lang="cs-CZ" sz="1600" baseline="30000" dirty="0"/>
          </a:p>
          <a:p>
            <a:pPr marL="0" indent="0">
              <a:buNone/>
            </a:pPr>
            <a:endParaRPr lang="cs-CZ" sz="1600" baseline="30000" dirty="0"/>
          </a:p>
          <a:p>
            <a:pPr marL="0" indent="0">
              <a:buNone/>
            </a:pPr>
            <a:endParaRPr lang="cs-CZ" sz="1600" baseline="30000" dirty="0"/>
          </a:p>
          <a:p>
            <a:pPr marL="0" indent="0">
              <a:buNone/>
            </a:pPr>
            <a:endParaRPr lang="cs-CZ" sz="1600" baseline="30000" dirty="0"/>
          </a:p>
          <a:p>
            <a:pPr marL="0" indent="0">
              <a:buNone/>
            </a:pPr>
            <a:endParaRPr lang="en-US" sz="1600" dirty="0"/>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949" t="35011" r="32452" b="8092"/>
          <a:stretch/>
        </p:blipFill>
        <p:spPr bwMode="auto">
          <a:xfrm>
            <a:off x="919088" y="1592492"/>
            <a:ext cx="1171986" cy="1589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286" t="25508" r="37620" b="14763"/>
          <a:stretch/>
        </p:blipFill>
        <p:spPr bwMode="auto">
          <a:xfrm>
            <a:off x="2411760" y="1556792"/>
            <a:ext cx="1234527" cy="1589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774" t="25451" r="36595" b="15903"/>
          <a:stretch/>
        </p:blipFill>
        <p:spPr bwMode="auto">
          <a:xfrm>
            <a:off x="5210605" y="1555155"/>
            <a:ext cx="1214668" cy="1626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670" t="26575" r="39650" b="15541"/>
          <a:stretch/>
        </p:blipFill>
        <p:spPr bwMode="auto">
          <a:xfrm>
            <a:off x="6853665" y="1555155"/>
            <a:ext cx="1174719" cy="1615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699" t="25728" r="27246" b="6630"/>
          <a:stretch/>
        </p:blipFill>
        <p:spPr bwMode="auto">
          <a:xfrm>
            <a:off x="827584" y="4293096"/>
            <a:ext cx="2273619" cy="1920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l="37016" t="35206" r="39004" b="24165"/>
          <a:stretch/>
        </p:blipFill>
        <p:spPr bwMode="auto">
          <a:xfrm>
            <a:off x="3269171" y="4293096"/>
            <a:ext cx="2022909" cy="1927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9757" t="18145" r="30338" b="11462"/>
          <a:stretch/>
        </p:blipFill>
        <p:spPr bwMode="auto">
          <a:xfrm>
            <a:off x="5724128" y="4271379"/>
            <a:ext cx="1980245" cy="1964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3192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457200" y="274638"/>
            <a:ext cx="8229600" cy="5839083"/>
          </a:xfrm>
        </p:spPr>
        <p:txBody>
          <a:bodyPr>
            <a:normAutofit/>
          </a:bodyPr>
          <a:lstStyle/>
          <a:p>
            <a:r>
              <a:rPr lang="cs-CZ" sz="2400" dirty="0" smtClean="0"/>
              <a:t>Velké </a:t>
            </a:r>
            <a:r>
              <a:rPr lang="cs-CZ" sz="2400" dirty="0" err="1" smtClean="0"/>
              <a:t>avulzní</a:t>
            </a:r>
            <a:r>
              <a:rPr lang="cs-CZ" sz="2400" dirty="0" smtClean="0"/>
              <a:t> fraktury s</a:t>
            </a:r>
            <a:r>
              <a:rPr lang="en-US" sz="2400" dirty="0" smtClean="0"/>
              <a:t> </a:t>
            </a:r>
            <a:r>
              <a:rPr lang="cs-CZ" sz="2400" dirty="0" smtClean="0"/>
              <a:t>úponem svalu/šlachy</a:t>
            </a:r>
            <a:r>
              <a:rPr lang="en-US" sz="2400" dirty="0" smtClean="0"/>
              <a:t> </a:t>
            </a:r>
            <a:r>
              <a:rPr lang="cs-CZ" sz="2400" dirty="0">
                <a:solidFill>
                  <a:srgbClr val="002060"/>
                </a:solidFill>
              </a:rPr>
              <a:t>(</a:t>
            </a:r>
            <a:r>
              <a:rPr lang="en-US" sz="2400" dirty="0" smtClean="0">
                <a:solidFill>
                  <a:srgbClr val="002060"/>
                </a:solidFill>
                <a:hlinkClick r:id="rId2"/>
              </a:rPr>
              <a:t>patella fracture</a:t>
            </a:r>
            <a:r>
              <a:rPr lang="en-US" sz="2400" dirty="0" smtClean="0">
                <a:solidFill>
                  <a:srgbClr val="002060"/>
                </a:solidFill>
              </a:rPr>
              <a:t>)</a:t>
            </a:r>
            <a:endParaRPr lang="cs-CZ" sz="2400" dirty="0">
              <a:solidFill>
                <a:srgbClr val="002060"/>
              </a:solidFill>
            </a:endParaRPr>
          </a:p>
          <a:p>
            <a:endParaRPr lang="cs-CZ" sz="2400" dirty="0">
              <a:solidFill>
                <a:srgbClr val="002060"/>
              </a:solidFill>
            </a:endParaRPr>
          </a:p>
          <a:p>
            <a:endParaRPr lang="cs-CZ" sz="2400" dirty="0">
              <a:solidFill>
                <a:srgbClr val="002060"/>
              </a:solidFill>
            </a:endParaRPr>
          </a:p>
          <a:p>
            <a:endParaRPr lang="cs-CZ" sz="2400" dirty="0">
              <a:solidFill>
                <a:srgbClr val="002060"/>
              </a:solidFill>
            </a:endParaRPr>
          </a:p>
          <a:p>
            <a:endParaRPr lang="cs-CZ" sz="2200" dirty="0" smtClean="0"/>
          </a:p>
          <a:p>
            <a:endParaRPr lang="cs-CZ" sz="2200" dirty="0"/>
          </a:p>
          <a:p>
            <a:endParaRPr lang="cs-CZ" sz="2200" dirty="0"/>
          </a:p>
          <a:p>
            <a:r>
              <a:rPr lang="cs-CZ" sz="2200" dirty="0" smtClean="0"/>
              <a:t>Patologické zlomeniny</a:t>
            </a:r>
            <a:endParaRPr lang="en-US" sz="2200" dirty="0"/>
          </a:p>
          <a:p>
            <a:r>
              <a:rPr lang="cs-CZ" sz="2200" dirty="0" smtClean="0"/>
              <a:t>Mnohočetné poranění s frakturami</a:t>
            </a:r>
            <a:r>
              <a:rPr lang="en-US" sz="2200" dirty="0" smtClean="0"/>
              <a:t> p</a:t>
            </a:r>
            <a:r>
              <a:rPr lang="cs-CZ" sz="2200" dirty="0" err="1" smtClean="0"/>
              <a:t>ánve</a:t>
            </a:r>
            <a:r>
              <a:rPr lang="en-US" sz="2200" dirty="0" smtClean="0"/>
              <a:t>, </a:t>
            </a:r>
            <a:r>
              <a:rPr lang="en-US" sz="2200" dirty="0" err="1" smtClean="0"/>
              <a:t>fe</a:t>
            </a:r>
            <a:r>
              <a:rPr lang="cs-CZ" sz="2200" dirty="0" smtClean="0"/>
              <a:t>muru</a:t>
            </a:r>
            <a:r>
              <a:rPr lang="en-US" sz="2200" dirty="0" smtClean="0"/>
              <a:t> </a:t>
            </a:r>
            <a:r>
              <a:rPr lang="cs-CZ" sz="2200" dirty="0" smtClean="0"/>
              <a:t>a obratlů</a:t>
            </a:r>
            <a:r>
              <a:rPr lang="en-US" sz="2200" dirty="0" smtClean="0"/>
              <a:t> </a:t>
            </a:r>
            <a:endParaRPr lang="en-US" sz="2200" dirty="0"/>
          </a:p>
          <a:p>
            <a:r>
              <a:rPr lang="cs-CZ" sz="2200" dirty="0" smtClean="0"/>
              <a:t>Nestabilní otevřené fraktury</a:t>
            </a:r>
            <a:r>
              <a:rPr lang="en-US" sz="2200" dirty="0" smtClean="0"/>
              <a:t>, </a:t>
            </a:r>
            <a:r>
              <a:rPr lang="cs-CZ" sz="2200" dirty="0" smtClean="0"/>
              <a:t> otevřené fraktury</a:t>
            </a:r>
            <a:r>
              <a:rPr lang="en-US" sz="2200" dirty="0" smtClean="0"/>
              <a:t> </a:t>
            </a:r>
            <a:r>
              <a:rPr lang="en-US" sz="2200" dirty="0"/>
              <a:t>II </a:t>
            </a:r>
            <a:r>
              <a:rPr lang="cs-CZ" sz="2200" dirty="0" smtClean="0"/>
              <a:t>nebo</a:t>
            </a:r>
            <a:r>
              <a:rPr lang="en-US" sz="2200" dirty="0" smtClean="0"/>
              <a:t> </a:t>
            </a:r>
            <a:r>
              <a:rPr lang="en-US" sz="2200" dirty="0"/>
              <a:t>III </a:t>
            </a:r>
            <a:r>
              <a:rPr lang="cs-CZ" sz="2200" dirty="0" smtClean="0"/>
              <a:t>typu</a:t>
            </a:r>
            <a:endParaRPr lang="en-US" sz="2200" dirty="0"/>
          </a:p>
          <a:p>
            <a:endParaRPr lang="cs-CZ"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6321" y="1124743"/>
            <a:ext cx="1849760" cy="1730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13158"/>
          <a:stretch/>
        </p:blipFill>
        <p:spPr bwMode="auto">
          <a:xfrm>
            <a:off x="4713798" y="1086317"/>
            <a:ext cx="1767394" cy="1785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7784" y="4437112"/>
            <a:ext cx="3194998" cy="2169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88464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404664"/>
            <a:ext cx="8229600" cy="5721499"/>
          </a:xfrm>
        </p:spPr>
        <p:txBody>
          <a:bodyPr>
            <a:normAutofit/>
          </a:bodyPr>
          <a:lstStyle/>
          <a:p>
            <a:r>
              <a:rPr lang="cs-CZ" sz="2000" dirty="0" smtClean="0"/>
              <a:t>Zlomeniny u osob u kterých by prolongovaná imobilizace byla vysoce riziková </a:t>
            </a:r>
            <a:r>
              <a:rPr lang="en-US" sz="2000" dirty="0" smtClean="0"/>
              <a:t> (</a:t>
            </a:r>
            <a:r>
              <a:rPr lang="cs-CZ" sz="2000" dirty="0" smtClean="0"/>
              <a:t>starší  pacienti - </a:t>
            </a:r>
            <a:r>
              <a:rPr lang="en-US" sz="2000" dirty="0" smtClean="0"/>
              <a:t> </a:t>
            </a:r>
            <a:r>
              <a:rPr lang="en-US" sz="2000" dirty="0">
                <a:hlinkClick r:id="rId2"/>
              </a:rPr>
              <a:t>proximal femur</a:t>
            </a:r>
            <a:r>
              <a:rPr lang="en-US" sz="2000" dirty="0"/>
              <a:t> fractures ) </a:t>
            </a:r>
          </a:p>
          <a:p>
            <a:r>
              <a:rPr lang="cs-CZ" sz="2000" dirty="0" smtClean="0"/>
              <a:t>Zlomeniny v růstových zónách u </a:t>
            </a:r>
            <a:r>
              <a:rPr lang="cs-CZ" sz="2000" dirty="0" err="1" smtClean="0"/>
              <a:t>detí</a:t>
            </a:r>
            <a:r>
              <a:rPr lang="cs-CZ" sz="2000" dirty="0" smtClean="0"/>
              <a:t> které můžou </a:t>
            </a:r>
            <a:r>
              <a:rPr lang="cs-CZ" sz="2000" dirty="0" err="1" smtClean="0"/>
              <a:t>spůsobit</a:t>
            </a:r>
            <a:r>
              <a:rPr lang="cs-CZ" sz="2000" dirty="0" smtClean="0"/>
              <a:t> poruchy růstu</a:t>
            </a:r>
            <a:r>
              <a:rPr lang="cs-CZ" sz="2000" dirty="0"/>
              <a:t> </a:t>
            </a:r>
            <a:endParaRPr lang="cs-CZ" sz="2000" dirty="0" smtClean="0"/>
          </a:p>
          <a:p>
            <a:pPr marL="0" indent="0">
              <a:buNone/>
            </a:pPr>
            <a:r>
              <a:rPr lang="cs-CZ" sz="2000" dirty="0"/>
              <a:t> </a:t>
            </a:r>
            <a:r>
              <a:rPr lang="cs-CZ" sz="2000" dirty="0" smtClean="0"/>
              <a:t>     (</a:t>
            </a:r>
            <a:r>
              <a:rPr lang="en-US" sz="2000" dirty="0" smtClean="0">
                <a:hlinkClick r:id="rId3"/>
              </a:rPr>
              <a:t>Salter-Harris </a:t>
            </a:r>
            <a:r>
              <a:rPr lang="en-US" sz="2000" dirty="0">
                <a:hlinkClick r:id="rId3"/>
              </a:rPr>
              <a:t>types III-V</a:t>
            </a:r>
            <a:r>
              <a:rPr lang="en-US" sz="2000" dirty="0"/>
              <a:t>) </a:t>
            </a:r>
            <a:endParaRPr lang="cs-CZ" sz="2000" dirty="0"/>
          </a:p>
          <a:p>
            <a:endParaRPr lang="cs-CZ" sz="2000" dirty="0"/>
          </a:p>
          <a:p>
            <a:endParaRPr lang="cs-CZ" sz="2000" dirty="0"/>
          </a:p>
          <a:p>
            <a:endParaRPr lang="cs-CZ" sz="2000" dirty="0"/>
          </a:p>
          <a:p>
            <a:endParaRPr lang="cs-CZ" sz="2000" dirty="0"/>
          </a:p>
          <a:p>
            <a:endParaRPr lang="en-US" sz="2000" dirty="0"/>
          </a:p>
          <a:p>
            <a:r>
              <a:rPr lang="en-US" sz="2000" dirty="0" smtClean="0"/>
              <a:t>Nonunion</a:t>
            </a:r>
            <a:r>
              <a:rPr lang="cs-CZ" sz="2000" dirty="0" smtClean="0"/>
              <a:t> (paklouby)</a:t>
            </a:r>
            <a:r>
              <a:rPr lang="en-US" sz="2000" dirty="0" smtClean="0"/>
              <a:t> </a:t>
            </a:r>
            <a:r>
              <a:rPr lang="cs-CZ" sz="2000" dirty="0" smtClean="0"/>
              <a:t>nebo</a:t>
            </a:r>
            <a:r>
              <a:rPr lang="en-US" sz="2000" dirty="0" smtClean="0"/>
              <a:t> </a:t>
            </a:r>
            <a:r>
              <a:rPr lang="en-US" sz="2000" dirty="0" err="1" smtClean="0"/>
              <a:t>malunion</a:t>
            </a:r>
            <a:r>
              <a:rPr lang="cs-CZ" sz="2000" dirty="0" smtClean="0"/>
              <a:t> (zlomeniny zhojené v nesprávném postavení)</a:t>
            </a:r>
            <a:r>
              <a:rPr lang="en-US" sz="2000" dirty="0" smtClean="0"/>
              <a:t> </a:t>
            </a:r>
            <a:r>
              <a:rPr lang="cs-CZ" sz="2000" dirty="0" smtClean="0"/>
              <a:t>u kterých selhává neoperační přístup</a:t>
            </a:r>
            <a:endParaRPr lang="en-US" sz="20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779" y="2132856"/>
            <a:ext cx="3410322" cy="1616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16" y="4725144"/>
            <a:ext cx="2205807" cy="1887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38988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57200" y="404664"/>
            <a:ext cx="8229600" cy="5721499"/>
          </a:xfrm>
        </p:spPr>
        <p:txBody>
          <a:bodyPr>
            <a:normAutofit/>
          </a:bodyPr>
          <a:lstStyle/>
          <a:p>
            <a:r>
              <a:rPr lang="cs-CZ" sz="2200" i="1" dirty="0" smtClean="0"/>
              <a:t>Kontraindikace k operačnímu přístupu</a:t>
            </a:r>
            <a:r>
              <a:rPr lang="en-US" sz="2200" i="1" dirty="0" smtClean="0"/>
              <a:t>:</a:t>
            </a:r>
            <a:endParaRPr lang="en-US" sz="2200" i="1" dirty="0"/>
          </a:p>
          <a:p>
            <a:r>
              <a:rPr lang="en-US" sz="2200" dirty="0" smtClean="0"/>
              <a:t>A</a:t>
            </a:r>
            <a:r>
              <a:rPr lang="cs-CZ" sz="2200" dirty="0" err="1" smtClean="0"/>
              <a:t>ktivní</a:t>
            </a:r>
            <a:r>
              <a:rPr lang="cs-CZ" sz="2200" dirty="0" smtClean="0"/>
              <a:t> infekce</a:t>
            </a:r>
            <a:r>
              <a:rPr lang="en-US" sz="2200" dirty="0" smtClean="0"/>
              <a:t> </a:t>
            </a:r>
            <a:r>
              <a:rPr lang="en-US" sz="2200" dirty="0"/>
              <a:t>(</a:t>
            </a:r>
            <a:r>
              <a:rPr lang="en-US" sz="2200" dirty="0" smtClean="0"/>
              <a:t>lo</a:t>
            </a:r>
            <a:r>
              <a:rPr lang="cs-CZ" sz="2200" dirty="0" err="1" smtClean="0"/>
              <a:t>kální</a:t>
            </a:r>
            <a:r>
              <a:rPr lang="cs-CZ" sz="2200" dirty="0" smtClean="0"/>
              <a:t> nebo systémová</a:t>
            </a:r>
            <a:r>
              <a:rPr lang="en-US" sz="2200" dirty="0" smtClean="0"/>
              <a:t>) </a:t>
            </a:r>
            <a:r>
              <a:rPr lang="cs-CZ" sz="2200" dirty="0" smtClean="0"/>
              <a:t>nebo</a:t>
            </a:r>
            <a:r>
              <a:rPr lang="en-US" sz="2200" dirty="0" smtClean="0"/>
              <a:t> </a:t>
            </a:r>
            <a:r>
              <a:rPr lang="en-US" sz="2200" dirty="0"/>
              <a:t>osteomyelitis </a:t>
            </a:r>
          </a:p>
          <a:p>
            <a:r>
              <a:rPr lang="cs-CZ" sz="2200" dirty="0" smtClean="0"/>
              <a:t>Stav měkkých tkání nad zlomeninou který limituje operační přístup (rizikový kožní kryt v důsledku úrazu, masivního otoku, popáleniny, infekce, jizvení…</a:t>
            </a:r>
            <a:r>
              <a:rPr lang="cs-CZ" sz="2200" dirty="0"/>
              <a:t>)</a:t>
            </a:r>
            <a:endParaRPr lang="en-US" sz="2200" dirty="0"/>
          </a:p>
          <a:p>
            <a:r>
              <a:rPr lang="cs-CZ" sz="2200" dirty="0" smtClean="0"/>
              <a:t>Celkový zdravotní stav </a:t>
            </a:r>
            <a:r>
              <a:rPr lang="cs-CZ" sz="2200" dirty="0" err="1" smtClean="0"/>
              <a:t>kontraindikujcí</a:t>
            </a:r>
            <a:r>
              <a:rPr lang="cs-CZ" sz="2200" dirty="0" smtClean="0"/>
              <a:t> operaci nebo anestezii</a:t>
            </a:r>
            <a:r>
              <a:rPr lang="cs-CZ" sz="2200" dirty="0"/>
              <a:t> </a:t>
            </a:r>
            <a:r>
              <a:rPr lang="en-US" sz="2200" dirty="0" smtClean="0"/>
              <a:t>(</a:t>
            </a:r>
            <a:r>
              <a:rPr lang="cs-CZ" sz="2200" dirty="0" err="1" smtClean="0"/>
              <a:t>napr</a:t>
            </a:r>
            <a:r>
              <a:rPr lang="cs-CZ" sz="2200" dirty="0" smtClean="0"/>
              <a:t>.</a:t>
            </a:r>
            <a:r>
              <a:rPr lang="en-US" sz="2200" dirty="0" smtClean="0"/>
              <a:t> recent</a:t>
            </a:r>
            <a:r>
              <a:rPr lang="cs-CZ" sz="2200" dirty="0" smtClean="0"/>
              <a:t>ní</a:t>
            </a:r>
            <a:r>
              <a:rPr lang="en-US" sz="2200" dirty="0" smtClean="0"/>
              <a:t> myocardial</a:t>
            </a:r>
            <a:r>
              <a:rPr lang="cs-CZ" sz="2200" dirty="0" smtClean="0"/>
              <a:t>ní infarkt</a:t>
            </a:r>
            <a:r>
              <a:rPr lang="en-US" sz="2200" dirty="0" smtClean="0"/>
              <a:t>) </a:t>
            </a:r>
            <a:endParaRPr lang="en-US" sz="2200" dirty="0"/>
          </a:p>
          <a:p>
            <a:r>
              <a:rPr lang="cs-CZ" sz="2200" dirty="0" smtClean="0"/>
              <a:t>Případy kdy amputace končetiny přinese patrně větší benefit a funkčnost nežli pokus o osteosyntézu s nejistým výsledkem</a:t>
            </a:r>
            <a:endParaRPr lang="en-US" sz="2200" dirty="0"/>
          </a:p>
          <a:p>
            <a:endParaRPr lang="cs-CZ"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7720" y="4149080"/>
            <a:ext cx="3013708"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783" y="4221088"/>
            <a:ext cx="3234986"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13930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379</TotalTime>
  <Words>1609</Words>
  <Application>Microsoft Office PowerPoint</Application>
  <PresentationFormat>Předvádění na obrazovce (4:3)</PresentationFormat>
  <Paragraphs>290</Paragraphs>
  <Slides>37</Slides>
  <Notes>2</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37</vt:i4>
      </vt:variant>
    </vt:vector>
  </HeadingPairs>
  <TitlesOfParts>
    <vt:vector size="42" baseType="lpstr">
      <vt:lpstr>Arial</vt:lpstr>
      <vt:lpstr>Arial Rounded MT Bold</vt:lpstr>
      <vt:lpstr>Calibri</vt:lpstr>
      <vt:lpstr>Times New Roman</vt:lpstr>
      <vt:lpstr>Motiv sady Office</vt:lpstr>
      <vt:lpstr>Osteosyntéza – typy, indikace a chirurgické techniky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Zhrnutí...</vt:lpstr>
      <vt:lpstr> </vt:lpstr>
      <vt:lpstr> </vt:lpstr>
      <vt:lpstr>  </vt:lpstr>
      <vt:lpstr>Typ fixace</vt:lpstr>
      <vt:lpstr>Repoziční techniky</vt:lpstr>
      <vt:lpstr>Prezentace aplikace PowerPoint</vt:lpstr>
      <vt:lpstr>Prezentace aplikace PowerPoint</vt:lpstr>
      <vt:lpstr>Prezentace aplikace PowerPoint</vt:lpstr>
      <vt:lpstr>Prezentace aplikace PowerPoint</vt:lpstr>
      <vt:lpstr>Kirschnerovy dráty</vt:lpstr>
      <vt:lpstr>Prezentace aplikace PowerPoint</vt:lpstr>
      <vt:lpstr>Dlahy a šrouby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Perkutánní dlahování</vt:lpstr>
      <vt:lpstr>Prezentace aplikace PowerPoint</vt:lpstr>
      <vt:lpstr>Prezentace aplikace PowerPoint</vt:lpstr>
      <vt:lpstr>Prezentace aplikace PowerPoint</vt:lpstr>
      <vt:lpstr>Prezentace aplikace PowerPoint</vt:lpstr>
      <vt:lpstr>Prezentace aplikace PowerPoint</vt:lpstr>
      <vt:lpstr>Závěr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Osteosynthesis – types,</dc:title>
  <dc:creator>Petráš Martin</dc:creator>
  <cp:lastModifiedBy>Daniel Ira</cp:lastModifiedBy>
  <cp:revision>42</cp:revision>
  <dcterms:created xsi:type="dcterms:W3CDTF">2019-03-09T18:45:34Z</dcterms:created>
  <dcterms:modified xsi:type="dcterms:W3CDTF">2021-03-24T18:32:22Z</dcterms:modified>
</cp:coreProperties>
</file>