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60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7E8C2-D4AA-46B4-B748-728474453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E918F6-1CFE-4CA4-9796-130D6C6D2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1C2B42-E08A-4856-BC0C-E91BF45C4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AAD50F-D27E-4A1B-8C3E-8C5471AD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F07C44-015C-44F0-8BCB-4690C24F1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58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9CE4F-47BA-4F1A-A924-823511DBA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C1FA71-548F-405B-B75B-D9CC48688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902A0A-E7E2-4506-9217-25BA2034D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D2287D-02C5-48D6-A5D4-13F23B658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EA33BF-CF0A-44F7-8E07-92AF50097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99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CD139E-681D-423C-926D-6EF90C8258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BF0EFDA-F229-48A3-B539-87663AE09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86E271-827A-4D72-A872-B8D8BF0B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A28C1B-917A-4FA7-B547-79DF7D218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F62554-A6A9-4E97-ABB5-75A2D703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39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8B41C-BE7C-47D1-A351-1A73C6EA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B6147A-5BE0-4CFC-BCE9-DDF52BB40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BFDE4C-278F-4BD5-95EE-4BE7462A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6FA16D-1A1E-4A0E-B5D9-6F79DD0F9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2A72C6-270E-43F6-AED4-530AFC422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15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F2C36-8D03-437F-862E-438AD4F49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43A0CF4-5848-4091-965F-6D3B1ED73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77D298-3DF8-4498-8A14-C0E68E9D9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CCD7A9-39A1-482A-97FD-B54243F5A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AFFFBB-28E8-4227-A66D-5ACDE11FA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84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657D4-332F-4E41-B428-B9F4FF673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DD344A-22BC-4360-8249-BB9ED37693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1892C2B-407F-4090-895E-E0F059F64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BAED0D-90A9-400E-9E7A-D1D8F4902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0C6B9F-5A1A-4A51-8D6A-B857818D4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00D368-17FE-46A8-9BF3-38071CAE5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61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B75B04-22E0-47FC-A282-252E15071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8B262CF-0A07-439B-A42C-F4A5DC1DE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BFB214-85E2-4BF3-9805-108FA3167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48B44F2-EEE9-4F85-8830-27E63CF0B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274F050-D6FF-4273-B2B3-FBF2E7441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C077B2-8A4C-4D4F-9777-B6B6235C3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9033CC-D0D3-4BD6-834C-3C707D1A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58515A6-01F9-4CBD-A769-FEADF73A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8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D6058-F4C8-49D9-A0E6-AD5CDF078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18C1984-D3E1-41BF-9E80-95176350D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5743FD-B2DB-49F5-BD46-95E5DEED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563D34-653E-46B2-8125-0782E3986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4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FCFACA3-87FF-4256-A13A-205F7F286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8F4FB50-C9F8-4EF4-B6D8-084910CCF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E3823B3-54DE-4C03-A7AC-07DA41A1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23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2A608-535D-4F3D-A8F6-436DAA0C2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77F711-4D1E-4107-ACCB-4D282ADBE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11044A8-7A67-41EF-9CEE-BA7550456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DE2801-4717-4229-A63C-E3E656ED8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D30CE8-DABC-4A74-A6FD-CA39ACD9E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7902B9-19A2-4ECC-A08A-3D5800595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79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BEDB7-7E53-4E9A-9086-103600A3D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2C5F522-F804-481F-ADA1-8D41E8D40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0946C8B-4627-47C8-B578-930E6676F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D75E68-ADA0-4299-8000-B34FFB99F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FF2FD9-5CED-4BCF-B8B1-9B1A0B3ED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5E3868-F184-433D-A0CA-A91FF7D5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40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1EBA43C-3DCA-46B8-BD0F-F7449029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22834F9-054C-44A8-ADD5-CF629A50F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175AF3-DEF4-4504-B581-0AF0B5640F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F3BEA-C71D-41FC-BFDC-66E92FAF4A9A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ECB3AA-087A-4EEC-BD3A-BAFD3D407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26BBBE-5EBF-4614-A1D7-A9BF20B538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C2492-05B2-4C3B-81B0-0536CFD41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79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F58BD-385E-48B9-8FE0-4F42873A55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Léčiva v urgentních situacích</a:t>
            </a:r>
          </a:p>
        </p:txBody>
      </p:sp>
    </p:spTree>
    <p:extLst>
      <p:ext uri="{BB962C8B-B14F-4D97-AF65-F5344CB8AC3E}">
        <p14:creationId xmlns:p14="http://schemas.microsoft.com/office/powerpoint/2010/main" val="1977546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CE201-EA26-4964-AA3B-6FCDF8B1B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Dobutamin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C306C0-41FD-4EA9-899B-CA33AE213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P: podpora selhávajícího myokardu – posílení </a:t>
            </a:r>
            <a:r>
              <a:rPr lang="cs-CZ" dirty="0" err="1"/>
              <a:t>inotropie</a:t>
            </a:r>
            <a:r>
              <a:rPr lang="cs-CZ" dirty="0"/>
              <a:t> bez zvýšení srdeční frekvence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 v kontinuální infuzi</a:t>
            </a:r>
          </a:p>
          <a:p>
            <a:r>
              <a:rPr lang="cs-CZ" dirty="0"/>
              <a:t>D: 2,5 až 10 </a:t>
            </a:r>
            <a:r>
              <a:rPr lang="cs-CZ" dirty="0" err="1"/>
              <a:t>ug</a:t>
            </a:r>
            <a:r>
              <a:rPr lang="cs-CZ" dirty="0"/>
              <a:t>/kg/min</a:t>
            </a:r>
          </a:p>
          <a:p>
            <a:r>
              <a:rPr lang="cs-CZ" dirty="0"/>
              <a:t>NÚ: tachykardie, hypertenze</a:t>
            </a:r>
          </a:p>
          <a:p>
            <a:r>
              <a:rPr lang="cs-CZ" dirty="0"/>
              <a:t>KI: MAO inhibitory, </a:t>
            </a:r>
            <a:r>
              <a:rPr lang="cs-CZ" dirty="0" err="1"/>
              <a:t>hypovolemický</a:t>
            </a:r>
            <a:r>
              <a:rPr lang="cs-CZ" dirty="0"/>
              <a:t> šok, obstrukční šok</a:t>
            </a:r>
          </a:p>
          <a:p>
            <a:r>
              <a:rPr lang="cs-CZ" dirty="0"/>
              <a:t>I: betablokátory (snížení účinku), a1-sympatolytika – aditivní tachykardie s periferní vazodilatací, nitráty – zvýšení minutového objemu a pokles TPR a plnícího tlaku, současné podání s ACE inhibitory – vzestup minutového výdeje a zvýšená spotřeba kyslíku myokardem, s dopaminem – vzestup TK</a:t>
            </a:r>
          </a:p>
          <a:p>
            <a:r>
              <a:rPr lang="cs-CZ" dirty="0" err="1"/>
              <a:t>Pozn</a:t>
            </a:r>
            <a:r>
              <a:rPr lang="cs-CZ" dirty="0"/>
              <a:t>: 250 mg </a:t>
            </a:r>
            <a:r>
              <a:rPr lang="cs-CZ" dirty="0" err="1"/>
              <a:t>dobutaminu</a:t>
            </a:r>
            <a:r>
              <a:rPr lang="cs-CZ" dirty="0"/>
              <a:t> v 50 ml fyziologického roztoku nebo 5% </a:t>
            </a:r>
            <a:r>
              <a:rPr lang="cs-CZ" dirty="0" err="1"/>
              <a:t>Glu</a:t>
            </a:r>
            <a:r>
              <a:rPr lang="cs-CZ" dirty="0"/>
              <a:t>, nutnost úpravy volémie před podáním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305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0FC58-CB15-4904-9D51-F62E4065A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Etomidát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C74F03-10EA-4742-AC0C-896DA4EBC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P: úvod do celkové anestezie kardiálně kompromitovaných, s CHOPN, s polyvalentní alergií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</a:t>
            </a:r>
          </a:p>
          <a:p>
            <a:r>
              <a:rPr lang="cs-CZ" dirty="0"/>
              <a:t>D: úvod anestezie 0,2 až 0,3 mg, u dospělých 2 mg</a:t>
            </a:r>
          </a:p>
          <a:p>
            <a:r>
              <a:rPr lang="cs-CZ" dirty="0"/>
              <a:t>NÚ: palčivý pocit v žíle, tromboflebitidy, myoklonické křeče, snížení syntézy kortizolu (maximum po 4 hod po podání)</a:t>
            </a:r>
          </a:p>
          <a:p>
            <a:r>
              <a:rPr lang="cs-CZ" dirty="0"/>
              <a:t>KI: porfyrie (asi)</a:t>
            </a:r>
          </a:p>
          <a:p>
            <a:r>
              <a:rPr lang="cs-CZ" dirty="0"/>
              <a:t>I: </a:t>
            </a:r>
            <a:r>
              <a:rPr lang="cs-CZ" dirty="0" err="1"/>
              <a:t>opioidy</a:t>
            </a:r>
            <a:r>
              <a:rPr lang="cs-CZ" dirty="0"/>
              <a:t> a sedativa a hypnotika - </a:t>
            </a:r>
            <a:r>
              <a:rPr lang="cs-CZ" dirty="0" err="1"/>
              <a:t>potenciace</a:t>
            </a:r>
            <a:endParaRPr lang="cs-CZ" dirty="0"/>
          </a:p>
          <a:p>
            <a:r>
              <a:rPr lang="cs-CZ" dirty="0" err="1"/>
              <a:t>Pozn</a:t>
            </a:r>
            <a:r>
              <a:rPr lang="cs-CZ" dirty="0"/>
              <a:t>: septický šok?, dávka 2 mg </a:t>
            </a:r>
            <a:r>
              <a:rPr lang="cs-CZ" dirty="0" err="1"/>
              <a:t>i.v</a:t>
            </a:r>
            <a:r>
              <a:rPr lang="cs-CZ" dirty="0"/>
              <a:t>. u dospělých bez útlumu dýchání, </a:t>
            </a:r>
            <a:r>
              <a:rPr lang="cs-CZ" dirty="0" err="1"/>
              <a:t>opioidy</a:t>
            </a:r>
            <a:r>
              <a:rPr lang="cs-CZ" dirty="0"/>
              <a:t> v premedikaci snižují palčivost v žíle a myoklonické pohyby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844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44FAC-5B89-4670-B437-C3726C085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Fentanyl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30BAFC-8388-4F2B-8193-7A2B78556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P: analgezie, </a:t>
            </a:r>
            <a:r>
              <a:rPr lang="cs-CZ" dirty="0" err="1"/>
              <a:t>sedace</a:t>
            </a:r>
            <a:endParaRPr lang="cs-CZ" dirty="0"/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 v urgentní medicíně</a:t>
            </a:r>
          </a:p>
          <a:p>
            <a:r>
              <a:rPr lang="cs-CZ" dirty="0"/>
              <a:t>D: 1 – 3 </a:t>
            </a:r>
            <a:r>
              <a:rPr lang="cs-CZ" dirty="0" err="1"/>
              <a:t>ug</a:t>
            </a:r>
            <a:r>
              <a:rPr lang="cs-CZ" dirty="0"/>
              <a:t>/kg, titrace dávky po 2 minutách pro dosažení analgezie</a:t>
            </a:r>
          </a:p>
          <a:p>
            <a:r>
              <a:rPr lang="cs-CZ" dirty="0"/>
              <a:t>NÚ: mióza, útlum dechu, </a:t>
            </a:r>
            <a:r>
              <a:rPr lang="cs-CZ" dirty="0" err="1"/>
              <a:t>bradyarytmie</a:t>
            </a:r>
            <a:r>
              <a:rPr lang="cs-CZ" dirty="0"/>
              <a:t>, vzácně hypotenze, nauzea, zvracení, zmatenost, dysforie, retence moči, fyzická závislost, svalová rigidita (i v oblasti hrudníku)</a:t>
            </a:r>
          </a:p>
          <a:p>
            <a:r>
              <a:rPr lang="cs-CZ" dirty="0"/>
              <a:t>KI: alergie</a:t>
            </a:r>
          </a:p>
          <a:p>
            <a:r>
              <a:rPr lang="cs-CZ" dirty="0"/>
              <a:t>I: látky tlumící CNS – </a:t>
            </a:r>
            <a:r>
              <a:rPr lang="cs-CZ" dirty="0" err="1"/>
              <a:t>potenciace</a:t>
            </a:r>
            <a:r>
              <a:rPr lang="cs-CZ" dirty="0"/>
              <a:t> účinku</a:t>
            </a:r>
          </a:p>
          <a:p>
            <a:r>
              <a:rPr lang="cs-CZ" dirty="0" err="1"/>
              <a:t>Pozn</a:t>
            </a:r>
            <a:r>
              <a:rPr lang="cs-CZ" dirty="0"/>
              <a:t>: </a:t>
            </a:r>
            <a:r>
              <a:rPr lang="cs-CZ" dirty="0" err="1"/>
              <a:t>potenciace</a:t>
            </a:r>
            <a:r>
              <a:rPr lang="cs-CZ" dirty="0"/>
              <a:t> analgetického účinku  dávkou </a:t>
            </a:r>
            <a:r>
              <a:rPr lang="cs-CZ" dirty="0" err="1"/>
              <a:t>ketaminu</a:t>
            </a:r>
            <a:r>
              <a:rPr lang="cs-CZ" dirty="0"/>
              <a:t> (0,25 mg/kg)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868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4CA23-DC08-4F33-8E8C-2691E671E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Flumazenil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1DFE0B-E9C8-441D-9D40-61F510E9B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P: předávkování benzodiazepiny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 (</a:t>
            </a:r>
            <a:r>
              <a:rPr lang="cs-CZ" dirty="0" err="1"/>
              <a:t>i.m</a:t>
            </a:r>
            <a:r>
              <a:rPr lang="cs-CZ" dirty="0"/>
              <a:t>.)</a:t>
            </a:r>
          </a:p>
          <a:p>
            <a:r>
              <a:rPr lang="cs-CZ" dirty="0"/>
              <a:t>D: </a:t>
            </a:r>
            <a:r>
              <a:rPr lang="cs-CZ" dirty="0" err="1"/>
              <a:t>frakcionovaně</a:t>
            </a:r>
            <a:r>
              <a:rPr lang="cs-CZ" dirty="0"/>
              <a:t> po 0,1 až 0,2 mg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max</a:t>
            </a:r>
            <a:r>
              <a:rPr lang="cs-CZ" dirty="0"/>
              <a:t> 3 mg</a:t>
            </a:r>
          </a:p>
          <a:p>
            <a:r>
              <a:rPr lang="cs-CZ" dirty="0"/>
              <a:t>NÚ: nauzea, zvracení</a:t>
            </a:r>
          </a:p>
          <a:p>
            <a:r>
              <a:rPr lang="cs-CZ" dirty="0"/>
              <a:t>KI: předávkování </a:t>
            </a:r>
            <a:r>
              <a:rPr lang="cs-CZ" dirty="0" err="1"/>
              <a:t>tricyklickými</a:t>
            </a:r>
            <a:r>
              <a:rPr lang="cs-CZ" dirty="0"/>
              <a:t> antidepresivy</a:t>
            </a:r>
          </a:p>
          <a:p>
            <a:r>
              <a:rPr lang="cs-CZ" dirty="0"/>
              <a:t>I: -</a:t>
            </a:r>
          </a:p>
          <a:p>
            <a:r>
              <a:rPr lang="cs-CZ" dirty="0" err="1"/>
              <a:t>Pozn</a:t>
            </a:r>
            <a:r>
              <a:rPr lang="cs-CZ" dirty="0"/>
              <a:t>: frakcionace dávky: </a:t>
            </a:r>
            <a:r>
              <a:rPr lang="cs-CZ" dirty="0" err="1"/>
              <a:t>antagonizace</a:t>
            </a:r>
            <a:r>
              <a:rPr lang="cs-CZ" dirty="0"/>
              <a:t> bezvědomí – </a:t>
            </a:r>
            <a:r>
              <a:rPr lang="cs-CZ" dirty="0" err="1"/>
              <a:t>sedace</a:t>
            </a:r>
            <a:r>
              <a:rPr lang="cs-CZ" dirty="0"/>
              <a:t> – amnézie – úzkost a neklid, pouze krátkodobý efekt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811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16AA05-1421-4EAE-B7EB-0F221C48D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Furosemid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F280D1-010D-4451-A1C4-8FDC6A8B6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P: akutní selhání levé komory, edém mozku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</a:t>
            </a:r>
          </a:p>
          <a:p>
            <a:r>
              <a:rPr lang="cs-CZ" dirty="0"/>
              <a:t>D: 40 – 80 mg u dospělých, </a:t>
            </a:r>
            <a:r>
              <a:rPr lang="cs-CZ" dirty="0" err="1"/>
              <a:t>frakcionovaně</a:t>
            </a:r>
            <a:r>
              <a:rPr lang="cs-CZ" dirty="0"/>
              <a:t> a pomalu až 250 mg</a:t>
            </a:r>
          </a:p>
          <a:p>
            <a:r>
              <a:rPr lang="cs-CZ" dirty="0"/>
              <a:t>NÚ: hypotenze, křeče (ztráta iontů), retence moči u hypertrofie prostaty, </a:t>
            </a:r>
            <a:r>
              <a:rPr lang="cs-CZ" dirty="0" err="1"/>
              <a:t>hypokalemie</a:t>
            </a:r>
            <a:endParaRPr lang="cs-CZ" dirty="0"/>
          </a:p>
          <a:p>
            <a:r>
              <a:rPr lang="cs-CZ" dirty="0"/>
              <a:t>KI: přecitlivělost na sulfonamidy, kutní glomerulonefritida, </a:t>
            </a:r>
            <a:r>
              <a:rPr lang="cs-CZ" dirty="0" err="1"/>
              <a:t>hepatorenální</a:t>
            </a:r>
            <a:r>
              <a:rPr lang="cs-CZ" dirty="0"/>
              <a:t> selhání, </a:t>
            </a:r>
            <a:r>
              <a:rPr lang="cs-CZ" dirty="0" err="1"/>
              <a:t>hyponatremie</a:t>
            </a:r>
            <a:r>
              <a:rPr lang="cs-CZ" dirty="0"/>
              <a:t> a </a:t>
            </a:r>
            <a:r>
              <a:rPr lang="cs-CZ" dirty="0" err="1"/>
              <a:t>hypokalemie</a:t>
            </a:r>
            <a:r>
              <a:rPr lang="cs-CZ" dirty="0"/>
              <a:t>, metabolická alkalóza, blokáda močových cest</a:t>
            </a:r>
          </a:p>
          <a:p>
            <a:r>
              <a:rPr lang="cs-CZ" dirty="0"/>
              <a:t>I: </a:t>
            </a:r>
            <a:r>
              <a:rPr lang="cs-CZ" dirty="0" err="1"/>
              <a:t>hypokalemie</a:t>
            </a:r>
            <a:r>
              <a:rPr lang="cs-CZ" dirty="0"/>
              <a:t> – zvýšení </a:t>
            </a:r>
            <a:r>
              <a:rPr lang="cs-CZ" dirty="0" err="1"/>
              <a:t>proarytmogenního</a:t>
            </a:r>
            <a:r>
              <a:rPr lang="cs-CZ" dirty="0"/>
              <a:t> účinku </a:t>
            </a:r>
            <a:r>
              <a:rPr lang="cs-CZ" dirty="0" err="1"/>
              <a:t>kardioglykosidů</a:t>
            </a:r>
            <a:r>
              <a:rPr lang="cs-CZ" dirty="0"/>
              <a:t>, zvýšení účinku hypotenziv, snížení </a:t>
            </a:r>
            <a:r>
              <a:rPr lang="cs-CZ" dirty="0" err="1"/>
              <a:t>vazokonstrikčních</a:t>
            </a:r>
            <a:r>
              <a:rPr lang="cs-CZ" dirty="0"/>
              <a:t> účinků noradrenalinu</a:t>
            </a:r>
          </a:p>
          <a:p>
            <a:r>
              <a:rPr lang="cs-CZ" dirty="0" err="1"/>
              <a:t>Pozn</a:t>
            </a:r>
            <a:r>
              <a:rPr lang="cs-CZ" dirty="0"/>
              <a:t>: ne u </a:t>
            </a:r>
            <a:r>
              <a:rPr lang="cs-CZ" dirty="0" err="1"/>
              <a:t>prerenálního</a:t>
            </a:r>
            <a:r>
              <a:rPr lang="cs-CZ" dirty="0"/>
              <a:t> selhání ledvin, nazální sprej pro </a:t>
            </a:r>
            <a:r>
              <a:rPr lang="cs-CZ" dirty="0" err="1"/>
              <a:t>dekongescenci</a:t>
            </a:r>
            <a:r>
              <a:rPr lang="cs-CZ" dirty="0"/>
              <a:t> nosní sliznice, inhalačně – dušnost u pacientů s CHOPN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671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162E2-AA88-4F59-9715-ACA70F189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Haloperidol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1E6E96-9A6B-4F32-89D0-8BC5E9587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P: akutní psychotické stavy spojené s halucinacemi, agresivitou, hyperaktivitou a excitací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i.m</a:t>
            </a:r>
            <a:r>
              <a:rPr lang="cs-CZ" dirty="0"/>
              <a:t>.</a:t>
            </a:r>
          </a:p>
          <a:p>
            <a:r>
              <a:rPr lang="cs-CZ" dirty="0"/>
              <a:t>D: 2 až 18 mg, jako emetikum 1 až 2 mg</a:t>
            </a:r>
          </a:p>
          <a:p>
            <a:r>
              <a:rPr lang="cs-CZ" dirty="0"/>
              <a:t>NÚ: hypotenze, hypertermie, poruchy srdečního vedení (prodlužení QT, ventrikulární tachykardie, </a:t>
            </a:r>
            <a:r>
              <a:rPr lang="cs-CZ" dirty="0" err="1"/>
              <a:t>torsade</a:t>
            </a:r>
            <a:r>
              <a:rPr lang="cs-CZ" dirty="0"/>
              <a:t> de </a:t>
            </a:r>
            <a:r>
              <a:rPr lang="cs-CZ" dirty="0" err="1"/>
              <a:t>pointes</a:t>
            </a:r>
            <a:r>
              <a:rPr lang="cs-CZ" dirty="0"/>
              <a:t>, AV blokáda), </a:t>
            </a:r>
            <a:r>
              <a:rPr lang="cs-CZ" dirty="0" err="1"/>
              <a:t>extrapyramidové</a:t>
            </a:r>
            <a:r>
              <a:rPr lang="cs-CZ" dirty="0"/>
              <a:t> symptomy, </a:t>
            </a:r>
            <a:r>
              <a:rPr lang="cs-CZ" dirty="0" err="1"/>
              <a:t>sedace</a:t>
            </a:r>
            <a:r>
              <a:rPr lang="cs-CZ" dirty="0"/>
              <a:t>, </a:t>
            </a:r>
            <a:r>
              <a:rPr lang="cs-CZ" dirty="0" err="1"/>
              <a:t>neuroleptický</a:t>
            </a:r>
            <a:r>
              <a:rPr lang="cs-CZ" dirty="0"/>
              <a:t> maligní syndrom</a:t>
            </a:r>
          </a:p>
          <a:p>
            <a:r>
              <a:rPr lang="cs-CZ" dirty="0"/>
              <a:t>KI: kvantitativní poruchy vědomí, </a:t>
            </a:r>
            <a:r>
              <a:rPr lang="cs-CZ" dirty="0" err="1"/>
              <a:t>feochromocytom</a:t>
            </a:r>
            <a:r>
              <a:rPr lang="cs-CZ" dirty="0"/>
              <a:t>, akutní glaukom s úzkým úhlem, Parkinsonova porucha, roztroušená skleróza, kardiomyopatie</a:t>
            </a:r>
          </a:p>
          <a:p>
            <a:r>
              <a:rPr lang="cs-CZ" dirty="0"/>
              <a:t>I: </a:t>
            </a:r>
            <a:r>
              <a:rPr lang="cs-CZ" dirty="0" err="1"/>
              <a:t>metoklopramid</a:t>
            </a:r>
            <a:r>
              <a:rPr lang="cs-CZ" dirty="0"/>
              <a:t> (</a:t>
            </a:r>
            <a:r>
              <a:rPr lang="cs-CZ" dirty="0" err="1"/>
              <a:t>extrapyramidové</a:t>
            </a:r>
            <a:r>
              <a:rPr lang="cs-CZ" dirty="0"/>
              <a:t> symptomy), zesílení účinku sedativ a hypnotik, </a:t>
            </a:r>
            <a:r>
              <a:rPr lang="cs-CZ" dirty="0" err="1"/>
              <a:t>potanciace</a:t>
            </a:r>
            <a:r>
              <a:rPr lang="cs-CZ" dirty="0"/>
              <a:t> anticholinergního účinku, snížení účinku adrenalinu, </a:t>
            </a:r>
            <a:r>
              <a:rPr lang="cs-CZ" dirty="0" err="1"/>
              <a:t>potenciace</a:t>
            </a:r>
            <a:r>
              <a:rPr lang="cs-CZ" dirty="0"/>
              <a:t> účinků hypotenziv</a:t>
            </a:r>
          </a:p>
          <a:p>
            <a:r>
              <a:rPr lang="cs-CZ" dirty="0" err="1"/>
              <a:t>Pozn</a:t>
            </a:r>
            <a:r>
              <a:rPr lang="cs-CZ" dirty="0"/>
              <a:t>: u dětí </a:t>
            </a:r>
            <a:r>
              <a:rPr lang="cs-CZ" dirty="0" err="1"/>
              <a:t>p.o</a:t>
            </a:r>
            <a:r>
              <a:rPr lang="cs-CZ" dirty="0"/>
              <a:t>. roztok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424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41292-3FB3-4A65-99B5-B66192D2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Heparin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1E1B82-0F53-4981-BBC7-F92BF13D7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P: akutní tepenné uzávěry, hluboká žilní trombóza, akutní koronární syndrom, plicní embolie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 v urgentní medicíně</a:t>
            </a:r>
          </a:p>
          <a:p>
            <a:r>
              <a:rPr lang="cs-CZ" dirty="0"/>
              <a:t>D: 100 – 150 IU/kg tělesné hmotnosti</a:t>
            </a:r>
          </a:p>
          <a:p>
            <a:r>
              <a:rPr lang="cs-CZ" dirty="0"/>
              <a:t>NÚ: krvácení</a:t>
            </a:r>
          </a:p>
          <a:p>
            <a:r>
              <a:rPr lang="cs-CZ" dirty="0"/>
              <a:t>KI: akutní krvácení, peptický vřed, choroby jater a ledvin</a:t>
            </a:r>
          </a:p>
          <a:p>
            <a:r>
              <a:rPr lang="cs-CZ" dirty="0"/>
              <a:t>I: kombinace s </a:t>
            </a:r>
            <a:r>
              <a:rPr lang="cs-CZ" dirty="0" err="1"/>
              <a:t>antiagregancii</a:t>
            </a:r>
            <a:r>
              <a:rPr lang="cs-CZ" dirty="0"/>
              <a:t> a destičkovými inhibitory, ! Krvácivá CMP v anamnéze, suspektní aneurysma aorty, mozkový tumor</a:t>
            </a:r>
          </a:p>
          <a:p>
            <a:r>
              <a:rPr lang="cs-CZ" dirty="0" err="1"/>
              <a:t>Pozn</a:t>
            </a:r>
            <a:r>
              <a:rPr lang="cs-CZ" dirty="0"/>
              <a:t>: pozitivní ovlivnění procesů </a:t>
            </a:r>
            <a:r>
              <a:rPr lang="cs-CZ" dirty="0" err="1"/>
              <a:t>reperfuze</a:t>
            </a:r>
            <a:r>
              <a:rPr lang="cs-CZ" dirty="0"/>
              <a:t> a </a:t>
            </a:r>
            <a:r>
              <a:rPr lang="cs-CZ" dirty="0" err="1"/>
              <a:t>reoxygenace</a:t>
            </a:r>
            <a:r>
              <a:rPr lang="cs-CZ" dirty="0"/>
              <a:t>, deaktivace prozánětlivých procesů - ! systémové záněty (SIRS), PCAS (post-</a:t>
            </a:r>
            <a:r>
              <a:rPr lang="cs-CZ" dirty="0" err="1"/>
              <a:t>cardiac</a:t>
            </a:r>
            <a:r>
              <a:rPr lang="cs-CZ" dirty="0"/>
              <a:t> </a:t>
            </a:r>
            <a:r>
              <a:rPr lang="cs-CZ" dirty="0" err="1"/>
              <a:t>arrest</a:t>
            </a:r>
            <a:r>
              <a:rPr lang="cs-CZ" dirty="0"/>
              <a:t> syndrome)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388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545A2-906D-4BC0-9F08-40A75887A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Kaptopril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A48588-C50C-4894-BCD2-8A1A9F552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P: závažná hypertenze</a:t>
            </a:r>
          </a:p>
          <a:p>
            <a:r>
              <a:rPr lang="cs-CZ" dirty="0"/>
              <a:t>ZP: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  <a:p>
            <a:r>
              <a:rPr lang="cs-CZ" dirty="0"/>
              <a:t>D: 12,5 až 25 mg</a:t>
            </a:r>
          </a:p>
          <a:p>
            <a:r>
              <a:rPr lang="cs-CZ" dirty="0"/>
              <a:t>NÚ: hypotenze, zejména u pacientů s hypovolémií, ischemie myokardu u pacientů s kardiální insuficiencí</a:t>
            </a:r>
          </a:p>
          <a:p>
            <a:r>
              <a:rPr lang="cs-CZ" dirty="0"/>
              <a:t>KI: těhotenství a kojení, stenóza renálních artérií, mitrální a aortální stenóza, hypertrofická obstrukční kardiomyopatie</a:t>
            </a:r>
          </a:p>
          <a:p>
            <a:r>
              <a:rPr lang="cs-CZ" dirty="0"/>
              <a:t>I: antihypertenziva</a:t>
            </a:r>
          </a:p>
          <a:p>
            <a:r>
              <a:rPr lang="cs-CZ" dirty="0" err="1"/>
              <a:t>Pozn</a:t>
            </a:r>
            <a:r>
              <a:rPr lang="cs-CZ" dirty="0"/>
              <a:t>: rozkousat nasucho a ponechat v ústech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454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5D4F3-E168-4C6E-854D-DBA401AE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Ketamin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57ACCA-EE8F-480B-87CB-D85837AFD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P: úvod do anestezie (pro intubaci u pacientů v hemoragickém nebo </a:t>
            </a:r>
            <a:r>
              <a:rPr lang="cs-CZ" dirty="0" err="1"/>
              <a:t>hypovolemickém</a:t>
            </a:r>
            <a:r>
              <a:rPr lang="cs-CZ" dirty="0"/>
              <a:t> šoku, při těžkém astmatickém záchvatu a u pacientů, kde je nutná </a:t>
            </a:r>
            <a:r>
              <a:rPr lang="cs-CZ" dirty="0" err="1"/>
              <a:t>i.m</a:t>
            </a:r>
            <a:r>
              <a:rPr lang="cs-CZ" dirty="0"/>
              <a:t>. aplikace)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i.o</a:t>
            </a:r>
            <a:r>
              <a:rPr lang="cs-CZ" dirty="0"/>
              <a:t>., </a:t>
            </a:r>
            <a:r>
              <a:rPr lang="cs-CZ" dirty="0" err="1"/>
              <a:t>i.m</a:t>
            </a:r>
            <a:r>
              <a:rPr lang="cs-CZ" dirty="0"/>
              <a:t>., </a:t>
            </a:r>
            <a:r>
              <a:rPr lang="cs-CZ" dirty="0" err="1"/>
              <a:t>p.r</a:t>
            </a:r>
            <a:r>
              <a:rPr lang="cs-CZ" dirty="0"/>
              <a:t>., </a:t>
            </a:r>
            <a:r>
              <a:rPr lang="cs-CZ" dirty="0" err="1"/>
              <a:t>intranazálně</a:t>
            </a:r>
            <a:r>
              <a:rPr lang="cs-CZ" dirty="0"/>
              <a:t>, </a:t>
            </a:r>
            <a:r>
              <a:rPr lang="cs-CZ" dirty="0" err="1"/>
              <a:t>transbukálně</a:t>
            </a:r>
            <a:endParaRPr lang="cs-CZ" dirty="0"/>
          </a:p>
          <a:p>
            <a:r>
              <a:rPr lang="cs-CZ" dirty="0"/>
              <a:t>D: 20 </a:t>
            </a:r>
            <a:r>
              <a:rPr lang="cs-CZ" dirty="0" err="1"/>
              <a:t>ug</a:t>
            </a:r>
            <a:r>
              <a:rPr lang="cs-CZ" dirty="0"/>
              <a:t>/kg/min u anestezie, 5-10 </a:t>
            </a:r>
            <a:r>
              <a:rPr lang="cs-CZ" dirty="0" err="1"/>
              <a:t>ug</a:t>
            </a:r>
            <a:r>
              <a:rPr lang="cs-CZ" dirty="0"/>
              <a:t>/kg/min analgetické účinky, 0,2 – 2 </a:t>
            </a:r>
            <a:r>
              <a:rPr lang="cs-CZ" dirty="0" err="1"/>
              <a:t>ug</a:t>
            </a:r>
            <a:r>
              <a:rPr lang="cs-CZ" dirty="0"/>
              <a:t>/kg/min snížení spotřeby </a:t>
            </a:r>
            <a:r>
              <a:rPr lang="cs-CZ" dirty="0" err="1"/>
              <a:t>opioidů</a:t>
            </a:r>
            <a:endParaRPr lang="cs-CZ" dirty="0"/>
          </a:p>
          <a:p>
            <a:r>
              <a:rPr lang="cs-CZ" dirty="0"/>
              <a:t>NÚ: excitace, živé sny, </a:t>
            </a:r>
            <a:r>
              <a:rPr lang="cs-CZ" dirty="0" err="1"/>
              <a:t>hypersalivace</a:t>
            </a:r>
            <a:endParaRPr lang="cs-CZ" dirty="0"/>
          </a:p>
          <a:p>
            <a:r>
              <a:rPr lang="cs-CZ" dirty="0"/>
              <a:t>KI: laryngospasmus, angina pectoris, srdeční selhání, maligní hypertenze, kraniocerebrální poranění, nitrolební tumory, glaukom, pronikající zranění oka, psychotické onemocnění v anamnéze, porfyrie</a:t>
            </a:r>
          </a:p>
          <a:p>
            <a:r>
              <a:rPr lang="cs-CZ" dirty="0"/>
              <a:t>I: látky tlumící CNS, benzodiazepiny – potlačení nežádoucích účinků </a:t>
            </a:r>
            <a:r>
              <a:rPr lang="cs-CZ" dirty="0" err="1"/>
              <a:t>ketaminu</a:t>
            </a:r>
            <a:endParaRPr lang="cs-CZ" dirty="0"/>
          </a:p>
          <a:p>
            <a:r>
              <a:rPr lang="cs-CZ" dirty="0" err="1"/>
              <a:t>Pozn</a:t>
            </a:r>
            <a:r>
              <a:rPr lang="cs-CZ" dirty="0"/>
              <a:t>: jediné anestetikum se sympatomimetickými účinky, disociační analgezie, ne rychlé probuzení. Kombinace s </a:t>
            </a:r>
            <a:r>
              <a:rPr lang="cs-CZ" dirty="0" err="1"/>
              <a:t>propofolem</a:t>
            </a:r>
            <a:r>
              <a:rPr lang="cs-CZ" dirty="0"/>
              <a:t>, bronchodilatační účinky – </a:t>
            </a:r>
            <a:r>
              <a:rPr lang="cs-CZ" dirty="0" err="1"/>
              <a:t>ultimum</a:t>
            </a:r>
            <a:r>
              <a:rPr lang="cs-CZ" dirty="0"/>
              <a:t> refugium při astmatickém záchvatu, jako antidepresivum (0,5 mg/kg v infuzi), nazální aplikace – léčba bolesti (vojenské lékařství, zvýšení kognitivních schopností vojáků), </a:t>
            </a:r>
            <a:r>
              <a:rPr lang="cs-CZ" dirty="0" err="1"/>
              <a:t>analgosedace</a:t>
            </a:r>
            <a:r>
              <a:rPr lang="cs-CZ" dirty="0"/>
              <a:t> u dětí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81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3C367-7A9B-4664-B038-0B9649B4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Mannitol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398F16-634D-420C-B48E-4690150CB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P: snížení nitroočního a nitrolebního tlaku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 (20%)</a:t>
            </a:r>
          </a:p>
          <a:p>
            <a:r>
              <a:rPr lang="cs-CZ" dirty="0"/>
              <a:t>D: 250-500 mg/kg 20% roztoku (testovací dávka), běžně 1,5-2 G/kg/den</a:t>
            </a:r>
          </a:p>
          <a:p>
            <a:r>
              <a:rPr lang="cs-CZ" dirty="0"/>
              <a:t>NÚ: renální insuficience, srdeční selhání, dehydratace</a:t>
            </a:r>
          </a:p>
          <a:p>
            <a:r>
              <a:rPr lang="cs-CZ" dirty="0"/>
              <a:t>KI: anurie, blokáda močových cest, hypovolemie, nitrolební krvácení – přednemocniční péče (zvýšení průtoku krve a rozsahu poškození)</a:t>
            </a:r>
          </a:p>
          <a:p>
            <a:r>
              <a:rPr lang="cs-CZ" dirty="0"/>
              <a:t>I: biochemická vyšetření</a:t>
            </a:r>
          </a:p>
          <a:p>
            <a:r>
              <a:rPr lang="cs-CZ" dirty="0" err="1"/>
              <a:t>Pozn</a:t>
            </a:r>
            <a:r>
              <a:rPr lang="cs-CZ" dirty="0"/>
              <a:t>: velké dávky pronikají HEB a zvyšují nitrolební tlak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76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DE691-C090-476B-8DA9-BBA7B3D37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Kyselina acetylsalicylová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180C75-971F-41A0-B5DA-4A2549481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P: </a:t>
            </a:r>
            <a:r>
              <a:rPr lang="cs-CZ" dirty="0" err="1"/>
              <a:t>adjuvance</a:t>
            </a:r>
            <a:r>
              <a:rPr lang="cs-CZ" dirty="0"/>
              <a:t> u akutních koronárních příhod</a:t>
            </a:r>
          </a:p>
          <a:p>
            <a:r>
              <a:rPr lang="cs-CZ" dirty="0"/>
              <a:t>ZP: </a:t>
            </a:r>
            <a:r>
              <a:rPr lang="cs-CZ" dirty="0" err="1"/>
              <a:t>p.o</a:t>
            </a:r>
            <a:r>
              <a:rPr lang="cs-CZ" dirty="0"/>
              <a:t>./</a:t>
            </a:r>
            <a:r>
              <a:rPr lang="cs-CZ" dirty="0" err="1"/>
              <a:t>i.v</a:t>
            </a:r>
            <a:r>
              <a:rPr lang="cs-CZ" dirty="0"/>
              <a:t>.</a:t>
            </a:r>
          </a:p>
          <a:p>
            <a:r>
              <a:rPr lang="cs-CZ" dirty="0"/>
              <a:t>D: 100 mg </a:t>
            </a:r>
            <a:r>
              <a:rPr lang="cs-CZ" dirty="0" err="1"/>
              <a:t>i.v</a:t>
            </a:r>
            <a:r>
              <a:rPr lang="cs-CZ" dirty="0"/>
              <a:t>. nebo až 300 mg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  <a:p>
            <a:r>
              <a:rPr lang="cs-CZ" dirty="0"/>
              <a:t>NÚ: vzácně při jednorázovém podání</a:t>
            </a:r>
          </a:p>
          <a:p>
            <a:r>
              <a:rPr lang="cs-CZ" dirty="0"/>
              <a:t>KI: dětský věk, gravidita, krvácivé stavy, závažné onemocnění jater a ledvin, astma</a:t>
            </a:r>
          </a:p>
          <a:p>
            <a:r>
              <a:rPr lang="cs-CZ" dirty="0"/>
              <a:t>I: antikoagulancia</a:t>
            </a:r>
          </a:p>
          <a:p>
            <a:r>
              <a:rPr lang="cs-CZ" dirty="0"/>
              <a:t>Pozn.: půl tablety rozkousat na sucho a polknout (IM)</a:t>
            </a:r>
          </a:p>
        </p:txBody>
      </p:sp>
    </p:spTree>
    <p:extLst>
      <p:ext uri="{BB962C8B-B14F-4D97-AF65-F5344CB8AC3E}">
        <p14:creationId xmlns:p14="http://schemas.microsoft.com/office/powerpoint/2010/main" val="1930726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5F7FD-E91C-45D5-AAC1-713422B47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Metoprolol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160BDA-209B-4BC2-B075-303EFCEBB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371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P: akutní infarkt myokardu, </a:t>
            </a:r>
            <a:r>
              <a:rPr lang="cs-CZ" dirty="0" err="1"/>
              <a:t>tachyarytmie</a:t>
            </a:r>
            <a:r>
              <a:rPr lang="cs-CZ" dirty="0"/>
              <a:t>, hypertenze s tachykardií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 v urgentní medicíně</a:t>
            </a:r>
          </a:p>
          <a:p>
            <a:r>
              <a:rPr lang="cs-CZ" dirty="0"/>
              <a:t>D: úvodní dávka 5 mg velmi pomalu, </a:t>
            </a:r>
            <a:r>
              <a:rPr lang="cs-CZ" dirty="0" err="1"/>
              <a:t>max</a:t>
            </a:r>
            <a:r>
              <a:rPr lang="cs-CZ" dirty="0"/>
              <a:t> 20 mg</a:t>
            </a:r>
          </a:p>
          <a:p>
            <a:r>
              <a:rPr lang="cs-CZ" dirty="0"/>
              <a:t>NÚ: hypotenze, sinusová bradykardie, AV blokáda, selhání srdce, kardiogenní šok, bronchospasmus</a:t>
            </a:r>
          </a:p>
          <a:p>
            <a:r>
              <a:rPr lang="cs-CZ" dirty="0"/>
              <a:t>KI: AV blokáda 2/3, dekompenzovaná srdeční nedostatečnost, sinusová bradykardie, SA blok, kardiogenní šok, hypotenze, </a:t>
            </a:r>
            <a:r>
              <a:rPr lang="cs-CZ" dirty="0" err="1"/>
              <a:t>asthma</a:t>
            </a:r>
            <a:r>
              <a:rPr lang="cs-CZ" dirty="0"/>
              <a:t> </a:t>
            </a:r>
            <a:r>
              <a:rPr lang="cs-CZ" dirty="0" err="1"/>
              <a:t>bronchiale</a:t>
            </a:r>
            <a:r>
              <a:rPr lang="cs-CZ" dirty="0"/>
              <a:t>, metabolická acidóza </a:t>
            </a:r>
          </a:p>
          <a:p>
            <a:r>
              <a:rPr lang="cs-CZ" dirty="0"/>
              <a:t>I: blokátory vápníkových kanálů (</a:t>
            </a:r>
            <a:r>
              <a:rPr lang="cs-CZ" dirty="0" err="1"/>
              <a:t>potenciace</a:t>
            </a:r>
            <a:r>
              <a:rPr lang="cs-CZ" dirty="0"/>
              <a:t>), inhibitory MAO</a:t>
            </a:r>
          </a:p>
          <a:p>
            <a:r>
              <a:rPr lang="cs-CZ" dirty="0" err="1"/>
              <a:t>Pozn</a:t>
            </a:r>
            <a:r>
              <a:rPr lang="cs-CZ" dirty="0"/>
              <a:t>: akutní infarkt myokardu – </a:t>
            </a:r>
            <a:r>
              <a:rPr lang="cs-CZ" dirty="0" err="1"/>
              <a:t>metoprolol</a:t>
            </a:r>
            <a:r>
              <a:rPr lang="cs-CZ" dirty="0"/>
              <a:t> </a:t>
            </a:r>
            <a:r>
              <a:rPr lang="cs-CZ" dirty="0" err="1"/>
              <a:t>i.v</a:t>
            </a:r>
            <a:r>
              <a:rPr lang="cs-CZ" dirty="0"/>
              <a:t>. co nejdříve po </a:t>
            </a:r>
            <a:r>
              <a:rPr lang="cs-CZ" dirty="0" err="1"/>
              <a:t>hemodynamické</a:t>
            </a:r>
            <a:r>
              <a:rPr lang="cs-CZ" dirty="0"/>
              <a:t> stabilizaci, 5 mg, 3 dávky, interval 2 min; u pacientů s IM a rizikem šoku zvýšení rizika kardiogenního šoku a úmrtí. Léčivo volby u prodlouženého QT.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599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CF5FB-BBA9-41E6-A401-0C4373D9E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Midazolam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E04001-3152-4E1A-86A5-D97098A44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P: </a:t>
            </a:r>
            <a:r>
              <a:rPr lang="cs-CZ" dirty="0" err="1"/>
              <a:t>anxiolýza</a:t>
            </a:r>
            <a:r>
              <a:rPr lang="cs-CZ" dirty="0"/>
              <a:t>, </a:t>
            </a:r>
            <a:r>
              <a:rPr lang="cs-CZ" dirty="0" err="1"/>
              <a:t>sedace</a:t>
            </a:r>
            <a:r>
              <a:rPr lang="cs-CZ" dirty="0"/>
              <a:t>, amnézie, úvod do anestezie, antikonvulzivum, potlačení </a:t>
            </a:r>
            <a:r>
              <a:rPr lang="cs-CZ" dirty="0" err="1"/>
              <a:t>psychomimetických</a:t>
            </a:r>
            <a:r>
              <a:rPr lang="cs-CZ" dirty="0"/>
              <a:t> účinků - </a:t>
            </a:r>
            <a:r>
              <a:rPr lang="cs-CZ" dirty="0" err="1"/>
              <a:t>ataralgezie</a:t>
            </a:r>
            <a:endParaRPr lang="cs-CZ" dirty="0"/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i.m</a:t>
            </a:r>
            <a:r>
              <a:rPr lang="cs-CZ" dirty="0"/>
              <a:t>., </a:t>
            </a:r>
            <a:r>
              <a:rPr lang="cs-CZ" dirty="0" err="1"/>
              <a:t>p.r</a:t>
            </a:r>
            <a:r>
              <a:rPr lang="cs-CZ" dirty="0"/>
              <a:t>., bukálně, nazálně</a:t>
            </a:r>
          </a:p>
          <a:p>
            <a:r>
              <a:rPr lang="cs-CZ" dirty="0"/>
              <a:t>D: frakcionované </a:t>
            </a:r>
            <a:r>
              <a:rPr lang="cs-CZ" dirty="0" err="1"/>
              <a:t>i.v</a:t>
            </a:r>
            <a:r>
              <a:rPr lang="cs-CZ" dirty="0"/>
              <a:t>. podání; </a:t>
            </a:r>
            <a:r>
              <a:rPr lang="cs-CZ" dirty="0" err="1"/>
              <a:t>sedace</a:t>
            </a:r>
            <a:r>
              <a:rPr lang="cs-CZ" dirty="0"/>
              <a:t> 2-10 mg, úvod do anestezie 0,1-0,3 mg/kg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i.m</a:t>
            </a:r>
            <a:r>
              <a:rPr lang="cs-CZ" dirty="0"/>
              <a:t>., kontinuální </a:t>
            </a:r>
            <a:r>
              <a:rPr lang="cs-CZ" dirty="0" err="1"/>
              <a:t>sedace</a:t>
            </a:r>
            <a:r>
              <a:rPr lang="cs-CZ" dirty="0"/>
              <a:t> 0,03-0,2 mg/kg/hod, febrilní křeče 2,5-10 mg bukálně</a:t>
            </a:r>
          </a:p>
          <a:p>
            <a:r>
              <a:rPr lang="cs-CZ" dirty="0"/>
              <a:t>NÚ: jako u </a:t>
            </a:r>
            <a:r>
              <a:rPr lang="cs-CZ" dirty="0" err="1"/>
              <a:t>benzodizepinů</a:t>
            </a:r>
            <a:endParaRPr lang="cs-CZ" dirty="0"/>
          </a:p>
          <a:p>
            <a:r>
              <a:rPr lang="cs-CZ" dirty="0"/>
              <a:t>KI: jako u benzodiazepinů</a:t>
            </a:r>
          </a:p>
          <a:p>
            <a:r>
              <a:rPr lang="cs-CZ" dirty="0"/>
              <a:t>I: </a:t>
            </a:r>
            <a:r>
              <a:rPr lang="cs-CZ" dirty="0" err="1"/>
              <a:t>cimetidin</a:t>
            </a:r>
            <a:r>
              <a:rPr lang="cs-CZ" dirty="0"/>
              <a:t>, blokátory vápníkových kanálů – </a:t>
            </a:r>
            <a:r>
              <a:rPr lang="cs-CZ" dirty="0" err="1"/>
              <a:t>potenciace</a:t>
            </a:r>
            <a:r>
              <a:rPr lang="cs-CZ" dirty="0"/>
              <a:t> účinku</a:t>
            </a:r>
          </a:p>
          <a:p>
            <a:r>
              <a:rPr lang="cs-CZ" dirty="0" err="1"/>
              <a:t>Pozn</a:t>
            </a:r>
            <a:r>
              <a:rPr lang="cs-CZ" dirty="0"/>
              <a:t>: výhoda </a:t>
            </a:r>
            <a:r>
              <a:rPr lang="cs-CZ" dirty="0" err="1"/>
              <a:t>i.m</a:t>
            </a:r>
            <a:r>
              <a:rPr lang="cs-CZ" dirty="0"/>
              <a:t>. (děti), tradovaná retrográdní amnézie, nazální podání – pocit pálení – lokální anestetikum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751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B2511-6D29-40DF-874D-BBC645621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Noradrenalin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FFE3A0-76C3-4B16-BED7-1A60AEFBD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P: život ohrožující hypotenze u septického a distribučního šoku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 – kontinuální infuze, </a:t>
            </a:r>
            <a:r>
              <a:rPr lang="cs-CZ" dirty="0" err="1"/>
              <a:t>paravenózní</a:t>
            </a:r>
            <a:r>
              <a:rPr lang="cs-CZ" dirty="0"/>
              <a:t> podání = ischemická nekróza</a:t>
            </a:r>
          </a:p>
          <a:p>
            <a:r>
              <a:rPr lang="cs-CZ" dirty="0"/>
              <a:t>D: titračně za monitorování TK, předávkování – reflexní bradykardie a extrémní hypertenze</a:t>
            </a:r>
          </a:p>
          <a:p>
            <a:r>
              <a:rPr lang="cs-CZ" dirty="0"/>
              <a:t>NÚ: hypertenze, bolesti hlavy, arytmie</a:t>
            </a:r>
          </a:p>
          <a:p>
            <a:r>
              <a:rPr lang="cs-CZ" dirty="0"/>
              <a:t>KI: žádné u život ohrožujících stavů, ne při hypovolémii – až po úpravě</a:t>
            </a:r>
          </a:p>
          <a:p>
            <a:r>
              <a:rPr lang="cs-CZ" dirty="0"/>
              <a:t>I: MAO, </a:t>
            </a:r>
            <a:r>
              <a:rPr lang="cs-CZ" dirty="0" err="1"/>
              <a:t>tricyklická</a:t>
            </a:r>
            <a:r>
              <a:rPr lang="cs-CZ" dirty="0"/>
              <a:t> antidepresiva, námelové alkaloidy, reserpin, </a:t>
            </a:r>
            <a:r>
              <a:rPr lang="cs-CZ" dirty="0" err="1"/>
              <a:t>guanethidin</a:t>
            </a:r>
            <a:r>
              <a:rPr lang="cs-CZ" dirty="0"/>
              <a:t> – </a:t>
            </a:r>
            <a:r>
              <a:rPr lang="cs-CZ" dirty="0" err="1"/>
              <a:t>potenciace</a:t>
            </a:r>
            <a:r>
              <a:rPr lang="cs-CZ" dirty="0"/>
              <a:t> účinku. Betablokátory. Maligní arytmie v kombinaci s inhalačními anestetiky </a:t>
            </a:r>
            <a:r>
              <a:rPr lang="cs-CZ" dirty="0" err="1"/>
              <a:t>sevofluranem</a:t>
            </a:r>
            <a:r>
              <a:rPr lang="cs-CZ" dirty="0"/>
              <a:t> a </a:t>
            </a:r>
            <a:r>
              <a:rPr lang="cs-CZ" dirty="0" err="1"/>
              <a:t>isofluranem</a:t>
            </a:r>
            <a:r>
              <a:rPr lang="cs-CZ" dirty="0"/>
              <a:t>.</a:t>
            </a:r>
          </a:p>
          <a:p>
            <a:r>
              <a:rPr lang="cs-CZ" dirty="0" err="1"/>
              <a:t>Pozn</a:t>
            </a:r>
            <a:r>
              <a:rPr lang="cs-CZ" dirty="0"/>
              <a:t>: ředění 5% </a:t>
            </a:r>
            <a:r>
              <a:rPr lang="cs-CZ" dirty="0" err="1"/>
              <a:t>Glu</a:t>
            </a:r>
            <a:r>
              <a:rPr lang="cs-CZ" dirty="0"/>
              <a:t> (zabránění oxidace), </a:t>
            </a:r>
            <a:r>
              <a:rPr lang="cs-CZ" dirty="0" err="1"/>
              <a:t>podánií</a:t>
            </a:r>
            <a:r>
              <a:rPr lang="cs-CZ" dirty="0"/>
              <a:t> do velké periferní nebo centrální žíly za monitorování srdeční činnosti a TK</a:t>
            </a:r>
          </a:p>
        </p:txBody>
      </p:sp>
    </p:spTree>
    <p:extLst>
      <p:ext uri="{BB962C8B-B14F-4D97-AF65-F5344CB8AC3E}">
        <p14:creationId xmlns:p14="http://schemas.microsoft.com/office/powerpoint/2010/main" val="3118808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B2511-6D29-40DF-874D-BBC645621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Propofol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FFE3A0-76C3-4B16-BED7-1A60AEFBD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P: úvod do celkové anestezie, udržování </a:t>
            </a:r>
            <a:r>
              <a:rPr lang="cs-CZ" dirty="0" err="1"/>
              <a:t>sedace</a:t>
            </a:r>
            <a:endParaRPr lang="cs-CZ" dirty="0"/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 bolusově nebo v infuzi</a:t>
            </a:r>
          </a:p>
          <a:p>
            <a:r>
              <a:rPr lang="cs-CZ" dirty="0"/>
              <a:t>D: 2,0-2,5 mg/kg </a:t>
            </a:r>
            <a:r>
              <a:rPr lang="cs-CZ" dirty="0" err="1"/>
              <a:t>i.v</a:t>
            </a:r>
            <a:r>
              <a:rPr lang="cs-CZ" dirty="0"/>
              <a:t>. u </a:t>
            </a:r>
            <a:r>
              <a:rPr lang="cs-CZ" dirty="0" err="1"/>
              <a:t>nepremedikovaných</a:t>
            </a:r>
            <a:r>
              <a:rPr lang="cs-CZ" dirty="0"/>
              <a:t>, po premedikaci </a:t>
            </a:r>
            <a:r>
              <a:rPr lang="cs-CZ" dirty="0" err="1"/>
              <a:t>opioidy</a:t>
            </a:r>
            <a:r>
              <a:rPr lang="cs-CZ" dirty="0"/>
              <a:t> snížení dávky, udržování anestezie 100-200 </a:t>
            </a:r>
            <a:r>
              <a:rPr lang="cs-CZ" dirty="0" err="1"/>
              <a:t>ug</a:t>
            </a:r>
            <a:r>
              <a:rPr lang="cs-CZ" dirty="0"/>
              <a:t>/kg/min, udržování </a:t>
            </a:r>
            <a:r>
              <a:rPr lang="cs-CZ" dirty="0" err="1"/>
              <a:t>sedace</a:t>
            </a:r>
            <a:r>
              <a:rPr lang="cs-CZ" dirty="0"/>
              <a:t> 30-60 </a:t>
            </a:r>
            <a:r>
              <a:rPr lang="cs-CZ" dirty="0" err="1"/>
              <a:t>ug</a:t>
            </a:r>
            <a:r>
              <a:rPr lang="cs-CZ" dirty="0"/>
              <a:t>/kg/min</a:t>
            </a:r>
          </a:p>
          <a:p>
            <a:r>
              <a:rPr lang="cs-CZ" dirty="0"/>
              <a:t>NÚ: pokles krevního tlaku (rychlé podání u starších osob, nezávislé na kardiovaskulárním onemocnění), bradykardie (kombinace s </a:t>
            </a:r>
            <a:r>
              <a:rPr lang="cs-CZ" dirty="0" err="1"/>
              <a:t>opioidy</a:t>
            </a:r>
            <a:r>
              <a:rPr lang="cs-CZ" dirty="0"/>
              <a:t> a </a:t>
            </a:r>
            <a:r>
              <a:rPr lang="cs-CZ" dirty="0" err="1"/>
              <a:t>myorelaxancii</a:t>
            </a:r>
            <a:r>
              <a:rPr lang="cs-CZ" dirty="0"/>
              <a:t>), pálivý pocit v žíle po podání, živé sny s erotickým obsahem</a:t>
            </a:r>
          </a:p>
          <a:p>
            <a:r>
              <a:rPr lang="cs-CZ" dirty="0"/>
              <a:t>KI: alergie na </a:t>
            </a:r>
            <a:r>
              <a:rPr lang="cs-CZ" dirty="0" err="1"/>
              <a:t>propofol</a:t>
            </a:r>
            <a:r>
              <a:rPr lang="cs-CZ" dirty="0"/>
              <a:t>, sóju a </a:t>
            </a:r>
            <a:r>
              <a:rPr lang="cs-CZ" dirty="0" err="1"/>
              <a:t>lecithin</a:t>
            </a:r>
            <a:endParaRPr lang="cs-CZ" dirty="0"/>
          </a:p>
          <a:p>
            <a:r>
              <a:rPr lang="cs-CZ" dirty="0"/>
              <a:t>I: </a:t>
            </a:r>
            <a:r>
              <a:rPr lang="cs-CZ" dirty="0" err="1"/>
              <a:t>potenciace</a:t>
            </a:r>
            <a:r>
              <a:rPr lang="cs-CZ" dirty="0"/>
              <a:t> – hypnotika a sedativa</a:t>
            </a:r>
          </a:p>
          <a:p>
            <a:r>
              <a:rPr lang="cs-CZ" dirty="0" err="1"/>
              <a:t>Pozn</a:t>
            </a:r>
            <a:r>
              <a:rPr lang="cs-CZ" dirty="0"/>
              <a:t>: </a:t>
            </a:r>
            <a:r>
              <a:rPr lang="cs-CZ" dirty="0" err="1"/>
              <a:t>propofolový</a:t>
            </a:r>
            <a:r>
              <a:rPr lang="cs-CZ" dirty="0"/>
              <a:t> syndrom (acidóza, </a:t>
            </a:r>
            <a:r>
              <a:rPr lang="cs-CZ" dirty="0" err="1"/>
              <a:t>rhabdomyolýza</a:t>
            </a:r>
            <a:r>
              <a:rPr lang="cs-CZ" dirty="0"/>
              <a:t>, smrt), pokles TK lze řešit snížením dávky a velmi pomalou aplikací, kombinace s </a:t>
            </a:r>
            <a:r>
              <a:rPr lang="cs-CZ" dirty="0" err="1"/>
              <a:t>trimekainem</a:t>
            </a:r>
            <a:r>
              <a:rPr lang="cs-CZ" dirty="0"/>
              <a:t> – zmírnění palčivého pocitu v žíle, na urgentu kombinace </a:t>
            </a:r>
            <a:r>
              <a:rPr lang="cs-CZ" dirty="0" err="1"/>
              <a:t>ketamin</a:t>
            </a:r>
            <a:r>
              <a:rPr lang="cs-CZ" dirty="0"/>
              <a:t> a </a:t>
            </a:r>
            <a:r>
              <a:rPr lang="cs-CZ" dirty="0" err="1"/>
              <a:t>propofol</a:t>
            </a:r>
            <a:r>
              <a:rPr lang="cs-CZ" dirty="0"/>
              <a:t> (1:1, 0,5-1 mg/kg, </a:t>
            </a:r>
            <a:r>
              <a:rPr lang="cs-CZ" dirty="0" err="1"/>
              <a:t>ketamin</a:t>
            </a:r>
            <a:r>
              <a:rPr lang="cs-CZ" dirty="0"/>
              <a:t> jako první)</a:t>
            </a:r>
          </a:p>
        </p:txBody>
      </p:sp>
    </p:spTree>
    <p:extLst>
      <p:ext uri="{BB962C8B-B14F-4D97-AF65-F5344CB8AC3E}">
        <p14:creationId xmlns:p14="http://schemas.microsoft.com/office/powerpoint/2010/main" val="799151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B2511-6D29-40DF-874D-BBC645621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Sufentanyl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FFE3A0-76C3-4B16-BED7-1A60AEFBD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P: analgezie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</a:t>
            </a:r>
          </a:p>
          <a:p>
            <a:r>
              <a:rPr lang="cs-CZ" dirty="0"/>
              <a:t>D: 0,1-0,3 </a:t>
            </a:r>
            <a:r>
              <a:rPr lang="cs-CZ" dirty="0" err="1"/>
              <a:t>ug</a:t>
            </a:r>
            <a:r>
              <a:rPr lang="cs-CZ" dirty="0"/>
              <a:t>/kg, doplňkové dávky dle odezvy pacienta</a:t>
            </a:r>
          </a:p>
          <a:p>
            <a:r>
              <a:rPr lang="cs-CZ" dirty="0"/>
              <a:t>NÚ: jako u </a:t>
            </a:r>
            <a:r>
              <a:rPr lang="cs-CZ" dirty="0" err="1"/>
              <a:t>opioidů</a:t>
            </a:r>
            <a:endParaRPr lang="cs-CZ" dirty="0"/>
          </a:p>
          <a:p>
            <a:r>
              <a:rPr lang="cs-CZ" dirty="0"/>
              <a:t>KI: v urgentní medicíně jen alergie, </a:t>
            </a:r>
            <a:r>
              <a:rPr lang="cs-CZ" dirty="0" err="1"/>
              <a:t>asthma</a:t>
            </a:r>
            <a:r>
              <a:rPr lang="cs-CZ" dirty="0"/>
              <a:t> </a:t>
            </a:r>
            <a:r>
              <a:rPr lang="cs-CZ" dirty="0" err="1"/>
              <a:t>bronchiale</a:t>
            </a:r>
            <a:r>
              <a:rPr lang="cs-CZ" dirty="0"/>
              <a:t>, akutní intoxikace návykovými látkami, arytmie</a:t>
            </a:r>
          </a:p>
          <a:p>
            <a:r>
              <a:rPr lang="cs-CZ" dirty="0"/>
              <a:t>I: látky tlumící CNS</a:t>
            </a:r>
          </a:p>
          <a:p>
            <a:r>
              <a:rPr lang="cs-CZ" dirty="0" err="1"/>
              <a:t>Pozn</a:t>
            </a:r>
            <a:r>
              <a:rPr lang="cs-CZ" dirty="0"/>
              <a:t>: dechová deprese s život ohrožující </a:t>
            </a:r>
            <a:r>
              <a:rPr lang="cs-CZ" dirty="0" err="1"/>
              <a:t>hyperkapnií</a:t>
            </a:r>
            <a:r>
              <a:rPr lang="cs-CZ" dirty="0"/>
              <a:t> při podání </a:t>
            </a:r>
            <a:r>
              <a:rPr lang="cs-CZ" dirty="0" err="1"/>
              <a:t>sufentanylu</a:t>
            </a:r>
            <a:r>
              <a:rPr lang="cs-CZ" dirty="0"/>
              <a:t> a kyslíku, i </a:t>
            </a:r>
            <a:r>
              <a:rPr lang="cs-CZ" dirty="0" err="1"/>
              <a:t>sublinguální</a:t>
            </a:r>
            <a:r>
              <a:rPr lang="cs-CZ" dirty="0"/>
              <a:t> a nazální podání v dávkách 5-25 </a:t>
            </a:r>
            <a:r>
              <a:rPr lang="cs-CZ" dirty="0" err="1"/>
              <a:t>ug</a:t>
            </a:r>
            <a:r>
              <a:rPr lang="cs-CZ" dirty="0"/>
              <a:t> titračně</a:t>
            </a:r>
          </a:p>
        </p:txBody>
      </p:sp>
    </p:spTree>
    <p:extLst>
      <p:ext uri="{BB962C8B-B14F-4D97-AF65-F5344CB8AC3E}">
        <p14:creationId xmlns:p14="http://schemas.microsoft.com/office/powerpoint/2010/main" val="3509594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B2511-6D29-40DF-874D-BBC645621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Suxamethonium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FFE3A0-76C3-4B16-BED7-1A60AEFBD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24794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P: </a:t>
            </a:r>
            <a:r>
              <a:rPr lang="cs-CZ" dirty="0" err="1"/>
              <a:t>depolarizující</a:t>
            </a:r>
            <a:r>
              <a:rPr lang="cs-CZ" dirty="0"/>
              <a:t> </a:t>
            </a:r>
            <a:r>
              <a:rPr lang="cs-CZ" dirty="0" err="1"/>
              <a:t>myorelaxans</a:t>
            </a:r>
            <a:r>
              <a:rPr lang="cs-CZ" dirty="0"/>
              <a:t>, rychlá </a:t>
            </a:r>
            <a:r>
              <a:rPr lang="cs-CZ" dirty="0" err="1"/>
              <a:t>myorelaxace</a:t>
            </a:r>
            <a:r>
              <a:rPr lang="cs-CZ" dirty="0"/>
              <a:t> k zabezpečení dýchacích cest tracheální intubací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i.o</a:t>
            </a:r>
            <a:r>
              <a:rPr lang="cs-CZ" dirty="0"/>
              <a:t>., výjimečně </a:t>
            </a:r>
            <a:r>
              <a:rPr lang="cs-CZ" dirty="0" err="1"/>
              <a:t>i.m</a:t>
            </a:r>
            <a:r>
              <a:rPr lang="cs-CZ" dirty="0"/>
              <a:t>.</a:t>
            </a:r>
          </a:p>
          <a:p>
            <a:r>
              <a:rPr lang="cs-CZ" dirty="0"/>
              <a:t>D: 1 mg/kg, možnost nižších dávek 0,6 mg/kg</a:t>
            </a:r>
          </a:p>
          <a:p>
            <a:r>
              <a:rPr lang="cs-CZ" dirty="0"/>
              <a:t>NÚ: mírné zvýšení nitrolebního </a:t>
            </a:r>
            <a:r>
              <a:rPr lang="cs-CZ" dirty="0" err="1"/>
              <a:t>tlaku,arytmie</a:t>
            </a:r>
            <a:r>
              <a:rPr lang="cs-CZ" dirty="0"/>
              <a:t> (nejčastěji </a:t>
            </a:r>
            <a:r>
              <a:rPr lang="cs-CZ" dirty="0" err="1"/>
              <a:t>bradyarytmie</a:t>
            </a:r>
            <a:r>
              <a:rPr lang="cs-CZ" dirty="0"/>
              <a:t>, zejména u dětí, </a:t>
            </a:r>
            <a:r>
              <a:rPr lang="cs-CZ" dirty="0" err="1"/>
              <a:t>hyperkalemie</a:t>
            </a:r>
            <a:r>
              <a:rPr lang="cs-CZ" dirty="0"/>
              <a:t>, myalgie)</a:t>
            </a:r>
          </a:p>
          <a:p>
            <a:r>
              <a:rPr lang="cs-CZ" dirty="0"/>
              <a:t>KI: maligní hypertermie, některé svalové dystrofie, dědiční mitochondriální poruchy, výrazná </a:t>
            </a:r>
            <a:r>
              <a:rPr lang="cs-CZ" dirty="0" err="1"/>
              <a:t>hyperkalemie</a:t>
            </a:r>
            <a:endParaRPr lang="cs-CZ" dirty="0"/>
          </a:p>
          <a:p>
            <a:r>
              <a:rPr lang="cs-CZ" dirty="0"/>
              <a:t>I: </a:t>
            </a:r>
            <a:r>
              <a:rPr lang="cs-CZ" dirty="0" err="1"/>
              <a:t>aminoglykosidová</a:t>
            </a:r>
            <a:r>
              <a:rPr lang="cs-CZ" dirty="0"/>
              <a:t> antibiotika – prodloužení účinku</a:t>
            </a:r>
          </a:p>
          <a:p>
            <a:r>
              <a:rPr lang="cs-CZ" dirty="0" err="1"/>
              <a:t>Pozn</a:t>
            </a:r>
            <a:r>
              <a:rPr lang="cs-CZ" dirty="0"/>
              <a:t>: u urgentních stavů, kdy je zvýšené riziko aspirace žaludečního obsahu</a:t>
            </a:r>
          </a:p>
        </p:txBody>
      </p:sp>
    </p:spTree>
    <p:extLst>
      <p:ext uri="{BB962C8B-B14F-4D97-AF65-F5344CB8AC3E}">
        <p14:creationId xmlns:p14="http://schemas.microsoft.com/office/powerpoint/2010/main" val="22478501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B2511-6D29-40DF-874D-BBC645621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Terbutalin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FFE3A0-76C3-4B16-BED7-1A60AEFBD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P: b2-sympatomimetikum, akutní astmatický záchvat</a:t>
            </a:r>
          </a:p>
          <a:p>
            <a:r>
              <a:rPr lang="cs-CZ" dirty="0"/>
              <a:t>ZP: inhalační,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s.c</a:t>
            </a:r>
            <a:r>
              <a:rPr lang="cs-CZ" dirty="0"/>
              <a:t>.</a:t>
            </a:r>
          </a:p>
          <a:p>
            <a:r>
              <a:rPr lang="cs-CZ" dirty="0"/>
              <a:t>D: inhalačně 0,5 mg, parenterálně 0,25-0,5 mg</a:t>
            </a:r>
          </a:p>
          <a:p>
            <a:r>
              <a:rPr lang="cs-CZ" dirty="0"/>
              <a:t>NÚ: bolesti hlavy, úzkost, tonické svalové křeče, nauzea, palpitace, tachykardie, arytmie</a:t>
            </a:r>
          </a:p>
          <a:p>
            <a:r>
              <a:rPr lang="cs-CZ" dirty="0"/>
              <a:t>KI: </a:t>
            </a:r>
            <a:r>
              <a:rPr lang="cs-CZ" dirty="0" err="1"/>
              <a:t>tachyarytmie</a:t>
            </a:r>
            <a:r>
              <a:rPr lang="cs-CZ" dirty="0"/>
              <a:t>, významná hypertenze, ICHS</a:t>
            </a:r>
          </a:p>
          <a:p>
            <a:r>
              <a:rPr lang="cs-CZ" dirty="0"/>
              <a:t>I: beta-sympatomimetika – snížení účinku</a:t>
            </a:r>
          </a:p>
          <a:p>
            <a:r>
              <a:rPr lang="cs-CZ" dirty="0" err="1"/>
              <a:t>Pozn</a:t>
            </a:r>
            <a:r>
              <a:rPr lang="cs-CZ" dirty="0"/>
              <a:t>: pozitivně </a:t>
            </a:r>
            <a:r>
              <a:rPr lang="cs-CZ" dirty="0" err="1"/>
              <a:t>inotropní</a:t>
            </a:r>
            <a:r>
              <a:rPr lang="cs-CZ" dirty="0"/>
              <a:t> účinek</a:t>
            </a:r>
          </a:p>
        </p:txBody>
      </p:sp>
    </p:spTree>
    <p:extLst>
      <p:ext uri="{BB962C8B-B14F-4D97-AF65-F5344CB8AC3E}">
        <p14:creationId xmlns:p14="http://schemas.microsoft.com/office/powerpoint/2010/main" val="2418110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B2511-6D29-40DF-874D-BBC645621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Trimekain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FFE3A0-76C3-4B16-BED7-1A60AEFBD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P:  léčivo druhé volby při fibrilaci komor po třetí neúspěšné resuscitaci 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</a:t>
            </a:r>
          </a:p>
          <a:p>
            <a:r>
              <a:rPr lang="cs-CZ" dirty="0"/>
              <a:t>D: 1 mg/kg</a:t>
            </a:r>
          </a:p>
          <a:p>
            <a:r>
              <a:rPr lang="cs-CZ" dirty="0"/>
              <a:t>NÚ: toxická reakce (svalový třes, bezvědomí, křeče, zástava dýchání, pokles srdečního výdeje, hypotenze, periferní vazodilatace, bradykardie, srdeční zástava), varovný příznak – kovová chuť v ústech</a:t>
            </a:r>
          </a:p>
          <a:p>
            <a:r>
              <a:rPr lang="cs-CZ" dirty="0"/>
              <a:t>KI: alergie</a:t>
            </a:r>
          </a:p>
          <a:p>
            <a:r>
              <a:rPr lang="cs-CZ" dirty="0"/>
              <a:t>I: nejsou v urgentní medicíně</a:t>
            </a:r>
          </a:p>
          <a:p>
            <a:r>
              <a:rPr lang="cs-CZ" dirty="0" err="1"/>
              <a:t>Pozn</a:t>
            </a:r>
            <a:r>
              <a:rPr lang="cs-CZ" dirty="0"/>
              <a:t>: místo lidokainu při nedostupnosti </a:t>
            </a:r>
            <a:r>
              <a:rPr lang="cs-CZ" dirty="0" err="1"/>
              <a:t>amiodaronu</a:t>
            </a:r>
            <a:r>
              <a:rPr lang="cs-CZ" dirty="0"/>
              <a:t>, podání opakovat po 3 až 5 minutách do celkové dávky 300 mg u dospělých</a:t>
            </a:r>
          </a:p>
        </p:txBody>
      </p:sp>
    </p:spTree>
    <p:extLst>
      <p:ext uri="{BB962C8B-B14F-4D97-AF65-F5344CB8AC3E}">
        <p14:creationId xmlns:p14="http://schemas.microsoft.com/office/powerpoint/2010/main" val="7897367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B2511-6D29-40DF-874D-BBC645621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Verapamil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FFE3A0-76C3-4B16-BED7-1A60AEFBD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P: paroxysmální </a:t>
            </a:r>
            <a:r>
              <a:rPr lang="cs-CZ" dirty="0" err="1"/>
              <a:t>supraventrikulární</a:t>
            </a:r>
            <a:r>
              <a:rPr lang="cs-CZ" dirty="0"/>
              <a:t> tachykardie, fibrilace síní/</a:t>
            </a:r>
            <a:r>
              <a:rPr lang="cs-CZ" dirty="0" err="1"/>
              <a:t>flutter</a:t>
            </a:r>
            <a:r>
              <a:rPr lang="cs-CZ" dirty="0"/>
              <a:t> s rychlým AV vedením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</a:t>
            </a:r>
          </a:p>
          <a:p>
            <a:r>
              <a:rPr lang="cs-CZ" dirty="0"/>
              <a:t>D: úvodní dávka 5 mg, opakování po 5 až 10 minutách</a:t>
            </a:r>
          </a:p>
          <a:p>
            <a:r>
              <a:rPr lang="cs-CZ" dirty="0"/>
              <a:t>NÚ: hypotenze, snížení srdečního výdeje, arytmie, AV blokády</a:t>
            </a:r>
          </a:p>
          <a:p>
            <a:r>
              <a:rPr lang="cs-CZ" dirty="0"/>
              <a:t>KI: kardiogenní šok, AIM s komplikacemi (SA/AV blokáda 2/3), </a:t>
            </a:r>
            <a:r>
              <a:rPr lang="cs-CZ" dirty="0" err="1"/>
              <a:t>sick</a:t>
            </a:r>
            <a:r>
              <a:rPr lang="cs-CZ" dirty="0"/>
              <a:t> sinus syndrom, srdeční nedostatečnost, těhotenství a kojení</a:t>
            </a:r>
          </a:p>
          <a:p>
            <a:r>
              <a:rPr lang="cs-CZ" dirty="0"/>
              <a:t>I: antihypertenziva, diuretika, </a:t>
            </a:r>
            <a:r>
              <a:rPr lang="cs-CZ" dirty="0" err="1"/>
              <a:t>vazodilatancia</a:t>
            </a:r>
            <a:r>
              <a:rPr lang="cs-CZ" dirty="0"/>
              <a:t> – zvýšení hypotenzního účinku, zesílení účinku alkoholu prostřednictvím blokády P450</a:t>
            </a:r>
          </a:p>
          <a:p>
            <a:r>
              <a:rPr lang="cs-CZ" dirty="0" err="1"/>
              <a:t>Pozn</a:t>
            </a:r>
            <a:r>
              <a:rPr lang="cs-CZ" dirty="0"/>
              <a:t>: neúčinný u komorových arytmií, </a:t>
            </a:r>
            <a:r>
              <a:rPr lang="cs-CZ" dirty="0" err="1"/>
              <a:t>i.v</a:t>
            </a:r>
            <a:r>
              <a:rPr lang="cs-CZ" dirty="0"/>
              <a:t>. podání u pacientů s předchozím IM může vést k </a:t>
            </a:r>
            <a:r>
              <a:rPr lang="cs-CZ" dirty="0" err="1"/>
              <a:t>hemodynamické</a:t>
            </a:r>
            <a:r>
              <a:rPr lang="cs-CZ" dirty="0"/>
              <a:t> nestabilitě až kolapsu</a:t>
            </a:r>
          </a:p>
        </p:txBody>
      </p:sp>
    </p:spTree>
    <p:extLst>
      <p:ext uri="{BB962C8B-B14F-4D97-AF65-F5344CB8AC3E}">
        <p14:creationId xmlns:p14="http://schemas.microsoft.com/office/powerpoint/2010/main" val="404629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411E3-D9AF-4F29-B130-BD1991E63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Adenosin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2ACCC6-9FB1-4016-8FF5-C5F86CDC6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P: rychlá léčba </a:t>
            </a:r>
            <a:r>
              <a:rPr lang="cs-CZ" dirty="0" err="1"/>
              <a:t>supraventrikulárních</a:t>
            </a:r>
            <a:r>
              <a:rPr lang="cs-CZ" dirty="0"/>
              <a:t> arytmií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 (bolus, infuze)</a:t>
            </a:r>
          </a:p>
          <a:p>
            <a:r>
              <a:rPr lang="cs-CZ" dirty="0"/>
              <a:t>D: rychlý bolus 6 mg, při neúspěchu dalších 12 mg v odstupu 1 až 2 minuty, ne po třetí dávce</a:t>
            </a:r>
          </a:p>
          <a:p>
            <a:r>
              <a:rPr lang="cs-CZ" dirty="0"/>
              <a:t>NÚ: hypotenze, AV blokáda, bradykardie, bolesti hlavy, poruchy zraku</a:t>
            </a:r>
          </a:p>
          <a:p>
            <a:r>
              <a:rPr lang="cs-CZ" dirty="0"/>
              <a:t>KI: AV blokáda 2/3, relativně hypotenze, závažné plicní onemocnění</a:t>
            </a:r>
          </a:p>
          <a:p>
            <a:r>
              <a:rPr lang="cs-CZ" dirty="0"/>
              <a:t>I: </a:t>
            </a:r>
            <a:r>
              <a:rPr lang="cs-CZ" dirty="0" err="1"/>
              <a:t>metylxanthiny</a:t>
            </a:r>
            <a:endParaRPr lang="cs-CZ" dirty="0"/>
          </a:p>
          <a:p>
            <a:r>
              <a:rPr lang="cs-CZ" dirty="0" err="1"/>
              <a:t>Pozn</a:t>
            </a:r>
            <a:r>
              <a:rPr lang="cs-CZ" dirty="0"/>
              <a:t>: paradoxní tachykardie, nezbytná monitorace – EKG, NÚ časté, ale rychle vymizí</a:t>
            </a:r>
          </a:p>
        </p:txBody>
      </p:sp>
    </p:spTree>
    <p:extLst>
      <p:ext uri="{BB962C8B-B14F-4D97-AF65-F5344CB8AC3E}">
        <p14:creationId xmlns:p14="http://schemas.microsoft.com/office/powerpoint/2010/main" val="164601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24682-2108-4B72-927E-3B09C2A02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Adrenalin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F00568-8669-4F89-8AC9-2D8B2705A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P: rozšířená neodkladná resuscitace, anafylaktický šok, refrakterní astmatický záchvat</a:t>
            </a:r>
          </a:p>
          <a:p>
            <a:r>
              <a:rPr lang="cs-CZ" dirty="0"/>
              <a:t>ZP: </a:t>
            </a:r>
            <a:r>
              <a:rPr lang="cs-CZ" dirty="0" err="1"/>
              <a:t>i.m</a:t>
            </a:r>
            <a:r>
              <a:rPr lang="cs-CZ" dirty="0"/>
              <a:t>.,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s.k</a:t>
            </a:r>
            <a:r>
              <a:rPr lang="cs-CZ" dirty="0"/>
              <a:t>., </a:t>
            </a:r>
            <a:r>
              <a:rPr lang="cs-CZ" dirty="0" err="1"/>
              <a:t>i.o</a:t>
            </a:r>
            <a:r>
              <a:rPr lang="cs-CZ" dirty="0"/>
              <a:t>., </a:t>
            </a:r>
            <a:r>
              <a:rPr lang="cs-CZ" dirty="0" err="1"/>
              <a:t>inh</a:t>
            </a:r>
            <a:r>
              <a:rPr lang="cs-CZ" dirty="0"/>
              <a:t>.</a:t>
            </a:r>
          </a:p>
          <a:p>
            <a:r>
              <a:rPr lang="cs-CZ" dirty="0"/>
              <a:t>D: u neodkladné resuscitace 1 mg </a:t>
            </a:r>
            <a:r>
              <a:rPr lang="cs-CZ" dirty="0" err="1"/>
              <a:t>i.v</a:t>
            </a:r>
            <a:r>
              <a:rPr lang="cs-CZ" dirty="0"/>
              <a:t>. nebo </a:t>
            </a:r>
            <a:r>
              <a:rPr lang="cs-CZ" dirty="0" err="1"/>
              <a:t>i.o</a:t>
            </a:r>
            <a:r>
              <a:rPr lang="cs-CZ" dirty="0"/>
              <a:t>. ihned po asystolii nebo 3. neúspěšném výboji při defibrilaci, opakování po 3 až 5 minutách</a:t>
            </a:r>
          </a:p>
          <a:p>
            <a:r>
              <a:rPr lang="cs-CZ" dirty="0"/>
              <a:t>NÚ: nežádoucí oběhové reakce, tachykardie, </a:t>
            </a:r>
            <a:r>
              <a:rPr lang="cs-CZ" dirty="0" err="1"/>
              <a:t>tachyarytmie</a:t>
            </a:r>
            <a:r>
              <a:rPr lang="cs-CZ" dirty="0"/>
              <a:t>, hypertenze, krvácení do mozku, úzkost, třes, neklid, zvýšená svalová rigidita u </a:t>
            </a:r>
            <a:r>
              <a:rPr lang="cs-CZ" dirty="0" err="1"/>
              <a:t>parkinsoniků</a:t>
            </a:r>
            <a:endParaRPr lang="cs-CZ" dirty="0"/>
          </a:p>
          <a:p>
            <a:r>
              <a:rPr lang="cs-CZ" dirty="0"/>
              <a:t>KI: ne </a:t>
            </a:r>
            <a:r>
              <a:rPr lang="cs-CZ" dirty="0" err="1"/>
              <a:t>intranazálně</a:t>
            </a:r>
            <a:endParaRPr lang="cs-CZ" dirty="0"/>
          </a:p>
          <a:p>
            <a:r>
              <a:rPr lang="cs-CZ" dirty="0"/>
              <a:t>I: inaktivace NaHCO3 a alkalickými roztoky, účinek potencován řadou léčiv včetně </a:t>
            </a:r>
            <a:r>
              <a:rPr lang="cs-CZ" dirty="0" err="1"/>
              <a:t>tricyklických</a:t>
            </a:r>
            <a:r>
              <a:rPr lang="cs-CZ" dirty="0"/>
              <a:t> antidepresiv, antihistaminik první generace a digoxinu</a:t>
            </a:r>
          </a:p>
          <a:p>
            <a:r>
              <a:rPr lang="cs-CZ" dirty="0" err="1"/>
              <a:t>Pozn</a:t>
            </a:r>
            <a:r>
              <a:rPr lang="cs-CZ" dirty="0"/>
              <a:t>: </a:t>
            </a:r>
            <a:r>
              <a:rPr lang="cs-CZ" dirty="0" err="1"/>
              <a:t>i.m</a:t>
            </a:r>
            <a:r>
              <a:rPr lang="cs-CZ" dirty="0"/>
              <a:t>. – zlepšení distribuce krátkodobou masáží v místě aplikace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539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0E197-64A6-4050-A66F-52754F1C8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Aminofylin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32454B-7CEE-4455-988C-82FE8372C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P: </a:t>
            </a:r>
            <a:r>
              <a:rPr lang="cs-CZ" dirty="0" err="1"/>
              <a:t>asthma</a:t>
            </a:r>
            <a:r>
              <a:rPr lang="cs-CZ" dirty="0"/>
              <a:t> </a:t>
            </a:r>
            <a:r>
              <a:rPr lang="cs-CZ" dirty="0" err="1"/>
              <a:t>bronchiale</a:t>
            </a:r>
            <a:r>
              <a:rPr lang="cs-CZ" dirty="0"/>
              <a:t>, CHOPN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  <a:p>
            <a:r>
              <a:rPr lang="cs-CZ" dirty="0"/>
              <a:t>D: 240 mg pomalu </a:t>
            </a:r>
            <a:r>
              <a:rPr lang="cs-CZ" dirty="0" err="1"/>
              <a:t>i.v</a:t>
            </a:r>
            <a:r>
              <a:rPr lang="cs-CZ" dirty="0"/>
              <a:t>. nebo 5 mg/kg v infuzi 30 – 60 min</a:t>
            </a:r>
          </a:p>
          <a:p>
            <a:r>
              <a:rPr lang="cs-CZ" dirty="0"/>
              <a:t>NÚ: nauzea, zvracení, sinusová tachykardie, </a:t>
            </a:r>
            <a:r>
              <a:rPr lang="cs-CZ" dirty="0" err="1"/>
              <a:t>supraventrikulární</a:t>
            </a:r>
            <a:r>
              <a:rPr lang="cs-CZ" dirty="0"/>
              <a:t> nebo komorové extrasystoly</a:t>
            </a:r>
          </a:p>
          <a:p>
            <a:r>
              <a:rPr lang="cs-CZ" dirty="0"/>
              <a:t>KI: tyreotoxikóza, </a:t>
            </a:r>
            <a:r>
              <a:rPr lang="cs-CZ" dirty="0" err="1"/>
              <a:t>tachyarytmie</a:t>
            </a:r>
            <a:r>
              <a:rPr lang="cs-CZ" dirty="0"/>
              <a:t>, akutní IM, epilepsie</a:t>
            </a:r>
          </a:p>
          <a:p>
            <a:r>
              <a:rPr lang="cs-CZ" dirty="0"/>
              <a:t>I: snížení efektu benzodiazepinů, potencuje efekt hypotenziv a </a:t>
            </a:r>
            <a:r>
              <a:rPr lang="cs-CZ" dirty="0" err="1"/>
              <a:t>vazodilatancií</a:t>
            </a:r>
            <a:endParaRPr lang="cs-CZ" dirty="0"/>
          </a:p>
          <a:p>
            <a:r>
              <a:rPr lang="cs-CZ" dirty="0" err="1"/>
              <a:t>Pozn</a:t>
            </a:r>
            <a:r>
              <a:rPr lang="cs-CZ" dirty="0"/>
              <a:t>: vyšší dávka u kuřáků, nízký terapeutický index, použití pro zkrácení probuzení po </a:t>
            </a:r>
            <a:r>
              <a:rPr lang="cs-CZ" dirty="0" err="1"/>
              <a:t>sedaci</a:t>
            </a:r>
            <a:r>
              <a:rPr lang="cs-CZ" dirty="0"/>
              <a:t> nebo celkové anestezii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011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D8FC1-955A-4D53-9A91-C479F1C9E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Amiodaron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73CA76-A896-4A2E-BB68-77B48DB73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P: srdeční zástava s </a:t>
            </a:r>
            <a:r>
              <a:rPr lang="cs-CZ" dirty="0" err="1"/>
              <a:t>defibrilovatelným</a:t>
            </a:r>
            <a:r>
              <a:rPr lang="cs-CZ" dirty="0"/>
              <a:t> rytmem, </a:t>
            </a:r>
            <a:r>
              <a:rPr lang="cs-CZ" dirty="0" err="1"/>
              <a:t>supraventrikulární</a:t>
            </a:r>
            <a:r>
              <a:rPr lang="cs-CZ" dirty="0"/>
              <a:t> poruchy rytmu s rychlou frekvencí komor, komorové tachykardie, komorové extrasystoly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., NE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  <a:p>
            <a:r>
              <a:rPr lang="cs-CZ" dirty="0"/>
              <a:t>D: 5 mg/kg ve 20 ml 5% </a:t>
            </a:r>
            <a:r>
              <a:rPr lang="cs-CZ" dirty="0" err="1"/>
              <a:t>Glu</a:t>
            </a:r>
            <a:r>
              <a:rPr lang="cs-CZ" dirty="0"/>
              <a:t>, stejná dávka po 5. neúspěšném výboji. V infuzi nebo jako pomalý bolus – 250 ml 5% </a:t>
            </a:r>
            <a:r>
              <a:rPr lang="cs-CZ" dirty="0" err="1"/>
              <a:t>Glu</a:t>
            </a:r>
            <a:endParaRPr lang="cs-CZ" dirty="0"/>
          </a:p>
          <a:p>
            <a:r>
              <a:rPr lang="cs-CZ" dirty="0"/>
              <a:t>NÚ: hypotenze, arytmie, dušnost</a:t>
            </a:r>
          </a:p>
          <a:p>
            <a:r>
              <a:rPr lang="cs-CZ" dirty="0"/>
              <a:t>KI: žádné při resuscitaci; sinusová bradykardie, těžké poruchy vedení vzruchu, oběhové selhávání, závažná arteriální hypotenze, těhotenství a kojení, do 3 let věku</a:t>
            </a:r>
          </a:p>
          <a:p>
            <a:r>
              <a:rPr lang="cs-CZ" dirty="0"/>
              <a:t>I: </a:t>
            </a:r>
            <a:r>
              <a:rPr lang="cs-CZ" dirty="0" err="1"/>
              <a:t>potenciace</a:t>
            </a:r>
            <a:r>
              <a:rPr lang="cs-CZ" dirty="0"/>
              <a:t> účinku betablokátorů a některých blokátorů vápníkových kanálů, riziko maligních arytmií při podání s dalšími </a:t>
            </a:r>
            <a:r>
              <a:rPr lang="cs-CZ" dirty="0" err="1"/>
              <a:t>antiarytmiky</a:t>
            </a:r>
            <a:r>
              <a:rPr lang="cs-CZ" dirty="0"/>
              <a:t> a léčivy</a:t>
            </a:r>
          </a:p>
          <a:p>
            <a:r>
              <a:rPr lang="cs-CZ" dirty="0" err="1"/>
              <a:t>Pozn</a:t>
            </a:r>
            <a:r>
              <a:rPr lang="cs-CZ" dirty="0"/>
              <a:t>: nekombinovat v téže infuzní lince, preference před </a:t>
            </a:r>
            <a:r>
              <a:rPr lang="cs-CZ" dirty="0" err="1"/>
              <a:t>trimekainem</a:t>
            </a:r>
            <a:r>
              <a:rPr lang="cs-CZ" dirty="0"/>
              <a:t>, pro ředění 5% </a:t>
            </a:r>
            <a:r>
              <a:rPr lang="cs-CZ" dirty="0" err="1"/>
              <a:t>Glu</a:t>
            </a:r>
            <a:r>
              <a:rPr lang="cs-CZ" dirty="0"/>
              <a:t>, indikace k ukončení komorové tachykardie u </a:t>
            </a:r>
            <a:r>
              <a:rPr lang="cs-CZ" dirty="0" err="1"/>
              <a:t>hemodynamicky</a:t>
            </a:r>
            <a:r>
              <a:rPr lang="cs-CZ" dirty="0"/>
              <a:t> stabilních pacientů, zvážit </a:t>
            </a:r>
            <a:r>
              <a:rPr lang="cs-CZ" dirty="0" err="1"/>
              <a:t>kardioverzi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17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A4445-A055-4D48-80F6-63DDC58F8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Atropin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8544DA-F7A4-4CBF-89FC-EB0CE47C1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P: sinusová nebo nodální bradykardie s klinickými příznaky, AV blokáda, potlačení sekrece, otrava organofosfáty</a:t>
            </a:r>
          </a:p>
          <a:p>
            <a:r>
              <a:rPr lang="cs-CZ" dirty="0"/>
              <a:t>ZP: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i.m</a:t>
            </a:r>
            <a:r>
              <a:rPr lang="cs-CZ" dirty="0"/>
              <a:t>., </a:t>
            </a:r>
            <a:r>
              <a:rPr lang="cs-CZ" dirty="0" err="1"/>
              <a:t>s.c</a:t>
            </a:r>
            <a:r>
              <a:rPr lang="cs-CZ" dirty="0"/>
              <a:t>.,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  <a:p>
            <a:r>
              <a:rPr lang="cs-CZ" dirty="0"/>
              <a:t>D: před anestezií 0,3 až 0,5 mg </a:t>
            </a:r>
            <a:r>
              <a:rPr lang="cs-CZ" dirty="0" err="1"/>
              <a:t>i.v</a:t>
            </a:r>
            <a:r>
              <a:rPr lang="cs-CZ" dirty="0"/>
              <a:t>., terapie bradykardie a AV blokády 0,5 až 1,0 mg opakovaně do celkové dávky 3 mg, opakování dávky po 1 – 2 h</a:t>
            </a:r>
          </a:p>
          <a:p>
            <a:r>
              <a:rPr lang="cs-CZ" dirty="0"/>
              <a:t>NÚ: blokáda parasympatiku, psychické poruchy – prostup HEB</a:t>
            </a:r>
          </a:p>
          <a:p>
            <a:r>
              <a:rPr lang="cs-CZ" dirty="0"/>
              <a:t>KI: akutní glaukom, hypertrofie prostaty, stenóza pyloru, </a:t>
            </a:r>
            <a:r>
              <a:rPr lang="cs-CZ" dirty="0" err="1"/>
              <a:t>hyperthyreóza</a:t>
            </a:r>
            <a:r>
              <a:rPr lang="cs-CZ" dirty="0"/>
              <a:t>, </a:t>
            </a:r>
            <a:r>
              <a:rPr lang="cs-CZ" dirty="0" err="1"/>
              <a:t>mukoviscidóza</a:t>
            </a:r>
            <a:endParaRPr lang="cs-CZ" dirty="0"/>
          </a:p>
          <a:p>
            <a:r>
              <a:rPr lang="cs-CZ" dirty="0"/>
              <a:t>I: </a:t>
            </a:r>
            <a:r>
              <a:rPr lang="cs-CZ" dirty="0" err="1"/>
              <a:t>anticholinergika</a:t>
            </a:r>
            <a:r>
              <a:rPr lang="cs-CZ" dirty="0"/>
              <a:t> (</a:t>
            </a:r>
            <a:r>
              <a:rPr lang="cs-CZ" dirty="0" err="1"/>
              <a:t>potenciace</a:t>
            </a:r>
            <a:r>
              <a:rPr lang="cs-CZ" dirty="0"/>
              <a:t>), </a:t>
            </a:r>
            <a:r>
              <a:rPr lang="cs-CZ" dirty="0" err="1"/>
              <a:t>antagonizace</a:t>
            </a:r>
            <a:r>
              <a:rPr lang="cs-CZ" dirty="0"/>
              <a:t> </a:t>
            </a:r>
            <a:r>
              <a:rPr lang="cs-CZ" dirty="0" err="1"/>
              <a:t>cholinergiky</a:t>
            </a:r>
            <a:endParaRPr lang="cs-CZ" dirty="0"/>
          </a:p>
          <a:p>
            <a:r>
              <a:rPr lang="cs-CZ" dirty="0" err="1"/>
              <a:t>Pozn</a:t>
            </a:r>
            <a:r>
              <a:rPr lang="cs-CZ" dirty="0"/>
              <a:t>: u neodkladné resuscitace se od roku 2010 nepoužívá, nejvíce působí na mladé trénované jedince, nulový účinek u denervovaného srdce, </a:t>
            </a:r>
            <a:r>
              <a:rPr lang="cs-CZ" dirty="0" err="1"/>
              <a:t>bronchodilatace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71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89FE4-C8BF-40BD-AA6D-8DAC0635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Clopidogrel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DBECBE-E891-485C-8077-D2C4ED715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P: v kombinaci s ASA k prevenci trombotických komplikací u pacientů s akutními koronárními příhodami (nestabilní angina pectoris, IM)</a:t>
            </a:r>
          </a:p>
          <a:p>
            <a:r>
              <a:rPr lang="cs-CZ" dirty="0"/>
              <a:t>ZP: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  <a:p>
            <a:r>
              <a:rPr lang="cs-CZ" dirty="0"/>
              <a:t>D: 600 mg </a:t>
            </a:r>
            <a:r>
              <a:rPr lang="cs-CZ" dirty="0" err="1"/>
              <a:t>p.o</a:t>
            </a:r>
            <a:r>
              <a:rPr lang="cs-CZ" dirty="0"/>
              <a:t>. nasycovací, dále 150 mg denně</a:t>
            </a:r>
          </a:p>
          <a:p>
            <a:r>
              <a:rPr lang="cs-CZ" dirty="0"/>
              <a:t>NÚ: krvácení</a:t>
            </a:r>
          </a:p>
          <a:p>
            <a:r>
              <a:rPr lang="cs-CZ" dirty="0"/>
              <a:t>KI: aktivní patologické krvácení, CMP – recentní, jaterní dysfunkce</a:t>
            </a:r>
          </a:p>
          <a:p>
            <a:r>
              <a:rPr lang="cs-CZ" dirty="0"/>
              <a:t>I: </a:t>
            </a:r>
            <a:r>
              <a:rPr lang="cs-CZ" dirty="0" err="1"/>
              <a:t>warfarin</a:t>
            </a:r>
            <a:r>
              <a:rPr lang="cs-CZ" dirty="0"/>
              <a:t>, NSAID</a:t>
            </a:r>
          </a:p>
          <a:p>
            <a:r>
              <a:rPr lang="cs-CZ" dirty="0" err="1"/>
              <a:t>Pozn</a:t>
            </a:r>
            <a:r>
              <a:rPr lang="cs-CZ" dirty="0"/>
              <a:t>: účinek přetrvává 7 dní, pouze tam, kde jsou kontraindikovány </a:t>
            </a:r>
            <a:r>
              <a:rPr lang="cs-CZ" dirty="0" err="1"/>
              <a:t>prasugel</a:t>
            </a:r>
            <a:r>
              <a:rPr lang="cs-CZ" dirty="0"/>
              <a:t> nebo </a:t>
            </a:r>
            <a:r>
              <a:rPr lang="cs-CZ" dirty="0" err="1"/>
              <a:t>ticagrelor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225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4E2C0-F4C9-46E8-9B06-AAB06AB6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Diazepam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EB4594-3BA2-4C75-A2E3-54B9797B5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P: </a:t>
            </a:r>
            <a:r>
              <a:rPr lang="cs-CZ" dirty="0" err="1"/>
              <a:t>anxiolýza</a:t>
            </a:r>
            <a:r>
              <a:rPr lang="cs-CZ" dirty="0"/>
              <a:t>, </a:t>
            </a:r>
            <a:r>
              <a:rPr lang="cs-CZ" dirty="0" err="1"/>
              <a:t>sedace</a:t>
            </a:r>
            <a:r>
              <a:rPr lang="cs-CZ" dirty="0"/>
              <a:t>, amnézie, antikonvulzivní účinek, potlačení </a:t>
            </a:r>
            <a:r>
              <a:rPr lang="cs-CZ" dirty="0" err="1"/>
              <a:t>psychomimetických</a:t>
            </a:r>
            <a:r>
              <a:rPr lang="cs-CZ" dirty="0"/>
              <a:t> účinků </a:t>
            </a:r>
            <a:r>
              <a:rPr lang="cs-CZ" dirty="0" err="1"/>
              <a:t>ketaminu</a:t>
            </a:r>
            <a:endParaRPr lang="cs-CZ" dirty="0"/>
          </a:p>
          <a:p>
            <a:r>
              <a:rPr lang="cs-CZ" dirty="0"/>
              <a:t>ZP: </a:t>
            </a:r>
            <a:r>
              <a:rPr lang="cs-CZ" dirty="0" err="1"/>
              <a:t>p.o</a:t>
            </a:r>
            <a:r>
              <a:rPr lang="cs-CZ" dirty="0"/>
              <a:t>.,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p.r</a:t>
            </a:r>
            <a:r>
              <a:rPr lang="cs-CZ" dirty="0"/>
              <a:t>.</a:t>
            </a:r>
          </a:p>
          <a:p>
            <a:r>
              <a:rPr lang="cs-CZ" dirty="0"/>
              <a:t>D: </a:t>
            </a:r>
            <a:r>
              <a:rPr lang="cs-CZ" dirty="0" err="1"/>
              <a:t>sedace</a:t>
            </a:r>
            <a:r>
              <a:rPr lang="cs-CZ" dirty="0"/>
              <a:t> 5 – 10 mg </a:t>
            </a:r>
            <a:r>
              <a:rPr lang="cs-CZ" dirty="0" err="1"/>
              <a:t>i.v</a:t>
            </a:r>
            <a:r>
              <a:rPr lang="cs-CZ" dirty="0"/>
              <a:t>., status </a:t>
            </a:r>
            <a:r>
              <a:rPr lang="cs-CZ" dirty="0" err="1"/>
              <a:t>epilepticus</a:t>
            </a:r>
            <a:r>
              <a:rPr lang="cs-CZ" dirty="0"/>
              <a:t>, </a:t>
            </a:r>
            <a:r>
              <a:rPr lang="cs-CZ" dirty="0" err="1"/>
              <a:t>preeklampsie</a:t>
            </a:r>
            <a:r>
              <a:rPr lang="cs-CZ" dirty="0"/>
              <a:t> a eklampsie až 30 mg </a:t>
            </a:r>
            <a:r>
              <a:rPr lang="cs-CZ" dirty="0" err="1"/>
              <a:t>i.v</a:t>
            </a:r>
            <a:r>
              <a:rPr lang="cs-CZ" dirty="0"/>
              <a:t>., febrilní křeče u dětí 5 – 10 mg </a:t>
            </a:r>
            <a:r>
              <a:rPr lang="cs-CZ" dirty="0" err="1"/>
              <a:t>p.r</a:t>
            </a:r>
            <a:r>
              <a:rPr lang="cs-CZ" dirty="0"/>
              <a:t>.</a:t>
            </a:r>
          </a:p>
          <a:p>
            <a:r>
              <a:rPr lang="cs-CZ" dirty="0"/>
              <a:t>NÚ: útlum dechu, mírná hypotenze a bradykardie</a:t>
            </a:r>
          </a:p>
          <a:p>
            <a:r>
              <a:rPr lang="cs-CZ" dirty="0"/>
              <a:t>KI: věk do 6 měsíců, akutní glaukom, </a:t>
            </a:r>
            <a:r>
              <a:rPr lang="cs-CZ" dirty="0" err="1"/>
              <a:t>myasthenia</a:t>
            </a:r>
            <a:r>
              <a:rPr lang="cs-CZ" dirty="0"/>
              <a:t> gravis, ventilační insuficience a podání dalších sedativ a hypnotik při nemožnosti zajistit umělou plicní ventilaci</a:t>
            </a:r>
          </a:p>
          <a:p>
            <a:r>
              <a:rPr lang="cs-CZ" dirty="0"/>
              <a:t>I: </a:t>
            </a:r>
            <a:r>
              <a:rPr lang="cs-CZ" dirty="0" err="1"/>
              <a:t>potenciace</a:t>
            </a:r>
            <a:r>
              <a:rPr lang="cs-CZ" dirty="0"/>
              <a:t> </a:t>
            </a:r>
            <a:r>
              <a:rPr lang="cs-CZ" dirty="0" err="1"/>
              <a:t>opioidy</a:t>
            </a:r>
            <a:r>
              <a:rPr lang="cs-CZ" dirty="0"/>
              <a:t>, </a:t>
            </a:r>
            <a:r>
              <a:rPr lang="cs-CZ" dirty="0" err="1"/>
              <a:t>cimetidin</a:t>
            </a:r>
            <a:r>
              <a:rPr lang="cs-CZ" dirty="0"/>
              <a:t> – P450 – prodloužení účinku</a:t>
            </a:r>
          </a:p>
          <a:p>
            <a:r>
              <a:rPr lang="cs-CZ" dirty="0" err="1"/>
              <a:t>Pozn</a:t>
            </a:r>
            <a:r>
              <a:rPr lang="cs-CZ" dirty="0"/>
              <a:t>: u krátkodobé </a:t>
            </a:r>
            <a:r>
              <a:rPr lang="cs-CZ" dirty="0" err="1"/>
              <a:t>sedace</a:t>
            </a:r>
            <a:r>
              <a:rPr lang="cs-CZ" dirty="0"/>
              <a:t> midazolam, </a:t>
            </a:r>
            <a:r>
              <a:rPr lang="cs-CZ" dirty="0" err="1"/>
              <a:t>flumazenil</a:t>
            </a:r>
            <a:r>
              <a:rPr lang="cs-CZ" dirty="0"/>
              <a:t> jako specifické </a:t>
            </a:r>
            <a:r>
              <a:rPr lang="cs-CZ" dirty="0" err="1"/>
              <a:t>antidotum</a:t>
            </a:r>
            <a:r>
              <a:rPr lang="cs-CZ" dirty="0"/>
              <a:t>, </a:t>
            </a:r>
            <a:r>
              <a:rPr lang="cs-CZ" dirty="0" err="1"/>
              <a:t>antianalgetický</a:t>
            </a:r>
            <a:r>
              <a:rPr lang="cs-CZ" dirty="0"/>
              <a:t> účinek – pozor na bolestivý výkon při nedostatečné analgezii, stavy zmatenosti, agitovanosti a excitovanosti u starších osob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5438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2898</Words>
  <Application>Microsoft Office PowerPoint</Application>
  <PresentationFormat>Širokoúhlá obrazovka</PresentationFormat>
  <Paragraphs>217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Motiv Office</vt:lpstr>
      <vt:lpstr>Léčiva v urgentních situacích</vt:lpstr>
      <vt:lpstr>Kyselina acetylsalicylová</vt:lpstr>
      <vt:lpstr>Adenosin</vt:lpstr>
      <vt:lpstr>Adrenalin</vt:lpstr>
      <vt:lpstr>Aminofylin</vt:lpstr>
      <vt:lpstr>Amiodaron</vt:lpstr>
      <vt:lpstr>Atropin</vt:lpstr>
      <vt:lpstr>Clopidogrel</vt:lpstr>
      <vt:lpstr>Diazepam</vt:lpstr>
      <vt:lpstr>Dobutamin</vt:lpstr>
      <vt:lpstr>Etomidát</vt:lpstr>
      <vt:lpstr>Fentanyl</vt:lpstr>
      <vt:lpstr>Flumazenil</vt:lpstr>
      <vt:lpstr>Furosemid</vt:lpstr>
      <vt:lpstr>Haloperidol</vt:lpstr>
      <vt:lpstr>Heparin</vt:lpstr>
      <vt:lpstr>Kaptopril</vt:lpstr>
      <vt:lpstr>Ketamin</vt:lpstr>
      <vt:lpstr>Mannitol</vt:lpstr>
      <vt:lpstr>Metoprolol</vt:lpstr>
      <vt:lpstr>Midazolam</vt:lpstr>
      <vt:lpstr>Noradrenalin</vt:lpstr>
      <vt:lpstr>Propofol</vt:lpstr>
      <vt:lpstr>Sufentanyl</vt:lpstr>
      <vt:lpstr>Suxamethonium</vt:lpstr>
      <vt:lpstr>Terbutalin</vt:lpstr>
      <vt:lpstr>Trimekain</vt:lpstr>
      <vt:lpstr>Verapamil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Léčiva v urgentních situacích</dc:title>
  <dc:creator>Petr Babula</dc:creator>
  <cp:lastModifiedBy>Petr Babula</cp:lastModifiedBy>
  <cp:revision>81</cp:revision>
  <dcterms:created xsi:type="dcterms:W3CDTF">2022-10-26T16:14:52Z</dcterms:created>
  <dcterms:modified xsi:type="dcterms:W3CDTF">2022-10-26T19:09:57Z</dcterms:modified>
</cp:coreProperties>
</file>