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98" r:id="rId4"/>
    <p:sldId id="297" r:id="rId5"/>
    <p:sldId id="261" r:id="rId6"/>
    <p:sldId id="262" r:id="rId7"/>
    <p:sldId id="263" r:id="rId8"/>
    <p:sldId id="299" r:id="rId9"/>
    <p:sldId id="300" r:id="rId10"/>
    <p:sldId id="264" r:id="rId11"/>
    <p:sldId id="266" r:id="rId12"/>
    <p:sldId id="267" r:id="rId13"/>
    <p:sldId id="265" r:id="rId14"/>
    <p:sldId id="303" r:id="rId15"/>
    <p:sldId id="268" r:id="rId16"/>
    <p:sldId id="269" r:id="rId17"/>
    <p:sldId id="302" r:id="rId18"/>
    <p:sldId id="277" r:id="rId19"/>
    <p:sldId id="301" r:id="rId20"/>
    <p:sldId id="296" r:id="rId21"/>
    <p:sldId id="304" r:id="rId22"/>
    <p:sldId id="278" r:id="rId23"/>
    <p:sldId id="279" r:id="rId24"/>
    <p:sldId id="281" r:id="rId25"/>
    <p:sldId id="282" r:id="rId26"/>
    <p:sldId id="283" r:id="rId27"/>
    <p:sldId id="284" r:id="rId28"/>
    <p:sldId id="290" r:id="rId29"/>
    <p:sldId id="285" r:id="rId30"/>
    <p:sldId id="289" r:id="rId31"/>
    <p:sldId id="286" r:id="rId32"/>
    <p:sldId id="288" r:id="rId33"/>
    <p:sldId id="287" r:id="rId34"/>
    <p:sldId id="291" r:id="rId35"/>
    <p:sldId id="280" r:id="rId36"/>
    <p:sldId id="292" r:id="rId37"/>
    <p:sldId id="271" r:id="rId38"/>
    <p:sldId id="272" r:id="rId39"/>
    <p:sldId id="275" r:id="rId40"/>
    <p:sldId id="293" r:id="rId41"/>
    <p:sldId id="294" r:id="rId42"/>
    <p:sldId id="276" r:id="rId43"/>
    <p:sldId id="295" r:id="rId44"/>
    <p:sldId id="258" r:id="rId45"/>
    <p:sldId id="260" r:id="rId46"/>
    <p:sldId id="259" r:id="rId4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6D0808-77C7-40A7-A9BE-74B974224DE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BCC163AB-4486-48BB-ACD3-2DA9E92A27EA}">
      <dgm:prSet/>
      <dgm:spPr/>
      <dgm:t>
        <a:bodyPr/>
        <a:lstStyle/>
        <a:p>
          <a:r>
            <a:rPr lang="cs-CZ"/>
            <a:t>Zdravá výživa v období těhotenství je základem pro </a:t>
          </a:r>
          <a:r>
            <a:rPr lang="cs-CZ" b="1"/>
            <a:t>vytvoření vhodných podmínek pro zdravý vývoj plodu</a:t>
          </a:r>
          <a:r>
            <a:rPr lang="cs-CZ"/>
            <a:t> při zachování dobrého nutričního stavu matky a dobré kompenzace diabetes mellitus</a:t>
          </a:r>
        </a:p>
      </dgm:t>
    </dgm:pt>
    <dgm:pt modelId="{6BC92CE9-512A-4FE1-A9AB-8B3D3C85A65C}" type="parTrans" cxnId="{7E764FB7-7E69-4A43-92D4-7C1C20DDEA87}">
      <dgm:prSet/>
      <dgm:spPr/>
      <dgm:t>
        <a:bodyPr/>
        <a:lstStyle/>
        <a:p>
          <a:endParaRPr lang="cs-CZ"/>
        </a:p>
      </dgm:t>
    </dgm:pt>
    <dgm:pt modelId="{0A8DD196-8A61-42CE-AAF4-7FF886D71540}" type="sibTrans" cxnId="{7E764FB7-7E69-4A43-92D4-7C1C20DDEA87}">
      <dgm:prSet/>
      <dgm:spPr/>
      <dgm:t>
        <a:bodyPr/>
        <a:lstStyle/>
        <a:p>
          <a:endParaRPr lang="cs-CZ"/>
        </a:p>
      </dgm:t>
    </dgm:pt>
    <dgm:pt modelId="{062DDDA9-569F-484D-9AEC-DECFF85E64F6}" type="pres">
      <dgm:prSet presAssocID="{506D0808-77C7-40A7-A9BE-74B974224DEF}" presName="linear" presStyleCnt="0">
        <dgm:presLayoutVars>
          <dgm:animLvl val="lvl"/>
          <dgm:resizeHandles val="exact"/>
        </dgm:presLayoutVars>
      </dgm:prSet>
      <dgm:spPr/>
    </dgm:pt>
    <dgm:pt modelId="{6F178572-1464-441E-B3FD-153BC7484531}" type="pres">
      <dgm:prSet presAssocID="{BCC163AB-4486-48BB-ACD3-2DA9E92A27EA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AEA08F76-648D-4DF3-9EFE-A3B1DD7ACC25}" type="presOf" srcId="{BCC163AB-4486-48BB-ACD3-2DA9E92A27EA}" destId="{6F178572-1464-441E-B3FD-153BC7484531}" srcOrd="0" destOrd="0" presId="urn:microsoft.com/office/officeart/2005/8/layout/vList2"/>
    <dgm:cxn modelId="{7E764FB7-7E69-4A43-92D4-7C1C20DDEA87}" srcId="{506D0808-77C7-40A7-A9BE-74B974224DEF}" destId="{BCC163AB-4486-48BB-ACD3-2DA9E92A27EA}" srcOrd="0" destOrd="0" parTransId="{6BC92CE9-512A-4FE1-A9AB-8B3D3C85A65C}" sibTransId="{0A8DD196-8A61-42CE-AAF4-7FF886D71540}"/>
    <dgm:cxn modelId="{DBB774D8-DEEB-4CA5-BA90-AC95AE8B53DE}" type="presOf" srcId="{506D0808-77C7-40A7-A9BE-74B974224DEF}" destId="{062DDDA9-569F-484D-9AEC-DECFF85E64F6}" srcOrd="0" destOrd="0" presId="urn:microsoft.com/office/officeart/2005/8/layout/vList2"/>
    <dgm:cxn modelId="{571D874C-2A9D-4CC3-A6B7-8D79B564D3F5}" type="presParOf" srcId="{062DDDA9-569F-484D-9AEC-DECFF85E64F6}" destId="{6F178572-1464-441E-B3FD-153BC748453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4791AD-9D6E-4956-9B95-9CB6B7E5EF4B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8056974-CD0D-4A03-BA70-86D5EB64F129}">
      <dgm:prSet/>
      <dgm:spPr/>
      <dgm:t>
        <a:bodyPr/>
        <a:lstStyle/>
        <a:p>
          <a:r>
            <a:rPr lang="cs-CZ" dirty="0"/>
            <a:t>Odběr z žilní krve k hodnocení glykemie do 14 </a:t>
          </a:r>
          <a:r>
            <a:rPr lang="cs-CZ" dirty="0" err="1"/>
            <a:t>tt</a:t>
          </a:r>
          <a:endParaRPr lang="cs-CZ" dirty="0"/>
        </a:p>
      </dgm:t>
    </dgm:pt>
    <dgm:pt modelId="{2265B944-7A0A-41EE-BB32-48429E25EE3F}" type="parTrans" cxnId="{69483A56-83B1-4107-866D-D164053C4375}">
      <dgm:prSet/>
      <dgm:spPr/>
      <dgm:t>
        <a:bodyPr/>
        <a:lstStyle/>
        <a:p>
          <a:endParaRPr lang="cs-CZ"/>
        </a:p>
      </dgm:t>
    </dgm:pt>
    <dgm:pt modelId="{1F92923D-D790-4834-857F-9BB174F6420D}" type="sibTrans" cxnId="{69483A56-83B1-4107-866D-D164053C4375}">
      <dgm:prSet/>
      <dgm:spPr/>
      <dgm:t>
        <a:bodyPr/>
        <a:lstStyle/>
        <a:p>
          <a:endParaRPr lang="cs-CZ"/>
        </a:p>
      </dgm:t>
    </dgm:pt>
    <dgm:pt modelId="{F1B2D4A0-3FC4-4681-92D6-9D2F6BCAC885}">
      <dgm:prSet/>
      <dgm:spPr/>
      <dgm:t>
        <a:bodyPr/>
        <a:lstStyle/>
        <a:p>
          <a:r>
            <a:rPr lang="cs-CZ" dirty="0" err="1"/>
            <a:t>oGTT</a:t>
          </a:r>
          <a:r>
            <a:rPr lang="cs-CZ" dirty="0"/>
            <a:t> mezi 24.-.28. </a:t>
          </a:r>
          <a:r>
            <a:rPr lang="cs-CZ" dirty="0" err="1"/>
            <a:t>tt</a:t>
          </a:r>
          <a:endParaRPr lang="cs-CZ" dirty="0"/>
        </a:p>
      </dgm:t>
    </dgm:pt>
    <dgm:pt modelId="{3FA7A47D-0A41-4362-8430-28A756228746}" type="parTrans" cxnId="{7C23B488-1661-4D06-906A-10945F800E17}">
      <dgm:prSet/>
      <dgm:spPr/>
      <dgm:t>
        <a:bodyPr/>
        <a:lstStyle/>
        <a:p>
          <a:endParaRPr lang="cs-CZ"/>
        </a:p>
      </dgm:t>
    </dgm:pt>
    <dgm:pt modelId="{EA9448EB-0008-45F4-8ECB-8B60E21A9ABC}" type="sibTrans" cxnId="{7C23B488-1661-4D06-906A-10945F800E17}">
      <dgm:prSet/>
      <dgm:spPr/>
      <dgm:t>
        <a:bodyPr/>
        <a:lstStyle/>
        <a:p>
          <a:endParaRPr lang="cs-CZ"/>
        </a:p>
      </dgm:t>
    </dgm:pt>
    <dgm:pt modelId="{C9B77869-B321-42B9-AE65-1C33AF1371E8}" type="pres">
      <dgm:prSet presAssocID="{BA4791AD-9D6E-4956-9B95-9CB6B7E5EF4B}" presName="cycle" presStyleCnt="0">
        <dgm:presLayoutVars>
          <dgm:dir/>
          <dgm:resizeHandles val="exact"/>
        </dgm:presLayoutVars>
      </dgm:prSet>
      <dgm:spPr/>
    </dgm:pt>
    <dgm:pt modelId="{7E9B8489-B616-490D-A5F0-2F7F2CB65411}" type="pres">
      <dgm:prSet presAssocID="{E8056974-CD0D-4A03-BA70-86D5EB64F129}" presName="node" presStyleLbl="node1" presStyleIdx="0" presStyleCnt="2">
        <dgm:presLayoutVars>
          <dgm:bulletEnabled val="1"/>
        </dgm:presLayoutVars>
      </dgm:prSet>
      <dgm:spPr/>
    </dgm:pt>
    <dgm:pt modelId="{43CD56E2-4AF8-4EF8-8562-F1C293F85FB3}" type="pres">
      <dgm:prSet presAssocID="{1F92923D-D790-4834-857F-9BB174F6420D}" presName="sibTrans" presStyleLbl="sibTrans2D1" presStyleIdx="0" presStyleCnt="2"/>
      <dgm:spPr/>
    </dgm:pt>
    <dgm:pt modelId="{8C2F9003-4E37-45EE-B17B-B0F3B5C5B710}" type="pres">
      <dgm:prSet presAssocID="{1F92923D-D790-4834-857F-9BB174F6420D}" presName="connectorText" presStyleLbl="sibTrans2D1" presStyleIdx="0" presStyleCnt="2"/>
      <dgm:spPr/>
    </dgm:pt>
    <dgm:pt modelId="{2703CDBD-49C3-4351-AEAA-AB046BACF22A}" type="pres">
      <dgm:prSet presAssocID="{F1B2D4A0-3FC4-4681-92D6-9D2F6BCAC885}" presName="node" presStyleLbl="node1" presStyleIdx="1" presStyleCnt="2">
        <dgm:presLayoutVars>
          <dgm:bulletEnabled val="1"/>
        </dgm:presLayoutVars>
      </dgm:prSet>
      <dgm:spPr/>
    </dgm:pt>
    <dgm:pt modelId="{366AFC60-2F7B-4972-9D56-2EFDCACA956B}" type="pres">
      <dgm:prSet presAssocID="{EA9448EB-0008-45F4-8ECB-8B60E21A9ABC}" presName="sibTrans" presStyleLbl="sibTrans2D1" presStyleIdx="1" presStyleCnt="2"/>
      <dgm:spPr/>
    </dgm:pt>
    <dgm:pt modelId="{FBCAD20C-E25C-4F1D-9CE5-D1CA6CEEABC1}" type="pres">
      <dgm:prSet presAssocID="{EA9448EB-0008-45F4-8ECB-8B60E21A9ABC}" presName="connectorText" presStyleLbl="sibTrans2D1" presStyleIdx="1" presStyleCnt="2"/>
      <dgm:spPr/>
    </dgm:pt>
  </dgm:ptLst>
  <dgm:cxnLst>
    <dgm:cxn modelId="{BD692617-D1D9-43E1-8A0B-88BA2C18798B}" type="presOf" srcId="{1F92923D-D790-4834-857F-9BB174F6420D}" destId="{8C2F9003-4E37-45EE-B17B-B0F3B5C5B710}" srcOrd="1" destOrd="0" presId="urn:microsoft.com/office/officeart/2005/8/layout/cycle2"/>
    <dgm:cxn modelId="{F253BB1D-ED23-42B7-A61B-238123EA7748}" type="presOf" srcId="{EA9448EB-0008-45F4-8ECB-8B60E21A9ABC}" destId="{366AFC60-2F7B-4972-9D56-2EFDCACA956B}" srcOrd="0" destOrd="0" presId="urn:microsoft.com/office/officeart/2005/8/layout/cycle2"/>
    <dgm:cxn modelId="{FB42EA62-BB97-454B-826A-A5C5CC0677D4}" type="presOf" srcId="{1F92923D-D790-4834-857F-9BB174F6420D}" destId="{43CD56E2-4AF8-4EF8-8562-F1C293F85FB3}" srcOrd="0" destOrd="0" presId="urn:microsoft.com/office/officeart/2005/8/layout/cycle2"/>
    <dgm:cxn modelId="{69483A56-83B1-4107-866D-D164053C4375}" srcId="{BA4791AD-9D6E-4956-9B95-9CB6B7E5EF4B}" destId="{E8056974-CD0D-4A03-BA70-86D5EB64F129}" srcOrd="0" destOrd="0" parTransId="{2265B944-7A0A-41EE-BB32-48429E25EE3F}" sibTransId="{1F92923D-D790-4834-857F-9BB174F6420D}"/>
    <dgm:cxn modelId="{F2C9A683-DC2A-4A00-BAEE-BE429BB9746D}" type="presOf" srcId="{E8056974-CD0D-4A03-BA70-86D5EB64F129}" destId="{7E9B8489-B616-490D-A5F0-2F7F2CB65411}" srcOrd="0" destOrd="0" presId="urn:microsoft.com/office/officeart/2005/8/layout/cycle2"/>
    <dgm:cxn modelId="{7C23B488-1661-4D06-906A-10945F800E17}" srcId="{BA4791AD-9D6E-4956-9B95-9CB6B7E5EF4B}" destId="{F1B2D4A0-3FC4-4681-92D6-9D2F6BCAC885}" srcOrd="1" destOrd="0" parTransId="{3FA7A47D-0A41-4362-8430-28A756228746}" sibTransId="{EA9448EB-0008-45F4-8ECB-8B60E21A9ABC}"/>
    <dgm:cxn modelId="{466CE293-91E3-4431-B4C0-61CC8C208BAD}" type="presOf" srcId="{F1B2D4A0-3FC4-4681-92D6-9D2F6BCAC885}" destId="{2703CDBD-49C3-4351-AEAA-AB046BACF22A}" srcOrd="0" destOrd="0" presId="urn:microsoft.com/office/officeart/2005/8/layout/cycle2"/>
    <dgm:cxn modelId="{79ECEBBC-7DA6-4093-9A60-5E2479E973FC}" type="presOf" srcId="{EA9448EB-0008-45F4-8ECB-8B60E21A9ABC}" destId="{FBCAD20C-E25C-4F1D-9CE5-D1CA6CEEABC1}" srcOrd="1" destOrd="0" presId="urn:microsoft.com/office/officeart/2005/8/layout/cycle2"/>
    <dgm:cxn modelId="{F948FDD8-121C-4D7F-A7FD-7D1C15A74247}" type="presOf" srcId="{BA4791AD-9D6E-4956-9B95-9CB6B7E5EF4B}" destId="{C9B77869-B321-42B9-AE65-1C33AF1371E8}" srcOrd="0" destOrd="0" presId="urn:microsoft.com/office/officeart/2005/8/layout/cycle2"/>
    <dgm:cxn modelId="{9E7B426F-5E03-4A94-A789-C36E558AA6AE}" type="presParOf" srcId="{C9B77869-B321-42B9-AE65-1C33AF1371E8}" destId="{7E9B8489-B616-490D-A5F0-2F7F2CB65411}" srcOrd="0" destOrd="0" presId="urn:microsoft.com/office/officeart/2005/8/layout/cycle2"/>
    <dgm:cxn modelId="{FD0A49E9-DE42-49A7-9B66-6E67B1F39372}" type="presParOf" srcId="{C9B77869-B321-42B9-AE65-1C33AF1371E8}" destId="{43CD56E2-4AF8-4EF8-8562-F1C293F85FB3}" srcOrd="1" destOrd="0" presId="urn:microsoft.com/office/officeart/2005/8/layout/cycle2"/>
    <dgm:cxn modelId="{8059F594-8045-43B3-8693-7046226597FC}" type="presParOf" srcId="{43CD56E2-4AF8-4EF8-8562-F1C293F85FB3}" destId="{8C2F9003-4E37-45EE-B17B-B0F3B5C5B710}" srcOrd="0" destOrd="0" presId="urn:microsoft.com/office/officeart/2005/8/layout/cycle2"/>
    <dgm:cxn modelId="{4B5CCBF3-E369-4C87-A4A2-F2783B40C2E6}" type="presParOf" srcId="{C9B77869-B321-42B9-AE65-1C33AF1371E8}" destId="{2703CDBD-49C3-4351-AEAA-AB046BACF22A}" srcOrd="2" destOrd="0" presId="urn:microsoft.com/office/officeart/2005/8/layout/cycle2"/>
    <dgm:cxn modelId="{B2FF1854-E8FB-47D5-8F4E-11D9DFCC35FE}" type="presParOf" srcId="{C9B77869-B321-42B9-AE65-1C33AF1371E8}" destId="{366AFC60-2F7B-4972-9D56-2EFDCACA956B}" srcOrd="3" destOrd="0" presId="urn:microsoft.com/office/officeart/2005/8/layout/cycle2"/>
    <dgm:cxn modelId="{DC6477AE-79C2-49E4-8930-E0D9E057B3DB}" type="presParOf" srcId="{366AFC60-2F7B-4972-9D56-2EFDCACA956B}" destId="{FBCAD20C-E25C-4F1D-9CE5-D1CA6CEEABC1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D23D6A3-D28A-4C44-9207-6DEE3760561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6A28E56E-7438-49E6-900A-C879742CEF93}">
      <dgm:prSet/>
      <dgm:spPr/>
      <dgm:t>
        <a:bodyPr/>
        <a:lstStyle/>
        <a:p>
          <a:r>
            <a:rPr lang="cs-CZ"/>
            <a:t>Dodržení standardních podmínek</a:t>
          </a:r>
        </a:p>
      </dgm:t>
    </dgm:pt>
    <dgm:pt modelId="{DC826102-F17B-4CEA-A078-93115237C6E1}" type="parTrans" cxnId="{28FE5B24-70E1-4767-95A0-ADF1774CD057}">
      <dgm:prSet/>
      <dgm:spPr/>
      <dgm:t>
        <a:bodyPr/>
        <a:lstStyle/>
        <a:p>
          <a:endParaRPr lang="cs-CZ"/>
        </a:p>
      </dgm:t>
    </dgm:pt>
    <dgm:pt modelId="{3092AE95-1DCE-46A6-80E1-B7D0F05C884F}" type="sibTrans" cxnId="{28FE5B24-70E1-4767-95A0-ADF1774CD057}">
      <dgm:prSet/>
      <dgm:spPr/>
      <dgm:t>
        <a:bodyPr/>
        <a:lstStyle/>
        <a:p>
          <a:endParaRPr lang="cs-CZ"/>
        </a:p>
      </dgm:t>
    </dgm:pt>
    <dgm:pt modelId="{BF6E6DF8-2067-4225-9628-95139239F5A0}">
      <dgm:prSet/>
      <dgm:spPr/>
      <dgm:t>
        <a:bodyPr/>
        <a:lstStyle/>
        <a:p>
          <a:r>
            <a:rPr lang="cs-CZ"/>
            <a:t>Min. 8 hod lačnění</a:t>
          </a:r>
        </a:p>
      </dgm:t>
    </dgm:pt>
    <dgm:pt modelId="{BA7AB656-1BEF-4F5B-BC24-BC9EFF922836}" type="parTrans" cxnId="{1DF87300-611C-453B-8D39-BE94C7AA6A3D}">
      <dgm:prSet/>
      <dgm:spPr/>
      <dgm:t>
        <a:bodyPr/>
        <a:lstStyle/>
        <a:p>
          <a:endParaRPr lang="cs-CZ"/>
        </a:p>
      </dgm:t>
    </dgm:pt>
    <dgm:pt modelId="{D6C52397-BD4A-447F-A9AE-DDB611B3AD8E}" type="sibTrans" cxnId="{1DF87300-611C-453B-8D39-BE94C7AA6A3D}">
      <dgm:prSet/>
      <dgm:spPr/>
      <dgm:t>
        <a:bodyPr/>
        <a:lstStyle/>
        <a:p>
          <a:endParaRPr lang="cs-CZ"/>
        </a:p>
      </dgm:t>
    </dgm:pt>
    <dgm:pt modelId="{809D1BBC-0FE9-47F4-BA23-E401EE201580}">
      <dgm:prSet/>
      <dgm:spPr/>
      <dgm:t>
        <a:bodyPr/>
        <a:lstStyle/>
        <a:p>
          <a:r>
            <a:rPr lang="cs-CZ"/>
            <a:t>Stanovuje se glykémie v žilní plazmě (ne z prstu) </a:t>
          </a:r>
        </a:p>
      </dgm:t>
    </dgm:pt>
    <dgm:pt modelId="{3202E7C8-4DDF-4DA3-8B13-DB694F6F46D4}" type="parTrans" cxnId="{D21EBC78-B912-441D-AF6D-869D29BCA3F3}">
      <dgm:prSet/>
      <dgm:spPr/>
      <dgm:t>
        <a:bodyPr/>
        <a:lstStyle/>
        <a:p>
          <a:endParaRPr lang="cs-CZ"/>
        </a:p>
      </dgm:t>
    </dgm:pt>
    <dgm:pt modelId="{A8FFFD1F-2092-47EC-B2F6-B0612228D93D}" type="sibTrans" cxnId="{D21EBC78-B912-441D-AF6D-869D29BCA3F3}">
      <dgm:prSet/>
      <dgm:spPr/>
      <dgm:t>
        <a:bodyPr/>
        <a:lstStyle/>
        <a:p>
          <a:endParaRPr lang="cs-CZ"/>
        </a:p>
      </dgm:t>
    </dgm:pt>
    <dgm:pt modelId="{A6EC5EA3-F048-4FA7-AFA9-35FD3C882A91}">
      <dgm:prSet/>
      <dgm:spPr/>
      <dgm:t>
        <a:bodyPr/>
        <a:lstStyle/>
        <a:p>
          <a:r>
            <a:rPr lang="cs-CZ"/>
            <a:t>Normální hodnoty:</a:t>
          </a:r>
        </a:p>
      </dgm:t>
    </dgm:pt>
    <dgm:pt modelId="{DF1FC5B8-95C9-42BA-9E7E-8FE8335F62E6}" type="parTrans" cxnId="{42449FFB-82CB-4856-87DE-EC07CA7D0B4C}">
      <dgm:prSet/>
      <dgm:spPr/>
      <dgm:t>
        <a:bodyPr/>
        <a:lstStyle/>
        <a:p>
          <a:endParaRPr lang="cs-CZ"/>
        </a:p>
      </dgm:t>
    </dgm:pt>
    <dgm:pt modelId="{20F5AC91-4CEC-456A-8EC5-92DCF8FEF525}" type="sibTrans" cxnId="{42449FFB-82CB-4856-87DE-EC07CA7D0B4C}">
      <dgm:prSet/>
      <dgm:spPr/>
      <dgm:t>
        <a:bodyPr/>
        <a:lstStyle/>
        <a:p>
          <a:endParaRPr lang="cs-CZ"/>
        </a:p>
      </dgm:t>
    </dgm:pt>
    <dgm:pt modelId="{87E921BF-AC8C-4404-91E5-9C7CF6D35F25}">
      <dgm:prSet/>
      <dgm:spPr/>
      <dgm:t>
        <a:bodyPr/>
        <a:lstStyle/>
        <a:p>
          <a:r>
            <a:rPr lang="cs-CZ"/>
            <a:t>Nalačno &lt;5,1 mmol/l</a:t>
          </a:r>
        </a:p>
      </dgm:t>
    </dgm:pt>
    <dgm:pt modelId="{E02BFC1F-DBFF-4DE9-A251-899D7176797F}" type="parTrans" cxnId="{09A4EB81-687B-4DD7-B6B5-ADA3A237B0A2}">
      <dgm:prSet/>
      <dgm:spPr/>
      <dgm:t>
        <a:bodyPr/>
        <a:lstStyle/>
        <a:p>
          <a:endParaRPr lang="cs-CZ"/>
        </a:p>
      </dgm:t>
    </dgm:pt>
    <dgm:pt modelId="{BCFC13ED-18A7-413E-9759-67BDF84605F9}" type="sibTrans" cxnId="{09A4EB81-687B-4DD7-B6B5-ADA3A237B0A2}">
      <dgm:prSet/>
      <dgm:spPr/>
      <dgm:t>
        <a:bodyPr/>
        <a:lstStyle/>
        <a:p>
          <a:endParaRPr lang="cs-CZ"/>
        </a:p>
      </dgm:t>
    </dgm:pt>
    <dgm:pt modelId="{880E0F0F-FF95-4CEC-BACC-B71090B80489}">
      <dgm:prSet/>
      <dgm:spPr/>
      <dgm:t>
        <a:bodyPr/>
        <a:lstStyle/>
        <a:p>
          <a:r>
            <a:rPr lang="cs-CZ"/>
            <a:t>Za 1 hodinu &lt; 10,0 mmol/l</a:t>
          </a:r>
        </a:p>
      </dgm:t>
    </dgm:pt>
    <dgm:pt modelId="{0D5EF609-3E25-47B6-8B42-608BBF696F30}" type="parTrans" cxnId="{170537AF-AE27-4127-8410-86D7C5799A2B}">
      <dgm:prSet/>
      <dgm:spPr/>
      <dgm:t>
        <a:bodyPr/>
        <a:lstStyle/>
        <a:p>
          <a:endParaRPr lang="cs-CZ"/>
        </a:p>
      </dgm:t>
    </dgm:pt>
    <dgm:pt modelId="{E3D23E77-1D24-4CDE-A9D1-65B1D5BDCE7C}" type="sibTrans" cxnId="{170537AF-AE27-4127-8410-86D7C5799A2B}">
      <dgm:prSet/>
      <dgm:spPr/>
      <dgm:t>
        <a:bodyPr/>
        <a:lstStyle/>
        <a:p>
          <a:endParaRPr lang="cs-CZ"/>
        </a:p>
      </dgm:t>
    </dgm:pt>
    <dgm:pt modelId="{15450058-AAE0-4F59-AC44-EDCD2F249CAD}">
      <dgm:prSet/>
      <dgm:spPr/>
      <dgm:t>
        <a:bodyPr/>
        <a:lstStyle/>
        <a:p>
          <a:r>
            <a:rPr lang="cs-CZ"/>
            <a:t>Za 2 hodiny &lt; 8,5 mmol/l</a:t>
          </a:r>
        </a:p>
      </dgm:t>
    </dgm:pt>
    <dgm:pt modelId="{907BC99C-E993-4C01-9CB4-98C3980C8160}" type="parTrans" cxnId="{4D0A06E1-FFCC-4C7C-99C0-8EDDF1D24B6B}">
      <dgm:prSet/>
      <dgm:spPr/>
      <dgm:t>
        <a:bodyPr/>
        <a:lstStyle/>
        <a:p>
          <a:endParaRPr lang="cs-CZ"/>
        </a:p>
      </dgm:t>
    </dgm:pt>
    <dgm:pt modelId="{C41942D8-EC8D-4EF9-89ED-D41B7E503697}" type="sibTrans" cxnId="{4D0A06E1-FFCC-4C7C-99C0-8EDDF1D24B6B}">
      <dgm:prSet/>
      <dgm:spPr/>
      <dgm:t>
        <a:bodyPr/>
        <a:lstStyle/>
        <a:p>
          <a:endParaRPr lang="cs-CZ"/>
        </a:p>
      </dgm:t>
    </dgm:pt>
    <dgm:pt modelId="{F1069441-EC98-429C-8CC5-3BC912914B01}">
      <dgm:prSet/>
      <dgm:spPr/>
      <dgm:t>
        <a:bodyPr/>
        <a:lstStyle/>
        <a:p>
          <a:r>
            <a:rPr lang="cs-CZ"/>
            <a:t>Diagnóza GDM – jedna patologická hodnota v testu</a:t>
          </a:r>
        </a:p>
      </dgm:t>
    </dgm:pt>
    <dgm:pt modelId="{9625B384-D0A5-408A-8DDA-9CB94CB90B2C}" type="parTrans" cxnId="{9FB43280-6BC9-4A83-8991-9399B9364EC8}">
      <dgm:prSet/>
      <dgm:spPr/>
      <dgm:t>
        <a:bodyPr/>
        <a:lstStyle/>
        <a:p>
          <a:endParaRPr lang="cs-CZ"/>
        </a:p>
      </dgm:t>
    </dgm:pt>
    <dgm:pt modelId="{B23D7DD0-1645-4D59-94A6-5C3756A9DA9E}" type="sibTrans" cxnId="{9FB43280-6BC9-4A83-8991-9399B9364EC8}">
      <dgm:prSet/>
      <dgm:spPr/>
      <dgm:t>
        <a:bodyPr/>
        <a:lstStyle/>
        <a:p>
          <a:endParaRPr lang="cs-CZ"/>
        </a:p>
      </dgm:t>
    </dgm:pt>
    <dgm:pt modelId="{E01AAB9B-EE83-40A8-8091-603B123EC7DD}" type="pres">
      <dgm:prSet presAssocID="{9D23D6A3-D28A-4C44-9207-6DEE3760561A}" presName="linear" presStyleCnt="0">
        <dgm:presLayoutVars>
          <dgm:animLvl val="lvl"/>
          <dgm:resizeHandles val="exact"/>
        </dgm:presLayoutVars>
      </dgm:prSet>
      <dgm:spPr/>
    </dgm:pt>
    <dgm:pt modelId="{33DC6094-B0CC-4997-A145-05AC1688A6C9}" type="pres">
      <dgm:prSet presAssocID="{6A28E56E-7438-49E6-900A-C879742CEF93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43E98EE-9239-4B4F-8588-BF0C900220C8}" type="pres">
      <dgm:prSet presAssocID="{3092AE95-1DCE-46A6-80E1-B7D0F05C884F}" presName="spacer" presStyleCnt="0"/>
      <dgm:spPr/>
    </dgm:pt>
    <dgm:pt modelId="{77752AE5-FE9B-4542-9277-C2204FB819A4}" type="pres">
      <dgm:prSet presAssocID="{BF6E6DF8-2067-4225-9628-95139239F5A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7346FBE-C9A8-4E26-B0AA-F37342E130A2}" type="pres">
      <dgm:prSet presAssocID="{D6C52397-BD4A-447F-A9AE-DDB611B3AD8E}" presName="spacer" presStyleCnt="0"/>
      <dgm:spPr/>
    </dgm:pt>
    <dgm:pt modelId="{A6E17E36-44C7-4C9F-887B-0055D623232E}" type="pres">
      <dgm:prSet presAssocID="{809D1BBC-0FE9-47F4-BA23-E401EE201580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86024319-ACFC-4060-8182-0E8293ADD908}" type="pres">
      <dgm:prSet presAssocID="{A8FFFD1F-2092-47EC-B2F6-B0612228D93D}" presName="spacer" presStyleCnt="0"/>
      <dgm:spPr/>
    </dgm:pt>
    <dgm:pt modelId="{F8A4C33B-5369-4387-9FB0-047CA3A0B994}" type="pres">
      <dgm:prSet presAssocID="{A6EC5EA3-F048-4FA7-AFA9-35FD3C882A91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0C68A748-42DA-476F-9170-F1BDEC5DEBCF}" type="pres">
      <dgm:prSet presAssocID="{A6EC5EA3-F048-4FA7-AFA9-35FD3C882A91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1DF87300-611C-453B-8D39-BE94C7AA6A3D}" srcId="{9D23D6A3-D28A-4C44-9207-6DEE3760561A}" destId="{BF6E6DF8-2067-4225-9628-95139239F5A0}" srcOrd="1" destOrd="0" parTransId="{BA7AB656-1BEF-4F5B-BC24-BC9EFF922836}" sibTransId="{D6C52397-BD4A-447F-A9AE-DDB611B3AD8E}"/>
    <dgm:cxn modelId="{F7DABD02-8235-4A4D-90B6-4751EE3B455B}" type="presOf" srcId="{F1069441-EC98-429C-8CC5-3BC912914B01}" destId="{0C68A748-42DA-476F-9170-F1BDEC5DEBCF}" srcOrd="0" destOrd="3" presId="urn:microsoft.com/office/officeart/2005/8/layout/vList2"/>
    <dgm:cxn modelId="{08AD380B-B2AD-49E7-AB0A-D3C22C61C53E}" type="presOf" srcId="{A6EC5EA3-F048-4FA7-AFA9-35FD3C882A91}" destId="{F8A4C33B-5369-4387-9FB0-047CA3A0B994}" srcOrd="0" destOrd="0" presId="urn:microsoft.com/office/officeart/2005/8/layout/vList2"/>
    <dgm:cxn modelId="{F4F6CF0B-AE7B-47A8-8619-CDF92F384EDA}" type="presOf" srcId="{87E921BF-AC8C-4404-91E5-9C7CF6D35F25}" destId="{0C68A748-42DA-476F-9170-F1BDEC5DEBCF}" srcOrd="0" destOrd="0" presId="urn:microsoft.com/office/officeart/2005/8/layout/vList2"/>
    <dgm:cxn modelId="{28FE5B24-70E1-4767-95A0-ADF1774CD057}" srcId="{9D23D6A3-D28A-4C44-9207-6DEE3760561A}" destId="{6A28E56E-7438-49E6-900A-C879742CEF93}" srcOrd="0" destOrd="0" parTransId="{DC826102-F17B-4CEA-A078-93115237C6E1}" sibTransId="{3092AE95-1DCE-46A6-80E1-B7D0F05C884F}"/>
    <dgm:cxn modelId="{1D016232-E18C-4F7F-B5B0-3742EEB2EF46}" type="presOf" srcId="{15450058-AAE0-4F59-AC44-EDCD2F249CAD}" destId="{0C68A748-42DA-476F-9170-F1BDEC5DEBCF}" srcOrd="0" destOrd="2" presId="urn:microsoft.com/office/officeart/2005/8/layout/vList2"/>
    <dgm:cxn modelId="{243CF23D-39E2-4D8A-B44B-6ED9025D2B83}" type="presOf" srcId="{880E0F0F-FF95-4CEC-BACC-B71090B80489}" destId="{0C68A748-42DA-476F-9170-F1BDEC5DEBCF}" srcOrd="0" destOrd="1" presId="urn:microsoft.com/office/officeart/2005/8/layout/vList2"/>
    <dgm:cxn modelId="{D21EBC78-B912-441D-AF6D-869D29BCA3F3}" srcId="{9D23D6A3-D28A-4C44-9207-6DEE3760561A}" destId="{809D1BBC-0FE9-47F4-BA23-E401EE201580}" srcOrd="2" destOrd="0" parTransId="{3202E7C8-4DDF-4DA3-8B13-DB694F6F46D4}" sibTransId="{A8FFFD1F-2092-47EC-B2F6-B0612228D93D}"/>
    <dgm:cxn modelId="{9FB43280-6BC9-4A83-8991-9399B9364EC8}" srcId="{A6EC5EA3-F048-4FA7-AFA9-35FD3C882A91}" destId="{F1069441-EC98-429C-8CC5-3BC912914B01}" srcOrd="3" destOrd="0" parTransId="{9625B384-D0A5-408A-8DDA-9CB94CB90B2C}" sibTransId="{B23D7DD0-1645-4D59-94A6-5C3756A9DA9E}"/>
    <dgm:cxn modelId="{93764780-B2ED-4FE8-8918-6C46A4B04706}" type="presOf" srcId="{BF6E6DF8-2067-4225-9628-95139239F5A0}" destId="{77752AE5-FE9B-4542-9277-C2204FB819A4}" srcOrd="0" destOrd="0" presId="urn:microsoft.com/office/officeart/2005/8/layout/vList2"/>
    <dgm:cxn modelId="{09A4EB81-687B-4DD7-B6B5-ADA3A237B0A2}" srcId="{A6EC5EA3-F048-4FA7-AFA9-35FD3C882A91}" destId="{87E921BF-AC8C-4404-91E5-9C7CF6D35F25}" srcOrd="0" destOrd="0" parTransId="{E02BFC1F-DBFF-4DE9-A251-899D7176797F}" sibTransId="{BCFC13ED-18A7-413E-9759-67BDF84605F9}"/>
    <dgm:cxn modelId="{0E6D68AB-EB65-45BE-8DF4-B2E5ABD25FA4}" type="presOf" srcId="{809D1BBC-0FE9-47F4-BA23-E401EE201580}" destId="{A6E17E36-44C7-4C9F-887B-0055D623232E}" srcOrd="0" destOrd="0" presId="urn:microsoft.com/office/officeart/2005/8/layout/vList2"/>
    <dgm:cxn modelId="{170537AF-AE27-4127-8410-86D7C5799A2B}" srcId="{A6EC5EA3-F048-4FA7-AFA9-35FD3C882A91}" destId="{880E0F0F-FF95-4CEC-BACC-B71090B80489}" srcOrd="1" destOrd="0" parTransId="{0D5EF609-3E25-47B6-8B42-608BBF696F30}" sibTransId="{E3D23E77-1D24-4CDE-A9D1-65B1D5BDCE7C}"/>
    <dgm:cxn modelId="{2791ADB5-F1D9-4058-AE3E-6B2065EFB982}" type="presOf" srcId="{9D23D6A3-D28A-4C44-9207-6DEE3760561A}" destId="{E01AAB9B-EE83-40A8-8091-603B123EC7DD}" srcOrd="0" destOrd="0" presId="urn:microsoft.com/office/officeart/2005/8/layout/vList2"/>
    <dgm:cxn modelId="{4B9C9EBB-10C9-473D-8A39-EC24F53963C8}" type="presOf" srcId="{6A28E56E-7438-49E6-900A-C879742CEF93}" destId="{33DC6094-B0CC-4997-A145-05AC1688A6C9}" srcOrd="0" destOrd="0" presId="urn:microsoft.com/office/officeart/2005/8/layout/vList2"/>
    <dgm:cxn modelId="{4D0A06E1-FFCC-4C7C-99C0-8EDDF1D24B6B}" srcId="{A6EC5EA3-F048-4FA7-AFA9-35FD3C882A91}" destId="{15450058-AAE0-4F59-AC44-EDCD2F249CAD}" srcOrd="2" destOrd="0" parTransId="{907BC99C-E993-4C01-9CB4-98C3980C8160}" sibTransId="{C41942D8-EC8D-4EF9-89ED-D41B7E503697}"/>
    <dgm:cxn modelId="{42449FFB-82CB-4856-87DE-EC07CA7D0B4C}" srcId="{9D23D6A3-D28A-4C44-9207-6DEE3760561A}" destId="{A6EC5EA3-F048-4FA7-AFA9-35FD3C882A91}" srcOrd="3" destOrd="0" parTransId="{DF1FC5B8-95C9-42BA-9E7E-8FE8335F62E6}" sibTransId="{20F5AC91-4CEC-456A-8EC5-92DCF8FEF525}"/>
    <dgm:cxn modelId="{A454D90F-6E25-4277-9F1C-585D6EF2944B}" type="presParOf" srcId="{E01AAB9B-EE83-40A8-8091-603B123EC7DD}" destId="{33DC6094-B0CC-4997-A145-05AC1688A6C9}" srcOrd="0" destOrd="0" presId="urn:microsoft.com/office/officeart/2005/8/layout/vList2"/>
    <dgm:cxn modelId="{11A55544-2047-4872-8168-76768FF7C021}" type="presParOf" srcId="{E01AAB9B-EE83-40A8-8091-603B123EC7DD}" destId="{143E98EE-9239-4B4F-8588-BF0C900220C8}" srcOrd="1" destOrd="0" presId="urn:microsoft.com/office/officeart/2005/8/layout/vList2"/>
    <dgm:cxn modelId="{3485E8B0-1766-4DC6-9714-AECE9DF0A69B}" type="presParOf" srcId="{E01AAB9B-EE83-40A8-8091-603B123EC7DD}" destId="{77752AE5-FE9B-4542-9277-C2204FB819A4}" srcOrd="2" destOrd="0" presId="urn:microsoft.com/office/officeart/2005/8/layout/vList2"/>
    <dgm:cxn modelId="{3A3EB606-AAED-414A-BAFD-362AD935FE4D}" type="presParOf" srcId="{E01AAB9B-EE83-40A8-8091-603B123EC7DD}" destId="{47346FBE-C9A8-4E26-B0AA-F37342E130A2}" srcOrd="3" destOrd="0" presId="urn:microsoft.com/office/officeart/2005/8/layout/vList2"/>
    <dgm:cxn modelId="{BB4CC1E6-FB2E-4EBD-A9D8-D87CCF1701BE}" type="presParOf" srcId="{E01AAB9B-EE83-40A8-8091-603B123EC7DD}" destId="{A6E17E36-44C7-4C9F-887B-0055D623232E}" srcOrd="4" destOrd="0" presId="urn:microsoft.com/office/officeart/2005/8/layout/vList2"/>
    <dgm:cxn modelId="{83847B80-B182-4A65-88FD-4588BEDF83C1}" type="presParOf" srcId="{E01AAB9B-EE83-40A8-8091-603B123EC7DD}" destId="{86024319-ACFC-4060-8182-0E8293ADD908}" srcOrd="5" destOrd="0" presId="urn:microsoft.com/office/officeart/2005/8/layout/vList2"/>
    <dgm:cxn modelId="{AC5A0BDE-A132-409D-A738-F6433797269A}" type="presParOf" srcId="{E01AAB9B-EE83-40A8-8091-603B123EC7DD}" destId="{F8A4C33B-5369-4387-9FB0-047CA3A0B994}" srcOrd="6" destOrd="0" presId="urn:microsoft.com/office/officeart/2005/8/layout/vList2"/>
    <dgm:cxn modelId="{5B2EC7FE-4862-4EDE-A090-20893251B074}" type="presParOf" srcId="{E01AAB9B-EE83-40A8-8091-603B123EC7DD}" destId="{0C68A748-42DA-476F-9170-F1BDEC5DEBCF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05ECEAA-2329-4C8D-ADD8-C85E1BBD971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9691EFA-8EF0-4AEA-830E-D2256A554660}">
      <dgm:prSet/>
      <dgm:spPr/>
      <dgm:t>
        <a:bodyPr/>
        <a:lstStyle/>
        <a:p>
          <a:r>
            <a:rPr lang="cs-CZ" b="1"/>
            <a:t>Pro matku	</a:t>
          </a:r>
          <a:endParaRPr lang="cs-CZ"/>
        </a:p>
      </dgm:t>
    </dgm:pt>
    <dgm:pt modelId="{DFE67B57-21CD-4FE1-8150-1BF40CDD3B12}" type="parTrans" cxnId="{B941FDEA-7090-4205-A284-3474DB593C9B}">
      <dgm:prSet/>
      <dgm:spPr/>
      <dgm:t>
        <a:bodyPr/>
        <a:lstStyle/>
        <a:p>
          <a:endParaRPr lang="cs-CZ"/>
        </a:p>
      </dgm:t>
    </dgm:pt>
    <dgm:pt modelId="{358ACA00-8484-46FA-94EC-1C9E97DB2B93}" type="sibTrans" cxnId="{B941FDEA-7090-4205-A284-3474DB593C9B}">
      <dgm:prSet/>
      <dgm:spPr/>
      <dgm:t>
        <a:bodyPr/>
        <a:lstStyle/>
        <a:p>
          <a:endParaRPr lang="cs-CZ"/>
        </a:p>
      </dgm:t>
    </dgm:pt>
    <dgm:pt modelId="{537CEDF7-FE8C-41EB-819C-A6BB517918B4}">
      <dgm:prSet/>
      <dgm:spPr/>
      <dgm:t>
        <a:bodyPr/>
        <a:lstStyle/>
        <a:p>
          <a:r>
            <a:rPr lang="cs-CZ"/>
            <a:t>Preeklampsie</a:t>
          </a:r>
        </a:p>
      </dgm:t>
    </dgm:pt>
    <dgm:pt modelId="{27F5EC73-5D5E-4E34-BD00-2627BC282B7B}" type="parTrans" cxnId="{994B2848-1E0B-476F-B888-08E418746176}">
      <dgm:prSet/>
      <dgm:spPr/>
      <dgm:t>
        <a:bodyPr/>
        <a:lstStyle/>
        <a:p>
          <a:endParaRPr lang="cs-CZ"/>
        </a:p>
      </dgm:t>
    </dgm:pt>
    <dgm:pt modelId="{1B2C8020-05D1-4574-8AF6-268CDA8F2D9E}" type="sibTrans" cxnId="{994B2848-1E0B-476F-B888-08E418746176}">
      <dgm:prSet/>
      <dgm:spPr/>
      <dgm:t>
        <a:bodyPr/>
        <a:lstStyle/>
        <a:p>
          <a:endParaRPr lang="cs-CZ"/>
        </a:p>
      </dgm:t>
    </dgm:pt>
    <dgm:pt modelId="{12716463-1DE3-4FD4-A842-04C13FA28437}">
      <dgm:prSet/>
      <dgm:spPr/>
      <dgm:t>
        <a:bodyPr/>
        <a:lstStyle/>
        <a:p>
          <a:r>
            <a:rPr lang="cs-CZ"/>
            <a:t>Předčasný porod</a:t>
          </a:r>
          <a:endParaRPr lang="cs-CZ" dirty="0"/>
        </a:p>
      </dgm:t>
    </dgm:pt>
    <dgm:pt modelId="{4CD71848-E4F8-439D-BA83-DF54D6CB0A63}" type="parTrans" cxnId="{5BED148A-D150-488A-8D36-63E8D954E69D}">
      <dgm:prSet/>
      <dgm:spPr/>
      <dgm:t>
        <a:bodyPr/>
        <a:lstStyle/>
        <a:p>
          <a:endParaRPr lang="cs-CZ"/>
        </a:p>
      </dgm:t>
    </dgm:pt>
    <dgm:pt modelId="{242D9ADE-D301-4F41-BCCF-3FB25C719E91}" type="sibTrans" cxnId="{5BED148A-D150-488A-8D36-63E8D954E69D}">
      <dgm:prSet/>
      <dgm:spPr/>
      <dgm:t>
        <a:bodyPr/>
        <a:lstStyle/>
        <a:p>
          <a:endParaRPr lang="cs-CZ"/>
        </a:p>
      </dgm:t>
    </dgm:pt>
    <dgm:pt modelId="{56AB444C-AFF9-4F34-9B34-6AAC1148D36F}">
      <dgm:prSet/>
      <dgm:spPr/>
      <dgm:t>
        <a:bodyPr/>
        <a:lstStyle/>
        <a:p>
          <a:r>
            <a:rPr lang="cs-CZ"/>
            <a:t>Porod SC</a:t>
          </a:r>
          <a:endParaRPr lang="cs-CZ" dirty="0"/>
        </a:p>
      </dgm:t>
    </dgm:pt>
    <dgm:pt modelId="{F9B44E5C-7F04-4BAA-B149-36F192FC7E39}" type="parTrans" cxnId="{7E0192B8-9B0B-4FCF-BC3F-E7C8DE23A625}">
      <dgm:prSet/>
      <dgm:spPr/>
      <dgm:t>
        <a:bodyPr/>
        <a:lstStyle/>
        <a:p>
          <a:endParaRPr lang="cs-CZ"/>
        </a:p>
      </dgm:t>
    </dgm:pt>
    <dgm:pt modelId="{BB1F3012-2D08-4EC6-A569-75C54122574E}" type="sibTrans" cxnId="{7E0192B8-9B0B-4FCF-BC3F-E7C8DE23A625}">
      <dgm:prSet/>
      <dgm:spPr/>
      <dgm:t>
        <a:bodyPr/>
        <a:lstStyle/>
        <a:p>
          <a:endParaRPr lang="cs-CZ"/>
        </a:p>
      </dgm:t>
    </dgm:pt>
    <dgm:pt modelId="{91D750E7-7690-4C99-BB8A-8498A1B6A477}" type="pres">
      <dgm:prSet presAssocID="{205ECEAA-2329-4C8D-ADD8-C85E1BBD9719}" presName="Name0" presStyleCnt="0">
        <dgm:presLayoutVars>
          <dgm:dir/>
          <dgm:animLvl val="lvl"/>
          <dgm:resizeHandles val="exact"/>
        </dgm:presLayoutVars>
      </dgm:prSet>
      <dgm:spPr/>
    </dgm:pt>
    <dgm:pt modelId="{29119798-1E7C-4D37-855C-8E01667A1653}" type="pres">
      <dgm:prSet presAssocID="{E9691EFA-8EF0-4AEA-830E-D2256A554660}" presName="composite" presStyleCnt="0"/>
      <dgm:spPr/>
    </dgm:pt>
    <dgm:pt modelId="{7AA5D461-9124-4362-A493-7CC1FD9114DE}" type="pres">
      <dgm:prSet presAssocID="{E9691EFA-8EF0-4AEA-830E-D2256A554660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CAD06D0C-D35C-4308-8A00-BD5A8C1C4A9B}" type="pres">
      <dgm:prSet presAssocID="{E9691EFA-8EF0-4AEA-830E-D2256A554660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EA6BDA26-A4D3-4B97-8A86-51167032829D}" type="presOf" srcId="{56AB444C-AFF9-4F34-9B34-6AAC1148D36F}" destId="{CAD06D0C-D35C-4308-8A00-BD5A8C1C4A9B}" srcOrd="0" destOrd="2" presId="urn:microsoft.com/office/officeart/2005/8/layout/hList1"/>
    <dgm:cxn modelId="{BB2A172B-3EF5-4B14-9C4F-6676F390D9F7}" type="presOf" srcId="{E9691EFA-8EF0-4AEA-830E-D2256A554660}" destId="{7AA5D461-9124-4362-A493-7CC1FD9114DE}" srcOrd="0" destOrd="0" presId="urn:microsoft.com/office/officeart/2005/8/layout/hList1"/>
    <dgm:cxn modelId="{D7080246-BC42-4F77-A541-6D5D7866CA5C}" type="presOf" srcId="{537CEDF7-FE8C-41EB-819C-A6BB517918B4}" destId="{CAD06D0C-D35C-4308-8A00-BD5A8C1C4A9B}" srcOrd="0" destOrd="0" presId="urn:microsoft.com/office/officeart/2005/8/layout/hList1"/>
    <dgm:cxn modelId="{994B2848-1E0B-476F-B888-08E418746176}" srcId="{E9691EFA-8EF0-4AEA-830E-D2256A554660}" destId="{537CEDF7-FE8C-41EB-819C-A6BB517918B4}" srcOrd="0" destOrd="0" parTransId="{27F5EC73-5D5E-4E34-BD00-2627BC282B7B}" sibTransId="{1B2C8020-05D1-4574-8AF6-268CDA8F2D9E}"/>
    <dgm:cxn modelId="{09C2EC81-362E-4EB0-A8A3-246B30BABD45}" type="presOf" srcId="{205ECEAA-2329-4C8D-ADD8-C85E1BBD9719}" destId="{91D750E7-7690-4C99-BB8A-8498A1B6A477}" srcOrd="0" destOrd="0" presId="urn:microsoft.com/office/officeart/2005/8/layout/hList1"/>
    <dgm:cxn modelId="{5BED148A-D150-488A-8D36-63E8D954E69D}" srcId="{E9691EFA-8EF0-4AEA-830E-D2256A554660}" destId="{12716463-1DE3-4FD4-A842-04C13FA28437}" srcOrd="1" destOrd="0" parTransId="{4CD71848-E4F8-439D-BA83-DF54D6CB0A63}" sibTransId="{242D9ADE-D301-4F41-BCCF-3FB25C719E91}"/>
    <dgm:cxn modelId="{7E0192B8-9B0B-4FCF-BC3F-E7C8DE23A625}" srcId="{E9691EFA-8EF0-4AEA-830E-D2256A554660}" destId="{56AB444C-AFF9-4F34-9B34-6AAC1148D36F}" srcOrd="2" destOrd="0" parTransId="{F9B44E5C-7F04-4BAA-B149-36F192FC7E39}" sibTransId="{BB1F3012-2D08-4EC6-A569-75C54122574E}"/>
    <dgm:cxn modelId="{B941FDEA-7090-4205-A284-3474DB593C9B}" srcId="{205ECEAA-2329-4C8D-ADD8-C85E1BBD9719}" destId="{E9691EFA-8EF0-4AEA-830E-D2256A554660}" srcOrd="0" destOrd="0" parTransId="{DFE67B57-21CD-4FE1-8150-1BF40CDD3B12}" sibTransId="{358ACA00-8484-46FA-94EC-1C9E97DB2B93}"/>
    <dgm:cxn modelId="{CA1F75FE-E069-45E4-8816-CABB3B723219}" type="presOf" srcId="{12716463-1DE3-4FD4-A842-04C13FA28437}" destId="{CAD06D0C-D35C-4308-8A00-BD5A8C1C4A9B}" srcOrd="0" destOrd="1" presId="urn:microsoft.com/office/officeart/2005/8/layout/hList1"/>
    <dgm:cxn modelId="{BE177376-B175-4620-9D12-607B0C73D856}" type="presParOf" srcId="{91D750E7-7690-4C99-BB8A-8498A1B6A477}" destId="{29119798-1E7C-4D37-855C-8E01667A1653}" srcOrd="0" destOrd="0" presId="urn:microsoft.com/office/officeart/2005/8/layout/hList1"/>
    <dgm:cxn modelId="{1983CDC1-B464-4E85-8E51-F17E18D02BEF}" type="presParOf" srcId="{29119798-1E7C-4D37-855C-8E01667A1653}" destId="{7AA5D461-9124-4362-A493-7CC1FD9114DE}" srcOrd="0" destOrd="0" presId="urn:microsoft.com/office/officeart/2005/8/layout/hList1"/>
    <dgm:cxn modelId="{EF33DE9D-133D-4164-868C-4320FB1E454A}" type="presParOf" srcId="{29119798-1E7C-4D37-855C-8E01667A1653}" destId="{CAD06D0C-D35C-4308-8A00-BD5A8C1C4A9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3B52CFC-4171-4178-A35A-A973506D7C8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0DD2FDB-354F-4449-AE38-2A8F18731A3C}">
      <dgm:prSet/>
      <dgm:spPr/>
      <dgm:t>
        <a:bodyPr/>
        <a:lstStyle/>
        <a:p>
          <a:r>
            <a:rPr lang="cs-CZ" b="1"/>
            <a:t>Pro plod</a:t>
          </a:r>
          <a:endParaRPr lang="cs-CZ"/>
        </a:p>
      </dgm:t>
    </dgm:pt>
    <dgm:pt modelId="{382113C0-4178-43AE-8CCF-D47377CA1F0F}" type="parTrans" cxnId="{EE4121B9-1C4E-4DAF-8B4C-5FE3DC785DDA}">
      <dgm:prSet/>
      <dgm:spPr/>
      <dgm:t>
        <a:bodyPr/>
        <a:lstStyle/>
        <a:p>
          <a:endParaRPr lang="cs-CZ"/>
        </a:p>
      </dgm:t>
    </dgm:pt>
    <dgm:pt modelId="{AF93D4A0-45D7-4051-ACC4-6B2D24377149}" type="sibTrans" cxnId="{EE4121B9-1C4E-4DAF-8B4C-5FE3DC785DDA}">
      <dgm:prSet/>
      <dgm:spPr/>
      <dgm:t>
        <a:bodyPr/>
        <a:lstStyle/>
        <a:p>
          <a:endParaRPr lang="cs-CZ"/>
        </a:p>
      </dgm:t>
    </dgm:pt>
    <dgm:pt modelId="{BA479325-EFF5-49A9-A89E-18E58E01192B}">
      <dgm:prSet/>
      <dgm:spPr/>
      <dgm:t>
        <a:bodyPr/>
        <a:lstStyle/>
        <a:p>
          <a:r>
            <a:rPr lang="cs-CZ"/>
            <a:t>Makroskopie</a:t>
          </a:r>
        </a:p>
      </dgm:t>
    </dgm:pt>
    <dgm:pt modelId="{45411186-C3E0-4016-BD5B-A2A18664342C}" type="parTrans" cxnId="{8C890FDB-CA5C-431F-909B-9E895C75821D}">
      <dgm:prSet/>
      <dgm:spPr/>
      <dgm:t>
        <a:bodyPr/>
        <a:lstStyle/>
        <a:p>
          <a:endParaRPr lang="cs-CZ"/>
        </a:p>
      </dgm:t>
    </dgm:pt>
    <dgm:pt modelId="{CCB736E3-EA28-4259-835B-90604DDADE9E}" type="sibTrans" cxnId="{8C890FDB-CA5C-431F-909B-9E895C75821D}">
      <dgm:prSet/>
      <dgm:spPr/>
      <dgm:t>
        <a:bodyPr/>
        <a:lstStyle/>
        <a:p>
          <a:endParaRPr lang="cs-CZ"/>
        </a:p>
      </dgm:t>
    </dgm:pt>
    <dgm:pt modelId="{532792D8-5AF3-4BD8-B155-A3A8D82C5FFD}">
      <dgm:prSet/>
      <dgm:spPr/>
      <dgm:t>
        <a:bodyPr/>
        <a:lstStyle/>
        <a:p>
          <a:r>
            <a:rPr lang="cs-CZ"/>
            <a:t>Hyperbilirubinemie</a:t>
          </a:r>
          <a:endParaRPr lang="cs-CZ" dirty="0"/>
        </a:p>
      </dgm:t>
    </dgm:pt>
    <dgm:pt modelId="{5D145721-6E43-4051-B5A0-80768C5F0CB8}" type="parTrans" cxnId="{CFD701E4-9C49-4AC5-B456-173C9A4D66D0}">
      <dgm:prSet/>
      <dgm:spPr/>
      <dgm:t>
        <a:bodyPr/>
        <a:lstStyle/>
        <a:p>
          <a:endParaRPr lang="cs-CZ"/>
        </a:p>
      </dgm:t>
    </dgm:pt>
    <dgm:pt modelId="{B1EFF3ED-5703-43B3-9212-41D226025C67}" type="sibTrans" cxnId="{CFD701E4-9C49-4AC5-B456-173C9A4D66D0}">
      <dgm:prSet/>
      <dgm:spPr/>
      <dgm:t>
        <a:bodyPr/>
        <a:lstStyle/>
        <a:p>
          <a:endParaRPr lang="cs-CZ"/>
        </a:p>
      </dgm:t>
    </dgm:pt>
    <dgm:pt modelId="{6974303E-5036-468A-9598-85362C646391}">
      <dgm:prSet/>
      <dgm:spPr/>
      <dgm:t>
        <a:bodyPr/>
        <a:lstStyle/>
        <a:p>
          <a:r>
            <a:rPr lang="cs-CZ"/>
            <a:t>Neonatální hypoglykemie</a:t>
          </a:r>
          <a:endParaRPr lang="cs-CZ" dirty="0"/>
        </a:p>
      </dgm:t>
    </dgm:pt>
    <dgm:pt modelId="{19B37CE6-3C58-489B-ADF7-91E3099D17BB}" type="parTrans" cxnId="{CCF3BAA7-E38C-430B-B168-886AE24D5A50}">
      <dgm:prSet/>
      <dgm:spPr/>
      <dgm:t>
        <a:bodyPr/>
        <a:lstStyle/>
        <a:p>
          <a:endParaRPr lang="cs-CZ"/>
        </a:p>
      </dgm:t>
    </dgm:pt>
    <dgm:pt modelId="{32D8B978-E0A7-4F75-939E-A0771A50CB2E}" type="sibTrans" cxnId="{CCF3BAA7-E38C-430B-B168-886AE24D5A50}">
      <dgm:prSet/>
      <dgm:spPr/>
      <dgm:t>
        <a:bodyPr/>
        <a:lstStyle/>
        <a:p>
          <a:endParaRPr lang="cs-CZ"/>
        </a:p>
      </dgm:t>
    </dgm:pt>
    <dgm:pt modelId="{D602F543-EB95-4954-A093-2BB58B1F3590}">
      <dgm:prSet/>
      <dgm:spPr/>
      <dgm:t>
        <a:bodyPr/>
        <a:lstStyle/>
        <a:p>
          <a:r>
            <a:rPr lang="cs-CZ"/>
            <a:t>Plicní nezralost</a:t>
          </a:r>
          <a:endParaRPr lang="cs-CZ" dirty="0"/>
        </a:p>
      </dgm:t>
    </dgm:pt>
    <dgm:pt modelId="{1670B2C8-30E3-4E45-AEE5-A7F2AA84A7C9}" type="parTrans" cxnId="{2F733452-93A9-4DBC-A336-8FCDF2AE1CE6}">
      <dgm:prSet/>
      <dgm:spPr/>
      <dgm:t>
        <a:bodyPr/>
        <a:lstStyle/>
        <a:p>
          <a:endParaRPr lang="cs-CZ"/>
        </a:p>
      </dgm:t>
    </dgm:pt>
    <dgm:pt modelId="{C88CC2DE-C77F-4B2B-97F0-42A000104015}" type="sibTrans" cxnId="{2F733452-93A9-4DBC-A336-8FCDF2AE1CE6}">
      <dgm:prSet/>
      <dgm:spPr/>
      <dgm:t>
        <a:bodyPr/>
        <a:lstStyle/>
        <a:p>
          <a:endParaRPr lang="cs-CZ"/>
        </a:p>
      </dgm:t>
    </dgm:pt>
    <dgm:pt modelId="{DD8A7C9E-CD7B-4B21-A33B-593E8289DA0E}">
      <dgm:prSet/>
      <dgm:spPr/>
      <dgm:t>
        <a:bodyPr/>
        <a:lstStyle/>
        <a:p>
          <a:r>
            <a:rPr lang="cs-CZ"/>
            <a:t>Traumatický porod</a:t>
          </a:r>
          <a:endParaRPr lang="cs-CZ" dirty="0"/>
        </a:p>
      </dgm:t>
    </dgm:pt>
    <dgm:pt modelId="{55A4E153-E3C5-4DCE-B428-18ACC7E8A8FC}" type="parTrans" cxnId="{432ADF9C-343F-4AB0-AAD7-618E15CA26C2}">
      <dgm:prSet/>
      <dgm:spPr/>
      <dgm:t>
        <a:bodyPr/>
        <a:lstStyle/>
        <a:p>
          <a:endParaRPr lang="cs-CZ"/>
        </a:p>
      </dgm:t>
    </dgm:pt>
    <dgm:pt modelId="{34288636-D183-4A3E-AF48-C23589F7CADF}" type="sibTrans" cxnId="{432ADF9C-343F-4AB0-AAD7-618E15CA26C2}">
      <dgm:prSet/>
      <dgm:spPr/>
      <dgm:t>
        <a:bodyPr/>
        <a:lstStyle/>
        <a:p>
          <a:endParaRPr lang="cs-CZ"/>
        </a:p>
      </dgm:t>
    </dgm:pt>
    <dgm:pt modelId="{14C574A9-D250-4834-9BF5-FC892E0CFE7B}">
      <dgm:prSet/>
      <dgm:spPr/>
      <dgm:t>
        <a:bodyPr/>
        <a:lstStyle/>
        <a:p>
          <a:r>
            <a:rPr lang="cs-CZ" dirty="0"/>
            <a:t>Dystokie ramen, zlomenina klíční kosti</a:t>
          </a:r>
        </a:p>
      </dgm:t>
    </dgm:pt>
    <dgm:pt modelId="{F3C7CB83-579A-4C18-923D-1116625FB00A}" type="parTrans" cxnId="{45C812F1-18C8-454A-BF0A-B5D260AC6DD1}">
      <dgm:prSet/>
      <dgm:spPr/>
      <dgm:t>
        <a:bodyPr/>
        <a:lstStyle/>
        <a:p>
          <a:endParaRPr lang="cs-CZ"/>
        </a:p>
      </dgm:t>
    </dgm:pt>
    <dgm:pt modelId="{DB5FD482-1C2E-4DA2-BF6E-808422C07A33}" type="sibTrans" cxnId="{45C812F1-18C8-454A-BF0A-B5D260AC6DD1}">
      <dgm:prSet/>
      <dgm:spPr/>
      <dgm:t>
        <a:bodyPr/>
        <a:lstStyle/>
        <a:p>
          <a:endParaRPr lang="cs-CZ"/>
        </a:p>
      </dgm:t>
    </dgm:pt>
    <dgm:pt modelId="{B1A1CD32-724A-4CBC-8F7B-61D00818029B}">
      <dgm:prSet/>
      <dgm:spPr/>
      <dgm:t>
        <a:bodyPr/>
        <a:lstStyle/>
        <a:p>
          <a:r>
            <a:rPr lang="cs-CZ"/>
            <a:t>Pozdní komplikace</a:t>
          </a:r>
          <a:endParaRPr lang="cs-CZ" dirty="0"/>
        </a:p>
      </dgm:t>
    </dgm:pt>
    <dgm:pt modelId="{08A86E7A-9A57-40EF-AA28-7CE74A05FE94}" type="parTrans" cxnId="{5992B395-1D7D-4AFA-B401-8B5FDCC0EB8E}">
      <dgm:prSet/>
      <dgm:spPr/>
      <dgm:t>
        <a:bodyPr/>
        <a:lstStyle/>
        <a:p>
          <a:endParaRPr lang="cs-CZ"/>
        </a:p>
      </dgm:t>
    </dgm:pt>
    <dgm:pt modelId="{51C3D23B-DB8A-4968-B85D-827B6DCA340C}" type="sibTrans" cxnId="{5992B395-1D7D-4AFA-B401-8B5FDCC0EB8E}">
      <dgm:prSet/>
      <dgm:spPr/>
      <dgm:t>
        <a:bodyPr/>
        <a:lstStyle/>
        <a:p>
          <a:endParaRPr lang="cs-CZ"/>
        </a:p>
      </dgm:t>
    </dgm:pt>
    <dgm:pt modelId="{1CBEF1DF-F639-44B9-9B7C-79B4AE2D0F90}">
      <dgm:prSet/>
      <dgm:spPr/>
      <dgm:t>
        <a:bodyPr/>
        <a:lstStyle/>
        <a:p>
          <a:r>
            <a:rPr lang="cs-CZ"/>
            <a:t>Neurologické porouchy, ADHD, obezita, DM 2.</a:t>
          </a:r>
          <a:endParaRPr lang="cs-CZ" dirty="0"/>
        </a:p>
      </dgm:t>
    </dgm:pt>
    <dgm:pt modelId="{00ED5A81-C661-4D6B-8811-9ED577100163}" type="parTrans" cxnId="{44F8EED6-1A06-46FC-80FD-9270CDB588C0}">
      <dgm:prSet/>
      <dgm:spPr/>
      <dgm:t>
        <a:bodyPr/>
        <a:lstStyle/>
        <a:p>
          <a:endParaRPr lang="cs-CZ"/>
        </a:p>
      </dgm:t>
    </dgm:pt>
    <dgm:pt modelId="{FE2084FD-D2E7-490A-B942-46C7E962116E}" type="sibTrans" cxnId="{44F8EED6-1A06-46FC-80FD-9270CDB588C0}">
      <dgm:prSet/>
      <dgm:spPr/>
      <dgm:t>
        <a:bodyPr/>
        <a:lstStyle/>
        <a:p>
          <a:endParaRPr lang="cs-CZ"/>
        </a:p>
      </dgm:t>
    </dgm:pt>
    <dgm:pt modelId="{2C705F99-CA90-4C20-AC48-B273B4555DAD}">
      <dgm:prSet/>
      <dgm:spPr/>
      <dgm:t>
        <a:bodyPr/>
        <a:lstStyle/>
        <a:p>
          <a:endParaRPr lang="cs-CZ" dirty="0"/>
        </a:p>
      </dgm:t>
    </dgm:pt>
    <dgm:pt modelId="{4D031805-DACC-4F62-96EC-686A284297EF}" type="parTrans" cxnId="{DDDC3339-48B3-4C1B-A734-0D23E0B29C10}">
      <dgm:prSet/>
      <dgm:spPr/>
      <dgm:t>
        <a:bodyPr/>
        <a:lstStyle/>
        <a:p>
          <a:endParaRPr lang="cs-CZ"/>
        </a:p>
      </dgm:t>
    </dgm:pt>
    <dgm:pt modelId="{05A47DD6-AB1E-43A1-8522-433263B525BA}" type="sibTrans" cxnId="{DDDC3339-48B3-4C1B-A734-0D23E0B29C10}">
      <dgm:prSet/>
      <dgm:spPr/>
      <dgm:t>
        <a:bodyPr/>
        <a:lstStyle/>
        <a:p>
          <a:endParaRPr lang="cs-CZ"/>
        </a:p>
      </dgm:t>
    </dgm:pt>
    <dgm:pt modelId="{FEEDDBC9-6349-4A72-93CE-10A16964D06D}" type="pres">
      <dgm:prSet presAssocID="{33B52CFC-4171-4178-A35A-A973506D7C86}" presName="Name0" presStyleCnt="0">
        <dgm:presLayoutVars>
          <dgm:dir/>
          <dgm:animLvl val="lvl"/>
          <dgm:resizeHandles val="exact"/>
        </dgm:presLayoutVars>
      </dgm:prSet>
      <dgm:spPr/>
    </dgm:pt>
    <dgm:pt modelId="{F6B6FF7E-7CCA-4348-BA3B-EF42D3D8583E}" type="pres">
      <dgm:prSet presAssocID="{20DD2FDB-354F-4449-AE38-2A8F18731A3C}" presName="composite" presStyleCnt="0"/>
      <dgm:spPr/>
    </dgm:pt>
    <dgm:pt modelId="{44F70ECD-D6AD-4D1D-977C-975942B11E2E}" type="pres">
      <dgm:prSet presAssocID="{20DD2FDB-354F-4449-AE38-2A8F18731A3C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8B522CA0-1674-4C2A-A8D9-0164F65E39EB}" type="pres">
      <dgm:prSet presAssocID="{20DD2FDB-354F-4449-AE38-2A8F18731A3C}" presName="desTx" presStyleLbl="alignAccFollowNode1" presStyleIdx="0" presStyleCnt="1" custScaleY="100000" custLinFactNeighborX="-83" custLinFactNeighborY="37897">
        <dgm:presLayoutVars>
          <dgm:bulletEnabled val="1"/>
        </dgm:presLayoutVars>
      </dgm:prSet>
      <dgm:spPr/>
    </dgm:pt>
  </dgm:ptLst>
  <dgm:cxnLst>
    <dgm:cxn modelId="{96B16E0B-513F-49FF-B21B-BFF34CF54D2A}" type="presOf" srcId="{BA479325-EFF5-49A9-A89E-18E58E01192B}" destId="{8B522CA0-1674-4C2A-A8D9-0164F65E39EB}" srcOrd="0" destOrd="0" presId="urn:microsoft.com/office/officeart/2005/8/layout/hList1"/>
    <dgm:cxn modelId="{DDDC3339-48B3-4C1B-A734-0D23E0B29C10}" srcId="{20DD2FDB-354F-4449-AE38-2A8F18731A3C}" destId="{2C705F99-CA90-4C20-AC48-B273B4555DAD}" srcOrd="6" destOrd="0" parTransId="{4D031805-DACC-4F62-96EC-686A284297EF}" sibTransId="{05A47DD6-AB1E-43A1-8522-433263B525BA}"/>
    <dgm:cxn modelId="{CD4F5B62-D344-44F7-BC43-018E0BB32C00}" type="presOf" srcId="{B1A1CD32-724A-4CBC-8F7B-61D00818029B}" destId="{8B522CA0-1674-4C2A-A8D9-0164F65E39EB}" srcOrd="0" destOrd="6" presId="urn:microsoft.com/office/officeart/2005/8/layout/hList1"/>
    <dgm:cxn modelId="{7A14F347-340D-4FE1-8A77-51DC0D8320DA}" type="presOf" srcId="{6974303E-5036-468A-9598-85362C646391}" destId="{8B522CA0-1674-4C2A-A8D9-0164F65E39EB}" srcOrd="0" destOrd="2" presId="urn:microsoft.com/office/officeart/2005/8/layout/hList1"/>
    <dgm:cxn modelId="{9F6EF96C-BBA8-499E-A536-B70A41B31C91}" type="presOf" srcId="{D602F543-EB95-4954-A093-2BB58B1F3590}" destId="{8B522CA0-1674-4C2A-A8D9-0164F65E39EB}" srcOrd="0" destOrd="3" presId="urn:microsoft.com/office/officeart/2005/8/layout/hList1"/>
    <dgm:cxn modelId="{7D223950-B905-4CD7-B275-736FAE5AC9CF}" type="presOf" srcId="{532792D8-5AF3-4BD8-B155-A3A8D82C5FFD}" destId="{8B522CA0-1674-4C2A-A8D9-0164F65E39EB}" srcOrd="0" destOrd="1" presId="urn:microsoft.com/office/officeart/2005/8/layout/hList1"/>
    <dgm:cxn modelId="{117A0351-5372-4BFB-96DB-69685DC663A2}" type="presOf" srcId="{2C705F99-CA90-4C20-AC48-B273B4555DAD}" destId="{8B522CA0-1674-4C2A-A8D9-0164F65E39EB}" srcOrd="0" destOrd="8" presId="urn:microsoft.com/office/officeart/2005/8/layout/hList1"/>
    <dgm:cxn modelId="{2F733452-93A9-4DBC-A336-8FCDF2AE1CE6}" srcId="{20DD2FDB-354F-4449-AE38-2A8F18731A3C}" destId="{D602F543-EB95-4954-A093-2BB58B1F3590}" srcOrd="3" destOrd="0" parTransId="{1670B2C8-30E3-4E45-AEE5-A7F2AA84A7C9}" sibTransId="{C88CC2DE-C77F-4B2B-97F0-42A000104015}"/>
    <dgm:cxn modelId="{DA9E5A54-F6A4-4187-B91E-FC1CC97C09EC}" type="presOf" srcId="{33B52CFC-4171-4178-A35A-A973506D7C86}" destId="{FEEDDBC9-6349-4A72-93CE-10A16964D06D}" srcOrd="0" destOrd="0" presId="urn:microsoft.com/office/officeart/2005/8/layout/hList1"/>
    <dgm:cxn modelId="{E5552E90-F113-4BE7-A8CF-310A9D665E65}" type="presOf" srcId="{1CBEF1DF-F639-44B9-9B7C-79B4AE2D0F90}" destId="{8B522CA0-1674-4C2A-A8D9-0164F65E39EB}" srcOrd="0" destOrd="7" presId="urn:microsoft.com/office/officeart/2005/8/layout/hList1"/>
    <dgm:cxn modelId="{5992B395-1D7D-4AFA-B401-8B5FDCC0EB8E}" srcId="{20DD2FDB-354F-4449-AE38-2A8F18731A3C}" destId="{B1A1CD32-724A-4CBC-8F7B-61D00818029B}" srcOrd="5" destOrd="0" parTransId="{08A86E7A-9A57-40EF-AA28-7CE74A05FE94}" sibTransId="{51C3D23B-DB8A-4968-B85D-827B6DCA340C}"/>
    <dgm:cxn modelId="{432ADF9C-343F-4AB0-AAD7-618E15CA26C2}" srcId="{20DD2FDB-354F-4449-AE38-2A8F18731A3C}" destId="{DD8A7C9E-CD7B-4B21-A33B-593E8289DA0E}" srcOrd="4" destOrd="0" parTransId="{55A4E153-E3C5-4DCE-B428-18ACC7E8A8FC}" sibTransId="{34288636-D183-4A3E-AF48-C23589F7CADF}"/>
    <dgm:cxn modelId="{CCF3BAA7-E38C-430B-B168-886AE24D5A50}" srcId="{20DD2FDB-354F-4449-AE38-2A8F18731A3C}" destId="{6974303E-5036-468A-9598-85362C646391}" srcOrd="2" destOrd="0" parTransId="{19B37CE6-3C58-489B-ADF7-91E3099D17BB}" sibTransId="{32D8B978-E0A7-4F75-939E-A0771A50CB2E}"/>
    <dgm:cxn modelId="{EE4121B9-1C4E-4DAF-8B4C-5FE3DC785DDA}" srcId="{33B52CFC-4171-4178-A35A-A973506D7C86}" destId="{20DD2FDB-354F-4449-AE38-2A8F18731A3C}" srcOrd="0" destOrd="0" parTransId="{382113C0-4178-43AE-8CCF-D47377CA1F0F}" sibTransId="{AF93D4A0-45D7-4051-ACC4-6B2D24377149}"/>
    <dgm:cxn modelId="{972293C1-FBF9-462B-93F9-140C2E032A70}" type="presOf" srcId="{DD8A7C9E-CD7B-4B21-A33B-593E8289DA0E}" destId="{8B522CA0-1674-4C2A-A8D9-0164F65E39EB}" srcOrd="0" destOrd="4" presId="urn:microsoft.com/office/officeart/2005/8/layout/hList1"/>
    <dgm:cxn modelId="{3725E9D6-B1A9-4E8A-9C95-9FA859690F59}" type="presOf" srcId="{20DD2FDB-354F-4449-AE38-2A8F18731A3C}" destId="{44F70ECD-D6AD-4D1D-977C-975942B11E2E}" srcOrd="0" destOrd="0" presId="urn:microsoft.com/office/officeart/2005/8/layout/hList1"/>
    <dgm:cxn modelId="{44F8EED6-1A06-46FC-80FD-9270CDB588C0}" srcId="{B1A1CD32-724A-4CBC-8F7B-61D00818029B}" destId="{1CBEF1DF-F639-44B9-9B7C-79B4AE2D0F90}" srcOrd="0" destOrd="0" parTransId="{00ED5A81-C661-4D6B-8811-9ED577100163}" sibTransId="{FE2084FD-D2E7-490A-B942-46C7E962116E}"/>
    <dgm:cxn modelId="{8C890FDB-CA5C-431F-909B-9E895C75821D}" srcId="{20DD2FDB-354F-4449-AE38-2A8F18731A3C}" destId="{BA479325-EFF5-49A9-A89E-18E58E01192B}" srcOrd="0" destOrd="0" parTransId="{45411186-C3E0-4016-BD5B-A2A18664342C}" sibTransId="{CCB736E3-EA28-4259-835B-90604DDADE9E}"/>
    <dgm:cxn modelId="{CFD701E4-9C49-4AC5-B456-173C9A4D66D0}" srcId="{20DD2FDB-354F-4449-AE38-2A8F18731A3C}" destId="{532792D8-5AF3-4BD8-B155-A3A8D82C5FFD}" srcOrd="1" destOrd="0" parTransId="{5D145721-6E43-4051-B5A0-80768C5F0CB8}" sibTransId="{B1EFF3ED-5703-43B3-9212-41D226025C67}"/>
    <dgm:cxn modelId="{00D872EA-9D10-4550-BD76-4C890D845D4D}" type="presOf" srcId="{14C574A9-D250-4834-9BF5-FC892E0CFE7B}" destId="{8B522CA0-1674-4C2A-A8D9-0164F65E39EB}" srcOrd="0" destOrd="5" presId="urn:microsoft.com/office/officeart/2005/8/layout/hList1"/>
    <dgm:cxn modelId="{45C812F1-18C8-454A-BF0A-B5D260AC6DD1}" srcId="{DD8A7C9E-CD7B-4B21-A33B-593E8289DA0E}" destId="{14C574A9-D250-4834-9BF5-FC892E0CFE7B}" srcOrd="0" destOrd="0" parTransId="{F3C7CB83-579A-4C18-923D-1116625FB00A}" sibTransId="{DB5FD482-1C2E-4DA2-BF6E-808422C07A33}"/>
    <dgm:cxn modelId="{0249E49F-3257-42F9-8792-B10D0A540067}" type="presParOf" srcId="{FEEDDBC9-6349-4A72-93CE-10A16964D06D}" destId="{F6B6FF7E-7CCA-4348-BA3B-EF42D3D8583E}" srcOrd="0" destOrd="0" presId="urn:microsoft.com/office/officeart/2005/8/layout/hList1"/>
    <dgm:cxn modelId="{9CE02212-4793-4C64-A05C-12B28FAA5B94}" type="presParOf" srcId="{F6B6FF7E-7CCA-4348-BA3B-EF42D3D8583E}" destId="{44F70ECD-D6AD-4D1D-977C-975942B11E2E}" srcOrd="0" destOrd="0" presId="urn:microsoft.com/office/officeart/2005/8/layout/hList1"/>
    <dgm:cxn modelId="{E31D04AF-1066-400B-872E-AE84C256BCB0}" type="presParOf" srcId="{F6B6FF7E-7CCA-4348-BA3B-EF42D3D8583E}" destId="{8B522CA0-1674-4C2A-A8D9-0164F65E39E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57BE20B-616A-41F6-929C-74D69502FB82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10B4083-ACBA-4B64-9203-37FAFABA8311}">
      <dgm:prSet/>
      <dgm:spPr/>
      <dgm:t>
        <a:bodyPr/>
        <a:lstStyle/>
        <a:p>
          <a:r>
            <a:rPr lang="cs-CZ"/>
            <a:t>90 % léčena dietou a pravidelným pohybem</a:t>
          </a:r>
        </a:p>
      </dgm:t>
    </dgm:pt>
    <dgm:pt modelId="{2309FD7A-6C9B-44EF-9046-A3B83321DED9}" type="parTrans" cxnId="{E7D4C615-5944-429A-853D-115CF41559ED}">
      <dgm:prSet/>
      <dgm:spPr/>
      <dgm:t>
        <a:bodyPr/>
        <a:lstStyle/>
        <a:p>
          <a:endParaRPr lang="cs-CZ"/>
        </a:p>
      </dgm:t>
    </dgm:pt>
    <dgm:pt modelId="{CABF0D18-63BC-434B-A4F3-049D7479B391}" type="sibTrans" cxnId="{E7D4C615-5944-429A-853D-115CF41559ED}">
      <dgm:prSet/>
      <dgm:spPr/>
      <dgm:t>
        <a:bodyPr/>
        <a:lstStyle/>
        <a:p>
          <a:endParaRPr lang="cs-CZ"/>
        </a:p>
      </dgm:t>
    </dgm:pt>
    <dgm:pt modelId="{E4E1B6EC-587B-4C78-9A31-ACCD466BDD57}">
      <dgm:prSet/>
      <dgm:spPr/>
      <dgm:t>
        <a:bodyPr/>
        <a:lstStyle/>
        <a:p>
          <a:r>
            <a:rPr lang="cs-CZ"/>
            <a:t>PAD</a:t>
          </a:r>
        </a:p>
      </dgm:t>
    </dgm:pt>
    <dgm:pt modelId="{96D38390-27DD-4EE3-9960-CA614629356A}" type="parTrans" cxnId="{82FA9199-4F04-4E88-B840-CE1DA510047C}">
      <dgm:prSet/>
      <dgm:spPr/>
      <dgm:t>
        <a:bodyPr/>
        <a:lstStyle/>
        <a:p>
          <a:endParaRPr lang="cs-CZ"/>
        </a:p>
      </dgm:t>
    </dgm:pt>
    <dgm:pt modelId="{E8CC1933-2C5D-4109-AA8E-479829607375}" type="sibTrans" cxnId="{82FA9199-4F04-4E88-B840-CE1DA510047C}">
      <dgm:prSet/>
      <dgm:spPr/>
      <dgm:t>
        <a:bodyPr/>
        <a:lstStyle/>
        <a:p>
          <a:endParaRPr lang="cs-CZ"/>
        </a:p>
      </dgm:t>
    </dgm:pt>
    <dgm:pt modelId="{AD9FE733-3EA2-403C-99BD-095FC74FE82B}">
      <dgm:prSet/>
      <dgm:spPr/>
      <dgm:t>
        <a:bodyPr/>
        <a:lstStyle/>
        <a:p>
          <a:r>
            <a:rPr lang="cs-CZ" dirty="0" err="1"/>
            <a:t>Metformin</a:t>
          </a:r>
          <a:endParaRPr lang="cs-CZ" dirty="0"/>
        </a:p>
      </dgm:t>
    </dgm:pt>
    <dgm:pt modelId="{83CB5FB3-AE09-49EB-9BFD-1A35808B4A8D}" type="parTrans" cxnId="{5B821E77-EED1-4FD1-B0FD-ECC9CF773619}">
      <dgm:prSet/>
      <dgm:spPr/>
      <dgm:t>
        <a:bodyPr/>
        <a:lstStyle/>
        <a:p>
          <a:endParaRPr lang="cs-CZ"/>
        </a:p>
      </dgm:t>
    </dgm:pt>
    <dgm:pt modelId="{D4FE8744-B816-4342-B0AD-4B996E272F22}" type="sibTrans" cxnId="{5B821E77-EED1-4FD1-B0FD-ECC9CF773619}">
      <dgm:prSet/>
      <dgm:spPr/>
      <dgm:t>
        <a:bodyPr/>
        <a:lstStyle/>
        <a:p>
          <a:endParaRPr lang="cs-CZ"/>
        </a:p>
      </dgm:t>
    </dgm:pt>
    <dgm:pt modelId="{7091E282-9A4B-4FE0-ACAF-692F1980D08E}">
      <dgm:prSet/>
      <dgm:spPr/>
      <dgm:t>
        <a:bodyPr/>
        <a:lstStyle/>
        <a:p>
          <a:r>
            <a:rPr lang="cs-CZ"/>
            <a:t>Inzulin</a:t>
          </a:r>
        </a:p>
      </dgm:t>
    </dgm:pt>
    <dgm:pt modelId="{1BE70302-BD53-488C-8A9E-4AA236EC5158}" type="parTrans" cxnId="{A46B02A4-5B50-4D23-9C1F-81EA0FB798C8}">
      <dgm:prSet/>
      <dgm:spPr/>
      <dgm:t>
        <a:bodyPr/>
        <a:lstStyle/>
        <a:p>
          <a:endParaRPr lang="cs-CZ"/>
        </a:p>
      </dgm:t>
    </dgm:pt>
    <dgm:pt modelId="{B817EE1C-598C-4B80-86C0-14317E1ACA18}" type="sibTrans" cxnId="{A46B02A4-5B50-4D23-9C1F-81EA0FB798C8}">
      <dgm:prSet/>
      <dgm:spPr/>
      <dgm:t>
        <a:bodyPr/>
        <a:lstStyle/>
        <a:p>
          <a:endParaRPr lang="cs-CZ"/>
        </a:p>
      </dgm:t>
    </dgm:pt>
    <dgm:pt modelId="{4E98324F-1A85-4FF5-AA61-9A2619F9AD20}">
      <dgm:prSet/>
      <dgm:spPr/>
      <dgm:t>
        <a:bodyPr/>
        <a:lstStyle/>
        <a:p>
          <a:r>
            <a:rPr lang="cs-CZ"/>
            <a:t>Zahájení léčby při opakovaném nálezu ketolátek v moči původem DM, záchyt opakovaně vyšších glykemiích než doporučované hodnoty, akcelerace růstu plodu na UZ</a:t>
          </a:r>
        </a:p>
      </dgm:t>
    </dgm:pt>
    <dgm:pt modelId="{9826B206-C76B-4CE2-9BB2-431E78AA4190}" type="parTrans" cxnId="{E6FF4D55-2183-4995-A147-522E82FF0A4B}">
      <dgm:prSet/>
      <dgm:spPr/>
      <dgm:t>
        <a:bodyPr/>
        <a:lstStyle/>
        <a:p>
          <a:endParaRPr lang="cs-CZ"/>
        </a:p>
      </dgm:t>
    </dgm:pt>
    <dgm:pt modelId="{0E5E3502-A2E6-46E1-8419-A809DF81FB85}" type="sibTrans" cxnId="{E6FF4D55-2183-4995-A147-522E82FF0A4B}">
      <dgm:prSet/>
      <dgm:spPr/>
      <dgm:t>
        <a:bodyPr/>
        <a:lstStyle/>
        <a:p>
          <a:endParaRPr lang="cs-CZ"/>
        </a:p>
      </dgm:t>
    </dgm:pt>
    <dgm:pt modelId="{B034E5BC-8175-40A5-ABC7-781532787045}" type="pres">
      <dgm:prSet presAssocID="{C57BE20B-616A-41F6-929C-74D69502FB82}" presName="Name0" presStyleCnt="0">
        <dgm:presLayoutVars>
          <dgm:dir/>
          <dgm:animLvl val="lvl"/>
          <dgm:resizeHandles val="exact"/>
        </dgm:presLayoutVars>
      </dgm:prSet>
      <dgm:spPr/>
    </dgm:pt>
    <dgm:pt modelId="{56868ED5-9F87-4A7C-8EC3-0D643D37A771}" type="pres">
      <dgm:prSet presAssocID="{A10B4083-ACBA-4B64-9203-37FAFABA8311}" presName="linNode" presStyleCnt="0"/>
      <dgm:spPr/>
    </dgm:pt>
    <dgm:pt modelId="{1025EE5E-4204-47B4-864B-2A8E20CF5B38}" type="pres">
      <dgm:prSet presAssocID="{A10B4083-ACBA-4B64-9203-37FAFABA8311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D0DB9FDB-CD4B-42A7-9574-C2FB862E947A}" type="pres">
      <dgm:prSet presAssocID="{CABF0D18-63BC-434B-A4F3-049D7479B391}" presName="sp" presStyleCnt="0"/>
      <dgm:spPr/>
    </dgm:pt>
    <dgm:pt modelId="{95BBFACC-27B9-401E-93D7-BBA956264EC9}" type="pres">
      <dgm:prSet presAssocID="{E4E1B6EC-587B-4C78-9A31-ACCD466BDD57}" presName="linNode" presStyleCnt="0"/>
      <dgm:spPr/>
    </dgm:pt>
    <dgm:pt modelId="{4FDC8EFF-1454-46A3-B850-8C6A8B13E2D6}" type="pres">
      <dgm:prSet presAssocID="{E4E1B6EC-587B-4C78-9A31-ACCD466BDD57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84ECCBAF-073E-48B2-91B5-512E5651E7B5}" type="pres">
      <dgm:prSet presAssocID="{E4E1B6EC-587B-4C78-9A31-ACCD466BDD57}" presName="descendantText" presStyleLbl="alignAccFollowNode1" presStyleIdx="0" presStyleCnt="2">
        <dgm:presLayoutVars>
          <dgm:bulletEnabled val="1"/>
        </dgm:presLayoutVars>
      </dgm:prSet>
      <dgm:spPr/>
    </dgm:pt>
    <dgm:pt modelId="{DE057CBC-1D55-45BE-8A0D-D2CB571476C6}" type="pres">
      <dgm:prSet presAssocID="{E8CC1933-2C5D-4109-AA8E-479829607375}" presName="sp" presStyleCnt="0"/>
      <dgm:spPr/>
    </dgm:pt>
    <dgm:pt modelId="{F1238BBA-C2F6-4432-ADE2-52CCC062E1BF}" type="pres">
      <dgm:prSet presAssocID="{7091E282-9A4B-4FE0-ACAF-692F1980D08E}" presName="linNode" presStyleCnt="0"/>
      <dgm:spPr/>
    </dgm:pt>
    <dgm:pt modelId="{85476D46-0E63-442C-AE61-E3F61500A667}" type="pres">
      <dgm:prSet presAssocID="{7091E282-9A4B-4FE0-ACAF-692F1980D08E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A256B92B-A80A-4350-8A3E-EFAA948F95FD}" type="pres">
      <dgm:prSet presAssocID="{7091E282-9A4B-4FE0-ACAF-692F1980D08E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9009F301-35C5-48D0-993A-5E14C0CAEFC2}" type="presOf" srcId="{AD9FE733-3EA2-403C-99BD-095FC74FE82B}" destId="{84ECCBAF-073E-48B2-91B5-512E5651E7B5}" srcOrd="0" destOrd="0" presId="urn:microsoft.com/office/officeart/2005/8/layout/vList5"/>
    <dgm:cxn modelId="{E7D4C615-5944-429A-853D-115CF41559ED}" srcId="{C57BE20B-616A-41F6-929C-74D69502FB82}" destId="{A10B4083-ACBA-4B64-9203-37FAFABA8311}" srcOrd="0" destOrd="0" parTransId="{2309FD7A-6C9B-44EF-9046-A3B83321DED9}" sibTransId="{CABF0D18-63BC-434B-A4F3-049D7479B391}"/>
    <dgm:cxn modelId="{ADC8EF16-6F4B-4669-931D-5615177A5FEE}" type="presOf" srcId="{7091E282-9A4B-4FE0-ACAF-692F1980D08E}" destId="{85476D46-0E63-442C-AE61-E3F61500A667}" srcOrd="0" destOrd="0" presId="urn:microsoft.com/office/officeart/2005/8/layout/vList5"/>
    <dgm:cxn modelId="{CFF3F942-5360-4E4E-A083-9A8CBF34242D}" type="presOf" srcId="{4E98324F-1A85-4FF5-AA61-9A2619F9AD20}" destId="{A256B92B-A80A-4350-8A3E-EFAA948F95FD}" srcOrd="0" destOrd="0" presId="urn:microsoft.com/office/officeart/2005/8/layout/vList5"/>
    <dgm:cxn modelId="{248EF663-084F-4DEF-A330-AE0B55F01465}" type="presOf" srcId="{A10B4083-ACBA-4B64-9203-37FAFABA8311}" destId="{1025EE5E-4204-47B4-864B-2A8E20CF5B38}" srcOrd="0" destOrd="0" presId="urn:microsoft.com/office/officeart/2005/8/layout/vList5"/>
    <dgm:cxn modelId="{E6FF4D55-2183-4995-A147-522E82FF0A4B}" srcId="{7091E282-9A4B-4FE0-ACAF-692F1980D08E}" destId="{4E98324F-1A85-4FF5-AA61-9A2619F9AD20}" srcOrd="0" destOrd="0" parTransId="{9826B206-C76B-4CE2-9BB2-431E78AA4190}" sibTransId="{0E5E3502-A2E6-46E1-8419-A809DF81FB85}"/>
    <dgm:cxn modelId="{5B821E77-EED1-4FD1-B0FD-ECC9CF773619}" srcId="{E4E1B6EC-587B-4C78-9A31-ACCD466BDD57}" destId="{AD9FE733-3EA2-403C-99BD-095FC74FE82B}" srcOrd="0" destOrd="0" parTransId="{83CB5FB3-AE09-49EB-9BFD-1A35808B4A8D}" sibTransId="{D4FE8744-B816-4342-B0AD-4B996E272F22}"/>
    <dgm:cxn modelId="{54B1EF84-BE46-49AB-8675-BF55E1BE00A3}" type="presOf" srcId="{E4E1B6EC-587B-4C78-9A31-ACCD466BDD57}" destId="{4FDC8EFF-1454-46A3-B850-8C6A8B13E2D6}" srcOrd="0" destOrd="0" presId="urn:microsoft.com/office/officeart/2005/8/layout/vList5"/>
    <dgm:cxn modelId="{82FA9199-4F04-4E88-B840-CE1DA510047C}" srcId="{C57BE20B-616A-41F6-929C-74D69502FB82}" destId="{E4E1B6EC-587B-4C78-9A31-ACCD466BDD57}" srcOrd="1" destOrd="0" parTransId="{96D38390-27DD-4EE3-9960-CA614629356A}" sibTransId="{E8CC1933-2C5D-4109-AA8E-479829607375}"/>
    <dgm:cxn modelId="{A46B02A4-5B50-4D23-9C1F-81EA0FB798C8}" srcId="{C57BE20B-616A-41F6-929C-74D69502FB82}" destId="{7091E282-9A4B-4FE0-ACAF-692F1980D08E}" srcOrd="2" destOrd="0" parTransId="{1BE70302-BD53-488C-8A9E-4AA236EC5158}" sibTransId="{B817EE1C-598C-4B80-86C0-14317E1ACA18}"/>
    <dgm:cxn modelId="{525506C2-4B4C-47CF-ADD3-D43F2420C792}" type="presOf" srcId="{C57BE20B-616A-41F6-929C-74D69502FB82}" destId="{B034E5BC-8175-40A5-ABC7-781532787045}" srcOrd="0" destOrd="0" presId="urn:microsoft.com/office/officeart/2005/8/layout/vList5"/>
    <dgm:cxn modelId="{E33FC699-E420-4645-8ECE-8551D4354698}" type="presParOf" srcId="{B034E5BC-8175-40A5-ABC7-781532787045}" destId="{56868ED5-9F87-4A7C-8EC3-0D643D37A771}" srcOrd="0" destOrd="0" presId="urn:microsoft.com/office/officeart/2005/8/layout/vList5"/>
    <dgm:cxn modelId="{5A71A962-412D-448F-AE7D-D8B01F2DE19C}" type="presParOf" srcId="{56868ED5-9F87-4A7C-8EC3-0D643D37A771}" destId="{1025EE5E-4204-47B4-864B-2A8E20CF5B38}" srcOrd="0" destOrd="0" presId="urn:microsoft.com/office/officeart/2005/8/layout/vList5"/>
    <dgm:cxn modelId="{47AF2998-F20B-40E8-9CA9-94303C504DD7}" type="presParOf" srcId="{B034E5BC-8175-40A5-ABC7-781532787045}" destId="{D0DB9FDB-CD4B-42A7-9574-C2FB862E947A}" srcOrd="1" destOrd="0" presId="urn:microsoft.com/office/officeart/2005/8/layout/vList5"/>
    <dgm:cxn modelId="{0E71B1DD-BB28-4DBE-A633-7092553F1183}" type="presParOf" srcId="{B034E5BC-8175-40A5-ABC7-781532787045}" destId="{95BBFACC-27B9-401E-93D7-BBA956264EC9}" srcOrd="2" destOrd="0" presId="urn:microsoft.com/office/officeart/2005/8/layout/vList5"/>
    <dgm:cxn modelId="{DCE45AB3-B38B-454E-AB71-5260E1874425}" type="presParOf" srcId="{95BBFACC-27B9-401E-93D7-BBA956264EC9}" destId="{4FDC8EFF-1454-46A3-B850-8C6A8B13E2D6}" srcOrd="0" destOrd="0" presId="urn:microsoft.com/office/officeart/2005/8/layout/vList5"/>
    <dgm:cxn modelId="{22F8C6F7-2316-44A2-9006-B74FC8ADEF87}" type="presParOf" srcId="{95BBFACC-27B9-401E-93D7-BBA956264EC9}" destId="{84ECCBAF-073E-48B2-91B5-512E5651E7B5}" srcOrd="1" destOrd="0" presId="urn:microsoft.com/office/officeart/2005/8/layout/vList5"/>
    <dgm:cxn modelId="{2C9FCD47-A447-4068-BEE7-1A422F2471B9}" type="presParOf" srcId="{B034E5BC-8175-40A5-ABC7-781532787045}" destId="{DE057CBC-1D55-45BE-8A0D-D2CB571476C6}" srcOrd="3" destOrd="0" presId="urn:microsoft.com/office/officeart/2005/8/layout/vList5"/>
    <dgm:cxn modelId="{3A7488C4-E80F-44CC-890F-944234086131}" type="presParOf" srcId="{B034E5BC-8175-40A5-ABC7-781532787045}" destId="{F1238BBA-C2F6-4432-ADE2-52CCC062E1BF}" srcOrd="4" destOrd="0" presId="urn:microsoft.com/office/officeart/2005/8/layout/vList5"/>
    <dgm:cxn modelId="{DCCF63A0-49F6-4F3D-9BB9-F346FA89BD37}" type="presParOf" srcId="{F1238BBA-C2F6-4432-ADE2-52CCC062E1BF}" destId="{85476D46-0E63-442C-AE61-E3F61500A667}" srcOrd="0" destOrd="0" presId="urn:microsoft.com/office/officeart/2005/8/layout/vList5"/>
    <dgm:cxn modelId="{D76DB491-9269-458C-B750-F4EEE1C5C710}" type="presParOf" srcId="{F1238BBA-C2F6-4432-ADE2-52CCC062E1BF}" destId="{A256B92B-A80A-4350-8A3E-EFAA948F95F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B818D53-873B-4EA2-B1DD-F2B02AAB526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F65413B9-C01E-4B73-A8B2-075404CDC07F}">
      <dgm:prSet/>
      <dgm:spPr/>
      <dgm:t>
        <a:bodyPr/>
        <a:lstStyle/>
        <a:p>
          <a:r>
            <a:rPr lang="cs-CZ"/>
            <a:t>Kolísání glykémie </a:t>
          </a:r>
        </a:p>
      </dgm:t>
    </dgm:pt>
    <dgm:pt modelId="{986206CA-879B-4961-A35B-D986643C2EC7}" type="parTrans" cxnId="{7E7B9656-6657-4A64-B8B7-B857722F9FD2}">
      <dgm:prSet/>
      <dgm:spPr/>
      <dgm:t>
        <a:bodyPr/>
        <a:lstStyle/>
        <a:p>
          <a:endParaRPr lang="cs-CZ"/>
        </a:p>
      </dgm:t>
    </dgm:pt>
    <dgm:pt modelId="{90CA7A44-C450-43EA-BBC7-C927175FA4D9}" type="sibTrans" cxnId="{7E7B9656-6657-4A64-B8B7-B857722F9FD2}">
      <dgm:prSet/>
      <dgm:spPr/>
      <dgm:t>
        <a:bodyPr/>
        <a:lstStyle/>
        <a:p>
          <a:endParaRPr lang="cs-CZ"/>
        </a:p>
      </dgm:t>
    </dgm:pt>
    <dgm:pt modelId="{03E5A9A7-6065-4F70-B09A-7C64981D7304}">
      <dgm:prSet/>
      <dgm:spPr/>
      <dgm:t>
        <a:bodyPr/>
        <a:lstStyle/>
        <a:p>
          <a:r>
            <a:rPr lang="cs-CZ"/>
            <a:t>V 1. trimestru: mírný pokles potřeby inzulinu</a:t>
          </a:r>
        </a:p>
      </dgm:t>
    </dgm:pt>
    <dgm:pt modelId="{74197D0C-9807-4384-AC22-94FFEAE559CA}" type="parTrans" cxnId="{A69ECF5E-AACF-4A82-9F98-8E9A873E466A}">
      <dgm:prSet/>
      <dgm:spPr/>
      <dgm:t>
        <a:bodyPr/>
        <a:lstStyle/>
        <a:p>
          <a:endParaRPr lang="cs-CZ"/>
        </a:p>
      </dgm:t>
    </dgm:pt>
    <dgm:pt modelId="{2635E26A-91DC-4462-955B-CD7FA97DB4D4}" type="sibTrans" cxnId="{A69ECF5E-AACF-4A82-9F98-8E9A873E466A}">
      <dgm:prSet/>
      <dgm:spPr/>
      <dgm:t>
        <a:bodyPr/>
        <a:lstStyle/>
        <a:p>
          <a:endParaRPr lang="cs-CZ"/>
        </a:p>
      </dgm:t>
    </dgm:pt>
    <dgm:pt modelId="{3BD53293-71C7-4E6A-93B8-63D24860FF51}">
      <dgm:prSet/>
      <dgm:spPr/>
      <dgm:t>
        <a:bodyPr/>
        <a:lstStyle/>
        <a:p>
          <a:r>
            <a:rPr lang="cs-CZ"/>
            <a:t>V 2. a 3 . Trimestru sklon k IR – spotřeba inzulinu stoupá</a:t>
          </a:r>
        </a:p>
      </dgm:t>
    </dgm:pt>
    <dgm:pt modelId="{CB9FE912-E5A3-47FE-81C9-352D8F4118FE}" type="parTrans" cxnId="{BA5D4AAF-538D-4E57-B667-D924FF8A290C}">
      <dgm:prSet/>
      <dgm:spPr/>
      <dgm:t>
        <a:bodyPr/>
        <a:lstStyle/>
        <a:p>
          <a:endParaRPr lang="cs-CZ"/>
        </a:p>
      </dgm:t>
    </dgm:pt>
    <dgm:pt modelId="{2B72BB53-40BC-404F-B60B-ACF78C18A902}" type="sibTrans" cxnId="{BA5D4AAF-538D-4E57-B667-D924FF8A290C}">
      <dgm:prSet/>
      <dgm:spPr/>
      <dgm:t>
        <a:bodyPr/>
        <a:lstStyle/>
        <a:p>
          <a:endParaRPr lang="cs-CZ"/>
        </a:p>
      </dgm:t>
    </dgm:pt>
    <dgm:pt modelId="{D9B8C458-0D55-41CC-9B63-F9C29DE7C3F0}" type="pres">
      <dgm:prSet presAssocID="{AB818D53-873B-4EA2-B1DD-F2B02AAB526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FC62086-4E97-46B9-8226-2B9BB417AA86}" type="pres">
      <dgm:prSet presAssocID="{F65413B9-C01E-4B73-A8B2-075404CDC07F}" presName="hierRoot1" presStyleCnt="0">
        <dgm:presLayoutVars>
          <dgm:hierBranch val="init"/>
        </dgm:presLayoutVars>
      </dgm:prSet>
      <dgm:spPr/>
    </dgm:pt>
    <dgm:pt modelId="{6017D3A5-4D68-4987-AA6D-B618274ECCBF}" type="pres">
      <dgm:prSet presAssocID="{F65413B9-C01E-4B73-A8B2-075404CDC07F}" presName="rootComposite1" presStyleCnt="0"/>
      <dgm:spPr/>
    </dgm:pt>
    <dgm:pt modelId="{303490F5-71F9-4E9D-B4FD-B56DACF31314}" type="pres">
      <dgm:prSet presAssocID="{F65413B9-C01E-4B73-A8B2-075404CDC07F}" presName="rootText1" presStyleLbl="node0" presStyleIdx="0" presStyleCnt="1">
        <dgm:presLayoutVars>
          <dgm:chPref val="3"/>
        </dgm:presLayoutVars>
      </dgm:prSet>
      <dgm:spPr/>
    </dgm:pt>
    <dgm:pt modelId="{980EC8D4-449F-4FBB-80A9-1111EE76D854}" type="pres">
      <dgm:prSet presAssocID="{F65413B9-C01E-4B73-A8B2-075404CDC07F}" presName="rootConnector1" presStyleLbl="node1" presStyleIdx="0" presStyleCnt="0"/>
      <dgm:spPr/>
    </dgm:pt>
    <dgm:pt modelId="{55147032-297A-44F8-8CF5-EBD4EEE91DD8}" type="pres">
      <dgm:prSet presAssocID="{F65413B9-C01E-4B73-A8B2-075404CDC07F}" presName="hierChild2" presStyleCnt="0"/>
      <dgm:spPr/>
    </dgm:pt>
    <dgm:pt modelId="{25C70514-9856-44F4-96CB-EFE6DFDAA999}" type="pres">
      <dgm:prSet presAssocID="{74197D0C-9807-4384-AC22-94FFEAE559CA}" presName="Name37" presStyleLbl="parChTrans1D2" presStyleIdx="0" presStyleCnt="2"/>
      <dgm:spPr/>
    </dgm:pt>
    <dgm:pt modelId="{6A733600-4E2F-4231-9ED1-6C546D8F9D78}" type="pres">
      <dgm:prSet presAssocID="{03E5A9A7-6065-4F70-B09A-7C64981D7304}" presName="hierRoot2" presStyleCnt="0">
        <dgm:presLayoutVars>
          <dgm:hierBranch val="init"/>
        </dgm:presLayoutVars>
      </dgm:prSet>
      <dgm:spPr/>
    </dgm:pt>
    <dgm:pt modelId="{424FB9E8-6231-455B-93D6-9A351A50820B}" type="pres">
      <dgm:prSet presAssocID="{03E5A9A7-6065-4F70-B09A-7C64981D7304}" presName="rootComposite" presStyleCnt="0"/>
      <dgm:spPr/>
    </dgm:pt>
    <dgm:pt modelId="{C1C880FE-79FE-436E-A64B-7B8E8579A22D}" type="pres">
      <dgm:prSet presAssocID="{03E5A9A7-6065-4F70-B09A-7C64981D7304}" presName="rootText" presStyleLbl="node2" presStyleIdx="0" presStyleCnt="2">
        <dgm:presLayoutVars>
          <dgm:chPref val="3"/>
        </dgm:presLayoutVars>
      </dgm:prSet>
      <dgm:spPr/>
    </dgm:pt>
    <dgm:pt modelId="{65A0F8AD-20A1-4608-A62B-87910E823298}" type="pres">
      <dgm:prSet presAssocID="{03E5A9A7-6065-4F70-B09A-7C64981D7304}" presName="rootConnector" presStyleLbl="node2" presStyleIdx="0" presStyleCnt="2"/>
      <dgm:spPr/>
    </dgm:pt>
    <dgm:pt modelId="{A69D584A-539E-4219-92E1-869C0228258D}" type="pres">
      <dgm:prSet presAssocID="{03E5A9A7-6065-4F70-B09A-7C64981D7304}" presName="hierChild4" presStyleCnt="0"/>
      <dgm:spPr/>
    </dgm:pt>
    <dgm:pt modelId="{DE20098C-7C36-4D72-92A4-953AF88FA53D}" type="pres">
      <dgm:prSet presAssocID="{03E5A9A7-6065-4F70-B09A-7C64981D7304}" presName="hierChild5" presStyleCnt="0"/>
      <dgm:spPr/>
    </dgm:pt>
    <dgm:pt modelId="{E884E844-2D3C-4698-B0D0-652BCCF97511}" type="pres">
      <dgm:prSet presAssocID="{CB9FE912-E5A3-47FE-81C9-352D8F4118FE}" presName="Name37" presStyleLbl="parChTrans1D2" presStyleIdx="1" presStyleCnt="2"/>
      <dgm:spPr/>
    </dgm:pt>
    <dgm:pt modelId="{B33BD3BD-5451-4B09-A276-4AD41C90B25F}" type="pres">
      <dgm:prSet presAssocID="{3BD53293-71C7-4E6A-93B8-63D24860FF51}" presName="hierRoot2" presStyleCnt="0">
        <dgm:presLayoutVars>
          <dgm:hierBranch val="init"/>
        </dgm:presLayoutVars>
      </dgm:prSet>
      <dgm:spPr/>
    </dgm:pt>
    <dgm:pt modelId="{81CDA241-35AF-47E7-941A-C7BDF386A76E}" type="pres">
      <dgm:prSet presAssocID="{3BD53293-71C7-4E6A-93B8-63D24860FF51}" presName="rootComposite" presStyleCnt="0"/>
      <dgm:spPr/>
    </dgm:pt>
    <dgm:pt modelId="{05800D51-4976-4589-8098-AFC60E567382}" type="pres">
      <dgm:prSet presAssocID="{3BD53293-71C7-4E6A-93B8-63D24860FF51}" presName="rootText" presStyleLbl="node2" presStyleIdx="1" presStyleCnt="2">
        <dgm:presLayoutVars>
          <dgm:chPref val="3"/>
        </dgm:presLayoutVars>
      </dgm:prSet>
      <dgm:spPr/>
    </dgm:pt>
    <dgm:pt modelId="{2E16D662-9527-4FA3-A19C-02BFED12EC25}" type="pres">
      <dgm:prSet presAssocID="{3BD53293-71C7-4E6A-93B8-63D24860FF51}" presName="rootConnector" presStyleLbl="node2" presStyleIdx="1" presStyleCnt="2"/>
      <dgm:spPr/>
    </dgm:pt>
    <dgm:pt modelId="{C4AD9029-7686-45AB-8723-79264F9A383A}" type="pres">
      <dgm:prSet presAssocID="{3BD53293-71C7-4E6A-93B8-63D24860FF51}" presName="hierChild4" presStyleCnt="0"/>
      <dgm:spPr/>
    </dgm:pt>
    <dgm:pt modelId="{12AB5BE3-116C-43BF-90F6-7925F7ED43CE}" type="pres">
      <dgm:prSet presAssocID="{3BD53293-71C7-4E6A-93B8-63D24860FF51}" presName="hierChild5" presStyleCnt="0"/>
      <dgm:spPr/>
    </dgm:pt>
    <dgm:pt modelId="{CAD0AAF2-A894-4A4A-AAAB-85D950B7872D}" type="pres">
      <dgm:prSet presAssocID="{F65413B9-C01E-4B73-A8B2-075404CDC07F}" presName="hierChild3" presStyleCnt="0"/>
      <dgm:spPr/>
    </dgm:pt>
  </dgm:ptLst>
  <dgm:cxnLst>
    <dgm:cxn modelId="{3659E82A-2581-480F-B714-F27C7D0EE632}" type="presOf" srcId="{F65413B9-C01E-4B73-A8B2-075404CDC07F}" destId="{303490F5-71F9-4E9D-B4FD-B56DACF31314}" srcOrd="0" destOrd="0" presId="urn:microsoft.com/office/officeart/2005/8/layout/orgChart1"/>
    <dgm:cxn modelId="{571A2236-0A2D-40FE-9F8F-55C6CE6C323E}" type="presOf" srcId="{74197D0C-9807-4384-AC22-94FFEAE559CA}" destId="{25C70514-9856-44F4-96CB-EFE6DFDAA999}" srcOrd="0" destOrd="0" presId="urn:microsoft.com/office/officeart/2005/8/layout/orgChart1"/>
    <dgm:cxn modelId="{085EF13C-0AD4-4C1E-8BE8-0CD7F1E1DB88}" type="presOf" srcId="{3BD53293-71C7-4E6A-93B8-63D24860FF51}" destId="{05800D51-4976-4589-8098-AFC60E567382}" srcOrd="0" destOrd="0" presId="urn:microsoft.com/office/officeart/2005/8/layout/orgChart1"/>
    <dgm:cxn modelId="{A69ECF5E-AACF-4A82-9F98-8E9A873E466A}" srcId="{F65413B9-C01E-4B73-A8B2-075404CDC07F}" destId="{03E5A9A7-6065-4F70-B09A-7C64981D7304}" srcOrd="0" destOrd="0" parTransId="{74197D0C-9807-4384-AC22-94FFEAE559CA}" sibTransId="{2635E26A-91DC-4462-955B-CD7FA97DB4D4}"/>
    <dgm:cxn modelId="{7E7B9656-6657-4A64-B8B7-B857722F9FD2}" srcId="{AB818D53-873B-4EA2-B1DD-F2B02AAB526F}" destId="{F65413B9-C01E-4B73-A8B2-075404CDC07F}" srcOrd="0" destOrd="0" parTransId="{986206CA-879B-4961-A35B-D986643C2EC7}" sibTransId="{90CA7A44-C450-43EA-BBC7-C927175FA4D9}"/>
    <dgm:cxn modelId="{BA5D4AAF-538D-4E57-B667-D924FF8A290C}" srcId="{F65413B9-C01E-4B73-A8B2-075404CDC07F}" destId="{3BD53293-71C7-4E6A-93B8-63D24860FF51}" srcOrd="1" destOrd="0" parTransId="{CB9FE912-E5A3-47FE-81C9-352D8F4118FE}" sibTransId="{2B72BB53-40BC-404F-B60B-ACF78C18A902}"/>
    <dgm:cxn modelId="{8C4524C6-64C7-44DD-A024-A35C716B4181}" type="presOf" srcId="{03E5A9A7-6065-4F70-B09A-7C64981D7304}" destId="{C1C880FE-79FE-436E-A64B-7B8E8579A22D}" srcOrd="0" destOrd="0" presId="urn:microsoft.com/office/officeart/2005/8/layout/orgChart1"/>
    <dgm:cxn modelId="{0EF9C3D5-2787-40E4-A313-25FAD3A3E615}" type="presOf" srcId="{F65413B9-C01E-4B73-A8B2-075404CDC07F}" destId="{980EC8D4-449F-4FBB-80A9-1111EE76D854}" srcOrd="1" destOrd="0" presId="urn:microsoft.com/office/officeart/2005/8/layout/orgChart1"/>
    <dgm:cxn modelId="{9FF8E6D8-9CD0-4F81-836E-C93E4B97F64B}" type="presOf" srcId="{AB818D53-873B-4EA2-B1DD-F2B02AAB526F}" destId="{D9B8C458-0D55-41CC-9B63-F9C29DE7C3F0}" srcOrd="0" destOrd="0" presId="urn:microsoft.com/office/officeart/2005/8/layout/orgChart1"/>
    <dgm:cxn modelId="{0BD692E4-A13A-438B-9C2D-FE9008615F19}" type="presOf" srcId="{03E5A9A7-6065-4F70-B09A-7C64981D7304}" destId="{65A0F8AD-20A1-4608-A62B-87910E823298}" srcOrd="1" destOrd="0" presId="urn:microsoft.com/office/officeart/2005/8/layout/orgChart1"/>
    <dgm:cxn modelId="{2125A6E5-C295-4D82-9D12-2B9ECCC8AA66}" type="presOf" srcId="{3BD53293-71C7-4E6A-93B8-63D24860FF51}" destId="{2E16D662-9527-4FA3-A19C-02BFED12EC25}" srcOrd="1" destOrd="0" presId="urn:microsoft.com/office/officeart/2005/8/layout/orgChart1"/>
    <dgm:cxn modelId="{36B0E6FD-5B96-4BFC-BBD9-018909B777F8}" type="presOf" srcId="{CB9FE912-E5A3-47FE-81C9-352D8F4118FE}" destId="{E884E844-2D3C-4698-B0D0-652BCCF97511}" srcOrd="0" destOrd="0" presId="urn:microsoft.com/office/officeart/2005/8/layout/orgChart1"/>
    <dgm:cxn modelId="{DB8030DB-86A4-4BB7-A1D9-F28878DF61C1}" type="presParOf" srcId="{D9B8C458-0D55-41CC-9B63-F9C29DE7C3F0}" destId="{7FC62086-4E97-46B9-8226-2B9BB417AA86}" srcOrd="0" destOrd="0" presId="urn:microsoft.com/office/officeart/2005/8/layout/orgChart1"/>
    <dgm:cxn modelId="{F7B2CA76-AD2F-47A9-91DC-3D4A4E841E00}" type="presParOf" srcId="{7FC62086-4E97-46B9-8226-2B9BB417AA86}" destId="{6017D3A5-4D68-4987-AA6D-B618274ECCBF}" srcOrd="0" destOrd="0" presId="urn:microsoft.com/office/officeart/2005/8/layout/orgChart1"/>
    <dgm:cxn modelId="{899255BA-DCBE-448F-BF4C-352FFC735B44}" type="presParOf" srcId="{6017D3A5-4D68-4987-AA6D-B618274ECCBF}" destId="{303490F5-71F9-4E9D-B4FD-B56DACF31314}" srcOrd="0" destOrd="0" presId="urn:microsoft.com/office/officeart/2005/8/layout/orgChart1"/>
    <dgm:cxn modelId="{8834F9EA-E93F-45A6-944E-5F68A133BC64}" type="presParOf" srcId="{6017D3A5-4D68-4987-AA6D-B618274ECCBF}" destId="{980EC8D4-449F-4FBB-80A9-1111EE76D854}" srcOrd="1" destOrd="0" presId="urn:microsoft.com/office/officeart/2005/8/layout/orgChart1"/>
    <dgm:cxn modelId="{095A68FC-7543-4B01-82CF-27FAAC9D9FEC}" type="presParOf" srcId="{7FC62086-4E97-46B9-8226-2B9BB417AA86}" destId="{55147032-297A-44F8-8CF5-EBD4EEE91DD8}" srcOrd="1" destOrd="0" presId="urn:microsoft.com/office/officeart/2005/8/layout/orgChart1"/>
    <dgm:cxn modelId="{3AD677C4-C797-4CCD-827C-BC0816D517EA}" type="presParOf" srcId="{55147032-297A-44F8-8CF5-EBD4EEE91DD8}" destId="{25C70514-9856-44F4-96CB-EFE6DFDAA999}" srcOrd="0" destOrd="0" presId="urn:microsoft.com/office/officeart/2005/8/layout/orgChart1"/>
    <dgm:cxn modelId="{2D993FCF-3E51-4851-A257-E74D456F86E5}" type="presParOf" srcId="{55147032-297A-44F8-8CF5-EBD4EEE91DD8}" destId="{6A733600-4E2F-4231-9ED1-6C546D8F9D78}" srcOrd="1" destOrd="0" presId="urn:microsoft.com/office/officeart/2005/8/layout/orgChart1"/>
    <dgm:cxn modelId="{753B90FB-78DD-40A7-8338-0BF0BFA1EBFC}" type="presParOf" srcId="{6A733600-4E2F-4231-9ED1-6C546D8F9D78}" destId="{424FB9E8-6231-455B-93D6-9A351A50820B}" srcOrd="0" destOrd="0" presId="urn:microsoft.com/office/officeart/2005/8/layout/orgChart1"/>
    <dgm:cxn modelId="{37FD7F6C-4190-43BE-A173-D8E305A5FAD8}" type="presParOf" srcId="{424FB9E8-6231-455B-93D6-9A351A50820B}" destId="{C1C880FE-79FE-436E-A64B-7B8E8579A22D}" srcOrd="0" destOrd="0" presId="urn:microsoft.com/office/officeart/2005/8/layout/orgChart1"/>
    <dgm:cxn modelId="{4424D3DF-17E8-4AFF-8778-5B7944FED330}" type="presParOf" srcId="{424FB9E8-6231-455B-93D6-9A351A50820B}" destId="{65A0F8AD-20A1-4608-A62B-87910E823298}" srcOrd="1" destOrd="0" presId="urn:microsoft.com/office/officeart/2005/8/layout/orgChart1"/>
    <dgm:cxn modelId="{0724E2E9-ECD9-4353-9FEC-21D1C0C40A49}" type="presParOf" srcId="{6A733600-4E2F-4231-9ED1-6C546D8F9D78}" destId="{A69D584A-539E-4219-92E1-869C0228258D}" srcOrd="1" destOrd="0" presId="urn:microsoft.com/office/officeart/2005/8/layout/orgChart1"/>
    <dgm:cxn modelId="{49D1C0C9-760F-4B6E-9561-CAAAA3B8F1FC}" type="presParOf" srcId="{6A733600-4E2F-4231-9ED1-6C546D8F9D78}" destId="{DE20098C-7C36-4D72-92A4-953AF88FA53D}" srcOrd="2" destOrd="0" presId="urn:microsoft.com/office/officeart/2005/8/layout/orgChart1"/>
    <dgm:cxn modelId="{E22290E1-783F-437C-BFEE-C82378AFF41F}" type="presParOf" srcId="{55147032-297A-44F8-8CF5-EBD4EEE91DD8}" destId="{E884E844-2D3C-4698-B0D0-652BCCF97511}" srcOrd="2" destOrd="0" presId="urn:microsoft.com/office/officeart/2005/8/layout/orgChart1"/>
    <dgm:cxn modelId="{A3B94667-2A50-4805-A7B5-E81ADF7DF884}" type="presParOf" srcId="{55147032-297A-44F8-8CF5-EBD4EEE91DD8}" destId="{B33BD3BD-5451-4B09-A276-4AD41C90B25F}" srcOrd="3" destOrd="0" presId="urn:microsoft.com/office/officeart/2005/8/layout/orgChart1"/>
    <dgm:cxn modelId="{1C1A5D59-70A7-4EBC-8ABB-F2BBF714C742}" type="presParOf" srcId="{B33BD3BD-5451-4B09-A276-4AD41C90B25F}" destId="{81CDA241-35AF-47E7-941A-C7BDF386A76E}" srcOrd="0" destOrd="0" presId="urn:microsoft.com/office/officeart/2005/8/layout/orgChart1"/>
    <dgm:cxn modelId="{61F7B666-B395-46C6-8917-2528100B17EE}" type="presParOf" srcId="{81CDA241-35AF-47E7-941A-C7BDF386A76E}" destId="{05800D51-4976-4589-8098-AFC60E567382}" srcOrd="0" destOrd="0" presId="urn:microsoft.com/office/officeart/2005/8/layout/orgChart1"/>
    <dgm:cxn modelId="{90EB8A31-C529-4F81-8274-9AEAFE06B71F}" type="presParOf" srcId="{81CDA241-35AF-47E7-941A-C7BDF386A76E}" destId="{2E16D662-9527-4FA3-A19C-02BFED12EC25}" srcOrd="1" destOrd="0" presId="urn:microsoft.com/office/officeart/2005/8/layout/orgChart1"/>
    <dgm:cxn modelId="{536E1791-AD9F-48D6-87E3-69BF0F1B708E}" type="presParOf" srcId="{B33BD3BD-5451-4B09-A276-4AD41C90B25F}" destId="{C4AD9029-7686-45AB-8723-79264F9A383A}" srcOrd="1" destOrd="0" presId="urn:microsoft.com/office/officeart/2005/8/layout/orgChart1"/>
    <dgm:cxn modelId="{24E85F32-D336-4774-A03A-58433A7B5944}" type="presParOf" srcId="{B33BD3BD-5451-4B09-A276-4AD41C90B25F}" destId="{12AB5BE3-116C-43BF-90F6-7925F7ED43CE}" srcOrd="2" destOrd="0" presId="urn:microsoft.com/office/officeart/2005/8/layout/orgChart1"/>
    <dgm:cxn modelId="{97A74E3D-1901-457E-9B2A-665D9C9DC893}" type="presParOf" srcId="{7FC62086-4E97-46B9-8226-2B9BB417AA86}" destId="{CAD0AAF2-A894-4A4A-AAAB-85D950B7872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5B688D5-D027-4109-A606-2D907A4D230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9AB56C74-0C21-440D-BCF4-67CFC0E83B75}">
      <dgm:prSet/>
      <dgm:spPr/>
      <dgm:t>
        <a:bodyPr/>
        <a:lstStyle/>
        <a:p>
          <a:r>
            <a:rPr lang="cs-CZ" b="0" baseline="0"/>
            <a:t>Děkuji za pozornost</a:t>
          </a:r>
          <a:endParaRPr lang="cs-CZ"/>
        </a:p>
      </dgm:t>
    </dgm:pt>
    <dgm:pt modelId="{6D396EA3-AD59-4BA9-BDD8-055A226547A8}" type="parTrans" cxnId="{61381692-88B8-43E4-88E2-B7EF9EDB6FF4}">
      <dgm:prSet/>
      <dgm:spPr/>
      <dgm:t>
        <a:bodyPr/>
        <a:lstStyle/>
        <a:p>
          <a:endParaRPr lang="cs-CZ"/>
        </a:p>
      </dgm:t>
    </dgm:pt>
    <dgm:pt modelId="{F052E788-CFC5-44F9-9B20-FB25DB3E587F}" type="sibTrans" cxnId="{61381692-88B8-43E4-88E2-B7EF9EDB6FF4}">
      <dgm:prSet/>
      <dgm:spPr/>
      <dgm:t>
        <a:bodyPr/>
        <a:lstStyle/>
        <a:p>
          <a:endParaRPr lang="cs-CZ"/>
        </a:p>
      </dgm:t>
    </dgm:pt>
    <dgm:pt modelId="{1A82D06F-72EA-4432-989B-A0CD11ACE75C}" type="pres">
      <dgm:prSet presAssocID="{65B688D5-D027-4109-A606-2D907A4D230C}" presName="linear" presStyleCnt="0">
        <dgm:presLayoutVars>
          <dgm:animLvl val="lvl"/>
          <dgm:resizeHandles val="exact"/>
        </dgm:presLayoutVars>
      </dgm:prSet>
      <dgm:spPr/>
    </dgm:pt>
    <dgm:pt modelId="{74859380-B2DE-4A17-9DA0-3F17D9C8FA40}" type="pres">
      <dgm:prSet presAssocID="{9AB56C74-0C21-440D-BCF4-67CFC0E83B75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43B9741A-8DB1-4AE9-929A-65E945045C9C}" type="presOf" srcId="{9AB56C74-0C21-440D-BCF4-67CFC0E83B75}" destId="{74859380-B2DE-4A17-9DA0-3F17D9C8FA40}" srcOrd="0" destOrd="0" presId="urn:microsoft.com/office/officeart/2005/8/layout/vList2"/>
    <dgm:cxn modelId="{61381692-88B8-43E4-88E2-B7EF9EDB6FF4}" srcId="{65B688D5-D027-4109-A606-2D907A4D230C}" destId="{9AB56C74-0C21-440D-BCF4-67CFC0E83B75}" srcOrd="0" destOrd="0" parTransId="{6D396EA3-AD59-4BA9-BDD8-055A226547A8}" sibTransId="{F052E788-CFC5-44F9-9B20-FB25DB3E587F}"/>
    <dgm:cxn modelId="{FBFC3CB4-C9EE-4B43-9686-9B47308966E1}" type="presOf" srcId="{65B688D5-D027-4109-A606-2D907A4D230C}" destId="{1A82D06F-72EA-4432-989B-A0CD11ACE75C}" srcOrd="0" destOrd="0" presId="urn:microsoft.com/office/officeart/2005/8/layout/vList2"/>
    <dgm:cxn modelId="{D968D337-F1C7-4DA3-A676-280885645E88}" type="presParOf" srcId="{1A82D06F-72EA-4432-989B-A0CD11ACE75C}" destId="{74859380-B2DE-4A17-9DA0-3F17D9C8FA4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178572-1464-441E-B3FD-153BC7484531}">
      <dsp:nvSpPr>
        <dsp:cNvPr id="0" name=""/>
        <dsp:cNvSpPr/>
      </dsp:nvSpPr>
      <dsp:spPr>
        <a:xfrm>
          <a:off x="0" y="10662"/>
          <a:ext cx="7289800" cy="4001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/>
            <a:t>Zdravá výživa v období těhotenství je základem pro </a:t>
          </a:r>
          <a:r>
            <a:rPr lang="cs-CZ" sz="3800" b="1" kern="1200"/>
            <a:t>vytvoření vhodných podmínek pro zdravý vývoj plodu</a:t>
          </a:r>
          <a:r>
            <a:rPr lang="cs-CZ" sz="3800" kern="1200"/>
            <a:t> při zachování dobrého nutričního stavu matky a dobré kompenzace diabetes mellitus</a:t>
          </a:r>
        </a:p>
      </dsp:txBody>
      <dsp:txXfrm>
        <a:off x="195332" y="205994"/>
        <a:ext cx="6899136" cy="36107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9B8489-B616-490D-A5F0-2F7F2CB65411}">
      <dsp:nvSpPr>
        <dsp:cNvPr id="0" name=""/>
        <dsp:cNvSpPr/>
      </dsp:nvSpPr>
      <dsp:spPr>
        <a:xfrm>
          <a:off x="1404" y="555538"/>
          <a:ext cx="2911648" cy="29116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Odběr z žilní krve k hodnocení glykemie do 14 </a:t>
          </a:r>
          <a:r>
            <a:rPr lang="cs-CZ" sz="3100" kern="1200" dirty="0" err="1"/>
            <a:t>tt</a:t>
          </a:r>
          <a:endParaRPr lang="cs-CZ" sz="3100" kern="1200" dirty="0"/>
        </a:p>
      </dsp:txBody>
      <dsp:txXfrm>
        <a:off x="427805" y="981939"/>
        <a:ext cx="2058846" cy="2058846"/>
      </dsp:txXfrm>
    </dsp:sp>
    <dsp:sp modelId="{43CD56E2-4AF8-4EF8-8562-F1C293F85FB3}">
      <dsp:nvSpPr>
        <dsp:cNvPr id="0" name=""/>
        <dsp:cNvSpPr/>
      </dsp:nvSpPr>
      <dsp:spPr>
        <a:xfrm>
          <a:off x="2686091" y="144045"/>
          <a:ext cx="1814888" cy="9826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500" kern="1200"/>
        </a:p>
      </dsp:txBody>
      <dsp:txXfrm>
        <a:off x="2686091" y="340581"/>
        <a:ext cx="1520084" cy="589609"/>
      </dsp:txXfrm>
    </dsp:sp>
    <dsp:sp modelId="{2703CDBD-49C3-4351-AEAA-AB046BACF22A}">
      <dsp:nvSpPr>
        <dsp:cNvPr id="0" name=""/>
        <dsp:cNvSpPr/>
      </dsp:nvSpPr>
      <dsp:spPr>
        <a:xfrm>
          <a:off x="4376747" y="555538"/>
          <a:ext cx="2911648" cy="29116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 err="1"/>
            <a:t>oGTT</a:t>
          </a:r>
          <a:r>
            <a:rPr lang="cs-CZ" sz="3100" kern="1200" dirty="0"/>
            <a:t> mezi 24.-.28. </a:t>
          </a:r>
          <a:r>
            <a:rPr lang="cs-CZ" sz="3100" kern="1200" dirty="0" err="1"/>
            <a:t>tt</a:t>
          </a:r>
          <a:endParaRPr lang="cs-CZ" sz="3100" kern="1200" dirty="0"/>
        </a:p>
      </dsp:txBody>
      <dsp:txXfrm>
        <a:off x="4803148" y="981939"/>
        <a:ext cx="2058846" cy="2058846"/>
      </dsp:txXfrm>
    </dsp:sp>
    <dsp:sp modelId="{366AFC60-2F7B-4972-9D56-2EFDCACA956B}">
      <dsp:nvSpPr>
        <dsp:cNvPr id="0" name=""/>
        <dsp:cNvSpPr/>
      </dsp:nvSpPr>
      <dsp:spPr>
        <a:xfrm rot="10800000">
          <a:off x="2788820" y="2895998"/>
          <a:ext cx="1814888" cy="9826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500" kern="1200"/>
        </a:p>
      </dsp:txBody>
      <dsp:txXfrm rot="10800000">
        <a:off x="3083624" y="3092534"/>
        <a:ext cx="1520084" cy="5896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DC6094-B0CC-4997-A145-05AC1688A6C9}">
      <dsp:nvSpPr>
        <dsp:cNvPr id="0" name=""/>
        <dsp:cNvSpPr/>
      </dsp:nvSpPr>
      <dsp:spPr>
        <a:xfrm>
          <a:off x="0" y="6004"/>
          <a:ext cx="7289800" cy="6160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Dodržení standardních podmínek</a:t>
          </a:r>
        </a:p>
      </dsp:txBody>
      <dsp:txXfrm>
        <a:off x="30071" y="36075"/>
        <a:ext cx="7229658" cy="555862"/>
      </dsp:txXfrm>
    </dsp:sp>
    <dsp:sp modelId="{77752AE5-FE9B-4542-9277-C2204FB819A4}">
      <dsp:nvSpPr>
        <dsp:cNvPr id="0" name=""/>
        <dsp:cNvSpPr/>
      </dsp:nvSpPr>
      <dsp:spPr>
        <a:xfrm>
          <a:off x="0" y="699769"/>
          <a:ext cx="7289800" cy="6160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Min. 8 hod lačnění</a:t>
          </a:r>
        </a:p>
      </dsp:txBody>
      <dsp:txXfrm>
        <a:off x="30071" y="729840"/>
        <a:ext cx="7229658" cy="555862"/>
      </dsp:txXfrm>
    </dsp:sp>
    <dsp:sp modelId="{A6E17E36-44C7-4C9F-887B-0055D623232E}">
      <dsp:nvSpPr>
        <dsp:cNvPr id="0" name=""/>
        <dsp:cNvSpPr/>
      </dsp:nvSpPr>
      <dsp:spPr>
        <a:xfrm>
          <a:off x="0" y="1393534"/>
          <a:ext cx="7289800" cy="6160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Stanovuje se glykémie v žilní plazmě (ne z prstu) </a:t>
          </a:r>
        </a:p>
      </dsp:txBody>
      <dsp:txXfrm>
        <a:off x="30071" y="1423605"/>
        <a:ext cx="7229658" cy="555862"/>
      </dsp:txXfrm>
    </dsp:sp>
    <dsp:sp modelId="{F8A4C33B-5369-4387-9FB0-047CA3A0B994}">
      <dsp:nvSpPr>
        <dsp:cNvPr id="0" name=""/>
        <dsp:cNvSpPr/>
      </dsp:nvSpPr>
      <dsp:spPr>
        <a:xfrm>
          <a:off x="0" y="2087300"/>
          <a:ext cx="7289800" cy="6160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Normální hodnoty:</a:t>
          </a:r>
        </a:p>
      </dsp:txBody>
      <dsp:txXfrm>
        <a:off x="30071" y="2117371"/>
        <a:ext cx="7229658" cy="555862"/>
      </dsp:txXfrm>
    </dsp:sp>
    <dsp:sp modelId="{0C68A748-42DA-476F-9170-F1BDEC5DEBCF}">
      <dsp:nvSpPr>
        <dsp:cNvPr id="0" name=""/>
        <dsp:cNvSpPr/>
      </dsp:nvSpPr>
      <dsp:spPr>
        <a:xfrm>
          <a:off x="0" y="2703305"/>
          <a:ext cx="7289800" cy="13134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1451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kern="1200"/>
            <a:t>Nalačno &lt;5,1 mmol/l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kern="1200"/>
            <a:t>Za 1 hodinu &lt; 10,0 mmol/l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kern="1200"/>
            <a:t>Za 2 hodiny &lt; 8,5 mmol/l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kern="1200"/>
            <a:t>Diagnóza GDM – jedna patologická hodnota v testu</a:t>
          </a:r>
        </a:p>
      </dsp:txBody>
      <dsp:txXfrm>
        <a:off x="0" y="2703305"/>
        <a:ext cx="7289800" cy="131341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A5D461-9124-4362-A493-7CC1FD9114DE}">
      <dsp:nvSpPr>
        <dsp:cNvPr id="0" name=""/>
        <dsp:cNvSpPr/>
      </dsp:nvSpPr>
      <dsp:spPr>
        <a:xfrm>
          <a:off x="0" y="115940"/>
          <a:ext cx="3057147" cy="835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b="1" kern="1200"/>
            <a:t>Pro matku	</a:t>
          </a:r>
          <a:endParaRPr lang="cs-CZ" sz="2900" kern="1200"/>
        </a:p>
      </dsp:txBody>
      <dsp:txXfrm>
        <a:off x="0" y="115940"/>
        <a:ext cx="3057147" cy="835200"/>
      </dsp:txXfrm>
    </dsp:sp>
    <dsp:sp modelId="{CAD06D0C-D35C-4308-8A00-BD5A8C1C4A9B}">
      <dsp:nvSpPr>
        <dsp:cNvPr id="0" name=""/>
        <dsp:cNvSpPr/>
      </dsp:nvSpPr>
      <dsp:spPr>
        <a:xfrm>
          <a:off x="0" y="951140"/>
          <a:ext cx="3057147" cy="199012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900" kern="1200"/>
            <a:t>Preeklampsie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900" kern="1200"/>
            <a:t>Předčasný porod</a:t>
          </a:r>
          <a:endParaRPr lang="cs-CZ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900" kern="1200"/>
            <a:t>Porod SC</a:t>
          </a:r>
          <a:endParaRPr lang="cs-CZ" sz="2900" kern="1200" dirty="0"/>
        </a:p>
      </dsp:txBody>
      <dsp:txXfrm>
        <a:off x="0" y="951140"/>
        <a:ext cx="3057147" cy="199012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F70ECD-D6AD-4D1D-977C-975942B11E2E}">
      <dsp:nvSpPr>
        <dsp:cNvPr id="0" name=""/>
        <dsp:cNvSpPr/>
      </dsp:nvSpPr>
      <dsp:spPr>
        <a:xfrm>
          <a:off x="0" y="56764"/>
          <a:ext cx="3055717" cy="432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/>
            <a:t>Pro plod</a:t>
          </a:r>
          <a:endParaRPr lang="cs-CZ" sz="1500" kern="1200"/>
        </a:p>
      </dsp:txBody>
      <dsp:txXfrm>
        <a:off x="0" y="56764"/>
        <a:ext cx="3055717" cy="432000"/>
      </dsp:txXfrm>
    </dsp:sp>
    <dsp:sp modelId="{8B522CA0-1674-4C2A-A8D9-0164F65E39EB}">
      <dsp:nvSpPr>
        <dsp:cNvPr id="0" name=""/>
        <dsp:cNvSpPr/>
      </dsp:nvSpPr>
      <dsp:spPr>
        <a:xfrm>
          <a:off x="0" y="545529"/>
          <a:ext cx="3055717" cy="251167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/>
            <a:t>Makroskopie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/>
            <a:t>Hyperbilirubinemie</a:t>
          </a:r>
          <a:endParaRPr lang="cs-CZ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/>
            <a:t>Neonatální hypoglykemie</a:t>
          </a:r>
          <a:endParaRPr lang="cs-CZ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/>
            <a:t>Plicní nezralost</a:t>
          </a:r>
          <a:endParaRPr lang="cs-CZ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/>
            <a:t>Traumatický porod</a:t>
          </a:r>
          <a:endParaRPr lang="cs-CZ" sz="1500" kern="1200" dirty="0"/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 dirty="0"/>
            <a:t>Dystokie ramen, zlomenina klíční kosti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/>
            <a:t>Pozdní komplikace</a:t>
          </a:r>
          <a:endParaRPr lang="cs-CZ" sz="1500" kern="1200" dirty="0"/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/>
            <a:t>Neurologické porouchy, ADHD, obezita, DM 2.</a:t>
          </a:r>
          <a:endParaRPr lang="cs-CZ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500" kern="1200" dirty="0"/>
        </a:p>
      </dsp:txBody>
      <dsp:txXfrm>
        <a:off x="0" y="545529"/>
        <a:ext cx="3055717" cy="251167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25EE5E-4204-47B4-864B-2A8E20CF5B38}">
      <dsp:nvSpPr>
        <dsp:cNvPr id="0" name=""/>
        <dsp:cNvSpPr/>
      </dsp:nvSpPr>
      <dsp:spPr>
        <a:xfrm>
          <a:off x="0" y="1964"/>
          <a:ext cx="2624328" cy="1296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90 % léčena dietou a pravidelným pohybem</a:t>
          </a:r>
        </a:p>
      </dsp:txBody>
      <dsp:txXfrm>
        <a:off x="63284" y="65248"/>
        <a:ext cx="2497760" cy="1169817"/>
      </dsp:txXfrm>
    </dsp:sp>
    <dsp:sp modelId="{84ECCBAF-073E-48B2-91B5-512E5651E7B5}">
      <dsp:nvSpPr>
        <dsp:cNvPr id="0" name=""/>
        <dsp:cNvSpPr/>
      </dsp:nvSpPr>
      <dsp:spPr>
        <a:xfrm rot="5400000">
          <a:off x="4438509" y="-321373"/>
          <a:ext cx="1037108" cy="466547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 err="1"/>
            <a:t>Metformin</a:t>
          </a:r>
          <a:endParaRPr lang="cs-CZ" sz="1700" kern="1200" dirty="0"/>
        </a:p>
      </dsp:txBody>
      <dsp:txXfrm rot="-5400000">
        <a:off x="2624328" y="1543435"/>
        <a:ext cx="4614845" cy="935854"/>
      </dsp:txXfrm>
    </dsp:sp>
    <dsp:sp modelId="{4FDC8EFF-1454-46A3-B850-8C6A8B13E2D6}">
      <dsp:nvSpPr>
        <dsp:cNvPr id="0" name=""/>
        <dsp:cNvSpPr/>
      </dsp:nvSpPr>
      <dsp:spPr>
        <a:xfrm>
          <a:off x="0" y="1363169"/>
          <a:ext cx="2624328" cy="1296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PAD</a:t>
          </a:r>
        </a:p>
      </dsp:txBody>
      <dsp:txXfrm>
        <a:off x="63284" y="1426453"/>
        <a:ext cx="2497760" cy="1169817"/>
      </dsp:txXfrm>
    </dsp:sp>
    <dsp:sp modelId="{A256B92B-A80A-4350-8A3E-EFAA948F95FD}">
      <dsp:nvSpPr>
        <dsp:cNvPr id="0" name=""/>
        <dsp:cNvSpPr/>
      </dsp:nvSpPr>
      <dsp:spPr>
        <a:xfrm rot="5400000">
          <a:off x="4438509" y="1039831"/>
          <a:ext cx="1037108" cy="466547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/>
            <a:t>Zahájení léčby při opakovaném nálezu ketolátek v moči původem DM, záchyt opakovaně vyšších glykemiích než doporučované hodnoty, akcelerace růstu plodu na UZ</a:t>
          </a:r>
        </a:p>
      </dsp:txBody>
      <dsp:txXfrm rot="-5400000">
        <a:off x="2624328" y="2904640"/>
        <a:ext cx="4614845" cy="935854"/>
      </dsp:txXfrm>
    </dsp:sp>
    <dsp:sp modelId="{85476D46-0E63-442C-AE61-E3F61500A667}">
      <dsp:nvSpPr>
        <dsp:cNvPr id="0" name=""/>
        <dsp:cNvSpPr/>
      </dsp:nvSpPr>
      <dsp:spPr>
        <a:xfrm>
          <a:off x="0" y="2724374"/>
          <a:ext cx="2624328" cy="1296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Inzulin</a:t>
          </a:r>
        </a:p>
      </dsp:txBody>
      <dsp:txXfrm>
        <a:off x="63284" y="2787658"/>
        <a:ext cx="2497760" cy="116981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84E844-2D3C-4698-B0D0-652BCCF97511}">
      <dsp:nvSpPr>
        <dsp:cNvPr id="0" name=""/>
        <dsp:cNvSpPr/>
      </dsp:nvSpPr>
      <dsp:spPr>
        <a:xfrm>
          <a:off x="3644900" y="1665181"/>
          <a:ext cx="1994661" cy="6923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6180"/>
              </a:lnTo>
              <a:lnTo>
                <a:pt x="1994661" y="346180"/>
              </a:lnTo>
              <a:lnTo>
                <a:pt x="1994661" y="69236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C70514-9856-44F4-96CB-EFE6DFDAA999}">
      <dsp:nvSpPr>
        <dsp:cNvPr id="0" name=""/>
        <dsp:cNvSpPr/>
      </dsp:nvSpPr>
      <dsp:spPr>
        <a:xfrm>
          <a:off x="1650238" y="1665181"/>
          <a:ext cx="1994661" cy="692361"/>
        </a:xfrm>
        <a:custGeom>
          <a:avLst/>
          <a:gdLst/>
          <a:ahLst/>
          <a:cxnLst/>
          <a:rect l="0" t="0" r="0" b="0"/>
          <a:pathLst>
            <a:path>
              <a:moveTo>
                <a:pt x="1994661" y="0"/>
              </a:moveTo>
              <a:lnTo>
                <a:pt x="1994661" y="346180"/>
              </a:lnTo>
              <a:lnTo>
                <a:pt x="0" y="346180"/>
              </a:lnTo>
              <a:lnTo>
                <a:pt x="0" y="69236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3490F5-71F9-4E9D-B4FD-B56DACF31314}">
      <dsp:nvSpPr>
        <dsp:cNvPr id="0" name=""/>
        <dsp:cNvSpPr/>
      </dsp:nvSpPr>
      <dsp:spPr>
        <a:xfrm>
          <a:off x="1996419" y="16700"/>
          <a:ext cx="3296961" cy="16484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Kolísání glykémie </a:t>
          </a:r>
        </a:p>
      </dsp:txBody>
      <dsp:txXfrm>
        <a:off x="1996419" y="16700"/>
        <a:ext cx="3296961" cy="1648480"/>
      </dsp:txXfrm>
    </dsp:sp>
    <dsp:sp modelId="{C1C880FE-79FE-436E-A64B-7B8E8579A22D}">
      <dsp:nvSpPr>
        <dsp:cNvPr id="0" name=""/>
        <dsp:cNvSpPr/>
      </dsp:nvSpPr>
      <dsp:spPr>
        <a:xfrm>
          <a:off x="1757" y="2357543"/>
          <a:ext cx="3296961" cy="16484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V 1. trimestru: mírný pokles potřeby inzulinu</a:t>
          </a:r>
        </a:p>
      </dsp:txBody>
      <dsp:txXfrm>
        <a:off x="1757" y="2357543"/>
        <a:ext cx="3296961" cy="1648480"/>
      </dsp:txXfrm>
    </dsp:sp>
    <dsp:sp modelId="{05800D51-4976-4589-8098-AFC60E567382}">
      <dsp:nvSpPr>
        <dsp:cNvPr id="0" name=""/>
        <dsp:cNvSpPr/>
      </dsp:nvSpPr>
      <dsp:spPr>
        <a:xfrm>
          <a:off x="3991080" y="2357543"/>
          <a:ext cx="3296961" cy="16484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V 2. a 3 . Trimestru sklon k IR – spotřeba inzulinu stoupá</a:t>
          </a:r>
        </a:p>
      </dsp:txBody>
      <dsp:txXfrm>
        <a:off x="3991080" y="2357543"/>
        <a:ext cx="3296961" cy="164848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859380-B2DE-4A17-9DA0-3F17D9C8FA40}">
      <dsp:nvSpPr>
        <dsp:cNvPr id="0" name=""/>
        <dsp:cNvSpPr/>
      </dsp:nvSpPr>
      <dsp:spPr>
        <a:xfrm>
          <a:off x="0" y="7995"/>
          <a:ext cx="6637468" cy="13460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marL="0" lvl="0" indent="0" algn="l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900" b="0" kern="1200" baseline="0"/>
            <a:t>Děkuji za pozornost</a:t>
          </a:r>
          <a:endParaRPr lang="cs-CZ" sz="5900" kern="1200"/>
        </a:p>
      </dsp:txBody>
      <dsp:txXfrm>
        <a:off x="65710" y="73705"/>
        <a:ext cx="6506048" cy="12146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07DDA74-9068-4AF0-BFE0-2EB271219BBD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CDC9D-1D47-45B1-9E19-700A496C71C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blipFill dpi="0"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65100" ty="-7620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3113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DDA74-9068-4AF0-BFE0-2EB271219BBD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CDC9D-1D47-45B1-9E19-700A496C7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5039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DDA74-9068-4AF0-BFE0-2EB271219BBD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CDC9D-1D47-45B1-9E19-700A496C71C5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5950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DDA74-9068-4AF0-BFE0-2EB271219BBD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CDC9D-1D47-45B1-9E19-700A496C7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7531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DDA74-9068-4AF0-BFE0-2EB271219BBD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CDC9D-1D47-45B1-9E19-700A496C71C5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4572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65100" ty="-7620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568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DDA74-9068-4AF0-BFE0-2EB271219BBD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CDC9D-1D47-45B1-9E19-700A496C7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556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DDA74-9068-4AF0-BFE0-2EB271219BBD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CDC9D-1D47-45B1-9E19-700A496C7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498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DDA74-9068-4AF0-BFE0-2EB271219BBD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CDC9D-1D47-45B1-9E19-700A496C7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246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DDA74-9068-4AF0-BFE0-2EB271219BBD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CDC9D-1D47-45B1-9E19-700A496C7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9807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DDA74-9068-4AF0-BFE0-2EB271219BBD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CDC9D-1D47-45B1-9E19-700A496C7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9069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DDA74-9068-4AF0-BFE0-2EB271219BBD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CDC9D-1D47-45B1-9E19-700A496C71C5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5221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07DDA74-9068-4AF0-BFE0-2EB271219BBD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F2CDC9D-1D47-45B1-9E19-700A496C71C5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5922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abyonline.cz/tehotenstvi/dieta-pri-cukrovce-jidelnicek" TargetMode="External"/><Relationship Id="rId2" Type="http://schemas.openxmlformats.org/officeDocument/2006/relationships/hyperlink" Target="https://www.diab.cz/dokumenty/DP_GDM_2017.pdf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Výživa těhotné diabetičky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Nikola Prokešová</a:t>
            </a:r>
          </a:p>
        </p:txBody>
      </p:sp>
    </p:spTree>
    <p:extLst>
      <p:ext uri="{BB962C8B-B14F-4D97-AF65-F5344CB8AC3E}">
        <p14:creationId xmlns:p14="http://schemas.microsoft.com/office/powerpoint/2010/main" val="20692520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Rizikové faktory GDM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Výskyt DM v rodině</a:t>
            </a:r>
          </a:p>
          <a:p>
            <a:r>
              <a:rPr lang="cs-CZ" dirty="0"/>
              <a:t>Nadváha/obezita</a:t>
            </a:r>
          </a:p>
          <a:p>
            <a:r>
              <a:rPr lang="cs-CZ" dirty="0"/>
              <a:t>Porod dítěte &gt; 4000 g</a:t>
            </a:r>
          </a:p>
          <a:p>
            <a:r>
              <a:rPr lang="cs-CZ" dirty="0"/>
              <a:t>&gt; 30 let</a:t>
            </a:r>
          </a:p>
          <a:p>
            <a:r>
              <a:rPr lang="cs-CZ" dirty="0"/>
              <a:t>Hypertenze</a:t>
            </a:r>
          </a:p>
          <a:p>
            <a:r>
              <a:rPr lang="cs-CZ" dirty="0"/>
              <a:t>GDM</a:t>
            </a:r>
          </a:p>
          <a:p>
            <a:r>
              <a:rPr lang="cs-CZ" dirty="0"/>
              <a:t>Komplikace v těhotenství – porod mrtvého plodu, opakované aborty </a:t>
            </a:r>
          </a:p>
        </p:txBody>
      </p:sp>
    </p:spTree>
    <p:extLst>
      <p:ext uri="{BB962C8B-B14F-4D97-AF65-F5344CB8AC3E}">
        <p14:creationId xmlns:p14="http://schemas.microsoft.com/office/powerpoint/2010/main" val="932279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Sledování po porodu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Cca 3 měsíce po porodu kontrola </a:t>
            </a:r>
            <a:r>
              <a:rPr lang="cs-CZ" dirty="0" err="1"/>
              <a:t>oGTT</a:t>
            </a:r>
            <a:endParaRPr lang="cs-CZ" dirty="0"/>
          </a:p>
          <a:p>
            <a:r>
              <a:rPr lang="cs-CZ" dirty="0"/>
              <a:t>U 40-60 % žen se může vyskytnout v pozdějším věku DM 2. </a:t>
            </a:r>
          </a:p>
          <a:p>
            <a:r>
              <a:rPr lang="cs-CZ" dirty="0"/>
              <a:t>Po porodu se doporučuje dodržovat zásady zdravého stravování a dostatečnou PA – prevence DM 2. </a:t>
            </a:r>
          </a:p>
        </p:txBody>
      </p:sp>
    </p:spTree>
    <p:extLst>
      <p:ext uri="{BB962C8B-B14F-4D97-AF65-F5344CB8AC3E}">
        <p14:creationId xmlns:p14="http://schemas.microsoft.com/office/powerpoint/2010/main" val="830728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oGTT</a:t>
            </a:r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B995D165-4620-476C-97A2-12408C1DA3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9010141"/>
              </p:ext>
            </p:extLst>
          </p:nvPr>
        </p:nvGraphicFramePr>
        <p:xfrm>
          <a:off x="768350" y="2286000"/>
          <a:ext cx="7289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46233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Rizika GDM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D4FE408E-2BF2-4936-B208-48D6CF25A9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85573014"/>
              </p:ext>
            </p:extLst>
          </p:nvPr>
        </p:nvGraphicFramePr>
        <p:xfrm>
          <a:off x="1412111" y="2316008"/>
          <a:ext cx="3057148" cy="30572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092A600A-BC5B-499E-96B8-5F0710A8C3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70987132"/>
              </p:ext>
            </p:extLst>
          </p:nvPr>
        </p:nvGraphicFramePr>
        <p:xfrm>
          <a:off x="5011837" y="2316009"/>
          <a:ext cx="3055717" cy="3057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9024712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C5DF10-9C9A-448C-9316-DAA451B6B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Vhodný váhový </a:t>
            </a:r>
            <a:r>
              <a:rPr lang="cs-CZ" dirty="0" err="1"/>
              <a:t>přírustek</a:t>
            </a:r>
            <a:r>
              <a:rPr lang="cs-CZ" dirty="0"/>
              <a:t> </a:t>
            </a:r>
          </a:p>
        </p:txBody>
      </p:sp>
      <p:graphicFrame>
        <p:nvGraphicFramePr>
          <p:cNvPr id="8" name="Tabulka 8">
            <a:extLst>
              <a:ext uri="{FF2B5EF4-FFF2-40B4-BE49-F238E27FC236}">
                <a16:creationId xmlns:a16="http://schemas.microsoft.com/office/drawing/2014/main" id="{0FF4C6C0-D98C-448A-B8F2-1332E39C49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2853046"/>
              </p:ext>
            </p:extLst>
          </p:nvPr>
        </p:nvGraphicFramePr>
        <p:xfrm>
          <a:off x="768350" y="2286000"/>
          <a:ext cx="7289799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9933">
                  <a:extLst>
                    <a:ext uri="{9D8B030D-6E8A-4147-A177-3AD203B41FA5}">
                      <a16:colId xmlns:a16="http://schemas.microsoft.com/office/drawing/2014/main" val="17250708"/>
                    </a:ext>
                  </a:extLst>
                </a:gridCol>
                <a:gridCol w="2429933">
                  <a:extLst>
                    <a:ext uri="{9D8B030D-6E8A-4147-A177-3AD203B41FA5}">
                      <a16:colId xmlns:a16="http://schemas.microsoft.com/office/drawing/2014/main" val="1113786439"/>
                    </a:ext>
                  </a:extLst>
                </a:gridCol>
                <a:gridCol w="2429933">
                  <a:extLst>
                    <a:ext uri="{9D8B030D-6E8A-4147-A177-3AD203B41FA5}">
                      <a16:colId xmlns:a16="http://schemas.microsoft.com/office/drawing/2014/main" val="7394201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BMI </a:t>
                      </a:r>
                      <a:r>
                        <a:rPr lang="cs-CZ" dirty="0" err="1"/>
                        <a:t>prekoncepčně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Celkový hmotnostní přírůstek v těhotenství (kg)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Týdenní hmotnostní přírůstek ve II. a III. trimestru (kg)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10395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Pod 18,5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12,5 – 18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0,5 – 0,6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880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18,6 – 24,9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11,5 – 16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0,4 – 0,5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25 – 29,9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 – 11,5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0,2 – 0,3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608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30 a více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 – 9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0,2 – 0,3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1003027"/>
                  </a:ext>
                </a:extLst>
              </a:tr>
            </a:tbl>
          </a:graphicData>
        </a:graphic>
      </p:graphicFrame>
      <p:sp>
        <p:nvSpPr>
          <p:cNvPr id="9" name="TextovéPole 8">
            <a:extLst>
              <a:ext uri="{FF2B5EF4-FFF2-40B4-BE49-F238E27FC236}">
                <a16:creationId xmlns:a16="http://schemas.microsoft.com/office/drawing/2014/main" id="{1A69674E-D54B-4845-BB3C-3BA22DB34501}"/>
              </a:ext>
            </a:extLst>
          </p:cNvPr>
          <p:cNvSpPr txBox="1"/>
          <p:nvPr/>
        </p:nvSpPr>
        <p:spPr>
          <a:xfrm>
            <a:off x="768096" y="5157192"/>
            <a:ext cx="7289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U velmi obézních žen nedosažení hmotnostního přírůstku nebo dokonce snížení hmotnosti neznamená zdravotní riziko. </a:t>
            </a:r>
          </a:p>
        </p:txBody>
      </p:sp>
    </p:spTree>
    <p:extLst>
      <p:ext uri="{BB962C8B-B14F-4D97-AF65-F5344CB8AC3E}">
        <p14:creationId xmlns:p14="http://schemas.microsoft.com/office/powerpoint/2010/main" val="35237733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DB021A-2DDD-4281-A32D-47E6A22C1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Léčba </a:t>
            </a:r>
          </a:p>
        </p:txBody>
      </p:sp>
      <p:graphicFrame>
        <p:nvGraphicFramePr>
          <p:cNvPr id="8" name="Zástupný symbol pro obsah 7">
            <a:extLst>
              <a:ext uri="{FF2B5EF4-FFF2-40B4-BE49-F238E27FC236}">
                <a16:creationId xmlns:a16="http://schemas.microsoft.com/office/drawing/2014/main" id="{1A20029C-3397-4075-AA89-C87B0E049D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4797241"/>
              </p:ext>
            </p:extLst>
          </p:nvPr>
        </p:nvGraphicFramePr>
        <p:xfrm>
          <a:off x="768350" y="2286000"/>
          <a:ext cx="7289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421608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E4F08F-DA61-4764-B884-F7DB96244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léčby	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83F601C-781D-4F44-8EEF-EA95EA720C40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/>
              <a:t>Udržení hodnot glykémiích v doporučovaném rozmezí -&gt;zdraví matky a plodu</a:t>
            </a:r>
          </a:p>
          <a:p>
            <a:r>
              <a:rPr lang="cs-CZ" dirty="0" err="1"/>
              <a:t>Selfmonitoring</a:t>
            </a:r>
            <a:r>
              <a:rPr lang="cs-CZ" dirty="0"/>
              <a:t> glykemií – glukometrem</a:t>
            </a:r>
          </a:p>
          <a:p>
            <a:pPr lvl="1"/>
            <a:r>
              <a:rPr lang="cs-CZ" dirty="0"/>
              <a:t>Glykemický profil denně</a:t>
            </a:r>
          </a:p>
          <a:p>
            <a:pPr lvl="1"/>
            <a:r>
              <a:rPr lang="cs-CZ" dirty="0"/>
              <a:t>HbA1c v normě</a:t>
            </a:r>
          </a:p>
          <a:p>
            <a:pPr lvl="1"/>
            <a:r>
              <a:rPr lang="cs-CZ" dirty="0" err="1"/>
              <a:t>Selfmonitoring</a:t>
            </a:r>
            <a:r>
              <a:rPr lang="cs-CZ" dirty="0"/>
              <a:t> moči</a:t>
            </a:r>
          </a:p>
          <a:p>
            <a:pPr lvl="1"/>
            <a:r>
              <a:rPr lang="cs-CZ" dirty="0" err="1"/>
              <a:t>Normotenze</a:t>
            </a:r>
            <a:r>
              <a:rPr lang="cs-CZ" dirty="0"/>
              <a:t> (riziko preeklampsie)</a:t>
            </a:r>
          </a:p>
          <a:p>
            <a:pPr lvl="1"/>
            <a:r>
              <a:rPr lang="cs-CZ" dirty="0"/>
              <a:t>Hmotnostní přírůstek – prevence </a:t>
            </a:r>
          </a:p>
          <a:p>
            <a:pPr lvl="1"/>
            <a:endParaRPr lang="cs-CZ" dirty="0"/>
          </a:p>
          <a:p>
            <a:pPr marL="128016" lvl="1" indent="0">
              <a:buNone/>
            </a:pPr>
            <a:r>
              <a:rPr lang="cs-CZ" dirty="0"/>
              <a:t>Cíle léčby gestačního diabetu jsou - fyziologické hladiny glykémií - optimální hmotnostní přírůstky matky - fyziologický růst plodu</a:t>
            </a:r>
          </a:p>
        </p:txBody>
      </p:sp>
    </p:spTree>
    <p:extLst>
      <p:ext uri="{BB962C8B-B14F-4D97-AF65-F5344CB8AC3E}">
        <p14:creationId xmlns:p14="http://schemas.microsoft.com/office/powerpoint/2010/main" val="15406371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84B6F0-353B-4348-BD01-1FE3AACB5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léčby – </a:t>
            </a:r>
            <a:r>
              <a:rPr lang="cs-CZ" dirty="0" err="1"/>
              <a:t>selfmonitoring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3E85F6-5276-4220-990C-B878752CC8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Cílové glykémie při léčbě GDM jsou: </a:t>
            </a:r>
          </a:p>
          <a:p>
            <a:r>
              <a:rPr lang="cs-CZ" dirty="0"/>
              <a:t>Glykémie nalačno &lt; 5,3 </a:t>
            </a:r>
            <a:r>
              <a:rPr lang="cs-CZ" dirty="0" err="1"/>
              <a:t>mmol</a:t>
            </a:r>
            <a:r>
              <a:rPr lang="cs-CZ" dirty="0"/>
              <a:t>/l </a:t>
            </a:r>
          </a:p>
          <a:p>
            <a:r>
              <a:rPr lang="cs-CZ" dirty="0"/>
              <a:t>Glykémie 1 hodinu po jídle &lt; 7,8 </a:t>
            </a:r>
            <a:r>
              <a:rPr lang="cs-CZ" dirty="0" err="1"/>
              <a:t>mmol</a:t>
            </a:r>
            <a:r>
              <a:rPr lang="cs-CZ" dirty="0"/>
              <a:t>/l </a:t>
            </a:r>
          </a:p>
          <a:p>
            <a:r>
              <a:rPr lang="cs-CZ" dirty="0"/>
              <a:t>Glykémie 2 hodiny po jídle &lt; 6,7 </a:t>
            </a:r>
            <a:r>
              <a:rPr lang="cs-CZ" dirty="0" err="1"/>
              <a:t>mmol</a:t>
            </a:r>
            <a:r>
              <a:rPr lang="cs-CZ" dirty="0"/>
              <a:t>/l</a:t>
            </a:r>
          </a:p>
          <a:p>
            <a:r>
              <a:rPr lang="cs-CZ" dirty="0"/>
              <a:t>Měření ráno na lačno a následně po hlavních jídlech (buď 1 nebo 2 hodiny po jídle). </a:t>
            </a:r>
          </a:p>
        </p:txBody>
      </p:sp>
    </p:spTree>
    <p:extLst>
      <p:ext uri="{BB962C8B-B14F-4D97-AF65-F5344CB8AC3E}">
        <p14:creationId xmlns:p14="http://schemas.microsoft.com/office/powerpoint/2010/main" val="27929792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C21F71-22F8-42BE-9E06-D675A67F2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Dietní režim při GDM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F7037BE-DDA5-4333-8D53-EE462E4E2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490" y="2276872"/>
            <a:ext cx="6777317" cy="3508977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Racionální strava</a:t>
            </a:r>
          </a:p>
          <a:p>
            <a:r>
              <a:rPr lang="cs-CZ" dirty="0"/>
              <a:t>Všeobecné zásady správného stravování v těhotenství + základní pravidla diabetické diety</a:t>
            </a:r>
          </a:p>
          <a:p>
            <a:r>
              <a:rPr lang="cs-CZ" dirty="0"/>
              <a:t>Výchozí nutriční stav před početím?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08893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38BE5A-F806-4CEE-B7CC-3FE780BC1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Dieta při GDM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4FC10F-CF60-44F1-9956-AB76181A26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Vhodné dietu nastavovat individuálně. </a:t>
            </a:r>
          </a:p>
          <a:p>
            <a:r>
              <a:rPr lang="cs-CZ" dirty="0"/>
              <a:t>Vhodná je strava s nízkým glykemickým indexem a glykemickou náloží kvalitní přirozené potraviny.</a:t>
            </a:r>
          </a:p>
          <a:p>
            <a:r>
              <a:rPr lang="cs-CZ" dirty="0"/>
              <a:t>Redukční diety vhodné nejsou</a:t>
            </a:r>
          </a:p>
          <a:p>
            <a:r>
              <a:rPr lang="cs-CZ" dirty="0"/>
              <a:t>Frekvenci jídel je vhodné individuálně nastavit, obvykle na 3-6 porcí denně.</a:t>
            </a:r>
          </a:p>
          <a:p>
            <a:r>
              <a:rPr lang="cs-CZ" dirty="0"/>
              <a:t>Strava s vyloučením přidaných cukrů, omezením škrobů, umírněnou konzumací ovoce a dostatečným příjmem kvalitních tuků, bílkovin a zeleniny vede k lepší kompenzaci GDM a zajistí adekvátní výživu pro matku i plod bez nutnosti preventivní suplementace potravinovými doplňky.  </a:t>
            </a:r>
          </a:p>
        </p:txBody>
      </p:sp>
    </p:spTree>
    <p:extLst>
      <p:ext uri="{BB962C8B-B14F-4D97-AF65-F5344CB8AC3E}">
        <p14:creationId xmlns:p14="http://schemas.microsoft.com/office/powerpoint/2010/main" val="3875882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GDM</a:t>
            </a:r>
          </a:p>
          <a:p>
            <a:r>
              <a:rPr lang="cs-CZ" dirty="0" err="1"/>
              <a:t>Pregestační</a:t>
            </a:r>
            <a:r>
              <a:rPr lang="cs-CZ" dirty="0"/>
              <a:t> diabetes</a:t>
            </a:r>
          </a:p>
          <a:p>
            <a:pPr lvl="1"/>
            <a:r>
              <a:rPr lang="cs-CZ" dirty="0"/>
              <a:t>DM I. a gravidita</a:t>
            </a:r>
          </a:p>
          <a:p>
            <a:pPr lvl="1"/>
            <a:r>
              <a:rPr lang="cs-CZ" dirty="0"/>
              <a:t>DM II. a gravidita </a:t>
            </a:r>
          </a:p>
        </p:txBody>
      </p:sp>
    </p:spTree>
    <p:extLst>
      <p:ext uri="{BB962C8B-B14F-4D97-AF65-F5344CB8AC3E}">
        <p14:creationId xmlns:p14="http://schemas.microsoft.com/office/powerpoint/2010/main" val="20486960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96731D-8318-4E95-A1DF-7AD753FD9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8D3C70-4E4C-4D88-9769-22CB8FE351D2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/>
              <a:t>Důležitý je adekvátní příjem bílkovin (min. 1 g/kg tělesné hmotnosti + 6-10 g/den) s vysokou biologickou hodnotou (maso, ryby, vejce, mléčné výrobky). </a:t>
            </a:r>
          </a:p>
          <a:p>
            <a:r>
              <a:rPr lang="cs-CZ" dirty="0"/>
              <a:t>Energetickou potřebu lze odhadnout podle BMI před těhotenstvím (s individuální úpravou podle přírůstku v těhotenství a fyzické aktivity): - BMI pod 18,5 (podváha): 35-40 kcal/kg hmotnosti - BMI 18,5-24,9 (normální hmotnost): 30-34 kcal/kg hmotnosti - BMI 25-29,0 (nadváha): 25-29 kcal/kg hmotnosti - BMI 30 a více (obezita): do 24 kcal/kg hmotnosti</a:t>
            </a:r>
          </a:p>
          <a:p>
            <a:r>
              <a:rPr lang="cs-CZ" dirty="0"/>
              <a:t>Strava by měla obsahovat dostatek vlákniny (30 g/den), omega 3 mastných kyselin, vitamínů (</a:t>
            </a:r>
            <a:r>
              <a:rPr lang="cs-CZ" dirty="0" err="1"/>
              <a:t>kys</a:t>
            </a:r>
            <a:r>
              <a:rPr lang="cs-CZ" dirty="0"/>
              <a:t>. listová, skupiny B a D) a minerálních látek (kalcium, magnézium, železo, jód).</a:t>
            </a:r>
          </a:p>
        </p:txBody>
      </p:sp>
    </p:spTree>
    <p:extLst>
      <p:ext uri="{BB962C8B-B14F-4D97-AF65-F5344CB8AC3E}">
        <p14:creationId xmlns:p14="http://schemas.microsoft.com/office/powerpoint/2010/main" val="13221329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865E23-6027-4E8C-83DE-ABB35C9C9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E68FDA-D30D-4427-9111-11EA541EB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Ze stravy by měly být vyloučeny rychle vstřebatelné sacharidy s vysokým glykemickým indexem (slazené potraviny, jídla i nápoje, sladkosti, džusy, pivo, smažené produkty, </a:t>
            </a:r>
            <a:r>
              <a:rPr lang="cs-CZ" dirty="0" err="1"/>
              <a:t>pufované</a:t>
            </a:r>
            <a:r>
              <a:rPr lang="cs-CZ" dirty="0"/>
              <a:t> výrobky atd.). Výrobky bohaté na škrob a chudé na vlákninu (z bílé mouky, bílé rýže a brambor) je vhodné nahrazovat zejména zeleninou, podle individuální tolerance také celozrnnými variantami a luštěninou. </a:t>
            </a:r>
          </a:p>
          <a:p>
            <a:r>
              <a:rPr lang="cs-CZ" dirty="0"/>
              <a:t>Ovoce je vhodné omezit na 1-2 kusy/hrsti denně. Přednost má méně sladké ovoce. Obsah sacharidů může tvořit méně než 45% energetického příjmu – množství lze individuálně upravit za předpokladu dostatečného příjmu kvalitních bílkovin a tuků. </a:t>
            </a:r>
          </a:p>
          <a:p>
            <a:r>
              <a:rPr lang="cs-CZ" dirty="0"/>
              <a:t>Umělá sladidla nejsou v těhotenství doporučena z důvodu nedostatku informací o jejich bezpečnosti pro plod. </a:t>
            </a:r>
          </a:p>
          <a:p>
            <a:r>
              <a:rPr lang="cs-CZ" dirty="0"/>
              <a:t>Tuky preferujeme v jejich přirozené formě. Vhodné jsou rostlinné (kvalitní oleje, ořechy, avokádo) i živočišné (tučné ryby, máslo, sádlo) zdroje. Nevhodné jsou průmyslově upravené rostlinné tuky (margariny, ztužené a částečně ztužené tuky, rafinované oleje) a uzeniny.</a:t>
            </a:r>
          </a:p>
        </p:txBody>
      </p:sp>
    </p:spTree>
    <p:extLst>
      <p:ext uri="{BB962C8B-B14F-4D97-AF65-F5344CB8AC3E}">
        <p14:creationId xmlns:p14="http://schemas.microsoft.com/office/powerpoint/2010/main" val="39334154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D48D41-EFC0-4982-A16B-C3359843A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Dietní režim při GDM – obecné doporučení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3A7FAD-D8B7-4096-8372-C614EC28D912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dirty="0"/>
              <a:t>Pravidelný režim, strava 5-6 x denně, po 2-4 hodinách</a:t>
            </a:r>
          </a:p>
          <a:p>
            <a:r>
              <a:rPr lang="cs-CZ" dirty="0"/>
              <a:t>Pestrost, kvalita a čerstvé potraviny </a:t>
            </a:r>
          </a:p>
          <a:p>
            <a:r>
              <a:rPr lang="cs-CZ" dirty="0"/>
              <a:t>Základní zastoupení hlavních živin ve správném poměru</a:t>
            </a:r>
          </a:p>
          <a:p>
            <a:r>
              <a:rPr lang="cs-CZ" dirty="0"/>
              <a:t>Ne příliš dlouhé lačnění – tvorba ketolátek</a:t>
            </a:r>
          </a:p>
          <a:p>
            <a:pPr lvl="1"/>
            <a:r>
              <a:rPr lang="cs-CZ" dirty="0"/>
              <a:t>Mezi II. Večeří a snídaní (cca 3 hodina ranní) – zařadit malou svačinu </a:t>
            </a:r>
          </a:p>
          <a:p>
            <a:r>
              <a:rPr lang="cs-CZ" dirty="0"/>
              <a:t>Nedoporučuje se přísný redukční režim</a:t>
            </a:r>
          </a:p>
        </p:txBody>
      </p:sp>
    </p:spTree>
    <p:extLst>
      <p:ext uri="{BB962C8B-B14F-4D97-AF65-F5344CB8AC3E}">
        <p14:creationId xmlns:p14="http://schemas.microsoft.com/office/powerpoint/2010/main" val="16627366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B60EE9-BC6D-4F6D-95C1-3517AC274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Dietní režim při GDM - cíl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DE55A8C-C500-4D7C-B80E-5A73718E06AF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Správně nastavená dieta má vést ke kompenzaci DM bez pocitů hladu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76101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1AEA4B-0B57-40D9-A0F9-0FA124AB3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Dietní režim při GDM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666109-32A0-4C8C-9B5F-9D3ECFBE8DD7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Zvýšená energetická potřeba ve 2. a 3 . Trimestru asi o 15 %, tj. asi 300 kcal</a:t>
            </a:r>
          </a:p>
          <a:p>
            <a:r>
              <a:rPr lang="cs-CZ" dirty="0"/>
              <a:t>ČDS doporučení</a:t>
            </a:r>
          </a:p>
          <a:p>
            <a:pPr lvl="1"/>
            <a:r>
              <a:rPr lang="cs-CZ" dirty="0"/>
              <a:t>S 44-60 %, B 10-20 %, T do 35 %</a:t>
            </a:r>
          </a:p>
        </p:txBody>
      </p:sp>
    </p:spTree>
    <p:extLst>
      <p:ext uri="{BB962C8B-B14F-4D97-AF65-F5344CB8AC3E}">
        <p14:creationId xmlns:p14="http://schemas.microsoft.com/office/powerpoint/2010/main" val="22632237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A93498-6DB1-4A42-A2F7-9D827BB68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Dietní režim při GDM - sacharidy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15D6F3-382B-4D37-94D7-17157C81E75F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dirty="0"/>
              <a:t>Celkový příjem ne nižší než 200 g sacharidů</a:t>
            </a:r>
          </a:p>
          <a:p>
            <a:r>
              <a:rPr lang="cs-CZ" dirty="0"/>
              <a:t>Ne potraviny obsahující jednoduché sacharidy</a:t>
            </a:r>
          </a:p>
          <a:p>
            <a:r>
              <a:rPr lang="cs-CZ" dirty="0"/>
              <a:t>Ovoce v max. 1-2 porci na jedno jídlo, max. celkově denně 200 – 300 g</a:t>
            </a:r>
          </a:p>
          <a:p>
            <a:r>
              <a:rPr lang="cs-CZ" dirty="0"/>
              <a:t>Mléčné výrobky minimálně ve dvou porcích na den</a:t>
            </a:r>
          </a:p>
          <a:p>
            <a:r>
              <a:rPr lang="cs-CZ" dirty="0"/>
              <a:t>Složené sacharidy jak obvykle doporučeno – hlídat velikosti porce</a:t>
            </a:r>
          </a:p>
          <a:p>
            <a:r>
              <a:rPr lang="cs-CZ" b="1" dirty="0"/>
              <a:t>Není doporučení konzumace umělých sladidel</a:t>
            </a:r>
          </a:p>
        </p:txBody>
      </p:sp>
    </p:spTree>
    <p:extLst>
      <p:ext uri="{BB962C8B-B14F-4D97-AF65-F5344CB8AC3E}">
        <p14:creationId xmlns:p14="http://schemas.microsoft.com/office/powerpoint/2010/main" val="2761486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6DB7BC-A4EE-449C-A25B-75244EECE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492" y="1052736"/>
            <a:ext cx="7024744" cy="1143000"/>
          </a:xfrm>
        </p:spPr>
        <p:txBody>
          <a:bodyPr>
            <a:normAutofit/>
          </a:bodyPr>
          <a:lstStyle/>
          <a:p>
            <a:r>
              <a:rPr lang="cs-CZ" dirty="0"/>
              <a:t>Dietní režim při GDM - bílkoviny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62DC43-AEA0-4721-8403-E8E2625127B1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Kvalitní zdroje</a:t>
            </a:r>
          </a:p>
          <a:p>
            <a:r>
              <a:rPr lang="cs-CZ" dirty="0"/>
              <a:t>Méně tučné</a:t>
            </a:r>
          </a:p>
          <a:p>
            <a:r>
              <a:rPr lang="cs-CZ" dirty="0"/>
              <a:t>Myslet i na bílkoviny z rostlinných zdrojů</a:t>
            </a:r>
          </a:p>
          <a:p>
            <a:pPr lvl="1"/>
            <a:r>
              <a:rPr lang="cs-CZ" dirty="0"/>
              <a:t>Obiloviny, ořechy, semena</a:t>
            </a:r>
          </a:p>
        </p:txBody>
      </p:sp>
    </p:spTree>
    <p:extLst>
      <p:ext uri="{BB962C8B-B14F-4D97-AF65-F5344CB8AC3E}">
        <p14:creationId xmlns:p14="http://schemas.microsoft.com/office/powerpoint/2010/main" val="1445534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166CA1-DFE3-4A95-B069-5AD78E2FF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Dietní režim při GDM - tuky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E5BCC6-02BE-41D6-B87E-A1FACA705303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Množství vs. Kvalita</a:t>
            </a:r>
          </a:p>
          <a:p>
            <a:r>
              <a:rPr lang="cs-CZ" dirty="0"/>
              <a:t>Výběr bílkovinné potraviny lze výrazně ovlivnit</a:t>
            </a:r>
          </a:p>
          <a:p>
            <a:r>
              <a:rPr lang="cs-CZ" dirty="0"/>
              <a:t>N-3 MK (DHA) – tučné mořské ryby, rybí oleje, lněné semínko, vlašské ořechy </a:t>
            </a:r>
          </a:p>
          <a:p>
            <a:r>
              <a:rPr lang="cs-CZ" dirty="0"/>
              <a:t>Pozor na omezený výběr ryb u těhotných - rtuť</a:t>
            </a:r>
          </a:p>
        </p:txBody>
      </p:sp>
    </p:spTree>
    <p:extLst>
      <p:ext uri="{BB962C8B-B14F-4D97-AF65-F5344CB8AC3E}">
        <p14:creationId xmlns:p14="http://schemas.microsoft.com/office/powerpoint/2010/main" val="28047953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34F521-1EB3-4F8A-B374-9828BE6A9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ryb u těhotných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31543EC-CEE7-46B6-999E-0FCDC7A90A1C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cs-CZ" dirty="0" err="1"/>
              <a:t>Doporučení</a:t>
            </a:r>
            <a:r>
              <a:rPr lang="en-US" altLang="cs-CZ" dirty="0"/>
              <a:t> pro </a:t>
            </a:r>
            <a:r>
              <a:rPr lang="en-US" altLang="cs-CZ" dirty="0" err="1"/>
              <a:t>těhotné</a:t>
            </a:r>
            <a:r>
              <a:rPr lang="cs-CZ" altLang="cs-CZ" dirty="0"/>
              <a:t>, </a:t>
            </a:r>
            <a:r>
              <a:rPr lang="en-US" altLang="cs-CZ" dirty="0" err="1"/>
              <a:t>kojící</a:t>
            </a:r>
            <a:r>
              <a:rPr lang="en-US" altLang="cs-CZ" dirty="0"/>
              <a:t> a </a:t>
            </a:r>
            <a:r>
              <a:rPr lang="cs-CZ" altLang="cs-CZ" dirty="0"/>
              <a:t>pro </a:t>
            </a:r>
            <a:r>
              <a:rPr lang="en-US" altLang="cs-CZ" dirty="0" err="1"/>
              <a:t>malé</a:t>
            </a:r>
            <a:r>
              <a:rPr lang="en-US" altLang="cs-CZ" dirty="0"/>
              <a:t> </a:t>
            </a:r>
            <a:r>
              <a:rPr lang="en-US" altLang="cs-CZ" dirty="0" err="1"/>
              <a:t>děti</a:t>
            </a:r>
            <a:r>
              <a:rPr lang="en-US" altLang="cs-CZ" dirty="0"/>
              <a:t>:</a:t>
            </a:r>
            <a:endParaRPr lang="cs-CZ" altLang="cs-CZ" dirty="0"/>
          </a:p>
          <a:p>
            <a:pPr marL="457200" indent="-457200">
              <a:buAutoNum type="arabicPeriod"/>
            </a:pPr>
            <a:r>
              <a:rPr lang="cs-CZ" altLang="cs-CZ" b="1" dirty="0">
                <a:solidFill>
                  <a:srgbClr val="FF0000"/>
                </a:solidFill>
              </a:rPr>
              <a:t>Nejezte maso z žraloka, mečouna a velkých sladkovodních ryb (štika, candát, bolen) – možný zdroj vysokého množství rtuti</a:t>
            </a:r>
            <a:endParaRPr lang="cs-CZ" altLang="cs-CZ" sz="1600" dirty="0">
              <a:solidFill>
                <a:srgbClr val="FF0000"/>
              </a:solidFill>
            </a:endParaRPr>
          </a:p>
          <a:p>
            <a:pPr marL="457200" indent="-457200">
              <a:buAutoNum type="arabicPeriod"/>
            </a:pPr>
            <a:r>
              <a:rPr lang="cs-CZ" altLang="cs-CZ" b="1" dirty="0"/>
              <a:t>Konzumujte týdně asi 340 g tepelně zpracovaného rybího masa či konzervy  s nízkým obsahem </a:t>
            </a:r>
            <a:r>
              <a:rPr lang="cs-CZ" altLang="cs-CZ" b="1" dirty="0" err="1"/>
              <a:t>methylrtuti</a:t>
            </a:r>
            <a:r>
              <a:rPr lang="cs-CZ" altLang="cs-CZ" b="1" dirty="0"/>
              <a:t> - </a:t>
            </a:r>
            <a:r>
              <a:rPr lang="cs-CZ" dirty="0"/>
              <a:t>treska, mořská štika, hejk, losos, sardinky, krevety, kapr, </a:t>
            </a:r>
            <a:r>
              <a:rPr lang="cs-CZ" dirty="0" err="1"/>
              <a:t>šproty</a:t>
            </a:r>
            <a:r>
              <a:rPr lang="cs-CZ" dirty="0"/>
              <a:t>, ančovičky, </a:t>
            </a:r>
            <a:r>
              <a:rPr lang="cs-CZ" dirty="0" err="1"/>
              <a:t>herinky</a:t>
            </a:r>
            <a:r>
              <a:rPr lang="cs-CZ" dirty="0"/>
              <a:t>, pstruzi aj.</a:t>
            </a:r>
            <a:endParaRPr lang="en-US" altLang="cs-CZ" sz="1600" dirty="0"/>
          </a:p>
          <a:p>
            <a:pPr marL="0" indent="0">
              <a:buNone/>
            </a:pPr>
            <a:r>
              <a:rPr lang="cs-CZ" sz="1600" dirty="0"/>
              <a:t>Pozn.: Některé druhy ryb mohou mít zvýšený obsah methyl-rtuti (např. makrela či bílý tuňák), a proto by se měly konzumovat jen jednou týdně v množství asi do 170 g tepelně zpracovaného masa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99204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31C144-20F8-4295-B068-779536BF7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Dietní režim při GDM – pitný režim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72DF5B-7C15-4D31-A734-DD797AA6244F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30-35 ml/</a:t>
            </a:r>
            <a:r>
              <a:rPr lang="cs-CZ" dirty="0" err="1"/>
              <a:t>kgITH</a:t>
            </a:r>
            <a:endParaRPr lang="cs-CZ" dirty="0"/>
          </a:p>
          <a:p>
            <a:r>
              <a:rPr lang="cs-CZ" dirty="0"/>
              <a:t>Zhodnotit další faktory</a:t>
            </a:r>
          </a:p>
          <a:p>
            <a:r>
              <a:rPr lang="cs-CZ" dirty="0"/>
              <a:t>V průběhu celého dne</a:t>
            </a:r>
          </a:p>
          <a:p>
            <a:r>
              <a:rPr lang="cs-CZ" dirty="0"/>
              <a:t>Vhodné nápoje: voda, čaj bez cukru… </a:t>
            </a:r>
          </a:p>
          <a:p>
            <a:r>
              <a:rPr lang="cs-CZ" dirty="0"/>
              <a:t>NE - nápoje s obsahem jednoduchých cukrů, náhradních sladidel, 100 % džus a ovocné šťávy </a:t>
            </a:r>
          </a:p>
          <a:p>
            <a:r>
              <a:rPr lang="cs-CZ" dirty="0"/>
              <a:t>Pozor na čaje z bylin </a:t>
            </a:r>
          </a:p>
        </p:txBody>
      </p:sp>
    </p:spTree>
    <p:extLst>
      <p:ext uri="{BB962C8B-B14F-4D97-AF65-F5344CB8AC3E}">
        <p14:creationId xmlns:p14="http://schemas.microsoft.com/office/powerpoint/2010/main" val="335379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4591FE-9671-469A-B4EF-DB5CFD823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Záchyt diabetu v těhotenství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C2B60C-3BA6-4261-82D4-303E74F4A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Gestační diabetes </a:t>
            </a:r>
            <a:r>
              <a:rPr lang="cs-CZ" dirty="0" err="1"/>
              <a:t>mellitus</a:t>
            </a:r>
            <a:endParaRPr lang="cs-CZ" dirty="0"/>
          </a:p>
          <a:p>
            <a:r>
              <a:rPr lang="cs-CZ" dirty="0"/>
              <a:t>Zjevný diabetes </a:t>
            </a:r>
            <a:r>
              <a:rPr lang="cs-CZ" dirty="0" err="1"/>
              <a:t>mellitus</a:t>
            </a:r>
            <a:endParaRPr lang="cs-CZ" dirty="0"/>
          </a:p>
          <a:p>
            <a:pPr lvl="1"/>
            <a:r>
              <a:rPr lang="cs-CZ" dirty="0"/>
              <a:t>splňuje kritéria diagnostiky pro běžnou populaci</a:t>
            </a:r>
          </a:p>
          <a:p>
            <a:pPr lvl="2"/>
            <a:r>
              <a:rPr lang="cs-CZ" dirty="0"/>
              <a:t>tedy </a:t>
            </a:r>
            <a:r>
              <a:rPr lang="cs-CZ" dirty="0" err="1"/>
              <a:t>glc</a:t>
            </a:r>
            <a:r>
              <a:rPr lang="cs-CZ" dirty="0"/>
              <a:t> vyšší než 7 </a:t>
            </a:r>
            <a:r>
              <a:rPr lang="cs-CZ" dirty="0" err="1"/>
              <a:t>mmol</a:t>
            </a:r>
            <a:r>
              <a:rPr lang="cs-CZ" dirty="0"/>
              <a:t>/l nebo ve 120 min. </a:t>
            </a:r>
            <a:r>
              <a:rPr lang="cs-CZ" dirty="0" err="1"/>
              <a:t>oGTT</a:t>
            </a:r>
            <a:r>
              <a:rPr lang="cs-CZ" dirty="0"/>
              <a:t> vyšší hodnota než 11 </a:t>
            </a:r>
            <a:r>
              <a:rPr lang="cs-CZ" dirty="0" err="1"/>
              <a:t>mmol</a:t>
            </a:r>
            <a:r>
              <a:rPr lang="cs-CZ" dirty="0"/>
              <a:t>/l </a:t>
            </a:r>
          </a:p>
          <a:p>
            <a:pPr lvl="1"/>
            <a:r>
              <a:rPr lang="cs-CZ" dirty="0"/>
              <a:t>zpravidla přetrvává dále po těhotenství </a:t>
            </a:r>
          </a:p>
        </p:txBody>
      </p:sp>
    </p:spTree>
    <p:extLst>
      <p:ext uri="{BB962C8B-B14F-4D97-AF65-F5344CB8AC3E}">
        <p14:creationId xmlns:p14="http://schemas.microsoft.com/office/powerpoint/2010/main" val="31018089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0D72E0-0C36-4573-A597-95EACC220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Mikronutrienty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17F0B43-2B5C-4290-83E1-781B0A75C3B5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Vyšší nárok na příjem </a:t>
            </a:r>
          </a:p>
          <a:p>
            <a:pPr lvl="1"/>
            <a:r>
              <a:rPr lang="cs-CZ" dirty="0"/>
              <a:t>Vápník, fosfor, jód, hořčík, železo, zinek, kyselina listová </a:t>
            </a:r>
          </a:p>
        </p:txBody>
      </p:sp>
    </p:spTree>
    <p:extLst>
      <p:ext uri="{BB962C8B-B14F-4D97-AF65-F5344CB8AC3E}">
        <p14:creationId xmlns:p14="http://schemas.microsoft.com/office/powerpoint/2010/main" val="22830290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2781B1E8-E7B8-4833-9B85-2A3EBB1AF6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8974997"/>
              </p:ext>
            </p:extLst>
          </p:nvPr>
        </p:nvGraphicFramePr>
        <p:xfrm>
          <a:off x="1187624" y="476672"/>
          <a:ext cx="7056784" cy="5509800"/>
        </p:xfrm>
        <a:graphic>
          <a:graphicData uri="http://schemas.openxmlformats.org/drawingml/2006/table">
            <a:tbl>
              <a:tblPr/>
              <a:tblGrid>
                <a:gridCol w="1764196">
                  <a:extLst>
                    <a:ext uri="{9D8B030D-6E8A-4147-A177-3AD203B41FA5}">
                      <a16:colId xmlns:a16="http://schemas.microsoft.com/office/drawing/2014/main" val="1771043865"/>
                    </a:ext>
                  </a:extLst>
                </a:gridCol>
                <a:gridCol w="1764196">
                  <a:extLst>
                    <a:ext uri="{9D8B030D-6E8A-4147-A177-3AD203B41FA5}">
                      <a16:colId xmlns:a16="http://schemas.microsoft.com/office/drawing/2014/main" val="3200740365"/>
                    </a:ext>
                  </a:extLst>
                </a:gridCol>
                <a:gridCol w="1764196">
                  <a:extLst>
                    <a:ext uri="{9D8B030D-6E8A-4147-A177-3AD203B41FA5}">
                      <a16:colId xmlns:a16="http://schemas.microsoft.com/office/drawing/2014/main" val="41488951"/>
                    </a:ext>
                  </a:extLst>
                </a:gridCol>
                <a:gridCol w="1764196">
                  <a:extLst>
                    <a:ext uri="{9D8B030D-6E8A-4147-A177-3AD203B41FA5}">
                      <a16:colId xmlns:a16="http://schemas.microsoft.com/office/drawing/2014/main" val="2296799044"/>
                    </a:ext>
                  </a:extLst>
                </a:gridCol>
              </a:tblGrid>
              <a:tr h="83038">
                <a:tc gridSpan="4">
                  <a:txBody>
                    <a:bodyPr/>
                    <a:lstStyle/>
                    <a:p>
                      <a:pPr algn="ctr"/>
                      <a:r>
                        <a:rPr lang="cs-CZ" sz="1100" b="1" dirty="0">
                          <a:effectLst/>
                        </a:rPr>
                        <a:t>  8 800 </a:t>
                      </a:r>
                      <a:r>
                        <a:rPr lang="cs-CZ" sz="1100" b="1" dirty="0" err="1">
                          <a:effectLst/>
                        </a:rPr>
                        <a:t>kJ</a:t>
                      </a:r>
                      <a:r>
                        <a:rPr lang="cs-CZ" sz="1100" b="1" dirty="0">
                          <a:effectLst/>
                        </a:rPr>
                        <a:t>, 250 g sacharidů, 95 g bílkovin, 80 g tuků 25 VJ</a:t>
                      </a:r>
                      <a:endParaRPr lang="cs-CZ" sz="1100" dirty="0">
                        <a:effectLst/>
                      </a:endParaRPr>
                    </a:p>
                  </a:txBody>
                  <a:tcPr marL="20760" marR="20760" marT="10380" marB="10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0392365"/>
                  </a:ext>
                </a:extLst>
              </a:tr>
              <a:tr h="1017221">
                <a:tc>
                  <a:txBody>
                    <a:bodyPr/>
                    <a:lstStyle/>
                    <a:p>
                      <a:r>
                        <a:rPr lang="cs-CZ" sz="1100" b="1">
                          <a:effectLst/>
                        </a:rPr>
                        <a:t>Snídaně 50 g S</a:t>
                      </a:r>
                      <a:endParaRPr lang="cs-CZ" sz="1100">
                        <a:effectLst/>
                      </a:endParaRPr>
                    </a:p>
                  </a:txBody>
                  <a:tcPr marL="20760" marR="20760" marT="10380" marB="10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b="1" dirty="0">
                          <a:effectLst/>
                        </a:rPr>
                        <a:t>250 ml nápoje</a:t>
                      </a:r>
                      <a:r>
                        <a:rPr lang="cs-CZ" sz="1100" dirty="0">
                          <a:effectLst/>
                        </a:rPr>
                        <a:t> (např. bílá káva, mléko, čaj s mlékem ap.)</a:t>
                      </a:r>
                      <a:br>
                        <a:rPr lang="cs-CZ" sz="1100" dirty="0">
                          <a:effectLst/>
                        </a:rPr>
                      </a:br>
                      <a:r>
                        <a:rPr lang="cs-CZ" sz="1100" b="1" dirty="0">
                          <a:effectLst/>
                        </a:rPr>
                        <a:t>80 g pečiva</a:t>
                      </a:r>
                      <a:br>
                        <a:rPr lang="cs-CZ" sz="1100" dirty="0">
                          <a:effectLst/>
                        </a:rPr>
                      </a:br>
                      <a:r>
                        <a:rPr lang="cs-CZ" sz="1100" dirty="0">
                          <a:effectLst/>
                        </a:rPr>
                        <a:t>15 g rostlinného roztíratelného tuku nebo másla</a:t>
                      </a:r>
                      <a:br>
                        <a:rPr lang="cs-CZ" sz="1100" dirty="0">
                          <a:effectLst/>
                        </a:rPr>
                      </a:br>
                      <a:r>
                        <a:rPr lang="cs-CZ" sz="1100" dirty="0">
                          <a:effectLst/>
                        </a:rPr>
                        <a:t>50 g bílkovinné potraviny (tvaroh, sýr, šunka aj.)</a:t>
                      </a:r>
                    </a:p>
                  </a:txBody>
                  <a:tcPr marL="20760" marR="20760" marT="10380" marB="10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b="1" dirty="0">
                          <a:effectLst/>
                        </a:rPr>
                        <a:t>10 g S</a:t>
                      </a:r>
                      <a:br>
                        <a:rPr lang="cs-CZ" sz="1100" dirty="0">
                          <a:effectLst/>
                        </a:rPr>
                      </a:br>
                      <a:r>
                        <a:rPr lang="cs-CZ" sz="1100" b="1" dirty="0">
                          <a:effectLst/>
                        </a:rPr>
                        <a:t>40 g S</a:t>
                      </a:r>
                      <a:endParaRPr lang="cs-CZ" sz="1100" dirty="0">
                        <a:effectLst/>
                      </a:endParaRPr>
                    </a:p>
                  </a:txBody>
                  <a:tcPr marL="20760" marR="20760" marT="10380" marB="10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cs-CZ" sz="1100">
                          <a:effectLst/>
                        </a:rPr>
                        <a:t>2900 kJ</a:t>
                      </a:r>
                      <a:br>
                        <a:rPr lang="cs-CZ" sz="1100">
                          <a:effectLst/>
                        </a:rPr>
                      </a:br>
                      <a:r>
                        <a:rPr lang="cs-CZ" sz="1100">
                          <a:effectLst/>
                        </a:rPr>
                        <a:t>80 g S</a:t>
                      </a:r>
                    </a:p>
                  </a:txBody>
                  <a:tcPr marL="20760" marR="20760" marT="10380" marB="10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501452"/>
                  </a:ext>
                </a:extLst>
              </a:tr>
              <a:tr h="145317">
                <a:tc>
                  <a:txBody>
                    <a:bodyPr/>
                    <a:lstStyle/>
                    <a:p>
                      <a:r>
                        <a:rPr lang="cs-CZ" sz="1100" b="1">
                          <a:effectLst/>
                        </a:rPr>
                        <a:t>Přesnídávka 30 g S</a:t>
                      </a:r>
                      <a:endParaRPr lang="cs-CZ" sz="1100">
                        <a:effectLst/>
                      </a:endParaRPr>
                    </a:p>
                  </a:txBody>
                  <a:tcPr marL="20760" marR="20760" marT="10380" marB="10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b="1">
                          <a:effectLst/>
                        </a:rPr>
                        <a:t>100 g ovoce</a:t>
                      </a:r>
                      <a:br>
                        <a:rPr lang="cs-CZ" sz="1100">
                          <a:effectLst/>
                        </a:rPr>
                      </a:br>
                      <a:r>
                        <a:rPr lang="cs-CZ" sz="1100" b="1">
                          <a:effectLst/>
                        </a:rPr>
                        <a:t>40 g pečiva</a:t>
                      </a:r>
                      <a:endParaRPr lang="cs-CZ" sz="1100">
                        <a:effectLst/>
                      </a:endParaRPr>
                    </a:p>
                  </a:txBody>
                  <a:tcPr marL="20760" marR="20760" marT="10380" marB="10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b="1">
                          <a:effectLst/>
                        </a:rPr>
                        <a:t>10 g S</a:t>
                      </a:r>
                      <a:br>
                        <a:rPr lang="cs-CZ" sz="1100">
                          <a:effectLst/>
                        </a:rPr>
                      </a:br>
                      <a:r>
                        <a:rPr lang="cs-CZ" sz="1100" b="1">
                          <a:effectLst/>
                        </a:rPr>
                        <a:t>20 g S</a:t>
                      </a:r>
                      <a:endParaRPr lang="cs-CZ" sz="1100">
                        <a:effectLst/>
                      </a:endParaRPr>
                    </a:p>
                  </a:txBody>
                  <a:tcPr marL="20760" marR="20760" marT="10380" marB="10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2168906"/>
                  </a:ext>
                </a:extLst>
              </a:tr>
              <a:tr h="830385">
                <a:tc>
                  <a:txBody>
                    <a:bodyPr/>
                    <a:lstStyle/>
                    <a:p>
                      <a:r>
                        <a:rPr lang="cs-CZ" sz="1100" b="1" dirty="0">
                          <a:effectLst/>
                        </a:rPr>
                        <a:t>Oběd 60 g S</a:t>
                      </a:r>
                      <a:endParaRPr lang="cs-CZ" sz="1100" dirty="0">
                        <a:effectLst/>
                      </a:endParaRPr>
                    </a:p>
                  </a:txBody>
                  <a:tcPr marL="20760" marR="20760" marT="10380" marB="10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</a:rPr>
                        <a:t>100 g masa</a:t>
                      </a:r>
                      <a:br>
                        <a:rPr lang="cs-CZ" sz="1100">
                          <a:effectLst/>
                        </a:rPr>
                      </a:br>
                      <a:r>
                        <a:rPr lang="cs-CZ" sz="1100">
                          <a:effectLst/>
                        </a:rPr>
                        <a:t>(nebo 200 g ryby, nebo 70 g tvrdého sýru, nebo 100 g tvarohu)</a:t>
                      </a:r>
                      <a:br>
                        <a:rPr lang="cs-CZ" sz="1100">
                          <a:effectLst/>
                        </a:rPr>
                      </a:br>
                      <a:r>
                        <a:rPr lang="cs-CZ" sz="1100">
                          <a:effectLst/>
                        </a:rPr>
                        <a:t>20 g rostlinného oleje</a:t>
                      </a:r>
                      <a:br>
                        <a:rPr lang="cs-CZ" sz="1100">
                          <a:effectLst/>
                        </a:rPr>
                      </a:br>
                      <a:r>
                        <a:rPr lang="cs-CZ" sz="1100" b="1">
                          <a:effectLst/>
                        </a:rPr>
                        <a:t>15 g mouky</a:t>
                      </a:r>
                      <a:br>
                        <a:rPr lang="cs-CZ" sz="1100">
                          <a:effectLst/>
                        </a:rPr>
                      </a:br>
                      <a:r>
                        <a:rPr lang="cs-CZ" sz="1100" b="1">
                          <a:effectLst/>
                        </a:rPr>
                        <a:t>zelenina</a:t>
                      </a:r>
                      <a:br>
                        <a:rPr lang="cs-CZ" sz="1100">
                          <a:effectLst/>
                        </a:rPr>
                      </a:br>
                      <a:r>
                        <a:rPr lang="cs-CZ" sz="1100" b="1">
                          <a:effectLst/>
                        </a:rPr>
                        <a:t>přikrm *</a:t>
                      </a:r>
                      <a:endParaRPr lang="cs-CZ" sz="1100">
                        <a:effectLst/>
                      </a:endParaRPr>
                    </a:p>
                  </a:txBody>
                  <a:tcPr marL="20760" marR="20760" marT="10380" marB="10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b="1" dirty="0">
                          <a:effectLst/>
                        </a:rPr>
                        <a:t>10 g S</a:t>
                      </a:r>
                      <a:br>
                        <a:rPr lang="cs-CZ" sz="1100" dirty="0">
                          <a:effectLst/>
                        </a:rPr>
                      </a:br>
                      <a:r>
                        <a:rPr lang="cs-CZ" sz="1100" b="1" dirty="0">
                          <a:effectLst/>
                        </a:rPr>
                        <a:t>10 g S</a:t>
                      </a:r>
                      <a:br>
                        <a:rPr lang="cs-CZ" sz="1100" dirty="0">
                          <a:effectLst/>
                        </a:rPr>
                      </a:br>
                      <a:r>
                        <a:rPr lang="cs-CZ" sz="1100" b="1" dirty="0">
                          <a:effectLst/>
                        </a:rPr>
                        <a:t>40 g S</a:t>
                      </a:r>
                      <a:endParaRPr lang="cs-CZ" sz="1100" dirty="0">
                        <a:effectLst/>
                      </a:endParaRPr>
                    </a:p>
                  </a:txBody>
                  <a:tcPr marL="20760" marR="20760" marT="10380" marB="10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cs-CZ" sz="1100">
                          <a:effectLst/>
                        </a:rPr>
                        <a:t>3000 kJ</a:t>
                      </a:r>
                      <a:br>
                        <a:rPr lang="cs-CZ" sz="1100">
                          <a:effectLst/>
                        </a:rPr>
                      </a:br>
                      <a:r>
                        <a:rPr lang="cs-CZ" sz="1100">
                          <a:effectLst/>
                        </a:rPr>
                        <a:t>90 g S</a:t>
                      </a:r>
                    </a:p>
                  </a:txBody>
                  <a:tcPr marL="20760" marR="20760" marT="10380" marB="10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2177847"/>
                  </a:ext>
                </a:extLst>
              </a:tr>
              <a:tr h="145317">
                <a:tc>
                  <a:txBody>
                    <a:bodyPr/>
                    <a:lstStyle/>
                    <a:p>
                      <a:r>
                        <a:rPr lang="cs-CZ" sz="1100" b="1">
                          <a:effectLst/>
                        </a:rPr>
                        <a:t>Svačina 30 g S</a:t>
                      </a:r>
                      <a:endParaRPr lang="cs-CZ" sz="1100">
                        <a:effectLst/>
                      </a:endParaRPr>
                    </a:p>
                  </a:txBody>
                  <a:tcPr marL="20760" marR="20760" marT="10380" marB="10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b="1">
                          <a:effectLst/>
                        </a:rPr>
                        <a:t>200 ml mléka</a:t>
                      </a:r>
                      <a:br>
                        <a:rPr lang="cs-CZ" sz="1100">
                          <a:effectLst/>
                        </a:rPr>
                      </a:br>
                      <a:r>
                        <a:rPr lang="cs-CZ" sz="1100" b="1">
                          <a:effectLst/>
                        </a:rPr>
                        <a:t>40 g pečiva</a:t>
                      </a:r>
                      <a:endParaRPr lang="cs-CZ" sz="1100">
                        <a:effectLst/>
                      </a:endParaRPr>
                    </a:p>
                  </a:txBody>
                  <a:tcPr marL="20760" marR="20760" marT="10380" marB="10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b="1" dirty="0">
                          <a:effectLst/>
                        </a:rPr>
                        <a:t>10 g S</a:t>
                      </a:r>
                      <a:br>
                        <a:rPr lang="cs-CZ" sz="1100" dirty="0">
                          <a:effectLst/>
                        </a:rPr>
                      </a:br>
                      <a:r>
                        <a:rPr lang="cs-CZ" sz="1100" b="1" dirty="0">
                          <a:effectLst/>
                        </a:rPr>
                        <a:t>20 g S</a:t>
                      </a:r>
                      <a:endParaRPr lang="cs-CZ" sz="1100" dirty="0">
                        <a:effectLst/>
                      </a:endParaRPr>
                    </a:p>
                  </a:txBody>
                  <a:tcPr marL="20760" marR="20760" marT="10380" marB="10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7311511"/>
                  </a:ext>
                </a:extLst>
              </a:tr>
              <a:tr h="892663">
                <a:tc>
                  <a:txBody>
                    <a:bodyPr/>
                    <a:lstStyle/>
                    <a:p>
                      <a:r>
                        <a:rPr lang="cs-CZ" sz="1100" b="1">
                          <a:effectLst/>
                        </a:rPr>
                        <a:t>Večeře 60 g S</a:t>
                      </a:r>
                      <a:endParaRPr lang="cs-CZ" sz="1100">
                        <a:effectLst/>
                      </a:endParaRPr>
                    </a:p>
                  </a:txBody>
                  <a:tcPr marL="20760" marR="20760" marT="10380" marB="10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</a:rPr>
                        <a:t>100 g masa</a:t>
                      </a:r>
                      <a:br>
                        <a:rPr lang="cs-CZ" sz="1100">
                          <a:effectLst/>
                        </a:rPr>
                      </a:br>
                      <a:r>
                        <a:rPr lang="cs-CZ" sz="1100">
                          <a:effectLst/>
                        </a:rPr>
                        <a:t>(nebo 200 g ryby, nebo 70 g tvrdého sýru, nebo 100 g tvarohu)</a:t>
                      </a:r>
                      <a:br>
                        <a:rPr lang="cs-CZ" sz="1100">
                          <a:effectLst/>
                        </a:rPr>
                      </a:br>
                      <a:r>
                        <a:rPr lang="cs-CZ" sz="1100">
                          <a:effectLst/>
                        </a:rPr>
                        <a:t>15 g oleje</a:t>
                      </a:r>
                      <a:br>
                        <a:rPr lang="cs-CZ" sz="1100">
                          <a:effectLst/>
                        </a:rPr>
                      </a:br>
                      <a:r>
                        <a:rPr lang="cs-CZ" sz="1100">
                          <a:effectLst/>
                        </a:rPr>
                        <a:t>15 g mouky                             </a:t>
                      </a:r>
                      <a:br>
                        <a:rPr lang="cs-CZ" sz="1100">
                          <a:effectLst/>
                        </a:rPr>
                      </a:br>
                      <a:r>
                        <a:rPr lang="cs-CZ" sz="1100">
                          <a:effectLst/>
                        </a:rPr>
                        <a:t>zelenina nebo ovoce</a:t>
                      </a:r>
                      <a:br>
                        <a:rPr lang="cs-CZ" sz="1100">
                          <a:effectLst/>
                        </a:rPr>
                      </a:br>
                      <a:r>
                        <a:rPr lang="cs-CZ" sz="1100">
                          <a:effectLst/>
                        </a:rPr>
                        <a:t>přikrm *</a:t>
                      </a:r>
                    </a:p>
                  </a:txBody>
                  <a:tcPr marL="20760" marR="20760" marT="10380" marB="10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b="1">
                          <a:effectLst/>
                        </a:rPr>
                        <a:t>10 g S</a:t>
                      </a:r>
                      <a:br>
                        <a:rPr lang="cs-CZ" sz="1100">
                          <a:effectLst/>
                        </a:rPr>
                      </a:br>
                      <a:r>
                        <a:rPr lang="cs-CZ" sz="1100" b="1">
                          <a:effectLst/>
                        </a:rPr>
                        <a:t>10 g S</a:t>
                      </a:r>
                      <a:br>
                        <a:rPr lang="cs-CZ" sz="1100">
                          <a:effectLst/>
                        </a:rPr>
                      </a:br>
                      <a:r>
                        <a:rPr lang="cs-CZ" sz="1100" b="1">
                          <a:effectLst/>
                        </a:rPr>
                        <a:t>40 g S</a:t>
                      </a:r>
                      <a:endParaRPr lang="cs-CZ" sz="1100">
                        <a:effectLst/>
                      </a:endParaRPr>
                    </a:p>
                  </a:txBody>
                  <a:tcPr marL="20760" marR="20760" marT="10380" marB="10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cs-CZ" sz="1100">
                          <a:effectLst/>
                        </a:rPr>
                        <a:t>2900 kJ</a:t>
                      </a:r>
                      <a:br>
                        <a:rPr lang="cs-CZ" sz="1100">
                          <a:effectLst/>
                        </a:rPr>
                      </a:br>
                      <a:r>
                        <a:rPr lang="cs-CZ" sz="1100">
                          <a:effectLst/>
                        </a:rPr>
                        <a:t>80 g S</a:t>
                      </a:r>
                    </a:p>
                  </a:txBody>
                  <a:tcPr marL="20760" marR="20760" marT="10380" marB="10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709539"/>
                  </a:ext>
                </a:extLst>
              </a:tr>
              <a:tr h="394433">
                <a:tc>
                  <a:txBody>
                    <a:bodyPr/>
                    <a:lstStyle/>
                    <a:p>
                      <a:r>
                        <a:rPr lang="cs-CZ" sz="1100" b="1">
                          <a:effectLst/>
                        </a:rPr>
                        <a:t>2. večeře 20 g S</a:t>
                      </a:r>
                      <a:endParaRPr lang="cs-CZ" sz="1100">
                        <a:effectLst/>
                      </a:endParaRPr>
                    </a:p>
                  </a:txBody>
                  <a:tcPr marL="20760" marR="20760" marT="10380" marB="10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b="1">
                          <a:effectLst/>
                        </a:rPr>
                        <a:t>40 g pečiva</a:t>
                      </a:r>
                      <a:br>
                        <a:rPr lang="cs-CZ" sz="1100">
                          <a:effectLst/>
                        </a:rPr>
                      </a:br>
                      <a:r>
                        <a:rPr lang="cs-CZ" sz="1100">
                          <a:effectLst/>
                        </a:rPr>
                        <a:t>20 g bílkovinné potraviny (sýr, tvaroh, šunka aj.)</a:t>
                      </a:r>
                    </a:p>
                  </a:txBody>
                  <a:tcPr marL="20760" marR="20760" marT="10380" marB="10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b="1" dirty="0">
                          <a:effectLst/>
                        </a:rPr>
                        <a:t>20 g S</a:t>
                      </a:r>
                      <a:endParaRPr lang="cs-CZ" sz="1100" dirty="0">
                        <a:effectLst/>
                      </a:endParaRPr>
                    </a:p>
                  </a:txBody>
                  <a:tcPr marL="20760" marR="20760" marT="10380" marB="10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756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6545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7FC14A47-C5B1-4EB1-83FA-99BF3C1CD6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8469954"/>
              </p:ext>
            </p:extLst>
          </p:nvPr>
        </p:nvGraphicFramePr>
        <p:xfrm>
          <a:off x="1115617" y="548680"/>
          <a:ext cx="7200798" cy="5388354"/>
        </p:xfrm>
        <a:graphic>
          <a:graphicData uri="http://schemas.openxmlformats.org/drawingml/2006/table">
            <a:tbl>
              <a:tblPr/>
              <a:tblGrid>
                <a:gridCol w="2400266">
                  <a:extLst>
                    <a:ext uri="{9D8B030D-6E8A-4147-A177-3AD203B41FA5}">
                      <a16:colId xmlns:a16="http://schemas.microsoft.com/office/drawing/2014/main" val="1963188715"/>
                    </a:ext>
                  </a:extLst>
                </a:gridCol>
                <a:gridCol w="2400266">
                  <a:extLst>
                    <a:ext uri="{9D8B030D-6E8A-4147-A177-3AD203B41FA5}">
                      <a16:colId xmlns:a16="http://schemas.microsoft.com/office/drawing/2014/main" val="369387434"/>
                    </a:ext>
                  </a:extLst>
                </a:gridCol>
                <a:gridCol w="2400266">
                  <a:extLst>
                    <a:ext uri="{9D8B030D-6E8A-4147-A177-3AD203B41FA5}">
                      <a16:colId xmlns:a16="http://schemas.microsoft.com/office/drawing/2014/main" val="792739521"/>
                    </a:ext>
                  </a:extLst>
                </a:gridCol>
              </a:tblGrid>
              <a:tr h="248649">
                <a:tc gridSpan="3">
                  <a:txBody>
                    <a:bodyPr/>
                    <a:lstStyle/>
                    <a:p>
                      <a:r>
                        <a:rPr lang="cs-CZ" sz="1400" b="1">
                          <a:effectLst/>
                        </a:rPr>
                        <a:t>8 800 kJ, 250 g sacharidů, 95 g bílkovin, 80 g tuků 25 VJ</a:t>
                      </a:r>
                      <a:endParaRPr lang="cs-CZ" sz="1400">
                        <a:effectLst/>
                      </a:endParaRPr>
                    </a:p>
                  </a:txBody>
                  <a:tcPr marL="41275" marR="41275" marT="20637" marB="20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0306803"/>
                  </a:ext>
                </a:extLst>
              </a:tr>
              <a:tr h="1181084">
                <a:tc>
                  <a:txBody>
                    <a:bodyPr/>
                    <a:lstStyle/>
                    <a:p>
                      <a:r>
                        <a:rPr lang="cs-CZ" sz="1400" b="1">
                          <a:effectLst/>
                        </a:rPr>
                        <a:t>SNÍDANĚ 50 g S</a:t>
                      </a:r>
                      <a:endParaRPr lang="cs-CZ" sz="1400">
                        <a:effectLst/>
                      </a:endParaRPr>
                    </a:p>
                  </a:txBody>
                  <a:tcPr marL="41275" marR="41275" marT="20637" marB="20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Ovocný čaj</a:t>
                      </a:r>
                      <a:br>
                        <a:rPr lang="cs-CZ" sz="1400">
                          <a:effectLst/>
                        </a:rPr>
                      </a:br>
                      <a:r>
                        <a:rPr lang="cs-CZ" sz="1400">
                          <a:effectLst/>
                        </a:rPr>
                        <a:t>Vaječná omeleta s </a:t>
                      </a:r>
                      <a:r>
                        <a:rPr lang="cs-CZ" sz="1400" b="1">
                          <a:effectLst/>
                        </a:rPr>
                        <a:t>kukuřičnými lupínky</a:t>
                      </a:r>
                      <a:br>
                        <a:rPr lang="cs-CZ" sz="1400">
                          <a:effectLst/>
                        </a:rPr>
                      </a:br>
                      <a:r>
                        <a:rPr lang="cs-CZ" sz="1400" b="1">
                          <a:effectLst/>
                        </a:rPr>
                        <a:t>70 g celozrnný chléb</a:t>
                      </a:r>
                      <a:endParaRPr lang="cs-CZ" sz="1400">
                        <a:effectLst/>
                      </a:endParaRPr>
                    </a:p>
                  </a:txBody>
                  <a:tcPr marL="41275" marR="41275" marT="20637" marB="20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>
                          <a:effectLst/>
                        </a:rPr>
                        <a:t>15 g S</a:t>
                      </a:r>
                      <a:br>
                        <a:rPr lang="cs-CZ" sz="1400">
                          <a:effectLst/>
                        </a:rPr>
                      </a:br>
                      <a:r>
                        <a:rPr lang="cs-CZ" sz="1400" b="1">
                          <a:effectLst/>
                        </a:rPr>
                        <a:t>35 g S</a:t>
                      </a:r>
                      <a:endParaRPr lang="cs-CZ" sz="1400">
                        <a:effectLst/>
                      </a:endParaRPr>
                    </a:p>
                  </a:txBody>
                  <a:tcPr marL="41275" marR="41275" marT="20637" marB="20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8690019"/>
                  </a:ext>
                </a:extLst>
              </a:tr>
              <a:tr h="435136">
                <a:tc>
                  <a:txBody>
                    <a:bodyPr/>
                    <a:lstStyle/>
                    <a:p>
                      <a:r>
                        <a:rPr lang="cs-CZ" sz="1400" b="1">
                          <a:effectLst/>
                        </a:rPr>
                        <a:t>PŘESNÍDÁVKA 30 g S</a:t>
                      </a:r>
                      <a:endParaRPr lang="cs-CZ" sz="1400">
                        <a:effectLst/>
                      </a:endParaRPr>
                    </a:p>
                  </a:txBody>
                  <a:tcPr marL="41275" marR="41275" marT="20637" marB="20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b="1">
                          <a:effectLst/>
                        </a:rPr>
                        <a:t>70 g jablka</a:t>
                      </a:r>
                      <a:br>
                        <a:rPr lang="sv-SE" sz="1400">
                          <a:effectLst/>
                        </a:rPr>
                      </a:br>
                      <a:r>
                        <a:rPr lang="sv-SE" sz="1400" b="1">
                          <a:effectLst/>
                        </a:rPr>
                        <a:t>40 g pečiva</a:t>
                      </a:r>
                      <a:endParaRPr lang="sv-SE" sz="1400">
                        <a:effectLst/>
                      </a:endParaRPr>
                    </a:p>
                  </a:txBody>
                  <a:tcPr marL="41275" marR="41275" marT="20637" marB="20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>
                          <a:effectLst/>
                        </a:rPr>
                        <a:t>10 g S</a:t>
                      </a:r>
                      <a:br>
                        <a:rPr lang="cs-CZ" sz="1400">
                          <a:effectLst/>
                        </a:rPr>
                      </a:br>
                      <a:r>
                        <a:rPr lang="cs-CZ" sz="1400" b="1">
                          <a:effectLst/>
                        </a:rPr>
                        <a:t>20 g S</a:t>
                      </a:r>
                      <a:endParaRPr lang="cs-CZ" sz="1400">
                        <a:effectLst/>
                      </a:endParaRPr>
                    </a:p>
                  </a:txBody>
                  <a:tcPr marL="41275" marR="41275" marT="20637" marB="20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6639836"/>
                  </a:ext>
                </a:extLst>
              </a:tr>
              <a:tr h="1367570">
                <a:tc>
                  <a:txBody>
                    <a:bodyPr/>
                    <a:lstStyle/>
                    <a:p>
                      <a:r>
                        <a:rPr lang="cs-CZ" sz="1400" b="1">
                          <a:effectLst/>
                        </a:rPr>
                        <a:t>OBĚD 60 g S</a:t>
                      </a:r>
                      <a:endParaRPr lang="cs-CZ" sz="1400">
                        <a:effectLst/>
                      </a:endParaRPr>
                    </a:p>
                  </a:txBody>
                  <a:tcPr marL="41275" marR="41275" marT="20637" marB="20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Hovězí bujón s jarní zeleninou</a:t>
                      </a:r>
                      <a:br>
                        <a:rPr lang="cs-CZ" sz="1400">
                          <a:effectLst/>
                        </a:rPr>
                      </a:br>
                      <a:r>
                        <a:rPr lang="cs-CZ" sz="1400">
                          <a:effectLst/>
                        </a:rPr>
                        <a:t>Vařené hovězí</a:t>
                      </a:r>
                      <a:br>
                        <a:rPr lang="cs-CZ" sz="1400">
                          <a:effectLst/>
                        </a:rPr>
                      </a:br>
                      <a:r>
                        <a:rPr lang="cs-CZ" sz="1400">
                          <a:effectLst/>
                        </a:rPr>
                        <a:t>Rajská </a:t>
                      </a:r>
                      <a:r>
                        <a:rPr lang="cs-CZ" sz="1400" b="1">
                          <a:effectLst/>
                        </a:rPr>
                        <a:t>omáčka</a:t>
                      </a:r>
                      <a:r>
                        <a:rPr lang="cs-CZ" sz="1400">
                          <a:effectLst/>
                        </a:rPr>
                        <a:t> z čerstvých rajčat</a:t>
                      </a:r>
                      <a:br>
                        <a:rPr lang="cs-CZ" sz="1400">
                          <a:effectLst/>
                        </a:rPr>
                      </a:br>
                      <a:r>
                        <a:rPr lang="cs-CZ" sz="1400" b="1">
                          <a:effectLst/>
                        </a:rPr>
                        <a:t>120 g hrnkový knedlík</a:t>
                      </a:r>
                      <a:endParaRPr lang="cs-CZ" sz="1400">
                        <a:effectLst/>
                      </a:endParaRPr>
                    </a:p>
                  </a:txBody>
                  <a:tcPr marL="41275" marR="41275" marT="20637" marB="20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>
                          <a:effectLst/>
                        </a:rPr>
                        <a:t>15 g S</a:t>
                      </a:r>
                      <a:br>
                        <a:rPr lang="cs-CZ" sz="1400">
                          <a:effectLst/>
                        </a:rPr>
                      </a:br>
                      <a:r>
                        <a:rPr lang="cs-CZ" sz="1400" b="1">
                          <a:effectLst/>
                        </a:rPr>
                        <a:t>40 g S</a:t>
                      </a:r>
                      <a:endParaRPr lang="cs-CZ" sz="1400">
                        <a:effectLst/>
                      </a:endParaRPr>
                    </a:p>
                  </a:txBody>
                  <a:tcPr marL="41275" marR="41275" marT="20637" marB="20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4415085"/>
                  </a:ext>
                </a:extLst>
              </a:tr>
              <a:tr h="435136">
                <a:tc>
                  <a:txBody>
                    <a:bodyPr/>
                    <a:lstStyle/>
                    <a:p>
                      <a:r>
                        <a:rPr lang="cs-CZ" sz="1400" b="1">
                          <a:effectLst/>
                        </a:rPr>
                        <a:t>SVAČINA 30 g S</a:t>
                      </a:r>
                      <a:endParaRPr lang="cs-CZ" sz="1400">
                        <a:effectLst/>
                      </a:endParaRPr>
                    </a:p>
                  </a:txBody>
                  <a:tcPr marL="41275" marR="41275" marT="20637" marB="20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effectLst/>
                        </a:rPr>
                        <a:t>200 ml mléka</a:t>
                      </a:r>
                      <a:br>
                        <a:rPr lang="cs-CZ" sz="1400" dirty="0">
                          <a:effectLst/>
                        </a:rPr>
                      </a:br>
                      <a:r>
                        <a:rPr lang="cs-CZ" sz="1400" b="1" dirty="0">
                          <a:effectLst/>
                        </a:rPr>
                        <a:t>40 g pečiva</a:t>
                      </a:r>
                      <a:endParaRPr lang="cs-CZ" sz="1400" dirty="0">
                        <a:effectLst/>
                      </a:endParaRPr>
                    </a:p>
                  </a:txBody>
                  <a:tcPr marL="41275" marR="41275" marT="20637" marB="20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>
                          <a:effectLst/>
                        </a:rPr>
                        <a:t>10 g S</a:t>
                      </a:r>
                      <a:br>
                        <a:rPr lang="cs-CZ" sz="1400">
                          <a:effectLst/>
                        </a:rPr>
                      </a:br>
                      <a:r>
                        <a:rPr lang="cs-CZ" sz="1400" b="1">
                          <a:effectLst/>
                        </a:rPr>
                        <a:t>20 g S</a:t>
                      </a:r>
                      <a:endParaRPr lang="cs-CZ" sz="1400">
                        <a:effectLst/>
                      </a:endParaRPr>
                    </a:p>
                  </a:txBody>
                  <a:tcPr marL="41275" marR="41275" marT="20637" marB="20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6511764"/>
                  </a:ext>
                </a:extLst>
              </a:tr>
              <a:tr h="1181084">
                <a:tc>
                  <a:txBody>
                    <a:bodyPr/>
                    <a:lstStyle/>
                    <a:p>
                      <a:r>
                        <a:rPr lang="cs-CZ" sz="1400" b="1">
                          <a:effectLst/>
                        </a:rPr>
                        <a:t>VEČEŘE 60 g S</a:t>
                      </a:r>
                      <a:endParaRPr lang="cs-CZ" sz="1400">
                        <a:effectLst/>
                      </a:endParaRPr>
                    </a:p>
                  </a:txBody>
                  <a:tcPr marL="41275" marR="41275" marT="20637" marB="20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>
                          <a:effectLst/>
                        </a:rPr>
                        <a:t>Bramborové</a:t>
                      </a:r>
                      <a:r>
                        <a:rPr lang="cs-CZ" sz="1400">
                          <a:effectLst/>
                        </a:rPr>
                        <a:t> suflé s bylinkami a sýrem</a:t>
                      </a:r>
                      <a:br>
                        <a:rPr lang="cs-CZ" sz="1400">
                          <a:effectLst/>
                        </a:rPr>
                      </a:br>
                      <a:r>
                        <a:rPr lang="cs-CZ" sz="1400">
                          <a:effectLst/>
                        </a:rPr>
                        <a:t>(200g brambor+mléko+vejce)</a:t>
                      </a:r>
                      <a:br>
                        <a:rPr lang="cs-CZ" sz="1400">
                          <a:effectLst/>
                        </a:rPr>
                      </a:br>
                      <a:r>
                        <a:rPr lang="cs-CZ" sz="1400">
                          <a:effectLst/>
                        </a:rPr>
                        <a:t>Ledový salát</a:t>
                      </a:r>
                    </a:p>
                  </a:txBody>
                  <a:tcPr marL="41275" marR="41275" marT="20637" marB="20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br>
                        <a:rPr lang="cs-CZ" sz="1400">
                          <a:effectLst/>
                        </a:rPr>
                      </a:br>
                      <a:r>
                        <a:rPr lang="cs-CZ" sz="1400" b="1">
                          <a:effectLst/>
                        </a:rPr>
                        <a:t>56 g S</a:t>
                      </a:r>
                      <a:endParaRPr lang="cs-CZ" sz="1400">
                        <a:effectLst/>
                      </a:endParaRPr>
                    </a:p>
                  </a:txBody>
                  <a:tcPr marL="41275" marR="41275" marT="20637" marB="20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7481536"/>
                  </a:ext>
                </a:extLst>
              </a:tr>
              <a:tr h="435136">
                <a:tc>
                  <a:txBody>
                    <a:bodyPr/>
                    <a:lstStyle/>
                    <a:p>
                      <a:r>
                        <a:rPr lang="cs-CZ" sz="1400" b="1">
                          <a:effectLst/>
                        </a:rPr>
                        <a:t>2. VEČEŘE 20 g S</a:t>
                      </a:r>
                      <a:endParaRPr lang="cs-CZ" sz="1400">
                        <a:effectLst/>
                      </a:endParaRPr>
                    </a:p>
                  </a:txBody>
                  <a:tcPr marL="41275" marR="41275" marT="20637" marB="20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>
                          <a:effectLst/>
                        </a:rPr>
                        <a:t>40 g pečiva</a:t>
                      </a:r>
                      <a:br>
                        <a:rPr lang="cs-CZ" sz="1400">
                          <a:effectLst/>
                        </a:rPr>
                      </a:br>
                      <a:r>
                        <a:rPr lang="cs-CZ" sz="1400">
                          <a:effectLst/>
                        </a:rPr>
                        <a:t>20 g šunky</a:t>
                      </a:r>
                    </a:p>
                  </a:txBody>
                  <a:tcPr marL="41275" marR="41275" marT="20637" marB="20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effectLst/>
                        </a:rPr>
                        <a:t>20 g S</a:t>
                      </a:r>
                      <a:endParaRPr lang="cs-CZ" sz="1400" dirty="0">
                        <a:effectLst/>
                      </a:endParaRPr>
                    </a:p>
                  </a:txBody>
                  <a:tcPr marL="41275" marR="41275" marT="20637" marB="20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16827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5619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F0684A-36D9-4F58-ABF0-9FAD6679F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Pohybová aktivita při GDM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9211F93-60D0-457A-A8CA-57E5880007AA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dirty="0"/>
              <a:t>Pozitivní vliv na průběh těhotenství a porodu</a:t>
            </a:r>
          </a:p>
          <a:p>
            <a:r>
              <a:rPr lang="cs-CZ" dirty="0"/>
              <a:t>Ohled na těhotenství a přidružené komplikace</a:t>
            </a:r>
          </a:p>
          <a:p>
            <a:r>
              <a:rPr lang="cs-CZ" dirty="0"/>
              <a:t>U fyziologického těhotenství se doporučuje středně intenzivní PA aerobního charakteru</a:t>
            </a:r>
          </a:p>
          <a:p>
            <a:r>
              <a:rPr lang="cs-CZ" dirty="0"/>
              <a:t>Chůze, plavání, rotoped, těhotenská cvičení – jóga, cvičení na velkých míčích</a:t>
            </a:r>
          </a:p>
          <a:p>
            <a:r>
              <a:rPr lang="cs-CZ" dirty="0"/>
              <a:t>Vyhnout se poloze na zádech, nestabilitě a riziku pádu </a:t>
            </a:r>
          </a:p>
          <a:p>
            <a:r>
              <a:rPr lang="cs-CZ" dirty="0"/>
              <a:t>Monitorace glykemie a prevence hypoglykemie</a:t>
            </a:r>
          </a:p>
          <a:p>
            <a:r>
              <a:rPr lang="cs-CZ" dirty="0"/>
              <a:t>Vhodné například 30 min/den chůze. </a:t>
            </a:r>
          </a:p>
        </p:txBody>
      </p:sp>
    </p:spTree>
    <p:extLst>
      <p:ext uri="{BB962C8B-B14F-4D97-AF65-F5344CB8AC3E}">
        <p14:creationId xmlns:p14="http://schemas.microsoft.com/office/powerpoint/2010/main" val="5140996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056C6E-755D-4EA5-83C3-22F2FAD20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Pregestační</a:t>
            </a:r>
            <a:r>
              <a:rPr lang="cs-CZ" dirty="0"/>
              <a:t> DM a gravidita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4AB99F8-7077-46BF-AE10-4D9FF813E599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Perinatální morbidita a mortalita vyšší než u populace bez DM</a:t>
            </a:r>
          </a:p>
          <a:p>
            <a:r>
              <a:rPr lang="cs-CZ" dirty="0"/>
              <a:t>D0,5 – 2 % těhotných </a:t>
            </a:r>
            <a:r>
              <a:rPr lang="cs-CZ" dirty="0" err="1"/>
              <a:t>pregestační</a:t>
            </a:r>
            <a:r>
              <a:rPr lang="cs-CZ" dirty="0"/>
              <a:t> MD</a:t>
            </a:r>
          </a:p>
        </p:txBody>
      </p:sp>
    </p:spTree>
    <p:extLst>
      <p:ext uri="{BB962C8B-B14F-4D97-AF65-F5344CB8AC3E}">
        <p14:creationId xmlns:p14="http://schemas.microsoft.com/office/powerpoint/2010/main" val="26454637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74D436-8614-4210-B2BB-0964D86B2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DM I. a gravidita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EAC3810-BB11-4D6F-8F70-419CF631F736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1,5 % gravidních </a:t>
            </a:r>
          </a:p>
          <a:p>
            <a:r>
              <a:rPr lang="cs-CZ" dirty="0"/>
              <a:t>Gravidita riziková – vyžaduje pečlivou přípravu </a:t>
            </a:r>
            <a:r>
              <a:rPr lang="cs-CZ" dirty="0" err="1"/>
              <a:t>prekoncepční</a:t>
            </a:r>
            <a:r>
              <a:rPr lang="cs-CZ" dirty="0"/>
              <a:t> (normalizace glykemie 3 měsíce před koncepcí, při neuspokojivé kompenzaci se gravidita nedoporučuje</a:t>
            </a:r>
          </a:p>
          <a:p>
            <a:r>
              <a:rPr lang="cs-CZ" dirty="0"/>
              <a:t>PLÁNOVÁNÍ</a:t>
            </a:r>
          </a:p>
        </p:txBody>
      </p:sp>
    </p:spTree>
    <p:extLst>
      <p:ext uri="{BB962C8B-B14F-4D97-AF65-F5344CB8AC3E}">
        <p14:creationId xmlns:p14="http://schemas.microsoft.com/office/powerpoint/2010/main" val="365138740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EB73AD-B70E-44CE-9F2F-476139E58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Doporučení pro DM I.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05F0D35-4E1B-4060-9125-B8F29932090D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/>
              <a:t>snahu o co nejlepší metabolickou kompenzaci diabetu</a:t>
            </a:r>
          </a:p>
          <a:p>
            <a:r>
              <a:rPr lang="cs-CZ" dirty="0"/>
              <a:t>glykémie nalačno (před jídlem) 3,5−5,0 (5,5) </a:t>
            </a:r>
            <a:r>
              <a:rPr lang="cs-CZ" dirty="0" err="1"/>
              <a:t>mmol</a:t>
            </a:r>
            <a:r>
              <a:rPr lang="cs-CZ" dirty="0"/>
              <a:t>/l</a:t>
            </a:r>
          </a:p>
          <a:p>
            <a:r>
              <a:rPr lang="cs-CZ" dirty="0" err="1"/>
              <a:t>postprandiálně</a:t>
            </a:r>
            <a:r>
              <a:rPr lang="cs-CZ" dirty="0"/>
              <a:t> 5,0−7,8 </a:t>
            </a:r>
            <a:r>
              <a:rPr lang="cs-CZ" dirty="0" err="1"/>
              <a:t>mmol</a:t>
            </a:r>
            <a:r>
              <a:rPr lang="cs-CZ" dirty="0"/>
              <a:t>/l</a:t>
            </a:r>
          </a:p>
          <a:p>
            <a:r>
              <a:rPr lang="cs-CZ" dirty="0"/>
              <a:t>u labilního DM 1. typu se těchto cílů obtížně dosahuje</a:t>
            </a:r>
          </a:p>
          <a:p>
            <a:r>
              <a:rPr lang="cs-CZ" dirty="0"/>
              <a:t>těsná kompenzace diabetu - výrazně narůstá výskyt hypoglykémie, riziko vzniku syndromu nepoznávání hypoglykémie a riziko těžké hypoglykémie</a:t>
            </a:r>
          </a:p>
          <a:p>
            <a:r>
              <a:rPr lang="cs-CZ" dirty="0"/>
              <a:t>Hodnoty glykovaného hemoglobinu (HbA1c) do 45,0  </a:t>
            </a:r>
            <a:r>
              <a:rPr lang="cs-CZ" dirty="0" err="1"/>
              <a:t>mmol</a:t>
            </a:r>
            <a:r>
              <a:rPr lang="cs-CZ" dirty="0"/>
              <a:t>/mol tři měsíce před koncepcí jsou považovány pro graviditu za optimální</a:t>
            </a:r>
          </a:p>
          <a:p>
            <a:r>
              <a:rPr lang="cs-CZ" dirty="0"/>
              <a:t>Zhodnocení přidružených komplikací</a:t>
            </a:r>
          </a:p>
        </p:txBody>
      </p:sp>
    </p:spTree>
    <p:extLst>
      <p:ext uri="{BB962C8B-B14F-4D97-AF65-F5344CB8AC3E}">
        <p14:creationId xmlns:p14="http://schemas.microsoft.com/office/powerpoint/2010/main" val="18888968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79672D-4248-4E21-82AE-A5F639C24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Komplikace 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EF09BAC6-EACA-4560-B35D-31ACF782F5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2888025"/>
              </p:ext>
            </p:extLst>
          </p:nvPr>
        </p:nvGraphicFramePr>
        <p:xfrm>
          <a:off x="768350" y="2286000"/>
          <a:ext cx="7289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583725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1BC6EB-7A90-45DA-A4A6-E680D1076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	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DF44FE-14DB-4D68-98AC-6C27CE9FAFD4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Snaha o co nejlepší metabolickou kompenzaci</a:t>
            </a:r>
          </a:p>
          <a:p>
            <a:r>
              <a:rPr lang="cs-CZ" dirty="0"/>
              <a:t>Intenzivní </a:t>
            </a:r>
            <a:r>
              <a:rPr lang="cs-CZ" dirty="0" err="1"/>
              <a:t>selfmonitoring</a:t>
            </a:r>
            <a:r>
              <a:rPr lang="cs-CZ" dirty="0"/>
              <a:t> (6-7 x denně)</a:t>
            </a:r>
          </a:p>
          <a:p>
            <a:r>
              <a:rPr lang="cs-CZ" dirty="0"/>
              <a:t>Pravidelná kontrola </a:t>
            </a:r>
            <a:r>
              <a:rPr lang="cs-CZ" dirty="0" err="1"/>
              <a:t>ketourie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432249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D4E19E-EBCA-48EB-9F9C-2981D289E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Dietní opatření – DM I.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265C31-19CF-47CB-877D-5587049194B6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Výrazně se neliší od dietních doporučení při DM 1. typu na IIT, lehký nárůst energetické potřeby ve 2. a 3. trimetru</a:t>
            </a:r>
          </a:p>
          <a:p>
            <a:r>
              <a:rPr lang="cs-CZ" dirty="0"/>
              <a:t>Při kojení navýšení energetické potřeby asi o 300-500 kcal/den, dle potřeby se snižuje dávka inzulinu pro sklon k hypoglykemiím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0831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081A66-9624-44B0-B210-E7FD2DBEF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1E7CCE21-4B71-4600-AFE0-69B1A041E4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6727782"/>
              </p:ext>
            </p:extLst>
          </p:nvPr>
        </p:nvGraphicFramePr>
        <p:xfrm>
          <a:off x="768350" y="2286000"/>
          <a:ext cx="7289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6322200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0E939F-A513-47E2-8AA0-97E307342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Dietní opatření – DM I.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6F7C6B2-A416-4314-8EA7-DD119527DD17}"/>
              </a:ext>
            </a:extLst>
          </p:cNvPr>
          <p:cNvSpPr>
            <a:spLocks noGrp="1"/>
          </p:cNvSpPr>
          <p:nvPr>
            <p:ph idx="1"/>
          </p:nvPr>
        </p:nvSpPr>
        <p:spPr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/>
              <a:t>Dietní režimy v průběhu těhotenství </a:t>
            </a:r>
            <a:r>
              <a:rPr lang="cs-CZ" b="1" dirty="0"/>
              <a:t>není třeba nijak významně měnit</a:t>
            </a:r>
            <a:r>
              <a:rPr lang="cs-CZ" dirty="0"/>
              <a:t>. Zavedený systém rozloženého příjmu sacharidů v  průběhu dne počítaný dle výměnných jednotek je v naprosté většině vyhovující i v graviditě. </a:t>
            </a:r>
            <a:r>
              <a:rPr lang="cs-CZ" b="1" dirty="0"/>
              <a:t>Ve 2. a 3. trimestru se event. zvyšuje energetický příjem o 300 kcal/den. </a:t>
            </a:r>
            <a:r>
              <a:rPr lang="cs-CZ" dirty="0"/>
              <a:t>Energetický příjem individuálně upravujeme ve snaze docílit optimální váhový přírůstek dle BMI před graviditou. </a:t>
            </a:r>
            <a:r>
              <a:rPr lang="cs-CZ" b="1" dirty="0"/>
              <a:t>Po dobu 1. trimestru doporučujeme užívat kyselinu listovou (</a:t>
            </a:r>
            <a:r>
              <a:rPr lang="cs-CZ" b="1" dirty="0" err="1"/>
              <a:t>Acidum</a:t>
            </a:r>
            <a:r>
              <a:rPr lang="cs-CZ" b="1" dirty="0"/>
              <a:t> </a:t>
            </a:r>
            <a:r>
              <a:rPr lang="cs-CZ" b="1" dirty="0" err="1"/>
              <a:t>folicum</a:t>
            </a:r>
            <a:r>
              <a:rPr lang="cs-CZ" b="1" dirty="0"/>
              <a:t> 10 mg </a:t>
            </a:r>
            <a:r>
              <a:rPr lang="cs-CZ" b="1" dirty="0" err="1"/>
              <a:t>tbl</a:t>
            </a:r>
            <a:r>
              <a:rPr lang="cs-CZ" b="1" dirty="0"/>
              <a:t>, ½ </a:t>
            </a:r>
            <a:r>
              <a:rPr lang="cs-CZ" b="1" dirty="0" err="1"/>
              <a:t>tbl</a:t>
            </a:r>
            <a:r>
              <a:rPr lang="cs-CZ" b="1" dirty="0"/>
              <a:t> denně). </a:t>
            </a:r>
            <a:r>
              <a:rPr lang="cs-CZ" dirty="0"/>
              <a:t>V případě nepřítomnosti strumy je pacientka poučena o potřebě </a:t>
            </a:r>
            <a:r>
              <a:rPr lang="cs-CZ" b="1" dirty="0"/>
              <a:t>dostatečného příjmu jódu, </a:t>
            </a:r>
            <a:r>
              <a:rPr lang="cs-CZ" dirty="0"/>
              <a:t>např. Jodid 100 </a:t>
            </a:r>
            <a:r>
              <a:rPr lang="cs-CZ" dirty="0" err="1"/>
              <a:t>mcg</a:t>
            </a:r>
            <a:r>
              <a:rPr lang="cs-CZ" dirty="0"/>
              <a:t> </a:t>
            </a:r>
            <a:r>
              <a:rPr lang="cs-CZ" dirty="0" err="1"/>
              <a:t>tbl</a:t>
            </a:r>
            <a:r>
              <a:rPr lang="cs-CZ" dirty="0"/>
              <a:t> 1× denně</a:t>
            </a:r>
          </a:p>
        </p:txBody>
      </p:sp>
    </p:spTree>
    <p:extLst>
      <p:ext uri="{BB962C8B-B14F-4D97-AF65-F5344CB8AC3E}">
        <p14:creationId xmlns:p14="http://schemas.microsoft.com/office/powerpoint/2010/main" val="248570349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A3478B-E1E2-4ECE-B564-5614BF35F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 u DM I.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E263226-F86E-41EC-AB4F-71DDED7D645B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Jako u GDM</a:t>
            </a:r>
          </a:p>
          <a:p>
            <a:r>
              <a:rPr lang="cs-CZ" dirty="0"/>
              <a:t>Prevence vzniku hypoglykemie </a:t>
            </a:r>
          </a:p>
        </p:txBody>
      </p:sp>
    </p:spTree>
    <p:extLst>
      <p:ext uri="{BB962C8B-B14F-4D97-AF65-F5344CB8AC3E}">
        <p14:creationId xmlns:p14="http://schemas.microsoft.com/office/powerpoint/2010/main" val="306781321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E8E201-0E95-4CDD-A9BE-879E757D4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DM II. a gravidita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693B06B-654F-4623-8C09-F7B75E0BEC78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Na dietě – ponechat na zavedeném režimu</a:t>
            </a:r>
          </a:p>
          <a:p>
            <a:pPr lvl="1"/>
            <a:r>
              <a:rPr lang="cs-CZ" dirty="0"/>
              <a:t>Gravidita a snižování hmotnosti?</a:t>
            </a:r>
          </a:p>
          <a:p>
            <a:r>
              <a:rPr lang="cs-CZ" dirty="0"/>
              <a:t>PAD – převod na inzulinový režim, nejlépe ještě před plánovaném početím a intenzivní </a:t>
            </a:r>
            <a:r>
              <a:rPr lang="cs-CZ" dirty="0" err="1"/>
              <a:t>selfmonitoring</a:t>
            </a:r>
            <a:endParaRPr lang="cs-CZ" dirty="0"/>
          </a:p>
          <a:p>
            <a:r>
              <a:rPr lang="cs-CZ" dirty="0"/>
              <a:t>Inzulin – péče, terapie, sledování jako u DM I.</a:t>
            </a:r>
          </a:p>
        </p:txBody>
      </p:sp>
    </p:spTree>
    <p:extLst>
      <p:ext uri="{BB962C8B-B14F-4D97-AF65-F5344CB8AC3E}">
        <p14:creationId xmlns:p14="http://schemas.microsoft.com/office/powerpoint/2010/main" val="142736888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6FF421-5297-412E-B17B-012DAFE1D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DM II. a gravidita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5683156-2E79-4FAC-BA6C-53466254A151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/>
              <a:t>Pacientce s  BMI nad 30 kg/m2 je možné doporučit mírně redukční dietu.</a:t>
            </a:r>
          </a:p>
          <a:p>
            <a:r>
              <a:rPr lang="cs-CZ" dirty="0"/>
              <a:t>Při reedukaci diabetické diety individuálně upravujeme doporučený energetický příjem dle vstupního BMI s cílem optimálního váhového přírůstku</a:t>
            </a:r>
          </a:p>
          <a:p>
            <a:pPr lvl="1"/>
            <a:r>
              <a:rPr lang="cs-CZ" dirty="0"/>
              <a:t>u normálního BMI 11,5−16 kg</a:t>
            </a:r>
          </a:p>
          <a:p>
            <a:pPr lvl="1"/>
            <a:r>
              <a:rPr lang="cs-CZ" dirty="0"/>
              <a:t>při nadváze 7−11,5 kg</a:t>
            </a:r>
          </a:p>
          <a:p>
            <a:pPr lvl="1"/>
            <a:r>
              <a:rPr lang="cs-CZ" dirty="0"/>
              <a:t>při obezitě 5−9 kg během těhotenství</a:t>
            </a:r>
          </a:p>
          <a:p>
            <a:r>
              <a:rPr lang="cs-CZ" dirty="0"/>
              <a:t>Obezita samotná představuje rizikový faktor pro průběh gravidity, velký váhový přírůstek riziko dále zvyšuje.</a:t>
            </a:r>
          </a:p>
        </p:txBody>
      </p:sp>
    </p:spTree>
    <p:extLst>
      <p:ext uri="{BB962C8B-B14F-4D97-AF65-F5344CB8AC3E}">
        <p14:creationId xmlns:p14="http://schemas.microsoft.com/office/powerpoint/2010/main" val="135832416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F808D3BE-5E72-4514-857B-FD1141B4968A}"/>
              </a:ext>
            </a:extLst>
          </p:cNvPr>
          <p:cNvGraphicFramePr/>
          <p:nvPr/>
        </p:nvGraphicFramePr>
        <p:xfrm>
          <a:off x="1258645" y="2900829"/>
          <a:ext cx="6637468" cy="1362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428449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Doporučená literatura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Jak (si) kontrolovat a zvládat diabetes Manuál pro edukaci diabetiků, Alexandra Jirkovská, ISBN 978-80-204-3246-9</a:t>
            </a:r>
          </a:p>
        </p:txBody>
      </p:sp>
    </p:spTree>
    <p:extLst>
      <p:ext uri="{BB962C8B-B14F-4D97-AF65-F5344CB8AC3E}">
        <p14:creationId xmlns:p14="http://schemas.microsoft.com/office/powerpoint/2010/main" val="358171610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zdroje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hlinkClick r:id="rId2"/>
              </a:rPr>
              <a:t>DP_GDM_2017.pdf (diab.cz)</a:t>
            </a:r>
            <a:endParaRPr lang="cs-CZ" dirty="0"/>
          </a:p>
          <a:p>
            <a:r>
              <a:rPr lang="cs-CZ" dirty="0">
                <a:hlinkClick r:id="rId3"/>
              </a:rPr>
              <a:t>https://www.babyonline.cz/tehotenstvi/dieta-pri-cukrovce-jidelnicek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5618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Gestační diabetes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/>
              <a:t>Porucha glukózové tolerance různého stupně, která je recentně zachycena během gravidity a odezní během šestinedělí. </a:t>
            </a:r>
          </a:p>
          <a:p>
            <a:r>
              <a:rPr lang="cs-CZ" dirty="0"/>
              <a:t>Postihuje dle rizikovosti populace 5-17% těhotných</a:t>
            </a:r>
          </a:p>
          <a:p>
            <a:r>
              <a:rPr lang="cs-CZ" dirty="0"/>
              <a:t>Výskyt v 2. polovině těhotenství, po porodu mizí</a:t>
            </a:r>
          </a:p>
          <a:p>
            <a:r>
              <a:rPr lang="cs-CZ" dirty="0"/>
              <a:t>Diagnostika DM před 20. týdnem – může se jednat o </a:t>
            </a:r>
            <a:r>
              <a:rPr lang="cs-CZ" dirty="0" err="1"/>
              <a:t>prvozáchyt</a:t>
            </a:r>
            <a:r>
              <a:rPr lang="cs-CZ" dirty="0"/>
              <a:t> </a:t>
            </a:r>
            <a:r>
              <a:rPr lang="cs-CZ" dirty="0" err="1"/>
              <a:t>pregestačního</a:t>
            </a:r>
            <a:r>
              <a:rPr lang="cs-CZ" dirty="0"/>
              <a:t> diabetu 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4317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Etiologie GDM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Příčina není jednoznačná</a:t>
            </a:r>
          </a:p>
          <a:p>
            <a:r>
              <a:rPr lang="cs-CZ" dirty="0"/>
              <a:t>Placentární hormony podporují vývoj plodu a současně snižují účinnost vlastního inzulinu v těle matky a navozují IR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5116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Screening</a:t>
            </a:r>
            <a:r>
              <a:rPr lang="cs-CZ" dirty="0"/>
              <a:t> 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CA6A0314-0064-48AC-9150-A80A5D7595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0519544"/>
              </p:ext>
            </p:extLst>
          </p:nvPr>
        </p:nvGraphicFramePr>
        <p:xfrm>
          <a:off x="768350" y="2286000"/>
          <a:ext cx="7289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4659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102D73-25A0-4FDA-A75D-4499E45D7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diagnostika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12900D-2274-49DF-9CE4-B682301E56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Opakovaná glykemie na lačno vyšší než 5,1 </a:t>
            </a:r>
            <a:r>
              <a:rPr lang="cs-CZ" dirty="0" err="1"/>
              <a:t>mmol</a:t>
            </a:r>
            <a:r>
              <a:rPr lang="cs-CZ" dirty="0"/>
              <a:t>/l nebo hodnoty </a:t>
            </a:r>
            <a:r>
              <a:rPr lang="cs-CZ" dirty="0" err="1"/>
              <a:t>oGTT</a:t>
            </a:r>
            <a:r>
              <a:rPr lang="cs-CZ" dirty="0"/>
              <a:t> po 60 minutě vyšší než 10 </a:t>
            </a:r>
            <a:r>
              <a:rPr lang="cs-CZ" dirty="0" err="1"/>
              <a:t>mmol</a:t>
            </a:r>
            <a:r>
              <a:rPr lang="cs-CZ" dirty="0"/>
              <a:t>/l nebo po 120 minutě vyšší než 8,5 </a:t>
            </a:r>
            <a:r>
              <a:rPr lang="cs-CZ" dirty="0" err="1"/>
              <a:t>mmol</a:t>
            </a:r>
            <a:r>
              <a:rPr lang="cs-CZ" dirty="0"/>
              <a:t>/l </a:t>
            </a:r>
          </a:p>
        </p:txBody>
      </p:sp>
    </p:spTree>
    <p:extLst>
      <p:ext uri="{BB962C8B-B14F-4D97-AF65-F5344CB8AC3E}">
        <p14:creationId xmlns:p14="http://schemas.microsoft.com/office/powerpoint/2010/main" val="4261602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2CDC6D-DB68-4CB7-84AC-87FA9FC97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GDM s nízkým/zvýšeným rizikem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0E9A89-660C-424B-9207-4017E395B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I. GDM s nízkým rizikem = GDM splňující všechny následující podmínky: - léčba pouze dietou nebo malými dávkami </a:t>
            </a:r>
            <a:r>
              <a:rPr lang="cs-CZ" dirty="0" err="1"/>
              <a:t>metforminu</a:t>
            </a:r>
            <a:r>
              <a:rPr lang="cs-CZ" dirty="0"/>
              <a:t> (do cca 1000 mg/den) nebo malými dávkami inzulinu (do cca 10 j/den) - uspokojivá kompenzace - </a:t>
            </a:r>
            <a:r>
              <a:rPr lang="cs-CZ" dirty="0" err="1"/>
              <a:t>eutrofický</a:t>
            </a:r>
            <a:r>
              <a:rPr lang="cs-CZ" dirty="0"/>
              <a:t> plod podle vyšetření ultrazvukem - bez dalších přidružených rizik </a:t>
            </a:r>
          </a:p>
          <a:p>
            <a:r>
              <a:rPr lang="cs-CZ" dirty="0"/>
              <a:t>II. GDM se zvýšeným rizikem = GDM splňující kteroukoliv z následujících podmínek: - léčba vyššími dávkami inzulinu (nad cca 10 j/den) nebo vyššími dávkami </a:t>
            </a:r>
            <a:r>
              <a:rPr lang="cs-CZ" dirty="0" err="1"/>
              <a:t>metforminu</a:t>
            </a:r>
            <a:r>
              <a:rPr lang="cs-CZ" dirty="0"/>
              <a:t> (nad cca 1000 mg/den) - neuspokojivá kompenzace - abnormální růst plodu podle vyšetření ultrazvukem - přidružené riziko, např. obezita (BMI </a:t>
            </a:r>
            <a:r>
              <a:rPr lang="cs-CZ" dirty="0" err="1"/>
              <a:t>pregestačně</a:t>
            </a:r>
            <a:r>
              <a:rPr lang="cs-CZ" dirty="0"/>
              <a:t> ≥ 30), hypertenze, nadměrný hmotnostní přírůstek matky v těhotenství </a:t>
            </a:r>
          </a:p>
        </p:txBody>
      </p:sp>
    </p:spTree>
    <p:extLst>
      <p:ext uri="{BB962C8B-B14F-4D97-AF65-F5344CB8AC3E}">
        <p14:creationId xmlns:p14="http://schemas.microsoft.com/office/powerpoint/2010/main" val="17932446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C1C93EF2-4785-427F-84A5-F1666490E9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200</TotalTime>
  <Words>2554</Words>
  <Application>Microsoft Office PowerPoint</Application>
  <PresentationFormat>Předvádění na obrazovce (4:3)</PresentationFormat>
  <Paragraphs>266</Paragraphs>
  <Slides>46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50" baseType="lpstr">
      <vt:lpstr>Tw Cen MT</vt:lpstr>
      <vt:lpstr>Tw Cen MT Condensed</vt:lpstr>
      <vt:lpstr>Wingdings 3</vt:lpstr>
      <vt:lpstr>Integrál</vt:lpstr>
      <vt:lpstr>Výživa těhotné diabetičky</vt:lpstr>
      <vt:lpstr>Osnova </vt:lpstr>
      <vt:lpstr>Záchyt diabetu v těhotenství</vt:lpstr>
      <vt:lpstr>Prezentace aplikace PowerPoint</vt:lpstr>
      <vt:lpstr>Gestační diabetes</vt:lpstr>
      <vt:lpstr>Etiologie GDM</vt:lpstr>
      <vt:lpstr>Screening </vt:lpstr>
      <vt:lpstr>diagnostika</vt:lpstr>
      <vt:lpstr>GDM s nízkým/zvýšeným rizikem</vt:lpstr>
      <vt:lpstr>Rizikové faktory GDM</vt:lpstr>
      <vt:lpstr>Sledování po porodu </vt:lpstr>
      <vt:lpstr>oGTT</vt:lpstr>
      <vt:lpstr>Rizika GDM</vt:lpstr>
      <vt:lpstr>Vhodný váhový přírustek </vt:lpstr>
      <vt:lpstr>Léčba </vt:lpstr>
      <vt:lpstr>Cíle léčby </vt:lpstr>
      <vt:lpstr>Cíle léčby – selfmonitoring </vt:lpstr>
      <vt:lpstr>Dietní režim při GDM</vt:lpstr>
      <vt:lpstr>Dieta při GDM</vt:lpstr>
      <vt:lpstr>Doporučení</vt:lpstr>
      <vt:lpstr>doporučení</vt:lpstr>
      <vt:lpstr>Dietní režim při GDM – obecné doporučení</vt:lpstr>
      <vt:lpstr>Dietní režim při GDM - cíl</vt:lpstr>
      <vt:lpstr>Dietní režim při GDM</vt:lpstr>
      <vt:lpstr>Dietní režim při GDM - sacharidy</vt:lpstr>
      <vt:lpstr>Dietní režim při GDM - bílkoviny</vt:lpstr>
      <vt:lpstr>Dietní režim při GDM - tuky</vt:lpstr>
      <vt:lpstr>Výběr ryb u těhotných</vt:lpstr>
      <vt:lpstr>Dietní režim při GDM – pitný režim</vt:lpstr>
      <vt:lpstr>Mikronutrienty </vt:lpstr>
      <vt:lpstr>Prezentace aplikace PowerPoint</vt:lpstr>
      <vt:lpstr>Prezentace aplikace PowerPoint</vt:lpstr>
      <vt:lpstr>Pohybová aktivita při GDM</vt:lpstr>
      <vt:lpstr>Pregestační DM a gravidita</vt:lpstr>
      <vt:lpstr>DM I. a gravidita</vt:lpstr>
      <vt:lpstr>Doporučení pro DM I. </vt:lpstr>
      <vt:lpstr>Komplikace </vt:lpstr>
      <vt:lpstr>Cíle </vt:lpstr>
      <vt:lpstr>Dietní opatření – DM I.</vt:lpstr>
      <vt:lpstr>Dietní opatření – DM I.</vt:lpstr>
      <vt:lpstr>PA u DM I. </vt:lpstr>
      <vt:lpstr>DM II. a gravidita</vt:lpstr>
      <vt:lpstr>DM II. a gravidita</vt:lpstr>
      <vt:lpstr>Prezentace aplikace PowerPoint</vt:lpstr>
      <vt:lpstr>Doporučená literatura </vt:lpstr>
      <vt:lpstr>Hlavní 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Výživa těhotné diabetičky</dc:title>
  <dc:creator>uziv</dc:creator>
  <cp:lastModifiedBy>Nikola Prokešová</cp:lastModifiedBy>
  <cp:revision>56</cp:revision>
  <dcterms:created xsi:type="dcterms:W3CDTF">2017-11-27T13:10:24Z</dcterms:created>
  <dcterms:modified xsi:type="dcterms:W3CDTF">2021-11-01T14:24:14Z</dcterms:modified>
</cp:coreProperties>
</file>