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ppt/theme/themeOverride44.xml" ContentType="application/vnd.openxmlformats-officedocument.themeOverride+xml"/>
  <Override PartName="/ppt/theme/themeOverride45.xml" ContentType="application/vnd.openxmlformats-officedocument.themeOverride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theme/themeOverride49.xml" ContentType="application/vnd.openxmlformats-officedocument.themeOverride+xml"/>
  <Override PartName="/ppt/theme/themeOverride5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8" r:id="rId3"/>
    <p:sldId id="269" r:id="rId4"/>
    <p:sldId id="257" r:id="rId5"/>
    <p:sldId id="266" r:id="rId6"/>
    <p:sldId id="259" r:id="rId7"/>
    <p:sldId id="260" r:id="rId8"/>
    <p:sldId id="261" r:id="rId9"/>
    <p:sldId id="262" r:id="rId10"/>
    <p:sldId id="264" r:id="rId11"/>
    <p:sldId id="265" r:id="rId12"/>
    <p:sldId id="268" r:id="rId13"/>
    <p:sldId id="267" r:id="rId14"/>
    <p:sldId id="270" r:id="rId15"/>
    <p:sldId id="271" r:id="rId16"/>
    <p:sldId id="272" r:id="rId17"/>
    <p:sldId id="302" r:id="rId18"/>
    <p:sldId id="273" r:id="rId19"/>
    <p:sldId id="303" r:id="rId20"/>
    <p:sldId id="274" r:id="rId21"/>
    <p:sldId id="275" r:id="rId22"/>
    <p:sldId id="276" r:id="rId23"/>
    <p:sldId id="277" r:id="rId24"/>
    <p:sldId id="278" r:id="rId25"/>
    <p:sldId id="304" r:id="rId26"/>
    <p:sldId id="279" r:id="rId27"/>
    <p:sldId id="280" r:id="rId28"/>
    <p:sldId id="305" r:id="rId29"/>
    <p:sldId id="281" r:id="rId30"/>
    <p:sldId id="282" r:id="rId31"/>
    <p:sldId id="283" r:id="rId32"/>
    <p:sldId id="306" r:id="rId33"/>
    <p:sldId id="285" r:id="rId34"/>
    <p:sldId id="286" r:id="rId35"/>
    <p:sldId id="287" r:id="rId36"/>
    <p:sldId id="307" r:id="rId37"/>
    <p:sldId id="288" r:id="rId38"/>
    <p:sldId id="289" r:id="rId39"/>
    <p:sldId id="290" r:id="rId40"/>
    <p:sldId id="308" r:id="rId41"/>
    <p:sldId id="291" r:id="rId42"/>
    <p:sldId id="292" r:id="rId43"/>
    <p:sldId id="309" r:id="rId44"/>
    <p:sldId id="293" r:id="rId45"/>
    <p:sldId id="294" r:id="rId46"/>
    <p:sldId id="310" r:id="rId47"/>
    <p:sldId id="295" r:id="rId48"/>
    <p:sldId id="311" r:id="rId49"/>
    <p:sldId id="296" r:id="rId50"/>
    <p:sldId id="297" r:id="rId51"/>
    <p:sldId id="298" r:id="rId52"/>
    <p:sldId id="299" r:id="rId53"/>
    <p:sldId id="300" r:id="rId54"/>
    <p:sldId id="312" r:id="rId55"/>
    <p:sldId id="301" r:id="rId56"/>
    <p:sldId id="284" r:id="rId57"/>
    <p:sldId id="313" r:id="rId5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63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6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59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29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54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2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66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24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2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46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0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9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8D657-37AB-4680-8BED-D00651A14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Speciální diabetické diety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20DB7D-6B38-4397-B103-8157580DC6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Nikola Prokešová</a:t>
            </a:r>
          </a:p>
        </p:txBody>
      </p:sp>
    </p:spTree>
    <p:extLst>
      <p:ext uri="{BB962C8B-B14F-4D97-AF65-F5344CB8AC3E}">
        <p14:creationId xmlns:p14="http://schemas.microsoft.com/office/powerpoint/2010/main" val="314524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E48A8-93A3-410C-AB0A-225C198A6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je sůl?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5CA8773-33C4-487B-9A52-61363E9E346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18100" y="1499877"/>
            <a:ext cx="6281738" cy="3855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C1BCCFE-EFE1-4C48-BFA6-FA78F1C499EC}"/>
              </a:ext>
            </a:extLst>
          </p:cNvPr>
          <p:cNvSpPr txBox="1"/>
          <p:nvPr/>
        </p:nvSpPr>
        <p:spPr>
          <a:xfrm>
            <a:off x="3021496" y="5685183"/>
            <a:ext cx="8378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dirty="0"/>
              <a:t>Kolem 75 % našeho příjmu soli pochází ze zpracovaných potravin jako je například chléb, snídaňové cereálie a hotové pokrmy</a:t>
            </a:r>
            <a:r>
              <a:rPr lang="en-GB" alt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58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A9813C-7BAF-4103-A2D4-8B1E2D0D3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DDD soli</a:t>
            </a:r>
          </a:p>
        </p:txBody>
      </p:sp>
      <p:pic>
        <p:nvPicPr>
          <p:cNvPr id="4" name="Picture 4" descr="http://docplayer.cz/docs-images/26/8195208/images/3-0.jpg">
            <a:extLst>
              <a:ext uri="{FF2B5EF4-FFF2-40B4-BE49-F238E27FC236}">
                <a16:creationId xmlns:a16="http://schemas.microsoft.com/office/drawing/2014/main" id="{51D72F79-7E5A-4BA4-A95F-6026CFEB46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8100" y="2468778"/>
            <a:ext cx="6281738" cy="1917269"/>
          </a:xfrm>
          <a:prstGeom prst="rect">
            <a:avLst/>
          </a:prstGeom>
          <a:noFill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F877ABB-EC38-4D78-8D62-5F9FB11370D4}"/>
              </a:ext>
            </a:extLst>
          </p:cNvPr>
          <p:cNvSpPr txBox="1"/>
          <p:nvPr/>
        </p:nvSpPr>
        <p:spPr>
          <a:xfrm>
            <a:off x="4890052" y="4806367"/>
            <a:ext cx="5367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5-6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g s</a:t>
            </a:r>
            <a:r>
              <a:rPr lang="cs-CZ" dirty="0" err="1">
                <a:solidFill>
                  <a:schemeClr val="accent1"/>
                </a:solidFill>
              </a:rPr>
              <a:t>oli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(2-2</a:t>
            </a:r>
            <a:r>
              <a:rPr lang="cs-CZ" dirty="0"/>
              <a:t>,</a:t>
            </a:r>
            <a:r>
              <a:rPr lang="en-US" dirty="0"/>
              <a:t>4</a:t>
            </a:r>
            <a:r>
              <a:rPr lang="cs-CZ" dirty="0"/>
              <a:t> </a:t>
            </a:r>
            <a:r>
              <a:rPr lang="en-US" dirty="0"/>
              <a:t>g sod</a:t>
            </a:r>
            <a:r>
              <a:rPr lang="cs-CZ" dirty="0" err="1"/>
              <a:t>íku</a:t>
            </a:r>
            <a:r>
              <a:rPr lang="en-US" dirty="0"/>
              <a:t>) </a:t>
            </a:r>
            <a:r>
              <a:rPr lang="cs-CZ" dirty="0"/>
              <a:t>na 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1 </a:t>
            </a:r>
            <a:r>
              <a:rPr lang="en-GB" altLang="en-US" dirty="0"/>
              <a:t>g </a:t>
            </a:r>
            <a:r>
              <a:rPr lang="cs-CZ" altLang="en-US" dirty="0"/>
              <a:t>sodíku </a:t>
            </a:r>
            <a:r>
              <a:rPr lang="en-GB" altLang="en-US" dirty="0"/>
              <a:t>= 2</a:t>
            </a:r>
            <a:r>
              <a:rPr lang="cs-CZ" altLang="en-US" dirty="0"/>
              <a:t>,</a:t>
            </a:r>
            <a:r>
              <a:rPr lang="en-GB" altLang="en-US" dirty="0"/>
              <a:t>5</a:t>
            </a:r>
            <a:r>
              <a:rPr lang="cs-CZ" altLang="en-US" dirty="0"/>
              <a:t> </a:t>
            </a:r>
            <a:r>
              <a:rPr lang="en-GB" altLang="en-US" dirty="0"/>
              <a:t>g </a:t>
            </a:r>
            <a:r>
              <a:rPr lang="cs-CZ" altLang="en-US" dirty="0"/>
              <a:t>soli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en-US" dirty="0"/>
              <a:t>konzervační prostředek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442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6AEDECD-1AE1-48B9-8C0F-C1D35D9A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dna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72EC191-29AB-42A7-818D-0361B633BF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bychom pacientům/klientům doporučovali?</a:t>
            </a:r>
          </a:p>
        </p:txBody>
      </p:sp>
    </p:spTree>
    <p:extLst>
      <p:ext uri="{BB962C8B-B14F-4D97-AF65-F5344CB8AC3E}">
        <p14:creationId xmlns:p14="http://schemas.microsoft.com/office/powerpoint/2010/main" val="1956894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A03868-89F4-4DF7-BE81-E30CD8495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dna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B6A585-37F4-40C0-B4FA-8878DC8E0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hyperurikemie</a:t>
            </a:r>
            <a:endParaRPr lang="cs-CZ" dirty="0"/>
          </a:p>
          <a:p>
            <a:r>
              <a:rPr lang="cs-CZ" dirty="0"/>
              <a:t>chronická x akutní</a:t>
            </a:r>
          </a:p>
          <a:p>
            <a:r>
              <a:rPr lang="cs-CZ" dirty="0"/>
              <a:t>DIETA</a:t>
            </a:r>
          </a:p>
          <a:p>
            <a:pPr lvl="1"/>
            <a:r>
              <a:rPr lang="cs-CZ" dirty="0"/>
              <a:t>dostatečný přísun tekutin (min. 2 l denně)</a:t>
            </a:r>
          </a:p>
          <a:p>
            <a:pPr lvl="1"/>
            <a:r>
              <a:rPr lang="cs-CZ" dirty="0"/>
              <a:t>střídmá strava se sníženým obsahem energie</a:t>
            </a:r>
          </a:p>
          <a:p>
            <a:pPr lvl="1"/>
            <a:r>
              <a:rPr lang="cs-CZ" dirty="0"/>
              <a:t>vyloučení potravin s vyšším obsahem purinů • vnitřnosti, zvěřina, masa z mladých zvířat, nakládaná masa, masové extrakty, silné vývary, mořské ryby, konzervy, sleď, slaneček, olejovky, sardinky, očka, hrách, čočka, fazole, tučné uzeniny, plísňové a tučné sýry, houby, špenát, čokoláda, kakao, silný čaj, zrnková káva, ostrá koření, hořčice, </a:t>
            </a:r>
            <a:r>
              <a:rPr lang="cs-CZ" dirty="0" err="1"/>
              <a:t>sojová</a:t>
            </a:r>
            <a:r>
              <a:rPr lang="cs-CZ" dirty="0"/>
              <a:t> omáčka, křen, česnek, worcester, droždí</a:t>
            </a:r>
          </a:p>
          <a:p>
            <a:pPr lvl="1"/>
            <a:r>
              <a:rPr lang="cs-CZ" dirty="0"/>
              <a:t>omezení přívodu živočišných bílkovin, tuků a kuchyňské soli</a:t>
            </a:r>
          </a:p>
          <a:p>
            <a:pPr lvl="1"/>
            <a:r>
              <a:rPr lang="cs-CZ" dirty="0"/>
              <a:t>zákaz alkoholu </a:t>
            </a:r>
          </a:p>
          <a:p>
            <a:pPr lvl="1"/>
            <a:r>
              <a:rPr lang="cs-CZ" dirty="0"/>
              <a:t>dostatek O a Z </a:t>
            </a:r>
          </a:p>
          <a:p>
            <a:pPr lvl="1"/>
            <a:r>
              <a:rPr lang="cs-CZ" dirty="0"/>
              <a:t>v období záchvatů je vhodná bezmasá dieta bez dráždivého koření s šetřící úpravou</a:t>
            </a:r>
          </a:p>
        </p:txBody>
      </p:sp>
    </p:spTree>
    <p:extLst>
      <p:ext uri="{BB962C8B-B14F-4D97-AF65-F5344CB8AC3E}">
        <p14:creationId xmlns:p14="http://schemas.microsoft.com/office/powerpoint/2010/main" val="1909282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9F59732E-AD73-4B50-9029-C90542214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dna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33D1012A-C948-419A-ACF3-4D1BCC02C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musí respektovat stanovené množství sacharidů na den, časové rozdělení stravy během dne a výběr potravin s ohledem na množství a typ sacharidů, na obsah plnohodnotných bílkovin, vhodných tuků a obsah vlákniny </a:t>
            </a:r>
          </a:p>
          <a:p>
            <a:r>
              <a:rPr lang="cs-CZ" dirty="0"/>
              <a:t>přednostně se zařazují sacharidové potraviny s nízkým GI</a:t>
            </a:r>
          </a:p>
          <a:p>
            <a:r>
              <a:rPr lang="cs-CZ" dirty="0"/>
              <a:t>důraz se klade na zařazení zeleniny, rostlinných tuků, dostatečný pitný režim </a:t>
            </a:r>
          </a:p>
          <a:p>
            <a:r>
              <a:rPr lang="cs-CZ" dirty="0"/>
              <a:t>maso 1x denně (90 g), ostatní B ve formě mléčných výrobků (dle obsahu sacharidů)</a:t>
            </a:r>
          </a:p>
          <a:p>
            <a:r>
              <a:rPr lang="cs-CZ" dirty="0"/>
              <a:t>nevhodné pro diabetiky - smetana, ochucené mléčné výrobky, sýry &gt; 30 % </a:t>
            </a:r>
            <a:r>
              <a:rPr lang="cs-CZ" dirty="0" err="1"/>
              <a:t>t.v.s</a:t>
            </a:r>
            <a:r>
              <a:rPr lang="cs-CZ" dirty="0"/>
              <a:t>., ovoce kontrolovaně, x kompoty, ovocné pyré, ovocné šťávy, moučníky a sladká jídla</a:t>
            </a:r>
          </a:p>
        </p:txBody>
      </p:sp>
    </p:spTree>
    <p:extLst>
      <p:ext uri="{BB962C8B-B14F-4D97-AF65-F5344CB8AC3E}">
        <p14:creationId xmlns:p14="http://schemas.microsoft.com/office/powerpoint/2010/main" val="863120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7B62C99-33D9-4F9E-BEDD-969EB9E3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redukce hmotnosti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457E7E7-A334-45CC-B1C5-7301973D5E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28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93EBFB4-165C-4628-9F7E-807A8847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redukce hmotnosti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30889FC-6BC2-4D0E-AEA2-44734AA6C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ve stravě primárně omezujeme? Na co se zaměřujeme?</a:t>
            </a:r>
          </a:p>
          <a:p>
            <a:r>
              <a:rPr lang="cs-CZ" dirty="0"/>
              <a:t>Co klientům doporučit? </a:t>
            </a:r>
          </a:p>
          <a:p>
            <a:r>
              <a:rPr lang="cs-CZ" dirty="0"/>
              <a:t>Komu doporučujeme?</a:t>
            </a:r>
          </a:p>
          <a:p>
            <a:r>
              <a:rPr lang="cs-CZ" dirty="0"/>
              <a:t>Redukční DD</a:t>
            </a:r>
          </a:p>
          <a:p>
            <a:pPr lvl="1"/>
            <a:r>
              <a:rPr lang="cs-CZ" dirty="0"/>
              <a:t>120 g S, 4600 KJ</a:t>
            </a:r>
          </a:p>
          <a:p>
            <a:pPr lvl="1"/>
            <a:r>
              <a:rPr lang="cs-CZ" dirty="0"/>
              <a:t>150 g S – dieta č.8, 6000 KJ</a:t>
            </a:r>
          </a:p>
          <a:p>
            <a:pPr lvl="1"/>
            <a:r>
              <a:rPr lang="cs-CZ" dirty="0"/>
              <a:t>200 g S – dieta č.9/200, 7500 KJ</a:t>
            </a:r>
          </a:p>
        </p:txBody>
      </p:sp>
    </p:spTree>
    <p:extLst>
      <p:ext uri="{BB962C8B-B14F-4D97-AF65-F5344CB8AC3E}">
        <p14:creationId xmlns:p14="http://schemas.microsoft.com/office/powerpoint/2010/main" val="1267381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D534F1E-731E-411E-9CDD-E705BC5DF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</a:t>
            </a:r>
            <a:r>
              <a:rPr lang="cs-CZ" dirty="0" err="1"/>
              <a:t>hypercholesterolemie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61CFF35-BC4E-486A-9EE7-0CB44B236A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097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E25D8-C1F7-4AD3-8E62-8C283F83F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</a:t>
            </a:r>
            <a:r>
              <a:rPr lang="cs-CZ" dirty="0" err="1"/>
              <a:t>hypercholesterolemie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308BB3-5B26-4504-848C-C3E8E232C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Rizikový faktor </a:t>
            </a:r>
            <a:r>
              <a:rPr lang="cs-CZ" dirty="0" err="1"/>
              <a:t>aterosklerozy</a:t>
            </a:r>
            <a:endParaRPr lang="cs-CZ" dirty="0"/>
          </a:p>
          <a:p>
            <a:r>
              <a:rPr lang="cs-CZ" dirty="0"/>
              <a:t>příjem cholesterolu do 300 mg/den</a:t>
            </a:r>
          </a:p>
          <a:p>
            <a:r>
              <a:rPr lang="cs-CZ" dirty="0"/>
              <a:t>omezení celkového příjmu tuků na 60 g/den a méně, volné tuky max. 30 g</a:t>
            </a:r>
          </a:p>
          <a:p>
            <a:r>
              <a:rPr lang="cs-CZ" dirty="0"/>
              <a:t>Nesmažit</a:t>
            </a:r>
          </a:p>
          <a:p>
            <a:r>
              <a:rPr lang="cs-CZ" dirty="0"/>
              <a:t>zvýšení podílu MUFA a PUFA, omezení SFA a TFA</a:t>
            </a:r>
          </a:p>
          <a:p>
            <a:r>
              <a:rPr lang="cs-CZ" dirty="0"/>
              <a:t>zvýšení příjmu vlákniny na 30 g/den</a:t>
            </a:r>
          </a:p>
          <a:p>
            <a:r>
              <a:rPr lang="cs-CZ" dirty="0"/>
              <a:t>omezení E u obézních pacientů</a:t>
            </a:r>
          </a:p>
          <a:p>
            <a:r>
              <a:rPr lang="cs-CZ" dirty="0"/>
              <a:t>zvýšení příjmu polysacharidů (dle doporučení pro diabetickou dietu) na úkor slazených potravin</a:t>
            </a:r>
          </a:p>
          <a:p>
            <a:r>
              <a:rPr lang="cs-CZ" dirty="0"/>
              <a:t>omezení příjmu alkoholu</a:t>
            </a:r>
          </a:p>
        </p:txBody>
      </p:sp>
    </p:spTree>
    <p:extLst>
      <p:ext uri="{BB962C8B-B14F-4D97-AF65-F5344CB8AC3E}">
        <p14:creationId xmlns:p14="http://schemas.microsoft.com/office/powerpoint/2010/main" val="1095799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F8FEE-1278-4D3B-8B66-6A44C80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šetřící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A71D422-E88B-433B-A1D7-72A63AA92D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07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0B95254-8D70-4113-AFF5-E3D2F18F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Diabetická dieta v praxi?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BF0EF79-0275-411E-B60D-E367C26ACF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 koho je obvykle určena diabetická dieta?</a:t>
            </a:r>
          </a:p>
          <a:p>
            <a:r>
              <a:rPr lang="cs-CZ" dirty="0"/>
              <a:t>S jakými klienty s budeme v ambulancích/na oddělení setkávat?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733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F8FEE-1278-4D3B-8B66-6A44C80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šetřící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15E1C7-80EF-447C-AC62-6850708D1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9S </a:t>
            </a:r>
          </a:p>
          <a:p>
            <a:r>
              <a:rPr lang="cs-CZ" dirty="0"/>
              <a:t>při zažívacích obtížích, onemocněních žaludku, po operacích GIT, v neakutních fázích onemocnění žlučníku, jater a slinivky</a:t>
            </a:r>
          </a:p>
          <a:p>
            <a:r>
              <a:rPr lang="cs-CZ" dirty="0"/>
              <a:t>strava lehce stravitelná, plnohodnotná, nenadýmavá </a:t>
            </a:r>
          </a:p>
          <a:p>
            <a:r>
              <a:rPr lang="cs-CZ" dirty="0"/>
              <a:t>mechanické, chemické, termické šetření </a:t>
            </a:r>
          </a:p>
          <a:p>
            <a:r>
              <a:rPr lang="cs-CZ" dirty="0"/>
              <a:t>strava doměkka upravená, bez nestravitelných zbytků, tvrdých kůrek </a:t>
            </a:r>
          </a:p>
          <a:p>
            <a:r>
              <a:rPr lang="cs-CZ" dirty="0"/>
              <a:t>vhodná k dlouhodobému použití </a:t>
            </a:r>
          </a:p>
          <a:p>
            <a:r>
              <a:rPr lang="cs-CZ" dirty="0"/>
              <a:t>menší porce, častěji (záleží na léčbě inzulinem)</a:t>
            </a:r>
          </a:p>
        </p:txBody>
      </p:sp>
    </p:spTree>
    <p:extLst>
      <p:ext uri="{BB962C8B-B14F-4D97-AF65-F5344CB8AC3E}">
        <p14:creationId xmlns:p14="http://schemas.microsoft.com/office/powerpoint/2010/main" val="3778476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0D57E-44A4-45BD-876D-2C3CEE38D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šetřící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0B7705-BD6E-4444-A885-F83114CFF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výběr potravin</a:t>
            </a:r>
          </a:p>
          <a:p>
            <a:r>
              <a:rPr lang="cs-CZ" dirty="0"/>
              <a:t>množství a rozdělení sacharidů dle diabetické diety</a:t>
            </a:r>
          </a:p>
          <a:p>
            <a:r>
              <a:rPr lang="cs-CZ" dirty="0"/>
              <a:t> pravidla diabetické diety zůstávají stejná, mění se pouze výběr potravin a technologická úprava pokrmů</a:t>
            </a:r>
          </a:p>
          <a:p>
            <a:r>
              <a:rPr lang="cs-CZ" dirty="0"/>
              <a:t>masa – pouze libová - hovězí, telecí, kuře, krůta, vepřové, králík, ryby – vyloučíme: smažená, grilovaná, uzená masa, trvanlivé salámy, paštiky, zabijačkové pokrmy </a:t>
            </a:r>
          </a:p>
          <a:p>
            <a:r>
              <a:rPr lang="cs-CZ" dirty="0"/>
              <a:t>mléčné výrobky – podle snášenlivosti, vhodné jsou všechny nízkotučné druhy (tvaroh, sýry, jogurty, mléko) – nevhodné: zrající sýry, plísňové sýry, pomazánky s cibulí a majonézou </a:t>
            </a:r>
          </a:p>
          <a:p>
            <a:r>
              <a:rPr lang="cs-CZ" dirty="0"/>
              <a:t>ovoce – bez semínek a tvrdých slupek - jablka, citrusové plody, meruňky, broskve, </a:t>
            </a:r>
            <a:r>
              <a:rPr lang="cs-CZ" dirty="0" err="1"/>
              <a:t>dia</a:t>
            </a:r>
            <a:r>
              <a:rPr lang="cs-CZ" dirty="0"/>
              <a:t> kompoty, </a:t>
            </a:r>
            <a:r>
              <a:rPr lang="cs-CZ" dirty="0" err="1"/>
              <a:t>dia</a:t>
            </a:r>
            <a:r>
              <a:rPr lang="cs-CZ" dirty="0"/>
              <a:t> ovocné přesnídávky (do povolené hodnoty sacharidů) – nevhodné: maliny, rybíz, hrušky, ořechy, kokos, mák</a:t>
            </a:r>
          </a:p>
        </p:txBody>
      </p:sp>
    </p:spTree>
    <p:extLst>
      <p:ext uri="{BB962C8B-B14F-4D97-AF65-F5344CB8AC3E}">
        <p14:creationId xmlns:p14="http://schemas.microsoft.com/office/powerpoint/2010/main" val="2389144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F5320-3E94-4E20-BC42-8849DE647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šetřící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838F6-23D8-4A5D-9542-6A2FFDE73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zelenina – pouze nenadýmavé druhy - mrkev, kořenová zelenina do polévek, pod maso, špenát bez česneku, hlávkový salát, rajčata bez semen – nevhodné: kapusta, květák, hlávkové a kysané zelí, okurky salátové, sterilované papriky </a:t>
            </a:r>
          </a:p>
          <a:p>
            <a:r>
              <a:rPr lang="cs-CZ" dirty="0"/>
              <a:t>příkrmy – brambory, bramborová kaše, rýže, těstoviny, občas knedlíky kypřené kypřícím práškem - podle rozpisu diety – nevhodné: luštěniny, hranolky, kynuté knedlíky, bramborový salát, celozrnné pečivo </a:t>
            </a:r>
          </a:p>
          <a:p>
            <a:r>
              <a:rPr lang="cs-CZ" dirty="0"/>
              <a:t>nápoje – mléko v rámci diety a podle snášenlivosti, čaje, dobrá voda, minerální vody – nevhodné: alkohol, zrnková káva, silný čaj, nápoje sycené CO2, džusy, ovocné šťávy</a:t>
            </a:r>
          </a:p>
        </p:txBody>
      </p:sp>
    </p:spTree>
    <p:extLst>
      <p:ext uri="{BB962C8B-B14F-4D97-AF65-F5344CB8AC3E}">
        <p14:creationId xmlns:p14="http://schemas.microsoft.com/office/powerpoint/2010/main" val="1706565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1FB47-9B32-44BB-B861-80CD6CBCB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šetřící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CF4920-4423-4A80-A452-F82A0CA3A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koření – nedráždivé druhy - zelené koření, kmín, citrónová šťáva, rajčatový protlak – nevhodné: pepř, paprika, kari, chilli, houby, česnek, čerstvá cibule </a:t>
            </a:r>
          </a:p>
          <a:p>
            <a:r>
              <a:rPr lang="cs-CZ" dirty="0"/>
              <a:t>pokrmy připravujeme dušením, vařením, pečením na vodě a pod pokličkou, mikrovlnná trouba, horkovzdušná trouba </a:t>
            </a:r>
          </a:p>
          <a:p>
            <a:r>
              <a:rPr lang="cs-CZ" dirty="0"/>
              <a:t>maso opékáme na sucho • nepoužíváme cibulové základy a nezahušťujeme jíškou, ale moukou opraženou nasucho • tuk až do hotových pokrmů</a:t>
            </a:r>
          </a:p>
        </p:txBody>
      </p:sp>
    </p:spTree>
    <p:extLst>
      <p:ext uri="{BB962C8B-B14F-4D97-AF65-F5344CB8AC3E}">
        <p14:creationId xmlns:p14="http://schemas.microsoft.com/office/powerpoint/2010/main" val="3162629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71C0A-9C0C-41E3-B611-F17B743DF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bezezbytková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4ACF93A-E8F3-439A-A31B-B93F5898B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24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71C0A-9C0C-41E3-B611-F17B743DF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bezezbytková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149D7B-775F-4A2D-B63E-98A48AD37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chronických a akutních průjmových onemocněních, při střevní dyspepsii, ulcerózní </a:t>
            </a:r>
            <a:r>
              <a:rPr lang="cs-CZ" dirty="0" err="1"/>
              <a:t>colitidě</a:t>
            </a:r>
            <a:r>
              <a:rPr lang="cs-CZ" dirty="0"/>
              <a:t>, po operacích (</a:t>
            </a:r>
            <a:r>
              <a:rPr lang="cs-CZ" dirty="0" err="1"/>
              <a:t>stomie</a:t>
            </a:r>
            <a:r>
              <a:rPr lang="cs-CZ" dirty="0"/>
              <a:t>) </a:t>
            </a:r>
          </a:p>
          <a:p>
            <a:r>
              <a:rPr lang="cs-CZ" dirty="0"/>
              <a:t>plnohodnotná, šetřící, nenadýmavá, lehce stravitelná, nedráždivá • mechanické, chemické, termické šetření • vylučujeme potraviny s hrubou vlákninou - celozrnné pečivo, luštěniny, nadýmavou zeleninu </a:t>
            </a:r>
          </a:p>
          <a:p>
            <a:r>
              <a:rPr lang="cs-CZ" dirty="0"/>
              <a:t>ovoce a zelenina - bez tvrdých slupek a zrníček </a:t>
            </a:r>
          </a:p>
          <a:p>
            <a:r>
              <a:rPr lang="cs-CZ" dirty="0"/>
              <a:t>z důvodu omezení vlákniny je velmi zúžený výběr O a Z – dieta neobsahuje potřebné množství </a:t>
            </a:r>
            <a:r>
              <a:rPr lang="cs-CZ" dirty="0" err="1"/>
              <a:t>vit.c</a:t>
            </a:r>
            <a:r>
              <a:rPr lang="cs-CZ" dirty="0"/>
              <a:t> (suplementace)</a:t>
            </a:r>
          </a:p>
        </p:txBody>
      </p:sp>
    </p:spTree>
    <p:extLst>
      <p:ext uri="{BB962C8B-B14F-4D97-AF65-F5344CB8AC3E}">
        <p14:creationId xmlns:p14="http://schemas.microsoft.com/office/powerpoint/2010/main" val="41943417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C64245-5703-4304-9363-A4B34EAF7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bezezbytková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9998FE-0357-4BAE-9D27-49BF4DD81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brambory co nejvíce mechanicky upraveny (mixováním, jemně nastrouhané, řádně rozkousané) </a:t>
            </a:r>
          </a:p>
          <a:p>
            <a:r>
              <a:rPr lang="cs-CZ" dirty="0"/>
              <a:t>mléko - dle individuální snášenlivosti </a:t>
            </a:r>
          </a:p>
          <a:p>
            <a:r>
              <a:rPr lang="cs-CZ" dirty="0"/>
              <a:t>tuky - kvalitní, v přiměřením množství, do hotových pokrmů </a:t>
            </a:r>
          </a:p>
          <a:p>
            <a:r>
              <a:rPr lang="cs-CZ" dirty="0"/>
              <a:t>omáčky nezahušťujeme jíškou, ale zálivkou z mouky a vody/mléka </a:t>
            </a:r>
          </a:p>
          <a:p>
            <a:r>
              <a:rPr lang="cs-CZ" dirty="0"/>
              <a:t>šetřící výběr i úprava potravin, nedoporučuje se smažení, dráždivé druhy koření, alkohol, pokrmy s přepáleným</a:t>
            </a:r>
          </a:p>
        </p:txBody>
      </p:sp>
    </p:spTree>
    <p:extLst>
      <p:ext uri="{BB962C8B-B14F-4D97-AF65-F5344CB8AC3E}">
        <p14:creationId xmlns:p14="http://schemas.microsoft.com/office/powerpoint/2010/main" val="15968972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DAFA5-317D-471E-B7AA-07D890AC2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bílkovin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DD08BA1-3E86-4E94-A29C-66381E54A9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710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DAFA5-317D-471E-B7AA-07D890AC2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bílkovin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6E2C94-F496-4287-AB6B-61B8C11D9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stadiu incipientní nefropatie při </a:t>
            </a:r>
            <a:r>
              <a:rPr lang="cs-CZ" dirty="0" err="1"/>
              <a:t>mikroalbuminurii</a:t>
            </a:r>
            <a:r>
              <a:rPr lang="cs-CZ" dirty="0"/>
              <a:t> (ztráta albuminu močí pod 300 mg za 24 hodin) - příjem bílkovin &lt; 0,8-1 g/kg TH, v krajním případě 0,6 g/kg TH</a:t>
            </a:r>
          </a:p>
          <a:p>
            <a:r>
              <a:rPr lang="cs-CZ" dirty="0"/>
              <a:t>při proteinurii do 0,4 g za 24 hodin - obsah B se ve stravě zvyšuje o vyloučené množství v moči, aby nedocházelo ke katabolismu organismu </a:t>
            </a:r>
          </a:p>
          <a:p>
            <a:r>
              <a:rPr lang="cs-CZ" dirty="0"/>
              <a:t>dialýza, transplantace </a:t>
            </a:r>
          </a:p>
          <a:p>
            <a:r>
              <a:rPr lang="cs-CZ" dirty="0"/>
              <a:t>tuky, sacharidy, cholesterol a vláknina dle doporučené diabetické diety + omezení kuchyňské soli</a:t>
            </a:r>
          </a:p>
        </p:txBody>
      </p:sp>
    </p:spTree>
    <p:extLst>
      <p:ext uri="{BB962C8B-B14F-4D97-AF65-F5344CB8AC3E}">
        <p14:creationId xmlns:p14="http://schemas.microsoft.com/office/powerpoint/2010/main" val="12552393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FA59A-CAD1-4464-90D3-8D268ACDC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bílkovin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C9AA9A-4848-49C9-9459-2AA8060EB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snížení bílkovin vede ke snížení CEP o 10 % - zvýšit povolené množství sacharidů + úprava léčby (PAD, inzulin) - dříve se toto snížení kompenzovalo zvýšeným množstvím T, není vhodné - většina DM má pozdní komplikace (zvýšené TG a cholesterol), lépe je zvýšit sacharidy a pravidelně kontrolovat glykémii </a:t>
            </a:r>
          </a:p>
          <a:p>
            <a:r>
              <a:rPr lang="cs-CZ" dirty="0"/>
              <a:t>příjem E - 35-40 kcal/kg TH </a:t>
            </a:r>
          </a:p>
          <a:p>
            <a:r>
              <a:rPr lang="cs-CZ" dirty="0"/>
              <a:t>přínos omezení bílkovin v dietě na zpomalení poklesu renální funkce nesmí být aplikován za cenu vzniku malnutrice</a:t>
            </a:r>
          </a:p>
        </p:txBody>
      </p:sp>
    </p:spTree>
    <p:extLst>
      <p:ext uri="{BB962C8B-B14F-4D97-AF65-F5344CB8AC3E}">
        <p14:creationId xmlns:p14="http://schemas.microsoft.com/office/powerpoint/2010/main" val="2081248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4682A-4349-4CB1-A8BD-9ED99237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„Takové množství diet nejde sloučit…“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6C3988D-9482-440B-AE63-1EFBC173E9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„To bych už nemohl jíst nic…“</a:t>
            </a:r>
          </a:p>
          <a:p>
            <a:r>
              <a:rPr lang="cs-CZ" dirty="0"/>
              <a:t>„Diety si protiřečí…“</a:t>
            </a:r>
          </a:p>
        </p:txBody>
      </p:sp>
    </p:spTree>
    <p:extLst>
      <p:ext uri="{BB962C8B-B14F-4D97-AF65-F5344CB8AC3E}">
        <p14:creationId xmlns:p14="http://schemas.microsoft.com/office/powerpoint/2010/main" val="1855936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6E9B6-44E0-43D5-9E18-6C0BC37E7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bílkovin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970B8A-9EED-4723-A8D3-265F1F447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důsledku selhání renálních funkcí vzniká </a:t>
            </a:r>
            <a:r>
              <a:rPr lang="cs-CZ" dirty="0" err="1"/>
              <a:t>hyperkalémie</a:t>
            </a:r>
            <a:r>
              <a:rPr lang="cs-CZ" dirty="0"/>
              <a:t>, proto omezit draslík (pokud jsou vyšší hodnoty v séru), podle diurézy a elektrolytové bilance omezujeme spotřebu tekutin a soli, příjem P omezujeme společně s bílkovinami v potravinách, při trvalém snížení renálních funkcí hrozí riziko </a:t>
            </a:r>
            <a:r>
              <a:rPr lang="cs-CZ" dirty="0" err="1"/>
              <a:t>hypokalcémie</a:t>
            </a:r>
            <a:r>
              <a:rPr lang="cs-CZ" dirty="0"/>
              <a:t> - část B hrazeno mléčnými výrobky bohatými na Ca</a:t>
            </a:r>
          </a:p>
        </p:txBody>
      </p:sp>
    </p:spTree>
    <p:extLst>
      <p:ext uri="{BB962C8B-B14F-4D97-AF65-F5344CB8AC3E}">
        <p14:creationId xmlns:p14="http://schemas.microsoft.com/office/powerpoint/2010/main" val="487402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0CCE6-C3A7-42B9-B95B-3D5295A60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draslíku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7299E5E-7E12-4FBA-B27C-378185B2CD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8898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0CCE6-C3A7-42B9-B95B-3D5295A60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draslíku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84C64D-69AE-41BE-898B-39B54535A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draslík je obsažen v ovoci a zelenině </a:t>
            </a:r>
          </a:p>
          <a:p>
            <a:r>
              <a:rPr lang="cs-CZ" dirty="0"/>
              <a:t>vhodně zvolenou dle obsahu draslíku, nebo upravenou vhodným technologickým způsobem </a:t>
            </a:r>
          </a:p>
          <a:p>
            <a:r>
              <a:rPr lang="cs-CZ" dirty="0"/>
              <a:t>syrovou zeleninu pouze na ozdobu k pokrmům </a:t>
            </a:r>
          </a:p>
          <a:p>
            <a:r>
              <a:rPr lang="cs-CZ" dirty="0"/>
              <a:t>volně hlávkový salát a salátové okurky, ostatní zelenina se speciální úpravou </a:t>
            </a:r>
          </a:p>
          <a:p>
            <a:r>
              <a:rPr lang="cs-CZ" dirty="0"/>
              <a:t>pokud nemocný nezná obsah draslíku v daném druhu ovoce a zeleniny, neměl by ho zařazovat</a:t>
            </a:r>
          </a:p>
          <a:p>
            <a:r>
              <a:rPr lang="cs-CZ" dirty="0"/>
              <a:t>ovoce se řídí stejným výběrem (jablka, hrušky, jahody) </a:t>
            </a:r>
          </a:p>
          <a:p>
            <a:r>
              <a:rPr lang="cs-CZ" dirty="0"/>
              <a:t>kompoty obsahují méně draslíku, nekonzumovat šťávu </a:t>
            </a:r>
          </a:p>
          <a:p>
            <a:r>
              <a:rPr lang="cs-CZ" dirty="0"/>
              <a:t>pozor na ovocné a zeleninové šťávy - mnoho draslíku a cukru, sušené ovoce</a:t>
            </a:r>
          </a:p>
        </p:txBody>
      </p:sp>
    </p:spTree>
    <p:extLst>
      <p:ext uri="{BB962C8B-B14F-4D97-AF65-F5344CB8AC3E}">
        <p14:creationId xmlns:p14="http://schemas.microsoft.com/office/powerpoint/2010/main" val="26516152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7BEC6-B81D-4EEA-829D-790E0DF5B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draslíku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83EDDC-A867-43E0-A6B3-94269AE36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draslík lze snížit: – brambory nakrájejte na malé kostičky, vložte ideálně přes noc do velkého množství vody (na 100 g 1 l vody), vodu slijte a vařte ve větším množství nové vody – podobně můžete připravovat zeleninu a ovoce (alespoň nechat vyluhovat) – pokud jsou zelenina a brambory základem pokrmu - předpřipravit výše uvedeným způsobem </a:t>
            </a:r>
          </a:p>
          <a:p>
            <a:r>
              <a:rPr lang="cs-CZ" dirty="0"/>
              <a:t>více draslíku v celozrnných výrobcích, ovesné vločky, sójová mouka </a:t>
            </a:r>
          </a:p>
          <a:p>
            <a:r>
              <a:rPr lang="cs-CZ" dirty="0"/>
              <a:t>bramborové lupínky, rajský protlak, houby, ořechy, mák</a:t>
            </a:r>
          </a:p>
        </p:txBody>
      </p:sp>
    </p:spTree>
    <p:extLst>
      <p:ext uri="{BB962C8B-B14F-4D97-AF65-F5344CB8AC3E}">
        <p14:creationId xmlns:p14="http://schemas.microsoft.com/office/powerpoint/2010/main" val="14052346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33A2E-5F94-43A0-8199-D3F935263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draslíku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35A12E-8183-4A02-8683-259A81E79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 draslíku také v mase, zde není tak nebezpečný - pomaleji se uvolňuje a ihned se zabudovává do buněk </a:t>
            </a:r>
          </a:p>
          <a:p>
            <a:r>
              <a:rPr lang="cs-CZ" dirty="0"/>
              <a:t>nepoužíváme moderní technologie - vaření v páře, tlakovém hrnci, mikrovlnné troubě, </a:t>
            </a:r>
            <a:r>
              <a:rPr lang="cs-CZ" dirty="0" err="1"/>
              <a:t>woku</a:t>
            </a:r>
            <a:r>
              <a:rPr lang="cs-CZ" dirty="0"/>
              <a:t>, </a:t>
            </a:r>
            <a:r>
              <a:rPr lang="cs-CZ" dirty="0" err="1"/>
              <a:t>atd</a:t>
            </a:r>
            <a:r>
              <a:rPr lang="cs-CZ" dirty="0"/>
              <a:t>… </a:t>
            </a:r>
          </a:p>
          <a:p>
            <a:r>
              <a:rPr lang="cs-CZ" dirty="0"/>
              <a:t>snížení obsahu draslíku: • máčení ve vodě: snížení o 30 % • vylití šťávy: 30-50 % </a:t>
            </a:r>
          </a:p>
          <a:p>
            <a:r>
              <a:rPr lang="cs-CZ" dirty="0"/>
              <a:t>hluboké zmrazení a rozmrazení: 30 % </a:t>
            </a:r>
          </a:p>
          <a:p>
            <a:r>
              <a:rPr lang="cs-CZ" dirty="0"/>
              <a:t>vaření s malými kousky a namáčení: 50 %</a:t>
            </a:r>
          </a:p>
        </p:txBody>
      </p:sp>
    </p:spTree>
    <p:extLst>
      <p:ext uri="{BB962C8B-B14F-4D97-AF65-F5344CB8AC3E}">
        <p14:creationId xmlns:p14="http://schemas.microsoft.com/office/powerpoint/2010/main" val="30201467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93807-70DB-49D3-B12E-C304B412E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bezlepková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E352DA5-73E7-4A35-A913-39AEE3A656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4365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93807-70DB-49D3-B12E-C304B412E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bezlepková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0743EC-94F4-475A-89BA-942019D4B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častěji u osob s DM1 </a:t>
            </a:r>
          </a:p>
          <a:p>
            <a:r>
              <a:rPr lang="cs-CZ" dirty="0"/>
              <a:t>u diabetiků neléčená/nediagnostikovaná nesnášenlivost lepku zhoršuje kompenzaci DM </a:t>
            </a:r>
          </a:p>
          <a:p>
            <a:r>
              <a:rPr lang="cs-CZ" dirty="0"/>
              <a:t>pravidla pro diabetickou dietu + pravidla pro dietu při celiakii</a:t>
            </a:r>
          </a:p>
          <a:p>
            <a:r>
              <a:rPr lang="cs-CZ" dirty="0"/>
              <a:t>vyloučení pšenice, žita, ječmene, ovsa a potravin s jejich obsahem </a:t>
            </a:r>
          </a:p>
          <a:p>
            <a:r>
              <a:rPr lang="cs-CZ" dirty="0"/>
              <a:t>přirozeně bezlepkové potraviny </a:t>
            </a:r>
          </a:p>
          <a:p>
            <a:r>
              <a:rPr lang="cs-CZ" dirty="0"/>
              <a:t>rizikové potraviny: polotovary, mletá masa, šunka, sterilovaná zelenina, bramborové hranolky, kypřící prášek, kečup, sójová omáčka, kořeněné směsi, jedlá soda, marmeláda, čokoláda, instantní káva, ochucené čaje</a:t>
            </a:r>
          </a:p>
        </p:txBody>
      </p:sp>
    </p:spTree>
    <p:extLst>
      <p:ext uri="{BB962C8B-B14F-4D97-AF65-F5344CB8AC3E}">
        <p14:creationId xmlns:p14="http://schemas.microsoft.com/office/powerpoint/2010/main" val="31803114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E034F5-D337-4897-87AE-98B1CFC1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bezlepková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105047-4DBD-459A-801E-29DCFEC28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zamezení kontaminace – bezlepkové pokrmy při přípravě v kuchyni „kontaminovány“ např. drobky z pečiva obsahujícího lepek, pozor na pomocníky v kuchyni (toustovač, topinkovač, fritovací hrnec), používání prkének, nožů, vařeček, naběraček </a:t>
            </a:r>
          </a:p>
          <a:p>
            <a:r>
              <a:rPr lang="cs-CZ" dirty="0"/>
              <a:t>BLP mouka, těstoviny – bezlepkové potraviny jiné poměry živin (rozdílné poměry S, B, T oproti potravinám obsahující lepek) – více sacharidů, rozdílný vliv na glykémii – 100 g bezlepkové mouky obsahuje 85-95 g S </a:t>
            </a:r>
          </a:p>
          <a:p>
            <a:r>
              <a:rPr lang="cs-CZ" dirty="0"/>
              <a:t>na začátku bezlepkové diety častěji měřit glykémie, protože dochází ke zlepšené absorpci živin z důvodu zotavování tenkého střeva </a:t>
            </a:r>
          </a:p>
        </p:txBody>
      </p:sp>
    </p:spTree>
    <p:extLst>
      <p:ext uri="{BB962C8B-B14F-4D97-AF65-F5344CB8AC3E}">
        <p14:creationId xmlns:p14="http://schemas.microsoft.com/office/powerpoint/2010/main" val="30747169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6E823-745F-42CC-B8FA-A7A5F54F2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bezlepková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D68E06-AC8B-48FD-8B9C-79A8B96CF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lepek při vaření nahradit - zahušťovat lze bramborovým škrobem, maizenou, výsledné jídlo je lehčí a má jemnější chuť </a:t>
            </a:r>
          </a:p>
          <a:p>
            <a:r>
              <a:rPr lang="cs-CZ" dirty="0"/>
              <a:t>lepek při pečení - bez lepku dojde ke změně vlastností těsta (těsto jinak váže vodu, jinak kyne, má jinou drobivost a chuť) </a:t>
            </a:r>
          </a:p>
          <a:p>
            <a:r>
              <a:rPr lang="cs-CZ" dirty="0"/>
              <a:t>bezlepková mouka drží těsto méně při sobě, hotový výrobek je křehčí, více se drobí </a:t>
            </a:r>
          </a:p>
          <a:p>
            <a:r>
              <a:rPr lang="cs-CZ" dirty="0"/>
              <a:t>jako náhražku za pšeničnou mouku - bezlepkové moučné směsi, které jsou pro tento účel speciálně vyrobené a svými vlastnostmi se nejvíc podobají pšeničné mouce</a:t>
            </a:r>
          </a:p>
        </p:txBody>
      </p:sp>
    </p:spTree>
    <p:extLst>
      <p:ext uri="{BB962C8B-B14F-4D97-AF65-F5344CB8AC3E}">
        <p14:creationId xmlns:p14="http://schemas.microsoft.com/office/powerpoint/2010/main" val="32744993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A16A8-24CF-4CB5-BDFC-FEAEB8C1E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osteoporóza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1D8184B-5B5F-4CE8-89FE-8E321577FD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63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42483-872A-44A1-B7F8-F6A039B19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tedy dnes čeká?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DCCB4A-3218-4A2E-BC56-97B0CF7E2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DIETA</a:t>
            </a:r>
          </a:p>
          <a:p>
            <a:pPr lvl="1"/>
            <a:r>
              <a:rPr lang="cs-CZ" dirty="0"/>
              <a:t>Při hypertenzi</a:t>
            </a:r>
          </a:p>
          <a:p>
            <a:pPr lvl="1"/>
            <a:r>
              <a:rPr lang="cs-CZ" dirty="0"/>
              <a:t>Při dně</a:t>
            </a:r>
          </a:p>
          <a:p>
            <a:pPr lvl="1"/>
            <a:r>
              <a:rPr lang="cs-CZ" dirty="0"/>
              <a:t>Redukci hmotnosti</a:t>
            </a:r>
          </a:p>
          <a:p>
            <a:pPr lvl="1"/>
            <a:r>
              <a:rPr lang="cs-CZ" dirty="0"/>
              <a:t>Cholesterolu</a:t>
            </a:r>
          </a:p>
          <a:p>
            <a:pPr lvl="1"/>
            <a:r>
              <a:rPr lang="cs-CZ" dirty="0"/>
              <a:t>V šetřící úpravě</a:t>
            </a:r>
          </a:p>
          <a:p>
            <a:pPr lvl="1"/>
            <a:r>
              <a:rPr lang="cs-CZ" dirty="0"/>
              <a:t>Bezezbytková</a:t>
            </a:r>
          </a:p>
          <a:p>
            <a:pPr lvl="1"/>
            <a:r>
              <a:rPr lang="cs-CZ" dirty="0"/>
              <a:t>S omezením bílkovin</a:t>
            </a:r>
          </a:p>
          <a:p>
            <a:pPr lvl="1"/>
            <a:r>
              <a:rPr lang="cs-CZ" dirty="0"/>
              <a:t>S omezením draslíku</a:t>
            </a:r>
          </a:p>
          <a:p>
            <a:pPr lvl="1"/>
            <a:r>
              <a:rPr lang="cs-CZ" dirty="0"/>
              <a:t>Při celiakii</a:t>
            </a:r>
          </a:p>
          <a:p>
            <a:pPr lvl="1"/>
            <a:r>
              <a:rPr lang="cs-CZ" dirty="0"/>
              <a:t>Při osteoporóze</a:t>
            </a:r>
          </a:p>
          <a:p>
            <a:pPr lvl="1"/>
            <a:r>
              <a:rPr lang="cs-CZ" dirty="0"/>
              <a:t>Při onemocnění dutiny ústní</a:t>
            </a:r>
          </a:p>
          <a:p>
            <a:pPr lvl="1"/>
            <a:r>
              <a:rPr lang="cs-CZ" dirty="0"/>
              <a:t>Při onkologickém onemocnění</a:t>
            </a:r>
          </a:p>
          <a:p>
            <a:r>
              <a:rPr lang="cs-CZ" dirty="0"/>
              <a:t>DD a výživa seniorů</a:t>
            </a:r>
          </a:p>
          <a:p>
            <a:r>
              <a:rPr lang="cs-CZ" dirty="0"/>
              <a:t>Vegetariánská strava</a:t>
            </a:r>
          </a:p>
        </p:txBody>
      </p:sp>
    </p:spTree>
    <p:extLst>
      <p:ext uri="{BB962C8B-B14F-4D97-AF65-F5344CB8AC3E}">
        <p14:creationId xmlns:p14="http://schemas.microsoft.com/office/powerpoint/2010/main" val="2996004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A16A8-24CF-4CB5-BDFC-FEAEB8C1E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osteoporóza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3D0209-1A63-4234-B8C3-6859309AA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DM zvyšuje riziko OP + další rizikové faktory (věk, pohlaví, kouření, alkohol, RA, FA, léky, strava…) </a:t>
            </a:r>
          </a:p>
          <a:p>
            <a:r>
              <a:rPr lang="cs-CZ" dirty="0"/>
              <a:t>prevence osteoporózy - důležité je správná kompenzace DM, dostatečný příjem Ca, </a:t>
            </a:r>
            <a:r>
              <a:rPr lang="cs-CZ" dirty="0" err="1"/>
              <a:t>vit.D</a:t>
            </a:r>
            <a:r>
              <a:rPr lang="cs-CZ" dirty="0"/>
              <a:t> a FA …</a:t>
            </a:r>
          </a:p>
        </p:txBody>
      </p:sp>
    </p:spTree>
    <p:extLst>
      <p:ext uri="{BB962C8B-B14F-4D97-AF65-F5344CB8AC3E}">
        <p14:creationId xmlns:p14="http://schemas.microsoft.com/office/powerpoint/2010/main" val="39140814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261F8-8F85-4AC7-818A-5174D7545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osteoporóza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CD661D-6E6F-4A06-AF83-75BA12A1F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výživová doporučení • dostatek kvalitních bílkovin • dostatek minerálních látek, především Ca (mléko a mléčné výrobky, mák, lískové ořechy, mandle, kakao, sója, zelené natě, sardinky, fazole,…) </a:t>
            </a:r>
          </a:p>
          <a:p>
            <a:r>
              <a:rPr lang="cs-CZ" dirty="0"/>
              <a:t>dostatek vit. D (maso, ryby) </a:t>
            </a:r>
          </a:p>
          <a:p>
            <a:r>
              <a:rPr lang="cs-CZ" dirty="0"/>
              <a:t>DDD pro DM 1000-1500 mg/den, </a:t>
            </a:r>
            <a:r>
              <a:rPr lang="cs-CZ" dirty="0" err="1"/>
              <a:t>vit.D</a:t>
            </a:r>
            <a:r>
              <a:rPr lang="cs-CZ" dirty="0"/>
              <a:t> 800 IU/den </a:t>
            </a:r>
          </a:p>
          <a:p>
            <a:r>
              <a:rPr lang="cs-CZ" dirty="0"/>
              <a:t>400 IU/den </a:t>
            </a:r>
            <a:r>
              <a:rPr lang="cs-CZ" dirty="0" err="1"/>
              <a:t>vit.D</a:t>
            </a:r>
            <a:r>
              <a:rPr lang="cs-CZ" dirty="0"/>
              <a:t> = 100 g mořských ryb, 25 g úhoře, 300 g ementálu 45 % </a:t>
            </a:r>
            <a:r>
              <a:rPr lang="cs-CZ" dirty="0" err="1"/>
              <a:t>t.v.s</a:t>
            </a:r>
            <a:r>
              <a:rPr lang="cs-CZ" dirty="0"/>
              <a:t>., 5 vajec, 400 g másla</a:t>
            </a:r>
          </a:p>
        </p:txBody>
      </p:sp>
    </p:spTree>
    <p:extLst>
      <p:ext uri="{BB962C8B-B14F-4D97-AF65-F5344CB8AC3E}">
        <p14:creationId xmlns:p14="http://schemas.microsoft.com/office/powerpoint/2010/main" val="41321139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277DD-A879-487D-B60A-BB1B8B109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vegetariánská strava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09311D-0891-4581-9CA6-6B0A935E61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638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277DD-A879-487D-B60A-BB1B8B109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vegetariánská strava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09311D-0891-4581-9CA6-6B0A935E6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doporučený obsah živin: max. 65 % sacharidů, 15-20 % bílkovin, 15-20 % tuků, min. 20 g vlákniny/1000 kcal </a:t>
            </a:r>
          </a:p>
          <a:p>
            <a:r>
              <a:rPr lang="cs-CZ" dirty="0"/>
              <a:t>rozdělení sacharidů dle diabetické diety s ohledem na způsob léčby </a:t>
            </a:r>
          </a:p>
          <a:p>
            <a:r>
              <a:rPr lang="cs-CZ" dirty="0"/>
              <a:t>dbát na doporučený příjem bílkovin, omega-3, </a:t>
            </a:r>
            <a:r>
              <a:rPr lang="cs-CZ" dirty="0" err="1"/>
              <a:t>Fe</a:t>
            </a:r>
            <a:r>
              <a:rPr lang="cs-CZ" dirty="0"/>
              <a:t>, </a:t>
            </a:r>
            <a:r>
              <a:rPr lang="cs-CZ" dirty="0" err="1"/>
              <a:t>Zn</a:t>
            </a:r>
            <a:r>
              <a:rPr lang="cs-CZ" dirty="0"/>
              <a:t>, I, Ca, vit. D, vit. B12 </a:t>
            </a:r>
          </a:p>
          <a:p>
            <a:r>
              <a:rPr lang="cs-CZ" dirty="0"/>
              <a:t>klady, benefity diety vs. zápory, rizika diety</a:t>
            </a:r>
          </a:p>
        </p:txBody>
      </p:sp>
    </p:spTree>
    <p:extLst>
      <p:ext uri="{BB962C8B-B14F-4D97-AF65-F5344CB8AC3E}">
        <p14:creationId xmlns:p14="http://schemas.microsoft.com/office/powerpoint/2010/main" val="1751988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1DDE1-F02A-42AF-9DCB-623EBDDC8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vegetariánská strava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F512BB-4F40-42D0-9CEB-3C67B1E29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nevhodná pro pacienty s renálním selháním st. 3-4 </a:t>
            </a:r>
          </a:p>
          <a:p>
            <a:r>
              <a:rPr lang="cs-CZ" dirty="0"/>
              <a:t>nevhodná pro seniory se známkami demence, kdy není zaručen dostatečný příjem bílkovin, Ca a některých vitaminů (</a:t>
            </a:r>
            <a:r>
              <a:rPr lang="cs-CZ" dirty="0" err="1"/>
              <a:t>vit.D</a:t>
            </a:r>
            <a:r>
              <a:rPr lang="cs-CZ" dirty="0"/>
              <a:t> a B12) </a:t>
            </a:r>
          </a:p>
          <a:p>
            <a:r>
              <a:rPr lang="cs-CZ" dirty="0"/>
              <a:t>přísná veganská dieta je nevhodná pro obézní a diabetiky, děti, těhotné a kojící • vegetariánská strava může obsahovat více </a:t>
            </a:r>
            <a:r>
              <a:rPr lang="cs-CZ" dirty="0" err="1"/>
              <a:t>fytochemikálií</a:t>
            </a:r>
            <a:r>
              <a:rPr lang="cs-CZ" dirty="0"/>
              <a:t>, např. </a:t>
            </a:r>
            <a:r>
              <a:rPr lang="cs-CZ" dirty="0" err="1"/>
              <a:t>fytoestrogenů</a:t>
            </a:r>
            <a:r>
              <a:rPr lang="cs-CZ" dirty="0"/>
              <a:t> </a:t>
            </a:r>
          </a:p>
          <a:p>
            <a:r>
              <a:rPr lang="cs-CZ" dirty="0"/>
              <a:t>„Plánovaná vegetariánská dieta, která je schválena ošetřujícím lékařem a zhodnocena NT jako adekvátní z hlediska obsahu živin, je prospěšná v prevenci a léčbě řady onemocnění (např. ICHS, metabolický syndrom apod.)“ - ČDS</a:t>
            </a:r>
          </a:p>
        </p:txBody>
      </p:sp>
    </p:spTree>
    <p:extLst>
      <p:ext uri="{BB962C8B-B14F-4D97-AF65-F5344CB8AC3E}">
        <p14:creationId xmlns:p14="http://schemas.microsoft.com/office/powerpoint/2010/main" val="25922853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D4108-3649-45C8-8A19-19BA8C9B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dieta při onemocnění DÚ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A9B05D7-3937-43D9-8C12-05A89A5E53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0495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D4108-3649-45C8-8A19-19BA8C9B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dieta při onemocnění DÚ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999902-BA22-47D5-A94F-DB7F425DB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změny, které mohou provázet DM v dutině ústní – gingivitida, kandidóza, aftózní ulcerace, herpetické infekce, xerostomie, </a:t>
            </a:r>
            <a:r>
              <a:rPr lang="cs-CZ" dirty="0" err="1"/>
              <a:t>lichen</a:t>
            </a:r>
            <a:r>
              <a:rPr lang="cs-CZ" dirty="0"/>
              <a:t> </a:t>
            </a:r>
            <a:r>
              <a:rPr lang="cs-CZ" dirty="0" err="1"/>
              <a:t>planus</a:t>
            </a:r>
            <a:r>
              <a:rPr lang="cs-CZ" dirty="0"/>
              <a:t>, </a:t>
            </a:r>
            <a:r>
              <a:rPr lang="cs-CZ" dirty="0" err="1"/>
              <a:t>parodontitidy</a:t>
            </a:r>
            <a:r>
              <a:rPr lang="cs-CZ" dirty="0"/>
              <a:t>, zvýšená kazivost zubů </a:t>
            </a:r>
          </a:p>
          <a:p>
            <a:r>
              <a:rPr lang="cs-CZ" dirty="0"/>
              <a:t>vyšší hladiny glukózy v krvi zajišťují lepší prostředí pro kvasinky </a:t>
            </a:r>
          </a:p>
          <a:p>
            <a:r>
              <a:rPr lang="cs-CZ" dirty="0"/>
              <a:t>prevence - glykémie v pořádku (dodržovat zásady diabetické diety a </a:t>
            </a:r>
            <a:r>
              <a:rPr lang="cs-CZ" dirty="0" err="1"/>
              <a:t>selfmonitoring</a:t>
            </a:r>
            <a:r>
              <a:rPr lang="cs-CZ" dirty="0"/>
              <a:t>) </a:t>
            </a:r>
          </a:p>
          <a:p>
            <a:r>
              <a:rPr lang="cs-CZ" dirty="0"/>
              <a:t>v případe problémů v dutině ústní - zásady diabetické diety, nastavení režimu, hygiena ústní dutiny, strava šetřící, popř. kašovitá - dle problémů mechanické, termické, chemické šetření, řešení pocitu suchosti, změny chuti</a:t>
            </a:r>
          </a:p>
        </p:txBody>
      </p:sp>
    </p:spTree>
    <p:extLst>
      <p:ext uri="{BB962C8B-B14F-4D97-AF65-F5344CB8AC3E}">
        <p14:creationId xmlns:p14="http://schemas.microsoft.com/office/powerpoint/2010/main" val="18067275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ACDCE-BD11-489E-901B-5DD929A9F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CE3F381-CCA2-442C-8C6C-1026A9E344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1223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ACDCE-BD11-489E-901B-5DD929A9F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89ABE6-2AA0-45AF-B876-7CB9600D7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stárnutí - postupně se zhoršuje funkční kapacita orgánů a fyziologických systémů</a:t>
            </a:r>
          </a:p>
          <a:p>
            <a:r>
              <a:rPr lang="cs-CZ" dirty="0"/>
              <a:t> z hlediska nutričního: </a:t>
            </a:r>
          </a:p>
          <a:p>
            <a:pPr lvl="1"/>
            <a:r>
              <a:rPr lang="cs-CZ" dirty="0"/>
              <a:t>ztráta pocitu žízně a zhoršení tekutinové bilance</a:t>
            </a:r>
          </a:p>
          <a:p>
            <a:pPr lvl="1"/>
            <a:r>
              <a:rPr lang="cs-CZ" dirty="0"/>
              <a:t>snížení chuťových vjemů </a:t>
            </a:r>
          </a:p>
          <a:p>
            <a:pPr lvl="1"/>
            <a:r>
              <a:rPr lang="cs-CZ" dirty="0"/>
              <a:t>zhoršení renálních funkcí </a:t>
            </a:r>
          </a:p>
          <a:p>
            <a:pPr lvl="1"/>
            <a:r>
              <a:rPr lang="cs-CZ" dirty="0"/>
              <a:t>zhoršení funkce GIT (poruchy chrupu, poruchy funkce trávicí trubice, změny v koncentracích hormonů, které modulují chuť k jídlu, snižuje se sekrece trávicích šťáv a enzymů, zpomalení štěpení T a B, redukuje se absorpční plocha střeva, snížení elasticity střevní stěny) </a:t>
            </a:r>
          </a:p>
          <a:p>
            <a:pPr lvl="1"/>
            <a:r>
              <a:rPr lang="cs-CZ" dirty="0"/>
              <a:t>úbytek svalové hmoty</a:t>
            </a:r>
          </a:p>
          <a:p>
            <a:pPr lvl="1"/>
            <a:r>
              <a:rPr lang="cs-CZ" dirty="0"/>
              <a:t>úbytek psychických funkcí a ztráta motivace </a:t>
            </a:r>
          </a:p>
          <a:p>
            <a:pPr lvl="1"/>
            <a:r>
              <a:rPr lang="cs-CZ" dirty="0"/>
              <a:t>změny imunitního systému</a:t>
            </a:r>
          </a:p>
          <a:p>
            <a:pPr lvl="1"/>
            <a:r>
              <a:rPr lang="cs-CZ" dirty="0"/>
              <a:t>omezení fyzických schopností vařit a nakupovat </a:t>
            </a:r>
          </a:p>
          <a:p>
            <a:pPr lvl="1"/>
            <a:r>
              <a:rPr lang="cs-CZ" dirty="0"/>
              <a:t>vedlejší efekty léků </a:t>
            </a:r>
          </a:p>
          <a:p>
            <a:pPr lvl="1"/>
            <a:r>
              <a:rPr lang="cs-CZ" dirty="0"/>
              <a:t>úbytek mezilidských kontaktů </a:t>
            </a:r>
          </a:p>
          <a:p>
            <a:pPr lvl="1"/>
            <a:r>
              <a:rPr lang="cs-CZ" dirty="0"/>
              <a:t>ekonomické faktory</a:t>
            </a:r>
          </a:p>
        </p:txBody>
      </p:sp>
    </p:spTree>
    <p:extLst>
      <p:ext uri="{BB962C8B-B14F-4D97-AF65-F5344CB8AC3E}">
        <p14:creationId xmlns:p14="http://schemas.microsoft.com/office/powerpoint/2010/main" val="37277135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A1FAC-11A8-46C7-A020-A4BD1660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3F35DE-C033-4E20-BB9B-093A4BF9D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stáří klesá potřeba </a:t>
            </a:r>
          </a:p>
          <a:p>
            <a:r>
              <a:rPr lang="cs-CZ" dirty="0"/>
              <a:t>riziko nedostatku živin – bílkoviny, </a:t>
            </a:r>
            <a:r>
              <a:rPr lang="cs-CZ" dirty="0" err="1"/>
              <a:t>PUFA,vitamin</a:t>
            </a:r>
            <a:r>
              <a:rPr lang="cs-CZ" dirty="0"/>
              <a:t> D, C, B12, kyselina listová, vápník, železo, zinek, vláknina </a:t>
            </a:r>
          </a:p>
          <a:p>
            <a:r>
              <a:rPr lang="cs-CZ" dirty="0"/>
              <a:t>pitný režim </a:t>
            </a:r>
          </a:p>
          <a:p>
            <a:r>
              <a:rPr lang="cs-CZ" dirty="0"/>
              <a:t>bílkoviny 1 g/kg TH, poměr 1:1, prevence odbourávání svalových a kosterních proteinů </a:t>
            </a:r>
          </a:p>
          <a:p>
            <a:r>
              <a:rPr lang="cs-CZ" dirty="0"/>
              <a:t>tuky do 30 % CEP • sacharidy - upřednostňovat komplexní sacharidy s nižším GI (ze stejné potravinové skupiny) </a:t>
            </a:r>
          </a:p>
          <a:p>
            <a:r>
              <a:rPr lang="cs-CZ" dirty="0"/>
              <a:t>vláknina - optimálně 30 g/den, min. 15-20 g </a:t>
            </a:r>
          </a:p>
          <a:p>
            <a:r>
              <a:rPr lang="cs-CZ" dirty="0"/>
              <a:t>dostatečný pitný režim, min. 2 l/den dle aktuálních podmínek</a:t>
            </a:r>
          </a:p>
        </p:txBody>
      </p:sp>
    </p:spTree>
    <p:extLst>
      <p:ext uri="{BB962C8B-B14F-4D97-AF65-F5344CB8AC3E}">
        <p14:creationId xmlns:p14="http://schemas.microsoft.com/office/powerpoint/2010/main" val="58821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2B9B0A1-C61E-4204-907E-147797780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hypertenze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AB7F2B0-94FE-4491-ACA9-22879D9928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bude nejvíce zásadním opatření?</a:t>
            </a:r>
          </a:p>
        </p:txBody>
      </p:sp>
    </p:spTree>
    <p:extLst>
      <p:ext uri="{BB962C8B-B14F-4D97-AF65-F5344CB8AC3E}">
        <p14:creationId xmlns:p14="http://schemas.microsoft.com/office/powerpoint/2010/main" val="29841259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CB80-5E7F-4AE9-B639-41E4B9C4D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3719E8-CDF9-402E-9173-7CB2DC263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diabetické diety + respektovat dané omezení vzhledem k věku a dalším onemocnění, počítat s určitými omezeními – nejčastěji poruchy GIT - strava šetřící – horší funkce chrupu a polykání - mechanická úprava stravy – mikro/</a:t>
            </a:r>
            <a:r>
              <a:rPr lang="cs-CZ" dirty="0" err="1"/>
              <a:t>makrovaskulární</a:t>
            </a:r>
            <a:r>
              <a:rPr lang="cs-CZ" dirty="0"/>
              <a:t> komplikace </a:t>
            </a:r>
          </a:p>
          <a:p>
            <a:r>
              <a:rPr lang="cs-CZ" dirty="0"/>
              <a:t>apatie, zapomnětlivost - inzulin, léky, strava </a:t>
            </a:r>
          </a:p>
          <a:p>
            <a:r>
              <a:rPr lang="cs-CZ" dirty="0"/>
              <a:t>inzulin -&gt; hypoglykémie - riziko </a:t>
            </a:r>
          </a:p>
        </p:txBody>
      </p:sp>
    </p:spTree>
    <p:extLst>
      <p:ext uri="{BB962C8B-B14F-4D97-AF65-F5344CB8AC3E}">
        <p14:creationId xmlns:p14="http://schemas.microsoft.com/office/powerpoint/2010/main" val="14996156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C31E6-9154-4835-B6AB-93B66B73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BFF72-E612-44F0-9406-9BD9CE356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východiskem adekvátní komunikace je posouzení kognitivních funkcí </a:t>
            </a:r>
          </a:p>
          <a:p>
            <a:r>
              <a:rPr lang="cs-CZ" dirty="0"/>
              <a:t>pozvolná edukace diabetické diety, názorná, jednoduchá, srozumitelná, konkrétní, opakování </a:t>
            </a:r>
          </a:p>
          <a:p>
            <a:r>
              <a:rPr lang="cs-CZ" dirty="0"/>
              <a:t>vycházíme ze stávajících stravovacích zvyklostí pacienta, odstraňujeme postupně chyby a nesprávné návyky </a:t>
            </a:r>
          </a:p>
          <a:p>
            <a:r>
              <a:rPr lang="cs-CZ" dirty="0"/>
              <a:t>respektovat omezené možnosti - sociálních, fyzických, manuálních, zrakových, zhoršené kousání atd. </a:t>
            </a:r>
          </a:p>
          <a:p>
            <a:r>
              <a:rPr lang="cs-CZ" dirty="0"/>
              <a:t>interakce s léky a dalším onemocnění </a:t>
            </a:r>
          </a:p>
          <a:p>
            <a:r>
              <a:rPr lang="cs-CZ" dirty="0"/>
              <a:t>pokud pacient žije s rodinou, ideálně edukovat za přítomnosti člena rodiny </a:t>
            </a:r>
          </a:p>
          <a:p>
            <a:r>
              <a:rPr lang="cs-CZ" dirty="0"/>
              <a:t>u pacientů závislých na péči stanovujeme individuální plán společně s pečujícími</a:t>
            </a:r>
          </a:p>
        </p:txBody>
      </p:sp>
    </p:spTree>
    <p:extLst>
      <p:ext uri="{BB962C8B-B14F-4D97-AF65-F5344CB8AC3E}">
        <p14:creationId xmlns:p14="http://schemas.microsoft.com/office/powerpoint/2010/main" val="29224996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2B41A-110C-481D-8BD2-03C1339F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7CA740-A272-4923-82D8-46A0222F0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Strategie ke zvýšení příjmu stravy </a:t>
            </a:r>
          </a:p>
          <a:p>
            <a:r>
              <a:rPr lang="cs-CZ" dirty="0"/>
              <a:t>strava bez zbytečných zákazů a omezení </a:t>
            </a:r>
          </a:p>
          <a:p>
            <a:r>
              <a:rPr lang="cs-CZ" dirty="0"/>
              <a:t>stravování společně s ostatními, kolektivní stravování </a:t>
            </a:r>
          </a:p>
          <a:p>
            <a:r>
              <a:rPr lang="cs-CZ" dirty="0"/>
              <a:t>strava doručovaná domů</a:t>
            </a:r>
          </a:p>
          <a:p>
            <a:r>
              <a:rPr lang="cs-CZ" dirty="0"/>
              <a:t>zajištění asistence </a:t>
            </a:r>
          </a:p>
          <a:p>
            <a:r>
              <a:rPr lang="cs-CZ" dirty="0"/>
              <a:t>svačiny </a:t>
            </a:r>
          </a:p>
          <a:p>
            <a:r>
              <a:rPr lang="cs-CZ" dirty="0"/>
              <a:t>příjemné prostředí s minimálním rozptylováním, rušením </a:t>
            </a:r>
          </a:p>
          <a:p>
            <a:r>
              <a:rPr lang="cs-CZ" dirty="0"/>
              <a:t>pochvala, povzbuzení </a:t>
            </a:r>
          </a:p>
          <a:p>
            <a:r>
              <a:rPr lang="cs-CZ" dirty="0"/>
              <a:t>stimulace apetitu </a:t>
            </a:r>
          </a:p>
          <a:p>
            <a:r>
              <a:rPr lang="cs-CZ" dirty="0"/>
              <a:t>obohacení pokrmů, sipping</a:t>
            </a:r>
          </a:p>
          <a:p>
            <a:r>
              <a:rPr lang="cs-CZ" dirty="0"/>
              <a:t>důsledně sledovat množství zkonzumované stravy</a:t>
            </a:r>
          </a:p>
          <a:p>
            <a:r>
              <a:rPr lang="cs-CZ" dirty="0"/>
              <a:t>dodržovat pitný režim, vybírat vhodné nápoje, záznam pitného režimu</a:t>
            </a:r>
          </a:p>
        </p:txBody>
      </p:sp>
    </p:spTree>
    <p:extLst>
      <p:ext uri="{BB962C8B-B14F-4D97-AF65-F5344CB8AC3E}">
        <p14:creationId xmlns:p14="http://schemas.microsoft.com/office/powerpoint/2010/main" val="5467994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71A66-6752-4690-9C41-A42A4D53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onkologické onemocnění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822DC34-F29B-492B-A8FA-1EE4042D6F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8428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71A66-6752-4690-9C41-A42A4D53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onkologické onemocnění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BFBF59-8E6D-4C65-8B1F-183DF586F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je dobrý výživový stav (malnutrice) a předcházení akutním/pozdním komplikacím diabetu způsobeným vysokou nebo nízkou hladinou glykémie </a:t>
            </a:r>
          </a:p>
          <a:p>
            <a:r>
              <a:rPr lang="cs-CZ" dirty="0"/>
              <a:t>pokud pacienti netrpí nechutenstvím a příjem stravy je plný/téměř plný, doporučuje se dodržovat zásady diabetické stravy </a:t>
            </a:r>
          </a:p>
          <a:p>
            <a:r>
              <a:rPr lang="cs-CZ" dirty="0"/>
              <a:t>podstupující onkologickou léčbu - komplikace: – nechutenství – nevolnost a zvracení – polykací potíže – zácpa/průjmy – xerostomie – hubnutí – potlačená imunita (dieta s nízkým obsahem MO)</a:t>
            </a:r>
          </a:p>
        </p:txBody>
      </p:sp>
    </p:spTree>
    <p:extLst>
      <p:ext uri="{BB962C8B-B14F-4D97-AF65-F5344CB8AC3E}">
        <p14:creationId xmlns:p14="http://schemas.microsoft.com/office/powerpoint/2010/main" val="37921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D9C52-424F-4674-861D-2049980BC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onkologické onemocnění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ED1574-9100-4481-902D-773375114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příjem stravy nedostatečný - EV, kombinace EV (sipping)+PV, totální PV </a:t>
            </a:r>
          </a:p>
          <a:p>
            <a:r>
              <a:rPr lang="cs-CZ" dirty="0"/>
              <a:t>sipping - na počátku monitorovat pečlivě glykémii, počet sacharidů přičíst, spíše kontinuální popíjení (50-100ml/hod) u DM 2 nebo uzpůsobení inzulinové léčby, DM1 v době hlavních jídel nebo svačin (aplikace bolusu) </a:t>
            </a:r>
          </a:p>
          <a:p>
            <a:r>
              <a:rPr lang="cs-CZ" dirty="0"/>
              <a:t>kromě klasických přípravků lze využít speciální diabetické formule, pokud je dobře nastavena léčba a pacient celkově kompenzován </a:t>
            </a:r>
          </a:p>
          <a:p>
            <a:r>
              <a:rPr lang="cs-CZ" dirty="0"/>
              <a:t>speciální přípravky pro diabetiky mají obvykle nižší obsah E i B, jejich výhodou je méně výrazný </a:t>
            </a:r>
            <a:r>
              <a:rPr lang="cs-CZ" dirty="0" err="1"/>
              <a:t>postprandiální</a:t>
            </a:r>
            <a:r>
              <a:rPr lang="cs-CZ" dirty="0"/>
              <a:t> vzestup glykémie, a proto jsou indikovány především u nemocných se špatně kompenzovaným DM </a:t>
            </a:r>
          </a:p>
          <a:p>
            <a:r>
              <a:rPr lang="cs-CZ" dirty="0"/>
              <a:t>EV - v rámci polyneuropatie u diabetiků může docházet ke </a:t>
            </a:r>
            <a:r>
              <a:rPr lang="cs-CZ" dirty="0" err="1"/>
              <a:t>gastroparéze</a:t>
            </a:r>
            <a:r>
              <a:rPr lang="cs-CZ" dirty="0"/>
              <a:t> -&gt; vhodné preventivně aplikovat EV do duodena/jejuna </a:t>
            </a:r>
          </a:p>
          <a:p>
            <a:r>
              <a:rPr lang="cs-CZ" dirty="0"/>
              <a:t>PV - </a:t>
            </a:r>
            <a:r>
              <a:rPr lang="cs-CZ" dirty="0" err="1"/>
              <a:t>glc</a:t>
            </a:r>
            <a:r>
              <a:rPr lang="cs-CZ" dirty="0"/>
              <a:t> ne více než 50%, inzulin ve formě oddělené infuze</a:t>
            </a:r>
          </a:p>
        </p:txBody>
      </p:sp>
    </p:spTree>
    <p:extLst>
      <p:ext uri="{BB962C8B-B14F-4D97-AF65-F5344CB8AC3E}">
        <p14:creationId xmlns:p14="http://schemas.microsoft.com/office/powerpoint/2010/main" val="36369184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5557056-CF8A-4690-9C36-7926E861E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95C2B-28CE-4D08-99D4-23F24EA600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229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6ACA4-E4F3-4BE9-BAAC-621208558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C5A3366-D6EB-4266-B5E5-DCED53E689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Prezentace diabetologie 2016 – Mgr. ŠOTKOVÁ </a:t>
            </a:r>
          </a:p>
        </p:txBody>
      </p:sp>
    </p:spTree>
    <p:extLst>
      <p:ext uri="{BB962C8B-B14F-4D97-AF65-F5344CB8AC3E}">
        <p14:creationId xmlns:p14="http://schemas.microsoft.com/office/powerpoint/2010/main" val="494755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4499D-EFE6-4703-88D4-1A0BEADC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hypertenze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F47DE6-34DE-40D5-97DA-A2AF43A58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metabolického syndromu</a:t>
            </a:r>
          </a:p>
          <a:p>
            <a:r>
              <a:rPr lang="cs-CZ" dirty="0"/>
              <a:t>Režimová a dietní opatření</a:t>
            </a:r>
          </a:p>
          <a:p>
            <a:pPr lvl="1"/>
            <a:r>
              <a:rPr lang="cs-CZ" dirty="0"/>
              <a:t>Úprava dietních zvyklostí</a:t>
            </a:r>
          </a:p>
          <a:p>
            <a:pPr lvl="1"/>
            <a:r>
              <a:rPr lang="cs-CZ" dirty="0"/>
              <a:t>Úprava hmotnosti</a:t>
            </a:r>
          </a:p>
          <a:p>
            <a:pPr lvl="1"/>
            <a:r>
              <a:rPr lang="cs-CZ" dirty="0"/>
              <a:t>Zvýšení FA</a:t>
            </a:r>
          </a:p>
          <a:p>
            <a:pPr lvl="1"/>
            <a:r>
              <a:rPr lang="cs-CZ" dirty="0"/>
              <a:t>Odstranění stresu</a:t>
            </a:r>
          </a:p>
          <a:p>
            <a:pPr lvl="1"/>
            <a:r>
              <a:rPr lang="cs-CZ" dirty="0"/>
              <a:t>Nekouřit</a:t>
            </a:r>
          </a:p>
          <a:p>
            <a:r>
              <a:rPr lang="cs-CZ" dirty="0"/>
              <a:t>Vznik hypertenze obvykle předchází vzniku DM</a:t>
            </a:r>
          </a:p>
          <a:p>
            <a:r>
              <a:rPr lang="cs-CZ" dirty="0"/>
              <a:t>Změna hmotnosti vede k výrazné změně TK</a:t>
            </a:r>
          </a:p>
          <a:p>
            <a:pPr lvl="1"/>
            <a:r>
              <a:rPr lang="cs-CZ" dirty="0"/>
              <a:t>Především krátkodobě, dlouhodobě má dieta vyšší význam ve vztahu k DM – kompenzaci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484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05E59-F875-4037-A437-229C0632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hypertenze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708459-5F40-48B5-A179-A6F373DFB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Genetika, obezita, CEP, příjem soli (sodíku)</a:t>
            </a:r>
          </a:p>
          <a:p>
            <a:r>
              <a:rPr lang="cs-CZ" dirty="0"/>
              <a:t>Dieta</a:t>
            </a:r>
          </a:p>
          <a:p>
            <a:pPr lvl="1"/>
            <a:r>
              <a:rPr lang="cs-CZ" dirty="0"/>
              <a:t>Hlídat sacharidy a cukry</a:t>
            </a:r>
          </a:p>
          <a:p>
            <a:pPr lvl="1"/>
            <a:r>
              <a:rPr lang="cs-CZ" dirty="0"/>
              <a:t>U obézních hlídat CEP</a:t>
            </a:r>
          </a:p>
          <a:p>
            <a:pPr lvl="1"/>
            <a:r>
              <a:rPr lang="cs-CZ" dirty="0"/>
              <a:t>Klíčový je vysoký příjem zeleniny (ovoce)</a:t>
            </a:r>
          </a:p>
          <a:p>
            <a:pPr lvl="1"/>
            <a:r>
              <a:rPr lang="cs-CZ" dirty="0"/>
              <a:t>Omezení příjmu soli</a:t>
            </a:r>
          </a:p>
          <a:p>
            <a:pPr lvl="1"/>
            <a:r>
              <a:rPr lang="cs-CZ" dirty="0"/>
              <a:t>Omezení příjmu alkoholu</a:t>
            </a:r>
          </a:p>
          <a:p>
            <a:r>
              <a:rPr lang="cs-CZ" dirty="0"/>
              <a:t>Hlavní cíl: redukce + omezení soli </a:t>
            </a:r>
          </a:p>
          <a:p>
            <a:r>
              <a:rPr lang="cs-CZ" dirty="0"/>
              <a:t>Významně důležitou roli hraje navýšení množství zeleniny a ovoce v jídelníčku</a:t>
            </a:r>
          </a:p>
        </p:txBody>
      </p:sp>
    </p:spTree>
    <p:extLst>
      <p:ext uri="{BB962C8B-B14F-4D97-AF65-F5344CB8AC3E}">
        <p14:creationId xmlns:p14="http://schemas.microsoft.com/office/powerpoint/2010/main" val="3397757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AE005-B361-49FC-905B-F61FCC9D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příjmu soli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4B9C42-3294-4C90-9477-6C8C9C7C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mírné omezení - Na 2 g/den (= 5 g </a:t>
            </a:r>
            <a:r>
              <a:rPr lang="cs-CZ" dirty="0" err="1"/>
              <a:t>NaCl</a:t>
            </a:r>
            <a:r>
              <a:rPr lang="cs-CZ" dirty="0"/>
              <a:t>; 2,5 g </a:t>
            </a:r>
            <a:r>
              <a:rPr lang="cs-CZ" dirty="0" err="1"/>
              <a:t>NaCl</a:t>
            </a:r>
            <a:r>
              <a:rPr lang="cs-CZ" dirty="0"/>
              <a:t> = 1 g Na) </a:t>
            </a:r>
          </a:p>
          <a:p>
            <a:pPr lvl="1"/>
            <a:r>
              <a:rPr lang="cs-CZ" dirty="0"/>
              <a:t>x solí konzervované potraviny, uzená masa, uzeniny a sýry s vysokým obsahem soli, solené pečivo, slané trvanlivé pečivo, chipsy a tyčinky, masné a lahůdkářské výrobky, kořenící směsi </a:t>
            </a:r>
          </a:p>
          <a:p>
            <a:pPr lvl="1"/>
            <a:r>
              <a:rPr lang="cs-CZ" dirty="0"/>
              <a:t>mírné solení při přípravě pokrmů podle doporučeného množství soli na den</a:t>
            </a:r>
          </a:p>
          <a:p>
            <a:pPr lvl="1"/>
            <a:r>
              <a:rPr lang="cs-CZ" dirty="0"/>
              <a:t>nevhodné nápoje: minerálky (s obsahem Na &gt;150 </a:t>
            </a:r>
            <a:r>
              <a:rPr lang="cs-CZ" dirty="0" err="1"/>
              <a:t>mmol</a:t>
            </a:r>
            <a:r>
              <a:rPr lang="cs-CZ" dirty="0"/>
              <a:t>/l), alkohol, časté pití zrnkové kávy a silného černého čaje</a:t>
            </a:r>
          </a:p>
          <a:p>
            <a:r>
              <a:rPr lang="cs-CZ" dirty="0"/>
              <a:t>neslaná</a:t>
            </a:r>
          </a:p>
          <a:p>
            <a:pPr lvl="1"/>
            <a:r>
              <a:rPr lang="cs-CZ" dirty="0"/>
              <a:t>Na &lt; 1 g/den – bez použití soli </a:t>
            </a:r>
          </a:p>
          <a:p>
            <a:pPr lvl="1"/>
            <a:r>
              <a:rPr lang="cs-CZ" dirty="0"/>
              <a:t>zastírání neslané chuti (pozor na ostré koření - kari, chilli, papriku, pepř atd.)</a:t>
            </a:r>
          </a:p>
          <a:p>
            <a:pPr lvl="1"/>
            <a:r>
              <a:rPr lang="cs-CZ" dirty="0"/>
              <a:t> šetřící charakter – bez polévek - neslané nejsou chutné, při zadržování tekutin v těle/otoky -&gt; omezení tekutin</a:t>
            </a:r>
          </a:p>
        </p:txBody>
      </p:sp>
    </p:spTree>
    <p:extLst>
      <p:ext uri="{BB962C8B-B14F-4D97-AF65-F5344CB8AC3E}">
        <p14:creationId xmlns:p14="http://schemas.microsoft.com/office/powerpoint/2010/main" val="1673754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975A42-8E86-498D-9876-2DB3EABDA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příjmu soli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0FC8A6-042F-4BFE-865C-DE556DE36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60-70 % soli z továrně zpracovaného jídla </a:t>
            </a:r>
          </a:p>
          <a:p>
            <a:r>
              <a:rPr lang="cs-CZ" dirty="0"/>
              <a:t>potraviny čerstvé a zpracované doma </a:t>
            </a:r>
          </a:p>
          <a:p>
            <a:r>
              <a:rPr lang="cs-CZ" dirty="0"/>
              <a:t>na zlepšení TK se podílí zvýšení příjmu draslíku (pozor na </a:t>
            </a:r>
            <a:r>
              <a:rPr lang="cs-CZ" dirty="0" err="1"/>
              <a:t>hyperkalémii</a:t>
            </a:r>
            <a:r>
              <a:rPr lang="cs-CZ" dirty="0"/>
              <a:t>)</a:t>
            </a:r>
          </a:p>
          <a:p>
            <a:r>
              <a:rPr lang="cs-CZ" dirty="0"/>
              <a:t> pro omezení soli: </a:t>
            </a:r>
          </a:p>
          <a:p>
            <a:pPr lvl="1"/>
            <a:r>
              <a:rPr lang="cs-CZ" dirty="0"/>
              <a:t>vyloučit volnou sůl, nepřisolovat</a:t>
            </a:r>
          </a:p>
          <a:p>
            <a:pPr lvl="1"/>
            <a:r>
              <a:rPr lang="cs-CZ" dirty="0"/>
              <a:t>vyloučit průmyslově vyráběné slané potraviny </a:t>
            </a:r>
          </a:p>
          <a:p>
            <a:pPr lvl="1"/>
            <a:r>
              <a:rPr lang="cs-CZ" dirty="0"/>
              <a:t>vyloučit potraviny s vysokou dávkou sodíku, minerálky, …</a:t>
            </a:r>
          </a:p>
          <a:p>
            <a:pPr lvl="1"/>
            <a:r>
              <a:rPr lang="cs-CZ" dirty="0"/>
              <a:t>nahradit slanou chuť bylinkami, houbami, kořením</a:t>
            </a:r>
          </a:p>
        </p:txBody>
      </p:sp>
    </p:spTree>
    <p:extLst>
      <p:ext uri="{BB962C8B-B14F-4D97-AF65-F5344CB8AC3E}">
        <p14:creationId xmlns:p14="http://schemas.microsoft.com/office/powerpoint/2010/main" val="197882754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ppt/theme/themeOverride1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0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ppt/theme/themeOverride11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ppt/theme/themeOverride12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13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14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15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16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17.xml><?xml version="1.0" encoding="utf-8"?>
<a:themeOverride xmlns:a="http://schemas.openxmlformats.org/drawingml/2006/main">
  <a:clrScheme name="Papí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18.xml><?xml version="1.0" encoding="utf-8"?>
<a:themeOverride xmlns:a="http://schemas.openxmlformats.org/drawingml/2006/main">
  <a:clrScheme name="Papí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19.xml><?xml version="1.0" encoding="utf-8"?>
<a:themeOverride xmlns:a="http://schemas.openxmlformats.org/drawingml/2006/main">
  <a:clrScheme name="Papí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0.xml><?xml version="1.0" encoding="utf-8"?>
<a:themeOverride xmlns:a="http://schemas.openxmlformats.org/drawingml/2006/main">
  <a:clrScheme name="Žlutá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21.xml><?xml version="1.0" encoding="utf-8"?>
<a:themeOverride xmlns:a="http://schemas.openxmlformats.org/drawingml/2006/main">
  <a:clrScheme name="Žlutá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22.xml><?xml version="1.0" encoding="utf-8"?>
<a:themeOverride xmlns:a="http://schemas.openxmlformats.org/drawingml/2006/main">
  <a:clrScheme name="Žlutá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23.xml><?xml version="1.0" encoding="utf-8"?>
<a:themeOverride xmlns:a="http://schemas.openxmlformats.org/drawingml/2006/main">
  <a:clrScheme name="Žlutá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24.xml><?xml version="1.0" encoding="utf-8"?>
<a:themeOverride xmlns:a="http://schemas.openxmlformats.org/drawingml/2006/main">
  <a:clrScheme name="Stupně šedé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5.xml><?xml version="1.0" encoding="utf-8"?>
<a:themeOverride xmlns:a="http://schemas.openxmlformats.org/drawingml/2006/main">
  <a:clrScheme name="Stupně šedé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6.xml><?xml version="1.0" encoding="utf-8"?>
<a:themeOverride xmlns:a="http://schemas.openxmlformats.org/drawingml/2006/main">
  <a:clrScheme name="Stupně šedé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7.xml><?xml version="1.0" encoding="utf-8"?>
<a:themeOverride xmlns:a="http://schemas.openxmlformats.org/drawingml/2006/main">
  <a:clrScheme name="Stupně šedé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8.xml><?xml version="1.0" encoding="utf-8"?>
<a:themeOverride xmlns:a="http://schemas.openxmlformats.org/drawingml/2006/main">
  <a:clrScheme name="Žluto-oranžová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9.xml><?xml version="1.0" encoding="utf-8"?>
<a:themeOverride xmlns:a="http://schemas.openxmlformats.org/drawingml/2006/main">
  <a:clrScheme name="Žluto-oranžová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30.xml><?xml version="1.0" encoding="utf-8"?>
<a:themeOverride xmlns:a="http://schemas.openxmlformats.org/drawingml/2006/main">
  <a:clrScheme name="Žluto-oranžová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1.xml><?xml version="1.0" encoding="utf-8"?>
<a:themeOverride xmlns:a="http://schemas.openxmlformats.org/drawingml/2006/main">
  <a:clrScheme name="Žluto-oranžová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2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3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4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5.xml><?xml version="1.0" encoding="utf-8"?>
<a:themeOverride xmlns:a="http://schemas.openxmlformats.org/drawingml/2006/main">
  <a:clrScheme name="Zeleno-žlutá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6.xml><?xml version="1.0" encoding="utf-8"?>
<a:themeOverride xmlns:a="http://schemas.openxmlformats.org/drawingml/2006/main">
  <a:clrScheme name="Zeleno-žlutá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7.xml><?xml version="1.0" encoding="utf-8"?>
<a:themeOverride xmlns:a="http://schemas.openxmlformats.org/drawingml/2006/main">
  <a:clrScheme name="Zeleno-žlutá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8.xml><?xml version="1.0" encoding="utf-8"?>
<a:themeOverride xmlns:a="http://schemas.openxmlformats.org/drawingml/2006/main">
  <a:clrScheme name="Fialová">
    <a:dk1>
      <a:sysClr val="windowText" lastClr="000000"/>
    </a:dk1>
    <a:lt1>
      <a:sysClr val="window" lastClr="FFFFFF"/>
    </a:lt1>
    <a:dk2>
      <a:srgbClr val="373545"/>
    </a:dk2>
    <a:lt2>
      <a:srgbClr val="DCD8DC"/>
    </a:lt2>
    <a:accent1>
      <a:srgbClr val="AD84C6"/>
    </a:accent1>
    <a:accent2>
      <a:srgbClr val="8784C7"/>
    </a:accent2>
    <a:accent3>
      <a:srgbClr val="5D739A"/>
    </a:accent3>
    <a:accent4>
      <a:srgbClr val="6997AF"/>
    </a:accent4>
    <a:accent5>
      <a:srgbClr val="84ACB6"/>
    </a:accent5>
    <a:accent6>
      <a:srgbClr val="6F8183"/>
    </a:accent6>
    <a:hlink>
      <a:srgbClr val="69A020"/>
    </a:hlink>
    <a:folHlink>
      <a:srgbClr val="8C8C8C"/>
    </a:folHlink>
  </a:clrScheme>
</a:themeOverride>
</file>

<file path=ppt/theme/themeOverride39.xml><?xml version="1.0" encoding="utf-8"?>
<a:themeOverride xmlns:a="http://schemas.openxmlformats.org/drawingml/2006/main">
  <a:clrScheme name="Fialová">
    <a:dk1>
      <a:sysClr val="windowText" lastClr="000000"/>
    </a:dk1>
    <a:lt1>
      <a:sysClr val="window" lastClr="FFFFFF"/>
    </a:lt1>
    <a:dk2>
      <a:srgbClr val="373545"/>
    </a:dk2>
    <a:lt2>
      <a:srgbClr val="DCD8DC"/>
    </a:lt2>
    <a:accent1>
      <a:srgbClr val="AD84C6"/>
    </a:accent1>
    <a:accent2>
      <a:srgbClr val="8784C7"/>
    </a:accent2>
    <a:accent3>
      <a:srgbClr val="5D739A"/>
    </a:accent3>
    <a:accent4>
      <a:srgbClr val="6997AF"/>
    </a:accent4>
    <a:accent5>
      <a:srgbClr val="84ACB6"/>
    </a:accent5>
    <a:accent6>
      <a:srgbClr val="6F8183"/>
    </a:accent6>
    <a:hlink>
      <a:srgbClr val="69A020"/>
    </a:hlink>
    <a:folHlink>
      <a:srgbClr val="8C8C8C"/>
    </a:folHlink>
  </a:clrScheme>
</a:themeOverride>
</file>

<file path=ppt/theme/themeOverride4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40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1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2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3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4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5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6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7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8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9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5.xml><?xml version="1.0" encoding="utf-8"?>
<a:themeOverride xmlns:a="http://schemas.openxmlformats.org/drawingml/2006/main">
  <a:clrScheme name="Oranžovo-červená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50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6.xml><?xml version="1.0" encoding="utf-8"?>
<a:themeOverride xmlns:a="http://schemas.openxmlformats.org/drawingml/2006/main">
  <a:clrScheme name="Oranžovo-červená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7.xml><?xml version="1.0" encoding="utf-8"?>
<a:themeOverride xmlns:a="http://schemas.openxmlformats.org/drawingml/2006/main">
  <a:clrScheme name="Oranžovo-červená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8.xml><?xml version="1.0" encoding="utf-8"?>
<a:themeOverride xmlns:a="http://schemas.openxmlformats.org/drawingml/2006/main">
  <a:clrScheme name="Červeno-fialová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</a:themeOverride>
</file>

<file path=ppt/theme/themeOverride9.xml><?xml version="1.0" encoding="utf-8"?>
<a:themeOverride xmlns:a="http://schemas.openxmlformats.org/drawingml/2006/main">
  <a:clrScheme name="Červeno-fialová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99</TotalTime>
  <Words>3226</Words>
  <Application>Microsoft Office PowerPoint</Application>
  <PresentationFormat>Širokoúhlá obrazovka</PresentationFormat>
  <Paragraphs>286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2" baseType="lpstr">
      <vt:lpstr>Arial</vt:lpstr>
      <vt:lpstr>Calibri Light</vt:lpstr>
      <vt:lpstr>Rockwell</vt:lpstr>
      <vt:lpstr>Wingdings</vt:lpstr>
      <vt:lpstr>Atlas</vt:lpstr>
      <vt:lpstr>Speciální diabetické diety</vt:lpstr>
      <vt:lpstr>Diabetická dieta v praxi?</vt:lpstr>
      <vt:lpstr>„Takové množství diet nejde sloučit…“</vt:lpstr>
      <vt:lpstr>Co nás tedy dnes čeká?</vt:lpstr>
      <vt:lpstr>DD a hypertenze</vt:lpstr>
      <vt:lpstr>DD a hypertenze</vt:lpstr>
      <vt:lpstr>DD a hypertenze</vt:lpstr>
      <vt:lpstr>Omezení příjmu soli</vt:lpstr>
      <vt:lpstr>Omezení příjmu soli</vt:lpstr>
      <vt:lpstr>Kde je sůl?</vt:lpstr>
      <vt:lpstr>DDD soli</vt:lpstr>
      <vt:lpstr>DD a dna</vt:lpstr>
      <vt:lpstr>DD a dna</vt:lpstr>
      <vt:lpstr>DD a dna</vt:lpstr>
      <vt:lpstr>DD a redukce hmotnosti</vt:lpstr>
      <vt:lpstr>DD a redukce hmotnosti</vt:lpstr>
      <vt:lpstr>DD a hypercholesterolemie</vt:lpstr>
      <vt:lpstr>DD a hypercholesterolemie</vt:lpstr>
      <vt:lpstr>DD šetřící</vt:lpstr>
      <vt:lpstr>DD šetřící</vt:lpstr>
      <vt:lpstr>DD šetřící</vt:lpstr>
      <vt:lpstr>DD šetřící</vt:lpstr>
      <vt:lpstr>DD šetřící</vt:lpstr>
      <vt:lpstr>DD bezezbytková</vt:lpstr>
      <vt:lpstr>DD bezezbytková</vt:lpstr>
      <vt:lpstr>DD bezezbytková</vt:lpstr>
      <vt:lpstr>DD s omezením bílkovin</vt:lpstr>
      <vt:lpstr>DD s omezením bílkovin</vt:lpstr>
      <vt:lpstr>DD s omezením bílkovin</vt:lpstr>
      <vt:lpstr>DD s omezením bílkovin</vt:lpstr>
      <vt:lpstr>DD s omezením draslíku</vt:lpstr>
      <vt:lpstr>DD s omezením draslíku</vt:lpstr>
      <vt:lpstr>DD s omezením draslíku</vt:lpstr>
      <vt:lpstr>DD s omezením draslíku</vt:lpstr>
      <vt:lpstr>DD bezlepková</vt:lpstr>
      <vt:lpstr>DD bezlepková</vt:lpstr>
      <vt:lpstr>DD bezlepková</vt:lpstr>
      <vt:lpstr>DD bezlepková</vt:lpstr>
      <vt:lpstr>DD a osteoporóza</vt:lpstr>
      <vt:lpstr>DD a osteoporóza</vt:lpstr>
      <vt:lpstr>DD a osteoporóza</vt:lpstr>
      <vt:lpstr>DD a vegetariánská strava</vt:lpstr>
      <vt:lpstr>DD a vegetariánská strava</vt:lpstr>
      <vt:lpstr>DD a vegetariánská strava</vt:lpstr>
      <vt:lpstr>DD a dieta při onemocnění DÚ</vt:lpstr>
      <vt:lpstr>DD a dieta při onemocnění DÚ</vt:lpstr>
      <vt:lpstr>DD a výživa seniora</vt:lpstr>
      <vt:lpstr>DD a výživa seniora</vt:lpstr>
      <vt:lpstr>DD a výživa seniora</vt:lpstr>
      <vt:lpstr>DD a výživa seniora</vt:lpstr>
      <vt:lpstr>DD a výživa seniora</vt:lpstr>
      <vt:lpstr>DD a výživa seniora</vt:lpstr>
      <vt:lpstr>DD a onkologické onemocnění</vt:lpstr>
      <vt:lpstr>DD a onkologické onemocnění</vt:lpstr>
      <vt:lpstr>DD a onkologické onemocnění</vt:lpstr>
      <vt:lpstr>Děkuji za pozornost!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diabetické diety</dc:title>
  <dc:creator>Nikola Trenzová</dc:creator>
  <cp:lastModifiedBy>Nikola Trenzová</cp:lastModifiedBy>
  <cp:revision>52</cp:revision>
  <dcterms:created xsi:type="dcterms:W3CDTF">2017-12-03T13:21:21Z</dcterms:created>
  <dcterms:modified xsi:type="dcterms:W3CDTF">2017-12-03T15:00:57Z</dcterms:modified>
</cp:coreProperties>
</file>