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  <p:sldMasterId id="2147483700" r:id="rId5"/>
    <p:sldMasterId id="2147483718" r:id="rId6"/>
  </p:sldMasterIdLst>
  <p:notesMasterIdLst>
    <p:notesMasterId r:id="rId86"/>
  </p:notesMasterIdLst>
  <p:handoutMasterIdLst>
    <p:handoutMasterId r:id="rId87"/>
  </p:handoutMasterIdLst>
  <p:sldIdLst>
    <p:sldId id="257" r:id="rId7"/>
    <p:sldId id="325" r:id="rId8"/>
    <p:sldId id="259" r:id="rId9"/>
    <p:sldId id="260" r:id="rId10"/>
    <p:sldId id="326" r:id="rId11"/>
    <p:sldId id="327" r:id="rId12"/>
    <p:sldId id="264" r:id="rId13"/>
    <p:sldId id="328" r:id="rId14"/>
    <p:sldId id="265" r:id="rId15"/>
    <p:sldId id="267" r:id="rId16"/>
    <p:sldId id="329" r:id="rId17"/>
    <p:sldId id="330" r:id="rId18"/>
    <p:sldId id="269" r:id="rId19"/>
    <p:sldId id="270" r:id="rId20"/>
    <p:sldId id="271" r:id="rId21"/>
    <p:sldId id="310" r:id="rId22"/>
    <p:sldId id="272" r:id="rId23"/>
    <p:sldId id="338" r:id="rId24"/>
    <p:sldId id="339" r:id="rId25"/>
    <p:sldId id="273" r:id="rId26"/>
    <p:sldId id="274" r:id="rId27"/>
    <p:sldId id="331" r:id="rId28"/>
    <p:sldId id="275" r:id="rId29"/>
    <p:sldId id="276" r:id="rId30"/>
    <p:sldId id="277" r:id="rId31"/>
    <p:sldId id="261" r:id="rId32"/>
    <p:sldId id="319" r:id="rId33"/>
    <p:sldId id="333" r:id="rId34"/>
    <p:sldId id="309" r:id="rId35"/>
    <p:sldId id="315" r:id="rId36"/>
    <p:sldId id="284" r:id="rId37"/>
    <p:sldId id="316" r:id="rId38"/>
    <p:sldId id="283" r:id="rId39"/>
    <p:sldId id="313" r:id="rId40"/>
    <p:sldId id="314" r:id="rId41"/>
    <p:sldId id="340" r:id="rId42"/>
    <p:sldId id="341" r:id="rId43"/>
    <p:sldId id="342" r:id="rId44"/>
    <p:sldId id="278" r:id="rId45"/>
    <p:sldId id="279" r:id="rId46"/>
    <p:sldId id="280" r:id="rId47"/>
    <p:sldId id="281" r:id="rId48"/>
    <p:sldId id="282" r:id="rId49"/>
    <p:sldId id="320" r:id="rId50"/>
    <p:sldId id="321" r:id="rId51"/>
    <p:sldId id="322" r:id="rId52"/>
    <p:sldId id="323" r:id="rId53"/>
    <p:sldId id="324" r:id="rId54"/>
    <p:sldId id="285" r:id="rId55"/>
    <p:sldId id="286" r:id="rId56"/>
    <p:sldId id="287" r:id="rId57"/>
    <p:sldId id="289" r:id="rId58"/>
    <p:sldId id="288" r:id="rId59"/>
    <p:sldId id="290" r:id="rId60"/>
    <p:sldId id="291" r:id="rId61"/>
    <p:sldId id="334" r:id="rId62"/>
    <p:sldId id="335" r:id="rId63"/>
    <p:sldId id="268" r:id="rId64"/>
    <p:sldId id="293" r:id="rId65"/>
    <p:sldId id="294" r:id="rId66"/>
    <p:sldId id="295" r:id="rId67"/>
    <p:sldId id="296" r:id="rId68"/>
    <p:sldId id="318" r:id="rId69"/>
    <p:sldId id="297" r:id="rId70"/>
    <p:sldId id="298" r:id="rId71"/>
    <p:sldId id="317" r:id="rId72"/>
    <p:sldId id="299" r:id="rId73"/>
    <p:sldId id="300" r:id="rId74"/>
    <p:sldId id="301" r:id="rId75"/>
    <p:sldId id="302" r:id="rId76"/>
    <p:sldId id="336" r:id="rId77"/>
    <p:sldId id="303" r:id="rId78"/>
    <p:sldId id="304" r:id="rId79"/>
    <p:sldId id="337" r:id="rId80"/>
    <p:sldId id="305" r:id="rId81"/>
    <p:sldId id="306" r:id="rId82"/>
    <p:sldId id="307" r:id="rId83"/>
    <p:sldId id="343" r:id="rId84"/>
    <p:sldId id="308" r:id="rId8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E60E141-D2C1-B20F-CDB1-9A4C51B2332E}" name="Tomáš Nekula" initials="TN" userId="S::nekula@mendelu.cz::8641e645-82bf-4b9f-a905-2a1423abf47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63B104-F071-FE82-E4E0-EC285BE244BA}" v="936" dt="2021-11-30T21:46:50.700"/>
    <p1510:client id="{0E7F2D68-187D-3752-518F-EBA1D82DBA7E}" v="8" dt="2023-11-24T10:24:43.238"/>
    <p1510:client id="{23AAE39D-48B7-5624-FE51-ECF822F967A4}" v="3623" dt="2023-11-22T11:45:30.754"/>
    <p1510:client id="{3D3890A0-31FA-1F1E-E2CE-F7409258F6DD}" v="484" dt="2023-11-21T14:12:03.449"/>
    <p1510:client id="{4CC75616-AEA8-A184-D9CA-7E0DA8F6C5B7}" v="5" dt="2021-12-02T21:43:07.605"/>
    <p1510:client id="{8971CBFD-5238-1E63-46C9-D74DB3706AA2}" v="737" dt="2021-12-02T19:42:01.892"/>
    <p1510:client id="{BDD73260-36C0-4B2C-B6B1-531062400FDC}" v="574" dt="2023-11-22T15:52:20.840"/>
    <p1510:client id="{F339FF6E-6663-0893-C94B-3ACED5C6C879}" v="2527" dt="2023-11-23T14:52:04.527"/>
    <p1510:client id="{FE5FAEF2-F9BE-A4AB-60EE-7571F59E74C2}" v="66" dt="2021-11-27T19:10:53.7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2961" autoAdjust="0"/>
  </p:normalViewPr>
  <p:slideViewPr>
    <p:cSldViewPr snapToGrid="0">
      <p:cViewPr varScale="1">
        <p:scale>
          <a:sx n="93" d="100"/>
          <a:sy n="93" d="100"/>
        </p:scale>
        <p:origin x="1272" y="7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84" Type="http://schemas.openxmlformats.org/officeDocument/2006/relationships/slide" Target="slides/slide78.xml"/><Relationship Id="rId89" Type="http://schemas.openxmlformats.org/officeDocument/2006/relationships/viewProps" Target="viewProps.xml"/><Relationship Id="rId16" Type="http://schemas.openxmlformats.org/officeDocument/2006/relationships/slide" Target="slides/slide10.xml"/><Relationship Id="rId11" Type="http://schemas.openxmlformats.org/officeDocument/2006/relationships/slide" Target="slides/slide5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5" Type="http://schemas.openxmlformats.org/officeDocument/2006/relationships/slideMaster" Target="slideMasters/slideMaster2.xml"/><Relationship Id="rId90" Type="http://schemas.openxmlformats.org/officeDocument/2006/relationships/theme" Target="theme/theme1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80" Type="http://schemas.openxmlformats.org/officeDocument/2006/relationships/slide" Target="slides/slide74.xml"/><Relationship Id="rId85" Type="http://schemas.openxmlformats.org/officeDocument/2006/relationships/slide" Target="slides/slide79.xml"/><Relationship Id="rId93" Type="http://schemas.microsoft.com/office/2018/10/relationships/authors" Target="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83" Type="http://schemas.openxmlformats.org/officeDocument/2006/relationships/slide" Target="slides/slide77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81" Type="http://schemas.openxmlformats.org/officeDocument/2006/relationships/slide" Target="slides/slide75.xml"/><Relationship Id="rId86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92" Type="http://schemas.microsoft.com/office/2015/10/relationships/revisionInfo" Target="revisionInfo.xml"/><Relationship Id="rId2" Type="http://schemas.openxmlformats.org/officeDocument/2006/relationships/customXml" Target="../customXml/item2.xml"/><Relationship Id="rId29" Type="http://schemas.openxmlformats.org/officeDocument/2006/relationships/slide" Target="slides/slide23.xml"/><Relationship Id="rId24" Type="http://schemas.openxmlformats.org/officeDocument/2006/relationships/slide" Target="slides/slide18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66" Type="http://schemas.openxmlformats.org/officeDocument/2006/relationships/slide" Target="slides/slide60.xml"/><Relationship Id="rId87" Type="http://schemas.openxmlformats.org/officeDocument/2006/relationships/handoutMaster" Target="handoutMasters/handoutMaster1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56" Type="http://schemas.openxmlformats.org/officeDocument/2006/relationships/slide" Target="slides/slide50.xml"/><Relationship Id="rId77" Type="http://schemas.openxmlformats.org/officeDocument/2006/relationships/slide" Target="slides/slide7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pii/S0188440908002257?via%3Dihub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5638386/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ci.org/articles/view/129187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articles/s41580-018-0093-z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4435780/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7/978-3-319-48382-5_9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rofile/Helen_Roche/publication/236910137/figure/fig3/AS:271957933424646@1441851232601/Obese-adipose-tissue-expansion-resultant-inflammation-and-metabolic-dysregulation-E.png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meyercancer.weill.cornell.edu/news/2015-10-22/skinny-fat-breast-cancer-and-obesity" TargetMode="External"/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mdpi.com/2072-6694/12/6/1686/htm" TargetMode="Externa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figure/Balance-of-immune-responses-in-the-regulation-of-adipose-tissue-function-Lean-adipose_fig3_301280725" TargetMode="External"/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doi.org/10.1016/j.coph.2017.08.006" TargetMode="Externa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5638386/" TargetMode="External"/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ci.org/articles/view/129191" TargetMode="External"/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dpi.com/1422-0067/21/10/3570" TargetMode="External"/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cell.com/trends/pharmacological-sciences/fulltext/S0165-6147(15)00090-5" TargetMode="Externa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ac.els-cdn.com/S2173509314000336/1-s2.0-S2173509314000336-main.pdf?_tid=d17cdc38-1877-11e8-bfd2-00000aacb361&amp;acdnat=1519376533_d8c447220308bfe732647fbe3125d81c" TargetMode="External"/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29461239" TargetMode="External"/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henrywu.com/brown-adipose-tissue-obesity/" TargetMode="External"/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biophysicallab.wordpress.com/projects-2/projects/" TargetMode="External"/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ncbi.nlm.nih.gov/pubmed/10653477" TargetMode="External"/><Relationship Id="rId4" Type="http://schemas.openxmlformats.org/officeDocument/2006/relationships/hyperlink" Target="https://www.ncbi.nlm.nih.gov/pmc/articles/PMC4613812/" TargetMode="External"/></Relationships>
</file>

<file path=ppt/notesSlides/_rels/notes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biophysicallab.wordpress.com/projects-2/projects/" TargetMode="External"/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4613812/" TargetMode="External"/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ysiology.org/doi/full/10.1152/ajpendo.00250.2013" TargetMode="External"/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4613812/" TargetMode="External"/><Relationship Id="rId7" Type="http://schemas.openxmlformats.org/officeDocument/2006/relationships/hyperlink" Target="https://www.frontiersin.org/articles/10.3389/fcvm.2020.00022/" TargetMode="External"/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ncbi.nlm.nih.gov/pmc/articles/PMC5627770/" TargetMode="External"/><Relationship Id="rId5" Type="http://schemas.openxmlformats.org/officeDocument/2006/relationships/hyperlink" Target="https://www.ncbi.nlm.nih.gov/pmc/articles/PMC3764508/" TargetMode="External"/><Relationship Id="rId4" Type="http://schemas.openxmlformats.org/officeDocument/2006/relationships/hyperlink" Target="https://www.ncbi.nlm.nih.gov/pmc/articles/PMC5274505/" TargetMode="External"/></Relationships>
</file>

<file path=ppt/notesSlides/_rels/notes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4613812/" TargetMode="External"/><Relationship Id="rId7" Type="http://schemas.openxmlformats.org/officeDocument/2006/relationships/hyperlink" Target="https://www.frontiersin.org/articles/10.3389/fcvm.2020.00022/" TargetMode="External"/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ncbi.nlm.nih.gov/pmc/articles/PMC5627770/" TargetMode="External"/><Relationship Id="rId5" Type="http://schemas.openxmlformats.org/officeDocument/2006/relationships/hyperlink" Target="https://www.ncbi.nlm.nih.gov/pmc/articles/PMC3764508/" TargetMode="External"/><Relationship Id="rId4" Type="http://schemas.openxmlformats.org/officeDocument/2006/relationships/hyperlink" Target="https://www.ncbi.nlm.nih.gov/pmc/articles/PMC5274505/" TargetMode="Externa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4613812/" TargetMode="External"/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4613812/" TargetMode="External"/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4613812/" TargetMode="External"/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3726172/" TargetMode="External"/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ncbi.nlm.nih.gov/pmc/articles/PMC4613812/" TargetMode="External"/></Relationships>
</file>

<file path=ppt/notesSlides/_rels/notes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24146030" TargetMode="External"/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rontiersin.org/articles/10.3389/fcvm.2020.00022/" TargetMode="External"/></Relationships>
</file>

<file path=ppt/notesSlides/_rels/notes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figure/Browning-Whitening-of-WAT-A-The-number-of-beige-adipocytes-in-WAT-can-be-increased_fig6_324476714" TargetMode="External"/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3764508/" TargetMode="External"/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ncbi.nlm.nih.gov/pmc/articles/PMC5274505/" TargetMode="External"/><Relationship Id="rId5" Type="http://schemas.openxmlformats.org/officeDocument/2006/relationships/hyperlink" Target="https://www.ncbi.nlm.nih.gov/pmc/articles/PMC4435780/" TargetMode="External"/><Relationship Id="rId4" Type="http://schemas.openxmlformats.org/officeDocument/2006/relationships/hyperlink" Target="https://www.ncbi.nlm.nih.gov/pmc/articles/PMC2587487/" TargetMode="External"/></Relationships>
</file>

<file path=ppt/notesSlides/_rels/notes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3764508/" TargetMode="External"/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ncbi.nlm.nih.gov/pmc/articles/PMC5274505/" TargetMode="External"/><Relationship Id="rId5" Type="http://schemas.openxmlformats.org/officeDocument/2006/relationships/hyperlink" Target="https://www.ncbi.nlm.nih.gov/pmc/articles/PMC4435780/" TargetMode="External"/><Relationship Id="rId4" Type="http://schemas.openxmlformats.org/officeDocument/2006/relationships/hyperlink" Target="https://www.ncbi.nlm.nih.gov/pmc/articles/PMC2587487/" TargetMode="External"/></Relationships>
</file>

<file path=ppt/notesSlides/_rels/notes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3764508/" TargetMode="External"/><Relationship Id="rId7" Type="http://schemas.openxmlformats.org/officeDocument/2006/relationships/hyperlink" Target="https://joe.bioscientifica.com/view/journals/joe/241/3/JOE-18-0598.xml" TargetMode="External"/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ncbi.nlm.nih.gov/pmc/articles/PMC5274505/" TargetMode="External"/><Relationship Id="rId5" Type="http://schemas.openxmlformats.org/officeDocument/2006/relationships/hyperlink" Target="https://www.ncbi.nlm.nih.gov/pmc/articles/PMC4435780/" TargetMode="External"/><Relationship Id="rId4" Type="http://schemas.openxmlformats.org/officeDocument/2006/relationships/hyperlink" Target="https://www.ncbi.nlm.nih.gov/pmc/articles/PMC2587487/" TargetMode="External"/></Relationships>
</file>

<file path=ppt/notesSlides/_rels/notes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articles/nrendo.2013.204" TargetMode="External"/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dpi.com/1422-0067/21/17/6241" TargetMode="External"/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je-online.org/content/170/5/R159.long" TargetMode="External"/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je-online.org/content/170/5/R159.long" TargetMode="External"/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ublication/287271156_Mammary_glands_aquaporins_and_milk_production" TargetMode="External"/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mdpi.com/2073-4409/8/7/662" TargetMode="External"/></Relationships>
</file>

<file path=ppt/notesSlides/_rels/notes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je-online.org/content/170/5/R159.long" TargetMode="External"/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pii/S0925443913001658" TargetMode="External"/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pii/S0925443913001658" TargetMode="External"/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articles/s41580-018-0093-z#Sec4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articles/s41580-018-0093-z#Sec4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/>
              <a:t>http://www.arcmedres.com/article/S0188-4409(08)00225-7/fulltext</a:t>
            </a:r>
          </a:p>
        </p:txBody>
      </p:sp>
      <p:sp>
        <p:nvSpPr>
          <p:cNvPr id="717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82CD7E9-2FAD-421C-9818-56E08EE85B93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1899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hlinkClick r:id="rId3"/>
              </a:rPr>
              <a:t>https://www.sciencedirect.com/science/article/pii/S0188440908002257?via%3Dihub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192476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cs-CZ" altLang="cs-CZ" dirty="0">
                <a:latin typeface="Arial"/>
                <a:cs typeface="Arial"/>
                <a:hlinkClick r:id="rId3"/>
              </a:rPr>
              <a:t>https://www.ncbi.nlm.nih.gov/pmc/articles/PMC5638386/</a:t>
            </a:r>
            <a:r>
              <a:rPr lang="cs-CZ" altLang="cs-CZ" dirty="0">
                <a:latin typeface="Arial"/>
                <a:cs typeface="Arial"/>
              </a:rPr>
              <a:t> </a:t>
            </a:r>
            <a:endParaRPr lang="cs-CZ" dirty="0"/>
          </a:p>
        </p:txBody>
      </p:sp>
      <p:sp>
        <p:nvSpPr>
          <p:cNvPr id="3379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4A4F2C3-8EC0-46EF-95EA-BE64AD4BDE1D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21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3738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  <a:hlinkClick r:id="rId3"/>
              </a:rPr>
              <a:t>https://www.jci.org/articles/view/129187</a:t>
            </a:r>
            <a:r>
              <a:rPr lang="en-US" dirty="0">
                <a:latin typeface="Arial"/>
                <a:cs typeface="Arial"/>
              </a:rPr>
              <a:t> 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/>
              <a:pPr/>
              <a:t>22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5483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/>
              <a:t>https://www.sciencedirect.com/science/article/pii/S2173509314000336</a:t>
            </a:r>
          </a:p>
          <a:p>
            <a:pPr eaLnBrk="1" hangingPunct="1"/>
            <a:r>
              <a:rPr lang="cs-CZ" altLang="cs-CZ"/>
              <a:t>http://www.arcmedres.com/article/S0188-4409(08)00225-7/fulltext</a:t>
            </a:r>
          </a:p>
        </p:txBody>
      </p:sp>
      <p:sp>
        <p:nvSpPr>
          <p:cNvPr id="368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A021C92-3D9F-40FA-8490-9443126088BF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24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2553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dirty="0"/>
              <a:t>Zdroj obr.: https://www.intechopen.com/source/html/41436/media/image1.jpeg</a:t>
            </a:r>
          </a:p>
        </p:txBody>
      </p:sp>
      <p:sp>
        <p:nvSpPr>
          <p:cNvPr id="112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A5AC984-A6B2-4C66-B2F3-14F09FD19F65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26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0860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1460" indent="-179705">
              <a:lnSpc>
                <a:spcPct val="150000"/>
              </a:lnSpc>
              <a:spcBef>
                <a:spcPts val="0"/>
              </a:spcBef>
              <a:buFont typeface="Arial"/>
              <a:buChar char="•"/>
            </a:pPr>
            <a:endParaRPr lang="cs-CZ" dirty="0">
              <a:latin typeface="Arial"/>
              <a:cs typeface="Arial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/>
              <a:pPr/>
              <a:t>27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544732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https://www.nature.com/articles/s41580-018-0093-z</a:t>
            </a:r>
            <a:r>
              <a:rPr lang="en-US" dirty="0"/>
              <a:t> 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/>
              <a:pPr/>
              <a:t>28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538582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hlinkClick r:id="rId3"/>
              </a:rPr>
              <a:t>https://www.ncbi.nlm.nih.gov/pmc/articles/PMC4435780/</a:t>
            </a:r>
            <a:endParaRPr lang="cs-CZ" dirty="0"/>
          </a:p>
          <a:p>
            <a:endParaRPr lang="cs-CZ" dirty="0"/>
          </a:p>
          <a:p>
            <a:r>
              <a:rPr lang="cs-CZ" dirty="0"/>
              <a:t>https://portlandpress.com/clinsci/article/135/6/731/228093/The-complex-role-of-adipokines-in-obesity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472397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  <a:hlinkClick r:id="rId3"/>
              </a:rPr>
              <a:t>https://doi.org/10.1007/978-3-319-48382-5_9</a:t>
            </a:r>
            <a:r>
              <a:rPr lang="en-US" dirty="0">
                <a:latin typeface="Arial"/>
                <a:cs typeface="Arial"/>
              </a:rPr>
              <a:t> 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/>
              <a:pPr/>
              <a:t>30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045544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dirty="0">
                <a:latin typeface="Arial"/>
                <a:cs typeface="Arial"/>
              </a:rPr>
              <a:t>Zdroj obr.: </a:t>
            </a:r>
            <a:r>
              <a:rPr lang="cs-CZ" altLang="cs-CZ" dirty="0">
                <a:latin typeface="Arial"/>
                <a:cs typeface="Arial"/>
                <a:hlinkClick r:id="rId3"/>
              </a:rPr>
              <a:t>https://www.researchgate.net/profile/Helen_Roche/publication/236910137/figure/fig3/AS:271957933424646@1441851232601/Obese-adipose-tissue-expansion-resultant-inflammation-and-metabolic-dysregulation-E.png</a:t>
            </a:r>
            <a:r>
              <a:rPr lang="cs-CZ" altLang="cs-CZ" dirty="0">
                <a:latin typeface="Arial"/>
                <a:cs typeface="Arial"/>
              </a:rPr>
              <a:t> </a:t>
            </a:r>
            <a:endParaRPr lang="cs-CZ" dirty="0"/>
          </a:p>
        </p:txBody>
      </p:sp>
      <p:sp>
        <p:nvSpPr>
          <p:cNvPr id="501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BA545F3-5F18-4A84-982C-D11F97CD7E92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31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242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/>
              <a:t>http://www.arcmedres.com/article/S0188-4409(08)00225-7/fulltext</a:t>
            </a:r>
          </a:p>
        </p:txBody>
      </p:sp>
      <p:sp>
        <p:nvSpPr>
          <p:cNvPr id="92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A5D146C-4B7B-40A7-A1A5-E0B51F1B1464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2302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  <a:hlinkClick r:id="rId3"/>
              </a:rPr>
              <a:t>https://meyercancer.weill.cornell.edu/news/2015-10-22/skinny-fat-breast-cancer-and-obesity</a:t>
            </a:r>
            <a:r>
              <a:rPr lang="en-US" dirty="0">
                <a:latin typeface="Arial"/>
                <a:cs typeface="Arial"/>
              </a:rPr>
              <a:t> </a:t>
            </a:r>
          </a:p>
          <a:p>
            <a:r>
              <a:rPr lang="en-US" dirty="0">
                <a:latin typeface="Arial"/>
                <a:cs typeface="Arial"/>
                <a:hlinkClick r:id="rId4"/>
              </a:rPr>
              <a:t>https://www.mdpi.com/2072-6694/12/6/1686/htm</a:t>
            </a:r>
            <a:r>
              <a:rPr lang="en-US" dirty="0">
                <a:latin typeface="Arial"/>
                <a:cs typeface="Arial"/>
              </a:rPr>
              <a:t> </a:t>
            </a:r>
            <a:endParaRPr lang="en-US" dirty="0">
              <a:cs typeface="Arial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/>
              <a:pPr/>
              <a:t>32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786301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dirty="0">
                <a:latin typeface="Arial"/>
                <a:cs typeface="Arial"/>
              </a:rPr>
              <a:t>Zdroj: </a:t>
            </a:r>
            <a:r>
              <a:rPr lang="cs-CZ" altLang="cs-CZ" dirty="0">
                <a:latin typeface="Arial"/>
                <a:cs typeface="Arial"/>
                <a:hlinkClick r:id="rId3"/>
              </a:rPr>
              <a:t>https://www.researchgate.net/figure/Balance-of-immune-responses-in-the-regulation-of-adipose-tissue-function-Lean-adipose_fig3_301280725</a:t>
            </a:r>
            <a:r>
              <a:rPr lang="cs-CZ" altLang="cs-CZ" dirty="0">
                <a:latin typeface="Arial"/>
                <a:cs typeface="Arial"/>
              </a:rPr>
              <a:t> </a:t>
            </a:r>
            <a:br>
              <a:rPr lang="cs-CZ" altLang="cs-CZ" dirty="0">
                <a:cs typeface="Arial"/>
              </a:rPr>
            </a:br>
            <a:r>
              <a:rPr lang="cs-CZ" altLang="cs-CZ" dirty="0" err="1">
                <a:latin typeface="Arial"/>
                <a:cs typeface="Arial"/>
              </a:rPr>
              <a:t>Lean</a:t>
            </a:r>
            <a:r>
              <a:rPr lang="cs-CZ" altLang="cs-CZ" dirty="0">
                <a:latin typeface="Arial"/>
                <a:cs typeface="Arial"/>
              </a:rPr>
              <a:t> tuková tkáň nese různé protizánětlivé imunitní buňky, jako jsou eozinofily, makrofágy M2, Th2 buňky, </a:t>
            </a:r>
            <a:r>
              <a:rPr lang="cs-CZ" altLang="cs-CZ" dirty="0" err="1">
                <a:latin typeface="Arial"/>
                <a:cs typeface="Arial"/>
              </a:rPr>
              <a:t>iNKT</a:t>
            </a:r>
            <a:r>
              <a:rPr lang="cs-CZ" altLang="cs-CZ" dirty="0">
                <a:latin typeface="Arial"/>
                <a:cs typeface="Arial"/>
              </a:rPr>
              <a:t> buňky a buňky </a:t>
            </a:r>
            <a:r>
              <a:rPr lang="cs-CZ" altLang="cs-CZ" dirty="0" err="1">
                <a:latin typeface="Arial"/>
                <a:cs typeface="Arial"/>
              </a:rPr>
              <a:t>Treg</a:t>
            </a:r>
            <a:r>
              <a:rPr lang="cs-CZ" altLang="cs-CZ" dirty="0">
                <a:latin typeface="Arial"/>
                <a:cs typeface="Arial"/>
              </a:rPr>
              <a:t>. Tyto imunitní buňky pomáhají udržovat citlivost na inzulín a uchovávají energii ve formě TAG. </a:t>
            </a:r>
            <a:br>
              <a:rPr lang="cs-CZ" altLang="cs-CZ" dirty="0">
                <a:cs typeface="Arial"/>
              </a:rPr>
            </a:br>
            <a:r>
              <a:rPr lang="cs-CZ" altLang="cs-CZ" dirty="0">
                <a:latin typeface="Arial"/>
                <a:cs typeface="Arial"/>
              </a:rPr>
              <a:t>U obézních je počet prozánětlivých imunitních buněk, včetně neutrofilů, makrofágů M1, žírných buněk, buněk Th1 a CD8 T buněk, značně zvýšený. Současně snížený počet protizánětlivých imunitních buněk zrychluje prozánětlivou odezvu a dysfunkci tukového tkáně.</a:t>
            </a:r>
          </a:p>
          <a:p>
            <a:r>
              <a:rPr lang="cs-CZ" dirty="0">
                <a:hlinkClick r:id="rId4"/>
              </a:rPr>
              <a:t>https://doi.org/10.1016/j.coph.2017.08.006</a:t>
            </a:r>
            <a:endParaRPr lang="cs-CZ"/>
          </a:p>
        </p:txBody>
      </p:sp>
      <p:sp>
        <p:nvSpPr>
          <p:cNvPr id="481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8AF6964-9431-41FB-A8C6-53E973E96B8D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33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0388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hlinkClick r:id="rId3"/>
              </a:rPr>
              <a:t>https://www.ncbi.nlm.nih.gov/pmc/articles/PMC5638386/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745397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>
              <a:cs typeface="Arial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094859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>
              <a:cs typeface="Arial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572388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https://www.nature.com/articles/s41580-018-0093-z </a:t>
            </a:r>
          </a:p>
          <a:p>
            <a:r>
              <a:rPr lang="cs-CZ" dirty="0"/>
              <a:t>doi:10.1152/physrev.00063.2017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952441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https://www.jci.org/articles/view/129191</a:t>
            </a:r>
            <a:r>
              <a:rPr lang="en-US" dirty="0"/>
              <a:t> 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/>
              <a:pPr/>
              <a:t>38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088555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 dirty="0"/>
              <a:t>https://www.ncbi.nlm.nih.gov/pubmed/23834768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dirty="0"/>
              <a:t>https://link.springer.com/article/10.1007/s10620-008-0585-3</a:t>
            </a:r>
          </a:p>
          <a:p>
            <a:r>
              <a:rPr lang="en-US" dirty="0">
                <a:hlinkClick r:id="rId3"/>
              </a:rPr>
              <a:t>https://www.mdpi.com/1422-0067/21/10/3570</a:t>
            </a:r>
            <a:r>
              <a:rPr lang="en-US" dirty="0"/>
              <a:t> </a:t>
            </a:r>
          </a:p>
          <a:p>
            <a:r>
              <a:rPr lang="en-US" dirty="0">
                <a:latin typeface="Arial"/>
                <a:cs typeface="Arial"/>
                <a:hlinkClick r:id="rId4"/>
              </a:rPr>
              <a:t>https://www.cell.com/trends/pharmacological-sciences/fulltext/S0165-6147(15)00090-5</a:t>
            </a:r>
          </a:p>
          <a:p>
            <a:pPr eaLnBrk="1" hangingPunct="1">
              <a:spcBef>
                <a:spcPct val="0"/>
              </a:spcBef>
            </a:pPr>
            <a:endParaRPr lang="cs-CZ" altLang="cs-CZ" dirty="0"/>
          </a:p>
        </p:txBody>
      </p:sp>
      <p:sp>
        <p:nvSpPr>
          <p:cNvPr id="4096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21056B1-163C-441F-8F66-5FC59E9B85B0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40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9706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cs-CZ" altLang="cs-CZ" dirty="0">
                <a:latin typeface="Arial"/>
                <a:cs typeface="Arial"/>
              </a:rPr>
              <a:t>Zdroj: </a:t>
            </a:r>
            <a:r>
              <a:rPr lang="cs-CZ" altLang="cs-CZ" dirty="0">
                <a:latin typeface="Arial"/>
                <a:cs typeface="Arial"/>
                <a:hlinkClick r:id="rId3"/>
              </a:rPr>
              <a:t>https://ac.els-cdn.com/S2173509314000336/1-s2.0-S2173509314000336-main.pdf?_tid=d17cdc38-1877-11e8-bfd2-00000aacb361&amp;acdnat=1519376533_d8c447220308bfe732647fbe3125d81c</a:t>
            </a:r>
            <a:r>
              <a:rPr lang="cs-CZ" altLang="cs-CZ" dirty="0">
                <a:latin typeface="Arial"/>
                <a:cs typeface="Arial"/>
              </a:rPr>
              <a:t> </a:t>
            </a:r>
            <a:endParaRPr lang="cs-CZ" dirty="0"/>
          </a:p>
        </p:txBody>
      </p:sp>
      <p:sp>
        <p:nvSpPr>
          <p:cNvPr id="4301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816F65-706A-4E9D-B9B2-9CD113CDC4B5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41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6293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dirty="0">
                <a:latin typeface="Arial"/>
                <a:cs typeface="Arial"/>
                <a:hlinkClick r:id="rId3"/>
              </a:rPr>
              <a:t>https://www.ncbi.nlm.nih.gov/pubmed/29461239</a:t>
            </a:r>
            <a:r>
              <a:rPr lang="cs-CZ" altLang="cs-CZ" dirty="0">
                <a:latin typeface="Arial"/>
                <a:cs typeface="Arial"/>
              </a:rPr>
              <a:t> </a:t>
            </a:r>
            <a:endParaRPr lang="cs-CZ" dirty="0"/>
          </a:p>
        </p:txBody>
      </p:sp>
      <p:sp>
        <p:nvSpPr>
          <p:cNvPr id="4506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949DB98-117B-470B-88BD-AD0BA0C490F2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42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954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 dirty="0"/>
              <a:t>https://ac.els-cdn.com/S2173509314000336/1-s2.0-S2173509314000336-main.pdf?_tid=d17cdc38-1877-11e8-bfd2-00000aacb361&amp;acdnat=1519376533_d8c447220308bfe732647fbe3125d81c</a:t>
            </a:r>
          </a:p>
        </p:txBody>
      </p:sp>
      <p:sp>
        <p:nvSpPr>
          <p:cNvPr id="1741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3963E9A-B684-4973-80DE-D19EBCA29740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7444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https://www.degruyter.com/view/journals/hmbci/18/1/article-p37.xml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241270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dirty="0">
                <a:latin typeface="Arial"/>
                <a:cs typeface="Arial"/>
              </a:rPr>
              <a:t>Zdroj obr.: </a:t>
            </a:r>
            <a:r>
              <a:rPr lang="cs-CZ" altLang="cs-CZ" dirty="0">
                <a:latin typeface="Arial"/>
                <a:cs typeface="Arial"/>
                <a:hlinkClick r:id="rId3"/>
              </a:rPr>
              <a:t>http://www.drhenrywu.com/brown-adipose-tissue-obesity/</a:t>
            </a:r>
            <a:r>
              <a:rPr lang="cs-CZ" altLang="cs-CZ" dirty="0">
                <a:latin typeface="Arial"/>
                <a:cs typeface="Arial"/>
              </a:rPr>
              <a:t> </a:t>
            </a:r>
            <a:endParaRPr lang="cs-CZ" dirty="0"/>
          </a:p>
        </p:txBody>
      </p:sp>
      <p:sp>
        <p:nvSpPr>
          <p:cNvPr id="5325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856D9B8-4180-41DB-B7D8-D3B0CD201E2D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50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4699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dirty="0">
                <a:latin typeface="Arial"/>
                <a:cs typeface="Arial"/>
                <a:hlinkClick r:id="rId3"/>
              </a:rPr>
              <a:t>https://biophysicallab.wordpress.com/projects-2/projects/</a:t>
            </a:r>
            <a:r>
              <a:rPr lang="cs-CZ" altLang="cs-CZ" dirty="0">
                <a:latin typeface="Arial"/>
                <a:cs typeface="Arial"/>
              </a:rPr>
              <a:t> </a:t>
            </a:r>
            <a:endParaRPr lang="cs-CZ" dirty="0"/>
          </a:p>
          <a:p>
            <a:r>
              <a:rPr lang="cs-CZ" altLang="cs-CZ" dirty="0">
                <a:latin typeface="Arial"/>
                <a:cs typeface="Arial"/>
                <a:hlinkClick r:id="rId4"/>
              </a:rPr>
              <a:t>https://www.ncbi.nlm.nih.gov/pmc/articles/PMC4613812/</a:t>
            </a:r>
            <a:r>
              <a:rPr lang="cs-CZ" altLang="cs-CZ" dirty="0">
                <a:latin typeface="Arial"/>
                <a:cs typeface="Arial"/>
              </a:rPr>
              <a:t> </a:t>
            </a:r>
            <a:endParaRPr lang="cs-CZ" altLang="cs-CZ" dirty="0">
              <a:cs typeface="Arial"/>
            </a:endParaRPr>
          </a:p>
          <a:p>
            <a:r>
              <a:rPr lang="cs-CZ" altLang="cs-CZ" dirty="0">
                <a:latin typeface="Arial"/>
                <a:cs typeface="Arial"/>
                <a:hlinkClick r:id="rId5"/>
              </a:rPr>
              <a:t>https://www.ncbi.nlm.nih.gov/pubmed/10653477</a:t>
            </a:r>
            <a:r>
              <a:rPr lang="cs-CZ" altLang="cs-CZ" dirty="0">
                <a:latin typeface="Arial"/>
                <a:cs typeface="Arial"/>
              </a:rPr>
              <a:t> </a:t>
            </a:r>
            <a:endParaRPr lang="cs-CZ" altLang="cs-CZ" dirty="0">
              <a:cs typeface="Arial"/>
            </a:endParaRPr>
          </a:p>
        </p:txBody>
      </p:sp>
      <p:sp>
        <p:nvSpPr>
          <p:cNvPr id="5837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C1C99C2-924F-49E1-8437-2DA7CF0E7E1D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52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9442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dirty="0">
                <a:latin typeface="Arial"/>
                <a:cs typeface="Arial"/>
              </a:rPr>
              <a:t>Zdroj: </a:t>
            </a:r>
            <a:r>
              <a:rPr lang="cs-CZ" altLang="cs-CZ" dirty="0">
                <a:latin typeface="Arial"/>
                <a:cs typeface="Arial"/>
                <a:hlinkClick r:id="rId3"/>
              </a:rPr>
              <a:t>https://biophysicallab.wordpress.com/projects-2/projects/</a:t>
            </a:r>
            <a:r>
              <a:rPr lang="cs-CZ" altLang="cs-CZ" dirty="0">
                <a:latin typeface="Arial"/>
                <a:cs typeface="Arial"/>
              </a:rPr>
              <a:t> </a:t>
            </a:r>
            <a:endParaRPr lang="cs-CZ" dirty="0"/>
          </a:p>
        </p:txBody>
      </p:sp>
      <p:sp>
        <p:nvSpPr>
          <p:cNvPr id="563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18FD512-65B8-43CA-BD23-0B6A5BA64ED6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53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69365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dirty="0">
                <a:latin typeface="Arial"/>
                <a:cs typeface="Arial"/>
                <a:hlinkClick r:id="rId3"/>
              </a:rPr>
              <a:t>https://www.ncbi.nlm.nih.gov/pmc/articles/PMC4613812/</a:t>
            </a:r>
            <a:r>
              <a:rPr lang="cs-CZ" altLang="cs-CZ" dirty="0">
                <a:latin typeface="Arial"/>
                <a:cs typeface="Arial"/>
              </a:rPr>
              <a:t> </a:t>
            </a:r>
            <a:endParaRPr lang="cs-CZ" dirty="0"/>
          </a:p>
        </p:txBody>
      </p:sp>
      <p:sp>
        <p:nvSpPr>
          <p:cNvPr id="604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D77D210-2548-438A-B4DF-3E024CB1C85D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54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94524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dirty="0">
                <a:latin typeface="Arial"/>
                <a:cs typeface="Arial"/>
                <a:hlinkClick r:id="rId3"/>
              </a:rPr>
              <a:t>http://www.physiology.org/doi/full/10.1152/ajpendo.00250.2013</a:t>
            </a:r>
            <a:r>
              <a:rPr lang="cs-CZ" altLang="cs-CZ" dirty="0">
                <a:latin typeface="Arial"/>
                <a:cs typeface="Arial"/>
              </a:rPr>
              <a:t># </a:t>
            </a:r>
            <a:endParaRPr lang="cs-CZ" dirty="0"/>
          </a:p>
        </p:txBody>
      </p:sp>
      <p:sp>
        <p:nvSpPr>
          <p:cNvPr id="624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9CE0BE1-63E1-4DF4-8C8D-A2D9ECAAE650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55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7912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dirty="0">
                <a:latin typeface="Arial"/>
                <a:cs typeface="Arial"/>
                <a:hlinkClick r:id="rId3"/>
              </a:rPr>
              <a:t>https://www.ncbi.nlm.nih.gov/pmc/articles/PMC4613812/</a:t>
            </a:r>
            <a:r>
              <a:rPr lang="cs-CZ" altLang="cs-CZ" dirty="0">
                <a:latin typeface="Arial"/>
                <a:cs typeface="Arial"/>
              </a:rPr>
              <a:t> </a:t>
            </a:r>
            <a:endParaRPr lang="cs-CZ" dirty="0"/>
          </a:p>
          <a:p>
            <a:r>
              <a:rPr lang="cs-CZ" altLang="cs-CZ" dirty="0">
                <a:latin typeface="Arial"/>
                <a:cs typeface="Arial"/>
                <a:hlinkClick r:id="rId4"/>
              </a:rPr>
              <a:t>https://www.ncbi.nlm.nih.gov/pmc/articles/PMC5274505/</a:t>
            </a:r>
            <a:r>
              <a:rPr lang="cs-CZ" altLang="cs-CZ" dirty="0">
                <a:latin typeface="Arial"/>
                <a:cs typeface="Arial"/>
              </a:rPr>
              <a:t> </a:t>
            </a:r>
            <a:endParaRPr lang="cs-CZ" altLang="cs-CZ" dirty="0">
              <a:cs typeface="Arial"/>
            </a:endParaRPr>
          </a:p>
          <a:p>
            <a:r>
              <a:rPr lang="cs-CZ" altLang="cs-CZ" dirty="0">
                <a:latin typeface="Arial"/>
                <a:cs typeface="Arial"/>
                <a:hlinkClick r:id="rId5"/>
              </a:rPr>
              <a:t>https://www.ncbi.nlm.nih.gov/pmc/articles/PMC3764508/</a:t>
            </a:r>
          </a:p>
          <a:p>
            <a:r>
              <a:rPr lang="cs-CZ" dirty="0">
                <a:latin typeface="Arial"/>
                <a:cs typeface="Arial"/>
                <a:hlinkClick r:id="rId6"/>
              </a:rPr>
              <a:t>https://www.ncbi.nlm.nih.gov/pmc/articles/PMC5627770/</a:t>
            </a:r>
          </a:p>
          <a:p>
            <a:r>
              <a:rPr lang="cs-CZ" dirty="0">
                <a:latin typeface="Arial"/>
                <a:cs typeface="Arial"/>
                <a:hlinkClick r:id="rId7"/>
              </a:rPr>
              <a:t>https://www.frontiersin.org/articles/10.3389/fcvm.2020.00022/</a:t>
            </a:r>
            <a:r>
              <a:rPr lang="cs-CZ" dirty="0">
                <a:latin typeface="Arial"/>
                <a:cs typeface="Arial"/>
              </a:rPr>
              <a:t> </a:t>
            </a:r>
            <a:endParaRPr lang="cs-CZ" dirty="0">
              <a:cs typeface="Arial"/>
            </a:endParaRPr>
          </a:p>
          <a:p>
            <a:endParaRPr lang="cs-CZ" dirty="0">
              <a:cs typeface="Arial"/>
            </a:endParaRPr>
          </a:p>
        </p:txBody>
      </p:sp>
      <p:sp>
        <p:nvSpPr>
          <p:cNvPr id="645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75A51B3-428A-4A2F-A48F-A59C69FB4253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56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95283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dirty="0">
                <a:latin typeface="Arial"/>
                <a:cs typeface="Arial"/>
                <a:hlinkClick r:id="rId3"/>
              </a:rPr>
              <a:t>https://www.ncbi.nlm.nih.gov/pmc/articles/PMC4613812/</a:t>
            </a:r>
            <a:r>
              <a:rPr lang="cs-CZ" altLang="cs-CZ" dirty="0">
                <a:latin typeface="Arial"/>
                <a:cs typeface="Arial"/>
              </a:rPr>
              <a:t> </a:t>
            </a:r>
            <a:endParaRPr lang="cs-CZ" dirty="0"/>
          </a:p>
          <a:p>
            <a:r>
              <a:rPr lang="cs-CZ" altLang="cs-CZ" dirty="0">
                <a:latin typeface="Arial"/>
                <a:cs typeface="Arial"/>
                <a:hlinkClick r:id="rId4"/>
              </a:rPr>
              <a:t>https://www.ncbi.nlm.nih.gov/pmc/articles/PMC5274505/</a:t>
            </a:r>
            <a:r>
              <a:rPr lang="cs-CZ" altLang="cs-CZ" dirty="0">
                <a:latin typeface="Arial"/>
                <a:cs typeface="Arial"/>
              </a:rPr>
              <a:t> </a:t>
            </a:r>
            <a:endParaRPr lang="cs-CZ" altLang="cs-CZ" dirty="0">
              <a:cs typeface="Arial"/>
            </a:endParaRPr>
          </a:p>
          <a:p>
            <a:r>
              <a:rPr lang="cs-CZ" altLang="cs-CZ" dirty="0">
                <a:latin typeface="Arial"/>
                <a:cs typeface="Arial"/>
                <a:hlinkClick r:id="rId5"/>
              </a:rPr>
              <a:t>https://www.ncbi.nlm.nih.gov/pmc/articles/PMC3764508/</a:t>
            </a:r>
            <a:r>
              <a:rPr lang="cs-CZ" altLang="cs-CZ" dirty="0">
                <a:latin typeface="Arial"/>
                <a:cs typeface="Arial"/>
              </a:rPr>
              <a:t> </a:t>
            </a:r>
          </a:p>
          <a:p>
            <a:r>
              <a:rPr lang="cs-CZ" dirty="0">
                <a:latin typeface="Arial"/>
                <a:cs typeface="Arial"/>
                <a:hlinkClick r:id="rId6"/>
              </a:rPr>
              <a:t>https://www.ncbi.nlm.nih.gov/pmc/articles/PMC5627770/</a:t>
            </a:r>
            <a:r>
              <a:rPr lang="cs-CZ" dirty="0">
                <a:latin typeface="Arial"/>
                <a:cs typeface="Arial"/>
              </a:rPr>
              <a:t> </a:t>
            </a:r>
          </a:p>
          <a:p>
            <a:r>
              <a:rPr lang="cs-CZ" dirty="0">
                <a:hlinkClick r:id="rId7"/>
              </a:rPr>
              <a:t>https://www.frontiersin.org/articles/10.3389/fcvm.2020.00022/</a:t>
            </a:r>
            <a:r>
              <a:rPr lang="cs-CZ" dirty="0"/>
              <a:t> </a:t>
            </a:r>
          </a:p>
          <a:p>
            <a:endParaRPr lang="cs-CZ" dirty="0">
              <a:cs typeface="Arial"/>
            </a:endParaRPr>
          </a:p>
        </p:txBody>
      </p:sp>
      <p:sp>
        <p:nvSpPr>
          <p:cNvPr id="645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75A51B3-428A-4A2F-A48F-A59C69FB4253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57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28757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/>
              <a:t>Zdroj.: http://210.27.80.93/arn/Maps/Details?key=21</a:t>
            </a:r>
          </a:p>
        </p:txBody>
      </p:sp>
      <p:sp>
        <p:nvSpPr>
          <p:cNvPr id="225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BB9B7AA-D362-4980-AACE-E28586D3A9DB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58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24391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/>
              <a:t>Zdroj obr.: https://media.eurekalert.org/multimedia_prod/pub/web/109143_web.jpg</a:t>
            </a:r>
          </a:p>
        </p:txBody>
      </p:sp>
      <p:sp>
        <p:nvSpPr>
          <p:cNvPr id="6656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F22FE50-27B9-4A80-AB4A-4DC1961E41B2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59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813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 dirty="0"/>
              <a:t>http://www.arcmedres.com/article/S0188-4409(08)00225-7/fulltext#sec2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dirty="0"/>
              <a:t>https://www.ncbi.nlm.nih.gov/pubmed/23834768</a:t>
            </a:r>
          </a:p>
          <a:p>
            <a:pPr eaLnBrk="1" hangingPunct="1">
              <a:spcBef>
                <a:spcPct val="0"/>
              </a:spcBef>
            </a:pPr>
            <a:endParaRPr lang="cs-CZ" altLang="cs-CZ" dirty="0"/>
          </a:p>
          <a:p>
            <a:pPr eaLnBrk="1" hangingPunct="1">
              <a:spcBef>
                <a:spcPct val="0"/>
              </a:spcBef>
            </a:pPr>
            <a:r>
              <a:rPr lang="cs-CZ" altLang="cs-CZ" dirty="0"/>
              <a:t>PPAR a regulace transkripce: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dirty="0"/>
              <a:t>https://youtu.be/BPstJ2eHhYU </a:t>
            </a:r>
          </a:p>
        </p:txBody>
      </p:sp>
      <p:sp>
        <p:nvSpPr>
          <p:cNvPr id="245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3D4C3DA-0F57-4887-B85E-40DF9923291A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66889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dirty="0">
                <a:latin typeface="Arial"/>
                <a:cs typeface="Arial"/>
                <a:hlinkClick r:id="rId3"/>
              </a:rPr>
              <a:t>https://www.ncbi.nlm.nih.gov/pmc/articles/PMC4613812/</a:t>
            </a:r>
            <a:r>
              <a:rPr lang="cs-CZ" altLang="cs-CZ" dirty="0">
                <a:latin typeface="Arial"/>
                <a:cs typeface="Arial"/>
              </a:rPr>
              <a:t> </a:t>
            </a:r>
            <a:endParaRPr lang="cs-CZ" dirty="0"/>
          </a:p>
        </p:txBody>
      </p:sp>
      <p:sp>
        <p:nvSpPr>
          <p:cNvPr id="6861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9E574B-A33E-4727-883D-427E967F74E2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60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93917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dirty="0">
                <a:latin typeface="Arial"/>
                <a:cs typeface="Arial"/>
                <a:hlinkClick r:id="rId3"/>
              </a:rPr>
              <a:t>https://www.ncbi.nlm.nih.gov/pmc/articles/PMC4613812/</a:t>
            </a:r>
            <a:r>
              <a:rPr lang="cs-CZ" altLang="cs-CZ" dirty="0">
                <a:latin typeface="Arial"/>
                <a:cs typeface="Arial"/>
              </a:rPr>
              <a:t> </a:t>
            </a:r>
            <a:endParaRPr lang="cs-CZ" dirty="0"/>
          </a:p>
        </p:txBody>
      </p:sp>
      <p:sp>
        <p:nvSpPr>
          <p:cNvPr id="7066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4A3B14B-CDED-4E3D-B6B6-D77F2CDC139F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61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13333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dirty="0">
                <a:latin typeface="Arial"/>
                <a:cs typeface="Arial"/>
                <a:hlinkClick r:id="rId3"/>
              </a:rPr>
              <a:t>https://www.ncbi.nlm.nih.gov/pmc/articles/PMC4613812/</a:t>
            </a:r>
            <a:r>
              <a:rPr lang="cs-CZ" altLang="cs-CZ" dirty="0">
                <a:latin typeface="Arial"/>
                <a:cs typeface="Arial"/>
              </a:rPr>
              <a:t> </a:t>
            </a:r>
            <a:endParaRPr lang="cs-CZ" dirty="0"/>
          </a:p>
          <a:p>
            <a:endParaRPr lang="cs-CZ" altLang="cs-CZ" dirty="0"/>
          </a:p>
        </p:txBody>
      </p:sp>
      <p:sp>
        <p:nvSpPr>
          <p:cNvPr id="7270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5079794-BCDD-4563-9A02-C5B73DA67307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62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2732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hlinkClick r:id="rId3"/>
              </a:rPr>
              <a:t>https://www.ncbi.nlm.nih.gov/pmc/articles/PMC3726172/</a:t>
            </a:r>
          </a:p>
          <a:p>
            <a:r>
              <a:rPr lang="cs-CZ" dirty="0">
                <a:hlinkClick r:id="rId4"/>
              </a:rPr>
              <a:t>https://www.ncbi.nlm.nih.gov/pmc/articles/PMC4613812/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1328921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dirty="0">
                <a:latin typeface="Arial"/>
                <a:cs typeface="Arial"/>
                <a:hlinkClick r:id="rId3"/>
              </a:rPr>
              <a:t>https://www.ncbi.nlm.nih.gov/pubmed/24146030</a:t>
            </a:r>
            <a:endParaRPr lang="cs-CZ"/>
          </a:p>
          <a:p>
            <a:r>
              <a:rPr lang="cs-CZ" dirty="0">
                <a:hlinkClick r:id="rId4"/>
              </a:rPr>
              <a:t>https://www.frontiersin.org/articles/10.3389/fcvm.2020.00022/</a:t>
            </a:r>
            <a:r>
              <a:rPr lang="cs-CZ" dirty="0"/>
              <a:t> </a:t>
            </a:r>
          </a:p>
        </p:txBody>
      </p:sp>
      <p:sp>
        <p:nvSpPr>
          <p:cNvPr id="757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DA90B04-5258-43BB-8856-C9994495D007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65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3519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latin typeface="Arial"/>
                <a:cs typeface="Arial"/>
              </a:rPr>
              <a:t>Zdroj</a:t>
            </a:r>
            <a:r>
              <a:rPr lang="cs-CZ" baseline="0" dirty="0">
                <a:latin typeface="Arial"/>
                <a:cs typeface="Arial"/>
              </a:rPr>
              <a:t> obr</a:t>
            </a:r>
            <a:r>
              <a:rPr lang="cs-CZ" dirty="0">
                <a:latin typeface="Arial"/>
                <a:cs typeface="Arial"/>
              </a:rPr>
              <a:t>.: </a:t>
            </a:r>
            <a:r>
              <a:rPr lang="cs-CZ" dirty="0">
                <a:latin typeface="Arial"/>
                <a:cs typeface="Arial"/>
                <a:hlinkClick r:id="rId3"/>
              </a:rPr>
              <a:t>https://www.researchgate.net/figure/Browning-Whitening-of-WAT-A-The-number-of-beige-adipocytes-in-WAT-can-be-increased_fig6_324476714</a:t>
            </a:r>
            <a:endParaRPr lang="cs-CZ" dirty="0">
              <a:latin typeface="Arial"/>
              <a:cs typeface="Arial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3271847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dirty="0">
                <a:latin typeface="Arial"/>
                <a:cs typeface="Arial"/>
                <a:hlinkClick r:id="rId3"/>
              </a:rPr>
              <a:t>https://www.ncbi.nlm.nih.gov/pmc/articles/PMC3764508/</a:t>
            </a:r>
            <a:r>
              <a:rPr lang="cs-CZ" altLang="cs-CZ" dirty="0">
                <a:latin typeface="Arial"/>
                <a:cs typeface="Arial"/>
              </a:rPr>
              <a:t> </a:t>
            </a:r>
            <a:endParaRPr lang="cs-CZ" dirty="0"/>
          </a:p>
          <a:p>
            <a:r>
              <a:rPr lang="cs-CZ" altLang="cs-CZ" dirty="0">
                <a:latin typeface="Arial"/>
                <a:cs typeface="Arial"/>
                <a:hlinkClick r:id="rId4"/>
              </a:rPr>
              <a:t>https://www.ncbi.nlm.nih.gov/pmc/articles/PMC2587487/</a:t>
            </a:r>
            <a:r>
              <a:rPr lang="cs-CZ" altLang="cs-CZ" dirty="0">
                <a:latin typeface="Arial"/>
                <a:cs typeface="Arial"/>
              </a:rPr>
              <a:t> </a:t>
            </a:r>
            <a:endParaRPr lang="cs-CZ" altLang="cs-CZ" dirty="0">
              <a:cs typeface="Arial"/>
            </a:endParaRPr>
          </a:p>
          <a:p>
            <a:r>
              <a:rPr lang="cs-CZ" altLang="cs-CZ" dirty="0">
                <a:latin typeface="Arial"/>
                <a:cs typeface="Arial"/>
                <a:hlinkClick r:id="rId5"/>
              </a:rPr>
              <a:t>https://www.ncbi.nlm.nih.gov/pmc/articles/PMC4435780/</a:t>
            </a:r>
            <a:r>
              <a:rPr lang="cs-CZ" altLang="cs-CZ" dirty="0">
                <a:latin typeface="Arial"/>
                <a:cs typeface="Arial"/>
              </a:rPr>
              <a:t> </a:t>
            </a:r>
            <a:endParaRPr lang="cs-CZ" altLang="cs-CZ" dirty="0">
              <a:cs typeface="Arial"/>
            </a:endParaRPr>
          </a:p>
          <a:p>
            <a:r>
              <a:rPr lang="cs-CZ" altLang="cs-CZ" dirty="0">
                <a:latin typeface="Arial"/>
                <a:cs typeface="Arial"/>
                <a:hlinkClick r:id="rId6"/>
              </a:rPr>
              <a:t>https://www.ncbi.nlm.nih.gov/pmc/articles/PMC5274505/</a:t>
            </a:r>
            <a:r>
              <a:rPr lang="cs-CZ" altLang="cs-CZ" dirty="0">
                <a:latin typeface="Arial"/>
                <a:cs typeface="Arial"/>
              </a:rPr>
              <a:t> </a:t>
            </a:r>
            <a:endParaRPr lang="cs-CZ" altLang="cs-CZ" dirty="0">
              <a:cs typeface="Arial"/>
            </a:endParaRPr>
          </a:p>
          <a:p>
            <a:endParaRPr lang="cs-CZ" altLang="cs-CZ"/>
          </a:p>
        </p:txBody>
      </p:sp>
      <p:sp>
        <p:nvSpPr>
          <p:cNvPr id="7782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72C8D50-8DDA-43CC-88C6-9467A7FCD7EC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67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27963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dirty="0">
                <a:latin typeface="Arial"/>
                <a:cs typeface="Arial"/>
                <a:hlinkClick r:id="rId3"/>
              </a:rPr>
              <a:t>https://www.ncbi.nlm.nih.gov/pmc/articles/PMC3764508/</a:t>
            </a:r>
            <a:r>
              <a:rPr lang="cs-CZ" altLang="cs-CZ" dirty="0">
                <a:latin typeface="Arial"/>
                <a:cs typeface="Arial"/>
              </a:rPr>
              <a:t> </a:t>
            </a:r>
            <a:endParaRPr lang="cs-CZ" dirty="0"/>
          </a:p>
          <a:p>
            <a:r>
              <a:rPr lang="cs-CZ" altLang="cs-CZ" dirty="0">
                <a:latin typeface="Arial"/>
                <a:cs typeface="Arial"/>
                <a:hlinkClick r:id="rId4"/>
              </a:rPr>
              <a:t>https://www.ncbi.nlm.nih.gov/pmc/articles/PMC2587487/</a:t>
            </a:r>
            <a:r>
              <a:rPr lang="cs-CZ" altLang="cs-CZ" dirty="0">
                <a:latin typeface="Arial"/>
                <a:cs typeface="Arial"/>
              </a:rPr>
              <a:t> </a:t>
            </a:r>
            <a:endParaRPr lang="cs-CZ" altLang="cs-CZ" dirty="0">
              <a:cs typeface="Arial"/>
            </a:endParaRPr>
          </a:p>
          <a:p>
            <a:r>
              <a:rPr lang="cs-CZ" altLang="cs-CZ" dirty="0">
                <a:latin typeface="Arial"/>
                <a:cs typeface="Arial"/>
                <a:hlinkClick r:id="rId5"/>
              </a:rPr>
              <a:t>https://www.ncbi.nlm.nih.gov/pmc/articles/PMC4435780/</a:t>
            </a:r>
            <a:r>
              <a:rPr lang="cs-CZ" altLang="cs-CZ" dirty="0">
                <a:latin typeface="Arial"/>
                <a:cs typeface="Arial"/>
              </a:rPr>
              <a:t> </a:t>
            </a:r>
            <a:endParaRPr lang="cs-CZ" altLang="cs-CZ" dirty="0">
              <a:cs typeface="Arial"/>
            </a:endParaRPr>
          </a:p>
          <a:p>
            <a:r>
              <a:rPr lang="cs-CZ" altLang="cs-CZ" dirty="0">
                <a:latin typeface="Arial"/>
                <a:cs typeface="Arial"/>
                <a:hlinkClick r:id="rId6"/>
              </a:rPr>
              <a:t>https://www.ncbi.nlm.nih.gov/pmc/articles/PMC5274505/</a:t>
            </a:r>
            <a:r>
              <a:rPr lang="cs-CZ" altLang="cs-CZ" dirty="0">
                <a:latin typeface="Arial"/>
                <a:cs typeface="Arial"/>
              </a:rPr>
              <a:t> </a:t>
            </a:r>
            <a:endParaRPr lang="cs-CZ" altLang="cs-CZ" dirty="0">
              <a:cs typeface="Arial"/>
            </a:endParaRPr>
          </a:p>
          <a:p>
            <a:endParaRPr lang="cs-CZ" altLang="cs-CZ"/>
          </a:p>
        </p:txBody>
      </p:sp>
      <p:sp>
        <p:nvSpPr>
          <p:cNvPr id="798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D44F0C3-CB09-4408-B2DF-E96D8B6ADB9F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68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47946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dirty="0">
                <a:latin typeface="Arial"/>
                <a:cs typeface="Arial"/>
                <a:hlinkClick r:id="rId3"/>
              </a:rPr>
              <a:t>https://www.ncbi.nlm.nih.gov/pmc/articles/PMC3764508/</a:t>
            </a:r>
            <a:r>
              <a:rPr lang="cs-CZ" altLang="cs-CZ" dirty="0">
                <a:latin typeface="Arial"/>
                <a:cs typeface="Arial"/>
              </a:rPr>
              <a:t> </a:t>
            </a:r>
            <a:endParaRPr lang="cs-CZ"/>
          </a:p>
          <a:p>
            <a:r>
              <a:rPr lang="cs-CZ" altLang="cs-CZ" dirty="0">
                <a:latin typeface="Arial"/>
                <a:cs typeface="Arial"/>
                <a:hlinkClick r:id="rId4"/>
              </a:rPr>
              <a:t>https://www.ncbi.nlm.nih.gov/pmc/articles/PMC2587487/</a:t>
            </a:r>
            <a:r>
              <a:rPr lang="cs-CZ" altLang="cs-CZ" dirty="0">
                <a:latin typeface="Arial"/>
                <a:cs typeface="Arial"/>
              </a:rPr>
              <a:t> </a:t>
            </a:r>
            <a:endParaRPr lang="cs-CZ" altLang="cs-CZ" dirty="0">
              <a:cs typeface="Arial"/>
            </a:endParaRPr>
          </a:p>
          <a:p>
            <a:r>
              <a:rPr lang="cs-CZ" altLang="cs-CZ" dirty="0">
                <a:latin typeface="Arial"/>
                <a:cs typeface="Arial"/>
                <a:hlinkClick r:id="rId5"/>
              </a:rPr>
              <a:t>https://www.ncbi.nlm.nih.gov/pmc/articles/PMC4435780/</a:t>
            </a:r>
            <a:r>
              <a:rPr lang="cs-CZ" altLang="cs-CZ" dirty="0">
                <a:latin typeface="Arial"/>
                <a:cs typeface="Arial"/>
              </a:rPr>
              <a:t> </a:t>
            </a:r>
            <a:endParaRPr lang="cs-CZ" altLang="cs-CZ" dirty="0">
              <a:cs typeface="Arial"/>
            </a:endParaRPr>
          </a:p>
          <a:p>
            <a:r>
              <a:rPr lang="cs-CZ" altLang="cs-CZ" dirty="0">
                <a:latin typeface="Arial"/>
                <a:cs typeface="Arial"/>
                <a:hlinkClick r:id="rId6"/>
              </a:rPr>
              <a:t>https://www.ncbi.nlm.nih.gov/pmc/articles/PMC5274505/</a:t>
            </a:r>
            <a:r>
              <a:rPr lang="cs-CZ" altLang="cs-CZ" dirty="0">
                <a:latin typeface="Arial"/>
                <a:cs typeface="Arial"/>
              </a:rPr>
              <a:t> </a:t>
            </a:r>
            <a:endParaRPr lang="cs-CZ" altLang="cs-CZ" dirty="0">
              <a:cs typeface="Arial"/>
            </a:endParaRPr>
          </a:p>
          <a:p>
            <a:r>
              <a:rPr lang="cs-CZ" dirty="0">
                <a:hlinkClick r:id="rId7"/>
              </a:rPr>
              <a:t>https://joe.bioscientifica.com/view/journals/joe/241/3/JOE-18-0598.xml</a:t>
            </a:r>
            <a:r>
              <a:rPr lang="cs-CZ" dirty="0"/>
              <a:t> </a:t>
            </a:r>
          </a:p>
          <a:p>
            <a:endParaRPr lang="cs-CZ" altLang="cs-CZ">
              <a:cs typeface="Arial" charset="0"/>
            </a:endParaRPr>
          </a:p>
        </p:txBody>
      </p:sp>
      <p:sp>
        <p:nvSpPr>
          <p:cNvPr id="819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CCAB726-7A67-4849-9504-67CAF29D4FCB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69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58925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dirty="0">
                <a:latin typeface="Arial"/>
                <a:cs typeface="Arial"/>
              </a:rPr>
              <a:t>Zdroj obr.: </a:t>
            </a:r>
            <a:r>
              <a:rPr lang="cs-CZ" altLang="cs-CZ" dirty="0">
                <a:latin typeface="Arial"/>
                <a:cs typeface="Arial"/>
                <a:hlinkClick r:id="rId3"/>
              </a:rPr>
              <a:t>https://www.nature.com/articles/nrendo.2013.204</a:t>
            </a:r>
            <a:r>
              <a:rPr lang="cs-CZ" altLang="cs-CZ" dirty="0">
                <a:latin typeface="Arial"/>
                <a:cs typeface="Arial"/>
              </a:rPr>
              <a:t> </a:t>
            </a:r>
            <a:endParaRPr lang="cs-CZ" dirty="0"/>
          </a:p>
        </p:txBody>
      </p:sp>
      <p:sp>
        <p:nvSpPr>
          <p:cNvPr id="8397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AFA6FEC-89E8-42EB-878D-92A8246F5F6D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70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526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/>
              <a:t>https://pdfs.semanticscholar.org/99b5/3b12271535a93b861671974c6104eb31e3a5.pdf</a:t>
            </a:r>
          </a:p>
        </p:txBody>
      </p:sp>
      <p:sp>
        <p:nvSpPr>
          <p:cNvPr id="2662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FAC54A-8351-44E6-959E-0B0EBAF7C106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73869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latin typeface="Arial"/>
                <a:cs typeface="Arial"/>
                <a:hlinkClick r:id="rId3"/>
              </a:rPr>
              <a:t>https://www.mdpi.com/1422-0067/21/17/6241</a:t>
            </a:r>
            <a:r>
              <a:rPr lang="cs-CZ" dirty="0">
                <a:latin typeface="Arial"/>
                <a:cs typeface="Arial"/>
              </a:rPr>
              <a:t> </a:t>
            </a:r>
            <a:endParaRPr lang="cs-CZ" dirty="0"/>
          </a:p>
          <a:p>
            <a:r>
              <a:rPr lang="cs-CZ" dirty="0"/>
              <a:t>ADRB3 = adrenergní receptory beta-3</a:t>
            </a:r>
          </a:p>
          <a:p>
            <a:r>
              <a:rPr lang="cs-CZ" dirty="0"/>
              <a:t>SIRT1 = </a:t>
            </a:r>
            <a:r>
              <a:rPr lang="cs-CZ" dirty="0" err="1"/>
              <a:t>Sirtuin</a:t>
            </a:r>
            <a:r>
              <a:rPr lang="cs-CZ" dirty="0"/>
              <a:t> 1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71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8593230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dirty="0">
                <a:latin typeface="Arial"/>
                <a:cs typeface="Arial"/>
                <a:hlinkClick r:id="rId3"/>
              </a:rPr>
              <a:t>http://www.eje-online.org/content/170/5/R159.long</a:t>
            </a:r>
            <a:r>
              <a:rPr lang="cs-CZ" altLang="cs-CZ" dirty="0">
                <a:latin typeface="Arial"/>
                <a:cs typeface="Arial"/>
              </a:rPr>
              <a:t> </a:t>
            </a:r>
            <a:endParaRPr lang="cs-CZ" dirty="0"/>
          </a:p>
        </p:txBody>
      </p:sp>
      <p:sp>
        <p:nvSpPr>
          <p:cNvPr id="860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BBE4025-4062-41D9-BE36-2C8B2F022488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72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69808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dirty="0">
                <a:latin typeface="Arial"/>
                <a:cs typeface="Arial"/>
                <a:hlinkClick r:id="rId3"/>
              </a:rPr>
              <a:t>http://www.eje-online.org/content/170/5/R159.long</a:t>
            </a:r>
            <a:r>
              <a:rPr lang="cs-CZ" altLang="cs-CZ" dirty="0">
                <a:latin typeface="Arial"/>
                <a:cs typeface="Arial"/>
              </a:rPr>
              <a:t> </a:t>
            </a:r>
            <a:endParaRPr lang="cs-CZ" dirty="0"/>
          </a:p>
        </p:txBody>
      </p:sp>
      <p:sp>
        <p:nvSpPr>
          <p:cNvPr id="880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E961275-2E0C-4910-8F28-914C600C5DAA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73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7908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latin typeface="Arial"/>
                <a:cs typeface="Arial"/>
                <a:hlinkClick r:id="rId3"/>
              </a:rPr>
              <a:t>https://www.researchgate.net/publication/287271156_Mammary_glands_aquaporins_and_milk_production</a:t>
            </a:r>
            <a:r>
              <a:rPr lang="cs-CZ" dirty="0">
                <a:latin typeface="Arial"/>
                <a:cs typeface="Arial"/>
              </a:rPr>
              <a:t> </a:t>
            </a:r>
            <a:endParaRPr lang="cs-CZ" dirty="0"/>
          </a:p>
          <a:p>
            <a:r>
              <a:rPr lang="cs-CZ" dirty="0">
                <a:latin typeface="Arial"/>
                <a:cs typeface="Arial"/>
                <a:hlinkClick r:id="rId4"/>
              </a:rPr>
              <a:t>https://www.mdpi.com/2073-4409/8/7/662</a:t>
            </a:r>
            <a:r>
              <a:rPr lang="cs-CZ" dirty="0">
                <a:latin typeface="Arial"/>
                <a:cs typeface="Arial"/>
              </a:rPr>
              <a:t> </a:t>
            </a:r>
            <a:endParaRPr lang="cs-CZ" dirty="0">
              <a:cs typeface="Arial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74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0568643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dirty="0">
                <a:latin typeface="Arial"/>
                <a:cs typeface="Arial"/>
                <a:hlinkClick r:id="rId3"/>
              </a:rPr>
              <a:t>http://www.eje-online.org/content/170/5/R159.long</a:t>
            </a:r>
            <a:r>
              <a:rPr lang="cs-CZ" altLang="cs-CZ" dirty="0">
                <a:latin typeface="Arial"/>
                <a:cs typeface="Arial"/>
              </a:rPr>
              <a:t> </a:t>
            </a:r>
            <a:endParaRPr lang="cs-CZ" dirty="0"/>
          </a:p>
        </p:txBody>
      </p:sp>
      <p:sp>
        <p:nvSpPr>
          <p:cNvPr id="901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8F90075-E132-4835-AD14-70BFE8B8ADE8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75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13407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dirty="0">
                <a:latin typeface="Arial"/>
                <a:cs typeface="Arial"/>
                <a:hlinkClick r:id="rId3"/>
              </a:rPr>
              <a:t>https://www.sciencedirect.com/science/article/pii/S0925443913001658</a:t>
            </a:r>
            <a:r>
              <a:rPr lang="cs-CZ" altLang="cs-CZ" dirty="0">
                <a:latin typeface="Arial"/>
                <a:cs typeface="Arial"/>
              </a:rPr>
              <a:t> </a:t>
            </a:r>
            <a:endParaRPr lang="cs-CZ" dirty="0"/>
          </a:p>
        </p:txBody>
      </p:sp>
      <p:sp>
        <p:nvSpPr>
          <p:cNvPr id="9216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EBD2834-E25B-4DC3-A36E-1DE6127E3698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76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02571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dirty="0">
                <a:latin typeface="Arial"/>
                <a:cs typeface="Arial"/>
                <a:hlinkClick r:id="rId3"/>
              </a:rPr>
              <a:t>https://www.sciencedirect.com/science/article/pii/S0925443913001658</a:t>
            </a:r>
            <a:r>
              <a:rPr lang="cs-CZ" altLang="cs-CZ" dirty="0">
                <a:latin typeface="Arial"/>
                <a:cs typeface="Arial"/>
              </a:rPr>
              <a:t> </a:t>
            </a:r>
            <a:endParaRPr lang="cs-CZ" dirty="0"/>
          </a:p>
        </p:txBody>
      </p:sp>
      <p:sp>
        <p:nvSpPr>
          <p:cNvPr id="9421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08858B3-24C2-4F9C-9349-07F347FDFD08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77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657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/>
              <a:t>https://pdfs.semanticscholar.org/99b5/3b12271535a93b861671974c6104eb31e3a5.pdf</a:t>
            </a:r>
          </a:p>
        </p:txBody>
      </p:sp>
      <p:sp>
        <p:nvSpPr>
          <p:cNvPr id="286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5CA3D95-DC21-4025-9E07-2922AD99D39B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634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 dirty="0"/>
              <a:t>https://ac.els-cdn.com/S2173509314000336/1-s2.0-S2173509314000336-main.pdf?_tid=d17cdc38-1877-11e8-bfd2-00000aacb361&amp;acdnat=1519376533_d8c447220308bfe732647fbe3125d81c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dirty="0"/>
              <a:t>https://www.sciencedirect.com/science/article/pii/S0925443913001658</a:t>
            </a:r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11A0B82-EF8B-46C6-B2FA-AB5EE8C5B780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576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cs-CZ" dirty="0">
                <a:hlinkClick r:id="rId3"/>
              </a:rPr>
              <a:t>https://www.nature.com/articles/s41580-018-0093-z#Sec4</a:t>
            </a:r>
            <a:r>
              <a:rPr lang="cs-CZ" dirty="0"/>
              <a:t> </a:t>
            </a:r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11A0B82-EF8B-46C6-B2FA-AB5EE8C5B780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0963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https://www.nature.com/articles/s41580-018-0093-z#Sec4</a:t>
            </a:r>
            <a:r>
              <a:rPr lang="en-US" dirty="0"/>
              <a:t> 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/>
              <a:pPr/>
              <a:t>19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35197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2" name="Nadpis 6">
            <a:extLst>
              <a:ext uri="{FF2B5EF4-FFF2-40B4-BE49-F238E27FC236}">
                <a16:creationId xmlns:a16="http://schemas.microsoft.com/office/drawing/2014/main" id="{F31C6098-45F4-4855-8153-FB7904CE4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44BB26B4-1DB3-416F-8DA4-AFF4E665D6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4" name="Podnadpis 2">
            <a:extLst>
              <a:ext uri="{FF2B5EF4-FFF2-40B4-BE49-F238E27FC236}">
                <a16:creationId xmlns:a16="http://schemas.microsoft.com/office/drawing/2014/main" id="{6623C95A-60BE-40EB-9BC7-25260893EB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ástupný symbol pro obsah 12">
            <a:extLst>
              <a:ext uri="{FF2B5EF4-FFF2-40B4-BE49-F238E27FC236}">
                <a16:creationId xmlns:a16="http://schemas.microsoft.com/office/drawing/2014/main" id="{9547EBDF-D870-4615-B89A-66FC8E0A0F0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text 5">
            <a:extLst>
              <a:ext uri="{FF2B5EF4-FFF2-40B4-BE49-F238E27FC236}">
                <a16:creationId xmlns:a16="http://schemas.microsoft.com/office/drawing/2014/main" id="{FE825788-55A0-4392-9284-0099917A1B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Zástupný symbol pro text 13">
            <a:extLst>
              <a:ext uri="{FF2B5EF4-FFF2-40B4-BE49-F238E27FC236}">
                <a16:creationId xmlns:a16="http://schemas.microsoft.com/office/drawing/2014/main" id="{BB6DC7A3-6070-4788-8925-ECEF5D270E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4" name="Zástupný symbol pro text 5">
            <a:extLst>
              <a:ext uri="{FF2B5EF4-FFF2-40B4-BE49-F238E27FC236}">
                <a16:creationId xmlns:a16="http://schemas.microsoft.com/office/drawing/2014/main" id="{7B2FBDD4-6F42-4D3A-ABC8-DAF530179BD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Zástupný symbol pro text 13">
            <a:extLst>
              <a:ext uri="{FF2B5EF4-FFF2-40B4-BE49-F238E27FC236}">
                <a16:creationId xmlns:a16="http://schemas.microsoft.com/office/drawing/2014/main" id="{6559EC12-76DD-40DE-8DB8-8B359A47CC5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Zástupný symbol pro obsah 12">
            <a:extLst>
              <a:ext uri="{FF2B5EF4-FFF2-40B4-BE49-F238E27FC236}">
                <a16:creationId xmlns:a16="http://schemas.microsoft.com/office/drawing/2014/main" id="{137F4524-A39B-43FB-9E07-67C451992724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27" name="Obrázek 26">
            <a:extLst>
              <a:ext uri="{FF2B5EF4-FFF2-40B4-BE49-F238E27FC236}">
                <a16:creationId xmlns:a16="http://schemas.microsoft.com/office/drawing/2014/main" id="{6838A12A-82A1-4709-9D33-F39AFA8AFA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28" name="Rectangle 17">
            <a:extLst>
              <a:ext uri="{FF2B5EF4-FFF2-40B4-BE49-F238E27FC236}">
                <a16:creationId xmlns:a16="http://schemas.microsoft.com/office/drawing/2014/main" id="{DE0BEEF4-6DAC-4D6C-AD80-575053D4229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29" name="Rectangle 18">
            <a:extLst>
              <a:ext uri="{FF2B5EF4-FFF2-40B4-BE49-F238E27FC236}">
                <a16:creationId xmlns:a16="http://schemas.microsoft.com/office/drawing/2014/main" id="{D54EEC6B-F6F3-491F-AF84-5FBBB3FC67C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693E3813-A8A0-4605-A751-A0C7062485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Rectangle 17">
            <a:extLst>
              <a:ext uri="{FF2B5EF4-FFF2-40B4-BE49-F238E27FC236}">
                <a16:creationId xmlns:a16="http://schemas.microsoft.com/office/drawing/2014/main" id="{77EDFCFB-BDDB-45EE-9574-EB8FA8F8867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560DCD67-AE12-4FF8-B224-2C33488C5A4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rázek 7">
            <a:extLst>
              <a:ext uri="{FF2B5EF4-FFF2-40B4-BE49-F238E27FC236}">
                <a16:creationId xmlns:a16="http://schemas.microsoft.com/office/drawing/2014/main" id="{F4024E46-62E6-44CE-9E2C-14E827C7CC9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83CAA91-E696-4AD2-90D7-33C9838102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id="{D1C4BF70-4C1E-4AF7-81E0-104F006A02E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cs-CZ"/>
              <a:t>Definujte zápatí – název prezentace nebo pracoviště</a:t>
            </a:r>
            <a:endParaRPr lang="cs-CZ" dirty="0"/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3E5CFC32-FE61-424D-B52A-0545883D659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bg1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16480462-23C7-4E09-BE59-6229F8EBE2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D9B53-EBBE-4FDE-AAD3-5267C90E60B9}" type="datetimeFigureOut">
              <a:rPr lang="cs-CZ"/>
              <a:pPr>
                <a:defRPr/>
              </a:pPr>
              <a:t>24.11.2023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BA2EC-9A4F-47B0-BFB0-8ECE4DCA9B4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7808398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D1C49-8C2F-45D9-9287-A0680DFA08C6}" type="datetimeFigureOut">
              <a:rPr lang="cs-CZ"/>
              <a:pPr>
                <a:defRPr/>
              </a:pPr>
              <a:t>24.11.2023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6DFB1-5E72-443A-B8BE-A6F66807A71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92336787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B6C51-1245-478B-A831-4DE0A87B9162}" type="datetimeFigureOut">
              <a:rPr lang="cs-CZ"/>
              <a:pPr>
                <a:defRPr/>
              </a:pPr>
              <a:t>24.11.2023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7D3D2-CC40-4059-A6CE-A297555D831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26376248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91A47-23C1-4637-A716-13181DBD058D}" type="datetimeFigureOut">
              <a:rPr lang="cs-CZ"/>
              <a:pPr>
                <a:defRPr/>
              </a:pPr>
              <a:t>24.11.2023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13AF6-D746-411F-9927-32826835926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32769839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AFF8F-B1EC-449C-8C01-9B0F2B800CF2}" type="datetimeFigureOut">
              <a:rPr lang="cs-CZ"/>
              <a:pPr>
                <a:defRPr/>
              </a:pPr>
              <a:t>24.11.2023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D1B43-15AF-46C3-AB31-3CA8EAE8996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3400674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6">
            <a:extLst>
              <a:ext uri="{FF2B5EF4-FFF2-40B4-BE49-F238E27FC236}">
                <a16:creationId xmlns:a16="http://schemas.microsoft.com/office/drawing/2014/main" id="{A863908E-35CD-40EF-A9BC-99C58ABB7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B6C1BCC2-A34F-44AA-A794-995C12271B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A5A4303E-2B43-4D3D-A41D-FED699B96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3" name="Rectangle 17">
            <a:extLst>
              <a:ext uri="{FF2B5EF4-FFF2-40B4-BE49-F238E27FC236}">
                <a16:creationId xmlns:a16="http://schemas.microsoft.com/office/drawing/2014/main" id="{7870222A-3184-483B-8432-BC2DC270157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cs-CZ"/>
              <a:t>Definujte zápatí – název prezentace nebo pracoviště</a:t>
            </a:r>
            <a:endParaRPr lang="cs-CZ" dirty="0"/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9151A81E-EB70-4E3D-8B26-0F63114D610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bg1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2">
            <a:extLst>
              <a:ext uri="{FF2B5EF4-FFF2-40B4-BE49-F238E27FC236}">
                <a16:creationId xmlns:a16="http://schemas.microsoft.com/office/drawing/2014/main" id="{FB42411C-CED0-4ED2-B4E8-5D353B0A3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521D70DC-2864-41C2-B8C6-05CA897F7C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2FD3E81E-40FE-4E13-9B11-5767EF4D1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id="{3B718662-BCEF-4F53-80CB-8B7864BBF9F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817F25E5-B573-488B-992B-821062693CA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61655828-74E8-4C8C-9A46-D37055D42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0" name="Zástupný symbol pro text 7">
            <a:extLst>
              <a:ext uri="{FF2B5EF4-FFF2-40B4-BE49-F238E27FC236}">
                <a16:creationId xmlns:a16="http://schemas.microsoft.com/office/drawing/2014/main" id="{75DC10B1-1F87-4724-A431-B37F17D5CC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Nadpis 12">
            <a:extLst>
              <a:ext uri="{FF2B5EF4-FFF2-40B4-BE49-F238E27FC236}">
                <a16:creationId xmlns:a16="http://schemas.microsoft.com/office/drawing/2014/main" id="{AC2C2C02-70BC-4CA2-A448-691E5EA52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B250CC6C-D8E6-4BFA-8121-125E87CAF9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4" name="Zástupný symbol pro zápatí 1">
            <a:extLst>
              <a:ext uri="{FF2B5EF4-FFF2-40B4-BE49-F238E27FC236}">
                <a16:creationId xmlns:a16="http://schemas.microsoft.com/office/drawing/2014/main" id="{7031899D-0AAE-4B99-AEF8-0822F14C8E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15" name="Zástupný symbol pro číslo snímku 2">
            <a:extLst>
              <a:ext uri="{FF2B5EF4-FFF2-40B4-BE49-F238E27FC236}">
                <a16:creationId xmlns:a16="http://schemas.microsoft.com/office/drawing/2014/main" id="{D92A2384-FACF-4740-A29F-249FD2ADBF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D4C2477F-94C0-46AB-8F78-23BC6DD4FC0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Nadpis 12">
            <a:extLst>
              <a:ext uri="{FF2B5EF4-FFF2-40B4-BE49-F238E27FC236}">
                <a16:creationId xmlns:a16="http://schemas.microsoft.com/office/drawing/2014/main" id="{C4106739-3F30-4F60-A2E3-CF2394B80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13" name="Zástupný symbol pro text 7">
            <a:extLst>
              <a:ext uri="{FF2B5EF4-FFF2-40B4-BE49-F238E27FC236}">
                <a16:creationId xmlns:a16="http://schemas.microsoft.com/office/drawing/2014/main" id="{E339B93E-CBDC-488E-BF9A-45D7166AC8D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BFD74342-09BD-4472-B28E-114F4330F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5" name="Zástupný symbol pro obsah 2">
            <a:extLst>
              <a:ext uri="{FF2B5EF4-FFF2-40B4-BE49-F238E27FC236}">
                <a16:creationId xmlns:a16="http://schemas.microsoft.com/office/drawing/2014/main" id="{AD2DE495-3325-41DE-A9F8-9591CFE84142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1764A665-A1E3-4A8F-B626-FB65BDBAFB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9" name="Rectangle 17">
            <a:extLst>
              <a:ext uri="{FF2B5EF4-FFF2-40B4-BE49-F238E27FC236}">
                <a16:creationId xmlns:a16="http://schemas.microsoft.com/office/drawing/2014/main" id="{ADC4F307-3DF9-4410-8992-A762F287764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437C06DE-EC9E-4277-9F01-ABCD1D78511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Zástupný symbol pro obsah 12">
            <a:extLst>
              <a:ext uri="{FF2B5EF4-FFF2-40B4-BE49-F238E27FC236}">
                <a16:creationId xmlns:a16="http://schemas.microsoft.com/office/drawing/2014/main" id="{3CE5E861-D1D4-4121-A3EE-54C338DE09BB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8" name="Nadpis 3">
            <a:extLst>
              <a:ext uri="{FF2B5EF4-FFF2-40B4-BE49-F238E27FC236}">
                <a16:creationId xmlns:a16="http://schemas.microsoft.com/office/drawing/2014/main" id="{F7E125D3-8983-4C68-BE8E-3E28EE043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9" name="Zástupný symbol pro text 13">
            <a:extLst>
              <a:ext uri="{FF2B5EF4-FFF2-40B4-BE49-F238E27FC236}">
                <a16:creationId xmlns:a16="http://schemas.microsoft.com/office/drawing/2014/main" id="{437D9636-8187-40FB-9014-91A485647AB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30" name="Obrázek 29">
            <a:extLst>
              <a:ext uri="{FF2B5EF4-FFF2-40B4-BE49-F238E27FC236}">
                <a16:creationId xmlns:a16="http://schemas.microsoft.com/office/drawing/2014/main" id="{338E8CF6-8E6E-495F-9305-499E00CAAB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31" name="Zástupný symbol pro obsah 2">
            <a:extLst>
              <a:ext uri="{FF2B5EF4-FFF2-40B4-BE49-F238E27FC236}">
                <a16:creationId xmlns:a16="http://schemas.microsoft.com/office/drawing/2014/main" id="{F1218642-4B36-47A8-993D-095CD9ED7856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32" name="Rectangle 17">
            <a:extLst>
              <a:ext uri="{FF2B5EF4-FFF2-40B4-BE49-F238E27FC236}">
                <a16:creationId xmlns:a16="http://schemas.microsoft.com/office/drawing/2014/main" id="{B6B70499-49FF-4F72-990E-E50DCAF4970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33" name="Rectangle 18">
            <a:extLst>
              <a:ext uri="{FF2B5EF4-FFF2-40B4-BE49-F238E27FC236}">
                <a16:creationId xmlns:a16="http://schemas.microsoft.com/office/drawing/2014/main" id="{306C7E2E-0F6D-4FCC-BEBB-E477C0EDE1A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8CE0E250-5D3F-4EB8-8C80-318156771048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Zástupný symbol pro text 5">
            <a:extLst>
              <a:ext uri="{FF2B5EF4-FFF2-40B4-BE49-F238E27FC236}">
                <a16:creationId xmlns:a16="http://schemas.microsoft.com/office/drawing/2014/main" id="{0F223511-4560-47CD-B05A-BADF3B3D14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4" name="Zástupný symbol pro text 5">
            <a:extLst>
              <a:ext uri="{FF2B5EF4-FFF2-40B4-BE49-F238E27FC236}">
                <a16:creationId xmlns:a16="http://schemas.microsoft.com/office/drawing/2014/main" id="{3AFBD400-6ACB-4E94-8A8F-EF5BE83952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Zástupný symbol pro text 5">
            <a:extLst>
              <a:ext uri="{FF2B5EF4-FFF2-40B4-BE49-F238E27FC236}">
                <a16:creationId xmlns:a16="http://schemas.microsoft.com/office/drawing/2014/main" id="{F6BCDF9B-5557-4C01-BFEA-AC54389E04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Zástupný symbol pro text 13">
            <a:extLst>
              <a:ext uri="{FF2B5EF4-FFF2-40B4-BE49-F238E27FC236}">
                <a16:creationId xmlns:a16="http://schemas.microsoft.com/office/drawing/2014/main" id="{978AEBEE-D3B8-4F1E-84B5-BAC5E748B03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7" name="Zástupný symbol pro text 13">
            <a:extLst>
              <a:ext uri="{FF2B5EF4-FFF2-40B4-BE49-F238E27FC236}">
                <a16:creationId xmlns:a16="http://schemas.microsoft.com/office/drawing/2014/main" id="{8BEF53DA-BDCC-402C-8853-0C952D6B00F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8" name="Zástupný symbol pro text 13">
            <a:extLst>
              <a:ext uri="{FF2B5EF4-FFF2-40B4-BE49-F238E27FC236}">
                <a16:creationId xmlns:a16="http://schemas.microsoft.com/office/drawing/2014/main" id="{1B869AE0-B815-43F3-9C57-774B126513C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9" name="Zástupný symbol pro obsah 12">
            <a:extLst>
              <a:ext uri="{FF2B5EF4-FFF2-40B4-BE49-F238E27FC236}">
                <a16:creationId xmlns:a16="http://schemas.microsoft.com/office/drawing/2014/main" id="{7EE296DF-188D-46CD-A248-5E32B38204A8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0" name="Zástupný symbol pro obsah 12">
            <a:extLst>
              <a:ext uri="{FF2B5EF4-FFF2-40B4-BE49-F238E27FC236}">
                <a16:creationId xmlns:a16="http://schemas.microsoft.com/office/drawing/2014/main" id="{86567007-60CB-42DC-93EA-A0AFB168C810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1" name="Zástupný symbol pro text 7">
            <a:extLst>
              <a:ext uri="{FF2B5EF4-FFF2-40B4-BE49-F238E27FC236}">
                <a16:creationId xmlns:a16="http://schemas.microsoft.com/office/drawing/2014/main" id="{F1BE8CEB-F37E-4115-BEAE-2A66158C12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2" name="Nadpis 12">
            <a:extLst>
              <a:ext uri="{FF2B5EF4-FFF2-40B4-BE49-F238E27FC236}">
                <a16:creationId xmlns:a16="http://schemas.microsoft.com/office/drawing/2014/main" id="{9063DEBF-5704-4C60-927D-4EE182D48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33" name="Obrázek 32">
            <a:extLst>
              <a:ext uri="{FF2B5EF4-FFF2-40B4-BE49-F238E27FC236}">
                <a16:creationId xmlns:a16="http://schemas.microsoft.com/office/drawing/2014/main" id="{C1E17AD7-C41E-4941-82E2-9E0085CDE6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34" name="Rectangle 17">
            <a:extLst>
              <a:ext uri="{FF2B5EF4-FFF2-40B4-BE49-F238E27FC236}">
                <a16:creationId xmlns:a16="http://schemas.microsoft.com/office/drawing/2014/main" id="{2019F1A4-69A0-4FF8-8995-9B76480FDF9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35" name="Rectangle 18">
            <a:extLst>
              <a:ext uri="{FF2B5EF4-FFF2-40B4-BE49-F238E27FC236}">
                <a16:creationId xmlns:a16="http://schemas.microsoft.com/office/drawing/2014/main" id="{70B6F527-4F6F-407F-ACB8-3642D3D05B9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6D2A4ADF-EE22-48A9-9D57-09381DE87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5327AD19-2866-498E-B141-60DB67C20A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F362095D-69A9-4E7E-B0AD-45833F6F0960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816C4316-2D20-4A0F-97F8-1B81D6F3D2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Rectangle 17">
            <a:extLst>
              <a:ext uri="{FF2B5EF4-FFF2-40B4-BE49-F238E27FC236}">
                <a16:creationId xmlns:a16="http://schemas.microsoft.com/office/drawing/2014/main" id="{479503A6-16CC-4F01-AF35-CF704ACE787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17" name="Rectangle 18">
            <a:extLst>
              <a:ext uri="{FF2B5EF4-FFF2-40B4-BE49-F238E27FC236}">
                <a16:creationId xmlns:a16="http://schemas.microsoft.com/office/drawing/2014/main" id="{0C31BCEF-D9FF-4796-A774-A41223BD563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8A9C999D-0177-4D2E-B8A6-1E94C72C4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166C581-4BC7-43C0-A297-97463012AF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id="{804A2AC6-8CD7-45FD-9072-6BC53E42A30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11" name="Rectangle 18">
            <a:extLst>
              <a:ext uri="{FF2B5EF4-FFF2-40B4-BE49-F238E27FC236}">
                <a16:creationId xmlns:a16="http://schemas.microsoft.com/office/drawing/2014/main" id="{CB7837D4-109B-4305-835D-58924C78A80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nadpis 1">
            <a:extLst>
              <a:ext uri="{FF2B5EF4-FFF2-40B4-BE49-F238E27FC236}">
                <a16:creationId xmlns:a16="http://schemas.microsoft.com/office/drawing/2014/main" id="{357E978C-D332-46B0-BCEB-191876BAE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7" name="Zástupný symbol pro text 4">
            <a:extLst>
              <a:ext uri="{FF2B5EF4-FFF2-40B4-BE49-F238E27FC236}">
                <a16:creationId xmlns:a16="http://schemas.microsoft.com/office/drawing/2014/main" id="{BF356BAA-D86E-48F6-AB0E-D85145D01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04A51A6C-23BF-41AD-B682-A75C089948D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9" name="Rectangle 18">
            <a:extLst>
              <a:ext uri="{FF2B5EF4-FFF2-40B4-BE49-F238E27FC236}">
                <a16:creationId xmlns:a16="http://schemas.microsoft.com/office/drawing/2014/main" id="{F8DFAB6E-B377-4196-8D95-E94BE6B31EB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4" r:id="rId12"/>
    <p:sldLayoutId id="2147483692" r:id="rId13"/>
    <p:sldLayoutId id="2147483693" r:id="rId14"/>
    <p:sldLayoutId id="2147483709" r:id="rId15"/>
    <p:sldLayoutId id="2147483714" r:id="rId16"/>
    <p:sldLayoutId id="2147483712" r:id="rId17"/>
    <p:sldLayoutId id="2147483706" r:id="rId18"/>
    <p:sldLayoutId id="2147483699" r:id="rId19"/>
  </p:sldLayoutIdLst>
  <p:hf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1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698" r:id="rId6"/>
    <p:sldLayoutId id="2147483707" r:id="rId7"/>
    <p:sldLayoutId id="2147483708" r:id="rId8"/>
    <p:sldLayoutId id="2147483695" r:id="rId9"/>
    <p:sldLayoutId id="2147483710" r:id="rId10"/>
    <p:sldLayoutId id="2147483711" r:id="rId11"/>
    <p:sldLayoutId id="2147483697" r:id="rId12"/>
    <p:sldLayoutId id="2147483713" r:id="rId13"/>
    <p:sldLayoutId id="2147483696" r:id="rId14"/>
    <p:sldLayoutId id="2147483715" r:id="rId15"/>
    <p:sldLayoutId id="2147483716" r:id="rId16"/>
    <p:sldLayoutId id="2147483717" r:id="rId17"/>
  </p:sldLayoutIdLst>
  <p:hf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9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9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articles/s41580-018-0093-z" TargetMode="External"/><Relationship Id="rId2" Type="http://schemas.openxmlformats.org/officeDocument/2006/relationships/hyperlink" Target="https://www.frontiersin.org/articles/10.3389/fcvm.2020.00022/full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mdpi.com/1422-0067/21/10/3570" TargetMode="Externa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ctrTitle"/>
          </p:nvPr>
        </p:nvSpPr>
        <p:spPr>
          <a:xfrm>
            <a:off x="1881189" y="3069770"/>
            <a:ext cx="8358187" cy="1136469"/>
          </a:xfrm>
        </p:spPr>
        <p:txBody>
          <a:bodyPr/>
          <a:lstStyle/>
          <a:p>
            <a:pPr algn="ctr" eaLnBrk="1" hangingPunct="1"/>
            <a:r>
              <a:rPr lang="cs-CZ" altLang="cs-CZ" dirty="0"/>
              <a:t>Tuková tkáň</a:t>
            </a:r>
          </a:p>
        </p:txBody>
      </p:sp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378710" y="5877909"/>
            <a:ext cx="11361600" cy="698497"/>
          </a:xfrm>
        </p:spPr>
        <p:txBody>
          <a:bodyPr/>
          <a:lstStyle/>
          <a:p>
            <a:r>
              <a:rPr lang="cs-CZ" sz="1400" dirty="0">
                <a:solidFill>
                  <a:srgbClr val="0000DC"/>
                </a:solidFill>
                <a:cs typeface="Arial"/>
              </a:rPr>
              <a:t>OBEZITOLOGIE I </a:t>
            </a:r>
            <a:r>
              <a:rPr lang="cs-CZ" sz="1400">
                <a:ea typeface="+mj-lt"/>
                <a:cs typeface="+mj-lt"/>
              </a:rPr>
              <a:t>–</a:t>
            </a:r>
            <a:r>
              <a:rPr lang="cs-CZ" sz="1400">
                <a:solidFill>
                  <a:srgbClr val="0000DC"/>
                </a:solidFill>
                <a:ea typeface="+mj-lt"/>
                <a:cs typeface="+mj-lt"/>
              </a:rPr>
              <a:t> </a:t>
            </a:r>
            <a:r>
              <a:rPr lang="cs-CZ" sz="1400">
                <a:solidFill>
                  <a:srgbClr val="0000DC"/>
                </a:solidFill>
                <a:cs typeface="Arial"/>
              </a:rPr>
              <a:t>2023</a:t>
            </a:r>
            <a:endParaRPr lang="cs-CZ" sz="1400" dirty="0">
              <a:solidFill>
                <a:srgbClr val="0000DC"/>
              </a:solidFill>
              <a:cs typeface="Arial"/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50FC21C-778F-47F5-BF9D-98D46579DB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5059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Původ adipocytů</a:t>
            </a:r>
          </a:p>
        </p:txBody>
      </p:sp>
      <p:sp>
        <p:nvSpPr>
          <p:cNvPr id="20483" name="Zástupný symbol pro obsah 5"/>
          <p:cNvSpPr>
            <a:spLocks noGrp="1"/>
          </p:cNvSpPr>
          <p:nvPr>
            <p:ph idx="1"/>
          </p:nvPr>
        </p:nvSpPr>
        <p:spPr>
          <a:xfrm>
            <a:off x="720000" y="1436915"/>
            <a:ext cx="4976415" cy="4689250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1800" dirty="0">
                <a:ea typeface="+mn-lt"/>
                <a:cs typeface="+mn-lt"/>
              </a:rPr>
              <a:t>Ne zcela jednoznačně pochopený</a:t>
            </a:r>
            <a:endParaRPr lang="cs-CZ" sz="1800" dirty="0">
              <a:cs typeface="Arial"/>
            </a:endParaRPr>
          </a:p>
          <a:p>
            <a:pPr marL="251460" indent="-179705"/>
            <a:r>
              <a:rPr lang="cs-CZ" sz="1800" dirty="0">
                <a:ea typeface="+mn-lt"/>
                <a:cs typeface="+mn-lt"/>
              </a:rPr>
              <a:t>Původ pravděpodobně z mezenchymálních kmenových buněk X adipocyty v oblasti hlavy a krku spíše z </a:t>
            </a:r>
            <a:r>
              <a:rPr lang="cs-CZ" sz="1800" dirty="0" err="1">
                <a:ea typeface="+mn-lt"/>
                <a:cs typeface="+mn-lt"/>
              </a:rPr>
              <a:t>neuroektodermu</a:t>
            </a:r>
            <a:endParaRPr lang="cs-CZ" sz="1800" dirty="0">
              <a:ea typeface="+mn-lt"/>
              <a:cs typeface="+mn-lt"/>
            </a:endParaRPr>
          </a:p>
          <a:p>
            <a:pPr marL="251460" indent="-179705"/>
            <a:r>
              <a:rPr lang="cs-CZ" sz="1800" dirty="0">
                <a:ea typeface="+mn-lt"/>
                <a:cs typeface="+mn-lt"/>
              </a:rPr>
              <a:t>Více řad </a:t>
            </a:r>
            <a:r>
              <a:rPr lang="cs-CZ" sz="1800" dirty="0" err="1">
                <a:ea typeface="+mn-lt"/>
                <a:cs typeface="+mn-lt"/>
              </a:rPr>
              <a:t>prekurzorových</a:t>
            </a:r>
            <a:r>
              <a:rPr lang="cs-CZ" sz="1800" dirty="0">
                <a:ea typeface="+mn-lt"/>
                <a:cs typeface="+mn-lt"/>
              </a:rPr>
              <a:t> buněk - možný podíl na rozdílných vlastnostech jednotlivých tukových dep</a:t>
            </a:r>
            <a:endParaRPr lang="cs-CZ" sz="1800" dirty="0">
              <a:cs typeface="Arial"/>
            </a:endParaRPr>
          </a:p>
          <a:p>
            <a:pPr marL="251460" indent="-179705"/>
            <a:r>
              <a:rPr lang="cs-CZ" sz="1800" dirty="0">
                <a:cs typeface="Arial"/>
              </a:rPr>
              <a:t>Využití tuku jako zásobního zdroje energie je univerzální vlastností většiny živočichů, vývoj adipocytů a specializované tukové tkáně je však specifický až pro obratlovce.</a:t>
            </a:r>
          </a:p>
          <a:p>
            <a:pPr marL="251460" indent="-179705"/>
            <a:endParaRPr lang="cs-CZ" altLang="cs-CZ" sz="2000" dirty="0">
              <a:cs typeface="Arial"/>
            </a:endParaRPr>
          </a:p>
          <a:p>
            <a:pPr marL="251460" indent="-179705"/>
            <a:endParaRPr lang="cs-CZ" altLang="cs-CZ" sz="2000" dirty="0">
              <a:cs typeface="Arial"/>
            </a:endParaRPr>
          </a:p>
          <a:p>
            <a:pPr marL="251460" indent="-179705"/>
            <a:endParaRPr lang="cs-CZ" altLang="cs-CZ" sz="2000" dirty="0">
              <a:cs typeface="Arial"/>
            </a:endParaRPr>
          </a:p>
          <a:p>
            <a:pPr marL="251460" indent="-179705"/>
            <a:endParaRPr lang="cs-CZ" altLang="cs-CZ" sz="2000" dirty="0">
              <a:cs typeface="Arial"/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95EE5E5-99A9-4ACD-9C67-F2DD36C71C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10</a:t>
            </a:fld>
            <a:endParaRPr lang="cs-CZ"/>
          </a:p>
        </p:txBody>
      </p:sp>
      <p:pic>
        <p:nvPicPr>
          <p:cNvPr id="3" name="Obrázek 3">
            <a:extLst>
              <a:ext uri="{FF2B5EF4-FFF2-40B4-BE49-F238E27FC236}">
                <a16:creationId xmlns:a16="http://schemas.microsoft.com/office/drawing/2014/main" id="{F6AD1D70-279B-44C1-97AF-47789346E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8182" y="2034053"/>
            <a:ext cx="6404980" cy="482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694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AC675C-5D6B-4A3A-9595-7D2619F42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400" dirty="0">
                <a:latin typeface="Arial"/>
                <a:ea typeface="Arial"/>
                <a:cs typeface="Arial"/>
              </a:rPr>
              <a:t>Tukové kmenové buňky</a:t>
            </a:r>
            <a:br>
              <a:rPr lang="cs-CZ" sz="3400" dirty="0">
                <a:latin typeface="Arial"/>
                <a:ea typeface="Arial"/>
                <a:cs typeface="Arial"/>
              </a:rPr>
            </a:br>
            <a:r>
              <a:rPr lang="cs-CZ" sz="2800" dirty="0">
                <a:latin typeface="Arial"/>
                <a:ea typeface="Arial"/>
                <a:cs typeface="Arial"/>
              </a:rPr>
              <a:t>(</a:t>
            </a:r>
            <a:r>
              <a:rPr lang="cs-CZ" sz="2800" dirty="0" err="1">
                <a:latin typeface="Arial"/>
                <a:ea typeface="Arial"/>
                <a:cs typeface="Arial"/>
              </a:rPr>
              <a:t>Adipose</a:t>
            </a:r>
            <a:r>
              <a:rPr lang="cs-CZ" sz="2800" dirty="0">
                <a:latin typeface="Arial"/>
                <a:ea typeface="Arial"/>
                <a:cs typeface="Arial"/>
              </a:rPr>
              <a:t> </a:t>
            </a:r>
            <a:r>
              <a:rPr lang="cs-CZ" sz="2800" dirty="0" err="1">
                <a:latin typeface="Arial"/>
                <a:ea typeface="Arial"/>
                <a:cs typeface="Arial"/>
              </a:rPr>
              <a:t>progenitor</a:t>
            </a:r>
            <a:r>
              <a:rPr lang="cs-CZ" sz="2800" dirty="0">
                <a:latin typeface="Arial"/>
                <a:ea typeface="Arial"/>
                <a:cs typeface="Arial"/>
              </a:rPr>
              <a:t> </a:t>
            </a:r>
            <a:r>
              <a:rPr lang="cs-CZ" sz="2800" dirty="0" err="1">
                <a:latin typeface="Arial"/>
                <a:ea typeface="Arial"/>
                <a:cs typeface="Arial"/>
              </a:rPr>
              <a:t>cells</a:t>
            </a:r>
            <a:r>
              <a:rPr lang="cs-CZ" sz="2800" dirty="0">
                <a:latin typeface="Arial"/>
                <a:ea typeface="Arial"/>
                <a:cs typeface="Arial"/>
              </a:rPr>
              <a:t> - </a:t>
            </a:r>
            <a:r>
              <a:rPr lang="cs-CZ" sz="2800" dirty="0" err="1">
                <a:latin typeface="Arial"/>
                <a:ea typeface="Arial"/>
                <a:cs typeface="Arial"/>
              </a:rPr>
              <a:t>APCs</a:t>
            </a:r>
            <a:r>
              <a:rPr lang="cs-CZ" sz="2800" dirty="0">
                <a:latin typeface="Arial"/>
                <a:ea typeface="Arial"/>
                <a:cs typeface="Arial"/>
              </a:rPr>
              <a:t>)</a:t>
            </a:r>
            <a:endParaRPr lang="cs-CZ" sz="28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830200-51F4-408E-975F-9351320BA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102473"/>
            <a:ext cx="5512127" cy="4121413"/>
          </a:xfrm>
        </p:spPr>
        <p:txBody>
          <a:bodyPr vert="horz" lIns="0" tIns="0" rIns="0" bIns="0" rtlCol="0" anchor="ctr">
            <a:noAutofit/>
          </a:bodyPr>
          <a:lstStyle/>
          <a:p>
            <a:pPr marL="251460" indent="-179705"/>
            <a:r>
              <a:rPr lang="cs-CZ" sz="2000" dirty="0">
                <a:ea typeface="+mn-lt"/>
                <a:cs typeface="+mn-lt"/>
              </a:rPr>
              <a:t>značná heterogenita mezi různými </a:t>
            </a:r>
            <a:r>
              <a:rPr lang="cs-CZ" sz="2000" dirty="0" err="1">
                <a:ea typeface="+mn-lt"/>
                <a:cs typeface="+mn-lt"/>
              </a:rPr>
              <a:t>adipózními</a:t>
            </a:r>
            <a:r>
              <a:rPr lang="cs-CZ" sz="2000" dirty="0">
                <a:ea typeface="+mn-lt"/>
                <a:cs typeface="+mn-lt"/>
              </a:rPr>
              <a:t> depy</a:t>
            </a:r>
          </a:p>
          <a:p>
            <a:pPr marL="251460" indent="-179705"/>
            <a:r>
              <a:rPr lang="cs-CZ" sz="2000" dirty="0" err="1">
                <a:ea typeface="+mn-lt"/>
                <a:cs typeface="+mn-lt"/>
              </a:rPr>
              <a:t>APCs</a:t>
            </a:r>
            <a:r>
              <a:rPr lang="cs-CZ" sz="2000" dirty="0">
                <a:ea typeface="+mn-lt"/>
                <a:cs typeface="+mn-lt"/>
              </a:rPr>
              <a:t> izolované z jediného depa VWAT nejsou homogenní populací</a:t>
            </a:r>
          </a:p>
          <a:p>
            <a:pPr marL="251460" indent="-179705"/>
            <a:r>
              <a:rPr lang="cs-CZ" sz="2000" dirty="0">
                <a:ea typeface="+mn-lt"/>
                <a:cs typeface="+mn-lt"/>
              </a:rPr>
              <a:t>popsány </a:t>
            </a:r>
            <a:r>
              <a:rPr lang="cs-CZ" sz="2000" b="1" dirty="0">
                <a:ea typeface="+mn-lt"/>
                <a:cs typeface="+mn-lt"/>
              </a:rPr>
              <a:t>rozdíly v genové expresi </a:t>
            </a:r>
            <a:r>
              <a:rPr lang="cs-CZ" sz="2000" dirty="0">
                <a:ea typeface="+mn-lt"/>
                <a:cs typeface="+mn-lt"/>
              </a:rPr>
              <a:t>pro geny zapojené do angiogeneze mezi subkutánními a viscerálními zásobami tukové tkáně</a:t>
            </a:r>
            <a:endParaRPr lang="cs-CZ" sz="2000" dirty="0">
              <a:cs typeface="Arial"/>
            </a:endParaRPr>
          </a:p>
          <a:p>
            <a:pPr marL="251460" indent="-179705"/>
            <a:r>
              <a:rPr lang="cs-CZ" sz="2000" dirty="0">
                <a:cs typeface="Arial"/>
              </a:rPr>
              <a:t>rozdíly v přítomných </a:t>
            </a:r>
            <a:r>
              <a:rPr lang="cs-CZ" sz="2000" dirty="0" err="1">
                <a:cs typeface="Arial"/>
              </a:rPr>
              <a:t>APCs</a:t>
            </a:r>
            <a:r>
              <a:rPr lang="cs-CZ" sz="2000" dirty="0">
                <a:cs typeface="Arial"/>
              </a:rPr>
              <a:t> mohou mít vliv na chování tukové tkáně při obezitě</a:t>
            </a:r>
          </a:p>
          <a:p>
            <a:pPr marL="251460" indent="-179705"/>
            <a:endParaRPr lang="cs-CZ" sz="2000" dirty="0">
              <a:cs typeface="Arial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570342A-403F-4F11-AF4A-13B34F26D9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pic>
        <p:nvPicPr>
          <p:cNvPr id="5" name="Obrázek 5">
            <a:extLst>
              <a:ext uri="{FF2B5EF4-FFF2-40B4-BE49-F238E27FC236}">
                <a16:creationId xmlns:a16="http://schemas.microsoft.com/office/drawing/2014/main" id="{EDF6BC74-9653-45F9-A537-86115310A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0728" y="2841819"/>
            <a:ext cx="5718252" cy="401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431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AC675C-5D6B-4A3A-9595-7D2619F42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400" dirty="0">
                <a:latin typeface="Arial"/>
                <a:ea typeface="Arial"/>
                <a:cs typeface="Arial"/>
              </a:rPr>
              <a:t>Tukové kmenové buňky</a:t>
            </a:r>
            <a:endParaRPr lang="cs-CZ" sz="34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830200-51F4-408E-975F-9351320BA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710587"/>
            <a:ext cx="5794349" cy="4121413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2000" dirty="0">
                <a:ea typeface="+mn-lt"/>
                <a:cs typeface="+mn-lt"/>
              </a:rPr>
              <a:t>Z vývojového i funkčního pohledu tak lze na jednotlivá tuková depa pohlížet jako jednotlivé “mini orgány”</a:t>
            </a:r>
          </a:p>
          <a:p>
            <a:pPr marL="251460" indent="-179705"/>
            <a:r>
              <a:rPr lang="cs-CZ" sz="2000" dirty="0">
                <a:cs typeface="Arial"/>
              </a:rPr>
              <a:t>Lze u nich sledovat odlišné vývojové načasování, odlišné složení z pohledu přítomných buněk i funkční rozdíly</a:t>
            </a:r>
          </a:p>
          <a:p>
            <a:pPr marL="251460" indent="-179705"/>
            <a:r>
              <a:rPr lang="cs-CZ" sz="2000" dirty="0">
                <a:cs typeface="Arial"/>
              </a:rPr>
              <a:t>Jisté rozdíly v tukové tkáni mezi člověkem a myšími modely a využívání několika specifických buněčných linií znesnadňuje přesné pochopení mechanismů </a:t>
            </a:r>
            <a:r>
              <a:rPr lang="cs-CZ" sz="2000" dirty="0" err="1">
                <a:cs typeface="Arial"/>
              </a:rPr>
              <a:t>adipogeneze</a:t>
            </a:r>
            <a:endParaRPr lang="cs-CZ" sz="2000" dirty="0">
              <a:cs typeface="Arial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570342A-403F-4F11-AF4A-13B34F26D9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pic>
        <p:nvPicPr>
          <p:cNvPr id="6" name="Obrázek 6">
            <a:extLst>
              <a:ext uri="{FF2B5EF4-FFF2-40B4-BE49-F238E27FC236}">
                <a16:creationId xmlns:a16="http://schemas.microsoft.com/office/drawing/2014/main" id="{F748C9BD-D995-4BBA-B44A-9B68A9334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9010" y="2406689"/>
            <a:ext cx="5526126" cy="445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233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/>
              <a:t>Adipogeneze</a:t>
            </a:r>
            <a:endParaRPr lang="cs-CZ" altLang="cs-CZ" dirty="0"/>
          </a:p>
        </p:txBody>
      </p:sp>
      <p:sp>
        <p:nvSpPr>
          <p:cNvPr id="23555" name="Zástupný symbol pro obsah 5"/>
          <p:cNvSpPr>
            <a:spLocks noGrp="1"/>
          </p:cNvSpPr>
          <p:nvPr>
            <p:ph idx="1"/>
          </p:nvPr>
        </p:nvSpPr>
        <p:spPr>
          <a:xfrm>
            <a:off x="490499" y="1357315"/>
            <a:ext cx="10756621" cy="5122472"/>
          </a:xfrm>
        </p:spPr>
        <p:txBody>
          <a:bodyPr/>
          <a:lstStyle/>
          <a:p>
            <a:r>
              <a:rPr lang="cs-CZ" altLang="cs-CZ" sz="2000" dirty="0" err="1"/>
              <a:t>preadipocyt</a:t>
            </a:r>
            <a:r>
              <a:rPr lang="cs-CZ" altLang="cs-CZ" sz="2000" dirty="0"/>
              <a:t> </a:t>
            </a:r>
            <a:r>
              <a:rPr lang="cs-CZ" altLang="cs-CZ" sz="2000" dirty="0">
                <a:sym typeface="Wingdings" panose="05000000000000000000" pitchFamily="2" charset="2"/>
              </a:rPr>
              <a:t> stimulace  zralý adipocyt</a:t>
            </a:r>
            <a:endParaRPr lang="cs-CZ" altLang="cs-CZ" sz="2000" dirty="0"/>
          </a:p>
          <a:p>
            <a:r>
              <a:rPr lang="cs-CZ" altLang="cs-CZ" sz="2000" dirty="0"/>
              <a:t>vysoce uspořádaný proces, který je zahájen během vývoje plodu a pokračuje po celý život</a:t>
            </a:r>
            <a:endParaRPr lang="cs-CZ" altLang="cs-CZ" sz="2000" dirty="0">
              <a:sym typeface="Wingdings" panose="05000000000000000000" pitchFamily="2" charset="2"/>
            </a:endParaRPr>
          </a:p>
          <a:p>
            <a:r>
              <a:rPr lang="cs-CZ" altLang="cs-CZ" sz="2000" dirty="0"/>
              <a:t>hormonální aktivita a </a:t>
            </a:r>
            <a:r>
              <a:rPr lang="cs-CZ" altLang="cs-CZ" sz="2000" b="1" dirty="0"/>
              <a:t>transkripční faktory</a:t>
            </a:r>
            <a:r>
              <a:rPr lang="cs-CZ" altLang="cs-CZ" sz="2000" dirty="0"/>
              <a:t> ovlivňují diferenciaci z </a:t>
            </a:r>
            <a:r>
              <a:rPr lang="cs-CZ" altLang="cs-CZ" sz="2000" dirty="0" err="1"/>
              <a:t>preadipocytů</a:t>
            </a:r>
            <a:r>
              <a:rPr lang="cs-CZ" altLang="cs-CZ" sz="2000" dirty="0"/>
              <a:t> na adipocyty</a:t>
            </a:r>
          </a:p>
          <a:p>
            <a:pPr marL="72000" indent="0">
              <a:buNone/>
            </a:pPr>
            <a:endParaRPr lang="cs-CZ" altLang="cs-CZ" sz="2000" dirty="0">
              <a:sym typeface="Wingdings" panose="05000000000000000000" pitchFamily="2" charset="2"/>
            </a:endParaRPr>
          </a:p>
          <a:p>
            <a:r>
              <a:rPr lang="cs-CZ" altLang="cs-CZ" sz="2000" dirty="0">
                <a:sym typeface="Wingdings" panose="05000000000000000000" pitchFamily="2" charset="2"/>
              </a:rPr>
              <a:t>jaderný hormonální </a:t>
            </a:r>
            <a:r>
              <a:rPr lang="cs-CZ" altLang="cs-CZ" sz="2000" b="1" dirty="0">
                <a:solidFill>
                  <a:srgbClr val="F01928"/>
                </a:solidFill>
                <a:sym typeface="Wingdings" panose="05000000000000000000" pitchFamily="2" charset="2"/>
              </a:rPr>
              <a:t>receptor PPAR</a:t>
            </a:r>
            <a:r>
              <a:rPr lang="el-GR" altLang="cs-CZ" sz="2000" b="1" dirty="0">
                <a:solidFill>
                  <a:srgbClr val="F01928"/>
                </a:solidFill>
                <a:sym typeface="Wingdings" panose="05000000000000000000" pitchFamily="2" charset="2"/>
              </a:rPr>
              <a:t>γ</a:t>
            </a:r>
            <a:endParaRPr lang="cs-CZ" altLang="cs-CZ" sz="2000" b="1" dirty="0">
              <a:solidFill>
                <a:srgbClr val="F01928"/>
              </a:solidFill>
              <a:sym typeface="Wingdings" panose="05000000000000000000" pitchFamily="2" charset="2"/>
            </a:endParaRPr>
          </a:p>
          <a:p>
            <a:pPr lvl="1">
              <a:lnSpc>
                <a:spcPct val="150000"/>
              </a:lnSpc>
            </a:pPr>
            <a:r>
              <a:rPr lang="cs-CZ" altLang="cs-CZ" sz="1800" dirty="0">
                <a:sym typeface="Wingdings" panose="05000000000000000000" pitchFamily="2" charset="2"/>
              </a:rPr>
              <a:t>ústředním regulátorem </a:t>
            </a:r>
            <a:r>
              <a:rPr lang="cs-CZ" altLang="cs-CZ" sz="1800" dirty="0" err="1">
                <a:sym typeface="Wingdings" panose="05000000000000000000" pitchFamily="2" charset="2"/>
              </a:rPr>
              <a:t>adipogeneze</a:t>
            </a:r>
            <a:endParaRPr lang="cs-CZ" altLang="cs-CZ" sz="1800" dirty="0">
              <a:sym typeface="Wingdings" panose="05000000000000000000" pitchFamily="2" charset="2"/>
            </a:endParaRPr>
          </a:p>
          <a:p>
            <a:pPr lvl="1">
              <a:lnSpc>
                <a:spcPct val="150000"/>
              </a:lnSpc>
            </a:pPr>
            <a:r>
              <a:rPr lang="cs-CZ" altLang="cs-CZ" sz="1800" dirty="0">
                <a:sym typeface="Wingdings" panose="05000000000000000000" pitchFamily="2" charset="2"/>
              </a:rPr>
              <a:t>hraje dominantní roli ve vývoji tukové tkáně </a:t>
            </a:r>
          </a:p>
          <a:p>
            <a:pPr lvl="1">
              <a:lnSpc>
                <a:spcPct val="150000"/>
              </a:lnSpc>
            </a:pPr>
            <a:r>
              <a:rPr lang="cs-CZ" altLang="cs-CZ" sz="1800" dirty="0"/>
              <a:t>více exprimován u mladších, než u starších lidí</a:t>
            </a:r>
            <a:endParaRPr lang="cs-CZ" altLang="cs-CZ" sz="2000" dirty="0">
              <a:sym typeface="Wingdings" panose="05000000000000000000" pitchFamily="2" charset="2"/>
            </a:endParaRPr>
          </a:p>
          <a:p>
            <a:endParaRPr lang="cs-CZ" altLang="cs-CZ" sz="2000" dirty="0"/>
          </a:p>
          <a:p>
            <a:r>
              <a:rPr lang="cs-CZ" altLang="cs-CZ" sz="2000" dirty="0"/>
              <a:t>k diferenciaci dochází spuštěním kaskády transkripčních dějů, která vrcholí expresí aktivovaného </a:t>
            </a:r>
            <a:r>
              <a:rPr lang="cs-CZ" altLang="cs-CZ" sz="2000" b="1" dirty="0">
                <a:sym typeface="Wingdings" panose="05000000000000000000" pitchFamily="2" charset="2"/>
              </a:rPr>
              <a:t>PPAR</a:t>
            </a:r>
            <a:r>
              <a:rPr lang="el-GR" altLang="cs-CZ" sz="2000" b="1" dirty="0">
                <a:sym typeface="Wingdings" panose="05000000000000000000" pitchFamily="2" charset="2"/>
              </a:rPr>
              <a:t>γ</a:t>
            </a:r>
            <a:r>
              <a:rPr lang="cs-CZ" altLang="cs-CZ" sz="2000" b="1" dirty="0">
                <a:sym typeface="Wingdings" panose="05000000000000000000" pitchFamily="2" charset="2"/>
              </a:rPr>
              <a:t> </a:t>
            </a:r>
            <a:r>
              <a:rPr lang="cs-CZ" altLang="cs-CZ" sz="2000" dirty="0">
                <a:sym typeface="Wingdings" panose="05000000000000000000" pitchFamily="2" charset="2"/>
              </a:rPr>
              <a:t>a CCAAT/</a:t>
            </a:r>
            <a:r>
              <a:rPr lang="cs-CZ" altLang="cs-CZ" sz="2000" dirty="0" err="1">
                <a:sym typeface="Wingdings" panose="05000000000000000000" pitchFamily="2" charset="2"/>
              </a:rPr>
              <a:t>enhancer</a:t>
            </a:r>
            <a:r>
              <a:rPr lang="cs-CZ" altLang="cs-CZ" sz="2000" dirty="0">
                <a:sym typeface="Wingdings" panose="05000000000000000000" pitchFamily="2" charset="2"/>
              </a:rPr>
              <a:t> </a:t>
            </a:r>
            <a:r>
              <a:rPr lang="cs-CZ" altLang="cs-CZ" sz="2000" dirty="0" err="1">
                <a:sym typeface="Wingdings" panose="05000000000000000000" pitchFamily="2" charset="2"/>
              </a:rPr>
              <a:t>binding</a:t>
            </a:r>
            <a:r>
              <a:rPr lang="cs-CZ" altLang="cs-CZ" sz="2000" dirty="0">
                <a:sym typeface="Wingdings" panose="05000000000000000000" pitchFamily="2" charset="2"/>
              </a:rPr>
              <a:t> proteinu-a (C/EBP-a)</a:t>
            </a:r>
            <a:endParaRPr lang="cs-CZ" altLang="cs-CZ" sz="2000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9B850188-5E5B-4235-80CC-A365A87BCE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8264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Adipogeneze II.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00201"/>
            <a:ext cx="9948000" cy="4525963"/>
          </a:xfrm>
        </p:spPr>
        <p:txBody>
          <a:bodyPr vert="horz" lIns="0" tIns="0" rIns="0" bIns="0" rtlCol="0" anchor="t">
            <a:noAutofit/>
          </a:bodyPr>
          <a:lstStyle/>
          <a:p>
            <a:pPr marL="414655" indent="-342900">
              <a:defRPr/>
            </a:pPr>
            <a:r>
              <a:rPr lang="cs-CZ" sz="2000" dirty="0"/>
              <a:t>4 fáze, které jsou charakterizovány různým buněčným složením a stavem diferenciace</a:t>
            </a:r>
            <a:endParaRPr lang="cs-CZ" dirty="0">
              <a:cs typeface="Arial"/>
            </a:endParaRPr>
          </a:p>
          <a:p>
            <a:pPr>
              <a:buFont typeface="Arial" charset="0"/>
              <a:buChar char="•"/>
              <a:defRPr/>
            </a:pPr>
            <a:endParaRPr lang="cs-CZ" sz="2000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cs-CZ" sz="2000" dirty="0">
                <a:sym typeface="Wingdings" pitchFamily="2" charset="2"/>
              </a:rPr>
              <a:t>Zastavení proliferace</a:t>
            </a:r>
          </a:p>
          <a:p>
            <a:pPr marL="857250" lvl="1" indent="-457200">
              <a:buFont typeface="Arial" charset="0"/>
              <a:buChar char="–"/>
              <a:defRPr/>
            </a:pPr>
            <a:r>
              <a:rPr lang="cs-CZ" sz="1600" b="1" dirty="0">
                <a:sym typeface="Wingdings" pitchFamily="2" charset="2"/>
              </a:rPr>
              <a:t>příprava </a:t>
            </a:r>
            <a:r>
              <a:rPr lang="cs-CZ" sz="1600" b="1" dirty="0" err="1">
                <a:sym typeface="Wingdings" pitchFamily="2" charset="2"/>
              </a:rPr>
              <a:t>preadipocytu</a:t>
            </a:r>
            <a:r>
              <a:rPr lang="cs-CZ" sz="1600" b="1" dirty="0">
                <a:sym typeface="Wingdings" pitchFamily="2" charset="2"/>
              </a:rPr>
              <a:t> </a:t>
            </a:r>
            <a:r>
              <a:rPr lang="cs-CZ" sz="1600" dirty="0">
                <a:sym typeface="Wingdings" pitchFamily="2" charset="2"/>
              </a:rPr>
              <a:t>v přeměnu na adipocyt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cs-CZ" sz="2000" dirty="0">
                <a:sym typeface="Wingdings" pitchFamily="2" charset="2"/>
              </a:rPr>
              <a:t>Klonální expanze</a:t>
            </a:r>
          </a:p>
          <a:p>
            <a:pPr marL="857250" lvl="1" indent="-457200">
              <a:buFont typeface="Arial" charset="0"/>
              <a:buChar char="–"/>
              <a:defRPr/>
            </a:pPr>
            <a:r>
              <a:rPr lang="cs-CZ" sz="1600" dirty="0">
                <a:sym typeface="Wingdings" pitchFamily="2" charset="2"/>
              </a:rPr>
              <a:t>indukovaná hormonálními signály a reprezentovaná </a:t>
            </a:r>
            <a:r>
              <a:rPr lang="cs-CZ" sz="1600" b="1" dirty="0">
                <a:sym typeface="Wingdings" pitchFamily="2" charset="2"/>
              </a:rPr>
              <a:t>několika mitotickými děleními </a:t>
            </a:r>
            <a:r>
              <a:rPr lang="cs-CZ" sz="1600" dirty="0">
                <a:sym typeface="Wingdings" pitchFamily="2" charset="2"/>
              </a:rPr>
              <a:t>určenými k synchronizaci buněčného cyklu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cs-CZ" sz="2000" dirty="0">
                <a:sym typeface="Wingdings" pitchFamily="2" charset="2"/>
              </a:rPr>
              <a:t>Časná diferenciace</a:t>
            </a:r>
          </a:p>
          <a:p>
            <a:pPr marL="857250" lvl="1" indent="-457200">
              <a:buFont typeface="Arial" charset="0"/>
              <a:buChar char="–"/>
              <a:defRPr/>
            </a:pPr>
            <a:r>
              <a:rPr lang="cs-CZ" sz="1600" dirty="0">
                <a:sym typeface="Wingdings" pitchFamily="2" charset="2"/>
              </a:rPr>
              <a:t>buněčné dělení zastaveno, charakteristické </a:t>
            </a:r>
            <a:r>
              <a:rPr lang="cs-CZ" sz="1600" dirty="0" err="1">
                <a:sym typeface="Wingdings" pitchFamily="2" charset="2"/>
              </a:rPr>
              <a:t>adipocytární</a:t>
            </a:r>
            <a:r>
              <a:rPr lang="cs-CZ" sz="1600" dirty="0">
                <a:sym typeface="Wingdings" pitchFamily="2" charset="2"/>
              </a:rPr>
              <a:t> geny se začínají projevovat, </a:t>
            </a:r>
            <a:r>
              <a:rPr lang="cs-CZ" sz="1600" b="1" dirty="0">
                <a:sym typeface="Wingdings" pitchFamily="2" charset="2"/>
              </a:rPr>
              <a:t>začíná akumulace lipidů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cs-CZ" sz="2000" dirty="0">
                <a:sym typeface="Wingdings" pitchFamily="2" charset="2"/>
              </a:rPr>
              <a:t>Terminální diferenciace</a:t>
            </a:r>
          </a:p>
          <a:p>
            <a:pPr marL="857250" lvl="1" indent="-457200">
              <a:buFont typeface="Arial" charset="0"/>
              <a:buChar char="–"/>
              <a:defRPr/>
            </a:pPr>
            <a:r>
              <a:rPr lang="cs-CZ" sz="1600" b="1" dirty="0">
                <a:sym typeface="Wingdings" pitchFamily="2" charset="2"/>
              </a:rPr>
              <a:t>indukce transkripce genů typických pro zralé adipocyty</a:t>
            </a:r>
          </a:p>
          <a:p>
            <a:pPr>
              <a:buFont typeface="Arial" charset="0"/>
              <a:buChar char="•"/>
              <a:defRPr/>
            </a:pPr>
            <a:endParaRPr lang="cs-CZ" sz="2000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D253BCA-7FF0-4DA3-AF33-B06579EFE2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6357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072" y="1039828"/>
            <a:ext cx="9725891" cy="4857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9942782B-7C4E-4177-ADEB-E8C83A837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36DFB1-5E72-443A-B8BE-A6F66807A71C}" type="slidenum">
              <a:rPr lang="cs-CZ" altLang="cs-CZ"/>
              <a:pPr>
                <a:defRPr/>
              </a:pPr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896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Vývojové načasování </a:t>
            </a:r>
            <a:r>
              <a:rPr lang="cs-CZ" dirty="0" err="1"/>
              <a:t>adipogeneze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41927" y="1718737"/>
            <a:ext cx="10831273" cy="4959154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2000" dirty="0">
                <a:ea typeface="+mn-lt"/>
                <a:cs typeface="+mn-lt"/>
              </a:rPr>
              <a:t>u lidí je vývoj tukové tkáně zahájen během druhého trimestru</a:t>
            </a:r>
            <a:endParaRPr lang="en-US" sz="2000" dirty="0">
              <a:ea typeface="+mn-lt"/>
              <a:cs typeface="+mn-lt"/>
            </a:endParaRPr>
          </a:p>
          <a:p>
            <a:pPr marL="251460" indent="-179705"/>
            <a:r>
              <a:rPr lang="cs-CZ" sz="2000" dirty="0"/>
              <a:t>liší se dle jednotlivých druhů a dle anatomického umístění</a:t>
            </a:r>
            <a:endParaRPr lang="cs-CZ" dirty="0"/>
          </a:p>
          <a:p>
            <a:pPr marL="414655" indent="-342900">
              <a:buFont typeface="Wingdings" panose="05000000000000000000" pitchFamily="2" charset="2"/>
              <a:buChar char="à"/>
            </a:pPr>
            <a:r>
              <a:rPr lang="cs-CZ" sz="2000" dirty="0">
                <a:ea typeface="+mn-lt"/>
                <a:cs typeface="+mn-lt"/>
              </a:rPr>
              <a:t>v průběhu třetího trimestru lze identifikovat jednotlivá budoucí tuková depa, vyvíjí se však odlišnou rychlostí (funkční rozdíly)</a:t>
            </a:r>
          </a:p>
          <a:p>
            <a:pPr marL="414655" indent="-342900">
              <a:buFont typeface="Wingdings" panose="05000000000000000000" pitchFamily="2" charset="2"/>
              <a:buChar char="à"/>
            </a:pPr>
            <a:r>
              <a:rPr lang="cs-CZ" sz="2000" dirty="0">
                <a:ea typeface="+mn-lt"/>
                <a:cs typeface="+mn-lt"/>
              </a:rPr>
              <a:t>BAT</a:t>
            </a:r>
            <a:r>
              <a:rPr lang="cs-CZ" sz="2000" dirty="0"/>
              <a:t> se vyvíjí dříve než WAT a lze jej snadno detekovat při narození u většiny savců</a:t>
            </a:r>
            <a:endParaRPr lang="cs-CZ" sz="2000" dirty="0">
              <a:cs typeface="Arial"/>
            </a:endParaRPr>
          </a:p>
          <a:p>
            <a:pPr marL="414655" indent="-342900">
              <a:buFont typeface="Wingdings" panose="05000000000000000000" pitchFamily="2" charset="2"/>
              <a:buChar char="à"/>
            </a:pPr>
            <a:r>
              <a:rPr lang="cs-CZ" sz="2000" dirty="0">
                <a:ea typeface="+mn-lt"/>
                <a:cs typeface="+mn-lt"/>
              </a:rPr>
              <a:t>subkutánní tuková tkáň se obvykle vyvíjí dříve než abdominální tuková tkáň</a:t>
            </a:r>
          </a:p>
          <a:p>
            <a:pPr marL="251460" indent="-179705"/>
            <a:r>
              <a:rPr lang="cs-CZ" altLang="cs-CZ" sz="2000" dirty="0"/>
              <a:t>ve stadiích růstu se adipozita zvyšuje hlavně prostřednictvím hyperplazie</a:t>
            </a:r>
            <a:endParaRPr lang="cs-CZ" altLang="cs-CZ" sz="2000" dirty="0">
              <a:cs typeface="Arial"/>
            </a:endParaRPr>
          </a:p>
          <a:p>
            <a:pPr marL="251460" indent="-179705"/>
            <a:r>
              <a:rPr lang="cs-CZ" altLang="cs-CZ" sz="2000" dirty="0"/>
              <a:t>schopnost diferenciace </a:t>
            </a:r>
            <a:r>
              <a:rPr lang="cs-CZ" altLang="cs-CZ" sz="2000" dirty="0" err="1"/>
              <a:t>preadipocytů</a:t>
            </a:r>
            <a:r>
              <a:rPr lang="cs-CZ" altLang="cs-CZ" sz="2000" dirty="0"/>
              <a:t> v dospělosti postupně klesá</a:t>
            </a:r>
            <a:endParaRPr lang="cs-CZ" altLang="cs-CZ" sz="2000" dirty="0">
              <a:cs typeface="Arial"/>
            </a:endParaRPr>
          </a:p>
          <a:p>
            <a:pPr marL="251460" indent="-179705"/>
            <a:r>
              <a:rPr lang="cs-CZ" altLang="cs-CZ" sz="2000" dirty="0">
                <a:cs typeface="Arial"/>
              </a:rPr>
              <a:t>je však zachovaná schopnost obnovy adipocytů</a:t>
            </a:r>
          </a:p>
          <a:p>
            <a:pPr marL="251460" indent="-179705"/>
            <a:r>
              <a:rPr lang="cs-CZ" altLang="cs-CZ" sz="2000" dirty="0">
                <a:cs typeface="Arial"/>
              </a:rPr>
              <a:t>další zvyšování adipozity na základě hypertrofie?</a:t>
            </a:r>
          </a:p>
          <a:p>
            <a:pPr marL="251460" indent="-179705"/>
            <a:endParaRPr lang="cs-CZ" altLang="cs-CZ" sz="2000" dirty="0">
              <a:cs typeface="Arial"/>
            </a:endParaRPr>
          </a:p>
          <a:p>
            <a:pPr marL="251460" indent="-179705"/>
            <a:endParaRPr lang="cs-CZ" sz="2000" dirty="0">
              <a:cs typeface="Arial"/>
            </a:endParaRPr>
          </a:p>
          <a:p>
            <a:pPr marL="251460" indent="-179705"/>
            <a:endParaRPr lang="cs-CZ" sz="2000" dirty="0">
              <a:cs typeface="Arial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294967295"/>
          </p:nvPr>
        </p:nvSpPr>
        <p:spPr>
          <a:xfrm>
            <a:off x="387684" y="6214395"/>
            <a:ext cx="252413" cy="252412"/>
          </a:xfrm>
        </p:spPr>
        <p:txBody>
          <a:bodyPr/>
          <a:lstStyle/>
          <a:p>
            <a:pPr>
              <a:defRPr/>
            </a:pPr>
            <a:fld id="{9136DFB1-5E72-443A-B8BE-A6F66807A71C}" type="slidenum">
              <a:rPr lang="cs-CZ" altLang="cs-CZ" smtClean="0"/>
              <a:pPr>
                <a:defRPr/>
              </a:pPr>
              <a:t>16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715350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Počet adipocytů</a:t>
            </a:r>
          </a:p>
        </p:txBody>
      </p:sp>
      <p:sp>
        <p:nvSpPr>
          <p:cNvPr id="29699" name="Zástupný symbol pro obsah 2"/>
          <p:cNvSpPr>
            <a:spLocks noGrp="1"/>
          </p:cNvSpPr>
          <p:nvPr>
            <p:ph idx="1"/>
          </p:nvPr>
        </p:nvSpPr>
        <p:spPr>
          <a:xfrm>
            <a:off x="374073" y="1319349"/>
            <a:ext cx="11457709" cy="5538651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altLang="cs-CZ" sz="2000" dirty="0"/>
              <a:t>objem tukové tkáně u dospělých je dán zvýšením </a:t>
            </a:r>
            <a:r>
              <a:rPr lang="cs-CZ" altLang="cs-CZ" sz="2000" b="1" dirty="0"/>
              <a:t>velikosti</a:t>
            </a:r>
            <a:r>
              <a:rPr lang="cs-CZ" altLang="cs-CZ" sz="2000" dirty="0"/>
              <a:t> adipocytů (hypertrofie) a zvýšením </a:t>
            </a:r>
            <a:r>
              <a:rPr lang="cs-CZ" altLang="cs-CZ" sz="2000" b="1" dirty="0"/>
              <a:t>počtu</a:t>
            </a:r>
            <a:r>
              <a:rPr lang="cs-CZ" altLang="cs-CZ" sz="2000" dirty="0"/>
              <a:t> adipocytů (hyperplazie)</a:t>
            </a:r>
            <a:endParaRPr lang="cs-CZ" dirty="0"/>
          </a:p>
          <a:p>
            <a:pPr marL="666750" lvl="1" indent="-342900">
              <a:buFont typeface="Wingdings" panose="05000000000000000000" pitchFamily="2" charset="2"/>
              <a:buChar char="à"/>
            </a:pPr>
            <a:r>
              <a:rPr lang="cs-CZ" altLang="cs-CZ" dirty="0"/>
              <a:t>objem reflektuje rovnováhu v lipidovém metabolismu</a:t>
            </a:r>
            <a:endParaRPr lang="cs-CZ" altLang="cs-CZ" dirty="0">
              <a:cs typeface="Arial"/>
            </a:endParaRPr>
          </a:p>
          <a:p>
            <a:pPr marL="666750" lvl="1" indent="-342900">
              <a:buFont typeface="Wingdings" panose="05000000000000000000" pitchFamily="2" charset="2"/>
              <a:buChar char="à"/>
            </a:pPr>
            <a:r>
              <a:rPr lang="cs-CZ" altLang="cs-CZ" dirty="0"/>
              <a:t>počet reflektuje rovnováhu mezi proliferací </a:t>
            </a:r>
            <a:r>
              <a:rPr lang="cs-CZ" altLang="cs-CZ" dirty="0" err="1"/>
              <a:t>preadipocytů</a:t>
            </a:r>
            <a:r>
              <a:rPr lang="cs-CZ" altLang="cs-CZ" dirty="0"/>
              <a:t>, diferenciací a apoptózou </a:t>
            </a:r>
            <a:r>
              <a:rPr lang="cs-CZ" altLang="cs-CZ" dirty="0">
                <a:sym typeface="Wingdings" panose="05000000000000000000" pitchFamily="2" charset="2"/>
              </a:rPr>
              <a:t> </a:t>
            </a:r>
            <a:r>
              <a:rPr lang="cs-CZ" altLang="cs-CZ" dirty="0"/>
              <a:t>liší se v závislosti na lokalizaci tkáně</a:t>
            </a:r>
            <a:endParaRPr lang="cs-CZ" altLang="cs-CZ" dirty="0">
              <a:cs typeface="Arial"/>
            </a:endParaRPr>
          </a:p>
          <a:p>
            <a:pPr marL="251460" indent="-179705"/>
            <a:r>
              <a:rPr lang="cs-CZ" altLang="cs-CZ" sz="2000" dirty="0">
                <a:cs typeface="Arial"/>
              </a:rPr>
              <a:t>Aktuální teorie:</a:t>
            </a:r>
            <a:r>
              <a:rPr lang="cs-CZ" altLang="cs-CZ" sz="2000" b="1" dirty="0"/>
              <a:t> </a:t>
            </a:r>
            <a:endParaRPr lang="cs-CZ" altLang="cs-CZ" sz="2000" b="1" dirty="0">
              <a:cs typeface="Arial"/>
            </a:endParaRPr>
          </a:p>
          <a:p>
            <a:pPr marL="666750" lvl="1" indent="-342900">
              <a:buFont typeface="Wingdings" panose="05000000000000000000" pitchFamily="2" charset="2"/>
              <a:buChar char="à"/>
            </a:pPr>
            <a:r>
              <a:rPr lang="cs-CZ" altLang="cs-CZ" dirty="0">
                <a:cs typeface="Arial"/>
              </a:rPr>
              <a:t>Fetální </a:t>
            </a:r>
            <a:r>
              <a:rPr lang="cs-CZ" altLang="cs-CZ" dirty="0" err="1">
                <a:cs typeface="Arial"/>
              </a:rPr>
              <a:t>adipogeneze</a:t>
            </a:r>
            <a:r>
              <a:rPr lang="cs-CZ" altLang="cs-CZ" dirty="0">
                <a:cs typeface="Arial"/>
              </a:rPr>
              <a:t> a </a:t>
            </a:r>
            <a:r>
              <a:rPr lang="cs-CZ" altLang="cs-CZ" dirty="0" err="1">
                <a:cs typeface="Arial"/>
              </a:rPr>
              <a:t>adipogeneze</a:t>
            </a:r>
            <a:r>
              <a:rPr lang="cs-CZ" altLang="cs-CZ" dirty="0">
                <a:cs typeface="Arial"/>
              </a:rPr>
              <a:t> v dospělosti se zřejmě účastní odlišné populace </a:t>
            </a:r>
            <a:r>
              <a:rPr lang="cs-CZ" altLang="cs-CZ" dirty="0" err="1">
                <a:cs typeface="Arial"/>
              </a:rPr>
              <a:t>prekurzorových</a:t>
            </a:r>
            <a:r>
              <a:rPr lang="cs-CZ" altLang="cs-CZ" dirty="0">
                <a:cs typeface="Arial"/>
              </a:rPr>
              <a:t> buněk s odlišnými regulačními mechanismy</a:t>
            </a:r>
            <a:endParaRPr lang="cs-CZ" altLang="cs-CZ" dirty="0"/>
          </a:p>
          <a:p>
            <a:pPr marL="666750" lvl="1" indent="-342900">
              <a:buFont typeface="Wingdings" panose="05000000000000000000" pitchFamily="2" charset="2"/>
              <a:buChar char="à"/>
            </a:pPr>
            <a:r>
              <a:rPr lang="cs-CZ" altLang="cs-CZ" dirty="0">
                <a:cs typeface="Arial"/>
              </a:rPr>
              <a:t>Pravděpodobně souvisí s často udávanou informací o fixaci počtu adipocytů v dětství a spíše konstantním počtem v dospělosti (ne zcela jednoznačné)</a:t>
            </a:r>
            <a:endParaRPr lang="cs-CZ" altLang="cs-CZ" dirty="0"/>
          </a:p>
          <a:p>
            <a:pPr marL="666750" lvl="1" indent="-342900">
              <a:buFont typeface="Wingdings" panose="05000000000000000000" pitchFamily="2" charset="2"/>
              <a:buChar char="à"/>
            </a:pPr>
            <a:r>
              <a:rPr lang="cs-CZ" altLang="cs-CZ" dirty="0">
                <a:cs typeface="Arial"/>
              </a:rPr>
              <a:t>Význam fetálního vývoje a raného dětství - nedostatečný i nadbytečný příjem energie vede k vyššímu riziku obezity a metabolických komplikací v dospělosti</a:t>
            </a:r>
          </a:p>
          <a:p>
            <a:pPr marL="666750" lvl="1" indent="-342900">
              <a:buFont typeface="Wingdings" panose="05000000000000000000" pitchFamily="2" charset="2"/>
              <a:buChar char="à"/>
            </a:pPr>
            <a:r>
              <a:rPr lang="cs-CZ" altLang="cs-CZ" err="1">
                <a:sym typeface="Wingdings" panose="05000000000000000000" pitchFamily="2" charset="2"/>
              </a:rPr>
              <a:t>Adipogeneze</a:t>
            </a:r>
            <a:r>
              <a:rPr lang="cs-CZ" altLang="cs-CZ" dirty="0">
                <a:sym typeface="Wingdings" panose="05000000000000000000" pitchFamily="2" charset="2"/>
              </a:rPr>
              <a:t> v dospělosti zachována minimálně v podobě celoživotní obnovy adipocytů - poločas náhrady adipocytů u člověka je přibližně 6 měsíců</a:t>
            </a:r>
            <a:endParaRPr lang="cs-CZ" altLang="cs-CZ" sz="2000" dirty="0">
              <a:cs typeface="Arial"/>
            </a:endParaRPr>
          </a:p>
          <a:p>
            <a:pPr marL="666750" lvl="1" indent="-342900">
              <a:buFont typeface="Wingdings" panose="05000000000000000000" pitchFamily="2" charset="2"/>
              <a:buChar char="à"/>
            </a:pPr>
            <a:r>
              <a:rPr lang="cs-CZ" altLang="cs-CZ" dirty="0">
                <a:cs typeface="Arial"/>
              </a:rPr>
              <a:t>V rámci stárnutí se však </a:t>
            </a:r>
            <a:r>
              <a:rPr lang="cs-CZ" altLang="cs-CZ" dirty="0" err="1">
                <a:cs typeface="Arial"/>
              </a:rPr>
              <a:t>adipogeneze</a:t>
            </a:r>
            <a:r>
              <a:rPr lang="cs-CZ" altLang="cs-CZ" dirty="0">
                <a:cs typeface="Arial"/>
              </a:rPr>
              <a:t> významně zpomaluje</a:t>
            </a:r>
            <a:endParaRPr lang="cs-CZ" altLang="cs-CZ" sz="2000" dirty="0">
              <a:cs typeface="Arial"/>
            </a:endParaRPr>
          </a:p>
          <a:p>
            <a:pPr marL="666750" lvl="1" indent="-342900">
              <a:buFont typeface="Wingdings" panose="05000000000000000000" pitchFamily="2" charset="2"/>
              <a:buChar char="à"/>
            </a:pPr>
            <a:endParaRPr lang="cs-CZ" altLang="cs-CZ" sz="2000" dirty="0">
              <a:cs typeface="Arial"/>
            </a:endParaRPr>
          </a:p>
          <a:p>
            <a:pPr marL="251460" indent="-179705">
              <a:buFont typeface="Wingdings" panose="020B0604020202020204" pitchFamily="34" charset="0"/>
              <a:buChar char="Ø"/>
            </a:pPr>
            <a:endParaRPr lang="cs-CZ" altLang="cs-CZ" sz="2000" dirty="0">
              <a:cs typeface="Arial"/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EF9523D-1C01-401A-AC89-A2C5D0DA56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8096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Počet adipocytů</a:t>
            </a:r>
          </a:p>
        </p:txBody>
      </p:sp>
      <p:sp>
        <p:nvSpPr>
          <p:cNvPr id="29699" name="Zástupný symbol pro obsah 2"/>
          <p:cNvSpPr>
            <a:spLocks noGrp="1"/>
          </p:cNvSpPr>
          <p:nvPr>
            <p:ph idx="1"/>
          </p:nvPr>
        </p:nvSpPr>
        <p:spPr>
          <a:xfrm>
            <a:off x="374073" y="1319349"/>
            <a:ext cx="11457709" cy="5538651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altLang="cs-CZ" sz="2000" dirty="0">
                <a:cs typeface="Arial"/>
              </a:rPr>
              <a:t>I přes rozdíly v </a:t>
            </a:r>
            <a:r>
              <a:rPr lang="cs-CZ" altLang="cs-CZ" sz="2000" dirty="0" err="1">
                <a:cs typeface="Arial"/>
              </a:rPr>
              <a:t>adipogenezi</a:t>
            </a:r>
            <a:r>
              <a:rPr lang="cs-CZ" altLang="cs-CZ" sz="2000" dirty="0">
                <a:cs typeface="Arial"/>
              </a:rPr>
              <a:t> v dospělosti a velký význam raného vývoje je důležité nevnímat tukovou tkáň v dospělosti jako zcela inertní</a:t>
            </a:r>
          </a:p>
          <a:p>
            <a:pPr marL="71755" indent="0">
              <a:buNone/>
            </a:pPr>
            <a:endParaRPr lang="cs-CZ" altLang="cs-CZ" sz="2000" dirty="0">
              <a:cs typeface="Arial"/>
            </a:endParaRPr>
          </a:p>
          <a:p>
            <a:pPr marL="251460" indent="-179705"/>
            <a:r>
              <a:rPr lang="cs-CZ" sz="2000" dirty="0" err="1">
                <a:cs typeface="Arial"/>
              </a:rPr>
              <a:t>Adipogeneze</a:t>
            </a:r>
            <a:r>
              <a:rPr lang="cs-CZ" sz="2000" dirty="0">
                <a:cs typeface="Arial"/>
              </a:rPr>
              <a:t> je do značné míry i vyvolatelná - </a:t>
            </a:r>
            <a:r>
              <a:rPr lang="cs-CZ" sz="2000" b="1" dirty="0" err="1">
                <a:cs typeface="Arial"/>
              </a:rPr>
              <a:t>thiazolidindiony</a:t>
            </a:r>
            <a:r>
              <a:rPr lang="cs-CZ" sz="2000" b="1" dirty="0">
                <a:cs typeface="Arial"/>
              </a:rPr>
              <a:t> </a:t>
            </a:r>
            <a:r>
              <a:rPr lang="cs-CZ" sz="2000" dirty="0">
                <a:cs typeface="Arial"/>
              </a:rPr>
              <a:t>(TZD)</a:t>
            </a:r>
            <a:endParaRPr lang="en-US" sz="2000">
              <a:cs typeface="Arial"/>
            </a:endParaRPr>
          </a:p>
          <a:p>
            <a:pPr marL="666750" lvl="1" indent="-342900">
              <a:buFont typeface="Wingdings,Sans-Serif" panose="020B0604020202020204" pitchFamily="34" charset="0"/>
              <a:buChar char="à"/>
            </a:pPr>
            <a:r>
              <a:rPr lang="cs-CZ" dirty="0">
                <a:cs typeface="Arial"/>
              </a:rPr>
              <a:t>Mechanismus účinku spočívá v aktivaci </a:t>
            </a:r>
            <a:r>
              <a:rPr lang="cs-CZ" b="1" dirty="0">
                <a:cs typeface="Arial"/>
              </a:rPr>
              <a:t>PPAR </a:t>
            </a:r>
            <a:r>
              <a:rPr lang="cs-CZ" dirty="0">
                <a:cs typeface="Arial"/>
              </a:rPr>
              <a:t>receptorů (PPAR agonista)</a:t>
            </a:r>
          </a:p>
          <a:p>
            <a:pPr marL="666750" lvl="1" indent="-342900">
              <a:buFont typeface="Wingdings,Sans-Serif" panose="020B0604020202020204" pitchFamily="34" charset="0"/>
              <a:buChar char="à"/>
            </a:pPr>
            <a:r>
              <a:rPr lang="cs-CZ" dirty="0">
                <a:cs typeface="Arial"/>
              </a:rPr>
              <a:t>Podpora </a:t>
            </a:r>
            <a:r>
              <a:rPr lang="cs-CZ" dirty="0" err="1">
                <a:cs typeface="Arial"/>
              </a:rPr>
              <a:t>adipogeneze</a:t>
            </a:r>
            <a:r>
              <a:rPr lang="cs-CZ" dirty="0">
                <a:cs typeface="Arial"/>
              </a:rPr>
              <a:t> a maturace adipocytů - sekvestrace mastných kyselin z krevního řečiště a snižování inzulinové rezistence</a:t>
            </a:r>
          </a:p>
          <a:p>
            <a:pPr marL="666750" lvl="1" indent="-342900">
              <a:buFont typeface="Wingdings,Sans-Serif" panose="020B0604020202020204" pitchFamily="34" charset="0"/>
              <a:buChar char="à"/>
            </a:pPr>
            <a:r>
              <a:rPr lang="cs-CZ" dirty="0">
                <a:cs typeface="Arial"/>
              </a:rPr>
              <a:t>Viz dále</a:t>
            </a:r>
          </a:p>
          <a:p>
            <a:pPr marL="666750" lvl="1" indent="-342900">
              <a:buFont typeface="Wingdings,Sans-Serif" panose="020B0604020202020204" pitchFamily="34" charset="0"/>
              <a:buChar char="à"/>
            </a:pPr>
            <a:endParaRPr lang="cs-CZ" sz="1600" dirty="0">
              <a:cs typeface="Arial"/>
            </a:endParaRPr>
          </a:p>
          <a:p>
            <a:pPr marL="251460" indent="-179705">
              <a:buFont typeface="Arial"/>
              <a:buChar char="̶"/>
            </a:pPr>
            <a:r>
              <a:rPr lang="cs-CZ" sz="2000" dirty="0">
                <a:cs typeface="Arial"/>
              </a:rPr>
              <a:t>Dospělé adipocyty jsou navíc schopné zpětné dediferenciace na </a:t>
            </a:r>
            <a:r>
              <a:rPr lang="cs-CZ" sz="2000" dirty="0" err="1">
                <a:cs typeface="Arial"/>
              </a:rPr>
              <a:t>preadipocyty</a:t>
            </a:r>
            <a:r>
              <a:rPr lang="cs-CZ" sz="2000" dirty="0">
                <a:cs typeface="Arial"/>
              </a:rPr>
              <a:t> či až </a:t>
            </a:r>
            <a:r>
              <a:rPr lang="cs-CZ" sz="2000" dirty="0" err="1">
                <a:cs typeface="Arial"/>
              </a:rPr>
              <a:t>prekurzorové</a:t>
            </a:r>
            <a:r>
              <a:rPr lang="cs-CZ" sz="2000" dirty="0">
                <a:cs typeface="Arial"/>
              </a:rPr>
              <a:t> buňky v souvislosti s hojením ran či indukcí laktace</a:t>
            </a:r>
          </a:p>
          <a:p>
            <a:pPr marL="251460" indent="-179705">
              <a:buFont typeface="Arial"/>
              <a:buChar char="̶"/>
            </a:pPr>
            <a:r>
              <a:rPr lang="cs-CZ" sz="2000" dirty="0">
                <a:cs typeface="Arial"/>
              </a:rPr>
              <a:t>Při úspěšném snižování hmotnosti u obézních jedinců však neproběhla měřitelná dediferenciace</a:t>
            </a:r>
            <a:endParaRPr lang="cs-CZ" dirty="0">
              <a:cs typeface="Arial"/>
            </a:endParaRPr>
          </a:p>
          <a:p>
            <a:pPr marL="323850" lvl="1" indent="0">
              <a:buNone/>
            </a:pPr>
            <a:endParaRPr lang="cs-CZ" dirty="0">
              <a:cs typeface="Arial"/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EF9523D-1C01-401A-AC89-A2C5D0DA56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01479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, diagram, snímek obrazovky&#10;&#10;Popis se vygeneroval automaticky.">
            <a:extLst>
              <a:ext uri="{FF2B5EF4-FFF2-40B4-BE49-F238E27FC236}">
                <a16:creationId xmlns:a16="http://schemas.microsoft.com/office/drawing/2014/main" id="{F9460701-D427-11E2-7CFA-9790783E64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28267" y="1620428"/>
            <a:ext cx="9468555" cy="3408259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408923B-FAF8-8526-0AEB-840E64EB63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972426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132FE8F-15C4-414C-9F30-17157CA874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46B999F-9ACA-40F1-A8CC-F605928D9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Arial"/>
              </a:rPr>
              <a:t>Osnova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C3130D7-D183-4689-BAE1-955B354C61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ctr">
            <a:noAutofit/>
          </a:bodyPr>
          <a:lstStyle/>
          <a:p>
            <a:pPr marL="251460" indent="-179705">
              <a:lnSpc>
                <a:spcPct val="200000"/>
              </a:lnSpc>
            </a:pPr>
            <a:r>
              <a:rPr lang="cs-CZ" sz="2400" dirty="0">
                <a:ea typeface="+mn-lt"/>
                <a:cs typeface="+mn-lt"/>
              </a:rPr>
              <a:t>vývoj tukové tkáně</a:t>
            </a:r>
            <a:endParaRPr lang="cs-CZ" sz="2400" dirty="0">
              <a:cs typeface="Arial"/>
            </a:endParaRPr>
          </a:p>
          <a:p>
            <a:pPr marL="251460" indent="-179705">
              <a:lnSpc>
                <a:spcPct val="200000"/>
              </a:lnSpc>
            </a:pPr>
            <a:r>
              <a:rPr lang="cs-CZ" sz="2400" dirty="0">
                <a:ea typeface="+mn-lt"/>
                <a:cs typeface="+mn-lt"/>
              </a:rPr>
              <a:t>struktura a funkce adipocytu</a:t>
            </a:r>
            <a:endParaRPr lang="cs-CZ" sz="2400" dirty="0">
              <a:cs typeface="Arial"/>
            </a:endParaRPr>
          </a:p>
          <a:p>
            <a:pPr marL="251460" indent="-179705">
              <a:lnSpc>
                <a:spcPct val="200000"/>
              </a:lnSpc>
            </a:pPr>
            <a:r>
              <a:rPr lang="cs-CZ" sz="2400" dirty="0">
                <a:ea typeface="+mn-lt"/>
                <a:cs typeface="+mn-lt"/>
              </a:rPr>
              <a:t>druhy tukové tkáně</a:t>
            </a:r>
            <a:endParaRPr lang="cs-CZ" sz="2400" dirty="0">
              <a:cs typeface="Arial"/>
            </a:endParaRPr>
          </a:p>
          <a:p>
            <a:pPr marL="251460" indent="-179705">
              <a:lnSpc>
                <a:spcPct val="200000"/>
              </a:lnSpc>
            </a:pPr>
            <a:r>
              <a:rPr lang="cs-CZ" sz="2400" dirty="0">
                <a:ea typeface="+mn-lt"/>
                <a:cs typeface="+mn-lt"/>
              </a:rPr>
              <a:t>funkce tukové tkáně</a:t>
            </a:r>
          </a:p>
          <a:p>
            <a:pPr marL="251460" indent="-179705">
              <a:lnSpc>
                <a:spcPct val="200000"/>
              </a:lnSpc>
            </a:pPr>
            <a:r>
              <a:rPr lang="cs-CZ" sz="2400" dirty="0">
                <a:ea typeface="+mn-lt"/>
                <a:cs typeface="+mn-lt"/>
              </a:rPr>
              <a:t>procesy v tukové tkáni (plasticita, browning)</a:t>
            </a:r>
            <a:endParaRPr lang="cs-CZ" sz="2400" dirty="0">
              <a:cs typeface="Arial"/>
            </a:endParaRPr>
          </a:p>
          <a:p>
            <a:pPr marL="251460" indent="-179705"/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00657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Bílá tuková tkáň (WAT)</a:t>
            </a:r>
          </a:p>
        </p:txBody>
      </p:sp>
      <p:sp>
        <p:nvSpPr>
          <p:cNvPr id="31747" name="Zástupný symbol pro obsah 2"/>
          <p:cNvSpPr>
            <a:spLocks noGrp="1"/>
          </p:cNvSpPr>
          <p:nvPr>
            <p:ph idx="1"/>
          </p:nvPr>
        </p:nvSpPr>
        <p:spPr>
          <a:xfrm>
            <a:off x="457200" y="1648691"/>
            <a:ext cx="11016000" cy="5026429"/>
          </a:xfrm>
        </p:spPr>
        <p:txBody>
          <a:bodyPr vert="horz" lIns="0" tIns="0" rIns="0" bIns="0" rtlCol="0" anchor="ctr">
            <a:noAutofit/>
          </a:bodyPr>
          <a:lstStyle/>
          <a:p>
            <a:pPr marL="251460" indent="-179705"/>
            <a:r>
              <a:rPr lang="cs-CZ" sz="2000">
                <a:ea typeface="+mn-lt"/>
                <a:cs typeface="+mn-lt"/>
              </a:rPr>
              <a:t>pouze </a:t>
            </a:r>
            <a:r>
              <a:rPr lang="cs-CZ" sz="2000" b="1">
                <a:ea typeface="+mn-lt"/>
                <a:cs typeface="+mn-lt"/>
              </a:rPr>
              <a:t>třetina WAT tvořena adipocyty</a:t>
            </a:r>
            <a:r>
              <a:rPr lang="cs-CZ" sz="2000">
                <a:ea typeface="+mn-lt"/>
                <a:cs typeface="+mn-lt"/>
              </a:rPr>
              <a:t>, zbytek tvoří fibroblasty, </a:t>
            </a:r>
            <a:r>
              <a:rPr lang="cs-CZ" sz="2000" b="1">
                <a:ea typeface="+mn-lt"/>
                <a:cs typeface="+mn-lt"/>
              </a:rPr>
              <a:t>makrofágy </a:t>
            </a:r>
            <a:r>
              <a:rPr lang="cs-CZ" sz="2000">
                <a:ea typeface="+mn-lt"/>
                <a:cs typeface="+mn-lt"/>
              </a:rPr>
              <a:t>(a jiné leukocyty), stromální buňky, preadipocyty,...</a:t>
            </a:r>
            <a:endParaRPr lang="cs-CZ" altLang="cs-CZ" sz="2000" dirty="0">
              <a:cs typeface="Arial"/>
            </a:endParaRPr>
          </a:p>
          <a:p>
            <a:pPr marL="251460" indent="-179705"/>
            <a:r>
              <a:rPr lang="cs-CZ" sz="2000">
                <a:ea typeface="+mn-lt"/>
                <a:cs typeface="+mn-lt"/>
              </a:rPr>
              <a:t>rozdíly v přítomných buňkách závisí na anatomické lokalizaci WAT</a:t>
            </a:r>
          </a:p>
          <a:p>
            <a:pPr marL="251460" indent="-179705"/>
            <a:r>
              <a:rPr lang="cs-CZ" sz="2000">
                <a:ea typeface="+mn-lt"/>
                <a:cs typeface="+mn-lt"/>
              </a:rPr>
              <a:t>zvýšená velikost adipocytů, přítomnost většího množství a specifických druhů lymfocytů, infiltrace makrofágy a další změny úzce souvisí s rozvojem metabolického syndromu</a:t>
            </a:r>
          </a:p>
          <a:p>
            <a:pPr marL="251460" indent="-179705"/>
            <a:endParaRPr lang="cs-CZ" sz="2000" dirty="0">
              <a:cs typeface="Arial"/>
            </a:endParaRPr>
          </a:p>
          <a:p>
            <a:pPr marL="251460" indent="-179705"/>
            <a:r>
              <a:rPr lang="cs-CZ" sz="2000">
                <a:ea typeface="+mn-lt"/>
                <a:cs typeface="+mn-lt"/>
              </a:rPr>
              <a:t>hlavní </a:t>
            </a:r>
            <a:r>
              <a:rPr lang="cs-CZ" sz="2000" b="1">
                <a:ea typeface="+mn-lt"/>
                <a:cs typeface="+mn-lt"/>
              </a:rPr>
              <a:t>zásobárna energie, </a:t>
            </a:r>
            <a:r>
              <a:rPr lang="cs-CZ" sz="2000">
                <a:ea typeface="+mn-lt"/>
                <a:cs typeface="+mn-lt"/>
              </a:rPr>
              <a:t>izolace a mechanická ochrana orgánů, endokrinní funkce</a:t>
            </a:r>
            <a:endParaRPr lang="cs-CZ" sz="2000" dirty="0">
              <a:ea typeface="+mn-lt"/>
              <a:cs typeface="+mn-lt"/>
            </a:endParaRPr>
          </a:p>
          <a:p>
            <a:pPr marL="251460" indent="-179705"/>
            <a:r>
              <a:rPr lang="cs-CZ" sz="2000">
                <a:ea typeface="+mn-lt"/>
                <a:cs typeface="+mn-lt"/>
              </a:rPr>
              <a:t>menší inervace a vaskularizace než BAT</a:t>
            </a:r>
            <a:endParaRPr lang="cs-CZ" sz="2000" dirty="0">
              <a:ea typeface="+mn-lt"/>
              <a:cs typeface="+mn-lt"/>
            </a:endParaRPr>
          </a:p>
          <a:p>
            <a:pPr marL="251460" indent="-179705"/>
            <a:endParaRPr lang="cs-CZ" altLang="cs-CZ" sz="2000" dirty="0">
              <a:ea typeface="+mn-lt"/>
              <a:cs typeface="+mn-lt"/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D04EE7FF-6724-4C60-9D7E-11BB6BF364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55880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Druhy WAT I.</a:t>
            </a:r>
            <a:endParaRPr lang="cs-CZ" altLang="cs-CZ" dirty="0"/>
          </a:p>
        </p:txBody>
      </p:sp>
      <p:sp>
        <p:nvSpPr>
          <p:cNvPr id="32771" name="Zástupný symbol pro obsah 2"/>
          <p:cNvSpPr>
            <a:spLocks noGrp="1"/>
          </p:cNvSpPr>
          <p:nvPr>
            <p:ph idx="1"/>
          </p:nvPr>
        </p:nvSpPr>
        <p:spPr>
          <a:xfrm>
            <a:off x="483326" y="1340922"/>
            <a:ext cx="10184674" cy="4883728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altLang="cs-CZ" sz="2000" b="1" dirty="0"/>
              <a:t>subkutánní (SWAT)</a:t>
            </a:r>
            <a:endParaRPr lang="cs-CZ" dirty="0"/>
          </a:p>
          <a:p>
            <a:pPr marL="503555" lvl="1" indent="-179705">
              <a:lnSpc>
                <a:spcPct val="150000"/>
              </a:lnSpc>
            </a:pPr>
            <a:r>
              <a:rPr lang="cs-CZ" altLang="cs-CZ" sz="1800" dirty="0"/>
              <a:t>podkožní tuk</a:t>
            </a:r>
            <a:endParaRPr lang="cs-CZ" sz="1800" dirty="0">
              <a:cs typeface="Arial"/>
            </a:endParaRPr>
          </a:p>
          <a:p>
            <a:pPr marL="503555" lvl="1" indent="-179705">
              <a:lnSpc>
                <a:spcPct val="150000"/>
              </a:lnSpc>
            </a:pPr>
            <a:r>
              <a:rPr lang="cs-CZ" altLang="cs-CZ" sz="1800" dirty="0"/>
              <a:t>za normálních okolností cca 80 % z celkového množství</a:t>
            </a:r>
            <a:endParaRPr lang="cs-CZ" sz="1800" dirty="0">
              <a:cs typeface="Arial"/>
            </a:endParaRPr>
          </a:p>
          <a:p>
            <a:pPr marL="503555" lvl="1" indent="-179705">
              <a:lnSpc>
                <a:spcPct val="150000"/>
              </a:lnSpc>
              <a:spcBef>
                <a:spcPts val="600"/>
              </a:spcBef>
            </a:pPr>
            <a:r>
              <a:rPr lang="pl-PL" altLang="cs-CZ" sz="1800" dirty="0"/>
              <a:t>zodpovědný za odlišné tělesné složení mužů a žen</a:t>
            </a:r>
            <a:endParaRPr lang="pl-PL" altLang="cs-CZ" sz="1800" dirty="0">
              <a:cs typeface="Arial"/>
            </a:endParaRPr>
          </a:p>
          <a:p>
            <a:pPr marL="503555" lvl="1" indent="-179705">
              <a:lnSpc>
                <a:spcPct val="150000"/>
              </a:lnSpc>
              <a:spcBef>
                <a:spcPts val="600"/>
              </a:spcBef>
            </a:pPr>
            <a:r>
              <a:rPr lang="cs-CZ" altLang="cs-CZ" sz="1800" dirty="0"/>
              <a:t>ochranný charakter</a:t>
            </a:r>
            <a:endParaRPr lang="cs-CZ" altLang="cs-CZ" sz="1800" dirty="0">
              <a:cs typeface="Arial"/>
            </a:endParaRPr>
          </a:p>
          <a:p>
            <a:pPr marL="503555" lvl="1" indent="-179705">
              <a:lnSpc>
                <a:spcPct val="150000"/>
              </a:lnSpc>
              <a:spcBef>
                <a:spcPts val="600"/>
              </a:spcBef>
            </a:pPr>
            <a:r>
              <a:rPr lang="cs-CZ" altLang="cs-CZ" sz="1800" dirty="0"/>
              <a:t>přispívá k regulaci teploty a k tepelné izolaci </a:t>
            </a:r>
            <a:r>
              <a:rPr lang="cs-CZ" altLang="cs-CZ" sz="1800" dirty="0">
                <a:sym typeface="Wingdings" panose="05000000000000000000" pitchFamily="2" charset="2"/>
              </a:rPr>
              <a:t> </a:t>
            </a:r>
            <a:r>
              <a:rPr lang="cs-CZ" altLang="cs-CZ" sz="1800" dirty="0"/>
              <a:t>na indukci se zřejmě podílí expozice chladu</a:t>
            </a:r>
            <a:endParaRPr lang="cs-CZ" altLang="cs-CZ" sz="1800" dirty="0">
              <a:cs typeface="Arial"/>
            </a:endParaRPr>
          </a:p>
          <a:p>
            <a:pPr marL="503555" lvl="1" indent="-179705">
              <a:lnSpc>
                <a:spcPct val="150000"/>
              </a:lnSpc>
              <a:spcBef>
                <a:spcPts val="600"/>
              </a:spcBef>
            </a:pPr>
            <a:r>
              <a:rPr lang="cs-CZ" altLang="cs-CZ" sz="1800" dirty="0">
                <a:cs typeface="Arial"/>
              </a:rPr>
              <a:t>nižší obrat lipidů a vylučování volných mastných kyselin</a:t>
            </a:r>
          </a:p>
          <a:p>
            <a:pPr marL="503555" lvl="1" indent="-179705">
              <a:lnSpc>
                <a:spcPct val="150000"/>
              </a:lnSpc>
              <a:spcBef>
                <a:spcPts val="600"/>
              </a:spcBef>
            </a:pPr>
            <a:r>
              <a:rPr lang="cs-CZ" altLang="cs-CZ" sz="1800" dirty="0">
                <a:cs typeface="Arial"/>
              </a:rPr>
              <a:t>nižší míra hyperplazie v porovnání s VWAT</a:t>
            </a:r>
          </a:p>
          <a:p>
            <a:pPr marL="503555" lvl="1" indent="-179705">
              <a:lnSpc>
                <a:spcPct val="150000"/>
              </a:lnSpc>
              <a:spcBef>
                <a:spcPts val="600"/>
              </a:spcBef>
            </a:pPr>
            <a:r>
              <a:rPr lang="cs-CZ" altLang="cs-CZ" sz="1800" dirty="0">
                <a:cs typeface="Arial"/>
              </a:rPr>
              <a:t>vyšší produkce </a:t>
            </a:r>
            <a:r>
              <a:rPr lang="cs-CZ" altLang="cs-CZ" sz="1800" dirty="0" err="1">
                <a:cs typeface="Arial"/>
              </a:rPr>
              <a:t>adiponektinu</a:t>
            </a:r>
            <a:endParaRPr lang="cs-CZ" altLang="cs-CZ" sz="1800" dirty="0">
              <a:cs typeface="Arial"/>
            </a:endParaRPr>
          </a:p>
          <a:p>
            <a:pPr marL="503555" lvl="1" indent="-179705">
              <a:lnSpc>
                <a:spcPct val="150000"/>
              </a:lnSpc>
              <a:spcBef>
                <a:spcPts val="600"/>
              </a:spcBef>
            </a:pPr>
            <a:r>
              <a:rPr lang="pl-PL" altLang="cs-CZ" sz="1800" dirty="0"/>
              <a:t>hýždě, stehna, břicho, dlaně, chodidla</a:t>
            </a:r>
            <a:endParaRPr lang="cs-CZ" altLang="cs-CZ" sz="1800" dirty="0">
              <a:cs typeface="Arial"/>
            </a:endParaRPr>
          </a:p>
          <a:p>
            <a:pPr marL="503555" lvl="1" indent="-179705">
              <a:lnSpc>
                <a:spcPct val="150000"/>
              </a:lnSpc>
              <a:buFont typeface="Arial" panose="020B0604020202020204" pitchFamily="34" charset="0"/>
              <a:buNone/>
            </a:pPr>
            <a:endParaRPr lang="cs-CZ" altLang="cs-CZ" sz="1600" dirty="0">
              <a:cs typeface="Arial"/>
            </a:endParaRPr>
          </a:p>
          <a:p>
            <a:pPr marL="251460" indent="-179705"/>
            <a:endParaRPr lang="cs-CZ" altLang="cs-CZ" sz="2000" dirty="0">
              <a:cs typeface="Arial"/>
            </a:endParaRPr>
          </a:p>
          <a:p>
            <a:pPr marL="251460" indent="-179705"/>
            <a:endParaRPr lang="cs-CZ" altLang="cs-CZ" sz="2000" dirty="0">
              <a:cs typeface="Arial"/>
            </a:endParaRPr>
          </a:p>
          <a:p>
            <a:pPr marL="251460" indent="-179705"/>
            <a:endParaRPr lang="cs-CZ" altLang="cs-CZ" sz="2000" dirty="0">
              <a:cs typeface="Arial"/>
            </a:endParaRPr>
          </a:p>
          <a:p>
            <a:pPr marL="251460" indent="-179705"/>
            <a:endParaRPr lang="cs-CZ" altLang="cs-CZ" sz="2000" dirty="0">
              <a:cs typeface="Arial"/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DD3DD89E-220F-4316-99C3-91A6325E16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98427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BFDD71-14AF-4A33-8206-F343A1138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ea typeface="+mj-lt"/>
                <a:cs typeface="+mj-lt"/>
              </a:rPr>
              <a:t>Druhy WAT II.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7E1AE8-9AEB-4CAD-9402-CB1AAF33D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493" y="1454496"/>
            <a:ext cx="10753200" cy="4684283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2000" b="1" dirty="0">
                <a:ea typeface="+mn-lt"/>
                <a:cs typeface="+mn-lt"/>
              </a:rPr>
              <a:t>viscerální (VWAT)</a:t>
            </a:r>
            <a:endParaRPr lang="cs-CZ" sz="2000" dirty="0">
              <a:ea typeface="+mn-lt"/>
              <a:cs typeface="+mn-lt"/>
            </a:endParaRPr>
          </a:p>
          <a:p>
            <a:pPr marL="503555" lvl="1" indent="-179705">
              <a:lnSpc>
                <a:spcPct val="150000"/>
              </a:lnSpc>
              <a:spcBef>
                <a:spcPts val="600"/>
              </a:spcBef>
            </a:pPr>
            <a:r>
              <a:rPr lang="cs-CZ" sz="1800" dirty="0">
                <a:ea typeface="+mn-lt"/>
                <a:cs typeface="+mn-lt"/>
              </a:rPr>
              <a:t>distribuován v tělní dutině kolem orgánů</a:t>
            </a:r>
          </a:p>
          <a:p>
            <a:pPr marL="503555" lvl="1" indent="-179705">
              <a:lnSpc>
                <a:spcPct val="150000"/>
              </a:lnSpc>
              <a:spcBef>
                <a:spcPts val="600"/>
              </a:spcBef>
            </a:pPr>
            <a:r>
              <a:rPr lang="cs-CZ" sz="1800" dirty="0">
                <a:ea typeface="+mn-lt"/>
                <a:cs typeface="+mn-lt"/>
              </a:rPr>
              <a:t>za normálních okolností do 20 %</a:t>
            </a:r>
          </a:p>
          <a:p>
            <a:pPr marL="503555" lvl="1" indent="-179705">
              <a:lnSpc>
                <a:spcPct val="150000"/>
              </a:lnSpc>
              <a:spcBef>
                <a:spcPts val="600"/>
              </a:spcBef>
            </a:pPr>
            <a:r>
              <a:rPr lang="cs-CZ" sz="1800" dirty="0">
                <a:ea typeface="+mn-lt"/>
                <a:cs typeface="+mn-lt"/>
              </a:rPr>
              <a:t>vyplňuje prostor mezi orgány a udržuje je v odpovídající poloze</a:t>
            </a:r>
            <a:endParaRPr lang="en-US" sz="1800" dirty="0">
              <a:ea typeface="+mn-lt"/>
              <a:cs typeface="+mn-lt"/>
            </a:endParaRPr>
          </a:p>
          <a:p>
            <a:pPr marL="503555" lvl="1" indent="-179705">
              <a:lnSpc>
                <a:spcPct val="150000"/>
              </a:lnSpc>
              <a:spcBef>
                <a:spcPts val="600"/>
              </a:spcBef>
            </a:pPr>
            <a:r>
              <a:rPr lang="cs-CZ" sz="1800" dirty="0">
                <a:ea typeface="+mn-lt"/>
                <a:cs typeface="+mn-lt"/>
              </a:rPr>
              <a:t>největší ložiska se nacházejí kolem </a:t>
            </a:r>
            <a:r>
              <a:rPr lang="cs-CZ" sz="1800" b="1" dirty="0">
                <a:ea typeface="+mn-lt"/>
                <a:cs typeface="+mn-lt"/>
              </a:rPr>
              <a:t>omenta</a:t>
            </a:r>
            <a:r>
              <a:rPr lang="cs-CZ" sz="1800" dirty="0">
                <a:ea typeface="+mn-lt"/>
                <a:cs typeface="+mn-lt"/>
              </a:rPr>
              <a:t>, </a:t>
            </a:r>
            <a:r>
              <a:rPr lang="cs-CZ" sz="1800" err="1">
                <a:ea typeface="+mn-lt"/>
                <a:cs typeface="+mn-lt"/>
              </a:rPr>
              <a:t>mesenteriia</a:t>
            </a:r>
            <a:r>
              <a:rPr lang="cs-CZ" sz="1800" dirty="0">
                <a:ea typeface="+mn-lt"/>
                <a:cs typeface="+mn-lt"/>
              </a:rPr>
              <a:t>, </a:t>
            </a:r>
            <a:r>
              <a:rPr lang="cs-CZ" sz="1800" err="1">
                <a:ea typeface="+mn-lt"/>
                <a:cs typeface="+mn-lt"/>
              </a:rPr>
              <a:t>retroperitoneální</a:t>
            </a:r>
            <a:r>
              <a:rPr lang="cs-CZ" sz="1800" dirty="0">
                <a:ea typeface="+mn-lt"/>
                <a:cs typeface="+mn-lt"/>
              </a:rPr>
              <a:t> oblast,</a:t>
            </a:r>
            <a:endParaRPr lang="en-US" sz="1800" dirty="0">
              <a:ea typeface="+mn-lt"/>
              <a:cs typeface="+mn-lt"/>
            </a:endParaRPr>
          </a:p>
          <a:p>
            <a:pPr marL="503555" lvl="1" indent="-179705">
              <a:lnSpc>
                <a:spcPct val="150000"/>
              </a:lnSpc>
              <a:spcBef>
                <a:spcPts val="600"/>
              </a:spcBef>
            </a:pPr>
            <a:r>
              <a:rPr lang="cs-CZ" sz="1800" dirty="0" err="1">
                <a:ea typeface="+mn-lt"/>
                <a:cs typeface="+mn-lt"/>
              </a:rPr>
              <a:t>perikardiální</a:t>
            </a:r>
            <a:r>
              <a:rPr lang="cs-CZ" sz="1800" dirty="0">
                <a:ea typeface="+mn-lt"/>
                <a:cs typeface="+mn-lt"/>
              </a:rPr>
              <a:t>, </a:t>
            </a:r>
            <a:r>
              <a:rPr lang="cs-CZ" sz="1800" dirty="0" err="1">
                <a:ea typeface="+mn-lt"/>
                <a:cs typeface="+mn-lt"/>
              </a:rPr>
              <a:t>perivaskulární</a:t>
            </a:r>
            <a:r>
              <a:rPr lang="cs-CZ" sz="1800" dirty="0">
                <a:ea typeface="+mn-lt"/>
                <a:cs typeface="+mn-lt"/>
              </a:rPr>
              <a:t> nebo </a:t>
            </a:r>
            <a:r>
              <a:rPr lang="cs-CZ" sz="1800" dirty="0" err="1">
                <a:ea typeface="+mn-lt"/>
                <a:cs typeface="+mn-lt"/>
              </a:rPr>
              <a:t>periarteriální</a:t>
            </a:r>
            <a:r>
              <a:rPr lang="cs-CZ" sz="1800" dirty="0">
                <a:ea typeface="+mn-lt"/>
                <a:cs typeface="+mn-lt"/>
              </a:rPr>
              <a:t>, </a:t>
            </a:r>
            <a:r>
              <a:rPr lang="cs-CZ" sz="1800" dirty="0" err="1">
                <a:ea typeface="+mn-lt"/>
                <a:cs typeface="+mn-lt"/>
              </a:rPr>
              <a:t>periartikulární</a:t>
            </a:r>
            <a:r>
              <a:rPr lang="cs-CZ" sz="1800" dirty="0">
                <a:ea typeface="+mn-lt"/>
                <a:cs typeface="+mn-lt"/>
              </a:rPr>
              <a:t>, </a:t>
            </a:r>
            <a:r>
              <a:rPr lang="cs-CZ" sz="1800" dirty="0" err="1">
                <a:ea typeface="+mn-lt"/>
                <a:cs typeface="+mn-lt"/>
              </a:rPr>
              <a:t>retroorbitální</a:t>
            </a:r>
            <a:r>
              <a:rPr lang="cs-CZ" sz="1800" dirty="0">
                <a:ea typeface="+mn-lt"/>
                <a:cs typeface="+mn-lt"/>
              </a:rPr>
              <a:t>, intramuskulární, atd.</a:t>
            </a:r>
            <a:endParaRPr lang="en-US" sz="1800" dirty="0">
              <a:ea typeface="+mn-lt"/>
              <a:cs typeface="+mn-lt"/>
            </a:endParaRPr>
          </a:p>
          <a:p>
            <a:pPr marL="503555" lvl="1" indent="-179705">
              <a:lnSpc>
                <a:spcPct val="150000"/>
              </a:lnSpc>
              <a:spcBef>
                <a:spcPts val="600"/>
              </a:spcBef>
            </a:pPr>
            <a:r>
              <a:rPr lang="cs-CZ" sz="1800" dirty="0">
                <a:ea typeface="+mn-lt"/>
                <a:cs typeface="+mn-lt"/>
              </a:rPr>
              <a:t>nadbytečný VWAT je spojen s insulinovou rezistencí a metabolickými onemocněními a patologickými stavy spojenými s obezitou</a:t>
            </a:r>
          </a:p>
          <a:p>
            <a:pPr marL="503555" lvl="1" indent="-179705">
              <a:lnSpc>
                <a:spcPct val="150000"/>
              </a:lnSpc>
              <a:spcBef>
                <a:spcPts val="600"/>
              </a:spcBef>
            </a:pPr>
            <a:r>
              <a:rPr lang="cs-CZ" sz="1800" dirty="0">
                <a:ea typeface="+mn-lt"/>
                <a:cs typeface="+mn-lt"/>
              </a:rPr>
              <a:t>vyšší obrat </a:t>
            </a:r>
            <a:r>
              <a:rPr lang="cs-CZ" sz="1800" dirty="0" err="1">
                <a:ea typeface="+mn-lt"/>
                <a:cs typeface="+mn-lt"/>
              </a:rPr>
              <a:t>adpipocytů</a:t>
            </a:r>
            <a:r>
              <a:rPr lang="cs-CZ" sz="1800" dirty="0">
                <a:ea typeface="+mn-lt"/>
                <a:cs typeface="+mn-lt"/>
              </a:rPr>
              <a:t>, míra lipolýzy a uvolňování FFA</a:t>
            </a:r>
          </a:p>
          <a:p>
            <a:pPr marL="503555" lvl="1" indent="-179705">
              <a:lnSpc>
                <a:spcPct val="150000"/>
              </a:lnSpc>
              <a:spcBef>
                <a:spcPts val="600"/>
              </a:spcBef>
            </a:pPr>
            <a:r>
              <a:rPr lang="cs-CZ" sz="1800" dirty="0">
                <a:ea typeface="+mn-lt"/>
                <a:cs typeface="+mn-lt"/>
              </a:rPr>
              <a:t>vyšší míra uvolňování některých </a:t>
            </a:r>
            <a:r>
              <a:rPr lang="cs-CZ" sz="1800" dirty="0" err="1">
                <a:ea typeface="+mn-lt"/>
                <a:cs typeface="+mn-lt"/>
              </a:rPr>
              <a:t>adipokinů</a:t>
            </a:r>
            <a:endParaRPr lang="cs-CZ" sz="1800" dirty="0">
              <a:ea typeface="+mn-lt"/>
              <a:cs typeface="+mn-lt"/>
            </a:endParaRPr>
          </a:p>
          <a:p>
            <a:pPr marL="503555" lvl="1" indent="-179705">
              <a:lnSpc>
                <a:spcPct val="150000"/>
              </a:lnSpc>
              <a:spcBef>
                <a:spcPts val="600"/>
              </a:spcBef>
            </a:pPr>
            <a:endParaRPr lang="cs-CZ" sz="1800" dirty="0">
              <a:ea typeface="+mn-lt"/>
              <a:cs typeface="+mn-lt"/>
            </a:endParaRPr>
          </a:p>
          <a:p>
            <a:pPr marL="503555" lvl="1" indent="-179705">
              <a:spcBef>
                <a:spcPts val="600"/>
              </a:spcBef>
            </a:pPr>
            <a:endParaRPr lang="cs-CZ" sz="1800" dirty="0">
              <a:ea typeface="+mn-lt"/>
              <a:cs typeface="+mn-lt"/>
            </a:endParaRPr>
          </a:p>
          <a:p>
            <a:pPr marL="503555" lvl="1" indent="-179705">
              <a:spcBef>
                <a:spcPts val="600"/>
              </a:spcBef>
            </a:pPr>
            <a:endParaRPr lang="cs-CZ" dirty="0">
              <a:ea typeface="+mn-lt"/>
              <a:cs typeface="+mn-lt"/>
            </a:endParaRPr>
          </a:p>
          <a:p>
            <a:pPr marL="503555" lvl="1" indent="-179705"/>
            <a:endParaRPr lang="cs-CZ" dirty="0">
              <a:ea typeface="+mn-lt"/>
              <a:cs typeface="+mn-lt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BAA7CAD-949B-421C-B286-82D908244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9866321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Obrázek 5" descr="mesenteriu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6" y="1450860"/>
            <a:ext cx="6267019" cy="3947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Obrázek 6" descr="retrop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900" y="1510694"/>
            <a:ext cx="5263427" cy="3827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65455B17-CE00-49A8-93A7-69796C65F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36DFB1-5E72-443A-B8BE-A6F66807A71C}" type="slidenum">
              <a:rPr lang="cs-CZ" altLang="cs-CZ"/>
              <a:pPr>
                <a:defRPr/>
              </a:pPr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70784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/>
          <p:cNvSpPr>
            <a:spLocks noGrp="1"/>
          </p:cNvSpPr>
          <p:nvPr>
            <p:ph type="title"/>
          </p:nvPr>
        </p:nvSpPr>
        <p:spPr>
          <a:xfrm>
            <a:off x="665018" y="540326"/>
            <a:ext cx="8174182" cy="674111"/>
          </a:xfrm>
        </p:spPr>
        <p:txBody>
          <a:bodyPr/>
          <a:lstStyle/>
          <a:p>
            <a:r>
              <a:rPr lang="cs-CZ" altLang="cs-CZ" dirty="0"/>
              <a:t>Distribuce WAT</a:t>
            </a:r>
          </a:p>
        </p:txBody>
      </p:sp>
      <p:sp>
        <p:nvSpPr>
          <p:cNvPr id="35843" name="Zástupný symbol pro obsah 2"/>
          <p:cNvSpPr>
            <a:spLocks noGrp="1"/>
          </p:cNvSpPr>
          <p:nvPr>
            <p:ph idx="1"/>
          </p:nvPr>
        </p:nvSpPr>
        <p:spPr>
          <a:xfrm>
            <a:off x="401781" y="1025235"/>
            <a:ext cx="11554692" cy="5512667"/>
          </a:xfrm>
        </p:spPr>
        <p:txBody>
          <a:bodyPr/>
          <a:lstStyle/>
          <a:p>
            <a:r>
              <a:rPr lang="cs-CZ" altLang="cs-CZ" sz="2000" dirty="0"/>
              <a:t>rozložení WAT se mění s věkem</a:t>
            </a:r>
          </a:p>
          <a:p>
            <a:r>
              <a:rPr lang="cs-CZ" altLang="cs-CZ" sz="2000" dirty="0"/>
              <a:t>genetické faktory</a:t>
            </a:r>
          </a:p>
          <a:p>
            <a:r>
              <a:rPr lang="cs-CZ" altLang="cs-CZ" sz="2000" dirty="0">
                <a:sym typeface="Wingdings" panose="05000000000000000000" pitchFamily="2" charset="2"/>
              </a:rPr>
              <a:t>zvyšování intraabdominálního tuku a snižování podkožního tuku (</a:t>
            </a:r>
            <a:r>
              <a:rPr lang="cs-CZ" altLang="cs-CZ" sz="1800" dirty="0"/>
              <a:t>i u osob se stabilní hmotností a BMI)</a:t>
            </a:r>
            <a:endParaRPr lang="cs-CZ" altLang="cs-CZ" sz="2000" dirty="0"/>
          </a:p>
          <a:p>
            <a:r>
              <a:rPr lang="cs-CZ" altLang="cs-CZ" sz="2000" b="1" dirty="0"/>
              <a:t>ženy</a:t>
            </a:r>
            <a:r>
              <a:rPr lang="cs-CZ" altLang="cs-CZ" sz="2000" dirty="0"/>
              <a:t>: vyšší tělesná akumulace v oblasti hýždí a stehen (</a:t>
            </a:r>
            <a:r>
              <a:rPr lang="cs-CZ" altLang="cs-CZ" sz="2000" dirty="0" err="1"/>
              <a:t>gynoidní</a:t>
            </a:r>
            <a:r>
              <a:rPr lang="cs-CZ" altLang="cs-CZ" sz="2000" dirty="0"/>
              <a:t> typ)</a:t>
            </a:r>
          </a:p>
          <a:p>
            <a:pPr lvl="1"/>
            <a:r>
              <a:rPr lang="cs-CZ" altLang="cs-CZ" sz="1800" dirty="0" err="1"/>
              <a:t>gluteální</a:t>
            </a:r>
            <a:r>
              <a:rPr lang="cs-CZ" altLang="cs-CZ" sz="1800" dirty="0"/>
              <a:t> adipocyty jsou větší u žen než u mužů</a:t>
            </a:r>
          </a:p>
          <a:p>
            <a:endParaRPr lang="cs-CZ" altLang="cs-CZ" sz="2000" dirty="0"/>
          </a:p>
          <a:p>
            <a:r>
              <a:rPr lang="cs-CZ" altLang="cs-CZ" sz="2000" b="1" dirty="0"/>
              <a:t>muži</a:t>
            </a:r>
            <a:r>
              <a:rPr lang="cs-CZ" altLang="cs-CZ" sz="2000" dirty="0"/>
              <a:t> mají vyšší tělesnou akumulaci v horní části těla (androidní typ)</a:t>
            </a:r>
          </a:p>
          <a:p>
            <a:pPr lvl="1"/>
            <a:r>
              <a:rPr lang="cs-CZ" altLang="cs-CZ" sz="1800" dirty="0"/>
              <a:t>vyšší riziko metabolických komplikací</a:t>
            </a:r>
          </a:p>
          <a:p>
            <a:pPr lvl="1"/>
            <a:r>
              <a:rPr lang="cs-CZ" altLang="cs-CZ" sz="1800" dirty="0"/>
              <a:t>viscerální adipocyty (</a:t>
            </a:r>
            <a:r>
              <a:rPr lang="cs-CZ" altLang="cs-CZ" sz="1800" dirty="0" err="1"/>
              <a:t>mesenteriální</a:t>
            </a:r>
            <a:r>
              <a:rPr lang="cs-CZ" altLang="cs-CZ" sz="1800" dirty="0"/>
              <a:t> a omentální) jsou větší u mužů</a:t>
            </a:r>
          </a:p>
          <a:p>
            <a:endParaRPr lang="cs-CZ" altLang="cs-CZ" sz="2000" dirty="0"/>
          </a:p>
          <a:p>
            <a:r>
              <a:rPr lang="cs-CZ" altLang="cs-CZ" sz="2000" dirty="0"/>
              <a:t>množství viscerálního tuku má prokazatelnou spojitost s inzulinovou rezistencí</a:t>
            </a:r>
          </a:p>
          <a:p>
            <a:pPr lvl="1"/>
            <a:r>
              <a:rPr lang="cs-CZ" altLang="cs-CZ" sz="1800" dirty="0"/>
              <a:t>pokud se snížilo množství viscerálního tuku (nikoliv podkožního), tak se IR zlepšila </a:t>
            </a:r>
          </a:p>
          <a:p>
            <a:pPr lvl="1"/>
            <a:r>
              <a:rPr lang="cs-CZ" altLang="cs-CZ" sz="1800" dirty="0"/>
              <a:t>nicméně to neznamená, že subkutánní tuková tkáň nepřispívá k metabolickým abnormalitám, když dochází k nárůstu tělesné hmotnosti</a:t>
            </a:r>
          </a:p>
          <a:p>
            <a:endParaRPr lang="cs-CZ" altLang="cs-CZ" sz="2000" dirty="0"/>
          </a:p>
          <a:p>
            <a:endParaRPr lang="cs-CZ" altLang="cs-CZ" sz="2000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8DCCFA0-919A-4113-94F3-3DCE57025E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88609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Zástupný symbol pro obsah 3" descr="wat_distribuce.jp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81376" y="642939"/>
            <a:ext cx="5643563" cy="5775325"/>
          </a:xfr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187B380-46E9-405E-9E7C-193A960C2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36DFB1-5E72-443A-B8BE-A6F66807A71C}" type="slidenum">
              <a:rPr lang="cs-CZ" altLang="cs-CZ"/>
              <a:pPr>
                <a:defRPr/>
              </a:pPr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80938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Tuková tkáň při obezitě I.</a:t>
            </a:r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>
          <a:xfrm>
            <a:off x="411282" y="1320017"/>
            <a:ext cx="10276510" cy="4806146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altLang="cs-CZ" sz="2000" dirty="0">
                <a:cs typeface="Arial"/>
              </a:rPr>
              <a:t>Obecná definice obezity vychází z "nadměrného ukládání tělesného tuku" - význam spočívá spíše v metabolických změnách </a:t>
            </a:r>
          </a:p>
          <a:p>
            <a:pPr marL="251460" indent="-179705"/>
            <a:r>
              <a:rPr lang="cs-CZ" sz="2000" dirty="0" err="1">
                <a:sym typeface="Wingdings" panose="05000000000000000000" pitchFamily="2" charset="2"/>
              </a:rPr>
              <a:t>Hyperplázie</a:t>
            </a:r>
            <a:r>
              <a:rPr lang="cs-CZ" sz="2000" dirty="0">
                <a:sym typeface="Wingdings" panose="05000000000000000000" pitchFamily="2" charset="2"/>
              </a:rPr>
              <a:t> (zmnožení adipocytů) i hypertrofie (akumulace lipidů a nárůst velikosti adipocytů) jsou v obou případech zcela fyziologické metody akumulace tuku, jejichž podíl na akumulaci se liší v závislosti na jedinci a anatomické lokalizaci tukové tkáně</a:t>
            </a:r>
            <a:endParaRPr lang="cs-CZ" sz="2000" dirty="0">
              <a:cs typeface="Arial"/>
            </a:endParaRPr>
          </a:p>
          <a:p>
            <a:pPr marL="251460" indent="-179705"/>
            <a:r>
              <a:rPr lang="cs-CZ" sz="2000" dirty="0">
                <a:cs typeface="Arial"/>
              </a:rPr>
              <a:t>Při nadměrné akumulaci tuku však </a:t>
            </a:r>
            <a:r>
              <a:rPr lang="cs-CZ" sz="2000" dirty="0" err="1">
                <a:cs typeface="Arial"/>
              </a:rPr>
              <a:t>hypetrofie</a:t>
            </a:r>
            <a:r>
              <a:rPr lang="cs-CZ" sz="2000" dirty="0">
                <a:cs typeface="Arial"/>
              </a:rPr>
              <a:t> vede k dosažení terminální velikosti adipocytu a selhání jeho funkce</a:t>
            </a:r>
          </a:p>
          <a:p>
            <a:pPr marL="251460" indent="-179705"/>
            <a:r>
              <a:rPr lang="cs-CZ" altLang="cs-CZ" sz="2000" dirty="0">
                <a:cs typeface="Arial"/>
              </a:rPr>
              <a:t>Na metabolických abnormalitách při obezitě se tak zřejmě podílí:</a:t>
            </a:r>
          </a:p>
          <a:p>
            <a:pPr marL="503555" lvl="1" indent="-179705">
              <a:lnSpc>
                <a:spcPct val="150000"/>
              </a:lnSpc>
            </a:pPr>
            <a:r>
              <a:rPr lang="cs-CZ" altLang="cs-CZ" dirty="0">
                <a:sym typeface="Wingdings" panose="05000000000000000000" pitchFamily="2" charset="2"/>
              </a:rPr>
              <a:t>narušena rovnováha v řízení metabolismu lipidů (lipolýza, </a:t>
            </a:r>
            <a:r>
              <a:rPr lang="cs-CZ" altLang="cs-CZ" dirty="0" err="1">
                <a:sym typeface="Wingdings" panose="05000000000000000000" pitchFamily="2" charset="2"/>
              </a:rPr>
              <a:t>lipogeneze</a:t>
            </a:r>
            <a:r>
              <a:rPr lang="cs-CZ" altLang="cs-CZ" dirty="0">
                <a:sym typeface="Wingdings" panose="05000000000000000000" pitchFamily="2" charset="2"/>
              </a:rPr>
              <a:t>)</a:t>
            </a:r>
            <a:endParaRPr lang="cs-CZ" altLang="cs-CZ" dirty="0">
              <a:cs typeface="Arial"/>
            </a:endParaRPr>
          </a:p>
          <a:p>
            <a:pPr marL="503555" lvl="1" indent="-179705">
              <a:lnSpc>
                <a:spcPct val="150000"/>
              </a:lnSpc>
            </a:pPr>
            <a:r>
              <a:rPr lang="cs-CZ" altLang="cs-CZ" dirty="0">
                <a:sym typeface="Wingdings" panose="05000000000000000000" pitchFamily="2" charset="2"/>
              </a:rPr>
              <a:t>narušení transkripční regulace klíčových faktorů řídících </a:t>
            </a:r>
            <a:r>
              <a:rPr lang="cs-CZ" altLang="cs-CZ" dirty="0" err="1">
                <a:sym typeface="Wingdings" panose="05000000000000000000" pitchFamily="2" charset="2"/>
              </a:rPr>
              <a:t>adipogenezi</a:t>
            </a:r>
            <a:endParaRPr lang="cs-CZ" altLang="cs-CZ" dirty="0">
              <a:cs typeface="Arial"/>
            </a:endParaRPr>
          </a:p>
          <a:p>
            <a:pPr marL="503555" lvl="1" indent="-179705">
              <a:lnSpc>
                <a:spcPct val="150000"/>
              </a:lnSpc>
            </a:pPr>
            <a:r>
              <a:rPr lang="cs-CZ" altLang="cs-CZ" dirty="0">
                <a:sym typeface="Wingdings" panose="05000000000000000000" pitchFamily="2" charset="2"/>
              </a:rPr>
              <a:t>nedostatečná citlivost na vnější signály, selhání procesu přenosu signálu</a:t>
            </a:r>
            <a:endParaRPr lang="cs-CZ" altLang="cs-CZ" dirty="0">
              <a:cs typeface="Arial"/>
            </a:endParaRPr>
          </a:p>
          <a:p>
            <a:pPr marL="251460" indent="-179705"/>
            <a:endParaRPr lang="cs-CZ" altLang="cs-CZ" dirty="0">
              <a:cs typeface="Arial"/>
            </a:endParaRPr>
          </a:p>
        </p:txBody>
      </p:sp>
      <p:pic>
        <p:nvPicPr>
          <p:cNvPr id="10244" name="Obrázek 3" descr="image1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3111" y="4174177"/>
            <a:ext cx="3098889" cy="268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E974A19E-8F37-4EA6-B2EA-CC5FF2D613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719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Tuková tkáň při obezitě II.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4639525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1900" dirty="0"/>
              <a:t>Nárůst tukové tkáně a hromadění v organismu není prosté zmnožení buněk</a:t>
            </a:r>
            <a:endParaRPr lang="cs-CZ" sz="1900" dirty="0">
              <a:cs typeface="Arial"/>
            </a:endParaRPr>
          </a:p>
          <a:p>
            <a:pPr marL="251460" indent="-179705"/>
            <a:r>
              <a:rPr lang="cs-CZ" sz="1900" dirty="0"/>
              <a:t>Pro dobrou funkci je potřeba</a:t>
            </a:r>
            <a:r>
              <a:rPr lang="cs-CZ" sz="1900" dirty="0">
                <a:sym typeface="Wingdings" panose="05000000000000000000" pitchFamily="2" charset="2"/>
              </a:rPr>
              <a:t> bohaté cévní zásobení (</a:t>
            </a:r>
            <a:r>
              <a:rPr lang="cs-CZ" sz="1900" err="1">
                <a:sym typeface="Wingdings" panose="05000000000000000000" pitchFamily="2" charset="2"/>
              </a:rPr>
              <a:t>neoangiogeneze</a:t>
            </a:r>
            <a:r>
              <a:rPr lang="cs-CZ" sz="1900" dirty="0">
                <a:sym typeface="Wingdings" panose="05000000000000000000" pitchFamily="2" charset="2"/>
              </a:rPr>
              <a:t>)  prorůstání cév pro zásobování buněk</a:t>
            </a:r>
            <a:endParaRPr lang="cs-CZ" sz="1900" dirty="0">
              <a:cs typeface="Arial"/>
            </a:endParaRPr>
          </a:p>
          <a:p>
            <a:pPr marL="251460" indent="-179705"/>
            <a:r>
              <a:rPr lang="cs-CZ" sz="1900" dirty="0">
                <a:cs typeface="Arial"/>
              </a:rPr>
              <a:t>Nadměrná </a:t>
            </a:r>
            <a:r>
              <a:rPr lang="cs-CZ" sz="1900" dirty="0" err="1">
                <a:cs typeface="Arial"/>
              </a:rPr>
              <a:t>hypetrofie</a:t>
            </a:r>
            <a:r>
              <a:rPr lang="cs-CZ" sz="1900" dirty="0">
                <a:cs typeface="Arial"/>
              </a:rPr>
              <a:t> vede k nedostatečné </a:t>
            </a:r>
            <a:r>
              <a:rPr lang="cs-CZ" sz="1900" dirty="0" err="1">
                <a:cs typeface="Arial"/>
              </a:rPr>
              <a:t>perfuzi</a:t>
            </a:r>
            <a:r>
              <a:rPr lang="cs-CZ" sz="1900" dirty="0">
                <a:cs typeface="Arial"/>
              </a:rPr>
              <a:t> tukové tkáně kyslíkem a selhání angiogeneze</a:t>
            </a:r>
          </a:p>
          <a:p>
            <a:pPr marL="251460" indent="-179705"/>
            <a:r>
              <a:rPr lang="cs-CZ" sz="1900" dirty="0">
                <a:cs typeface="Arial"/>
              </a:rPr>
              <a:t>Tuková tkáň při pokročilé obezitě je hypoxická, infiltrovaná buňkami imunitního systému (monocyty, makrofágy, neutrofily,… - až 40 % buněčné frakce tukové tkáně při pokročilé obezitě)</a:t>
            </a:r>
          </a:p>
          <a:p>
            <a:pPr marL="251460" indent="-179705"/>
            <a:r>
              <a:rPr lang="cs-CZ" sz="1900" err="1">
                <a:cs typeface="Arial"/>
              </a:rPr>
              <a:t>Chemoatraktivní</a:t>
            </a:r>
            <a:r>
              <a:rPr lang="cs-CZ" sz="1900" dirty="0">
                <a:cs typeface="Arial"/>
              </a:rPr>
              <a:t> </a:t>
            </a:r>
            <a:r>
              <a:rPr lang="cs-CZ" sz="1900" err="1">
                <a:cs typeface="Arial"/>
              </a:rPr>
              <a:t>působky</a:t>
            </a:r>
            <a:r>
              <a:rPr lang="cs-CZ" sz="1900" dirty="0">
                <a:cs typeface="Arial"/>
              </a:rPr>
              <a:t> buněk imunitního systému podporují další infiltraci – pozitivní zpětná vazba</a:t>
            </a:r>
          </a:p>
          <a:p>
            <a:pPr marL="251460" indent="-179705"/>
            <a:r>
              <a:rPr lang="cs-CZ" sz="1900" dirty="0">
                <a:cs typeface="Arial"/>
              </a:rPr>
              <a:t>Prohlubující se zánět dále prohlubuje dysfunkci tukové tkáně, včetně změn v genové expresi</a:t>
            </a:r>
          </a:p>
          <a:p>
            <a:pPr marL="251460" indent="-179705"/>
            <a:endParaRPr lang="cs-CZ" sz="2000" dirty="0">
              <a:cs typeface="Arial"/>
            </a:endParaRPr>
          </a:p>
          <a:p>
            <a:pPr marL="251460" indent="-179705"/>
            <a:endParaRPr lang="cs-CZ" sz="2000" dirty="0">
              <a:cs typeface="Arial"/>
            </a:endParaRPr>
          </a:p>
          <a:p>
            <a:pPr marL="251460" indent="-179705"/>
            <a:endParaRPr lang="cs-CZ" sz="2000" dirty="0">
              <a:cs typeface="Arial"/>
            </a:endParaRPr>
          </a:p>
          <a:p>
            <a:pPr marL="251460" indent="-179705"/>
            <a:endParaRPr lang="cs-CZ" sz="2000" dirty="0">
              <a:cs typeface="Arial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2281755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5">
            <a:extLst>
              <a:ext uri="{FF2B5EF4-FFF2-40B4-BE49-F238E27FC236}">
                <a16:creationId xmlns:a16="http://schemas.microsoft.com/office/drawing/2014/main" id="{D974D264-F130-4048-8B1A-89D5F03701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0000" y="818166"/>
            <a:ext cx="10753200" cy="4887818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21B3B3B-461D-46C9-BC78-010B09A358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1174983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0844" y="569745"/>
            <a:ext cx="10790891" cy="674073"/>
          </a:xfrm>
        </p:spPr>
        <p:txBody>
          <a:bodyPr/>
          <a:lstStyle/>
          <a:p>
            <a:r>
              <a:rPr lang="cs-CZ" dirty="0"/>
              <a:t>Makrofágy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4762" y="1246909"/>
            <a:ext cx="11513127" cy="5486400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altLang="cs-CZ" sz="2000" dirty="0"/>
              <a:t>intenzivní výzkum – ovlivnění metabolických a endokrinních funkcí</a:t>
            </a:r>
            <a:endParaRPr lang="cs-CZ" dirty="0"/>
          </a:p>
          <a:p>
            <a:pPr marL="251460" indent="-179705"/>
            <a:r>
              <a:rPr lang="cs-CZ" altLang="cs-CZ" sz="2000" dirty="0"/>
              <a:t>klasicky aktivované makrofágy M1 – prozánětlivé a imunitní funkce </a:t>
            </a:r>
            <a:endParaRPr lang="cs-CZ" altLang="cs-CZ" sz="2000" dirty="0">
              <a:cs typeface="Arial"/>
            </a:endParaRPr>
          </a:p>
          <a:p>
            <a:pPr marL="251460" indent="-179705"/>
            <a:r>
              <a:rPr lang="cs-CZ" altLang="cs-CZ" sz="2000" dirty="0"/>
              <a:t>alternativně aktivované M2 – protizánětlivá odpověď </a:t>
            </a:r>
            <a:endParaRPr lang="cs-CZ" altLang="cs-CZ" sz="2000" dirty="0">
              <a:cs typeface="Arial"/>
            </a:endParaRPr>
          </a:p>
          <a:p>
            <a:pPr marL="251460" indent="-179705"/>
            <a:r>
              <a:rPr lang="cs-CZ" altLang="cs-CZ" sz="2000" dirty="0"/>
              <a:t>předpoklad trofického vlivu na vývoj tukové tkáně </a:t>
            </a:r>
            <a:r>
              <a:rPr lang="cs-CZ" altLang="cs-CZ" sz="2000" dirty="0">
                <a:sym typeface="Wingdings" panose="05000000000000000000" pitchFamily="2" charset="2"/>
              </a:rPr>
              <a:t> </a:t>
            </a:r>
            <a:r>
              <a:rPr lang="cs-CZ" altLang="cs-CZ" sz="2000" dirty="0"/>
              <a:t>makrofágy jsou hlavním zdrojem faktorů ovlivňujících angiogenezi a mohou nepřímo zprostředkovat expanzi tukové tkáně</a:t>
            </a:r>
            <a:endParaRPr lang="cs-CZ" altLang="cs-CZ" sz="2000" dirty="0">
              <a:cs typeface="Arial"/>
            </a:endParaRPr>
          </a:p>
          <a:p>
            <a:pPr marL="251460" indent="-179705"/>
            <a:endParaRPr lang="cs-CZ" altLang="cs-CZ" sz="2000" dirty="0">
              <a:cs typeface="Arial"/>
            </a:endParaRPr>
          </a:p>
          <a:p>
            <a:pPr marL="251460" indent="-179705"/>
            <a:r>
              <a:rPr lang="cs-CZ" altLang="cs-CZ" sz="2000" dirty="0"/>
              <a:t> </a:t>
            </a:r>
            <a:r>
              <a:rPr lang="cs-CZ" altLang="cs-CZ" sz="2000" b="1" dirty="0"/>
              <a:t>Makrofágy při obezitě: </a:t>
            </a:r>
            <a:endParaRPr lang="cs-CZ" altLang="cs-CZ" sz="2000" b="1" dirty="0">
              <a:cs typeface="Arial"/>
            </a:endParaRPr>
          </a:p>
          <a:p>
            <a:pPr marL="503555" lvl="1" indent="-179705">
              <a:lnSpc>
                <a:spcPct val="150000"/>
              </a:lnSpc>
            </a:pPr>
            <a:r>
              <a:rPr lang="cs-CZ" altLang="cs-CZ" sz="1800" dirty="0"/>
              <a:t>zánětlivé makrofágy M1 se hromadí v tukové tkáni během obezity a tím podporují inzulínovou rezistenci (podle novějších výzkumů specifická skupina „metabolicky aktivních M1“ se specifickým prozánětlivým profilem)</a:t>
            </a:r>
            <a:endParaRPr lang="cs-CZ" altLang="cs-CZ" sz="1800" dirty="0">
              <a:cs typeface="Arial"/>
            </a:endParaRPr>
          </a:p>
          <a:p>
            <a:pPr marL="503555" lvl="1" indent="-179705">
              <a:lnSpc>
                <a:spcPct val="150000"/>
              </a:lnSpc>
            </a:pPr>
            <a:r>
              <a:rPr lang="cs-CZ" altLang="cs-CZ" sz="1800" dirty="0"/>
              <a:t>alternativní aktivací M2 se zachovává citlivost na inzulín prostřednictvím mechanismu závislého na PPAR</a:t>
            </a:r>
            <a:endParaRPr lang="cs-CZ" altLang="cs-CZ" sz="1800" dirty="0">
              <a:cs typeface="Arial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712532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Tuková tkáň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720000" y="1285876"/>
            <a:ext cx="10618560" cy="5357813"/>
          </a:xfrm>
        </p:spPr>
        <p:txBody>
          <a:bodyPr/>
          <a:lstStyle/>
          <a:p>
            <a:endParaRPr lang="cs-CZ" altLang="cs-CZ" sz="2000" dirty="0"/>
          </a:p>
          <a:p>
            <a:r>
              <a:rPr lang="cs-CZ" altLang="cs-CZ" sz="2000" dirty="0"/>
              <a:t>centrální role v regulaci energetické rovnováhy a homeostázy</a:t>
            </a:r>
          </a:p>
          <a:p>
            <a:r>
              <a:rPr lang="cs-CZ" altLang="cs-CZ" sz="2000" dirty="0"/>
              <a:t>metabolické, buněčné a endokrinní funkce </a:t>
            </a:r>
          </a:p>
          <a:p>
            <a:endParaRPr lang="cs-CZ" altLang="cs-CZ" sz="2000" dirty="0"/>
          </a:p>
          <a:p>
            <a:r>
              <a:rPr lang="cs-CZ" altLang="cs-CZ" sz="2000" dirty="0"/>
              <a:t>studium tukové tkáně, zvláště </a:t>
            </a:r>
            <a:r>
              <a:rPr lang="cs-CZ" altLang="cs-CZ" sz="2000" b="1" dirty="0"/>
              <a:t>adipocytů</a:t>
            </a:r>
            <a:r>
              <a:rPr lang="cs-CZ" altLang="cs-CZ" sz="2000" dirty="0"/>
              <a:t>, je základem pro porozumění metabolických abnormalit spojených s vývojem obezity</a:t>
            </a:r>
          </a:p>
          <a:p>
            <a:pPr>
              <a:buFont typeface="Arial" panose="020B0604020202020204" pitchFamily="34" charset="0"/>
              <a:buNone/>
            </a:pPr>
            <a:endParaRPr lang="cs-CZ" altLang="cs-CZ" sz="20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cs-CZ" altLang="cs-CZ" sz="2000" dirty="0">
                <a:sym typeface="Wingdings" panose="05000000000000000000" pitchFamily="2" charset="2"/>
              </a:rPr>
              <a:t> adipocyty se podílejí na řízení metabolismu lipidů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cs-CZ" altLang="cs-CZ" sz="2000" dirty="0">
                <a:sym typeface="Wingdings" panose="05000000000000000000" pitchFamily="2" charset="2"/>
              </a:rPr>
              <a:t> identifikují, řídí a posílají signály pro udržení energetické rovnováhy</a:t>
            </a:r>
          </a:p>
          <a:p>
            <a:pPr marL="72000" indent="0">
              <a:buNone/>
            </a:pPr>
            <a:endParaRPr lang="cs-CZ" altLang="cs-CZ" sz="2000" dirty="0">
              <a:sym typeface="Wingdings" panose="05000000000000000000" pitchFamily="2" charset="2"/>
            </a:endParaRPr>
          </a:p>
          <a:p>
            <a:r>
              <a:rPr lang="cs-CZ" altLang="cs-CZ" sz="2000" dirty="0"/>
              <a:t>koncepce adipocytu jako endokrinní a funkční buňky není dosud zcela pochopena</a:t>
            </a:r>
          </a:p>
          <a:p>
            <a:endParaRPr lang="cs-CZ" altLang="cs-CZ" sz="2000" dirty="0">
              <a:sym typeface="Wingdings" panose="05000000000000000000" pitchFamily="2" charset="2"/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65DE878D-2946-4CCD-9BC1-1ED01FCE61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12210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338" y="720000"/>
            <a:ext cx="10646214" cy="451576"/>
          </a:xfrm>
        </p:spPr>
        <p:txBody>
          <a:bodyPr/>
          <a:lstStyle/>
          <a:p>
            <a:r>
              <a:rPr lang="cs-CZ" dirty="0"/>
              <a:t>Makrofágy při obezitě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4731" y="1445157"/>
            <a:ext cx="11348509" cy="4787998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2000" dirty="0">
                <a:cs typeface="Arial"/>
              </a:rPr>
              <a:t>hypertrofie tukových buněk vede k postupné </a:t>
            </a:r>
            <a:r>
              <a:rPr lang="cs-CZ" sz="2000" dirty="0" err="1">
                <a:cs typeface="Arial"/>
              </a:rPr>
              <a:t>fibrotizaci</a:t>
            </a:r>
            <a:r>
              <a:rPr lang="cs-CZ" sz="2000" dirty="0">
                <a:cs typeface="Arial"/>
              </a:rPr>
              <a:t>, hypoxii, zánětu a apoptóze adipocytů kritické velikosti, ale i nekrotickým změnám  </a:t>
            </a:r>
            <a:endParaRPr lang="cs-CZ" sz="2000" dirty="0"/>
          </a:p>
          <a:p>
            <a:pPr marL="251460" indent="-179705"/>
            <a:r>
              <a:rPr lang="cs-CZ" sz="2000" dirty="0"/>
              <a:t>odumřelé adipocyty jsou obklopeny a postupně je odstraňovány makrofágy </a:t>
            </a:r>
            <a:endParaRPr lang="cs-CZ" sz="2000" dirty="0">
              <a:cs typeface="Arial"/>
            </a:endParaRPr>
          </a:p>
          <a:p>
            <a:pPr marL="251460" indent="-179705"/>
            <a:r>
              <a:rPr lang="cs-CZ" sz="2000" dirty="0"/>
              <a:t>struktury odstraňování adipocytů se často nazývají „</a:t>
            </a:r>
            <a:r>
              <a:rPr lang="cs-CZ" sz="2000" dirty="0" err="1"/>
              <a:t>korunkovité</a:t>
            </a:r>
            <a:r>
              <a:rPr lang="cs-CZ" sz="2000" dirty="0"/>
              <a:t> struktury“ (</a:t>
            </a:r>
            <a:r>
              <a:rPr lang="cs-CZ" sz="2000" b="1" dirty="0" err="1"/>
              <a:t>crown-like</a:t>
            </a:r>
            <a:r>
              <a:rPr lang="cs-CZ" sz="2000" b="1" dirty="0"/>
              <a:t> </a:t>
            </a:r>
            <a:r>
              <a:rPr lang="cs-CZ" sz="2000" b="1" dirty="0" err="1"/>
              <a:t>structures</a:t>
            </a:r>
            <a:r>
              <a:rPr lang="cs-CZ" sz="2000" dirty="0"/>
              <a:t>)</a:t>
            </a:r>
            <a:endParaRPr lang="cs-CZ" sz="2000" dirty="0">
              <a:cs typeface="Arial"/>
            </a:endParaRPr>
          </a:p>
          <a:p>
            <a:pPr marL="251460" indent="-179705"/>
            <a:r>
              <a:rPr lang="cs-CZ" sz="2000" dirty="0"/>
              <a:t>tvorba těchto CLS vyvolává lokální zánětlivou odpověď </a:t>
            </a:r>
            <a:r>
              <a:rPr lang="cs-CZ" sz="2000" dirty="0">
                <a:sym typeface="Wingdings" panose="05000000000000000000" pitchFamily="2" charset="2"/>
              </a:rPr>
              <a:t> z</a:t>
            </a:r>
            <a:r>
              <a:rPr lang="cs-CZ" sz="2000" dirty="0"/>
              <a:t>horšuje fungování blízkých adipocytů, infiltrace dalších buněk imunitního systému</a:t>
            </a:r>
            <a:endParaRPr lang="cs-CZ" sz="2000" dirty="0">
              <a:cs typeface="Arial"/>
            </a:endParaRPr>
          </a:p>
          <a:p>
            <a:pPr marL="251460" indent="-179705"/>
            <a:endParaRPr lang="cs-CZ" sz="2000" dirty="0">
              <a:cs typeface="Arial"/>
            </a:endParaRPr>
          </a:p>
          <a:p>
            <a:pPr marL="251460" indent="-179705"/>
            <a:r>
              <a:rPr lang="cs-CZ" sz="2000" b="1" dirty="0"/>
              <a:t>zánět</a:t>
            </a:r>
            <a:r>
              <a:rPr lang="cs-CZ" sz="2000" dirty="0"/>
              <a:t> narušuje rovnováhu mezi skladováním a mobilizací MK a </a:t>
            </a:r>
            <a:r>
              <a:rPr lang="cs-CZ" sz="2000" b="1" dirty="0"/>
              <a:t>přispívá k produkci lipidových mediátorů, které narušují signalizaci inzulínu</a:t>
            </a:r>
            <a:endParaRPr lang="cs-CZ" sz="2000" b="1" dirty="0">
              <a:cs typeface="Arial"/>
            </a:endParaRPr>
          </a:p>
          <a:p>
            <a:pPr marL="251460" indent="-179705"/>
            <a:r>
              <a:rPr lang="cs-CZ" sz="2000" b="1" dirty="0"/>
              <a:t>fibróza</a:t>
            </a:r>
            <a:r>
              <a:rPr lang="cs-CZ" sz="2000" dirty="0"/>
              <a:t> tukových buněk podporuje zánětlivé reakce a </a:t>
            </a:r>
            <a:r>
              <a:rPr lang="cs-CZ" sz="2000" b="1" dirty="0"/>
              <a:t>zvyšuje rezistenci na inzulín </a:t>
            </a:r>
            <a:r>
              <a:rPr lang="cs-CZ" sz="2000" dirty="0"/>
              <a:t>v tukové tkáni</a:t>
            </a:r>
            <a:endParaRPr lang="cs-CZ" sz="2000" dirty="0">
              <a:cs typeface="Arial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631822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Obrázek 2" descr="Obese-adipose-tissue-expansion-resultant-inflammation-and-metabolic-dysregulation-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9225"/>
            <a:ext cx="9144000" cy="642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55EBFAD1-8EE7-42EE-BA96-CCFE38983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36DFB1-5E72-443A-B8BE-A6F66807A71C}" type="slidenum">
              <a:rPr lang="cs-CZ" altLang="cs-CZ"/>
              <a:pPr>
                <a:defRPr/>
              </a:pPr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99079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36DFB1-5E72-443A-B8BE-A6F66807A71C}" type="slidenum">
              <a:rPr lang="cs-CZ" altLang="cs-CZ" smtClean="0"/>
              <a:pPr>
                <a:defRPr/>
              </a:pPr>
              <a:t>32</a:t>
            </a:fld>
            <a:endParaRPr lang="cs-CZ" altLang="cs-CZ"/>
          </a:p>
        </p:txBody>
      </p:sp>
      <p:pic>
        <p:nvPicPr>
          <p:cNvPr id="1026" name="Picture 2" descr="https://media.springernature.com/full/springer-static/image/art%3A10.1038%2Fnutd.2012.3/MediaObjects/41387_2012_Article_BFnutd20123_Fig1_HTM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" y="2813057"/>
            <a:ext cx="6095586" cy="404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4">
            <a:extLst>
              <a:ext uri="{FF2B5EF4-FFF2-40B4-BE49-F238E27FC236}">
                <a16:creationId xmlns:a16="http://schemas.microsoft.com/office/drawing/2014/main" id="{8388FD92-95C2-4850-AACF-A143D2EDD8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2344" y="57398"/>
            <a:ext cx="6027312" cy="2750753"/>
          </a:xfrm>
          <a:prstGeom prst="rect">
            <a:avLst/>
          </a:prstGeom>
        </p:spPr>
      </p:pic>
      <p:pic>
        <p:nvPicPr>
          <p:cNvPr id="5" name="Obrázek 5" descr="Obsah obrázku mapa, perokresba&#10;&#10;Popis se vygeneroval automaticky.">
            <a:extLst>
              <a:ext uri="{FF2B5EF4-FFF2-40B4-BE49-F238E27FC236}">
                <a16:creationId xmlns:a16="http://schemas.microsoft.com/office/drawing/2014/main" id="{8F827299-0230-4F1F-A940-2C471C1F93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2823" y="2816923"/>
            <a:ext cx="5426298" cy="403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1141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Imunitní odpověď tukové tkáně</a:t>
            </a:r>
            <a:endParaRPr lang="cs-CZ" altLang="cs-CZ">
              <a:cs typeface="Arial"/>
            </a:endParaRPr>
          </a:p>
        </p:txBody>
      </p:sp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4038"/>
            <a:ext cx="9144000" cy="462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87D0236-5936-4A49-B3B3-002E5565D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57D3D2-CC40-4059-A6CE-A297555D831F}" type="slidenum">
              <a:rPr lang="cs-CZ" altLang="cs-CZ"/>
              <a:pPr>
                <a:defRPr/>
              </a:pPr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54952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Tuková tkáň při obezitě III.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52413" y="1385455"/>
            <a:ext cx="11579369" cy="5264727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1800" dirty="0"/>
              <a:t>obézní jedinci mají více adipocytů než štíhlí jedinci </a:t>
            </a:r>
            <a:r>
              <a:rPr lang="cs-CZ" sz="1800" dirty="0">
                <a:sym typeface="Wingdings" panose="05000000000000000000" pitchFamily="2" charset="2"/>
              </a:rPr>
              <a:t> hyperplazie musí hrát roli v expanzi WAT během obezity</a:t>
            </a:r>
            <a:endParaRPr lang="cs-CZ" sz="1800" dirty="0">
              <a:cs typeface="Arial"/>
            </a:endParaRPr>
          </a:p>
          <a:p>
            <a:pPr marL="251460" indent="-179705"/>
            <a:r>
              <a:rPr lang="cs-CZ" sz="1800" dirty="0">
                <a:sym typeface="Wingdings" panose="05000000000000000000" pitchFamily="2" charset="2"/>
              </a:rPr>
              <a:t>experimenty na myších: </a:t>
            </a:r>
            <a:endParaRPr lang="cs-CZ" sz="1800" dirty="0">
              <a:cs typeface="Arial"/>
            </a:endParaRPr>
          </a:p>
          <a:p>
            <a:pPr marL="503555" lvl="1" indent="-179705"/>
            <a:r>
              <a:rPr lang="cs-CZ" sz="1800" dirty="0">
                <a:sym typeface="Wingdings" panose="05000000000000000000" pitchFamily="2" charset="2"/>
              </a:rPr>
              <a:t>vysokotučná strava  výrazný nárůst tvorby nových adipocytů v </a:t>
            </a:r>
            <a:r>
              <a:rPr lang="cs-CZ" sz="1800" err="1">
                <a:sym typeface="Wingdings" panose="05000000000000000000" pitchFamily="2" charset="2"/>
              </a:rPr>
              <a:t>perigonadálním</a:t>
            </a:r>
            <a:r>
              <a:rPr lang="cs-CZ" sz="1800" dirty="0">
                <a:sym typeface="Wingdings" panose="05000000000000000000" pitchFamily="2" charset="2"/>
              </a:rPr>
              <a:t> VWAT, ale ne ve SWAT</a:t>
            </a:r>
            <a:endParaRPr lang="cs-CZ" sz="1800" dirty="0">
              <a:cs typeface="Arial"/>
            </a:endParaRPr>
          </a:p>
          <a:p>
            <a:pPr marL="503555" lvl="1" indent="-179705"/>
            <a:r>
              <a:rPr lang="cs-CZ" sz="1800" dirty="0">
                <a:sym typeface="Wingdings" panose="05000000000000000000" pitchFamily="2" charset="2"/>
              </a:rPr>
              <a:t>viscerální depot expanduje hyperplasií, zatímco subkutánní depot ne</a:t>
            </a:r>
            <a:endParaRPr lang="cs-CZ" sz="1800" dirty="0">
              <a:cs typeface="Arial"/>
            </a:endParaRPr>
          </a:p>
          <a:p>
            <a:pPr marL="503555" lvl="1" indent="-179705"/>
            <a:r>
              <a:rPr lang="cs-CZ" sz="1800" dirty="0">
                <a:sym typeface="Wingdings" panose="05000000000000000000" pitchFamily="2" charset="2"/>
              </a:rPr>
              <a:t>(spojeno s výsledky in </a:t>
            </a:r>
            <a:r>
              <a:rPr lang="cs-CZ" sz="1800" err="1">
                <a:sym typeface="Wingdings" panose="05000000000000000000" pitchFamily="2" charset="2"/>
              </a:rPr>
              <a:t>vivo</a:t>
            </a:r>
            <a:r>
              <a:rPr lang="cs-CZ" sz="1800" dirty="0">
                <a:sym typeface="Wingdings" panose="05000000000000000000" pitchFamily="2" charset="2"/>
              </a:rPr>
              <a:t>, které prokázaly zvýšení proliferace viscerálních </a:t>
            </a:r>
            <a:r>
              <a:rPr lang="cs-CZ" sz="1800" err="1">
                <a:sym typeface="Wingdings" panose="05000000000000000000" pitchFamily="2" charset="2"/>
              </a:rPr>
              <a:t>prekurzorových</a:t>
            </a:r>
            <a:r>
              <a:rPr lang="cs-CZ" sz="1800" dirty="0">
                <a:sym typeface="Wingdings" panose="05000000000000000000" pitchFamily="2" charset="2"/>
              </a:rPr>
              <a:t> buněk adipocytů)</a:t>
            </a:r>
            <a:endParaRPr lang="cs-CZ" sz="1800" dirty="0">
              <a:cs typeface="Arial"/>
            </a:endParaRPr>
          </a:p>
          <a:p>
            <a:pPr marL="503555" lvl="1" indent="-179705"/>
            <a:endParaRPr lang="cs-CZ" sz="1800" dirty="0">
              <a:sym typeface="Wingdings" panose="05000000000000000000" pitchFamily="2" charset="2"/>
            </a:endParaRPr>
          </a:p>
          <a:p>
            <a:pPr marL="251460" indent="-179705"/>
            <a:r>
              <a:rPr lang="cs-CZ" sz="1800" b="1" dirty="0">
                <a:sym typeface="Wingdings" panose="05000000000000000000" pitchFamily="2" charset="2"/>
              </a:rPr>
              <a:t>protichůdné studie</a:t>
            </a:r>
            <a:r>
              <a:rPr lang="cs-CZ" sz="1800" dirty="0">
                <a:sym typeface="Wingdings" panose="05000000000000000000" pitchFamily="2" charset="2"/>
              </a:rPr>
              <a:t>: při vysokotučném krmení přispívá </a:t>
            </a:r>
            <a:r>
              <a:rPr lang="cs-CZ" sz="1800" err="1">
                <a:sym typeface="Wingdings" panose="05000000000000000000" pitchFamily="2" charset="2"/>
              </a:rPr>
              <a:t>hyperplázie</a:t>
            </a:r>
            <a:r>
              <a:rPr lang="cs-CZ" sz="1800" dirty="0">
                <a:sym typeface="Wingdings" panose="05000000000000000000" pitchFamily="2" charset="2"/>
              </a:rPr>
              <a:t> k expanzi SWAT více než k expanzi VWAT</a:t>
            </a:r>
            <a:endParaRPr lang="cs-CZ" sz="1800" dirty="0">
              <a:cs typeface="Arial"/>
            </a:endParaRPr>
          </a:p>
          <a:p>
            <a:pPr marL="251460" indent="-179705"/>
            <a:endParaRPr lang="cs-CZ" sz="1800" dirty="0">
              <a:sym typeface="Wingdings" panose="05000000000000000000" pitchFamily="2" charset="2"/>
            </a:endParaRPr>
          </a:p>
          <a:p>
            <a:pPr marL="251460" indent="-179705"/>
            <a:r>
              <a:rPr lang="cs-CZ" sz="1800" dirty="0">
                <a:sym typeface="Wingdings" panose="05000000000000000000" pitchFamily="2" charset="2"/>
              </a:rPr>
              <a:t>faktory ovlivňující expanzi WAT: věk, kmen a pohlaví myší, metody používané k hodnocení </a:t>
            </a:r>
            <a:r>
              <a:rPr lang="cs-CZ" sz="1800" err="1">
                <a:sym typeface="Wingdings" panose="05000000000000000000" pitchFamily="2" charset="2"/>
              </a:rPr>
              <a:t>adipogeneze</a:t>
            </a:r>
            <a:r>
              <a:rPr lang="cs-CZ" sz="1800" dirty="0">
                <a:sym typeface="Wingdings" panose="05000000000000000000" pitchFamily="2" charset="2"/>
              </a:rPr>
              <a:t>, atd..</a:t>
            </a:r>
            <a:endParaRPr lang="cs-CZ" sz="1800" dirty="0">
              <a:cs typeface="Arial"/>
            </a:endParaRPr>
          </a:p>
          <a:p>
            <a:pPr marL="251460" indent="-179705"/>
            <a:r>
              <a:rPr lang="cs-CZ" sz="1800" dirty="0">
                <a:cs typeface="Arial"/>
              </a:rPr>
              <a:t>u samců myší je </a:t>
            </a:r>
            <a:r>
              <a:rPr lang="cs-CZ" sz="1800" err="1">
                <a:cs typeface="Arial"/>
              </a:rPr>
              <a:t>adipogeneze</a:t>
            </a:r>
            <a:r>
              <a:rPr lang="cs-CZ" sz="1800" dirty="0">
                <a:cs typeface="Arial"/>
              </a:rPr>
              <a:t> zvýšena u VWAT (při vysokotučné potravě), ale nikoli u SWAT</a:t>
            </a:r>
            <a:endParaRPr lang="en-US" sz="1800">
              <a:cs typeface="Arial"/>
            </a:endParaRPr>
          </a:p>
          <a:p>
            <a:pPr marL="251460" indent="-179705"/>
            <a:r>
              <a:rPr lang="cs-CZ" sz="1800" dirty="0">
                <a:cs typeface="Arial"/>
              </a:rPr>
              <a:t>u samic myší je </a:t>
            </a:r>
            <a:r>
              <a:rPr lang="cs-CZ" sz="1800" dirty="0" err="1">
                <a:cs typeface="Arial"/>
              </a:rPr>
              <a:t>adipogeneze</a:t>
            </a:r>
            <a:r>
              <a:rPr lang="cs-CZ" sz="1800" dirty="0">
                <a:cs typeface="Arial"/>
              </a:rPr>
              <a:t> zvýšena v depotech SWAT a VWAT (při vysokotučné potravě)</a:t>
            </a:r>
            <a:endParaRPr lang="en-US" sz="1800" dirty="0">
              <a:cs typeface="Arial"/>
            </a:endParaRPr>
          </a:p>
          <a:p>
            <a:pPr marL="251460" indent="-179705">
              <a:buFont typeface="Wingdings,Sans-Serif" panose="020B0604020202020204" pitchFamily="34" charset="0"/>
              <a:buChar char="à"/>
            </a:pPr>
            <a:r>
              <a:rPr lang="cs-CZ" sz="1800" dirty="0">
                <a:cs typeface="Arial"/>
              </a:rPr>
              <a:t> důsledek vlivu pohlavních hormonů na </a:t>
            </a:r>
            <a:r>
              <a:rPr lang="cs-CZ" sz="1800" err="1">
                <a:cs typeface="Arial"/>
              </a:rPr>
              <a:t>adipogenezi</a:t>
            </a:r>
            <a:r>
              <a:rPr lang="cs-CZ" sz="1800" dirty="0">
                <a:cs typeface="Arial"/>
              </a:rPr>
              <a:t> – muži mají častěji „androidní obezitu“, ženy „gynoidní“ – spíše subkutánní tuk - po menopauze dochází ke změně distribuce ve prospěch viscerálního tuku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294967295"/>
          </p:nvPr>
        </p:nvSpPr>
        <p:spPr>
          <a:xfrm>
            <a:off x="407831" y="6259961"/>
            <a:ext cx="252413" cy="252412"/>
          </a:xfrm>
        </p:spPr>
        <p:txBody>
          <a:bodyPr/>
          <a:lstStyle/>
          <a:p>
            <a:pPr>
              <a:defRPr/>
            </a:pPr>
            <a:fld id="{9136DFB1-5E72-443A-B8BE-A6F66807A71C}" type="slidenum">
              <a:rPr lang="cs-CZ" altLang="cs-CZ" smtClean="0"/>
              <a:pPr>
                <a:defRPr/>
              </a:pPr>
              <a:t>34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180246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5606" y="720000"/>
            <a:ext cx="10806862" cy="451576"/>
          </a:xfrm>
        </p:spPr>
        <p:txBody>
          <a:bodyPr/>
          <a:lstStyle/>
          <a:p>
            <a:r>
              <a:rPr lang="cs-CZ" altLang="cs-CZ" dirty="0"/>
              <a:t>Tuková tkáň při obezitě IV.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3236" y="1692002"/>
            <a:ext cx="11209964" cy="4139998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2000" dirty="0">
                <a:cs typeface="Arial"/>
              </a:rPr>
              <a:t>Odlišná schopnost SWAT expandovat </a:t>
            </a:r>
            <a:r>
              <a:rPr lang="cs-CZ" sz="2000" b="1" dirty="0" err="1">
                <a:cs typeface="Arial"/>
              </a:rPr>
              <a:t>hyperplázií</a:t>
            </a:r>
            <a:r>
              <a:rPr lang="cs-CZ" sz="2000" dirty="0">
                <a:cs typeface="Arial"/>
              </a:rPr>
              <a:t> má velmi pravděpodobně značný vliv na </a:t>
            </a:r>
            <a:r>
              <a:rPr lang="cs-CZ" sz="2000" b="1" dirty="0">
                <a:cs typeface="Arial"/>
              </a:rPr>
              <a:t>metabolické komplikace </a:t>
            </a:r>
            <a:r>
              <a:rPr lang="cs-CZ" sz="2000" dirty="0">
                <a:cs typeface="Arial"/>
              </a:rPr>
              <a:t>obezity ("nezdravá" androidní obezita)</a:t>
            </a:r>
          </a:p>
          <a:p>
            <a:pPr marL="251460" indent="-179705"/>
            <a:r>
              <a:rPr lang="cs-CZ" sz="2000" dirty="0">
                <a:cs typeface="Arial"/>
              </a:rPr>
              <a:t>Minimální schopnost </a:t>
            </a:r>
            <a:r>
              <a:rPr lang="cs-CZ" sz="2000" dirty="0" err="1">
                <a:cs typeface="Arial"/>
              </a:rPr>
              <a:t>hyperplázie</a:t>
            </a:r>
            <a:r>
              <a:rPr lang="cs-CZ" sz="2000" dirty="0">
                <a:cs typeface="Arial"/>
              </a:rPr>
              <a:t> SWAT na </a:t>
            </a:r>
            <a:r>
              <a:rPr lang="cs-CZ" sz="2000" dirty="0" err="1">
                <a:cs typeface="Arial"/>
              </a:rPr>
              <a:t>myšších</a:t>
            </a:r>
            <a:r>
              <a:rPr lang="cs-CZ" sz="2000" dirty="0">
                <a:cs typeface="Arial"/>
              </a:rPr>
              <a:t> modelech je pravděpodobně dána využíváním linií selektovaných pro sledování metabolických komplikací a IR</a:t>
            </a:r>
          </a:p>
          <a:p>
            <a:pPr marL="251460" indent="-179705"/>
            <a:r>
              <a:rPr lang="cs-CZ" sz="2000" dirty="0">
                <a:cs typeface="Arial"/>
              </a:rPr>
              <a:t>Za normálních okolností lze předpokládat </a:t>
            </a:r>
            <a:r>
              <a:rPr lang="cs-CZ" sz="2000" b="1" dirty="0">
                <a:cs typeface="Arial"/>
              </a:rPr>
              <a:t>hyperplastické</a:t>
            </a:r>
            <a:r>
              <a:rPr lang="cs-CZ" sz="2000" dirty="0">
                <a:cs typeface="Arial"/>
              </a:rPr>
              <a:t> zmnožení SWAT jako </a:t>
            </a:r>
            <a:r>
              <a:rPr lang="cs-CZ" sz="2000" b="1" dirty="0">
                <a:cs typeface="Arial"/>
              </a:rPr>
              <a:t>metabolicky protektivní </a:t>
            </a:r>
            <a:r>
              <a:rPr lang="cs-CZ" sz="2000" dirty="0">
                <a:cs typeface="Arial"/>
              </a:rPr>
              <a:t>adaptaci na zvýšený příjem energie - stejný princip jako TZD, jejichž užívání vede ke zmnožení SWAT u diabetiků, avšak současně snížení rizika metabolických komplikací</a:t>
            </a:r>
          </a:p>
          <a:p>
            <a:pPr marL="251460" indent="-179705"/>
            <a:r>
              <a:rPr lang="cs-CZ" sz="2000" dirty="0">
                <a:cs typeface="Arial"/>
              </a:rPr>
              <a:t>Na metabolickém riziku vycházejícím z obezity se tak zřejmě podílí řada faktorů </a:t>
            </a:r>
            <a:r>
              <a:rPr lang="cs-CZ" sz="2000" dirty="0" err="1">
                <a:cs typeface="Arial"/>
              </a:rPr>
              <a:t>sovisejících</a:t>
            </a:r>
            <a:r>
              <a:rPr lang="cs-CZ" sz="2000" dirty="0">
                <a:cs typeface="Arial"/>
              </a:rPr>
              <a:t> s </a:t>
            </a:r>
            <a:r>
              <a:rPr lang="cs-CZ" sz="2000" dirty="0" err="1">
                <a:cs typeface="Arial"/>
              </a:rPr>
              <a:t>adipogenezí</a:t>
            </a:r>
            <a:r>
              <a:rPr lang="cs-CZ" sz="2000" dirty="0">
                <a:cs typeface="Arial"/>
              </a:rPr>
              <a:t>, zejména ve SWAT - pohlaví, genetika, buněčná signalizace,.. (+ prostředí?)</a:t>
            </a:r>
          </a:p>
          <a:p>
            <a:pPr marL="251460" indent="-179705"/>
            <a:endParaRPr lang="cs-CZ" sz="2000" dirty="0">
              <a:cs typeface="Arial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957477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5606" y="720000"/>
            <a:ext cx="10806862" cy="451576"/>
          </a:xfrm>
        </p:spPr>
        <p:txBody>
          <a:bodyPr/>
          <a:lstStyle/>
          <a:p>
            <a:r>
              <a:rPr lang="cs-CZ" altLang="cs-CZ" dirty="0">
                <a:cs typeface="Arial"/>
              </a:rPr>
              <a:t>Inzulinová rezistence I.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3236" y="1692002"/>
            <a:ext cx="11209964" cy="4139998"/>
          </a:xfrm>
        </p:spPr>
        <p:txBody>
          <a:bodyPr vert="horz" lIns="0" tIns="0" rIns="0" bIns="0" rtlCol="0" anchor="ctr">
            <a:noAutofit/>
          </a:bodyPr>
          <a:lstStyle/>
          <a:p>
            <a:pPr marL="251460" indent="-179705"/>
            <a:r>
              <a:rPr lang="cs-CZ" sz="2000" dirty="0">
                <a:cs typeface="Arial"/>
              </a:rPr>
              <a:t>Tento závěr podporuje také pozorování metabolických komplikací u pacientů s </a:t>
            </a:r>
            <a:r>
              <a:rPr lang="cs-CZ" sz="2000" dirty="0" err="1">
                <a:cs typeface="Arial"/>
              </a:rPr>
              <a:t>lipodystrofií</a:t>
            </a:r>
            <a:r>
              <a:rPr lang="cs-CZ" sz="2000" dirty="0">
                <a:cs typeface="Arial"/>
              </a:rPr>
              <a:t> (vrozená částečná nebo úplná ztráta </a:t>
            </a:r>
            <a:r>
              <a:rPr lang="cs-CZ" sz="2000" dirty="0" err="1">
                <a:cs typeface="Arial"/>
              </a:rPr>
              <a:t>adipogeneze</a:t>
            </a:r>
            <a:r>
              <a:rPr lang="cs-CZ" sz="2000" dirty="0">
                <a:cs typeface="Arial"/>
              </a:rPr>
              <a:t>)</a:t>
            </a:r>
          </a:p>
          <a:p>
            <a:pPr marL="251460" indent="-179705"/>
            <a:r>
              <a:rPr lang="cs-CZ" sz="2000" dirty="0">
                <a:cs typeface="Arial"/>
              </a:rPr>
              <a:t>Neschopnost ukládat lipidy a jejich ektopická akumulace a </a:t>
            </a:r>
            <a:r>
              <a:rPr lang="cs-CZ" sz="2000" b="1" dirty="0" err="1">
                <a:cs typeface="Arial"/>
              </a:rPr>
              <a:t>lipotoxicita</a:t>
            </a:r>
            <a:r>
              <a:rPr lang="cs-CZ" sz="2000" dirty="0">
                <a:cs typeface="Arial"/>
              </a:rPr>
              <a:t> v periferních tkáních vede ke klinickému obrazu inzulinové rezistence obdobnému k DM 2. typu</a:t>
            </a:r>
          </a:p>
          <a:p>
            <a:pPr marL="251460" indent="-179705"/>
            <a:r>
              <a:rPr lang="cs-CZ" sz="2000" dirty="0">
                <a:cs typeface="Arial"/>
              </a:rPr>
              <a:t>Některé studie tak nahlíží na obezitu jako "</a:t>
            </a:r>
            <a:r>
              <a:rPr lang="cs-CZ" sz="2000" b="1" dirty="0">
                <a:cs typeface="Arial"/>
              </a:rPr>
              <a:t>relativní </a:t>
            </a:r>
            <a:r>
              <a:rPr lang="cs-CZ" sz="2000" b="1" dirty="0" err="1">
                <a:cs typeface="Arial"/>
              </a:rPr>
              <a:t>lipodystrofii</a:t>
            </a:r>
            <a:r>
              <a:rPr lang="cs-CZ" sz="2000" dirty="0">
                <a:cs typeface="Arial"/>
              </a:rPr>
              <a:t>" - neschopnost </a:t>
            </a:r>
            <a:r>
              <a:rPr lang="cs-CZ" sz="2000" dirty="0" err="1">
                <a:cs typeface="Arial"/>
              </a:rPr>
              <a:t>adipogeneze</a:t>
            </a:r>
            <a:r>
              <a:rPr lang="cs-CZ" sz="2000" dirty="0">
                <a:cs typeface="Arial"/>
              </a:rPr>
              <a:t> v SWAT v době nadměrného příjmu energie vedoucí k neschopnosti využít energetické substráty a </a:t>
            </a:r>
            <a:r>
              <a:rPr lang="cs-CZ" sz="2000" b="1" dirty="0">
                <a:cs typeface="Arial"/>
              </a:rPr>
              <a:t>patologické </a:t>
            </a:r>
            <a:r>
              <a:rPr lang="cs-CZ" sz="2000" b="1" dirty="0" err="1">
                <a:cs typeface="Arial"/>
              </a:rPr>
              <a:t>remodelaci</a:t>
            </a:r>
            <a:r>
              <a:rPr lang="cs-CZ" sz="2000" b="1" dirty="0">
                <a:cs typeface="Arial"/>
              </a:rPr>
              <a:t> </a:t>
            </a:r>
            <a:r>
              <a:rPr lang="cs-CZ" sz="2000" dirty="0">
                <a:cs typeface="Arial"/>
              </a:rPr>
              <a:t>tukové tkáně a </a:t>
            </a:r>
            <a:r>
              <a:rPr lang="cs-CZ" sz="2000" b="1" dirty="0">
                <a:cs typeface="Arial"/>
              </a:rPr>
              <a:t>metabolickým komplikacím</a:t>
            </a:r>
            <a:endParaRPr lang="cs-CZ" sz="2000" b="1" u="sng" dirty="0">
              <a:cs typeface="Arial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202664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3D93BD-B72C-7E57-2175-767D4A647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Arial"/>
              </a:rPr>
              <a:t>Inzulinová rezistence II.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C28043-A2B6-EEA7-7028-9DDB2D62AD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1800" dirty="0">
                <a:cs typeface="Arial"/>
              </a:rPr>
              <a:t>Lokální </a:t>
            </a:r>
            <a:r>
              <a:rPr lang="cs-CZ" sz="1800" dirty="0" err="1">
                <a:cs typeface="Arial"/>
              </a:rPr>
              <a:t>záněť</a:t>
            </a:r>
            <a:r>
              <a:rPr lang="cs-CZ" sz="1800" dirty="0">
                <a:cs typeface="Arial"/>
              </a:rPr>
              <a:t> a dysfunkce hypertrofických adipocytů vede ke vzniku IR v tukové tkáni</a:t>
            </a:r>
          </a:p>
          <a:p>
            <a:pPr marL="251460" indent="-179705"/>
            <a:r>
              <a:rPr lang="cs-CZ" sz="1800" dirty="0">
                <a:cs typeface="Arial"/>
              </a:rPr>
              <a:t>Neschopnost ukládat další MK a glukózu a poruchy metabolismu tuků v adipocytu – </a:t>
            </a:r>
            <a:r>
              <a:rPr lang="cs-CZ" sz="1800" dirty="0" err="1">
                <a:cs typeface="Arial"/>
              </a:rPr>
              <a:t>dyslipidémie</a:t>
            </a:r>
            <a:r>
              <a:rPr lang="cs-CZ" sz="1800" dirty="0">
                <a:cs typeface="Arial"/>
              </a:rPr>
              <a:t> a ektopická akumulace tuků až </a:t>
            </a:r>
            <a:r>
              <a:rPr lang="cs-CZ" sz="1800" b="1" dirty="0" err="1">
                <a:cs typeface="Arial"/>
              </a:rPr>
              <a:t>lipotoxicita</a:t>
            </a:r>
            <a:r>
              <a:rPr lang="cs-CZ" sz="1800" dirty="0">
                <a:cs typeface="Arial"/>
              </a:rPr>
              <a:t> v dalších tkáních (játra, sval, slinivka, srdce – vznik IR v těchto tkáních, funkční změny, apoptóza) – projeví se jako klinický obraz metabolického syndromu (viz další přednášky)</a:t>
            </a:r>
          </a:p>
          <a:p>
            <a:pPr marL="251460" indent="-179705"/>
            <a:r>
              <a:rPr lang="cs-CZ" sz="1800" dirty="0">
                <a:cs typeface="Arial"/>
              </a:rPr>
              <a:t>Existuje řada teorií o </a:t>
            </a:r>
            <a:r>
              <a:rPr lang="cs-CZ" sz="1800" dirty="0" err="1">
                <a:cs typeface="Arial"/>
              </a:rPr>
              <a:t>lipotoxicitou</a:t>
            </a:r>
            <a:r>
              <a:rPr lang="cs-CZ" sz="1800" dirty="0">
                <a:cs typeface="Arial"/>
              </a:rPr>
              <a:t> vyvolané IR (volné mastné kyseliny – FFA, </a:t>
            </a:r>
            <a:r>
              <a:rPr lang="cs-CZ" sz="1800" dirty="0" err="1">
                <a:cs typeface="Arial"/>
              </a:rPr>
              <a:t>diacylglyeroly</a:t>
            </a:r>
            <a:r>
              <a:rPr lang="cs-CZ" sz="1800" dirty="0">
                <a:cs typeface="Arial"/>
              </a:rPr>
              <a:t>, </a:t>
            </a:r>
            <a:r>
              <a:rPr lang="cs-CZ" sz="1800" dirty="0" err="1">
                <a:cs typeface="Arial"/>
              </a:rPr>
              <a:t>ceramidy</a:t>
            </a:r>
            <a:r>
              <a:rPr lang="cs-CZ" sz="1800" dirty="0">
                <a:cs typeface="Arial"/>
              </a:rPr>
              <a:t>) základní myšlenkou je však vždy absolutní či relativní nadbytek a „</a:t>
            </a:r>
            <a:r>
              <a:rPr lang="cs-CZ" sz="1800" dirty="0" err="1">
                <a:cs typeface="Arial"/>
              </a:rPr>
              <a:t>spillover</a:t>
            </a:r>
            <a:r>
              <a:rPr lang="cs-CZ" sz="1800" dirty="0">
                <a:cs typeface="Arial"/>
              </a:rPr>
              <a:t>“ energetických substrátů</a:t>
            </a:r>
          </a:p>
          <a:p>
            <a:pPr marL="251460" indent="-179705"/>
            <a:r>
              <a:rPr lang="cs-CZ" sz="1800" dirty="0">
                <a:cs typeface="Arial"/>
              </a:rPr>
              <a:t>Další podíl na vzniku IR také chronický zánět, </a:t>
            </a:r>
            <a:r>
              <a:rPr lang="cs-CZ" sz="1800" dirty="0" err="1">
                <a:cs typeface="Arial"/>
              </a:rPr>
              <a:t>adipokiny</a:t>
            </a:r>
            <a:r>
              <a:rPr lang="cs-CZ" sz="1800" dirty="0">
                <a:cs typeface="Arial"/>
              </a:rPr>
              <a:t>,…</a:t>
            </a:r>
          </a:p>
          <a:p>
            <a:pPr marL="251460" indent="-179705"/>
            <a:r>
              <a:rPr lang="cs-CZ" sz="1800" dirty="0">
                <a:cs typeface="Arial"/>
              </a:rPr>
              <a:t>Rozdíly v </a:t>
            </a:r>
            <a:r>
              <a:rPr lang="cs-CZ" sz="1800" b="1" dirty="0" err="1">
                <a:cs typeface="Arial"/>
              </a:rPr>
              <a:t>adipogenezi</a:t>
            </a:r>
            <a:r>
              <a:rPr lang="cs-CZ" sz="1800" dirty="0">
                <a:cs typeface="Arial"/>
              </a:rPr>
              <a:t> tak pravděpodobně vysvětlují i „metabolicky zdravou“ periferní obezitu a její přechodný charakter, stejně jako IR a metabolická onemocnění </a:t>
            </a:r>
            <a:r>
              <a:rPr lang="cs-CZ" sz="1800" b="1" dirty="0">
                <a:cs typeface="Arial"/>
              </a:rPr>
              <a:t>bez přítomnosti významné obezity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EFCC10F-4071-0626-F9F7-1B657EAAF0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5793449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obsah 1" descr="Obsah obrázku text, kostra&#10;&#10;Popis se vygeneroval automaticky.">
            <a:extLst>
              <a:ext uri="{FF2B5EF4-FFF2-40B4-BE49-F238E27FC236}">
                <a16:creationId xmlns:a16="http://schemas.microsoft.com/office/drawing/2014/main" id="{5F796133-6719-BCDA-8928-87459724E1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51876" y="692150"/>
            <a:ext cx="7089448" cy="5139850"/>
          </a:xfrm>
          <a:noFill/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8773B76-D2C4-FD27-CD42-D5FDB02D13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smtClean="0"/>
              <a:pPr>
                <a:spcAft>
                  <a:spcPts val="600"/>
                </a:spcAft>
              </a:pPr>
              <a:t>38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58804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Produkce látek ve WAT</a:t>
            </a:r>
          </a:p>
        </p:txBody>
      </p:sp>
      <p:sp>
        <p:nvSpPr>
          <p:cNvPr id="38915" name="Zástupný symbol pro obsah 2"/>
          <p:cNvSpPr>
            <a:spLocks noGrp="1"/>
          </p:cNvSpPr>
          <p:nvPr>
            <p:ph idx="1"/>
          </p:nvPr>
        </p:nvSpPr>
        <p:spPr>
          <a:xfrm>
            <a:off x="720000" y="1600201"/>
            <a:ext cx="9948000" cy="4525963"/>
          </a:xfrm>
        </p:spPr>
        <p:txBody>
          <a:bodyPr/>
          <a:lstStyle/>
          <a:p>
            <a:r>
              <a:rPr lang="cs-CZ" altLang="cs-CZ" sz="2000" dirty="0"/>
              <a:t>kvantitativně nejdůležitější – </a:t>
            </a:r>
            <a:r>
              <a:rPr lang="cs-CZ" altLang="cs-CZ" sz="2000" b="1" dirty="0"/>
              <a:t>mastné kyseliny</a:t>
            </a:r>
          </a:p>
          <a:p>
            <a:r>
              <a:rPr lang="cs-CZ" altLang="cs-CZ" sz="2000" b="1" dirty="0"/>
              <a:t>další molekuly lipidů </a:t>
            </a:r>
            <a:r>
              <a:rPr lang="cs-CZ" altLang="cs-CZ" sz="2000" dirty="0"/>
              <a:t>včetně </a:t>
            </a:r>
            <a:r>
              <a:rPr lang="cs-CZ" altLang="cs-CZ" sz="2000" dirty="0" err="1"/>
              <a:t>prostanoidů</a:t>
            </a:r>
            <a:r>
              <a:rPr lang="cs-CZ" altLang="cs-CZ" sz="2000" dirty="0"/>
              <a:t>, cholesterolu, retinolu a steroidních hormonů (pohlavní hormony a glukokortikoidy)</a:t>
            </a:r>
          </a:p>
          <a:p>
            <a:endParaRPr lang="cs-CZ" altLang="cs-CZ" sz="2000" dirty="0"/>
          </a:p>
          <a:p>
            <a:r>
              <a:rPr lang="cs-CZ" altLang="cs-CZ" sz="2000" dirty="0"/>
              <a:t>výskyt různých látek ve WAT od neaktivních až po aktivní formy</a:t>
            </a:r>
          </a:p>
          <a:p>
            <a:r>
              <a:rPr lang="cs-CZ" altLang="cs-CZ" sz="2000" dirty="0"/>
              <a:t> mohou mít významné </a:t>
            </a:r>
            <a:r>
              <a:rPr lang="cs-CZ" altLang="cs-CZ" sz="2000" dirty="0" err="1"/>
              <a:t>autokrinní</a:t>
            </a:r>
            <a:r>
              <a:rPr lang="cs-CZ" altLang="cs-CZ" sz="2000" dirty="0"/>
              <a:t> a </a:t>
            </a:r>
            <a:r>
              <a:rPr lang="cs-CZ" altLang="cs-CZ" sz="2000" dirty="0" err="1"/>
              <a:t>parakrinní</a:t>
            </a:r>
            <a:r>
              <a:rPr lang="cs-CZ" altLang="cs-CZ" sz="2000" dirty="0"/>
              <a:t> funkce </a:t>
            </a:r>
          </a:p>
          <a:p>
            <a:endParaRPr lang="cs-CZ" altLang="cs-CZ" sz="2000" dirty="0"/>
          </a:p>
          <a:p>
            <a:r>
              <a:rPr lang="cs-CZ" altLang="cs-CZ" sz="2000" b="1" dirty="0" err="1"/>
              <a:t>adipokiny</a:t>
            </a:r>
            <a:r>
              <a:rPr lang="cs-CZ" altLang="cs-CZ" sz="2000" b="1" dirty="0"/>
              <a:t> </a:t>
            </a:r>
            <a:endParaRPr lang="cs-CZ" altLang="cs-CZ" sz="1800" dirty="0"/>
          </a:p>
          <a:p>
            <a:pPr lvl="1"/>
            <a:r>
              <a:rPr lang="cs-CZ" altLang="cs-CZ" dirty="0" err="1"/>
              <a:t>sekretované</a:t>
            </a:r>
            <a:r>
              <a:rPr lang="cs-CZ" altLang="cs-CZ" dirty="0"/>
              <a:t> adipocyty, ale i jinými buňkami např. infiltrovanými makrofágy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E86BDF9E-1E80-4531-A119-BF444A21EF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8309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Funkce tukové tkáně</a:t>
            </a:r>
          </a:p>
        </p:txBody>
      </p:sp>
      <p:sp>
        <p:nvSpPr>
          <p:cNvPr id="3075" name="Zástupný symbol pro obsah 2"/>
          <p:cNvSpPr>
            <a:spLocks noGrp="1"/>
          </p:cNvSpPr>
          <p:nvPr>
            <p:ph idx="1"/>
          </p:nvPr>
        </p:nvSpPr>
        <p:spPr>
          <a:xfrm>
            <a:off x="720000" y="1357314"/>
            <a:ext cx="9948000" cy="5214937"/>
          </a:xfrm>
        </p:spPr>
        <p:txBody>
          <a:bodyPr/>
          <a:lstStyle/>
          <a:p>
            <a:pPr marL="457200" indent="-457200">
              <a:buFont typeface="+mj-lt"/>
              <a:buAutoNum type="arabicPeriod"/>
              <a:defRPr/>
            </a:pPr>
            <a:endParaRPr lang="cs-CZ" sz="2000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cs-CZ" sz="2000" dirty="0"/>
              <a:t>metabolismus lipidů včetně uložení TAG a uvolnění MK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cs-CZ" sz="2000" dirty="0"/>
              <a:t>katabolismus TAG za účelem uvolnění glycerolu a MK v rámci metabolismu glukózy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cs-CZ" sz="2000" dirty="0"/>
              <a:t>produkce </a:t>
            </a:r>
            <a:r>
              <a:rPr lang="cs-CZ" sz="2000" b="1" dirty="0" err="1"/>
              <a:t>adipokinů</a:t>
            </a:r>
            <a:r>
              <a:rPr lang="cs-CZ" sz="2000" dirty="0"/>
              <a:t>, které zahrnují hormony, </a:t>
            </a:r>
            <a:r>
              <a:rPr lang="cs-CZ" sz="2000" dirty="0" err="1"/>
              <a:t>cytokiny</a:t>
            </a:r>
            <a:r>
              <a:rPr lang="cs-CZ" sz="2000" dirty="0"/>
              <a:t> a další proteiny se specifickými biologickými funkcemi</a:t>
            </a:r>
          </a:p>
          <a:p>
            <a:pPr marL="457200" indent="-457200">
              <a:buNone/>
              <a:defRPr/>
            </a:pPr>
            <a:endParaRPr lang="cs-CZ" sz="2000" dirty="0"/>
          </a:p>
          <a:p>
            <a:pPr eaLnBrk="1" hangingPunct="1">
              <a:buFont typeface="Wingdings" panose="05000000000000000000" pitchFamily="2" charset="2"/>
              <a:buChar char=""/>
              <a:defRPr/>
            </a:pPr>
            <a:r>
              <a:rPr lang="cs-CZ" sz="2000" dirty="0">
                <a:sym typeface="Wingdings" pitchFamily="2" charset="2"/>
              </a:rPr>
              <a:t> v</a:t>
            </a:r>
            <a:r>
              <a:rPr lang="cs-CZ" sz="2000" dirty="0"/>
              <a:t>ýznamný vliv na fyziologické procesy, jako je vývoj a růst adipocytů, a energetickou homeostázu</a:t>
            </a:r>
          </a:p>
          <a:p>
            <a:pPr eaLnBrk="1" hangingPunct="1">
              <a:buFont typeface="Arial" charset="0"/>
              <a:buNone/>
              <a:defRPr/>
            </a:pPr>
            <a:endParaRPr lang="cs-CZ" sz="2000" dirty="0"/>
          </a:p>
          <a:p>
            <a:pPr eaLnBrk="1" hangingPunct="1">
              <a:buFont typeface="Arial" charset="0"/>
              <a:buChar char="•"/>
              <a:defRPr/>
            </a:pPr>
            <a:r>
              <a:rPr lang="cs-CZ" sz="2000" u="sng" dirty="0"/>
              <a:t>další funkce</a:t>
            </a:r>
            <a:r>
              <a:rPr lang="cs-CZ" sz="2000" dirty="0"/>
              <a:t>: </a:t>
            </a:r>
            <a:r>
              <a:rPr lang="cs-CZ" sz="2000" dirty="0" err="1"/>
              <a:t>angiogeneze</a:t>
            </a:r>
            <a:r>
              <a:rPr lang="cs-CZ" sz="2000" dirty="0"/>
              <a:t>, </a:t>
            </a:r>
            <a:r>
              <a:rPr lang="cs-CZ" sz="2000" dirty="0" err="1"/>
              <a:t>adipogeneze</a:t>
            </a:r>
            <a:r>
              <a:rPr lang="cs-CZ" sz="2000" dirty="0"/>
              <a:t>, metabolismus steroidů, imunitní odpověď, tepelná izolace, ochrana vnitřních orgánů, atd.</a:t>
            </a:r>
          </a:p>
          <a:p>
            <a:pPr eaLnBrk="1" hangingPunct="1">
              <a:buFont typeface="Arial" charset="0"/>
              <a:buChar char="•"/>
              <a:defRPr/>
            </a:pPr>
            <a:endParaRPr lang="cs-CZ" sz="2000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C35B220-1EA9-4126-9C36-D127128D83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34492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Adipokiny</a:t>
            </a:r>
          </a:p>
        </p:txBody>
      </p:sp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>
          <a:xfrm>
            <a:off x="318655" y="1288473"/>
            <a:ext cx="11568545" cy="5569527"/>
          </a:xfrm>
        </p:spPr>
        <p:txBody>
          <a:bodyPr vert="horz" lIns="0" tIns="0" rIns="0" bIns="0" rtlCol="0" anchor="t">
            <a:noAutofit/>
          </a:bodyPr>
          <a:lstStyle/>
          <a:p>
            <a:pPr marL="342900" lvl="1" indent="-342900">
              <a:buFont typeface="Wingdings" panose="020B0604020202020204" pitchFamily="34" charset="0"/>
              <a:buChar char="Ø"/>
              <a:defRPr/>
            </a:pPr>
            <a:r>
              <a:rPr lang="cs-CZ" dirty="0"/>
              <a:t>látky bílkovinné povahy různých chemických struktur (více jak 50 látek)</a:t>
            </a:r>
          </a:p>
          <a:p>
            <a:pPr marL="342900" lvl="1" indent="-342900">
              <a:buFont typeface="Wingdings" panose="020B0604020202020204" pitchFamily="34" charset="0"/>
              <a:buChar char="Ø"/>
              <a:defRPr/>
            </a:pPr>
            <a:endParaRPr lang="cs-CZ" dirty="0"/>
          </a:p>
          <a:p>
            <a:pPr marL="251460" indent="-179705">
              <a:defRPr/>
            </a:pPr>
            <a:r>
              <a:rPr lang="cs-CZ" sz="2000" dirty="0"/>
              <a:t>různé </a:t>
            </a:r>
            <a:r>
              <a:rPr lang="cs-CZ" sz="2000" b="1" dirty="0"/>
              <a:t>fyziologické role</a:t>
            </a:r>
            <a:r>
              <a:rPr lang="cs-CZ" sz="2000" dirty="0"/>
              <a:t>:</a:t>
            </a:r>
            <a:endParaRPr lang="cs-CZ" dirty="0"/>
          </a:p>
          <a:p>
            <a:pPr marL="503555" lvl="1" indent="-179705">
              <a:defRPr/>
            </a:pPr>
            <a:r>
              <a:rPr lang="cs-CZ" dirty="0"/>
              <a:t>imunitní systém (včetně klasických cytokinů jako jsou TNF-alfa, IL-1, IL-6, IL-8, </a:t>
            </a:r>
            <a:r>
              <a:rPr lang="cs-CZ" u="sng" dirty="0"/>
              <a:t>IL-10</a:t>
            </a:r>
            <a:r>
              <a:rPr lang="cs-CZ" dirty="0"/>
              <a:t>, </a:t>
            </a:r>
            <a:r>
              <a:rPr lang="cs-CZ" u="sng" dirty="0"/>
              <a:t>IL-4</a:t>
            </a:r>
            <a:r>
              <a:rPr lang="cs-CZ" dirty="0"/>
              <a:t>, IL-13 a MCP-1) </a:t>
            </a:r>
            <a:endParaRPr lang="cs-CZ" dirty="0">
              <a:cs typeface="Arial"/>
            </a:endParaRPr>
          </a:p>
          <a:p>
            <a:pPr marL="1200150" lvl="2" indent="-285750">
              <a:buFont typeface="Wingdings"/>
              <a:buChar char="Ø"/>
              <a:defRPr/>
            </a:pPr>
            <a:r>
              <a:rPr lang="cs-CZ" sz="1800" b="1" dirty="0">
                <a:sym typeface="Wingdings" pitchFamily="2" charset="2"/>
              </a:rPr>
              <a:t>podporuje vztah mezi chronickým zánětem a obezitou </a:t>
            </a:r>
            <a:r>
              <a:rPr lang="cs-CZ" sz="1800" dirty="0">
                <a:sym typeface="Wingdings" pitchFamily="2" charset="2"/>
              </a:rPr>
              <a:t>(zvýšení prozánětlivých </a:t>
            </a:r>
            <a:r>
              <a:rPr lang="cs-CZ" sz="1800" dirty="0" err="1">
                <a:sym typeface="Wingdings" pitchFamily="2" charset="2"/>
              </a:rPr>
              <a:t>adipokinů</a:t>
            </a:r>
            <a:r>
              <a:rPr lang="cs-CZ" sz="1800" dirty="0">
                <a:sym typeface="Wingdings" pitchFamily="2" charset="2"/>
              </a:rPr>
              <a:t>)</a:t>
            </a:r>
            <a:endParaRPr lang="cs-CZ" sz="1800" dirty="0">
              <a:cs typeface="Arial"/>
            </a:endParaRPr>
          </a:p>
          <a:p>
            <a:pPr marL="503555" lvl="1" indent="-179705">
              <a:defRPr/>
            </a:pPr>
            <a:r>
              <a:rPr lang="cs-CZ" dirty="0"/>
              <a:t>regulace </a:t>
            </a:r>
            <a:r>
              <a:rPr lang="cs-CZ" b="1" dirty="0"/>
              <a:t>příjmu energie</a:t>
            </a:r>
            <a:r>
              <a:rPr lang="cs-CZ" dirty="0"/>
              <a:t>: </a:t>
            </a:r>
            <a:r>
              <a:rPr lang="cs-CZ" dirty="0" err="1"/>
              <a:t>leptin</a:t>
            </a:r>
            <a:endParaRPr lang="cs-CZ" dirty="0">
              <a:cs typeface="Arial"/>
            </a:endParaRPr>
          </a:p>
          <a:p>
            <a:pPr marL="503555" lvl="1" indent="-179705">
              <a:defRPr/>
            </a:pPr>
            <a:r>
              <a:rPr lang="cs-CZ" dirty="0"/>
              <a:t>regulace </a:t>
            </a:r>
            <a:r>
              <a:rPr lang="cs-CZ" b="1" dirty="0"/>
              <a:t>krevního tlaku</a:t>
            </a:r>
            <a:r>
              <a:rPr lang="cs-CZ" dirty="0"/>
              <a:t>: </a:t>
            </a:r>
            <a:r>
              <a:rPr lang="cs-CZ" dirty="0" err="1"/>
              <a:t>angiotensinogen</a:t>
            </a:r>
            <a:endParaRPr lang="cs-CZ" dirty="0">
              <a:cs typeface="Arial"/>
            </a:endParaRPr>
          </a:p>
          <a:p>
            <a:pPr marL="503555" lvl="1" indent="-179705">
              <a:defRPr/>
            </a:pPr>
            <a:r>
              <a:rPr lang="cs-CZ" dirty="0"/>
              <a:t>regulace </a:t>
            </a:r>
            <a:r>
              <a:rPr lang="cs-CZ" b="1" dirty="0"/>
              <a:t>metabolismu lipidů</a:t>
            </a:r>
            <a:r>
              <a:rPr lang="cs-CZ" dirty="0"/>
              <a:t>: retinol </a:t>
            </a:r>
            <a:r>
              <a:rPr lang="cs-CZ" dirty="0" err="1"/>
              <a:t>binding</a:t>
            </a:r>
            <a:r>
              <a:rPr lang="cs-CZ" dirty="0"/>
              <a:t> protein (RBP-4), cholesterol ester transfer protein (CETP)</a:t>
            </a:r>
            <a:endParaRPr lang="cs-CZ" dirty="0">
              <a:cs typeface="Arial"/>
            </a:endParaRPr>
          </a:p>
          <a:p>
            <a:pPr marL="503555" lvl="1" indent="-179705">
              <a:defRPr/>
            </a:pPr>
            <a:r>
              <a:rPr lang="cs-CZ" dirty="0"/>
              <a:t>regulace </a:t>
            </a:r>
            <a:r>
              <a:rPr lang="cs-CZ" b="1" dirty="0"/>
              <a:t>metabolismu sacharidů (IR)</a:t>
            </a:r>
            <a:r>
              <a:rPr lang="cs-CZ" dirty="0"/>
              <a:t>: </a:t>
            </a:r>
            <a:r>
              <a:rPr lang="cs-CZ" dirty="0" err="1"/>
              <a:t>adiponektin</a:t>
            </a:r>
            <a:r>
              <a:rPr lang="cs-CZ" dirty="0"/>
              <a:t>, </a:t>
            </a:r>
            <a:r>
              <a:rPr lang="cs-CZ" dirty="0" err="1"/>
              <a:t>resistin</a:t>
            </a:r>
            <a:r>
              <a:rPr lang="cs-CZ" dirty="0"/>
              <a:t>, </a:t>
            </a:r>
            <a:r>
              <a:rPr lang="cs-CZ" dirty="0" err="1"/>
              <a:t>visfatin</a:t>
            </a:r>
            <a:r>
              <a:rPr lang="cs-CZ" dirty="0"/>
              <a:t>, </a:t>
            </a:r>
            <a:r>
              <a:rPr lang="cs-CZ" dirty="0" err="1">
                <a:cs typeface="Arial"/>
              </a:rPr>
              <a:t>o</a:t>
            </a:r>
            <a:r>
              <a:rPr lang="cs-CZ" sz="2000" dirty="0" err="1">
                <a:cs typeface="Arial"/>
              </a:rPr>
              <a:t>mentin</a:t>
            </a:r>
            <a:r>
              <a:rPr lang="cs-CZ" sz="2000" dirty="0">
                <a:cs typeface="Arial"/>
              </a:rPr>
              <a:t>, </a:t>
            </a:r>
            <a:r>
              <a:rPr lang="cs-CZ" dirty="0" err="1">
                <a:cs typeface="Arial"/>
              </a:rPr>
              <a:t>c</a:t>
            </a:r>
            <a:r>
              <a:rPr lang="cs-CZ" sz="2000" dirty="0" err="1">
                <a:cs typeface="Arial"/>
              </a:rPr>
              <a:t>hemerin</a:t>
            </a:r>
            <a:r>
              <a:rPr lang="cs-CZ" sz="2000" dirty="0">
                <a:cs typeface="Arial"/>
              </a:rPr>
              <a:t>,…</a:t>
            </a:r>
            <a:endParaRPr lang="cs-CZ" dirty="0">
              <a:cs typeface="Arial"/>
            </a:endParaRPr>
          </a:p>
          <a:p>
            <a:pPr marL="503555" lvl="1" indent="-179705">
              <a:defRPr/>
            </a:pPr>
            <a:r>
              <a:rPr lang="cs-CZ" b="1" dirty="0"/>
              <a:t>angiogeneze</a:t>
            </a:r>
            <a:r>
              <a:rPr lang="cs-CZ" dirty="0"/>
              <a:t>: </a:t>
            </a:r>
            <a:r>
              <a:rPr lang="cs-CZ" dirty="0" err="1"/>
              <a:t>vaskulárné</a:t>
            </a:r>
            <a:r>
              <a:rPr lang="cs-CZ" dirty="0"/>
              <a:t> endoteliální růstový faktor (VEGF)</a:t>
            </a:r>
          </a:p>
          <a:p>
            <a:pPr marL="503555" lvl="1" indent="-179705">
              <a:defRPr/>
            </a:pPr>
            <a:r>
              <a:rPr lang="cs-CZ" dirty="0">
                <a:cs typeface="Arial"/>
              </a:rPr>
              <a:t>Regulace </a:t>
            </a:r>
            <a:r>
              <a:rPr lang="cs-CZ" b="1" dirty="0" err="1">
                <a:cs typeface="Arial"/>
              </a:rPr>
              <a:t>adipogeneze</a:t>
            </a:r>
            <a:r>
              <a:rPr lang="cs-CZ" b="1" dirty="0">
                <a:cs typeface="Arial"/>
              </a:rPr>
              <a:t> a plasticity tukové tkáně:</a:t>
            </a:r>
            <a:r>
              <a:rPr lang="cs-CZ" dirty="0">
                <a:cs typeface="Arial"/>
              </a:rPr>
              <a:t> </a:t>
            </a:r>
            <a:r>
              <a:rPr lang="cs-CZ" sz="2000" dirty="0">
                <a:cs typeface="Arial"/>
              </a:rPr>
              <a:t>BMP-4/-7 a Gremlin-1</a:t>
            </a:r>
            <a:endParaRPr lang="cs-CZ" dirty="0">
              <a:cs typeface="Arial"/>
            </a:endParaRPr>
          </a:p>
          <a:p>
            <a:pPr>
              <a:buFont typeface="Arial" charset="0"/>
              <a:buChar char="•"/>
              <a:defRPr/>
            </a:pPr>
            <a:endParaRPr lang="cs-CZ" sz="2000" dirty="0"/>
          </a:p>
          <a:p>
            <a:pPr marL="251460" indent="-179705">
              <a:defRPr/>
            </a:pPr>
            <a:r>
              <a:rPr lang="cs-CZ" sz="2000" dirty="0"/>
              <a:t>mnohé jsou syntetizovány i v BAT (avšak obecně odlišný sekreční profil oproti WAT)</a:t>
            </a:r>
            <a:endParaRPr lang="cs-CZ" sz="2000" dirty="0">
              <a:cs typeface="Arial"/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EA587906-113B-4B46-8661-F9DBEA948D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108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14375"/>
            <a:ext cx="91440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1C7FA3D4-8748-49D7-AF18-F8327E9C6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36DFB1-5E72-443A-B8BE-A6F66807A71C}" type="slidenum">
              <a:rPr lang="cs-CZ" altLang="cs-CZ"/>
              <a:pPr>
                <a:defRPr/>
              </a:pPr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58991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Funkce WAT</a:t>
            </a:r>
          </a:p>
        </p:txBody>
      </p:sp>
      <p:sp>
        <p:nvSpPr>
          <p:cNvPr id="44035" name="Zástupný symbol pro obsah 2"/>
          <p:cNvSpPr>
            <a:spLocks noGrp="1"/>
          </p:cNvSpPr>
          <p:nvPr>
            <p:ph idx="1"/>
          </p:nvPr>
        </p:nvSpPr>
        <p:spPr>
          <a:xfrm>
            <a:off x="581891" y="1285876"/>
            <a:ext cx="10891309" cy="5572125"/>
          </a:xfrm>
        </p:spPr>
        <p:txBody>
          <a:bodyPr/>
          <a:lstStyle/>
          <a:p>
            <a:endParaRPr lang="cs-CZ" altLang="cs-CZ" sz="2000" dirty="0"/>
          </a:p>
          <a:p>
            <a:pPr marL="72000" indent="0">
              <a:buNone/>
            </a:pPr>
            <a:r>
              <a:rPr lang="cs-CZ" altLang="cs-CZ" sz="2000" dirty="0"/>
              <a:t>= aktivní endokrinní orgán </a:t>
            </a:r>
            <a:r>
              <a:rPr lang="cs-CZ" altLang="cs-CZ" sz="2000" dirty="0">
                <a:sym typeface="Wingdings" panose="05000000000000000000" pitchFamily="2" charset="2"/>
              </a:rPr>
              <a:t></a:t>
            </a:r>
            <a:r>
              <a:rPr lang="cs-CZ" altLang="cs-CZ" sz="2000" dirty="0"/>
              <a:t> znaky vychází z produkovaných </a:t>
            </a:r>
            <a:r>
              <a:rPr lang="cs-CZ" altLang="cs-CZ" sz="2000" dirty="0" err="1"/>
              <a:t>působků</a:t>
            </a:r>
            <a:r>
              <a:rPr lang="cs-CZ" altLang="cs-CZ" sz="2000" dirty="0"/>
              <a:t>:</a:t>
            </a:r>
          </a:p>
          <a:p>
            <a:endParaRPr lang="cs-CZ" altLang="cs-CZ" sz="2000" dirty="0"/>
          </a:p>
          <a:p>
            <a:r>
              <a:rPr lang="cs-CZ" altLang="cs-CZ" sz="2000" dirty="0"/>
              <a:t>vliv </a:t>
            </a:r>
            <a:r>
              <a:rPr lang="cs-CZ" altLang="cs-CZ" sz="2000" dirty="0" err="1"/>
              <a:t>adipokinů</a:t>
            </a:r>
            <a:r>
              <a:rPr lang="cs-CZ" altLang="cs-CZ" sz="2000" dirty="0"/>
              <a:t> na metabolismus, citlivost na inzulin, vaskulární homeostázu, angiogenezi, zánět a imunitní buňky</a:t>
            </a:r>
          </a:p>
          <a:p>
            <a:r>
              <a:rPr lang="cs-CZ" altLang="cs-CZ" sz="2000" dirty="0"/>
              <a:t>akumulace VWAT je doprovázena hypertrofií adipocytů a nadprodukcí prozánětlivých a </a:t>
            </a:r>
            <a:r>
              <a:rPr lang="cs-CZ" altLang="cs-CZ" sz="2000" dirty="0" err="1"/>
              <a:t>proaterogenních</a:t>
            </a:r>
            <a:r>
              <a:rPr lang="cs-CZ" altLang="cs-CZ" sz="2000" dirty="0"/>
              <a:t> molekul (</a:t>
            </a:r>
            <a:r>
              <a:rPr lang="cs-CZ" altLang="cs-CZ" sz="2000" dirty="0" err="1"/>
              <a:t>resistin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visfatin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vaspin</a:t>
            </a:r>
            <a:r>
              <a:rPr lang="cs-CZ" altLang="cs-CZ" sz="2000" dirty="0"/>
              <a:t>, TNF, ILE-6, atd.)</a:t>
            </a:r>
          </a:p>
          <a:p>
            <a:endParaRPr lang="cs-CZ" altLang="cs-CZ" sz="2000" dirty="0"/>
          </a:p>
          <a:p>
            <a:r>
              <a:rPr lang="cs-CZ" altLang="cs-CZ" sz="2000" dirty="0" err="1"/>
              <a:t>adipokiny</a:t>
            </a:r>
            <a:r>
              <a:rPr lang="cs-CZ" altLang="cs-CZ" sz="2000" dirty="0"/>
              <a:t> tedy představují </a:t>
            </a:r>
            <a:r>
              <a:rPr lang="cs-CZ" altLang="cs-CZ" sz="2000" b="1" dirty="0"/>
              <a:t>skupinu informačních biomarkerů pro diagnostiku metabolických poruch</a:t>
            </a:r>
            <a:r>
              <a:rPr lang="cs-CZ" altLang="cs-CZ" sz="2000" dirty="0"/>
              <a:t> a předpovědi výsledků širokého spektra onemocnění</a:t>
            </a:r>
          </a:p>
          <a:p>
            <a:pPr lvl="1"/>
            <a:r>
              <a:rPr lang="cs-CZ" altLang="cs-CZ" sz="1800" dirty="0"/>
              <a:t>intenzivní výzkum</a:t>
            </a:r>
          </a:p>
          <a:p>
            <a:pPr lvl="1"/>
            <a:r>
              <a:rPr lang="cs-CZ" altLang="cs-CZ" sz="1800" dirty="0"/>
              <a:t>kromě diagnostického využití i značný farmakologický potenciál</a:t>
            </a:r>
          </a:p>
          <a:p>
            <a:endParaRPr lang="cs-CZ" altLang="cs-CZ" sz="2000" dirty="0"/>
          </a:p>
          <a:p>
            <a:endParaRPr lang="cs-CZ" altLang="cs-CZ" sz="2000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01F0505-7502-4813-BE38-97A024C17B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35744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4" y="65088"/>
            <a:ext cx="8358187" cy="679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74300B13-BD36-4BEA-A201-508D3014D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36DFB1-5E72-443A-B8BE-A6F66807A71C}" type="slidenum">
              <a:rPr lang="cs-CZ" altLang="cs-CZ"/>
              <a:pPr>
                <a:defRPr/>
              </a:pPr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87692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373637"/>
            <a:ext cx="10753200" cy="451576"/>
          </a:xfrm>
        </p:spPr>
        <p:txBody>
          <a:bodyPr/>
          <a:lstStyle/>
          <a:p>
            <a:r>
              <a:rPr lang="cs-CZ" dirty="0" err="1"/>
              <a:t>Leptin</a:t>
            </a:r>
            <a:r>
              <a:rPr lang="cs-CZ" dirty="0"/>
              <a:t> I.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74742" y="942109"/>
            <a:ext cx="11212458" cy="5538065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2000" dirty="0">
                <a:cs typeface="Arial"/>
              </a:rPr>
              <a:t>První objevený </a:t>
            </a:r>
            <a:r>
              <a:rPr lang="cs-CZ" sz="2000" dirty="0" err="1">
                <a:cs typeface="Arial"/>
              </a:rPr>
              <a:t>adipokin</a:t>
            </a:r>
            <a:r>
              <a:rPr lang="cs-CZ" sz="2000" dirty="0">
                <a:cs typeface="Arial"/>
              </a:rPr>
              <a:t> (1994), jehož popsání nastartovalo výzkum </a:t>
            </a:r>
            <a:r>
              <a:rPr lang="cs-CZ" sz="2000" dirty="0" err="1">
                <a:cs typeface="Arial"/>
              </a:rPr>
              <a:t>adipokinů</a:t>
            </a:r>
            <a:r>
              <a:rPr lang="cs-CZ" sz="2000" dirty="0">
                <a:cs typeface="Arial"/>
              </a:rPr>
              <a:t> a významně posunulo chápání obezity a tukové tkáně (ob linie </a:t>
            </a:r>
            <a:r>
              <a:rPr lang="cs-CZ" sz="2000" dirty="0" err="1">
                <a:cs typeface="Arial"/>
              </a:rPr>
              <a:t>myšších</a:t>
            </a:r>
            <a:r>
              <a:rPr lang="cs-CZ" sz="2000" dirty="0">
                <a:cs typeface="Arial"/>
              </a:rPr>
              <a:t> modelů)</a:t>
            </a:r>
            <a:endParaRPr lang="cs-CZ" sz="2000" dirty="0"/>
          </a:p>
          <a:p>
            <a:pPr marL="251460" indent="-179705"/>
            <a:r>
              <a:rPr lang="cs-CZ" sz="2000" dirty="0"/>
              <a:t>Produkt bílé tuková tkáně, který dobře koreluje s </a:t>
            </a:r>
            <a:r>
              <a:rPr lang="cs-CZ" sz="2000" u="sng" dirty="0"/>
              <a:t>celkovou </a:t>
            </a:r>
            <a:r>
              <a:rPr lang="cs-CZ" sz="2000" dirty="0"/>
              <a:t>adipozitou</a:t>
            </a:r>
            <a:endParaRPr lang="cs-CZ" dirty="0"/>
          </a:p>
          <a:p>
            <a:pPr marL="251460" indent="-179705"/>
            <a:r>
              <a:rPr lang="cs-CZ" sz="2000" dirty="0"/>
              <a:t>Fyziologická funkce </a:t>
            </a:r>
            <a:r>
              <a:rPr lang="cs-CZ" sz="2000" dirty="0" err="1"/>
              <a:t>pravvděpodobně</a:t>
            </a:r>
            <a:r>
              <a:rPr lang="cs-CZ" sz="2000" dirty="0"/>
              <a:t> protektivní proti nadměrnému příjmu energie v období nadbytku a souvisejícím metabolickým komplikacím</a:t>
            </a:r>
          </a:p>
          <a:p>
            <a:pPr marL="503555" lvl="1" indent="-179705"/>
            <a:r>
              <a:rPr lang="cs-CZ" sz="1800" dirty="0"/>
              <a:t>Homeostatická regulace příjmu potravy – vyšší hladiny </a:t>
            </a:r>
            <a:r>
              <a:rPr lang="cs-CZ" sz="1800" dirty="0" err="1"/>
              <a:t>leptinu</a:t>
            </a:r>
            <a:r>
              <a:rPr lang="cs-CZ" sz="1800" dirty="0"/>
              <a:t> = pocit sytosti</a:t>
            </a:r>
            <a:endParaRPr lang="cs-CZ" sz="1800" dirty="0">
              <a:cs typeface="Arial"/>
            </a:endParaRPr>
          </a:p>
          <a:p>
            <a:pPr marL="503555" lvl="1" indent="-179705"/>
            <a:r>
              <a:rPr lang="cs-CZ" sz="1800" err="1">
                <a:cs typeface="Arial"/>
              </a:rPr>
              <a:t>Senzitizace</a:t>
            </a:r>
            <a:r>
              <a:rPr lang="cs-CZ" sz="1800" dirty="0">
                <a:cs typeface="Arial"/>
              </a:rPr>
              <a:t> periferních tkání vůči inzulinu (</a:t>
            </a:r>
            <a:r>
              <a:rPr lang="cs-CZ" sz="1800" err="1">
                <a:cs typeface="Arial"/>
              </a:rPr>
              <a:t>glc</a:t>
            </a:r>
            <a:r>
              <a:rPr lang="cs-CZ" sz="1800" dirty="0">
                <a:cs typeface="Arial"/>
              </a:rPr>
              <a:t> do svalů), </a:t>
            </a:r>
            <a:r>
              <a:rPr lang="cs-CZ" sz="1800" err="1">
                <a:cs typeface="Arial"/>
              </a:rPr>
              <a:t>termogenní</a:t>
            </a:r>
            <a:r>
              <a:rPr lang="cs-CZ" sz="1800" dirty="0">
                <a:cs typeface="Arial"/>
              </a:rPr>
              <a:t> aktivita tukové tkáně</a:t>
            </a:r>
          </a:p>
          <a:p>
            <a:pPr marL="503555" lvl="1" indent="-179705"/>
            <a:r>
              <a:rPr lang="cs-CZ" sz="1800" dirty="0">
                <a:cs typeface="Arial"/>
              </a:rPr>
              <a:t>Účast  na regulaci imunitního systému (imunosuprese při hladovění?)</a:t>
            </a:r>
            <a:endParaRPr lang="cs-CZ" sz="1800" dirty="0"/>
          </a:p>
          <a:p>
            <a:pPr marL="251460" indent="-179705"/>
            <a:r>
              <a:rPr lang="cs-CZ" sz="2000" dirty="0"/>
              <a:t>Dodání rekombinantního </a:t>
            </a:r>
            <a:r>
              <a:rPr lang="cs-CZ" sz="2000" dirty="0" err="1"/>
              <a:t>leptinu</a:t>
            </a:r>
            <a:r>
              <a:rPr lang="cs-CZ" sz="2000" dirty="0"/>
              <a:t> u obézních však bez efektu – dlouhodobé vyšší hladiny zřejmě souvisejí s </a:t>
            </a:r>
            <a:r>
              <a:rPr lang="cs-CZ" sz="2000" dirty="0" err="1"/>
              <a:t>leptinovou</a:t>
            </a:r>
            <a:r>
              <a:rPr lang="cs-CZ" sz="2000" dirty="0"/>
              <a:t> rezistencí (přesný mechanismus není jednoznačně popsán)</a:t>
            </a:r>
            <a:endParaRPr lang="cs-CZ" sz="2000" dirty="0">
              <a:cs typeface="Arial"/>
            </a:endParaRPr>
          </a:p>
          <a:p>
            <a:pPr marL="251460" indent="-179705"/>
            <a:r>
              <a:rPr lang="cs-CZ" sz="2000" dirty="0">
                <a:cs typeface="Arial"/>
              </a:rPr>
              <a:t>Aktuálně spíše významný marker adipozity a rizika metabolických komplikací</a:t>
            </a:r>
            <a:endParaRPr lang="cs-CZ" sz="2000" dirty="0"/>
          </a:p>
          <a:p>
            <a:pPr marL="503555" lvl="1" indent="-179705"/>
            <a:r>
              <a:rPr lang="cs-CZ" sz="1800" dirty="0">
                <a:cs typeface="Arial"/>
              </a:rPr>
              <a:t>Pravděpodobně přispívá k rozvoji hypertenze asociované s obezitou</a:t>
            </a:r>
          </a:p>
          <a:p>
            <a:pPr marL="503555" lvl="1" indent="-179705"/>
            <a:r>
              <a:rPr lang="cs-CZ" sz="1800" dirty="0">
                <a:cs typeface="Arial"/>
              </a:rPr>
              <a:t>Hraje roli v aktivaci imunitní odpovědi: stimulace proliferace T-lymfocytů, IL-6 a dalších prozánětlivých látek</a:t>
            </a:r>
          </a:p>
          <a:p>
            <a:pPr marL="503555" lvl="1" indent="-179705"/>
            <a:endParaRPr lang="cs-CZ" sz="1200" dirty="0">
              <a:cs typeface="Arial"/>
            </a:endParaRPr>
          </a:p>
          <a:p>
            <a:pPr marL="71755" indent="0">
              <a:buNone/>
            </a:pPr>
            <a:endParaRPr lang="cs-CZ" sz="2000" dirty="0">
              <a:cs typeface="Arial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294967295"/>
          </p:nvPr>
        </p:nvSpPr>
        <p:spPr>
          <a:xfrm>
            <a:off x="422329" y="6227762"/>
            <a:ext cx="252413" cy="252412"/>
          </a:xfrm>
        </p:spPr>
        <p:txBody>
          <a:bodyPr/>
          <a:lstStyle/>
          <a:p>
            <a:pPr>
              <a:defRPr/>
            </a:pPr>
            <a:fld id="{9136DFB1-5E72-443A-B8BE-A6F66807A71C}" type="slidenum">
              <a:rPr lang="cs-CZ" altLang="cs-CZ" smtClean="0"/>
              <a:pPr>
                <a:defRPr/>
              </a:pPr>
              <a:t>44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180890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Leptin</a:t>
            </a:r>
            <a:r>
              <a:rPr lang="cs-CZ" dirty="0"/>
              <a:t> II.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316182"/>
            <a:ext cx="10753200" cy="4911818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2000" b="1" dirty="0">
                <a:solidFill>
                  <a:srgbClr val="0000DC"/>
                </a:solidFill>
              </a:rPr>
              <a:t>U pacientů s DM II</a:t>
            </a:r>
            <a:endParaRPr lang="cs-CZ"/>
          </a:p>
          <a:p>
            <a:pPr marL="251460" indent="-179705"/>
            <a:r>
              <a:rPr lang="cs-CZ" sz="2000" dirty="0"/>
              <a:t>pozitivní korelace s TAG, lipoproteinem (a) [</a:t>
            </a:r>
            <a:r>
              <a:rPr lang="cs-CZ" sz="2000" dirty="0" err="1"/>
              <a:t>Lp</a:t>
            </a:r>
            <a:r>
              <a:rPr lang="cs-CZ" sz="2000" dirty="0"/>
              <a:t> (a)], Apo-A1, glukózou, systolickým krevním tlakem a diastolickým krevním tlakem</a:t>
            </a:r>
            <a:endParaRPr lang="cs-CZ" sz="2000" dirty="0">
              <a:cs typeface="Arial"/>
            </a:endParaRPr>
          </a:p>
          <a:p>
            <a:pPr marL="251460" indent="-179705"/>
            <a:r>
              <a:rPr lang="cs-CZ" sz="2000" dirty="0"/>
              <a:t>Negativní korelace s hladinami HDL</a:t>
            </a:r>
            <a:endParaRPr lang="cs-CZ" sz="2000" dirty="0">
              <a:cs typeface="Arial"/>
            </a:endParaRPr>
          </a:p>
          <a:p>
            <a:pPr marL="251460" indent="-179705"/>
            <a:endParaRPr lang="cs-CZ" sz="1000" dirty="0">
              <a:solidFill>
                <a:srgbClr val="000000"/>
              </a:solidFill>
              <a:cs typeface="Arial"/>
            </a:endParaRPr>
          </a:p>
          <a:p>
            <a:pPr marL="251460" indent="-179705"/>
            <a:r>
              <a:rPr lang="cs-CZ" sz="2000" dirty="0">
                <a:solidFill>
                  <a:srgbClr val="000000"/>
                </a:solidFill>
                <a:cs typeface="Arial"/>
              </a:rPr>
              <a:t>IR nepřímo přispívá k </a:t>
            </a:r>
            <a:r>
              <a:rPr lang="cs-CZ" sz="2000" dirty="0" err="1">
                <a:solidFill>
                  <a:srgbClr val="000000"/>
                </a:solidFill>
                <a:cs typeface="Arial"/>
              </a:rPr>
              <a:t>hyperleptinemii</a:t>
            </a:r>
            <a:r>
              <a:rPr lang="cs-CZ" sz="2000" dirty="0">
                <a:solidFill>
                  <a:srgbClr val="000000"/>
                </a:solidFill>
                <a:cs typeface="Arial"/>
              </a:rPr>
              <a:t>: </a:t>
            </a:r>
            <a:r>
              <a:rPr lang="cs-CZ" sz="2000" dirty="0" err="1">
                <a:solidFill>
                  <a:srgbClr val="000000"/>
                </a:solidFill>
                <a:cs typeface="Arial"/>
              </a:rPr>
              <a:t>hyperinzuminémie</a:t>
            </a:r>
            <a:r>
              <a:rPr lang="cs-CZ" sz="2000" dirty="0">
                <a:solidFill>
                  <a:srgbClr val="000000"/>
                </a:solidFill>
                <a:cs typeface="Arial"/>
              </a:rPr>
              <a:t> – vede pravděpodobně ke zvýšení exprese </a:t>
            </a:r>
            <a:r>
              <a:rPr lang="cs-CZ" sz="2000" dirty="0" err="1">
                <a:solidFill>
                  <a:srgbClr val="000000"/>
                </a:solidFill>
                <a:cs typeface="Arial"/>
              </a:rPr>
              <a:t>obesogenního</a:t>
            </a:r>
            <a:r>
              <a:rPr lang="cs-CZ" sz="2000" dirty="0">
                <a:solidFill>
                  <a:srgbClr val="000000"/>
                </a:solidFill>
                <a:cs typeface="Arial"/>
              </a:rPr>
              <a:t> genu a vyšším hladinám </a:t>
            </a:r>
            <a:r>
              <a:rPr lang="cs-CZ" sz="2000" dirty="0" err="1">
                <a:solidFill>
                  <a:srgbClr val="000000"/>
                </a:solidFill>
                <a:cs typeface="Arial"/>
              </a:rPr>
              <a:t>leptinu</a:t>
            </a:r>
            <a:endParaRPr lang="cs-CZ" sz="2000" dirty="0">
              <a:solidFill>
                <a:srgbClr val="000000"/>
              </a:solidFill>
              <a:cs typeface="Arial"/>
            </a:endParaRPr>
          </a:p>
          <a:p>
            <a:pPr marL="251460" indent="-179705"/>
            <a:r>
              <a:rPr lang="cs-CZ" sz="2000" dirty="0">
                <a:solidFill>
                  <a:srgbClr val="000000"/>
                </a:solidFill>
                <a:cs typeface="Arial"/>
              </a:rPr>
              <a:t>vztah inzulinu a </a:t>
            </a:r>
            <a:r>
              <a:rPr lang="cs-CZ" sz="2000" dirty="0" err="1">
                <a:solidFill>
                  <a:srgbClr val="000000"/>
                </a:solidFill>
                <a:cs typeface="Arial"/>
              </a:rPr>
              <a:t>leptinu</a:t>
            </a:r>
            <a:r>
              <a:rPr lang="cs-CZ" sz="2000" dirty="0">
                <a:solidFill>
                  <a:srgbClr val="000000"/>
                </a:solidFill>
                <a:cs typeface="Arial"/>
              </a:rPr>
              <a:t> – může odrážet velikost zásob v tukové tkáni</a:t>
            </a:r>
          </a:p>
          <a:p>
            <a:pPr marL="251460" indent="-179705"/>
            <a:r>
              <a:rPr lang="cs-CZ" sz="2000" dirty="0">
                <a:solidFill>
                  <a:srgbClr val="000000"/>
                </a:solidFill>
                <a:cs typeface="Arial"/>
              </a:rPr>
              <a:t>chronicky vyšší hladiny </a:t>
            </a:r>
            <a:r>
              <a:rPr lang="cs-CZ" sz="2000" dirty="0" err="1">
                <a:solidFill>
                  <a:srgbClr val="000000"/>
                </a:solidFill>
                <a:cs typeface="Arial"/>
              </a:rPr>
              <a:t>leptinu</a:t>
            </a:r>
            <a:r>
              <a:rPr lang="cs-CZ" sz="2000" dirty="0">
                <a:solidFill>
                  <a:srgbClr val="000000"/>
                </a:solidFill>
                <a:cs typeface="Arial"/>
              </a:rPr>
              <a:t> u obézních – snížená citlivost pankreatických </a:t>
            </a:r>
            <a:r>
              <a:rPr lang="el-GR" sz="2000" dirty="0">
                <a:solidFill>
                  <a:srgbClr val="000000"/>
                </a:solidFill>
                <a:cs typeface="Arial"/>
              </a:rPr>
              <a:t>β-</a:t>
            </a:r>
            <a:r>
              <a:rPr lang="cs-CZ" sz="2000" dirty="0">
                <a:solidFill>
                  <a:srgbClr val="000000"/>
                </a:solidFill>
                <a:cs typeface="Arial"/>
              </a:rPr>
              <a:t>buněčných receptorů – zvýšená sekrece inzulinu </a:t>
            </a:r>
            <a:endParaRPr lang="en-US" sz="2000" dirty="0">
              <a:solidFill>
                <a:srgbClr val="000000"/>
              </a:solidFill>
              <a:cs typeface="Arial"/>
            </a:endParaRPr>
          </a:p>
          <a:p>
            <a:pPr marL="251460" indent="-179705"/>
            <a:r>
              <a:rPr lang="cs-CZ" sz="2000" dirty="0" err="1">
                <a:solidFill>
                  <a:srgbClr val="000000"/>
                </a:solidFill>
                <a:cs typeface="Arial"/>
              </a:rPr>
              <a:t>hyperinzulinemie</a:t>
            </a:r>
            <a:r>
              <a:rPr lang="cs-CZ" sz="2000" dirty="0">
                <a:solidFill>
                  <a:srgbClr val="000000"/>
                </a:solidFill>
                <a:cs typeface="Arial"/>
              </a:rPr>
              <a:t> může zhoršit obezitu a dále zvyšovat hladinu </a:t>
            </a:r>
            <a:r>
              <a:rPr lang="cs-CZ" sz="2000" dirty="0" err="1">
                <a:solidFill>
                  <a:srgbClr val="000000"/>
                </a:solidFill>
                <a:cs typeface="Arial"/>
              </a:rPr>
              <a:t>leptinu</a:t>
            </a:r>
            <a:r>
              <a:rPr lang="cs-CZ" sz="2000" dirty="0">
                <a:solidFill>
                  <a:srgbClr val="000000"/>
                </a:solidFill>
                <a:cs typeface="Arial"/>
              </a:rPr>
              <a:t> – </a:t>
            </a:r>
            <a:r>
              <a:rPr lang="cs-CZ" sz="2000" dirty="0" err="1">
                <a:solidFill>
                  <a:srgbClr val="000000"/>
                </a:solidFill>
                <a:cs typeface="Arial"/>
              </a:rPr>
              <a:t>diabetogenní</a:t>
            </a:r>
            <a:r>
              <a:rPr lang="cs-CZ" sz="2000" dirty="0">
                <a:solidFill>
                  <a:srgbClr val="000000"/>
                </a:solidFill>
                <a:cs typeface="Arial"/>
              </a:rPr>
              <a:t> smyčka pozitivní zpětné vazby</a:t>
            </a:r>
          </a:p>
          <a:p>
            <a:pPr marL="251460" indent="-179705"/>
            <a:endParaRPr lang="cs-CZ" sz="2000" dirty="0">
              <a:solidFill>
                <a:srgbClr val="0000DC"/>
              </a:solidFill>
              <a:cs typeface="Arial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45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852895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Adiponektin</a:t>
            </a:r>
            <a:r>
              <a:rPr lang="cs-CZ" dirty="0"/>
              <a:t> I.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427018"/>
            <a:ext cx="10753200" cy="4613564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2000" dirty="0"/>
              <a:t>Syntetizován výhradně v adipocytech a jeho syntéza je narušena při dysfunkci adipocytů</a:t>
            </a:r>
            <a:endParaRPr lang="cs-CZ" sz="2000" dirty="0">
              <a:cs typeface="Arial"/>
            </a:endParaRPr>
          </a:p>
          <a:p>
            <a:pPr marL="251460" indent="-179705"/>
            <a:r>
              <a:rPr lang="cs-CZ" sz="2000" dirty="0"/>
              <a:t>Hladiny v plazmě stabilně negativně korelují s obezitou, akumulací viscerálního tuku, </a:t>
            </a:r>
            <a:r>
              <a:rPr lang="cs-CZ" sz="2000" dirty="0" err="1"/>
              <a:t>dyslipidemií</a:t>
            </a:r>
            <a:r>
              <a:rPr lang="cs-CZ" sz="2000" dirty="0"/>
              <a:t> atd. </a:t>
            </a:r>
            <a:r>
              <a:rPr lang="cs-CZ" sz="2000" dirty="0">
                <a:sym typeface="Wingdings" panose="05000000000000000000" pitchFamily="2" charset="2"/>
              </a:rPr>
              <a:t> nižší hladiny markerem MS</a:t>
            </a:r>
            <a:endParaRPr lang="cs-CZ" dirty="0">
              <a:cs typeface="Arial"/>
            </a:endParaRPr>
          </a:p>
          <a:p>
            <a:pPr marL="251460" indent="-179705"/>
            <a:r>
              <a:rPr lang="cs-CZ" sz="2000" dirty="0" err="1"/>
              <a:t>antiaterogenní</a:t>
            </a:r>
            <a:r>
              <a:rPr lang="cs-CZ" sz="2000" dirty="0"/>
              <a:t>, </a:t>
            </a:r>
            <a:r>
              <a:rPr lang="cs-CZ" sz="2000" dirty="0" err="1"/>
              <a:t>antiapoptoické</a:t>
            </a:r>
            <a:r>
              <a:rPr lang="cs-CZ" sz="2000" dirty="0"/>
              <a:t>, </a:t>
            </a:r>
            <a:r>
              <a:rPr lang="cs-CZ" sz="2000" dirty="0" err="1"/>
              <a:t>antidiabetické</a:t>
            </a:r>
            <a:r>
              <a:rPr lang="cs-CZ" sz="2000" dirty="0"/>
              <a:t> a protizánětlivé vlastnosti</a:t>
            </a:r>
            <a:endParaRPr lang="cs-CZ" sz="2000" dirty="0">
              <a:cs typeface="Arial"/>
            </a:endParaRPr>
          </a:p>
          <a:p>
            <a:pPr marL="251460" indent="-179705"/>
            <a:r>
              <a:rPr lang="cs-CZ" sz="2000" dirty="0"/>
              <a:t>Studie diskutují i </a:t>
            </a:r>
            <a:r>
              <a:rPr lang="cs-CZ" sz="2000" dirty="0" err="1"/>
              <a:t>hypoadiponektinemii</a:t>
            </a:r>
            <a:r>
              <a:rPr lang="cs-CZ" sz="2000" dirty="0"/>
              <a:t> v patogenezi DM2 a hypertenze</a:t>
            </a:r>
            <a:endParaRPr lang="cs-CZ" sz="2000" dirty="0">
              <a:cs typeface="Arial"/>
            </a:endParaRPr>
          </a:p>
          <a:p>
            <a:pPr marL="251460" indent="-179705"/>
            <a:r>
              <a:rPr lang="cs-CZ" sz="2000" dirty="0"/>
              <a:t>Vysoké hladiny </a:t>
            </a:r>
            <a:r>
              <a:rPr lang="cs-CZ" sz="2000" dirty="0" err="1"/>
              <a:t>adiponektinu</a:t>
            </a:r>
            <a:r>
              <a:rPr lang="cs-CZ" sz="2000" dirty="0"/>
              <a:t> byly spojeny se sníženým rizikem ICHS i IM</a:t>
            </a:r>
            <a:endParaRPr lang="cs-CZ" sz="2000" dirty="0">
              <a:cs typeface="Arial"/>
            </a:endParaRPr>
          </a:p>
          <a:p>
            <a:pPr marL="71755" indent="0">
              <a:buNone/>
            </a:pPr>
            <a:r>
              <a:rPr lang="cs-CZ" sz="2000" dirty="0"/>
              <a:t>Protizánětlivé působení pomocí tří receptorů (AdipoR1, AdipoR2 a T-</a:t>
            </a:r>
            <a:r>
              <a:rPr lang="cs-CZ" sz="2000" dirty="0" err="1"/>
              <a:t>kadherin</a:t>
            </a:r>
            <a:r>
              <a:rPr lang="cs-CZ" sz="2000" dirty="0"/>
              <a:t>):</a:t>
            </a:r>
            <a:endParaRPr lang="cs-CZ" sz="2000" dirty="0">
              <a:cs typeface="Arial"/>
            </a:endParaRPr>
          </a:p>
          <a:p>
            <a:pPr marL="251460" indent="-179705"/>
            <a:r>
              <a:rPr lang="cs-CZ" sz="2000" dirty="0"/>
              <a:t>aktivace AdipoR1 a R2</a:t>
            </a:r>
            <a:endParaRPr lang="cs-CZ" sz="2000" dirty="0">
              <a:cs typeface="Arial"/>
            </a:endParaRPr>
          </a:p>
          <a:p>
            <a:pPr marL="503555" lvl="1" indent="-179705"/>
            <a:r>
              <a:rPr lang="cs-CZ" dirty="0"/>
              <a:t>zvýšená oxidace MK v játrech a svalech</a:t>
            </a:r>
            <a:endParaRPr lang="cs-CZ" dirty="0">
              <a:cs typeface="Arial"/>
            </a:endParaRPr>
          </a:p>
          <a:p>
            <a:pPr marL="503555" lvl="1" indent="-179705"/>
            <a:r>
              <a:rPr lang="cs-CZ" dirty="0"/>
              <a:t>zvýšenou produkci laktátu ve svalech </a:t>
            </a:r>
            <a:endParaRPr lang="cs-CZ" dirty="0">
              <a:cs typeface="Arial"/>
            </a:endParaRPr>
          </a:p>
          <a:p>
            <a:pPr marL="503555" lvl="1" indent="-179705"/>
            <a:r>
              <a:rPr lang="cs-CZ" dirty="0"/>
              <a:t>snížená glukoneogeneze v játrech a zvýšená absorpce glukózy v buňkách</a:t>
            </a:r>
            <a:endParaRPr lang="cs-CZ" dirty="0">
              <a:cs typeface="Arial"/>
            </a:endParaRPr>
          </a:p>
          <a:p>
            <a:pPr marL="503555" lvl="1" indent="-179705"/>
            <a:r>
              <a:rPr lang="cs-CZ" dirty="0"/>
              <a:t>inhibici zánětu a oxidačního stresu</a:t>
            </a:r>
            <a:endParaRPr lang="cs-CZ" dirty="0">
              <a:cs typeface="Arial"/>
            </a:endParaRPr>
          </a:p>
          <a:p>
            <a:pPr marL="503555" lvl="1" indent="-179705"/>
            <a:endParaRPr lang="cs-CZ" sz="1800" dirty="0">
              <a:cs typeface="Arial"/>
            </a:endParaRPr>
          </a:p>
          <a:p>
            <a:pPr marL="503555" lvl="1" indent="-179705"/>
            <a:endParaRPr lang="cs-CZ" sz="1800" dirty="0">
              <a:cs typeface="Arial"/>
            </a:endParaRPr>
          </a:p>
          <a:p>
            <a:pPr marL="323850" lvl="1" indent="0">
              <a:buNone/>
            </a:pPr>
            <a:endParaRPr lang="cs-CZ" sz="2000" dirty="0">
              <a:cs typeface="Arial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46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8755784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Adiponektin</a:t>
            </a:r>
            <a:r>
              <a:rPr lang="cs-CZ" dirty="0"/>
              <a:t> II.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413164"/>
            <a:ext cx="10626873" cy="5066836"/>
          </a:xfrm>
        </p:spPr>
        <p:txBody>
          <a:bodyPr/>
          <a:lstStyle/>
          <a:p>
            <a:r>
              <a:rPr lang="cs-CZ" sz="2000" dirty="0" err="1">
                <a:solidFill>
                  <a:srgbClr val="0000DC"/>
                </a:solidFill>
              </a:rPr>
              <a:t>Aterogeneze</a:t>
            </a:r>
            <a:endParaRPr lang="cs-CZ" sz="2000" dirty="0"/>
          </a:p>
          <a:p>
            <a:r>
              <a:rPr lang="cs-CZ" sz="2000" dirty="0" err="1"/>
              <a:t>adiponektin</a:t>
            </a:r>
            <a:r>
              <a:rPr lang="cs-CZ" sz="2000" dirty="0"/>
              <a:t> inhibuje expresi adhezních molekul v endotelových buňkách a inhibuje proliferaci buněk hladkého svalstva </a:t>
            </a:r>
            <a:r>
              <a:rPr lang="cs-CZ" sz="2000" dirty="0">
                <a:sym typeface="Wingdings" panose="05000000000000000000" pitchFamily="2" charset="2"/>
              </a:rPr>
              <a:t> </a:t>
            </a:r>
            <a:r>
              <a:rPr lang="cs-CZ" sz="2000" dirty="0"/>
              <a:t>Inhibuje přeměnu monocytů na makrofágy a tvorbu pěnových buněk a sekreci TNF-</a:t>
            </a:r>
            <a:r>
              <a:rPr lang="el-GR" sz="2000" dirty="0"/>
              <a:t>α</a:t>
            </a:r>
            <a:endParaRPr lang="cs-CZ" sz="2000" dirty="0"/>
          </a:p>
          <a:p>
            <a:r>
              <a:rPr lang="cs-CZ" sz="2000" dirty="0"/>
              <a:t>zvyšuje sekreci endoteliálního NO</a:t>
            </a:r>
          </a:p>
          <a:p>
            <a:endParaRPr lang="cs-CZ" sz="2000" dirty="0"/>
          </a:p>
          <a:p>
            <a:r>
              <a:rPr lang="cs-CZ" sz="2000" dirty="0"/>
              <a:t>zvýšené hladiny </a:t>
            </a:r>
            <a:r>
              <a:rPr lang="cs-CZ" sz="2000" dirty="0" err="1"/>
              <a:t>adiponektinu</a:t>
            </a:r>
            <a:r>
              <a:rPr lang="cs-CZ" sz="2000" dirty="0"/>
              <a:t> souvisí se zlepšením diferenciace </a:t>
            </a:r>
            <a:r>
              <a:rPr lang="cs-CZ" sz="2000" dirty="0" err="1"/>
              <a:t>preadipocytů</a:t>
            </a:r>
            <a:r>
              <a:rPr lang="cs-CZ" sz="2000" dirty="0"/>
              <a:t> na adipocyty (u obézních jedinců je proces obvykle narušen)</a:t>
            </a:r>
          </a:p>
          <a:p>
            <a:endParaRPr lang="cs-CZ" sz="2000" dirty="0"/>
          </a:p>
          <a:p>
            <a:r>
              <a:rPr lang="cs-CZ" sz="2000" dirty="0"/>
              <a:t>zvýšení </a:t>
            </a:r>
            <a:r>
              <a:rPr lang="cs-CZ" sz="2000" dirty="0" err="1"/>
              <a:t>adiponektinu</a:t>
            </a:r>
            <a:r>
              <a:rPr lang="cs-CZ" sz="2000" dirty="0"/>
              <a:t> podporuje redukce tělesné hmotnosti, popřípadě </a:t>
            </a:r>
            <a:r>
              <a:rPr lang="cs-CZ" sz="2000" dirty="0" err="1"/>
              <a:t>thiazolidindiony</a:t>
            </a:r>
            <a:r>
              <a:rPr lang="cs-CZ" sz="2000" dirty="0"/>
              <a:t> podporují zvýšenou sekreci </a:t>
            </a:r>
            <a:r>
              <a:rPr lang="cs-CZ" sz="2000" dirty="0" err="1"/>
              <a:t>adiponektinu</a:t>
            </a:r>
            <a:r>
              <a:rPr lang="cs-CZ" sz="2000" dirty="0"/>
              <a:t> aktivací PPAR-y v adipocytech</a:t>
            </a:r>
          </a:p>
          <a:p>
            <a:endParaRPr lang="cs-CZ" sz="2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47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3009407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Poměr </a:t>
            </a:r>
            <a:r>
              <a:rPr lang="cs-CZ" dirty="0" err="1"/>
              <a:t>leptin</a:t>
            </a:r>
            <a:r>
              <a:rPr lang="cs-CZ" dirty="0"/>
              <a:t> vs. </a:t>
            </a:r>
            <a:r>
              <a:rPr lang="cs-CZ" dirty="0" err="1"/>
              <a:t>adiponektin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385455"/>
            <a:ext cx="10753200" cy="5094545"/>
          </a:xfrm>
        </p:spPr>
        <p:txBody>
          <a:bodyPr/>
          <a:lstStyle/>
          <a:p>
            <a:r>
              <a:rPr lang="cs-CZ" sz="2000" dirty="0"/>
              <a:t>protichůdné účinky na subklinický zánět</a:t>
            </a:r>
          </a:p>
          <a:p>
            <a:r>
              <a:rPr lang="cs-CZ" sz="2000" dirty="0" err="1"/>
              <a:t>leptin</a:t>
            </a:r>
            <a:r>
              <a:rPr lang="cs-CZ" sz="2000" dirty="0"/>
              <a:t> – prozánětlivý vs. </a:t>
            </a:r>
            <a:r>
              <a:rPr lang="cs-CZ" sz="2000" dirty="0" err="1"/>
              <a:t>adiponektin</a:t>
            </a:r>
            <a:r>
              <a:rPr lang="cs-CZ" sz="2000" dirty="0"/>
              <a:t> – protizánětlivý </a:t>
            </a:r>
          </a:p>
          <a:p>
            <a:endParaRPr lang="cs-CZ" sz="2000" dirty="0"/>
          </a:p>
          <a:p>
            <a:r>
              <a:rPr lang="cs-CZ" sz="2000" dirty="0"/>
              <a:t>různé studie: </a:t>
            </a:r>
          </a:p>
          <a:p>
            <a:pPr lvl="1"/>
            <a:r>
              <a:rPr lang="cs-CZ" sz="1800" dirty="0"/>
              <a:t>poměr </a:t>
            </a:r>
            <a:r>
              <a:rPr lang="cs-CZ" sz="1800" dirty="0" err="1"/>
              <a:t>leptinu</a:t>
            </a:r>
            <a:r>
              <a:rPr lang="cs-CZ" sz="1800" dirty="0"/>
              <a:t> a </a:t>
            </a:r>
            <a:r>
              <a:rPr lang="cs-CZ" sz="1800" dirty="0" err="1"/>
              <a:t>adiponektinu</a:t>
            </a:r>
            <a:r>
              <a:rPr lang="cs-CZ" sz="1800" dirty="0"/>
              <a:t> interaguje navzájem při modulaci rizika DM2</a:t>
            </a:r>
          </a:p>
          <a:p>
            <a:pPr lvl="1"/>
            <a:r>
              <a:rPr lang="cs-CZ" sz="1800" dirty="0"/>
              <a:t>inverzní vztah mezi </a:t>
            </a:r>
            <a:r>
              <a:rPr lang="cs-CZ" sz="1800" dirty="0" err="1"/>
              <a:t>leptinem</a:t>
            </a:r>
            <a:r>
              <a:rPr lang="cs-CZ" sz="1800" dirty="0"/>
              <a:t> a </a:t>
            </a:r>
            <a:r>
              <a:rPr lang="cs-CZ" sz="1800" dirty="0" err="1"/>
              <a:t>adiponektinem</a:t>
            </a:r>
            <a:r>
              <a:rPr lang="cs-CZ" sz="1800" dirty="0"/>
              <a:t> u pacientů s DM2, obezitou a KVO</a:t>
            </a:r>
          </a:p>
          <a:p>
            <a:pPr lvl="1"/>
            <a:r>
              <a:rPr lang="cs-CZ" sz="1800" dirty="0"/>
              <a:t>souvislost rizika DM 2 s poměrem </a:t>
            </a:r>
            <a:r>
              <a:rPr lang="cs-CZ" sz="1800" dirty="0" err="1"/>
              <a:t>leptin</a:t>
            </a:r>
            <a:r>
              <a:rPr lang="cs-CZ" sz="1800" dirty="0"/>
              <a:t>/</a:t>
            </a:r>
            <a:r>
              <a:rPr lang="cs-CZ" sz="1800" dirty="0" err="1"/>
              <a:t>adiponektin</a:t>
            </a:r>
            <a:r>
              <a:rPr lang="cs-CZ" sz="1800" dirty="0"/>
              <a:t> </a:t>
            </a:r>
            <a:r>
              <a:rPr lang="cs-CZ" sz="1800" dirty="0">
                <a:sym typeface="Wingdings" panose="05000000000000000000" pitchFamily="2" charset="2"/>
              </a:rPr>
              <a:t> </a:t>
            </a:r>
            <a:r>
              <a:rPr lang="cs-CZ" sz="1800" dirty="0"/>
              <a:t>silnější než u samotného </a:t>
            </a:r>
            <a:r>
              <a:rPr lang="cs-CZ" sz="1800" dirty="0" err="1"/>
              <a:t>leptinu</a:t>
            </a:r>
            <a:r>
              <a:rPr lang="cs-CZ" sz="1800" dirty="0"/>
              <a:t> nebo </a:t>
            </a:r>
            <a:r>
              <a:rPr lang="cs-CZ" sz="1800" dirty="0" err="1"/>
              <a:t>adiponektinu</a:t>
            </a:r>
            <a:endParaRPr lang="cs-CZ" sz="1800" dirty="0"/>
          </a:p>
          <a:p>
            <a:endParaRPr lang="cs-CZ" sz="2000" dirty="0"/>
          </a:p>
          <a:p>
            <a:r>
              <a:rPr lang="cs-CZ" sz="2000" dirty="0"/>
              <a:t>poměr L / A může být užitečným indexem pro IR v klinické praxi </a:t>
            </a:r>
          </a:p>
          <a:p>
            <a:r>
              <a:rPr lang="cs-CZ" sz="2000" dirty="0"/>
              <a:t>indikátorem pro hodnocení účinnosti </a:t>
            </a:r>
            <a:r>
              <a:rPr lang="cs-CZ" sz="2000" dirty="0" err="1"/>
              <a:t>antidiabetické</a:t>
            </a:r>
            <a:r>
              <a:rPr lang="cs-CZ" sz="2000" dirty="0"/>
              <a:t> léčby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48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6886960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Funkce WAT </a:t>
            </a:r>
            <a:r>
              <a:rPr lang="cs-CZ" altLang="cs-CZ" u="sng"/>
              <a:t>dle lokalizace</a:t>
            </a:r>
          </a:p>
        </p:txBody>
      </p:sp>
      <p:sp>
        <p:nvSpPr>
          <p:cNvPr id="51203" name="Zástupný symbol pro obsah 2"/>
          <p:cNvSpPr>
            <a:spLocks noGrp="1"/>
          </p:cNvSpPr>
          <p:nvPr>
            <p:ph idx="1"/>
          </p:nvPr>
        </p:nvSpPr>
        <p:spPr>
          <a:xfrm>
            <a:off x="443345" y="1600200"/>
            <a:ext cx="10224655" cy="4972050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altLang="cs-CZ" sz="2000" dirty="0"/>
              <a:t>WAT v prsou a hýždích je vysoce citlivá na estrogeny </a:t>
            </a:r>
            <a:endParaRPr lang="cs-CZ"/>
          </a:p>
          <a:p>
            <a:pPr marL="251460" indent="-179705"/>
            <a:r>
              <a:rPr lang="cs-CZ" altLang="cs-CZ" sz="2000" dirty="0"/>
              <a:t>WAT v horní části zad a okolí krku je citlivější na glukokortikoidy</a:t>
            </a:r>
            <a:endParaRPr lang="cs-CZ" altLang="cs-CZ" sz="2000" dirty="0">
              <a:cs typeface="Arial"/>
            </a:endParaRPr>
          </a:p>
          <a:p>
            <a:pPr marL="251460" indent="-179705"/>
            <a:r>
              <a:rPr lang="cs-CZ" altLang="cs-CZ" sz="2000" dirty="0"/>
              <a:t>VWAT (intraabdominální) se podílí na sekreci </a:t>
            </a:r>
            <a:r>
              <a:rPr lang="cs-CZ" altLang="cs-CZ" sz="2000" dirty="0" err="1"/>
              <a:t>adipokinů</a:t>
            </a:r>
            <a:r>
              <a:rPr lang="cs-CZ" altLang="cs-CZ" sz="2000" dirty="0"/>
              <a:t> souvisejících se zánětem a diabetem 2. typu</a:t>
            </a:r>
            <a:endParaRPr lang="cs-CZ" altLang="cs-CZ" sz="2000" dirty="0">
              <a:cs typeface="Arial"/>
            </a:endParaRPr>
          </a:p>
          <a:p>
            <a:pPr marL="251460" indent="-179705"/>
            <a:r>
              <a:rPr lang="cs-CZ" altLang="cs-CZ" sz="2000" dirty="0"/>
              <a:t>SWAT vykazuje menší sekreci prozánětlivých </a:t>
            </a:r>
            <a:r>
              <a:rPr lang="cs-CZ" altLang="cs-CZ" sz="2000" dirty="0" err="1"/>
              <a:t>adipokinů</a:t>
            </a:r>
            <a:endParaRPr lang="cs-CZ" altLang="cs-CZ" sz="2000" dirty="0">
              <a:cs typeface="Arial"/>
            </a:endParaRPr>
          </a:p>
          <a:p>
            <a:pPr marL="251460" indent="-179705">
              <a:buFont typeface="Arial" panose="020B0604020202020204" pitchFamily="34" charset="0"/>
              <a:buNone/>
            </a:pPr>
            <a:endParaRPr lang="cs-CZ" altLang="cs-CZ" sz="2000" dirty="0">
              <a:cs typeface="Arial"/>
            </a:endParaRPr>
          </a:p>
          <a:p>
            <a:pPr marL="251460" indent="-179705"/>
            <a:r>
              <a:rPr lang="cs-CZ" altLang="cs-CZ" sz="2000" b="1" dirty="0" err="1"/>
              <a:t>perivaskulární</a:t>
            </a:r>
            <a:r>
              <a:rPr lang="cs-CZ" altLang="cs-CZ" sz="2000" b="1" dirty="0"/>
              <a:t> WAT </a:t>
            </a:r>
            <a:endParaRPr lang="cs-CZ" altLang="cs-CZ" sz="2000" b="1" dirty="0">
              <a:cs typeface="Arial"/>
            </a:endParaRPr>
          </a:p>
          <a:p>
            <a:pPr marL="503555" lvl="1" indent="-179705"/>
            <a:r>
              <a:rPr lang="cs-CZ" altLang="cs-CZ" sz="1800" dirty="0"/>
              <a:t>popsán </a:t>
            </a:r>
            <a:r>
              <a:rPr lang="cs-CZ" altLang="cs-CZ" sz="1800" b="1" dirty="0"/>
              <a:t>prozánětlivý</a:t>
            </a:r>
            <a:r>
              <a:rPr lang="cs-CZ" altLang="cs-CZ" sz="1800" dirty="0"/>
              <a:t> sekreční profil podobný profilu VWAT</a:t>
            </a:r>
            <a:endParaRPr lang="cs-CZ" altLang="cs-CZ" sz="1800" dirty="0">
              <a:cs typeface="Arial"/>
            </a:endParaRPr>
          </a:p>
          <a:p>
            <a:pPr marL="503555" lvl="1" indent="-179705"/>
            <a:r>
              <a:rPr lang="cs-CZ" altLang="cs-CZ" sz="1800" dirty="0" err="1"/>
              <a:t>perivaskulární</a:t>
            </a:r>
            <a:r>
              <a:rPr lang="cs-CZ" altLang="cs-CZ" sz="1800" dirty="0"/>
              <a:t> (</a:t>
            </a:r>
            <a:r>
              <a:rPr lang="cs-CZ" altLang="cs-CZ" sz="1800" dirty="0" err="1"/>
              <a:t>periarteriální</a:t>
            </a:r>
            <a:r>
              <a:rPr lang="cs-CZ" altLang="cs-CZ" sz="1800" dirty="0"/>
              <a:t>) WAT může vzniknout jako fyziologický mechanismus pro regulaci distribuce krevního oběhu mezi orgány a uvnitř orgánů</a:t>
            </a:r>
            <a:endParaRPr lang="cs-CZ" altLang="cs-CZ" sz="1800" dirty="0">
              <a:cs typeface="Arial"/>
            </a:endParaRPr>
          </a:p>
          <a:p>
            <a:pPr marL="503555" lvl="1" indent="-179705"/>
            <a:r>
              <a:rPr lang="cs-CZ" altLang="cs-CZ" sz="1800" dirty="0"/>
              <a:t>vyšší </a:t>
            </a:r>
            <a:r>
              <a:rPr lang="cs-CZ" altLang="cs-CZ" sz="1800" dirty="0" err="1"/>
              <a:t>periarteriální</a:t>
            </a:r>
            <a:r>
              <a:rPr lang="cs-CZ" altLang="cs-CZ" sz="1800" dirty="0"/>
              <a:t> WAT – škodlivý </a:t>
            </a:r>
            <a:endParaRPr lang="cs-CZ" altLang="cs-CZ" sz="1800" dirty="0">
              <a:cs typeface="Arial"/>
            </a:endParaRPr>
          </a:p>
          <a:p>
            <a:pPr marL="503555" lvl="1" indent="-179705"/>
            <a:r>
              <a:rPr lang="cs-CZ" altLang="cs-CZ" sz="1800" dirty="0"/>
              <a:t>v podmínkách nadbytečné energie – zvýšení usazenin – zvýšená produkce prozánětlivých </a:t>
            </a:r>
            <a:r>
              <a:rPr lang="cs-CZ" altLang="cs-CZ" sz="1800" dirty="0" err="1"/>
              <a:t>adipokinů</a:t>
            </a:r>
            <a:r>
              <a:rPr lang="cs-CZ" altLang="cs-CZ" sz="1800" dirty="0"/>
              <a:t> </a:t>
            </a:r>
            <a:r>
              <a:rPr lang="cs-CZ" altLang="cs-CZ" sz="1800" dirty="0">
                <a:sym typeface="Wingdings" panose="05000000000000000000" pitchFamily="2" charset="2"/>
              </a:rPr>
              <a:t> </a:t>
            </a:r>
            <a:r>
              <a:rPr lang="cs-CZ" altLang="cs-CZ" sz="1800" b="1" dirty="0"/>
              <a:t>podpora vývoje aterosklerózy</a:t>
            </a:r>
            <a:endParaRPr lang="cs-CZ" altLang="cs-CZ" sz="1800" b="1" dirty="0">
              <a:cs typeface="Arial"/>
            </a:endParaRPr>
          </a:p>
          <a:p>
            <a:pPr marL="251460" indent="-179705"/>
            <a:endParaRPr lang="cs-CZ" altLang="cs-CZ" sz="2000" dirty="0">
              <a:cs typeface="Arial"/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943FF39-AEC1-43FF-86F5-756446A467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0230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D9FADB6-DE88-4684-8B28-FD8B3354ED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AC0088A-3F90-45A4-927E-2149F2B32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Arial"/>
              </a:rPr>
              <a:t>Druhy tukové tkáně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7290B33-0307-44F4-86F3-599419ABB3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endParaRPr lang="cs-CZ" sz="2400" dirty="0">
              <a:ea typeface="+mn-lt"/>
              <a:cs typeface="+mn-lt"/>
            </a:endParaRPr>
          </a:p>
          <a:p>
            <a:pPr marL="251460" indent="-179705"/>
            <a:r>
              <a:rPr lang="cs-CZ" sz="2400" dirty="0">
                <a:ea typeface="+mn-lt"/>
                <a:cs typeface="+mn-lt"/>
              </a:rPr>
              <a:t>dle rozdílů v buněčné struktuře, barvě, lokalizaci, vaskularizaci a funkci:</a:t>
            </a:r>
            <a:endParaRPr lang="cs-CZ" sz="2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483983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Hnědá tuková tkáň (BAT)</a:t>
            </a:r>
          </a:p>
        </p:txBody>
      </p:sp>
      <p:sp>
        <p:nvSpPr>
          <p:cNvPr id="52227" name="Zástupný symbol pro obsah 2"/>
          <p:cNvSpPr>
            <a:spLocks noGrp="1"/>
          </p:cNvSpPr>
          <p:nvPr>
            <p:ph idx="1"/>
          </p:nvPr>
        </p:nvSpPr>
        <p:spPr>
          <a:xfrm>
            <a:off x="457200" y="1500188"/>
            <a:ext cx="10210800" cy="5357812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2000" dirty="0">
                <a:ea typeface="+mn-lt"/>
                <a:cs typeface="+mn-lt"/>
              </a:rPr>
              <a:t>Výrazně vyšší </a:t>
            </a:r>
            <a:r>
              <a:rPr lang="cs-CZ" sz="2000" b="1" dirty="0">
                <a:ea typeface="+mn-lt"/>
                <a:cs typeface="+mn-lt"/>
              </a:rPr>
              <a:t>inervace </a:t>
            </a:r>
            <a:r>
              <a:rPr lang="cs-CZ" sz="2000" dirty="0">
                <a:ea typeface="+mn-lt"/>
                <a:cs typeface="+mn-lt"/>
              </a:rPr>
              <a:t>a</a:t>
            </a:r>
            <a:r>
              <a:rPr lang="cs-CZ" sz="2000" b="1" dirty="0">
                <a:ea typeface="+mn-lt"/>
                <a:cs typeface="+mn-lt"/>
              </a:rPr>
              <a:t> vaskularizace</a:t>
            </a:r>
            <a:r>
              <a:rPr lang="cs-CZ" sz="2000" dirty="0">
                <a:ea typeface="+mn-lt"/>
                <a:cs typeface="+mn-lt"/>
              </a:rPr>
              <a:t> oproti WAT</a:t>
            </a:r>
            <a:endParaRPr lang="en-US" sz="2000" dirty="0">
              <a:ea typeface="+mn-lt"/>
              <a:cs typeface="+mn-lt"/>
            </a:endParaRPr>
          </a:p>
          <a:p>
            <a:pPr marL="251460" indent="-179705"/>
            <a:r>
              <a:rPr lang="cs-CZ" sz="2000" dirty="0">
                <a:ea typeface="+mn-lt"/>
                <a:cs typeface="+mn-lt"/>
              </a:rPr>
              <a:t>Hustá kapilární síť:</a:t>
            </a:r>
            <a:endParaRPr lang="cs-CZ" dirty="0">
              <a:ea typeface="+mn-lt"/>
              <a:cs typeface="+mn-lt"/>
            </a:endParaRPr>
          </a:p>
          <a:p>
            <a:pPr marL="503555" lvl="1" indent="-179705"/>
            <a:r>
              <a:rPr lang="cs-CZ" dirty="0">
                <a:ea typeface="+mn-lt"/>
                <a:cs typeface="+mn-lt"/>
              </a:rPr>
              <a:t>zásobuje adipocyty substrátem a kyslíkem pro oxidaci </a:t>
            </a:r>
            <a:endParaRPr lang="en-US" dirty="0">
              <a:ea typeface="+mn-lt"/>
              <a:cs typeface="+mn-lt"/>
            </a:endParaRPr>
          </a:p>
          <a:p>
            <a:pPr marL="503555" lvl="1" indent="-179705"/>
            <a:r>
              <a:rPr lang="cs-CZ" dirty="0">
                <a:ea typeface="+mn-lt"/>
                <a:cs typeface="+mn-lt"/>
              </a:rPr>
              <a:t>efektivní distribuce tepla do zbytku těla</a:t>
            </a:r>
            <a:endParaRPr lang="cs-CZ" dirty="0">
              <a:cs typeface="Arial"/>
            </a:endParaRPr>
          </a:p>
          <a:p>
            <a:pPr marL="251460" indent="-179705">
              <a:lnSpc>
                <a:spcPct val="100000"/>
              </a:lnSpc>
            </a:pPr>
            <a:endParaRPr lang="cs-CZ" dirty="0">
              <a:cs typeface="Arial"/>
            </a:endParaRPr>
          </a:p>
          <a:p>
            <a:pPr marL="251460" indent="-179705"/>
            <a:r>
              <a:rPr lang="cs-CZ" sz="2000" dirty="0">
                <a:cs typeface="Arial"/>
              </a:rPr>
              <a:t>Funkční rozdíl dán přítomností hnědých adipocytů</a:t>
            </a:r>
            <a:endParaRPr lang="cs-CZ" sz="2000" dirty="0"/>
          </a:p>
          <a:p>
            <a:pPr marL="503555" lvl="1" indent="-179705">
              <a:lnSpc>
                <a:spcPct val="150000"/>
              </a:lnSpc>
            </a:pPr>
            <a:r>
              <a:rPr lang="cs-CZ" altLang="cs-CZ" b="1" dirty="0"/>
              <a:t>zvýšený výdej energie a </a:t>
            </a:r>
            <a:r>
              <a:rPr lang="cs-CZ" altLang="cs-CZ" b="1" u="sng" dirty="0"/>
              <a:t>produkce tepla</a:t>
            </a:r>
            <a:endParaRPr lang="cs-CZ" dirty="0">
              <a:sym typeface="Wingdings" panose="05000000000000000000" pitchFamily="2" charset="2"/>
            </a:endParaRPr>
          </a:p>
          <a:p>
            <a:pPr marL="323850" lvl="1" indent="0">
              <a:lnSpc>
                <a:spcPct val="150000"/>
              </a:lnSpc>
              <a:buNone/>
            </a:pPr>
            <a:r>
              <a:rPr lang="cs-CZ" altLang="cs-CZ" b="1" dirty="0">
                <a:sym typeface="Wingdings" panose="05000000000000000000" pitchFamily="2" charset="2"/>
              </a:rPr>
              <a:t> </a:t>
            </a:r>
            <a:r>
              <a:rPr lang="cs-CZ" altLang="cs-CZ" dirty="0"/>
              <a:t>působením tzv. rozpojovacího proteinu-1 (UCP-1) </a:t>
            </a:r>
            <a:endParaRPr lang="cs-CZ" b="1" dirty="0">
              <a:latin typeface="Wingdings"/>
              <a:cs typeface="Arial"/>
              <a:sym typeface="Wingdings"/>
            </a:endParaRPr>
          </a:p>
          <a:p>
            <a:pPr marL="503555" lvl="1" indent="-179705">
              <a:lnSpc>
                <a:spcPct val="150000"/>
              </a:lnSpc>
            </a:pPr>
            <a:r>
              <a:rPr lang="cs-CZ" altLang="cs-CZ" dirty="0"/>
              <a:t>schopnost přímo </a:t>
            </a:r>
            <a:r>
              <a:rPr lang="cs-CZ" altLang="cs-CZ" dirty="0" err="1"/>
              <a:t>utilizovat</a:t>
            </a:r>
            <a:r>
              <a:rPr lang="cs-CZ" altLang="cs-CZ" dirty="0"/>
              <a:t> glukózu a MK</a:t>
            </a:r>
            <a:endParaRPr lang="cs-CZ" altLang="cs-CZ" dirty="0">
              <a:cs typeface="Arial"/>
            </a:endParaRPr>
          </a:p>
          <a:p>
            <a:pPr marL="503555" lvl="1" indent="-179705">
              <a:lnSpc>
                <a:spcPct val="150000"/>
              </a:lnSpc>
            </a:pPr>
            <a:r>
              <a:rPr lang="cs-CZ" altLang="cs-CZ" dirty="0"/>
              <a:t>význam v dětském věku X funkce zachovaná a </a:t>
            </a:r>
            <a:r>
              <a:rPr lang="cs-CZ" altLang="cs-CZ" dirty="0" err="1"/>
              <a:t>indukovatelná</a:t>
            </a:r>
            <a:r>
              <a:rPr lang="cs-CZ" altLang="cs-CZ" dirty="0"/>
              <a:t> v dospělosti</a:t>
            </a:r>
            <a:endParaRPr lang="cs-CZ" altLang="cs-CZ" dirty="0">
              <a:latin typeface="Arial"/>
              <a:cs typeface="Arial"/>
            </a:endParaRPr>
          </a:p>
          <a:p>
            <a:pPr marL="323850" lvl="1" indent="0">
              <a:lnSpc>
                <a:spcPct val="150000"/>
              </a:lnSpc>
              <a:buNone/>
            </a:pPr>
            <a:r>
              <a:rPr lang="cs-CZ" b="1" dirty="0">
                <a:latin typeface="Wingdings"/>
                <a:sym typeface="Wingdings"/>
              </a:rPr>
              <a:t></a:t>
            </a:r>
            <a:r>
              <a:rPr lang="cs-CZ" b="1" dirty="0">
                <a:sym typeface="Wingdings"/>
              </a:rPr>
              <a:t> </a:t>
            </a:r>
            <a:r>
              <a:rPr lang="cs-CZ" altLang="cs-CZ" dirty="0"/>
              <a:t>BAT</a:t>
            </a:r>
            <a:r>
              <a:rPr lang="cs-CZ" altLang="cs-CZ" sz="2000" dirty="0"/>
              <a:t> získává pozornost jako možnost terapeutického zásahu pro obezitu a metabolická onemocnění včetně DM II</a:t>
            </a:r>
            <a:endParaRPr lang="cs-CZ" altLang="cs-CZ" sz="2000" dirty="0">
              <a:cs typeface="Arial"/>
            </a:endParaRPr>
          </a:p>
          <a:p>
            <a:pPr marL="251460" indent="-179705"/>
            <a:endParaRPr lang="cs-CZ" altLang="cs-CZ" sz="2000" dirty="0">
              <a:cs typeface="Arial"/>
            </a:endParaRPr>
          </a:p>
        </p:txBody>
      </p:sp>
      <p:pic>
        <p:nvPicPr>
          <p:cNvPr id="52228" name="Obrázek 3" descr="adipocyt_brow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725" y="2107742"/>
            <a:ext cx="3978275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A9533850-E9FB-4F28-84EF-6F82094476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131318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Nadpis 1"/>
          <p:cNvSpPr>
            <a:spLocks noGrp="1"/>
          </p:cNvSpPr>
          <p:nvPr>
            <p:ph type="title"/>
          </p:nvPr>
        </p:nvSpPr>
        <p:spPr>
          <a:xfrm>
            <a:off x="720000" y="512182"/>
            <a:ext cx="10753200" cy="451576"/>
          </a:xfrm>
        </p:spPr>
        <p:txBody>
          <a:bodyPr/>
          <a:lstStyle/>
          <a:p>
            <a:r>
              <a:rPr lang="cs-CZ" altLang="cs-CZ" dirty="0"/>
              <a:t>Dýchací řetězec</a:t>
            </a:r>
          </a:p>
        </p:txBody>
      </p:sp>
      <p:sp>
        <p:nvSpPr>
          <p:cNvPr id="54275" name="Zástupný symbol pro obsah 2"/>
          <p:cNvSpPr>
            <a:spLocks noGrp="1"/>
          </p:cNvSpPr>
          <p:nvPr>
            <p:ph idx="1"/>
          </p:nvPr>
        </p:nvSpPr>
        <p:spPr>
          <a:xfrm>
            <a:off x="720000" y="1066801"/>
            <a:ext cx="11208764" cy="5361708"/>
          </a:xfrm>
        </p:spPr>
        <p:txBody>
          <a:bodyPr/>
          <a:lstStyle/>
          <a:p>
            <a:r>
              <a:rPr lang="cs-CZ" altLang="cs-CZ" sz="2000" dirty="0"/>
              <a:t>vnitřní membrána mitochondrií</a:t>
            </a:r>
          </a:p>
          <a:p>
            <a:r>
              <a:rPr lang="cs-CZ" altLang="cs-CZ" sz="2000" dirty="0"/>
              <a:t>využití redukovaných koenzymů (z CC a </a:t>
            </a:r>
            <a:r>
              <a:rPr lang="el-GR" altLang="cs-CZ" sz="2000" dirty="0"/>
              <a:t>β-</a:t>
            </a:r>
            <a:r>
              <a:rPr lang="cs-CZ" altLang="cs-CZ" sz="2000" dirty="0"/>
              <a:t>oxidace), přenosu elektronů a protonů přes specifické komplexy</a:t>
            </a:r>
          </a:p>
          <a:p>
            <a:r>
              <a:rPr lang="cs-CZ" altLang="cs-CZ" sz="2000" dirty="0"/>
              <a:t>produktem DŘ je </a:t>
            </a:r>
            <a:r>
              <a:rPr lang="cs-CZ" altLang="cs-CZ" sz="2000" b="1" dirty="0"/>
              <a:t>energie ve formě ATP, teplo a voda</a:t>
            </a:r>
          </a:p>
          <a:p>
            <a:endParaRPr lang="cs-CZ" altLang="cs-CZ" sz="2000" dirty="0"/>
          </a:p>
          <a:p>
            <a:r>
              <a:rPr lang="cs-CZ" altLang="cs-CZ" sz="2000" b="1" dirty="0"/>
              <a:t>složky DŘ</a:t>
            </a:r>
            <a:r>
              <a:rPr lang="cs-CZ" altLang="cs-CZ" sz="2000" dirty="0"/>
              <a:t>: NADH+H</a:t>
            </a:r>
            <a:r>
              <a:rPr lang="cs-CZ" altLang="cs-CZ" sz="2000" baseline="30000" dirty="0"/>
              <a:t>+ </a:t>
            </a:r>
            <a:r>
              <a:rPr lang="cs-CZ" altLang="cs-CZ" sz="2000" dirty="0"/>
              <a:t>, FADH</a:t>
            </a:r>
            <a:r>
              <a:rPr lang="cs-CZ" altLang="cs-CZ" sz="2000" baseline="-25000" dirty="0"/>
              <a:t>2 </a:t>
            </a:r>
            <a:r>
              <a:rPr lang="cs-CZ" altLang="cs-CZ" sz="2000" dirty="0"/>
              <a:t>, koenzym Q, </a:t>
            </a:r>
            <a:r>
              <a:rPr lang="cs-CZ" altLang="cs-CZ" sz="2000" dirty="0" err="1"/>
              <a:t>FeS</a:t>
            </a:r>
            <a:r>
              <a:rPr lang="cs-CZ" altLang="cs-CZ" sz="2000" dirty="0"/>
              <a:t>-protein, cytochromy, transmembránové komplexy (I-IV)</a:t>
            </a:r>
          </a:p>
          <a:p>
            <a:pPr>
              <a:buFont typeface="Arial" panose="020B0604020202020204" pitchFamily="34" charset="0"/>
              <a:buNone/>
            </a:pPr>
            <a:endParaRPr lang="cs-CZ" altLang="cs-CZ" sz="2000" dirty="0"/>
          </a:p>
          <a:p>
            <a:r>
              <a:rPr lang="cs-CZ" altLang="cs-CZ" sz="2000" b="1" dirty="0"/>
              <a:t>výsledek DŘ</a:t>
            </a:r>
          </a:p>
          <a:p>
            <a:pPr lvl="1"/>
            <a:r>
              <a:rPr lang="cs-CZ" altLang="cs-CZ" sz="1800" dirty="0"/>
              <a:t>přenesení 10 H</a:t>
            </a:r>
            <a:r>
              <a:rPr lang="cs-CZ" altLang="cs-CZ" sz="1800" baseline="30000" dirty="0"/>
              <a:t>+</a:t>
            </a:r>
            <a:r>
              <a:rPr lang="cs-CZ" altLang="cs-CZ" sz="1800" dirty="0"/>
              <a:t> do </a:t>
            </a:r>
            <a:r>
              <a:rPr lang="cs-CZ" altLang="cs-CZ" sz="1800" dirty="0" err="1"/>
              <a:t>intermembránového</a:t>
            </a:r>
            <a:r>
              <a:rPr lang="cs-CZ" altLang="cs-CZ" sz="1800" dirty="0"/>
              <a:t> prostoru v případě použití NADH+H</a:t>
            </a:r>
            <a:r>
              <a:rPr lang="cs-CZ" altLang="cs-CZ" sz="1800" baseline="30000" dirty="0"/>
              <a:t>+</a:t>
            </a:r>
          </a:p>
          <a:p>
            <a:pPr lvl="1"/>
            <a:r>
              <a:rPr lang="cs-CZ" altLang="cs-CZ" sz="1800" dirty="0"/>
              <a:t>přenesení 6 H</a:t>
            </a:r>
            <a:r>
              <a:rPr lang="cs-CZ" altLang="cs-CZ" sz="1800" baseline="30000" dirty="0"/>
              <a:t>+</a:t>
            </a:r>
            <a:r>
              <a:rPr lang="cs-CZ" altLang="cs-CZ" sz="1800" dirty="0"/>
              <a:t> v případě použití FADH</a:t>
            </a:r>
            <a:r>
              <a:rPr lang="cs-CZ" altLang="cs-CZ" sz="1800" baseline="-25000" dirty="0"/>
              <a:t>2</a:t>
            </a:r>
            <a:endParaRPr lang="cs-CZ" altLang="cs-CZ" sz="1800" dirty="0"/>
          </a:p>
          <a:p>
            <a:pPr lvl="1"/>
            <a:r>
              <a:rPr lang="cs-CZ" altLang="cs-CZ" sz="1800" dirty="0"/>
              <a:t>aerobní fosforylace, kdy F</a:t>
            </a:r>
            <a:r>
              <a:rPr lang="cs-CZ" altLang="cs-CZ" sz="1800" baseline="-25000" dirty="0"/>
              <a:t>0</a:t>
            </a:r>
            <a:r>
              <a:rPr lang="cs-CZ" altLang="cs-CZ" sz="1800" dirty="0"/>
              <a:t>F</a:t>
            </a:r>
            <a:r>
              <a:rPr lang="cs-CZ" altLang="cs-CZ" sz="1800" baseline="30000" dirty="0"/>
              <a:t>1-</a:t>
            </a:r>
            <a:r>
              <a:rPr lang="cs-CZ" altLang="cs-CZ" sz="1800" dirty="0"/>
              <a:t>ATPasa propouští protony do matrix mitochondrie za tvorby ATP </a:t>
            </a:r>
            <a:r>
              <a:rPr lang="cs-CZ" altLang="cs-CZ" sz="1800" dirty="0">
                <a:sym typeface="Wingdings" panose="05000000000000000000" pitchFamily="2" charset="2"/>
              </a:rPr>
              <a:t> z</a:t>
            </a:r>
            <a:r>
              <a:rPr lang="cs-CZ" altLang="cs-CZ" sz="1800" dirty="0"/>
              <a:t>a každé </a:t>
            </a:r>
            <a:r>
              <a:rPr lang="cs-CZ" altLang="cs-CZ" sz="1800" b="1" dirty="0"/>
              <a:t>4 protony se vytvoří 1 ATP</a:t>
            </a:r>
          </a:p>
          <a:p>
            <a:pPr lvl="1"/>
            <a:endParaRPr lang="cs-CZ" altLang="cs-CZ" sz="1600" dirty="0"/>
          </a:p>
          <a:p>
            <a:endParaRPr lang="cs-CZ" altLang="cs-CZ" sz="2000" dirty="0"/>
          </a:p>
          <a:p>
            <a:endParaRPr lang="cs-CZ" altLang="cs-CZ" sz="2000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7E8728B-2B98-4E67-AB8A-8A8A726F7B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342977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Uncoupling protein </a:t>
            </a:r>
            <a:r>
              <a:rPr lang="cs-CZ" altLang="cs-CZ" b="1"/>
              <a:t>UCP-1</a:t>
            </a:r>
            <a:r>
              <a:rPr lang="cs-CZ" altLang="cs-CZ"/>
              <a:t>  </a:t>
            </a:r>
          </a:p>
        </p:txBody>
      </p:sp>
      <p:sp>
        <p:nvSpPr>
          <p:cNvPr id="5734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00200"/>
            <a:ext cx="9948000" cy="4879800"/>
          </a:xfrm>
        </p:spPr>
        <p:txBody>
          <a:bodyPr vert="horz" lIns="0" tIns="0" rIns="0" bIns="0" rtlCol="0" anchor="t">
            <a:noAutofit/>
          </a:bodyPr>
          <a:lstStyle/>
          <a:p>
            <a:pPr marL="71755" indent="0">
              <a:buNone/>
            </a:pPr>
            <a:r>
              <a:rPr lang="cs-CZ" altLang="cs-CZ" sz="2000" b="1" dirty="0"/>
              <a:t>= tzv. rozpojovací protein</a:t>
            </a:r>
            <a:endParaRPr lang="cs-CZ" dirty="0"/>
          </a:p>
          <a:p>
            <a:pPr marL="251460" indent="-179705"/>
            <a:r>
              <a:rPr lang="cs-CZ" altLang="cs-CZ" sz="2000" dirty="0"/>
              <a:t>patří do pětičlenné rodiny </a:t>
            </a:r>
            <a:r>
              <a:rPr lang="cs-CZ" altLang="cs-CZ" sz="2000" dirty="0" err="1"/>
              <a:t>UCPs</a:t>
            </a:r>
            <a:r>
              <a:rPr lang="cs-CZ" altLang="cs-CZ" sz="2000" dirty="0"/>
              <a:t> </a:t>
            </a:r>
            <a:endParaRPr lang="cs-CZ" altLang="cs-CZ" sz="2000" dirty="0">
              <a:cs typeface="Arial"/>
            </a:endParaRPr>
          </a:p>
          <a:p>
            <a:pPr marL="503555" lvl="1" indent="-179705"/>
            <a:r>
              <a:rPr lang="cs-CZ" altLang="cs-CZ" sz="1800" dirty="0"/>
              <a:t>dosud identifikováno 5 homologů </a:t>
            </a:r>
            <a:r>
              <a:rPr lang="cs-CZ" altLang="cs-CZ" sz="1800" dirty="0" err="1"/>
              <a:t>UCPs</a:t>
            </a:r>
            <a:r>
              <a:rPr lang="cs-CZ" altLang="cs-CZ" sz="1800" dirty="0"/>
              <a:t> v lidské tukové tkáni</a:t>
            </a:r>
            <a:endParaRPr lang="cs-CZ" altLang="cs-CZ" sz="1800" dirty="0">
              <a:cs typeface="Arial"/>
            </a:endParaRPr>
          </a:p>
          <a:p>
            <a:pPr marL="503555" lvl="1" indent="-179705"/>
            <a:r>
              <a:rPr lang="cs-CZ" altLang="cs-CZ" sz="1800" dirty="0"/>
              <a:t>ostatní členové UCP rodiny dosud ne zcela prozkoumány</a:t>
            </a:r>
            <a:endParaRPr lang="cs-CZ" altLang="cs-CZ" sz="1800" dirty="0">
              <a:cs typeface="Arial"/>
            </a:endParaRPr>
          </a:p>
          <a:p>
            <a:pPr marL="503555" lvl="1" indent="-179705">
              <a:buFont typeface="Arial" panose="020B0604020202020204" pitchFamily="34" charset="0"/>
              <a:buNone/>
            </a:pPr>
            <a:endParaRPr lang="cs-CZ" altLang="cs-CZ" sz="1600" dirty="0">
              <a:cs typeface="Arial"/>
            </a:endParaRPr>
          </a:p>
          <a:p>
            <a:pPr marL="251460" indent="-179705"/>
            <a:r>
              <a:rPr lang="cs-CZ" altLang="cs-CZ" sz="2000" dirty="0"/>
              <a:t>UCP-1 – dobře charakterizovaná </a:t>
            </a:r>
            <a:r>
              <a:rPr lang="cs-CZ" altLang="cs-CZ" sz="2000" b="1" dirty="0" err="1"/>
              <a:t>termogenní</a:t>
            </a:r>
            <a:r>
              <a:rPr lang="cs-CZ" altLang="cs-CZ" sz="2000" b="1" dirty="0"/>
              <a:t> role v BAT</a:t>
            </a:r>
            <a:endParaRPr lang="cs-CZ" altLang="cs-CZ" sz="2000" b="1" dirty="0">
              <a:cs typeface="Arial"/>
            </a:endParaRPr>
          </a:p>
          <a:p>
            <a:pPr marL="251460" indent="-179705">
              <a:lnSpc>
                <a:spcPct val="100000"/>
              </a:lnSpc>
            </a:pPr>
            <a:endParaRPr lang="cs-CZ" altLang="cs-CZ" sz="2000" dirty="0">
              <a:cs typeface="Arial"/>
            </a:endParaRPr>
          </a:p>
          <a:p>
            <a:pPr marL="251460" indent="-179705"/>
            <a:r>
              <a:rPr lang="cs-CZ" altLang="cs-CZ" sz="2000" dirty="0"/>
              <a:t>po aktivaci rozptyluje protonový gradient generovaný řetězcem pro přenos elektronů </a:t>
            </a:r>
            <a:r>
              <a:rPr lang="cs-CZ" altLang="cs-CZ" sz="2000" dirty="0">
                <a:sym typeface="Wingdings" panose="05000000000000000000" pitchFamily="2" charset="2"/>
              </a:rPr>
              <a:t> snižuje potenciál mitochondriální membrány  vede k vysoké oxidaci substrátu a ke vzniku </a:t>
            </a:r>
            <a:r>
              <a:rPr lang="cs-CZ" altLang="cs-CZ" sz="2000" b="1" dirty="0">
                <a:sym typeface="Wingdings" panose="05000000000000000000" pitchFamily="2" charset="2"/>
              </a:rPr>
              <a:t>tepla </a:t>
            </a:r>
            <a:r>
              <a:rPr lang="cs-CZ" altLang="cs-CZ" sz="2000" dirty="0">
                <a:sym typeface="Wingdings" panose="05000000000000000000" pitchFamily="2" charset="2"/>
              </a:rPr>
              <a:t>(relativně malé množství)</a:t>
            </a:r>
            <a:endParaRPr lang="cs-CZ" altLang="cs-CZ" sz="2000" b="1" dirty="0">
              <a:cs typeface="Arial"/>
            </a:endParaRPr>
          </a:p>
          <a:p>
            <a:pPr marL="251460" indent="-179705">
              <a:lnSpc>
                <a:spcPct val="100000"/>
              </a:lnSpc>
            </a:pPr>
            <a:endParaRPr lang="cs-CZ" altLang="cs-CZ" sz="2000" dirty="0">
              <a:cs typeface="Arial"/>
            </a:endParaRPr>
          </a:p>
          <a:p>
            <a:pPr marL="251460" indent="-179705"/>
            <a:r>
              <a:rPr lang="cs-CZ" altLang="cs-CZ" sz="2000" b="1" dirty="0">
                <a:cs typeface="Arial"/>
              </a:rPr>
              <a:t>Rozpojovací protein </a:t>
            </a:r>
            <a:r>
              <a:rPr lang="cs-CZ" sz="2000" dirty="0">
                <a:cs typeface="Arial"/>
              </a:rPr>
              <a:t>– </a:t>
            </a:r>
            <a:r>
              <a:rPr lang="cs-CZ" sz="2000" b="1" dirty="0">
                <a:cs typeface="Arial"/>
              </a:rPr>
              <a:t>rozpojuje </a:t>
            </a:r>
            <a:r>
              <a:rPr lang="cs-CZ" sz="2000" dirty="0">
                <a:cs typeface="Arial"/>
              </a:rPr>
              <a:t>za normálních okolností těsně spjaté procesy </a:t>
            </a:r>
            <a:r>
              <a:rPr lang="cs-CZ" sz="2000" b="1" dirty="0">
                <a:cs typeface="Arial"/>
              </a:rPr>
              <a:t>dýchacího řetězce </a:t>
            </a:r>
            <a:r>
              <a:rPr lang="cs-CZ" sz="2000" dirty="0">
                <a:cs typeface="Arial"/>
              </a:rPr>
              <a:t>a </a:t>
            </a:r>
            <a:r>
              <a:rPr lang="cs-CZ" sz="2000" b="1" dirty="0">
                <a:cs typeface="Arial"/>
              </a:rPr>
              <a:t>aerobní fosforylace</a:t>
            </a:r>
          </a:p>
          <a:p>
            <a:pPr marL="251460" indent="-179705"/>
            <a:endParaRPr lang="cs-CZ" altLang="cs-CZ" sz="2000" dirty="0">
              <a:cs typeface="Arial"/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A4D15055-1869-49B6-90AD-D839084332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679887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Dýchací řetězec - </a:t>
            </a:r>
            <a:r>
              <a:rPr lang="cs-CZ" altLang="cs-CZ" b="1"/>
              <a:t>UCPs</a:t>
            </a:r>
            <a:endParaRPr lang="cs-CZ" altLang="cs-CZ"/>
          </a:p>
        </p:txBody>
      </p:sp>
      <p:pic>
        <p:nvPicPr>
          <p:cNvPr id="55299" name="Zástupný symbol pro obsah 3" descr="dychací řetězec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714500"/>
            <a:ext cx="9144000" cy="4814888"/>
          </a:xfr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3F7AEA95-28BD-470A-B76B-4289D92FA2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99154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Hnědé adipocyty</a:t>
            </a:r>
          </a:p>
        </p:txBody>
      </p:sp>
      <p:sp>
        <p:nvSpPr>
          <p:cNvPr id="59395" name="Zástupný symbol pro obsah 2"/>
          <p:cNvSpPr>
            <a:spLocks noGrp="1"/>
          </p:cNvSpPr>
          <p:nvPr>
            <p:ph idx="1"/>
          </p:nvPr>
        </p:nvSpPr>
        <p:spPr>
          <a:xfrm>
            <a:off x="539936" y="1171576"/>
            <a:ext cx="10128064" cy="5184537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altLang="cs-CZ" sz="1800" dirty="0"/>
              <a:t>hnědé adipocyty exprimují fyziologicky vysoké množství </a:t>
            </a:r>
            <a:r>
              <a:rPr lang="cs-CZ" altLang="cs-CZ" sz="1800" b="1" dirty="0"/>
              <a:t>UCP-1</a:t>
            </a:r>
            <a:endParaRPr lang="cs-CZ" altLang="cs-CZ" sz="1800" dirty="0">
              <a:cs typeface="Arial"/>
            </a:endParaRPr>
          </a:p>
          <a:p>
            <a:pPr marL="251460" indent="-179705"/>
            <a:r>
              <a:rPr lang="cs-CZ" altLang="cs-CZ" sz="1800" dirty="0"/>
              <a:t>bohatá inervace </a:t>
            </a:r>
            <a:r>
              <a:rPr lang="cs-CZ" altLang="cs-CZ" sz="1800" dirty="0">
                <a:sym typeface="Wingdings" panose="05000000000000000000" pitchFamily="2" charset="2"/>
              </a:rPr>
              <a:t> </a:t>
            </a:r>
            <a:r>
              <a:rPr lang="cs-CZ" altLang="cs-CZ" sz="1800" dirty="0"/>
              <a:t>regulace růstu BAT – sympatikus</a:t>
            </a:r>
            <a:endParaRPr lang="cs-CZ" altLang="cs-CZ" sz="1800" dirty="0">
              <a:cs typeface="Arial"/>
            </a:endParaRPr>
          </a:p>
          <a:p>
            <a:pPr marL="251460" indent="-179705">
              <a:lnSpc>
                <a:spcPct val="100000"/>
              </a:lnSpc>
            </a:pPr>
            <a:endParaRPr lang="cs-CZ" altLang="cs-CZ" sz="1800" b="1" dirty="0">
              <a:cs typeface="Arial"/>
            </a:endParaRPr>
          </a:p>
          <a:p>
            <a:pPr marL="251460" indent="-179705"/>
            <a:r>
              <a:rPr lang="el-GR" altLang="cs-CZ" sz="1800" b="1" dirty="0"/>
              <a:t>β3-</a:t>
            </a:r>
            <a:r>
              <a:rPr lang="cs-CZ" altLang="cs-CZ" sz="1800" b="1" err="1"/>
              <a:t>adrenoceptory</a:t>
            </a:r>
            <a:r>
              <a:rPr lang="cs-CZ" altLang="cs-CZ" sz="1800" b="1" dirty="0"/>
              <a:t> (AR) </a:t>
            </a:r>
          </a:p>
          <a:p>
            <a:pPr marL="251460" indent="-179705"/>
            <a:r>
              <a:rPr lang="cs-CZ" altLang="cs-CZ" sz="1800" dirty="0"/>
              <a:t>jsou specificky exprimovány hnědými adipocyty </a:t>
            </a:r>
            <a:endParaRPr lang="cs-CZ" altLang="cs-CZ" sz="1800" dirty="0">
              <a:cs typeface="Arial"/>
            </a:endParaRPr>
          </a:p>
          <a:p>
            <a:pPr marL="503555" lvl="1" indent="-179705">
              <a:lnSpc>
                <a:spcPct val="150000"/>
              </a:lnSpc>
            </a:pPr>
            <a:r>
              <a:rPr lang="cs-CZ" altLang="cs-CZ" sz="1800" dirty="0"/>
              <a:t>pozitivní korelace mezi hustotou hnědých adipocytů a hustotou adrenergních vláken</a:t>
            </a:r>
            <a:endParaRPr lang="cs-CZ" altLang="cs-CZ" sz="1800" dirty="0">
              <a:cs typeface="Arial"/>
            </a:endParaRPr>
          </a:p>
          <a:p>
            <a:pPr marL="503555" lvl="1" indent="-179705">
              <a:lnSpc>
                <a:spcPct val="150000"/>
              </a:lnSpc>
            </a:pPr>
            <a:r>
              <a:rPr lang="cs-CZ" altLang="cs-CZ" sz="1800" dirty="0"/>
              <a:t>po aktivaci adrenalinem řídí hnědou </a:t>
            </a:r>
            <a:r>
              <a:rPr lang="cs-CZ" altLang="cs-CZ" sz="1800" err="1"/>
              <a:t>termogenní</a:t>
            </a:r>
            <a:r>
              <a:rPr lang="cs-CZ" altLang="cs-CZ" sz="1800" dirty="0"/>
              <a:t> aktivaci adipocytů</a:t>
            </a:r>
            <a:endParaRPr lang="cs-CZ" altLang="cs-CZ" sz="1800" dirty="0">
              <a:cs typeface="Arial"/>
            </a:endParaRPr>
          </a:p>
          <a:p>
            <a:pPr marL="503555" lvl="1" indent="-179705">
              <a:lnSpc>
                <a:spcPct val="150000"/>
              </a:lnSpc>
            </a:pPr>
            <a:r>
              <a:rPr lang="cs-CZ" altLang="cs-CZ" sz="1800" dirty="0"/>
              <a:t>snižují obezitu u obézních krys</a:t>
            </a:r>
            <a:endParaRPr lang="cs-CZ" altLang="cs-CZ" sz="1800" dirty="0">
              <a:cs typeface="Arial"/>
            </a:endParaRPr>
          </a:p>
          <a:p>
            <a:pPr marL="251460" indent="-179705"/>
            <a:r>
              <a:rPr lang="cs-CZ" altLang="cs-CZ" sz="1800" b="1" dirty="0"/>
              <a:t>expozice chladu </a:t>
            </a:r>
            <a:r>
              <a:rPr lang="cs-CZ" altLang="cs-CZ" sz="1800" dirty="0"/>
              <a:t>stimuluje expanzi BAT prostřednictvím aktivace proliferace a diferenciace hnědých </a:t>
            </a:r>
            <a:r>
              <a:rPr lang="cs-CZ" altLang="cs-CZ" sz="1800" err="1"/>
              <a:t>adipózních</a:t>
            </a:r>
            <a:r>
              <a:rPr lang="cs-CZ" altLang="cs-CZ" sz="1800" dirty="0"/>
              <a:t> </a:t>
            </a:r>
            <a:r>
              <a:rPr lang="cs-CZ" altLang="cs-CZ" sz="1800" err="1"/>
              <a:t>prekurzorových</a:t>
            </a:r>
            <a:r>
              <a:rPr lang="cs-CZ" altLang="cs-CZ" sz="1800" dirty="0"/>
              <a:t> buněk </a:t>
            </a:r>
            <a:endParaRPr lang="cs-CZ" altLang="cs-CZ" sz="1800" dirty="0">
              <a:cs typeface="Arial"/>
            </a:endParaRPr>
          </a:p>
          <a:p>
            <a:pPr marL="251460" indent="-179705">
              <a:lnSpc>
                <a:spcPct val="100000"/>
              </a:lnSpc>
            </a:pPr>
            <a:endParaRPr lang="cs-CZ" sz="1800" dirty="0">
              <a:cs typeface="Arial"/>
            </a:endParaRPr>
          </a:p>
          <a:p>
            <a:pPr marL="251460" indent="-179705"/>
            <a:r>
              <a:rPr lang="cs-CZ" sz="1800" dirty="0"/>
              <a:t>ovlivnění chování bílých adipocytů </a:t>
            </a:r>
            <a:r>
              <a:rPr lang="cs-CZ" sz="1800" dirty="0">
                <a:sym typeface="Wingdings" panose="05000000000000000000" pitchFamily="2" charset="2"/>
              </a:rPr>
              <a:t> jak mají metabolicky fungovat</a:t>
            </a:r>
            <a:endParaRPr lang="cs-CZ" sz="1800" dirty="0">
              <a:cs typeface="Arial"/>
            </a:endParaRPr>
          </a:p>
          <a:p>
            <a:pPr marL="251460" indent="-179705">
              <a:buNone/>
            </a:pPr>
            <a:endParaRPr lang="cs-CZ" altLang="cs-CZ" sz="2000" b="1" dirty="0">
              <a:cs typeface="Arial"/>
            </a:endParaRPr>
          </a:p>
          <a:p>
            <a:pPr marL="251460" indent="-179705">
              <a:buFont typeface="Arial" panose="020B0604020202020204" pitchFamily="34" charset="0"/>
              <a:buChar char="̶"/>
            </a:pPr>
            <a:endParaRPr lang="cs-CZ" altLang="cs-CZ" sz="2000" dirty="0">
              <a:cs typeface="Arial"/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F679764-669D-420A-B318-9B27379376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445432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14" y="1016273"/>
            <a:ext cx="10572085" cy="3863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562FC07B-349A-4353-9DA4-4E33C57DC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36DFB1-5E72-443A-B8BE-A6F66807A71C}" type="slidenum">
              <a:rPr lang="cs-CZ" altLang="cs-CZ"/>
              <a:pPr>
                <a:defRPr/>
              </a:pPr>
              <a:t>55</a:t>
            </a:fld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819244E-E673-2121-8ED1-200FB4850CB9}"/>
              </a:ext>
            </a:extLst>
          </p:cNvPr>
          <p:cNvSpPr txBox="1"/>
          <p:nvPr/>
        </p:nvSpPr>
        <p:spPr>
          <a:xfrm>
            <a:off x="815473" y="5267157"/>
            <a:ext cx="10574420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cs-CZ" sz="2000" dirty="0">
                <a:latin typeface="+mn-lt"/>
                <a:cs typeface="Arial"/>
              </a:rPr>
              <a:t>Odlišný sekreční profil BAT oproti WAT (avšak stále významná sekreční aktivita)</a:t>
            </a:r>
            <a:endParaRPr lang="cs-CZ" dirty="0"/>
          </a:p>
          <a:p>
            <a:pPr marL="342900" indent="-342900">
              <a:buFont typeface="Arial"/>
              <a:buChar char="•"/>
            </a:pPr>
            <a:r>
              <a:rPr lang="cs-CZ" sz="2000" dirty="0">
                <a:latin typeface="+mn-lt"/>
                <a:cs typeface="Arial"/>
              </a:rPr>
              <a:t>Minimální exprese typických WAT </a:t>
            </a:r>
            <a:r>
              <a:rPr lang="cs-CZ" sz="2000" dirty="0" err="1">
                <a:latin typeface="+mn-lt"/>
                <a:cs typeface="Arial"/>
              </a:rPr>
              <a:t>adipokinů</a:t>
            </a:r>
            <a:r>
              <a:rPr lang="cs-CZ" sz="2000" dirty="0">
                <a:latin typeface="+mn-lt"/>
                <a:cs typeface="Arial"/>
              </a:rPr>
              <a:t> (</a:t>
            </a:r>
            <a:r>
              <a:rPr lang="cs-CZ" sz="2000" dirty="0" err="1">
                <a:latin typeface="+mn-lt"/>
                <a:cs typeface="Arial"/>
              </a:rPr>
              <a:t>leptin</a:t>
            </a:r>
            <a:r>
              <a:rPr lang="cs-CZ" sz="2000" dirty="0">
                <a:latin typeface="+mn-lt"/>
                <a:cs typeface="Arial"/>
              </a:rPr>
              <a:t>)</a:t>
            </a:r>
          </a:p>
          <a:p>
            <a:pPr marL="342900" indent="-342900">
              <a:buFont typeface="Arial"/>
              <a:buChar char="•"/>
            </a:pPr>
            <a:r>
              <a:rPr lang="cs-CZ" sz="2000" dirty="0">
                <a:latin typeface="+mn-lt"/>
                <a:cs typeface="Arial"/>
              </a:rPr>
              <a:t>Pravděpodobně vychází z prakticky opačné metabolické funkce</a:t>
            </a:r>
          </a:p>
        </p:txBody>
      </p:sp>
    </p:spTree>
    <p:extLst>
      <p:ext uri="{BB962C8B-B14F-4D97-AF65-F5344CB8AC3E}">
        <p14:creationId xmlns:p14="http://schemas.microsoft.com/office/powerpoint/2010/main" val="303028377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Béžové adipocyty I.</a:t>
            </a:r>
          </a:p>
        </p:txBody>
      </p:sp>
      <p:sp>
        <p:nvSpPr>
          <p:cNvPr id="63491" name="Zástupný symbol pro obsah 2"/>
          <p:cNvSpPr>
            <a:spLocks noGrp="1"/>
          </p:cNvSpPr>
          <p:nvPr>
            <p:ph idx="1"/>
          </p:nvPr>
        </p:nvSpPr>
        <p:spPr>
          <a:xfrm>
            <a:off x="720000" y="1428750"/>
            <a:ext cx="9948000" cy="4528705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altLang="cs-CZ" sz="2000" dirty="0"/>
              <a:t>Nachází se ve WAT, ale morfologicky a funkčně mají blíže k BAT </a:t>
            </a:r>
            <a:r>
              <a:rPr lang="cs-CZ" sz="2000" dirty="0">
                <a:latin typeface="Wingdings"/>
                <a:sym typeface="Wingdings"/>
              </a:rPr>
              <a:t></a:t>
            </a:r>
            <a:r>
              <a:rPr lang="cs-CZ" sz="2000" dirty="0">
                <a:latin typeface="Arial"/>
                <a:cs typeface="Arial"/>
                <a:sym typeface="Wingdings"/>
              </a:rPr>
              <a:t> lze také narazit na označení </a:t>
            </a:r>
            <a:r>
              <a:rPr lang="cs-CZ" sz="2000" b="1" dirty="0" err="1">
                <a:latin typeface="Arial"/>
                <a:cs typeface="Arial"/>
                <a:sym typeface="Wingdings"/>
              </a:rPr>
              <a:t>brite</a:t>
            </a:r>
            <a:r>
              <a:rPr lang="cs-CZ" sz="2000" b="1" dirty="0">
                <a:latin typeface="Arial"/>
                <a:cs typeface="Arial"/>
                <a:sym typeface="Wingdings"/>
              </a:rPr>
              <a:t> </a:t>
            </a:r>
            <a:r>
              <a:rPr lang="cs-CZ" sz="2000" dirty="0">
                <a:latin typeface="Arial"/>
                <a:cs typeface="Arial"/>
                <a:sym typeface="Wingdings"/>
              </a:rPr>
              <a:t>(</a:t>
            </a:r>
            <a:r>
              <a:rPr lang="cs-CZ" sz="2000" dirty="0" err="1">
                <a:latin typeface="Arial"/>
                <a:cs typeface="Arial"/>
                <a:sym typeface="Wingdings"/>
              </a:rPr>
              <a:t>brown</a:t>
            </a:r>
            <a:r>
              <a:rPr lang="cs-CZ" sz="2000" dirty="0">
                <a:latin typeface="Arial"/>
                <a:cs typeface="Arial"/>
                <a:sym typeface="Wingdings"/>
              </a:rPr>
              <a:t> in </a:t>
            </a:r>
            <a:r>
              <a:rPr lang="cs-CZ" sz="2000" dirty="0" err="1">
                <a:latin typeface="Arial"/>
                <a:cs typeface="Arial"/>
                <a:sym typeface="Wingdings"/>
              </a:rPr>
              <a:t>white</a:t>
            </a:r>
            <a:r>
              <a:rPr lang="cs-CZ" sz="2000" dirty="0">
                <a:latin typeface="Arial"/>
                <a:cs typeface="Arial"/>
                <a:sym typeface="Wingdings"/>
              </a:rPr>
              <a:t>)</a:t>
            </a:r>
            <a:endParaRPr lang="cs-CZ" sz="2000" dirty="0">
              <a:latin typeface="Wingdings"/>
              <a:sym typeface="Wingdings"/>
            </a:endParaRPr>
          </a:p>
          <a:p>
            <a:pPr marL="251460" indent="-179705"/>
            <a:endParaRPr lang="cs-CZ" sz="2000" dirty="0"/>
          </a:p>
          <a:p>
            <a:pPr marL="251460" indent="-179705"/>
            <a:r>
              <a:rPr lang="cs-CZ" altLang="cs-CZ" sz="2000" dirty="0"/>
              <a:t>Původ je stále kontroverzní:</a:t>
            </a:r>
            <a:endParaRPr lang="cs-CZ" altLang="cs-CZ" sz="2000" dirty="0">
              <a:cs typeface="Arial"/>
            </a:endParaRPr>
          </a:p>
          <a:p>
            <a:pPr marL="503555" lvl="1" indent="-179705">
              <a:lnSpc>
                <a:spcPct val="150000"/>
              </a:lnSpc>
            </a:pPr>
            <a:r>
              <a:rPr lang="cs-CZ" altLang="cs-CZ" sz="1800" dirty="0" err="1">
                <a:cs typeface="Arial"/>
              </a:rPr>
              <a:t>Indukovatelné</a:t>
            </a:r>
            <a:r>
              <a:rPr lang="cs-CZ" altLang="cs-CZ" sz="1800" dirty="0">
                <a:cs typeface="Arial"/>
              </a:rPr>
              <a:t> prakticky ve všech depech WAT, ale s různou účinností</a:t>
            </a:r>
            <a:endParaRPr lang="cs-CZ" altLang="cs-CZ" sz="1800" dirty="0"/>
          </a:p>
          <a:p>
            <a:pPr marL="503555" lvl="1" indent="-179705">
              <a:lnSpc>
                <a:spcPct val="150000"/>
              </a:lnSpc>
            </a:pPr>
            <a:r>
              <a:rPr lang="cs-CZ" altLang="cs-CZ" sz="1800" dirty="0">
                <a:cs typeface="Arial"/>
              </a:rPr>
              <a:t>Původ z přítomné </a:t>
            </a:r>
            <a:r>
              <a:rPr lang="cs-CZ" altLang="cs-CZ" sz="1800" dirty="0" err="1">
                <a:cs typeface="Arial"/>
              </a:rPr>
              <a:t>prekurzorové</a:t>
            </a:r>
            <a:r>
              <a:rPr lang="cs-CZ" altLang="cs-CZ" sz="1800" dirty="0">
                <a:cs typeface="Arial"/>
              </a:rPr>
              <a:t> populace odlišné od typických WAT?</a:t>
            </a:r>
          </a:p>
          <a:p>
            <a:pPr marL="503555" lvl="1" indent="-179705">
              <a:lnSpc>
                <a:spcPct val="150000"/>
              </a:lnSpc>
            </a:pPr>
            <a:r>
              <a:rPr lang="cs-CZ" altLang="cs-CZ" sz="1800" dirty="0" err="1"/>
              <a:t>Transdiferenciace</a:t>
            </a:r>
            <a:r>
              <a:rPr lang="cs-CZ" altLang="cs-CZ" sz="1800" dirty="0"/>
              <a:t> dospělých bílých adipocytů </a:t>
            </a:r>
            <a:r>
              <a:rPr lang="cs-CZ" altLang="cs-CZ" sz="1800" dirty="0">
                <a:sym typeface="Wingdings" panose="05000000000000000000" pitchFamily="2" charset="2"/>
              </a:rPr>
              <a:t> stejné </a:t>
            </a:r>
            <a:r>
              <a:rPr lang="cs-CZ" altLang="cs-CZ" sz="1800" dirty="0" err="1">
                <a:sym typeface="Wingdings" panose="05000000000000000000" pitchFamily="2" charset="2"/>
              </a:rPr>
              <a:t>prekuruzorové</a:t>
            </a:r>
            <a:r>
              <a:rPr lang="cs-CZ" altLang="cs-CZ" sz="1800" dirty="0">
                <a:sym typeface="Wingdings" panose="05000000000000000000" pitchFamily="2" charset="2"/>
              </a:rPr>
              <a:t> buňky, ale odlišný fenotyp odpovídající spíše BAT?</a:t>
            </a:r>
            <a:endParaRPr lang="cs-CZ" altLang="cs-CZ" sz="1800" dirty="0">
              <a:cs typeface="Arial"/>
            </a:endParaRPr>
          </a:p>
          <a:p>
            <a:pPr marL="503555" lvl="1" indent="-179705">
              <a:lnSpc>
                <a:spcPct val="150000"/>
              </a:lnSpc>
            </a:pPr>
            <a:r>
              <a:rPr lang="cs-CZ" altLang="cs-CZ" sz="1800" dirty="0"/>
              <a:t>P</a:t>
            </a:r>
            <a:r>
              <a:rPr lang="cs-CZ" sz="1800" dirty="0"/>
              <a:t>rakticky veškerá WAT je za extrémních podmínek schopna přeměny (</a:t>
            </a:r>
            <a:r>
              <a:rPr lang="cs-CZ" sz="1800" dirty="0">
                <a:latin typeface="Wingdings"/>
                <a:sym typeface="Wingdings"/>
              </a:rPr>
              <a:t></a:t>
            </a:r>
            <a:r>
              <a:rPr lang="cs-CZ" sz="1800" dirty="0"/>
              <a:t> browning)</a:t>
            </a:r>
          </a:p>
          <a:p>
            <a:pPr marL="503555" lvl="1" indent="-179705">
              <a:lnSpc>
                <a:spcPct val="150000"/>
              </a:lnSpc>
            </a:pPr>
            <a:r>
              <a:rPr lang="cs-CZ" sz="1800" dirty="0">
                <a:cs typeface="Arial"/>
              </a:rPr>
              <a:t>De-novo </a:t>
            </a:r>
            <a:r>
              <a:rPr lang="cs-CZ" sz="1800" dirty="0" err="1">
                <a:cs typeface="Arial"/>
              </a:rPr>
              <a:t>adipogeneze</a:t>
            </a:r>
            <a:r>
              <a:rPr lang="cs-CZ" sz="1800" dirty="0">
                <a:cs typeface="Arial"/>
              </a:rPr>
              <a:t> X </a:t>
            </a:r>
            <a:r>
              <a:rPr lang="cs-CZ" sz="1800" dirty="0" err="1">
                <a:cs typeface="Arial"/>
              </a:rPr>
              <a:t>dormantní</a:t>
            </a:r>
            <a:r>
              <a:rPr lang="cs-CZ" sz="1800" dirty="0">
                <a:cs typeface="Arial"/>
              </a:rPr>
              <a:t> </a:t>
            </a:r>
            <a:r>
              <a:rPr lang="cs-CZ" sz="1800" dirty="0">
                <a:latin typeface="Wingdings"/>
                <a:cs typeface="Arial"/>
                <a:sym typeface="Wingdings"/>
              </a:rPr>
              <a:t></a:t>
            </a:r>
            <a:r>
              <a:rPr lang="cs-CZ" sz="1800" dirty="0">
                <a:cs typeface="Arial"/>
              </a:rPr>
              <a:t> aktivace?</a:t>
            </a:r>
            <a:endParaRPr lang="cs-CZ" sz="1800" dirty="0">
              <a:ea typeface="+mn-lt"/>
              <a:cs typeface="+mn-lt"/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A008B998-6C76-4A59-A8F9-99FBA2BC72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56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212158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Béžové adipocyty II.</a:t>
            </a:r>
          </a:p>
        </p:txBody>
      </p:sp>
      <p:sp>
        <p:nvSpPr>
          <p:cNvPr id="63491" name="Zástupný symbol pro obsah 2"/>
          <p:cNvSpPr>
            <a:spLocks noGrp="1"/>
          </p:cNvSpPr>
          <p:nvPr>
            <p:ph idx="1"/>
          </p:nvPr>
        </p:nvSpPr>
        <p:spPr>
          <a:xfrm>
            <a:off x="720000" y="1428750"/>
            <a:ext cx="9948000" cy="5169478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2000" dirty="0">
                <a:ea typeface="+mn-lt"/>
                <a:cs typeface="+mn-lt"/>
              </a:rPr>
              <a:t>Některé béžové adipocyty: UCP1-negativní, jiné UCP1-pozitivní</a:t>
            </a:r>
          </a:p>
          <a:p>
            <a:pPr marL="71755" indent="0">
              <a:buNone/>
            </a:pPr>
            <a:endParaRPr lang="cs-CZ" sz="2000" dirty="0">
              <a:ea typeface="+mn-lt"/>
              <a:cs typeface="+mn-lt"/>
            </a:endParaRPr>
          </a:p>
          <a:p>
            <a:pPr marL="251460" indent="-179705"/>
            <a:r>
              <a:rPr lang="cs-CZ" sz="2000" dirty="0">
                <a:ea typeface="+mn-lt"/>
                <a:cs typeface="+mn-lt"/>
              </a:rPr>
              <a:t>Mitochondriální morfologie se pohybuje od typického bílého adipocytu až po typický hnědý adipocyt</a:t>
            </a:r>
            <a:endParaRPr lang="cs-CZ" sz="2000" dirty="0">
              <a:ea typeface="+mn-lt"/>
              <a:cs typeface="Arial"/>
            </a:endParaRPr>
          </a:p>
          <a:p>
            <a:pPr marL="71755" indent="0">
              <a:buNone/>
            </a:pPr>
            <a:endParaRPr lang="cs-CZ" sz="2000" dirty="0">
              <a:ea typeface="+mn-lt"/>
              <a:cs typeface="+mn-lt"/>
            </a:endParaRPr>
          </a:p>
          <a:p>
            <a:pPr marL="251460" indent="-179705"/>
            <a:r>
              <a:rPr lang="cs-CZ" sz="2000" dirty="0">
                <a:ea typeface="+mn-lt"/>
                <a:cs typeface="+mn-lt"/>
              </a:rPr>
              <a:t>Exprimují UCP-1 při odpovědi na chlad nebo jiné induktory (např. </a:t>
            </a:r>
            <a:r>
              <a:rPr lang="el-GR" sz="2000" dirty="0">
                <a:ea typeface="+mn-lt"/>
                <a:cs typeface="+mn-lt"/>
              </a:rPr>
              <a:t>β</a:t>
            </a:r>
            <a:r>
              <a:rPr lang="cs-CZ" sz="2000" dirty="0">
                <a:ea typeface="+mn-lt"/>
                <a:cs typeface="+mn-lt"/>
              </a:rPr>
              <a:t>-adrenergní agonisté nebo </a:t>
            </a:r>
            <a:r>
              <a:rPr lang="cs-CZ" sz="2000" dirty="0" err="1">
                <a:ea typeface="+mn-lt"/>
                <a:cs typeface="+mn-lt"/>
              </a:rPr>
              <a:t>PPARy</a:t>
            </a:r>
            <a:r>
              <a:rPr lang="cs-CZ" sz="2000" dirty="0">
                <a:ea typeface="+mn-lt"/>
                <a:cs typeface="+mn-lt"/>
              </a:rPr>
              <a:t> aktivátory)</a:t>
            </a:r>
          </a:p>
          <a:p>
            <a:pPr marL="71755" indent="0">
              <a:buNone/>
            </a:pPr>
            <a:endParaRPr lang="cs-CZ" sz="2000" dirty="0">
              <a:ea typeface="+mn-lt"/>
              <a:cs typeface="+mn-lt"/>
            </a:endParaRPr>
          </a:p>
          <a:p>
            <a:pPr marL="251460" indent="-179705"/>
            <a:r>
              <a:rPr lang="cs-CZ" sz="2000" u="sng" dirty="0">
                <a:ea typeface="+mn-lt"/>
                <a:cs typeface="+mn-lt"/>
              </a:rPr>
              <a:t>Závislost na externích podnětech</a:t>
            </a:r>
            <a:r>
              <a:rPr lang="cs-CZ" sz="2000" dirty="0">
                <a:ea typeface="+mn-lt"/>
                <a:cs typeface="+mn-lt"/>
              </a:rPr>
              <a:t> pro indukci UCP-1 je charakteristickým znakem béžového tuku</a:t>
            </a:r>
          </a:p>
          <a:p>
            <a:pPr marL="251460" indent="-179705"/>
            <a:endParaRPr lang="cs-CZ" sz="2000" dirty="0">
              <a:cs typeface="Arial"/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A008B998-6C76-4A59-A8F9-99FBA2BC72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57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995909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Obrázek 3" descr="adipogenez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725" y="0"/>
            <a:ext cx="69405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AA94C5B1-67B0-4AE1-B330-56EA0C16D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36DFB1-5E72-443A-B8BE-A6F66807A71C}" type="slidenum">
              <a:rPr lang="cs-CZ" altLang="cs-CZ"/>
              <a:pPr>
                <a:defRPr/>
              </a:pPr>
              <a:t>58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474218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9" name="Zástupný symbol pro obsah 3" descr="tukova tkan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400" y="1355434"/>
            <a:ext cx="8902788" cy="4146460"/>
          </a:xfr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51E1B5B-C881-48FD-A5B0-FBA438AB9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59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5634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D9FADB6-DE88-4684-8B28-FD8B3354ED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AC0088A-3F90-45A4-927E-2149F2B32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Arial"/>
              </a:rPr>
              <a:t>Druhy tukové tkáně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7290B33-0307-44F4-86F3-599419ABB3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ctr">
            <a:noAutofit/>
          </a:bodyPr>
          <a:lstStyle/>
          <a:p>
            <a:pPr marL="251460" indent="-179705">
              <a:lnSpc>
                <a:spcPct val="200000"/>
              </a:lnSpc>
            </a:pPr>
            <a:r>
              <a:rPr lang="cs-CZ" sz="2400" dirty="0">
                <a:ea typeface="+mn-lt"/>
                <a:cs typeface="+mn-lt"/>
              </a:rPr>
              <a:t>dle rozdílů v buněčné struktuře, barvě, lokalizaci, vaskularizaci a funkci:</a:t>
            </a:r>
            <a:endParaRPr lang="cs-CZ" dirty="0"/>
          </a:p>
          <a:p>
            <a:pPr marL="503555" lvl="1" indent="-179705">
              <a:lnSpc>
                <a:spcPct val="200000"/>
              </a:lnSpc>
            </a:pPr>
            <a:r>
              <a:rPr lang="cs-CZ" sz="2200" dirty="0">
                <a:ea typeface="+mn-lt"/>
                <a:cs typeface="+mn-lt"/>
              </a:rPr>
              <a:t>bílá tuková tkáň - WAT (</a:t>
            </a:r>
            <a:r>
              <a:rPr lang="cs-CZ" sz="2200" dirty="0" err="1">
                <a:ea typeface="+mn-lt"/>
                <a:cs typeface="+mn-lt"/>
              </a:rPr>
              <a:t>white</a:t>
            </a:r>
            <a:r>
              <a:rPr lang="cs-CZ" sz="2200" dirty="0">
                <a:ea typeface="+mn-lt"/>
                <a:cs typeface="+mn-lt"/>
              </a:rPr>
              <a:t> </a:t>
            </a:r>
            <a:r>
              <a:rPr lang="cs-CZ" sz="2200" dirty="0" err="1">
                <a:ea typeface="+mn-lt"/>
                <a:cs typeface="+mn-lt"/>
              </a:rPr>
              <a:t>adipose</a:t>
            </a:r>
            <a:r>
              <a:rPr lang="cs-CZ" sz="2200" dirty="0">
                <a:ea typeface="+mn-lt"/>
                <a:cs typeface="+mn-lt"/>
              </a:rPr>
              <a:t> </a:t>
            </a:r>
            <a:r>
              <a:rPr lang="cs-CZ" sz="2200" dirty="0" err="1">
                <a:ea typeface="+mn-lt"/>
                <a:cs typeface="+mn-lt"/>
              </a:rPr>
              <a:t>tissue</a:t>
            </a:r>
            <a:r>
              <a:rPr lang="cs-CZ" sz="2200" dirty="0">
                <a:ea typeface="+mn-lt"/>
                <a:cs typeface="+mn-lt"/>
              </a:rPr>
              <a:t>)</a:t>
            </a:r>
            <a:endParaRPr lang="cs-CZ" sz="2200" dirty="0">
              <a:cs typeface="Arial"/>
            </a:endParaRPr>
          </a:p>
          <a:p>
            <a:pPr marL="503555" lvl="1" indent="-179705">
              <a:lnSpc>
                <a:spcPct val="200000"/>
              </a:lnSpc>
            </a:pPr>
            <a:r>
              <a:rPr lang="cs-CZ" sz="2200" dirty="0">
                <a:ea typeface="+mn-lt"/>
                <a:cs typeface="+mn-lt"/>
              </a:rPr>
              <a:t>hnědá tuková tkáň - BAT (</a:t>
            </a:r>
            <a:r>
              <a:rPr lang="cs-CZ" sz="2200" dirty="0" err="1">
                <a:ea typeface="+mn-lt"/>
                <a:cs typeface="+mn-lt"/>
              </a:rPr>
              <a:t>brown</a:t>
            </a:r>
            <a:r>
              <a:rPr lang="cs-CZ" sz="2200" dirty="0">
                <a:ea typeface="+mn-lt"/>
                <a:cs typeface="+mn-lt"/>
              </a:rPr>
              <a:t> </a:t>
            </a:r>
            <a:r>
              <a:rPr lang="cs-CZ" sz="2200" dirty="0" err="1">
                <a:ea typeface="+mn-lt"/>
                <a:cs typeface="+mn-lt"/>
              </a:rPr>
              <a:t>adipose</a:t>
            </a:r>
            <a:r>
              <a:rPr lang="cs-CZ" sz="2200" dirty="0">
                <a:ea typeface="+mn-lt"/>
                <a:cs typeface="+mn-lt"/>
              </a:rPr>
              <a:t> </a:t>
            </a:r>
            <a:r>
              <a:rPr lang="cs-CZ" sz="2200" dirty="0" err="1">
                <a:ea typeface="+mn-lt"/>
                <a:cs typeface="+mn-lt"/>
              </a:rPr>
              <a:t>tissue</a:t>
            </a:r>
            <a:r>
              <a:rPr lang="cs-CZ" sz="2200" dirty="0">
                <a:ea typeface="+mn-lt"/>
                <a:cs typeface="+mn-lt"/>
              </a:rPr>
              <a:t>)</a:t>
            </a:r>
            <a:endParaRPr lang="cs-CZ" sz="2200" dirty="0">
              <a:cs typeface="Arial"/>
            </a:endParaRPr>
          </a:p>
          <a:p>
            <a:pPr marL="503555" lvl="1" indent="-179705">
              <a:lnSpc>
                <a:spcPct val="200000"/>
              </a:lnSpc>
            </a:pPr>
            <a:r>
              <a:rPr lang="cs-CZ" sz="2200" dirty="0">
                <a:ea typeface="+mn-lt"/>
                <a:cs typeface="+mn-lt"/>
              </a:rPr>
              <a:t>(béžová tuková tkáň)</a:t>
            </a:r>
            <a:endParaRPr lang="cs-CZ" sz="2200" dirty="0">
              <a:cs typeface="Arial"/>
            </a:endParaRPr>
          </a:p>
          <a:p>
            <a:pPr marL="503555" lvl="1" indent="-179705">
              <a:lnSpc>
                <a:spcPct val="200000"/>
              </a:lnSpc>
            </a:pPr>
            <a:r>
              <a:rPr lang="cs-CZ" sz="2200" dirty="0">
                <a:ea typeface="+mn-lt"/>
                <a:cs typeface="+mn-lt"/>
              </a:rPr>
              <a:t>růžová tuková tkáň</a:t>
            </a:r>
            <a:endParaRPr lang="cs-CZ" sz="2200" dirty="0">
              <a:cs typeface="Arial"/>
            </a:endParaRPr>
          </a:p>
          <a:p>
            <a:pPr marL="503555" lvl="1" indent="-179705"/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696915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Distribuce BAT - kojenci</a:t>
            </a:r>
          </a:p>
        </p:txBody>
      </p:sp>
      <p:sp>
        <p:nvSpPr>
          <p:cNvPr id="23555" name="Zástupný symbol pro obsah 2"/>
          <p:cNvSpPr>
            <a:spLocks noGrp="1"/>
          </p:cNvSpPr>
          <p:nvPr>
            <p:ph idx="1"/>
          </p:nvPr>
        </p:nvSpPr>
        <p:spPr>
          <a:xfrm>
            <a:off x="720000" y="1171576"/>
            <a:ext cx="9144000" cy="4827442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>
              <a:buFont typeface="Arial" charset="0"/>
              <a:buChar char="•"/>
              <a:defRPr/>
            </a:pPr>
            <a:endParaRPr lang="cs-CZ" sz="2000" b="1" dirty="0">
              <a:cs typeface="Arial"/>
            </a:endParaRPr>
          </a:p>
          <a:p>
            <a:pPr marL="251460" indent="-179705">
              <a:buFont typeface="Arial" charset="0"/>
              <a:buChar char="•"/>
              <a:defRPr/>
            </a:pPr>
            <a:endParaRPr lang="cs-CZ" sz="2000" b="1" dirty="0">
              <a:cs typeface="Arial"/>
            </a:endParaRPr>
          </a:p>
          <a:p>
            <a:pPr marL="251460" indent="-179705">
              <a:defRPr/>
            </a:pPr>
            <a:r>
              <a:rPr lang="cs-CZ" sz="2000" dirty="0"/>
              <a:t>tenká vrstva </a:t>
            </a:r>
            <a:r>
              <a:rPr lang="cs-CZ" sz="2000" dirty="0" err="1"/>
              <a:t>interkapsulární</a:t>
            </a:r>
            <a:r>
              <a:rPr lang="cs-CZ" sz="2000" dirty="0"/>
              <a:t> BAT</a:t>
            </a:r>
            <a:endParaRPr lang="cs-CZ" sz="2000" dirty="0">
              <a:cs typeface="Arial"/>
            </a:endParaRPr>
          </a:p>
          <a:p>
            <a:pPr marL="251460" indent="-179705">
              <a:defRPr/>
            </a:pPr>
            <a:r>
              <a:rPr lang="cs-CZ" sz="2000" dirty="0" err="1"/>
              <a:t>perirenální</a:t>
            </a:r>
            <a:r>
              <a:rPr lang="cs-CZ" sz="2000" dirty="0"/>
              <a:t> BAT</a:t>
            </a:r>
            <a:endParaRPr lang="cs-CZ" sz="2000" dirty="0">
              <a:cs typeface="Arial"/>
            </a:endParaRPr>
          </a:p>
          <a:p>
            <a:pPr marL="251460" indent="-179705">
              <a:defRPr/>
            </a:pPr>
            <a:endParaRPr lang="cs-CZ" sz="2000" dirty="0">
              <a:cs typeface="Arial"/>
            </a:endParaRPr>
          </a:p>
          <a:p>
            <a:pPr marL="251460" indent="-179705">
              <a:defRPr/>
            </a:pPr>
            <a:r>
              <a:rPr lang="cs-CZ" sz="2000" dirty="0">
                <a:sym typeface="Wingdings" pitchFamily="2" charset="2"/>
              </a:rPr>
              <a:t> </a:t>
            </a:r>
            <a:r>
              <a:rPr lang="cs-CZ" sz="2000" dirty="0"/>
              <a:t>podobné morfologické a molekulární rysy jako BAT hlodavců</a:t>
            </a:r>
            <a:endParaRPr lang="cs-CZ" sz="2000" dirty="0">
              <a:cs typeface="Arial"/>
            </a:endParaRPr>
          </a:p>
          <a:p>
            <a:pPr marL="503555" lvl="1" indent="-179705">
              <a:defRPr/>
            </a:pPr>
            <a:r>
              <a:rPr lang="cs-CZ" sz="1800" dirty="0"/>
              <a:t>exprimuje geny, které jsou charakteristické pro klasické hnědé adipocyty</a:t>
            </a:r>
            <a:endParaRPr lang="cs-CZ" sz="1800" dirty="0">
              <a:cs typeface="Arial"/>
            </a:endParaRPr>
          </a:p>
          <a:p>
            <a:pPr marL="251460" indent="-179705">
              <a:defRPr/>
            </a:pPr>
            <a:endParaRPr lang="cs-CZ" sz="2000" dirty="0">
              <a:cs typeface="Arial"/>
            </a:endParaRPr>
          </a:p>
          <a:p>
            <a:pPr marL="342900" lvl="1" indent="-342900">
              <a:defRPr/>
            </a:pPr>
            <a:r>
              <a:rPr lang="cs-CZ" dirty="0"/>
              <a:t>po narození se množství BAT snižuje</a:t>
            </a:r>
            <a:endParaRPr lang="cs-CZ" dirty="0">
              <a:cs typeface="Arial"/>
            </a:endParaRPr>
          </a:p>
          <a:p>
            <a:pPr marL="251460" indent="-179705">
              <a:buFont typeface="Arial" charset="0"/>
              <a:buChar char="•"/>
              <a:defRPr/>
            </a:pPr>
            <a:endParaRPr lang="cs-CZ" sz="2000" dirty="0">
              <a:cs typeface="Arial"/>
            </a:endParaRPr>
          </a:p>
          <a:p>
            <a:pPr marL="251460" indent="-179705">
              <a:buFont typeface="Arial" charset="0"/>
              <a:buChar char="•"/>
              <a:defRPr/>
            </a:pPr>
            <a:endParaRPr lang="cs-CZ" sz="2000" dirty="0">
              <a:cs typeface="Arial"/>
            </a:endParaRPr>
          </a:p>
          <a:p>
            <a:pPr marL="503555" lvl="1" indent="-179705">
              <a:buFont typeface="Arial" charset="0"/>
              <a:buChar char="–"/>
              <a:defRPr/>
            </a:pPr>
            <a:endParaRPr lang="cs-CZ" sz="1200" dirty="0">
              <a:cs typeface="Arial"/>
            </a:endParaRPr>
          </a:p>
          <a:p>
            <a:pPr marL="251460" indent="-179705">
              <a:buFont typeface="Arial" charset="0"/>
              <a:buChar char="•"/>
              <a:defRPr/>
            </a:pPr>
            <a:endParaRPr lang="cs-CZ" sz="2000" dirty="0">
              <a:cs typeface="Arial"/>
            </a:endParaRPr>
          </a:p>
          <a:p>
            <a:pPr marL="251460" indent="-179705">
              <a:buFont typeface="Arial" charset="0"/>
              <a:buChar char="•"/>
              <a:defRPr/>
            </a:pPr>
            <a:endParaRPr lang="cs-CZ" sz="2000" dirty="0">
              <a:cs typeface="Arial"/>
            </a:endParaRPr>
          </a:p>
          <a:p>
            <a:pPr marL="251460" indent="-179705">
              <a:buFont typeface="Arial" charset="0"/>
              <a:buChar char="•"/>
              <a:defRPr/>
            </a:pPr>
            <a:endParaRPr lang="cs-CZ" sz="2000" dirty="0">
              <a:cs typeface="Arial"/>
            </a:endParaRPr>
          </a:p>
        </p:txBody>
      </p:sp>
      <p:pic>
        <p:nvPicPr>
          <p:cNvPr id="67588" name="Obrázek 3" descr="dítě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063" y="4319588"/>
            <a:ext cx="2627312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D37A9FE-6132-4981-95CA-9D5D657F98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60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809255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BAT v dospělosti I.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32509" y="1428751"/>
            <a:ext cx="5865092" cy="5072063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BAT obecně heterogenní a obsahuje více buněčných typů (hnědé X béžové adipocyty?)</a:t>
            </a:r>
            <a:endParaRPr lang="cs-CZ" dirty="0">
              <a:cs typeface="Arial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cs-CZ" sz="2000" dirty="0">
              <a:cs typeface="Arial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studie používající PET-CT odhalily vysokou prevalenci metabolicky aktivních oblastí</a:t>
            </a:r>
            <a:endParaRPr lang="cs-CZ" sz="2000" dirty="0">
              <a:cs typeface="Arial"/>
            </a:endParaRP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sz="1600" dirty="0"/>
              <a:t> </a:t>
            </a:r>
            <a:r>
              <a:rPr lang="cs-CZ" sz="1800" b="1" dirty="0"/>
              <a:t>v </a:t>
            </a:r>
            <a:r>
              <a:rPr lang="cs-CZ" sz="1800" b="1" dirty="0" err="1"/>
              <a:t>supraklavikularní</a:t>
            </a:r>
            <a:r>
              <a:rPr lang="cs-CZ" sz="1800" b="1" dirty="0"/>
              <a:t> oblasti </a:t>
            </a:r>
            <a:r>
              <a:rPr lang="cs-CZ" sz="1800" dirty="0"/>
              <a:t>u dospělých lidských subjektů, kolem štítné žlázy</a:t>
            </a:r>
            <a:endParaRPr lang="cs-CZ" sz="1800" dirty="0">
              <a:cs typeface="Arial"/>
            </a:endParaRP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sz="1800" dirty="0"/>
              <a:t>cervikální, </a:t>
            </a:r>
            <a:r>
              <a:rPr lang="cs-CZ" sz="1800" dirty="0" err="1"/>
              <a:t>paracervikální</a:t>
            </a:r>
            <a:r>
              <a:rPr lang="cs-CZ" sz="1800" dirty="0"/>
              <a:t>, </a:t>
            </a:r>
            <a:r>
              <a:rPr lang="cs-CZ" sz="1800" dirty="0" err="1"/>
              <a:t>supraklavikulární</a:t>
            </a:r>
            <a:r>
              <a:rPr lang="cs-CZ" sz="1800" dirty="0"/>
              <a:t> a </a:t>
            </a:r>
            <a:r>
              <a:rPr lang="cs-CZ" sz="1800" dirty="0" err="1"/>
              <a:t>paravertebrální</a:t>
            </a:r>
            <a:r>
              <a:rPr lang="cs-CZ" sz="1800" dirty="0"/>
              <a:t>, </a:t>
            </a:r>
            <a:r>
              <a:rPr lang="cs-CZ" sz="1800" dirty="0" err="1"/>
              <a:t>perirenální</a:t>
            </a:r>
            <a:r>
              <a:rPr lang="cs-CZ" sz="1800" dirty="0"/>
              <a:t> atd.</a:t>
            </a:r>
            <a:endParaRPr lang="cs-CZ" sz="1800" dirty="0">
              <a:cs typeface="Arial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cs-CZ" sz="2000" dirty="0">
              <a:cs typeface="Arial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biopsie z těchto oblastí jsou obohaceny o UCP-1-pozitivní buňky</a:t>
            </a:r>
            <a:endParaRPr lang="cs-CZ" sz="2000" dirty="0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cs-CZ" sz="2000" dirty="0"/>
          </a:p>
          <a:p>
            <a:pPr>
              <a:buFont typeface="Arial" charset="0"/>
              <a:buChar char="•"/>
              <a:defRPr/>
            </a:pPr>
            <a:endParaRPr lang="cs-CZ" sz="1800" dirty="0"/>
          </a:p>
          <a:p>
            <a:pPr marL="342900" lvl="1" indent="-342900">
              <a:buFont typeface="Arial" charset="0"/>
              <a:buChar char="•"/>
              <a:defRPr/>
            </a:pPr>
            <a:endParaRPr lang="cs-CZ" sz="2000" dirty="0"/>
          </a:p>
          <a:p>
            <a:pPr>
              <a:buFont typeface="Arial" charset="0"/>
              <a:buChar char="•"/>
              <a:defRPr/>
            </a:pPr>
            <a:endParaRPr lang="cs-CZ" sz="2000" dirty="0"/>
          </a:p>
        </p:txBody>
      </p:sp>
      <p:sp>
        <p:nvSpPr>
          <p:cNvPr id="69636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altLang="cs-CZ" dirty="0"/>
          </a:p>
        </p:txBody>
      </p:sp>
      <p:pic>
        <p:nvPicPr>
          <p:cNvPr id="69637" name="Obrázek 3" descr="brown-fat-distribution-nedergaard-e13706099103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599" y="1171576"/>
            <a:ext cx="5562600" cy="5083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ACE2B481-C225-4EA7-B498-7183882CF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13AF6-D746-411F-9927-328268359269}" type="slidenum">
              <a:rPr lang="cs-CZ" altLang="cs-CZ"/>
              <a:pPr>
                <a:defRPr/>
              </a:pPr>
              <a:t>61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677081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BAT v dospělosti II.</a:t>
            </a:r>
          </a:p>
        </p:txBody>
      </p:sp>
      <p:sp>
        <p:nvSpPr>
          <p:cNvPr id="71683" name="Zástupný symbol pro obsah 2"/>
          <p:cNvSpPr>
            <a:spLocks noGrp="1"/>
          </p:cNvSpPr>
          <p:nvPr>
            <p:ph idx="1"/>
          </p:nvPr>
        </p:nvSpPr>
        <p:spPr>
          <a:xfrm>
            <a:off x="471055" y="1343891"/>
            <a:ext cx="10626436" cy="5055933"/>
          </a:xfrm>
        </p:spPr>
        <p:txBody>
          <a:bodyPr vert="horz" lIns="0" tIns="0" rIns="0" bIns="0" rtlCol="0" anchor="ctr">
            <a:noAutofit/>
          </a:bodyPr>
          <a:lstStyle/>
          <a:p>
            <a:pPr marL="251460" indent="-179705"/>
            <a:r>
              <a:rPr lang="cs-CZ" altLang="cs-CZ" sz="1800" dirty="0"/>
              <a:t>zjištěná aktivita BAT negativně koreluje s indexem tělesné hmotnosti (BMI) a / nebo tělesným tukem</a:t>
            </a:r>
            <a:endParaRPr lang="cs-CZ"/>
          </a:p>
          <a:p>
            <a:pPr marL="251460" indent="-179705"/>
            <a:r>
              <a:rPr lang="cs-CZ" altLang="cs-CZ" sz="1800" dirty="0"/>
              <a:t>množství </a:t>
            </a:r>
            <a:r>
              <a:rPr lang="nl-NL" altLang="cs-CZ" sz="1800" dirty="0"/>
              <a:t>BAT klesá s věkem</a:t>
            </a:r>
            <a:endParaRPr lang="cs-CZ" altLang="cs-CZ" sz="1800" dirty="0">
              <a:cs typeface="Arial"/>
            </a:endParaRPr>
          </a:p>
          <a:p>
            <a:pPr marL="251460" indent="-179705"/>
            <a:r>
              <a:rPr lang="cs-CZ" altLang="cs-CZ" sz="1800" dirty="0"/>
              <a:t>existují vyšší hodnoty detekovatelných BAT u mladých a štíhlých lidí</a:t>
            </a:r>
            <a:endParaRPr lang="cs-CZ" altLang="cs-CZ" sz="1800" dirty="0">
              <a:cs typeface="Arial"/>
            </a:endParaRPr>
          </a:p>
          <a:p>
            <a:pPr marL="251460" indent="-179705"/>
            <a:r>
              <a:rPr lang="cs-CZ" altLang="cs-CZ" sz="1800" dirty="0"/>
              <a:t>činnost BAT je u mladých lidí s nadváhou nebo obezitou snížena</a:t>
            </a:r>
            <a:endParaRPr lang="cs-CZ" altLang="cs-CZ" sz="1800" dirty="0">
              <a:cs typeface="Arial"/>
            </a:endParaRPr>
          </a:p>
          <a:p>
            <a:pPr marL="251460" indent="-179705"/>
            <a:r>
              <a:rPr lang="cs-CZ" altLang="cs-CZ" sz="1800" dirty="0"/>
              <a:t>místa s funkčními BAT častější u žen než mužů</a:t>
            </a:r>
            <a:endParaRPr lang="cs-CZ" altLang="cs-CZ" sz="1800" dirty="0">
              <a:cs typeface="Arial"/>
            </a:endParaRPr>
          </a:p>
          <a:p>
            <a:pPr marL="251460" indent="-179705">
              <a:buFont typeface="Arial" panose="020B0604020202020204" pitchFamily="34" charset="0"/>
              <a:buNone/>
            </a:pPr>
            <a:endParaRPr lang="cs-CZ" altLang="cs-CZ" sz="2000" dirty="0">
              <a:cs typeface="Arial"/>
            </a:endParaRPr>
          </a:p>
          <a:p>
            <a:pPr marL="251460" indent="-179705"/>
            <a:r>
              <a:rPr lang="cs-CZ" altLang="cs-CZ" sz="2000" dirty="0"/>
              <a:t>aktivita BAT se zvyšuje </a:t>
            </a:r>
            <a:r>
              <a:rPr lang="cs-CZ" altLang="cs-CZ" sz="2000" b="1" dirty="0"/>
              <a:t>po dlouhodobé expozici chladu</a:t>
            </a:r>
            <a:endParaRPr lang="cs-CZ" altLang="cs-CZ" sz="2000" b="1" dirty="0">
              <a:cs typeface="Arial"/>
            </a:endParaRPr>
          </a:p>
          <a:p>
            <a:pPr marL="503555" lvl="1" indent="-179705">
              <a:spcBef>
                <a:spcPts val="600"/>
              </a:spcBef>
            </a:pPr>
            <a:r>
              <a:rPr lang="cs-CZ" altLang="cs-CZ" sz="1800" dirty="0"/>
              <a:t>(např. 10 dní, teplota prostředí 15 až 16 °C, 6 hodin denně</a:t>
            </a:r>
            <a:endParaRPr lang="cs-CZ" altLang="cs-CZ" sz="1800" dirty="0">
              <a:cs typeface="Arial"/>
            </a:endParaRPr>
          </a:p>
          <a:p>
            <a:pPr marL="503555" lvl="1" indent="-179705">
              <a:spcBef>
                <a:spcPts val="600"/>
              </a:spcBef>
            </a:pPr>
            <a:r>
              <a:rPr lang="cs-CZ" altLang="cs-CZ" sz="1800" dirty="0"/>
              <a:t>hlavní výstupní parametry: aktivace BAT – PET-CT, energetický výdej nepřímou kalorimetrií před a po expozicí chladu </a:t>
            </a:r>
            <a:r>
              <a:rPr lang="cs-CZ" altLang="cs-CZ" sz="1800" dirty="0">
                <a:sym typeface="Wingdings" panose="05000000000000000000" pitchFamily="2" charset="2"/>
              </a:rPr>
              <a:t> výrazné zvýšení BAT, výrazné zvýšení celkového E výdaje</a:t>
            </a:r>
            <a:r>
              <a:rPr lang="cs-CZ" altLang="cs-CZ" sz="1800" dirty="0"/>
              <a:t>)</a:t>
            </a:r>
            <a:endParaRPr lang="cs-CZ" altLang="cs-CZ" sz="1800" dirty="0">
              <a:cs typeface="Arial"/>
            </a:endParaRPr>
          </a:p>
          <a:p>
            <a:pPr marL="251460" indent="-179705"/>
            <a:endParaRPr lang="cs-CZ" altLang="cs-CZ" sz="2000" b="1" dirty="0">
              <a:cs typeface="Arial"/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CF600F0-33D3-4800-A123-8544CD2948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62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88983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Dlouhodobá expozici chladem</a:t>
            </a:r>
            <a:br>
              <a:rPr lang="cs-CZ" alt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1739" y="1171577"/>
            <a:ext cx="10906335" cy="5478606"/>
          </a:xfrm>
        </p:spPr>
        <p:txBody>
          <a:bodyPr vert="horz" lIns="0" tIns="0" rIns="0" bIns="0" rtlCol="0" anchor="ctr">
            <a:noAutofit/>
          </a:bodyPr>
          <a:lstStyle/>
          <a:p>
            <a:pPr marL="251460" indent="-179705"/>
            <a:r>
              <a:rPr lang="cs-CZ" sz="1800" b="1" dirty="0"/>
              <a:t>u myší</a:t>
            </a:r>
            <a:r>
              <a:rPr lang="cs-CZ" sz="1800" dirty="0"/>
              <a:t>:</a:t>
            </a:r>
            <a:endParaRPr lang="cs-CZ"/>
          </a:p>
          <a:p>
            <a:pPr marL="251460" indent="-179705"/>
            <a:r>
              <a:rPr lang="cs-CZ" sz="1800" dirty="0"/>
              <a:t>umístění do chladného prostředí </a:t>
            </a:r>
            <a:r>
              <a:rPr lang="cs-CZ" sz="1800" dirty="0">
                <a:sym typeface="Wingdings" panose="05000000000000000000" pitchFamily="2" charset="2"/>
              </a:rPr>
              <a:t> </a:t>
            </a:r>
            <a:r>
              <a:rPr lang="cs-CZ" sz="1800" dirty="0"/>
              <a:t>akutně brání svou tělesnou teplotu „třesením“ (tzv. </a:t>
            </a:r>
            <a:r>
              <a:rPr lang="cs-CZ" sz="1800" err="1"/>
              <a:t>shivering</a:t>
            </a:r>
            <a:r>
              <a:rPr lang="cs-CZ" sz="1800" dirty="0"/>
              <a:t> </a:t>
            </a:r>
            <a:r>
              <a:rPr lang="cs-CZ" sz="1800" err="1"/>
              <a:t>thermogenesis</a:t>
            </a:r>
            <a:r>
              <a:rPr lang="cs-CZ" sz="1800" dirty="0"/>
              <a:t>) – svalové kontrakce </a:t>
            </a:r>
            <a:r>
              <a:rPr lang="cs-CZ" sz="1800" dirty="0">
                <a:sym typeface="Wingdings" panose="05000000000000000000" pitchFamily="2" charset="2"/>
              </a:rPr>
              <a:t> </a:t>
            </a:r>
            <a:r>
              <a:rPr lang="cs-CZ" sz="1800" dirty="0"/>
              <a:t>zvýšení produkce tepla </a:t>
            </a:r>
            <a:endParaRPr lang="cs-CZ" sz="1800" dirty="0">
              <a:cs typeface="Arial"/>
            </a:endParaRPr>
          </a:p>
          <a:p>
            <a:pPr marL="251460" indent="-179705"/>
            <a:r>
              <a:rPr lang="cs-CZ" sz="1800" dirty="0"/>
              <a:t>při dlouhodobé expozici chladu se třesení postupně sníží, ale energetické výdaje zůstávají zvýšené </a:t>
            </a:r>
            <a:r>
              <a:rPr lang="cs-CZ" sz="1800" dirty="0">
                <a:sym typeface="Wingdings" panose="05000000000000000000" pitchFamily="2" charset="2"/>
              </a:rPr>
              <a:t> tzv. </a:t>
            </a:r>
            <a:r>
              <a:rPr lang="cs-CZ" sz="1800" err="1"/>
              <a:t>nonshivering</a:t>
            </a:r>
            <a:r>
              <a:rPr lang="cs-CZ" sz="1800" dirty="0"/>
              <a:t> </a:t>
            </a:r>
            <a:r>
              <a:rPr lang="cs-CZ" sz="1800" err="1"/>
              <a:t>thermogenesis</a:t>
            </a:r>
            <a:r>
              <a:rPr lang="cs-CZ" sz="1800" dirty="0"/>
              <a:t> </a:t>
            </a:r>
            <a:r>
              <a:rPr lang="cs-CZ" sz="1800" dirty="0">
                <a:sym typeface="Wingdings" panose="05000000000000000000" pitchFamily="2" charset="2"/>
              </a:rPr>
              <a:t> lze připsat BAT; adaptivní termogeneze</a:t>
            </a:r>
            <a:endParaRPr lang="cs-CZ" sz="1800" dirty="0">
              <a:cs typeface="Arial"/>
            </a:endParaRPr>
          </a:p>
          <a:p>
            <a:pPr marL="251460" indent="-179705"/>
            <a:endParaRPr lang="cs-CZ" sz="2000" dirty="0">
              <a:cs typeface="Arial"/>
            </a:endParaRPr>
          </a:p>
          <a:p>
            <a:pPr marL="251460" indent="-179705"/>
            <a:r>
              <a:rPr lang="cs-CZ" sz="2000" b="1" dirty="0"/>
              <a:t>u člověka</a:t>
            </a:r>
            <a:r>
              <a:rPr lang="cs-CZ" sz="2000" dirty="0"/>
              <a:t>:</a:t>
            </a:r>
            <a:endParaRPr lang="cs-CZ" sz="2000" dirty="0">
              <a:cs typeface="Arial"/>
            </a:endParaRPr>
          </a:p>
          <a:p>
            <a:pPr marL="251460" indent="-179705"/>
            <a:r>
              <a:rPr lang="cs-CZ" sz="1800" dirty="0"/>
              <a:t>1) dlouhodobá expozice chladu: 12 °C, 8h denně, 31 dní u zdravých mužů vedla k postupnému snižování chvění, zatímco produkce tepla zůstala zvýšená; ale neprozkoumána BAT</a:t>
            </a:r>
            <a:endParaRPr lang="cs-CZ" sz="1800" dirty="0">
              <a:cs typeface="Arial"/>
            </a:endParaRPr>
          </a:p>
          <a:p>
            <a:pPr marL="251460" indent="-179705"/>
            <a:r>
              <a:rPr lang="cs-CZ" altLang="cs-CZ" sz="1800" dirty="0"/>
              <a:t>2) dlouhodobá expozice chladu: 15 až 16 °C, 6h denně, 10 dní; hlavní výstupní parametry: aktivace BAT – PET-CT, energetický výdej nepřímou kalorimetrií před a po expozicí chladu </a:t>
            </a:r>
            <a:r>
              <a:rPr lang="cs-CZ" altLang="cs-CZ" sz="1800" dirty="0">
                <a:sym typeface="Wingdings" panose="05000000000000000000" pitchFamily="2" charset="2"/>
              </a:rPr>
              <a:t> výrazné zvýšení BAT, </a:t>
            </a:r>
            <a:r>
              <a:rPr lang="cs-CZ" altLang="cs-CZ" sz="1800">
                <a:sym typeface="Wingdings" panose="05000000000000000000" pitchFamily="2" charset="2"/>
              </a:rPr>
              <a:t>výrazné zvýšení celkového E výdaje</a:t>
            </a:r>
            <a:r>
              <a:rPr lang="cs-CZ" altLang="cs-CZ" sz="1800"/>
              <a:t>)</a:t>
            </a:r>
            <a:endParaRPr lang="cs-CZ" altLang="cs-CZ" sz="1800">
              <a:cs typeface="Arial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63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4647835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1"/>
          <p:cNvSpPr>
            <a:spLocks noGrp="1"/>
          </p:cNvSpPr>
          <p:nvPr>
            <p:ph type="title"/>
          </p:nvPr>
        </p:nvSpPr>
        <p:spPr>
          <a:xfrm>
            <a:off x="706145" y="373636"/>
            <a:ext cx="10753200" cy="451576"/>
          </a:xfrm>
        </p:spPr>
        <p:txBody>
          <a:bodyPr/>
          <a:lstStyle/>
          <a:p>
            <a:r>
              <a:rPr lang="cs-CZ" altLang="cs-CZ" dirty="0"/>
              <a:t>Vliv chladu na BAT</a:t>
            </a:r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>
          <a:xfrm>
            <a:off x="554182" y="825212"/>
            <a:ext cx="11125200" cy="6032788"/>
          </a:xfrm>
        </p:spPr>
        <p:txBody>
          <a:bodyPr/>
          <a:lstStyle/>
          <a:p>
            <a:r>
              <a:rPr lang="cs-CZ" altLang="cs-CZ" sz="1800" dirty="0"/>
              <a:t>expozice chladem aktivuje BAT působením na sympatická nervová vlákna</a:t>
            </a:r>
          </a:p>
          <a:p>
            <a:r>
              <a:rPr lang="cs-CZ" altLang="cs-CZ" sz="1800" dirty="0"/>
              <a:t>sympatikus inervuje hnědé adipocyty na úrovni parenchymu </a:t>
            </a:r>
          </a:p>
          <a:p>
            <a:endParaRPr lang="cs-CZ" altLang="cs-CZ" sz="1800" dirty="0"/>
          </a:p>
          <a:p>
            <a:r>
              <a:rPr lang="cs-CZ" altLang="cs-CZ" sz="1800" dirty="0"/>
              <a:t>chronická studená expozice vede k větvení </a:t>
            </a:r>
            <a:r>
              <a:rPr lang="cs-CZ" altLang="cs-CZ" sz="1800" dirty="0" err="1"/>
              <a:t>noradrenergních</a:t>
            </a:r>
            <a:r>
              <a:rPr lang="cs-CZ" altLang="cs-CZ" sz="1800" dirty="0"/>
              <a:t> </a:t>
            </a:r>
            <a:r>
              <a:rPr lang="cs-CZ" altLang="cs-CZ" sz="1800" dirty="0" err="1"/>
              <a:t>parenchymálních</a:t>
            </a:r>
            <a:r>
              <a:rPr lang="cs-CZ" altLang="cs-CZ" sz="1800" dirty="0"/>
              <a:t> vláken </a:t>
            </a:r>
            <a:r>
              <a:rPr lang="cs-CZ" altLang="cs-CZ" sz="1800" dirty="0">
                <a:sym typeface="Wingdings" panose="05000000000000000000" pitchFamily="2" charset="2"/>
              </a:rPr>
              <a:t> významně </a:t>
            </a:r>
            <a:r>
              <a:rPr lang="cs-CZ" altLang="cs-CZ" sz="1800" dirty="0"/>
              <a:t>zvyšuje sympatickou inervaci BAT</a:t>
            </a:r>
          </a:p>
          <a:p>
            <a:r>
              <a:rPr lang="cs-CZ" altLang="cs-CZ" sz="1800" dirty="0"/>
              <a:t>M2 makrofágy vylučují katecholaminy, které zvyšují katabolismus a udržují termoregulační funkce během expozice za studena</a:t>
            </a:r>
          </a:p>
          <a:p>
            <a:endParaRPr lang="cs-CZ" altLang="cs-CZ" sz="1800" dirty="0"/>
          </a:p>
        </p:txBody>
      </p:sp>
      <p:pic>
        <p:nvPicPr>
          <p:cNvPr id="73732" name="Zástupný symbol pro obsah 3" descr="cold expos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491" y="3790468"/>
            <a:ext cx="5444836" cy="3067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EA58FE2-A5CA-47AB-8A96-DB48A75BF5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64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954003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Browning I.</a:t>
            </a:r>
          </a:p>
        </p:txBody>
      </p:sp>
      <p:sp>
        <p:nvSpPr>
          <p:cNvPr id="74755" name="Zástupný symbol pro obsah 2"/>
          <p:cNvSpPr>
            <a:spLocks noGrp="1"/>
          </p:cNvSpPr>
          <p:nvPr>
            <p:ph idx="1"/>
          </p:nvPr>
        </p:nvSpPr>
        <p:spPr>
          <a:xfrm>
            <a:off x="411678" y="1399186"/>
            <a:ext cx="11061522" cy="4471027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altLang="cs-CZ" sz="2000" dirty="0"/>
              <a:t>nadbytečná WAT – nepříznivé účinky na metabolické zdraví</a:t>
            </a:r>
            <a:endParaRPr lang="cs-CZ" dirty="0"/>
          </a:p>
          <a:p>
            <a:pPr marL="251460" indent="-179705"/>
            <a:r>
              <a:rPr lang="cs-CZ" altLang="cs-CZ" sz="2000" dirty="0"/>
              <a:t>expozice teplem, stárnutí a obezita </a:t>
            </a:r>
            <a:r>
              <a:rPr lang="cs-CZ" altLang="cs-CZ" sz="2000" dirty="0">
                <a:sym typeface="Wingdings" panose="05000000000000000000" pitchFamily="2" charset="2"/>
              </a:rPr>
              <a:t> „</a:t>
            </a:r>
            <a:r>
              <a:rPr lang="cs-CZ" altLang="cs-CZ" sz="2000" dirty="0" err="1">
                <a:sym typeface="Wingdings" panose="05000000000000000000" pitchFamily="2" charset="2"/>
              </a:rPr>
              <a:t>whitening</a:t>
            </a:r>
            <a:r>
              <a:rPr lang="cs-CZ" altLang="cs-CZ" sz="2000" dirty="0">
                <a:sym typeface="Wingdings" panose="05000000000000000000" pitchFamily="2" charset="2"/>
              </a:rPr>
              <a:t>“</a:t>
            </a:r>
            <a:endParaRPr lang="cs-CZ" altLang="cs-CZ" sz="2000" dirty="0">
              <a:cs typeface="Arial"/>
            </a:endParaRPr>
          </a:p>
          <a:p>
            <a:pPr marL="503555" lvl="1" indent="-179705"/>
            <a:endParaRPr lang="cs-CZ" altLang="cs-CZ" sz="1600" b="1" dirty="0">
              <a:cs typeface="Arial"/>
            </a:endParaRPr>
          </a:p>
          <a:p>
            <a:pPr marL="251460" indent="-179705"/>
            <a:r>
              <a:rPr lang="cs-CZ" altLang="cs-CZ" sz="2000" dirty="0"/>
              <a:t>stimulace vývoje béžových adipocytů ve WAT (tzv. „</a:t>
            </a:r>
            <a:r>
              <a:rPr lang="cs-CZ" altLang="cs-CZ" sz="2000" b="1" dirty="0"/>
              <a:t>browning</a:t>
            </a:r>
            <a:r>
              <a:rPr lang="cs-CZ" altLang="cs-CZ" sz="2000" dirty="0"/>
              <a:t>") má potenciál naklonit energetickou rovnováhu od skladování k výdeji</a:t>
            </a:r>
            <a:r>
              <a:rPr lang="cs-CZ" altLang="cs-CZ" sz="2000" dirty="0">
                <a:sym typeface="Wingdings" panose="05000000000000000000" pitchFamily="2" charset="2"/>
              </a:rPr>
              <a:t> </a:t>
            </a:r>
            <a:endParaRPr lang="cs-CZ" altLang="cs-CZ" sz="2000" dirty="0">
              <a:cs typeface="Arial"/>
            </a:endParaRPr>
          </a:p>
          <a:p>
            <a:pPr marL="503555" lvl="1" indent="-179705"/>
            <a:r>
              <a:rPr lang="cs-CZ" altLang="cs-CZ" sz="1800" dirty="0"/>
              <a:t>strategie, která slibuje boj proti rostoucí epidemii obezity a metabolickému syndromu</a:t>
            </a:r>
            <a:endParaRPr lang="cs-CZ" altLang="cs-CZ" sz="1800" dirty="0">
              <a:cs typeface="Arial"/>
            </a:endParaRPr>
          </a:p>
          <a:p>
            <a:pPr marL="503555" lvl="1" indent="-179705"/>
            <a:r>
              <a:rPr lang="cs-CZ" altLang="cs-CZ" sz="1800" dirty="0"/>
              <a:t>intenzivní výzkum</a:t>
            </a:r>
            <a:endParaRPr lang="cs-CZ" altLang="cs-CZ" sz="1800" dirty="0">
              <a:cs typeface="Arial"/>
            </a:endParaRPr>
          </a:p>
          <a:p>
            <a:pPr marL="503555" lvl="1" indent="-179705"/>
            <a:r>
              <a:rPr lang="cs-CZ" altLang="cs-CZ" sz="1800" dirty="0">
                <a:cs typeface="Arial"/>
              </a:rPr>
              <a:t>řada perspektivních možností ovlivnění X zatím nízká úspěšnost</a:t>
            </a:r>
          </a:p>
          <a:p>
            <a:pPr marL="251460" indent="-179705">
              <a:buNone/>
            </a:pPr>
            <a:endParaRPr lang="cs-CZ" altLang="cs-CZ" sz="2000" dirty="0"/>
          </a:p>
          <a:p>
            <a:pPr marL="251460" indent="-179705"/>
            <a:r>
              <a:rPr lang="cs-CZ" altLang="cs-CZ" sz="2000" dirty="0"/>
              <a:t>dle výzkumů na myších: aktivace BAT má příznivé účinky na:</a:t>
            </a:r>
            <a:endParaRPr lang="cs-CZ" altLang="cs-CZ" sz="2000" dirty="0">
              <a:cs typeface="Arial"/>
            </a:endParaRPr>
          </a:p>
          <a:p>
            <a:pPr marL="503555" lvl="1" indent="-179705"/>
            <a:r>
              <a:rPr lang="cs-CZ" altLang="cs-CZ" sz="1800" dirty="0"/>
              <a:t>adipozitu, inzulinovou rezistenci a </a:t>
            </a:r>
            <a:r>
              <a:rPr lang="cs-CZ" altLang="cs-CZ" sz="1800" dirty="0" err="1"/>
              <a:t>hyperlipidemii</a:t>
            </a:r>
            <a:endParaRPr lang="cs-CZ" altLang="cs-CZ" sz="1800" dirty="0">
              <a:cs typeface="Arial"/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4B914AF-CE43-4C67-9E22-72040840C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65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902223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researchgate.net/profile/Alexandra_Paul3/publication/324476714/figure/fig6/AS:614524717629448@1523525518638/Browning-Whitening-of-WAT-A-The-number-of-beige-adipocytes-in-WAT-can-be-increased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0473" y="706721"/>
            <a:ext cx="7667636" cy="577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66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2435440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Hlavní regulátory hnědnutí</a:t>
            </a:r>
          </a:p>
        </p:txBody>
      </p:sp>
      <p:sp>
        <p:nvSpPr>
          <p:cNvPr id="76803" name="Zástupný symbol pro obsah 2"/>
          <p:cNvSpPr>
            <a:spLocks noGrp="1"/>
          </p:cNvSpPr>
          <p:nvPr>
            <p:ph idx="1"/>
          </p:nvPr>
        </p:nvSpPr>
        <p:spPr>
          <a:xfrm>
            <a:off x="534475" y="1428750"/>
            <a:ext cx="10307314" cy="5429250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altLang="cs-CZ" sz="1800" dirty="0"/>
              <a:t>chronická expozice chladu</a:t>
            </a:r>
            <a:endParaRPr lang="cs-CZ" sz="1800" dirty="0"/>
          </a:p>
          <a:p>
            <a:pPr marL="251460" indent="-179705"/>
            <a:r>
              <a:rPr lang="cs-CZ" altLang="cs-CZ" sz="1800" dirty="0"/>
              <a:t>fyzická aktivita zvyšuje hnědnutí WAT a výdej energie</a:t>
            </a:r>
            <a:endParaRPr lang="cs-CZ" sz="1800" dirty="0">
              <a:cs typeface="Arial"/>
            </a:endParaRPr>
          </a:p>
          <a:p>
            <a:pPr marL="251460" indent="-179705">
              <a:lnSpc>
                <a:spcPct val="100000"/>
              </a:lnSpc>
            </a:pPr>
            <a:endParaRPr lang="cs-CZ" altLang="cs-CZ" sz="1800" dirty="0">
              <a:cs typeface="Arial"/>
            </a:endParaRPr>
          </a:p>
          <a:p>
            <a:pPr marL="251460" indent="-179705"/>
            <a:r>
              <a:rPr lang="cs-CZ" altLang="cs-CZ" sz="1800" b="1" dirty="0"/>
              <a:t>agonista PPAR</a:t>
            </a:r>
            <a:r>
              <a:rPr lang="el-GR" altLang="cs-CZ" sz="1800" b="1" dirty="0"/>
              <a:t>γ </a:t>
            </a:r>
            <a:r>
              <a:rPr lang="el-GR" altLang="cs-CZ" sz="1800" dirty="0"/>
              <a:t>(</a:t>
            </a:r>
            <a:r>
              <a:rPr lang="cs-CZ" altLang="cs-CZ" sz="1800" dirty="0"/>
              <a:t>agonista </a:t>
            </a:r>
            <a:r>
              <a:rPr lang="cs-CZ" altLang="cs-CZ" sz="1800" dirty="0" err="1"/>
              <a:t>peroxizomálně</a:t>
            </a:r>
            <a:r>
              <a:rPr lang="cs-CZ" altLang="cs-CZ" sz="1800" dirty="0"/>
              <a:t> aktivovaného receptoru </a:t>
            </a:r>
            <a:r>
              <a:rPr lang="el-GR" altLang="cs-CZ" sz="1800" dirty="0"/>
              <a:t>γ) </a:t>
            </a:r>
            <a:endParaRPr lang="cs-CZ" altLang="cs-CZ" sz="1800" dirty="0"/>
          </a:p>
          <a:p>
            <a:pPr marL="251460" indent="-179705"/>
            <a:r>
              <a:rPr lang="cs-CZ" altLang="cs-CZ" sz="1800" b="1" dirty="0"/>
              <a:t>PGC-1</a:t>
            </a:r>
            <a:r>
              <a:rPr lang="cs-CZ" altLang="cs-CZ" sz="1800" dirty="0"/>
              <a:t>α – </a:t>
            </a:r>
            <a:r>
              <a:rPr lang="cs-CZ" altLang="cs-CZ" sz="1800" dirty="0" err="1"/>
              <a:t>koaktivátor</a:t>
            </a:r>
            <a:r>
              <a:rPr lang="cs-CZ" altLang="cs-CZ" sz="1800" dirty="0"/>
              <a:t> PPAR</a:t>
            </a:r>
            <a:r>
              <a:rPr lang="el-GR" altLang="cs-CZ" sz="1800" dirty="0"/>
              <a:t>γ </a:t>
            </a:r>
            <a:endParaRPr lang="cs-CZ" altLang="cs-CZ" sz="1800" dirty="0">
              <a:cs typeface="Arial"/>
            </a:endParaRPr>
          </a:p>
          <a:p>
            <a:pPr marL="251460" indent="-179705"/>
            <a:r>
              <a:rPr lang="cs-CZ" altLang="cs-CZ" sz="1800" b="1" dirty="0"/>
              <a:t>PRDM16 (PR </a:t>
            </a:r>
            <a:r>
              <a:rPr lang="cs-CZ" altLang="cs-CZ" sz="1800" b="1" dirty="0" err="1"/>
              <a:t>domain</a:t>
            </a:r>
            <a:r>
              <a:rPr lang="cs-CZ" altLang="cs-CZ" sz="1800" b="1" dirty="0"/>
              <a:t> </a:t>
            </a:r>
            <a:r>
              <a:rPr lang="cs-CZ" altLang="cs-CZ" sz="1800" b="1" dirty="0" err="1"/>
              <a:t>containing</a:t>
            </a:r>
            <a:r>
              <a:rPr lang="cs-CZ" altLang="cs-CZ" sz="1800" b="1" dirty="0"/>
              <a:t> 16)</a:t>
            </a:r>
            <a:r>
              <a:rPr lang="cs-CZ" altLang="cs-CZ" sz="1800" dirty="0"/>
              <a:t> – determinující faktor hnědnutí</a:t>
            </a:r>
            <a:endParaRPr lang="cs-CZ" altLang="cs-CZ" sz="1800" dirty="0">
              <a:cs typeface="Arial"/>
            </a:endParaRPr>
          </a:p>
          <a:p>
            <a:pPr marL="71755" indent="0">
              <a:lnSpc>
                <a:spcPct val="100000"/>
              </a:lnSpc>
              <a:buNone/>
            </a:pPr>
            <a:endParaRPr lang="cs-CZ" altLang="cs-CZ" sz="1800" dirty="0">
              <a:cs typeface="Arial"/>
            </a:endParaRPr>
          </a:p>
          <a:p>
            <a:pPr marL="251460" indent="-179705"/>
            <a:r>
              <a:rPr lang="cs-CZ" altLang="cs-CZ" sz="1800" b="1" dirty="0" err="1"/>
              <a:t>irisin</a:t>
            </a:r>
            <a:r>
              <a:rPr lang="cs-CZ" altLang="cs-CZ" sz="1800" dirty="0"/>
              <a:t> (hormonální stimul – </a:t>
            </a:r>
            <a:r>
              <a:rPr lang="cs-CZ" altLang="cs-CZ" sz="1800" dirty="0" err="1"/>
              <a:t>myokin</a:t>
            </a:r>
            <a:r>
              <a:rPr lang="cs-CZ" altLang="cs-CZ" sz="1800" dirty="0"/>
              <a:t>)</a:t>
            </a:r>
            <a:endParaRPr lang="cs-CZ" altLang="cs-CZ" sz="1800" dirty="0">
              <a:cs typeface="Arial"/>
            </a:endParaRPr>
          </a:p>
          <a:p>
            <a:pPr marL="251460" indent="-179705"/>
            <a:r>
              <a:rPr lang="cs-CZ" altLang="cs-CZ" sz="1800" b="1" dirty="0"/>
              <a:t>FGF21</a:t>
            </a:r>
            <a:r>
              <a:rPr lang="cs-CZ" altLang="cs-CZ" sz="1800" dirty="0"/>
              <a:t> (fibroblastový růstový faktor 21 ) - působí </a:t>
            </a:r>
            <a:r>
              <a:rPr lang="cs-CZ" altLang="cs-CZ" sz="1800" dirty="0" err="1"/>
              <a:t>autokrinním</a:t>
            </a:r>
            <a:r>
              <a:rPr lang="cs-CZ" altLang="cs-CZ" sz="1800" dirty="0"/>
              <a:t> a </a:t>
            </a:r>
            <a:r>
              <a:rPr lang="cs-CZ" altLang="cs-CZ" sz="1800" dirty="0" err="1"/>
              <a:t>parakrinním</a:t>
            </a:r>
            <a:r>
              <a:rPr lang="cs-CZ" altLang="cs-CZ" sz="1800" dirty="0"/>
              <a:t> způsobem </a:t>
            </a:r>
            <a:r>
              <a:rPr lang="cs-CZ" altLang="cs-CZ" sz="1800" dirty="0">
                <a:sym typeface="Wingdings" panose="05000000000000000000" pitchFamily="2" charset="2"/>
              </a:rPr>
              <a:t> </a:t>
            </a:r>
            <a:r>
              <a:rPr lang="cs-CZ" altLang="cs-CZ" sz="1800" dirty="0"/>
              <a:t>zvýšení hnědnutí WAT</a:t>
            </a:r>
            <a:endParaRPr lang="cs-CZ" altLang="cs-CZ" sz="1800" dirty="0">
              <a:cs typeface="Arial"/>
            </a:endParaRPr>
          </a:p>
          <a:p>
            <a:pPr marL="251460" indent="-179705"/>
            <a:r>
              <a:rPr lang="el-GR" altLang="cs-CZ" sz="1800" b="1" dirty="0"/>
              <a:t>β-</a:t>
            </a:r>
            <a:r>
              <a:rPr lang="cs-CZ" altLang="cs-CZ" sz="1800" b="1" dirty="0"/>
              <a:t>adrenergní stimulace </a:t>
            </a:r>
            <a:r>
              <a:rPr lang="cs-CZ" altLang="cs-CZ" sz="1800" dirty="0"/>
              <a:t>(farmakologická léčba)</a:t>
            </a:r>
          </a:p>
          <a:p>
            <a:pPr marL="251460" indent="-179705"/>
            <a:endParaRPr lang="cs-CZ" altLang="cs-CZ" sz="1800" dirty="0"/>
          </a:p>
          <a:p>
            <a:pPr marL="251460" indent="-179705"/>
            <a:r>
              <a:rPr lang="cs-CZ" altLang="cs-CZ" sz="1800" dirty="0">
                <a:cs typeface="Arial"/>
              </a:rPr>
              <a:t>Aktivní výzkum ve snaze najít další induktory hnědnutí – farmakoterapie  obezity</a:t>
            </a:r>
          </a:p>
          <a:p>
            <a:pPr marL="251460" indent="-179705">
              <a:buFont typeface="Arial" panose="020B0604020202020204" pitchFamily="34" charset="0"/>
              <a:buNone/>
            </a:pPr>
            <a:endParaRPr lang="cs-CZ" altLang="cs-CZ" sz="2000" dirty="0">
              <a:cs typeface="Arial"/>
            </a:endParaRPr>
          </a:p>
          <a:p>
            <a:pPr marL="251460" indent="-179705"/>
            <a:endParaRPr lang="cs-CZ" altLang="cs-CZ" sz="1600" dirty="0">
              <a:cs typeface="Arial"/>
            </a:endParaRPr>
          </a:p>
          <a:p>
            <a:pPr marL="251460" indent="-179705"/>
            <a:endParaRPr lang="cs-CZ" altLang="cs-CZ" sz="2000" dirty="0">
              <a:cs typeface="Arial"/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CE8A111-E30F-4333-B303-BA4253425C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67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417464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Browning II.</a:t>
            </a:r>
          </a:p>
        </p:txBody>
      </p:sp>
      <p:sp>
        <p:nvSpPr>
          <p:cNvPr id="78851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cs-CZ" altLang="cs-CZ" sz="2000" dirty="0"/>
              <a:t>WAT  </a:t>
            </a:r>
            <a:r>
              <a:rPr lang="cs-CZ" altLang="cs-CZ" sz="2000" dirty="0">
                <a:sym typeface="Wingdings" panose="05000000000000000000" pitchFamily="2" charset="2"/>
              </a:rPr>
              <a:t> </a:t>
            </a:r>
            <a:r>
              <a:rPr lang="cs-CZ" altLang="cs-CZ" sz="2000" dirty="0"/>
              <a:t>vystavení určitému podnětu </a:t>
            </a:r>
            <a:r>
              <a:rPr lang="cs-CZ" altLang="cs-CZ" sz="2000" dirty="0">
                <a:sym typeface="Wingdings" panose="05000000000000000000" pitchFamily="2" charset="2"/>
              </a:rPr>
              <a:t></a:t>
            </a:r>
            <a:r>
              <a:rPr lang="cs-CZ" altLang="cs-CZ" sz="2000" dirty="0"/>
              <a:t> tendence převzít fenotyp BAT</a:t>
            </a:r>
          </a:p>
          <a:p>
            <a:endParaRPr lang="cs-CZ" altLang="cs-CZ" sz="2000" dirty="0"/>
          </a:p>
        </p:txBody>
      </p:sp>
      <p:pic>
        <p:nvPicPr>
          <p:cNvPr id="78852" name="Obrázek 6" descr="trio_of_fa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39" y="2786063"/>
            <a:ext cx="6357937" cy="359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696804F5-E02D-4AB6-B390-403191B95A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68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402780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Browning III.</a:t>
            </a:r>
          </a:p>
        </p:txBody>
      </p:sp>
      <p:sp>
        <p:nvSpPr>
          <p:cNvPr id="80899" name="Zástupný symbol pro obsah 2"/>
          <p:cNvSpPr>
            <a:spLocks noGrp="1"/>
          </p:cNvSpPr>
          <p:nvPr>
            <p:ph idx="1"/>
          </p:nvPr>
        </p:nvSpPr>
        <p:spPr>
          <a:xfrm>
            <a:off x="534737" y="1411515"/>
            <a:ext cx="10480841" cy="5257800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altLang="cs-CZ" sz="2000" b="1" dirty="0"/>
              <a:t>v bazálním stavu  </a:t>
            </a:r>
            <a:r>
              <a:rPr lang="cs-CZ" altLang="cs-CZ" sz="2000" dirty="0"/>
              <a:t>mají béžové adipocyty nízkou termogenetickou aktivitu a malé množství mitochondrií</a:t>
            </a:r>
            <a:endParaRPr lang="cs-CZ" dirty="0"/>
          </a:p>
          <a:p>
            <a:pPr marL="251460" indent="-179705"/>
            <a:r>
              <a:rPr lang="cs-CZ" altLang="cs-CZ" sz="2000" b="1" dirty="0"/>
              <a:t>po aktivaci </a:t>
            </a:r>
            <a:r>
              <a:rPr lang="cs-CZ" altLang="cs-CZ" sz="2000" dirty="0"/>
              <a:t>mají mnoho biochemických a morfologických vlastností BAT:</a:t>
            </a:r>
            <a:endParaRPr lang="cs-CZ" altLang="cs-CZ" sz="2000" dirty="0">
              <a:cs typeface="Arial"/>
            </a:endParaRPr>
          </a:p>
          <a:p>
            <a:pPr marL="503555" lvl="1" indent="-179705">
              <a:lnSpc>
                <a:spcPct val="150000"/>
              </a:lnSpc>
            </a:pPr>
            <a:r>
              <a:rPr lang="cs-CZ" altLang="cs-CZ" sz="1800" dirty="0"/>
              <a:t> přítomnost </a:t>
            </a:r>
            <a:r>
              <a:rPr lang="cs-CZ" altLang="cs-CZ" sz="1800" dirty="0" err="1"/>
              <a:t>multilokulárních</a:t>
            </a:r>
            <a:r>
              <a:rPr lang="cs-CZ" altLang="cs-CZ" sz="1800" dirty="0"/>
              <a:t> lipidových kapiček a mnohočetných mitochondrií </a:t>
            </a:r>
            <a:endParaRPr lang="cs-CZ" altLang="cs-CZ" sz="1800" dirty="0">
              <a:cs typeface="Arial"/>
            </a:endParaRPr>
          </a:p>
          <a:p>
            <a:pPr marL="414655" indent="-342900">
              <a:buFont typeface="Wingdings" panose="05000000000000000000" pitchFamily="2" charset="2"/>
              <a:buChar char="à"/>
            </a:pPr>
            <a:r>
              <a:rPr lang="cs-CZ" altLang="cs-CZ" sz="2000" dirty="0"/>
              <a:t>při plné stimulaci vyjadřují podobné hladiny UCP-1 jako hnědé adipocyty</a:t>
            </a:r>
            <a:endParaRPr lang="cs-CZ" altLang="cs-CZ" sz="2000" dirty="0">
              <a:cs typeface="Arial"/>
            </a:endParaRPr>
          </a:p>
          <a:p>
            <a:pPr marL="251460" indent="-179705"/>
            <a:endParaRPr lang="cs-CZ" altLang="cs-CZ" sz="2000" dirty="0">
              <a:cs typeface="Arial"/>
            </a:endParaRPr>
          </a:p>
          <a:p>
            <a:pPr marL="251460" indent="-179705">
              <a:buNone/>
            </a:pPr>
            <a:r>
              <a:rPr lang="cs-CZ" altLang="cs-CZ" sz="2000" b="1" dirty="0"/>
              <a:t>reverzibilní </a:t>
            </a:r>
            <a:r>
              <a:rPr lang="cs-CZ" altLang="cs-CZ" sz="2000" b="1" dirty="0" err="1"/>
              <a:t>transdiferenciace</a:t>
            </a:r>
            <a:r>
              <a:rPr lang="cs-CZ" altLang="cs-CZ" sz="2000" b="1" dirty="0"/>
              <a:t> </a:t>
            </a:r>
            <a:endParaRPr lang="cs-CZ" altLang="cs-CZ" sz="2000" dirty="0">
              <a:cs typeface="Arial"/>
            </a:endParaRPr>
          </a:p>
          <a:p>
            <a:pPr marL="251460" indent="-179705"/>
            <a:r>
              <a:rPr lang="cs-CZ" altLang="cs-CZ" sz="2000" dirty="0">
                <a:sym typeface="Wingdings" panose="05000000000000000000" pitchFamily="2" charset="2"/>
              </a:rPr>
              <a:t>expozice teplem – změna opět na adipocyty </a:t>
            </a:r>
            <a:r>
              <a:rPr lang="cs-CZ" altLang="cs-CZ" sz="2000" dirty="0" err="1">
                <a:sym typeface="Wingdings" panose="05000000000000000000" pitchFamily="2" charset="2"/>
              </a:rPr>
              <a:t>fenotypicky</a:t>
            </a:r>
            <a:r>
              <a:rPr lang="cs-CZ" altLang="cs-CZ" sz="2000" dirty="0">
                <a:sym typeface="Wingdings" panose="05000000000000000000" pitchFamily="2" charset="2"/>
              </a:rPr>
              <a:t> podobné WAT</a:t>
            </a:r>
            <a:endParaRPr lang="cs-CZ" altLang="cs-CZ" sz="2000" dirty="0">
              <a:cs typeface="Arial"/>
            </a:endParaRPr>
          </a:p>
          <a:p>
            <a:pPr marL="251460" indent="-179705"/>
            <a:r>
              <a:rPr lang="cs-CZ" altLang="cs-CZ" sz="2000" dirty="0">
                <a:sym typeface="Wingdings" panose="05000000000000000000" pitchFamily="2" charset="2"/>
              </a:rPr>
              <a:t>opětovné vystavení chladu zahrnovalo návrat k fenotypu BAT s UCP-1</a:t>
            </a:r>
            <a:endParaRPr lang="cs-CZ" altLang="cs-CZ" sz="2000" dirty="0">
              <a:cs typeface="Arial"/>
              <a:sym typeface="Wingdings" panose="05000000000000000000" pitchFamily="2" charset="2"/>
            </a:endParaRPr>
          </a:p>
          <a:p>
            <a:pPr marL="251460" indent="-179705"/>
            <a:r>
              <a:rPr lang="cs-CZ" altLang="cs-CZ" sz="2000" dirty="0">
                <a:cs typeface="Arial"/>
              </a:rPr>
              <a:t>opakovaná aktivace po předchozím vystavení chladu velice účinná (epigenetické změny?)</a:t>
            </a:r>
          </a:p>
          <a:p>
            <a:pPr marL="251460" indent="-179705"/>
            <a:r>
              <a:rPr lang="cs-CZ" altLang="cs-CZ" sz="2000" dirty="0">
                <a:cs typeface="Arial"/>
              </a:rPr>
              <a:t>zachování fenotypu a metabolické aktivity i po ztrátě UCP-1 ?</a:t>
            </a:r>
          </a:p>
          <a:p>
            <a:pPr marL="71755" indent="0">
              <a:buNone/>
            </a:pPr>
            <a:endParaRPr lang="cs-CZ" altLang="cs-CZ" sz="2000" dirty="0">
              <a:cs typeface="Arial"/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A4EEF9C9-F3CB-4C42-BAC2-286D522614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69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3555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dirty="0"/>
              <a:t>Adipocyt</a:t>
            </a:r>
          </a:p>
        </p:txBody>
      </p:sp>
      <p:sp>
        <p:nvSpPr>
          <p:cNvPr id="15363" name="Zástupný symbol pro text 4"/>
          <p:cNvSpPr>
            <a:spLocks noGrp="1"/>
          </p:cNvSpPr>
          <p:nvPr>
            <p:ph type="body" idx="1"/>
          </p:nvPr>
        </p:nvSpPr>
        <p:spPr>
          <a:xfrm>
            <a:off x="609600" y="1353344"/>
            <a:ext cx="5386917" cy="639762"/>
          </a:xfrm>
        </p:spPr>
        <p:txBody>
          <a:bodyPr/>
          <a:lstStyle/>
          <a:p>
            <a:pPr algn="ctr"/>
            <a:r>
              <a:rPr lang="cs-CZ" altLang="cs-CZ" dirty="0"/>
              <a:t>WAT</a:t>
            </a:r>
          </a:p>
        </p:txBody>
      </p:sp>
      <p:sp>
        <p:nvSpPr>
          <p:cNvPr id="15364" name="Zástupný symbol pro obsah 5"/>
          <p:cNvSpPr>
            <a:spLocks noGrp="1"/>
          </p:cNvSpPr>
          <p:nvPr>
            <p:ph sz="half" idx="2"/>
          </p:nvPr>
        </p:nvSpPr>
        <p:spPr>
          <a:xfrm>
            <a:off x="609600" y="1993106"/>
            <a:ext cx="5386917" cy="4668951"/>
          </a:xfrm>
        </p:spPr>
        <p:txBody>
          <a:bodyPr/>
          <a:lstStyle/>
          <a:p>
            <a:endParaRPr lang="cs-CZ" altLang="cs-CZ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jedna lipidová kapka, která zabírá 90 % objemu buňky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jádro stlačeno na okraj buněk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cytoplazma tvoří tenký okraj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mitochondrie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/>
              <a:t>malé, protáhlé  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/>
              <a:t>krátké, náhodně uspořádané </a:t>
            </a:r>
            <a:r>
              <a:rPr lang="cs-CZ" altLang="cs-CZ" sz="1600" dirty="0" err="1"/>
              <a:t>kristy</a:t>
            </a:r>
            <a:endParaRPr lang="cs-CZ" altLang="cs-CZ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altLang="cs-CZ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 err="1"/>
              <a:t>unilokulární</a:t>
            </a:r>
            <a:r>
              <a:rPr lang="cs-CZ" altLang="cs-CZ" sz="2000" dirty="0"/>
              <a:t> adipocyty</a:t>
            </a:r>
          </a:p>
        </p:txBody>
      </p:sp>
      <p:sp>
        <p:nvSpPr>
          <p:cNvPr id="15365" name="Zástupný symbol pro text 6"/>
          <p:cNvSpPr>
            <a:spLocks noGrp="1"/>
          </p:cNvSpPr>
          <p:nvPr>
            <p:ph type="body" sz="quarter" idx="3"/>
          </p:nvPr>
        </p:nvSpPr>
        <p:spPr>
          <a:xfrm>
            <a:off x="6096600" y="1353344"/>
            <a:ext cx="5389033" cy="639762"/>
          </a:xfrm>
        </p:spPr>
        <p:txBody>
          <a:bodyPr/>
          <a:lstStyle/>
          <a:p>
            <a:pPr algn="ctr"/>
            <a:r>
              <a:rPr lang="cs-CZ" altLang="cs-CZ" dirty="0"/>
              <a:t>BAT</a:t>
            </a:r>
          </a:p>
        </p:txBody>
      </p:sp>
      <p:sp>
        <p:nvSpPr>
          <p:cNvPr id="15366" name="Zástupný symbol pro obsah 7"/>
          <p:cNvSpPr>
            <a:spLocks noGrp="1"/>
          </p:cNvSpPr>
          <p:nvPr>
            <p:ph sz="quarter" idx="4"/>
          </p:nvPr>
        </p:nvSpPr>
        <p:spPr>
          <a:xfrm>
            <a:off x="6193368" y="1993107"/>
            <a:ext cx="5680769" cy="4668950"/>
          </a:xfrm>
        </p:spPr>
        <p:txBody>
          <a:bodyPr/>
          <a:lstStyle/>
          <a:p>
            <a:endParaRPr lang="cs-CZ" altLang="cs-CZ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menší buňky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cytoplazma obsahuje několik lipidových kapek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kruhovité jádro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altLang="cs-CZ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mitochondrie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/>
              <a:t>četné, velké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/>
              <a:t>laminární </a:t>
            </a:r>
            <a:r>
              <a:rPr lang="cs-CZ" altLang="cs-CZ" sz="1600" dirty="0" err="1"/>
              <a:t>kristy</a:t>
            </a:r>
            <a:endParaRPr lang="cs-CZ" altLang="cs-CZ" sz="1600" dirty="0"/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/>
              <a:t>obsahují  UCP-1</a:t>
            </a:r>
            <a:endParaRPr lang="cs-CZ" altLang="cs-CZ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 err="1"/>
              <a:t>multilokulární</a:t>
            </a:r>
            <a:r>
              <a:rPr lang="cs-CZ" altLang="cs-CZ" sz="2000" dirty="0"/>
              <a:t> adipocyty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542C3378-B9E8-4C45-9F60-409D030DF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6BA2EC-9A4F-47B0-BFB0-8ECE4DCA9B4B}" type="slidenum">
              <a:rPr lang="cs-CZ" altLang="cs-CZ"/>
              <a:pPr>
                <a:defRPr/>
              </a:pPr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235128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Nadpis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/>
          <a:lstStyle/>
          <a:p>
            <a:pPr algn="ctr"/>
            <a:r>
              <a:rPr lang="cs-CZ" altLang="cs-CZ" sz="2800"/>
              <a:t>Zvýšení clearance a využití živin hnědými a béžovými adipocyty by mohlo snížit přebytek TAG a glukózy</a:t>
            </a:r>
            <a:endParaRPr lang="cs-CZ"/>
          </a:p>
        </p:txBody>
      </p:sp>
      <p:pic>
        <p:nvPicPr>
          <p:cNvPr id="82947" name="Zástupný symbol pro obsah 3" descr="bezova_TT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957388"/>
            <a:ext cx="9144000" cy="4900612"/>
          </a:xfr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2C28E99-0A2A-4302-8A9A-6A2CF84900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70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58252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0EC3C3A5-BB9E-5F76-B0D6-D4F76E46C56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02" y="68263"/>
            <a:ext cx="10261795" cy="6721475"/>
          </a:xfrm>
          <a:noFill/>
        </p:spPr>
      </p:pic>
      <p:sp>
        <p:nvSpPr>
          <p:cNvPr id="4" name="Zástupný symbol pro číslo snímku 3" hidden="1">
            <a:extLst>
              <a:ext uri="{FF2B5EF4-FFF2-40B4-BE49-F238E27FC236}">
                <a16:creationId xmlns:a16="http://schemas.microsoft.com/office/drawing/2014/main" id="{C1052435-4549-7FF9-972C-913C4FC7772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smtClean="0"/>
              <a:pPr>
                <a:spcAft>
                  <a:spcPts val="600"/>
                </a:spcAft>
              </a:pPr>
              <a:t>71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0529287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Růžová tuková tkáň</a:t>
            </a:r>
          </a:p>
        </p:txBody>
      </p:sp>
      <p:sp>
        <p:nvSpPr>
          <p:cNvPr id="84995" name="Zástupný symbol pro obsah 2"/>
          <p:cNvSpPr>
            <a:spLocks noGrp="1"/>
          </p:cNvSpPr>
          <p:nvPr>
            <p:ph idx="1"/>
          </p:nvPr>
        </p:nvSpPr>
        <p:spPr>
          <a:xfrm>
            <a:off x="429491" y="1302327"/>
            <a:ext cx="11582400" cy="5269923"/>
          </a:xfrm>
        </p:spPr>
        <p:txBody>
          <a:bodyPr/>
          <a:lstStyle/>
          <a:p>
            <a:r>
              <a:rPr lang="cs-CZ" altLang="cs-CZ" sz="2000" dirty="0"/>
              <a:t>alveolární epiteliální buňky mléčné žlázy</a:t>
            </a:r>
          </a:p>
          <a:p>
            <a:r>
              <a:rPr lang="cs-CZ" altLang="cs-CZ" sz="2000" dirty="0"/>
              <a:t>pravděpodobně vycházejí z </a:t>
            </a:r>
            <a:r>
              <a:rPr lang="cs-CZ" altLang="cs-CZ" sz="2000" dirty="0" err="1"/>
              <a:t>transdiferenciace</a:t>
            </a:r>
            <a:r>
              <a:rPr lang="cs-CZ" altLang="cs-CZ" sz="2000" dirty="0"/>
              <a:t> subkutánních bílých adipocytů</a:t>
            </a:r>
          </a:p>
          <a:p>
            <a:endParaRPr lang="cs-CZ" altLang="cs-CZ" sz="2000" dirty="0"/>
          </a:p>
          <a:p>
            <a:r>
              <a:rPr lang="cs-CZ" altLang="cs-CZ" sz="2000" dirty="0"/>
              <a:t>úkolem je </a:t>
            </a:r>
            <a:r>
              <a:rPr lang="cs-CZ" altLang="cs-CZ" sz="2000" b="1" dirty="0"/>
              <a:t>produkovat a vylučovat mléko</a:t>
            </a:r>
          </a:p>
          <a:p>
            <a:r>
              <a:rPr lang="cs-CZ" altLang="cs-CZ" sz="2000" dirty="0"/>
              <a:t>identifikována v myších podkožních tukových depech během těhotenství a laktace</a:t>
            </a:r>
          </a:p>
          <a:p>
            <a:pPr>
              <a:buFont typeface="Arial" panose="020B0604020202020204" pitchFamily="34" charset="0"/>
              <a:buNone/>
            </a:pPr>
            <a:endParaRPr lang="cs-CZ" altLang="cs-CZ" sz="2000" dirty="0"/>
          </a:p>
          <a:p>
            <a:r>
              <a:rPr lang="cs-CZ" altLang="cs-CZ" sz="2000" b="1" dirty="0"/>
              <a:t>růžové adipocyty</a:t>
            </a:r>
            <a:r>
              <a:rPr lang="cs-CZ" altLang="cs-CZ" sz="2000" dirty="0"/>
              <a:t>: </a:t>
            </a:r>
          </a:p>
          <a:p>
            <a:pPr lvl="1"/>
            <a:r>
              <a:rPr lang="cs-CZ" altLang="cs-CZ" sz="1800" dirty="0"/>
              <a:t>vznikají výhradně v ženských podkožních depech během těhotenství a laktace - </a:t>
            </a:r>
            <a:r>
              <a:rPr lang="cs-CZ" altLang="cs-CZ" sz="1800" b="1" dirty="0" err="1"/>
              <a:t>alveologeneze</a:t>
            </a:r>
            <a:endParaRPr lang="cs-CZ" altLang="cs-CZ" sz="1800" b="1" dirty="0"/>
          </a:p>
          <a:p>
            <a:pPr lvl="1"/>
            <a:r>
              <a:rPr lang="cs-CZ" altLang="cs-CZ" sz="1800" dirty="0"/>
              <a:t>splňují definici adipocytu (schopnost uchovat velké množství lipidů)</a:t>
            </a:r>
          </a:p>
          <a:p>
            <a:pPr lvl="1"/>
            <a:r>
              <a:rPr lang="cs-CZ" altLang="cs-CZ" sz="1800" dirty="0"/>
              <a:t>mléčná žláza je v těhotenství a laktaci zbarvená do růžova (i na makroskopické úrovni)</a:t>
            </a:r>
          </a:p>
          <a:p>
            <a:endParaRPr lang="cs-CZ" altLang="cs-CZ" sz="2000" dirty="0"/>
          </a:p>
          <a:p>
            <a:r>
              <a:rPr lang="cs-CZ" altLang="cs-CZ" sz="2000" dirty="0"/>
              <a:t>růžové adipocyty, kromě mléčných složek, vylučují </a:t>
            </a:r>
            <a:r>
              <a:rPr lang="cs-CZ" altLang="cs-CZ" sz="2000" b="1" dirty="0" err="1"/>
              <a:t>leptin</a:t>
            </a:r>
            <a:endParaRPr lang="cs-CZ" altLang="cs-CZ" sz="2000" b="1" dirty="0"/>
          </a:p>
          <a:p>
            <a:pPr lvl="1"/>
            <a:r>
              <a:rPr lang="cs-CZ" altLang="cs-CZ" sz="1800" dirty="0"/>
              <a:t>zřejmě hraje důležitou roli při prevenci obezity u mláďat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9088F76-8281-466C-8888-511C88C2B4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72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122931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Vývoj alveolů mléčné žlázy</a:t>
            </a:r>
          </a:p>
        </p:txBody>
      </p:sp>
      <p:sp>
        <p:nvSpPr>
          <p:cNvPr id="87043" name="Zástupný symbol pro obsah 2"/>
          <p:cNvSpPr>
            <a:spLocks noGrp="1"/>
          </p:cNvSpPr>
          <p:nvPr>
            <p:ph idx="1"/>
          </p:nvPr>
        </p:nvSpPr>
        <p:spPr>
          <a:xfrm>
            <a:off x="719999" y="1343459"/>
            <a:ext cx="10626873" cy="5098905"/>
          </a:xfrm>
        </p:spPr>
        <p:txBody>
          <a:bodyPr/>
          <a:lstStyle/>
          <a:p>
            <a:r>
              <a:rPr lang="cs-CZ" altLang="cs-CZ" sz="2000" dirty="0"/>
              <a:t>během těhotenství alveoly postupně nahrazují tukovou tkáň</a:t>
            </a:r>
          </a:p>
          <a:p>
            <a:r>
              <a:rPr lang="cs-CZ" altLang="cs-CZ" sz="2000" dirty="0"/>
              <a:t>alveoly mléčné žlázy se vyvíjejí ve dvou fázích dvěma různými mechanismy:</a:t>
            </a:r>
          </a:p>
          <a:p>
            <a:endParaRPr lang="cs-CZ" altLang="cs-CZ" sz="2000" dirty="0"/>
          </a:p>
          <a:p>
            <a:r>
              <a:rPr lang="cs-CZ" altLang="cs-CZ" sz="2000" b="1" dirty="0"/>
              <a:t>první fáze těhotenství</a:t>
            </a:r>
            <a:r>
              <a:rPr lang="cs-CZ" altLang="cs-CZ" sz="2000" dirty="0"/>
              <a:t> </a:t>
            </a:r>
          </a:p>
          <a:p>
            <a:pPr lvl="1">
              <a:spcBef>
                <a:spcPts val="600"/>
              </a:spcBef>
            </a:pPr>
            <a:r>
              <a:rPr lang="cs-CZ" altLang="cs-CZ" sz="1800" dirty="0"/>
              <a:t>alveoly tvořeny epiteliálními buňkami, které by mohly pocházet z proliferace kmenových buněk </a:t>
            </a:r>
          </a:p>
          <a:p>
            <a:pPr lvl="1">
              <a:spcBef>
                <a:spcPts val="600"/>
              </a:spcBef>
            </a:pPr>
            <a:r>
              <a:rPr lang="cs-CZ" altLang="cs-CZ" sz="1800" dirty="0"/>
              <a:t>postrádají cytoplazmatické kapénky lipidů</a:t>
            </a:r>
          </a:p>
          <a:p>
            <a:pPr lvl="1">
              <a:spcBef>
                <a:spcPts val="600"/>
              </a:spcBef>
            </a:pPr>
            <a:r>
              <a:rPr lang="cs-CZ" altLang="cs-CZ" sz="1800" dirty="0"/>
              <a:t>subkutánní tuk se zmenšuje postupně</a:t>
            </a:r>
          </a:p>
          <a:p>
            <a:endParaRPr lang="cs-CZ" altLang="cs-CZ" sz="2000" dirty="0"/>
          </a:p>
          <a:p>
            <a:r>
              <a:rPr lang="cs-CZ" altLang="cs-CZ" sz="2000" b="1" dirty="0"/>
              <a:t>druhé stadium těhotenství </a:t>
            </a:r>
          </a:p>
          <a:p>
            <a:pPr lvl="1">
              <a:spcBef>
                <a:spcPts val="600"/>
              </a:spcBef>
            </a:pPr>
            <a:r>
              <a:rPr lang="cs-CZ" altLang="cs-CZ" sz="1800" dirty="0"/>
              <a:t>alveoly složeny z epiteliálních buněk s tukem</a:t>
            </a:r>
          </a:p>
          <a:p>
            <a:pPr lvl="1">
              <a:spcBef>
                <a:spcPts val="600"/>
              </a:spcBef>
            </a:pPr>
            <a:r>
              <a:rPr lang="cs-CZ" altLang="cs-CZ" sz="1800" dirty="0"/>
              <a:t>podkožní adipocyty postupně získají epiteliální vlastnosti, pravděpodobně pod hormonálními stimuly </a:t>
            </a:r>
            <a:endParaRPr lang="cs-CZ" altLang="cs-CZ" sz="1800" dirty="0">
              <a:sym typeface="Wingdings" panose="05000000000000000000" pitchFamily="2" charset="2"/>
            </a:endParaRP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à"/>
            </a:pPr>
            <a:r>
              <a:rPr lang="cs-CZ" altLang="cs-CZ" sz="1800" dirty="0"/>
              <a:t>agregují s růžovými adipocyty a s </a:t>
            </a:r>
            <a:r>
              <a:rPr lang="cs-CZ" altLang="cs-CZ" sz="1800" dirty="0" err="1"/>
              <a:t>myoepiteliálními</a:t>
            </a:r>
            <a:r>
              <a:rPr lang="cs-CZ" altLang="cs-CZ" sz="1800" dirty="0"/>
              <a:t> buňkami za vzniku alveolů </a:t>
            </a:r>
            <a:r>
              <a:rPr lang="cs-CZ" altLang="cs-CZ" sz="1800" dirty="0" err="1"/>
              <a:t>sekretujících</a:t>
            </a:r>
            <a:r>
              <a:rPr lang="cs-CZ" altLang="cs-CZ" sz="1800" dirty="0"/>
              <a:t> mléko </a:t>
            </a:r>
          </a:p>
          <a:p>
            <a:pPr>
              <a:buFont typeface="Wingdings" panose="05000000000000000000" pitchFamily="2" charset="2"/>
              <a:buChar char="à"/>
            </a:pPr>
            <a:endParaRPr lang="cs-CZ" altLang="cs-CZ" sz="2000" dirty="0"/>
          </a:p>
          <a:p>
            <a:pPr>
              <a:buFont typeface="Wingdings" panose="05000000000000000000" pitchFamily="2" charset="2"/>
              <a:buChar char="à"/>
            </a:pPr>
            <a:endParaRPr lang="cs-CZ" altLang="cs-CZ" sz="2000" dirty="0"/>
          </a:p>
          <a:p>
            <a:endParaRPr lang="cs-CZ" altLang="cs-CZ" sz="2000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CA73BD6-747B-45A6-A95C-A409A6B980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73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016273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969759CE-3001-83B1-5312-1304DAAA34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820" y="333829"/>
            <a:ext cx="9389539" cy="5733142"/>
          </a:xfrm>
          <a:noFill/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B73C91E-81CB-1303-FED4-2415902BAA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smtClean="0"/>
              <a:pPr>
                <a:spcAft>
                  <a:spcPts val="600"/>
                </a:spcAft>
              </a:pPr>
              <a:t>74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5408855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Růžová tuková tkáň II.</a:t>
            </a:r>
          </a:p>
        </p:txBody>
      </p:sp>
      <p:sp>
        <p:nvSpPr>
          <p:cNvPr id="89091" name="Zástupný symbol pro obsah 2"/>
          <p:cNvSpPr>
            <a:spLocks noGrp="1"/>
          </p:cNvSpPr>
          <p:nvPr>
            <p:ph idx="1"/>
          </p:nvPr>
        </p:nvSpPr>
        <p:spPr>
          <a:xfrm>
            <a:off x="720000" y="1600201"/>
            <a:ext cx="9948000" cy="4525963"/>
          </a:xfrm>
        </p:spPr>
        <p:txBody>
          <a:bodyPr/>
          <a:lstStyle/>
          <a:p>
            <a:endParaRPr lang="cs-CZ" altLang="cs-CZ" sz="2000" dirty="0"/>
          </a:p>
          <a:p>
            <a:r>
              <a:rPr lang="cs-CZ" altLang="cs-CZ" sz="2000" b="1" dirty="0"/>
              <a:t>výzkum karcinomu prsu: </a:t>
            </a:r>
          </a:p>
          <a:p>
            <a:endParaRPr lang="cs-CZ" altLang="cs-CZ" sz="2000" dirty="0"/>
          </a:p>
          <a:p>
            <a:r>
              <a:rPr lang="cs-CZ" altLang="cs-CZ" sz="2000" dirty="0"/>
              <a:t>reverzibilní </a:t>
            </a:r>
            <a:r>
              <a:rPr lang="cs-CZ" altLang="cs-CZ" sz="2000" dirty="0" err="1"/>
              <a:t>transdiferenciace</a:t>
            </a:r>
            <a:r>
              <a:rPr lang="cs-CZ" altLang="cs-CZ" sz="2000" dirty="0"/>
              <a:t> </a:t>
            </a:r>
            <a:r>
              <a:rPr lang="cs-CZ" altLang="cs-CZ" sz="2000" dirty="0" err="1"/>
              <a:t>white</a:t>
            </a:r>
            <a:r>
              <a:rPr lang="cs-CZ" altLang="cs-CZ" sz="2000" dirty="0"/>
              <a:t>-to-pink by mohla osvětlit biologii karcinomu prsu</a:t>
            </a:r>
          </a:p>
          <a:p>
            <a:endParaRPr lang="cs-CZ" altLang="cs-CZ" sz="2000" dirty="0"/>
          </a:p>
          <a:p>
            <a:r>
              <a:rPr lang="cs-CZ" altLang="cs-CZ" sz="2000" dirty="0"/>
              <a:t>dle studií ztráta exprese PPAR</a:t>
            </a:r>
            <a:r>
              <a:rPr lang="el-GR" altLang="cs-CZ" sz="2000" dirty="0"/>
              <a:t>γ </a:t>
            </a:r>
            <a:r>
              <a:rPr lang="cs-CZ" altLang="cs-CZ" sz="2000" dirty="0"/>
              <a:t>buňkami sekrečních epiteliálních mléčných žláz vytváří vhodné prostředí pro vývoj karcinomu prsu</a:t>
            </a:r>
          </a:p>
          <a:p>
            <a:endParaRPr lang="cs-CZ" altLang="cs-CZ" sz="2000" dirty="0"/>
          </a:p>
          <a:p>
            <a:r>
              <a:rPr lang="cs-CZ" altLang="cs-CZ" sz="2000" dirty="0"/>
              <a:t>PPAR</a:t>
            </a:r>
            <a:r>
              <a:rPr lang="el-GR" altLang="cs-CZ" sz="2000" dirty="0"/>
              <a:t>γ </a:t>
            </a:r>
            <a:r>
              <a:rPr lang="cs-CZ" altLang="cs-CZ" sz="2000" dirty="0"/>
              <a:t>je klíčovým faktorem pink-to-</a:t>
            </a:r>
            <a:r>
              <a:rPr lang="cs-CZ" altLang="cs-CZ" sz="2000" dirty="0" err="1"/>
              <a:t>white</a:t>
            </a:r>
            <a:r>
              <a:rPr lang="cs-CZ" altLang="cs-CZ" sz="2000" dirty="0"/>
              <a:t> diferenciaci in vitro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75ACD35C-9490-4101-9E9C-B457DA2C80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75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762298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Plasticita tukové tkáně I.</a:t>
            </a:r>
          </a:p>
        </p:txBody>
      </p:sp>
      <p:sp>
        <p:nvSpPr>
          <p:cNvPr id="91139" name="Zástupný symbol pro obsah 2"/>
          <p:cNvSpPr>
            <a:spLocks noGrp="1"/>
          </p:cNvSpPr>
          <p:nvPr>
            <p:ph idx="1"/>
          </p:nvPr>
        </p:nvSpPr>
        <p:spPr>
          <a:xfrm>
            <a:off x="595745" y="1171576"/>
            <a:ext cx="10072255" cy="5298497"/>
          </a:xfrm>
        </p:spPr>
        <p:txBody>
          <a:bodyPr/>
          <a:lstStyle/>
          <a:p>
            <a:r>
              <a:rPr lang="cs-CZ" altLang="cs-CZ" sz="2000" dirty="0"/>
              <a:t>tuková tkáň = </a:t>
            </a:r>
            <a:r>
              <a:rPr lang="cs-CZ" altLang="cs-CZ" sz="2000" b="1" dirty="0"/>
              <a:t>spousta metabolických, buněčných a endokrinních funkcí</a:t>
            </a:r>
          </a:p>
          <a:p>
            <a:endParaRPr lang="cs-CZ" altLang="cs-CZ" sz="2000" dirty="0"/>
          </a:p>
          <a:p>
            <a:r>
              <a:rPr lang="cs-CZ" altLang="cs-CZ" sz="2000" dirty="0"/>
              <a:t>více buněčných typů přispívá k </a:t>
            </a:r>
            <a:r>
              <a:rPr lang="cs-CZ" altLang="cs-CZ" sz="2000" dirty="0" err="1"/>
              <a:t>adipogenezi</a:t>
            </a:r>
            <a:r>
              <a:rPr lang="cs-CZ" altLang="cs-CZ" sz="2000" dirty="0"/>
              <a:t> ve vývoji a </a:t>
            </a:r>
            <a:r>
              <a:rPr lang="cs-CZ" altLang="cs-CZ" sz="2000" dirty="0" err="1"/>
              <a:t>remodelaci</a:t>
            </a:r>
            <a:r>
              <a:rPr lang="cs-CZ" altLang="cs-CZ" sz="2000" dirty="0"/>
              <a:t> tukové tkáně</a:t>
            </a:r>
          </a:p>
          <a:p>
            <a:pPr lvl="1"/>
            <a:r>
              <a:rPr lang="cs-CZ" altLang="cs-CZ" sz="1800" dirty="0"/>
              <a:t>WAT, BAT, béžové adipocyty, růžové adipocyty </a:t>
            </a:r>
            <a:endParaRPr lang="cs-CZ" altLang="cs-CZ" sz="1800" dirty="0">
              <a:sym typeface="Wingdings" panose="05000000000000000000" pitchFamily="2" charset="2"/>
            </a:endParaRPr>
          </a:p>
          <a:p>
            <a:pPr lvl="1"/>
            <a:r>
              <a:rPr lang="cs-CZ" altLang="cs-CZ" sz="1800" dirty="0"/>
              <a:t>různý původ (dosud neobjasněný)</a:t>
            </a:r>
          </a:p>
          <a:p>
            <a:endParaRPr lang="cs-CZ" altLang="cs-CZ" sz="2000" dirty="0"/>
          </a:p>
          <a:p>
            <a:r>
              <a:rPr lang="cs-CZ" altLang="cs-CZ" sz="2000" dirty="0"/>
              <a:t>lokalizace tukové tkáně jsou heterogenní a obsahují dynamickou směs buněčných typů a mají různé funkce</a:t>
            </a:r>
          </a:p>
          <a:p>
            <a:pPr lvl="1">
              <a:spcBef>
                <a:spcPts val="600"/>
              </a:spcBef>
            </a:pPr>
            <a:r>
              <a:rPr lang="cs-CZ" altLang="cs-CZ" sz="1800" b="1" dirty="0"/>
              <a:t>WAT</a:t>
            </a:r>
            <a:r>
              <a:rPr lang="cs-CZ" altLang="cs-CZ" sz="1800" dirty="0"/>
              <a:t>: </a:t>
            </a:r>
            <a:r>
              <a:rPr lang="cs-CZ" altLang="cs-CZ" sz="1800" dirty="0" err="1"/>
              <a:t>adipokiny</a:t>
            </a:r>
            <a:r>
              <a:rPr lang="cs-CZ" altLang="cs-CZ" sz="1800" dirty="0"/>
              <a:t>, které ovlivňují stravovací chování a metabolismus (</a:t>
            </a:r>
            <a:r>
              <a:rPr lang="cs-CZ" altLang="cs-CZ" sz="1800" dirty="0" err="1"/>
              <a:t>leptin</a:t>
            </a:r>
            <a:r>
              <a:rPr lang="cs-CZ" altLang="cs-CZ" sz="1800" dirty="0"/>
              <a:t>, </a:t>
            </a:r>
            <a:r>
              <a:rPr lang="cs-CZ" altLang="cs-CZ" sz="1800" dirty="0" err="1"/>
              <a:t>adiponektin</a:t>
            </a:r>
            <a:r>
              <a:rPr lang="cs-CZ" altLang="cs-CZ" sz="1800" dirty="0"/>
              <a:t>, </a:t>
            </a:r>
            <a:r>
              <a:rPr lang="cs-CZ" altLang="cs-CZ" sz="1800" dirty="0" err="1"/>
              <a:t>resistin</a:t>
            </a:r>
            <a:r>
              <a:rPr lang="cs-CZ" altLang="cs-CZ" sz="1800" dirty="0"/>
              <a:t>, </a:t>
            </a:r>
            <a:r>
              <a:rPr lang="cs-CZ" altLang="cs-CZ" sz="1800" dirty="0" err="1"/>
              <a:t>adipsin</a:t>
            </a:r>
            <a:r>
              <a:rPr lang="cs-CZ" altLang="cs-CZ" sz="1800" dirty="0"/>
              <a:t>), zánět, imunitu atd. </a:t>
            </a:r>
          </a:p>
          <a:p>
            <a:pPr lvl="1">
              <a:spcBef>
                <a:spcPts val="600"/>
              </a:spcBef>
            </a:pPr>
            <a:r>
              <a:rPr lang="cs-CZ" altLang="cs-CZ" sz="1800" b="1" dirty="0"/>
              <a:t>BAT</a:t>
            </a:r>
            <a:r>
              <a:rPr lang="cs-CZ" altLang="cs-CZ" sz="1800" dirty="0"/>
              <a:t>: hormony a růstové faktory (</a:t>
            </a:r>
            <a:r>
              <a:rPr lang="cs-CZ" altLang="cs-CZ" sz="1800" dirty="0" err="1"/>
              <a:t>betatrofin</a:t>
            </a:r>
            <a:r>
              <a:rPr lang="cs-CZ" altLang="cs-CZ" sz="1800" dirty="0"/>
              <a:t> a FGF21)</a:t>
            </a:r>
          </a:p>
          <a:p>
            <a:pPr lvl="1">
              <a:spcBef>
                <a:spcPts val="600"/>
              </a:spcBef>
            </a:pPr>
            <a:r>
              <a:rPr lang="cs-CZ" altLang="cs-CZ" sz="1800" b="1" dirty="0"/>
              <a:t>růžové adipocyty</a:t>
            </a:r>
            <a:r>
              <a:rPr lang="cs-CZ" altLang="cs-CZ" sz="1800" dirty="0"/>
              <a:t>: mléčná složka, </a:t>
            </a:r>
            <a:r>
              <a:rPr lang="cs-CZ" altLang="cs-CZ" sz="1800" dirty="0" err="1"/>
              <a:t>leptin</a:t>
            </a:r>
            <a:endParaRPr lang="cs-CZ" altLang="cs-CZ" sz="1800" dirty="0"/>
          </a:p>
          <a:p>
            <a:pPr>
              <a:buFont typeface="Arial" panose="020B0604020202020204" pitchFamily="34" charset="0"/>
              <a:buNone/>
            </a:pPr>
            <a:endParaRPr lang="cs-CZ" altLang="cs-CZ" sz="2000" dirty="0"/>
          </a:p>
          <a:p>
            <a:r>
              <a:rPr lang="cs-CZ" altLang="cs-CZ" sz="2000" dirty="0"/>
              <a:t>schopnost hypertrofie a hyperplazie adipocytů</a:t>
            </a:r>
          </a:p>
          <a:p>
            <a:endParaRPr lang="cs-CZ" altLang="cs-CZ" sz="2000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7C96EA6A-11D6-4E25-B4BC-3B442464BF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76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563264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Plasticita tukové tkáně II.</a:t>
            </a:r>
          </a:p>
        </p:txBody>
      </p:sp>
      <p:sp>
        <p:nvSpPr>
          <p:cNvPr id="93187" name="Zástupný symbol pro obsah 2"/>
          <p:cNvSpPr>
            <a:spLocks noGrp="1"/>
          </p:cNvSpPr>
          <p:nvPr>
            <p:ph idx="1"/>
          </p:nvPr>
        </p:nvSpPr>
        <p:spPr>
          <a:xfrm>
            <a:off x="387927" y="1385456"/>
            <a:ext cx="10280073" cy="5084618"/>
          </a:xfrm>
        </p:spPr>
        <p:txBody>
          <a:bodyPr/>
          <a:lstStyle/>
          <a:p>
            <a:r>
              <a:rPr lang="cs-CZ" altLang="cs-CZ" sz="2000" dirty="0"/>
              <a:t>adipocyty se obměňují po celý život a jsou dynamicky regulovány z hlediska počtu, velikosti a metabolických vlastností</a:t>
            </a:r>
          </a:p>
          <a:p>
            <a:endParaRPr lang="cs-CZ" altLang="cs-CZ" sz="2000" dirty="0"/>
          </a:p>
          <a:p>
            <a:r>
              <a:rPr lang="cs-CZ" altLang="cs-CZ" sz="2000" dirty="0" err="1"/>
              <a:t>progenitory</a:t>
            </a:r>
            <a:r>
              <a:rPr lang="cs-CZ" altLang="cs-CZ" sz="2000" dirty="0"/>
              <a:t> adipocytů</a:t>
            </a:r>
          </a:p>
          <a:p>
            <a:pPr lvl="1"/>
            <a:r>
              <a:rPr lang="cs-CZ" altLang="cs-CZ" dirty="0"/>
              <a:t>aktivují se během homeostatického obratu a hyperplastické expanze </a:t>
            </a:r>
          </a:p>
          <a:p>
            <a:pPr lvl="1"/>
            <a:r>
              <a:rPr lang="cs-CZ" altLang="cs-CZ" dirty="0"/>
              <a:t>podílejí se na browningu (fenotypový přechod mezi anabolickými a katabolickými stavy)</a:t>
            </a:r>
          </a:p>
          <a:p>
            <a:pPr>
              <a:buFont typeface="Arial" panose="020B0604020202020204" pitchFamily="34" charset="0"/>
              <a:buNone/>
            </a:pPr>
            <a:endParaRPr lang="cs-CZ" altLang="cs-CZ" sz="2000" dirty="0"/>
          </a:p>
          <a:p>
            <a:r>
              <a:rPr lang="cs-CZ" altLang="cs-CZ" sz="2000" dirty="0"/>
              <a:t>vlastní metabolická plasticita zralých buněk</a:t>
            </a:r>
          </a:p>
          <a:p>
            <a:pPr lvl="1"/>
            <a:r>
              <a:rPr lang="cs-CZ" altLang="cs-CZ" sz="1800" dirty="0"/>
              <a:t>browning, přeměna </a:t>
            </a:r>
            <a:r>
              <a:rPr lang="cs-CZ" altLang="cs-CZ" sz="1800" dirty="0" err="1"/>
              <a:t>white</a:t>
            </a:r>
            <a:r>
              <a:rPr lang="cs-CZ" altLang="cs-CZ" sz="1800" dirty="0"/>
              <a:t>-to-pink </a:t>
            </a:r>
          </a:p>
          <a:p>
            <a:pPr>
              <a:buFont typeface="Arial" panose="020B0604020202020204" pitchFamily="34" charset="0"/>
              <a:buNone/>
            </a:pPr>
            <a:endParaRPr lang="cs-CZ" altLang="cs-CZ" sz="2000" dirty="0"/>
          </a:p>
          <a:p>
            <a:r>
              <a:rPr lang="cs-CZ" altLang="cs-CZ" sz="2000" dirty="0"/>
              <a:t>mobilita a metabolická plasticita tukové tkáně může být zaměřena na terapeutický přínos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B81C51E-8D2F-4768-882A-3627CA3450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77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668367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CD41F3-BD45-DAEF-41D0-9705BE502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Čtení pro náročné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61D928-F137-C752-6655-02974EA4B3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>
              <a:lnSpc>
                <a:spcPct val="250000"/>
              </a:lnSpc>
            </a:pPr>
            <a:r>
              <a:rPr lang="cs-CZ" sz="2400" dirty="0">
                <a:hlinkClick r:id="rId2"/>
              </a:rPr>
              <a:t>https://www.frontiersin.org/articles/10.3389/fcvm.2020.00022/full</a:t>
            </a:r>
            <a:r>
              <a:rPr lang="cs-CZ" sz="2400" dirty="0"/>
              <a:t> </a:t>
            </a:r>
          </a:p>
          <a:p>
            <a:pPr>
              <a:lnSpc>
                <a:spcPct val="250000"/>
              </a:lnSpc>
            </a:pPr>
            <a:r>
              <a:rPr lang="cs-CZ" sz="2400" dirty="0">
                <a:hlinkClick r:id="rId3"/>
              </a:rPr>
              <a:t>https://www.nature.com/articles/s41580-018-0093-z</a:t>
            </a:r>
            <a:r>
              <a:rPr lang="cs-CZ" sz="2400" dirty="0"/>
              <a:t> </a:t>
            </a:r>
          </a:p>
          <a:p>
            <a:pPr>
              <a:lnSpc>
                <a:spcPct val="250000"/>
              </a:lnSpc>
            </a:pPr>
            <a:r>
              <a:rPr lang="cs-CZ" sz="2400" dirty="0">
                <a:hlinkClick r:id="rId4"/>
              </a:rPr>
              <a:t>https://pubmed.ncbi.nlm.nih.gov/30067154/</a:t>
            </a:r>
          </a:p>
          <a:p>
            <a:pPr>
              <a:lnSpc>
                <a:spcPct val="250000"/>
              </a:lnSpc>
            </a:pPr>
            <a:r>
              <a:rPr lang="cs-CZ" sz="2400" dirty="0">
                <a:hlinkClick r:id="rId4"/>
              </a:rPr>
              <a:t>https://www.mdpi.com/1422-0067/21/10/3570</a:t>
            </a:r>
            <a:r>
              <a:rPr lang="cs-CZ" sz="2400" dirty="0"/>
              <a:t> 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EDEA2BB-8807-9A86-7017-228A7C4C57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78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88084242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Děkuji za pozornost 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endParaRPr lang="cs-CZ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0549E2A-8299-4821-84AD-F3BB74C68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3D1B43-15AF-46C3-AB31-3CA8EAE89967}" type="slidenum">
              <a:rPr lang="cs-CZ" altLang="cs-CZ"/>
              <a:pPr>
                <a:defRPr/>
              </a:pPr>
              <a:t>79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4951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91E1032-89D0-4E21-A182-8BA3E80AE6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26C788C-83A9-4233-80EB-43FB52A46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ea typeface="+mj-lt"/>
                <a:cs typeface="+mj-lt"/>
              </a:rPr>
              <a:t>Bílý a hnědý adipocyt</a:t>
            </a:r>
            <a:endParaRPr lang="cs-CZ" dirty="0"/>
          </a:p>
        </p:txBody>
      </p:sp>
      <p:pic>
        <p:nvPicPr>
          <p:cNvPr id="6" name="Obrázek 7">
            <a:extLst>
              <a:ext uri="{FF2B5EF4-FFF2-40B4-BE49-F238E27FC236}">
                <a16:creationId xmlns:a16="http://schemas.microsoft.com/office/drawing/2014/main" id="{98E50172-3D6E-4BDD-87CC-E68DEBA23F9E}"/>
              </a:ext>
            </a:extLst>
          </p:cNvPr>
          <p:cNvPicPr>
            <a:picLocks noGrp="1" noChangeAspect="1"/>
          </p:cNvPicPr>
          <p:nvPr>
            <p:ph idx="29"/>
          </p:nvPr>
        </p:nvPicPr>
        <p:blipFill>
          <a:blip r:embed="rId2"/>
          <a:stretch>
            <a:fillRect/>
          </a:stretch>
        </p:blipFill>
        <p:spPr>
          <a:xfrm>
            <a:off x="720000" y="2034275"/>
            <a:ext cx="5219998" cy="3474457"/>
          </a:xfrm>
        </p:spPr>
      </p:pic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BA13E686-4B61-0C4C-531B-5F63E90AAE12}"/>
              </a:ext>
            </a:extLst>
          </p:cNvPr>
          <p:cNvPicPr>
            <a:picLocks noGrp="1" noChangeAspect="1"/>
          </p:cNvPicPr>
          <p:nvPr>
            <p:ph idx="3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575" y="1837093"/>
            <a:ext cx="5219700" cy="3869613"/>
          </a:xfrm>
        </p:spPr>
      </p:pic>
    </p:spTree>
    <p:extLst>
      <p:ext uri="{BB962C8B-B14F-4D97-AF65-F5344CB8AC3E}">
        <p14:creationId xmlns:p14="http://schemas.microsoft.com/office/powerpoint/2010/main" val="2625653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obsah 2"/>
          <p:cNvSpPr>
            <a:spLocks noGrp="1"/>
          </p:cNvSpPr>
          <p:nvPr>
            <p:ph sz="half" idx="4294967295"/>
          </p:nvPr>
        </p:nvSpPr>
        <p:spPr>
          <a:xfrm>
            <a:off x="1524000" y="1428751"/>
            <a:ext cx="9144000" cy="4697413"/>
          </a:xfrm>
        </p:spPr>
        <p:txBody>
          <a:bodyPr/>
          <a:lstStyle/>
          <a:p>
            <a:endParaRPr lang="cs-CZ" altLang="cs-CZ" sz="2000"/>
          </a:p>
          <a:p>
            <a:endParaRPr lang="cs-CZ" altLang="cs-CZ" sz="2000"/>
          </a:p>
          <a:p>
            <a:endParaRPr lang="cs-CZ" altLang="cs-CZ" sz="2000"/>
          </a:p>
          <a:p>
            <a:endParaRPr lang="cs-CZ" altLang="cs-CZ" sz="2000"/>
          </a:p>
          <a:p>
            <a:endParaRPr lang="cs-CZ" altLang="cs-CZ" sz="2000"/>
          </a:p>
          <a:p>
            <a:endParaRPr lang="cs-CZ" altLang="cs-CZ" sz="2000"/>
          </a:p>
          <a:p>
            <a:endParaRPr lang="cs-CZ" altLang="cs-CZ" sz="2000"/>
          </a:p>
        </p:txBody>
      </p:sp>
      <p:pic>
        <p:nvPicPr>
          <p:cNvPr id="16387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73250" y="1357313"/>
            <a:ext cx="8794750" cy="4075112"/>
          </a:xfrm>
          <a:noFill/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DDA54B5D-6931-4216-98A9-C143D608B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36DFB1-5E72-443A-B8BE-A6F66807A71C}" type="slidenum">
              <a:rPr lang="cs-CZ" altLang="cs-CZ"/>
              <a:pPr>
                <a:defRPr/>
              </a:pPr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0640777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1" id="{94EEA1FC-F0E7-4E0A-B47F-AE2894ABED08}" vid="{7A9D376A-24CE-43C6-8B04-4EECE7865B79}"/>
    </a:ext>
  </a:extLst>
</a:theme>
</file>

<file path=ppt/theme/theme2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cz-v11.potx" id="{AF0F71E7-5DF4-4053-86E5-72B8973D7F64}" vid="{53024889-B6B7-4D78-8AB9-6C3BF509ADE5}"/>
    </a:ext>
  </a:extLst>
</a:theme>
</file>

<file path=ppt/theme/theme3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cz-v11.potx" id="{AF0F71E7-5DF4-4053-86E5-72B8973D7F64}" vid="{53024889-B6B7-4D78-8AB9-6C3BF509ADE5}"/>
    </a:ext>
  </a:extLst>
</a:theme>
</file>

<file path=ppt/theme/theme4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38DCBE3C9349047A90B9CE5FC923C7E" ma:contentTypeVersion="5" ma:contentTypeDescription="Vytvoří nový dokument" ma:contentTypeScope="" ma:versionID="d1536d17b9e703a4a546efadafe105e5">
  <xsd:schema xmlns:xsd="http://www.w3.org/2001/XMLSchema" xmlns:xs="http://www.w3.org/2001/XMLSchema" xmlns:p="http://schemas.microsoft.com/office/2006/metadata/properties" xmlns:ns2="f23ba95e-8878-45fb-883c-6db8fa44b0f4" targetNamespace="http://schemas.microsoft.com/office/2006/metadata/properties" ma:root="true" ma:fieldsID="ea818a74aa4440f958db38b66ace6d45" ns2:_="">
    <xsd:import namespace="f23ba95e-8878-45fb-883c-6db8fa44b0f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3ba95e-8878-45fb-883c-6db8fa44b0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6A031C6-82D5-4963-BD3F-A7E384909D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3ba95e-8878-45fb-883c-6db8fa44b0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EA49DB1-D64F-4AA8-B709-4AC1B65C5B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CB5875-88F5-40E1-9E82-53CB83768963}">
  <ds:schemaRefs>
    <ds:schemaRef ds:uri="http://purl.org/dc/terms/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f23ba95e-8878-45fb-883c-6db8fa44b0f4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prezentace-med-cz-v9</Template>
  <TotalTime>2224</TotalTime>
  <Words>6367</Words>
  <Application>Microsoft Office PowerPoint</Application>
  <PresentationFormat>Širokoúhlá obrazovka</PresentationFormat>
  <Paragraphs>789</Paragraphs>
  <Slides>79</Slides>
  <Notes>56</Notes>
  <HiddenSlides>0</HiddenSlides>
  <MMClips>0</MMClips>
  <ScaleCrop>false</ScaleCrop>
  <HeadingPairs>
    <vt:vector size="4" baseType="variant">
      <vt:variant>
        <vt:lpstr>Motiv</vt:lpstr>
      </vt:variant>
      <vt:variant>
        <vt:i4>3</vt:i4>
      </vt:variant>
      <vt:variant>
        <vt:lpstr>Nadpisy snímků</vt:lpstr>
      </vt:variant>
      <vt:variant>
        <vt:i4>79</vt:i4>
      </vt:variant>
    </vt:vector>
  </HeadingPairs>
  <TitlesOfParts>
    <vt:vector size="82" baseType="lpstr">
      <vt:lpstr>Prezentace_MU_CZ</vt:lpstr>
      <vt:lpstr>Prezentace_MU_CZ</vt:lpstr>
      <vt:lpstr>Prezentace_MU_CZ</vt:lpstr>
      <vt:lpstr>Tuková tkáň</vt:lpstr>
      <vt:lpstr>Osnova</vt:lpstr>
      <vt:lpstr>Tuková tkáň</vt:lpstr>
      <vt:lpstr>Funkce tukové tkáně</vt:lpstr>
      <vt:lpstr>Druhy tukové tkáně</vt:lpstr>
      <vt:lpstr>Druhy tukové tkáně</vt:lpstr>
      <vt:lpstr>Adipocyt</vt:lpstr>
      <vt:lpstr>Bílý a hnědý adipocyt</vt:lpstr>
      <vt:lpstr>Prezentace aplikace PowerPoint</vt:lpstr>
      <vt:lpstr>Původ adipocytů</vt:lpstr>
      <vt:lpstr>Tukové kmenové buňky (Adipose progenitor cells - APCs)</vt:lpstr>
      <vt:lpstr>Tukové kmenové buňky</vt:lpstr>
      <vt:lpstr>Adipogeneze</vt:lpstr>
      <vt:lpstr>Adipogeneze II.</vt:lpstr>
      <vt:lpstr>Prezentace aplikace PowerPoint</vt:lpstr>
      <vt:lpstr>Vývojové načasování adipogeneze</vt:lpstr>
      <vt:lpstr>Počet adipocytů</vt:lpstr>
      <vt:lpstr>Počet adipocytů</vt:lpstr>
      <vt:lpstr>Prezentace aplikace PowerPoint</vt:lpstr>
      <vt:lpstr>Bílá tuková tkáň (WAT)</vt:lpstr>
      <vt:lpstr>Druhy WAT I.</vt:lpstr>
      <vt:lpstr>Druhy WAT II.</vt:lpstr>
      <vt:lpstr>Prezentace aplikace PowerPoint</vt:lpstr>
      <vt:lpstr>Distribuce WAT</vt:lpstr>
      <vt:lpstr>Prezentace aplikace PowerPoint</vt:lpstr>
      <vt:lpstr>Tuková tkáň při obezitě I.</vt:lpstr>
      <vt:lpstr>Tuková tkáň při obezitě II.</vt:lpstr>
      <vt:lpstr>Prezentace aplikace PowerPoint</vt:lpstr>
      <vt:lpstr>Makrofágy</vt:lpstr>
      <vt:lpstr>Makrofágy při obezitě</vt:lpstr>
      <vt:lpstr>Prezentace aplikace PowerPoint</vt:lpstr>
      <vt:lpstr>Prezentace aplikace PowerPoint</vt:lpstr>
      <vt:lpstr>Imunitní odpověď tukové tkáně</vt:lpstr>
      <vt:lpstr>Tuková tkáň při obezitě III.</vt:lpstr>
      <vt:lpstr>Tuková tkáň při obezitě IV.</vt:lpstr>
      <vt:lpstr>Inzulinová rezistence I.</vt:lpstr>
      <vt:lpstr>Inzulinová rezistence II.</vt:lpstr>
      <vt:lpstr>Prezentace aplikace PowerPoint</vt:lpstr>
      <vt:lpstr>Produkce látek ve WAT</vt:lpstr>
      <vt:lpstr>Adipokiny</vt:lpstr>
      <vt:lpstr>Prezentace aplikace PowerPoint</vt:lpstr>
      <vt:lpstr>Funkce WAT</vt:lpstr>
      <vt:lpstr>Prezentace aplikace PowerPoint</vt:lpstr>
      <vt:lpstr>Leptin I.</vt:lpstr>
      <vt:lpstr>Leptin II.</vt:lpstr>
      <vt:lpstr>Adiponektin I.</vt:lpstr>
      <vt:lpstr>Adiponektin II.</vt:lpstr>
      <vt:lpstr>Poměr leptin vs. adiponektin</vt:lpstr>
      <vt:lpstr>Funkce WAT dle lokalizace</vt:lpstr>
      <vt:lpstr>Hnědá tuková tkáň (BAT)</vt:lpstr>
      <vt:lpstr>Dýchací řetězec</vt:lpstr>
      <vt:lpstr>Uncoupling protein UCP-1  </vt:lpstr>
      <vt:lpstr>Dýchací řetězec - UCPs</vt:lpstr>
      <vt:lpstr>Hnědé adipocyty</vt:lpstr>
      <vt:lpstr>Prezentace aplikace PowerPoint</vt:lpstr>
      <vt:lpstr>Béžové adipocyty I.</vt:lpstr>
      <vt:lpstr>Béžové adipocyty II.</vt:lpstr>
      <vt:lpstr>Prezentace aplikace PowerPoint</vt:lpstr>
      <vt:lpstr>Prezentace aplikace PowerPoint</vt:lpstr>
      <vt:lpstr>Distribuce BAT - kojenci</vt:lpstr>
      <vt:lpstr>BAT v dospělosti I.</vt:lpstr>
      <vt:lpstr>BAT v dospělosti II.</vt:lpstr>
      <vt:lpstr>Dlouhodobá expozici chladem </vt:lpstr>
      <vt:lpstr>Vliv chladu na BAT</vt:lpstr>
      <vt:lpstr>Browning I.</vt:lpstr>
      <vt:lpstr>Prezentace aplikace PowerPoint</vt:lpstr>
      <vt:lpstr>Hlavní regulátory hnědnutí</vt:lpstr>
      <vt:lpstr>Browning II.</vt:lpstr>
      <vt:lpstr>Browning III.</vt:lpstr>
      <vt:lpstr>Zvýšení clearance a využití živin hnědými a béžovými adipocyty by mohlo snížit přebytek TAG a glukózy</vt:lpstr>
      <vt:lpstr>Prezentace aplikace PowerPoint</vt:lpstr>
      <vt:lpstr>Růžová tuková tkáň</vt:lpstr>
      <vt:lpstr>Vývoj alveolů mléčné žlázy</vt:lpstr>
      <vt:lpstr>Prezentace aplikace PowerPoint</vt:lpstr>
      <vt:lpstr>Růžová tuková tkáň II.</vt:lpstr>
      <vt:lpstr>Plasticita tukové tkáně I.</vt:lpstr>
      <vt:lpstr>Plasticita tukové tkáně II.</vt:lpstr>
      <vt:lpstr>Čtení pro náročné</vt:lpstr>
      <vt:lpstr>Děkuji za pozornost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Tuková tkáň</dc:title>
  <dc:creator>Markéta Grulichová</dc:creator>
  <cp:lastModifiedBy>Tomáš Nekula</cp:lastModifiedBy>
  <cp:revision>1786</cp:revision>
  <cp:lastPrinted>1601-01-01T00:00:00Z</cp:lastPrinted>
  <dcterms:created xsi:type="dcterms:W3CDTF">2019-10-18T13:09:11Z</dcterms:created>
  <dcterms:modified xsi:type="dcterms:W3CDTF">2023-11-24T10:37:15Z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0x010100738DCBE3C9349047A90B9CE5FC923C7E</vt:lpwstr>
  </property>
</Properties>
</file>