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768" autoAdjust="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030819"/>
            <a:ext cx="11361600" cy="2041126"/>
          </a:xfrm>
        </p:spPr>
        <p:txBody>
          <a:bodyPr/>
          <a:lstStyle/>
          <a:p>
            <a:r>
              <a:rPr lang="cs-CZ" dirty="0"/>
              <a:t>CHARAKTERISTIKA IONIZUJÍCÍHO ZÁŘENÍ, OCHRANA, NUKLEÁRNÍ MEDICÍNA A RADIOTERAPIE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Tomáš Jůza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F26296-80E0-4E59-878D-C64892641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952" y="473392"/>
            <a:ext cx="3105150" cy="11039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0774927-668A-4D46-B5E7-29875DCB2109}"/>
              </a:ext>
            </a:extLst>
          </p:cNvPr>
          <p:cNvSpPr txBox="1"/>
          <p:nvPr/>
        </p:nvSpPr>
        <p:spPr>
          <a:xfrm>
            <a:off x="398502" y="4859356"/>
            <a:ext cx="357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2022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0FC4188-6925-45D0-B247-CFF07640A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88" y="2822399"/>
            <a:ext cx="3657601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0A06D9-F306-4597-A46B-7193564010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B3B9C0C-98A9-4B89-B973-5E0E262D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Účinky na buňku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6E6861E-554F-4C15-A752-AF4B53DEB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Dočasné zastavení proliferace </a:t>
            </a:r>
          </a:p>
          <a:p>
            <a:r>
              <a:rPr lang="cs-CZ" dirty="0"/>
              <a:t>Reproduktivní smrt buněk (dočasné uchování funkce při ztrátě proliferační schopnosti), následuje </a:t>
            </a:r>
            <a:r>
              <a:rPr lang="cs-CZ" dirty="0" err="1"/>
              <a:t>apoptóza</a:t>
            </a:r>
            <a:r>
              <a:rPr lang="cs-CZ" dirty="0"/>
              <a:t> </a:t>
            </a:r>
          </a:p>
          <a:p>
            <a:r>
              <a:rPr lang="cs-CZ" dirty="0"/>
              <a:t>Okamžitá smrt buněk, následuje nekróza</a:t>
            </a:r>
          </a:p>
          <a:p>
            <a:endParaRPr lang="cs-CZ" dirty="0"/>
          </a:p>
          <a:p>
            <a:r>
              <a:rPr lang="cs-CZ" dirty="0"/>
              <a:t>Rozdílná </a:t>
            </a:r>
            <a:r>
              <a:rPr lang="cs-CZ" dirty="0" err="1"/>
              <a:t>radiosensitivita</a:t>
            </a:r>
            <a:r>
              <a:rPr lang="cs-CZ" dirty="0"/>
              <a:t> jednotlivých druhů buněk např. dle fáze buněčného cyklu, obsahu vody a kyslíku, dle rychlosti proliferace</a:t>
            </a:r>
          </a:p>
          <a:p>
            <a:endParaRPr lang="cs-CZ" dirty="0"/>
          </a:p>
          <a:p>
            <a:r>
              <a:rPr lang="cs-CZ" dirty="0"/>
              <a:t>Na celý organismus: stochastické a deterministické účinky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859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F8DE30-0E6C-4B7C-9204-F633076F2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F91C4BB-93D8-4B4D-A272-894EDB88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Ochrana před ionizujícím zářením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610A287-D4AC-4BC9-A67A-30E74F98E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Ochrana časem, vzdáleností, stíněním</a:t>
            </a:r>
          </a:p>
          <a:p>
            <a:endParaRPr lang="cs-CZ" dirty="0"/>
          </a:p>
          <a:p>
            <a:r>
              <a:rPr lang="cs-CZ" dirty="0"/>
              <a:t>Čas – dávka přímo úměrná době expozice</a:t>
            </a:r>
          </a:p>
          <a:p>
            <a:endParaRPr lang="cs-CZ" dirty="0"/>
          </a:p>
          <a:p>
            <a:r>
              <a:rPr lang="cs-CZ" dirty="0"/>
              <a:t>Vzdálenost – expozice klesá s druhou mocninou (čtvercem) vzdálenosti  od zdroje</a:t>
            </a:r>
          </a:p>
          <a:p>
            <a:endParaRPr lang="cs-CZ" dirty="0"/>
          </a:p>
        </p:txBody>
      </p:sp>
      <p:pic>
        <p:nvPicPr>
          <p:cNvPr id="2052" name="Picture 4" descr="https://fantasyobchod.gumlet.io/kachnicka-tubbz-navrat-do-budoucnosti-marty-mcfly-anti-radiation-suit-62ff52b983f14.jpeg?mode=fill&amp;fill=solid&amp;fill-color=ffffff&amp;w=1000&amp;dpr=1.0">
            <a:extLst>
              <a:ext uri="{FF2B5EF4-FFF2-40B4-BE49-F238E27FC236}">
                <a16:creationId xmlns:a16="http://schemas.microsoft.com/office/drawing/2014/main" id="{A43A8CB4-C426-4F8F-A74A-F759C2E4D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60" y="4199860"/>
            <a:ext cx="2658140" cy="265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862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C1D964-FD00-4BBF-81DB-7C9A70BF6D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E557C9-B6FC-4E74-AB69-09DBCD876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Ochrana stíněním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6954F27-6529-46A3-9CB2-DAFEE8A03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Vhodné materiály dle jednotlivých druhů záření:</a:t>
            </a:r>
          </a:p>
          <a:p>
            <a:pPr lvl="1"/>
            <a:r>
              <a:rPr lang="cs-CZ" dirty="0"/>
              <a:t>Alfa – nejsnazší stínění  - zastaví list papíru/plast (1mm)</a:t>
            </a:r>
          </a:p>
          <a:p>
            <a:pPr lvl="1"/>
            <a:r>
              <a:rPr lang="cs-CZ" dirty="0"/>
              <a:t>Beta – lehké materiály – kov, několik mm plastu…</a:t>
            </a:r>
          </a:p>
          <a:p>
            <a:pPr lvl="1"/>
            <a:r>
              <a:rPr lang="cs-CZ" dirty="0"/>
              <a:t>Gama – materiály s velkou hustotou, olovo</a:t>
            </a:r>
          </a:p>
          <a:p>
            <a:endParaRPr lang="cs-CZ" dirty="0"/>
          </a:p>
          <a:p>
            <a:pPr lvl="1"/>
            <a:r>
              <a:rPr lang="cs-CZ" dirty="0"/>
              <a:t>Neutrony – lehké materiály s obsahem vodíku, boru…</a:t>
            </a:r>
          </a:p>
          <a:p>
            <a:endParaRPr lang="cs-CZ" dirty="0"/>
          </a:p>
        </p:txBody>
      </p:sp>
      <p:pic>
        <p:nvPicPr>
          <p:cNvPr id="6" name="Picture 2" descr="https://1gr.cz/fotky/idnes/15/121/cl6/WEB5fa983_profimedia_0267486980.jpg">
            <a:extLst>
              <a:ext uri="{FF2B5EF4-FFF2-40B4-BE49-F238E27FC236}">
                <a16:creationId xmlns:a16="http://schemas.microsoft.com/office/drawing/2014/main" id="{67B2B21B-2026-41D6-AD81-C32DEDB5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486" y="3880884"/>
            <a:ext cx="4050935" cy="297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416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45E0E3-FEF8-41A8-B37F-31F09D3A61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F1E618-1BA4-4A63-9AC3-DF05367A7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Nukleární medicína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44C075C-D5B5-4E28-95A3-D07545C0B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Lékařský obor používající k diagnostice a terapii chorob zavedení radioaktivních látek (radiofarmak) do těla nemocného, nejčastěji </a:t>
            </a:r>
            <a:r>
              <a:rPr lang="cs-CZ" dirty="0" err="1"/>
              <a:t>i.v</a:t>
            </a:r>
            <a:r>
              <a:rPr lang="cs-CZ" dirty="0"/>
              <a:t>.</a:t>
            </a:r>
          </a:p>
          <a:p>
            <a:r>
              <a:rPr lang="cs-CZ" dirty="0"/>
              <a:t>Nejčastěji používanými radioizotopy jsou technecium-99m, jod-123, jod-131 </a:t>
            </a:r>
          </a:p>
          <a:p>
            <a:r>
              <a:rPr lang="cs-CZ" dirty="0"/>
              <a:t>Funkční zobrazení</a:t>
            </a:r>
          </a:p>
          <a:p>
            <a:r>
              <a:rPr lang="cs-CZ" dirty="0"/>
              <a:t>Gama kamera, SPECT,  PET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2125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24F3BD-6714-4CAE-82E1-76DCD7A5A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263016-14AA-4F45-918B-935A4F03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principy nukleární medicíny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5E7C3AE-5DB2-41E1-8F61-6AFC8CFAB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Detekce záření scintilačním počítačem (či jiný digitální detektor)</a:t>
            </a:r>
          </a:p>
          <a:p>
            <a:r>
              <a:rPr lang="cs-CZ" dirty="0"/>
              <a:t>Kolimace záření - detekce záření jen z úzkého prostorového úhlu, v němž byla umístěna vyšetřovaná část těla. </a:t>
            </a:r>
          </a:p>
          <a:p>
            <a:r>
              <a:rPr lang="cs-CZ" dirty="0"/>
              <a:t>Zářiče s krátkým poločasem přeměny: Tc-99m  cca 6 hodin, jód-131 cca 8 dní, jód-123 cca  13 h.</a:t>
            </a:r>
          </a:p>
          <a:p>
            <a:r>
              <a:rPr lang="cs-CZ" dirty="0"/>
              <a:t>Příprava metastabilního technecia přímo na oddělení v techneciových generátorech. </a:t>
            </a:r>
          </a:p>
          <a:p>
            <a:r>
              <a:rPr lang="cs-CZ" dirty="0"/>
              <a:t>Radionuklid navázán na látku se specifickou distribucí v těla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0534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7579C3-BE69-445D-B658-CF2758B072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7CD1D0-6C3A-45B0-B16E-D09D655D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Gama kamera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A27DC9F-9C82-48C8-8094-FAF38EBDA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Dvojrozměrné zobrazení distribuce radionuklidu v reálném čase</a:t>
            </a:r>
          </a:p>
          <a:p>
            <a:r>
              <a:rPr lang="cs-CZ" dirty="0"/>
              <a:t>Dynamické i statické zobrazení</a:t>
            </a:r>
          </a:p>
          <a:p>
            <a:r>
              <a:rPr lang="cs-CZ" dirty="0"/>
              <a:t>Např. vylučovací funkce ledvin, pasáž žaludkem, evakuace žluči ze žlučníku….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7134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EDF9D1-C8B2-4A9A-8AB2-16EC07E21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3CB663-D4FE-4F41-9CA9-52C2E5FF9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4D5863-CBF0-4972-83AF-28A3EC0D9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4AEDC52-DF53-44D9-83FB-2DA047121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51545D6-783A-48BC-9C99-917F1B438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9478"/>
            <a:ext cx="9765204" cy="684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47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D17256-8A23-49D7-984A-C578A5D6AB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2B170E-7451-4956-8649-9219EC80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SPECT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9A8FAF-6D36-4DCC-893B-E4A3EB028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Jednofotonová</a:t>
            </a:r>
            <a:r>
              <a:rPr lang="cs-CZ" dirty="0"/>
              <a:t> emisní výpočetní tomografie</a:t>
            </a:r>
          </a:p>
          <a:p>
            <a:r>
              <a:rPr lang="cs-CZ" dirty="0"/>
              <a:t>Fotony záření jsou detekovány z různých směrů, což umožňuje rekonstrukci příčného řezu tomogramu</a:t>
            </a:r>
          </a:p>
          <a:p>
            <a:r>
              <a:rPr lang="cs-CZ" dirty="0"/>
              <a:t>(Kolem těla krouží </a:t>
            </a:r>
            <a:r>
              <a:rPr lang="cs-CZ" dirty="0" err="1"/>
              <a:t>Angerova</a:t>
            </a:r>
            <a:r>
              <a:rPr lang="cs-CZ" dirty="0"/>
              <a:t> gama kamera x Mnoho detektorů  uspořádáno kolem těla do kruhu nebo čtverce. </a:t>
            </a:r>
          </a:p>
          <a:p>
            <a:r>
              <a:rPr lang="cs-CZ" dirty="0"/>
              <a:t>Celý systém se otáčí kolem těla po spirále).</a:t>
            </a:r>
          </a:p>
          <a:p>
            <a:r>
              <a:rPr lang="cs-CZ" dirty="0"/>
              <a:t>Vyšetření skeletu – metastázy, únavové fraktury,</a:t>
            </a:r>
          </a:p>
          <a:p>
            <a:r>
              <a:rPr lang="cs-CZ" dirty="0"/>
              <a:t>   plicní </a:t>
            </a:r>
            <a:r>
              <a:rPr lang="cs-CZ" dirty="0" err="1"/>
              <a:t>perfuze</a:t>
            </a:r>
            <a:r>
              <a:rPr lang="cs-CZ" dirty="0"/>
              <a:t>, </a:t>
            </a:r>
            <a:r>
              <a:rPr lang="cs-CZ" dirty="0" err="1"/>
              <a:t>perfuze</a:t>
            </a:r>
            <a:r>
              <a:rPr lang="cs-CZ" dirty="0"/>
              <a:t> myokardu, </a:t>
            </a:r>
          </a:p>
          <a:p>
            <a:r>
              <a:rPr lang="cs-CZ" dirty="0"/>
              <a:t>   neuroendokrinní tumory, štítná žláza…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DCE36A9-A719-47B3-A597-E1F5E2C4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98" y="3452116"/>
            <a:ext cx="3473302" cy="325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6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C2676E-C76C-4777-A277-B23132E28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83A782-993F-4103-8BD6-A51AF71452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F87429-D779-4630-88F8-68F95C266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CD0A493-BC7A-4EB2-B17D-86D173A9A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 descr="https://cdn0.scrvt.com/39b415fb07de4d9656c7b516d8e2d907/9b4c33334fd24c2b/85880d864b49/v/b2e0a00bb3b3/siemens-healthineers_symbia_evo.png">
            <a:extLst>
              <a:ext uri="{FF2B5EF4-FFF2-40B4-BE49-F238E27FC236}">
                <a16:creationId xmlns:a16="http://schemas.microsoft.com/office/drawing/2014/main" id="{E0AC1E64-A1ED-43E2-A648-7766F2B6F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-29448"/>
            <a:ext cx="9170988" cy="687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38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985254-4419-4D44-915E-4EDE0C69E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ECA6D9E-8309-4416-912F-54D074C4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C569ECE-5758-4DE5-907E-5E9E39E8F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F0B08A-6C9A-451D-9DCE-DD5D188F0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000"/>
            <a:ext cx="8817311" cy="4351338"/>
          </a:xfrm>
          <a:prstGeom prst="rect">
            <a:avLst/>
          </a:prstGeom>
        </p:spPr>
      </p:pic>
      <p:pic>
        <p:nvPicPr>
          <p:cNvPr id="7" name="Zástupný obsah 6" descr="Obsah obrázku hvězda, rozmazání, noční obloha&#10;&#10;Popis byl vytvořen automaticky">
            <a:extLst>
              <a:ext uri="{FF2B5EF4-FFF2-40B4-BE49-F238E27FC236}">
                <a16:creationId xmlns:a16="http://schemas.microsoft.com/office/drawing/2014/main" id="{2DFF68A9-9E7C-4394-BAB8-AC0EFB32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35" y="2865437"/>
            <a:ext cx="4769191" cy="399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9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E39D49-4B5A-43E3-A0C5-577B815B7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B899D9-7CAC-452A-A6F9-BF4BD8BDD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Ionizující záření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F5F1D20-048D-4294-B326-E07439E2E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Elektromagnetické vlnění či tok (</a:t>
            </a:r>
            <a:r>
              <a:rPr lang="cs-CZ" dirty="0" err="1"/>
              <a:t>subatomických</a:t>
            </a:r>
            <a:r>
              <a:rPr lang="cs-CZ" dirty="0"/>
              <a:t>) částic s dostatečnou energii k ionizaci atomu či molekul</a:t>
            </a:r>
          </a:p>
          <a:p>
            <a:endParaRPr lang="cs-CZ" dirty="0"/>
          </a:p>
          <a:p>
            <a:r>
              <a:rPr lang="cs-CZ" dirty="0"/>
              <a:t>RTG a gama záření (část i UV) = fotony</a:t>
            </a:r>
          </a:p>
          <a:p>
            <a:r>
              <a:rPr lang="cs-CZ" dirty="0"/>
              <a:t>Alfa (jádro helia) a beta (pozitron a elektron)</a:t>
            </a:r>
          </a:p>
          <a:p>
            <a:r>
              <a:rPr lang="cs-CZ" dirty="0"/>
              <a:t>Neutrony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553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FCC6D3-5427-4B07-9146-D1AB82E559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24360B-17C8-4585-9573-424C0B361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6EA6124-77F4-489B-8B22-E1B80A454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6">
            <a:extLst>
              <a:ext uri="{FF2B5EF4-FFF2-40B4-BE49-F238E27FC236}">
                <a16:creationId xmlns:a16="http://schemas.microsoft.com/office/drawing/2014/main" id="{1061F60E-82F5-4FFD-9988-D4D23EF77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531" y="84137"/>
            <a:ext cx="4694831" cy="66897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61A61FF-4A62-4BE5-AEDC-AE968A6E4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288" y="0"/>
            <a:ext cx="2566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1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DB818D-0A4B-4E3E-B224-13333F89E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D4C722-0579-495F-903E-F6A231DAF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903" y="4136902"/>
            <a:ext cx="2817098" cy="264102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7CB98F84-3E51-4926-A3B2-5C72FC8A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ACF484C-DF34-45BC-9F5E-64478A16C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Pozitronová emisní tomografie</a:t>
            </a:r>
          </a:p>
          <a:p>
            <a:r>
              <a:rPr lang="cs-CZ" dirty="0"/>
              <a:t>Pozitronové zářiče vyráběné pomocí urychlovačů, velmi krátké poločasy (max. hodiny). </a:t>
            </a:r>
          </a:p>
          <a:p>
            <a:r>
              <a:rPr lang="cs-CZ" dirty="0"/>
              <a:t>Flour-18, nejčastěji ve formě </a:t>
            </a:r>
            <a:r>
              <a:rPr lang="cs-CZ" dirty="0" err="1"/>
              <a:t>flourdeoxyglukózy</a:t>
            </a:r>
            <a:r>
              <a:rPr lang="cs-CZ" dirty="0"/>
              <a:t> (FDG), vychytávají metabolicky aktivní tkáně</a:t>
            </a:r>
          </a:p>
          <a:p>
            <a:r>
              <a:rPr lang="cs-CZ" dirty="0"/>
              <a:t>Pozitrony urazí jen krátkou vzdálenost a anihilují s elektrony za tvorby dvou fotonů gama (0,51 </a:t>
            </a:r>
            <a:r>
              <a:rPr lang="cs-CZ" dirty="0" err="1"/>
              <a:t>MeV</a:t>
            </a:r>
            <a:r>
              <a:rPr lang="cs-CZ" dirty="0"/>
              <a:t>), </a:t>
            </a:r>
          </a:p>
          <a:p>
            <a:pPr marL="72000" indent="0">
              <a:buNone/>
            </a:pPr>
            <a:r>
              <a:rPr lang="cs-CZ" dirty="0"/>
              <a:t>  které se pohybují přesně opačnými směry,</a:t>
            </a:r>
          </a:p>
          <a:p>
            <a:pPr marL="72000" indent="0">
              <a:buNone/>
            </a:pPr>
            <a:r>
              <a:rPr lang="cs-CZ" dirty="0"/>
              <a:t>  mohou být detekovány dvěma protistojnými </a:t>
            </a:r>
          </a:p>
          <a:p>
            <a:pPr marL="72000" indent="0">
              <a:buNone/>
            </a:pPr>
            <a:r>
              <a:rPr lang="cs-CZ" dirty="0"/>
              <a:t>  detektory (v koincidenčním zapojení).</a:t>
            </a:r>
          </a:p>
        </p:txBody>
      </p:sp>
    </p:spTree>
    <p:extLst>
      <p:ext uri="{BB962C8B-B14F-4D97-AF65-F5344CB8AC3E}">
        <p14:creationId xmlns:p14="http://schemas.microsoft.com/office/powerpoint/2010/main" val="1055633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E93A57-4610-4BFB-BF9E-AE9A6512C8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2BCBE8-7FD9-43F7-A3E4-37FC54CE1D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B8E302-E705-4B3B-B9D6-BC22F495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4B3258C-3910-4316-A309-6D3B753B7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1F9D9A-3650-44D1-9AB0-CC8DFEB12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00" y="0"/>
            <a:ext cx="10114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8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8FC03D-B2F2-4167-81AE-6AA8509B96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6FDD8D-B6E3-403A-8CC6-2B9F11372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Fúzní metody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253F55F-6BF5-4E32-8448-FFFC98557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Spojení metody nukleární medicíny a anatomické zobrazovací metody</a:t>
            </a:r>
          </a:p>
          <a:p>
            <a:r>
              <a:rPr lang="cs-CZ" dirty="0"/>
              <a:t>Kombinace morfologického a funkčního zobrazení</a:t>
            </a:r>
          </a:p>
          <a:p>
            <a:r>
              <a:rPr lang="cs-CZ" dirty="0"/>
              <a:t>Oboje součástí jednoho přístroje </a:t>
            </a:r>
          </a:p>
          <a:p>
            <a:r>
              <a:rPr lang="cs-CZ" dirty="0"/>
              <a:t>SPECT/CT, PET/CT, PET/MRI </a:t>
            </a:r>
          </a:p>
          <a:p>
            <a:endParaRPr lang="cs-CZ" dirty="0"/>
          </a:p>
          <a:p>
            <a:r>
              <a:rPr lang="cs-CZ" dirty="0" err="1"/>
              <a:t>Staging</a:t>
            </a:r>
            <a:r>
              <a:rPr lang="cs-CZ" dirty="0"/>
              <a:t> nádorových onemocnění…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5639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2FAB6E-B407-47BC-AE1B-70FB5BD58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425C3B-AF01-4D7C-813F-E8783E9D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E129D5-A6B6-42A5-9511-9BBE1EA2B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D1B575C-774D-4B41-920C-6CC79457A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6">
            <a:extLst>
              <a:ext uri="{FF2B5EF4-FFF2-40B4-BE49-F238E27FC236}">
                <a16:creationId xmlns:a16="http://schemas.microsoft.com/office/drawing/2014/main" id="{8C8ED58D-879A-4014-9491-BC11CCA80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98" y="171041"/>
            <a:ext cx="4034402" cy="65472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AC4C3B-4174-4DF4-B5CD-E2CB5AC30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0" y="211137"/>
            <a:ext cx="7363278" cy="643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8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E14CAC-D616-4851-9D73-C2D2F294F7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9F67EC-BD27-4570-BAE5-8D68A964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Radioterapie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5DA5D7-B3EF-4A46-B33D-D2902CA41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Využívá biologických destruktivních účinků ionizujícího záření</a:t>
            </a:r>
          </a:p>
          <a:p>
            <a:r>
              <a:rPr lang="cs-CZ" dirty="0"/>
              <a:t>Deterministické účinky ionizujícího záření</a:t>
            </a:r>
          </a:p>
          <a:p>
            <a:r>
              <a:rPr lang="cs-CZ" dirty="0"/>
              <a:t>Nejčastěji léčba nádorů </a:t>
            </a:r>
          </a:p>
          <a:p>
            <a:r>
              <a:rPr lang="cs-CZ" dirty="0"/>
              <a:t>Dle umístění zářiče: </a:t>
            </a:r>
            <a:r>
              <a:rPr lang="cs-CZ" dirty="0" err="1"/>
              <a:t>brachyterapie</a:t>
            </a:r>
            <a:r>
              <a:rPr lang="cs-CZ" dirty="0"/>
              <a:t> x </a:t>
            </a:r>
            <a:r>
              <a:rPr lang="cs-CZ" dirty="0" err="1"/>
              <a:t>teleterapie</a:t>
            </a:r>
            <a:r>
              <a:rPr lang="cs-CZ" dirty="0"/>
              <a:t> (x otevřené zářiče)</a:t>
            </a:r>
          </a:p>
          <a:p>
            <a:endParaRPr lang="cs-CZ" dirty="0"/>
          </a:p>
          <a:p>
            <a:r>
              <a:rPr lang="cs-CZ" dirty="0"/>
              <a:t>Princip: nádorové buňky citlivější k ionizujícímu záření a s horší regenerační schopností než zdravá tkáň</a:t>
            </a:r>
          </a:p>
          <a:p>
            <a:endParaRPr lang="cs-CZ" dirty="0"/>
          </a:p>
          <a:p>
            <a:r>
              <a:rPr lang="cs-CZ" dirty="0"/>
              <a:t>Často v kombinaci s dalšími terapeutickými metodami (chemoterapie, chirurgická terapie… ) </a:t>
            </a:r>
          </a:p>
        </p:txBody>
      </p:sp>
    </p:spTree>
    <p:extLst>
      <p:ext uri="{BB962C8B-B14F-4D97-AF65-F5344CB8AC3E}">
        <p14:creationId xmlns:p14="http://schemas.microsoft.com/office/powerpoint/2010/main" val="2641635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4F5433-0CE3-4BB7-920E-09D8462A8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64841C-C1CE-4CC0-BA6F-FBEAC729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Brachyterapie</a:t>
            </a:r>
            <a:r>
              <a:rPr lang="cs-CZ" dirty="0"/>
              <a:t>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A272FF7-6B20-440E-8D99-D9FE6B509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Uzavřené zářiče, vložené do místa nádoru  </a:t>
            </a:r>
          </a:p>
          <a:p>
            <a:r>
              <a:rPr lang="cs-CZ" dirty="0"/>
              <a:t>Léčba malých lokalizovaných nádorů</a:t>
            </a:r>
          </a:p>
          <a:p>
            <a:r>
              <a:rPr lang="cs-CZ" dirty="0"/>
              <a:t>Formy aplikace: </a:t>
            </a:r>
            <a:r>
              <a:rPr lang="cs-CZ" dirty="0" err="1"/>
              <a:t>intrakavitální</a:t>
            </a:r>
            <a:r>
              <a:rPr lang="cs-CZ" dirty="0"/>
              <a:t> x intersticiální x „muláž“- na povrch těla</a:t>
            </a:r>
          </a:p>
          <a:p>
            <a:r>
              <a:rPr lang="cs-CZ" dirty="0"/>
              <a:t>(nádory mozku, polykacích a dýchacích cest, prsu, prostaty, konečníku, kůže, močového měchýře…) </a:t>
            </a:r>
          </a:p>
          <a:p>
            <a:r>
              <a:rPr lang="cs-CZ" dirty="0"/>
              <a:t>(</a:t>
            </a:r>
            <a:r>
              <a:rPr lang="cs-CZ" dirty="0" err="1"/>
              <a:t>Afterloader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Cesium 137, Iridium 192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5758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0013EB-636B-4D67-AE4C-F8D7322598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74B900-EC07-4CB0-A521-A0BADFD3B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Teleterapie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B1307C4-E6FB-4ECE-A701-D4383C847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Zdroj ionizujícího záření mimo tělo pacienta </a:t>
            </a:r>
          </a:p>
          <a:p>
            <a:r>
              <a:rPr lang="cs-CZ" dirty="0"/>
              <a:t>Plánovaná přesná geometrie ozáření, 3D plánování a aplikace z různých prostorových úhlů</a:t>
            </a:r>
          </a:p>
          <a:p>
            <a:r>
              <a:rPr lang="cs-CZ" dirty="0"/>
              <a:t>Leksellův gama nůž,  lineární urychlovač, cyklotron, „protonová terapie“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0144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D03A12-CBAC-44AA-9B4A-DF9CEE4D6E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1C65BE-AA65-43EB-B975-C7C34A52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Leksellův gama-nůž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7B9C06E-A235-429C-9C2F-BE0137C1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Léčba některých mozkových nádorů i jiných onemocnění (aneurysmata, epilepsie aj.)</a:t>
            </a:r>
          </a:p>
          <a:p>
            <a:r>
              <a:rPr lang="cs-CZ" dirty="0"/>
              <a:t>201 zdrojů Co-60 pod definovanými úhly s kolimací</a:t>
            </a:r>
          </a:p>
          <a:p>
            <a:r>
              <a:rPr lang="cs-CZ" dirty="0"/>
              <a:t>Stereotaktický zaměřovací systém a rám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64174B-65F1-4FAD-84B1-FEF27078A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00" y="3910314"/>
            <a:ext cx="3473450" cy="287325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FD25B1C-18C5-48F4-90CD-62C3ACF7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152" y="2643574"/>
            <a:ext cx="3206581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086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13078D-B93F-458B-93CB-E380B136C5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26F88D-C851-44C7-93B7-E4D22794F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Lineární urychlovač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81B2588-D3F5-47BF-955F-D99B9961D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Primárně jako zdroj vysoko energetického RTG záření</a:t>
            </a:r>
          </a:p>
          <a:p>
            <a:endParaRPr lang="cs-CZ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2019C9C-A8E7-41DA-B8A2-715FDE6A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3429000"/>
            <a:ext cx="5672690" cy="29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87A66A4-3D44-4021-8060-19BACE23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77" y="2861526"/>
            <a:ext cx="5270204" cy="39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680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35A93B-CEF2-4155-A150-59617E87CE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217B3F-C7FA-42C5-9A95-D99DD4F2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Přímá ionizace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A7B0923-5310-4CD3-9273-256D44C53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Elektricky nabité částice – elektrony, pozitrony, heliová jádra, (deuterony, protony, a urychlené iony) </a:t>
            </a:r>
          </a:p>
          <a:p>
            <a:r>
              <a:rPr lang="cs-CZ" dirty="0"/>
              <a:t>Elektrony -&gt; stejný mechanismus jak tvorba RTG záření (+ interakce s protonem v jádře) </a:t>
            </a:r>
          </a:p>
          <a:p>
            <a:r>
              <a:rPr lang="cs-CZ" dirty="0"/>
              <a:t>Pozitrony -&gt; anihilace</a:t>
            </a:r>
          </a:p>
          <a:p>
            <a:r>
              <a:rPr lang="cs-CZ" dirty="0"/>
              <a:t>Alfa -&gt; chybí jim vlastní elektrony v obalu, odtrhávají je z okolního prostředí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9697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8C701F-95AC-4729-A2D9-3FAA4A8C0B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86ECC4-0881-49EF-8351-B8D642B596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B502E7-CCFC-4771-80CB-6E9C93D7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Cyklotron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4F8583C-58C9-4ABF-875F-C8B95D9D3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392102" cy="4139998"/>
          </a:xfrm>
        </p:spPr>
        <p:txBody>
          <a:bodyPr/>
          <a:lstStyle/>
          <a:p>
            <a:r>
              <a:rPr lang="cs-CZ" dirty="0"/>
              <a:t>Urychlování těžších částic </a:t>
            </a:r>
          </a:p>
          <a:p>
            <a:r>
              <a:rPr lang="cs-CZ" dirty="0"/>
              <a:t>Protony (či i lehké ionty) – hadrony</a:t>
            </a:r>
          </a:p>
          <a:p>
            <a:r>
              <a:rPr lang="cs-CZ" dirty="0"/>
              <a:t>Předávají maximum své energie těsně před doběhem v prostřední- </a:t>
            </a:r>
            <a:r>
              <a:rPr lang="cs-CZ" dirty="0" err="1"/>
              <a:t>Braggův</a:t>
            </a:r>
            <a:r>
              <a:rPr lang="cs-CZ" dirty="0"/>
              <a:t> vrchol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1DCCD4D-624A-482B-B02A-F5B0E1BE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"/>
          <a:stretch/>
        </p:blipFill>
        <p:spPr>
          <a:xfrm>
            <a:off x="720000" y="3509836"/>
            <a:ext cx="4670707" cy="3141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6FDD2A6-CBDE-486F-AB8F-0DC4EA84E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943" y="1482029"/>
            <a:ext cx="3194957" cy="516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087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C066BC-9BE4-4CFA-B3EB-9360FBF630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201131-2080-4957-B773-AB52642D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Otevřené zářiče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0804A8A-E596-423E-B0DC-040F3D903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Radionuklid vpravován do těla především  </a:t>
            </a:r>
            <a:r>
              <a:rPr lang="cs-CZ" dirty="0" err="1"/>
              <a:t>i.v</a:t>
            </a:r>
            <a:r>
              <a:rPr lang="cs-CZ" dirty="0"/>
              <a:t>., následně jeho distribuce do cílové oblasti</a:t>
            </a:r>
          </a:p>
          <a:p>
            <a:r>
              <a:rPr lang="cs-CZ" dirty="0"/>
              <a:t>Nejčastěji Jod-131 u autoimunní hyperfunkce či nádoru štítné žlázy</a:t>
            </a:r>
          </a:p>
          <a:p>
            <a:r>
              <a:rPr lang="cs-CZ" dirty="0"/>
              <a:t>Dále kostní metastázy, revmatické kloubní (</a:t>
            </a:r>
            <a:r>
              <a:rPr lang="cs-CZ" dirty="0" err="1"/>
              <a:t>synoviortéza</a:t>
            </a:r>
            <a:r>
              <a:rPr lang="cs-CZ" dirty="0"/>
              <a:t>), </a:t>
            </a:r>
            <a:r>
              <a:rPr lang="cs-CZ" dirty="0" err="1"/>
              <a:t>neruoblastomy</a:t>
            </a:r>
            <a:r>
              <a:rPr lang="cs-CZ" dirty="0"/>
              <a:t>, </a:t>
            </a:r>
            <a:r>
              <a:rPr lang="cs-CZ" dirty="0" err="1"/>
              <a:t>radioimunoterapie</a:t>
            </a:r>
            <a:r>
              <a:rPr lang="cs-CZ" dirty="0"/>
              <a:t>….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529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4B62A0-66D7-431B-8B18-BE8484DD9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68010D-5DBC-4B40-AAEF-189B2AA9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pic>
        <p:nvPicPr>
          <p:cNvPr id="6" name="Picture 2" descr="Effects of radiation over time | Radiology humor, Science humor, Medical  humor">
            <a:extLst>
              <a:ext uri="{FF2B5EF4-FFF2-40B4-BE49-F238E27FC236}">
                <a16:creationId xmlns:a16="http://schemas.microsoft.com/office/drawing/2014/main" id="{E6A9604C-B959-4B76-B3CC-937540F0D4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95" y="23254"/>
            <a:ext cx="5270205" cy="681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05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35A93B-CEF2-4155-A150-59617E87CE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217B3F-C7FA-42C5-9A95-D99DD4F2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Nepřímá ionizace – neutrony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A7B0923-5310-4CD3-9273-256D44C53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Pružné a nepružné nárazy do atomového jádra</a:t>
            </a:r>
          </a:p>
          <a:p>
            <a:r>
              <a:rPr lang="cs-CZ" dirty="0"/>
              <a:t>Pružný náraz do lehkého jádra -&gt; kinetická energie předána jádru to ionizuje okolí nárazy</a:t>
            </a:r>
          </a:p>
          <a:p>
            <a:r>
              <a:rPr lang="cs-CZ" dirty="0"/>
              <a:t>Nepružný – neutron pronikne do jádra -&gt; sekundární neutron, emise jiné částice, štěpení jádra </a:t>
            </a:r>
          </a:p>
          <a:p>
            <a:endParaRPr lang="cs-CZ" dirty="0"/>
          </a:p>
        </p:txBody>
      </p:sp>
      <p:pic>
        <p:nvPicPr>
          <p:cNvPr id="1026" name="Picture 2" descr="https://ct24.ceskatelevize.cz/sites/default/files/styles/node-article_horizontal/public/images/2615612-2007-08-06t120000z_1020269763_bm2dvwbwziaa_rtrmadp_3_germany.jpg?itok=JcQnD0jc">
            <a:extLst>
              <a:ext uri="{FF2B5EF4-FFF2-40B4-BE49-F238E27FC236}">
                <a16:creationId xmlns:a16="http://schemas.microsoft.com/office/drawing/2014/main" id="{1741AE8F-8A7F-496C-ADFE-9D01FBCD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8698"/>
            <a:ext cx="4735549" cy="315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09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39C1442-BC58-42E4-9A18-5A4845F79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8"/>
          <a:stretch/>
        </p:blipFill>
        <p:spPr>
          <a:xfrm>
            <a:off x="3781041" y="2413591"/>
            <a:ext cx="7836138" cy="3763372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35A93B-CEF2-4155-A150-59617E87CE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217B3F-C7FA-42C5-9A95-D99DD4F2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Nepřímá ionizace – fotony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A7B0923-5310-4CD3-9273-256D44C53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Fotoelektrický jev</a:t>
            </a:r>
          </a:p>
          <a:p>
            <a:r>
              <a:rPr lang="cs-CZ" dirty="0" err="1"/>
              <a:t>Comptonův</a:t>
            </a:r>
            <a:r>
              <a:rPr lang="cs-CZ" dirty="0"/>
              <a:t> rozptyl</a:t>
            </a:r>
          </a:p>
          <a:p>
            <a:r>
              <a:rPr lang="cs-CZ" dirty="0"/>
              <a:t>Tvorba elektron-pozitronových párů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1179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4B3E52-FF30-4686-A8A8-9F90AD22E5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2AC272-0114-4C20-976B-99B797BE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Energie, „dávka“ ionizujícího záření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4E183E0-2B35-450B-BC62-26C65097C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Elektronvolt (eV) (1eV= 1,602.10</a:t>
            </a:r>
            <a:r>
              <a:rPr lang="cs-CZ" baseline="30000" dirty="0"/>
              <a:t>-19 </a:t>
            </a:r>
            <a:r>
              <a:rPr lang="cs-CZ" dirty="0"/>
              <a:t>J)</a:t>
            </a:r>
          </a:p>
          <a:p>
            <a:r>
              <a:rPr lang="cs-CZ" dirty="0"/>
              <a:t>(</a:t>
            </a:r>
            <a:r>
              <a:rPr lang="cs-CZ" dirty="0" err="1"/>
              <a:t>Fluence</a:t>
            </a:r>
            <a:r>
              <a:rPr lang="cs-CZ" dirty="0"/>
              <a:t> částic/energie - &gt; množství části/energie na jednotkovou plochu kolmou ke svazku zář.)</a:t>
            </a:r>
          </a:p>
          <a:p>
            <a:r>
              <a:rPr lang="cs-CZ" dirty="0"/>
              <a:t>Absorbovaná dávka (</a:t>
            </a:r>
            <a:r>
              <a:rPr lang="cs-CZ" dirty="0" err="1"/>
              <a:t>Gray</a:t>
            </a:r>
            <a:r>
              <a:rPr lang="cs-CZ" dirty="0"/>
              <a:t> – </a:t>
            </a:r>
            <a:r>
              <a:rPr lang="cs-CZ" dirty="0" err="1"/>
              <a:t>Gy</a:t>
            </a:r>
            <a:r>
              <a:rPr lang="cs-CZ" dirty="0"/>
              <a:t>) – energie odevzdaná prostředí o jednotkové hmotnosti – J/kg</a:t>
            </a:r>
          </a:p>
          <a:p>
            <a:r>
              <a:rPr lang="cs-CZ" dirty="0"/>
              <a:t>Dávkový příkon – vztaženo na čas</a:t>
            </a:r>
          </a:p>
          <a:p>
            <a:r>
              <a:rPr lang="cs-CZ" dirty="0"/>
              <a:t>Efektivní dávka – zohledňuje tkáňový váhový faktor a váhový faktor záření (</a:t>
            </a:r>
            <a:r>
              <a:rPr lang="cs-CZ" dirty="0" err="1"/>
              <a:t>Sievert</a:t>
            </a:r>
            <a:r>
              <a:rPr lang="cs-CZ" dirty="0"/>
              <a:t> – </a:t>
            </a:r>
            <a:r>
              <a:rPr lang="cs-CZ" dirty="0" err="1"/>
              <a:t>Sv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640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D8A3963-537D-4AA1-8C9D-89DC8B932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3A96C8C-ECB9-4125-A4C2-356FFB0B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Lineární přenos energie (LET)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3F42C31-B8CD-48DE-B618-8F08C0196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Linear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transfer“</a:t>
            </a:r>
          </a:p>
          <a:p>
            <a:r>
              <a:rPr lang="cs-CZ" dirty="0"/>
              <a:t>Energie, která je při zpomalování nabité částice předávaná elektronům látky/prostředí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AC5B787-ECC9-48D0-AE48-D03E7ACD8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24" y="3473223"/>
            <a:ext cx="3121663" cy="14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4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A355F3-1BB7-46B2-BF89-54277B339F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6169CC-BE72-46BF-9917-B2829383F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ionizujícího záření s hmotou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20F21E2-4A01-4B3A-B99B-82952B82F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 sekundárního záření, liší se od záření primárního nižší energií a často také druhem částic.</a:t>
            </a:r>
          </a:p>
          <a:p>
            <a:r>
              <a:rPr lang="cs-CZ" dirty="0"/>
              <a:t>Primární nebo sekundární záření přímo nebo nepřímo ionizuje prostředí a vytváří také volné radikály. </a:t>
            </a:r>
          </a:p>
          <a:p>
            <a:r>
              <a:rPr lang="cs-CZ" dirty="0"/>
              <a:t>Část energie záření se vždy přeměňuje v teplo.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67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4DE09A2-BEF1-48B1-8E66-9D05CF67E3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0C1ED73-EB10-42D3-B44E-9D2DF2E2F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Biologické účinky ionizujícího záření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0618EDE-0B16-4BD5-8F26-1143A788C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dirty="0"/>
              <a:t>Fyzikální fáze - časový úsek primárních účinků, absorpce energie záření v atomech nebo molekulách. (10</a:t>
            </a:r>
            <a:r>
              <a:rPr lang="cs-CZ" baseline="30000" dirty="0"/>
              <a:t>-16 </a:t>
            </a:r>
            <a:r>
              <a:rPr lang="cs-CZ" dirty="0"/>
              <a:t>s). </a:t>
            </a:r>
          </a:p>
          <a:p>
            <a:r>
              <a:rPr lang="cs-CZ" dirty="0"/>
              <a:t>Fyzikálně-chemická fáze - doba mezimolekulárních interakcí spojených s absorpcí energie a vlastním energetickým transferem. (10</a:t>
            </a:r>
            <a:r>
              <a:rPr lang="cs-CZ" baseline="30000" dirty="0"/>
              <a:t>-10</a:t>
            </a:r>
            <a:r>
              <a:rPr lang="cs-CZ" dirty="0"/>
              <a:t> s). </a:t>
            </a:r>
          </a:p>
          <a:p>
            <a:r>
              <a:rPr lang="cs-CZ" dirty="0"/>
              <a:t>Chemická (biochemická) fáze - tvorba volných radikálů a jejich interakce s biologicky významnými molekulami, především s NK a bílkovinami. (10</a:t>
            </a:r>
            <a:r>
              <a:rPr lang="cs-CZ" baseline="30000" dirty="0"/>
              <a:t>-6</a:t>
            </a:r>
            <a:r>
              <a:rPr lang="cs-CZ" dirty="0"/>
              <a:t> s). </a:t>
            </a:r>
          </a:p>
          <a:p>
            <a:r>
              <a:rPr lang="cs-CZ" dirty="0"/>
              <a:t>Biologická fáze - komplex interakcí produktů předešlých fází na různých úrovních organismu. Podle těchto úrovní kolísá délka tato fáze od sekund po léta.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473040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</Template>
  <TotalTime>98</TotalTime>
  <Words>1138</Words>
  <Application>Microsoft Office PowerPoint</Application>
  <PresentationFormat>Širokoúhlá obrazovka</PresentationFormat>
  <Paragraphs>172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Tahoma</vt:lpstr>
      <vt:lpstr>Wingdings</vt:lpstr>
      <vt:lpstr>Prezentace_MU_CZ</vt:lpstr>
      <vt:lpstr>CHARAKTERISTIKA IONIZUJÍCÍHO ZÁŘENÍ, OCHRANA, NUKLEÁRNÍ MEDICÍNA A RADIOTERAPIE</vt:lpstr>
      <vt:lpstr>Ionizující záření</vt:lpstr>
      <vt:lpstr>Přímá ionizace</vt:lpstr>
      <vt:lpstr>Nepřímá ionizace – neutrony</vt:lpstr>
      <vt:lpstr>Nepřímá ionizace – fotony</vt:lpstr>
      <vt:lpstr>Energie, „dávka“ ionizujícího záření</vt:lpstr>
      <vt:lpstr>Lineární přenos energie (LET)</vt:lpstr>
      <vt:lpstr>Interakce ionizujícího záření s hmotou</vt:lpstr>
      <vt:lpstr>Biologické účinky ionizujícího záření</vt:lpstr>
      <vt:lpstr>Účinky na buňku</vt:lpstr>
      <vt:lpstr>Ochrana před ionizujícím zářením </vt:lpstr>
      <vt:lpstr>Ochrana stíněním</vt:lpstr>
      <vt:lpstr>Nukleární medicína</vt:lpstr>
      <vt:lpstr>Základní principy nukleární medicíny </vt:lpstr>
      <vt:lpstr>Gama kamera</vt:lpstr>
      <vt:lpstr>Prezentace aplikace PowerPoint</vt:lpstr>
      <vt:lpstr>SPECT</vt:lpstr>
      <vt:lpstr>Prezentace aplikace PowerPoint</vt:lpstr>
      <vt:lpstr>Prezentace aplikace PowerPoint</vt:lpstr>
      <vt:lpstr>Prezentace aplikace PowerPoint</vt:lpstr>
      <vt:lpstr>PET</vt:lpstr>
      <vt:lpstr>Prezentace aplikace PowerPoint</vt:lpstr>
      <vt:lpstr>Fúzní metody</vt:lpstr>
      <vt:lpstr>Prezentace aplikace PowerPoint</vt:lpstr>
      <vt:lpstr>Radioterapie</vt:lpstr>
      <vt:lpstr>Brachyterapie </vt:lpstr>
      <vt:lpstr>Teleterapie</vt:lpstr>
      <vt:lpstr>Leksellův gama-nůž</vt:lpstr>
      <vt:lpstr>Lineární urychlovač</vt:lpstr>
      <vt:lpstr>Cyklotron</vt:lpstr>
      <vt:lpstr>Otevřené zářiče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CHARAKTERISTIKA IONIZUJÍCÍHO ZÁŘENÍ, OCHRANA, NUKLEÁRNÍ MEDICÍNA A RADIOTERAPIE</dc:title>
  <dc:creator>Tomáš Jůza</dc:creator>
  <cp:lastModifiedBy>Tomáš Jůza</cp:lastModifiedBy>
  <cp:revision>16</cp:revision>
  <cp:lastPrinted>1601-01-01T00:00:00Z</cp:lastPrinted>
  <dcterms:created xsi:type="dcterms:W3CDTF">2022-12-08T13:33:23Z</dcterms:created>
  <dcterms:modified xsi:type="dcterms:W3CDTF">2022-12-09T08:51:21Z</dcterms:modified>
</cp:coreProperties>
</file>