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7" r:id="rId2"/>
    <p:sldId id="258" r:id="rId3"/>
    <p:sldId id="259" r:id="rId4"/>
    <p:sldId id="260" r:id="rId5"/>
    <p:sldId id="262" r:id="rId6"/>
    <p:sldId id="278" r:id="rId7"/>
    <p:sldId id="279" r:id="rId8"/>
    <p:sldId id="264" r:id="rId9"/>
    <p:sldId id="263" r:id="rId10"/>
    <p:sldId id="315" r:id="rId11"/>
    <p:sldId id="330" r:id="rId12"/>
    <p:sldId id="318" r:id="rId13"/>
    <p:sldId id="265" r:id="rId14"/>
    <p:sldId id="331" r:id="rId15"/>
    <p:sldId id="271" r:id="rId16"/>
    <p:sldId id="286" r:id="rId17"/>
    <p:sldId id="287" r:id="rId18"/>
    <p:sldId id="316" r:id="rId19"/>
    <p:sldId id="283" r:id="rId20"/>
    <p:sldId id="288" r:id="rId21"/>
    <p:sldId id="289" r:id="rId22"/>
    <p:sldId id="272" r:id="rId23"/>
    <p:sldId id="332" r:id="rId24"/>
    <p:sldId id="308" r:id="rId25"/>
    <p:sldId id="310" r:id="rId26"/>
    <p:sldId id="311" r:id="rId27"/>
    <p:sldId id="312" r:id="rId28"/>
    <p:sldId id="281" r:id="rId29"/>
    <p:sldId id="282" r:id="rId30"/>
    <p:sldId id="319" r:id="rId31"/>
    <p:sldId id="321" r:id="rId32"/>
    <p:sldId id="320" r:id="rId33"/>
    <p:sldId id="322" r:id="rId34"/>
    <p:sldId id="284" r:id="rId35"/>
    <p:sldId id="323" r:id="rId36"/>
    <p:sldId id="325" r:id="rId37"/>
    <p:sldId id="326" r:id="rId38"/>
    <p:sldId id="327" r:id="rId39"/>
    <p:sldId id="328" r:id="rId40"/>
    <p:sldId id="329" r:id="rId41"/>
    <p:sldId id="324" r:id="rId4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02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71F70F-AD35-41D5-8DA5-C9E04537DF16}" type="datetimeFigureOut">
              <a:rPr lang="cs-CZ" smtClean="0"/>
              <a:t>20.10.2023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85D1F3-31D2-45EF-A415-9423648E5B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9644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9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Frame</a:t>
            </a:r>
            <a:r>
              <a:rPr lang="cs-CZ" dirty="0"/>
              <a:t> </a:t>
            </a:r>
            <a:r>
              <a:rPr lang="cs-CZ" dirty="0" err="1"/>
              <a:t>rate</a:t>
            </a:r>
            <a:r>
              <a:rPr lang="cs-CZ" dirty="0"/>
              <a:t> – b </a:t>
            </a:r>
            <a:r>
              <a:rPr lang="cs-CZ" dirty="0" err="1"/>
              <a:t>mod</a:t>
            </a:r>
            <a:r>
              <a:rPr lang="cs-CZ" dirty="0"/>
              <a:t>: </a:t>
            </a: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FR = 77000/(# </a:t>
            </a:r>
            <a:r>
              <a:rPr lang="cs-CZ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cycles</a:t>
            </a: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cs-CZ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sector</a:t>
            </a: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x </a:t>
            </a:r>
            <a:r>
              <a:rPr lang="cs-CZ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depth</a:t>
            </a: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r>
              <a:rPr lang="cs-CZ" dirty="0"/>
              <a:t>dáno pulse </a:t>
            </a:r>
            <a:r>
              <a:rPr lang="cs-CZ" dirty="0" err="1"/>
              <a:t>repetitiry</a:t>
            </a:r>
            <a:r>
              <a:rPr lang="cs-CZ" dirty="0"/>
              <a:t> </a:t>
            </a:r>
            <a:r>
              <a:rPr lang="cs-CZ" dirty="0" err="1"/>
              <a:t>frequency</a:t>
            </a:r>
            <a:r>
              <a:rPr lang="cs-CZ" dirty="0"/>
              <a:t> -&gt; hloubkou zobrazované oblasti, i frekvencí sondy</a:t>
            </a:r>
          </a:p>
        </p:txBody>
      </p:sp>
    </p:spTree>
    <p:extLst>
      <p:ext uri="{BB962C8B-B14F-4D97-AF65-F5344CB8AC3E}">
        <p14:creationId xmlns:p14="http://schemas.microsoft.com/office/powerpoint/2010/main" val="3945682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Dorzální stín</a:t>
            </a:r>
          </a:p>
          <a:p>
            <a:r>
              <a:rPr lang="cs-CZ" dirty="0"/>
              <a:t>Dorzální zesílení</a:t>
            </a:r>
          </a:p>
          <a:p>
            <a:r>
              <a:rPr lang="cs-CZ" dirty="0"/>
              <a:t>Fenomén okrajového stínu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84169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dirty="0">
                <a:solidFill>
                  <a:schemeClr val="bg1"/>
                </a:solidFill>
                <a:cs typeface="Arial" panose="020B0604020202020204" pitchFamily="34" charset="0"/>
              </a:rPr>
              <a:t>Při ultrazvukovém Dopplerovském zobrazení je zdrojem frekvenčního posunu zpětně rozptýlené vlnění od pohybujících se krevních elementů.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5D1F3-31D2-45EF-A415-9423648E5B39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13066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Cos</a:t>
            </a:r>
            <a:r>
              <a:rPr lang="cs-CZ" baseline="0" dirty="0"/>
              <a:t> = délka přilehlé odvěsny / délka přepony    - &gt; přilehlá odvěsna představuje vektorově posun ve směru toku, délka přepony vlastí hodnotu posunu / rychlosti pohybu </a:t>
            </a:r>
          </a:p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8B5E7-A00E-44E3-8960-954229FE318B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63757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5D1F3-31D2-45EF-A415-9423648E5B39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07003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cs-CZ" dirty="0" err="1">
                <a:solidFill>
                  <a:schemeClr val="bg1"/>
                </a:solidFill>
              </a:rPr>
              <a:t>Nyquistův</a:t>
            </a:r>
            <a:r>
              <a:rPr lang="cs-CZ" dirty="0">
                <a:solidFill>
                  <a:schemeClr val="bg1"/>
                </a:solidFill>
              </a:rPr>
              <a:t> vzorkovací teorém </a:t>
            </a:r>
            <a:r>
              <a:rPr lang="cs-CZ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pokud byla vzorkovací frekvence vyšší než dvojnásobek nejvyšší harmonické složky vzorkovaného signálu.“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8B5E7-A00E-44E3-8960-954229FE318B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81892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054326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https://radiopaedia.org/articles/thermal-index?lang=us</a:t>
            </a:r>
          </a:p>
          <a:p>
            <a:r>
              <a:rPr lang="cs-CZ" dirty="0"/>
              <a:t>https://radiopaedia.org/articles/mechanical-index</a:t>
            </a:r>
          </a:p>
          <a:p>
            <a:r>
              <a:rPr lang="cs-CZ" dirty="0"/>
              <a:t>Intensity &lt;720mW/cm2</a:t>
            </a:r>
          </a:p>
        </p:txBody>
      </p:sp>
    </p:spTree>
    <p:extLst>
      <p:ext uri="{BB962C8B-B14F-4D97-AF65-F5344CB8AC3E}">
        <p14:creationId xmlns:p14="http://schemas.microsoft.com/office/powerpoint/2010/main" val="30223500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5D1F3-31D2-45EF-A415-9423648E5B39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996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4b52670d65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4b52670d65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4b52670d65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4b52670d65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4b52670d6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4b52670d65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http://www.ob-ultrasound.net/history1.html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https://www.siemens.com/press/en/presspicture/?press=/en/presspicture/2014/healthcare/im2014110169hcen.htm&amp;content[]=H&amp;content[]=HC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006803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7706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5D1F3-31D2-45EF-A415-9423648E5B39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8824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</a:rPr>
              <a:t>Wild, J. J. &amp; Reid, J. M. Application of Echo-Ranging Techniques to the Determination of Structure of Biological Tissues. </a:t>
            </a:r>
            <a:r>
              <a:rPr lang="en-US" i="1" dirty="0">
                <a:effectLst/>
              </a:rPr>
              <a:t>Science</a:t>
            </a:r>
            <a:r>
              <a:rPr lang="en-US" dirty="0">
                <a:effectLst/>
              </a:rPr>
              <a:t> </a:t>
            </a:r>
            <a:r>
              <a:rPr lang="en-US" b="1" dirty="0">
                <a:effectLst/>
              </a:rPr>
              <a:t>115</a:t>
            </a:r>
            <a:r>
              <a:rPr lang="en-US" dirty="0">
                <a:effectLst/>
              </a:rPr>
              <a:t>, 226–230 (1952).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92675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BF0EF8-A9F7-4790-A611-2688CF9394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6E0918A-B169-46F2-AA71-9915D54350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7B7B8C8-3E8F-4D4F-9464-D9C83C51F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A081-227F-46B4-BFA4-E70753190111}" type="datetimeFigureOut">
              <a:rPr lang="cs-CZ" smtClean="0"/>
              <a:t>20.10.2023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94D0A45-1EB0-42BA-8DC1-19256D449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70E011F-6417-4A0F-82F2-B31F894AB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BA4E-AE6C-45F6-8CC7-3657AFCFC6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6916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E1F6BB-731F-4434-89D5-291A9DB8E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C89B71A-5134-43BE-A635-67E347973A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76115AE-DA50-4208-91AD-F9A1C4D41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A081-227F-46B4-BFA4-E70753190111}" type="datetimeFigureOut">
              <a:rPr lang="cs-CZ" smtClean="0"/>
              <a:t>20.10.2023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ABF2CA2-4D58-47F2-8F2D-8EFBDB5AF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62A85A2-6A6B-47F9-B6BB-CD18D692D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BA4E-AE6C-45F6-8CC7-3657AFCFC6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4488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D85F220-3101-4B19-9D79-D7E6678D1D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16BAE8A-ED82-4015-B1C6-9E22671F41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888BA9F-A5CE-4175-A1E0-888BFC037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A081-227F-46B4-BFA4-E70753190111}" type="datetimeFigureOut">
              <a:rPr lang="cs-CZ" smtClean="0"/>
              <a:t>20.10.2023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585BAB3-EC40-4DC7-95D7-4DAB208B3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97F06AD-D8B2-4D6F-B0B0-DA52FDFFC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BA4E-AE6C-45F6-8CC7-3657AFCFC6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781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6F150C-2464-4400-99D2-704688C59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AC17EF-DE56-41D0-87DF-786FC235D3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B9B89DB-2532-49C1-9023-F88E66241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A081-227F-46B4-BFA4-E70753190111}" type="datetimeFigureOut">
              <a:rPr lang="cs-CZ" smtClean="0"/>
              <a:t>20.10.2023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E2B04F6-6AF0-4D19-9C4C-5546F5161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436E5DC-3477-48EC-B642-CDADBCF44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BA4E-AE6C-45F6-8CC7-3657AFCFC6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0463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C4E44E-7E0A-4699-93BE-FF60E35A1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D817C20-F2CA-4967-AF91-7D29C0965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E811D2A-1DE8-45AF-9ACC-FFE4EEF63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A081-227F-46B4-BFA4-E70753190111}" type="datetimeFigureOut">
              <a:rPr lang="cs-CZ" smtClean="0"/>
              <a:t>20.10.2023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7861FB5-5AD7-4641-9F21-10FB118F1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106906A-BB0C-4460-B294-2C3FE13E0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BA4E-AE6C-45F6-8CC7-3657AFCFC6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7413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CB7BAD-B89F-4972-9C31-E0BD26DDF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987507-29BF-4D41-8E43-BE65F22179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96B3C85-97CE-43A8-B36D-C076706C4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5206B9D-B630-4140-9BA4-822FC5A6B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A081-227F-46B4-BFA4-E70753190111}" type="datetimeFigureOut">
              <a:rPr lang="cs-CZ" smtClean="0"/>
              <a:t>20.10.2023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FD91ABC-8EC4-470F-BD15-9400509D8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A29AA53-7FA1-41C2-870D-B0E16477F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BA4E-AE6C-45F6-8CC7-3657AFCFC6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6386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7D08BA-5238-42E6-9A09-F157E4D82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CB70437-52B3-43B7-95C7-F7C261432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23BE331-2250-47B8-A1B2-96840D5C2E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E2107FC-3F9D-4B49-850C-C4D5648635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0052CB0-F216-4CED-9105-FA7CE281BD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965844E-4F08-4617-B183-CC2E3024B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A081-227F-46B4-BFA4-E70753190111}" type="datetimeFigureOut">
              <a:rPr lang="cs-CZ" smtClean="0"/>
              <a:t>20.10.2023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6B57837-A979-45ED-9A57-62C3EA9A2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8C50A8F-63AD-4AB5-81B0-A6AF1FF52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BA4E-AE6C-45F6-8CC7-3657AFCFC6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6790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D97A32-17B0-4AA3-B9AB-306C2DDDD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7714803-D438-48CE-AD6F-9149E32D2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A081-227F-46B4-BFA4-E70753190111}" type="datetimeFigureOut">
              <a:rPr lang="cs-CZ" smtClean="0"/>
              <a:t>20.10.2023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6C65D07-2C6A-4202-9A35-20888CB1E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476EF74-6EC3-4F84-97B5-A781752B9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BA4E-AE6C-45F6-8CC7-3657AFCFC6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1955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CA97D06-4E56-4E12-BB5C-0F31EC267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A081-227F-46B4-BFA4-E70753190111}" type="datetimeFigureOut">
              <a:rPr lang="cs-CZ" smtClean="0"/>
              <a:t>20.10.2023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57EAD6E-78A2-4BAD-B85B-01016785C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59B3CA0-9773-4BF4-BDCD-B6FD368DE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BA4E-AE6C-45F6-8CC7-3657AFCFC6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1248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5C6174-398E-4E11-87B9-A910F6188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8D58DF-A111-4B53-8152-2D87915A8E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AC49B85-38CF-424B-8F2D-3D86E095E9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CE52026-E3CE-4FA7-845A-9DE4D11FD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A081-227F-46B4-BFA4-E70753190111}" type="datetimeFigureOut">
              <a:rPr lang="cs-CZ" smtClean="0"/>
              <a:t>20.10.2023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4CE8733-1FDE-4919-B1D5-7322EEA08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BB52D5B-428E-4384-A6BB-54D5C0128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BA4E-AE6C-45F6-8CC7-3657AFCFC6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3525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E73540-7578-45EB-B8D0-D51B3901C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69C648D-E495-40A4-8E1E-812FA9E93D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FAC1DE6-EC5E-4A11-8538-0F82A9FCA3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FB55F1C-337A-4E92-8CA4-0C77348B7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A081-227F-46B4-BFA4-E70753190111}" type="datetimeFigureOut">
              <a:rPr lang="cs-CZ" smtClean="0"/>
              <a:t>20.10.2023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0FA5B1B-E46D-4624-BD36-18BB43683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B201CFB-95B3-4D80-A784-9469BD34C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BA4E-AE6C-45F6-8CC7-3657AFCFC6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1896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DB88F26-486B-435E-9EDF-25DC69A18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58C31FA-CB3A-408A-B266-983EF085B5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B0BF5C7-23B9-4E71-9C8A-26CDD13448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1A081-227F-46B4-BFA4-E70753190111}" type="datetimeFigureOut">
              <a:rPr lang="cs-CZ" smtClean="0"/>
              <a:t>20.10.2023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E3F2C06-4819-4DE3-A0CC-E4863B8A0E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4C22166-6672-4993-BD93-35F73E29B2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3BA4E-AE6C-45F6-8CC7-3657AFCFC6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3787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ctrTitle"/>
          </p:nvPr>
        </p:nvSpPr>
        <p:spPr>
          <a:xfrm>
            <a:off x="1524000" y="1122362"/>
            <a:ext cx="9144000" cy="2840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Font typeface="Calibri"/>
              <a:buNone/>
            </a:pPr>
            <a:r>
              <a:rPr lang="cs-CZ" sz="5800" b="1" dirty="0"/>
              <a:t>Ultrazvuková diagnostika</a:t>
            </a:r>
            <a:endParaRPr sz="5800" dirty="0"/>
          </a:p>
        </p:txBody>
      </p:sp>
      <p:sp>
        <p:nvSpPr>
          <p:cNvPr id="99" name="Google Shape;99;p15"/>
          <p:cNvSpPr txBox="1">
            <a:spLocks noGrp="1"/>
          </p:cNvSpPr>
          <p:nvPr>
            <p:ph type="subTitle" idx="1"/>
          </p:nvPr>
        </p:nvSpPr>
        <p:spPr>
          <a:xfrm>
            <a:off x="1524000" y="4256436"/>
            <a:ext cx="9144000" cy="1600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E2F3"/>
              </a:buClr>
              <a:buSzPts val="2800"/>
              <a:buNone/>
            </a:pPr>
            <a:r>
              <a:rPr lang="cs-CZ" sz="2800" dirty="0"/>
              <a:t>Tomáš Jůza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E2F3"/>
              </a:buClr>
              <a:buSzPts val="2800"/>
              <a:buNone/>
            </a:pPr>
            <a:endParaRPr lang="cs-CZ" sz="2800" dirty="0"/>
          </a:p>
          <a:p>
            <a:pPr marL="0" lvl="0" indent="0">
              <a:spcBef>
                <a:spcPts val="0"/>
              </a:spcBef>
              <a:buClr>
                <a:srgbClr val="D8E2F3"/>
              </a:buClr>
              <a:buSzPts val="2800"/>
            </a:pPr>
            <a:r>
              <a:rPr lang="cs-CZ" dirty="0"/>
              <a:t>Biofyzikální ústav LF MU</a:t>
            </a:r>
            <a:endParaRPr dirty="0"/>
          </a:p>
        </p:txBody>
      </p:sp>
      <p:cxnSp>
        <p:nvCxnSpPr>
          <p:cNvPr id="100" name="Google Shape;100;p15"/>
          <p:cNvCxnSpPr/>
          <p:nvPr/>
        </p:nvCxnSpPr>
        <p:spPr>
          <a:xfrm>
            <a:off x="4724400" y="4109417"/>
            <a:ext cx="2743200" cy="0"/>
          </a:xfrm>
          <a:prstGeom prst="straightConnector1">
            <a:avLst/>
          </a:prstGeom>
          <a:noFill/>
          <a:ln w="127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" name="AutoShape 12" descr="https://www.fnbrno.cz/fn-brno-barva-pozitiv/f1056">
            <a:extLst>
              <a:ext uri="{FF2B5EF4-FFF2-40B4-BE49-F238E27FC236}">
                <a16:creationId xmlns:a16="http://schemas.microsoft.com/office/drawing/2014/main" id="{FEC1E115-2F1A-45DF-B838-B2FFADA182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71600" y="1428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436ABAE-AACA-4498-8EAC-291ECE559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08900"/>
            <a:ext cx="3105150" cy="110390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FF5AA56-70B6-4839-9BD8-974DF5CC33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2309" y="445768"/>
            <a:ext cx="1516241" cy="1167035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E5C1A03-F73B-4954-A7B7-EE03C9CC540A}"/>
              </a:ext>
            </a:extLst>
          </p:cNvPr>
          <p:cNvSpPr txBox="1"/>
          <p:nvPr/>
        </p:nvSpPr>
        <p:spPr>
          <a:xfrm>
            <a:off x="390525" y="6048375"/>
            <a:ext cx="3257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004270-FFE3-47A5-A019-C3210C3DA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6C2DB2-9D48-4E2C-9911-DD7C62379C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0" i="0" u="none" strike="noStrike" baseline="0" dirty="0">
                <a:solidFill>
                  <a:srgbClr val="000000"/>
                </a:solidFill>
              </a:rPr>
              <a:t>Sonda s elektroakustickým měničem (měniči)</a:t>
            </a:r>
          </a:p>
          <a:p>
            <a:pPr marL="0" indent="0">
              <a:buNone/>
            </a:pPr>
            <a:r>
              <a:rPr lang="cs-CZ" sz="2400" b="0" i="0" u="none" strike="noStrike" baseline="0" dirty="0">
                <a:solidFill>
                  <a:srgbClr val="000000"/>
                </a:solidFill>
              </a:rPr>
              <a:t>Generátor elektrických kmitů</a:t>
            </a:r>
          </a:p>
          <a:p>
            <a:pPr marL="0" indent="0">
              <a:buNone/>
            </a:pPr>
            <a:r>
              <a:rPr lang="cs-CZ" sz="2400" b="0" i="0" u="none" strike="noStrike" baseline="0" dirty="0">
                <a:solidFill>
                  <a:srgbClr val="000000"/>
                </a:solidFill>
              </a:rPr>
              <a:t>Elektronické obvody pro zpracování odraženého signálu (dnes software)</a:t>
            </a:r>
          </a:p>
          <a:p>
            <a:pPr marL="0" indent="0">
              <a:buNone/>
            </a:pPr>
            <a:r>
              <a:rPr lang="cs-CZ" sz="2400" b="0" i="0" u="none" strike="noStrike" baseline="0" dirty="0">
                <a:solidFill>
                  <a:srgbClr val="000000"/>
                </a:solidFill>
              </a:rPr>
              <a:t>Záznamová jednotka</a:t>
            </a:r>
          </a:p>
          <a:p>
            <a:pPr marL="0" indent="0">
              <a:buNone/>
            </a:pPr>
            <a:r>
              <a:rPr lang="cs-CZ" sz="2400" dirty="0">
                <a:solidFill>
                  <a:srgbClr val="000000"/>
                </a:solidFill>
              </a:rPr>
              <a:t>Z</a:t>
            </a:r>
            <a:r>
              <a:rPr lang="cs-CZ" sz="2400" b="0" i="0" u="none" strike="noStrike" baseline="0" dirty="0">
                <a:solidFill>
                  <a:srgbClr val="000000"/>
                </a:solidFill>
              </a:rPr>
              <a:t>obrazovací jednotka</a:t>
            </a:r>
          </a:p>
          <a:p>
            <a:pPr marL="0" indent="0">
              <a:buNone/>
            </a:pPr>
            <a:endParaRPr lang="cs-CZ" sz="2400" b="0" i="0" u="none" strike="noStrike" baseline="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cs-CZ" sz="240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8C3D54C-B20C-4EED-8B62-045DF93FC97E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1353800" cy="132556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chemeClr val="bg1"/>
                </a:solidFill>
              </a:rPr>
              <a:t>Základní součásti ultrazvukového přístroje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56CB7CC-3F21-44BE-980A-0FB373757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492" y="3368541"/>
            <a:ext cx="3041744" cy="342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3FB2C28-D6D7-4782-B1C9-49CDCA33DBC8}"/>
              </a:ext>
            </a:extLst>
          </p:cNvPr>
          <p:cNvSpPr txBox="1"/>
          <p:nvPr/>
        </p:nvSpPr>
        <p:spPr>
          <a:xfrm>
            <a:off x="10495330" y="6176963"/>
            <a:ext cx="14438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https://clarius.com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C56A979-C3C7-4E66-B411-69C36F4A4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2309" y="445768"/>
            <a:ext cx="1516241" cy="116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769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D5EA20E6-7C5F-4B64-99BC-1BA207EBB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2309" y="445768"/>
            <a:ext cx="1516241" cy="116703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098FE36-D01B-4216-9A16-B1074CF45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25568C5E-86AC-4D72-AFA2-C9A46BFFFD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55" y="0"/>
            <a:ext cx="4571719" cy="6884865"/>
          </a:xfrm>
        </p:spPr>
      </p:pic>
      <p:sp>
        <p:nvSpPr>
          <p:cNvPr id="4" name="AutoShape 2" descr="https://image.made-in-china.com/2f0j00VjIalLdEsTfe/FDA-approved-new-3D-4D-Sonoscape-Trolley-Diagnostic-Ultrasound-scanner-S50.jpg">
            <a:extLst>
              <a:ext uri="{FF2B5EF4-FFF2-40B4-BE49-F238E27FC236}">
                <a16:creationId xmlns:a16="http://schemas.microsoft.com/office/drawing/2014/main" id="{7FF7FC68-12E4-421C-A3D0-59DC1B8BAEE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-465667"/>
            <a:ext cx="4047067" cy="404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4" descr="https://image.made-in-china.com/2f0j00VjIalLdEsTfe/FDA-approved-new-3D-4D-Sonoscape-Trolley-Diagnostic-Ultrasound-scanner-S50.jpg">
            <a:extLst>
              <a:ext uri="{FF2B5EF4-FFF2-40B4-BE49-F238E27FC236}">
                <a16:creationId xmlns:a16="http://schemas.microsoft.com/office/drawing/2014/main" id="{48241483-6EA9-46FF-8522-95A4364790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0" name="Picture 6" descr="https://thumbs.dreamstime.com/z/close-up-control-panel-ultrasound-machine-diagnosis-examination-human-internal-organs-computer-modern-140154543.jpg">
            <a:extLst>
              <a:ext uri="{FF2B5EF4-FFF2-40B4-BE49-F238E27FC236}">
                <a16:creationId xmlns:a16="http://schemas.microsoft.com/office/drawing/2014/main" id="{ACD1F879-F053-4DCE-89CA-6A843717C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589" y="925689"/>
            <a:ext cx="6935099" cy="500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814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9928F2-D9E5-4CDF-87F4-425982EAF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CD54CD3-4A96-4A6F-858D-A1B4B3729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6278805" cy="48799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Dle konfigurace a frekvence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2000" dirty="0"/>
              <a:t>       sektorová                        konvexní                lineární</a:t>
            </a:r>
          </a:p>
          <a:p>
            <a:pPr marL="0" indent="0">
              <a:buNone/>
            </a:pPr>
            <a:r>
              <a:rPr lang="cs-CZ" sz="2000" dirty="0"/>
              <a:t>         2-3MHz	        	  2-5MHz               5-20MHz</a:t>
            </a:r>
          </a:p>
          <a:p>
            <a:pPr marL="0" indent="0">
              <a:buNone/>
            </a:pPr>
            <a:r>
              <a:rPr lang="cs-CZ" sz="2400" dirty="0"/>
              <a:t>Vyšší frekvence – větší prostorové rozlišení, ale větší absorpce v tkání</a:t>
            </a:r>
          </a:p>
          <a:p>
            <a:pPr marL="0" indent="0">
              <a:buNone/>
            </a:pPr>
            <a:r>
              <a:rPr lang="cs-CZ" sz="2400" dirty="0"/>
              <a:t>Prostorové rozlišení může &lt;1mm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3C3CB05-7A2D-4A8A-89A1-645452DE8A22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1353800" cy="132556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chemeClr val="bg1"/>
                </a:solidFill>
              </a:rPr>
              <a:t>Ultrazvukové sondy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45B855D-5D41-40FF-9D2B-4E4D72741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71" y="2274739"/>
            <a:ext cx="5845099" cy="207253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4CEFA8E-7529-43C8-9B44-E3E0916763EB}"/>
              </a:ext>
            </a:extLst>
          </p:cNvPr>
          <p:cNvSpPr txBox="1"/>
          <p:nvPr/>
        </p:nvSpPr>
        <p:spPr>
          <a:xfrm>
            <a:off x="7400784" y="2189155"/>
            <a:ext cx="43512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Speciální sondy:</a:t>
            </a:r>
          </a:p>
          <a:p>
            <a:r>
              <a:rPr lang="cs-CZ" sz="2400" dirty="0"/>
              <a:t>- </a:t>
            </a:r>
            <a:r>
              <a:rPr lang="cs-CZ" sz="2400" dirty="0" err="1"/>
              <a:t>endokavitální</a:t>
            </a:r>
            <a:endParaRPr lang="cs-CZ" sz="2400" dirty="0"/>
          </a:p>
          <a:p>
            <a:r>
              <a:rPr lang="cs-CZ" sz="2400" dirty="0"/>
              <a:t>- součástí endoskopů</a:t>
            </a:r>
          </a:p>
        </p:txBody>
      </p:sp>
      <p:pic>
        <p:nvPicPr>
          <p:cNvPr id="1026" name="Picture 2" descr="Hospital Ultrasound Probes">
            <a:extLst>
              <a:ext uri="{FF2B5EF4-FFF2-40B4-BE49-F238E27FC236}">
                <a16:creationId xmlns:a16="http://schemas.microsoft.com/office/drawing/2014/main" id="{AF2520A4-9758-4BD8-9BEC-2FC4BF544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075" y="3574150"/>
            <a:ext cx="3166523" cy="316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74E8736-15AF-4B06-A6EB-A8598FE04CD9}"/>
              </a:ext>
            </a:extLst>
          </p:cNvPr>
          <p:cNvSpPr txBox="1"/>
          <p:nvPr/>
        </p:nvSpPr>
        <p:spPr>
          <a:xfrm>
            <a:off x="6862120" y="6169709"/>
            <a:ext cx="2102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https://www.indiamart.com/proddetail/hospital-ultrasound-probes-20216881855.html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1C8CC45-A3A4-485B-B840-D86D1CDD6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2309" y="445768"/>
            <a:ext cx="1516241" cy="116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797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1BCC531-C946-49E7-8618-6CEF18EBE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Možnosti rekonstrukce obrazu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2CC32C45-9D35-4ADB-B74D-FA45F565D6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  <a:defRPr/>
            </a:pPr>
            <a:r>
              <a:rPr lang="cs-CZ" b="1" dirty="0">
                <a:solidFill>
                  <a:schemeClr val="tx1"/>
                </a:solidFill>
                <a:cs typeface="Arial" pitchFamily="34" charset="0"/>
              </a:rPr>
              <a:t>A mód (</a:t>
            </a:r>
            <a:r>
              <a:rPr lang="cs-CZ" b="1" dirty="0" err="1">
                <a:solidFill>
                  <a:schemeClr val="tx1"/>
                </a:solidFill>
                <a:cs typeface="Arial" pitchFamily="34" charset="0"/>
              </a:rPr>
              <a:t>Amplitude</a:t>
            </a:r>
            <a:r>
              <a:rPr lang="cs-CZ" b="1" dirty="0">
                <a:solidFill>
                  <a:schemeClr val="tx1"/>
                </a:solidFill>
                <a:cs typeface="Arial" pitchFamily="34" charset="0"/>
              </a:rPr>
              <a:t>)</a:t>
            </a:r>
          </a:p>
          <a:p>
            <a:pPr marL="457200" lvl="1" indent="0">
              <a:lnSpc>
                <a:spcPct val="80000"/>
              </a:lnSpc>
              <a:buNone/>
              <a:defRPr/>
            </a:pPr>
            <a:r>
              <a:rPr lang="cs-CZ" sz="2800" dirty="0">
                <a:solidFill>
                  <a:schemeClr val="tx1"/>
                </a:solidFill>
                <a:cs typeface="Arial" pitchFamily="34" charset="0"/>
              </a:rPr>
              <a:t>jednorozměrný UZ paprsek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b="1" dirty="0">
                <a:solidFill>
                  <a:schemeClr val="tx1"/>
                </a:solidFill>
                <a:cs typeface="Arial" pitchFamily="34" charset="0"/>
              </a:rPr>
              <a:t>B mód (</a:t>
            </a:r>
            <a:r>
              <a:rPr lang="cs-CZ" b="1" dirty="0" err="1">
                <a:solidFill>
                  <a:schemeClr val="tx1"/>
                </a:solidFill>
                <a:cs typeface="Arial" pitchFamily="34" charset="0"/>
              </a:rPr>
              <a:t>Brightness</a:t>
            </a:r>
            <a:r>
              <a:rPr lang="cs-CZ" b="1" dirty="0">
                <a:solidFill>
                  <a:schemeClr val="tx1"/>
                </a:solidFill>
                <a:cs typeface="Arial" pitchFamily="34" charset="0"/>
              </a:rPr>
              <a:t>)</a:t>
            </a:r>
          </a:p>
          <a:p>
            <a:pPr marL="457200" lvl="1" indent="0">
              <a:lnSpc>
                <a:spcPct val="80000"/>
              </a:lnSpc>
              <a:buNone/>
              <a:defRPr/>
            </a:pPr>
            <a:r>
              <a:rPr lang="cs-CZ" sz="2800" dirty="0">
                <a:solidFill>
                  <a:schemeClr val="tx1"/>
                </a:solidFill>
                <a:cs typeface="Arial" pitchFamily="34" charset="0"/>
              </a:rPr>
              <a:t>2D zobrazení (v reálném čase)</a:t>
            </a:r>
          </a:p>
          <a:p>
            <a:pPr marL="457200" lvl="1" indent="0">
              <a:lnSpc>
                <a:spcPct val="80000"/>
              </a:lnSpc>
              <a:buNone/>
              <a:defRPr/>
            </a:pPr>
            <a:r>
              <a:rPr lang="cs-CZ" sz="2800" dirty="0">
                <a:cs typeface="Arial" pitchFamily="34" charset="0"/>
              </a:rPr>
              <a:t>„Řez“ tkání v rovině paprsku</a:t>
            </a:r>
            <a:endParaRPr lang="cs-CZ" sz="2800" dirty="0">
              <a:solidFill>
                <a:schemeClr val="tx1"/>
              </a:solidFill>
              <a:cs typeface="Arial" pitchFamily="34" charset="0"/>
            </a:endParaRPr>
          </a:p>
          <a:p>
            <a:pPr marL="457200" lvl="1" indent="0">
              <a:lnSpc>
                <a:spcPct val="80000"/>
              </a:lnSpc>
              <a:buNone/>
              <a:defRPr/>
            </a:pPr>
            <a:r>
              <a:rPr lang="cs-CZ" sz="2800" dirty="0">
                <a:solidFill>
                  <a:schemeClr val="tx1"/>
                </a:solidFill>
                <a:cs typeface="Arial" pitchFamily="34" charset="0"/>
              </a:rPr>
              <a:t>Horizontální poloha – směr odrazu</a:t>
            </a:r>
          </a:p>
          <a:p>
            <a:pPr marL="457200" lvl="1" indent="0">
              <a:lnSpc>
                <a:spcPct val="80000"/>
              </a:lnSpc>
              <a:buNone/>
              <a:defRPr/>
            </a:pPr>
            <a:r>
              <a:rPr lang="cs-CZ" sz="2800" dirty="0">
                <a:solidFill>
                  <a:schemeClr val="tx1"/>
                </a:solidFill>
                <a:cs typeface="Arial" pitchFamily="34" charset="0"/>
              </a:rPr>
              <a:t>Vertikální poloha – čas resp. hloubka</a:t>
            </a:r>
          </a:p>
          <a:p>
            <a:pPr marL="457200" lvl="1" indent="0">
              <a:lnSpc>
                <a:spcPct val="80000"/>
              </a:lnSpc>
              <a:buNone/>
              <a:defRPr/>
            </a:pPr>
            <a:r>
              <a:rPr lang="cs-CZ" sz="2800" dirty="0">
                <a:solidFill>
                  <a:schemeClr val="tx1"/>
                </a:solidFill>
                <a:cs typeface="Arial" pitchFamily="34" charset="0"/>
              </a:rPr>
              <a:t>Jas – intenzita odrazu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b="1" dirty="0">
                <a:solidFill>
                  <a:schemeClr val="tx1"/>
                </a:solidFill>
                <a:cs typeface="Arial" pitchFamily="34" charset="0"/>
              </a:rPr>
              <a:t>(3D, 4D)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b="1" dirty="0">
                <a:solidFill>
                  <a:schemeClr val="tx1"/>
                </a:solidFill>
                <a:cs typeface="Arial" pitchFamily="34" charset="0"/>
              </a:rPr>
              <a:t>M mód (</a:t>
            </a:r>
            <a:r>
              <a:rPr lang="cs-CZ" b="1" dirty="0" err="1">
                <a:solidFill>
                  <a:schemeClr val="tx1"/>
                </a:solidFill>
                <a:cs typeface="Arial" pitchFamily="34" charset="0"/>
              </a:rPr>
              <a:t>Motion</a:t>
            </a:r>
            <a:r>
              <a:rPr lang="cs-CZ" b="1" dirty="0">
                <a:solidFill>
                  <a:schemeClr val="tx1"/>
                </a:solidFill>
                <a:cs typeface="Arial" pitchFamily="34" charset="0"/>
              </a:rPr>
              <a:t>)</a:t>
            </a:r>
          </a:p>
          <a:p>
            <a:pPr marL="457200" lvl="1" indent="0">
              <a:lnSpc>
                <a:spcPct val="80000"/>
              </a:lnSpc>
              <a:buNone/>
              <a:defRPr/>
            </a:pPr>
            <a:r>
              <a:rPr lang="cs-CZ" sz="2800" dirty="0">
                <a:solidFill>
                  <a:schemeClr val="tx1"/>
                </a:solidFill>
                <a:cs typeface="Arial" pitchFamily="34" charset="0"/>
              </a:rPr>
              <a:t>Jednorozměrný B-mód + čas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7DF675A-9D63-4703-AD4A-37B0CE08A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0115" y="1779587"/>
            <a:ext cx="4361610" cy="4207567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22FA4C7-30A9-41E9-AAD1-F4478BDCB363}"/>
              </a:ext>
            </a:extLst>
          </p:cNvPr>
          <p:cNvSpPr txBox="1"/>
          <p:nvPr/>
        </p:nvSpPr>
        <p:spPr>
          <a:xfrm>
            <a:off x="7905750" y="5951983"/>
            <a:ext cx="43616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 – mód, J. </a:t>
            </a:r>
            <a:r>
              <a:rPr lang="cs-CZ" dirty="0" err="1"/>
              <a:t>Wild</a:t>
            </a:r>
            <a:r>
              <a:rPr lang="cs-CZ" dirty="0"/>
              <a:t>, </a:t>
            </a:r>
            <a:r>
              <a:rPr lang="cs-CZ" dirty="0" err="1"/>
              <a:t>Reid</a:t>
            </a:r>
            <a:r>
              <a:rPr lang="cs-CZ" dirty="0"/>
              <a:t> 1952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0D17D84-78A8-48A0-9DCF-2D0F1DE2F2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2309" y="445768"/>
            <a:ext cx="1516241" cy="116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178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FF137E-3C4B-46B6-AA0B-FDE130EFD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Harmonické			   a        Úhlové zobrazení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9A082394-3AB2-44FE-9E0A-2A385A283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9487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dirty="0" err="1"/>
              <a:t>Harmonics</a:t>
            </a:r>
            <a:r>
              <a:rPr lang="cs-CZ" dirty="0"/>
              <a:t>, THI …</a:t>
            </a:r>
          </a:p>
          <a:p>
            <a:r>
              <a:rPr lang="cs-CZ" dirty="0"/>
              <a:t>Násobky základní frekvence vzniklé nelineárním šířením UZ vlny tkáněmi</a:t>
            </a:r>
          </a:p>
          <a:p>
            <a:r>
              <a:rPr lang="cs-CZ" dirty="0">
                <a:ea typeface="+mn-lt"/>
                <a:cs typeface="+mn-lt"/>
              </a:rPr>
              <a:t>Slabší signál z hloubky (přenos vyšší frekvence)</a:t>
            </a:r>
            <a:endParaRPr lang="cs-CZ" dirty="0">
              <a:cs typeface="Calibri"/>
            </a:endParaRPr>
          </a:p>
          <a:p>
            <a:r>
              <a:rPr lang="cs-CZ" dirty="0"/>
              <a:t>↑ prostorové rozlišení</a:t>
            </a:r>
          </a:p>
          <a:p>
            <a:r>
              <a:rPr lang="cs-CZ" dirty="0"/>
              <a:t>↓ artefakty (</a:t>
            </a:r>
            <a:r>
              <a:rPr lang="cs-CZ" dirty="0" err="1"/>
              <a:t>reverberace</a:t>
            </a:r>
            <a:r>
              <a:rPr lang="cs-CZ" dirty="0"/>
              <a:t>)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D0FBD5DA-E8BC-468B-A046-E932F52AE18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dirty="0" err="1"/>
              <a:t>Compound</a:t>
            </a:r>
            <a:r>
              <a:rPr lang="cs-CZ" dirty="0"/>
              <a:t>, </a:t>
            </a:r>
            <a:r>
              <a:rPr lang="cs-CZ" dirty="0" err="1"/>
              <a:t>SonoCT</a:t>
            </a:r>
            <a:r>
              <a:rPr lang="cs-CZ" dirty="0"/>
              <a:t> …</a:t>
            </a:r>
          </a:p>
          <a:p>
            <a:r>
              <a:rPr lang="cs-CZ" dirty="0"/>
              <a:t>Zprůměrovaný obraz z odrazů pod vícero úhly </a:t>
            </a:r>
          </a:p>
          <a:p>
            <a:r>
              <a:rPr lang="cs-CZ" dirty="0"/>
              <a:t>↓ šum</a:t>
            </a:r>
          </a:p>
          <a:p>
            <a:r>
              <a:rPr lang="cs-CZ" dirty="0"/>
              <a:t>↓ dorzální stíny (</a:t>
            </a:r>
            <a:r>
              <a:rPr lang="cs-CZ" dirty="0" err="1"/>
              <a:t>nefrolithiáza</a:t>
            </a:r>
            <a:r>
              <a:rPr lang="cs-CZ" dirty="0"/>
              <a:t>, prsa-tumory...)</a:t>
            </a:r>
            <a:endParaRPr lang="cs-CZ" dirty="0">
              <a:cs typeface="Calibri"/>
            </a:endParaRP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C379BC9-B3B2-4DD3-AF14-15C74E09A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1905" y="445768"/>
            <a:ext cx="1516241" cy="116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954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831\Downloads\Capture-14_38_10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489" y="0"/>
            <a:ext cx="9782827" cy="684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8627983E-2E4E-4E2E-9E67-074383F97406}"/>
              </a:ext>
            </a:extLst>
          </p:cNvPr>
          <p:cNvSpPr txBox="1"/>
          <p:nvPr/>
        </p:nvSpPr>
        <p:spPr>
          <a:xfrm>
            <a:off x="1968671" y="5826690"/>
            <a:ext cx="2340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chemeClr val="bg1"/>
                </a:solidFill>
              </a:rPr>
              <a:t>B-mód</a:t>
            </a:r>
          </a:p>
        </p:txBody>
      </p:sp>
    </p:spTree>
    <p:extLst>
      <p:ext uri="{BB962C8B-B14F-4D97-AF65-F5344CB8AC3E}">
        <p14:creationId xmlns:p14="http://schemas.microsoft.com/office/powerpoint/2010/main" val="1120284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111915-C8A8-4FFA-BEB9-BBB267FA2A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2643FE4-86EC-47E1-BBCB-0F87A03F7B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 descr="C:\Users\1831\Downloads\Capture-15_05_41-2.jpg">
            <a:extLst>
              <a:ext uri="{FF2B5EF4-FFF2-40B4-BE49-F238E27FC236}">
                <a16:creationId xmlns:a16="http://schemas.microsoft.com/office/drawing/2014/main" id="{5DD69BAC-250B-470A-AF24-38C2101EE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552" y="0"/>
            <a:ext cx="6964344" cy="678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79CBCDC-F4B3-4922-A480-BD8DEC3D62B9}"/>
              </a:ext>
            </a:extLst>
          </p:cNvPr>
          <p:cNvSpPr txBox="1"/>
          <p:nvPr/>
        </p:nvSpPr>
        <p:spPr>
          <a:xfrm>
            <a:off x="7855905" y="476032"/>
            <a:ext cx="937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chemeClr val="bg1"/>
                </a:solidFill>
              </a:rPr>
              <a:t>3D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A8CA6EA-2E90-4EC5-854D-63E8FF0D0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2309" y="445768"/>
            <a:ext cx="1516241" cy="116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1349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0A89F5-8A90-46BD-9BB3-2601FF733F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3BF06A0-2534-4629-8506-74C8F03AF9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8152A90-D91D-4CEC-A37F-8CCFC8169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389" y="0"/>
            <a:ext cx="8935221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783ED90-D85B-441F-A757-8CD16EC5E584}"/>
              </a:ext>
            </a:extLst>
          </p:cNvPr>
          <p:cNvSpPr txBox="1"/>
          <p:nvPr/>
        </p:nvSpPr>
        <p:spPr>
          <a:xfrm>
            <a:off x="1830886" y="2682461"/>
            <a:ext cx="2741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chemeClr val="bg1"/>
                </a:solidFill>
              </a:rPr>
              <a:t>M-mód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B1DEFAA-A4E1-4C8A-A3A9-AA7DC7AEE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8441" y="281644"/>
            <a:ext cx="1516241" cy="116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6838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A22C7E-4E7B-432B-BA70-A01C57EEA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A6CDBF-3FE8-40DA-8795-D99E2006B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Stupeň odrazivosti </a:t>
            </a:r>
          </a:p>
          <a:p>
            <a:pPr marL="0" indent="0">
              <a:buNone/>
            </a:pPr>
            <a:r>
              <a:rPr lang="cs-CZ" dirty="0" err="1"/>
              <a:t>Hyperechogenní</a:t>
            </a:r>
            <a:r>
              <a:rPr lang="cs-CZ" dirty="0"/>
              <a:t> x </a:t>
            </a:r>
            <a:r>
              <a:rPr lang="cs-CZ" dirty="0" err="1"/>
              <a:t>izoechogenní</a:t>
            </a:r>
            <a:r>
              <a:rPr lang="cs-CZ" dirty="0"/>
              <a:t> x </a:t>
            </a:r>
            <a:r>
              <a:rPr lang="cs-CZ" dirty="0" err="1"/>
              <a:t>hypoechogenní</a:t>
            </a:r>
            <a:r>
              <a:rPr lang="cs-CZ" dirty="0"/>
              <a:t> x </a:t>
            </a:r>
            <a:r>
              <a:rPr lang="cs-CZ" dirty="0" err="1"/>
              <a:t>anechogenní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Solidní struktury - akustický stín (absorpce a odraz)</a:t>
            </a:r>
          </a:p>
          <a:p>
            <a:pPr marL="0" indent="0">
              <a:buNone/>
            </a:pPr>
            <a:r>
              <a:rPr lang="cs-CZ" dirty="0"/>
              <a:t>Vzduchové bubliny a jiná silně odrážející rozhraní ( opakované odrazy </a:t>
            </a:r>
            <a:r>
              <a:rPr lang="cs-CZ" dirty="0" err="1"/>
              <a:t>reverberace</a:t>
            </a:r>
            <a:r>
              <a:rPr lang="cs-CZ" dirty="0"/>
              <a:t>,“chvost komety“)</a:t>
            </a:r>
          </a:p>
          <a:p>
            <a:pPr marL="0" indent="0">
              <a:buNone/>
            </a:pPr>
            <a:r>
              <a:rPr lang="cs-CZ" dirty="0"/>
              <a:t>Tekutina – akustické zesílení („okno“)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98A7C37-8576-4E64-8574-24D9D105D925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1353800" cy="132556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err="1">
                <a:solidFill>
                  <a:schemeClr val="bg1"/>
                </a:solidFill>
              </a:rPr>
              <a:t>Echogenita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17B3E42-87AB-4CE2-943A-B3A77C6C7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2309" y="445768"/>
            <a:ext cx="1516241" cy="116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3615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729ECF62-027F-470A-9BA1-BD87B371E8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F96C4D4-E776-4CA1-9EC8-84D5791A3E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420" y="0"/>
            <a:ext cx="9795160" cy="673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94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>
            <a:spLocks noGrp="1"/>
          </p:cNvSpPr>
          <p:nvPr>
            <p:ph type="title" idx="4294967295"/>
          </p:nvPr>
        </p:nvSpPr>
        <p:spPr>
          <a:xfrm>
            <a:off x="838200" y="365125"/>
            <a:ext cx="11353800" cy="13257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dirty="0">
                <a:solidFill>
                  <a:schemeClr val="bg1"/>
                </a:solidFill>
              </a:rPr>
              <a:t>Ultrazvuk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06" name="Google Shape;106;p16"/>
          <p:cNvSpPr txBox="1"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cs-CZ" sz="2400" b="1" dirty="0">
                <a:solidFill>
                  <a:schemeClr val="tx1"/>
                </a:solidFill>
              </a:rPr>
              <a:t>Mechanické</a:t>
            </a:r>
            <a:r>
              <a:rPr lang="cs-CZ" sz="2400" dirty="0">
                <a:solidFill>
                  <a:schemeClr val="tx1"/>
                </a:solidFill>
              </a:rPr>
              <a:t> vlnění, f &gt;20kHz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cs-CZ" sz="2400" dirty="0">
                <a:solidFill>
                  <a:schemeClr val="tx1"/>
                </a:solidFill>
              </a:rPr>
              <a:t>(v praxi k diagnostice 2-18MHz)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cs-CZ" sz="2400" b="1" dirty="0">
              <a:solidFill>
                <a:schemeClr val="tx1"/>
              </a:solidFill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cs-CZ" sz="2400" b="1" dirty="0">
                <a:solidFill>
                  <a:schemeClr val="tx1"/>
                </a:solidFill>
              </a:rPr>
              <a:t>Podélné</a:t>
            </a:r>
            <a:r>
              <a:rPr lang="cs-CZ" sz="2400" dirty="0">
                <a:solidFill>
                  <a:schemeClr val="tx1"/>
                </a:solidFill>
              </a:rPr>
              <a:t> (zahušťování a zřeďování)</a:t>
            </a:r>
          </a:p>
          <a:p>
            <a:pPr marL="228600" indent="-50800">
              <a:spcBef>
                <a:spcPts val="0"/>
              </a:spcBef>
              <a:buClr>
                <a:schemeClr val="dk1"/>
              </a:buClr>
              <a:buNone/>
            </a:pPr>
            <a:r>
              <a:rPr lang="cs-CZ" sz="2400" b="1" dirty="0">
                <a:solidFill>
                  <a:schemeClr val="tx1"/>
                </a:solidFill>
              </a:rPr>
              <a:t>Příčné</a:t>
            </a:r>
            <a:r>
              <a:rPr lang="cs-CZ" sz="2400" dirty="0">
                <a:solidFill>
                  <a:schemeClr val="tx1"/>
                </a:solidFill>
              </a:rPr>
              <a:t> (</a:t>
            </a:r>
            <a:r>
              <a:rPr lang="cs-CZ" sz="2400" dirty="0">
                <a:solidFill>
                  <a:schemeClr val="tx1"/>
                </a:solidFill>
                <a:cs typeface="Arial" pitchFamily="34" charset="0"/>
              </a:rPr>
              <a:t>pružné pevné látky, povrchy </a:t>
            </a:r>
          </a:p>
          <a:p>
            <a:pPr marL="228600" indent="-50800">
              <a:spcBef>
                <a:spcPts val="0"/>
              </a:spcBef>
              <a:buClr>
                <a:schemeClr val="dk1"/>
              </a:buClr>
              <a:buNone/>
            </a:pPr>
            <a:r>
              <a:rPr lang="cs-CZ" sz="2400" dirty="0">
                <a:solidFill>
                  <a:schemeClr val="tx1"/>
                </a:solidFill>
                <a:cs typeface="Arial" pitchFamily="34" charset="0"/>
              </a:rPr>
              <a:t>kapalin)</a:t>
            </a:r>
          </a:p>
          <a:p>
            <a:pPr marL="228600" indent="-50800">
              <a:spcBef>
                <a:spcPts val="0"/>
              </a:spcBef>
              <a:buClr>
                <a:schemeClr val="dk1"/>
              </a:buClr>
              <a:buNone/>
            </a:pPr>
            <a:endParaRPr lang="cs-CZ" sz="2400" dirty="0">
              <a:cs typeface="Arial" pitchFamily="34" charset="0"/>
            </a:endParaRPr>
          </a:p>
          <a:p>
            <a:pPr marL="228600" indent="-50800">
              <a:spcBef>
                <a:spcPts val="0"/>
              </a:spcBef>
              <a:buClr>
                <a:schemeClr val="dk1"/>
              </a:buClr>
              <a:buNone/>
            </a:pPr>
            <a:r>
              <a:rPr lang="cs-CZ" sz="2400" dirty="0">
                <a:solidFill>
                  <a:schemeClr val="tx1"/>
                </a:solidFill>
                <a:cs typeface="Arial" pitchFamily="34" charset="0"/>
              </a:rPr>
              <a:t>Potřeba spojitého prostředí s obdobnou</a:t>
            </a:r>
          </a:p>
          <a:p>
            <a:pPr marL="228600" indent="-50800">
              <a:spcBef>
                <a:spcPts val="0"/>
              </a:spcBef>
              <a:buClr>
                <a:schemeClr val="dk1"/>
              </a:buClr>
              <a:buNone/>
            </a:pPr>
            <a:r>
              <a:rPr lang="cs-CZ" sz="2400" dirty="0">
                <a:solidFill>
                  <a:schemeClr val="tx1"/>
                </a:solidFill>
                <a:cs typeface="Arial" pitchFamily="34" charset="0"/>
              </a:rPr>
              <a:t>rychlostí šíření – ultrazvukový gel</a:t>
            </a:r>
          </a:p>
          <a:p>
            <a:pPr marL="228600" indent="-50800">
              <a:spcBef>
                <a:spcPts val="0"/>
              </a:spcBef>
              <a:buClr>
                <a:schemeClr val="dk1"/>
              </a:buClr>
              <a:buNone/>
            </a:pPr>
            <a:endParaRPr lang="cs-CZ" sz="2400" b="1" dirty="0">
              <a:solidFill>
                <a:schemeClr val="tx1"/>
              </a:solidFill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400" dirty="0">
              <a:solidFill>
                <a:srgbClr val="000000"/>
              </a:solidFill>
            </a:endParaRPr>
          </a:p>
        </p:txBody>
      </p:sp>
      <p:graphicFrame>
        <p:nvGraphicFramePr>
          <p:cNvPr id="107" name="Google Shape;107;p16"/>
          <p:cNvGraphicFramePr/>
          <p:nvPr>
            <p:extLst>
              <p:ext uri="{D42A27DB-BD31-4B8C-83A1-F6EECF244321}">
                <p14:modId xmlns:p14="http://schemas.microsoft.com/office/powerpoint/2010/main" val="1679977973"/>
              </p:ext>
            </p:extLst>
          </p:nvPr>
        </p:nvGraphicFramePr>
        <p:xfrm>
          <a:off x="7108659" y="1825625"/>
          <a:ext cx="4933950" cy="458271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466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6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 dirty="0"/>
                        <a:t>Prostředí</a:t>
                      </a:r>
                      <a:endParaRPr sz="22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 dirty="0"/>
                        <a:t>Rychlost [</a:t>
                      </a:r>
                      <a:r>
                        <a:rPr lang="cs-CZ" sz="2200" dirty="0" err="1"/>
                        <a:t>m.s</a:t>
                      </a:r>
                      <a:r>
                        <a:rPr lang="cs-CZ" sz="2400" baseline="30000" dirty="0"/>
                        <a:t>–1</a:t>
                      </a:r>
                      <a:r>
                        <a:rPr lang="cs-CZ" sz="2200" dirty="0"/>
                        <a:t>]</a:t>
                      </a:r>
                      <a:endParaRPr sz="22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/>
                        <a:t>Vzduch</a:t>
                      </a:r>
                      <a:endParaRPr sz="2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/>
                        <a:t>330</a:t>
                      </a:r>
                      <a:endParaRPr sz="22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/>
                        <a:t>Destilovaná voda</a:t>
                      </a:r>
                      <a:endParaRPr sz="2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/>
                        <a:t>1480</a:t>
                      </a:r>
                      <a:endParaRPr sz="22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/>
                        <a:t>Sklivec</a:t>
                      </a:r>
                      <a:endParaRPr sz="2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/>
                        <a:t>1532</a:t>
                      </a:r>
                      <a:endParaRPr sz="22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/>
                        <a:t>Játra</a:t>
                      </a:r>
                      <a:endParaRPr sz="2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 b="1" dirty="0">
                          <a:solidFill>
                            <a:schemeClr val="tx1"/>
                          </a:solidFill>
                        </a:rPr>
                        <a:t>1550</a:t>
                      </a:r>
                      <a:endParaRPr sz="2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/>
                        <a:t>Měkké tkáně</a:t>
                      </a:r>
                      <a:endParaRPr sz="2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/>
                        <a:t>1550</a:t>
                      </a:r>
                      <a:endParaRPr sz="22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/>
                        <a:t>Ledviny</a:t>
                      </a:r>
                      <a:endParaRPr sz="2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/>
                        <a:t>1560</a:t>
                      </a:r>
                      <a:endParaRPr sz="22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/>
                        <a:t>Kost</a:t>
                      </a:r>
                      <a:endParaRPr sz="2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 dirty="0"/>
                        <a:t>3500</a:t>
                      </a:r>
                      <a:endParaRPr sz="22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Obrázek 5">
            <a:extLst>
              <a:ext uri="{FF2B5EF4-FFF2-40B4-BE49-F238E27FC236}">
                <a16:creationId xmlns:a16="http://schemas.microsoft.com/office/drawing/2014/main" id="{DD5ED8F2-63E5-48B4-A89E-6741B758D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2309" y="445768"/>
            <a:ext cx="1516241" cy="116703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17F43A-A632-4F5D-A93E-8908CCE36E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603D206-2483-4C12-AB6F-6F0FD5A78A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0632E5F-7736-45CE-B7F8-443A885C4D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0"/>
            <a:ext cx="1021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5922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45F732-6FAD-4A10-AA83-CCE8AAE0CF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9F1EE93-8C51-405C-8ECF-35F6B98689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DD21796-1B04-4A2A-A2CE-E2A17C37C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871" y="0"/>
            <a:ext cx="7210258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31ADFB4-A5C7-44FA-9D58-B504E2203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2309" y="445768"/>
            <a:ext cx="1516241" cy="116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5678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F7F97B6-CA1C-4486-BE5F-9373BE908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4421689" cy="1325563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Dopplerův jev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783EF2A1-7DA5-405B-8810-DBD0D96B59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cs-CZ" altLang="cs-CZ" dirty="0"/>
              <a:t>Johann Christian Doppler 1845</a:t>
            </a:r>
            <a:r>
              <a:rPr lang="cs-CZ" altLang="cs-CZ" u="sng" dirty="0">
                <a:solidFill>
                  <a:srgbClr val="DDDDDD"/>
                </a:solidFill>
                <a:cs typeface="Arial" panose="020B0604020202020204" pitchFamily="34" charset="0"/>
              </a:rPr>
              <a:t> </a:t>
            </a:r>
          </a:p>
          <a:p>
            <a:pPr marL="114300" indent="0">
              <a:buNone/>
            </a:pPr>
            <a:r>
              <a:rPr lang="cs-CZ" altLang="cs-CZ" dirty="0">
                <a:solidFill>
                  <a:schemeClr val="tx1"/>
                </a:solidFill>
                <a:cs typeface="Arial" panose="020B0604020202020204" pitchFamily="34" charset="0"/>
              </a:rPr>
              <a:t>Přibližuje-li se zdroj zvuku o konstantní výšce (frekvenci) tónu směrem k pozorovateli, vnímá pozorovatel výšku tónu vyšší, rozdíl mezi frekvencemi záleží na rychlosti pohybu.</a:t>
            </a:r>
          </a:p>
          <a:p>
            <a:pPr marL="0" indent="0">
              <a:buNone/>
              <a:defRPr/>
            </a:pPr>
            <a:r>
              <a:rPr lang="cs-CZ" sz="2000" dirty="0"/>
              <a:t>  V</a:t>
            </a:r>
            <a:r>
              <a:rPr lang="cs-CZ" sz="2000" dirty="0">
                <a:solidFill>
                  <a:schemeClr val="tx1"/>
                </a:solidFill>
              </a:rPr>
              <a:t>elikost frekvenčního posuvu je přímo úměrná frekvenci, rychlosti krevního toku a kosinu úhlu,        </a:t>
            </a:r>
            <a:r>
              <a:rPr lang="cs-CZ" sz="2000" dirty="0"/>
              <a:t>     </a:t>
            </a:r>
          </a:p>
          <a:p>
            <a:pPr marL="0" indent="0">
              <a:buNone/>
              <a:defRPr/>
            </a:pPr>
            <a:r>
              <a:rPr lang="cs-CZ" sz="2000" dirty="0">
                <a:solidFill>
                  <a:schemeClr val="tx1"/>
                </a:solidFill>
              </a:rPr>
              <a:t>  který svírá směr UZ vln a tok krve </a:t>
            </a:r>
          </a:p>
          <a:p>
            <a:pPr lvl="1">
              <a:defRPr/>
            </a:pPr>
            <a:r>
              <a:rPr lang="cs-CZ" sz="2800" dirty="0">
                <a:solidFill>
                  <a:schemeClr val="tx1"/>
                </a:solidFill>
              </a:rPr>
              <a:t>kritická mez nad 60°</a:t>
            </a:r>
          </a:p>
          <a:p>
            <a:pPr marL="114300" indent="0">
              <a:buNone/>
            </a:pPr>
            <a:endParaRPr lang="cs-CZ" dirty="0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396C7ECB-7CC2-4F4B-A51D-64E3F639D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090" y="291702"/>
            <a:ext cx="1575037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D402187-6EA1-4BE8-B31C-3F570841C5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4400" y="5098761"/>
            <a:ext cx="3214800" cy="1354500"/>
          </a:xfrm>
          <a:prstGeom prst="rect">
            <a:avLst/>
          </a:prstGeom>
        </p:spPr>
      </p:pic>
      <p:sp>
        <p:nvSpPr>
          <p:cNvPr id="3" name="AutoShape 6" descr="cosine graph">
            <a:extLst>
              <a:ext uri="{FF2B5EF4-FFF2-40B4-BE49-F238E27FC236}">
                <a16:creationId xmlns:a16="http://schemas.microsoft.com/office/drawing/2014/main" id="{0F2A1F1D-DF36-4524-B137-B96DFF404B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939D79-DCA2-4F12-8BFB-E998FC482D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5399" y="4316415"/>
            <a:ext cx="4736255" cy="215576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236518C-E10A-4BDD-9ED3-3B644ACEE8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2309" y="445768"/>
            <a:ext cx="1516241" cy="116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240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ál 3">
            <a:extLst>
              <a:ext uri="{FF2B5EF4-FFF2-40B4-BE49-F238E27FC236}">
                <a16:creationId xmlns:a16="http://schemas.microsoft.com/office/drawing/2014/main" id="{952E2478-3B8D-42B6-A23B-0F3AD7360D16}"/>
              </a:ext>
            </a:extLst>
          </p:cNvPr>
          <p:cNvSpPr/>
          <p:nvPr/>
        </p:nvSpPr>
        <p:spPr>
          <a:xfrm>
            <a:off x="2481942" y="444135"/>
            <a:ext cx="6148252" cy="6148252"/>
          </a:xfrm>
          <a:prstGeom prst="ellipse">
            <a:avLst/>
          </a:prstGeom>
          <a:noFill/>
          <a:ln w="444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994360CD-07A5-44BA-A51F-89A0D0BC0FAB}"/>
              </a:ext>
            </a:extLst>
          </p:cNvPr>
          <p:cNvCxnSpPr>
            <a:cxnSpLocks/>
            <a:stCxn id="4" idx="2"/>
            <a:endCxn id="4" idx="6"/>
          </p:cNvCxnSpPr>
          <p:nvPr/>
        </p:nvCxnSpPr>
        <p:spPr>
          <a:xfrm>
            <a:off x="2481942" y="3518261"/>
            <a:ext cx="614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A53F5261-9291-4135-9DEB-421B84D01BD3}"/>
              </a:ext>
            </a:extLst>
          </p:cNvPr>
          <p:cNvCxnSpPr>
            <a:cxnSpLocks/>
            <a:stCxn id="4" idx="0"/>
            <a:endCxn id="4" idx="4"/>
          </p:cNvCxnSpPr>
          <p:nvPr/>
        </p:nvCxnSpPr>
        <p:spPr>
          <a:xfrm>
            <a:off x="5556068" y="444135"/>
            <a:ext cx="0" cy="61482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174F319-B1FA-487A-A522-8C83DADB941D}"/>
              </a:ext>
            </a:extLst>
          </p:cNvPr>
          <p:cNvSpPr txBox="1"/>
          <p:nvPr/>
        </p:nvSpPr>
        <p:spPr>
          <a:xfrm>
            <a:off x="9097414" y="2976033"/>
            <a:ext cx="2734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Směr a rychlost toku (v)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E950C6F5-C93F-4CC7-88C6-E4E898CEFDE1}"/>
              </a:ext>
            </a:extLst>
          </p:cNvPr>
          <p:cNvCxnSpPr>
            <a:cxnSpLocks/>
          </p:cNvCxnSpPr>
          <p:nvPr/>
        </p:nvCxnSpPr>
        <p:spPr>
          <a:xfrm>
            <a:off x="8826419" y="3511192"/>
            <a:ext cx="3074126" cy="9426"/>
          </a:xfrm>
          <a:prstGeom prst="straightConnector1">
            <a:avLst/>
          </a:prstGeom>
          <a:ln w="730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D9BEE08A-62FB-4391-918B-1907DD8899DC}"/>
              </a:ext>
            </a:extLst>
          </p:cNvPr>
          <p:cNvSpPr txBox="1"/>
          <p:nvPr/>
        </p:nvSpPr>
        <p:spPr>
          <a:xfrm>
            <a:off x="4457437" y="3864615"/>
            <a:ext cx="1154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bg1"/>
                </a:solidFill>
              </a:rPr>
              <a:t>zdroj</a:t>
            </a:r>
          </a:p>
        </p:txBody>
      </p: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77535719-D951-49B1-9891-A32B97DB19EF}"/>
              </a:ext>
            </a:extLst>
          </p:cNvPr>
          <p:cNvCxnSpPr>
            <a:cxnSpLocks/>
            <a:endCxn id="4" idx="6"/>
          </p:cNvCxnSpPr>
          <p:nvPr/>
        </p:nvCxnSpPr>
        <p:spPr>
          <a:xfrm>
            <a:off x="5556066" y="3513549"/>
            <a:ext cx="3074128" cy="4712"/>
          </a:xfrm>
          <a:prstGeom prst="straightConnector1">
            <a:avLst/>
          </a:prstGeom>
          <a:ln w="730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>
            <a:extLst>
              <a:ext uri="{FF2B5EF4-FFF2-40B4-BE49-F238E27FC236}">
                <a16:creationId xmlns:a16="http://schemas.microsoft.com/office/drawing/2014/main" id="{AB2A0CA9-5BD4-4403-A86D-692781E84377}"/>
              </a:ext>
            </a:extLst>
          </p:cNvPr>
          <p:cNvCxnSpPr>
            <a:cxnSpLocks/>
          </p:cNvCxnSpPr>
          <p:nvPr/>
        </p:nvCxnSpPr>
        <p:spPr>
          <a:xfrm>
            <a:off x="5556067" y="3534465"/>
            <a:ext cx="0" cy="3057922"/>
          </a:xfrm>
          <a:prstGeom prst="straightConnector1">
            <a:avLst/>
          </a:prstGeom>
          <a:ln w="730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se šipkou 30">
            <a:extLst>
              <a:ext uri="{FF2B5EF4-FFF2-40B4-BE49-F238E27FC236}">
                <a16:creationId xmlns:a16="http://schemas.microsoft.com/office/drawing/2014/main" id="{D0576913-6B0D-4B26-8171-C42E196EC101}"/>
              </a:ext>
            </a:extLst>
          </p:cNvPr>
          <p:cNvCxnSpPr>
            <a:cxnSpLocks/>
          </p:cNvCxnSpPr>
          <p:nvPr/>
        </p:nvCxnSpPr>
        <p:spPr>
          <a:xfrm rot="3600000">
            <a:off x="4799091" y="4882798"/>
            <a:ext cx="3074128" cy="4712"/>
          </a:xfrm>
          <a:prstGeom prst="straightConnector1">
            <a:avLst/>
          </a:prstGeom>
          <a:ln w="730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33">
            <a:extLst>
              <a:ext uri="{FF2B5EF4-FFF2-40B4-BE49-F238E27FC236}">
                <a16:creationId xmlns:a16="http://schemas.microsoft.com/office/drawing/2014/main" id="{36054861-C03B-426D-BB27-9397255435E3}"/>
              </a:ext>
            </a:extLst>
          </p:cNvPr>
          <p:cNvCxnSpPr>
            <a:cxnSpLocks/>
          </p:cNvCxnSpPr>
          <p:nvPr/>
        </p:nvCxnSpPr>
        <p:spPr>
          <a:xfrm flipH="1" flipV="1">
            <a:off x="7089040" y="3513548"/>
            <a:ext cx="4090" cy="26646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438E539B-B5AA-4D64-BB39-92490365FD48}"/>
              </a:ext>
            </a:extLst>
          </p:cNvPr>
          <p:cNvSpPr txBox="1"/>
          <p:nvPr/>
        </p:nvSpPr>
        <p:spPr>
          <a:xfrm>
            <a:off x="6460430" y="5808846"/>
            <a:ext cx="688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60°</a:t>
            </a:r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BB754C52-0816-4674-AC42-DAD8DAAB394E}"/>
              </a:ext>
            </a:extLst>
          </p:cNvPr>
          <p:cNvSpPr txBox="1"/>
          <p:nvPr/>
        </p:nvSpPr>
        <p:spPr>
          <a:xfrm>
            <a:off x="5744584" y="3518261"/>
            <a:ext cx="688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60°</a:t>
            </a:r>
          </a:p>
        </p:txBody>
      </p:sp>
      <p:sp>
        <p:nvSpPr>
          <p:cNvPr id="39" name="Pravá složená závorka 38">
            <a:extLst>
              <a:ext uri="{FF2B5EF4-FFF2-40B4-BE49-F238E27FC236}">
                <a16:creationId xmlns:a16="http://schemas.microsoft.com/office/drawing/2014/main" id="{F9C0553F-565E-4934-B850-0A875F5CF613}"/>
              </a:ext>
            </a:extLst>
          </p:cNvPr>
          <p:cNvSpPr/>
          <p:nvPr/>
        </p:nvSpPr>
        <p:spPr>
          <a:xfrm rot="5400000" flipH="1">
            <a:off x="7708120" y="2506934"/>
            <a:ext cx="311156" cy="1532975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Pravá složená závorka 39">
            <a:extLst>
              <a:ext uri="{FF2B5EF4-FFF2-40B4-BE49-F238E27FC236}">
                <a16:creationId xmlns:a16="http://schemas.microsoft.com/office/drawing/2014/main" id="{BF39A4C2-EC1B-4A8B-85B4-303418931B36}"/>
              </a:ext>
            </a:extLst>
          </p:cNvPr>
          <p:cNvSpPr/>
          <p:nvPr/>
        </p:nvSpPr>
        <p:spPr>
          <a:xfrm rot="5400000" flipH="1">
            <a:off x="6166974" y="2506934"/>
            <a:ext cx="311156" cy="1532975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F04A308E-1E5A-4640-B589-12BEF08F6D8B}"/>
              </a:ext>
            </a:extLst>
          </p:cNvPr>
          <p:cNvSpPr txBox="1"/>
          <p:nvPr/>
        </p:nvSpPr>
        <p:spPr>
          <a:xfrm>
            <a:off x="7612660" y="2642287"/>
            <a:ext cx="688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0,5</a:t>
            </a:r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6B53486F-9B71-40A0-8DF3-992427492763}"/>
              </a:ext>
            </a:extLst>
          </p:cNvPr>
          <p:cNvSpPr txBox="1"/>
          <p:nvPr/>
        </p:nvSpPr>
        <p:spPr>
          <a:xfrm>
            <a:off x="6063323" y="2635827"/>
            <a:ext cx="688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0,5</a:t>
            </a:r>
          </a:p>
        </p:txBody>
      </p:sp>
      <p:sp>
        <p:nvSpPr>
          <p:cNvPr id="2" name="Ovál 1"/>
          <p:cNvSpPr/>
          <p:nvPr/>
        </p:nvSpPr>
        <p:spPr>
          <a:xfrm>
            <a:off x="5280419" y="3236670"/>
            <a:ext cx="553343" cy="55334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E950C6F5-C93F-4CC7-88C6-E4E898CEFDE1}"/>
              </a:ext>
            </a:extLst>
          </p:cNvPr>
          <p:cNvCxnSpPr>
            <a:cxnSpLocks/>
          </p:cNvCxnSpPr>
          <p:nvPr/>
        </p:nvCxnSpPr>
        <p:spPr>
          <a:xfrm>
            <a:off x="5588597" y="6198529"/>
            <a:ext cx="3074126" cy="9426"/>
          </a:xfrm>
          <a:prstGeom prst="straightConnector1">
            <a:avLst/>
          </a:prstGeom>
          <a:ln w="730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ovéPole 2"/>
          <p:cNvSpPr txBox="1"/>
          <p:nvPr/>
        </p:nvSpPr>
        <p:spPr>
          <a:xfrm>
            <a:off x="298450" y="531887"/>
            <a:ext cx="3162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chemeClr val="bg1"/>
                </a:solidFill>
              </a:rPr>
              <a:t>Proč úhel 60°? 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180975" y="5063426"/>
            <a:ext cx="3162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chemeClr val="bg1"/>
                </a:solidFill>
              </a:rPr>
              <a:t>Proč cosinus?</a:t>
            </a:r>
          </a:p>
          <a:p>
            <a:r>
              <a:rPr lang="cs-CZ" sz="3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Obdélník 4"/>
          <p:cNvSpPr/>
          <p:nvPr/>
        </p:nvSpPr>
        <p:spPr>
          <a:xfrm>
            <a:off x="5545842" y="3534465"/>
            <a:ext cx="1551369" cy="267349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2" name="Přímá spojnice 11"/>
          <p:cNvCxnSpPr/>
          <p:nvPr/>
        </p:nvCxnSpPr>
        <p:spPr>
          <a:xfrm flipH="1" flipV="1">
            <a:off x="5553701" y="3535694"/>
            <a:ext cx="1541143" cy="26709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Obrázek 31">
            <a:extLst>
              <a:ext uri="{FF2B5EF4-FFF2-40B4-BE49-F238E27FC236}">
                <a16:creationId xmlns:a16="http://schemas.microsoft.com/office/drawing/2014/main" id="{B6799CB3-1693-4324-86B6-DEF8857EF8D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40000" contrast="40000"/>
          </a:blip>
          <a:stretch>
            <a:fillRect/>
          </a:stretch>
        </p:blipFill>
        <p:spPr>
          <a:xfrm>
            <a:off x="8451318" y="527881"/>
            <a:ext cx="3214800" cy="1354500"/>
          </a:xfrm>
          <a:prstGeom prst="rect">
            <a:avLst/>
          </a:prstGeom>
        </p:spPr>
      </p:pic>
      <p:cxnSp>
        <p:nvCxnSpPr>
          <p:cNvPr id="21" name="Přímá spojnice 20"/>
          <p:cNvCxnSpPr/>
          <p:nvPr/>
        </p:nvCxnSpPr>
        <p:spPr>
          <a:xfrm>
            <a:off x="10363481" y="1447800"/>
            <a:ext cx="431519" cy="31750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>
            <a:off x="9474482" y="723215"/>
            <a:ext cx="774418" cy="15875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ovéPole 32"/>
          <p:cNvSpPr txBox="1"/>
          <p:nvPr/>
        </p:nvSpPr>
        <p:spPr>
          <a:xfrm>
            <a:off x="6776780" y="2628397"/>
            <a:ext cx="537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chemeClr val="bg1"/>
                </a:solidFill>
              </a:rPr>
              <a:t>Δ</a:t>
            </a:r>
            <a:r>
              <a:rPr lang="cs-CZ" sz="2400" dirty="0">
                <a:solidFill>
                  <a:schemeClr val="bg1"/>
                </a:solidFill>
              </a:rPr>
              <a:t>f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9760301" y="3640606"/>
            <a:ext cx="2072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cos 0° = 1</a:t>
            </a:r>
          </a:p>
          <a:p>
            <a:r>
              <a:rPr lang="cs-CZ" sz="2400" dirty="0" err="1">
                <a:solidFill>
                  <a:schemeClr val="bg1"/>
                </a:solidFill>
              </a:rPr>
              <a:t>Δf</a:t>
            </a:r>
            <a:r>
              <a:rPr lang="cs-CZ" sz="2400" dirty="0">
                <a:solidFill>
                  <a:schemeClr val="bg1"/>
                </a:solidFill>
              </a:rPr>
              <a:t>= (2f</a:t>
            </a:r>
            <a:r>
              <a:rPr lang="cs-CZ" sz="2400" baseline="-25000" dirty="0">
                <a:solidFill>
                  <a:schemeClr val="bg1"/>
                </a:solidFill>
              </a:rPr>
              <a:t>0</a:t>
            </a:r>
            <a:r>
              <a:rPr lang="cs-CZ" sz="2400" dirty="0">
                <a:solidFill>
                  <a:schemeClr val="bg1"/>
                </a:solidFill>
              </a:rPr>
              <a:t>v)/c</a:t>
            </a:r>
          </a:p>
        </p:txBody>
      </p:sp>
      <p:sp>
        <p:nvSpPr>
          <p:cNvPr id="30" name="TextovéPole 29"/>
          <p:cNvSpPr txBox="1"/>
          <p:nvPr/>
        </p:nvSpPr>
        <p:spPr>
          <a:xfrm>
            <a:off x="8826419" y="5591943"/>
            <a:ext cx="28024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cos 60° = 0,5</a:t>
            </a:r>
          </a:p>
          <a:p>
            <a:r>
              <a:rPr lang="cs-CZ" sz="2400" dirty="0" err="1">
                <a:solidFill>
                  <a:schemeClr val="bg1"/>
                </a:solidFill>
              </a:rPr>
              <a:t>Δf</a:t>
            </a:r>
            <a:r>
              <a:rPr lang="cs-CZ" sz="2400" dirty="0">
                <a:solidFill>
                  <a:schemeClr val="bg1"/>
                </a:solidFill>
              </a:rPr>
              <a:t>= (f</a:t>
            </a:r>
            <a:r>
              <a:rPr lang="cs-CZ" sz="2400" baseline="-25000" dirty="0">
                <a:solidFill>
                  <a:schemeClr val="bg1"/>
                </a:solidFill>
              </a:rPr>
              <a:t>0</a:t>
            </a:r>
            <a:r>
              <a:rPr lang="cs-CZ" sz="2400" dirty="0">
                <a:solidFill>
                  <a:schemeClr val="bg1"/>
                </a:solidFill>
              </a:rPr>
              <a:t>v)/c</a:t>
            </a:r>
          </a:p>
          <a:p>
            <a:endParaRPr lang="cs-CZ" sz="2400" dirty="0">
              <a:solidFill>
                <a:schemeClr val="bg1"/>
              </a:solidFill>
            </a:endParaRPr>
          </a:p>
        </p:txBody>
      </p:sp>
      <p:sp>
        <p:nvSpPr>
          <p:cNvPr id="35" name="TextovéPole 34"/>
          <p:cNvSpPr txBox="1"/>
          <p:nvPr/>
        </p:nvSpPr>
        <p:spPr>
          <a:xfrm>
            <a:off x="3888099" y="5121355"/>
            <a:ext cx="1957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cos 90° = 0</a:t>
            </a:r>
          </a:p>
          <a:p>
            <a:r>
              <a:rPr lang="cs-CZ" sz="2400" dirty="0" err="1">
                <a:solidFill>
                  <a:schemeClr val="bg1"/>
                </a:solidFill>
              </a:rPr>
              <a:t>Δf</a:t>
            </a:r>
            <a:r>
              <a:rPr lang="cs-CZ" sz="2400" dirty="0">
                <a:solidFill>
                  <a:schemeClr val="bg1"/>
                </a:solidFill>
              </a:rPr>
              <a:t>= 0</a:t>
            </a:r>
          </a:p>
          <a:p>
            <a:endParaRPr lang="cs-CZ" sz="2400" dirty="0">
              <a:solidFill>
                <a:schemeClr val="bg1"/>
              </a:solidFill>
            </a:endParaRPr>
          </a:p>
        </p:txBody>
      </p:sp>
      <p:pic>
        <p:nvPicPr>
          <p:cNvPr id="26" name="Obrázek 25">
            <a:extLst>
              <a:ext uri="{FF2B5EF4-FFF2-40B4-BE49-F238E27FC236}">
                <a16:creationId xmlns:a16="http://schemas.microsoft.com/office/drawing/2014/main" id="{6FD92157-7AF7-486C-ACAB-6BE70E04876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 rot="5400000">
            <a:off x="3959973" y="2618240"/>
            <a:ext cx="758801" cy="180004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  <p:pic>
        <p:nvPicPr>
          <p:cNvPr id="43" name="Obrázek 42">
            <a:extLst>
              <a:ext uri="{FF2B5EF4-FFF2-40B4-BE49-F238E27FC236}">
                <a16:creationId xmlns:a16="http://schemas.microsoft.com/office/drawing/2014/main" id="{C1F0B3DD-74D0-40BE-ABC1-DF4803F39E6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 rot="9000000">
            <a:off x="4535564" y="1586094"/>
            <a:ext cx="758801" cy="180004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  <p:pic>
        <p:nvPicPr>
          <p:cNvPr id="44" name="Obrázek 43">
            <a:extLst>
              <a:ext uri="{FF2B5EF4-FFF2-40B4-BE49-F238E27FC236}">
                <a16:creationId xmlns:a16="http://schemas.microsoft.com/office/drawing/2014/main" id="{E264464A-EF22-4A84-953D-4BE947F3E3F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 rot="10800000">
            <a:off x="5174300" y="1410367"/>
            <a:ext cx="758801" cy="180004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768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18" grpId="0"/>
      <p:bldP spid="37" grpId="0"/>
      <p:bldP spid="38" grpId="0"/>
      <p:bldP spid="39" grpId="0" animBg="1"/>
      <p:bldP spid="40" grpId="0" animBg="1"/>
      <p:bldP spid="41" grpId="0"/>
      <p:bldP spid="42" grpId="0"/>
      <p:bldP spid="2" grpId="0" animBg="1"/>
      <p:bldP spid="5" grpId="0" animBg="1"/>
      <p:bldP spid="33" grpId="0"/>
      <p:bldP spid="7" grpId="0"/>
      <p:bldP spid="30" grpId="0"/>
      <p:bldP spid="3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5038DA37-5C1D-4656-81F3-152F09B9A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448175"/>
          </a:xfrm>
        </p:spPr>
        <p:txBody>
          <a:bodyPr>
            <a:normAutofit/>
          </a:bodyPr>
          <a:lstStyle/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cs-CZ" dirty="0">
                <a:cs typeface="Times New Roman" pitchFamily="18" charset="0"/>
              </a:rPr>
              <a:t>S kontinuální nosnou vlnou (</a:t>
            </a:r>
            <a:r>
              <a:rPr lang="cs-CZ" dirty="0" err="1">
                <a:cs typeface="Times New Roman" pitchFamily="18" charset="0"/>
              </a:rPr>
              <a:t>continuous</a:t>
            </a:r>
            <a:r>
              <a:rPr lang="cs-CZ" dirty="0">
                <a:cs typeface="Times New Roman" pitchFamily="18" charset="0"/>
              </a:rPr>
              <a:t> </a:t>
            </a:r>
            <a:r>
              <a:rPr lang="cs-CZ" dirty="0" err="1">
                <a:cs typeface="Times New Roman" pitchFamily="18" charset="0"/>
              </a:rPr>
              <a:t>wave</a:t>
            </a:r>
            <a:r>
              <a:rPr lang="cs-CZ" dirty="0">
                <a:cs typeface="Times New Roman" pitchFamily="18" charset="0"/>
              </a:rPr>
              <a:t> - CW)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endParaRPr lang="cs-CZ" dirty="0">
              <a:cs typeface="Times New Roman" pitchFamily="18" charset="0"/>
            </a:endParaRP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cs-CZ" dirty="0">
                <a:cs typeface="Times New Roman" pitchFamily="18" charset="0"/>
              </a:rPr>
              <a:t>Dva měniče – vysílač a přijímač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cs-CZ" dirty="0"/>
              <a:t>Výstupem spektrální záznam (změny rychlosti v čase)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endParaRPr lang="cs-CZ" dirty="0"/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cs-CZ" dirty="0"/>
              <a:t>Signál je součtem všech posunů v dráze vlnění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cs-CZ" dirty="0"/>
              <a:t>Nelze určit hloubka, ze které signál přichází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cs-CZ" dirty="0"/>
              <a:t>Měří libovolně velké rychlosti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cs-CZ" dirty="0"/>
              <a:t>Tužkové Dopplery pro vyšetření periferních cév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Kontinuální </a:t>
            </a:r>
            <a:r>
              <a:rPr lang="cs-CZ" b="1" dirty="0" err="1">
                <a:solidFill>
                  <a:schemeClr val="bg1"/>
                </a:solidFill>
              </a:rPr>
              <a:t>doppler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5B905EF-8A8D-4D46-829F-2E3E9B14D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254856" y="1517887"/>
            <a:ext cx="6839554" cy="384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2910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Pulzní </a:t>
            </a:r>
            <a:r>
              <a:rPr lang="cs-CZ" b="1" dirty="0" err="1">
                <a:solidFill>
                  <a:schemeClr val="bg1"/>
                </a:solidFill>
              </a:rPr>
              <a:t>doppler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4" name="Zástupný symbol pro text 4">
            <a:extLst>
              <a:ext uri="{FF2B5EF4-FFF2-40B4-BE49-F238E27FC236}">
                <a16:creationId xmlns:a16="http://schemas.microsoft.com/office/drawing/2014/main" id="{149E3F3C-D1C9-4B81-A964-C8805E693E0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199" y="1825625"/>
            <a:ext cx="10634221" cy="4914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5200" lvl="1" indent="0">
              <a:lnSpc>
                <a:spcPct val="100000"/>
              </a:lnSpc>
              <a:spcBef>
                <a:spcPts val="1000"/>
              </a:spcBef>
              <a:buClr>
                <a:schemeClr val="bg1"/>
              </a:buClr>
              <a:buNone/>
            </a:pPr>
            <a:r>
              <a:rPr lang="cs-CZ" dirty="0">
                <a:solidFill>
                  <a:schemeClr val="tx1"/>
                </a:solidFill>
                <a:cs typeface="Times New Roman" pitchFamily="18" charset="0"/>
              </a:rPr>
              <a:t>S pulzní nosnou vlnou (pulse </a:t>
            </a:r>
            <a:r>
              <a:rPr lang="cs-CZ" dirty="0" err="1">
                <a:solidFill>
                  <a:schemeClr val="tx1"/>
                </a:solidFill>
                <a:cs typeface="Times New Roman" pitchFamily="18" charset="0"/>
              </a:rPr>
              <a:t>wave</a:t>
            </a:r>
            <a:r>
              <a:rPr lang="cs-CZ" dirty="0">
                <a:solidFill>
                  <a:schemeClr val="tx1"/>
                </a:solidFill>
                <a:cs typeface="Times New Roman" pitchFamily="18" charset="0"/>
              </a:rPr>
              <a:t> – PW)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Clr>
                <a:schemeClr val="bg1"/>
              </a:buClr>
              <a:buNone/>
            </a:pPr>
            <a:endParaRPr lang="cs-CZ" dirty="0">
              <a:solidFill>
                <a:schemeClr val="tx1"/>
              </a:solidFill>
              <a:cs typeface="Times New Roman" pitchFamily="18" charset="0"/>
            </a:endParaRP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Clr>
                <a:schemeClr val="bg1"/>
              </a:buClr>
              <a:buNone/>
            </a:pPr>
            <a:r>
              <a:rPr lang="cs-CZ" dirty="0">
                <a:solidFill>
                  <a:schemeClr val="tx1"/>
                </a:solidFill>
                <a:cs typeface="Times New Roman" pitchFamily="18" charset="0"/>
              </a:rPr>
              <a:t>Jeden měnič, střídavě vysílá a přijímá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Clr>
                <a:schemeClr val="bg1"/>
              </a:buClr>
              <a:buNone/>
            </a:pPr>
            <a:r>
              <a:rPr lang="cs-CZ" dirty="0">
                <a:solidFill>
                  <a:schemeClr val="tx1"/>
                </a:solidFill>
              </a:rPr>
              <a:t>Doba mezi vysláním a příjmem UZ impulzu je úměrná vzdálenosti cévy od ultrazvukové sondy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Clr>
                <a:schemeClr val="bg1"/>
              </a:buClr>
              <a:buNone/>
            </a:pPr>
            <a:r>
              <a:rPr lang="cs-CZ" dirty="0">
                <a:solidFill>
                  <a:schemeClr val="tx1"/>
                </a:solidFill>
              </a:rPr>
              <a:t>Umožňuje záznam rychlostního spektra toku krve v konkrétní cévě v kombinaci s B-modem  - duplexní zobrazení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cs-CZ" dirty="0">
                <a:solidFill>
                  <a:schemeClr val="tx1"/>
                </a:solidFill>
              </a:rPr>
              <a:t>Fyzikální limitace frekvencí vysílaných pulzů - pulzní repetiční frekvence (PRF)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cs-CZ" dirty="0">
                <a:solidFill>
                  <a:schemeClr val="tx1"/>
                </a:solidFill>
              </a:rPr>
              <a:t> - Hloubka cévy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cs-CZ" dirty="0">
                <a:solidFill>
                  <a:schemeClr val="tx1"/>
                </a:solidFill>
              </a:rPr>
              <a:t> - Rychlost toku v cévě (</a:t>
            </a:r>
            <a:r>
              <a:rPr lang="cs-CZ" dirty="0" err="1">
                <a:solidFill>
                  <a:schemeClr val="tx1"/>
                </a:solidFill>
              </a:rPr>
              <a:t>Nyquistův</a:t>
            </a:r>
            <a:r>
              <a:rPr lang="cs-CZ" dirty="0">
                <a:solidFill>
                  <a:schemeClr val="tx1"/>
                </a:solidFill>
              </a:rPr>
              <a:t> vzorkovací teorém)  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endParaRPr lang="cs-CZ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6B8E89B-5AE5-4E9B-BACB-D78D9C418E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2309" y="445768"/>
            <a:ext cx="1516241" cy="116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3336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Barevný </a:t>
            </a:r>
            <a:r>
              <a:rPr lang="cs-CZ" b="1" dirty="0" err="1">
                <a:solidFill>
                  <a:schemeClr val="bg1"/>
                </a:solidFill>
              </a:rPr>
              <a:t>doppler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5200" indent="0">
              <a:lnSpc>
                <a:spcPct val="100000"/>
              </a:lnSpc>
              <a:buNone/>
            </a:pPr>
            <a:r>
              <a:rPr lang="cs-CZ" sz="2400" dirty="0"/>
              <a:t>Barevné mapování, </a:t>
            </a:r>
            <a:r>
              <a:rPr lang="cs-CZ" sz="2400" dirty="0" err="1"/>
              <a:t>color</a:t>
            </a:r>
            <a:r>
              <a:rPr lang="cs-CZ" sz="2400" dirty="0"/>
              <a:t> </a:t>
            </a:r>
            <a:r>
              <a:rPr lang="cs-CZ" sz="2400" dirty="0" err="1"/>
              <a:t>doppler</a:t>
            </a:r>
            <a:endParaRPr lang="cs-CZ" sz="2400" dirty="0"/>
          </a:p>
          <a:p>
            <a:pPr marL="115200" indent="0">
              <a:lnSpc>
                <a:spcPct val="100000"/>
              </a:lnSpc>
              <a:buNone/>
            </a:pPr>
            <a:endParaRPr lang="cs-CZ" sz="2400" dirty="0"/>
          </a:p>
          <a:p>
            <a:pPr marL="115200" indent="0">
              <a:lnSpc>
                <a:spcPct val="100000"/>
              </a:lnSpc>
              <a:buNone/>
            </a:pPr>
            <a:r>
              <a:rPr lang="cs-CZ" sz="2400" dirty="0"/>
              <a:t>V B-obrazu definovaná výseč, ze které je pomocí techniky pulzního Dopplera opakovaně  jedné ose sbírána informace o rychlosti a směru toku, která následně vykreslena do obrazu v podobě barevných pixelů (</a:t>
            </a:r>
            <a:r>
              <a:rPr lang="cs-CZ" sz="2400" dirty="0">
                <a:solidFill>
                  <a:schemeClr val="accent1"/>
                </a:solidFill>
              </a:rPr>
              <a:t>BA</a:t>
            </a:r>
            <a:r>
              <a:rPr lang="cs-CZ" sz="2400" dirty="0">
                <a:solidFill>
                  <a:srgbClr val="FF0000"/>
                </a:solidFill>
              </a:rPr>
              <a:t>RT</a:t>
            </a:r>
            <a:r>
              <a:rPr lang="cs-CZ" sz="2400" dirty="0"/>
              <a:t>)</a:t>
            </a:r>
          </a:p>
          <a:p>
            <a:pPr marL="115200" indent="0">
              <a:lnSpc>
                <a:spcPct val="100000"/>
              </a:lnSpc>
              <a:buNone/>
            </a:pPr>
            <a:r>
              <a:rPr lang="cs-CZ" sz="2400" dirty="0"/>
              <a:t>Obvykle vykreslena průměrná hodnota fázových posunů pro jednotlivý bod obrazu</a:t>
            </a:r>
          </a:p>
          <a:p>
            <a:pPr marL="115200" indent="0">
              <a:lnSpc>
                <a:spcPct val="100000"/>
              </a:lnSpc>
              <a:buNone/>
            </a:pPr>
            <a:r>
              <a:rPr lang="cs-CZ" sz="2400" dirty="0" err="1"/>
              <a:t>Semikvantitativní</a:t>
            </a:r>
            <a:r>
              <a:rPr lang="cs-CZ" sz="2400" dirty="0"/>
              <a:t> hodnocení</a:t>
            </a:r>
          </a:p>
          <a:p>
            <a:pPr marL="115200" indent="0">
              <a:lnSpc>
                <a:spcPct val="100000"/>
              </a:lnSpc>
              <a:buNone/>
            </a:pPr>
            <a:r>
              <a:rPr lang="cs-CZ" sz="2400" dirty="0"/>
              <a:t>V kombinaci se spektrálním záznamem pulzního Dopplera – triplexní zobrazení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9632AB5-DFAA-4A56-B5AF-EC1D422D4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2309" y="445768"/>
            <a:ext cx="1516241" cy="116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2391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F5E335D-46ED-41EE-B2E0-ABE64BDE8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Energetický </a:t>
            </a:r>
            <a:r>
              <a:rPr lang="cs-CZ" b="1" dirty="0" err="1">
                <a:solidFill>
                  <a:schemeClr val="bg1"/>
                </a:solidFill>
              </a:rPr>
              <a:t>doppler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E67879B5-8937-43A5-AEA2-07CE6000C3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15200" indent="0">
              <a:lnSpc>
                <a:spcPct val="100000"/>
              </a:lnSpc>
              <a:buNone/>
            </a:pPr>
            <a:r>
              <a:rPr lang="cs-CZ" sz="2400" dirty="0"/>
              <a:t>Power </a:t>
            </a:r>
            <a:r>
              <a:rPr lang="cs-CZ" sz="2400" dirty="0" err="1"/>
              <a:t>doppler</a:t>
            </a:r>
            <a:r>
              <a:rPr lang="cs-CZ" sz="2400" dirty="0"/>
              <a:t>, (CPA </a:t>
            </a:r>
            <a:r>
              <a:rPr lang="cs-CZ" sz="2400" dirty="0" err="1"/>
              <a:t>color</a:t>
            </a:r>
            <a:r>
              <a:rPr lang="cs-CZ" sz="2400" dirty="0"/>
              <a:t> </a:t>
            </a:r>
            <a:r>
              <a:rPr lang="cs-CZ" sz="2400" dirty="0" err="1"/>
              <a:t>power</a:t>
            </a:r>
            <a:r>
              <a:rPr lang="cs-CZ" sz="2400" dirty="0"/>
              <a:t> </a:t>
            </a:r>
            <a:r>
              <a:rPr lang="cs-CZ" sz="2400" dirty="0" err="1"/>
              <a:t>angio</a:t>
            </a:r>
            <a:r>
              <a:rPr lang="cs-CZ" sz="2400" dirty="0"/>
              <a:t>)</a:t>
            </a:r>
          </a:p>
          <a:p>
            <a:pPr marL="115200" indent="0">
              <a:lnSpc>
                <a:spcPct val="100000"/>
              </a:lnSpc>
              <a:buNone/>
            </a:pPr>
            <a:endParaRPr lang="cs-CZ" sz="2400" dirty="0"/>
          </a:p>
          <a:p>
            <a:pPr marL="115200" indent="0">
              <a:lnSpc>
                <a:spcPct val="100000"/>
              </a:lnSpc>
              <a:buNone/>
            </a:pPr>
            <a:r>
              <a:rPr lang="cs-CZ" sz="2400" dirty="0"/>
              <a:t>Obdoba barevného mapování</a:t>
            </a:r>
          </a:p>
          <a:p>
            <a:pPr marL="115200" indent="0">
              <a:lnSpc>
                <a:spcPct val="100000"/>
              </a:lnSpc>
              <a:buNone/>
            </a:pPr>
            <a:r>
              <a:rPr lang="cs-CZ" sz="2400" dirty="0"/>
              <a:t>Zobrazuje celou energii dopplerovského signálu – krom rychlosti započítává i intenzitu signálu (energie úměrná ploše vymezené spektrální křivkou)</a:t>
            </a:r>
          </a:p>
          <a:p>
            <a:pPr marL="115200" indent="0">
              <a:lnSpc>
                <a:spcPct val="100000"/>
              </a:lnSpc>
              <a:buNone/>
            </a:pPr>
            <a:r>
              <a:rPr lang="cs-CZ" sz="2400" dirty="0"/>
              <a:t>Citlivost pro velmi pomalé toky</a:t>
            </a:r>
          </a:p>
          <a:p>
            <a:pPr marL="115200" indent="0">
              <a:lnSpc>
                <a:spcPct val="100000"/>
              </a:lnSpc>
              <a:buNone/>
            </a:pPr>
            <a:r>
              <a:rPr lang="cs-CZ" sz="2400" dirty="0"/>
              <a:t>Málo ovlivněna úhlem </a:t>
            </a:r>
          </a:p>
          <a:p>
            <a:pPr marL="115200" indent="0">
              <a:lnSpc>
                <a:spcPct val="100000"/>
              </a:lnSpc>
              <a:buNone/>
            </a:pPr>
            <a:r>
              <a:rPr lang="cs-CZ" sz="2400" dirty="0"/>
              <a:t>Nevhodná k určení rychlosti</a:t>
            </a:r>
          </a:p>
          <a:p>
            <a:pPr marL="115200">
              <a:lnSpc>
                <a:spcPct val="100000"/>
              </a:lnSpc>
            </a:pPr>
            <a:endParaRPr lang="cs-CZ" sz="2400" dirty="0"/>
          </a:p>
          <a:p>
            <a:pPr marL="115200">
              <a:lnSpc>
                <a:spcPct val="100000"/>
              </a:lnSpc>
            </a:pPr>
            <a:endParaRPr lang="cs-CZ" sz="2400" dirty="0"/>
          </a:p>
        </p:txBody>
      </p:sp>
      <p:pic>
        <p:nvPicPr>
          <p:cNvPr id="6" name="Picture 2052" descr="Hrazdira_uz_brozurka_krivka">
            <a:extLst>
              <a:ext uri="{FF2B5EF4-FFF2-40B4-BE49-F238E27FC236}">
                <a16:creationId xmlns:a16="http://schemas.microsoft.com/office/drawing/2014/main" id="{13C73FED-AC64-46C2-BB5E-F390AD661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821" y="4782761"/>
            <a:ext cx="3505200" cy="189865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005967F-9F79-4683-92E6-15A66550C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2309" y="445768"/>
            <a:ext cx="1516241" cy="116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6000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B094EDF2-FE65-4BBC-8E88-47A0FD7059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9830" y="1094882"/>
            <a:ext cx="4372628" cy="1372745"/>
          </a:xfrm>
        </p:spPr>
        <p:txBody>
          <a:bodyPr/>
          <a:lstStyle/>
          <a:p>
            <a:pPr marL="114300" indent="0">
              <a:buNone/>
            </a:pPr>
            <a:r>
              <a:rPr lang="cs-CZ" dirty="0"/>
              <a:t>Spektrální záznam z </a:t>
            </a:r>
          </a:p>
          <a:p>
            <a:pPr marL="114300" indent="0">
              <a:buNone/>
            </a:pPr>
            <a:r>
              <a:rPr lang="cs-CZ" dirty="0"/>
              <a:t>kontinuálního „</a:t>
            </a:r>
            <a:r>
              <a:rPr lang="cs-CZ" dirty="0" err="1"/>
              <a:t>dopplera</a:t>
            </a:r>
            <a:r>
              <a:rPr lang="cs-CZ" dirty="0"/>
              <a:t>“</a:t>
            </a:r>
          </a:p>
        </p:txBody>
      </p:sp>
      <p:pic>
        <p:nvPicPr>
          <p:cNvPr id="2051" name="Picture 3" descr="C:\Users\1831\Downloads\Capture-14_51_20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56" y="1946844"/>
            <a:ext cx="6091378" cy="444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B184158-0880-458B-99AB-17674B22674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20000"/>
          </a:blip>
          <a:stretch>
            <a:fillRect/>
          </a:stretch>
        </p:blipFill>
        <p:spPr>
          <a:xfrm>
            <a:off x="237996" y="2644250"/>
            <a:ext cx="5436296" cy="3046617"/>
          </a:xfrm>
          <a:prstGeom prst="rect">
            <a:avLst/>
          </a:prstGeom>
        </p:spPr>
      </p:pic>
      <p:sp>
        <p:nvSpPr>
          <p:cNvPr id="10" name="Zástupný symbol pro text 4">
            <a:extLst>
              <a:ext uri="{FF2B5EF4-FFF2-40B4-BE49-F238E27FC236}">
                <a16:creationId xmlns:a16="http://schemas.microsoft.com/office/drawing/2014/main" id="{B094EDF2-FE65-4BBC-8E88-47A0FD7059DA}"/>
              </a:ext>
            </a:extLst>
          </p:cNvPr>
          <p:cNvSpPr txBox="1">
            <a:spLocks/>
          </p:cNvSpPr>
          <p:nvPr/>
        </p:nvSpPr>
        <p:spPr>
          <a:xfrm>
            <a:off x="5925256" y="1260470"/>
            <a:ext cx="5916459" cy="1372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Font typeface="Arial"/>
              <a:buNone/>
            </a:pPr>
            <a:r>
              <a:rPr lang="cs-CZ" dirty="0"/>
              <a:t>Barevný mód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8082125-9FD6-43FA-BA26-82AEA2E48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2309" y="445768"/>
            <a:ext cx="1516241" cy="116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8999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C:\Users\1831\Downloads\Capture-14_45_29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46" y="1508433"/>
            <a:ext cx="5938351" cy="435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1831\Downloads\Capture-14_52_37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615" y="1508433"/>
            <a:ext cx="5880595" cy="435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symbol pro text 4">
            <a:extLst>
              <a:ext uri="{FF2B5EF4-FFF2-40B4-BE49-F238E27FC236}">
                <a16:creationId xmlns:a16="http://schemas.microsoft.com/office/drawing/2014/main" id="{B094EDF2-FE65-4BBC-8E88-47A0FD7059DA}"/>
              </a:ext>
            </a:extLst>
          </p:cNvPr>
          <p:cNvSpPr txBox="1">
            <a:spLocks/>
          </p:cNvSpPr>
          <p:nvPr/>
        </p:nvSpPr>
        <p:spPr>
          <a:xfrm>
            <a:off x="726020" y="867508"/>
            <a:ext cx="4110251" cy="1372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Font typeface="Arial"/>
              <a:buNone/>
            </a:pPr>
            <a:r>
              <a:rPr lang="cs-CZ" dirty="0"/>
              <a:t>Triplexní zobrazení</a:t>
            </a:r>
          </a:p>
        </p:txBody>
      </p:sp>
      <p:sp>
        <p:nvSpPr>
          <p:cNvPr id="7" name="Zástupný symbol pro text 4">
            <a:extLst>
              <a:ext uri="{FF2B5EF4-FFF2-40B4-BE49-F238E27FC236}">
                <a16:creationId xmlns:a16="http://schemas.microsoft.com/office/drawing/2014/main" id="{B094EDF2-FE65-4BBC-8E88-47A0FD7059DA}"/>
              </a:ext>
            </a:extLst>
          </p:cNvPr>
          <p:cNvSpPr txBox="1">
            <a:spLocks/>
          </p:cNvSpPr>
          <p:nvPr/>
        </p:nvSpPr>
        <p:spPr>
          <a:xfrm>
            <a:off x="6850023" y="947319"/>
            <a:ext cx="4110251" cy="1372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Font typeface="Arial"/>
              <a:buNone/>
            </a:pPr>
            <a:r>
              <a:rPr lang="cs-CZ" dirty="0" err="1"/>
              <a:t>Power</a:t>
            </a:r>
            <a:r>
              <a:rPr lang="cs-CZ" dirty="0"/>
              <a:t> </a:t>
            </a:r>
            <a:r>
              <a:rPr lang="cs-CZ" dirty="0" err="1"/>
              <a:t>doppler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D2E9AFF-AE0A-49C9-9C0D-2F2B79A1D0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2309" y="445768"/>
            <a:ext cx="1516241" cy="116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9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1353800" cy="13257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dirty="0">
                <a:solidFill>
                  <a:schemeClr val="bg1"/>
                </a:solidFill>
              </a:rPr>
              <a:t>Piezoelektrický jev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13" name="Google Shape;113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-CZ" sz="2400" b="1" dirty="0"/>
              <a:t>Pierre a Jacques Curie, 1880</a:t>
            </a:r>
            <a:endParaRPr sz="2400" b="1" dirty="0"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-CZ" sz="2400" dirty="0">
                <a:solidFill>
                  <a:srgbClr val="222222"/>
                </a:solidFill>
                <a:highlight>
                  <a:srgbClr val="FFFFFF"/>
                </a:highlight>
                <a:ea typeface="Arial"/>
                <a:cs typeface="Arial"/>
                <a:sym typeface="Arial"/>
              </a:rPr>
              <a:t>schopnost krystalu generovat elektrické napětí při jeho </a:t>
            </a:r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-CZ" sz="2400" dirty="0">
                <a:solidFill>
                  <a:srgbClr val="222222"/>
                </a:solidFill>
                <a:highlight>
                  <a:srgbClr val="FFFFFF"/>
                </a:highlight>
                <a:ea typeface="Arial"/>
                <a:cs typeface="Arial"/>
                <a:sym typeface="Arial"/>
              </a:rPr>
              <a:t>deformování (pouze krystaly, které nemají střed symetrie)</a:t>
            </a:r>
            <a:endParaRPr sz="2400" dirty="0">
              <a:solidFill>
                <a:srgbClr val="222222"/>
              </a:solidFill>
              <a:highlight>
                <a:srgbClr val="FFFFFF"/>
              </a:highlight>
              <a:ea typeface="Arial"/>
              <a:cs typeface="Arial"/>
              <a:sym typeface="Arial"/>
            </a:endParaRPr>
          </a:p>
          <a:p>
            <a:pPr marL="161925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50"/>
              <a:buNone/>
            </a:pPr>
            <a:endParaRPr lang="cs-CZ" sz="2400" b="1" dirty="0">
              <a:solidFill>
                <a:srgbClr val="222222"/>
              </a:solidFill>
              <a:highlight>
                <a:srgbClr val="FFFFFF"/>
              </a:highlight>
              <a:ea typeface="Arial"/>
              <a:cs typeface="Arial"/>
              <a:sym typeface="Arial"/>
            </a:endParaRPr>
          </a:p>
          <a:p>
            <a:pPr marL="161925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50"/>
              <a:buNone/>
            </a:pPr>
            <a:r>
              <a:rPr lang="cs-CZ" sz="2400" b="1" dirty="0">
                <a:solidFill>
                  <a:srgbClr val="222222"/>
                </a:solidFill>
                <a:highlight>
                  <a:srgbClr val="FFFFFF"/>
                </a:highlight>
                <a:ea typeface="Arial"/>
                <a:cs typeface="Arial"/>
                <a:sym typeface="Arial"/>
              </a:rPr>
              <a:t>Nepřímý piezoelektrický jev </a:t>
            </a:r>
          </a:p>
          <a:p>
            <a:pPr marL="161925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50"/>
              <a:buNone/>
            </a:pPr>
            <a:r>
              <a:rPr lang="cs-CZ" sz="2400" dirty="0">
                <a:solidFill>
                  <a:srgbClr val="222222"/>
                </a:solidFill>
                <a:highlight>
                  <a:srgbClr val="FFFFFF"/>
                </a:highlight>
                <a:ea typeface="Arial"/>
                <a:cs typeface="Arial"/>
                <a:sym typeface="Arial"/>
              </a:rPr>
              <a:t>deformace krystalu ve vnějším elektrickém poli </a:t>
            </a:r>
          </a:p>
          <a:p>
            <a:pPr marL="161925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50"/>
              <a:buNone/>
            </a:pPr>
            <a:r>
              <a:rPr lang="cs-CZ" sz="2400" dirty="0">
                <a:solidFill>
                  <a:srgbClr val="222222"/>
                </a:solidFill>
                <a:highlight>
                  <a:srgbClr val="FFFFFF"/>
                </a:highlight>
                <a:ea typeface="Arial"/>
                <a:cs typeface="Arial"/>
                <a:sym typeface="Arial"/>
              </a:rPr>
              <a:t>(Elektrostrikce…)</a:t>
            </a:r>
            <a:endParaRPr sz="2400" dirty="0">
              <a:solidFill>
                <a:srgbClr val="222222"/>
              </a:solidFill>
              <a:highlight>
                <a:srgbClr val="FFFFFF"/>
              </a:highlight>
              <a:ea typeface="Arial"/>
              <a:cs typeface="Arial"/>
              <a:sym typeface="Arial"/>
            </a:endParaRPr>
          </a:p>
          <a:p>
            <a:pPr marL="161925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50"/>
              <a:buNone/>
            </a:pPr>
            <a:r>
              <a:rPr lang="cs-CZ" sz="2400" dirty="0">
                <a:solidFill>
                  <a:srgbClr val="222222"/>
                </a:solidFill>
                <a:highlight>
                  <a:srgbClr val="FFFFFF"/>
                </a:highlight>
                <a:ea typeface="Arial"/>
                <a:cs typeface="Arial"/>
                <a:sym typeface="Arial"/>
              </a:rPr>
              <a:t> </a:t>
            </a:r>
            <a:endParaRPr sz="2400" dirty="0">
              <a:solidFill>
                <a:srgbClr val="222222"/>
              </a:solidFill>
              <a:highlight>
                <a:srgbClr val="FFFFFF"/>
              </a:highlight>
              <a:ea typeface="Arial"/>
              <a:cs typeface="Arial"/>
              <a:sym typeface="Arial"/>
            </a:endParaRPr>
          </a:p>
          <a:p>
            <a:pPr marL="161925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50"/>
              <a:buNone/>
            </a:pPr>
            <a:r>
              <a:rPr lang="cs-CZ" sz="2400" dirty="0">
                <a:solidFill>
                  <a:srgbClr val="222222"/>
                </a:solidFill>
                <a:highlight>
                  <a:srgbClr val="FFFFFF"/>
                </a:highlight>
                <a:ea typeface="Arial"/>
                <a:cs typeface="Arial"/>
                <a:sym typeface="Arial"/>
              </a:rPr>
              <a:t>Deformací se ionty opačných nábojů posunou </a:t>
            </a:r>
          </a:p>
          <a:p>
            <a:pPr marL="161925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50"/>
              <a:buNone/>
            </a:pPr>
            <a:r>
              <a:rPr lang="cs-CZ" sz="2400" dirty="0">
                <a:solidFill>
                  <a:srgbClr val="222222"/>
                </a:solidFill>
                <a:highlight>
                  <a:srgbClr val="FFFFFF"/>
                </a:highlight>
                <a:ea typeface="Arial"/>
                <a:cs typeface="Arial"/>
                <a:sym typeface="Arial"/>
              </a:rPr>
              <a:t>v krystalové mřížce tak, že elektrická těžiště záporných</a:t>
            </a:r>
          </a:p>
          <a:p>
            <a:pPr marL="161925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50"/>
              <a:buNone/>
            </a:pPr>
            <a:r>
              <a:rPr lang="cs-CZ" sz="2400" dirty="0">
                <a:solidFill>
                  <a:srgbClr val="222222"/>
                </a:solidFill>
                <a:highlight>
                  <a:srgbClr val="FFFFFF"/>
                </a:highlight>
                <a:ea typeface="Arial"/>
                <a:cs typeface="Arial"/>
                <a:sym typeface="Arial"/>
              </a:rPr>
              <a:t>a kladných iontů, která se v nezdeformovaném krystalu</a:t>
            </a:r>
          </a:p>
          <a:p>
            <a:pPr marL="161925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50"/>
              <a:buNone/>
            </a:pPr>
            <a:r>
              <a:rPr lang="cs-CZ" sz="2400" dirty="0">
                <a:solidFill>
                  <a:srgbClr val="222222"/>
                </a:solidFill>
                <a:highlight>
                  <a:srgbClr val="FFFFFF"/>
                </a:highlight>
                <a:ea typeface="Arial"/>
                <a:cs typeface="Arial"/>
                <a:sym typeface="Arial"/>
              </a:rPr>
              <a:t>nacházejí ve stejném bodě, se od sebe vzdálí. Na určitých plochách krystalu se objeví elektrický náboj.</a:t>
            </a:r>
            <a:endParaRPr sz="2400" dirty="0">
              <a:solidFill>
                <a:srgbClr val="222222"/>
              </a:solidFill>
              <a:highlight>
                <a:srgbClr val="FFFFFF"/>
              </a:highlight>
              <a:ea typeface="Arial"/>
              <a:cs typeface="Arial"/>
              <a:sym typeface="Arial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2052" name="Picture 4" descr="https://upload.wikimedia.org/wikipedia/commons/f/fb/Piezoeffekt350px_clr.gif">
            <a:extLst>
              <a:ext uri="{FF2B5EF4-FFF2-40B4-BE49-F238E27FC236}">
                <a16:creationId xmlns:a16="http://schemas.microsoft.com/office/drawing/2014/main" id="{C81EA5E7-7DE7-48C8-A089-DB1F2787E5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0" y="2109788"/>
            <a:ext cx="3333750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178795A-7BCD-4116-A267-3F0B8EA86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2309" y="445768"/>
            <a:ext cx="1516241" cy="116703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474AF16-3AEE-4136-88E7-B02C5D6899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4"/>
          <a:stretch/>
        </p:blipFill>
        <p:spPr>
          <a:xfrm>
            <a:off x="7060277" y="2968568"/>
            <a:ext cx="4612114" cy="177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88A9F10-9844-4A51-9DBA-32D333027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Další ultrazvukové techniky – CEUS	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1888CF-991C-4328-8C73-5C0E6A6221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 err="1"/>
              <a:t>Contrast</a:t>
            </a:r>
            <a:r>
              <a:rPr lang="cs-CZ" sz="2400" dirty="0"/>
              <a:t> </a:t>
            </a:r>
            <a:r>
              <a:rPr lang="cs-CZ" sz="2400" dirty="0" err="1"/>
              <a:t>enhanced</a:t>
            </a:r>
            <a:r>
              <a:rPr lang="cs-CZ" sz="2400" dirty="0"/>
              <a:t> </a:t>
            </a:r>
            <a:r>
              <a:rPr lang="cs-CZ" sz="2400" dirty="0" err="1"/>
              <a:t>ultrasound</a:t>
            </a:r>
            <a:r>
              <a:rPr lang="cs-CZ" sz="2400" dirty="0"/>
              <a:t> </a:t>
            </a:r>
          </a:p>
          <a:p>
            <a:pPr marL="0" indent="0">
              <a:buNone/>
            </a:pPr>
            <a:r>
              <a:rPr lang="cs-CZ" sz="2400" dirty="0"/>
              <a:t>Zobrazení s </a:t>
            </a:r>
            <a:r>
              <a:rPr lang="cs-CZ" sz="2400" dirty="0" err="1"/>
              <a:t>intravenozní</a:t>
            </a:r>
            <a:r>
              <a:rPr lang="cs-CZ" sz="2400" dirty="0"/>
              <a:t> kontrastní látkou</a:t>
            </a:r>
          </a:p>
          <a:p>
            <a:pPr marL="0" indent="0">
              <a:buNone/>
            </a:pPr>
            <a:r>
              <a:rPr lang="cs-CZ" sz="2400" dirty="0"/>
              <a:t>Kontrastní látka – </a:t>
            </a:r>
            <a:r>
              <a:rPr lang="cs-CZ" sz="2400" dirty="0" err="1"/>
              <a:t>mikrobubliny</a:t>
            </a:r>
            <a:r>
              <a:rPr lang="cs-CZ" sz="2400" dirty="0"/>
              <a:t> plynu </a:t>
            </a:r>
          </a:p>
          <a:p>
            <a:pPr marL="457200" lvl="1" indent="0">
              <a:buNone/>
            </a:pPr>
            <a:r>
              <a:rPr lang="cs-CZ" dirty="0" err="1"/>
              <a:t>Sonuvue</a:t>
            </a:r>
            <a:r>
              <a:rPr lang="cs-CZ" dirty="0"/>
              <a:t> - </a:t>
            </a:r>
            <a:r>
              <a:rPr lang="cs-CZ" dirty="0" err="1"/>
              <a:t>Sulfur</a:t>
            </a:r>
            <a:r>
              <a:rPr lang="cs-CZ" dirty="0"/>
              <a:t> </a:t>
            </a:r>
            <a:r>
              <a:rPr lang="cs-CZ" dirty="0" err="1"/>
              <a:t>hexafluorid</a:t>
            </a:r>
            <a:r>
              <a:rPr lang="cs-CZ" dirty="0"/>
              <a:t> 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Zvýšení odrazivosti krve</a:t>
            </a:r>
          </a:p>
          <a:p>
            <a:pPr marL="0" indent="0">
              <a:buNone/>
            </a:pPr>
            <a:r>
              <a:rPr lang="cs-CZ" sz="2400" dirty="0"/>
              <a:t>Hodnocení průtoku /sycení tkání v reálném čase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942E343-C999-4C89-A63E-D3FCC952C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2309" y="445768"/>
            <a:ext cx="1516241" cy="116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7404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24D66D-D5ED-4E2C-9F70-793FB41BF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37DCEB-2577-47C1-84B9-D4C0B71BAF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8FECEEB-99BF-4922-99A7-2A946BFB2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932" y="154936"/>
            <a:ext cx="9666697" cy="670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1111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066FCF-5159-4756-877D-92FC37D5D6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Hodnocení pružnosti tkáně</a:t>
            </a:r>
          </a:p>
          <a:p>
            <a:pPr marL="0" indent="0">
              <a:buNone/>
            </a:pPr>
            <a:r>
              <a:rPr lang="cs-CZ" sz="2400" dirty="0"/>
              <a:t>Statická kompresivní </a:t>
            </a:r>
            <a:r>
              <a:rPr lang="cs-CZ" sz="2400" dirty="0" err="1"/>
              <a:t>elastografie</a:t>
            </a:r>
            <a:r>
              <a:rPr lang="cs-CZ" sz="2400" dirty="0"/>
              <a:t> (</a:t>
            </a:r>
            <a:r>
              <a:rPr lang="cs-CZ" sz="2400" dirty="0" err="1"/>
              <a:t>Strain</a:t>
            </a:r>
            <a:r>
              <a:rPr lang="cs-CZ" sz="2400" dirty="0"/>
              <a:t> Stress </a:t>
            </a:r>
            <a:r>
              <a:rPr lang="cs-CZ" sz="2400" dirty="0" err="1"/>
              <a:t>Elastography</a:t>
            </a:r>
            <a:r>
              <a:rPr lang="cs-CZ" sz="2400" dirty="0"/>
              <a:t> ) - deformace tkáně vyvolána tlakem vyšetřovací sondy.</a:t>
            </a:r>
          </a:p>
          <a:p>
            <a:pPr marL="0" indent="0">
              <a:buNone/>
            </a:pPr>
            <a:r>
              <a:rPr lang="cs-CZ" sz="2400" dirty="0" err="1"/>
              <a:t>Elastografie</a:t>
            </a:r>
            <a:r>
              <a:rPr lang="cs-CZ" sz="2400" dirty="0"/>
              <a:t> střižnými vlnami (SWE </a:t>
            </a:r>
            <a:r>
              <a:rPr lang="cs-CZ" sz="2400" dirty="0" err="1"/>
              <a:t>Shear</a:t>
            </a:r>
            <a:r>
              <a:rPr lang="cs-CZ" sz="2400" dirty="0"/>
              <a:t> </a:t>
            </a:r>
            <a:r>
              <a:rPr lang="cs-CZ" sz="2400" dirty="0" err="1"/>
              <a:t>Wave</a:t>
            </a:r>
            <a:r>
              <a:rPr lang="cs-CZ" sz="2400" dirty="0"/>
              <a:t> </a:t>
            </a:r>
            <a:r>
              <a:rPr lang="cs-CZ" sz="2400" dirty="0" err="1"/>
              <a:t>Elastography</a:t>
            </a:r>
            <a:r>
              <a:rPr lang="cs-CZ" sz="2400" dirty="0"/>
              <a:t> )- radiační síly ultrazvukové vlny</a:t>
            </a:r>
          </a:p>
          <a:p>
            <a:pPr marL="0" indent="0">
              <a:buNone/>
            </a:pPr>
            <a:r>
              <a:rPr lang="cs-CZ" sz="2400" dirty="0"/>
              <a:t>Hodnotí pohyb tkáně příčně k působené „vlně“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85DC63DE-DF31-4E17-A21C-9D55A89531D0}"/>
              </a:ext>
            </a:extLst>
          </p:cNvPr>
          <p:cNvSpPr txBox="1">
            <a:spLocks/>
          </p:cNvSpPr>
          <p:nvPr/>
        </p:nvSpPr>
        <p:spPr>
          <a:xfrm>
            <a:off x="0" y="374058"/>
            <a:ext cx="11353800" cy="132556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chemeClr val="bg1"/>
                </a:solidFill>
              </a:rPr>
              <a:t>Další ultrazvukové techniky – </a:t>
            </a:r>
            <a:r>
              <a:rPr lang="cs-CZ" dirty="0" err="1">
                <a:solidFill>
                  <a:schemeClr val="bg1"/>
                </a:solidFill>
              </a:rPr>
              <a:t>elastografie</a:t>
            </a:r>
            <a:r>
              <a:rPr lang="cs-CZ" dirty="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0EF5FE9-2964-436C-89C0-E77ABF9D6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8494" y="453321"/>
            <a:ext cx="1516241" cy="116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510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DE99F8-622A-4906-AA76-20C3DFC87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E90219-5CD7-4567-8FC2-BE105C690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64EEEBE-BAFB-4FAA-A2B0-09B4A5BA9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065" y="164460"/>
            <a:ext cx="8847095" cy="652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6789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43771C6-1677-4BB7-AA84-0444C17A8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Bezpečnost ultrazvukového vyšetřování 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04E2226-BCC1-4B5A-A6F2-604F7206F2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cs-CZ" sz="2400" b="1" dirty="0"/>
              <a:t>Mechanický index (MI)</a:t>
            </a:r>
          </a:p>
          <a:p>
            <a:pPr marL="0" indent="0">
              <a:buNone/>
            </a:pPr>
            <a:r>
              <a:rPr lang="cs-CZ" sz="2400" dirty="0"/>
              <a:t>s kavitací spojené </a:t>
            </a:r>
            <a:r>
              <a:rPr lang="cs-CZ" sz="2400" dirty="0" err="1"/>
              <a:t>bioefekty</a:t>
            </a:r>
            <a:endParaRPr lang="cs-CZ" sz="2400" dirty="0"/>
          </a:p>
          <a:p>
            <a:pPr marL="0" indent="0">
              <a:buNone/>
            </a:pPr>
            <a:r>
              <a:rPr lang="cs-CZ" sz="2400" dirty="0"/>
              <a:t>Závisí na akustickém tlaku a frekvenci </a:t>
            </a:r>
          </a:p>
          <a:p>
            <a:pPr marL="0" indent="0">
              <a:buNone/>
            </a:pPr>
            <a:r>
              <a:rPr lang="cs-CZ" sz="2400" dirty="0"/>
              <a:t>MI &lt; 1,9</a:t>
            </a:r>
          </a:p>
          <a:p>
            <a:pPr marL="0" indent="0">
              <a:buNone/>
            </a:pPr>
            <a:endParaRPr lang="cs-CZ" sz="2400" dirty="0"/>
          </a:p>
          <a:p>
            <a:pPr marL="114300" indent="0">
              <a:buNone/>
            </a:pPr>
            <a:r>
              <a:rPr lang="cs-CZ" sz="2400" b="1" dirty="0"/>
              <a:t>Tepelný index (TI) </a:t>
            </a:r>
          </a:p>
          <a:p>
            <a:pPr marL="0" indent="0">
              <a:buNone/>
            </a:pPr>
            <a:r>
              <a:rPr lang="cs-CZ" sz="2400" dirty="0"/>
              <a:t>poměr aktuálního výkonu k hodnotě která by zvýšila teplotu o 1°C</a:t>
            </a:r>
          </a:p>
          <a:p>
            <a:pPr marL="0" indent="0">
              <a:buNone/>
            </a:pPr>
            <a:r>
              <a:rPr lang="cs-CZ" sz="2400" dirty="0"/>
              <a:t>TIS – „soft </a:t>
            </a:r>
            <a:r>
              <a:rPr lang="cs-CZ" sz="2400" dirty="0" err="1"/>
              <a:t>tissue</a:t>
            </a:r>
            <a:r>
              <a:rPr lang="cs-CZ" sz="2400" dirty="0"/>
              <a:t>“, TIB – „bone“, TIC – „</a:t>
            </a:r>
            <a:r>
              <a:rPr lang="cs-CZ" sz="2400" dirty="0" err="1"/>
              <a:t>cranial</a:t>
            </a:r>
            <a:r>
              <a:rPr lang="cs-CZ" sz="2400" dirty="0"/>
              <a:t> bone“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2D4EE75-2ECC-4F51-8311-C2BFE6704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8866" y="1749251"/>
            <a:ext cx="3858726" cy="265869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3B1E96B-1C01-492C-A843-743CFD83DD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2309" y="445768"/>
            <a:ext cx="1516241" cy="116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4606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4C90CD-B5F5-4DE1-83A6-B77181EA5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Klinické využití zobrazovacího ultrazvuku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376678-0F8D-4281-92A0-7015444170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Limitace – hloubka uložení, stínění odrazivými materiály (kost, plyn)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Povrchové měkké tkáně, srdce, břicho, cévní systém….. 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Subjektivní metoda – závislá na zkušenostech vyšetřujícího!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Dynamické zobrazení – pozorování pohybu v reálném čase 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Bezpečná a dostupná metoda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17F507B-AB05-4BE5-AC6B-ABD972692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2309" y="445768"/>
            <a:ext cx="1516241" cy="116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9559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E7914B-DFF7-4DC7-A4E4-639FA5741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05191C-2F0A-4289-91DC-B1008AFA41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7674C99-AD50-42E4-A482-FEAE5ECD1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85106" cy="565688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6138E8E-2416-4406-B2F1-EB587D941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6894" y="2618569"/>
            <a:ext cx="6185106" cy="423943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AFC449F-C439-416B-BB29-396E68F173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2309" y="445768"/>
            <a:ext cx="1516241" cy="116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0053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919D52-3CAE-4695-87D3-E24A1DB78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sekera, tmavé&#10;&#10;Popis byl vytvořen automaticky">
            <a:extLst>
              <a:ext uri="{FF2B5EF4-FFF2-40B4-BE49-F238E27FC236}">
                <a16:creationId xmlns:a16="http://schemas.microsoft.com/office/drawing/2014/main" id="{4CB72553-E611-405B-96A1-7FECF96D08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68154" cy="5080000"/>
          </a:xfrm>
        </p:spPr>
      </p:pic>
      <p:pic>
        <p:nvPicPr>
          <p:cNvPr id="7" name="Obrázek 6" descr="Obsah obrázku tmavé&#10;&#10;Popis byl vytvořen automaticky">
            <a:extLst>
              <a:ext uri="{FF2B5EF4-FFF2-40B4-BE49-F238E27FC236}">
                <a16:creationId xmlns:a16="http://schemas.microsoft.com/office/drawing/2014/main" id="{DE8E22D5-D4EB-4D88-AEA1-99587914D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155" y="1731377"/>
            <a:ext cx="6123846" cy="512662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CA1DDC2-A595-4B58-B152-A46018B164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2309" y="445768"/>
            <a:ext cx="1516241" cy="116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2815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5D04C0-E366-499E-A21A-903B2008D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D9B2F8-A771-4989-8497-8E0D96857F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098377F-DEA1-43E6-871E-C2F101188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17807" cy="490582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D644992-4678-4579-A0B6-79DEE5B48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7807" y="2449325"/>
            <a:ext cx="6372040" cy="440867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133CA8F-57C2-45FD-8965-95B610A9A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2309" y="445768"/>
            <a:ext cx="1516241" cy="116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9431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2C6889-37B1-4FFC-A4DB-B6F49F4C1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566164-BBBB-498B-9733-1F552E012B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3A9BD5F-40BB-4ADF-9CC9-D11B9989F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698" y="2307771"/>
            <a:ext cx="6553302" cy="455022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A4DDCBB-B003-405C-B577-79247F0CD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8625" y="-1"/>
            <a:ext cx="6419768" cy="500870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28DF92A-96EA-42C7-9064-943A9297B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2309" y="445768"/>
            <a:ext cx="1516241" cy="116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363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1353800" cy="13257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>
                <a:solidFill>
                  <a:schemeClr val="bg1"/>
                </a:solidFill>
              </a:rPr>
              <a:t>Sonar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20" name="Google Shape;120;p18"/>
          <p:cNvSpPr txBox="1">
            <a:spLocks noGrp="1"/>
          </p:cNvSpPr>
          <p:nvPr>
            <p:ph type="body" idx="1"/>
          </p:nvPr>
        </p:nvSpPr>
        <p:spPr>
          <a:xfrm>
            <a:off x="838200" y="1690825"/>
            <a:ext cx="10515600" cy="448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400" dirty="0" err="1"/>
              <a:t>Sound</a:t>
            </a:r>
            <a:r>
              <a:rPr lang="cs-CZ" sz="2400" dirty="0"/>
              <a:t> </a:t>
            </a:r>
            <a:r>
              <a:rPr lang="cs-CZ" sz="2400" dirty="0" err="1"/>
              <a:t>Navigation</a:t>
            </a:r>
            <a:r>
              <a:rPr lang="cs-CZ" sz="2400" dirty="0"/>
              <a:t> And </a:t>
            </a:r>
            <a:r>
              <a:rPr lang="cs-CZ" sz="2400" dirty="0" err="1"/>
              <a:t>Ranging</a:t>
            </a:r>
            <a:endParaRPr lang="cs-CZ" sz="24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400" dirty="0"/>
              <a:t>1914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400" dirty="0"/>
              <a:t>Aktivní sonar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400" dirty="0"/>
              <a:t>Pulse-echo princip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lang="cs-CZ" sz="24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400" dirty="0"/>
              <a:t>„</a:t>
            </a:r>
            <a:r>
              <a:rPr lang="cs-CZ" sz="2400" dirty="0" err="1"/>
              <a:t>hydrophone</a:t>
            </a:r>
            <a:r>
              <a:rPr lang="cs-CZ" sz="2400" dirty="0"/>
              <a:t>“</a:t>
            </a:r>
            <a:endParaRPr sz="2400" dirty="0"/>
          </a:p>
        </p:txBody>
      </p:sp>
      <p:pic>
        <p:nvPicPr>
          <p:cNvPr id="121" name="Google Shape;12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7000" y="2651450"/>
            <a:ext cx="5715000" cy="306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30C072F-ADBB-4157-B3CE-A0344A927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2309" y="445768"/>
            <a:ext cx="1516241" cy="1167035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34A92A-DC46-455A-A994-A13AFA018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7BE18E-FF3D-41EB-932F-DE2152FC20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5B49F4A-A10A-4AB8-8ABD-22AD821E3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890" y="0"/>
            <a:ext cx="99922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072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8CCA9E-C43B-452D-9957-494C00DCB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933088" cy="1325563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Děkuji za pozornost</a:t>
            </a:r>
          </a:p>
        </p:txBody>
      </p:sp>
      <p:pic>
        <p:nvPicPr>
          <p:cNvPr id="2050" name="Picture 2" descr="Throwback to my last decent night sleep ultrasound baby photo pregnancy |  StareCat.com">
            <a:extLst>
              <a:ext uri="{FF2B5EF4-FFF2-40B4-BE49-F238E27FC236}">
                <a16:creationId xmlns:a16="http://schemas.microsoft.com/office/drawing/2014/main" id="{6996595D-A551-4217-9956-719C2BF6CAC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568" y="1825625"/>
            <a:ext cx="7176628" cy="46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5981B7C-2C8A-447B-B5EE-03BD114F3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2309" y="445768"/>
            <a:ext cx="1516241" cy="116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1353800" cy="13257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>
                <a:solidFill>
                  <a:schemeClr val="bg1"/>
                </a:solidFill>
              </a:rPr>
              <a:t>Průkopníci v medicíně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33" name="Google Shape;133;p20"/>
          <p:cNvSpPr txBox="1">
            <a:spLocks noGrp="1"/>
          </p:cNvSpPr>
          <p:nvPr>
            <p:ph type="body" idx="1"/>
          </p:nvPr>
        </p:nvSpPr>
        <p:spPr>
          <a:xfrm>
            <a:off x="838200" y="16908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400" dirty="0"/>
              <a:t>Karl Theodore a </a:t>
            </a:r>
            <a:r>
              <a:rPr lang="cs-CZ" sz="2400" dirty="0" err="1"/>
              <a:t>Friederich</a:t>
            </a:r>
            <a:r>
              <a:rPr lang="cs-CZ" sz="2400" dirty="0"/>
              <a:t> </a:t>
            </a:r>
            <a:r>
              <a:rPr lang="cs-CZ" sz="2400" dirty="0" err="1"/>
              <a:t>Dussik</a:t>
            </a:r>
            <a:r>
              <a:rPr lang="cs-CZ" sz="2400" dirty="0"/>
              <a:t> - 1937 (mozkové nádory)</a:t>
            </a:r>
            <a:endParaRPr sz="2400" dirty="0"/>
          </a:p>
          <a:p>
            <a:pPr marL="0" lvl="0" indent="0">
              <a:buNone/>
            </a:pPr>
            <a:r>
              <a:rPr lang="cs-CZ" sz="2400" dirty="0"/>
              <a:t>George Ludwig – 1949 (lokalizace žlučových kamenu, rychlost šíření UZ) 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400" dirty="0"/>
              <a:t>John Julian </a:t>
            </a:r>
            <a:r>
              <a:rPr lang="cs-CZ" sz="2400" dirty="0" err="1"/>
              <a:t>Wild</a:t>
            </a:r>
            <a:r>
              <a:rPr lang="cs-CZ" sz="2400" dirty="0"/>
              <a:t>  - 1950 (ileus) A-mód</a:t>
            </a:r>
            <a:endParaRPr sz="24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400" dirty="0"/>
              <a:t>Douglas </a:t>
            </a:r>
            <a:r>
              <a:rPr lang="cs-CZ" sz="2400" dirty="0" err="1"/>
              <a:t>Howry</a:t>
            </a:r>
            <a:r>
              <a:rPr lang="cs-CZ" sz="2400" dirty="0"/>
              <a:t> - 1949 B-mód skener (</a:t>
            </a:r>
            <a:r>
              <a:rPr lang="cs-CZ" sz="2400" dirty="0" err="1"/>
              <a:t>somaskop</a:t>
            </a:r>
            <a:r>
              <a:rPr lang="cs-CZ" sz="2400" dirty="0"/>
              <a:t>) </a:t>
            </a:r>
            <a:endParaRPr sz="24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400" dirty="0"/>
              <a:t>Ian Donald - 1958 (gynekologie) A-mód, B-mód</a:t>
            </a:r>
            <a:endParaRPr sz="2400" dirty="0"/>
          </a:p>
          <a:p>
            <a:pPr marL="0" lvl="0" indent="0">
              <a:buNone/>
            </a:pPr>
            <a:r>
              <a:rPr lang="cs-CZ" sz="2400" dirty="0"/>
              <a:t>Inge </a:t>
            </a:r>
            <a:r>
              <a:rPr lang="cs-CZ" sz="2400" dirty="0" err="1"/>
              <a:t>Edler</a:t>
            </a:r>
            <a:r>
              <a:rPr lang="cs-CZ" sz="2400" dirty="0"/>
              <a:t> a Carl </a:t>
            </a:r>
            <a:r>
              <a:rPr lang="cs-CZ" sz="2400" dirty="0" err="1"/>
              <a:t>Hellmuth</a:t>
            </a:r>
            <a:r>
              <a:rPr lang="cs-CZ" sz="2400" dirty="0"/>
              <a:t> Hertz 1954 -M- mód echokardiografie 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A3A8FA0-E478-49ED-939C-DC215BFC4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2309" y="445768"/>
            <a:ext cx="1516241" cy="116703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5EBC40A8-7EFC-405F-AB07-79259E1DC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2309" y="445768"/>
            <a:ext cx="1516241" cy="1167035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B1F69FF8-8255-49B8-B89C-9287A73F3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8B78BBB1-3543-4835-A03B-505935CDE5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EACA055A-FF52-49C3-BA72-4F2C4A45183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997575" y="3385346"/>
            <a:ext cx="6132512" cy="823912"/>
          </a:xfrm>
        </p:spPr>
        <p:txBody>
          <a:bodyPr/>
          <a:lstStyle/>
          <a:p>
            <a:pPr marL="114300" indent="0">
              <a:buNone/>
            </a:pPr>
            <a:r>
              <a:rPr lang="cs-CZ" sz="2400" dirty="0"/>
              <a:t>http://www.ob-ultrasound.net/history1.html</a:t>
            </a:r>
          </a:p>
        </p:txBody>
      </p:sp>
      <p:sp>
        <p:nvSpPr>
          <p:cNvPr id="7" name="Zástupný symbol pro text 6">
            <a:extLst>
              <a:ext uri="{FF2B5EF4-FFF2-40B4-BE49-F238E27FC236}">
                <a16:creationId xmlns:a16="http://schemas.microsoft.com/office/drawing/2014/main" id="{118F67A2-2F24-4CDF-8897-4C647EE00617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symbol pro text 7">
            <a:extLst>
              <a:ext uri="{FF2B5EF4-FFF2-40B4-BE49-F238E27FC236}">
                <a16:creationId xmlns:a16="http://schemas.microsoft.com/office/drawing/2014/main" id="{2E6F4FA2-3637-4229-AABC-C855F6F7BEEF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xfrm>
            <a:off x="814387" y="5326470"/>
            <a:ext cx="5183188" cy="1087438"/>
          </a:xfrm>
        </p:spPr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r>
              <a:rPr lang="cs-CZ" sz="2400" dirty="0" err="1"/>
              <a:t>Vidoson</a:t>
            </a:r>
            <a:r>
              <a:rPr lang="cs-CZ" sz="2400" dirty="0"/>
              <a:t> 635, Siemens</a:t>
            </a:r>
          </a:p>
          <a:p>
            <a:pPr marL="114300" indent="0">
              <a:buNone/>
            </a:pPr>
            <a:r>
              <a:rPr lang="cs-CZ" sz="2400" dirty="0"/>
              <a:t>První B-mód v reálném čase komerčně dostupný, 1967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5D5D4CB-96A7-4EFE-AA0A-5EFF02FDB0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637" y="232365"/>
            <a:ext cx="5008314" cy="317361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A170FA8-53A6-461C-AFE8-FA9008F3EE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9880" y="4010821"/>
            <a:ext cx="4596488" cy="2471737"/>
          </a:xfrm>
          <a:prstGeom prst="rect">
            <a:avLst/>
          </a:prstGeom>
        </p:spPr>
      </p:pic>
      <p:pic>
        <p:nvPicPr>
          <p:cNvPr id="1026" name="Picture 2" descr="https://www.siemens.com/press/pool/de/pressebilder/2014/healthcare/300dpi/IM2014110169HC_300dpi.jpg">
            <a:extLst>
              <a:ext uri="{FF2B5EF4-FFF2-40B4-BE49-F238E27FC236}">
                <a16:creationId xmlns:a16="http://schemas.microsoft.com/office/drawing/2014/main" id="{62671A08-8BA7-447E-A412-B3B956A39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7" y="295275"/>
            <a:ext cx="4171832" cy="494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E73992C5-CE29-4CD9-B244-97DCF3CCF991}"/>
              </a:ext>
            </a:extLst>
          </p:cNvPr>
          <p:cNvSpPr txBox="1"/>
          <p:nvPr/>
        </p:nvSpPr>
        <p:spPr>
          <a:xfrm>
            <a:off x="2676531" y="368300"/>
            <a:ext cx="2409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www.siemens.com/press</a:t>
            </a:r>
          </a:p>
        </p:txBody>
      </p:sp>
    </p:spTree>
    <p:extLst>
      <p:ext uri="{BB962C8B-B14F-4D97-AF65-F5344CB8AC3E}">
        <p14:creationId xmlns:p14="http://schemas.microsoft.com/office/powerpoint/2010/main" val="4270690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C30B3664-865F-45E2-928D-D637C1DA5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975" y="128225"/>
            <a:ext cx="9399270" cy="6729775"/>
          </a:xfrm>
          <a:prstGeom prst="rect">
            <a:avLst/>
          </a:prstGeom>
        </p:spPr>
      </p:pic>
      <p:sp>
        <p:nvSpPr>
          <p:cNvPr id="7" name="Nadpis 6">
            <a:extLst>
              <a:ext uri="{FF2B5EF4-FFF2-40B4-BE49-F238E27FC236}">
                <a16:creationId xmlns:a16="http://schemas.microsoft.com/office/drawing/2014/main" id="{3C3EFDD9-7AA8-4E99-A6C9-09071B5AB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Základní principy ultrazvukového vyšetřování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C6A5A44-DAC7-4842-A4C5-241702CAD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2309" y="445768"/>
            <a:ext cx="1516241" cy="116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396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0">
            <a:extLst>
              <a:ext uri="{FF2B5EF4-FFF2-40B4-BE49-F238E27FC236}">
                <a16:creationId xmlns:a16="http://schemas.microsoft.com/office/drawing/2014/main" id="{729AA0AA-A0AC-4AC0-A642-B5CAF96BA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016" y="4001294"/>
            <a:ext cx="38100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A03B56DA-8638-4D6A-8873-116FF5991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Šíření ultrazvuku prostředním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21225D4D-14C7-4005-A164-DDFB18B4A7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cs-CZ" sz="2400" b="1" dirty="0">
                <a:solidFill>
                  <a:schemeClr val="tx1"/>
                </a:solidFill>
                <a:latin typeface="+mn-lt"/>
              </a:rPr>
              <a:t>odraz </a:t>
            </a:r>
          </a:p>
          <a:p>
            <a:pPr marL="457200" lvl="1" indent="0">
              <a:buNone/>
              <a:defRPr/>
            </a:pPr>
            <a:r>
              <a:rPr lang="cs-CZ" dirty="0">
                <a:solidFill>
                  <a:schemeClr val="tx1"/>
                </a:solidFill>
                <a:latin typeface="+mn-lt"/>
              </a:rPr>
              <a:t>na rozhraní dvou prostředí s výrazně rozdílnou akustickou impedancí</a:t>
            </a:r>
          </a:p>
          <a:p>
            <a:pPr marL="0" indent="0">
              <a:buNone/>
              <a:defRPr/>
            </a:pPr>
            <a:r>
              <a:rPr lang="cs-CZ" sz="2400" dirty="0">
                <a:solidFill>
                  <a:schemeClr val="tx1"/>
                </a:solidFill>
                <a:latin typeface="+mn-lt"/>
              </a:rPr>
              <a:t>rozptyl </a:t>
            </a:r>
          </a:p>
          <a:p>
            <a:pPr marL="457200" lvl="1" indent="0">
              <a:buNone/>
              <a:defRPr/>
            </a:pPr>
            <a:r>
              <a:rPr lang="cs-CZ" dirty="0">
                <a:solidFill>
                  <a:schemeClr val="tx1"/>
                </a:solidFill>
                <a:latin typeface="+mn-lt"/>
              </a:rPr>
              <a:t>na mikroskopických rozhraních, jejichž velikost je </a:t>
            </a:r>
            <a:r>
              <a:rPr lang="cs-CZ" u="sng" dirty="0">
                <a:solidFill>
                  <a:schemeClr val="tx1"/>
                </a:solidFill>
                <a:latin typeface="+mn-lt"/>
              </a:rPr>
              <a:t>menší než vlnová délka 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vysílaného ultrazvuku </a:t>
            </a:r>
          </a:p>
          <a:p>
            <a:pPr marL="0" indent="0">
              <a:buNone/>
              <a:defRPr/>
            </a:pPr>
            <a:r>
              <a:rPr lang="cs-CZ" sz="2400" dirty="0">
                <a:solidFill>
                  <a:schemeClr val="tx1"/>
                </a:solidFill>
                <a:latin typeface="+mn-lt"/>
              </a:rPr>
              <a:t>ohyb, lom </a:t>
            </a:r>
          </a:p>
          <a:p>
            <a:pPr marL="457200" lvl="1" indent="0">
              <a:buNone/>
              <a:defRPr/>
            </a:pPr>
            <a:r>
              <a:rPr lang="cs-CZ" dirty="0">
                <a:solidFill>
                  <a:schemeClr val="tx1"/>
                </a:solidFill>
                <a:latin typeface="+mn-lt"/>
              </a:rPr>
              <a:t>na rozhraní dvou prostředí, když vlnění </a:t>
            </a:r>
          </a:p>
          <a:p>
            <a:pPr marL="571500" lvl="1" indent="0">
              <a:buNone/>
              <a:defRPr/>
            </a:pPr>
            <a:r>
              <a:rPr lang="cs-CZ" dirty="0">
                <a:solidFill>
                  <a:schemeClr val="tx1"/>
                </a:solidFill>
                <a:latin typeface="+mn-lt"/>
              </a:rPr>
              <a:t>	nedopadá kolmo (vznik UZ artefaktů)</a:t>
            </a:r>
          </a:p>
          <a:p>
            <a:pPr marL="0" indent="0">
              <a:buNone/>
              <a:defRPr/>
            </a:pPr>
            <a:r>
              <a:rPr lang="cs-CZ" sz="2400" dirty="0">
                <a:solidFill>
                  <a:schemeClr val="tx1"/>
                </a:solidFill>
                <a:latin typeface="+mn-lt"/>
              </a:rPr>
              <a:t>absorpce</a:t>
            </a:r>
          </a:p>
          <a:p>
            <a:pPr marL="457200" lvl="1" indent="0">
              <a:buNone/>
              <a:defRPr/>
            </a:pPr>
            <a:r>
              <a:rPr lang="cs-CZ" dirty="0">
                <a:solidFill>
                  <a:schemeClr val="tx1"/>
                </a:solidFill>
                <a:latin typeface="+mn-lt"/>
              </a:rPr>
              <a:t>postupná ztráta energie při průchodu prostředním </a:t>
            </a:r>
          </a:p>
          <a:p>
            <a:pPr marL="457200" lvl="1" indent="0">
              <a:buNone/>
              <a:defRPr/>
            </a:pPr>
            <a:r>
              <a:rPr lang="cs-CZ" dirty="0">
                <a:solidFill>
                  <a:schemeClr val="tx1"/>
                </a:solidFill>
                <a:latin typeface="+mn-lt"/>
              </a:rPr>
              <a:t>(formou tepelné energie) roste s frekvencí a hustotou</a:t>
            </a:r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CF7998E-754D-4C0A-AC37-A07898047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2309" y="445768"/>
            <a:ext cx="1516241" cy="116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209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5E9ECA6-8BF8-4107-971C-04CFC2A13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Principy ultrazvukového zobrazování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4E1E9B58-090F-4531-A2B2-EE69A1E4C8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Odražené akustické vlnění na rozhraní prostřední s rozdílnou akustickou impedancí</a:t>
            </a:r>
          </a:p>
          <a:p>
            <a:pPr marL="0" indent="0">
              <a:buNone/>
            </a:pPr>
            <a:r>
              <a:rPr lang="cs-CZ" sz="2400" dirty="0"/>
              <a:t>Čas a intenzita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</a:rPr>
              <a:t>Akustická impedance  - odpor, který klade prostředí ultrazvuku</a:t>
            </a:r>
          </a:p>
          <a:p>
            <a:pPr marL="457200" lvl="1" indent="0">
              <a:buNone/>
            </a:pPr>
            <a:r>
              <a:rPr lang="cs-CZ" dirty="0"/>
              <a:t>Rozhodující veličina při odrazu a lomu UZ vln na akustických rozhraních</a:t>
            </a:r>
          </a:p>
          <a:p>
            <a:pPr marL="457200" lvl="1" indent="0">
              <a:buNone/>
            </a:pPr>
            <a:r>
              <a:rPr lang="cs-CZ" dirty="0"/>
              <a:t>Součin rychlosti šíření ultrazvuku a hustoty prostředí</a:t>
            </a:r>
          </a:p>
          <a:p>
            <a:pPr marL="0" indent="0">
              <a:buNone/>
            </a:pPr>
            <a:endParaRPr lang="cs-CZ" sz="2400" dirty="0"/>
          </a:p>
          <a:p>
            <a:pPr marL="457200" lvl="1" indent="0">
              <a:buNone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143ADB3-9860-4C38-999C-65F36302D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2309" y="445768"/>
            <a:ext cx="1516241" cy="116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09432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1404</Words>
  <Application>Microsoft Office PowerPoint</Application>
  <PresentationFormat>Širokoúhlá obrazovka</PresentationFormat>
  <Paragraphs>247</Paragraphs>
  <Slides>41</Slides>
  <Notes>18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6" baseType="lpstr">
      <vt:lpstr>Arial</vt:lpstr>
      <vt:lpstr>Calibri</vt:lpstr>
      <vt:lpstr>Calibri Light</vt:lpstr>
      <vt:lpstr>Times New Roman</vt:lpstr>
      <vt:lpstr>Motiv Office</vt:lpstr>
      <vt:lpstr>Ultrazvuková diagnostika</vt:lpstr>
      <vt:lpstr>Ultrazvuk</vt:lpstr>
      <vt:lpstr>Piezoelektrický jev</vt:lpstr>
      <vt:lpstr>Sonar</vt:lpstr>
      <vt:lpstr>Průkopníci v medicíně</vt:lpstr>
      <vt:lpstr>Prezentace aplikace PowerPoint</vt:lpstr>
      <vt:lpstr>Základní principy ultrazvukového vyšetřování </vt:lpstr>
      <vt:lpstr>Šíření ultrazvuku prostředním</vt:lpstr>
      <vt:lpstr>Principy ultrazvukového zobrazování</vt:lpstr>
      <vt:lpstr>Prezentace aplikace PowerPoint</vt:lpstr>
      <vt:lpstr>Prezentace aplikace PowerPoint</vt:lpstr>
      <vt:lpstr>Prezentace aplikace PowerPoint</vt:lpstr>
      <vt:lpstr>Možnosti rekonstrukce obrazu</vt:lpstr>
      <vt:lpstr>Harmonické      a        Úhlové zobrazení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Dopplerův jev</vt:lpstr>
      <vt:lpstr>Prezentace aplikace PowerPoint</vt:lpstr>
      <vt:lpstr>Kontinuální doppler</vt:lpstr>
      <vt:lpstr>Pulzní doppler</vt:lpstr>
      <vt:lpstr>Barevný doppler</vt:lpstr>
      <vt:lpstr>Energetický doppler</vt:lpstr>
      <vt:lpstr>Prezentace aplikace PowerPoint</vt:lpstr>
      <vt:lpstr>Prezentace aplikace PowerPoint</vt:lpstr>
      <vt:lpstr>Další ultrazvukové techniky – CEUS </vt:lpstr>
      <vt:lpstr>Prezentace aplikace PowerPoint</vt:lpstr>
      <vt:lpstr>Prezentace aplikace PowerPoint</vt:lpstr>
      <vt:lpstr>Prezentace aplikace PowerPoint</vt:lpstr>
      <vt:lpstr>Bezpečnost ultrazvukového vyšetřování </vt:lpstr>
      <vt:lpstr>Klinické využití zobrazovacího ultrazvuku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Základní principy a historie ultrazvukového vyšetřování</dc:title>
  <dc:creator>Jůza Tomáš</dc:creator>
  <cp:lastModifiedBy>Tomáš Jůza</cp:lastModifiedBy>
  <cp:revision>30</cp:revision>
  <dcterms:created xsi:type="dcterms:W3CDTF">2020-03-26T17:10:57Z</dcterms:created>
  <dcterms:modified xsi:type="dcterms:W3CDTF">2023-10-20T07:29:39Z</dcterms:modified>
</cp:coreProperties>
</file>