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59" r:id="rId2"/>
    <p:sldId id="260" r:id="rId3"/>
    <p:sldId id="631" r:id="rId4"/>
    <p:sldId id="632" r:id="rId5"/>
    <p:sldId id="261" r:id="rId6"/>
    <p:sldId id="262" r:id="rId7"/>
    <p:sldId id="263" r:id="rId8"/>
    <p:sldId id="265" r:id="rId9"/>
    <p:sldId id="266" r:id="rId10"/>
    <p:sldId id="267" r:id="rId11"/>
    <p:sldId id="621" r:id="rId12"/>
    <p:sldId id="268" r:id="rId13"/>
    <p:sldId id="622" r:id="rId14"/>
    <p:sldId id="271" r:id="rId15"/>
    <p:sldId id="623" r:id="rId16"/>
    <p:sldId id="609" r:id="rId17"/>
    <p:sldId id="624" r:id="rId18"/>
    <p:sldId id="368" r:id="rId19"/>
    <p:sldId id="277" r:id="rId20"/>
    <p:sldId id="278" r:id="rId21"/>
    <p:sldId id="279" r:id="rId22"/>
    <p:sldId id="625" r:id="rId23"/>
    <p:sldId id="280" r:id="rId24"/>
    <p:sldId id="272" r:id="rId25"/>
    <p:sldId id="273" r:id="rId26"/>
    <p:sldId id="274" r:id="rId27"/>
    <p:sldId id="275" r:id="rId28"/>
    <p:sldId id="276" r:id="rId29"/>
    <p:sldId id="264" r:id="rId30"/>
    <p:sldId id="282" r:id="rId31"/>
    <p:sldId id="283" r:id="rId32"/>
    <p:sldId id="286" r:id="rId33"/>
    <p:sldId id="628" r:id="rId34"/>
    <p:sldId id="377" r:id="rId35"/>
    <p:sldId id="288" r:id="rId36"/>
    <p:sldId id="291" r:id="rId37"/>
    <p:sldId id="292" r:id="rId38"/>
    <p:sldId id="293" r:id="rId39"/>
    <p:sldId id="294" r:id="rId40"/>
    <p:sldId id="295" r:id="rId41"/>
    <p:sldId id="296" r:id="rId42"/>
    <p:sldId id="297" r:id="rId43"/>
    <p:sldId id="300" r:id="rId44"/>
    <p:sldId id="298" r:id="rId45"/>
    <p:sldId id="299" r:id="rId46"/>
    <p:sldId id="303" r:id="rId47"/>
    <p:sldId id="304" r:id="rId48"/>
    <p:sldId id="612" r:id="rId49"/>
    <p:sldId id="613" r:id="rId50"/>
    <p:sldId id="614" r:id="rId51"/>
    <p:sldId id="615" r:id="rId52"/>
    <p:sldId id="616" r:id="rId53"/>
    <p:sldId id="311" r:id="rId54"/>
    <p:sldId id="316" r:id="rId55"/>
    <p:sldId id="312" r:id="rId56"/>
    <p:sldId id="313" r:id="rId57"/>
    <p:sldId id="633" r:id="rId58"/>
    <p:sldId id="315" r:id="rId59"/>
    <p:sldId id="375" r:id="rId60"/>
    <p:sldId id="376" r:id="rId61"/>
    <p:sldId id="318" r:id="rId62"/>
    <p:sldId id="382" r:id="rId63"/>
    <p:sldId id="383" r:id="rId64"/>
    <p:sldId id="384" r:id="rId65"/>
    <p:sldId id="637" r:id="rId66"/>
    <p:sldId id="317" r:id="rId67"/>
    <p:sldId id="319" r:id="rId68"/>
    <p:sldId id="320" r:id="rId69"/>
    <p:sldId id="617" r:id="rId70"/>
    <p:sldId id="323" r:id="rId71"/>
    <p:sldId id="325" r:id="rId72"/>
    <p:sldId id="340" r:id="rId73"/>
    <p:sldId id="324" r:id="rId74"/>
    <p:sldId id="326" r:id="rId75"/>
    <p:sldId id="327" r:id="rId76"/>
    <p:sldId id="642" r:id="rId77"/>
    <p:sldId id="644" r:id="rId78"/>
    <p:sldId id="328" r:id="rId79"/>
    <p:sldId id="329" r:id="rId80"/>
    <p:sldId id="618" r:id="rId81"/>
    <p:sldId id="653" r:id="rId82"/>
    <p:sldId id="658" r:id="rId83"/>
    <p:sldId id="655" r:id="rId84"/>
    <p:sldId id="656" r:id="rId85"/>
    <p:sldId id="652" r:id="rId86"/>
    <p:sldId id="649" r:id="rId87"/>
    <p:sldId id="648" r:id="rId88"/>
    <p:sldId id="657" r:id="rId89"/>
    <p:sldId id="645" r:id="rId90"/>
    <p:sldId id="654" r:id="rId91"/>
    <p:sldId id="646" r:id="rId92"/>
    <p:sldId id="651" r:id="rId93"/>
    <p:sldId id="619" r:id="rId94"/>
    <p:sldId id="620" r:id="rId95"/>
    <p:sldId id="336" r:id="rId96"/>
    <p:sldId id="342" r:id="rId97"/>
    <p:sldId id="634" r:id="rId98"/>
    <p:sldId id="344" r:id="rId99"/>
    <p:sldId id="345" r:id="rId100"/>
    <p:sldId id="346" r:id="rId101"/>
    <p:sldId id="347" r:id="rId102"/>
    <p:sldId id="348" r:id="rId103"/>
    <p:sldId id="349" r:id="rId104"/>
    <p:sldId id="350" r:id="rId105"/>
    <p:sldId id="352" r:id="rId106"/>
    <p:sldId id="354" r:id="rId107"/>
    <p:sldId id="357" r:id="rId108"/>
    <p:sldId id="359" r:id="rId109"/>
    <p:sldId id="360" r:id="rId110"/>
    <p:sldId id="361" r:id="rId1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449C1-2F3A-46B9-9C45-020E37699DDC}" v="3" dt="2020-04-21T10:53:31.882"/>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6/11/relationships/changesInfo" Target="changesInfos/changesInfo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118"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Mayer" userId="e4cb571c932f5003" providerId="LiveId" clId="{66CEEDC7-94E4-4A5E-BF76-2C5AD63A0416}"/>
    <pc:docChg chg="custSel modSld">
      <pc:chgData name="Jan Mayer" userId="e4cb571c932f5003" providerId="LiveId" clId="{66CEEDC7-94E4-4A5E-BF76-2C5AD63A0416}" dt="2020-04-21T10:53:34.959" v="3" actId="1076"/>
      <pc:docMkLst>
        <pc:docMk/>
      </pc:docMkLst>
      <pc:sldChg chg="delSp modSp delAnim">
        <pc:chgData name="Jan Mayer" userId="e4cb571c932f5003" providerId="LiveId" clId="{66CEEDC7-94E4-4A5E-BF76-2C5AD63A0416}" dt="2020-04-21T10:53:34.959" v="3" actId="1076"/>
        <pc:sldMkLst>
          <pc:docMk/>
          <pc:sldMk cId="0" sldId="298"/>
        </pc:sldMkLst>
        <pc:picChg chg="del">
          <ac:chgData name="Jan Mayer" userId="e4cb571c932f5003" providerId="LiveId" clId="{66CEEDC7-94E4-4A5E-BF76-2C5AD63A0416}" dt="2020-04-21T10:33:15.553" v="0" actId="478"/>
          <ac:picMkLst>
            <pc:docMk/>
            <pc:sldMk cId="0" sldId="298"/>
            <ac:picMk id="2" creationId="{8EDFDFB4-C4F4-4F56-8687-17C56FEDA466}"/>
          </ac:picMkLst>
        </pc:picChg>
        <pc:picChg chg="del mod">
          <ac:chgData name="Jan Mayer" userId="e4cb571c932f5003" providerId="LiveId" clId="{66CEEDC7-94E4-4A5E-BF76-2C5AD63A0416}" dt="2020-04-21T10:44:22.469" v="2" actId="478"/>
          <ac:picMkLst>
            <pc:docMk/>
            <pc:sldMk cId="0" sldId="298"/>
            <ac:picMk id="3" creationId="{AA953260-48DB-429B-8363-3748552F3820}"/>
          </ac:picMkLst>
        </pc:picChg>
        <pc:picChg chg="mod">
          <ac:chgData name="Jan Mayer" userId="e4cb571c932f5003" providerId="LiveId" clId="{66CEEDC7-94E4-4A5E-BF76-2C5AD63A0416}" dt="2020-04-21T10:53:34.959" v="3" actId="1076"/>
          <ac:picMkLst>
            <pc:docMk/>
            <pc:sldMk cId="0" sldId="298"/>
            <ac:picMk id="4" creationId="{BB6ECA59-F3E5-4312-B2C4-E109C97B137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1C2C4-7112-4CE6-97C7-70EEDFA5C193}" type="datetimeFigureOut">
              <a:rPr lang="cs-CZ" smtClean="0"/>
              <a:t>14.05.2020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AFAC7-EC4A-41D2-BD32-CDB5F783519F}" type="slidenum">
              <a:rPr lang="cs-CZ" smtClean="0"/>
              <a:t>‹#›</a:t>
            </a:fld>
            <a:endParaRPr lang="cs-CZ"/>
          </a:p>
        </p:txBody>
      </p:sp>
    </p:spTree>
    <p:extLst>
      <p:ext uri="{BB962C8B-B14F-4D97-AF65-F5344CB8AC3E}">
        <p14:creationId xmlns:p14="http://schemas.microsoft.com/office/powerpoint/2010/main" val="3235664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9">
            <a:extLst>
              <a:ext uri="{FF2B5EF4-FFF2-40B4-BE49-F238E27FC236}">
                <a16:creationId xmlns:a16="http://schemas.microsoft.com/office/drawing/2014/main" id="{E4EE7F18-296B-40DB-9F10-DAB2F1E060A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5E0BF098-3524-4A55-9A8C-464D8DA08F24}" type="slidenum">
              <a:rPr lang="cs-CZ" altLang="cs-CZ" smtClean="0">
                <a:latin typeface="Arial" panose="020B0604020202020204" pitchFamily="34" charset="0"/>
              </a:rPr>
              <a:pPr>
                <a:spcBef>
                  <a:spcPct val="0"/>
                </a:spcBef>
                <a:buClrTx/>
                <a:buFontTx/>
                <a:buNone/>
              </a:pPr>
              <a:t>1</a:t>
            </a:fld>
            <a:endParaRPr lang="cs-CZ" altLang="cs-CZ">
              <a:latin typeface="Arial" panose="020B0604020202020204" pitchFamily="34" charset="0"/>
            </a:endParaRPr>
          </a:p>
        </p:txBody>
      </p:sp>
      <p:sp>
        <p:nvSpPr>
          <p:cNvPr id="4099" name="Rectangle 1">
            <a:extLst>
              <a:ext uri="{FF2B5EF4-FFF2-40B4-BE49-F238E27FC236}">
                <a16:creationId xmlns:a16="http://schemas.microsoft.com/office/drawing/2014/main" id="{1D1B1281-26D2-4FA5-AEE7-53B322699439}"/>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a:extLst>
              <a:ext uri="{FF2B5EF4-FFF2-40B4-BE49-F238E27FC236}">
                <a16:creationId xmlns:a16="http://schemas.microsoft.com/office/drawing/2014/main" id="{B97F8BFD-E8E1-4D5E-91FE-CBB03151AB42}"/>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9">
            <a:extLst>
              <a:ext uri="{FF2B5EF4-FFF2-40B4-BE49-F238E27FC236}">
                <a16:creationId xmlns:a16="http://schemas.microsoft.com/office/drawing/2014/main" id="{FC51B801-11D2-4513-B43D-54C174B5BCD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CEED31D7-6ED7-476E-BE67-D428BEB3FA15}" type="slidenum">
              <a:rPr lang="cs-CZ" altLang="cs-CZ" smtClean="0">
                <a:latin typeface="Arial" panose="020B0604020202020204" pitchFamily="34" charset="0"/>
              </a:rPr>
              <a:pPr>
                <a:spcBef>
                  <a:spcPct val="0"/>
                </a:spcBef>
                <a:buClrTx/>
                <a:buFontTx/>
                <a:buNone/>
              </a:pPr>
              <a:t>12</a:t>
            </a:fld>
            <a:endParaRPr lang="cs-CZ" altLang="cs-CZ">
              <a:latin typeface="Arial" panose="020B0604020202020204" pitchFamily="34" charset="0"/>
            </a:endParaRPr>
          </a:p>
        </p:txBody>
      </p:sp>
      <p:sp>
        <p:nvSpPr>
          <p:cNvPr id="24579" name="Rectangle 1">
            <a:extLst>
              <a:ext uri="{FF2B5EF4-FFF2-40B4-BE49-F238E27FC236}">
                <a16:creationId xmlns:a16="http://schemas.microsoft.com/office/drawing/2014/main" id="{E202A1FA-1688-4D25-A649-5E9CC1F92E30}"/>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5A8355C2-DDAF-4B6C-9B86-B2817E6230B0}"/>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198EB5F-9397-4A2F-A025-EF097698AEB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FFF4E7B-69C2-4A8E-8DF9-F80179F7E0C3}" type="slidenum">
              <a:rPr lang="cs-CZ" altLang="cs-CZ" smtClean="0">
                <a:latin typeface="Arial" panose="020B0604020202020204" pitchFamily="34" charset="0"/>
              </a:rPr>
              <a:pPr>
                <a:spcBef>
                  <a:spcPct val="0"/>
                </a:spcBef>
                <a:buClrTx/>
                <a:buFontTx/>
                <a:buNone/>
              </a:pPr>
              <a:t>14</a:t>
            </a:fld>
            <a:endParaRPr lang="cs-CZ" altLang="cs-CZ">
              <a:latin typeface="Arial" panose="020B0604020202020204" pitchFamily="34" charset="0"/>
            </a:endParaRPr>
          </a:p>
        </p:txBody>
      </p:sp>
      <p:sp>
        <p:nvSpPr>
          <p:cNvPr id="29699" name="Rectangle 1">
            <a:extLst>
              <a:ext uri="{FF2B5EF4-FFF2-40B4-BE49-F238E27FC236}">
                <a16:creationId xmlns:a16="http://schemas.microsoft.com/office/drawing/2014/main" id="{4C903F10-3EB7-44FD-97F7-E57BB0F0C65B}"/>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a:extLst>
              <a:ext uri="{FF2B5EF4-FFF2-40B4-BE49-F238E27FC236}">
                <a16:creationId xmlns:a16="http://schemas.microsoft.com/office/drawing/2014/main" id="{9D1DB3A5-674C-4558-A402-7B609C735868}"/>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D0361E2A-D377-476A-837C-9313034A6B5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562BE7E-BB40-4104-A65A-09A1F298F952}" type="slidenum">
              <a:rPr lang="cs-CZ" altLang="cs-CZ" smtClean="0">
                <a:latin typeface="Arial" panose="020B0604020202020204" pitchFamily="34" charset="0"/>
              </a:rPr>
              <a:pPr>
                <a:spcBef>
                  <a:spcPct val="0"/>
                </a:spcBef>
                <a:buClrTx/>
                <a:buFontTx/>
                <a:buNone/>
              </a:pPr>
              <a:t>18</a:t>
            </a:fld>
            <a:endParaRPr lang="cs-CZ" altLang="cs-CZ">
              <a:latin typeface="Arial" panose="020B0604020202020204" pitchFamily="34" charset="0"/>
            </a:endParaRPr>
          </a:p>
        </p:txBody>
      </p:sp>
      <p:sp>
        <p:nvSpPr>
          <p:cNvPr id="34819" name="Rectangle 1">
            <a:extLst>
              <a:ext uri="{FF2B5EF4-FFF2-40B4-BE49-F238E27FC236}">
                <a16:creationId xmlns:a16="http://schemas.microsoft.com/office/drawing/2014/main" id="{73E5E513-A8A1-4C3F-B9D7-B26D17E93328}"/>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a:extLst>
              <a:ext uri="{FF2B5EF4-FFF2-40B4-BE49-F238E27FC236}">
                <a16:creationId xmlns:a16="http://schemas.microsoft.com/office/drawing/2014/main" id="{604D4F03-0473-472B-8C34-82B97674E373}"/>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9">
            <a:extLst>
              <a:ext uri="{FF2B5EF4-FFF2-40B4-BE49-F238E27FC236}">
                <a16:creationId xmlns:a16="http://schemas.microsoft.com/office/drawing/2014/main" id="{95547DB8-5BD1-4C8A-B87E-9283C686EF1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58644374-57F0-46B9-A3F3-FBD6F76B9CB0}" type="slidenum">
              <a:rPr lang="cs-CZ" altLang="cs-CZ" smtClean="0">
                <a:latin typeface="Arial" panose="020B0604020202020204" pitchFamily="34" charset="0"/>
              </a:rPr>
              <a:pPr>
                <a:spcBef>
                  <a:spcPct val="0"/>
                </a:spcBef>
                <a:buClrTx/>
                <a:buFontTx/>
                <a:buNone/>
              </a:pPr>
              <a:t>19</a:t>
            </a:fld>
            <a:endParaRPr lang="cs-CZ" altLang="cs-CZ">
              <a:latin typeface="Arial" panose="020B0604020202020204" pitchFamily="34" charset="0"/>
            </a:endParaRPr>
          </a:p>
        </p:txBody>
      </p:sp>
      <p:sp>
        <p:nvSpPr>
          <p:cNvPr id="36867" name="Rectangle 1">
            <a:extLst>
              <a:ext uri="{FF2B5EF4-FFF2-40B4-BE49-F238E27FC236}">
                <a16:creationId xmlns:a16="http://schemas.microsoft.com/office/drawing/2014/main" id="{4F49297E-4463-4FF7-9101-5D72026D07AB}"/>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a:extLst>
              <a:ext uri="{FF2B5EF4-FFF2-40B4-BE49-F238E27FC236}">
                <a16:creationId xmlns:a16="http://schemas.microsoft.com/office/drawing/2014/main" id="{4D925543-F1B4-4930-88DA-E18AA46C3921}"/>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9">
            <a:extLst>
              <a:ext uri="{FF2B5EF4-FFF2-40B4-BE49-F238E27FC236}">
                <a16:creationId xmlns:a16="http://schemas.microsoft.com/office/drawing/2014/main" id="{466B44E4-991A-43E1-9E27-98E480EDE1C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B7AD4B39-F4C2-4713-96EC-D02766E1E80C}" type="slidenum">
              <a:rPr lang="cs-CZ" altLang="cs-CZ" smtClean="0">
                <a:latin typeface="Arial" panose="020B0604020202020204" pitchFamily="34" charset="0"/>
              </a:rPr>
              <a:pPr>
                <a:spcBef>
                  <a:spcPct val="0"/>
                </a:spcBef>
                <a:buClrTx/>
                <a:buFontTx/>
                <a:buNone/>
              </a:pPr>
              <a:t>20</a:t>
            </a:fld>
            <a:endParaRPr lang="cs-CZ" altLang="cs-CZ">
              <a:latin typeface="Arial" panose="020B0604020202020204" pitchFamily="34" charset="0"/>
            </a:endParaRPr>
          </a:p>
        </p:txBody>
      </p:sp>
      <p:sp>
        <p:nvSpPr>
          <p:cNvPr id="38915" name="Rectangle 1">
            <a:extLst>
              <a:ext uri="{FF2B5EF4-FFF2-40B4-BE49-F238E27FC236}">
                <a16:creationId xmlns:a16="http://schemas.microsoft.com/office/drawing/2014/main" id="{8A20FE36-1E93-4451-B901-019234AC54B2}"/>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a:extLst>
              <a:ext uri="{FF2B5EF4-FFF2-40B4-BE49-F238E27FC236}">
                <a16:creationId xmlns:a16="http://schemas.microsoft.com/office/drawing/2014/main" id="{2FED4E77-933C-442D-A2BD-3765FE031953}"/>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a:extLst>
              <a:ext uri="{FF2B5EF4-FFF2-40B4-BE49-F238E27FC236}">
                <a16:creationId xmlns:a16="http://schemas.microsoft.com/office/drawing/2014/main" id="{F98557FC-6D96-40F6-AFCF-9C2E6DA2E71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6249F868-76B6-4A24-B29C-7C95E404CD05}" type="slidenum">
              <a:rPr lang="cs-CZ" altLang="cs-CZ" smtClean="0">
                <a:latin typeface="Arial" panose="020B0604020202020204" pitchFamily="34" charset="0"/>
              </a:rPr>
              <a:pPr>
                <a:spcBef>
                  <a:spcPct val="0"/>
                </a:spcBef>
                <a:buClrTx/>
                <a:buFontTx/>
                <a:buNone/>
              </a:pPr>
              <a:t>21</a:t>
            </a:fld>
            <a:endParaRPr lang="cs-CZ" altLang="cs-CZ">
              <a:latin typeface="Arial" panose="020B0604020202020204" pitchFamily="34" charset="0"/>
            </a:endParaRPr>
          </a:p>
        </p:txBody>
      </p:sp>
      <p:sp>
        <p:nvSpPr>
          <p:cNvPr id="40963" name="Rectangle 1">
            <a:extLst>
              <a:ext uri="{FF2B5EF4-FFF2-40B4-BE49-F238E27FC236}">
                <a16:creationId xmlns:a16="http://schemas.microsoft.com/office/drawing/2014/main" id="{C8254028-0525-4C8B-A4AF-2ACC95B1D505}"/>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a:extLst>
              <a:ext uri="{FF2B5EF4-FFF2-40B4-BE49-F238E27FC236}">
                <a16:creationId xmlns:a16="http://schemas.microsoft.com/office/drawing/2014/main" id="{A4108058-D7F5-4EBE-B449-B544D61B19D5}"/>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a:extLst>
              <a:ext uri="{FF2B5EF4-FFF2-40B4-BE49-F238E27FC236}">
                <a16:creationId xmlns:a16="http://schemas.microsoft.com/office/drawing/2014/main" id="{C349ED0D-D517-4443-BA26-DEC6D1D5649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B07DCC92-4FC5-4741-AA01-625595A6DB1B}" type="slidenum">
              <a:rPr lang="cs-CZ" altLang="cs-CZ" smtClean="0">
                <a:latin typeface="Arial" panose="020B0604020202020204" pitchFamily="34" charset="0"/>
              </a:rPr>
              <a:pPr>
                <a:spcBef>
                  <a:spcPct val="0"/>
                </a:spcBef>
                <a:buClrTx/>
                <a:buFontTx/>
                <a:buNone/>
              </a:pPr>
              <a:t>23</a:t>
            </a:fld>
            <a:endParaRPr lang="cs-CZ" altLang="cs-CZ">
              <a:latin typeface="Arial" panose="020B0604020202020204" pitchFamily="34" charset="0"/>
            </a:endParaRPr>
          </a:p>
        </p:txBody>
      </p:sp>
      <p:sp>
        <p:nvSpPr>
          <p:cNvPr id="44035" name="Rectangle 1">
            <a:extLst>
              <a:ext uri="{FF2B5EF4-FFF2-40B4-BE49-F238E27FC236}">
                <a16:creationId xmlns:a16="http://schemas.microsoft.com/office/drawing/2014/main" id="{8FDD28DC-0C04-4A92-B81F-D6A263332764}"/>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a:extLst>
              <a:ext uri="{FF2B5EF4-FFF2-40B4-BE49-F238E27FC236}">
                <a16:creationId xmlns:a16="http://schemas.microsoft.com/office/drawing/2014/main" id="{51801D5D-5DE9-4C40-86C2-F90E3DEF6CC2}"/>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9">
            <a:extLst>
              <a:ext uri="{FF2B5EF4-FFF2-40B4-BE49-F238E27FC236}">
                <a16:creationId xmlns:a16="http://schemas.microsoft.com/office/drawing/2014/main" id="{58CBF7D9-54F5-40DD-B819-6FB4CDB5DCA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4AA4940A-7576-4667-9AB5-FE33EC528CE3}" type="slidenum">
              <a:rPr lang="cs-CZ" altLang="cs-CZ" smtClean="0">
                <a:latin typeface="Arial" panose="020B0604020202020204" pitchFamily="34" charset="0"/>
              </a:rPr>
              <a:pPr>
                <a:spcBef>
                  <a:spcPct val="0"/>
                </a:spcBef>
                <a:buClrTx/>
                <a:buFontTx/>
                <a:buNone/>
              </a:pPr>
              <a:t>24</a:t>
            </a:fld>
            <a:endParaRPr lang="cs-CZ" altLang="cs-CZ">
              <a:latin typeface="Arial" panose="020B0604020202020204" pitchFamily="34" charset="0"/>
            </a:endParaRPr>
          </a:p>
        </p:txBody>
      </p:sp>
      <p:sp>
        <p:nvSpPr>
          <p:cNvPr id="46083" name="Rectangle 1">
            <a:extLst>
              <a:ext uri="{FF2B5EF4-FFF2-40B4-BE49-F238E27FC236}">
                <a16:creationId xmlns:a16="http://schemas.microsoft.com/office/drawing/2014/main" id="{8AF3A63E-301B-4C04-8B6A-F2E52C20229E}"/>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a:extLst>
              <a:ext uri="{FF2B5EF4-FFF2-40B4-BE49-F238E27FC236}">
                <a16:creationId xmlns:a16="http://schemas.microsoft.com/office/drawing/2014/main" id="{8209FE35-EFE2-4EED-A342-606CDCD0AE98}"/>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a:extLst>
              <a:ext uri="{FF2B5EF4-FFF2-40B4-BE49-F238E27FC236}">
                <a16:creationId xmlns:a16="http://schemas.microsoft.com/office/drawing/2014/main" id="{A2D8F964-E013-4637-B4F3-63B639B00A3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7F7C4924-E534-471E-8727-E61B7EE5D951}" type="slidenum">
              <a:rPr lang="cs-CZ" altLang="cs-CZ" smtClean="0">
                <a:latin typeface="Arial" panose="020B0604020202020204" pitchFamily="34" charset="0"/>
              </a:rPr>
              <a:pPr>
                <a:spcBef>
                  <a:spcPct val="0"/>
                </a:spcBef>
                <a:buClrTx/>
                <a:buFontTx/>
                <a:buNone/>
              </a:pPr>
              <a:t>25</a:t>
            </a:fld>
            <a:endParaRPr lang="cs-CZ" altLang="cs-CZ">
              <a:latin typeface="Arial" panose="020B0604020202020204" pitchFamily="34" charset="0"/>
            </a:endParaRPr>
          </a:p>
        </p:txBody>
      </p:sp>
      <p:sp>
        <p:nvSpPr>
          <p:cNvPr id="48131" name="Rectangle 1">
            <a:extLst>
              <a:ext uri="{FF2B5EF4-FFF2-40B4-BE49-F238E27FC236}">
                <a16:creationId xmlns:a16="http://schemas.microsoft.com/office/drawing/2014/main" id="{961BAF2B-7EFD-4F40-BF93-CB7026E58E1B}"/>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a:extLst>
              <a:ext uri="{FF2B5EF4-FFF2-40B4-BE49-F238E27FC236}">
                <a16:creationId xmlns:a16="http://schemas.microsoft.com/office/drawing/2014/main" id="{59BE393C-BD25-4AD7-9B51-0E1AB71D4999}"/>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9">
            <a:extLst>
              <a:ext uri="{FF2B5EF4-FFF2-40B4-BE49-F238E27FC236}">
                <a16:creationId xmlns:a16="http://schemas.microsoft.com/office/drawing/2014/main" id="{56DD642B-C62F-442A-87E2-E714534E502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2EDD2BE3-8C0D-4A19-B331-CF4D6426BF7B}" type="slidenum">
              <a:rPr lang="cs-CZ" altLang="cs-CZ" smtClean="0">
                <a:latin typeface="Arial" panose="020B0604020202020204" pitchFamily="34" charset="0"/>
              </a:rPr>
              <a:pPr>
                <a:spcBef>
                  <a:spcPct val="0"/>
                </a:spcBef>
                <a:buClrTx/>
                <a:buFontTx/>
                <a:buNone/>
              </a:pPr>
              <a:t>26</a:t>
            </a:fld>
            <a:endParaRPr lang="cs-CZ" altLang="cs-CZ">
              <a:latin typeface="Arial" panose="020B0604020202020204" pitchFamily="34" charset="0"/>
            </a:endParaRPr>
          </a:p>
        </p:txBody>
      </p:sp>
      <p:sp>
        <p:nvSpPr>
          <p:cNvPr id="50179" name="Rectangle 1">
            <a:extLst>
              <a:ext uri="{FF2B5EF4-FFF2-40B4-BE49-F238E27FC236}">
                <a16:creationId xmlns:a16="http://schemas.microsoft.com/office/drawing/2014/main" id="{684B1EB1-F752-492A-B046-56E0F6F554A8}"/>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Rectangle 2">
            <a:extLst>
              <a:ext uri="{FF2B5EF4-FFF2-40B4-BE49-F238E27FC236}">
                <a16:creationId xmlns:a16="http://schemas.microsoft.com/office/drawing/2014/main" id="{F8E5B303-791E-4F29-A8B0-0BED6E6F2F37}"/>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9">
            <a:extLst>
              <a:ext uri="{FF2B5EF4-FFF2-40B4-BE49-F238E27FC236}">
                <a16:creationId xmlns:a16="http://schemas.microsoft.com/office/drawing/2014/main" id="{4F789926-128B-420F-9CD0-60AC78D9531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1871A186-3CEE-4CFF-B1BB-31230A6A2D57}" type="slidenum">
              <a:rPr lang="cs-CZ" altLang="cs-CZ" smtClean="0">
                <a:latin typeface="Arial" panose="020B0604020202020204" pitchFamily="34" charset="0"/>
              </a:rPr>
              <a:pPr>
                <a:spcBef>
                  <a:spcPct val="0"/>
                </a:spcBef>
                <a:buClrTx/>
                <a:buFontTx/>
                <a:buNone/>
              </a:pPr>
              <a:t>2</a:t>
            </a:fld>
            <a:endParaRPr lang="cs-CZ" altLang="cs-CZ">
              <a:latin typeface="Arial" panose="020B0604020202020204" pitchFamily="34" charset="0"/>
            </a:endParaRPr>
          </a:p>
        </p:txBody>
      </p:sp>
      <p:sp>
        <p:nvSpPr>
          <p:cNvPr id="6147" name="Rectangle 1">
            <a:extLst>
              <a:ext uri="{FF2B5EF4-FFF2-40B4-BE49-F238E27FC236}">
                <a16:creationId xmlns:a16="http://schemas.microsoft.com/office/drawing/2014/main" id="{F89BD3C9-EA00-4E71-82AF-CFA2F87AB28A}"/>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25BFFE6E-CC91-45C9-85A6-BFEBD4A24539}"/>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9">
            <a:extLst>
              <a:ext uri="{FF2B5EF4-FFF2-40B4-BE49-F238E27FC236}">
                <a16:creationId xmlns:a16="http://schemas.microsoft.com/office/drawing/2014/main" id="{0B47D7F5-E5D9-477B-8545-5B44627082B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D5BACBE4-CF45-474F-A53E-F8A7C9097F53}" type="slidenum">
              <a:rPr lang="cs-CZ" altLang="cs-CZ" smtClean="0">
                <a:latin typeface="Arial" panose="020B0604020202020204" pitchFamily="34" charset="0"/>
              </a:rPr>
              <a:pPr>
                <a:spcBef>
                  <a:spcPct val="0"/>
                </a:spcBef>
                <a:buClrTx/>
                <a:buFontTx/>
                <a:buNone/>
              </a:pPr>
              <a:t>27</a:t>
            </a:fld>
            <a:endParaRPr lang="cs-CZ" altLang="cs-CZ">
              <a:latin typeface="Arial" panose="020B0604020202020204" pitchFamily="34" charset="0"/>
            </a:endParaRPr>
          </a:p>
        </p:txBody>
      </p:sp>
      <p:sp>
        <p:nvSpPr>
          <p:cNvPr id="52227" name="Rectangle 1">
            <a:extLst>
              <a:ext uri="{FF2B5EF4-FFF2-40B4-BE49-F238E27FC236}">
                <a16:creationId xmlns:a16="http://schemas.microsoft.com/office/drawing/2014/main" id="{B380472E-1063-4F05-9406-E84F320A1316}"/>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a:extLst>
              <a:ext uri="{FF2B5EF4-FFF2-40B4-BE49-F238E27FC236}">
                <a16:creationId xmlns:a16="http://schemas.microsoft.com/office/drawing/2014/main" id="{91AF28D4-C91C-48CA-BB3C-408B15E54CD0}"/>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a:extLst>
              <a:ext uri="{FF2B5EF4-FFF2-40B4-BE49-F238E27FC236}">
                <a16:creationId xmlns:a16="http://schemas.microsoft.com/office/drawing/2014/main" id="{8E8F4610-4220-437D-9728-6D7D7AC7F55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79A19F3F-B2E1-4D70-B2FC-AAA20CABF65C}" type="slidenum">
              <a:rPr lang="cs-CZ" altLang="cs-CZ" smtClean="0">
                <a:latin typeface="Arial" panose="020B0604020202020204" pitchFamily="34" charset="0"/>
              </a:rPr>
              <a:pPr>
                <a:spcBef>
                  <a:spcPct val="0"/>
                </a:spcBef>
                <a:buClrTx/>
                <a:buFontTx/>
                <a:buNone/>
              </a:pPr>
              <a:t>28</a:t>
            </a:fld>
            <a:endParaRPr lang="cs-CZ" altLang="cs-CZ">
              <a:latin typeface="Arial" panose="020B0604020202020204" pitchFamily="34" charset="0"/>
            </a:endParaRPr>
          </a:p>
        </p:txBody>
      </p:sp>
      <p:sp>
        <p:nvSpPr>
          <p:cNvPr id="54275" name="Rectangle 1">
            <a:extLst>
              <a:ext uri="{FF2B5EF4-FFF2-40B4-BE49-F238E27FC236}">
                <a16:creationId xmlns:a16="http://schemas.microsoft.com/office/drawing/2014/main" id="{93119E20-D096-403A-81AC-0C36F77B8D28}"/>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a:extLst>
              <a:ext uri="{FF2B5EF4-FFF2-40B4-BE49-F238E27FC236}">
                <a16:creationId xmlns:a16="http://schemas.microsoft.com/office/drawing/2014/main" id="{250210C6-0D2E-4813-91B4-916E29BA4702}"/>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9">
            <a:extLst>
              <a:ext uri="{FF2B5EF4-FFF2-40B4-BE49-F238E27FC236}">
                <a16:creationId xmlns:a16="http://schemas.microsoft.com/office/drawing/2014/main" id="{F6563470-3F0A-4162-8E8B-BB9E87AC3DE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5AD3A2E7-96EE-4354-9E19-7267F4563889}" type="slidenum">
              <a:rPr lang="cs-CZ" altLang="cs-CZ" smtClean="0">
                <a:latin typeface="Arial" panose="020B0604020202020204" pitchFamily="34" charset="0"/>
              </a:rPr>
              <a:pPr>
                <a:spcBef>
                  <a:spcPct val="0"/>
                </a:spcBef>
                <a:buClrTx/>
                <a:buFontTx/>
                <a:buNone/>
              </a:pPr>
              <a:t>29</a:t>
            </a:fld>
            <a:endParaRPr lang="cs-CZ" altLang="cs-CZ">
              <a:latin typeface="Arial" panose="020B0604020202020204" pitchFamily="34" charset="0"/>
            </a:endParaRPr>
          </a:p>
        </p:txBody>
      </p:sp>
      <p:sp>
        <p:nvSpPr>
          <p:cNvPr id="56323" name="Rectangle 1">
            <a:extLst>
              <a:ext uri="{FF2B5EF4-FFF2-40B4-BE49-F238E27FC236}">
                <a16:creationId xmlns:a16="http://schemas.microsoft.com/office/drawing/2014/main" id="{E35A1AAC-C5DE-4ADC-ADE4-08BE75C0A657}"/>
              </a:ext>
            </a:extLst>
          </p:cNvPr>
          <p:cNvSpPr>
            <a:spLocks noGrp="1" noRot="1" noChangeAspect="1" noChangeArrowheads="1" noTextEdit="1"/>
          </p:cNvSpPr>
          <p:nvPr>
            <p:ph type="sldImg"/>
          </p:nvPr>
        </p:nvSpPr>
        <p:spPr>
          <a:xfrm>
            <a:off x="919163" y="735013"/>
            <a:ext cx="4897437"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a:extLst>
              <a:ext uri="{FF2B5EF4-FFF2-40B4-BE49-F238E27FC236}">
                <a16:creationId xmlns:a16="http://schemas.microsoft.com/office/drawing/2014/main" id="{AA248632-3CD1-4C86-981F-3D7C7E5F6E01}"/>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9">
            <a:extLst>
              <a:ext uri="{FF2B5EF4-FFF2-40B4-BE49-F238E27FC236}">
                <a16:creationId xmlns:a16="http://schemas.microsoft.com/office/drawing/2014/main" id="{00F26028-F982-44EE-B9C2-726DAD9C25B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C42A3767-4375-4B71-8247-707602698E95}" type="slidenum">
              <a:rPr lang="cs-CZ" altLang="cs-CZ" smtClean="0">
                <a:latin typeface="Arial" panose="020B0604020202020204" pitchFamily="34" charset="0"/>
              </a:rPr>
              <a:pPr>
                <a:spcBef>
                  <a:spcPct val="0"/>
                </a:spcBef>
                <a:buClrTx/>
                <a:buFontTx/>
                <a:buNone/>
              </a:pPr>
              <a:t>30</a:t>
            </a:fld>
            <a:endParaRPr lang="cs-CZ" altLang="cs-CZ">
              <a:latin typeface="Arial" panose="020B0604020202020204" pitchFamily="34" charset="0"/>
            </a:endParaRPr>
          </a:p>
        </p:txBody>
      </p:sp>
      <p:sp>
        <p:nvSpPr>
          <p:cNvPr id="58371" name="Rectangle 1">
            <a:extLst>
              <a:ext uri="{FF2B5EF4-FFF2-40B4-BE49-F238E27FC236}">
                <a16:creationId xmlns:a16="http://schemas.microsoft.com/office/drawing/2014/main" id="{E01EA111-4594-4A60-A5C3-B666F90340B3}"/>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a:extLst>
              <a:ext uri="{FF2B5EF4-FFF2-40B4-BE49-F238E27FC236}">
                <a16:creationId xmlns:a16="http://schemas.microsoft.com/office/drawing/2014/main" id="{17C34C7B-2F00-44DF-9266-926762629982}"/>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a:extLst>
              <a:ext uri="{FF2B5EF4-FFF2-40B4-BE49-F238E27FC236}">
                <a16:creationId xmlns:a16="http://schemas.microsoft.com/office/drawing/2014/main" id="{D85728E4-B760-4605-BFDB-7A591A7EE34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E92B8416-8853-413E-891C-F6355A2B0638}" type="slidenum">
              <a:rPr lang="cs-CZ" altLang="cs-CZ" smtClean="0">
                <a:latin typeface="Arial" panose="020B0604020202020204" pitchFamily="34" charset="0"/>
              </a:rPr>
              <a:pPr>
                <a:spcBef>
                  <a:spcPct val="0"/>
                </a:spcBef>
                <a:buClrTx/>
                <a:buFontTx/>
                <a:buNone/>
              </a:pPr>
              <a:t>31</a:t>
            </a:fld>
            <a:endParaRPr lang="cs-CZ" altLang="cs-CZ">
              <a:latin typeface="Arial" panose="020B0604020202020204" pitchFamily="34" charset="0"/>
            </a:endParaRPr>
          </a:p>
        </p:txBody>
      </p:sp>
      <p:sp>
        <p:nvSpPr>
          <p:cNvPr id="60419" name="Rectangle 1">
            <a:extLst>
              <a:ext uri="{FF2B5EF4-FFF2-40B4-BE49-F238E27FC236}">
                <a16:creationId xmlns:a16="http://schemas.microsoft.com/office/drawing/2014/main" id="{17577DEB-CD50-464C-9293-516F3522B687}"/>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a:extLst>
              <a:ext uri="{FF2B5EF4-FFF2-40B4-BE49-F238E27FC236}">
                <a16:creationId xmlns:a16="http://schemas.microsoft.com/office/drawing/2014/main" id="{2C9B1477-4D5B-4CF4-BBCE-5F05A6076D93}"/>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9">
            <a:extLst>
              <a:ext uri="{FF2B5EF4-FFF2-40B4-BE49-F238E27FC236}">
                <a16:creationId xmlns:a16="http://schemas.microsoft.com/office/drawing/2014/main" id="{A497918C-446C-43F9-AA55-AD35A34236E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532D8713-6BB5-41FC-B6A4-01E28B9BD992}" type="slidenum">
              <a:rPr lang="cs-CZ" altLang="cs-CZ" smtClean="0">
                <a:latin typeface="Arial" panose="020B0604020202020204" pitchFamily="34" charset="0"/>
              </a:rPr>
              <a:pPr>
                <a:spcBef>
                  <a:spcPct val="0"/>
                </a:spcBef>
                <a:buClrTx/>
                <a:buFontTx/>
                <a:buNone/>
              </a:pPr>
              <a:t>32</a:t>
            </a:fld>
            <a:endParaRPr lang="cs-CZ" altLang="cs-CZ">
              <a:latin typeface="Arial" panose="020B0604020202020204" pitchFamily="34" charset="0"/>
            </a:endParaRPr>
          </a:p>
        </p:txBody>
      </p:sp>
      <p:sp>
        <p:nvSpPr>
          <p:cNvPr id="62467" name="Rectangle 1">
            <a:extLst>
              <a:ext uri="{FF2B5EF4-FFF2-40B4-BE49-F238E27FC236}">
                <a16:creationId xmlns:a16="http://schemas.microsoft.com/office/drawing/2014/main" id="{496F20EA-0B36-494A-B86F-7E05310B85AA}"/>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a:extLst>
              <a:ext uri="{FF2B5EF4-FFF2-40B4-BE49-F238E27FC236}">
                <a16:creationId xmlns:a16="http://schemas.microsoft.com/office/drawing/2014/main" id="{8D1CB5CA-69A3-4141-897F-0BD019F6D6AA}"/>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9">
            <a:extLst>
              <a:ext uri="{FF2B5EF4-FFF2-40B4-BE49-F238E27FC236}">
                <a16:creationId xmlns:a16="http://schemas.microsoft.com/office/drawing/2014/main" id="{C67F5C3D-6D75-4751-A47D-201083C122D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3A725311-8296-40C2-A92F-A1FAE9541C6D}" type="slidenum">
              <a:rPr lang="cs-CZ" altLang="cs-CZ" smtClean="0">
                <a:latin typeface="Arial" panose="020B0604020202020204" pitchFamily="34" charset="0"/>
              </a:rPr>
              <a:pPr>
                <a:spcBef>
                  <a:spcPct val="0"/>
                </a:spcBef>
                <a:buClrTx/>
                <a:buFontTx/>
                <a:buNone/>
              </a:pPr>
              <a:t>35</a:t>
            </a:fld>
            <a:endParaRPr lang="cs-CZ" altLang="cs-CZ">
              <a:latin typeface="Arial" panose="020B0604020202020204" pitchFamily="34" charset="0"/>
            </a:endParaRPr>
          </a:p>
        </p:txBody>
      </p:sp>
      <p:sp>
        <p:nvSpPr>
          <p:cNvPr id="66563" name="Rectangle 1">
            <a:extLst>
              <a:ext uri="{FF2B5EF4-FFF2-40B4-BE49-F238E27FC236}">
                <a16:creationId xmlns:a16="http://schemas.microsoft.com/office/drawing/2014/main" id="{2E1E940C-27A8-40FC-B138-1420629DE74B}"/>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a:extLst>
              <a:ext uri="{FF2B5EF4-FFF2-40B4-BE49-F238E27FC236}">
                <a16:creationId xmlns:a16="http://schemas.microsoft.com/office/drawing/2014/main" id="{4DBA9777-A6F3-48B2-875B-D680E46D698A}"/>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9">
            <a:extLst>
              <a:ext uri="{FF2B5EF4-FFF2-40B4-BE49-F238E27FC236}">
                <a16:creationId xmlns:a16="http://schemas.microsoft.com/office/drawing/2014/main" id="{03AA2E17-AD42-4B09-B11C-8ED60885C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53BF381F-1A7E-41EE-8F4B-272A2907F95E}" type="slidenum">
              <a:rPr lang="cs-CZ" altLang="cs-CZ" smtClean="0">
                <a:latin typeface="Arial" panose="020B0604020202020204" pitchFamily="34" charset="0"/>
              </a:rPr>
              <a:pPr>
                <a:spcBef>
                  <a:spcPct val="0"/>
                </a:spcBef>
                <a:buClrTx/>
                <a:buFontTx/>
                <a:buNone/>
              </a:pPr>
              <a:t>36</a:t>
            </a:fld>
            <a:endParaRPr lang="cs-CZ" altLang="cs-CZ">
              <a:latin typeface="Arial" panose="020B0604020202020204" pitchFamily="34" charset="0"/>
            </a:endParaRPr>
          </a:p>
        </p:txBody>
      </p:sp>
      <p:sp>
        <p:nvSpPr>
          <p:cNvPr id="68611" name="Rectangle 1">
            <a:extLst>
              <a:ext uri="{FF2B5EF4-FFF2-40B4-BE49-F238E27FC236}">
                <a16:creationId xmlns:a16="http://schemas.microsoft.com/office/drawing/2014/main" id="{24B29270-E373-4E40-B58E-FB7B6B60479A}"/>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a:extLst>
              <a:ext uri="{FF2B5EF4-FFF2-40B4-BE49-F238E27FC236}">
                <a16:creationId xmlns:a16="http://schemas.microsoft.com/office/drawing/2014/main" id="{2BD234B1-6A6E-469F-8AE7-4E7AE1317F06}"/>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9">
            <a:extLst>
              <a:ext uri="{FF2B5EF4-FFF2-40B4-BE49-F238E27FC236}">
                <a16:creationId xmlns:a16="http://schemas.microsoft.com/office/drawing/2014/main" id="{460B7C55-3F6D-4D36-B60A-F1B97BE6551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0D76453F-ABD3-438A-B375-90ACAA2D9E79}" type="slidenum">
              <a:rPr lang="cs-CZ" altLang="cs-CZ" smtClean="0">
                <a:latin typeface="Arial" panose="020B0604020202020204" pitchFamily="34" charset="0"/>
              </a:rPr>
              <a:pPr>
                <a:spcBef>
                  <a:spcPct val="0"/>
                </a:spcBef>
                <a:buClrTx/>
                <a:buFontTx/>
                <a:buNone/>
              </a:pPr>
              <a:t>37</a:t>
            </a:fld>
            <a:endParaRPr lang="cs-CZ" altLang="cs-CZ">
              <a:latin typeface="Arial" panose="020B0604020202020204" pitchFamily="34" charset="0"/>
            </a:endParaRPr>
          </a:p>
        </p:txBody>
      </p:sp>
      <p:sp>
        <p:nvSpPr>
          <p:cNvPr id="70659" name="Rectangle 1">
            <a:extLst>
              <a:ext uri="{FF2B5EF4-FFF2-40B4-BE49-F238E27FC236}">
                <a16:creationId xmlns:a16="http://schemas.microsoft.com/office/drawing/2014/main" id="{C0D448D7-A38C-4944-9E8C-B77BC2C5BC42}"/>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Rectangle 2">
            <a:extLst>
              <a:ext uri="{FF2B5EF4-FFF2-40B4-BE49-F238E27FC236}">
                <a16:creationId xmlns:a16="http://schemas.microsoft.com/office/drawing/2014/main" id="{FF8FB02A-C5AA-425B-9791-4F2B39823FB1}"/>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9">
            <a:extLst>
              <a:ext uri="{FF2B5EF4-FFF2-40B4-BE49-F238E27FC236}">
                <a16:creationId xmlns:a16="http://schemas.microsoft.com/office/drawing/2014/main" id="{45371334-83C4-4524-A6C9-48CA2A4670A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E48FB8DB-2A3B-45B9-B10D-7852ABA7905C}" type="slidenum">
              <a:rPr lang="cs-CZ" altLang="cs-CZ" smtClean="0">
                <a:latin typeface="Arial" panose="020B0604020202020204" pitchFamily="34" charset="0"/>
              </a:rPr>
              <a:pPr>
                <a:spcBef>
                  <a:spcPct val="0"/>
                </a:spcBef>
                <a:buClrTx/>
                <a:buFontTx/>
                <a:buNone/>
              </a:pPr>
              <a:t>38</a:t>
            </a:fld>
            <a:endParaRPr lang="cs-CZ" altLang="cs-CZ">
              <a:latin typeface="Arial" panose="020B0604020202020204" pitchFamily="34" charset="0"/>
            </a:endParaRPr>
          </a:p>
        </p:txBody>
      </p:sp>
      <p:sp>
        <p:nvSpPr>
          <p:cNvPr id="72707" name="Rectangle 1">
            <a:extLst>
              <a:ext uri="{FF2B5EF4-FFF2-40B4-BE49-F238E27FC236}">
                <a16:creationId xmlns:a16="http://schemas.microsoft.com/office/drawing/2014/main" id="{8000D47F-526F-48EB-8F69-361EF930CAF9}"/>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a:extLst>
              <a:ext uri="{FF2B5EF4-FFF2-40B4-BE49-F238E27FC236}">
                <a16:creationId xmlns:a16="http://schemas.microsoft.com/office/drawing/2014/main" id="{FBE63BFB-B0A1-4793-9578-F030895A217A}"/>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9">
            <a:extLst>
              <a:ext uri="{FF2B5EF4-FFF2-40B4-BE49-F238E27FC236}">
                <a16:creationId xmlns:a16="http://schemas.microsoft.com/office/drawing/2014/main" id="{5472C1FC-5D22-4B50-ADDA-E046754148B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7D892C15-90BE-49C2-B6CB-12507FD13CE3}" type="slidenum">
              <a:rPr lang="cs-CZ" altLang="cs-CZ" smtClean="0">
                <a:latin typeface="Arial" panose="020B0604020202020204" pitchFamily="34" charset="0"/>
              </a:rPr>
              <a:pPr>
                <a:spcBef>
                  <a:spcPct val="0"/>
                </a:spcBef>
                <a:buClrTx/>
                <a:buFontTx/>
                <a:buNone/>
              </a:pPr>
              <a:t>4</a:t>
            </a:fld>
            <a:endParaRPr lang="cs-CZ" altLang="cs-CZ">
              <a:latin typeface="Arial" panose="020B0604020202020204" pitchFamily="34" charset="0"/>
            </a:endParaRPr>
          </a:p>
        </p:txBody>
      </p:sp>
      <p:sp>
        <p:nvSpPr>
          <p:cNvPr id="9219" name="Rectangle 1">
            <a:extLst>
              <a:ext uri="{FF2B5EF4-FFF2-40B4-BE49-F238E27FC236}">
                <a16:creationId xmlns:a16="http://schemas.microsoft.com/office/drawing/2014/main" id="{7E72BE42-7521-4F69-ABD0-7C60EEADE970}"/>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a:extLst>
              <a:ext uri="{FF2B5EF4-FFF2-40B4-BE49-F238E27FC236}">
                <a16:creationId xmlns:a16="http://schemas.microsoft.com/office/drawing/2014/main" id="{4307C4D7-6AC5-4F56-92D0-C06DD73A8DCF}"/>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9">
            <a:extLst>
              <a:ext uri="{FF2B5EF4-FFF2-40B4-BE49-F238E27FC236}">
                <a16:creationId xmlns:a16="http://schemas.microsoft.com/office/drawing/2014/main" id="{4C4A0331-18FB-4AC2-A3D1-5FEC95ED0FD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27A2BE75-0E78-4892-85F5-8512152B1B6C}" type="slidenum">
              <a:rPr lang="cs-CZ" altLang="cs-CZ" smtClean="0">
                <a:latin typeface="Arial" panose="020B0604020202020204" pitchFamily="34" charset="0"/>
              </a:rPr>
              <a:pPr>
                <a:spcBef>
                  <a:spcPct val="0"/>
                </a:spcBef>
                <a:buClrTx/>
                <a:buFontTx/>
                <a:buNone/>
              </a:pPr>
              <a:t>39</a:t>
            </a:fld>
            <a:endParaRPr lang="cs-CZ" altLang="cs-CZ">
              <a:latin typeface="Arial" panose="020B0604020202020204" pitchFamily="34" charset="0"/>
            </a:endParaRPr>
          </a:p>
        </p:txBody>
      </p:sp>
      <p:sp>
        <p:nvSpPr>
          <p:cNvPr id="74755" name="Rectangle 1">
            <a:extLst>
              <a:ext uri="{FF2B5EF4-FFF2-40B4-BE49-F238E27FC236}">
                <a16:creationId xmlns:a16="http://schemas.microsoft.com/office/drawing/2014/main" id="{660A756D-2032-4CAF-BC85-7BFBDBB44AAB}"/>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a:extLst>
              <a:ext uri="{FF2B5EF4-FFF2-40B4-BE49-F238E27FC236}">
                <a16:creationId xmlns:a16="http://schemas.microsoft.com/office/drawing/2014/main" id="{9AA79073-A0EE-46E1-ADB8-2BECC301F1EB}"/>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9">
            <a:extLst>
              <a:ext uri="{FF2B5EF4-FFF2-40B4-BE49-F238E27FC236}">
                <a16:creationId xmlns:a16="http://schemas.microsoft.com/office/drawing/2014/main" id="{5BF8D96A-DED3-4BA2-A9ED-1FC8A7A3340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5E7AF286-7B67-4821-B44F-6942E916632D}" type="slidenum">
              <a:rPr lang="cs-CZ" altLang="cs-CZ" smtClean="0">
                <a:latin typeface="Arial" panose="020B0604020202020204" pitchFamily="34" charset="0"/>
              </a:rPr>
              <a:pPr>
                <a:spcBef>
                  <a:spcPct val="0"/>
                </a:spcBef>
                <a:buClrTx/>
                <a:buFontTx/>
                <a:buNone/>
              </a:pPr>
              <a:t>40</a:t>
            </a:fld>
            <a:endParaRPr lang="cs-CZ" altLang="cs-CZ">
              <a:latin typeface="Arial" panose="020B0604020202020204" pitchFamily="34" charset="0"/>
            </a:endParaRPr>
          </a:p>
        </p:txBody>
      </p:sp>
      <p:sp>
        <p:nvSpPr>
          <p:cNvPr id="76803" name="Rectangle 1">
            <a:extLst>
              <a:ext uri="{FF2B5EF4-FFF2-40B4-BE49-F238E27FC236}">
                <a16:creationId xmlns:a16="http://schemas.microsoft.com/office/drawing/2014/main" id="{808D1A33-91C1-48CF-9ECD-ECD49DF76A6E}"/>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a:extLst>
              <a:ext uri="{FF2B5EF4-FFF2-40B4-BE49-F238E27FC236}">
                <a16:creationId xmlns:a16="http://schemas.microsoft.com/office/drawing/2014/main" id="{D5E5502A-EFD6-4DE7-9FE3-92D310296BC4}"/>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9">
            <a:extLst>
              <a:ext uri="{FF2B5EF4-FFF2-40B4-BE49-F238E27FC236}">
                <a16:creationId xmlns:a16="http://schemas.microsoft.com/office/drawing/2014/main" id="{ED7B6B55-ECBC-4A72-9EDD-9481637D30B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10A38AB1-6BB7-4AC0-A2D0-6A33CC52298E}" type="slidenum">
              <a:rPr lang="cs-CZ" altLang="cs-CZ" smtClean="0">
                <a:latin typeface="Arial" panose="020B0604020202020204" pitchFamily="34" charset="0"/>
              </a:rPr>
              <a:pPr>
                <a:spcBef>
                  <a:spcPct val="0"/>
                </a:spcBef>
                <a:buClrTx/>
                <a:buFontTx/>
                <a:buNone/>
              </a:pPr>
              <a:t>41</a:t>
            </a:fld>
            <a:endParaRPr lang="cs-CZ" altLang="cs-CZ">
              <a:latin typeface="Arial" panose="020B0604020202020204" pitchFamily="34" charset="0"/>
            </a:endParaRPr>
          </a:p>
        </p:txBody>
      </p:sp>
      <p:sp>
        <p:nvSpPr>
          <p:cNvPr id="78851" name="Rectangle 1">
            <a:extLst>
              <a:ext uri="{FF2B5EF4-FFF2-40B4-BE49-F238E27FC236}">
                <a16:creationId xmlns:a16="http://schemas.microsoft.com/office/drawing/2014/main" id="{AE961FB5-629F-4BA3-ACB1-F4565003D4E5}"/>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a:extLst>
              <a:ext uri="{FF2B5EF4-FFF2-40B4-BE49-F238E27FC236}">
                <a16:creationId xmlns:a16="http://schemas.microsoft.com/office/drawing/2014/main" id="{E19CCAC1-2769-4116-975E-689EE72B1A3C}"/>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9">
            <a:extLst>
              <a:ext uri="{FF2B5EF4-FFF2-40B4-BE49-F238E27FC236}">
                <a16:creationId xmlns:a16="http://schemas.microsoft.com/office/drawing/2014/main" id="{8EF78B0C-4526-43DC-9A53-6E4592690E4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043B9C75-7441-4FB3-B01C-EAA7C504EB4C}" type="slidenum">
              <a:rPr lang="cs-CZ" altLang="cs-CZ" smtClean="0">
                <a:latin typeface="Arial" panose="020B0604020202020204" pitchFamily="34" charset="0"/>
              </a:rPr>
              <a:pPr>
                <a:spcBef>
                  <a:spcPct val="0"/>
                </a:spcBef>
                <a:buClrTx/>
                <a:buFontTx/>
                <a:buNone/>
              </a:pPr>
              <a:t>42</a:t>
            </a:fld>
            <a:endParaRPr lang="cs-CZ" altLang="cs-CZ">
              <a:latin typeface="Arial" panose="020B0604020202020204" pitchFamily="34" charset="0"/>
            </a:endParaRPr>
          </a:p>
        </p:txBody>
      </p:sp>
      <p:sp>
        <p:nvSpPr>
          <p:cNvPr id="80899" name="Rectangle 1">
            <a:extLst>
              <a:ext uri="{FF2B5EF4-FFF2-40B4-BE49-F238E27FC236}">
                <a16:creationId xmlns:a16="http://schemas.microsoft.com/office/drawing/2014/main" id="{CFC427CB-30C4-4E91-AA12-4DBCD7B8FA94}"/>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a:extLst>
              <a:ext uri="{FF2B5EF4-FFF2-40B4-BE49-F238E27FC236}">
                <a16:creationId xmlns:a16="http://schemas.microsoft.com/office/drawing/2014/main" id="{3CFBDA7A-19E8-4B4B-B265-CBC039D90293}"/>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9">
            <a:extLst>
              <a:ext uri="{FF2B5EF4-FFF2-40B4-BE49-F238E27FC236}">
                <a16:creationId xmlns:a16="http://schemas.microsoft.com/office/drawing/2014/main" id="{832BA294-7343-4CEC-8935-7DF8965577C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CC2670A8-CC4E-48D5-9A40-5A697201E3A4}" type="slidenum">
              <a:rPr lang="cs-CZ" altLang="cs-CZ" smtClean="0">
                <a:latin typeface="Arial" panose="020B0604020202020204" pitchFamily="34" charset="0"/>
              </a:rPr>
              <a:pPr>
                <a:spcBef>
                  <a:spcPct val="0"/>
                </a:spcBef>
                <a:buClrTx/>
                <a:buFontTx/>
                <a:buNone/>
              </a:pPr>
              <a:t>43</a:t>
            </a:fld>
            <a:endParaRPr lang="cs-CZ" altLang="cs-CZ">
              <a:latin typeface="Arial" panose="020B0604020202020204" pitchFamily="34" charset="0"/>
            </a:endParaRPr>
          </a:p>
        </p:txBody>
      </p:sp>
      <p:sp>
        <p:nvSpPr>
          <p:cNvPr id="82947" name="Rectangle 1">
            <a:extLst>
              <a:ext uri="{FF2B5EF4-FFF2-40B4-BE49-F238E27FC236}">
                <a16:creationId xmlns:a16="http://schemas.microsoft.com/office/drawing/2014/main" id="{1042E937-AD5A-4F39-9D72-632496102842}"/>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Rectangle 2">
            <a:extLst>
              <a:ext uri="{FF2B5EF4-FFF2-40B4-BE49-F238E27FC236}">
                <a16:creationId xmlns:a16="http://schemas.microsoft.com/office/drawing/2014/main" id="{71CAADB1-7C04-4F1A-B088-255BE6FA87EC}"/>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9">
            <a:extLst>
              <a:ext uri="{FF2B5EF4-FFF2-40B4-BE49-F238E27FC236}">
                <a16:creationId xmlns:a16="http://schemas.microsoft.com/office/drawing/2014/main" id="{CE35570E-26CC-494A-92F2-80216049B8C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4679A270-251F-47B7-ADDA-FB233515F097}" type="slidenum">
              <a:rPr lang="cs-CZ" altLang="cs-CZ" smtClean="0">
                <a:latin typeface="Arial" panose="020B0604020202020204" pitchFamily="34" charset="0"/>
              </a:rPr>
              <a:pPr>
                <a:spcBef>
                  <a:spcPct val="0"/>
                </a:spcBef>
                <a:buClrTx/>
                <a:buFontTx/>
                <a:buNone/>
              </a:pPr>
              <a:t>44</a:t>
            </a:fld>
            <a:endParaRPr lang="cs-CZ" altLang="cs-CZ">
              <a:latin typeface="Arial" panose="020B0604020202020204" pitchFamily="34" charset="0"/>
            </a:endParaRPr>
          </a:p>
        </p:txBody>
      </p:sp>
      <p:sp>
        <p:nvSpPr>
          <p:cNvPr id="84995" name="Rectangle 1">
            <a:extLst>
              <a:ext uri="{FF2B5EF4-FFF2-40B4-BE49-F238E27FC236}">
                <a16:creationId xmlns:a16="http://schemas.microsoft.com/office/drawing/2014/main" id="{30C54FC6-937D-45CD-AC7F-1C0143E0C8CE}"/>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Rectangle 2">
            <a:extLst>
              <a:ext uri="{FF2B5EF4-FFF2-40B4-BE49-F238E27FC236}">
                <a16:creationId xmlns:a16="http://schemas.microsoft.com/office/drawing/2014/main" id="{66C52CB5-17AE-47ED-9444-4E916FF21F0A}"/>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9">
            <a:extLst>
              <a:ext uri="{FF2B5EF4-FFF2-40B4-BE49-F238E27FC236}">
                <a16:creationId xmlns:a16="http://schemas.microsoft.com/office/drawing/2014/main" id="{A6D8B935-43C1-4CAE-8657-F9385BBB919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55134FDB-4D4D-4834-A27E-58BB5D715DD9}" type="slidenum">
              <a:rPr lang="cs-CZ" altLang="cs-CZ" smtClean="0">
                <a:latin typeface="Arial" panose="020B0604020202020204" pitchFamily="34" charset="0"/>
              </a:rPr>
              <a:pPr>
                <a:spcBef>
                  <a:spcPct val="0"/>
                </a:spcBef>
                <a:buClrTx/>
                <a:buFontTx/>
                <a:buNone/>
              </a:pPr>
              <a:t>45</a:t>
            </a:fld>
            <a:endParaRPr lang="cs-CZ" altLang="cs-CZ">
              <a:latin typeface="Arial" panose="020B0604020202020204" pitchFamily="34" charset="0"/>
            </a:endParaRPr>
          </a:p>
        </p:txBody>
      </p:sp>
      <p:sp>
        <p:nvSpPr>
          <p:cNvPr id="87043" name="Rectangle 1">
            <a:extLst>
              <a:ext uri="{FF2B5EF4-FFF2-40B4-BE49-F238E27FC236}">
                <a16:creationId xmlns:a16="http://schemas.microsoft.com/office/drawing/2014/main" id="{A0339344-5816-42B0-95F1-01582050DBDC}"/>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Rectangle 2">
            <a:extLst>
              <a:ext uri="{FF2B5EF4-FFF2-40B4-BE49-F238E27FC236}">
                <a16:creationId xmlns:a16="http://schemas.microsoft.com/office/drawing/2014/main" id="{9291EF69-C534-407B-BC6B-343787810F32}"/>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9">
            <a:extLst>
              <a:ext uri="{FF2B5EF4-FFF2-40B4-BE49-F238E27FC236}">
                <a16:creationId xmlns:a16="http://schemas.microsoft.com/office/drawing/2014/main" id="{0EB0F141-E6B9-409E-8A15-A3E9DE0BCB8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2CD2BBA1-98F5-4832-8605-A295269BC29F}" type="slidenum">
              <a:rPr lang="cs-CZ" altLang="cs-CZ" smtClean="0">
                <a:latin typeface="Arial" panose="020B0604020202020204" pitchFamily="34" charset="0"/>
              </a:rPr>
              <a:pPr>
                <a:spcBef>
                  <a:spcPct val="0"/>
                </a:spcBef>
                <a:buClrTx/>
                <a:buFontTx/>
                <a:buNone/>
              </a:pPr>
              <a:t>46</a:t>
            </a:fld>
            <a:endParaRPr lang="cs-CZ" altLang="cs-CZ">
              <a:latin typeface="Arial" panose="020B0604020202020204" pitchFamily="34" charset="0"/>
            </a:endParaRPr>
          </a:p>
        </p:txBody>
      </p:sp>
      <p:sp>
        <p:nvSpPr>
          <p:cNvPr id="89091" name="Rectangle 1">
            <a:extLst>
              <a:ext uri="{FF2B5EF4-FFF2-40B4-BE49-F238E27FC236}">
                <a16:creationId xmlns:a16="http://schemas.microsoft.com/office/drawing/2014/main" id="{DD3234F0-57D2-4E56-A602-7AD3E512669F}"/>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Rectangle 2">
            <a:extLst>
              <a:ext uri="{FF2B5EF4-FFF2-40B4-BE49-F238E27FC236}">
                <a16:creationId xmlns:a16="http://schemas.microsoft.com/office/drawing/2014/main" id="{CAE861FA-6446-4114-8E65-571183798EA3}"/>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9">
            <a:extLst>
              <a:ext uri="{FF2B5EF4-FFF2-40B4-BE49-F238E27FC236}">
                <a16:creationId xmlns:a16="http://schemas.microsoft.com/office/drawing/2014/main" id="{D0CB9667-5E58-4721-A846-E2031D343E0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C4E868C0-3C20-4C33-B9A7-F4C502929230}" type="slidenum">
              <a:rPr lang="cs-CZ" altLang="cs-CZ" smtClean="0">
                <a:latin typeface="Arial" panose="020B0604020202020204" pitchFamily="34" charset="0"/>
              </a:rPr>
              <a:pPr>
                <a:spcBef>
                  <a:spcPct val="0"/>
                </a:spcBef>
                <a:buClrTx/>
                <a:buFontTx/>
                <a:buNone/>
              </a:pPr>
              <a:t>47</a:t>
            </a:fld>
            <a:endParaRPr lang="cs-CZ" altLang="cs-CZ">
              <a:latin typeface="Arial" panose="020B0604020202020204" pitchFamily="34" charset="0"/>
            </a:endParaRPr>
          </a:p>
        </p:txBody>
      </p:sp>
      <p:sp>
        <p:nvSpPr>
          <p:cNvPr id="91139" name="Rectangle 1">
            <a:extLst>
              <a:ext uri="{FF2B5EF4-FFF2-40B4-BE49-F238E27FC236}">
                <a16:creationId xmlns:a16="http://schemas.microsoft.com/office/drawing/2014/main" id="{87611C62-B00E-400D-AA6E-1E4CE824E847}"/>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Rectangle 2">
            <a:extLst>
              <a:ext uri="{FF2B5EF4-FFF2-40B4-BE49-F238E27FC236}">
                <a16:creationId xmlns:a16="http://schemas.microsoft.com/office/drawing/2014/main" id="{E028697B-11D3-440E-BA3F-53949325EC1A}"/>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2E400E4D-A6ED-4E67-B49C-0D1C4D8CF2A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E285E88-2EF4-45C0-A2F2-6718A1CD1CAD}" type="slidenum">
              <a:rPr lang="cs-CZ" altLang="cs-CZ" smtClean="0">
                <a:latin typeface="Arial" panose="020B0604020202020204" pitchFamily="34" charset="0"/>
              </a:rPr>
              <a:pPr>
                <a:spcBef>
                  <a:spcPct val="0"/>
                </a:spcBef>
                <a:buClrTx/>
                <a:buFontTx/>
                <a:buNone/>
              </a:pPr>
              <a:t>48</a:t>
            </a:fld>
            <a:endParaRPr lang="cs-CZ" altLang="cs-CZ">
              <a:latin typeface="Arial" panose="020B0604020202020204" pitchFamily="34" charset="0"/>
            </a:endParaRPr>
          </a:p>
        </p:txBody>
      </p:sp>
      <p:sp>
        <p:nvSpPr>
          <p:cNvPr id="93187" name="Rectangle 1">
            <a:extLst>
              <a:ext uri="{FF2B5EF4-FFF2-40B4-BE49-F238E27FC236}">
                <a16:creationId xmlns:a16="http://schemas.microsoft.com/office/drawing/2014/main" id="{48550F29-5591-45AC-AF52-F87A4AD87C4C}"/>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8" name="Rectangle 2">
            <a:extLst>
              <a:ext uri="{FF2B5EF4-FFF2-40B4-BE49-F238E27FC236}">
                <a16:creationId xmlns:a16="http://schemas.microsoft.com/office/drawing/2014/main" id="{6D3D36C8-E757-4DB3-ACDC-40D475B6CE81}"/>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9">
            <a:extLst>
              <a:ext uri="{FF2B5EF4-FFF2-40B4-BE49-F238E27FC236}">
                <a16:creationId xmlns:a16="http://schemas.microsoft.com/office/drawing/2014/main" id="{2C59BFCA-01C1-4361-9A21-EA388021E14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5CA8151E-11A1-4B74-A4F5-9688907CAE18}" type="slidenum">
              <a:rPr lang="cs-CZ" altLang="cs-CZ" smtClean="0">
                <a:latin typeface="Arial" panose="020B0604020202020204" pitchFamily="34" charset="0"/>
              </a:rPr>
              <a:pPr>
                <a:spcBef>
                  <a:spcPct val="0"/>
                </a:spcBef>
                <a:buClrTx/>
                <a:buFontTx/>
                <a:buNone/>
              </a:pPr>
              <a:t>5</a:t>
            </a:fld>
            <a:endParaRPr lang="cs-CZ" altLang="cs-CZ">
              <a:latin typeface="Arial" panose="020B0604020202020204" pitchFamily="34" charset="0"/>
            </a:endParaRPr>
          </a:p>
        </p:txBody>
      </p:sp>
      <p:sp>
        <p:nvSpPr>
          <p:cNvPr id="11267" name="Rectangle 1">
            <a:extLst>
              <a:ext uri="{FF2B5EF4-FFF2-40B4-BE49-F238E27FC236}">
                <a16:creationId xmlns:a16="http://schemas.microsoft.com/office/drawing/2014/main" id="{289FDED7-69B9-47A7-B811-A5B1849AA7C5}"/>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a:extLst>
              <a:ext uri="{FF2B5EF4-FFF2-40B4-BE49-F238E27FC236}">
                <a16:creationId xmlns:a16="http://schemas.microsoft.com/office/drawing/2014/main" id="{213D5EDC-491A-4CA8-B9A3-47D3EC3450AD}"/>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1D8F5D57-89F1-4785-9C5F-B8744145948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939C376-E63F-4E5D-9AC2-147518A12E3C}" type="slidenum">
              <a:rPr lang="cs-CZ" altLang="cs-CZ" smtClean="0">
                <a:latin typeface="Arial" panose="020B0604020202020204" pitchFamily="34" charset="0"/>
              </a:rPr>
              <a:pPr>
                <a:spcBef>
                  <a:spcPct val="0"/>
                </a:spcBef>
                <a:buClrTx/>
                <a:buFontTx/>
                <a:buNone/>
              </a:pPr>
              <a:t>49</a:t>
            </a:fld>
            <a:endParaRPr lang="cs-CZ" altLang="cs-CZ">
              <a:latin typeface="Arial" panose="020B0604020202020204" pitchFamily="34" charset="0"/>
            </a:endParaRPr>
          </a:p>
        </p:txBody>
      </p:sp>
      <p:sp>
        <p:nvSpPr>
          <p:cNvPr id="95235" name="Rectangle 1">
            <a:extLst>
              <a:ext uri="{FF2B5EF4-FFF2-40B4-BE49-F238E27FC236}">
                <a16:creationId xmlns:a16="http://schemas.microsoft.com/office/drawing/2014/main" id="{CB386BF0-5FF1-4056-A90D-414D3EA88238}"/>
              </a:ext>
            </a:extLst>
          </p:cNvPr>
          <p:cNvSpPr>
            <a:spLocks noGrp="1" noRot="1" noChangeAspect="1" noChangeArrowheads="1" noTextEdit="1"/>
          </p:cNvSpPr>
          <p:nvPr>
            <p:ph type="sldImg"/>
          </p:nvPr>
        </p:nvSpPr>
        <p:spPr>
          <a:xfrm>
            <a:off x="919163" y="735013"/>
            <a:ext cx="4897437"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Rectangle 2">
            <a:extLst>
              <a:ext uri="{FF2B5EF4-FFF2-40B4-BE49-F238E27FC236}">
                <a16:creationId xmlns:a16="http://schemas.microsoft.com/office/drawing/2014/main" id="{E0F1790C-2062-49C1-88FB-F5396803B90A}"/>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12D4E765-9B8F-41C7-9C36-13E51088A3A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A41AEF7-6C2E-4F04-B92B-5CBC375F483B}" type="slidenum">
              <a:rPr lang="cs-CZ" altLang="cs-CZ" smtClean="0">
                <a:latin typeface="Arial" panose="020B0604020202020204" pitchFamily="34" charset="0"/>
              </a:rPr>
              <a:pPr>
                <a:spcBef>
                  <a:spcPct val="0"/>
                </a:spcBef>
                <a:buClrTx/>
                <a:buFontTx/>
                <a:buNone/>
              </a:pPr>
              <a:t>50</a:t>
            </a:fld>
            <a:endParaRPr lang="cs-CZ" altLang="cs-CZ">
              <a:latin typeface="Arial" panose="020B0604020202020204" pitchFamily="34" charset="0"/>
            </a:endParaRPr>
          </a:p>
        </p:txBody>
      </p:sp>
      <p:sp>
        <p:nvSpPr>
          <p:cNvPr id="97283" name="Rectangle 1">
            <a:extLst>
              <a:ext uri="{FF2B5EF4-FFF2-40B4-BE49-F238E27FC236}">
                <a16:creationId xmlns:a16="http://schemas.microsoft.com/office/drawing/2014/main" id="{32465925-F316-450E-85E3-BFB69DE4EAE8}"/>
              </a:ext>
            </a:extLst>
          </p:cNvPr>
          <p:cNvSpPr>
            <a:spLocks noGrp="1" noRot="1" noChangeAspect="1" noChangeArrowheads="1" noTextEdit="1"/>
          </p:cNvSpPr>
          <p:nvPr>
            <p:ph type="sldImg"/>
          </p:nvPr>
        </p:nvSpPr>
        <p:spPr>
          <a:xfrm>
            <a:off x="919163" y="735013"/>
            <a:ext cx="4897437"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Rectangle 2">
            <a:extLst>
              <a:ext uri="{FF2B5EF4-FFF2-40B4-BE49-F238E27FC236}">
                <a16:creationId xmlns:a16="http://schemas.microsoft.com/office/drawing/2014/main" id="{B6D6B8A8-1882-44D8-AC0D-00EB87995D4C}"/>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72B9C219-203C-4334-8C32-3442D3E9B3D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51178E1-BD82-453A-95D7-B8357D7144E2}" type="slidenum">
              <a:rPr lang="cs-CZ" altLang="cs-CZ" smtClean="0">
                <a:latin typeface="Arial" panose="020B0604020202020204" pitchFamily="34" charset="0"/>
              </a:rPr>
              <a:pPr>
                <a:spcBef>
                  <a:spcPct val="0"/>
                </a:spcBef>
                <a:buClrTx/>
                <a:buFontTx/>
                <a:buNone/>
              </a:pPr>
              <a:t>51</a:t>
            </a:fld>
            <a:endParaRPr lang="cs-CZ" altLang="cs-CZ">
              <a:latin typeface="Arial" panose="020B0604020202020204" pitchFamily="34" charset="0"/>
            </a:endParaRPr>
          </a:p>
        </p:txBody>
      </p:sp>
      <p:sp>
        <p:nvSpPr>
          <p:cNvPr id="99331" name="Rectangle 1">
            <a:extLst>
              <a:ext uri="{FF2B5EF4-FFF2-40B4-BE49-F238E27FC236}">
                <a16:creationId xmlns:a16="http://schemas.microsoft.com/office/drawing/2014/main" id="{F4C73B1B-46D9-419C-83B2-B1888E731820}"/>
              </a:ext>
            </a:extLst>
          </p:cNvPr>
          <p:cNvSpPr>
            <a:spLocks noGrp="1" noRot="1" noChangeAspect="1" noChangeArrowheads="1" noTextEdit="1"/>
          </p:cNvSpPr>
          <p:nvPr>
            <p:ph type="sldImg"/>
          </p:nvPr>
        </p:nvSpPr>
        <p:spPr>
          <a:xfrm>
            <a:off x="919163" y="735013"/>
            <a:ext cx="4897437"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2" name="Rectangle 2">
            <a:extLst>
              <a:ext uri="{FF2B5EF4-FFF2-40B4-BE49-F238E27FC236}">
                <a16:creationId xmlns:a16="http://schemas.microsoft.com/office/drawing/2014/main" id="{ED759E21-F44D-456F-9896-36A920BCA4C5}"/>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F59263C5-6C4F-4B76-AFFF-EA29E68309E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A28D9FE-C3C1-4A97-8A72-78145EE903E4}" type="slidenum">
              <a:rPr lang="cs-CZ" altLang="cs-CZ" smtClean="0">
                <a:latin typeface="Arial" panose="020B0604020202020204" pitchFamily="34" charset="0"/>
              </a:rPr>
              <a:pPr>
                <a:spcBef>
                  <a:spcPct val="0"/>
                </a:spcBef>
                <a:buClrTx/>
                <a:buFontTx/>
                <a:buNone/>
              </a:pPr>
              <a:t>52</a:t>
            </a:fld>
            <a:endParaRPr lang="cs-CZ" altLang="cs-CZ">
              <a:latin typeface="Arial" panose="020B0604020202020204" pitchFamily="34" charset="0"/>
            </a:endParaRPr>
          </a:p>
        </p:txBody>
      </p:sp>
      <p:sp>
        <p:nvSpPr>
          <p:cNvPr id="101379" name="Rectangle 1">
            <a:extLst>
              <a:ext uri="{FF2B5EF4-FFF2-40B4-BE49-F238E27FC236}">
                <a16:creationId xmlns:a16="http://schemas.microsoft.com/office/drawing/2014/main" id="{82B1D20C-31E2-40CC-AC43-BACD791A527B}"/>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0" name="Rectangle 2">
            <a:extLst>
              <a:ext uri="{FF2B5EF4-FFF2-40B4-BE49-F238E27FC236}">
                <a16:creationId xmlns:a16="http://schemas.microsoft.com/office/drawing/2014/main" id="{628D7611-4FD4-470E-80D6-F7EE3978C7B7}"/>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9">
            <a:extLst>
              <a:ext uri="{FF2B5EF4-FFF2-40B4-BE49-F238E27FC236}">
                <a16:creationId xmlns:a16="http://schemas.microsoft.com/office/drawing/2014/main" id="{A9FAC2AE-BB44-4703-964B-2378E0A4A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9E2C77A-85AD-4BE0-985D-86247D691C6C}" type="slidenum">
              <a:rPr lang="cs-CZ" altLang="cs-CZ" smtClean="0">
                <a:latin typeface="Arial" panose="020B0604020202020204" pitchFamily="34" charset="0"/>
              </a:rPr>
              <a:pPr>
                <a:spcBef>
                  <a:spcPct val="0"/>
                </a:spcBef>
                <a:buClrTx/>
                <a:buFontTx/>
                <a:buNone/>
              </a:pPr>
              <a:t>53</a:t>
            </a:fld>
            <a:endParaRPr lang="cs-CZ" altLang="cs-CZ">
              <a:latin typeface="Arial" panose="020B0604020202020204" pitchFamily="34" charset="0"/>
            </a:endParaRPr>
          </a:p>
        </p:txBody>
      </p:sp>
      <p:sp>
        <p:nvSpPr>
          <p:cNvPr id="103427" name="Rectangle 1">
            <a:extLst>
              <a:ext uri="{FF2B5EF4-FFF2-40B4-BE49-F238E27FC236}">
                <a16:creationId xmlns:a16="http://schemas.microsoft.com/office/drawing/2014/main" id="{78CF4912-50C5-4051-BFCB-DF4E0D9A9C5C}"/>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8" name="Rectangle 2">
            <a:extLst>
              <a:ext uri="{FF2B5EF4-FFF2-40B4-BE49-F238E27FC236}">
                <a16:creationId xmlns:a16="http://schemas.microsoft.com/office/drawing/2014/main" id="{5DD7D6B9-FA1F-49AA-AA1C-BAD8C920435B}"/>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9">
            <a:extLst>
              <a:ext uri="{FF2B5EF4-FFF2-40B4-BE49-F238E27FC236}">
                <a16:creationId xmlns:a16="http://schemas.microsoft.com/office/drawing/2014/main" id="{315A0B57-3C20-4A17-9A4C-A1C43237872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04A4E02D-AB82-40FE-B8FA-116D66BA07EC}" type="slidenum">
              <a:rPr lang="cs-CZ" altLang="cs-CZ" smtClean="0">
                <a:latin typeface="Arial" panose="020B0604020202020204" pitchFamily="34" charset="0"/>
              </a:rPr>
              <a:pPr>
                <a:spcBef>
                  <a:spcPct val="0"/>
                </a:spcBef>
                <a:buClrTx/>
                <a:buFontTx/>
                <a:buNone/>
              </a:pPr>
              <a:t>54</a:t>
            </a:fld>
            <a:endParaRPr lang="cs-CZ" altLang="cs-CZ">
              <a:latin typeface="Arial" panose="020B0604020202020204" pitchFamily="34" charset="0"/>
            </a:endParaRPr>
          </a:p>
        </p:txBody>
      </p:sp>
      <p:sp>
        <p:nvSpPr>
          <p:cNvPr id="105475" name="Rectangle 1">
            <a:extLst>
              <a:ext uri="{FF2B5EF4-FFF2-40B4-BE49-F238E27FC236}">
                <a16:creationId xmlns:a16="http://schemas.microsoft.com/office/drawing/2014/main" id="{8FF1C259-3CF5-4C32-975A-2EE798871FF3}"/>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6" name="Rectangle 2">
            <a:extLst>
              <a:ext uri="{FF2B5EF4-FFF2-40B4-BE49-F238E27FC236}">
                <a16:creationId xmlns:a16="http://schemas.microsoft.com/office/drawing/2014/main" id="{746CE31E-87A2-464D-9CE1-3CD09AB39824}"/>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9">
            <a:extLst>
              <a:ext uri="{FF2B5EF4-FFF2-40B4-BE49-F238E27FC236}">
                <a16:creationId xmlns:a16="http://schemas.microsoft.com/office/drawing/2014/main" id="{E2C248E2-CDBC-4A00-9621-16BE01BEB15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2D5DEA3F-0C6D-49A5-95E8-B2E2C8A7789C}" type="slidenum">
              <a:rPr lang="cs-CZ" altLang="cs-CZ" smtClean="0">
                <a:latin typeface="Arial" panose="020B0604020202020204" pitchFamily="34" charset="0"/>
              </a:rPr>
              <a:pPr>
                <a:spcBef>
                  <a:spcPct val="0"/>
                </a:spcBef>
                <a:buClrTx/>
                <a:buFontTx/>
                <a:buNone/>
              </a:pPr>
              <a:t>55</a:t>
            </a:fld>
            <a:endParaRPr lang="cs-CZ" altLang="cs-CZ">
              <a:latin typeface="Arial" panose="020B0604020202020204" pitchFamily="34" charset="0"/>
            </a:endParaRPr>
          </a:p>
        </p:txBody>
      </p:sp>
      <p:sp>
        <p:nvSpPr>
          <p:cNvPr id="107523" name="Rectangle 1">
            <a:extLst>
              <a:ext uri="{FF2B5EF4-FFF2-40B4-BE49-F238E27FC236}">
                <a16:creationId xmlns:a16="http://schemas.microsoft.com/office/drawing/2014/main" id="{C32377D7-5C76-43C6-8D66-EBDD5F1087B5}"/>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4" name="Rectangle 2">
            <a:extLst>
              <a:ext uri="{FF2B5EF4-FFF2-40B4-BE49-F238E27FC236}">
                <a16:creationId xmlns:a16="http://schemas.microsoft.com/office/drawing/2014/main" id="{B7E2DC5C-D952-4F79-B38E-10DFB8F5F079}"/>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9">
            <a:extLst>
              <a:ext uri="{FF2B5EF4-FFF2-40B4-BE49-F238E27FC236}">
                <a16:creationId xmlns:a16="http://schemas.microsoft.com/office/drawing/2014/main" id="{06B38312-8154-4D8C-802F-A0BB5CA84AF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CCC4858D-AACF-4C19-AB1B-374EA56A8499}" type="slidenum">
              <a:rPr lang="cs-CZ" altLang="cs-CZ" smtClean="0">
                <a:latin typeface="Arial" panose="020B0604020202020204" pitchFamily="34" charset="0"/>
              </a:rPr>
              <a:pPr>
                <a:spcBef>
                  <a:spcPct val="0"/>
                </a:spcBef>
                <a:buClrTx/>
                <a:buFontTx/>
                <a:buNone/>
              </a:pPr>
              <a:t>56</a:t>
            </a:fld>
            <a:endParaRPr lang="cs-CZ" altLang="cs-CZ">
              <a:latin typeface="Arial" panose="020B0604020202020204" pitchFamily="34" charset="0"/>
            </a:endParaRPr>
          </a:p>
        </p:txBody>
      </p:sp>
      <p:sp>
        <p:nvSpPr>
          <p:cNvPr id="109571" name="Rectangle 1">
            <a:extLst>
              <a:ext uri="{FF2B5EF4-FFF2-40B4-BE49-F238E27FC236}">
                <a16:creationId xmlns:a16="http://schemas.microsoft.com/office/drawing/2014/main" id="{8F418F9A-B404-45B9-82CD-DF4AE6D389E6}"/>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2" name="Rectangle 2">
            <a:extLst>
              <a:ext uri="{FF2B5EF4-FFF2-40B4-BE49-F238E27FC236}">
                <a16:creationId xmlns:a16="http://schemas.microsoft.com/office/drawing/2014/main" id="{271F8B0F-A428-4C44-BAA5-3C1A7274720A}"/>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9">
            <a:extLst>
              <a:ext uri="{FF2B5EF4-FFF2-40B4-BE49-F238E27FC236}">
                <a16:creationId xmlns:a16="http://schemas.microsoft.com/office/drawing/2014/main" id="{5B225799-0684-47A0-B0F2-9C75AAF977B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6FF2F4B2-109A-4BD1-80BA-46950D72D77F}" type="slidenum">
              <a:rPr lang="cs-CZ" altLang="cs-CZ" smtClean="0">
                <a:latin typeface="Arial" panose="020B0604020202020204" pitchFamily="34" charset="0"/>
              </a:rPr>
              <a:pPr>
                <a:spcBef>
                  <a:spcPct val="0"/>
                </a:spcBef>
                <a:buClrTx/>
                <a:buFontTx/>
                <a:buNone/>
              </a:pPr>
              <a:t>58</a:t>
            </a:fld>
            <a:endParaRPr lang="cs-CZ" altLang="cs-CZ">
              <a:latin typeface="Arial" panose="020B0604020202020204" pitchFamily="34" charset="0"/>
            </a:endParaRPr>
          </a:p>
        </p:txBody>
      </p:sp>
      <p:sp>
        <p:nvSpPr>
          <p:cNvPr id="112643" name="Rectangle 1">
            <a:extLst>
              <a:ext uri="{FF2B5EF4-FFF2-40B4-BE49-F238E27FC236}">
                <a16:creationId xmlns:a16="http://schemas.microsoft.com/office/drawing/2014/main" id="{ECBA4638-2B93-4CB5-BCB9-705CD61F7E7D}"/>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4" name="Rectangle 2">
            <a:extLst>
              <a:ext uri="{FF2B5EF4-FFF2-40B4-BE49-F238E27FC236}">
                <a16:creationId xmlns:a16="http://schemas.microsoft.com/office/drawing/2014/main" id="{FBD88B29-F3E9-4826-9F91-526FFB48E545}"/>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9">
            <a:extLst>
              <a:ext uri="{FF2B5EF4-FFF2-40B4-BE49-F238E27FC236}">
                <a16:creationId xmlns:a16="http://schemas.microsoft.com/office/drawing/2014/main" id="{D9748F4F-1C6B-4A14-B831-6C4938B3C6D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6C1B5C99-BBE4-44C4-9F82-CDB93F292BA5}" type="slidenum">
              <a:rPr lang="cs-CZ" altLang="cs-CZ" smtClean="0">
                <a:latin typeface="Arial" panose="020B0604020202020204" pitchFamily="34" charset="0"/>
              </a:rPr>
              <a:pPr>
                <a:spcBef>
                  <a:spcPct val="0"/>
                </a:spcBef>
                <a:buClrTx/>
                <a:buFontTx/>
                <a:buNone/>
              </a:pPr>
              <a:t>61</a:t>
            </a:fld>
            <a:endParaRPr lang="cs-CZ" altLang="cs-CZ">
              <a:latin typeface="Arial" panose="020B0604020202020204" pitchFamily="34" charset="0"/>
            </a:endParaRPr>
          </a:p>
        </p:txBody>
      </p:sp>
      <p:sp>
        <p:nvSpPr>
          <p:cNvPr id="116739" name="Rectangle 1">
            <a:extLst>
              <a:ext uri="{FF2B5EF4-FFF2-40B4-BE49-F238E27FC236}">
                <a16:creationId xmlns:a16="http://schemas.microsoft.com/office/drawing/2014/main" id="{2E4876AD-6460-4C01-865D-F5623EFA2BA4}"/>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40" name="Rectangle 2">
            <a:extLst>
              <a:ext uri="{FF2B5EF4-FFF2-40B4-BE49-F238E27FC236}">
                <a16:creationId xmlns:a16="http://schemas.microsoft.com/office/drawing/2014/main" id="{6B6416E4-102B-4D19-BC34-88599DBB266C}"/>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9">
            <a:extLst>
              <a:ext uri="{FF2B5EF4-FFF2-40B4-BE49-F238E27FC236}">
                <a16:creationId xmlns:a16="http://schemas.microsoft.com/office/drawing/2014/main" id="{5ECEA2EC-CD5A-4A47-A26C-3006131A3CF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708061B5-7F8D-470B-A4C2-BCB130C3B453}" type="slidenum">
              <a:rPr lang="cs-CZ" altLang="cs-CZ" smtClean="0">
                <a:latin typeface="Arial" panose="020B0604020202020204" pitchFamily="34" charset="0"/>
              </a:rPr>
              <a:pPr>
                <a:spcBef>
                  <a:spcPct val="0"/>
                </a:spcBef>
                <a:buClrTx/>
                <a:buFontTx/>
                <a:buNone/>
              </a:pPr>
              <a:t>6</a:t>
            </a:fld>
            <a:endParaRPr lang="cs-CZ" altLang="cs-CZ">
              <a:latin typeface="Arial" panose="020B0604020202020204" pitchFamily="34" charset="0"/>
            </a:endParaRPr>
          </a:p>
        </p:txBody>
      </p:sp>
      <p:sp>
        <p:nvSpPr>
          <p:cNvPr id="13315" name="Rectangle 1">
            <a:extLst>
              <a:ext uri="{FF2B5EF4-FFF2-40B4-BE49-F238E27FC236}">
                <a16:creationId xmlns:a16="http://schemas.microsoft.com/office/drawing/2014/main" id="{E2E6DF47-1CA0-4C36-A348-F7A4D21998ED}"/>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a:extLst>
              <a:ext uri="{FF2B5EF4-FFF2-40B4-BE49-F238E27FC236}">
                <a16:creationId xmlns:a16="http://schemas.microsoft.com/office/drawing/2014/main" id="{87716137-B546-4ED4-9569-31404062434B}"/>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9">
            <a:extLst>
              <a:ext uri="{FF2B5EF4-FFF2-40B4-BE49-F238E27FC236}">
                <a16:creationId xmlns:a16="http://schemas.microsoft.com/office/drawing/2014/main" id="{DDE2B31E-427E-4709-B574-7E63594522F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00D1B92C-BC3A-4532-B2FB-00DBD0A81918}" type="slidenum">
              <a:rPr lang="cs-CZ" altLang="cs-CZ" smtClean="0">
                <a:latin typeface="Arial" panose="020B0604020202020204" pitchFamily="34" charset="0"/>
              </a:rPr>
              <a:pPr>
                <a:spcBef>
                  <a:spcPct val="0"/>
                </a:spcBef>
                <a:buClrTx/>
                <a:buFontTx/>
                <a:buNone/>
              </a:pPr>
              <a:t>66</a:t>
            </a:fld>
            <a:endParaRPr lang="cs-CZ" altLang="cs-CZ">
              <a:latin typeface="Arial" panose="020B0604020202020204" pitchFamily="34" charset="0"/>
            </a:endParaRPr>
          </a:p>
        </p:txBody>
      </p:sp>
      <p:sp>
        <p:nvSpPr>
          <p:cNvPr id="122883" name="Rectangle 1">
            <a:extLst>
              <a:ext uri="{FF2B5EF4-FFF2-40B4-BE49-F238E27FC236}">
                <a16:creationId xmlns:a16="http://schemas.microsoft.com/office/drawing/2014/main" id="{B3843713-1A71-49BE-98CC-EDC81272BCC2}"/>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4" name="Rectangle 2">
            <a:extLst>
              <a:ext uri="{FF2B5EF4-FFF2-40B4-BE49-F238E27FC236}">
                <a16:creationId xmlns:a16="http://schemas.microsoft.com/office/drawing/2014/main" id="{24DE5E7E-9814-4331-8D38-4C25E127019B}"/>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9">
            <a:extLst>
              <a:ext uri="{FF2B5EF4-FFF2-40B4-BE49-F238E27FC236}">
                <a16:creationId xmlns:a16="http://schemas.microsoft.com/office/drawing/2014/main" id="{B33B0A45-861D-4C9A-8786-F4BFB491D2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C70D6E47-1DD4-48CF-B589-486C7E72C675}" type="slidenum">
              <a:rPr lang="cs-CZ" altLang="cs-CZ" smtClean="0">
                <a:latin typeface="Arial" panose="020B0604020202020204" pitchFamily="34" charset="0"/>
              </a:rPr>
              <a:pPr>
                <a:spcBef>
                  <a:spcPct val="0"/>
                </a:spcBef>
                <a:buClrTx/>
                <a:buFontTx/>
                <a:buNone/>
              </a:pPr>
              <a:t>67</a:t>
            </a:fld>
            <a:endParaRPr lang="cs-CZ" altLang="cs-CZ">
              <a:latin typeface="Arial" panose="020B0604020202020204" pitchFamily="34" charset="0"/>
            </a:endParaRPr>
          </a:p>
        </p:txBody>
      </p:sp>
      <p:sp>
        <p:nvSpPr>
          <p:cNvPr id="124931" name="Rectangle 1">
            <a:extLst>
              <a:ext uri="{FF2B5EF4-FFF2-40B4-BE49-F238E27FC236}">
                <a16:creationId xmlns:a16="http://schemas.microsoft.com/office/drawing/2014/main" id="{30E142A1-114F-4545-B672-4CE965EE3536}"/>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2" name="Rectangle 2">
            <a:extLst>
              <a:ext uri="{FF2B5EF4-FFF2-40B4-BE49-F238E27FC236}">
                <a16:creationId xmlns:a16="http://schemas.microsoft.com/office/drawing/2014/main" id="{F16EA5E4-AEA0-45A8-BFBA-4CCF604974BF}"/>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9">
            <a:extLst>
              <a:ext uri="{FF2B5EF4-FFF2-40B4-BE49-F238E27FC236}">
                <a16:creationId xmlns:a16="http://schemas.microsoft.com/office/drawing/2014/main" id="{13A147C2-593B-4F56-A1B2-9E363E5B1AC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6FAAB54-E3C7-421F-B925-5780CFE94BD6}" type="slidenum">
              <a:rPr lang="cs-CZ" altLang="cs-CZ" smtClean="0">
                <a:latin typeface="Arial" panose="020B0604020202020204" pitchFamily="34" charset="0"/>
              </a:rPr>
              <a:pPr>
                <a:spcBef>
                  <a:spcPct val="0"/>
                </a:spcBef>
                <a:buClrTx/>
                <a:buFontTx/>
                <a:buNone/>
              </a:pPr>
              <a:t>68</a:t>
            </a:fld>
            <a:endParaRPr lang="cs-CZ" altLang="cs-CZ">
              <a:latin typeface="Arial" panose="020B0604020202020204" pitchFamily="34" charset="0"/>
            </a:endParaRPr>
          </a:p>
        </p:txBody>
      </p:sp>
      <p:sp>
        <p:nvSpPr>
          <p:cNvPr id="126979" name="Rectangle 1">
            <a:extLst>
              <a:ext uri="{FF2B5EF4-FFF2-40B4-BE49-F238E27FC236}">
                <a16:creationId xmlns:a16="http://schemas.microsoft.com/office/drawing/2014/main" id="{B6DC0DE2-293E-4DF3-AF10-18715119FA6E}"/>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80" name="Rectangle 2">
            <a:extLst>
              <a:ext uri="{FF2B5EF4-FFF2-40B4-BE49-F238E27FC236}">
                <a16:creationId xmlns:a16="http://schemas.microsoft.com/office/drawing/2014/main" id="{58F0FAC3-3A01-406F-919A-A9175D1AEFBE}"/>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D46F313F-AA95-4C60-9532-10C21330752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C143622-CF9A-4791-98B0-24045DA3E08E}" type="slidenum">
              <a:rPr lang="cs-CZ" altLang="cs-CZ" smtClean="0">
                <a:latin typeface="Arial" panose="020B0604020202020204" pitchFamily="34" charset="0"/>
              </a:rPr>
              <a:pPr>
                <a:spcBef>
                  <a:spcPct val="0"/>
                </a:spcBef>
                <a:buClrTx/>
                <a:buFontTx/>
                <a:buNone/>
              </a:pPr>
              <a:t>69</a:t>
            </a:fld>
            <a:endParaRPr lang="cs-CZ" altLang="cs-CZ">
              <a:latin typeface="Arial" panose="020B0604020202020204" pitchFamily="34" charset="0"/>
            </a:endParaRPr>
          </a:p>
        </p:txBody>
      </p:sp>
      <p:sp>
        <p:nvSpPr>
          <p:cNvPr id="129027" name="Rectangle 1">
            <a:extLst>
              <a:ext uri="{FF2B5EF4-FFF2-40B4-BE49-F238E27FC236}">
                <a16:creationId xmlns:a16="http://schemas.microsoft.com/office/drawing/2014/main" id="{C1D7DE86-C924-4AC8-969E-56E623C99C33}"/>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8" name="Rectangle 2">
            <a:extLst>
              <a:ext uri="{FF2B5EF4-FFF2-40B4-BE49-F238E27FC236}">
                <a16:creationId xmlns:a16="http://schemas.microsoft.com/office/drawing/2014/main" id="{80F1500F-A710-45E3-B471-BC5C115CA3F5}"/>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9">
            <a:extLst>
              <a:ext uri="{FF2B5EF4-FFF2-40B4-BE49-F238E27FC236}">
                <a16:creationId xmlns:a16="http://schemas.microsoft.com/office/drawing/2014/main" id="{9D9D386A-F4D0-4052-AB0B-65C31265490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7EE95D9-B960-46C7-8DD7-1D15C8FB9F38}" type="slidenum">
              <a:rPr lang="cs-CZ" altLang="cs-CZ" smtClean="0">
                <a:latin typeface="Arial" panose="020B0604020202020204" pitchFamily="34" charset="0"/>
              </a:rPr>
              <a:pPr>
                <a:spcBef>
                  <a:spcPct val="0"/>
                </a:spcBef>
                <a:buClrTx/>
                <a:buFontTx/>
                <a:buNone/>
              </a:pPr>
              <a:t>70</a:t>
            </a:fld>
            <a:endParaRPr lang="cs-CZ" altLang="cs-CZ">
              <a:latin typeface="Arial" panose="020B0604020202020204" pitchFamily="34" charset="0"/>
            </a:endParaRPr>
          </a:p>
        </p:txBody>
      </p:sp>
      <p:sp>
        <p:nvSpPr>
          <p:cNvPr id="131075" name="Rectangle 1">
            <a:extLst>
              <a:ext uri="{FF2B5EF4-FFF2-40B4-BE49-F238E27FC236}">
                <a16:creationId xmlns:a16="http://schemas.microsoft.com/office/drawing/2014/main" id="{80E91A0E-D85B-4093-8787-FEEFE9EB601C}"/>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6" name="Rectangle 2">
            <a:extLst>
              <a:ext uri="{FF2B5EF4-FFF2-40B4-BE49-F238E27FC236}">
                <a16:creationId xmlns:a16="http://schemas.microsoft.com/office/drawing/2014/main" id="{0AE564D3-A3E4-42C9-90C1-ED34961436D4}"/>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9">
            <a:extLst>
              <a:ext uri="{FF2B5EF4-FFF2-40B4-BE49-F238E27FC236}">
                <a16:creationId xmlns:a16="http://schemas.microsoft.com/office/drawing/2014/main" id="{A6E64762-3C34-47B1-98ED-A22E29EA56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8676359F-9347-4BC4-8561-85F0A60DB9A1}" type="slidenum">
              <a:rPr lang="cs-CZ" altLang="cs-CZ" smtClean="0">
                <a:latin typeface="Arial" panose="020B0604020202020204" pitchFamily="34" charset="0"/>
              </a:rPr>
              <a:pPr>
                <a:spcBef>
                  <a:spcPct val="0"/>
                </a:spcBef>
                <a:buClrTx/>
                <a:buFontTx/>
                <a:buNone/>
              </a:pPr>
              <a:t>71</a:t>
            </a:fld>
            <a:endParaRPr lang="cs-CZ" altLang="cs-CZ">
              <a:latin typeface="Arial" panose="020B0604020202020204" pitchFamily="34" charset="0"/>
            </a:endParaRPr>
          </a:p>
        </p:txBody>
      </p:sp>
      <p:sp>
        <p:nvSpPr>
          <p:cNvPr id="135171" name="Rectangle 1">
            <a:extLst>
              <a:ext uri="{FF2B5EF4-FFF2-40B4-BE49-F238E27FC236}">
                <a16:creationId xmlns:a16="http://schemas.microsoft.com/office/drawing/2014/main" id="{F0AEA418-6F6A-45D0-A2FD-EE3FD660FA85}"/>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2" name="Rectangle 2">
            <a:extLst>
              <a:ext uri="{FF2B5EF4-FFF2-40B4-BE49-F238E27FC236}">
                <a16:creationId xmlns:a16="http://schemas.microsoft.com/office/drawing/2014/main" id="{939154F0-9ACC-4B4A-A545-D7CDB8722035}"/>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9">
            <a:extLst>
              <a:ext uri="{FF2B5EF4-FFF2-40B4-BE49-F238E27FC236}">
                <a16:creationId xmlns:a16="http://schemas.microsoft.com/office/drawing/2014/main" id="{8E00744D-F4EB-4203-8FAD-715FEDC8BD7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8B44028A-1D51-4E63-BFFB-329BE0679190}" type="slidenum">
              <a:rPr lang="cs-CZ" altLang="cs-CZ" smtClean="0">
                <a:latin typeface="Arial" panose="020B0604020202020204" pitchFamily="34" charset="0"/>
              </a:rPr>
              <a:pPr>
                <a:spcBef>
                  <a:spcPct val="0"/>
                </a:spcBef>
                <a:buClrTx/>
                <a:buFontTx/>
                <a:buNone/>
              </a:pPr>
              <a:t>72</a:t>
            </a:fld>
            <a:endParaRPr lang="cs-CZ" altLang="cs-CZ">
              <a:latin typeface="Arial" panose="020B0604020202020204" pitchFamily="34" charset="0"/>
            </a:endParaRPr>
          </a:p>
        </p:txBody>
      </p:sp>
      <p:sp>
        <p:nvSpPr>
          <p:cNvPr id="159747" name="Rectangle 1">
            <a:extLst>
              <a:ext uri="{FF2B5EF4-FFF2-40B4-BE49-F238E27FC236}">
                <a16:creationId xmlns:a16="http://schemas.microsoft.com/office/drawing/2014/main" id="{B504F635-B1DC-46C9-A17A-8A7BBA6864D4}"/>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8" name="Rectangle 2">
            <a:extLst>
              <a:ext uri="{FF2B5EF4-FFF2-40B4-BE49-F238E27FC236}">
                <a16:creationId xmlns:a16="http://schemas.microsoft.com/office/drawing/2014/main" id="{289A087B-2C65-48E2-BF0B-55251184B7CC}"/>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7162056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9">
            <a:extLst>
              <a:ext uri="{FF2B5EF4-FFF2-40B4-BE49-F238E27FC236}">
                <a16:creationId xmlns:a16="http://schemas.microsoft.com/office/drawing/2014/main" id="{A991BD77-AF45-446B-BD14-30B0CFE6F52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FF845533-5D2B-47A7-9948-0E836474248E}" type="slidenum">
              <a:rPr lang="cs-CZ" altLang="cs-CZ" smtClean="0">
                <a:latin typeface="Arial" panose="020B0604020202020204" pitchFamily="34" charset="0"/>
              </a:rPr>
              <a:pPr>
                <a:spcBef>
                  <a:spcPct val="0"/>
                </a:spcBef>
                <a:buClrTx/>
                <a:buFontTx/>
                <a:buNone/>
              </a:pPr>
              <a:t>73</a:t>
            </a:fld>
            <a:endParaRPr lang="cs-CZ" altLang="cs-CZ">
              <a:latin typeface="Arial" panose="020B0604020202020204" pitchFamily="34" charset="0"/>
            </a:endParaRPr>
          </a:p>
        </p:txBody>
      </p:sp>
      <p:sp>
        <p:nvSpPr>
          <p:cNvPr id="133123" name="Rectangle 1">
            <a:extLst>
              <a:ext uri="{FF2B5EF4-FFF2-40B4-BE49-F238E27FC236}">
                <a16:creationId xmlns:a16="http://schemas.microsoft.com/office/drawing/2014/main" id="{B6F7B750-EC40-4EC5-9FAC-6464F633D691}"/>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4" name="Rectangle 2">
            <a:extLst>
              <a:ext uri="{FF2B5EF4-FFF2-40B4-BE49-F238E27FC236}">
                <a16:creationId xmlns:a16="http://schemas.microsoft.com/office/drawing/2014/main" id="{903E4214-457E-4D32-A96A-DA80AC8CB8DE}"/>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9">
            <a:extLst>
              <a:ext uri="{FF2B5EF4-FFF2-40B4-BE49-F238E27FC236}">
                <a16:creationId xmlns:a16="http://schemas.microsoft.com/office/drawing/2014/main" id="{8A460C9D-4D75-4C98-BEAA-1E434E9C9B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4488C6BB-F657-4921-B9AF-632F1E87A5F7}" type="slidenum">
              <a:rPr lang="cs-CZ" altLang="cs-CZ" smtClean="0">
                <a:latin typeface="Arial" panose="020B0604020202020204" pitchFamily="34" charset="0"/>
              </a:rPr>
              <a:pPr>
                <a:spcBef>
                  <a:spcPct val="0"/>
                </a:spcBef>
                <a:buClrTx/>
                <a:buFontTx/>
                <a:buNone/>
              </a:pPr>
              <a:t>74</a:t>
            </a:fld>
            <a:endParaRPr lang="cs-CZ" altLang="cs-CZ">
              <a:latin typeface="Arial" panose="020B0604020202020204" pitchFamily="34" charset="0"/>
            </a:endParaRPr>
          </a:p>
        </p:txBody>
      </p:sp>
      <p:sp>
        <p:nvSpPr>
          <p:cNvPr id="137219" name="Rectangle 1">
            <a:extLst>
              <a:ext uri="{FF2B5EF4-FFF2-40B4-BE49-F238E27FC236}">
                <a16:creationId xmlns:a16="http://schemas.microsoft.com/office/drawing/2014/main" id="{BD2BCBC3-5D1F-4B98-BD3C-9F2A40FB0578}"/>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20" name="Rectangle 2">
            <a:extLst>
              <a:ext uri="{FF2B5EF4-FFF2-40B4-BE49-F238E27FC236}">
                <a16:creationId xmlns:a16="http://schemas.microsoft.com/office/drawing/2014/main" id="{0B98A6CB-5DB4-42FC-851A-9CE6A770A747}"/>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9">
            <a:extLst>
              <a:ext uri="{FF2B5EF4-FFF2-40B4-BE49-F238E27FC236}">
                <a16:creationId xmlns:a16="http://schemas.microsoft.com/office/drawing/2014/main" id="{162CBCD5-1317-47DF-9C16-D77231BAF22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4889C0BC-F832-4EE8-9293-E21A0A2CC6E7}" type="slidenum">
              <a:rPr lang="cs-CZ" altLang="cs-CZ" smtClean="0">
                <a:latin typeface="Arial" panose="020B0604020202020204" pitchFamily="34" charset="0"/>
              </a:rPr>
              <a:pPr>
                <a:spcBef>
                  <a:spcPct val="0"/>
                </a:spcBef>
                <a:buClrTx/>
                <a:buFontTx/>
                <a:buNone/>
              </a:pPr>
              <a:t>75</a:t>
            </a:fld>
            <a:endParaRPr lang="cs-CZ" altLang="cs-CZ">
              <a:latin typeface="Arial" panose="020B0604020202020204" pitchFamily="34" charset="0"/>
            </a:endParaRPr>
          </a:p>
        </p:txBody>
      </p:sp>
      <p:sp>
        <p:nvSpPr>
          <p:cNvPr id="139267" name="Rectangle 1">
            <a:extLst>
              <a:ext uri="{FF2B5EF4-FFF2-40B4-BE49-F238E27FC236}">
                <a16:creationId xmlns:a16="http://schemas.microsoft.com/office/drawing/2014/main" id="{51BD5D8B-B902-4CB2-9F93-B0F9FE9D1A04}"/>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8" name="Rectangle 2">
            <a:extLst>
              <a:ext uri="{FF2B5EF4-FFF2-40B4-BE49-F238E27FC236}">
                <a16:creationId xmlns:a16="http://schemas.microsoft.com/office/drawing/2014/main" id="{02C978DC-5E74-44B3-8EDB-1D3C412112D7}"/>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9">
            <a:extLst>
              <a:ext uri="{FF2B5EF4-FFF2-40B4-BE49-F238E27FC236}">
                <a16:creationId xmlns:a16="http://schemas.microsoft.com/office/drawing/2014/main" id="{9C3DA10A-0511-4EB0-A99C-279213A73FA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73BC5148-0D22-4D32-A466-314A6054DCCA}" type="slidenum">
              <a:rPr lang="cs-CZ" altLang="cs-CZ" smtClean="0">
                <a:latin typeface="Arial" panose="020B0604020202020204" pitchFamily="34" charset="0"/>
              </a:rPr>
              <a:pPr>
                <a:spcBef>
                  <a:spcPct val="0"/>
                </a:spcBef>
                <a:buClrTx/>
                <a:buFontTx/>
                <a:buNone/>
              </a:pPr>
              <a:t>7</a:t>
            </a:fld>
            <a:endParaRPr lang="cs-CZ" altLang="cs-CZ">
              <a:latin typeface="Arial" panose="020B0604020202020204" pitchFamily="34" charset="0"/>
            </a:endParaRPr>
          </a:p>
        </p:txBody>
      </p:sp>
      <p:sp>
        <p:nvSpPr>
          <p:cNvPr id="15363" name="Rectangle 1">
            <a:extLst>
              <a:ext uri="{FF2B5EF4-FFF2-40B4-BE49-F238E27FC236}">
                <a16:creationId xmlns:a16="http://schemas.microsoft.com/office/drawing/2014/main" id="{E3A03A84-07AE-4171-BE3C-7538F41AF9F1}"/>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Rectangle 2">
            <a:extLst>
              <a:ext uri="{FF2B5EF4-FFF2-40B4-BE49-F238E27FC236}">
                <a16:creationId xmlns:a16="http://schemas.microsoft.com/office/drawing/2014/main" id="{A55DDF97-7031-44A8-B6C2-BD0207B9EF52}"/>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9">
            <a:extLst>
              <a:ext uri="{FF2B5EF4-FFF2-40B4-BE49-F238E27FC236}">
                <a16:creationId xmlns:a16="http://schemas.microsoft.com/office/drawing/2014/main" id="{6DAF5101-90AD-431D-8039-A9CE98E940A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FFDF8E57-6DC2-4A6F-BD9E-BCCEBA51280B}" type="slidenum">
              <a:rPr lang="cs-CZ" altLang="cs-CZ" smtClean="0">
                <a:latin typeface="Arial" panose="020B0604020202020204" pitchFamily="34" charset="0"/>
              </a:rPr>
              <a:pPr>
                <a:spcBef>
                  <a:spcPct val="0"/>
                </a:spcBef>
                <a:buClrTx/>
                <a:buFontTx/>
                <a:buNone/>
              </a:pPr>
              <a:t>78</a:t>
            </a:fld>
            <a:endParaRPr lang="cs-CZ" altLang="cs-CZ">
              <a:latin typeface="Arial" panose="020B0604020202020204" pitchFamily="34" charset="0"/>
            </a:endParaRPr>
          </a:p>
        </p:txBody>
      </p:sp>
      <p:sp>
        <p:nvSpPr>
          <p:cNvPr id="141315" name="Rectangle 1">
            <a:extLst>
              <a:ext uri="{FF2B5EF4-FFF2-40B4-BE49-F238E27FC236}">
                <a16:creationId xmlns:a16="http://schemas.microsoft.com/office/drawing/2014/main" id="{3DD5CCAB-0BA3-4A85-BCFF-A5D6B1B55B0A}"/>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6" name="Rectangle 2">
            <a:extLst>
              <a:ext uri="{FF2B5EF4-FFF2-40B4-BE49-F238E27FC236}">
                <a16:creationId xmlns:a16="http://schemas.microsoft.com/office/drawing/2014/main" id="{9ACBF4E5-6418-4677-A525-0926B90A190A}"/>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7091601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9">
            <a:extLst>
              <a:ext uri="{FF2B5EF4-FFF2-40B4-BE49-F238E27FC236}">
                <a16:creationId xmlns:a16="http://schemas.microsoft.com/office/drawing/2014/main" id="{6BF5AD19-F8BD-4B5E-A583-178D6D99D3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C53E8CF3-93A7-468C-AF3B-7F05FB7194F4}" type="slidenum">
              <a:rPr lang="cs-CZ" altLang="cs-CZ" smtClean="0">
                <a:latin typeface="Arial" panose="020B0604020202020204" pitchFamily="34" charset="0"/>
              </a:rPr>
              <a:pPr>
                <a:spcBef>
                  <a:spcPct val="0"/>
                </a:spcBef>
                <a:buClrTx/>
                <a:buFontTx/>
                <a:buNone/>
              </a:pPr>
              <a:t>79</a:t>
            </a:fld>
            <a:endParaRPr lang="cs-CZ" altLang="cs-CZ">
              <a:latin typeface="Arial" panose="020B0604020202020204" pitchFamily="34" charset="0"/>
            </a:endParaRPr>
          </a:p>
        </p:txBody>
      </p:sp>
      <p:sp>
        <p:nvSpPr>
          <p:cNvPr id="143363" name="Rectangle 1">
            <a:extLst>
              <a:ext uri="{FF2B5EF4-FFF2-40B4-BE49-F238E27FC236}">
                <a16:creationId xmlns:a16="http://schemas.microsoft.com/office/drawing/2014/main" id="{DC4E9550-1198-40EA-AE3F-E8A745CEB660}"/>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4" name="Rectangle 2">
            <a:extLst>
              <a:ext uri="{FF2B5EF4-FFF2-40B4-BE49-F238E27FC236}">
                <a16:creationId xmlns:a16="http://schemas.microsoft.com/office/drawing/2014/main" id="{5AAC3BDE-5307-4AF6-8CD0-82AA80C4D2A3}"/>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5473027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90D3A349-5B76-4B0F-8777-1A602E3DEAD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1F759C3-9B07-470C-BA19-ED8283DA8192}" type="slidenum">
              <a:rPr lang="cs-CZ" altLang="cs-CZ" smtClean="0">
                <a:latin typeface="Arial" panose="020B0604020202020204" pitchFamily="34" charset="0"/>
              </a:rPr>
              <a:pPr>
                <a:spcBef>
                  <a:spcPct val="0"/>
                </a:spcBef>
                <a:buClrTx/>
                <a:buFontTx/>
                <a:buNone/>
              </a:pPr>
              <a:t>80</a:t>
            </a:fld>
            <a:endParaRPr lang="cs-CZ" altLang="cs-CZ">
              <a:latin typeface="Arial" panose="020B0604020202020204" pitchFamily="34" charset="0"/>
            </a:endParaRPr>
          </a:p>
        </p:txBody>
      </p:sp>
      <p:sp>
        <p:nvSpPr>
          <p:cNvPr id="145411" name="Rectangle 1">
            <a:extLst>
              <a:ext uri="{FF2B5EF4-FFF2-40B4-BE49-F238E27FC236}">
                <a16:creationId xmlns:a16="http://schemas.microsoft.com/office/drawing/2014/main" id="{921C531B-093F-4111-9435-B0BA6D9E10DC}"/>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2" name="Rectangle 2">
            <a:extLst>
              <a:ext uri="{FF2B5EF4-FFF2-40B4-BE49-F238E27FC236}">
                <a16:creationId xmlns:a16="http://schemas.microsoft.com/office/drawing/2014/main" id="{A9E28083-4262-4D88-B600-C301DCB9ED37}"/>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9146043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38E3A334-059C-4A7A-B84A-818D3D77247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EE04DA2-D7BB-47A0-8269-FC24BE88C74F}" type="slidenum">
              <a:rPr lang="cs-CZ" altLang="cs-CZ" smtClean="0">
                <a:latin typeface="Arial" panose="020B0604020202020204" pitchFamily="34" charset="0"/>
              </a:rPr>
              <a:pPr>
                <a:spcBef>
                  <a:spcPct val="0"/>
                </a:spcBef>
                <a:buClrTx/>
                <a:buFontTx/>
                <a:buNone/>
              </a:pPr>
              <a:t>93</a:t>
            </a:fld>
            <a:endParaRPr lang="cs-CZ" altLang="cs-CZ">
              <a:latin typeface="Arial" panose="020B0604020202020204" pitchFamily="34" charset="0"/>
            </a:endParaRPr>
          </a:p>
        </p:txBody>
      </p:sp>
      <p:sp>
        <p:nvSpPr>
          <p:cNvPr id="147459" name="Rectangle 1">
            <a:extLst>
              <a:ext uri="{FF2B5EF4-FFF2-40B4-BE49-F238E27FC236}">
                <a16:creationId xmlns:a16="http://schemas.microsoft.com/office/drawing/2014/main" id="{6675BA80-A858-4554-954E-09B04C4EA8A5}"/>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60" name="Rectangle 2">
            <a:extLst>
              <a:ext uri="{FF2B5EF4-FFF2-40B4-BE49-F238E27FC236}">
                <a16:creationId xmlns:a16="http://schemas.microsoft.com/office/drawing/2014/main" id="{D99AE745-E6A6-400E-BA83-3455D03B1463}"/>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672E8415-244A-4CD1-B967-356E660C45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71825D8-830A-45F4-B2EC-B4FEE84A77FC}" type="slidenum">
              <a:rPr lang="cs-CZ" altLang="cs-CZ" smtClean="0">
                <a:latin typeface="Arial" panose="020B0604020202020204" pitchFamily="34" charset="0"/>
              </a:rPr>
              <a:pPr>
                <a:spcBef>
                  <a:spcPct val="0"/>
                </a:spcBef>
                <a:buClrTx/>
                <a:buFontTx/>
                <a:buNone/>
              </a:pPr>
              <a:t>94</a:t>
            </a:fld>
            <a:endParaRPr lang="cs-CZ" altLang="cs-CZ">
              <a:latin typeface="Arial" panose="020B0604020202020204" pitchFamily="34" charset="0"/>
            </a:endParaRPr>
          </a:p>
        </p:txBody>
      </p:sp>
      <p:sp>
        <p:nvSpPr>
          <p:cNvPr id="149507" name="Rectangle 1">
            <a:extLst>
              <a:ext uri="{FF2B5EF4-FFF2-40B4-BE49-F238E27FC236}">
                <a16:creationId xmlns:a16="http://schemas.microsoft.com/office/drawing/2014/main" id="{8C079791-C830-402F-BE97-F55CE73E6AF1}"/>
              </a:ext>
            </a:extLst>
          </p:cNvPr>
          <p:cNvSpPr>
            <a:spLocks noGrp="1" noRot="1" noChangeAspect="1" noChangeArrowheads="1" noTextEdit="1"/>
          </p:cNvSpPr>
          <p:nvPr>
            <p:ph type="sldImg"/>
          </p:nvPr>
        </p:nvSpPr>
        <p:spPr>
          <a:xfrm>
            <a:off x="919163" y="735013"/>
            <a:ext cx="4897437"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8" name="Rectangle 2">
            <a:extLst>
              <a:ext uri="{FF2B5EF4-FFF2-40B4-BE49-F238E27FC236}">
                <a16:creationId xmlns:a16="http://schemas.microsoft.com/office/drawing/2014/main" id="{C0A570B8-205B-4E11-B19B-0C6F4A5BC831}"/>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9">
            <a:extLst>
              <a:ext uri="{FF2B5EF4-FFF2-40B4-BE49-F238E27FC236}">
                <a16:creationId xmlns:a16="http://schemas.microsoft.com/office/drawing/2014/main" id="{2B2891BC-D703-4EEA-8AD9-A25AAF9FC4C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65FFB0BE-C2B4-40F2-ACC9-0A18799C6B36}" type="slidenum">
              <a:rPr lang="cs-CZ" altLang="cs-CZ" smtClean="0">
                <a:latin typeface="Arial" panose="020B0604020202020204" pitchFamily="34" charset="0"/>
              </a:rPr>
              <a:pPr>
                <a:spcBef>
                  <a:spcPct val="0"/>
                </a:spcBef>
                <a:buClrTx/>
                <a:buFontTx/>
                <a:buNone/>
              </a:pPr>
              <a:t>95</a:t>
            </a:fld>
            <a:endParaRPr lang="cs-CZ" altLang="cs-CZ">
              <a:latin typeface="Arial" panose="020B0604020202020204" pitchFamily="34" charset="0"/>
            </a:endParaRPr>
          </a:p>
        </p:txBody>
      </p:sp>
      <p:sp>
        <p:nvSpPr>
          <p:cNvPr id="151555" name="Rectangle 1">
            <a:extLst>
              <a:ext uri="{FF2B5EF4-FFF2-40B4-BE49-F238E27FC236}">
                <a16:creationId xmlns:a16="http://schemas.microsoft.com/office/drawing/2014/main" id="{B28DF96F-54CE-4E4E-A919-86387646CF84}"/>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6" name="Rectangle 2">
            <a:extLst>
              <a:ext uri="{FF2B5EF4-FFF2-40B4-BE49-F238E27FC236}">
                <a16:creationId xmlns:a16="http://schemas.microsoft.com/office/drawing/2014/main" id="{041AA823-CA54-4BAC-B54E-9E52CE914A53}"/>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9">
            <a:extLst>
              <a:ext uri="{FF2B5EF4-FFF2-40B4-BE49-F238E27FC236}">
                <a16:creationId xmlns:a16="http://schemas.microsoft.com/office/drawing/2014/main" id="{1D647223-710B-40D8-93BF-8D6484C869E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43740930-12F4-4044-B970-39DCF37B365F}" type="slidenum">
              <a:rPr lang="cs-CZ" altLang="cs-CZ" smtClean="0">
                <a:latin typeface="Arial" panose="020B0604020202020204" pitchFamily="34" charset="0"/>
              </a:rPr>
              <a:pPr>
                <a:spcBef>
                  <a:spcPct val="0"/>
                </a:spcBef>
                <a:buClrTx/>
                <a:buFontTx/>
                <a:buNone/>
              </a:pPr>
              <a:t>96</a:t>
            </a:fld>
            <a:endParaRPr lang="cs-CZ" altLang="cs-CZ">
              <a:latin typeface="Arial" panose="020B0604020202020204" pitchFamily="34" charset="0"/>
            </a:endParaRPr>
          </a:p>
        </p:txBody>
      </p:sp>
      <p:sp>
        <p:nvSpPr>
          <p:cNvPr id="161795" name="Rectangle 1">
            <a:extLst>
              <a:ext uri="{FF2B5EF4-FFF2-40B4-BE49-F238E27FC236}">
                <a16:creationId xmlns:a16="http://schemas.microsoft.com/office/drawing/2014/main" id="{37D09AA4-0F5C-4519-8E1A-9DF8B92AB7C2}"/>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1796" name="Rectangle 2">
            <a:extLst>
              <a:ext uri="{FF2B5EF4-FFF2-40B4-BE49-F238E27FC236}">
                <a16:creationId xmlns:a16="http://schemas.microsoft.com/office/drawing/2014/main" id="{6C6C1688-D1A5-4275-84D0-17327E0019A7}"/>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9">
            <a:extLst>
              <a:ext uri="{FF2B5EF4-FFF2-40B4-BE49-F238E27FC236}">
                <a16:creationId xmlns:a16="http://schemas.microsoft.com/office/drawing/2014/main" id="{1759AD0D-7FAB-4715-8BBA-148AE0CB87E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0CFA96F4-1A19-47C5-A264-154D21BD9B2B}" type="slidenum">
              <a:rPr lang="cs-CZ" altLang="cs-CZ" smtClean="0">
                <a:latin typeface="Arial" panose="020B0604020202020204" pitchFamily="34" charset="0"/>
              </a:rPr>
              <a:pPr>
                <a:spcBef>
                  <a:spcPct val="0"/>
                </a:spcBef>
                <a:buClrTx/>
                <a:buFontTx/>
                <a:buNone/>
              </a:pPr>
              <a:t>98</a:t>
            </a:fld>
            <a:endParaRPr lang="cs-CZ" altLang="cs-CZ">
              <a:latin typeface="Arial" panose="020B0604020202020204" pitchFamily="34" charset="0"/>
            </a:endParaRPr>
          </a:p>
        </p:txBody>
      </p:sp>
      <p:sp>
        <p:nvSpPr>
          <p:cNvPr id="163843" name="Rectangle 1">
            <a:extLst>
              <a:ext uri="{FF2B5EF4-FFF2-40B4-BE49-F238E27FC236}">
                <a16:creationId xmlns:a16="http://schemas.microsoft.com/office/drawing/2014/main" id="{7CD66FAB-34DC-4B1E-9869-764256863EEC}"/>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4" name="Rectangle 2">
            <a:extLst>
              <a:ext uri="{FF2B5EF4-FFF2-40B4-BE49-F238E27FC236}">
                <a16:creationId xmlns:a16="http://schemas.microsoft.com/office/drawing/2014/main" id="{1568A7FB-0F4E-4306-B55D-C8C35B01DDCA}"/>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9">
            <a:extLst>
              <a:ext uri="{FF2B5EF4-FFF2-40B4-BE49-F238E27FC236}">
                <a16:creationId xmlns:a16="http://schemas.microsoft.com/office/drawing/2014/main" id="{E1C3C1D2-C9A8-4C19-8ABA-9F0D34CF9B2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31D61F9A-F046-4F6E-AFBD-FFE39EA76154}" type="slidenum">
              <a:rPr lang="cs-CZ" altLang="cs-CZ" smtClean="0">
                <a:latin typeface="Arial" panose="020B0604020202020204" pitchFamily="34" charset="0"/>
              </a:rPr>
              <a:pPr>
                <a:spcBef>
                  <a:spcPct val="0"/>
                </a:spcBef>
                <a:buClrTx/>
                <a:buFontTx/>
                <a:buNone/>
              </a:pPr>
              <a:t>99</a:t>
            </a:fld>
            <a:endParaRPr lang="cs-CZ" altLang="cs-CZ">
              <a:latin typeface="Arial" panose="020B0604020202020204" pitchFamily="34" charset="0"/>
            </a:endParaRPr>
          </a:p>
        </p:txBody>
      </p:sp>
      <p:sp>
        <p:nvSpPr>
          <p:cNvPr id="166915" name="Rectangle 1">
            <a:extLst>
              <a:ext uri="{FF2B5EF4-FFF2-40B4-BE49-F238E27FC236}">
                <a16:creationId xmlns:a16="http://schemas.microsoft.com/office/drawing/2014/main" id="{E4910E7B-9601-4729-A5AC-0A7A4E90CB25}"/>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6" name="Rectangle 2">
            <a:extLst>
              <a:ext uri="{FF2B5EF4-FFF2-40B4-BE49-F238E27FC236}">
                <a16:creationId xmlns:a16="http://schemas.microsoft.com/office/drawing/2014/main" id="{D2A9834A-5EE2-47E5-A3F3-6188C69C86E2}"/>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9">
            <a:extLst>
              <a:ext uri="{FF2B5EF4-FFF2-40B4-BE49-F238E27FC236}">
                <a16:creationId xmlns:a16="http://schemas.microsoft.com/office/drawing/2014/main" id="{432E17B7-4750-439F-9365-5A5787A7084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1F9647AD-CE6E-4B1C-8496-65B4E46AE2DB}" type="slidenum">
              <a:rPr lang="cs-CZ" altLang="cs-CZ" smtClean="0">
                <a:latin typeface="Arial" panose="020B0604020202020204" pitchFamily="34" charset="0"/>
              </a:rPr>
              <a:pPr>
                <a:spcBef>
                  <a:spcPct val="0"/>
                </a:spcBef>
                <a:buClrTx/>
                <a:buFontTx/>
                <a:buNone/>
              </a:pPr>
              <a:t>100</a:t>
            </a:fld>
            <a:endParaRPr lang="cs-CZ" altLang="cs-CZ">
              <a:latin typeface="Arial" panose="020B0604020202020204" pitchFamily="34" charset="0"/>
            </a:endParaRPr>
          </a:p>
        </p:txBody>
      </p:sp>
      <p:sp>
        <p:nvSpPr>
          <p:cNvPr id="168963" name="Rectangle 1">
            <a:extLst>
              <a:ext uri="{FF2B5EF4-FFF2-40B4-BE49-F238E27FC236}">
                <a16:creationId xmlns:a16="http://schemas.microsoft.com/office/drawing/2014/main" id="{68A356DD-7F47-45CB-9EA0-2DF00E297BB7}"/>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8964" name="Rectangle 2">
            <a:extLst>
              <a:ext uri="{FF2B5EF4-FFF2-40B4-BE49-F238E27FC236}">
                <a16:creationId xmlns:a16="http://schemas.microsoft.com/office/drawing/2014/main" id="{B4FAEDB9-E6F4-4BFF-8600-7B56AC2B3A85}"/>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9">
            <a:extLst>
              <a:ext uri="{FF2B5EF4-FFF2-40B4-BE49-F238E27FC236}">
                <a16:creationId xmlns:a16="http://schemas.microsoft.com/office/drawing/2014/main" id="{C2133E17-BCF2-4218-A7CA-7365FE2961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19223242-F21C-4F15-B2CD-A07596242959}" type="slidenum">
              <a:rPr lang="cs-CZ" altLang="cs-CZ" smtClean="0">
                <a:latin typeface="Arial" panose="020B0604020202020204" pitchFamily="34" charset="0"/>
              </a:rPr>
              <a:pPr>
                <a:spcBef>
                  <a:spcPct val="0"/>
                </a:spcBef>
                <a:buClrTx/>
                <a:buFontTx/>
                <a:buNone/>
              </a:pPr>
              <a:t>8</a:t>
            </a:fld>
            <a:endParaRPr lang="cs-CZ" altLang="cs-CZ">
              <a:latin typeface="Arial" panose="020B0604020202020204" pitchFamily="34" charset="0"/>
            </a:endParaRPr>
          </a:p>
        </p:txBody>
      </p:sp>
      <p:sp>
        <p:nvSpPr>
          <p:cNvPr id="17411" name="Rectangle 1">
            <a:extLst>
              <a:ext uri="{FF2B5EF4-FFF2-40B4-BE49-F238E27FC236}">
                <a16:creationId xmlns:a16="http://schemas.microsoft.com/office/drawing/2014/main" id="{41E79757-364B-4CD7-931F-C43F8CC65E58}"/>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a:extLst>
              <a:ext uri="{FF2B5EF4-FFF2-40B4-BE49-F238E27FC236}">
                <a16:creationId xmlns:a16="http://schemas.microsoft.com/office/drawing/2014/main" id="{9C98826E-9701-4D73-A14F-B98823A0FE81}"/>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9">
            <a:extLst>
              <a:ext uri="{FF2B5EF4-FFF2-40B4-BE49-F238E27FC236}">
                <a16:creationId xmlns:a16="http://schemas.microsoft.com/office/drawing/2014/main" id="{58DA30C3-8682-4E6D-97B8-D0104509399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210A1292-3407-4267-9C06-2E2E4FB16DDE}" type="slidenum">
              <a:rPr lang="cs-CZ" altLang="cs-CZ" smtClean="0">
                <a:latin typeface="Arial" panose="020B0604020202020204" pitchFamily="34" charset="0"/>
              </a:rPr>
              <a:pPr>
                <a:spcBef>
                  <a:spcPct val="0"/>
                </a:spcBef>
                <a:buClrTx/>
                <a:buFontTx/>
                <a:buNone/>
              </a:pPr>
              <a:t>101</a:t>
            </a:fld>
            <a:endParaRPr lang="cs-CZ" altLang="cs-CZ">
              <a:latin typeface="Arial" panose="020B0604020202020204" pitchFamily="34" charset="0"/>
            </a:endParaRPr>
          </a:p>
        </p:txBody>
      </p:sp>
      <p:sp>
        <p:nvSpPr>
          <p:cNvPr id="171011" name="Rectangle 1">
            <a:extLst>
              <a:ext uri="{FF2B5EF4-FFF2-40B4-BE49-F238E27FC236}">
                <a16:creationId xmlns:a16="http://schemas.microsoft.com/office/drawing/2014/main" id="{D47D1A88-E66A-410D-BA4E-BD7F93DF2BF9}"/>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2" name="Rectangle 2">
            <a:extLst>
              <a:ext uri="{FF2B5EF4-FFF2-40B4-BE49-F238E27FC236}">
                <a16:creationId xmlns:a16="http://schemas.microsoft.com/office/drawing/2014/main" id="{1FF983D3-EB5C-458C-96AC-A1EC331D9FA7}"/>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9">
            <a:extLst>
              <a:ext uri="{FF2B5EF4-FFF2-40B4-BE49-F238E27FC236}">
                <a16:creationId xmlns:a16="http://schemas.microsoft.com/office/drawing/2014/main" id="{A8C11581-66A7-4964-9BB1-0DF81BD879E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ADEA4926-232A-4F95-979F-2AD59D158BE3}" type="slidenum">
              <a:rPr lang="cs-CZ" altLang="cs-CZ" smtClean="0">
                <a:latin typeface="Arial" panose="020B0604020202020204" pitchFamily="34" charset="0"/>
              </a:rPr>
              <a:pPr>
                <a:spcBef>
                  <a:spcPct val="0"/>
                </a:spcBef>
                <a:buClrTx/>
                <a:buFontTx/>
                <a:buNone/>
              </a:pPr>
              <a:t>102</a:t>
            </a:fld>
            <a:endParaRPr lang="cs-CZ" altLang="cs-CZ">
              <a:latin typeface="Arial" panose="020B0604020202020204" pitchFamily="34" charset="0"/>
            </a:endParaRPr>
          </a:p>
        </p:txBody>
      </p:sp>
      <p:sp>
        <p:nvSpPr>
          <p:cNvPr id="173059" name="Rectangle 1">
            <a:extLst>
              <a:ext uri="{FF2B5EF4-FFF2-40B4-BE49-F238E27FC236}">
                <a16:creationId xmlns:a16="http://schemas.microsoft.com/office/drawing/2014/main" id="{E1B067D2-A49C-4864-BA4A-443A5A2D1C3A}"/>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60" name="Rectangle 2">
            <a:extLst>
              <a:ext uri="{FF2B5EF4-FFF2-40B4-BE49-F238E27FC236}">
                <a16:creationId xmlns:a16="http://schemas.microsoft.com/office/drawing/2014/main" id="{D0E08C0A-285C-495E-B35F-75EAD97C49D8}"/>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Rectangle 9">
            <a:extLst>
              <a:ext uri="{FF2B5EF4-FFF2-40B4-BE49-F238E27FC236}">
                <a16:creationId xmlns:a16="http://schemas.microsoft.com/office/drawing/2014/main" id="{DCAB4B13-014D-4EAB-8AB8-ED369B4BF31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502F92B-7391-497B-8C04-D8AA8A56FAEA}" type="slidenum">
              <a:rPr lang="cs-CZ" altLang="cs-CZ" smtClean="0">
                <a:latin typeface="Arial" panose="020B0604020202020204" pitchFamily="34" charset="0"/>
              </a:rPr>
              <a:pPr>
                <a:spcBef>
                  <a:spcPct val="0"/>
                </a:spcBef>
                <a:buClrTx/>
                <a:buFontTx/>
                <a:buNone/>
              </a:pPr>
              <a:t>103</a:t>
            </a:fld>
            <a:endParaRPr lang="cs-CZ" altLang="cs-CZ">
              <a:latin typeface="Arial" panose="020B0604020202020204" pitchFamily="34" charset="0"/>
            </a:endParaRPr>
          </a:p>
        </p:txBody>
      </p:sp>
      <p:sp>
        <p:nvSpPr>
          <p:cNvPr id="175107" name="Rectangle 1">
            <a:extLst>
              <a:ext uri="{FF2B5EF4-FFF2-40B4-BE49-F238E27FC236}">
                <a16:creationId xmlns:a16="http://schemas.microsoft.com/office/drawing/2014/main" id="{D49BD1B8-85B6-4A04-B4AD-78ADF267B9A7}"/>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5108" name="Rectangle 2">
            <a:extLst>
              <a:ext uri="{FF2B5EF4-FFF2-40B4-BE49-F238E27FC236}">
                <a16:creationId xmlns:a16="http://schemas.microsoft.com/office/drawing/2014/main" id="{79618795-8A50-460B-92DF-B2CFB29091BD}"/>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Rectangle 9">
            <a:extLst>
              <a:ext uri="{FF2B5EF4-FFF2-40B4-BE49-F238E27FC236}">
                <a16:creationId xmlns:a16="http://schemas.microsoft.com/office/drawing/2014/main" id="{07607442-5063-41E7-92EF-33EBB83CF63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A515FDAE-19DB-44A8-B540-3A9805F93030}" type="slidenum">
              <a:rPr lang="cs-CZ" altLang="cs-CZ" smtClean="0">
                <a:latin typeface="Arial" panose="020B0604020202020204" pitchFamily="34" charset="0"/>
              </a:rPr>
              <a:pPr>
                <a:spcBef>
                  <a:spcPct val="0"/>
                </a:spcBef>
                <a:buClrTx/>
                <a:buFontTx/>
                <a:buNone/>
              </a:pPr>
              <a:t>104</a:t>
            </a:fld>
            <a:endParaRPr lang="cs-CZ" altLang="cs-CZ">
              <a:latin typeface="Arial" panose="020B0604020202020204" pitchFamily="34" charset="0"/>
            </a:endParaRPr>
          </a:p>
        </p:txBody>
      </p:sp>
      <p:sp>
        <p:nvSpPr>
          <p:cNvPr id="177155" name="Rectangle 1">
            <a:extLst>
              <a:ext uri="{FF2B5EF4-FFF2-40B4-BE49-F238E27FC236}">
                <a16:creationId xmlns:a16="http://schemas.microsoft.com/office/drawing/2014/main" id="{9D9E5E6B-B695-477C-AF0A-E01962BEDBCC}"/>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7156" name="Rectangle 2">
            <a:extLst>
              <a:ext uri="{FF2B5EF4-FFF2-40B4-BE49-F238E27FC236}">
                <a16:creationId xmlns:a16="http://schemas.microsoft.com/office/drawing/2014/main" id="{8ACF315D-5429-489D-8550-D8ED43CAB30A}"/>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Rectangle 9">
            <a:extLst>
              <a:ext uri="{FF2B5EF4-FFF2-40B4-BE49-F238E27FC236}">
                <a16:creationId xmlns:a16="http://schemas.microsoft.com/office/drawing/2014/main" id="{EC80A8B7-5B7C-4D2A-AF29-07A017A0AD8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CCC67549-346E-457C-8362-A537CC9BB709}" type="slidenum">
              <a:rPr lang="cs-CZ" altLang="cs-CZ" smtClean="0">
                <a:latin typeface="Arial" panose="020B0604020202020204" pitchFamily="34" charset="0"/>
              </a:rPr>
              <a:pPr>
                <a:spcBef>
                  <a:spcPct val="0"/>
                </a:spcBef>
                <a:buClrTx/>
                <a:buFontTx/>
                <a:buNone/>
              </a:pPr>
              <a:t>105</a:t>
            </a:fld>
            <a:endParaRPr lang="cs-CZ" altLang="cs-CZ">
              <a:latin typeface="Arial" panose="020B0604020202020204" pitchFamily="34" charset="0"/>
            </a:endParaRPr>
          </a:p>
        </p:txBody>
      </p:sp>
      <p:sp>
        <p:nvSpPr>
          <p:cNvPr id="179203" name="Rectangle 1">
            <a:extLst>
              <a:ext uri="{FF2B5EF4-FFF2-40B4-BE49-F238E27FC236}">
                <a16:creationId xmlns:a16="http://schemas.microsoft.com/office/drawing/2014/main" id="{1F22FD9D-CAF4-461E-92D6-69531A517172}"/>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9204" name="Rectangle 2">
            <a:extLst>
              <a:ext uri="{FF2B5EF4-FFF2-40B4-BE49-F238E27FC236}">
                <a16:creationId xmlns:a16="http://schemas.microsoft.com/office/drawing/2014/main" id="{AF54AB6F-5247-4EC3-8440-2D984EEBEFE2}"/>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Rectangle 9">
            <a:extLst>
              <a:ext uri="{FF2B5EF4-FFF2-40B4-BE49-F238E27FC236}">
                <a16:creationId xmlns:a16="http://schemas.microsoft.com/office/drawing/2014/main" id="{3AA68623-75ED-415A-A665-AFDF1FC3B7B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D261A61E-9AE6-4F29-963A-63CF50395E34}" type="slidenum">
              <a:rPr lang="cs-CZ" altLang="cs-CZ" smtClean="0">
                <a:latin typeface="Arial" panose="020B0604020202020204" pitchFamily="34" charset="0"/>
              </a:rPr>
              <a:pPr>
                <a:spcBef>
                  <a:spcPct val="0"/>
                </a:spcBef>
                <a:buClrTx/>
                <a:buFontTx/>
                <a:buNone/>
              </a:pPr>
              <a:t>106</a:t>
            </a:fld>
            <a:endParaRPr lang="cs-CZ" altLang="cs-CZ">
              <a:latin typeface="Arial" panose="020B0604020202020204" pitchFamily="34" charset="0"/>
            </a:endParaRPr>
          </a:p>
        </p:txBody>
      </p:sp>
      <p:sp>
        <p:nvSpPr>
          <p:cNvPr id="181251" name="Rectangle 1">
            <a:extLst>
              <a:ext uri="{FF2B5EF4-FFF2-40B4-BE49-F238E27FC236}">
                <a16:creationId xmlns:a16="http://schemas.microsoft.com/office/drawing/2014/main" id="{8C9ED5D9-3AC0-4CD4-AC7D-1DB92951A67A}"/>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1252" name="Rectangle 2">
            <a:extLst>
              <a:ext uri="{FF2B5EF4-FFF2-40B4-BE49-F238E27FC236}">
                <a16:creationId xmlns:a16="http://schemas.microsoft.com/office/drawing/2014/main" id="{30B80247-2856-470F-9E9A-D87FAF60AECE}"/>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9">
            <a:extLst>
              <a:ext uri="{FF2B5EF4-FFF2-40B4-BE49-F238E27FC236}">
                <a16:creationId xmlns:a16="http://schemas.microsoft.com/office/drawing/2014/main" id="{5E59801F-1852-4E27-A0FE-29970F93C73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14A2B300-D606-4F8E-AB94-98F60515BF04}" type="slidenum">
              <a:rPr lang="cs-CZ" altLang="cs-CZ" smtClean="0">
                <a:latin typeface="Arial" panose="020B0604020202020204" pitchFamily="34" charset="0"/>
              </a:rPr>
              <a:pPr>
                <a:spcBef>
                  <a:spcPct val="0"/>
                </a:spcBef>
                <a:buClrTx/>
                <a:buFontTx/>
                <a:buNone/>
              </a:pPr>
              <a:t>107</a:t>
            </a:fld>
            <a:endParaRPr lang="cs-CZ" altLang="cs-CZ">
              <a:latin typeface="Arial" panose="020B0604020202020204" pitchFamily="34" charset="0"/>
            </a:endParaRPr>
          </a:p>
        </p:txBody>
      </p:sp>
      <p:sp>
        <p:nvSpPr>
          <p:cNvPr id="183299" name="Rectangle 1">
            <a:extLst>
              <a:ext uri="{FF2B5EF4-FFF2-40B4-BE49-F238E27FC236}">
                <a16:creationId xmlns:a16="http://schemas.microsoft.com/office/drawing/2014/main" id="{EB061C04-5569-4867-943E-F99E2F560AAE}"/>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3300" name="Rectangle 2">
            <a:extLst>
              <a:ext uri="{FF2B5EF4-FFF2-40B4-BE49-F238E27FC236}">
                <a16:creationId xmlns:a16="http://schemas.microsoft.com/office/drawing/2014/main" id="{D9C39151-EF3D-489C-B6FD-40B2DEC12D98}"/>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Rectangle 9">
            <a:extLst>
              <a:ext uri="{FF2B5EF4-FFF2-40B4-BE49-F238E27FC236}">
                <a16:creationId xmlns:a16="http://schemas.microsoft.com/office/drawing/2014/main" id="{3F48F7CC-30F8-4369-9537-162E1794354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545D87F8-46DF-4A13-B1E5-63224BED9D96}" type="slidenum">
              <a:rPr lang="cs-CZ" altLang="cs-CZ" smtClean="0">
                <a:latin typeface="Arial" panose="020B0604020202020204" pitchFamily="34" charset="0"/>
              </a:rPr>
              <a:pPr>
                <a:spcBef>
                  <a:spcPct val="0"/>
                </a:spcBef>
                <a:buClrTx/>
                <a:buFontTx/>
                <a:buNone/>
              </a:pPr>
              <a:t>108</a:t>
            </a:fld>
            <a:endParaRPr lang="cs-CZ" altLang="cs-CZ">
              <a:latin typeface="Arial" panose="020B0604020202020204" pitchFamily="34" charset="0"/>
            </a:endParaRPr>
          </a:p>
        </p:txBody>
      </p:sp>
      <p:sp>
        <p:nvSpPr>
          <p:cNvPr id="185347" name="Rectangle 1">
            <a:extLst>
              <a:ext uri="{FF2B5EF4-FFF2-40B4-BE49-F238E27FC236}">
                <a16:creationId xmlns:a16="http://schemas.microsoft.com/office/drawing/2014/main" id="{3270E726-3A25-4510-B824-B305E19F81D4}"/>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8" name="Rectangle 2">
            <a:extLst>
              <a:ext uri="{FF2B5EF4-FFF2-40B4-BE49-F238E27FC236}">
                <a16:creationId xmlns:a16="http://schemas.microsoft.com/office/drawing/2014/main" id="{1064F30F-4CFB-4D01-B936-67F5AD658111}"/>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Rectangle 9">
            <a:extLst>
              <a:ext uri="{FF2B5EF4-FFF2-40B4-BE49-F238E27FC236}">
                <a16:creationId xmlns:a16="http://schemas.microsoft.com/office/drawing/2014/main" id="{03E2A1B8-ED2B-4691-B07C-71244C2AE42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35B4D53D-219D-48F3-A0BE-C78D9C0C812F}" type="slidenum">
              <a:rPr lang="cs-CZ" altLang="cs-CZ" smtClean="0">
                <a:latin typeface="Arial" panose="020B0604020202020204" pitchFamily="34" charset="0"/>
              </a:rPr>
              <a:pPr>
                <a:spcBef>
                  <a:spcPct val="0"/>
                </a:spcBef>
                <a:buClrTx/>
                <a:buFontTx/>
                <a:buNone/>
              </a:pPr>
              <a:t>109</a:t>
            </a:fld>
            <a:endParaRPr lang="cs-CZ" altLang="cs-CZ">
              <a:latin typeface="Arial" panose="020B0604020202020204" pitchFamily="34" charset="0"/>
            </a:endParaRPr>
          </a:p>
        </p:txBody>
      </p:sp>
      <p:sp>
        <p:nvSpPr>
          <p:cNvPr id="187395" name="Rectangle 1">
            <a:extLst>
              <a:ext uri="{FF2B5EF4-FFF2-40B4-BE49-F238E27FC236}">
                <a16:creationId xmlns:a16="http://schemas.microsoft.com/office/drawing/2014/main" id="{99404467-9EDC-4FAA-BC11-45641F03767B}"/>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7396" name="Rectangle 2">
            <a:extLst>
              <a:ext uri="{FF2B5EF4-FFF2-40B4-BE49-F238E27FC236}">
                <a16:creationId xmlns:a16="http://schemas.microsoft.com/office/drawing/2014/main" id="{DFDE2655-DA9E-442D-81FB-22AF6E0DC512}"/>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9">
            <a:extLst>
              <a:ext uri="{FF2B5EF4-FFF2-40B4-BE49-F238E27FC236}">
                <a16:creationId xmlns:a16="http://schemas.microsoft.com/office/drawing/2014/main" id="{DE7A5406-5EE2-4C7F-83C2-BC910020441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7F17FC91-C01A-431D-A35A-68C32EE11104}" type="slidenum">
              <a:rPr lang="cs-CZ" altLang="cs-CZ" smtClean="0">
                <a:latin typeface="Arial" panose="020B0604020202020204" pitchFamily="34" charset="0"/>
              </a:rPr>
              <a:pPr>
                <a:spcBef>
                  <a:spcPct val="0"/>
                </a:spcBef>
                <a:buClrTx/>
                <a:buFontTx/>
                <a:buNone/>
              </a:pPr>
              <a:t>110</a:t>
            </a:fld>
            <a:endParaRPr lang="cs-CZ" altLang="cs-CZ">
              <a:latin typeface="Arial" panose="020B0604020202020204" pitchFamily="34" charset="0"/>
            </a:endParaRPr>
          </a:p>
        </p:txBody>
      </p:sp>
      <p:sp>
        <p:nvSpPr>
          <p:cNvPr id="189443" name="Rectangle 1">
            <a:extLst>
              <a:ext uri="{FF2B5EF4-FFF2-40B4-BE49-F238E27FC236}">
                <a16:creationId xmlns:a16="http://schemas.microsoft.com/office/drawing/2014/main" id="{5F978B23-4A22-4D89-B220-F2749F2E6456}"/>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9444" name="Rectangle 2">
            <a:extLst>
              <a:ext uri="{FF2B5EF4-FFF2-40B4-BE49-F238E27FC236}">
                <a16:creationId xmlns:a16="http://schemas.microsoft.com/office/drawing/2014/main" id="{359E2373-51D3-474F-B0C4-268650789FC2}"/>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a:extLst>
              <a:ext uri="{FF2B5EF4-FFF2-40B4-BE49-F238E27FC236}">
                <a16:creationId xmlns:a16="http://schemas.microsoft.com/office/drawing/2014/main" id="{16BB46B8-8482-4A23-A134-0FA9E461369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16C58ECC-7204-4763-AE43-ACC56F11CF5E}" type="slidenum">
              <a:rPr lang="cs-CZ" altLang="cs-CZ" smtClean="0">
                <a:latin typeface="Arial" panose="020B0604020202020204" pitchFamily="34" charset="0"/>
              </a:rPr>
              <a:pPr>
                <a:spcBef>
                  <a:spcPct val="0"/>
                </a:spcBef>
                <a:buClrTx/>
                <a:buFontTx/>
                <a:buNone/>
              </a:pPr>
              <a:t>9</a:t>
            </a:fld>
            <a:endParaRPr lang="cs-CZ" altLang="cs-CZ">
              <a:latin typeface="Arial" panose="020B0604020202020204" pitchFamily="34" charset="0"/>
            </a:endParaRPr>
          </a:p>
        </p:txBody>
      </p:sp>
      <p:sp>
        <p:nvSpPr>
          <p:cNvPr id="19459" name="Rectangle 1">
            <a:extLst>
              <a:ext uri="{FF2B5EF4-FFF2-40B4-BE49-F238E27FC236}">
                <a16:creationId xmlns:a16="http://schemas.microsoft.com/office/drawing/2014/main" id="{716547D3-0A0D-4189-8C2B-12AE4A33F860}"/>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a:extLst>
              <a:ext uri="{FF2B5EF4-FFF2-40B4-BE49-F238E27FC236}">
                <a16:creationId xmlns:a16="http://schemas.microsoft.com/office/drawing/2014/main" id="{37E33E9F-757F-463B-A1B7-247F6B98128F}"/>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a:extLst>
              <a:ext uri="{FF2B5EF4-FFF2-40B4-BE49-F238E27FC236}">
                <a16:creationId xmlns:a16="http://schemas.microsoft.com/office/drawing/2014/main" id="{3AA8EEC6-9298-42C8-A149-2B1DDC78FFF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A6E91213-0169-415D-92FC-19DEAD022C39}" type="slidenum">
              <a:rPr lang="cs-CZ" altLang="cs-CZ" smtClean="0">
                <a:latin typeface="Arial" panose="020B0604020202020204" pitchFamily="34" charset="0"/>
              </a:rPr>
              <a:pPr>
                <a:spcBef>
                  <a:spcPct val="0"/>
                </a:spcBef>
                <a:buClrTx/>
                <a:buFontTx/>
                <a:buNone/>
              </a:pPr>
              <a:t>10</a:t>
            </a:fld>
            <a:endParaRPr lang="cs-CZ" altLang="cs-CZ">
              <a:latin typeface="Arial" panose="020B0604020202020204" pitchFamily="34" charset="0"/>
            </a:endParaRPr>
          </a:p>
        </p:txBody>
      </p:sp>
      <p:sp>
        <p:nvSpPr>
          <p:cNvPr id="21507" name="Rectangle 1">
            <a:extLst>
              <a:ext uri="{FF2B5EF4-FFF2-40B4-BE49-F238E27FC236}">
                <a16:creationId xmlns:a16="http://schemas.microsoft.com/office/drawing/2014/main" id="{96FE843E-CE7B-4ECE-834F-13197F4110C3}"/>
              </a:ext>
            </a:extLst>
          </p:cNvPr>
          <p:cNvSpPr>
            <a:spLocks noGrp="1" noRot="1" noChangeAspect="1" noChangeArrowheads="1" noTextEdit="1"/>
          </p:cNvSpPr>
          <p:nvPr>
            <p:ph type="sldImg"/>
          </p:nvPr>
        </p:nvSpPr>
        <p:spPr>
          <a:xfrm>
            <a:off x="101600" y="735013"/>
            <a:ext cx="6532563" cy="36750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039DFC95-62D8-4BF6-AE7D-AE747D71AB4F}"/>
              </a:ext>
            </a:extLst>
          </p:cNvPr>
          <p:cNvSpPr>
            <a:spLocks noGrp="1" noChangeArrowheads="1"/>
          </p:cNvSpPr>
          <p:nvPr>
            <p:ph type="body" idx="1"/>
          </p:nvPr>
        </p:nvSpPr>
        <p:spPr>
          <a:xfrm>
            <a:off x="673100" y="4654550"/>
            <a:ext cx="5389563"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123652-0E54-46CB-9277-B51C783F4BB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FACF7C9-51FB-433C-A805-FB77F9304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DE2C9C4-66F7-44AD-8F61-48CD8EF8B60C}"/>
              </a:ext>
            </a:extLst>
          </p:cNvPr>
          <p:cNvSpPr>
            <a:spLocks noGrp="1"/>
          </p:cNvSpPr>
          <p:nvPr>
            <p:ph type="dt" sz="half" idx="10"/>
          </p:nvPr>
        </p:nvSpPr>
        <p:spPr/>
        <p:txBody>
          <a:bodyPr/>
          <a:lstStyle/>
          <a:p>
            <a:fld id="{E6D96EAF-A570-4521-8477-94091AE39035}" type="datetimeFigureOut">
              <a:rPr lang="cs-CZ" smtClean="0"/>
              <a:t>14.05.2020</a:t>
            </a:fld>
            <a:endParaRPr lang="cs-CZ"/>
          </a:p>
        </p:txBody>
      </p:sp>
      <p:sp>
        <p:nvSpPr>
          <p:cNvPr id="5" name="Zástupný symbol pro zápatí 4">
            <a:extLst>
              <a:ext uri="{FF2B5EF4-FFF2-40B4-BE49-F238E27FC236}">
                <a16:creationId xmlns:a16="http://schemas.microsoft.com/office/drawing/2014/main" id="{6AB8460C-C372-4397-B1AD-943B7AF3ABF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8EDF9EB-D442-40A2-A3A9-397E537034B6}"/>
              </a:ext>
            </a:extLst>
          </p:cNvPr>
          <p:cNvSpPr>
            <a:spLocks noGrp="1"/>
          </p:cNvSpPr>
          <p:nvPr>
            <p:ph type="sldNum" sz="quarter" idx="12"/>
          </p:nvPr>
        </p:nvSpPr>
        <p:spPr/>
        <p:txBody>
          <a:bodyPr/>
          <a:lstStyle/>
          <a:p>
            <a:fld id="{5D9E34D8-F479-4D8B-A193-49F75B6D44E0}" type="slidenum">
              <a:rPr lang="cs-CZ" smtClean="0"/>
              <a:t>‹#›</a:t>
            </a:fld>
            <a:endParaRPr lang="cs-CZ"/>
          </a:p>
        </p:txBody>
      </p:sp>
    </p:spTree>
    <p:extLst>
      <p:ext uri="{BB962C8B-B14F-4D97-AF65-F5344CB8AC3E}">
        <p14:creationId xmlns:p14="http://schemas.microsoft.com/office/powerpoint/2010/main" val="229987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D5BE29-F964-4167-9991-2AFE24363E6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8A3B764-4D09-4AF4-9EA5-7AF90E0909A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0BC98AE-BEAD-466B-B42E-605FFE34C262}"/>
              </a:ext>
            </a:extLst>
          </p:cNvPr>
          <p:cNvSpPr>
            <a:spLocks noGrp="1"/>
          </p:cNvSpPr>
          <p:nvPr>
            <p:ph type="dt" sz="half" idx="10"/>
          </p:nvPr>
        </p:nvSpPr>
        <p:spPr/>
        <p:txBody>
          <a:bodyPr/>
          <a:lstStyle/>
          <a:p>
            <a:fld id="{E6D96EAF-A570-4521-8477-94091AE39035}" type="datetimeFigureOut">
              <a:rPr lang="cs-CZ" smtClean="0"/>
              <a:t>14.05.2020</a:t>
            </a:fld>
            <a:endParaRPr lang="cs-CZ"/>
          </a:p>
        </p:txBody>
      </p:sp>
      <p:sp>
        <p:nvSpPr>
          <p:cNvPr id="5" name="Zástupný symbol pro zápatí 4">
            <a:extLst>
              <a:ext uri="{FF2B5EF4-FFF2-40B4-BE49-F238E27FC236}">
                <a16:creationId xmlns:a16="http://schemas.microsoft.com/office/drawing/2014/main" id="{9E97696B-845B-4774-AFE1-36E0C7F53C4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C441C24-7097-4922-994B-1345E286D03F}"/>
              </a:ext>
            </a:extLst>
          </p:cNvPr>
          <p:cNvSpPr>
            <a:spLocks noGrp="1"/>
          </p:cNvSpPr>
          <p:nvPr>
            <p:ph type="sldNum" sz="quarter" idx="12"/>
          </p:nvPr>
        </p:nvSpPr>
        <p:spPr/>
        <p:txBody>
          <a:bodyPr/>
          <a:lstStyle/>
          <a:p>
            <a:fld id="{5D9E34D8-F479-4D8B-A193-49F75B6D44E0}" type="slidenum">
              <a:rPr lang="cs-CZ" smtClean="0"/>
              <a:t>‹#›</a:t>
            </a:fld>
            <a:endParaRPr lang="cs-CZ"/>
          </a:p>
        </p:txBody>
      </p:sp>
    </p:spTree>
    <p:extLst>
      <p:ext uri="{BB962C8B-B14F-4D97-AF65-F5344CB8AC3E}">
        <p14:creationId xmlns:p14="http://schemas.microsoft.com/office/powerpoint/2010/main" val="437150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9B704FA-4565-47F6-B6A7-CF5FF26D1B7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39C3314-1900-4F4B-9006-2C9651E3C9F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8F2C1C3-C1E9-4768-8504-180DB3D67721}"/>
              </a:ext>
            </a:extLst>
          </p:cNvPr>
          <p:cNvSpPr>
            <a:spLocks noGrp="1"/>
          </p:cNvSpPr>
          <p:nvPr>
            <p:ph type="dt" sz="half" idx="10"/>
          </p:nvPr>
        </p:nvSpPr>
        <p:spPr/>
        <p:txBody>
          <a:bodyPr/>
          <a:lstStyle/>
          <a:p>
            <a:fld id="{E6D96EAF-A570-4521-8477-94091AE39035}" type="datetimeFigureOut">
              <a:rPr lang="cs-CZ" smtClean="0"/>
              <a:t>14.05.2020</a:t>
            </a:fld>
            <a:endParaRPr lang="cs-CZ"/>
          </a:p>
        </p:txBody>
      </p:sp>
      <p:sp>
        <p:nvSpPr>
          <p:cNvPr id="5" name="Zástupný symbol pro zápatí 4">
            <a:extLst>
              <a:ext uri="{FF2B5EF4-FFF2-40B4-BE49-F238E27FC236}">
                <a16:creationId xmlns:a16="http://schemas.microsoft.com/office/drawing/2014/main" id="{3A320230-C0D4-4849-B22E-693232E4AE1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F6327F1-17CE-48C4-B6A7-E2BD66C9EDA0}"/>
              </a:ext>
            </a:extLst>
          </p:cNvPr>
          <p:cNvSpPr>
            <a:spLocks noGrp="1"/>
          </p:cNvSpPr>
          <p:nvPr>
            <p:ph type="sldNum" sz="quarter" idx="12"/>
          </p:nvPr>
        </p:nvSpPr>
        <p:spPr/>
        <p:txBody>
          <a:bodyPr/>
          <a:lstStyle/>
          <a:p>
            <a:fld id="{5D9E34D8-F479-4D8B-A193-49F75B6D44E0}" type="slidenum">
              <a:rPr lang="cs-CZ" smtClean="0"/>
              <a:t>‹#›</a:t>
            </a:fld>
            <a:endParaRPr lang="cs-CZ"/>
          </a:p>
        </p:txBody>
      </p:sp>
    </p:spTree>
    <p:extLst>
      <p:ext uri="{BB962C8B-B14F-4D97-AF65-F5344CB8AC3E}">
        <p14:creationId xmlns:p14="http://schemas.microsoft.com/office/powerpoint/2010/main" val="197624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25BF9D-9C08-4C13-87A7-DCA06D928FE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5C6F59E-9140-48E7-8EBE-85036048A1D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E6803E1-C4A7-4A43-85B6-709ECAACAC47}"/>
              </a:ext>
            </a:extLst>
          </p:cNvPr>
          <p:cNvSpPr>
            <a:spLocks noGrp="1"/>
          </p:cNvSpPr>
          <p:nvPr>
            <p:ph type="dt" sz="half" idx="10"/>
          </p:nvPr>
        </p:nvSpPr>
        <p:spPr/>
        <p:txBody>
          <a:bodyPr/>
          <a:lstStyle/>
          <a:p>
            <a:fld id="{E6D96EAF-A570-4521-8477-94091AE39035}" type="datetimeFigureOut">
              <a:rPr lang="cs-CZ" smtClean="0"/>
              <a:t>14.05.2020</a:t>
            </a:fld>
            <a:endParaRPr lang="cs-CZ"/>
          </a:p>
        </p:txBody>
      </p:sp>
      <p:sp>
        <p:nvSpPr>
          <p:cNvPr id="5" name="Zástupný symbol pro zápatí 4">
            <a:extLst>
              <a:ext uri="{FF2B5EF4-FFF2-40B4-BE49-F238E27FC236}">
                <a16:creationId xmlns:a16="http://schemas.microsoft.com/office/drawing/2014/main" id="{F2F1D970-3949-42F2-99A2-8DE30623775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7095AB6-7F25-47C6-97D8-3D9791DD5BE6}"/>
              </a:ext>
            </a:extLst>
          </p:cNvPr>
          <p:cNvSpPr>
            <a:spLocks noGrp="1"/>
          </p:cNvSpPr>
          <p:nvPr>
            <p:ph type="sldNum" sz="quarter" idx="12"/>
          </p:nvPr>
        </p:nvSpPr>
        <p:spPr/>
        <p:txBody>
          <a:bodyPr/>
          <a:lstStyle/>
          <a:p>
            <a:fld id="{5D9E34D8-F479-4D8B-A193-49F75B6D44E0}" type="slidenum">
              <a:rPr lang="cs-CZ" smtClean="0"/>
              <a:t>‹#›</a:t>
            </a:fld>
            <a:endParaRPr lang="cs-CZ"/>
          </a:p>
        </p:txBody>
      </p:sp>
    </p:spTree>
    <p:extLst>
      <p:ext uri="{BB962C8B-B14F-4D97-AF65-F5344CB8AC3E}">
        <p14:creationId xmlns:p14="http://schemas.microsoft.com/office/powerpoint/2010/main" val="221455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02F64E-CF06-4459-9A54-5EBAFC7CF54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C6BD55B1-5142-4B54-8EF3-2F6FA400EA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4A0A8AD-F222-4862-B81E-7A290A30397F}"/>
              </a:ext>
            </a:extLst>
          </p:cNvPr>
          <p:cNvSpPr>
            <a:spLocks noGrp="1"/>
          </p:cNvSpPr>
          <p:nvPr>
            <p:ph type="dt" sz="half" idx="10"/>
          </p:nvPr>
        </p:nvSpPr>
        <p:spPr/>
        <p:txBody>
          <a:bodyPr/>
          <a:lstStyle/>
          <a:p>
            <a:fld id="{E6D96EAF-A570-4521-8477-94091AE39035}" type="datetimeFigureOut">
              <a:rPr lang="cs-CZ" smtClean="0"/>
              <a:t>14.05.2020</a:t>
            </a:fld>
            <a:endParaRPr lang="cs-CZ"/>
          </a:p>
        </p:txBody>
      </p:sp>
      <p:sp>
        <p:nvSpPr>
          <p:cNvPr id="5" name="Zástupný symbol pro zápatí 4">
            <a:extLst>
              <a:ext uri="{FF2B5EF4-FFF2-40B4-BE49-F238E27FC236}">
                <a16:creationId xmlns:a16="http://schemas.microsoft.com/office/drawing/2014/main" id="{9261BB0D-7CF1-439C-AE99-49E2BE50745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D87297E-8412-401E-84E6-B9EB0F6E9724}"/>
              </a:ext>
            </a:extLst>
          </p:cNvPr>
          <p:cNvSpPr>
            <a:spLocks noGrp="1"/>
          </p:cNvSpPr>
          <p:nvPr>
            <p:ph type="sldNum" sz="quarter" idx="12"/>
          </p:nvPr>
        </p:nvSpPr>
        <p:spPr/>
        <p:txBody>
          <a:bodyPr/>
          <a:lstStyle/>
          <a:p>
            <a:fld id="{5D9E34D8-F479-4D8B-A193-49F75B6D44E0}" type="slidenum">
              <a:rPr lang="cs-CZ" smtClean="0"/>
              <a:t>‹#›</a:t>
            </a:fld>
            <a:endParaRPr lang="cs-CZ"/>
          </a:p>
        </p:txBody>
      </p:sp>
    </p:spTree>
    <p:extLst>
      <p:ext uri="{BB962C8B-B14F-4D97-AF65-F5344CB8AC3E}">
        <p14:creationId xmlns:p14="http://schemas.microsoft.com/office/powerpoint/2010/main" val="23692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BA8542-3963-446C-8255-234E6A6D938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6585A6D-EAB0-435D-8EFA-DAE113980EC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46C7324-371A-4DEF-889B-69F9A47709E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7F2CB8D-5E89-4F7E-A3D9-88DA73686DD9}"/>
              </a:ext>
            </a:extLst>
          </p:cNvPr>
          <p:cNvSpPr>
            <a:spLocks noGrp="1"/>
          </p:cNvSpPr>
          <p:nvPr>
            <p:ph type="dt" sz="half" idx="10"/>
          </p:nvPr>
        </p:nvSpPr>
        <p:spPr/>
        <p:txBody>
          <a:bodyPr/>
          <a:lstStyle/>
          <a:p>
            <a:fld id="{E6D96EAF-A570-4521-8477-94091AE39035}" type="datetimeFigureOut">
              <a:rPr lang="cs-CZ" smtClean="0"/>
              <a:t>14.05.2020</a:t>
            </a:fld>
            <a:endParaRPr lang="cs-CZ"/>
          </a:p>
        </p:txBody>
      </p:sp>
      <p:sp>
        <p:nvSpPr>
          <p:cNvPr id="6" name="Zástupný symbol pro zápatí 5">
            <a:extLst>
              <a:ext uri="{FF2B5EF4-FFF2-40B4-BE49-F238E27FC236}">
                <a16:creationId xmlns:a16="http://schemas.microsoft.com/office/drawing/2014/main" id="{D8DAA7CF-9D7F-4F56-9D61-970550E5D71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C3E0187-3938-435C-A3B0-FEA80636C3A3}"/>
              </a:ext>
            </a:extLst>
          </p:cNvPr>
          <p:cNvSpPr>
            <a:spLocks noGrp="1"/>
          </p:cNvSpPr>
          <p:nvPr>
            <p:ph type="sldNum" sz="quarter" idx="12"/>
          </p:nvPr>
        </p:nvSpPr>
        <p:spPr/>
        <p:txBody>
          <a:bodyPr/>
          <a:lstStyle/>
          <a:p>
            <a:fld id="{5D9E34D8-F479-4D8B-A193-49F75B6D44E0}" type="slidenum">
              <a:rPr lang="cs-CZ" smtClean="0"/>
              <a:t>‹#›</a:t>
            </a:fld>
            <a:endParaRPr lang="cs-CZ"/>
          </a:p>
        </p:txBody>
      </p:sp>
    </p:spTree>
    <p:extLst>
      <p:ext uri="{BB962C8B-B14F-4D97-AF65-F5344CB8AC3E}">
        <p14:creationId xmlns:p14="http://schemas.microsoft.com/office/powerpoint/2010/main" val="60726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FF2518-7C2B-44BA-A856-5691A4DC00F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6A1DCA6-8C82-491B-ABF2-A423E9B05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D88244E-DFF7-4964-9196-D7797AFC9BF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452A59E4-75D6-4D8C-902C-D74DB5DE75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B8353712-BF53-4203-B7B3-0EA29FA13EBD}"/>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E16003E-3051-4740-AC06-BD875A166EE6}"/>
              </a:ext>
            </a:extLst>
          </p:cNvPr>
          <p:cNvSpPr>
            <a:spLocks noGrp="1"/>
          </p:cNvSpPr>
          <p:nvPr>
            <p:ph type="dt" sz="half" idx="10"/>
          </p:nvPr>
        </p:nvSpPr>
        <p:spPr/>
        <p:txBody>
          <a:bodyPr/>
          <a:lstStyle/>
          <a:p>
            <a:fld id="{E6D96EAF-A570-4521-8477-94091AE39035}" type="datetimeFigureOut">
              <a:rPr lang="cs-CZ" smtClean="0"/>
              <a:t>14.05.2020</a:t>
            </a:fld>
            <a:endParaRPr lang="cs-CZ"/>
          </a:p>
        </p:txBody>
      </p:sp>
      <p:sp>
        <p:nvSpPr>
          <p:cNvPr id="8" name="Zástupný symbol pro zápatí 7">
            <a:extLst>
              <a:ext uri="{FF2B5EF4-FFF2-40B4-BE49-F238E27FC236}">
                <a16:creationId xmlns:a16="http://schemas.microsoft.com/office/drawing/2014/main" id="{202C7456-12F7-4CAD-AF63-B54FEAB8AE96}"/>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D093B60-1F23-4067-A7D6-D9597F7BF609}"/>
              </a:ext>
            </a:extLst>
          </p:cNvPr>
          <p:cNvSpPr>
            <a:spLocks noGrp="1"/>
          </p:cNvSpPr>
          <p:nvPr>
            <p:ph type="sldNum" sz="quarter" idx="12"/>
          </p:nvPr>
        </p:nvSpPr>
        <p:spPr/>
        <p:txBody>
          <a:bodyPr/>
          <a:lstStyle/>
          <a:p>
            <a:fld id="{5D9E34D8-F479-4D8B-A193-49F75B6D44E0}" type="slidenum">
              <a:rPr lang="cs-CZ" smtClean="0"/>
              <a:t>‹#›</a:t>
            </a:fld>
            <a:endParaRPr lang="cs-CZ"/>
          </a:p>
        </p:txBody>
      </p:sp>
    </p:spTree>
    <p:extLst>
      <p:ext uri="{BB962C8B-B14F-4D97-AF65-F5344CB8AC3E}">
        <p14:creationId xmlns:p14="http://schemas.microsoft.com/office/powerpoint/2010/main" val="4124379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B0A2A-9C58-4603-995D-28351D8D8FA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1B1464E-E7FD-45A0-A556-D6D7FD7E4FCA}"/>
              </a:ext>
            </a:extLst>
          </p:cNvPr>
          <p:cNvSpPr>
            <a:spLocks noGrp="1"/>
          </p:cNvSpPr>
          <p:nvPr>
            <p:ph type="dt" sz="half" idx="10"/>
          </p:nvPr>
        </p:nvSpPr>
        <p:spPr/>
        <p:txBody>
          <a:bodyPr/>
          <a:lstStyle/>
          <a:p>
            <a:fld id="{E6D96EAF-A570-4521-8477-94091AE39035}" type="datetimeFigureOut">
              <a:rPr lang="cs-CZ" smtClean="0"/>
              <a:t>14.05.2020</a:t>
            </a:fld>
            <a:endParaRPr lang="cs-CZ"/>
          </a:p>
        </p:txBody>
      </p:sp>
      <p:sp>
        <p:nvSpPr>
          <p:cNvPr id="4" name="Zástupný symbol pro zápatí 3">
            <a:extLst>
              <a:ext uri="{FF2B5EF4-FFF2-40B4-BE49-F238E27FC236}">
                <a16:creationId xmlns:a16="http://schemas.microsoft.com/office/drawing/2014/main" id="{D66E1737-EA4C-40C4-BF42-F7477872F70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1F612AB-D1DE-442A-91BA-90202CD48BE9}"/>
              </a:ext>
            </a:extLst>
          </p:cNvPr>
          <p:cNvSpPr>
            <a:spLocks noGrp="1"/>
          </p:cNvSpPr>
          <p:nvPr>
            <p:ph type="sldNum" sz="quarter" idx="12"/>
          </p:nvPr>
        </p:nvSpPr>
        <p:spPr/>
        <p:txBody>
          <a:bodyPr/>
          <a:lstStyle/>
          <a:p>
            <a:fld id="{5D9E34D8-F479-4D8B-A193-49F75B6D44E0}" type="slidenum">
              <a:rPr lang="cs-CZ" smtClean="0"/>
              <a:t>‹#›</a:t>
            </a:fld>
            <a:endParaRPr lang="cs-CZ"/>
          </a:p>
        </p:txBody>
      </p:sp>
    </p:spTree>
    <p:extLst>
      <p:ext uri="{BB962C8B-B14F-4D97-AF65-F5344CB8AC3E}">
        <p14:creationId xmlns:p14="http://schemas.microsoft.com/office/powerpoint/2010/main" val="405970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6A404B6-38D1-45D5-9E4E-ED7523ACDDD2}"/>
              </a:ext>
            </a:extLst>
          </p:cNvPr>
          <p:cNvSpPr>
            <a:spLocks noGrp="1"/>
          </p:cNvSpPr>
          <p:nvPr>
            <p:ph type="dt" sz="half" idx="10"/>
          </p:nvPr>
        </p:nvSpPr>
        <p:spPr/>
        <p:txBody>
          <a:bodyPr/>
          <a:lstStyle/>
          <a:p>
            <a:fld id="{E6D96EAF-A570-4521-8477-94091AE39035}" type="datetimeFigureOut">
              <a:rPr lang="cs-CZ" smtClean="0"/>
              <a:t>14.05.2020</a:t>
            </a:fld>
            <a:endParaRPr lang="cs-CZ"/>
          </a:p>
        </p:txBody>
      </p:sp>
      <p:sp>
        <p:nvSpPr>
          <p:cNvPr id="3" name="Zástupný symbol pro zápatí 2">
            <a:extLst>
              <a:ext uri="{FF2B5EF4-FFF2-40B4-BE49-F238E27FC236}">
                <a16:creationId xmlns:a16="http://schemas.microsoft.com/office/drawing/2014/main" id="{15B79416-69E8-4539-8ED7-975C4983208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84647DF-B1A0-4A8C-9258-9E8F48C711A9}"/>
              </a:ext>
            </a:extLst>
          </p:cNvPr>
          <p:cNvSpPr>
            <a:spLocks noGrp="1"/>
          </p:cNvSpPr>
          <p:nvPr>
            <p:ph type="sldNum" sz="quarter" idx="12"/>
          </p:nvPr>
        </p:nvSpPr>
        <p:spPr/>
        <p:txBody>
          <a:bodyPr/>
          <a:lstStyle/>
          <a:p>
            <a:fld id="{5D9E34D8-F479-4D8B-A193-49F75B6D44E0}" type="slidenum">
              <a:rPr lang="cs-CZ" smtClean="0"/>
              <a:t>‹#›</a:t>
            </a:fld>
            <a:endParaRPr lang="cs-CZ"/>
          </a:p>
        </p:txBody>
      </p:sp>
    </p:spTree>
    <p:extLst>
      <p:ext uri="{BB962C8B-B14F-4D97-AF65-F5344CB8AC3E}">
        <p14:creationId xmlns:p14="http://schemas.microsoft.com/office/powerpoint/2010/main" val="144754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394674-F1C3-4EC9-B652-7D71D53ED89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5BBFC8D9-A831-4B65-9D8E-35CE5BDD57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2686E163-82CA-4255-B3A1-D04BB4247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A4FD6A7-36A3-4838-9D37-80D119DF6CE3}"/>
              </a:ext>
            </a:extLst>
          </p:cNvPr>
          <p:cNvSpPr>
            <a:spLocks noGrp="1"/>
          </p:cNvSpPr>
          <p:nvPr>
            <p:ph type="dt" sz="half" idx="10"/>
          </p:nvPr>
        </p:nvSpPr>
        <p:spPr/>
        <p:txBody>
          <a:bodyPr/>
          <a:lstStyle/>
          <a:p>
            <a:fld id="{E6D96EAF-A570-4521-8477-94091AE39035}" type="datetimeFigureOut">
              <a:rPr lang="cs-CZ" smtClean="0"/>
              <a:t>14.05.2020</a:t>
            </a:fld>
            <a:endParaRPr lang="cs-CZ"/>
          </a:p>
        </p:txBody>
      </p:sp>
      <p:sp>
        <p:nvSpPr>
          <p:cNvPr id="6" name="Zástupný symbol pro zápatí 5">
            <a:extLst>
              <a:ext uri="{FF2B5EF4-FFF2-40B4-BE49-F238E27FC236}">
                <a16:creationId xmlns:a16="http://schemas.microsoft.com/office/drawing/2014/main" id="{E22AC902-E001-4CAE-A311-7D7565DC591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9A2E53E-AFBF-4C15-B612-773EB400D380}"/>
              </a:ext>
            </a:extLst>
          </p:cNvPr>
          <p:cNvSpPr>
            <a:spLocks noGrp="1"/>
          </p:cNvSpPr>
          <p:nvPr>
            <p:ph type="sldNum" sz="quarter" idx="12"/>
          </p:nvPr>
        </p:nvSpPr>
        <p:spPr/>
        <p:txBody>
          <a:bodyPr/>
          <a:lstStyle/>
          <a:p>
            <a:fld id="{5D9E34D8-F479-4D8B-A193-49F75B6D44E0}" type="slidenum">
              <a:rPr lang="cs-CZ" smtClean="0"/>
              <a:t>‹#›</a:t>
            </a:fld>
            <a:endParaRPr lang="cs-CZ"/>
          </a:p>
        </p:txBody>
      </p:sp>
    </p:spTree>
    <p:extLst>
      <p:ext uri="{BB962C8B-B14F-4D97-AF65-F5344CB8AC3E}">
        <p14:creationId xmlns:p14="http://schemas.microsoft.com/office/powerpoint/2010/main" val="3527260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55E7A9-7F9B-4125-BBC2-EC7551536F8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AD5925A-FD1D-4515-8AA6-91CF689038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62F66BE1-0907-441A-AA0D-CBA1EDE73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AA00FE6-4222-4D9C-8FCC-F7212ECC662F}"/>
              </a:ext>
            </a:extLst>
          </p:cNvPr>
          <p:cNvSpPr>
            <a:spLocks noGrp="1"/>
          </p:cNvSpPr>
          <p:nvPr>
            <p:ph type="dt" sz="half" idx="10"/>
          </p:nvPr>
        </p:nvSpPr>
        <p:spPr/>
        <p:txBody>
          <a:bodyPr/>
          <a:lstStyle/>
          <a:p>
            <a:fld id="{E6D96EAF-A570-4521-8477-94091AE39035}" type="datetimeFigureOut">
              <a:rPr lang="cs-CZ" smtClean="0"/>
              <a:t>14.05.2020</a:t>
            </a:fld>
            <a:endParaRPr lang="cs-CZ"/>
          </a:p>
        </p:txBody>
      </p:sp>
      <p:sp>
        <p:nvSpPr>
          <p:cNvPr id="6" name="Zástupný symbol pro zápatí 5">
            <a:extLst>
              <a:ext uri="{FF2B5EF4-FFF2-40B4-BE49-F238E27FC236}">
                <a16:creationId xmlns:a16="http://schemas.microsoft.com/office/drawing/2014/main" id="{B8FAEE7B-492C-494E-988C-C72644FA5EF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258CE8F-B459-45F6-AD6E-A3D1F2C75810}"/>
              </a:ext>
            </a:extLst>
          </p:cNvPr>
          <p:cNvSpPr>
            <a:spLocks noGrp="1"/>
          </p:cNvSpPr>
          <p:nvPr>
            <p:ph type="sldNum" sz="quarter" idx="12"/>
          </p:nvPr>
        </p:nvSpPr>
        <p:spPr/>
        <p:txBody>
          <a:bodyPr/>
          <a:lstStyle/>
          <a:p>
            <a:fld id="{5D9E34D8-F479-4D8B-A193-49F75B6D44E0}" type="slidenum">
              <a:rPr lang="cs-CZ" smtClean="0"/>
              <a:t>‹#›</a:t>
            </a:fld>
            <a:endParaRPr lang="cs-CZ"/>
          </a:p>
        </p:txBody>
      </p:sp>
    </p:spTree>
    <p:extLst>
      <p:ext uri="{BB962C8B-B14F-4D97-AF65-F5344CB8AC3E}">
        <p14:creationId xmlns:p14="http://schemas.microsoft.com/office/powerpoint/2010/main" val="262826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F8B1F46-284A-43E9-AC0B-D33E6A2AF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DD57A138-C023-4BDC-8D2B-212C0B856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2903A4D-1C9E-42B2-B801-A3B11C2487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96EAF-A570-4521-8477-94091AE39035}" type="datetimeFigureOut">
              <a:rPr lang="cs-CZ" smtClean="0"/>
              <a:t>14.05.2020</a:t>
            </a:fld>
            <a:endParaRPr lang="cs-CZ"/>
          </a:p>
        </p:txBody>
      </p:sp>
      <p:sp>
        <p:nvSpPr>
          <p:cNvPr id="5" name="Zástupný symbol pro zápatí 4">
            <a:extLst>
              <a:ext uri="{FF2B5EF4-FFF2-40B4-BE49-F238E27FC236}">
                <a16:creationId xmlns:a16="http://schemas.microsoft.com/office/drawing/2014/main" id="{8F8A3542-C18D-442A-8328-F3CB4535C3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8CC6970-E654-41EA-873A-D824137220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E34D8-F479-4D8B-A193-49F75B6D44E0}" type="slidenum">
              <a:rPr lang="cs-CZ" smtClean="0"/>
              <a:t>‹#›</a:t>
            </a:fld>
            <a:endParaRPr lang="cs-CZ"/>
          </a:p>
        </p:txBody>
      </p:sp>
    </p:spTree>
    <p:extLst>
      <p:ext uri="{BB962C8B-B14F-4D97-AF65-F5344CB8AC3E}">
        <p14:creationId xmlns:p14="http://schemas.microsoft.com/office/powerpoint/2010/main" val="4122739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2.jpeg"/><Relationship Id="rId4" Type="http://schemas.openxmlformats.org/officeDocument/2006/relationships/image" Target="../media/image31.jpeg"/></Relationships>
</file>

<file path=ppt/slides/_rels/slide6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hyperlink" Target="http://sk.wikipedia.org/wiki/Philip_K._Dick" TargetMode="External"/><Relationship Id="rId13" Type="http://schemas.openxmlformats.org/officeDocument/2006/relationships/hyperlink" Target="http://sk.wikipedia.org/w/index.php?title=Mark_Vonnegut&amp;action=edit&amp;redlink=1" TargetMode="External"/><Relationship Id="rId18" Type="http://schemas.openxmlformats.org/officeDocument/2006/relationships/image" Target="../media/image10.png"/><Relationship Id="rId3" Type="http://schemas.openxmlformats.org/officeDocument/2006/relationships/hyperlink" Target="http://sk.wikipedia.org/wiki/Vincent_van_Gogh" TargetMode="External"/><Relationship Id="rId7" Type="http://schemas.openxmlformats.org/officeDocument/2006/relationships/hyperlink" Target="http://sk.wikipedia.org/w/index.php?title=Clara_Bow&amp;action=edit&amp;redlink=1" TargetMode="External"/><Relationship Id="rId12" Type="http://schemas.openxmlformats.org/officeDocument/2006/relationships/hyperlink" Target="http://sk.wikipedia.org/w/index.php?title=Vaslav_Nijinsky&amp;action=edit&amp;redlink=1" TargetMode="External"/><Relationship Id="rId17" Type="http://schemas.openxmlformats.org/officeDocument/2006/relationships/image" Target="../media/image49.jpeg"/><Relationship Id="rId2" Type="http://schemas.openxmlformats.org/officeDocument/2006/relationships/notesSlide" Target="../notesSlides/notesSlide66.xml"/><Relationship Id="rId16"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hyperlink" Target="http://sk.wikipedia.org/w/index.php?title=Buddy_Bolden&amp;action=edit&amp;redlink=1" TargetMode="External"/><Relationship Id="rId11" Type="http://schemas.openxmlformats.org/officeDocument/2006/relationships/hyperlink" Target="http://sk.wikipedia.org/wiki/John_Forbes_Nash" TargetMode="External"/><Relationship Id="rId5" Type="http://schemas.openxmlformats.org/officeDocument/2006/relationships/hyperlink" Target="http://sk.wikipedia.org/wiki/Syd_Barrett" TargetMode="External"/><Relationship Id="rId15" Type="http://schemas.openxmlformats.org/officeDocument/2006/relationships/image" Target="../media/image47.jpeg"/><Relationship Id="rId10" Type="http://schemas.openxmlformats.org/officeDocument/2006/relationships/hyperlink" Target="http://sk.wikipedia.org/w/index.php?title=Zelda_Fitzgerald&amp;action=edit&amp;redlink=1" TargetMode="External"/><Relationship Id="rId4" Type="http://schemas.openxmlformats.org/officeDocument/2006/relationships/hyperlink" Target="http://sk.wikipedia.org/w/index.php?title=Antonin_Artaud&amp;action=edit&amp;redlink=1" TargetMode="External"/><Relationship Id="rId9" Type="http://schemas.openxmlformats.org/officeDocument/2006/relationships/hyperlink" Target="http://sk.wikipedia.org/w/index.php?title=Eduard_Einstein&amp;action=edit&amp;redlink=1" TargetMode="External"/><Relationship Id="rId14" Type="http://schemas.openxmlformats.org/officeDocument/2006/relationships/hyperlink" Target="http://sk.wikipedia.org/wiki/Brian_Wilson"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a:extLst>
              <a:ext uri="{FF2B5EF4-FFF2-40B4-BE49-F238E27FC236}">
                <a16:creationId xmlns:a16="http://schemas.microsoft.com/office/drawing/2014/main" id="{899CA4ED-B8D4-45D5-8FFC-DD6DE154619D}"/>
              </a:ext>
            </a:extLst>
          </p:cNvPr>
          <p:cNvSpPr txBox="1">
            <a:spLocks noChangeArrowheads="1"/>
          </p:cNvSpPr>
          <p:nvPr/>
        </p:nvSpPr>
        <p:spPr bwMode="auto">
          <a:xfrm>
            <a:off x="2209800" y="1484784"/>
            <a:ext cx="77724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dirty="0">
                <a:solidFill>
                  <a:srgbClr val="FF0000"/>
                </a:solidFill>
              </a:rPr>
              <a:t>SCHIZOFRENIE</a:t>
            </a:r>
          </a:p>
        </p:txBody>
      </p:sp>
      <p:sp>
        <p:nvSpPr>
          <p:cNvPr id="3075" name="Text Box 2">
            <a:extLst>
              <a:ext uri="{FF2B5EF4-FFF2-40B4-BE49-F238E27FC236}">
                <a16:creationId xmlns:a16="http://schemas.microsoft.com/office/drawing/2014/main" id="{673571C1-6348-4D1B-B952-5F29DBB5C8EA}"/>
              </a:ext>
            </a:extLst>
          </p:cNvPr>
          <p:cNvSpPr txBox="1">
            <a:spLocks noChangeArrowheads="1"/>
          </p:cNvSpPr>
          <p:nvPr/>
        </p:nvSpPr>
        <p:spPr bwMode="auto">
          <a:xfrm>
            <a:off x="1992314" y="3284539"/>
            <a:ext cx="8207375"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ts val="600"/>
              </a:spcBef>
              <a:buClrTx/>
            </a:pPr>
            <a:r>
              <a:rPr lang="cs-CZ" altLang="cs-CZ" sz="2000" dirty="0"/>
              <a:t>Michaela Mayerová</a:t>
            </a:r>
          </a:p>
          <a:p>
            <a:pPr algn="ctr">
              <a:spcBef>
                <a:spcPts val="600"/>
              </a:spcBef>
              <a:buClrTx/>
            </a:pPr>
            <a:r>
              <a:rPr lang="cs-CZ" altLang="cs-CZ" sz="2000" dirty="0"/>
              <a:t>Psychiatrická klinika LF MU a FN Brno</a:t>
            </a:r>
          </a:p>
          <a:p>
            <a:pPr algn="ctr">
              <a:spcBef>
                <a:spcPts val="600"/>
              </a:spcBef>
              <a:buClrTx/>
            </a:pPr>
            <a:endParaRPr lang="cs-CZ" altLang="cs-CZ" sz="2400" dirty="0"/>
          </a:p>
          <a:p>
            <a:pPr algn="ctr">
              <a:spcBef>
                <a:spcPts val="600"/>
              </a:spcBef>
              <a:buClrTx/>
            </a:pPr>
            <a:r>
              <a:rPr lang="cs-CZ" altLang="cs-CZ" sz="2000" dirty="0"/>
              <a:t>Některé informace použity z přednášky prof. Přikryla</a:t>
            </a:r>
          </a:p>
          <a:p>
            <a:pPr algn="ctr">
              <a:spcBef>
                <a:spcPts val="600"/>
              </a:spcBef>
              <a:buClrTx/>
            </a:pPr>
            <a:endParaRPr lang="cs-CZ" altLang="cs-CZ" sz="24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EB529F71-8084-40AC-92DC-20B0B9176589}"/>
              </a:ext>
            </a:extLst>
          </p:cNvPr>
          <p:cNvSpPr txBox="1">
            <a:spLocks noChangeArrowheads="1"/>
          </p:cNvSpPr>
          <p:nvPr/>
        </p:nvSpPr>
        <p:spPr bwMode="auto">
          <a:xfrm>
            <a:off x="1981200" y="274639"/>
            <a:ext cx="82296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dirty="0"/>
              <a:t>Typu bludů</a:t>
            </a:r>
          </a:p>
        </p:txBody>
      </p:sp>
      <p:sp>
        <p:nvSpPr>
          <p:cNvPr id="14338" name="Text Box 2">
            <a:extLst>
              <a:ext uri="{FF2B5EF4-FFF2-40B4-BE49-F238E27FC236}">
                <a16:creationId xmlns:a16="http://schemas.microsoft.com/office/drawing/2014/main" id="{1ADC6F3B-230C-4E64-9AC0-7FD55EA36FD9}"/>
              </a:ext>
            </a:extLst>
          </p:cNvPr>
          <p:cNvSpPr txBox="1">
            <a:spLocks noChangeArrowheads="1"/>
          </p:cNvSpPr>
          <p:nvPr/>
        </p:nvSpPr>
        <p:spPr bwMode="auto">
          <a:xfrm>
            <a:off x="685800" y="692150"/>
            <a:ext cx="10801350" cy="5976938"/>
          </a:xfrm>
          <a:prstGeom prst="rect">
            <a:avLst/>
          </a:prstGeom>
          <a:noFill/>
          <a:ln>
            <a:noFill/>
          </a:ln>
          <a:effectLst/>
        </p:spPr>
        <p:txBody>
          <a:bodyPr/>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9pPr>
          </a:lstStyle>
          <a:p>
            <a:pPr>
              <a:spcBef>
                <a:spcPts val="300"/>
              </a:spcBef>
              <a:buSzPct val="100000"/>
              <a:defRPr/>
            </a:pPr>
            <a:r>
              <a:rPr lang="cs-CZ" altLang="cs-CZ" sz="1200" b="1" u="sng" dirty="0">
                <a:latin typeface="Calibri" panose="020F0502020204030204" pitchFamily="34" charset="0"/>
              </a:rPr>
              <a:t>1.) </a:t>
            </a:r>
            <a:r>
              <a:rPr lang="cs-CZ" altLang="cs-CZ" sz="1200" b="1" u="sng" dirty="0" err="1">
                <a:latin typeface="Calibri" panose="020F0502020204030204" pitchFamily="34" charset="0"/>
              </a:rPr>
              <a:t>Makromanické</a:t>
            </a:r>
            <a:r>
              <a:rPr lang="cs-CZ" altLang="cs-CZ" sz="1200" b="1" u="sng" dirty="0">
                <a:latin typeface="Calibri" panose="020F0502020204030204" pitchFamily="34" charset="0"/>
              </a:rPr>
              <a:t> </a:t>
            </a:r>
            <a:r>
              <a:rPr lang="cs-CZ" altLang="cs-CZ" sz="1200" b="1" dirty="0">
                <a:latin typeface="Calibri" panose="020F0502020204030204" pitchFamily="34" charset="0"/>
              </a:rPr>
              <a:t>(bývají i u mánií)</a:t>
            </a:r>
          </a:p>
          <a:p>
            <a:pPr marL="338138" indent="-333375">
              <a:spcBef>
                <a:spcPts val="300"/>
              </a:spcBef>
              <a:buClr>
                <a:srgbClr val="000000"/>
              </a:buClr>
              <a:buSzPct val="100000"/>
              <a:buFont typeface="Arial" panose="020B0604020202020204" pitchFamily="34" charset="0"/>
              <a:buChar char="•"/>
              <a:defRPr/>
            </a:pPr>
            <a:r>
              <a:rPr lang="cs-CZ" altLang="cs-CZ" sz="1200" b="1" dirty="0">
                <a:latin typeface="Calibri" panose="020F0502020204030204" pitchFamily="34" charset="0"/>
              </a:rPr>
              <a:t>Megalomanické</a:t>
            </a:r>
            <a:r>
              <a:rPr lang="cs-CZ" altLang="cs-CZ" sz="1200" dirty="0">
                <a:latin typeface="Calibri" panose="020F0502020204030204" pitchFamily="34" charset="0"/>
              </a:rPr>
              <a:t> – přesvědčení o zvláštním významu vlastní osobnosti</a:t>
            </a:r>
          </a:p>
          <a:p>
            <a:pPr marL="338138" indent="-333375">
              <a:spcBef>
                <a:spcPts val="300"/>
              </a:spcBef>
              <a:buClr>
                <a:srgbClr val="000000"/>
              </a:buClr>
              <a:buSzPct val="100000"/>
              <a:buFont typeface="Arial" panose="020B0604020202020204" pitchFamily="34" charset="0"/>
              <a:buChar char="•"/>
              <a:defRPr/>
            </a:pPr>
            <a:r>
              <a:rPr lang="cs-CZ" altLang="cs-CZ" sz="1200" b="1" dirty="0" err="1">
                <a:latin typeface="Calibri" panose="020F0502020204030204" pitchFamily="34" charset="0"/>
              </a:rPr>
              <a:t>Extrapotenční</a:t>
            </a:r>
            <a:r>
              <a:rPr lang="cs-CZ" altLang="cs-CZ" sz="1200" dirty="0">
                <a:latin typeface="Calibri" panose="020F0502020204030204" pitchFamily="34" charset="0"/>
              </a:rPr>
              <a:t> – přesvědčení o nadpřirozených schopnostech či nadání</a:t>
            </a:r>
          </a:p>
          <a:p>
            <a:pPr marL="338138" indent="-333375">
              <a:spcBef>
                <a:spcPts val="300"/>
              </a:spcBef>
              <a:buClr>
                <a:srgbClr val="000000"/>
              </a:buClr>
              <a:buSzPct val="100000"/>
              <a:buFont typeface="Arial" panose="020B0604020202020204" pitchFamily="34" charset="0"/>
              <a:buChar char="•"/>
              <a:defRPr/>
            </a:pPr>
            <a:r>
              <a:rPr lang="cs-CZ" altLang="cs-CZ" sz="1200" b="1" dirty="0">
                <a:latin typeface="Calibri" panose="020F0502020204030204" pitchFamily="34" charset="0"/>
              </a:rPr>
              <a:t>Originární</a:t>
            </a:r>
            <a:r>
              <a:rPr lang="cs-CZ" altLang="cs-CZ" sz="1200" dirty="0">
                <a:latin typeface="Calibri" panose="020F0502020204030204" pitchFamily="34" charset="0"/>
              </a:rPr>
              <a:t> – přesvědčení o vznešeném původu</a:t>
            </a:r>
          </a:p>
          <a:p>
            <a:pPr marL="338138" indent="-333375">
              <a:spcBef>
                <a:spcPts val="300"/>
              </a:spcBef>
              <a:buClr>
                <a:srgbClr val="000000"/>
              </a:buClr>
              <a:buSzPct val="100000"/>
              <a:buFont typeface="Arial" panose="020B0604020202020204" pitchFamily="34" charset="0"/>
              <a:buChar char="•"/>
              <a:defRPr/>
            </a:pPr>
            <a:r>
              <a:rPr lang="cs-CZ" altLang="cs-CZ" sz="1200" b="1" dirty="0" err="1">
                <a:latin typeface="Calibri" panose="020F0502020204030204" pitchFamily="34" charset="0"/>
              </a:rPr>
              <a:t>Inventorní</a:t>
            </a:r>
            <a:r>
              <a:rPr lang="cs-CZ" altLang="cs-CZ" sz="1200" dirty="0">
                <a:latin typeface="Calibri" panose="020F0502020204030204" pitchFamily="34" charset="0"/>
              </a:rPr>
              <a:t> – přesvědčení, že je vynálezcem významného objevu</a:t>
            </a:r>
          </a:p>
          <a:p>
            <a:pPr marL="338138" indent="-333375">
              <a:spcBef>
                <a:spcPts val="300"/>
              </a:spcBef>
              <a:buClr>
                <a:srgbClr val="000000"/>
              </a:buClr>
              <a:buSzPct val="100000"/>
              <a:buFont typeface="Arial" panose="020B0604020202020204" pitchFamily="34" charset="0"/>
              <a:buChar char="•"/>
              <a:defRPr/>
            </a:pPr>
            <a:r>
              <a:rPr lang="cs-CZ" altLang="cs-CZ" sz="1200" b="1" dirty="0">
                <a:latin typeface="Calibri" panose="020F0502020204030204" pitchFamily="34" charset="0"/>
              </a:rPr>
              <a:t>Reformátorské</a:t>
            </a:r>
            <a:r>
              <a:rPr lang="cs-CZ" altLang="cs-CZ" sz="1200" dirty="0">
                <a:latin typeface="Calibri" panose="020F0502020204030204" pitchFamily="34" charset="0"/>
              </a:rPr>
              <a:t> – přesvědčení o tom, že provede významné změny ve společnosti</a:t>
            </a:r>
          </a:p>
          <a:p>
            <a:pPr marL="338138" indent="-333375">
              <a:spcBef>
                <a:spcPts val="300"/>
              </a:spcBef>
              <a:buClr>
                <a:srgbClr val="000000"/>
              </a:buClr>
              <a:buSzPct val="100000"/>
              <a:buFont typeface="Arial" panose="020B0604020202020204" pitchFamily="34" charset="0"/>
              <a:buChar char="•"/>
              <a:defRPr/>
            </a:pPr>
            <a:r>
              <a:rPr lang="cs-CZ" altLang="cs-CZ" sz="1200" b="1" dirty="0">
                <a:latin typeface="Calibri" panose="020F0502020204030204" pitchFamily="34" charset="0"/>
              </a:rPr>
              <a:t>Mesiášské (religiózní)</a:t>
            </a:r>
            <a:r>
              <a:rPr lang="cs-CZ" altLang="cs-CZ" sz="1200" dirty="0">
                <a:latin typeface="Calibri" panose="020F0502020204030204" pitchFamily="34" charset="0"/>
              </a:rPr>
              <a:t> – přesvědčení, že je spasitelem</a:t>
            </a:r>
          </a:p>
          <a:p>
            <a:pPr marL="338138" indent="-333375">
              <a:spcBef>
                <a:spcPts val="300"/>
              </a:spcBef>
              <a:buClr>
                <a:srgbClr val="000000"/>
              </a:buClr>
              <a:buSzPct val="100000"/>
              <a:buFont typeface="Arial" panose="020B0604020202020204" pitchFamily="34" charset="0"/>
              <a:buChar char="•"/>
              <a:defRPr/>
            </a:pPr>
            <a:r>
              <a:rPr lang="cs-CZ" altLang="cs-CZ" sz="1200" b="1" dirty="0">
                <a:latin typeface="Calibri" panose="020F0502020204030204" pitchFamily="34" charset="0"/>
              </a:rPr>
              <a:t>Erotomanické</a:t>
            </a:r>
            <a:r>
              <a:rPr lang="cs-CZ" altLang="cs-CZ" sz="1200" dirty="0">
                <a:latin typeface="Calibri" panose="020F0502020204030204" pitchFamily="34" charset="0"/>
              </a:rPr>
              <a:t> – přesvědčení o neodolatelnosti pro druhé pohlaví</a:t>
            </a:r>
          </a:p>
          <a:p>
            <a:pPr marL="338138" indent="-333375">
              <a:spcBef>
                <a:spcPts val="300"/>
              </a:spcBef>
              <a:buClr>
                <a:srgbClr val="000000"/>
              </a:buClr>
              <a:buSzPct val="100000"/>
              <a:buFont typeface="Arial" panose="020B0604020202020204" pitchFamily="34" charset="0"/>
              <a:buChar char="•"/>
              <a:defRPr/>
            </a:pPr>
            <a:r>
              <a:rPr lang="cs-CZ" altLang="cs-CZ" sz="1200" b="1" dirty="0">
                <a:latin typeface="Calibri" panose="020F0502020204030204" pitchFamily="34" charset="0"/>
              </a:rPr>
              <a:t>Eternity</a:t>
            </a:r>
            <a:r>
              <a:rPr lang="cs-CZ" altLang="cs-CZ" sz="1200" dirty="0">
                <a:latin typeface="Calibri" panose="020F0502020204030204" pitchFamily="34" charset="0"/>
              </a:rPr>
              <a:t> – přesvědčení, že dotyčný je nesmrtelný, že nezemře</a:t>
            </a:r>
          </a:p>
          <a:p>
            <a:pPr>
              <a:spcBef>
                <a:spcPts val="300"/>
              </a:spcBef>
              <a:buSzPct val="100000"/>
              <a:defRPr/>
            </a:pPr>
            <a:r>
              <a:rPr lang="cs-CZ" altLang="cs-CZ" sz="1200" b="1" u="sng" dirty="0">
                <a:latin typeface="Calibri" panose="020F0502020204030204" pitchFamily="34" charset="0"/>
              </a:rPr>
              <a:t>2.) </a:t>
            </a:r>
            <a:r>
              <a:rPr lang="cs-CZ" altLang="cs-CZ" sz="1200" b="1" u="sng" dirty="0" err="1">
                <a:latin typeface="Calibri" panose="020F0502020204030204" pitchFamily="34" charset="0"/>
              </a:rPr>
              <a:t>Mikromanické</a:t>
            </a:r>
            <a:r>
              <a:rPr lang="cs-CZ" altLang="cs-CZ" sz="1200" b="1" u="sng" dirty="0">
                <a:latin typeface="Calibri" panose="020F0502020204030204" pitchFamily="34" charset="0"/>
              </a:rPr>
              <a:t> </a:t>
            </a:r>
            <a:r>
              <a:rPr lang="cs-CZ" altLang="cs-CZ" sz="1200" b="1" dirty="0">
                <a:latin typeface="Calibri" panose="020F0502020204030204" pitchFamily="34" charset="0"/>
              </a:rPr>
              <a:t>(bývají i u depresí)</a:t>
            </a:r>
          </a:p>
          <a:p>
            <a:pPr marL="338138" indent="-333375">
              <a:spcBef>
                <a:spcPts val="300"/>
              </a:spcBef>
              <a:buClr>
                <a:srgbClr val="000000"/>
              </a:buClr>
              <a:buSzPct val="100000"/>
              <a:buFont typeface="Arial" panose="020B0604020202020204" pitchFamily="34" charset="0"/>
              <a:buChar char="•"/>
              <a:defRPr/>
            </a:pPr>
            <a:r>
              <a:rPr lang="cs-CZ" altLang="cs-CZ" sz="1200" b="1" dirty="0">
                <a:latin typeface="Calibri" panose="020F0502020204030204" pitchFamily="34" charset="0"/>
              </a:rPr>
              <a:t>Insuficientní</a:t>
            </a:r>
            <a:r>
              <a:rPr lang="cs-CZ" altLang="cs-CZ" sz="1200" dirty="0">
                <a:latin typeface="Calibri" panose="020F0502020204030204" pitchFamily="34" charset="0"/>
              </a:rPr>
              <a:t> – přesvědčení o vlastní neschopnosti</a:t>
            </a:r>
          </a:p>
          <a:p>
            <a:pPr marL="338138" indent="-333375">
              <a:spcBef>
                <a:spcPts val="300"/>
              </a:spcBef>
              <a:buClr>
                <a:srgbClr val="000000"/>
              </a:buClr>
              <a:buSzPct val="100000"/>
              <a:buFont typeface="Arial" panose="020B0604020202020204" pitchFamily="34" charset="0"/>
              <a:buChar char="•"/>
              <a:defRPr/>
            </a:pPr>
            <a:r>
              <a:rPr lang="cs-CZ" altLang="cs-CZ" sz="1200" b="1" dirty="0" err="1">
                <a:latin typeface="Calibri" panose="020F0502020204030204" pitchFamily="34" charset="0"/>
              </a:rPr>
              <a:t>Autoakuzační</a:t>
            </a:r>
            <a:r>
              <a:rPr lang="cs-CZ" altLang="cs-CZ" sz="1200" dirty="0">
                <a:latin typeface="Calibri" panose="020F0502020204030204" pitchFamily="34" charset="0"/>
              </a:rPr>
              <a:t> – sebeobviňování za různá neštěstí atp.</a:t>
            </a:r>
          </a:p>
          <a:p>
            <a:pPr marL="338138" indent="-333375">
              <a:spcBef>
                <a:spcPts val="300"/>
              </a:spcBef>
              <a:buClr>
                <a:srgbClr val="000000"/>
              </a:buClr>
              <a:buSzPct val="100000"/>
              <a:buFont typeface="Arial" panose="020B0604020202020204" pitchFamily="34" charset="0"/>
              <a:buChar char="•"/>
              <a:defRPr/>
            </a:pPr>
            <a:r>
              <a:rPr lang="cs-CZ" altLang="cs-CZ" sz="1200" b="1" dirty="0" err="1">
                <a:latin typeface="Calibri" panose="020F0502020204030204" pitchFamily="34" charset="0"/>
              </a:rPr>
              <a:t>Obavné</a:t>
            </a:r>
            <a:r>
              <a:rPr lang="cs-CZ" altLang="cs-CZ" sz="1200" dirty="0">
                <a:latin typeface="Calibri" panose="020F0502020204030204" pitchFamily="34" charset="0"/>
              </a:rPr>
              <a:t> – přesvědčení, že se přihodí katastrofa</a:t>
            </a:r>
          </a:p>
          <a:p>
            <a:pPr marL="338138" indent="-333375">
              <a:spcBef>
                <a:spcPts val="300"/>
              </a:spcBef>
              <a:buClr>
                <a:srgbClr val="000000"/>
              </a:buClr>
              <a:buSzPct val="100000"/>
              <a:buFont typeface="Arial" panose="020B0604020202020204" pitchFamily="34" charset="0"/>
              <a:buChar char="•"/>
              <a:defRPr/>
            </a:pPr>
            <a:r>
              <a:rPr lang="cs-CZ" altLang="cs-CZ" sz="1200" b="1" dirty="0" err="1">
                <a:latin typeface="Calibri" panose="020F0502020204030204" pitchFamily="34" charset="0"/>
              </a:rPr>
              <a:t>Ruinační</a:t>
            </a:r>
            <a:r>
              <a:rPr lang="cs-CZ" altLang="cs-CZ" sz="1200" dirty="0">
                <a:latin typeface="Calibri" panose="020F0502020204030204" pitchFamily="34" charset="0"/>
              </a:rPr>
              <a:t> – přesvědčení o totálním zchudnutí</a:t>
            </a:r>
          </a:p>
          <a:p>
            <a:pPr marL="338138" indent="-333375">
              <a:spcBef>
                <a:spcPts val="300"/>
              </a:spcBef>
              <a:buClr>
                <a:srgbClr val="000000"/>
              </a:buClr>
              <a:buSzPct val="100000"/>
              <a:buFont typeface="Arial" panose="020B0604020202020204" pitchFamily="34" charset="0"/>
              <a:buChar char="•"/>
              <a:defRPr/>
            </a:pPr>
            <a:r>
              <a:rPr lang="cs-CZ" altLang="cs-CZ" sz="1200" b="1" dirty="0">
                <a:latin typeface="Calibri" panose="020F0502020204030204" pitchFamily="34" charset="0"/>
              </a:rPr>
              <a:t>Negační</a:t>
            </a:r>
            <a:r>
              <a:rPr lang="cs-CZ" altLang="cs-CZ" sz="1200" dirty="0">
                <a:latin typeface="Calibri" panose="020F0502020204030204" pitchFamily="34" charset="0"/>
              </a:rPr>
              <a:t> – popírá existenci (buď vlastní či někoho jiného – např. z rodiny atp.)</a:t>
            </a:r>
          </a:p>
          <a:p>
            <a:pPr marL="338138" indent="-333375">
              <a:spcBef>
                <a:spcPts val="300"/>
              </a:spcBef>
              <a:buClr>
                <a:srgbClr val="000000"/>
              </a:buClr>
              <a:buSzPct val="100000"/>
              <a:buFont typeface="Arial" panose="020B0604020202020204" pitchFamily="34" charset="0"/>
              <a:buChar char="•"/>
              <a:defRPr/>
            </a:pPr>
            <a:r>
              <a:rPr lang="cs-CZ" altLang="cs-CZ" sz="1200" b="1" dirty="0">
                <a:latin typeface="Calibri" panose="020F0502020204030204" pitchFamily="34" charset="0"/>
              </a:rPr>
              <a:t>Enormity</a:t>
            </a:r>
            <a:r>
              <a:rPr lang="cs-CZ" altLang="cs-CZ" sz="1200" dirty="0">
                <a:latin typeface="Calibri" panose="020F0502020204030204" pitchFamily="34" charset="0"/>
              </a:rPr>
              <a:t> – přesvědčení, že svojí existencí či činností přivodí katastrofu</a:t>
            </a:r>
          </a:p>
          <a:p>
            <a:pPr marL="338138" indent="-333375">
              <a:spcBef>
                <a:spcPts val="300"/>
              </a:spcBef>
              <a:buClr>
                <a:srgbClr val="000000"/>
              </a:buClr>
              <a:buSzPct val="100000"/>
              <a:buFont typeface="Arial" panose="020B0604020202020204" pitchFamily="34" charset="0"/>
              <a:buChar char="•"/>
              <a:defRPr/>
            </a:pPr>
            <a:r>
              <a:rPr lang="cs-CZ" altLang="cs-CZ" sz="1200" b="1" dirty="0">
                <a:latin typeface="Calibri" panose="020F0502020204030204" pitchFamily="34" charset="0"/>
              </a:rPr>
              <a:t>Eternity</a:t>
            </a:r>
            <a:r>
              <a:rPr lang="cs-CZ" altLang="cs-CZ" sz="1200" dirty="0">
                <a:latin typeface="Calibri" panose="020F0502020204030204" pitchFamily="34" charset="0"/>
              </a:rPr>
              <a:t> – přesvědčení, že musí žít navždy, aby trpěl za své hříchy</a:t>
            </a:r>
          </a:p>
          <a:p>
            <a:pPr marL="338138" indent="-333375">
              <a:spcBef>
                <a:spcPts val="300"/>
              </a:spcBef>
              <a:buClr>
                <a:srgbClr val="000000"/>
              </a:buClr>
              <a:buSzPct val="100000"/>
              <a:buFont typeface="Arial" panose="020B0604020202020204" pitchFamily="34" charset="0"/>
              <a:buChar char="•"/>
              <a:defRPr/>
            </a:pPr>
            <a:r>
              <a:rPr lang="cs-CZ" altLang="cs-CZ" sz="1200" b="1" dirty="0">
                <a:latin typeface="Calibri" panose="020F0502020204030204" pitchFamily="34" charset="0"/>
              </a:rPr>
              <a:t>Hypochondrické</a:t>
            </a:r>
            <a:r>
              <a:rPr lang="cs-CZ" altLang="cs-CZ" sz="1200" dirty="0">
                <a:latin typeface="Calibri" panose="020F0502020204030204" pitchFamily="34" charset="0"/>
              </a:rPr>
              <a:t> – přesvědčení daného jedince, že trpí nějakou chorobou – většinou nevyléčitelnou</a:t>
            </a:r>
          </a:p>
          <a:p>
            <a:pPr marL="338138" indent="-333375">
              <a:spcBef>
                <a:spcPts val="300"/>
              </a:spcBef>
              <a:buClr>
                <a:srgbClr val="000000"/>
              </a:buClr>
              <a:buSzPct val="100000"/>
              <a:buFont typeface="Arial" panose="020B0604020202020204" pitchFamily="34" charset="0"/>
              <a:buChar char="•"/>
              <a:defRPr/>
            </a:pPr>
            <a:r>
              <a:rPr lang="cs-CZ" altLang="cs-CZ" sz="1200" b="1" dirty="0" err="1">
                <a:latin typeface="Calibri" panose="020F0502020204030204" pitchFamily="34" charset="0"/>
              </a:rPr>
              <a:t>Dysmorfofobické</a:t>
            </a:r>
            <a:r>
              <a:rPr lang="cs-CZ" altLang="cs-CZ" sz="1200" dirty="0">
                <a:latin typeface="Calibri" panose="020F0502020204030204" pitchFamily="34" charset="0"/>
              </a:rPr>
              <a:t> – Přesvědčení, že část těla je znetvořená nebo zohyzděná</a:t>
            </a:r>
          </a:p>
          <a:p>
            <a:pPr>
              <a:spcBef>
                <a:spcPts val="300"/>
              </a:spcBef>
              <a:buSzPct val="100000"/>
              <a:defRPr/>
            </a:pPr>
            <a:r>
              <a:rPr lang="cs-CZ" altLang="cs-CZ" sz="1200" b="1" u="sng" dirty="0">
                <a:latin typeface="Calibri" panose="020F0502020204030204" pitchFamily="34" charset="0"/>
              </a:rPr>
              <a:t>3.) Paranoidní</a:t>
            </a:r>
          </a:p>
          <a:p>
            <a:pPr marL="338138" indent="-333375">
              <a:spcBef>
                <a:spcPts val="300"/>
              </a:spcBef>
              <a:buClr>
                <a:srgbClr val="000000"/>
              </a:buClr>
              <a:buSzPct val="100000"/>
              <a:buFont typeface="Arial" panose="020B0604020202020204" pitchFamily="34" charset="0"/>
              <a:buChar char="•"/>
              <a:defRPr/>
            </a:pPr>
            <a:r>
              <a:rPr lang="cs-CZ" altLang="cs-CZ" sz="1200" b="1" dirty="0">
                <a:latin typeface="Calibri" panose="020F0502020204030204" pitchFamily="34" charset="0"/>
              </a:rPr>
              <a:t>Paranoidní</a:t>
            </a:r>
            <a:r>
              <a:rPr lang="cs-CZ" altLang="cs-CZ" sz="1200" dirty="0">
                <a:latin typeface="Calibri" panose="020F0502020204030204" pitchFamily="34" charset="0"/>
              </a:rPr>
              <a:t> – připisuje věcem a situacím kolem sebe význam ve vztahu k vlastní osobě</a:t>
            </a:r>
          </a:p>
          <a:p>
            <a:pPr marL="338138" indent="-333375">
              <a:spcBef>
                <a:spcPts val="300"/>
              </a:spcBef>
              <a:buClr>
                <a:srgbClr val="000000"/>
              </a:buClr>
              <a:buSzPct val="100000"/>
              <a:buFont typeface="Arial" panose="020B0604020202020204" pitchFamily="34" charset="0"/>
              <a:buChar char="•"/>
              <a:defRPr/>
            </a:pPr>
            <a:r>
              <a:rPr lang="cs-CZ" altLang="cs-CZ" sz="1200" b="1" dirty="0">
                <a:latin typeface="Calibri" panose="020F0502020204030204" pitchFamily="34" charset="0"/>
              </a:rPr>
              <a:t>Perzekuční</a:t>
            </a:r>
            <a:r>
              <a:rPr lang="cs-CZ" altLang="cs-CZ" sz="1200" dirty="0">
                <a:latin typeface="Calibri" panose="020F0502020204030204" pitchFamily="34" charset="0"/>
              </a:rPr>
              <a:t> – přesvědčení o pronásledování a ohrožení vlastní osoby</a:t>
            </a:r>
          </a:p>
          <a:p>
            <a:pPr marL="338138" indent="-333375">
              <a:spcBef>
                <a:spcPts val="300"/>
              </a:spcBef>
              <a:buClr>
                <a:srgbClr val="000000"/>
              </a:buClr>
              <a:buSzPct val="100000"/>
              <a:buFont typeface="Arial" panose="020B0604020202020204" pitchFamily="34" charset="0"/>
              <a:buChar char="•"/>
              <a:defRPr/>
            </a:pPr>
            <a:r>
              <a:rPr lang="cs-CZ" altLang="cs-CZ" sz="1200" b="1" dirty="0" err="1">
                <a:latin typeface="Calibri" panose="020F0502020204030204" pitchFamily="34" charset="0"/>
              </a:rPr>
              <a:t>Kverulační</a:t>
            </a:r>
            <a:r>
              <a:rPr lang="cs-CZ" altLang="cs-CZ" sz="1200" dirty="0">
                <a:latin typeface="Calibri" panose="020F0502020204030204" pitchFamily="34" charset="0"/>
              </a:rPr>
              <a:t> – pod vlivem přesvědčení o perzekuci si stěžuje na policii, různé instituce, podává žaloby a odvolává se až k nejvyšším místům</a:t>
            </a:r>
          </a:p>
          <a:p>
            <a:pPr marL="338138" indent="-333375">
              <a:spcBef>
                <a:spcPts val="300"/>
              </a:spcBef>
              <a:buClr>
                <a:srgbClr val="000000"/>
              </a:buClr>
              <a:buSzPct val="100000"/>
              <a:buFont typeface="Arial" panose="020B0604020202020204" pitchFamily="34" charset="0"/>
              <a:buChar char="•"/>
              <a:defRPr/>
            </a:pPr>
            <a:r>
              <a:rPr lang="cs-CZ" altLang="cs-CZ" sz="1200" b="1" dirty="0">
                <a:latin typeface="Calibri" panose="020F0502020204030204" pitchFamily="34" charset="0"/>
              </a:rPr>
              <a:t>Emulační (</a:t>
            </a:r>
            <a:r>
              <a:rPr lang="cs-CZ" altLang="cs-CZ" sz="1200" b="1" dirty="0" err="1">
                <a:latin typeface="Calibri" panose="020F0502020204030204" pitchFamily="34" charset="0"/>
              </a:rPr>
              <a:t>žárlivecké</a:t>
            </a:r>
            <a:r>
              <a:rPr lang="cs-CZ" altLang="cs-CZ" sz="1200" b="1" dirty="0">
                <a:latin typeface="Calibri" panose="020F0502020204030204" pitchFamily="34" charset="0"/>
              </a:rPr>
              <a:t>)</a:t>
            </a:r>
            <a:r>
              <a:rPr lang="cs-CZ" altLang="cs-CZ" sz="1200" dirty="0">
                <a:latin typeface="Calibri" panose="020F0502020204030204" pitchFamily="34" charset="0"/>
              </a:rPr>
              <a:t> – přesvědčení o nevěře partnera</a:t>
            </a:r>
          </a:p>
          <a:p>
            <a:pPr marL="338138" indent="-333375">
              <a:spcBef>
                <a:spcPts val="300"/>
              </a:spcBef>
              <a:buClr>
                <a:srgbClr val="000000"/>
              </a:buClr>
              <a:buSzPct val="100000"/>
              <a:buFont typeface="Arial" panose="020B0604020202020204" pitchFamily="34" charset="0"/>
              <a:buChar char="•"/>
              <a:defRPr/>
            </a:pPr>
            <a:r>
              <a:rPr lang="cs-CZ" altLang="cs-CZ" sz="1200" b="1" dirty="0">
                <a:latin typeface="Calibri" panose="020F0502020204030204" pitchFamily="34" charset="0"/>
              </a:rPr>
              <a:t>Transformační</a:t>
            </a:r>
            <a:r>
              <a:rPr lang="cs-CZ" altLang="cs-CZ" sz="1200" dirty="0">
                <a:latin typeface="Calibri" panose="020F0502020204030204" pitchFamily="34" charset="0"/>
              </a:rPr>
              <a:t> – chorobný pocit změny osobnosti</a:t>
            </a:r>
          </a:p>
          <a:p>
            <a:pPr marL="338138" indent="-333375">
              <a:spcBef>
                <a:spcPts val="300"/>
              </a:spcBef>
              <a:buClr>
                <a:srgbClr val="000000"/>
              </a:buClr>
              <a:buSzPct val="100000"/>
              <a:buFont typeface="Arial" panose="020B0604020202020204" pitchFamily="34" charset="0"/>
              <a:buChar char="•"/>
              <a:defRPr/>
            </a:pPr>
            <a:r>
              <a:rPr lang="cs-CZ" altLang="cs-CZ" sz="1200" b="1" dirty="0">
                <a:latin typeface="Calibri" panose="020F0502020204030204" pitchFamily="34" charset="0"/>
              </a:rPr>
              <a:t>Metamorfózy</a:t>
            </a:r>
            <a:r>
              <a:rPr lang="cs-CZ" altLang="cs-CZ" sz="1200" dirty="0">
                <a:latin typeface="Calibri" panose="020F0502020204030204" pitchFamily="34" charset="0"/>
              </a:rPr>
              <a:t> – pocit změny v jinou bytost – např. zvíře</a:t>
            </a:r>
          </a:p>
          <a:p>
            <a:pPr marL="338138" indent="-333375">
              <a:spcBef>
                <a:spcPts val="300"/>
              </a:spcBef>
              <a:buClr>
                <a:srgbClr val="000000"/>
              </a:buClr>
              <a:buSzPct val="100000"/>
              <a:buFont typeface="Arial" panose="020B0604020202020204" pitchFamily="34" charset="0"/>
              <a:buChar char="•"/>
              <a:defRPr/>
            </a:pPr>
            <a:r>
              <a:rPr lang="cs-CZ" altLang="cs-CZ" sz="1200" b="1" dirty="0">
                <a:latin typeface="Calibri" panose="020F0502020204030204" pitchFamily="34" charset="0"/>
              </a:rPr>
              <a:t>Kosmické</a:t>
            </a:r>
            <a:r>
              <a:rPr lang="cs-CZ" altLang="cs-CZ" sz="1200" dirty="0">
                <a:latin typeface="Calibri" panose="020F0502020204030204" pitchFamily="34" charset="0"/>
              </a:rPr>
              <a:t> – obsahem jsou např. mimozemské civilizace (ovlivňování, pozorování ...)</a:t>
            </a:r>
          </a:p>
          <a:p>
            <a:pPr marL="341313">
              <a:spcBef>
                <a:spcPts val="300"/>
              </a:spcBef>
              <a:buSzPct val="100000"/>
              <a:defRPr/>
            </a:pPr>
            <a:endParaRPr lang="cs-CZ" altLang="cs-CZ" sz="1200" dirty="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4338">
                                            <p:txEl>
                                              <p:pRg st="9" end="9"/>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4338">
                                            <p:txEl>
                                              <p:pRg st="10" end="10"/>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4338">
                                            <p:txEl>
                                              <p:pRg st="11" end="11"/>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4338">
                                            <p:txEl>
                                              <p:pRg st="12" end="12"/>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4338">
                                            <p:txEl>
                                              <p:pRg st="13" end="13"/>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14338">
                                            <p:txEl>
                                              <p:pRg st="14" end="14"/>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14338">
                                            <p:txEl>
                                              <p:pRg st="15" end="15"/>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14338">
                                            <p:txEl>
                                              <p:pRg st="16" end="16"/>
                                            </p:txEl>
                                          </p:spTgt>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14338">
                                            <p:txEl>
                                              <p:pRg st="17" end="17"/>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14338">
                                            <p:txEl>
                                              <p:pRg st="18" end="1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0"/>
                                          </p:stCondLst>
                                        </p:cTn>
                                        <p:tgtEl>
                                          <p:spTgt spid="14338">
                                            <p:txEl>
                                              <p:pRg st="19" end="19"/>
                                            </p:txEl>
                                          </p:spTgt>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14338">
                                            <p:txEl>
                                              <p:pRg st="20" end="20"/>
                                            </p:txEl>
                                          </p:spTgt>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14338">
                                            <p:txEl>
                                              <p:pRg st="21" end="21"/>
                                            </p:txEl>
                                          </p:spTgt>
                                        </p:tgtEl>
                                        <p:attrNameLst>
                                          <p:attrName>style.visibility</p:attrName>
                                        </p:attrNameLst>
                                      </p:cBhvr>
                                      <p:to>
                                        <p:strVal val="visible"/>
                                      </p:to>
                                    </p:set>
                                  </p:childTnLst>
                                </p:cTn>
                              </p:par>
                              <p:par>
                                <p:cTn id="33" presetID="1" presetClass="entr" fill="hold" nodeType="withEffect">
                                  <p:stCondLst>
                                    <p:cond delay="0"/>
                                  </p:stCondLst>
                                  <p:childTnLst>
                                    <p:set>
                                      <p:cBhvr additive="repl">
                                        <p:cTn id="34" dur="1" fill="hold">
                                          <p:stCondLst>
                                            <p:cond delay="0"/>
                                          </p:stCondLst>
                                        </p:cTn>
                                        <p:tgtEl>
                                          <p:spTgt spid="14338">
                                            <p:txEl>
                                              <p:pRg st="22" end="22"/>
                                            </p:txEl>
                                          </p:spTgt>
                                        </p:tgtEl>
                                        <p:attrNameLst>
                                          <p:attrName>style.visibility</p:attrName>
                                        </p:attrNameLst>
                                      </p:cBhvr>
                                      <p:to>
                                        <p:strVal val="visible"/>
                                      </p:to>
                                    </p:set>
                                  </p:childTnLst>
                                </p:cTn>
                              </p:par>
                              <p:par>
                                <p:cTn id="35" presetID="1" presetClass="entr" fill="hold" nodeType="withEffect">
                                  <p:stCondLst>
                                    <p:cond delay="0"/>
                                  </p:stCondLst>
                                  <p:childTnLst>
                                    <p:set>
                                      <p:cBhvr additive="repl">
                                        <p:cTn id="36" dur="1" fill="hold">
                                          <p:stCondLst>
                                            <p:cond delay="0"/>
                                          </p:stCondLst>
                                        </p:cTn>
                                        <p:tgtEl>
                                          <p:spTgt spid="14338">
                                            <p:txEl>
                                              <p:pRg st="23" end="23"/>
                                            </p:txEl>
                                          </p:spTgt>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14338">
                                            <p:txEl>
                                              <p:pRg st="24" end="24"/>
                                            </p:txEl>
                                          </p:spTgt>
                                        </p:tgtEl>
                                        <p:attrNameLst>
                                          <p:attrName>style.visibility</p:attrName>
                                        </p:attrNameLst>
                                      </p:cBhvr>
                                      <p:to>
                                        <p:strVal val="visible"/>
                                      </p:to>
                                    </p:set>
                                  </p:childTnLst>
                                </p:cTn>
                              </p:par>
                              <p:par>
                                <p:cTn id="39" presetID="1" presetClass="entr" fill="hold" nodeType="withEffect">
                                  <p:stCondLst>
                                    <p:cond delay="0"/>
                                  </p:stCondLst>
                                  <p:childTnLst>
                                    <p:set>
                                      <p:cBhvr additive="repl">
                                        <p:cTn id="40" dur="1" fill="hold">
                                          <p:stCondLst>
                                            <p:cond delay="0"/>
                                          </p:stCondLst>
                                        </p:cTn>
                                        <p:tgtEl>
                                          <p:spTgt spid="14338">
                                            <p:txEl>
                                              <p:pRg st="25" end="25"/>
                                            </p:txEl>
                                          </p:spTgt>
                                        </p:tgtEl>
                                        <p:attrNameLst>
                                          <p:attrName>style.visibility</p:attrName>
                                        </p:attrNameLst>
                                      </p:cBhvr>
                                      <p:to>
                                        <p:strVal val="visible"/>
                                      </p:to>
                                    </p:set>
                                  </p:childTnLst>
                                </p:cTn>
                              </p:par>
                              <p:par>
                                <p:cTn id="41" presetID="1" presetClass="entr" fill="hold" nodeType="withEffect">
                                  <p:stCondLst>
                                    <p:cond delay="0"/>
                                  </p:stCondLst>
                                  <p:childTnLst>
                                    <p:set>
                                      <p:cBhvr additive="repl">
                                        <p:cTn id="42" dur="1" fill="hold">
                                          <p:stCondLst>
                                            <p:cond delay="0"/>
                                          </p:stCondLst>
                                        </p:cTn>
                                        <p:tgtEl>
                                          <p:spTgt spid="14338">
                                            <p:txEl>
                                              <p:pRg st="26" end="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1">
            <a:extLst>
              <a:ext uri="{FF2B5EF4-FFF2-40B4-BE49-F238E27FC236}">
                <a16:creationId xmlns:a16="http://schemas.microsoft.com/office/drawing/2014/main" id="{8E031E3D-8C16-4205-B454-BE7716377004}"/>
              </a:ext>
            </a:extLst>
          </p:cNvPr>
          <p:cNvSpPr txBox="1">
            <a:spLocks noChangeArrowheads="1"/>
          </p:cNvSpPr>
          <p:nvPr/>
        </p:nvSpPr>
        <p:spPr bwMode="auto">
          <a:xfrm>
            <a:off x="1981200" y="274639"/>
            <a:ext cx="822960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7030A0"/>
                </a:solidFill>
              </a:rPr>
              <a:t>Psychózy jiné než schizofrenie</a:t>
            </a:r>
          </a:p>
        </p:txBody>
      </p:sp>
      <p:sp>
        <p:nvSpPr>
          <p:cNvPr id="95234" name="Text Box 2">
            <a:extLst>
              <a:ext uri="{FF2B5EF4-FFF2-40B4-BE49-F238E27FC236}">
                <a16:creationId xmlns:a16="http://schemas.microsoft.com/office/drawing/2014/main" id="{44230FB4-6C6B-4BD9-900C-E7502C7C620F}"/>
              </a:ext>
            </a:extLst>
          </p:cNvPr>
          <p:cNvSpPr txBox="1">
            <a:spLocks noChangeArrowheads="1"/>
          </p:cNvSpPr>
          <p:nvPr/>
        </p:nvSpPr>
        <p:spPr bwMode="auto">
          <a:xfrm>
            <a:off x="1981200" y="1196976"/>
            <a:ext cx="8229600" cy="5256213"/>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Schizotypní porucha</a:t>
            </a:r>
          </a:p>
          <a:p>
            <a:pPr marL="341313">
              <a:lnSpc>
                <a:spcPct val="90000"/>
              </a:lnSpc>
              <a:spcBef>
                <a:spcPts val="600"/>
              </a:spcBef>
              <a:buSzPct val="100000"/>
              <a:defRPr/>
            </a:pPr>
            <a:endParaRPr lang="cs-CZ" altLang="cs-CZ" sz="2400">
              <a:latin typeface="Calibri" panose="020F0502020204030204" pitchFamily="34" charset="0"/>
            </a:endParaRPr>
          </a:p>
          <a:p>
            <a:pPr>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Trvalé duševní poruchy s bludy</a:t>
            </a:r>
          </a:p>
          <a:p>
            <a:pPr marL="341313">
              <a:lnSpc>
                <a:spcPct val="90000"/>
              </a:lnSpc>
              <a:spcBef>
                <a:spcPts val="600"/>
              </a:spcBef>
              <a:buSzPct val="100000"/>
              <a:defRPr/>
            </a:pPr>
            <a:endParaRPr lang="cs-CZ" altLang="cs-CZ" sz="2400">
              <a:latin typeface="Calibri" panose="020F0502020204030204" pitchFamily="34" charset="0"/>
            </a:endParaRPr>
          </a:p>
          <a:p>
            <a:pPr>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Akutní a přechodné psychotické poruchy</a:t>
            </a:r>
          </a:p>
          <a:p>
            <a:pPr marL="341313">
              <a:lnSpc>
                <a:spcPct val="90000"/>
              </a:lnSpc>
              <a:spcBef>
                <a:spcPts val="600"/>
              </a:spcBef>
              <a:buSzPct val="100000"/>
              <a:defRPr/>
            </a:pPr>
            <a:endParaRPr lang="cs-CZ" altLang="cs-CZ" sz="2400">
              <a:latin typeface="Calibri" panose="020F0502020204030204" pitchFamily="34" charset="0"/>
            </a:endParaRPr>
          </a:p>
          <a:p>
            <a:pPr>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Indukovaná porucha s bludy</a:t>
            </a:r>
          </a:p>
          <a:p>
            <a:pPr marL="341313">
              <a:lnSpc>
                <a:spcPct val="90000"/>
              </a:lnSpc>
              <a:spcBef>
                <a:spcPts val="600"/>
              </a:spcBef>
              <a:buSzPct val="100000"/>
              <a:defRPr/>
            </a:pPr>
            <a:endParaRPr lang="cs-CZ" altLang="cs-CZ" sz="2400">
              <a:latin typeface="Calibri" panose="020F0502020204030204" pitchFamily="34" charset="0"/>
            </a:endParaRPr>
          </a:p>
          <a:p>
            <a:pPr>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Schizoafektivní poruchy</a:t>
            </a:r>
          </a:p>
          <a:p>
            <a:pPr marL="341313">
              <a:lnSpc>
                <a:spcPct val="90000"/>
              </a:lnSpc>
              <a:spcBef>
                <a:spcPts val="600"/>
              </a:spcBef>
              <a:buSzPct val="100000"/>
              <a:defRPr/>
            </a:pPr>
            <a:endParaRPr lang="cs-CZ" altLang="cs-CZ" sz="2400">
              <a:latin typeface="Calibri" panose="020F0502020204030204" pitchFamily="34" charset="0"/>
            </a:endParaRPr>
          </a:p>
          <a:p>
            <a:pPr>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„Toxická psychóza“</a:t>
            </a:r>
          </a:p>
          <a:p>
            <a:pPr marL="341313">
              <a:lnSpc>
                <a:spcPct val="90000"/>
              </a:lnSpc>
              <a:spcBef>
                <a:spcPts val="600"/>
              </a:spcBef>
              <a:buSzPct val="100000"/>
              <a:defRPr/>
            </a:pPr>
            <a:endParaRPr lang="cs-CZ" altLang="cs-CZ" sz="2400">
              <a:latin typeface="Calibri" panose="020F0502020204030204" pitchFamily="34" charset="0"/>
            </a:endParaRPr>
          </a:p>
          <a:p>
            <a:pPr>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„Alkoholová psychóza“</a:t>
            </a:r>
          </a:p>
          <a:p>
            <a:pPr marL="341313">
              <a:lnSpc>
                <a:spcPct val="90000"/>
              </a:lnSpc>
              <a:spcBef>
                <a:spcPts val="600"/>
              </a:spcBef>
              <a:buSzPct val="100000"/>
              <a:defRPr/>
            </a:pPr>
            <a:endParaRPr lang="cs-CZ" altLang="cs-CZ" sz="2400">
              <a:latin typeface="Calibri" panose="020F0502020204030204"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1">
            <a:extLst>
              <a:ext uri="{FF2B5EF4-FFF2-40B4-BE49-F238E27FC236}">
                <a16:creationId xmlns:a16="http://schemas.microsoft.com/office/drawing/2014/main" id="{B88AF795-1D6E-43C0-AC0C-197AC121D420}"/>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7030A0"/>
                </a:solidFill>
              </a:rPr>
              <a:t>Schizotypní porucha</a:t>
            </a:r>
          </a:p>
        </p:txBody>
      </p:sp>
      <p:sp>
        <p:nvSpPr>
          <p:cNvPr id="96258" name="Text Box 2">
            <a:extLst>
              <a:ext uri="{FF2B5EF4-FFF2-40B4-BE49-F238E27FC236}">
                <a16:creationId xmlns:a16="http://schemas.microsoft.com/office/drawing/2014/main" id="{C1317392-3D4C-4A34-9C7D-D8FBCC2E2F43}"/>
              </a:ext>
            </a:extLst>
          </p:cNvPr>
          <p:cNvSpPr txBox="1">
            <a:spLocks noChangeArrowheads="1"/>
          </p:cNvSpPr>
          <p:nvPr/>
        </p:nvSpPr>
        <p:spPr bwMode="auto">
          <a:xfrm>
            <a:off x="1981200" y="1600201"/>
            <a:ext cx="8229600" cy="4525963"/>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800"/>
              </a:spcBef>
              <a:buClr>
                <a:srgbClr val="000000"/>
              </a:buClr>
              <a:buSzPct val="100000"/>
              <a:buFont typeface="Arial" panose="020B0604020202020204" pitchFamily="34" charset="0"/>
              <a:buChar char="•"/>
              <a:defRPr/>
            </a:pPr>
            <a:r>
              <a:rPr lang="cs-CZ" altLang="cs-CZ" sz="3200">
                <a:latin typeface="Calibri" panose="020F0502020204030204" pitchFamily="34" charset="0"/>
              </a:rPr>
              <a:t>Připomíná schizofrenii v nápadnostech</a:t>
            </a:r>
          </a:p>
          <a:p>
            <a:pPr marL="342900">
              <a:spcBef>
                <a:spcPts val="800"/>
              </a:spcBef>
              <a:buSzPct val="100000"/>
              <a:defRPr/>
            </a:pPr>
            <a:r>
              <a:rPr lang="cs-CZ" altLang="cs-CZ" sz="3200">
                <a:latin typeface="Calibri" panose="020F0502020204030204" pitchFamily="34" charset="0"/>
              </a:rPr>
              <a:t>   v chování, poruchách myšlení a emocí</a:t>
            </a:r>
          </a:p>
          <a:p>
            <a:pPr>
              <a:spcBef>
                <a:spcPts val="800"/>
              </a:spcBef>
              <a:buClr>
                <a:srgbClr val="000000"/>
              </a:buClr>
              <a:buSzPct val="100000"/>
              <a:buFont typeface="Arial" panose="020B0604020202020204" pitchFamily="34" charset="0"/>
              <a:buChar char="•"/>
              <a:defRPr/>
            </a:pPr>
            <a:r>
              <a:rPr lang="cs-CZ" altLang="cs-CZ" sz="3200">
                <a:latin typeface="Calibri" panose="020F0502020204030204" pitchFamily="34" charset="0"/>
              </a:rPr>
              <a:t>Nesplňuje ale všechna kritéria pro schizofrenii</a:t>
            </a:r>
          </a:p>
          <a:p>
            <a:pPr>
              <a:spcBef>
                <a:spcPts val="800"/>
              </a:spcBef>
              <a:buClr>
                <a:srgbClr val="000000"/>
              </a:buClr>
              <a:buSzPct val="100000"/>
              <a:buFont typeface="Arial" panose="020B0604020202020204" pitchFamily="34" charset="0"/>
              <a:buChar char="•"/>
              <a:defRPr/>
            </a:pPr>
            <a:r>
              <a:rPr lang="cs-CZ" altLang="cs-CZ" sz="3200">
                <a:latin typeface="Calibri" panose="020F0502020204030204" pitchFamily="34" charset="0"/>
              </a:rPr>
              <a:t>Není jasný začátek a průběh se spíše podobá osobnostním anomáliím</a:t>
            </a:r>
          </a:p>
        </p:txBody>
      </p:sp>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1">
            <a:extLst>
              <a:ext uri="{FF2B5EF4-FFF2-40B4-BE49-F238E27FC236}">
                <a16:creationId xmlns:a16="http://schemas.microsoft.com/office/drawing/2014/main" id="{38BB7045-E8C3-469B-8976-2C2D2538ADC3}"/>
              </a:ext>
            </a:extLst>
          </p:cNvPr>
          <p:cNvSpPr txBox="1">
            <a:spLocks noChangeArrowheads="1"/>
          </p:cNvSpPr>
          <p:nvPr/>
        </p:nvSpPr>
        <p:spPr bwMode="auto">
          <a:xfrm>
            <a:off x="1919288" y="26035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7030A0"/>
                </a:solidFill>
              </a:rPr>
              <a:t>Schizotypní porucha</a:t>
            </a:r>
          </a:p>
        </p:txBody>
      </p:sp>
      <p:sp>
        <p:nvSpPr>
          <p:cNvPr id="97282" name="Text Box 2">
            <a:extLst>
              <a:ext uri="{FF2B5EF4-FFF2-40B4-BE49-F238E27FC236}">
                <a16:creationId xmlns:a16="http://schemas.microsoft.com/office/drawing/2014/main" id="{20AADF2E-71F2-4913-9AC6-950D5C2922D5}"/>
              </a:ext>
            </a:extLst>
          </p:cNvPr>
          <p:cNvSpPr txBox="1">
            <a:spLocks noChangeArrowheads="1"/>
          </p:cNvSpPr>
          <p:nvPr/>
        </p:nvSpPr>
        <p:spPr bwMode="auto">
          <a:xfrm>
            <a:off x="1774825" y="1981201"/>
            <a:ext cx="8713788" cy="4543425"/>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lnSpc>
                <a:spcPct val="90000"/>
              </a:lnSpc>
              <a:spcBef>
                <a:spcPts val="700"/>
              </a:spcBef>
              <a:buClr>
                <a:srgbClr val="000000"/>
              </a:buClr>
              <a:buSzPct val="100000"/>
              <a:buFont typeface="Arial" panose="020B0604020202020204" pitchFamily="34" charset="0"/>
              <a:buChar char="•"/>
              <a:defRPr/>
            </a:pPr>
            <a:r>
              <a:rPr lang="cs-CZ" altLang="cs-CZ" sz="2800">
                <a:latin typeface="Calibri" panose="020F0502020204030204" pitchFamily="34" charset="0"/>
              </a:rPr>
              <a:t>Po dobu nejméně 2 let alespoň 4 příznaky</a:t>
            </a:r>
          </a:p>
          <a:p>
            <a:pPr marL="342900">
              <a:lnSpc>
                <a:spcPct val="90000"/>
              </a:lnSpc>
              <a:spcBef>
                <a:spcPts val="700"/>
              </a:spcBef>
              <a:buSzPct val="100000"/>
              <a:defRPr/>
            </a:pPr>
            <a:r>
              <a:rPr lang="cs-CZ" altLang="cs-CZ" sz="2800">
                <a:latin typeface="Calibri" panose="020F0502020204030204" pitchFamily="34" charset="0"/>
              </a:rPr>
              <a:t>     z následujících:</a:t>
            </a:r>
          </a:p>
          <a:p>
            <a:pPr lvl="1">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Nepřiměřené nebo omezené emoční projevy</a:t>
            </a:r>
          </a:p>
          <a:p>
            <a:pPr lvl="1">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Zvláštnosti v chování a vzezření</a:t>
            </a:r>
          </a:p>
          <a:p>
            <a:pPr lvl="1">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Sociální stažení, nespolečenskost</a:t>
            </a:r>
          </a:p>
          <a:p>
            <a:pPr lvl="1">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Podezíravost či vztahovačnost</a:t>
            </a:r>
          </a:p>
          <a:p>
            <a:pPr lvl="1">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Někdy až náznaky bludů</a:t>
            </a:r>
          </a:p>
          <a:p>
            <a:pPr lvl="1">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Obsedantní projevy</a:t>
            </a:r>
          </a:p>
          <a:p>
            <a:pPr lvl="1">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Občasné iluze, depersonalizace, derealizace</a:t>
            </a:r>
          </a:p>
          <a:p>
            <a:pPr lvl="1">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Obřadné, stereotypní, komplikované myšlení</a:t>
            </a:r>
          </a:p>
          <a:p>
            <a:pPr lvl="1">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Přechodné epizody bludné a halucinatorní produkce</a:t>
            </a:r>
          </a:p>
        </p:txBody>
      </p:sp>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1">
            <a:extLst>
              <a:ext uri="{FF2B5EF4-FFF2-40B4-BE49-F238E27FC236}">
                <a16:creationId xmlns:a16="http://schemas.microsoft.com/office/drawing/2014/main" id="{1A35A60F-F904-4C7D-85E0-9AE2EA6DE405}"/>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7030A0"/>
                </a:solidFill>
              </a:rPr>
              <a:t>Schizotypní porucha</a:t>
            </a:r>
          </a:p>
        </p:txBody>
      </p:sp>
      <p:sp>
        <p:nvSpPr>
          <p:cNvPr id="174083" name="Text Box 2">
            <a:extLst>
              <a:ext uri="{FF2B5EF4-FFF2-40B4-BE49-F238E27FC236}">
                <a16:creationId xmlns:a16="http://schemas.microsoft.com/office/drawing/2014/main" id="{44330783-BAB5-46EF-9618-89A27811DB54}"/>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marL="738188" indent="-280988">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Font typeface="Arial" panose="020B0604020202020204" pitchFamily="34" charset="0"/>
              <a:buChar char="•"/>
            </a:pPr>
            <a:r>
              <a:rPr lang="cs-CZ" altLang="cs-CZ"/>
              <a:t>Porucha se objevuje v časné dospělosti</a:t>
            </a:r>
          </a:p>
          <a:p>
            <a:pPr eaLnBrk="1" hangingPunct="1">
              <a:lnSpc>
                <a:spcPct val="90000"/>
              </a:lnSpc>
              <a:buFont typeface="Arial" panose="020B0604020202020204" pitchFamily="34" charset="0"/>
              <a:buChar char="•"/>
            </a:pPr>
            <a:r>
              <a:rPr lang="cs-CZ" altLang="cs-CZ"/>
              <a:t>Vyskytuje se ale i u dětí a dospívajících</a:t>
            </a:r>
          </a:p>
          <a:p>
            <a:pPr eaLnBrk="1" hangingPunct="1">
              <a:lnSpc>
                <a:spcPct val="90000"/>
              </a:lnSpc>
              <a:buFont typeface="Arial" panose="020B0604020202020204" pitchFamily="34" charset="0"/>
              <a:buChar char="•"/>
            </a:pPr>
            <a:r>
              <a:rPr lang="cs-CZ" altLang="cs-CZ"/>
              <a:t>Předpokládá se, že jde o</a:t>
            </a:r>
          </a:p>
          <a:p>
            <a:pPr lvl="1" eaLnBrk="1" hangingPunct="1">
              <a:lnSpc>
                <a:spcPct val="90000"/>
              </a:lnSpc>
              <a:buFont typeface="Arial" panose="020B0604020202020204" pitchFamily="34" charset="0"/>
              <a:buChar char="–"/>
            </a:pPr>
            <a:r>
              <a:rPr lang="cs-CZ" altLang="cs-CZ"/>
              <a:t>Prodromální stav schizofrenie</a:t>
            </a:r>
          </a:p>
          <a:p>
            <a:pPr lvl="1" eaLnBrk="1" hangingPunct="1">
              <a:lnSpc>
                <a:spcPct val="90000"/>
              </a:lnSpc>
              <a:buFont typeface="Arial" panose="020B0604020202020204" pitchFamily="34" charset="0"/>
              <a:buChar char="–"/>
            </a:pPr>
            <a:r>
              <a:rPr lang="cs-CZ" altLang="cs-CZ"/>
              <a:t>Podprahovou schizofrenii u geneticky zatížených osob</a:t>
            </a:r>
          </a:p>
          <a:p>
            <a:pPr eaLnBrk="1" hangingPunct="1">
              <a:lnSpc>
                <a:spcPct val="90000"/>
              </a:lnSpc>
              <a:buFont typeface="Arial" panose="020B0604020202020204" pitchFamily="34" charset="0"/>
              <a:buChar char="•"/>
            </a:pPr>
            <a:r>
              <a:rPr lang="cs-CZ" altLang="cs-CZ"/>
              <a:t>Přechod do plně vyjádřené schizofrenie asi ve 20 %</a:t>
            </a:r>
          </a:p>
        </p:txBody>
      </p:sp>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1">
            <a:extLst>
              <a:ext uri="{FF2B5EF4-FFF2-40B4-BE49-F238E27FC236}">
                <a16:creationId xmlns:a16="http://schemas.microsoft.com/office/drawing/2014/main" id="{A30263C5-330F-4658-A86A-C10B574EC97C}"/>
              </a:ext>
            </a:extLst>
          </p:cNvPr>
          <p:cNvSpPr txBox="1">
            <a:spLocks noChangeArrowheads="1"/>
          </p:cNvSpPr>
          <p:nvPr/>
        </p:nvSpPr>
        <p:spPr bwMode="auto">
          <a:xfrm>
            <a:off x="1981200" y="274638"/>
            <a:ext cx="8229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7030A0"/>
                </a:solidFill>
              </a:rPr>
              <a:t>Poruchy s bludy</a:t>
            </a:r>
          </a:p>
        </p:txBody>
      </p:sp>
      <p:sp>
        <p:nvSpPr>
          <p:cNvPr id="99330" name="Text Box 2">
            <a:extLst>
              <a:ext uri="{FF2B5EF4-FFF2-40B4-BE49-F238E27FC236}">
                <a16:creationId xmlns:a16="http://schemas.microsoft.com/office/drawing/2014/main" id="{F66C4DD0-1B04-481D-94E3-401E89F1CF61}"/>
              </a:ext>
            </a:extLst>
          </p:cNvPr>
          <p:cNvSpPr txBox="1">
            <a:spLocks noChangeArrowheads="1"/>
          </p:cNvSpPr>
          <p:nvPr/>
        </p:nvSpPr>
        <p:spPr bwMode="auto">
          <a:xfrm>
            <a:off x="1981200" y="1052513"/>
            <a:ext cx="8229600" cy="5073650"/>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800"/>
              </a:spcBef>
              <a:buClr>
                <a:srgbClr val="000000"/>
              </a:buClr>
              <a:buSzPct val="100000"/>
              <a:buFont typeface="Arial" panose="020B0604020202020204" pitchFamily="34" charset="0"/>
              <a:buChar char="•"/>
              <a:defRPr/>
            </a:pPr>
            <a:r>
              <a:rPr lang="cs-CZ" altLang="cs-CZ" sz="3200" dirty="0">
                <a:latin typeface="Calibri" panose="020F0502020204030204" pitchFamily="34" charset="0"/>
              </a:rPr>
              <a:t>Dlouhodobý výskyt bludů (min. 3 měsíce)</a:t>
            </a:r>
          </a:p>
          <a:p>
            <a:pPr>
              <a:spcBef>
                <a:spcPts val="800"/>
              </a:spcBef>
              <a:buClr>
                <a:srgbClr val="000000"/>
              </a:buClr>
              <a:buSzPct val="100000"/>
              <a:buFont typeface="Arial" panose="020B0604020202020204" pitchFamily="34" charset="0"/>
              <a:buChar char="•"/>
              <a:defRPr/>
            </a:pPr>
            <a:r>
              <a:rPr lang="cs-CZ" altLang="cs-CZ" sz="3200" dirty="0">
                <a:latin typeface="Calibri" panose="020F0502020204030204" pitchFamily="34" charset="0"/>
              </a:rPr>
              <a:t>Nejsou splněna kritéria pro schizofrenii</a:t>
            </a:r>
          </a:p>
          <a:p>
            <a:pPr>
              <a:spcBef>
                <a:spcPts val="800"/>
              </a:spcBef>
              <a:buClr>
                <a:srgbClr val="000000"/>
              </a:buClr>
              <a:buSzPct val="100000"/>
              <a:buFont typeface="Arial" panose="020B0604020202020204" pitchFamily="34" charset="0"/>
              <a:buChar char="•"/>
              <a:defRPr/>
            </a:pPr>
            <a:r>
              <a:rPr lang="cs-CZ" altLang="cs-CZ" sz="3200" dirty="0">
                <a:latin typeface="Calibri" panose="020F0502020204030204" pitchFamily="34" charset="0"/>
              </a:rPr>
              <a:t>Nejsou trvalé halucinace</a:t>
            </a:r>
          </a:p>
          <a:p>
            <a:pPr marL="341313">
              <a:spcBef>
                <a:spcPts val="800"/>
              </a:spcBef>
              <a:buSzPct val="100000"/>
              <a:defRPr/>
            </a:pPr>
            <a:endParaRPr lang="cs-CZ" altLang="cs-CZ" sz="3200" dirty="0">
              <a:latin typeface="Calibri" panose="020F0502020204030204" pitchFamily="34" charset="0"/>
            </a:endParaRPr>
          </a:p>
          <a:p>
            <a:pPr>
              <a:spcBef>
                <a:spcPts val="800"/>
              </a:spcBef>
              <a:buClr>
                <a:srgbClr val="000000"/>
              </a:buClr>
              <a:buSzPct val="100000"/>
              <a:buFont typeface="Arial" panose="020B0604020202020204" pitchFamily="34" charset="0"/>
              <a:buChar char="•"/>
              <a:defRPr/>
            </a:pPr>
            <a:r>
              <a:rPr lang="cs-CZ" altLang="cs-CZ" sz="3200" dirty="0">
                <a:latin typeface="Calibri" panose="020F0502020204030204" pitchFamily="34" charset="0"/>
              </a:rPr>
              <a:t>Nejčastější začátek ve středním věku kolem 40. roku, ale i později</a:t>
            </a:r>
          </a:p>
          <a:p>
            <a:pPr>
              <a:spcBef>
                <a:spcPts val="800"/>
              </a:spcBef>
              <a:buClr>
                <a:srgbClr val="000000"/>
              </a:buClr>
              <a:buSzPct val="100000"/>
              <a:buFont typeface="Arial" panose="020B0604020202020204" pitchFamily="34" charset="0"/>
              <a:buChar char="•"/>
              <a:defRPr/>
            </a:pPr>
            <a:r>
              <a:rPr lang="cs-CZ" altLang="cs-CZ" sz="3200" dirty="0">
                <a:latin typeface="Calibri" panose="020F0502020204030204" pitchFamily="34" charset="0"/>
              </a:rPr>
              <a:t>Průběh je chronický, i když ne vždy</a:t>
            </a:r>
          </a:p>
          <a:p>
            <a:pPr marL="0" indent="0">
              <a:spcBef>
                <a:spcPts val="800"/>
              </a:spcBef>
              <a:buClr>
                <a:srgbClr val="000000"/>
              </a:buClr>
              <a:buSzPct val="100000"/>
              <a:defRPr/>
            </a:pPr>
            <a:r>
              <a:rPr lang="cs-CZ" altLang="cs-CZ" sz="3200" dirty="0">
                <a:latin typeface="Calibri" panose="020F0502020204030204" pitchFamily="34" charset="0"/>
              </a:rPr>
              <a:t>-----------------------------------</a:t>
            </a:r>
          </a:p>
          <a:p>
            <a:pPr marL="0" indent="0">
              <a:lnSpc>
                <a:spcPct val="90000"/>
              </a:lnSpc>
              <a:spcBef>
                <a:spcPts val="700"/>
              </a:spcBef>
              <a:buClr>
                <a:srgbClr val="000000"/>
              </a:buClr>
              <a:buSzPct val="100000"/>
              <a:defRPr/>
            </a:pPr>
            <a:r>
              <a:rPr lang="cs-CZ" altLang="cs-CZ" dirty="0">
                <a:solidFill>
                  <a:schemeClr val="tx1"/>
                </a:solidFill>
                <a:latin typeface="Calibri" panose="020F0502020204030204" pitchFamily="34" charset="0"/>
              </a:rPr>
              <a:t>Pozn.: Dříve (dnes už ne </a:t>
            </a:r>
            <a:r>
              <a:rPr lang="cs-CZ" altLang="cs-CZ" dirty="0" err="1">
                <a:solidFill>
                  <a:schemeClr val="tx1"/>
                </a:solidFill>
                <a:latin typeface="Calibri" panose="020F0502020204030204" pitchFamily="34" charset="0"/>
              </a:rPr>
              <a:t>ofic</a:t>
            </a:r>
            <a:r>
              <a:rPr lang="cs-CZ" altLang="cs-CZ" dirty="0">
                <a:solidFill>
                  <a:schemeClr val="tx1"/>
                </a:solidFill>
                <a:latin typeface="Calibri" panose="020F0502020204030204" pitchFamily="34" charset="0"/>
              </a:rPr>
              <a:t>.) byla dg. „parafrenie“ - schizofrenie s pozdním začátkem ve 4. a 5. </a:t>
            </a:r>
            <a:r>
              <a:rPr lang="cs-CZ" altLang="cs-CZ" dirty="0" err="1">
                <a:solidFill>
                  <a:schemeClr val="tx1"/>
                </a:solidFill>
                <a:latin typeface="Calibri" panose="020F0502020204030204" pitchFamily="34" charset="0"/>
              </a:rPr>
              <a:t>deceniu</a:t>
            </a:r>
            <a:r>
              <a:rPr lang="cs-CZ" altLang="cs-CZ" dirty="0">
                <a:solidFill>
                  <a:schemeClr val="tx1"/>
                </a:solidFill>
                <a:latin typeface="Calibri" panose="020F0502020204030204" pitchFamily="34" charset="0"/>
              </a:rPr>
              <a:t>, méně vyjádřená bezradnost a tenze, symptomatologie souvisí se situací.</a:t>
            </a:r>
          </a:p>
          <a:p>
            <a:pPr>
              <a:spcBef>
                <a:spcPts val="800"/>
              </a:spcBef>
              <a:buClr>
                <a:srgbClr val="000000"/>
              </a:buClr>
              <a:buSzPct val="100000"/>
              <a:buFont typeface="Arial" panose="020B0604020202020204" pitchFamily="34" charset="0"/>
              <a:buChar char="•"/>
              <a:defRPr/>
            </a:pPr>
            <a:endParaRPr lang="cs-CZ" altLang="cs-CZ" sz="3200" dirty="0">
              <a:latin typeface="Calibri" panose="020F0502020204030204"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1">
            <a:extLst>
              <a:ext uri="{FF2B5EF4-FFF2-40B4-BE49-F238E27FC236}">
                <a16:creationId xmlns:a16="http://schemas.microsoft.com/office/drawing/2014/main" id="{33ABFDD3-0581-4D64-A553-56F33F1CBD55}"/>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000" b="1">
                <a:solidFill>
                  <a:srgbClr val="7030A0"/>
                </a:solidFill>
              </a:rPr>
              <a:t>Akutní a přechodné psychotické poruchy</a:t>
            </a:r>
          </a:p>
        </p:txBody>
      </p:sp>
      <p:sp>
        <p:nvSpPr>
          <p:cNvPr id="178179" name="Text Box 2">
            <a:extLst>
              <a:ext uri="{FF2B5EF4-FFF2-40B4-BE49-F238E27FC236}">
                <a16:creationId xmlns:a16="http://schemas.microsoft.com/office/drawing/2014/main" id="{03513AFD-C476-47E0-9BC6-90A222C39B94}"/>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Font typeface="Arial" panose="020B0604020202020204" pitchFamily="34" charset="0"/>
              <a:buChar char="•"/>
            </a:pPr>
            <a:r>
              <a:rPr lang="cs-CZ" altLang="cs-CZ"/>
              <a:t>Barvitý, proměnlivý, bouřlivý průběh, emoční bouře</a:t>
            </a:r>
          </a:p>
          <a:p>
            <a:pPr eaLnBrk="1" hangingPunct="1">
              <a:lnSpc>
                <a:spcPct val="90000"/>
              </a:lnSpc>
              <a:buFont typeface="Arial" panose="020B0604020202020204" pitchFamily="34" charset="0"/>
              <a:buChar char="•"/>
            </a:pPr>
            <a:r>
              <a:rPr lang="cs-CZ" altLang="cs-CZ"/>
              <a:t>Střídavé halucinace, bludy, poruchy orientace, katatonní příznaky, střídání afektů</a:t>
            </a:r>
          </a:p>
          <a:p>
            <a:pPr eaLnBrk="1" hangingPunct="1">
              <a:lnSpc>
                <a:spcPct val="90000"/>
              </a:lnSpc>
              <a:buFont typeface="Arial" panose="020B0604020202020204" pitchFamily="34" charset="0"/>
              <a:buChar char="•"/>
            </a:pPr>
            <a:r>
              <a:rPr lang="cs-CZ" altLang="cs-CZ"/>
              <a:t>Odezní</a:t>
            </a:r>
          </a:p>
          <a:p>
            <a:pPr eaLnBrk="1" hangingPunct="1">
              <a:lnSpc>
                <a:spcPct val="90000"/>
              </a:lnSpc>
              <a:buFont typeface="Arial" panose="020B0604020202020204" pitchFamily="34" charset="0"/>
              <a:buChar char="•"/>
            </a:pPr>
            <a:r>
              <a:rPr lang="cs-CZ" altLang="cs-CZ"/>
              <a:t>50 % pacientů přechází k jiným dg.</a:t>
            </a:r>
          </a:p>
        </p:txBody>
      </p:sp>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1">
            <a:extLst>
              <a:ext uri="{FF2B5EF4-FFF2-40B4-BE49-F238E27FC236}">
                <a16:creationId xmlns:a16="http://schemas.microsoft.com/office/drawing/2014/main" id="{12992ADC-689D-41E7-9139-C94142CEDFF4}"/>
              </a:ext>
            </a:extLst>
          </p:cNvPr>
          <p:cNvSpPr txBox="1">
            <a:spLocks noChangeArrowheads="1"/>
          </p:cNvSpPr>
          <p:nvPr/>
        </p:nvSpPr>
        <p:spPr bwMode="auto">
          <a:xfrm>
            <a:off x="1992313" y="404813"/>
            <a:ext cx="6767512"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br>
              <a:rPr lang="cs-CZ" altLang="cs-CZ" sz="4000"/>
            </a:br>
            <a:r>
              <a:rPr lang="cs-CZ" altLang="cs-CZ" sz="4000" b="1">
                <a:solidFill>
                  <a:srgbClr val="7030A0"/>
                </a:solidFill>
              </a:rPr>
              <a:t>Indukovaná porucha </a:t>
            </a:r>
            <a:br>
              <a:rPr lang="cs-CZ" altLang="cs-CZ" sz="4000" b="1">
                <a:solidFill>
                  <a:srgbClr val="7030A0"/>
                </a:solidFill>
              </a:rPr>
            </a:br>
            <a:r>
              <a:rPr lang="cs-CZ" altLang="cs-CZ" sz="4000" b="1">
                <a:solidFill>
                  <a:srgbClr val="7030A0"/>
                </a:solidFill>
              </a:rPr>
              <a:t>s bludy</a:t>
            </a:r>
            <a:br>
              <a:rPr lang="cs-CZ" altLang="cs-CZ" sz="4000" b="1">
                <a:solidFill>
                  <a:srgbClr val="7030A0"/>
                </a:solidFill>
              </a:rPr>
            </a:br>
            <a:endParaRPr lang="cs-CZ" altLang="cs-CZ" sz="4000" b="1">
              <a:solidFill>
                <a:srgbClr val="7030A0"/>
              </a:solidFill>
            </a:endParaRPr>
          </a:p>
        </p:txBody>
      </p:sp>
      <p:sp>
        <p:nvSpPr>
          <p:cNvPr id="180227" name="Text Box 2">
            <a:extLst>
              <a:ext uri="{FF2B5EF4-FFF2-40B4-BE49-F238E27FC236}">
                <a16:creationId xmlns:a16="http://schemas.microsoft.com/office/drawing/2014/main" id="{909BDE10-903E-4642-9D10-DEB314B6FFCE}"/>
              </a:ext>
            </a:extLst>
          </p:cNvPr>
          <p:cNvSpPr txBox="1">
            <a:spLocks noChangeArrowheads="1"/>
          </p:cNvSpPr>
          <p:nvPr/>
        </p:nvSpPr>
        <p:spPr bwMode="auto">
          <a:xfrm>
            <a:off x="1992313" y="1484314"/>
            <a:ext cx="8229600" cy="481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Font typeface="Arial" panose="020B0604020202020204" pitchFamily="34" charset="0"/>
              <a:buChar char="•"/>
            </a:pPr>
            <a:r>
              <a:rPr lang="cs-CZ" altLang="cs-CZ"/>
              <a:t>Vzácná porucha</a:t>
            </a:r>
          </a:p>
          <a:p>
            <a:pPr eaLnBrk="1" hangingPunct="1">
              <a:lnSpc>
                <a:spcPct val="90000"/>
              </a:lnSpc>
              <a:buFont typeface="Arial" panose="020B0604020202020204" pitchFamily="34" charset="0"/>
              <a:buChar char="•"/>
            </a:pPr>
            <a:r>
              <a:rPr lang="cs-CZ" altLang="cs-CZ"/>
              <a:t>Též: sdílená psychóza, folie </a:t>
            </a:r>
            <a:r>
              <a:rPr lang="fr-FR" altLang="cs-CZ"/>
              <a:t>à </a:t>
            </a:r>
            <a:r>
              <a:rPr lang="cs-CZ" altLang="cs-CZ"/>
              <a:t>deux</a:t>
            </a:r>
          </a:p>
          <a:p>
            <a:pPr eaLnBrk="1" hangingPunct="1">
              <a:lnSpc>
                <a:spcPct val="90000"/>
              </a:lnSpc>
              <a:buFont typeface="Arial" panose="020B0604020202020204" pitchFamily="34" charset="0"/>
              <a:buChar char="•"/>
            </a:pPr>
            <a:r>
              <a:rPr lang="cs-CZ" altLang="cs-CZ"/>
              <a:t>Přenos bludné produkce z jedné osoby (ta je většinou ve vztahu dominantní) na druhou při velmi blízkém vztahu (ta je většinou ve vztahu submisivní)</a:t>
            </a:r>
          </a:p>
          <a:p>
            <a:pPr eaLnBrk="1" hangingPunct="1">
              <a:lnSpc>
                <a:spcPct val="90000"/>
              </a:lnSpc>
              <a:buFont typeface="Arial" panose="020B0604020202020204" pitchFamily="34" charset="0"/>
              <a:buChar char="•"/>
            </a:pPr>
            <a:r>
              <a:rPr lang="cs-CZ" altLang="cs-CZ"/>
              <a:t>Může se objevit v dospívání, ale typická je spíše od středního věku</a:t>
            </a:r>
          </a:p>
          <a:p>
            <a:pPr eaLnBrk="1" hangingPunct="1">
              <a:lnSpc>
                <a:spcPct val="90000"/>
              </a:lnSpc>
              <a:buFont typeface="Arial" panose="020B0604020202020204" pitchFamily="34" charset="0"/>
              <a:buChar char="•"/>
            </a:pPr>
            <a:r>
              <a:rPr lang="cs-CZ" altLang="cs-CZ"/>
              <a:t>Léčba spočívá v oddělení a případně antipsychotické léčbě</a:t>
            </a:r>
          </a:p>
        </p:txBody>
      </p:sp>
      <p:pic>
        <p:nvPicPr>
          <p:cNvPr id="180228" name="Picture 3">
            <a:extLst>
              <a:ext uri="{FF2B5EF4-FFF2-40B4-BE49-F238E27FC236}">
                <a16:creationId xmlns:a16="http://schemas.microsoft.com/office/drawing/2014/main" id="{381D7B68-EF16-4B60-8D2B-62D64AAAA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4950" y="1"/>
            <a:ext cx="1543050" cy="1052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ipe dir="d"/>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1">
            <a:extLst>
              <a:ext uri="{FF2B5EF4-FFF2-40B4-BE49-F238E27FC236}">
                <a16:creationId xmlns:a16="http://schemas.microsoft.com/office/drawing/2014/main" id="{0C5677F0-76DC-4A8C-A42F-2C5F21D7D1B4}"/>
              </a:ext>
            </a:extLst>
          </p:cNvPr>
          <p:cNvSpPr txBox="1">
            <a:spLocks noChangeArrowheads="1"/>
          </p:cNvSpPr>
          <p:nvPr/>
        </p:nvSpPr>
        <p:spPr bwMode="auto">
          <a:xfrm>
            <a:off x="1981200" y="274639"/>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7030A0"/>
                </a:solidFill>
              </a:rPr>
              <a:t>Schizoafektivní poruchy</a:t>
            </a:r>
          </a:p>
        </p:txBody>
      </p:sp>
      <p:sp>
        <p:nvSpPr>
          <p:cNvPr id="106498" name="Text Box 2">
            <a:extLst>
              <a:ext uri="{FF2B5EF4-FFF2-40B4-BE49-F238E27FC236}">
                <a16:creationId xmlns:a16="http://schemas.microsoft.com/office/drawing/2014/main" id="{94FCC7E5-67E4-4DDE-8AF5-0307C37B2E62}"/>
              </a:ext>
            </a:extLst>
          </p:cNvPr>
          <p:cNvSpPr txBox="1">
            <a:spLocks noChangeArrowheads="1"/>
          </p:cNvSpPr>
          <p:nvPr/>
        </p:nvSpPr>
        <p:spPr bwMode="auto">
          <a:xfrm>
            <a:off x="1981200" y="1557339"/>
            <a:ext cx="8229600" cy="4568825"/>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700"/>
              </a:spcBef>
              <a:buClr>
                <a:srgbClr val="000000"/>
              </a:buClr>
              <a:buSzPct val="100000"/>
              <a:buFont typeface="Arial" panose="020B0604020202020204" pitchFamily="34" charset="0"/>
              <a:buChar char="•"/>
              <a:defRPr/>
            </a:pPr>
            <a:r>
              <a:rPr lang="cs-CZ" altLang="cs-CZ" sz="2800" dirty="0">
                <a:latin typeface="Calibri" panose="020F0502020204030204" pitchFamily="34" charset="0"/>
              </a:rPr>
              <a:t>Musí být splněna kritéria pro poruchu nálady</a:t>
            </a:r>
          </a:p>
          <a:p>
            <a:pPr>
              <a:spcBef>
                <a:spcPts val="700"/>
              </a:spcBef>
              <a:buClr>
                <a:srgbClr val="000000"/>
              </a:buClr>
              <a:buSzPct val="100000"/>
              <a:buFont typeface="Arial" panose="020B0604020202020204" pitchFamily="34" charset="0"/>
              <a:buChar char="•"/>
              <a:defRPr/>
            </a:pPr>
            <a:r>
              <a:rPr lang="cs-CZ" altLang="cs-CZ" sz="2800" dirty="0">
                <a:latin typeface="Calibri" panose="020F0502020204030204" pitchFamily="34" charset="0"/>
              </a:rPr>
              <a:t>Zároveň nejméně 2 týdny se musí vyskytovat příznaky schizofrenie</a:t>
            </a:r>
          </a:p>
          <a:p>
            <a:pPr marL="342900">
              <a:spcBef>
                <a:spcPts val="700"/>
              </a:spcBef>
              <a:buSzPct val="100000"/>
              <a:defRPr/>
            </a:pPr>
            <a:endParaRPr lang="cs-CZ" altLang="cs-CZ" sz="2800" dirty="0">
              <a:latin typeface="Calibri" panose="020F0502020204030204" pitchFamily="34" charset="0"/>
            </a:endParaRPr>
          </a:p>
          <a:p>
            <a:pPr>
              <a:spcBef>
                <a:spcPts val="700"/>
              </a:spcBef>
              <a:buClr>
                <a:srgbClr val="000000"/>
              </a:buClr>
              <a:buSzPct val="100000"/>
              <a:buFont typeface="Arial" panose="020B0604020202020204" pitchFamily="34" charset="0"/>
              <a:buChar char="•"/>
              <a:defRPr/>
            </a:pPr>
            <a:r>
              <a:rPr lang="cs-CZ" altLang="cs-CZ" sz="2800" dirty="0">
                <a:latin typeface="Calibri" panose="020F0502020204030204" pitchFamily="34" charset="0"/>
              </a:rPr>
              <a:t>Manický, depresivní, smíšený typ</a:t>
            </a:r>
          </a:p>
          <a:p>
            <a:pPr marL="342900">
              <a:spcBef>
                <a:spcPts val="700"/>
              </a:spcBef>
              <a:buSzPct val="100000"/>
              <a:defRPr/>
            </a:pPr>
            <a:endParaRPr lang="cs-CZ" altLang="cs-CZ" sz="2800" dirty="0">
              <a:latin typeface="Calibri" panose="020F0502020204030204" pitchFamily="34" charset="0"/>
            </a:endParaRPr>
          </a:p>
          <a:p>
            <a:pPr>
              <a:spcBef>
                <a:spcPts val="700"/>
              </a:spcBef>
              <a:buClr>
                <a:srgbClr val="000000"/>
              </a:buClr>
              <a:buSzPct val="100000"/>
              <a:buFont typeface="Arial" panose="020B0604020202020204" pitchFamily="34" charset="0"/>
              <a:buChar char="•"/>
              <a:defRPr/>
            </a:pPr>
            <a:r>
              <a:rPr lang="cs-CZ" altLang="cs-CZ" sz="2800" dirty="0">
                <a:latin typeface="Calibri" panose="020F0502020204030204" pitchFamily="34" charset="0"/>
              </a:rPr>
              <a:t>Průběh se popisuje jako příznivější než u schizofrenie</a:t>
            </a:r>
          </a:p>
          <a:p>
            <a:pPr marL="0" indent="0">
              <a:spcBef>
                <a:spcPts val="700"/>
              </a:spcBef>
              <a:buClr>
                <a:srgbClr val="000000"/>
              </a:buClr>
              <a:buSzPct val="100000"/>
              <a:defRPr/>
            </a:pPr>
            <a:endParaRPr lang="cs-CZ" altLang="cs-CZ" sz="2800" dirty="0">
              <a:latin typeface="Calibri" panose="020F0502020204030204" pitchFamily="34" charset="0"/>
            </a:endParaRPr>
          </a:p>
          <a:p>
            <a:pPr marL="342900">
              <a:spcBef>
                <a:spcPts val="700"/>
              </a:spcBef>
              <a:buSzPct val="100000"/>
              <a:defRPr/>
            </a:pPr>
            <a:endParaRPr lang="cs-CZ" altLang="cs-CZ" sz="2800" dirty="0">
              <a:latin typeface="Calibri" panose="020F0502020204030204"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1">
            <a:extLst>
              <a:ext uri="{FF2B5EF4-FFF2-40B4-BE49-F238E27FC236}">
                <a16:creationId xmlns:a16="http://schemas.microsoft.com/office/drawing/2014/main" id="{7C6588DF-4BA0-4923-9DA7-D98627B5D00E}"/>
              </a:ext>
            </a:extLst>
          </p:cNvPr>
          <p:cNvSpPr txBox="1">
            <a:spLocks noChangeArrowheads="1"/>
          </p:cNvSpPr>
          <p:nvPr/>
        </p:nvSpPr>
        <p:spPr bwMode="auto">
          <a:xfrm>
            <a:off x="1981200" y="274639"/>
            <a:ext cx="822960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7030A0"/>
                </a:solidFill>
              </a:rPr>
              <a:t>„Toxická psychóza“</a:t>
            </a:r>
          </a:p>
        </p:txBody>
      </p:sp>
      <p:sp>
        <p:nvSpPr>
          <p:cNvPr id="108546" name="Text Box 2">
            <a:extLst>
              <a:ext uri="{FF2B5EF4-FFF2-40B4-BE49-F238E27FC236}">
                <a16:creationId xmlns:a16="http://schemas.microsoft.com/office/drawing/2014/main" id="{C0F5A6D6-8C3E-4474-AC90-7B8D78E144F3}"/>
              </a:ext>
            </a:extLst>
          </p:cNvPr>
          <p:cNvSpPr txBox="1">
            <a:spLocks noChangeArrowheads="1"/>
          </p:cNvSpPr>
          <p:nvPr/>
        </p:nvSpPr>
        <p:spPr bwMode="auto">
          <a:xfrm>
            <a:off x="1981200" y="1412875"/>
            <a:ext cx="8229600" cy="4713288"/>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Psychotická porucha vyvolaná užíváním psychoaktivních látek (</a:t>
            </a:r>
            <a:r>
              <a:rPr lang="cs-CZ" altLang="cs-CZ" sz="2400" u="sng" dirty="0">
                <a:latin typeface="Calibri" panose="020F0502020204030204" pitchFamily="34" charset="0"/>
              </a:rPr>
              <a:t>marihuana, pervitin</a:t>
            </a:r>
            <a:r>
              <a:rPr lang="cs-CZ" altLang="cs-CZ" sz="2400" dirty="0">
                <a:latin typeface="Calibri" panose="020F0502020204030204" pitchFamily="34" charset="0"/>
              </a:rPr>
              <a:t>, halucinogeny – ty spíše minoritně)</a:t>
            </a:r>
          </a:p>
          <a:p>
            <a:pPr>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Soubor psychotických </a:t>
            </a:r>
            <a:r>
              <a:rPr lang="cs-CZ" altLang="cs-CZ" sz="2400" dirty="0" err="1">
                <a:latin typeface="Calibri" panose="020F0502020204030204" pitchFamily="34" charset="0"/>
              </a:rPr>
              <a:t>fenomenů</a:t>
            </a:r>
            <a:r>
              <a:rPr lang="cs-CZ" altLang="cs-CZ" sz="2400" dirty="0">
                <a:latin typeface="Calibri" panose="020F0502020204030204" pitchFamily="34" charset="0"/>
              </a:rPr>
              <a:t>‚ které se objevují během použití psychoaktivních látek nebo po něm‚ které však nelze vysvětlit pouze akutní intoxikací a nejsou součástí odvykacího stavu.</a:t>
            </a:r>
          </a:p>
          <a:p>
            <a:pPr>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Převládají pozitivní příznaky</a:t>
            </a:r>
          </a:p>
          <a:p>
            <a:pPr>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Odeznívá po vysazení drogy, ale může přetrvat</a:t>
            </a:r>
          </a:p>
          <a:p>
            <a:pPr>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Někdy obtížné odlišit od schizofrenie</a:t>
            </a:r>
          </a:p>
          <a:p>
            <a:pPr>
              <a:spcBef>
                <a:spcPts val="600"/>
              </a:spcBef>
              <a:buClr>
                <a:srgbClr val="000000"/>
              </a:buClr>
              <a:buSzPct val="100000"/>
              <a:buFont typeface="Arial" panose="020B0604020202020204" pitchFamily="34" charset="0"/>
              <a:buChar char="•"/>
              <a:defRPr/>
            </a:pPr>
            <a:r>
              <a:rPr lang="cs-CZ" altLang="cs-CZ" sz="2400" dirty="0" err="1">
                <a:latin typeface="Calibri" panose="020F0502020204030204" pitchFamily="34" charset="0"/>
              </a:rPr>
              <a:t>Diff</a:t>
            </a:r>
            <a:r>
              <a:rPr lang="cs-CZ" altLang="cs-CZ" sz="2400" dirty="0">
                <a:latin typeface="Calibri" panose="020F0502020204030204" pitchFamily="34" charset="0"/>
              </a:rPr>
              <a:t>. dg. akutní intoxikace („</a:t>
            </a:r>
            <a:r>
              <a:rPr lang="cs-CZ" altLang="cs-CZ" sz="2400" dirty="0" err="1">
                <a:latin typeface="Calibri" panose="020F0502020204030204" pitchFamily="34" charset="0"/>
              </a:rPr>
              <a:t>stíhy</a:t>
            </a:r>
            <a:r>
              <a:rPr lang="cs-CZ" altLang="cs-CZ" sz="2400" dirty="0">
                <a:latin typeface="Calibri" panose="020F0502020204030204" pitchFamily="34" charset="0"/>
              </a:rPr>
              <a:t>“ na pervitinu), časová hranice: akutní intoxikace – do 24 hod po užití drogy, pak už toxická psychóza.</a:t>
            </a:r>
          </a:p>
          <a:p>
            <a:pPr marL="341313">
              <a:spcBef>
                <a:spcPts val="450"/>
              </a:spcBef>
              <a:buSzPct val="100000"/>
              <a:defRPr/>
            </a:pPr>
            <a:endParaRPr lang="cs-CZ" altLang="cs-CZ" dirty="0">
              <a:latin typeface="Calibri" panose="020F0502020204030204" pitchFamily="34" charset="0"/>
            </a:endParaRPr>
          </a:p>
          <a:p>
            <a:pPr marL="341313">
              <a:spcBef>
                <a:spcPts val="450"/>
              </a:spcBef>
              <a:buSzPct val="100000"/>
              <a:defRPr/>
            </a:pPr>
            <a:endParaRPr lang="cs-CZ" altLang="cs-CZ" dirty="0">
              <a:latin typeface="Calibri" panose="020F0502020204030204" pitchFamily="34" charset="0"/>
            </a:endParaRPr>
          </a:p>
          <a:p>
            <a:pPr marL="341313">
              <a:spcBef>
                <a:spcPts val="450"/>
              </a:spcBef>
              <a:buSzPct val="100000"/>
              <a:defRPr/>
            </a:pPr>
            <a:endParaRPr lang="cs-CZ" altLang="cs-CZ" dirty="0">
              <a:latin typeface="Calibri" panose="020F0502020204030204" pitchFamily="34" charset="0"/>
            </a:endParaRPr>
          </a:p>
          <a:p>
            <a:pPr marL="341313">
              <a:spcBef>
                <a:spcPts val="450"/>
              </a:spcBef>
              <a:buSzPct val="100000"/>
              <a:defRPr/>
            </a:pPr>
            <a:endParaRPr lang="cs-CZ" altLang="cs-CZ" dirty="0">
              <a:latin typeface="Calibri" panose="020F0502020204030204" pitchFamily="34" charset="0"/>
            </a:endParaRPr>
          </a:p>
          <a:p>
            <a:pPr marL="341313">
              <a:spcBef>
                <a:spcPts val="450"/>
              </a:spcBef>
              <a:buSzPct val="100000"/>
              <a:defRPr/>
            </a:pPr>
            <a:endParaRPr lang="cs-CZ" altLang="cs-CZ" dirty="0">
              <a:latin typeface="Calibri" panose="020F0502020204030204" pitchFamily="34" charset="0"/>
            </a:endParaRPr>
          </a:p>
          <a:p>
            <a:pPr marL="341313">
              <a:spcBef>
                <a:spcPts val="800"/>
              </a:spcBef>
              <a:buSzPct val="100000"/>
              <a:defRPr/>
            </a:pPr>
            <a:endParaRPr lang="cs-CZ" altLang="cs-CZ" sz="3200" dirty="0">
              <a:latin typeface="Calibri" panose="020F0502020204030204" pitchFamily="34" charset="0"/>
            </a:endParaRPr>
          </a:p>
          <a:p>
            <a:pPr marL="341313">
              <a:spcBef>
                <a:spcPts val="800"/>
              </a:spcBef>
              <a:buSzPct val="100000"/>
              <a:defRPr/>
            </a:pPr>
            <a:endParaRPr lang="cs-CZ" altLang="cs-CZ" sz="3200" dirty="0">
              <a:latin typeface="Calibri" panose="020F0502020204030204" pitchFamily="34" charset="0"/>
            </a:endParaRPr>
          </a:p>
        </p:txBody>
      </p:sp>
      <p:pic>
        <p:nvPicPr>
          <p:cNvPr id="184324" name="Picture 3">
            <a:extLst>
              <a:ext uri="{FF2B5EF4-FFF2-40B4-BE49-F238E27FC236}">
                <a16:creationId xmlns:a16="http://schemas.microsoft.com/office/drawing/2014/main" id="{6C1FBA39-1F35-4D36-AF06-E2CDEFD69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25" y="5557781"/>
            <a:ext cx="1666875" cy="1300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1">
            <a:extLst>
              <a:ext uri="{FF2B5EF4-FFF2-40B4-BE49-F238E27FC236}">
                <a16:creationId xmlns:a16="http://schemas.microsoft.com/office/drawing/2014/main" id="{99D41590-E27B-46C5-8AB8-E931BEE4BE83}"/>
              </a:ext>
            </a:extLst>
          </p:cNvPr>
          <p:cNvSpPr txBox="1">
            <a:spLocks noChangeArrowheads="1"/>
          </p:cNvSpPr>
          <p:nvPr/>
        </p:nvSpPr>
        <p:spPr bwMode="auto">
          <a:xfrm>
            <a:off x="1981200" y="274639"/>
            <a:ext cx="8229600"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7030A0"/>
                </a:solidFill>
              </a:rPr>
              <a:t>„Alkoholová psychóza“</a:t>
            </a:r>
          </a:p>
        </p:txBody>
      </p:sp>
      <p:sp>
        <p:nvSpPr>
          <p:cNvPr id="186371" name="Text Box 2">
            <a:extLst>
              <a:ext uri="{FF2B5EF4-FFF2-40B4-BE49-F238E27FC236}">
                <a16:creationId xmlns:a16="http://schemas.microsoft.com/office/drawing/2014/main" id="{19830F89-A2FA-4961-A753-13A8266380C5}"/>
              </a:ext>
            </a:extLst>
          </p:cNvPr>
          <p:cNvSpPr txBox="1">
            <a:spLocks noChangeArrowheads="1"/>
          </p:cNvSpPr>
          <p:nvPr/>
        </p:nvSpPr>
        <p:spPr bwMode="auto">
          <a:xfrm>
            <a:off x="1981200" y="1773239"/>
            <a:ext cx="8229600" cy="435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cs-CZ" altLang="cs-CZ"/>
              <a:t>Vzácná</a:t>
            </a:r>
          </a:p>
          <a:p>
            <a:pPr eaLnBrk="1" hangingPunct="1">
              <a:buFont typeface="Arial" panose="020B0604020202020204" pitchFamily="34" charset="0"/>
              <a:buChar char="•"/>
            </a:pPr>
            <a:r>
              <a:rPr lang="cs-CZ" altLang="cs-CZ"/>
              <a:t>Halucinace nebo bludy (halucinóza, paranoa, žárlivost, nespecifická psychóza)</a:t>
            </a:r>
          </a:p>
          <a:p>
            <a:pPr eaLnBrk="1" hangingPunct="1">
              <a:buFont typeface="Arial" panose="020B0604020202020204" pitchFamily="34" charset="0"/>
              <a:buChar char="•"/>
            </a:pPr>
            <a:r>
              <a:rPr lang="cs-CZ" altLang="cs-CZ"/>
              <a:t>Způsobená dlouhodobým užíváním alkoholu</a:t>
            </a:r>
          </a:p>
          <a:p>
            <a:pPr eaLnBrk="1" hangingPunct="1">
              <a:buFont typeface="Arial" panose="020B0604020202020204" pitchFamily="34" charset="0"/>
              <a:buChar char="•"/>
            </a:pPr>
            <a:r>
              <a:rPr lang="cs-CZ" altLang="cs-CZ"/>
              <a:t>Diff. dg. alkoholové delirium (další příznaky)</a:t>
            </a:r>
          </a:p>
        </p:txBody>
      </p:sp>
      <p:pic>
        <p:nvPicPr>
          <p:cNvPr id="186372" name="Picture 3">
            <a:extLst>
              <a:ext uri="{FF2B5EF4-FFF2-40B4-BE49-F238E27FC236}">
                <a16:creationId xmlns:a16="http://schemas.microsoft.com/office/drawing/2014/main" id="{91DB41D6-BCB4-43E0-B671-285753BBB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5338" y="5445125"/>
            <a:ext cx="2506662" cy="1412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ovéPole 1">
            <a:extLst>
              <a:ext uri="{FF2B5EF4-FFF2-40B4-BE49-F238E27FC236}">
                <a16:creationId xmlns:a16="http://schemas.microsoft.com/office/drawing/2014/main" id="{382112AE-6FBA-45F3-8043-983345388069}"/>
              </a:ext>
            </a:extLst>
          </p:cNvPr>
          <p:cNvSpPr txBox="1">
            <a:spLocks noChangeArrowheads="1"/>
          </p:cNvSpPr>
          <p:nvPr/>
        </p:nvSpPr>
        <p:spPr bwMode="auto">
          <a:xfrm>
            <a:off x="2566989" y="1243013"/>
            <a:ext cx="6842125"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cs-CZ" altLang="cs-CZ" sz="2800" dirty="0"/>
              <a:t>Pro schizofrenii jsou typické bludy ze skupiny </a:t>
            </a:r>
            <a:r>
              <a:rPr lang="cs-CZ" altLang="cs-CZ" sz="2800" b="1" dirty="0"/>
              <a:t>paranoidní, </a:t>
            </a:r>
            <a:r>
              <a:rPr lang="cs-CZ" altLang="cs-CZ" sz="2800" dirty="0"/>
              <a:t>nejtypičtější jsou </a:t>
            </a:r>
            <a:r>
              <a:rPr lang="cs-CZ" altLang="cs-CZ" sz="2800" b="1" dirty="0"/>
              <a:t>paranoidně-persekuční bludy. </a:t>
            </a:r>
          </a:p>
          <a:p>
            <a:pPr algn="just">
              <a:lnSpc>
                <a:spcPct val="150000"/>
              </a:lnSpc>
            </a:pPr>
            <a:r>
              <a:rPr lang="cs-CZ" altLang="cs-CZ" sz="2800" dirty="0"/>
              <a:t>Ale</a:t>
            </a:r>
            <a:r>
              <a:rPr lang="cs-CZ" altLang="cs-CZ" sz="2800" b="1" dirty="0"/>
              <a:t> </a:t>
            </a:r>
            <a:r>
              <a:rPr lang="cs-CZ" altLang="cs-CZ" sz="2800" dirty="0"/>
              <a:t>mohou se vyskytovat i bludy ze skupiny makro- a </a:t>
            </a:r>
            <a:r>
              <a:rPr lang="cs-CZ" altLang="cs-CZ" sz="2800" dirty="0" err="1"/>
              <a:t>mikromanické</a:t>
            </a:r>
            <a:r>
              <a:rPr lang="cs-CZ" altLang="cs-CZ" sz="2800" dirty="0"/>
              <a:t>.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1">
            <a:extLst>
              <a:ext uri="{FF2B5EF4-FFF2-40B4-BE49-F238E27FC236}">
                <a16:creationId xmlns:a16="http://schemas.microsoft.com/office/drawing/2014/main" id="{0E752C8E-1F95-4672-B428-8F64371F4B37}"/>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7030A0"/>
                </a:solidFill>
              </a:rPr>
              <a:t>Laktační psychóza</a:t>
            </a:r>
          </a:p>
        </p:txBody>
      </p:sp>
      <p:sp>
        <p:nvSpPr>
          <p:cNvPr id="188419" name="Text Box 2">
            <a:extLst>
              <a:ext uri="{FF2B5EF4-FFF2-40B4-BE49-F238E27FC236}">
                <a16:creationId xmlns:a16="http://schemas.microsoft.com/office/drawing/2014/main" id="{803C51D0-3E9E-4D38-A439-E9509A8E3A50}"/>
              </a:ext>
            </a:extLst>
          </p:cNvPr>
          <p:cNvSpPr txBox="1">
            <a:spLocks noChangeArrowheads="1"/>
          </p:cNvSpPr>
          <p:nvPr/>
        </p:nvSpPr>
        <p:spPr bwMode="auto">
          <a:xfrm>
            <a:off x="681925" y="1417639"/>
            <a:ext cx="9528875" cy="4708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cs-CZ" altLang="cs-CZ" dirty="0"/>
              <a:t>Po porodu, v šestinedělí </a:t>
            </a:r>
          </a:p>
          <a:p>
            <a:pPr eaLnBrk="1" hangingPunct="1">
              <a:buFont typeface="Arial" panose="020B0604020202020204" pitchFamily="34" charset="0"/>
              <a:buChar char="•"/>
            </a:pPr>
            <a:r>
              <a:rPr lang="cs-CZ" altLang="cs-CZ" dirty="0"/>
              <a:t>Bludy a/nebo halucinace, typicky dezorganizace, úzkost</a:t>
            </a:r>
          </a:p>
          <a:p>
            <a:pPr eaLnBrk="1" hangingPunct="1">
              <a:buFont typeface="Arial" panose="020B0604020202020204" pitchFamily="34" charset="0"/>
              <a:buChar char="•"/>
            </a:pPr>
            <a:r>
              <a:rPr lang="cs-CZ" altLang="cs-CZ" dirty="0"/>
              <a:t>Může a nemusí jít zároveň o 1. epizodu SCH</a:t>
            </a:r>
          </a:p>
          <a:p>
            <a:pPr eaLnBrk="1" hangingPunct="1">
              <a:buFont typeface="Arial" panose="020B0604020202020204" pitchFamily="34" charset="0"/>
              <a:buChar char="•"/>
            </a:pPr>
            <a:r>
              <a:rPr lang="cs-CZ" altLang="cs-CZ" dirty="0"/>
              <a:t>Zástava laktace, výběr antipsychotika tak, aby nepotencoval laktaci (</a:t>
            </a:r>
            <a:r>
              <a:rPr lang="cs-CZ" altLang="cs-CZ" dirty="0" err="1"/>
              <a:t>galaktorhea</a:t>
            </a:r>
            <a:r>
              <a:rPr lang="cs-CZ" altLang="cs-CZ" dirty="0"/>
              <a:t> jako než. účinek)</a:t>
            </a:r>
          </a:p>
          <a:p>
            <a:pPr eaLnBrk="1" hangingPunct="1">
              <a:buFont typeface="Arial" panose="020B0604020202020204" pitchFamily="34" charset="0"/>
              <a:buChar char="•"/>
            </a:pPr>
            <a:r>
              <a:rPr lang="cs-CZ" altLang="cs-CZ" dirty="0" err="1"/>
              <a:t>xxx</a:t>
            </a:r>
            <a:r>
              <a:rPr lang="cs-CZ" altLang="cs-CZ" dirty="0"/>
              <a:t> poporodní blues – u většiny žen  po porodu; poporodní deprese – splňuje kritéria deprese  - poporodní blues a poporodní deprese nejsou laktační psychózy</a:t>
            </a:r>
          </a:p>
        </p:txBody>
      </p:sp>
      <p:pic>
        <p:nvPicPr>
          <p:cNvPr id="188420" name="Picture 3">
            <a:extLst>
              <a:ext uri="{FF2B5EF4-FFF2-40B4-BE49-F238E27FC236}">
                <a16:creationId xmlns:a16="http://schemas.microsoft.com/office/drawing/2014/main" id="{109BE431-D39E-46D0-A7D9-DCC56C122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2763" y="5554665"/>
            <a:ext cx="1519237"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E8D95BEE-5956-420C-BEB7-591B9EE01140}"/>
              </a:ext>
            </a:extLst>
          </p:cNvPr>
          <p:cNvSpPr txBox="1">
            <a:spLocks noChangeArrowheads="1"/>
          </p:cNvSpPr>
          <p:nvPr/>
        </p:nvSpPr>
        <p:spPr bwMode="auto">
          <a:xfrm>
            <a:off x="1524000" y="1"/>
            <a:ext cx="9144000"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3600" dirty="0"/>
              <a:t>Typy halucinací</a:t>
            </a:r>
          </a:p>
        </p:txBody>
      </p:sp>
      <p:sp>
        <p:nvSpPr>
          <p:cNvPr id="15362" name="Text Box 2">
            <a:extLst>
              <a:ext uri="{FF2B5EF4-FFF2-40B4-BE49-F238E27FC236}">
                <a16:creationId xmlns:a16="http://schemas.microsoft.com/office/drawing/2014/main" id="{2AB92E6B-734C-4B82-B8E4-682E4ABE4258}"/>
              </a:ext>
            </a:extLst>
          </p:cNvPr>
          <p:cNvSpPr txBox="1">
            <a:spLocks noChangeArrowheads="1"/>
          </p:cNvSpPr>
          <p:nvPr/>
        </p:nvSpPr>
        <p:spPr bwMode="auto">
          <a:xfrm>
            <a:off x="476249" y="836614"/>
            <a:ext cx="11198225" cy="5764211"/>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Podle složitosti: </a:t>
            </a:r>
          </a:p>
          <a:p>
            <a:pPr lvl="1">
              <a:spcBef>
                <a:spcPts val="275"/>
              </a:spcBef>
              <a:buClr>
                <a:srgbClr val="000000"/>
              </a:buClr>
              <a:buSzPct val="100000"/>
              <a:buFont typeface="Arial" panose="020B0604020202020204" pitchFamily="34" charset="0"/>
              <a:buChar char="–"/>
              <a:defRPr/>
            </a:pPr>
            <a:r>
              <a:rPr lang="cs-CZ" altLang="cs-CZ" sz="1100" b="1" dirty="0">
                <a:latin typeface="Calibri" panose="020F0502020204030204" pitchFamily="34" charset="0"/>
              </a:rPr>
              <a:t>elementární</a:t>
            </a:r>
            <a:r>
              <a:rPr lang="cs-CZ" altLang="cs-CZ" sz="1100" dirty="0">
                <a:latin typeface="Calibri" panose="020F0502020204030204" pitchFamily="34" charset="0"/>
              </a:rPr>
              <a:t> - jednotlivé podněty jako tóny, záblesky,</a:t>
            </a:r>
          </a:p>
          <a:p>
            <a:pPr lvl="1">
              <a:spcBef>
                <a:spcPts val="275"/>
              </a:spcBef>
              <a:buClr>
                <a:srgbClr val="000000"/>
              </a:buClr>
              <a:buSzPct val="100000"/>
              <a:buFont typeface="Arial" panose="020B0604020202020204" pitchFamily="34" charset="0"/>
              <a:buChar char="–"/>
              <a:defRPr/>
            </a:pPr>
            <a:r>
              <a:rPr lang="cs-CZ" altLang="cs-CZ" sz="1100" b="1" dirty="0">
                <a:latin typeface="Calibri" panose="020F0502020204030204" pitchFamily="34" charset="0"/>
              </a:rPr>
              <a:t>komplexní</a:t>
            </a:r>
            <a:r>
              <a:rPr lang="cs-CZ" altLang="cs-CZ" sz="1100" dirty="0">
                <a:latin typeface="Calibri" panose="020F0502020204030204" pitchFamily="34" charset="0"/>
              </a:rPr>
              <a:t> - celé postavy, předměty, srozumitelné věty,</a:t>
            </a:r>
          </a:p>
          <a:p>
            <a:pPr lvl="1">
              <a:spcBef>
                <a:spcPts val="275"/>
              </a:spcBef>
              <a:buClr>
                <a:srgbClr val="000000"/>
              </a:buClr>
              <a:buSzPct val="100000"/>
              <a:buFont typeface="Arial" panose="020B0604020202020204" pitchFamily="34" charset="0"/>
              <a:buChar char="–"/>
              <a:defRPr/>
            </a:pPr>
            <a:r>
              <a:rPr lang="cs-CZ" altLang="cs-CZ" sz="1100" b="1" dirty="0">
                <a:latin typeface="Calibri" panose="020F0502020204030204" pitchFamily="34" charset="0"/>
              </a:rPr>
              <a:t>kombinované</a:t>
            </a:r>
            <a:r>
              <a:rPr lang="cs-CZ" altLang="cs-CZ" sz="1100" dirty="0">
                <a:latin typeface="Calibri" panose="020F0502020204030204" pitchFamily="34" charset="0"/>
              </a:rPr>
              <a:t> - halucinace „vnímané“ více smysly současně, např. mluvící postava.</a:t>
            </a:r>
          </a:p>
          <a:p>
            <a:pPr>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Podle domnělé lokalizace smyslovým orgánem:</a:t>
            </a:r>
          </a:p>
          <a:p>
            <a:pPr lvl="1">
              <a:spcBef>
                <a:spcPts val="275"/>
              </a:spcBef>
              <a:buClr>
                <a:srgbClr val="000000"/>
              </a:buClr>
              <a:buSzPct val="100000"/>
              <a:buFont typeface="Arial" panose="020B0604020202020204" pitchFamily="34" charset="0"/>
              <a:buChar char="–"/>
              <a:defRPr/>
            </a:pPr>
            <a:r>
              <a:rPr lang="cs-CZ" altLang="cs-CZ" sz="1100" b="1" dirty="0">
                <a:latin typeface="Calibri" panose="020F0502020204030204" pitchFamily="34" charset="0"/>
              </a:rPr>
              <a:t>zrakové</a:t>
            </a:r>
            <a:r>
              <a:rPr lang="cs-CZ" altLang="cs-CZ" sz="1100" dirty="0">
                <a:latin typeface="Calibri" panose="020F0502020204030204" pitchFamily="34" charset="0"/>
              </a:rPr>
              <a:t> -  nejsou typické pro schizofrenii, často jsou komplexní (lidé, zvířata, celé scény): </a:t>
            </a:r>
          </a:p>
          <a:p>
            <a:pPr lvl="2">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makropsie - objekty se zdají být větší,</a:t>
            </a:r>
          </a:p>
          <a:p>
            <a:pPr lvl="2">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mikropsie - objekty se zdají být menší,</a:t>
            </a:r>
          </a:p>
          <a:p>
            <a:pPr lvl="2">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flashbacky - u lidí, co v minulosti požili halucinogenní drogu, návrat zrakových halucinací . Ovšem jen na pár sekund, jako vzpomínka na stav prožitý pod vlivem drogy. Většinou je vyvolán nějakým podnětem připomínající onu zkušenost.</a:t>
            </a:r>
          </a:p>
          <a:p>
            <a:pPr lvl="1">
              <a:spcBef>
                <a:spcPts val="275"/>
              </a:spcBef>
              <a:buClr>
                <a:srgbClr val="000000"/>
              </a:buClr>
              <a:buSzPct val="100000"/>
              <a:buFont typeface="Arial" panose="020B0604020202020204" pitchFamily="34" charset="0"/>
              <a:buChar char="–"/>
              <a:defRPr/>
            </a:pPr>
            <a:r>
              <a:rPr lang="cs-CZ" altLang="cs-CZ" sz="1100" b="1" dirty="0">
                <a:solidFill>
                  <a:srgbClr val="FF0000"/>
                </a:solidFill>
                <a:latin typeface="Calibri" panose="020F0502020204030204" pitchFamily="34" charset="0"/>
              </a:rPr>
              <a:t>sluchové</a:t>
            </a:r>
            <a:r>
              <a:rPr lang="cs-CZ" altLang="cs-CZ" sz="1100" dirty="0">
                <a:solidFill>
                  <a:srgbClr val="FF0000"/>
                </a:solidFill>
                <a:latin typeface="Calibri" panose="020F0502020204030204" pitchFamily="34" charset="0"/>
              </a:rPr>
              <a:t> – jsou typické pro schizofrenii, nejčastěji ve formě hlasů </a:t>
            </a:r>
            <a:r>
              <a:rPr lang="cs-CZ" altLang="cs-CZ" sz="1100" b="1" dirty="0">
                <a:solidFill>
                  <a:srgbClr val="FF0000"/>
                </a:solidFill>
                <a:latin typeface="Calibri" panose="020F0502020204030204" pitchFamily="34" charset="0"/>
              </a:rPr>
              <a:t>více</a:t>
            </a:r>
            <a:r>
              <a:rPr lang="cs-CZ" altLang="cs-CZ" sz="1100" dirty="0">
                <a:solidFill>
                  <a:srgbClr val="FF0000"/>
                </a:solidFill>
                <a:latin typeface="Calibri" panose="020F0502020204030204" pitchFamily="34" charset="0"/>
              </a:rPr>
              <a:t> osob. Mohou náležet známým i neznámým lidem.  </a:t>
            </a:r>
          </a:p>
          <a:p>
            <a:pPr lvl="2">
              <a:spcBef>
                <a:spcPts val="275"/>
              </a:spcBef>
              <a:buClr>
                <a:srgbClr val="000000"/>
              </a:buClr>
              <a:buSzPct val="100000"/>
              <a:buFont typeface="Arial" panose="020B0604020202020204" pitchFamily="34" charset="0"/>
              <a:buChar char="•"/>
              <a:defRPr/>
            </a:pPr>
            <a:r>
              <a:rPr lang="cs-CZ" altLang="cs-CZ" sz="1100" dirty="0">
                <a:solidFill>
                  <a:srgbClr val="FF0000"/>
                </a:solidFill>
                <a:latin typeface="Calibri" panose="020F0502020204030204" pitchFamily="34" charset="0"/>
              </a:rPr>
              <a:t>imperativní - hlas či hlasy nemocnému něco přikazují,</a:t>
            </a:r>
          </a:p>
          <a:p>
            <a:pPr lvl="2">
              <a:spcBef>
                <a:spcPts val="275"/>
              </a:spcBef>
              <a:buClr>
                <a:srgbClr val="000000"/>
              </a:buClr>
              <a:buSzPct val="100000"/>
              <a:buFont typeface="Arial" panose="020B0604020202020204" pitchFamily="34" charset="0"/>
              <a:buChar char="•"/>
              <a:defRPr/>
            </a:pPr>
            <a:r>
              <a:rPr lang="cs-CZ" altLang="cs-CZ" sz="1100" dirty="0">
                <a:solidFill>
                  <a:srgbClr val="FF0000"/>
                </a:solidFill>
                <a:latin typeface="Calibri" panose="020F0502020204030204" pitchFamily="34" charset="0"/>
              </a:rPr>
              <a:t>komentující – komentují pacientovo chování, (antagonistické - protichůdné, např. jeden hlas nemocného chválí, jiný ho kritizuje)</a:t>
            </a:r>
          </a:p>
          <a:p>
            <a:pPr lvl="2">
              <a:spcBef>
                <a:spcPts val="275"/>
              </a:spcBef>
              <a:buClr>
                <a:srgbClr val="000000"/>
              </a:buClr>
              <a:buSzPct val="100000"/>
              <a:buFont typeface="Arial" panose="020B0604020202020204" pitchFamily="34" charset="0"/>
              <a:buChar char="•"/>
              <a:defRPr/>
            </a:pPr>
            <a:r>
              <a:rPr lang="cs-CZ" altLang="cs-CZ" sz="1100" dirty="0">
                <a:solidFill>
                  <a:srgbClr val="FF0000"/>
                </a:solidFill>
                <a:latin typeface="Calibri" panose="020F0502020204030204" pitchFamily="34" charset="0"/>
              </a:rPr>
              <a:t>teleologické - radící</a:t>
            </a:r>
          </a:p>
          <a:p>
            <a:pPr lvl="1">
              <a:spcBef>
                <a:spcPts val="275"/>
              </a:spcBef>
              <a:buClr>
                <a:srgbClr val="000000"/>
              </a:buClr>
              <a:buSzPct val="100000"/>
              <a:buFont typeface="Arial" panose="020B0604020202020204" pitchFamily="34" charset="0"/>
              <a:buChar char="–"/>
              <a:defRPr/>
            </a:pPr>
            <a:r>
              <a:rPr lang="cs-CZ" altLang="cs-CZ" sz="1100" b="1" dirty="0">
                <a:latin typeface="Calibri" panose="020F0502020204030204" pitchFamily="34" charset="0"/>
              </a:rPr>
              <a:t>čichové a chuťové</a:t>
            </a:r>
          </a:p>
          <a:p>
            <a:pPr lvl="1">
              <a:spcBef>
                <a:spcPts val="275"/>
              </a:spcBef>
              <a:buClr>
                <a:srgbClr val="000000"/>
              </a:buClr>
              <a:buSzPct val="100000"/>
              <a:buFont typeface="Arial" panose="020B0604020202020204" pitchFamily="34" charset="0"/>
              <a:buChar char="–"/>
              <a:defRPr/>
            </a:pPr>
            <a:r>
              <a:rPr lang="cs-CZ" altLang="cs-CZ" sz="1100" b="1" dirty="0">
                <a:latin typeface="Calibri" panose="020F0502020204030204" pitchFamily="34" charset="0"/>
              </a:rPr>
              <a:t>tělové</a:t>
            </a:r>
            <a:r>
              <a:rPr lang="cs-CZ" altLang="cs-CZ" sz="1100" dirty="0">
                <a:latin typeface="Calibri" panose="020F0502020204030204" pitchFamily="34" charset="0"/>
              </a:rPr>
              <a:t>: </a:t>
            </a:r>
          </a:p>
          <a:p>
            <a:pPr lvl="2">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hmatové - pocity kontaktu na povrchu svého těla, např. svědění, štípnutí vosy, mohou mít také sexuální obsah,</a:t>
            </a:r>
          </a:p>
          <a:p>
            <a:pPr lvl="2">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pohybové - pocity neexistujícího pohybu, nemocný je přesvědčen, že létá, vznáší se, padá, atd.,</a:t>
            </a:r>
          </a:p>
          <a:p>
            <a:pPr lvl="2">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verbálně motorické - nemocný je přesvědčený, že někdo mluví jeho ústy,</a:t>
            </a:r>
          </a:p>
          <a:p>
            <a:pPr lvl="2">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grafomotorické - nemocný je přesvědčený, že někdo jiný píše jeho rukou,</a:t>
            </a:r>
          </a:p>
          <a:p>
            <a:pPr lvl="2">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orgánové - vnímání vlastních útrob, často se zcela konkrétní představou o jejich změně vlastností či velikosti (zkamenění, odumření),</a:t>
            </a:r>
          </a:p>
          <a:p>
            <a:pPr lvl="2">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negativní - nemocný popírá určitou část svého těla, nebo ji umisťuje mimo tělo, tzn. že si ukládá játra pod polštář, atd.</a:t>
            </a:r>
          </a:p>
          <a:p>
            <a:pPr lvl="1">
              <a:spcBef>
                <a:spcPts val="275"/>
              </a:spcBef>
              <a:buClr>
                <a:srgbClr val="000000"/>
              </a:buClr>
              <a:buSzPct val="100000"/>
              <a:buFont typeface="Arial" panose="020B0604020202020204" pitchFamily="34" charset="0"/>
              <a:buChar char="–"/>
              <a:defRPr/>
            </a:pPr>
            <a:r>
              <a:rPr lang="cs-CZ" altLang="cs-CZ" sz="1100" b="1" dirty="0">
                <a:solidFill>
                  <a:srgbClr val="FF0000"/>
                </a:solidFill>
                <a:latin typeface="Calibri" panose="020F0502020204030204" pitchFamily="34" charset="0"/>
              </a:rPr>
              <a:t>Intrapsychické – </a:t>
            </a:r>
            <a:r>
              <a:rPr lang="cs-CZ" altLang="cs-CZ" sz="1100" dirty="0">
                <a:solidFill>
                  <a:srgbClr val="FF0000"/>
                </a:solidFill>
                <a:latin typeface="Calibri" panose="020F0502020204030204" pitchFamily="34" charset="0"/>
              </a:rPr>
              <a:t> pocity manipulace s myšlenkami, odnímání a vkládání myšlenek, zveřejňování myšlenek, ozvučování</a:t>
            </a:r>
          </a:p>
          <a:p>
            <a:pPr lvl="1">
              <a:spcBef>
                <a:spcPts val="275"/>
              </a:spcBef>
              <a:buClr>
                <a:srgbClr val="000000"/>
              </a:buClr>
              <a:buSzPct val="100000"/>
              <a:buFont typeface="Arial" panose="020B0604020202020204" pitchFamily="34" charset="0"/>
              <a:buChar char="–"/>
              <a:defRPr/>
            </a:pPr>
            <a:r>
              <a:rPr lang="cs-CZ" altLang="cs-CZ" sz="1100" b="1" dirty="0" err="1">
                <a:latin typeface="Calibri" panose="020F0502020204030204" pitchFamily="34" charset="0"/>
              </a:rPr>
              <a:t>inadekvátní</a:t>
            </a:r>
            <a:r>
              <a:rPr lang="cs-CZ" altLang="cs-CZ" sz="1100" dirty="0">
                <a:latin typeface="Calibri" panose="020F0502020204030204" pitchFamily="34" charset="0"/>
              </a:rPr>
              <a:t> - nemocný má pocit, že vnímá okolní svět jinými orgány, než je běžné (vidí zuby, slyší kolenem apod.)</a:t>
            </a:r>
          </a:p>
          <a:p>
            <a:pPr marL="341313">
              <a:spcBef>
                <a:spcPts val="275"/>
              </a:spcBef>
              <a:buSzPct val="100000"/>
              <a:defRPr/>
            </a:pPr>
            <a:endParaRPr lang="cs-CZ" altLang="cs-CZ" sz="1100" dirty="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5362">
                                            <p:txEl>
                                              <p:pRg st="4" end="4"/>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5362">
                                            <p:txEl>
                                              <p:pRg st="5" end="5"/>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5362">
                                            <p:txEl>
                                              <p:pRg st="6" end="6"/>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5362">
                                            <p:txEl>
                                              <p:pRg st="7" end="7"/>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5362">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5362">
                                            <p:txEl>
                                              <p:pRg st="9" end="9"/>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15362">
                                            <p:txEl>
                                              <p:pRg st="10" end="10"/>
                                            </p:txEl>
                                          </p:spTgt>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15362">
                                            <p:txEl>
                                              <p:pRg st="11" end="11"/>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15362">
                                            <p:txEl>
                                              <p:pRg st="12" end="1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0"/>
                                          </p:stCondLst>
                                        </p:cTn>
                                        <p:tgtEl>
                                          <p:spTgt spid="15362">
                                            <p:txEl>
                                              <p:pRg st="13" end="13"/>
                                            </p:txEl>
                                          </p:spTgt>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15362">
                                            <p:txEl>
                                              <p:pRg st="14" end="14"/>
                                            </p:txEl>
                                          </p:spTgt>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15362">
                                            <p:txEl>
                                              <p:pRg st="15" end="15"/>
                                            </p:txEl>
                                          </p:spTgt>
                                        </p:tgtEl>
                                        <p:attrNameLst>
                                          <p:attrName>style.visibility</p:attrName>
                                        </p:attrNameLst>
                                      </p:cBhvr>
                                      <p:to>
                                        <p:strVal val="visible"/>
                                      </p:to>
                                    </p:set>
                                  </p:childTnLst>
                                </p:cTn>
                              </p:par>
                              <p:par>
                                <p:cTn id="33" presetID="1" presetClass="entr" fill="hold" nodeType="withEffect">
                                  <p:stCondLst>
                                    <p:cond delay="0"/>
                                  </p:stCondLst>
                                  <p:childTnLst>
                                    <p:set>
                                      <p:cBhvr additive="repl">
                                        <p:cTn id="34" dur="1" fill="hold">
                                          <p:stCondLst>
                                            <p:cond delay="0"/>
                                          </p:stCondLst>
                                        </p:cTn>
                                        <p:tgtEl>
                                          <p:spTgt spid="15362">
                                            <p:txEl>
                                              <p:pRg st="16" end="16"/>
                                            </p:txEl>
                                          </p:spTgt>
                                        </p:tgtEl>
                                        <p:attrNameLst>
                                          <p:attrName>style.visibility</p:attrName>
                                        </p:attrNameLst>
                                      </p:cBhvr>
                                      <p:to>
                                        <p:strVal val="visible"/>
                                      </p:to>
                                    </p:set>
                                  </p:childTnLst>
                                </p:cTn>
                              </p:par>
                              <p:par>
                                <p:cTn id="35" presetID="1" presetClass="entr" fill="hold" nodeType="withEffect">
                                  <p:stCondLst>
                                    <p:cond delay="0"/>
                                  </p:stCondLst>
                                  <p:childTnLst>
                                    <p:set>
                                      <p:cBhvr additive="repl">
                                        <p:cTn id="36" dur="1" fill="hold">
                                          <p:stCondLst>
                                            <p:cond delay="0"/>
                                          </p:stCondLst>
                                        </p:cTn>
                                        <p:tgtEl>
                                          <p:spTgt spid="15362">
                                            <p:txEl>
                                              <p:pRg st="17" end="17"/>
                                            </p:txEl>
                                          </p:spTgt>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15362">
                                            <p:txEl>
                                              <p:pRg st="18" end="18"/>
                                            </p:txEl>
                                          </p:spTgt>
                                        </p:tgtEl>
                                        <p:attrNameLst>
                                          <p:attrName>style.visibility</p:attrName>
                                        </p:attrNameLst>
                                      </p:cBhvr>
                                      <p:to>
                                        <p:strVal val="visible"/>
                                      </p:to>
                                    </p:set>
                                  </p:childTnLst>
                                </p:cTn>
                              </p:par>
                              <p:par>
                                <p:cTn id="39" presetID="1" presetClass="entr" fill="hold" nodeType="withEffect">
                                  <p:stCondLst>
                                    <p:cond delay="0"/>
                                  </p:stCondLst>
                                  <p:childTnLst>
                                    <p:set>
                                      <p:cBhvr additive="repl">
                                        <p:cTn id="40" dur="1" fill="hold">
                                          <p:stCondLst>
                                            <p:cond delay="0"/>
                                          </p:stCondLst>
                                        </p:cTn>
                                        <p:tgtEl>
                                          <p:spTgt spid="15362">
                                            <p:txEl>
                                              <p:pRg st="19" end="19"/>
                                            </p:txEl>
                                          </p:spTgt>
                                        </p:tgtEl>
                                        <p:attrNameLst>
                                          <p:attrName>style.visibility</p:attrName>
                                        </p:attrNameLst>
                                      </p:cBhvr>
                                      <p:to>
                                        <p:strVal val="visible"/>
                                      </p:to>
                                    </p:set>
                                  </p:childTnLst>
                                </p:cTn>
                              </p:par>
                              <p:par>
                                <p:cTn id="41" presetID="1" presetClass="entr" fill="hold" nodeType="withEffect">
                                  <p:stCondLst>
                                    <p:cond delay="0"/>
                                  </p:stCondLst>
                                  <p:childTnLst>
                                    <p:set>
                                      <p:cBhvr additive="repl">
                                        <p:cTn id="42" dur="1" fill="hold">
                                          <p:stCondLst>
                                            <p:cond delay="0"/>
                                          </p:stCondLst>
                                        </p:cTn>
                                        <p:tgtEl>
                                          <p:spTgt spid="15362">
                                            <p:txEl>
                                              <p:pRg st="20" end="2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fill="hold" nodeType="clickEffect">
                                  <p:stCondLst>
                                    <p:cond delay="0"/>
                                  </p:stCondLst>
                                  <p:childTnLst>
                                    <p:set>
                                      <p:cBhvr additive="repl">
                                        <p:cTn id="46" dur="1" fill="hold">
                                          <p:stCondLst>
                                            <p:cond delay="0"/>
                                          </p:stCondLst>
                                        </p:cTn>
                                        <p:tgtEl>
                                          <p:spTgt spid="15362">
                                            <p:txEl>
                                              <p:pRg st="21" end="21"/>
                                            </p:txEl>
                                          </p:spTgt>
                                        </p:tgtEl>
                                        <p:attrNameLst>
                                          <p:attrName>style.visibility</p:attrName>
                                        </p:attrNameLst>
                                      </p:cBhvr>
                                      <p:to>
                                        <p:strVal val="visible"/>
                                      </p:to>
                                    </p:set>
                                  </p:childTnLst>
                                </p:cTn>
                              </p:par>
                              <p:par>
                                <p:cTn id="47" presetID="1" presetClass="entr" fill="hold" nodeType="withEffect">
                                  <p:stCondLst>
                                    <p:cond delay="0"/>
                                  </p:stCondLst>
                                  <p:childTnLst>
                                    <p:set>
                                      <p:cBhvr additive="repl">
                                        <p:cTn id="48" dur="1" fill="hold">
                                          <p:stCondLst>
                                            <p:cond delay="0"/>
                                          </p:stCondLst>
                                        </p:cTn>
                                        <p:tgtEl>
                                          <p:spTgt spid="15362">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ovéPole 1">
            <a:extLst>
              <a:ext uri="{FF2B5EF4-FFF2-40B4-BE49-F238E27FC236}">
                <a16:creationId xmlns:a16="http://schemas.microsoft.com/office/drawing/2014/main" id="{5744A6FA-2A90-44CF-BADC-6E6A6709E527}"/>
              </a:ext>
            </a:extLst>
          </p:cNvPr>
          <p:cNvSpPr txBox="1">
            <a:spLocks noChangeArrowheads="1"/>
          </p:cNvSpPr>
          <p:nvPr/>
        </p:nvSpPr>
        <p:spPr bwMode="auto">
          <a:xfrm>
            <a:off x="1733549" y="1562100"/>
            <a:ext cx="8848725" cy="309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90000"/>
              </a:lnSpc>
              <a:spcBef>
                <a:spcPts val="500"/>
              </a:spcBef>
              <a:buClr>
                <a:srgbClr val="000000"/>
              </a:buClr>
              <a:buSzPct val="100000"/>
            </a:pPr>
            <a:r>
              <a:rPr lang="cs-CZ" altLang="cs-CZ" dirty="0">
                <a:latin typeface="Calibri" panose="020F0502020204030204" pitchFamily="34" charset="0"/>
              </a:rPr>
              <a:t>Pro schizofrenii jsou typické komplexní </a:t>
            </a:r>
            <a:r>
              <a:rPr lang="cs-CZ" altLang="cs-CZ" b="1" dirty="0">
                <a:latin typeface="Calibri" panose="020F0502020204030204" pitchFamily="34" charset="0"/>
              </a:rPr>
              <a:t>sluchové a intrapsychické </a:t>
            </a:r>
            <a:r>
              <a:rPr lang="cs-CZ" altLang="cs-CZ" dirty="0">
                <a:latin typeface="Calibri" panose="020F0502020204030204" pitchFamily="34" charset="0"/>
              </a:rPr>
              <a:t>halucinace.</a:t>
            </a:r>
          </a:p>
          <a:p>
            <a:pPr algn="just">
              <a:lnSpc>
                <a:spcPct val="90000"/>
              </a:lnSpc>
              <a:spcBef>
                <a:spcPts val="500"/>
              </a:spcBef>
              <a:buClr>
                <a:srgbClr val="000000"/>
              </a:buClr>
              <a:buSzPct val="100000"/>
            </a:pPr>
            <a:endParaRPr lang="cs-CZ" altLang="cs-CZ" dirty="0">
              <a:latin typeface="Calibri" panose="020F0502020204030204" pitchFamily="34" charset="0"/>
            </a:endParaRPr>
          </a:p>
          <a:p>
            <a:pPr algn="just">
              <a:lnSpc>
                <a:spcPct val="90000"/>
              </a:lnSpc>
              <a:spcBef>
                <a:spcPts val="500"/>
              </a:spcBef>
              <a:buClr>
                <a:srgbClr val="000000"/>
              </a:buClr>
              <a:buSzPct val="100000"/>
            </a:pPr>
            <a:r>
              <a:rPr lang="cs-CZ" altLang="cs-CZ" dirty="0">
                <a:latin typeface="Calibri" panose="020F0502020204030204" pitchFamily="34" charset="0"/>
              </a:rPr>
              <a:t>Tělové halucinace také nejsou vzácné.</a:t>
            </a:r>
          </a:p>
          <a:p>
            <a:pPr algn="just">
              <a:lnSpc>
                <a:spcPct val="90000"/>
              </a:lnSpc>
              <a:spcBef>
                <a:spcPts val="500"/>
              </a:spcBef>
              <a:buClr>
                <a:srgbClr val="000000"/>
              </a:buClr>
              <a:buSzPct val="100000"/>
            </a:pPr>
            <a:endParaRPr lang="cs-CZ" altLang="cs-CZ" dirty="0">
              <a:latin typeface="Calibri" panose="020F0502020204030204" pitchFamily="34" charset="0"/>
            </a:endParaRPr>
          </a:p>
          <a:p>
            <a:pPr algn="just">
              <a:lnSpc>
                <a:spcPct val="90000"/>
              </a:lnSpc>
              <a:spcBef>
                <a:spcPts val="500"/>
              </a:spcBef>
              <a:buClr>
                <a:srgbClr val="000000"/>
              </a:buClr>
              <a:buSzPct val="100000"/>
            </a:pPr>
            <a:r>
              <a:rPr lang="cs-CZ" altLang="cs-CZ" dirty="0">
                <a:latin typeface="Calibri" panose="020F0502020204030204" pitchFamily="34" charset="0"/>
              </a:rPr>
              <a:t>Čichové a chuťové být mohou, i když moc časté nejsou. </a:t>
            </a:r>
          </a:p>
          <a:p>
            <a:pPr algn="just">
              <a:lnSpc>
                <a:spcPct val="90000"/>
              </a:lnSpc>
              <a:spcBef>
                <a:spcPts val="500"/>
              </a:spcBef>
              <a:buClr>
                <a:srgbClr val="000000"/>
              </a:buClr>
              <a:buSzPct val="100000"/>
            </a:pPr>
            <a:endParaRPr lang="cs-CZ" altLang="cs-CZ" dirty="0">
              <a:latin typeface="Calibri" panose="020F0502020204030204" pitchFamily="34" charset="0"/>
            </a:endParaRPr>
          </a:p>
          <a:p>
            <a:pPr algn="just">
              <a:lnSpc>
                <a:spcPct val="90000"/>
              </a:lnSpc>
              <a:spcBef>
                <a:spcPts val="500"/>
              </a:spcBef>
              <a:buClr>
                <a:srgbClr val="000000"/>
              </a:buClr>
              <a:buSzPct val="100000"/>
            </a:pPr>
            <a:r>
              <a:rPr lang="cs-CZ" altLang="cs-CZ" dirty="0">
                <a:latin typeface="Calibri" panose="020F0502020204030204" pitchFamily="34" charset="0"/>
              </a:rPr>
              <a:t>Zrakové typické nejsou, ty jsou naopak typické pro deliria, případně mohou být u toxických psychóz, intoxikací. </a:t>
            </a:r>
          </a:p>
          <a:p>
            <a:pPr algn="just">
              <a:lnSpc>
                <a:spcPct val="90000"/>
              </a:lnSpc>
              <a:spcBef>
                <a:spcPts val="500"/>
              </a:spcBef>
              <a:buClr>
                <a:srgbClr val="000000"/>
              </a:buClr>
              <a:buSzPct val="100000"/>
            </a:pPr>
            <a:endParaRPr lang="cs-CZ" altLang="cs-CZ" dirty="0">
              <a:latin typeface="Calibri" panose="020F0502020204030204" pitchFamily="34" charset="0"/>
            </a:endParaRPr>
          </a:p>
          <a:p>
            <a:pPr algn="just">
              <a:lnSpc>
                <a:spcPct val="90000"/>
              </a:lnSpc>
              <a:spcBef>
                <a:spcPts val="500"/>
              </a:spcBef>
              <a:buClr>
                <a:srgbClr val="000000"/>
              </a:buClr>
              <a:buSzPct val="100000"/>
            </a:pPr>
            <a:r>
              <a:rPr lang="cs-CZ" altLang="cs-CZ" dirty="0">
                <a:latin typeface="Calibri" panose="020F0502020204030204" pitchFamily="34" charset="0"/>
              </a:rPr>
              <a:t>Bludy a halucinace jsou pacientům většinou nepříjemné.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a:extLst>
              <a:ext uri="{FF2B5EF4-FFF2-40B4-BE49-F238E27FC236}">
                <a16:creationId xmlns:a16="http://schemas.microsoft.com/office/drawing/2014/main" id="{4A7BE129-5792-4046-A967-D0D2ACF1CCCE}"/>
              </a:ext>
            </a:extLst>
          </p:cNvPr>
          <p:cNvSpPr txBox="1">
            <a:spLocks noChangeArrowheads="1"/>
          </p:cNvSpPr>
          <p:nvPr/>
        </p:nvSpPr>
        <p:spPr bwMode="auto">
          <a:xfrm>
            <a:off x="1981201" y="260350"/>
            <a:ext cx="620236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Negativní příznaky</a:t>
            </a:r>
          </a:p>
        </p:txBody>
      </p:sp>
      <p:sp>
        <p:nvSpPr>
          <p:cNvPr id="28675" name="Text Box 2">
            <a:extLst>
              <a:ext uri="{FF2B5EF4-FFF2-40B4-BE49-F238E27FC236}">
                <a16:creationId xmlns:a16="http://schemas.microsoft.com/office/drawing/2014/main" id="{F54FEC0C-EC32-48BE-9C05-630DD0C12C45}"/>
              </a:ext>
            </a:extLst>
          </p:cNvPr>
          <p:cNvSpPr txBox="1">
            <a:spLocks noChangeArrowheads="1"/>
          </p:cNvSpPr>
          <p:nvPr/>
        </p:nvSpPr>
        <p:spPr bwMode="auto">
          <a:xfrm>
            <a:off x="2209800" y="17526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cs-CZ" altLang="cs-CZ" u="sng" dirty="0" err="1"/>
              <a:t>Alogie</a:t>
            </a:r>
            <a:r>
              <a:rPr lang="cs-CZ" altLang="cs-CZ" u="sng" dirty="0"/>
              <a:t>:</a:t>
            </a:r>
            <a:r>
              <a:rPr lang="cs-CZ" altLang="cs-CZ" dirty="0"/>
              <a:t> </a:t>
            </a:r>
            <a:r>
              <a:rPr lang="cs-CZ" altLang="cs-CZ" dirty="0" err="1"/>
              <a:t>ochuzelá</a:t>
            </a:r>
            <a:r>
              <a:rPr lang="cs-CZ" altLang="cs-CZ" dirty="0"/>
              <a:t> řeč nebo řeč postrádající obsah</a:t>
            </a:r>
          </a:p>
          <a:p>
            <a:pPr eaLnBrk="1" hangingPunct="1">
              <a:buFont typeface="Arial" panose="020B0604020202020204" pitchFamily="34" charset="0"/>
              <a:buChar char="•"/>
            </a:pPr>
            <a:r>
              <a:rPr lang="cs-CZ" altLang="cs-CZ" u="sng" dirty="0"/>
              <a:t>Emoční oploštělost:</a:t>
            </a:r>
            <a:r>
              <a:rPr lang="cs-CZ" altLang="cs-CZ" dirty="0"/>
              <a:t> snížená schopnost vyjadřovat emoce</a:t>
            </a:r>
          </a:p>
          <a:p>
            <a:pPr eaLnBrk="1" hangingPunct="1">
              <a:buFont typeface="Arial" panose="020B0604020202020204" pitchFamily="34" charset="0"/>
              <a:buChar char="•"/>
            </a:pPr>
            <a:r>
              <a:rPr lang="cs-CZ" altLang="cs-CZ" u="sng" dirty="0" err="1"/>
              <a:t>Anhedonie</a:t>
            </a:r>
            <a:r>
              <a:rPr lang="cs-CZ" altLang="cs-CZ" dirty="0"/>
              <a:t>: ztráta prožívání radosti</a:t>
            </a:r>
          </a:p>
          <a:p>
            <a:pPr eaLnBrk="1" hangingPunct="1">
              <a:buFont typeface="Arial" panose="020B0604020202020204" pitchFamily="34" charset="0"/>
              <a:buChar char="•"/>
            </a:pPr>
            <a:r>
              <a:rPr lang="cs-CZ" altLang="cs-CZ" u="sng" dirty="0"/>
              <a:t>Abulie:</a:t>
            </a:r>
            <a:r>
              <a:rPr lang="cs-CZ" altLang="cs-CZ" dirty="0"/>
              <a:t> neschopnost zahájit a setrvat u nějaké činnosti </a:t>
            </a:r>
            <a:r>
              <a:rPr lang="cs-CZ" altLang="cs-CZ" sz="1000" i="1" dirty="0"/>
              <a:t>(okolím někdy nazývána jako „lenost“)</a:t>
            </a:r>
          </a:p>
          <a:p>
            <a:pPr eaLnBrk="1" hangingPunct="1">
              <a:buFont typeface="Arial" panose="020B0604020202020204" pitchFamily="34" charset="0"/>
              <a:buNone/>
            </a:pPr>
            <a:endParaRPr lang="cs-CZ" altLang="cs-CZ" dirty="0"/>
          </a:p>
        </p:txBody>
      </p:sp>
      <p:pic>
        <p:nvPicPr>
          <p:cNvPr id="28676" name="Obrázek 2">
            <a:extLst>
              <a:ext uri="{FF2B5EF4-FFF2-40B4-BE49-F238E27FC236}">
                <a16:creationId xmlns:a16="http://schemas.microsoft.com/office/drawing/2014/main" id="{7C581DBD-FA05-476D-8A0F-ECBB31E12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123825"/>
            <a:ext cx="70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ovéPole 1">
            <a:extLst>
              <a:ext uri="{FF2B5EF4-FFF2-40B4-BE49-F238E27FC236}">
                <a16:creationId xmlns:a16="http://schemas.microsoft.com/office/drawing/2014/main" id="{57A92C0A-50D2-4C64-BAAA-7C53C74A90E5}"/>
              </a:ext>
            </a:extLst>
          </p:cNvPr>
          <p:cNvSpPr txBox="1">
            <a:spLocks noChangeArrowheads="1"/>
          </p:cNvSpPr>
          <p:nvPr/>
        </p:nvSpPr>
        <p:spPr bwMode="auto">
          <a:xfrm>
            <a:off x="2603499" y="1068389"/>
            <a:ext cx="7197725" cy="419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cs-CZ" altLang="cs-CZ" sz="2000" dirty="0"/>
              <a:t>Negativní příznaky jsou relativně nespecifické. </a:t>
            </a:r>
          </a:p>
          <a:p>
            <a:pPr>
              <a:lnSpc>
                <a:spcPct val="150000"/>
              </a:lnSpc>
            </a:pPr>
            <a:r>
              <a:rPr lang="cs-CZ" altLang="cs-CZ" sz="2000" dirty="0"/>
              <a:t>V </a:t>
            </a:r>
            <a:r>
              <a:rPr lang="cs-CZ" altLang="cs-CZ" sz="2000" dirty="0" err="1"/>
              <a:t>diff</a:t>
            </a:r>
            <a:r>
              <a:rPr lang="cs-CZ" altLang="cs-CZ" sz="2000" dirty="0"/>
              <a:t>. dg. – příznaky deprese, někdy i tzv. sekundární negativní příznaky dané léčbou antipsychotiky zejména I. generace.</a:t>
            </a:r>
          </a:p>
          <a:p>
            <a:pPr>
              <a:lnSpc>
                <a:spcPct val="150000"/>
              </a:lnSpc>
            </a:pPr>
            <a:r>
              <a:rPr lang="cs-CZ" altLang="cs-CZ" sz="2000" dirty="0"/>
              <a:t>Navíc se mnohdy překrývají s kognitivními příznaky a nemusí být jednoduché je odlišit mezi sebou. </a:t>
            </a:r>
          </a:p>
          <a:p>
            <a:pPr>
              <a:lnSpc>
                <a:spcPct val="150000"/>
              </a:lnSpc>
            </a:pPr>
            <a:endParaRPr lang="cs-CZ" altLang="cs-CZ" sz="2000" dirty="0"/>
          </a:p>
          <a:p>
            <a:pPr>
              <a:lnSpc>
                <a:spcPct val="150000"/>
              </a:lnSpc>
            </a:pPr>
            <a:r>
              <a:rPr lang="cs-CZ" altLang="cs-CZ" sz="2000" dirty="0"/>
              <a:t>Negativní (i kognitivní) příznaky hůře reagují na léčbu antipsychotiky než pozitivní. Negativní a kognitivní příznaky jsou stálejší v čase, pozitivní bývají v čase proměnlivé.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9E3DAB17-0FBB-4EB3-95A4-A1A0549F0B30}"/>
              </a:ext>
            </a:extLst>
          </p:cNvPr>
          <p:cNvSpPr>
            <a:spLocks noGrp="1" noChangeArrowheads="1"/>
          </p:cNvSpPr>
          <p:nvPr>
            <p:ph type="title"/>
          </p:nvPr>
        </p:nvSpPr>
        <p:spPr>
          <a:xfrm>
            <a:off x="1981201" y="1"/>
            <a:ext cx="8228013" cy="1268413"/>
          </a:xfrm>
        </p:spPr>
        <p:txBody>
          <a:bodyPr>
            <a:normAutofit fontScale="90000"/>
          </a:bodyPr>
          <a:lstStyle/>
          <a:p>
            <a:r>
              <a:rPr lang="cs-CZ" altLang="cs-CZ" b="1">
                <a:solidFill>
                  <a:srgbClr val="00B050"/>
                </a:solidFill>
              </a:rPr>
              <a:t>Kognitivní příznaky</a:t>
            </a:r>
            <a:br>
              <a:rPr lang="cs-CZ" altLang="cs-CZ" b="1">
                <a:solidFill>
                  <a:srgbClr val="00B050"/>
                </a:solidFill>
              </a:rPr>
            </a:br>
            <a:endParaRPr lang="cs-CZ" altLang="cs-CZ"/>
          </a:p>
        </p:txBody>
      </p:sp>
      <p:sp>
        <p:nvSpPr>
          <p:cNvPr id="3" name="Zástupný symbol pro obsah 2">
            <a:extLst>
              <a:ext uri="{FF2B5EF4-FFF2-40B4-BE49-F238E27FC236}">
                <a16:creationId xmlns:a16="http://schemas.microsoft.com/office/drawing/2014/main" id="{79724BFD-C784-46A6-8B33-237311404442}"/>
              </a:ext>
            </a:extLst>
          </p:cNvPr>
          <p:cNvSpPr>
            <a:spLocks noGrp="1"/>
          </p:cNvSpPr>
          <p:nvPr>
            <p:ph idx="1"/>
          </p:nvPr>
        </p:nvSpPr>
        <p:spPr>
          <a:xfrm>
            <a:off x="1981201" y="692151"/>
            <a:ext cx="8228013" cy="5432425"/>
          </a:xfrm>
        </p:spPr>
        <p:txBody>
          <a:bodyPr>
            <a:normAutofit lnSpcReduction="10000"/>
          </a:bodyPr>
          <a:lstStyle/>
          <a:p>
            <a:pPr>
              <a:defRPr/>
            </a:pPr>
            <a:r>
              <a:rPr lang="cs-CZ" sz="2000" b="1" dirty="0"/>
              <a:t>Paměť</a:t>
            </a:r>
            <a:r>
              <a:rPr lang="cs-CZ" sz="2000" dirty="0"/>
              <a:t> dlouhodobá:</a:t>
            </a:r>
          </a:p>
          <a:p>
            <a:pPr marL="0" indent="0">
              <a:defRPr/>
            </a:pPr>
            <a:r>
              <a:rPr lang="cs-CZ" sz="2000" dirty="0"/>
              <a:t>- porucha </a:t>
            </a:r>
            <a:r>
              <a:rPr lang="cs-CZ" sz="2000" u="sng" dirty="0"/>
              <a:t>deklarativní</a:t>
            </a:r>
            <a:r>
              <a:rPr lang="cs-CZ" sz="2000" dirty="0"/>
              <a:t> paměti → sémantická (fakta, Pythagorova věta)                                   </a:t>
            </a:r>
          </a:p>
          <a:p>
            <a:pPr marL="0" indent="0">
              <a:defRPr/>
            </a:pPr>
            <a:r>
              <a:rPr lang="cs-CZ" sz="2000" dirty="0"/>
              <a:t>                                                       →  epizodická (události – čas, prostor, cit)</a:t>
            </a:r>
          </a:p>
          <a:p>
            <a:pPr>
              <a:buFontTx/>
              <a:buChar char="-"/>
              <a:defRPr/>
            </a:pPr>
            <a:r>
              <a:rPr lang="cs-CZ" sz="2000" dirty="0"/>
              <a:t>naopak procedurální bývá nenarušena (jízda na kole)</a:t>
            </a:r>
          </a:p>
          <a:p>
            <a:pPr marL="0" indent="0">
              <a:defRPr/>
            </a:pPr>
            <a:r>
              <a:rPr lang="cs-CZ" sz="2000" dirty="0"/>
              <a:t>Paměť krátkodobá: porucha </a:t>
            </a:r>
            <a:r>
              <a:rPr lang="cs-CZ" sz="2000" u="sng" dirty="0"/>
              <a:t>verbální pracovní </a:t>
            </a:r>
            <a:r>
              <a:rPr lang="cs-CZ" sz="2000" dirty="0"/>
              <a:t>paměti</a:t>
            </a:r>
          </a:p>
          <a:p>
            <a:pPr>
              <a:defRPr/>
            </a:pPr>
            <a:r>
              <a:rPr lang="cs-CZ" sz="2000" b="1" dirty="0"/>
              <a:t>Pozornost</a:t>
            </a:r>
            <a:r>
              <a:rPr lang="cs-CZ" sz="2000" dirty="0"/>
              <a:t> - </a:t>
            </a:r>
            <a:r>
              <a:rPr lang="cs-CZ" sz="2000" u="sng" dirty="0"/>
              <a:t>komplexní narušení</a:t>
            </a:r>
            <a:r>
              <a:rPr lang="cs-CZ" sz="2000" dirty="0"/>
              <a:t>:</a:t>
            </a:r>
          </a:p>
          <a:p>
            <a:pPr marL="457200" indent="-457200">
              <a:buFontTx/>
              <a:buChar char="-"/>
              <a:defRPr/>
            </a:pPr>
            <a:r>
              <a:rPr lang="cs-CZ" sz="2000" dirty="0" err="1"/>
              <a:t>tenacita</a:t>
            </a:r>
            <a:r>
              <a:rPr lang="cs-CZ" sz="2000" dirty="0"/>
              <a:t> (vytrvalost po delší dobu),</a:t>
            </a:r>
          </a:p>
          <a:p>
            <a:pPr marL="457200" indent="-457200">
              <a:buFontTx/>
              <a:buChar char="-"/>
              <a:defRPr/>
            </a:pPr>
            <a:r>
              <a:rPr lang="cs-CZ" sz="2000" dirty="0"/>
              <a:t>koncentrace (koncentrace na jeden objekt nebo činnost s potlačením okolních rušivých jevů)</a:t>
            </a:r>
          </a:p>
          <a:p>
            <a:pPr marL="457200" indent="-457200">
              <a:buFontTx/>
              <a:buChar char="-"/>
              <a:defRPr/>
            </a:pPr>
            <a:r>
              <a:rPr lang="cs-CZ" sz="2000" dirty="0"/>
              <a:t>rozsah (kapacita zahrnout více jevů)</a:t>
            </a:r>
          </a:p>
          <a:p>
            <a:pPr marL="457200" indent="-457200">
              <a:buFontTx/>
              <a:buChar char="-"/>
              <a:defRPr/>
            </a:pPr>
            <a:r>
              <a:rPr lang="cs-CZ" sz="2000" dirty="0"/>
              <a:t>distribuce (sledování dvou a více jevů současně)</a:t>
            </a:r>
          </a:p>
          <a:p>
            <a:pPr marL="457200" indent="-457200">
              <a:buFontTx/>
              <a:buChar char="-"/>
              <a:defRPr/>
            </a:pPr>
            <a:r>
              <a:rPr lang="cs-CZ" sz="2000" dirty="0"/>
              <a:t>přepojování (přemísťování různými směry)</a:t>
            </a:r>
          </a:p>
          <a:p>
            <a:pPr marL="0" indent="0">
              <a:defRPr/>
            </a:pPr>
            <a:r>
              <a:rPr lang="cs-CZ" sz="2000" b="1" dirty="0"/>
              <a:t>Exekutivní funkce </a:t>
            </a:r>
            <a:r>
              <a:rPr lang="cs-CZ" sz="2000" dirty="0"/>
              <a:t>(rozhodování, plánování)</a:t>
            </a:r>
          </a:p>
          <a:p>
            <a:pPr marL="0" indent="0">
              <a:defRPr/>
            </a:pPr>
            <a:r>
              <a:rPr lang="cs-CZ" sz="2000" b="1" dirty="0"/>
              <a:t>Sociální kognice</a:t>
            </a:r>
          </a:p>
          <a:p>
            <a:pPr marL="0" indent="0">
              <a:defRPr/>
            </a:pPr>
            <a:r>
              <a:rPr lang="cs-CZ" sz="2000" b="1" dirty="0"/>
              <a:t>Narušená abstrakce myšlení </a:t>
            </a:r>
          </a:p>
          <a:p>
            <a:pPr>
              <a:defRPr/>
            </a:pPr>
            <a:endParaRPr lang="cs-CZ" dirty="0"/>
          </a:p>
        </p:txBody>
      </p:sp>
      <p:pic>
        <p:nvPicPr>
          <p:cNvPr id="31748" name="Obrázek 4">
            <a:extLst>
              <a:ext uri="{FF2B5EF4-FFF2-40B4-BE49-F238E27FC236}">
                <a16:creationId xmlns:a16="http://schemas.microsoft.com/office/drawing/2014/main" id="{1A5C275D-673C-4ACB-BAE7-2649D87F4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3164" y="5013325"/>
            <a:ext cx="1874837"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ovéPole 1">
            <a:extLst>
              <a:ext uri="{FF2B5EF4-FFF2-40B4-BE49-F238E27FC236}">
                <a16:creationId xmlns:a16="http://schemas.microsoft.com/office/drawing/2014/main" id="{0F202EEB-E0CC-489C-8308-34212B6830AB}"/>
              </a:ext>
            </a:extLst>
          </p:cNvPr>
          <p:cNvSpPr txBox="1">
            <a:spLocks noChangeArrowheads="1"/>
          </p:cNvSpPr>
          <p:nvPr/>
        </p:nvSpPr>
        <p:spPr bwMode="auto">
          <a:xfrm>
            <a:off x="2279651" y="404814"/>
            <a:ext cx="777716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cs-CZ" b="1"/>
              <a:t>Abstrakce</a:t>
            </a:r>
            <a:r>
              <a:rPr lang="cs-CZ" altLang="cs-CZ"/>
              <a:t> myšlení se zkouší například výkladem přísloví, úsloví. </a:t>
            </a:r>
          </a:p>
          <a:p>
            <a:endParaRPr lang="cs-CZ" altLang="cs-CZ"/>
          </a:p>
          <a:p>
            <a:r>
              <a:rPr lang="cs-CZ" altLang="cs-CZ"/>
              <a:t>Příklad:</a:t>
            </a:r>
          </a:p>
          <a:p>
            <a:r>
              <a:rPr lang="cs-CZ" altLang="cs-CZ"/>
              <a:t>„Kdo jinému jámu kopá, sám do ní padá.“ Pacient s narušenou abskrakcí není schopen abstrahovat, čili vyložit přísloví v obecné rovině. Vyloží v rovině konkrétní, například takto: „To je jakože když vykopu jámu, spadnu do ní.“ </a:t>
            </a:r>
          </a:p>
          <a:p>
            <a:endParaRPr lang="cs-CZ" altLang="cs-CZ"/>
          </a:p>
          <a:p>
            <a:r>
              <a:rPr lang="cs-CZ" altLang="cs-CZ"/>
              <a:t>Narušena může být i </a:t>
            </a:r>
            <a:r>
              <a:rPr lang="cs-CZ" altLang="cs-CZ" b="1"/>
              <a:t>generalizace </a:t>
            </a:r>
            <a:r>
              <a:rPr lang="cs-CZ" altLang="cs-CZ"/>
              <a:t>pojmů. Od 12 let věku by měl být pacient schopen generalizovat lehké i těžší pojmy.</a:t>
            </a:r>
          </a:p>
          <a:p>
            <a:endParaRPr lang="cs-CZ" altLang="cs-CZ"/>
          </a:p>
          <a:p>
            <a:r>
              <a:rPr lang="cs-CZ" altLang="cs-CZ"/>
              <a:t>Příklady: </a:t>
            </a:r>
          </a:p>
          <a:p>
            <a:r>
              <a:rPr lang="cs-CZ" altLang="cs-CZ"/>
              <a:t>Lehčí pojmy – co má společného jablko a banán – odpověď je ovoce, pacient s narušenou generalizací odpoví např. „slupku“.</a:t>
            </a:r>
          </a:p>
          <a:p>
            <a:r>
              <a:rPr lang="cs-CZ" altLang="cs-CZ"/>
              <a:t>Vlak, autobus – dopravní prostředek, s narušenou generalizací: „kola“</a:t>
            </a:r>
          </a:p>
          <a:p>
            <a:r>
              <a:rPr lang="cs-CZ" altLang="cs-CZ"/>
              <a:t>Těší pojmy: Báseň, obraz; slunce,měsíc. </a:t>
            </a:r>
          </a:p>
          <a:p>
            <a:endParaRPr lang="cs-CZ" altLang="cs-CZ"/>
          </a:p>
          <a:p>
            <a:endParaRPr lang="cs-CZ" altLang="cs-CZ"/>
          </a:p>
          <a:p>
            <a:r>
              <a:rPr lang="cs-CZ" altLang="cs-CZ"/>
              <a:t>Samotná porucha abstrakce a generalizace k dg. určitě nestačí.</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a:extLst>
              <a:ext uri="{FF2B5EF4-FFF2-40B4-BE49-F238E27FC236}">
                <a16:creationId xmlns:a16="http://schemas.microsoft.com/office/drawing/2014/main" id="{7EF5772F-60CF-41BB-B1BB-6F48BC77FA82}"/>
              </a:ext>
            </a:extLst>
          </p:cNvPr>
          <p:cNvSpPr txBox="1">
            <a:spLocks noChangeArrowheads="1"/>
          </p:cNvSpPr>
          <p:nvPr/>
        </p:nvSpPr>
        <p:spPr bwMode="auto">
          <a:xfrm>
            <a:off x="1981200" y="115889"/>
            <a:ext cx="82296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2800" b="1">
                <a:solidFill>
                  <a:srgbClr val="00B050"/>
                </a:solidFill>
              </a:rPr>
              <a:t>Jiné příznaky</a:t>
            </a:r>
          </a:p>
        </p:txBody>
      </p:sp>
      <p:sp>
        <p:nvSpPr>
          <p:cNvPr id="19458" name="Text Box 2">
            <a:extLst>
              <a:ext uri="{FF2B5EF4-FFF2-40B4-BE49-F238E27FC236}">
                <a16:creationId xmlns:a16="http://schemas.microsoft.com/office/drawing/2014/main" id="{6890E55D-822D-431E-A46F-2BD275866849}"/>
              </a:ext>
            </a:extLst>
          </p:cNvPr>
          <p:cNvSpPr txBox="1">
            <a:spLocks noChangeArrowheads="1"/>
          </p:cNvSpPr>
          <p:nvPr/>
        </p:nvSpPr>
        <p:spPr bwMode="auto">
          <a:xfrm>
            <a:off x="666750" y="549275"/>
            <a:ext cx="10020300" cy="6034088"/>
          </a:xfrm>
          <a:prstGeom prst="rect">
            <a:avLst/>
          </a:prstGeom>
          <a:noFill/>
          <a:ln>
            <a:noFill/>
          </a:ln>
          <a:effec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9pPr>
          </a:lstStyle>
          <a:p>
            <a:pPr marL="457200" indent="-457200">
              <a:lnSpc>
                <a:spcPct val="90000"/>
              </a:lnSpc>
              <a:spcBef>
                <a:spcPts val="700"/>
              </a:spcBef>
              <a:buClr>
                <a:srgbClr val="000000"/>
              </a:buClr>
              <a:buSzPct val="100000"/>
              <a:buFontTx/>
              <a:buChar char="-"/>
              <a:defRPr/>
            </a:pPr>
            <a:r>
              <a:rPr lang="cs-CZ" altLang="cs-CZ" sz="2000" dirty="0">
                <a:latin typeface="+mn-lt"/>
              </a:rPr>
              <a:t>poruchy </a:t>
            </a:r>
            <a:r>
              <a:rPr lang="cs-CZ" altLang="cs-CZ" sz="2000" u="sng" dirty="0">
                <a:latin typeface="+mn-lt"/>
              </a:rPr>
              <a:t>spánku</a:t>
            </a:r>
            <a:r>
              <a:rPr lang="cs-CZ" altLang="cs-CZ" sz="2000" dirty="0">
                <a:latin typeface="+mn-lt"/>
              </a:rPr>
              <a:t> (</a:t>
            </a:r>
            <a:r>
              <a:rPr lang="cs-CZ" altLang="cs-CZ" sz="2000" dirty="0" err="1">
                <a:latin typeface="+mn-lt"/>
              </a:rPr>
              <a:t>nespec</a:t>
            </a:r>
            <a:r>
              <a:rPr lang="cs-CZ" altLang="cs-CZ" sz="2000" dirty="0">
                <a:latin typeface="+mn-lt"/>
              </a:rPr>
              <a:t>. příznak)</a:t>
            </a:r>
          </a:p>
          <a:p>
            <a:pPr marL="457200" indent="-457200">
              <a:lnSpc>
                <a:spcPct val="90000"/>
              </a:lnSpc>
              <a:spcBef>
                <a:spcPts val="700"/>
              </a:spcBef>
              <a:buClr>
                <a:srgbClr val="000000"/>
              </a:buClr>
              <a:buSzPct val="100000"/>
              <a:buFontTx/>
              <a:buChar char="-"/>
              <a:defRPr/>
            </a:pPr>
            <a:r>
              <a:rPr lang="cs-CZ" altLang="cs-CZ" sz="2000" u="sng" dirty="0" err="1">
                <a:latin typeface="+mn-lt"/>
              </a:rPr>
              <a:t>katatonní</a:t>
            </a:r>
            <a:r>
              <a:rPr lang="cs-CZ" altLang="cs-CZ" sz="2000" dirty="0">
                <a:latin typeface="+mn-lt"/>
              </a:rPr>
              <a:t> příznaky – viz dále</a:t>
            </a:r>
          </a:p>
          <a:p>
            <a:pPr marL="457200" indent="-457200">
              <a:lnSpc>
                <a:spcPct val="90000"/>
              </a:lnSpc>
              <a:spcBef>
                <a:spcPts val="700"/>
              </a:spcBef>
              <a:buClr>
                <a:srgbClr val="000000"/>
              </a:buClr>
              <a:buSzPct val="100000"/>
              <a:buFontTx/>
              <a:buChar char="-"/>
              <a:defRPr/>
            </a:pPr>
            <a:r>
              <a:rPr lang="cs-CZ" altLang="cs-CZ" sz="2000" dirty="0">
                <a:latin typeface="+mn-lt"/>
              </a:rPr>
              <a:t>nedostatek náhledu (</a:t>
            </a:r>
            <a:r>
              <a:rPr lang="cs-CZ" altLang="cs-CZ" sz="2000" u="sng" dirty="0" err="1">
                <a:latin typeface="+mn-lt"/>
              </a:rPr>
              <a:t>anosognose</a:t>
            </a:r>
            <a:r>
              <a:rPr lang="cs-CZ" altLang="cs-CZ" sz="2000" dirty="0">
                <a:latin typeface="+mn-lt"/>
              </a:rPr>
              <a:t>, částečná </a:t>
            </a:r>
            <a:r>
              <a:rPr lang="cs-CZ" altLang="cs-CZ" sz="2000" dirty="0" err="1">
                <a:latin typeface="+mn-lt"/>
              </a:rPr>
              <a:t>nosognose</a:t>
            </a:r>
            <a:r>
              <a:rPr lang="cs-CZ" altLang="cs-CZ" sz="2000" dirty="0">
                <a:latin typeface="+mn-lt"/>
              </a:rPr>
              <a:t>) – pacient si není vědom, že je nemocný, tuto skutečnost odmítá, případně nemoci přisuzuje jiné příznaky (například únavu, poruchy spánku) než ty zásadní</a:t>
            </a:r>
          </a:p>
          <a:p>
            <a:pPr marL="457200" indent="-457200">
              <a:lnSpc>
                <a:spcPct val="90000"/>
              </a:lnSpc>
              <a:spcBef>
                <a:spcPts val="700"/>
              </a:spcBef>
              <a:buClr>
                <a:srgbClr val="000000"/>
              </a:buClr>
              <a:buSzPct val="100000"/>
              <a:buFontTx/>
              <a:buChar char="-"/>
              <a:defRPr/>
            </a:pPr>
            <a:r>
              <a:rPr lang="cs-CZ" altLang="cs-CZ" sz="2000" u="sng" dirty="0" err="1">
                <a:latin typeface="+mn-lt"/>
              </a:rPr>
              <a:t>postprocesuální</a:t>
            </a:r>
            <a:r>
              <a:rPr lang="cs-CZ" altLang="cs-CZ" sz="2000" u="sng" dirty="0">
                <a:latin typeface="+mn-lt"/>
              </a:rPr>
              <a:t> změny osobnosti </a:t>
            </a:r>
            <a:r>
              <a:rPr lang="cs-CZ" altLang="cs-CZ" sz="2000" dirty="0">
                <a:latin typeface="+mn-lt"/>
              </a:rPr>
              <a:t>(dříve „defekt“ osobnosti, dnes už tento pojem nepoužíváme): nadměrná závislost na ostatních,  </a:t>
            </a:r>
            <a:r>
              <a:rPr lang="cs-CZ" sz="2000" dirty="0">
                <a:latin typeface="+mn-lt"/>
              </a:rPr>
              <a:t>přesvědčením o tom‚ že je chorobou změněn nebo stigmatizován‚ neschopnost tvořit a držet důvěrné vztahy, sociální izolace, pasivita, redukce zájmů, stížnosti na nemocnost, dysforická nálada, hypochondrické stesky, zhoršení sociální a pracovní fungování</a:t>
            </a:r>
          </a:p>
          <a:p>
            <a:pPr marL="457200" indent="-457200">
              <a:lnSpc>
                <a:spcPct val="90000"/>
              </a:lnSpc>
              <a:spcBef>
                <a:spcPts val="700"/>
              </a:spcBef>
              <a:buClr>
                <a:srgbClr val="000000"/>
              </a:buClr>
              <a:buSzPct val="100000"/>
              <a:buFontTx/>
              <a:buChar char="-"/>
              <a:defRPr/>
            </a:pPr>
            <a:r>
              <a:rPr lang="cs-CZ" altLang="cs-CZ" sz="2000" u="sng" dirty="0">
                <a:latin typeface="+mn-lt"/>
              </a:rPr>
              <a:t>paralogie</a:t>
            </a:r>
            <a:r>
              <a:rPr lang="cs-CZ" altLang="cs-CZ" sz="2000" dirty="0">
                <a:latin typeface="+mn-lt"/>
              </a:rPr>
              <a:t> (</a:t>
            </a:r>
            <a:r>
              <a:rPr lang="cs-CZ" altLang="cs-CZ" sz="2000" dirty="0" err="1">
                <a:latin typeface="+mn-lt"/>
              </a:rPr>
              <a:t>pseudologie</a:t>
            </a:r>
            <a:r>
              <a:rPr lang="cs-CZ" altLang="cs-CZ" sz="2000" dirty="0">
                <a:latin typeface="+mn-lt"/>
              </a:rPr>
              <a:t>) -  porucha struktury myšlení, je narušena logická vazba, myšlenky na sebe navazují podle povrchových nebo náhodných asociací. Učebnicový příklad: Ti, co vystupují z lodi, jsou zloději. Příklad z praxe: „Koupil jsem přítelkyni 21 růží, protože měla 21 let.“ „No, tak to sedí, ne?“ „No, sedí, a proto já tady taky sedím.“ </a:t>
            </a:r>
          </a:p>
          <a:p>
            <a:pPr marL="457200" indent="-457200">
              <a:lnSpc>
                <a:spcPct val="90000"/>
              </a:lnSpc>
              <a:spcBef>
                <a:spcPts val="700"/>
              </a:spcBef>
              <a:buClr>
                <a:srgbClr val="000000"/>
              </a:buClr>
              <a:buSzPct val="100000"/>
              <a:buFontTx/>
              <a:buChar char="-"/>
              <a:defRPr/>
            </a:pPr>
            <a:r>
              <a:rPr lang="cs-CZ" altLang="cs-CZ" sz="2000" u="sng" dirty="0">
                <a:latin typeface="+mn-lt"/>
              </a:rPr>
              <a:t>ambivalence </a:t>
            </a:r>
            <a:r>
              <a:rPr lang="cs-CZ" altLang="cs-CZ" sz="2000" dirty="0">
                <a:latin typeface="+mn-lt"/>
              </a:rPr>
              <a:t>– v myšlení, v emocích, i v chování – obojaký (protichůdný) přístup/pocity k jedné situaci/osobě. Pacienti pak mohou působit nerozhodně, jakoby nevěděli, jestli jít dopředu nebo dozadu (například), jestli s hospitalizací souhlasí nebo ne, jestli někoho mají rádi nebo nenávidí apod. Vše ve stejném okamžiku.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a:extLst>
              <a:ext uri="{FF2B5EF4-FFF2-40B4-BE49-F238E27FC236}">
                <a16:creationId xmlns:a16="http://schemas.microsoft.com/office/drawing/2014/main" id="{739E9DAF-4A6F-4FE6-A6D5-3F9D73B2BAA5}"/>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Diagnostická kritéria pro schizofrenii</a:t>
            </a:r>
          </a:p>
        </p:txBody>
      </p:sp>
      <p:sp>
        <p:nvSpPr>
          <p:cNvPr id="49155" name="Text Box 2">
            <a:extLst>
              <a:ext uri="{FF2B5EF4-FFF2-40B4-BE49-F238E27FC236}">
                <a16:creationId xmlns:a16="http://schemas.microsoft.com/office/drawing/2014/main" id="{A0A8FA4C-48A4-4CB0-B682-B00360938132}"/>
              </a:ext>
            </a:extLst>
          </p:cNvPr>
          <p:cNvSpPr txBox="1">
            <a:spLocks noChangeArrowheads="1"/>
          </p:cNvSpPr>
          <p:nvPr/>
        </p:nvSpPr>
        <p:spPr bwMode="auto">
          <a:xfrm>
            <a:off x="1981200" y="1600201"/>
            <a:ext cx="8229600" cy="4525963"/>
          </a:xfrm>
          <a:prstGeom prst="rect">
            <a:avLst/>
          </a:prstGeom>
          <a:noFill/>
          <a:ln>
            <a:noFill/>
          </a:ln>
          <a:effec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marL="738188" indent="-280988">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700"/>
              </a:spcBef>
              <a:buFont typeface="Arial" panose="020B0604020202020204" pitchFamily="34" charset="0"/>
              <a:buChar char="•"/>
              <a:defRPr/>
            </a:pPr>
            <a:r>
              <a:rPr lang="cs-CZ" altLang="cs-CZ" sz="2800" dirty="0"/>
              <a:t>MKN-10 (Evropa)</a:t>
            </a:r>
          </a:p>
          <a:p>
            <a:pPr>
              <a:spcBef>
                <a:spcPts val="700"/>
              </a:spcBef>
              <a:buFont typeface="Arial" panose="020B0604020202020204" pitchFamily="34" charset="0"/>
              <a:buChar char="•"/>
              <a:defRPr/>
            </a:pPr>
            <a:r>
              <a:rPr lang="cs-CZ" altLang="cs-CZ" sz="2800" dirty="0"/>
              <a:t>DSM-V (Amerika)</a:t>
            </a:r>
          </a:p>
          <a:p>
            <a:pPr marL="457200" lvl="1" indent="0">
              <a:spcBef>
                <a:spcPts val="600"/>
              </a:spcBef>
              <a:defRPr/>
            </a:pPr>
            <a:endParaRPr lang="cs-CZ" altLang="cs-CZ" sz="2400" dirty="0"/>
          </a:p>
          <a:p>
            <a:pPr marL="457200" lvl="1" indent="0">
              <a:spcBef>
                <a:spcPts val="600"/>
              </a:spcBef>
              <a:defRPr/>
            </a:pPr>
            <a:r>
              <a:rPr lang="cs-CZ" altLang="cs-CZ" sz="2000" dirty="0"/>
              <a:t>Trvání choroby: MKN měsíc, DSM 6 měsíců</a:t>
            </a:r>
          </a:p>
          <a:p>
            <a:pPr marL="457200" lvl="1" indent="0">
              <a:spcBef>
                <a:spcPts val="600"/>
              </a:spcBef>
              <a:defRPr/>
            </a:pPr>
            <a:r>
              <a:rPr lang="cs-CZ" altLang="cs-CZ" sz="2000" dirty="0"/>
              <a:t>Přítomnost sociální a pracovní dysfunkce: jen DSM</a:t>
            </a:r>
          </a:p>
          <a:p>
            <a:pPr marL="457200" lvl="1" indent="0">
              <a:spcBef>
                <a:spcPts val="600"/>
              </a:spcBef>
              <a:defRPr/>
            </a:pPr>
            <a:r>
              <a:rPr lang="cs-CZ" altLang="cs-CZ" sz="2000" dirty="0"/>
              <a:t>Specifičtější popis příznaků: MKN </a:t>
            </a:r>
          </a:p>
          <a:p>
            <a:pPr marL="457200" lvl="1" indent="0">
              <a:spcBef>
                <a:spcPts val="600"/>
              </a:spcBef>
              <a:defRPr/>
            </a:pPr>
            <a:r>
              <a:rPr lang="cs-CZ" altLang="cs-CZ" sz="2000" dirty="0"/>
              <a:t>Formy schizofrenie (paranoidní, </a:t>
            </a:r>
            <a:r>
              <a:rPr lang="cs-CZ" altLang="cs-CZ" sz="2000" dirty="0" err="1"/>
              <a:t>hebefrenní</a:t>
            </a:r>
            <a:r>
              <a:rPr lang="cs-CZ" altLang="cs-CZ" sz="2000" dirty="0"/>
              <a:t>, ..) – jen MKN</a:t>
            </a:r>
          </a:p>
          <a:p>
            <a:pPr lvl="2">
              <a:spcBef>
                <a:spcPts val="500"/>
              </a:spcBef>
              <a:buFont typeface="Arial" panose="020B0604020202020204" pitchFamily="34" charset="0"/>
              <a:buChar char="•"/>
              <a:defRPr/>
            </a:pPr>
            <a:endParaRPr lang="cs-CZ" altLang="cs-CZ" sz="2000" dirty="0"/>
          </a:p>
          <a:p>
            <a:pPr lvl="2">
              <a:spcBef>
                <a:spcPts val="500"/>
              </a:spcBef>
              <a:defRPr/>
            </a:pPr>
            <a:endParaRPr lang="cs-CZ" altLang="cs-CZ" sz="20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1B53B8FE-0367-4417-840C-240664B4D89B}"/>
              </a:ext>
            </a:extLst>
          </p:cNvPr>
          <p:cNvSpPr txBox="1">
            <a:spLocks noChangeArrowheads="1"/>
          </p:cNvSpPr>
          <p:nvPr/>
        </p:nvSpPr>
        <p:spPr bwMode="auto">
          <a:xfrm>
            <a:off x="1981200" y="274638"/>
            <a:ext cx="8229600" cy="41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a:t>Psychóza</a:t>
            </a:r>
          </a:p>
        </p:txBody>
      </p:sp>
      <p:sp>
        <p:nvSpPr>
          <p:cNvPr id="2" name="Text Box 2">
            <a:extLst>
              <a:ext uri="{FF2B5EF4-FFF2-40B4-BE49-F238E27FC236}">
                <a16:creationId xmlns:a16="http://schemas.microsoft.com/office/drawing/2014/main" id="{ED4FD75C-1D8C-4FBE-95E8-7F4FAB8FFE6D}"/>
              </a:ext>
            </a:extLst>
          </p:cNvPr>
          <p:cNvSpPr txBox="1">
            <a:spLocks noChangeArrowheads="1"/>
          </p:cNvSpPr>
          <p:nvPr/>
        </p:nvSpPr>
        <p:spPr bwMode="auto">
          <a:xfrm>
            <a:off x="1981200" y="1628776"/>
            <a:ext cx="8229600" cy="4824413"/>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800"/>
              </a:spcBef>
              <a:buClr>
                <a:srgbClr val="000000"/>
              </a:buClr>
              <a:buSzPct val="100000"/>
              <a:buFont typeface="Arial" panose="020B0604020202020204" pitchFamily="34" charset="0"/>
              <a:buChar char="•"/>
              <a:defRPr/>
            </a:pPr>
            <a:r>
              <a:rPr lang="cs-CZ" altLang="cs-CZ" sz="3200" dirty="0">
                <a:latin typeface="Calibri" panose="020F0502020204030204" pitchFamily="34" charset="0"/>
              </a:rPr>
              <a:t>Psychóza je charakterizována bludy, halucinacemi, dezorganizovaným slovním projevem a chováním, v širším pojetí také poruchou vnímání reality.</a:t>
            </a:r>
          </a:p>
          <a:p>
            <a:pPr marL="0" indent="0">
              <a:spcBef>
                <a:spcPts val="800"/>
              </a:spcBef>
              <a:buClr>
                <a:srgbClr val="000000"/>
              </a:buClr>
              <a:buSzPct val="100000"/>
              <a:defRPr/>
            </a:pPr>
            <a:endParaRPr lang="cs-CZ" altLang="cs-CZ" sz="3200" dirty="0">
              <a:latin typeface="Calibri" panose="020F0502020204030204" pitchFamily="34" charset="0"/>
            </a:endParaRPr>
          </a:p>
          <a:p>
            <a:pPr marL="0" indent="0">
              <a:spcBef>
                <a:spcPts val="800"/>
              </a:spcBef>
              <a:buClr>
                <a:srgbClr val="000000"/>
              </a:buClr>
              <a:buSzPct val="100000"/>
              <a:defRPr/>
            </a:pPr>
            <a:r>
              <a:rPr lang="cs-CZ" altLang="cs-CZ" sz="1400" i="1" dirty="0">
                <a:latin typeface="Calibri" panose="020F0502020204030204" pitchFamily="34" charset="0"/>
              </a:rPr>
              <a:t>Používá se v podstatě ve dvou významech – psychóza jako syndrom; a psychózy jako obecné označení psychotických diagnóz. Samotné slovo „psychóza“ ale diagnóza není. Lze říct, že schizofrenie je jedna z psychóz.</a:t>
            </a:r>
          </a:p>
          <a:p>
            <a:pPr marL="0" indent="0">
              <a:spcBef>
                <a:spcPts val="800"/>
              </a:spcBef>
              <a:buClr>
                <a:srgbClr val="000000"/>
              </a:buClr>
              <a:buSzPct val="100000"/>
              <a:defRPr/>
            </a:pPr>
            <a:endParaRPr lang="cs-CZ" altLang="cs-CZ" sz="1400" i="1" dirty="0">
              <a:latin typeface="Calibri" panose="020F0502020204030204" pitchFamily="34" charset="0"/>
            </a:endParaRPr>
          </a:p>
          <a:p>
            <a:pPr marL="0" indent="0">
              <a:spcBef>
                <a:spcPts val="800"/>
              </a:spcBef>
              <a:buClr>
                <a:srgbClr val="000000"/>
              </a:buClr>
              <a:buSzPct val="100000"/>
              <a:defRPr/>
            </a:pPr>
            <a:endParaRPr lang="cs-CZ" altLang="cs-CZ" sz="1400" i="1" dirty="0">
              <a:latin typeface="Calibri" panose="020F0502020204030204" pitchFamily="34" charset="0"/>
            </a:endParaRPr>
          </a:p>
          <a:p>
            <a:pPr marL="0" indent="0">
              <a:spcBef>
                <a:spcPts val="800"/>
              </a:spcBef>
              <a:buClr>
                <a:srgbClr val="000000"/>
              </a:buClr>
              <a:buSzPct val="100000"/>
              <a:defRPr/>
            </a:pPr>
            <a:r>
              <a:rPr lang="cs-CZ" altLang="cs-CZ" sz="1400" i="1" dirty="0">
                <a:latin typeface="Calibri" panose="020F0502020204030204" pitchFamily="34" charset="0"/>
              </a:rPr>
              <a:t>Psychóza není psychopatie, psychopatie jsou poruchy osobnosti (samostatný seminář). </a:t>
            </a:r>
          </a:p>
          <a:p>
            <a:pPr marL="0" indent="0">
              <a:spcBef>
                <a:spcPts val="800"/>
              </a:spcBef>
              <a:buClr>
                <a:srgbClr val="000000"/>
              </a:buClr>
              <a:buSzPct val="100000"/>
              <a:defRPr/>
            </a:pPr>
            <a:r>
              <a:rPr lang="cs-CZ" altLang="cs-CZ" sz="1400" i="1" dirty="0">
                <a:latin typeface="Calibri" panose="020F0502020204030204" pitchFamily="34" charset="0"/>
              </a:rPr>
              <a:t>I pacient s poruchou osobnosti ale může onemocnět psychózou, čili psychóza a psychopatie se nutně nevylučují. </a:t>
            </a:r>
          </a:p>
          <a:p>
            <a:pPr marL="342900">
              <a:spcBef>
                <a:spcPts val="250"/>
              </a:spcBef>
              <a:buSzPct val="100000"/>
              <a:defRPr/>
            </a:pPr>
            <a:endParaRPr lang="cs-CZ" altLang="cs-CZ" sz="1000" dirty="0">
              <a:latin typeface="Calibri" panose="020F0502020204030204" pitchFamily="34" charset="0"/>
            </a:endParaRPr>
          </a:p>
        </p:txBody>
      </p:sp>
    </p:spTree>
  </p:cSld>
  <p:clrMapOvr>
    <a:masterClrMapping/>
  </p:clrMapOvr>
  <p:transition spd="med"/>
  <p:timing>
    <p:tnLst>
      <p:par>
        <p:cTn id="1" dur="indefinite" restart="never" nodeType="tmRoot">
          <p:childTnLst>
            <p:par>
              <p:cTn id="2"/>
            </p:par>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a:extLst>
              <a:ext uri="{FF2B5EF4-FFF2-40B4-BE49-F238E27FC236}">
                <a16:creationId xmlns:a16="http://schemas.microsoft.com/office/drawing/2014/main" id="{CA77C7A9-6295-4D3F-9E50-6B4F38EAC6A5}"/>
              </a:ext>
            </a:extLst>
          </p:cNvPr>
          <p:cNvSpPr txBox="1">
            <a:spLocks noChangeArrowheads="1"/>
          </p:cNvSpPr>
          <p:nvPr/>
        </p:nvSpPr>
        <p:spPr bwMode="auto">
          <a:xfrm>
            <a:off x="2057400" y="304800"/>
            <a:ext cx="815340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2800" b="1">
                <a:solidFill>
                  <a:srgbClr val="00B050"/>
                </a:solidFill>
              </a:rPr>
              <a:t>MKN-10: obecná kritéria pro schizofrenii (F20)</a:t>
            </a:r>
          </a:p>
        </p:txBody>
      </p:sp>
      <p:sp>
        <p:nvSpPr>
          <p:cNvPr id="37891" name="Text Box 2">
            <a:extLst>
              <a:ext uri="{FF2B5EF4-FFF2-40B4-BE49-F238E27FC236}">
                <a16:creationId xmlns:a16="http://schemas.microsoft.com/office/drawing/2014/main" id="{76022B3C-45C4-4553-9EAA-700EED7B22CA}"/>
              </a:ext>
            </a:extLst>
          </p:cNvPr>
          <p:cNvSpPr txBox="1">
            <a:spLocks noChangeArrowheads="1"/>
          </p:cNvSpPr>
          <p:nvPr/>
        </p:nvSpPr>
        <p:spPr bwMode="auto">
          <a:xfrm>
            <a:off x="2209800" y="1066800"/>
            <a:ext cx="80772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marL="738188" indent="-280988">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a:lnSpc>
                <a:spcPct val="90000"/>
              </a:lnSpc>
              <a:spcBef>
                <a:spcPts val="600"/>
              </a:spcBef>
              <a:buFont typeface="Arial" panose="020B0604020202020204" pitchFamily="34" charset="0"/>
              <a:buChar char="•"/>
            </a:pPr>
            <a:r>
              <a:rPr lang="cs-CZ" altLang="cs-CZ" sz="2400"/>
              <a:t>G1: je přítomen alespoň 1 ze syndromů, symptomů a znaků popsaných níže po (1) nebo alespoň 2 ze symptomů a znaků uvedených po (2), a to po většinu období epizody psychotického onemocnění, které trvá </a:t>
            </a:r>
            <a:r>
              <a:rPr lang="cs-CZ" altLang="cs-CZ" sz="2400" b="1"/>
              <a:t>alespoň 1 měsíc</a:t>
            </a:r>
          </a:p>
          <a:p>
            <a:pPr>
              <a:lnSpc>
                <a:spcPct val="90000"/>
              </a:lnSpc>
              <a:spcBef>
                <a:spcPts val="400"/>
              </a:spcBef>
              <a:buFont typeface="Arial" panose="020B0604020202020204" pitchFamily="34" charset="0"/>
              <a:buChar char="•"/>
            </a:pPr>
            <a:r>
              <a:rPr lang="cs-CZ" altLang="cs-CZ" sz="1600"/>
              <a:t>(1): </a:t>
            </a:r>
          </a:p>
          <a:p>
            <a:pPr lvl="1">
              <a:lnSpc>
                <a:spcPct val="90000"/>
              </a:lnSpc>
              <a:spcBef>
                <a:spcPts val="500"/>
              </a:spcBef>
              <a:buFont typeface="Arial" panose="020B0604020202020204" pitchFamily="34" charset="0"/>
              <a:buChar char="–"/>
            </a:pPr>
            <a:r>
              <a:rPr lang="cs-CZ" altLang="cs-CZ" sz="2000"/>
              <a:t>a) ozvučování myšlenek, vkládání nebo odnímání myšlenek, vysílání myšlenek                                     </a:t>
            </a:r>
            <a:r>
              <a:rPr lang="cs-CZ" altLang="cs-CZ" sz="2000" i="1"/>
              <a:t>(pozn.: intrapsychické halucinace)</a:t>
            </a:r>
          </a:p>
          <a:p>
            <a:pPr lvl="1">
              <a:lnSpc>
                <a:spcPct val="90000"/>
              </a:lnSpc>
              <a:spcBef>
                <a:spcPts val="500"/>
              </a:spcBef>
              <a:buFont typeface="Arial" panose="020B0604020202020204" pitchFamily="34" charset="0"/>
              <a:buChar char="–"/>
            </a:pPr>
            <a:r>
              <a:rPr lang="cs-CZ" altLang="cs-CZ" sz="2000"/>
              <a:t> b) bludy kontrolování, ovlivňování nebo prožitky pasivity, které se jasně vztahují k pohybům těla nebo končetin, nebo specifickým myšlenkám, jednání nebo cítění, bludné vnímání</a:t>
            </a:r>
          </a:p>
          <a:p>
            <a:pPr lvl="1">
              <a:lnSpc>
                <a:spcPct val="90000"/>
              </a:lnSpc>
              <a:spcBef>
                <a:spcPts val="500"/>
              </a:spcBef>
              <a:buFont typeface="Arial" panose="020B0604020202020204" pitchFamily="34" charset="0"/>
              <a:buChar char="–"/>
            </a:pPr>
            <a:r>
              <a:rPr lang="cs-CZ" altLang="cs-CZ" sz="2000"/>
              <a:t>c) halucinatorní hlasy, které neustále komentují chování pacienta nebo o něm mezi sebou rozmlouvají, nebo jiné typy halucinatorních hlasů, přicházejících z určité části těla   </a:t>
            </a:r>
            <a:r>
              <a:rPr lang="cs-CZ" altLang="cs-CZ" sz="2000" i="1"/>
              <a:t>(pozn.: sluchové halucinace)</a:t>
            </a:r>
          </a:p>
          <a:p>
            <a:pPr lvl="1">
              <a:lnSpc>
                <a:spcPct val="90000"/>
              </a:lnSpc>
              <a:spcBef>
                <a:spcPts val="500"/>
              </a:spcBef>
              <a:buFont typeface="Arial" panose="020B0604020202020204" pitchFamily="34" charset="0"/>
              <a:buChar char="–"/>
            </a:pPr>
            <a:r>
              <a:rPr lang="cs-CZ" altLang="cs-CZ" sz="2000"/>
              <a:t>d) trvalé bludy jiného druhu, které jsou v dané kultuře nepatřičné nebo nepřijatelné, jako např. schopnost ovlivňovat počasí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a:extLst>
              <a:ext uri="{FF2B5EF4-FFF2-40B4-BE49-F238E27FC236}">
                <a16:creationId xmlns:a16="http://schemas.microsoft.com/office/drawing/2014/main" id="{3EC89DF9-76AA-44D7-9D2D-24A8724876AB}"/>
              </a:ext>
            </a:extLst>
          </p:cNvPr>
          <p:cNvSpPr txBox="1">
            <a:spLocks noChangeArrowheads="1"/>
          </p:cNvSpPr>
          <p:nvPr/>
        </p:nvSpPr>
        <p:spPr bwMode="auto">
          <a:xfrm>
            <a:off x="2057400" y="76201"/>
            <a:ext cx="8153400" cy="133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2400" b="1">
                <a:solidFill>
                  <a:srgbClr val="00B050"/>
                </a:solidFill>
              </a:rPr>
              <a:t>MKN-10: obecná kritéria pro schizofrenii (F20)</a:t>
            </a:r>
          </a:p>
        </p:txBody>
      </p:sp>
      <p:sp>
        <p:nvSpPr>
          <p:cNvPr id="53251" name="Text Box 2">
            <a:extLst>
              <a:ext uri="{FF2B5EF4-FFF2-40B4-BE49-F238E27FC236}">
                <a16:creationId xmlns:a16="http://schemas.microsoft.com/office/drawing/2014/main" id="{07C7F1CF-497E-4C83-B58F-E4269F485C33}"/>
              </a:ext>
            </a:extLst>
          </p:cNvPr>
          <p:cNvSpPr txBox="1">
            <a:spLocks noChangeArrowheads="1"/>
          </p:cNvSpPr>
          <p:nvPr/>
        </p:nvSpPr>
        <p:spPr bwMode="auto">
          <a:xfrm>
            <a:off x="2362200" y="1412876"/>
            <a:ext cx="7848600" cy="4759325"/>
          </a:xfrm>
          <a:prstGeom prst="rect">
            <a:avLst/>
          </a:prstGeom>
          <a:noFill/>
          <a:ln>
            <a:noFill/>
          </a:ln>
          <a:effec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marL="738188" indent="-280988">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a:lnSpc>
                <a:spcPct val="90000"/>
              </a:lnSpc>
              <a:spcBef>
                <a:spcPts val="400"/>
              </a:spcBef>
              <a:buFont typeface="Arial" panose="020B0604020202020204" pitchFamily="34" charset="0"/>
              <a:buChar char="•"/>
              <a:defRPr/>
            </a:pPr>
            <a:r>
              <a:rPr lang="cs-CZ" altLang="cs-CZ" sz="1600" dirty="0"/>
              <a:t>(2):</a:t>
            </a:r>
          </a:p>
          <a:p>
            <a:pPr lvl="1">
              <a:lnSpc>
                <a:spcPct val="90000"/>
              </a:lnSpc>
              <a:spcBef>
                <a:spcPts val="500"/>
              </a:spcBef>
              <a:buFont typeface="Arial" panose="020B0604020202020204" pitchFamily="34" charset="0"/>
              <a:buChar char="–"/>
              <a:defRPr/>
            </a:pPr>
            <a:r>
              <a:rPr lang="cs-CZ" altLang="cs-CZ" sz="2000" dirty="0"/>
              <a:t>a) přetrvávající halucinace v kterékoliv formě, vyskytující se každý den po dobu alespoň 1 měsíce, a jsou doprovázeny trvale zvýšeným sebehodnocením</a:t>
            </a:r>
          </a:p>
          <a:p>
            <a:pPr lvl="1">
              <a:lnSpc>
                <a:spcPct val="90000"/>
              </a:lnSpc>
              <a:spcBef>
                <a:spcPts val="500"/>
              </a:spcBef>
              <a:buFont typeface="Arial" panose="020B0604020202020204" pitchFamily="34" charset="0"/>
              <a:buChar char="–"/>
              <a:defRPr/>
            </a:pPr>
            <a:r>
              <a:rPr lang="cs-CZ" altLang="cs-CZ" sz="2000" dirty="0"/>
              <a:t>b) neologizmy, zárazy nebo vkládání do toku myšlenek a z nich vyplývající inkoherence nebo irelevantní řeč</a:t>
            </a:r>
          </a:p>
          <a:p>
            <a:pPr lvl="1">
              <a:lnSpc>
                <a:spcPct val="90000"/>
              </a:lnSpc>
              <a:spcBef>
                <a:spcPts val="500"/>
              </a:spcBef>
              <a:buFont typeface="Arial" panose="020B0604020202020204" pitchFamily="34" charset="0"/>
              <a:buChar char="–"/>
              <a:defRPr/>
            </a:pPr>
            <a:r>
              <a:rPr lang="cs-CZ" altLang="cs-CZ" sz="2000" dirty="0"/>
              <a:t>c) </a:t>
            </a:r>
            <a:r>
              <a:rPr lang="cs-CZ" altLang="cs-CZ" sz="2000" dirty="0" err="1"/>
              <a:t>katatonní</a:t>
            </a:r>
            <a:r>
              <a:rPr lang="cs-CZ" altLang="cs-CZ" sz="2000" dirty="0"/>
              <a:t> jednání jako např. vzrušivost, </a:t>
            </a:r>
            <a:r>
              <a:rPr lang="cs-CZ" altLang="cs-CZ" sz="2000" dirty="0" err="1"/>
              <a:t>nástavy</a:t>
            </a:r>
            <a:r>
              <a:rPr lang="cs-CZ" altLang="cs-CZ" sz="2000" dirty="0"/>
              <a:t> nebo </a:t>
            </a:r>
            <a:r>
              <a:rPr lang="cs-CZ" altLang="cs-CZ" sz="2000" dirty="0" err="1"/>
              <a:t>flexibilitas</a:t>
            </a:r>
            <a:r>
              <a:rPr lang="cs-CZ" altLang="cs-CZ" sz="2000" dirty="0"/>
              <a:t> </a:t>
            </a:r>
            <a:r>
              <a:rPr lang="cs-CZ" altLang="cs-CZ" sz="2000" dirty="0" err="1"/>
              <a:t>cerea</a:t>
            </a:r>
            <a:r>
              <a:rPr lang="cs-CZ" altLang="cs-CZ" sz="2000" dirty="0"/>
              <a:t>, negativizmus, mutizmus a stupor</a:t>
            </a:r>
          </a:p>
          <a:p>
            <a:pPr lvl="1">
              <a:lnSpc>
                <a:spcPct val="90000"/>
              </a:lnSpc>
              <a:spcBef>
                <a:spcPts val="500"/>
              </a:spcBef>
              <a:buFont typeface="Arial" panose="020B0604020202020204" pitchFamily="34" charset="0"/>
              <a:buChar char="–"/>
              <a:defRPr/>
            </a:pPr>
            <a:r>
              <a:rPr lang="cs-CZ" altLang="cs-CZ" sz="2000" dirty="0"/>
              <a:t>d) negativní příznaky, musí být jasné, že se nejedná o příznaky vyplývající z deprese nebo z medikace antipsychotiky</a:t>
            </a:r>
          </a:p>
          <a:p>
            <a:pPr marL="457200" lvl="1" indent="0">
              <a:lnSpc>
                <a:spcPct val="90000"/>
              </a:lnSpc>
              <a:spcBef>
                <a:spcPts val="500"/>
              </a:spcBef>
              <a:defRPr/>
            </a:pPr>
            <a:endParaRPr lang="cs-CZ" altLang="cs-CZ" sz="20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bdélník 1">
            <a:extLst>
              <a:ext uri="{FF2B5EF4-FFF2-40B4-BE49-F238E27FC236}">
                <a16:creationId xmlns:a16="http://schemas.microsoft.com/office/drawing/2014/main" id="{6FB0B1DE-9F85-483D-9C45-C8D9A984B146}"/>
              </a:ext>
            </a:extLst>
          </p:cNvPr>
          <p:cNvSpPr>
            <a:spLocks noChangeArrowheads="1"/>
          </p:cNvSpPr>
          <p:nvPr/>
        </p:nvSpPr>
        <p:spPr bwMode="auto">
          <a:xfrm>
            <a:off x="1847851" y="963614"/>
            <a:ext cx="8424863"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Tahoma" panose="020B0604030504040204" pitchFamily="34" charset="0"/>
                <a:ea typeface="Microsoft YaHei" panose="020B0503020204020204" pitchFamily="34" charset="-122"/>
              </a:defRPr>
            </a:lvl1pPr>
            <a:lvl2pPr marL="457200">
              <a:defRPr>
                <a:solidFill>
                  <a:schemeClr val="bg1"/>
                </a:solidFill>
                <a:latin typeface="Tahoma" panose="020B0604030504040204" pitchFamily="34" charset="0"/>
                <a:ea typeface="Microsoft YaHei" panose="020B0503020204020204" pitchFamily="34" charset="-122"/>
              </a:defRPr>
            </a:lvl2pPr>
            <a:lvl3pPr>
              <a:defRPr>
                <a:solidFill>
                  <a:schemeClr val="bg1"/>
                </a:solidFill>
                <a:latin typeface="Tahoma" panose="020B0604030504040204" pitchFamily="34" charset="0"/>
                <a:ea typeface="Microsoft YaHei" panose="020B0503020204020204" pitchFamily="34" charset="-122"/>
              </a:defRPr>
            </a:lvl3pPr>
            <a:lvl4pPr>
              <a:defRPr>
                <a:solidFill>
                  <a:schemeClr val="bg1"/>
                </a:solidFill>
                <a:latin typeface="Tahoma" panose="020B0604030504040204" pitchFamily="34" charset="0"/>
                <a:ea typeface="Microsoft YaHei" panose="020B0503020204020204" pitchFamily="34" charset="-122"/>
              </a:defRPr>
            </a:lvl4pPr>
            <a:lvl5pPr>
              <a:defRPr>
                <a:solidFill>
                  <a:schemeClr val="bg1"/>
                </a:solidFill>
                <a:latin typeface="Tahoma" panose="020B0604030504040204" pitchFamily="34" charset="0"/>
                <a:ea typeface="Microsoft YaHei" panose="020B0503020204020204" pitchFamily="34" charset="-122"/>
              </a:defRPr>
            </a:lvl5pPr>
            <a:lvl6pPr marL="2514600" indent="-228600" defTabSz="457200" eaLnBrk="0" fontAlgn="base" hangingPunct="0">
              <a:spcBef>
                <a:spcPct val="0"/>
              </a:spcBef>
              <a:spcAft>
                <a:spcPct val="0"/>
              </a:spcAft>
              <a:defRPr>
                <a:solidFill>
                  <a:schemeClr val="bg1"/>
                </a:solidFill>
                <a:latin typeface="Tahoma" panose="020B0604030504040204" pitchFamily="34" charset="0"/>
                <a:ea typeface="Microsoft YaHei" panose="020B0503020204020204" pitchFamily="34" charset="-122"/>
              </a:defRPr>
            </a:lvl6pPr>
            <a:lvl7pPr marL="2971800" indent="-228600" defTabSz="457200" eaLnBrk="0" fontAlgn="base" hangingPunct="0">
              <a:spcBef>
                <a:spcPct val="0"/>
              </a:spcBef>
              <a:spcAft>
                <a:spcPct val="0"/>
              </a:spcAft>
              <a:defRPr>
                <a:solidFill>
                  <a:schemeClr val="bg1"/>
                </a:solidFill>
                <a:latin typeface="Tahoma" panose="020B0604030504040204" pitchFamily="34" charset="0"/>
                <a:ea typeface="Microsoft YaHei" panose="020B0503020204020204" pitchFamily="34" charset="-122"/>
              </a:defRPr>
            </a:lvl7pPr>
            <a:lvl8pPr marL="3429000" indent="-228600" defTabSz="457200" eaLnBrk="0" fontAlgn="base" hangingPunct="0">
              <a:spcBef>
                <a:spcPct val="0"/>
              </a:spcBef>
              <a:spcAft>
                <a:spcPct val="0"/>
              </a:spcAft>
              <a:defRPr>
                <a:solidFill>
                  <a:schemeClr val="bg1"/>
                </a:solidFill>
                <a:latin typeface="Tahoma" panose="020B0604030504040204" pitchFamily="34" charset="0"/>
                <a:ea typeface="Microsoft YaHei" panose="020B0503020204020204" pitchFamily="34" charset="-122"/>
              </a:defRPr>
            </a:lvl8pPr>
            <a:lvl9pPr marL="3886200" indent="-228600" defTabSz="457200" eaLnBrk="0" fontAlgn="base" hangingPunct="0">
              <a:spcBef>
                <a:spcPct val="0"/>
              </a:spcBef>
              <a:spcAft>
                <a:spcPct val="0"/>
              </a:spcAft>
              <a:defRPr>
                <a:solidFill>
                  <a:schemeClr val="bg1"/>
                </a:solidFill>
                <a:latin typeface="Tahoma" panose="020B0604030504040204" pitchFamily="34" charset="0"/>
                <a:ea typeface="Microsoft YaHei" panose="020B0503020204020204" pitchFamily="34" charset="-122"/>
              </a:defRPr>
            </a:lvl9pPr>
          </a:lstStyle>
          <a:p>
            <a:pPr lvl="1" algn="just">
              <a:lnSpc>
                <a:spcPct val="150000"/>
              </a:lnSpc>
              <a:spcBef>
                <a:spcPts val="500"/>
              </a:spcBef>
            </a:pPr>
            <a:r>
              <a:rPr lang="cs-CZ" altLang="cs-CZ" sz="2000" i="1">
                <a:solidFill>
                  <a:schemeClr val="tx1"/>
                </a:solidFill>
              </a:rPr>
              <a:t>Pozn.: Žádný příznak není patognomický, pacient nemusí mít nutně například sluchové halucinace, byť jsou typické. Většinou má pacient více příznaků. Pokud pacient splňuje kritéria vyjma časové (příznaky trvají/trvaly méně než měsíc), dostává dg. akutní psychotické poruchy (konkrétně akutní psychotická porucha podobná schizofrenii), nikoliv dg. schizofrenie. </a:t>
            </a:r>
          </a:p>
          <a:p>
            <a:pPr lvl="1" algn="just">
              <a:lnSpc>
                <a:spcPct val="150000"/>
              </a:lnSpc>
              <a:spcBef>
                <a:spcPts val="500"/>
              </a:spcBef>
            </a:pPr>
            <a:endParaRPr lang="cs-CZ" altLang="cs-CZ" sz="2000" i="1">
              <a:solidFill>
                <a:schemeClr val="tx1"/>
              </a:solidFill>
            </a:endParaRPr>
          </a:p>
          <a:p>
            <a:pPr lvl="1" algn="just">
              <a:lnSpc>
                <a:spcPct val="150000"/>
              </a:lnSpc>
              <a:spcBef>
                <a:spcPts val="500"/>
              </a:spcBef>
            </a:pPr>
            <a:r>
              <a:rPr lang="cs-CZ" altLang="cs-CZ" sz="2000" i="1">
                <a:solidFill>
                  <a:schemeClr val="tx1"/>
                </a:solidFill>
              </a:rPr>
              <a:t>Pacient nemusí mít nutně všechny skupiny příznaků – pozitivní, negativní, kognitivní.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a:extLst>
              <a:ext uri="{FF2B5EF4-FFF2-40B4-BE49-F238E27FC236}">
                <a16:creationId xmlns:a16="http://schemas.microsoft.com/office/drawing/2014/main" id="{741D34B4-3103-4334-B975-34113135AAE5}"/>
              </a:ext>
            </a:extLst>
          </p:cNvPr>
          <p:cNvSpPr txBox="1">
            <a:spLocks noChangeArrowheads="1"/>
          </p:cNvSpPr>
          <p:nvPr/>
        </p:nvSpPr>
        <p:spPr bwMode="auto">
          <a:xfrm>
            <a:off x="2057400" y="76200"/>
            <a:ext cx="8153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2400" b="1">
                <a:solidFill>
                  <a:srgbClr val="00B050"/>
                </a:solidFill>
              </a:rPr>
              <a:t>MKN-10: obecná kritéria pro schizofrenii (F20)</a:t>
            </a:r>
          </a:p>
        </p:txBody>
      </p:sp>
      <p:sp>
        <p:nvSpPr>
          <p:cNvPr id="43011" name="Text Box 2">
            <a:extLst>
              <a:ext uri="{FF2B5EF4-FFF2-40B4-BE49-F238E27FC236}">
                <a16:creationId xmlns:a16="http://schemas.microsoft.com/office/drawing/2014/main" id="{5738727B-7091-4BB7-873E-1BEE53474445}"/>
              </a:ext>
            </a:extLst>
          </p:cNvPr>
          <p:cNvSpPr txBox="1">
            <a:spLocks noChangeArrowheads="1"/>
          </p:cNvSpPr>
          <p:nvPr/>
        </p:nvSpPr>
        <p:spPr bwMode="auto">
          <a:xfrm>
            <a:off x="2057400" y="1557338"/>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marL="738188" indent="-280988">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cs-CZ" altLang="cs-CZ" sz="2400"/>
              <a:t>G2: nejčastěji</a:t>
            </a:r>
            <a:r>
              <a:rPr lang="cs-CZ" altLang="cs-CZ" sz="2400" b="1"/>
              <a:t> vylučovací podmínky</a:t>
            </a:r>
          </a:p>
          <a:p>
            <a:pPr lvl="1">
              <a:spcBef>
                <a:spcPts val="500"/>
              </a:spcBef>
              <a:buFont typeface="Arial" panose="020B0604020202020204" pitchFamily="34" charset="0"/>
              <a:buChar char="–"/>
            </a:pPr>
            <a:r>
              <a:rPr lang="cs-CZ" altLang="cs-CZ" sz="2000"/>
              <a:t>(1): jestliže pacient splňuje kritéria </a:t>
            </a:r>
            <a:r>
              <a:rPr lang="cs-CZ" altLang="cs-CZ" sz="2000" b="1"/>
              <a:t>pro manickou nebo depresivní epizodu, musí být splněna kritéria pro SCH ještě před tím</a:t>
            </a:r>
            <a:r>
              <a:rPr lang="cs-CZ" altLang="cs-CZ" sz="2000"/>
              <a:t>, než dojde k narušení nálady</a:t>
            </a:r>
          </a:p>
          <a:p>
            <a:pPr lvl="1">
              <a:spcBef>
                <a:spcPts val="500"/>
              </a:spcBef>
              <a:buFont typeface="Arial" panose="020B0604020202020204" pitchFamily="34" charset="0"/>
              <a:buChar char="–"/>
            </a:pPr>
            <a:r>
              <a:rPr lang="cs-CZ" altLang="cs-CZ" sz="2000"/>
              <a:t>(2): porucha </a:t>
            </a:r>
            <a:r>
              <a:rPr lang="cs-CZ" altLang="cs-CZ" sz="2000" b="1"/>
              <a:t>není důsledkem organické </a:t>
            </a:r>
            <a:r>
              <a:rPr lang="cs-CZ" altLang="cs-CZ" sz="2000"/>
              <a:t>mozkové poruchy nebo </a:t>
            </a:r>
            <a:r>
              <a:rPr lang="cs-CZ" altLang="cs-CZ" sz="2000" b="1"/>
              <a:t>intoxikace </a:t>
            </a:r>
            <a:r>
              <a:rPr lang="cs-CZ" altLang="cs-CZ" sz="2000"/>
              <a:t>alkoholem nebo jinou psychoaktivní látkou, závislostí nebo odnětím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E60F576C-E8BA-4F79-8812-E798B025F7D7}"/>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Historické koncepty schizofrenie</a:t>
            </a:r>
          </a:p>
        </p:txBody>
      </p:sp>
      <p:sp>
        <p:nvSpPr>
          <p:cNvPr id="45059" name="Text Box 2">
            <a:extLst>
              <a:ext uri="{FF2B5EF4-FFF2-40B4-BE49-F238E27FC236}">
                <a16:creationId xmlns:a16="http://schemas.microsoft.com/office/drawing/2014/main" id="{23D69337-F520-4E67-9F3E-8D3683C3BF7A}"/>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marL="738188" indent="-280988">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cs-CZ" altLang="cs-CZ"/>
              <a:t>Emil Kraepelin</a:t>
            </a:r>
          </a:p>
          <a:p>
            <a:pPr lvl="1" eaLnBrk="1" hangingPunct="1">
              <a:buFont typeface="Arial" panose="020B0604020202020204" pitchFamily="34" charset="0"/>
              <a:buChar char="–"/>
            </a:pPr>
            <a:r>
              <a:rPr lang="cs-CZ" altLang="cs-CZ"/>
              <a:t>Dementia praecox: průběh a výsledný stav</a:t>
            </a:r>
          </a:p>
          <a:p>
            <a:pPr eaLnBrk="1" hangingPunct="1">
              <a:buFont typeface="Arial" panose="020B0604020202020204" pitchFamily="34" charset="0"/>
              <a:buChar char="•"/>
            </a:pPr>
            <a:r>
              <a:rPr lang="cs-CZ" altLang="cs-CZ"/>
              <a:t>Eugen Bleuler</a:t>
            </a:r>
          </a:p>
          <a:p>
            <a:pPr lvl="1" eaLnBrk="1" hangingPunct="1">
              <a:buFont typeface="Arial" panose="020B0604020202020204" pitchFamily="34" charset="0"/>
              <a:buChar char="–"/>
            </a:pPr>
            <a:r>
              <a:rPr lang="cs-CZ" altLang="cs-CZ"/>
              <a:t>Schizofrenie: jádrové příznaky a skupina schizofrenií</a:t>
            </a:r>
          </a:p>
          <a:p>
            <a:pPr eaLnBrk="1" hangingPunct="1">
              <a:buFont typeface="Arial" panose="020B0604020202020204" pitchFamily="34" charset="0"/>
              <a:buChar char="•"/>
            </a:pPr>
            <a:r>
              <a:rPr lang="cs-CZ" altLang="cs-CZ"/>
              <a:t>Kurt Schneider</a:t>
            </a:r>
          </a:p>
          <a:p>
            <a:pPr lvl="1" eaLnBrk="1" hangingPunct="1">
              <a:buFont typeface="Arial" panose="020B0604020202020204" pitchFamily="34" charset="0"/>
              <a:buChar char="–"/>
            </a:pPr>
            <a:r>
              <a:rPr lang="cs-CZ" altLang="cs-CZ"/>
              <a:t>Důraz na psychózu</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a:extLst>
              <a:ext uri="{FF2B5EF4-FFF2-40B4-BE49-F238E27FC236}">
                <a16:creationId xmlns:a16="http://schemas.microsoft.com/office/drawing/2014/main" id="{876863C0-D93D-4482-AF40-2F05CC9FDF60}"/>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a:t>Emil Kraepelin</a:t>
            </a:r>
          </a:p>
        </p:txBody>
      </p:sp>
      <p:sp>
        <p:nvSpPr>
          <p:cNvPr id="20482" name="Text Box 2">
            <a:extLst>
              <a:ext uri="{FF2B5EF4-FFF2-40B4-BE49-F238E27FC236}">
                <a16:creationId xmlns:a16="http://schemas.microsoft.com/office/drawing/2014/main" id="{76F3FE5D-85E2-40F1-AAB7-96096ADF21CB}"/>
              </a:ext>
            </a:extLst>
          </p:cNvPr>
          <p:cNvSpPr txBox="1">
            <a:spLocks noChangeArrowheads="1"/>
          </p:cNvSpPr>
          <p:nvPr/>
        </p:nvSpPr>
        <p:spPr bwMode="auto">
          <a:xfrm>
            <a:off x="1981200" y="1600201"/>
            <a:ext cx="8229600" cy="4525963"/>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800"/>
              </a:spcBef>
              <a:buClr>
                <a:srgbClr val="000000"/>
              </a:buClr>
              <a:buSzPct val="100000"/>
              <a:buFont typeface="Arial" panose="020B0604020202020204" pitchFamily="34" charset="0"/>
              <a:buChar char="•"/>
              <a:defRPr/>
            </a:pPr>
            <a:r>
              <a:rPr lang="cs-CZ" altLang="cs-CZ" sz="3200">
                <a:latin typeface="Calibri" panose="020F0502020204030204" pitchFamily="34" charset="0"/>
              </a:rPr>
              <a:t>Dementia praecox (1899) </a:t>
            </a:r>
          </a:p>
          <a:p>
            <a:pPr>
              <a:spcBef>
                <a:spcPts val="800"/>
              </a:spcBef>
              <a:buClr>
                <a:srgbClr val="000000"/>
              </a:buClr>
              <a:buSzPct val="100000"/>
              <a:buFont typeface="Arial" panose="020B0604020202020204" pitchFamily="34" charset="0"/>
              <a:buChar char="•"/>
              <a:defRPr/>
            </a:pPr>
            <a:r>
              <a:rPr lang="cs-CZ" altLang="cs-CZ" sz="3200">
                <a:latin typeface="Calibri" panose="020F0502020204030204" pitchFamily="34" charset="0"/>
              </a:rPr>
              <a:t>Kladl důraz na tíži a chronicitu příznaků</a:t>
            </a:r>
          </a:p>
          <a:p>
            <a:pPr>
              <a:spcBef>
                <a:spcPts val="800"/>
              </a:spcBef>
              <a:buClr>
                <a:srgbClr val="000000"/>
              </a:buClr>
              <a:buSzPct val="100000"/>
              <a:buFont typeface="Arial" panose="020B0604020202020204" pitchFamily="34" charset="0"/>
              <a:buChar char="•"/>
              <a:defRPr/>
            </a:pPr>
            <a:r>
              <a:rPr lang="cs-CZ" altLang="cs-CZ" sz="3200">
                <a:latin typeface="Calibri" panose="020F0502020204030204" pitchFamily="34" charset="0"/>
              </a:rPr>
              <a:t>Zdůrazňoval rozmanitost příznaků, které jsou projevem jednoho chorobného procesu</a:t>
            </a:r>
          </a:p>
          <a:p>
            <a:pPr>
              <a:spcBef>
                <a:spcPts val="800"/>
              </a:spcBef>
              <a:buClr>
                <a:srgbClr val="000000"/>
              </a:buClr>
              <a:buSzPct val="100000"/>
              <a:buFont typeface="Arial" panose="020B0604020202020204" pitchFamily="34" charset="0"/>
              <a:buChar char="•"/>
              <a:defRPr/>
            </a:pPr>
            <a:r>
              <a:rPr lang="cs-CZ" altLang="cs-CZ" sz="3200">
                <a:latin typeface="Calibri" panose="020F0502020204030204" pitchFamily="34" charset="0"/>
              </a:rPr>
              <a:t>12.5% pacientů se uzdraví</a:t>
            </a:r>
          </a:p>
          <a:p>
            <a:pPr marL="341313">
              <a:spcBef>
                <a:spcPts val="800"/>
              </a:spcBef>
              <a:buSzPct val="100000"/>
              <a:defRPr/>
            </a:pPr>
            <a:endParaRPr lang="cs-CZ" altLang="cs-CZ" sz="3200">
              <a:latin typeface="Calibri" panose="020F0502020204030204" pitchFamily="34" charset="0"/>
            </a:endParaRPr>
          </a:p>
        </p:txBody>
      </p:sp>
      <p:pic>
        <p:nvPicPr>
          <p:cNvPr id="47108" name="Picture 3">
            <a:extLst>
              <a:ext uri="{FF2B5EF4-FFF2-40B4-BE49-F238E27FC236}">
                <a16:creationId xmlns:a16="http://schemas.microsoft.com/office/drawing/2014/main" id="{47A77512-2D39-42DC-A2D0-3CE50A414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664" y="3983038"/>
            <a:ext cx="2700337" cy="2874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a:extLst>
              <a:ext uri="{FF2B5EF4-FFF2-40B4-BE49-F238E27FC236}">
                <a16:creationId xmlns:a16="http://schemas.microsoft.com/office/drawing/2014/main" id="{686F37F3-951D-42AE-9448-8AAB7CB52642}"/>
              </a:ext>
            </a:extLst>
          </p:cNvPr>
          <p:cNvSpPr txBox="1">
            <a:spLocks noChangeArrowheads="1"/>
          </p:cNvSpPr>
          <p:nvPr/>
        </p:nvSpPr>
        <p:spPr bwMode="auto">
          <a:xfrm>
            <a:off x="1981201" y="274638"/>
            <a:ext cx="59150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a:t>Eugen Bleuler</a:t>
            </a:r>
          </a:p>
        </p:txBody>
      </p:sp>
      <p:sp>
        <p:nvSpPr>
          <p:cNvPr id="21506" name="Text Box 2">
            <a:extLst>
              <a:ext uri="{FF2B5EF4-FFF2-40B4-BE49-F238E27FC236}">
                <a16:creationId xmlns:a16="http://schemas.microsoft.com/office/drawing/2014/main" id="{04173FC6-59B4-46B5-863C-8B433554673B}"/>
              </a:ext>
            </a:extLst>
          </p:cNvPr>
          <p:cNvSpPr txBox="1">
            <a:spLocks noChangeArrowheads="1"/>
          </p:cNvSpPr>
          <p:nvPr/>
        </p:nvSpPr>
        <p:spPr bwMode="auto">
          <a:xfrm>
            <a:off x="1981200" y="1989138"/>
            <a:ext cx="8229600" cy="4608512"/>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lnSpc>
                <a:spcPct val="90000"/>
              </a:lnSpc>
              <a:spcBef>
                <a:spcPts val="800"/>
              </a:spcBef>
              <a:buClr>
                <a:srgbClr val="000000"/>
              </a:buClr>
              <a:buSzPct val="100000"/>
              <a:buFont typeface="Arial" panose="020B0604020202020204" pitchFamily="34" charset="0"/>
              <a:buChar char="•"/>
              <a:defRPr/>
            </a:pPr>
            <a:r>
              <a:rPr lang="cs-CZ" altLang="cs-CZ" sz="3200">
                <a:latin typeface="Calibri" panose="020F0502020204030204" pitchFamily="34" charset="0"/>
              </a:rPr>
              <a:t>Schizofrenie (1911)</a:t>
            </a:r>
          </a:p>
          <a:p>
            <a:pPr>
              <a:lnSpc>
                <a:spcPct val="90000"/>
              </a:lnSpc>
              <a:spcBef>
                <a:spcPts val="800"/>
              </a:spcBef>
              <a:buClr>
                <a:srgbClr val="000000"/>
              </a:buClr>
              <a:buSzPct val="100000"/>
              <a:buFont typeface="Arial" panose="020B0604020202020204" pitchFamily="34" charset="0"/>
              <a:buChar char="•"/>
              <a:defRPr/>
            </a:pPr>
            <a:r>
              <a:rPr lang="cs-CZ" altLang="cs-CZ" sz="3200">
                <a:latin typeface="Calibri" panose="020F0502020204030204" pitchFamily="34" charset="0"/>
              </a:rPr>
              <a:t>Snažil se identifikovat klíčové příznaky</a:t>
            </a:r>
          </a:p>
          <a:p>
            <a:pPr>
              <a:lnSpc>
                <a:spcPct val="90000"/>
              </a:lnSpc>
              <a:spcBef>
                <a:spcPts val="800"/>
              </a:spcBef>
              <a:buClr>
                <a:srgbClr val="000000"/>
              </a:buClr>
              <a:buSzPct val="100000"/>
              <a:buFont typeface="Arial" panose="020B0604020202020204" pitchFamily="34" charset="0"/>
              <a:buChar char="•"/>
              <a:defRPr/>
            </a:pPr>
            <a:r>
              <a:rPr lang="cs-CZ" altLang="cs-CZ" sz="3200">
                <a:latin typeface="Calibri" panose="020F0502020204030204" pitchFamily="34" charset="0"/>
              </a:rPr>
              <a:t>Nejdůležitější příznak je fragmentace v řeči a vyjadřování myšlenek, tento symptom označil jako „rozvolněné asociace“ </a:t>
            </a:r>
          </a:p>
          <a:p>
            <a:pPr>
              <a:lnSpc>
                <a:spcPct val="90000"/>
              </a:lnSpc>
              <a:spcBef>
                <a:spcPts val="800"/>
              </a:spcBef>
              <a:buClr>
                <a:srgbClr val="000000"/>
              </a:buClr>
              <a:buSzPct val="100000"/>
              <a:buFont typeface="Arial" panose="020B0604020202020204" pitchFamily="34" charset="0"/>
              <a:buChar char="•"/>
              <a:defRPr/>
            </a:pPr>
            <a:r>
              <a:rPr lang="cs-CZ" altLang="cs-CZ" sz="3200">
                <a:latin typeface="Calibri" panose="020F0502020204030204" pitchFamily="34" charset="0"/>
              </a:rPr>
              <a:t>Skupina schizofrenií: heterogenní onemocnění vyvolané různými faktory</a:t>
            </a:r>
          </a:p>
          <a:p>
            <a:pPr marL="342900">
              <a:lnSpc>
                <a:spcPct val="90000"/>
              </a:lnSpc>
              <a:spcBef>
                <a:spcPts val="800"/>
              </a:spcBef>
              <a:buSzPct val="100000"/>
              <a:defRPr/>
            </a:pPr>
            <a:endParaRPr lang="cs-CZ" altLang="cs-CZ" sz="3200">
              <a:latin typeface="Calibri" panose="020F0502020204030204" pitchFamily="34" charset="0"/>
            </a:endParaRPr>
          </a:p>
          <a:p>
            <a:pPr marL="341313">
              <a:lnSpc>
                <a:spcPct val="90000"/>
              </a:lnSpc>
              <a:spcBef>
                <a:spcPts val="800"/>
              </a:spcBef>
              <a:buSzPct val="100000"/>
              <a:defRPr/>
            </a:pPr>
            <a:endParaRPr lang="cs-CZ" altLang="cs-CZ" sz="3200">
              <a:latin typeface="Calibri" panose="020F0502020204030204" pitchFamily="34" charset="0"/>
            </a:endParaRPr>
          </a:p>
        </p:txBody>
      </p:sp>
      <p:pic>
        <p:nvPicPr>
          <p:cNvPr id="49156" name="Picture 3">
            <a:extLst>
              <a:ext uri="{FF2B5EF4-FFF2-40B4-BE49-F238E27FC236}">
                <a16:creationId xmlns:a16="http://schemas.microsoft.com/office/drawing/2014/main" id="{1C6EEC94-3256-4468-8117-A5EC53C41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8088" y="0"/>
            <a:ext cx="1839912" cy="278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a:extLst>
              <a:ext uri="{FF2B5EF4-FFF2-40B4-BE49-F238E27FC236}">
                <a16:creationId xmlns:a16="http://schemas.microsoft.com/office/drawing/2014/main" id="{6E2FBFE0-8D44-4DA2-B356-CE5600FB4FB1}"/>
              </a:ext>
            </a:extLst>
          </p:cNvPr>
          <p:cNvSpPr txBox="1">
            <a:spLocks noChangeArrowheads="1"/>
          </p:cNvSpPr>
          <p:nvPr/>
        </p:nvSpPr>
        <p:spPr bwMode="auto">
          <a:xfrm>
            <a:off x="1981201" y="274638"/>
            <a:ext cx="620236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a:t>Eugen Bleuler: </a:t>
            </a:r>
            <a:br>
              <a:rPr lang="cs-CZ" altLang="cs-CZ" sz="4400"/>
            </a:br>
            <a:r>
              <a:rPr lang="cs-CZ" altLang="cs-CZ" sz="4400"/>
              <a:t>korové příznaky</a:t>
            </a:r>
          </a:p>
        </p:txBody>
      </p:sp>
      <p:sp>
        <p:nvSpPr>
          <p:cNvPr id="22530" name="Text Box 2">
            <a:extLst>
              <a:ext uri="{FF2B5EF4-FFF2-40B4-BE49-F238E27FC236}">
                <a16:creationId xmlns:a16="http://schemas.microsoft.com/office/drawing/2014/main" id="{51FC4007-58D1-4709-BA5E-55589FB2C6AE}"/>
              </a:ext>
            </a:extLst>
          </p:cNvPr>
          <p:cNvSpPr txBox="1">
            <a:spLocks noChangeArrowheads="1"/>
          </p:cNvSpPr>
          <p:nvPr/>
        </p:nvSpPr>
        <p:spPr bwMode="auto">
          <a:xfrm>
            <a:off x="1981200" y="1600201"/>
            <a:ext cx="8229600" cy="4525963"/>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700"/>
              </a:spcBef>
              <a:buClr>
                <a:srgbClr val="000000"/>
              </a:buClr>
              <a:buSzPct val="100000"/>
              <a:buFont typeface="Arial" panose="020B0604020202020204" pitchFamily="34" charset="0"/>
              <a:buChar char="•"/>
              <a:defRPr/>
            </a:pPr>
            <a:r>
              <a:rPr lang="cs-CZ" altLang="cs-CZ" sz="2800">
                <a:latin typeface="Calibri" panose="020F0502020204030204" pitchFamily="34" charset="0"/>
              </a:rPr>
              <a:t>4A: </a:t>
            </a:r>
          </a:p>
          <a:p>
            <a:pPr lvl="1">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Asociace (rozklad myšlení)</a:t>
            </a:r>
          </a:p>
          <a:p>
            <a:pPr lvl="1">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Ambivalence</a:t>
            </a:r>
          </a:p>
          <a:p>
            <a:pPr lvl="1">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Autismus</a:t>
            </a:r>
          </a:p>
          <a:p>
            <a:pPr lvl="1">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Afektivní oploštělost</a:t>
            </a:r>
          </a:p>
          <a:p>
            <a:pPr lvl="1">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 abulie a porucha myšlení</a:t>
            </a:r>
          </a:p>
          <a:p>
            <a:pPr>
              <a:spcBef>
                <a:spcPts val="700"/>
              </a:spcBef>
              <a:buClr>
                <a:srgbClr val="000000"/>
              </a:buClr>
              <a:buSzPct val="100000"/>
              <a:buFont typeface="Arial" panose="020B0604020202020204" pitchFamily="34" charset="0"/>
              <a:buChar char="•"/>
              <a:defRPr/>
            </a:pPr>
            <a:r>
              <a:rPr lang="cs-CZ" altLang="cs-CZ" sz="2800">
                <a:latin typeface="Calibri" panose="020F0502020204030204" pitchFamily="34" charset="0"/>
              </a:rPr>
              <a:t>Jsou specifické pro schizofrenii, přetrvávají, nekolísají, představují tedy jádrový, základní proces. </a:t>
            </a:r>
          </a:p>
          <a:p>
            <a:pPr marL="341313">
              <a:spcBef>
                <a:spcPts val="700"/>
              </a:spcBef>
              <a:buSzPct val="100000"/>
              <a:defRPr/>
            </a:pPr>
            <a:endParaRPr lang="cs-CZ" altLang="cs-CZ" sz="2800">
              <a:latin typeface="Calibri" panose="020F0502020204030204" pitchFamily="34" charset="0"/>
            </a:endParaRPr>
          </a:p>
        </p:txBody>
      </p:sp>
      <p:pic>
        <p:nvPicPr>
          <p:cNvPr id="51204" name="Picture 3">
            <a:extLst>
              <a:ext uri="{FF2B5EF4-FFF2-40B4-BE49-F238E27FC236}">
                <a16:creationId xmlns:a16="http://schemas.microsoft.com/office/drawing/2014/main" id="{E772E327-1CCE-4551-952E-6B3450F27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9464" y="1"/>
            <a:ext cx="2268537" cy="3427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a:extLst>
              <a:ext uri="{FF2B5EF4-FFF2-40B4-BE49-F238E27FC236}">
                <a16:creationId xmlns:a16="http://schemas.microsoft.com/office/drawing/2014/main" id="{69488416-9533-4196-AC75-AFAF95C5F3A2}"/>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a:t>Kurt Schneider</a:t>
            </a:r>
            <a:br>
              <a:rPr lang="cs-CZ" altLang="cs-CZ" sz="4400"/>
            </a:br>
            <a:r>
              <a:rPr lang="cs-CZ" altLang="cs-CZ" sz="3600"/>
              <a:t>příznaky prvního řádu</a:t>
            </a:r>
          </a:p>
        </p:txBody>
      </p:sp>
      <p:sp>
        <p:nvSpPr>
          <p:cNvPr id="53251" name="Text Box 2">
            <a:extLst>
              <a:ext uri="{FF2B5EF4-FFF2-40B4-BE49-F238E27FC236}">
                <a16:creationId xmlns:a16="http://schemas.microsoft.com/office/drawing/2014/main" id="{48FCC204-E2DF-42DF-BECF-E8AB1A6F5208}"/>
              </a:ext>
            </a:extLst>
          </p:cNvPr>
          <p:cNvSpPr txBox="1">
            <a:spLocks noChangeArrowheads="1"/>
          </p:cNvSpPr>
          <p:nvPr/>
        </p:nvSpPr>
        <p:spPr bwMode="auto">
          <a:xfrm>
            <a:off x="1981200" y="1773239"/>
            <a:ext cx="8229600" cy="435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marL="738188" indent="-280988">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cs-CZ" altLang="cs-CZ"/>
              <a:t>Vkládání anebo vysílání myšlenek, bludy ovládání nebo komentující hlasy</a:t>
            </a:r>
          </a:p>
          <a:p>
            <a:pPr eaLnBrk="1" hangingPunct="1">
              <a:buFont typeface="Arial" panose="020B0604020202020204" pitchFamily="34" charset="0"/>
              <a:buChar char="•"/>
            </a:pPr>
            <a:r>
              <a:rPr lang="cs-CZ" altLang="cs-CZ"/>
              <a:t>Základem diagnostických kritérií</a:t>
            </a:r>
          </a:p>
          <a:p>
            <a:pPr lvl="1" eaLnBrk="1" hangingPunct="1">
              <a:buFont typeface="Arial" panose="020B0604020202020204" pitchFamily="34" charset="0"/>
              <a:buChar char="–"/>
            </a:pPr>
            <a:r>
              <a:rPr lang="cs-CZ" altLang="cs-CZ"/>
              <a:t>Charakter vše anebo nic</a:t>
            </a:r>
          </a:p>
          <a:p>
            <a:pPr lvl="1" eaLnBrk="1" hangingPunct="1">
              <a:buFont typeface="Arial" panose="020B0604020202020204" pitchFamily="34" charset="0"/>
              <a:buChar char="–"/>
            </a:pPr>
            <a:r>
              <a:rPr lang="cs-CZ" altLang="cs-CZ"/>
              <a:t>Jasné patologické fenomény, netvoří kontinuum s normalitou jako např. 4A</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a:extLst>
              <a:ext uri="{FF2B5EF4-FFF2-40B4-BE49-F238E27FC236}">
                <a16:creationId xmlns:a16="http://schemas.microsoft.com/office/drawing/2014/main" id="{E3003E92-CEBB-43D8-BBF5-1CAD2D4FFB11}"/>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a:t>Hughlings Jackson:</a:t>
            </a:r>
          </a:p>
        </p:txBody>
      </p:sp>
      <p:sp>
        <p:nvSpPr>
          <p:cNvPr id="55299" name="Text Box 2">
            <a:extLst>
              <a:ext uri="{FF2B5EF4-FFF2-40B4-BE49-F238E27FC236}">
                <a16:creationId xmlns:a16="http://schemas.microsoft.com/office/drawing/2014/main" id="{55CA684F-BC9E-4411-B280-211630744E21}"/>
              </a:ext>
            </a:extLst>
          </p:cNvPr>
          <p:cNvSpPr txBox="1">
            <a:spLocks noChangeArrowheads="1"/>
          </p:cNvSpPr>
          <p:nvPr/>
        </p:nvSpPr>
        <p:spPr bwMode="auto">
          <a:xfrm>
            <a:off x="1981200" y="1844675"/>
            <a:ext cx="8229600" cy="428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algn="just">
              <a:lnSpc>
                <a:spcPct val="90000"/>
              </a:lnSpc>
              <a:spcBef>
                <a:spcPts val="700"/>
              </a:spcBef>
            </a:pPr>
            <a:r>
              <a:rPr lang="cs-CZ" altLang="cs-CZ" sz="2800" i="1"/>
              <a:t>O chorobě se říká, že „způsobuje příznaky šílenství“. Já se domnívám, že choroba pouze produkuje negativní duševní příznaky. Všechny propracované pozitivní duševní symptomy (iluze, halucinace, bludy a extravagantní chování) jsou výsledkem aktivity nervových elementů nedotčených žádným patologickým procesem. Domnívám se, že vznikají z aktivity evolučně nižších úrovní.</a:t>
            </a:r>
            <a:endParaRPr lang="cs-CZ" altLang="cs-CZ" sz="2800" b="1" i="1"/>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id="{BD93FCD0-10C1-4076-88AB-4E4EFA37A5BC}"/>
              </a:ext>
            </a:extLst>
          </p:cNvPr>
          <p:cNvSpPr>
            <a:spLocks noGrp="1" noChangeArrowheads="1"/>
          </p:cNvSpPr>
          <p:nvPr>
            <p:ph type="title"/>
          </p:nvPr>
        </p:nvSpPr>
        <p:spPr/>
        <p:txBody>
          <a:bodyPr/>
          <a:lstStyle/>
          <a:p>
            <a:r>
              <a:rPr lang="cs-CZ" altLang="cs-CZ"/>
              <a:t>Psychóza – představy laiků</a:t>
            </a:r>
          </a:p>
        </p:txBody>
      </p:sp>
      <p:sp>
        <p:nvSpPr>
          <p:cNvPr id="3" name="Zástupný obsah 2">
            <a:extLst>
              <a:ext uri="{FF2B5EF4-FFF2-40B4-BE49-F238E27FC236}">
                <a16:creationId xmlns:a16="http://schemas.microsoft.com/office/drawing/2014/main" id="{FDBC4924-D725-4932-8B49-B1AAA6995604}"/>
              </a:ext>
            </a:extLst>
          </p:cNvPr>
          <p:cNvSpPr>
            <a:spLocks noGrp="1"/>
          </p:cNvSpPr>
          <p:nvPr>
            <p:ph idx="1"/>
          </p:nvPr>
        </p:nvSpPr>
        <p:spPr>
          <a:xfrm>
            <a:off x="1981200" y="1700214"/>
            <a:ext cx="8224838" cy="4752975"/>
          </a:xfrm>
        </p:spPr>
        <p:txBody>
          <a:bodyPr/>
          <a:lstStyle/>
          <a:p>
            <a:pPr marL="0" indent="0">
              <a:buNone/>
              <a:defRPr/>
            </a:pPr>
            <a:r>
              <a:rPr lang="cs-CZ" altLang="cs-CZ" sz="2400" dirty="0"/>
              <a:t>Správná představa: nemocný je přesvědčen o bizarnostech, slyší nebo vidí něco, co ostatní ne, jeho řeč a chování jsou divné a nepochopitelné. </a:t>
            </a:r>
          </a:p>
          <a:p>
            <a:pPr marL="0" indent="0">
              <a:buNone/>
              <a:defRPr/>
            </a:pPr>
            <a:endParaRPr lang="cs-CZ" altLang="cs-CZ" sz="2400" dirty="0"/>
          </a:p>
          <a:p>
            <a:pPr marL="0" indent="0">
              <a:buNone/>
              <a:defRPr/>
            </a:pPr>
            <a:r>
              <a:rPr lang="cs-CZ" altLang="cs-CZ" sz="2400" dirty="0"/>
              <a:t>Mylná představa: jde o „rozdvojení osobnosti“ ve smyslu, že v jednom člověku se střídají dvě osobnosti. </a:t>
            </a:r>
          </a:p>
          <a:p>
            <a:pPr marL="0" indent="0">
              <a:buNone/>
              <a:defRPr/>
            </a:pPr>
            <a:r>
              <a:rPr lang="cs-CZ" altLang="cs-CZ" sz="2400" dirty="0"/>
              <a:t>(Pacient s psychózou může být ambivalentní, může trpět antagonistickými sluchovými halucinacemi a může mít </a:t>
            </a:r>
            <a:r>
              <a:rPr lang="cs-CZ" altLang="cs-CZ" sz="2400" dirty="0" err="1"/>
              <a:t>postpsychotické</a:t>
            </a:r>
            <a:r>
              <a:rPr lang="cs-CZ" altLang="cs-CZ" sz="2400" dirty="0"/>
              <a:t> změny osobnosti – vše viz dále), nejde ale o „rozdvojení osobnosti“.  </a:t>
            </a:r>
          </a:p>
          <a:p>
            <a:pPr>
              <a:defRPr/>
            </a:pPr>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a:extLst>
              <a:ext uri="{FF2B5EF4-FFF2-40B4-BE49-F238E27FC236}">
                <a16:creationId xmlns:a16="http://schemas.microsoft.com/office/drawing/2014/main" id="{DD5FF549-BA20-4428-8811-4813C464B525}"/>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FORMY SCHIZOFRENIE</a:t>
            </a:r>
          </a:p>
        </p:txBody>
      </p:sp>
      <p:sp>
        <p:nvSpPr>
          <p:cNvPr id="57347" name="Text Box 2">
            <a:extLst>
              <a:ext uri="{FF2B5EF4-FFF2-40B4-BE49-F238E27FC236}">
                <a16:creationId xmlns:a16="http://schemas.microsoft.com/office/drawing/2014/main" id="{19F7B1DB-DEF1-4789-9216-BEEADB2304AE}"/>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8138">
              <a:spcBef>
                <a:spcPts val="8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buClrTx/>
              <a:buFontTx/>
              <a:buNone/>
            </a:pPr>
            <a:r>
              <a:rPr lang="cs-CZ" altLang="cs-CZ"/>
              <a:t>Paranoidní</a:t>
            </a:r>
          </a:p>
          <a:p>
            <a:pPr eaLnBrk="1" hangingPunct="1">
              <a:buClrTx/>
              <a:buFontTx/>
              <a:buNone/>
            </a:pPr>
            <a:r>
              <a:rPr lang="cs-CZ" altLang="cs-CZ"/>
              <a:t>Hebefrenní</a:t>
            </a:r>
          </a:p>
          <a:p>
            <a:pPr eaLnBrk="1" hangingPunct="1">
              <a:buClrTx/>
              <a:buFontTx/>
              <a:buNone/>
            </a:pPr>
            <a:r>
              <a:rPr lang="cs-CZ" altLang="cs-CZ"/>
              <a:t>Katatonní</a:t>
            </a:r>
          </a:p>
          <a:p>
            <a:pPr eaLnBrk="1" hangingPunct="1">
              <a:buClrTx/>
              <a:buFontTx/>
              <a:buNone/>
            </a:pPr>
            <a:r>
              <a:rPr lang="cs-CZ" altLang="cs-CZ"/>
              <a:t>Nediferencovaná</a:t>
            </a:r>
          </a:p>
          <a:p>
            <a:pPr eaLnBrk="1" hangingPunct="1">
              <a:buClrTx/>
              <a:buFontTx/>
              <a:buNone/>
            </a:pPr>
            <a:r>
              <a:rPr lang="cs-CZ" altLang="cs-CZ"/>
              <a:t>Postschizofrenní deprese</a:t>
            </a:r>
          </a:p>
          <a:p>
            <a:pPr eaLnBrk="1" hangingPunct="1">
              <a:buClrTx/>
              <a:buFontTx/>
              <a:buNone/>
            </a:pPr>
            <a:r>
              <a:rPr lang="cs-CZ" altLang="cs-CZ"/>
              <a:t>Reziduální</a:t>
            </a:r>
          </a:p>
          <a:p>
            <a:pPr eaLnBrk="1" hangingPunct="1">
              <a:buClrTx/>
              <a:buFontTx/>
              <a:buNone/>
            </a:pPr>
            <a:r>
              <a:rPr lang="cs-CZ" altLang="cs-CZ"/>
              <a:t>Simplexní</a:t>
            </a:r>
          </a:p>
          <a:p>
            <a:pPr eaLnBrk="1" hangingPunct="1">
              <a:buClrTx/>
              <a:buFontTx/>
              <a:buNone/>
            </a:pPr>
            <a:endParaRPr lang="cs-CZ" altLang="cs-CZ" sz="1200" i="1"/>
          </a:p>
          <a:p>
            <a:pPr eaLnBrk="1" hangingPunct="1">
              <a:buClrTx/>
              <a:buFontTx/>
              <a:buNone/>
            </a:pPr>
            <a:r>
              <a:rPr lang="cs-CZ" altLang="cs-CZ" sz="1200" i="1"/>
              <a:t>Pozn.: Dělení schizofrenie na její formy je trochu umělé, jednotlivé formy se mohou prolínat, klinický obraz se může měnit.  V americké klasifikaci se od dělení na formy odstoupilo. U nás ho dodržujeme. </a:t>
            </a:r>
          </a:p>
        </p:txBody>
      </p:sp>
      <p:pic>
        <p:nvPicPr>
          <p:cNvPr id="57348" name="Picture 3">
            <a:extLst>
              <a:ext uri="{FF2B5EF4-FFF2-40B4-BE49-F238E27FC236}">
                <a16:creationId xmlns:a16="http://schemas.microsoft.com/office/drawing/2014/main" id="{4831D699-1E26-4B30-8F3E-313E201DC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789" y="2060575"/>
            <a:ext cx="2581275" cy="2952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a:extLst>
              <a:ext uri="{FF2B5EF4-FFF2-40B4-BE49-F238E27FC236}">
                <a16:creationId xmlns:a16="http://schemas.microsoft.com/office/drawing/2014/main" id="{3D5BEE45-5DC9-4284-B3A2-0117447BE0A7}"/>
              </a:ext>
            </a:extLst>
          </p:cNvPr>
          <p:cNvSpPr txBox="1">
            <a:spLocks noChangeArrowheads="1"/>
          </p:cNvSpPr>
          <p:nvPr/>
        </p:nvSpPr>
        <p:spPr bwMode="auto">
          <a:xfrm>
            <a:off x="1981201" y="274638"/>
            <a:ext cx="641826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3600" b="1">
                <a:solidFill>
                  <a:srgbClr val="00B050"/>
                </a:solidFill>
              </a:rPr>
              <a:t>Paranoidní schizofrenie (F 20.0)</a:t>
            </a:r>
          </a:p>
        </p:txBody>
      </p:sp>
      <p:sp>
        <p:nvSpPr>
          <p:cNvPr id="30722" name="Text Box 2">
            <a:extLst>
              <a:ext uri="{FF2B5EF4-FFF2-40B4-BE49-F238E27FC236}">
                <a16:creationId xmlns:a16="http://schemas.microsoft.com/office/drawing/2014/main" id="{0794B549-F8A9-4DF3-B860-023FDE4B3AD9}"/>
              </a:ext>
            </a:extLst>
          </p:cNvPr>
          <p:cNvSpPr txBox="1">
            <a:spLocks noChangeArrowheads="1"/>
          </p:cNvSpPr>
          <p:nvPr/>
        </p:nvSpPr>
        <p:spPr bwMode="auto">
          <a:xfrm>
            <a:off x="2063750" y="1916114"/>
            <a:ext cx="8229600" cy="4027487"/>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lnSpc>
                <a:spcPct val="90000"/>
              </a:lnSpc>
              <a:spcBef>
                <a:spcPts val="700"/>
              </a:spcBef>
              <a:buClr>
                <a:srgbClr val="000000"/>
              </a:buClr>
              <a:buSzPct val="100000"/>
              <a:buFont typeface="Arial" panose="020B0604020202020204" pitchFamily="34" charset="0"/>
              <a:buChar char="•"/>
              <a:defRPr/>
            </a:pPr>
            <a:r>
              <a:rPr lang="cs-CZ" altLang="cs-CZ" sz="2800" dirty="0">
                <a:latin typeface="Calibri" panose="020F0502020204030204" pitchFamily="34" charset="0"/>
              </a:rPr>
              <a:t>A) Musí být splněna obecná kritéria pro schizofrenii</a:t>
            </a:r>
          </a:p>
          <a:p>
            <a:pPr>
              <a:lnSpc>
                <a:spcPct val="90000"/>
              </a:lnSpc>
              <a:spcBef>
                <a:spcPts val="700"/>
              </a:spcBef>
              <a:buClr>
                <a:srgbClr val="000000"/>
              </a:buClr>
              <a:buSzPct val="100000"/>
              <a:buFont typeface="Arial" panose="020B0604020202020204" pitchFamily="34" charset="0"/>
              <a:buChar char="•"/>
              <a:defRPr/>
            </a:pPr>
            <a:r>
              <a:rPr lang="cs-CZ" altLang="cs-CZ" sz="2800" dirty="0">
                <a:latin typeface="Calibri" panose="020F0502020204030204" pitchFamily="34" charset="0"/>
              </a:rPr>
              <a:t>B) musí </a:t>
            </a:r>
            <a:r>
              <a:rPr lang="cs-CZ" altLang="cs-CZ" sz="2800" u="sng" dirty="0">
                <a:latin typeface="Calibri" panose="020F0502020204030204" pitchFamily="34" charset="0"/>
              </a:rPr>
              <a:t>převládat bludy nebo halucinace</a:t>
            </a:r>
          </a:p>
          <a:p>
            <a:pPr>
              <a:lnSpc>
                <a:spcPct val="90000"/>
              </a:lnSpc>
              <a:spcBef>
                <a:spcPts val="700"/>
              </a:spcBef>
              <a:buClr>
                <a:srgbClr val="000000"/>
              </a:buClr>
              <a:buSzPct val="100000"/>
              <a:buFont typeface="Arial" panose="020B0604020202020204" pitchFamily="34" charset="0"/>
              <a:buChar char="•"/>
              <a:defRPr/>
            </a:pPr>
            <a:r>
              <a:rPr lang="cs-CZ" altLang="cs-CZ" sz="2800" dirty="0">
                <a:latin typeface="Calibri" panose="020F0502020204030204" pitchFamily="34" charset="0"/>
              </a:rPr>
              <a:t>C) </a:t>
            </a:r>
            <a:r>
              <a:rPr lang="cs-CZ" altLang="cs-CZ" sz="2800" dirty="0" err="1">
                <a:latin typeface="Calibri" panose="020F0502020204030204" pitchFamily="34" charset="0"/>
              </a:rPr>
              <a:t>oploštělá</a:t>
            </a:r>
            <a:r>
              <a:rPr lang="cs-CZ" altLang="cs-CZ" sz="2800" dirty="0">
                <a:latin typeface="Calibri" panose="020F0502020204030204" pitchFamily="34" charset="0"/>
              </a:rPr>
              <a:t> nebo nepřiměřená emotivita, </a:t>
            </a:r>
            <a:r>
              <a:rPr lang="cs-CZ" altLang="cs-CZ" sz="2800" dirty="0" err="1">
                <a:latin typeface="Calibri" panose="020F0502020204030204" pitchFamily="34" charset="0"/>
              </a:rPr>
              <a:t>katatonní</a:t>
            </a:r>
            <a:r>
              <a:rPr lang="cs-CZ" altLang="cs-CZ" sz="2800" dirty="0">
                <a:latin typeface="Calibri" panose="020F0502020204030204" pitchFamily="34" charset="0"/>
              </a:rPr>
              <a:t> příznaky nebo inkoherentní řeč mohou být v klinickém obraze v mírném stupni přítomny, ale nesmějí dominovat</a:t>
            </a:r>
          </a:p>
          <a:p>
            <a:pPr marL="0" indent="0">
              <a:lnSpc>
                <a:spcPct val="90000"/>
              </a:lnSpc>
              <a:spcBef>
                <a:spcPts val="700"/>
              </a:spcBef>
              <a:buClr>
                <a:srgbClr val="000000"/>
              </a:buClr>
              <a:buSzPct val="100000"/>
              <a:defRPr/>
            </a:pPr>
            <a:endParaRPr lang="cs-CZ" altLang="cs-CZ" sz="1600" i="1" dirty="0">
              <a:latin typeface="Calibri" panose="020F0502020204030204" pitchFamily="34" charset="0"/>
            </a:endParaRPr>
          </a:p>
          <a:p>
            <a:pPr marL="0" indent="0">
              <a:lnSpc>
                <a:spcPct val="90000"/>
              </a:lnSpc>
              <a:spcBef>
                <a:spcPts val="700"/>
              </a:spcBef>
              <a:buClr>
                <a:srgbClr val="000000"/>
              </a:buClr>
              <a:buSzPct val="100000"/>
              <a:defRPr/>
            </a:pPr>
            <a:endParaRPr lang="cs-CZ" altLang="cs-CZ" sz="1600" i="1" dirty="0">
              <a:latin typeface="Calibri" panose="020F0502020204030204" pitchFamily="34" charset="0"/>
            </a:endParaRPr>
          </a:p>
          <a:p>
            <a:pPr marL="0" indent="0">
              <a:lnSpc>
                <a:spcPct val="90000"/>
              </a:lnSpc>
              <a:spcBef>
                <a:spcPts val="700"/>
              </a:spcBef>
              <a:buClr>
                <a:srgbClr val="000000"/>
              </a:buClr>
              <a:buSzPct val="100000"/>
              <a:defRPr/>
            </a:pPr>
            <a:endParaRPr lang="cs-CZ" altLang="cs-CZ" sz="1600" i="1" dirty="0">
              <a:latin typeface="Calibri" panose="020F0502020204030204" pitchFamily="34" charset="0"/>
            </a:endParaRPr>
          </a:p>
          <a:p>
            <a:pPr marL="0" indent="0">
              <a:lnSpc>
                <a:spcPct val="90000"/>
              </a:lnSpc>
              <a:spcBef>
                <a:spcPts val="700"/>
              </a:spcBef>
              <a:buClr>
                <a:srgbClr val="000000"/>
              </a:buClr>
              <a:buSzPct val="100000"/>
              <a:defRPr/>
            </a:pPr>
            <a:r>
              <a:rPr lang="cs-CZ" altLang="cs-CZ" sz="1600" i="1" dirty="0">
                <a:latin typeface="Calibri" panose="020F0502020204030204" pitchFamily="34" charset="0"/>
              </a:rPr>
              <a:t>Jde o nejčastější a nejlépe léčitelnou formu. </a:t>
            </a:r>
          </a:p>
          <a:p>
            <a:pPr marL="342900">
              <a:lnSpc>
                <a:spcPct val="90000"/>
              </a:lnSpc>
              <a:spcBef>
                <a:spcPts val="700"/>
              </a:spcBef>
              <a:buSzPct val="100000"/>
              <a:defRPr/>
            </a:pPr>
            <a:endParaRPr lang="cs-CZ" altLang="cs-CZ" sz="2800" dirty="0">
              <a:latin typeface="Calibri" panose="020F0502020204030204" pitchFamily="34" charset="0"/>
            </a:endParaRPr>
          </a:p>
          <a:p>
            <a:pPr marL="342900">
              <a:lnSpc>
                <a:spcPct val="90000"/>
              </a:lnSpc>
              <a:spcBef>
                <a:spcPts val="700"/>
              </a:spcBef>
              <a:buSzPct val="100000"/>
              <a:defRPr/>
            </a:pPr>
            <a:endParaRPr lang="cs-CZ" altLang="cs-CZ" sz="2800" dirty="0">
              <a:latin typeface="Calibri" panose="020F0502020204030204" pitchFamily="34" charset="0"/>
            </a:endParaRPr>
          </a:p>
        </p:txBody>
      </p:sp>
      <p:pic>
        <p:nvPicPr>
          <p:cNvPr id="59396" name="Obrázek 3">
            <a:extLst>
              <a:ext uri="{FF2B5EF4-FFF2-40B4-BE49-F238E27FC236}">
                <a16:creationId xmlns:a16="http://schemas.microsoft.com/office/drawing/2014/main" id="{7E8A886A-EF0C-401B-8A9F-0280EFDA4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0164"/>
            <a:ext cx="116681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a:extLst>
              <a:ext uri="{FF2B5EF4-FFF2-40B4-BE49-F238E27FC236}">
                <a16:creationId xmlns:a16="http://schemas.microsoft.com/office/drawing/2014/main" id="{A664B1D0-C9A3-426C-9D69-5C1937458409}"/>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3600" b="1">
                <a:solidFill>
                  <a:srgbClr val="00B050"/>
                </a:solidFill>
              </a:rPr>
              <a:t>Hebefrenní schizofrenie (F 20.1)</a:t>
            </a:r>
          </a:p>
        </p:txBody>
      </p:sp>
      <p:sp>
        <p:nvSpPr>
          <p:cNvPr id="33794" name="Text Box 2">
            <a:extLst>
              <a:ext uri="{FF2B5EF4-FFF2-40B4-BE49-F238E27FC236}">
                <a16:creationId xmlns:a16="http://schemas.microsoft.com/office/drawing/2014/main" id="{E7E85378-5108-4601-B3CA-3FCF524E27AC}"/>
              </a:ext>
            </a:extLst>
          </p:cNvPr>
          <p:cNvSpPr txBox="1">
            <a:spLocks noChangeArrowheads="1"/>
          </p:cNvSpPr>
          <p:nvPr/>
        </p:nvSpPr>
        <p:spPr bwMode="auto">
          <a:xfrm>
            <a:off x="1981200" y="1600201"/>
            <a:ext cx="8229600" cy="4525963"/>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A) Musí být splněna obecná kritéria pro schizofrenii</a:t>
            </a:r>
          </a:p>
          <a:p>
            <a:pPr>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B) musí být přítomna alespoň jedna z následujících charakteristik:</a:t>
            </a:r>
          </a:p>
          <a:p>
            <a:pPr lvl="1">
              <a:lnSpc>
                <a:spcPct val="90000"/>
              </a:lnSpc>
              <a:spcBef>
                <a:spcPts val="500"/>
              </a:spcBef>
              <a:buClr>
                <a:srgbClr val="000000"/>
              </a:buClr>
              <a:buSzPct val="100000"/>
              <a:buFont typeface="Arial" panose="020B0604020202020204" pitchFamily="34" charset="0"/>
              <a:buChar char="–"/>
              <a:defRPr/>
            </a:pPr>
            <a:r>
              <a:rPr lang="cs-CZ" altLang="cs-CZ" sz="2000" u="sng" dirty="0">
                <a:latin typeface="Calibri" panose="020F0502020204030204" pitchFamily="34" charset="0"/>
              </a:rPr>
              <a:t>Výrazná a trvalá mělkost nebo zploštělost emotivity</a:t>
            </a:r>
          </a:p>
          <a:p>
            <a:pPr lvl="1">
              <a:lnSpc>
                <a:spcPct val="90000"/>
              </a:lnSpc>
              <a:spcBef>
                <a:spcPts val="500"/>
              </a:spcBef>
              <a:buClr>
                <a:srgbClr val="000000"/>
              </a:buClr>
              <a:buSzPct val="100000"/>
              <a:buFont typeface="Arial" panose="020B0604020202020204" pitchFamily="34" charset="0"/>
              <a:buChar char="–"/>
              <a:defRPr/>
            </a:pPr>
            <a:r>
              <a:rPr lang="cs-CZ" altLang="cs-CZ" sz="2000" u="sng" dirty="0">
                <a:latin typeface="Calibri" panose="020F0502020204030204" pitchFamily="34" charset="0"/>
              </a:rPr>
              <a:t>Výrazná a trvalá nepřiměřenost a nevhodnost emotivity</a:t>
            </a:r>
          </a:p>
          <a:p>
            <a:pPr>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C) musí být přítomna alespoň jedna z následujících charakteristik:</a:t>
            </a:r>
          </a:p>
          <a:p>
            <a:pPr lvl="1">
              <a:lnSpc>
                <a:spcPct val="90000"/>
              </a:lnSpc>
              <a:spcBef>
                <a:spcPts val="500"/>
              </a:spcBef>
              <a:buClr>
                <a:srgbClr val="000000"/>
              </a:buClr>
              <a:buSzPct val="100000"/>
              <a:buFont typeface="Arial" panose="020B0604020202020204" pitchFamily="34" charset="0"/>
              <a:buChar char="–"/>
              <a:defRPr/>
            </a:pPr>
            <a:r>
              <a:rPr lang="cs-CZ" altLang="cs-CZ" sz="2000" u="sng" dirty="0">
                <a:latin typeface="Calibri" panose="020F0502020204030204" pitchFamily="34" charset="0"/>
              </a:rPr>
              <a:t>Chování je bezcílné a rozporuplné</a:t>
            </a:r>
            <a:r>
              <a:rPr lang="cs-CZ" altLang="cs-CZ" sz="2000" dirty="0">
                <a:latin typeface="Calibri" panose="020F0502020204030204" pitchFamily="34" charset="0"/>
              </a:rPr>
              <a:t> spíše než cílevědomé</a:t>
            </a:r>
          </a:p>
          <a:p>
            <a:pPr lvl="1">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Trvalá porucha myšlení, která se projevuje </a:t>
            </a:r>
            <a:r>
              <a:rPr lang="cs-CZ" altLang="cs-CZ" sz="2000" u="sng" dirty="0">
                <a:latin typeface="Calibri" panose="020F0502020204030204" pitchFamily="34" charset="0"/>
              </a:rPr>
              <a:t>rozporuplnou, roztěkanou nebo inkoherentní mluvou</a:t>
            </a:r>
          </a:p>
          <a:p>
            <a:pPr>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D) v klinickém obraze nesmí dominovat halucinace nebo bludy, ačkoliv obojí mohou být v mírné formě přítomny</a:t>
            </a:r>
          </a:p>
          <a:p>
            <a:pPr marL="342900">
              <a:lnSpc>
                <a:spcPct val="90000"/>
              </a:lnSpc>
              <a:spcBef>
                <a:spcPts val="500"/>
              </a:spcBef>
              <a:buSzPct val="100000"/>
              <a:defRPr/>
            </a:pPr>
            <a:endParaRPr lang="cs-CZ" altLang="cs-CZ" sz="2000" dirty="0">
              <a:latin typeface="Calibri" panose="020F0502020204030204" pitchFamily="34" charset="0"/>
            </a:endParaRPr>
          </a:p>
          <a:p>
            <a:pPr>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Pozn.: nejvíce odpovídá představě „blázna“, karikatura puberty</a:t>
            </a:r>
          </a:p>
          <a:p>
            <a:pPr marL="0" indent="0">
              <a:lnSpc>
                <a:spcPct val="90000"/>
              </a:lnSpc>
              <a:spcBef>
                <a:spcPts val="500"/>
              </a:spcBef>
              <a:buClr>
                <a:srgbClr val="000000"/>
              </a:buClr>
              <a:buSzPct val="100000"/>
              <a:defRPr/>
            </a:pPr>
            <a:endParaRPr lang="cs-CZ" altLang="cs-CZ" sz="2000" dirty="0">
              <a:latin typeface="Calibri" panose="020F0502020204030204" pitchFamily="34" charset="0"/>
            </a:endParaRPr>
          </a:p>
          <a:p>
            <a:pPr marL="0" indent="0">
              <a:lnSpc>
                <a:spcPct val="90000"/>
              </a:lnSpc>
              <a:spcBef>
                <a:spcPts val="500"/>
              </a:spcBef>
              <a:buClr>
                <a:srgbClr val="000000"/>
              </a:buClr>
              <a:buSzPct val="100000"/>
              <a:defRPr/>
            </a:pPr>
            <a:r>
              <a:rPr lang="cs-CZ" altLang="cs-CZ" sz="2000" i="1" dirty="0">
                <a:latin typeface="Calibri" panose="020F0502020204030204" pitchFamily="34" charset="0"/>
              </a:rPr>
              <a:t>Je hůře léčitelná.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a:extLst>
              <a:ext uri="{FF2B5EF4-FFF2-40B4-BE49-F238E27FC236}">
                <a16:creationId xmlns:a16="http://schemas.microsoft.com/office/drawing/2014/main" id="{8C3FD3CA-E7A1-4BBA-952E-CE21B5094228}"/>
              </a:ext>
            </a:extLst>
          </p:cNvPr>
          <p:cNvSpPr>
            <a:spLocks noGrp="1" noChangeArrowheads="1"/>
          </p:cNvSpPr>
          <p:nvPr>
            <p:ph type="title"/>
          </p:nvPr>
        </p:nvSpPr>
        <p:spPr>
          <a:xfrm>
            <a:off x="1981200" y="274638"/>
            <a:ext cx="8224838" cy="461962"/>
          </a:xfrm>
        </p:spPr>
        <p:txBody>
          <a:bodyPr>
            <a:normAutofit fontScale="90000"/>
          </a:bodyPr>
          <a:lstStyle/>
          <a:p>
            <a:r>
              <a:rPr lang="cs-CZ" altLang="cs-CZ"/>
              <a:t>Katatonie</a:t>
            </a:r>
          </a:p>
        </p:txBody>
      </p:sp>
      <p:sp>
        <p:nvSpPr>
          <p:cNvPr id="3" name="Zástupný obsah 2">
            <a:extLst>
              <a:ext uri="{FF2B5EF4-FFF2-40B4-BE49-F238E27FC236}">
                <a16:creationId xmlns:a16="http://schemas.microsoft.com/office/drawing/2014/main" id="{6436AEBC-A70D-4B1A-A536-96FBEBB2E07A}"/>
              </a:ext>
            </a:extLst>
          </p:cNvPr>
          <p:cNvSpPr>
            <a:spLocks noGrp="1"/>
          </p:cNvSpPr>
          <p:nvPr>
            <p:ph idx="1"/>
          </p:nvPr>
        </p:nvSpPr>
        <p:spPr>
          <a:xfrm>
            <a:off x="1981200" y="981076"/>
            <a:ext cx="8224838" cy="5140325"/>
          </a:xfrm>
        </p:spPr>
        <p:txBody>
          <a:bodyPr/>
          <a:lstStyle/>
          <a:p>
            <a:pPr>
              <a:defRPr/>
            </a:pPr>
            <a:r>
              <a:rPr lang="cs-CZ" dirty="0">
                <a:solidFill>
                  <a:schemeClr val="tx1"/>
                </a:solidFill>
              </a:rPr>
              <a:t>-   řadí se do kvalitativních poruch jednání. Jde   zároveň o poruchu psychomotoriky. </a:t>
            </a:r>
          </a:p>
          <a:p>
            <a:pPr marL="457200" indent="-457200">
              <a:buFontTx/>
              <a:buChar char="-"/>
              <a:defRPr/>
            </a:pPr>
            <a:r>
              <a:rPr lang="cs-CZ" dirty="0">
                <a:solidFill>
                  <a:schemeClr val="tx1"/>
                </a:solidFill>
              </a:rPr>
              <a:t>její jednotlivé projevy (viz další slide) se mohou u jednoho pacienta měnit, střídat a trvat různě dlouho. </a:t>
            </a:r>
          </a:p>
          <a:p>
            <a:pPr marL="457200" indent="-457200">
              <a:buFontTx/>
              <a:buChar char="-"/>
              <a:defRPr/>
            </a:pPr>
            <a:r>
              <a:rPr lang="cs-CZ" dirty="0">
                <a:solidFill>
                  <a:schemeClr val="tx1"/>
                </a:solidFill>
              </a:rPr>
              <a:t>katatonie sama o sobě je relativně nespecifická. Výskyt: SCH, ale i </a:t>
            </a:r>
            <a:r>
              <a:rPr lang="cs-CZ" altLang="cs-CZ" dirty="0"/>
              <a:t>afektivní, organické poruchy (limbické encefalitidy), u hysterie, případně intoxikace. </a:t>
            </a:r>
          </a:p>
          <a:p>
            <a:pPr>
              <a:defRPr/>
            </a:pPr>
            <a:r>
              <a:rPr lang="cs-CZ" altLang="cs-CZ" dirty="0"/>
              <a:t>- terapie: BZD, </a:t>
            </a:r>
            <a:r>
              <a:rPr lang="cs-CZ" altLang="cs-CZ" b="1" dirty="0"/>
              <a:t>ECT</a:t>
            </a:r>
            <a:r>
              <a:rPr lang="cs-CZ" altLang="cs-CZ" dirty="0"/>
              <a:t>, naopak antipsychotika stav spíše zhoršují (jde o </a:t>
            </a:r>
            <a:r>
              <a:rPr lang="cs-CZ" altLang="cs-CZ" dirty="0" err="1"/>
              <a:t>hypodopaminergní</a:t>
            </a:r>
            <a:r>
              <a:rPr lang="cs-CZ" altLang="cs-CZ" dirty="0"/>
              <a:t> stav).</a:t>
            </a:r>
          </a:p>
          <a:p>
            <a:pPr marL="457200" indent="-457200">
              <a:buFontTx/>
              <a:buChar char="-"/>
              <a:defRPr/>
            </a:pPr>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a:extLst>
              <a:ext uri="{FF2B5EF4-FFF2-40B4-BE49-F238E27FC236}">
                <a16:creationId xmlns:a16="http://schemas.microsoft.com/office/drawing/2014/main" id="{71D19C1A-B91C-45C5-9712-BF99B9E6209F}"/>
              </a:ext>
            </a:extLst>
          </p:cNvPr>
          <p:cNvSpPr>
            <a:spLocks noGrp="1" noChangeArrowheads="1"/>
          </p:cNvSpPr>
          <p:nvPr>
            <p:ph type="title"/>
          </p:nvPr>
        </p:nvSpPr>
        <p:spPr>
          <a:xfrm>
            <a:off x="766763" y="260350"/>
            <a:ext cx="8228013" cy="274638"/>
          </a:xfrm>
        </p:spPr>
        <p:txBody>
          <a:bodyPr>
            <a:normAutofit fontScale="90000"/>
          </a:bodyPr>
          <a:lstStyle/>
          <a:p>
            <a:r>
              <a:rPr lang="cs-CZ" altLang="cs-CZ"/>
              <a:t>Katatonní příznaky</a:t>
            </a:r>
          </a:p>
        </p:txBody>
      </p:sp>
      <p:sp>
        <p:nvSpPr>
          <p:cNvPr id="64515" name="Zástupný symbol pro obsah 2">
            <a:extLst>
              <a:ext uri="{FF2B5EF4-FFF2-40B4-BE49-F238E27FC236}">
                <a16:creationId xmlns:a16="http://schemas.microsoft.com/office/drawing/2014/main" id="{FDA8BC52-A901-4DE5-945A-4C9B27A3A367}"/>
              </a:ext>
            </a:extLst>
          </p:cNvPr>
          <p:cNvSpPr>
            <a:spLocks noGrp="1" noChangeArrowheads="1"/>
          </p:cNvSpPr>
          <p:nvPr>
            <p:ph idx="1"/>
          </p:nvPr>
        </p:nvSpPr>
        <p:spPr>
          <a:xfrm>
            <a:off x="1981201" y="908051"/>
            <a:ext cx="8228013" cy="5216525"/>
          </a:xfrm>
        </p:spPr>
        <p:txBody>
          <a:bodyPr>
            <a:normAutofit fontScale="92500" lnSpcReduction="20000"/>
          </a:bodyPr>
          <a:lstStyle/>
          <a:p>
            <a:r>
              <a:rPr lang="cs-CZ" altLang="cs-CZ" sz="1800" b="1" u="sng"/>
              <a:t>Produktivní</a:t>
            </a:r>
          </a:p>
          <a:p>
            <a:r>
              <a:rPr lang="cs-CZ" altLang="cs-CZ" sz="1800" b="1"/>
              <a:t>Vzrušení</a:t>
            </a:r>
            <a:r>
              <a:rPr lang="cs-CZ" altLang="cs-CZ" sz="1800"/>
              <a:t> – hyperaktivita, agitovanost, neklid, útočnost</a:t>
            </a:r>
          </a:p>
          <a:p>
            <a:r>
              <a:rPr lang="cs-CZ" altLang="cs-CZ" sz="1800" b="1"/>
              <a:t>Echo fenomény</a:t>
            </a:r>
            <a:r>
              <a:rPr lang="cs-CZ" altLang="cs-CZ" sz="1800"/>
              <a:t> - pacient mechanicky (a spíše nepřesně) opakuje vaši řeč (echolálie), mimiku (echomimie) nebo pohyby (echopraxie); jsou vzácné</a:t>
            </a:r>
          </a:p>
          <a:p>
            <a:r>
              <a:rPr lang="cs-CZ" altLang="cs-CZ" sz="1800" b="1"/>
              <a:t>Stereotypie, manýrování</a:t>
            </a:r>
            <a:r>
              <a:rPr lang="cs-CZ" altLang="cs-CZ" sz="1800"/>
              <a:t> – opakované nesmyslné pohyby</a:t>
            </a:r>
          </a:p>
          <a:p>
            <a:endParaRPr lang="cs-CZ" altLang="cs-CZ" sz="1800" b="1" u="sng"/>
          </a:p>
          <a:p>
            <a:r>
              <a:rPr lang="cs-CZ" altLang="cs-CZ" sz="1800" b="1" u="sng"/>
              <a:t>Neproduktivní</a:t>
            </a:r>
          </a:p>
          <a:p>
            <a:r>
              <a:rPr lang="cs-CZ" altLang="cs-CZ" sz="1800" b="1"/>
              <a:t>Stupor</a:t>
            </a:r>
            <a:r>
              <a:rPr lang="cs-CZ" altLang="cs-CZ" sz="1800"/>
              <a:t> - výrazné omezení nebo chybění motorické aktivity, setrvávání v jedné pozici</a:t>
            </a:r>
          </a:p>
          <a:p>
            <a:r>
              <a:rPr lang="cs-CZ" altLang="cs-CZ" sz="1800" b="1"/>
              <a:t>Mutismus</a:t>
            </a:r>
            <a:r>
              <a:rPr lang="cs-CZ" altLang="cs-CZ" sz="1800"/>
              <a:t> - omezení až naprostá nepřítomnost řeči</a:t>
            </a:r>
          </a:p>
          <a:p>
            <a:r>
              <a:rPr lang="cs-CZ" altLang="cs-CZ" sz="1800" b="1"/>
              <a:t>Negativismus</a:t>
            </a:r>
            <a:r>
              <a:rPr lang="cs-CZ" altLang="cs-CZ" sz="1800"/>
              <a:t> - neústupné až instinktivní odmítání vykonat příkaz, kdy pasivní varianta odmítne příkaz vykonat a aktivní varianta vykoná příkaz naprosto opačný. Aktivní varianta patří spíše do produktivní varianty.</a:t>
            </a:r>
          </a:p>
          <a:p>
            <a:r>
              <a:rPr lang="cs-CZ" altLang="cs-CZ" sz="1800" b="1"/>
              <a:t>Vosková ohebnost </a:t>
            </a:r>
            <a:r>
              <a:rPr lang="cs-CZ" altLang="cs-CZ" sz="1800"/>
              <a:t>(flexibilitas cerea) – s pacientem lze hýbat jako s voskovým panákem, podvoluje se, setrvává v nastavených pozicích</a:t>
            </a:r>
          </a:p>
          <a:p>
            <a:r>
              <a:rPr lang="cs-CZ" altLang="cs-CZ" sz="1800" b="1"/>
              <a:t>Povelový automatismus</a:t>
            </a:r>
            <a:r>
              <a:rPr lang="cs-CZ" altLang="cs-CZ" sz="1800"/>
              <a:t> - pacient automaticky vykoná to, co se od něj žádá, bez otázek, zaváhání nebo ohledu na důsledky. </a:t>
            </a:r>
          </a:p>
          <a:p>
            <a:br>
              <a:rPr lang="cs-CZ" altLang="cs-CZ"/>
            </a:br>
            <a:endParaRPr lang="cs-CZ" altLang="cs-CZ"/>
          </a:p>
          <a:p>
            <a:endParaRPr lang="cs-CZ" altLang="cs-CZ"/>
          </a:p>
        </p:txBody>
      </p:sp>
      <p:pic>
        <p:nvPicPr>
          <p:cNvPr id="64516" name="Obrázek 3">
            <a:extLst>
              <a:ext uri="{FF2B5EF4-FFF2-40B4-BE49-F238E27FC236}">
                <a16:creationId xmlns:a16="http://schemas.microsoft.com/office/drawing/2014/main" id="{0B2E447D-BE70-4985-9923-01052713F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4188" y="5164137"/>
            <a:ext cx="1547812"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Nahraný zvuk">
            <a:hlinkClick r:id="" action="ppaction://media"/>
            <a:extLst>
              <a:ext uri="{FF2B5EF4-FFF2-40B4-BE49-F238E27FC236}">
                <a16:creationId xmlns:a16="http://schemas.microsoft.com/office/drawing/2014/main" id="{2E357F65-FFEA-4280-9878-E906554E4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32258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a:extLst>
              <a:ext uri="{FF2B5EF4-FFF2-40B4-BE49-F238E27FC236}">
                <a16:creationId xmlns:a16="http://schemas.microsoft.com/office/drawing/2014/main" id="{F62E94D4-C28B-459C-9935-774D7DB3B159}"/>
              </a:ext>
            </a:extLst>
          </p:cNvPr>
          <p:cNvSpPr txBox="1">
            <a:spLocks noChangeArrowheads="1"/>
          </p:cNvSpPr>
          <p:nvPr/>
        </p:nvSpPr>
        <p:spPr bwMode="auto">
          <a:xfrm>
            <a:off x="1981200" y="274639"/>
            <a:ext cx="8229600"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3600" b="1">
                <a:solidFill>
                  <a:srgbClr val="00B050"/>
                </a:solidFill>
              </a:rPr>
              <a:t>Katatonní schizofrenie (F 20.2)</a:t>
            </a:r>
          </a:p>
        </p:txBody>
      </p:sp>
      <p:sp>
        <p:nvSpPr>
          <p:cNvPr id="65539" name="Text Box 2">
            <a:extLst>
              <a:ext uri="{FF2B5EF4-FFF2-40B4-BE49-F238E27FC236}">
                <a16:creationId xmlns:a16="http://schemas.microsoft.com/office/drawing/2014/main" id="{02E79EF9-C68C-40A4-9276-DAA32761A29D}"/>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marL="738188" indent="-280988">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a:lnSpc>
                <a:spcPct val="90000"/>
              </a:lnSpc>
              <a:spcBef>
                <a:spcPts val="500"/>
              </a:spcBef>
              <a:buFont typeface="Arial" panose="020B0604020202020204" pitchFamily="34" charset="0"/>
              <a:buChar char="•"/>
            </a:pPr>
            <a:r>
              <a:rPr lang="cs-CZ" altLang="cs-CZ" sz="2000"/>
              <a:t>A) Musí být splněna obecná kritéria pro schizofrenii, i když zpočátku nemusí být možné tato kritéria identifikovat, nelze-li s pacientem navázat kontakt                     </a:t>
            </a:r>
          </a:p>
          <a:p>
            <a:pPr>
              <a:lnSpc>
                <a:spcPct val="90000"/>
              </a:lnSpc>
              <a:spcBef>
                <a:spcPts val="500"/>
              </a:spcBef>
              <a:buFont typeface="Arial" panose="020B0604020202020204" pitchFamily="34" charset="0"/>
              <a:buChar char="•"/>
            </a:pPr>
            <a:r>
              <a:rPr lang="cs-CZ" altLang="cs-CZ" sz="2000"/>
              <a:t>B) po dobu nejméně 2 týdnů musí převládat jeden nebo více z následujících katatonních projevů:</a:t>
            </a:r>
          </a:p>
          <a:p>
            <a:pPr lvl="1">
              <a:lnSpc>
                <a:spcPct val="90000"/>
              </a:lnSpc>
              <a:spcBef>
                <a:spcPts val="500"/>
              </a:spcBef>
              <a:buFont typeface="Arial" panose="020B0604020202020204" pitchFamily="34" charset="0"/>
              <a:buChar char="–"/>
            </a:pPr>
            <a:r>
              <a:rPr lang="cs-CZ" altLang="cs-CZ" sz="2000"/>
              <a:t>Stupor nebo mutizmus</a:t>
            </a:r>
          </a:p>
          <a:p>
            <a:pPr lvl="1">
              <a:lnSpc>
                <a:spcPct val="90000"/>
              </a:lnSpc>
              <a:spcBef>
                <a:spcPts val="500"/>
              </a:spcBef>
              <a:buFont typeface="Arial" panose="020B0604020202020204" pitchFamily="34" charset="0"/>
              <a:buChar char="–"/>
            </a:pPr>
            <a:r>
              <a:rPr lang="cs-CZ" altLang="cs-CZ" sz="2000"/>
              <a:t>Nástavy</a:t>
            </a:r>
          </a:p>
          <a:p>
            <a:pPr lvl="1">
              <a:lnSpc>
                <a:spcPct val="90000"/>
              </a:lnSpc>
              <a:spcBef>
                <a:spcPts val="500"/>
              </a:spcBef>
              <a:buFont typeface="Arial" panose="020B0604020202020204" pitchFamily="34" charset="0"/>
              <a:buChar char="–"/>
            </a:pPr>
            <a:r>
              <a:rPr lang="cs-CZ" altLang="cs-CZ" sz="2000"/>
              <a:t>Negativizmus</a:t>
            </a:r>
          </a:p>
          <a:p>
            <a:pPr lvl="1">
              <a:lnSpc>
                <a:spcPct val="90000"/>
              </a:lnSpc>
              <a:spcBef>
                <a:spcPts val="500"/>
              </a:spcBef>
              <a:buFont typeface="Arial" panose="020B0604020202020204" pitchFamily="34" charset="0"/>
              <a:buChar char="–"/>
            </a:pPr>
            <a:r>
              <a:rPr lang="cs-CZ" altLang="cs-CZ" sz="2000"/>
              <a:t>Rigidita</a:t>
            </a:r>
          </a:p>
          <a:p>
            <a:pPr lvl="1">
              <a:lnSpc>
                <a:spcPct val="90000"/>
              </a:lnSpc>
              <a:spcBef>
                <a:spcPts val="500"/>
              </a:spcBef>
              <a:buFont typeface="Arial" panose="020B0604020202020204" pitchFamily="34" charset="0"/>
              <a:buChar char="–"/>
            </a:pPr>
            <a:r>
              <a:rPr lang="cs-CZ" altLang="cs-CZ" sz="2000"/>
              <a:t>Excitace</a:t>
            </a:r>
          </a:p>
          <a:p>
            <a:pPr lvl="1">
              <a:lnSpc>
                <a:spcPct val="90000"/>
              </a:lnSpc>
              <a:spcBef>
                <a:spcPts val="500"/>
              </a:spcBef>
              <a:buFont typeface="Arial" panose="020B0604020202020204" pitchFamily="34" charset="0"/>
              <a:buChar char="–"/>
            </a:pPr>
            <a:r>
              <a:rPr lang="cs-CZ" altLang="cs-CZ" sz="2000"/>
              <a:t>Flexibilitas cerea</a:t>
            </a:r>
          </a:p>
          <a:p>
            <a:pPr lvl="1">
              <a:lnSpc>
                <a:spcPct val="90000"/>
              </a:lnSpc>
              <a:spcBef>
                <a:spcPts val="500"/>
              </a:spcBef>
              <a:buFont typeface="Arial" panose="020B0604020202020204" pitchFamily="34" charset="0"/>
              <a:buChar char="–"/>
            </a:pPr>
            <a:r>
              <a:rPr lang="cs-CZ" altLang="cs-CZ" sz="2000"/>
              <a:t>Povelový automatizmus</a:t>
            </a:r>
          </a:p>
          <a:p>
            <a:pPr>
              <a:lnSpc>
                <a:spcPct val="90000"/>
              </a:lnSpc>
              <a:spcBef>
                <a:spcPts val="500"/>
              </a:spcBef>
              <a:buFont typeface="Arial" panose="020B0604020202020204" pitchFamily="34" charset="0"/>
              <a:buChar char="•"/>
            </a:pPr>
            <a:r>
              <a:rPr lang="cs-CZ" altLang="cs-CZ" sz="2000"/>
              <a:t>C) byly vyloučeny katatonní příznaky vyvolané mozkovým onemocněním, metabolickými poruchami nebo alkoholem a drogami</a:t>
            </a:r>
          </a:p>
        </p:txBody>
      </p:sp>
      <p:pic>
        <p:nvPicPr>
          <p:cNvPr id="65540" name="Picture 3">
            <a:extLst>
              <a:ext uri="{FF2B5EF4-FFF2-40B4-BE49-F238E27FC236}">
                <a16:creationId xmlns:a16="http://schemas.microsoft.com/office/drawing/2014/main" id="{3485FAE2-0A89-4F42-80DE-0146DC064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4" y="3068639"/>
            <a:ext cx="3563937" cy="2052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a:extLst>
              <a:ext uri="{FF2B5EF4-FFF2-40B4-BE49-F238E27FC236}">
                <a16:creationId xmlns:a16="http://schemas.microsoft.com/office/drawing/2014/main" id="{48638D03-BF72-47E5-B3AD-BA33606B435A}"/>
              </a:ext>
            </a:extLst>
          </p:cNvPr>
          <p:cNvSpPr txBox="1">
            <a:spLocks noChangeArrowheads="1"/>
          </p:cNvSpPr>
          <p:nvPr/>
        </p:nvSpPr>
        <p:spPr bwMode="auto">
          <a:xfrm>
            <a:off x="1828800" y="6096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3600" b="1">
                <a:solidFill>
                  <a:srgbClr val="00B050"/>
                </a:solidFill>
              </a:rPr>
              <a:t>Nediferencovaná schizofrenie (F 20.3)</a:t>
            </a:r>
          </a:p>
        </p:txBody>
      </p:sp>
      <p:sp>
        <p:nvSpPr>
          <p:cNvPr id="67587" name="Text Box 2">
            <a:extLst>
              <a:ext uri="{FF2B5EF4-FFF2-40B4-BE49-F238E27FC236}">
                <a16:creationId xmlns:a16="http://schemas.microsoft.com/office/drawing/2014/main" id="{9A0A0581-9A53-4B50-940C-9B7FF21475D4}"/>
              </a:ext>
            </a:extLst>
          </p:cNvPr>
          <p:cNvSpPr txBox="1">
            <a:spLocks noChangeArrowheads="1"/>
          </p:cNvSpPr>
          <p:nvPr/>
        </p:nvSpPr>
        <p:spPr bwMode="auto">
          <a:xfrm>
            <a:off x="1981200" y="1844675"/>
            <a:ext cx="8229600" cy="428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cs-CZ" altLang="cs-CZ" sz="2400"/>
              <a:t>A) Musí být splněna obecná kritéria pro schizofrenii</a:t>
            </a:r>
          </a:p>
          <a:p>
            <a:pPr>
              <a:spcBef>
                <a:spcPts val="600"/>
              </a:spcBef>
              <a:buFont typeface="Arial" panose="020B0604020202020204" pitchFamily="34" charset="0"/>
              <a:buChar char="•"/>
            </a:pPr>
            <a:r>
              <a:rPr lang="cs-CZ" altLang="cs-CZ" sz="2400"/>
              <a:t>B) nejsou dostatečné příznaky nebo je jich více, aby bylo možné diagnostikovat jiný typ schizofrenie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a:extLst>
              <a:ext uri="{FF2B5EF4-FFF2-40B4-BE49-F238E27FC236}">
                <a16:creationId xmlns:a16="http://schemas.microsoft.com/office/drawing/2014/main" id="{702A571F-C85F-4362-A147-FDC34C710214}"/>
              </a:ext>
            </a:extLst>
          </p:cNvPr>
          <p:cNvSpPr txBox="1">
            <a:spLocks noChangeArrowheads="1"/>
          </p:cNvSpPr>
          <p:nvPr/>
        </p:nvSpPr>
        <p:spPr bwMode="auto">
          <a:xfrm>
            <a:off x="1828800" y="188913"/>
            <a:ext cx="8458200"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3600" b="1">
                <a:solidFill>
                  <a:srgbClr val="00B050"/>
                </a:solidFill>
              </a:rPr>
              <a:t>Postschizofrenní deprese (F 20.4)</a:t>
            </a:r>
          </a:p>
        </p:txBody>
      </p:sp>
      <p:sp>
        <p:nvSpPr>
          <p:cNvPr id="39938" name="Text Box 2">
            <a:extLst>
              <a:ext uri="{FF2B5EF4-FFF2-40B4-BE49-F238E27FC236}">
                <a16:creationId xmlns:a16="http://schemas.microsoft.com/office/drawing/2014/main" id="{D2EC3D43-9AED-46CA-9E6B-8B5C548081E9}"/>
              </a:ext>
            </a:extLst>
          </p:cNvPr>
          <p:cNvSpPr txBox="1">
            <a:spLocks noChangeArrowheads="1"/>
          </p:cNvSpPr>
          <p:nvPr/>
        </p:nvSpPr>
        <p:spPr bwMode="auto">
          <a:xfrm>
            <a:off x="1981200" y="1125539"/>
            <a:ext cx="8229600" cy="4967287"/>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A) během posledních 12 měsíců musí splňovat kritéria pro schizofrenii, ale v současné době je nesplňuje</a:t>
            </a:r>
          </a:p>
          <a:p>
            <a:pPr marL="342900">
              <a:spcBef>
                <a:spcPts val="600"/>
              </a:spcBef>
              <a:buSzPct val="100000"/>
              <a:defRPr/>
            </a:pPr>
            <a:endParaRPr lang="cs-CZ" altLang="cs-CZ" sz="2400" dirty="0">
              <a:latin typeface="Calibri" panose="020F0502020204030204" pitchFamily="34" charset="0"/>
            </a:endParaRPr>
          </a:p>
          <a:p>
            <a:pPr>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B) stále ještě musí být přítomen alespoň jeden příznak z G1 nebo G2</a:t>
            </a:r>
          </a:p>
          <a:p>
            <a:pPr marL="342900">
              <a:spcBef>
                <a:spcPts val="600"/>
              </a:spcBef>
              <a:buSzPct val="100000"/>
              <a:defRPr/>
            </a:pPr>
            <a:endParaRPr lang="cs-CZ" altLang="cs-CZ" sz="2400" dirty="0">
              <a:latin typeface="Calibri" panose="020F0502020204030204" pitchFamily="34" charset="0"/>
            </a:endParaRPr>
          </a:p>
          <a:p>
            <a:pPr>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C) depresivní příznaky přetrvávají a musí splňovat kritéria alespoň pro mírnou depresivní epizod</a:t>
            </a:r>
          </a:p>
          <a:p>
            <a:pPr marL="0" indent="0">
              <a:spcBef>
                <a:spcPts val="600"/>
              </a:spcBef>
              <a:buClr>
                <a:srgbClr val="000000"/>
              </a:buClr>
              <a:buSzPct val="100000"/>
              <a:defRPr/>
            </a:pPr>
            <a:endParaRPr lang="cs-CZ" altLang="cs-CZ" sz="2400" dirty="0">
              <a:latin typeface="Calibri" panose="020F0502020204030204" pitchFamily="34" charset="0"/>
            </a:endParaRPr>
          </a:p>
          <a:p>
            <a:pPr marL="0" indent="0" algn="ctr">
              <a:spcBef>
                <a:spcPts val="600"/>
              </a:spcBef>
              <a:buClr>
                <a:srgbClr val="000000"/>
              </a:buClr>
              <a:buSzPct val="100000"/>
              <a:defRPr/>
            </a:pPr>
            <a:r>
              <a:rPr lang="cs-CZ" altLang="cs-CZ" sz="1600" i="1" dirty="0">
                <a:latin typeface="Calibri" panose="020F0502020204030204" pitchFamily="34" charset="0"/>
              </a:rPr>
              <a:t>Pozn.: </a:t>
            </a:r>
            <a:r>
              <a:rPr lang="cs-CZ" altLang="cs-CZ" sz="1600" i="1" dirty="0" err="1">
                <a:latin typeface="Calibri" panose="020F0502020204030204" pitchFamily="34" charset="0"/>
              </a:rPr>
              <a:t>Depresivita</a:t>
            </a:r>
            <a:r>
              <a:rPr lang="cs-CZ" altLang="cs-CZ" sz="1600" i="1" dirty="0">
                <a:latin typeface="Calibri" panose="020F0502020204030204" pitchFamily="34" charset="0"/>
              </a:rPr>
              <a:t> u schizofrenie je důležité téma. Ohroženi </a:t>
            </a:r>
            <a:r>
              <a:rPr lang="cs-CZ" altLang="cs-CZ" sz="1600" i="1" dirty="0" err="1">
                <a:latin typeface="Calibri" panose="020F0502020204030204" pitchFamily="34" charset="0"/>
              </a:rPr>
              <a:t>depresivitou</a:t>
            </a:r>
            <a:r>
              <a:rPr lang="cs-CZ" altLang="cs-CZ" sz="1600" i="1" dirty="0">
                <a:latin typeface="Calibri" panose="020F0502020204030204" pitchFamily="34" charset="0"/>
              </a:rPr>
              <a:t> a </a:t>
            </a:r>
            <a:r>
              <a:rPr lang="cs-CZ" altLang="cs-CZ" sz="1600" i="1" dirty="0" err="1">
                <a:latin typeface="Calibri" panose="020F0502020204030204" pitchFamily="34" charset="0"/>
              </a:rPr>
              <a:t>suicidalitou</a:t>
            </a:r>
            <a:r>
              <a:rPr lang="cs-CZ" altLang="cs-CZ" sz="1600" i="1" dirty="0">
                <a:latin typeface="Calibri" panose="020F0502020204030204" pitchFamily="34" charset="0"/>
              </a:rPr>
              <a:t> jsou zejména pacienti po první epizodě. Některá antipsychotika mohou k </a:t>
            </a:r>
            <a:r>
              <a:rPr lang="cs-CZ" altLang="cs-CZ" sz="1600" i="1" dirty="0" err="1">
                <a:latin typeface="Calibri" panose="020F0502020204030204" pitchFamily="34" charset="0"/>
              </a:rPr>
              <a:t>depresivitě</a:t>
            </a:r>
            <a:r>
              <a:rPr lang="cs-CZ" altLang="cs-CZ" sz="1600" i="1" dirty="0">
                <a:latin typeface="Calibri" panose="020F0502020204030204" pitchFamily="34" charset="0"/>
              </a:rPr>
              <a:t> přispívat (risperidon). Naopak některá antidepresiva mohou potencovat psychotické příznaky. </a:t>
            </a:r>
          </a:p>
        </p:txBody>
      </p:sp>
      <p:pic>
        <p:nvPicPr>
          <p:cNvPr id="69636" name="Obrázek 4">
            <a:extLst>
              <a:ext uri="{FF2B5EF4-FFF2-40B4-BE49-F238E27FC236}">
                <a16:creationId xmlns:a16="http://schemas.microsoft.com/office/drawing/2014/main" id="{0B8FD830-39B5-45F7-B5EA-F210E643B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6438" y="1"/>
            <a:ext cx="10715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a:extLst>
              <a:ext uri="{FF2B5EF4-FFF2-40B4-BE49-F238E27FC236}">
                <a16:creationId xmlns:a16="http://schemas.microsoft.com/office/drawing/2014/main" id="{8CCCEA57-3B81-4384-A5B6-89CE9865ECED}"/>
              </a:ext>
            </a:extLst>
          </p:cNvPr>
          <p:cNvSpPr txBox="1">
            <a:spLocks noChangeArrowheads="1"/>
          </p:cNvSpPr>
          <p:nvPr/>
        </p:nvSpPr>
        <p:spPr bwMode="auto">
          <a:xfrm>
            <a:off x="1828800" y="609601"/>
            <a:ext cx="845820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3600" b="1">
                <a:solidFill>
                  <a:srgbClr val="00B050"/>
                </a:solidFill>
              </a:rPr>
              <a:t>Reziduální schizofrenie (F 20.5)</a:t>
            </a:r>
          </a:p>
        </p:txBody>
      </p:sp>
      <p:sp>
        <p:nvSpPr>
          <p:cNvPr id="40962" name="Text Box 2">
            <a:extLst>
              <a:ext uri="{FF2B5EF4-FFF2-40B4-BE49-F238E27FC236}">
                <a16:creationId xmlns:a16="http://schemas.microsoft.com/office/drawing/2014/main" id="{0537280A-2102-419C-A957-381D6CA1D765}"/>
              </a:ext>
            </a:extLst>
          </p:cNvPr>
          <p:cNvSpPr txBox="1">
            <a:spLocks noChangeArrowheads="1"/>
          </p:cNvSpPr>
          <p:nvPr/>
        </p:nvSpPr>
        <p:spPr bwMode="auto">
          <a:xfrm>
            <a:off x="1981200" y="1600201"/>
            <a:ext cx="8229600" cy="4525963"/>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A) někdy v minulosti musela být splněna kritéria pro schizofrenii, ale nejsou přítomna v současné době</a:t>
            </a:r>
          </a:p>
          <a:p>
            <a:pPr marL="342900">
              <a:lnSpc>
                <a:spcPct val="90000"/>
              </a:lnSpc>
              <a:spcBef>
                <a:spcPts val="600"/>
              </a:spcBef>
              <a:buSzPct val="100000"/>
              <a:defRPr/>
            </a:pPr>
            <a:endParaRPr lang="cs-CZ" altLang="cs-CZ" sz="2400">
              <a:latin typeface="Calibri" panose="020F0502020204030204" pitchFamily="34" charset="0"/>
            </a:endParaRPr>
          </a:p>
          <a:p>
            <a:pPr>
              <a:lnSpc>
                <a:spcPct val="90000"/>
              </a:lnSpc>
              <a:spcBef>
                <a:spcPts val="600"/>
              </a:spcBef>
              <a:buClr>
                <a:srgbClr val="000000"/>
              </a:buClr>
              <a:buSzPct val="100000"/>
              <a:buFont typeface="Arial" panose="020B0604020202020204" pitchFamily="34" charset="0"/>
              <a:buChar char="•"/>
              <a:defRPr/>
            </a:pPr>
            <a:r>
              <a:rPr lang="cs-CZ" altLang="cs-CZ" sz="2400">
                <a:latin typeface="Calibri" panose="020F0502020204030204" pitchFamily="34" charset="0"/>
              </a:rPr>
              <a:t>B) v průběhu posledních 12 měsíců se vyskytly alespoň 4 z následujících negativních příznaků:</a:t>
            </a:r>
          </a:p>
          <a:p>
            <a:pPr lvl="1">
              <a:lnSpc>
                <a:spcPct val="90000"/>
              </a:lnSpc>
              <a:spcBef>
                <a:spcPts val="500"/>
              </a:spcBef>
              <a:buClr>
                <a:srgbClr val="000000"/>
              </a:buClr>
              <a:buSzPct val="100000"/>
              <a:buFont typeface="Arial" panose="020B0604020202020204" pitchFamily="34" charset="0"/>
              <a:buChar char="–"/>
              <a:defRPr/>
            </a:pPr>
            <a:r>
              <a:rPr lang="cs-CZ" altLang="cs-CZ" sz="2000">
                <a:latin typeface="Calibri" panose="020F0502020204030204" pitchFamily="34" charset="0"/>
              </a:rPr>
              <a:t>Zpomalené PM tempo nebo snížená reaktivita</a:t>
            </a:r>
          </a:p>
          <a:p>
            <a:pPr lvl="1">
              <a:lnSpc>
                <a:spcPct val="90000"/>
              </a:lnSpc>
              <a:spcBef>
                <a:spcPts val="500"/>
              </a:spcBef>
              <a:buClr>
                <a:srgbClr val="000000"/>
              </a:buClr>
              <a:buSzPct val="100000"/>
              <a:buFont typeface="Arial" panose="020B0604020202020204" pitchFamily="34" charset="0"/>
              <a:buChar char="–"/>
              <a:defRPr/>
            </a:pPr>
            <a:r>
              <a:rPr lang="cs-CZ" altLang="cs-CZ" sz="2000">
                <a:latin typeface="Calibri" panose="020F0502020204030204" pitchFamily="34" charset="0"/>
              </a:rPr>
              <a:t>Trvalé snížení emotivity</a:t>
            </a:r>
          </a:p>
          <a:p>
            <a:pPr lvl="1">
              <a:lnSpc>
                <a:spcPct val="90000"/>
              </a:lnSpc>
              <a:spcBef>
                <a:spcPts val="500"/>
              </a:spcBef>
              <a:buClr>
                <a:srgbClr val="000000"/>
              </a:buClr>
              <a:buSzPct val="100000"/>
              <a:buFont typeface="Arial" panose="020B0604020202020204" pitchFamily="34" charset="0"/>
              <a:buChar char="–"/>
              <a:defRPr/>
            </a:pPr>
            <a:r>
              <a:rPr lang="cs-CZ" altLang="cs-CZ" sz="2000">
                <a:latin typeface="Calibri" panose="020F0502020204030204" pitchFamily="34" charset="0"/>
              </a:rPr>
              <a:t>Pasivita a nedostatek iniciativy</a:t>
            </a:r>
          </a:p>
          <a:p>
            <a:pPr lvl="1">
              <a:lnSpc>
                <a:spcPct val="90000"/>
              </a:lnSpc>
              <a:spcBef>
                <a:spcPts val="500"/>
              </a:spcBef>
              <a:buClr>
                <a:srgbClr val="000000"/>
              </a:buClr>
              <a:buSzPct val="100000"/>
              <a:buFont typeface="Arial" panose="020B0604020202020204" pitchFamily="34" charset="0"/>
              <a:buChar char="–"/>
              <a:defRPr/>
            </a:pPr>
            <a:r>
              <a:rPr lang="cs-CZ" altLang="cs-CZ" sz="2000">
                <a:latin typeface="Calibri" panose="020F0502020204030204" pitchFamily="34" charset="0"/>
              </a:rPr>
              <a:t>Alogie</a:t>
            </a:r>
          </a:p>
          <a:p>
            <a:pPr lvl="1">
              <a:lnSpc>
                <a:spcPct val="90000"/>
              </a:lnSpc>
              <a:spcBef>
                <a:spcPts val="500"/>
              </a:spcBef>
              <a:buClr>
                <a:srgbClr val="000000"/>
              </a:buClr>
              <a:buSzPct val="100000"/>
              <a:buFont typeface="Arial" panose="020B0604020202020204" pitchFamily="34" charset="0"/>
              <a:buChar char="–"/>
              <a:defRPr/>
            </a:pPr>
            <a:r>
              <a:rPr lang="cs-CZ" altLang="cs-CZ" sz="2000">
                <a:latin typeface="Calibri" panose="020F0502020204030204" pitchFamily="34" charset="0"/>
              </a:rPr>
              <a:t>Nevýrazná nonverbální komunikace</a:t>
            </a:r>
          </a:p>
          <a:p>
            <a:pPr lvl="1">
              <a:lnSpc>
                <a:spcPct val="90000"/>
              </a:lnSpc>
              <a:spcBef>
                <a:spcPts val="500"/>
              </a:spcBef>
              <a:buClr>
                <a:srgbClr val="000000"/>
              </a:buClr>
              <a:buSzPct val="100000"/>
              <a:buFont typeface="Arial" panose="020B0604020202020204" pitchFamily="34" charset="0"/>
              <a:buChar char="–"/>
              <a:defRPr/>
            </a:pPr>
            <a:r>
              <a:rPr lang="cs-CZ" altLang="cs-CZ" sz="2000">
                <a:latin typeface="Calibri" panose="020F0502020204030204" pitchFamily="34" charset="0"/>
              </a:rPr>
              <a:t>Snížená sociální výkonnost a péče o sebe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a:extLst>
              <a:ext uri="{FF2B5EF4-FFF2-40B4-BE49-F238E27FC236}">
                <a16:creationId xmlns:a16="http://schemas.microsoft.com/office/drawing/2014/main" id="{81D3C95D-84D4-4BCB-B716-84FB60AEB24B}"/>
              </a:ext>
            </a:extLst>
          </p:cNvPr>
          <p:cNvSpPr txBox="1">
            <a:spLocks noChangeArrowheads="1"/>
          </p:cNvSpPr>
          <p:nvPr/>
        </p:nvSpPr>
        <p:spPr bwMode="auto">
          <a:xfrm>
            <a:off x="1828800" y="609601"/>
            <a:ext cx="845820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3600" b="1">
                <a:solidFill>
                  <a:srgbClr val="00B050"/>
                </a:solidFill>
              </a:rPr>
              <a:t>Simplexní schizofrenie (F 20.6)</a:t>
            </a:r>
          </a:p>
        </p:txBody>
      </p:sp>
      <p:sp>
        <p:nvSpPr>
          <p:cNvPr id="41986" name="Text Box 2">
            <a:extLst>
              <a:ext uri="{FF2B5EF4-FFF2-40B4-BE49-F238E27FC236}">
                <a16:creationId xmlns:a16="http://schemas.microsoft.com/office/drawing/2014/main" id="{0A22D380-EB10-467B-A027-58D4E52D2289}"/>
              </a:ext>
            </a:extLst>
          </p:cNvPr>
          <p:cNvSpPr txBox="1">
            <a:spLocks noChangeArrowheads="1"/>
          </p:cNvSpPr>
          <p:nvPr/>
        </p:nvSpPr>
        <p:spPr bwMode="auto">
          <a:xfrm>
            <a:off x="1981200" y="1600200"/>
            <a:ext cx="8229600" cy="4648200"/>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lnSpc>
                <a:spcPct val="90000"/>
              </a:lnSpc>
              <a:spcBef>
                <a:spcPts val="500"/>
              </a:spcBef>
              <a:buClr>
                <a:srgbClr val="000000"/>
              </a:buClr>
              <a:buSzPct val="100000"/>
              <a:buFont typeface="Arial" panose="020B0604020202020204" pitchFamily="34" charset="0"/>
              <a:buChar char="•"/>
              <a:defRPr/>
            </a:pPr>
            <a:r>
              <a:rPr lang="cs-CZ" altLang="cs-CZ" sz="2000" b="1" dirty="0">
                <a:latin typeface="Calibri" panose="020F0502020204030204" pitchFamily="34" charset="0"/>
              </a:rPr>
              <a:t>A) v období jednoho roku se zvolna, ale neustále rozvíjejí příznaky </a:t>
            </a:r>
            <a:r>
              <a:rPr lang="cs-CZ" altLang="cs-CZ" sz="2000" dirty="0">
                <a:latin typeface="Calibri" panose="020F0502020204030204" pitchFamily="34" charset="0"/>
              </a:rPr>
              <a:t>všech tří následujících charakteristik:</a:t>
            </a:r>
          </a:p>
          <a:p>
            <a:pPr lvl="1">
              <a:lnSpc>
                <a:spcPct val="90000"/>
              </a:lnSpc>
              <a:spcBef>
                <a:spcPts val="450"/>
              </a:spcBef>
              <a:buClr>
                <a:srgbClr val="000000"/>
              </a:buClr>
              <a:buSzPct val="100000"/>
              <a:buFont typeface="Arial" panose="020B0604020202020204" pitchFamily="34" charset="0"/>
              <a:buChar char="–"/>
              <a:defRPr/>
            </a:pPr>
            <a:r>
              <a:rPr lang="cs-CZ" altLang="cs-CZ" dirty="0">
                <a:latin typeface="Calibri" panose="020F0502020204030204" pitchFamily="34" charset="0"/>
              </a:rPr>
              <a:t>1) výrazná a stálá změna kvality některých aspektů chování, které se projevují ztrátou elánu zájmů, bezcílností, zahálčivostí, ponořením se do sebe a sociálním stažením</a:t>
            </a:r>
          </a:p>
          <a:p>
            <a:pPr lvl="1">
              <a:lnSpc>
                <a:spcPct val="90000"/>
              </a:lnSpc>
              <a:spcBef>
                <a:spcPts val="450"/>
              </a:spcBef>
              <a:buClr>
                <a:srgbClr val="000000"/>
              </a:buClr>
              <a:buSzPct val="100000"/>
              <a:buFont typeface="Arial" panose="020B0604020202020204" pitchFamily="34" charset="0"/>
              <a:buChar char="–"/>
              <a:defRPr/>
            </a:pPr>
            <a:r>
              <a:rPr lang="cs-CZ" altLang="cs-CZ" dirty="0">
                <a:latin typeface="Calibri" panose="020F0502020204030204" pitchFamily="34" charset="0"/>
              </a:rPr>
              <a:t>2) progredující rozvoj negativních příznaků</a:t>
            </a:r>
          </a:p>
          <a:p>
            <a:pPr lvl="1">
              <a:lnSpc>
                <a:spcPct val="90000"/>
              </a:lnSpc>
              <a:spcBef>
                <a:spcPts val="450"/>
              </a:spcBef>
              <a:buClr>
                <a:srgbClr val="000000"/>
              </a:buClr>
              <a:buSzPct val="100000"/>
              <a:buFont typeface="Arial" panose="020B0604020202020204" pitchFamily="34" charset="0"/>
              <a:buChar char="–"/>
              <a:defRPr/>
            </a:pPr>
            <a:r>
              <a:rPr lang="cs-CZ" altLang="cs-CZ" dirty="0">
                <a:latin typeface="Calibri" panose="020F0502020204030204" pitchFamily="34" charset="0"/>
              </a:rPr>
              <a:t>3) zřetelný pokles sociální, školní nebo pracovní výkonnosti </a:t>
            </a:r>
          </a:p>
          <a:p>
            <a:pPr lvl="1" indent="-276225">
              <a:lnSpc>
                <a:spcPct val="90000"/>
              </a:lnSpc>
              <a:spcBef>
                <a:spcPts val="450"/>
              </a:spcBef>
              <a:buSzPct val="100000"/>
              <a:defRPr/>
            </a:pPr>
            <a:endParaRPr lang="cs-CZ" altLang="cs-CZ" dirty="0">
              <a:latin typeface="Calibri" panose="020F0502020204030204" pitchFamily="34" charset="0"/>
            </a:endParaRPr>
          </a:p>
          <a:p>
            <a:pPr>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B) nikdy se nevyskytují příznaky pro schizofrenii dle G1, chybí halucinace a bludy jakéhokoliv druhu</a:t>
            </a:r>
          </a:p>
          <a:p>
            <a:pPr marL="342900">
              <a:lnSpc>
                <a:spcPct val="90000"/>
              </a:lnSpc>
              <a:spcBef>
                <a:spcPts val="500"/>
              </a:spcBef>
              <a:buSzPct val="100000"/>
              <a:defRPr/>
            </a:pPr>
            <a:endParaRPr lang="cs-CZ" altLang="cs-CZ" sz="2000" dirty="0">
              <a:latin typeface="Calibri" panose="020F0502020204030204" pitchFamily="34" charset="0"/>
            </a:endParaRPr>
          </a:p>
          <a:p>
            <a:pPr>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C) není prokázána demence ani žádná jiná organická porucha</a:t>
            </a:r>
          </a:p>
          <a:p>
            <a:pPr>
              <a:lnSpc>
                <a:spcPct val="90000"/>
              </a:lnSpc>
              <a:spcBef>
                <a:spcPts val="500"/>
              </a:spcBef>
              <a:buClr>
                <a:srgbClr val="000000"/>
              </a:buClr>
              <a:buSzPct val="100000"/>
              <a:buFont typeface="Arial" panose="020B0604020202020204" pitchFamily="34" charset="0"/>
              <a:buChar char="•"/>
              <a:defRPr/>
            </a:pPr>
            <a:endParaRPr lang="cs-CZ" altLang="cs-CZ" sz="2000" dirty="0">
              <a:latin typeface="Calibri" panose="020F0502020204030204" pitchFamily="34" charset="0"/>
            </a:endParaRPr>
          </a:p>
          <a:p>
            <a:pPr marL="0" indent="0">
              <a:lnSpc>
                <a:spcPct val="90000"/>
              </a:lnSpc>
              <a:spcBef>
                <a:spcPts val="500"/>
              </a:spcBef>
              <a:buClr>
                <a:srgbClr val="000000"/>
              </a:buClr>
              <a:buSzPct val="100000"/>
              <a:defRPr/>
            </a:pPr>
            <a:r>
              <a:rPr lang="cs-CZ" altLang="cs-CZ" sz="2000" i="1" dirty="0">
                <a:latin typeface="Calibri" panose="020F0502020204030204" pitchFamily="34" charset="0"/>
              </a:rPr>
              <a:t>Pozn.: V praxi není lehké poznat, rodiny mají někdy zato, že jde o pubertu nebo depresi. Tato forma je špatně léčitelná.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a:extLst>
              <a:ext uri="{FF2B5EF4-FFF2-40B4-BE49-F238E27FC236}">
                <a16:creationId xmlns:a16="http://schemas.microsoft.com/office/drawing/2014/main" id="{859CED1A-C8EF-441E-A662-832AAE2556F0}"/>
              </a:ext>
            </a:extLst>
          </p:cNvPr>
          <p:cNvSpPr txBox="1">
            <a:spLocks noChangeArrowheads="1"/>
          </p:cNvSpPr>
          <p:nvPr/>
        </p:nvSpPr>
        <p:spPr bwMode="auto">
          <a:xfrm>
            <a:off x="1981200" y="274638"/>
            <a:ext cx="8229600" cy="41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dirty="0"/>
              <a:t>Psychotické poruchy</a:t>
            </a:r>
          </a:p>
        </p:txBody>
      </p:sp>
      <p:sp>
        <p:nvSpPr>
          <p:cNvPr id="6146" name="Text Box 2">
            <a:extLst>
              <a:ext uri="{FF2B5EF4-FFF2-40B4-BE49-F238E27FC236}">
                <a16:creationId xmlns:a16="http://schemas.microsoft.com/office/drawing/2014/main" id="{BA8EAC85-5B3A-4389-A066-08C4A8BA5826}"/>
              </a:ext>
            </a:extLst>
          </p:cNvPr>
          <p:cNvSpPr txBox="1">
            <a:spLocks noChangeArrowheads="1"/>
          </p:cNvSpPr>
          <p:nvPr/>
        </p:nvSpPr>
        <p:spPr bwMode="auto">
          <a:xfrm>
            <a:off x="1981200" y="908051"/>
            <a:ext cx="8229600" cy="5616575"/>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Schizofrenie</a:t>
            </a:r>
          </a:p>
          <a:p>
            <a:pPr marL="341313">
              <a:spcBef>
                <a:spcPts val="500"/>
              </a:spcBef>
              <a:buSzPct val="100000"/>
              <a:defRPr/>
            </a:pPr>
            <a:endParaRPr lang="cs-CZ" altLang="cs-CZ" sz="2000" dirty="0">
              <a:latin typeface="Calibri" panose="020F0502020204030204" pitchFamily="34" charset="0"/>
            </a:endParaRPr>
          </a:p>
          <a:p>
            <a:pPr>
              <a:lnSpc>
                <a:spcPct val="90000"/>
              </a:lnSpc>
              <a:spcBef>
                <a:spcPts val="500"/>
              </a:spcBef>
              <a:buClr>
                <a:srgbClr val="000000"/>
              </a:buClr>
              <a:buSzPct val="100000"/>
              <a:buFont typeface="Arial" panose="020B0604020202020204" pitchFamily="34" charset="0"/>
              <a:buChar char="•"/>
              <a:defRPr/>
            </a:pPr>
            <a:r>
              <a:rPr lang="cs-CZ" altLang="cs-CZ" sz="2000" dirty="0" err="1">
                <a:latin typeface="Calibri" panose="020F0502020204030204" pitchFamily="34" charset="0"/>
              </a:rPr>
              <a:t>Schizotypní</a:t>
            </a:r>
            <a:r>
              <a:rPr lang="cs-CZ" altLang="cs-CZ" sz="2000" dirty="0">
                <a:latin typeface="Calibri" panose="020F0502020204030204" pitchFamily="34" charset="0"/>
              </a:rPr>
              <a:t> porucha</a:t>
            </a:r>
          </a:p>
          <a:p>
            <a:pPr marL="341313">
              <a:lnSpc>
                <a:spcPct val="90000"/>
              </a:lnSpc>
              <a:spcBef>
                <a:spcPts val="500"/>
              </a:spcBef>
              <a:buSzPct val="100000"/>
              <a:defRPr/>
            </a:pPr>
            <a:endParaRPr lang="cs-CZ" altLang="cs-CZ" sz="2000" dirty="0">
              <a:latin typeface="Calibri" panose="020F0502020204030204" pitchFamily="34" charset="0"/>
            </a:endParaRPr>
          </a:p>
          <a:p>
            <a:pPr>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Trvalé duševní poruchy s bludy</a:t>
            </a:r>
          </a:p>
          <a:p>
            <a:pPr marL="341313">
              <a:lnSpc>
                <a:spcPct val="90000"/>
              </a:lnSpc>
              <a:spcBef>
                <a:spcPts val="500"/>
              </a:spcBef>
              <a:buSzPct val="100000"/>
              <a:defRPr/>
            </a:pPr>
            <a:endParaRPr lang="cs-CZ" altLang="cs-CZ" sz="2000" dirty="0">
              <a:latin typeface="Calibri" panose="020F0502020204030204" pitchFamily="34" charset="0"/>
            </a:endParaRPr>
          </a:p>
          <a:p>
            <a:pPr>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Akutní a přechodné psychotické poruchy</a:t>
            </a:r>
          </a:p>
          <a:p>
            <a:pPr marL="341313">
              <a:lnSpc>
                <a:spcPct val="90000"/>
              </a:lnSpc>
              <a:spcBef>
                <a:spcPts val="500"/>
              </a:spcBef>
              <a:buSzPct val="100000"/>
              <a:defRPr/>
            </a:pPr>
            <a:endParaRPr lang="cs-CZ" altLang="cs-CZ" sz="2000" dirty="0">
              <a:latin typeface="Calibri" panose="020F0502020204030204" pitchFamily="34" charset="0"/>
            </a:endParaRPr>
          </a:p>
          <a:p>
            <a:pPr>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Indukovaná porucha s bludy</a:t>
            </a:r>
          </a:p>
          <a:p>
            <a:pPr marL="341313">
              <a:lnSpc>
                <a:spcPct val="90000"/>
              </a:lnSpc>
              <a:spcBef>
                <a:spcPts val="500"/>
              </a:spcBef>
              <a:buSzPct val="100000"/>
              <a:defRPr/>
            </a:pPr>
            <a:endParaRPr lang="cs-CZ" altLang="cs-CZ" sz="2000" dirty="0">
              <a:latin typeface="Calibri" panose="020F0502020204030204" pitchFamily="34" charset="0"/>
            </a:endParaRPr>
          </a:p>
          <a:p>
            <a:pPr>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Schizoafektivní poruchy</a:t>
            </a:r>
          </a:p>
          <a:p>
            <a:pPr marL="341313">
              <a:lnSpc>
                <a:spcPct val="90000"/>
              </a:lnSpc>
              <a:spcBef>
                <a:spcPts val="500"/>
              </a:spcBef>
              <a:buSzPct val="100000"/>
              <a:defRPr/>
            </a:pPr>
            <a:endParaRPr lang="cs-CZ" altLang="cs-CZ" sz="2000" dirty="0">
              <a:latin typeface="Calibri" panose="020F0502020204030204" pitchFamily="34" charset="0"/>
            </a:endParaRPr>
          </a:p>
          <a:p>
            <a:pPr>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„Toxická psychóza“</a:t>
            </a:r>
          </a:p>
          <a:p>
            <a:pPr marL="341313">
              <a:lnSpc>
                <a:spcPct val="90000"/>
              </a:lnSpc>
              <a:spcBef>
                <a:spcPts val="500"/>
              </a:spcBef>
              <a:buSzPct val="100000"/>
              <a:defRPr/>
            </a:pPr>
            <a:endParaRPr lang="cs-CZ" altLang="cs-CZ" sz="2000" dirty="0">
              <a:latin typeface="Calibri" panose="020F0502020204030204" pitchFamily="34" charset="0"/>
            </a:endParaRPr>
          </a:p>
          <a:p>
            <a:pPr>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„Alkoholová psychóza“</a:t>
            </a:r>
          </a:p>
          <a:p>
            <a:pPr marL="341313">
              <a:lnSpc>
                <a:spcPct val="90000"/>
              </a:lnSpc>
              <a:spcBef>
                <a:spcPts val="500"/>
              </a:spcBef>
              <a:buSzPct val="100000"/>
              <a:defRPr/>
            </a:pPr>
            <a:endParaRPr lang="cs-CZ" altLang="cs-CZ" sz="2000" dirty="0">
              <a:latin typeface="Calibri" panose="020F0502020204030204" pitchFamily="34" charset="0"/>
            </a:endParaRPr>
          </a:p>
          <a:p>
            <a:pPr>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Laktační psychóza</a:t>
            </a:r>
          </a:p>
          <a:p>
            <a:pPr marL="341313">
              <a:spcBef>
                <a:spcPts val="500"/>
              </a:spcBef>
              <a:buSzPct val="100000"/>
              <a:defRPr/>
            </a:pPr>
            <a:endParaRPr lang="cs-CZ" altLang="cs-CZ" sz="2000" dirty="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
            <a:extLst>
              <a:ext uri="{FF2B5EF4-FFF2-40B4-BE49-F238E27FC236}">
                <a16:creationId xmlns:a16="http://schemas.microsoft.com/office/drawing/2014/main" id="{D4BC7F62-59A4-4538-B3DC-B15758DCDDE1}"/>
              </a:ext>
            </a:extLst>
          </p:cNvPr>
          <p:cNvSpPr txBox="1">
            <a:spLocks noChangeArrowheads="1"/>
          </p:cNvSpPr>
          <p:nvPr/>
        </p:nvSpPr>
        <p:spPr bwMode="auto">
          <a:xfrm>
            <a:off x="1981200" y="274639"/>
            <a:ext cx="822960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a:t>Simplexní schizofrenie - kazuistika</a:t>
            </a:r>
          </a:p>
        </p:txBody>
      </p:sp>
      <p:sp>
        <p:nvSpPr>
          <p:cNvPr id="43010" name="Text Box 2">
            <a:extLst>
              <a:ext uri="{FF2B5EF4-FFF2-40B4-BE49-F238E27FC236}">
                <a16:creationId xmlns:a16="http://schemas.microsoft.com/office/drawing/2014/main" id="{6AF61913-37DB-4D21-A608-DC0DDB1BD745}"/>
              </a:ext>
            </a:extLst>
          </p:cNvPr>
          <p:cNvSpPr txBox="1">
            <a:spLocks noChangeArrowheads="1"/>
          </p:cNvSpPr>
          <p:nvPr/>
        </p:nvSpPr>
        <p:spPr bwMode="auto">
          <a:xfrm>
            <a:off x="1981200" y="1341438"/>
            <a:ext cx="8229600" cy="5040312"/>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600"/>
              </a:spcBef>
              <a:buClr>
                <a:srgbClr val="000000"/>
              </a:buClr>
              <a:buSzPct val="100000"/>
              <a:buFont typeface="Arial" panose="020B0604020202020204" pitchFamily="34" charset="0"/>
              <a:buChar char="•"/>
              <a:defRPr/>
            </a:pPr>
            <a:r>
              <a:rPr lang="cs-CZ" altLang="cs-CZ" sz="2400" i="1">
                <a:latin typeface="Calibri" panose="020F0502020204030204" pitchFamily="34" charset="0"/>
              </a:rPr>
              <a:t>Mladý hoch, ve škole v pohodě, posměch od spolužáků, stranil se, na gymnáziu začaly poruchy soustředění, prudký pokles prospěchu, úplně se přestal připravovat, přestal číst, budí dojem, že zlenivěl, nedbá o sebe, čmárá si nesmysly. Je zcela pasivní, zvláštní chování – plive na koberec, roztěkaný, nic si nepamatuje, netrpí úzkostí ani strachem, jediným steskem je, že na všechno kašle a neumí to změnit, občas se ptá lidí kolem, zda třeba slyší ptáky za oknem, projíždějící auta. V popředí je zchudnutí prožívání, chudé myšlení, nápadný rozpor mezi vnitřním životem a plochou emotivitou. Pacient ví, že něco není v pořádku, čas tráví pasivně, bez zájmu o okolí, čím jednodušší je jeho okolí, tím je spokojenější.</a:t>
            </a:r>
          </a:p>
          <a:p>
            <a:pPr marL="342900">
              <a:spcBef>
                <a:spcPts val="600"/>
              </a:spcBef>
              <a:buSzPct val="100000"/>
              <a:defRPr/>
            </a:pPr>
            <a:r>
              <a:rPr lang="cs-CZ" altLang="cs-CZ" sz="2400" i="1">
                <a:latin typeface="Calibri" panose="020F0502020204030204" pitchFamily="34" charset="0"/>
              </a:rPr>
              <a:t>(Převzato z Wikiskripta)</a:t>
            </a:r>
            <a:br>
              <a:rPr lang="cs-CZ" altLang="cs-CZ" sz="2400" i="1">
                <a:latin typeface="Calibri" panose="020F0502020204030204" pitchFamily="34" charset="0"/>
              </a:rPr>
            </a:br>
            <a:endParaRPr lang="cs-CZ" altLang="cs-CZ" sz="2400" i="1">
              <a:latin typeface="Calibri" panose="020F0502020204030204" pitchFamily="34" charset="0"/>
            </a:endParaRPr>
          </a:p>
          <a:p>
            <a:pPr marL="341313">
              <a:spcBef>
                <a:spcPts val="600"/>
              </a:spcBef>
              <a:buSzPct val="100000"/>
              <a:defRPr/>
            </a:pPr>
            <a:endParaRPr lang="cs-CZ" altLang="cs-CZ" sz="2400" i="1">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a:extLst>
              <a:ext uri="{FF2B5EF4-FFF2-40B4-BE49-F238E27FC236}">
                <a16:creationId xmlns:a16="http://schemas.microsoft.com/office/drawing/2014/main" id="{13510A8C-7D7F-46AB-A86F-AFC4850E6806}"/>
              </a:ext>
            </a:extLst>
          </p:cNvPr>
          <p:cNvSpPr txBox="1">
            <a:spLocks noChangeArrowheads="1"/>
          </p:cNvSpPr>
          <p:nvPr/>
        </p:nvSpPr>
        <p:spPr bwMode="auto">
          <a:xfrm>
            <a:off x="1981200" y="274638"/>
            <a:ext cx="8229600"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Schizofrenie v dětském věku</a:t>
            </a:r>
          </a:p>
        </p:txBody>
      </p:sp>
      <p:sp>
        <p:nvSpPr>
          <p:cNvPr id="44034" name="Text Box 2">
            <a:extLst>
              <a:ext uri="{FF2B5EF4-FFF2-40B4-BE49-F238E27FC236}">
                <a16:creationId xmlns:a16="http://schemas.microsoft.com/office/drawing/2014/main" id="{49C69C49-CCB1-4FA8-8E7B-D0F2762D4EF3}"/>
              </a:ext>
            </a:extLst>
          </p:cNvPr>
          <p:cNvSpPr txBox="1">
            <a:spLocks noChangeArrowheads="1"/>
          </p:cNvSpPr>
          <p:nvPr/>
        </p:nvSpPr>
        <p:spPr bwMode="auto">
          <a:xfrm>
            <a:off x="1981200" y="1125539"/>
            <a:ext cx="8229600" cy="5000625"/>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400"/>
              </a:spcBef>
              <a:buClr>
                <a:srgbClr val="000000"/>
              </a:buClr>
              <a:buSzPct val="100000"/>
              <a:buFont typeface="Arial" panose="020B0604020202020204" pitchFamily="34" charset="0"/>
              <a:buChar char="•"/>
              <a:defRPr/>
            </a:pPr>
            <a:r>
              <a:rPr lang="cs-CZ" altLang="cs-CZ" sz="1600" dirty="0">
                <a:latin typeface="Calibri" panose="020F0502020204030204" pitchFamily="34" charset="0"/>
              </a:rPr>
              <a:t>Výše uvedené popisy platí i pro schizofrenii u dětí a dospívajících </a:t>
            </a:r>
          </a:p>
          <a:p>
            <a:pPr>
              <a:spcBef>
                <a:spcPts val="400"/>
              </a:spcBef>
              <a:buClr>
                <a:srgbClr val="000000"/>
              </a:buClr>
              <a:buSzPct val="100000"/>
              <a:buFont typeface="Arial" panose="020B0604020202020204" pitchFamily="34" charset="0"/>
              <a:buChar char="•"/>
              <a:defRPr/>
            </a:pPr>
            <a:r>
              <a:rPr lang="cs-CZ" altLang="cs-CZ" sz="1600" dirty="0">
                <a:latin typeface="Calibri" panose="020F0502020204030204" pitchFamily="34" charset="0"/>
              </a:rPr>
              <a:t>V dětství jsou pak výrazné především:</a:t>
            </a:r>
          </a:p>
          <a:p>
            <a:pPr lvl="1">
              <a:spcBef>
                <a:spcPts val="400"/>
              </a:spcBef>
              <a:buClr>
                <a:srgbClr val="000000"/>
              </a:buClr>
              <a:buSzPct val="100000"/>
              <a:buFont typeface="Arial" panose="020B0604020202020204" pitchFamily="34" charset="0"/>
              <a:buChar char="–"/>
              <a:defRPr/>
            </a:pPr>
            <a:r>
              <a:rPr lang="cs-CZ" altLang="cs-CZ" sz="1600" dirty="0">
                <a:latin typeface="Calibri" panose="020F0502020204030204" pitchFamily="34" charset="0"/>
              </a:rPr>
              <a:t>porucha vzorců chování</a:t>
            </a:r>
          </a:p>
          <a:p>
            <a:pPr lvl="1">
              <a:spcBef>
                <a:spcPts val="400"/>
              </a:spcBef>
              <a:buClr>
                <a:srgbClr val="000000"/>
              </a:buClr>
              <a:buSzPct val="100000"/>
              <a:buFont typeface="Arial" panose="020B0604020202020204" pitchFamily="34" charset="0"/>
              <a:buChar char="–"/>
              <a:defRPr/>
            </a:pPr>
            <a:r>
              <a:rPr lang="cs-CZ" altLang="cs-CZ" sz="1600" dirty="0">
                <a:latin typeface="Calibri" panose="020F0502020204030204" pitchFamily="34" charset="0"/>
              </a:rPr>
              <a:t>abnormální pohyby a postoje</a:t>
            </a:r>
          </a:p>
          <a:p>
            <a:pPr lvl="1">
              <a:spcBef>
                <a:spcPts val="400"/>
              </a:spcBef>
              <a:buClr>
                <a:srgbClr val="000000"/>
              </a:buClr>
              <a:buSzPct val="100000"/>
              <a:buFont typeface="Arial" panose="020B0604020202020204" pitchFamily="34" charset="0"/>
              <a:buChar char="–"/>
              <a:defRPr/>
            </a:pPr>
            <a:r>
              <a:rPr lang="cs-CZ" altLang="cs-CZ" sz="1600" dirty="0">
                <a:latin typeface="Calibri" panose="020F0502020204030204" pitchFamily="34" charset="0"/>
              </a:rPr>
              <a:t>desorganizace řeči</a:t>
            </a:r>
          </a:p>
          <a:p>
            <a:pPr lvl="1">
              <a:spcBef>
                <a:spcPts val="400"/>
              </a:spcBef>
              <a:buClr>
                <a:srgbClr val="000000"/>
              </a:buClr>
              <a:buSzPct val="100000"/>
              <a:buFont typeface="Arial" panose="020B0604020202020204" pitchFamily="34" charset="0"/>
              <a:buChar char="–"/>
              <a:defRPr/>
            </a:pPr>
            <a:r>
              <a:rPr lang="cs-CZ" altLang="cs-CZ" sz="1600" dirty="0">
                <a:latin typeface="Calibri" panose="020F0502020204030204" pitchFamily="34" charset="0"/>
              </a:rPr>
              <a:t>poruchy vnímání a myšlení (vzácnější)</a:t>
            </a:r>
          </a:p>
          <a:p>
            <a:pPr lvl="1">
              <a:spcBef>
                <a:spcPts val="400"/>
              </a:spcBef>
              <a:buClr>
                <a:srgbClr val="000000"/>
              </a:buClr>
              <a:buSzPct val="100000"/>
              <a:buFont typeface="Arial" panose="020B0604020202020204" pitchFamily="34" charset="0"/>
              <a:buChar char="–"/>
              <a:defRPr/>
            </a:pPr>
            <a:r>
              <a:rPr lang="cs-CZ" altLang="cs-CZ" sz="1600" dirty="0">
                <a:latin typeface="Calibri" panose="020F0502020204030204" pitchFamily="34" charset="0"/>
              </a:rPr>
              <a:t>porucha kognitivních funkcí</a:t>
            </a:r>
          </a:p>
          <a:p>
            <a:pPr lvl="1">
              <a:spcBef>
                <a:spcPts val="400"/>
              </a:spcBef>
              <a:buClr>
                <a:srgbClr val="000000"/>
              </a:buClr>
              <a:buSzPct val="100000"/>
              <a:buFont typeface="Arial" panose="020B0604020202020204" pitchFamily="34" charset="0"/>
              <a:buChar char="–"/>
              <a:defRPr/>
            </a:pPr>
            <a:r>
              <a:rPr lang="cs-CZ" altLang="cs-CZ" sz="1600" dirty="0">
                <a:latin typeface="Calibri" panose="020F0502020204030204" pitchFamily="34" charset="0"/>
              </a:rPr>
              <a:t>porucha afektů a vysoká </a:t>
            </a:r>
            <a:r>
              <a:rPr lang="cs-CZ" altLang="cs-CZ" sz="1600" dirty="0" err="1">
                <a:latin typeface="Calibri" panose="020F0502020204030204" pitchFamily="34" charset="0"/>
              </a:rPr>
              <a:t>anxieta</a:t>
            </a:r>
            <a:endParaRPr lang="cs-CZ" altLang="cs-CZ" sz="1600" dirty="0">
              <a:latin typeface="Calibri" panose="020F0502020204030204" pitchFamily="34" charset="0"/>
            </a:endParaRPr>
          </a:p>
          <a:p>
            <a:pPr lvl="1">
              <a:spcBef>
                <a:spcPts val="400"/>
              </a:spcBef>
              <a:buClr>
                <a:srgbClr val="000000"/>
              </a:buClr>
              <a:buSzPct val="100000"/>
              <a:buFont typeface="Arial" panose="020B0604020202020204" pitchFamily="34" charset="0"/>
              <a:buChar char="–"/>
              <a:defRPr/>
            </a:pPr>
            <a:r>
              <a:rPr lang="cs-CZ" altLang="cs-CZ" sz="1600" dirty="0">
                <a:latin typeface="Calibri" panose="020F0502020204030204" pitchFamily="34" charset="0"/>
              </a:rPr>
              <a:t>porucha sociálního fungování</a:t>
            </a:r>
          </a:p>
          <a:p>
            <a:pPr marL="741363" lvl="1">
              <a:spcBef>
                <a:spcPts val="400"/>
              </a:spcBef>
              <a:buSzPct val="100000"/>
              <a:defRPr/>
            </a:pPr>
            <a:endParaRPr lang="cs-CZ" altLang="cs-CZ" sz="1600" dirty="0">
              <a:latin typeface="Calibri" panose="020F0502020204030204" pitchFamily="34" charset="0"/>
            </a:endParaRPr>
          </a:p>
          <a:p>
            <a:pPr>
              <a:lnSpc>
                <a:spcPct val="90000"/>
              </a:lnSpc>
              <a:spcBef>
                <a:spcPts val="400"/>
              </a:spcBef>
              <a:buClr>
                <a:srgbClr val="000000"/>
              </a:buClr>
              <a:buSzPct val="100000"/>
              <a:buFont typeface="Arial" panose="020B0604020202020204" pitchFamily="34" charset="0"/>
              <a:buChar char="•"/>
              <a:defRPr/>
            </a:pPr>
            <a:r>
              <a:rPr lang="cs-CZ" altLang="cs-CZ" sz="1600" b="1" u="sng" dirty="0">
                <a:latin typeface="Calibri" panose="020F0502020204030204" pitchFamily="34" charset="0"/>
              </a:rPr>
              <a:t>Prognóza:</a:t>
            </a:r>
            <a:r>
              <a:rPr lang="cs-CZ" altLang="cs-CZ" sz="1600" dirty="0">
                <a:latin typeface="Calibri" panose="020F0502020204030204" pitchFamily="34" charset="0"/>
              </a:rPr>
              <a:t> závisí do značné míry na věku, kdy se schizofrenie objeví, také na jejím průběhu i typu.</a:t>
            </a:r>
          </a:p>
          <a:p>
            <a:pPr>
              <a:lnSpc>
                <a:spcPct val="90000"/>
              </a:lnSpc>
              <a:spcBef>
                <a:spcPts val="400"/>
              </a:spcBef>
              <a:buClr>
                <a:srgbClr val="000000"/>
              </a:buClr>
              <a:buSzPct val="100000"/>
              <a:buFont typeface="Arial" panose="020B0604020202020204" pitchFamily="34" charset="0"/>
              <a:buChar char="•"/>
              <a:defRPr/>
            </a:pPr>
            <a:r>
              <a:rPr lang="cs-CZ" altLang="cs-CZ" sz="1600" b="1" dirty="0">
                <a:latin typeface="Calibri" panose="020F0502020204030204" pitchFamily="34" charset="0"/>
              </a:rPr>
              <a:t>Časné dětství:</a:t>
            </a:r>
            <a:r>
              <a:rPr lang="cs-CZ" altLang="cs-CZ" sz="1600" dirty="0">
                <a:latin typeface="Calibri" panose="020F0502020204030204" pitchFamily="34" charset="0"/>
              </a:rPr>
              <a:t> velmi špatná prognóza (tyto děti často končí v ústavech pro </a:t>
            </a:r>
            <a:r>
              <a:rPr lang="cs-CZ" altLang="cs-CZ" sz="1600" dirty="0" err="1">
                <a:latin typeface="Calibri" panose="020F0502020204030204" pitchFamily="34" charset="0"/>
              </a:rPr>
              <a:t>ment</a:t>
            </a:r>
            <a:r>
              <a:rPr lang="cs-CZ" altLang="cs-CZ" sz="1600" dirty="0">
                <a:latin typeface="Calibri" panose="020F0502020204030204" pitchFamily="34" charset="0"/>
              </a:rPr>
              <a:t>. retardované)</a:t>
            </a:r>
          </a:p>
          <a:p>
            <a:pPr>
              <a:lnSpc>
                <a:spcPct val="90000"/>
              </a:lnSpc>
              <a:spcBef>
                <a:spcPts val="400"/>
              </a:spcBef>
              <a:buClr>
                <a:srgbClr val="000000"/>
              </a:buClr>
              <a:buSzPct val="100000"/>
              <a:buFont typeface="Arial" panose="020B0604020202020204" pitchFamily="34" charset="0"/>
              <a:buChar char="•"/>
              <a:defRPr/>
            </a:pPr>
            <a:r>
              <a:rPr lang="cs-CZ" altLang="cs-CZ" sz="1600" b="1" dirty="0">
                <a:latin typeface="Calibri" panose="020F0502020204030204" pitchFamily="34" charset="0"/>
              </a:rPr>
              <a:t>Pozdější dětství a </a:t>
            </a:r>
            <a:r>
              <a:rPr lang="cs-CZ" altLang="cs-CZ" sz="1600" b="1" dirty="0" err="1">
                <a:latin typeface="Calibri" panose="020F0502020204030204" pitchFamily="34" charset="0"/>
              </a:rPr>
              <a:t>preadolescence</a:t>
            </a:r>
            <a:r>
              <a:rPr lang="cs-CZ" altLang="cs-CZ" sz="1600" b="1" dirty="0">
                <a:latin typeface="Calibri" panose="020F0502020204030204" pitchFamily="34" charset="0"/>
              </a:rPr>
              <a:t>:</a:t>
            </a:r>
            <a:r>
              <a:rPr lang="cs-CZ" altLang="cs-CZ" sz="1600" dirty="0">
                <a:latin typeface="Calibri" panose="020F0502020204030204" pitchFamily="34" charset="0"/>
              </a:rPr>
              <a:t> nejistá prognóza</a:t>
            </a:r>
          </a:p>
          <a:p>
            <a:pPr>
              <a:lnSpc>
                <a:spcPct val="90000"/>
              </a:lnSpc>
              <a:spcBef>
                <a:spcPts val="400"/>
              </a:spcBef>
              <a:buClr>
                <a:srgbClr val="000000"/>
              </a:buClr>
              <a:buSzPct val="100000"/>
              <a:buFont typeface="Arial" panose="020B0604020202020204" pitchFamily="34" charset="0"/>
              <a:buChar char="•"/>
              <a:defRPr/>
            </a:pPr>
            <a:r>
              <a:rPr lang="cs-CZ" altLang="cs-CZ" sz="1600" b="1" dirty="0">
                <a:latin typeface="Calibri" panose="020F0502020204030204" pitchFamily="34" charset="0"/>
              </a:rPr>
              <a:t>Adolescence: </a:t>
            </a:r>
            <a:r>
              <a:rPr lang="cs-CZ" altLang="cs-CZ" sz="1600" dirty="0">
                <a:latin typeface="Calibri" panose="020F0502020204030204" pitchFamily="34" charset="0"/>
              </a:rPr>
              <a:t>lepší prognóza, možnost i jediné ataky (zde již „klasické“ průběhy jako u dospělých)</a:t>
            </a:r>
          </a:p>
          <a:p>
            <a:pPr marL="741363" lvl="1">
              <a:spcBef>
                <a:spcPts val="400"/>
              </a:spcBef>
              <a:buSzPct val="100000"/>
              <a:defRPr/>
            </a:pPr>
            <a:endParaRPr lang="cs-CZ" altLang="cs-CZ" sz="1600" dirty="0">
              <a:latin typeface="Calibri" panose="020F0502020204030204" pitchFamily="34" charset="0"/>
            </a:endParaRPr>
          </a:p>
        </p:txBody>
      </p:sp>
      <p:pic>
        <p:nvPicPr>
          <p:cNvPr id="77828" name="Obrázek 2">
            <a:extLst>
              <a:ext uri="{FF2B5EF4-FFF2-40B4-BE49-F238E27FC236}">
                <a16:creationId xmlns:a16="http://schemas.microsoft.com/office/drawing/2014/main" id="{3C4E17B9-07F9-478E-9F7D-F091AAB08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013" y="1484314"/>
            <a:ext cx="13716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a:extLst>
              <a:ext uri="{FF2B5EF4-FFF2-40B4-BE49-F238E27FC236}">
                <a16:creationId xmlns:a16="http://schemas.microsoft.com/office/drawing/2014/main" id="{FEFAA0A4-D71A-415E-872D-0F39C882A434}"/>
              </a:ext>
            </a:extLst>
          </p:cNvPr>
          <p:cNvSpPr txBox="1">
            <a:spLocks noChangeArrowheads="1"/>
          </p:cNvSpPr>
          <p:nvPr/>
        </p:nvSpPr>
        <p:spPr bwMode="auto">
          <a:xfrm>
            <a:off x="1992313" y="0"/>
            <a:ext cx="6119812"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Diagnostika schizofrenie</a:t>
            </a:r>
          </a:p>
        </p:txBody>
      </p:sp>
      <p:sp>
        <p:nvSpPr>
          <p:cNvPr id="45058" name="Text Box 2">
            <a:extLst>
              <a:ext uri="{FF2B5EF4-FFF2-40B4-BE49-F238E27FC236}">
                <a16:creationId xmlns:a16="http://schemas.microsoft.com/office/drawing/2014/main" id="{5EEAB5CE-D7DE-4252-90C9-A11B1AE112C8}"/>
              </a:ext>
            </a:extLst>
          </p:cNvPr>
          <p:cNvSpPr txBox="1">
            <a:spLocks noChangeArrowheads="1"/>
          </p:cNvSpPr>
          <p:nvPr/>
        </p:nvSpPr>
        <p:spPr bwMode="auto">
          <a:xfrm>
            <a:off x="1981200" y="836614"/>
            <a:ext cx="8229600" cy="5545137"/>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lnSpc>
                <a:spcPct val="90000"/>
              </a:lnSpc>
              <a:spcBef>
                <a:spcPts val="7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Klinický obraz: </a:t>
            </a:r>
            <a:r>
              <a:rPr lang="cs-CZ" altLang="cs-CZ" sz="2400" u="sng" dirty="0">
                <a:latin typeface="Calibri" panose="020F0502020204030204" pitchFamily="34" charset="0"/>
              </a:rPr>
              <a:t>psychiatrické vyšetření, objektivní anamnéza</a:t>
            </a:r>
          </a:p>
          <a:p>
            <a:pPr>
              <a:lnSpc>
                <a:spcPct val="90000"/>
              </a:lnSpc>
              <a:spcBef>
                <a:spcPts val="7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Čeho si všímat: Vzhled a chování, řeč, vědomí a orientace, emotivita, myšlení, vnímání, (intelekt, paměť)</a:t>
            </a:r>
          </a:p>
          <a:p>
            <a:pPr>
              <a:lnSpc>
                <a:spcPct val="90000"/>
              </a:lnSpc>
              <a:spcBef>
                <a:spcPts val="7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Základní laboratorní screening – nijak nepotvrdí/nevyvrátí dg. SCH </a:t>
            </a:r>
          </a:p>
          <a:p>
            <a:pPr>
              <a:lnSpc>
                <a:spcPct val="90000"/>
              </a:lnSpc>
              <a:spcBef>
                <a:spcPts val="700"/>
              </a:spcBef>
              <a:buClr>
                <a:srgbClr val="000000"/>
              </a:buClr>
              <a:buSzPct val="100000"/>
              <a:buFont typeface="Arial" panose="020B0604020202020204" pitchFamily="34" charset="0"/>
              <a:buChar char="•"/>
              <a:defRPr/>
            </a:pPr>
            <a:r>
              <a:rPr lang="cs-CZ" altLang="cs-CZ" sz="2400" dirty="0">
                <a:latin typeface="Calibri" panose="020F0502020204030204" pitchFamily="34" charset="0"/>
                <a:cs typeface="Times New Roman" panose="02020603050405020304" pitchFamily="18" charset="0"/>
              </a:rPr>
              <a:t>Toxikologi</a:t>
            </a:r>
            <a:r>
              <a:rPr lang="cs-CZ" altLang="cs-CZ" sz="2400" dirty="0">
                <a:latin typeface="Calibri" panose="020F0502020204030204" pitchFamily="34" charset="0"/>
              </a:rPr>
              <a:t>cké vyšetření – většinou z moči</a:t>
            </a:r>
          </a:p>
          <a:p>
            <a:pPr>
              <a:lnSpc>
                <a:spcPct val="90000"/>
              </a:lnSpc>
              <a:spcBef>
                <a:spcPts val="700"/>
              </a:spcBef>
              <a:buClr>
                <a:srgbClr val="000000"/>
              </a:buClr>
              <a:buSzPct val="100000"/>
              <a:buFont typeface="Arial" panose="020B0604020202020204" pitchFamily="34" charset="0"/>
              <a:buChar char="•"/>
              <a:defRPr/>
            </a:pPr>
            <a:r>
              <a:rPr lang="cs-CZ" altLang="cs-CZ" sz="2400" dirty="0">
                <a:latin typeface="Calibri" panose="020F0502020204030204" pitchFamily="34" charset="0"/>
                <a:cs typeface="Times New Roman" panose="02020603050405020304" pitchFamily="18" charset="0"/>
              </a:rPr>
              <a:t>EEG: nespecifické nálezy</a:t>
            </a:r>
          </a:p>
          <a:p>
            <a:pPr>
              <a:lnSpc>
                <a:spcPct val="90000"/>
              </a:lnSpc>
              <a:spcBef>
                <a:spcPts val="700"/>
              </a:spcBef>
              <a:buClr>
                <a:srgbClr val="000000"/>
              </a:buClr>
              <a:buSzPct val="100000"/>
              <a:buFont typeface="Arial" panose="020B0604020202020204" pitchFamily="34" charset="0"/>
              <a:buChar char="•"/>
              <a:defRPr/>
            </a:pPr>
            <a:r>
              <a:rPr lang="cs-CZ" altLang="cs-CZ" sz="2400" dirty="0">
                <a:latin typeface="Calibri" panose="020F0502020204030204" pitchFamily="34" charset="0"/>
                <a:cs typeface="Times New Roman" panose="02020603050405020304" pitchFamily="18" charset="0"/>
              </a:rPr>
              <a:t>Psychologie: projektivní (např. </a:t>
            </a:r>
            <a:r>
              <a:rPr lang="cs-CZ" altLang="cs-CZ" sz="2400" dirty="0" err="1">
                <a:latin typeface="Calibri" panose="020F0502020204030204" pitchFamily="34" charset="0"/>
                <a:cs typeface="Times New Roman" panose="02020603050405020304" pitchFamily="18" charset="0"/>
              </a:rPr>
              <a:t>Rohrschach</a:t>
            </a:r>
            <a:r>
              <a:rPr lang="cs-CZ" altLang="cs-CZ" sz="2400" dirty="0">
                <a:latin typeface="Calibri" panose="020F0502020204030204" pitchFamily="34" charset="0"/>
                <a:cs typeface="Times New Roman" panose="02020603050405020304" pitchFamily="18" charset="0"/>
              </a:rPr>
              <a:t>, kresba stromu) a výkonové testy</a:t>
            </a:r>
          </a:p>
          <a:p>
            <a:pPr>
              <a:lnSpc>
                <a:spcPct val="90000"/>
              </a:lnSpc>
              <a:spcBef>
                <a:spcPts val="700"/>
              </a:spcBef>
              <a:buClr>
                <a:srgbClr val="000000"/>
              </a:buClr>
              <a:buSzPct val="100000"/>
              <a:buFont typeface="Arial" panose="020B0604020202020204" pitchFamily="34" charset="0"/>
              <a:buChar char="•"/>
              <a:defRPr/>
            </a:pPr>
            <a:r>
              <a:rPr lang="cs-CZ" altLang="cs-CZ" sz="2400" dirty="0">
                <a:latin typeface="Calibri" panose="020F0502020204030204" pitchFamily="34" charset="0"/>
                <a:cs typeface="Times New Roman" panose="02020603050405020304" pitchFamily="18" charset="0"/>
              </a:rPr>
              <a:t>Zobrazovací metody</a:t>
            </a:r>
            <a:r>
              <a:rPr lang="cs-CZ" altLang="cs-CZ" sz="2400" dirty="0">
                <a:latin typeface="Calibri" panose="020F0502020204030204" pitchFamily="34" charset="0"/>
              </a:rPr>
              <a:t> (CT, </a:t>
            </a:r>
            <a:r>
              <a:rPr lang="cs-CZ" altLang="cs-CZ" sz="2400" dirty="0">
                <a:solidFill>
                  <a:schemeClr val="tx1"/>
                </a:solidFill>
                <a:latin typeface="Calibri" panose="020F0502020204030204" pitchFamily="34" charset="0"/>
              </a:rPr>
              <a:t>MRI – nepotvrzuje dg. SCH, spíše vylučuje organickou poruchu)</a:t>
            </a:r>
          </a:p>
          <a:p>
            <a:pPr>
              <a:lnSpc>
                <a:spcPct val="90000"/>
              </a:lnSpc>
              <a:spcBef>
                <a:spcPts val="700"/>
              </a:spcBef>
              <a:buClr>
                <a:srgbClr val="000000"/>
              </a:buClr>
              <a:buSzPct val="100000"/>
              <a:buFont typeface="Arial" panose="020B0604020202020204" pitchFamily="34" charset="0"/>
              <a:buChar char="•"/>
              <a:defRPr/>
            </a:pPr>
            <a:r>
              <a:rPr lang="cs-CZ" altLang="cs-CZ" sz="2400" dirty="0">
                <a:latin typeface="Calibri" panose="020F0502020204030204" pitchFamily="34" charset="0"/>
                <a:cs typeface="Times New Roman" panose="02020603050405020304" pitchFamily="18" charset="0"/>
              </a:rPr>
              <a:t>(Neurologie, sérologie – </a:t>
            </a:r>
            <a:r>
              <a:rPr lang="cs-CZ" altLang="cs-CZ" sz="2400" dirty="0" err="1">
                <a:latin typeface="Calibri" panose="020F0502020204030204" pitchFamily="34" charset="0"/>
                <a:cs typeface="Times New Roman" panose="02020603050405020304" pitchFamily="18" charset="0"/>
              </a:rPr>
              <a:t>borrelie</a:t>
            </a:r>
            <a:r>
              <a:rPr lang="cs-CZ" altLang="cs-CZ" sz="2400" dirty="0">
                <a:latin typeface="Calibri" panose="020F0502020204030204" pitchFamily="34" charset="0"/>
                <a:cs typeface="Times New Roman" panose="02020603050405020304" pitchFamily="18" charset="0"/>
              </a:rPr>
              <a:t>, </a:t>
            </a:r>
            <a:r>
              <a:rPr lang="cs-CZ" altLang="cs-CZ" sz="2400" dirty="0" err="1">
                <a:latin typeface="Calibri" panose="020F0502020204030204" pitchFamily="34" charset="0"/>
                <a:cs typeface="Times New Roman" panose="02020603050405020304" pitchFamily="18" charset="0"/>
              </a:rPr>
              <a:t>neuroviry</a:t>
            </a:r>
            <a:r>
              <a:rPr lang="cs-CZ" altLang="cs-CZ" sz="2400" dirty="0">
                <a:latin typeface="Calibri" panose="020F0502020204030204" pitchFamily="34" charset="0"/>
                <a:cs typeface="Times New Roman" panose="02020603050405020304" pitchFamily="18" charset="0"/>
              </a:rPr>
              <a:t>, syfilis, HIV; EEG – nespecifické nálezy)</a:t>
            </a:r>
          </a:p>
          <a:p>
            <a:pPr marL="341313">
              <a:lnSpc>
                <a:spcPct val="90000"/>
              </a:lnSpc>
              <a:spcBef>
                <a:spcPts val="700"/>
              </a:spcBef>
              <a:buSzPct val="100000"/>
              <a:defRPr/>
            </a:pPr>
            <a:endParaRPr lang="cs-CZ" altLang="cs-CZ" sz="2800" dirty="0">
              <a:latin typeface="Calibri" panose="020F0502020204030204" pitchFamily="34" charset="0"/>
              <a:cs typeface="Times New Roman" panose="02020603050405020304" pitchFamily="18" charset="0"/>
            </a:endParaRPr>
          </a:p>
        </p:txBody>
      </p:sp>
      <p:pic>
        <p:nvPicPr>
          <p:cNvPr id="79876" name="Obrázek 2">
            <a:extLst>
              <a:ext uri="{FF2B5EF4-FFF2-40B4-BE49-F238E27FC236}">
                <a16:creationId xmlns:a16="http://schemas.microsoft.com/office/drawing/2014/main" id="{A39D478F-02C7-4A00-8CFA-305E81E1A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1" y="3176"/>
            <a:ext cx="9048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a:extLst>
              <a:ext uri="{FF2B5EF4-FFF2-40B4-BE49-F238E27FC236}">
                <a16:creationId xmlns:a16="http://schemas.microsoft.com/office/drawing/2014/main" id="{FC0C2105-CD94-439C-A72E-138FA9654045}"/>
              </a:ext>
            </a:extLst>
          </p:cNvPr>
          <p:cNvSpPr txBox="1">
            <a:spLocks noChangeArrowheads="1"/>
          </p:cNvSpPr>
          <p:nvPr/>
        </p:nvSpPr>
        <p:spPr bwMode="auto">
          <a:xfrm>
            <a:off x="1981200" y="274638"/>
            <a:ext cx="8229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Diferenciální diagnostika</a:t>
            </a:r>
          </a:p>
        </p:txBody>
      </p:sp>
      <p:sp>
        <p:nvSpPr>
          <p:cNvPr id="48130" name="Text Box 2">
            <a:extLst>
              <a:ext uri="{FF2B5EF4-FFF2-40B4-BE49-F238E27FC236}">
                <a16:creationId xmlns:a16="http://schemas.microsoft.com/office/drawing/2014/main" id="{CE7EB310-7B59-4F6A-8451-58BAC35B4D98}"/>
              </a:ext>
            </a:extLst>
          </p:cNvPr>
          <p:cNvSpPr txBox="1">
            <a:spLocks noChangeArrowheads="1"/>
          </p:cNvSpPr>
          <p:nvPr/>
        </p:nvSpPr>
        <p:spPr bwMode="auto">
          <a:xfrm>
            <a:off x="1981200" y="836613"/>
            <a:ext cx="8229600" cy="5289550"/>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marL="0" indent="0">
              <a:lnSpc>
                <a:spcPct val="90000"/>
              </a:lnSpc>
              <a:spcBef>
                <a:spcPts val="600"/>
              </a:spcBef>
              <a:buClr>
                <a:srgbClr val="000000"/>
              </a:buClr>
              <a:buSzPct val="100000"/>
              <a:defRPr/>
            </a:pPr>
            <a:r>
              <a:rPr lang="cs-CZ" altLang="cs-CZ" sz="2400" u="sng" dirty="0">
                <a:solidFill>
                  <a:schemeClr val="tx1"/>
                </a:solidFill>
                <a:latin typeface="Calibri" panose="020F0502020204030204" pitchFamily="34" charset="0"/>
                <a:cs typeface="Times New Roman" panose="02020603050405020304" pitchFamily="18" charset="0"/>
              </a:rPr>
              <a:t>Toxické psych</a:t>
            </a:r>
            <a:r>
              <a:rPr lang="cs-CZ" altLang="cs-CZ" sz="2400" u="sng" dirty="0">
                <a:solidFill>
                  <a:schemeClr val="tx1"/>
                </a:solidFill>
                <a:latin typeface="Calibri" panose="020F0502020204030204" pitchFamily="34" charset="0"/>
              </a:rPr>
              <a:t>ó</a:t>
            </a:r>
            <a:r>
              <a:rPr lang="cs-CZ" altLang="cs-CZ" sz="2400" u="sng" dirty="0">
                <a:solidFill>
                  <a:schemeClr val="tx1"/>
                </a:solidFill>
                <a:latin typeface="Calibri" panose="020F0502020204030204" pitchFamily="34" charset="0"/>
                <a:cs typeface="Times New Roman" panose="02020603050405020304" pitchFamily="18" charset="0"/>
              </a:rPr>
              <a:t>zy:</a:t>
            </a:r>
            <a:r>
              <a:rPr lang="cs-CZ" altLang="cs-CZ" sz="2400" dirty="0">
                <a:solidFill>
                  <a:schemeClr val="tx1"/>
                </a:solidFill>
                <a:latin typeface="Calibri" panose="020F0502020204030204" pitchFamily="34" charset="0"/>
                <a:cs typeface="Times New Roman" panose="02020603050405020304" pitchFamily="18" charset="0"/>
              </a:rPr>
              <a:t> mo</a:t>
            </a:r>
            <a:r>
              <a:rPr lang="cs-CZ" altLang="cs-CZ" sz="2400" dirty="0">
                <a:solidFill>
                  <a:schemeClr val="tx1"/>
                </a:solidFill>
                <a:latin typeface="Calibri" panose="020F0502020204030204" pitchFamily="34" charset="0"/>
              </a:rPr>
              <a:t>č</a:t>
            </a:r>
            <a:r>
              <a:rPr lang="cs-CZ" altLang="cs-CZ" sz="2400" dirty="0">
                <a:solidFill>
                  <a:schemeClr val="tx1"/>
                </a:solidFill>
                <a:latin typeface="Calibri" panose="020F0502020204030204" pitchFamily="34" charset="0"/>
                <a:cs typeface="Times New Roman" panose="02020603050405020304" pitchFamily="18" charset="0"/>
              </a:rPr>
              <a:t> na toxikologii, (případně kvalitativní porucha v</a:t>
            </a:r>
            <a:r>
              <a:rPr lang="cs-CZ" altLang="cs-CZ" sz="2400" dirty="0">
                <a:solidFill>
                  <a:schemeClr val="tx1"/>
                </a:solidFill>
                <a:latin typeface="Calibri" panose="020F0502020204030204" pitchFamily="34" charset="0"/>
              </a:rPr>
              <a:t>ě</a:t>
            </a:r>
            <a:r>
              <a:rPr lang="cs-CZ" altLang="cs-CZ" sz="2400" dirty="0">
                <a:solidFill>
                  <a:schemeClr val="tx1"/>
                </a:solidFill>
                <a:latin typeface="Calibri" panose="020F0502020204030204" pitchFamily="34" charset="0"/>
                <a:cs typeface="Times New Roman" panose="02020603050405020304" pitchFamily="18" charset="0"/>
              </a:rPr>
              <a:t>domí, zrakové halucinace – ale není nutné), obraz může být velmi podobný. Nebývají přítomny negativní a kognitivní příznaky způsobené psychózou, při abstinenci by se nemělo opakovat. V praxi někdy těžké odlišit. </a:t>
            </a:r>
          </a:p>
          <a:p>
            <a:pPr marL="0" indent="0">
              <a:lnSpc>
                <a:spcPct val="90000"/>
              </a:lnSpc>
              <a:spcBef>
                <a:spcPts val="600"/>
              </a:spcBef>
              <a:buClr>
                <a:srgbClr val="000000"/>
              </a:buClr>
              <a:buSzPct val="100000"/>
              <a:defRPr/>
            </a:pPr>
            <a:r>
              <a:rPr lang="cs-CZ" altLang="cs-CZ" sz="2400" u="sng" dirty="0">
                <a:solidFill>
                  <a:schemeClr val="tx1"/>
                </a:solidFill>
                <a:latin typeface="Calibri" panose="020F0502020204030204" pitchFamily="34" charset="0"/>
                <a:cs typeface="Times New Roman" panose="02020603050405020304" pitchFamily="18" charset="0"/>
              </a:rPr>
              <a:t>Akutní polymorfní psychotická porucha</a:t>
            </a:r>
            <a:r>
              <a:rPr lang="cs-CZ" altLang="cs-CZ" sz="2400" dirty="0">
                <a:solidFill>
                  <a:schemeClr val="tx1"/>
                </a:solidFill>
                <a:latin typeface="Calibri" panose="020F0502020204030204" pitchFamily="34" charset="0"/>
                <a:cs typeface="Times New Roman" panose="02020603050405020304" pitchFamily="18" charset="0"/>
              </a:rPr>
              <a:t>: kratší ne</a:t>
            </a:r>
            <a:r>
              <a:rPr lang="cs-CZ" altLang="cs-CZ" sz="2400" dirty="0">
                <a:solidFill>
                  <a:schemeClr val="tx1"/>
                </a:solidFill>
                <a:latin typeface="Calibri" panose="020F0502020204030204" pitchFamily="34" charset="0"/>
              </a:rPr>
              <a:t>ž</a:t>
            </a:r>
            <a:r>
              <a:rPr lang="cs-CZ" altLang="cs-CZ" sz="2400" dirty="0">
                <a:solidFill>
                  <a:schemeClr val="tx1"/>
                </a:solidFill>
                <a:latin typeface="Calibri" panose="020F0502020204030204" pitchFamily="34" charset="0"/>
                <a:cs typeface="Times New Roman" panose="02020603050405020304" pitchFamily="18" charset="0"/>
              </a:rPr>
              <a:t> 1 m</a:t>
            </a:r>
            <a:r>
              <a:rPr lang="cs-CZ" altLang="cs-CZ" sz="2400" dirty="0">
                <a:solidFill>
                  <a:schemeClr val="tx1"/>
                </a:solidFill>
                <a:latin typeface="Calibri" panose="020F0502020204030204" pitchFamily="34" charset="0"/>
              </a:rPr>
              <a:t>ě</a:t>
            </a:r>
            <a:r>
              <a:rPr lang="cs-CZ" altLang="cs-CZ" sz="2400" dirty="0">
                <a:solidFill>
                  <a:schemeClr val="tx1"/>
                </a:solidFill>
                <a:latin typeface="Calibri" panose="020F0502020204030204" pitchFamily="34" charset="0"/>
                <a:cs typeface="Times New Roman" panose="02020603050405020304" pitchFamily="18" charset="0"/>
              </a:rPr>
              <a:t>síc, dramatický a měnlivý pr</a:t>
            </a:r>
            <a:r>
              <a:rPr lang="cs-CZ" altLang="cs-CZ" sz="2400" dirty="0">
                <a:solidFill>
                  <a:schemeClr val="tx1"/>
                </a:solidFill>
                <a:latin typeface="Calibri" panose="020F0502020204030204" pitchFamily="34" charset="0"/>
              </a:rPr>
              <a:t>ů</a:t>
            </a:r>
            <a:r>
              <a:rPr lang="cs-CZ" altLang="cs-CZ" sz="2400" dirty="0">
                <a:solidFill>
                  <a:schemeClr val="tx1"/>
                </a:solidFill>
                <a:latin typeface="Calibri" panose="020F0502020204030204" pitchFamily="34" charset="0"/>
                <a:cs typeface="Times New Roman" panose="02020603050405020304" pitchFamily="18" charset="0"/>
              </a:rPr>
              <a:t>b</a:t>
            </a:r>
            <a:r>
              <a:rPr lang="cs-CZ" altLang="cs-CZ" sz="2400" dirty="0">
                <a:solidFill>
                  <a:schemeClr val="tx1"/>
                </a:solidFill>
                <a:latin typeface="Calibri" panose="020F0502020204030204" pitchFamily="34" charset="0"/>
              </a:rPr>
              <a:t>ě</a:t>
            </a:r>
            <a:r>
              <a:rPr lang="cs-CZ" altLang="cs-CZ" sz="2400" dirty="0">
                <a:solidFill>
                  <a:schemeClr val="tx1"/>
                </a:solidFill>
                <a:latin typeface="Calibri" panose="020F0502020204030204" pitchFamily="34" charset="0"/>
                <a:cs typeface="Times New Roman" panose="02020603050405020304" pitchFamily="18" charset="0"/>
              </a:rPr>
              <a:t>h, mnohotvárnost a nestálost psychotické </a:t>
            </a:r>
            <a:r>
              <a:rPr lang="cs-CZ" altLang="cs-CZ" sz="2400" dirty="0" err="1">
                <a:solidFill>
                  <a:schemeClr val="tx1"/>
                </a:solidFill>
                <a:latin typeface="Calibri" panose="020F0502020204030204" pitchFamily="34" charset="0"/>
                <a:cs typeface="Times New Roman" panose="02020603050405020304" pitchFamily="18" charset="0"/>
              </a:rPr>
              <a:t>sympt</a:t>
            </a:r>
            <a:r>
              <a:rPr lang="cs-CZ" altLang="cs-CZ" sz="2400" dirty="0">
                <a:solidFill>
                  <a:schemeClr val="tx1"/>
                </a:solidFill>
                <a:latin typeface="Calibri" panose="020F0502020204030204" pitchFamily="34" charset="0"/>
                <a:cs typeface="Times New Roman" panose="02020603050405020304" pitchFamily="18" charset="0"/>
              </a:rPr>
              <a:t>., emo</a:t>
            </a:r>
            <a:r>
              <a:rPr lang="cs-CZ" altLang="cs-CZ" sz="2400" dirty="0">
                <a:solidFill>
                  <a:schemeClr val="tx1"/>
                </a:solidFill>
                <a:latin typeface="Calibri" panose="020F0502020204030204" pitchFamily="34" charset="0"/>
              </a:rPr>
              <a:t>č</a:t>
            </a:r>
            <a:r>
              <a:rPr lang="cs-CZ" altLang="cs-CZ" sz="2400" dirty="0">
                <a:solidFill>
                  <a:schemeClr val="tx1"/>
                </a:solidFill>
                <a:latin typeface="Calibri" panose="020F0502020204030204" pitchFamily="34" charset="0"/>
                <a:cs typeface="Times New Roman" panose="02020603050405020304" pitchFamily="18" charset="0"/>
              </a:rPr>
              <a:t>ní náboj</a:t>
            </a:r>
          </a:p>
          <a:p>
            <a:pPr marL="0" indent="0">
              <a:lnSpc>
                <a:spcPct val="90000"/>
              </a:lnSpc>
              <a:spcBef>
                <a:spcPts val="600"/>
              </a:spcBef>
              <a:buClr>
                <a:srgbClr val="000000"/>
              </a:buClr>
              <a:buSzPct val="100000"/>
              <a:defRPr/>
            </a:pPr>
            <a:r>
              <a:rPr lang="cs-CZ" altLang="cs-CZ" sz="2400" u="sng" dirty="0">
                <a:solidFill>
                  <a:schemeClr val="tx1"/>
                </a:solidFill>
                <a:latin typeface="Calibri" panose="020F0502020204030204" pitchFamily="34" charset="0"/>
                <a:cs typeface="Times New Roman" panose="02020603050405020304" pitchFamily="18" charset="0"/>
              </a:rPr>
              <a:t>Porucha s bludy:</a:t>
            </a:r>
            <a:r>
              <a:rPr lang="cs-CZ" altLang="cs-CZ" sz="2400" dirty="0">
                <a:solidFill>
                  <a:schemeClr val="tx1"/>
                </a:solidFill>
                <a:latin typeface="Calibri" panose="020F0502020204030204" pitchFamily="34" charset="0"/>
                <a:cs typeface="Times New Roman" panose="02020603050405020304" pitchFamily="18" charset="0"/>
              </a:rPr>
              <a:t> v pop</a:t>
            </a:r>
            <a:r>
              <a:rPr lang="cs-CZ" altLang="cs-CZ" sz="2400" dirty="0">
                <a:solidFill>
                  <a:schemeClr val="tx1"/>
                </a:solidFill>
                <a:latin typeface="Calibri" panose="020F0502020204030204" pitchFamily="34" charset="0"/>
              </a:rPr>
              <a:t>ř</a:t>
            </a:r>
            <a:r>
              <a:rPr lang="cs-CZ" altLang="cs-CZ" sz="2400" dirty="0">
                <a:solidFill>
                  <a:schemeClr val="tx1"/>
                </a:solidFill>
                <a:latin typeface="Calibri" panose="020F0502020204030204" pitchFamily="34" charset="0"/>
                <a:cs typeface="Times New Roman" panose="02020603050405020304" pitchFamily="18" charset="0"/>
              </a:rPr>
              <a:t>edí je blud, myšlení a v</a:t>
            </a:r>
            <a:r>
              <a:rPr lang="cs-CZ" altLang="cs-CZ" sz="2400" dirty="0">
                <a:solidFill>
                  <a:schemeClr val="tx1"/>
                </a:solidFill>
                <a:latin typeface="Calibri" panose="020F0502020204030204" pitchFamily="34" charset="0"/>
              </a:rPr>
              <a:t>ů</a:t>
            </a:r>
            <a:r>
              <a:rPr lang="cs-CZ" altLang="cs-CZ" sz="2400" dirty="0">
                <a:solidFill>
                  <a:schemeClr val="tx1"/>
                </a:solidFill>
                <a:latin typeface="Calibri" panose="020F0502020204030204" pitchFamily="34" charset="0"/>
                <a:cs typeface="Times New Roman" panose="02020603050405020304" pitchFamily="18" charset="0"/>
              </a:rPr>
              <a:t>le jsou zachovány, výskyt většinou ve starším středním věku nebo i v seniorském.</a:t>
            </a:r>
          </a:p>
          <a:p>
            <a:pPr marL="0" indent="0">
              <a:lnSpc>
                <a:spcPct val="90000"/>
              </a:lnSpc>
              <a:spcBef>
                <a:spcPts val="600"/>
              </a:spcBef>
              <a:buClr>
                <a:srgbClr val="000000"/>
              </a:buClr>
              <a:buSzPct val="100000"/>
              <a:defRPr/>
            </a:pPr>
            <a:r>
              <a:rPr lang="cs-CZ" altLang="cs-CZ" sz="2400" u="sng" dirty="0" err="1">
                <a:solidFill>
                  <a:schemeClr val="tx1"/>
                </a:solidFill>
                <a:latin typeface="Calibri" panose="020F0502020204030204" pitchFamily="34" charset="0"/>
                <a:cs typeface="Times New Roman" panose="02020603050405020304" pitchFamily="18" charset="0"/>
              </a:rPr>
              <a:t>Schizotypní</a:t>
            </a:r>
            <a:r>
              <a:rPr lang="cs-CZ" altLang="cs-CZ" sz="2400" u="sng" dirty="0">
                <a:solidFill>
                  <a:schemeClr val="tx1"/>
                </a:solidFill>
                <a:latin typeface="Calibri" panose="020F0502020204030204" pitchFamily="34" charset="0"/>
                <a:cs typeface="Times New Roman" panose="02020603050405020304" pitchFamily="18" charset="0"/>
              </a:rPr>
              <a:t> porucha:</a:t>
            </a:r>
            <a:r>
              <a:rPr lang="cs-CZ" altLang="cs-CZ" sz="2400" dirty="0">
                <a:solidFill>
                  <a:schemeClr val="tx1"/>
                </a:solidFill>
                <a:latin typeface="Calibri" panose="020F0502020204030204" pitchFamily="34" charset="0"/>
                <a:cs typeface="Times New Roman" panose="02020603050405020304" pitchFamily="18" charset="0"/>
              </a:rPr>
              <a:t> má p</a:t>
            </a:r>
            <a:r>
              <a:rPr lang="cs-CZ" altLang="cs-CZ" sz="2400" dirty="0">
                <a:solidFill>
                  <a:schemeClr val="tx1"/>
                </a:solidFill>
                <a:latin typeface="Calibri" panose="020F0502020204030204" pitchFamily="34" charset="0"/>
              </a:rPr>
              <a:t>ř</a:t>
            </a:r>
            <a:r>
              <a:rPr lang="cs-CZ" altLang="cs-CZ" sz="2400" dirty="0">
                <a:solidFill>
                  <a:schemeClr val="tx1"/>
                </a:solidFill>
                <a:latin typeface="Calibri" panose="020F0502020204030204" pitchFamily="34" charset="0"/>
                <a:cs typeface="Times New Roman" panose="02020603050405020304" pitchFamily="18" charset="0"/>
              </a:rPr>
              <a:t>íznaky, které se podobají prodromálním p</a:t>
            </a:r>
            <a:r>
              <a:rPr lang="cs-CZ" altLang="cs-CZ" sz="2400" dirty="0">
                <a:solidFill>
                  <a:schemeClr val="tx1"/>
                </a:solidFill>
                <a:latin typeface="Calibri" panose="020F0502020204030204" pitchFamily="34" charset="0"/>
              </a:rPr>
              <a:t>ř</a:t>
            </a:r>
            <a:r>
              <a:rPr lang="cs-CZ" altLang="cs-CZ" sz="2400" dirty="0">
                <a:solidFill>
                  <a:schemeClr val="tx1"/>
                </a:solidFill>
                <a:latin typeface="Calibri" panose="020F0502020204030204" pitchFamily="34" charset="0"/>
                <a:cs typeface="Times New Roman" panose="02020603050405020304" pitchFamily="18" charset="0"/>
              </a:rPr>
              <a:t>íznak</a:t>
            </a:r>
            <a:r>
              <a:rPr lang="cs-CZ" altLang="cs-CZ" sz="2400" dirty="0">
                <a:solidFill>
                  <a:schemeClr val="tx1"/>
                </a:solidFill>
                <a:latin typeface="Calibri" panose="020F0502020204030204" pitchFamily="34" charset="0"/>
              </a:rPr>
              <a:t>ů</a:t>
            </a:r>
            <a:r>
              <a:rPr lang="cs-CZ" altLang="cs-CZ" sz="2400" dirty="0">
                <a:solidFill>
                  <a:schemeClr val="tx1"/>
                </a:solidFill>
                <a:latin typeface="Calibri" panose="020F0502020204030204" pitchFamily="34" charset="0"/>
                <a:cs typeface="Times New Roman" panose="02020603050405020304" pitchFamily="18" charset="0"/>
              </a:rPr>
              <a:t>m schizofrenie, </a:t>
            </a:r>
            <a:r>
              <a:rPr lang="cs-CZ" altLang="cs-CZ" sz="2400" dirty="0">
                <a:solidFill>
                  <a:schemeClr val="tx1"/>
                </a:solidFill>
                <a:latin typeface="Calibri" panose="020F0502020204030204" pitchFamily="34" charset="0"/>
              </a:rPr>
              <a:t>č</a:t>
            </a:r>
            <a:r>
              <a:rPr lang="cs-CZ" altLang="cs-CZ" sz="2400" dirty="0">
                <a:solidFill>
                  <a:schemeClr val="tx1"/>
                </a:solidFill>
                <a:latin typeface="Calibri" panose="020F0502020204030204" pitchFamily="34" charset="0"/>
                <a:cs typeface="Times New Roman" panose="02020603050405020304" pitchFamily="18" charset="0"/>
              </a:rPr>
              <a:t>asto p</a:t>
            </a:r>
            <a:r>
              <a:rPr lang="cs-CZ" altLang="cs-CZ" sz="2400" dirty="0">
                <a:solidFill>
                  <a:schemeClr val="tx1"/>
                </a:solidFill>
                <a:latin typeface="Calibri" panose="020F0502020204030204" pitchFamily="34" charset="0"/>
              </a:rPr>
              <a:t>ř</a:t>
            </a:r>
            <a:r>
              <a:rPr lang="cs-CZ" altLang="cs-CZ" sz="2400" dirty="0">
                <a:solidFill>
                  <a:schemeClr val="tx1"/>
                </a:solidFill>
                <a:latin typeface="Calibri" panose="020F0502020204030204" pitchFamily="34" charset="0"/>
                <a:cs typeface="Times New Roman" panose="02020603050405020304" pitchFamily="18" charset="0"/>
              </a:rPr>
              <a:t>edchází schizofrenii, pomalá progrese, bludy a halucinace jen p</a:t>
            </a:r>
            <a:r>
              <a:rPr lang="cs-CZ" altLang="cs-CZ" sz="2400" dirty="0">
                <a:solidFill>
                  <a:schemeClr val="tx1"/>
                </a:solidFill>
                <a:latin typeface="Calibri" panose="020F0502020204030204" pitchFamily="34" charset="0"/>
              </a:rPr>
              <a:t>ř</a:t>
            </a:r>
            <a:r>
              <a:rPr lang="cs-CZ" altLang="cs-CZ" sz="2400" dirty="0">
                <a:solidFill>
                  <a:schemeClr val="tx1"/>
                </a:solidFill>
                <a:latin typeface="Calibri" panose="020F0502020204030204" pitchFamily="34" charset="0"/>
                <a:cs typeface="Times New Roman" panose="02020603050405020304" pitchFamily="18" charset="0"/>
              </a:rPr>
              <a:t>echodné – bez v</a:t>
            </a:r>
            <a:r>
              <a:rPr lang="cs-CZ" altLang="cs-CZ" sz="2400" dirty="0">
                <a:solidFill>
                  <a:schemeClr val="tx1"/>
                </a:solidFill>
                <a:latin typeface="Calibri" panose="020F0502020204030204" pitchFamily="34" charset="0"/>
              </a:rPr>
              <a:t>ě</a:t>
            </a:r>
            <a:r>
              <a:rPr lang="cs-CZ" altLang="cs-CZ" sz="2400" dirty="0">
                <a:solidFill>
                  <a:schemeClr val="tx1"/>
                </a:solidFill>
                <a:latin typeface="Calibri" panose="020F0502020204030204" pitchFamily="34" charset="0"/>
                <a:cs typeface="Times New Roman" panose="02020603050405020304" pitchFamily="18" charset="0"/>
              </a:rPr>
              <a:t>tšího vlivu na chování jedince, symbolické a magické myšlení, hypotéza: u pacientů s vlohou ke schizofrenii, kte</a:t>
            </a:r>
            <a:r>
              <a:rPr lang="cs-CZ" altLang="cs-CZ" sz="2400" dirty="0">
                <a:solidFill>
                  <a:schemeClr val="tx1"/>
                </a:solidFill>
                <a:latin typeface="Calibri" panose="020F0502020204030204" pitchFamily="34" charset="0"/>
              </a:rPr>
              <a:t>ř</a:t>
            </a:r>
            <a:r>
              <a:rPr lang="cs-CZ" altLang="cs-CZ" sz="2400" dirty="0">
                <a:solidFill>
                  <a:schemeClr val="tx1"/>
                </a:solidFill>
                <a:latin typeface="Calibri" panose="020F0502020204030204" pitchFamily="34" charset="0"/>
                <a:cs typeface="Times New Roman" panose="02020603050405020304" pitchFamily="18" charset="0"/>
              </a:rPr>
              <a:t>í jsou chrán</a:t>
            </a:r>
            <a:r>
              <a:rPr lang="cs-CZ" altLang="cs-CZ" sz="2400" dirty="0">
                <a:solidFill>
                  <a:schemeClr val="tx1"/>
                </a:solidFill>
                <a:latin typeface="Calibri" panose="020F0502020204030204" pitchFamily="34" charset="0"/>
              </a:rPr>
              <a:t>ě</a:t>
            </a:r>
            <a:r>
              <a:rPr lang="cs-CZ" altLang="cs-CZ" sz="2400" dirty="0">
                <a:solidFill>
                  <a:schemeClr val="tx1"/>
                </a:solidFill>
                <a:latin typeface="Calibri" panose="020F0502020204030204" pitchFamily="34" charset="0"/>
                <a:cs typeface="Times New Roman" panose="02020603050405020304" pitchFamily="18" charset="0"/>
              </a:rPr>
              <a:t>ni neznámými protektivními faktory</a:t>
            </a:r>
          </a:p>
          <a:p>
            <a:pPr marL="341313">
              <a:lnSpc>
                <a:spcPct val="90000"/>
              </a:lnSpc>
              <a:spcBef>
                <a:spcPts val="600"/>
              </a:spcBef>
              <a:buSzPct val="100000"/>
              <a:defRPr/>
            </a:pPr>
            <a:endParaRPr lang="cs-CZ" altLang="cs-CZ" sz="2400" dirty="0">
              <a:latin typeface="Calibri" panose="020F0502020204030204" pitchFamily="34" charset="0"/>
              <a:cs typeface="Times New Roman" panose="02020603050405020304" pitchFamily="18" charset="0"/>
            </a:endParaRPr>
          </a:p>
          <a:p>
            <a:pPr marL="342900">
              <a:lnSpc>
                <a:spcPct val="90000"/>
              </a:lnSpc>
              <a:spcBef>
                <a:spcPts val="600"/>
              </a:spcBef>
              <a:buSzPct val="100000"/>
              <a:defRPr/>
            </a:pPr>
            <a:endParaRPr lang="cs-CZ" altLang="cs-CZ" sz="2400" dirty="0">
              <a:latin typeface="Calibri" panose="020F0502020204030204" pitchFamily="34" charset="0"/>
              <a:cs typeface="Times New Roman" panose="02020603050405020304" pitchFamily="18" charset="0"/>
            </a:endParaRPr>
          </a:p>
          <a:p>
            <a:pPr marL="341313">
              <a:lnSpc>
                <a:spcPct val="90000"/>
              </a:lnSpc>
              <a:spcBef>
                <a:spcPts val="600"/>
              </a:spcBef>
              <a:buSzPct val="100000"/>
              <a:defRPr/>
            </a:pPr>
            <a:endParaRPr lang="cs-CZ" altLang="cs-CZ" sz="2400" dirty="0">
              <a:latin typeface="Calibri" panose="020F0502020204030204" pitchFamily="34" charset="0"/>
              <a:cs typeface="Times New Roman" panose="02020603050405020304" pitchFamily="18"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a:extLst>
              <a:ext uri="{FF2B5EF4-FFF2-40B4-BE49-F238E27FC236}">
                <a16:creationId xmlns:a16="http://schemas.microsoft.com/office/drawing/2014/main" id="{305EFBC9-94D1-4C90-87FC-8BD8E44D66ED}"/>
              </a:ext>
            </a:extLst>
          </p:cNvPr>
          <p:cNvSpPr txBox="1">
            <a:spLocks noChangeArrowheads="1"/>
          </p:cNvSpPr>
          <p:nvPr/>
        </p:nvSpPr>
        <p:spPr bwMode="auto">
          <a:xfrm>
            <a:off x="1981200" y="274638"/>
            <a:ext cx="82296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Diferenciální diagnostika</a:t>
            </a:r>
          </a:p>
        </p:txBody>
      </p:sp>
      <p:sp>
        <p:nvSpPr>
          <p:cNvPr id="83971" name="Text Box 2">
            <a:extLst>
              <a:ext uri="{FF2B5EF4-FFF2-40B4-BE49-F238E27FC236}">
                <a16:creationId xmlns:a16="http://schemas.microsoft.com/office/drawing/2014/main" id="{8DF881A7-E9ED-4889-A949-5810DDB000B2}"/>
              </a:ext>
            </a:extLst>
          </p:cNvPr>
          <p:cNvSpPr txBox="1">
            <a:spLocks noChangeArrowheads="1"/>
          </p:cNvSpPr>
          <p:nvPr/>
        </p:nvSpPr>
        <p:spPr bwMode="auto">
          <a:xfrm>
            <a:off x="1774825" y="1125539"/>
            <a:ext cx="864235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1pPr>
            <a:lvl2pPr marL="4572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5pPr>
            <a:lvl6pPr marL="25146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6pPr>
            <a:lvl7pPr marL="29718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7pPr>
            <a:lvl8pPr marL="34290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8pPr>
            <a:lvl9pPr marL="3886200" indent="-228600" defTabSz="4572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9pPr>
          </a:lstStyle>
          <a:p>
            <a:pPr lvl="1">
              <a:lnSpc>
                <a:spcPct val="90000"/>
              </a:lnSpc>
              <a:spcBef>
                <a:spcPts val="700"/>
              </a:spcBef>
              <a:buClr>
                <a:srgbClr val="000000"/>
              </a:buClr>
              <a:buSzPct val="100000"/>
            </a:pPr>
            <a:r>
              <a:rPr lang="cs-CZ" altLang="cs-CZ" sz="2400" u="sng" dirty="0">
                <a:solidFill>
                  <a:srgbClr val="000000"/>
                </a:solidFill>
                <a:latin typeface="Calibri" panose="020F0502020204030204" pitchFamily="34" charset="0"/>
                <a:cs typeface="Times New Roman" panose="02020603050405020304" pitchFamily="18" charset="0"/>
              </a:rPr>
              <a:t>Mánie:</a:t>
            </a:r>
            <a:r>
              <a:rPr lang="cs-CZ" altLang="cs-CZ" sz="2400" dirty="0">
                <a:solidFill>
                  <a:srgbClr val="000000"/>
                </a:solidFill>
                <a:latin typeface="Calibri" panose="020F0502020204030204" pitchFamily="34" charset="0"/>
                <a:cs typeface="Times New Roman" panose="02020603050405020304" pitchFamily="18" charset="0"/>
              </a:rPr>
              <a:t> </a:t>
            </a:r>
            <a:r>
              <a:rPr lang="cs-CZ" altLang="cs-CZ" sz="2400" dirty="0" err="1">
                <a:solidFill>
                  <a:srgbClr val="000000"/>
                </a:solidFill>
                <a:latin typeface="Calibri" panose="020F0502020204030204" pitchFamily="34" charset="0"/>
                <a:cs typeface="Times New Roman" panose="02020603050405020304" pitchFamily="18" charset="0"/>
              </a:rPr>
              <a:t>pseudoinkoherence</a:t>
            </a:r>
            <a:r>
              <a:rPr lang="cs-CZ" altLang="cs-CZ" sz="2400" dirty="0">
                <a:solidFill>
                  <a:srgbClr val="000000"/>
                </a:solidFill>
                <a:latin typeface="Calibri" panose="020F0502020204030204" pitchFamily="34" charset="0"/>
                <a:cs typeface="Times New Roman" panose="02020603050405020304" pitchFamily="18" charset="0"/>
              </a:rPr>
              <a:t> (rychlá nabídka myšlenek, působí dojmem inkoherence) x inkoherence, není bezradnost, bezcílné jednání</a:t>
            </a:r>
          </a:p>
          <a:p>
            <a:pPr lvl="1">
              <a:lnSpc>
                <a:spcPct val="90000"/>
              </a:lnSpc>
              <a:spcBef>
                <a:spcPts val="700"/>
              </a:spcBef>
              <a:buClr>
                <a:srgbClr val="000000"/>
              </a:buClr>
              <a:buSzPct val="100000"/>
            </a:pPr>
            <a:r>
              <a:rPr lang="cs-CZ" altLang="cs-CZ" sz="2400" u="sng" dirty="0">
                <a:solidFill>
                  <a:srgbClr val="000000"/>
                </a:solidFill>
                <a:latin typeface="Calibri" panose="020F0502020204030204" pitchFamily="34" charset="0"/>
                <a:cs typeface="Times New Roman" panose="02020603050405020304" pitchFamily="18" charset="0"/>
              </a:rPr>
              <a:t>Deprese s psychotickými příznaky </a:t>
            </a:r>
            <a:r>
              <a:rPr lang="cs-CZ" altLang="cs-CZ" sz="2400" dirty="0">
                <a:solidFill>
                  <a:srgbClr val="000000"/>
                </a:solidFill>
                <a:latin typeface="Calibri" panose="020F0502020204030204" pitchFamily="34" charset="0"/>
                <a:cs typeface="Times New Roman" panose="02020603050405020304" pitchFamily="18" charset="0"/>
              </a:rPr>
              <a:t>– většinou primárně narušena nálada, </a:t>
            </a:r>
            <a:r>
              <a:rPr lang="cs-CZ" altLang="cs-CZ" sz="2400" dirty="0" err="1">
                <a:solidFill>
                  <a:srgbClr val="000000"/>
                </a:solidFill>
                <a:latin typeface="Calibri" panose="020F0502020204030204" pitchFamily="34" charset="0"/>
                <a:cs typeface="Times New Roman" panose="02020603050405020304" pitchFamily="18" charset="0"/>
              </a:rPr>
              <a:t>depres</a:t>
            </a:r>
            <a:r>
              <a:rPr lang="cs-CZ" altLang="cs-CZ" sz="2400" dirty="0">
                <a:solidFill>
                  <a:srgbClr val="000000"/>
                </a:solidFill>
                <a:latin typeface="Calibri" panose="020F0502020204030204" pitchFamily="34" charset="0"/>
                <a:cs typeface="Times New Roman" panose="02020603050405020304" pitchFamily="18" charset="0"/>
              </a:rPr>
              <a:t>. bludy o něco později, zpočátku se léčí antipsychotiky</a:t>
            </a:r>
          </a:p>
          <a:p>
            <a:pPr lvl="1">
              <a:lnSpc>
                <a:spcPct val="90000"/>
              </a:lnSpc>
              <a:spcBef>
                <a:spcPts val="700"/>
              </a:spcBef>
              <a:buClr>
                <a:srgbClr val="000000"/>
              </a:buClr>
              <a:buSzPct val="100000"/>
            </a:pPr>
            <a:r>
              <a:rPr lang="cs-CZ" altLang="cs-CZ" sz="2400" u="sng" dirty="0">
                <a:solidFill>
                  <a:srgbClr val="000000"/>
                </a:solidFill>
                <a:latin typeface="Calibri" panose="020F0502020204030204" pitchFamily="34" charset="0"/>
                <a:cs typeface="Times New Roman" panose="02020603050405020304" pitchFamily="18" charset="0"/>
              </a:rPr>
              <a:t>Emo</a:t>
            </a:r>
            <a:r>
              <a:rPr lang="cs-CZ" altLang="cs-CZ" sz="2400" u="sng" dirty="0">
                <a:solidFill>
                  <a:srgbClr val="000000"/>
                </a:solidFill>
                <a:latin typeface="Calibri" panose="020F0502020204030204" pitchFamily="34" charset="0"/>
              </a:rPr>
              <a:t>č</a:t>
            </a:r>
            <a:r>
              <a:rPr lang="cs-CZ" altLang="cs-CZ" sz="2400" u="sng" dirty="0">
                <a:solidFill>
                  <a:srgbClr val="000000"/>
                </a:solidFill>
                <a:latin typeface="Calibri" panose="020F0502020204030204" pitchFamily="34" charset="0"/>
                <a:cs typeface="Times New Roman" panose="02020603050405020304" pitchFamily="18" charset="0"/>
              </a:rPr>
              <a:t>n</a:t>
            </a:r>
            <a:r>
              <a:rPr lang="cs-CZ" altLang="cs-CZ" sz="2400" u="sng" dirty="0">
                <a:solidFill>
                  <a:srgbClr val="000000"/>
                </a:solidFill>
                <a:latin typeface="Calibri" panose="020F0502020204030204" pitchFamily="34" charset="0"/>
              </a:rPr>
              <a:t>ě</a:t>
            </a:r>
            <a:r>
              <a:rPr lang="cs-CZ" altLang="cs-CZ" sz="2400" u="sng" dirty="0">
                <a:solidFill>
                  <a:srgbClr val="000000"/>
                </a:solidFill>
                <a:latin typeface="Calibri" panose="020F0502020204030204" pitchFamily="34" charset="0"/>
                <a:cs typeface="Times New Roman" panose="02020603050405020304" pitchFamily="18" charset="0"/>
              </a:rPr>
              <a:t> nestabilní porucha osobnosti</a:t>
            </a:r>
            <a:r>
              <a:rPr lang="cs-CZ" altLang="cs-CZ" sz="2400" dirty="0">
                <a:solidFill>
                  <a:srgbClr val="000000"/>
                </a:solidFill>
                <a:latin typeface="Calibri" panose="020F0502020204030204" pitchFamily="34" charset="0"/>
                <a:cs typeface="Times New Roman" panose="02020603050405020304" pitchFamily="18" charset="0"/>
              </a:rPr>
              <a:t> - pečlivá anamnéza, psychologie, bývají spíše </a:t>
            </a:r>
            <a:r>
              <a:rPr lang="cs-CZ" altLang="cs-CZ" sz="2400" dirty="0" err="1">
                <a:solidFill>
                  <a:srgbClr val="000000"/>
                </a:solidFill>
                <a:latin typeface="Calibri" panose="020F0502020204030204" pitchFamily="34" charset="0"/>
                <a:cs typeface="Times New Roman" panose="02020603050405020304" pitchFamily="18" charset="0"/>
              </a:rPr>
              <a:t>pseudohalucinace</a:t>
            </a:r>
            <a:r>
              <a:rPr lang="cs-CZ" altLang="cs-CZ" sz="2400" dirty="0">
                <a:solidFill>
                  <a:srgbClr val="000000"/>
                </a:solidFill>
                <a:latin typeface="Calibri" panose="020F0502020204030204" pitchFamily="34" charset="0"/>
                <a:cs typeface="Times New Roman" panose="02020603050405020304" pitchFamily="18" charset="0"/>
              </a:rPr>
              <a:t> při zátěži</a:t>
            </a:r>
          </a:p>
          <a:p>
            <a:pPr lvl="1">
              <a:lnSpc>
                <a:spcPct val="90000"/>
              </a:lnSpc>
              <a:spcBef>
                <a:spcPts val="700"/>
              </a:spcBef>
              <a:buClr>
                <a:srgbClr val="000000"/>
              </a:buClr>
              <a:buSzPct val="100000"/>
            </a:pPr>
            <a:r>
              <a:rPr lang="cs-CZ" altLang="cs-CZ" sz="2400" u="sng" dirty="0" err="1">
                <a:solidFill>
                  <a:srgbClr val="000000"/>
                </a:solidFill>
                <a:latin typeface="Calibri" panose="020F0502020204030204" pitchFamily="34" charset="0"/>
                <a:cs typeface="Times New Roman" panose="02020603050405020304" pitchFamily="18" charset="0"/>
              </a:rPr>
              <a:t>Histrionská</a:t>
            </a:r>
            <a:r>
              <a:rPr lang="cs-CZ" altLang="cs-CZ" sz="2400" u="sng" dirty="0">
                <a:solidFill>
                  <a:srgbClr val="000000"/>
                </a:solidFill>
                <a:latin typeface="Calibri" panose="020F0502020204030204" pitchFamily="34" charset="0"/>
                <a:cs typeface="Times New Roman" panose="02020603050405020304" pitchFamily="18" charset="0"/>
              </a:rPr>
              <a:t> porucha osobnosti </a:t>
            </a:r>
            <a:r>
              <a:rPr lang="cs-CZ" altLang="cs-CZ" sz="2400" dirty="0">
                <a:solidFill>
                  <a:srgbClr val="000000"/>
                </a:solidFill>
                <a:latin typeface="Calibri" panose="020F0502020204030204" pitchFamily="34" charset="0"/>
                <a:cs typeface="Times New Roman" panose="02020603050405020304" pitchFamily="18" charset="0"/>
              </a:rPr>
              <a:t>– při zátěži, v dekompenzaci může imitovat skoro jakoukoliv jinou psych. dg., i psychózu, důležitý je vývoj v čase, anamnéza, zjištění celoživotního osobnostního nastavení, psychologické vyšetření</a:t>
            </a:r>
          </a:p>
          <a:p>
            <a:pPr lvl="1">
              <a:lnSpc>
                <a:spcPct val="90000"/>
              </a:lnSpc>
              <a:spcBef>
                <a:spcPts val="700"/>
              </a:spcBef>
              <a:buClr>
                <a:srgbClr val="000000"/>
              </a:buClr>
              <a:buSzPct val="100000"/>
            </a:pPr>
            <a:r>
              <a:rPr lang="cs-CZ" altLang="cs-CZ" sz="2400" u="sng" dirty="0">
                <a:solidFill>
                  <a:srgbClr val="000000"/>
                </a:solidFill>
                <a:latin typeface="Calibri" panose="020F0502020204030204" pitchFamily="34" charset="0"/>
                <a:cs typeface="Times New Roman" panose="02020603050405020304" pitchFamily="18" charset="0"/>
              </a:rPr>
              <a:t>Paranoidní porucha osobnosti </a:t>
            </a:r>
            <a:r>
              <a:rPr lang="cs-CZ" altLang="cs-CZ" sz="2400" dirty="0">
                <a:solidFill>
                  <a:srgbClr val="000000"/>
                </a:solidFill>
                <a:latin typeface="Calibri" panose="020F0502020204030204" pitchFamily="34" charset="0"/>
                <a:cs typeface="Times New Roman" panose="02020603050405020304" pitchFamily="18" charset="0"/>
              </a:rPr>
              <a:t>– dlouhodobé (celoživotní) paranoidní nastavení v rámci charakteru</a:t>
            </a:r>
          </a:p>
          <a:p>
            <a:pPr lvl="1">
              <a:lnSpc>
                <a:spcPct val="90000"/>
              </a:lnSpc>
              <a:spcBef>
                <a:spcPts val="700"/>
              </a:spcBef>
              <a:buClr>
                <a:srgbClr val="000000"/>
              </a:buClr>
              <a:buSzPct val="100000"/>
            </a:pPr>
            <a:r>
              <a:rPr lang="cs-CZ" altLang="cs-CZ" sz="1400" i="1" dirty="0">
                <a:solidFill>
                  <a:srgbClr val="000000"/>
                </a:solidFill>
                <a:latin typeface="Calibri" panose="020F0502020204030204" pitchFamily="34" charset="0"/>
                <a:cs typeface="Times New Roman" panose="02020603050405020304" pitchFamily="18" charset="0"/>
              </a:rPr>
              <a:t>Pozn.: I pacient s poruchou osobnosti může onemocnět psychózou. </a:t>
            </a:r>
          </a:p>
          <a:p>
            <a:pPr lvl="1">
              <a:lnSpc>
                <a:spcPct val="90000"/>
              </a:lnSpc>
              <a:spcBef>
                <a:spcPts val="700"/>
              </a:spcBef>
              <a:buClr>
                <a:srgbClr val="000000"/>
              </a:buClr>
              <a:buSzPct val="100000"/>
            </a:pPr>
            <a:r>
              <a:rPr lang="cs-CZ" altLang="cs-CZ" sz="2400" dirty="0">
                <a:solidFill>
                  <a:srgbClr val="000000"/>
                </a:solidFill>
                <a:latin typeface="Calibri" panose="020F0502020204030204" pitchFamily="34" charset="0"/>
                <a:cs typeface="Times New Roman" panose="02020603050405020304" pitchFamily="18" charset="0"/>
              </a:rPr>
              <a:t> </a:t>
            </a:r>
            <a:endParaRPr lang="cs-CZ" altLang="cs-CZ" sz="2800" dirty="0">
              <a:solidFill>
                <a:srgbClr val="000000"/>
              </a:solidFill>
              <a:latin typeface="Calibri" panose="020F0502020204030204" pitchFamily="34" charset="0"/>
              <a:cs typeface="Times New Roman" panose="02020603050405020304" pitchFamily="18"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a:extLst>
              <a:ext uri="{FF2B5EF4-FFF2-40B4-BE49-F238E27FC236}">
                <a16:creationId xmlns:a16="http://schemas.microsoft.com/office/drawing/2014/main" id="{68ACAA03-4AB9-42DE-A453-DF4B2FF0A5F4}"/>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Diferenciální diagnostika</a:t>
            </a:r>
          </a:p>
        </p:txBody>
      </p:sp>
      <p:sp>
        <p:nvSpPr>
          <p:cNvPr id="86019" name="Text Box 2">
            <a:extLst>
              <a:ext uri="{FF2B5EF4-FFF2-40B4-BE49-F238E27FC236}">
                <a16:creationId xmlns:a16="http://schemas.microsoft.com/office/drawing/2014/main" id="{3312B8F6-8B60-4E0C-8C63-F2250BA9CFF5}"/>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marL="738188" indent="-280988">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pPr>
            <a:r>
              <a:rPr lang="cs-CZ" altLang="cs-CZ" sz="2400" u="sng"/>
              <a:t>Somatická onemocnění</a:t>
            </a:r>
          </a:p>
          <a:p>
            <a:pPr lvl="1">
              <a:spcBef>
                <a:spcPts val="500"/>
              </a:spcBef>
              <a:buFont typeface="Arial" panose="020B0604020202020204" pitchFamily="34" charset="0"/>
              <a:buChar char="–"/>
            </a:pPr>
            <a:r>
              <a:rPr lang="cs-CZ" altLang="cs-CZ" sz="2000">
                <a:cs typeface="Times New Roman" panose="02020603050405020304" pitchFamily="18" charset="0"/>
              </a:rPr>
              <a:t>hepatolentikulární degenerace (Wilsonova choroba)</a:t>
            </a:r>
          </a:p>
          <a:p>
            <a:pPr lvl="1">
              <a:spcBef>
                <a:spcPts val="500"/>
              </a:spcBef>
              <a:buFont typeface="Arial" panose="020B0604020202020204" pitchFamily="34" charset="0"/>
              <a:buChar char="–"/>
            </a:pPr>
            <a:r>
              <a:rPr lang="cs-CZ" altLang="cs-CZ" sz="2000">
                <a:cs typeface="Times New Roman" panose="02020603050405020304" pitchFamily="18" charset="0"/>
              </a:rPr>
              <a:t>Huntingtonova chorea</a:t>
            </a:r>
          </a:p>
          <a:p>
            <a:pPr lvl="1">
              <a:spcBef>
                <a:spcPts val="500"/>
              </a:spcBef>
              <a:buFont typeface="Arial" panose="020B0604020202020204" pitchFamily="34" charset="0"/>
              <a:buChar char="–"/>
            </a:pPr>
            <a:r>
              <a:rPr lang="cs-CZ" altLang="cs-CZ" sz="2000">
                <a:cs typeface="Times New Roman" panose="02020603050405020304" pitchFamily="18" charset="0"/>
              </a:rPr>
              <a:t>Otrava t</a:t>
            </a:r>
            <a:r>
              <a:rPr lang="cs-CZ" altLang="cs-CZ" sz="2000"/>
              <a:t>ěž</a:t>
            </a:r>
            <a:r>
              <a:rPr lang="cs-CZ" altLang="cs-CZ" sz="2000">
                <a:cs typeface="Times New Roman" panose="02020603050405020304" pitchFamily="18" charset="0"/>
              </a:rPr>
              <a:t>kými kovy, CO</a:t>
            </a:r>
          </a:p>
          <a:p>
            <a:pPr lvl="1">
              <a:spcBef>
                <a:spcPts val="500"/>
              </a:spcBef>
              <a:buFont typeface="Arial" panose="020B0604020202020204" pitchFamily="34" charset="0"/>
              <a:buChar char="–"/>
            </a:pPr>
            <a:r>
              <a:rPr lang="cs-CZ" altLang="cs-CZ" sz="2000">
                <a:cs typeface="Times New Roman" panose="02020603050405020304" pitchFamily="18" charset="0"/>
              </a:rPr>
              <a:t>Pellagra, karence vit B12</a:t>
            </a:r>
          </a:p>
          <a:p>
            <a:pPr lvl="1">
              <a:spcBef>
                <a:spcPts val="500"/>
              </a:spcBef>
              <a:buFont typeface="Arial" panose="020B0604020202020204" pitchFamily="34" charset="0"/>
              <a:buChar char="–"/>
            </a:pPr>
            <a:r>
              <a:rPr lang="cs-CZ" altLang="cs-CZ" sz="2000">
                <a:cs typeface="Times New Roman" panose="02020603050405020304" pitchFamily="18" charset="0"/>
              </a:rPr>
              <a:t>Herpetická encefalitida</a:t>
            </a:r>
          </a:p>
          <a:p>
            <a:pPr lvl="1">
              <a:spcBef>
                <a:spcPts val="500"/>
              </a:spcBef>
              <a:buFont typeface="Arial" panose="020B0604020202020204" pitchFamily="34" charset="0"/>
              <a:buChar char="–"/>
            </a:pPr>
            <a:r>
              <a:rPr lang="cs-CZ" altLang="cs-CZ" sz="2000">
                <a:cs typeface="Times New Roman" panose="02020603050405020304" pitchFamily="18" charset="0"/>
              </a:rPr>
              <a:t>Porfyrie, metachromatická leukodystrofie</a:t>
            </a:r>
          </a:p>
          <a:p>
            <a:pPr lvl="1">
              <a:spcBef>
                <a:spcPts val="500"/>
              </a:spcBef>
              <a:buFont typeface="Arial" panose="020B0604020202020204" pitchFamily="34" charset="0"/>
              <a:buChar char="–"/>
            </a:pPr>
            <a:r>
              <a:rPr lang="cs-CZ" altLang="cs-CZ" sz="2000">
                <a:cs typeface="Times New Roman" panose="02020603050405020304" pitchFamily="18" charset="0"/>
              </a:rPr>
              <a:t>Neurosyfilis, neuroborr</a:t>
            </a:r>
            <a:r>
              <a:rPr lang="cs-CZ" altLang="cs-CZ" sz="2000"/>
              <a:t>elióz</a:t>
            </a:r>
            <a:r>
              <a:rPr lang="cs-CZ" altLang="cs-CZ" sz="2000">
                <a:cs typeface="Times New Roman" panose="02020603050405020304" pitchFamily="18" charset="0"/>
              </a:rPr>
              <a:t>a</a:t>
            </a:r>
          </a:p>
          <a:p>
            <a:pPr lvl="1">
              <a:spcBef>
                <a:spcPts val="500"/>
              </a:spcBef>
              <a:buFont typeface="Arial" panose="020B0604020202020204" pitchFamily="34" charset="0"/>
              <a:buChar char="–"/>
            </a:pPr>
            <a:r>
              <a:rPr lang="cs-CZ" altLang="cs-CZ" sz="2000">
                <a:cs typeface="Times New Roman" panose="02020603050405020304" pitchFamily="18" charset="0"/>
              </a:rPr>
              <a:t>Spirochety, AIDS (negativní p</a:t>
            </a:r>
            <a:r>
              <a:rPr lang="cs-CZ" altLang="cs-CZ" sz="2000"/>
              <a:t>ř</a:t>
            </a:r>
            <a:r>
              <a:rPr lang="cs-CZ" altLang="cs-CZ" sz="2000">
                <a:cs typeface="Times New Roman" panose="02020603050405020304" pitchFamily="18" charset="0"/>
              </a:rPr>
              <a:t>íznaky)</a:t>
            </a:r>
          </a:p>
          <a:p>
            <a:pPr lvl="1">
              <a:spcBef>
                <a:spcPts val="500"/>
              </a:spcBef>
              <a:buFont typeface="Arial" panose="020B0604020202020204" pitchFamily="34" charset="0"/>
              <a:buChar char="–"/>
            </a:pPr>
            <a:r>
              <a:rPr lang="cs-CZ" altLang="cs-CZ" sz="2000">
                <a:cs typeface="Times New Roman" panose="02020603050405020304" pitchFamily="18" charset="0"/>
              </a:rPr>
              <a:t>Nádory mozku (adenom hypofýzy, F, F-T meningeomy)</a:t>
            </a:r>
          </a:p>
          <a:p>
            <a:pPr lvl="1">
              <a:spcBef>
                <a:spcPts val="500"/>
              </a:spcBef>
              <a:buFont typeface="Arial" panose="020B0604020202020204" pitchFamily="34" charset="0"/>
              <a:buChar char="–"/>
            </a:pPr>
            <a:r>
              <a:rPr lang="cs-CZ" altLang="cs-CZ" sz="2000"/>
              <a:t>Epilepsie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
            <a:extLst>
              <a:ext uri="{FF2B5EF4-FFF2-40B4-BE49-F238E27FC236}">
                <a16:creationId xmlns:a16="http://schemas.microsoft.com/office/drawing/2014/main" id="{90C364A3-0024-45AD-B157-32BC0C6629BF}"/>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Průběh schizofrenie</a:t>
            </a:r>
          </a:p>
        </p:txBody>
      </p:sp>
      <p:sp>
        <p:nvSpPr>
          <p:cNvPr id="51202" name="Text Box 2">
            <a:extLst>
              <a:ext uri="{FF2B5EF4-FFF2-40B4-BE49-F238E27FC236}">
                <a16:creationId xmlns:a16="http://schemas.microsoft.com/office/drawing/2014/main" id="{08696114-6CE3-47EB-A047-701C8557EC85}"/>
              </a:ext>
            </a:extLst>
          </p:cNvPr>
          <p:cNvSpPr txBox="1">
            <a:spLocks noChangeArrowheads="1"/>
          </p:cNvSpPr>
          <p:nvPr/>
        </p:nvSpPr>
        <p:spPr bwMode="auto">
          <a:xfrm>
            <a:off x="1981200" y="1600201"/>
            <a:ext cx="8229600" cy="4525963"/>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500"/>
              </a:spcBef>
              <a:buClr>
                <a:srgbClr val="000000"/>
              </a:buClr>
              <a:buSzPct val="100000"/>
              <a:buFont typeface="Arial" panose="020B0604020202020204" pitchFamily="34" charset="0"/>
              <a:buChar char="•"/>
              <a:defRPr/>
            </a:pPr>
            <a:r>
              <a:rPr lang="cs-CZ" altLang="cs-CZ" sz="2000" u="sng" dirty="0">
                <a:latin typeface="Calibri" panose="020F0502020204030204" pitchFamily="34" charset="0"/>
                <a:cs typeface="Times New Roman" panose="02020603050405020304" pitchFamily="18" charset="0"/>
              </a:rPr>
              <a:t>Rozmanitý</a:t>
            </a:r>
            <a:r>
              <a:rPr lang="cs-CZ" altLang="cs-CZ" sz="2000" dirty="0">
                <a:latin typeface="Calibri" panose="020F0502020204030204" pitchFamily="34" charset="0"/>
                <a:cs typeface="Times New Roman" panose="02020603050405020304" pitchFamily="18" charset="0"/>
              </a:rPr>
              <a:t> – vlastní nemoc, povaha nemocného, schopnost adaptivního chování, soci</a:t>
            </a:r>
            <a:r>
              <a:rPr lang="cs-CZ" altLang="cs-CZ" sz="2000" dirty="0">
                <a:latin typeface="Calibri" panose="020F0502020204030204" pitchFamily="34" charset="0"/>
              </a:rPr>
              <a:t>á</a:t>
            </a:r>
            <a:r>
              <a:rPr lang="cs-CZ" altLang="cs-CZ" sz="2000" dirty="0">
                <a:latin typeface="Calibri" panose="020F0502020204030204" pitchFamily="34" charset="0"/>
                <a:cs typeface="Times New Roman" panose="02020603050405020304" pitchFamily="18" charset="0"/>
              </a:rPr>
              <a:t>lní prost</a:t>
            </a:r>
            <a:r>
              <a:rPr lang="cs-CZ" altLang="cs-CZ" sz="2000" dirty="0">
                <a:latin typeface="Calibri" panose="020F0502020204030204" pitchFamily="34" charset="0"/>
              </a:rPr>
              <a:t>ř</a:t>
            </a:r>
            <a:r>
              <a:rPr lang="cs-CZ" altLang="cs-CZ" sz="2000" dirty="0">
                <a:latin typeface="Calibri" panose="020F0502020204030204" pitchFamily="34" charset="0"/>
                <a:cs typeface="Times New Roman" panose="02020603050405020304" pitchFamily="18" charset="0"/>
              </a:rPr>
              <a:t>edí, inten</a:t>
            </a:r>
            <a:r>
              <a:rPr lang="cs-CZ" altLang="cs-CZ" sz="2000" dirty="0">
                <a:latin typeface="Calibri" panose="020F0502020204030204" pitchFamily="34" charset="0"/>
              </a:rPr>
              <a:t>z</a:t>
            </a:r>
            <a:r>
              <a:rPr lang="cs-CZ" altLang="cs-CZ" sz="2000" dirty="0">
                <a:latin typeface="Calibri" panose="020F0502020204030204" pitchFamily="34" charset="0"/>
                <a:cs typeface="Times New Roman" panose="02020603050405020304" pitchFamily="18" charset="0"/>
              </a:rPr>
              <a:t>ita stimulace</a:t>
            </a:r>
          </a:p>
          <a:p>
            <a:pPr>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cs typeface="Times New Roman" panose="02020603050405020304" pitchFamily="18" charset="0"/>
              </a:rPr>
              <a:t>Dlouhodobý pr</a:t>
            </a:r>
            <a:r>
              <a:rPr lang="cs-CZ" altLang="cs-CZ" sz="2000" dirty="0">
                <a:latin typeface="Calibri" panose="020F0502020204030204" pitchFamily="34" charset="0"/>
              </a:rPr>
              <a:t>ů</a:t>
            </a:r>
            <a:r>
              <a:rPr lang="cs-CZ" altLang="cs-CZ" sz="2000" dirty="0">
                <a:latin typeface="Calibri" panose="020F0502020204030204" pitchFamily="34" charset="0"/>
                <a:cs typeface="Times New Roman" panose="02020603050405020304" pitchFamily="18" charset="0"/>
              </a:rPr>
              <a:t>b</a:t>
            </a:r>
            <a:r>
              <a:rPr lang="cs-CZ" altLang="cs-CZ" sz="2000" dirty="0">
                <a:latin typeface="Calibri" panose="020F0502020204030204" pitchFamily="34" charset="0"/>
              </a:rPr>
              <a:t>ě</a:t>
            </a:r>
            <a:r>
              <a:rPr lang="cs-CZ" altLang="cs-CZ" sz="2000" dirty="0">
                <a:latin typeface="Calibri" panose="020F0502020204030204" pitchFamily="34" charset="0"/>
                <a:cs typeface="Times New Roman" panose="02020603050405020304" pitchFamily="18" charset="0"/>
              </a:rPr>
              <a:t>h je ur</a:t>
            </a:r>
            <a:r>
              <a:rPr lang="cs-CZ" altLang="cs-CZ" sz="2000" dirty="0">
                <a:latin typeface="Calibri" panose="020F0502020204030204" pitchFamily="34" charset="0"/>
              </a:rPr>
              <a:t>č</a:t>
            </a:r>
            <a:r>
              <a:rPr lang="cs-CZ" altLang="cs-CZ" sz="2000" dirty="0">
                <a:latin typeface="Calibri" panose="020F0502020204030204" pitchFamily="34" charset="0"/>
                <a:cs typeface="Times New Roman" panose="02020603050405020304" pitchFamily="18" charset="0"/>
              </a:rPr>
              <a:t>ován pr</a:t>
            </a:r>
            <a:r>
              <a:rPr lang="cs-CZ" altLang="cs-CZ" sz="2000" dirty="0">
                <a:latin typeface="Calibri" panose="020F0502020204030204" pitchFamily="34" charset="0"/>
              </a:rPr>
              <a:t>ů</a:t>
            </a:r>
            <a:r>
              <a:rPr lang="cs-CZ" altLang="cs-CZ" sz="2000" dirty="0">
                <a:latin typeface="Calibri" panose="020F0502020204030204" pitchFamily="34" charset="0"/>
                <a:cs typeface="Times New Roman" panose="02020603050405020304" pitchFamily="18" charset="0"/>
              </a:rPr>
              <a:t>b</a:t>
            </a:r>
            <a:r>
              <a:rPr lang="cs-CZ" altLang="cs-CZ" sz="2000" dirty="0">
                <a:latin typeface="Calibri" panose="020F0502020204030204" pitchFamily="34" charset="0"/>
              </a:rPr>
              <a:t>ě</a:t>
            </a:r>
            <a:r>
              <a:rPr lang="cs-CZ" altLang="cs-CZ" sz="2000" dirty="0">
                <a:latin typeface="Calibri" panose="020F0502020204030204" pitchFamily="34" charset="0"/>
                <a:cs typeface="Times New Roman" panose="02020603050405020304" pitchFamily="18" charset="0"/>
              </a:rPr>
              <a:t>hem a lé</a:t>
            </a:r>
            <a:r>
              <a:rPr lang="cs-CZ" altLang="cs-CZ" sz="2000" dirty="0">
                <a:latin typeface="Calibri" panose="020F0502020204030204" pitchFamily="34" charset="0"/>
              </a:rPr>
              <a:t>č</a:t>
            </a:r>
            <a:r>
              <a:rPr lang="cs-CZ" altLang="cs-CZ" sz="2000" dirty="0">
                <a:latin typeface="Calibri" panose="020F0502020204030204" pitchFamily="34" charset="0"/>
                <a:cs typeface="Times New Roman" panose="02020603050405020304" pitchFamily="18" charset="0"/>
              </a:rPr>
              <a:t>bou v prvních 5 letech onemocn</a:t>
            </a:r>
            <a:r>
              <a:rPr lang="cs-CZ" altLang="cs-CZ" sz="2000" dirty="0">
                <a:latin typeface="Calibri" panose="020F0502020204030204" pitchFamily="34" charset="0"/>
              </a:rPr>
              <a:t>ě</a:t>
            </a:r>
            <a:r>
              <a:rPr lang="cs-CZ" altLang="cs-CZ" sz="2000" dirty="0">
                <a:latin typeface="Calibri" panose="020F0502020204030204" pitchFamily="34" charset="0"/>
                <a:cs typeface="Times New Roman" panose="02020603050405020304" pitchFamily="18" charset="0"/>
              </a:rPr>
              <a:t>ní (a nejvíce v prvním roce), velmi d</a:t>
            </a:r>
            <a:r>
              <a:rPr lang="cs-CZ" altLang="cs-CZ" sz="2000" dirty="0">
                <a:latin typeface="Calibri" panose="020F0502020204030204" pitchFamily="34" charset="0"/>
              </a:rPr>
              <a:t>ů</a:t>
            </a:r>
            <a:r>
              <a:rPr lang="cs-CZ" altLang="cs-CZ" sz="2000" dirty="0">
                <a:latin typeface="Calibri" panose="020F0502020204030204" pitchFamily="34" charset="0"/>
                <a:cs typeface="Times New Roman" panose="02020603050405020304" pitchFamily="18" charset="0"/>
              </a:rPr>
              <a:t>le</a:t>
            </a:r>
            <a:r>
              <a:rPr lang="cs-CZ" altLang="cs-CZ" sz="2000" dirty="0">
                <a:latin typeface="Calibri" panose="020F0502020204030204" pitchFamily="34" charset="0"/>
              </a:rPr>
              <a:t>ž</a:t>
            </a:r>
            <a:r>
              <a:rPr lang="cs-CZ" altLang="cs-CZ" sz="2000" dirty="0">
                <a:latin typeface="Calibri" panose="020F0502020204030204" pitchFamily="34" charset="0"/>
                <a:cs typeface="Times New Roman" panose="02020603050405020304" pitchFamily="18" charset="0"/>
              </a:rPr>
              <a:t>itá je zejména 1. ataka, pr</a:t>
            </a:r>
            <a:r>
              <a:rPr lang="cs-CZ" altLang="cs-CZ" sz="2000" dirty="0">
                <a:latin typeface="Calibri" panose="020F0502020204030204" pitchFamily="34" charset="0"/>
              </a:rPr>
              <a:t>ů</a:t>
            </a:r>
            <a:r>
              <a:rPr lang="cs-CZ" altLang="cs-CZ" sz="2000" dirty="0">
                <a:latin typeface="Calibri" panose="020F0502020204030204" pitchFamily="34" charset="0"/>
                <a:cs typeface="Times New Roman" panose="02020603050405020304" pitchFamily="18" charset="0"/>
              </a:rPr>
              <a:t>b</a:t>
            </a:r>
            <a:r>
              <a:rPr lang="cs-CZ" altLang="cs-CZ" sz="2000" dirty="0">
                <a:latin typeface="Calibri" panose="020F0502020204030204" pitchFamily="34" charset="0"/>
              </a:rPr>
              <a:t>ě</a:t>
            </a:r>
            <a:r>
              <a:rPr lang="cs-CZ" altLang="cs-CZ" sz="2000" dirty="0">
                <a:latin typeface="Calibri" panose="020F0502020204030204" pitchFamily="34" charset="0"/>
                <a:cs typeface="Times New Roman" panose="02020603050405020304" pitchFamily="18" charset="0"/>
              </a:rPr>
              <a:t>h, lé</a:t>
            </a:r>
            <a:r>
              <a:rPr lang="cs-CZ" altLang="cs-CZ" sz="2000" dirty="0">
                <a:latin typeface="Calibri" panose="020F0502020204030204" pitchFamily="34" charset="0"/>
              </a:rPr>
              <a:t>č</a:t>
            </a:r>
            <a:r>
              <a:rPr lang="cs-CZ" altLang="cs-CZ" sz="2000" dirty="0">
                <a:latin typeface="Calibri" panose="020F0502020204030204" pitchFamily="34" charset="0"/>
                <a:cs typeface="Times New Roman" panose="02020603050405020304" pitchFamily="18" charset="0"/>
              </a:rPr>
              <a:t>ba, doba prodrom</a:t>
            </a:r>
            <a:r>
              <a:rPr lang="cs-CZ" altLang="cs-CZ" sz="2000" dirty="0">
                <a:latin typeface="Calibri" panose="020F0502020204030204" pitchFamily="34" charset="0"/>
              </a:rPr>
              <a:t>ů</a:t>
            </a:r>
          </a:p>
          <a:p>
            <a:pPr>
              <a:spcBef>
                <a:spcPts val="500"/>
              </a:spcBef>
              <a:buClr>
                <a:srgbClr val="000000"/>
              </a:buClr>
              <a:buSzPct val="100000"/>
              <a:buFont typeface="Arial" panose="020B0604020202020204" pitchFamily="34" charset="0"/>
              <a:buChar char="•"/>
              <a:defRPr/>
            </a:pPr>
            <a:r>
              <a:rPr lang="cs-CZ" altLang="cs-CZ" sz="2000" u="sng" dirty="0">
                <a:latin typeface="Calibri" panose="020F0502020204030204" pitchFamily="34" charset="0"/>
                <a:cs typeface="Times New Roman" panose="02020603050405020304" pitchFamily="18" charset="0"/>
              </a:rPr>
              <a:t>Typický za</a:t>
            </a:r>
            <a:r>
              <a:rPr lang="cs-CZ" altLang="cs-CZ" sz="2000" u="sng" dirty="0">
                <a:latin typeface="Calibri" panose="020F0502020204030204" pitchFamily="34" charset="0"/>
              </a:rPr>
              <a:t>č</a:t>
            </a:r>
            <a:r>
              <a:rPr lang="cs-CZ" altLang="cs-CZ" sz="2000" u="sng" dirty="0">
                <a:latin typeface="Calibri" panose="020F0502020204030204" pitchFamily="34" charset="0"/>
                <a:cs typeface="Times New Roman" panose="02020603050405020304" pitchFamily="18" charset="0"/>
              </a:rPr>
              <a:t>átek: </a:t>
            </a:r>
            <a:r>
              <a:rPr lang="cs-CZ" altLang="cs-CZ" sz="2000" dirty="0">
                <a:latin typeface="Calibri" panose="020F0502020204030204" pitchFamily="34" charset="0"/>
                <a:cs typeface="Times New Roman" panose="02020603050405020304" pitchFamily="18" charset="0"/>
              </a:rPr>
              <a:t>adolescence a </a:t>
            </a:r>
            <a:r>
              <a:rPr lang="cs-CZ" altLang="cs-CZ" sz="2000" dirty="0">
                <a:latin typeface="Calibri" panose="020F0502020204030204" pitchFamily="34" charset="0"/>
              </a:rPr>
              <a:t>č</a:t>
            </a:r>
            <a:r>
              <a:rPr lang="cs-CZ" altLang="cs-CZ" sz="2000" dirty="0">
                <a:latin typeface="Calibri" panose="020F0502020204030204" pitchFamily="34" charset="0"/>
                <a:cs typeface="Times New Roman" panose="02020603050405020304" pitchFamily="18" charset="0"/>
              </a:rPr>
              <a:t>asná dosp</a:t>
            </a:r>
            <a:r>
              <a:rPr lang="cs-CZ" altLang="cs-CZ" sz="2000" dirty="0">
                <a:latin typeface="Calibri" panose="020F0502020204030204" pitchFamily="34" charset="0"/>
              </a:rPr>
              <a:t>ě</a:t>
            </a:r>
            <a:r>
              <a:rPr lang="cs-CZ" altLang="cs-CZ" sz="2000" dirty="0">
                <a:latin typeface="Calibri" panose="020F0502020204030204" pitchFamily="34" charset="0"/>
                <a:cs typeface="Times New Roman" panose="02020603050405020304" pitchFamily="18" charset="0"/>
              </a:rPr>
              <a:t>lost, vrcholy: u nás 20 –24, celosv</a:t>
            </a:r>
            <a:r>
              <a:rPr lang="cs-CZ" altLang="cs-CZ" sz="2000" dirty="0">
                <a:latin typeface="Calibri" panose="020F0502020204030204" pitchFamily="34" charset="0"/>
              </a:rPr>
              <a:t>ě</a:t>
            </a:r>
            <a:r>
              <a:rPr lang="cs-CZ" altLang="cs-CZ" sz="2000" dirty="0">
                <a:latin typeface="Calibri" panose="020F0502020204030204" pitchFamily="34" charset="0"/>
                <a:cs typeface="Times New Roman" panose="02020603050405020304" pitchFamily="18" charset="0"/>
              </a:rPr>
              <a:t>tov</a:t>
            </a:r>
            <a:r>
              <a:rPr lang="cs-CZ" altLang="cs-CZ" sz="2000" dirty="0">
                <a:latin typeface="Calibri" panose="020F0502020204030204" pitchFamily="34" charset="0"/>
              </a:rPr>
              <a:t>ě</a:t>
            </a:r>
            <a:r>
              <a:rPr lang="cs-CZ" altLang="cs-CZ" sz="2000" dirty="0">
                <a:latin typeface="Calibri" panose="020F0502020204030204" pitchFamily="34" charset="0"/>
                <a:cs typeface="Times New Roman" panose="02020603050405020304" pitchFamily="18" charset="0"/>
              </a:rPr>
              <a:t>: 26-27</a:t>
            </a:r>
          </a:p>
          <a:p>
            <a:pPr>
              <a:spcBef>
                <a:spcPts val="500"/>
              </a:spcBef>
              <a:buClr>
                <a:srgbClr val="000000"/>
              </a:buClr>
              <a:buSzPct val="100000"/>
              <a:buFont typeface="Arial" panose="020B0604020202020204" pitchFamily="34" charset="0"/>
              <a:buChar char="•"/>
              <a:defRPr/>
            </a:pPr>
            <a:r>
              <a:rPr lang="cs-CZ" altLang="cs-CZ" sz="2000" u="sng" dirty="0">
                <a:latin typeface="Calibri" panose="020F0502020204030204" pitchFamily="34" charset="0"/>
                <a:cs typeface="Times New Roman" panose="02020603050405020304" pitchFamily="18" charset="0"/>
              </a:rPr>
              <a:t>Pohlaví:</a:t>
            </a:r>
            <a:r>
              <a:rPr lang="cs-CZ" altLang="cs-CZ" sz="2000" dirty="0">
                <a:latin typeface="Calibri" panose="020F0502020204030204" pitchFamily="34" charset="0"/>
                <a:cs typeface="Times New Roman" panose="02020603050405020304" pitchFamily="18" charset="0"/>
              </a:rPr>
              <a:t> první známky duševního onemocn</a:t>
            </a:r>
            <a:r>
              <a:rPr lang="cs-CZ" altLang="cs-CZ" sz="2000" dirty="0">
                <a:latin typeface="Calibri" panose="020F0502020204030204" pitchFamily="34" charset="0"/>
              </a:rPr>
              <a:t>ě</a:t>
            </a:r>
            <a:r>
              <a:rPr lang="cs-CZ" altLang="cs-CZ" sz="2000" dirty="0">
                <a:latin typeface="Calibri" panose="020F0502020204030204" pitchFamily="34" charset="0"/>
                <a:cs typeface="Times New Roman" panose="02020603050405020304" pitchFamily="18" charset="0"/>
              </a:rPr>
              <a:t>ní (M24, </a:t>
            </a:r>
            <a:r>
              <a:rPr lang="cs-CZ" altLang="cs-CZ" sz="2000" dirty="0">
                <a:latin typeface="Calibri" panose="020F0502020204030204" pitchFamily="34" charset="0"/>
              </a:rPr>
              <a:t>Ž</a:t>
            </a:r>
            <a:r>
              <a:rPr lang="cs-CZ" altLang="cs-CZ" sz="2000" dirty="0">
                <a:latin typeface="Calibri" panose="020F0502020204030204" pitchFamily="34" charset="0"/>
                <a:cs typeface="Times New Roman" panose="02020603050405020304" pitchFamily="18" charset="0"/>
              </a:rPr>
              <a:t>27), první psychotické známky (M26, </a:t>
            </a:r>
            <a:r>
              <a:rPr lang="cs-CZ" altLang="cs-CZ" sz="2000" dirty="0">
                <a:latin typeface="Calibri" panose="020F0502020204030204" pitchFamily="34" charset="0"/>
              </a:rPr>
              <a:t>Ž</a:t>
            </a:r>
            <a:r>
              <a:rPr lang="cs-CZ" altLang="cs-CZ" sz="2000" dirty="0">
                <a:latin typeface="Calibri" panose="020F0502020204030204" pitchFamily="34" charset="0"/>
                <a:cs typeface="Times New Roman" panose="02020603050405020304" pitchFamily="18" charset="0"/>
              </a:rPr>
              <a:t>31), první p</a:t>
            </a:r>
            <a:r>
              <a:rPr lang="cs-CZ" altLang="cs-CZ" sz="2000" dirty="0">
                <a:latin typeface="Calibri" panose="020F0502020204030204" pitchFamily="34" charset="0"/>
              </a:rPr>
              <a:t>ř</a:t>
            </a:r>
            <a:r>
              <a:rPr lang="cs-CZ" altLang="cs-CZ" sz="2000" dirty="0">
                <a:latin typeface="Calibri" panose="020F0502020204030204" pitchFamily="34" charset="0"/>
                <a:cs typeface="Times New Roman" panose="02020603050405020304" pitchFamily="18" charset="0"/>
              </a:rPr>
              <a:t>íjem na psychiatrii (M28, </a:t>
            </a:r>
            <a:r>
              <a:rPr lang="cs-CZ" altLang="cs-CZ" sz="2000" dirty="0">
                <a:latin typeface="Calibri" panose="020F0502020204030204" pitchFamily="34" charset="0"/>
              </a:rPr>
              <a:t>Ž</a:t>
            </a:r>
            <a:r>
              <a:rPr lang="cs-CZ" altLang="cs-CZ" sz="2000" dirty="0">
                <a:latin typeface="Calibri" panose="020F0502020204030204" pitchFamily="34" charset="0"/>
                <a:cs typeface="Times New Roman" panose="02020603050405020304" pitchFamily="18" charset="0"/>
              </a:rPr>
              <a:t>32) – M: </a:t>
            </a:r>
            <a:r>
              <a:rPr lang="cs-CZ" altLang="cs-CZ" sz="2000" dirty="0">
                <a:latin typeface="Calibri" panose="020F0502020204030204" pitchFamily="34" charset="0"/>
              </a:rPr>
              <a:t>č</a:t>
            </a:r>
            <a:r>
              <a:rPr lang="cs-CZ" altLang="cs-CZ" sz="2000" dirty="0">
                <a:latin typeface="Calibri" panose="020F0502020204030204" pitchFamily="34" charset="0"/>
                <a:cs typeface="Times New Roman" panose="02020603050405020304" pitchFamily="18" charset="0"/>
              </a:rPr>
              <a:t>asn</a:t>
            </a:r>
            <a:r>
              <a:rPr lang="cs-CZ" altLang="cs-CZ" sz="2000" dirty="0">
                <a:latin typeface="Calibri" panose="020F0502020204030204" pitchFamily="34" charset="0"/>
              </a:rPr>
              <a:t>ě</a:t>
            </a:r>
            <a:r>
              <a:rPr lang="cs-CZ" altLang="cs-CZ" sz="2000" dirty="0">
                <a:latin typeface="Calibri" panose="020F0502020204030204" pitchFamily="34" charset="0"/>
                <a:cs typeface="Times New Roman" panose="02020603050405020304" pitchFamily="18" charset="0"/>
              </a:rPr>
              <a:t>jší nároky dosp</a:t>
            </a:r>
            <a:r>
              <a:rPr lang="cs-CZ" altLang="cs-CZ" sz="2000" dirty="0">
                <a:latin typeface="Calibri" panose="020F0502020204030204" pitchFamily="34" charset="0"/>
              </a:rPr>
              <a:t>ě</a:t>
            </a:r>
            <a:r>
              <a:rPr lang="cs-CZ" altLang="cs-CZ" sz="2000" dirty="0">
                <a:latin typeface="Calibri" panose="020F0502020204030204" pitchFamily="34" charset="0"/>
                <a:cs typeface="Times New Roman" panose="02020603050405020304" pitchFamily="18" charset="0"/>
              </a:rPr>
              <a:t>losti, není ochranný vliv estrogen</a:t>
            </a:r>
            <a:r>
              <a:rPr lang="cs-CZ" altLang="cs-CZ" sz="2000" dirty="0">
                <a:latin typeface="Calibri" panose="020F0502020204030204" pitchFamily="34" charset="0"/>
              </a:rPr>
              <a:t>ů</a:t>
            </a:r>
            <a:r>
              <a:rPr lang="cs-CZ" altLang="cs-CZ" sz="2000" dirty="0">
                <a:latin typeface="Calibri" panose="020F0502020204030204" pitchFamily="34" charset="0"/>
                <a:cs typeface="Times New Roman" panose="02020603050405020304" pitchFamily="18" charset="0"/>
              </a:rPr>
              <a:t>, ovšem riziko pro ob</a:t>
            </a:r>
            <a:r>
              <a:rPr lang="cs-CZ" altLang="cs-CZ" sz="2000" dirty="0">
                <a:latin typeface="Calibri" panose="020F0502020204030204" pitchFamily="34" charset="0"/>
              </a:rPr>
              <a:t>ě</a:t>
            </a:r>
            <a:r>
              <a:rPr lang="cs-CZ" altLang="cs-CZ" sz="2000" dirty="0">
                <a:latin typeface="Calibri" panose="020F0502020204030204" pitchFamily="34" charset="0"/>
                <a:cs typeface="Times New Roman" panose="02020603050405020304" pitchFamily="18" charset="0"/>
              </a:rPr>
              <a:t> pohlaví je stejné, </a:t>
            </a:r>
            <a:r>
              <a:rPr lang="cs-CZ" altLang="cs-CZ" sz="2000" dirty="0">
                <a:latin typeface="Calibri" panose="020F0502020204030204" pitchFamily="34" charset="0"/>
              </a:rPr>
              <a:t>ž</a:t>
            </a:r>
            <a:r>
              <a:rPr lang="cs-CZ" altLang="cs-CZ" sz="2000" dirty="0">
                <a:latin typeface="Calibri" panose="020F0502020204030204" pitchFamily="34" charset="0"/>
                <a:cs typeface="Times New Roman" panose="02020603050405020304" pitchFamily="18" charset="0"/>
              </a:rPr>
              <a:t>eny mají druhý vrchol incidence v 35 letech, u mu</a:t>
            </a:r>
            <a:r>
              <a:rPr lang="cs-CZ" altLang="cs-CZ" sz="2000" dirty="0">
                <a:latin typeface="Calibri" panose="020F0502020204030204" pitchFamily="34" charset="0"/>
              </a:rPr>
              <a:t>žů</a:t>
            </a:r>
            <a:r>
              <a:rPr lang="cs-CZ" altLang="cs-CZ" sz="2000" dirty="0">
                <a:latin typeface="Calibri" panose="020F0502020204030204" pitchFamily="34" charset="0"/>
                <a:cs typeface="Times New Roman" panose="02020603050405020304" pitchFamily="18" charset="0"/>
              </a:rPr>
              <a:t> není</a:t>
            </a:r>
          </a:p>
          <a:p>
            <a:pPr marL="341313">
              <a:spcBef>
                <a:spcPts val="500"/>
              </a:spcBef>
              <a:buSzPct val="100000"/>
              <a:defRPr/>
            </a:pPr>
            <a:endParaRPr lang="cs-CZ" altLang="cs-CZ" sz="2000" dirty="0">
              <a:latin typeface="Calibri" panose="020F0502020204030204" pitchFamily="34" charset="0"/>
              <a:cs typeface="Times New Roman" panose="02020603050405020304" pitchFamily="18" charset="0"/>
            </a:endParaRPr>
          </a:p>
          <a:p>
            <a:pPr marL="341313">
              <a:spcBef>
                <a:spcPts val="500"/>
              </a:spcBef>
              <a:buSzPct val="100000"/>
              <a:defRPr/>
            </a:pPr>
            <a:endParaRPr lang="cs-CZ" altLang="cs-CZ" sz="2000" dirty="0">
              <a:latin typeface="Calibri" panose="020F0502020204030204" pitchFamily="34" charset="0"/>
              <a:cs typeface="Times New Roman" panose="02020603050405020304" pitchFamily="18"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
            <a:extLst>
              <a:ext uri="{FF2B5EF4-FFF2-40B4-BE49-F238E27FC236}">
                <a16:creationId xmlns:a16="http://schemas.microsoft.com/office/drawing/2014/main" id="{E6696DC4-2DFA-40D1-9103-7C4BE5BF1801}"/>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Průběh schizofrenie</a:t>
            </a:r>
          </a:p>
        </p:txBody>
      </p:sp>
      <p:sp>
        <p:nvSpPr>
          <p:cNvPr id="52226" name="Text Box 2">
            <a:extLst>
              <a:ext uri="{FF2B5EF4-FFF2-40B4-BE49-F238E27FC236}">
                <a16:creationId xmlns:a16="http://schemas.microsoft.com/office/drawing/2014/main" id="{ADAC4D59-6CF0-4E2C-B03C-7EE6398C3C5D}"/>
              </a:ext>
            </a:extLst>
          </p:cNvPr>
          <p:cNvSpPr txBox="1">
            <a:spLocks noChangeArrowheads="1"/>
          </p:cNvSpPr>
          <p:nvPr/>
        </p:nvSpPr>
        <p:spPr bwMode="auto">
          <a:xfrm>
            <a:off x="1981200" y="1600201"/>
            <a:ext cx="8229600" cy="4525963"/>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lnSpc>
                <a:spcPct val="90000"/>
              </a:lnSpc>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1) premorbidní období</a:t>
            </a:r>
          </a:p>
          <a:p>
            <a:pPr lvl="1">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p</a:t>
            </a:r>
            <a:r>
              <a:rPr lang="cs-CZ" altLang="cs-CZ" sz="2000" dirty="0">
                <a:latin typeface="Calibri" panose="020F0502020204030204" pitchFamily="34" charset="0"/>
                <a:cs typeface="Times New Roman" panose="02020603050405020304" pitchFamily="18" charset="0"/>
              </a:rPr>
              <a:t>rvních 5 let </a:t>
            </a:r>
            <a:r>
              <a:rPr lang="cs-CZ" altLang="cs-CZ" sz="2000" dirty="0">
                <a:latin typeface="Calibri" panose="020F0502020204030204" pitchFamily="34" charset="0"/>
              </a:rPr>
              <a:t>ž</a:t>
            </a:r>
            <a:r>
              <a:rPr lang="cs-CZ" altLang="cs-CZ" sz="2000" dirty="0">
                <a:latin typeface="Calibri" panose="020F0502020204030204" pitchFamily="34" charset="0"/>
                <a:cs typeface="Times New Roman" panose="02020603050405020304" pitchFamily="18" charset="0"/>
              </a:rPr>
              <a:t>ivota, drobné odchylky v motorické</a:t>
            </a:r>
            <a:r>
              <a:rPr lang="cs-CZ" altLang="cs-CZ" sz="2000" dirty="0">
                <a:latin typeface="Calibri" panose="020F0502020204030204" pitchFamily="34" charset="0"/>
              </a:rPr>
              <a:t>m</a:t>
            </a:r>
            <a:r>
              <a:rPr lang="cs-CZ" altLang="cs-CZ" sz="2000" dirty="0">
                <a:latin typeface="Calibri" panose="020F0502020204030204" pitchFamily="34" charset="0"/>
                <a:cs typeface="Times New Roman" panose="02020603050405020304" pitchFamily="18" charset="0"/>
              </a:rPr>
              <a:t> a sociálním vývoji, mají tendenci se prohlubovat, projevují se poruchou pozornosti, sociálním stažením, výkonem v neuropsychologických testech</a:t>
            </a:r>
          </a:p>
          <a:p>
            <a:pPr lvl="1">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cs typeface="Times New Roman" panose="02020603050405020304" pitchFamily="18" charset="0"/>
              </a:rPr>
              <a:t>nespecifické období</a:t>
            </a:r>
          </a:p>
          <a:p>
            <a:pPr lvl="1" indent="-276225">
              <a:lnSpc>
                <a:spcPct val="90000"/>
              </a:lnSpc>
              <a:spcBef>
                <a:spcPts val="500"/>
              </a:spcBef>
              <a:buSzPct val="100000"/>
              <a:defRPr/>
            </a:pPr>
            <a:endParaRPr lang="cs-CZ" altLang="cs-CZ" sz="2000" dirty="0">
              <a:latin typeface="Calibri" panose="020F0502020204030204" pitchFamily="34" charset="0"/>
              <a:cs typeface="Times New Roman" panose="02020603050405020304" pitchFamily="18" charset="0"/>
            </a:endParaRPr>
          </a:p>
          <a:p>
            <a:pPr>
              <a:lnSpc>
                <a:spcPct val="90000"/>
              </a:lnSpc>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2) prodromální období</a:t>
            </a:r>
          </a:p>
          <a:p>
            <a:pPr lvl="1">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k</a:t>
            </a:r>
            <a:r>
              <a:rPr lang="cs-CZ" altLang="cs-CZ" sz="2000" dirty="0">
                <a:latin typeface="Calibri" panose="020F0502020204030204" pitchFamily="34" charset="0"/>
                <a:cs typeface="Times New Roman" panose="02020603050405020304" pitchFamily="18" charset="0"/>
              </a:rPr>
              <a:t>olísavá úzkost, depresivní nastavení, hloubavost, vztahova</a:t>
            </a:r>
            <a:r>
              <a:rPr lang="cs-CZ" altLang="cs-CZ" sz="2000" dirty="0">
                <a:latin typeface="Calibri" panose="020F0502020204030204" pitchFamily="34" charset="0"/>
              </a:rPr>
              <a:t>č</a:t>
            </a:r>
            <a:r>
              <a:rPr lang="cs-CZ" altLang="cs-CZ" sz="2000" dirty="0">
                <a:latin typeface="Calibri" panose="020F0502020204030204" pitchFamily="34" charset="0"/>
                <a:cs typeface="Times New Roman" panose="02020603050405020304" pitchFamily="18" charset="0"/>
              </a:rPr>
              <a:t>nost, typické jsou zejména negativní příznaky – sociální sta</a:t>
            </a:r>
            <a:r>
              <a:rPr lang="cs-CZ" altLang="cs-CZ" sz="2000" dirty="0">
                <a:latin typeface="Calibri" panose="020F0502020204030204" pitchFamily="34" charset="0"/>
              </a:rPr>
              <a:t>ž</a:t>
            </a:r>
            <a:r>
              <a:rPr lang="cs-CZ" altLang="cs-CZ" sz="2000" dirty="0">
                <a:latin typeface="Calibri" panose="020F0502020204030204" pitchFamily="34" charset="0"/>
                <a:cs typeface="Times New Roman" panose="02020603050405020304" pitchFamily="18" charset="0"/>
              </a:rPr>
              <a:t>ení</a:t>
            </a:r>
          </a:p>
          <a:p>
            <a:pPr lvl="1">
              <a:lnSpc>
                <a:spcPct val="90000"/>
              </a:lnSpc>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n</a:t>
            </a:r>
            <a:r>
              <a:rPr lang="cs-CZ" altLang="cs-CZ" sz="2000" dirty="0">
                <a:latin typeface="Calibri" panose="020F0502020204030204" pitchFamily="34" charset="0"/>
                <a:cs typeface="Times New Roman" panose="02020603050405020304" pitchFamily="18" charset="0"/>
              </a:rPr>
              <a:t>enalezeny </a:t>
            </a:r>
            <a:r>
              <a:rPr lang="cs-CZ" altLang="cs-CZ" sz="2000" dirty="0">
                <a:latin typeface="Calibri" panose="020F0502020204030204" pitchFamily="34" charset="0"/>
              </a:rPr>
              <a:t>ž</a:t>
            </a:r>
            <a:r>
              <a:rPr lang="cs-CZ" altLang="cs-CZ" sz="2000" dirty="0">
                <a:latin typeface="Calibri" panose="020F0502020204030204" pitchFamily="34" charset="0"/>
                <a:cs typeface="Times New Roman" panose="02020603050405020304" pitchFamily="18" charset="0"/>
              </a:rPr>
              <a:t>ádné vazby mezi specifickými prodromy a rysem schizofrenie</a:t>
            </a:r>
          </a:p>
          <a:p>
            <a:pPr marL="341313">
              <a:lnSpc>
                <a:spcPct val="90000"/>
              </a:lnSpc>
              <a:spcBef>
                <a:spcPts val="500"/>
              </a:spcBef>
              <a:buSzPct val="100000"/>
              <a:defRPr/>
            </a:pPr>
            <a:endParaRPr lang="cs-CZ" altLang="cs-CZ" sz="2000" dirty="0">
              <a:latin typeface="Calibri" panose="020F0502020204030204" pitchFamily="34" charset="0"/>
              <a:cs typeface="Times New Roman" panose="02020603050405020304" pitchFamily="18"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
            <a:extLst>
              <a:ext uri="{FF2B5EF4-FFF2-40B4-BE49-F238E27FC236}">
                <a16:creationId xmlns:a16="http://schemas.microsoft.com/office/drawing/2014/main" id="{62027F5B-F1AB-4AC1-89A9-1B35A20E7BC1}"/>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Průběh schizofrenie</a:t>
            </a:r>
          </a:p>
        </p:txBody>
      </p:sp>
      <p:sp>
        <p:nvSpPr>
          <p:cNvPr id="92163" name="Text Box 2">
            <a:extLst>
              <a:ext uri="{FF2B5EF4-FFF2-40B4-BE49-F238E27FC236}">
                <a16:creationId xmlns:a16="http://schemas.microsoft.com/office/drawing/2014/main" id="{806C5472-0197-4530-A804-9104F81DC9D5}"/>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anose="020F0502020204030204" pitchFamily="34" charset="0"/>
                <a:ea typeface="Microsoft YaHei" panose="020B0503020204020204" pitchFamily="34" charset="-122"/>
              </a:defRPr>
            </a:lvl1pPr>
            <a:lvl2pPr marL="741363" indent="-284163">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9pPr>
          </a:lstStyle>
          <a:p>
            <a:pPr>
              <a:lnSpc>
                <a:spcPct val="90000"/>
              </a:lnSpc>
              <a:spcBef>
                <a:spcPts val="600"/>
              </a:spcBef>
              <a:buFont typeface="Arial" panose="020B0604020202020204" pitchFamily="34" charset="0"/>
              <a:buChar char="•"/>
            </a:pPr>
            <a:r>
              <a:rPr lang="cs-CZ" altLang="cs-CZ" sz="2400"/>
              <a:t>3) první psychotická epizoda</a:t>
            </a:r>
          </a:p>
          <a:p>
            <a:pPr lvl="1">
              <a:lnSpc>
                <a:spcPct val="90000"/>
              </a:lnSpc>
              <a:spcBef>
                <a:spcPts val="500"/>
              </a:spcBef>
              <a:buFont typeface="Arial" panose="020B0604020202020204" pitchFamily="34" charset="0"/>
              <a:buChar char="–"/>
            </a:pPr>
            <a:r>
              <a:rPr lang="cs-CZ" altLang="cs-CZ" sz="2000"/>
              <a:t>v</a:t>
            </a:r>
            <a:r>
              <a:rPr lang="cs-CZ" altLang="cs-CZ" sz="2000">
                <a:cs typeface="Times New Roman" panose="02020603050405020304" pitchFamily="18" charset="0"/>
              </a:rPr>
              <a:t>ýrazné narušení pracovních i sociálních schopností</a:t>
            </a:r>
          </a:p>
          <a:p>
            <a:pPr lvl="1">
              <a:lnSpc>
                <a:spcPct val="90000"/>
              </a:lnSpc>
              <a:spcBef>
                <a:spcPts val="500"/>
              </a:spcBef>
              <a:buFont typeface="Arial" panose="020B0604020202020204" pitchFamily="34" charset="0"/>
              <a:buChar char="–"/>
            </a:pPr>
            <a:r>
              <a:rPr lang="cs-CZ" altLang="cs-CZ" sz="2000" b="1"/>
              <a:t>p</a:t>
            </a:r>
            <a:r>
              <a:rPr lang="cs-CZ" altLang="cs-CZ" sz="2000" b="1">
                <a:cs typeface="Times New Roman" panose="02020603050405020304" pitchFamily="18" charset="0"/>
              </a:rPr>
              <a:t>orucha myšlení, vnímání, emotivity, vůle, chování a jednání</a:t>
            </a:r>
            <a:r>
              <a:rPr lang="cs-CZ" altLang="cs-CZ" sz="2000">
                <a:cs typeface="Times New Roman" panose="02020603050405020304" pitchFamily="18" charset="0"/>
              </a:rPr>
              <a:t>, panuje vzájemný nesoulad (nep</a:t>
            </a:r>
            <a:r>
              <a:rPr lang="cs-CZ" altLang="cs-CZ" sz="2000"/>
              <a:t>ř</a:t>
            </a:r>
            <a:r>
              <a:rPr lang="cs-CZ" altLang="cs-CZ" sz="2000">
                <a:cs typeface="Times New Roman" panose="02020603050405020304" pitchFamily="18" charset="0"/>
              </a:rPr>
              <a:t>iléhavá emotivita)</a:t>
            </a:r>
          </a:p>
          <a:p>
            <a:pPr lvl="1">
              <a:lnSpc>
                <a:spcPct val="90000"/>
              </a:lnSpc>
              <a:spcBef>
                <a:spcPts val="500"/>
              </a:spcBef>
              <a:buFont typeface="Arial" panose="020B0604020202020204" pitchFamily="34" charset="0"/>
              <a:buChar char="–"/>
            </a:pPr>
            <a:r>
              <a:rPr lang="cs-CZ" altLang="cs-CZ" sz="2000"/>
              <a:t>n</a:t>
            </a:r>
            <a:r>
              <a:rPr lang="cs-CZ" altLang="cs-CZ" sz="2000">
                <a:cs typeface="Times New Roman" panose="02020603050405020304" pitchFamily="18" charset="0"/>
              </a:rPr>
              <a:t>emocní selhávají ve věcech, které dokázali snadno, naopak si ale mohou udržovat schopnosti, které od nich nikdo neo</a:t>
            </a:r>
            <a:r>
              <a:rPr lang="cs-CZ" altLang="cs-CZ" sz="2000"/>
              <a:t>č</a:t>
            </a:r>
            <a:r>
              <a:rPr lang="cs-CZ" altLang="cs-CZ" sz="2000">
                <a:cs typeface="Times New Roman" panose="02020603050405020304" pitchFamily="18" charset="0"/>
              </a:rPr>
              <a:t>ekává (práce na po</a:t>
            </a:r>
            <a:r>
              <a:rPr lang="cs-CZ" altLang="cs-CZ" sz="2000"/>
              <a:t>č</a:t>
            </a:r>
            <a:r>
              <a:rPr lang="cs-CZ" altLang="cs-CZ" sz="2000">
                <a:cs typeface="Times New Roman" panose="02020603050405020304" pitchFamily="18" charset="0"/>
              </a:rPr>
              <a:t>ítači, komunikace v cizím jazyce)</a:t>
            </a:r>
          </a:p>
          <a:p>
            <a:pPr lvl="1">
              <a:lnSpc>
                <a:spcPct val="90000"/>
              </a:lnSpc>
              <a:spcBef>
                <a:spcPts val="500"/>
              </a:spcBef>
              <a:buFont typeface="Arial" panose="020B0604020202020204" pitchFamily="34" charset="0"/>
              <a:buChar char="–"/>
            </a:pPr>
            <a:r>
              <a:rPr lang="cs-CZ" altLang="cs-CZ" sz="2000"/>
              <a:t>p</a:t>
            </a:r>
            <a:r>
              <a:rPr lang="cs-CZ" altLang="cs-CZ" sz="2000">
                <a:cs typeface="Times New Roman" panose="02020603050405020304" pitchFamily="18" charset="0"/>
              </a:rPr>
              <a:t>rvní ataka má </a:t>
            </a:r>
            <a:r>
              <a:rPr lang="cs-CZ" altLang="cs-CZ" sz="2000" b="1">
                <a:cs typeface="Times New Roman" panose="02020603050405020304" pitchFamily="18" charset="0"/>
              </a:rPr>
              <a:t>dobrou prognozu</a:t>
            </a:r>
            <a:r>
              <a:rPr lang="cs-CZ" altLang="cs-CZ" sz="2000">
                <a:cs typeface="Times New Roman" panose="02020603050405020304" pitchFamily="18" charset="0"/>
              </a:rPr>
              <a:t> – 75 % je v plné remisi, 12 % remise s residuem, </a:t>
            </a:r>
            <a:r>
              <a:rPr lang="cs-CZ" altLang="cs-CZ" sz="2000" b="1">
                <a:cs typeface="Times New Roman" panose="02020603050405020304" pitchFamily="18" charset="0"/>
              </a:rPr>
              <a:t>trvání ataky je asi 12 týdn</a:t>
            </a:r>
            <a:r>
              <a:rPr lang="cs-CZ" altLang="cs-CZ" sz="2000" b="1"/>
              <a:t>ů</a:t>
            </a:r>
          </a:p>
          <a:p>
            <a:pPr lvl="1">
              <a:lnSpc>
                <a:spcPct val="90000"/>
              </a:lnSpc>
              <a:spcBef>
                <a:spcPts val="500"/>
              </a:spcBef>
              <a:buFont typeface="Arial" panose="020B0604020202020204" pitchFamily="34" charset="0"/>
              <a:buChar char="–"/>
            </a:pPr>
            <a:r>
              <a:rPr lang="cs-CZ" altLang="cs-CZ" sz="2000"/>
              <a:t>s</a:t>
            </a:r>
            <a:r>
              <a:rPr lang="cs-CZ" altLang="cs-CZ" sz="2000">
                <a:cs typeface="Times New Roman" panose="02020603050405020304" pitchFamily="18" charset="0"/>
              </a:rPr>
              <a:t>klon k recidivám: 15-22 % pacientů prodělá jen jednu ataku</a:t>
            </a:r>
          </a:p>
          <a:p>
            <a:pPr lvl="1">
              <a:lnSpc>
                <a:spcPct val="90000"/>
              </a:lnSpc>
              <a:spcBef>
                <a:spcPts val="500"/>
              </a:spcBef>
              <a:buFont typeface="Arial" panose="020B0604020202020204" pitchFamily="34" charset="0"/>
              <a:buChar char="–"/>
            </a:pPr>
            <a:r>
              <a:rPr lang="cs-CZ" altLang="cs-CZ" sz="2000">
                <a:cs typeface="Times New Roman" panose="02020603050405020304" pitchFamily="18" charset="0"/>
              </a:rPr>
              <a:t>„emo</a:t>
            </a:r>
            <a:r>
              <a:rPr lang="cs-CZ" altLang="cs-CZ" sz="2000"/>
              <a:t>č</a:t>
            </a:r>
            <a:r>
              <a:rPr lang="cs-CZ" altLang="cs-CZ" sz="2000">
                <a:cs typeface="Times New Roman" panose="02020603050405020304" pitchFamily="18" charset="0"/>
              </a:rPr>
              <a:t>ní expresivita“ – postoje okolí k pacientovi (emo</a:t>
            </a:r>
            <a:r>
              <a:rPr lang="cs-CZ" altLang="cs-CZ" sz="2000"/>
              <a:t>č</a:t>
            </a:r>
            <a:r>
              <a:rPr lang="cs-CZ" altLang="cs-CZ" sz="2000">
                <a:cs typeface="Times New Roman" panose="02020603050405020304" pitchFamily="18" charset="0"/>
              </a:rPr>
              <a:t>n</a:t>
            </a:r>
            <a:r>
              <a:rPr lang="cs-CZ" altLang="cs-CZ" sz="2000"/>
              <a:t>ě</a:t>
            </a:r>
            <a:r>
              <a:rPr lang="cs-CZ" altLang="cs-CZ" sz="2000">
                <a:cs typeface="Times New Roman" panose="02020603050405020304" pitchFamily="18" charset="0"/>
              </a:rPr>
              <a:t> nabité, kritické, nekritické) – ovliv</a:t>
            </a:r>
            <a:r>
              <a:rPr lang="cs-CZ" altLang="cs-CZ" sz="2000"/>
              <a:t>ň</a:t>
            </a:r>
            <a:r>
              <a:rPr lang="cs-CZ" altLang="cs-CZ" sz="2000">
                <a:cs typeface="Times New Roman" panose="02020603050405020304" pitchFamily="18" charset="0"/>
              </a:rPr>
              <a:t>uje pr</a:t>
            </a:r>
            <a:r>
              <a:rPr lang="cs-CZ" altLang="cs-CZ" sz="2000"/>
              <a:t>ů</a:t>
            </a:r>
            <a:r>
              <a:rPr lang="cs-CZ" altLang="cs-CZ" sz="2000">
                <a:cs typeface="Times New Roman" panose="02020603050405020304" pitchFamily="18" charset="0"/>
              </a:rPr>
              <a:t>b</a:t>
            </a:r>
            <a:r>
              <a:rPr lang="cs-CZ" altLang="cs-CZ" sz="2000"/>
              <a:t>ě</a:t>
            </a:r>
            <a:r>
              <a:rPr lang="cs-CZ" altLang="cs-CZ" sz="2000">
                <a:cs typeface="Times New Roman" panose="02020603050405020304" pitchFamily="18" charset="0"/>
              </a:rPr>
              <a:t>h onemocnění</a:t>
            </a:r>
          </a:p>
          <a:p>
            <a:pPr>
              <a:lnSpc>
                <a:spcPct val="90000"/>
              </a:lnSpc>
              <a:spcBef>
                <a:spcPts val="600"/>
              </a:spcBef>
            </a:pPr>
            <a:endParaRPr lang="cs-CZ" altLang="cs-CZ" sz="2400"/>
          </a:p>
          <a:p>
            <a:pPr>
              <a:lnSpc>
                <a:spcPct val="90000"/>
              </a:lnSpc>
              <a:spcBef>
                <a:spcPts val="600"/>
              </a:spcBef>
            </a:pPr>
            <a:endParaRPr lang="cs-CZ" altLang="cs-CZ" sz="240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
            <a:extLst>
              <a:ext uri="{FF2B5EF4-FFF2-40B4-BE49-F238E27FC236}">
                <a16:creationId xmlns:a16="http://schemas.microsoft.com/office/drawing/2014/main" id="{0859A80D-2E39-4062-8EB1-91D6BA64D6F5}"/>
              </a:ext>
            </a:extLst>
          </p:cNvPr>
          <p:cNvSpPr txBox="1">
            <a:spLocks noChangeArrowheads="1"/>
          </p:cNvSpPr>
          <p:nvPr/>
        </p:nvSpPr>
        <p:spPr bwMode="auto">
          <a:xfrm>
            <a:off x="1981200" y="274639"/>
            <a:ext cx="822960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2400" b="1">
                <a:solidFill>
                  <a:srgbClr val="00B050"/>
                </a:solidFill>
              </a:rPr>
              <a:t>Průběhové varianty schizofrenie (dle MKN)</a:t>
            </a:r>
          </a:p>
        </p:txBody>
      </p:sp>
      <p:sp>
        <p:nvSpPr>
          <p:cNvPr id="94211" name="Text Box 2">
            <a:extLst>
              <a:ext uri="{FF2B5EF4-FFF2-40B4-BE49-F238E27FC236}">
                <a16:creationId xmlns:a16="http://schemas.microsoft.com/office/drawing/2014/main" id="{E15DDF9B-9877-48CB-95A3-4F4C1340D32F}"/>
              </a:ext>
            </a:extLst>
          </p:cNvPr>
          <p:cNvSpPr txBox="1">
            <a:spLocks noChangeArrowheads="1"/>
          </p:cNvSpPr>
          <p:nvPr/>
        </p:nvSpPr>
        <p:spPr bwMode="auto">
          <a:xfrm>
            <a:off x="1981200" y="1052513"/>
            <a:ext cx="8229600" cy="547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anose="020F0502020204030204" pitchFamily="34" charset="0"/>
                <a:ea typeface="Microsoft YaHei" panose="020B0503020204020204" pitchFamily="34" charset="-122"/>
              </a:defRPr>
            </a:lvl1pPr>
            <a:lvl2pPr marL="741363" indent="-284163">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cs-CZ" altLang="cs-CZ" sz="2400"/>
              <a:t>Kontinuální, chronická</a:t>
            </a:r>
          </a:p>
          <a:p>
            <a:pPr>
              <a:spcBef>
                <a:spcPts val="600"/>
              </a:spcBef>
              <a:buFont typeface="Arial" panose="020B0604020202020204" pitchFamily="34" charset="0"/>
              <a:buChar char="•"/>
            </a:pPr>
            <a:r>
              <a:rPr lang="cs-CZ" altLang="cs-CZ" sz="2400"/>
              <a:t>Epizodická (v atakách) s postupným defektem</a:t>
            </a:r>
          </a:p>
          <a:p>
            <a:pPr>
              <a:spcBef>
                <a:spcPts val="600"/>
              </a:spcBef>
              <a:buFont typeface="Arial" panose="020B0604020202020204" pitchFamily="34" charset="0"/>
              <a:buChar char="•"/>
            </a:pPr>
            <a:r>
              <a:rPr lang="cs-CZ" altLang="cs-CZ" sz="2400"/>
              <a:t>Epizodická (v atakách) se stabilním defektem</a:t>
            </a:r>
          </a:p>
          <a:p>
            <a:pPr>
              <a:spcBef>
                <a:spcPts val="600"/>
              </a:spcBef>
              <a:buFont typeface="Arial" panose="020B0604020202020204" pitchFamily="34" charset="0"/>
              <a:buChar char="•"/>
            </a:pPr>
            <a:r>
              <a:rPr lang="cs-CZ" altLang="cs-CZ" sz="2400"/>
              <a:t>Epizodická (v atakách) s remisemi</a:t>
            </a:r>
          </a:p>
          <a:p>
            <a:pPr>
              <a:spcBef>
                <a:spcPts val="600"/>
              </a:spcBef>
              <a:buFont typeface="Arial" panose="020B0604020202020204" pitchFamily="34" charset="0"/>
              <a:buChar char="•"/>
            </a:pPr>
            <a:r>
              <a:rPr lang="cs-CZ" altLang="cs-CZ" sz="2400"/>
              <a:t>Neúplná remise</a:t>
            </a:r>
          </a:p>
          <a:p>
            <a:pPr>
              <a:spcBef>
                <a:spcPts val="600"/>
              </a:spcBef>
              <a:buFont typeface="Arial" panose="020B0604020202020204" pitchFamily="34" charset="0"/>
              <a:buChar char="•"/>
            </a:pPr>
            <a:r>
              <a:rPr lang="cs-CZ" altLang="cs-CZ" sz="2400"/>
              <a:t>Úplná remise nebo téměř úplná remise</a:t>
            </a:r>
          </a:p>
          <a:p>
            <a:pPr>
              <a:spcBef>
                <a:spcPts val="600"/>
              </a:spcBef>
              <a:buFont typeface="Arial" panose="020B0604020202020204" pitchFamily="34" charset="0"/>
              <a:buChar char="•"/>
            </a:pPr>
            <a:r>
              <a:rPr lang="cs-CZ" altLang="cs-CZ" sz="2400"/>
              <a:t>Jiná</a:t>
            </a:r>
          </a:p>
          <a:p>
            <a:pPr>
              <a:spcBef>
                <a:spcPts val="600"/>
              </a:spcBef>
              <a:buFont typeface="Arial" panose="020B0604020202020204" pitchFamily="34" charset="0"/>
              <a:buChar char="•"/>
            </a:pPr>
            <a:r>
              <a:rPr lang="cs-CZ" altLang="cs-CZ" sz="2400"/>
              <a:t>Období pozorování kratší než jeden rok</a:t>
            </a:r>
          </a:p>
          <a:p>
            <a:pPr lvl="1">
              <a:spcBef>
                <a:spcPts val="500"/>
              </a:spcBef>
              <a:buFont typeface="Arial" panose="020B0604020202020204" pitchFamily="34" charset="0"/>
              <a:buChar char="–"/>
            </a:pPr>
            <a:r>
              <a:rPr lang="cs-CZ" altLang="cs-CZ" sz="2000"/>
              <a:t>Pozn.: sledování musí trvat alespoň jeden rok </a:t>
            </a:r>
          </a:p>
          <a:p>
            <a:pPr>
              <a:spcBef>
                <a:spcPts val="600"/>
              </a:spcBef>
            </a:pPr>
            <a:endParaRPr lang="cs-CZ" altLang="cs-CZ" sz="2400"/>
          </a:p>
          <a:p>
            <a:pPr>
              <a:spcBef>
                <a:spcPts val="600"/>
              </a:spcBef>
            </a:pPr>
            <a:r>
              <a:rPr lang="cs-CZ" altLang="cs-CZ" sz="2400"/>
              <a:t>Menšina pac. – asi 15-20 % - jen jedna epizoda.</a:t>
            </a:r>
          </a:p>
          <a:p>
            <a:pPr>
              <a:spcBef>
                <a:spcPts val="600"/>
              </a:spcBef>
            </a:pPr>
            <a:r>
              <a:rPr lang="cs-CZ" altLang="cs-CZ" sz="2400"/>
              <a:t>Většina pac. – epizodický průběh.</a:t>
            </a:r>
          </a:p>
          <a:p>
            <a:pPr>
              <a:spcBef>
                <a:spcPts val="600"/>
              </a:spcBef>
            </a:pPr>
            <a:r>
              <a:rPr lang="cs-CZ" altLang="cs-CZ" sz="2400"/>
              <a:t>Asi 30 % pac. – chronický průběh.</a:t>
            </a:r>
          </a:p>
          <a:p>
            <a:pPr>
              <a:spcBef>
                <a:spcPts val="600"/>
              </a:spcBef>
            </a:pPr>
            <a:r>
              <a:rPr lang="cs-CZ" altLang="cs-CZ" sz="2400"/>
              <a:t> </a:t>
            </a:r>
          </a:p>
          <a:p>
            <a:pPr>
              <a:spcBef>
                <a:spcPts val="600"/>
              </a:spcBef>
            </a:pPr>
            <a:endParaRPr lang="cs-CZ" altLang="cs-CZ" sz="240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a:extLst>
              <a:ext uri="{FF2B5EF4-FFF2-40B4-BE49-F238E27FC236}">
                <a16:creationId xmlns:a16="http://schemas.microsoft.com/office/drawing/2014/main" id="{F7F11B95-22F2-4A93-BADE-FC13EF2D4BDE}"/>
              </a:ext>
            </a:extLst>
          </p:cNvPr>
          <p:cNvSpPr txBox="1">
            <a:spLocks noChangeArrowheads="1"/>
          </p:cNvSpPr>
          <p:nvPr/>
        </p:nvSpPr>
        <p:spPr bwMode="auto">
          <a:xfrm>
            <a:off x="2209800" y="260350"/>
            <a:ext cx="77724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2800" b="1" dirty="0">
                <a:solidFill>
                  <a:srgbClr val="00B050"/>
                </a:solidFill>
              </a:rPr>
              <a:t>SCHIZOFRENIE – ZÁKLADNÍ CHARAKTERISTIKA</a:t>
            </a:r>
          </a:p>
        </p:txBody>
      </p:sp>
      <p:sp>
        <p:nvSpPr>
          <p:cNvPr id="13315" name="Text Box 2">
            <a:extLst>
              <a:ext uri="{FF2B5EF4-FFF2-40B4-BE49-F238E27FC236}">
                <a16:creationId xmlns:a16="http://schemas.microsoft.com/office/drawing/2014/main" id="{5B4CC6D0-E75D-4253-9AC7-1E2A8E39D92B}"/>
              </a:ext>
            </a:extLst>
          </p:cNvPr>
          <p:cNvSpPr txBox="1">
            <a:spLocks noChangeArrowheads="1"/>
          </p:cNvSpPr>
          <p:nvPr/>
        </p:nvSpPr>
        <p:spPr bwMode="auto">
          <a:xfrm>
            <a:off x="2209800" y="1557338"/>
            <a:ext cx="7772400" cy="4608512"/>
          </a:xfrm>
          <a:prstGeom prst="rect">
            <a:avLst/>
          </a:prstGeom>
          <a:noFill/>
          <a:ln>
            <a:noFill/>
          </a:ln>
          <a:effectLst/>
        </p:spPr>
        <p:txBody>
          <a:bodyPr/>
          <a:lstStyle>
            <a:lvl1pPr marL="338138" indent="-338138">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1pPr>
            <a:lvl2pPr marL="738188" indent="-280988">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bg1"/>
                </a:solidFill>
                <a:latin typeface="Tahoma" panose="020B0604030504040204" pitchFamily="34" charset="0"/>
                <a:ea typeface="Microsoft YaHei" panose="020B0503020204020204" pitchFamily="34" charset="-122"/>
              </a:defRPr>
            </a:lvl9pPr>
          </a:lstStyle>
          <a:p>
            <a:pPr>
              <a:lnSpc>
                <a:spcPct val="90000"/>
              </a:lnSpc>
              <a:spcBef>
                <a:spcPts val="700"/>
              </a:spcBef>
              <a:buFont typeface="Arial" panose="020B0604020202020204" pitchFamily="34" charset="0"/>
              <a:buChar char="•"/>
              <a:defRPr/>
            </a:pPr>
            <a:r>
              <a:rPr lang="cs-CZ" altLang="cs-CZ" sz="2800" dirty="0">
                <a:solidFill>
                  <a:srgbClr val="000000"/>
                </a:solidFill>
                <a:latin typeface="Calibri" panose="020F0502020204030204" pitchFamily="34" charset="0"/>
              </a:rPr>
              <a:t>Typicky</a:t>
            </a:r>
            <a:r>
              <a:rPr lang="cs-CZ" altLang="cs-CZ" sz="2800" b="1" dirty="0">
                <a:solidFill>
                  <a:srgbClr val="000000"/>
                </a:solidFill>
                <a:latin typeface="Calibri" panose="020F0502020204030204" pitchFamily="34" charset="0"/>
              </a:rPr>
              <a:t> devastující </a:t>
            </a:r>
            <a:r>
              <a:rPr lang="cs-CZ" altLang="cs-CZ" sz="2800" dirty="0">
                <a:solidFill>
                  <a:srgbClr val="000000"/>
                </a:solidFill>
                <a:latin typeface="Calibri" panose="020F0502020204030204" pitchFamily="34" charset="0"/>
              </a:rPr>
              <a:t>duševní choroba (ne vždy)</a:t>
            </a:r>
          </a:p>
          <a:p>
            <a:pPr marL="0" indent="0">
              <a:lnSpc>
                <a:spcPct val="90000"/>
              </a:lnSpc>
              <a:spcBef>
                <a:spcPts val="700"/>
              </a:spcBef>
              <a:defRPr/>
            </a:pPr>
            <a:endParaRPr lang="cs-CZ" altLang="cs-CZ" sz="2800" b="1" dirty="0">
              <a:solidFill>
                <a:srgbClr val="000000"/>
              </a:solidFill>
              <a:latin typeface="Calibri" panose="020F0502020204030204" pitchFamily="34" charset="0"/>
            </a:endParaRPr>
          </a:p>
          <a:p>
            <a:pPr>
              <a:lnSpc>
                <a:spcPct val="90000"/>
              </a:lnSpc>
              <a:spcBef>
                <a:spcPts val="700"/>
              </a:spcBef>
              <a:buFont typeface="Arial" panose="020B0604020202020204" pitchFamily="34" charset="0"/>
              <a:buChar char="•"/>
              <a:defRPr/>
            </a:pPr>
            <a:r>
              <a:rPr lang="cs-CZ" altLang="cs-CZ" sz="2800" dirty="0">
                <a:solidFill>
                  <a:srgbClr val="000000"/>
                </a:solidFill>
                <a:latin typeface="Calibri" panose="020F0502020204030204" pitchFamily="34" charset="0"/>
              </a:rPr>
              <a:t>Začátek: </a:t>
            </a:r>
            <a:r>
              <a:rPr lang="cs-CZ" altLang="cs-CZ" sz="2800" b="1" dirty="0">
                <a:solidFill>
                  <a:srgbClr val="000000"/>
                </a:solidFill>
                <a:latin typeface="Calibri" panose="020F0502020204030204" pitchFamily="34" charset="0"/>
              </a:rPr>
              <a:t>ranná dospělost/puberta</a:t>
            </a:r>
          </a:p>
          <a:p>
            <a:pPr marL="0" indent="0">
              <a:lnSpc>
                <a:spcPct val="90000"/>
              </a:lnSpc>
              <a:spcBef>
                <a:spcPts val="700"/>
              </a:spcBef>
              <a:defRPr/>
            </a:pPr>
            <a:endParaRPr lang="cs-CZ" altLang="cs-CZ" sz="2800" b="1" dirty="0">
              <a:solidFill>
                <a:srgbClr val="000000"/>
              </a:solidFill>
              <a:latin typeface="Calibri" panose="020F0502020204030204" pitchFamily="34" charset="0"/>
            </a:endParaRPr>
          </a:p>
          <a:p>
            <a:pPr>
              <a:lnSpc>
                <a:spcPct val="90000"/>
              </a:lnSpc>
              <a:spcBef>
                <a:spcPts val="700"/>
              </a:spcBef>
              <a:buFont typeface="Arial" panose="020B0604020202020204" pitchFamily="34" charset="0"/>
              <a:buChar char="•"/>
              <a:defRPr/>
            </a:pPr>
            <a:r>
              <a:rPr lang="cs-CZ" altLang="cs-CZ" sz="2800" dirty="0">
                <a:solidFill>
                  <a:srgbClr val="000000"/>
                </a:solidFill>
                <a:latin typeface="Calibri" panose="020F0502020204030204" pitchFamily="34" charset="0"/>
              </a:rPr>
              <a:t>Původně Emilem </a:t>
            </a:r>
            <a:r>
              <a:rPr lang="cs-CZ" altLang="cs-CZ" sz="2800" dirty="0" err="1">
                <a:solidFill>
                  <a:srgbClr val="000000"/>
                </a:solidFill>
                <a:latin typeface="Calibri" panose="020F0502020204030204" pitchFamily="34" charset="0"/>
              </a:rPr>
              <a:t>Kraepelinem</a:t>
            </a:r>
            <a:r>
              <a:rPr lang="cs-CZ" altLang="cs-CZ" sz="2800" dirty="0">
                <a:solidFill>
                  <a:srgbClr val="000000"/>
                </a:solidFill>
                <a:latin typeface="Calibri" panose="020F0502020204030204" pitchFamily="34" charset="0"/>
              </a:rPr>
              <a:t> označována jako </a:t>
            </a:r>
            <a:r>
              <a:rPr lang="cs-CZ" altLang="cs-CZ" sz="2800" b="1" dirty="0">
                <a:solidFill>
                  <a:srgbClr val="000000"/>
                </a:solidFill>
                <a:latin typeface="Calibri" panose="020F0502020204030204" pitchFamily="34" charset="0"/>
              </a:rPr>
              <a:t>„</a:t>
            </a:r>
            <a:r>
              <a:rPr lang="cs-CZ" altLang="cs-CZ" sz="2800" b="1" dirty="0" err="1">
                <a:solidFill>
                  <a:srgbClr val="000000"/>
                </a:solidFill>
                <a:latin typeface="Calibri" panose="020F0502020204030204" pitchFamily="34" charset="0"/>
              </a:rPr>
              <a:t>dementia</a:t>
            </a:r>
            <a:r>
              <a:rPr lang="cs-CZ" altLang="cs-CZ" sz="2800" b="1" dirty="0">
                <a:solidFill>
                  <a:srgbClr val="000000"/>
                </a:solidFill>
                <a:latin typeface="Calibri" panose="020F0502020204030204" pitchFamily="34" charset="0"/>
              </a:rPr>
              <a:t> </a:t>
            </a:r>
            <a:r>
              <a:rPr lang="cs-CZ" altLang="cs-CZ" sz="2800" b="1" dirty="0" err="1">
                <a:solidFill>
                  <a:srgbClr val="000000"/>
                </a:solidFill>
                <a:latin typeface="Calibri" panose="020F0502020204030204" pitchFamily="34" charset="0"/>
              </a:rPr>
              <a:t>preacox</a:t>
            </a:r>
            <a:r>
              <a:rPr lang="cs-CZ" altLang="cs-CZ" sz="2800" b="1" dirty="0">
                <a:solidFill>
                  <a:srgbClr val="000000"/>
                </a:solidFill>
                <a:latin typeface="Calibri" panose="020F0502020204030204" pitchFamily="34" charset="0"/>
              </a:rPr>
              <a:t>“ </a:t>
            </a:r>
          </a:p>
          <a:p>
            <a:pPr marL="0" indent="0">
              <a:lnSpc>
                <a:spcPct val="90000"/>
              </a:lnSpc>
              <a:spcBef>
                <a:spcPts val="700"/>
              </a:spcBef>
              <a:defRPr/>
            </a:pPr>
            <a:endParaRPr lang="cs-CZ" altLang="cs-CZ" sz="2800" b="1" dirty="0">
              <a:solidFill>
                <a:srgbClr val="000000"/>
              </a:solidFill>
              <a:latin typeface="Calibri" panose="020F0502020204030204" pitchFamily="34" charset="0"/>
            </a:endParaRPr>
          </a:p>
          <a:p>
            <a:pPr>
              <a:lnSpc>
                <a:spcPct val="90000"/>
              </a:lnSpc>
              <a:spcBef>
                <a:spcPts val="700"/>
              </a:spcBef>
              <a:buFont typeface="Arial" panose="020B0604020202020204" pitchFamily="34" charset="0"/>
              <a:buChar char="•"/>
              <a:defRPr/>
            </a:pPr>
            <a:r>
              <a:rPr lang="cs-CZ" altLang="cs-CZ" sz="2800" dirty="0">
                <a:solidFill>
                  <a:srgbClr val="000000"/>
                </a:solidFill>
                <a:latin typeface="Calibri" panose="020F0502020204030204" pitchFamily="34" charset="0"/>
              </a:rPr>
              <a:t>Název „schizofrenie“ pochází od Eugena </a:t>
            </a:r>
            <a:r>
              <a:rPr lang="cs-CZ" altLang="cs-CZ" sz="2800" dirty="0" err="1">
                <a:solidFill>
                  <a:srgbClr val="000000"/>
                </a:solidFill>
                <a:latin typeface="Calibri" panose="020F0502020204030204" pitchFamily="34" charset="0"/>
              </a:rPr>
              <a:t>Bleulera</a:t>
            </a:r>
            <a:r>
              <a:rPr lang="cs-CZ" altLang="cs-CZ" sz="2800" dirty="0">
                <a:solidFill>
                  <a:srgbClr val="000000"/>
                </a:solidFill>
                <a:latin typeface="Calibri" panose="020F0502020204030204" pitchFamily="34" charset="0"/>
              </a:rPr>
              <a:t> a znamená „fragmentovanou mysl“</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
            <a:extLst>
              <a:ext uri="{FF2B5EF4-FFF2-40B4-BE49-F238E27FC236}">
                <a16:creationId xmlns:a16="http://schemas.microsoft.com/office/drawing/2014/main" id="{33DBE809-71BF-4539-8F32-A4029269B170}"/>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Epidemiologie schizofrenie</a:t>
            </a:r>
          </a:p>
        </p:txBody>
      </p:sp>
      <p:sp>
        <p:nvSpPr>
          <p:cNvPr id="96259" name="Text Box 2">
            <a:extLst>
              <a:ext uri="{FF2B5EF4-FFF2-40B4-BE49-F238E27FC236}">
                <a16:creationId xmlns:a16="http://schemas.microsoft.com/office/drawing/2014/main" id="{6F03DD98-7A93-4233-8B0E-EA5F3905B39C}"/>
              </a:ext>
            </a:extLst>
          </p:cNvPr>
          <p:cNvSpPr txBox="1">
            <a:spLocks noChangeArrowheads="1"/>
          </p:cNvSpPr>
          <p:nvPr/>
        </p:nvSpPr>
        <p:spPr bwMode="auto">
          <a:xfrm>
            <a:off x="3000376" y="2924175"/>
            <a:ext cx="7210425" cy="320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anose="020F0502020204030204" pitchFamily="34" charset="0"/>
                <a:ea typeface="Microsoft YaHei" panose="020B0503020204020204" pitchFamily="34" charset="-122"/>
              </a:defRPr>
            </a:lvl1pPr>
            <a:lvl2pPr marL="741363" indent="-284163">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Font typeface="Arial" panose="020B0604020202020204" pitchFamily="34" charset="0"/>
              <a:buChar char="•"/>
            </a:pPr>
            <a:r>
              <a:rPr lang="cs-CZ" altLang="cs-CZ"/>
              <a:t>Celoživotní prevalence je 1%</a:t>
            </a:r>
          </a:p>
          <a:p>
            <a:pPr eaLnBrk="1" hangingPunct="1">
              <a:lnSpc>
                <a:spcPct val="90000"/>
              </a:lnSpc>
              <a:buFont typeface="Arial" panose="020B0604020202020204" pitchFamily="34" charset="0"/>
              <a:buChar char="•"/>
            </a:pPr>
            <a:r>
              <a:rPr lang="cs-CZ" altLang="cs-CZ"/>
              <a:t>Celosvětově stejná</a:t>
            </a:r>
          </a:p>
          <a:p>
            <a:pPr eaLnBrk="1" hangingPunct="1">
              <a:lnSpc>
                <a:spcPct val="90000"/>
              </a:lnSpc>
              <a:buFont typeface="Arial" panose="020B0604020202020204" pitchFamily="34" charset="0"/>
              <a:buChar char="•"/>
            </a:pPr>
            <a:r>
              <a:rPr lang="cs-CZ" altLang="cs-CZ"/>
              <a:t>Vzdělání a sociální status nehraje roli</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1">
            <a:extLst>
              <a:ext uri="{FF2B5EF4-FFF2-40B4-BE49-F238E27FC236}">
                <a16:creationId xmlns:a16="http://schemas.microsoft.com/office/drawing/2014/main" id="{827E4373-0430-4C99-B557-03F0F78E6A79}"/>
              </a:ext>
            </a:extLst>
          </p:cNvPr>
          <p:cNvSpPr txBox="1">
            <a:spLocks noChangeArrowheads="1"/>
          </p:cNvSpPr>
          <p:nvPr/>
        </p:nvSpPr>
        <p:spPr bwMode="auto">
          <a:xfrm>
            <a:off x="1981201" y="274638"/>
            <a:ext cx="61309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Epidemiologie SCH: pohlavní rozdíly</a:t>
            </a:r>
          </a:p>
        </p:txBody>
      </p:sp>
      <p:sp>
        <p:nvSpPr>
          <p:cNvPr id="119811" name="Text Box 2">
            <a:extLst>
              <a:ext uri="{FF2B5EF4-FFF2-40B4-BE49-F238E27FC236}">
                <a16:creationId xmlns:a16="http://schemas.microsoft.com/office/drawing/2014/main" id="{488D2B49-9223-4D84-A6BE-42D8945E111B}"/>
              </a:ext>
            </a:extLst>
          </p:cNvPr>
          <p:cNvSpPr txBox="1">
            <a:spLocks noChangeArrowheads="1"/>
          </p:cNvSpPr>
          <p:nvPr/>
        </p:nvSpPr>
        <p:spPr bwMode="auto">
          <a:xfrm>
            <a:off x="3216276" y="1844675"/>
            <a:ext cx="6994525" cy="4281488"/>
          </a:xfrm>
          <a:prstGeom prst="rect">
            <a:avLst/>
          </a:prstGeom>
          <a:noFill/>
          <a:ln>
            <a:noFill/>
          </a:ln>
          <a:effec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anose="020F0502020204030204" pitchFamily="34" charset="0"/>
                <a:ea typeface="Microsoft YaHei" panose="020B0503020204020204" pitchFamily="34" charset="-122"/>
              </a:defRPr>
            </a:lvl1pPr>
            <a:lvl2pPr marL="741363" indent="-284163">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defRPr/>
            </a:pPr>
            <a:r>
              <a:rPr lang="cs-CZ" altLang="cs-CZ" sz="2400" dirty="0"/>
              <a:t>Dřívější nástup </a:t>
            </a:r>
          </a:p>
          <a:p>
            <a:pPr eaLnBrk="1" hangingPunct="1">
              <a:buFont typeface="Arial" panose="020B0604020202020204" pitchFamily="34" charset="0"/>
              <a:buChar char="•"/>
              <a:defRPr/>
            </a:pPr>
            <a:r>
              <a:rPr lang="cs-CZ" altLang="cs-CZ" sz="2400" dirty="0"/>
              <a:t>Horší premorbidní anamnéza</a:t>
            </a:r>
          </a:p>
          <a:p>
            <a:pPr eaLnBrk="1" hangingPunct="1">
              <a:buFont typeface="Arial" panose="020B0604020202020204" pitchFamily="34" charset="0"/>
              <a:buChar char="•"/>
              <a:defRPr/>
            </a:pPr>
            <a:r>
              <a:rPr lang="cs-CZ" altLang="cs-CZ" sz="2400" dirty="0"/>
              <a:t>Více negativních příznaků</a:t>
            </a:r>
          </a:p>
          <a:p>
            <a:pPr eaLnBrk="1" hangingPunct="1">
              <a:buFont typeface="Arial" panose="020B0604020202020204" pitchFamily="34" charset="0"/>
              <a:buChar char="•"/>
              <a:defRPr/>
            </a:pPr>
            <a:r>
              <a:rPr lang="cs-CZ" altLang="cs-CZ" sz="2400" dirty="0"/>
              <a:t>Horší prognóza</a:t>
            </a:r>
          </a:p>
          <a:p>
            <a:pPr eaLnBrk="1" hangingPunct="1">
              <a:buFont typeface="Arial" panose="020B0604020202020204" pitchFamily="34" charset="0"/>
              <a:buChar char="•"/>
              <a:defRPr/>
            </a:pPr>
            <a:r>
              <a:rPr lang="cs-CZ" altLang="cs-CZ" sz="2400" dirty="0"/>
              <a:t>Více abnormit mozku detekovaných zobrazovacími metodami</a:t>
            </a:r>
          </a:p>
          <a:p>
            <a:pPr marL="0" indent="0">
              <a:defRPr/>
            </a:pPr>
            <a:endParaRPr lang="cs-CZ" altLang="cs-CZ" dirty="0"/>
          </a:p>
          <a:p>
            <a:pPr marL="457200" indent="-457200">
              <a:buFont typeface="Arial" panose="020B0604020202020204" pitchFamily="34" charset="0"/>
              <a:buChar char="•"/>
              <a:defRPr/>
            </a:pPr>
            <a:r>
              <a:rPr lang="cs-CZ" altLang="cs-CZ" sz="2400" dirty="0"/>
              <a:t>Výraznější afektivní příznaky</a:t>
            </a:r>
          </a:p>
          <a:p>
            <a:pPr marL="457200" indent="-457200">
              <a:buFont typeface="Arial" panose="020B0604020202020204" pitchFamily="34" charset="0"/>
              <a:buChar char="•"/>
              <a:defRPr/>
            </a:pPr>
            <a:r>
              <a:rPr lang="cs-CZ" altLang="cs-CZ" sz="2400" dirty="0"/>
              <a:t>Lepší prognóza</a:t>
            </a:r>
          </a:p>
          <a:p>
            <a:pPr lvl="1" eaLnBrk="1" hangingPunct="1">
              <a:buFont typeface="Arial" panose="020B0604020202020204" pitchFamily="34" charset="0"/>
              <a:buNone/>
              <a:defRPr/>
            </a:pPr>
            <a:endParaRPr lang="cs-CZ" altLang="cs-CZ" dirty="0"/>
          </a:p>
        </p:txBody>
      </p:sp>
      <p:pic>
        <p:nvPicPr>
          <p:cNvPr id="98308" name="Obrázek 2">
            <a:extLst>
              <a:ext uri="{FF2B5EF4-FFF2-40B4-BE49-F238E27FC236}">
                <a16:creationId xmlns:a16="http://schemas.microsoft.com/office/drawing/2014/main" id="{50B804DE-ECAB-43C0-8A06-0A9B55249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3163" y="25401"/>
            <a:ext cx="18986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Obrázek 7">
            <a:extLst>
              <a:ext uri="{FF2B5EF4-FFF2-40B4-BE49-F238E27FC236}">
                <a16:creationId xmlns:a16="http://schemas.microsoft.com/office/drawing/2014/main" id="{734E109F-BC52-459A-B872-37BF22813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139" y="2011363"/>
            <a:ext cx="1004887"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Obrázek 9">
            <a:extLst>
              <a:ext uri="{FF2B5EF4-FFF2-40B4-BE49-F238E27FC236}">
                <a16:creationId xmlns:a16="http://schemas.microsoft.com/office/drawing/2014/main" id="{40C218D3-92C6-43DD-8D6F-7E61ED9944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9" y="4868864"/>
            <a:ext cx="13239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1">
            <a:extLst>
              <a:ext uri="{FF2B5EF4-FFF2-40B4-BE49-F238E27FC236}">
                <a16:creationId xmlns:a16="http://schemas.microsoft.com/office/drawing/2014/main" id="{AA32A810-1CB5-4BED-B7B9-AFC8341CBF5E}"/>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Rizikové faktory</a:t>
            </a:r>
          </a:p>
        </p:txBody>
      </p:sp>
      <p:sp>
        <p:nvSpPr>
          <p:cNvPr id="100355" name="Text Box 2">
            <a:extLst>
              <a:ext uri="{FF2B5EF4-FFF2-40B4-BE49-F238E27FC236}">
                <a16:creationId xmlns:a16="http://schemas.microsoft.com/office/drawing/2014/main" id="{D8435E28-05A0-4A44-B60F-7A1515674656}"/>
              </a:ext>
            </a:extLst>
          </p:cNvPr>
          <p:cNvSpPr txBox="1">
            <a:spLocks noChangeArrowheads="1"/>
          </p:cNvSpPr>
          <p:nvPr/>
        </p:nvSpPr>
        <p:spPr bwMode="auto">
          <a:xfrm>
            <a:off x="1952625" y="1628776"/>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cs-CZ" altLang="cs-CZ" dirty="0"/>
              <a:t>Migrační status</a:t>
            </a:r>
          </a:p>
          <a:p>
            <a:pPr eaLnBrk="1" hangingPunct="1">
              <a:buFont typeface="Arial" panose="020B0604020202020204" pitchFamily="34" charset="0"/>
              <a:buChar char="•"/>
            </a:pPr>
            <a:r>
              <a:rPr lang="cs-CZ" altLang="cs-CZ" b="1" dirty="0"/>
              <a:t>Starší otcové </a:t>
            </a:r>
            <a:r>
              <a:rPr lang="cs-CZ" altLang="cs-CZ" dirty="0"/>
              <a:t>(nad 40 resp. 45 let v době porodu dítěte)</a:t>
            </a:r>
          </a:p>
          <a:p>
            <a:pPr eaLnBrk="1" hangingPunct="1">
              <a:buFont typeface="Arial" panose="020B0604020202020204" pitchFamily="34" charset="0"/>
              <a:buChar char="•"/>
            </a:pPr>
            <a:r>
              <a:rPr lang="cs-CZ" altLang="cs-CZ" dirty="0"/>
              <a:t>Hladovění v těhotenství</a:t>
            </a:r>
          </a:p>
          <a:p>
            <a:pPr eaLnBrk="1" hangingPunct="1">
              <a:buFont typeface="Arial" panose="020B0604020202020204" pitchFamily="34" charset="0"/>
              <a:buChar char="•"/>
            </a:pPr>
            <a:r>
              <a:rPr lang="cs-CZ" altLang="cs-CZ" b="1" dirty="0"/>
              <a:t>Dlouhodobé užívání marihuany </a:t>
            </a:r>
            <a:r>
              <a:rPr lang="cs-CZ" altLang="cs-CZ" sz="1600" dirty="0"/>
              <a:t>– čím víc a častěji, tím hůř</a:t>
            </a:r>
          </a:p>
          <a:p>
            <a:pPr eaLnBrk="1" hangingPunct="1">
              <a:buFont typeface="Arial" panose="020B0604020202020204" pitchFamily="34" charset="0"/>
              <a:buChar char="•"/>
            </a:pPr>
            <a:r>
              <a:rPr lang="cs-CZ" altLang="cs-CZ" dirty="0"/>
              <a:t>Porodní komplikace</a:t>
            </a:r>
          </a:p>
          <a:p>
            <a:pPr eaLnBrk="1" hangingPunct="1">
              <a:buFont typeface="Arial" panose="020B0604020202020204" pitchFamily="34" charset="0"/>
              <a:buChar char="•"/>
            </a:pPr>
            <a:r>
              <a:rPr lang="cs-CZ" altLang="cs-CZ" dirty="0"/>
              <a:t>Život ve městě</a:t>
            </a:r>
          </a:p>
          <a:p>
            <a:pPr eaLnBrk="1" hangingPunct="1">
              <a:buFont typeface="Arial" panose="020B0604020202020204" pitchFamily="34" charset="0"/>
              <a:buChar char="•"/>
            </a:pPr>
            <a:r>
              <a:rPr lang="cs-CZ" altLang="cs-CZ" dirty="0"/>
              <a:t>Narození v zimě nebo na jaře</a:t>
            </a:r>
          </a:p>
        </p:txBody>
      </p:sp>
      <p:pic>
        <p:nvPicPr>
          <p:cNvPr id="100356" name="Obrázek 2">
            <a:extLst>
              <a:ext uri="{FF2B5EF4-FFF2-40B4-BE49-F238E27FC236}">
                <a16:creationId xmlns:a16="http://schemas.microsoft.com/office/drawing/2014/main" id="{B4EDB53C-B67B-408C-939A-3F3607222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8914" y="4797426"/>
            <a:ext cx="15017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Obrázek 4">
            <a:extLst>
              <a:ext uri="{FF2B5EF4-FFF2-40B4-BE49-F238E27FC236}">
                <a16:creationId xmlns:a16="http://schemas.microsoft.com/office/drawing/2014/main" id="{D3905C73-242C-40FE-AEDC-3C7DC2AD93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2801" y="2439988"/>
            <a:ext cx="86201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Obrázek 8">
            <a:extLst>
              <a:ext uri="{FF2B5EF4-FFF2-40B4-BE49-F238E27FC236}">
                <a16:creationId xmlns:a16="http://schemas.microsoft.com/office/drawing/2014/main" id="{0096CE05-0120-4E88-A7B0-661D94FCD2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1625" y="1187450"/>
            <a:ext cx="10858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1">
            <a:extLst>
              <a:ext uri="{FF2B5EF4-FFF2-40B4-BE49-F238E27FC236}">
                <a16:creationId xmlns:a16="http://schemas.microsoft.com/office/drawing/2014/main" id="{6E5E3F50-469A-44C1-A910-C13C01F0EE62}"/>
              </a:ext>
            </a:extLst>
          </p:cNvPr>
          <p:cNvSpPr txBox="1">
            <a:spLocks noChangeArrowheads="1"/>
          </p:cNvSpPr>
          <p:nvPr/>
        </p:nvSpPr>
        <p:spPr bwMode="auto">
          <a:xfrm>
            <a:off x="1981200" y="333375"/>
            <a:ext cx="82296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dirty="0">
                <a:solidFill>
                  <a:srgbClr val="00B050"/>
                </a:solidFill>
              </a:rPr>
              <a:t>Etiologie schizofrenie</a:t>
            </a:r>
          </a:p>
        </p:txBody>
      </p:sp>
      <p:sp>
        <p:nvSpPr>
          <p:cNvPr id="59394" name="Text Box 2">
            <a:extLst>
              <a:ext uri="{FF2B5EF4-FFF2-40B4-BE49-F238E27FC236}">
                <a16:creationId xmlns:a16="http://schemas.microsoft.com/office/drawing/2014/main" id="{C063D071-A2CD-469C-8DC8-8A2842427CE4}"/>
              </a:ext>
            </a:extLst>
          </p:cNvPr>
          <p:cNvSpPr txBox="1">
            <a:spLocks noChangeArrowheads="1"/>
          </p:cNvSpPr>
          <p:nvPr/>
        </p:nvSpPr>
        <p:spPr bwMode="auto">
          <a:xfrm>
            <a:off x="295276" y="1143001"/>
            <a:ext cx="11601450" cy="5210174"/>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7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Je multifaktoriální, komplexní, do jisté míry i heterogenní </a:t>
            </a:r>
            <a:r>
              <a:rPr lang="cs-CZ" altLang="cs-CZ" dirty="0">
                <a:latin typeface="Calibri" panose="020F0502020204030204" pitchFamily="34" charset="0"/>
              </a:rPr>
              <a:t>(například se diskutuje o tom, zda farmakorezistentní pacienti mají mírně odlišné narušení funkce </a:t>
            </a:r>
            <a:r>
              <a:rPr lang="cs-CZ" altLang="cs-CZ" dirty="0" err="1">
                <a:latin typeface="Calibri" panose="020F0502020204030204" pitchFamily="34" charset="0"/>
              </a:rPr>
              <a:t>neuropřenašečů</a:t>
            </a:r>
            <a:r>
              <a:rPr lang="cs-CZ" altLang="cs-CZ" dirty="0">
                <a:latin typeface="Calibri" panose="020F0502020204030204" pitchFamily="34" charset="0"/>
              </a:rPr>
              <a:t> (větší role glutamátu oproti dopaminu</a:t>
            </a:r>
            <a:r>
              <a:rPr lang="cs-CZ" altLang="cs-CZ" sz="1600" dirty="0">
                <a:latin typeface="Calibri" panose="020F0502020204030204" pitchFamily="34" charset="0"/>
              </a:rPr>
              <a:t>?)</a:t>
            </a:r>
            <a:r>
              <a:rPr lang="cs-CZ" altLang="cs-CZ" dirty="0">
                <a:latin typeface="Calibri" panose="020F0502020204030204" pitchFamily="34" charset="0"/>
              </a:rPr>
              <a:t> oproti pacientům dobře reagujícím na psychofarmaka, negativní příznaky mají jiný neuroanatomický a funkční korelát než pozitivní a pacienti jsou v (ne)přítomnosti </a:t>
            </a:r>
            <a:r>
              <a:rPr lang="cs-CZ" altLang="cs-CZ" dirty="0" err="1">
                <a:latin typeface="Calibri" panose="020F0502020204030204" pitchFamily="34" charset="0"/>
              </a:rPr>
              <a:t>pozit</a:t>
            </a:r>
            <a:r>
              <a:rPr lang="cs-CZ" altLang="cs-CZ" dirty="0">
                <a:latin typeface="Calibri" panose="020F0502020204030204" pitchFamily="34" charset="0"/>
              </a:rPr>
              <a:t>./</a:t>
            </a:r>
            <a:r>
              <a:rPr lang="cs-CZ" altLang="cs-CZ" dirty="0" err="1">
                <a:latin typeface="Calibri" panose="020F0502020204030204" pitchFamily="34" charset="0"/>
              </a:rPr>
              <a:t>negat</a:t>
            </a:r>
            <a:r>
              <a:rPr lang="cs-CZ" altLang="cs-CZ" dirty="0">
                <a:latin typeface="Calibri" panose="020F0502020204030204" pitchFamily="34" charset="0"/>
              </a:rPr>
              <a:t>. příznaků odlišní..)</a:t>
            </a:r>
          </a:p>
          <a:p>
            <a:pPr marL="0" indent="0">
              <a:spcBef>
                <a:spcPts val="700"/>
              </a:spcBef>
              <a:buClr>
                <a:srgbClr val="000000"/>
              </a:buClr>
              <a:buSzPct val="100000"/>
              <a:defRPr/>
            </a:pPr>
            <a:endParaRPr lang="cs-CZ" altLang="cs-CZ" dirty="0">
              <a:latin typeface="Calibri" panose="020F0502020204030204" pitchFamily="34" charset="0"/>
            </a:endParaRPr>
          </a:p>
          <a:p>
            <a:pPr>
              <a:spcBef>
                <a:spcPts val="7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Přítomny jsou změny neuroanatomické, funkční, roli hraje genetika, psychologické faktory.  </a:t>
            </a:r>
          </a:p>
          <a:p>
            <a:pPr>
              <a:spcBef>
                <a:spcPts val="7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Neuroanatomické i funkční změny jsou dynamické v čase. </a:t>
            </a:r>
          </a:p>
          <a:p>
            <a:pPr marL="342900" indent="-342900">
              <a:spcBef>
                <a:spcPts val="7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S rozvojem zobrazovacích metod se dozvídáme stále nové informace.</a:t>
            </a:r>
          </a:p>
          <a:p>
            <a:pPr marL="0" indent="0">
              <a:spcBef>
                <a:spcPts val="700"/>
              </a:spcBef>
              <a:buClr>
                <a:srgbClr val="000000"/>
              </a:buClr>
              <a:buSzPct val="100000"/>
              <a:defRPr/>
            </a:pPr>
            <a:endParaRPr lang="cs-CZ" altLang="cs-CZ" sz="2400" dirty="0">
              <a:latin typeface="Calibri" panose="020F0502020204030204" pitchFamily="34" charset="0"/>
            </a:endParaRPr>
          </a:p>
          <a:p>
            <a:pPr>
              <a:spcBef>
                <a:spcPts val="25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obecný rámec -</a:t>
            </a:r>
            <a:r>
              <a:rPr lang="cs-CZ" altLang="cs-CZ" sz="2400" dirty="0">
                <a:solidFill>
                  <a:srgbClr val="0070C0"/>
                </a:solidFill>
                <a:latin typeface="Calibri" panose="020F0502020204030204" pitchFamily="34" charset="0"/>
              </a:rPr>
              <a:t> </a:t>
            </a:r>
            <a:r>
              <a:rPr lang="cs-CZ" altLang="cs-CZ" sz="2400" b="1" dirty="0">
                <a:solidFill>
                  <a:srgbClr val="0070C0"/>
                </a:solidFill>
                <a:latin typeface="Calibri" panose="020F0502020204030204" pitchFamily="34" charset="0"/>
              </a:rPr>
              <a:t>teorie zátěže a dispozice</a:t>
            </a:r>
            <a:r>
              <a:rPr lang="cs-CZ" altLang="cs-CZ" sz="2400" dirty="0">
                <a:solidFill>
                  <a:srgbClr val="0070C0"/>
                </a:solidFill>
                <a:latin typeface="Calibri" panose="020F0502020204030204" pitchFamily="34" charset="0"/>
              </a:rPr>
              <a:t>: </a:t>
            </a:r>
            <a:r>
              <a:rPr lang="cs-CZ" altLang="cs-CZ" sz="2400" dirty="0">
                <a:latin typeface="Calibri" panose="020F0502020204030204" pitchFamily="34" charset="0"/>
              </a:rPr>
              <a:t>Dědičná nebo získaná vloha disponuje k selhání adaptivních funkcí duševního života, což vede k nepřizpůsobivému prožívání a chování při zátěži; to prohlubuje snížení odolnosti jedince a nakonec vyústí do klinické manifestace onemocnění</a:t>
            </a:r>
            <a:r>
              <a:rPr lang="cs-CZ" altLang="cs-CZ" sz="2800" dirty="0">
                <a:latin typeface="Calibri" panose="020F0502020204030204" pitchFamily="34" charset="0"/>
              </a:rPr>
              <a:t>.                              </a:t>
            </a:r>
            <a:r>
              <a:rPr lang="cs-CZ" altLang="cs-CZ" sz="1000" dirty="0">
                <a:latin typeface="Calibri" panose="020F0502020204030204" pitchFamily="34" charset="0"/>
              </a:rPr>
              <a:t>(odstavec převzat z přednášky prof. </a:t>
            </a:r>
            <a:r>
              <a:rPr lang="cs-CZ" altLang="cs-CZ" sz="1000" dirty="0" err="1">
                <a:latin typeface="Calibri" panose="020F0502020204030204" pitchFamily="34" charset="0"/>
              </a:rPr>
              <a:t>Rabocha</a:t>
            </a:r>
            <a:r>
              <a:rPr lang="cs-CZ" altLang="cs-CZ" sz="1000" dirty="0">
                <a:latin typeface="Calibri" panose="020F0502020204030204" pitchFamily="34" charset="0"/>
              </a:rPr>
              <a:t>)</a:t>
            </a:r>
          </a:p>
          <a:p>
            <a:pPr marL="0" indent="0">
              <a:spcBef>
                <a:spcPts val="250"/>
              </a:spcBef>
              <a:buClr>
                <a:srgbClr val="000000"/>
              </a:buClr>
              <a:buSzPct val="100000"/>
              <a:defRPr/>
            </a:pPr>
            <a:endParaRPr lang="cs-CZ" altLang="cs-CZ" sz="1000" dirty="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1">
            <a:extLst>
              <a:ext uri="{FF2B5EF4-FFF2-40B4-BE49-F238E27FC236}">
                <a16:creationId xmlns:a16="http://schemas.microsoft.com/office/drawing/2014/main" id="{AC87A37D-1238-4BD8-A43E-F8ED1B82C6BE}"/>
              </a:ext>
            </a:extLst>
          </p:cNvPr>
          <p:cNvSpPr txBox="1">
            <a:spLocks noChangeArrowheads="1"/>
          </p:cNvSpPr>
          <p:nvPr/>
        </p:nvSpPr>
        <p:spPr bwMode="auto">
          <a:xfrm>
            <a:off x="1919288" y="620713"/>
            <a:ext cx="82296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a:t>Neurovývojová hypotéza</a:t>
            </a:r>
          </a:p>
        </p:txBody>
      </p:sp>
      <p:sp>
        <p:nvSpPr>
          <p:cNvPr id="64514" name="Text Box 2">
            <a:extLst>
              <a:ext uri="{FF2B5EF4-FFF2-40B4-BE49-F238E27FC236}">
                <a16:creationId xmlns:a16="http://schemas.microsoft.com/office/drawing/2014/main" id="{BAB8A4DF-3AB5-4998-B2C7-F41D13CC0DC1}"/>
              </a:ext>
            </a:extLst>
          </p:cNvPr>
          <p:cNvSpPr txBox="1">
            <a:spLocks noChangeArrowheads="1"/>
          </p:cNvSpPr>
          <p:nvPr/>
        </p:nvSpPr>
        <p:spPr bwMode="auto">
          <a:xfrm>
            <a:off x="1171576" y="1700214"/>
            <a:ext cx="10477500" cy="4395787"/>
          </a:xfrm>
          <a:prstGeom prst="rect">
            <a:avLst/>
          </a:prstGeom>
          <a:noFill/>
          <a:ln>
            <a:noFill/>
          </a:ln>
          <a:effectLst/>
        </p:spPr>
        <p:txBody>
          <a:bodyPr/>
          <a:lstStyle>
            <a:lvl1pPr marL="265113" indent="-265113">
              <a:tabLst>
                <a:tab pos="265113" algn="l"/>
                <a:tab pos="722313" algn="l"/>
                <a:tab pos="1179513" algn="l"/>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Lst>
              <a:defRPr>
                <a:solidFill>
                  <a:srgbClr val="000000"/>
                </a:solidFill>
                <a:latin typeface="Tahoma" panose="020B0604030504040204" pitchFamily="34" charset="0"/>
                <a:ea typeface="Microsoft YaHei" panose="020B0503020204020204" pitchFamily="34" charset="-122"/>
              </a:defRPr>
            </a:lvl1pPr>
            <a:lvl2pPr>
              <a:tabLst>
                <a:tab pos="265113" algn="l"/>
                <a:tab pos="722313" algn="l"/>
                <a:tab pos="1179513" algn="l"/>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Lst>
              <a:defRPr>
                <a:solidFill>
                  <a:srgbClr val="000000"/>
                </a:solidFill>
                <a:latin typeface="Tahoma" panose="020B0604030504040204" pitchFamily="34" charset="0"/>
                <a:ea typeface="Microsoft YaHei" panose="020B0503020204020204" pitchFamily="34" charset="-122"/>
              </a:defRPr>
            </a:lvl2pPr>
            <a:lvl3pPr>
              <a:tabLst>
                <a:tab pos="265113" algn="l"/>
                <a:tab pos="722313" algn="l"/>
                <a:tab pos="1179513" algn="l"/>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Lst>
              <a:defRPr>
                <a:solidFill>
                  <a:srgbClr val="000000"/>
                </a:solidFill>
                <a:latin typeface="Tahoma" panose="020B0604030504040204" pitchFamily="34" charset="0"/>
                <a:ea typeface="Microsoft YaHei" panose="020B0503020204020204" pitchFamily="34" charset="-122"/>
              </a:defRPr>
            </a:lvl3pPr>
            <a:lvl4pPr>
              <a:tabLst>
                <a:tab pos="265113" algn="l"/>
                <a:tab pos="722313" algn="l"/>
                <a:tab pos="1179513" algn="l"/>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Lst>
              <a:defRPr>
                <a:solidFill>
                  <a:srgbClr val="000000"/>
                </a:solidFill>
                <a:latin typeface="Tahoma" panose="020B0604030504040204" pitchFamily="34" charset="0"/>
                <a:ea typeface="Microsoft YaHei" panose="020B0503020204020204" pitchFamily="34" charset="-122"/>
              </a:defRPr>
            </a:lvl4pPr>
            <a:lvl5pPr>
              <a:tabLst>
                <a:tab pos="265113" algn="l"/>
                <a:tab pos="722313" algn="l"/>
                <a:tab pos="1179513" algn="l"/>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265113" algn="l"/>
                <a:tab pos="722313" algn="l"/>
                <a:tab pos="1179513" algn="l"/>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265113" algn="l"/>
                <a:tab pos="722313" algn="l"/>
                <a:tab pos="1179513" algn="l"/>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265113" algn="l"/>
                <a:tab pos="722313" algn="l"/>
                <a:tab pos="1179513" algn="l"/>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265113" algn="l"/>
                <a:tab pos="722313" algn="l"/>
                <a:tab pos="1179513" algn="l"/>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Lst>
              <a:defRPr>
                <a:solidFill>
                  <a:srgbClr val="000000"/>
                </a:solidFill>
                <a:latin typeface="Tahoma" panose="020B0604030504040204" pitchFamily="34" charset="0"/>
                <a:ea typeface="Microsoft YaHei" panose="020B0503020204020204" pitchFamily="34" charset="-122"/>
              </a:defRPr>
            </a:lvl9pPr>
          </a:lstStyle>
          <a:p>
            <a:pPr>
              <a:lnSpc>
                <a:spcPct val="90000"/>
              </a:lnSpc>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předpokládá se vznik malé „mlčící léze“ v časném vývoji mozku (příčina genetická či vnější), která se začne projevovat až v dospívání, kdy jsou zvýšené nároky na integraci</a:t>
            </a:r>
          </a:p>
          <a:p>
            <a:pPr marL="268288">
              <a:lnSpc>
                <a:spcPct val="90000"/>
              </a:lnSpc>
              <a:spcBef>
                <a:spcPts val="450"/>
              </a:spcBef>
              <a:buSzPct val="100000"/>
              <a:defRPr/>
            </a:pPr>
            <a:endParaRPr lang="cs-CZ" altLang="cs-CZ" dirty="0">
              <a:latin typeface="Calibri" panose="020F0502020204030204" pitchFamily="34" charset="0"/>
            </a:endParaRPr>
          </a:p>
          <a:p>
            <a:pPr>
              <a:lnSpc>
                <a:spcPct val="90000"/>
              </a:lnSpc>
              <a:spcBef>
                <a:spcPts val="600"/>
              </a:spcBef>
              <a:buClr>
                <a:srgbClr val="0000FF"/>
              </a:buClr>
              <a:buSzPct val="100000"/>
              <a:buFont typeface="Arial" panose="020B0604020202020204" pitchFamily="34" charset="0"/>
              <a:buChar char="•"/>
              <a:defRPr/>
            </a:pPr>
            <a:r>
              <a:rPr lang="cs-CZ" altLang="cs-CZ" sz="2400" dirty="0">
                <a:latin typeface="Calibri" panose="020F0502020204030204" pitchFamily="34" charset="0"/>
              </a:rPr>
              <a:t>významná část osob s diagnózou schizofrenie získanou v dospělém věku prodělala poruchu vývoje mozku desítky let před symptomatickou fází onemocnění. </a:t>
            </a:r>
          </a:p>
          <a:p>
            <a:pPr marL="268288">
              <a:lnSpc>
                <a:spcPct val="90000"/>
              </a:lnSpc>
              <a:spcBef>
                <a:spcPts val="600"/>
              </a:spcBef>
              <a:buSzPct val="100000"/>
              <a:defRPr/>
            </a:pPr>
            <a:endParaRPr lang="cs-CZ" altLang="cs-CZ" sz="2400" dirty="0">
              <a:latin typeface="Calibri" panose="020F0502020204030204" pitchFamily="34" charset="0"/>
            </a:endParaRPr>
          </a:p>
          <a:p>
            <a:pPr marL="268288">
              <a:lnSpc>
                <a:spcPct val="90000"/>
              </a:lnSpc>
              <a:spcBef>
                <a:spcPts val="600"/>
              </a:spcBef>
              <a:buSzPct val="100000"/>
              <a:defRPr/>
            </a:pPr>
            <a:endParaRPr lang="cs-CZ" altLang="cs-CZ" sz="2400" dirty="0">
              <a:latin typeface="Calibri" panose="020F0502020204030204" pitchFamily="34" charset="0"/>
            </a:endParaRPr>
          </a:p>
          <a:p>
            <a:pPr marL="269875">
              <a:lnSpc>
                <a:spcPct val="90000"/>
              </a:lnSpc>
              <a:spcBef>
                <a:spcPts val="250"/>
              </a:spcBef>
              <a:buSzPct val="100000"/>
              <a:defRPr/>
            </a:pPr>
            <a:r>
              <a:rPr lang="cs-CZ" altLang="cs-CZ" sz="2400" dirty="0">
                <a:latin typeface="Calibri" panose="020F0502020204030204" pitchFamily="34" charset="0"/>
              </a:rPr>
              <a:t>    </a:t>
            </a:r>
            <a:r>
              <a:rPr lang="cs-CZ" altLang="cs-CZ" sz="1000" dirty="0">
                <a:latin typeface="Calibri" panose="020F0502020204030204" pitchFamily="34" charset="0"/>
              </a:rPr>
              <a:t>(převzato z přednášky prof. </a:t>
            </a:r>
            <a:r>
              <a:rPr lang="cs-CZ" altLang="cs-CZ" sz="1000" dirty="0" err="1">
                <a:latin typeface="Calibri" panose="020F0502020204030204" pitchFamily="34" charset="0"/>
              </a:rPr>
              <a:t>Rabocha</a:t>
            </a:r>
            <a:r>
              <a:rPr lang="cs-CZ" altLang="cs-CZ" sz="1000" dirty="0">
                <a:latin typeface="Calibri" panose="020F0502020204030204"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1">
            <a:extLst>
              <a:ext uri="{FF2B5EF4-FFF2-40B4-BE49-F238E27FC236}">
                <a16:creationId xmlns:a16="http://schemas.microsoft.com/office/drawing/2014/main" id="{7F716E2B-769A-4AF9-B53A-C170E7C7A6C8}"/>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Genetické faktory</a:t>
            </a:r>
          </a:p>
        </p:txBody>
      </p:sp>
      <p:sp>
        <p:nvSpPr>
          <p:cNvPr id="106499" name="Text Box 2">
            <a:extLst>
              <a:ext uri="{FF2B5EF4-FFF2-40B4-BE49-F238E27FC236}">
                <a16:creationId xmlns:a16="http://schemas.microsoft.com/office/drawing/2014/main" id="{7EDF5677-9669-47E1-AFE7-3B53105C350A}"/>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buClr>
                <a:srgbClr val="E46C0A"/>
              </a:buClr>
              <a:buFont typeface="Arial" panose="020B0604020202020204" pitchFamily="34" charset="0"/>
              <a:buChar char="•"/>
            </a:pPr>
            <a:r>
              <a:rPr lang="cs-CZ" altLang="cs-CZ">
                <a:solidFill>
                  <a:srgbClr val="E46C0A"/>
                </a:solidFill>
              </a:rPr>
              <a:t>Riziko morbidity u normální populace? (%)</a:t>
            </a:r>
          </a:p>
          <a:p>
            <a:pPr eaLnBrk="1" hangingPunct="1">
              <a:buClr>
                <a:srgbClr val="E46C0A"/>
              </a:buClr>
              <a:buFont typeface="Arial" panose="020B0604020202020204" pitchFamily="34" charset="0"/>
              <a:buChar char="•"/>
            </a:pPr>
            <a:r>
              <a:rPr lang="cs-CZ" altLang="cs-CZ">
                <a:solidFill>
                  <a:srgbClr val="E46C0A"/>
                </a:solidFill>
              </a:rPr>
              <a:t>Riziko morbidity u sourozenců nemocného?</a:t>
            </a:r>
          </a:p>
          <a:p>
            <a:pPr eaLnBrk="1" hangingPunct="1">
              <a:buClr>
                <a:srgbClr val="E46C0A"/>
              </a:buClr>
              <a:buFont typeface="Arial" panose="020B0604020202020204" pitchFamily="34" charset="0"/>
              <a:buChar char="•"/>
            </a:pPr>
            <a:r>
              <a:rPr lang="cs-CZ" altLang="cs-CZ">
                <a:solidFill>
                  <a:srgbClr val="E46C0A"/>
                </a:solidFill>
              </a:rPr>
              <a:t>Riziko morbidity u dítěte jednoho nemocného rodiče? </a:t>
            </a:r>
          </a:p>
          <a:p>
            <a:pPr eaLnBrk="1" hangingPunct="1">
              <a:buClr>
                <a:srgbClr val="E46C0A"/>
              </a:buClr>
              <a:buFont typeface="Arial" panose="020B0604020202020204" pitchFamily="34" charset="0"/>
              <a:buChar char="•"/>
            </a:pPr>
            <a:r>
              <a:rPr lang="cs-CZ" altLang="cs-CZ">
                <a:solidFill>
                  <a:srgbClr val="E46C0A"/>
                </a:solidFill>
              </a:rPr>
              <a:t>Riziko morbidity u obou nemocných rodičů?</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1">
            <a:extLst>
              <a:ext uri="{FF2B5EF4-FFF2-40B4-BE49-F238E27FC236}">
                <a16:creationId xmlns:a16="http://schemas.microsoft.com/office/drawing/2014/main" id="{B51BA8E3-431A-4C16-8154-3950309680B6}"/>
              </a:ext>
            </a:extLst>
          </p:cNvPr>
          <p:cNvSpPr txBox="1">
            <a:spLocks noChangeArrowheads="1"/>
          </p:cNvSpPr>
          <p:nvPr/>
        </p:nvSpPr>
        <p:spPr bwMode="auto">
          <a:xfrm>
            <a:off x="1981200" y="115889"/>
            <a:ext cx="8229600"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Genetika</a:t>
            </a:r>
          </a:p>
        </p:txBody>
      </p:sp>
      <p:sp>
        <p:nvSpPr>
          <p:cNvPr id="61442" name="Text Box 2">
            <a:extLst>
              <a:ext uri="{FF2B5EF4-FFF2-40B4-BE49-F238E27FC236}">
                <a16:creationId xmlns:a16="http://schemas.microsoft.com/office/drawing/2014/main" id="{05778D8D-857E-4F33-B53F-31B825801408}"/>
              </a:ext>
            </a:extLst>
          </p:cNvPr>
          <p:cNvSpPr txBox="1">
            <a:spLocks noChangeArrowheads="1"/>
          </p:cNvSpPr>
          <p:nvPr/>
        </p:nvSpPr>
        <p:spPr bwMode="auto">
          <a:xfrm>
            <a:off x="1847850" y="1052514"/>
            <a:ext cx="8591550" cy="5545137"/>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marL="171450" indent="-171450">
              <a:lnSpc>
                <a:spcPct val="90000"/>
              </a:lnSpc>
              <a:spcBef>
                <a:spcPts val="700"/>
              </a:spcBef>
              <a:buClr>
                <a:srgbClr val="000000"/>
              </a:buClr>
              <a:buSzPct val="100000"/>
              <a:buFont typeface="Arial" panose="020B0604020202020204" pitchFamily="34" charset="0"/>
              <a:buChar char="•"/>
              <a:defRPr/>
            </a:pPr>
            <a:r>
              <a:rPr lang="cs-CZ" altLang="cs-CZ" sz="1600" dirty="0">
                <a:latin typeface="+mn-lt"/>
              </a:rPr>
              <a:t>Dědičnost je polygenní, </a:t>
            </a:r>
            <a:r>
              <a:rPr lang="cs-CZ" sz="1600" dirty="0">
                <a:latin typeface="+mn-lt"/>
              </a:rPr>
              <a:t>mnoho genů přispívá ke vzniku onemocnění, ale s malým efektem. Odhaduje se, že s rizikem schizofrenie může souviset 6 000 až 12 000 </a:t>
            </a:r>
            <a:r>
              <a:rPr lang="cs-CZ" sz="1600" dirty="0" err="1">
                <a:latin typeface="+mn-lt"/>
              </a:rPr>
              <a:t>jednonukleotidových</a:t>
            </a:r>
            <a:r>
              <a:rPr lang="cs-CZ" sz="1600" dirty="0">
                <a:latin typeface="+mn-lt"/>
              </a:rPr>
              <a:t> polymorfismů ("single </a:t>
            </a:r>
            <a:r>
              <a:rPr lang="cs-CZ" sz="1600" dirty="0" err="1">
                <a:latin typeface="+mn-lt"/>
              </a:rPr>
              <a:t>nucleotide</a:t>
            </a:r>
            <a:r>
              <a:rPr lang="cs-CZ" sz="1600" dirty="0">
                <a:latin typeface="+mn-lt"/>
              </a:rPr>
              <a:t> </a:t>
            </a:r>
            <a:r>
              <a:rPr lang="cs-CZ" sz="1600" dirty="0" err="1">
                <a:latin typeface="+mn-lt"/>
              </a:rPr>
              <a:t>polymorphism</a:t>
            </a:r>
            <a:r>
              <a:rPr lang="cs-CZ" sz="1600" dirty="0">
                <a:latin typeface="+mn-lt"/>
              </a:rPr>
              <a:t>", SNP) rizikových genů. Roli hrají i epigenetické změny. </a:t>
            </a:r>
          </a:p>
          <a:p>
            <a:pPr marL="0" indent="0">
              <a:lnSpc>
                <a:spcPct val="90000"/>
              </a:lnSpc>
              <a:spcBef>
                <a:spcPts val="700"/>
              </a:spcBef>
              <a:buClr>
                <a:srgbClr val="000000"/>
              </a:buClr>
              <a:buSzPct val="100000"/>
              <a:defRPr/>
            </a:pPr>
            <a:endParaRPr lang="cs-CZ" altLang="cs-CZ" sz="1600" dirty="0">
              <a:latin typeface="+mn-lt"/>
            </a:endParaRPr>
          </a:p>
          <a:p>
            <a:pPr>
              <a:lnSpc>
                <a:spcPct val="90000"/>
              </a:lnSpc>
              <a:spcBef>
                <a:spcPts val="700"/>
              </a:spcBef>
              <a:buClr>
                <a:srgbClr val="000000"/>
              </a:buClr>
              <a:buSzPct val="100000"/>
              <a:buFont typeface="Arial" panose="020B0604020202020204" pitchFamily="34" charset="0"/>
              <a:buChar char="•"/>
              <a:defRPr/>
            </a:pPr>
            <a:r>
              <a:rPr lang="cs-CZ" altLang="cs-CZ" sz="1600" dirty="0">
                <a:latin typeface="+mn-lt"/>
              </a:rPr>
              <a:t>riziko morbidity schizofrenie u příbuzných je oproti běžné populaci výrazně zvýšeno:</a:t>
            </a:r>
          </a:p>
          <a:p>
            <a:pPr lvl="1">
              <a:lnSpc>
                <a:spcPct val="90000"/>
              </a:lnSpc>
              <a:spcBef>
                <a:spcPts val="600"/>
              </a:spcBef>
              <a:buClr>
                <a:srgbClr val="000000"/>
              </a:buClr>
              <a:buSzPct val="100000"/>
              <a:buFont typeface="Arial" panose="020B0604020202020204" pitchFamily="34" charset="0"/>
              <a:buChar char="–"/>
              <a:defRPr/>
            </a:pPr>
            <a:r>
              <a:rPr lang="cs-CZ" altLang="cs-CZ" sz="1600" dirty="0">
                <a:latin typeface="+mn-lt"/>
              </a:rPr>
              <a:t>cca 1% - normální populace</a:t>
            </a:r>
          </a:p>
          <a:p>
            <a:pPr lvl="1">
              <a:lnSpc>
                <a:spcPct val="90000"/>
              </a:lnSpc>
              <a:spcBef>
                <a:spcPts val="600"/>
              </a:spcBef>
              <a:buClr>
                <a:srgbClr val="000000"/>
              </a:buClr>
              <a:buSzPct val="100000"/>
              <a:buFont typeface="Arial" panose="020B0604020202020204" pitchFamily="34" charset="0"/>
              <a:buChar char="–"/>
              <a:defRPr/>
            </a:pPr>
            <a:r>
              <a:rPr lang="cs-CZ" altLang="cs-CZ" sz="1600" dirty="0">
                <a:latin typeface="+mn-lt"/>
              </a:rPr>
              <a:t>cca 13% - děti pacienta se schizofrenií</a:t>
            </a:r>
          </a:p>
          <a:p>
            <a:pPr lvl="1">
              <a:lnSpc>
                <a:spcPct val="90000"/>
              </a:lnSpc>
              <a:spcBef>
                <a:spcPts val="600"/>
              </a:spcBef>
              <a:buClr>
                <a:srgbClr val="000000"/>
              </a:buClr>
              <a:buSzPct val="100000"/>
              <a:buFont typeface="Arial" panose="020B0604020202020204" pitchFamily="34" charset="0"/>
              <a:buChar char="–"/>
              <a:defRPr/>
            </a:pPr>
            <a:r>
              <a:rPr lang="cs-CZ" altLang="cs-CZ" sz="1600" dirty="0">
                <a:latin typeface="+mn-lt"/>
              </a:rPr>
              <a:t>cca 10% - sourozenci</a:t>
            </a:r>
          </a:p>
          <a:p>
            <a:pPr lvl="1">
              <a:lnSpc>
                <a:spcPct val="90000"/>
              </a:lnSpc>
              <a:spcBef>
                <a:spcPts val="600"/>
              </a:spcBef>
              <a:buClr>
                <a:srgbClr val="000000"/>
              </a:buClr>
              <a:buSzPct val="100000"/>
              <a:buFont typeface="Arial" panose="020B0604020202020204" pitchFamily="34" charset="0"/>
              <a:buChar char="–"/>
              <a:defRPr/>
            </a:pPr>
            <a:r>
              <a:rPr lang="cs-CZ" altLang="cs-CZ" sz="1600" dirty="0">
                <a:latin typeface="+mn-lt"/>
              </a:rPr>
              <a:t>cca 48% - děti dvou schizofrenních rodičů</a:t>
            </a:r>
          </a:p>
          <a:p>
            <a:pPr lvl="1">
              <a:lnSpc>
                <a:spcPct val="90000"/>
              </a:lnSpc>
              <a:spcBef>
                <a:spcPts val="600"/>
              </a:spcBef>
              <a:buClr>
                <a:srgbClr val="000000"/>
              </a:buClr>
              <a:buSzPct val="100000"/>
              <a:buFont typeface="Arial" panose="020B0604020202020204" pitchFamily="34" charset="0"/>
              <a:buChar char="–"/>
              <a:defRPr/>
            </a:pPr>
            <a:r>
              <a:rPr lang="cs-CZ" altLang="cs-CZ" sz="1600" dirty="0">
                <a:latin typeface="+mn-lt"/>
              </a:rPr>
              <a:t>35-58% - monozygotní dvojčata</a:t>
            </a:r>
          </a:p>
          <a:p>
            <a:pPr lvl="1">
              <a:lnSpc>
                <a:spcPct val="90000"/>
              </a:lnSpc>
              <a:spcBef>
                <a:spcPts val="600"/>
              </a:spcBef>
              <a:buClr>
                <a:srgbClr val="000000"/>
              </a:buClr>
              <a:buSzPct val="100000"/>
              <a:buFont typeface="Arial" panose="020B0604020202020204" pitchFamily="34" charset="0"/>
              <a:buChar char="–"/>
              <a:defRPr/>
            </a:pPr>
            <a:r>
              <a:rPr lang="cs-CZ" altLang="cs-CZ" sz="1600" dirty="0">
                <a:latin typeface="+mn-lt"/>
              </a:rPr>
              <a:t>9-27% - dvouvaječná dvojčata</a:t>
            </a:r>
          </a:p>
          <a:p>
            <a:pPr marL="0" indent="0">
              <a:lnSpc>
                <a:spcPct val="90000"/>
              </a:lnSpc>
              <a:spcBef>
                <a:spcPts val="700"/>
              </a:spcBef>
              <a:buClr>
                <a:srgbClr val="000000"/>
              </a:buClr>
              <a:buSzPct val="100000"/>
              <a:defRPr/>
            </a:pPr>
            <a:endParaRPr lang="cs-CZ" altLang="cs-CZ" sz="1200" dirty="0">
              <a:latin typeface="Calibri" panose="020F0502020204030204" pitchFamily="34" charset="0"/>
            </a:endParaRPr>
          </a:p>
          <a:p>
            <a:pPr marL="0" indent="0">
              <a:lnSpc>
                <a:spcPct val="90000"/>
              </a:lnSpc>
              <a:spcBef>
                <a:spcPts val="700"/>
              </a:spcBef>
              <a:buClr>
                <a:srgbClr val="000000"/>
              </a:buClr>
              <a:buSzPct val="100000"/>
              <a:defRPr/>
            </a:pPr>
            <a:endParaRPr lang="cs-CZ" altLang="cs-CZ" sz="1200" dirty="0">
              <a:latin typeface="Calibri" panose="020F0502020204030204" pitchFamily="34" charset="0"/>
            </a:endParaRPr>
          </a:p>
          <a:p>
            <a:pPr marL="0" indent="0">
              <a:lnSpc>
                <a:spcPct val="90000"/>
              </a:lnSpc>
              <a:spcBef>
                <a:spcPts val="250"/>
              </a:spcBef>
              <a:buClr>
                <a:srgbClr val="000000"/>
              </a:buClr>
              <a:buSzPct val="100000"/>
              <a:defRPr/>
            </a:pPr>
            <a:r>
              <a:rPr lang="cs-CZ" altLang="cs-CZ" sz="1000" dirty="0">
                <a:latin typeface="Calibri" panose="020F0502020204030204" pitchFamily="34" charset="0"/>
              </a:rPr>
              <a:t>(převzato z přednášky prof. </a:t>
            </a:r>
            <a:r>
              <a:rPr lang="cs-CZ" altLang="cs-CZ" sz="1000" dirty="0" err="1">
                <a:latin typeface="Calibri" panose="020F0502020204030204" pitchFamily="34" charset="0"/>
              </a:rPr>
              <a:t>Rabocha</a:t>
            </a:r>
            <a:r>
              <a:rPr lang="cs-CZ" altLang="cs-CZ" sz="1000" dirty="0">
                <a:latin typeface="Calibri" panose="020F0502020204030204" pitchFamily="34" charset="0"/>
              </a:rPr>
              <a:t> a textu prof. Češkové v ČS psychiatrii 2020)</a:t>
            </a:r>
          </a:p>
          <a:p>
            <a:pPr marL="341313">
              <a:lnSpc>
                <a:spcPct val="90000"/>
              </a:lnSpc>
              <a:spcBef>
                <a:spcPts val="250"/>
              </a:spcBef>
              <a:buSzPct val="100000"/>
              <a:defRPr/>
            </a:pPr>
            <a:endParaRPr lang="cs-CZ" altLang="cs-CZ" sz="1000" dirty="0">
              <a:latin typeface="Calibri" panose="020F0502020204030204" pitchFamily="34" charset="0"/>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Nadpis 1">
            <a:extLst>
              <a:ext uri="{FF2B5EF4-FFF2-40B4-BE49-F238E27FC236}">
                <a16:creationId xmlns:a16="http://schemas.microsoft.com/office/drawing/2014/main" id="{2457C0AB-18B6-48D8-B152-0241D5627742}"/>
              </a:ext>
            </a:extLst>
          </p:cNvPr>
          <p:cNvSpPr>
            <a:spLocks noGrp="1" noChangeArrowheads="1"/>
          </p:cNvSpPr>
          <p:nvPr>
            <p:ph type="title"/>
          </p:nvPr>
        </p:nvSpPr>
        <p:spPr/>
        <p:txBody>
          <a:bodyPr/>
          <a:lstStyle/>
          <a:p>
            <a:r>
              <a:rPr lang="cs-CZ" altLang="cs-CZ"/>
              <a:t>Role neuromediátorů</a:t>
            </a:r>
          </a:p>
        </p:txBody>
      </p:sp>
      <p:sp>
        <p:nvSpPr>
          <p:cNvPr id="110595" name="Zástupný obsah 2">
            <a:extLst>
              <a:ext uri="{FF2B5EF4-FFF2-40B4-BE49-F238E27FC236}">
                <a16:creationId xmlns:a16="http://schemas.microsoft.com/office/drawing/2014/main" id="{0FD3F234-3A29-4549-B781-EF8B97CE8D25}"/>
              </a:ext>
            </a:extLst>
          </p:cNvPr>
          <p:cNvSpPr>
            <a:spLocks noGrp="1" noChangeArrowheads="1"/>
          </p:cNvSpPr>
          <p:nvPr>
            <p:ph idx="1"/>
          </p:nvPr>
        </p:nvSpPr>
        <p:spPr/>
        <p:txBody>
          <a:bodyPr/>
          <a:lstStyle/>
          <a:p>
            <a:r>
              <a:rPr lang="cs-CZ" altLang="cs-CZ"/>
              <a:t>Zásadní je dopamin – viz další slide.</a:t>
            </a:r>
          </a:p>
          <a:p>
            <a:r>
              <a:rPr lang="cs-CZ" altLang="cs-CZ"/>
              <a:t>Zkoumány byly/jsou ale i další systémy:</a:t>
            </a:r>
          </a:p>
          <a:p>
            <a:r>
              <a:rPr lang="cs-CZ" altLang="cs-CZ"/>
              <a:t>Noradrenergní</a:t>
            </a:r>
          </a:p>
          <a:p>
            <a:r>
              <a:rPr lang="cs-CZ" altLang="cs-CZ"/>
              <a:t>Serotoninergní</a:t>
            </a:r>
          </a:p>
          <a:p>
            <a:r>
              <a:rPr lang="cs-CZ" altLang="cs-CZ"/>
              <a:t>Glutamátergní </a:t>
            </a:r>
            <a:r>
              <a:rPr lang="cs-CZ" altLang="cs-CZ" sz="1800"/>
              <a:t>(snížená fce NMDA rec., ale role glutamátu je složitější)</a:t>
            </a:r>
          </a:p>
          <a:p>
            <a:r>
              <a:rPr lang="cs-CZ" altLang="cs-CZ"/>
              <a:t>a některé peptidergní systémy</a:t>
            </a:r>
          </a:p>
          <a:p>
            <a:endParaRPr lang="cs-CZ" altLang="cs-CZ"/>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1">
            <a:extLst>
              <a:ext uri="{FF2B5EF4-FFF2-40B4-BE49-F238E27FC236}">
                <a16:creationId xmlns:a16="http://schemas.microsoft.com/office/drawing/2014/main" id="{108D1898-8352-4299-AB44-CB860B848578}"/>
              </a:ext>
            </a:extLst>
          </p:cNvPr>
          <p:cNvSpPr txBox="1">
            <a:spLocks noChangeArrowheads="1"/>
          </p:cNvSpPr>
          <p:nvPr/>
        </p:nvSpPr>
        <p:spPr bwMode="auto">
          <a:xfrm>
            <a:off x="1631950" y="222251"/>
            <a:ext cx="8229600"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000"/>
              <a:t>Dopamin</a:t>
            </a:r>
          </a:p>
        </p:txBody>
      </p:sp>
      <p:sp>
        <p:nvSpPr>
          <p:cNvPr id="63490" name="Text Box 2">
            <a:extLst>
              <a:ext uri="{FF2B5EF4-FFF2-40B4-BE49-F238E27FC236}">
                <a16:creationId xmlns:a16="http://schemas.microsoft.com/office/drawing/2014/main" id="{2F14C1A1-2E38-450D-8FE8-350E70E2B1C6}"/>
              </a:ext>
            </a:extLst>
          </p:cNvPr>
          <p:cNvSpPr txBox="1">
            <a:spLocks noChangeArrowheads="1"/>
          </p:cNvSpPr>
          <p:nvPr/>
        </p:nvSpPr>
        <p:spPr bwMode="auto">
          <a:xfrm>
            <a:off x="2208214" y="1125538"/>
            <a:ext cx="7773987" cy="4970462"/>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lnSpc>
                <a:spcPct val="90000"/>
              </a:lnSpc>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vychází z pozorování účinků různých psychofarmak, která jsou schopna vyvolat, zlepšit či zhoršit symptomy onemocnění</a:t>
            </a:r>
          </a:p>
          <a:p>
            <a:pPr>
              <a:lnSpc>
                <a:spcPct val="90000"/>
              </a:lnSpc>
              <a:spcBef>
                <a:spcPts val="600"/>
              </a:spcBef>
              <a:buClr>
                <a:srgbClr val="0000FF"/>
              </a:buClr>
              <a:buSzPct val="100000"/>
              <a:buFont typeface="Arial" panose="020B0604020202020204" pitchFamily="34" charset="0"/>
              <a:buChar char="•"/>
              <a:defRPr/>
            </a:pPr>
            <a:r>
              <a:rPr lang="cs-CZ" altLang="cs-CZ" sz="2400" dirty="0">
                <a:solidFill>
                  <a:schemeClr val="tx1"/>
                </a:solidFill>
                <a:latin typeface="Calibri" panose="020F0502020204030204" pitchFamily="34" charset="0"/>
              </a:rPr>
              <a:t>východiska klasické dopaminové hypotézy:</a:t>
            </a:r>
          </a:p>
          <a:p>
            <a:pPr lvl="1">
              <a:lnSpc>
                <a:spcPct val="90000"/>
              </a:lnSpc>
              <a:spcBef>
                <a:spcPts val="400"/>
              </a:spcBef>
              <a:buClr>
                <a:srgbClr val="000000"/>
              </a:buClr>
              <a:buSzPct val="100000"/>
              <a:buFont typeface="Arial" panose="020B0604020202020204" pitchFamily="34" charset="0"/>
              <a:buChar char="–"/>
              <a:defRPr/>
            </a:pPr>
            <a:r>
              <a:rPr lang="cs-CZ" altLang="cs-CZ" sz="1600" dirty="0">
                <a:latin typeface="Calibri" panose="020F0502020204030204" pitchFamily="34" charset="0"/>
              </a:rPr>
              <a:t>Psychózu lze aktivovat </a:t>
            </a:r>
            <a:r>
              <a:rPr lang="cs-CZ" altLang="cs-CZ" sz="1600" b="1" dirty="0" err="1">
                <a:latin typeface="Calibri" panose="020F0502020204030204" pitchFamily="34" charset="0"/>
              </a:rPr>
              <a:t>psychostimulancii</a:t>
            </a:r>
            <a:r>
              <a:rPr lang="cs-CZ" altLang="cs-CZ" sz="1600" b="1" dirty="0">
                <a:latin typeface="Calibri" panose="020F0502020204030204" pitchFamily="34" charset="0"/>
              </a:rPr>
              <a:t> </a:t>
            </a:r>
            <a:r>
              <a:rPr lang="cs-CZ" altLang="cs-CZ" sz="1600" dirty="0">
                <a:latin typeface="Calibri" panose="020F0502020204030204" pitchFamily="34" charset="0"/>
              </a:rPr>
              <a:t>(amfetamin, meskalin, LSD), která jsou agonisty dopaminu. </a:t>
            </a:r>
          </a:p>
          <a:p>
            <a:pPr lvl="1">
              <a:lnSpc>
                <a:spcPct val="90000"/>
              </a:lnSpc>
              <a:spcBef>
                <a:spcPts val="400"/>
              </a:spcBef>
              <a:buClr>
                <a:srgbClr val="000000"/>
              </a:buClr>
              <a:buSzPct val="100000"/>
              <a:buFont typeface="Arial" panose="020B0604020202020204" pitchFamily="34" charset="0"/>
              <a:buChar char="–"/>
              <a:defRPr/>
            </a:pPr>
            <a:r>
              <a:rPr lang="cs-CZ" altLang="cs-CZ" sz="1600" b="1" dirty="0">
                <a:latin typeface="Calibri" panose="020F0502020204030204" pitchFamily="34" charset="0"/>
              </a:rPr>
              <a:t>Antipsychotika</a:t>
            </a:r>
            <a:r>
              <a:rPr lang="cs-CZ" altLang="cs-CZ" sz="1600" dirty="0">
                <a:latin typeface="Calibri" panose="020F0502020204030204" pitchFamily="34" charset="0"/>
              </a:rPr>
              <a:t>, která léčí pozitivní symptomy schizofrenie blokují účinky dopaminu. </a:t>
            </a:r>
          </a:p>
          <a:p>
            <a:pPr marL="457200" lvl="1" indent="0">
              <a:lnSpc>
                <a:spcPct val="90000"/>
              </a:lnSpc>
              <a:spcBef>
                <a:spcPts val="400"/>
              </a:spcBef>
              <a:buClr>
                <a:srgbClr val="000000"/>
              </a:buClr>
              <a:buSzPct val="100000"/>
              <a:defRPr/>
            </a:pPr>
            <a:endParaRPr lang="cs-CZ" altLang="cs-CZ" sz="1600" dirty="0">
              <a:latin typeface="Calibri" panose="020F0502020204030204" pitchFamily="34" charset="0"/>
            </a:endParaRPr>
          </a:p>
          <a:p>
            <a:pPr marL="457200" lvl="1" indent="0">
              <a:lnSpc>
                <a:spcPct val="90000"/>
              </a:lnSpc>
              <a:spcBef>
                <a:spcPts val="400"/>
              </a:spcBef>
              <a:buClr>
                <a:srgbClr val="000000"/>
              </a:buClr>
              <a:buSzPct val="100000"/>
              <a:defRPr/>
            </a:pPr>
            <a:r>
              <a:rPr lang="cs-CZ" altLang="cs-CZ" sz="1600" dirty="0">
                <a:latin typeface="Calibri" panose="020F0502020204030204" pitchFamily="34" charset="0"/>
              </a:rPr>
              <a:t>(Základ léčby antipsychotiky je blokace D2 receptorů (například risperidon, haloperidol). Ale nejúčinnější antipsychotikum klozapin působí přes široké spektrum jiných receptorů,  přes D2 minoritně.)</a:t>
            </a:r>
          </a:p>
          <a:p>
            <a:pPr marL="457200" lvl="1" indent="0">
              <a:lnSpc>
                <a:spcPct val="90000"/>
              </a:lnSpc>
              <a:spcBef>
                <a:spcPts val="400"/>
              </a:spcBef>
              <a:buClr>
                <a:srgbClr val="000000"/>
              </a:buClr>
              <a:buSzPct val="100000"/>
              <a:defRPr/>
            </a:pPr>
            <a:endParaRPr lang="cs-CZ" altLang="cs-CZ" sz="1600" dirty="0">
              <a:latin typeface="Calibri" panose="020F0502020204030204" pitchFamily="34" charset="0"/>
            </a:endParaRPr>
          </a:p>
          <a:p>
            <a:pPr marL="457200" lvl="1" indent="0">
              <a:lnSpc>
                <a:spcPct val="90000"/>
              </a:lnSpc>
              <a:spcBef>
                <a:spcPts val="400"/>
              </a:spcBef>
              <a:buClr>
                <a:srgbClr val="000000"/>
              </a:buClr>
              <a:buSzPct val="100000"/>
              <a:defRPr/>
            </a:pPr>
            <a:endParaRPr lang="cs-CZ" altLang="cs-CZ" sz="1600" dirty="0">
              <a:latin typeface="Calibri" panose="020F0502020204030204" pitchFamily="34" charset="0"/>
            </a:endParaRPr>
          </a:p>
          <a:p>
            <a:pPr marL="457200" lvl="1" indent="0">
              <a:lnSpc>
                <a:spcPct val="90000"/>
              </a:lnSpc>
              <a:spcBef>
                <a:spcPts val="400"/>
              </a:spcBef>
              <a:buClr>
                <a:srgbClr val="000000"/>
              </a:buClr>
              <a:buSzPct val="100000"/>
              <a:defRPr/>
            </a:pPr>
            <a:endParaRPr lang="cs-CZ" altLang="cs-CZ" sz="1600" dirty="0">
              <a:latin typeface="Calibri" panose="020F0502020204030204" pitchFamily="34" charset="0"/>
            </a:endParaRPr>
          </a:p>
          <a:p>
            <a:pPr marL="741363" lvl="1">
              <a:lnSpc>
                <a:spcPct val="90000"/>
              </a:lnSpc>
              <a:spcBef>
                <a:spcPts val="400"/>
              </a:spcBef>
              <a:buSzPct val="100000"/>
              <a:defRPr/>
            </a:pPr>
            <a:endParaRPr lang="cs-CZ" altLang="cs-CZ" sz="1600" dirty="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Obrázek 2">
            <a:extLst>
              <a:ext uri="{FF2B5EF4-FFF2-40B4-BE49-F238E27FC236}">
                <a16:creationId xmlns:a16="http://schemas.microsoft.com/office/drawing/2014/main" id="{D4EF2C5E-4E65-43E6-9D7A-34D2EBEAD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2060575"/>
            <a:ext cx="66548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TextovéPole 4">
            <a:extLst>
              <a:ext uri="{FF2B5EF4-FFF2-40B4-BE49-F238E27FC236}">
                <a16:creationId xmlns:a16="http://schemas.microsoft.com/office/drawing/2014/main" id="{62D51646-D4B3-4D28-8105-150276851999}"/>
              </a:ext>
            </a:extLst>
          </p:cNvPr>
          <p:cNvSpPr txBox="1">
            <a:spLocks noChangeArrowheads="1"/>
          </p:cNvSpPr>
          <p:nvPr/>
        </p:nvSpPr>
        <p:spPr bwMode="auto">
          <a:xfrm>
            <a:off x="2063750" y="620713"/>
            <a:ext cx="79200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cs-CZ" altLang="cs-CZ" b="1"/>
              <a:t>Pozitivní příznaky </a:t>
            </a:r>
            <a:r>
              <a:rPr lang="cs-CZ" altLang="cs-CZ"/>
              <a:t>– hyperdopaminergní stav (zvýšení citlivosti a počtu D</a:t>
            </a:r>
            <a:r>
              <a:rPr lang="cs-CZ" altLang="cs-CZ" baseline="-25000"/>
              <a:t>2 </a:t>
            </a:r>
            <a:r>
              <a:rPr lang="cs-CZ" altLang="cs-CZ"/>
              <a:t>receptorů) v mesolimbické oblasti; lépe léčitelné antipsychotiky</a:t>
            </a:r>
          </a:p>
          <a:p>
            <a:pPr eaLnBrk="1" hangingPunct="1">
              <a:buClr>
                <a:srgbClr val="000000"/>
              </a:buClr>
              <a:buSzPct val="100000"/>
              <a:buFont typeface="Times New Roman" panose="02020603050405020304" pitchFamily="18" charset="0"/>
              <a:buNone/>
            </a:pPr>
            <a:endParaRPr lang="cs-CZ" altLang="cs-CZ"/>
          </a:p>
          <a:p>
            <a:pPr eaLnBrk="1" hangingPunct="1">
              <a:buClr>
                <a:srgbClr val="000000"/>
              </a:buClr>
              <a:buSzPct val="100000"/>
              <a:buFont typeface="Times New Roman" panose="02020603050405020304" pitchFamily="18" charset="0"/>
              <a:buNone/>
            </a:pPr>
            <a:r>
              <a:rPr lang="cs-CZ" altLang="cs-CZ" b="1"/>
              <a:t>Negativní příznaky </a:t>
            </a:r>
            <a:r>
              <a:rPr lang="cs-CZ" altLang="cs-CZ"/>
              <a:t>– hypodopaminergní stav v mesokortikální oblasti; hůře léčitelné antipsychotiky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a:extLst>
              <a:ext uri="{FF2B5EF4-FFF2-40B4-BE49-F238E27FC236}">
                <a16:creationId xmlns:a16="http://schemas.microsoft.com/office/drawing/2014/main" id="{2757F0DC-F346-49EB-81F8-8507E896246A}"/>
              </a:ext>
            </a:extLst>
          </p:cNvPr>
          <p:cNvSpPr txBox="1">
            <a:spLocks noChangeArrowheads="1"/>
          </p:cNvSpPr>
          <p:nvPr/>
        </p:nvSpPr>
        <p:spPr bwMode="auto">
          <a:xfrm>
            <a:off x="2209800" y="333375"/>
            <a:ext cx="7772400"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2800" b="1" dirty="0">
                <a:solidFill>
                  <a:srgbClr val="00B050"/>
                </a:solidFill>
              </a:rPr>
              <a:t>SCHIZOFRENIE – ZÁKLADNÍ CHARAKTERISTIKA</a:t>
            </a:r>
          </a:p>
        </p:txBody>
      </p:sp>
      <p:sp>
        <p:nvSpPr>
          <p:cNvPr id="9218" name="Text Box 2">
            <a:extLst>
              <a:ext uri="{FF2B5EF4-FFF2-40B4-BE49-F238E27FC236}">
                <a16:creationId xmlns:a16="http://schemas.microsoft.com/office/drawing/2014/main" id="{FD261EC0-B84B-4733-A162-484B29DE03B6}"/>
              </a:ext>
            </a:extLst>
          </p:cNvPr>
          <p:cNvSpPr txBox="1">
            <a:spLocks noChangeArrowheads="1"/>
          </p:cNvSpPr>
          <p:nvPr/>
        </p:nvSpPr>
        <p:spPr bwMode="auto">
          <a:xfrm>
            <a:off x="2209800" y="1268414"/>
            <a:ext cx="7772400" cy="5113337"/>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lnSpc>
                <a:spcPct val="90000"/>
              </a:lnSpc>
              <a:spcBef>
                <a:spcPts val="600"/>
              </a:spcBef>
              <a:buClr>
                <a:srgbClr val="000000"/>
              </a:buClr>
              <a:buSzPct val="100000"/>
              <a:buFont typeface="Arial" panose="020B0604020202020204" pitchFamily="34" charset="0"/>
              <a:buChar char="•"/>
              <a:defRPr/>
            </a:pPr>
            <a:r>
              <a:rPr lang="cs-CZ" altLang="cs-CZ" sz="2400" b="1" dirty="0">
                <a:latin typeface="Calibri" panose="020F0502020204030204" pitchFamily="34" charset="0"/>
              </a:rPr>
              <a:t>Žádný příznak není </a:t>
            </a:r>
            <a:r>
              <a:rPr lang="cs-CZ" altLang="cs-CZ" sz="2400" b="1" dirty="0" err="1">
                <a:latin typeface="Calibri" panose="020F0502020204030204" pitchFamily="34" charset="0"/>
              </a:rPr>
              <a:t>patognomický</a:t>
            </a:r>
            <a:endParaRPr lang="cs-CZ" altLang="cs-CZ" sz="2400" b="1" dirty="0">
              <a:latin typeface="Calibri" panose="020F0502020204030204" pitchFamily="34" charset="0"/>
            </a:endParaRPr>
          </a:p>
          <a:p>
            <a:pPr marL="342900">
              <a:lnSpc>
                <a:spcPct val="90000"/>
              </a:lnSpc>
              <a:spcBef>
                <a:spcPts val="500"/>
              </a:spcBef>
              <a:buSzPct val="100000"/>
              <a:defRPr/>
            </a:pPr>
            <a:r>
              <a:rPr lang="cs-CZ" altLang="cs-CZ" sz="2400" dirty="0">
                <a:latin typeface="Calibri" panose="020F0502020204030204" pitchFamily="34" charset="0"/>
              </a:rPr>
              <a:t>   x  </a:t>
            </a:r>
            <a:r>
              <a:rPr lang="cs-CZ" altLang="cs-CZ" sz="2000" dirty="0">
                <a:latin typeface="Calibri" panose="020F0502020204030204" pitchFamily="34" charset="0"/>
              </a:rPr>
              <a:t>Deprese (smutná nálada)</a:t>
            </a:r>
          </a:p>
          <a:p>
            <a:pPr lvl="1">
              <a:lnSpc>
                <a:spcPct val="90000"/>
              </a:lnSpc>
              <a:spcBef>
                <a:spcPts val="500"/>
              </a:spcBef>
              <a:buSzPct val="100000"/>
              <a:defRPr/>
            </a:pPr>
            <a:r>
              <a:rPr lang="cs-CZ" altLang="cs-CZ" sz="2000" dirty="0">
                <a:latin typeface="Calibri" panose="020F0502020204030204" pitchFamily="34" charset="0"/>
              </a:rPr>
              <a:t>X   Panická porucha (panické záchvaty)</a:t>
            </a:r>
          </a:p>
          <a:p>
            <a:pPr lvl="1">
              <a:lnSpc>
                <a:spcPct val="90000"/>
              </a:lnSpc>
              <a:spcBef>
                <a:spcPts val="500"/>
              </a:spcBef>
              <a:buSzPct val="100000"/>
              <a:defRPr/>
            </a:pPr>
            <a:endParaRPr lang="cs-CZ" altLang="cs-CZ" sz="2000" dirty="0">
              <a:latin typeface="Calibri" panose="020F0502020204030204" pitchFamily="34" charset="0"/>
            </a:endParaRPr>
          </a:p>
          <a:p>
            <a:pPr marL="342900">
              <a:lnSpc>
                <a:spcPct val="90000"/>
              </a:lnSpc>
              <a:spcBef>
                <a:spcPts val="600"/>
              </a:spcBef>
              <a:buSzPct val="100000"/>
              <a:defRPr/>
            </a:pPr>
            <a:endParaRPr lang="cs-CZ" altLang="cs-CZ" sz="2400" dirty="0">
              <a:latin typeface="Calibri" panose="020F0502020204030204" pitchFamily="34" charset="0"/>
            </a:endParaRPr>
          </a:p>
          <a:p>
            <a:pPr>
              <a:lnSpc>
                <a:spcPct val="90000"/>
              </a:lnSpc>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„rakovina psychiatrie“ - časný nástup, chronický průběh, ovlivnění života</a:t>
            </a:r>
          </a:p>
          <a:p>
            <a:pPr>
              <a:lnSpc>
                <a:spcPct val="90000"/>
              </a:lnSpc>
              <a:spcBef>
                <a:spcPts val="600"/>
              </a:spcBef>
              <a:buClr>
                <a:srgbClr val="000000"/>
              </a:buClr>
              <a:buSzPct val="100000"/>
              <a:buFont typeface="Arial" panose="020B0604020202020204" pitchFamily="34" charset="0"/>
              <a:buChar char="•"/>
              <a:defRPr/>
            </a:pPr>
            <a:endParaRPr lang="cs-CZ" altLang="cs-CZ" sz="2400" dirty="0">
              <a:latin typeface="Calibri" panose="020F0502020204030204" pitchFamily="34" charset="0"/>
            </a:endParaRPr>
          </a:p>
          <a:p>
            <a:pPr>
              <a:lnSpc>
                <a:spcPct val="90000"/>
              </a:lnSpc>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Postihuje řadu psychických domén: myšlení, vnímání, emoce, osobnost, vůli, kognitivní funkce, …</a:t>
            </a:r>
          </a:p>
          <a:p>
            <a:pPr marL="0" indent="0">
              <a:lnSpc>
                <a:spcPct val="90000"/>
              </a:lnSpc>
              <a:spcBef>
                <a:spcPts val="600"/>
              </a:spcBef>
              <a:buClr>
                <a:srgbClr val="000000"/>
              </a:buClr>
              <a:buSzPct val="100000"/>
              <a:defRPr/>
            </a:pPr>
            <a:endParaRPr lang="cs-CZ" altLang="cs-CZ" sz="2400" dirty="0">
              <a:latin typeface="Calibri" panose="020F0502020204030204" pitchFamily="34" charset="0"/>
            </a:endParaRPr>
          </a:p>
          <a:p>
            <a:pPr>
              <a:lnSpc>
                <a:spcPct val="90000"/>
              </a:lnSpc>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Schizofrenie je velmi </a:t>
            </a:r>
            <a:r>
              <a:rPr lang="cs-CZ" altLang="cs-CZ" sz="2400" b="1" dirty="0">
                <a:latin typeface="Calibri" panose="020F0502020204030204" pitchFamily="34" charset="0"/>
              </a:rPr>
              <a:t>heterogenní</a:t>
            </a:r>
            <a:r>
              <a:rPr lang="cs-CZ" altLang="cs-CZ" sz="2400" dirty="0">
                <a:latin typeface="Calibri" panose="020F0502020204030204" pitchFamily="34" charset="0"/>
              </a:rPr>
              <a:t> onemocnění. V příznacích, tak v průběhu, možná i v etiologii.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Obrázek 3">
            <a:extLst>
              <a:ext uri="{FF2B5EF4-FFF2-40B4-BE49-F238E27FC236}">
                <a16:creationId xmlns:a16="http://schemas.microsoft.com/office/drawing/2014/main" id="{8FD1EC3F-0F4C-4208-94CF-E5ACBC7F9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888" y="5084764"/>
            <a:ext cx="2932112"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Obrázek 5">
            <a:extLst>
              <a:ext uri="{FF2B5EF4-FFF2-40B4-BE49-F238E27FC236}">
                <a16:creationId xmlns:a16="http://schemas.microsoft.com/office/drawing/2014/main" id="{3EF15550-F7AA-459A-A1A1-41B82FFDE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93664"/>
            <a:ext cx="6630988"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Nahraný zvuk">
            <a:hlinkClick r:id="" action="ppaction://media"/>
            <a:extLst>
              <a:ext uri="{FF2B5EF4-FFF2-40B4-BE49-F238E27FC236}">
                <a16:creationId xmlns:a16="http://schemas.microsoft.com/office/drawing/2014/main" id="{D02A6729-80A3-4301-86C5-316C659B1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2800" y="32258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1">
            <a:extLst>
              <a:ext uri="{FF2B5EF4-FFF2-40B4-BE49-F238E27FC236}">
                <a16:creationId xmlns:a16="http://schemas.microsoft.com/office/drawing/2014/main" id="{72D862B8-E328-4A5F-9339-DD4756E962FE}"/>
              </a:ext>
            </a:extLst>
          </p:cNvPr>
          <p:cNvSpPr txBox="1">
            <a:spLocks noChangeArrowheads="1"/>
          </p:cNvSpPr>
          <p:nvPr/>
        </p:nvSpPr>
        <p:spPr bwMode="auto">
          <a:xfrm>
            <a:off x="1685925" y="200025"/>
            <a:ext cx="822960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dirty="0"/>
              <a:t>Strukturální abnormality v mozku</a:t>
            </a:r>
          </a:p>
        </p:txBody>
      </p:sp>
      <p:sp>
        <p:nvSpPr>
          <p:cNvPr id="115715" name="Text Box 2">
            <a:extLst>
              <a:ext uri="{FF2B5EF4-FFF2-40B4-BE49-F238E27FC236}">
                <a16:creationId xmlns:a16="http://schemas.microsoft.com/office/drawing/2014/main" id="{0EFD2FB8-0999-4D51-906E-2431BC0507F4}"/>
              </a:ext>
            </a:extLst>
          </p:cNvPr>
          <p:cNvSpPr txBox="1">
            <a:spLocks noChangeArrowheads="1"/>
          </p:cNvSpPr>
          <p:nvPr/>
        </p:nvSpPr>
        <p:spPr bwMode="auto">
          <a:xfrm>
            <a:off x="1981200" y="1228725"/>
            <a:ext cx="8229600" cy="4505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cs-CZ" altLang="cs-CZ" sz="2000" dirty="0"/>
              <a:t>Nespecifické, původ nejasný</a:t>
            </a:r>
          </a:p>
          <a:p>
            <a:pPr eaLnBrk="1" hangingPunct="1">
              <a:buFont typeface="Arial" panose="020B0604020202020204" pitchFamily="34" charset="0"/>
              <a:buChar char="•"/>
            </a:pPr>
            <a:r>
              <a:rPr lang="cs-CZ" altLang="cs-CZ" sz="2000" dirty="0"/>
              <a:t>Snížení objemu mozku </a:t>
            </a:r>
          </a:p>
          <a:p>
            <a:pPr eaLnBrk="1" hangingPunct="1">
              <a:buFont typeface="Arial" panose="020B0604020202020204" pitchFamily="34" charset="0"/>
              <a:buChar char="•"/>
            </a:pPr>
            <a:r>
              <a:rPr lang="cs-CZ" altLang="cs-CZ" sz="2000" dirty="0"/>
              <a:t>Snížení objemu některých mozkových struktur (frontální kortex, </a:t>
            </a:r>
            <a:r>
              <a:rPr lang="cs-CZ" altLang="cs-CZ" sz="2000" dirty="0" err="1"/>
              <a:t>hipocampus</a:t>
            </a:r>
            <a:r>
              <a:rPr lang="cs-CZ" altLang="cs-CZ" sz="2000" dirty="0"/>
              <a:t>)</a:t>
            </a:r>
          </a:p>
          <a:p>
            <a:pPr eaLnBrk="1" hangingPunct="1">
              <a:buFont typeface="Arial" panose="020B0604020202020204" pitchFamily="34" charset="0"/>
              <a:buChar char="•"/>
            </a:pPr>
            <a:r>
              <a:rPr lang="cs-CZ" altLang="cs-CZ" sz="2000" dirty="0"/>
              <a:t>Zvětšení likvorových prostor</a:t>
            </a:r>
          </a:p>
          <a:p>
            <a:pPr eaLnBrk="1" hangingPunct="1">
              <a:buFont typeface="Arial" panose="020B0604020202020204" pitchFamily="34" charset="0"/>
              <a:buChar char="•"/>
            </a:pPr>
            <a:r>
              <a:rPr lang="cs-CZ" altLang="cs-CZ" sz="2000" dirty="0"/>
              <a:t>Pokles objemu mozkové kůry</a:t>
            </a:r>
          </a:p>
        </p:txBody>
      </p:sp>
      <p:pic>
        <p:nvPicPr>
          <p:cNvPr id="115716" name="Picture 3">
            <a:extLst>
              <a:ext uri="{FF2B5EF4-FFF2-40B4-BE49-F238E27FC236}">
                <a16:creationId xmlns:a16="http://schemas.microsoft.com/office/drawing/2014/main" id="{3E07D45E-1A55-41D9-88CD-EB7542BD5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705350"/>
            <a:ext cx="3048000" cy="2152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5717" name="Picture 4">
            <a:extLst>
              <a:ext uri="{FF2B5EF4-FFF2-40B4-BE49-F238E27FC236}">
                <a16:creationId xmlns:a16="http://schemas.microsoft.com/office/drawing/2014/main" id="{A7101B18-7456-45D5-BBC7-5DEE4CA1C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113" y="4413250"/>
            <a:ext cx="2900362" cy="244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5718" name="Picture 5">
            <a:extLst>
              <a:ext uri="{FF2B5EF4-FFF2-40B4-BE49-F238E27FC236}">
                <a16:creationId xmlns:a16="http://schemas.microsoft.com/office/drawing/2014/main" id="{4CD1F60E-C097-4FE8-AD26-A0E4C6490A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6" y="4346575"/>
            <a:ext cx="2447925" cy="2311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Obrázek 1">
            <a:extLst>
              <a:ext uri="{FF2B5EF4-FFF2-40B4-BE49-F238E27FC236}">
                <a16:creationId xmlns:a16="http://schemas.microsoft.com/office/drawing/2014/main" id="{8C4D7114-D860-4449-A700-F8420F812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364" y="581025"/>
            <a:ext cx="664527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Obrázek 1" descr="Česká a slovenská psychiatrie">
            <a:extLst>
              <a:ext uri="{FF2B5EF4-FFF2-40B4-BE49-F238E27FC236}">
                <a16:creationId xmlns:a16="http://schemas.microsoft.com/office/drawing/2014/main" id="{69EE8F55-2C7D-4D4B-94B3-60E130D74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9" y="1771650"/>
            <a:ext cx="61436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FE98C68B-92EB-4A30-9F58-05B6599F9EF8}"/>
              </a:ext>
            </a:extLst>
          </p:cNvPr>
          <p:cNvSpPr/>
          <p:nvPr/>
        </p:nvSpPr>
        <p:spPr>
          <a:xfrm>
            <a:off x="752475" y="333375"/>
            <a:ext cx="10839450" cy="2585323"/>
          </a:xfrm>
          <a:prstGeom prst="rect">
            <a:avLst/>
          </a:prstGeom>
        </p:spPr>
        <p:txBody>
          <a:bodyPr wrap="square">
            <a:spAutoFit/>
          </a:bodyPr>
          <a:lstStyle/>
          <a:p>
            <a:pPr>
              <a:defRPr/>
            </a:pPr>
            <a:r>
              <a:rPr lang="cs-CZ" dirty="0"/>
              <a:t>Neuroanatomické změny nejsou statické, </a:t>
            </a:r>
            <a:r>
              <a:rPr lang="cs-CZ" u="sng" dirty="0"/>
              <a:t>progredují</a:t>
            </a:r>
            <a:r>
              <a:rPr lang="cs-CZ" dirty="0"/>
              <a:t> s časem. Zdá se, že čím více a déle jsou pozitivní příznaky SCH, čím více je relapsů, tím více je úbytek šedé hmoty ve výše zmíněných oblastech. Čím déle je nemoc neléčená, tím větší změny. Čím větší změny neuroanatomické, tím větší změny funkční, a tím větší klinická deteriorace.</a:t>
            </a:r>
          </a:p>
          <a:p>
            <a:pPr>
              <a:defRPr/>
            </a:pPr>
            <a:endParaRPr lang="cs-CZ" dirty="0"/>
          </a:p>
          <a:p>
            <a:pPr>
              <a:defRPr/>
            </a:pPr>
            <a:endParaRPr lang="cs-CZ" dirty="0"/>
          </a:p>
          <a:p>
            <a:pPr>
              <a:defRPr/>
            </a:pPr>
            <a:endParaRPr lang="cs-CZ" dirty="0"/>
          </a:p>
          <a:p>
            <a:pPr>
              <a:defRPr/>
            </a:pPr>
            <a:r>
              <a:rPr lang="cs-CZ" dirty="0"/>
              <a:t>V posledních cca 10 letech se zjišťují i abnormity </a:t>
            </a:r>
            <a:r>
              <a:rPr lang="cs-CZ" b="1" dirty="0"/>
              <a:t>v bílé hmotě</a:t>
            </a:r>
            <a:r>
              <a:rPr lang="cs-CZ" dirty="0"/>
              <a:t>. Dvě oddělené, jasně ohraničené oblasti – </a:t>
            </a:r>
            <a:r>
              <a:rPr lang="cs-CZ" b="1" dirty="0"/>
              <a:t>v hloubi frontálního a temporálního laloku</a:t>
            </a:r>
            <a:r>
              <a:rPr lang="cs-CZ" dirty="0"/>
              <a:t>. Tyto oblasti obsahují svazky propojující neurony, ve kterých je redukce ŠH. </a:t>
            </a:r>
          </a:p>
          <a:p>
            <a:pPr>
              <a:defRPr/>
            </a:pPr>
            <a:endParaRPr lang="cs-CZ" dirty="0"/>
          </a:p>
        </p:txBody>
      </p:sp>
      <p:pic>
        <p:nvPicPr>
          <p:cNvPr id="119811" name="Obrázek 3">
            <a:extLst>
              <a:ext uri="{FF2B5EF4-FFF2-40B4-BE49-F238E27FC236}">
                <a16:creationId xmlns:a16="http://schemas.microsoft.com/office/drawing/2014/main" id="{6862403D-96AB-48EF-AC7D-D94517007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3709988"/>
            <a:ext cx="3325812"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TextovéPole 4">
            <a:extLst>
              <a:ext uri="{FF2B5EF4-FFF2-40B4-BE49-F238E27FC236}">
                <a16:creationId xmlns:a16="http://schemas.microsoft.com/office/drawing/2014/main" id="{BDC8DACB-3043-4889-A3DB-D2DD66195A76}"/>
              </a:ext>
            </a:extLst>
          </p:cNvPr>
          <p:cNvSpPr txBox="1">
            <a:spLocks noChangeArrowheads="1"/>
          </p:cNvSpPr>
          <p:nvPr/>
        </p:nvSpPr>
        <p:spPr bwMode="auto">
          <a:xfrm>
            <a:off x="6672264" y="4508500"/>
            <a:ext cx="3095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cs-CZ"/>
              <a:t>BH: axony, tvoří dráhy</a:t>
            </a:r>
          </a:p>
          <a:p>
            <a:r>
              <a:rPr lang="cs-CZ" altLang="cs-CZ"/>
              <a:t>ŠH: těla neuronů, tvoří jádra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Nadpis 1">
            <a:extLst>
              <a:ext uri="{FF2B5EF4-FFF2-40B4-BE49-F238E27FC236}">
                <a16:creationId xmlns:a16="http://schemas.microsoft.com/office/drawing/2014/main" id="{8AD95797-E88D-4624-8454-009349828B1C}"/>
              </a:ext>
            </a:extLst>
          </p:cNvPr>
          <p:cNvSpPr>
            <a:spLocks noGrp="1" noChangeArrowheads="1"/>
          </p:cNvSpPr>
          <p:nvPr>
            <p:ph type="title"/>
          </p:nvPr>
        </p:nvSpPr>
        <p:spPr/>
        <p:txBody>
          <a:bodyPr/>
          <a:lstStyle/>
          <a:p>
            <a:r>
              <a:rPr lang="cs-CZ" altLang="cs-CZ"/>
              <a:t>Imunozánětlivé markery</a:t>
            </a:r>
          </a:p>
        </p:txBody>
      </p:sp>
      <p:sp>
        <p:nvSpPr>
          <p:cNvPr id="120835" name="Zástupný obsah 2">
            <a:extLst>
              <a:ext uri="{FF2B5EF4-FFF2-40B4-BE49-F238E27FC236}">
                <a16:creationId xmlns:a16="http://schemas.microsoft.com/office/drawing/2014/main" id="{2E42CEBF-BD5A-40F2-B2B7-EA5782FE39B0}"/>
              </a:ext>
            </a:extLst>
          </p:cNvPr>
          <p:cNvSpPr>
            <a:spLocks noGrp="1" noChangeArrowheads="1"/>
          </p:cNvSpPr>
          <p:nvPr>
            <p:ph idx="1"/>
          </p:nvPr>
        </p:nvSpPr>
        <p:spPr/>
        <p:txBody>
          <a:bodyPr/>
          <a:lstStyle/>
          <a:p>
            <a:r>
              <a:rPr lang="cs-CZ" altLang="cs-CZ" sz="2000"/>
              <a:t>Epidemiologické studie naznačují spojení mezi zvýšeným rizikem rozvoje schizofrenie a infekcí matky v těhotenství nebo autoimunitní chorobou v  osobní anamnéze. </a:t>
            </a:r>
          </a:p>
          <a:p>
            <a:r>
              <a:rPr lang="cs-CZ" altLang="cs-CZ" sz="2000"/>
              <a:t>Nejvíce zkoumané molekuly neurozánětlivých procesů jsou cytokiny produkované jak periferními imunokompetentními buňkami, tak gliálními buňkami CNS. </a:t>
            </a:r>
          </a:p>
          <a:p>
            <a:r>
              <a:rPr lang="cs-CZ" altLang="cs-CZ" sz="2000"/>
              <a:t>Zvýšené hladiny prozánětlivých cytokinů. </a:t>
            </a:r>
          </a:p>
          <a:p>
            <a:r>
              <a:rPr lang="cs-CZ" altLang="cs-CZ" sz="2000"/>
              <a:t>Dle současného názoru neurozánětlivé procesy ovlivňují neurotransmiterové systémy. (Nejvíce je zkoumáno spojení s kynureninovou cestou metabolismu tryptofanu, prekurzoru serotoninu.)</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
            <a:extLst>
              <a:ext uri="{FF2B5EF4-FFF2-40B4-BE49-F238E27FC236}">
                <a16:creationId xmlns:a16="http://schemas.microsoft.com/office/drawing/2014/main" id="{8C12E14D-B5E7-48BE-8D4C-5FACBC7B6D7F}"/>
              </a:ext>
            </a:extLst>
          </p:cNvPr>
          <p:cNvSpPr txBox="1">
            <a:spLocks noChangeArrowheads="1"/>
          </p:cNvSpPr>
          <p:nvPr/>
        </p:nvSpPr>
        <p:spPr bwMode="auto">
          <a:xfrm>
            <a:off x="1981200" y="692150"/>
            <a:ext cx="822960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a:t>Psychologické hypotézy schizofrenie</a:t>
            </a:r>
          </a:p>
        </p:txBody>
      </p:sp>
      <p:sp>
        <p:nvSpPr>
          <p:cNvPr id="65538" name="Text Box 2">
            <a:extLst>
              <a:ext uri="{FF2B5EF4-FFF2-40B4-BE49-F238E27FC236}">
                <a16:creationId xmlns:a16="http://schemas.microsoft.com/office/drawing/2014/main" id="{D5663B15-A130-4405-839A-E57B203E77A3}"/>
              </a:ext>
            </a:extLst>
          </p:cNvPr>
          <p:cNvSpPr txBox="1">
            <a:spLocks noChangeArrowheads="1"/>
          </p:cNvSpPr>
          <p:nvPr/>
        </p:nvSpPr>
        <p:spPr bwMode="auto">
          <a:xfrm>
            <a:off x="2209800" y="1981200"/>
            <a:ext cx="7772400" cy="3824288"/>
          </a:xfrm>
          <a:prstGeom prst="rect">
            <a:avLst/>
          </a:prstGeom>
          <a:noFill/>
          <a:ln>
            <a:noFill/>
          </a:ln>
          <a:effectLst/>
        </p:spPr>
        <p:txBody>
          <a:bodyPr/>
          <a:lstStyle>
            <a:lvl1pPr marL="358775" indent="-358775">
              <a:tabLst>
                <a:tab pos="358775" algn="l"/>
                <a:tab pos="815975" algn="l"/>
                <a:tab pos="1273175" algn="l"/>
                <a:tab pos="1730375" algn="l"/>
                <a:tab pos="2187575" algn="l"/>
                <a:tab pos="2644775" algn="l"/>
                <a:tab pos="3101975" algn="l"/>
                <a:tab pos="3559175" algn="l"/>
                <a:tab pos="4016375" algn="l"/>
                <a:tab pos="4473575" algn="l"/>
                <a:tab pos="4930775" algn="l"/>
                <a:tab pos="5387975" algn="l"/>
                <a:tab pos="5845175" algn="l"/>
                <a:tab pos="6302375" algn="l"/>
                <a:tab pos="6759575" algn="l"/>
                <a:tab pos="7216775" algn="l"/>
                <a:tab pos="7673975" algn="l"/>
                <a:tab pos="8131175" algn="l"/>
                <a:tab pos="8588375" algn="l"/>
                <a:tab pos="9045575" algn="l"/>
                <a:tab pos="9502775" algn="l"/>
              </a:tabLst>
              <a:defRPr>
                <a:solidFill>
                  <a:srgbClr val="000000"/>
                </a:solidFill>
                <a:latin typeface="Tahoma" panose="020B0604030504040204" pitchFamily="34" charset="0"/>
                <a:ea typeface="Microsoft YaHei" panose="020B0503020204020204" pitchFamily="34" charset="-122"/>
              </a:defRPr>
            </a:lvl1pPr>
            <a:lvl2pPr marL="1077913" indent="-457200">
              <a:tabLst>
                <a:tab pos="358775" algn="l"/>
                <a:tab pos="815975" algn="l"/>
                <a:tab pos="1273175" algn="l"/>
                <a:tab pos="1730375" algn="l"/>
                <a:tab pos="2187575" algn="l"/>
                <a:tab pos="2644775" algn="l"/>
                <a:tab pos="3101975" algn="l"/>
                <a:tab pos="3559175" algn="l"/>
                <a:tab pos="4016375" algn="l"/>
                <a:tab pos="4473575" algn="l"/>
                <a:tab pos="4930775" algn="l"/>
                <a:tab pos="5387975" algn="l"/>
                <a:tab pos="5845175" algn="l"/>
                <a:tab pos="6302375" algn="l"/>
                <a:tab pos="6759575" algn="l"/>
                <a:tab pos="7216775" algn="l"/>
                <a:tab pos="7673975" algn="l"/>
                <a:tab pos="8131175" algn="l"/>
                <a:tab pos="8588375" algn="l"/>
                <a:tab pos="9045575" algn="l"/>
                <a:tab pos="9502775" algn="l"/>
              </a:tabLst>
              <a:defRPr>
                <a:solidFill>
                  <a:srgbClr val="000000"/>
                </a:solidFill>
                <a:latin typeface="Tahoma" panose="020B0604030504040204" pitchFamily="34" charset="0"/>
                <a:ea typeface="Microsoft YaHei" panose="020B0503020204020204" pitchFamily="34" charset="-122"/>
              </a:defRPr>
            </a:lvl2pPr>
            <a:lvl3pPr>
              <a:tabLst>
                <a:tab pos="358775" algn="l"/>
                <a:tab pos="815975" algn="l"/>
                <a:tab pos="1273175" algn="l"/>
                <a:tab pos="1730375" algn="l"/>
                <a:tab pos="2187575" algn="l"/>
                <a:tab pos="2644775" algn="l"/>
                <a:tab pos="3101975" algn="l"/>
                <a:tab pos="3559175" algn="l"/>
                <a:tab pos="4016375" algn="l"/>
                <a:tab pos="4473575" algn="l"/>
                <a:tab pos="4930775" algn="l"/>
                <a:tab pos="5387975" algn="l"/>
                <a:tab pos="5845175" algn="l"/>
                <a:tab pos="6302375" algn="l"/>
                <a:tab pos="6759575" algn="l"/>
                <a:tab pos="7216775" algn="l"/>
                <a:tab pos="7673975" algn="l"/>
                <a:tab pos="8131175" algn="l"/>
                <a:tab pos="8588375" algn="l"/>
                <a:tab pos="9045575" algn="l"/>
                <a:tab pos="9502775" algn="l"/>
              </a:tabLst>
              <a:defRPr>
                <a:solidFill>
                  <a:srgbClr val="000000"/>
                </a:solidFill>
                <a:latin typeface="Tahoma" panose="020B0604030504040204" pitchFamily="34" charset="0"/>
                <a:ea typeface="Microsoft YaHei" panose="020B0503020204020204" pitchFamily="34" charset="-122"/>
              </a:defRPr>
            </a:lvl3pPr>
            <a:lvl4pPr>
              <a:tabLst>
                <a:tab pos="358775" algn="l"/>
                <a:tab pos="815975" algn="l"/>
                <a:tab pos="1273175" algn="l"/>
                <a:tab pos="1730375" algn="l"/>
                <a:tab pos="2187575" algn="l"/>
                <a:tab pos="2644775" algn="l"/>
                <a:tab pos="3101975" algn="l"/>
                <a:tab pos="3559175" algn="l"/>
                <a:tab pos="4016375" algn="l"/>
                <a:tab pos="4473575" algn="l"/>
                <a:tab pos="4930775" algn="l"/>
                <a:tab pos="5387975" algn="l"/>
                <a:tab pos="5845175" algn="l"/>
                <a:tab pos="6302375" algn="l"/>
                <a:tab pos="6759575" algn="l"/>
                <a:tab pos="7216775" algn="l"/>
                <a:tab pos="7673975" algn="l"/>
                <a:tab pos="8131175" algn="l"/>
                <a:tab pos="8588375" algn="l"/>
                <a:tab pos="9045575" algn="l"/>
                <a:tab pos="9502775" algn="l"/>
              </a:tabLst>
              <a:defRPr>
                <a:solidFill>
                  <a:srgbClr val="000000"/>
                </a:solidFill>
                <a:latin typeface="Tahoma" panose="020B0604030504040204" pitchFamily="34" charset="0"/>
                <a:ea typeface="Microsoft YaHei" panose="020B0503020204020204" pitchFamily="34" charset="-122"/>
              </a:defRPr>
            </a:lvl4pPr>
            <a:lvl5pPr>
              <a:tabLst>
                <a:tab pos="358775" algn="l"/>
                <a:tab pos="815975" algn="l"/>
                <a:tab pos="1273175" algn="l"/>
                <a:tab pos="1730375" algn="l"/>
                <a:tab pos="2187575" algn="l"/>
                <a:tab pos="2644775" algn="l"/>
                <a:tab pos="3101975" algn="l"/>
                <a:tab pos="3559175" algn="l"/>
                <a:tab pos="4016375" algn="l"/>
                <a:tab pos="4473575" algn="l"/>
                <a:tab pos="4930775" algn="l"/>
                <a:tab pos="5387975" algn="l"/>
                <a:tab pos="5845175" algn="l"/>
                <a:tab pos="6302375" algn="l"/>
                <a:tab pos="6759575" algn="l"/>
                <a:tab pos="7216775" algn="l"/>
                <a:tab pos="7673975" algn="l"/>
                <a:tab pos="8131175" algn="l"/>
                <a:tab pos="8588375" algn="l"/>
                <a:tab pos="9045575" algn="l"/>
                <a:tab pos="9502775"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58775" algn="l"/>
                <a:tab pos="815975" algn="l"/>
                <a:tab pos="1273175" algn="l"/>
                <a:tab pos="1730375" algn="l"/>
                <a:tab pos="2187575" algn="l"/>
                <a:tab pos="2644775" algn="l"/>
                <a:tab pos="3101975" algn="l"/>
                <a:tab pos="3559175" algn="l"/>
                <a:tab pos="4016375" algn="l"/>
                <a:tab pos="4473575" algn="l"/>
                <a:tab pos="4930775" algn="l"/>
                <a:tab pos="5387975" algn="l"/>
                <a:tab pos="5845175" algn="l"/>
                <a:tab pos="6302375" algn="l"/>
                <a:tab pos="6759575" algn="l"/>
                <a:tab pos="7216775" algn="l"/>
                <a:tab pos="7673975" algn="l"/>
                <a:tab pos="8131175" algn="l"/>
                <a:tab pos="8588375" algn="l"/>
                <a:tab pos="9045575" algn="l"/>
                <a:tab pos="9502775"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58775" algn="l"/>
                <a:tab pos="815975" algn="l"/>
                <a:tab pos="1273175" algn="l"/>
                <a:tab pos="1730375" algn="l"/>
                <a:tab pos="2187575" algn="l"/>
                <a:tab pos="2644775" algn="l"/>
                <a:tab pos="3101975" algn="l"/>
                <a:tab pos="3559175" algn="l"/>
                <a:tab pos="4016375" algn="l"/>
                <a:tab pos="4473575" algn="l"/>
                <a:tab pos="4930775" algn="l"/>
                <a:tab pos="5387975" algn="l"/>
                <a:tab pos="5845175" algn="l"/>
                <a:tab pos="6302375" algn="l"/>
                <a:tab pos="6759575" algn="l"/>
                <a:tab pos="7216775" algn="l"/>
                <a:tab pos="7673975" algn="l"/>
                <a:tab pos="8131175" algn="l"/>
                <a:tab pos="8588375" algn="l"/>
                <a:tab pos="9045575" algn="l"/>
                <a:tab pos="9502775"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58775" algn="l"/>
                <a:tab pos="815975" algn="l"/>
                <a:tab pos="1273175" algn="l"/>
                <a:tab pos="1730375" algn="l"/>
                <a:tab pos="2187575" algn="l"/>
                <a:tab pos="2644775" algn="l"/>
                <a:tab pos="3101975" algn="l"/>
                <a:tab pos="3559175" algn="l"/>
                <a:tab pos="4016375" algn="l"/>
                <a:tab pos="4473575" algn="l"/>
                <a:tab pos="4930775" algn="l"/>
                <a:tab pos="5387975" algn="l"/>
                <a:tab pos="5845175" algn="l"/>
                <a:tab pos="6302375" algn="l"/>
                <a:tab pos="6759575" algn="l"/>
                <a:tab pos="7216775" algn="l"/>
                <a:tab pos="7673975" algn="l"/>
                <a:tab pos="8131175" algn="l"/>
                <a:tab pos="8588375" algn="l"/>
                <a:tab pos="9045575" algn="l"/>
                <a:tab pos="9502775"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58775" algn="l"/>
                <a:tab pos="815975" algn="l"/>
                <a:tab pos="1273175" algn="l"/>
                <a:tab pos="1730375" algn="l"/>
                <a:tab pos="2187575" algn="l"/>
                <a:tab pos="2644775" algn="l"/>
                <a:tab pos="3101975" algn="l"/>
                <a:tab pos="3559175" algn="l"/>
                <a:tab pos="4016375" algn="l"/>
                <a:tab pos="4473575" algn="l"/>
                <a:tab pos="4930775" algn="l"/>
                <a:tab pos="5387975" algn="l"/>
                <a:tab pos="5845175" algn="l"/>
                <a:tab pos="6302375" algn="l"/>
                <a:tab pos="6759575" algn="l"/>
                <a:tab pos="7216775" algn="l"/>
                <a:tab pos="7673975" algn="l"/>
                <a:tab pos="8131175" algn="l"/>
                <a:tab pos="8588375" algn="l"/>
                <a:tab pos="9045575" algn="l"/>
                <a:tab pos="9502775" algn="l"/>
              </a:tabLst>
              <a:defRPr>
                <a:solidFill>
                  <a:srgbClr val="000000"/>
                </a:solidFill>
                <a:latin typeface="Tahoma" panose="020B0604030504040204" pitchFamily="34" charset="0"/>
                <a:ea typeface="Microsoft YaHei" panose="020B0503020204020204" pitchFamily="34" charset="-122"/>
              </a:defRPr>
            </a:lvl9pPr>
          </a:lstStyle>
          <a:p>
            <a:pPr>
              <a:lnSpc>
                <a:spcPct val="90000"/>
              </a:lnSpc>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předpokládají, že vlivem vyvolávajícím onemocnění jsou určité komplexní sociální požadavky - stres je spouštěcí, ale ne rozhodující faktor vzniku onemocnění. Byla formulována 4 kritéria pro stres indukující schizofrenii:</a:t>
            </a:r>
          </a:p>
          <a:p>
            <a:pPr lvl="1">
              <a:lnSpc>
                <a:spcPct val="90000"/>
              </a:lnSpc>
              <a:spcBef>
                <a:spcPts val="500"/>
              </a:spcBef>
              <a:buClr>
                <a:srgbClr val="000000"/>
              </a:buClr>
              <a:buSzPct val="100000"/>
              <a:buFont typeface="Calibri" panose="020F0502020204030204" pitchFamily="34" charset="0"/>
              <a:buAutoNum type="arabicPeriod"/>
              <a:defRPr/>
            </a:pPr>
            <a:r>
              <a:rPr lang="cs-CZ" altLang="cs-CZ" sz="2000" dirty="0">
                <a:latin typeface="Calibri" panose="020F0502020204030204" pitchFamily="34" charset="0"/>
              </a:rPr>
              <a:t>situace vyžadující </a:t>
            </a:r>
            <a:r>
              <a:rPr lang="cs-CZ" altLang="cs-CZ" sz="2000" b="1" dirty="0">
                <a:latin typeface="Calibri" panose="020F0502020204030204" pitchFamily="34" charset="0"/>
              </a:rPr>
              <a:t>akci nebo rozhodnutí</a:t>
            </a:r>
          </a:p>
          <a:p>
            <a:pPr lvl="1">
              <a:lnSpc>
                <a:spcPct val="90000"/>
              </a:lnSpc>
              <a:spcBef>
                <a:spcPts val="500"/>
              </a:spcBef>
              <a:buClr>
                <a:srgbClr val="000000"/>
              </a:buClr>
              <a:buSzPct val="100000"/>
              <a:buFont typeface="Calibri" panose="020F0502020204030204" pitchFamily="34" charset="0"/>
              <a:buAutoNum type="arabicPeriod"/>
              <a:defRPr/>
            </a:pPr>
            <a:r>
              <a:rPr lang="cs-CZ" altLang="cs-CZ" sz="2000" b="1" dirty="0">
                <a:latin typeface="Calibri" panose="020F0502020204030204" pitchFamily="34" charset="0"/>
              </a:rPr>
              <a:t>složitost, dvojznačnost </a:t>
            </a:r>
            <a:r>
              <a:rPr lang="cs-CZ" altLang="cs-CZ" sz="2000" dirty="0">
                <a:latin typeface="Calibri" panose="020F0502020204030204" pitchFamily="34" charset="0"/>
              </a:rPr>
              <a:t>či nejasnost informací poskytovaných k vyřešení úkolu</a:t>
            </a:r>
          </a:p>
          <a:p>
            <a:pPr lvl="1">
              <a:lnSpc>
                <a:spcPct val="90000"/>
              </a:lnSpc>
              <a:spcBef>
                <a:spcPts val="500"/>
              </a:spcBef>
              <a:buClr>
                <a:srgbClr val="000000"/>
              </a:buClr>
              <a:buSzPct val="100000"/>
              <a:buFont typeface="Calibri" panose="020F0502020204030204" pitchFamily="34" charset="0"/>
              <a:buAutoNum type="arabicPeriod"/>
              <a:defRPr/>
            </a:pPr>
            <a:r>
              <a:rPr lang="cs-CZ" altLang="cs-CZ" sz="2000" dirty="0">
                <a:latin typeface="Calibri" panose="020F0502020204030204" pitchFamily="34" charset="0"/>
              </a:rPr>
              <a:t>situace vyžadující akci nebo rozhodnutí přetrvává, aniž byla vyřešena</a:t>
            </a:r>
          </a:p>
          <a:p>
            <a:pPr lvl="1">
              <a:lnSpc>
                <a:spcPct val="90000"/>
              </a:lnSpc>
              <a:spcBef>
                <a:spcPts val="500"/>
              </a:spcBef>
              <a:buClr>
                <a:srgbClr val="000000"/>
              </a:buClr>
              <a:buSzPct val="100000"/>
              <a:buFont typeface="Calibri" panose="020F0502020204030204" pitchFamily="34" charset="0"/>
              <a:buAutoNum type="arabicPeriod"/>
              <a:defRPr/>
            </a:pPr>
            <a:r>
              <a:rPr lang="cs-CZ" altLang="cs-CZ" sz="2000" dirty="0">
                <a:latin typeface="Calibri" panose="020F0502020204030204" pitchFamily="34" charset="0"/>
              </a:rPr>
              <a:t>osoba </a:t>
            </a:r>
            <a:r>
              <a:rPr lang="cs-CZ" altLang="cs-CZ" sz="2000" b="1" dirty="0">
                <a:latin typeface="Calibri" panose="020F0502020204030204" pitchFamily="34" charset="0"/>
              </a:rPr>
              <a:t>nemá možnost „úniku“</a:t>
            </a:r>
          </a:p>
          <a:p>
            <a:pPr>
              <a:lnSpc>
                <a:spcPct val="90000"/>
              </a:lnSpc>
              <a:spcBef>
                <a:spcPts val="25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sociální teorie, že schizofrenie se vyskytuje více ve slabších sociálních třídách, nebyla potvrzena </a:t>
            </a:r>
            <a:r>
              <a:rPr lang="cs-CZ" altLang="cs-CZ" sz="1000" dirty="0">
                <a:latin typeface="Calibri" panose="020F0502020204030204" pitchFamily="34" charset="0"/>
              </a:rPr>
              <a:t>(převzato z přednášky prof. </a:t>
            </a:r>
            <a:r>
              <a:rPr lang="cs-CZ" altLang="cs-CZ" sz="1000" dirty="0" err="1">
                <a:latin typeface="Calibri" panose="020F0502020204030204" pitchFamily="34" charset="0"/>
              </a:rPr>
              <a:t>Rabocha</a:t>
            </a:r>
            <a:r>
              <a:rPr lang="cs-CZ" altLang="cs-CZ" sz="1000" dirty="0">
                <a:latin typeface="Calibri" panose="020F0502020204030204" pitchFamily="34" charset="0"/>
              </a:rPr>
              <a:t>)</a:t>
            </a:r>
          </a:p>
          <a:p>
            <a:pPr marL="1081088" lvl="1" indent="-454025">
              <a:lnSpc>
                <a:spcPct val="90000"/>
              </a:lnSpc>
              <a:spcBef>
                <a:spcPts val="500"/>
              </a:spcBef>
              <a:buSzPct val="100000"/>
              <a:defRPr/>
            </a:pPr>
            <a:endParaRPr lang="cs-CZ" altLang="cs-CZ" sz="2000" dirty="0">
              <a:latin typeface="Calibri" panose="020F0502020204030204" pitchFamily="34" charset="0"/>
            </a:endParaRPr>
          </a:p>
          <a:p>
            <a:pPr marL="361950">
              <a:lnSpc>
                <a:spcPct val="90000"/>
              </a:lnSpc>
              <a:spcBef>
                <a:spcPts val="500"/>
              </a:spcBef>
              <a:buSzPct val="100000"/>
              <a:defRPr/>
            </a:pPr>
            <a:endParaRPr lang="cs-CZ" altLang="cs-CZ" sz="2000" dirty="0">
              <a:latin typeface="Calibri" panose="020F0502020204030204" pitchFamily="34" charset="0"/>
            </a:endParaRP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1">
            <a:extLst>
              <a:ext uri="{FF2B5EF4-FFF2-40B4-BE49-F238E27FC236}">
                <a16:creationId xmlns:a16="http://schemas.microsoft.com/office/drawing/2014/main" id="{E649DBF9-8721-4266-ACFB-8715505F847F}"/>
              </a:ext>
            </a:extLst>
          </p:cNvPr>
          <p:cNvSpPr txBox="1">
            <a:spLocks noChangeArrowheads="1"/>
          </p:cNvSpPr>
          <p:nvPr/>
        </p:nvSpPr>
        <p:spPr bwMode="auto">
          <a:xfrm>
            <a:off x="1919288" y="260351"/>
            <a:ext cx="7200900"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Psychiatrické komorbidity</a:t>
            </a:r>
          </a:p>
        </p:txBody>
      </p:sp>
      <p:sp>
        <p:nvSpPr>
          <p:cNvPr id="67586" name="Text Box 2">
            <a:extLst>
              <a:ext uri="{FF2B5EF4-FFF2-40B4-BE49-F238E27FC236}">
                <a16:creationId xmlns:a16="http://schemas.microsoft.com/office/drawing/2014/main" id="{BA810E73-7A6B-4C7E-82C8-0D46F7F59884}"/>
              </a:ext>
            </a:extLst>
          </p:cNvPr>
          <p:cNvSpPr txBox="1">
            <a:spLocks noChangeArrowheads="1"/>
          </p:cNvSpPr>
          <p:nvPr/>
        </p:nvSpPr>
        <p:spPr bwMode="auto">
          <a:xfrm>
            <a:off x="1981200" y="1196976"/>
            <a:ext cx="8229600" cy="5256213"/>
          </a:xfrm>
          <a:prstGeom prst="rect">
            <a:avLst/>
          </a:prstGeom>
          <a:noFill/>
          <a:ln>
            <a:noFill/>
          </a:ln>
          <a:effectLst/>
        </p:spPr>
        <p:txBody>
          <a:bodyPr/>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9pPr>
          </a:lstStyle>
          <a:p>
            <a:pPr>
              <a:spcBef>
                <a:spcPts val="700"/>
              </a:spcBef>
              <a:buSzPct val="100000"/>
              <a:defRPr/>
            </a:pPr>
            <a:r>
              <a:rPr lang="cs-CZ" altLang="cs-CZ" dirty="0">
                <a:latin typeface="Calibri" panose="020F0502020204030204" pitchFamily="34" charset="0"/>
              </a:rPr>
              <a:t>-    </a:t>
            </a:r>
            <a:r>
              <a:rPr lang="cs-CZ" altLang="cs-CZ" sz="2800" u="sng" dirty="0">
                <a:latin typeface="Calibri" panose="020F0502020204030204" pitchFamily="34" charset="0"/>
              </a:rPr>
              <a:t>Abusus návykových látek</a:t>
            </a:r>
            <a:r>
              <a:rPr lang="cs-CZ" altLang="cs-CZ" sz="2800" dirty="0">
                <a:latin typeface="Calibri" panose="020F0502020204030204" pitchFamily="34" charset="0"/>
              </a:rPr>
              <a:t> (až 50 %, až 75 % závislost na nikotinu)</a:t>
            </a:r>
          </a:p>
          <a:p>
            <a:pPr>
              <a:spcBef>
                <a:spcPts val="700"/>
              </a:spcBef>
              <a:buSzPct val="100000"/>
              <a:defRPr/>
            </a:pPr>
            <a:r>
              <a:rPr lang="cs-CZ" altLang="cs-CZ" sz="2800" dirty="0">
                <a:latin typeface="Calibri" panose="020F0502020204030204" pitchFamily="34" charset="0"/>
              </a:rPr>
              <a:t>Urychluje nástup SCH, vede k častějším relapsům a hospitalizacím. Zhoršuje spolupráci a vede k horší odpovědi na antipsychotika. Zvyšuje sebevražednost. </a:t>
            </a:r>
          </a:p>
          <a:p>
            <a:pPr>
              <a:spcBef>
                <a:spcPts val="700"/>
              </a:spcBef>
              <a:buSzPct val="100000"/>
              <a:defRPr/>
            </a:pPr>
            <a:r>
              <a:rPr lang="cs-CZ" altLang="cs-CZ" sz="2800" dirty="0">
                <a:latin typeface="Calibri" panose="020F0502020204030204" pitchFamily="34" charset="0"/>
              </a:rPr>
              <a:t>Marihuana, pervitin – pozitivní příznaky SCH, toxické psychózy. </a:t>
            </a:r>
          </a:p>
          <a:p>
            <a:pPr marL="338138" indent="-333375">
              <a:spcBef>
                <a:spcPts val="700"/>
              </a:spcBef>
              <a:buClr>
                <a:srgbClr val="000000"/>
              </a:buClr>
              <a:buSzPct val="100000"/>
              <a:buFont typeface="Calibri" panose="020F0502020204030204" pitchFamily="34" charset="0"/>
              <a:buChar char="-"/>
              <a:defRPr/>
            </a:pPr>
            <a:r>
              <a:rPr lang="cs-CZ" altLang="cs-CZ" sz="2800" u="sng" dirty="0">
                <a:latin typeface="Calibri" panose="020F0502020204030204" pitchFamily="34" charset="0"/>
              </a:rPr>
              <a:t>Deprese</a:t>
            </a:r>
          </a:p>
          <a:p>
            <a:pPr marL="338138" indent="-333375">
              <a:spcBef>
                <a:spcPts val="700"/>
              </a:spcBef>
              <a:buClr>
                <a:srgbClr val="000000"/>
              </a:buClr>
              <a:buSzPct val="100000"/>
              <a:buFont typeface="Calibri" panose="020F0502020204030204" pitchFamily="34" charset="0"/>
              <a:buChar char="-"/>
              <a:defRPr/>
            </a:pPr>
            <a:r>
              <a:rPr lang="cs-CZ" altLang="cs-CZ" sz="2800" u="sng" dirty="0">
                <a:latin typeface="Calibri" panose="020F0502020204030204" pitchFamily="34" charset="0"/>
              </a:rPr>
              <a:t>Obsedantně-kompulzivní porucha</a:t>
            </a:r>
          </a:p>
          <a:p>
            <a:pPr marL="338138" indent="-333375">
              <a:spcBef>
                <a:spcPts val="700"/>
              </a:spcBef>
              <a:buClr>
                <a:srgbClr val="000000"/>
              </a:buClr>
              <a:buSzPct val="100000"/>
              <a:buFont typeface="Calibri" panose="020F0502020204030204" pitchFamily="34" charset="0"/>
              <a:buChar char="-"/>
              <a:defRPr/>
            </a:pPr>
            <a:r>
              <a:rPr lang="cs-CZ" altLang="cs-CZ" sz="2800" u="sng" dirty="0">
                <a:latin typeface="Calibri" panose="020F0502020204030204" pitchFamily="34" charset="0"/>
              </a:rPr>
              <a:t>Panická porucha</a:t>
            </a:r>
          </a:p>
          <a:p>
            <a:pPr>
              <a:spcBef>
                <a:spcPts val="700"/>
              </a:spcBef>
              <a:buSzPct val="100000"/>
              <a:defRPr/>
            </a:pPr>
            <a:r>
              <a:rPr lang="cs-CZ" altLang="cs-CZ" sz="2800" dirty="0">
                <a:latin typeface="Calibri" panose="020F0502020204030204" pitchFamily="34" charset="0"/>
              </a:rPr>
              <a:t>-   </a:t>
            </a:r>
            <a:r>
              <a:rPr lang="cs-CZ" altLang="cs-CZ" sz="2800" u="sng" dirty="0">
                <a:latin typeface="Calibri" panose="020F0502020204030204" pitchFamily="34" charset="0"/>
              </a:rPr>
              <a:t>Poruchy osobnosti</a:t>
            </a:r>
          </a:p>
          <a:p>
            <a:pPr>
              <a:spcBef>
                <a:spcPts val="700"/>
              </a:spcBef>
              <a:buSzPct val="100000"/>
              <a:defRPr/>
            </a:pPr>
            <a:endParaRPr lang="cs-CZ" altLang="cs-CZ" sz="2800" dirty="0">
              <a:latin typeface="Calibri" panose="020F0502020204030204" pitchFamily="34" charset="0"/>
            </a:endParaRPr>
          </a:p>
          <a:p>
            <a:pPr>
              <a:spcBef>
                <a:spcPts val="450"/>
              </a:spcBef>
              <a:buSzPct val="100000"/>
              <a:defRPr/>
            </a:pPr>
            <a:endParaRPr lang="cs-CZ" altLang="cs-CZ" dirty="0">
              <a:latin typeface="Calibri" panose="020F0502020204030204" pitchFamily="34" charset="0"/>
            </a:endParaRPr>
          </a:p>
          <a:p>
            <a:pPr>
              <a:spcBef>
                <a:spcPts val="450"/>
              </a:spcBef>
              <a:buSzPct val="100000"/>
              <a:defRPr/>
            </a:pPr>
            <a:endParaRPr lang="cs-CZ" altLang="cs-CZ" dirty="0">
              <a:latin typeface="Calibri" panose="020F0502020204030204" pitchFamily="34" charset="0"/>
            </a:endParaRPr>
          </a:p>
          <a:p>
            <a:pPr>
              <a:spcBef>
                <a:spcPts val="450"/>
              </a:spcBef>
              <a:buSzPct val="100000"/>
              <a:defRPr/>
            </a:pPr>
            <a:r>
              <a:rPr lang="cs-CZ" altLang="cs-CZ" dirty="0">
                <a:solidFill>
                  <a:srgbClr val="E46C0A"/>
                </a:solidFill>
                <a:latin typeface="Calibri" panose="020F0502020204030204" pitchFamily="34" charset="0"/>
              </a:rPr>
              <a:t>   </a:t>
            </a:r>
          </a:p>
          <a:p>
            <a:pPr>
              <a:spcBef>
                <a:spcPts val="300"/>
              </a:spcBef>
              <a:buSzPct val="100000"/>
              <a:defRPr/>
            </a:pPr>
            <a:r>
              <a:rPr lang="cs-CZ" altLang="cs-CZ" sz="1200" dirty="0">
                <a:latin typeface="Calibri" panose="020F0502020204030204" pitchFamily="34" charset="0"/>
              </a:rPr>
              <a:t>   </a:t>
            </a:r>
          </a:p>
        </p:txBody>
      </p:sp>
      <p:pic>
        <p:nvPicPr>
          <p:cNvPr id="123908" name="Picture 3">
            <a:extLst>
              <a:ext uri="{FF2B5EF4-FFF2-40B4-BE49-F238E27FC236}">
                <a16:creationId xmlns:a16="http://schemas.microsoft.com/office/drawing/2014/main" id="{156181B4-E568-470A-A8C1-EA0B7EF7F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951" y="6065838"/>
            <a:ext cx="1057275" cy="792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09" name="Picture 4">
            <a:extLst>
              <a:ext uri="{FF2B5EF4-FFF2-40B4-BE49-F238E27FC236}">
                <a16:creationId xmlns:a16="http://schemas.microsoft.com/office/drawing/2014/main" id="{94406005-8C77-418C-8A47-EACEA2AC6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5838" y="6065838"/>
            <a:ext cx="792162" cy="792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10" name="Picture 5">
            <a:extLst>
              <a:ext uri="{FF2B5EF4-FFF2-40B4-BE49-F238E27FC236}">
                <a16:creationId xmlns:a16="http://schemas.microsoft.com/office/drawing/2014/main" id="{12054B19-4DA9-453D-8CAA-C6C0A949CD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2126" y="0"/>
            <a:ext cx="1285875" cy="857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11" name="Nahraný zvuk">
            <a:hlinkClick r:id="" action="ppaction://media"/>
            <a:extLst>
              <a:ext uri="{FF2B5EF4-FFF2-40B4-BE49-F238E27FC236}">
                <a16:creationId xmlns:a16="http://schemas.microsoft.com/office/drawing/2014/main" id="{988642FB-F2CF-4303-B533-C42C28FEFD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2800" y="32258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1">
            <a:extLst>
              <a:ext uri="{FF2B5EF4-FFF2-40B4-BE49-F238E27FC236}">
                <a16:creationId xmlns:a16="http://schemas.microsoft.com/office/drawing/2014/main" id="{AC63858A-1FE5-4F52-8478-6C26A78FAC8B}"/>
              </a:ext>
            </a:extLst>
          </p:cNvPr>
          <p:cNvSpPr txBox="1">
            <a:spLocks noChangeArrowheads="1"/>
          </p:cNvSpPr>
          <p:nvPr/>
        </p:nvSpPr>
        <p:spPr bwMode="auto">
          <a:xfrm>
            <a:off x="1981200" y="274639"/>
            <a:ext cx="6491288"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Somatické komorbidity</a:t>
            </a:r>
          </a:p>
        </p:txBody>
      </p:sp>
      <p:sp>
        <p:nvSpPr>
          <p:cNvPr id="68610" name="Text Box 2">
            <a:extLst>
              <a:ext uri="{FF2B5EF4-FFF2-40B4-BE49-F238E27FC236}">
                <a16:creationId xmlns:a16="http://schemas.microsoft.com/office/drawing/2014/main" id="{2192E416-6485-4AF3-BCBD-5CAC91B4ABEA}"/>
              </a:ext>
            </a:extLst>
          </p:cNvPr>
          <p:cNvSpPr txBox="1">
            <a:spLocks noChangeArrowheads="1"/>
          </p:cNvSpPr>
          <p:nvPr/>
        </p:nvSpPr>
        <p:spPr bwMode="auto">
          <a:xfrm>
            <a:off x="1981200" y="981075"/>
            <a:ext cx="8229600" cy="5145088"/>
          </a:xfrm>
          <a:prstGeom prst="rect">
            <a:avLst/>
          </a:prstGeom>
          <a:noFill/>
          <a:ln>
            <a:noFill/>
          </a:ln>
          <a:effectLst/>
        </p:spPr>
        <p:txBody>
          <a:bodyPr/>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Tahoma" panose="020B0604030504040204" pitchFamily="34" charset="0"/>
                <a:ea typeface="Microsoft YaHei" panose="020B0503020204020204" pitchFamily="34" charset="-122"/>
              </a:defRPr>
            </a:lvl9pPr>
          </a:lstStyle>
          <a:p>
            <a:pPr>
              <a:spcBef>
                <a:spcPts val="450"/>
              </a:spcBef>
              <a:buSzPct val="100000"/>
              <a:buFontTx/>
              <a:buChar char="-"/>
              <a:defRPr/>
            </a:pPr>
            <a:r>
              <a:rPr lang="cs-CZ" altLang="cs-CZ" u="sng" dirty="0">
                <a:latin typeface="Calibri" panose="020F0502020204030204" pitchFamily="34" charset="0"/>
              </a:rPr>
              <a:t>Kardiovaskulární potíže </a:t>
            </a:r>
            <a:r>
              <a:rPr lang="cs-CZ" altLang="cs-CZ" dirty="0">
                <a:latin typeface="Calibri" panose="020F0502020204030204" pitchFamily="34" charset="0"/>
              </a:rPr>
              <a:t>(ICHS) </a:t>
            </a:r>
          </a:p>
          <a:p>
            <a:pPr>
              <a:spcBef>
                <a:spcPts val="450"/>
              </a:spcBef>
              <a:buSzPct val="100000"/>
              <a:buFontTx/>
              <a:buChar char="-"/>
              <a:defRPr/>
            </a:pPr>
            <a:r>
              <a:rPr lang="cs-CZ" altLang="cs-CZ" u="sng" dirty="0">
                <a:latin typeface="Calibri" panose="020F0502020204030204" pitchFamily="34" charset="0"/>
              </a:rPr>
              <a:t>Diabetes </a:t>
            </a:r>
            <a:r>
              <a:rPr lang="cs-CZ" altLang="cs-CZ" u="sng" dirty="0" err="1">
                <a:latin typeface="Calibri" panose="020F0502020204030204" pitchFamily="34" charset="0"/>
              </a:rPr>
              <a:t>mellitus</a:t>
            </a:r>
            <a:r>
              <a:rPr lang="cs-CZ" altLang="cs-CZ" u="sng" dirty="0">
                <a:latin typeface="Calibri" panose="020F0502020204030204" pitchFamily="34" charset="0"/>
              </a:rPr>
              <a:t> </a:t>
            </a:r>
          </a:p>
          <a:p>
            <a:pPr marL="338138" indent="-333375">
              <a:spcBef>
                <a:spcPts val="450"/>
              </a:spcBef>
              <a:buClr>
                <a:srgbClr val="000000"/>
              </a:buClr>
              <a:buSzPct val="100000"/>
              <a:buFont typeface="Calibri" panose="020F0502020204030204" pitchFamily="34" charset="0"/>
              <a:buChar char="-"/>
              <a:defRPr/>
            </a:pPr>
            <a:r>
              <a:rPr lang="cs-CZ" altLang="cs-CZ" u="sng" dirty="0">
                <a:latin typeface="Calibri" panose="020F0502020204030204" pitchFamily="34" charset="0"/>
              </a:rPr>
              <a:t>Obezita</a:t>
            </a:r>
            <a:r>
              <a:rPr lang="cs-CZ" altLang="cs-CZ" dirty="0">
                <a:latin typeface="Calibri" panose="020F0502020204030204" pitchFamily="34" charset="0"/>
              </a:rPr>
              <a:t> – 42 % pacientů s SCH oproti 27 % běžné populace /</a:t>
            </a:r>
            <a:r>
              <a:rPr lang="cs-CZ" altLang="cs-CZ" i="1" dirty="0">
                <a:latin typeface="Calibri" panose="020F0502020204030204" pitchFamily="34" charset="0"/>
              </a:rPr>
              <a:t>čísla berte s rezervou, mění se/</a:t>
            </a:r>
          </a:p>
          <a:p>
            <a:pPr marL="338138" indent="-333375">
              <a:spcBef>
                <a:spcPts val="450"/>
              </a:spcBef>
              <a:buClr>
                <a:srgbClr val="000000"/>
              </a:buClr>
              <a:buSzPct val="100000"/>
              <a:buFont typeface="Calibri" panose="020F0502020204030204" pitchFamily="34" charset="0"/>
              <a:buChar char="-"/>
              <a:defRPr/>
            </a:pPr>
            <a:r>
              <a:rPr lang="cs-CZ" altLang="cs-CZ" u="sng" dirty="0">
                <a:latin typeface="Calibri" panose="020F0502020204030204" pitchFamily="34" charset="0"/>
              </a:rPr>
              <a:t>Chronická obstrukční plicní nemoc</a:t>
            </a:r>
          </a:p>
          <a:p>
            <a:pPr>
              <a:spcBef>
                <a:spcPts val="450"/>
              </a:spcBef>
              <a:buSzPct val="100000"/>
              <a:defRPr/>
            </a:pPr>
            <a:endParaRPr lang="cs-CZ" altLang="cs-CZ" u="sng" dirty="0">
              <a:latin typeface="Calibri" panose="020F0502020204030204" pitchFamily="34" charset="0"/>
            </a:endParaRPr>
          </a:p>
          <a:p>
            <a:pPr>
              <a:spcBef>
                <a:spcPts val="450"/>
              </a:spcBef>
              <a:buSzPct val="100000"/>
              <a:defRPr/>
            </a:pPr>
            <a:r>
              <a:rPr lang="cs-CZ" altLang="cs-CZ" dirty="0">
                <a:latin typeface="Calibri" panose="020F0502020204030204" pitchFamily="34" charset="0"/>
              </a:rPr>
              <a:t>Důvody: Omezená schopnost dodržovat léčebná opatření (negativní symptomy a </a:t>
            </a:r>
            <a:r>
              <a:rPr lang="cs-CZ" altLang="cs-CZ" dirty="0" err="1">
                <a:latin typeface="Calibri" panose="020F0502020204030204" pitchFamily="34" charset="0"/>
              </a:rPr>
              <a:t>kogn</a:t>
            </a:r>
            <a:r>
              <a:rPr lang="cs-CZ" altLang="cs-CZ" dirty="0">
                <a:latin typeface="Calibri" panose="020F0502020204030204" pitchFamily="34" charset="0"/>
              </a:rPr>
              <a:t>. deficit), životní styl, nežádoucí účinky psychofarmak. ALE: Pacienti, co užívají psychofarmaka se dožívají vyššího věku než ti, co je neužívají. (Dokázáno v početně velkých metaanalýzách z posledních let.)</a:t>
            </a:r>
          </a:p>
          <a:p>
            <a:pPr>
              <a:spcBef>
                <a:spcPts val="450"/>
              </a:spcBef>
              <a:buSzPct val="100000"/>
              <a:defRPr/>
            </a:pPr>
            <a:endParaRPr lang="cs-CZ" altLang="cs-CZ" dirty="0">
              <a:latin typeface="Calibri" panose="020F0502020204030204" pitchFamily="34" charset="0"/>
            </a:endParaRPr>
          </a:p>
          <a:p>
            <a:pPr>
              <a:spcBef>
                <a:spcPts val="450"/>
              </a:spcBef>
              <a:buSzPct val="100000"/>
              <a:defRPr/>
            </a:pPr>
            <a:r>
              <a:rPr lang="cs-CZ" altLang="cs-CZ" dirty="0">
                <a:latin typeface="Calibri" panose="020F0502020204030204" pitchFamily="34" charset="0"/>
              </a:rPr>
              <a:t>Podle doporučených postupů  by měl psychiatr jednou za tři měsíce monitorovat tělesný stav (hmotnost, viscerální obezitu, krevní tlak, extrapyramidové příznaky a projevy </a:t>
            </a:r>
            <a:r>
              <a:rPr lang="cs-CZ" altLang="cs-CZ" dirty="0" err="1">
                <a:latin typeface="Calibri" panose="020F0502020204030204" pitchFamily="34" charset="0"/>
              </a:rPr>
              <a:t>tardivních</a:t>
            </a:r>
            <a:r>
              <a:rPr lang="cs-CZ" altLang="cs-CZ" dirty="0">
                <a:latin typeface="Calibri" panose="020F0502020204030204" pitchFamily="34" charset="0"/>
              </a:rPr>
              <a:t> </a:t>
            </a:r>
            <a:r>
              <a:rPr lang="cs-CZ" altLang="cs-CZ" dirty="0" err="1">
                <a:latin typeface="Calibri" panose="020F0502020204030204" pitchFamily="34" charset="0"/>
              </a:rPr>
              <a:t>dyskinéz</a:t>
            </a:r>
            <a:r>
              <a:rPr lang="cs-CZ" altLang="cs-CZ" dirty="0">
                <a:latin typeface="Calibri" panose="020F0502020204030204" pitchFamily="34" charset="0"/>
              </a:rPr>
              <a:t>, sexuální dysfunkci). Nejméně jednou ročně by mělo být provedeno kontrolní laboratorní vyšetření a EKG. </a:t>
            </a:r>
          </a:p>
          <a:p>
            <a:pPr>
              <a:spcBef>
                <a:spcPts val="450"/>
              </a:spcBef>
              <a:buSzPct val="100000"/>
              <a:defRPr/>
            </a:pPr>
            <a:endParaRPr lang="cs-CZ" altLang="cs-CZ" dirty="0">
              <a:latin typeface="Calibri" panose="020F0502020204030204" pitchFamily="34" charset="0"/>
            </a:endParaRPr>
          </a:p>
          <a:p>
            <a:pPr marL="341313">
              <a:spcBef>
                <a:spcPts val="450"/>
              </a:spcBef>
              <a:buSzPct val="100000"/>
              <a:defRPr/>
            </a:pPr>
            <a:endParaRPr lang="cs-CZ" altLang="cs-CZ" dirty="0">
              <a:latin typeface="Calibri" panose="020F0502020204030204" pitchFamily="34" charset="0"/>
            </a:endParaRPr>
          </a:p>
        </p:txBody>
      </p:sp>
      <p:pic>
        <p:nvPicPr>
          <p:cNvPr id="125956" name="Picture 3">
            <a:extLst>
              <a:ext uri="{FF2B5EF4-FFF2-40B4-BE49-F238E27FC236}">
                <a16:creationId xmlns:a16="http://schemas.microsoft.com/office/drawing/2014/main" id="{769BF648-3629-4462-8ECE-100737F2C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8" y="125413"/>
            <a:ext cx="1255712" cy="1212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1">
            <a:extLst>
              <a:ext uri="{FF2B5EF4-FFF2-40B4-BE49-F238E27FC236}">
                <a16:creationId xmlns:a16="http://schemas.microsoft.com/office/drawing/2014/main" id="{A8BD5623-DB21-4BA9-918E-0CADC1169708}"/>
              </a:ext>
            </a:extLst>
          </p:cNvPr>
          <p:cNvSpPr txBox="1">
            <a:spLocks noChangeArrowheads="1"/>
          </p:cNvSpPr>
          <p:nvPr/>
        </p:nvSpPr>
        <p:spPr bwMode="auto">
          <a:xfrm>
            <a:off x="1981200" y="274638"/>
            <a:ext cx="8229600"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Délka života a sebevražednost</a:t>
            </a:r>
          </a:p>
        </p:txBody>
      </p:sp>
      <p:sp>
        <p:nvSpPr>
          <p:cNvPr id="72706" name="Text Box 2">
            <a:extLst>
              <a:ext uri="{FF2B5EF4-FFF2-40B4-BE49-F238E27FC236}">
                <a16:creationId xmlns:a16="http://schemas.microsoft.com/office/drawing/2014/main" id="{6BB9C8CE-44A7-40F7-9735-04B337BAA41A}"/>
              </a:ext>
            </a:extLst>
          </p:cNvPr>
          <p:cNvSpPr txBox="1">
            <a:spLocks noChangeArrowheads="1"/>
          </p:cNvSpPr>
          <p:nvPr/>
        </p:nvSpPr>
        <p:spPr bwMode="auto">
          <a:xfrm>
            <a:off x="1981200" y="1600200"/>
            <a:ext cx="8229600" cy="4565650"/>
          </a:xfrm>
          <a:prstGeom prst="rect">
            <a:avLst/>
          </a:prstGeom>
          <a:noFill/>
          <a:ln>
            <a:noFill/>
          </a:ln>
          <a:effec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9pPr>
          </a:lstStyle>
          <a:p>
            <a:pPr>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Schizofrenie zkracuje délku života asi o 20-25 % </a:t>
            </a:r>
            <a:r>
              <a:rPr lang="cs-CZ" altLang="cs-CZ" sz="2400" u="sng" dirty="0">
                <a:latin typeface="Calibri" panose="020F0502020204030204" pitchFamily="34" charset="0"/>
              </a:rPr>
              <a:t>(15 let).</a:t>
            </a:r>
          </a:p>
          <a:p>
            <a:pPr marL="342900">
              <a:spcBef>
                <a:spcPts val="600"/>
              </a:spcBef>
              <a:buSzPct val="100000"/>
              <a:defRPr/>
            </a:pPr>
            <a:endParaRPr lang="cs-CZ" altLang="cs-CZ" sz="2400" u="sng" dirty="0">
              <a:latin typeface="Calibri" panose="020F0502020204030204" pitchFamily="34" charset="0"/>
            </a:endParaRPr>
          </a:p>
          <a:p>
            <a:pPr>
              <a:spcBef>
                <a:spcPts val="600"/>
              </a:spcBef>
              <a:buClr>
                <a:srgbClr val="000000"/>
              </a:buClr>
              <a:buSzPct val="100000"/>
              <a:buFont typeface="Arial" panose="020B0604020202020204" pitchFamily="34" charset="0"/>
              <a:buChar char="•"/>
              <a:defRPr/>
            </a:pPr>
            <a:r>
              <a:rPr lang="cs-CZ" altLang="cs-CZ" sz="2400" u="sng" dirty="0">
                <a:latin typeface="Calibri" panose="020F0502020204030204" pitchFamily="34" charset="0"/>
              </a:rPr>
              <a:t>Sebevražednost</a:t>
            </a:r>
            <a:r>
              <a:rPr lang="cs-CZ" altLang="cs-CZ" sz="2400" dirty="0">
                <a:latin typeface="Calibri" panose="020F0502020204030204" pitchFamily="34" charset="0"/>
              </a:rPr>
              <a:t> – podle metaanalýzy na 23.000 pacientech – </a:t>
            </a:r>
            <a:r>
              <a:rPr lang="cs-CZ" altLang="cs-CZ" sz="2400" u="sng" dirty="0">
                <a:latin typeface="Calibri" panose="020F0502020204030204" pitchFamily="34" charset="0"/>
              </a:rPr>
              <a:t>5,6 %</a:t>
            </a:r>
            <a:r>
              <a:rPr lang="cs-CZ" altLang="cs-CZ" sz="2400" dirty="0">
                <a:latin typeface="Calibri" panose="020F0502020204030204" pitchFamily="34" charset="0"/>
              </a:rPr>
              <a:t>, 70 % v prvních 5 letech nemoci. </a:t>
            </a:r>
          </a:p>
          <a:p>
            <a:pPr marL="342900">
              <a:spcBef>
                <a:spcPts val="600"/>
              </a:spcBef>
              <a:buSzPct val="100000"/>
              <a:defRPr/>
            </a:pPr>
            <a:r>
              <a:rPr lang="cs-CZ" altLang="cs-CZ" sz="2400" dirty="0">
                <a:latin typeface="Calibri" panose="020F0502020204030204" pitchFamily="34" charset="0"/>
              </a:rPr>
              <a:t>Prediktory sebevraždy: Mužské pohlaví, abusus drog, sebevražedný pokus v anamnéze, kratší trvání nemoci. </a:t>
            </a:r>
          </a:p>
          <a:p>
            <a:pPr marL="342900">
              <a:spcBef>
                <a:spcPts val="600"/>
              </a:spcBef>
              <a:buSzPct val="100000"/>
              <a:defRPr/>
            </a:pPr>
            <a:r>
              <a:rPr lang="cs-CZ" altLang="cs-CZ" sz="1600" i="1" dirty="0">
                <a:latin typeface="Calibri" panose="020F0502020204030204" pitchFamily="34" charset="0"/>
              </a:rPr>
              <a:t>Pozn.: </a:t>
            </a:r>
            <a:r>
              <a:rPr lang="cs-CZ" altLang="cs-CZ" sz="1600" i="1" dirty="0" err="1">
                <a:latin typeface="Calibri" panose="020F0502020204030204" pitchFamily="34" charset="0"/>
              </a:rPr>
              <a:t>Postschizofrenní</a:t>
            </a:r>
            <a:r>
              <a:rPr lang="cs-CZ" altLang="cs-CZ" sz="1600" i="1" dirty="0">
                <a:latin typeface="Calibri" panose="020F0502020204030204" pitchFamily="34" charset="0"/>
              </a:rPr>
              <a:t> deprese, bilancování.</a:t>
            </a:r>
          </a:p>
          <a:p>
            <a:pPr marL="342900">
              <a:spcBef>
                <a:spcPts val="600"/>
              </a:spcBef>
              <a:buSzPct val="100000"/>
              <a:defRPr/>
            </a:pPr>
            <a:endParaRPr lang="cs-CZ" altLang="cs-CZ" sz="2400" dirty="0">
              <a:latin typeface="Calibri" panose="020F0502020204030204" pitchFamily="34" charset="0"/>
            </a:endParaRPr>
          </a:p>
          <a:p>
            <a:pPr>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Nehody</a:t>
            </a:r>
          </a:p>
          <a:p>
            <a:pPr>
              <a:spcBef>
                <a:spcPts val="600"/>
              </a:spcBef>
              <a:buClr>
                <a:srgbClr val="000000"/>
              </a:buClr>
              <a:buSzPct val="100000"/>
              <a:defRPr/>
            </a:pPr>
            <a:endParaRPr lang="cs-CZ" altLang="cs-CZ" sz="2400" dirty="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7974477B-404D-41DE-B27A-88BC6FC1966D}"/>
              </a:ext>
            </a:extLst>
          </p:cNvPr>
          <p:cNvSpPr txBox="1">
            <a:spLocks noChangeArrowheads="1"/>
          </p:cNvSpPr>
          <p:nvPr/>
        </p:nvSpPr>
        <p:spPr bwMode="auto">
          <a:xfrm>
            <a:off x="1524000" y="404813"/>
            <a:ext cx="91440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2800" b="1" dirty="0">
                <a:solidFill>
                  <a:srgbClr val="00B050"/>
                </a:solidFill>
              </a:rPr>
              <a:t>PŘÍZNAKY SCHIZOFRENIE</a:t>
            </a:r>
          </a:p>
        </p:txBody>
      </p:sp>
      <p:sp>
        <p:nvSpPr>
          <p:cNvPr id="10242" name="Text Box 2">
            <a:extLst>
              <a:ext uri="{FF2B5EF4-FFF2-40B4-BE49-F238E27FC236}">
                <a16:creationId xmlns:a16="http://schemas.microsoft.com/office/drawing/2014/main" id="{2EE3958C-13A6-49C3-A983-103E9CCB5956}"/>
              </a:ext>
            </a:extLst>
          </p:cNvPr>
          <p:cNvSpPr txBox="1">
            <a:spLocks noChangeArrowheads="1"/>
          </p:cNvSpPr>
          <p:nvPr/>
        </p:nvSpPr>
        <p:spPr bwMode="auto">
          <a:xfrm>
            <a:off x="2209800" y="1700214"/>
            <a:ext cx="7772400" cy="4681537"/>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700"/>
              </a:spcBef>
              <a:buClr>
                <a:srgbClr val="000000"/>
              </a:buClr>
              <a:buSzPct val="100000"/>
              <a:buFont typeface="Arial" panose="020B0604020202020204" pitchFamily="34" charset="0"/>
              <a:buChar char="•"/>
              <a:defRPr/>
            </a:pPr>
            <a:r>
              <a:rPr lang="cs-CZ" altLang="cs-CZ" sz="2800" dirty="0">
                <a:latin typeface="Calibri" panose="020F0502020204030204" pitchFamily="34" charset="0"/>
              </a:rPr>
              <a:t>Symptomatologie je složitá, dělení do skupin je zjednodušující.</a:t>
            </a:r>
          </a:p>
          <a:p>
            <a:pPr marL="0" indent="0">
              <a:spcBef>
                <a:spcPts val="700"/>
              </a:spcBef>
              <a:buClr>
                <a:srgbClr val="000000"/>
              </a:buClr>
              <a:buSzPct val="100000"/>
              <a:defRPr/>
            </a:pPr>
            <a:endParaRPr lang="cs-CZ" altLang="cs-CZ" sz="2800" dirty="0">
              <a:latin typeface="Calibri" panose="020F0502020204030204" pitchFamily="34" charset="0"/>
            </a:endParaRPr>
          </a:p>
          <a:p>
            <a:pPr lvl="1">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Pozitivní příznaky: pokřivené nebo zesílené normální funkce</a:t>
            </a:r>
          </a:p>
          <a:p>
            <a:pPr lvl="1">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Negativní příznaky: zeslabené normální funkce</a:t>
            </a:r>
          </a:p>
          <a:p>
            <a:pPr marL="457200" lvl="1" indent="0">
              <a:spcBef>
                <a:spcPts val="600"/>
              </a:spcBef>
              <a:buClr>
                <a:srgbClr val="000000"/>
              </a:buClr>
              <a:buSzPct val="100000"/>
              <a:defRPr/>
            </a:pPr>
            <a:r>
              <a:rPr lang="cs-CZ" altLang="cs-CZ" sz="1000" dirty="0">
                <a:latin typeface="Calibri" panose="020F0502020204030204" pitchFamily="34" charset="0"/>
              </a:rPr>
              <a:t>(Nancy </a:t>
            </a:r>
            <a:r>
              <a:rPr lang="cs-CZ" altLang="cs-CZ" sz="1000" dirty="0" err="1">
                <a:latin typeface="Calibri" panose="020F0502020204030204" pitchFamily="34" charset="0"/>
              </a:rPr>
              <a:t>Andreasen</a:t>
            </a:r>
            <a:r>
              <a:rPr lang="cs-CZ" altLang="cs-CZ" sz="1000" dirty="0">
                <a:latin typeface="Calibri" panose="020F0502020204030204" pitchFamily="34" charset="0"/>
              </a:rPr>
              <a:t>)</a:t>
            </a:r>
          </a:p>
          <a:p>
            <a:pPr marL="457200" lvl="1" indent="0">
              <a:spcBef>
                <a:spcPts val="600"/>
              </a:spcBef>
              <a:buClr>
                <a:srgbClr val="000000"/>
              </a:buClr>
              <a:buSzPct val="100000"/>
              <a:defRPr/>
            </a:pPr>
            <a:r>
              <a:rPr lang="cs-CZ" altLang="cs-CZ" sz="2400" dirty="0">
                <a:latin typeface="Calibri" panose="020F0502020204030204" pitchFamily="34" charset="0"/>
              </a:rPr>
              <a:t>--------------------------------------------------</a:t>
            </a:r>
          </a:p>
          <a:p>
            <a:pPr marL="800100" lvl="1" indent="-342900">
              <a:spcBef>
                <a:spcPts val="600"/>
              </a:spcBef>
              <a:buClr>
                <a:srgbClr val="000000"/>
              </a:buClr>
              <a:buSzPct val="100000"/>
              <a:buFontTx/>
              <a:buChar char="-"/>
              <a:defRPr/>
            </a:pPr>
            <a:r>
              <a:rPr lang="cs-CZ" altLang="cs-CZ" sz="2400" dirty="0">
                <a:latin typeface="Calibri" panose="020F0502020204030204" pitchFamily="34" charset="0"/>
              </a:rPr>
              <a:t>Kognitivní příznaky</a:t>
            </a:r>
          </a:p>
          <a:p>
            <a:pPr marL="800100" lvl="1" indent="-342900">
              <a:spcBef>
                <a:spcPts val="600"/>
              </a:spcBef>
              <a:buClr>
                <a:srgbClr val="000000"/>
              </a:buClr>
              <a:buSzPct val="100000"/>
              <a:buFontTx/>
              <a:buChar char="-"/>
              <a:defRPr/>
            </a:pPr>
            <a:r>
              <a:rPr lang="cs-CZ" altLang="cs-CZ" sz="2400" dirty="0">
                <a:latin typeface="Calibri" panose="020F0502020204030204" pitchFamily="34" charset="0"/>
              </a:rPr>
              <a:t>(Afektivní příznaky)</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1">
            <a:extLst>
              <a:ext uri="{FF2B5EF4-FFF2-40B4-BE49-F238E27FC236}">
                <a16:creationId xmlns:a16="http://schemas.microsoft.com/office/drawing/2014/main" id="{B1DBA975-763E-42A4-A3E7-4557DD8A6735}"/>
              </a:ext>
            </a:extLst>
          </p:cNvPr>
          <p:cNvSpPr txBox="1">
            <a:spLocks noChangeArrowheads="1"/>
          </p:cNvSpPr>
          <p:nvPr/>
        </p:nvSpPr>
        <p:spPr bwMode="auto">
          <a:xfrm>
            <a:off x="1981200" y="21748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dirty="0">
                <a:solidFill>
                  <a:srgbClr val="00B050"/>
                </a:solidFill>
              </a:rPr>
              <a:t>Léčba schizofrenie - historie</a:t>
            </a:r>
          </a:p>
        </p:txBody>
      </p:sp>
      <p:sp>
        <p:nvSpPr>
          <p:cNvPr id="130051" name="Text Box 2">
            <a:extLst>
              <a:ext uri="{FF2B5EF4-FFF2-40B4-BE49-F238E27FC236}">
                <a16:creationId xmlns:a16="http://schemas.microsoft.com/office/drawing/2014/main" id="{271C6FFC-DDDC-497B-9A17-1DDAC1B4E26A}"/>
              </a:ext>
            </a:extLst>
          </p:cNvPr>
          <p:cNvSpPr txBox="1">
            <a:spLocks noChangeArrowheads="1"/>
          </p:cNvSpPr>
          <p:nvPr/>
        </p:nvSpPr>
        <p:spPr bwMode="auto">
          <a:xfrm>
            <a:off x="1981200" y="1600201"/>
            <a:ext cx="8229600" cy="492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a:lnSpc>
                <a:spcPct val="90000"/>
              </a:lnSpc>
              <a:spcBef>
                <a:spcPts val="600"/>
              </a:spcBef>
              <a:buFont typeface="Arial" panose="020B0604020202020204" pitchFamily="34" charset="0"/>
              <a:buChar char="•"/>
            </a:pPr>
            <a:r>
              <a:rPr lang="cs-CZ" altLang="cs-CZ" sz="2400" dirty="0"/>
              <a:t>Léčba schizofrenie se vyvíjela po staletí.</a:t>
            </a:r>
          </a:p>
          <a:p>
            <a:pPr>
              <a:lnSpc>
                <a:spcPct val="90000"/>
              </a:lnSpc>
              <a:spcBef>
                <a:spcPts val="600"/>
              </a:spcBef>
              <a:buFont typeface="Arial" panose="020B0604020202020204" pitchFamily="34" charset="0"/>
              <a:buChar char="•"/>
            </a:pPr>
            <a:r>
              <a:rPr lang="cs-CZ" altLang="cs-CZ" sz="2400" dirty="0"/>
              <a:t>Žádný způsob nebyl nijak účinný a nemocní obvykle setrvávali v ústavech po celý život.</a:t>
            </a:r>
          </a:p>
          <a:p>
            <a:pPr>
              <a:lnSpc>
                <a:spcPct val="90000"/>
              </a:lnSpc>
              <a:spcBef>
                <a:spcPts val="600"/>
              </a:spcBef>
              <a:buFont typeface="Arial" panose="020B0604020202020204" pitchFamily="34" charset="0"/>
              <a:buChar char="•"/>
            </a:pPr>
            <a:r>
              <a:rPr lang="cs-CZ" altLang="cs-CZ" sz="2400" dirty="0"/>
              <a:t>Zlom nastal po 2. světové válce, kdy byl víceméně náhodně objeven první antipsychotikum (=neuroleptikum) chlorpromazin, který zlepšoval psychotické příznaky a umožňoval nemocným se schizofrenií návrat do běžného života. </a:t>
            </a:r>
          </a:p>
          <a:p>
            <a:pPr>
              <a:lnSpc>
                <a:spcPct val="90000"/>
              </a:lnSpc>
              <a:spcBef>
                <a:spcPts val="600"/>
              </a:spcBef>
              <a:buFont typeface="Arial" panose="020B0604020202020204" pitchFamily="34" charset="0"/>
              <a:buChar char="•"/>
            </a:pPr>
            <a:r>
              <a:rPr lang="cs-CZ" altLang="cs-CZ" sz="2400" dirty="0"/>
              <a:t>60.-80. léta: „zlatá éra psychofarmakologie“, vyvíjela se další antipsychotika (ale i další psychofarmaka obecně). </a:t>
            </a:r>
          </a:p>
          <a:p>
            <a:pPr>
              <a:lnSpc>
                <a:spcPct val="90000"/>
              </a:lnSpc>
              <a:spcBef>
                <a:spcPts val="600"/>
              </a:spcBef>
              <a:buFont typeface="Arial" panose="020B0604020202020204" pitchFamily="34" charset="0"/>
              <a:buChar char="•"/>
            </a:pPr>
            <a:r>
              <a:rPr lang="cs-CZ" altLang="cs-CZ" sz="2400" dirty="0"/>
              <a:t>V posledních letech jsou vyvíjena spíš bezpečnější než účinnější (oproti dřívějšku) antipsychotika.</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1">
            <a:extLst>
              <a:ext uri="{FF2B5EF4-FFF2-40B4-BE49-F238E27FC236}">
                <a16:creationId xmlns:a16="http://schemas.microsoft.com/office/drawing/2014/main" id="{CBF94D4C-5E7A-4DCC-9FC7-358DB0DD312B}"/>
              </a:ext>
            </a:extLst>
          </p:cNvPr>
          <p:cNvSpPr txBox="1">
            <a:spLocks noChangeArrowheads="1"/>
          </p:cNvSpPr>
          <p:nvPr/>
        </p:nvSpPr>
        <p:spPr bwMode="auto">
          <a:xfrm>
            <a:off x="1981200" y="404813"/>
            <a:ext cx="82296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dirty="0">
                <a:solidFill>
                  <a:srgbClr val="00B050"/>
                </a:solidFill>
              </a:rPr>
              <a:t>Cíle léčby schizofrenie</a:t>
            </a:r>
            <a:br>
              <a:rPr lang="cs-CZ" altLang="cs-CZ" sz="4400" b="1" dirty="0">
                <a:solidFill>
                  <a:srgbClr val="00B050"/>
                </a:solidFill>
              </a:rPr>
            </a:br>
            <a:endParaRPr lang="cs-CZ" altLang="cs-CZ" sz="4400" b="1" dirty="0">
              <a:solidFill>
                <a:srgbClr val="00B050"/>
              </a:solidFill>
            </a:endParaRPr>
          </a:p>
        </p:txBody>
      </p:sp>
      <p:sp>
        <p:nvSpPr>
          <p:cNvPr id="134147" name="Text Box 2">
            <a:extLst>
              <a:ext uri="{FF2B5EF4-FFF2-40B4-BE49-F238E27FC236}">
                <a16:creationId xmlns:a16="http://schemas.microsoft.com/office/drawing/2014/main" id="{CDC85F9E-125E-4BF6-9E18-A37D6CB40D87}"/>
              </a:ext>
            </a:extLst>
          </p:cNvPr>
          <p:cNvSpPr txBox="1">
            <a:spLocks noChangeArrowheads="1"/>
          </p:cNvSpPr>
          <p:nvPr/>
        </p:nvSpPr>
        <p:spPr bwMode="auto">
          <a:xfrm>
            <a:off x="695325" y="1484313"/>
            <a:ext cx="10706099"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buFont typeface="Arial" panose="020B0604020202020204" pitchFamily="34" charset="0"/>
              <a:buChar char="•"/>
            </a:pPr>
            <a:r>
              <a:rPr lang="cs-CZ" altLang="cs-CZ" dirty="0"/>
              <a:t>Ideální je dosáhnout </a:t>
            </a:r>
            <a:r>
              <a:rPr lang="cs-CZ" altLang="cs-CZ" u="sng" dirty="0"/>
              <a:t>remise nebo úzdravy</a:t>
            </a:r>
          </a:p>
          <a:p>
            <a:pPr eaLnBrk="1" hangingPunct="1">
              <a:buFont typeface="Arial" panose="020B0604020202020204" pitchFamily="34" charset="0"/>
              <a:buChar char="•"/>
            </a:pPr>
            <a:r>
              <a:rPr lang="cs-CZ" altLang="cs-CZ" dirty="0"/>
              <a:t>U většiny pacientů je ale úzdrava nereálný cíl, snažíme se tedy o </a:t>
            </a:r>
            <a:r>
              <a:rPr lang="cs-CZ" altLang="cs-CZ" u="sng" dirty="0"/>
              <a:t>zmírnění příznaků</a:t>
            </a:r>
            <a:r>
              <a:rPr lang="cs-CZ" altLang="cs-CZ" dirty="0"/>
              <a:t>, zejména těch, které pacienta </a:t>
            </a:r>
            <a:r>
              <a:rPr lang="cs-CZ" altLang="cs-CZ" dirty="0" err="1"/>
              <a:t>subj</a:t>
            </a:r>
            <a:r>
              <a:rPr lang="cs-CZ" altLang="cs-CZ" dirty="0"/>
              <a:t>. nejvíce obtěžují</a:t>
            </a:r>
          </a:p>
          <a:p>
            <a:pPr eaLnBrk="1" hangingPunct="1">
              <a:buFont typeface="Arial" panose="020B0604020202020204" pitchFamily="34" charset="0"/>
              <a:buChar char="•"/>
            </a:pPr>
            <a:r>
              <a:rPr lang="cs-CZ" altLang="cs-CZ" dirty="0"/>
              <a:t>Často nedosažitelným cílem je </a:t>
            </a:r>
            <a:r>
              <a:rPr lang="cs-CZ" altLang="cs-CZ" u="sng" dirty="0"/>
              <a:t>dobré fungování</a:t>
            </a:r>
            <a:r>
              <a:rPr lang="cs-CZ" altLang="cs-CZ" dirty="0"/>
              <a:t> pacienta ve společnosti, v práci, případně v osobním životě</a:t>
            </a:r>
          </a:p>
          <a:p>
            <a:pPr eaLnBrk="1" hangingPunct="1">
              <a:buFont typeface="Arial" panose="020B0604020202020204" pitchFamily="34" charset="0"/>
              <a:buChar char="•"/>
            </a:pPr>
            <a:r>
              <a:rPr lang="cs-CZ" altLang="cs-CZ" dirty="0"/>
              <a:t>Důležitá je léčba přidružených příznaků (</a:t>
            </a:r>
            <a:r>
              <a:rPr lang="cs-CZ" altLang="cs-CZ" dirty="0" err="1"/>
              <a:t>depresivita</a:t>
            </a:r>
            <a:r>
              <a:rPr lang="cs-CZ" altLang="cs-CZ" dirty="0"/>
              <a:t>, sebevražednost)</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1">
            <a:extLst>
              <a:ext uri="{FF2B5EF4-FFF2-40B4-BE49-F238E27FC236}">
                <a16:creationId xmlns:a16="http://schemas.microsoft.com/office/drawing/2014/main" id="{052EEA98-F2DE-402C-BF3E-F1CD691F81DC}"/>
              </a:ext>
            </a:extLst>
          </p:cNvPr>
          <p:cNvSpPr txBox="1">
            <a:spLocks noChangeArrowheads="1"/>
          </p:cNvSpPr>
          <p:nvPr/>
        </p:nvSpPr>
        <p:spPr bwMode="auto">
          <a:xfrm>
            <a:off x="1703388" y="44451"/>
            <a:ext cx="86868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000" b="1"/>
              <a:t>ÚZDRAVA </a:t>
            </a:r>
            <a:r>
              <a:rPr lang="cs-CZ" altLang="cs-CZ" sz="4000"/>
              <a:t>u schizofrenie</a:t>
            </a:r>
          </a:p>
        </p:txBody>
      </p:sp>
      <p:sp>
        <p:nvSpPr>
          <p:cNvPr id="89090" name="Text Box 2">
            <a:extLst>
              <a:ext uri="{FF2B5EF4-FFF2-40B4-BE49-F238E27FC236}">
                <a16:creationId xmlns:a16="http://schemas.microsoft.com/office/drawing/2014/main" id="{4401BA54-B99F-4B9B-B242-E5F655E43C69}"/>
              </a:ext>
            </a:extLst>
          </p:cNvPr>
          <p:cNvSpPr txBox="1">
            <a:spLocks noChangeArrowheads="1"/>
          </p:cNvSpPr>
          <p:nvPr/>
        </p:nvSpPr>
        <p:spPr bwMode="auto">
          <a:xfrm>
            <a:off x="1066800" y="1196976"/>
            <a:ext cx="10306050" cy="4824413"/>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lnSpc>
                <a:spcPct val="90000"/>
              </a:lnSpc>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Přechod od poruchy ke stavu relativně normálního fungování ve společnosti</a:t>
            </a:r>
          </a:p>
          <a:p>
            <a:pPr marL="342900">
              <a:lnSpc>
                <a:spcPct val="90000"/>
              </a:lnSpc>
              <a:spcBef>
                <a:spcPts val="600"/>
              </a:spcBef>
              <a:buSzPct val="100000"/>
              <a:defRPr/>
            </a:pPr>
            <a:endParaRPr lang="cs-CZ" altLang="cs-CZ" sz="2400" dirty="0">
              <a:latin typeface="Calibri" panose="020F0502020204030204" pitchFamily="34" charset="0"/>
            </a:endParaRPr>
          </a:p>
          <a:p>
            <a:pPr>
              <a:lnSpc>
                <a:spcPct val="90000"/>
              </a:lnSpc>
              <a:spcBef>
                <a:spcPts val="600"/>
              </a:spcBef>
              <a:buClr>
                <a:srgbClr val="000000"/>
              </a:buClr>
              <a:buSzPct val="100000"/>
              <a:buFont typeface="Arial" panose="020B0604020202020204" pitchFamily="34" charset="0"/>
              <a:buChar char="•"/>
              <a:defRPr/>
            </a:pPr>
            <a:r>
              <a:rPr lang="cs-CZ" altLang="cs-CZ" sz="2400" b="1" dirty="0">
                <a:latin typeface="Calibri" panose="020F0502020204030204" pitchFamily="34" charset="0"/>
              </a:rPr>
              <a:t>Klinická kritéria pro úzdravu u schizofrenie - doba trvání kritérií minimálně 2 roky:</a:t>
            </a:r>
          </a:p>
          <a:p>
            <a:pPr>
              <a:lnSpc>
                <a:spcPct val="90000"/>
              </a:lnSpc>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Remise pozitivních, negativních a souvisejících příznaků do takové míry,  aby </a:t>
            </a:r>
            <a:r>
              <a:rPr lang="cs-CZ" altLang="cs-CZ" sz="2400" u="sng" dirty="0">
                <a:latin typeface="Calibri" panose="020F0502020204030204" pitchFamily="34" charset="0"/>
              </a:rPr>
              <a:t>nenarušovaly každodenní fungování</a:t>
            </a:r>
          </a:p>
          <a:p>
            <a:pPr>
              <a:lnSpc>
                <a:spcPct val="90000"/>
              </a:lnSpc>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Nezávislý život s ohledem na péči o sebe, peníze a léčbu</a:t>
            </a:r>
          </a:p>
          <a:p>
            <a:pPr>
              <a:lnSpc>
                <a:spcPct val="90000"/>
              </a:lnSpc>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Práce či školní docházka</a:t>
            </a:r>
          </a:p>
          <a:p>
            <a:pPr>
              <a:lnSpc>
                <a:spcPct val="90000"/>
              </a:lnSpc>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Kontakty s vrstevníky alespoň jednou týdně</a:t>
            </a:r>
          </a:p>
          <a:p>
            <a:pPr>
              <a:lnSpc>
                <a:spcPct val="90000"/>
              </a:lnSpc>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Rekreační aktivity</a:t>
            </a:r>
          </a:p>
          <a:p>
            <a:pPr>
              <a:lnSpc>
                <a:spcPct val="90000"/>
              </a:lnSpc>
              <a:spcBef>
                <a:spcPts val="600"/>
              </a:spcBef>
              <a:buClr>
                <a:srgbClr val="000000"/>
              </a:buClr>
              <a:buSzPct val="100000"/>
              <a:buFont typeface="Arial" panose="020B0604020202020204" pitchFamily="34" charset="0"/>
              <a:buChar char="•"/>
              <a:defRPr/>
            </a:pPr>
            <a:r>
              <a:rPr lang="cs-CZ" altLang="cs-CZ" sz="2400" dirty="0">
                <a:latin typeface="Calibri" panose="020F0502020204030204" pitchFamily="34" charset="0"/>
              </a:rPr>
              <a:t>Vřelé rodinné vztahy</a:t>
            </a:r>
          </a:p>
          <a:p>
            <a:pPr marL="0" indent="0">
              <a:lnSpc>
                <a:spcPct val="90000"/>
              </a:lnSpc>
              <a:spcBef>
                <a:spcPts val="600"/>
              </a:spcBef>
              <a:buClr>
                <a:srgbClr val="000000"/>
              </a:buClr>
              <a:buSzPct val="100000"/>
              <a:defRPr/>
            </a:pPr>
            <a:r>
              <a:rPr lang="cs-CZ" altLang="cs-CZ" sz="2400" dirty="0">
                <a:latin typeface="Calibri" panose="020F0502020204030204" pitchFamily="34" charset="0"/>
              </a:rPr>
              <a:t>---------------------------------</a:t>
            </a:r>
          </a:p>
          <a:p>
            <a:pPr marL="0" indent="0">
              <a:lnSpc>
                <a:spcPct val="90000"/>
              </a:lnSpc>
              <a:spcBef>
                <a:spcPts val="600"/>
              </a:spcBef>
              <a:buClr>
                <a:srgbClr val="000000"/>
              </a:buClr>
              <a:buSzPct val="100000"/>
              <a:defRPr/>
            </a:pPr>
            <a:r>
              <a:rPr lang="cs-CZ" altLang="cs-CZ" sz="1400" dirty="0">
                <a:solidFill>
                  <a:schemeClr val="tx1"/>
                </a:solidFill>
                <a:latin typeface="Calibri" panose="020F0502020204030204" pitchFamily="34" charset="0"/>
              </a:rPr>
              <a:t>Kritéria remise jsou určitý počet bodů v určitých položkách v hodnotících škálách (PANSS) pro schizofrenii – není účelem tohoto sdělení.)</a:t>
            </a:r>
          </a:p>
          <a:p>
            <a:pPr marL="0" indent="0">
              <a:lnSpc>
                <a:spcPct val="90000"/>
              </a:lnSpc>
              <a:spcBef>
                <a:spcPts val="600"/>
              </a:spcBef>
              <a:buClr>
                <a:srgbClr val="000000"/>
              </a:buClr>
              <a:buSzPct val="100000"/>
              <a:defRPr/>
            </a:pPr>
            <a:endParaRPr lang="cs-CZ" altLang="cs-CZ" sz="2400" dirty="0">
              <a:latin typeface="Calibri" panose="020F0502020204030204" pitchFamily="34" charset="0"/>
            </a:endParaRPr>
          </a:p>
        </p:txBody>
      </p:sp>
      <p:pic>
        <p:nvPicPr>
          <p:cNvPr id="158724" name="Picture 3">
            <a:extLst>
              <a:ext uri="{FF2B5EF4-FFF2-40B4-BE49-F238E27FC236}">
                <a16:creationId xmlns:a16="http://schemas.microsoft.com/office/drawing/2014/main" id="{F9B71FEB-49DE-4431-886A-C4A58A896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9413" y="4365626"/>
            <a:ext cx="1155700" cy="1052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122211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1">
            <a:extLst>
              <a:ext uri="{FF2B5EF4-FFF2-40B4-BE49-F238E27FC236}">
                <a16:creationId xmlns:a16="http://schemas.microsoft.com/office/drawing/2014/main" id="{EF5117DE-17E6-4CB9-84C7-F2A923D0D9BE}"/>
              </a:ext>
            </a:extLst>
          </p:cNvPr>
          <p:cNvSpPr txBox="1">
            <a:spLocks noChangeArrowheads="1"/>
          </p:cNvSpPr>
          <p:nvPr/>
        </p:nvSpPr>
        <p:spPr bwMode="auto">
          <a:xfrm>
            <a:off x="1981200" y="0"/>
            <a:ext cx="8229600"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dirty="0">
                <a:solidFill>
                  <a:srgbClr val="00B050"/>
                </a:solidFill>
              </a:rPr>
              <a:t>Metody léčby</a:t>
            </a:r>
          </a:p>
        </p:txBody>
      </p:sp>
      <p:sp>
        <p:nvSpPr>
          <p:cNvPr id="72706" name="Text Box 2">
            <a:extLst>
              <a:ext uri="{FF2B5EF4-FFF2-40B4-BE49-F238E27FC236}">
                <a16:creationId xmlns:a16="http://schemas.microsoft.com/office/drawing/2014/main" id="{C3266BA7-9BF0-4BF2-B04C-8D74E0A8EFC6}"/>
              </a:ext>
            </a:extLst>
          </p:cNvPr>
          <p:cNvSpPr txBox="1">
            <a:spLocks noChangeArrowheads="1"/>
          </p:cNvSpPr>
          <p:nvPr/>
        </p:nvSpPr>
        <p:spPr bwMode="auto">
          <a:xfrm>
            <a:off x="1919288" y="1125539"/>
            <a:ext cx="8229600" cy="5254625"/>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700"/>
              </a:spcBef>
              <a:buClr>
                <a:srgbClr val="7030A0"/>
              </a:buClr>
              <a:buSzPct val="100000"/>
              <a:buFont typeface="Arial" panose="020B0604020202020204" pitchFamily="34" charset="0"/>
              <a:buChar char="•"/>
              <a:defRPr/>
            </a:pPr>
            <a:r>
              <a:rPr lang="cs-CZ" altLang="cs-CZ" sz="4400" b="1" dirty="0">
                <a:solidFill>
                  <a:srgbClr val="7030A0"/>
                </a:solidFill>
                <a:latin typeface="Calibri" panose="020F0502020204030204" pitchFamily="34" charset="0"/>
              </a:rPr>
              <a:t>Antipsychotika  - </a:t>
            </a:r>
            <a:r>
              <a:rPr lang="cs-CZ" altLang="cs-CZ" sz="1600" b="1" dirty="0">
                <a:solidFill>
                  <a:srgbClr val="7030A0"/>
                </a:solidFill>
                <a:latin typeface="Calibri" panose="020F0502020204030204" pitchFamily="34" charset="0"/>
              </a:rPr>
              <a:t>jsou základ, léčit akutní epizodu SCH bez nich není možné</a:t>
            </a:r>
          </a:p>
          <a:p>
            <a:pPr>
              <a:spcBef>
                <a:spcPts val="700"/>
              </a:spcBef>
              <a:buClr>
                <a:srgbClr val="7030A0"/>
              </a:buClr>
              <a:buSzPct val="100000"/>
              <a:buFont typeface="Arial" panose="020B0604020202020204" pitchFamily="34" charset="0"/>
              <a:buChar char="•"/>
              <a:defRPr/>
            </a:pPr>
            <a:r>
              <a:rPr lang="cs-CZ" altLang="cs-CZ" sz="3600" b="1" dirty="0">
                <a:solidFill>
                  <a:srgbClr val="7030A0"/>
                </a:solidFill>
                <a:latin typeface="Calibri" panose="020F0502020204030204" pitchFamily="34" charset="0"/>
              </a:rPr>
              <a:t>ECT, </a:t>
            </a:r>
            <a:r>
              <a:rPr lang="cs-CZ" altLang="cs-CZ" sz="3600" b="1" dirty="0" err="1">
                <a:solidFill>
                  <a:srgbClr val="7030A0"/>
                </a:solidFill>
                <a:latin typeface="Calibri" panose="020F0502020204030204" pitchFamily="34" charset="0"/>
              </a:rPr>
              <a:t>rTMS</a:t>
            </a:r>
            <a:endParaRPr lang="cs-CZ" altLang="cs-CZ" sz="3600" b="1" dirty="0">
              <a:solidFill>
                <a:srgbClr val="7030A0"/>
              </a:solidFill>
              <a:latin typeface="Calibri" panose="020F0502020204030204" pitchFamily="34" charset="0"/>
            </a:endParaRPr>
          </a:p>
          <a:p>
            <a:pPr>
              <a:spcBef>
                <a:spcPts val="700"/>
              </a:spcBef>
              <a:buClr>
                <a:srgbClr val="7030A0"/>
              </a:buClr>
              <a:buSzPct val="100000"/>
              <a:buFont typeface="Arial" panose="020B0604020202020204" pitchFamily="34" charset="0"/>
              <a:buChar char="•"/>
              <a:defRPr/>
            </a:pPr>
            <a:r>
              <a:rPr lang="cs-CZ" altLang="cs-CZ" sz="4400" dirty="0">
                <a:latin typeface="Calibri" panose="020F0502020204030204" pitchFamily="34" charset="0"/>
              </a:rPr>
              <a:t>Podpůrná psychoterapie</a:t>
            </a:r>
          </a:p>
          <a:p>
            <a:pPr>
              <a:spcBef>
                <a:spcPts val="1100"/>
              </a:spcBef>
              <a:buClr>
                <a:srgbClr val="000000"/>
              </a:buClr>
              <a:buSzPct val="100000"/>
              <a:buFont typeface="Arial" panose="020B0604020202020204" pitchFamily="34" charset="0"/>
              <a:buChar char="•"/>
              <a:defRPr/>
            </a:pPr>
            <a:r>
              <a:rPr lang="cs-CZ" altLang="cs-CZ" sz="4400" dirty="0">
                <a:latin typeface="Calibri" panose="020F0502020204030204" pitchFamily="34" charset="0"/>
              </a:rPr>
              <a:t>Aktivizace pacienta</a:t>
            </a:r>
          </a:p>
          <a:p>
            <a:pPr>
              <a:spcBef>
                <a:spcPts val="1100"/>
              </a:spcBef>
              <a:buClr>
                <a:srgbClr val="000000"/>
              </a:buClr>
              <a:buSzPct val="100000"/>
              <a:buFont typeface="Arial" panose="020B0604020202020204" pitchFamily="34" charset="0"/>
              <a:buChar char="•"/>
              <a:defRPr/>
            </a:pPr>
            <a:r>
              <a:rPr lang="cs-CZ" altLang="cs-CZ" sz="4400" dirty="0">
                <a:latin typeface="Calibri" panose="020F0502020204030204" pitchFamily="34" charset="0"/>
              </a:rPr>
              <a:t>Kognitivní trénink</a:t>
            </a:r>
          </a:p>
          <a:p>
            <a:pPr>
              <a:spcBef>
                <a:spcPts val="1100"/>
              </a:spcBef>
              <a:buClr>
                <a:srgbClr val="000000"/>
              </a:buClr>
              <a:buSzPct val="100000"/>
              <a:buFont typeface="Arial" panose="020B0604020202020204" pitchFamily="34" charset="0"/>
              <a:buChar char="•"/>
              <a:defRPr/>
            </a:pPr>
            <a:r>
              <a:rPr lang="cs-CZ" altLang="cs-CZ" sz="4400" dirty="0">
                <a:latin typeface="Calibri" panose="020F0502020204030204" pitchFamily="34" charset="0"/>
              </a:rPr>
              <a:t>Edukace pacienta i rodiny</a:t>
            </a:r>
          </a:p>
          <a:p>
            <a:pPr marL="342900">
              <a:spcBef>
                <a:spcPts val="400"/>
              </a:spcBef>
              <a:buSzPct val="100000"/>
              <a:defRPr/>
            </a:pPr>
            <a:endParaRPr lang="cs-CZ" altLang="cs-CZ" sz="1600" dirty="0">
              <a:latin typeface="Calibri" panose="020F0502020204030204" pitchFamily="34" charset="0"/>
            </a:endParaRPr>
          </a:p>
          <a:p>
            <a:pPr marL="342900">
              <a:spcBef>
                <a:spcPts val="400"/>
              </a:spcBef>
              <a:buSzPct val="100000"/>
              <a:defRPr/>
            </a:pPr>
            <a:endParaRPr lang="cs-CZ" altLang="cs-CZ" sz="1600" dirty="0">
              <a:latin typeface="Calibri" panose="020F0502020204030204" pitchFamily="34" charset="0"/>
            </a:endParaRP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1">
            <a:extLst>
              <a:ext uri="{FF2B5EF4-FFF2-40B4-BE49-F238E27FC236}">
                <a16:creationId xmlns:a16="http://schemas.microsoft.com/office/drawing/2014/main" id="{9AA73247-4755-4A53-8678-23657D5F9DB4}"/>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dirty="0">
                <a:solidFill>
                  <a:srgbClr val="00B050"/>
                </a:solidFill>
              </a:rPr>
              <a:t>Fáze léčby</a:t>
            </a:r>
          </a:p>
        </p:txBody>
      </p:sp>
      <p:sp>
        <p:nvSpPr>
          <p:cNvPr id="136195" name="Text Box 2">
            <a:extLst>
              <a:ext uri="{FF2B5EF4-FFF2-40B4-BE49-F238E27FC236}">
                <a16:creationId xmlns:a16="http://schemas.microsoft.com/office/drawing/2014/main" id="{53F898A3-0924-4769-B236-35FDEC725F33}"/>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1100"/>
              </a:spcBef>
              <a:buFont typeface="Arial" panose="020B0604020202020204" pitchFamily="34" charset="0"/>
              <a:buChar char="•"/>
            </a:pPr>
            <a:r>
              <a:rPr lang="cs-CZ" altLang="cs-CZ" sz="4400"/>
              <a:t>Akutní fáze</a:t>
            </a:r>
          </a:p>
          <a:p>
            <a:pPr>
              <a:spcBef>
                <a:spcPts val="1100"/>
              </a:spcBef>
              <a:buFont typeface="Arial" panose="020B0604020202020204" pitchFamily="34" charset="0"/>
              <a:buChar char="•"/>
            </a:pPr>
            <a:r>
              <a:rPr lang="cs-CZ" altLang="cs-CZ" sz="4400"/>
              <a:t>Stabilizace stavu</a:t>
            </a:r>
          </a:p>
          <a:p>
            <a:pPr>
              <a:spcBef>
                <a:spcPts val="1100"/>
              </a:spcBef>
              <a:buFont typeface="Arial" panose="020B0604020202020204" pitchFamily="34" charset="0"/>
              <a:buChar char="•"/>
            </a:pPr>
            <a:r>
              <a:rPr lang="cs-CZ" altLang="cs-CZ" sz="4400"/>
              <a:t>Udržovací terapie</a:t>
            </a:r>
          </a:p>
        </p:txBody>
      </p:sp>
      <p:pic>
        <p:nvPicPr>
          <p:cNvPr id="2050" name="Picture 2" descr="Quality of Life and the Case for Antipsychotics">
            <a:extLst>
              <a:ext uri="{FF2B5EF4-FFF2-40B4-BE49-F238E27FC236}">
                <a16:creationId xmlns:a16="http://schemas.microsoft.com/office/drawing/2014/main" id="{91CB3B76-CF0D-42AD-BA66-25A82AE8A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9300" y="5067300"/>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1">
            <a:extLst>
              <a:ext uri="{FF2B5EF4-FFF2-40B4-BE49-F238E27FC236}">
                <a16:creationId xmlns:a16="http://schemas.microsoft.com/office/drawing/2014/main" id="{E165FA9B-E384-4F38-943E-0FA9EBA92375}"/>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a:t>Akutní léčba</a:t>
            </a:r>
          </a:p>
        </p:txBody>
      </p:sp>
      <p:sp>
        <p:nvSpPr>
          <p:cNvPr id="138243" name="Text Box 2">
            <a:extLst>
              <a:ext uri="{FF2B5EF4-FFF2-40B4-BE49-F238E27FC236}">
                <a16:creationId xmlns:a16="http://schemas.microsoft.com/office/drawing/2014/main" id="{457846EB-C43C-4ED6-999F-73458269AE76}"/>
              </a:ext>
            </a:extLst>
          </p:cNvPr>
          <p:cNvSpPr txBox="1">
            <a:spLocks noChangeArrowheads="1"/>
          </p:cNvSpPr>
          <p:nvPr/>
        </p:nvSpPr>
        <p:spPr bwMode="auto">
          <a:xfrm>
            <a:off x="1152525" y="1752600"/>
            <a:ext cx="10229850" cy="461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a:lnSpc>
                <a:spcPct val="90000"/>
              </a:lnSpc>
              <a:spcBef>
                <a:spcPts val="700"/>
              </a:spcBef>
              <a:buFont typeface="Arial" panose="020B0604020202020204" pitchFamily="34" charset="0"/>
              <a:buChar char="•"/>
            </a:pPr>
            <a:r>
              <a:rPr lang="cs-CZ" altLang="cs-CZ" sz="2800" dirty="0"/>
              <a:t>Od vyskytnutí se psychotických příznaků až do remise nebo významného zlepšení psychotických ukazatelů.</a:t>
            </a:r>
          </a:p>
          <a:p>
            <a:pPr>
              <a:lnSpc>
                <a:spcPct val="90000"/>
              </a:lnSpc>
              <a:spcBef>
                <a:spcPts val="700"/>
              </a:spcBef>
              <a:buFont typeface="Arial" panose="020B0604020202020204" pitchFamily="34" charset="0"/>
              <a:buChar char="•"/>
            </a:pPr>
            <a:r>
              <a:rPr lang="cs-CZ" altLang="cs-CZ" sz="2800" dirty="0"/>
              <a:t>Většinou 4 až 6 týdnů.</a:t>
            </a:r>
          </a:p>
          <a:p>
            <a:pPr>
              <a:lnSpc>
                <a:spcPct val="90000"/>
              </a:lnSpc>
              <a:spcBef>
                <a:spcPts val="700"/>
              </a:spcBef>
              <a:buFont typeface="Arial" panose="020B0604020202020204" pitchFamily="34" charset="0"/>
              <a:buChar char="•"/>
            </a:pPr>
            <a:r>
              <a:rPr lang="cs-CZ" altLang="cs-CZ" sz="2800" dirty="0"/>
              <a:t>V naprosté většině potřeba hospitalizace. </a:t>
            </a:r>
          </a:p>
          <a:p>
            <a:pPr>
              <a:lnSpc>
                <a:spcPct val="90000"/>
              </a:lnSpc>
              <a:spcBef>
                <a:spcPts val="700"/>
              </a:spcBef>
              <a:buFont typeface="Arial" panose="020B0604020202020204" pitchFamily="34" charset="0"/>
              <a:buChar char="•"/>
            </a:pPr>
            <a:r>
              <a:rPr lang="cs-CZ" altLang="cs-CZ" sz="2800" dirty="0"/>
              <a:t>Antipsychotika – </a:t>
            </a:r>
            <a:r>
              <a:rPr lang="cs-CZ" altLang="cs-CZ" sz="2800" dirty="0" err="1"/>
              <a:t>i.m</a:t>
            </a:r>
            <a:r>
              <a:rPr lang="cs-CZ" altLang="cs-CZ" sz="2800" dirty="0"/>
              <a:t>., </a:t>
            </a:r>
            <a:r>
              <a:rPr lang="cs-CZ" altLang="cs-CZ" sz="2800" dirty="0" err="1"/>
              <a:t>p.o</a:t>
            </a:r>
            <a:r>
              <a:rPr lang="cs-CZ" altLang="cs-CZ" sz="2800" dirty="0"/>
              <a:t>., případně k tomu sedativní antipsychotika/anxiolytika.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4B7394C-85DC-45C6-B1F6-357C89BCA00B}"/>
              </a:ext>
            </a:extLst>
          </p:cNvPr>
          <p:cNvSpPr>
            <a:spLocks noGrp="1"/>
          </p:cNvSpPr>
          <p:nvPr>
            <p:ph type="title"/>
          </p:nvPr>
        </p:nvSpPr>
        <p:spPr>
          <a:xfrm>
            <a:off x="838200" y="365126"/>
            <a:ext cx="10515600" cy="406400"/>
          </a:xfrm>
        </p:spPr>
        <p:txBody>
          <a:bodyPr>
            <a:normAutofit fontScale="90000"/>
          </a:bodyPr>
          <a:lstStyle/>
          <a:p>
            <a:pPr algn="ctr"/>
            <a:r>
              <a:rPr lang="cs-CZ" dirty="0"/>
              <a:t>Akutní léčba (při hospitalizaci)</a:t>
            </a:r>
          </a:p>
        </p:txBody>
      </p:sp>
      <p:sp>
        <p:nvSpPr>
          <p:cNvPr id="5" name="Zástupný obsah 4">
            <a:extLst>
              <a:ext uri="{FF2B5EF4-FFF2-40B4-BE49-F238E27FC236}">
                <a16:creationId xmlns:a16="http://schemas.microsoft.com/office/drawing/2014/main" id="{96774B2B-EE2F-4B07-A6C5-58B672BAB5EF}"/>
              </a:ext>
            </a:extLst>
          </p:cNvPr>
          <p:cNvSpPr>
            <a:spLocks noGrp="1"/>
          </p:cNvSpPr>
          <p:nvPr>
            <p:ph idx="1"/>
          </p:nvPr>
        </p:nvSpPr>
        <p:spPr>
          <a:xfrm>
            <a:off x="838200" y="1190626"/>
            <a:ext cx="10515600" cy="5381624"/>
          </a:xfrm>
        </p:spPr>
        <p:txBody>
          <a:bodyPr>
            <a:normAutofit fontScale="92500" lnSpcReduction="10000"/>
          </a:bodyPr>
          <a:lstStyle/>
          <a:p>
            <a:pPr>
              <a:lnSpc>
                <a:spcPct val="110000"/>
              </a:lnSpc>
            </a:pPr>
            <a:r>
              <a:rPr lang="cs-CZ" dirty="0"/>
              <a:t>U některých pac. je v úvodu potřeba </a:t>
            </a:r>
            <a:r>
              <a:rPr lang="cs-CZ" u="sng" dirty="0"/>
              <a:t>injekční medikace – </a:t>
            </a:r>
            <a:r>
              <a:rPr lang="cs-CZ" u="sng" dirty="0" err="1"/>
              <a:t>i.m</a:t>
            </a:r>
            <a:r>
              <a:rPr lang="cs-CZ" u="sng" dirty="0"/>
              <a:t>. </a:t>
            </a:r>
            <a:r>
              <a:rPr lang="cs-CZ" dirty="0"/>
              <a:t>antipsychotika do gluteálního svalu </a:t>
            </a:r>
            <a:r>
              <a:rPr lang="cs-CZ" sz="1600" i="1" dirty="0">
                <a:solidFill>
                  <a:schemeClr val="accent6">
                    <a:lumMod val="75000"/>
                  </a:schemeClr>
                </a:solidFill>
              </a:rPr>
              <a:t>(haloperidol, </a:t>
            </a:r>
            <a:r>
              <a:rPr lang="cs-CZ" sz="1600" i="1" dirty="0" err="1">
                <a:solidFill>
                  <a:schemeClr val="accent6">
                    <a:lumMod val="75000"/>
                  </a:schemeClr>
                </a:solidFill>
              </a:rPr>
              <a:t>zuklopenthixol</a:t>
            </a:r>
            <a:r>
              <a:rPr lang="cs-CZ" sz="1600" i="1" dirty="0">
                <a:solidFill>
                  <a:schemeClr val="accent6">
                    <a:lumMod val="75000"/>
                  </a:schemeClr>
                </a:solidFill>
              </a:rPr>
              <a:t>, olanzapin, </a:t>
            </a:r>
            <a:r>
              <a:rPr lang="cs-CZ" sz="1600" i="1" dirty="0" err="1">
                <a:solidFill>
                  <a:schemeClr val="accent6">
                    <a:lumMod val="75000"/>
                  </a:schemeClr>
                </a:solidFill>
              </a:rPr>
              <a:t>levomepromazin</a:t>
            </a:r>
            <a:r>
              <a:rPr lang="cs-CZ" sz="1600" i="1" dirty="0">
                <a:solidFill>
                  <a:schemeClr val="accent6">
                    <a:lumMod val="75000"/>
                  </a:schemeClr>
                </a:solidFill>
              </a:rPr>
              <a:t> – ten sám sobě nemá velká antipsychotický efekt, je spíše sedativní</a:t>
            </a:r>
            <a:r>
              <a:rPr lang="cs-CZ" sz="1600" dirty="0">
                <a:solidFill>
                  <a:schemeClr val="accent6">
                    <a:lumMod val="75000"/>
                  </a:schemeClr>
                </a:solidFill>
              </a:rPr>
              <a:t>)</a:t>
            </a:r>
            <a:r>
              <a:rPr lang="cs-CZ" sz="1600" dirty="0"/>
              <a:t>, </a:t>
            </a:r>
            <a:r>
              <a:rPr lang="cs-CZ" dirty="0"/>
              <a:t>někdy i v kombinaci s BZD </a:t>
            </a:r>
            <a:r>
              <a:rPr lang="cs-CZ" dirty="0" err="1"/>
              <a:t>p.o</a:t>
            </a:r>
            <a:r>
              <a:rPr lang="cs-CZ" dirty="0"/>
              <a:t>. nebo </a:t>
            </a:r>
            <a:r>
              <a:rPr lang="cs-CZ" dirty="0" err="1"/>
              <a:t>i.m</a:t>
            </a:r>
            <a:r>
              <a:rPr lang="cs-CZ" dirty="0"/>
              <a:t>. </a:t>
            </a:r>
          </a:p>
          <a:p>
            <a:pPr marL="0" indent="0">
              <a:lnSpc>
                <a:spcPct val="110000"/>
              </a:lnSpc>
              <a:buNone/>
            </a:pPr>
            <a:r>
              <a:rPr lang="cs-CZ" dirty="0"/>
              <a:t>   Efekt je antipsychotický, ale v úvodu zejména sedativní. </a:t>
            </a:r>
          </a:p>
          <a:p>
            <a:pPr marL="0" indent="0">
              <a:lnSpc>
                <a:spcPct val="110000"/>
              </a:lnSpc>
              <a:buNone/>
            </a:pPr>
            <a:endParaRPr lang="cs-CZ" dirty="0"/>
          </a:p>
          <a:p>
            <a:pPr algn="just">
              <a:lnSpc>
                <a:spcPct val="110000"/>
              </a:lnSpc>
            </a:pPr>
            <a:r>
              <a:rPr lang="cs-CZ" dirty="0"/>
              <a:t>Následně (u některých pac. rovnou od začátku) jsou pacienti převedeni na </a:t>
            </a:r>
            <a:r>
              <a:rPr lang="cs-CZ" u="sng" dirty="0" err="1"/>
              <a:t>p.o</a:t>
            </a:r>
            <a:r>
              <a:rPr lang="cs-CZ" u="sng" dirty="0"/>
              <a:t>. medikaci</a:t>
            </a:r>
            <a:r>
              <a:rPr lang="cs-CZ" dirty="0"/>
              <a:t> (účinná látka nemusí být nutně stejná jako v akutních injekcích.) Na výběr je široké spektrum antipsychotik. Volíme je na základě předpokládané účinnosti, spektra nežádoucích účinků, případné zkušenosti z anamnézy pacienta, somatických i psychiatrických komorbidit. Ve většině případů volíme antipsychotika II. generace – jsou šetrnější, i když i mezi nimi jsou velké rozdíly. </a:t>
            </a:r>
            <a:r>
              <a:rPr lang="cs-CZ" sz="1600" i="1" dirty="0">
                <a:solidFill>
                  <a:schemeClr val="accent6">
                    <a:lumMod val="75000"/>
                  </a:schemeClr>
                </a:solidFill>
              </a:rPr>
              <a:t>Nejčastěji používaná jsou asi risperidon, olanzapin, amisulprid, </a:t>
            </a:r>
            <a:r>
              <a:rPr lang="cs-CZ" sz="1600" i="1" dirty="0" err="1">
                <a:solidFill>
                  <a:schemeClr val="accent6">
                    <a:lumMod val="75000"/>
                  </a:schemeClr>
                </a:solidFill>
              </a:rPr>
              <a:t>aripiprazol</a:t>
            </a:r>
            <a:r>
              <a:rPr lang="cs-CZ" sz="1600" i="1" dirty="0">
                <a:solidFill>
                  <a:schemeClr val="accent6">
                    <a:lumMod val="75000"/>
                  </a:schemeClr>
                </a:solidFill>
              </a:rPr>
              <a:t>. </a:t>
            </a:r>
          </a:p>
        </p:txBody>
      </p:sp>
    </p:spTree>
    <p:extLst>
      <p:ext uri="{BB962C8B-B14F-4D97-AF65-F5344CB8AC3E}">
        <p14:creationId xmlns:p14="http://schemas.microsoft.com/office/powerpoint/2010/main" val="16853946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4B7394C-85DC-45C6-B1F6-357C89BCA00B}"/>
              </a:ext>
            </a:extLst>
          </p:cNvPr>
          <p:cNvSpPr>
            <a:spLocks noGrp="1"/>
          </p:cNvSpPr>
          <p:nvPr>
            <p:ph type="title"/>
          </p:nvPr>
        </p:nvSpPr>
        <p:spPr>
          <a:xfrm>
            <a:off x="838200" y="365126"/>
            <a:ext cx="10515600" cy="406400"/>
          </a:xfrm>
        </p:spPr>
        <p:txBody>
          <a:bodyPr>
            <a:normAutofit fontScale="90000"/>
          </a:bodyPr>
          <a:lstStyle/>
          <a:p>
            <a:pPr algn="ctr"/>
            <a:r>
              <a:rPr lang="cs-CZ" dirty="0"/>
              <a:t>Akutní léčba (při hospitalizaci)</a:t>
            </a:r>
          </a:p>
        </p:txBody>
      </p:sp>
      <p:sp>
        <p:nvSpPr>
          <p:cNvPr id="5" name="Zástupný obsah 4">
            <a:extLst>
              <a:ext uri="{FF2B5EF4-FFF2-40B4-BE49-F238E27FC236}">
                <a16:creationId xmlns:a16="http://schemas.microsoft.com/office/drawing/2014/main" id="{96774B2B-EE2F-4B07-A6C5-58B672BAB5EF}"/>
              </a:ext>
            </a:extLst>
          </p:cNvPr>
          <p:cNvSpPr>
            <a:spLocks noGrp="1"/>
          </p:cNvSpPr>
          <p:nvPr>
            <p:ph idx="1"/>
          </p:nvPr>
        </p:nvSpPr>
        <p:spPr>
          <a:xfrm>
            <a:off x="838200" y="1190626"/>
            <a:ext cx="10515600" cy="5381624"/>
          </a:xfrm>
        </p:spPr>
        <p:txBody>
          <a:bodyPr>
            <a:normAutofit/>
          </a:bodyPr>
          <a:lstStyle/>
          <a:p>
            <a:pPr algn="just">
              <a:lnSpc>
                <a:spcPct val="100000"/>
              </a:lnSpc>
            </a:pPr>
            <a:r>
              <a:rPr lang="cs-CZ" dirty="0"/>
              <a:t>Snažíme se o monoterapii, někdy se nevyhneme kombinaci. Pokud antipsychotikum není účinné, vyměníme ho za jiné. K antipsychotickému efektu jsou třeba minimálně 2-3 týdny. </a:t>
            </a:r>
          </a:p>
          <a:p>
            <a:pPr algn="just">
              <a:lnSpc>
                <a:spcPct val="100000"/>
              </a:lnSpc>
            </a:pPr>
            <a:r>
              <a:rPr lang="cs-CZ" dirty="0"/>
              <a:t>Někteří pacienti přecházejí na </a:t>
            </a:r>
            <a:r>
              <a:rPr lang="cs-CZ" u="sng" dirty="0"/>
              <a:t>depotní (dlouhodobě působící) injekce </a:t>
            </a:r>
            <a:r>
              <a:rPr lang="cs-CZ" dirty="0"/>
              <a:t>antipsychotik (</a:t>
            </a:r>
            <a:r>
              <a:rPr lang="cs-CZ" dirty="0" err="1"/>
              <a:t>i.m</a:t>
            </a:r>
            <a:r>
              <a:rPr lang="cs-CZ" dirty="0"/>
              <a:t>.). Ty volíme až poté, co je ověřena tolerance a účinnost dané látky v perorální formě. Aplikace jednou za 2-4 týdny – záleží na konkrétní látce. Většinou volíme antipsychotika II. generace, zejména u mladých pac. s počátečními stádii nemoci. (Na depotní injekce mohou přejít samozřejmě i později.) Ne všechna antipsychotika ve formě depotů existují. </a:t>
            </a:r>
          </a:p>
          <a:p>
            <a:pPr marL="0" indent="0" algn="just">
              <a:lnSpc>
                <a:spcPct val="100000"/>
              </a:lnSpc>
              <a:buNone/>
            </a:pPr>
            <a:r>
              <a:rPr lang="cs-CZ" sz="2400" dirty="0">
                <a:solidFill>
                  <a:schemeClr val="accent6"/>
                </a:solidFill>
              </a:rPr>
              <a:t>Příklady depotů: </a:t>
            </a:r>
            <a:r>
              <a:rPr lang="cs-CZ" sz="2400" dirty="0" err="1">
                <a:solidFill>
                  <a:schemeClr val="accent6"/>
                </a:solidFill>
              </a:rPr>
              <a:t>paliperidon</a:t>
            </a:r>
            <a:r>
              <a:rPr lang="cs-CZ" sz="2400" dirty="0">
                <a:solidFill>
                  <a:schemeClr val="accent6"/>
                </a:solidFill>
              </a:rPr>
              <a:t> (ten existuje i ve formě injekcí jednou za 3 měsíce pro udržovací léčbu), olanzapin, </a:t>
            </a:r>
            <a:r>
              <a:rPr lang="cs-CZ" sz="2400" dirty="0" err="1">
                <a:solidFill>
                  <a:schemeClr val="accent6"/>
                </a:solidFill>
              </a:rPr>
              <a:t>aripiprazol</a:t>
            </a:r>
            <a:r>
              <a:rPr lang="cs-CZ" sz="2400" dirty="0">
                <a:solidFill>
                  <a:schemeClr val="accent6"/>
                </a:solidFill>
              </a:rPr>
              <a:t>, </a:t>
            </a:r>
            <a:r>
              <a:rPr lang="cs-CZ" sz="2400" dirty="0" err="1">
                <a:solidFill>
                  <a:schemeClr val="accent6"/>
                </a:solidFill>
              </a:rPr>
              <a:t>zuklopenthixol</a:t>
            </a:r>
            <a:r>
              <a:rPr lang="cs-CZ" sz="2400" dirty="0">
                <a:solidFill>
                  <a:schemeClr val="accent6"/>
                </a:solidFill>
              </a:rPr>
              <a:t>, haloperidol, </a:t>
            </a:r>
            <a:r>
              <a:rPr lang="cs-CZ" sz="2400" dirty="0" err="1">
                <a:solidFill>
                  <a:schemeClr val="accent6"/>
                </a:solidFill>
              </a:rPr>
              <a:t>flufenazin</a:t>
            </a:r>
            <a:r>
              <a:rPr lang="cs-CZ" sz="2400" dirty="0">
                <a:solidFill>
                  <a:schemeClr val="accent6"/>
                </a:solidFill>
              </a:rPr>
              <a:t>.</a:t>
            </a:r>
            <a:endParaRPr lang="cs-CZ" sz="2400" dirty="0"/>
          </a:p>
        </p:txBody>
      </p:sp>
    </p:spTree>
    <p:extLst>
      <p:ext uri="{BB962C8B-B14F-4D97-AF65-F5344CB8AC3E}">
        <p14:creationId xmlns:p14="http://schemas.microsoft.com/office/powerpoint/2010/main" val="6811816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1">
            <a:extLst>
              <a:ext uri="{FF2B5EF4-FFF2-40B4-BE49-F238E27FC236}">
                <a16:creationId xmlns:a16="http://schemas.microsoft.com/office/drawing/2014/main" id="{BAE6F496-216A-4C9F-A641-BA464512CEC9}"/>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a:t>Stabilizace stavu</a:t>
            </a:r>
          </a:p>
        </p:txBody>
      </p:sp>
      <p:sp>
        <p:nvSpPr>
          <p:cNvPr id="76802" name="Text Box 2">
            <a:extLst>
              <a:ext uri="{FF2B5EF4-FFF2-40B4-BE49-F238E27FC236}">
                <a16:creationId xmlns:a16="http://schemas.microsoft.com/office/drawing/2014/main" id="{A4507220-666B-4F96-B5DC-874FC6D2BA46}"/>
              </a:ext>
            </a:extLst>
          </p:cNvPr>
          <p:cNvSpPr txBox="1">
            <a:spLocks noChangeArrowheads="1"/>
          </p:cNvSpPr>
          <p:nvPr/>
        </p:nvSpPr>
        <p:spPr bwMode="auto">
          <a:xfrm>
            <a:off x="1981200" y="1989139"/>
            <a:ext cx="8229600" cy="4137025"/>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lnSpc>
                <a:spcPct val="90000"/>
              </a:lnSpc>
              <a:spcBef>
                <a:spcPts val="700"/>
              </a:spcBef>
              <a:buClr>
                <a:srgbClr val="000000"/>
              </a:buClr>
              <a:buSzPct val="100000"/>
              <a:buFont typeface="Arial" panose="020B0604020202020204" pitchFamily="34" charset="0"/>
              <a:buChar char="•"/>
              <a:defRPr/>
            </a:pPr>
            <a:r>
              <a:rPr lang="cs-CZ" altLang="cs-CZ" sz="2800" dirty="0">
                <a:latin typeface="Calibri" panose="020F0502020204030204" pitchFamily="34" charset="0"/>
              </a:rPr>
              <a:t>Od 6 týdnů do 6 měsíců po objevení se akutní epizody. Psychotické příznaky ubývají na intenzitě a závažnosti.</a:t>
            </a:r>
          </a:p>
          <a:p>
            <a:pPr>
              <a:lnSpc>
                <a:spcPct val="90000"/>
              </a:lnSpc>
              <a:spcBef>
                <a:spcPts val="700"/>
              </a:spcBef>
              <a:buClr>
                <a:srgbClr val="000000"/>
              </a:buClr>
              <a:buSzPct val="100000"/>
              <a:buFont typeface="Arial" panose="020B0604020202020204" pitchFamily="34" charset="0"/>
              <a:buChar char="•"/>
              <a:defRPr/>
            </a:pPr>
            <a:r>
              <a:rPr lang="cs-CZ" altLang="cs-CZ" sz="2800" dirty="0">
                <a:latin typeface="Calibri" panose="020F0502020204030204" pitchFamily="34" charset="0"/>
              </a:rPr>
              <a:t>Dávka antipsychotika se nastavuje tak, aby byla dostatečně účinná, ale i dobře tolerovaná. </a:t>
            </a:r>
          </a:p>
          <a:p>
            <a:pPr>
              <a:lnSpc>
                <a:spcPct val="90000"/>
              </a:lnSpc>
              <a:spcBef>
                <a:spcPts val="700"/>
              </a:spcBef>
              <a:buClr>
                <a:srgbClr val="000000"/>
              </a:buClr>
              <a:buSzPct val="100000"/>
              <a:buFont typeface="Arial" panose="020B0604020202020204" pitchFamily="34" charset="0"/>
              <a:buChar char="•"/>
              <a:defRPr/>
            </a:pPr>
            <a:r>
              <a:rPr lang="cs-CZ" altLang="cs-CZ" sz="2800" dirty="0">
                <a:latin typeface="Calibri" panose="020F0502020204030204" pitchFamily="34" charset="0"/>
              </a:rPr>
              <a:t>Doba vhodná k zahájení psychoterapie.</a:t>
            </a:r>
          </a:p>
          <a:p>
            <a:pPr marL="341313">
              <a:lnSpc>
                <a:spcPct val="90000"/>
              </a:lnSpc>
              <a:spcBef>
                <a:spcPts val="700"/>
              </a:spcBef>
              <a:buSzPct val="100000"/>
              <a:defRPr/>
            </a:pPr>
            <a:endParaRPr lang="cs-CZ" altLang="cs-CZ" sz="2800" dirty="0">
              <a:latin typeface="Calibri" panose="020F0502020204030204" pitchFamily="34" charset="0"/>
            </a:endParaRPr>
          </a:p>
        </p:txBody>
      </p:sp>
    </p:spTree>
    <p:extLst>
      <p:ext uri="{BB962C8B-B14F-4D97-AF65-F5344CB8AC3E}">
        <p14:creationId xmlns:p14="http://schemas.microsoft.com/office/powerpoint/2010/main" val="15246138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1">
            <a:extLst>
              <a:ext uri="{FF2B5EF4-FFF2-40B4-BE49-F238E27FC236}">
                <a16:creationId xmlns:a16="http://schemas.microsoft.com/office/drawing/2014/main" id="{32212B78-5BE5-41F0-A28F-AA84E2C27545}"/>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a:t>Systematická, udržovací fáze</a:t>
            </a:r>
          </a:p>
        </p:txBody>
      </p:sp>
      <p:sp>
        <p:nvSpPr>
          <p:cNvPr id="77826" name="Text Box 2">
            <a:extLst>
              <a:ext uri="{FF2B5EF4-FFF2-40B4-BE49-F238E27FC236}">
                <a16:creationId xmlns:a16="http://schemas.microsoft.com/office/drawing/2014/main" id="{E1E7528F-9772-4C3C-9FAE-514E4F8F496B}"/>
              </a:ext>
            </a:extLst>
          </p:cNvPr>
          <p:cNvSpPr txBox="1">
            <a:spLocks noChangeArrowheads="1"/>
          </p:cNvSpPr>
          <p:nvPr/>
        </p:nvSpPr>
        <p:spPr bwMode="auto">
          <a:xfrm>
            <a:off x="1981200" y="1600201"/>
            <a:ext cx="8229600" cy="4525963"/>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700"/>
              </a:spcBef>
              <a:buClr>
                <a:srgbClr val="000000"/>
              </a:buClr>
              <a:buSzPct val="100000"/>
              <a:buFont typeface="Arial" panose="020B0604020202020204" pitchFamily="34" charset="0"/>
              <a:buChar char="•"/>
              <a:defRPr/>
            </a:pPr>
            <a:r>
              <a:rPr lang="cs-CZ" altLang="cs-CZ" sz="2800" dirty="0">
                <a:latin typeface="Calibri" panose="020F0502020204030204" pitchFamily="34" charset="0"/>
              </a:rPr>
              <a:t>Po cca půl roce. Případné snižování medikace. Nebo záměna antipsychotik kvůli NÚ. </a:t>
            </a:r>
          </a:p>
          <a:p>
            <a:pPr marL="457200" indent="-457200">
              <a:spcBef>
                <a:spcPts val="700"/>
              </a:spcBef>
              <a:buClr>
                <a:srgbClr val="000000"/>
              </a:buClr>
              <a:buSzPct val="100000"/>
              <a:buFont typeface="Arial" panose="020B0604020202020204" pitchFamily="34" charset="0"/>
              <a:buChar char="•"/>
              <a:defRPr/>
            </a:pPr>
            <a:r>
              <a:rPr lang="cs-CZ" altLang="cs-CZ" sz="2800" dirty="0">
                <a:latin typeface="Calibri" panose="020F0502020204030204" pitchFamily="34" charset="0"/>
              </a:rPr>
              <a:t>Pokračující podpora a psychoterapeutická péče, práce na komplianci. </a:t>
            </a:r>
          </a:p>
          <a:p>
            <a:pPr marL="341313">
              <a:spcBef>
                <a:spcPts val="700"/>
              </a:spcBef>
              <a:buSzPct val="100000"/>
              <a:defRPr/>
            </a:pPr>
            <a:endParaRPr lang="cs-CZ" altLang="cs-CZ" sz="2800" dirty="0">
              <a:latin typeface="Calibri" panose="020F0502020204030204" pitchFamily="34" charset="0"/>
            </a:endParaRPr>
          </a:p>
        </p:txBody>
      </p:sp>
    </p:spTree>
    <p:extLst>
      <p:ext uri="{BB962C8B-B14F-4D97-AF65-F5344CB8AC3E}">
        <p14:creationId xmlns:p14="http://schemas.microsoft.com/office/powerpoint/2010/main" val="225447999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9DCCDFDE-777D-4785-9FC5-EBD0184CDEDC}"/>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a:solidFill>
                  <a:srgbClr val="E46C0A"/>
                </a:solidFill>
              </a:rPr>
              <a:t>POZITIVNÍ PŘÍZNAKY</a:t>
            </a:r>
          </a:p>
        </p:txBody>
      </p:sp>
      <p:sp>
        <p:nvSpPr>
          <p:cNvPr id="16387" name="Text Box 2">
            <a:extLst>
              <a:ext uri="{FF2B5EF4-FFF2-40B4-BE49-F238E27FC236}">
                <a16:creationId xmlns:a16="http://schemas.microsoft.com/office/drawing/2014/main" id="{9F4601A1-E367-4777-B088-F6E95EAD68D5}"/>
              </a:ext>
            </a:extLst>
          </p:cNvPr>
          <p:cNvSpPr txBox="1">
            <a:spLocks noChangeArrowheads="1"/>
          </p:cNvSpPr>
          <p:nvPr/>
        </p:nvSpPr>
        <p:spPr bwMode="auto">
          <a:xfrm>
            <a:off x="1981200" y="1628775"/>
            <a:ext cx="8229600" cy="449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buClr>
                <a:srgbClr val="E46C0A"/>
              </a:buClr>
              <a:buFont typeface="Arial" panose="020B0604020202020204" pitchFamily="34" charset="0"/>
              <a:buChar char="•"/>
            </a:pPr>
            <a:r>
              <a:rPr lang="cs-CZ" altLang="cs-CZ">
                <a:solidFill>
                  <a:srgbClr val="E46C0A"/>
                </a:solidFill>
              </a:rPr>
              <a:t>Co je to blud? Jaké bludy znáte?</a:t>
            </a:r>
          </a:p>
          <a:p>
            <a:pPr eaLnBrk="1" hangingPunct="1">
              <a:buClr>
                <a:srgbClr val="E46C0A"/>
              </a:buClr>
              <a:buFont typeface="Arial" panose="020B0604020202020204" pitchFamily="34" charset="0"/>
              <a:buChar char="•"/>
            </a:pPr>
            <a:r>
              <a:rPr lang="cs-CZ" altLang="cs-CZ">
                <a:solidFill>
                  <a:srgbClr val="E46C0A"/>
                </a:solidFill>
              </a:rPr>
              <a:t>Co je to halucinace? Jaké halucinace znáte? Jaké halucinace jsou typické pro schizofrenii?</a:t>
            </a:r>
          </a:p>
          <a:p>
            <a:pPr eaLnBrk="1" hangingPunct="1">
              <a:buClr>
                <a:srgbClr val="E46C0A"/>
              </a:buClr>
              <a:buFont typeface="Arial" panose="020B0604020202020204" pitchFamily="34" charset="0"/>
              <a:buChar char="•"/>
            </a:pPr>
            <a:r>
              <a:rPr lang="cs-CZ" altLang="cs-CZ">
                <a:solidFill>
                  <a:srgbClr val="E46C0A"/>
                </a:solidFill>
              </a:rPr>
              <a:t>Co jsou to intrapsychické halucinace?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1">
            <a:extLst>
              <a:ext uri="{FF2B5EF4-FFF2-40B4-BE49-F238E27FC236}">
                <a16:creationId xmlns:a16="http://schemas.microsoft.com/office/drawing/2014/main" id="{8D88EC7A-851C-45CD-AE01-557CE09E51F6}"/>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a:t>Jak dlouho má léčba pokračovat?</a:t>
            </a:r>
          </a:p>
        </p:txBody>
      </p:sp>
      <p:sp>
        <p:nvSpPr>
          <p:cNvPr id="144387" name="Text Box 2">
            <a:extLst>
              <a:ext uri="{FF2B5EF4-FFF2-40B4-BE49-F238E27FC236}">
                <a16:creationId xmlns:a16="http://schemas.microsoft.com/office/drawing/2014/main" id="{360A0B8F-F417-4317-9FB6-90A1E3EA5E74}"/>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9pPr>
          </a:lstStyle>
          <a:p>
            <a:pPr>
              <a:lnSpc>
                <a:spcPct val="90000"/>
              </a:lnSpc>
              <a:spcBef>
                <a:spcPts val="700"/>
              </a:spcBef>
              <a:buFont typeface="Arial" panose="020B0604020202020204" pitchFamily="34" charset="0"/>
              <a:buChar char="•"/>
            </a:pPr>
            <a:r>
              <a:rPr lang="cs-CZ" altLang="cs-CZ" sz="2800" b="1"/>
              <a:t>Minimálně 1 až 2 roky </a:t>
            </a:r>
            <a:r>
              <a:rPr lang="cs-CZ" altLang="cs-CZ" sz="2800"/>
              <a:t>udržovací léčby je doporučováno pro pacienty, kteří prošli psychotickou epizodou.</a:t>
            </a:r>
          </a:p>
          <a:p>
            <a:pPr>
              <a:lnSpc>
                <a:spcPct val="90000"/>
              </a:lnSpc>
              <a:spcBef>
                <a:spcPts val="700"/>
              </a:spcBef>
              <a:buFont typeface="Arial" panose="020B0604020202020204" pitchFamily="34" charset="0"/>
              <a:buChar char="•"/>
            </a:pPr>
            <a:r>
              <a:rPr lang="cs-CZ" altLang="cs-CZ" sz="2800"/>
              <a:t>Pacienti, kteří prošli více opakovanými epizodami, by měli být léčeni </a:t>
            </a:r>
            <a:r>
              <a:rPr lang="cs-CZ" altLang="cs-CZ" sz="2800" b="1"/>
              <a:t>5 i  více let</a:t>
            </a:r>
            <a:r>
              <a:rPr lang="cs-CZ" altLang="cs-CZ" sz="2800"/>
              <a:t>, aby se předešlo návratu onemocnění.</a:t>
            </a:r>
          </a:p>
          <a:p>
            <a:pPr>
              <a:lnSpc>
                <a:spcPct val="90000"/>
              </a:lnSpc>
              <a:spcBef>
                <a:spcPts val="700"/>
              </a:spcBef>
              <a:buFont typeface="Arial" panose="020B0604020202020204" pitchFamily="34" charset="0"/>
              <a:buChar char="•"/>
            </a:pPr>
            <a:r>
              <a:rPr lang="cs-CZ" altLang="cs-CZ" sz="2800"/>
              <a:t>Pacienti s historií obsahující sebevražedné pokusy či nebezpečné agresivní jednání by měli být léčeni i </a:t>
            </a:r>
            <a:r>
              <a:rPr lang="cs-CZ" altLang="cs-CZ" sz="2800" b="1"/>
              <a:t>déle než 5 let.</a:t>
            </a:r>
            <a:r>
              <a:rPr lang="cs-CZ" altLang="cs-CZ" sz="2800"/>
              <a:t> </a:t>
            </a:r>
          </a:p>
          <a:p>
            <a:pPr>
              <a:lnSpc>
                <a:spcPct val="90000"/>
              </a:lnSpc>
              <a:spcBef>
                <a:spcPts val="700"/>
              </a:spcBef>
              <a:buFont typeface="Arial" panose="020B0604020202020204" pitchFamily="34" charset="0"/>
              <a:buChar char="•"/>
            </a:pPr>
            <a:r>
              <a:rPr lang="cs-CZ" altLang="cs-CZ" sz="2800"/>
              <a:t>V závažných případech je nezbytná </a:t>
            </a:r>
            <a:r>
              <a:rPr lang="cs-CZ" altLang="cs-CZ" sz="2800" b="1"/>
              <a:t>celoživotní</a:t>
            </a:r>
            <a:r>
              <a:rPr lang="cs-CZ" altLang="cs-CZ" sz="2800"/>
              <a:t> léčba.</a:t>
            </a:r>
          </a:p>
          <a:p>
            <a:pPr>
              <a:lnSpc>
                <a:spcPct val="90000"/>
              </a:lnSpc>
              <a:spcBef>
                <a:spcPts val="700"/>
              </a:spcBef>
            </a:pPr>
            <a:endParaRPr lang="cs-CZ" altLang="cs-CZ" sz="2800"/>
          </a:p>
        </p:txBody>
      </p:sp>
    </p:spTree>
    <p:extLst>
      <p:ext uri="{BB962C8B-B14F-4D97-AF65-F5344CB8AC3E}">
        <p14:creationId xmlns:p14="http://schemas.microsoft.com/office/powerpoint/2010/main" val="182508419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AA940E0-4F1E-4A4E-9FAD-98E863EA3022}"/>
              </a:ext>
            </a:extLst>
          </p:cNvPr>
          <p:cNvSpPr>
            <a:spLocks noGrp="1"/>
          </p:cNvSpPr>
          <p:nvPr>
            <p:ph type="title"/>
          </p:nvPr>
        </p:nvSpPr>
        <p:spPr>
          <a:xfrm>
            <a:off x="838201" y="345810"/>
            <a:ext cx="4960945" cy="1325563"/>
          </a:xfrm>
        </p:spPr>
        <p:txBody>
          <a:bodyPr>
            <a:normAutofit/>
          </a:bodyPr>
          <a:lstStyle/>
          <a:p>
            <a:r>
              <a:rPr lang="cs-CZ" sz="2800"/>
              <a:t>Mechanismus účinku antipsychotik– ovlivnění receptorů</a:t>
            </a:r>
          </a:p>
        </p:txBody>
      </p:sp>
      <p:sp>
        <p:nvSpPr>
          <p:cNvPr id="3" name="Zástupný obsah 2">
            <a:extLst>
              <a:ext uri="{FF2B5EF4-FFF2-40B4-BE49-F238E27FC236}">
                <a16:creationId xmlns:a16="http://schemas.microsoft.com/office/drawing/2014/main" id="{3F0EC614-A728-4C71-AD2E-EC9831B6E419}"/>
              </a:ext>
            </a:extLst>
          </p:cNvPr>
          <p:cNvSpPr>
            <a:spLocks noGrp="1"/>
          </p:cNvSpPr>
          <p:nvPr>
            <p:ph idx="1"/>
          </p:nvPr>
        </p:nvSpPr>
        <p:spPr>
          <a:xfrm>
            <a:off x="838201" y="1825625"/>
            <a:ext cx="4933462" cy="4351338"/>
          </a:xfrm>
        </p:spPr>
        <p:txBody>
          <a:bodyPr>
            <a:normAutofit/>
          </a:bodyPr>
          <a:lstStyle/>
          <a:p>
            <a:r>
              <a:rPr lang="cs-CZ" u="sng" dirty="0" err="1"/>
              <a:t>Dopaminergní</a:t>
            </a:r>
            <a:r>
              <a:rPr lang="cs-CZ" u="sng" dirty="0"/>
              <a:t> transmise: </a:t>
            </a:r>
          </a:p>
          <a:p>
            <a:pPr>
              <a:buFontTx/>
              <a:buChar char="-"/>
            </a:pPr>
            <a:r>
              <a:rPr lang="cs-CZ" dirty="0"/>
              <a:t>zejména blokace D</a:t>
            </a:r>
            <a:r>
              <a:rPr lang="cs-CZ" baseline="-25000" dirty="0"/>
              <a:t>2 </a:t>
            </a:r>
            <a:r>
              <a:rPr lang="cs-CZ" dirty="0" err="1"/>
              <a:t>rec</a:t>
            </a:r>
            <a:r>
              <a:rPr lang="cs-CZ" dirty="0"/>
              <a:t>. (</a:t>
            </a:r>
            <a:r>
              <a:rPr lang="cs-CZ" dirty="0" err="1"/>
              <a:t>mesolimbická</a:t>
            </a:r>
            <a:r>
              <a:rPr lang="cs-CZ" dirty="0"/>
              <a:t> oblast – léčba </a:t>
            </a:r>
            <a:r>
              <a:rPr lang="cs-CZ" dirty="0" err="1"/>
              <a:t>pozit</a:t>
            </a:r>
            <a:r>
              <a:rPr lang="cs-CZ" dirty="0"/>
              <a:t>. </a:t>
            </a:r>
            <a:r>
              <a:rPr lang="cs-CZ" dirty="0" err="1"/>
              <a:t>sympt</a:t>
            </a:r>
            <a:r>
              <a:rPr lang="cs-CZ" dirty="0"/>
              <a:t>.)</a:t>
            </a:r>
          </a:p>
          <a:p>
            <a:pPr>
              <a:buFontTx/>
              <a:buChar char="-"/>
            </a:pPr>
            <a:r>
              <a:rPr lang="cs-CZ" dirty="0"/>
              <a:t>díky tomu i extrapyramidové NÚ (</a:t>
            </a:r>
            <a:r>
              <a:rPr lang="cs-CZ" dirty="0" err="1"/>
              <a:t>nigrostriatální</a:t>
            </a:r>
            <a:r>
              <a:rPr lang="cs-CZ" dirty="0"/>
              <a:t> oblast)</a:t>
            </a:r>
          </a:p>
          <a:p>
            <a:pPr>
              <a:buFontTx/>
              <a:buChar char="-"/>
            </a:pPr>
            <a:r>
              <a:rPr lang="cs-CZ" dirty="0"/>
              <a:t>díky tomu i NÚ </a:t>
            </a:r>
            <a:r>
              <a:rPr lang="cs-CZ" dirty="0" err="1"/>
              <a:t>hyperprolaktinemie</a:t>
            </a:r>
            <a:r>
              <a:rPr lang="cs-CZ" dirty="0"/>
              <a:t> (</a:t>
            </a:r>
            <a:r>
              <a:rPr lang="cs-CZ" dirty="0" err="1"/>
              <a:t>tuberoinfundibulární</a:t>
            </a:r>
            <a:r>
              <a:rPr lang="cs-CZ" dirty="0"/>
              <a:t> dráha)</a:t>
            </a:r>
          </a:p>
          <a:p>
            <a:pPr marL="0" indent="0">
              <a:buNone/>
            </a:pPr>
            <a:endParaRPr lang="cs-CZ" dirty="0"/>
          </a:p>
          <a:p>
            <a:pPr marL="0" indent="0">
              <a:buNone/>
            </a:pPr>
            <a:endParaRPr lang="cs-CZ" dirty="0"/>
          </a:p>
        </p:txBody>
      </p:sp>
      <p:pic>
        <p:nvPicPr>
          <p:cNvPr id="6148" name="Picture 4" descr="Biological Explanations: biological, eng, explanations, genetics ...">
            <a:extLst>
              <a:ext uri="{FF2B5EF4-FFF2-40B4-BE49-F238E27FC236}">
                <a16:creationId xmlns:a16="http://schemas.microsoft.com/office/drawing/2014/main" id="{6FD41CD5-17E1-4463-BD72-719416A920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05" r="20845" b="-2"/>
          <a:stretch/>
        </p:blipFill>
        <p:spPr bwMode="auto">
          <a:xfrm>
            <a:off x="7541703" y="3926885"/>
            <a:ext cx="3161663" cy="2788349"/>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79" name="Arc 7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152" name="Picture 8">
            <a:extLst>
              <a:ext uri="{FF2B5EF4-FFF2-40B4-BE49-F238E27FC236}">
                <a16:creationId xmlns:a16="http://schemas.microsoft.com/office/drawing/2014/main" id="{7B3C2991-BB7F-47A7-8EAF-3F7A477100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60"/>
          <a:stretch/>
        </p:blipFill>
        <p:spPr bwMode="auto">
          <a:xfrm>
            <a:off x="5499051" y="1"/>
            <a:ext cx="4326068" cy="3697433"/>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NCLEX: Antipsychotic Drugs - Brilliant Nurse®">
            <a:extLst>
              <a:ext uri="{FF2B5EF4-FFF2-40B4-BE49-F238E27FC236}">
                <a16:creationId xmlns:a16="http://schemas.microsoft.com/office/drawing/2014/main" id="{39072FB3-C7CB-4E9B-95C2-DB071C8A42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000" r="2" b="2"/>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7416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A940E0-4F1E-4A4E-9FAD-98E863EA3022}"/>
              </a:ext>
            </a:extLst>
          </p:cNvPr>
          <p:cNvSpPr>
            <a:spLocks noGrp="1"/>
          </p:cNvSpPr>
          <p:nvPr>
            <p:ph type="title"/>
          </p:nvPr>
        </p:nvSpPr>
        <p:spPr>
          <a:xfrm>
            <a:off x="133350" y="365125"/>
            <a:ext cx="11715750" cy="377825"/>
          </a:xfrm>
        </p:spPr>
        <p:txBody>
          <a:bodyPr>
            <a:normAutofit fontScale="90000"/>
          </a:bodyPr>
          <a:lstStyle/>
          <a:p>
            <a:r>
              <a:rPr lang="cs-CZ" dirty="0"/>
              <a:t>Mechanismus účinku antipsychotik– ovlivnění receptorů</a:t>
            </a:r>
          </a:p>
        </p:txBody>
      </p:sp>
      <p:sp>
        <p:nvSpPr>
          <p:cNvPr id="3" name="Zástupný obsah 2">
            <a:extLst>
              <a:ext uri="{FF2B5EF4-FFF2-40B4-BE49-F238E27FC236}">
                <a16:creationId xmlns:a16="http://schemas.microsoft.com/office/drawing/2014/main" id="{3F0EC614-A728-4C71-AD2E-EC9831B6E419}"/>
              </a:ext>
            </a:extLst>
          </p:cNvPr>
          <p:cNvSpPr>
            <a:spLocks noGrp="1"/>
          </p:cNvSpPr>
          <p:nvPr>
            <p:ph idx="1"/>
          </p:nvPr>
        </p:nvSpPr>
        <p:spPr>
          <a:xfrm>
            <a:off x="609600" y="1162050"/>
            <a:ext cx="10515600" cy="5330825"/>
          </a:xfrm>
        </p:spPr>
        <p:txBody>
          <a:bodyPr>
            <a:normAutofit/>
          </a:bodyPr>
          <a:lstStyle/>
          <a:p>
            <a:r>
              <a:rPr lang="cs-CZ" u="sng" dirty="0"/>
              <a:t>Serotoninová transmise: </a:t>
            </a:r>
          </a:p>
          <a:p>
            <a:pPr>
              <a:buFontTx/>
              <a:buChar char="-"/>
            </a:pPr>
            <a:r>
              <a:rPr lang="cs-CZ" dirty="0"/>
              <a:t>zejména antagonismus 5-HT</a:t>
            </a:r>
            <a:r>
              <a:rPr lang="cs-CZ" baseline="-25000" dirty="0"/>
              <a:t>2A </a:t>
            </a:r>
            <a:r>
              <a:rPr lang="cs-CZ" dirty="0" err="1"/>
              <a:t>rec</a:t>
            </a:r>
            <a:r>
              <a:rPr lang="cs-CZ" dirty="0"/>
              <a:t>.</a:t>
            </a:r>
          </a:p>
          <a:p>
            <a:pPr>
              <a:buFontTx/>
              <a:buChar char="-"/>
            </a:pPr>
            <a:r>
              <a:rPr lang="cs-CZ" sz="1200" dirty="0"/>
              <a:t>samotná blokáda má asi specifický nezávislý efekt</a:t>
            </a:r>
          </a:p>
          <a:p>
            <a:pPr>
              <a:buFontTx/>
              <a:buChar char="-"/>
            </a:pPr>
            <a:r>
              <a:rPr lang="cs-CZ" sz="1200" dirty="0"/>
              <a:t>sekundární ovlivnění </a:t>
            </a:r>
            <a:r>
              <a:rPr lang="cs-CZ" sz="1200" dirty="0" err="1"/>
              <a:t>dopaminergní</a:t>
            </a:r>
            <a:r>
              <a:rPr lang="cs-CZ" sz="1200" dirty="0"/>
              <a:t> transmise přes 5-HT</a:t>
            </a:r>
            <a:r>
              <a:rPr lang="cs-CZ" sz="1200" baseline="-25000" dirty="0"/>
              <a:t>2A,2C </a:t>
            </a:r>
            <a:r>
              <a:rPr lang="cs-CZ" sz="1200" dirty="0" err="1"/>
              <a:t>rec</a:t>
            </a:r>
            <a:r>
              <a:rPr lang="cs-CZ" sz="1200" dirty="0"/>
              <a:t>. na </a:t>
            </a:r>
            <a:r>
              <a:rPr lang="cs-CZ" sz="1200" dirty="0" err="1"/>
              <a:t>dopaminergních</a:t>
            </a:r>
            <a:r>
              <a:rPr lang="cs-CZ" sz="1200" dirty="0"/>
              <a:t> neuronech (toto působení ve </a:t>
            </a:r>
            <a:r>
              <a:rPr lang="cs-CZ" sz="1200" dirty="0" err="1"/>
              <a:t>striatu</a:t>
            </a:r>
            <a:r>
              <a:rPr lang="cs-CZ" sz="1200" dirty="0"/>
              <a:t> pak zřejmě snižuje potenciál antipsychotik k EPS)</a:t>
            </a:r>
          </a:p>
          <a:p>
            <a:pPr>
              <a:buFontTx/>
              <a:buChar char="-"/>
            </a:pPr>
            <a:r>
              <a:rPr lang="cs-CZ" sz="1200" dirty="0"/>
              <a:t>blokace 5HT</a:t>
            </a:r>
            <a:r>
              <a:rPr lang="cs-CZ" sz="1200" baseline="-25000" dirty="0"/>
              <a:t>2C </a:t>
            </a:r>
            <a:r>
              <a:rPr lang="cs-CZ" sz="1200" dirty="0"/>
              <a:t>– zvýšené riziko rozvoje metabolického syndromu</a:t>
            </a:r>
          </a:p>
          <a:p>
            <a:pPr marL="0" indent="0">
              <a:buNone/>
            </a:pPr>
            <a:endParaRPr lang="cs-CZ" sz="1200" dirty="0"/>
          </a:p>
          <a:p>
            <a:r>
              <a:rPr lang="cs-CZ" u="sng" dirty="0"/>
              <a:t>Alfa 1 a 2 adrenergní receptory: </a:t>
            </a:r>
          </a:p>
          <a:p>
            <a:pPr>
              <a:buFontTx/>
              <a:buChar char="-"/>
            </a:pPr>
            <a:r>
              <a:rPr lang="cs-CZ" dirty="0"/>
              <a:t>Regulace dopaminové transmise</a:t>
            </a:r>
          </a:p>
          <a:p>
            <a:pPr>
              <a:buFontTx/>
              <a:buChar char="-"/>
            </a:pPr>
            <a:r>
              <a:rPr lang="cs-CZ" dirty="0"/>
              <a:t>NÚ díky blokaci alfa 2: hypotenze, pocit ucpaného nosu, tachykardie, poruchy ejakulace</a:t>
            </a:r>
          </a:p>
          <a:p>
            <a:pPr marL="0" indent="0">
              <a:buNone/>
            </a:pPr>
            <a:endParaRPr lang="cs-CZ" dirty="0"/>
          </a:p>
        </p:txBody>
      </p:sp>
    </p:spTree>
    <p:extLst>
      <p:ext uri="{BB962C8B-B14F-4D97-AF65-F5344CB8AC3E}">
        <p14:creationId xmlns:p14="http://schemas.microsoft.com/office/powerpoint/2010/main" val="41636082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A940E0-4F1E-4A4E-9FAD-98E863EA3022}"/>
              </a:ext>
            </a:extLst>
          </p:cNvPr>
          <p:cNvSpPr>
            <a:spLocks noGrp="1"/>
          </p:cNvSpPr>
          <p:nvPr>
            <p:ph type="title"/>
          </p:nvPr>
        </p:nvSpPr>
        <p:spPr>
          <a:xfrm>
            <a:off x="133350" y="365125"/>
            <a:ext cx="11715750" cy="377825"/>
          </a:xfrm>
        </p:spPr>
        <p:txBody>
          <a:bodyPr>
            <a:normAutofit fontScale="90000"/>
          </a:bodyPr>
          <a:lstStyle/>
          <a:p>
            <a:r>
              <a:rPr lang="cs-CZ" dirty="0"/>
              <a:t>Mechanismus účinku antipsychotik– ovlivnění receptorů</a:t>
            </a:r>
          </a:p>
        </p:txBody>
      </p:sp>
      <p:sp>
        <p:nvSpPr>
          <p:cNvPr id="3" name="Zástupný obsah 2">
            <a:extLst>
              <a:ext uri="{FF2B5EF4-FFF2-40B4-BE49-F238E27FC236}">
                <a16:creationId xmlns:a16="http://schemas.microsoft.com/office/drawing/2014/main" id="{3F0EC614-A728-4C71-AD2E-EC9831B6E419}"/>
              </a:ext>
            </a:extLst>
          </p:cNvPr>
          <p:cNvSpPr>
            <a:spLocks noGrp="1"/>
          </p:cNvSpPr>
          <p:nvPr>
            <p:ph idx="1"/>
          </p:nvPr>
        </p:nvSpPr>
        <p:spPr>
          <a:xfrm>
            <a:off x="609599" y="1162050"/>
            <a:ext cx="11115675" cy="5514975"/>
          </a:xfrm>
        </p:spPr>
        <p:txBody>
          <a:bodyPr>
            <a:normAutofit fontScale="70000" lnSpcReduction="20000"/>
          </a:bodyPr>
          <a:lstStyle/>
          <a:p>
            <a:pPr>
              <a:lnSpc>
                <a:spcPct val="120000"/>
              </a:lnSpc>
            </a:pPr>
            <a:r>
              <a:rPr lang="cs-CZ" u="sng" dirty="0"/>
              <a:t>Anticholinergní efekt: </a:t>
            </a:r>
          </a:p>
          <a:p>
            <a:pPr marL="0" indent="0">
              <a:lnSpc>
                <a:spcPct val="120000"/>
              </a:lnSpc>
              <a:buNone/>
            </a:pPr>
            <a:r>
              <a:rPr lang="cs-CZ" dirty="0"/>
              <a:t>-  Zejména muskarinové </a:t>
            </a:r>
            <a:r>
              <a:rPr lang="cs-CZ" dirty="0" err="1"/>
              <a:t>rec</a:t>
            </a:r>
            <a:r>
              <a:rPr lang="cs-CZ" dirty="0"/>
              <a:t>., </a:t>
            </a:r>
            <a:r>
              <a:rPr lang="cs-CZ" sz="1100" dirty="0"/>
              <a:t>ale i nikotinové </a:t>
            </a:r>
            <a:endParaRPr lang="cs-CZ" dirty="0"/>
          </a:p>
          <a:p>
            <a:pPr>
              <a:lnSpc>
                <a:spcPct val="120000"/>
              </a:lnSpc>
              <a:buFontTx/>
              <a:buChar char="-"/>
            </a:pPr>
            <a:r>
              <a:rPr lang="cs-CZ" dirty="0" err="1"/>
              <a:t>Sedace</a:t>
            </a:r>
            <a:endParaRPr lang="cs-CZ" dirty="0"/>
          </a:p>
          <a:p>
            <a:pPr>
              <a:lnSpc>
                <a:spcPct val="120000"/>
              </a:lnSpc>
              <a:buFontTx/>
              <a:buChar char="-"/>
            </a:pPr>
            <a:r>
              <a:rPr lang="cs-CZ" dirty="0"/>
              <a:t>Blokace zejména M5 </a:t>
            </a:r>
            <a:r>
              <a:rPr lang="cs-CZ" dirty="0" err="1"/>
              <a:t>rec</a:t>
            </a:r>
            <a:r>
              <a:rPr lang="cs-CZ" dirty="0"/>
              <a:t>. na </a:t>
            </a:r>
            <a:r>
              <a:rPr lang="cs-CZ" dirty="0" err="1"/>
              <a:t>dopaminergních</a:t>
            </a:r>
            <a:r>
              <a:rPr lang="cs-CZ" dirty="0"/>
              <a:t> neuronech </a:t>
            </a:r>
            <a:r>
              <a:rPr lang="cs-CZ" dirty="0" err="1"/>
              <a:t>pre</a:t>
            </a:r>
            <a:r>
              <a:rPr lang="cs-CZ" dirty="0"/>
              <a:t> i </a:t>
            </a:r>
            <a:r>
              <a:rPr lang="cs-CZ" dirty="0" err="1"/>
              <a:t>postsynapticky</a:t>
            </a:r>
            <a:r>
              <a:rPr lang="cs-CZ" dirty="0"/>
              <a:t> → zvýšení dostupnosti dopaminu ve </a:t>
            </a:r>
            <a:r>
              <a:rPr lang="cs-CZ" dirty="0" err="1"/>
              <a:t>striatu</a:t>
            </a:r>
            <a:r>
              <a:rPr lang="cs-CZ" dirty="0"/>
              <a:t> = „přirozený </a:t>
            </a:r>
            <a:r>
              <a:rPr lang="cs-CZ" dirty="0" err="1"/>
              <a:t>antiparkinsonický</a:t>
            </a:r>
            <a:r>
              <a:rPr lang="cs-CZ" dirty="0"/>
              <a:t> efekt“ – proto anticholinergní antipsychotika (olanzapin, klozapin) téměř nezpůsobují EPS</a:t>
            </a:r>
          </a:p>
          <a:p>
            <a:pPr>
              <a:lnSpc>
                <a:spcPct val="120000"/>
              </a:lnSpc>
              <a:buFontTx/>
              <a:buChar char="-"/>
            </a:pPr>
            <a:r>
              <a:rPr lang="cs-CZ" dirty="0"/>
              <a:t>NÚ: zácpa, poruchy močení, sucho v ústech (klozapin naopak slinění), zmatenost až delirium (při předávkování), hypotenze, zvýšený nitrooční tlak</a:t>
            </a:r>
          </a:p>
          <a:p>
            <a:pPr marL="0" indent="0">
              <a:lnSpc>
                <a:spcPct val="120000"/>
              </a:lnSpc>
              <a:buNone/>
            </a:pPr>
            <a:endParaRPr lang="cs-CZ" dirty="0"/>
          </a:p>
          <a:p>
            <a:pPr>
              <a:lnSpc>
                <a:spcPct val="120000"/>
              </a:lnSpc>
            </a:pPr>
            <a:r>
              <a:rPr lang="cs-CZ" u="sng" dirty="0"/>
              <a:t>Antihistaminový efekt:</a:t>
            </a:r>
          </a:p>
          <a:p>
            <a:pPr>
              <a:lnSpc>
                <a:spcPct val="120000"/>
              </a:lnSpc>
              <a:buFontTx/>
              <a:buChar char="-"/>
            </a:pPr>
            <a:r>
              <a:rPr lang="cs-CZ" dirty="0"/>
              <a:t>Zejména blokace H1 </a:t>
            </a:r>
            <a:r>
              <a:rPr lang="cs-CZ" dirty="0" err="1"/>
              <a:t>rec</a:t>
            </a:r>
            <a:r>
              <a:rPr lang="cs-CZ" dirty="0"/>
              <a:t>. </a:t>
            </a:r>
          </a:p>
          <a:p>
            <a:pPr>
              <a:lnSpc>
                <a:spcPct val="120000"/>
              </a:lnSpc>
              <a:buFontTx/>
              <a:buChar char="-"/>
            </a:pPr>
            <a:r>
              <a:rPr lang="cs-CZ" dirty="0"/>
              <a:t>Tlumivý účinek</a:t>
            </a:r>
          </a:p>
          <a:p>
            <a:pPr>
              <a:lnSpc>
                <a:spcPct val="120000"/>
              </a:lnSpc>
              <a:buFontTx/>
              <a:buChar char="-"/>
            </a:pPr>
            <a:r>
              <a:rPr lang="cs-CZ" dirty="0"/>
              <a:t>NÚ: nárůst hmotnosti</a:t>
            </a:r>
          </a:p>
        </p:txBody>
      </p:sp>
    </p:spTree>
    <p:extLst>
      <p:ext uri="{BB962C8B-B14F-4D97-AF65-F5344CB8AC3E}">
        <p14:creationId xmlns:p14="http://schemas.microsoft.com/office/powerpoint/2010/main" val="38930125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E74303-1EFE-48DC-97DE-79DA3ABEDF1C}"/>
              </a:ext>
            </a:extLst>
          </p:cNvPr>
          <p:cNvSpPr>
            <a:spLocks noGrp="1"/>
          </p:cNvSpPr>
          <p:nvPr>
            <p:ph type="title"/>
          </p:nvPr>
        </p:nvSpPr>
        <p:spPr>
          <a:xfrm>
            <a:off x="838200" y="365126"/>
            <a:ext cx="10515600" cy="749300"/>
          </a:xfrm>
        </p:spPr>
        <p:txBody>
          <a:bodyPr/>
          <a:lstStyle/>
          <a:p>
            <a:r>
              <a:rPr lang="cs-CZ" dirty="0"/>
              <a:t>Mechanismus účinku antipsychotik - ostatní</a:t>
            </a:r>
          </a:p>
        </p:txBody>
      </p:sp>
      <p:sp>
        <p:nvSpPr>
          <p:cNvPr id="3" name="Zástupný obsah 2">
            <a:extLst>
              <a:ext uri="{FF2B5EF4-FFF2-40B4-BE49-F238E27FC236}">
                <a16:creationId xmlns:a16="http://schemas.microsoft.com/office/drawing/2014/main" id="{637679B5-806C-4D97-BB43-89CF46CB0758}"/>
              </a:ext>
            </a:extLst>
          </p:cNvPr>
          <p:cNvSpPr>
            <a:spLocks noGrp="1"/>
          </p:cNvSpPr>
          <p:nvPr>
            <p:ph idx="1"/>
          </p:nvPr>
        </p:nvSpPr>
        <p:spPr>
          <a:xfrm>
            <a:off x="838200" y="1485900"/>
            <a:ext cx="10515600" cy="4691063"/>
          </a:xfrm>
        </p:spPr>
        <p:txBody>
          <a:bodyPr/>
          <a:lstStyle/>
          <a:p>
            <a:r>
              <a:rPr lang="cs-CZ" dirty="0"/>
              <a:t>Vnitrobuněčné změny v neuronech (aktivace jádrových struktur - aktivace genů rychlé odpovědi) → ovlivnění neurální plasticity? (málo dat)</a:t>
            </a:r>
          </a:p>
          <a:p>
            <a:r>
              <a:rPr lang="cs-CZ" dirty="0"/>
              <a:t>Změny v produkci BDNF (brain </a:t>
            </a:r>
            <a:r>
              <a:rPr lang="cs-CZ" dirty="0" err="1"/>
              <a:t>derived</a:t>
            </a:r>
            <a:r>
              <a:rPr lang="cs-CZ" dirty="0"/>
              <a:t> </a:t>
            </a:r>
            <a:r>
              <a:rPr lang="cs-CZ" dirty="0" err="1"/>
              <a:t>neurotrophic</a:t>
            </a:r>
            <a:r>
              <a:rPr lang="cs-CZ" dirty="0"/>
              <a:t> </a:t>
            </a:r>
            <a:r>
              <a:rPr lang="cs-CZ" dirty="0" err="1"/>
              <a:t>factor</a:t>
            </a:r>
            <a:r>
              <a:rPr lang="cs-CZ" dirty="0"/>
              <a:t>)</a:t>
            </a:r>
          </a:p>
          <a:p>
            <a:r>
              <a:rPr lang="cs-CZ" dirty="0" err="1"/>
              <a:t>Gliální</a:t>
            </a:r>
            <a:r>
              <a:rPr lang="cs-CZ" dirty="0"/>
              <a:t> změny</a:t>
            </a:r>
          </a:p>
          <a:p>
            <a:pPr marL="0" indent="0">
              <a:buNone/>
            </a:pPr>
            <a:endParaRPr lang="cs-CZ" dirty="0"/>
          </a:p>
        </p:txBody>
      </p:sp>
    </p:spTree>
    <p:extLst>
      <p:ext uri="{BB962C8B-B14F-4D97-AF65-F5344CB8AC3E}">
        <p14:creationId xmlns:p14="http://schemas.microsoft.com/office/powerpoint/2010/main" val="1809537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801508-A121-49A8-84FC-1D51EEC1A743}"/>
              </a:ext>
            </a:extLst>
          </p:cNvPr>
          <p:cNvSpPr>
            <a:spLocks noGrp="1"/>
          </p:cNvSpPr>
          <p:nvPr>
            <p:ph type="title"/>
          </p:nvPr>
        </p:nvSpPr>
        <p:spPr>
          <a:xfrm>
            <a:off x="838200" y="365125"/>
            <a:ext cx="10515600" cy="492125"/>
          </a:xfrm>
        </p:spPr>
        <p:txBody>
          <a:bodyPr>
            <a:normAutofit fontScale="90000"/>
          </a:bodyPr>
          <a:lstStyle/>
          <a:p>
            <a:r>
              <a:rPr lang="cs-CZ" dirty="0"/>
              <a:t>Antipsychotika - dělení</a:t>
            </a:r>
          </a:p>
        </p:txBody>
      </p:sp>
      <p:sp>
        <p:nvSpPr>
          <p:cNvPr id="3" name="Zástupný obsah 2">
            <a:extLst>
              <a:ext uri="{FF2B5EF4-FFF2-40B4-BE49-F238E27FC236}">
                <a16:creationId xmlns:a16="http://schemas.microsoft.com/office/drawing/2014/main" id="{4C1BF79C-2E53-40BF-B40E-883635E3274C}"/>
              </a:ext>
            </a:extLst>
          </p:cNvPr>
          <p:cNvSpPr>
            <a:spLocks noGrp="1"/>
          </p:cNvSpPr>
          <p:nvPr>
            <p:ph idx="1"/>
          </p:nvPr>
        </p:nvSpPr>
        <p:spPr>
          <a:xfrm>
            <a:off x="838200" y="1447799"/>
            <a:ext cx="10515600" cy="4729163"/>
          </a:xfrm>
        </p:spPr>
        <p:txBody>
          <a:bodyPr>
            <a:normAutofit/>
          </a:bodyPr>
          <a:lstStyle/>
          <a:p>
            <a:r>
              <a:rPr lang="cs-CZ" sz="1400" dirty="0"/>
              <a:t>I. generace (typická) a II. generace (atypická)</a:t>
            </a:r>
          </a:p>
          <a:p>
            <a:r>
              <a:rPr lang="cs-CZ" sz="1400" dirty="0"/>
              <a:t>Asi nejde udělat zcela jednoznačné závěry v rozdílech I. versus II. generace, protože i mezi jednotlivými antipsychotiky z I. a II. generace jsou velké rozdíly. </a:t>
            </a:r>
          </a:p>
          <a:p>
            <a:r>
              <a:rPr lang="cs-CZ" sz="1400" dirty="0"/>
              <a:t>Většina antipsychotik z II. generace byla vyvinuta a na trh uvedena později oproti I. generaci.</a:t>
            </a:r>
          </a:p>
          <a:p>
            <a:endParaRPr lang="cs-CZ" sz="1400" dirty="0"/>
          </a:p>
          <a:p>
            <a:r>
              <a:rPr lang="cs-CZ" sz="1400" dirty="0"/>
              <a:t>II. generace (oproti I.): </a:t>
            </a:r>
          </a:p>
          <a:p>
            <a:pPr>
              <a:buFontTx/>
              <a:buChar char="-"/>
            </a:pPr>
            <a:r>
              <a:rPr lang="cs-CZ" sz="1400" dirty="0"/>
              <a:t>Vesměs považována za bezpečnější – spíše než neurotoxická jsou </a:t>
            </a:r>
            <a:r>
              <a:rPr lang="cs-CZ" sz="1400" dirty="0" err="1"/>
              <a:t>neuroprotektivní</a:t>
            </a:r>
            <a:r>
              <a:rPr lang="cs-CZ" sz="1400" dirty="0"/>
              <a:t>, méně kardiálních NÚ</a:t>
            </a:r>
          </a:p>
          <a:p>
            <a:pPr>
              <a:buFontTx/>
              <a:buChar char="-"/>
            </a:pPr>
            <a:r>
              <a:rPr lang="cs-CZ" sz="1400" dirty="0"/>
              <a:t>Efekt na pozitivní symptomy, určitý efekt i na negativní a kognitivní (I. generace efekt na negativní a kognitivní prakticky nemá)</a:t>
            </a:r>
          </a:p>
          <a:p>
            <a:pPr>
              <a:buFontTx/>
              <a:buChar char="-"/>
            </a:pPr>
            <a:r>
              <a:rPr lang="cs-CZ" sz="1400" dirty="0"/>
              <a:t>Méně </a:t>
            </a:r>
            <a:r>
              <a:rPr lang="cs-CZ" sz="1400" dirty="0" err="1"/>
              <a:t>extrapyramidových</a:t>
            </a:r>
            <a:r>
              <a:rPr lang="cs-CZ" sz="1400" dirty="0"/>
              <a:t> nežádoucích účinků</a:t>
            </a:r>
          </a:p>
          <a:p>
            <a:pPr>
              <a:buFontTx/>
              <a:buChar char="-"/>
            </a:pPr>
            <a:r>
              <a:rPr lang="cs-CZ" sz="1400" dirty="0"/>
              <a:t>Protektivní vliv na CNS</a:t>
            </a:r>
          </a:p>
          <a:p>
            <a:pPr>
              <a:buFontTx/>
              <a:buChar char="-"/>
            </a:pPr>
            <a:r>
              <a:rPr lang="cs-CZ" sz="1400" dirty="0"/>
              <a:t>Vyšší kompliance, snad lepší kvalita života</a:t>
            </a:r>
          </a:p>
          <a:p>
            <a:pPr>
              <a:buFontTx/>
              <a:buChar char="-"/>
            </a:pPr>
            <a:r>
              <a:rPr lang="cs-CZ" sz="1400" dirty="0"/>
              <a:t>Většina z nich ekonomicky náročnější</a:t>
            </a:r>
          </a:p>
          <a:p>
            <a:pPr>
              <a:buFontTx/>
              <a:buChar char="-"/>
            </a:pPr>
            <a:r>
              <a:rPr lang="cs-CZ" sz="1400" dirty="0"/>
              <a:t>V dnešní době více předepisovaná jak v akutní, tak v udržovací léčbě</a:t>
            </a:r>
          </a:p>
          <a:p>
            <a:pPr marL="0" indent="0">
              <a:buNone/>
            </a:pPr>
            <a:endParaRPr lang="cs-CZ" sz="1400" dirty="0"/>
          </a:p>
        </p:txBody>
      </p:sp>
    </p:spTree>
    <p:extLst>
      <p:ext uri="{BB962C8B-B14F-4D97-AF65-F5344CB8AC3E}">
        <p14:creationId xmlns:p14="http://schemas.microsoft.com/office/powerpoint/2010/main" val="13396030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ACCC5C-9AAA-4246-9A63-483481095A49}"/>
              </a:ext>
            </a:extLst>
          </p:cNvPr>
          <p:cNvSpPr>
            <a:spLocks noGrp="1"/>
          </p:cNvSpPr>
          <p:nvPr>
            <p:ph type="title"/>
          </p:nvPr>
        </p:nvSpPr>
        <p:spPr>
          <a:xfrm>
            <a:off x="838200" y="365125"/>
            <a:ext cx="10515600" cy="549275"/>
          </a:xfrm>
        </p:spPr>
        <p:txBody>
          <a:bodyPr>
            <a:normAutofit fontScale="90000"/>
          </a:bodyPr>
          <a:lstStyle/>
          <a:p>
            <a:r>
              <a:rPr lang="cs-CZ" dirty="0"/>
              <a:t>Antipsychotika I. generace</a:t>
            </a:r>
          </a:p>
        </p:txBody>
      </p:sp>
      <p:sp>
        <p:nvSpPr>
          <p:cNvPr id="5" name="Zástupný obsah 4">
            <a:extLst>
              <a:ext uri="{FF2B5EF4-FFF2-40B4-BE49-F238E27FC236}">
                <a16:creationId xmlns:a16="http://schemas.microsoft.com/office/drawing/2014/main" id="{FDBB0912-E43A-488C-9647-0D813895A6FB}"/>
              </a:ext>
            </a:extLst>
          </p:cNvPr>
          <p:cNvSpPr>
            <a:spLocks noGrp="1"/>
          </p:cNvSpPr>
          <p:nvPr>
            <p:ph idx="1"/>
          </p:nvPr>
        </p:nvSpPr>
        <p:spPr>
          <a:xfrm>
            <a:off x="838200" y="1276350"/>
            <a:ext cx="10515600" cy="4900613"/>
          </a:xfrm>
        </p:spPr>
        <p:txBody>
          <a:bodyPr>
            <a:normAutofit lnSpcReduction="10000"/>
          </a:bodyPr>
          <a:lstStyle/>
          <a:p>
            <a:r>
              <a:rPr lang="cs-CZ" dirty="0"/>
              <a:t>Chlorpromazin </a:t>
            </a:r>
            <a:r>
              <a:rPr lang="cs-CZ" sz="1100" i="1" dirty="0"/>
              <a:t>(</a:t>
            </a:r>
            <a:r>
              <a:rPr lang="cs-CZ" sz="1100" i="1" dirty="0" err="1"/>
              <a:t>Plegomazin</a:t>
            </a:r>
            <a:r>
              <a:rPr lang="cs-CZ" sz="1100" i="1" dirty="0"/>
              <a:t>) </a:t>
            </a:r>
            <a:r>
              <a:rPr lang="cs-CZ" dirty="0"/>
              <a:t>– první antipsychotikum, dnes málo  nepoužívané</a:t>
            </a:r>
          </a:p>
          <a:p>
            <a:r>
              <a:rPr lang="cs-CZ" dirty="0" err="1"/>
              <a:t>Levomepromazin</a:t>
            </a:r>
            <a:r>
              <a:rPr lang="cs-CZ" dirty="0"/>
              <a:t> </a:t>
            </a:r>
            <a:r>
              <a:rPr lang="cs-CZ" sz="1100" i="1" dirty="0"/>
              <a:t>(</a:t>
            </a:r>
            <a:r>
              <a:rPr lang="cs-CZ" sz="1100" i="1" dirty="0" err="1"/>
              <a:t>Tisercin</a:t>
            </a:r>
            <a:r>
              <a:rPr lang="cs-CZ" sz="1100" i="1" dirty="0"/>
              <a:t>) </a:t>
            </a:r>
            <a:r>
              <a:rPr lang="cs-CZ" dirty="0"/>
              <a:t>– sedativní efekt, využíváme při akutních stavech</a:t>
            </a:r>
          </a:p>
          <a:p>
            <a:r>
              <a:rPr lang="cs-CZ" dirty="0" err="1"/>
              <a:t>Flufenazin</a:t>
            </a:r>
            <a:r>
              <a:rPr lang="cs-CZ" dirty="0"/>
              <a:t> </a:t>
            </a:r>
            <a:r>
              <a:rPr lang="cs-CZ" sz="1100" i="1" dirty="0"/>
              <a:t>(</a:t>
            </a:r>
            <a:r>
              <a:rPr lang="cs-CZ" sz="1100" i="1" dirty="0" err="1"/>
              <a:t>Afluditen</a:t>
            </a:r>
            <a:r>
              <a:rPr lang="cs-CZ" sz="1100" i="1" dirty="0"/>
              <a:t>) - </a:t>
            </a:r>
            <a:r>
              <a:rPr lang="cs-CZ" dirty="0"/>
              <a:t>využíván zejména v depotních injekcích </a:t>
            </a:r>
          </a:p>
          <a:p>
            <a:r>
              <a:rPr lang="cs-CZ" dirty="0" err="1"/>
              <a:t>Zuklopenthixol</a:t>
            </a:r>
            <a:r>
              <a:rPr lang="cs-CZ" dirty="0"/>
              <a:t> </a:t>
            </a:r>
            <a:r>
              <a:rPr lang="cs-CZ" sz="1100" i="1" dirty="0"/>
              <a:t>(</a:t>
            </a:r>
            <a:r>
              <a:rPr lang="cs-CZ" sz="1100" i="1" dirty="0" err="1"/>
              <a:t>Cisordinol</a:t>
            </a:r>
            <a:r>
              <a:rPr lang="cs-CZ" sz="1100" i="1" dirty="0"/>
              <a:t>) </a:t>
            </a:r>
            <a:r>
              <a:rPr lang="cs-CZ" dirty="0"/>
              <a:t>- využíván zejména v akutních a depotních injekcích</a:t>
            </a:r>
          </a:p>
          <a:p>
            <a:r>
              <a:rPr lang="cs-CZ" dirty="0"/>
              <a:t>Haloperidol </a:t>
            </a:r>
            <a:r>
              <a:rPr lang="cs-CZ" sz="1100" i="1" dirty="0"/>
              <a:t>(Haloperidol) </a:t>
            </a:r>
            <a:r>
              <a:rPr lang="cs-CZ" dirty="0"/>
              <a:t>– využíván v akutních i depotních injekcích, v </a:t>
            </a:r>
            <a:r>
              <a:rPr lang="cs-CZ" dirty="0" err="1"/>
              <a:t>tbl</a:t>
            </a:r>
            <a:r>
              <a:rPr lang="cs-CZ" dirty="0"/>
              <a:t>, široké spektrum využití – psychózy, deliria, agresivní pac., i dnes relativně dost používané</a:t>
            </a:r>
          </a:p>
          <a:p>
            <a:r>
              <a:rPr lang="cs-CZ" dirty="0" err="1"/>
              <a:t>Chlorprothixen</a:t>
            </a:r>
            <a:r>
              <a:rPr lang="cs-CZ" dirty="0"/>
              <a:t> – nepoužívá se jako primární antipsychotikum u schizofrenií, používá se spíše na tenzi a agresivitu u pacientů s poruchami osobnosti</a:t>
            </a:r>
          </a:p>
        </p:txBody>
      </p:sp>
    </p:spTree>
    <p:extLst>
      <p:ext uri="{BB962C8B-B14F-4D97-AF65-F5344CB8AC3E}">
        <p14:creationId xmlns:p14="http://schemas.microsoft.com/office/powerpoint/2010/main" val="22537959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ACCC5C-9AAA-4246-9A63-483481095A49}"/>
              </a:ext>
            </a:extLst>
          </p:cNvPr>
          <p:cNvSpPr>
            <a:spLocks noGrp="1"/>
          </p:cNvSpPr>
          <p:nvPr>
            <p:ph type="title"/>
          </p:nvPr>
        </p:nvSpPr>
        <p:spPr>
          <a:xfrm>
            <a:off x="838200" y="365125"/>
            <a:ext cx="10515600" cy="254000"/>
          </a:xfrm>
        </p:spPr>
        <p:txBody>
          <a:bodyPr>
            <a:normAutofit fontScale="90000"/>
          </a:bodyPr>
          <a:lstStyle/>
          <a:p>
            <a:r>
              <a:rPr lang="cs-CZ" dirty="0"/>
              <a:t>Antipsychotika II. generace</a:t>
            </a:r>
          </a:p>
        </p:txBody>
      </p:sp>
      <p:graphicFrame>
        <p:nvGraphicFramePr>
          <p:cNvPr id="4" name="Tabulka 4">
            <a:extLst>
              <a:ext uri="{FF2B5EF4-FFF2-40B4-BE49-F238E27FC236}">
                <a16:creationId xmlns:a16="http://schemas.microsoft.com/office/drawing/2014/main" id="{42D5DDD9-A35A-4D67-A7D5-A408BEEAA775}"/>
              </a:ext>
            </a:extLst>
          </p:cNvPr>
          <p:cNvGraphicFramePr>
            <a:graphicFrameLocks noGrp="1"/>
          </p:cNvGraphicFramePr>
          <p:nvPr>
            <p:ph idx="1"/>
            <p:extLst>
              <p:ext uri="{D42A27DB-BD31-4B8C-83A1-F6EECF244321}">
                <p14:modId xmlns:p14="http://schemas.microsoft.com/office/powerpoint/2010/main" val="2348410736"/>
              </p:ext>
            </p:extLst>
          </p:nvPr>
        </p:nvGraphicFramePr>
        <p:xfrm>
          <a:off x="352425" y="1076326"/>
          <a:ext cx="11630024" cy="5429756"/>
        </p:xfrm>
        <a:graphic>
          <a:graphicData uri="http://schemas.openxmlformats.org/drawingml/2006/table">
            <a:tbl>
              <a:tblPr firstRow="1" bandRow="1">
                <a:tableStyleId>{5C22544A-7EE6-4342-B048-85BDC9FD1C3A}</a:tableStyleId>
              </a:tblPr>
              <a:tblGrid>
                <a:gridCol w="1158935">
                  <a:extLst>
                    <a:ext uri="{9D8B030D-6E8A-4147-A177-3AD203B41FA5}">
                      <a16:colId xmlns:a16="http://schemas.microsoft.com/office/drawing/2014/main" val="170920802"/>
                    </a:ext>
                  </a:extLst>
                </a:gridCol>
                <a:gridCol w="1321594">
                  <a:extLst>
                    <a:ext uri="{9D8B030D-6E8A-4147-A177-3AD203B41FA5}">
                      <a16:colId xmlns:a16="http://schemas.microsoft.com/office/drawing/2014/main" val="2240601206"/>
                    </a:ext>
                  </a:extLst>
                </a:gridCol>
                <a:gridCol w="2297539">
                  <a:extLst>
                    <a:ext uri="{9D8B030D-6E8A-4147-A177-3AD203B41FA5}">
                      <a16:colId xmlns:a16="http://schemas.microsoft.com/office/drawing/2014/main" val="561431074"/>
                    </a:ext>
                  </a:extLst>
                </a:gridCol>
                <a:gridCol w="3537805">
                  <a:extLst>
                    <a:ext uri="{9D8B030D-6E8A-4147-A177-3AD203B41FA5}">
                      <a16:colId xmlns:a16="http://schemas.microsoft.com/office/drawing/2014/main" val="3573141851"/>
                    </a:ext>
                  </a:extLst>
                </a:gridCol>
                <a:gridCol w="3314151">
                  <a:extLst>
                    <a:ext uri="{9D8B030D-6E8A-4147-A177-3AD203B41FA5}">
                      <a16:colId xmlns:a16="http://schemas.microsoft.com/office/drawing/2014/main" val="3624418165"/>
                    </a:ext>
                  </a:extLst>
                </a:gridCol>
              </a:tblGrid>
              <a:tr h="495909">
                <a:tc>
                  <a:txBody>
                    <a:bodyPr/>
                    <a:lstStyle/>
                    <a:p>
                      <a:r>
                        <a:rPr lang="cs-CZ" dirty="0"/>
                        <a:t>Skupina</a:t>
                      </a:r>
                    </a:p>
                  </a:txBody>
                  <a:tcPr/>
                </a:tc>
                <a:tc>
                  <a:txBody>
                    <a:bodyPr/>
                    <a:lstStyle/>
                    <a:p>
                      <a:r>
                        <a:rPr lang="cs-CZ" dirty="0"/>
                        <a:t>Zástupci</a:t>
                      </a:r>
                    </a:p>
                  </a:txBody>
                  <a:tcPr/>
                </a:tc>
                <a:tc>
                  <a:txBody>
                    <a:bodyPr/>
                    <a:lstStyle/>
                    <a:p>
                      <a:r>
                        <a:rPr lang="cs-CZ" dirty="0"/>
                        <a:t>Formy</a:t>
                      </a:r>
                    </a:p>
                  </a:txBody>
                  <a:tcPr/>
                </a:tc>
                <a:tc>
                  <a:txBody>
                    <a:bodyPr/>
                    <a:lstStyle/>
                    <a:p>
                      <a:r>
                        <a:rPr lang="cs-CZ" dirty="0"/>
                        <a:t>Nejvýznamnější NÚ</a:t>
                      </a:r>
                    </a:p>
                  </a:txBody>
                  <a:tcPr/>
                </a:tc>
                <a:tc>
                  <a:txBody>
                    <a:bodyPr/>
                    <a:lstStyle/>
                    <a:p>
                      <a:r>
                        <a:rPr lang="cs-CZ" dirty="0"/>
                        <a:t>Jiné využití, poznámky</a:t>
                      </a:r>
                    </a:p>
                  </a:txBody>
                  <a:tcPr/>
                </a:tc>
                <a:extLst>
                  <a:ext uri="{0D108BD9-81ED-4DB2-BD59-A6C34878D82A}">
                    <a16:rowId xmlns:a16="http://schemas.microsoft.com/office/drawing/2014/main" val="1791761454"/>
                  </a:ext>
                </a:extLst>
              </a:tr>
              <a:tr h="607925">
                <a:tc>
                  <a:txBody>
                    <a:bodyPr/>
                    <a:lstStyle/>
                    <a:p>
                      <a:r>
                        <a:rPr lang="cs-CZ" dirty="0"/>
                        <a:t>SDA</a:t>
                      </a:r>
                    </a:p>
                  </a:txBody>
                  <a:tcPr/>
                </a:tc>
                <a:tc>
                  <a:txBody>
                    <a:bodyPr/>
                    <a:lstStyle/>
                    <a:p>
                      <a:r>
                        <a:rPr lang="cs-CZ" b="1" dirty="0"/>
                        <a:t>risperidon</a:t>
                      </a:r>
                    </a:p>
                    <a:p>
                      <a:r>
                        <a:rPr lang="cs-CZ" b="1" dirty="0" err="1"/>
                        <a:t>paliperidon</a:t>
                      </a:r>
                      <a:endParaRPr lang="cs-CZ" b="1" dirty="0"/>
                    </a:p>
                  </a:txBody>
                  <a:tcPr/>
                </a:tc>
                <a:tc>
                  <a:txBody>
                    <a:bodyPr/>
                    <a:lstStyle/>
                    <a:p>
                      <a:r>
                        <a:rPr lang="cs-CZ" dirty="0" err="1"/>
                        <a:t>p.o</a:t>
                      </a:r>
                      <a:r>
                        <a:rPr lang="cs-CZ" dirty="0"/>
                        <a:t>., depotní </a:t>
                      </a:r>
                      <a:r>
                        <a:rPr lang="cs-CZ" dirty="0" err="1"/>
                        <a:t>i.m</a:t>
                      </a:r>
                      <a:r>
                        <a:rPr lang="cs-CZ" dirty="0"/>
                        <a:t>.</a:t>
                      </a:r>
                    </a:p>
                    <a:p>
                      <a:r>
                        <a:rPr lang="cs-CZ" dirty="0" err="1"/>
                        <a:t>p.o</a:t>
                      </a:r>
                      <a:r>
                        <a:rPr lang="cs-CZ" dirty="0"/>
                        <a:t>., depotní </a:t>
                      </a:r>
                      <a:r>
                        <a:rPr lang="cs-CZ" dirty="0" err="1"/>
                        <a:t>i.m</a:t>
                      </a:r>
                      <a:r>
                        <a:rPr lang="cs-CZ" dirty="0"/>
                        <a:t>.</a:t>
                      </a:r>
                    </a:p>
                  </a:txBody>
                  <a:tcPr/>
                </a:tc>
                <a:tc>
                  <a:txBody>
                    <a:bodyPr/>
                    <a:lstStyle/>
                    <a:p>
                      <a:r>
                        <a:rPr lang="cs-CZ" dirty="0"/>
                        <a:t>Extrapyramidové,</a:t>
                      </a:r>
                    </a:p>
                    <a:p>
                      <a:r>
                        <a:rPr lang="cs-CZ" dirty="0" err="1"/>
                        <a:t>hyperprolaktinemie</a:t>
                      </a:r>
                      <a:endParaRPr lang="cs-CZ" dirty="0"/>
                    </a:p>
                  </a:txBody>
                  <a:tcPr/>
                </a:tc>
                <a:tc>
                  <a:txBody>
                    <a:bodyPr/>
                    <a:lstStyle/>
                    <a:p>
                      <a:r>
                        <a:rPr lang="cs-CZ" dirty="0"/>
                        <a:t>Často nasazujeme jako 1. volbu</a:t>
                      </a:r>
                    </a:p>
                    <a:p>
                      <a:r>
                        <a:rPr lang="cs-CZ" dirty="0"/>
                        <a:t>Metabolit </a:t>
                      </a:r>
                      <a:r>
                        <a:rPr lang="cs-CZ" dirty="0" err="1"/>
                        <a:t>risperidonu</a:t>
                      </a:r>
                      <a:endParaRPr lang="cs-CZ" dirty="0"/>
                    </a:p>
                  </a:txBody>
                  <a:tcPr/>
                </a:tc>
                <a:extLst>
                  <a:ext uri="{0D108BD9-81ED-4DB2-BD59-A6C34878D82A}">
                    <a16:rowId xmlns:a16="http://schemas.microsoft.com/office/drawing/2014/main" val="3437154071"/>
                  </a:ext>
                </a:extLst>
              </a:tr>
              <a:tr h="801104">
                <a:tc>
                  <a:txBody>
                    <a:bodyPr/>
                    <a:lstStyle/>
                    <a:p>
                      <a:r>
                        <a:rPr lang="cs-CZ" dirty="0">
                          <a:solidFill>
                            <a:schemeClr val="tx1"/>
                          </a:solidFill>
                        </a:rPr>
                        <a:t>MARTA</a:t>
                      </a:r>
                    </a:p>
                  </a:txBody>
                  <a:tcPr>
                    <a:solidFill>
                      <a:schemeClr val="accent4">
                        <a:lumMod val="20000"/>
                        <a:lumOff val="80000"/>
                      </a:schemeClr>
                    </a:solidFill>
                  </a:tcPr>
                </a:tc>
                <a:tc>
                  <a:txBody>
                    <a:bodyPr/>
                    <a:lstStyle/>
                    <a:p>
                      <a:r>
                        <a:rPr lang="cs-CZ" b="1" dirty="0">
                          <a:solidFill>
                            <a:schemeClr val="tx1"/>
                          </a:solidFill>
                        </a:rPr>
                        <a:t>olanzapin</a:t>
                      </a:r>
                    </a:p>
                  </a:txBody>
                  <a:tcPr>
                    <a:solidFill>
                      <a:schemeClr val="accent4">
                        <a:lumMod val="20000"/>
                        <a:lumOff val="80000"/>
                      </a:schemeClr>
                    </a:solidFill>
                  </a:tcPr>
                </a:tc>
                <a:tc>
                  <a:txBody>
                    <a:bodyPr/>
                    <a:lstStyle/>
                    <a:p>
                      <a:r>
                        <a:rPr lang="cs-CZ" dirty="0" err="1">
                          <a:solidFill>
                            <a:schemeClr val="tx1"/>
                          </a:solidFill>
                        </a:rPr>
                        <a:t>p.o</a:t>
                      </a:r>
                      <a:r>
                        <a:rPr lang="cs-CZ" dirty="0">
                          <a:solidFill>
                            <a:schemeClr val="tx1"/>
                          </a:solidFill>
                        </a:rPr>
                        <a:t>., akutní i depotní </a:t>
                      </a:r>
                      <a:r>
                        <a:rPr lang="cs-CZ" dirty="0" err="1">
                          <a:solidFill>
                            <a:schemeClr val="tx1"/>
                          </a:solidFill>
                        </a:rPr>
                        <a:t>i.m</a:t>
                      </a:r>
                      <a:r>
                        <a:rPr lang="cs-CZ" dirty="0">
                          <a:solidFill>
                            <a:schemeClr val="tx1"/>
                          </a:solidFill>
                        </a:rPr>
                        <a:t>.</a:t>
                      </a:r>
                    </a:p>
                  </a:txBody>
                  <a:tcPr>
                    <a:solidFill>
                      <a:schemeClr val="accent4">
                        <a:lumMod val="20000"/>
                        <a:lumOff val="80000"/>
                      </a:schemeClr>
                    </a:solidFill>
                  </a:tcPr>
                </a:tc>
                <a:tc>
                  <a:txBody>
                    <a:bodyPr/>
                    <a:lstStyle/>
                    <a:p>
                      <a:r>
                        <a:rPr lang="cs-CZ" dirty="0">
                          <a:solidFill>
                            <a:schemeClr val="tx1"/>
                          </a:solidFill>
                        </a:rPr>
                        <a:t>Zvýšená chuť k jídlu</a:t>
                      </a:r>
                    </a:p>
                    <a:p>
                      <a:r>
                        <a:rPr lang="cs-CZ" dirty="0">
                          <a:solidFill>
                            <a:schemeClr val="tx1"/>
                          </a:solidFill>
                        </a:rPr>
                        <a:t>únava, obstipace, poruchy močení</a:t>
                      </a:r>
                    </a:p>
                  </a:txBody>
                  <a:tcPr>
                    <a:solidFill>
                      <a:schemeClr val="accent4">
                        <a:lumMod val="20000"/>
                        <a:lumOff val="80000"/>
                      </a:schemeClr>
                    </a:solidFill>
                  </a:tcPr>
                </a:tc>
                <a:tc>
                  <a:txBody>
                    <a:bodyPr/>
                    <a:lstStyle/>
                    <a:p>
                      <a:r>
                        <a:rPr lang="cs-CZ" dirty="0">
                          <a:solidFill>
                            <a:schemeClr val="tx1"/>
                          </a:solidFill>
                        </a:rPr>
                        <a:t>Efekt i na náladu </a:t>
                      </a:r>
                    </a:p>
                  </a:txBody>
                  <a:tcPr>
                    <a:solidFill>
                      <a:schemeClr val="accent4">
                        <a:lumMod val="20000"/>
                        <a:lumOff val="80000"/>
                      </a:schemeClr>
                    </a:solidFill>
                  </a:tcPr>
                </a:tc>
                <a:extLst>
                  <a:ext uri="{0D108BD9-81ED-4DB2-BD59-A6C34878D82A}">
                    <a16:rowId xmlns:a16="http://schemas.microsoft.com/office/drawing/2014/main" val="1529927164"/>
                  </a:ext>
                </a:extLst>
              </a:tr>
              <a:tr h="607925">
                <a:tc>
                  <a:txBody>
                    <a:bodyPr/>
                    <a:lstStyle/>
                    <a:p>
                      <a:endParaRPr lang="cs-CZ">
                        <a:solidFill>
                          <a:schemeClr val="tx1"/>
                        </a:solidFill>
                      </a:endParaRPr>
                    </a:p>
                  </a:txBody>
                  <a:tcPr>
                    <a:solidFill>
                      <a:schemeClr val="accent4">
                        <a:lumMod val="20000"/>
                        <a:lumOff val="80000"/>
                      </a:schemeClr>
                    </a:solidFill>
                  </a:tcPr>
                </a:tc>
                <a:tc>
                  <a:txBody>
                    <a:bodyPr/>
                    <a:lstStyle/>
                    <a:p>
                      <a:r>
                        <a:rPr lang="cs-CZ" b="1" i="0" dirty="0">
                          <a:solidFill>
                            <a:schemeClr val="tx1"/>
                          </a:solidFill>
                        </a:rPr>
                        <a:t>klozapin</a:t>
                      </a:r>
                    </a:p>
                  </a:txBody>
                  <a:tcPr>
                    <a:solidFill>
                      <a:schemeClr val="accent4">
                        <a:lumMod val="20000"/>
                        <a:lumOff val="80000"/>
                      </a:schemeClr>
                    </a:solidFill>
                  </a:tcPr>
                </a:tc>
                <a:tc>
                  <a:txBody>
                    <a:bodyPr/>
                    <a:lstStyle/>
                    <a:p>
                      <a:r>
                        <a:rPr lang="cs-CZ" dirty="0" err="1">
                          <a:solidFill>
                            <a:schemeClr val="tx1"/>
                          </a:solidFill>
                        </a:rPr>
                        <a:t>p.o</a:t>
                      </a:r>
                      <a:r>
                        <a:rPr lang="cs-CZ" dirty="0">
                          <a:solidFill>
                            <a:schemeClr val="tx1"/>
                          </a:solidFill>
                        </a:rPr>
                        <a:t>.</a:t>
                      </a:r>
                    </a:p>
                  </a:txBody>
                  <a:tcPr>
                    <a:solidFill>
                      <a:schemeClr val="accent4">
                        <a:lumMod val="20000"/>
                        <a:lumOff val="80000"/>
                      </a:schemeClr>
                    </a:solidFill>
                  </a:tcPr>
                </a:tc>
                <a:tc>
                  <a:txBody>
                    <a:bodyPr/>
                    <a:lstStyle/>
                    <a:p>
                      <a:r>
                        <a:rPr lang="cs-CZ" dirty="0">
                          <a:solidFill>
                            <a:schemeClr val="tx1"/>
                          </a:solidFill>
                        </a:rPr>
                        <a:t>Jako olanzapin, </a:t>
                      </a:r>
                      <a:r>
                        <a:rPr lang="cs-CZ" dirty="0" err="1">
                          <a:solidFill>
                            <a:schemeClr val="tx1"/>
                          </a:solidFill>
                        </a:rPr>
                        <a:t>hypersalivace</a:t>
                      </a:r>
                      <a:r>
                        <a:rPr lang="cs-CZ" dirty="0">
                          <a:solidFill>
                            <a:schemeClr val="tx1"/>
                          </a:solidFill>
                        </a:rPr>
                        <a:t>, </a:t>
                      </a:r>
                      <a:r>
                        <a:rPr lang="cs-CZ" dirty="0" err="1">
                          <a:solidFill>
                            <a:schemeClr val="tx1"/>
                          </a:solidFill>
                        </a:rPr>
                        <a:t>neutropenie</a:t>
                      </a:r>
                      <a:endParaRPr lang="cs-CZ" dirty="0">
                        <a:solidFill>
                          <a:schemeClr val="tx1"/>
                        </a:solidFill>
                      </a:endParaRPr>
                    </a:p>
                  </a:txBody>
                  <a:tcPr>
                    <a:solidFill>
                      <a:schemeClr val="accent4">
                        <a:lumMod val="20000"/>
                        <a:lumOff val="80000"/>
                      </a:schemeClr>
                    </a:solidFill>
                  </a:tcPr>
                </a:tc>
                <a:tc>
                  <a:txBody>
                    <a:bodyPr/>
                    <a:lstStyle/>
                    <a:p>
                      <a:r>
                        <a:rPr lang="cs-CZ" dirty="0">
                          <a:solidFill>
                            <a:schemeClr val="tx1"/>
                          </a:solidFill>
                        </a:rPr>
                        <a:t>3. volba</a:t>
                      </a:r>
                    </a:p>
                  </a:txBody>
                  <a:tcPr>
                    <a:solidFill>
                      <a:schemeClr val="accent4">
                        <a:lumMod val="20000"/>
                        <a:lumOff val="80000"/>
                      </a:schemeClr>
                    </a:solidFill>
                  </a:tcPr>
                </a:tc>
                <a:extLst>
                  <a:ext uri="{0D108BD9-81ED-4DB2-BD59-A6C34878D82A}">
                    <a16:rowId xmlns:a16="http://schemas.microsoft.com/office/drawing/2014/main" val="553789241"/>
                  </a:ext>
                </a:extLst>
              </a:tr>
              <a:tr h="1336344">
                <a:tc>
                  <a:txBody>
                    <a:bodyPr/>
                    <a:lstStyle/>
                    <a:p>
                      <a:endParaRPr lang="cs-CZ" b="0">
                        <a:solidFill>
                          <a:schemeClr val="tx1"/>
                        </a:solidFill>
                      </a:endParaRPr>
                    </a:p>
                  </a:txBody>
                  <a:tcPr>
                    <a:solidFill>
                      <a:schemeClr val="accent4">
                        <a:lumMod val="20000"/>
                        <a:lumOff val="80000"/>
                      </a:schemeClr>
                    </a:solidFill>
                  </a:tcPr>
                </a:tc>
                <a:tc>
                  <a:txBody>
                    <a:bodyPr/>
                    <a:lstStyle/>
                    <a:p>
                      <a:r>
                        <a:rPr lang="cs-CZ" b="1" dirty="0" err="1">
                          <a:solidFill>
                            <a:schemeClr val="tx1"/>
                          </a:solidFill>
                        </a:rPr>
                        <a:t>kvetiapin</a:t>
                      </a:r>
                      <a:endParaRPr lang="cs-CZ" b="1" dirty="0">
                        <a:solidFill>
                          <a:schemeClr val="tx1"/>
                        </a:solidFill>
                      </a:endParaRPr>
                    </a:p>
                    <a:p>
                      <a:endParaRPr lang="cs-CZ" b="0" dirty="0">
                        <a:solidFill>
                          <a:schemeClr val="tx1"/>
                        </a:solidFill>
                      </a:endParaRPr>
                    </a:p>
                    <a:p>
                      <a:endParaRPr lang="cs-CZ" b="0" dirty="0">
                        <a:solidFill>
                          <a:schemeClr val="tx1"/>
                        </a:solidFill>
                      </a:endParaRPr>
                    </a:p>
                    <a:p>
                      <a:endParaRPr lang="cs-CZ" b="0" dirty="0">
                        <a:solidFill>
                          <a:schemeClr val="tx1"/>
                        </a:solidFill>
                      </a:endParaRPr>
                    </a:p>
                    <a:p>
                      <a:endParaRPr lang="cs-CZ" b="0" dirty="0">
                        <a:solidFill>
                          <a:schemeClr val="tx1"/>
                        </a:solidFill>
                      </a:endParaRPr>
                    </a:p>
                  </a:txBody>
                  <a:tcPr>
                    <a:solidFill>
                      <a:schemeClr val="accent4">
                        <a:lumMod val="20000"/>
                        <a:lumOff val="80000"/>
                      </a:schemeClr>
                    </a:solidFill>
                  </a:tcPr>
                </a:tc>
                <a:tc>
                  <a:txBody>
                    <a:bodyPr/>
                    <a:lstStyle/>
                    <a:p>
                      <a:r>
                        <a:rPr lang="cs-CZ" dirty="0" err="1">
                          <a:solidFill>
                            <a:schemeClr val="tx1"/>
                          </a:solidFill>
                        </a:rPr>
                        <a:t>p.o</a:t>
                      </a:r>
                      <a:r>
                        <a:rPr lang="cs-CZ" dirty="0">
                          <a:solidFill>
                            <a:schemeClr val="tx1"/>
                          </a:solidFill>
                        </a:rPr>
                        <a:t>.</a:t>
                      </a:r>
                    </a:p>
                    <a:p>
                      <a:endParaRPr lang="cs-CZ" dirty="0">
                        <a:solidFill>
                          <a:schemeClr val="tx1"/>
                        </a:solidFill>
                      </a:endParaRPr>
                    </a:p>
                    <a:p>
                      <a:endParaRPr lang="cs-CZ" dirty="0">
                        <a:solidFill>
                          <a:schemeClr val="tx1"/>
                        </a:solidFill>
                      </a:endParaRPr>
                    </a:p>
                    <a:p>
                      <a:endParaRPr lang="cs-CZ" dirty="0">
                        <a:solidFill>
                          <a:schemeClr val="tx1"/>
                        </a:solidFill>
                      </a:endParaRPr>
                    </a:p>
                    <a:p>
                      <a:endParaRPr lang="cs-CZ" dirty="0">
                        <a:solidFill>
                          <a:schemeClr val="tx1"/>
                        </a:solidFill>
                      </a:endParaRPr>
                    </a:p>
                  </a:txBody>
                  <a:tcPr>
                    <a:solidFill>
                      <a:schemeClr val="accent4">
                        <a:lumMod val="20000"/>
                        <a:lumOff val="80000"/>
                      </a:schemeClr>
                    </a:solidFill>
                  </a:tcPr>
                </a:tc>
                <a:tc>
                  <a:txBody>
                    <a:bodyPr/>
                    <a:lstStyle/>
                    <a:p>
                      <a:r>
                        <a:rPr lang="cs-CZ" dirty="0">
                          <a:solidFill>
                            <a:schemeClr val="tx1"/>
                          </a:solidFill>
                        </a:rPr>
                        <a:t>hypotenze; anticholinergní spíše ne</a:t>
                      </a:r>
                    </a:p>
                  </a:txBody>
                  <a:tcPr>
                    <a:solidFill>
                      <a:schemeClr val="accent4">
                        <a:lumMod val="20000"/>
                        <a:lumOff val="80000"/>
                      </a:schemeClr>
                    </a:solidFill>
                  </a:tcPr>
                </a:tc>
                <a:tc>
                  <a:txBody>
                    <a:bodyPr/>
                    <a:lstStyle/>
                    <a:p>
                      <a:r>
                        <a:rPr lang="cs-CZ" dirty="0">
                          <a:solidFill>
                            <a:schemeClr val="tx1"/>
                          </a:solidFill>
                        </a:rPr>
                        <a:t>Široké využití – malá dávka na spaní, mírně vyšší dávka na náladu, dávky 600 mg a vyšší – antipsychotické</a:t>
                      </a:r>
                    </a:p>
                    <a:p>
                      <a:endParaRPr lang="cs-CZ"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1381359692"/>
                  </a:ext>
                </a:extLst>
              </a:tr>
              <a:tr h="1389543">
                <a:tc>
                  <a:txBody>
                    <a:bodyPr/>
                    <a:lstStyle/>
                    <a:p>
                      <a:endParaRPr lang="cs-CZ" b="0">
                        <a:solidFill>
                          <a:schemeClr val="tx1"/>
                        </a:solidFill>
                      </a:endParaRPr>
                    </a:p>
                  </a:txBody>
                  <a:tcPr>
                    <a:solidFill>
                      <a:schemeClr val="accent4">
                        <a:lumMod val="20000"/>
                        <a:lumOff val="80000"/>
                      </a:schemeClr>
                    </a:solidFill>
                  </a:tcPr>
                </a:tc>
                <a:tc>
                  <a:txBody>
                    <a:bodyPr/>
                    <a:lstStyle/>
                    <a:p>
                      <a:r>
                        <a:rPr lang="cs-CZ" b="0" dirty="0" err="1">
                          <a:solidFill>
                            <a:schemeClr val="tx1"/>
                          </a:solidFill>
                        </a:rPr>
                        <a:t>loxapin</a:t>
                      </a:r>
                      <a:endParaRPr lang="cs-CZ" b="0" dirty="0">
                        <a:solidFill>
                          <a:schemeClr val="tx1"/>
                        </a:solidFill>
                      </a:endParaRPr>
                    </a:p>
                  </a:txBody>
                  <a:tcPr>
                    <a:solidFill>
                      <a:schemeClr val="accent4">
                        <a:lumMod val="20000"/>
                        <a:lumOff val="80000"/>
                      </a:schemeClr>
                    </a:solidFill>
                  </a:tcPr>
                </a:tc>
                <a:tc>
                  <a:txBody>
                    <a:bodyPr/>
                    <a:lstStyle/>
                    <a:p>
                      <a:r>
                        <a:rPr lang="cs-CZ" dirty="0" err="1">
                          <a:solidFill>
                            <a:schemeClr val="tx1"/>
                          </a:solidFill>
                        </a:rPr>
                        <a:t>Inh</a:t>
                      </a:r>
                      <a:r>
                        <a:rPr lang="cs-CZ" dirty="0">
                          <a:solidFill>
                            <a:schemeClr val="tx1"/>
                          </a:solidFill>
                        </a:rPr>
                        <a:t>.</a:t>
                      </a:r>
                    </a:p>
                  </a:txBody>
                  <a:tcPr>
                    <a:solidFill>
                      <a:schemeClr val="accent4">
                        <a:lumMod val="20000"/>
                        <a:lumOff val="80000"/>
                      </a:schemeClr>
                    </a:solidFill>
                  </a:tcPr>
                </a:tc>
                <a:tc>
                  <a:txBody>
                    <a:bodyPr/>
                    <a:lstStyle/>
                    <a:p>
                      <a:endParaRPr lang="cs-CZ" dirty="0">
                        <a:solidFill>
                          <a:schemeClr val="tx1"/>
                        </a:solidFill>
                      </a:endParaRPr>
                    </a:p>
                  </a:txBody>
                  <a:tcPr>
                    <a:solidFill>
                      <a:schemeClr val="accent4">
                        <a:lumMod val="20000"/>
                        <a:lumOff val="80000"/>
                      </a:schemeClr>
                    </a:solidFill>
                  </a:tcPr>
                </a:tc>
                <a:tc>
                  <a:txBody>
                    <a:bodyPr/>
                    <a:lstStyle/>
                    <a:p>
                      <a:r>
                        <a:rPr lang="cs-CZ" dirty="0">
                          <a:solidFill>
                            <a:schemeClr val="tx1"/>
                          </a:solidFill>
                        </a:rPr>
                        <a:t>Měl sloužit k akutnímu zklidnění, v praxi se příliš neujal – akutní pac. není schopný inhalovat</a:t>
                      </a:r>
                    </a:p>
                    <a:p>
                      <a:endParaRPr lang="cs-CZ"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2853416026"/>
                  </a:ext>
                </a:extLst>
              </a:tr>
            </a:tbl>
          </a:graphicData>
        </a:graphic>
      </p:graphicFrame>
    </p:spTree>
    <p:extLst>
      <p:ext uri="{BB962C8B-B14F-4D97-AF65-F5344CB8AC3E}">
        <p14:creationId xmlns:p14="http://schemas.microsoft.com/office/powerpoint/2010/main" val="11063110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ACCC5C-9AAA-4246-9A63-483481095A49}"/>
              </a:ext>
            </a:extLst>
          </p:cNvPr>
          <p:cNvSpPr>
            <a:spLocks noGrp="1"/>
          </p:cNvSpPr>
          <p:nvPr>
            <p:ph type="title"/>
          </p:nvPr>
        </p:nvSpPr>
        <p:spPr>
          <a:xfrm>
            <a:off x="838200" y="365125"/>
            <a:ext cx="10515600" cy="254000"/>
          </a:xfrm>
        </p:spPr>
        <p:txBody>
          <a:bodyPr>
            <a:normAutofit fontScale="90000"/>
          </a:bodyPr>
          <a:lstStyle/>
          <a:p>
            <a:r>
              <a:rPr lang="cs-CZ" dirty="0"/>
              <a:t>Antipsychotika II. generace</a:t>
            </a:r>
          </a:p>
        </p:txBody>
      </p:sp>
      <p:graphicFrame>
        <p:nvGraphicFramePr>
          <p:cNvPr id="4" name="Tabulka 4">
            <a:extLst>
              <a:ext uri="{FF2B5EF4-FFF2-40B4-BE49-F238E27FC236}">
                <a16:creationId xmlns:a16="http://schemas.microsoft.com/office/drawing/2014/main" id="{42D5DDD9-A35A-4D67-A7D5-A408BEEAA775}"/>
              </a:ext>
            </a:extLst>
          </p:cNvPr>
          <p:cNvGraphicFramePr>
            <a:graphicFrameLocks noGrp="1"/>
          </p:cNvGraphicFramePr>
          <p:nvPr>
            <p:ph idx="1"/>
            <p:extLst>
              <p:ext uri="{D42A27DB-BD31-4B8C-83A1-F6EECF244321}">
                <p14:modId xmlns:p14="http://schemas.microsoft.com/office/powerpoint/2010/main" val="3013122460"/>
              </p:ext>
            </p:extLst>
          </p:nvPr>
        </p:nvGraphicFramePr>
        <p:xfrm>
          <a:off x="352425" y="1905000"/>
          <a:ext cx="11630024" cy="3648073"/>
        </p:xfrm>
        <a:graphic>
          <a:graphicData uri="http://schemas.openxmlformats.org/drawingml/2006/table">
            <a:tbl>
              <a:tblPr firstRow="1" bandRow="1">
                <a:tableStyleId>{5C22544A-7EE6-4342-B048-85BDC9FD1C3A}</a:tableStyleId>
              </a:tblPr>
              <a:tblGrid>
                <a:gridCol w="1158935">
                  <a:extLst>
                    <a:ext uri="{9D8B030D-6E8A-4147-A177-3AD203B41FA5}">
                      <a16:colId xmlns:a16="http://schemas.microsoft.com/office/drawing/2014/main" val="170920802"/>
                    </a:ext>
                  </a:extLst>
                </a:gridCol>
                <a:gridCol w="1321594">
                  <a:extLst>
                    <a:ext uri="{9D8B030D-6E8A-4147-A177-3AD203B41FA5}">
                      <a16:colId xmlns:a16="http://schemas.microsoft.com/office/drawing/2014/main" val="2240601206"/>
                    </a:ext>
                  </a:extLst>
                </a:gridCol>
                <a:gridCol w="2297539">
                  <a:extLst>
                    <a:ext uri="{9D8B030D-6E8A-4147-A177-3AD203B41FA5}">
                      <a16:colId xmlns:a16="http://schemas.microsoft.com/office/drawing/2014/main" val="561431074"/>
                    </a:ext>
                  </a:extLst>
                </a:gridCol>
                <a:gridCol w="3537805">
                  <a:extLst>
                    <a:ext uri="{9D8B030D-6E8A-4147-A177-3AD203B41FA5}">
                      <a16:colId xmlns:a16="http://schemas.microsoft.com/office/drawing/2014/main" val="3573141851"/>
                    </a:ext>
                  </a:extLst>
                </a:gridCol>
                <a:gridCol w="3314151">
                  <a:extLst>
                    <a:ext uri="{9D8B030D-6E8A-4147-A177-3AD203B41FA5}">
                      <a16:colId xmlns:a16="http://schemas.microsoft.com/office/drawing/2014/main" val="3624418165"/>
                    </a:ext>
                  </a:extLst>
                </a:gridCol>
              </a:tblGrid>
              <a:tr h="951955">
                <a:tc>
                  <a:txBody>
                    <a:bodyPr/>
                    <a:lstStyle/>
                    <a:p>
                      <a:r>
                        <a:rPr lang="cs-CZ" dirty="0"/>
                        <a:t>Skupina</a:t>
                      </a:r>
                    </a:p>
                  </a:txBody>
                  <a:tcPr/>
                </a:tc>
                <a:tc>
                  <a:txBody>
                    <a:bodyPr/>
                    <a:lstStyle/>
                    <a:p>
                      <a:r>
                        <a:rPr lang="cs-CZ" dirty="0"/>
                        <a:t>Zástupci</a:t>
                      </a:r>
                    </a:p>
                  </a:txBody>
                  <a:tcPr/>
                </a:tc>
                <a:tc>
                  <a:txBody>
                    <a:bodyPr/>
                    <a:lstStyle/>
                    <a:p>
                      <a:r>
                        <a:rPr lang="cs-CZ" dirty="0"/>
                        <a:t>Formy</a:t>
                      </a:r>
                    </a:p>
                  </a:txBody>
                  <a:tcPr/>
                </a:tc>
                <a:tc>
                  <a:txBody>
                    <a:bodyPr/>
                    <a:lstStyle/>
                    <a:p>
                      <a:r>
                        <a:rPr lang="cs-CZ" dirty="0"/>
                        <a:t>Nejvýznamnější NÚ</a:t>
                      </a:r>
                    </a:p>
                  </a:txBody>
                  <a:tcPr/>
                </a:tc>
                <a:tc>
                  <a:txBody>
                    <a:bodyPr/>
                    <a:lstStyle/>
                    <a:p>
                      <a:r>
                        <a:rPr lang="cs-CZ" dirty="0"/>
                        <a:t>Jiné využití, poznámky</a:t>
                      </a:r>
                    </a:p>
                  </a:txBody>
                  <a:tcPr/>
                </a:tc>
                <a:extLst>
                  <a:ext uri="{0D108BD9-81ED-4DB2-BD59-A6C34878D82A}">
                    <a16:rowId xmlns:a16="http://schemas.microsoft.com/office/drawing/2014/main" val="1791761454"/>
                  </a:ext>
                </a:extLst>
              </a:tr>
              <a:tr h="1348059">
                <a:tc>
                  <a:txBody>
                    <a:bodyPr/>
                    <a:lstStyle/>
                    <a:p>
                      <a:r>
                        <a:rPr lang="cs-CZ" dirty="0"/>
                        <a:t>D</a:t>
                      </a:r>
                      <a:r>
                        <a:rPr lang="cs-CZ" baseline="-25000" dirty="0"/>
                        <a:t>2</a:t>
                      </a:r>
                      <a:r>
                        <a:rPr lang="cs-CZ" dirty="0"/>
                        <a:t>/D</a:t>
                      </a:r>
                      <a:r>
                        <a:rPr lang="cs-CZ" baseline="-25000" dirty="0"/>
                        <a:t>3</a:t>
                      </a:r>
                    </a:p>
                  </a:txBody>
                  <a:tcPr>
                    <a:solidFill>
                      <a:schemeClr val="accent2">
                        <a:lumMod val="20000"/>
                        <a:lumOff val="80000"/>
                      </a:schemeClr>
                    </a:solidFill>
                  </a:tcPr>
                </a:tc>
                <a:tc>
                  <a:txBody>
                    <a:bodyPr/>
                    <a:lstStyle/>
                    <a:p>
                      <a:r>
                        <a:rPr lang="cs-CZ" b="1" i="0" dirty="0"/>
                        <a:t>amisulprid</a:t>
                      </a:r>
                    </a:p>
                    <a:p>
                      <a:r>
                        <a:rPr lang="cs-CZ" dirty="0" err="1"/>
                        <a:t>sulpirid</a:t>
                      </a:r>
                      <a:endParaRPr lang="cs-CZ" dirty="0"/>
                    </a:p>
                  </a:txBody>
                  <a:tcPr>
                    <a:solidFill>
                      <a:schemeClr val="accent2">
                        <a:lumMod val="20000"/>
                        <a:lumOff val="80000"/>
                      </a:schemeClr>
                    </a:solidFill>
                  </a:tcPr>
                </a:tc>
                <a:tc>
                  <a:txBody>
                    <a:bodyPr/>
                    <a:lstStyle/>
                    <a:p>
                      <a:r>
                        <a:rPr lang="cs-CZ" dirty="0" err="1"/>
                        <a:t>p.o</a:t>
                      </a:r>
                      <a:r>
                        <a:rPr lang="cs-CZ" dirty="0"/>
                        <a:t>.</a:t>
                      </a:r>
                    </a:p>
                    <a:p>
                      <a:r>
                        <a:rPr lang="cs-CZ" dirty="0" err="1"/>
                        <a:t>p.o</a:t>
                      </a:r>
                      <a:r>
                        <a:rPr lang="cs-CZ" dirty="0"/>
                        <a:t>.</a:t>
                      </a:r>
                    </a:p>
                  </a:txBody>
                  <a:tcPr>
                    <a:solidFill>
                      <a:schemeClr val="accent2">
                        <a:lumMod val="20000"/>
                        <a:lumOff val="80000"/>
                      </a:schemeClr>
                    </a:solidFill>
                  </a:tcPr>
                </a:tc>
                <a:tc>
                  <a:txBody>
                    <a:bodyPr/>
                    <a:lstStyle/>
                    <a:p>
                      <a:r>
                        <a:rPr lang="cs-CZ" dirty="0"/>
                        <a:t>extrapyramidové</a:t>
                      </a:r>
                    </a:p>
                  </a:txBody>
                  <a:tcPr>
                    <a:solidFill>
                      <a:schemeClr val="accent2">
                        <a:lumMod val="20000"/>
                        <a:lumOff val="80000"/>
                      </a:schemeClr>
                    </a:solidFill>
                  </a:tcPr>
                </a:tc>
                <a:tc>
                  <a:txBody>
                    <a:bodyPr/>
                    <a:lstStyle/>
                    <a:p>
                      <a:endParaRPr lang="cs-CZ" dirty="0"/>
                    </a:p>
                    <a:p>
                      <a:r>
                        <a:rPr lang="cs-CZ" dirty="0"/>
                        <a:t>V nižší dávce efekt na náladu, využíván u některých úzkostných poruch, u poruch příjmu potravy</a:t>
                      </a:r>
                    </a:p>
                  </a:txBody>
                  <a:tcPr>
                    <a:solidFill>
                      <a:schemeClr val="accent2">
                        <a:lumMod val="20000"/>
                        <a:lumOff val="80000"/>
                      </a:schemeClr>
                    </a:solidFill>
                  </a:tcPr>
                </a:tc>
                <a:extLst>
                  <a:ext uri="{0D108BD9-81ED-4DB2-BD59-A6C34878D82A}">
                    <a16:rowId xmlns:a16="http://schemas.microsoft.com/office/drawing/2014/main" val="1077015955"/>
                  </a:ext>
                </a:extLst>
              </a:tr>
              <a:tr h="1348059">
                <a:tc>
                  <a:txBody>
                    <a:bodyPr/>
                    <a:lstStyle/>
                    <a:p>
                      <a:r>
                        <a:rPr lang="cs-CZ" dirty="0"/>
                        <a:t>D dualisté</a:t>
                      </a:r>
                    </a:p>
                  </a:txBody>
                  <a:tcPr>
                    <a:solidFill>
                      <a:schemeClr val="accent6">
                        <a:lumMod val="20000"/>
                        <a:lumOff val="80000"/>
                      </a:schemeClr>
                    </a:solidFill>
                  </a:tcPr>
                </a:tc>
                <a:tc>
                  <a:txBody>
                    <a:bodyPr/>
                    <a:lstStyle/>
                    <a:p>
                      <a:r>
                        <a:rPr lang="cs-CZ" b="1" dirty="0" err="1"/>
                        <a:t>aripiprazol</a:t>
                      </a:r>
                      <a:endParaRPr lang="cs-CZ" b="1" dirty="0"/>
                    </a:p>
                    <a:p>
                      <a:endParaRPr lang="cs-CZ" b="1" dirty="0"/>
                    </a:p>
                    <a:p>
                      <a:r>
                        <a:rPr lang="cs-CZ" b="1" dirty="0" err="1"/>
                        <a:t>kariprazin</a:t>
                      </a:r>
                      <a:endParaRPr lang="cs-CZ" b="1" dirty="0"/>
                    </a:p>
                  </a:txBody>
                  <a:tcPr>
                    <a:solidFill>
                      <a:schemeClr val="accent6">
                        <a:lumMod val="20000"/>
                        <a:lumOff val="80000"/>
                      </a:schemeClr>
                    </a:solidFill>
                  </a:tcPr>
                </a:tc>
                <a:tc>
                  <a:txBody>
                    <a:bodyPr/>
                    <a:lstStyle/>
                    <a:p>
                      <a:r>
                        <a:rPr lang="cs-CZ" dirty="0" err="1"/>
                        <a:t>p.o</a:t>
                      </a:r>
                      <a:r>
                        <a:rPr lang="cs-CZ" dirty="0"/>
                        <a:t>., akutní i depotní </a:t>
                      </a:r>
                      <a:r>
                        <a:rPr lang="cs-CZ" dirty="0" err="1"/>
                        <a:t>i.m</a:t>
                      </a:r>
                      <a:r>
                        <a:rPr lang="cs-CZ" dirty="0"/>
                        <a:t>.</a:t>
                      </a:r>
                    </a:p>
                    <a:p>
                      <a:r>
                        <a:rPr lang="cs-CZ" dirty="0" err="1"/>
                        <a:t>p.o</a:t>
                      </a:r>
                      <a:r>
                        <a:rPr lang="cs-CZ" dirty="0"/>
                        <a:t>.</a:t>
                      </a:r>
                    </a:p>
                  </a:txBody>
                  <a:tcPr>
                    <a:solidFill>
                      <a:schemeClr val="accent6">
                        <a:lumMod val="20000"/>
                        <a:lumOff val="80000"/>
                      </a:schemeClr>
                    </a:solidFill>
                  </a:tcPr>
                </a:tc>
                <a:tc>
                  <a:txBody>
                    <a:bodyPr/>
                    <a:lstStyle/>
                    <a:p>
                      <a:r>
                        <a:rPr lang="cs-CZ" dirty="0" err="1"/>
                        <a:t>akathizie</a:t>
                      </a:r>
                      <a:endParaRPr lang="cs-CZ" dirty="0"/>
                    </a:p>
                  </a:txBody>
                  <a:tcPr>
                    <a:solidFill>
                      <a:schemeClr val="accent6">
                        <a:lumMod val="20000"/>
                        <a:lumOff val="80000"/>
                      </a:schemeClr>
                    </a:solidFill>
                  </a:tcPr>
                </a:tc>
                <a:tc>
                  <a:txBody>
                    <a:bodyPr/>
                    <a:lstStyle/>
                    <a:p>
                      <a:r>
                        <a:rPr lang="cs-CZ" dirty="0"/>
                        <a:t>nedělá únavu</a:t>
                      </a:r>
                    </a:p>
                    <a:p>
                      <a:endParaRPr lang="cs-CZ" dirty="0"/>
                    </a:p>
                    <a:p>
                      <a:r>
                        <a:rPr lang="cs-CZ" dirty="0"/>
                        <a:t>efekt i na negativní příznaky</a:t>
                      </a:r>
                    </a:p>
                  </a:txBody>
                  <a:tcPr>
                    <a:solidFill>
                      <a:schemeClr val="accent6">
                        <a:lumMod val="20000"/>
                        <a:lumOff val="80000"/>
                      </a:schemeClr>
                    </a:solidFill>
                  </a:tcPr>
                </a:tc>
                <a:extLst>
                  <a:ext uri="{0D108BD9-81ED-4DB2-BD59-A6C34878D82A}">
                    <a16:rowId xmlns:a16="http://schemas.microsoft.com/office/drawing/2014/main" val="863542900"/>
                  </a:ext>
                </a:extLst>
              </a:tr>
            </a:tbl>
          </a:graphicData>
        </a:graphic>
      </p:graphicFrame>
    </p:spTree>
    <p:extLst>
      <p:ext uri="{BB962C8B-B14F-4D97-AF65-F5344CB8AC3E}">
        <p14:creationId xmlns:p14="http://schemas.microsoft.com/office/powerpoint/2010/main" val="31340110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0E12FC-086F-4184-A942-6910D2D57973}"/>
              </a:ext>
            </a:extLst>
          </p:cNvPr>
          <p:cNvSpPr>
            <a:spLocks noGrp="1"/>
          </p:cNvSpPr>
          <p:nvPr>
            <p:ph type="title"/>
          </p:nvPr>
        </p:nvSpPr>
        <p:spPr>
          <a:xfrm>
            <a:off x="838200" y="365126"/>
            <a:ext cx="10515600" cy="315912"/>
          </a:xfrm>
        </p:spPr>
        <p:txBody>
          <a:bodyPr>
            <a:normAutofit fontScale="90000"/>
          </a:bodyPr>
          <a:lstStyle/>
          <a:p>
            <a:pPr algn="ctr"/>
            <a:r>
              <a:rPr lang="cs-CZ" dirty="0"/>
              <a:t>Klozapin</a:t>
            </a:r>
          </a:p>
        </p:txBody>
      </p:sp>
      <p:sp>
        <p:nvSpPr>
          <p:cNvPr id="3" name="Zástupný obsah 2">
            <a:extLst>
              <a:ext uri="{FF2B5EF4-FFF2-40B4-BE49-F238E27FC236}">
                <a16:creationId xmlns:a16="http://schemas.microsoft.com/office/drawing/2014/main" id="{67568817-2FCF-430E-B0C6-B591B998DAA4}"/>
              </a:ext>
            </a:extLst>
          </p:cNvPr>
          <p:cNvSpPr>
            <a:spLocks noGrp="1"/>
          </p:cNvSpPr>
          <p:nvPr>
            <p:ph idx="1"/>
          </p:nvPr>
        </p:nvSpPr>
        <p:spPr>
          <a:xfrm>
            <a:off x="409575" y="942974"/>
            <a:ext cx="11477625" cy="5648325"/>
          </a:xfrm>
        </p:spPr>
        <p:txBody>
          <a:bodyPr>
            <a:normAutofit fontScale="62500" lnSpcReduction="20000"/>
          </a:bodyPr>
          <a:lstStyle/>
          <a:p>
            <a:pPr>
              <a:lnSpc>
                <a:spcPct val="120000"/>
              </a:lnSpc>
              <a:spcBef>
                <a:spcPts val="1200"/>
              </a:spcBef>
            </a:pPr>
            <a:r>
              <a:rPr lang="cs-CZ" dirty="0"/>
              <a:t>Podle metaanalýz i klinické zkušenosti jde o nejúčinnější antipsychotikum. </a:t>
            </a:r>
          </a:p>
          <a:p>
            <a:pPr>
              <a:lnSpc>
                <a:spcPct val="120000"/>
              </a:lnSpc>
              <a:spcBef>
                <a:spcPts val="1200"/>
              </a:spcBef>
            </a:pPr>
            <a:r>
              <a:rPr lang="cs-CZ" dirty="0"/>
              <a:t>Patří do skupiny MARTA.</a:t>
            </a:r>
          </a:p>
          <a:p>
            <a:pPr>
              <a:lnSpc>
                <a:spcPct val="120000"/>
              </a:lnSpc>
              <a:spcBef>
                <a:spcPts val="1200"/>
              </a:spcBef>
            </a:pPr>
            <a:r>
              <a:rPr lang="cs-CZ" dirty="0"/>
              <a:t>Jeho vysoký účinek je dán vícero faktory – kombinace působení na různých receptorech, působení na molekulární úrovni. </a:t>
            </a:r>
          </a:p>
          <a:p>
            <a:pPr>
              <a:lnSpc>
                <a:spcPct val="120000"/>
              </a:lnSpc>
              <a:spcBef>
                <a:spcPts val="1200"/>
              </a:spcBef>
            </a:pPr>
            <a:r>
              <a:rPr lang="cs-CZ" dirty="0"/>
              <a:t>Má </a:t>
            </a:r>
            <a:r>
              <a:rPr lang="cs-CZ" dirty="0" err="1"/>
              <a:t>antisuicidální</a:t>
            </a:r>
            <a:r>
              <a:rPr lang="cs-CZ" dirty="0"/>
              <a:t> efekt.</a:t>
            </a:r>
          </a:p>
          <a:p>
            <a:pPr>
              <a:lnSpc>
                <a:spcPct val="120000"/>
              </a:lnSpc>
              <a:spcBef>
                <a:spcPts val="1200"/>
              </a:spcBef>
            </a:pPr>
            <a:r>
              <a:rPr lang="cs-CZ" dirty="0"/>
              <a:t>Je indikován až jako 3. volba, nikoliv jako 1. nebo 2. – důvodem je jeho možný negativní vliv na krvetvorbu /bílá krevní řada/ - může vést až k </a:t>
            </a:r>
            <a:r>
              <a:rPr lang="cs-CZ" dirty="0" err="1"/>
              <a:t>agranulocytóze</a:t>
            </a:r>
            <a:r>
              <a:rPr lang="cs-CZ" dirty="0"/>
              <a:t>. Nutná je monitorace krevního obrazu (leukocyty, neutrofily) prvních 18 týdnů léčby jednou týdně, následně jednou měsíčně. V případě poklesu bílé krevní řady léčba klozapinem musí být přerušena. </a:t>
            </a:r>
          </a:p>
          <a:p>
            <a:pPr>
              <a:lnSpc>
                <a:spcPct val="120000"/>
              </a:lnSpc>
              <a:spcBef>
                <a:spcPts val="1200"/>
              </a:spcBef>
            </a:pPr>
            <a:r>
              <a:rPr lang="cs-CZ" dirty="0"/>
              <a:t>Má široké spektrum NÚ (ty se odvíjí zejména od jeho receptorového působení) – </a:t>
            </a:r>
            <a:r>
              <a:rPr lang="cs-CZ" dirty="0" err="1"/>
              <a:t>sedace</a:t>
            </a:r>
            <a:r>
              <a:rPr lang="cs-CZ" dirty="0"/>
              <a:t>, slinění, zvýšená chuť k jídlu, tachykardie, zácpa, poruchy močení, </a:t>
            </a:r>
            <a:r>
              <a:rPr lang="cs-CZ" dirty="0" err="1"/>
              <a:t>trombogenní</a:t>
            </a:r>
            <a:r>
              <a:rPr lang="cs-CZ" dirty="0"/>
              <a:t> a </a:t>
            </a:r>
            <a:r>
              <a:rPr lang="cs-CZ" dirty="0" err="1"/>
              <a:t>epileptogenní</a:t>
            </a:r>
            <a:r>
              <a:rPr lang="cs-CZ" dirty="0"/>
              <a:t> potenciál, vzácně myokarditida a jiné. </a:t>
            </a:r>
          </a:p>
          <a:p>
            <a:pPr>
              <a:lnSpc>
                <a:spcPct val="120000"/>
              </a:lnSpc>
              <a:spcBef>
                <a:spcPts val="1200"/>
              </a:spcBef>
            </a:pPr>
            <a:r>
              <a:rPr lang="cs-CZ" dirty="0"/>
              <a:t>Naopak nedělává extrapyramidové NÚ. </a:t>
            </a:r>
          </a:p>
          <a:p>
            <a:pPr>
              <a:lnSpc>
                <a:spcPct val="120000"/>
              </a:lnSpc>
              <a:spcBef>
                <a:spcPts val="1200"/>
              </a:spcBef>
            </a:pPr>
            <a:r>
              <a:rPr lang="cs-CZ" dirty="0"/>
              <a:t>Metabolizován je zejména izoenzymem CYP450 1A2 </a:t>
            </a:r>
            <a:r>
              <a:rPr lang="cs-CZ" sz="1300" dirty="0"/>
              <a:t>(ale i 3A4), </a:t>
            </a:r>
            <a:r>
              <a:rPr lang="cs-CZ" dirty="0"/>
              <a:t>který je velmi ovlivnitelný mnoha faktory – kouření cigaret, fluvoxamin, </a:t>
            </a:r>
            <a:r>
              <a:rPr lang="cs-CZ" sz="1300" dirty="0"/>
              <a:t>kofein, strava, pohlaví, věk (u pohlaví a věku je souhra i jiných faktorů, které ovlivňují celý </a:t>
            </a:r>
            <a:r>
              <a:rPr lang="cs-CZ" sz="1300" dirty="0" err="1"/>
              <a:t>metabolizační</a:t>
            </a:r>
            <a:r>
              <a:rPr lang="cs-CZ" sz="1300" dirty="0"/>
              <a:t> a vylučovací proces) a mnoho dalších. </a:t>
            </a:r>
          </a:p>
          <a:p>
            <a:pPr>
              <a:lnSpc>
                <a:spcPct val="120000"/>
              </a:lnSpc>
              <a:spcBef>
                <a:spcPts val="1200"/>
              </a:spcBef>
            </a:pPr>
            <a:r>
              <a:rPr lang="cs-CZ" dirty="0"/>
              <a:t>Doporučený je monitoring plazmatických koncentrací. </a:t>
            </a:r>
          </a:p>
        </p:txBody>
      </p:sp>
      <p:pic>
        <p:nvPicPr>
          <p:cNvPr id="3076" name="Picture 4" descr="Clozapine - Wikipedia">
            <a:extLst>
              <a:ext uri="{FF2B5EF4-FFF2-40B4-BE49-F238E27FC236}">
                <a16:creationId xmlns:a16="http://schemas.microsoft.com/office/drawing/2014/main" id="{BD1E7B0F-1FA5-4660-8755-FACAC1C55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4"/>
            <a:ext cx="888647" cy="838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lozapine : a deadly gatekeeper">
            <a:extLst>
              <a:ext uri="{FF2B5EF4-FFF2-40B4-BE49-F238E27FC236}">
                <a16:creationId xmlns:a16="http://schemas.microsoft.com/office/drawing/2014/main" id="{C2394F79-0020-455F-A9BF-22169DB32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0900" y="5668925"/>
            <a:ext cx="1181100" cy="118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338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a:extLst>
              <a:ext uri="{FF2B5EF4-FFF2-40B4-BE49-F238E27FC236}">
                <a16:creationId xmlns:a16="http://schemas.microsoft.com/office/drawing/2014/main" id="{791248D1-D6DD-4BF7-A0AF-E70560A51A79}"/>
              </a:ext>
            </a:extLst>
          </p:cNvPr>
          <p:cNvSpPr txBox="1">
            <a:spLocks noChangeArrowheads="1"/>
          </p:cNvSpPr>
          <p:nvPr/>
        </p:nvSpPr>
        <p:spPr bwMode="auto">
          <a:xfrm>
            <a:off x="1981200" y="274638"/>
            <a:ext cx="8229600"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Pozitivní příznaky</a:t>
            </a:r>
          </a:p>
        </p:txBody>
      </p:sp>
      <p:sp>
        <p:nvSpPr>
          <p:cNvPr id="13314" name="Text Box 2">
            <a:extLst>
              <a:ext uri="{FF2B5EF4-FFF2-40B4-BE49-F238E27FC236}">
                <a16:creationId xmlns:a16="http://schemas.microsoft.com/office/drawing/2014/main" id="{FEDC463D-A4F2-4FC8-A44B-905B6EC89828}"/>
              </a:ext>
            </a:extLst>
          </p:cNvPr>
          <p:cNvSpPr txBox="1">
            <a:spLocks noChangeArrowheads="1"/>
          </p:cNvSpPr>
          <p:nvPr/>
        </p:nvSpPr>
        <p:spPr bwMode="auto">
          <a:xfrm>
            <a:off x="2209800" y="1052514"/>
            <a:ext cx="7772400" cy="5616575"/>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lnSpc>
                <a:spcPct val="90000"/>
              </a:lnSpc>
              <a:spcBef>
                <a:spcPts val="500"/>
              </a:spcBef>
              <a:buClr>
                <a:srgbClr val="000000"/>
              </a:buClr>
              <a:buSzPct val="100000"/>
              <a:buFont typeface="Arial" panose="020B0604020202020204" pitchFamily="34" charset="0"/>
              <a:buChar char="•"/>
              <a:defRPr/>
            </a:pPr>
            <a:r>
              <a:rPr lang="cs-CZ" altLang="cs-CZ" sz="2000" u="sng" dirty="0">
                <a:latin typeface="Calibri" panose="020F0502020204030204" pitchFamily="34" charset="0"/>
              </a:rPr>
              <a:t>Bludy:</a:t>
            </a:r>
            <a:r>
              <a:rPr lang="cs-CZ" altLang="cs-CZ" sz="2000" dirty="0">
                <a:latin typeface="Calibri" panose="020F0502020204030204" pitchFamily="34" charset="0"/>
              </a:rPr>
              <a:t> porucha obsahu </a:t>
            </a:r>
            <a:r>
              <a:rPr lang="cs-CZ" altLang="cs-CZ" sz="2000" dirty="0">
                <a:solidFill>
                  <a:srgbClr val="FF0000"/>
                </a:solidFill>
                <a:latin typeface="Calibri" panose="020F0502020204030204" pitchFamily="34" charset="0"/>
              </a:rPr>
              <a:t>myšlení. </a:t>
            </a:r>
            <a:r>
              <a:rPr lang="cs-CZ" altLang="cs-CZ" sz="2000" dirty="0">
                <a:solidFill>
                  <a:schemeClr val="tx1"/>
                </a:solidFill>
                <a:latin typeface="Calibri" panose="020F0502020204030204" pitchFamily="34" charset="0"/>
              </a:rPr>
              <a:t>N</a:t>
            </a:r>
            <a:r>
              <a:rPr lang="cs-CZ" altLang="cs-CZ" sz="2000" dirty="0">
                <a:latin typeface="Calibri" panose="020F0502020204030204" pitchFamily="34" charset="0"/>
              </a:rPr>
              <a:t>epravdivé a nevývratné přesvědčení, chybná interpretace informací. </a:t>
            </a:r>
          </a:p>
          <a:p>
            <a:pPr marL="0" indent="0">
              <a:lnSpc>
                <a:spcPct val="90000"/>
              </a:lnSpc>
              <a:spcBef>
                <a:spcPts val="500"/>
              </a:spcBef>
              <a:buClr>
                <a:srgbClr val="000000"/>
              </a:buClr>
              <a:buSzPct val="100000"/>
              <a:defRPr/>
            </a:pPr>
            <a:r>
              <a:rPr lang="cs-CZ" altLang="cs-CZ" sz="2000" dirty="0">
                <a:latin typeface="Calibri" panose="020F0502020204030204" pitchFamily="34" charset="0"/>
              </a:rPr>
              <a:t>      Charakteristiky bludu:</a:t>
            </a:r>
          </a:p>
          <a:p>
            <a:pPr>
              <a:spcBef>
                <a:spcPts val="500"/>
              </a:spcBef>
              <a:buClr>
                <a:srgbClr val="000000"/>
              </a:buClr>
              <a:buSzPct val="100000"/>
              <a:buFont typeface="Calibri" panose="020F0502020204030204" pitchFamily="34" charset="0"/>
              <a:buChar char="-"/>
              <a:defRPr/>
            </a:pPr>
            <a:r>
              <a:rPr lang="cs-CZ" altLang="cs-CZ" sz="2000" dirty="0">
                <a:latin typeface="Calibri" panose="020F0502020204030204" pitchFamily="34" charset="0"/>
              </a:rPr>
              <a:t>Nepravdivost</a:t>
            </a:r>
          </a:p>
          <a:p>
            <a:pPr>
              <a:spcBef>
                <a:spcPts val="500"/>
              </a:spcBef>
              <a:buClr>
                <a:srgbClr val="000000"/>
              </a:buClr>
              <a:buSzPct val="100000"/>
              <a:buFont typeface="Calibri" panose="020F0502020204030204" pitchFamily="34" charset="0"/>
              <a:buChar char="-"/>
              <a:defRPr/>
            </a:pPr>
            <a:r>
              <a:rPr lang="cs-CZ" altLang="cs-CZ" sz="2000" dirty="0">
                <a:latin typeface="Calibri" panose="020F0502020204030204" pitchFamily="34" charset="0"/>
              </a:rPr>
              <a:t>Nevývratnost</a:t>
            </a:r>
          </a:p>
          <a:p>
            <a:pPr>
              <a:spcBef>
                <a:spcPts val="500"/>
              </a:spcBef>
              <a:buClr>
                <a:srgbClr val="000000"/>
              </a:buClr>
              <a:buSzPct val="100000"/>
              <a:buFont typeface="Calibri" panose="020F0502020204030204" pitchFamily="34" charset="0"/>
              <a:buChar char="-"/>
              <a:defRPr/>
            </a:pPr>
            <a:r>
              <a:rPr lang="cs-CZ" altLang="cs-CZ" sz="2000" dirty="0">
                <a:latin typeface="Calibri" panose="020F0502020204030204" pitchFamily="34" charset="0"/>
              </a:rPr>
              <a:t>Vliv na jednání </a:t>
            </a:r>
          </a:p>
          <a:p>
            <a:pPr>
              <a:spcBef>
                <a:spcPts val="500"/>
              </a:spcBef>
              <a:buClr>
                <a:srgbClr val="000000"/>
              </a:buClr>
              <a:buSzPct val="100000"/>
              <a:buFont typeface="Calibri" panose="020F0502020204030204" pitchFamily="34" charset="0"/>
              <a:buChar char="-"/>
              <a:defRPr/>
            </a:pPr>
            <a:r>
              <a:rPr lang="cs-CZ" altLang="cs-CZ" sz="2000" dirty="0">
                <a:latin typeface="Calibri" panose="020F0502020204030204" pitchFamily="34" charset="0"/>
              </a:rPr>
              <a:t>Chorobný vznik</a:t>
            </a:r>
          </a:p>
          <a:p>
            <a:pPr marL="342900">
              <a:spcBef>
                <a:spcPts val="500"/>
              </a:spcBef>
              <a:buSzPct val="100000"/>
              <a:defRPr/>
            </a:pPr>
            <a:endParaRPr lang="cs-CZ" altLang="cs-CZ" sz="2000" dirty="0">
              <a:latin typeface="Calibri" panose="020F0502020204030204" pitchFamily="34" charset="0"/>
            </a:endParaRPr>
          </a:p>
          <a:p>
            <a:pPr>
              <a:lnSpc>
                <a:spcPct val="90000"/>
              </a:lnSpc>
              <a:spcBef>
                <a:spcPts val="500"/>
              </a:spcBef>
              <a:buClr>
                <a:srgbClr val="000000"/>
              </a:buClr>
              <a:buSzPct val="100000"/>
              <a:buFont typeface="Arial" panose="020B0604020202020204" pitchFamily="34" charset="0"/>
              <a:buChar char="•"/>
              <a:defRPr/>
            </a:pPr>
            <a:r>
              <a:rPr lang="cs-CZ" altLang="cs-CZ" sz="2000" u="sng" dirty="0">
                <a:latin typeface="Calibri" panose="020F0502020204030204" pitchFamily="34" charset="0"/>
              </a:rPr>
              <a:t>Halucinace:</a:t>
            </a:r>
            <a:r>
              <a:rPr lang="cs-CZ" altLang="cs-CZ" sz="2000" dirty="0">
                <a:latin typeface="Calibri" panose="020F0502020204030204" pitchFamily="34" charset="0"/>
              </a:rPr>
              <a:t> poruchy </a:t>
            </a:r>
            <a:r>
              <a:rPr lang="cs-CZ" altLang="cs-CZ" sz="2000" dirty="0">
                <a:solidFill>
                  <a:srgbClr val="FF0000"/>
                </a:solidFill>
                <a:latin typeface="Calibri" panose="020F0502020204030204" pitchFamily="34" charset="0"/>
              </a:rPr>
              <a:t>vnímání</a:t>
            </a:r>
            <a:r>
              <a:rPr lang="cs-CZ" altLang="cs-CZ" sz="2000" dirty="0">
                <a:solidFill>
                  <a:schemeClr val="tx1"/>
                </a:solidFill>
                <a:latin typeface="Calibri" panose="020F0502020204030204" pitchFamily="34" charset="0"/>
              </a:rPr>
              <a:t>. Vjemy bez podnětu, považovány za realitu. </a:t>
            </a:r>
          </a:p>
          <a:p>
            <a:pPr marL="342900">
              <a:lnSpc>
                <a:spcPct val="90000"/>
              </a:lnSpc>
              <a:spcBef>
                <a:spcPts val="500"/>
              </a:spcBef>
              <a:buSzPct val="100000"/>
              <a:defRPr/>
            </a:pPr>
            <a:endParaRPr lang="cs-CZ" altLang="cs-CZ" sz="2000" dirty="0">
              <a:latin typeface="Calibri" panose="020F0502020204030204" pitchFamily="34" charset="0"/>
            </a:endParaRPr>
          </a:p>
          <a:p>
            <a:pPr>
              <a:lnSpc>
                <a:spcPct val="90000"/>
              </a:lnSpc>
              <a:spcBef>
                <a:spcPts val="500"/>
              </a:spcBef>
              <a:buClr>
                <a:srgbClr val="000000"/>
              </a:buClr>
              <a:buSzPct val="100000"/>
              <a:buFont typeface="Arial" panose="020B0604020202020204" pitchFamily="34" charset="0"/>
              <a:buChar char="•"/>
              <a:defRPr/>
            </a:pPr>
            <a:r>
              <a:rPr lang="cs-CZ" altLang="cs-CZ" sz="2000" u="sng" dirty="0">
                <a:latin typeface="Calibri" panose="020F0502020204030204" pitchFamily="34" charset="0"/>
              </a:rPr>
              <a:t>Dezorganizace myšlení a řeči:</a:t>
            </a:r>
            <a:r>
              <a:rPr lang="cs-CZ" altLang="cs-CZ" sz="2000" dirty="0">
                <a:latin typeface="Calibri" panose="020F0502020204030204" pitchFamily="34" charset="0"/>
              </a:rPr>
              <a:t> = inkoherence, neuspořádanost, nedává smysl</a:t>
            </a:r>
          </a:p>
          <a:p>
            <a:pPr marL="342900">
              <a:lnSpc>
                <a:spcPct val="90000"/>
              </a:lnSpc>
              <a:spcBef>
                <a:spcPts val="500"/>
              </a:spcBef>
              <a:buSzPct val="100000"/>
              <a:defRPr/>
            </a:pPr>
            <a:endParaRPr lang="cs-CZ" altLang="cs-CZ" sz="2000" dirty="0">
              <a:latin typeface="Calibri" panose="020F0502020204030204" pitchFamily="34" charset="0"/>
            </a:endParaRPr>
          </a:p>
          <a:p>
            <a:pPr>
              <a:lnSpc>
                <a:spcPct val="90000"/>
              </a:lnSpc>
              <a:spcBef>
                <a:spcPts val="500"/>
              </a:spcBef>
              <a:buClr>
                <a:srgbClr val="000000"/>
              </a:buClr>
              <a:buSzPct val="100000"/>
              <a:buFont typeface="Arial" panose="020B0604020202020204" pitchFamily="34" charset="0"/>
              <a:buChar char="•"/>
              <a:defRPr/>
            </a:pPr>
            <a:r>
              <a:rPr lang="cs-CZ" altLang="cs-CZ" sz="2000" u="sng" dirty="0">
                <a:latin typeface="Calibri" panose="020F0502020204030204" pitchFamily="34" charset="0"/>
              </a:rPr>
              <a:t>Dezorganizované a bizarní chování:</a:t>
            </a:r>
            <a:r>
              <a:rPr lang="cs-CZ" altLang="cs-CZ" sz="2000" dirty="0">
                <a:latin typeface="Calibri" panose="020F0502020204030204" pitchFamily="34" charset="0"/>
              </a:rPr>
              <a:t> porucha motorického nebo behaviorálního monitorování a kontroly</a:t>
            </a:r>
          </a:p>
        </p:txBody>
      </p:sp>
      <p:pic>
        <p:nvPicPr>
          <p:cNvPr id="18436" name="Obrázek 2">
            <a:extLst>
              <a:ext uri="{FF2B5EF4-FFF2-40B4-BE49-F238E27FC236}">
                <a16:creationId xmlns:a16="http://schemas.microsoft.com/office/drawing/2014/main" id="{76E468AA-3CD4-47F1-952F-4E9EA85A6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1"/>
            <a:ext cx="717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VÃ½sledek obrÃ¡zku pro delusion">
            <a:extLst>
              <a:ext uri="{FF2B5EF4-FFF2-40B4-BE49-F238E27FC236}">
                <a16:creationId xmlns:a16="http://schemas.microsoft.com/office/drawing/2014/main" id="{3EE9B71C-019D-48FF-8A5E-15E2C4129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1276" y="2060576"/>
            <a:ext cx="170021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E453BE5-F097-4617-9632-BBB53EDB46FE}"/>
              </a:ext>
            </a:extLst>
          </p:cNvPr>
          <p:cNvSpPr>
            <a:spLocks noGrp="1"/>
          </p:cNvSpPr>
          <p:nvPr>
            <p:ph idx="1"/>
          </p:nvPr>
        </p:nvSpPr>
        <p:spPr>
          <a:xfrm>
            <a:off x="838200" y="1381125"/>
            <a:ext cx="10515600" cy="4795838"/>
          </a:xfrm>
        </p:spPr>
        <p:txBody>
          <a:bodyPr/>
          <a:lstStyle/>
          <a:p>
            <a:r>
              <a:rPr lang="cs-CZ" dirty="0"/>
              <a:t>Při hlubším zájmu o psychofarmaka doporučuji knihy vydané v posledních letech, například: </a:t>
            </a:r>
          </a:p>
          <a:p>
            <a:pPr marL="0" indent="0">
              <a:buNone/>
            </a:pPr>
            <a:endParaRPr lang="cs-CZ" dirty="0"/>
          </a:p>
          <a:p>
            <a:pPr marL="0" indent="0">
              <a:buNone/>
            </a:pPr>
            <a:r>
              <a:rPr lang="cs-CZ" dirty="0"/>
              <a:t>„</a:t>
            </a:r>
            <a:r>
              <a:rPr lang="cs-CZ" dirty="0" err="1"/>
              <a:t>Psychofarmakológia</a:t>
            </a:r>
            <a:r>
              <a:rPr lang="cs-CZ" dirty="0"/>
              <a:t>“ od profesora </a:t>
            </a:r>
            <a:r>
              <a:rPr lang="cs-CZ" dirty="0" err="1"/>
              <a:t>Pečeňáka</a:t>
            </a:r>
            <a:r>
              <a:rPr lang="cs-CZ" dirty="0"/>
              <a:t> a kol. </a:t>
            </a:r>
          </a:p>
          <a:p>
            <a:pPr marL="0" indent="0">
              <a:buNone/>
            </a:pPr>
            <a:r>
              <a:rPr lang="cs-CZ" dirty="0"/>
              <a:t>„Klinická psychofarmakologie“ od profesora </a:t>
            </a:r>
            <a:r>
              <a:rPr lang="cs-CZ" dirty="0" err="1"/>
              <a:t>Mohra</a:t>
            </a:r>
            <a:r>
              <a:rPr lang="cs-CZ" dirty="0"/>
              <a:t> a kol. </a:t>
            </a:r>
          </a:p>
        </p:txBody>
      </p:sp>
      <p:pic>
        <p:nvPicPr>
          <p:cNvPr id="5122" name="Picture 2" descr="Psychofarmakológia | KNIHCENTRUM.cz">
            <a:extLst>
              <a:ext uri="{FF2B5EF4-FFF2-40B4-BE49-F238E27FC236}">
                <a16:creationId xmlns:a16="http://schemas.microsoft.com/office/drawing/2014/main" id="{30B8F7A9-C550-4A5E-A679-BCEDF1026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1573" y="4248150"/>
            <a:ext cx="1842602" cy="26098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linická psychofarmakologie - Pavel Mohr od 434 Kč | Zboží.cz">
            <a:extLst>
              <a:ext uri="{FF2B5EF4-FFF2-40B4-BE49-F238E27FC236}">
                <a16:creationId xmlns:a16="http://schemas.microsoft.com/office/drawing/2014/main" id="{3CEAE4E0-E590-4F6E-A1DE-95B7FDE74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4175" y="4248150"/>
            <a:ext cx="1647825" cy="262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7224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6F3FCFB-CA4F-484E-A4F7-EF39522633FF}"/>
              </a:ext>
            </a:extLst>
          </p:cNvPr>
          <p:cNvSpPr>
            <a:spLocks noGrp="1"/>
          </p:cNvSpPr>
          <p:nvPr>
            <p:ph type="title"/>
          </p:nvPr>
        </p:nvSpPr>
        <p:spPr>
          <a:xfrm>
            <a:off x="838200" y="365126"/>
            <a:ext cx="10515600" cy="311150"/>
          </a:xfrm>
        </p:spPr>
        <p:txBody>
          <a:bodyPr>
            <a:normAutofit fontScale="90000"/>
          </a:bodyPr>
          <a:lstStyle/>
          <a:p>
            <a:r>
              <a:rPr lang="cs-CZ" dirty="0"/>
              <a:t>Jiné biologické metody v léčbě SCH</a:t>
            </a:r>
          </a:p>
        </p:txBody>
      </p:sp>
      <p:sp>
        <p:nvSpPr>
          <p:cNvPr id="5" name="Zástupný obsah 4">
            <a:extLst>
              <a:ext uri="{FF2B5EF4-FFF2-40B4-BE49-F238E27FC236}">
                <a16:creationId xmlns:a16="http://schemas.microsoft.com/office/drawing/2014/main" id="{915BA976-6720-43A1-B508-041F3BE206C8}"/>
              </a:ext>
            </a:extLst>
          </p:cNvPr>
          <p:cNvSpPr>
            <a:spLocks noGrp="1"/>
          </p:cNvSpPr>
          <p:nvPr>
            <p:ph idx="1"/>
          </p:nvPr>
        </p:nvSpPr>
        <p:spPr>
          <a:xfrm>
            <a:off x="561975" y="1343024"/>
            <a:ext cx="11096625" cy="5305425"/>
          </a:xfrm>
        </p:spPr>
        <p:txBody>
          <a:bodyPr>
            <a:normAutofit/>
          </a:bodyPr>
          <a:lstStyle/>
          <a:p>
            <a:r>
              <a:rPr lang="cs-CZ" sz="2400" u="sng" dirty="0"/>
              <a:t>ECT (elektrokonvulzivní terapie):</a:t>
            </a:r>
          </a:p>
          <a:p>
            <a:pPr>
              <a:buFontTx/>
              <a:buChar char="-"/>
            </a:pPr>
            <a:r>
              <a:rPr lang="cs-CZ" sz="2400" dirty="0"/>
              <a:t>u menšiny pacientů, ne jako první volba</a:t>
            </a:r>
          </a:p>
          <a:p>
            <a:pPr>
              <a:buFontTx/>
              <a:buChar char="-"/>
            </a:pPr>
            <a:r>
              <a:rPr lang="cs-CZ" sz="2400" dirty="0"/>
              <a:t>v kombinaci s antipsychotiky</a:t>
            </a:r>
          </a:p>
          <a:p>
            <a:pPr>
              <a:buFontTx/>
              <a:buChar char="-"/>
            </a:pPr>
            <a:r>
              <a:rPr lang="cs-CZ" sz="2400" dirty="0"/>
              <a:t>efektivní je spíše na přidružené afektivní příznaky, na samotné příznaky schizofrenie příliš efektivní není. </a:t>
            </a:r>
          </a:p>
          <a:p>
            <a:pPr>
              <a:buFontTx/>
              <a:buChar char="-"/>
            </a:pPr>
            <a:r>
              <a:rPr lang="cs-CZ" sz="2400" dirty="0"/>
              <a:t>asi 12-15 zákroků, výjimečně i 20</a:t>
            </a:r>
          </a:p>
          <a:p>
            <a:pPr>
              <a:buFontTx/>
              <a:buChar char="-"/>
            </a:pPr>
            <a:r>
              <a:rPr lang="cs-CZ" sz="2400" dirty="0"/>
              <a:t>výborně účinná je na katatonii (tam se v kombinace s antipsychotiky nepoužívá a obvykle stačí několik zákroků)</a:t>
            </a:r>
          </a:p>
          <a:p>
            <a:pPr marL="0" indent="0">
              <a:buNone/>
            </a:pPr>
            <a:endParaRPr lang="cs-CZ" sz="2400" dirty="0"/>
          </a:p>
        </p:txBody>
      </p:sp>
      <p:pic>
        <p:nvPicPr>
          <p:cNvPr id="8" name="Zástupný symbol pro obsah 4">
            <a:extLst>
              <a:ext uri="{FF2B5EF4-FFF2-40B4-BE49-F238E27FC236}">
                <a16:creationId xmlns:a16="http://schemas.microsoft.com/office/drawing/2014/main" id="{30C97DB7-DD9F-4704-ADBC-BEE371090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048875" y="4548451"/>
            <a:ext cx="2143125" cy="2414323"/>
          </a:xfrm>
          <a:prstGeom prst="rect">
            <a:avLst/>
          </a:prstGeom>
        </p:spPr>
      </p:pic>
    </p:spTree>
    <p:extLst>
      <p:ext uri="{BB962C8B-B14F-4D97-AF65-F5344CB8AC3E}">
        <p14:creationId xmlns:p14="http://schemas.microsoft.com/office/powerpoint/2010/main" val="21033219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6F3FCFB-CA4F-484E-A4F7-EF39522633FF}"/>
              </a:ext>
            </a:extLst>
          </p:cNvPr>
          <p:cNvSpPr>
            <a:spLocks noGrp="1"/>
          </p:cNvSpPr>
          <p:nvPr>
            <p:ph type="title"/>
          </p:nvPr>
        </p:nvSpPr>
        <p:spPr>
          <a:xfrm>
            <a:off x="838200" y="365126"/>
            <a:ext cx="10515600" cy="311150"/>
          </a:xfrm>
        </p:spPr>
        <p:txBody>
          <a:bodyPr>
            <a:normAutofit fontScale="90000"/>
          </a:bodyPr>
          <a:lstStyle/>
          <a:p>
            <a:r>
              <a:rPr lang="cs-CZ" dirty="0"/>
              <a:t>Jiné biologické metody v léčbě SCH</a:t>
            </a:r>
          </a:p>
        </p:txBody>
      </p:sp>
      <p:sp>
        <p:nvSpPr>
          <p:cNvPr id="5" name="Zástupný obsah 4">
            <a:extLst>
              <a:ext uri="{FF2B5EF4-FFF2-40B4-BE49-F238E27FC236}">
                <a16:creationId xmlns:a16="http://schemas.microsoft.com/office/drawing/2014/main" id="{915BA976-6720-43A1-B508-041F3BE206C8}"/>
              </a:ext>
            </a:extLst>
          </p:cNvPr>
          <p:cNvSpPr>
            <a:spLocks noGrp="1"/>
          </p:cNvSpPr>
          <p:nvPr>
            <p:ph idx="1"/>
          </p:nvPr>
        </p:nvSpPr>
        <p:spPr>
          <a:xfrm>
            <a:off x="561975" y="990600"/>
            <a:ext cx="11096625" cy="5657850"/>
          </a:xfrm>
        </p:spPr>
        <p:txBody>
          <a:bodyPr>
            <a:normAutofit/>
          </a:bodyPr>
          <a:lstStyle/>
          <a:p>
            <a:pPr marL="0" indent="0">
              <a:buNone/>
            </a:pPr>
            <a:endParaRPr lang="cs-CZ" sz="2400" dirty="0"/>
          </a:p>
          <a:p>
            <a:r>
              <a:rPr lang="cs-CZ" sz="2400" u="sng" dirty="0" err="1"/>
              <a:t>rTMS</a:t>
            </a:r>
            <a:r>
              <a:rPr lang="cs-CZ" sz="2400" u="sng" dirty="0"/>
              <a:t> (repetitivní </a:t>
            </a:r>
            <a:r>
              <a:rPr lang="cs-CZ" sz="2400" u="sng" dirty="0" err="1"/>
              <a:t>transkraniální</a:t>
            </a:r>
            <a:r>
              <a:rPr lang="cs-CZ" sz="2400" u="sng" dirty="0"/>
              <a:t> magnetická stimulace)</a:t>
            </a:r>
          </a:p>
          <a:p>
            <a:pPr>
              <a:buFontTx/>
              <a:buChar char="-"/>
            </a:pPr>
            <a:r>
              <a:rPr lang="cs-CZ" sz="2400" dirty="0"/>
              <a:t>okrajová metoda, u naprosté menšiny pacientů</a:t>
            </a:r>
          </a:p>
          <a:p>
            <a:pPr>
              <a:buFontTx/>
              <a:buChar char="-"/>
            </a:pPr>
            <a:r>
              <a:rPr lang="cs-CZ" sz="2400" dirty="0"/>
              <a:t>aktuálně jen 3 pracoviště v ČR</a:t>
            </a:r>
          </a:p>
          <a:p>
            <a:pPr>
              <a:buFontTx/>
              <a:buChar char="-"/>
            </a:pPr>
            <a:r>
              <a:rPr lang="cs-CZ" sz="2400" dirty="0"/>
              <a:t>léčba negativních příznaků nebo sluchových halucinací</a:t>
            </a:r>
          </a:p>
          <a:p>
            <a:pPr>
              <a:buFontTx/>
              <a:buChar char="-"/>
            </a:pPr>
            <a:r>
              <a:rPr lang="cs-CZ" sz="2400" dirty="0"/>
              <a:t>doba léčby asi 2-3 týdny</a:t>
            </a:r>
          </a:p>
        </p:txBody>
      </p:sp>
      <p:pic>
        <p:nvPicPr>
          <p:cNvPr id="6" name="Obrázek 2">
            <a:extLst>
              <a:ext uri="{FF2B5EF4-FFF2-40B4-BE49-F238E27FC236}">
                <a16:creationId xmlns:a16="http://schemas.microsoft.com/office/drawing/2014/main" id="{717197EE-0E7C-4EEE-886C-D66804D2F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8425" y="4057287"/>
            <a:ext cx="1933575" cy="280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3" descr="rTMS 2.jpg">
            <a:extLst>
              <a:ext uri="{FF2B5EF4-FFF2-40B4-BE49-F238E27FC236}">
                <a16:creationId xmlns:a16="http://schemas.microsoft.com/office/drawing/2014/main" id="{C10CA688-D25A-4127-AB28-71269F4B86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5822530" y="4443678"/>
            <a:ext cx="3577365" cy="237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0325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1">
            <a:extLst>
              <a:ext uri="{FF2B5EF4-FFF2-40B4-BE49-F238E27FC236}">
                <a16:creationId xmlns:a16="http://schemas.microsoft.com/office/drawing/2014/main" id="{6013EC9C-4B95-498C-8431-0E2F87FF42FE}"/>
              </a:ext>
            </a:extLst>
          </p:cNvPr>
          <p:cNvSpPr txBox="1">
            <a:spLocks noChangeArrowheads="1"/>
          </p:cNvSpPr>
          <p:nvPr/>
        </p:nvSpPr>
        <p:spPr bwMode="auto">
          <a:xfrm>
            <a:off x="1703388" y="274639"/>
            <a:ext cx="8964612"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a:t>Psychoterapie schizofrenních pacientů</a:t>
            </a:r>
          </a:p>
        </p:txBody>
      </p:sp>
      <p:sp>
        <p:nvSpPr>
          <p:cNvPr id="82946" name="Text Box 2">
            <a:extLst>
              <a:ext uri="{FF2B5EF4-FFF2-40B4-BE49-F238E27FC236}">
                <a16:creationId xmlns:a16="http://schemas.microsoft.com/office/drawing/2014/main" id="{7085F6C7-E854-476C-9209-F6DF532700EB}"/>
              </a:ext>
            </a:extLst>
          </p:cNvPr>
          <p:cNvSpPr txBox="1">
            <a:spLocks noChangeArrowheads="1"/>
          </p:cNvSpPr>
          <p:nvPr/>
        </p:nvSpPr>
        <p:spPr bwMode="auto">
          <a:xfrm>
            <a:off x="809625" y="1196975"/>
            <a:ext cx="9563100" cy="5386388"/>
          </a:xfrm>
          <a:prstGeom prst="rect">
            <a:avLst/>
          </a:prstGeom>
          <a:noFill/>
          <a:ln>
            <a:noFill/>
          </a:ln>
          <a:effec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9pPr>
          </a:lstStyle>
          <a:p>
            <a:pPr>
              <a:spcBef>
                <a:spcPts val="500"/>
              </a:spcBef>
              <a:buClr>
                <a:srgbClr val="000000"/>
              </a:buClr>
              <a:buSzPct val="100000"/>
              <a:buFont typeface="Arial" panose="020B0604020202020204" pitchFamily="34" charset="0"/>
              <a:buChar char="•"/>
              <a:defRPr/>
            </a:pPr>
            <a:r>
              <a:rPr lang="cs-CZ" altLang="cs-CZ" sz="2000" u="sng" dirty="0">
                <a:latin typeface="Calibri" panose="020F0502020204030204" pitchFamily="34" charset="0"/>
              </a:rPr>
              <a:t>Psychosociální intervence: </a:t>
            </a:r>
          </a:p>
          <a:p>
            <a:pPr>
              <a:spcBef>
                <a:spcPts val="500"/>
              </a:spcBef>
              <a:buClr>
                <a:srgbClr val="000000"/>
              </a:buClr>
              <a:buSzPct val="100000"/>
              <a:buFont typeface="Calibri" panose="020F0502020204030204" pitchFamily="34" charset="0"/>
              <a:buChar char="-"/>
              <a:defRPr/>
            </a:pPr>
            <a:r>
              <a:rPr lang="cs-CZ" altLang="cs-CZ" sz="2000" dirty="0">
                <a:latin typeface="Calibri" panose="020F0502020204030204" pitchFamily="34" charset="0"/>
              </a:rPr>
              <a:t>posílení vnitřních zdrojů, aby mohli co nejlépe odolávat nároky vnějšího prostředí</a:t>
            </a:r>
          </a:p>
          <a:p>
            <a:pPr>
              <a:spcBef>
                <a:spcPts val="500"/>
              </a:spcBef>
              <a:buClr>
                <a:srgbClr val="000000"/>
              </a:buClr>
              <a:buSzPct val="100000"/>
              <a:buFont typeface="Calibri" panose="020F0502020204030204" pitchFamily="34" charset="0"/>
              <a:buChar char="-"/>
              <a:defRPr/>
            </a:pPr>
            <a:r>
              <a:rPr lang="cs-CZ" altLang="cs-CZ" sz="2000" dirty="0">
                <a:latin typeface="Calibri" panose="020F0502020204030204" pitchFamily="34" charset="0"/>
              </a:rPr>
              <a:t>účinnost na poruchy myšlení, negativní příznaky, v chronických fázích více než v akutních, s přetrvávající účinností 12 měsíců po ukončení terapie</a:t>
            </a:r>
          </a:p>
          <a:p>
            <a:pPr>
              <a:spcBef>
                <a:spcPts val="500"/>
              </a:spcBef>
              <a:buClr>
                <a:srgbClr val="000000"/>
              </a:buClr>
              <a:buSzPct val="100000"/>
              <a:buFont typeface="Calibri" panose="020F0502020204030204" pitchFamily="34" charset="0"/>
              <a:buChar char="-"/>
              <a:defRPr/>
            </a:pPr>
            <a:r>
              <a:rPr lang="cs-CZ" altLang="cs-CZ" sz="2000" dirty="0">
                <a:latin typeface="Calibri" panose="020F0502020204030204" pitchFamily="34" charset="0"/>
              </a:rPr>
              <a:t>kombinace více přístupů, neprokázala se větší účinnost jednoho přístupu vůči jiným</a:t>
            </a:r>
          </a:p>
          <a:p>
            <a:pPr>
              <a:spcBef>
                <a:spcPts val="500"/>
              </a:spcBef>
              <a:buClr>
                <a:srgbClr val="000000"/>
              </a:buClr>
              <a:buSzPct val="100000"/>
              <a:buFont typeface="Calibri" panose="020F0502020204030204" pitchFamily="34" charset="0"/>
              <a:buChar char="-"/>
              <a:defRPr/>
            </a:pPr>
            <a:endParaRPr lang="cs-CZ" altLang="cs-CZ" sz="2000" dirty="0">
              <a:latin typeface="Calibri" panose="020F0502020204030204" pitchFamily="34" charset="0"/>
            </a:endParaRPr>
          </a:p>
          <a:p>
            <a:pPr>
              <a:spcBef>
                <a:spcPts val="500"/>
              </a:spcBef>
              <a:buClr>
                <a:srgbClr val="000000"/>
              </a:buClr>
              <a:buSzPct val="100000"/>
              <a:buFont typeface="Arial" panose="020B0604020202020204" pitchFamily="34" charset="0"/>
              <a:buChar char="•"/>
              <a:defRPr/>
            </a:pPr>
            <a:r>
              <a:rPr lang="cs-CZ" altLang="cs-CZ" sz="2000" b="1" u="sng" dirty="0">
                <a:latin typeface="Calibri" panose="020F0502020204030204" pitchFamily="34" charset="0"/>
              </a:rPr>
              <a:t>Podpůrná psychoterapie </a:t>
            </a:r>
            <a:r>
              <a:rPr lang="cs-CZ" altLang="cs-CZ" sz="2000" b="1" dirty="0">
                <a:latin typeface="Calibri" panose="020F0502020204030204" pitchFamily="34" charset="0"/>
              </a:rPr>
              <a:t>– podpora sociálních kontaktů, podpora adaptace v běžném životě, povzbuzení, modifikace nereálných očekávání, návrhy konkrétních řešení, posílení kladných stránek, spolupráce s rodinou </a:t>
            </a:r>
          </a:p>
          <a:p>
            <a:pPr marL="0" indent="0">
              <a:spcBef>
                <a:spcPts val="500"/>
              </a:spcBef>
              <a:buClr>
                <a:srgbClr val="000000"/>
              </a:buClr>
              <a:buSzPct val="100000"/>
              <a:defRPr/>
            </a:pPr>
            <a:endParaRPr lang="cs-CZ" altLang="cs-CZ" sz="2000" b="1" dirty="0">
              <a:latin typeface="Calibri" panose="020F0502020204030204" pitchFamily="34" charset="0"/>
            </a:endParaRPr>
          </a:p>
          <a:p>
            <a:pPr>
              <a:spcBef>
                <a:spcPts val="500"/>
              </a:spcBef>
              <a:buClr>
                <a:srgbClr val="000000"/>
              </a:buClr>
              <a:buSzPct val="100000"/>
              <a:buFont typeface="Arial" panose="020B0604020202020204" pitchFamily="34" charset="0"/>
              <a:buChar char="•"/>
              <a:defRPr/>
            </a:pPr>
            <a:r>
              <a:rPr lang="cs-CZ" altLang="cs-CZ" sz="2000" b="1" u="sng" dirty="0">
                <a:latin typeface="Calibri" panose="020F0502020204030204" pitchFamily="34" charset="0"/>
              </a:rPr>
              <a:t>Kognitivní rehabilitace </a:t>
            </a:r>
            <a:r>
              <a:rPr lang="cs-CZ" altLang="cs-CZ" sz="2000" dirty="0">
                <a:latin typeface="Calibri" panose="020F0502020204030204" pitchFamily="34" charset="0"/>
              </a:rPr>
              <a:t>– zlepšení kognitivních funkcí, cvičení tužka papír, počítačové programy</a:t>
            </a:r>
          </a:p>
          <a:p>
            <a:pPr marL="342900">
              <a:spcBef>
                <a:spcPts val="500"/>
              </a:spcBef>
              <a:buSzPct val="100000"/>
              <a:defRPr/>
            </a:pPr>
            <a:endParaRPr lang="cs-CZ" altLang="cs-CZ" sz="2000" dirty="0">
              <a:latin typeface="Calibri" panose="020F0502020204030204" pitchFamily="34" charset="0"/>
            </a:endParaRPr>
          </a:p>
        </p:txBody>
      </p:sp>
      <p:pic>
        <p:nvPicPr>
          <p:cNvPr id="4098" name="Picture 2" descr="Psychotherapy Stock Illustrations – 6,271 Psychotherapy Stock ...">
            <a:extLst>
              <a:ext uri="{FF2B5EF4-FFF2-40B4-BE49-F238E27FC236}">
                <a16:creationId xmlns:a16="http://schemas.microsoft.com/office/drawing/2014/main" id="{52B39EFA-D66A-4476-8717-2547E0441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800" y="5000625"/>
            <a:ext cx="1857375" cy="1857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1">
            <a:extLst>
              <a:ext uri="{FF2B5EF4-FFF2-40B4-BE49-F238E27FC236}">
                <a16:creationId xmlns:a16="http://schemas.microsoft.com/office/drawing/2014/main" id="{0167370D-A8D5-4799-A6FC-FD83EA3B010F}"/>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Prevence</a:t>
            </a:r>
          </a:p>
        </p:txBody>
      </p:sp>
      <p:sp>
        <p:nvSpPr>
          <p:cNvPr id="148483" name="Text Box 2">
            <a:extLst>
              <a:ext uri="{FF2B5EF4-FFF2-40B4-BE49-F238E27FC236}">
                <a16:creationId xmlns:a16="http://schemas.microsoft.com/office/drawing/2014/main" id="{F1F6C011-57E3-4B20-8584-524E101397E8}"/>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anose="020F0502020204030204" pitchFamily="34" charset="0"/>
                <a:ea typeface="Microsoft YaHei" panose="020B0503020204020204" pitchFamily="34" charset="-122"/>
              </a:defRPr>
            </a:lvl9pPr>
          </a:lstStyle>
          <a:p>
            <a:pPr>
              <a:spcBef>
                <a:spcPts val="700"/>
              </a:spcBef>
              <a:buFont typeface="Arial" panose="020B0604020202020204" pitchFamily="34" charset="0"/>
              <a:buChar char="•"/>
            </a:pPr>
            <a:r>
              <a:rPr lang="cs-CZ" altLang="cs-CZ" sz="2800"/>
              <a:t>Schizofrenii </a:t>
            </a:r>
            <a:r>
              <a:rPr lang="cs-CZ" altLang="cs-CZ" sz="2800" b="1"/>
              <a:t>nelze předcházet</a:t>
            </a:r>
            <a:r>
              <a:rPr lang="cs-CZ" altLang="cs-CZ" sz="2800"/>
              <a:t>.</a:t>
            </a:r>
          </a:p>
          <a:p>
            <a:pPr>
              <a:spcBef>
                <a:spcPts val="700"/>
              </a:spcBef>
              <a:buFont typeface="Arial" panose="020B0604020202020204" pitchFamily="34" charset="0"/>
              <a:buChar char="•"/>
            </a:pPr>
            <a:r>
              <a:rPr lang="cs-CZ" altLang="cs-CZ" sz="2800"/>
              <a:t>Je možno do určité míry předcházet návratům onemocnění (relapsům).</a:t>
            </a:r>
          </a:p>
          <a:p>
            <a:pPr>
              <a:spcBef>
                <a:spcPts val="700"/>
              </a:spcBef>
              <a:buFont typeface="Arial" panose="020B0604020202020204" pitchFamily="34" charset="0"/>
              <a:buChar char="•"/>
            </a:pPr>
            <a:r>
              <a:rPr lang="cs-CZ" altLang="cs-CZ" sz="2800"/>
              <a:t>Ačkoli antipsychotická medikace pomáhá udržovat nemoc v remisi, nejméně 50 % nemocných projde jedním nebo více relapsy během jednoho roku.</a:t>
            </a:r>
          </a:p>
          <a:p>
            <a:pPr>
              <a:spcBef>
                <a:spcPts val="700"/>
              </a:spcBef>
              <a:buFont typeface="Arial" panose="020B0604020202020204" pitchFamily="34" charset="0"/>
              <a:buChar char="•"/>
            </a:pPr>
            <a:r>
              <a:rPr lang="cs-CZ" altLang="cs-CZ" sz="2800"/>
              <a:t>Jedním z největších důvodů relapsu je </a:t>
            </a:r>
            <a:r>
              <a:rPr lang="cs-CZ" altLang="cs-CZ" sz="2800" b="1"/>
              <a:t>vysazení medikace pacientem</a:t>
            </a:r>
            <a:r>
              <a:rPr lang="cs-CZ" altLang="cs-CZ" sz="2800"/>
              <a:t>. Důvody: nežádoucí účinky, nenáhled na nemoc. </a:t>
            </a:r>
          </a:p>
          <a:p>
            <a:pPr>
              <a:spcBef>
                <a:spcPts val="700"/>
              </a:spcBef>
              <a:buFont typeface="Arial" panose="020B0604020202020204" pitchFamily="34" charset="0"/>
              <a:buChar char="•"/>
            </a:pPr>
            <a:endParaRPr lang="cs-CZ" altLang="cs-CZ" sz="2800"/>
          </a:p>
          <a:p>
            <a:pPr>
              <a:spcBef>
                <a:spcPts val="700"/>
              </a:spcBef>
            </a:pPr>
            <a:endParaRPr lang="cs-CZ" altLang="cs-CZ" sz="280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1">
            <a:extLst>
              <a:ext uri="{FF2B5EF4-FFF2-40B4-BE49-F238E27FC236}">
                <a16:creationId xmlns:a16="http://schemas.microsoft.com/office/drawing/2014/main" id="{9545C846-A5DA-45C5-AEE1-10A2077D54AF}"/>
              </a:ext>
            </a:extLst>
          </p:cNvPr>
          <p:cNvSpPr txBox="1">
            <a:spLocks noChangeArrowheads="1"/>
          </p:cNvSpPr>
          <p:nvPr/>
        </p:nvSpPr>
        <p:spPr bwMode="auto">
          <a:xfrm>
            <a:off x="1981200" y="274639"/>
            <a:ext cx="822960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4400" b="1">
                <a:solidFill>
                  <a:srgbClr val="00B050"/>
                </a:solidFill>
              </a:rPr>
              <a:t>Prognóza</a:t>
            </a:r>
          </a:p>
        </p:txBody>
      </p:sp>
      <p:sp>
        <p:nvSpPr>
          <p:cNvPr id="150531" name="Text Box 2">
            <a:extLst>
              <a:ext uri="{FF2B5EF4-FFF2-40B4-BE49-F238E27FC236}">
                <a16:creationId xmlns:a16="http://schemas.microsoft.com/office/drawing/2014/main" id="{D37D666A-7FCA-4663-B997-1A2BD98F70E9}"/>
              </a:ext>
            </a:extLst>
          </p:cNvPr>
          <p:cNvSpPr txBox="1">
            <a:spLocks noChangeArrowheads="1"/>
          </p:cNvSpPr>
          <p:nvPr/>
        </p:nvSpPr>
        <p:spPr bwMode="auto">
          <a:xfrm>
            <a:off x="1981200" y="1052513"/>
            <a:ext cx="4040188"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ClrTx/>
            </a:pPr>
            <a:r>
              <a:rPr lang="cs-CZ" altLang="cs-CZ" sz="2400" b="1"/>
              <a:t>Příznivé prognostické faktory</a:t>
            </a:r>
          </a:p>
        </p:txBody>
      </p:sp>
      <p:sp>
        <p:nvSpPr>
          <p:cNvPr id="150532" name="Text Box 3">
            <a:extLst>
              <a:ext uri="{FF2B5EF4-FFF2-40B4-BE49-F238E27FC236}">
                <a16:creationId xmlns:a16="http://schemas.microsoft.com/office/drawing/2014/main" id="{BE7EBEC8-C568-4116-A8E8-9CC62C6F0052}"/>
              </a:ext>
            </a:extLst>
          </p:cNvPr>
          <p:cNvSpPr txBox="1">
            <a:spLocks noChangeArrowheads="1"/>
          </p:cNvSpPr>
          <p:nvPr/>
        </p:nvSpPr>
        <p:spPr bwMode="auto">
          <a:xfrm>
            <a:off x="1981200" y="1628775"/>
            <a:ext cx="4040188" cy="449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500"/>
              </a:spcBef>
              <a:buFont typeface="Arial" panose="020B0604020202020204" pitchFamily="34" charset="0"/>
              <a:buChar char="•"/>
            </a:pPr>
            <a:r>
              <a:rPr lang="cs-CZ" altLang="cs-CZ" sz="2000" dirty="0"/>
              <a:t>Ženské pohlaví</a:t>
            </a:r>
          </a:p>
          <a:p>
            <a:pPr>
              <a:spcBef>
                <a:spcPts val="500"/>
              </a:spcBef>
              <a:buFont typeface="Arial" panose="020B0604020202020204" pitchFamily="34" charset="0"/>
              <a:buChar char="•"/>
            </a:pPr>
            <a:r>
              <a:rPr lang="cs-CZ" altLang="cs-CZ" sz="2000" dirty="0"/>
              <a:t>Premorbidní </a:t>
            </a:r>
            <a:r>
              <a:rPr lang="cs-CZ" altLang="cs-CZ" sz="2000" dirty="0" err="1"/>
              <a:t>manž</a:t>
            </a:r>
            <a:r>
              <a:rPr lang="cs-CZ" altLang="cs-CZ" sz="2000" dirty="0"/>
              <a:t>. nebo partnerský život</a:t>
            </a:r>
          </a:p>
          <a:p>
            <a:pPr>
              <a:spcBef>
                <a:spcPts val="500"/>
              </a:spcBef>
              <a:buFont typeface="Arial" panose="020B0604020202020204" pitchFamily="34" charset="0"/>
              <a:buChar char="•"/>
            </a:pPr>
            <a:r>
              <a:rPr lang="cs-CZ" altLang="cs-CZ" sz="2000" dirty="0"/>
              <a:t>Dobré premorbidní sociální fungování</a:t>
            </a:r>
          </a:p>
          <a:p>
            <a:pPr>
              <a:spcBef>
                <a:spcPts val="500"/>
              </a:spcBef>
              <a:buFont typeface="Arial" panose="020B0604020202020204" pitchFamily="34" charset="0"/>
              <a:buChar char="•"/>
            </a:pPr>
            <a:r>
              <a:rPr lang="cs-CZ" altLang="cs-CZ" sz="2000" b="1" dirty="0"/>
              <a:t>Akutní začátek </a:t>
            </a:r>
            <a:r>
              <a:rPr lang="cs-CZ" altLang="cs-CZ" sz="2000" dirty="0"/>
              <a:t>onemocnění</a:t>
            </a:r>
          </a:p>
          <a:p>
            <a:pPr>
              <a:spcBef>
                <a:spcPts val="500"/>
              </a:spcBef>
              <a:buFont typeface="Arial" panose="020B0604020202020204" pitchFamily="34" charset="0"/>
              <a:buChar char="•"/>
            </a:pPr>
            <a:r>
              <a:rPr lang="cs-CZ" altLang="cs-CZ" sz="2000" dirty="0"/>
              <a:t>Začátek v pozdějším věku než v dětství</a:t>
            </a:r>
          </a:p>
          <a:p>
            <a:pPr>
              <a:spcBef>
                <a:spcPts val="500"/>
              </a:spcBef>
              <a:buFont typeface="Arial" panose="020B0604020202020204" pitchFamily="34" charset="0"/>
              <a:buChar char="•"/>
            </a:pPr>
            <a:r>
              <a:rPr lang="cs-CZ" altLang="cs-CZ" sz="2000" dirty="0"/>
              <a:t>Lepší </a:t>
            </a:r>
            <a:r>
              <a:rPr lang="cs-CZ" altLang="cs-CZ" sz="2000" dirty="0" err="1"/>
              <a:t>sociekonomické</a:t>
            </a:r>
            <a:r>
              <a:rPr lang="cs-CZ" altLang="cs-CZ" sz="2000" dirty="0"/>
              <a:t> zázemí</a:t>
            </a:r>
          </a:p>
          <a:p>
            <a:pPr>
              <a:spcBef>
                <a:spcPts val="500"/>
              </a:spcBef>
              <a:buFont typeface="Arial" panose="020B0604020202020204" pitchFamily="34" charset="0"/>
              <a:buChar char="•"/>
            </a:pPr>
            <a:r>
              <a:rPr lang="cs-CZ" altLang="cs-CZ" sz="2000" dirty="0"/>
              <a:t>Paranoidní typ schizofrenie</a:t>
            </a:r>
          </a:p>
          <a:p>
            <a:pPr>
              <a:spcBef>
                <a:spcPts val="500"/>
              </a:spcBef>
              <a:buFont typeface="Arial" panose="020B0604020202020204" pitchFamily="34" charset="0"/>
              <a:buChar char="•"/>
            </a:pPr>
            <a:r>
              <a:rPr lang="cs-CZ" altLang="cs-CZ" sz="2000" dirty="0"/>
              <a:t>Převaha pozitivních příznaků nad negativními</a:t>
            </a:r>
          </a:p>
        </p:txBody>
      </p:sp>
      <p:sp>
        <p:nvSpPr>
          <p:cNvPr id="150533" name="Text Box 4">
            <a:extLst>
              <a:ext uri="{FF2B5EF4-FFF2-40B4-BE49-F238E27FC236}">
                <a16:creationId xmlns:a16="http://schemas.microsoft.com/office/drawing/2014/main" id="{25804AE1-5502-43DB-B639-A91B7BF87060}"/>
              </a:ext>
            </a:extLst>
          </p:cNvPr>
          <p:cNvSpPr txBox="1">
            <a:spLocks noChangeArrowheads="1"/>
          </p:cNvSpPr>
          <p:nvPr/>
        </p:nvSpPr>
        <p:spPr bwMode="auto">
          <a:xfrm>
            <a:off x="6169026" y="1052513"/>
            <a:ext cx="404177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ClrTx/>
            </a:pPr>
            <a:r>
              <a:rPr lang="cs-CZ" altLang="cs-CZ" sz="2400" b="1"/>
              <a:t>Nepříznivé progn. faktory</a:t>
            </a:r>
          </a:p>
        </p:txBody>
      </p:sp>
      <p:sp>
        <p:nvSpPr>
          <p:cNvPr id="84997" name="Text Box 5">
            <a:extLst>
              <a:ext uri="{FF2B5EF4-FFF2-40B4-BE49-F238E27FC236}">
                <a16:creationId xmlns:a16="http://schemas.microsoft.com/office/drawing/2014/main" id="{1D7E850B-302D-4608-86B5-287E809A2B5D}"/>
              </a:ext>
            </a:extLst>
          </p:cNvPr>
          <p:cNvSpPr txBox="1">
            <a:spLocks noChangeArrowheads="1"/>
          </p:cNvSpPr>
          <p:nvPr/>
        </p:nvSpPr>
        <p:spPr bwMode="auto">
          <a:xfrm>
            <a:off x="6169026" y="1628775"/>
            <a:ext cx="4041775" cy="4497388"/>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Mužské pohlaví</a:t>
            </a:r>
          </a:p>
          <a:p>
            <a:pPr>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Nízký věk začátku onemocnění</a:t>
            </a:r>
          </a:p>
          <a:p>
            <a:pPr>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Nenápadný začátek, nepřítomnost spouštěcích faktorů</a:t>
            </a:r>
          </a:p>
          <a:p>
            <a:pPr>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Premorbidní život bez partnera, špatné sociální fungování</a:t>
            </a:r>
          </a:p>
          <a:p>
            <a:pPr>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Schizofrenie v rodinné anamnéze</a:t>
            </a:r>
          </a:p>
          <a:p>
            <a:pPr>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Simplexní, nediferencovaná, </a:t>
            </a:r>
            <a:r>
              <a:rPr lang="cs-CZ" altLang="cs-CZ" sz="2000" dirty="0" err="1">
                <a:latin typeface="Calibri" panose="020F0502020204030204" pitchFamily="34" charset="0"/>
              </a:rPr>
              <a:t>hebefrenní</a:t>
            </a:r>
            <a:r>
              <a:rPr lang="cs-CZ" altLang="cs-CZ" sz="2000" dirty="0">
                <a:latin typeface="Calibri" panose="020F0502020204030204" pitchFamily="34" charset="0"/>
              </a:rPr>
              <a:t> forma SCH</a:t>
            </a:r>
          </a:p>
          <a:p>
            <a:pPr>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Autistické chování, </a:t>
            </a:r>
            <a:r>
              <a:rPr lang="cs-CZ" altLang="cs-CZ" sz="2000" dirty="0" err="1">
                <a:latin typeface="Calibri" panose="020F0502020204030204" pitchFamily="34" charset="0"/>
              </a:rPr>
              <a:t>oploštělá</a:t>
            </a:r>
            <a:r>
              <a:rPr lang="cs-CZ" altLang="cs-CZ" sz="2000" dirty="0">
                <a:latin typeface="Calibri" panose="020F0502020204030204" pitchFamily="34" charset="0"/>
              </a:rPr>
              <a:t> emotivita</a:t>
            </a:r>
          </a:p>
          <a:p>
            <a:pPr>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Převaha negativních příznaků</a:t>
            </a:r>
          </a:p>
          <a:p>
            <a:pPr>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Abúzus drog</a:t>
            </a:r>
          </a:p>
          <a:p>
            <a:pPr>
              <a:spcBef>
                <a:spcPts val="500"/>
              </a:spcBef>
              <a:buClr>
                <a:srgbClr val="000000"/>
              </a:buClr>
              <a:buSzPct val="100000"/>
              <a:buFont typeface="Arial" panose="020B0604020202020204" pitchFamily="34" charset="0"/>
              <a:buChar char="•"/>
              <a:defRPr/>
            </a:pPr>
            <a:r>
              <a:rPr lang="cs-CZ" altLang="cs-CZ" sz="2000" dirty="0">
                <a:latin typeface="Calibri" panose="020F0502020204030204" pitchFamily="34" charset="0"/>
              </a:rPr>
              <a:t>Život v nefunkční rodině</a:t>
            </a:r>
          </a:p>
          <a:p>
            <a:pPr marL="341313">
              <a:spcBef>
                <a:spcPts val="500"/>
              </a:spcBef>
              <a:buSzPct val="100000"/>
              <a:defRPr/>
            </a:pPr>
            <a:endParaRPr lang="cs-CZ" altLang="cs-CZ" sz="2000" dirty="0">
              <a:latin typeface="Calibri" panose="020F0502020204030204" pitchFamily="34" charset="0"/>
            </a:endParaRPr>
          </a:p>
        </p:txBody>
      </p:sp>
      <p:sp>
        <p:nvSpPr>
          <p:cNvPr id="150535" name="Line 6">
            <a:extLst>
              <a:ext uri="{FF2B5EF4-FFF2-40B4-BE49-F238E27FC236}">
                <a16:creationId xmlns:a16="http://schemas.microsoft.com/office/drawing/2014/main" id="{0040882F-E327-4E7F-B0AB-7DF43D3184CC}"/>
              </a:ext>
            </a:extLst>
          </p:cNvPr>
          <p:cNvSpPr>
            <a:spLocks noChangeShapeType="1"/>
          </p:cNvSpPr>
          <p:nvPr/>
        </p:nvSpPr>
        <p:spPr bwMode="auto">
          <a:xfrm>
            <a:off x="5951539" y="1125538"/>
            <a:ext cx="73025" cy="5732462"/>
          </a:xfrm>
          <a:prstGeom prst="line">
            <a:avLst/>
          </a:prstGeom>
          <a:noFill/>
          <a:ln w="9360" cap="sq">
            <a:solidFill>
              <a:srgbClr val="4A7EBB"/>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50536" name="Line 7">
            <a:extLst>
              <a:ext uri="{FF2B5EF4-FFF2-40B4-BE49-F238E27FC236}">
                <a16:creationId xmlns:a16="http://schemas.microsoft.com/office/drawing/2014/main" id="{1F3C0BCD-504F-4E17-BB12-ED8B214DB0AC}"/>
              </a:ext>
            </a:extLst>
          </p:cNvPr>
          <p:cNvSpPr>
            <a:spLocks noChangeShapeType="1"/>
          </p:cNvSpPr>
          <p:nvPr/>
        </p:nvSpPr>
        <p:spPr bwMode="auto">
          <a:xfrm>
            <a:off x="1774826" y="1412875"/>
            <a:ext cx="8569325" cy="1588"/>
          </a:xfrm>
          <a:prstGeom prst="line">
            <a:avLst/>
          </a:prstGeom>
          <a:noFill/>
          <a:ln w="9360" cap="sq">
            <a:solidFill>
              <a:srgbClr val="4A7EBB"/>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1">
            <a:extLst>
              <a:ext uri="{FF2B5EF4-FFF2-40B4-BE49-F238E27FC236}">
                <a16:creationId xmlns:a16="http://schemas.microsoft.com/office/drawing/2014/main" id="{DB1113B1-8D7A-4525-BE56-F36F4B2169FD}"/>
              </a:ext>
            </a:extLst>
          </p:cNvPr>
          <p:cNvSpPr txBox="1">
            <a:spLocks noChangeArrowheads="1"/>
          </p:cNvSpPr>
          <p:nvPr/>
        </p:nvSpPr>
        <p:spPr bwMode="auto">
          <a:xfrm>
            <a:off x="1524000" y="274638"/>
            <a:ext cx="9144000" cy="41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1600" b="1">
                <a:solidFill>
                  <a:srgbClr val="00B050"/>
                </a:solidFill>
              </a:rPr>
              <a:t>Známé osobnosti trpící schizofrenií – pouze pro zajímavost, </a:t>
            </a:r>
            <a:r>
              <a:rPr lang="cs-CZ" altLang="cs-CZ" sz="1600" b="1">
                <a:solidFill>
                  <a:srgbClr val="FF0000"/>
                </a:solidFill>
              </a:rPr>
              <a:t>neověřené</a:t>
            </a:r>
            <a:r>
              <a:rPr lang="cs-CZ" altLang="cs-CZ" sz="1600" b="1">
                <a:solidFill>
                  <a:srgbClr val="00B050"/>
                </a:solidFill>
              </a:rPr>
              <a:t> informace</a:t>
            </a:r>
          </a:p>
        </p:txBody>
      </p:sp>
      <p:sp>
        <p:nvSpPr>
          <p:cNvPr id="91138" name="Text Box 2">
            <a:extLst>
              <a:ext uri="{FF2B5EF4-FFF2-40B4-BE49-F238E27FC236}">
                <a16:creationId xmlns:a16="http://schemas.microsoft.com/office/drawing/2014/main" id="{F59172C1-9161-4074-A247-975C863F76B4}"/>
              </a:ext>
            </a:extLst>
          </p:cNvPr>
          <p:cNvSpPr txBox="1">
            <a:spLocks noChangeArrowheads="1"/>
          </p:cNvSpPr>
          <p:nvPr/>
        </p:nvSpPr>
        <p:spPr bwMode="auto">
          <a:xfrm>
            <a:off x="1981200" y="1052513"/>
            <a:ext cx="8229600" cy="5073650"/>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500"/>
              </a:spcBef>
              <a:buClr>
                <a:srgbClr val="000000"/>
              </a:buClr>
              <a:buSzPct val="100000"/>
              <a:buFont typeface="Arial" panose="020B0604020202020204" pitchFamily="34" charset="0"/>
              <a:buChar char="•"/>
              <a:defRPr/>
            </a:pPr>
            <a:r>
              <a:rPr lang="cs-CZ" altLang="cs-CZ" sz="2000" dirty="0">
                <a:solidFill>
                  <a:srgbClr val="CCCCFF"/>
                </a:solidFill>
                <a:latin typeface="Calibri" panose="020F0502020204030204" pitchFamily="34" charset="0"/>
                <a:hlinkClick r:id="rId3"/>
              </a:rPr>
              <a:t>Vincent van </a:t>
            </a:r>
            <a:r>
              <a:rPr lang="cs-CZ" altLang="cs-CZ" sz="2000" dirty="0" err="1">
                <a:solidFill>
                  <a:srgbClr val="CCCCFF"/>
                </a:solidFill>
                <a:latin typeface="Calibri" panose="020F0502020204030204" pitchFamily="34" charset="0"/>
                <a:hlinkClick r:id="rId3"/>
              </a:rPr>
              <a:t>Gogh</a:t>
            </a:r>
            <a:r>
              <a:rPr lang="cs-CZ" altLang="cs-CZ" sz="2000" dirty="0">
                <a:latin typeface="Calibri" panose="020F0502020204030204" pitchFamily="34" charset="0"/>
              </a:rPr>
              <a:t> (malíř)</a:t>
            </a:r>
          </a:p>
          <a:p>
            <a:pPr>
              <a:spcBef>
                <a:spcPts val="500"/>
              </a:spcBef>
              <a:buClr>
                <a:srgbClr val="000000"/>
              </a:buClr>
              <a:buSzPct val="100000"/>
              <a:buFont typeface="Arial" panose="020B0604020202020204" pitchFamily="34" charset="0"/>
              <a:buChar char="•"/>
              <a:defRPr/>
            </a:pPr>
            <a:r>
              <a:rPr lang="cs-CZ" altLang="cs-CZ" sz="2000" dirty="0">
                <a:solidFill>
                  <a:srgbClr val="CCCCFF"/>
                </a:solidFill>
                <a:latin typeface="Calibri" panose="020F0502020204030204" pitchFamily="34" charset="0"/>
                <a:hlinkClick r:id="rId4"/>
              </a:rPr>
              <a:t>Antonin </a:t>
            </a:r>
            <a:r>
              <a:rPr lang="cs-CZ" altLang="cs-CZ" sz="2000" dirty="0" err="1">
                <a:solidFill>
                  <a:srgbClr val="CCCCFF"/>
                </a:solidFill>
                <a:latin typeface="Calibri" panose="020F0502020204030204" pitchFamily="34" charset="0"/>
                <a:hlinkClick r:id="rId4"/>
              </a:rPr>
              <a:t>Artaud</a:t>
            </a:r>
            <a:r>
              <a:rPr lang="cs-CZ" altLang="cs-CZ" sz="2000" dirty="0">
                <a:latin typeface="Calibri" panose="020F0502020204030204" pitchFamily="34" charset="0"/>
              </a:rPr>
              <a:t> (herec, básník, divadelní filozof)</a:t>
            </a:r>
          </a:p>
          <a:p>
            <a:pPr>
              <a:spcBef>
                <a:spcPts val="500"/>
              </a:spcBef>
              <a:buClr>
                <a:srgbClr val="000000"/>
              </a:buClr>
              <a:buSzPct val="100000"/>
              <a:buFont typeface="Arial" panose="020B0604020202020204" pitchFamily="34" charset="0"/>
              <a:buChar char="•"/>
              <a:defRPr/>
            </a:pPr>
            <a:r>
              <a:rPr lang="cs-CZ" altLang="cs-CZ" sz="2000" dirty="0" err="1">
                <a:solidFill>
                  <a:srgbClr val="CCCCFF"/>
                </a:solidFill>
                <a:latin typeface="Calibri" panose="020F0502020204030204" pitchFamily="34" charset="0"/>
                <a:hlinkClick r:id="rId5"/>
              </a:rPr>
              <a:t>Syd</a:t>
            </a:r>
            <a:r>
              <a:rPr lang="cs-CZ" altLang="cs-CZ" sz="2000" dirty="0">
                <a:solidFill>
                  <a:srgbClr val="CCCCFF"/>
                </a:solidFill>
                <a:latin typeface="Calibri" panose="020F0502020204030204" pitchFamily="34" charset="0"/>
                <a:hlinkClick r:id="rId5"/>
              </a:rPr>
              <a:t> </a:t>
            </a:r>
            <a:r>
              <a:rPr lang="cs-CZ" altLang="cs-CZ" sz="2000" dirty="0" err="1">
                <a:solidFill>
                  <a:srgbClr val="CCCCFF"/>
                </a:solidFill>
                <a:latin typeface="Calibri" panose="020F0502020204030204" pitchFamily="34" charset="0"/>
                <a:hlinkClick r:id="rId5"/>
              </a:rPr>
              <a:t>Barrett</a:t>
            </a:r>
            <a:r>
              <a:rPr lang="cs-CZ" altLang="cs-CZ" sz="2000" dirty="0">
                <a:latin typeface="Calibri" panose="020F0502020204030204" pitchFamily="34" charset="0"/>
              </a:rPr>
              <a:t> (</a:t>
            </a:r>
            <a:r>
              <a:rPr lang="cs-CZ" altLang="cs-CZ" sz="2000" dirty="0" err="1">
                <a:latin typeface="Calibri" panose="020F0502020204030204" pitchFamily="34" charset="0"/>
              </a:rPr>
              <a:t>zakladající</a:t>
            </a:r>
            <a:r>
              <a:rPr lang="cs-CZ" altLang="cs-CZ" sz="2000" dirty="0">
                <a:latin typeface="Calibri" panose="020F0502020204030204" pitchFamily="34" charset="0"/>
              </a:rPr>
              <a:t> člen Pink </a:t>
            </a:r>
            <a:r>
              <a:rPr lang="cs-CZ" altLang="cs-CZ" sz="2000" dirty="0" err="1">
                <a:latin typeface="Calibri" panose="020F0502020204030204" pitchFamily="34" charset="0"/>
              </a:rPr>
              <a:t>Floyd</a:t>
            </a:r>
            <a:r>
              <a:rPr lang="cs-CZ" altLang="cs-CZ" sz="2000" dirty="0">
                <a:latin typeface="Calibri" panose="020F0502020204030204" pitchFamily="34" charset="0"/>
              </a:rPr>
              <a:t>)</a:t>
            </a:r>
          </a:p>
          <a:p>
            <a:pPr>
              <a:spcBef>
                <a:spcPts val="500"/>
              </a:spcBef>
              <a:buClr>
                <a:srgbClr val="000000"/>
              </a:buClr>
              <a:buSzPct val="100000"/>
              <a:buFont typeface="Arial" panose="020B0604020202020204" pitchFamily="34" charset="0"/>
              <a:buChar char="•"/>
              <a:defRPr/>
            </a:pPr>
            <a:r>
              <a:rPr lang="cs-CZ" altLang="cs-CZ" sz="2000" dirty="0" err="1">
                <a:solidFill>
                  <a:srgbClr val="CCCCFF"/>
                </a:solidFill>
                <a:latin typeface="Calibri" panose="020F0502020204030204" pitchFamily="34" charset="0"/>
                <a:hlinkClick r:id="rId6"/>
              </a:rPr>
              <a:t>Buddy</a:t>
            </a:r>
            <a:r>
              <a:rPr lang="cs-CZ" altLang="cs-CZ" sz="2000" dirty="0">
                <a:solidFill>
                  <a:srgbClr val="CCCCFF"/>
                </a:solidFill>
                <a:latin typeface="Calibri" panose="020F0502020204030204" pitchFamily="34" charset="0"/>
                <a:hlinkClick r:id="rId6"/>
              </a:rPr>
              <a:t> </a:t>
            </a:r>
            <a:r>
              <a:rPr lang="cs-CZ" altLang="cs-CZ" sz="2000" dirty="0" err="1">
                <a:solidFill>
                  <a:srgbClr val="CCCCFF"/>
                </a:solidFill>
                <a:latin typeface="Calibri" panose="020F0502020204030204" pitchFamily="34" charset="0"/>
                <a:hlinkClick r:id="rId6"/>
              </a:rPr>
              <a:t>Bolden</a:t>
            </a:r>
            <a:r>
              <a:rPr lang="cs-CZ" altLang="cs-CZ" sz="2000" dirty="0">
                <a:latin typeface="Calibri" panose="020F0502020204030204" pitchFamily="34" charset="0"/>
              </a:rPr>
              <a:t> (jazzový průkopník)</a:t>
            </a:r>
          </a:p>
          <a:p>
            <a:pPr>
              <a:spcBef>
                <a:spcPts val="500"/>
              </a:spcBef>
              <a:buClr>
                <a:srgbClr val="000000"/>
              </a:buClr>
              <a:buSzPct val="100000"/>
              <a:buFont typeface="Arial" panose="020B0604020202020204" pitchFamily="34" charset="0"/>
              <a:buChar char="•"/>
              <a:defRPr/>
            </a:pPr>
            <a:r>
              <a:rPr lang="cs-CZ" altLang="cs-CZ" sz="2000" dirty="0">
                <a:solidFill>
                  <a:srgbClr val="CCCCFF"/>
                </a:solidFill>
                <a:latin typeface="Calibri" panose="020F0502020204030204" pitchFamily="34" charset="0"/>
                <a:hlinkClick r:id="rId7"/>
              </a:rPr>
              <a:t>Clara </a:t>
            </a:r>
            <a:r>
              <a:rPr lang="cs-CZ" altLang="cs-CZ" sz="2000" dirty="0" err="1">
                <a:solidFill>
                  <a:srgbClr val="CCCCFF"/>
                </a:solidFill>
                <a:latin typeface="Calibri" panose="020F0502020204030204" pitchFamily="34" charset="0"/>
                <a:hlinkClick r:id="rId7"/>
              </a:rPr>
              <a:t>Bow</a:t>
            </a:r>
            <a:r>
              <a:rPr lang="cs-CZ" altLang="cs-CZ" sz="2000" dirty="0">
                <a:latin typeface="Calibri" panose="020F0502020204030204" pitchFamily="34" charset="0"/>
              </a:rPr>
              <a:t> (herečka)</a:t>
            </a:r>
          </a:p>
          <a:p>
            <a:pPr>
              <a:spcBef>
                <a:spcPts val="500"/>
              </a:spcBef>
              <a:buClr>
                <a:srgbClr val="000000"/>
              </a:buClr>
              <a:buSzPct val="100000"/>
              <a:buFont typeface="Arial" panose="020B0604020202020204" pitchFamily="34" charset="0"/>
              <a:buChar char="•"/>
              <a:defRPr/>
            </a:pPr>
            <a:r>
              <a:rPr lang="cs-CZ" altLang="cs-CZ" sz="2000" dirty="0">
                <a:solidFill>
                  <a:srgbClr val="CCCCFF"/>
                </a:solidFill>
                <a:latin typeface="Calibri" panose="020F0502020204030204" pitchFamily="34" charset="0"/>
                <a:hlinkClick r:id="rId8"/>
              </a:rPr>
              <a:t>Philip K. Dick</a:t>
            </a:r>
            <a:r>
              <a:rPr lang="cs-CZ" altLang="cs-CZ" sz="2000" dirty="0">
                <a:latin typeface="Calibri" panose="020F0502020204030204" pitchFamily="34" charset="0"/>
              </a:rPr>
              <a:t> (</a:t>
            </a:r>
            <a:r>
              <a:rPr lang="cs-CZ" altLang="cs-CZ" sz="2000" dirty="0" err="1">
                <a:latin typeface="Calibri" panose="020F0502020204030204" pitchFamily="34" charset="0"/>
              </a:rPr>
              <a:t>spisovateľ</a:t>
            </a:r>
            <a:r>
              <a:rPr lang="cs-CZ" altLang="cs-CZ" sz="2000" dirty="0">
                <a:latin typeface="Calibri" panose="020F0502020204030204" pitchFamily="34" charset="0"/>
              </a:rPr>
              <a:t> science fiction)</a:t>
            </a:r>
          </a:p>
          <a:p>
            <a:pPr>
              <a:spcBef>
                <a:spcPts val="500"/>
              </a:spcBef>
              <a:buClr>
                <a:srgbClr val="000000"/>
              </a:buClr>
              <a:buSzPct val="100000"/>
              <a:buFont typeface="Arial" panose="020B0604020202020204" pitchFamily="34" charset="0"/>
              <a:buChar char="•"/>
              <a:defRPr/>
            </a:pPr>
            <a:r>
              <a:rPr lang="cs-CZ" altLang="cs-CZ" sz="2000" dirty="0">
                <a:solidFill>
                  <a:srgbClr val="CCCCFF"/>
                </a:solidFill>
                <a:latin typeface="Calibri" panose="020F0502020204030204" pitchFamily="34" charset="0"/>
                <a:hlinkClick r:id="rId9"/>
              </a:rPr>
              <a:t>Eduard Einstein</a:t>
            </a:r>
            <a:r>
              <a:rPr lang="cs-CZ" altLang="cs-CZ" sz="2000" dirty="0">
                <a:latin typeface="Calibri" panose="020F0502020204030204" pitchFamily="34" charset="0"/>
              </a:rPr>
              <a:t> (Albertův syn)</a:t>
            </a:r>
          </a:p>
          <a:p>
            <a:pPr>
              <a:spcBef>
                <a:spcPts val="500"/>
              </a:spcBef>
              <a:buClr>
                <a:srgbClr val="000000"/>
              </a:buClr>
              <a:buSzPct val="100000"/>
              <a:buFont typeface="Arial" panose="020B0604020202020204" pitchFamily="34" charset="0"/>
              <a:buChar char="•"/>
              <a:defRPr/>
            </a:pPr>
            <a:r>
              <a:rPr lang="cs-CZ" altLang="cs-CZ" sz="2000" dirty="0">
                <a:solidFill>
                  <a:srgbClr val="CCCCFF"/>
                </a:solidFill>
                <a:latin typeface="Calibri" panose="020F0502020204030204" pitchFamily="34" charset="0"/>
                <a:hlinkClick r:id="rId10"/>
              </a:rPr>
              <a:t>Zelda Fitzgerald</a:t>
            </a:r>
            <a:r>
              <a:rPr lang="cs-CZ" altLang="cs-CZ" sz="2000" dirty="0">
                <a:latin typeface="Calibri" panose="020F0502020204030204" pitchFamily="34" charset="0"/>
              </a:rPr>
              <a:t> (malířka a žena F. </a:t>
            </a:r>
            <a:r>
              <a:rPr lang="cs-CZ" altLang="cs-CZ" sz="2000" dirty="0" err="1">
                <a:latin typeface="Calibri" panose="020F0502020204030204" pitchFamily="34" charset="0"/>
              </a:rPr>
              <a:t>Scott</a:t>
            </a:r>
            <a:r>
              <a:rPr lang="cs-CZ" altLang="cs-CZ" sz="2000" dirty="0">
                <a:latin typeface="Calibri" panose="020F0502020204030204" pitchFamily="34" charset="0"/>
              </a:rPr>
              <a:t> Fitzgeralda)</a:t>
            </a:r>
          </a:p>
          <a:p>
            <a:pPr>
              <a:spcBef>
                <a:spcPts val="500"/>
              </a:spcBef>
              <a:buClr>
                <a:srgbClr val="000000"/>
              </a:buClr>
              <a:buSzPct val="100000"/>
              <a:buFont typeface="Arial" panose="020B0604020202020204" pitchFamily="34" charset="0"/>
              <a:buChar char="•"/>
              <a:defRPr/>
            </a:pPr>
            <a:r>
              <a:rPr lang="cs-CZ" altLang="cs-CZ" sz="2000" dirty="0">
                <a:solidFill>
                  <a:srgbClr val="CCCCFF"/>
                </a:solidFill>
                <a:latin typeface="Calibri" panose="020F0502020204030204" pitchFamily="34" charset="0"/>
                <a:hlinkClick r:id="rId11"/>
              </a:rPr>
              <a:t>John Forbes </a:t>
            </a:r>
            <a:r>
              <a:rPr lang="cs-CZ" altLang="cs-CZ" sz="2000" dirty="0" err="1">
                <a:solidFill>
                  <a:srgbClr val="CCCCFF"/>
                </a:solidFill>
                <a:latin typeface="Calibri" panose="020F0502020204030204" pitchFamily="34" charset="0"/>
                <a:hlinkClick r:id="rId11"/>
              </a:rPr>
              <a:t>Nash</a:t>
            </a:r>
            <a:r>
              <a:rPr lang="cs-CZ" altLang="cs-CZ" sz="2000" dirty="0">
                <a:latin typeface="Calibri" panose="020F0502020204030204" pitchFamily="34" charset="0"/>
              </a:rPr>
              <a:t> (matematik a objekt knihy a filmu </a:t>
            </a:r>
            <a:r>
              <a:rPr lang="cs-CZ" altLang="cs-CZ" sz="2000" i="1" dirty="0">
                <a:latin typeface="Calibri" panose="020F0502020204030204" pitchFamily="34" charset="0"/>
              </a:rPr>
              <a:t>A </a:t>
            </a:r>
            <a:r>
              <a:rPr lang="cs-CZ" altLang="cs-CZ" sz="2000" i="1" dirty="0" err="1">
                <a:latin typeface="Calibri" panose="020F0502020204030204" pitchFamily="34" charset="0"/>
              </a:rPr>
              <a:t>Beautiful</a:t>
            </a:r>
            <a:r>
              <a:rPr lang="cs-CZ" altLang="cs-CZ" sz="2000" i="1" dirty="0">
                <a:latin typeface="Calibri" panose="020F0502020204030204" pitchFamily="34" charset="0"/>
              </a:rPr>
              <a:t> Mind</a:t>
            </a:r>
            <a:r>
              <a:rPr lang="cs-CZ" altLang="cs-CZ" sz="2000" dirty="0">
                <a:latin typeface="Calibri" panose="020F0502020204030204" pitchFamily="34" charset="0"/>
              </a:rPr>
              <a:t>)</a:t>
            </a:r>
          </a:p>
          <a:p>
            <a:pPr>
              <a:spcBef>
                <a:spcPts val="500"/>
              </a:spcBef>
              <a:buClr>
                <a:srgbClr val="000000"/>
              </a:buClr>
              <a:buSzPct val="100000"/>
              <a:buFont typeface="Arial" panose="020B0604020202020204" pitchFamily="34" charset="0"/>
              <a:buChar char="•"/>
              <a:defRPr/>
            </a:pPr>
            <a:r>
              <a:rPr lang="cs-CZ" altLang="cs-CZ" sz="2000" dirty="0" err="1">
                <a:solidFill>
                  <a:srgbClr val="CCCCFF"/>
                </a:solidFill>
                <a:latin typeface="Calibri" panose="020F0502020204030204" pitchFamily="34" charset="0"/>
                <a:hlinkClick r:id="rId12"/>
              </a:rPr>
              <a:t>Vaslav</a:t>
            </a:r>
            <a:r>
              <a:rPr lang="cs-CZ" altLang="cs-CZ" sz="2000" dirty="0">
                <a:solidFill>
                  <a:srgbClr val="CCCCFF"/>
                </a:solidFill>
                <a:latin typeface="Calibri" panose="020F0502020204030204" pitchFamily="34" charset="0"/>
                <a:hlinkClick r:id="rId12"/>
              </a:rPr>
              <a:t> </a:t>
            </a:r>
            <a:r>
              <a:rPr lang="cs-CZ" altLang="cs-CZ" sz="2000" dirty="0" err="1">
                <a:solidFill>
                  <a:srgbClr val="CCCCFF"/>
                </a:solidFill>
                <a:latin typeface="Calibri" panose="020F0502020204030204" pitchFamily="34" charset="0"/>
                <a:hlinkClick r:id="rId12"/>
              </a:rPr>
              <a:t>Nijinsky</a:t>
            </a:r>
            <a:r>
              <a:rPr lang="cs-CZ" altLang="cs-CZ" sz="2000" dirty="0">
                <a:latin typeface="Calibri" panose="020F0502020204030204" pitchFamily="34" charset="0"/>
              </a:rPr>
              <a:t> (</a:t>
            </a:r>
            <a:r>
              <a:rPr lang="cs-CZ" altLang="cs-CZ" sz="2000" dirty="0" err="1">
                <a:latin typeface="Calibri" panose="020F0502020204030204" pitchFamily="34" charset="0"/>
              </a:rPr>
              <a:t>baletný</a:t>
            </a:r>
            <a:r>
              <a:rPr lang="cs-CZ" altLang="cs-CZ" sz="2000" dirty="0">
                <a:latin typeface="Calibri" panose="020F0502020204030204" pitchFamily="34" charset="0"/>
              </a:rPr>
              <a:t> tanečník a choreograf)</a:t>
            </a:r>
          </a:p>
          <a:p>
            <a:pPr>
              <a:spcBef>
                <a:spcPts val="500"/>
              </a:spcBef>
              <a:buClr>
                <a:srgbClr val="000000"/>
              </a:buClr>
              <a:buSzPct val="100000"/>
              <a:buFont typeface="Arial" panose="020B0604020202020204" pitchFamily="34" charset="0"/>
              <a:buChar char="•"/>
              <a:defRPr/>
            </a:pPr>
            <a:r>
              <a:rPr lang="cs-CZ" altLang="cs-CZ" sz="2000" dirty="0">
                <a:solidFill>
                  <a:srgbClr val="CCCCFF"/>
                </a:solidFill>
                <a:latin typeface="Calibri" panose="020F0502020204030204" pitchFamily="34" charset="0"/>
                <a:hlinkClick r:id="rId13"/>
              </a:rPr>
              <a:t>Mark </a:t>
            </a:r>
            <a:r>
              <a:rPr lang="cs-CZ" altLang="cs-CZ" sz="2000" dirty="0" err="1">
                <a:solidFill>
                  <a:srgbClr val="CCCCFF"/>
                </a:solidFill>
                <a:latin typeface="Calibri" panose="020F0502020204030204" pitchFamily="34" charset="0"/>
                <a:hlinkClick r:id="rId13"/>
              </a:rPr>
              <a:t>Vonnegut</a:t>
            </a:r>
            <a:r>
              <a:rPr lang="cs-CZ" altLang="cs-CZ" sz="2000" dirty="0">
                <a:latin typeface="Calibri" panose="020F0502020204030204" pitchFamily="34" charset="0"/>
              </a:rPr>
              <a:t> (syn spisovatele Kurta </a:t>
            </a:r>
            <a:r>
              <a:rPr lang="cs-CZ" altLang="cs-CZ" sz="2000" dirty="0" err="1">
                <a:latin typeface="Calibri" panose="020F0502020204030204" pitchFamily="34" charset="0"/>
              </a:rPr>
              <a:t>Vonneguta</a:t>
            </a:r>
            <a:r>
              <a:rPr lang="cs-CZ" altLang="cs-CZ" sz="2000" dirty="0">
                <a:latin typeface="Calibri" panose="020F0502020204030204" pitchFamily="34" charset="0"/>
              </a:rPr>
              <a:t>)</a:t>
            </a:r>
          </a:p>
          <a:p>
            <a:pPr>
              <a:spcBef>
                <a:spcPts val="500"/>
              </a:spcBef>
              <a:buClr>
                <a:srgbClr val="000000"/>
              </a:buClr>
              <a:buSzPct val="100000"/>
              <a:buFont typeface="Arial" panose="020B0604020202020204" pitchFamily="34" charset="0"/>
              <a:buChar char="•"/>
              <a:defRPr/>
            </a:pPr>
            <a:r>
              <a:rPr lang="cs-CZ" altLang="cs-CZ" sz="2000" dirty="0">
                <a:solidFill>
                  <a:srgbClr val="CCCCFF"/>
                </a:solidFill>
                <a:latin typeface="Calibri" panose="020F0502020204030204" pitchFamily="34" charset="0"/>
                <a:hlinkClick r:id="rId14"/>
              </a:rPr>
              <a:t>Brian Wilson</a:t>
            </a:r>
            <a:r>
              <a:rPr lang="cs-CZ" altLang="cs-CZ" sz="2000" dirty="0">
                <a:latin typeface="Calibri" panose="020F0502020204030204" pitchFamily="34" charset="0"/>
              </a:rPr>
              <a:t> (skladatel a člen skupiny </a:t>
            </a:r>
            <a:r>
              <a:rPr lang="cs-CZ" altLang="cs-CZ" sz="2000" dirty="0" err="1">
                <a:latin typeface="Calibri" panose="020F0502020204030204" pitchFamily="34" charset="0"/>
              </a:rPr>
              <a:t>the</a:t>
            </a:r>
            <a:r>
              <a:rPr lang="cs-CZ" altLang="cs-CZ" sz="2000" dirty="0">
                <a:latin typeface="Calibri" panose="020F0502020204030204" pitchFamily="34" charset="0"/>
              </a:rPr>
              <a:t> </a:t>
            </a:r>
            <a:r>
              <a:rPr lang="cs-CZ" altLang="cs-CZ" sz="2000" dirty="0" err="1">
                <a:latin typeface="Calibri" panose="020F0502020204030204" pitchFamily="34" charset="0"/>
              </a:rPr>
              <a:t>Beach</a:t>
            </a:r>
            <a:r>
              <a:rPr lang="cs-CZ" altLang="cs-CZ" sz="2000" dirty="0">
                <a:latin typeface="Calibri" panose="020F0502020204030204" pitchFamily="34" charset="0"/>
              </a:rPr>
              <a:t> </a:t>
            </a:r>
            <a:r>
              <a:rPr lang="cs-CZ" altLang="cs-CZ" sz="2000" dirty="0" err="1">
                <a:latin typeface="Calibri" panose="020F0502020204030204" pitchFamily="34" charset="0"/>
              </a:rPr>
              <a:t>Boys</a:t>
            </a:r>
            <a:r>
              <a:rPr lang="cs-CZ" altLang="cs-CZ" sz="2000" dirty="0">
                <a:latin typeface="Calibri" panose="020F0502020204030204" pitchFamily="34" charset="0"/>
              </a:rPr>
              <a:t>)</a:t>
            </a:r>
          </a:p>
          <a:p>
            <a:pPr marL="341313">
              <a:spcBef>
                <a:spcPts val="500"/>
              </a:spcBef>
              <a:buSzPct val="100000"/>
              <a:defRPr/>
            </a:pPr>
            <a:endParaRPr lang="cs-CZ" altLang="cs-CZ" sz="2000" dirty="0">
              <a:latin typeface="Calibri" panose="020F0502020204030204" pitchFamily="34" charset="0"/>
            </a:endParaRPr>
          </a:p>
        </p:txBody>
      </p:sp>
      <p:pic>
        <p:nvPicPr>
          <p:cNvPr id="160772" name="Picture 3">
            <a:extLst>
              <a:ext uri="{FF2B5EF4-FFF2-40B4-BE49-F238E27FC236}">
                <a16:creationId xmlns:a16="http://schemas.microsoft.com/office/drawing/2014/main" id="{3E63AED2-69F6-431E-B7C0-298B0A51BF2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66164" y="1125538"/>
            <a:ext cx="2001837" cy="2501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0773" name="Picture 4">
            <a:extLst>
              <a:ext uri="{FF2B5EF4-FFF2-40B4-BE49-F238E27FC236}">
                <a16:creationId xmlns:a16="http://schemas.microsoft.com/office/drawing/2014/main" id="{2A25D8FB-A6B1-493D-8946-C18E91AEA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67838" y="5064126"/>
            <a:ext cx="1300162" cy="179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0774" name="Picture 5">
            <a:extLst>
              <a:ext uri="{FF2B5EF4-FFF2-40B4-BE49-F238E27FC236}">
                <a16:creationId xmlns:a16="http://schemas.microsoft.com/office/drawing/2014/main" id="{B16717FC-0D77-4E8D-85A2-C3021E64610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04064" y="1844676"/>
            <a:ext cx="1165225" cy="1412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0775" name="Nahraný zvuk">
            <a:hlinkClick r:id="" action="ppaction://media"/>
            <a:extLst>
              <a:ext uri="{FF2B5EF4-FFF2-40B4-BE49-F238E27FC236}">
                <a16:creationId xmlns:a16="http://schemas.microsoft.com/office/drawing/2014/main" id="{3D12509B-BD34-4016-B0AE-396BD9E542B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92800" y="32258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ovéPole 1">
            <a:extLst>
              <a:ext uri="{FF2B5EF4-FFF2-40B4-BE49-F238E27FC236}">
                <a16:creationId xmlns:a16="http://schemas.microsoft.com/office/drawing/2014/main" id="{896B0708-35BA-40AD-B78D-408F1D958200}"/>
              </a:ext>
            </a:extLst>
          </p:cNvPr>
          <p:cNvSpPr txBox="1">
            <a:spLocks noChangeArrowheads="1"/>
          </p:cNvSpPr>
          <p:nvPr/>
        </p:nvSpPr>
        <p:spPr bwMode="auto">
          <a:xfrm>
            <a:off x="635431" y="404813"/>
            <a:ext cx="10662833"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cs-CZ" altLang="cs-CZ" dirty="0"/>
              <a:t>Schizofrenní pacient automaticky neznamená agresivní pacient. Agresivita u schizofrenie určitě může být přítomna, zejména v akutní fázi. Pokud má pacient schizofrenii, nemusíme ho jenom kvůli této dg. považovat za nebezpečného. </a:t>
            </a:r>
          </a:p>
          <a:p>
            <a:pPr algn="just"/>
            <a:endParaRPr lang="cs-CZ" altLang="cs-CZ" dirty="0"/>
          </a:p>
          <a:p>
            <a:pPr algn="just"/>
            <a:r>
              <a:rPr lang="cs-CZ" altLang="cs-CZ" dirty="0"/>
              <a:t>Samotná dg. schizofrenie (pokud k tomu není jiný důvod – změna stavu, potřeba posouzení medikace, </a:t>
            </a:r>
            <a:r>
              <a:rPr lang="cs-CZ" altLang="cs-CZ" dirty="0" err="1"/>
              <a:t>suicidalita</a:t>
            </a:r>
            <a:r>
              <a:rPr lang="cs-CZ" altLang="cs-CZ" dirty="0"/>
              <a:t> apod.) není důvodem pro psychiatrické konzilium, pokud je pacient hospitalizován. </a:t>
            </a:r>
          </a:p>
          <a:p>
            <a:pPr algn="just"/>
            <a:endParaRPr lang="cs-CZ" altLang="cs-CZ" dirty="0"/>
          </a:p>
          <a:p>
            <a:pPr algn="just"/>
            <a:r>
              <a:rPr lang="cs-CZ" altLang="cs-CZ" dirty="0"/>
              <a:t>Pokud máme podezření na psychózu u pacienta, který s ní nebyl ještě léčen, nemá svého psychiatra, pak k psychiatrovi (krizové centrum, akutní příjmy v psych. nemocnicích, </a:t>
            </a:r>
            <a:r>
              <a:rPr lang="cs-CZ" altLang="cs-CZ" dirty="0" err="1"/>
              <a:t>amb</a:t>
            </a:r>
            <a:r>
              <a:rPr lang="cs-CZ" altLang="cs-CZ" dirty="0"/>
              <a:t>. psychiatři, pokud mají kapacitu na akutní pacienty) pacienta odešlete co nejdříve, nečekejte prosím na termín u </a:t>
            </a:r>
            <a:r>
              <a:rPr lang="cs-CZ" altLang="cs-CZ" dirty="0" err="1"/>
              <a:t>amb</a:t>
            </a:r>
            <a:r>
              <a:rPr lang="cs-CZ" altLang="cs-CZ" dirty="0"/>
              <a:t>. psychiatra, který můžete dostat za několik týdnů/měsíců. Vhodné je i posoudit, zda nemůže jít o intoxikaci nebo neurologické onemocnění (anamnéza, příznaky, …) Pokud pacienta nutně potřebujete zklidnit a není zjevně opilý, chybu neuděláte s diazepamem. Předpokládám, že například haloperidol </a:t>
            </a:r>
            <a:r>
              <a:rPr lang="cs-CZ" altLang="cs-CZ" dirty="0" err="1"/>
              <a:t>i.m</a:t>
            </a:r>
            <a:r>
              <a:rPr lang="cs-CZ" altLang="cs-CZ" dirty="0"/>
              <a:t>. u sebe mít nebudete.. Na psychiatrii se pacienti někdy dostávají i pomocí RZP, za asistence policie apod. (I těchto služeb se dá v případě potřeby využít.)</a:t>
            </a:r>
          </a:p>
          <a:p>
            <a:endParaRPr lang="cs-CZ" altLang="cs-CZ" dirty="0"/>
          </a:p>
          <a:p>
            <a:endParaRPr lang="cs-CZ" altLang="cs-CZ" dirty="0"/>
          </a:p>
          <a:p>
            <a:endParaRPr lang="cs-CZ" altLang="cs-CZ"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1">
            <a:extLst>
              <a:ext uri="{FF2B5EF4-FFF2-40B4-BE49-F238E27FC236}">
                <a16:creationId xmlns:a16="http://schemas.microsoft.com/office/drawing/2014/main" id="{66E2149F-34CE-4E2D-82D3-C91BA0F4E824}"/>
              </a:ext>
            </a:extLst>
          </p:cNvPr>
          <p:cNvSpPr txBox="1">
            <a:spLocks noChangeArrowheads="1"/>
          </p:cNvSpPr>
          <p:nvPr/>
        </p:nvSpPr>
        <p:spPr bwMode="auto">
          <a:xfrm>
            <a:off x="1774826" y="260351"/>
            <a:ext cx="889317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3600" b="1">
                <a:solidFill>
                  <a:srgbClr val="00B050"/>
                </a:solidFill>
              </a:rPr>
              <a:t>Komunikace se schizofrenním pacientem</a:t>
            </a:r>
          </a:p>
        </p:txBody>
      </p:sp>
      <p:sp>
        <p:nvSpPr>
          <p:cNvPr id="93186" name="Text Box 2">
            <a:extLst>
              <a:ext uri="{FF2B5EF4-FFF2-40B4-BE49-F238E27FC236}">
                <a16:creationId xmlns:a16="http://schemas.microsoft.com/office/drawing/2014/main" id="{031A0080-768A-4607-ADC1-4C609F47359B}"/>
              </a:ext>
            </a:extLst>
          </p:cNvPr>
          <p:cNvSpPr txBox="1">
            <a:spLocks noChangeArrowheads="1"/>
          </p:cNvSpPr>
          <p:nvPr/>
        </p:nvSpPr>
        <p:spPr bwMode="auto">
          <a:xfrm>
            <a:off x="1981200" y="908050"/>
            <a:ext cx="8229600" cy="5473700"/>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mít na paměti, že „klidné“ chování pacienta se může velmi rychle, neočekávaně změnit např. v psychomotorický neklid, agresi vůči sobě, jiným, věcem</a:t>
            </a:r>
          </a:p>
          <a:p>
            <a:pPr>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vystupovat </a:t>
            </a:r>
            <a:r>
              <a:rPr lang="cs-CZ" altLang="cs-CZ" sz="1100" u="sng" dirty="0">
                <a:latin typeface="Calibri" panose="020F0502020204030204" pitchFamily="34" charset="0"/>
              </a:rPr>
              <a:t>klidně</a:t>
            </a:r>
            <a:r>
              <a:rPr lang="cs-CZ" altLang="cs-CZ" sz="1100" dirty="0">
                <a:latin typeface="Calibri" panose="020F0502020204030204" pitchFamily="34" charset="0"/>
              </a:rPr>
              <a:t>, uvolněně, snažit se o získání důvěry </a:t>
            </a:r>
          </a:p>
          <a:p>
            <a:pPr lvl="1">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klidný hlas, ne vystupňované emoce, krátké a jasné fráze</a:t>
            </a:r>
          </a:p>
          <a:p>
            <a:pPr lvl="1">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kontrolovat vlastní emoce</a:t>
            </a:r>
          </a:p>
          <a:p>
            <a:pPr lvl="1">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umožnit pacientovi verbalizovat úzkost, strach, hněv</a:t>
            </a:r>
          </a:p>
          <a:p>
            <a:pPr lvl="1">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nenapomínat, nepoučovat, nehodnotit, </a:t>
            </a:r>
            <a:r>
              <a:rPr lang="cs-CZ" altLang="cs-CZ" sz="1100" u="sng" dirty="0">
                <a:latin typeface="Calibri" panose="020F0502020204030204" pitchFamily="34" charset="0"/>
              </a:rPr>
              <a:t>nelhat</a:t>
            </a:r>
          </a:p>
          <a:p>
            <a:pPr>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pacientovi průběžně vysvětlovat, co se bude dít, a požádat jej o spolupráci</a:t>
            </a:r>
          </a:p>
          <a:p>
            <a:pPr>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hovořit srozumitelně a věcně (nešeptat, nehovořit v náznacích)</a:t>
            </a:r>
          </a:p>
          <a:p>
            <a:pPr>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nutno počítat s tím, že někdy pacient není schopen komunikovat, nerozumí, co mu sdělujeme, není schopen informace zpracovat – vyjádřit pochopení, pro obnovení vztahů ponecháme prostor a čas</a:t>
            </a:r>
          </a:p>
          <a:p>
            <a:pPr>
              <a:spcBef>
                <a:spcPts val="275"/>
              </a:spcBef>
              <a:buClr>
                <a:srgbClr val="000000"/>
              </a:buClr>
              <a:buSzPct val="100000"/>
              <a:buFont typeface="Arial" panose="020B0604020202020204" pitchFamily="34" charset="0"/>
              <a:buChar char="•"/>
              <a:defRPr/>
            </a:pPr>
            <a:r>
              <a:rPr lang="cs-CZ" altLang="cs-CZ" sz="1100" u="sng" dirty="0">
                <a:latin typeface="Calibri" panose="020F0502020204030204" pitchFamily="34" charset="0"/>
              </a:rPr>
              <a:t>nevymlouvat, nepotvrzovat</a:t>
            </a:r>
            <a:r>
              <a:rPr lang="cs-CZ" altLang="cs-CZ" sz="1100" dirty="0">
                <a:latin typeface="Calibri" panose="020F0502020204030204" pitchFamily="34" charset="0"/>
              </a:rPr>
              <a:t>, nediskutovat s pacientem, který nám sděluje své bludy nebo halucinace</a:t>
            </a:r>
          </a:p>
          <a:p>
            <a:pPr>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v případě halucinací (zpravidla sluchových), se snažit získat informaci, co pacientovi přikazují, co musí např. udělat</a:t>
            </a:r>
          </a:p>
          <a:p>
            <a:pPr>
              <a:spcBef>
                <a:spcPts val="275"/>
              </a:spcBef>
              <a:buClr>
                <a:srgbClr val="000000"/>
              </a:buClr>
              <a:buSzPct val="100000"/>
              <a:buFont typeface="Arial" panose="020B0604020202020204" pitchFamily="34" charset="0"/>
              <a:buChar char="•"/>
              <a:defRPr/>
            </a:pPr>
            <a:r>
              <a:rPr lang="cs-CZ" altLang="cs-CZ" sz="1100" u="sng" dirty="0">
                <a:latin typeface="Calibri" panose="020F0502020204030204" pitchFamily="34" charset="0"/>
              </a:rPr>
              <a:t>uklidňovat</a:t>
            </a:r>
            <a:r>
              <a:rPr lang="cs-CZ" altLang="cs-CZ" sz="1100" dirty="0">
                <a:latin typeface="Calibri" panose="020F0502020204030204" pitchFamily="34" charset="0"/>
              </a:rPr>
              <a:t> pacienta </a:t>
            </a:r>
          </a:p>
          <a:p>
            <a:pPr>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empaticky naslouchat  – přikývnutí, parafrázování, rozumím vám, chápu, empatické shrnutí pacientova sdělení</a:t>
            </a:r>
          </a:p>
          <a:p>
            <a:pPr>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zajistit </a:t>
            </a:r>
            <a:r>
              <a:rPr lang="cs-CZ" altLang="cs-CZ" sz="1100" u="sng" dirty="0">
                <a:latin typeface="Calibri" panose="020F0502020204030204" pitchFamily="34" charset="0"/>
              </a:rPr>
              <a:t>bezpečnost</a:t>
            </a:r>
          </a:p>
          <a:p>
            <a:pPr marL="342900">
              <a:spcBef>
                <a:spcPts val="275"/>
              </a:spcBef>
              <a:buSzPct val="100000"/>
              <a:defRPr/>
            </a:pPr>
            <a:r>
              <a:rPr lang="cs-CZ" altLang="cs-CZ" sz="1100" dirty="0">
                <a:latin typeface="Calibri" panose="020F0502020204030204" pitchFamily="34" charset="0"/>
              </a:rPr>
              <a:t>               -       odstranit </a:t>
            </a:r>
            <a:r>
              <a:rPr lang="cs-CZ" altLang="cs-CZ" sz="1100" dirty="0" err="1">
                <a:latin typeface="Calibri" panose="020F0502020204030204" pitchFamily="34" charset="0"/>
              </a:rPr>
              <a:t>potenc</a:t>
            </a:r>
            <a:r>
              <a:rPr lang="cs-CZ" altLang="cs-CZ" sz="1100" dirty="0">
                <a:latin typeface="Calibri" panose="020F0502020204030204" pitchFamily="34" charset="0"/>
              </a:rPr>
              <a:t>. nebezpečné předměty </a:t>
            </a:r>
          </a:p>
          <a:p>
            <a:pPr lvl="1">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chovat se klidně</a:t>
            </a:r>
          </a:p>
          <a:p>
            <a:pPr lvl="1">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nedělat prudké pohyby</a:t>
            </a:r>
          </a:p>
          <a:p>
            <a:pPr lvl="1">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dodržovat bezpečnou vzdálenost – délka paže</a:t>
            </a:r>
          </a:p>
          <a:p>
            <a:pPr lvl="1">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odstranit nebezpečné předměty</a:t>
            </a:r>
          </a:p>
          <a:p>
            <a:pPr lvl="1">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vhodnější přístup ze strany, přístup čelem by mohl vyvolat protiútok</a:t>
            </a:r>
          </a:p>
          <a:p>
            <a:pPr lvl="1">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nepřistupovat zezadu</a:t>
            </a:r>
          </a:p>
          <a:p>
            <a:pPr lvl="1">
              <a:spcBef>
                <a:spcPts val="275"/>
              </a:spcBef>
              <a:buClr>
                <a:srgbClr val="000000"/>
              </a:buClr>
              <a:buSzPct val="100000"/>
              <a:buFont typeface="Arial" panose="020B0604020202020204" pitchFamily="34" charset="0"/>
              <a:buChar char="–"/>
              <a:defRPr/>
            </a:pPr>
            <a:r>
              <a:rPr lang="cs-CZ" altLang="cs-CZ" sz="1100" dirty="0">
                <a:latin typeface="Calibri" panose="020F0502020204030204" pitchFamily="34" charset="0"/>
              </a:rPr>
              <a:t>zachovat si volnou únikovou cestu</a:t>
            </a:r>
          </a:p>
          <a:p>
            <a:pPr>
              <a:spcBef>
                <a:spcPts val="275"/>
              </a:spcBef>
              <a:buClr>
                <a:srgbClr val="000000"/>
              </a:buClr>
              <a:buSzPct val="100000"/>
              <a:buFont typeface="Arial" panose="020B0604020202020204" pitchFamily="34" charset="0"/>
              <a:buChar char="•"/>
              <a:defRPr/>
            </a:pPr>
            <a:r>
              <a:rPr lang="cs-CZ" altLang="cs-CZ" sz="1100" u="sng" dirty="0">
                <a:latin typeface="Calibri" panose="020F0502020204030204" pitchFamily="34" charset="0"/>
              </a:rPr>
              <a:t>omezení pacienta:</a:t>
            </a:r>
            <a:r>
              <a:rPr lang="cs-CZ" altLang="cs-CZ" sz="1100" dirty="0">
                <a:latin typeface="Calibri" panose="020F0502020204030204" pitchFamily="34" charset="0"/>
              </a:rPr>
              <a:t> 5 lidí (co člověk, to končetina, lékař drží hlavu), síťové lůžko, izolační místnost, kurty, aplikace zklidňující medikace, asistence policie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93186">
                                            <p:txEl>
                                              <p:pRg st="8" end="8"/>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93186">
                                            <p:txEl>
                                              <p:pRg st="9" end="9"/>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93186">
                                            <p:txEl>
                                              <p:pRg st="10" end="10"/>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93186">
                                            <p:txEl>
                                              <p:pRg st="11" end="11"/>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93186">
                                            <p:txEl>
                                              <p:pRg st="12" end="1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93186">
                                            <p:txEl>
                                              <p:pRg st="13" end="13"/>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93186">
                                            <p:txEl>
                                              <p:pRg st="14" end="14"/>
                                            </p:txEl>
                                          </p:spTgt>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93186">
                                            <p:txEl>
                                              <p:pRg st="15" end="15"/>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93186">
                                            <p:txEl>
                                              <p:pRg st="16" end="16"/>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93186">
                                            <p:txEl>
                                              <p:pRg st="17" end="17"/>
                                            </p:txEl>
                                          </p:spTgt>
                                        </p:tgtEl>
                                        <p:attrNameLst>
                                          <p:attrName>style.visibility</p:attrName>
                                        </p:attrNameLst>
                                      </p:cBhvr>
                                      <p:to>
                                        <p:strVal val="visible"/>
                                      </p:to>
                                    </p:set>
                                  </p:childTnLst>
                                </p:cTn>
                              </p:par>
                              <p:par>
                                <p:cTn id="27" presetID="1" presetClass="entr" fill="hold" nodeType="withEffect">
                                  <p:stCondLst>
                                    <p:cond delay="0"/>
                                  </p:stCondLst>
                                  <p:childTnLst>
                                    <p:set>
                                      <p:cBhvr additive="repl">
                                        <p:cTn id="28" dur="1" fill="hold">
                                          <p:stCondLst>
                                            <p:cond delay="0"/>
                                          </p:stCondLst>
                                        </p:cTn>
                                        <p:tgtEl>
                                          <p:spTgt spid="93186">
                                            <p:txEl>
                                              <p:pRg st="18" end="18"/>
                                            </p:txEl>
                                          </p:spTgt>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93186">
                                            <p:txEl>
                                              <p:pRg st="19" end="19"/>
                                            </p:txEl>
                                          </p:spTgt>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93186">
                                            <p:txEl>
                                              <p:pRg st="20" end="20"/>
                                            </p:txEl>
                                          </p:spTgt>
                                        </p:tgtEl>
                                        <p:attrNameLst>
                                          <p:attrName>style.visibility</p:attrName>
                                        </p:attrNameLst>
                                      </p:cBhvr>
                                      <p:to>
                                        <p:strVal val="visible"/>
                                      </p:to>
                                    </p:set>
                                  </p:childTnLst>
                                </p:cTn>
                              </p:par>
                              <p:par>
                                <p:cTn id="33" presetID="1" presetClass="entr" fill="hold" nodeType="withEffect">
                                  <p:stCondLst>
                                    <p:cond delay="0"/>
                                  </p:stCondLst>
                                  <p:childTnLst>
                                    <p:set>
                                      <p:cBhvr additive="repl">
                                        <p:cTn id="34" dur="1" fill="hold">
                                          <p:stCondLst>
                                            <p:cond delay="0"/>
                                          </p:stCondLst>
                                        </p:cTn>
                                        <p:tgtEl>
                                          <p:spTgt spid="93186">
                                            <p:txEl>
                                              <p:pRg st="21" end="21"/>
                                            </p:txEl>
                                          </p:spTgt>
                                        </p:tgtEl>
                                        <p:attrNameLst>
                                          <p:attrName>style.visibility</p:attrName>
                                        </p:attrNameLst>
                                      </p:cBhvr>
                                      <p:to>
                                        <p:strVal val="visible"/>
                                      </p:to>
                                    </p:set>
                                  </p:childTnLst>
                                </p:cTn>
                              </p:par>
                              <p:par>
                                <p:cTn id="35" presetID="1" presetClass="entr" fill="hold" nodeType="withEffect">
                                  <p:stCondLst>
                                    <p:cond delay="0"/>
                                  </p:stCondLst>
                                  <p:childTnLst>
                                    <p:set>
                                      <p:cBhvr additive="repl">
                                        <p:cTn id="36" dur="1" fill="hold">
                                          <p:stCondLst>
                                            <p:cond delay="0"/>
                                          </p:stCondLst>
                                        </p:cTn>
                                        <p:tgtEl>
                                          <p:spTgt spid="93186">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1">
            <a:extLst>
              <a:ext uri="{FF2B5EF4-FFF2-40B4-BE49-F238E27FC236}">
                <a16:creationId xmlns:a16="http://schemas.microsoft.com/office/drawing/2014/main" id="{518BD113-FC9F-4AF2-99D0-BEAC17178936}"/>
              </a:ext>
            </a:extLst>
          </p:cNvPr>
          <p:cNvSpPr txBox="1">
            <a:spLocks noChangeArrowheads="1"/>
          </p:cNvSpPr>
          <p:nvPr/>
        </p:nvSpPr>
        <p:spPr bwMode="auto">
          <a:xfrm>
            <a:off x="1524000" y="274639"/>
            <a:ext cx="914400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cs-CZ" altLang="cs-CZ" sz="3600" b="1">
                <a:solidFill>
                  <a:srgbClr val="00B050"/>
                </a:solidFill>
              </a:rPr>
              <a:t>Sdružení pomáhající lidem se schizofrenií</a:t>
            </a:r>
          </a:p>
        </p:txBody>
      </p:sp>
      <p:sp>
        <p:nvSpPr>
          <p:cNvPr id="94210" name="Text Box 2">
            <a:extLst>
              <a:ext uri="{FF2B5EF4-FFF2-40B4-BE49-F238E27FC236}">
                <a16:creationId xmlns:a16="http://schemas.microsoft.com/office/drawing/2014/main" id="{0E6E7309-D627-4879-A098-C88BBE0C0610}"/>
              </a:ext>
            </a:extLst>
          </p:cNvPr>
          <p:cNvSpPr txBox="1">
            <a:spLocks noChangeArrowheads="1"/>
          </p:cNvSpPr>
          <p:nvPr/>
        </p:nvSpPr>
        <p:spPr bwMode="auto">
          <a:xfrm>
            <a:off x="1981200" y="1268413"/>
            <a:ext cx="8229600" cy="4857750"/>
          </a:xfrm>
          <a:prstGeom prst="rect">
            <a:avLst/>
          </a:prstGeom>
          <a:noFill/>
          <a:ln>
            <a:noFill/>
          </a:ln>
          <a:effec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rgbClr val="000000"/>
                </a:solidFill>
                <a:latin typeface="Tahoma" panose="020B0604030504040204" pitchFamily="34" charset="0"/>
                <a:ea typeface="Microsoft YaHei" panose="020B0503020204020204" pitchFamily="34" charset="-122"/>
              </a:defRPr>
            </a:lvl9pPr>
          </a:lstStyle>
          <a:p>
            <a:pPr>
              <a:spcBef>
                <a:spcPts val="800"/>
              </a:spcBef>
              <a:buClr>
                <a:srgbClr val="000000"/>
              </a:buClr>
              <a:buSzPct val="100000"/>
              <a:buFont typeface="Arial" panose="020B0604020202020204" pitchFamily="34" charset="0"/>
              <a:buChar char="•"/>
              <a:defRPr/>
            </a:pPr>
            <a:r>
              <a:rPr lang="cs-CZ" altLang="cs-CZ" sz="3200" b="1" dirty="0">
                <a:latin typeface="Calibri" panose="020F0502020204030204" pitchFamily="34" charset="0"/>
              </a:rPr>
              <a:t>Práh Brno </a:t>
            </a:r>
          </a:p>
          <a:p>
            <a:pPr marL="0" indent="0">
              <a:spcBef>
                <a:spcPts val="800"/>
              </a:spcBef>
              <a:buClr>
                <a:srgbClr val="000000"/>
              </a:buClr>
              <a:buSzPct val="100000"/>
              <a:defRPr/>
            </a:pPr>
            <a:r>
              <a:rPr lang="cs-CZ" altLang="cs-CZ" sz="3200" b="1" dirty="0">
                <a:latin typeface="Calibri" panose="020F0502020204030204" pitchFamily="34" charset="0"/>
              </a:rPr>
              <a:t>- </a:t>
            </a:r>
            <a:r>
              <a:rPr lang="cs-CZ" altLang="cs-CZ" sz="3200" dirty="0">
                <a:latin typeface="Calibri" panose="020F0502020204030204" pitchFamily="34" charset="0"/>
              </a:rPr>
              <a:t>pomoc a podpora při začleňování do běžného života</a:t>
            </a:r>
          </a:p>
          <a:p>
            <a:pPr marL="457200" indent="-457200">
              <a:spcBef>
                <a:spcPts val="800"/>
              </a:spcBef>
              <a:buClr>
                <a:srgbClr val="000000"/>
              </a:buClr>
              <a:buSzPct val="100000"/>
              <a:buFontTx/>
              <a:buChar char="-"/>
              <a:defRPr/>
            </a:pPr>
            <a:r>
              <a:rPr lang="cs-CZ" altLang="cs-CZ" sz="3200" dirty="0">
                <a:latin typeface="Calibri" panose="020F0502020204030204" pitchFamily="34" charset="0"/>
              </a:rPr>
              <a:t>podpora vzdělávání, chránění dílny, chráněné bydlení, chráněná pracovní místa, odborné a sociální poradenství, podpora psychologem</a:t>
            </a:r>
          </a:p>
          <a:p>
            <a:pPr marL="0" indent="0">
              <a:spcBef>
                <a:spcPts val="800"/>
              </a:spcBef>
              <a:buClr>
                <a:srgbClr val="000000"/>
              </a:buClr>
              <a:buSzPct val="100000"/>
              <a:defRPr/>
            </a:pPr>
            <a:endParaRPr lang="cs-CZ" altLang="cs-CZ" sz="3200" dirty="0">
              <a:latin typeface="Calibri" panose="020F0502020204030204" pitchFamily="34" charset="0"/>
            </a:endParaRPr>
          </a:p>
          <a:p>
            <a:pPr>
              <a:spcBef>
                <a:spcPts val="800"/>
              </a:spcBef>
              <a:buClr>
                <a:srgbClr val="000000"/>
              </a:buClr>
              <a:buSzPct val="100000"/>
              <a:buFont typeface="Arial" panose="020B0604020202020204" pitchFamily="34" charset="0"/>
              <a:buChar char="•"/>
              <a:defRPr/>
            </a:pPr>
            <a:r>
              <a:rPr lang="cs-CZ" altLang="cs-CZ" sz="3200" b="1" dirty="0">
                <a:latin typeface="Calibri" panose="020F0502020204030204" pitchFamily="34" charset="0"/>
              </a:rPr>
              <a:t>Chráněná bydlení</a:t>
            </a:r>
            <a:endParaRPr lang="cs-CZ" altLang="cs-CZ" sz="3200" dirty="0">
              <a:latin typeface="Calibri" panose="020F0502020204030204" pitchFamily="34" charset="0"/>
            </a:endParaRPr>
          </a:p>
          <a:p>
            <a:pPr marL="342900">
              <a:spcBef>
                <a:spcPts val="800"/>
              </a:spcBef>
              <a:buSzPct val="100000"/>
              <a:defRPr/>
            </a:pPr>
            <a:endParaRPr lang="cs-CZ" altLang="cs-CZ" sz="3200" dirty="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1875</TotalTime>
  <Words>8853</Words>
  <Application>Microsoft Office PowerPoint</Application>
  <PresentationFormat>Širokoúhlá obrazovka</PresentationFormat>
  <Paragraphs>1008</Paragraphs>
  <Slides>110</Slides>
  <Notes>79</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110</vt:i4>
      </vt:variant>
    </vt:vector>
  </HeadingPairs>
  <TitlesOfParts>
    <vt:vector size="116" baseType="lpstr">
      <vt:lpstr>Arial</vt:lpstr>
      <vt:lpstr>Calibri</vt:lpstr>
      <vt:lpstr>Calibri Light</vt:lpstr>
      <vt:lpstr>Tahoma</vt:lpstr>
      <vt:lpstr>Times New Roman</vt:lpstr>
      <vt:lpstr>Motiv Office</vt:lpstr>
      <vt:lpstr>Prezentace aplikace PowerPoint</vt:lpstr>
      <vt:lpstr>Prezentace aplikace PowerPoint</vt:lpstr>
      <vt:lpstr>Psychóza – představy laiků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Kognitivní příznaky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Katatonie</vt:lpstr>
      <vt:lpstr>Katatonní příznaky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Role neuromediátorů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Imunozánětlivé markery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Akutní léčba (při hospitalizaci)</vt:lpstr>
      <vt:lpstr>Akutní léčba (při hospitalizaci)</vt:lpstr>
      <vt:lpstr>Prezentace aplikace PowerPoint</vt:lpstr>
      <vt:lpstr>Prezentace aplikace PowerPoint</vt:lpstr>
      <vt:lpstr>Prezentace aplikace PowerPoint</vt:lpstr>
      <vt:lpstr>Mechanismus účinku antipsychotik– ovlivnění receptorů</vt:lpstr>
      <vt:lpstr>Mechanismus účinku antipsychotik– ovlivnění receptorů</vt:lpstr>
      <vt:lpstr>Mechanismus účinku antipsychotik– ovlivnění receptorů</vt:lpstr>
      <vt:lpstr>Mechanismus účinku antipsychotik - ostatní</vt:lpstr>
      <vt:lpstr>Antipsychotika - dělení</vt:lpstr>
      <vt:lpstr>Antipsychotika I. generace</vt:lpstr>
      <vt:lpstr>Antipsychotika II. generace</vt:lpstr>
      <vt:lpstr>Antipsychotika II. generace</vt:lpstr>
      <vt:lpstr>Klozapin</vt:lpstr>
      <vt:lpstr>Prezentace aplikace PowerPoint</vt:lpstr>
      <vt:lpstr>Jiné biologické metody v léčbě SCH</vt:lpstr>
      <vt:lpstr>Jiné biologické metody v léčbě SCH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 Mayer</dc:creator>
  <cp:lastModifiedBy>Jan Mayer</cp:lastModifiedBy>
  <cp:revision>142</cp:revision>
  <dcterms:created xsi:type="dcterms:W3CDTF">2020-04-20T19:23:02Z</dcterms:created>
  <dcterms:modified xsi:type="dcterms:W3CDTF">2020-05-14T09:51:52Z</dcterms:modified>
</cp:coreProperties>
</file>