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4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12"/>
    <p:restoredTop sz="94737"/>
  </p:normalViewPr>
  <p:slideViewPr>
    <p:cSldViewPr snapToGrid="0" snapToObjects="1">
      <p:cViewPr varScale="1">
        <p:scale>
          <a:sx n="58" d="100"/>
          <a:sy n="58" d="100"/>
        </p:scale>
        <p:origin x="216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B020E-325C-8245-AC44-0926BEC77DC2}" type="datetimeFigureOut">
              <a:rPr lang="cs-CZ" smtClean="0"/>
              <a:t>19.10.21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371DA-12C6-9941-96E5-AF098D7224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02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sc.org/" TargetMode="External"/><Relationship Id="rId4" Type="http://schemas.openxmlformats.org/officeDocument/2006/relationships/hyperlink" Target="https://friendofthesea.org/" TargetMode="External"/><Relationship Id="rId5" Type="http://schemas.openxmlformats.org/officeDocument/2006/relationships/hyperlink" Target="https://www.asc-aqua.org/" TargetMode="External"/><Relationship Id="rId6" Type="http://schemas.openxmlformats.org/officeDocument/2006/relationships/hyperlink" Target="https://www.bapcertification.org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kulturní (hmyz)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371DA-12C6-9941-96E5-AF098D72242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310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omezení živočišných</a:t>
            </a:r>
            <a:r>
              <a:rPr lang="cs-CZ" baseline="0" dirty="0" smtClean="0"/>
              <a:t> produktů </a:t>
            </a:r>
            <a:r>
              <a:rPr lang="mr-IN" baseline="0" dirty="0" smtClean="0"/>
              <a:t>–</a:t>
            </a:r>
            <a:r>
              <a:rPr lang="cs-CZ" baseline="0" dirty="0" smtClean="0"/>
              <a:t> zejména červeného masa </a:t>
            </a:r>
            <a:r>
              <a:rPr lang="mr-IN" baseline="0" dirty="0" smtClean="0"/>
              <a:t>–</a:t>
            </a:r>
            <a:r>
              <a:rPr lang="cs-CZ" baseline="0" dirty="0" smtClean="0"/>
              <a:t> zdravotní benefity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371DA-12C6-9941-96E5-AF098D72242A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9062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dle klinických</a:t>
            </a:r>
            <a:r>
              <a:rPr lang="cs-CZ" baseline="0" dirty="0" smtClean="0"/>
              <a:t> studií </a:t>
            </a:r>
            <a:r>
              <a:rPr lang="mr-IN" baseline="0" dirty="0" smtClean="0"/>
              <a:t>–</a:t>
            </a:r>
            <a:r>
              <a:rPr lang="cs-CZ" baseline="0" dirty="0" smtClean="0"/>
              <a:t> stravování s uvedenými charakteristikami </a:t>
            </a:r>
            <a:r>
              <a:rPr lang="mr-IN" baseline="0" dirty="0" smtClean="0"/>
              <a:t>–</a:t>
            </a:r>
            <a:r>
              <a:rPr lang="cs-CZ" baseline="0" dirty="0" smtClean="0"/>
              <a:t> představuje nízké riziko pro vznik závažných chronických onemocnění</a:t>
            </a:r>
          </a:p>
          <a:p>
            <a:r>
              <a:rPr lang="cs-CZ" baseline="0" dirty="0" smtClean="0"/>
              <a:t>jedinou výjimku představuje vitamin B12 </a:t>
            </a:r>
            <a:r>
              <a:rPr lang="mr-IN" baseline="0" dirty="0" smtClean="0"/>
              <a:t>–</a:t>
            </a:r>
            <a:r>
              <a:rPr lang="cs-CZ" baseline="0" dirty="0" smtClean="0"/>
              <a:t> který by mohl být deficitní (nutná suplementace či fortifikace)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371DA-12C6-9941-96E5-AF098D72242A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0616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doporučená</a:t>
            </a:r>
            <a:r>
              <a:rPr lang="cs-CZ" baseline="0" dirty="0" smtClean="0"/>
              <a:t> konzumace ryb 1–2x týdně (sice velká ekologická zátěž </a:t>
            </a:r>
            <a:r>
              <a:rPr lang="mr-IN" baseline="0" dirty="0" smtClean="0"/>
              <a:t>–</a:t>
            </a:r>
            <a:r>
              <a:rPr lang="cs-CZ" baseline="0" dirty="0" smtClean="0"/>
              <a:t> ale bere se v potaz obsah živin a vliv na zdraví) </a:t>
            </a:r>
            <a:r>
              <a:rPr lang="mr-IN" baseline="0" dirty="0" smtClean="0"/>
              <a:t>–</a:t>
            </a:r>
            <a:r>
              <a:rPr lang="cs-CZ" baseline="0" dirty="0" smtClean="0"/>
              <a:t> ale vybírat ryby a mořské plody z udržitelného rybolovu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371DA-12C6-9941-96E5-AF098D72242A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007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http://www.msc.org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https://friendofthesea.org</a:t>
            </a:r>
            <a:endParaRPr lang="cs-CZ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https://www.asc-aqua.org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https://www.bapcertification.org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371DA-12C6-9941-96E5-AF098D72242A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874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371DA-12C6-9941-96E5-AF098D72242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474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10/19/21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10/19/21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10/19/21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10/19/21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10/19/21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10/19/21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10/19/21</a:t>
            </a:fld>
            <a:endParaRPr lang="en-US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10/19/21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10/19/21</a:t>
            </a:fld>
            <a:endParaRPr lang="en-US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10/19/21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10/19/21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10/19/21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98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mcojim.cz/magazin/clanky/o-vyzive/Zdravy-zivotni-styl-s-ohledem-na-prirodu.-Novy-trend-ve-vyzive__s10010x10925.html" TargetMode="External"/><Relationship Id="rId4" Type="http://schemas.openxmlformats.org/officeDocument/2006/relationships/hyperlink" Target="https://eatforum.org/content/uploads/2019/07/EAT-Lancet_Commission_Summary_Report.pdf" TargetMode="External"/><Relationship Id="rId5" Type="http://schemas.openxmlformats.org/officeDocument/2006/relationships/hyperlink" Target="https://is.muni.cz/th/frb3b/DP_final.pdf" TargetMode="External"/><Relationship Id="rId6" Type="http://schemas.openxmlformats.org/officeDocument/2006/relationships/hyperlink" Target="https://www.eufic.org/en/food-production/article/practical-tips-for-a-healthy-and-sustainable-diet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eufic.org/en/food-production/article/towards-more-sustainable-diets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" y="1871331"/>
            <a:ext cx="12191999" cy="267940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cs-CZ" dirty="0" smtClean="0"/>
              <a:t>UDRŽITELNÝ </a:t>
            </a:r>
            <a:r>
              <a:rPr lang="cs-CZ" smtClean="0"/>
              <a:t>ZPŮSOB </a:t>
            </a:r>
            <a:r>
              <a:rPr lang="cs-CZ"/>
              <a:t> </a:t>
            </a:r>
            <a:r>
              <a:rPr lang="cs-CZ" smtClean="0"/>
              <a:t>STRAVOVÁNÍ</a:t>
            </a:r>
            <a:br>
              <a:rPr lang="cs-CZ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64780" y="5124893"/>
            <a:ext cx="3324448" cy="1488557"/>
          </a:xfrm>
        </p:spPr>
        <p:txBody>
          <a:bodyPr>
            <a:normAutofit/>
          </a:bodyPr>
          <a:lstStyle/>
          <a:p>
            <a:pPr algn="l"/>
            <a:r>
              <a:rPr lang="cs-CZ" cap="none" dirty="0" smtClean="0">
                <a:latin typeface="+mj-lt"/>
              </a:rPr>
              <a:t>Monika </a:t>
            </a:r>
            <a:r>
              <a:rPr lang="cs-CZ" cap="none" dirty="0">
                <a:latin typeface="+mj-lt"/>
              </a:rPr>
              <a:t>V</a:t>
            </a:r>
            <a:r>
              <a:rPr lang="cs-CZ" cap="none" dirty="0" smtClean="0">
                <a:latin typeface="+mj-lt"/>
              </a:rPr>
              <a:t>ychytilová, </a:t>
            </a:r>
          </a:p>
          <a:p>
            <a:pPr algn="l"/>
            <a:r>
              <a:rPr lang="cs-CZ" cap="none" dirty="0" smtClean="0">
                <a:latin typeface="+mj-lt"/>
              </a:rPr>
              <a:t>Výživa dospělých a dětí,</a:t>
            </a:r>
          </a:p>
          <a:p>
            <a:pPr algn="l"/>
            <a:r>
              <a:rPr lang="cs-CZ" cap="none" dirty="0">
                <a:latin typeface="+mj-lt"/>
              </a:rPr>
              <a:t>23. 9. </a:t>
            </a:r>
            <a:r>
              <a:rPr lang="cs-CZ" cap="none" dirty="0" smtClean="0">
                <a:latin typeface="+mj-lt"/>
              </a:rPr>
              <a:t>2021</a:t>
            </a:r>
            <a:endParaRPr lang="cs-CZ" cap="non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035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 smtClean="0"/>
              <a:t>	použitá literatura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2232838"/>
            <a:ext cx="10058400" cy="3934046"/>
          </a:xfrm>
        </p:spPr>
        <p:txBody>
          <a:bodyPr>
            <a:normAutofit fontScale="55000" lnSpcReduction="20000"/>
          </a:bodyPr>
          <a:lstStyle/>
          <a:p>
            <a:r>
              <a:rPr lang="cs-CZ" sz="3200" dirty="0">
                <a:latin typeface="+mj-lt"/>
              </a:rPr>
              <a:t>International </a:t>
            </a:r>
            <a:r>
              <a:rPr lang="cs-CZ" sz="3200" dirty="0" err="1">
                <a:latin typeface="+mj-lt"/>
              </a:rPr>
              <a:t>scientific</a:t>
            </a:r>
            <a:r>
              <a:rPr lang="cs-CZ" sz="3200" dirty="0">
                <a:latin typeface="+mj-lt"/>
              </a:rPr>
              <a:t> symposium biodiversity and </a:t>
            </a:r>
            <a:r>
              <a:rPr lang="cs-CZ" sz="3200" dirty="0" err="1">
                <a:latin typeface="+mj-lt"/>
              </a:rPr>
              <a:t>sustainable</a:t>
            </a:r>
            <a:r>
              <a:rPr lang="cs-CZ" sz="3200" dirty="0">
                <a:latin typeface="+mj-lt"/>
              </a:rPr>
              <a:t> </a:t>
            </a:r>
            <a:r>
              <a:rPr lang="cs-CZ" sz="3200" dirty="0" err="1">
                <a:latin typeface="+mj-lt"/>
              </a:rPr>
              <a:t>diets</a:t>
            </a:r>
            <a:r>
              <a:rPr lang="cs-CZ" sz="3200" dirty="0">
                <a:latin typeface="+mj-lt"/>
              </a:rPr>
              <a:t> </a:t>
            </a:r>
            <a:r>
              <a:rPr lang="cs-CZ" sz="3200" dirty="0" err="1">
                <a:latin typeface="+mj-lt"/>
              </a:rPr>
              <a:t>united</a:t>
            </a:r>
            <a:r>
              <a:rPr lang="cs-CZ" sz="3200" dirty="0">
                <a:latin typeface="+mj-lt"/>
              </a:rPr>
              <a:t> </a:t>
            </a:r>
            <a:r>
              <a:rPr lang="cs-CZ" sz="3200" dirty="0" err="1">
                <a:latin typeface="+mj-lt"/>
              </a:rPr>
              <a:t>against</a:t>
            </a:r>
            <a:r>
              <a:rPr lang="cs-CZ" sz="3200" dirty="0">
                <a:latin typeface="+mj-lt"/>
              </a:rPr>
              <a:t> </a:t>
            </a:r>
            <a:r>
              <a:rPr lang="cs-CZ" sz="3200" dirty="0" err="1">
                <a:latin typeface="+mj-lt"/>
              </a:rPr>
              <a:t>hunger</a:t>
            </a:r>
            <a:r>
              <a:rPr lang="cs-CZ" sz="3200" dirty="0">
                <a:latin typeface="+mj-lt"/>
              </a:rPr>
              <a:t>, </a:t>
            </a:r>
            <a:r>
              <a:rPr lang="cs-CZ" sz="3200" dirty="0" err="1">
                <a:latin typeface="+mj-lt"/>
              </a:rPr>
              <a:t>Burlingame</a:t>
            </a:r>
            <a:r>
              <a:rPr lang="cs-CZ" sz="3200" dirty="0">
                <a:latin typeface="+mj-lt"/>
              </a:rPr>
              <a:t>  </a:t>
            </a:r>
            <a:r>
              <a:rPr lang="cs-CZ" sz="3200" dirty="0" err="1">
                <a:latin typeface="+mj-lt"/>
              </a:rPr>
              <a:t>rbara</a:t>
            </a:r>
            <a:r>
              <a:rPr lang="cs-CZ" sz="3200" dirty="0">
                <a:latin typeface="+mj-lt"/>
              </a:rPr>
              <a:t>, </a:t>
            </a:r>
            <a:r>
              <a:rPr lang="cs-CZ" sz="3200" dirty="0" err="1">
                <a:latin typeface="+mj-lt"/>
              </a:rPr>
              <a:t>Dernini</a:t>
            </a:r>
            <a:r>
              <a:rPr lang="cs-CZ" sz="3200" dirty="0">
                <a:latin typeface="+mj-lt"/>
              </a:rPr>
              <a:t>  </a:t>
            </a:r>
            <a:r>
              <a:rPr lang="cs-CZ" sz="3200" dirty="0" err="1">
                <a:latin typeface="+mj-lt"/>
              </a:rPr>
              <a:t>ndro</a:t>
            </a:r>
            <a:r>
              <a:rPr lang="cs-CZ" sz="3200" dirty="0">
                <a:latin typeface="+mj-lt"/>
              </a:rPr>
              <a:t>. </a:t>
            </a:r>
            <a:r>
              <a:rPr lang="cs-CZ" sz="3200" i="1" dirty="0" err="1">
                <a:latin typeface="+mj-lt"/>
              </a:rPr>
              <a:t>Sustainable</a:t>
            </a:r>
            <a:r>
              <a:rPr lang="cs-CZ" sz="3200" i="1" dirty="0">
                <a:latin typeface="+mj-lt"/>
              </a:rPr>
              <a:t> </a:t>
            </a:r>
            <a:r>
              <a:rPr lang="cs-CZ" sz="3200" i="1" dirty="0" err="1">
                <a:latin typeface="+mj-lt"/>
              </a:rPr>
              <a:t>Diets</a:t>
            </a:r>
            <a:r>
              <a:rPr lang="cs-CZ" sz="3200" i="1" dirty="0">
                <a:latin typeface="+mj-lt"/>
              </a:rPr>
              <a:t> and Biodiversity: </a:t>
            </a:r>
            <a:r>
              <a:rPr lang="cs-CZ" sz="3200" i="1" dirty="0" err="1">
                <a:latin typeface="+mj-lt"/>
              </a:rPr>
              <a:t>Directions</a:t>
            </a:r>
            <a:r>
              <a:rPr lang="cs-CZ" sz="3200" i="1" dirty="0">
                <a:latin typeface="+mj-lt"/>
              </a:rPr>
              <a:t> and </a:t>
            </a:r>
            <a:r>
              <a:rPr lang="cs-CZ" sz="3200" i="1" dirty="0" err="1">
                <a:latin typeface="+mj-lt"/>
              </a:rPr>
              <a:t>Solutions</a:t>
            </a:r>
            <a:r>
              <a:rPr lang="cs-CZ" sz="3200" i="1" dirty="0">
                <a:latin typeface="+mj-lt"/>
              </a:rPr>
              <a:t> </a:t>
            </a:r>
            <a:r>
              <a:rPr lang="cs-CZ" sz="3200" i="1" dirty="0" err="1">
                <a:latin typeface="+mj-lt"/>
              </a:rPr>
              <a:t>for</a:t>
            </a:r>
            <a:r>
              <a:rPr lang="cs-CZ" sz="3200" i="1" dirty="0">
                <a:latin typeface="+mj-lt"/>
              </a:rPr>
              <a:t> </a:t>
            </a:r>
            <a:r>
              <a:rPr lang="cs-CZ" sz="3200" i="1" dirty="0" err="1">
                <a:latin typeface="+mj-lt"/>
              </a:rPr>
              <a:t>Policy</a:t>
            </a:r>
            <a:r>
              <a:rPr lang="cs-CZ" sz="3200" i="1" dirty="0">
                <a:latin typeface="+mj-lt"/>
              </a:rPr>
              <a:t>, </a:t>
            </a:r>
            <a:r>
              <a:rPr lang="cs-CZ" sz="3200" i="1" dirty="0" err="1">
                <a:latin typeface="+mj-lt"/>
              </a:rPr>
              <a:t>Research</a:t>
            </a:r>
            <a:r>
              <a:rPr lang="cs-CZ" sz="3200" i="1" dirty="0">
                <a:latin typeface="+mj-lt"/>
              </a:rPr>
              <a:t> and </a:t>
            </a:r>
            <a:r>
              <a:rPr lang="cs-CZ" sz="3200" i="1" dirty="0" err="1">
                <a:latin typeface="+mj-lt"/>
              </a:rPr>
              <a:t>Action</a:t>
            </a:r>
            <a:r>
              <a:rPr lang="cs-CZ" sz="3200" i="1" dirty="0">
                <a:latin typeface="+mj-lt"/>
              </a:rPr>
              <a:t>: </a:t>
            </a:r>
            <a:r>
              <a:rPr lang="cs-CZ" sz="3200" i="1" dirty="0" err="1">
                <a:latin typeface="+mj-lt"/>
              </a:rPr>
              <a:t>Proceedings</a:t>
            </a:r>
            <a:r>
              <a:rPr lang="cs-CZ" sz="3200" i="1" dirty="0">
                <a:latin typeface="+mj-lt"/>
              </a:rPr>
              <a:t> </a:t>
            </a:r>
            <a:r>
              <a:rPr lang="cs-CZ" sz="3200" i="1" dirty="0" err="1">
                <a:latin typeface="+mj-lt"/>
              </a:rPr>
              <a:t>of</a:t>
            </a:r>
            <a:r>
              <a:rPr lang="cs-CZ" sz="3200" i="1" dirty="0">
                <a:latin typeface="+mj-lt"/>
              </a:rPr>
              <a:t> </a:t>
            </a:r>
            <a:r>
              <a:rPr lang="cs-CZ" sz="3200" i="1" dirty="0" err="1">
                <a:latin typeface="+mj-lt"/>
              </a:rPr>
              <a:t>the</a:t>
            </a:r>
            <a:r>
              <a:rPr lang="cs-CZ" sz="3200" i="1" dirty="0">
                <a:latin typeface="+mj-lt"/>
              </a:rPr>
              <a:t> </a:t>
            </a:r>
            <a:r>
              <a:rPr lang="cs-CZ" sz="3200" i="1" dirty="0" err="1">
                <a:latin typeface="+mj-lt"/>
              </a:rPr>
              <a:t>Intenational</a:t>
            </a:r>
            <a:r>
              <a:rPr lang="cs-CZ" sz="3200" i="1" dirty="0">
                <a:latin typeface="+mj-lt"/>
              </a:rPr>
              <a:t> </a:t>
            </a:r>
            <a:r>
              <a:rPr lang="cs-CZ" sz="3200" i="1" dirty="0" err="1">
                <a:latin typeface="+mj-lt"/>
              </a:rPr>
              <a:t>Scientific</a:t>
            </a:r>
            <a:r>
              <a:rPr lang="cs-CZ" sz="3200" i="1" dirty="0">
                <a:latin typeface="+mj-lt"/>
              </a:rPr>
              <a:t> Symposium Biodiversity and </a:t>
            </a:r>
            <a:r>
              <a:rPr lang="cs-CZ" sz="3200" i="1" dirty="0" err="1">
                <a:latin typeface="+mj-lt"/>
              </a:rPr>
              <a:t>Sustainable</a:t>
            </a:r>
            <a:r>
              <a:rPr lang="cs-CZ" sz="3200" i="1" dirty="0">
                <a:latin typeface="+mj-lt"/>
              </a:rPr>
              <a:t> </a:t>
            </a:r>
            <a:r>
              <a:rPr lang="cs-CZ" sz="3200" i="1" dirty="0" err="1">
                <a:latin typeface="+mj-lt"/>
              </a:rPr>
              <a:t>Diets</a:t>
            </a:r>
            <a:r>
              <a:rPr lang="cs-CZ" sz="3200" i="1" dirty="0">
                <a:latin typeface="+mj-lt"/>
              </a:rPr>
              <a:t> United </a:t>
            </a:r>
            <a:r>
              <a:rPr lang="cs-CZ" sz="3200" i="1" dirty="0" err="1">
                <a:latin typeface="+mj-lt"/>
              </a:rPr>
              <a:t>against</a:t>
            </a:r>
            <a:r>
              <a:rPr lang="cs-CZ" sz="3200" i="1" dirty="0">
                <a:latin typeface="+mj-lt"/>
              </a:rPr>
              <a:t> </a:t>
            </a:r>
            <a:r>
              <a:rPr lang="cs-CZ" sz="3200" i="1" dirty="0" err="1">
                <a:latin typeface="+mj-lt"/>
              </a:rPr>
              <a:t>Hunger</a:t>
            </a:r>
            <a:r>
              <a:rPr lang="cs-CZ" sz="3200" i="1" dirty="0">
                <a:latin typeface="+mj-lt"/>
              </a:rPr>
              <a:t>, 3-5 </a:t>
            </a:r>
            <a:r>
              <a:rPr lang="cs-CZ" sz="3200" i="1" dirty="0" err="1">
                <a:latin typeface="+mj-lt"/>
              </a:rPr>
              <a:t>November</a:t>
            </a:r>
            <a:r>
              <a:rPr lang="cs-CZ" sz="3200" i="1" dirty="0">
                <a:latin typeface="+mj-lt"/>
              </a:rPr>
              <a:t> 2010, FAO </a:t>
            </a:r>
            <a:r>
              <a:rPr lang="cs-CZ" sz="3200" i="1" dirty="0" err="1">
                <a:latin typeface="+mj-lt"/>
              </a:rPr>
              <a:t>Headquarters</a:t>
            </a:r>
            <a:r>
              <a:rPr lang="cs-CZ" sz="3200" i="1" dirty="0">
                <a:latin typeface="+mj-lt"/>
              </a:rPr>
              <a:t>, Rome</a:t>
            </a:r>
            <a:r>
              <a:rPr lang="cs-CZ" sz="3200" dirty="0">
                <a:latin typeface="+mj-lt"/>
              </a:rPr>
              <a:t>. FAO; 2012.</a:t>
            </a:r>
          </a:p>
          <a:p>
            <a:r>
              <a:rPr lang="cs-CZ" sz="3200" dirty="0" err="1" smtClean="0">
                <a:latin typeface="+mj-lt"/>
              </a:rPr>
              <a:t>Towards</a:t>
            </a:r>
            <a:r>
              <a:rPr lang="cs-CZ" sz="3200" dirty="0" smtClean="0">
                <a:latin typeface="+mj-lt"/>
              </a:rPr>
              <a:t> </a:t>
            </a:r>
            <a:r>
              <a:rPr lang="cs-CZ" sz="3200" dirty="0">
                <a:latin typeface="+mj-lt"/>
              </a:rPr>
              <a:t>more </a:t>
            </a:r>
            <a:r>
              <a:rPr lang="cs-CZ" sz="3200" dirty="0" err="1">
                <a:latin typeface="+mj-lt"/>
              </a:rPr>
              <a:t>sustainable</a:t>
            </a:r>
            <a:r>
              <a:rPr lang="cs-CZ" sz="3200" dirty="0">
                <a:latin typeface="+mj-lt"/>
              </a:rPr>
              <a:t> </a:t>
            </a:r>
            <a:r>
              <a:rPr lang="cs-CZ" sz="3200" dirty="0" err="1">
                <a:latin typeface="+mj-lt"/>
              </a:rPr>
              <a:t>diets</a:t>
            </a:r>
            <a:r>
              <a:rPr lang="cs-CZ" sz="3200" dirty="0">
                <a:latin typeface="+mj-lt"/>
              </a:rPr>
              <a:t>. </a:t>
            </a:r>
            <a:r>
              <a:rPr lang="cs-CZ" sz="3200" dirty="0" err="1">
                <a:latin typeface="+mj-lt"/>
              </a:rPr>
              <a:t>Published</a:t>
            </a:r>
            <a:r>
              <a:rPr lang="cs-CZ" sz="3200" dirty="0">
                <a:latin typeface="+mj-lt"/>
              </a:rPr>
              <a:t> Winter 2018. </a:t>
            </a:r>
            <a:r>
              <a:rPr lang="cs-CZ" sz="3200" dirty="0" err="1">
                <a:latin typeface="+mj-lt"/>
              </a:rPr>
              <a:t>Accessed</a:t>
            </a:r>
            <a:r>
              <a:rPr lang="cs-CZ" sz="3200" dirty="0">
                <a:latin typeface="+mj-lt"/>
              </a:rPr>
              <a:t> </a:t>
            </a:r>
            <a:r>
              <a:rPr lang="cs-CZ" sz="3200" dirty="0" err="1">
                <a:latin typeface="+mj-lt"/>
              </a:rPr>
              <a:t>September</a:t>
            </a:r>
            <a:r>
              <a:rPr lang="cs-CZ" sz="3200" dirty="0">
                <a:latin typeface="+mj-lt"/>
              </a:rPr>
              <a:t> 22, 2021. </a:t>
            </a:r>
            <a:r>
              <a:rPr lang="cs-CZ" sz="3200" dirty="0">
                <a:latin typeface="+mj-lt"/>
                <a:hlinkClick r:id="rId2"/>
              </a:rPr>
              <a:t>https://</a:t>
            </a:r>
            <a:r>
              <a:rPr lang="cs-CZ" sz="3200" dirty="0" smtClean="0">
                <a:latin typeface="+mj-lt"/>
                <a:hlinkClick r:id="rId2"/>
              </a:rPr>
              <a:t>www.eufic.org/en/food-production/article/towards-more-sustainable-diets</a:t>
            </a:r>
            <a:r>
              <a:rPr lang="cs-CZ" sz="3200" dirty="0" smtClean="0">
                <a:latin typeface="+mj-lt"/>
              </a:rPr>
              <a:t> </a:t>
            </a:r>
            <a:endParaRPr lang="cs-CZ" sz="3200" dirty="0">
              <a:latin typeface="+mj-lt"/>
            </a:endParaRPr>
          </a:p>
          <a:p>
            <a:r>
              <a:rPr lang="cs-CZ" sz="3200" dirty="0" err="1" smtClean="0">
                <a:latin typeface="+mj-lt"/>
              </a:rPr>
              <a:t>Kapitulčinová</a:t>
            </a:r>
            <a:r>
              <a:rPr lang="cs-CZ" sz="3200" dirty="0" smtClean="0">
                <a:latin typeface="+mj-lt"/>
              </a:rPr>
              <a:t> </a:t>
            </a:r>
            <a:r>
              <a:rPr lang="cs-CZ" sz="3200" dirty="0">
                <a:latin typeface="+mj-lt"/>
              </a:rPr>
              <a:t>D. Zdravý životní styl s ohledem na přírodu. Nový trend ve výživě? </a:t>
            </a:r>
            <a:r>
              <a:rPr lang="cs-CZ" sz="3200" dirty="0" err="1">
                <a:latin typeface="+mj-lt"/>
              </a:rPr>
              <a:t>www.vimcojim.cz</a:t>
            </a:r>
            <a:r>
              <a:rPr lang="cs-CZ" sz="3200" dirty="0">
                <a:latin typeface="+mj-lt"/>
              </a:rPr>
              <a:t>. </a:t>
            </a:r>
            <a:r>
              <a:rPr lang="cs-CZ" sz="3200" dirty="0" err="1">
                <a:latin typeface="+mj-lt"/>
              </a:rPr>
              <a:t>Accessed</a:t>
            </a:r>
            <a:r>
              <a:rPr lang="cs-CZ" sz="3200" dirty="0">
                <a:latin typeface="+mj-lt"/>
              </a:rPr>
              <a:t> </a:t>
            </a:r>
            <a:r>
              <a:rPr lang="cs-CZ" sz="3200" dirty="0" err="1">
                <a:latin typeface="+mj-lt"/>
              </a:rPr>
              <a:t>September</a:t>
            </a:r>
            <a:r>
              <a:rPr lang="cs-CZ" sz="3200" dirty="0">
                <a:latin typeface="+mj-lt"/>
              </a:rPr>
              <a:t> 22, 2021. </a:t>
            </a:r>
            <a:r>
              <a:rPr lang="cs-CZ" sz="3200" dirty="0">
                <a:latin typeface="+mj-lt"/>
                <a:hlinkClick r:id="rId3"/>
              </a:rPr>
              <a:t>https://www.vimcojim.cz/magazin/clanky/o-vyzive/Zdravy-zivotni-styl-s-ohledem-na-prirodu.-Novy-trend-ve-vyzive__</a:t>
            </a:r>
            <a:r>
              <a:rPr lang="cs-CZ" sz="3200" dirty="0" smtClean="0">
                <a:latin typeface="+mj-lt"/>
                <a:hlinkClick r:id="rId3"/>
              </a:rPr>
              <a:t>s10010x10925.html</a:t>
            </a:r>
            <a:r>
              <a:rPr lang="cs-CZ" sz="3200" dirty="0" smtClean="0">
                <a:latin typeface="+mj-lt"/>
              </a:rPr>
              <a:t> </a:t>
            </a:r>
            <a:endParaRPr lang="cs-CZ" sz="3200" dirty="0">
              <a:latin typeface="+mj-lt"/>
            </a:endParaRPr>
          </a:p>
          <a:p>
            <a:r>
              <a:rPr lang="cs-CZ" sz="3200" dirty="0" err="1" smtClean="0">
                <a:latin typeface="+mj-lt"/>
              </a:rPr>
              <a:t>Summary</a:t>
            </a:r>
            <a:r>
              <a:rPr lang="cs-CZ" sz="3200" dirty="0" smtClean="0">
                <a:latin typeface="+mj-lt"/>
              </a:rPr>
              <a:t> </a:t>
            </a:r>
            <a:r>
              <a:rPr lang="cs-CZ" sz="3200" dirty="0">
                <a:latin typeface="+mj-lt"/>
              </a:rPr>
              <a:t>report </a:t>
            </a:r>
            <a:r>
              <a:rPr lang="cs-CZ" sz="3200" dirty="0" err="1">
                <a:latin typeface="+mj-lt"/>
              </a:rPr>
              <a:t>of</a:t>
            </a:r>
            <a:r>
              <a:rPr lang="cs-CZ" sz="3200" dirty="0">
                <a:latin typeface="+mj-lt"/>
              </a:rPr>
              <a:t> EAT-Lancet </a:t>
            </a:r>
            <a:r>
              <a:rPr lang="cs-CZ" sz="3200" dirty="0" err="1">
                <a:latin typeface="+mj-lt"/>
              </a:rPr>
              <a:t>Commission</a:t>
            </a:r>
            <a:r>
              <a:rPr lang="cs-CZ" sz="3200" dirty="0">
                <a:latin typeface="+mj-lt"/>
              </a:rPr>
              <a:t>. </a:t>
            </a:r>
            <a:r>
              <a:rPr lang="cs-CZ" sz="3200" dirty="0">
                <a:latin typeface="+mj-lt"/>
                <a:hlinkClick r:id="rId4"/>
              </a:rPr>
              <a:t>https://</a:t>
            </a:r>
            <a:r>
              <a:rPr lang="cs-CZ" sz="3200" dirty="0" smtClean="0">
                <a:latin typeface="+mj-lt"/>
                <a:hlinkClick r:id="rId4"/>
              </a:rPr>
              <a:t>eatforum.org/content/uploads/2019/07/EAT-Lancet_Commission_Summary_Report.pdf</a:t>
            </a:r>
            <a:r>
              <a:rPr lang="cs-CZ" sz="3200" dirty="0" smtClean="0">
                <a:latin typeface="+mj-lt"/>
              </a:rPr>
              <a:t> </a:t>
            </a:r>
            <a:endParaRPr lang="cs-CZ" sz="3200" dirty="0">
              <a:latin typeface="+mj-lt"/>
            </a:endParaRPr>
          </a:p>
          <a:p>
            <a:r>
              <a:rPr lang="cs-CZ" sz="3200" dirty="0" err="1" smtClean="0">
                <a:latin typeface="+mj-lt"/>
              </a:rPr>
              <a:t>Flexitariánství</a:t>
            </a:r>
            <a:r>
              <a:rPr lang="cs-CZ" sz="3200" dirty="0" smtClean="0">
                <a:latin typeface="+mj-lt"/>
              </a:rPr>
              <a:t> </a:t>
            </a:r>
            <a:r>
              <a:rPr lang="cs-CZ" sz="3200" dirty="0">
                <a:latin typeface="+mj-lt"/>
              </a:rPr>
              <a:t>jako udržitelný způsob stravování</a:t>
            </a:r>
            <a:r>
              <a:rPr lang="cs-CZ" sz="3200" dirty="0" smtClean="0">
                <a:latin typeface="+mj-lt"/>
              </a:rPr>
              <a:t>. Diplomová práce. Kunzová M. 2020. </a:t>
            </a:r>
            <a:r>
              <a:rPr lang="cs-CZ" sz="3200" dirty="0">
                <a:latin typeface="+mj-lt"/>
                <a:hlinkClick r:id="rId5"/>
              </a:rPr>
              <a:t>https://</a:t>
            </a:r>
            <a:r>
              <a:rPr lang="cs-CZ" sz="3200" dirty="0" smtClean="0">
                <a:latin typeface="+mj-lt"/>
                <a:hlinkClick r:id="rId5"/>
              </a:rPr>
              <a:t>is.muni.cz/th/frb3b/DP_final.pdf</a:t>
            </a:r>
            <a:r>
              <a:rPr lang="cs-CZ" sz="3200" dirty="0" smtClean="0">
                <a:latin typeface="+mj-lt"/>
              </a:rPr>
              <a:t> </a:t>
            </a:r>
            <a:endParaRPr lang="cs-CZ" sz="3200" dirty="0">
              <a:latin typeface="+mj-lt"/>
            </a:endParaRPr>
          </a:p>
          <a:p>
            <a:r>
              <a:rPr lang="cs-CZ" sz="3200" dirty="0" smtClean="0">
                <a:latin typeface="+mj-lt"/>
              </a:rPr>
              <a:t>9 </a:t>
            </a:r>
            <a:r>
              <a:rPr lang="cs-CZ" sz="3200" dirty="0" err="1">
                <a:latin typeface="+mj-lt"/>
              </a:rPr>
              <a:t>practical</a:t>
            </a:r>
            <a:r>
              <a:rPr lang="cs-CZ" sz="3200" dirty="0">
                <a:latin typeface="+mj-lt"/>
              </a:rPr>
              <a:t> </a:t>
            </a:r>
            <a:r>
              <a:rPr lang="cs-CZ" sz="3200" dirty="0" err="1">
                <a:latin typeface="+mj-lt"/>
              </a:rPr>
              <a:t>tips</a:t>
            </a:r>
            <a:r>
              <a:rPr lang="cs-CZ" sz="3200" dirty="0">
                <a:latin typeface="+mj-lt"/>
              </a:rPr>
              <a:t> </a:t>
            </a:r>
            <a:r>
              <a:rPr lang="cs-CZ" sz="3200" dirty="0" err="1">
                <a:latin typeface="+mj-lt"/>
              </a:rPr>
              <a:t>for</a:t>
            </a:r>
            <a:r>
              <a:rPr lang="cs-CZ" sz="3200" dirty="0">
                <a:latin typeface="+mj-lt"/>
              </a:rPr>
              <a:t> a </a:t>
            </a:r>
            <a:r>
              <a:rPr lang="cs-CZ" sz="3200" dirty="0" err="1">
                <a:latin typeface="+mj-lt"/>
              </a:rPr>
              <a:t>healthy</a:t>
            </a:r>
            <a:r>
              <a:rPr lang="cs-CZ" sz="3200" dirty="0">
                <a:latin typeface="+mj-lt"/>
              </a:rPr>
              <a:t> and </a:t>
            </a:r>
            <a:r>
              <a:rPr lang="cs-CZ" sz="3200" dirty="0" err="1">
                <a:latin typeface="+mj-lt"/>
              </a:rPr>
              <a:t>sustainable</a:t>
            </a:r>
            <a:r>
              <a:rPr lang="cs-CZ" sz="3200" dirty="0">
                <a:latin typeface="+mj-lt"/>
              </a:rPr>
              <a:t> diet. </a:t>
            </a:r>
            <a:r>
              <a:rPr lang="cs-CZ" sz="3200" dirty="0" err="1">
                <a:latin typeface="+mj-lt"/>
              </a:rPr>
              <a:t>Accessed</a:t>
            </a:r>
            <a:r>
              <a:rPr lang="cs-CZ" sz="3200" dirty="0">
                <a:latin typeface="+mj-lt"/>
              </a:rPr>
              <a:t> </a:t>
            </a:r>
            <a:r>
              <a:rPr lang="cs-CZ" sz="3200" dirty="0" err="1">
                <a:latin typeface="+mj-lt"/>
              </a:rPr>
              <a:t>September</a:t>
            </a:r>
            <a:r>
              <a:rPr lang="cs-CZ" sz="3200" dirty="0">
                <a:latin typeface="+mj-lt"/>
              </a:rPr>
              <a:t> 22, 2021. </a:t>
            </a:r>
            <a:r>
              <a:rPr lang="cs-CZ" sz="3200" dirty="0">
                <a:latin typeface="+mj-lt"/>
                <a:hlinkClick r:id="rId6"/>
              </a:rPr>
              <a:t>https://</a:t>
            </a:r>
            <a:r>
              <a:rPr lang="cs-CZ" sz="3200" dirty="0" smtClean="0">
                <a:latin typeface="+mj-lt"/>
                <a:hlinkClick r:id="rId6"/>
              </a:rPr>
              <a:t>www.eufic.org/en/food-production/article/practical-tips-for-a-healthy-and-sustainable-diet</a:t>
            </a:r>
            <a:r>
              <a:rPr lang="cs-CZ" sz="3200" dirty="0" smtClean="0">
                <a:latin typeface="+mj-lt"/>
              </a:rPr>
              <a:t> </a:t>
            </a:r>
            <a:endParaRPr lang="cs-CZ" sz="3200" dirty="0">
              <a:latin typeface="+mj-lt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v"/>
              <a:tabLst/>
              <a:defRPr/>
            </a:pPr>
            <a:endParaRPr lang="cs-CZ" sz="3200" dirty="0" smtClean="0">
              <a:latin typeface="+mj-lt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v"/>
              <a:tabLst/>
              <a:defRPr/>
            </a:pPr>
            <a:endParaRPr lang="cs-CZ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38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25553"/>
            <a:ext cx="121920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cs-CZ" dirty="0" smtClean="0"/>
              <a:t>	Děkuji </a:t>
            </a:r>
            <a:r>
              <a:rPr lang="cs-CZ" dirty="0" smtClean="0"/>
              <a:t>za </a:t>
            </a:r>
            <a:r>
              <a:rPr lang="cs-CZ" dirty="0" smtClean="0"/>
              <a:t>pozornost!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37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 smtClean="0"/>
              <a:t>	definice </a:t>
            </a:r>
            <a:r>
              <a:rPr lang="cs-CZ" sz="3600" dirty="0" smtClean="0"/>
              <a:t>(FAO, 2012)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3870250"/>
            <a:ext cx="10058400" cy="2296633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cs-CZ" dirty="0" smtClean="0">
                <a:latin typeface="+mj-lt"/>
              </a:rPr>
              <a:t> ochrana biodiverzity a ekosystémů</a:t>
            </a:r>
          </a:p>
          <a:p>
            <a:pPr>
              <a:buFont typeface="Wingdings" charset="2"/>
              <a:buChar char="v"/>
            </a:pPr>
            <a:r>
              <a:rPr lang="cs-CZ" dirty="0">
                <a:latin typeface="+mj-lt"/>
              </a:rPr>
              <a:t> </a:t>
            </a:r>
            <a:r>
              <a:rPr lang="cs-CZ" dirty="0" smtClean="0">
                <a:latin typeface="+mj-lt"/>
              </a:rPr>
              <a:t>kulturní přijatelnost</a:t>
            </a:r>
          </a:p>
          <a:p>
            <a:pPr>
              <a:buFont typeface="Wingdings" charset="2"/>
              <a:buChar char="v"/>
            </a:pPr>
            <a:r>
              <a:rPr lang="cs-CZ" dirty="0">
                <a:latin typeface="+mj-lt"/>
              </a:rPr>
              <a:t> </a:t>
            </a:r>
            <a:r>
              <a:rPr lang="cs-CZ" dirty="0" smtClean="0">
                <a:latin typeface="+mj-lt"/>
              </a:rPr>
              <a:t>dostupnost (ekonomická)</a:t>
            </a:r>
          </a:p>
          <a:p>
            <a:pPr>
              <a:buFont typeface="Wingdings" charset="2"/>
              <a:buChar char="v"/>
            </a:pPr>
            <a:r>
              <a:rPr lang="cs-CZ" dirty="0">
                <a:latin typeface="+mj-lt"/>
              </a:rPr>
              <a:t> </a:t>
            </a:r>
            <a:r>
              <a:rPr lang="cs-CZ" dirty="0" smtClean="0">
                <a:latin typeface="+mj-lt"/>
              </a:rPr>
              <a:t>nutričně adekvátní</a:t>
            </a:r>
            <a:endParaRPr lang="cs-CZ" dirty="0">
              <a:latin typeface="+mj-lt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097280" y="2033000"/>
            <a:ext cx="9024915" cy="14544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00" i="1" dirty="0">
              <a:latin typeface="+mj-lt"/>
            </a:endParaRPr>
          </a:p>
          <a:p>
            <a:r>
              <a:rPr lang="cs-CZ" i="1" dirty="0" smtClean="0">
                <a:latin typeface="+mj-lt"/>
              </a:rPr>
              <a:t>„Strava s nízkým dopadem na </a:t>
            </a:r>
            <a:r>
              <a:rPr lang="cs-CZ" b="1" i="1" dirty="0" smtClean="0">
                <a:latin typeface="+mj-lt"/>
              </a:rPr>
              <a:t>životní prostředí</a:t>
            </a:r>
            <a:r>
              <a:rPr lang="cs-CZ" i="1" dirty="0" smtClean="0">
                <a:latin typeface="+mj-lt"/>
              </a:rPr>
              <a:t>, která přispívá k potravinové a výživové bezpečnosti a ke zdravému životu pro současné i budoucí generace; chrání a respektuje biodiverzitu a ekosystémy, je kulturně přijatelná, dostupná a ekonomicky spravedlivá; nutričně adekvátní, bezpečná a zdravá; při optimalizaci přírodních a lidských zdrojů.“</a:t>
            </a:r>
            <a:r>
              <a:rPr lang="cs-CZ" dirty="0" smtClean="0">
                <a:latin typeface="+mj-lt"/>
              </a:rPr>
              <a:t> </a:t>
            </a:r>
          </a:p>
          <a:p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050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 txBox="1">
            <a:spLocks/>
          </p:cNvSpPr>
          <p:nvPr/>
        </p:nvSpPr>
        <p:spPr>
          <a:xfrm>
            <a:off x="1446028" y="2555360"/>
            <a:ext cx="9058939" cy="18890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cs-CZ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 smtClean="0"/>
              <a:t>	dopad produkce potravin na životní prostředí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6800" y="2083981"/>
            <a:ext cx="10058400" cy="387025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cs-CZ" sz="3200" dirty="0" smtClean="0">
                <a:latin typeface="+mj-lt"/>
              </a:rPr>
              <a:t> zemědělství</a:t>
            </a:r>
          </a:p>
          <a:p>
            <a:pPr lvl="1">
              <a:buFont typeface="Wingdings" charset="2"/>
              <a:buChar char="v"/>
            </a:pPr>
            <a:r>
              <a:rPr lang="cs-CZ" sz="2800" dirty="0" smtClean="0">
                <a:latin typeface="+mj-lt"/>
              </a:rPr>
              <a:t> 30 % emisí </a:t>
            </a:r>
            <a:r>
              <a:rPr lang="cs-CZ" sz="2800" b="1" dirty="0" smtClean="0">
                <a:latin typeface="+mj-lt"/>
              </a:rPr>
              <a:t>skleníkových plynů </a:t>
            </a:r>
            <a:r>
              <a:rPr lang="cs-CZ" sz="2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způsobených člověkem </a:t>
            </a:r>
          </a:p>
          <a:p>
            <a:pPr lvl="1">
              <a:buFont typeface="Wingdings" charset="2"/>
              <a:buChar char="v"/>
            </a:pPr>
            <a:r>
              <a:rPr lang="cs-CZ" sz="2800" dirty="0" smtClean="0">
                <a:latin typeface="+mj-lt"/>
              </a:rPr>
              <a:t> 70 % </a:t>
            </a:r>
            <a:r>
              <a:rPr lang="cs-CZ" sz="2800" b="1" dirty="0" smtClean="0">
                <a:latin typeface="+mj-lt"/>
              </a:rPr>
              <a:t>spotřeby vody</a:t>
            </a:r>
          </a:p>
          <a:p>
            <a:pPr lvl="1">
              <a:buFont typeface="Wingdings" charset="2"/>
              <a:buChar char="v"/>
            </a:pPr>
            <a:r>
              <a:rPr lang="cs-CZ" sz="2800" dirty="0" smtClean="0">
                <a:latin typeface="+mj-lt"/>
              </a:rPr>
              <a:t> </a:t>
            </a:r>
            <a:r>
              <a:rPr lang="cs-CZ" sz="2800" b="1" dirty="0" smtClean="0">
                <a:latin typeface="+mj-lt"/>
              </a:rPr>
              <a:t>odlesňování</a:t>
            </a:r>
            <a:r>
              <a:rPr lang="cs-CZ" sz="2800" dirty="0" smtClean="0">
                <a:latin typeface="+mj-lt"/>
              </a:rPr>
              <a:t>, změny ve využívání půdy, </a:t>
            </a:r>
            <a:r>
              <a:rPr lang="cs-CZ" sz="2800" b="1" dirty="0" smtClean="0">
                <a:latin typeface="+mj-lt"/>
              </a:rPr>
              <a:t>ztráta biodiverzity</a:t>
            </a:r>
          </a:p>
          <a:p>
            <a:pPr lvl="1">
              <a:buFont typeface="Wingdings" charset="2"/>
              <a:buChar char="v"/>
            </a:pPr>
            <a:r>
              <a:rPr lang="cs-CZ" sz="2800" dirty="0" smtClean="0">
                <a:latin typeface="+mj-lt"/>
              </a:rPr>
              <a:t> </a:t>
            </a:r>
            <a:r>
              <a:rPr lang="cs-CZ" sz="2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hlavní zdroj </a:t>
            </a:r>
            <a:r>
              <a:rPr lang="cs-CZ" sz="2800" b="1" dirty="0" smtClean="0">
                <a:latin typeface="+mj-lt"/>
              </a:rPr>
              <a:t>znečištění vody  </a:t>
            </a:r>
            <a:endParaRPr lang="cs-CZ" b="1" dirty="0" smtClean="0">
              <a:latin typeface="+mj-lt"/>
            </a:endParaRPr>
          </a:p>
          <a:p>
            <a:pPr>
              <a:buFont typeface="Wingdings" charset="2"/>
              <a:buChar char="v"/>
            </a:pPr>
            <a:endParaRPr lang="cs-CZ" sz="4000" dirty="0" smtClean="0">
              <a:latin typeface="+mj-lt"/>
            </a:endParaRPr>
          </a:p>
          <a:p>
            <a:pPr>
              <a:buFont typeface="Wingdings" charset="2"/>
              <a:buChar char="v"/>
            </a:pPr>
            <a:r>
              <a:rPr lang="cs-CZ" dirty="0" smtClean="0">
                <a:latin typeface="+mj-lt"/>
              </a:rPr>
              <a:t> doprava		obalový materiál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644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 smtClean="0"/>
              <a:t>	tři pilíře udržitelného stravování </a:t>
            </a:r>
            <a:r>
              <a:rPr lang="cs-CZ" sz="3600" dirty="0" smtClean="0"/>
              <a:t>(EUFIC)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2232838"/>
            <a:ext cx="10058400" cy="393404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sz="3200" dirty="0" smtClean="0">
                <a:latin typeface="+mj-lt"/>
              </a:rPr>
              <a:t>méně konzumovat </a:t>
            </a: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(nadměrná spotřeba </a:t>
            </a:r>
            <a:r>
              <a:rPr lang="mr-I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–</a:t>
            </a: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nadváha, obezita)</a:t>
            </a:r>
          </a:p>
          <a:p>
            <a:pPr marL="514350" indent="-514350">
              <a:buFont typeface="+mj-lt"/>
              <a:buAutoNum type="arabicPeriod"/>
            </a:pPr>
            <a:endParaRPr lang="cs-CZ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cs-CZ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3200" dirty="0" smtClean="0">
                <a:latin typeface="+mj-lt"/>
              </a:rPr>
              <a:t>méně plýtvat </a:t>
            </a: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(&gt; 50 % plýtvání domácnosti)</a:t>
            </a:r>
          </a:p>
          <a:p>
            <a:pPr marL="514350" indent="-514350">
              <a:buFont typeface="+mj-lt"/>
              <a:buAutoNum type="arabicPeriod"/>
            </a:pPr>
            <a:endParaRPr lang="cs-CZ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cs-CZ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3200" dirty="0" smtClean="0">
                <a:latin typeface="+mj-lt"/>
              </a:rPr>
              <a:t>méně živočišných, více rostlinných potravin </a:t>
            </a:r>
            <a:endParaRPr lang="cs-CZ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87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 smtClean="0"/>
              <a:t>	dvojitá pyramida </a:t>
            </a:r>
            <a:r>
              <a:rPr lang="mr-IN" sz="3200" dirty="0" smtClean="0"/>
              <a:t>–</a:t>
            </a:r>
            <a:r>
              <a:rPr lang="cs-CZ" sz="3200" dirty="0" smtClean="0"/>
              <a:t> spojující výživu a zátěž životního prostředí </a:t>
            </a:r>
            <a:endParaRPr lang="cs-CZ" sz="3200" dirty="0"/>
          </a:p>
        </p:txBody>
      </p:sp>
      <p:pic>
        <p:nvPicPr>
          <p:cNvPr id="6" name="Obrázek 5" descr="vojitá pyramid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626" y="1690688"/>
            <a:ext cx="7368747" cy="50719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bdélník 6"/>
          <p:cNvSpPr/>
          <p:nvPr/>
        </p:nvSpPr>
        <p:spPr>
          <a:xfrm>
            <a:off x="285114" y="6177880"/>
            <a:ext cx="4253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Dvojitá pyramida – zpracováno dle BCFN </a:t>
            </a: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zdroj: </a:t>
            </a:r>
            <a:r>
              <a:rPr lang="cs-CZ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Kapitulčinová</a:t>
            </a: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2017, Výživa a potraviny) </a:t>
            </a:r>
          </a:p>
        </p:txBody>
      </p:sp>
    </p:spTree>
    <p:extLst>
      <p:ext uri="{BB962C8B-B14F-4D97-AF65-F5344CB8AC3E}">
        <p14:creationId xmlns:p14="http://schemas.microsoft.com/office/powerpoint/2010/main" val="31977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 smtClean="0"/>
              <a:t>	doporučení </a:t>
            </a:r>
            <a:r>
              <a:rPr lang="cs-CZ" dirty="0" err="1" smtClean="0"/>
              <a:t>The</a:t>
            </a:r>
            <a:r>
              <a:rPr lang="cs-CZ" dirty="0" smtClean="0"/>
              <a:t> EAT-Lancet </a:t>
            </a:r>
            <a:r>
              <a:rPr lang="cs-CZ" dirty="0" err="1" smtClean="0"/>
              <a:t>Commission</a:t>
            </a:r>
            <a:r>
              <a:rPr lang="cs-CZ" dirty="0" smtClean="0"/>
              <a:t> (2019)</a:t>
            </a:r>
            <a:endParaRPr lang="cs-CZ" sz="3200" dirty="0"/>
          </a:p>
        </p:txBody>
      </p:sp>
      <p:sp>
        <p:nvSpPr>
          <p:cNvPr id="7" name="Obdélník 6"/>
          <p:cNvSpPr/>
          <p:nvPr/>
        </p:nvSpPr>
        <p:spPr>
          <a:xfrm>
            <a:off x="412705" y="6349325"/>
            <a:ext cx="42530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 přívod energie 2500 kcal/den</a:t>
            </a:r>
            <a:endParaRPr lang="cs-CZ" sz="160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Obrázek 4"/>
          <p:cNvPicPr/>
          <p:nvPr/>
        </p:nvPicPr>
        <p:blipFill>
          <a:blip r:embed="rId3"/>
          <a:stretch>
            <a:fillRect/>
          </a:stretch>
        </p:blipFill>
        <p:spPr>
          <a:xfrm>
            <a:off x="3483647" y="1669423"/>
            <a:ext cx="5224706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8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 smtClean="0"/>
              <a:t>	rybolov</a:t>
            </a:r>
            <a:endParaRPr lang="cs-CZ" sz="3200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28353" y="2233613"/>
            <a:ext cx="6995619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0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 smtClean="0"/>
              <a:t>	udržitelný rybolov</a:t>
            </a:r>
            <a:endParaRPr lang="cs-CZ" sz="3200" dirty="0"/>
          </a:p>
        </p:txBody>
      </p:sp>
      <p:pic>
        <p:nvPicPr>
          <p:cNvPr id="5" name="Obrázek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12" y="2801915"/>
            <a:ext cx="2266803" cy="2833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Zástupný symbol pro obsah 5"/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77808" y="2708346"/>
            <a:ext cx="2948763" cy="292691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184432" y="2107564"/>
            <a:ext cx="183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smtClean="0">
                <a:latin typeface="+mj-lt"/>
              </a:rPr>
              <a:t>volné moře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884638" y="2107564"/>
            <a:ext cx="230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+mj-lt"/>
              </a:rPr>
              <a:t>akvakultury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119" y="2630784"/>
            <a:ext cx="3451039" cy="3451039"/>
          </a:xfrm>
          <a:prstGeom prst="rect">
            <a:avLst/>
          </a:prstGeom>
        </p:spPr>
      </p:pic>
      <p:pic>
        <p:nvPicPr>
          <p:cNvPr id="9" name="Obrázek 8"/>
          <p:cNvPicPr/>
          <p:nvPr/>
        </p:nvPicPr>
        <p:blipFill>
          <a:blip r:embed="rId6"/>
          <a:stretch>
            <a:fillRect/>
          </a:stretch>
        </p:blipFill>
        <p:spPr>
          <a:xfrm>
            <a:off x="9035962" y="2801915"/>
            <a:ext cx="2445488" cy="29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3" descr=" practical tips for a healthy and sustainable diet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056" y="0"/>
            <a:ext cx="69536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bdélník 11"/>
          <p:cNvSpPr/>
          <p:nvPr/>
        </p:nvSpPr>
        <p:spPr>
          <a:xfrm>
            <a:off x="646621" y="6370590"/>
            <a:ext cx="20965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Infografika</a:t>
            </a: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EUFIC 2018</a:t>
            </a:r>
          </a:p>
        </p:txBody>
      </p:sp>
    </p:spTree>
    <p:extLst>
      <p:ext uri="{BB962C8B-B14F-4D97-AF65-F5344CB8AC3E}">
        <p14:creationId xmlns:p14="http://schemas.microsoft.com/office/powerpoint/2010/main" val="101474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1015</TotalTime>
  <Words>360</Words>
  <Application>Microsoft Macintosh PowerPoint</Application>
  <PresentationFormat>Širokoúhlá obrazovka</PresentationFormat>
  <Paragraphs>59</Paragraphs>
  <Slides>11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Calibri</vt:lpstr>
      <vt:lpstr>Calibri Light</vt:lpstr>
      <vt:lpstr>Mangal</vt:lpstr>
      <vt:lpstr>Wingdings</vt:lpstr>
      <vt:lpstr>Arial</vt:lpstr>
      <vt:lpstr>Motiv Office</vt:lpstr>
      <vt:lpstr>UDRŽITELNÝ ZPŮSOB  STRAVOVÁNÍ </vt:lpstr>
      <vt:lpstr> definice (FAO, 2012)</vt:lpstr>
      <vt:lpstr> dopad produkce potravin na životní prostředí</vt:lpstr>
      <vt:lpstr> tři pilíře udržitelného stravování (EUFIC)</vt:lpstr>
      <vt:lpstr> dvojitá pyramida – spojující výživu a zátěž životního prostředí </vt:lpstr>
      <vt:lpstr> doporučení The EAT-Lancet Commission (2019)</vt:lpstr>
      <vt:lpstr> rybolov</vt:lpstr>
      <vt:lpstr> udržitelný rybolov</vt:lpstr>
      <vt:lpstr>Prezentace aplikace PowerPoint</vt:lpstr>
      <vt:lpstr> použitá literatura</vt:lpstr>
      <vt:lpstr> Děkuji za pozornost!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UDRŽITELNÝ ZPŮSOB  STRAVOVÁNÍ</dc:title>
  <dc:creator>Microsoft Office User</dc:creator>
  <cp:lastModifiedBy>Microsoft Office User</cp:lastModifiedBy>
  <cp:revision>16</cp:revision>
  <dcterms:created xsi:type="dcterms:W3CDTF">2021-09-22T14:52:41Z</dcterms:created>
  <dcterms:modified xsi:type="dcterms:W3CDTF">2021-10-19T07:28:38Z</dcterms:modified>
</cp:coreProperties>
</file>