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355" r:id="rId3"/>
    <p:sldId id="345" r:id="rId4"/>
    <p:sldId id="308" r:id="rId5"/>
    <p:sldId id="309" r:id="rId6"/>
    <p:sldId id="354" r:id="rId7"/>
    <p:sldId id="328" r:id="rId8"/>
    <p:sldId id="329" r:id="rId9"/>
    <p:sldId id="330" r:id="rId10"/>
    <p:sldId id="331" r:id="rId11"/>
    <p:sldId id="332" r:id="rId12"/>
    <p:sldId id="333" r:id="rId13"/>
    <p:sldId id="356" r:id="rId14"/>
    <p:sldId id="334" r:id="rId15"/>
    <p:sldId id="335" r:id="rId16"/>
    <p:sldId id="336" r:id="rId17"/>
    <p:sldId id="352" r:id="rId18"/>
    <p:sldId id="337" r:id="rId19"/>
    <p:sldId id="338" r:id="rId20"/>
    <p:sldId id="339" r:id="rId21"/>
    <p:sldId id="340" r:id="rId22"/>
    <p:sldId id="349" r:id="rId23"/>
    <p:sldId id="351" r:id="rId24"/>
    <p:sldId id="347" r:id="rId25"/>
    <p:sldId id="350" r:id="rId26"/>
    <p:sldId id="348" r:id="rId27"/>
    <p:sldId id="341" r:id="rId28"/>
    <p:sldId id="342" r:id="rId29"/>
    <p:sldId id="343" r:id="rId30"/>
    <p:sldId id="318" r:id="rId31"/>
    <p:sldId id="32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XkPeN3AWIE" TargetMode="External"/><Relationship Id="rId2" Type="http://schemas.openxmlformats.org/officeDocument/2006/relationships/hyperlink" Target="https://www.youtube.com/watch?v=nWfyw51DQf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WA0tP-p7m40" TargetMode="External"/><Relationship Id="rId5" Type="http://schemas.openxmlformats.org/officeDocument/2006/relationships/hyperlink" Target="https://www.youtube.com/watch?v=08xZeU6Aksc" TargetMode="External"/><Relationship Id="rId4" Type="http://schemas.openxmlformats.org/officeDocument/2006/relationships/hyperlink" Target="https://www.youtube.com/watch?v=RXwJ3QFIOkg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krR2jy-9WU&amp;ab_channel=NinaTikariImage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Vývojová psychologie</a:t>
            </a:r>
            <a:br>
              <a:rPr lang="cs-CZ" sz="4400" dirty="0"/>
            </a:br>
            <a:r>
              <a:rPr lang="cs-CZ" sz="4400" dirty="0"/>
              <a:t>Emoce kojenců </a:t>
            </a:r>
            <a:br>
              <a:rPr lang="cs-CZ" sz="4400" dirty="0"/>
            </a:br>
            <a:r>
              <a:rPr lang="cs-CZ" sz="4400" dirty="0"/>
              <a:t>a IDS a hudební schopnosti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Mgr. Jan Krása, </a:t>
            </a:r>
            <a:r>
              <a:rPr lang="cs-CZ" sz="2300" dirty="0" err="1"/>
              <a:t>Ph.D</a:t>
            </a:r>
            <a:r>
              <a:rPr lang="cs-CZ" sz="2300" dirty="0"/>
              <a:t>.</a:t>
            </a:r>
          </a:p>
          <a:p>
            <a:r>
              <a:rPr lang="cs-CZ" sz="2300" dirty="0"/>
              <a:t>Katedra psychologie, Pedagogická fakulta,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Similarities</a:t>
            </a:r>
            <a:r>
              <a:rPr lang="cs-CZ" dirty="0"/>
              <a:t> and </a:t>
            </a:r>
            <a:r>
              <a:rPr lang="cs-CZ" dirty="0" err="1"/>
              <a:t>differences</a:t>
            </a:r>
            <a:r>
              <a:rPr lang="cs-CZ" dirty="0"/>
              <a:t> in IDS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1127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F</a:t>
            </a:r>
            <a:r>
              <a:rPr lang="en-US" dirty="0" err="1"/>
              <a:t>athers</a:t>
            </a:r>
            <a:r>
              <a:rPr lang="en-US" dirty="0"/>
              <a:t> appear not to expand their pitch range as</a:t>
            </a:r>
            <a:r>
              <a:rPr lang="cs-CZ" dirty="0"/>
              <a:t> </a:t>
            </a:r>
            <a:r>
              <a:rPr lang="cs-CZ" dirty="0" err="1"/>
              <a:t>widely</a:t>
            </a:r>
            <a:r>
              <a:rPr lang="cs-CZ" dirty="0"/>
              <a:t> as </a:t>
            </a:r>
            <a:r>
              <a:rPr lang="cs-CZ" dirty="0" err="1"/>
              <a:t>mothers</a:t>
            </a:r>
            <a:r>
              <a:rPr lang="cs-CZ" dirty="0"/>
              <a:t>.</a:t>
            </a:r>
          </a:p>
          <a:p>
            <a:r>
              <a:rPr lang="cs-CZ" dirty="0"/>
              <a:t>T</a:t>
            </a:r>
            <a:r>
              <a:rPr lang="en-US" dirty="0"/>
              <a:t>hose who are new to conversing with babies do it with the same</a:t>
            </a:r>
            <a:r>
              <a:rPr lang="cs-CZ" dirty="0"/>
              <a:t> </a:t>
            </a:r>
            <a:r>
              <a:rPr lang="en-US" dirty="0"/>
              <a:t>degree of exaggerated prosody as experienced mothers – and the babies enjoy it.</a:t>
            </a:r>
            <a:endParaRPr lang="cs-CZ" dirty="0"/>
          </a:p>
          <a:p>
            <a:r>
              <a:rPr lang="cs-CZ" dirty="0" err="1"/>
              <a:t>Children</a:t>
            </a:r>
            <a:r>
              <a:rPr lang="cs-CZ" dirty="0"/>
              <a:t> </a:t>
            </a:r>
            <a:r>
              <a:rPr lang="en-US" dirty="0"/>
              <a:t>much prefer listening to IDS than to normal speech</a:t>
            </a:r>
            <a:r>
              <a:rPr lang="cs-CZ" dirty="0"/>
              <a:t>! (</a:t>
            </a:r>
            <a:r>
              <a:rPr lang="cs-CZ" dirty="0" err="1"/>
              <a:t>Fernald</a:t>
            </a:r>
            <a:r>
              <a:rPr lang="cs-CZ" dirty="0"/>
              <a:t>, 1991)</a:t>
            </a:r>
            <a:endParaRPr lang="en-US" dirty="0"/>
          </a:p>
          <a:p>
            <a:r>
              <a:rPr lang="cs-CZ" dirty="0" err="1"/>
              <a:t>Infants</a:t>
            </a:r>
            <a:r>
              <a:rPr lang="en-US" dirty="0"/>
              <a:t> are far more responsive to intonation of voice than to facial expression</a:t>
            </a:r>
            <a:r>
              <a:rPr lang="cs-CZ" dirty="0"/>
              <a:t>!</a:t>
            </a:r>
          </a:p>
          <a:p>
            <a:r>
              <a:rPr lang="en-US" dirty="0"/>
              <a:t>This</a:t>
            </a:r>
            <a:r>
              <a:rPr lang="cs-CZ" dirty="0"/>
              <a:t> </a:t>
            </a:r>
            <a:r>
              <a:rPr lang="en-US" dirty="0"/>
              <a:t>applies equally to premature infants, who are more frequently calmed by the use of IDS</a:t>
            </a:r>
            <a:r>
              <a:rPr lang="cs-CZ" dirty="0"/>
              <a:t> </a:t>
            </a:r>
            <a:r>
              <a:rPr lang="en-US" dirty="0"/>
              <a:t>than by other techniques such as stroking</a:t>
            </a:r>
            <a:r>
              <a:rPr lang="cs-CZ" dirty="0"/>
              <a:t>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09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universality of IDS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64105"/>
            <a:ext cx="7886700" cy="487279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Whatever country we come from and whatever language we speak, </a:t>
            </a:r>
            <a:r>
              <a:rPr lang="en-US" b="1" dirty="0"/>
              <a:t>we alter our speech patterns in essentially the same way</a:t>
            </a:r>
            <a:r>
              <a:rPr lang="en-US" dirty="0"/>
              <a:t> when talking to infants. (Fernald et al., 1989)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Fernald et al. (1989) cross-linguistic research of IDS in speakers of French, Italian, German, Japanese, British and American English.</a:t>
            </a:r>
          </a:p>
          <a:p>
            <a:pPr marL="0" indent="0">
              <a:buNone/>
            </a:pPr>
            <a:r>
              <a:rPr lang="en-US" dirty="0"/>
              <a:t>Conclusion: She found the same degrees of heightened pitch, </a:t>
            </a:r>
            <a:r>
              <a:rPr lang="en-US" dirty="0" err="1"/>
              <a:t>hyperarticulation</a:t>
            </a:r>
            <a:r>
              <a:rPr lang="en-US" dirty="0"/>
              <a:t>, repetition and so forth in all languages.</a:t>
            </a:r>
          </a:p>
          <a:p>
            <a:pPr marL="0" indent="0">
              <a:buNone/>
            </a:pPr>
            <a:r>
              <a:rPr lang="en-US" b="1" dirty="0"/>
              <a:t>Jap</a:t>
            </a:r>
            <a:r>
              <a:rPr lang="cs-CZ" b="1" dirty="0"/>
              <a:t>a</a:t>
            </a:r>
            <a:r>
              <a:rPr lang="en-US" b="1" dirty="0"/>
              <a:t>ne</a:t>
            </a:r>
            <a:r>
              <a:rPr lang="cs-CZ" b="1" dirty="0"/>
              <a:t>e</a:t>
            </a:r>
            <a:r>
              <a:rPr lang="en-US" b="1" dirty="0"/>
              <a:t>se</a:t>
            </a:r>
            <a:r>
              <a:rPr lang="en-US" dirty="0"/>
              <a:t>-speakers employ a generally lower level of emotional expression in comparison with other language speakers.</a:t>
            </a:r>
          </a:p>
          <a:p>
            <a:pPr marL="0" indent="0">
              <a:buNone/>
            </a:pPr>
            <a:r>
              <a:rPr lang="en-US" dirty="0"/>
              <a:t>Speakers of </a:t>
            </a:r>
            <a:r>
              <a:rPr lang="en-US" b="1" dirty="0"/>
              <a:t>American English </a:t>
            </a:r>
            <a:r>
              <a:rPr lang="en-US" dirty="0"/>
              <a:t>had the most exaggerated levels of prosody.</a:t>
            </a:r>
          </a:p>
        </p:txBody>
      </p:sp>
    </p:spTree>
    <p:extLst>
      <p:ext uri="{BB962C8B-B14F-4D97-AF65-F5344CB8AC3E}">
        <p14:creationId xmlns:p14="http://schemas.microsoft.com/office/powerpoint/2010/main" val="4121601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universality of IDS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700808"/>
            <a:ext cx="7886700" cy="48924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 universality of IDS was demonstrated by the infants responded in the appropriate manner to the type</a:t>
            </a:r>
            <a:r>
              <a:rPr lang="cs-CZ" dirty="0"/>
              <a:t> </a:t>
            </a:r>
            <a:r>
              <a:rPr lang="en-US" dirty="0"/>
              <a:t>of phrase they were hearing, frowning at the phrases expressing prohibition and smiling at</a:t>
            </a:r>
            <a:r>
              <a:rPr lang="cs-CZ" dirty="0"/>
              <a:t> </a:t>
            </a:r>
            <a:r>
              <a:rPr lang="en-US" dirty="0"/>
              <a:t>those expressing approval, </a:t>
            </a:r>
            <a:r>
              <a:rPr lang="en-US" b="1" dirty="0"/>
              <a:t>whatever language was spoken and even when nonsense</a:t>
            </a:r>
            <a:r>
              <a:rPr lang="cs-CZ" b="1" dirty="0"/>
              <a:t> </a:t>
            </a:r>
            <a:r>
              <a:rPr lang="cs-CZ" b="1" dirty="0" err="1"/>
              <a:t>words</a:t>
            </a:r>
            <a:r>
              <a:rPr lang="cs-CZ" b="1" dirty="0"/>
              <a:t> </a:t>
            </a:r>
            <a:r>
              <a:rPr lang="cs-CZ" b="1" dirty="0" err="1"/>
              <a:t>were</a:t>
            </a:r>
            <a:r>
              <a:rPr lang="cs-CZ" b="1" dirty="0"/>
              <a:t> </a:t>
            </a:r>
            <a:r>
              <a:rPr lang="cs-CZ" b="1" dirty="0" err="1"/>
              <a:t>used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in IDS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melody</a:t>
            </a:r>
            <a:r>
              <a:rPr lang="cs-CZ" dirty="0"/>
              <a:t> </a:t>
            </a:r>
            <a:r>
              <a:rPr lang="cs-CZ" dirty="0" err="1"/>
              <a:t>itself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With</a:t>
            </a:r>
            <a:r>
              <a:rPr lang="cs-CZ" b="1" dirty="0"/>
              <a:t> </a:t>
            </a:r>
            <a:r>
              <a:rPr lang="cs-CZ" b="1" dirty="0" err="1"/>
              <a:t>one</a:t>
            </a:r>
            <a:r>
              <a:rPr lang="cs-CZ" b="1" dirty="0"/>
              <a:t> </a:t>
            </a:r>
            <a:r>
              <a:rPr lang="cs-CZ" b="1" dirty="0" err="1"/>
              <a:t>exception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infants</a:t>
            </a:r>
            <a:r>
              <a:rPr lang="cs-CZ" dirty="0"/>
              <a:t> made </a:t>
            </a:r>
            <a:r>
              <a:rPr lang="en-US" dirty="0"/>
              <a:t>no response when the phrases were spoken in </a:t>
            </a:r>
            <a:r>
              <a:rPr lang="en-US" b="1" dirty="0"/>
              <a:t>Japanese</a:t>
            </a:r>
            <a:r>
              <a:rPr lang="en-US" dirty="0"/>
              <a:t>.</a:t>
            </a:r>
            <a:endParaRPr lang="cs-CZ" dirty="0"/>
          </a:p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4223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D74BD-A802-2063-0C27-A07E98C6A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Question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91EFD-19DB-5CA4-E50C-401F4674C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Question</a:t>
            </a:r>
            <a:r>
              <a:rPr lang="cs-CZ" dirty="0"/>
              <a:t>: </a:t>
            </a:r>
            <a:r>
              <a:rPr lang="en-US" dirty="0"/>
              <a:t>What manner of speech do you use when talking on the phone, to a friend, to a child and to your boss?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650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48559"/>
            <a:ext cx="7886700" cy="826000"/>
          </a:xfrm>
        </p:spPr>
        <p:txBody>
          <a:bodyPr/>
          <a:lstStyle/>
          <a:p>
            <a:r>
              <a:rPr lang="en-US" dirty="0"/>
              <a:t>The universality of IDS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56791"/>
            <a:ext cx="7886700" cy="49402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err="1"/>
              <a:t>Tonal</a:t>
            </a:r>
            <a:r>
              <a:rPr lang="cs-CZ" b="1" dirty="0"/>
              <a:t> </a:t>
            </a:r>
            <a:r>
              <a:rPr lang="cs-CZ" b="1" dirty="0" err="1"/>
              <a:t>languages</a:t>
            </a:r>
            <a:r>
              <a:rPr lang="cs-CZ" dirty="0"/>
              <a:t>, as </a:t>
            </a:r>
            <a:r>
              <a:rPr lang="cs-CZ" dirty="0" err="1"/>
              <a:t>Chinese</a:t>
            </a:r>
            <a:r>
              <a:rPr lang="cs-CZ" dirty="0"/>
              <a:t>, </a:t>
            </a:r>
            <a:r>
              <a:rPr lang="cs-CZ" dirty="0" err="1"/>
              <a:t>Xhosa</a:t>
            </a:r>
            <a:r>
              <a:rPr lang="cs-CZ" dirty="0"/>
              <a:t>, </a:t>
            </a:r>
            <a:r>
              <a:rPr lang="cs-CZ" dirty="0" err="1"/>
              <a:t>Athabaskan</a:t>
            </a:r>
            <a:r>
              <a:rPr lang="cs-CZ" dirty="0"/>
              <a:t> (</a:t>
            </a:r>
            <a:r>
              <a:rPr lang="cs-CZ" dirty="0" err="1"/>
              <a:t>Dené</a:t>
            </a:r>
            <a:r>
              <a:rPr lang="cs-CZ" dirty="0"/>
              <a:t>) </a:t>
            </a:r>
            <a:r>
              <a:rPr lang="cs-CZ" dirty="0" err="1"/>
              <a:t>languages</a:t>
            </a:r>
            <a:r>
              <a:rPr lang="cs-CZ" dirty="0"/>
              <a:t>, </a:t>
            </a:r>
            <a:r>
              <a:rPr lang="cs-CZ" b="1" dirty="0"/>
              <a:t>use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pitch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changing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meaning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words</a:t>
            </a:r>
            <a:r>
              <a:rPr lang="cs-CZ" dirty="0"/>
              <a:t> (not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importance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Mothers</a:t>
            </a:r>
            <a:r>
              <a:rPr lang="cs-CZ" dirty="0"/>
              <a:t> </a:t>
            </a:r>
            <a:r>
              <a:rPr lang="cs-CZ" dirty="0" err="1"/>
              <a:t>speaking</a:t>
            </a:r>
            <a:r>
              <a:rPr lang="cs-CZ" dirty="0"/>
              <a:t> in </a:t>
            </a:r>
            <a:r>
              <a:rPr lang="cs-CZ" dirty="0" err="1"/>
              <a:t>tonal</a:t>
            </a:r>
            <a:r>
              <a:rPr lang="cs-CZ" dirty="0"/>
              <a:t> </a:t>
            </a:r>
            <a:r>
              <a:rPr lang="cs-CZ" dirty="0" err="1"/>
              <a:t>languages</a:t>
            </a:r>
            <a:r>
              <a:rPr lang="cs-CZ" dirty="0"/>
              <a:t> </a:t>
            </a:r>
            <a:r>
              <a:rPr lang="cs-CZ" dirty="0" err="1"/>
              <a:t>surprisingly</a:t>
            </a:r>
            <a:r>
              <a:rPr lang="cs-CZ" dirty="0"/>
              <a:t>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patterns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pitch</a:t>
            </a:r>
            <a:r>
              <a:rPr lang="cs-CZ" dirty="0"/>
              <a:t> and </a:t>
            </a:r>
            <a:r>
              <a:rPr lang="cs-CZ" dirty="0" err="1"/>
              <a:t>intonation</a:t>
            </a:r>
            <a:r>
              <a:rPr lang="cs-CZ" dirty="0"/>
              <a:t> in </a:t>
            </a:r>
            <a:r>
              <a:rPr lang="cs-CZ" dirty="0" err="1"/>
              <a:t>their</a:t>
            </a:r>
            <a:r>
              <a:rPr lang="cs-CZ" dirty="0"/>
              <a:t> IDS.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patterns</a:t>
            </a:r>
            <a:r>
              <a:rPr lang="cs-CZ" dirty="0"/>
              <a:t> are use </a:t>
            </a:r>
            <a:r>
              <a:rPr lang="cs-CZ" dirty="0" err="1"/>
              <a:t>both</a:t>
            </a:r>
            <a:r>
              <a:rPr lang="cs-CZ" dirty="0"/>
              <a:t> in </a:t>
            </a:r>
            <a:r>
              <a:rPr lang="cs-CZ" dirty="0" err="1"/>
              <a:t>Indo-Europian</a:t>
            </a:r>
            <a:r>
              <a:rPr lang="cs-CZ" dirty="0"/>
              <a:t> and </a:t>
            </a:r>
            <a:r>
              <a:rPr lang="cs-CZ" dirty="0" err="1"/>
              <a:t>also</a:t>
            </a:r>
            <a:r>
              <a:rPr lang="cs-CZ" dirty="0"/>
              <a:t> in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languages</a:t>
            </a:r>
            <a:r>
              <a:rPr lang="cs-CZ" dirty="0"/>
              <a:t> </a:t>
            </a:r>
            <a:r>
              <a:rPr lang="en-US" dirty="0"/>
              <a:t>strengthens the argument that </a:t>
            </a:r>
            <a:r>
              <a:rPr lang="en-US" b="1" dirty="0"/>
              <a:t>the mental machinery of IDS belongs originally to a</a:t>
            </a:r>
            <a:r>
              <a:rPr lang="cs-CZ" b="1" dirty="0"/>
              <a:t> </a:t>
            </a:r>
            <a:r>
              <a:rPr lang="cs-CZ" b="1" dirty="0" err="1"/>
              <a:t>specific</a:t>
            </a:r>
            <a:r>
              <a:rPr lang="en-US" b="1" dirty="0"/>
              <a:t> </a:t>
            </a:r>
            <a:r>
              <a:rPr lang="cs-CZ" b="1" dirty="0"/>
              <a:t>(</a:t>
            </a:r>
            <a:r>
              <a:rPr lang="en-US" b="1" dirty="0"/>
              <a:t>musical</a:t>
            </a:r>
            <a:r>
              <a:rPr lang="cs-CZ" b="1" dirty="0"/>
              <a:t>?) </a:t>
            </a:r>
            <a:r>
              <a:rPr lang="en-US" b="1" dirty="0"/>
              <a:t>ability concerned with regulating social relationships and emotional states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Does the lack of pitch in the Japanese language affect development in infants? (perhaps pitch detection) </a:t>
            </a:r>
          </a:p>
        </p:txBody>
      </p:sp>
    </p:spTree>
    <p:extLst>
      <p:ext uri="{BB962C8B-B14F-4D97-AF65-F5344CB8AC3E}">
        <p14:creationId xmlns:p14="http://schemas.microsoft.com/office/powerpoint/2010/main" val="2871621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Pet-directed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 (PDS)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There</a:t>
            </a:r>
            <a:r>
              <a:rPr lang="cs-CZ" dirty="0"/>
              <a:t> are </a:t>
            </a:r>
            <a:r>
              <a:rPr lang="cs-CZ" dirty="0" err="1"/>
              <a:t>similarities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IDS and PDS“ 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pitch</a:t>
            </a:r>
            <a:r>
              <a:rPr lang="cs-CZ" dirty="0"/>
              <a:t> and </a:t>
            </a:r>
            <a:r>
              <a:rPr lang="cs-CZ" dirty="0" err="1"/>
              <a:t>variation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pitch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0" i="0" dirty="0">
                <a:solidFill>
                  <a:srgbClr val="222222"/>
                </a:solidFill>
                <a:effectLst/>
                <a:latin typeface="-apple-system"/>
              </a:rPr>
              <a:t>(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-apple-system"/>
              </a:rPr>
              <a:t>Jeannin</a:t>
            </a:r>
            <a:r>
              <a:rPr lang="cs-CZ" b="0" i="0" dirty="0">
                <a:solidFill>
                  <a:srgbClr val="222222"/>
                </a:solidFill>
                <a:effectLst/>
                <a:latin typeface="-apple-system"/>
              </a:rPr>
              <a:t> et al., 2017)</a:t>
            </a:r>
            <a:endParaRPr lang="cs-CZ" dirty="0"/>
          </a:p>
          <a:p>
            <a:endParaRPr lang="cs-CZ" dirty="0"/>
          </a:p>
          <a:p>
            <a:r>
              <a:rPr lang="en-US" dirty="0"/>
              <a:t>Question 1: I wonder why we use PDS when talking to animals if we know they won’t ever acquire language abilities?</a:t>
            </a:r>
            <a:endParaRPr lang="cs-CZ" dirty="0"/>
          </a:p>
          <a:p>
            <a:r>
              <a:rPr lang="cs-CZ" dirty="0" err="1"/>
              <a:t>Question</a:t>
            </a:r>
            <a:r>
              <a:rPr lang="cs-CZ" dirty="0"/>
              <a:t>: H</a:t>
            </a:r>
            <a:r>
              <a:rPr lang="en-US" dirty="0"/>
              <a:t>ow does music affect pets’ ability to learn or interact with humans?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238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perfect</a:t>
            </a:r>
            <a:r>
              <a:rPr lang="cs-CZ" dirty="0"/>
              <a:t> </a:t>
            </a:r>
            <a:r>
              <a:rPr lang="cs-CZ" dirty="0" err="1"/>
              <a:t>pitch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W</a:t>
            </a:r>
            <a:r>
              <a:rPr lang="en-US" dirty="0"/>
              <a:t>hen we enter the world,</a:t>
            </a:r>
            <a:r>
              <a:rPr lang="cs-CZ" dirty="0"/>
              <a:t> </a:t>
            </a:r>
            <a:r>
              <a:rPr lang="en-US" dirty="0"/>
              <a:t>we have perfect pitch, but this ability is replaced by a relative pitch as we</a:t>
            </a:r>
            <a:r>
              <a:rPr lang="cs-CZ" dirty="0"/>
              <a:t> </a:t>
            </a:r>
            <a:r>
              <a:rPr lang="cs-CZ" dirty="0" err="1"/>
              <a:t>grow</a:t>
            </a:r>
            <a:r>
              <a:rPr lang="cs-CZ" dirty="0"/>
              <a:t> </a:t>
            </a:r>
            <a:r>
              <a:rPr lang="cs-CZ" dirty="0" err="1"/>
              <a:t>older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Why</a:t>
            </a:r>
            <a:r>
              <a:rPr lang="cs-CZ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967880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perfect</a:t>
            </a:r>
            <a:r>
              <a:rPr lang="cs-CZ" dirty="0"/>
              <a:t> </a:t>
            </a:r>
            <a:r>
              <a:rPr lang="cs-CZ" dirty="0" err="1"/>
              <a:t>pitch</a:t>
            </a:r>
            <a:r>
              <a:rPr lang="cs-CZ" dirty="0"/>
              <a:t> </a:t>
            </a:r>
            <a:r>
              <a:rPr lang="cs-CZ" b="1" dirty="0" err="1"/>
              <a:t>prevents</a:t>
            </a:r>
            <a:r>
              <a:rPr lang="cs-CZ" b="1" dirty="0"/>
              <a:t> </a:t>
            </a:r>
            <a:r>
              <a:rPr lang="cs-CZ" b="1" dirty="0" err="1"/>
              <a:t>generalizations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Question</a:t>
            </a:r>
            <a:r>
              <a:rPr lang="cs-CZ" dirty="0"/>
              <a:t>: I</a:t>
            </a:r>
            <a:r>
              <a:rPr lang="en-US" dirty="0"/>
              <a:t>s it possible to relearn perfect pitch for those who lose it?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Question: What made researchers find the connection between IDS and music?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165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92174"/>
          </a:xfrm>
        </p:spPr>
        <p:txBody>
          <a:bodyPr/>
          <a:lstStyle/>
          <a:p>
            <a:r>
              <a:rPr lang="cs-CZ" dirty="0" err="1"/>
              <a:t>Prosody</a:t>
            </a:r>
            <a:r>
              <a:rPr lang="cs-CZ" dirty="0"/>
              <a:t> and </a:t>
            </a:r>
            <a:r>
              <a:rPr lang="cs-CZ" dirty="0" err="1"/>
              <a:t>Singing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4334" y="1484784"/>
            <a:ext cx="7886700" cy="54863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/>
              <a:t>Trehub</a:t>
            </a:r>
            <a:r>
              <a:rPr lang="cs-CZ" dirty="0"/>
              <a:t> &amp; </a:t>
            </a:r>
            <a:r>
              <a:rPr lang="cs-CZ" dirty="0" err="1"/>
              <a:t>Schellenberg</a:t>
            </a:r>
            <a:r>
              <a:rPr lang="cs-CZ" dirty="0"/>
              <a:t> (1995) </a:t>
            </a:r>
            <a:r>
              <a:rPr lang="cs-CZ" dirty="0" err="1"/>
              <a:t>found</a:t>
            </a:r>
            <a:r>
              <a:rPr lang="cs-CZ" dirty="0"/>
              <a:t> </a:t>
            </a:r>
            <a:r>
              <a:rPr lang="cs-CZ" dirty="0" err="1"/>
              <a:t>cross-cultural</a:t>
            </a:r>
            <a:r>
              <a:rPr lang="cs-CZ" dirty="0"/>
              <a:t> </a:t>
            </a:r>
            <a:r>
              <a:rPr lang="cs-CZ" dirty="0" err="1"/>
              <a:t>similarities</a:t>
            </a:r>
            <a:r>
              <a:rPr lang="cs-CZ" dirty="0"/>
              <a:t> in </a:t>
            </a:r>
            <a:r>
              <a:rPr lang="cs-CZ" b="1" dirty="0" err="1"/>
              <a:t>lullabies</a:t>
            </a:r>
            <a:r>
              <a:rPr lang="cs-CZ" dirty="0"/>
              <a:t> (</a:t>
            </a:r>
            <a:r>
              <a:rPr lang="cs-CZ" dirty="0" err="1"/>
              <a:t>melodies</a:t>
            </a:r>
            <a:r>
              <a:rPr lang="cs-CZ" dirty="0"/>
              <a:t>, </a:t>
            </a:r>
            <a:r>
              <a:rPr lang="cs-CZ" dirty="0" err="1"/>
              <a:t>rhytms</a:t>
            </a:r>
            <a:r>
              <a:rPr lang="cs-CZ" dirty="0"/>
              <a:t> and </a:t>
            </a:r>
            <a:r>
              <a:rPr lang="cs-CZ" dirty="0" err="1"/>
              <a:t>tempos</a:t>
            </a:r>
            <a:r>
              <a:rPr lang="cs-CZ" dirty="0"/>
              <a:t>).</a:t>
            </a:r>
          </a:p>
          <a:p>
            <a:pPr marL="0" indent="0">
              <a:buNone/>
            </a:pPr>
            <a:r>
              <a:rPr lang="cs-CZ" dirty="0" err="1"/>
              <a:t>Trehub</a:t>
            </a:r>
            <a:r>
              <a:rPr lang="cs-CZ" dirty="0"/>
              <a:t> et al. (1997) </a:t>
            </a:r>
            <a:r>
              <a:rPr lang="cs-CZ" dirty="0" err="1"/>
              <a:t>found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en-US" dirty="0"/>
              <a:t>babies will spend significantly longer periods attending to audiovisual</a:t>
            </a:r>
            <a:r>
              <a:rPr lang="cs-CZ" dirty="0"/>
              <a:t> </a:t>
            </a:r>
            <a:r>
              <a:rPr lang="en-US" dirty="0"/>
              <a:t>recordings of their mothers when they are </a:t>
            </a:r>
            <a:r>
              <a:rPr lang="en-US" b="1" dirty="0"/>
              <a:t>singing</a:t>
            </a:r>
            <a:r>
              <a:rPr lang="en-US" dirty="0"/>
              <a:t> rather than speaking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Most </a:t>
            </a:r>
            <a:r>
              <a:rPr lang="cs-CZ" dirty="0" err="1"/>
              <a:t>strikingly</a:t>
            </a:r>
            <a:r>
              <a:rPr lang="cs-CZ" dirty="0"/>
              <a:t> (</a:t>
            </a:r>
            <a:r>
              <a:rPr lang="cs-CZ" dirty="0" err="1"/>
              <a:t>Standley</a:t>
            </a:r>
            <a:r>
              <a:rPr lang="cs-CZ" dirty="0"/>
              <a:t>, 1999), </a:t>
            </a:r>
            <a:r>
              <a:rPr lang="en-US" b="1" dirty="0"/>
              <a:t>the singing of lullabies by a female vocalist significantly improved the</a:t>
            </a:r>
            <a:r>
              <a:rPr lang="cs-CZ" b="1" dirty="0"/>
              <a:t> </a:t>
            </a:r>
            <a:r>
              <a:rPr lang="en-US" b="1" dirty="0"/>
              <a:t>development of sucking abilities in premature infants</a:t>
            </a:r>
            <a:r>
              <a:rPr lang="en-US" dirty="0"/>
              <a:t>, and this resulted in measurable</a:t>
            </a:r>
            <a:r>
              <a:rPr lang="cs-CZ" dirty="0"/>
              <a:t> </a:t>
            </a:r>
            <a:r>
              <a:rPr lang="cs-CZ" b="1" dirty="0" err="1"/>
              <a:t>weight</a:t>
            </a:r>
            <a:r>
              <a:rPr lang="cs-CZ" b="1" dirty="0"/>
              <a:t> </a:t>
            </a:r>
            <a:r>
              <a:rPr lang="cs-CZ" b="1" dirty="0" err="1"/>
              <a:t>gain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Premature</a:t>
            </a:r>
            <a:r>
              <a:rPr lang="cs-CZ" dirty="0"/>
              <a:t> </a:t>
            </a:r>
            <a:r>
              <a:rPr lang="cs-CZ" dirty="0" err="1"/>
              <a:t>infants</a:t>
            </a:r>
            <a:r>
              <a:rPr lang="cs-CZ" dirty="0"/>
              <a:t> </a:t>
            </a:r>
            <a:r>
              <a:rPr lang="en-US" dirty="0"/>
              <a:t>subjected to a combination of music and massage were discharged an average of </a:t>
            </a:r>
            <a:r>
              <a:rPr lang="en-US" b="1" dirty="0"/>
              <a:t>eleven</a:t>
            </a:r>
            <a:r>
              <a:rPr lang="cs-CZ" dirty="0"/>
              <a:t> </a:t>
            </a:r>
            <a:r>
              <a:rPr lang="en-US" b="1" dirty="0"/>
              <a:t>days</a:t>
            </a:r>
            <a:r>
              <a:rPr lang="en-US" dirty="0"/>
              <a:t> earlier than a control group of infants</a:t>
            </a:r>
            <a:r>
              <a:rPr lang="cs-CZ" dirty="0"/>
              <a:t>!</a:t>
            </a:r>
          </a:p>
          <a:p>
            <a:pPr marL="0" indent="0">
              <a:buNone/>
            </a:pPr>
            <a:r>
              <a:rPr lang="cs-CZ" dirty="0" err="1"/>
              <a:t>Question</a:t>
            </a:r>
            <a:r>
              <a:rPr lang="cs-CZ" dirty="0"/>
              <a:t>: </a:t>
            </a:r>
            <a:r>
              <a:rPr lang="en-US" dirty="0"/>
              <a:t>Why is maternal singing linked to so many positive effects in infants but not paternal singing?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035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observation that everyone learns to talk, whereas musical talent is rare, </a:t>
            </a:r>
            <a:r>
              <a:rPr lang="en-US" b="1" dirty="0"/>
              <a:t>is true only for music in modern societies</a:t>
            </a:r>
            <a:r>
              <a:rPr lang="cs-CZ" dirty="0"/>
              <a:t>. </a:t>
            </a:r>
            <a:r>
              <a:rPr lang="en-US" dirty="0"/>
              <a:t>In small-scale societies people sing and dance as readily and competently as they converse.“ (</a:t>
            </a:r>
            <a:r>
              <a:rPr lang="en-US" dirty="0" err="1"/>
              <a:t>Dissanayake</a:t>
            </a:r>
            <a:r>
              <a:rPr lang="en-US" dirty="0"/>
              <a:t>, </a:t>
            </a:r>
            <a:r>
              <a:rPr lang="cs-CZ" dirty="0"/>
              <a:t>2005)</a:t>
            </a:r>
          </a:p>
          <a:p>
            <a:endParaRPr lang="cs-CZ" dirty="0"/>
          </a:p>
          <a:p>
            <a:r>
              <a:rPr lang="cs-CZ" dirty="0" err="1"/>
              <a:t>Question</a:t>
            </a:r>
            <a:r>
              <a:rPr lang="cs-CZ" dirty="0"/>
              <a:t>: </a:t>
            </a:r>
            <a:r>
              <a:rPr lang="en-US" dirty="0"/>
              <a:t>What is the importance of laughter in infant development? </a:t>
            </a:r>
          </a:p>
          <a:p>
            <a:r>
              <a:rPr lang="cs-CZ" dirty="0" err="1"/>
              <a:t>Question</a:t>
            </a:r>
            <a:r>
              <a:rPr lang="cs-CZ" dirty="0"/>
              <a:t>: </a:t>
            </a:r>
            <a:r>
              <a:rPr lang="en-US" dirty="0"/>
              <a:t>If women laugh more than men, why do both men and women laugh more when listening to a male?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72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B45E0-6B2D-14B6-6668-A3C53FD96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363272" cy="1252728"/>
          </a:xfrm>
        </p:spPr>
        <p:txBody>
          <a:bodyPr>
            <a:noAutofit/>
          </a:bodyPr>
          <a:lstStyle/>
          <a:p>
            <a:r>
              <a:rPr lang="cs-CZ" sz="3600" dirty="0"/>
              <a:t>Rodičovské chování = </a:t>
            </a:r>
            <a:r>
              <a:rPr lang="cs-CZ" sz="3600" dirty="0" err="1"/>
              <a:t>epimeletický</a:t>
            </a:r>
            <a:r>
              <a:rPr lang="cs-CZ" sz="3600" dirty="0"/>
              <a:t> pud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74845A-C582-5DDD-B819-14ABD9B9B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dirty="0" err="1"/>
              <a:t>Brazelton</a:t>
            </a:r>
            <a:r>
              <a:rPr lang="cs-CZ" altLang="cs-CZ" dirty="0"/>
              <a:t>: </a:t>
            </a:r>
            <a:r>
              <a:rPr lang="cs-CZ" altLang="cs-CZ" b="1" dirty="0"/>
              <a:t>synchronizovaný cyklus interakce matky a dítěte</a:t>
            </a:r>
            <a:r>
              <a:rPr lang="cs-CZ" altLang="cs-CZ" dirty="0"/>
              <a:t> (trvá několik sekund): 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Zahájení interakce (vzbuzení zájmu) - vyladění vzájemné pozice - pozdravení (mimika, vokalizace, úsměv...) – „dialog“ (zapojení všech smyslových modalit, vrchol radostné excitace) – oslabení - odvrácení pozornosti.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08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C432AD-0839-44DC-A0CA-090805B82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802502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i="1" dirty="0"/>
              <a:t>The Prehistory of the Mind </a:t>
            </a:r>
            <a:r>
              <a:rPr lang="en-US" dirty="0"/>
              <a:t>(1996) </a:t>
            </a:r>
            <a:r>
              <a:rPr lang="en-US" dirty="0" err="1"/>
              <a:t>Mithen</a:t>
            </a:r>
            <a:r>
              <a:rPr lang="en-US" dirty="0"/>
              <a:t> argued that pre-sapiens hominids like </a:t>
            </a:r>
            <a:r>
              <a:rPr lang="en-US" b="1" dirty="0"/>
              <a:t>Neanderthals lacked “cognitive fluidity</a:t>
            </a:r>
            <a:r>
              <a:rPr lang="en-US" dirty="0"/>
              <a:t>” or metaphorical thought—the ability to hold concurrently in mind information from several different cognitive domains.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Additionally, the absence of symbolic artifacts in their dwelling sites implies absence of symbolic thought and hence of symbolic utterance—i.e.,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spoken language (p. 228).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T</a:t>
            </a:r>
            <a:r>
              <a:rPr lang="en-US" dirty="0"/>
              <a:t>he challenging lives of Neanderthals</a:t>
            </a:r>
            <a:r>
              <a:rPr lang="cs-CZ" dirty="0"/>
              <a:t> </a:t>
            </a:r>
            <a:r>
              <a:rPr lang="en-US" dirty="0"/>
              <a:t>required complex emotional communication and intergroup cooperation.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They developed a “</a:t>
            </a:r>
            <a:r>
              <a:rPr lang="en-US" b="1" dirty="0"/>
              <a:t>music-like communication system </a:t>
            </a:r>
            <a:r>
              <a:rPr lang="en-US" dirty="0"/>
              <a:t>that was more complex and more sophisticated than that found in any of the previous species of Homo” (p. 234), one that included</a:t>
            </a:r>
            <a:r>
              <a:rPr lang="cs-CZ" dirty="0"/>
              <a:t>:</a:t>
            </a:r>
            <a:r>
              <a:rPr lang="en-US" dirty="0"/>
              <a:t> iconic gestures, dance, onomatopoeia, vocal imitation and sound </a:t>
            </a:r>
            <a:r>
              <a:rPr lang="en-US" dirty="0" err="1"/>
              <a:t>synaesthesia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358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556791"/>
            <a:ext cx="8022055" cy="504056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cs-CZ" dirty="0" err="1"/>
              <a:t>Mithen</a:t>
            </a:r>
            <a:r>
              <a:rPr lang="cs-CZ" dirty="0"/>
              <a:t> </a:t>
            </a:r>
            <a:r>
              <a:rPr lang="cs-CZ" dirty="0" err="1"/>
              <a:t>proposes</a:t>
            </a:r>
            <a:r>
              <a:rPr lang="cs-CZ" dirty="0"/>
              <a:t> </a:t>
            </a:r>
            <a:r>
              <a:rPr lang="en-US" dirty="0"/>
              <a:t>a completely original hypothesis of the existence of </a:t>
            </a:r>
            <a:r>
              <a:rPr lang="cs-CZ" dirty="0"/>
              <a:t>a </a:t>
            </a:r>
            <a:r>
              <a:rPr lang="en-US" dirty="0"/>
              <a:t>proto-music/language</a:t>
            </a:r>
            <a:r>
              <a:rPr lang="cs-CZ" dirty="0"/>
              <a:t> </a:t>
            </a:r>
            <a:r>
              <a:rPr lang="en-US" dirty="0"/>
              <a:t>among Neanderthals</a:t>
            </a:r>
            <a:r>
              <a:rPr lang="cs-CZ" dirty="0"/>
              <a:t>:</a:t>
            </a:r>
            <a:r>
              <a:rPr lang="en-US" dirty="0"/>
              <a:t> “the ‘</a:t>
            </a:r>
            <a:r>
              <a:rPr lang="en-US" b="1" dirty="0" err="1"/>
              <a:t>Hmmmmm</a:t>
            </a:r>
            <a:r>
              <a:rPr lang="en-US" dirty="0"/>
              <a:t>’ communication system” (</a:t>
            </a:r>
            <a:r>
              <a:rPr lang="cs-CZ" dirty="0"/>
              <a:t>p. </a:t>
            </a:r>
            <a:r>
              <a:rPr lang="en-US" dirty="0"/>
              <a:t>172)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en-US" dirty="0"/>
              <a:t>‘</a:t>
            </a:r>
            <a:r>
              <a:rPr lang="en-US" dirty="0" err="1"/>
              <a:t>Hmmmmm</a:t>
            </a:r>
            <a:r>
              <a:rPr lang="en-US" dirty="0"/>
              <a:t>’ communication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en-US" dirty="0"/>
              <a:t>was</a:t>
            </a:r>
            <a:r>
              <a:rPr lang="cs-CZ" dirty="0"/>
              <a:t>:</a:t>
            </a:r>
          </a:p>
          <a:p>
            <a:r>
              <a:rPr lang="en-US" i="1" dirty="0"/>
              <a:t>holistic</a:t>
            </a:r>
            <a:r>
              <a:rPr lang="en-US" dirty="0"/>
              <a:t> (not composed of segmented </a:t>
            </a:r>
            <a:r>
              <a:rPr lang="cs-CZ" dirty="0"/>
              <a:t>e</a:t>
            </a:r>
            <a:r>
              <a:rPr lang="en-US" dirty="0" err="1"/>
              <a:t>lements</a:t>
            </a:r>
            <a:r>
              <a:rPr lang="en-US" dirty="0"/>
              <a:t>), </a:t>
            </a:r>
            <a:endParaRPr lang="cs-CZ" dirty="0"/>
          </a:p>
          <a:p>
            <a:r>
              <a:rPr lang="en-US" i="1" dirty="0"/>
              <a:t>manipulative</a:t>
            </a:r>
            <a:r>
              <a:rPr lang="cs-CZ" i="1" dirty="0"/>
              <a:t> </a:t>
            </a:r>
            <a:r>
              <a:rPr lang="en-US" dirty="0"/>
              <a:t>(influencing emotional states and hence behavior of oneself and</a:t>
            </a:r>
            <a:r>
              <a:rPr lang="cs-CZ" dirty="0"/>
              <a:t> </a:t>
            </a:r>
            <a:r>
              <a:rPr lang="en-US" dirty="0"/>
              <a:t>others</a:t>
            </a:r>
            <a:r>
              <a:rPr lang="cs-CZ" dirty="0"/>
              <a:t>; not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gossiping</a:t>
            </a:r>
            <a:r>
              <a:rPr lang="en-US" dirty="0"/>
              <a:t>), </a:t>
            </a:r>
            <a:endParaRPr lang="cs-CZ" dirty="0"/>
          </a:p>
          <a:p>
            <a:r>
              <a:rPr lang="en-US" i="1" dirty="0"/>
              <a:t>multimodal</a:t>
            </a:r>
            <a:r>
              <a:rPr lang="en-US" dirty="0"/>
              <a:t> (using both sound and movement), </a:t>
            </a:r>
            <a:endParaRPr lang="cs-CZ" dirty="0"/>
          </a:p>
          <a:p>
            <a:r>
              <a:rPr lang="en-US" i="1" dirty="0"/>
              <a:t>musical</a:t>
            </a:r>
            <a:r>
              <a:rPr lang="en-US" dirty="0"/>
              <a:t> (temporally controlled, rhythmic, and melodic), </a:t>
            </a:r>
            <a:endParaRPr lang="cs-CZ" dirty="0"/>
          </a:p>
          <a:p>
            <a:r>
              <a:rPr lang="en-US" i="1" dirty="0"/>
              <a:t>mimetic</a:t>
            </a:r>
            <a:r>
              <a:rPr lang="cs-CZ" i="1" dirty="0"/>
              <a:t> </a:t>
            </a:r>
            <a:r>
              <a:rPr lang="en-US" dirty="0"/>
              <a:t>(utilizing sound symbolism and gesture)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7010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/>
              <a:t>Mithen</a:t>
            </a:r>
            <a:r>
              <a:rPr lang="cs-CZ" dirty="0"/>
              <a:t> (2005) </a:t>
            </a:r>
            <a:r>
              <a:rPr lang="cs-CZ" dirty="0" err="1"/>
              <a:t>adds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are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sexual</a:t>
            </a:r>
            <a:r>
              <a:rPr lang="cs-CZ" dirty="0"/>
              <a:t> </a:t>
            </a:r>
            <a:r>
              <a:rPr lang="cs-CZ" dirty="0" err="1"/>
              <a:t>selection</a:t>
            </a:r>
            <a:r>
              <a:rPr lang="cs-CZ" dirty="0"/>
              <a:t> </a:t>
            </a:r>
            <a:r>
              <a:rPr lang="cs-CZ" dirty="0" err="1"/>
              <a:t>pressures</a:t>
            </a:r>
            <a:r>
              <a:rPr lang="cs-CZ" dirty="0"/>
              <a:t>:</a:t>
            </a:r>
          </a:p>
          <a:p>
            <a:pPr marL="514350" indent="-514350">
              <a:buAutoNum type="arabicPeriod"/>
            </a:pPr>
            <a:r>
              <a:rPr lang="cs-CZ" b="1" dirty="0"/>
              <a:t>Male </a:t>
            </a:r>
            <a:r>
              <a:rPr lang="cs-CZ" b="1" dirty="0" err="1"/>
              <a:t>competing</a:t>
            </a:r>
            <a:r>
              <a:rPr lang="cs-CZ" b="1" dirty="0"/>
              <a:t> </a:t>
            </a:r>
            <a:r>
              <a:rPr lang="cs-CZ" b="1" dirty="0" err="1"/>
              <a:t>with</a:t>
            </a:r>
            <a:r>
              <a:rPr lang="cs-CZ" b="1" dirty="0"/>
              <a:t> </a:t>
            </a:r>
            <a:r>
              <a:rPr lang="cs-CZ" b="1" dirty="0" err="1"/>
              <a:t>other</a:t>
            </a:r>
            <a:r>
              <a:rPr lang="cs-CZ" b="1" dirty="0"/>
              <a:t> </a:t>
            </a:r>
            <a:r>
              <a:rPr lang="cs-CZ" b="1" dirty="0" err="1"/>
              <a:t>males</a:t>
            </a:r>
            <a:r>
              <a:rPr lang="cs-CZ" b="1" dirty="0"/>
              <a:t> </a:t>
            </a:r>
            <a:r>
              <a:rPr lang="cs-CZ" dirty="0" err="1"/>
              <a:t>results</a:t>
            </a:r>
            <a:r>
              <a:rPr lang="cs-CZ" dirty="0"/>
              <a:t> in </a:t>
            </a:r>
            <a:r>
              <a:rPr lang="cs-CZ" dirty="0" err="1"/>
              <a:t>selection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traits</a:t>
            </a:r>
            <a:r>
              <a:rPr lang="cs-CZ" dirty="0"/>
              <a:t> such as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en-US" dirty="0"/>
              <a:t>male body size and large canines, and</a:t>
            </a:r>
            <a:r>
              <a:rPr lang="cs-CZ" dirty="0"/>
              <a:t> </a:t>
            </a:r>
            <a:r>
              <a:rPr lang="en-US" dirty="0"/>
              <a:t>perhaps aggressive personalities. </a:t>
            </a:r>
            <a:endParaRPr lang="cs-CZ" dirty="0"/>
          </a:p>
          <a:p>
            <a:pPr marL="514350" indent="-514350">
              <a:buAutoNum type="arabicPeriod"/>
            </a:pPr>
            <a:r>
              <a:rPr lang="en-US" b="1" dirty="0"/>
              <a:t>Females can choose their mating partners</a:t>
            </a:r>
            <a:r>
              <a:rPr lang="en-US" dirty="0"/>
              <a:t>,</a:t>
            </a:r>
            <a:r>
              <a:rPr lang="cs-CZ" dirty="0"/>
              <a:t> </a:t>
            </a:r>
            <a:r>
              <a:rPr lang="en-US" dirty="0"/>
              <a:t>leading to the selection of the indicator and/or aesthetic traits that make males attractive to</a:t>
            </a:r>
            <a:r>
              <a:rPr lang="cs-CZ" dirty="0"/>
              <a:t> </a:t>
            </a:r>
            <a:r>
              <a:rPr lang="en-US" dirty="0"/>
              <a:t>females</a:t>
            </a:r>
            <a:r>
              <a:rPr lang="cs-CZ" dirty="0"/>
              <a:t> (</a:t>
            </a:r>
            <a:r>
              <a:rPr lang="cs-CZ" dirty="0" err="1"/>
              <a:t>tails</a:t>
            </a:r>
            <a:r>
              <a:rPr lang="cs-CZ" dirty="0"/>
              <a:t>, </a:t>
            </a:r>
            <a:r>
              <a:rPr lang="cs-CZ" dirty="0" err="1"/>
              <a:t>jewels</a:t>
            </a:r>
            <a:r>
              <a:rPr lang="cs-CZ" dirty="0"/>
              <a:t>, </a:t>
            </a:r>
            <a:r>
              <a:rPr lang="cs-CZ" dirty="0" err="1"/>
              <a:t>i.e</a:t>
            </a:r>
            <a:r>
              <a:rPr lang="cs-CZ" dirty="0"/>
              <a:t>. </a:t>
            </a:r>
            <a:r>
              <a:rPr lang="cs-CZ" dirty="0" err="1"/>
              <a:t>aesthetic</a:t>
            </a:r>
            <a:r>
              <a:rPr lang="cs-CZ" dirty="0"/>
              <a:t> </a:t>
            </a:r>
            <a:r>
              <a:rPr lang="cs-CZ" dirty="0" err="1"/>
              <a:t>objects</a:t>
            </a:r>
            <a:r>
              <a:rPr lang="cs-CZ" dirty="0"/>
              <a:t>)</a:t>
            </a:r>
            <a:r>
              <a:rPr lang="en-US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11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3D78F-CA5B-474D-ACA1-6371E1722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2AA454-8C3A-43AA-B6BB-4EFA3025C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There is correlation between a sexual dimorphism (especially in terms of body size) and polygynous mating system.</a:t>
            </a:r>
          </a:p>
          <a:p>
            <a:pPr marL="0" indent="0">
              <a:buNone/>
            </a:pPr>
            <a:r>
              <a:rPr lang="en-US" dirty="0"/>
              <a:t>So, when male to female body size ratio shifted from australopithecine‘s 1.4:1 to modern humans‘ 1.2:1 when Homo </a:t>
            </a:r>
            <a:r>
              <a:rPr lang="en-US" dirty="0" err="1"/>
              <a:t>ergaster</a:t>
            </a:r>
            <a:r>
              <a:rPr lang="en-US" dirty="0"/>
              <a:t> appeared, it suggests the shift from polygynous to monogamous mating system.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Who supported ever raising demands on energy for babies with ever larger brain capacity?</a:t>
            </a:r>
          </a:p>
          <a:p>
            <a:pPr marL="0" indent="0">
              <a:buNone/>
            </a:pPr>
            <a:r>
              <a:rPr lang="en-US" dirty="0"/>
              <a:t>Males? Maybe, but if it was then as it is now, then men didn‘t provide enough energy by hunting. More probable source of additional energy was from female-female coalitions.</a:t>
            </a:r>
          </a:p>
        </p:txBody>
      </p:sp>
    </p:spTree>
    <p:extLst>
      <p:ext uri="{BB962C8B-B14F-4D97-AF65-F5344CB8AC3E}">
        <p14:creationId xmlns:p14="http://schemas.microsoft.com/office/powerpoint/2010/main" val="1544678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FA99D4-2A85-4A1E-8EDD-F8027BB81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Music and </a:t>
            </a:r>
            <a:r>
              <a:rPr lang="cs-CZ" dirty="0" err="1"/>
              <a:t>sexual</a:t>
            </a:r>
            <a:r>
              <a:rPr lang="cs-CZ" dirty="0"/>
              <a:t> </a:t>
            </a:r>
            <a:r>
              <a:rPr lang="cs-CZ" dirty="0" err="1"/>
              <a:t>selection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344340-79DA-4F49-A539-34DA60A5E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6644"/>
            <a:ext cx="7886700" cy="50251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err="1"/>
              <a:t>Geoffrey</a:t>
            </a:r>
            <a:r>
              <a:rPr lang="cs-CZ" dirty="0"/>
              <a:t> Miller (1965), U. </a:t>
            </a:r>
            <a:r>
              <a:rPr lang="cs-CZ" dirty="0" err="1"/>
              <a:t>of</a:t>
            </a:r>
            <a:r>
              <a:rPr lang="cs-CZ" dirty="0"/>
              <a:t> New </a:t>
            </a:r>
            <a:r>
              <a:rPr lang="cs-CZ" dirty="0" err="1"/>
              <a:t>Mexico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/>
              <a:t>Runaway</a:t>
            </a:r>
            <a:r>
              <a:rPr lang="cs-CZ" b="1" dirty="0"/>
              <a:t> </a:t>
            </a:r>
            <a:r>
              <a:rPr lang="cs-CZ" b="1" dirty="0" err="1"/>
              <a:t>sexual</a:t>
            </a:r>
            <a:r>
              <a:rPr lang="cs-CZ" b="1" dirty="0"/>
              <a:t> </a:t>
            </a:r>
            <a:r>
              <a:rPr lang="cs-CZ" b="1" dirty="0" err="1"/>
              <a:t>selection</a:t>
            </a:r>
            <a:r>
              <a:rPr lang="cs-CZ" b="1" dirty="0"/>
              <a:t> </a:t>
            </a:r>
            <a:r>
              <a:rPr lang="cs-CZ" dirty="0" err="1"/>
              <a:t>comes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a </a:t>
            </a:r>
            <a:r>
              <a:rPr lang="cs-CZ" dirty="0" err="1"/>
              <a:t>heritable</a:t>
            </a:r>
            <a:r>
              <a:rPr lang="cs-CZ" dirty="0"/>
              <a:t> mate </a:t>
            </a:r>
            <a:r>
              <a:rPr lang="en-US" dirty="0"/>
              <a:t>preference – for example, the preference for a larger than average tail – becomes</a:t>
            </a:r>
            <a:r>
              <a:rPr lang="cs-CZ" dirty="0"/>
              <a:t> </a:t>
            </a:r>
            <a:r>
              <a:rPr lang="en-US" dirty="0"/>
              <a:t>genetically correlated with the heritable trait itself – in this case the larger tail – then a</a:t>
            </a:r>
            <a:r>
              <a:rPr lang="cs-CZ" dirty="0"/>
              <a:t> </a:t>
            </a:r>
            <a:r>
              <a:rPr lang="en-US" dirty="0"/>
              <a:t>positive feedback loop will arise so that tails will eventually become far longer than would</a:t>
            </a:r>
            <a:r>
              <a:rPr lang="cs-CZ" dirty="0"/>
              <a:t> </a:t>
            </a:r>
            <a:r>
              <a:rPr lang="cs-CZ" dirty="0" err="1"/>
              <a:t>otherwise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expected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For Miller, ‘music is what happens when a smart, group living, anthropoid ape stumbles</a:t>
            </a:r>
            <a:r>
              <a:rPr lang="cs-CZ" dirty="0"/>
              <a:t> </a:t>
            </a:r>
            <a:r>
              <a:rPr lang="en-US" dirty="0"/>
              <a:t>into the evolutionary wonderland of </a:t>
            </a:r>
            <a:r>
              <a:rPr lang="en-US" b="1" dirty="0"/>
              <a:t>runaway sexual selection </a:t>
            </a:r>
            <a:r>
              <a:rPr lang="en-US" dirty="0"/>
              <a:t>of complex </a:t>
            </a:r>
            <a:r>
              <a:rPr lang="en-US" b="1" dirty="0"/>
              <a:t>acoustic</a:t>
            </a:r>
            <a:r>
              <a:rPr lang="cs-CZ" b="1" dirty="0"/>
              <a:t> </a:t>
            </a:r>
            <a:r>
              <a:rPr lang="en-US" b="1" dirty="0"/>
              <a:t>display</a:t>
            </a:r>
            <a:r>
              <a:rPr lang="en-US" dirty="0"/>
              <a:t>’. </a:t>
            </a:r>
            <a:endParaRPr lang="cs-CZ" dirty="0"/>
          </a:p>
        </p:txBody>
      </p:sp>
      <p:pic>
        <p:nvPicPr>
          <p:cNvPr id="1026" name="Picture 2" descr="VÃ½sledek obrÃ¡zku pro Geoffrey Miller">
            <a:extLst>
              <a:ext uri="{FF2B5EF4-FFF2-40B4-BE49-F238E27FC236}">
                <a16:creationId xmlns:a16="http://schemas.microsoft.com/office/drawing/2014/main" id="{5B6B3ECC-1BFC-4EC0-BE08-797477E9D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83" y="225286"/>
            <a:ext cx="2484783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156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10F61-B247-486E-B5FA-E4B0636D0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Birdsongs</a:t>
            </a:r>
            <a:r>
              <a:rPr lang="cs-CZ" dirty="0"/>
              <a:t> and </a:t>
            </a:r>
            <a:r>
              <a:rPr lang="cs-CZ" dirty="0" err="1"/>
              <a:t>bird</a:t>
            </a:r>
            <a:r>
              <a:rPr lang="cs-CZ" dirty="0"/>
              <a:t> </a:t>
            </a:r>
            <a:r>
              <a:rPr lang="cs-CZ" dirty="0" err="1"/>
              <a:t>dances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BC5A2B-A764-43A7-B6AC-5CDBF2E01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err="1"/>
              <a:t>Birds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paradise</a:t>
            </a:r>
            <a:r>
              <a:rPr lang="cs-CZ" dirty="0"/>
              <a:t> 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https://www.youtube.com/watch?v=nWfyw51DQfU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Bowerbirds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https://www.youtube.com/watch?v=1XkPeN3AWIE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Vogelkop</a:t>
            </a:r>
            <a:r>
              <a:rPr lang="cs-CZ" dirty="0"/>
              <a:t> </a:t>
            </a:r>
            <a:r>
              <a:rPr lang="cs-CZ" dirty="0" err="1"/>
              <a:t>Bowerbird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https://www.youtube.com/watch?v=RXwJ3QFIOkg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>
                <a:hlinkClick r:id="rId5"/>
              </a:rPr>
              <a:t>https://www.youtube.com/watch?v=08xZeU6Aksc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Lyrebird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>
                <a:hlinkClick r:id="rId6"/>
              </a:rPr>
              <a:t>https://www.youtube.com/watch?v=WA0tP-p7m40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7865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 believes that </a:t>
            </a:r>
            <a:r>
              <a:rPr lang="en-US" b="1" dirty="0"/>
              <a:t>singing and dancing constituted a package of indicator traits for</a:t>
            </a:r>
            <a:r>
              <a:rPr lang="cs-CZ" b="1" dirty="0"/>
              <a:t> </a:t>
            </a:r>
            <a:r>
              <a:rPr lang="en-US" b="1" dirty="0"/>
              <a:t>those choosing mates</a:t>
            </a:r>
            <a:r>
              <a:rPr lang="en-US" dirty="0"/>
              <a:t>, predominantly</a:t>
            </a:r>
            <a:r>
              <a:rPr lang="cs-CZ" dirty="0"/>
              <a:t> by </a:t>
            </a:r>
            <a:r>
              <a:rPr lang="en-US" dirty="0"/>
              <a:t>females: dancing and singing revealing fitness,</a:t>
            </a:r>
            <a:r>
              <a:rPr lang="cs-CZ" dirty="0"/>
              <a:t> </a:t>
            </a:r>
            <a:r>
              <a:rPr lang="en-US" dirty="0"/>
              <a:t>coordination, strength and health; voice control revealing self-confidence.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Wodaabeové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https://www.youtube.com/watch?v=XkrR2jy-9WU&amp;ab_channel=NinaTikariImages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8514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DC1F0-2304-4CDF-959A-00E63D65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C3637F-8646-42E0-86CC-B63DCB385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Question</a:t>
            </a:r>
            <a:r>
              <a:rPr lang="cs-CZ" dirty="0"/>
              <a:t>: </a:t>
            </a:r>
            <a:r>
              <a:rPr lang="en-US" dirty="0"/>
              <a:t>What factor do you fin</a:t>
            </a:r>
            <a:r>
              <a:rPr lang="cs-CZ" dirty="0"/>
              <a:t>d</a:t>
            </a:r>
            <a:r>
              <a:rPr lang="en-US" dirty="0"/>
              <a:t> most important in mate selection?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Question</a:t>
            </a:r>
            <a:r>
              <a:rPr lang="cs-CZ" dirty="0"/>
              <a:t>: H</a:t>
            </a:r>
            <a:r>
              <a:rPr lang="en-US" dirty="0"/>
              <a:t>ow important were personality traits when females chose a male mate, and did it depend on time periods and types of society?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60479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altLang="cs-CZ" dirty="0" err="1"/>
              <a:t>Caillois</a:t>
            </a:r>
            <a:r>
              <a:rPr lang="cs-CZ" altLang="cs-CZ" dirty="0"/>
              <a:t>, R. (1998). Hry a lidé. Praha: </a:t>
            </a:r>
            <a:r>
              <a:rPr lang="cs-CZ" altLang="cs-CZ" dirty="0" err="1"/>
              <a:t>Oikúmené</a:t>
            </a:r>
            <a:r>
              <a:rPr lang="cs-CZ" altLang="cs-CZ" dirty="0"/>
              <a:t>.</a:t>
            </a:r>
            <a:endParaRPr lang="cs-CZ" dirty="0"/>
          </a:p>
          <a:p>
            <a:pPr marL="118872" indent="0">
              <a:buNone/>
            </a:pPr>
            <a:r>
              <a:rPr lang="en-US" dirty="0"/>
              <a:t>Dissanayake</a:t>
            </a:r>
            <a:r>
              <a:rPr lang="cs-CZ" dirty="0"/>
              <a:t>.</a:t>
            </a:r>
            <a:r>
              <a:rPr lang="en-US" dirty="0"/>
              <a:t> </a:t>
            </a:r>
            <a:r>
              <a:rPr lang="cs-CZ" dirty="0"/>
              <a:t>(2005).</a:t>
            </a:r>
          </a:p>
          <a:p>
            <a:pPr marL="118872" indent="0">
              <a:buNone/>
            </a:pPr>
            <a:r>
              <a:rPr lang="cs-CZ" dirty="0"/>
              <a:t>(</a:t>
            </a:r>
            <a:r>
              <a:rPr lang="cs-CZ" dirty="0" err="1"/>
              <a:t>Fernald</a:t>
            </a:r>
            <a:r>
              <a:rPr lang="cs-CZ" dirty="0"/>
              <a:t>, 1991)</a:t>
            </a:r>
            <a:endParaRPr lang="en-US" dirty="0"/>
          </a:p>
          <a:p>
            <a:pPr marL="118872" indent="0">
              <a:buNone/>
            </a:pPr>
            <a:r>
              <a:rPr lang="en-US" dirty="0"/>
              <a:t>Fernald et al. (1989)</a:t>
            </a:r>
            <a:endParaRPr lang="cs-CZ" dirty="0"/>
          </a:p>
          <a:p>
            <a:pPr marL="118872" indent="0">
              <a:buNone/>
            </a:pPr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Fink, E. (1992). </a:t>
            </a:r>
            <a:r>
              <a:rPr lang="cs-CZ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Oáza štěstí</a:t>
            </a:r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Praha: Mladá fronta.</a:t>
            </a:r>
          </a:p>
          <a:p>
            <a:pPr marL="118872" indent="0">
              <a:buNone/>
            </a:pPr>
            <a:r>
              <a:rPr lang="cs-CZ" dirty="0" err="1"/>
              <a:t>Gazzaley</a:t>
            </a:r>
            <a:r>
              <a:rPr lang="cs-CZ" dirty="0"/>
              <a:t>,</a:t>
            </a:r>
          </a:p>
          <a:p>
            <a:pPr marL="118872" indent="0">
              <a:buNone/>
            </a:pPr>
            <a:r>
              <a:rPr lang="en-US" b="0" i="0" dirty="0" err="1">
                <a:solidFill>
                  <a:srgbClr val="222222"/>
                </a:solidFill>
                <a:effectLst/>
                <a:latin typeface="-apple-system"/>
              </a:rPr>
              <a:t>Jeannin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, S., Gilbert, C., Amy, M. </a:t>
            </a:r>
            <a:r>
              <a:rPr lang="en-US" b="0" i="1" dirty="0">
                <a:solidFill>
                  <a:srgbClr val="222222"/>
                </a:solidFill>
                <a:effectLst/>
                <a:latin typeface="-apple-system"/>
              </a:rPr>
              <a:t>et al.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 (2017)</a:t>
            </a:r>
            <a:r>
              <a:rPr lang="cs-CZ" b="0" i="0" dirty="0">
                <a:solidFill>
                  <a:srgbClr val="222222"/>
                </a:solidFill>
                <a:effectLst/>
                <a:latin typeface="-apple-system"/>
              </a:rPr>
              <a:t>. 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Pet-directed speech draws adult dogs’ attention more efficiently than Adult-directed speech. </a:t>
            </a:r>
            <a:r>
              <a:rPr lang="en-US" b="0" i="1" dirty="0">
                <a:solidFill>
                  <a:srgbClr val="222222"/>
                </a:solidFill>
                <a:effectLst/>
                <a:latin typeface="-apple-system"/>
              </a:rPr>
              <a:t>Sci Rep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 </a:t>
            </a:r>
            <a:r>
              <a:rPr lang="en-US" b="1" i="0" dirty="0">
                <a:solidFill>
                  <a:srgbClr val="222222"/>
                </a:solidFill>
                <a:effectLst/>
                <a:latin typeface="-apple-system"/>
              </a:rPr>
              <a:t>7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, 4980. https://doi.org/10.1038/s41598-017-04671-z</a:t>
            </a:r>
            <a:endParaRPr lang="cs-CZ" dirty="0"/>
          </a:p>
          <a:p>
            <a:pPr marL="118872" indent="0">
              <a:buNone/>
            </a:pPr>
            <a:r>
              <a:rPr lang="cs-CZ" dirty="0" err="1"/>
              <a:t>Mithen</a:t>
            </a:r>
            <a:r>
              <a:rPr lang="cs-CZ" dirty="0"/>
              <a:t> 2007</a:t>
            </a:r>
          </a:p>
        </p:txBody>
      </p:sp>
    </p:spTree>
    <p:extLst>
      <p:ext uri="{BB962C8B-B14F-4D97-AF65-F5344CB8AC3E}">
        <p14:creationId xmlns:p14="http://schemas.microsoft.com/office/powerpoint/2010/main" val="3976028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54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964488" cy="125272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Rodičovské chování = epimeletický pud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dirty="0"/>
              <a:t>Rodiče omezují svůj repertoár chování: více se usmívají, přehánějí některé výrazy obličeje, výrazněji intonují… to pomáhá nastolit soc. kontakt a pomáhá při rozvoji dítěte.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Dítě si všímá našich zrcadlení jeho činnosti a postupně pochopí, že chování může něco znamenat. 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V kojeneckém období se učí skrze klasické a operantní podmiňování a později skrze záměrnou imitaci.</a:t>
            </a:r>
          </a:p>
          <a:p>
            <a:pPr>
              <a:buNone/>
            </a:pPr>
            <a:r>
              <a:rPr lang="cs-CZ" altLang="cs-CZ" dirty="0"/>
              <a:t>První hry představují aktivitu rodiče a pasivitu ale zážitek dítěte: lechtání, kuk!, mazlení.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Imitovat nejlépe začíná motorické hry, které nejsou komunikační, ale mají význam samy o sobě (</a:t>
            </a:r>
            <a:r>
              <a:rPr lang="cs-CZ" altLang="cs-CZ" dirty="0" err="1"/>
              <a:t>Caillois</a:t>
            </a:r>
            <a:r>
              <a:rPr lang="cs-CZ" altLang="cs-CZ" dirty="0"/>
              <a:t>, 1998; Fink, 1992): paci </a:t>
            </a:r>
            <a:r>
              <a:rPr lang="cs-CZ" altLang="cs-CZ" dirty="0" err="1"/>
              <a:t>paci</a:t>
            </a:r>
            <a:r>
              <a:rPr lang="cs-CZ" altLang="cs-CZ" dirty="0"/>
              <a:t>, vařila myšička kašičku…</a:t>
            </a:r>
          </a:p>
          <a:p>
            <a:pPr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764903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4436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/>
              <a:t>Uzgiris</a:t>
            </a:r>
            <a:r>
              <a:rPr lang="en-US" dirty="0"/>
              <a:t>-Hunt</a:t>
            </a:r>
            <a:r>
              <a:rPr lang="cs-CZ" dirty="0"/>
              <a:t>‘s  </a:t>
            </a:r>
            <a:r>
              <a:rPr lang="en-US" dirty="0"/>
              <a:t>Scales were inspired by the work of Piaget (see entry: Piagetian Stages) and thus are grounded in the theory that development is an “epigenetic process of evolving new, more complex, hierarchical levels of organization in intellect and motivation” (</a:t>
            </a:r>
            <a:r>
              <a:rPr lang="en-US" dirty="0" err="1"/>
              <a:t>Uzgiris</a:t>
            </a:r>
            <a:r>
              <a:rPr lang="en-US" dirty="0"/>
              <a:t> &amp; Hunt, p. 47). The Scales include: </a:t>
            </a:r>
            <a:endParaRPr lang="cs-CZ" dirty="0"/>
          </a:p>
          <a:p>
            <a:endParaRPr lang="cs-CZ" dirty="0"/>
          </a:p>
          <a:p>
            <a:r>
              <a:rPr lang="en-US" dirty="0"/>
              <a:t>Scale I: The Development of Visual Pursuit and the Permanence of Objects, </a:t>
            </a:r>
            <a:endParaRPr lang="cs-CZ" dirty="0"/>
          </a:p>
          <a:p>
            <a:r>
              <a:rPr lang="en-US" dirty="0"/>
              <a:t>Scale II: The Development of Means for Obtaining Desired Environmental Events, Scale </a:t>
            </a:r>
            <a:endParaRPr lang="cs-CZ" dirty="0"/>
          </a:p>
          <a:p>
            <a:r>
              <a:rPr lang="en-US" dirty="0" err="1"/>
              <a:t>IIIa</a:t>
            </a:r>
            <a:r>
              <a:rPr lang="en-US" dirty="0"/>
              <a:t>: The Development of Vocal Imitation, Scale </a:t>
            </a:r>
            <a:endParaRPr lang="cs-CZ" dirty="0"/>
          </a:p>
          <a:p>
            <a:r>
              <a:rPr lang="en-US" dirty="0" err="1"/>
              <a:t>IIIb</a:t>
            </a:r>
            <a:r>
              <a:rPr lang="en-US" dirty="0"/>
              <a:t>: The Development of Gestural Imitation, Scale </a:t>
            </a:r>
            <a:endParaRPr lang="cs-CZ" dirty="0"/>
          </a:p>
          <a:p>
            <a:r>
              <a:rPr lang="en-US" dirty="0"/>
              <a:t>IV: The Development of Operational Causality, Scale </a:t>
            </a:r>
            <a:endParaRPr lang="cs-CZ" dirty="0"/>
          </a:p>
          <a:p>
            <a:r>
              <a:rPr lang="en-US" dirty="0"/>
              <a:t>V: The Construction of Object Relations in Space, and Scale </a:t>
            </a:r>
            <a:endParaRPr lang="cs-CZ" dirty="0"/>
          </a:p>
          <a:p>
            <a:r>
              <a:rPr lang="en-US" dirty="0"/>
              <a:t>VI: The Development of Schemes for Relating to Objects.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679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Emoce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611687"/>
          </a:xfrm>
        </p:spPr>
        <p:txBody>
          <a:bodyPr>
            <a:normAutofit fontScale="8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500" b="1" dirty="0"/>
              <a:t>Emoce jsou hlavním prostředkem primární komunikace.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FC000"/>
                </a:solidFill>
              </a:rPr>
              <a:t>Pláč </a:t>
            </a:r>
            <a:r>
              <a:rPr lang="cs-CZ" dirty="0"/>
              <a:t> 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/>
              <a:t>z hladu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/>
              <a:t>ze zlosti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/>
              <a:t>z bolesti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/>
              <a:t>z frustrace</a:t>
            </a:r>
          </a:p>
          <a:p>
            <a:pPr lvl="1" indent="-868363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Pokud na pláč reagujeme, děti získávají důvěru a v důsledku pláčou méně, než ty, které neutěšujeme.</a:t>
            </a:r>
          </a:p>
          <a:p>
            <a:pPr lvl="1" indent="-868363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>
                <a:solidFill>
                  <a:srgbClr val="FFC000"/>
                </a:solidFill>
              </a:rPr>
              <a:t>Úsměv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/>
              <a:t>krátce po porodu, 2. týden - po krmení, 1. měsíc - je více sociální, 2. měsíc – rozeznává lidí a směje se pravidelněji</a:t>
            </a:r>
          </a:p>
        </p:txBody>
      </p:sp>
    </p:spTree>
    <p:extLst>
      <p:ext uri="{BB962C8B-B14F-4D97-AF65-F5344CB8AC3E}">
        <p14:creationId xmlns:p14="http://schemas.microsoft.com/office/powerpoint/2010/main" val="213893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emotivity - úsměv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/>
              <a:t>Měsíční kojenec se zřídka usmívá na neznámou tvář, avšak s každým týdnem se usmívá stále častěji. Vrcholu nabývá úsměv kolem 4. měsíce (téměř automaticky).</a:t>
            </a:r>
          </a:p>
          <a:p>
            <a:pPr marL="137160" indent="0">
              <a:buNone/>
            </a:pPr>
            <a:r>
              <a:rPr lang="cs-CZ" dirty="0"/>
              <a:t>Děti vychovávané doma se usmívaly v 18. </a:t>
            </a:r>
            <a:r>
              <a:rPr lang="cs-CZ" dirty="0" err="1"/>
              <a:t>měs</a:t>
            </a:r>
            <a:r>
              <a:rPr lang="cs-CZ" dirty="0"/>
              <a:t>. skoro stejně jako ve 4. </a:t>
            </a:r>
            <a:r>
              <a:rPr lang="cs-CZ" dirty="0" err="1"/>
              <a:t>měs</a:t>
            </a:r>
            <a:r>
              <a:rPr lang="cs-CZ" dirty="0"/>
              <a:t>.</a:t>
            </a:r>
          </a:p>
          <a:p>
            <a:pPr marL="137160" indent="0">
              <a:buNone/>
            </a:pPr>
            <a:r>
              <a:rPr lang="cs-CZ" dirty="0"/>
              <a:t>Děti z kibuců (kolektivní osady) se usmívaly o polovinu méně.</a:t>
            </a:r>
          </a:p>
          <a:p>
            <a:pPr marL="137160" indent="0">
              <a:buNone/>
            </a:pPr>
            <a:r>
              <a:rPr lang="cs-CZ" dirty="0"/>
              <a:t>Děti z ústavů se usmívaly méně než v jednom měsíci! (</a:t>
            </a:r>
            <a:r>
              <a:rPr lang="cs-CZ" dirty="0" err="1"/>
              <a:t>Hunt</a:t>
            </a:r>
            <a:r>
              <a:rPr lang="cs-CZ" dirty="0"/>
              <a:t>, 2000. s. 351)</a:t>
            </a:r>
          </a:p>
        </p:txBody>
      </p:sp>
    </p:spTree>
    <p:extLst>
      <p:ext uri="{BB962C8B-B14F-4D97-AF65-F5344CB8AC3E}">
        <p14:creationId xmlns:p14="http://schemas.microsoft.com/office/powerpoint/2010/main" val="2787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9F1BE-D4CF-4C2B-B685-12D2538D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CB3481-0BB8-478A-8B51-AB234FD32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Kojenec se naučí smát nahlas (= úsměv doprovodit hlasitými smavými zvuky) od </a:t>
            </a:r>
            <a:r>
              <a:rPr lang="cs-CZ"/>
              <a:t>4-5 měsíců.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884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Infant-</a:t>
            </a:r>
            <a:r>
              <a:rPr lang="cs-CZ" dirty="0" err="1"/>
              <a:t>directed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 (IDS) dle </a:t>
            </a:r>
            <a:r>
              <a:rPr lang="cs-CZ" dirty="0" err="1"/>
              <a:t>Mithen</a:t>
            </a:r>
            <a:r>
              <a:rPr lang="cs-CZ" dirty="0"/>
              <a:t> (2007) ad.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30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Infant-</a:t>
            </a:r>
            <a:r>
              <a:rPr lang="cs-CZ" dirty="0" err="1"/>
              <a:t>directed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 (IDS)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IDS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very </a:t>
            </a:r>
            <a:r>
              <a:rPr lang="cs-CZ" b="1" dirty="0" err="1"/>
              <a:t>distinctive</a:t>
            </a:r>
            <a:r>
              <a:rPr lang="cs-CZ" b="1" dirty="0"/>
              <a:t> </a:t>
            </a:r>
            <a:r>
              <a:rPr lang="cs-CZ" b="1" dirty="0" err="1"/>
              <a:t>way</a:t>
            </a:r>
            <a:r>
              <a:rPr lang="cs-CZ" b="1" dirty="0"/>
              <a:t> </a:t>
            </a:r>
            <a:r>
              <a:rPr lang="cs-CZ" b="1" dirty="0" err="1"/>
              <a:t>we</a:t>
            </a:r>
            <a:r>
              <a:rPr lang="cs-CZ" b="1" dirty="0"/>
              <a:t> talk to </a:t>
            </a:r>
            <a:r>
              <a:rPr lang="cs-CZ" b="1" dirty="0" err="1"/>
              <a:t>infants</a:t>
            </a:r>
            <a:r>
              <a:rPr lang="cs-CZ" dirty="0"/>
              <a:t>: </a:t>
            </a:r>
          </a:p>
          <a:p>
            <a:r>
              <a:rPr lang="cs-CZ" dirty="0" err="1"/>
              <a:t>exaggeration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melodic</a:t>
            </a:r>
            <a:r>
              <a:rPr lang="cs-CZ" dirty="0"/>
              <a:t> and </a:t>
            </a:r>
            <a:r>
              <a:rPr lang="cs-CZ" dirty="0" err="1"/>
              <a:t>rhytmic</a:t>
            </a:r>
            <a:r>
              <a:rPr lang="cs-CZ" dirty="0"/>
              <a:t> </a:t>
            </a:r>
            <a:r>
              <a:rPr lang="cs-CZ" dirty="0" err="1"/>
              <a:t>features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spoken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(</a:t>
            </a:r>
            <a:r>
              <a:rPr lang="cs-CZ" b="1" dirty="0" err="1"/>
              <a:t>prosody</a:t>
            </a:r>
            <a:r>
              <a:rPr lang="cs-CZ" dirty="0"/>
              <a:t>): </a:t>
            </a:r>
            <a:r>
              <a:rPr lang="en-US" dirty="0"/>
              <a:t>a </a:t>
            </a:r>
            <a:r>
              <a:rPr lang="en-US" b="1" dirty="0"/>
              <a:t>higher overall pitch</a:t>
            </a:r>
            <a:r>
              <a:rPr lang="en-US" dirty="0"/>
              <a:t>, a wider range of pitch, </a:t>
            </a:r>
            <a:r>
              <a:rPr lang="en-US" b="1" dirty="0"/>
              <a:t>longer</a:t>
            </a:r>
            <a:r>
              <a:rPr lang="cs-CZ" b="1" dirty="0"/>
              <a:t> </a:t>
            </a:r>
            <a:r>
              <a:rPr lang="en-US" b="1" dirty="0"/>
              <a:t>‘</a:t>
            </a:r>
            <a:r>
              <a:rPr lang="en-US" b="1" dirty="0" err="1"/>
              <a:t>hyperarticulated</a:t>
            </a:r>
            <a:r>
              <a:rPr lang="en-US" b="1" dirty="0"/>
              <a:t>’ vowels </a:t>
            </a:r>
            <a:r>
              <a:rPr lang="en-US" dirty="0"/>
              <a:t>and pauses, </a:t>
            </a:r>
            <a:r>
              <a:rPr lang="en-US" b="1" dirty="0"/>
              <a:t>shorter phrases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en-US" b="1" dirty="0"/>
              <a:t>greater repetition</a:t>
            </a:r>
            <a:r>
              <a:rPr lang="cs-CZ" b="1" dirty="0"/>
              <a:t> </a:t>
            </a:r>
            <a:r>
              <a:rPr lang="cs-CZ" dirty="0"/>
              <a:t>(srov. zdvojování slov u </a:t>
            </a:r>
            <a:r>
              <a:rPr lang="cs-CZ" dirty="0" err="1"/>
              <a:t>Daniů</a:t>
            </a:r>
            <a:r>
              <a:rPr lang="cs-CZ" dirty="0"/>
              <a:t>)  and </a:t>
            </a:r>
            <a:r>
              <a:rPr lang="cs-CZ" b="1" dirty="0" err="1"/>
              <a:t>greater</a:t>
            </a:r>
            <a:r>
              <a:rPr lang="cs-CZ" b="1" dirty="0"/>
              <a:t> </a:t>
            </a:r>
            <a:r>
              <a:rPr lang="cs-CZ" b="1" dirty="0" err="1"/>
              <a:t>variation</a:t>
            </a:r>
            <a:r>
              <a:rPr lang="cs-CZ" b="1" dirty="0"/>
              <a:t> in </a:t>
            </a:r>
            <a:r>
              <a:rPr lang="cs-CZ" b="1" dirty="0" err="1"/>
              <a:t>volume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Even</a:t>
            </a:r>
            <a:r>
              <a:rPr lang="cs-CZ" dirty="0"/>
              <a:t> very </a:t>
            </a:r>
            <a:r>
              <a:rPr lang="cs-CZ" dirty="0" err="1"/>
              <a:t>young</a:t>
            </a:r>
            <a:r>
              <a:rPr lang="cs-CZ" dirty="0"/>
              <a:t> </a:t>
            </a:r>
            <a:r>
              <a:rPr lang="cs-CZ" dirty="0" err="1"/>
              <a:t>children</a:t>
            </a:r>
            <a:r>
              <a:rPr lang="cs-CZ" dirty="0"/>
              <a:t> (</a:t>
            </a:r>
            <a:r>
              <a:rPr lang="cs-CZ" dirty="0" err="1"/>
              <a:t>three-year-olds</a:t>
            </a:r>
            <a:r>
              <a:rPr lang="cs-CZ" dirty="0"/>
              <a:t>) use IDS!</a:t>
            </a:r>
          </a:p>
        </p:txBody>
      </p:sp>
    </p:spTree>
    <p:extLst>
      <p:ext uri="{BB962C8B-B14F-4D97-AF65-F5344CB8AC3E}">
        <p14:creationId xmlns:p14="http://schemas.microsoft.com/office/powerpoint/2010/main" val="1853705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stages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cs-CZ" dirty="0"/>
              <a:t>IDS </a:t>
            </a:r>
            <a:r>
              <a:rPr lang="cs-CZ" dirty="0" err="1"/>
              <a:t>serves</a:t>
            </a:r>
            <a:r>
              <a:rPr lang="cs-CZ" dirty="0"/>
              <a:t> to </a:t>
            </a:r>
            <a:r>
              <a:rPr lang="cs-CZ" dirty="0" err="1"/>
              <a:t>engage</a:t>
            </a:r>
            <a:r>
              <a:rPr lang="cs-CZ" dirty="0"/>
              <a:t> and </a:t>
            </a:r>
            <a:r>
              <a:rPr lang="cs-CZ" dirty="0" err="1"/>
              <a:t>maintain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child‘s</a:t>
            </a:r>
            <a:r>
              <a:rPr lang="cs-CZ" dirty="0"/>
              <a:t> </a:t>
            </a:r>
            <a:r>
              <a:rPr lang="cs-CZ" b="1" dirty="0" err="1"/>
              <a:t>attention</a:t>
            </a:r>
            <a:r>
              <a:rPr lang="cs-CZ" dirty="0"/>
              <a:t>.</a:t>
            </a:r>
          </a:p>
          <a:p>
            <a:pPr marL="514350" indent="-514350">
              <a:buAutoNum type="arabicPeriod"/>
            </a:pPr>
            <a:r>
              <a:rPr lang="cs-CZ" dirty="0"/>
              <a:t>IDS </a:t>
            </a:r>
            <a:r>
              <a:rPr lang="cs-CZ" dirty="0" err="1"/>
              <a:t>starts</a:t>
            </a:r>
            <a:r>
              <a:rPr lang="cs-CZ" dirty="0"/>
              <a:t> to </a:t>
            </a:r>
            <a:r>
              <a:rPr lang="cs-CZ" b="1" dirty="0" err="1"/>
              <a:t>modulate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arousal</a:t>
            </a:r>
            <a:r>
              <a:rPr lang="cs-CZ" b="1" dirty="0"/>
              <a:t> and </a:t>
            </a:r>
            <a:r>
              <a:rPr lang="cs-CZ" b="1" dirty="0" err="1"/>
              <a:t>emotion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soothing</a:t>
            </a:r>
            <a:r>
              <a:rPr lang="cs-CZ" dirty="0"/>
              <a:t>, </a:t>
            </a:r>
            <a:r>
              <a:rPr lang="cs-CZ" dirty="0" err="1"/>
              <a:t>engaging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, </a:t>
            </a:r>
            <a:r>
              <a:rPr lang="cs-CZ" dirty="0" err="1"/>
              <a:t>maintaining</a:t>
            </a:r>
            <a:r>
              <a:rPr lang="cs-CZ" dirty="0"/>
              <a:t> </a:t>
            </a:r>
            <a:r>
              <a:rPr lang="cs-CZ" dirty="0" err="1"/>
              <a:t>child‘s</a:t>
            </a:r>
            <a:r>
              <a:rPr lang="cs-CZ" dirty="0"/>
              <a:t> </a:t>
            </a:r>
            <a:r>
              <a:rPr lang="cs-CZ" dirty="0" err="1"/>
              <a:t>gaze</a:t>
            </a:r>
            <a:r>
              <a:rPr lang="cs-CZ" dirty="0"/>
              <a:t>).</a:t>
            </a:r>
          </a:p>
          <a:p>
            <a:pPr marL="514350" indent="-514350">
              <a:buAutoNum type="arabicPeriod"/>
            </a:pPr>
            <a:r>
              <a:rPr lang="cs-CZ" dirty="0"/>
              <a:t>IDS </a:t>
            </a:r>
            <a:r>
              <a:rPr lang="cs-CZ" dirty="0" err="1"/>
              <a:t>starts</a:t>
            </a:r>
            <a:r>
              <a:rPr lang="cs-CZ" dirty="0"/>
              <a:t> to </a:t>
            </a:r>
            <a:r>
              <a:rPr lang="cs-CZ" b="1" dirty="0" err="1"/>
              <a:t>communicate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speaker‘s</a:t>
            </a:r>
            <a:r>
              <a:rPr lang="cs-CZ" b="1" dirty="0"/>
              <a:t> </a:t>
            </a:r>
            <a:r>
              <a:rPr lang="cs-CZ" b="1" dirty="0" err="1"/>
              <a:t>feelings</a:t>
            </a:r>
            <a:r>
              <a:rPr lang="cs-CZ" b="1" dirty="0"/>
              <a:t> (</a:t>
            </a:r>
            <a:r>
              <a:rPr lang="cs-CZ" b="1" dirty="0" err="1"/>
              <a:t>emotions</a:t>
            </a:r>
            <a:r>
              <a:rPr lang="cs-CZ" b="1" dirty="0"/>
              <a:t>) and </a:t>
            </a:r>
            <a:r>
              <a:rPr lang="cs-CZ" b="1" dirty="0" err="1"/>
              <a:t>intentions</a:t>
            </a:r>
            <a:r>
              <a:rPr lang="cs-CZ" dirty="0"/>
              <a:t> (as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approval</a:t>
            </a:r>
            <a:r>
              <a:rPr lang="cs-CZ" dirty="0"/>
              <a:t>, </a:t>
            </a:r>
            <a:r>
              <a:rPr lang="cs-CZ" dirty="0" err="1"/>
              <a:t>prohibition</a:t>
            </a:r>
            <a:r>
              <a:rPr lang="cs-CZ" dirty="0"/>
              <a:t>, </a:t>
            </a:r>
            <a:r>
              <a:rPr lang="cs-CZ" dirty="0" err="1"/>
              <a:t>attention-bidding</a:t>
            </a:r>
            <a:r>
              <a:rPr lang="cs-CZ" dirty="0"/>
              <a:t> and </a:t>
            </a:r>
            <a:r>
              <a:rPr lang="cs-CZ" dirty="0" err="1"/>
              <a:t>comfort</a:t>
            </a:r>
            <a:r>
              <a:rPr lang="cs-CZ" dirty="0"/>
              <a:t>).</a:t>
            </a:r>
          </a:p>
          <a:p>
            <a:pPr marL="514350" indent="-514350">
              <a:buAutoNum type="arabicPeriod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pauses</a:t>
            </a:r>
            <a:r>
              <a:rPr lang="cs-CZ" dirty="0"/>
              <a:t> and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patterns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intonation</a:t>
            </a:r>
            <a:r>
              <a:rPr lang="cs-CZ" dirty="0"/>
              <a:t> </a:t>
            </a:r>
            <a:r>
              <a:rPr lang="cs-CZ" dirty="0" err="1"/>
              <a:t>facilitate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acquisition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.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702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1648</TotalTime>
  <Words>2255</Words>
  <Application>Microsoft Office PowerPoint</Application>
  <PresentationFormat>Předvádění na obrazovce (4:3)</PresentationFormat>
  <Paragraphs>155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-apple-system</vt:lpstr>
      <vt:lpstr>Arial</vt:lpstr>
      <vt:lpstr>Corbel</vt:lpstr>
      <vt:lpstr>Times New Roman</vt:lpstr>
      <vt:lpstr>Wingdings</vt:lpstr>
      <vt:lpstr>Wingdings 2</vt:lpstr>
      <vt:lpstr>Wingdings 3</vt:lpstr>
      <vt:lpstr>Modul</vt:lpstr>
      <vt:lpstr>Vývojová psychologie Emoce kojenců  a IDS a hudební schopnosti</vt:lpstr>
      <vt:lpstr>Rodičovské chování = epimeletický pud</vt:lpstr>
      <vt:lpstr>Rodičovské chování = epimeletický pud</vt:lpstr>
      <vt:lpstr>Emoce</vt:lpstr>
      <vt:lpstr>Vývoj emotivity - úsměv</vt:lpstr>
      <vt:lpstr>Prezentace aplikace PowerPoint</vt:lpstr>
      <vt:lpstr>Infant-directed speech (IDS) dle Mithen (2007) ad.</vt:lpstr>
      <vt:lpstr>Infant-directed speech (IDS)</vt:lpstr>
      <vt:lpstr>Four stages of IDS</vt:lpstr>
      <vt:lpstr>Similarities and differences in IDS</vt:lpstr>
      <vt:lpstr>The universality of IDS</vt:lpstr>
      <vt:lpstr>The universality of IDS</vt:lpstr>
      <vt:lpstr>Question</vt:lpstr>
      <vt:lpstr>The universality of IDS</vt:lpstr>
      <vt:lpstr>Pet-directed speech (PDS)</vt:lpstr>
      <vt:lpstr>Problems of the perfect pitch</vt:lpstr>
      <vt:lpstr>Prezentace aplikace PowerPoint</vt:lpstr>
      <vt:lpstr>Prosody and Singing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Music and sexual selection</vt:lpstr>
      <vt:lpstr>Birdsongs and bird dances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Jan Krása</cp:lastModifiedBy>
  <cp:revision>120</cp:revision>
  <dcterms:created xsi:type="dcterms:W3CDTF">2015-09-23T10:51:34Z</dcterms:created>
  <dcterms:modified xsi:type="dcterms:W3CDTF">2022-10-31T06:53:15Z</dcterms:modified>
</cp:coreProperties>
</file>