
<file path=[Content_Types].xml><?xml version="1.0" encoding="utf-8"?>
<Types xmlns="http://schemas.openxmlformats.org/package/2006/content-types">
  <Default Extension="tmp" ContentType="image/pn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66"/>
  </p:notesMasterIdLst>
  <p:handoutMasterIdLst>
    <p:handoutMasterId r:id="rId67"/>
  </p:handoutMasterIdLst>
  <p:sldIdLst>
    <p:sldId id="276" r:id="rId5"/>
    <p:sldId id="256" r:id="rId6"/>
    <p:sldId id="260" r:id="rId7"/>
    <p:sldId id="264" r:id="rId8"/>
    <p:sldId id="265" r:id="rId9"/>
    <p:sldId id="267" r:id="rId10"/>
    <p:sldId id="268" r:id="rId11"/>
    <p:sldId id="269" r:id="rId12"/>
    <p:sldId id="270" r:id="rId13"/>
    <p:sldId id="273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59" r:id="rId22"/>
    <p:sldId id="285" r:id="rId23"/>
    <p:sldId id="286" r:id="rId24"/>
    <p:sldId id="287" r:id="rId25"/>
    <p:sldId id="289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57" r:id="rId35"/>
    <p:sldId id="299" r:id="rId36"/>
    <p:sldId id="300" r:id="rId37"/>
    <p:sldId id="303" r:id="rId38"/>
    <p:sldId id="301" r:id="rId39"/>
    <p:sldId id="302" r:id="rId40"/>
    <p:sldId id="306" r:id="rId41"/>
    <p:sldId id="277" r:id="rId42"/>
    <p:sldId id="307" r:id="rId43"/>
    <p:sldId id="308" r:id="rId44"/>
    <p:sldId id="323" r:id="rId45"/>
    <p:sldId id="326" r:id="rId46"/>
    <p:sldId id="325" r:id="rId47"/>
    <p:sldId id="327" r:id="rId48"/>
    <p:sldId id="328" r:id="rId49"/>
    <p:sldId id="330" r:id="rId50"/>
    <p:sldId id="331" r:id="rId51"/>
    <p:sldId id="332" r:id="rId52"/>
    <p:sldId id="333" r:id="rId53"/>
    <p:sldId id="335" r:id="rId54"/>
    <p:sldId id="336" r:id="rId55"/>
    <p:sldId id="337" r:id="rId56"/>
    <p:sldId id="360" r:id="rId57"/>
    <p:sldId id="361" r:id="rId58"/>
    <p:sldId id="363" r:id="rId59"/>
    <p:sldId id="362" r:id="rId60"/>
    <p:sldId id="364" r:id="rId61"/>
    <p:sldId id="365" r:id="rId62"/>
    <p:sldId id="338" r:id="rId63"/>
    <p:sldId id="339" r:id="rId64"/>
    <p:sldId id="340" r:id="rId6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119" d="100"/>
          <a:sy n="119" d="100"/>
        </p:scale>
        <p:origin x="92" y="27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EFA88-606D-407C-B004-0631965473BE}" type="doc">
      <dgm:prSet loTypeId="urn:microsoft.com/office/officeart/2005/8/layout/pyramid1" loCatId="pyramid" qsTypeId="urn:microsoft.com/office/officeart/2005/8/quickstyle/simple3" qsCatId="simple" csTypeId="urn:microsoft.com/office/officeart/2005/8/colors/accent1_2" csCatId="accent1" phldr="1"/>
      <dgm:spPr/>
    </dgm:pt>
    <dgm:pt modelId="{A03860C2-3304-4A0C-9C67-0123221BDAB6}">
      <dgm:prSet phldrT="[Text]"/>
      <dgm:spPr/>
      <dgm:t>
        <a:bodyPr/>
        <a:lstStyle/>
        <a:p>
          <a:r>
            <a:rPr lang="cs-CZ" dirty="0" err="1"/>
            <a:t>Poptávka po formální </a:t>
          </a:r>
          <a:r>
            <a:rPr lang="cs-CZ" dirty="0"/>
            <a:t>péči</a:t>
          </a:r>
        </a:p>
      </dgm:t>
    </dgm:pt>
    <dgm:pt modelId="{8E2D75F3-7A97-481C-AF12-1AD1E5258842}" type="parTrans" cxnId="{D5F9BE36-D9CD-465A-9760-3B68DE95A038}">
      <dgm:prSet/>
      <dgm:spPr/>
      <dgm:t>
        <a:bodyPr/>
        <a:lstStyle/>
        <a:p>
          <a:endParaRPr lang="cs-CZ"/>
        </a:p>
      </dgm:t>
    </dgm:pt>
    <dgm:pt modelId="{99217B29-2F42-473C-BA6B-630DB6C9C725}" type="sibTrans" cxnId="{D5F9BE36-D9CD-465A-9760-3B68DE95A038}">
      <dgm:prSet/>
      <dgm:spPr/>
      <dgm:t>
        <a:bodyPr/>
        <a:lstStyle/>
        <a:p>
          <a:endParaRPr lang="cs-CZ"/>
        </a:p>
      </dgm:t>
    </dgm:pt>
    <dgm:pt modelId="{5048AEBE-282E-4AE2-849C-7ED5C1D213F2}">
      <dgm:prSet phldrT="[Text]"/>
      <dgm:spPr/>
      <dgm:t>
        <a:bodyPr/>
        <a:lstStyle/>
        <a:p>
          <a:r>
            <a:rPr lang="cs-CZ" dirty="0" err="1"/>
            <a:t>Necitlivá potřeba </a:t>
          </a:r>
          <a:endParaRPr lang="cs-CZ" dirty="0"/>
        </a:p>
      </dgm:t>
    </dgm:pt>
    <dgm:pt modelId="{955E41E4-CD1C-4E2A-B5B4-09735C0B4382}" type="parTrans" cxnId="{40E3F4AF-B6AE-446D-AD33-9293ED4FBED9}">
      <dgm:prSet/>
      <dgm:spPr/>
      <dgm:t>
        <a:bodyPr/>
        <a:lstStyle/>
        <a:p>
          <a:endParaRPr lang="cs-CZ"/>
        </a:p>
      </dgm:t>
    </dgm:pt>
    <dgm:pt modelId="{35C26D24-5BC5-48F7-9B97-D97385DEE5FE}" type="sibTrans" cxnId="{40E3F4AF-B6AE-446D-AD33-9293ED4FBED9}">
      <dgm:prSet/>
      <dgm:spPr/>
      <dgm:t>
        <a:bodyPr/>
        <a:lstStyle/>
        <a:p>
          <a:endParaRPr lang="cs-CZ"/>
        </a:p>
      </dgm:t>
    </dgm:pt>
    <dgm:pt modelId="{9A02FE84-040B-42A9-9F54-CE161A133AE0}">
      <dgm:prSet phldrT="[Text]"/>
      <dgm:spPr/>
      <dgm:t>
        <a:bodyPr/>
        <a:lstStyle/>
        <a:p>
          <a:r>
            <a:rPr lang="cs-CZ" dirty="0" err="1"/>
            <a:t>Healh </a:t>
          </a:r>
          <a:r>
            <a:rPr lang="cs-CZ" dirty="0"/>
            <a:t>(není </a:t>
          </a:r>
          <a:r>
            <a:rPr lang="cs-CZ" dirty="0" err="1"/>
            <a:t>potřeba</a:t>
          </a:r>
          <a:r>
            <a:rPr lang="cs-CZ" dirty="0"/>
            <a:t>)</a:t>
          </a:r>
        </a:p>
      </dgm:t>
    </dgm:pt>
    <dgm:pt modelId="{37864381-6956-4D9B-96FF-A3B76BE18082}" type="parTrans" cxnId="{79F9D3F3-F186-45CF-9505-2E60FF7577DE}">
      <dgm:prSet/>
      <dgm:spPr/>
      <dgm:t>
        <a:bodyPr/>
        <a:lstStyle/>
        <a:p>
          <a:endParaRPr lang="cs-CZ"/>
        </a:p>
      </dgm:t>
    </dgm:pt>
    <dgm:pt modelId="{800B4197-9EB9-4E59-BBA4-6AB7C0DD2243}" type="sibTrans" cxnId="{79F9D3F3-F186-45CF-9505-2E60FF7577DE}">
      <dgm:prSet/>
      <dgm:spPr/>
      <dgm:t>
        <a:bodyPr/>
        <a:lstStyle/>
        <a:p>
          <a:endParaRPr lang="cs-CZ"/>
        </a:p>
      </dgm:t>
    </dgm:pt>
    <dgm:pt modelId="{521D6086-4D36-4F16-8E17-EF94D868800D}">
      <dgm:prSet phldrT="[Text]"/>
      <dgm:spPr/>
      <dgm:t>
        <a:bodyPr/>
        <a:lstStyle/>
        <a:p>
          <a:r>
            <a:rPr lang="cs-CZ" dirty="0" err="1"/>
            <a:t>Poptávka po laické </a:t>
          </a:r>
          <a:r>
            <a:rPr lang="cs-CZ" dirty="0"/>
            <a:t>péči</a:t>
          </a:r>
        </a:p>
      </dgm:t>
    </dgm:pt>
    <dgm:pt modelId="{D0174FDB-B0BE-4DE4-8860-25617F89ABEE}" type="parTrans" cxnId="{BA17268F-DB8D-4D30-8B64-6A525EE6B350}">
      <dgm:prSet/>
      <dgm:spPr/>
      <dgm:t>
        <a:bodyPr/>
        <a:lstStyle/>
        <a:p>
          <a:endParaRPr lang="cs-CZ"/>
        </a:p>
      </dgm:t>
    </dgm:pt>
    <dgm:pt modelId="{E01ECAAE-62A2-4175-8832-4BCA4825AF21}" type="sibTrans" cxnId="{BA17268F-DB8D-4D30-8B64-6A525EE6B350}">
      <dgm:prSet/>
      <dgm:spPr/>
      <dgm:t>
        <a:bodyPr/>
        <a:lstStyle/>
        <a:p>
          <a:endParaRPr lang="cs-CZ"/>
        </a:p>
      </dgm:t>
    </dgm:pt>
    <dgm:pt modelId="{AC891440-51AF-489A-B137-5DE98B2467A2}">
      <dgm:prSet phldrT="[Text]"/>
      <dgm:spPr/>
      <dgm:t>
        <a:bodyPr/>
        <a:lstStyle/>
        <a:p>
          <a:r>
            <a:rPr lang="cs-CZ" dirty="0" err="1"/>
            <a:t>Citelná, </a:t>
          </a:r>
          <a:r>
            <a:rPr lang="cs-CZ" dirty="0"/>
            <a:t>ale </a:t>
          </a:r>
          <a:r>
            <a:rPr lang="cs-CZ" dirty="0" err="1"/>
            <a:t>nevyjádřená potřeba </a:t>
          </a:r>
          <a:endParaRPr lang="cs-CZ" dirty="0"/>
        </a:p>
      </dgm:t>
    </dgm:pt>
    <dgm:pt modelId="{67D58384-16A8-452A-BC5D-EB980089BBF2}" type="parTrans" cxnId="{4D9C8649-58D3-43CA-8A17-D8DA9E5185B0}">
      <dgm:prSet/>
      <dgm:spPr/>
      <dgm:t>
        <a:bodyPr/>
        <a:lstStyle/>
        <a:p>
          <a:endParaRPr lang="cs-CZ"/>
        </a:p>
      </dgm:t>
    </dgm:pt>
    <dgm:pt modelId="{E1691CF5-C5C0-4341-9C08-64A1F7A63CFE}" type="sibTrans" cxnId="{4D9C8649-58D3-43CA-8A17-D8DA9E5185B0}">
      <dgm:prSet/>
      <dgm:spPr/>
      <dgm:t>
        <a:bodyPr/>
        <a:lstStyle/>
        <a:p>
          <a:endParaRPr lang="cs-CZ"/>
        </a:p>
      </dgm:t>
    </dgm:pt>
    <dgm:pt modelId="{E52E7049-FE73-4A41-84C1-F9949AF1007A}" type="pres">
      <dgm:prSet presAssocID="{D2EEFA88-606D-407C-B004-0631965473BE}" presName="Name0" presStyleCnt="0">
        <dgm:presLayoutVars>
          <dgm:dir/>
          <dgm:animLvl val="lvl"/>
          <dgm:resizeHandles val="exact"/>
        </dgm:presLayoutVars>
      </dgm:prSet>
      <dgm:spPr/>
    </dgm:pt>
    <dgm:pt modelId="{7167DDBE-7E92-41EF-9BF8-DA29A5388EA2}" type="pres">
      <dgm:prSet presAssocID="{A03860C2-3304-4A0C-9C67-0123221BDAB6}" presName="Name8" presStyleCnt="0"/>
      <dgm:spPr/>
    </dgm:pt>
    <dgm:pt modelId="{BA037635-FB38-49E0-BBB6-C238005E2CDF}" type="pres">
      <dgm:prSet presAssocID="{A03860C2-3304-4A0C-9C67-0123221BDAB6}" presName="level" presStyleLbl="node1" presStyleIdx="0" presStyleCnt="5">
        <dgm:presLayoutVars>
          <dgm:chMax val="1"/>
          <dgm:bulletEnabled val="1"/>
        </dgm:presLayoutVars>
      </dgm:prSet>
      <dgm:spPr/>
    </dgm:pt>
    <dgm:pt modelId="{BCCC383B-F68E-414A-9642-B1D42DD53F1A}" type="pres">
      <dgm:prSet presAssocID="{A03860C2-3304-4A0C-9C67-0123221BDAB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4E8F477-F665-4E22-9692-B7410B798426}" type="pres">
      <dgm:prSet presAssocID="{521D6086-4D36-4F16-8E17-EF94D868800D}" presName="Name8" presStyleCnt="0"/>
      <dgm:spPr/>
    </dgm:pt>
    <dgm:pt modelId="{6F9A14D5-E344-4B67-B1A5-DB41BB0D86AB}" type="pres">
      <dgm:prSet presAssocID="{521D6086-4D36-4F16-8E17-EF94D868800D}" presName="level" presStyleLbl="node1" presStyleIdx="1" presStyleCnt="5">
        <dgm:presLayoutVars>
          <dgm:chMax val="1"/>
          <dgm:bulletEnabled val="1"/>
        </dgm:presLayoutVars>
      </dgm:prSet>
      <dgm:spPr/>
    </dgm:pt>
    <dgm:pt modelId="{43517E0B-FDBE-4B63-8410-1389C9F25A42}" type="pres">
      <dgm:prSet presAssocID="{521D6086-4D36-4F16-8E17-EF94D868800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8455F96-7815-45CD-91C9-241981C451B6}" type="pres">
      <dgm:prSet presAssocID="{AC891440-51AF-489A-B137-5DE98B2467A2}" presName="Name8" presStyleCnt="0"/>
      <dgm:spPr/>
    </dgm:pt>
    <dgm:pt modelId="{8D8A65C4-A84D-42CF-B7BC-86DC69FE0FC8}" type="pres">
      <dgm:prSet presAssocID="{AC891440-51AF-489A-B137-5DE98B2467A2}" presName="level" presStyleLbl="node1" presStyleIdx="2" presStyleCnt="5">
        <dgm:presLayoutVars>
          <dgm:chMax val="1"/>
          <dgm:bulletEnabled val="1"/>
        </dgm:presLayoutVars>
      </dgm:prSet>
      <dgm:spPr/>
    </dgm:pt>
    <dgm:pt modelId="{9CF7CAB1-A29C-41E1-AE9A-E2BBCB18DDD5}" type="pres">
      <dgm:prSet presAssocID="{AC891440-51AF-489A-B137-5DE98B2467A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A4FCA5C-4D2A-404A-A9DF-4AE0C3D78796}" type="pres">
      <dgm:prSet presAssocID="{5048AEBE-282E-4AE2-849C-7ED5C1D213F2}" presName="Name8" presStyleCnt="0"/>
      <dgm:spPr/>
    </dgm:pt>
    <dgm:pt modelId="{F6906CD7-3220-42B0-B578-D7EE26006B80}" type="pres">
      <dgm:prSet presAssocID="{5048AEBE-282E-4AE2-849C-7ED5C1D213F2}" presName="level" presStyleLbl="node1" presStyleIdx="3" presStyleCnt="5">
        <dgm:presLayoutVars>
          <dgm:chMax val="1"/>
          <dgm:bulletEnabled val="1"/>
        </dgm:presLayoutVars>
      </dgm:prSet>
      <dgm:spPr/>
    </dgm:pt>
    <dgm:pt modelId="{058FC81F-C469-4EBE-925F-E7F28D39A9D6}" type="pres">
      <dgm:prSet presAssocID="{5048AEBE-282E-4AE2-849C-7ED5C1D213F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6D32DF3-95D6-4A24-8915-EE5D783A9223}" type="pres">
      <dgm:prSet presAssocID="{9A02FE84-040B-42A9-9F54-CE161A133AE0}" presName="Name8" presStyleCnt="0"/>
      <dgm:spPr/>
    </dgm:pt>
    <dgm:pt modelId="{70980010-DB0C-4A34-8725-AB43FD7190AE}" type="pres">
      <dgm:prSet presAssocID="{9A02FE84-040B-42A9-9F54-CE161A133AE0}" presName="level" presStyleLbl="node1" presStyleIdx="4" presStyleCnt="5">
        <dgm:presLayoutVars>
          <dgm:chMax val="1"/>
          <dgm:bulletEnabled val="1"/>
        </dgm:presLayoutVars>
      </dgm:prSet>
      <dgm:spPr/>
    </dgm:pt>
    <dgm:pt modelId="{DC1A668A-D915-43A3-AA0B-EA687FEB9352}" type="pres">
      <dgm:prSet presAssocID="{9A02FE84-040B-42A9-9F54-CE161A133AE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7188615-7EE2-42D7-B17F-FF8A1F6F50A2}" type="presOf" srcId="{5048AEBE-282E-4AE2-849C-7ED5C1D213F2}" destId="{F6906CD7-3220-42B0-B578-D7EE26006B80}" srcOrd="0" destOrd="0" presId="urn:microsoft.com/office/officeart/2005/8/layout/pyramid1"/>
    <dgm:cxn modelId="{D5F9BE36-D9CD-465A-9760-3B68DE95A038}" srcId="{D2EEFA88-606D-407C-B004-0631965473BE}" destId="{A03860C2-3304-4A0C-9C67-0123221BDAB6}" srcOrd="0" destOrd="0" parTransId="{8E2D75F3-7A97-481C-AF12-1AD1E5258842}" sibTransId="{99217B29-2F42-473C-BA6B-630DB6C9C725}"/>
    <dgm:cxn modelId="{6B20B838-4A0F-4351-A6FC-B1BE39FE9904}" type="presOf" srcId="{AC891440-51AF-489A-B137-5DE98B2467A2}" destId="{8D8A65C4-A84D-42CF-B7BC-86DC69FE0FC8}" srcOrd="0" destOrd="0" presId="urn:microsoft.com/office/officeart/2005/8/layout/pyramid1"/>
    <dgm:cxn modelId="{51FA263B-8160-4816-9785-CED3396F01AC}" type="presOf" srcId="{D2EEFA88-606D-407C-B004-0631965473BE}" destId="{E52E7049-FE73-4A41-84C1-F9949AF1007A}" srcOrd="0" destOrd="0" presId="urn:microsoft.com/office/officeart/2005/8/layout/pyramid1"/>
    <dgm:cxn modelId="{4D9C8649-58D3-43CA-8A17-D8DA9E5185B0}" srcId="{D2EEFA88-606D-407C-B004-0631965473BE}" destId="{AC891440-51AF-489A-B137-5DE98B2467A2}" srcOrd="2" destOrd="0" parTransId="{67D58384-16A8-452A-BC5D-EB980089BBF2}" sibTransId="{E1691CF5-C5C0-4341-9C08-64A1F7A63CFE}"/>
    <dgm:cxn modelId="{AD95BB6E-95FF-44BD-A156-33460194697A}" type="presOf" srcId="{521D6086-4D36-4F16-8E17-EF94D868800D}" destId="{43517E0B-FDBE-4B63-8410-1389C9F25A42}" srcOrd="1" destOrd="0" presId="urn:microsoft.com/office/officeart/2005/8/layout/pyramid1"/>
    <dgm:cxn modelId="{BA17268F-DB8D-4D30-8B64-6A525EE6B350}" srcId="{D2EEFA88-606D-407C-B004-0631965473BE}" destId="{521D6086-4D36-4F16-8E17-EF94D868800D}" srcOrd="1" destOrd="0" parTransId="{D0174FDB-B0BE-4DE4-8860-25617F89ABEE}" sibTransId="{E01ECAAE-62A2-4175-8832-4BCA4825AF21}"/>
    <dgm:cxn modelId="{D83E23AA-1036-45ED-A70B-BBACAC0F1CB0}" type="presOf" srcId="{A03860C2-3304-4A0C-9C67-0123221BDAB6}" destId="{BCCC383B-F68E-414A-9642-B1D42DD53F1A}" srcOrd="1" destOrd="0" presId="urn:microsoft.com/office/officeart/2005/8/layout/pyramid1"/>
    <dgm:cxn modelId="{40E3F4AF-B6AE-446D-AD33-9293ED4FBED9}" srcId="{D2EEFA88-606D-407C-B004-0631965473BE}" destId="{5048AEBE-282E-4AE2-849C-7ED5C1D213F2}" srcOrd="3" destOrd="0" parTransId="{955E41E4-CD1C-4E2A-B5B4-09735C0B4382}" sibTransId="{35C26D24-5BC5-48F7-9B97-D97385DEE5FE}"/>
    <dgm:cxn modelId="{3D53FFC6-3DD5-42D0-8B20-155B414A5337}" type="presOf" srcId="{521D6086-4D36-4F16-8E17-EF94D868800D}" destId="{6F9A14D5-E344-4B67-B1A5-DB41BB0D86AB}" srcOrd="0" destOrd="0" presId="urn:microsoft.com/office/officeart/2005/8/layout/pyramid1"/>
    <dgm:cxn modelId="{F2537FCB-C697-493B-AF55-54CD07374441}" type="presOf" srcId="{5048AEBE-282E-4AE2-849C-7ED5C1D213F2}" destId="{058FC81F-C469-4EBE-925F-E7F28D39A9D6}" srcOrd="1" destOrd="0" presId="urn:microsoft.com/office/officeart/2005/8/layout/pyramid1"/>
    <dgm:cxn modelId="{A3453AD5-947B-4DA8-9016-5C7005F3F2B9}" type="presOf" srcId="{AC891440-51AF-489A-B137-5DE98B2467A2}" destId="{9CF7CAB1-A29C-41E1-AE9A-E2BBCB18DDD5}" srcOrd="1" destOrd="0" presId="urn:microsoft.com/office/officeart/2005/8/layout/pyramid1"/>
    <dgm:cxn modelId="{C74413D8-A812-46D5-8644-F8BF53870158}" type="presOf" srcId="{A03860C2-3304-4A0C-9C67-0123221BDAB6}" destId="{BA037635-FB38-49E0-BBB6-C238005E2CDF}" srcOrd="0" destOrd="0" presId="urn:microsoft.com/office/officeart/2005/8/layout/pyramid1"/>
    <dgm:cxn modelId="{727DCCE4-C814-4761-9591-7EBF82413533}" type="presOf" srcId="{9A02FE84-040B-42A9-9F54-CE161A133AE0}" destId="{DC1A668A-D915-43A3-AA0B-EA687FEB9352}" srcOrd="1" destOrd="0" presId="urn:microsoft.com/office/officeart/2005/8/layout/pyramid1"/>
    <dgm:cxn modelId="{79F9D3F3-F186-45CF-9505-2E60FF7577DE}" srcId="{D2EEFA88-606D-407C-B004-0631965473BE}" destId="{9A02FE84-040B-42A9-9F54-CE161A133AE0}" srcOrd="4" destOrd="0" parTransId="{37864381-6956-4D9B-96FF-A3B76BE18082}" sibTransId="{800B4197-9EB9-4E59-BBA4-6AB7C0DD2243}"/>
    <dgm:cxn modelId="{8EE8DDFD-2304-4F7D-99B6-C22974D3E4A7}" type="presOf" srcId="{9A02FE84-040B-42A9-9F54-CE161A133AE0}" destId="{70980010-DB0C-4A34-8725-AB43FD7190AE}" srcOrd="0" destOrd="0" presId="urn:microsoft.com/office/officeart/2005/8/layout/pyramid1"/>
    <dgm:cxn modelId="{D824CBE3-DDE5-44D0-BB8D-849B03BF3F11}" type="presParOf" srcId="{E52E7049-FE73-4A41-84C1-F9949AF1007A}" destId="{7167DDBE-7E92-41EF-9BF8-DA29A5388EA2}" srcOrd="0" destOrd="0" presId="urn:microsoft.com/office/officeart/2005/8/layout/pyramid1"/>
    <dgm:cxn modelId="{9AA1673F-4F4B-4DED-A08A-AC9725A7CAC1}" type="presParOf" srcId="{7167DDBE-7E92-41EF-9BF8-DA29A5388EA2}" destId="{BA037635-FB38-49E0-BBB6-C238005E2CDF}" srcOrd="0" destOrd="0" presId="urn:microsoft.com/office/officeart/2005/8/layout/pyramid1"/>
    <dgm:cxn modelId="{E3DC515B-193D-47E3-91DB-A46134346FA6}" type="presParOf" srcId="{7167DDBE-7E92-41EF-9BF8-DA29A5388EA2}" destId="{BCCC383B-F68E-414A-9642-B1D42DD53F1A}" srcOrd="1" destOrd="0" presId="urn:microsoft.com/office/officeart/2005/8/layout/pyramid1"/>
    <dgm:cxn modelId="{256E090F-F7C1-47EE-AAE0-67AEC52120CF}" type="presParOf" srcId="{E52E7049-FE73-4A41-84C1-F9949AF1007A}" destId="{E4E8F477-F665-4E22-9692-B7410B798426}" srcOrd="1" destOrd="0" presId="urn:microsoft.com/office/officeart/2005/8/layout/pyramid1"/>
    <dgm:cxn modelId="{E032D212-7199-4DBF-A3CF-57678CB3E98E}" type="presParOf" srcId="{E4E8F477-F665-4E22-9692-B7410B798426}" destId="{6F9A14D5-E344-4B67-B1A5-DB41BB0D86AB}" srcOrd="0" destOrd="0" presId="urn:microsoft.com/office/officeart/2005/8/layout/pyramid1"/>
    <dgm:cxn modelId="{F3802078-1936-45AE-8A57-A9AE7EF7CBEB}" type="presParOf" srcId="{E4E8F477-F665-4E22-9692-B7410B798426}" destId="{43517E0B-FDBE-4B63-8410-1389C9F25A42}" srcOrd="1" destOrd="0" presId="urn:microsoft.com/office/officeart/2005/8/layout/pyramid1"/>
    <dgm:cxn modelId="{2F368555-979F-48DE-A363-8BC0ACF5ED2F}" type="presParOf" srcId="{E52E7049-FE73-4A41-84C1-F9949AF1007A}" destId="{E8455F96-7815-45CD-91C9-241981C451B6}" srcOrd="2" destOrd="0" presId="urn:microsoft.com/office/officeart/2005/8/layout/pyramid1"/>
    <dgm:cxn modelId="{875BD415-6DBF-49A1-A394-2C7D1A6DAEB2}" type="presParOf" srcId="{E8455F96-7815-45CD-91C9-241981C451B6}" destId="{8D8A65C4-A84D-42CF-B7BC-86DC69FE0FC8}" srcOrd="0" destOrd="0" presId="urn:microsoft.com/office/officeart/2005/8/layout/pyramid1"/>
    <dgm:cxn modelId="{41BC1E83-9626-4FC2-8617-A7765A81FB49}" type="presParOf" srcId="{E8455F96-7815-45CD-91C9-241981C451B6}" destId="{9CF7CAB1-A29C-41E1-AE9A-E2BBCB18DDD5}" srcOrd="1" destOrd="0" presId="urn:microsoft.com/office/officeart/2005/8/layout/pyramid1"/>
    <dgm:cxn modelId="{4E8D359B-2F8C-4042-8B17-AAA05153FFAD}" type="presParOf" srcId="{E52E7049-FE73-4A41-84C1-F9949AF1007A}" destId="{AA4FCA5C-4D2A-404A-A9DF-4AE0C3D78796}" srcOrd="3" destOrd="0" presId="urn:microsoft.com/office/officeart/2005/8/layout/pyramid1"/>
    <dgm:cxn modelId="{5BC21195-061E-4E85-A78E-C5915A612044}" type="presParOf" srcId="{AA4FCA5C-4D2A-404A-A9DF-4AE0C3D78796}" destId="{F6906CD7-3220-42B0-B578-D7EE26006B80}" srcOrd="0" destOrd="0" presId="urn:microsoft.com/office/officeart/2005/8/layout/pyramid1"/>
    <dgm:cxn modelId="{0639ED10-5BD8-4D80-AAA2-B398E3F50CF1}" type="presParOf" srcId="{AA4FCA5C-4D2A-404A-A9DF-4AE0C3D78796}" destId="{058FC81F-C469-4EBE-925F-E7F28D39A9D6}" srcOrd="1" destOrd="0" presId="urn:microsoft.com/office/officeart/2005/8/layout/pyramid1"/>
    <dgm:cxn modelId="{035823C3-5840-44EF-BF32-E9C3D4710C69}" type="presParOf" srcId="{E52E7049-FE73-4A41-84C1-F9949AF1007A}" destId="{26D32DF3-95D6-4A24-8915-EE5D783A9223}" srcOrd="4" destOrd="0" presId="urn:microsoft.com/office/officeart/2005/8/layout/pyramid1"/>
    <dgm:cxn modelId="{9D9F0173-578E-4D36-99C9-54389BF46EFA}" type="presParOf" srcId="{26D32DF3-95D6-4A24-8915-EE5D783A9223}" destId="{70980010-DB0C-4A34-8725-AB43FD7190AE}" srcOrd="0" destOrd="0" presId="urn:microsoft.com/office/officeart/2005/8/layout/pyramid1"/>
    <dgm:cxn modelId="{61216F22-831C-4F55-809B-D6E7C098B027}" type="presParOf" srcId="{26D32DF3-95D6-4A24-8915-EE5D783A9223}" destId="{DC1A668A-D915-43A3-AA0B-EA687FEB935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36E088-C3F1-45C7-9491-BEFC0BC5AD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8655B62-2C86-4EB7-BCB9-AA3A39A4FDFC}">
      <dgm:prSet/>
      <dgm:spPr/>
      <dgm:t>
        <a:bodyPr/>
        <a:lstStyle/>
        <a:p>
          <a:r>
            <a:rPr lang="cs-CZ" b="0"/>
            <a:t>Analýza efektivity nákladů </a:t>
          </a:r>
          <a:endParaRPr lang="cs-CZ"/>
        </a:p>
      </dgm:t>
    </dgm:pt>
    <dgm:pt modelId="{6EA6891F-79B7-4EF1-AB47-2BF74D8DC352}" type="parTrans" cxnId="{B04957D7-89AA-45C6-9676-650E0C579DE5}">
      <dgm:prSet/>
      <dgm:spPr/>
      <dgm:t>
        <a:bodyPr/>
        <a:lstStyle/>
        <a:p>
          <a:endParaRPr lang="cs-CZ"/>
        </a:p>
      </dgm:t>
    </dgm:pt>
    <dgm:pt modelId="{14D45F79-1A92-4B21-A21B-B314E477A271}" type="sibTrans" cxnId="{B04957D7-89AA-45C6-9676-650E0C579DE5}">
      <dgm:prSet/>
      <dgm:spPr/>
      <dgm:t>
        <a:bodyPr/>
        <a:lstStyle/>
        <a:p>
          <a:endParaRPr lang="cs-CZ"/>
        </a:p>
      </dgm:t>
    </dgm:pt>
    <dgm:pt modelId="{F4CA6293-CC76-474E-926A-4293ADC24921}">
      <dgm:prSet/>
      <dgm:spPr/>
      <dgm:t>
        <a:bodyPr/>
        <a:lstStyle/>
        <a:p>
          <a:r>
            <a:rPr lang="en-US" b="0" dirty="0"/>
            <a:t>Preferovaná intervence nebo alternativa je taková, která vyžaduje nejmenší náklady na dosažení dané úrovně účinnosti. </a:t>
          </a:r>
          <a:endParaRPr lang="cs-CZ" dirty="0"/>
        </a:p>
      </dgm:t>
    </dgm:pt>
    <dgm:pt modelId="{CFC2FFB9-5021-45FA-9C06-0D7B951A21DC}" type="parTrans" cxnId="{CDB203AF-992E-4217-B82E-EA6D4DC86AA6}">
      <dgm:prSet/>
      <dgm:spPr/>
      <dgm:t>
        <a:bodyPr/>
        <a:lstStyle/>
        <a:p>
          <a:endParaRPr lang="cs-CZ"/>
        </a:p>
      </dgm:t>
    </dgm:pt>
    <dgm:pt modelId="{FB2DFFD6-49E5-4F92-BD78-C14F6812C5E8}" type="sibTrans" cxnId="{CDB203AF-992E-4217-B82E-EA6D4DC86AA6}">
      <dgm:prSet/>
      <dgm:spPr/>
      <dgm:t>
        <a:bodyPr/>
        <a:lstStyle/>
        <a:p>
          <a:endParaRPr lang="cs-CZ"/>
        </a:p>
      </dgm:t>
    </dgm:pt>
    <dgm:pt modelId="{07BDBFB1-55DB-4E50-84F8-955D6FB26879}">
      <dgm:prSet/>
      <dgm:spPr/>
      <dgm:t>
        <a:bodyPr/>
        <a:lstStyle/>
        <a:p>
          <a:r>
            <a:rPr lang="cs-CZ" b="0"/>
            <a:t>Analýza nákladů a přínosů </a:t>
          </a:r>
          <a:endParaRPr lang="cs-CZ"/>
        </a:p>
      </dgm:t>
    </dgm:pt>
    <dgm:pt modelId="{6B571FDA-4434-4086-A644-83C543882F11}" type="parTrans" cxnId="{183B21A7-9DE9-49FE-85A7-D50DD9C90F40}">
      <dgm:prSet/>
      <dgm:spPr/>
      <dgm:t>
        <a:bodyPr/>
        <a:lstStyle/>
        <a:p>
          <a:endParaRPr lang="cs-CZ"/>
        </a:p>
      </dgm:t>
    </dgm:pt>
    <dgm:pt modelId="{7EB37625-41E4-455C-B07A-B8EAA75E7765}" type="sibTrans" cxnId="{183B21A7-9DE9-49FE-85A7-D50DD9C90F40}">
      <dgm:prSet/>
      <dgm:spPr/>
      <dgm:t>
        <a:bodyPr/>
        <a:lstStyle/>
        <a:p>
          <a:endParaRPr lang="cs-CZ"/>
        </a:p>
      </dgm:t>
    </dgm:pt>
    <dgm:pt modelId="{E06094A8-08E2-4AEA-AA6D-6B5D168B1F0F}">
      <dgm:prSet/>
      <dgm:spPr/>
      <dgm:t>
        <a:bodyPr/>
        <a:lstStyle/>
        <a:p>
          <a:r>
            <a:rPr lang="en-US" b="0" dirty="0"/>
            <a:t>Pokud analýza </a:t>
          </a:r>
          <a:r>
            <a:rPr lang="en-US" b="0" dirty="0" err="1"/>
            <a:t>nákladů a přínosů </a:t>
          </a:r>
          <a:r>
            <a:rPr lang="en-US" b="0" dirty="0"/>
            <a:t>ukáže, že ekonomický přínos zásahu (nebo přínos prevence dalšího případu) je vyšší než náklady na prevenci, bude zásah ekonomicky výhodný. </a:t>
          </a:r>
          <a:endParaRPr lang="cs-CZ" dirty="0"/>
        </a:p>
      </dgm:t>
    </dgm:pt>
    <dgm:pt modelId="{AFF5FCB6-1628-496D-B5CB-D2D7A73677BC}" type="parTrans" cxnId="{6CF03653-2762-41C4-8DED-8F4D3758954B}">
      <dgm:prSet/>
      <dgm:spPr/>
      <dgm:t>
        <a:bodyPr/>
        <a:lstStyle/>
        <a:p>
          <a:endParaRPr lang="cs-CZ"/>
        </a:p>
      </dgm:t>
    </dgm:pt>
    <dgm:pt modelId="{31F842D9-9CCD-440A-B1BC-7CDB110C31D1}" type="sibTrans" cxnId="{6CF03653-2762-41C4-8DED-8F4D3758954B}">
      <dgm:prSet/>
      <dgm:spPr/>
      <dgm:t>
        <a:bodyPr/>
        <a:lstStyle/>
        <a:p>
          <a:endParaRPr lang="cs-CZ"/>
        </a:p>
      </dgm:t>
    </dgm:pt>
    <dgm:pt modelId="{590BE7E5-8947-4FF9-AECB-1D2EC5299C41}">
      <dgm:prSet/>
      <dgm:spPr/>
      <dgm:t>
        <a:bodyPr/>
        <a:lstStyle/>
        <a:p>
          <a:r>
            <a:rPr lang="en-US" b="0"/>
            <a:t>Analýzu efektivity nákladů je snazší provést než analýzu nákladů a přínosů, protože míru efektivity není třeba vyjádřit v penězích. </a:t>
          </a:r>
          <a:endParaRPr lang="cs-CZ"/>
        </a:p>
      </dgm:t>
    </dgm:pt>
    <dgm:pt modelId="{A88F61F8-0740-459F-BC14-E4B8F42BB637}" type="parTrans" cxnId="{AB1A375A-9ED3-48AB-881A-A6C2EBF4B7AF}">
      <dgm:prSet/>
      <dgm:spPr/>
      <dgm:t>
        <a:bodyPr/>
        <a:lstStyle/>
        <a:p>
          <a:endParaRPr lang="cs-CZ"/>
        </a:p>
      </dgm:t>
    </dgm:pt>
    <dgm:pt modelId="{B6D9E7B1-FCC2-4A14-9788-8D1E3EF5393B}" type="sibTrans" cxnId="{AB1A375A-9ED3-48AB-881A-A6C2EBF4B7AF}">
      <dgm:prSet/>
      <dgm:spPr/>
      <dgm:t>
        <a:bodyPr/>
        <a:lstStyle/>
        <a:p>
          <a:endParaRPr lang="cs-CZ"/>
        </a:p>
      </dgm:t>
    </dgm:pt>
    <dgm:pt modelId="{2B92A12A-47DC-457F-AC2A-25B40E7CA637}" type="pres">
      <dgm:prSet presAssocID="{A036E088-C3F1-45C7-9491-BEFC0BC5AD68}" presName="linear" presStyleCnt="0">
        <dgm:presLayoutVars>
          <dgm:animLvl val="lvl"/>
          <dgm:resizeHandles val="exact"/>
        </dgm:presLayoutVars>
      </dgm:prSet>
      <dgm:spPr/>
    </dgm:pt>
    <dgm:pt modelId="{170DBFBD-241C-4E38-A479-43C953B8CB7A}" type="pres">
      <dgm:prSet presAssocID="{38655B62-2C86-4EB7-BCB9-AA3A39A4FDF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CE3FD6E-A13B-470C-9AF0-C67C249079ED}" type="pres">
      <dgm:prSet presAssocID="{38655B62-2C86-4EB7-BCB9-AA3A39A4FDFC}" presName="childText" presStyleLbl="revTx" presStyleIdx="0" presStyleCnt="2">
        <dgm:presLayoutVars>
          <dgm:bulletEnabled val="1"/>
        </dgm:presLayoutVars>
      </dgm:prSet>
      <dgm:spPr/>
    </dgm:pt>
    <dgm:pt modelId="{0075D614-AF50-41C4-80CD-81F4DAD169FA}" type="pres">
      <dgm:prSet presAssocID="{07BDBFB1-55DB-4E50-84F8-955D6FB2687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54007C0-26DC-486D-BEFD-18332962A210}" type="pres">
      <dgm:prSet presAssocID="{07BDBFB1-55DB-4E50-84F8-955D6FB26879}" presName="childText" presStyleLbl="revTx" presStyleIdx="1" presStyleCnt="2">
        <dgm:presLayoutVars>
          <dgm:bulletEnabled val="1"/>
        </dgm:presLayoutVars>
      </dgm:prSet>
      <dgm:spPr/>
    </dgm:pt>
    <dgm:pt modelId="{9B48AC4F-8D72-406E-AEB8-60643A842032}" type="pres">
      <dgm:prSet presAssocID="{590BE7E5-8947-4FF9-AECB-1D2EC5299C4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4FAEB05-50B1-4F76-AE30-0D215BBCB668}" type="presOf" srcId="{38655B62-2C86-4EB7-BCB9-AA3A39A4FDFC}" destId="{170DBFBD-241C-4E38-A479-43C953B8CB7A}" srcOrd="0" destOrd="0" presId="urn:microsoft.com/office/officeart/2005/8/layout/vList2"/>
    <dgm:cxn modelId="{83912740-B29D-497F-975D-FD7FC227C62B}" type="presOf" srcId="{A036E088-C3F1-45C7-9491-BEFC0BC5AD68}" destId="{2B92A12A-47DC-457F-AC2A-25B40E7CA637}" srcOrd="0" destOrd="0" presId="urn:microsoft.com/office/officeart/2005/8/layout/vList2"/>
    <dgm:cxn modelId="{648C5660-EBA5-4B8A-9DD5-79F9430F9881}" type="presOf" srcId="{E06094A8-08E2-4AEA-AA6D-6B5D168B1F0F}" destId="{E54007C0-26DC-486D-BEFD-18332962A210}" srcOrd="0" destOrd="0" presId="urn:microsoft.com/office/officeart/2005/8/layout/vList2"/>
    <dgm:cxn modelId="{6CF03653-2762-41C4-8DED-8F4D3758954B}" srcId="{07BDBFB1-55DB-4E50-84F8-955D6FB26879}" destId="{E06094A8-08E2-4AEA-AA6D-6B5D168B1F0F}" srcOrd="0" destOrd="0" parTransId="{AFF5FCB6-1628-496D-B5CB-D2D7A73677BC}" sibTransId="{31F842D9-9CCD-440A-B1BC-7CDB110C31D1}"/>
    <dgm:cxn modelId="{AB1A375A-9ED3-48AB-881A-A6C2EBF4B7AF}" srcId="{A036E088-C3F1-45C7-9491-BEFC0BC5AD68}" destId="{590BE7E5-8947-4FF9-AECB-1D2EC5299C41}" srcOrd="2" destOrd="0" parTransId="{A88F61F8-0740-459F-BC14-E4B8F42BB637}" sibTransId="{B6D9E7B1-FCC2-4A14-9788-8D1E3EF5393B}"/>
    <dgm:cxn modelId="{183B21A7-9DE9-49FE-85A7-D50DD9C90F40}" srcId="{A036E088-C3F1-45C7-9491-BEFC0BC5AD68}" destId="{07BDBFB1-55DB-4E50-84F8-955D6FB26879}" srcOrd="1" destOrd="0" parTransId="{6B571FDA-4434-4086-A644-83C543882F11}" sibTransId="{7EB37625-41E4-455C-B07A-B8EAA75E7765}"/>
    <dgm:cxn modelId="{CDB203AF-992E-4217-B82E-EA6D4DC86AA6}" srcId="{38655B62-2C86-4EB7-BCB9-AA3A39A4FDFC}" destId="{F4CA6293-CC76-474E-926A-4293ADC24921}" srcOrd="0" destOrd="0" parTransId="{CFC2FFB9-5021-45FA-9C06-0D7B951A21DC}" sibTransId="{FB2DFFD6-49E5-4F92-BD78-C14F6812C5E8}"/>
    <dgm:cxn modelId="{B04957D7-89AA-45C6-9676-650E0C579DE5}" srcId="{A036E088-C3F1-45C7-9491-BEFC0BC5AD68}" destId="{38655B62-2C86-4EB7-BCB9-AA3A39A4FDFC}" srcOrd="0" destOrd="0" parTransId="{6EA6891F-79B7-4EF1-AB47-2BF74D8DC352}" sibTransId="{14D45F79-1A92-4B21-A21B-B314E477A271}"/>
    <dgm:cxn modelId="{DB4DEEEC-EF68-4937-8EDD-D9F3FCE1CDED}" type="presOf" srcId="{F4CA6293-CC76-474E-926A-4293ADC24921}" destId="{ACE3FD6E-A13B-470C-9AF0-C67C249079ED}" srcOrd="0" destOrd="0" presId="urn:microsoft.com/office/officeart/2005/8/layout/vList2"/>
    <dgm:cxn modelId="{AEDE3AF8-0B60-41DE-AE5C-BD354E780949}" type="presOf" srcId="{590BE7E5-8947-4FF9-AECB-1D2EC5299C41}" destId="{9B48AC4F-8D72-406E-AEB8-60643A842032}" srcOrd="0" destOrd="0" presId="urn:microsoft.com/office/officeart/2005/8/layout/vList2"/>
    <dgm:cxn modelId="{8E82C9FC-58DB-4D2D-87BD-92FE41543105}" type="presOf" srcId="{07BDBFB1-55DB-4E50-84F8-955D6FB26879}" destId="{0075D614-AF50-41C4-80CD-81F4DAD169FA}" srcOrd="0" destOrd="0" presId="urn:microsoft.com/office/officeart/2005/8/layout/vList2"/>
    <dgm:cxn modelId="{9994EFF6-6F9E-421C-995E-59C445F8AD7D}" type="presParOf" srcId="{2B92A12A-47DC-457F-AC2A-25B40E7CA637}" destId="{170DBFBD-241C-4E38-A479-43C953B8CB7A}" srcOrd="0" destOrd="0" presId="urn:microsoft.com/office/officeart/2005/8/layout/vList2"/>
    <dgm:cxn modelId="{72F51F27-0D4B-410E-97F8-2A4A4150FD95}" type="presParOf" srcId="{2B92A12A-47DC-457F-AC2A-25B40E7CA637}" destId="{ACE3FD6E-A13B-470C-9AF0-C67C249079ED}" srcOrd="1" destOrd="0" presId="urn:microsoft.com/office/officeart/2005/8/layout/vList2"/>
    <dgm:cxn modelId="{551974A2-2B05-4325-8963-AC7BB347BB06}" type="presParOf" srcId="{2B92A12A-47DC-457F-AC2A-25B40E7CA637}" destId="{0075D614-AF50-41C4-80CD-81F4DAD169FA}" srcOrd="2" destOrd="0" presId="urn:microsoft.com/office/officeart/2005/8/layout/vList2"/>
    <dgm:cxn modelId="{677AD1D8-A58D-4F6A-A85E-0F0E26422BD2}" type="presParOf" srcId="{2B92A12A-47DC-457F-AC2A-25B40E7CA637}" destId="{E54007C0-26DC-486D-BEFD-18332962A210}" srcOrd="3" destOrd="0" presId="urn:microsoft.com/office/officeart/2005/8/layout/vList2"/>
    <dgm:cxn modelId="{83D54ED0-7D5B-481D-9049-CCD576481A47}" type="presParOf" srcId="{2B92A12A-47DC-457F-AC2A-25B40E7CA637}" destId="{9B48AC4F-8D72-406E-AEB8-60643A84203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53DC80F-569E-449E-ABEE-91DDA742BAE7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85707E0-17A4-499A-AD98-A9DF648AE3EE}">
      <dgm:prSet phldrT="[Text]"/>
      <dgm:spPr/>
      <dgm:t>
        <a:bodyPr/>
        <a:lstStyle/>
        <a:p>
          <a:r>
            <a:rPr lang="cs-CZ" dirty="0"/>
            <a:t>Pojišťovna</a:t>
          </a:r>
        </a:p>
      </dgm:t>
    </dgm:pt>
    <dgm:pt modelId="{86552D59-95F6-4011-8721-B1AC52787DFF}" type="parTrans" cxnId="{AB6D8DD8-90BA-4372-90AC-A42E0E61E8A2}">
      <dgm:prSet/>
      <dgm:spPr/>
      <dgm:t>
        <a:bodyPr/>
        <a:lstStyle/>
        <a:p>
          <a:endParaRPr lang="cs-CZ"/>
        </a:p>
      </dgm:t>
    </dgm:pt>
    <dgm:pt modelId="{CE0A666C-EF9A-498E-8989-116EDA59CA5F}" type="sibTrans" cxnId="{AB6D8DD8-90BA-4372-90AC-A42E0E61E8A2}">
      <dgm:prSet/>
      <dgm:spPr/>
      <dgm:t>
        <a:bodyPr/>
        <a:lstStyle/>
        <a:p>
          <a:endParaRPr lang="cs-CZ"/>
        </a:p>
      </dgm:t>
    </dgm:pt>
    <dgm:pt modelId="{02037FDD-94B7-4DAB-8F27-FB5D5BB16901}">
      <dgm:prSet phldrT="[Text]"/>
      <dgm:spPr/>
      <dgm:t>
        <a:bodyPr/>
        <a:lstStyle/>
        <a:p>
          <a:r>
            <a:rPr lang="cs-CZ" dirty="0"/>
            <a:t>Poskytovatel ZS</a:t>
          </a:r>
        </a:p>
      </dgm:t>
    </dgm:pt>
    <dgm:pt modelId="{B382ED0A-3E04-442D-8CAE-8ADABC6EE286}" type="parTrans" cxnId="{D09B81C2-8620-4C91-8F4A-595B7250C0AC}">
      <dgm:prSet/>
      <dgm:spPr/>
      <dgm:t>
        <a:bodyPr/>
        <a:lstStyle/>
        <a:p>
          <a:endParaRPr lang="cs-CZ"/>
        </a:p>
      </dgm:t>
    </dgm:pt>
    <dgm:pt modelId="{1EEA61CA-5715-4CB1-9B3A-A105A6C627F5}" type="sibTrans" cxnId="{D09B81C2-8620-4C91-8F4A-595B7250C0AC}">
      <dgm:prSet/>
      <dgm:spPr/>
      <dgm:t>
        <a:bodyPr/>
        <a:lstStyle/>
        <a:p>
          <a:endParaRPr lang="cs-CZ"/>
        </a:p>
      </dgm:t>
    </dgm:pt>
    <dgm:pt modelId="{2A8E8214-23E0-409F-9902-49D74E1A57CD}">
      <dgm:prSet phldrT="[Text]"/>
      <dgm:spPr/>
      <dgm:t>
        <a:bodyPr/>
        <a:lstStyle/>
        <a:p>
          <a:r>
            <a:rPr lang="cs-CZ" dirty="0"/>
            <a:t>Pacient</a:t>
          </a:r>
        </a:p>
      </dgm:t>
    </dgm:pt>
    <dgm:pt modelId="{B47D2020-9D3E-4874-8BF4-2C3D98AF62BF}" type="parTrans" cxnId="{786EEAB3-F545-4711-BFED-7513559ED1A7}">
      <dgm:prSet/>
      <dgm:spPr/>
      <dgm:t>
        <a:bodyPr/>
        <a:lstStyle/>
        <a:p>
          <a:endParaRPr lang="cs-CZ"/>
        </a:p>
      </dgm:t>
    </dgm:pt>
    <dgm:pt modelId="{EBC826F5-E60E-4753-B677-F8A2A8A9C58A}" type="sibTrans" cxnId="{786EEAB3-F545-4711-BFED-7513559ED1A7}">
      <dgm:prSet/>
      <dgm:spPr/>
      <dgm:t>
        <a:bodyPr/>
        <a:lstStyle/>
        <a:p>
          <a:endParaRPr lang="cs-CZ"/>
        </a:p>
      </dgm:t>
    </dgm:pt>
    <dgm:pt modelId="{3C7D7BF7-4449-4883-ADD5-653CC0D95EC7}" type="pres">
      <dgm:prSet presAssocID="{C53DC80F-569E-449E-ABEE-91DDA742BAE7}" presName="cycle" presStyleCnt="0">
        <dgm:presLayoutVars>
          <dgm:dir/>
          <dgm:resizeHandles val="exact"/>
        </dgm:presLayoutVars>
      </dgm:prSet>
      <dgm:spPr/>
    </dgm:pt>
    <dgm:pt modelId="{29C29235-D676-4D99-A500-F8E61EFBAB2B}" type="pres">
      <dgm:prSet presAssocID="{985707E0-17A4-499A-AD98-A9DF648AE3EE}" presName="node" presStyleLbl="node1" presStyleIdx="0" presStyleCnt="3">
        <dgm:presLayoutVars>
          <dgm:bulletEnabled val="1"/>
        </dgm:presLayoutVars>
      </dgm:prSet>
      <dgm:spPr/>
    </dgm:pt>
    <dgm:pt modelId="{4DE183EC-B538-407F-AA38-99F7E468B313}" type="pres">
      <dgm:prSet presAssocID="{985707E0-17A4-499A-AD98-A9DF648AE3EE}" presName="spNode" presStyleCnt="0"/>
      <dgm:spPr/>
    </dgm:pt>
    <dgm:pt modelId="{3F2F596B-1F55-47C6-A221-95D512DB5F01}" type="pres">
      <dgm:prSet presAssocID="{CE0A666C-EF9A-498E-8989-116EDA59CA5F}" presName="sibTrans" presStyleLbl="sibTrans1D1" presStyleIdx="0" presStyleCnt="3"/>
      <dgm:spPr/>
    </dgm:pt>
    <dgm:pt modelId="{4C16C5F2-1A43-4AA7-85FD-BEAA4E181F01}" type="pres">
      <dgm:prSet presAssocID="{02037FDD-94B7-4DAB-8F27-FB5D5BB16901}" presName="node" presStyleLbl="node1" presStyleIdx="1" presStyleCnt="3">
        <dgm:presLayoutVars>
          <dgm:bulletEnabled val="1"/>
        </dgm:presLayoutVars>
      </dgm:prSet>
      <dgm:spPr/>
    </dgm:pt>
    <dgm:pt modelId="{608978F5-330C-4C73-A2BE-54DEA13365DC}" type="pres">
      <dgm:prSet presAssocID="{02037FDD-94B7-4DAB-8F27-FB5D5BB16901}" presName="spNode" presStyleCnt="0"/>
      <dgm:spPr/>
    </dgm:pt>
    <dgm:pt modelId="{69E207CD-78E6-4FC1-80CC-5871D511BFA8}" type="pres">
      <dgm:prSet presAssocID="{1EEA61CA-5715-4CB1-9B3A-A105A6C627F5}" presName="sibTrans" presStyleLbl="sibTrans1D1" presStyleIdx="1" presStyleCnt="3"/>
      <dgm:spPr/>
    </dgm:pt>
    <dgm:pt modelId="{65A49A00-E9C1-4BE7-97D8-AB4B104BB878}" type="pres">
      <dgm:prSet presAssocID="{2A8E8214-23E0-409F-9902-49D74E1A57CD}" presName="node" presStyleLbl="node1" presStyleIdx="2" presStyleCnt="3">
        <dgm:presLayoutVars>
          <dgm:bulletEnabled val="1"/>
        </dgm:presLayoutVars>
      </dgm:prSet>
      <dgm:spPr/>
    </dgm:pt>
    <dgm:pt modelId="{99D50E6F-2DEC-4F3A-8F02-BCD86E19323B}" type="pres">
      <dgm:prSet presAssocID="{2A8E8214-23E0-409F-9902-49D74E1A57CD}" presName="spNode" presStyleCnt="0"/>
      <dgm:spPr/>
    </dgm:pt>
    <dgm:pt modelId="{0EB76BE3-1FEF-4806-8DE3-2DCAF3D83B9C}" type="pres">
      <dgm:prSet presAssocID="{EBC826F5-E60E-4753-B677-F8A2A8A9C58A}" presName="sibTrans" presStyleLbl="sibTrans1D1" presStyleIdx="2" presStyleCnt="3"/>
      <dgm:spPr/>
    </dgm:pt>
  </dgm:ptLst>
  <dgm:cxnLst>
    <dgm:cxn modelId="{40BD9104-BE7C-41AF-9A10-BFCB81BA377F}" type="presOf" srcId="{2A8E8214-23E0-409F-9902-49D74E1A57CD}" destId="{65A49A00-E9C1-4BE7-97D8-AB4B104BB878}" srcOrd="0" destOrd="0" presId="urn:microsoft.com/office/officeart/2005/8/layout/cycle6"/>
    <dgm:cxn modelId="{59A45316-46B5-46D9-90C3-FCAFF19838AF}" type="presOf" srcId="{02037FDD-94B7-4DAB-8F27-FB5D5BB16901}" destId="{4C16C5F2-1A43-4AA7-85FD-BEAA4E181F01}" srcOrd="0" destOrd="0" presId="urn:microsoft.com/office/officeart/2005/8/layout/cycle6"/>
    <dgm:cxn modelId="{DEC4FA45-8F9F-40E1-845B-FE97DFBA9049}" type="presOf" srcId="{985707E0-17A4-499A-AD98-A9DF648AE3EE}" destId="{29C29235-D676-4D99-A500-F8E61EFBAB2B}" srcOrd="0" destOrd="0" presId="urn:microsoft.com/office/officeart/2005/8/layout/cycle6"/>
    <dgm:cxn modelId="{C5836FA9-3760-45E1-90AC-44F918BA9DC2}" type="presOf" srcId="{C53DC80F-569E-449E-ABEE-91DDA742BAE7}" destId="{3C7D7BF7-4449-4883-ADD5-653CC0D95EC7}" srcOrd="0" destOrd="0" presId="urn:microsoft.com/office/officeart/2005/8/layout/cycle6"/>
    <dgm:cxn modelId="{786EEAB3-F545-4711-BFED-7513559ED1A7}" srcId="{C53DC80F-569E-449E-ABEE-91DDA742BAE7}" destId="{2A8E8214-23E0-409F-9902-49D74E1A57CD}" srcOrd="2" destOrd="0" parTransId="{B47D2020-9D3E-4874-8BF4-2C3D98AF62BF}" sibTransId="{EBC826F5-E60E-4753-B677-F8A2A8A9C58A}"/>
    <dgm:cxn modelId="{D09B81C2-8620-4C91-8F4A-595B7250C0AC}" srcId="{C53DC80F-569E-449E-ABEE-91DDA742BAE7}" destId="{02037FDD-94B7-4DAB-8F27-FB5D5BB16901}" srcOrd="1" destOrd="0" parTransId="{B382ED0A-3E04-442D-8CAE-8ADABC6EE286}" sibTransId="{1EEA61CA-5715-4CB1-9B3A-A105A6C627F5}"/>
    <dgm:cxn modelId="{E3104FC6-BA95-432A-A7A1-A7571E656B9C}" type="presOf" srcId="{CE0A666C-EF9A-498E-8989-116EDA59CA5F}" destId="{3F2F596B-1F55-47C6-A221-95D512DB5F01}" srcOrd="0" destOrd="0" presId="urn:microsoft.com/office/officeart/2005/8/layout/cycle6"/>
    <dgm:cxn modelId="{AB6D8DD8-90BA-4372-90AC-A42E0E61E8A2}" srcId="{C53DC80F-569E-449E-ABEE-91DDA742BAE7}" destId="{985707E0-17A4-499A-AD98-A9DF648AE3EE}" srcOrd="0" destOrd="0" parTransId="{86552D59-95F6-4011-8721-B1AC52787DFF}" sibTransId="{CE0A666C-EF9A-498E-8989-116EDA59CA5F}"/>
    <dgm:cxn modelId="{7286C6E1-3686-467E-853F-002DE5B34942}" type="presOf" srcId="{1EEA61CA-5715-4CB1-9B3A-A105A6C627F5}" destId="{69E207CD-78E6-4FC1-80CC-5871D511BFA8}" srcOrd="0" destOrd="0" presId="urn:microsoft.com/office/officeart/2005/8/layout/cycle6"/>
    <dgm:cxn modelId="{428C09EF-D2BB-45DB-9F9D-2403BA71E1EE}" type="presOf" srcId="{EBC826F5-E60E-4753-B677-F8A2A8A9C58A}" destId="{0EB76BE3-1FEF-4806-8DE3-2DCAF3D83B9C}" srcOrd="0" destOrd="0" presId="urn:microsoft.com/office/officeart/2005/8/layout/cycle6"/>
    <dgm:cxn modelId="{E6282907-C0FA-4170-989D-8CFCA79F97D8}" type="presParOf" srcId="{3C7D7BF7-4449-4883-ADD5-653CC0D95EC7}" destId="{29C29235-D676-4D99-A500-F8E61EFBAB2B}" srcOrd="0" destOrd="0" presId="urn:microsoft.com/office/officeart/2005/8/layout/cycle6"/>
    <dgm:cxn modelId="{316204E2-02B1-48C0-AF6C-8D951A93C6D9}" type="presParOf" srcId="{3C7D7BF7-4449-4883-ADD5-653CC0D95EC7}" destId="{4DE183EC-B538-407F-AA38-99F7E468B313}" srcOrd="1" destOrd="0" presId="urn:microsoft.com/office/officeart/2005/8/layout/cycle6"/>
    <dgm:cxn modelId="{215EDBE3-F7D4-40D7-86B2-D7CD111145BE}" type="presParOf" srcId="{3C7D7BF7-4449-4883-ADD5-653CC0D95EC7}" destId="{3F2F596B-1F55-47C6-A221-95D512DB5F01}" srcOrd="2" destOrd="0" presId="urn:microsoft.com/office/officeart/2005/8/layout/cycle6"/>
    <dgm:cxn modelId="{C3C26E4A-A67B-4A03-BAA0-9AE66FF9152E}" type="presParOf" srcId="{3C7D7BF7-4449-4883-ADD5-653CC0D95EC7}" destId="{4C16C5F2-1A43-4AA7-85FD-BEAA4E181F01}" srcOrd="3" destOrd="0" presId="urn:microsoft.com/office/officeart/2005/8/layout/cycle6"/>
    <dgm:cxn modelId="{27B70311-AF26-4E62-8BB9-1608689E81E7}" type="presParOf" srcId="{3C7D7BF7-4449-4883-ADD5-653CC0D95EC7}" destId="{608978F5-330C-4C73-A2BE-54DEA13365DC}" srcOrd="4" destOrd="0" presId="urn:microsoft.com/office/officeart/2005/8/layout/cycle6"/>
    <dgm:cxn modelId="{E9D18A60-3DBA-4FE6-9F1F-655895790A00}" type="presParOf" srcId="{3C7D7BF7-4449-4883-ADD5-653CC0D95EC7}" destId="{69E207CD-78E6-4FC1-80CC-5871D511BFA8}" srcOrd="5" destOrd="0" presId="urn:microsoft.com/office/officeart/2005/8/layout/cycle6"/>
    <dgm:cxn modelId="{FAA93EFE-9622-42EB-94CF-60DCC7D309E0}" type="presParOf" srcId="{3C7D7BF7-4449-4883-ADD5-653CC0D95EC7}" destId="{65A49A00-E9C1-4BE7-97D8-AB4B104BB878}" srcOrd="6" destOrd="0" presId="urn:microsoft.com/office/officeart/2005/8/layout/cycle6"/>
    <dgm:cxn modelId="{1D8937A2-A82E-4584-BE61-8CBDC42BCCAF}" type="presParOf" srcId="{3C7D7BF7-4449-4883-ADD5-653CC0D95EC7}" destId="{99D50E6F-2DEC-4F3A-8F02-BCD86E19323B}" srcOrd="7" destOrd="0" presId="urn:microsoft.com/office/officeart/2005/8/layout/cycle6"/>
    <dgm:cxn modelId="{204EB673-9FB8-4C26-859D-3DEBE2D13061}" type="presParOf" srcId="{3C7D7BF7-4449-4883-ADD5-653CC0D95EC7}" destId="{0EB76BE3-1FEF-4806-8DE3-2DCAF3D83B9C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6FC7777-4701-426E-88D5-80934D9165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D372E42A-CFEB-46A2-B8FD-E238225096AC}">
      <dgm:prSet/>
      <dgm:spPr/>
      <dgm:t>
        <a:bodyPr/>
        <a:lstStyle/>
        <a:p>
          <a:r>
            <a:rPr lang="cs-CZ" b="0"/>
            <a:t>Narození, jde-li o osobu s trvalým pobytem na území České republiky,</a:t>
          </a:r>
          <a:endParaRPr lang="cs-CZ"/>
        </a:p>
      </dgm:t>
    </dgm:pt>
    <dgm:pt modelId="{2A454E2B-1251-49FD-9AC0-B1C856CEC1AD}" type="parTrans" cxnId="{1DB0D501-3ECE-4A66-8AB9-4552842F8D63}">
      <dgm:prSet/>
      <dgm:spPr/>
      <dgm:t>
        <a:bodyPr/>
        <a:lstStyle/>
        <a:p>
          <a:endParaRPr lang="cs-CZ"/>
        </a:p>
      </dgm:t>
    </dgm:pt>
    <dgm:pt modelId="{2A884C63-C2E5-414C-A065-3B37E7B67D9C}" type="sibTrans" cxnId="{1DB0D501-3ECE-4A66-8AB9-4552842F8D63}">
      <dgm:prSet/>
      <dgm:spPr/>
      <dgm:t>
        <a:bodyPr/>
        <a:lstStyle/>
        <a:p>
          <a:endParaRPr lang="cs-CZ"/>
        </a:p>
      </dgm:t>
    </dgm:pt>
    <dgm:pt modelId="{070E04B8-8C0C-4B74-9560-DD9260E4A917}">
      <dgm:prSet/>
      <dgm:spPr/>
      <dgm:t>
        <a:bodyPr/>
        <a:lstStyle/>
        <a:p>
          <a:r>
            <a:rPr lang="cs-CZ" b="0"/>
            <a:t>Osoba bez trvalého pobytu na území České republiky stala zaměstnancem,</a:t>
          </a:r>
          <a:endParaRPr lang="cs-CZ"/>
        </a:p>
      </dgm:t>
    </dgm:pt>
    <dgm:pt modelId="{41C03EFB-4E13-4578-B8F2-C491A7F6E4C0}" type="parTrans" cxnId="{DE1F4861-08F5-44BA-BF45-1E498DA16F7C}">
      <dgm:prSet/>
      <dgm:spPr/>
      <dgm:t>
        <a:bodyPr/>
        <a:lstStyle/>
        <a:p>
          <a:endParaRPr lang="cs-CZ"/>
        </a:p>
      </dgm:t>
    </dgm:pt>
    <dgm:pt modelId="{BD0EB687-84D1-4972-BF8F-17CD19CEB96F}" type="sibTrans" cxnId="{DE1F4861-08F5-44BA-BF45-1E498DA16F7C}">
      <dgm:prSet/>
      <dgm:spPr/>
      <dgm:t>
        <a:bodyPr/>
        <a:lstStyle/>
        <a:p>
          <a:endParaRPr lang="cs-CZ"/>
        </a:p>
      </dgm:t>
    </dgm:pt>
    <dgm:pt modelId="{795DF7A9-59D5-46EF-9995-5E8AFD0461FB}">
      <dgm:prSet/>
      <dgm:spPr/>
      <dgm:t>
        <a:bodyPr/>
        <a:lstStyle/>
        <a:p>
          <a:r>
            <a:rPr lang="cs-CZ" b="0"/>
            <a:t>získání trvalého pobytu na území České republiky.</a:t>
          </a:r>
          <a:endParaRPr lang="cs-CZ"/>
        </a:p>
      </dgm:t>
    </dgm:pt>
    <dgm:pt modelId="{2A8B4042-1D55-44FF-982A-ED82AB5290FB}" type="parTrans" cxnId="{346F4B79-C0A7-4285-95A0-F90B6DAB453C}">
      <dgm:prSet/>
      <dgm:spPr/>
      <dgm:t>
        <a:bodyPr/>
        <a:lstStyle/>
        <a:p>
          <a:endParaRPr lang="cs-CZ"/>
        </a:p>
      </dgm:t>
    </dgm:pt>
    <dgm:pt modelId="{D6360628-3D86-4A09-87AE-0B06DF6883CE}" type="sibTrans" cxnId="{346F4B79-C0A7-4285-95A0-F90B6DAB453C}">
      <dgm:prSet/>
      <dgm:spPr/>
      <dgm:t>
        <a:bodyPr/>
        <a:lstStyle/>
        <a:p>
          <a:endParaRPr lang="cs-CZ"/>
        </a:p>
      </dgm:t>
    </dgm:pt>
    <dgm:pt modelId="{01318CDF-FE98-4582-9A2E-456CF54CF1DB}" type="pres">
      <dgm:prSet presAssocID="{D6FC7777-4701-426E-88D5-80934D9165E0}" presName="linear" presStyleCnt="0">
        <dgm:presLayoutVars>
          <dgm:animLvl val="lvl"/>
          <dgm:resizeHandles val="exact"/>
        </dgm:presLayoutVars>
      </dgm:prSet>
      <dgm:spPr/>
    </dgm:pt>
    <dgm:pt modelId="{011AB34D-03D6-4CA7-B375-2490B70E9FF9}" type="pres">
      <dgm:prSet presAssocID="{D372E42A-CFEB-46A2-B8FD-E238225096A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618669E-3252-4958-BFC4-1AE368F18C51}" type="pres">
      <dgm:prSet presAssocID="{2A884C63-C2E5-414C-A065-3B37E7B67D9C}" presName="spacer" presStyleCnt="0"/>
      <dgm:spPr/>
    </dgm:pt>
    <dgm:pt modelId="{23A9A686-7412-4E87-AB08-7FD60ABB3448}" type="pres">
      <dgm:prSet presAssocID="{070E04B8-8C0C-4B74-9560-DD9260E4A91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201F8F8-8618-4D5B-898A-AA99BA0F0E35}" type="pres">
      <dgm:prSet presAssocID="{BD0EB687-84D1-4972-BF8F-17CD19CEB96F}" presName="spacer" presStyleCnt="0"/>
      <dgm:spPr/>
    </dgm:pt>
    <dgm:pt modelId="{F974559E-9F25-4C80-BF3C-6792038E0175}" type="pres">
      <dgm:prSet presAssocID="{795DF7A9-59D5-46EF-9995-5E8AFD0461F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DB0D501-3ECE-4A66-8AB9-4552842F8D63}" srcId="{D6FC7777-4701-426E-88D5-80934D9165E0}" destId="{D372E42A-CFEB-46A2-B8FD-E238225096AC}" srcOrd="0" destOrd="0" parTransId="{2A454E2B-1251-49FD-9AC0-B1C856CEC1AD}" sibTransId="{2A884C63-C2E5-414C-A065-3B37E7B67D9C}"/>
    <dgm:cxn modelId="{52431B27-CDDC-42E3-8A6C-032F5041171C}" type="presOf" srcId="{795DF7A9-59D5-46EF-9995-5E8AFD0461FB}" destId="{F974559E-9F25-4C80-BF3C-6792038E0175}" srcOrd="0" destOrd="0" presId="urn:microsoft.com/office/officeart/2005/8/layout/vList2"/>
    <dgm:cxn modelId="{68EC192B-129A-4DB7-85FE-C046ADC6D36E}" type="presOf" srcId="{D372E42A-CFEB-46A2-B8FD-E238225096AC}" destId="{011AB34D-03D6-4CA7-B375-2490B70E9FF9}" srcOrd="0" destOrd="0" presId="urn:microsoft.com/office/officeart/2005/8/layout/vList2"/>
    <dgm:cxn modelId="{DE1F4861-08F5-44BA-BF45-1E498DA16F7C}" srcId="{D6FC7777-4701-426E-88D5-80934D9165E0}" destId="{070E04B8-8C0C-4B74-9560-DD9260E4A917}" srcOrd="1" destOrd="0" parTransId="{41C03EFB-4E13-4578-B8F2-C491A7F6E4C0}" sibTransId="{BD0EB687-84D1-4972-BF8F-17CD19CEB96F}"/>
    <dgm:cxn modelId="{346F4B79-C0A7-4285-95A0-F90B6DAB453C}" srcId="{D6FC7777-4701-426E-88D5-80934D9165E0}" destId="{795DF7A9-59D5-46EF-9995-5E8AFD0461FB}" srcOrd="2" destOrd="0" parTransId="{2A8B4042-1D55-44FF-982A-ED82AB5290FB}" sibTransId="{D6360628-3D86-4A09-87AE-0B06DF6883CE}"/>
    <dgm:cxn modelId="{31BFEC7D-4B1D-4423-A9EE-399D3F4CB6F1}" type="presOf" srcId="{D6FC7777-4701-426E-88D5-80934D9165E0}" destId="{01318CDF-FE98-4582-9A2E-456CF54CF1DB}" srcOrd="0" destOrd="0" presId="urn:microsoft.com/office/officeart/2005/8/layout/vList2"/>
    <dgm:cxn modelId="{DCF062DA-D5D0-46A1-A2AC-83D14BA1E4CD}" type="presOf" srcId="{070E04B8-8C0C-4B74-9560-DD9260E4A917}" destId="{23A9A686-7412-4E87-AB08-7FD60ABB3448}" srcOrd="0" destOrd="0" presId="urn:microsoft.com/office/officeart/2005/8/layout/vList2"/>
    <dgm:cxn modelId="{98714331-E2BF-4B46-8045-6309CDAE9347}" type="presParOf" srcId="{01318CDF-FE98-4582-9A2E-456CF54CF1DB}" destId="{011AB34D-03D6-4CA7-B375-2490B70E9FF9}" srcOrd="0" destOrd="0" presId="urn:microsoft.com/office/officeart/2005/8/layout/vList2"/>
    <dgm:cxn modelId="{CF2D5413-6AC7-41D6-AB0E-938525506D9F}" type="presParOf" srcId="{01318CDF-FE98-4582-9A2E-456CF54CF1DB}" destId="{6618669E-3252-4958-BFC4-1AE368F18C51}" srcOrd="1" destOrd="0" presId="urn:microsoft.com/office/officeart/2005/8/layout/vList2"/>
    <dgm:cxn modelId="{A074F060-3E78-4D87-87BF-20C748111BA4}" type="presParOf" srcId="{01318CDF-FE98-4582-9A2E-456CF54CF1DB}" destId="{23A9A686-7412-4E87-AB08-7FD60ABB3448}" srcOrd="2" destOrd="0" presId="urn:microsoft.com/office/officeart/2005/8/layout/vList2"/>
    <dgm:cxn modelId="{CAFE4EF0-964B-4559-9E78-A05F58F903D5}" type="presParOf" srcId="{01318CDF-FE98-4582-9A2E-456CF54CF1DB}" destId="{4201F8F8-8618-4D5B-898A-AA99BA0F0E35}" srcOrd="3" destOrd="0" presId="urn:microsoft.com/office/officeart/2005/8/layout/vList2"/>
    <dgm:cxn modelId="{1451B70E-32F7-4213-927D-3D4D46B952FC}" type="presParOf" srcId="{01318CDF-FE98-4582-9A2E-456CF54CF1DB}" destId="{F974559E-9F25-4C80-BF3C-6792038E017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5F4ADDF-9D60-4193-8501-11F17142D9C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0F7299EE-C75B-463A-A273-B7191B75392C}">
      <dgm:prSet/>
      <dgm:spPr/>
      <dgm:t>
        <a:bodyPr/>
        <a:lstStyle/>
        <a:p>
          <a:r>
            <a:rPr lang="cs-CZ" b="0"/>
            <a:t>Úmrtí pojištěnce nebo jeho prohlášení za mrtvého,</a:t>
          </a:r>
          <a:endParaRPr lang="cs-CZ"/>
        </a:p>
      </dgm:t>
    </dgm:pt>
    <dgm:pt modelId="{45EFE593-77E2-46A2-A0BB-28A08841759E}" type="parTrans" cxnId="{16AC428A-5E83-414A-A88D-94D5101CBB91}">
      <dgm:prSet/>
      <dgm:spPr/>
      <dgm:t>
        <a:bodyPr/>
        <a:lstStyle/>
        <a:p>
          <a:endParaRPr lang="cs-CZ"/>
        </a:p>
      </dgm:t>
    </dgm:pt>
    <dgm:pt modelId="{DF38E7C0-6EB8-4557-9F2C-04E47FA07082}" type="sibTrans" cxnId="{16AC428A-5E83-414A-A88D-94D5101CBB91}">
      <dgm:prSet/>
      <dgm:spPr/>
      <dgm:t>
        <a:bodyPr/>
        <a:lstStyle/>
        <a:p>
          <a:endParaRPr lang="cs-CZ"/>
        </a:p>
      </dgm:t>
    </dgm:pt>
    <dgm:pt modelId="{F280CB22-6374-4C98-8B6C-798E6116B0AE}">
      <dgm:prSet/>
      <dgm:spPr/>
      <dgm:t>
        <a:bodyPr/>
        <a:lstStyle/>
        <a:p>
          <a:r>
            <a:rPr lang="cs-CZ" b="0"/>
            <a:t>osoba bez trvalého pobytu na území České republiky přestala být zaměstnancem,</a:t>
          </a:r>
          <a:endParaRPr lang="cs-CZ"/>
        </a:p>
      </dgm:t>
    </dgm:pt>
    <dgm:pt modelId="{F7033319-E498-4966-A96E-8FEC01E498A4}" type="parTrans" cxnId="{CA4DFD21-F9E9-4173-8036-B03156316A12}">
      <dgm:prSet/>
      <dgm:spPr/>
      <dgm:t>
        <a:bodyPr/>
        <a:lstStyle/>
        <a:p>
          <a:endParaRPr lang="cs-CZ"/>
        </a:p>
      </dgm:t>
    </dgm:pt>
    <dgm:pt modelId="{B09C03A8-F260-4502-B464-A8724AD4C39E}" type="sibTrans" cxnId="{CA4DFD21-F9E9-4173-8036-B03156316A12}">
      <dgm:prSet/>
      <dgm:spPr/>
      <dgm:t>
        <a:bodyPr/>
        <a:lstStyle/>
        <a:p>
          <a:endParaRPr lang="cs-CZ"/>
        </a:p>
      </dgm:t>
    </dgm:pt>
    <dgm:pt modelId="{9335D3B8-EEC5-477E-A06F-1DFC756EACD6}">
      <dgm:prSet/>
      <dgm:spPr/>
      <dgm:t>
        <a:bodyPr/>
        <a:lstStyle/>
        <a:p>
          <a:r>
            <a:rPr lang="cs-CZ" b="0"/>
            <a:t>ukončení trvalého pobytu na území České republiky.</a:t>
          </a:r>
          <a:endParaRPr lang="cs-CZ"/>
        </a:p>
      </dgm:t>
    </dgm:pt>
    <dgm:pt modelId="{B72BFDE8-DF28-491D-AA4B-DC70535F7818}" type="parTrans" cxnId="{C621135E-1AE9-4298-B0B1-349F1A322FF2}">
      <dgm:prSet/>
      <dgm:spPr/>
      <dgm:t>
        <a:bodyPr/>
        <a:lstStyle/>
        <a:p>
          <a:endParaRPr lang="cs-CZ"/>
        </a:p>
      </dgm:t>
    </dgm:pt>
    <dgm:pt modelId="{8C7D0F2F-CE92-4D6E-A7A5-7523A93A997C}" type="sibTrans" cxnId="{C621135E-1AE9-4298-B0B1-349F1A322FF2}">
      <dgm:prSet/>
      <dgm:spPr/>
      <dgm:t>
        <a:bodyPr/>
        <a:lstStyle/>
        <a:p>
          <a:endParaRPr lang="cs-CZ"/>
        </a:p>
      </dgm:t>
    </dgm:pt>
    <dgm:pt modelId="{F8EA4F83-AB09-41BD-A4E6-0F2B52D9C249}" type="pres">
      <dgm:prSet presAssocID="{85F4ADDF-9D60-4193-8501-11F17142D9CD}" presName="linear" presStyleCnt="0">
        <dgm:presLayoutVars>
          <dgm:animLvl val="lvl"/>
          <dgm:resizeHandles val="exact"/>
        </dgm:presLayoutVars>
      </dgm:prSet>
      <dgm:spPr/>
    </dgm:pt>
    <dgm:pt modelId="{EFBD4DA4-9950-4C61-AFC0-B76480241FDF}" type="pres">
      <dgm:prSet presAssocID="{0F7299EE-C75B-463A-A273-B7191B75392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527C40A-EC1E-4CE9-B4DB-148973B6BCD2}" type="pres">
      <dgm:prSet presAssocID="{DF38E7C0-6EB8-4557-9F2C-04E47FA07082}" presName="spacer" presStyleCnt="0"/>
      <dgm:spPr/>
    </dgm:pt>
    <dgm:pt modelId="{9B92F15E-3910-4DA9-B045-2EE2F525FD5E}" type="pres">
      <dgm:prSet presAssocID="{F280CB22-6374-4C98-8B6C-798E6116B0A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6564878-656E-48BA-A82E-9AB74FD45BA4}" type="pres">
      <dgm:prSet presAssocID="{B09C03A8-F260-4502-B464-A8724AD4C39E}" presName="spacer" presStyleCnt="0"/>
      <dgm:spPr/>
    </dgm:pt>
    <dgm:pt modelId="{09B4CBD1-B373-4D46-9FED-281AF9802B89}" type="pres">
      <dgm:prSet presAssocID="{9335D3B8-EEC5-477E-A06F-1DFC756EACD6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BA1C317-6E1B-4E34-99D4-D2C7606C0C19}" type="presOf" srcId="{F280CB22-6374-4C98-8B6C-798E6116B0AE}" destId="{9B92F15E-3910-4DA9-B045-2EE2F525FD5E}" srcOrd="0" destOrd="0" presId="urn:microsoft.com/office/officeart/2005/8/layout/vList2"/>
    <dgm:cxn modelId="{B0E18418-23E4-4CEF-9FE9-34A6D9CFC7D2}" type="presOf" srcId="{0F7299EE-C75B-463A-A273-B7191B75392C}" destId="{EFBD4DA4-9950-4C61-AFC0-B76480241FDF}" srcOrd="0" destOrd="0" presId="urn:microsoft.com/office/officeart/2005/8/layout/vList2"/>
    <dgm:cxn modelId="{CA4DFD21-F9E9-4173-8036-B03156316A12}" srcId="{85F4ADDF-9D60-4193-8501-11F17142D9CD}" destId="{F280CB22-6374-4C98-8B6C-798E6116B0AE}" srcOrd="1" destOrd="0" parTransId="{F7033319-E498-4966-A96E-8FEC01E498A4}" sibTransId="{B09C03A8-F260-4502-B464-A8724AD4C39E}"/>
    <dgm:cxn modelId="{C621135E-1AE9-4298-B0B1-349F1A322FF2}" srcId="{85F4ADDF-9D60-4193-8501-11F17142D9CD}" destId="{9335D3B8-EEC5-477E-A06F-1DFC756EACD6}" srcOrd="2" destOrd="0" parTransId="{B72BFDE8-DF28-491D-AA4B-DC70535F7818}" sibTransId="{8C7D0F2F-CE92-4D6E-A7A5-7523A93A997C}"/>
    <dgm:cxn modelId="{1EAC227C-2367-4077-919A-07DD9D1AE5C8}" type="presOf" srcId="{9335D3B8-EEC5-477E-A06F-1DFC756EACD6}" destId="{09B4CBD1-B373-4D46-9FED-281AF9802B89}" srcOrd="0" destOrd="0" presId="urn:microsoft.com/office/officeart/2005/8/layout/vList2"/>
    <dgm:cxn modelId="{16AC428A-5E83-414A-A88D-94D5101CBB91}" srcId="{85F4ADDF-9D60-4193-8501-11F17142D9CD}" destId="{0F7299EE-C75B-463A-A273-B7191B75392C}" srcOrd="0" destOrd="0" parTransId="{45EFE593-77E2-46A2-A0BB-28A08841759E}" sibTransId="{DF38E7C0-6EB8-4557-9F2C-04E47FA07082}"/>
    <dgm:cxn modelId="{014C39B6-7EF8-41DD-A196-BD966DBF9804}" type="presOf" srcId="{85F4ADDF-9D60-4193-8501-11F17142D9CD}" destId="{F8EA4F83-AB09-41BD-A4E6-0F2B52D9C249}" srcOrd="0" destOrd="0" presId="urn:microsoft.com/office/officeart/2005/8/layout/vList2"/>
    <dgm:cxn modelId="{72A2A99A-059F-4728-A084-E714E47AD2B6}" type="presParOf" srcId="{F8EA4F83-AB09-41BD-A4E6-0F2B52D9C249}" destId="{EFBD4DA4-9950-4C61-AFC0-B76480241FDF}" srcOrd="0" destOrd="0" presId="urn:microsoft.com/office/officeart/2005/8/layout/vList2"/>
    <dgm:cxn modelId="{FA70B889-A597-4386-A68D-2F251BCD8EEF}" type="presParOf" srcId="{F8EA4F83-AB09-41BD-A4E6-0F2B52D9C249}" destId="{5527C40A-EC1E-4CE9-B4DB-148973B6BCD2}" srcOrd="1" destOrd="0" presId="urn:microsoft.com/office/officeart/2005/8/layout/vList2"/>
    <dgm:cxn modelId="{CD0EB2A2-AE78-4A73-8758-979595DE0B13}" type="presParOf" srcId="{F8EA4F83-AB09-41BD-A4E6-0F2B52D9C249}" destId="{9B92F15E-3910-4DA9-B045-2EE2F525FD5E}" srcOrd="2" destOrd="0" presId="urn:microsoft.com/office/officeart/2005/8/layout/vList2"/>
    <dgm:cxn modelId="{F435EE90-F82C-4422-9A9D-AF6387B61392}" type="presParOf" srcId="{F8EA4F83-AB09-41BD-A4E6-0F2B52D9C249}" destId="{36564878-656E-48BA-A82E-9AB74FD45BA4}" srcOrd="3" destOrd="0" presId="urn:microsoft.com/office/officeart/2005/8/layout/vList2"/>
    <dgm:cxn modelId="{80ED802D-220C-4144-8E5A-AEA920F50B73}" type="presParOf" srcId="{F8EA4F83-AB09-41BD-A4E6-0F2B52D9C249}" destId="{09B4CBD1-B373-4D46-9FED-281AF9802B8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8F06A9E-0197-4991-816F-942FA3D68C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108D06E-6ED9-4373-AB3A-74799444A9E3}">
      <dgm:prSet phldrT="[Text]"/>
      <dgm:spPr/>
      <dgm:t>
        <a:bodyPr/>
        <a:lstStyle/>
        <a:p>
          <a:r>
            <a:rPr lang="sk-SK" dirty="0"/>
            <a:t>VŠECHNO ..... (?)</a:t>
          </a:r>
          <a:endParaRPr lang="cs-CZ" dirty="0"/>
        </a:p>
      </dgm:t>
    </dgm:pt>
    <dgm:pt modelId="{8E8C3AB9-567B-478C-9720-8DBEA80D7891}" type="parTrans" cxnId="{E4435238-3B90-45C3-A474-ECE6CB50FC19}">
      <dgm:prSet/>
      <dgm:spPr/>
      <dgm:t>
        <a:bodyPr/>
        <a:lstStyle/>
        <a:p>
          <a:endParaRPr lang="cs-CZ"/>
        </a:p>
      </dgm:t>
    </dgm:pt>
    <dgm:pt modelId="{A8F020EF-64DB-4DE0-960D-474E5B8E9322}" type="sibTrans" cxnId="{E4435238-3B90-45C3-A474-ECE6CB50FC19}">
      <dgm:prSet/>
      <dgm:spPr/>
      <dgm:t>
        <a:bodyPr/>
        <a:lstStyle/>
        <a:p>
          <a:endParaRPr lang="cs-CZ"/>
        </a:p>
      </dgm:t>
    </dgm:pt>
    <dgm:pt modelId="{B1685A0E-FED2-4501-93FE-4EFCDC3B98D9}" type="pres">
      <dgm:prSet presAssocID="{28F06A9E-0197-4991-816F-942FA3D68CF6}" presName="linear" presStyleCnt="0">
        <dgm:presLayoutVars>
          <dgm:animLvl val="lvl"/>
          <dgm:resizeHandles val="exact"/>
        </dgm:presLayoutVars>
      </dgm:prSet>
      <dgm:spPr/>
    </dgm:pt>
    <dgm:pt modelId="{BBE7BA67-BC9E-45A5-9852-232C83436DC5}" type="pres">
      <dgm:prSet presAssocID="{7108D06E-6ED9-4373-AB3A-74799444A9E3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4435238-3B90-45C3-A474-ECE6CB50FC19}" srcId="{28F06A9E-0197-4991-816F-942FA3D68CF6}" destId="{7108D06E-6ED9-4373-AB3A-74799444A9E3}" srcOrd="0" destOrd="0" parTransId="{8E8C3AB9-567B-478C-9720-8DBEA80D7891}" sibTransId="{A8F020EF-64DB-4DE0-960D-474E5B8E9322}"/>
    <dgm:cxn modelId="{85C04760-AD40-485E-9CAF-7076C4E48FD8}" type="presOf" srcId="{7108D06E-6ED9-4373-AB3A-74799444A9E3}" destId="{BBE7BA67-BC9E-45A5-9852-232C83436DC5}" srcOrd="0" destOrd="0" presId="urn:microsoft.com/office/officeart/2005/8/layout/vList2"/>
    <dgm:cxn modelId="{7A873C96-2F51-4062-AA8F-02F13C4CD077}" type="presOf" srcId="{28F06A9E-0197-4991-816F-942FA3D68CF6}" destId="{B1685A0E-FED2-4501-93FE-4EFCDC3B98D9}" srcOrd="0" destOrd="0" presId="urn:microsoft.com/office/officeart/2005/8/layout/vList2"/>
    <dgm:cxn modelId="{5B971DED-0F52-4D1E-A3EC-B4D0ED1FF381}" type="presParOf" srcId="{B1685A0E-FED2-4501-93FE-4EFCDC3B98D9}" destId="{BBE7BA67-BC9E-45A5-9852-232C83436DC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AE8BF45-BEF5-4C67-9589-1D9EF2B6D5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16C5B0E5-942D-434E-8D51-AE1C9E1427D2}">
      <dgm:prSet/>
      <dgm:spPr/>
      <dgm:t>
        <a:bodyPr/>
        <a:lstStyle/>
        <a:p>
          <a:pPr rtl="0"/>
          <a:r>
            <a:rPr lang="cs-CZ"/>
            <a:t>Ze zdravotního pojištění se hradí zdravotní služby poskytnuté pojištěnci </a:t>
          </a:r>
          <a:r>
            <a:rPr lang="cs-CZ" b="1"/>
            <a:t>s cílem</a:t>
          </a:r>
          <a:r>
            <a:rPr lang="cs-CZ"/>
            <a:t> zlepšit nebo zachovat jeho zdravotní stav nebo zmírnit jeho utrpení, pokud</a:t>
          </a:r>
        </a:p>
      </dgm:t>
    </dgm:pt>
    <dgm:pt modelId="{49426442-89F4-4755-8D4C-83581A638C0C}" type="parTrans" cxnId="{4BD07193-6894-472F-B517-819FCDD158CB}">
      <dgm:prSet/>
      <dgm:spPr/>
      <dgm:t>
        <a:bodyPr/>
        <a:lstStyle/>
        <a:p>
          <a:endParaRPr lang="cs-CZ"/>
        </a:p>
      </dgm:t>
    </dgm:pt>
    <dgm:pt modelId="{8FF6D953-A97C-4BFF-A1EF-26E096044B34}" type="sibTrans" cxnId="{4BD07193-6894-472F-B517-819FCDD158CB}">
      <dgm:prSet/>
      <dgm:spPr/>
      <dgm:t>
        <a:bodyPr/>
        <a:lstStyle/>
        <a:p>
          <a:endParaRPr lang="cs-CZ"/>
        </a:p>
      </dgm:t>
    </dgm:pt>
    <dgm:pt modelId="{1E127A3D-8D7B-4D65-AD7B-BF2BD8555DB3}">
      <dgm:prSet/>
      <dgm:spPr/>
      <dgm:t>
        <a:bodyPr/>
        <a:lstStyle/>
        <a:p>
          <a:pPr rtl="0"/>
          <a:r>
            <a:rPr lang="cs-CZ"/>
            <a:t>a) odpovídají zdravotnímu stavu pojištěnce a účelu, jehož má být jejich poskytnutím dosaženo, a jsou pro pojištěnce přiměřeně bezpečné,</a:t>
          </a:r>
        </a:p>
      </dgm:t>
    </dgm:pt>
    <dgm:pt modelId="{783A791F-4D83-490B-85A3-07BD03D6FE65}" type="parTrans" cxnId="{3C47D46A-D9DC-477C-852D-C0C199E9A6E7}">
      <dgm:prSet/>
      <dgm:spPr/>
      <dgm:t>
        <a:bodyPr/>
        <a:lstStyle/>
        <a:p>
          <a:endParaRPr lang="cs-CZ"/>
        </a:p>
      </dgm:t>
    </dgm:pt>
    <dgm:pt modelId="{DC74A0C6-30CB-4B5B-A6BF-1E717F8F96F5}" type="sibTrans" cxnId="{3C47D46A-D9DC-477C-852D-C0C199E9A6E7}">
      <dgm:prSet/>
      <dgm:spPr/>
      <dgm:t>
        <a:bodyPr/>
        <a:lstStyle/>
        <a:p>
          <a:endParaRPr lang="cs-CZ"/>
        </a:p>
      </dgm:t>
    </dgm:pt>
    <dgm:pt modelId="{2009F818-83C5-4DDD-8AEC-8DB7095A14FD}">
      <dgm:prSet/>
      <dgm:spPr/>
      <dgm:t>
        <a:bodyPr/>
        <a:lstStyle/>
        <a:p>
          <a:pPr rtl="0"/>
          <a:r>
            <a:rPr lang="cs-CZ"/>
            <a:t>b) jsou v souladu se současnými dostupnými poznatky lékařské vědy,</a:t>
          </a:r>
        </a:p>
      </dgm:t>
    </dgm:pt>
    <dgm:pt modelId="{C04199B8-A903-4C51-B98D-BAC033986D2A}" type="parTrans" cxnId="{993F89FE-BF89-4482-BC90-087BC3E88DD1}">
      <dgm:prSet/>
      <dgm:spPr/>
      <dgm:t>
        <a:bodyPr/>
        <a:lstStyle/>
        <a:p>
          <a:endParaRPr lang="cs-CZ"/>
        </a:p>
      </dgm:t>
    </dgm:pt>
    <dgm:pt modelId="{4A9CFE57-1DC2-43DC-849F-657E8B579884}" type="sibTrans" cxnId="{993F89FE-BF89-4482-BC90-087BC3E88DD1}">
      <dgm:prSet/>
      <dgm:spPr/>
      <dgm:t>
        <a:bodyPr/>
        <a:lstStyle/>
        <a:p>
          <a:endParaRPr lang="cs-CZ"/>
        </a:p>
      </dgm:t>
    </dgm:pt>
    <dgm:pt modelId="{E0E1A111-66BB-4D96-8B88-654DD10C8498}">
      <dgm:prSet/>
      <dgm:spPr/>
      <dgm:t>
        <a:bodyPr/>
        <a:lstStyle/>
        <a:p>
          <a:pPr rtl="0"/>
          <a:r>
            <a:rPr lang="cs-CZ"/>
            <a:t>c) existují důkazy o jejich účinnosti vzhledem k účelu jejich poskytování.</a:t>
          </a:r>
        </a:p>
      </dgm:t>
    </dgm:pt>
    <dgm:pt modelId="{ECD35991-42F8-46EF-B8D4-373F9246FB4C}" type="parTrans" cxnId="{DF53D91F-43DB-46AA-929F-D13EB8FBFD60}">
      <dgm:prSet/>
      <dgm:spPr/>
      <dgm:t>
        <a:bodyPr/>
        <a:lstStyle/>
        <a:p>
          <a:endParaRPr lang="cs-CZ"/>
        </a:p>
      </dgm:t>
    </dgm:pt>
    <dgm:pt modelId="{B7FB0CFF-C9F2-43EE-816B-BBACA0018B2F}" type="sibTrans" cxnId="{DF53D91F-43DB-46AA-929F-D13EB8FBFD60}">
      <dgm:prSet/>
      <dgm:spPr/>
      <dgm:t>
        <a:bodyPr/>
        <a:lstStyle/>
        <a:p>
          <a:endParaRPr lang="cs-CZ"/>
        </a:p>
      </dgm:t>
    </dgm:pt>
    <dgm:pt modelId="{E94DC0DC-A7B2-4A75-9BA4-47E7C7EBB85F}" type="pres">
      <dgm:prSet presAssocID="{EAE8BF45-BEF5-4C67-9589-1D9EF2B6D568}" presName="linear" presStyleCnt="0">
        <dgm:presLayoutVars>
          <dgm:animLvl val="lvl"/>
          <dgm:resizeHandles val="exact"/>
        </dgm:presLayoutVars>
      </dgm:prSet>
      <dgm:spPr/>
    </dgm:pt>
    <dgm:pt modelId="{DA9436D7-21FC-42E0-8CEA-533327D07C65}" type="pres">
      <dgm:prSet presAssocID="{16C5B0E5-942D-434E-8D51-AE1C9E1427D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290A44C3-4938-4A4A-921A-C913ECB373B2}" type="pres">
      <dgm:prSet presAssocID="{16C5B0E5-942D-434E-8D51-AE1C9E1427D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106C107-0190-4DA6-BCB9-1DC3A9FF78F2}" type="presOf" srcId="{E0E1A111-66BB-4D96-8B88-654DD10C8498}" destId="{290A44C3-4938-4A4A-921A-C913ECB373B2}" srcOrd="0" destOrd="2" presId="urn:microsoft.com/office/officeart/2005/8/layout/vList2"/>
    <dgm:cxn modelId="{78F7DA0D-DC45-48B7-B054-15C8EB3B5418}" type="presOf" srcId="{1E127A3D-8D7B-4D65-AD7B-BF2BD8555DB3}" destId="{290A44C3-4938-4A4A-921A-C913ECB373B2}" srcOrd="0" destOrd="0" presId="urn:microsoft.com/office/officeart/2005/8/layout/vList2"/>
    <dgm:cxn modelId="{DF53D91F-43DB-46AA-929F-D13EB8FBFD60}" srcId="{16C5B0E5-942D-434E-8D51-AE1C9E1427D2}" destId="{E0E1A111-66BB-4D96-8B88-654DD10C8498}" srcOrd="2" destOrd="0" parTransId="{ECD35991-42F8-46EF-B8D4-373F9246FB4C}" sibTransId="{B7FB0CFF-C9F2-43EE-816B-BBACA0018B2F}"/>
    <dgm:cxn modelId="{3C47D46A-D9DC-477C-852D-C0C199E9A6E7}" srcId="{16C5B0E5-942D-434E-8D51-AE1C9E1427D2}" destId="{1E127A3D-8D7B-4D65-AD7B-BF2BD8555DB3}" srcOrd="0" destOrd="0" parTransId="{783A791F-4D83-490B-85A3-07BD03D6FE65}" sibTransId="{DC74A0C6-30CB-4B5B-A6BF-1E717F8F96F5}"/>
    <dgm:cxn modelId="{6E2D4874-4380-4C09-ADE8-0B0EFE5D9935}" type="presOf" srcId="{2009F818-83C5-4DDD-8AEC-8DB7095A14FD}" destId="{290A44C3-4938-4A4A-921A-C913ECB373B2}" srcOrd="0" destOrd="1" presId="urn:microsoft.com/office/officeart/2005/8/layout/vList2"/>
    <dgm:cxn modelId="{4BD07193-6894-472F-B517-819FCDD158CB}" srcId="{EAE8BF45-BEF5-4C67-9589-1D9EF2B6D568}" destId="{16C5B0E5-942D-434E-8D51-AE1C9E1427D2}" srcOrd="0" destOrd="0" parTransId="{49426442-89F4-4755-8D4C-83581A638C0C}" sibTransId="{8FF6D953-A97C-4BFF-A1EF-26E096044B34}"/>
    <dgm:cxn modelId="{24B295AD-0F24-4D2E-A472-A0702B755B8A}" type="presOf" srcId="{EAE8BF45-BEF5-4C67-9589-1D9EF2B6D568}" destId="{E94DC0DC-A7B2-4A75-9BA4-47E7C7EBB85F}" srcOrd="0" destOrd="0" presId="urn:microsoft.com/office/officeart/2005/8/layout/vList2"/>
    <dgm:cxn modelId="{9A5DC5CC-1B1E-4666-ADFE-5ADCE1C3D62B}" type="presOf" srcId="{16C5B0E5-942D-434E-8D51-AE1C9E1427D2}" destId="{DA9436D7-21FC-42E0-8CEA-533327D07C65}" srcOrd="0" destOrd="0" presId="urn:microsoft.com/office/officeart/2005/8/layout/vList2"/>
    <dgm:cxn modelId="{993F89FE-BF89-4482-BC90-087BC3E88DD1}" srcId="{16C5B0E5-942D-434E-8D51-AE1C9E1427D2}" destId="{2009F818-83C5-4DDD-8AEC-8DB7095A14FD}" srcOrd="1" destOrd="0" parTransId="{C04199B8-A903-4C51-B98D-BAC033986D2A}" sibTransId="{4A9CFE57-1DC2-43DC-849F-657E8B579884}"/>
    <dgm:cxn modelId="{55496A3F-D6C1-4EC9-A7E6-0F29E3D8FA60}" type="presParOf" srcId="{E94DC0DC-A7B2-4A75-9BA4-47E7C7EBB85F}" destId="{DA9436D7-21FC-42E0-8CEA-533327D07C65}" srcOrd="0" destOrd="0" presId="urn:microsoft.com/office/officeart/2005/8/layout/vList2"/>
    <dgm:cxn modelId="{BB7F0655-E6E5-4860-B385-CDC39C9442FC}" type="presParOf" srcId="{E94DC0DC-A7B2-4A75-9BA4-47E7C7EBB85F}" destId="{290A44C3-4938-4A4A-921A-C913ECB373B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8E52EDD-2D04-4D97-8E9C-B2720BE013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F3571CD-CD3C-4EB8-81D4-3F507F5B5506}">
      <dgm:prSet/>
      <dgm:spPr/>
      <dgm:t>
        <a:bodyPr/>
        <a:lstStyle/>
        <a:p>
          <a:pPr rtl="0"/>
          <a:r>
            <a:rPr lang="cs-CZ"/>
            <a:t>Hrazenými službami jsou v rozsahu a za podmínek stanovených tímto zákonem</a:t>
          </a:r>
        </a:p>
      </dgm:t>
    </dgm:pt>
    <dgm:pt modelId="{D8548296-31D2-4EFC-9099-170DBA0D150C}" type="parTrans" cxnId="{5D4BF3FA-E2D1-4410-92BE-C8BE05A45F89}">
      <dgm:prSet/>
      <dgm:spPr/>
      <dgm:t>
        <a:bodyPr/>
        <a:lstStyle/>
        <a:p>
          <a:endParaRPr lang="cs-CZ"/>
        </a:p>
      </dgm:t>
    </dgm:pt>
    <dgm:pt modelId="{CAE67478-FA0D-435E-8AFC-47A84A14034A}" type="sibTrans" cxnId="{5D4BF3FA-E2D1-4410-92BE-C8BE05A45F89}">
      <dgm:prSet/>
      <dgm:spPr/>
      <dgm:t>
        <a:bodyPr/>
        <a:lstStyle/>
        <a:p>
          <a:endParaRPr lang="cs-CZ"/>
        </a:p>
      </dgm:t>
    </dgm:pt>
    <dgm:pt modelId="{EA91102C-A736-45D6-8C53-34E0F4E9EE23}">
      <dgm:prSet/>
      <dgm:spPr/>
      <dgm:t>
        <a:bodyPr/>
        <a:lstStyle/>
        <a:p>
          <a:pPr rtl="0"/>
          <a:r>
            <a:rPr lang="cs-CZ"/>
            <a:t>a) zdravotní péče preventivní, dispenzární, diagnostická, léčebná, léčebně rehabilitační, lázeňská léčebně rehabilitační, posudková, ošetřovatelská, paliativní a zdravotní péče o dárce krve, tkání a buněk nebo orgánů související s jejich odběrem, a to ve všech formách jejího poskytování podle zákona o zdravotních službách,</a:t>
          </a:r>
        </a:p>
      </dgm:t>
    </dgm:pt>
    <dgm:pt modelId="{1EE03B9F-44CA-4BE8-B3E4-4223569719C0}" type="parTrans" cxnId="{98FEDA16-76FF-46D3-9E20-9027BBD7A70C}">
      <dgm:prSet/>
      <dgm:spPr/>
      <dgm:t>
        <a:bodyPr/>
        <a:lstStyle/>
        <a:p>
          <a:endParaRPr lang="cs-CZ"/>
        </a:p>
      </dgm:t>
    </dgm:pt>
    <dgm:pt modelId="{E1127369-E6FE-4430-8F44-14CC5BE9CFA4}" type="sibTrans" cxnId="{98FEDA16-76FF-46D3-9E20-9027BBD7A70C}">
      <dgm:prSet/>
      <dgm:spPr/>
      <dgm:t>
        <a:bodyPr/>
        <a:lstStyle/>
        <a:p>
          <a:endParaRPr lang="cs-CZ"/>
        </a:p>
      </dgm:t>
    </dgm:pt>
    <dgm:pt modelId="{DE3BF455-4608-40E1-AE10-FBEDA99B226E}">
      <dgm:prSet/>
      <dgm:spPr/>
      <dgm:t>
        <a:bodyPr/>
        <a:lstStyle/>
        <a:p>
          <a:pPr rtl="0"/>
          <a:r>
            <a:rPr lang="cs-CZ" dirty="0"/>
            <a:t>b) poskytování léčivých přípravků, potravin pro zvláštní lékařské účely, zdravotnických prostředků a stomatologických výrobků,</a:t>
          </a:r>
        </a:p>
      </dgm:t>
    </dgm:pt>
    <dgm:pt modelId="{FAA257BA-0EAC-42F9-9993-098778035279}" type="parTrans" cxnId="{5A55CC82-C7B6-48AB-8A52-AA4AC877F9E1}">
      <dgm:prSet/>
      <dgm:spPr/>
      <dgm:t>
        <a:bodyPr/>
        <a:lstStyle/>
        <a:p>
          <a:endParaRPr lang="cs-CZ"/>
        </a:p>
      </dgm:t>
    </dgm:pt>
    <dgm:pt modelId="{EECE8F70-395A-4316-AD8D-D3B7D71DF7E8}" type="sibTrans" cxnId="{5A55CC82-C7B6-48AB-8A52-AA4AC877F9E1}">
      <dgm:prSet/>
      <dgm:spPr/>
      <dgm:t>
        <a:bodyPr/>
        <a:lstStyle/>
        <a:p>
          <a:endParaRPr lang="cs-CZ"/>
        </a:p>
      </dgm:t>
    </dgm:pt>
    <dgm:pt modelId="{67D0A246-FEBC-4492-AB37-695DB84E385E}">
      <dgm:prSet/>
      <dgm:spPr/>
      <dgm:t>
        <a:bodyPr/>
        <a:lstStyle/>
        <a:p>
          <a:pPr rtl="0"/>
          <a:r>
            <a:rPr lang="cs-CZ" dirty="0"/>
            <a:t>c) přeprava pojištěnců a náhrada cestovních nákladů,</a:t>
          </a:r>
        </a:p>
      </dgm:t>
    </dgm:pt>
    <dgm:pt modelId="{0C57FC00-D314-4091-BD7A-9F419BF03C1C}" type="parTrans" cxnId="{1AD49662-A164-426D-945F-F06DA9639298}">
      <dgm:prSet/>
      <dgm:spPr/>
      <dgm:t>
        <a:bodyPr/>
        <a:lstStyle/>
        <a:p>
          <a:endParaRPr lang="cs-CZ"/>
        </a:p>
      </dgm:t>
    </dgm:pt>
    <dgm:pt modelId="{F8297275-5315-489B-8BFE-AE64DD35CAEE}" type="sibTrans" cxnId="{1AD49662-A164-426D-945F-F06DA9639298}">
      <dgm:prSet/>
      <dgm:spPr/>
      <dgm:t>
        <a:bodyPr/>
        <a:lstStyle/>
        <a:p>
          <a:endParaRPr lang="cs-CZ"/>
        </a:p>
      </dgm:t>
    </dgm:pt>
    <dgm:pt modelId="{EB592520-DBAF-49C9-8F7D-FA3C0FEA0EDB}">
      <dgm:prSet/>
      <dgm:spPr/>
      <dgm:t>
        <a:bodyPr/>
        <a:lstStyle/>
        <a:p>
          <a:pPr rtl="0"/>
          <a:r>
            <a:rPr lang="cs-CZ" dirty="0"/>
            <a:t>d) odběr krve a odběr tkání, buněk a orgánů určených k transplantaci a nezbytné nakládání s nimi (uchovávání, skladování, zpracování a vyšetření),</a:t>
          </a:r>
        </a:p>
      </dgm:t>
    </dgm:pt>
    <dgm:pt modelId="{82AAADC6-73F0-439C-AB55-5B68EDF98FCA}" type="parTrans" cxnId="{6A212303-049D-4186-8250-B52F965FCB25}">
      <dgm:prSet/>
      <dgm:spPr/>
      <dgm:t>
        <a:bodyPr/>
        <a:lstStyle/>
        <a:p>
          <a:endParaRPr lang="cs-CZ"/>
        </a:p>
      </dgm:t>
    </dgm:pt>
    <dgm:pt modelId="{ED3C6FCF-D29B-4D10-A40E-DAF1D8A09C99}" type="sibTrans" cxnId="{6A212303-049D-4186-8250-B52F965FCB25}">
      <dgm:prSet/>
      <dgm:spPr/>
      <dgm:t>
        <a:bodyPr/>
        <a:lstStyle/>
        <a:p>
          <a:endParaRPr lang="cs-CZ"/>
        </a:p>
      </dgm:t>
    </dgm:pt>
    <dgm:pt modelId="{CF890F01-BA14-45B0-BCE1-7A66AC446103}" type="pres">
      <dgm:prSet presAssocID="{E8E52EDD-2D04-4D97-8E9C-B2720BE01358}" presName="linear" presStyleCnt="0">
        <dgm:presLayoutVars>
          <dgm:animLvl val="lvl"/>
          <dgm:resizeHandles val="exact"/>
        </dgm:presLayoutVars>
      </dgm:prSet>
      <dgm:spPr/>
    </dgm:pt>
    <dgm:pt modelId="{42CF1E0E-FE01-4C01-AAB2-8021A3132E3A}" type="pres">
      <dgm:prSet presAssocID="{2F3571CD-CD3C-4EB8-81D4-3F507F5B5506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7610635-E720-414C-A2D3-79B6A08E0371}" type="pres">
      <dgm:prSet presAssocID="{2F3571CD-CD3C-4EB8-81D4-3F507F5B550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A212303-049D-4186-8250-B52F965FCB25}" srcId="{2F3571CD-CD3C-4EB8-81D4-3F507F5B5506}" destId="{EB592520-DBAF-49C9-8F7D-FA3C0FEA0EDB}" srcOrd="3" destOrd="0" parTransId="{82AAADC6-73F0-439C-AB55-5B68EDF98FCA}" sibTransId="{ED3C6FCF-D29B-4D10-A40E-DAF1D8A09C99}"/>
    <dgm:cxn modelId="{98FEDA16-76FF-46D3-9E20-9027BBD7A70C}" srcId="{2F3571CD-CD3C-4EB8-81D4-3F507F5B5506}" destId="{EA91102C-A736-45D6-8C53-34E0F4E9EE23}" srcOrd="0" destOrd="0" parTransId="{1EE03B9F-44CA-4BE8-B3E4-4223569719C0}" sibTransId="{E1127369-E6FE-4430-8F44-14CC5BE9CFA4}"/>
    <dgm:cxn modelId="{1AD49662-A164-426D-945F-F06DA9639298}" srcId="{2F3571CD-CD3C-4EB8-81D4-3F507F5B5506}" destId="{67D0A246-FEBC-4492-AB37-695DB84E385E}" srcOrd="2" destOrd="0" parTransId="{0C57FC00-D314-4091-BD7A-9F419BF03C1C}" sibTransId="{F8297275-5315-489B-8BFE-AE64DD35CAEE}"/>
    <dgm:cxn modelId="{CC31AD68-9B6B-4434-93E7-17D3D6661E6D}" type="presOf" srcId="{2F3571CD-CD3C-4EB8-81D4-3F507F5B5506}" destId="{42CF1E0E-FE01-4C01-AAB2-8021A3132E3A}" srcOrd="0" destOrd="0" presId="urn:microsoft.com/office/officeart/2005/8/layout/vList2"/>
    <dgm:cxn modelId="{C6BF7A6E-1002-4290-AF9C-5EE3C8CB0FFD}" type="presOf" srcId="{EB592520-DBAF-49C9-8F7D-FA3C0FEA0EDB}" destId="{B7610635-E720-414C-A2D3-79B6A08E0371}" srcOrd="0" destOrd="3" presId="urn:microsoft.com/office/officeart/2005/8/layout/vList2"/>
    <dgm:cxn modelId="{F7CA8D7C-8FCC-49B0-AA17-EB8C0A150CEA}" type="presOf" srcId="{DE3BF455-4608-40E1-AE10-FBEDA99B226E}" destId="{B7610635-E720-414C-A2D3-79B6A08E0371}" srcOrd="0" destOrd="1" presId="urn:microsoft.com/office/officeart/2005/8/layout/vList2"/>
    <dgm:cxn modelId="{5A55CC82-C7B6-48AB-8A52-AA4AC877F9E1}" srcId="{2F3571CD-CD3C-4EB8-81D4-3F507F5B5506}" destId="{DE3BF455-4608-40E1-AE10-FBEDA99B226E}" srcOrd="1" destOrd="0" parTransId="{FAA257BA-0EAC-42F9-9993-098778035279}" sibTransId="{EECE8F70-395A-4316-AD8D-D3B7D71DF7E8}"/>
    <dgm:cxn modelId="{F485FF83-B214-452E-9F67-C22FC434F9A1}" type="presOf" srcId="{E8E52EDD-2D04-4D97-8E9C-B2720BE01358}" destId="{CF890F01-BA14-45B0-BCE1-7A66AC446103}" srcOrd="0" destOrd="0" presId="urn:microsoft.com/office/officeart/2005/8/layout/vList2"/>
    <dgm:cxn modelId="{D840CBCA-7516-4A8F-A5B5-DB52E994FB5F}" type="presOf" srcId="{67D0A246-FEBC-4492-AB37-695DB84E385E}" destId="{B7610635-E720-414C-A2D3-79B6A08E0371}" srcOrd="0" destOrd="2" presId="urn:microsoft.com/office/officeart/2005/8/layout/vList2"/>
    <dgm:cxn modelId="{249B91F2-6351-46D4-BA9E-6C15C7BA7749}" type="presOf" srcId="{EA91102C-A736-45D6-8C53-34E0F4E9EE23}" destId="{B7610635-E720-414C-A2D3-79B6A08E0371}" srcOrd="0" destOrd="0" presId="urn:microsoft.com/office/officeart/2005/8/layout/vList2"/>
    <dgm:cxn modelId="{5D4BF3FA-E2D1-4410-92BE-C8BE05A45F89}" srcId="{E8E52EDD-2D04-4D97-8E9C-B2720BE01358}" destId="{2F3571CD-CD3C-4EB8-81D4-3F507F5B5506}" srcOrd="0" destOrd="0" parTransId="{D8548296-31D2-4EFC-9099-170DBA0D150C}" sibTransId="{CAE67478-FA0D-435E-8AFC-47A84A14034A}"/>
    <dgm:cxn modelId="{4DBAED1D-4174-46E4-9A4A-E18F04B3BCEF}" type="presParOf" srcId="{CF890F01-BA14-45B0-BCE1-7A66AC446103}" destId="{42CF1E0E-FE01-4C01-AAB2-8021A3132E3A}" srcOrd="0" destOrd="0" presId="urn:microsoft.com/office/officeart/2005/8/layout/vList2"/>
    <dgm:cxn modelId="{F9D38FE8-C89D-41B0-A1F5-09740A8193E4}" type="presParOf" srcId="{CF890F01-BA14-45B0-BCE1-7A66AC446103}" destId="{B7610635-E720-414C-A2D3-79B6A08E037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2AE5DA0-61FB-452E-AA6E-78211014345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39FF0B2-4EB3-48CE-99FB-144B388160C6}">
      <dgm:prSet phldrT="[Text]"/>
      <dgm:spPr/>
      <dgm:t>
        <a:bodyPr/>
        <a:lstStyle/>
        <a:p>
          <a:r>
            <a:rPr lang="cs-CZ" dirty="0"/>
            <a:t>1. Jedná se o pojištěnce?</a:t>
          </a:r>
        </a:p>
      </dgm:t>
    </dgm:pt>
    <dgm:pt modelId="{5CAF65FE-4D82-428E-8E9E-8F53D015F63C}" type="parTrans" cxnId="{254F8C58-93B7-436F-B9DA-067300DD94DA}">
      <dgm:prSet/>
      <dgm:spPr/>
      <dgm:t>
        <a:bodyPr/>
        <a:lstStyle/>
        <a:p>
          <a:endParaRPr lang="cs-CZ"/>
        </a:p>
      </dgm:t>
    </dgm:pt>
    <dgm:pt modelId="{6C36CB77-02D7-4C8C-87B4-B40A35586CAF}" type="sibTrans" cxnId="{254F8C58-93B7-436F-B9DA-067300DD94DA}">
      <dgm:prSet/>
      <dgm:spPr/>
      <dgm:t>
        <a:bodyPr/>
        <a:lstStyle/>
        <a:p>
          <a:endParaRPr lang="cs-CZ"/>
        </a:p>
      </dgm:t>
    </dgm:pt>
    <dgm:pt modelId="{7287B727-0C5F-4D3F-A141-099802047AD8}">
      <dgm:prSet phldrT="[Text]"/>
      <dgm:spPr/>
      <dgm:t>
        <a:bodyPr/>
        <a:lstStyle/>
        <a:p>
          <a:r>
            <a:rPr lang="cs-CZ" dirty="0"/>
            <a:t>§2</a:t>
          </a:r>
        </a:p>
      </dgm:t>
    </dgm:pt>
    <dgm:pt modelId="{A06C0A0A-AEDF-4F1B-8BBE-A9A39BCBDE4A}" type="parTrans" cxnId="{E52AF199-09F1-4D87-9BFF-9452CF65992A}">
      <dgm:prSet/>
      <dgm:spPr/>
      <dgm:t>
        <a:bodyPr/>
        <a:lstStyle/>
        <a:p>
          <a:endParaRPr lang="cs-CZ"/>
        </a:p>
      </dgm:t>
    </dgm:pt>
    <dgm:pt modelId="{14F6098C-57F6-4F1E-B182-14A7D31888A9}" type="sibTrans" cxnId="{E52AF199-09F1-4D87-9BFF-9452CF65992A}">
      <dgm:prSet/>
      <dgm:spPr/>
      <dgm:t>
        <a:bodyPr/>
        <a:lstStyle/>
        <a:p>
          <a:endParaRPr lang="cs-CZ"/>
        </a:p>
      </dgm:t>
    </dgm:pt>
    <dgm:pt modelId="{4B8708A3-9C86-4CBA-8387-28735747BB32}">
      <dgm:prSet phldrT="[Text]"/>
      <dgm:spPr/>
      <dgm:t>
        <a:bodyPr/>
        <a:lstStyle/>
        <a:p>
          <a:r>
            <a:rPr lang="cs-CZ" dirty="0"/>
            <a:t>Je péče nezbytná vzhledem k jeho stavu?</a:t>
          </a:r>
        </a:p>
      </dgm:t>
    </dgm:pt>
    <dgm:pt modelId="{8A2A9A5C-2DA9-458E-872D-222CE927654F}" type="parTrans" cxnId="{8FD3F672-8FC9-4E7C-97E5-BA0411AD0339}">
      <dgm:prSet/>
      <dgm:spPr/>
      <dgm:t>
        <a:bodyPr/>
        <a:lstStyle/>
        <a:p>
          <a:endParaRPr lang="cs-CZ"/>
        </a:p>
      </dgm:t>
    </dgm:pt>
    <dgm:pt modelId="{3988BF81-7824-4192-BB14-94347B677885}" type="sibTrans" cxnId="{8FD3F672-8FC9-4E7C-97E5-BA0411AD0339}">
      <dgm:prSet/>
      <dgm:spPr/>
      <dgm:t>
        <a:bodyPr/>
        <a:lstStyle/>
        <a:p>
          <a:endParaRPr lang="cs-CZ"/>
        </a:p>
      </dgm:t>
    </dgm:pt>
    <dgm:pt modelId="{56CB79D3-8723-4EBC-BB97-C3F898000F47}">
      <dgm:prSet phldrT="[Text]"/>
      <dgm:spPr/>
      <dgm:t>
        <a:bodyPr/>
        <a:lstStyle/>
        <a:p>
          <a:r>
            <a:rPr lang="cs-CZ" dirty="0"/>
            <a:t>§13/1</a:t>
          </a:r>
        </a:p>
      </dgm:t>
    </dgm:pt>
    <dgm:pt modelId="{2ACC0036-6CC6-4F8D-9DAC-27A68A7999F5}" type="parTrans" cxnId="{59777454-2270-4D38-907B-C783B7BFE228}">
      <dgm:prSet/>
      <dgm:spPr/>
      <dgm:t>
        <a:bodyPr/>
        <a:lstStyle/>
        <a:p>
          <a:endParaRPr lang="cs-CZ"/>
        </a:p>
      </dgm:t>
    </dgm:pt>
    <dgm:pt modelId="{1460ACA4-4B56-45FD-B1B3-E558EA2F518C}" type="sibTrans" cxnId="{59777454-2270-4D38-907B-C783B7BFE228}">
      <dgm:prSet/>
      <dgm:spPr/>
      <dgm:t>
        <a:bodyPr/>
        <a:lstStyle/>
        <a:p>
          <a:endParaRPr lang="cs-CZ"/>
        </a:p>
      </dgm:t>
    </dgm:pt>
    <dgm:pt modelId="{92E6F9D3-F42C-42D7-A9CB-FCA03F7947D3}">
      <dgm:prSet phldrT="[Text]"/>
      <dgm:spPr/>
      <dgm:t>
        <a:bodyPr/>
        <a:lstStyle/>
        <a:p>
          <a:r>
            <a:rPr lang="cs-CZ" dirty="0"/>
            <a:t>Spadá zdravotní péče do rozsahu „hrazených služeb“?</a:t>
          </a:r>
        </a:p>
      </dgm:t>
    </dgm:pt>
    <dgm:pt modelId="{6154C1A4-9DC2-4660-B96B-DF93D6304280}" type="parTrans" cxnId="{3F6E1337-6781-4C52-809C-A254DC5DE4D1}">
      <dgm:prSet/>
      <dgm:spPr/>
    </dgm:pt>
    <dgm:pt modelId="{ECECFA3C-F45E-4AE9-8FE4-37048C6D294C}" type="sibTrans" cxnId="{3F6E1337-6781-4C52-809C-A254DC5DE4D1}">
      <dgm:prSet/>
      <dgm:spPr/>
    </dgm:pt>
    <dgm:pt modelId="{8BF57154-8E91-4938-A5BE-436D20BFA212}">
      <dgm:prSet phldrT="[Text]"/>
      <dgm:spPr/>
      <dgm:t>
        <a:bodyPr/>
        <a:lstStyle/>
        <a:p>
          <a:r>
            <a:rPr lang="cs-CZ" dirty="0"/>
            <a:t>§13/2</a:t>
          </a:r>
        </a:p>
      </dgm:t>
    </dgm:pt>
    <dgm:pt modelId="{07070522-6E5D-4CB4-9F83-32991B992B97}" type="parTrans" cxnId="{238191BB-312E-4146-A04D-231BA16D2A10}">
      <dgm:prSet/>
      <dgm:spPr/>
    </dgm:pt>
    <dgm:pt modelId="{14230E94-28AA-423B-87BE-F9C59108B5EF}" type="sibTrans" cxnId="{238191BB-312E-4146-A04D-231BA16D2A10}">
      <dgm:prSet/>
      <dgm:spPr/>
    </dgm:pt>
    <dgm:pt modelId="{118F9008-2060-4BEC-98D0-A69E0F50AB2F}">
      <dgm:prSet phldrT="[Text]"/>
      <dgm:spPr/>
      <dgm:t>
        <a:bodyPr/>
        <a:lstStyle/>
        <a:p>
          <a:r>
            <a:rPr lang="cs-CZ" dirty="0"/>
            <a:t>Nespadá pod negativní vymezení rozsahu hrazených služeb?</a:t>
          </a:r>
        </a:p>
      </dgm:t>
    </dgm:pt>
    <dgm:pt modelId="{47A58E5E-390E-4B39-8B54-13AA0BE1F391}" type="parTrans" cxnId="{30EDD535-8621-4377-A472-134172C65202}">
      <dgm:prSet/>
      <dgm:spPr/>
    </dgm:pt>
    <dgm:pt modelId="{72A1A90A-7196-4CA1-86B9-D2FA5135046F}" type="sibTrans" cxnId="{30EDD535-8621-4377-A472-134172C65202}">
      <dgm:prSet/>
      <dgm:spPr/>
    </dgm:pt>
    <dgm:pt modelId="{FFB88AF1-51C1-4209-827C-4A33827C14E3}">
      <dgm:prSet phldrT="[Text]"/>
      <dgm:spPr/>
      <dgm:t>
        <a:bodyPr/>
        <a:lstStyle/>
        <a:p>
          <a:r>
            <a:rPr lang="cs-CZ" dirty="0"/>
            <a:t>§15, §22-39, příloha č. 1</a:t>
          </a:r>
        </a:p>
      </dgm:t>
    </dgm:pt>
    <dgm:pt modelId="{D920CFE1-6E60-48F8-A546-9F2CDDE49BBD}" type="parTrans" cxnId="{FC04AB5E-763C-457E-A2B5-C1F6915B171D}">
      <dgm:prSet/>
      <dgm:spPr/>
    </dgm:pt>
    <dgm:pt modelId="{E970399F-5E2D-4168-8627-6D00AEB52CAD}" type="sibTrans" cxnId="{FC04AB5E-763C-457E-A2B5-C1F6915B171D}">
      <dgm:prSet/>
      <dgm:spPr/>
    </dgm:pt>
    <dgm:pt modelId="{15525F1F-6A80-48F3-B3FF-1E7E9F530EE1}" type="pres">
      <dgm:prSet presAssocID="{D2AE5DA0-61FB-452E-AA6E-78211014345A}" presName="linear" presStyleCnt="0">
        <dgm:presLayoutVars>
          <dgm:animLvl val="lvl"/>
          <dgm:resizeHandles val="exact"/>
        </dgm:presLayoutVars>
      </dgm:prSet>
      <dgm:spPr/>
    </dgm:pt>
    <dgm:pt modelId="{65D26C61-811A-4668-BE01-640515C9A187}" type="pres">
      <dgm:prSet presAssocID="{639FF0B2-4EB3-48CE-99FB-144B388160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0D0187-0140-4753-9B1F-89130F65CE17}" type="pres">
      <dgm:prSet presAssocID="{639FF0B2-4EB3-48CE-99FB-144B388160C6}" presName="childText" presStyleLbl="revTx" presStyleIdx="0" presStyleCnt="4">
        <dgm:presLayoutVars>
          <dgm:bulletEnabled val="1"/>
        </dgm:presLayoutVars>
      </dgm:prSet>
      <dgm:spPr/>
    </dgm:pt>
    <dgm:pt modelId="{08D8F80C-D3C4-4C79-A717-42784AB8D906}" type="pres">
      <dgm:prSet presAssocID="{4B8708A3-9C86-4CBA-8387-28735747BB3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516895E-634D-4E60-BE73-635C41F30B19}" type="pres">
      <dgm:prSet presAssocID="{4B8708A3-9C86-4CBA-8387-28735747BB32}" presName="childText" presStyleLbl="revTx" presStyleIdx="1" presStyleCnt="4">
        <dgm:presLayoutVars>
          <dgm:bulletEnabled val="1"/>
        </dgm:presLayoutVars>
      </dgm:prSet>
      <dgm:spPr/>
    </dgm:pt>
    <dgm:pt modelId="{DF253F1C-39DE-4A79-B2C5-CEC9EF07C865}" type="pres">
      <dgm:prSet presAssocID="{92E6F9D3-F42C-42D7-A9CB-FCA03F7947D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BF6EA7C-AC05-4176-A901-C62948DECA1F}" type="pres">
      <dgm:prSet presAssocID="{92E6F9D3-F42C-42D7-A9CB-FCA03F7947D3}" presName="childText" presStyleLbl="revTx" presStyleIdx="2" presStyleCnt="4">
        <dgm:presLayoutVars>
          <dgm:bulletEnabled val="1"/>
        </dgm:presLayoutVars>
      </dgm:prSet>
      <dgm:spPr/>
    </dgm:pt>
    <dgm:pt modelId="{949B309E-4B43-4B25-8ABE-A24DC51B280C}" type="pres">
      <dgm:prSet presAssocID="{118F9008-2060-4BEC-98D0-A69E0F50AB2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50394C6-1C90-49A9-B26E-C1EECAAEF226}" type="pres">
      <dgm:prSet presAssocID="{118F9008-2060-4BEC-98D0-A69E0F50AB2F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62FCF119-55A2-4B70-94CE-12EF3F480151}" type="presOf" srcId="{7287B727-0C5F-4D3F-A141-099802047AD8}" destId="{250D0187-0140-4753-9B1F-89130F65CE17}" srcOrd="0" destOrd="0" presId="urn:microsoft.com/office/officeart/2005/8/layout/vList2"/>
    <dgm:cxn modelId="{1E52E31B-7010-4329-8ABF-05F09F54DD9F}" type="presOf" srcId="{FFB88AF1-51C1-4209-827C-4A33827C14E3}" destId="{550394C6-1C90-49A9-B26E-C1EECAAEF226}" srcOrd="0" destOrd="0" presId="urn:microsoft.com/office/officeart/2005/8/layout/vList2"/>
    <dgm:cxn modelId="{30EDD535-8621-4377-A472-134172C65202}" srcId="{D2AE5DA0-61FB-452E-AA6E-78211014345A}" destId="{118F9008-2060-4BEC-98D0-A69E0F50AB2F}" srcOrd="3" destOrd="0" parTransId="{47A58E5E-390E-4B39-8B54-13AA0BE1F391}" sibTransId="{72A1A90A-7196-4CA1-86B9-D2FA5135046F}"/>
    <dgm:cxn modelId="{3F6E1337-6781-4C52-809C-A254DC5DE4D1}" srcId="{D2AE5DA0-61FB-452E-AA6E-78211014345A}" destId="{92E6F9D3-F42C-42D7-A9CB-FCA03F7947D3}" srcOrd="2" destOrd="0" parTransId="{6154C1A4-9DC2-4660-B96B-DF93D6304280}" sibTransId="{ECECFA3C-F45E-4AE9-8FE4-37048C6D294C}"/>
    <dgm:cxn modelId="{FC04AB5E-763C-457E-A2B5-C1F6915B171D}" srcId="{118F9008-2060-4BEC-98D0-A69E0F50AB2F}" destId="{FFB88AF1-51C1-4209-827C-4A33827C14E3}" srcOrd="0" destOrd="0" parTransId="{D920CFE1-6E60-48F8-A546-9F2CDDE49BBD}" sibTransId="{E970399F-5E2D-4168-8627-6D00AEB52CAD}"/>
    <dgm:cxn modelId="{5C53124C-8305-4F6F-A602-1CA1D3F4A928}" type="presOf" srcId="{56CB79D3-8723-4EBC-BB97-C3F898000F47}" destId="{D516895E-634D-4E60-BE73-635C41F30B19}" srcOrd="0" destOrd="0" presId="urn:microsoft.com/office/officeart/2005/8/layout/vList2"/>
    <dgm:cxn modelId="{8FD3F672-8FC9-4E7C-97E5-BA0411AD0339}" srcId="{D2AE5DA0-61FB-452E-AA6E-78211014345A}" destId="{4B8708A3-9C86-4CBA-8387-28735747BB32}" srcOrd="1" destOrd="0" parTransId="{8A2A9A5C-2DA9-458E-872D-222CE927654F}" sibTransId="{3988BF81-7824-4192-BB14-94347B677885}"/>
    <dgm:cxn modelId="{79005074-A20A-4BD0-92AE-30A846FC663C}" type="presOf" srcId="{D2AE5DA0-61FB-452E-AA6E-78211014345A}" destId="{15525F1F-6A80-48F3-B3FF-1E7E9F530EE1}" srcOrd="0" destOrd="0" presId="urn:microsoft.com/office/officeart/2005/8/layout/vList2"/>
    <dgm:cxn modelId="{59777454-2270-4D38-907B-C783B7BFE228}" srcId="{4B8708A3-9C86-4CBA-8387-28735747BB32}" destId="{56CB79D3-8723-4EBC-BB97-C3F898000F47}" srcOrd="0" destOrd="0" parTransId="{2ACC0036-6CC6-4F8D-9DAC-27A68A7999F5}" sibTransId="{1460ACA4-4B56-45FD-B1B3-E558EA2F518C}"/>
    <dgm:cxn modelId="{59B6EC54-BFD8-49EB-8B20-129F9A0DC6FF}" type="presOf" srcId="{4B8708A3-9C86-4CBA-8387-28735747BB32}" destId="{08D8F80C-D3C4-4C79-A717-42784AB8D906}" srcOrd="0" destOrd="0" presId="urn:microsoft.com/office/officeart/2005/8/layout/vList2"/>
    <dgm:cxn modelId="{254F8C58-93B7-436F-B9DA-067300DD94DA}" srcId="{D2AE5DA0-61FB-452E-AA6E-78211014345A}" destId="{639FF0B2-4EB3-48CE-99FB-144B388160C6}" srcOrd="0" destOrd="0" parTransId="{5CAF65FE-4D82-428E-8E9E-8F53D015F63C}" sibTransId="{6C36CB77-02D7-4C8C-87B4-B40A35586CAF}"/>
    <dgm:cxn modelId="{E52AF199-09F1-4D87-9BFF-9452CF65992A}" srcId="{639FF0B2-4EB3-48CE-99FB-144B388160C6}" destId="{7287B727-0C5F-4D3F-A141-099802047AD8}" srcOrd="0" destOrd="0" parTransId="{A06C0A0A-AEDF-4F1B-8BBE-A9A39BCBDE4A}" sibTransId="{14F6098C-57F6-4F1E-B182-14A7D31888A9}"/>
    <dgm:cxn modelId="{ADC149A3-DC62-4EBF-B654-84FEF673C643}" type="presOf" srcId="{92E6F9D3-F42C-42D7-A9CB-FCA03F7947D3}" destId="{DF253F1C-39DE-4A79-B2C5-CEC9EF07C865}" srcOrd="0" destOrd="0" presId="urn:microsoft.com/office/officeart/2005/8/layout/vList2"/>
    <dgm:cxn modelId="{EA1AE5B1-6D35-48F6-A16C-BDD57E0EE352}" type="presOf" srcId="{8BF57154-8E91-4938-A5BE-436D20BFA212}" destId="{7BF6EA7C-AC05-4176-A901-C62948DECA1F}" srcOrd="0" destOrd="0" presId="urn:microsoft.com/office/officeart/2005/8/layout/vList2"/>
    <dgm:cxn modelId="{238191BB-312E-4146-A04D-231BA16D2A10}" srcId="{92E6F9D3-F42C-42D7-A9CB-FCA03F7947D3}" destId="{8BF57154-8E91-4938-A5BE-436D20BFA212}" srcOrd="0" destOrd="0" parTransId="{07070522-6E5D-4CB4-9F83-32991B992B97}" sibTransId="{14230E94-28AA-423B-87BE-F9C59108B5EF}"/>
    <dgm:cxn modelId="{E1A934BD-298A-4899-8E32-90C4B4013BF5}" type="presOf" srcId="{118F9008-2060-4BEC-98D0-A69E0F50AB2F}" destId="{949B309E-4B43-4B25-8ABE-A24DC51B280C}" srcOrd="0" destOrd="0" presId="urn:microsoft.com/office/officeart/2005/8/layout/vList2"/>
    <dgm:cxn modelId="{E9306BDE-9D50-4CF9-96B6-C89F6DAD35FB}" type="presOf" srcId="{639FF0B2-4EB3-48CE-99FB-144B388160C6}" destId="{65D26C61-811A-4668-BE01-640515C9A187}" srcOrd="0" destOrd="0" presId="urn:microsoft.com/office/officeart/2005/8/layout/vList2"/>
    <dgm:cxn modelId="{2C09F12C-6985-4F0E-B59E-7451B8B43D23}" type="presParOf" srcId="{15525F1F-6A80-48F3-B3FF-1E7E9F530EE1}" destId="{65D26C61-811A-4668-BE01-640515C9A187}" srcOrd="0" destOrd="0" presId="urn:microsoft.com/office/officeart/2005/8/layout/vList2"/>
    <dgm:cxn modelId="{48AFC788-A6EB-4B62-9521-202D7C242E94}" type="presParOf" srcId="{15525F1F-6A80-48F3-B3FF-1E7E9F530EE1}" destId="{250D0187-0140-4753-9B1F-89130F65CE17}" srcOrd="1" destOrd="0" presId="urn:microsoft.com/office/officeart/2005/8/layout/vList2"/>
    <dgm:cxn modelId="{C6C06CAD-3E5A-478D-8C51-5F7A6697B11A}" type="presParOf" srcId="{15525F1F-6A80-48F3-B3FF-1E7E9F530EE1}" destId="{08D8F80C-D3C4-4C79-A717-42784AB8D906}" srcOrd="2" destOrd="0" presId="urn:microsoft.com/office/officeart/2005/8/layout/vList2"/>
    <dgm:cxn modelId="{CFABB35E-236C-4DD5-861F-0E791D89109D}" type="presParOf" srcId="{15525F1F-6A80-48F3-B3FF-1E7E9F530EE1}" destId="{D516895E-634D-4E60-BE73-635C41F30B19}" srcOrd="3" destOrd="0" presId="urn:microsoft.com/office/officeart/2005/8/layout/vList2"/>
    <dgm:cxn modelId="{BB63F831-911C-4B58-A2F7-11D65919561C}" type="presParOf" srcId="{15525F1F-6A80-48F3-B3FF-1E7E9F530EE1}" destId="{DF253F1C-39DE-4A79-B2C5-CEC9EF07C865}" srcOrd="4" destOrd="0" presId="urn:microsoft.com/office/officeart/2005/8/layout/vList2"/>
    <dgm:cxn modelId="{797AC2E0-AC80-4D1B-A784-5E9D61B3DA4B}" type="presParOf" srcId="{15525F1F-6A80-48F3-B3FF-1E7E9F530EE1}" destId="{7BF6EA7C-AC05-4176-A901-C62948DECA1F}" srcOrd="5" destOrd="0" presId="urn:microsoft.com/office/officeart/2005/8/layout/vList2"/>
    <dgm:cxn modelId="{DF58F67D-2CB9-458B-95A8-90DB777C1B61}" type="presParOf" srcId="{15525F1F-6A80-48F3-B3FF-1E7E9F530EE1}" destId="{949B309E-4B43-4B25-8ABE-A24DC51B280C}" srcOrd="6" destOrd="0" presId="urn:microsoft.com/office/officeart/2005/8/layout/vList2"/>
    <dgm:cxn modelId="{2DC984C1-15B9-4E19-8E61-45785CFC9D3C}" type="presParOf" srcId="{15525F1F-6A80-48F3-B3FF-1E7E9F530EE1}" destId="{550394C6-1C90-49A9-B26E-C1EECAAEF22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CE8B860-DF3E-4CD0-902F-18B7EDBE3D4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55776A5D-863B-40B0-B413-95F2703F5FC2}">
      <dgm:prSet/>
      <dgm:spPr/>
      <dgm:t>
        <a:bodyPr/>
        <a:lstStyle/>
        <a:p>
          <a:r>
            <a:rPr lang="cs-CZ"/>
            <a:t>Omezení – prostě ne!:</a:t>
          </a:r>
        </a:p>
      </dgm:t>
    </dgm:pt>
    <dgm:pt modelId="{9D0CA411-B0BA-4643-9D16-F784FBAB6E78}" type="parTrans" cxnId="{4E6B95D2-3635-4FC7-BB6E-8BD977B50A6E}">
      <dgm:prSet/>
      <dgm:spPr/>
      <dgm:t>
        <a:bodyPr/>
        <a:lstStyle/>
        <a:p>
          <a:endParaRPr lang="cs-CZ"/>
        </a:p>
      </dgm:t>
    </dgm:pt>
    <dgm:pt modelId="{4036FB36-82EF-4602-A7E2-7876FD66D2D1}" type="sibTrans" cxnId="{4E6B95D2-3635-4FC7-BB6E-8BD977B50A6E}">
      <dgm:prSet/>
      <dgm:spPr/>
      <dgm:t>
        <a:bodyPr/>
        <a:lstStyle/>
        <a:p>
          <a:endParaRPr lang="cs-CZ"/>
        </a:p>
      </dgm:t>
    </dgm:pt>
    <dgm:pt modelId="{E4EAD1B5-19DC-43E7-BBB2-EFAA5EE8CBF2}" type="pres">
      <dgm:prSet presAssocID="{8CE8B860-DF3E-4CD0-902F-18B7EDBE3D41}" presName="linear" presStyleCnt="0">
        <dgm:presLayoutVars>
          <dgm:animLvl val="lvl"/>
          <dgm:resizeHandles val="exact"/>
        </dgm:presLayoutVars>
      </dgm:prSet>
      <dgm:spPr/>
    </dgm:pt>
    <dgm:pt modelId="{70C6CB44-F5E7-42AD-9F04-4D99AA7187CC}" type="pres">
      <dgm:prSet presAssocID="{55776A5D-863B-40B0-B413-95F2703F5FC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A30110B-07C0-4DC9-9AA0-A92367FCBCD6}" type="presOf" srcId="{55776A5D-863B-40B0-B413-95F2703F5FC2}" destId="{70C6CB44-F5E7-42AD-9F04-4D99AA7187CC}" srcOrd="0" destOrd="0" presId="urn:microsoft.com/office/officeart/2005/8/layout/vList2"/>
    <dgm:cxn modelId="{4E6B95D2-3635-4FC7-BB6E-8BD977B50A6E}" srcId="{8CE8B860-DF3E-4CD0-902F-18B7EDBE3D41}" destId="{55776A5D-863B-40B0-B413-95F2703F5FC2}" srcOrd="0" destOrd="0" parTransId="{9D0CA411-B0BA-4643-9D16-F784FBAB6E78}" sibTransId="{4036FB36-82EF-4602-A7E2-7876FD66D2D1}"/>
    <dgm:cxn modelId="{6CB61FF0-087D-4F74-A4B2-C0CB41E26547}" type="presOf" srcId="{8CE8B860-DF3E-4CD0-902F-18B7EDBE3D41}" destId="{E4EAD1B5-19DC-43E7-BBB2-EFAA5EE8CBF2}" srcOrd="0" destOrd="0" presId="urn:microsoft.com/office/officeart/2005/8/layout/vList2"/>
    <dgm:cxn modelId="{EB6C9B55-789E-4A9D-8090-4AB4C734EED2}" type="presParOf" srcId="{E4EAD1B5-19DC-43E7-BBB2-EFAA5EE8CBF2}" destId="{70C6CB44-F5E7-42AD-9F04-4D99AA7187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C84876B-987E-4837-941B-9118DBFB43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D775757D-7BE5-4FFB-8BE4-DED9BC1B175B}">
      <dgm:prSet/>
      <dgm:spPr/>
      <dgm:t>
        <a:bodyPr/>
        <a:lstStyle/>
        <a:p>
          <a:r>
            <a:rPr lang="cs-CZ"/>
            <a:t>Omezení: Umělé oplodnění</a:t>
          </a:r>
        </a:p>
      </dgm:t>
    </dgm:pt>
    <dgm:pt modelId="{B1070471-330A-46CA-9383-99D407FC2CBF}" type="parTrans" cxnId="{05062869-6C43-47C2-92CB-21A3CA8068C6}">
      <dgm:prSet/>
      <dgm:spPr/>
      <dgm:t>
        <a:bodyPr/>
        <a:lstStyle/>
        <a:p>
          <a:endParaRPr lang="cs-CZ"/>
        </a:p>
      </dgm:t>
    </dgm:pt>
    <dgm:pt modelId="{9C04947F-FB79-4F9F-81CE-6B50B4B01B29}" type="sibTrans" cxnId="{05062869-6C43-47C2-92CB-21A3CA8068C6}">
      <dgm:prSet/>
      <dgm:spPr/>
      <dgm:t>
        <a:bodyPr/>
        <a:lstStyle/>
        <a:p>
          <a:endParaRPr lang="cs-CZ"/>
        </a:p>
      </dgm:t>
    </dgm:pt>
    <dgm:pt modelId="{EC6BE899-0733-4C81-BE5E-AC0B2DA8D166}" type="pres">
      <dgm:prSet presAssocID="{5C84876B-987E-4837-941B-9118DBFB4344}" presName="linear" presStyleCnt="0">
        <dgm:presLayoutVars>
          <dgm:animLvl val="lvl"/>
          <dgm:resizeHandles val="exact"/>
        </dgm:presLayoutVars>
      </dgm:prSet>
      <dgm:spPr/>
    </dgm:pt>
    <dgm:pt modelId="{3A63DF6D-7DF2-4975-9B7C-E2CF2D24B7A5}" type="pres">
      <dgm:prSet presAssocID="{D775757D-7BE5-4FFB-8BE4-DED9BC1B175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C7F69725-E154-4EE0-8E71-853F1EE20585}" type="presOf" srcId="{D775757D-7BE5-4FFB-8BE4-DED9BC1B175B}" destId="{3A63DF6D-7DF2-4975-9B7C-E2CF2D24B7A5}" srcOrd="0" destOrd="0" presId="urn:microsoft.com/office/officeart/2005/8/layout/vList2"/>
    <dgm:cxn modelId="{05062869-6C43-47C2-92CB-21A3CA8068C6}" srcId="{5C84876B-987E-4837-941B-9118DBFB4344}" destId="{D775757D-7BE5-4FFB-8BE4-DED9BC1B175B}" srcOrd="0" destOrd="0" parTransId="{B1070471-330A-46CA-9383-99D407FC2CBF}" sibTransId="{9C04947F-FB79-4F9F-81CE-6B50B4B01B29}"/>
    <dgm:cxn modelId="{A127E9CD-E35E-4E12-84B1-B616567C3E67}" type="presOf" srcId="{5C84876B-987E-4837-941B-9118DBFB4344}" destId="{EC6BE899-0733-4C81-BE5E-AC0B2DA8D166}" srcOrd="0" destOrd="0" presId="urn:microsoft.com/office/officeart/2005/8/layout/vList2"/>
    <dgm:cxn modelId="{F031270A-06E8-417C-A7A4-40DB00F7DEAA}" type="presParOf" srcId="{EC6BE899-0733-4C81-BE5E-AC0B2DA8D166}" destId="{3A63DF6D-7DF2-4975-9B7C-E2CF2D24B7A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05E08C-F179-4A16-BAC7-7BD68E63400E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3EBB32A-A2A5-43E9-A22F-3093C558B576}">
      <dgm:prSet/>
      <dgm:spPr/>
      <dgm:t>
        <a:bodyPr/>
        <a:lstStyle/>
        <a:p>
          <a:r>
            <a:rPr lang="en-US" b="0"/>
            <a:t>Zdravotně si nejsme rovni. </a:t>
          </a:r>
          <a:endParaRPr lang="cs-CZ"/>
        </a:p>
      </dgm:t>
    </dgm:pt>
    <dgm:pt modelId="{45FB1CBC-873E-4C49-99E7-8BC85E20C8F9}" type="parTrans" cxnId="{F088C2B0-40D7-4FEE-93F7-BAAE8125FDC9}">
      <dgm:prSet/>
      <dgm:spPr/>
      <dgm:t>
        <a:bodyPr/>
        <a:lstStyle/>
        <a:p>
          <a:endParaRPr lang="cs-CZ"/>
        </a:p>
      </dgm:t>
    </dgm:pt>
    <dgm:pt modelId="{DD1DDC80-C93B-441B-8A28-726B415196F0}" type="sibTrans" cxnId="{F088C2B0-40D7-4FEE-93F7-BAAE8125FDC9}">
      <dgm:prSet/>
      <dgm:spPr/>
      <dgm:t>
        <a:bodyPr/>
        <a:lstStyle/>
        <a:p>
          <a:endParaRPr lang="cs-CZ"/>
        </a:p>
      </dgm:t>
    </dgm:pt>
    <dgm:pt modelId="{3D7F634C-6FBA-48A2-86FD-2A7E3F374991}">
      <dgm:prSet/>
      <dgm:spPr/>
      <dgm:t>
        <a:bodyPr/>
        <a:lstStyle/>
        <a:p>
          <a:r>
            <a:rPr lang="en-US" b="0" dirty="0"/>
            <a:t>Různé determinanty zdraví </a:t>
          </a:r>
          <a:endParaRPr lang="cs-CZ" dirty="0"/>
        </a:p>
      </dgm:t>
    </dgm:pt>
    <dgm:pt modelId="{613C56C1-D565-4C38-8A0C-0425BAAC9917}" type="parTrans" cxnId="{0504C46D-8AE4-4731-B9A4-404746B4EFA7}">
      <dgm:prSet/>
      <dgm:spPr/>
      <dgm:t>
        <a:bodyPr/>
        <a:lstStyle/>
        <a:p>
          <a:endParaRPr lang="cs-CZ"/>
        </a:p>
      </dgm:t>
    </dgm:pt>
    <dgm:pt modelId="{552113E7-27D4-4CEC-8AED-12F0967A8631}" type="sibTrans" cxnId="{0504C46D-8AE4-4731-B9A4-404746B4EFA7}">
      <dgm:prSet/>
      <dgm:spPr/>
      <dgm:t>
        <a:bodyPr/>
        <a:lstStyle/>
        <a:p>
          <a:endParaRPr lang="cs-CZ"/>
        </a:p>
      </dgm:t>
    </dgm:pt>
    <dgm:pt modelId="{8675DC15-D140-4789-ABAB-BA0D2A979DD3}">
      <dgm:prSet/>
      <dgm:spPr/>
      <dgm:t>
        <a:bodyPr/>
        <a:lstStyle/>
        <a:p>
          <a:r>
            <a:rPr lang="en-US" b="0" dirty="0"/>
            <a:t>Všichni lidé by si měli být rovni </a:t>
          </a:r>
          <a:endParaRPr lang="cs-CZ" dirty="0"/>
        </a:p>
      </dgm:t>
    </dgm:pt>
    <dgm:pt modelId="{3A958363-683E-4AEA-9E6A-A7C47503102A}" type="parTrans" cxnId="{1DBB717F-07B8-4865-826C-8F3E92D26711}">
      <dgm:prSet/>
      <dgm:spPr/>
      <dgm:t>
        <a:bodyPr/>
        <a:lstStyle/>
        <a:p>
          <a:endParaRPr lang="cs-CZ"/>
        </a:p>
      </dgm:t>
    </dgm:pt>
    <dgm:pt modelId="{BC65CCD3-09CC-4F84-A432-7A5C6ADD7A78}" type="sibTrans" cxnId="{1DBB717F-07B8-4865-826C-8F3E92D26711}">
      <dgm:prSet/>
      <dgm:spPr/>
      <dgm:t>
        <a:bodyPr/>
        <a:lstStyle/>
        <a:p>
          <a:endParaRPr lang="cs-CZ"/>
        </a:p>
      </dgm:t>
    </dgm:pt>
    <dgm:pt modelId="{C4D1AB65-3E41-4748-9012-88E24C517EFB}">
      <dgm:prSet/>
      <dgm:spPr/>
      <dgm:t>
        <a:bodyPr/>
        <a:lstStyle/>
        <a:p>
          <a:r>
            <a:rPr lang="en-US" dirty="0"/>
            <a:t>Stejné </a:t>
          </a:r>
          <a:r>
            <a:rPr lang="en-US" dirty="0" err="1"/>
            <a:t>příležitosti </a:t>
          </a:r>
          <a:endParaRPr lang="cs-CZ" dirty="0"/>
        </a:p>
      </dgm:t>
    </dgm:pt>
    <dgm:pt modelId="{21F64DD2-23E8-4979-B4B9-EF0199E45476}" type="parTrans" cxnId="{8678BFD5-F897-4484-A275-113E767539E2}">
      <dgm:prSet/>
      <dgm:spPr/>
    </dgm:pt>
    <dgm:pt modelId="{BC40AADB-3E8E-4148-BF30-E6064397D698}" type="sibTrans" cxnId="{8678BFD5-F897-4484-A275-113E767539E2}">
      <dgm:prSet/>
      <dgm:spPr/>
    </dgm:pt>
    <dgm:pt modelId="{2F30738B-8EEF-4DD5-8905-567F339DE401}" type="pres">
      <dgm:prSet presAssocID="{2205E08C-F179-4A16-BAC7-7BD68E63400E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571E1F13-276A-40AE-BA78-E3BADB0C0C5D}" type="pres">
      <dgm:prSet presAssocID="{2205E08C-F179-4A16-BAC7-7BD68E63400E}" presName="dummyMaxCanvas" presStyleCnt="0"/>
      <dgm:spPr/>
    </dgm:pt>
    <dgm:pt modelId="{4591068A-C0C3-46FA-B7B6-0FC2638736FA}" type="pres">
      <dgm:prSet presAssocID="{2205E08C-F179-4A16-BAC7-7BD68E63400E}" presName="parentComposite" presStyleCnt="0"/>
      <dgm:spPr/>
    </dgm:pt>
    <dgm:pt modelId="{2CD50DAE-3672-401D-9B01-EEE5F9E458EC}" type="pres">
      <dgm:prSet presAssocID="{2205E08C-F179-4A16-BAC7-7BD68E63400E}" presName="parent1" presStyleLbl="alignAccFollowNode1" presStyleIdx="0" presStyleCnt="4">
        <dgm:presLayoutVars>
          <dgm:chMax val="4"/>
        </dgm:presLayoutVars>
      </dgm:prSet>
      <dgm:spPr/>
    </dgm:pt>
    <dgm:pt modelId="{190FB4CC-CD73-44F2-9B1E-F04A902A08AF}" type="pres">
      <dgm:prSet presAssocID="{2205E08C-F179-4A16-BAC7-7BD68E63400E}" presName="parent2" presStyleLbl="alignAccFollowNode1" presStyleIdx="1" presStyleCnt="4">
        <dgm:presLayoutVars>
          <dgm:chMax val="4"/>
        </dgm:presLayoutVars>
      </dgm:prSet>
      <dgm:spPr/>
    </dgm:pt>
    <dgm:pt modelId="{7070C209-F48F-4A9E-9043-528D5EB540A1}" type="pres">
      <dgm:prSet presAssocID="{2205E08C-F179-4A16-BAC7-7BD68E63400E}" presName="childrenComposite" presStyleCnt="0"/>
      <dgm:spPr/>
    </dgm:pt>
    <dgm:pt modelId="{5508F29E-018F-4C37-851D-516CBF2007EA}" type="pres">
      <dgm:prSet presAssocID="{2205E08C-F179-4A16-BAC7-7BD68E63400E}" presName="dummyMaxCanvas_ChildArea" presStyleCnt="0"/>
      <dgm:spPr/>
    </dgm:pt>
    <dgm:pt modelId="{4F06DECF-5C6D-43B3-BD52-EB6B469E1DE7}" type="pres">
      <dgm:prSet presAssocID="{2205E08C-F179-4A16-BAC7-7BD68E63400E}" presName="fulcrum" presStyleLbl="alignAccFollowNode1" presStyleIdx="2" presStyleCnt="4"/>
      <dgm:spPr/>
    </dgm:pt>
    <dgm:pt modelId="{BF21C1A7-2365-4730-AF98-3109BCF01744}" type="pres">
      <dgm:prSet presAssocID="{2205E08C-F179-4A16-BAC7-7BD68E63400E}" presName="balance_11" presStyleLbl="alignAccFollowNode1" presStyleIdx="3" presStyleCnt="4">
        <dgm:presLayoutVars>
          <dgm:bulletEnabled val="1"/>
        </dgm:presLayoutVars>
      </dgm:prSet>
      <dgm:spPr/>
    </dgm:pt>
    <dgm:pt modelId="{78CCCA5F-FC84-473C-B5D7-D93574755C72}" type="pres">
      <dgm:prSet presAssocID="{2205E08C-F179-4A16-BAC7-7BD68E63400E}" presName="left_11_1" presStyleLbl="node1" presStyleIdx="0" presStyleCnt="2">
        <dgm:presLayoutVars>
          <dgm:bulletEnabled val="1"/>
        </dgm:presLayoutVars>
      </dgm:prSet>
      <dgm:spPr/>
    </dgm:pt>
    <dgm:pt modelId="{34B54B2D-0A73-4688-8864-B861BD6E1311}" type="pres">
      <dgm:prSet presAssocID="{2205E08C-F179-4A16-BAC7-7BD68E63400E}" presName="right_11_1" presStyleLbl="node1" presStyleIdx="1" presStyleCnt="2">
        <dgm:presLayoutVars>
          <dgm:bulletEnabled val="1"/>
        </dgm:presLayoutVars>
      </dgm:prSet>
      <dgm:spPr/>
    </dgm:pt>
  </dgm:ptLst>
  <dgm:cxnLst>
    <dgm:cxn modelId="{038E8F38-8C4D-4842-B977-32DC1B429A6B}" type="presOf" srcId="{93EBB32A-A2A5-43E9-A22F-3093C558B576}" destId="{2CD50DAE-3672-401D-9B01-EEE5F9E458EC}" srcOrd="0" destOrd="0" presId="urn:microsoft.com/office/officeart/2005/8/layout/balance1"/>
    <dgm:cxn modelId="{0504C46D-8AE4-4731-B9A4-404746B4EFA7}" srcId="{93EBB32A-A2A5-43E9-A22F-3093C558B576}" destId="{3D7F634C-6FBA-48A2-86FD-2A7E3F374991}" srcOrd="0" destOrd="0" parTransId="{613C56C1-D565-4C38-8A0C-0425BAAC9917}" sibTransId="{552113E7-27D4-4CEC-8AED-12F0967A8631}"/>
    <dgm:cxn modelId="{36FA5D70-73AE-43E0-B26B-A335A9A83878}" type="presOf" srcId="{C4D1AB65-3E41-4748-9012-88E24C517EFB}" destId="{34B54B2D-0A73-4688-8864-B861BD6E1311}" srcOrd="0" destOrd="0" presId="urn:microsoft.com/office/officeart/2005/8/layout/balance1"/>
    <dgm:cxn modelId="{A186507A-A5FD-4850-B5D3-F421FF33D261}" type="presOf" srcId="{8675DC15-D140-4789-ABAB-BA0D2A979DD3}" destId="{190FB4CC-CD73-44F2-9B1E-F04A902A08AF}" srcOrd="0" destOrd="0" presId="urn:microsoft.com/office/officeart/2005/8/layout/balance1"/>
    <dgm:cxn modelId="{87116C7B-47A0-4F9F-9511-F5BD0DC600C0}" type="presOf" srcId="{2205E08C-F179-4A16-BAC7-7BD68E63400E}" destId="{2F30738B-8EEF-4DD5-8905-567F339DE401}" srcOrd="0" destOrd="0" presId="urn:microsoft.com/office/officeart/2005/8/layout/balance1"/>
    <dgm:cxn modelId="{1DBB717F-07B8-4865-826C-8F3E92D26711}" srcId="{2205E08C-F179-4A16-BAC7-7BD68E63400E}" destId="{8675DC15-D140-4789-ABAB-BA0D2A979DD3}" srcOrd="1" destOrd="0" parTransId="{3A958363-683E-4AEA-9E6A-A7C47503102A}" sibTransId="{BC65CCD3-09CC-4F84-A432-7A5C6ADD7A78}"/>
    <dgm:cxn modelId="{F088C2B0-40D7-4FEE-93F7-BAAE8125FDC9}" srcId="{2205E08C-F179-4A16-BAC7-7BD68E63400E}" destId="{93EBB32A-A2A5-43E9-A22F-3093C558B576}" srcOrd="0" destOrd="0" parTransId="{45FB1CBC-873E-4C49-99E7-8BC85E20C8F9}" sibTransId="{DD1DDC80-C93B-441B-8A28-726B415196F0}"/>
    <dgm:cxn modelId="{2D917CBB-07B2-4922-A754-DE0EB5E41F6C}" type="presOf" srcId="{3D7F634C-6FBA-48A2-86FD-2A7E3F374991}" destId="{78CCCA5F-FC84-473C-B5D7-D93574755C72}" srcOrd="0" destOrd="0" presId="urn:microsoft.com/office/officeart/2005/8/layout/balance1"/>
    <dgm:cxn modelId="{8678BFD5-F897-4484-A275-113E767539E2}" srcId="{8675DC15-D140-4789-ABAB-BA0D2A979DD3}" destId="{C4D1AB65-3E41-4748-9012-88E24C517EFB}" srcOrd="0" destOrd="0" parTransId="{21F64DD2-23E8-4979-B4B9-EF0199E45476}" sibTransId="{BC40AADB-3E8E-4148-BF30-E6064397D698}"/>
    <dgm:cxn modelId="{CA8380A7-2B44-451C-85BE-C287A471AD6A}" type="presParOf" srcId="{2F30738B-8EEF-4DD5-8905-567F339DE401}" destId="{571E1F13-276A-40AE-BA78-E3BADB0C0C5D}" srcOrd="0" destOrd="0" presId="urn:microsoft.com/office/officeart/2005/8/layout/balance1"/>
    <dgm:cxn modelId="{A972140B-A8A9-4E35-B57B-7396645EB94A}" type="presParOf" srcId="{2F30738B-8EEF-4DD5-8905-567F339DE401}" destId="{4591068A-C0C3-46FA-B7B6-0FC2638736FA}" srcOrd="1" destOrd="0" presId="urn:microsoft.com/office/officeart/2005/8/layout/balance1"/>
    <dgm:cxn modelId="{4EC6755D-42F9-44F4-BA17-E9BEC7682428}" type="presParOf" srcId="{4591068A-C0C3-46FA-B7B6-0FC2638736FA}" destId="{2CD50DAE-3672-401D-9B01-EEE5F9E458EC}" srcOrd="0" destOrd="0" presId="urn:microsoft.com/office/officeart/2005/8/layout/balance1"/>
    <dgm:cxn modelId="{6CE3520A-83ED-4B53-9722-ED3008B9AC2C}" type="presParOf" srcId="{4591068A-C0C3-46FA-B7B6-0FC2638736FA}" destId="{190FB4CC-CD73-44F2-9B1E-F04A902A08AF}" srcOrd="1" destOrd="0" presId="urn:microsoft.com/office/officeart/2005/8/layout/balance1"/>
    <dgm:cxn modelId="{E8F67D53-3DEE-486C-AD93-3D8E1A0FC676}" type="presParOf" srcId="{2F30738B-8EEF-4DD5-8905-567F339DE401}" destId="{7070C209-F48F-4A9E-9043-528D5EB540A1}" srcOrd="2" destOrd="0" presId="urn:microsoft.com/office/officeart/2005/8/layout/balance1"/>
    <dgm:cxn modelId="{2116F40B-2399-4F97-BDDB-A667B30FD447}" type="presParOf" srcId="{7070C209-F48F-4A9E-9043-528D5EB540A1}" destId="{5508F29E-018F-4C37-851D-516CBF2007EA}" srcOrd="0" destOrd="0" presId="urn:microsoft.com/office/officeart/2005/8/layout/balance1"/>
    <dgm:cxn modelId="{EA893D4E-8F01-4A2C-9B5A-E8E8FC627B8C}" type="presParOf" srcId="{7070C209-F48F-4A9E-9043-528D5EB540A1}" destId="{4F06DECF-5C6D-43B3-BD52-EB6B469E1DE7}" srcOrd="1" destOrd="0" presId="urn:microsoft.com/office/officeart/2005/8/layout/balance1"/>
    <dgm:cxn modelId="{1A52F45F-F705-46BA-A9EC-87C0C459D854}" type="presParOf" srcId="{7070C209-F48F-4A9E-9043-528D5EB540A1}" destId="{BF21C1A7-2365-4730-AF98-3109BCF01744}" srcOrd="2" destOrd="0" presId="urn:microsoft.com/office/officeart/2005/8/layout/balance1"/>
    <dgm:cxn modelId="{5726EC1C-27F0-48B6-BB4D-03BFADD195BA}" type="presParOf" srcId="{7070C209-F48F-4A9E-9043-528D5EB540A1}" destId="{78CCCA5F-FC84-473C-B5D7-D93574755C72}" srcOrd="3" destOrd="0" presId="urn:microsoft.com/office/officeart/2005/8/layout/balance1"/>
    <dgm:cxn modelId="{7C4741AE-B3E6-4B7C-816C-0DF932045C76}" type="presParOf" srcId="{7070C209-F48F-4A9E-9043-528D5EB540A1}" destId="{34B54B2D-0A73-4688-8864-B861BD6E1311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6F49405-3CC1-4911-95DA-4446C71C0C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096A91DA-B8A9-4B68-8A6B-C27DFB6C9F19}">
      <dgm:prSet/>
      <dgm:spPr/>
      <dgm:t>
        <a:bodyPr/>
        <a:lstStyle/>
        <a:p>
          <a:r>
            <a:rPr lang="cs-CZ"/>
            <a:t>Omezení: Ekonomické důvody</a:t>
          </a:r>
        </a:p>
      </dgm:t>
    </dgm:pt>
    <dgm:pt modelId="{FC5A7FE8-8893-479B-A238-7D1D5CA8EC21}" type="parTrans" cxnId="{035A605A-BE92-43AC-8B35-CD9F0F7AC67D}">
      <dgm:prSet/>
      <dgm:spPr/>
      <dgm:t>
        <a:bodyPr/>
        <a:lstStyle/>
        <a:p>
          <a:endParaRPr lang="cs-CZ"/>
        </a:p>
      </dgm:t>
    </dgm:pt>
    <dgm:pt modelId="{58576BF6-D39F-4E9A-80F4-36CE00C871A9}" type="sibTrans" cxnId="{035A605A-BE92-43AC-8B35-CD9F0F7AC67D}">
      <dgm:prSet/>
      <dgm:spPr/>
      <dgm:t>
        <a:bodyPr/>
        <a:lstStyle/>
        <a:p>
          <a:endParaRPr lang="cs-CZ"/>
        </a:p>
      </dgm:t>
    </dgm:pt>
    <dgm:pt modelId="{7CD5C8E4-D8CA-4152-B19E-D601FFF1C51C}" type="pres">
      <dgm:prSet presAssocID="{D6F49405-3CC1-4911-95DA-4446C71C0CBF}" presName="linear" presStyleCnt="0">
        <dgm:presLayoutVars>
          <dgm:animLvl val="lvl"/>
          <dgm:resizeHandles val="exact"/>
        </dgm:presLayoutVars>
      </dgm:prSet>
      <dgm:spPr/>
    </dgm:pt>
    <dgm:pt modelId="{27C90A2E-57A4-41C5-88C6-5BDB4220D23F}" type="pres">
      <dgm:prSet presAssocID="{096A91DA-B8A9-4B68-8A6B-C27DFB6C9F19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35A605A-BE92-43AC-8B35-CD9F0F7AC67D}" srcId="{D6F49405-3CC1-4911-95DA-4446C71C0CBF}" destId="{096A91DA-B8A9-4B68-8A6B-C27DFB6C9F19}" srcOrd="0" destOrd="0" parTransId="{FC5A7FE8-8893-479B-A238-7D1D5CA8EC21}" sibTransId="{58576BF6-D39F-4E9A-80F4-36CE00C871A9}"/>
    <dgm:cxn modelId="{A319A4F0-3BD7-4693-8987-83A6DB0CCC9D}" type="presOf" srcId="{D6F49405-3CC1-4911-95DA-4446C71C0CBF}" destId="{7CD5C8E4-D8CA-4152-B19E-D601FFF1C51C}" srcOrd="0" destOrd="0" presId="urn:microsoft.com/office/officeart/2005/8/layout/vList2"/>
    <dgm:cxn modelId="{181B37FB-FCC4-427A-AB51-D6252CE65556}" type="presOf" srcId="{096A91DA-B8A9-4B68-8A6B-C27DFB6C9F19}" destId="{27C90A2E-57A4-41C5-88C6-5BDB4220D23F}" srcOrd="0" destOrd="0" presId="urn:microsoft.com/office/officeart/2005/8/layout/vList2"/>
    <dgm:cxn modelId="{D288ED49-2A23-4C3D-B80A-F200B2386565}" type="presParOf" srcId="{7CD5C8E4-D8CA-4152-B19E-D601FFF1C51C}" destId="{27C90A2E-57A4-41C5-88C6-5BDB4220D2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8961D23-9E70-422C-A7BB-AEDA622B0DA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10CEFDE9-1D85-44A5-BF68-6381A1F95202}">
      <dgm:prSet/>
      <dgm:spPr/>
      <dgm:t>
        <a:bodyPr/>
        <a:lstStyle/>
        <a:p>
          <a:r>
            <a:rPr lang="cs-CZ"/>
            <a:t>Nejméně ekonomicky náročné?</a:t>
          </a:r>
        </a:p>
      </dgm:t>
    </dgm:pt>
    <dgm:pt modelId="{CD50618B-41B5-4FBE-B089-9B5D351CC35E}" type="parTrans" cxnId="{B120D56A-0DCB-4333-AB42-75243FF58C60}">
      <dgm:prSet/>
      <dgm:spPr/>
      <dgm:t>
        <a:bodyPr/>
        <a:lstStyle/>
        <a:p>
          <a:endParaRPr lang="cs-CZ"/>
        </a:p>
      </dgm:t>
    </dgm:pt>
    <dgm:pt modelId="{D8C7C79B-BD67-413F-87B0-982CCB16B0E1}" type="sibTrans" cxnId="{B120D56A-0DCB-4333-AB42-75243FF58C60}">
      <dgm:prSet/>
      <dgm:spPr/>
      <dgm:t>
        <a:bodyPr/>
        <a:lstStyle/>
        <a:p>
          <a:endParaRPr lang="cs-CZ"/>
        </a:p>
      </dgm:t>
    </dgm:pt>
    <dgm:pt modelId="{F01FBA85-B167-449F-88A7-BFB5B00ADF25}" type="pres">
      <dgm:prSet presAssocID="{28961D23-9E70-422C-A7BB-AEDA622B0DAE}" presName="linear" presStyleCnt="0">
        <dgm:presLayoutVars>
          <dgm:animLvl val="lvl"/>
          <dgm:resizeHandles val="exact"/>
        </dgm:presLayoutVars>
      </dgm:prSet>
      <dgm:spPr/>
    </dgm:pt>
    <dgm:pt modelId="{B86DFE24-C9FC-4344-AAC5-4F02F0B6DE92}" type="pres">
      <dgm:prSet presAssocID="{10CEFDE9-1D85-44A5-BF68-6381A1F9520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2BC1B0F-379A-46E1-91C5-B3649A9365FF}" type="presOf" srcId="{10CEFDE9-1D85-44A5-BF68-6381A1F95202}" destId="{B86DFE24-C9FC-4344-AAC5-4F02F0B6DE92}" srcOrd="0" destOrd="0" presId="urn:microsoft.com/office/officeart/2005/8/layout/vList2"/>
    <dgm:cxn modelId="{A4F34D16-4EC8-4771-8CDF-8CDCB592271D}" type="presOf" srcId="{28961D23-9E70-422C-A7BB-AEDA622B0DAE}" destId="{F01FBA85-B167-449F-88A7-BFB5B00ADF25}" srcOrd="0" destOrd="0" presId="urn:microsoft.com/office/officeart/2005/8/layout/vList2"/>
    <dgm:cxn modelId="{B120D56A-0DCB-4333-AB42-75243FF58C60}" srcId="{28961D23-9E70-422C-A7BB-AEDA622B0DAE}" destId="{10CEFDE9-1D85-44A5-BF68-6381A1F95202}" srcOrd="0" destOrd="0" parTransId="{CD50618B-41B5-4FBE-B089-9B5D351CC35E}" sibTransId="{D8C7C79B-BD67-413F-87B0-982CCB16B0E1}"/>
    <dgm:cxn modelId="{94E01248-9CA9-4517-8346-A7FFBECFA1E4}" type="presParOf" srcId="{F01FBA85-B167-449F-88A7-BFB5B00ADF25}" destId="{B86DFE24-C9FC-4344-AAC5-4F02F0B6DE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F98F221-0973-495F-9196-BC87DE5AA74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E55BB4B-002C-4ACE-882C-F70684E95CB5}">
      <dgm:prSet/>
      <dgm:spPr/>
      <dgm:t>
        <a:bodyPr/>
        <a:lstStyle/>
        <a:p>
          <a:r>
            <a:rPr lang="cs-CZ"/>
            <a:t>Hrazené služby – teritoriální rozsah</a:t>
          </a:r>
        </a:p>
      </dgm:t>
    </dgm:pt>
    <dgm:pt modelId="{661837C6-8F62-4E17-BDD2-3819FAA19AE1}" type="parTrans" cxnId="{04AA0B58-9426-46FC-A23B-B3DA3DD2BA99}">
      <dgm:prSet/>
      <dgm:spPr/>
      <dgm:t>
        <a:bodyPr/>
        <a:lstStyle/>
        <a:p>
          <a:endParaRPr lang="cs-CZ"/>
        </a:p>
      </dgm:t>
    </dgm:pt>
    <dgm:pt modelId="{7B43AD28-E1E1-4D1C-A002-1CA9AC36CB6B}" type="sibTrans" cxnId="{04AA0B58-9426-46FC-A23B-B3DA3DD2BA99}">
      <dgm:prSet/>
      <dgm:spPr/>
      <dgm:t>
        <a:bodyPr/>
        <a:lstStyle/>
        <a:p>
          <a:endParaRPr lang="cs-CZ"/>
        </a:p>
      </dgm:t>
    </dgm:pt>
    <dgm:pt modelId="{57E23183-8C8F-43FF-B1DA-91DE272A751C}" type="pres">
      <dgm:prSet presAssocID="{AF98F221-0973-495F-9196-BC87DE5AA74B}" presName="linear" presStyleCnt="0">
        <dgm:presLayoutVars>
          <dgm:animLvl val="lvl"/>
          <dgm:resizeHandles val="exact"/>
        </dgm:presLayoutVars>
      </dgm:prSet>
      <dgm:spPr/>
    </dgm:pt>
    <dgm:pt modelId="{F53CD87E-5C61-4AC2-A536-88C450ED8DC1}" type="pres">
      <dgm:prSet presAssocID="{7E55BB4B-002C-4ACE-882C-F70684E95CB5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B414D23F-39D1-4EAB-A2C3-829F6A61F26C}" type="presOf" srcId="{7E55BB4B-002C-4ACE-882C-F70684E95CB5}" destId="{F53CD87E-5C61-4AC2-A536-88C450ED8DC1}" srcOrd="0" destOrd="0" presId="urn:microsoft.com/office/officeart/2005/8/layout/vList2"/>
    <dgm:cxn modelId="{04AA0B58-9426-46FC-A23B-B3DA3DD2BA99}" srcId="{AF98F221-0973-495F-9196-BC87DE5AA74B}" destId="{7E55BB4B-002C-4ACE-882C-F70684E95CB5}" srcOrd="0" destOrd="0" parTransId="{661837C6-8F62-4E17-BDD2-3819FAA19AE1}" sibTransId="{7B43AD28-E1E1-4D1C-A002-1CA9AC36CB6B}"/>
    <dgm:cxn modelId="{93333AB7-90A9-4AC1-B74A-C146BD62D7B8}" type="presOf" srcId="{AF98F221-0973-495F-9196-BC87DE5AA74B}" destId="{57E23183-8C8F-43FF-B1DA-91DE272A751C}" srcOrd="0" destOrd="0" presId="urn:microsoft.com/office/officeart/2005/8/layout/vList2"/>
    <dgm:cxn modelId="{2C84BA5A-D9F0-491B-9D18-AABFBCA322B0}" type="presParOf" srcId="{57E23183-8C8F-43FF-B1DA-91DE272A751C}" destId="{F53CD87E-5C61-4AC2-A536-88C450ED8DC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6ED185-3B50-4433-8ED6-FBE70C385E5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2DF83FE5-2058-42A6-A016-1539E5CBB402}">
      <dgm:prSet/>
      <dgm:spPr/>
      <dgm:t>
        <a:bodyPr/>
        <a:lstStyle/>
        <a:p>
          <a:r>
            <a:rPr lang="en-US" b="0"/>
            <a:t>21 % dospělých ve věku 18-64 let nepodstoupilo lékařské vyšetření nebo léčbu, které jim doporučil lékař, kvůli ceně. (Kaiser Family Foundation / </a:t>
          </a:r>
          <a:r>
            <a:rPr lang="en-US" b="0" i="1"/>
            <a:t>New York Times</a:t>
          </a:r>
          <a:r>
            <a:rPr lang="en-US" b="0"/>
            <a:t>, 2016) </a:t>
          </a:r>
          <a:endParaRPr lang="cs-CZ"/>
        </a:p>
      </dgm:t>
    </dgm:pt>
    <dgm:pt modelId="{3201D538-B429-485A-8B8A-E6532DF3EF87}" type="parTrans" cxnId="{3B951809-ABD6-49C7-B9F8-892B05C30FB5}">
      <dgm:prSet/>
      <dgm:spPr/>
      <dgm:t>
        <a:bodyPr/>
        <a:lstStyle/>
        <a:p>
          <a:endParaRPr lang="cs-CZ"/>
        </a:p>
      </dgm:t>
    </dgm:pt>
    <dgm:pt modelId="{AFC23EA8-0A89-4365-A732-2E24A70739FD}" type="sibTrans" cxnId="{3B951809-ABD6-49C7-B9F8-892B05C30FB5}">
      <dgm:prSet/>
      <dgm:spPr/>
      <dgm:t>
        <a:bodyPr/>
        <a:lstStyle/>
        <a:p>
          <a:endParaRPr lang="cs-CZ"/>
        </a:p>
      </dgm:t>
    </dgm:pt>
    <dgm:pt modelId="{9B4D2E09-E0D0-4A86-81C2-C91F9C6BE591}">
      <dgm:prSet/>
      <dgm:spPr/>
      <dgm:t>
        <a:bodyPr/>
        <a:lstStyle/>
        <a:p>
          <a:r>
            <a:rPr lang="en-US" b="0"/>
            <a:t>32 % dospělých ve věku 18-64 let odložilo lékařskou péči, kterou potřebují, kvůli nákladům. (Kaiser Family Foundation / </a:t>
          </a:r>
          <a:r>
            <a:rPr lang="en-US" b="0" i="1"/>
            <a:t>New York Times</a:t>
          </a:r>
          <a:r>
            <a:rPr lang="en-US" b="0"/>
            <a:t>, 2016) </a:t>
          </a:r>
          <a:endParaRPr lang="cs-CZ"/>
        </a:p>
      </dgm:t>
    </dgm:pt>
    <dgm:pt modelId="{11532F74-8793-4507-A719-1B2BBE10A366}" type="parTrans" cxnId="{15FB4278-2C21-4BBD-9B48-3B463328BE4A}">
      <dgm:prSet/>
      <dgm:spPr/>
      <dgm:t>
        <a:bodyPr/>
        <a:lstStyle/>
        <a:p>
          <a:endParaRPr lang="cs-CZ"/>
        </a:p>
      </dgm:t>
    </dgm:pt>
    <dgm:pt modelId="{C3B74817-9519-4D3B-9295-259B1DE7F6FC}" type="sibTrans" cxnId="{15FB4278-2C21-4BBD-9B48-3B463328BE4A}">
      <dgm:prSet/>
      <dgm:spPr/>
      <dgm:t>
        <a:bodyPr/>
        <a:lstStyle/>
        <a:p>
          <a:endParaRPr lang="cs-CZ"/>
        </a:p>
      </dgm:t>
    </dgm:pt>
    <dgm:pt modelId="{EB8ECC6B-54FC-4940-A9EC-FB499B2E8915}">
      <dgm:prSet/>
      <dgm:spPr/>
      <dgm:t>
        <a:bodyPr/>
        <a:lstStyle/>
        <a:p>
          <a:r>
            <a:rPr lang="en-US" b="0"/>
            <a:t>Mezi těmi, kteří mají problémy s účty za lékařskou péči, 29 % uvádí, že problémy s dluhy za lékařskou péči začaly způsobovat problémy s placením jiných, nelékařských účtů. (Kaiser Family Foundation / </a:t>
          </a:r>
          <a:r>
            <a:rPr lang="en-US" b="0" i="1"/>
            <a:t>New York Times</a:t>
          </a:r>
          <a:r>
            <a:rPr lang="en-US" b="0"/>
            <a:t>, 2016) </a:t>
          </a:r>
          <a:endParaRPr lang="cs-CZ"/>
        </a:p>
      </dgm:t>
    </dgm:pt>
    <dgm:pt modelId="{2D53D4DC-A483-4467-8AFA-A19B4524487B}" type="parTrans" cxnId="{78508F22-8720-4FE4-BB86-164FF1B19E34}">
      <dgm:prSet/>
      <dgm:spPr/>
      <dgm:t>
        <a:bodyPr/>
        <a:lstStyle/>
        <a:p>
          <a:endParaRPr lang="cs-CZ"/>
        </a:p>
      </dgm:t>
    </dgm:pt>
    <dgm:pt modelId="{5B056906-0107-4E84-A9C6-FF25EF1001FD}" type="sibTrans" cxnId="{78508F22-8720-4FE4-BB86-164FF1B19E34}">
      <dgm:prSet/>
      <dgm:spPr/>
      <dgm:t>
        <a:bodyPr/>
        <a:lstStyle/>
        <a:p>
          <a:endParaRPr lang="cs-CZ"/>
        </a:p>
      </dgm:t>
    </dgm:pt>
    <dgm:pt modelId="{350A740C-87B7-4A07-A402-4784BFE9F383}">
      <dgm:prSet/>
      <dgm:spPr/>
      <dgm:t>
        <a:bodyPr/>
        <a:lstStyle/>
        <a:p>
          <a:r>
            <a:rPr lang="en-US" b="0"/>
            <a:t>40 % dospělých ve věku 18-64 let se kvůli ceně spoléhá na domácí léčbu nebo volně prodejné léky místo návštěvy lékaře. (Kaiser Family Foundation / </a:t>
          </a:r>
          <a:r>
            <a:rPr lang="en-US" b="0" i="1"/>
            <a:t>New York Times</a:t>
          </a:r>
          <a:r>
            <a:rPr lang="en-US" b="0"/>
            <a:t>, 2016) </a:t>
          </a:r>
          <a:endParaRPr lang="cs-CZ"/>
        </a:p>
      </dgm:t>
    </dgm:pt>
    <dgm:pt modelId="{E029A94F-8616-429E-8F9E-9A25A2C5021D}" type="parTrans" cxnId="{B4FB7AE7-BA67-4410-AF63-1EBB2C6F8D30}">
      <dgm:prSet/>
      <dgm:spPr/>
      <dgm:t>
        <a:bodyPr/>
        <a:lstStyle/>
        <a:p>
          <a:endParaRPr lang="cs-CZ"/>
        </a:p>
      </dgm:t>
    </dgm:pt>
    <dgm:pt modelId="{A73348DF-A1CB-4A35-BCB2-27047406D1DE}" type="sibTrans" cxnId="{B4FB7AE7-BA67-4410-AF63-1EBB2C6F8D30}">
      <dgm:prSet/>
      <dgm:spPr/>
      <dgm:t>
        <a:bodyPr/>
        <a:lstStyle/>
        <a:p>
          <a:endParaRPr lang="cs-CZ"/>
        </a:p>
      </dgm:t>
    </dgm:pt>
    <dgm:pt modelId="{372142A7-0611-48D4-90E6-1D1B99967880}">
      <dgm:prSet/>
      <dgm:spPr/>
      <dgm:t>
        <a:bodyPr/>
        <a:lstStyle/>
        <a:p>
          <a:r>
            <a:rPr lang="en-US" b="0"/>
            <a:t>Mezi těmi, kteří mají problémy s účty za lékařskou péči, jich 44 % uvedlo, že tyto problémy měly velký dopad na jejich rodinu. (Kaiser Family Foundation / </a:t>
          </a:r>
          <a:r>
            <a:rPr lang="en-US" b="0" i="1"/>
            <a:t>New York Times</a:t>
          </a:r>
          <a:r>
            <a:rPr lang="en-US" b="0"/>
            <a:t>, 2016) </a:t>
          </a:r>
          <a:endParaRPr lang="cs-CZ"/>
        </a:p>
      </dgm:t>
    </dgm:pt>
    <dgm:pt modelId="{7B83D31C-089E-400B-9090-F6770571AEC4}" type="parTrans" cxnId="{8AE907F8-7FBD-4F34-8FED-9AF52E2CF416}">
      <dgm:prSet/>
      <dgm:spPr/>
      <dgm:t>
        <a:bodyPr/>
        <a:lstStyle/>
        <a:p>
          <a:endParaRPr lang="cs-CZ"/>
        </a:p>
      </dgm:t>
    </dgm:pt>
    <dgm:pt modelId="{3E6C343C-C6AA-40A2-B600-FC62D925CE5C}" type="sibTrans" cxnId="{8AE907F8-7FBD-4F34-8FED-9AF52E2CF416}">
      <dgm:prSet/>
      <dgm:spPr/>
      <dgm:t>
        <a:bodyPr/>
        <a:lstStyle/>
        <a:p>
          <a:endParaRPr lang="cs-CZ"/>
        </a:p>
      </dgm:t>
    </dgm:pt>
    <dgm:pt modelId="{EAC7FAAD-43FA-424A-92ED-4317B30E203C}">
      <dgm:prSet/>
      <dgm:spPr/>
      <dgm:t>
        <a:bodyPr/>
        <a:lstStyle/>
        <a:p>
          <a:r>
            <a:rPr lang="en-US" b="0"/>
            <a:t>62 % osob, které mají problémy s účty za lékařskou péči, uvedlo, že v době zahájení léčby měli zdravotní pojištění. (Kaiser Family Foundation / </a:t>
          </a:r>
          <a:r>
            <a:rPr lang="en-US" b="0" i="1"/>
            <a:t>New York Times</a:t>
          </a:r>
          <a:r>
            <a:rPr lang="en-US" b="0"/>
            <a:t>, 2016) </a:t>
          </a:r>
          <a:endParaRPr lang="cs-CZ"/>
        </a:p>
      </dgm:t>
    </dgm:pt>
    <dgm:pt modelId="{C239642B-0921-47E8-8C86-9FCFAEEA4265}" type="parTrans" cxnId="{419385F0-3EAB-4F35-BFBD-A5470F916B75}">
      <dgm:prSet/>
      <dgm:spPr/>
      <dgm:t>
        <a:bodyPr/>
        <a:lstStyle/>
        <a:p>
          <a:endParaRPr lang="cs-CZ"/>
        </a:p>
      </dgm:t>
    </dgm:pt>
    <dgm:pt modelId="{5218E7D8-AAD2-4D20-A77B-AEF24C435DE0}" type="sibTrans" cxnId="{419385F0-3EAB-4F35-BFBD-A5470F916B75}">
      <dgm:prSet/>
      <dgm:spPr/>
      <dgm:t>
        <a:bodyPr/>
        <a:lstStyle/>
        <a:p>
          <a:endParaRPr lang="cs-CZ"/>
        </a:p>
      </dgm:t>
    </dgm:pt>
    <dgm:pt modelId="{0D7566D5-210D-4264-8180-7999ECBFA901}" type="pres">
      <dgm:prSet presAssocID="{0D6ED185-3B50-4433-8ED6-FBE70C385E5E}" presName="vert0" presStyleCnt="0">
        <dgm:presLayoutVars>
          <dgm:dir/>
          <dgm:animOne val="branch"/>
          <dgm:animLvl val="lvl"/>
        </dgm:presLayoutVars>
      </dgm:prSet>
      <dgm:spPr/>
    </dgm:pt>
    <dgm:pt modelId="{5A9F7FF7-8E9C-4D41-A8DE-5A499A28833A}" type="pres">
      <dgm:prSet presAssocID="{2DF83FE5-2058-42A6-A016-1539E5CBB402}" presName="thickLine" presStyleLbl="alignNode1" presStyleIdx="0" presStyleCnt="6"/>
      <dgm:spPr/>
    </dgm:pt>
    <dgm:pt modelId="{E5E6E19E-04EC-46AB-BF2E-3AA31EA18783}" type="pres">
      <dgm:prSet presAssocID="{2DF83FE5-2058-42A6-A016-1539E5CBB402}" presName="horz1" presStyleCnt="0"/>
      <dgm:spPr/>
    </dgm:pt>
    <dgm:pt modelId="{7F61658E-3486-4163-A003-30E72117200F}" type="pres">
      <dgm:prSet presAssocID="{2DF83FE5-2058-42A6-A016-1539E5CBB402}" presName="tx1" presStyleLbl="revTx" presStyleIdx="0" presStyleCnt="6"/>
      <dgm:spPr/>
    </dgm:pt>
    <dgm:pt modelId="{9CAB6F96-44AF-4DE9-A70C-3F3C84150E4A}" type="pres">
      <dgm:prSet presAssocID="{2DF83FE5-2058-42A6-A016-1539E5CBB402}" presName="vert1" presStyleCnt="0"/>
      <dgm:spPr/>
    </dgm:pt>
    <dgm:pt modelId="{49FA0B2C-DF11-41F9-A297-DB8207CBFCF2}" type="pres">
      <dgm:prSet presAssocID="{9B4D2E09-E0D0-4A86-81C2-C91F9C6BE591}" presName="thickLine" presStyleLbl="alignNode1" presStyleIdx="1" presStyleCnt="6"/>
      <dgm:spPr/>
    </dgm:pt>
    <dgm:pt modelId="{2D09B3D7-9B2E-4517-BCA9-C2F42571147A}" type="pres">
      <dgm:prSet presAssocID="{9B4D2E09-E0D0-4A86-81C2-C91F9C6BE591}" presName="horz1" presStyleCnt="0"/>
      <dgm:spPr/>
    </dgm:pt>
    <dgm:pt modelId="{B3B3E761-3A19-44F5-A0D2-654F18E12C5F}" type="pres">
      <dgm:prSet presAssocID="{9B4D2E09-E0D0-4A86-81C2-C91F9C6BE591}" presName="tx1" presStyleLbl="revTx" presStyleIdx="1" presStyleCnt="6"/>
      <dgm:spPr/>
    </dgm:pt>
    <dgm:pt modelId="{D5D5439B-4CC2-494C-9B4C-71BE87C9CF4C}" type="pres">
      <dgm:prSet presAssocID="{9B4D2E09-E0D0-4A86-81C2-C91F9C6BE591}" presName="vert1" presStyleCnt="0"/>
      <dgm:spPr/>
    </dgm:pt>
    <dgm:pt modelId="{7FEF0FF0-C00A-45D0-AD32-FFABC4A9B4F7}" type="pres">
      <dgm:prSet presAssocID="{EB8ECC6B-54FC-4940-A9EC-FB499B2E8915}" presName="thickLine" presStyleLbl="alignNode1" presStyleIdx="2" presStyleCnt="6"/>
      <dgm:spPr/>
    </dgm:pt>
    <dgm:pt modelId="{2C0B6B3B-43DF-4A39-98E6-A461D8E3B15D}" type="pres">
      <dgm:prSet presAssocID="{EB8ECC6B-54FC-4940-A9EC-FB499B2E8915}" presName="horz1" presStyleCnt="0"/>
      <dgm:spPr/>
    </dgm:pt>
    <dgm:pt modelId="{A30A3FB7-C22D-4276-91A9-DE91673750DA}" type="pres">
      <dgm:prSet presAssocID="{EB8ECC6B-54FC-4940-A9EC-FB499B2E8915}" presName="tx1" presStyleLbl="revTx" presStyleIdx="2" presStyleCnt="6"/>
      <dgm:spPr/>
    </dgm:pt>
    <dgm:pt modelId="{EFFBC6AF-01D3-4A6F-AC64-FA57DF3964ED}" type="pres">
      <dgm:prSet presAssocID="{EB8ECC6B-54FC-4940-A9EC-FB499B2E8915}" presName="vert1" presStyleCnt="0"/>
      <dgm:spPr/>
    </dgm:pt>
    <dgm:pt modelId="{6C77A77C-7413-45E1-9F11-B9A91181B830}" type="pres">
      <dgm:prSet presAssocID="{350A740C-87B7-4A07-A402-4784BFE9F383}" presName="thickLine" presStyleLbl="alignNode1" presStyleIdx="3" presStyleCnt="6"/>
      <dgm:spPr/>
    </dgm:pt>
    <dgm:pt modelId="{69A9041D-370D-4E78-8CB3-CF5FBF1759E9}" type="pres">
      <dgm:prSet presAssocID="{350A740C-87B7-4A07-A402-4784BFE9F383}" presName="horz1" presStyleCnt="0"/>
      <dgm:spPr/>
    </dgm:pt>
    <dgm:pt modelId="{67C18A5E-DB8D-4C10-8E76-2DB70FD6077C}" type="pres">
      <dgm:prSet presAssocID="{350A740C-87B7-4A07-A402-4784BFE9F383}" presName="tx1" presStyleLbl="revTx" presStyleIdx="3" presStyleCnt="6"/>
      <dgm:spPr/>
    </dgm:pt>
    <dgm:pt modelId="{02983830-5D48-493B-A49C-4486204348B9}" type="pres">
      <dgm:prSet presAssocID="{350A740C-87B7-4A07-A402-4784BFE9F383}" presName="vert1" presStyleCnt="0"/>
      <dgm:spPr/>
    </dgm:pt>
    <dgm:pt modelId="{BB5834B8-2E9D-4DB8-8AA2-8D11617564FD}" type="pres">
      <dgm:prSet presAssocID="{372142A7-0611-48D4-90E6-1D1B99967880}" presName="thickLine" presStyleLbl="alignNode1" presStyleIdx="4" presStyleCnt="6"/>
      <dgm:spPr/>
    </dgm:pt>
    <dgm:pt modelId="{FA521D8E-DCE9-4FDD-8983-E380F441A528}" type="pres">
      <dgm:prSet presAssocID="{372142A7-0611-48D4-90E6-1D1B99967880}" presName="horz1" presStyleCnt="0"/>
      <dgm:spPr/>
    </dgm:pt>
    <dgm:pt modelId="{B9CC558E-6CF0-44A4-A51D-1C25A1B49703}" type="pres">
      <dgm:prSet presAssocID="{372142A7-0611-48D4-90E6-1D1B99967880}" presName="tx1" presStyleLbl="revTx" presStyleIdx="4" presStyleCnt="6"/>
      <dgm:spPr/>
    </dgm:pt>
    <dgm:pt modelId="{56FAB28D-AD38-4DC5-8CC3-2BA8375E6254}" type="pres">
      <dgm:prSet presAssocID="{372142A7-0611-48D4-90E6-1D1B99967880}" presName="vert1" presStyleCnt="0"/>
      <dgm:spPr/>
    </dgm:pt>
    <dgm:pt modelId="{787D3079-FA6B-4776-9C57-D46D889A5568}" type="pres">
      <dgm:prSet presAssocID="{EAC7FAAD-43FA-424A-92ED-4317B30E203C}" presName="thickLine" presStyleLbl="alignNode1" presStyleIdx="5" presStyleCnt="6"/>
      <dgm:spPr/>
    </dgm:pt>
    <dgm:pt modelId="{C10AB358-240B-4A97-8014-1F850AD6C56D}" type="pres">
      <dgm:prSet presAssocID="{EAC7FAAD-43FA-424A-92ED-4317B30E203C}" presName="horz1" presStyleCnt="0"/>
      <dgm:spPr/>
    </dgm:pt>
    <dgm:pt modelId="{55EF5697-7995-4E72-B3E2-B2BC38942C23}" type="pres">
      <dgm:prSet presAssocID="{EAC7FAAD-43FA-424A-92ED-4317B30E203C}" presName="tx1" presStyleLbl="revTx" presStyleIdx="5" presStyleCnt="6"/>
      <dgm:spPr/>
    </dgm:pt>
    <dgm:pt modelId="{E9CB3A15-3817-4E46-8C03-CFE62E15A24F}" type="pres">
      <dgm:prSet presAssocID="{EAC7FAAD-43FA-424A-92ED-4317B30E203C}" presName="vert1" presStyleCnt="0"/>
      <dgm:spPr/>
    </dgm:pt>
  </dgm:ptLst>
  <dgm:cxnLst>
    <dgm:cxn modelId="{1A9CA105-10BA-4F36-9D23-540905865034}" type="presOf" srcId="{EAC7FAAD-43FA-424A-92ED-4317B30E203C}" destId="{55EF5697-7995-4E72-B3E2-B2BC38942C23}" srcOrd="0" destOrd="0" presId="urn:microsoft.com/office/officeart/2008/layout/LinedList"/>
    <dgm:cxn modelId="{3B951809-ABD6-49C7-B9F8-892B05C30FB5}" srcId="{0D6ED185-3B50-4433-8ED6-FBE70C385E5E}" destId="{2DF83FE5-2058-42A6-A016-1539E5CBB402}" srcOrd="0" destOrd="0" parTransId="{3201D538-B429-485A-8B8A-E6532DF3EF87}" sibTransId="{AFC23EA8-0A89-4365-A732-2E24A70739FD}"/>
    <dgm:cxn modelId="{2427DE0B-77FE-4B0A-BC7D-C1628F57FD04}" type="presOf" srcId="{EB8ECC6B-54FC-4940-A9EC-FB499B2E8915}" destId="{A30A3FB7-C22D-4276-91A9-DE91673750DA}" srcOrd="0" destOrd="0" presId="urn:microsoft.com/office/officeart/2008/layout/LinedList"/>
    <dgm:cxn modelId="{78508F22-8720-4FE4-BB86-164FF1B19E34}" srcId="{0D6ED185-3B50-4433-8ED6-FBE70C385E5E}" destId="{EB8ECC6B-54FC-4940-A9EC-FB499B2E8915}" srcOrd="2" destOrd="0" parTransId="{2D53D4DC-A483-4467-8AFA-A19B4524487B}" sibTransId="{5B056906-0107-4E84-A9C6-FF25EF1001FD}"/>
    <dgm:cxn modelId="{9CE93663-FD31-4A07-BD72-A8F9B80DC354}" type="presOf" srcId="{0D6ED185-3B50-4433-8ED6-FBE70C385E5E}" destId="{0D7566D5-210D-4264-8180-7999ECBFA901}" srcOrd="0" destOrd="0" presId="urn:microsoft.com/office/officeart/2008/layout/LinedList"/>
    <dgm:cxn modelId="{15FB4278-2C21-4BBD-9B48-3B463328BE4A}" srcId="{0D6ED185-3B50-4433-8ED6-FBE70C385E5E}" destId="{9B4D2E09-E0D0-4A86-81C2-C91F9C6BE591}" srcOrd="1" destOrd="0" parTransId="{11532F74-8793-4507-A719-1B2BBE10A366}" sibTransId="{C3B74817-9519-4D3B-9295-259B1DE7F6FC}"/>
    <dgm:cxn modelId="{5E510B7E-09CF-4259-8BA0-8D27290B3417}" type="presOf" srcId="{372142A7-0611-48D4-90E6-1D1B99967880}" destId="{B9CC558E-6CF0-44A4-A51D-1C25A1B49703}" srcOrd="0" destOrd="0" presId="urn:microsoft.com/office/officeart/2008/layout/LinedList"/>
    <dgm:cxn modelId="{B1F878BA-6F2F-4168-8160-0EF29FA676A2}" type="presOf" srcId="{350A740C-87B7-4A07-A402-4784BFE9F383}" destId="{67C18A5E-DB8D-4C10-8E76-2DB70FD6077C}" srcOrd="0" destOrd="0" presId="urn:microsoft.com/office/officeart/2008/layout/LinedList"/>
    <dgm:cxn modelId="{F03D70D9-BCA4-4E1E-B194-0D95E8A87899}" type="presOf" srcId="{2DF83FE5-2058-42A6-A016-1539E5CBB402}" destId="{7F61658E-3486-4163-A003-30E72117200F}" srcOrd="0" destOrd="0" presId="urn:microsoft.com/office/officeart/2008/layout/LinedList"/>
    <dgm:cxn modelId="{7EE4A5E2-B865-40BD-A635-0589A94E45DE}" type="presOf" srcId="{9B4D2E09-E0D0-4A86-81C2-C91F9C6BE591}" destId="{B3B3E761-3A19-44F5-A0D2-654F18E12C5F}" srcOrd="0" destOrd="0" presId="urn:microsoft.com/office/officeart/2008/layout/LinedList"/>
    <dgm:cxn modelId="{B4FB7AE7-BA67-4410-AF63-1EBB2C6F8D30}" srcId="{0D6ED185-3B50-4433-8ED6-FBE70C385E5E}" destId="{350A740C-87B7-4A07-A402-4784BFE9F383}" srcOrd="3" destOrd="0" parTransId="{E029A94F-8616-429E-8F9E-9A25A2C5021D}" sibTransId="{A73348DF-A1CB-4A35-BCB2-27047406D1DE}"/>
    <dgm:cxn modelId="{419385F0-3EAB-4F35-BFBD-A5470F916B75}" srcId="{0D6ED185-3B50-4433-8ED6-FBE70C385E5E}" destId="{EAC7FAAD-43FA-424A-92ED-4317B30E203C}" srcOrd="5" destOrd="0" parTransId="{C239642B-0921-47E8-8C86-9FCFAEEA4265}" sibTransId="{5218E7D8-AAD2-4D20-A77B-AEF24C435DE0}"/>
    <dgm:cxn modelId="{8AE907F8-7FBD-4F34-8FED-9AF52E2CF416}" srcId="{0D6ED185-3B50-4433-8ED6-FBE70C385E5E}" destId="{372142A7-0611-48D4-90E6-1D1B99967880}" srcOrd="4" destOrd="0" parTransId="{7B83D31C-089E-400B-9090-F6770571AEC4}" sibTransId="{3E6C343C-C6AA-40A2-B600-FC62D925CE5C}"/>
    <dgm:cxn modelId="{D034882A-812B-4799-B81C-1593D42382F9}" type="presParOf" srcId="{0D7566D5-210D-4264-8180-7999ECBFA901}" destId="{5A9F7FF7-8E9C-4D41-A8DE-5A499A28833A}" srcOrd="0" destOrd="0" presId="urn:microsoft.com/office/officeart/2008/layout/LinedList"/>
    <dgm:cxn modelId="{42086425-28BB-4A97-B370-5ADCADFD5EEA}" type="presParOf" srcId="{0D7566D5-210D-4264-8180-7999ECBFA901}" destId="{E5E6E19E-04EC-46AB-BF2E-3AA31EA18783}" srcOrd="1" destOrd="0" presId="urn:microsoft.com/office/officeart/2008/layout/LinedList"/>
    <dgm:cxn modelId="{14DC7536-39A1-4837-A460-48DEE969CEF0}" type="presParOf" srcId="{E5E6E19E-04EC-46AB-BF2E-3AA31EA18783}" destId="{7F61658E-3486-4163-A003-30E72117200F}" srcOrd="0" destOrd="0" presId="urn:microsoft.com/office/officeart/2008/layout/LinedList"/>
    <dgm:cxn modelId="{3A600DAF-9690-4E69-B02E-C165189EA2E1}" type="presParOf" srcId="{E5E6E19E-04EC-46AB-BF2E-3AA31EA18783}" destId="{9CAB6F96-44AF-4DE9-A70C-3F3C84150E4A}" srcOrd="1" destOrd="0" presId="urn:microsoft.com/office/officeart/2008/layout/LinedList"/>
    <dgm:cxn modelId="{FB4F6185-B3B8-4107-BF06-982E026A3752}" type="presParOf" srcId="{0D7566D5-210D-4264-8180-7999ECBFA901}" destId="{49FA0B2C-DF11-41F9-A297-DB8207CBFCF2}" srcOrd="2" destOrd="0" presId="urn:microsoft.com/office/officeart/2008/layout/LinedList"/>
    <dgm:cxn modelId="{E761800F-2022-48AD-AD19-46BB99E15026}" type="presParOf" srcId="{0D7566D5-210D-4264-8180-7999ECBFA901}" destId="{2D09B3D7-9B2E-4517-BCA9-C2F42571147A}" srcOrd="3" destOrd="0" presId="urn:microsoft.com/office/officeart/2008/layout/LinedList"/>
    <dgm:cxn modelId="{5D4B0989-8BDB-45B0-BDF9-658B0D4D7614}" type="presParOf" srcId="{2D09B3D7-9B2E-4517-BCA9-C2F42571147A}" destId="{B3B3E761-3A19-44F5-A0D2-654F18E12C5F}" srcOrd="0" destOrd="0" presId="urn:microsoft.com/office/officeart/2008/layout/LinedList"/>
    <dgm:cxn modelId="{2E6BD0C9-21FD-4CE5-B46A-F58F46BEC0C6}" type="presParOf" srcId="{2D09B3D7-9B2E-4517-BCA9-C2F42571147A}" destId="{D5D5439B-4CC2-494C-9B4C-71BE87C9CF4C}" srcOrd="1" destOrd="0" presId="urn:microsoft.com/office/officeart/2008/layout/LinedList"/>
    <dgm:cxn modelId="{36B7A349-0B62-43B6-B73A-205A58997776}" type="presParOf" srcId="{0D7566D5-210D-4264-8180-7999ECBFA901}" destId="{7FEF0FF0-C00A-45D0-AD32-FFABC4A9B4F7}" srcOrd="4" destOrd="0" presId="urn:microsoft.com/office/officeart/2008/layout/LinedList"/>
    <dgm:cxn modelId="{85FD9883-8A37-4C3C-BD64-B4000E0815C3}" type="presParOf" srcId="{0D7566D5-210D-4264-8180-7999ECBFA901}" destId="{2C0B6B3B-43DF-4A39-98E6-A461D8E3B15D}" srcOrd="5" destOrd="0" presId="urn:microsoft.com/office/officeart/2008/layout/LinedList"/>
    <dgm:cxn modelId="{FF471F09-C484-49FB-8EEF-6D2545D86014}" type="presParOf" srcId="{2C0B6B3B-43DF-4A39-98E6-A461D8E3B15D}" destId="{A30A3FB7-C22D-4276-91A9-DE91673750DA}" srcOrd="0" destOrd="0" presId="urn:microsoft.com/office/officeart/2008/layout/LinedList"/>
    <dgm:cxn modelId="{40569B22-0539-4F89-81BD-D5FD95342761}" type="presParOf" srcId="{2C0B6B3B-43DF-4A39-98E6-A461D8E3B15D}" destId="{EFFBC6AF-01D3-4A6F-AC64-FA57DF3964ED}" srcOrd="1" destOrd="0" presId="urn:microsoft.com/office/officeart/2008/layout/LinedList"/>
    <dgm:cxn modelId="{E9B17C86-8C74-4F13-BB67-DA1A1C5F85F2}" type="presParOf" srcId="{0D7566D5-210D-4264-8180-7999ECBFA901}" destId="{6C77A77C-7413-45E1-9F11-B9A91181B830}" srcOrd="6" destOrd="0" presId="urn:microsoft.com/office/officeart/2008/layout/LinedList"/>
    <dgm:cxn modelId="{DFD02F67-7E63-47DF-B11B-7EC619DF0C97}" type="presParOf" srcId="{0D7566D5-210D-4264-8180-7999ECBFA901}" destId="{69A9041D-370D-4E78-8CB3-CF5FBF1759E9}" srcOrd="7" destOrd="0" presId="urn:microsoft.com/office/officeart/2008/layout/LinedList"/>
    <dgm:cxn modelId="{069B9D31-13ED-4F08-87B5-1586BA937522}" type="presParOf" srcId="{69A9041D-370D-4E78-8CB3-CF5FBF1759E9}" destId="{67C18A5E-DB8D-4C10-8E76-2DB70FD6077C}" srcOrd="0" destOrd="0" presId="urn:microsoft.com/office/officeart/2008/layout/LinedList"/>
    <dgm:cxn modelId="{417F129D-EAB0-40B2-ABB5-40724CB8D52A}" type="presParOf" srcId="{69A9041D-370D-4E78-8CB3-CF5FBF1759E9}" destId="{02983830-5D48-493B-A49C-4486204348B9}" srcOrd="1" destOrd="0" presId="urn:microsoft.com/office/officeart/2008/layout/LinedList"/>
    <dgm:cxn modelId="{7DA49BEE-F36E-4CE3-8AC9-059B5A7E8DEB}" type="presParOf" srcId="{0D7566D5-210D-4264-8180-7999ECBFA901}" destId="{BB5834B8-2E9D-4DB8-8AA2-8D11617564FD}" srcOrd="8" destOrd="0" presId="urn:microsoft.com/office/officeart/2008/layout/LinedList"/>
    <dgm:cxn modelId="{D3C62C4D-462D-4DB8-94F9-231EA12AB186}" type="presParOf" srcId="{0D7566D5-210D-4264-8180-7999ECBFA901}" destId="{FA521D8E-DCE9-4FDD-8983-E380F441A528}" srcOrd="9" destOrd="0" presId="urn:microsoft.com/office/officeart/2008/layout/LinedList"/>
    <dgm:cxn modelId="{08B6335B-03B8-426B-9FBF-9E3A91E91F4B}" type="presParOf" srcId="{FA521D8E-DCE9-4FDD-8983-E380F441A528}" destId="{B9CC558E-6CF0-44A4-A51D-1C25A1B49703}" srcOrd="0" destOrd="0" presId="urn:microsoft.com/office/officeart/2008/layout/LinedList"/>
    <dgm:cxn modelId="{BF55E4CF-7F37-410F-AC85-C3CB22C8195D}" type="presParOf" srcId="{FA521D8E-DCE9-4FDD-8983-E380F441A528}" destId="{56FAB28D-AD38-4DC5-8CC3-2BA8375E6254}" srcOrd="1" destOrd="0" presId="urn:microsoft.com/office/officeart/2008/layout/LinedList"/>
    <dgm:cxn modelId="{60520110-DDC5-4F34-9B48-4EDD1706E726}" type="presParOf" srcId="{0D7566D5-210D-4264-8180-7999ECBFA901}" destId="{787D3079-FA6B-4776-9C57-D46D889A5568}" srcOrd="10" destOrd="0" presId="urn:microsoft.com/office/officeart/2008/layout/LinedList"/>
    <dgm:cxn modelId="{617EB055-F701-4471-BEFD-8F0DD0A1B1B0}" type="presParOf" srcId="{0D7566D5-210D-4264-8180-7999ECBFA901}" destId="{C10AB358-240B-4A97-8014-1F850AD6C56D}" srcOrd="11" destOrd="0" presId="urn:microsoft.com/office/officeart/2008/layout/LinedList"/>
    <dgm:cxn modelId="{04F0917F-0FB5-49A5-A940-3819F0167039}" type="presParOf" srcId="{C10AB358-240B-4A97-8014-1F850AD6C56D}" destId="{55EF5697-7995-4E72-B3E2-B2BC38942C23}" srcOrd="0" destOrd="0" presId="urn:microsoft.com/office/officeart/2008/layout/LinedList"/>
    <dgm:cxn modelId="{7E66957A-0385-46B9-867A-8900F6E41456}" type="presParOf" srcId="{C10AB358-240B-4A97-8014-1F850AD6C56D}" destId="{E9CB3A15-3817-4E46-8C03-CFE62E15A24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CE8D1C-A1CB-4771-913D-777B85344DB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50DEF877-3A15-4715-ABB5-408B583E2090}">
      <dgm:prSet/>
      <dgm:spPr/>
      <dgm:t>
        <a:bodyPr/>
        <a:lstStyle/>
        <a:p>
          <a:r>
            <a:rPr lang="en-US" b="0"/>
            <a:t>Průměrný věk osob, které procházejí zdravotním bankrotem, je 44,9 roku. (</a:t>
          </a:r>
          <a:r>
            <a:rPr lang="en-US" b="0" i="1"/>
            <a:t>American Journal of Medicine</a:t>
          </a:r>
          <a:r>
            <a:rPr lang="en-US" b="0"/>
            <a:t>, 2009) </a:t>
          </a:r>
          <a:endParaRPr lang="cs-CZ"/>
        </a:p>
      </dgm:t>
    </dgm:pt>
    <dgm:pt modelId="{74095517-A9CF-41DB-A825-977A036ECE4D}" type="parTrans" cxnId="{CFADFBE0-C9F4-43B2-9B87-F594F83DFEC1}">
      <dgm:prSet/>
      <dgm:spPr/>
      <dgm:t>
        <a:bodyPr/>
        <a:lstStyle/>
        <a:p>
          <a:endParaRPr lang="cs-CZ"/>
        </a:p>
      </dgm:t>
    </dgm:pt>
    <dgm:pt modelId="{62D5529C-5F9E-445A-8A2B-071917994761}" type="sibTrans" cxnId="{CFADFBE0-C9F4-43B2-9B87-F594F83DFEC1}">
      <dgm:prSet/>
      <dgm:spPr/>
      <dgm:t>
        <a:bodyPr/>
        <a:lstStyle/>
        <a:p>
          <a:endParaRPr lang="cs-CZ"/>
        </a:p>
      </dgm:t>
    </dgm:pt>
    <dgm:pt modelId="{E85F5EDC-56A5-4A0B-B599-737348C17B85}">
      <dgm:prSet/>
      <dgm:spPr/>
      <dgm:t>
        <a:bodyPr/>
        <a:lstStyle/>
        <a:p>
          <a:r>
            <a:rPr lang="en-US" b="0"/>
            <a:t>Mezi lidmi, kteří se ocitli ve zdravotním bankrotu, je 46,3 % ženatých a vdaných. (</a:t>
          </a:r>
          <a:r>
            <a:rPr lang="en-US" b="0" i="1"/>
            <a:t>American Journal of Medicine</a:t>
          </a:r>
          <a:r>
            <a:rPr lang="en-US" b="0"/>
            <a:t>, 2009) </a:t>
          </a:r>
          <a:endParaRPr lang="cs-CZ"/>
        </a:p>
      </dgm:t>
    </dgm:pt>
    <dgm:pt modelId="{6F09E99D-B9A1-4AA0-A977-C11A1F38D9F1}" type="parTrans" cxnId="{59BBAB74-BF4C-4AB5-9916-F47F1430F642}">
      <dgm:prSet/>
      <dgm:spPr/>
      <dgm:t>
        <a:bodyPr/>
        <a:lstStyle/>
        <a:p>
          <a:endParaRPr lang="cs-CZ"/>
        </a:p>
      </dgm:t>
    </dgm:pt>
    <dgm:pt modelId="{B30C597B-9F75-4AE2-A722-C8C2CCCEC4A5}" type="sibTrans" cxnId="{59BBAB74-BF4C-4AB5-9916-F47F1430F642}">
      <dgm:prSet/>
      <dgm:spPr/>
      <dgm:t>
        <a:bodyPr/>
        <a:lstStyle/>
        <a:p>
          <a:endParaRPr lang="cs-CZ"/>
        </a:p>
      </dgm:t>
    </dgm:pt>
    <dgm:pt modelId="{1B053D40-806E-4374-A272-0E27DCD610EB}">
      <dgm:prSet/>
      <dgm:spPr/>
      <dgm:t>
        <a:bodyPr/>
        <a:lstStyle/>
        <a:p>
          <a:r>
            <a:rPr lang="en-US" b="0"/>
            <a:t>Mezi lidmi, kteří prodělali zdravotní bankrot, jich 60,3 % navštěvovalo vysokou školu. (</a:t>
          </a:r>
          <a:r>
            <a:rPr lang="en-US" b="0" i="1"/>
            <a:t>American Journal of Medicine</a:t>
          </a:r>
          <a:r>
            <a:rPr lang="en-US" b="0"/>
            <a:t>, 2009) </a:t>
          </a:r>
          <a:endParaRPr lang="cs-CZ"/>
        </a:p>
      </dgm:t>
    </dgm:pt>
    <dgm:pt modelId="{3A34BE5B-6BD2-40E2-B859-127D38E85E8A}" type="parTrans" cxnId="{38C15E6F-C8B4-4406-A52E-2F31BAD344CA}">
      <dgm:prSet/>
      <dgm:spPr/>
      <dgm:t>
        <a:bodyPr/>
        <a:lstStyle/>
        <a:p>
          <a:endParaRPr lang="cs-CZ"/>
        </a:p>
      </dgm:t>
    </dgm:pt>
    <dgm:pt modelId="{D51C8F17-79BD-41D2-9D90-830699B4D14E}" type="sibTrans" cxnId="{38C15E6F-C8B4-4406-A52E-2F31BAD344CA}">
      <dgm:prSet/>
      <dgm:spPr/>
      <dgm:t>
        <a:bodyPr/>
        <a:lstStyle/>
        <a:p>
          <a:endParaRPr lang="cs-CZ"/>
        </a:p>
      </dgm:t>
    </dgm:pt>
    <dgm:pt modelId="{810BDDE9-246C-49B4-A335-1442C01C3FC1}">
      <dgm:prSet/>
      <dgm:spPr/>
      <dgm:t>
        <a:bodyPr/>
        <a:lstStyle/>
        <a:p>
          <a:r>
            <a:rPr lang="en-US" b="0"/>
            <a:t>Průměrný měsíční příjem domácnosti žadatelů o zdravotní bankrot činí 2 586 USD měsíčně. (</a:t>
          </a:r>
          <a:r>
            <a:rPr lang="en-US" b="0" i="1"/>
            <a:t>American Journal of Medicine</a:t>
          </a:r>
          <a:r>
            <a:rPr lang="en-US" b="0"/>
            <a:t>, 2009) </a:t>
          </a:r>
          <a:endParaRPr lang="cs-CZ"/>
        </a:p>
      </dgm:t>
    </dgm:pt>
    <dgm:pt modelId="{DA332DCF-805F-4143-8299-BE9633F5CF20}" type="parTrans" cxnId="{AED25C07-3603-4615-977A-CF0A28D9D5EB}">
      <dgm:prSet/>
      <dgm:spPr/>
      <dgm:t>
        <a:bodyPr/>
        <a:lstStyle/>
        <a:p>
          <a:endParaRPr lang="cs-CZ"/>
        </a:p>
      </dgm:t>
    </dgm:pt>
    <dgm:pt modelId="{C825763A-6DFA-4EE1-A3DF-C3FAF2E8B5DE}" type="sibTrans" cxnId="{AED25C07-3603-4615-977A-CF0A28D9D5EB}">
      <dgm:prSet/>
      <dgm:spPr/>
      <dgm:t>
        <a:bodyPr/>
        <a:lstStyle/>
        <a:p>
          <a:endParaRPr lang="cs-CZ"/>
        </a:p>
      </dgm:t>
    </dgm:pt>
    <dgm:pt modelId="{37150A15-C465-43CC-89DA-2A6EB103B2B2}">
      <dgm:prSet/>
      <dgm:spPr/>
      <dgm:t>
        <a:bodyPr/>
        <a:lstStyle/>
        <a:p>
          <a:r>
            <a:rPr lang="en-US" b="0"/>
            <a:t>Mezi rodinami, které se potýkají se zdravotním bankrotem, je 20,1 % rodin vojáků. (</a:t>
          </a:r>
          <a:r>
            <a:rPr lang="en-US" b="0" i="1"/>
            <a:t>American Journal of Medicine</a:t>
          </a:r>
          <a:r>
            <a:rPr lang="en-US" b="0"/>
            <a:t>, 2009) </a:t>
          </a:r>
          <a:endParaRPr lang="cs-CZ"/>
        </a:p>
      </dgm:t>
    </dgm:pt>
    <dgm:pt modelId="{71A24AD2-8EAC-45AD-93FD-6D7C721D45B3}" type="parTrans" cxnId="{ABA08D14-20A1-4E07-A8F6-7501298187D8}">
      <dgm:prSet/>
      <dgm:spPr/>
      <dgm:t>
        <a:bodyPr/>
        <a:lstStyle/>
        <a:p>
          <a:endParaRPr lang="cs-CZ"/>
        </a:p>
      </dgm:t>
    </dgm:pt>
    <dgm:pt modelId="{C0FBD594-9A42-41F5-88BB-D66E7B3122DC}" type="sibTrans" cxnId="{ABA08D14-20A1-4E07-A8F6-7501298187D8}">
      <dgm:prSet/>
      <dgm:spPr/>
      <dgm:t>
        <a:bodyPr/>
        <a:lstStyle/>
        <a:p>
          <a:endParaRPr lang="cs-CZ"/>
        </a:p>
      </dgm:t>
    </dgm:pt>
    <dgm:pt modelId="{B28B04BC-C27B-41BF-94D8-9EC818A927DA}">
      <dgm:prSet/>
      <dgm:spPr/>
      <dgm:t>
        <a:bodyPr/>
        <a:lstStyle/>
        <a:p>
          <a:r>
            <a:rPr lang="en-US" b="0"/>
            <a:t>Průměrný dluh domácností, které se ocitly v lékařském bankrotu, činí 44 622 USD. (</a:t>
          </a:r>
          <a:r>
            <a:rPr lang="en-US" b="0" i="1"/>
            <a:t>American Journal of Medicine</a:t>
          </a:r>
          <a:r>
            <a:rPr lang="en-US" b="0"/>
            <a:t>, 2009) </a:t>
          </a:r>
          <a:endParaRPr lang="cs-CZ"/>
        </a:p>
      </dgm:t>
    </dgm:pt>
    <dgm:pt modelId="{D7E16035-A1DD-4DE4-863F-02EBEB2C26E7}" type="parTrans" cxnId="{F7FF083C-6E3E-425B-99BC-FFA9878D9F21}">
      <dgm:prSet/>
      <dgm:spPr/>
      <dgm:t>
        <a:bodyPr/>
        <a:lstStyle/>
        <a:p>
          <a:endParaRPr lang="cs-CZ"/>
        </a:p>
      </dgm:t>
    </dgm:pt>
    <dgm:pt modelId="{D8CDC405-E76C-4533-B06F-BB4481298717}" type="sibTrans" cxnId="{F7FF083C-6E3E-425B-99BC-FFA9878D9F21}">
      <dgm:prSet/>
      <dgm:spPr/>
      <dgm:t>
        <a:bodyPr/>
        <a:lstStyle/>
        <a:p>
          <a:endParaRPr lang="cs-CZ"/>
        </a:p>
      </dgm:t>
    </dgm:pt>
    <dgm:pt modelId="{0EA1CC6E-0278-4955-BA59-6EE91D231573}">
      <dgm:prSet/>
      <dgm:spPr/>
      <dgm:t>
        <a:bodyPr/>
        <a:lstStyle/>
        <a:p>
          <a:r>
            <a:rPr lang="en-US" b="0"/>
            <a:t>Přibližně 19,5 % zpráv o úvěrech spotřebitelů obsahuje jednu nebo více lékařských exekucí. (Úřad pro finanční ochranu spotřebitelů, 2014) </a:t>
          </a:r>
          <a:endParaRPr lang="cs-CZ"/>
        </a:p>
      </dgm:t>
    </dgm:pt>
    <dgm:pt modelId="{AD490DB1-3FB5-4DD4-9D47-55A73016BE33}" type="parTrans" cxnId="{9E6E7E2F-4D0C-4147-94A7-FA218270F48F}">
      <dgm:prSet/>
      <dgm:spPr/>
      <dgm:t>
        <a:bodyPr/>
        <a:lstStyle/>
        <a:p>
          <a:endParaRPr lang="cs-CZ"/>
        </a:p>
      </dgm:t>
    </dgm:pt>
    <dgm:pt modelId="{9508FDF9-0775-48C5-A18E-98F2355258AB}" type="sibTrans" cxnId="{9E6E7E2F-4D0C-4147-94A7-FA218270F48F}">
      <dgm:prSet/>
      <dgm:spPr/>
      <dgm:t>
        <a:bodyPr/>
        <a:lstStyle/>
        <a:p>
          <a:endParaRPr lang="cs-CZ"/>
        </a:p>
      </dgm:t>
    </dgm:pt>
    <dgm:pt modelId="{3B8E7214-4694-4A0E-91A0-E19F185A2F27}">
      <dgm:prSet/>
      <dgm:spPr/>
      <dgm:t>
        <a:bodyPr/>
        <a:lstStyle/>
        <a:p>
          <a:r>
            <a:rPr lang="en-US" b="0"/>
            <a:t>Průměrný nesplacený dluh za zdravotní péči zaznamenaný v úvěrových zprávách činí 579 USD. (Úřad pro finanční ochranu spotřebitelů, 2014) </a:t>
          </a:r>
          <a:endParaRPr lang="cs-CZ"/>
        </a:p>
      </dgm:t>
    </dgm:pt>
    <dgm:pt modelId="{C3096F47-C481-4957-94D9-77DAE29E914B}" type="parTrans" cxnId="{8D49BA84-F993-4F69-8F68-3351E056E210}">
      <dgm:prSet/>
      <dgm:spPr/>
      <dgm:t>
        <a:bodyPr/>
        <a:lstStyle/>
        <a:p>
          <a:endParaRPr lang="cs-CZ"/>
        </a:p>
      </dgm:t>
    </dgm:pt>
    <dgm:pt modelId="{BF9DAA82-7DBA-4AD6-97CB-5EA16415E1A0}" type="sibTrans" cxnId="{8D49BA84-F993-4F69-8F68-3351E056E210}">
      <dgm:prSet/>
      <dgm:spPr/>
      <dgm:t>
        <a:bodyPr/>
        <a:lstStyle/>
        <a:p>
          <a:endParaRPr lang="cs-CZ"/>
        </a:p>
      </dgm:t>
    </dgm:pt>
    <dgm:pt modelId="{EBF4211D-CB08-4430-8DA2-A71D644C591F}">
      <dgm:prSet/>
      <dgm:spPr/>
      <dgm:t>
        <a:bodyPr/>
        <a:lstStyle/>
        <a:p>
          <a:r>
            <a:rPr lang="en-US" b="0"/>
            <a:t>22 % spotřebitelů s dluhy v exekuci má pouze dluhy ze zdravotnictví. (Úřad pro finanční ochranu spotřebitelů, 2014) </a:t>
          </a:r>
          <a:endParaRPr lang="cs-CZ"/>
        </a:p>
      </dgm:t>
    </dgm:pt>
    <dgm:pt modelId="{299A25DF-6799-4E52-9432-8DAF546A95FE}" type="parTrans" cxnId="{3B3FC999-C301-4CB4-BCEF-736C45BADA4F}">
      <dgm:prSet/>
      <dgm:spPr/>
      <dgm:t>
        <a:bodyPr/>
        <a:lstStyle/>
        <a:p>
          <a:endParaRPr lang="cs-CZ"/>
        </a:p>
      </dgm:t>
    </dgm:pt>
    <dgm:pt modelId="{7B402F97-CF18-494C-8652-ECCC4AABF6E3}" type="sibTrans" cxnId="{3B3FC999-C301-4CB4-BCEF-736C45BADA4F}">
      <dgm:prSet/>
      <dgm:spPr/>
      <dgm:t>
        <a:bodyPr/>
        <a:lstStyle/>
        <a:p>
          <a:endParaRPr lang="cs-CZ"/>
        </a:p>
      </dgm:t>
    </dgm:pt>
    <dgm:pt modelId="{084FC743-5198-4619-98E9-844E988E54EC}">
      <dgm:prSet/>
      <dgm:spPr/>
      <dgm:t>
        <a:bodyPr/>
        <a:lstStyle/>
        <a:p>
          <a:r>
            <a:rPr lang="en-US" b="0"/>
            <a:t>54 % spotřebitelů s dluhy za zdravotní péči nemá ve svých úvěrových zprávách uvedeny žádné jiné dluhy. (Úřad pro finanční ochranu spotřebitelů, 2014) </a:t>
          </a:r>
          <a:endParaRPr lang="cs-CZ"/>
        </a:p>
      </dgm:t>
    </dgm:pt>
    <dgm:pt modelId="{1910B494-5CEA-4FFD-B924-35DA4387D667}" type="parTrans" cxnId="{9E89C544-793A-40B0-AD10-55E4E321F72A}">
      <dgm:prSet/>
      <dgm:spPr/>
      <dgm:t>
        <a:bodyPr/>
        <a:lstStyle/>
        <a:p>
          <a:endParaRPr lang="cs-CZ"/>
        </a:p>
      </dgm:t>
    </dgm:pt>
    <dgm:pt modelId="{337EF27A-4982-4DD0-8363-3746082632A0}" type="sibTrans" cxnId="{9E89C544-793A-40B0-AD10-55E4E321F72A}">
      <dgm:prSet/>
      <dgm:spPr/>
      <dgm:t>
        <a:bodyPr/>
        <a:lstStyle/>
        <a:p>
          <a:endParaRPr lang="cs-CZ"/>
        </a:p>
      </dgm:t>
    </dgm:pt>
    <dgm:pt modelId="{8B193681-687F-4A4A-9289-504DE84CC0FA}" type="pres">
      <dgm:prSet presAssocID="{21CE8D1C-A1CB-4771-913D-777B85344DB5}" presName="vert0" presStyleCnt="0">
        <dgm:presLayoutVars>
          <dgm:dir/>
          <dgm:animOne val="branch"/>
          <dgm:animLvl val="lvl"/>
        </dgm:presLayoutVars>
      </dgm:prSet>
      <dgm:spPr/>
    </dgm:pt>
    <dgm:pt modelId="{5884B7DD-4B6B-4F32-BB88-DCC781ED0B54}" type="pres">
      <dgm:prSet presAssocID="{50DEF877-3A15-4715-ABB5-408B583E2090}" presName="thickLine" presStyleLbl="alignNode1" presStyleIdx="0" presStyleCnt="10"/>
      <dgm:spPr/>
    </dgm:pt>
    <dgm:pt modelId="{8A4C24B2-BD48-4947-A380-D94F89CA0F4D}" type="pres">
      <dgm:prSet presAssocID="{50DEF877-3A15-4715-ABB5-408B583E2090}" presName="horz1" presStyleCnt="0"/>
      <dgm:spPr/>
    </dgm:pt>
    <dgm:pt modelId="{1D1C2655-981A-419E-B297-F05EFE2D50F4}" type="pres">
      <dgm:prSet presAssocID="{50DEF877-3A15-4715-ABB5-408B583E2090}" presName="tx1" presStyleLbl="revTx" presStyleIdx="0" presStyleCnt="10"/>
      <dgm:spPr/>
    </dgm:pt>
    <dgm:pt modelId="{EEA1E7AD-62E6-423F-8884-B572C7AC1E91}" type="pres">
      <dgm:prSet presAssocID="{50DEF877-3A15-4715-ABB5-408B583E2090}" presName="vert1" presStyleCnt="0"/>
      <dgm:spPr/>
    </dgm:pt>
    <dgm:pt modelId="{D48BBC0B-E483-4B6F-A765-EAB748B387B0}" type="pres">
      <dgm:prSet presAssocID="{E85F5EDC-56A5-4A0B-B599-737348C17B85}" presName="thickLine" presStyleLbl="alignNode1" presStyleIdx="1" presStyleCnt="10"/>
      <dgm:spPr/>
    </dgm:pt>
    <dgm:pt modelId="{D3C6977F-42AF-4669-9F80-050DC82222AB}" type="pres">
      <dgm:prSet presAssocID="{E85F5EDC-56A5-4A0B-B599-737348C17B85}" presName="horz1" presStyleCnt="0"/>
      <dgm:spPr/>
    </dgm:pt>
    <dgm:pt modelId="{DF373AB6-1928-4646-839E-81B7D838BA87}" type="pres">
      <dgm:prSet presAssocID="{E85F5EDC-56A5-4A0B-B599-737348C17B85}" presName="tx1" presStyleLbl="revTx" presStyleIdx="1" presStyleCnt="10"/>
      <dgm:spPr/>
    </dgm:pt>
    <dgm:pt modelId="{9F2433A1-9D8E-47C3-8A42-0267FEDDB57D}" type="pres">
      <dgm:prSet presAssocID="{E85F5EDC-56A5-4A0B-B599-737348C17B85}" presName="vert1" presStyleCnt="0"/>
      <dgm:spPr/>
    </dgm:pt>
    <dgm:pt modelId="{F6551C33-0605-4754-A4FE-A5B9FAE25593}" type="pres">
      <dgm:prSet presAssocID="{1B053D40-806E-4374-A272-0E27DCD610EB}" presName="thickLine" presStyleLbl="alignNode1" presStyleIdx="2" presStyleCnt="10"/>
      <dgm:spPr/>
    </dgm:pt>
    <dgm:pt modelId="{A9F2EFD1-BC47-46B7-ABFE-8BD12A39D87C}" type="pres">
      <dgm:prSet presAssocID="{1B053D40-806E-4374-A272-0E27DCD610EB}" presName="horz1" presStyleCnt="0"/>
      <dgm:spPr/>
    </dgm:pt>
    <dgm:pt modelId="{82F13ACB-5CB0-41E1-A984-4ADBB03EED27}" type="pres">
      <dgm:prSet presAssocID="{1B053D40-806E-4374-A272-0E27DCD610EB}" presName="tx1" presStyleLbl="revTx" presStyleIdx="2" presStyleCnt="10"/>
      <dgm:spPr/>
    </dgm:pt>
    <dgm:pt modelId="{0D573D09-9E95-49D8-8097-7563A82709A2}" type="pres">
      <dgm:prSet presAssocID="{1B053D40-806E-4374-A272-0E27DCD610EB}" presName="vert1" presStyleCnt="0"/>
      <dgm:spPr/>
    </dgm:pt>
    <dgm:pt modelId="{8F6F1A5A-50FE-4702-97BF-35BAA732EB41}" type="pres">
      <dgm:prSet presAssocID="{810BDDE9-246C-49B4-A335-1442C01C3FC1}" presName="thickLine" presStyleLbl="alignNode1" presStyleIdx="3" presStyleCnt="10"/>
      <dgm:spPr/>
    </dgm:pt>
    <dgm:pt modelId="{50DF52C2-6257-4BEC-8764-1D3C7E1AD02F}" type="pres">
      <dgm:prSet presAssocID="{810BDDE9-246C-49B4-A335-1442C01C3FC1}" presName="horz1" presStyleCnt="0"/>
      <dgm:spPr/>
    </dgm:pt>
    <dgm:pt modelId="{7DD5E155-3FD0-4935-A4F1-267050C0CEB2}" type="pres">
      <dgm:prSet presAssocID="{810BDDE9-246C-49B4-A335-1442C01C3FC1}" presName="tx1" presStyleLbl="revTx" presStyleIdx="3" presStyleCnt="10"/>
      <dgm:spPr/>
    </dgm:pt>
    <dgm:pt modelId="{8171C4D6-7BBE-4880-A17F-650B7E361A5D}" type="pres">
      <dgm:prSet presAssocID="{810BDDE9-246C-49B4-A335-1442C01C3FC1}" presName="vert1" presStyleCnt="0"/>
      <dgm:spPr/>
    </dgm:pt>
    <dgm:pt modelId="{E16EB0AA-CD2B-4714-A441-030C6BDEAE53}" type="pres">
      <dgm:prSet presAssocID="{37150A15-C465-43CC-89DA-2A6EB103B2B2}" presName="thickLine" presStyleLbl="alignNode1" presStyleIdx="4" presStyleCnt="10"/>
      <dgm:spPr/>
    </dgm:pt>
    <dgm:pt modelId="{08FAE30F-46B9-4E17-88AA-447000BE99F1}" type="pres">
      <dgm:prSet presAssocID="{37150A15-C465-43CC-89DA-2A6EB103B2B2}" presName="horz1" presStyleCnt="0"/>
      <dgm:spPr/>
    </dgm:pt>
    <dgm:pt modelId="{DE39E111-ED6E-43BC-8D2B-F34F6CC21F9A}" type="pres">
      <dgm:prSet presAssocID="{37150A15-C465-43CC-89DA-2A6EB103B2B2}" presName="tx1" presStyleLbl="revTx" presStyleIdx="4" presStyleCnt="10"/>
      <dgm:spPr/>
    </dgm:pt>
    <dgm:pt modelId="{ED298FE7-0FCB-44A4-BE23-9432548D7881}" type="pres">
      <dgm:prSet presAssocID="{37150A15-C465-43CC-89DA-2A6EB103B2B2}" presName="vert1" presStyleCnt="0"/>
      <dgm:spPr/>
    </dgm:pt>
    <dgm:pt modelId="{C1236F31-2943-4D9F-8BFD-599503211915}" type="pres">
      <dgm:prSet presAssocID="{B28B04BC-C27B-41BF-94D8-9EC818A927DA}" presName="thickLine" presStyleLbl="alignNode1" presStyleIdx="5" presStyleCnt="10"/>
      <dgm:spPr/>
    </dgm:pt>
    <dgm:pt modelId="{292D5CB3-80DB-43D7-870F-C26338FD0542}" type="pres">
      <dgm:prSet presAssocID="{B28B04BC-C27B-41BF-94D8-9EC818A927DA}" presName="horz1" presStyleCnt="0"/>
      <dgm:spPr/>
    </dgm:pt>
    <dgm:pt modelId="{BC6CA13B-6074-49A7-93FE-C2C375332222}" type="pres">
      <dgm:prSet presAssocID="{B28B04BC-C27B-41BF-94D8-9EC818A927DA}" presName="tx1" presStyleLbl="revTx" presStyleIdx="5" presStyleCnt="10"/>
      <dgm:spPr/>
    </dgm:pt>
    <dgm:pt modelId="{5882D4AD-64E3-4339-A94F-B50F3F2C328B}" type="pres">
      <dgm:prSet presAssocID="{B28B04BC-C27B-41BF-94D8-9EC818A927DA}" presName="vert1" presStyleCnt="0"/>
      <dgm:spPr/>
    </dgm:pt>
    <dgm:pt modelId="{F669B651-016D-49C2-8AD9-AF5EA92A6D95}" type="pres">
      <dgm:prSet presAssocID="{0EA1CC6E-0278-4955-BA59-6EE91D231573}" presName="thickLine" presStyleLbl="alignNode1" presStyleIdx="6" presStyleCnt="10"/>
      <dgm:spPr/>
    </dgm:pt>
    <dgm:pt modelId="{631F111D-6A83-454A-8C40-8758079ADA36}" type="pres">
      <dgm:prSet presAssocID="{0EA1CC6E-0278-4955-BA59-6EE91D231573}" presName="horz1" presStyleCnt="0"/>
      <dgm:spPr/>
    </dgm:pt>
    <dgm:pt modelId="{12D9E88F-2C62-4F4C-9931-515EA379CA67}" type="pres">
      <dgm:prSet presAssocID="{0EA1CC6E-0278-4955-BA59-6EE91D231573}" presName="tx1" presStyleLbl="revTx" presStyleIdx="6" presStyleCnt="10"/>
      <dgm:spPr/>
    </dgm:pt>
    <dgm:pt modelId="{F8E9D28C-D2C9-4681-B78A-D01089095BDB}" type="pres">
      <dgm:prSet presAssocID="{0EA1CC6E-0278-4955-BA59-6EE91D231573}" presName="vert1" presStyleCnt="0"/>
      <dgm:spPr/>
    </dgm:pt>
    <dgm:pt modelId="{A2F22FCC-A150-4457-B1F4-CA984E62A23B}" type="pres">
      <dgm:prSet presAssocID="{3B8E7214-4694-4A0E-91A0-E19F185A2F27}" presName="thickLine" presStyleLbl="alignNode1" presStyleIdx="7" presStyleCnt="10"/>
      <dgm:spPr/>
    </dgm:pt>
    <dgm:pt modelId="{8562B8A5-D8EC-4193-895D-68F051E283E5}" type="pres">
      <dgm:prSet presAssocID="{3B8E7214-4694-4A0E-91A0-E19F185A2F27}" presName="horz1" presStyleCnt="0"/>
      <dgm:spPr/>
    </dgm:pt>
    <dgm:pt modelId="{6CC06EAC-2371-46A9-A5D5-F8C88A22BA98}" type="pres">
      <dgm:prSet presAssocID="{3B8E7214-4694-4A0E-91A0-E19F185A2F27}" presName="tx1" presStyleLbl="revTx" presStyleIdx="7" presStyleCnt="10"/>
      <dgm:spPr/>
    </dgm:pt>
    <dgm:pt modelId="{81C481AF-ED40-4049-99C6-37DEA61CBD9E}" type="pres">
      <dgm:prSet presAssocID="{3B8E7214-4694-4A0E-91A0-E19F185A2F27}" presName="vert1" presStyleCnt="0"/>
      <dgm:spPr/>
    </dgm:pt>
    <dgm:pt modelId="{50165832-4629-4347-8B8B-1339A4C917DD}" type="pres">
      <dgm:prSet presAssocID="{EBF4211D-CB08-4430-8DA2-A71D644C591F}" presName="thickLine" presStyleLbl="alignNode1" presStyleIdx="8" presStyleCnt="10"/>
      <dgm:spPr/>
    </dgm:pt>
    <dgm:pt modelId="{2D33E8E1-2725-4997-929A-EFF1EFD38530}" type="pres">
      <dgm:prSet presAssocID="{EBF4211D-CB08-4430-8DA2-A71D644C591F}" presName="horz1" presStyleCnt="0"/>
      <dgm:spPr/>
    </dgm:pt>
    <dgm:pt modelId="{A8833FE1-3964-468E-AC4A-3E4489C3B477}" type="pres">
      <dgm:prSet presAssocID="{EBF4211D-CB08-4430-8DA2-A71D644C591F}" presName="tx1" presStyleLbl="revTx" presStyleIdx="8" presStyleCnt="10"/>
      <dgm:spPr/>
    </dgm:pt>
    <dgm:pt modelId="{D9871FC9-2CB3-489F-B309-D4380613C561}" type="pres">
      <dgm:prSet presAssocID="{EBF4211D-CB08-4430-8DA2-A71D644C591F}" presName="vert1" presStyleCnt="0"/>
      <dgm:spPr/>
    </dgm:pt>
    <dgm:pt modelId="{2847F73D-5B17-4F84-BAC5-0BE0279752DF}" type="pres">
      <dgm:prSet presAssocID="{084FC743-5198-4619-98E9-844E988E54EC}" presName="thickLine" presStyleLbl="alignNode1" presStyleIdx="9" presStyleCnt="10"/>
      <dgm:spPr/>
    </dgm:pt>
    <dgm:pt modelId="{0393735F-AA39-4F02-A795-2FC5D6576316}" type="pres">
      <dgm:prSet presAssocID="{084FC743-5198-4619-98E9-844E988E54EC}" presName="horz1" presStyleCnt="0"/>
      <dgm:spPr/>
    </dgm:pt>
    <dgm:pt modelId="{FA14DA11-3D95-43F7-A4A4-4B135E3EE2B7}" type="pres">
      <dgm:prSet presAssocID="{084FC743-5198-4619-98E9-844E988E54EC}" presName="tx1" presStyleLbl="revTx" presStyleIdx="9" presStyleCnt="10"/>
      <dgm:spPr/>
    </dgm:pt>
    <dgm:pt modelId="{52BFEC7C-3026-4C21-B9F1-3DA4BE18F161}" type="pres">
      <dgm:prSet presAssocID="{084FC743-5198-4619-98E9-844E988E54EC}" presName="vert1" presStyleCnt="0"/>
      <dgm:spPr/>
    </dgm:pt>
  </dgm:ptLst>
  <dgm:cxnLst>
    <dgm:cxn modelId="{C6A34A04-60CB-4AA5-9689-1C8F75FC65E8}" type="presOf" srcId="{810BDDE9-246C-49B4-A335-1442C01C3FC1}" destId="{7DD5E155-3FD0-4935-A4F1-267050C0CEB2}" srcOrd="0" destOrd="0" presId="urn:microsoft.com/office/officeart/2008/layout/LinedList"/>
    <dgm:cxn modelId="{AED25C07-3603-4615-977A-CF0A28D9D5EB}" srcId="{21CE8D1C-A1CB-4771-913D-777B85344DB5}" destId="{810BDDE9-246C-49B4-A335-1442C01C3FC1}" srcOrd="3" destOrd="0" parTransId="{DA332DCF-805F-4143-8299-BE9633F5CF20}" sibTransId="{C825763A-6DFA-4EE1-A3DF-C3FAF2E8B5DE}"/>
    <dgm:cxn modelId="{08DFE30B-0839-46A7-B1A6-F0A82B97B68C}" type="presOf" srcId="{21CE8D1C-A1CB-4771-913D-777B85344DB5}" destId="{8B193681-687F-4A4A-9289-504DE84CC0FA}" srcOrd="0" destOrd="0" presId="urn:microsoft.com/office/officeart/2008/layout/LinedList"/>
    <dgm:cxn modelId="{ABA08D14-20A1-4E07-A8F6-7501298187D8}" srcId="{21CE8D1C-A1CB-4771-913D-777B85344DB5}" destId="{37150A15-C465-43CC-89DA-2A6EB103B2B2}" srcOrd="4" destOrd="0" parTransId="{71A24AD2-8EAC-45AD-93FD-6D7C721D45B3}" sibTransId="{C0FBD594-9A42-41F5-88BB-D66E7B3122DC}"/>
    <dgm:cxn modelId="{0312C01E-0E60-44EA-A315-35A735D593CC}" type="presOf" srcId="{EBF4211D-CB08-4430-8DA2-A71D644C591F}" destId="{A8833FE1-3964-468E-AC4A-3E4489C3B477}" srcOrd="0" destOrd="0" presId="urn:microsoft.com/office/officeart/2008/layout/LinedList"/>
    <dgm:cxn modelId="{9E6E7E2F-4D0C-4147-94A7-FA218270F48F}" srcId="{21CE8D1C-A1CB-4771-913D-777B85344DB5}" destId="{0EA1CC6E-0278-4955-BA59-6EE91D231573}" srcOrd="6" destOrd="0" parTransId="{AD490DB1-3FB5-4DD4-9D47-55A73016BE33}" sibTransId="{9508FDF9-0775-48C5-A18E-98F2355258AB}"/>
    <dgm:cxn modelId="{97B2DE38-975F-40EE-9E81-6D50D61D208E}" type="presOf" srcId="{50DEF877-3A15-4715-ABB5-408B583E2090}" destId="{1D1C2655-981A-419E-B297-F05EFE2D50F4}" srcOrd="0" destOrd="0" presId="urn:microsoft.com/office/officeart/2008/layout/LinedList"/>
    <dgm:cxn modelId="{F7FF083C-6E3E-425B-99BC-FFA9878D9F21}" srcId="{21CE8D1C-A1CB-4771-913D-777B85344DB5}" destId="{B28B04BC-C27B-41BF-94D8-9EC818A927DA}" srcOrd="5" destOrd="0" parTransId="{D7E16035-A1DD-4DE4-863F-02EBEB2C26E7}" sibTransId="{D8CDC405-E76C-4533-B06F-BB4481298717}"/>
    <dgm:cxn modelId="{2AFE9F61-AC70-4C9F-BE30-80A20D7D13D3}" type="presOf" srcId="{0EA1CC6E-0278-4955-BA59-6EE91D231573}" destId="{12D9E88F-2C62-4F4C-9931-515EA379CA67}" srcOrd="0" destOrd="0" presId="urn:microsoft.com/office/officeart/2008/layout/LinedList"/>
    <dgm:cxn modelId="{9E89C544-793A-40B0-AD10-55E4E321F72A}" srcId="{21CE8D1C-A1CB-4771-913D-777B85344DB5}" destId="{084FC743-5198-4619-98E9-844E988E54EC}" srcOrd="9" destOrd="0" parTransId="{1910B494-5CEA-4FFD-B924-35DA4387D667}" sibTransId="{337EF27A-4982-4DD0-8363-3746082632A0}"/>
    <dgm:cxn modelId="{38C15E6F-C8B4-4406-A52E-2F31BAD344CA}" srcId="{21CE8D1C-A1CB-4771-913D-777B85344DB5}" destId="{1B053D40-806E-4374-A272-0E27DCD610EB}" srcOrd="2" destOrd="0" parTransId="{3A34BE5B-6BD2-40E2-B859-127D38E85E8A}" sibTransId="{D51C8F17-79BD-41D2-9D90-830699B4D14E}"/>
    <dgm:cxn modelId="{FDCEC94F-F9D8-401F-BF28-E3DDCB8B68F7}" type="presOf" srcId="{B28B04BC-C27B-41BF-94D8-9EC818A927DA}" destId="{BC6CA13B-6074-49A7-93FE-C2C375332222}" srcOrd="0" destOrd="0" presId="urn:microsoft.com/office/officeart/2008/layout/LinedList"/>
    <dgm:cxn modelId="{59BBAB74-BF4C-4AB5-9916-F47F1430F642}" srcId="{21CE8D1C-A1CB-4771-913D-777B85344DB5}" destId="{E85F5EDC-56A5-4A0B-B599-737348C17B85}" srcOrd="1" destOrd="0" parTransId="{6F09E99D-B9A1-4AA0-A977-C11A1F38D9F1}" sibTransId="{B30C597B-9F75-4AE2-A722-C8C2CCCEC4A5}"/>
    <dgm:cxn modelId="{52A0B87F-4345-4998-9E4E-9572C52EF322}" type="presOf" srcId="{1B053D40-806E-4374-A272-0E27DCD610EB}" destId="{82F13ACB-5CB0-41E1-A984-4ADBB03EED27}" srcOrd="0" destOrd="0" presId="urn:microsoft.com/office/officeart/2008/layout/LinedList"/>
    <dgm:cxn modelId="{B63CDD80-EF0A-4405-9F92-BE6F7C69E9D3}" type="presOf" srcId="{3B8E7214-4694-4A0E-91A0-E19F185A2F27}" destId="{6CC06EAC-2371-46A9-A5D5-F8C88A22BA98}" srcOrd="0" destOrd="0" presId="urn:microsoft.com/office/officeart/2008/layout/LinedList"/>
    <dgm:cxn modelId="{8D49BA84-F993-4F69-8F68-3351E056E210}" srcId="{21CE8D1C-A1CB-4771-913D-777B85344DB5}" destId="{3B8E7214-4694-4A0E-91A0-E19F185A2F27}" srcOrd="7" destOrd="0" parTransId="{C3096F47-C481-4957-94D9-77DAE29E914B}" sibTransId="{BF9DAA82-7DBA-4AD6-97CB-5EA16415E1A0}"/>
    <dgm:cxn modelId="{7FFEED87-2C2F-4136-A5FA-E58295CEB189}" type="presOf" srcId="{37150A15-C465-43CC-89DA-2A6EB103B2B2}" destId="{DE39E111-ED6E-43BC-8D2B-F34F6CC21F9A}" srcOrd="0" destOrd="0" presId="urn:microsoft.com/office/officeart/2008/layout/LinedList"/>
    <dgm:cxn modelId="{3B3FC999-C301-4CB4-BCEF-736C45BADA4F}" srcId="{21CE8D1C-A1CB-4771-913D-777B85344DB5}" destId="{EBF4211D-CB08-4430-8DA2-A71D644C591F}" srcOrd="8" destOrd="0" parTransId="{299A25DF-6799-4E52-9432-8DAF546A95FE}" sibTransId="{7B402F97-CF18-494C-8652-ECCC4AABF6E3}"/>
    <dgm:cxn modelId="{D8A607A4-CE21-4D66-BDEC-51CC1D3905D0}" type="presOf" srcId="{E85F5EDC-56A5-4A0B-B599-737348C17B85}" destId="{DF373AB6-1928-4646-839E-81B7D838BA87}" srcOrd="0" destOrd="0" presId="urn:microsoft.com/office/officeart/2008/layout/LinedList"/>
    <dgm:cxn modelId="{932FE5CB-7087-49C5-85F0-28F993E641BD}" type="presOf" srcId="{084FC743-5198-4619-98E9-844E988E54EC}" destId="{FA14DA11-3D95-43F7-A4A4-4B135E3EE2B7}" srcOrd="0" destOrd="0" presId="urn:microsoft.com/office/officeart/2008/layout/LinedList"/>
    <dgm:cxn modelId="{CFADFBE0-C9F4-43B2-9B87-F594F83DFEC1}" srcId="{21CE8D1C-A1CB-4771-913D-777B85344DB5}" destId="{50DEF877-3A15-4715-ABB5-408B583E2090}" srcOrd="0" destOrd="0" parTransId="{74095517-A9CF-41DB-A825-977A036ECE4D}" sibTransId="{62D5529C-5F9E-445A-8A2B-071917994761}"/>
    <dgm:cxn modelId="{8320D132-6C2E-4734-AF3F-9A42286022EB}" type="presParOf" srcId="{8B193681-687F-4A4A-9289-504DE84CC0FA}" destId="{5884B7DD-4B6B-4F32-BB88-DCC781ED0B54}" srcOrd="0" destOrd="0" presId="urn:microsoft.com/office/officeart/2008/layout/LinedList"/>
    <dgm:cxn modelId="{E11E8CDA-2700-4E45-888E-950B72E1DBC4}" type="presParOf" srcId="{8B193681-687F-4A4A-9289-504DE84CC0FA}" destId="{8A4C24B2-BD48-4947-A380-D94F89CA0F4D}" srcOrd="1" destOrd="0" presId="urn:microsoft.com/office/officeart/2008/layout/LinedList"/>
    <dgm:cxn modelId="{75079F8F-70DD-4712-A0D9-38C024A82AF9}" type="presParOf" srcId="{8A4C24B2-BD48-4947-A380-D94F89CA0F4D}" destId="{1D1C2655-981A-419E-B297-F05EFE2D50F4}" srcOrd="0" destOrd="0" presId="urn:microsoft.com/office/officeart/2008/layout/LinedList"/>
    <dgm:cxn modelId="{EAF626A9-A04B-4BEE-9DC1-683474F094E9}" type="presParOf" srcId="{8A4C24B2-BD48-4947-A380-D94F89CA0F4D}" destId="{EEA1E7AD-62E6-423F-8884-B572C7AC1E91}" srcOrd="1" destOrd="0" presId="urn:microsoft.com/office/officeart/2008/layout/LinedList"/>
    <dgm:cxn modelId="{2F448896-FD30-4689-B521-08202DB567BC}" type="presParOf" srcId="{8B193681-687F-4A4A-9289-504DE84CC0FA}" destId="{D48BBC0B-E483-4B6F-A765-EAB748B387B0}" srcOrd="2" destOrd="0" presId="urn:microsoft.com/office/officeart/2008/layout/LinedList"/>
    <dgm:cxn modelId="{58416A21-0DD1-4298-BB90-595615F39F45}" type="presParOf" srcId="{8B193681-687F-4A4A-9289-504DE84CC0FA}" destId="{D3C6977F-42AF-4669-9F80-050DC82222AB}" srcOrd="3" destOrd="0" presId="urn:microsoft.com/office/officeart/2008/layout/LinedList"/>
    <dgm:cxn modelId="{53642A95-7D1A-408B-8767-7A767EF2891D}" type="presParOf" srcId="{D3C6977F-42AF-4669-9F80-050DC82222AB}" destId="{DF373AB6-1928-4646-839E-81B7D838BA87}" srcOrd="0" destOrd="0" presId="urn:microsoft.com/office/officeart/2008/layout/LinedList"/>
    <dgm:cxn modelId="{0BDF930F-13CD-4711-B26C-68F4BCDDA9CD}" type="presParOf" srcId="{D3C6977F-42AF-4669-9F80-050DC82222AB}" destId="{9F2433A1-9D8E-47C3-8A42-0267FEDDB57D}" srcOrd="1" destOrd="0" presId="urn:microsoft.com/office/officeart/2008/layout/LinedList"/>
    <dgm:cxn modelId="{F4303488-04A4-4297-8CC6-954881D33A8B}" type="presParOf" srcId="{8B193681-687F-4A4A-9289-504DE84CC0FA}" destId="{F6551C33-0605-4754-A4FE-A5B9FAE25593}" srcOrd="4" destOrd="0" presId="urn:microsoft.com/office/officeart/2008/layout/LinedList"/>
    <dgm:cxn modelId="{F0E2C3C9-2BB3-4359-8A6B-BBDF42C9AD2D}" type="presParOf" srcId="{8B193681-687F-4A4A-9289-504DE84CC0FA}" destId="{A9F2EFD1-BC47-46B7-ABFE-8BD12A39D87C}" srcOrd="5" destOrd="0" presId="urn:microsoft.com/office/officeart/2008/layout/LinedList"/>
    <dgm:cxn modelId="{986C00C5-38C4-4F83-BCAA-E42AB1628EA3}" type="presParOf" srcId="{A9F2EFD1-BC47-46B7-ABFE-8BD12A39D87C}" destId="{82F13ACB-5CB0-41E1-A984-4ADBB03EED27}" srcOrd="0" destOrd="0" presId="urn:microsoft.com/office/officeart/2008/layout/LinedList"/>
    <dgm:cxn modelId="{B18DEDD7-6CD3-4E0B-B6D1-08811B185E2B}" type="presParOf" srcId="{A9F2EFD1-BC47-46B7-ABFE-8BD12A39D87C}" destId="{0D573D09-9E95-49D8-8097-7563A82709A2}" srcOrd="1" destOrd="0" presId="urn:microsoft.com/office/officeart/2008/layout/LinedList"/>
    <dgm:cxn modelId="{1D877750-15B7-4946-955A-80FD8833EBAC}" type="presParOf" srcId="{8B193681-687F-4A4A-9289-504DE84CC0FA}" destId="{8F6F1A5A-50FE-4702-97BF-35BAA732EB41}" srcOrd="6" destOrd="0" presId="urn:microsoft.com/office/officeart/2008/layout/LinedList"/>
    <dgm:cxn modelId="{BF43022D-FF2E-474A-BE03-234303522151}" type="presParOf" srcId="{8B193681-687F-4A4A-9289-504DE84CC0FA}" destId="{50DF52C2-6257-4BEC-8764-1D3C7E1AD02F}" srcOrd="7" destOrd="0" presId="urn:microsoft.com/office/officeart/2008/layout/LinedList"/>
    <dgm:cxn modelId="{2D5631DE-4402-4B0D-8B1E-9E02D2D2D17A}" type="presParOf" srcId="{50DF52C2-6257-4BEC-8764-1D3C7E1AD02F}" destId="{7DD5E155-3FD0-4935-A4F1-267050C0CEB2}" srcOrd="0" destOrd="0" presId="urn:microsoft.com/office/officeart/2008/layout/LinedList"/>
    <dgm:cxn modelId="{CDF58C19-EA4A-4A66-A618-F70917E16E24}" type="presParOf" srcId="{50DF52C2-6257-4BEC-8764-1D3C7E1AD02F}" destId="{8171C4D6-7BBE-4880-A17F-650B7E361A5D}" srcOrd="1" destOrd="0" presId="urn:microsoft.com/office/officeart/2008/layout/LinedList"/>
    <dgm:cxn modelId="{5B896BE3-2158-4F37-AE5A-9140FCC65B8A}" type="presParOf" srcId="{8B193681-687F-4A4A-9289-504DE84CC0FA}" destId="{E16EB0AA-CD2B-4714-A441-030C6BDEAE53}" srcOrd="8" destOrd="0" presId="urn:microsoft.com/office/officeart/2008/layout/LinedList"/>
    <dgm:cxn modelId="{4D05EE44-EB0E-4639-B401-F077213012A8}" type="presParOf" srcId="{8B193681-687F-4A4A-9289-504DE84CC0FA}" destId="{08FAE30F-46B9-4E17-88AA-447000BE99F1}" srcOrd="9" destOrd="0" presId="urn:microsoft.com/office/officeart/2008/layout/LinedList"/>
    <dgm:cxn modelId="{2A6FFADD-B37B-4B62-9562-462CEBC5D36E}" type="presParOf" srcId="{08FAE30F-46B9-4E17-88AA-447000BE99F1}" destId="{DE39E111-ED6E-43BC-8D2B-F34F6CC21F9A}" srcOrd="0" destOrd="0" presId="urn:microsoft.com/office/officeart/2008/layout/LinedList"/>
    <dgm:cxn modelId="{1B45D8E7-115B-4B06-A015-AF3B885A4EEF}" type="presParOf" srcId="{08FAE30F-46B9-4E17-88AA-447000BE99F1}" destId="{ED298FE7-0FCB-44A4-BE23-9432548D7881}" srcOrd="1" destOrd="0" presId="urn:microsoft.com/office/officeart/2008/layout/LinedList"/>
    <dgm:cxn modelId="{E94EFE58-D9BE-4C77-B2F7-408C5CCA59FA}" type="presParOf" srcId="{8B193681-687F-4A4A-9289-504DE84CC0FA}" destId="{C1236F31-2943-4D9F-8BFD-599503211915}" srcOrd="10" destOrd="0" presId="urn:microsoft.com/office/officeart/2008/layout/LinedList"/>
    <dgm:cxn modelId="{8F9FA45C-C33D-497D-A022-815D65557E48}" type="presParOf" srcId="{8B193681-687F-4A4A-9289-504DE84CC0FA}" destId="{292D5CB3-80DB-43D7-870F-C26338FD0542}" srcOrd="11" destOrd="0" presId="urn:microsoft.com/office/officeart/2008/layout/LinedList"/>
    <dgm:cxn modelId="{DB912D1B-ECF7-4BD3-AD0D-E4C23EF0F6E3}" type="presParOf" srcId="{292D5CB3-80DB-43D7-870F-C26338FD0542}" destId="{BC6CA13B-6074-49A7-93FE-C2C375332222}" srcOrd="0" destOrd="0" presId="urn:microsoft.com/office/officeart/2008/layout/LinedList"/>
    <dgm:cxn modelId="{9EFE0417-A1CE-4049-A088-E5DCBE2F6FC1}" type="presParOf" srcId="{292D5CB3-80DB-43D7-870F-C26338FD0542}" destId="{5882D4AD-64E3-4339-A94F-B50F3F2C328B}" srcOrd="1" destOrd="0" presId="urn:microsoft.com/office/officeart/2008/layout/LinedList"/>
    <dgm:cxn modelId="{8EA2B278-2B14-41CE-B66D-08FB0C3C3ADA}" type="presParOf" srcId="{8B193681-687F-4A4A-9289-504DE84CC0FA}" destId="{F669B651-016D-49C2-8AD9-AF5EA92A6D95}" srcOrd="12" destOrd="0" presId="urn:microsoft.com/office/officeart/2008/layout/LinedList"/>
    <dgm:cxn modelId="{E6357B9C-9E1B-4DB4-8BF0-28865A0F4BB1}" type="presParOf" srcId="{8B193681-687F-4A4A-9289-504DE84CC0FA}" destId="{631F111D-6A83-454A-8C40-8758079ADA36}" srcOrd="13" destOrd="0" presId="urn:microsoft.com/office/officeart/2008/layout/LinedList"/>
    <dgm:cxn modelId="{C06C40A7-B6C4-4704-843F-DBF6727C828C}" type="presParOf" srcId="{631F111D-6A83-454A-8C40-8758079ADA36}" destId="{12D9E88F-2C62-4F4C-9931-515EA379CA67}" srcOrd="0" destOrd="0" presId="urn:microsoft.com/office/officeart/2008/layout/LinedList"/>
    <dgm:cxn modelId="{84E2DDFC-8767-4D60-9ED0-3D2C697D99A0}" type="presParOf" srcId="{631F111D-6A83-454A-8C40-8758079ADA36}" destId="{F8E9D28C-D2C9-4681-B78A-D01089095BDB}" srcOrd="1" destOrd="0" presId="urn:microsoft.com/office/officeart/2008/layout/LinedList"/>
    <dgm:cxn modelId="{E1CC0F82-F9A0-4DCB-AE57-DF3F0AD1622D}" type="presParOf" srcId="{8B193681-687F-4A4A-9289-504DE84CC0FA}" destId="{A2F22FCC-A150-4457-B1F4-CA984E62A23B}" srcOrd="14" destOrd="0" presId="urn:microsoft.com/office/officeart/2008/layout/LinedList"/>
    <dgm:cxn modelId="{53D60121-D52C-4962-A4EA-84B4971F0695}" type="presParOf" srcId="{8B193681-687F-4A4A-9289-504DE84CC0FA}" destId="{8562B8A5-D8EC-4193-895D-68F051E283E5}" srcOrd="15" destOrd="0" presId="urn:microsoft.com/office/officeart/2008/layout/LinedList"/>
    <dgm:cxn modelId="{E7F6064C-D3A1-4E03-BD14-FE1B0FDE4AF9}" type="presParOf" srcId="{8562B8A5-D8EC-4193-895D-68F051E283E5}" destId="{6CC06EAC-2371-46A9-A5D5-F8C88A22BA98}" srcOrd="0" destOrd="0" presId="urn:microsoft.com/office/officeart/2008/layout/LinedList"/>
    <dgm:cxn modelId="{F91DD67F-4DC5-4062-A403-75492FE3DB40}" type="presParOf" srcId="{8562B8A5-D8EC-4193-895D-68F051E283E5}" destId="{81C481AF-ED40-4049-99C6-37DEA61CBD9E}" srcOrd="1" destOrd="0" presId="urn:microsoft.com/office/officeart/2008/layout/LinedList"/>
    <dgm:cxn modelId="{5939622B-7B27-4241-A8F5-1D264B733258}" type="presParOf" srcId="{8B193681-687F-4A4A-9289-504DE84CC0FA}" destId="{50165832-4629-4347-8B8B-1339A4C917DD}" srcOrd="16" destOrd="0" presId="urn:microsoft.com/office/officeart/2008/layout/LinedList"/>
    <dgm:cxn modelId="{D36FB2F6-4813-4151-979C-2A891D1E485A}" type="presParOf" srcId="{8B193681-687F-4A4A-9289-504DE84CC0FA}" destId="{2D33E8E1-2725-4997-929A-EFF1EFD38530}" srcOrd="17" destOrd="0" presId="urn:microsoft.com/office/officeart/2008/layout/LinedList"/>
    <dgm:cxn modelId="{9DF2241E-25AC-4A66-A275-EDDAF0B1E83E}" type="presParOf" srcId="{2D33E8E1-2725-4997-929A-EFF1EFD38530}" destId="{A8833FE1-3964-468E-AC4A-3E4489C3B477}" srcOrd="0" destOrd="0" presId="urn:microsoft.com/office/officeart/2008/layout/LinedList"/>
    <dgm:cxn modelId="{A9596F3A-E67E-4771-95AE-54DA7AA48492}" type="presParOf" srcId="{2D33E8E1-2725-4997-929A-EFF1EFD38530}" destId="{D9871FC9-2CB3-489F-B309-D4380613C561}" srcOrd="1" destOrd="0" presId="urn:microsoft.com/office/officeart/2008/layout/LinedList"/>
    <dgm:cxn modelId="{229BC39C-B785-4623-AFD2-8FAD42E73F2C}" type="presParOf" srcId="{8B193681-687F-4A4A-9289-504DE84CC0FA}" destId="{2847F73D-5B17-4F84-BAC5-0BE0279752DF}" srcOrd="18" destOrd="0" presId="urn:microsoft.com/office/officeart/2008/layout/LinedList"/>
    <dgm:cxn modelId="{69811188-32D4-47DF-AC4B-0322989218AB}" type="presParOf" srcId="{8B193681-687F-4A4A-9289-504DE84CC0FA}" destId="{0393735F-AA39-4F02-A795-2FC5D6576316}" srcOrd="19" destOrd="0" presId="urn:microsoft.com/office/officeart/2008/layout/LinedList"/>
    <dgm:cxn modelId="{428A86CB-CC10-49FA-8EA4-35EDDFE4B272}" type="presParOf" srcId="{0393735F-AA39-4F02-A795-2FC5D6576316}" destId="{FA14DA11-3D95-43F7-A4A4-4B135E3EE2B7}" srcOrd="0" destOrd="0" presId="urn:microsoft.com/office/officeart/2008/layout/LinedList"/>
    <dgm:cxn modelId="{B12CD921-DA92-4AD8-8899-21A23EA06CBA}" type="presParOf" srcId="{0393735F-AA39-4F02-A795-2FC5D6576316}" destId="{52BFEC7C-3026-4C21-B9F1-3DA4BE18F1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C5DE32-3490-4AF6-A38E-08D966E5969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AD4A906A-0830-42D9-9E55-13AB5DAE1953}">
      <dgm:prSet/>
      <dgm:spPr/>
      <dgm:t>
        <a:bodyPr/>
        <a:lstStyle/>
        <a:p>
          <a:r>
            <a:rPr lang="en-US"/>
            <a:t>Politika, proces a řízení financování zdravotnictví </a:t>
          </a:r>
          <a:endParaRPr lang="cs-CZ"/>
        </a:p>
      </dgm:t>
    </dgm:pt>
    <dgm:pt modelId="{C14A1D03-5392-4257-B9B0-D57EEDA3081A}" type="parTrans" cxnId="{9153264C-9347-4940-BA21-70B41840C4A8}">
      <dgm:prSet/>
      <dgm:spPr/>
      <dgm:t>
        <a:bodyPr/>
        <a:lstStyle/>
        <a:p>
          <a:endParaRPr lang="cs-CZ"/>
        </a:p>
      </dgm:t>
    </dgm:pt>
    <dgm:pt modelId="{7B968FB3-E310-4854-8919-E8116E4C1B78}" type="sibTrans" cxnId="{9153264C-9347-4940-BA21-70B41840C4A8}">
      <dgm:prSet/>
      <dgm:spPr/>
      <dgm:t>
        <a:bodyPr/>
        <a:lstStyle/>
        <a:p>
          <a:endParaRPr lang="cs-CZ"/>
        </a:p>
      </dgm:t>
    </dgm:pt>
    <dgm:pt modelId="{5C49BB3D-F53F-46FA-82B8-EBA12866CA66}">
      <dgm:prSet/>
      <dgm:spPr/>
      <dgm:t>
        <a:bodyPr/>
        <a:lstStyle/>
        <a:p>
          <a:r>
            <a:rPr lang="en-US"/>
            <a:t>Politiky financování zdravotnictví se řídí cíli UHC, zohledňují systémovou perspektivu a stanovují priority a pořadí strategií pro individuální i populační služby. </a:t>
          </a:r>
          <a:endParaRPr lang="cs-CZ"/>
        </a:p>
      </dgm:t>
    </dgm:pt>
    <dgm:pt modelId="{8B277B44-50F3-4A1A-B74C-37E4FCA67F38}" type="parTrans" cxnId="{FF61C6D8-271B-4C13-8E81-AD54D02CAB78}">
      <dgm:prSet/>
      <dgm:spPr/>
      <dgm:t>
        <a:bodyPr/>
        <a:lstStyle/>
        <a:p>
          <a:endParaRPr lang="cs-CZ"/>
        </a:p>
      </dgm:t>
    </dgm:pt>
    <dgm:pt modelId="{00B8182A-B1F9-4F84-84BF-0B293BC73AD3}" type="sibTrans" cxnId="{FF61C6D8-271B-4C13-8E81-AD54D02CAB78}">
      <dgm:prSet/>
      <dgm:spPr/>
      <dgm:t>
        <a:bodyPr/>
        <a:lstStyle/>
        <a:p>
          <a:endParaRPr lang="cs-CZ"/>
        </a:p>
      </dgm:t>
    </dgm:pt>
    <dgm:pt modelId="{C97898CE-7FFE-4D4C-9806-7EE1C68F0048}">
      <dgm:prSet/>
      <dgm:spPr/>
      <dgm:t>
        <a:bodyPr/>
        <a:lstStyle/>
        <a:p>
          <a:r>
            <a:rPr lang="en-US"/>
            <a:t>Zvyšování příjmů </a:t>
          </a:r>
          <a:endParaRPr lang="cs-CZ"/>
        </a:p>
      </dgm:t>
    </dgm:pt>
    <dgm:pt modelId="{42BFF50F-5731-4BF3-AE0B-20F9CD1CDAFB}" type="parTrans" cxnId="{F61114F0-AA2D-4107-AF9E-960DABE5F470}">
      <dgm:prSet/>
      <dgm:spPr/>
      <dgm:t>
        <a:bodyPr/>
        <a:lstStyle/>
        <a:p>
          <a:endParaRPr lang="cs-CZ"/>
        </a:p>
      </dgm:t>
    </dgm:pt>
    <dgm:pt modelId="{268392EC-DF47-4A2E-9B25-C9DCA0493D0C}" type="sibTrans" cxnId="{F61114F0-AA2D-4107-AF9E-960DABE5F470}">
      <dgm:prSet/>
      <dgm:spPr/>
      <dgm:t>
        <a:bodyPr/>
        <a:lstStyle/>
        <a:p>
          <a:endParaRPr lang="cs-CZ"/>
        </a:p>
      </dgm:t>
    </dgm:pt>
    <dgm:pt modelId="{4F1C6FF9-84CB-470D-BAFD-BFA4EBE301D7}">
      <dgm:prSet/>
      <dgm:spPr/>
      <dgm:t>
        <a:bodyPr/>
        <a:lstStyle/>
        <a:p>
          <a:r>
            <a:rPr lang="en-US"/>
            <a:t>Výdaje na zdravotnictví jsou založeny převážně na veřejných/povinných zdrojích financování. </a:t>
          </a:r>
          <a:endParaRPr lang="cs-CZ"/>
        </a:p>
      </dgm:t>
    </dgm:pt>
    <dgm:pt modelId="{667D5C6C-2FC5-4D82-91C5-0FFEE746EC4F}" type="parTrans" cxnId="{9B93B01C-BE3E-4C43-B08A-43C1E2C3889A}">
      <dgm:prSet/>
      <dgm:spPr/>
      <dgm:t>
        <a:bodyPr/>
        <a:lstStyle/>
        <a:p>
          <a:endParaRPr lang="cs-CZ"/>
        </a:p>
      </dgm:t>
    </dgm:pt>
    <dgm:pt modelId="{F4096446-0726-45CE-8B17-B28112694716}" type="sibTrans" cxnId="{9B93B01C-BE3E-4C43-B08A-43C1E2C3889A}">
      <dgm:prSet/>
      <dgm:spPr/>
      <dgm:t>
        <a:bodyPr/>
        <a:lstStyle/>
        <a:p>
          <a:endParaRPr lang="cs-CZ"/>
        </a:p>
      </dgm:t>
    </dgm:pt>
    <dgm:pt modelId="{04347875-C60E-4225-BA65-1694B768B677}">
      <dgm:prSet/>
      <dgm:spPr/>
      <dgm:t>
        <a:bodyPr/>
        <a:lstStyle/>
        <a:p>
          <a:r>
            <a:rPr lang="en-US"/>
            <a:t>Sdružování příjmů </a:t>
          </a:r>
          <a:endParaRPr lang="cs-CZ"/>
        </a:p>
      </dgm:t>
    </dgm:pt>
    <dgm:pt modelId="{472F7BB2-B8A3-45F1-AB8F-543539FA4BB7}" type="parTrans" cxnId="{324BD076-0B96-4872-B6B9-EA75C8AEEA9A}">
      <dgm:prSet/>
      <dgm:spPr/>
      <dgm:t>
        <a:bodyPr/>
        <a:lstStyle/>
        <a:p>
          <a:endParaRPr lang="cs-CZ"/>
        </a:p>
      </dgm:t>
    </dgm:pt>
    <dgm:pt modelId="{0F9B1CB5-1D95-4EC3-855A-FE93E9899983}" type="sibTrans" cxnId="{324BD076-0B96-4872-B6B9-EA75C8AEEA9A}">
      <dgm:prSet/>
      <dgm:spPr/>
      <dgm:t>
        <a:bodyPr/>
        <a:lstStyle/>
        <a:p>
          <a:endParaRPr lang="cs-CZ"/>
        </a:p>
      </dgm:t>
    </dgm:pt>
    <dgm:pt modelId="{135CB782-9FC9-442B-9ADD-0629ACE3B793}">
      <dgm:prSet/>
      <dgm:spPr/>
      <dgm:t>
        <a:bodyPr/>
        <a:lstStyle/>
        <a:p>
          <a:r>
            <a:rPr lang="en-US"/>
            <a:t>Struktura a mechanismy sdružování v rámci celého zdravotnického systému zvyšují potenciál přerozdělování dostupných předplacených prostředků. </a:t>
          </a:r>
          <a:endParaRPr lang="cs-CZ"/>
        </a:p>
      </dgm:t>
    </dgm:pt>
    <dgm:pt modelId="{FBE0637A-99E2-4DB3-A29C-2359D9550E56}" type="parTrans" cxnId="{C291CF1E-3082-49A0-9AFA-4907BCAA591A}">
      <dgm:prSet/>
      <dgm:spPr/>
      <dgm:t>
        <a:bodyPr/>
        <a:lstStyle/>
        <a:p>
          <a:endParaRPr lang="cs-CZ"/>
        </a:p>
      </dgm:t>
    </dgm:pt>
    <dgm:pt modelId="{582F76B3-D862-431E-9D7E-EAC7A942619B}" type="sibTrans" cxnId="{C291CF1E-3082-49A0-9AFA-4907BCAA591A}">
      <dgm:prSet/>
      <dgm:spPr/>
      <dgm:t>
        <a:bodyPr/>
        <a:lstStyle/>
        <a:p>
          <a:endParaRPr lang="cs-CZ"/>
        </a:p>
      </dgm:t>
    </dgm:pt>
    <dgm:pt modelId="{D7A8A117-C853-4E96-A667-E3F9D342BEE6}">
      <dgm:prSet/>
      <dgm:spPr/>
      <dgm:t>
        <a:bodyPr/>
        <a:lstStyle/>
        <a:p>
          <a:r>
            <a:rPr lang="en-US"/>
            <a:t>Nákup a platby poskytovatelům </a:t>
          </a:r>
          <a:endParaRPr lang="cs-CZ"/>
        </a:p>
      </dgm:t>
    </dgm:pt>
    <dgm:pt modelId="{04255287-D94C-4C79-BF85-65D6F6DA194E}" type="parTrans" cxnId="{6271FB5B-D0C7-4614-BAD4-F1F14B8321B1}">
      <dgm:prSet/>
      <dgm:spPr/>
      <dgm:t>
        <a:bodyPr/>
        <a:lstStyle/>
        <a:p>
          <a:endParaRPr lang="cs-CZ"/>
        </a:p>
      </dgm:t>
    </dgm:pt>
    <dgm:pt modelId="{46C80C82-8BFE-4898-AB82-24CECBA707F5}" type="sibTrans" cxnId="{6271FB5B-D0C7-4614-BAD4-F1F14B8321B1}">
      <dgm:prSet/>
      <dgm:spPr/>
      <dgm:t>
        <a:bodyPr/>
        <a:lstStyle/>
        <a:p>
          <a:endParaRPr lang="cs-CZ"/>
        </a:p>
      </dgm:t>
    </dgm:pt>
    <dgm:pt modelId="{6BE175FE-CAB0-49F7-8AEC-D06CB8546760}">
      <dgm:prSet/>
      <dgm:spPr/>
      <dgm:t>
        <a:bodyPr/>
        <a:lstStyle/>
        <a:p>
          <a:r>
            <a:rPr lang="en-US"/>
            <a:t>Přidělení zdrojů poskytovatelům odráží zdravotní potřeby populace, výkonnost poskytovatelů nebo jejich kombinaci. </a:t>
          </a:r>
          <a:endParaRPr lang="cs-CZ"/>
        </a:p>
      </dgm:t>
    </dgm:pt>
    <dgm:pt modelId="{5C8EFEE0-5B7F-4CA9-A150-AFA3090A8DEA}" type="parTrans" cxnId="{259BA167-E1D5-42E1-9865-54376CDD744B}">
      <dgm:prSet/>
      <dgm:spPr/>
      <dgm:t>
        <a:bodyPr/>
        <a:lstStyle/>
        <a:p>
          <a:endParaRPr lang="cs-CZ"/>
        </a:p>
      </dgm:t>
    </dgm:pt>
    <dgm:pt modelId="{5F81377A-AD4D-4FEA-AA6F-ADDDA39BAD20}" type="sibTrans" cxnId="{259BA167-E1D5-42E1-9865-54376CDD744B}">
      <dgm:prSet/>
      <dgm:spPr/>
      <dgm:t>
        <a:bodyPr/>
        <a:lstStyle/>
        <a:p>
          <a:endParaRPr lang="cs-CZ"/>
        </a:p>
      </dgm:t>
    </dgm:pt>
    <dgm:pt modelId="{4715E9AD-602A-4606-AB20-C1CB890E038B}">
      <dgm:prSet/>
      <dgm:spPr/>
      <dgm:t>
        <a:bodyPr/>
        <a:lstStyle/>
        <a:p>
          <a:r>
            <a:rPr lang="en-US"/>
            <a:t>Výhody a podmínky přístupu </a:t>
          </a:r>
          <a:endParaRPr lang="cs-CZ"/>
        </a:p>
      </dgm:t>
    </dgm:pt>
    <dgm:pt modelId="{EEFEB8FD-EDB3-4EFD-A720-81CCA4398CD2}" type="parTrans" cxnId="{864AF549-C244-4441-8721-7524E069A387}">
      <dgm:prSet/>
      <dgm:spPr/>
      <dgm:t>
        <a:bodyPr/>
        <a:lstStyle/>
        <a:p>
          <a:endParaRPr lang="cs-CZ"/>
        </a:p>
      </dgm:t>
    </dgm:pt>
    <dgm:pt modelId="{D2790A40-4995-400F-B29A-A36C0E629B69}" type="sibTrans" cxnId="{864AF549-C244-4441-8721-7524E069A387}">
      <dgm:prSet/>
      <dgm:spPr/>
      <dgm:t>
        <a:bodyPr/>
        <a:lstStyle/>
        <a:p>
          <a:endParaRPr lang="cs-CZ"/>
        </a:p>
      </dgm:t>
    </dgm:pt>
    <dgm:pt modelId="{4766688B-A70D-4995-BA5F-E56369E28C93}">
      <dgm:prSet/>
      <dgm:spPr/>
      <dgm:t>
        <a:bodyPr/>
        <a:lstStyle/>
        <a:p>
          <a:r>
            <a:rPr lang="en-US"/>
            <a:t>Návrh dávek zahrnuje výslovné omezení uživatelských poplatků a chrání přístup zranitelných skupin. </a:t>
          </a:r>
          <a:endParaRPr lang="cs-CZ"/>
        </a:p>
      </dgm:t>
    </dgm:pt>
    <dgm:pt modelId="{3EEFB862-6E69-4571-8624-0ADB1CE811A0}" type="parTrans" cxnId="{239D8368-DFD5-465B-AB40-FE4F82D7F0EA}">
      <dgm:prSet/>
      <dgm:spPr/>
      <dgm:t>
        <a:bodyPr/>
        <a:lstStyle/>
        <a:p>
          <a:endParaRPr lang="cs-CZ"/>
        </a:p>
      </dgm:t>
    </dgm:pt>
    <dgm:pt modelId="{3A7E75A9-AE6A-4C81-8658-511BB687DE67}" type="sibTrans" cxnId="{239D8368-DFD5-465B-AB40-FE4F82D7F0EA}">
      <dgm:prSet/>
      <dgm:spPr/>
      <dgm:t>
        <a:bodyPr/>
        <a:lstStyle/>
        <a:p>
          <a:endParaRPr lang="cs-CZ"/>
        </a:p>
      </dgm:t>
    </dgm:pt>
    <dgm:pt modelId="{1A1FD997-AF51-4C73-8274-A1B1949338E2}">
      <dgm:prSet/>
      <dgm:spPr/>
      <dgm:t>
        <a:bodyPr/>
        <a:lstStyle/>
        <a:p>
          <a:r>
            <a:rPr lang="en-US"/>
            <a:t>Řízení veřejných financí </a:t>
          </a:r>
          <a:endParaRPr lang="cs-CZ"/>
        </a:p>
      </dgm:t>
    </dgm:pt>
    <dgm:pt modelId="{39C04D03-4F1D-4A75-ADDF-1ABE2F5186E8}" type="parTrans" cxnId="{0DFF8F5B-AFF4-49C9-82F6-1DC4BA3A2785}">
      <dgm:prSet/>
      <dgm:spPr/>
      <dgm:t>
        <a:bodyPr/>
        <a:lstStyle/>
        <a:p>
          <a:endParaRPr lang="cs-CZ"/>
        </a:p>
      </dgm:t>
    </dgm:pt>
    <dgm:pt modelId="{6BCA3485-D050-4013-BD07-A31C645440C2}" type="sibTrans" cxnId="{0DFF8F5B-AFF4-49C9-82F6-1DC4BA3A2785}">
      <dgm:prSet/>
      <dgm:spPr/>
      <dgm:t>
        <a:bodyPr/>
        <a:lstStyle/>
        <a:p>
          <a:endParaRPr lang="cs-CZ"/>
        </a:p>
      </dgm:t>
    </dgm:pt>
    <dgm:pt modelId="{327A7F84-DCB6-4C72-A7CE-58FC64AB18A3}">
      <dgm:prSet/>
      <dgm:spPr/>
      <dgm:t>
        <a:bodyPr/>
        <a:lstStyle/>
        <a:p>
          <a:r>
            <a:rPr lang="en-US"/>
            <a:t>Formulace a struktura rozpočtu na zdravotnictví podporují flexibilní výdaje a jsou v souladu s prioritami odvětví.</a:t>
          </a:r>
          <a:br>
            <a:rPr lang="en-US"/>
          </a:br>
          <a:endParaRPr lang="cs-CZ"/>
        </a:p>
      </dgm:t>
    </dgm:pt>
    <dgm:pt modelId="{6F8CD710-28AE-4127-BE09-075FAB80AA2E}" type="parTrans" cxnId="{CF9EEDEB-C699-4F7F-B94D-7EF815CCB0A9}">
      <dgm:prSet/>
      <dgm:spPr/>
      <dgm:t>
        <a:bodyPr/>
        <a:lstStyle/>
        <a:p>
          <a:endParaRPr lang="cs-CZ"/>
        </a:p>
      </dgm:t>
    </dgm:pt>
    <dgm:pt modelId="{DA4B1072-9962-4376-B173-DE486119F87F}" type="sibTrans" cxnId="{CF9EEDEB-C699-4F7F-B94D-7EF815CCB0A9}">
      <dgm:prSet/>
      <dgm:spPr/>
      <dgm:t>
        <a:bodyPr/>
        <a:lstStyle/>
        <a:p>
          <a:endParaRPr lang="cs-CZ"/>
        </a:p>
      </dgm:t>
    </dgm:pt>
    <dgm:pt modelId="{53FF52B6-95C4-4D69-B691-843BB5ADCD74}" type="pres">
      <dgm:prSet presAssocID="{E3C5DE32-3490-4AF6-A38E-08D966E59692}" presName="linear" presStyleCnt="0">
        <dgm:presLayoutVars>
          <dgm:animLvl val="lvl"/>
          <dgm:resizeHandles val="exact"/>
        </dgm:presLayoutVars>
      </dgm:prSet>
      <dgm:spPr/>
    </dgm:pt>
    <dgm:pt modelId="{22F544CB-4B6F-4015-8F55-FE72A801ED3D}" type="pres">
      <dgm:prSet presAssocID="{AD4A906A-0830-42D9-9E55-13AB5DAE195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E6EACB75-1060-4958-B838-5A664F3FA373}" type="pres">
      <dgm:prSet presAssocID="{AD4A906A-0830-42D9-9E55-13AB5DAE1953}" presName="childText" presStyleLbl="revTx" presStyleIdx="0" presStyleCnt="6">
        <dgm:presLayoutVars>
          <dgm:bulletEnabled val="1"/>
        </dgm:presLayoutVars>
      </dgm:prSet>
      <dgm:spPr/>
    </dgm:pt>
    <dgm:pt modelId="{81EBA2AC-CFD7-492E-80D8-56A0572EF7C7}" type="pres">
      <dgm:prSet presAssocID="{C97898CE-7FFE-4D4C-9806-7EE1C68F004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E0B88E7-2D78-4B0D-A21D-11AABDC58C3D}" type="pres">
      <dgm:prSet presAssocID="{C97898CE-7FFE-4D4C-9806-7EE1C68F0048}" presName="childText" presStyleLbl="revTx" presStyleIdx="1" presStyleCnt="6">
        <dgm:presLayoutVars>
          <dgm:bulletEnabled val="1"/>
        </dgm:presLayoutVars>
      </dgm:prSet>
      <dgm:spPr/>
    </dgm:pt>
    <dgm:pt modelId="{4204CD95-EB24-4405-9B2F-032AB0229F74}" type="pres">
      <dgm:prSet presAssocID="{04347875-C60E-4225-BA65-1694B768B67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9ED5C0F-2FF7-42D6-AF28-560B8F3F3500}" type="pres">
      <dgm:prSet presAssocID="{04347875-C60E-4225-BA65-1694B768B677}" presName="childText" presStyleLbl="revTx" presStyleIdx="2" presStyleCnt="6">
        <dgm:presLayoutVars>
          <dgm:bulletEnabled val="1"/>
        </dgm:presLayoutVars>
      </dgm:prSet>
      <dgm:spPr/>
    </dgm:pt>
    <dgm:pt modelId="{D869A183-22A5-46D0-8C62-95811142097F}" type="pres">
      <dgm:prSet presAssocID="{D7A8A117-C853-4E96-A667-E3F9D342BEE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10DF6A0-95F9-4255-8629-0BC96E1DB2C4}" type="pres">
      <dgm:prSet presAssocID="{D7A8A117-C853-4E96-A667-E3F9D342BEE6}" presName="childText" presStyleLbl="revTx" presStyleIdx="3" presStyleCnt="6">
        <dgm:presLayoutVars>
          <dgm:bulletEnabled val="1"/>
        </dgm:presLayoutVars>
      </dgm:prSet>
      <dgm:spPr/>
    </dgm:pt>
    <dgm:pt modelId="{4C83020D-0E85-4EAB-B2D2-32DB42511569}" type="pres">
      <dgm:prSet presAssocID="{4715E9AD-602A-4606-AB20-C1CB890E038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8740BF6C-E40C-4874-99B0-963D28208EA3}" type="pres">
      <dgm:prSet presAssocID="{4715E9AD-602A-4606-AB20-C1CB890E038B}" presName="childText" presStyleLbl="revTx" presStyleIdx="4" presStyleCnt="6">
        <dgm:presLayoutVars>
          <dgm:bulletEnabled val="1"/>
        </dgm:presLayoutVars>
      </dgm:prSet>
      <dgm:spPr/>
    </dgm:pt>
    <dgm:pt modelId="{CA982A35-CC3E-4A37-8DAD-F2E11DD6A9D9}" type="pres">
      <dgm:prSet presAssocID="{1A1FD997-AF51-4C73-8274-A1B1949338E2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4071D3AE-C16C-44CD-9723-CA21457EC2D1}" type="pres">
      <dgm:prSet presAssocID="{1A1FD997-AF51-4C73-8274-A1B1949338E2}" presName="childText" presStyleLbl="revTx" presStyleIdx="5" presStyleCnt="6">
        <dgm:presLayoutVars>
          <dgm:bulletEnabled val="1"/>
        </dgm:presLayoutVars>
      </dgm:prSet>
      <dgm:spPr/>
    </dgm:pt>
  </dgm:ptLst>
  <dgm:cxnLst>
    <dgm:cxn modelId="{C11BEE08-3D0A-46F9-B717-865E36D6CA5F}" type="presOf" srcId="{AD4A906A-0830-42D9-9E55-13AB5DAE1953}" destId="{22F544CB-4B6F-4015-8F55-FE72A801ED3D}" srcOrd="0" destOrd="0" presId="urn:microsoft.com/office/officeart/2005/8/layout/vList2"/>
    <dgm:cxn modelId="{E44DB615-D7D2-4EC6-B8AA-52F3892C4A27}" type="presOf" srcId="{E3C5DE32-3490-4AF6-A38E-08D966E59692}" destId="{53FF52B6-95C4-4D69-B691-843BB5ADCD74}" srcOrd="0" destOrd="0" presId="urn:microsoft.com/office/officeart/2005/8/layout/vList2"/>
    <dgm:cxn modelId="{9B93B01C-BE3E-4C43-B08A-43C1E2C3889A}" srcId="{C97898CE-7FFE-4D4C-9806-7EE1C68F0048}" destId="{4F1C6FF9-84CB-470D-BAFD-BFA4EBE301D7}" srcOrd="0" destOrd="0" parTransId="{667D5C6C-2FC5-4D82-91C5-0FFEE746EC4F}" sibTransId="{F4096446-0726-45CE-8B17-B28112694716}"/>
    <dgm:cxn modelId="{C291CF1E-3082-49A0-9AFA-4907BCAA591A}" srcId="{04347875-C60E-4225-BA65-1694B768B677}" destId="{135CB782-9FC9-442B-9ADD-0629ACE3B793}" srcOrd="0" destOrd="0" parTransId="{FBE0637A-99E2-4DB3-A29C-2359D9550E56}" sibTransId="{582F76B3-D862-431E-9D7E-EAC7A942619B}"/>
    <dgm:cxn modelId="{6DA30739-EB97-4D9D-84F9-9D032B71D77F}" type="presOf" srcId="{D7A8A117-C853-4E96-A667-E3F9D342BEE6}" destId="{D869A183-22A5-46D0-8C62-95811142097F}" srcOrd="0" destOrd="0" presId="urn:microsoft.com/office/officeart/2005/8/layout/vList2"/>
    <dgm:cxn modelId="{0DFF8F5B-AFF4-49C9-82F6-1DC4BA3A2785}" srcId="{E3C5DE32-3490-4AF6-A38E-08D966E59692}" destId="{1A1FD997-AF51-4C73-8274-A1B1949338E2}" srcOrd="5" destOrd="0" parTransId="{39C04D03-4F1D-4A75-ADDF-1ABE2F5186E8}" sibTransId="{6BCA3485-D050-4013-BD07-A31C645440C2}"/>
    <dgm:cxn modelId="{6271FB5B-D0C7-4614-BAD4-F1F14B8321B1}" srcId="{E3C5DE32-3490-4AF6-A38E-08D966E59692}" destId="{D7A8A117-C853-4E96-A667-E3F9D342BEE6}" srcOrd="3" destOrd="0" parTransId="{04255287-D94C-4C79-BF85-65D6F6DA194E}" sibTransId="{46C80C82-8BFE-4898-AB82-24CECBA707F5}"/>
    <dgm:cxn modelId="{259BA167-E1D5-42E1-9865-54376CDD744B}" srcId="{D7A8A117-C853-4E96-A667-E3F9D342BEE6}" destId="{6BE175FE-CAB0-49F7-8AEC-D06CB8546760}" srcOrd="0" destOrd="0" parTransId="{5C8EFEE0-5B7F-4CA9-A150-AFA3090A8DEA}" sibTransId="{5F81377A-AD4D-4FEA-AA6F-ADDDA39BAD20}"/>
    <dgm:cxn modelId="{239D8368-DFD5-465B-AB40-FE4F82D7F0EA}" srcId="{4715E9AD-602A-4606-AB20-C1CB890E038B}" destId="{4766688B-A70D-4995-BA5F-E56369E28C93}" srcOrd="0" destOrd="0" parTransId="{3EEFB862-6E69-4571-8624-0ADB1CE811A0}" sibTransId="{3A7E75A9-AE6A-4C81-8658-511BB687DE67}"/>
    <dgm:cxn modelId="{864AF549-C244-4441-8721-7524E069A387}" srcId="{E3C5DE32-3490-4AF6-A38E-08D966E59692}" destId="{4715E9AD-602A-4606-AB20-C1CB890E038B}" srcOrd="4" destOrd="0" parTransId="{EEFEB8FD-EDB3-4EFD-A720-81CCA4398CD2}" sibTransId="{D2790A40-4995-400F-B29A-A36C0E629B69}"/>
    <dgm:cxn modelId="{9153264C-9347-4940-BA21-70B41840C4A8}" srcId="{E3C5DE32-3490-4AF6-A38E-08D966E59692}" destId="{AD4A906A-0830-42D9-9E55-13AB5DAE1953}" srcOrd="0" destOrd="0" parTransId="{C14A1D03-5392-4257-B9B0-D57EEDA3081A}" sibTransId="{7B968FB3-E310-4854-8919-E8116E4C1B78}"/>
    <dgm:cxn modelId="{0CCFDD50-B001-45BE-ADC6-E04C4360730E}" type="presOf" srcId="{135CB782-9FC9-442B-9ADD-0629ACE3B793}" destId="{C9ED5C0F-2FF7-42D6-AF28-560B8F3F3500}" srcOrd="0" destOrd="0" presId="urn:microsoft.com/office/officeart/2005/8/layout/vList2"/>
    <dgm:cxn modelId="{324BD076-0B96-4872-B6B9-EA75C8AEEA9A}" srcId="{E3C5DE32-3490-4AF6-A38E-08D966E59692}" destId="{04347875-C60E-4225-BA65-1694B768B677}" srcOrd="2" destOrd="0" parTransId="{472F7BB2-B8A3-45F1-AB8F-543539FA4BB7}" sibTransId="{0F9B1CB5-1D95-4EC3-855A-FE93E9899983}"/>
    <dgm:cxn modelId="{1EFAD784-D04E-4FE4-9CE4-5CB56BDFF2FC}" type="presOf" srcId="{327A7F84-DCB6-4C72-A7CE-58FC64AB18A3}" destId="{4071D3AE-C16C-44CD-9723-CA21457EC2D1}" srcOrd="0" destOrd="0" presId="urn:microsoft.com/office/officeart/2005/8/layout/vList2"/>
    <dgm:cxn modelId="{DBC50C90-3A8C-4580-A434-DEA3CCCF1F55}" type="presOf" srcId="{4F1C6FF9-84CB-470D-BAFD-BFA4EBE301D7}" destId="{AE0B88E7-2D78-4B0D-A21D-11AABDC58C3D}" srcOrd="0" destOrd="0" presId="urn:microsoft.com/office/officeart/2005/8/layout/vList2"/>
    <dgm:cxn modelId="{A8339396-1A94-4F28-B1DB-02622C0A1217}" type="presOf" srcId="{4715E9AD-602A-4606-AB20-C1CB890E038B}" destId="{4C83020D-0E85-4EAB-B2D2-32DB42511569}" srcOrd="0" destOrd="0" presId="urn:microsoft.com/office/officeart/2005/8/layout/vList2"/>
    <dgm:cxn modelId="{901DD799-EE3F-4457-835E-C0349E6206A3}" type="presOf" srcId="{6BE175FE-CAB0-49F7-8AEC-D06CB8546760}" destId="{810DF6A0-95F9-4255-8629-0BC96E1DB2C4}" srcOrd="0" destOrd="0" presId="urn:microsoft.com/office/officeart/2005/8/layout/vList2"/>
    <dgm:cxn modelId="{EF282C9D-9DB8-4B47-8F38-206A336B5C65}" type="presOf" srcId="{04347875-C60E-4225-BA65-1694B768B677}" destId="{4204CD95-EB24-4405-9B2F-032AB0229F74}" srcOrd="0" destOrd="0" presId="urn:microsoft.com/office/officeart/2005/8/layout/vList2"/>
    <dgm:cxn modelId="{700F32B7-7818-4134-B29C-7D3BD19609DB}" type="presOf" srcId="{C97898CE-7FFE-4D4C-9806-7EE1C68F0048}" destId="{81EBA2AC-CFD7-492E-80D8-56A0572EF7C7}" srcOrd="0" destOrd="0" presId="urn:microsoft.com/office/officeart/2005/8/layout/vList2"/>
    <dgm:cxn modelId="{B69782D0-E770-46D8-B508-CC968E378209}" type="presOf" srcId="{1A1FD997-AF51-4C73-8274-A1B1949338E2}" destId="{CA982A35-CC3E-4A37-8DAD-F2E11DD6A9D9}" srcOrd="0" destOrd="0" presId="urn:microsoft.com/office/officeart/2005/8/layout/vList2"/>
    <dgm:cxn modelId="{FF61C6D8-271B-4C13-8E81-AD54D02CAB78}" srcId="{AD4A906A-0830-42D9-9E55-13AB5DAE1953}" destId="{5C49BB3D-F53F-46FA-82B8-EBA12866CA66}" srcOrd="0" destOrd="0" parTransId="{8B277B44-50F3-4A1A-B74C-37E4FCA67F38}" sibTransId="{00B8182A-B1F9-4F84-84BF-0B293BC73AD3}"/>
    <dgm:cxn modelId="{A2DEF7DC-0ADE-4B03-9089-8133C2510184}" type="presOf" srcId="{5C49BB3D-F53F-46FA-82B8-EBA12866CA66}" destId="{E6EACB75-1060-4958-B838-5A664F3FA373}" srcOrd="0" destOrd="0" presId="urn:microsoft.com/office/officeart/2005/8/layout/vList2"/>
    <dgm:cxn modelId="{099C02E0-CBB4-4BD1-96F2-DF6DC6FE0AC5}" type="presOf" srcId="{4766688B-A70D-4995-BA5F-E56369E28C93}" destId="{8740BF6C-E40C-4874-99B0-963D28208EA3}" srcOrd="0" destOrd="0" presId="urn:microsoft.com/office/officeart/2005/8/layout/vList2"/>
    <dgm:cxn modelId="{CF9EEDEB-C699-4F7F-B94D-7EF815CCB0A9}" srcId="{1A1FD997-AF51-4C73-8274-A1B1949338E2}" destId="{327A7F84-DCB6-4C72-A7CE-58FC64AB18A3}" srcOrd="0" destOrd="0" parTransId="{6F8CD710-28AE-4127-BE09-075FAB80AA2E}" sibTransId="{DA4B1072-9962-4376-B173-DE486119F87F}"/>
    <dgm:cxn modelId="{F61114F0-AA2D-4107-AF9E-960DABE5F470}" srcId="{E3C5DE32-3490-4AF6-A38E-08D966E59692}" destId="{C97898CE-7FFE-4D4C-9806-7EE1C68F0048}" srcOrd="1" destOrd="0" parTransId="{42BFF50F-5731-4BF3-AE0B-20F9CD1CDAFB}" sibTransId="{268392EC-DF47-4A2E-9B25-C9DCA0493D0C}"/>
    <dgm:cxn modelId="{6AB537CF-C47F-4384-86C0-EF298269A0FC}" type="presParOf" srcId="{53FF52B6-95C4-4D69-B691-843BB5ADCD74}" destId="{22F544CB-4B6F-4015-8F55-FE72A801ED3D}" srcOrd="0" destOrd="0" presId="urn:microsoft.com/office/officeart/2005/8/layout/vList2"/>
    <dgm:cxn modelId="{AF0EAE54-AB58-4DA5-99E5-4CDA6F2E1146}" type="presParOf" srcId="{53FF52B6-95C4-4D69-B691-843BB5ADCD74}" destId="{E6EACB75-1060-4958-B838-5A664F3FA373}" srcOrd="1" destOrd="0" presId="urn:microsoft.com/office/officeart/2005/8/layout/vList2"/>
    <dgm:cxn modelId="{3F7A4D2D-3A72-4C04-A0C1-6E85E3A97667}" type="presParOf" srcId="{53FF52B6-95C4-4D69-B691-843BB5ADCD74}" destId="{81EBA2AC-CFD7-492E-80D8-56A0572EF7C7}" srcOrd="2" destOrd="0" presId="urn:microsoft.com/office/officeart/2005/8/layout/vList2"/>
    <dgm:cxn modelId="{679FCDE0-3841-439E-91F3-57861BEBF6A4}" type="presParOf" srcId="{53FF52B6-95C4-4D69-B691-843BB5ADCD74}" destId="{AE0B88E7-2D78-4B0D-A21D-11AABDC58C3D}" srcOrd="3" destOrd="0" presId="urn:microsoft.com/office/officeart/2005/8/layout/vList2"/>
    <dgm:cxn modelId="{AAFE5BE7-2C22-4289-87B0-BED7FB7BC01D}" type="presParOf" srcId="{53FF52B6-95C4-4D69-B691-843BB5ADCD74}" destId="{4204CD95-EB24-4405-9B2F-032AB0229F74}" srcOrd="4" destOrd="0" presId="urn:microsoft.com/office/officeart/2005/8/layout/vList2"/>
    <dgm:cxn modelId="{3D7B8CC3-AEFE-472F-B77D-F89DDED5BC38}" type="presParOf" srcId="{53FF52B6-95C4-4D69-B691-843BB5ADCD74}" destId="{C9ED5C0F-2FF7-42D6-AF28-560B8F3F3500}" srcOrd="5" destOrd="0" presId="urn:microsoft.com/office/officeart/2005/8/layout/vList2"/>
    <dgm:cxn modelId="{4D70CF4C-F497-4191-A45F-E07D37D886BF}" type="presParOf" srcId="{53FF52B6-95C4-4D69-B691-843BB5ADCD74}" destId="{D869A183-22A5-46D0-8C62-95811142097F}" srcOrd="6" destOrd="0" presId="urn:microsoft.com/office/officeart/2005/8/layout/vList2"/>
    <dgm:cxn modelId="{42FD5C71-640B-43DC-9B74-5262A3387C89}" type="presParOf" srcId="{53FF52B6-95C4-4D69-B691-843BB5ADCD74}" destId="{810DF6A0-95F9-4255-8629-0BC96E1DB2C4}" srcOrd="7" destOrd="0" presId="urn:microsoft.com/office/officeart/2005/8/layout/vList2"/>
    <dgm:cxn modelId="{B02360BA-C413-4716-B32A-C9C26ECB2C24}" type="presParOf" srcId="{53FF52B6-95C4-4D69-B691-843BB5ADCD74}" destId="{4C83020D-0E85-4EAB-B2D2-32DB42511569}" srcOrd="8" destOrd="0" presId="urn:microsoft.com/office/officeart/2005/8/layout/vList2"/>
    <dgm:cxn modelId="{1C01883A-7A1B-46EF-B678-6C84DFE0F0FA}" type="presParOf" srcId="{53FF52B6-95C4-4D69-B691-843BB5ADCD74}" destId="{8740BF6C-E40C-4874-99B0-963D28208EA3}" srcOrd="9" destOrd="0" presId="urn:microsoft.com/office/officeart/2005/8/layout/vList2"/>
    <dgm:cxn modelId="{A7AEE71C-2D7F-475E-9250-41739FFA87B9}" type="presParOf" srcId="{53FF52B6-95C4-4D69-B691-843BB5ADCD74}" destId="{CA982A35-CC3E-4A37-8DAD-F2E11DD6A9D9}" srcOrd="10" destOrd="0" presId="urn:microsoft.com/office/officeart/2005/8/layout/vList2"/>
    <dgm:cxn modelId="{6F904822-01DD-4803-9395-C04C420EEC94}" type="presParOf" srcId="{53FF52B6-95C4-4D69-B691-843BB5ADCD74}" destId="{4071D3AE-C16C-44CD-9723-CA21457EC2D1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DD385B8-5EA9-4248-B466-31DD5C1F134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D60871D-077B-4DA7-81EE-74AF14D1E80A}">
      <dgm:prSet/>
      <dgm:spPr/>
      <dgm:t>
        <a:bodyPr/>
        <a:lstStyle/>
        <a:p>
          <a:r>
            <a:rPr lang="en-US" b="0"/>
            <a:t>Povinné pojištění </a:t>
          </a:r>
          <a:endParaRPr lang="cs-CZ"/>
        </a:p>
      </dgm:t>
    </dgm:pt>
    <dgm:pt modelId="{6235D835-7890-4D1B-B6F4-33D2634F491A}" type="parTrans" cxnId="{F637A6C4-DA68-4776-B338-3867FFD9A416}">
      <dgm:prSet/>
      <dgm:spPr/>
      <dgm:t>
        <a:bodyPr/>
        <a:lstStyle/>
        <a:p>
          <a:endParaRPr lang="cs-CZ"/>
        </a:p>
      </dgm:t>
    </dgm:pt>
    <dgm:pt modelId="{3CC473B5-E065-4AA9-8D66-D2F1FA195A62}" type="sibTrans" cxnId="{F637A6C4-DA68-4776-B338-3867FFD9A416}">
      <dgm:prSet/>
      <dgm:spPr/>
      <dgm:t>
        <a:bodyPr/>
        <a:lstStyle/>
        <a:p>
          <a:endParaRPr lang="cs-CZ"/>
        </a:p>
      </dgm:t>
    </dgm:pt>
    <dgm:pt modelId="{E788871B-12C1-4136-A5EF-C48EC6F491EA}">
      <dgm:prSet/>
      <dgm:spPr/>
      <dgm:t>
        <a:bodyPr/>
        <a:lstStyle/>
        <a:p>
          <a:r>
            <a:rPr lang="cs-CZ" b="0" dirty="0"/>
            <a:t>Systém „</a:t>
          </a:r>
          <a:r>
            <a:rPr lang="cs-CZ" b="0" dirty="0" err="1"/>
            <a:t>jedhoho</a:t>
          </a:r>
          <a:r>
            <a:rPr lang="en-US" b="0" dirty="0"/>
            <a:t> pl</a:t>
          </a:r>
          <a:r>
            <a:rPr lang="cs-CZ" b="0" dirty="0" err="1"/>
            <a:t>átce</a:t>
          </a:r>
          <a:r>
            <a:rPr lang="cs-CZ" b="0" dirty="0"/>
            <a:t>“</a:t>
          </a:r>
          <a:endParaRPr lang="cs-CZ" dirty="0"/>
        </a:p>
      </dgm:t>
    </dgm:pt>
    <dgm:pt modelId="{E7838F0E-3DA4-4782-95D8-E8912433496B}" type="parTrans" cxnId="{902683CB-82F6-4839-8712-3D30B486CF02}">
      <dgm:prSet/>
      <dgm:spPr/>
      <dgm:t>
        <a:bodyPr/>
        <a:lstStyle/>
        <a:p>
          <a:endParaRPr lang="cs-CZ"/>
        </a:p>
      </dgm:t>
    </dgm:pt>
    <dgm:pt modelId="{1EC71D88-DDF4-4A84-95AB-A438BF052C88}" type="sibTrans" cxnId="{902683CB-82F6-4839-8712-3D30B486CF02}">
      <dgm:prSet/>
      <dgm:spPr/>
      <dgm:t>
        <a:bodyPr/>
        <a:lstStyle/>
        <a:p>
          <a:endParaRPr lang="cs-CZ"/>
        </a:p>
      </dgm:t>
    </dgm:pt>
    <dgm:pt modelId="{7E9711CA-EFFE-49C4-9BC9-B5E5CA89D4C4}">
      <dgm:prSet/>
      <dgm:spPr/>
      <dgm:t>
        <a:bodyPr/>
        <a:lstStyle/>
        <a:p>
          <a:r>
            <a:rPr lang="en-US" b="0"/>
            <a:t>Financování na základě daní </a:t>
          </a:r>
          <a:endParaRPr lang="cs-CZ"/>
        </a:p>
      </dgm:t>
    </dgm:pt>
    <dgm:pt modelId="{3D29C466-F49D-4220-98E1-81B74561DE04}" type="parTrans" cxnId="{F08B8A2F-A9D3-450D-96E4-9515198C78EA}">
      <dgm:prSet/>
      <dgm:spPr/>
      <dgm:t>
        <a:bodyPr/>
        <a:lstStyle/>
        <a:p>
          <a:endParaRPr lang="cs-CZ"/>
        </a:p>
      </dgm:t>
    </dgm:pt>
    <dgm:pt modelId="{8E0BB573-5B15-4388-983A-74E80DECA16B}" type="sibTrans" cxnId="{F08B8A2F-A9D3-450D-96E4-9515198C78EA}">
      <dgm:prSet/>
      <dgm:spPr/>
      <dgm:t>
        <a:bodyPr/>
        <a:lstStyle/>
        <a:p>
          <a:endParaRPr lang="cs-CZ"/>
        </a:p>
      </dgm:t>
    </dgm:pt>
    <dgm:pt modelId="{0F7C18A6-B751-459E-9BE8-CD42EFDB6970}">
      <dgm:prSet/>
      <dgm:spPr/>
      <dgm:t>
        <a:bodyPr/>
        <a:lstStyle/>
        <a:p>
          <a:r>
            <a:rPr lang="en-US" b="0"/>
            <a:t>Sociální zdravotní pojištění </a:t>
          </a:r>
          <a:endParaRPr lang="cs-CZ"/>
        </a:p>
      </dgm:t>
    </dgm:pt>
    <dgm:pt modelId="{F7687E1A-9587-4ACC-AC52-24726BA0BBE4}" type="parTrans" cxnId="{6F9B3604-E3A8-4B4D-A023-3F06FC86E629}">
      <dgm:prSet/>
      <dgm:spPr/>
      <dgm:t>
        <a:bodyPr/>
        <a:lstStyle/>
        <a:p>
          <a:endParaRPr lang="cs-CZ"/>
        </a:p>
      </dgm:t>
    </dgm:pt>
    <dgm:pt modelId="{1DCACD58-BCDA-4D22-AAA8-C3F7A297E6A8}" type="sibTrans" cxnId="{6F9B3604-E3A8-4B4D-A023-3F06FC86E629}">
      <dgm:prSet/>
      <dgm:spPr/>
      <dgm:t>
        <a:bodyPr/>
        <a:lstStyle/>
        <a:p>
          <a:endParaRPr lang="cs-CZ"/>
        </a:p>
      </dgm:t>
    </dgm:pt>
    <dgm:pt modelId="{3B4B65BD-40C4-48B0-921B-FAF5F770C3E0}">
      <dgm:prSet/>
      <dgm:spPr/>
      <dgm:t>
        <a:bodyPr/>
        <a:lstStyle/>
        <a:p>
          <a:r>
            <a:rPr lang="en-US" b="0"/>
            <a:t>Soukromé pojištění </a:t>
          </a:r>
          <a:endParaRPr lang="cs-CZ"/>
        </a:p>
      </dgm:t>
    </dgm:pt>
    <dgm:pt modelId="{85901C96-7E82-4E68-9B06-E00455C89DEA}" type="parTrans" cxnId="{466B0F53-B855-461C-AC7C-B61278467EF7}">
      <dgm:prSet/>
      <dgm:spPr/>
      <dgm:t>
        <a:bodyPr/>
        <a:lstStyle/>
        <a:p>
          <a:endParaRPr lang="cs-CZ"/>
        </a:p>
      </dgm:t>
    </dgm:pt>
    <dgm:pt modelId="{57532131-6B7B-41F3-BC04-904C827B457F}" type="sibTrans" cxnId="{466B0F53-B855-461C-AC7C-B61278467EF7}">
      <dgm:prSet/>
      <dgm:spPr/>
      <dgm:t>
        <a:bodyPr/>
        <a:lstStyle/>
        <a:p>
          <a:endParaRPr lang="cs-CZ"/>
        </a:p>
      </dgm:t>
    </dgm:pt>
    <dgm:pt modelId="{A443A1CA-9EF6-4975-A9B8-E401F1C60A97}">
      <dgm:prSet/>
      <dgm:spPr/>
      <dgm:t>
        <a:bodyPr/>
        <a:lstStyle/>
        <a:p>
          <a:r>
            <a:rPr lang="cs-CZ" b="0" dirty="0"/>
            <a:t>Komunitní model (zaměstnanecká pojišťovna)</a:t>
          </a:r>
          <a:endParaRPr lang="cs-CZ" dirty="0"/>
        </a:p>
      </dgm:t>
    </dgm:pt>
    <dgm:pt modelId="{FC6557F0-0D1E-475A-94B8-0E4FA8412F76}" type="parTrans" cxnId="{5EF24B58-0CB0-4CB4-9D04-12D3A9CED083}">
      <dgm:prSet/>
      <dgm:spPr/>
      <dgm:t>
        <a:bodyPr/>
        <a:lstStyle/>
        <a:p>
          <a:endParaRPr lang="cs-CZ"/>
        </a:p>
      </dgm:t>
    </dgm:pt>
    <dgm:pt modelId="{25D71AB4-1442-4167-BD18-F532F9AED052}" type="sibTrans" cxnId="{5EF24B58-0CB0-4CB4-9D04-12D3A9CED083}">
      <dgm:prSet/>
      <dgm:spPr/>
      <dgm:t>
        <a:bodyPr/>
        <a:lstStyle/>
        <a:p>
          <a:endParaRPr lang="cs-CZ"/>
        </a:p>
      </dgm:t>
    </dgm:pt>
    <dgm:pt modelId="{8C63C3A6-9A10-46B1-94BA-4FE25A037AD2}" type="pres">
      <dgm:prSet presAssocID="{BDD385B8-5EA9-4248-B466-31DD5C1F1349}" presName="linear" presStyleCnt="0">
        <dgm:presLayoutVars>
          <dgm:animLvl val="lvl"/>
          <dgm:resizeHandles val="exact"/>
        </dgm:presLayoutVars>
      </dgm:prSet>
      <dgm:spPr/>
    </dgm:pt>
    <dgm:pt modelId="{0E70545E-7B33-48D7-B59F-FE2F597772AE}" type="pres">
      <dgm:prSet presAssocID="{2D60871D-077B-4DA7-81EE-74AF14D1E80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D696082-804F-4C64-8E36-E40E03E89450}" type="pres">
      <dgm:prSet presAssocID="{3CC473B5-E065-4AA9-8D66-D2F1FA195A62}" presName="spacer" presStyleCnt="0"/>
      <dgm:spPr/>
    </dgm:pt>
    <dgm:pt modelId="{4D9083D4-E52D-4FF3-B007-736D792B5C0D}" type="pres">
      <dgm:prSet presAssocID="{E788871B-12C1-4136-A5EF-C48EC6F491E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6D823F7-A5F1-4A7F-820A-ADBBAC84323E}" type="pres">
      <dgm:prSet presAssocID="{1EC71D88-DDF4-4A84-95AB-A438BF052C88}" presName="spacer" presStyleCnt="0"/>
      <dgm:spPr/>
    </dgm:pt>
    <dgm:pt modelId="{0B386E68-C8BB-4D12-8FFB-10C1D3DC8106}" type="pres">
      <dgm:prSet presAssocID="{7E9711CA-EFFE-49C4-9BC9-B5E5CA89D4C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A644445E-8F2C-4690-9678-0C17BB4F1CD8}" type="pres">
      <dgm:prSet presAssocID="{8E0BB573-5B15-4388-983A-74E80DECA16B}" presName="spacer" presStyleCnt="0"/>
      <dgm:spPr/>
    </dgm:pt>
    <dgm:pt modelId="{FB659509-AE79-44C9-A013-1734A4688469}" type="pres">
      <dgm:prSet presAssocID="{0F7C18A6-B751-459E-9BE8-CD42EFDB697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4409E00-FC97-4A90-A198-234FC74A249E}" type="pres">
      <dgm:prSet presAssocID="{1DCACD58-BCDA-4D22-AAA8-C3F7A297E6A8}" presName="spacer" presStyleCnt="0"/>
      <dgm:spPr/>
    </dgm:pt>
    <dgm:pt modelId="{7397D809-39F6-4B6F-85DE-3436C9C79CB7}" type="pres">
      <dgm:prSet presAssocID="{3B4B65BD-40C4-48B0-921B-FAF5F770C3E0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88148F8-F3FC-40FD-8CDB-8957FCDA6DEB}" type="pres">
      <dgm:prSet presAssocID="{57532131-6B7B-41F3-BC04-904C827B457F}" presName="spacer" presStyleCnt="0"/>
      <dgm:spPr/>
    </dgm:pt>
    <dgm:pt modelId="{57ACDE11-BFFE-447C-B11C-BAFA97CCEBD7}" type="pres">
      <dgm:prSet presAssocID="{A443A1CA-9EF6-4975-A9B8-E401F1C60A97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6F9B3604-E3A8-4B4D-A023-3F06FC86E629}" srcId="{BDD385B8-5EA9-4248-B466-31DD5C1F1349}" destId="{0F7C18A6-B751-459E-9BE8-CD42EFDB6970}" srcOrd="3" destOrd="0" parTransId="{F7687E1A-9587-4ACC-AC52-24726BA0BBE4}" sibTransId="{1DCACD58-BCDA-4D22-AAA8-C3F7A297E6A8}"/>
    <dgm:cxn modelId="{8B38D91C-DC43-4741-AC37-323E811374E1}" type="presOf" srcId="{A443A1CA-9EF6-4975-A9B8-E401F1C60A97}" destId="{57ACDE11-BFFE-447C-B11C-BAFA97CCEBD7}" srcOrd="0" destOrd="0" presId="urn:microsoft.com/office/officeart/2005/8/layout/vList2"/>
    <dgm:cxn modelId="{F08B8A2F-A9D3-450D-96E4-9515198C78EA}" srcId="{BDD385B8-5EA9-4248-B466-31DD5C1F1349}" destId="{7E9711CA-EFFE-49C4-9BC9-B5E5CA89D4C4}" srcOrd="2" destOrd="0" parTransId="{3D29C466-F49D-4220-98E1-81B74561DE04}" sibTransId="{8E0BB573-5B15-4388-983A-74E80DECA16B}"/>
    <dgm:cxn modelId="{0FF8BC32-57B1-4234-9176-4C1B4AD776F6}" type="presOf" srcId="{3B4B65BD-40C4-48B0-921B-FAF5F770C3E0}" destId="{7397D809-39F6-4B6F-85DE-3436C9C79CB7}" srcOrd="0" destOrd="0" presId="urn:microsoft.com/office/officeart/2005/8/layout/vList2"/>
    <dgm:cxn modelId="{9CF5D969-B050-4BC8-9B0D-54EF198FE288}" type="presOf" srcId="{E788871B-12C1-4136-A5EF-C48EC6F491EA}" destId="{4D9083D4-E52D-4FF3-B007-736D792B5C0D}" srcOrd="0" destOrd="0" presId="urn:microsoft.com/office/officeart/2005/8/layout/vList2"/>
    <dgm:cxn modelId="{466B0F53-B855-461C-AC7C-B61278467EF7}" srcId="{BDD385B8-5EA9-4248-B466-31DD5C1F1349}" destId="{3B4B65BD-40C4-48B0-921B-FAF5F770C3E0}" srcOrd="4" destOrd="0" parTransId="{85901C96-7E82-4E68-9B06-E00455C89DEA}" sibTransId="{57532131-6B7B-41F3-BC04-904C827B457F}"/>
    <dgm:cxn modelId="{5EF24B58-0CB0-4CB4-9D04-12D3A9CED083}" srcId="{BDD385B8-5EA9-4248-B466-31DD5C1F1349}" destId="{A443A1CA-9EF6-4975-A9B8-E401F1C60A97}" srcOrd="5" destOrd="0" parTransId="{FC6557F0-0D1E-475A-94B8-0E4FA8412F76}" sibTransId="{25D71AB4-1442-4167-BD18-F532F9AED052}"/>
    <dgm:cxn modelId="{A7832483-5BF2-4FAF-B027-F54F8D04C319}" type="presOf" srcId="{2D60871D-077B-4DA7-81EE-74AF14D1E80A}" destId="{0E70545E-7B33-48D7-B59F-FE2F597772AE}" srcOrd="0" destOrd="0" presId="urn:microsoft.com/office/officeart/2005/8/layout/vList2"/>
    <dgm:cxn modelId="{7E01F8A4-C114-4D21-9B56-3B1CF60AF8DC}" type="presOf" srcId="{BDD385B8-5EA9-4248-B466-31DD5C1F1349}" destId="{8C63C3A6-9A10-46B1-94BA-4FE25A037AD2}" srcOrd="0" destOrd="0" presId="urn:microsoft.com/office/officeart/2005/8/layout/vList2"/>
    <dgm:cxn modelId="{BB7608BA-3479-48D3-8572-74841E527614}" type="presOf" srcId="{0F7C18A6-B751-459E-9BE8-CD42EFDB6970}" destId="{FB659509-AE79-44C9-A013-1734A4688469}" srcOrd="0" destOrd="0" presId="urn:microsoft.com/office/officeart/2005/8/layout/vList2"/>
    <dgm:cxn modelId="{F637A6C4-DA68-4776-B338-3867FFD9A416}" srcId="{BDD385B8-5EA9-4248-B466-31DD5C1F1349}" destId="{2D60871D-077B-4DA7-81EE-74AF14D1E80A}" srcOrd="0" destOrd="0" parTransId="{6235D835-7890-4D1B-B6F4-33D2634F491A}" sibTransId="{3CC473B5-E065-4AA9-8D66-D2F1FA195A62}"/>
    <dgm:cxn modelId="{902683CB-82F6-4839-8712-3D30B486CF02}" srcId="{BDD385B8-5EA9-4248-B466-31DD5C1F1349}" destId="{E788871B-12C1-4136-A5EF-C48EC6F491EA}" srcOrd="1" destOrd="0" parTransId="{E7838F0E-3DA4-4782-95D8-E8912433496B}" sibTransId="{1EC71D88-DDF4-4A84-95AB-A438BF052C88}"/>
    <dgm:cxn modelId="{EC6E3BDF-A3F1-4C91-A5AA-2099D2EE3B35}" type="presOf" srcId="{7E9711CA-EFFE-49C4-9BC9-B5E5CA89D4C4}" destId="{0B386E68-C8BB-4D12-8FFB-10C1D3DC8106}" srcOrd="0" destOrd="0" presId="urn:microsoft.com/office/officeart/2005/8/layout/vList2"/>
    <dgm:cxn modelId="{E53D5CC0-5F5E-4F4E-BDA4-E16C2F257A43}" type="presParOf" srcId="{8C63C3A6-9A10-46B1-94BA-4FE25A037AD2}" destId="{0E70545E-7B33-48D7-B59F-FE2F597772AE}" srcOrd="0" destOrd="0" presId="urn:microsoft.com/office/officeart/2005/8/layout/vList2"/>
    <dgm:cxn modelId="{E3B637E0-5891-4950-A66C-E7C34E8C9A01}" type="presParOf" srcId="{8C63C3A6-9A10-46B1-94BA-4FE25A037AD2}" destId="{7D696082-804F-4C64-8E36-E40E03E89450}" srcOrd="1" destOrd="0" presId="urn:microsoft.com/office/officeart/2005/8/layout/vList2"/>
    <dgm:cxn modelId="{8A21FDBF-EB59-4533-A25C-74933F00701B}" type="presParOf" srcId="{8C63C3A6-9A10-46B1-94BA-4FE25A037AD2}" destId="{4D9083D4-E52D-4FF3-B007-736D792B5C0D}" srcOrd="2" destOrd="0" presId="urn:microsoft.com/office/officeart/2005/8/layout/vList2"/>
    <dgm:cxn modelId="{18D4C4B1-9EFF-421B-A91F-262AFED98588}" type="presParOf" srcId="{8C63C3A6-9A10-46B1-94BA-4FE25A037AD2}" destId="{C6D823F7-A5F1-4A7F-820A-ADBBAC84323E}" srcOrd="3" destOrd="0" presId="urn:microsoft.com/office/officeart/2005/8/layout/vList2"/>
    <dgm:cxn modelId="{501A675E-B46F-4342-8701-6782A62B10C4}" type="presParOf" srcId="{8C63C3A6-9A10-46B1-94BA-4FE25A037AD2}" destId="{0B386E68-C8BB-4D12-8FFB-10C1D3DC8106}" srcOrd="4" destOrd="0" presId="urn:microsoft.com/office/officeart/2005/8/layout/vList2"/>
    <dgm:cxn modelId="{7689FBA4-CA3C-4A84-BED0-3FD50B6A9706}" type="presParOf" srcId="{8C63C3A6-9A10-46B1-94BA-4FE25A037AD2}" destId="{A644445E-8F2C-4690-9678-0C17BB4F1CD8}" srcOrd="5" destOrd="0" presId="urn:microsoft.com/office/officeart/2005/8/layout/vList2"/>
    <dgm:cxn modelId="{3B9F411E-CD0F-46EF-BB00-365EB3E90080}" type="presParOf" srcId="{8C63C3A6-9A10-46B1-94BA-4FE25A037AD2}" destId="{FB659509-AE79-44C9-A013-1734A4688469}" srcOrd="6" destOrd="0" presId="urn:microsoft.com/office/officeart/2005/8/layout/vList2"/>
    <dgm:cxn modelId="{5D5739CC-2C98-4B9D-9FE0-AA5602CAAB73}" type="presParOf" srcId="{8C63C3A6-9A10-46B1-94BA-4FE25A037AD2}" destId="{64409E00-FC97-4A90-A198-234FC74A249E}" srcOrd="7" destOrd="0" presId="urn:microsoft.com/office/officeart/2005/8/layout/vList2"/>
    <dgm:cxn modelId="{587F256B-DAF9-4358-84A6-C8E3D47F16D2}" type="presParOf" srcId="{8C63C3A6-9A10-46B1-94BA-4FE25A037AD2}" destId="{7397D809-39F6-4B6F-85DE-3436C9C79CB7}" srcOrd="8" destOrd="0" presId="urn:microsoft.com/office/officeart/2005/8/layout/vList2"/>
    <dgm:cxn modelId="{DA2BCF17-760A-4F06-BF89-454DF5326A00}" type="presParOf" srcId="{8C63C3A6-9A10-46B1-94BA-4FE25A037AD2}" destId="{488148F8-F3FC-40FD-8CDB-8957FCDA6DEB}" srcOrd="9" destOrd="0" presId="urn:microsoft.com/office/officeart/2005/8/layout/vList2"/>
    <dgm:cxn modelId="{38229A99-054A-41C4-9683-EB828D607384}" type="presParOf" srcId="{8C63C3A6-9A10-46B1-94BA-4FE25A037AD2}" destId="{57ACDE11-BFFE-447C-B11C-BAFA97CCEBD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A9A55C4-308D-4AC8-8BDD-DD48A5826BF6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05947B87-CF88-4923-9873-73BFEF0556EB}">
      <dgm:prSet/>
      <dgm:spPr/>
      <dgm:t>
        <a:bodyPr/>
        <a:lstStyle/>
        <a:p>
          <a:r>
            <a:rPr lang="cs-CZ" b="0"/>
            <a:t>Občané musí mít soukromé pojištění </a:t>
          </a:r>
          <a:endParaRPr lang="cs-CZ"/>
        </a:p>
      </dgm:t>
    </dgm:pt>
    <dgm:pt modelId="{165BB1B3-5157-468B-BA81-B00F02EC4375}" type="parTrans" cxnId="{D8ED1B78-BB56-4981-9251-A6EC69B47287}">
      <dgm:prSet/>
      <dgm:spPr/>
      <dgm:t>
        <a:bodyPr/>
        <a:lstStyle/>
        <a:p>
          <a:endParaRPr lang="cs-CZ"/>
        </a:p>
      </dgm:t>
    </dgm:pt>
    <dgm:pt modelId="{55EDCC49-B5FB-4E43-B9C2-67AA02E025BD}" type="sibTrans" cxnId="{D8ED1B78-BB56-4981-9251-A6EC69B47287}">
      <dgm:prSet/>
      <dgm:spPr/>
      <dgm:t>
        <a:bodyPr/>
        <a:lstStyle/>
        <a:p>
          <a:endParaRPr lang="cs-CZ"/>
        </a:p>
      </dgm:t>
    </dgm:pt>
    <dgm:pt modelId="{CAB21E52-B99C-4173-9D51-1110C6D31DAB}">
      <dgm:prSet/>
      <dgm:spPr/>
      <dgm:t>
        <a:bodyPr/>
        <a:lstStyle/>
        <a:p>
          <a:r>
            <a:rPr lang="cs-CZ" b="0"/>
            <a:t>Cena a rozsah pojištění nejsou regulovány. </a:t>
          </a:r>
          <a:endParaRPr lang="cs-CZ"/>
        </a:p>
      </dgm:t>
    </dgm:pt>
    <dgm:pt modelId="{5774804B-74FD-4853-8983-C46F9E10995E}" type="parTrans" cxnId="{3D336A32-076D-4A5A-8D62-A96D2A4F5C61}">
      <dgm:prSet/>
      <dgm:spPr/>
      <dgm:t>
        <a:bodyPr/>
        <a:lstStyle/>
        <a:p>
          <a:endParaRPr lang="cs-CZ"/>
        </a:p>
      </dgm:t>
    </dgm:pt>
    <dgm:pt modelId="{880B95F9-2ADF-4167-9578-97D502A57632}" type="sibTrans" cxnId="{3D336A32-076D-4A5A-8D62-A96D2A4F5C61}">
      <dgm:prSet/>
      <dgm:spPr/>
      <dgm:t>
        <a:bodyPr/>
        <a:lstStyle/>
        <a:p>
          <a:endParaRPr lang="cs-CZ"/>
        </a:p>
      </dgm:t>
    </dgm:pt>
    <dgm:pt modelId="{A8A10809-6524-4FCB-958F-A4502A3140EB}">
      <dgm:prSet/>
      <dgm:spPr/>
      <dgm:t>
        <a:bodyPr/>
        <a:lstStyle/>
        <a:p>
          <a:r>
            <a:rPr lang="cs-CZ" b="0"/>
            <a:t>Tento model je zastaralý a nepoužívá se pro "hlavní" populaci. </a:t>
          </a:r>
          <a:endParaRPr lang="cs-CZ"/>
        </a:p>
      </dgm:t>
    </dgm:pt>
    <dgm:pt modelId="{081710FB-180C-46D9-86F1-012675FA26B6}" type="parTrans" cxnId="{C4EA7167-3D45-4A8F-9A7B-CF4F27B26774}">
      <dgm:prSet/>
      <dgm:spPr/>
      <dgm:t>
        <a:bodyPr/>
        <a:lstStyle/>
        <a:p>
          <a:endParaRPr lang="cs-CZ"/>
        </a:p>
      </dgm:t>
    </dgm:pt>
    <dgm:pt modelId="{86101AEC-8FE8-490F-91D4-E88C5B809F71}" type="sibTrans" cxnId="{C4EA7167-3D45-4A8F-9A7B-CF4F27B26774}">
      <dgm:prSet/>
      <dgm:spPr/>
      <dgm:t>
        <a:bodyPr/>
        <a:lstStyle/>
        <a:p>
          <a:endParaRPr lang="cs-CZ"/>
        </a:p>
      </dgm:t>
    </dgm:pt>
    <dgm:pt modelId="{4E72B6EB-51D0-44DD-BBAB-62117047A6DB}">
      <dgm:prSet/>
      <dgm:spPr/>
      <dgm:t>
        <a:bodyPr/>
        <a:lstStyle/>
        <a:p>
          <a:r>
            <a:rPr lang="cs-CZ" b="0"/>
            <a:t>Obvyklý model - povinný pro zahraniční návštěvníky </a:t>
          </a:r>
          <a:endParaRPr lang="cs-CZ"/>
        </a:p>
      </dgm:t>
    </dgm:pt>
    <dgm:pt modelId="{3DB7AD38-CEFC-4FAE-B9D6-5B005E352B5D}" type="parTrans" cxnId="{54CB1849-6105-43CB-A0DE-4DFAC8E53D79}">
      <dgm:prSet/>
      <dgm:spPr/>
      <dgm:t>
        <a:bodyPr/>
        <a:lstStyle/>
        <a:p>
          <a:endParaRPr lang="cs-CZ"/>
        </a:p>
      </dgm:t>
    </dgm:pt>
    <dgm:pt modelId="{3A62D68D-A80D-4535-A3AF-A9E89EEC0E88}" type="sibTrans" cxnId="{54CB1849-6105-43CB-A0DE-4DFAC8E53D79}">
      <dgm:prSet/>
      <dgm:spPr/>
      <dgm:t>
        <a:bodyPr/>
        <a:lstStyle/>
        <a:p>
          <a:endParaRPr lang="cs-CZ"/>
        </a:p>
      </dgm:t>
    </dgm:pt>
    <dgm:pt modelId="{ECE88971-B978-47FE-85DE-0F6889D3DFB7}" type="pres">
      <dgm:prSet presAssocID="{0A9A55C4-308D-4AC8-8BDD-DD48A5826BF6}" presName="vert0" presStyleCnt="0">
        <dgm:presLayoutVars>
          <dgm:dir/>
          <dgm:animOne val="branch"/>
          <dgm:animLvl val="lvl"/>
        </dgm:presLayoutVars>
      </dgm:prSet>
      <dgm:spPr/>
    </dgm:pt>
    <dgm:pt modelId="{F689874F-42D7-4C21-ABE4-4B7B82074035}" type="pres">
      <dgm:prSet presAssocID="{05947B87-CF88-4923-9873-73BFEF0556EB}" presName="thickLine" presStyleLbl="alignNode1" presStyleIdx="0" presStyleCnt="4"/>
      <dgm:spPr/>
    </dgm:pt>
    <dgm:pt modelId="{7512BF63-5570-4E97-A425-F458F3B08FB5}" type="pres">
      <dgm:prSet presAssocID="{05947B87-CF88-4923-9873-73BFEF0556EB}" presName="horz1" presStyleCnt="0"/>
      <dgm:spPr/>
    </dgm:pt>
    <dgm:pt modelId="{837D514E-B5E8-417A-8361-933A57BE1C79}" type="pres">
      <dgm:prSet presAssocID="{05947B87-CF88-4923-9873-73BFEF0556EB}" presName="tx1" presStyleLbl="revTx" presStyleIdx="0" presStyleCnt="4"/>
      <dgm:spPr/>
    </dgm:pt>
    <dgm:pt modelId="{8C0F5BF7-06A6-4CB5-902D-06E1EAD30CE2}" type="pres">
      <dgm:prSet presAssocID="{05947B87-CF88-4923-9873-73BFEF0556EB}" presName="vert1" presStyleCnt="0"/>
      <dgm:spPr/>
    </dgm:pt>
    <dgm:pt modelId="{1588E0DB-B840-410C-9551-8DA4D7A853C9}" type="pres">
      <dgm:prSet presAssocID="{CAB21E52-B99C-4173-9D51-1110C6D31DAB}" presName="thickLine" presStyleLbl="alignNode1" presStyleIdx="1" presStyleCnt="4"/>
      <dgm:spPr/>
    </dgm:pt>
    <dgm:pt modelId="{6096EB7A-29BA-4A68-92FC-D5DA4EB6C3E8}" type="pres">
      <dgm:prSet presAssocID="{CAB21E52-B99C-4173-9D51-1110C6D31DAB}" presName="horz1" presStyleCnt="0"/>
      <dgm:spPr/>
    </dgm:pt>
    <dgm:pt modelId="{6A1DBF7E-C53C-47A0-A047-64B342C130F3}" type="pres">
      <dgm:prSet presAssocID="{CAB21E52-B99C-4173-9D51-1110C6D31DAB}" presName="tx1" presStyleLbl="revTx" presStyleIdx="1" presStyleCnt="4"/>
      <dgm:spPr/>
    </dgm:pt>
    <dgm:pt modelId="{DC875916-19C3-4D50-9CB6-813C97F1D61B}" type="pres">
      <dgm:prSet presAssocID="{CAB21E52-B99C-4173-9D51-1110C6D31DAB}" presName="vert1" presStyleCnt="0"/>
      <dgm:spPr/>
    </dgm:pt>
    <dgm:pt modelId="{1DE3CAA1-15EC-498A-9F3E-DF9846529E0C}" type="pres">
      <dgm:prSet presAssocID="{A8A10809-6524-4FCB-958F-A4502A3140EB}" presName="thickLine" presStyleLbl="alignNode1" presStyleIdx="2" presStyleCnt="4"/>
      <dgm:spPr/>
    </dgm:pt>
    <dgm:pt modelId="{BA6FA93A-1DAE-4E0D-BDB0-890B6D5DD84F}" type="pres">
      <dgm:prSet presAssocID="{A8A10809-6524-4FCB-958F-A4502A3140EB}" presName="horz1" presStyleCnt="0"/>
      <dgm:spPr/>
    </dgm:pt>
    <dgm:pt modelId="{916B1C37-FEE6-4206-83C2-DA3FB97F8759}" type="pres">
      <dgm:prSet presAssocID="{A8A10809-6524-4FCB-958F-A4502A3140EB}" presName="tx1" presStyleLbl="revTx" presStyleIdx="2" presStyleCnt="4"/>
      <dgm:spPr/>
    </dgm:pt>
    <dgm:pt modelId="{FC0136C7-91FE-4670-938D-1F2E571A7DA1}" type="pres">
      <dgm:prSet presAssocID="{A8A10809-6524-4FCB-958F-A4502A3140EB}" presName="vert1" presStyleCnt="0"/>
      <dgm:spPr/>
    </dgm:pt>
    <dgm:pt modelId="{899765E7-FA98-458B-8AD1-8DF3512B6882}" type="pres">
      <dgm:prSet presAssocID="{4E72B6EB-51D0-44DD-BBAB-62117047A6DB}" presName="thickLine" presStyleLbl="alignNode1" presStyleIdx="3" presStyleCnt="4"/>
      <dgm:spPr/>
    </dgm:pt>
    <dgm:pt modelId="{B4A7BDB0-1A40-4E54-9E2E-1F6FBD1BAEA0}" type="pres">
      <dgm:prSet presAssocID="{4E72B6EB-51D0-44DD-BBAB-62117047A6DB}" presName="horz1" presStyleCnt="0"/>
      <dgm:spPr/>
    </dgm:pt>
    <dgm:pt modelId="{ABBE100E-BE6B-4DA8-97BA-8C9B0CACC833}" type="pres">
      <dgm:prSet presAssocID="{4E72B6EB-51D0-44DD-BBAB-62117047A6DB}" presName="tx1" presStyleLbl="revTx" presStyleIdx="3" presStyleCnt="4"/>
      <dgm:spPr/>
    </dgm:pt>
    <dgm:pt modelId="{5693D50A-2481-4840-9A42-6315D02CA439}" type="pres">
      <dgm:prSet presAssocID="{4E72B6EB-51D0-44DD-BBAB-62117047A6DB}" presName="vert1" presStyleCnt="0"/>
      <dgm:spPr/>
    </dgm:pt>
  </dgm:ptLst>
  <dgm:cxnLst>
    <dgm:cxn modelId="{7E793417-8C7E-44D3-A99F-2CB558F089B6}" type="presOf" srcId="{0A9A55C4-308D-4AC8-8BDD-DD48A5826BF6}" destId="{ECE88971-B978-47FE-85DE-0F6889D3DFB7}" srcOrd="0" destOrd="0" presId="urn:microsoft.com/office/officeart/2008/layout/LinedList"/>
    <dgm:cxn modelId="{3D336A32-076D-4A5A-8D62-A96D2A4F5C61}" srcId="{0A9A55C4-308D-4AC8-8BDD-DD48A5826BF6}" destId="{CAB21E52-B99C-4173-9D51-1110C6D31DAB}" srcOrd="1" destOrd="0" parTransId="{5774804B-74FD-4853-8983-C46F9E10995E}" sibTransId="{880B95F9-2ADF-4167-9578-97D502A57632}"/>
    <dgm:cxn modelId="{C4EA7167-3D45-4A8F-9A7B-CF4F27B26774}" srcId="{0A9A55C4-308D-4AC8-8BDD-DD48A5826BF6}" destId="{A8A10809-6524-4FCB-958F-A4502A3140EB}" srcOrd="2" destOrd="0" parTransId="{081710FB-180C-46D9-86F1-012675FA26B6}" sibTransId="{86101AEC-8FE8-490F-91D4-E88C5B809F71}"/>
    <dgm:cxn modelId="{54CB1849-6105-43CB-A0DE-4DFAC8E53D79}" srcId="{0A9A55C4-308D-4AC8-8BDD-DD48A5826BF6}" destId="{4E72B6EB-51D0-44DD-BBAB-62117047A6DB}" srcOrd="3" destOrd="0" parTransId="{3DB7AD38-CEFC-4FAE-B9D6-5B005E352B5D}" sibTransId="{3A62D68D-A80D-4535-A3AF-A9E89EEC0E88}"/>
    <dgm:cxn modelId="{8A5DD549-41BE-4F1B-B90B-2A281429ECF4}" type="presOf" srcId="{A8A10809-6524-4FCB-958F-A4502A3140EB}" destId="{916B1C37-FEE6-4206-83C2-DA3FB97F8759}" srcOrd="0" destOrd="0" presId="urn:microsoft.com/office/officeart/2008/layout/LinedList"/>
    <dgm:cxn modelId="{D8ED1B78-BB56-4981-9251-A6EC69B47287}" srcId="{0A9A55C4-308D-4AC8-8BDD-DD48A5826BF6}" destId="{05947B87-CF88-4923-9873-73BFEF0556EB}" srcOrd="0" destOrd="0" parTransId="{165BB1B3-5157-468B-BA81-B00F02EC4375}" sibTransId="{55EDCC49-B5FB-4E43-B9C2-67AA02E025BD}"/>
    <dgm:cxn modelId="{DAA260A0-1305-4E93-A7FC-A5F67A285BD8}" type="presOf" srcId="{CAB21E52-B99C-4173-9D51-1110C6D31DAB}" destId="{6A1DBF7E-C53C-47A0-A047-64B342C130F3}" srcOrd="0" destOrd="0" presId="urn:microsoft.com/office/officeart/2008/layout/LinedList"/>
    <dgm:cxn modelId="{C4AF74DF-AF90-4449-B11D-4F346E4B4D53}" type="presOf" srcId="{05947B87-CF88-4923-9873-73BFEF0556EB}" destId="{837D514E-B5E8-417A-8361-933A57BE1C79}" srcOrd="0" destOrd="0" presId="urn:microsoft.com/office/officeart/2008/layout/LinedList"/>
    <dgm:cxn modelId="{A55099FC-E842-4FCC-844F-8C4A0C1E1BA0}" type="presOf" srcId="{4E72B6EB-51D0-44DD-BBAB-62117047A6DB}" destId="{ABBE100E-BE6B-4DA8-97BA-8C9B0CACC833}" srcOrd="0" destOrd="0" presId="urn:microsoft.com/office/officeart/2008/layout/LinedList"/>
    <dgm:cxn modelId="{77B97E71-05B4-4D98-BF89-4145F2E9083B}" type="presParOf" srcId="{ECE88971-B978-47FE-85DE-0F6889D3DFB7}" destId="{F689874F-42D7-4C21-ABE4-4B7B82074035}" srcOrd="0" destOrd="0" presId="urn:microsoft.com/office/officeart/2008/layout/LinedList"/>
    <dgm:cxn modelId="{516CC9B3-11D7-4146-B5C4-5B0B6082D69B}" type="presParOf" srcId="{ECE88971-B978-47FE-85DE-0F6889D3DFB7}" destId="{7512BF63-5570-4E97-A425-F458F3B08FB5}" srcOrd="1" destOrd="0" presId="urn:microsoft.com/office/officeart/2008/layout/LinedList"/>
    <dgm:cxn modelId="{EF8920C2-34A5-48AE-A3D7-B36487210E46}" type="presParOf" srcId="{7512BF63-5570-4E97-A425-F458F3B08FB5}" destId="{837D514E-B5E8-417A-8361-933A57BE1C79}" srcOrd="0" destOrd="0" presId="urn:microsoft.com/office/officeart/2008/layout/LinedList"/>
    <dgm:cxn modelId="{C0556960-AA5B-4713-94ED-961E07F8045B}" type="presParOf" srcId="{7512BF63-5570-4E97-A425-F458F3B08FB5}" destId="{8C0F5BF7-06A6-4CB5-902D-06E1EAD30CE2}" srcOrd="1" destOrd="0" presId="urn:microsoft.com/office/officeart/2008/layout/LinedList"/>
    <dgm:cxn modelId="{6C6DC906-B774-4689-9492-6F2893E2285D}" type="presParOf" srcId="{ECE88971-B978-47FE-85DE-0F6889D3DFB7}" destId="{1588E0DB-B840-410C-9551-8DA4D7A853C9}" srcOrd="2" destOrd="0" presId="urn:microsoft.com/office/officeart/2008/layout/LinedList"/>
    <dgm:cxn modelId="{981D17BC-2E41-408E-8385-7089746DDB13}" type="presParOf" srcId="{ECE88971-B978-47FE-85DE-0F6889D3DFB7}" destId="{6096EB7A-29BA-4A68-92FC-D5DA4EB6C3E8}" srcOrd="3" destOrd="0" presId="urn:microsoft.com/office/officeart/2008/layout/LinedList"/>
    <dgm:cxn modelId="{3A32B356-5734-4F19-B056-0D190B8FA592}" type="presParOf" srcId="{6096EB7A-29BA-4A68-92FC-D5DA4EB6C3E8}" destId="{6A1DBF7E-C53C-47A0-A047-64B342C130F3}" srcOrd="0" destOrd="0" presId="urn:microsoft.com/office/officeart/2008/layout/LinedList"/>
    <dgm:cxn modelId="{1E7E4BA3-46D5-4CA3-A247-DC0E09AB2927}" type="presParOf" srcId="{6096EB7A-29BA-4A68-92FC-D5DA4EB6C3E8}" destId="{DC875916-19C3-4D50-9CB6-813C97F1D61B}" srcOrd="1" destOrd="0" presId="urn:microsoft.com/office/officeart/2008/layout/LinedList"/>
    <dgm:cxn modelId="{1C4AD3F6-CDF7-4EDF-BC6F-3659CE9AC783}" type="presParOf" srcId="{ECE88971-B978-47FE-85DE-0F6889D3DFB7}" destId="{1DE3CAA1-15EC-498A-9F3E-DF9846529E0C}" srcOrd="4" destOrd="0" presId="urn:microsoft.com/office/officeart/2008/layout/LinedList"/>
    <dgm:cxn modelId="{F7DF89C5-810E-486B-99DB-D6993F3CCD02}" type="presParOf" srcId="{ECE88971-B978-47FE-85DE-0F6889D3DFB7}" destId="{BA6FA93A-1DAE-4E0D-BDB0-890B6D5DD84F}" srcOrd="5" destOrd="0" presId="urn:microsoft.com/office/officeart/2008/layout/LinedList"/>
    <dgm:cxn modelId="{0F5DFE4B-DB39-474A-B4AA-B771591BD80A}" type="presParOf" srcId="{BA6FA93A-1DAE-4E0D-BDB0-890B6D5DD84F}" destId="{916B1C37-FEE6-4206-83C2-DA3FB97F8759}" srcOrd="0" destOrd="0" presId="urn:microsoft.com/office/officeart/2008/layout/LinedList"/>
    <dgm:cxn modelId="{689F27F0-9718-448F-98E9-49CB873323A6}" type="presParOf" srcId="{BA6FA93A-1DAE-4E0D-BDB0-890B6D5DD84F}" destId="{FC0136C7-91FE-4670-938D-1F2E571A7DA1}" srcOrd="1" destOrd="0" presId="urn:microsoft.com/office/officeart/2008/layout/LinedList"/>
    <dgm:cxn modelId="{60A83724-9BD6-40FC-B2E9-033D2280E993}" type="presParOf" srcId="{ECE88971-B978-47FE-85DE-0F6889D3DFB7}" destId="{899765E7-FA98-458B-8AD1-8DF3512B6882}" srcOrd="6" destOrd="0" presId="urn:microsoft.com/office/officeart/2008/layout/LinedList"/>
    <dgm:cxn modelId="{283E5FAE-4C5D-4E5C-B4A3-B90442FB57CA}" type="presParOf" srcId="{ECE88971-B978-47FE-85DE-0F6889D3DFB7}" destId="{B4A7BDB0-1A40-4E54-9E2E-1F6FBD1BAEA0}" srcOrd="7" destOrd="0" presId="urn:microsoft.com/office/officeart/2008/layout/LinedList"/>
    <dgm:cxn modelId="{21006CAF-AF82-4858-8D8D-0A638CC04FD3}" type="presParOf" srcId="{B4A7BDB0-1A40-4E54-9E2E-1F6FBD1BAEA0}" destId="{ABBE100E-BE6B-4DA8-97BA-8C9B0CACC833}" srcOrd="0" destOrd="0" presId="urn:microsoft.com/office/officeart/2008/layout/LinedList"/>
    <dgm:cxn modelId="{727B19E9-5860-4F13-B5C0-A90DE7DE7AC3}" type="presParOf" srcId="{B4A7BDB0-1A40-4E54-9E2E-1F6FBD1BAEA0}" destId="{5693D50A-2481-4840-9A42-6315D02CA43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FDCB4E1-320E-4D0E-8E70-942359DBD20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EA9E4BB-C1DA-4ADF-9F4D-31962A5D7A7B}">
      <dgm:prSet/>
      <dgm:spPr/>
      <dgm:t>
        <a:bodyPr/>
        <a:lstStyle/>
        <a:p>
          <a:r>
            <a:rPr lang="en-US" b="0" dirty="0"/>
            <a:t>"Single-payer" </a:t>
          </a:r>
          <a:r>
            <a:rPr lang="en-US" b="0" dirty="0" err="1"/>
            <a:t>označuje</a:t>
          </a:r>
          <a:r>
            <a:rPr lang="en-US" b="0" dirty="0"/>
            <a:t> </a:t>
          </a:r>
          <a:r>
            <a:rPr lang="en-US" b="0" dirty="0" err="1"/>
            <a:t>pouze</a:t>
          </a:r>
          <a:r>
            <a:rPr lang="en-US" b="0" dirty="0"/>
            <a:t> </a:t>
          </a:r>
          <a:r>
            <a:rPr lang="en-US" b="0" dirty="0" err="1"/>
            <a:t>mechanismus</a:t>
          </a:r>
          <a:r>
            <a:rPr lang="en-US" b="0" dirty="0"/>
            <a:t> </a:t>
          </a:r>
          <a:r>
            <a:rPr lang="en-US" b="0" dirty="0" err="1"/>
            <a:t>financování</a:t>
          </a:r>
          <a:r>
            <a:rPr lang="en-US" b="0" dirty="0"/>
            <a:t> a </a:t>
          </a:r>
          <a:r>
            <a:rPr lang="en-US" b="0" dirty="0" err="1"/>
            <a:t>odkazuje</a:t>
          </a:r>
          <a:r>
            <a:rPr lang="en-US" b="0" dirty="0"/>
            <a:t> </a:t>
          </a:r>
          <a:r>
            <a:rPr lang="en-US" b="0" dirty="0" err="1"/>
            <a:t>na</a:t>
          </a:r>
          <a:r>
            <a:rPr lang="en-US" b="0" dirty="0"/>
            <a:t> </a:t>
          </a:r>
          <a:r>
            <a:rPr lang="en-US" b="0" dirty="0" err="1"/>
            <a:t>zdravotní</a:t>
          </a:r>
          <a:r>
            <a:rPr lang="en-US" b="0" dirty="0"/>
            <a:t> </a:t>
          </a:r>
          <a:r>
            <a:rPr lang="en-US" b="0" dirty="0" err="1"/>
            <a:t>péči</a:t>
          </a:r>
          <a:r>
            <a:rPr lang="en-US" b="0" dirty="0"/>
            <a:t> </a:t>
          </a:r>
          <a:r>
            <a:rPr lang="en-US" b="0" dirty="0" err="1"/>
            <a:t>financovanou</a:t>
          </a:r>
          <a:r>
            <a:rPr lang="en-US" b="0" dirty="0"/>
            <a:t> </a:t>
          </a:r>
          <a:r>
            <a:rPr lang="en-US" b="0" dirty="0" err="1"/>
            <a:t>jediným</a:t>
          </a:r>
          <a:r>
            <a:rPr lang="en-US" b="0" dirty="0"/>
            <a:t> </a:t>
          </a:r>
          <a:r>
            <a:rPr lang="en-US" b="0" dirty="0" err="1"/>
            <a:t>veřejným</a:t>
          </a:r>
          <a:r>
            <a:rPr lang="en-US" b="0" dirty="0"/>
            <a:t> </a:t>
          </a:r>
          <a:r>
            <a:rPr lang="en-US" b="0" dirty="0" err="1"/>
            <a:t>subjektem</a:t>
          </a:r>
          <a:r>
            <a:rPr lang="en-US" b="0" dirty="0"/>
            <a:t>. </a:t>
          </a:r>
          <a:endParaRPr lang="cs-CZ" dirty="0"/>
        </a:p>
      </dgm:t>
    </dgm:pt>
    <dgm:pt modelId="{D7BC0252-548E-42D5-A37F-26F96BBD4720}" type="parTrans" cxnId="{FA44BF65-6243-4584-829D-BF65CDC81FBF}">
      <dgm:prSet/>
      <dgm:spPr/>
      <dgm:t>
        <a:bodyPr/>
        <a:lstStyle/>
        <a:p>
          <a:endParaRPr lang="cs-CZ"/>
        </a:p>
      </dgm:t>
    </dgm:pt>
    <dgm:pt modelId="{3D148549-2D1E-49FC-A5CF-F21B6E8CCCF5}" type="sibTrans" cxnId="{FA44BF65-6243-4584-829D-BF65CDC81FBF}">
      <dgm:prSet/>
      <dgm:spPr/>
      <dgm:t>
        <a:bodyPr/>
        <a:lstStyle/>
        <a:p>
          <a:endParaRPr lang="cs-CZ"/>
        </a:p>
      </dgm:t>
    </dgm:pt>
    <dgm:pt modelId="{6A087FF6-1545-4CCD-8F98-F743AC781451}">
      <dgm:prSet/>
      <dgm:spPr/>
      <dgm:t>
        <a:bodyPr/>
        <a:lstStyle/>
        <a:p>
          <a:r>
            <a:rPr lang="cs-CZ" b="0"/>
            <a:t>Jeden subjekt, který hradí většinu zdravotní péče </a:t>
          </a:r>
          <a:endParaRPr lang="cs-CZ"/>
        </a:p>
      </dgm:t>
    </dgm:pt>
    <dgm:pt modelId="{241CAFBC-0FC9-4C0E-A680-0D805B5FD6C1}" type="parTrans" cxnId="{9B831887-5F2B-40FF-B311-02F09DCC9E3A}">
      <dgm:prSet/>
      <dgm:spPr/>
      <dgm:t>
        <a:bodyPr/>
        <a:lstStyle/>
        <a:p>
          <a:endParaRPr lang="cs-CZ"/>
        </a:p>
      </dgm:t>
    </dgm:pt>
    <dgm:pt modelId="{7D9C1D67-64F6-462E-9F4E-DD77AF1BB7EB}" type="sibTrans" cxnId="{9B831887-5F2B-40FF-B311-02F09DCC9E3A}">
      <dgm:prSet/>
      <dgm:spPr/>
      <dgm:t>
        <a:bodyPr/>
        <a:lstStyle/>
        <a:p>
          <a:endParaRPr lang="cs-CZ"/>
        </a:p>
      </dgm:t>
    </dgm:pt>
    <dgm:pt modelId="{7947F045-0153-4BCA-9E84-CFEC1253017B}">
      <dgm:prSet/>
      <dgm:spPr/>
      <dgm:t>
        <a:bodyPr/>
        <a:lstStyle/>
        <a:p>
          <a:r>
            <a:rPr lang="cs-CZ" b="0"/>
            <a:t>Financováno především z daní </a:t>
          </a:r>
          <a:endParaRPr lang="cs-CZ"/>
        </a:p>
      </dgm:t>
    </dgm:pt>
    <dgm:pt modelId="{17ED2976-8D1E-47CD-8F02-9450300572C5}" type="parTrans" cxnId="{B1D13398-8074-4447-936C-A3415D356E0E}">
      <dgm:prSet/>
      <dgm:spPr/>
      <dgm:t>
        <a:bodyPr/>
        <a:lstStyle/>
        <a:p>
          <a:endParaRPr lang="cs-CZ"/>
        </a:p>
      </dgm:t>
    </dgm:pt>
    <dgm:pt modelId="{22260223-6394-4BCB-ABA9-EA0A73401D20}" type="sibTrans" cxnId="{B1D13398-8074-4447-936C-A3415D356E0E}">
      <dgm:prSet/>
      <dgm:spPr/>
      <dgm:t>
        <a:bodyPr/>
        <a:lstStyle/>
        <a:p>
          <a:endParaRPr lang="cs-CZ"/>
        </a:p>
      </dgm:t>
    </dgm:pt>
    <dgm:pt modelId="{431FFE6B-8486-4E75-9B2E-0C3A2A5EF221}">
      <dgm:prSet/>
      <dgm:spPr/>
      <dgm:t>
        <a:bodyPr/>
        <a:lstStyle/>
        <a:p>
          <a:r>
            <a:rPr lang="cs-CZ" b="0" dirty="0"/>
            <a:t>Daně související se zdravím (spotřební daně) nebo obecné daně </a:t>
          </a:r>
          <a:endParaRPr lang="cs-CZ" dirty="0"/>
        </a:p>
      </dgm:t>
    </dgm:pt>
    <dgm:pt modelId="{200ACCB5-4610-42BB-87FB-211DBAF7CBC0}" type="parTrans" cxnId="{5FF412C2-5558-42E9-BCA0-6A61400F4B25}">
      <dgm:prSet/>
      <dgm:spPr/>
      <dgm:t>
        <a:bodyPr/>
        <a:lstStyle/>
        <a:p>
          <a:endParaRPr lang="cs-CZ"/>
        </a:p>
      </dgm:t>
    </dgm:pt>
    <dgm:pt modelId="{FBA15989-BA88-4126-97F9-8C6EE316EBCA}" type="sibTrans" cxnId="{5FF412C2-5558-42E9-BCA0-6A61400F4B25}">
      <dgm:prSet/>
      <dgm:spPr/>
      <dgm:t>
        <a:bodyPr/>
        <a:lstStyle/>
        <a:p>
          <a:endParaRPr lang="cs-CZ"/>
        </a:p>
      </dgm:t>
    </dgm:pt>
    <dgm:pt modelId="{D4B94A3C-002C-43AA-BBBF-A9C496F59450}" type="pres">
      <dgm:prSet presAssocID="{BFDCB4E1-320E-4D0E-8E70-942359DBD20D}" presName="vert0" presStyleCnt="0">
        <dgm:presLayoutVars>
          <dgm:dir/>
          <dgm:animOne val="branch"/>
          <dgm:animLvl val="lvl"/>
        </dgm:presLayoutVars>
      </dgm:prSet>
      <dgm:spPr/>
    </dgm:pt>
    <dgm:pt modelId="{DBDF9C88-2E7C-4BEF-8A76-0ED9B5CB0E5F}" type="pres">
      <dgm:prSet presAssocID="{7EA9E4BB-C1DA-4ADF-9F4D-31962A5D7A7B}" presName="thickLine" presStyleLbl="alignNode1" presStyleIdx="0" presStyleCnt="4"/>
      <dgm:spPr/>
    </dgm:pt>
    <dgm:pt modelId="{F468DC9A-CF28-4DA6-85CD-A29EA9F227DF}" type="pres">
      <dgm:prSet presAssocID="{7EA9E4BB-C1DA-4ADF-9F4D-31962A5D7A7B}" presName="horz1" presStyleCnt="0"/>
      <dgm:spPr/>
    </dgm:pt>
    <dgm:pt modelId="{17BC52DE-2683-40FA-BA33-2B843BB1466E}" type="pres">
      <dgm:prSet presAssocID="{7EA9E4BB-C1DA-4ADF-9F4D-31962A5D7A7B}" presName="tx1" presStyleLbl="revTx" presStyleIdx="0" presStyleCnt="4"/>
      <dgm:spPr/>
    </dgm:pt>
    <dgm:pt modelId="{4076EBF6-E8EF-42AF-95DA-A579D3151D69}" type="pres">
      <dgm:prSet presAssocID="{7EA9E4BB-C1DA-4ADF-9F4D-31962A5D7A7B}" presName="vert1" presStyleCnt="0"/>
      <dgm:spPr/>
    </dgm:pt>
    <dgm:pt modelId="{41BC613B-479D-47EA-A536-852DDD123D49}" type="pres">
      <dgm:prSet presAssocID="{6A087FF6-1545-4CCD-8F98-F743AC781451}" presName="thickLine" presStyleLbl="alignNode1" presStyleIdx="1" presStyleCnt="4"/>
      <dgm:spPr/>
    </dgm:pt>
    <dgm:pt modelId="{0F16559C-3A5D-4F20-B687-E150C6C091D6}" type="pres">
      <dgm:prSet presAssocID="{6A087FF6-1545-4CCD-8F98-F743AC781451}" presName="horz1" presStyleCnt="0"/>
      <dgm:spPr/>
    </dgm:pt>
    <dgm:pt modelId="{8D7F26EA-D6BD-4819-BCCA-EED5A00DFD3F}" type="pres">
      <dgm:prSet presAssocID="{6A087FF6-1545-4CCD-8F98-F743AC781451}" presName="tx1" presStyleLbl="revTx" presStyleIdx="1" presStyleCnt="4"/>
      <dgm:spPr/>
    </dgm:pt>
    <dgm:pt modelId="{6A9B1CD8-8ED2-49ED-9C49-20441BB087B7}" type="pres">
      <dgm:prSet presAssocID="{6A087FF6-1545-4CCD-8F98-F743AC781451}" presName="vert1" presStyleCnt="0"/>
      <dgm:spPr/>
    </dgm:pt>
    <dgm:pt modelId="{F2DF44C4-C72C-41DA-BF02-7E031CB99669}" type="pres">
      <dgm:prSet presAssocID="{7947F045-0153-4BCA-9E84-CFEC1253017B}" presName="thickLine" presStyleLbl="alignNode1" presStyleIdx="2" presStyleCnt="4"/>
      <dgm:spPr/>
    </dgm:pt>
    <dgm:pt modelId="{4325D316-70C7-44B6-95FC-4E25949BBB6E}" type="pres">
      <dgm:prSet presAssocID="{7947F045-0153-4BCA-9E84-CFEC1253017B}" presName="horz1" presStyleCnt="0"/>
      <dgm:spPr/>
    </dgm:pt>
    <dgm:pt modelId="{BA17B54D-2AEE-4D65-BD77-79A3A174BEB0}" type="pres">
      <dgm:prSet presAssocID="{7947F045-0153-4BCA-9E84-CFEC1253017B}" presName="tx1" presStyleLbl="revTx" presStyleIdx="2" presStyleCnt="4"/>
      <dgm:spPr/>
    </dgm:pt>
    <dgm:pt modelId="{88B5DCC7-0A20-4FB4-A235-31DC6BF71FF0}" type="pres">
      <dgm:prSet presAssocID="{7947F045-0153-4BCA-9E84-CFEC1253017B}" presName="vert1" presStyleCnt="0"/>
      <dgm:spPr/>
    </dgm:pt>
    <dgm:pt modelId="{C0835811-7E92-473E-9B6C-2F6FE0E7C695}" type="pres">
      <dgm:prSet presAssocID="{431FFE6B-8486-4E75-9B2E-0C3A2A5EF221}" presName="thickLine" presStyleLbl="alignNode1" presStyleIdx="3" presStyleCnt="4"/>
      <dgm:spPr/>
    </dgm:pt>
    <dgm:pt modelId="{DDE8AB98-2451-4BB8-9C7C-EBC967B60335}" type="pres">
      <dgm:prSet presAssocID="{431FFE6B-8486-4E75-9B2E-0C3A2A5EF221}" presName="horz1" presStyleCnt="0"/>
      <dgm:spPr/>
    </dgm:pt>
    <dgm:pt modelId="{3E074D30-B499-40FA-A3AE-6B1BA2B25393}" type="pres">
      <dgm:prSet presAssocID="{431FFE6B-8486-4E75-9B2E-0C3A2A5EF221}" presName="tx1" presStyleLbl="revTx" presStyleIdx="3" presStyleCnt="4"/>
      <dgm:spPr/>
    </dgm:pt>
    <dgm:pt modelId="{493722AD-97D4-4AD6-8825-9F5983976A65}" type="pres">
      <dgm:prSet presAssocID="{431FFE6B-8486-4E75-9B2E-0C3A2A5EF221}" presName="vert1" presStyleCnt="0"/>
      <dgm:spPr/>
    </dgm:pt>
  </dgm:ptLst>
  <dgm:cxnLst>
    <dgm:cxn modelId="{FA44BF65-6243-4584-829D-BF65CDC81FBF}" srcId="{BFDCB4E1-320E-4D0E-8E70-942359DBD20D}" destId="{7EA9E4BB-C1DA-4ADF-9F4D-31962A5D7A7B}" srcOrd="0" destOrd="0" parTransId="{D7BC0252-548E-42D5-A37F-26F96BBD4720}" sibTransId="{3D148549-2D1E-49FC-A5CF-F21B6E8CCCF5}"/>
    <dgm:cxn modelId="{119FA977-3EE0-435E-B365-CD49DDD1A52A}" type="presOf" srcId="{6A087FF6-1545-4CCD-8F98-F743AC781451}" destId="{8D7F26EA-D6BD-4819-BCCA-EED5A00DFD3F}" srcOrd="0" destOrd="0" presId="urn:microsoft.com/office/officeart/2008/layout/LinedList"/>
    <dgm:cxn modelId="{9B831887-5F2B-40FF-B311-02F09DCC9E3A}" srcId="{BFDCB4E1-320E-4D0E-8E70-942359DBD20D}" destId="{6A087FF6-1545-4CCD-8F98-F743AC781451}" srcOrd="1" destOrd="0" parTransId="{241CAFBC-0FC9-4C0E-A680-0D805B5FD6C1}" sibTransId="{7D9C1D67-64F6-462E-9F4E-DD77AF1BB7EB}"/>
    <dgm:cxn modelId="{1E5A5191-AECF-4640-9783-1E7EE5C8B354}" type="presOf" srcId="{431FFE6B-8486-4E75-9B2E-0C3A2A5EF221}" destId="{3E074D30-B499-40FA-A3AE-6B1BA2B25393}" srcOrd="0" destOrd="0" presId="urn:microsoft.com/office/officeart/2008/layout/LinedList"/>
    <dgm:cxn modelId="{7534FA94-3001-4150-AD36-2C6A9C30A95F}" type="presOf" srcId="{7947F045-0153-4BCA-9E84-CFEC1253017B}" destId="{BA17B54D-2AEE-4D65-BD77-79A3A174BEB0}" srcOrd="0" destOrd="0" presId="urn:microsoft.com/office/officeart/2008/layout/LinedList"/>
    <dgm:cxn modelId="{B1D13398-8074-4447-936C-A3415D356E0E}" srcId="{BFDCB4E1-320E-4D0E-8E70-942359DBD20D}" destId="{7947F045-0153-4BCA-9E84-CFEC1253017B}" srcOrd="2" destOrd="0" parTransId="{17ED2976-8D1E-47CD-8F02-9450300572C5}" sibTransId="{22260223-6394-4BCB-ABA9-EA0A73401D20}"/>
    <dgm:cxn modelId="{5FF412C2-5558-42E9-BCA0-6A61400F4B25}" srcId="{BFDCB4E1-320E-4D0E-8E70-942359DBD20D}" destId="{431FFE6B-8486-4E75-9B2E-0C3A2A5EF221}" srcOrd="3" destOrd="0" parTransId="{200ACCB5-4610-42BB-87FB-211DBAF7CBC0}" sibTransId="{FBA15989-BA88-4126-97F9-8C6EE316EBCA}"/>
    <dgm:cxn modelId="{DFDF4EEB-D3FC-4399-86BE-FD95DBEFE78E}" type="presOf" srcId="{BFDCB4E1-320E-4D0E-8E70-942359DBD20D}" destId="{D4B94A3C-002C-43AA-BBBF-A9C496F59450}" srcOrd="0" destOrd="0" presId="urn:microsoft.com/office/officeart/2008/layout/LinedList"/>
    <dgm:cxn modelId="{EAFF2CF9-2DC1-4FF9-8B5C-C6BB0560A097}" type="presOf" srcId="{7EA9E4BB-C1DA-4ADF-9F4D-31962A5D7A7B}" destId="{17BC52DE-2683-40FA-BA33-2B843BB1466E}" srcOrd="0" destOrd="0" presId="urn:microsoft.com/office/officeart/2008/layout/LinedList"/>
    <dgm:cxn modelId="{516DBED4-7160-4C08-A823-94690719111D}" type="presParOf" srcId="{D4B94A3C-002C-43AA-BBBF-A9C496F59450}" destId="{DBDF9C88-2E7C-4BEF-8A76-0ED9B5CB0E5F}" srcOrd="0" destOrd="0" presId="urn:microsoft.com/office/officeart/2008/layout/LinedList"/>
    <dgm:cxn modelId="{BE262AC1-33E8-484D-A46F-46E4DC525D86}" type="presParOf" srcId="{D4B94A3C-002C-43AA-BBBF-A9C496F59450}" destId="{F468DC9A-CF28-4DA6-85CD-A29EA9F227DF}" srcOrd="1" destOrd="0" presId="urn:microsoft.com/office/officeart/2008/layout/LinedList"/>
    <dgm:cxn modelId="{3BA356BC-AF3E-49F1-8685-02A4DD7B0943}" type="presParOf" srcId="{F468DC9A-CF28-4DA6-85CD-A29EA9F227DF}" destId="{17BC52DE-2683-40FA-BA33-2B843BB1466E}" srcOrd="0" destOrd="0" presId="urn:microsoft.com/office/officeart/2008/layout/LinedList"/>
    <dgm:cxn modelId="{9FC1785F-6A6B-440C-A299-B4AAF40684C1}" type="presParOf" srcId="{F468DC9A-CF28-4DA6-85CD-A29EA9F227DF}" destId="{4076EBF6-E8EF-42AF-95DA-A579D3151D69}" srcOrd="1" destOrd="0" presId="urn:microsoft.com/office/officeart/2008/layout/LinedList"/>
    <dgm:cxn modelId="{EC35FA45-2032-40E9-AFA6-1C0D98DD2CC9}" type="presParOf" srcId="{D4B94A3C-002C-43AA-BBBF-A9C496F59450}" destId="{41BC613B-479D-47EA-A536-852DDD123D49}" srcOrd="2" destOrd="0" presId="urn:microsoft.com/office/officeart/2008/layout/LinedList"/>
    <dgm:cxn modelId="{0529FA54-D9FA-496C-9939-D73DC0AF6233}" type="presParOf" srcId="{D4B94A3C-002C-43AA-BBBF-A9C496F59450}" destId="{0F16559C-3A5D-4F20-B687-E150C6C091D6}" srcOrd="3" destOrd="0" presId="urn:microsoft.com/office/officeart/2008/layout/LinedList"/>
    <dgm:cxn modelId="{9BC250B2-67C0-4E2A-9F7E-1809107FF761}" type="presParOf" srcId="{0F16559C-3A5D-4F20-B687-E150C6C091D6}" destId="{8D7F26EA-D6BD-4819-BCCA-EED5A00DFD3F}" srcOrd="0" destOrd="0" presId="urn:microsoft.com/office/officeart/2008/layout/LinedList"/>
    <dgm:cxn modelId="{9E71469D-85E2-46C6-9064-219DA374D9B4}" type="presParOf" srcId="{0F16559C-3A5D-4F20-B687-E150C6C091D6}" destId="{6A9B1CD8-8ED2-49ED-9C49-20441BB087B7}" srcOrd="1" destOrd="0" presId="urn:microsoft.com/office/officeart/2008/layout/LinedList"/>
    <dgm:cxn modelId="{94B9C173-E01F-4531-BB11-B3E23E586116}" type="presParOf" srcId="{D4B94A3C-002C-43AA-BBBF-A9C496F59450}" destId="{F2DF44C4-C72C-41DA-BF02-7E031CB99669}" srcOrd="4" destOrd="0" presId="urn:microsoft.com/office/officeart/2008/layout/LinedList"/>
    <dgm:cxn modelId="{5252F105-A3F5-4BC0-8C30-5C0F581D742A}" type="presParOf" srcId="{D4B94A3C-002C-43AA-BBBF-A9C496F59450}" destId="{4325D316-70C7-44B6-95FC-4E25949BBB6E}" srcOrd="5" destOrd="0" presId="urn:microsoft.com/office/officeart/2008/layout/LinedList"/>
    <dgm:cxn modelId="{7EEF47D2-ACBF-499E-B216-7227A8DEADB0}" type="presParOf" srcId="{4325D316-70C7-44B6-95FC-4E25949BBB6E}" destId="{BA17B54D-2AEE-4D65-BD77-79A3A174BEB0}" srcOrd="0" destOrd="0" presId="urn:microsoft.com/office/officeart/2008/layout/LinedList"/>
    <dgm:cxn modelId="{EF0F621C-057C-4587-AA1A-7C03FEA04FF0}" type="presParOf" srcId="{4325D316-70C7-44B6-95FC-4E25949BBB6E}" destId="{88B5DCC7-0A20-4FB4-A235-31DC6BF71FF0}" srcOrd="1" destOrd="0" presId="urn:microsoft.com/office/officeart/2008/layout/LinedList"/>
    <dgm:cxn modelId="{10BEDAF0-0630-4B7C-8FDA-43473A65B24E}" type="presParOf" srcId="{D4B94A3C-002C-43AA-BBBF-A9C496F59450}" destId="{C0835811-7E92-473E-9B6C-2F6FE0E7C695}" srcOrd="6" destOrd="0" presId="urn:microsoft.com/office/officeart/2008/layout/LinedList"/>
    <dgm:cxn modelId="{AA3DD66B-C34A-4253-B586-32DF640231F5}" type="presParOf" srcId="{D4B94A3C-002C-43AA-BBBF-A9C496F59450}" destId="{DDE8AB98-2451-4BB8-9C7C-EBC967B60335}" srcOrd="7" destOrd="0" presId="urn:microsoft.com/office/officeart/2008/layout/LinedList"/>
    <dgm:cxn modelId="{F0AC8C33-F71E-41CD-9C28-0D5653FBA368}" type="presParOf" srcId="{DDE8AB98-2451-4BB8-9C7C-EBC967B60335}" destId="{3E074D30-B499-40FA-A3AE-6B1BA2B25393}" srcOrd="0" destOrd="0" presId="urn:microsoft.com/office/officeart/2008/layout/LinedList"/>
    <dgm:cxn modelId="{B364D875-DC80-4961-8FFA-8553F8CBCBEC}" type="presParOf" srcId="{DDE8AB98-2451-4BB8-9C7C-EBC967B60335}" destId="{493722AD-97D4-4AD6-8825-9F5983976A6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B7305C-2570-4E84-91A1-92174EB123B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012535C6-A467-4947-B3A0-8603FEA537C6}">
      <dgm:prSet/>
      <dgm:spPr/>
      <dgm:t>
        <a:bodyPr/>
        <a:lstStyle/>
        <a:p>
          <a:r>
            <a:rPr lang="cs-CZ" b="0"/>
            <a:t>Příspěvky, nikoli pojistné </a:t>
          </a:r>
          <a:endParaRPr lang="cs-CZ"/>
        </a:p>
      </dgm:t>
    </dgm:pt>
    <dgm:pt modelId="{A02A51CB-A7D2-4483-A378-BE230E629DFC}" type="parTrans" cxnId="{5844C37D-3A0A-4C3E-A4CA-A0BACE942DCB}">
      <dgm:prSet/>
      <dgm:spPr/>
      <dgm:t>
        <a:bodyPr/>
        <a:lstStyle/>
        <a:p>
          <a:endParaRPr lang="cs-CZ"/>
        </a:p>
      </dgm:t>
    </dgm:pt>
    <dgm:pt modelId="{6BEF7ACD-C4F7-4A0D-8DF2-4D3C1F71E328}" type="sibTrans" cxnId="{5844C37D-3A0A-4C3E-A4CA-A0BACE942DCB}">
      <dgm:prSet/>
      <dgm:spPr/>
      <dgm:t>
        <a:bodyPr/>
        <a:lstStyle/>
        <a:p>
          <a:endParaRPr lang="cs-CZ"/>
        </a:p>
      </dgm:t>
    </dgm:pt>
    <dgm:pt modelId="{08E2E57C-8750-4CD8-B86C-FF71080304E1}">
      <dgm:prSet/>
      <dgm:spPr/>
      <dgm:t>
        <a:bodyPr/>
        <a:lstStyle/>
        <a:p>
          <a:r>
            <a:rPr lang="cs-CZ" b="0"/>
            <a:t>Pojistné (soukromé pojištění) se odvíjí od rizika nemoci/úrazu. </a:t>
          </a:r>
          <a:endParaRPr lang="cs-CZ"/>
        </a:p>
      </dgm:t>
    </dgm:pt>
    <dgm:pt modelId="{A934B677-3147-4915-81F8-B1B5377C1FB0}" type="parTrans" cxnId="{732E6A77-2779-4E81-AA8A-E98715225E69}">
      <dgm:prSet/>
      <dgm:spPr/>
      <dgm:t>
        <a:bodyPr/>
        <a:lstStyle/>
        <a:p>
          <a:endParaRPr lang="cs-CZ"/>
        </a:p>
      </dgm:t>
    </dgm:pt>
    <dgm:pt modelId="{F2CF65BC-79C0-4A52-97D2-E0B92B0A040F}" type="sibTrans" cxnId="{732E6A77-2779-4E81-AA8A-E98715225E69}">
      <dgm:prSet/>
      <dgm:spPr/>
      <dgm:t>
        <a:bodyPr/>
        <a:lstStyle/>
        <a:p>
          <a:endParaRPr lang="cs-CZ"/>
        </a:p>
      </dgm:t>
    </dgm:pt>
    <dgm:pt modelId="{16FDB1AA-C24F-412B-8B22-26E2A01268FD}">
      <dgm:prSet/>
      <dgm:spPr/>
      <dgm:t>
        <a:bodyPr/>
        <a:lstStyle/>
        <a:p>
          <a:r>
            <a:rPr lang="cs-CZ" b="0"/>
            <a:t>Příspěvky se odvíjejí od příjmu </a:t>
          </a:r>
          <a:endParaRPr lang="cs-CZ"/>
        </a:p>
      </dgm:t>
    </dgm:pt>
    <dgm:pt modelId="{2B8C5515-19FF-4BBE-A696-47A01828104B}" type="parTrans" cxnId="{FED1A0DE-FDA5-4D25-8716-F5A5AA748430}">
      <dgm:prSet/>
      <dgm:spPr/>
      <dgm:t>
        <a:bodyPr/>
        <a:lstStyle/>
        <a:p>
          <a:endParaRPr lang="cs-CZ"/>
        </a:p>
      </dgm:t>
    </dgm:pt>
    <dgm:pt modelId="{1820C2BC-F503-466C-92EE-67BF7F6410D3}" type="sibTrans" cxnId="{FED1A0DE-FDA5-4D25-8716-F5A5AA748430}">
      <dgm:prSet/>
      <dgm:spPr/>
      <dgm:t>
        <a:bodyPr/>
        <a:lstStyle/>
        <a:p>
          <a:endParaRPr lang="cs-CZ"/>
        </a:p>
      </dgm:t>
    </dgm:pt>
    <dgm:pt modelId="{117F3389-0708-4A8B-A757-16CDE7DC4324}" type="pres">
      <dgm:prSet presAssocID="{CEB7305C-2570-4E84-91A1-92174EB123BA}" presName="vert0" presStyleCnt="0">
        <dgm:presLayoutVars>
          <dgm:dir/>
          <dgm:animOne val="branch"/>
          <dgm:animLvl val="lvl"/>
        </dgm:presLayoutVars>
      </dgm:prSet>
      <dgm:spPr/>
    </dgm:pt>
    <dgm:pt modelId="{7CE73DE8-488A-481E-97DD-243EB1EF9BA0}" type="pres">
      <dgm:prSet presAssocID="{012535C6-A467-4947-B3A0-8603FEA537C6}" presName="thickLine" presStyleLbl="alignNode1" presStyleIdx="0" presStyleCnt="3"/>
      <dgm:spPr/>
    </dgm:pt>
    <dgm:pt modelId="{8A6F9ECA-BC7E-4364-9514-9C146B43CE2C}" type="pres">
      <dgm:prSet presAssocID="{012535C6-A467-4947-B3A0-8603FEA537C6}" presName="horz1" presStyleCnt="0"/>
      <dgm:spPr/>
    </dgm:pt>
    <dgm:pt modelId="{A60B5ADD-DD38-4531-804E-BC5E0A085E02}" type="pres">
      <dgm:prSet presAssocID="{012535C6-A467-4947-B3A0-8603FEA537C6}" presName="tx1" presStyleLbl="revTx" presStyleIdx="0" presStyleCnt="3"/>
      <dgm:spPr/>
    </dgm:pt>
    <dgm:pt modelId="{F070F083-E89C-4BC0-88BD-0853D9D2F4FB}" type="pres">
      <dgm:prSet presAssocID="{012535C6-A467-4947-B3A0-8603FEA537C6}" presName="vert1" presStyleCnt="0"/>
      <dgm:spPr/>
    </dgm:pt>
    <dgm:pt modelId="{40E1D06B-D925-4850-843D-0DF95042F752}" type="pres">
      <dgm:prSet presAssocID="{08E2E57C-8750-4CD8-B86C-FF71080304E1}" presName="thickLine" presStyleLbl="alignNode1" presStyleIdx="1" presStyleCnt="3"/>
      <dgm:spPr/>
    </dgm:pt>
    <dgm:pt modelId="{51C26117-0770-40FC-B1BA-ACE2F9104534}" type="pres">
      <dgm:prSet presAssocID="{08E2E57C-8750-4CD8-B86C-FF71080304E1}" presName="horz1" presStyleCnt="0"/>
      <dgm:spPr/>
    </dgm:pt>
    <dgm:pt modelId="{E2D08DF7-1097-47DE-8255-2399800A2DC6}" type="pres">
      <dgm:prSet presAssocID="{08E2E57C-8750-4CD8-B86C-FF71080304E1}" presName="tx1" presStyleLbl="revTx" presStyleIdx="1" presStyleCnt="3"/>
      <dgm:spPr/>
    </dgm:pt>
    <dgm:pt modelId="{EAC2D8D1-9A6A-4F1D-B807-AD85655415EF}" type="pres">
      <dgm:prSet presAssocID="{08E2E57C-8750-4CD8-B86C-FF71080304E1}" presName="vert1" presStyleCnt="0"/>
      <dgm:spPr/>
    </dgm:pt>
    <dgm:pt modelId="{EC6849CE-3D70-42BC-8189-A6A3C8616EB2}" type="pres">
      <dgm:prSet presAssocID="{16FDB1AA-C24F-412B-8B22-26E2A01268FD}" presName="thickLine" presStyleLbl="alignNode1" presStyleIdx="2" presStyleCnt="3"/>
      <dgm:spPr/>
    </dgm:pt>
    <dgm:pt modelId="{869E5FB0-1BAB-4448-8056-F98270E1F3E8}" type="pres">
      <dgm:prSet presAssocID="{16FDB1AA-C24F-412B-8B22-26E2A01268FD}" presName="horz1" presStyleCnt="0"/>
      <dgm:spPr/>
    </dgm:pt>
    <dgm:pt modelId="{1618E56A-1DDF-4EC5-853C-558596C49068}" type="pres">
      <dgm:prSet presAssocID="{16FDB1AA-C24F-412B-8B22-26E2A01268FD}" presName="tx1" presStyleLbl="revTx" presStyleIdx="2" presStyleCnt="3"/>
      <dgm:spPr/>
    </dgm:pt>
    <dgm:pt modelId="{71118CE7-46AC-4626-9271-23DC3B0CADBA}" type="pres">
      <dgm:prSet presAssocID="{16FDB1AA-C24F-412B-8B22-26E2A01268FD}" presName="vert1" presStyleCnt="0"/>
      <dgm:spPr/>
    </dgm:pt>
  </dgm:ptLst>
  <dgm:cxnLst>
    <dgm:cxn modelId="{D330E416-78C9-4078-891A-73D19D0C6D3E}" type="presOf" srcId="{08E2E57C-8750-4CD8-B86C-FF71080304E1}" destId="{E2D08DF7-1097-47DE-8255-2399800A2DC6}" srcOrd="0" destOrd="0" presId="urn:microsoft.com/office/officeart/2008/layout/LinedList"/>
    <dgm:cxn modelId="{BA21092B-E4E7-4C14-A573-4473871B4B3B}" type="presOf" srcId="{CEB7305C-2570-4E84-91A1-92174EB123BA}" destId="{117F3389-0708-4A8B-A757-16CDE7DC4324}" srcOrd="0" destOrd="0" presId="urn:microsoft.com/office/officeart/2008/layout/LinedList"/>
    <dgm:cxn modelId="{7E59F334-E730-4700-B959-0C1B98462546}" type="presOf" srcId="{012535C6-A467-4947-B3A0-8603FEA537C6}" destId="{A60B5ADD-DD38-4531-804E-BC5E0A085E02}" srcOrd="0" destOrd="0" presId="urn:microsoft.com/office/officeart/2008/layout/LinedList"/>
    <dgm:cxn modelId="{FC45AF53-8175-4FE7-8787-62CFC70D6A5C}" type="presOf" srcId="{16FDB1AA-C24F-412B-8B22-26E2A01268FD}" destId="{1618E56A-1DDF-4EC5-853C-558596C49068}" srcOrd="0" destOrd="0" presId="urn:microsoft.com/office/officeart/2008/layout/LinedList"/>
    <dgm:cxn modelId="{732E6A77-2779-4E81-AA8A-E98715225E69}" srcId="{CEB7305C-2570-4E84-91A1-92174EB123BA}" destId="{08E2E57C-8750-4CD8-B86C-FF71080304E1}" srcOrd="1" destOrd="0" parTransId="{A934B677-3147-4915-81F8-B1B5377C1FB0}" sibTransId="{F2CF65BC-79C0-4A52-97D2-E0B92B0A040F}"/>
    <dgm:cxn modelId="{5844C37D-3A0A-4C3E-A4CA-A0BACE942DCB}" srcId="{CEB7305C-2570-4E84-91A1-92174EB123BA}" destId="{012535C6-A467-4947-B3A0-8603FEA537C6}" srcOrd="0" destOrd="0" parTransId="{A02A51CB-A7D2-4483-A378-BE230E629DFC}" sibTransId="{6BEF7ACD-C4F7-4A0D-8DF2-4D3C1F71E328}"/>
    <dgm:cxn modelId="{FED1A0DE-FDA5-4D25-8716-F5A5AA748430}" srcId="{CEB7305C-2570-4E84-91A1-92174EB123BA}" destId="{16FDB1AA-C24F-412B-8B22-26E2A01268FD}" srcOrd="2" destOrd="0" parTransId="{2B8C5515-19FF-4BBE-A696-47A01828104B}" sibTransId="{1820C2BC-F503-466C-92EE-67BF7F6410D3}"/>
    <dgm:cxn modelId="{E95D48F1-32A9-42E9-86A9-BAE0F5674EB0}" type="presParOf" srcId="{117F3389-0708-4A8B-A757-16CDE7DC4324}" destId="{7CE73DE8-488A-481E-97DD-243EB1EF9BA0}" srcOrd="0" destOrd="0" presId="urn:microsoft.com/office/officeart/2008/layout/LinedList"/>
    <dgm:cxn modelId="{4FFD0327-04F9-499F-84D9-984BDB18C796}" type="presParOf" srcId="{117F3389-0708-4A8B-A757-16CDE7DC4324}" destId="{8A6F9ECA-BC7E-4364-9514-9C146B43CE2C}" srcOrd="1" destOrd="0" presId="urn:microsoft.com/office/officeart/2008/layout/LinedList"/>
    <dgm:cxn modelId="{CF50B70D-7DBC-4BA5-B013-F976698B40CF}" type="presParOf" srcId="{8A6F9ECA-BC7E-4364-9514-9C146B43CE2C}" destId="{A60B5ADD-DD38-4531-804E-BC5E0A085E02}" srcOrd="0" destOrd="0" presId="urn:microsoft.com/office/officeart/2008/layout/LinedList"/>
    <dgm:cxn modelId="{7BE9E74D-4AA1-456A-BEC6-AF07D927E215}" type="presParOf" srcId="{8A6F9ECA-BC7E-4364-9514-9C146B43CE2C}" destId="{F070F083-E89C-4BC0-88BD-0853D9D2F4FB}" srcOrd="1" destOrd="0" presId="urn:microsoft.com/office/officeart/2008/layout/LinedList"/>
    <dgm:cxn modelId="{63F64C80-E7B7-4BB3-8969-2F37801730B1}" type="presParOf" srcId="{117F3389-0708-4A8B-A757-16CDE7DC4324}" destId="{40E1D06B-D925-4850-843D-0DF95042F752}" srcOrd="2" destOrd="0" presId="urn:microsoft.com/office/officeart/2008/layout/LinedList"/>
    <dgm:cxn modelId="{ECC17AA6-D463-424D-A7CF-1C233B1EAFC0}" type="presParOf" srcId="{117F3389-0708-4A8B-A757-16CDE7DC4324}" destId="{51C26117-0770-40FC-B1BA-ACE2F9104534}" srcOrd="3" destOrd="0" presId="urn:microsoft.com/office/officeart/2008/layout/LinedList"/>
    <dgm:cxn modelId="{B50B7224-2B66-411E-B46B-D363CC71F72C}" type="presParOf" srcId="{51C26117-0770-40FC-B1BA-ACE2F9104534}" destId="{E2D08DF7-1097-47DE-8255-2399800A2DC6}" srcOrd="0" destOrd="0" presId="urn:microsoft.com/office/officeart/2008/layout/LinedList"/>
    <dgm:cxn modelId="{8BFC55B5-F86B-4D7F-9457-CCEB1C242E22}" type="presParOf" srcId="{51C26117-0770-40FC-B1BA-ACE2F9104534}" destId="{EAC2D8D1-9A6A-4F1D-B807-AD85655415EF}" srcOrd="1" destOrd="0" presId="urn:microsoft.com/office/officeart/2008/layout/LinedList"/>
    <dgm:cxn modelId="{60A8AD85-5D23-479D-83EF-15419950F777}" type="presParOf" srcId="{117F3389-0708-4A8B-A757-16CDE7DC4324}" destId="{EC6849CE-3D70-42BC-8189-A6A3C8616EB2}" srcOrd="4" destOrd="0" presId="urn:microsoft.com/office/officeart/2008/layout/LinedList"/>
    <dgm:cxn modelId="{15917B95-1C20-4B43-ABFC-9AED7E2193CB}" type="presParOf" srcId="{117F3389-0708-4A8B-A757-16CDE7DC4324}" destId="{869E5FB0-1BAB-4448-8056-F98270E1F3E8}" srcOrd="5" destOrd="0" presId="urn:microsoft.com/office/officeart/2008/layout/LinedList"/>
    <dgm:cxn modelId="{95491750-D79D-4FBB-A049-D646E1568088}" type="presParOf" srcId="{869E5FB0-1BAB-4448-8056-F98270E1F3E8}" destId="{1618E56A-1DDF-4EC5-853C-558596C49068}" srcOrd="0" destOrd="0" presId="urn:microsoft.com/office/officeart/2008/layout/LinedList"/>
    <dgm:cxn modelId="{837838F2-A4E9-47CC-8C55-51BFA676AA64}" type="presParOf" srcId="{869E5FB0-1BAB-4448-8056-F98270E1F3E8}" destId="{71118CE7-46AC-4626-9271-23DC3B0CAD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37635-FB38-49E0-BBB6-C238005E2CDF}">
      <dsp:nvSpPr>
        <dsp:cNvPr id="0" name=""/>
        <dsp:cNvSpPr/>
      </dsp:nvSpPr>
      <dsp:spPr>
        <a:xfrm>
          <a:off x="4206240" y="0"/>
          <a:ext cx="2103120" cy="870267"/>
        </a:xfrm>
        <a:prstGeom prst="trapezoid">
          <a:avLst>
            <a:gd name="adj" fmla="val 12083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 err="1"/>
            <a:t>Poptávka po formální </a:t>
          </a:r>
          <a:r>
            <a:rPr lang="cs-CZ" sz="2700" kern="1200" dirty="0"/>
            <a:t>péči</a:t>
          </a:r>
        </a:p>
      </dsp:txBody>
      <dsp:txXfrm>
        <a:off x="4206240" y="0"/>
        <a:ext cx="2103120" cy="870267"/>
      </dsp:txXfrm>
    </dsp:sp>
    <dsp:sp modelId="{6F9A14D5-E344-4B67-B1A5-DB41BB0D86AB}">
      <dsp:nvSpPr>
        <dsp:cNvPr id="0" name=""/>
        <dsp:cNvSpPr/>
      </dsp:nvSpPr>
      <dsp:spPr>
        <a:xfrm>
          <a:off x="3154680" y="870267"/>
          <a:ext cx="4206240" cy="870267"/>
        </a:xfrm>
        <a:prstGeom prst="trapezoid">
          <a:avLst>
            <a:gd name="adj" fmla="val 12083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 err="1"/>
            <a:t>Poptávka po laické </a:t>
          </a:r>
          <a:r>
            <a:rPr lang="cs-CZ" sz="2700" kern="1200" dirty="0"/>
            <a:t>péči</a:t>
          </a:r>
        </a:p>
      </dsp:txBody>
      <dsp:txXfrm>
        <a:off x="3890772" y="870267"/>
        <a:ext cx="2734056" cy="870267"/>
      </dsp:txXfrm>
    </dsp:sp>
    <dsp:sp modelId="{8D8A65C4-A84D-42CF-B7BC-86DC69FE0FC8}">
      <dsp:nvSpPr>
        <dsp:cNvPr id="0" name=""/>
        <dsp:cNvSpPr/>
      </dsp:nvSpPr>
      <dsp:spPr>
        <a:xfrm>
          <a:off x="2103120" y="1740535"/>
          <a:ext cx="6309360" cy="870267"/>
        </a:xfrm>
        <a:prstGeom prst="trapezoid">
          <a:avLst>
            <a:gd name="adj" fmla="val 12083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 err="1"/>
            <a:t>Citelná, </a:t>
          </a:r>
          <a:r>
            <a:rPr lang="cs-CZ" sz="2700" kern="1200" dirty="0"/>
            <a:t>ale </a:t>
          </a:r>
          <a:r>
            <a:rPr lang="cs-CZ" sz="2700" kern="1200" dirty="0" err="1"/>
            <a:t>nevyjádřená potřeba </a:t>
          </a:r>
          <a:endParaRPr lang="cs-CZ" sz="2700" kern="1200" dirty="0"/>
        </a:p>
      </dsp:txBody>
      <dsp:txXfrm>
        <a:off x="3207257" y="1740535"/>
        <a:ext cx="4101084" cy="870267"/>
      </dsp:txXfrm>
    </dsp:sp>
    <dsp:sp modelId="{F6906CD7-3220-42B0-B578-D7EE26006B80}">
      <dsp:nvSpPr>
        <dsp:cNvPr id="0" name=""/>
        <dsp:cNvSpPr/>
      </dsp:nvSpPr>
      <dsp:spPr>
        <a:xfrm>
          <a:off x="1051560" y="2610802"/>
          <a:ext cx="8412480" cy="870267"/>
        </a:xfrm>
        <a:prstGeom prst="trapezoid">
          <a:avLst>
            <a:gd name="adj" fmla="val 12083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 err="1"/>
            <a:t>Necitlivá potřeba </a:t>
          </a:r>
          <a:endParaRPr lang="cs-CZ" sz="2700" kern="1200" dirty="0"/>
        </a:p>
      </dsp:txBody>
      <dsp:txXfrm>
        <a:off x="2523744" y="2610802"/>
        <a:ext cx="5468112" cy="870267"/>
      </dsp:txXfrm>
    </dsp:sp>
    <dsp:sp modelId="{70980010-DB0C-4A34-8725-AB43FD7190AE}">
      <dsp:nvSpPr>
        <dsp:cNvPr id="0" name=""/>
        <dsp:cNvSpPr/>
      </dsp:nvSpPr>
      <dsp:spPr>
        <a:xfrm>
          <a:off x="0" y="3481070"/>
          <a:ext cx="10515600" cy="870267"/>
        </a:xfrm>
        <a:prstGeom prst="trapezoid">
          <a:avLst>
            <a:gd name="adj" fmla="val 12083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 err="1"/>
            <a:t>Healh </a:t>
          </a:r>
          <a:r>
            <a:rPr lang="cs-CZ" sz="2700" kern="1200" dirty="0"/>
            <a:t>(není </a:t>
          </a:r>
          <a:r>
            <a:rPr lang="cs-CZ" sz="2700" kern="1200" dirty="0" err="1"/>
            <a:t>potřeba</a:t>
          </a:r>
          <a:r>
            <a:rPr lang="cs-CZ" sz="2700" kern="1200" dirty="0"/>
            <a:t>)</a:t>
          </a:r>
        </a:p>
      </dsp:txBody>
      <dsp:txXfrm>
        <a:off x="1840229" y="3481070"/>
        <a:ext cx="6835140" cy="8702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DBFBD-241C-4E38-A479-43C953B8CB7A}">
      <dsp:nvSpPr>
        <dsp:cNvPr id="0" name=""/>
        <dsp:cNvSpPr/>
      </dsp:nvSpPr>
      <dsp:spPr>
        <a:xfrm>
          <a:off x="0" y="113064"/>
          <a:ext cx="4977578" cy="842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/>
            <a:t>Analýza efektivity nákladů </a:t>
          </a:r>
          <a:endParaRPr lang="cs-CZ" sz="1600" kern="1200"/>
        </a:p>
      </dsp:txBody>
      <dsp:txXfrm>
        <a:off x="41123" y="154187"/>
        <a:ext cx="4895332" cy="760154"/>
      </dsp:txXfrm>
    </dsp:sp>
    <dsp:sp modelId="{ACE3FD6E-A13B-470C-9AF0-C67C249079ED}">
      <dsp:nvSpPr>
        <dsp:cNvPr id="0" name=""/>
        <dsp:cNvSpPr/>
      </dsp:nvSpPr>
      <dsp:spPr>
        <a:xfrm>
          <a:off x="0" y="955464"/>
          <a:ext cx="497757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03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b="0" kern="1200" dirty="0"/>
            <a:t>Preferovaná intervence nebo alternativa je taková, která vyžaduje nejmenší náklady na dosažení dané úrovně účinnosti. </a:t>
          </a:r>
          <a:endParaRPr lang="cs-CZ" sz="1200" kern="1200" dirty="0"/>
        </a:p>
      </dsp:txBody>
      <dsp:txXfrm>
        <a:off x="0" y="955464"/>
        <a:ext cx="4977578" cy="364320"/>
      </dsp:txXfrm>
    </dsp:sp>
    <dsp:sp modelId="{0075D614-AF50-41C4-80CD-81F4DAD169FA}">
      <dsp:nvSpPr>
        <dsp:cNvPr id="0" name=""/>
        <dsp:cNvSpPr/>
      </dsp:nvSpPr>
      <dsp:spPr>
        <a:xfrm>
          <a:off x="0" y="1319784"/>
          <a:ext cx="4977578" cy="842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0" kern="1200"/>
            <a:t>Analýza nákladů a přínosů </a:t>
          </a:r>
          <a:endParaRPr lang="cs-CZ" sz="1600" kern="1200"/>
        </a:p>
      </dsp:txBody>
      <dsp:txXfrm>
        <a:off x="41123" y="1360907"/>
        <a:ext cx="4895332" cy="760154"/>
      </dsp:txXfrm>
    </dsp:sp>
    <dsp:sp modelId="{E54007C0-26DC-486D-BEFD-18332962A210}">
      <dsp:nvSpPr>
        <dsp:cNvPr id="0" name=""/>
        <dsp:cNvSpPr/>
      </dsp:nvSpPr>
      <dsp:spPr>
        <a:xfrm>
          <a:off x="0" y="2162184"/>
          <a:ext cx="4977578" cy="521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038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b="0" kern="1200" dirty="0"/>
            <a:t>Pokud analýza </a:t>
          </a:r>
          <a:r>
            <a:rPr lang="en-US" sz="1200" b="0" kern="1200" dirty="0" err="1"/>
            <a:t>nákladů a přínosů </a:t>
          </a:r>
          <a:r>
            <a:rPr lang="en-US" sz="1200" b="0" kern="1200" dirty="0"/>
            <a:t>ukáže, že ekonomický přínos zásahu (nebo přínos prevence dalšího případu) je vyšší než náklady na prevenci, bude zásah ekonomicky výhodný. </a:t>
          </a:r>
          <a:endParaRPr lang="cs-CZ" sz="1200" kern="1200" dirty="0"/>
        </a:p>
      </dsp:txBody>
      <dsp:txXfrm>
        <a:off x="0" y="2162184"/>
        <a:ext cx="4977578" cy="521640"/>
      </dsp:txXfrm>
    </dsp:sp>
    <dsp:sp modelId="{9B48AC4F-8D72-406E-AEB8-60643A842032}">
      <dsp:nvSpPr>
        <dsp:cNvPr id="0" name=""/>
        <dsp:cNvSpPr/>
      </dsp:nvSpPr>
      <dsp:spPr>
        <a:xfrm>
          <a:off x="0" y="2683824"/>
          <a:ext cx="4977578" cy="842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Analýzu efektivity nákladů je snazší provést než analýzu nákladů a přínosů, protože míru efektivity není třeba vyjádřit v penězích. </a:t>
          </a:r>
          <a:endParaRPr lang="cs-CZ" sz="1600" kern="1200"/>
        </a:p>
      </dsp:txBody>
      <dsp:txXfrm>
        <a:off x="41123" y="2724947"/>
        <a:ext cx="4895332" cy="76015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29235-D676-4D99-A500-F8E61EFBAB2B}">
      <dsp:nvSpPr>
        <dsp:cNvPr id="0" name=""/>
        <dsp:cNvSpPr/>
      </dsp:nvSpPr>
      <dsp:spPr>
        <a:xfrm>
          <a:off x="4259126" y="943"/>
          <a:ext cx="1997347" cy="1298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Pojišťovna</a:t>
          </a:r>
        </a:p>
      </dsp:txBody>
      <dsp:txXfrm>
        <a:off x="4322503" y="64320"/>
        <a:ext cx="1870593" cy="1171522"/>
      </dsp:txXfrm>
    </dsp:sp>
    <dsp:sp modelId="{3F2F596B-1F55-47C6-A221-95D512DB5F01}">
      <dsp:nvSpPr>
        <dsp:cNvPr id="0" name=""/>
        <dsp:cNvSpPr/>
      </dsp:nvSpPr>
      <dsp:spPr>
        <a:xfrm>
          <a:off x="3527484" y="650081"/>
          <a:ext cx="3460630" cy="3460630"/>
        </a:xfrm>
        <a:custGeom>
          <a:avLst/>
          <a:gdLst/>
          <a:ahLst/>
          <a:cxnLst/>
          <a:rect l="0" t="0" r="0" b="0"/>
          <a:pathLst>
            <a:path>
              <a:moveTo>
                <a:pt x="2743474" y="327639"/>
              </a:moveTo>
              <a:arcTo wR="1730315" hR="1730315" stAng="18350445" swAng="36444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6C5F2-1A43-4AA7-85FD-BEAA4E181F01}">
      <dsp:nvSpPr>
        <dsp:cNvPr id="0" name=""/>
        <dsp:cNvSpPr/>
      </dsp:nvSpPr>
      <dsp:spPr>
        <a:xfrm>
          <a:off x="5757623" y="2596416"/>
          <a:ext cx="1997347" cy="1298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Poskytovatel ZS</a:t>
          </a:r>
        </a:p>
      </dsp:txBody>
      <dsp:txXfrm>
        <a:off x="5821000" y="2659793"/>
        <a:ext cx="1870593" cy="1171522"/>
      </dsp:txXfrm>
    </dsp:sp>
    <dsp:sp modelId="{69E207CD-78E6-4FC1-80CC-5871D511BFA8}">
      <dsp:nvSpPr>
        <dsp:cNvPr id="0" name=""/>
        <dsp:cNvSpPr/>
      </dsp:nvSpPr>
      <dsp:spPr>
        <a:xfrm>
          <a:off x="3527484" y="650081"/>
          <a:ext cx="3460630" cy="3460630"/>
        </a:xfrm>
        <a:custGeom>
          <a:avLst/>
          <a:gdLst/>
          <a:ahLst/>
          <a:cxnLst/>
          <a:rect l="0" t="0" r="0" b="0"/>
          <a:pathLst>
            <a:path>
              <a:moveTo>
                <a:pt x="2552820" y="3252641"/>
              </a:moveTo>
              <a:arcTo wR="1730315" hR="1730315" stAng="3697073" swAng="340585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A49A00-E9C1-4BE7-97D8-AB4B104BB878}">
      <dsp:nvSpPr>
        <dsp:cNvPr id="0" name=""/>
        <dsp:cNvSpPr/>
      </dsp:nvSpPr>
      <dsp:spPr>
        <a:xfrm>
          <a:off x="2760629" y="2596416"/>
          <a:ext cx="1997347" cy="1298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Pacient</a:t>
          </a:r>
        </a:p>
      </dsp:txBody>
      <dsp:txXfrm>
        <a:off x="2824006" y="2659793"/>
        <a:ext cx="1870593" cy="1171522"/>
      </dsp:txXfrm>
    </dsp:sp>
    <dsp:sp modelId="{0EB76BE3-1FEF-4806-8DE3-2DCAF3D83B9C}">
      <dsp:nvSpPr>
        <dsp:cNvPr id="0" name=""/>
        <dsp:cNvSpPr/>
      </dsp:nvSpPr>
      <dsp:spPr>
        <a:xfrm>
          <a:off x="3527484" y="650081"/>
          <a:ext cx="3460630" cy="3460630"/>
        </a:xfrm>
        <a:custGeom>
          <a:avLst/>
          <a:gdLst/>
          <a:ahLst/>
          <a:cxnLst/>
          <a:rect l="0" t="0" r="0" b="0"/>
          <a:pathLst>
            <a:path>
              <a:moveTo>
                <a:pt x="11405" y="1928660"/>
              </a:moveTo>
              <a:arcTo wR="1730315" hR="1730315" stAng="10405065" swAng="36444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AB34D-03D6-4CA7-B375-2490B70E9FF9}">
      <dsp:nvSpPr>
        <dsp:cNvPr id="0" name=""/>
        <dsp:cNvSpPr/>
      </dsp:nvSpPr>
      <dsp:spPr>
        <a:xfrm>
          <a:off x="0" y="34559"/>
          <a:ext cx="10753200" cy="123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0" kern="1200"/>
            <a:t>Narození, jde-li o osobu s trvalým pobytem na území České republiky,</a:t>
          </a:r>
          <a:endParaRPr lang="cs-CZ" sz="3200" kern="1200"/>
        </a:p>
      </dsp:txBody>
      <dsp:txXfrm>
        <a:off x="60313" y="94872"/>
        <a:ext cx="10632574" cy="1114894"/>
      </dsp:txXfrm>
    </dsp:sp>
    <dsp:sp modelId="{23A9A686-7412-4E87-AB08-7FD60ABB3448}">
      <dsp:nvSpPr>
        <dsp:cNvPr id="0" name=""/>
        <dsp:cNvSpPr/>
      </dsp:nvSpPr>
      <dsp:spPr>
        <a:xfrm>
          <a:off x="0" y="1362239"/>
          <a:ext cx="10753200" cy="123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0" kern="1200"/>
            <a:t>Osoba bez trvalého pobytu na území České republiky stala zaměstnancem,</a:t>
          </a:r>
          <a:endParaRPr lang="cs-CZ" sz="3200" kern="1200"/>
        </a:p>
      </dsp:txBody>
      <dsp:txXfrm>
        <a:off x="60313" y="1422552"/>
        <a:ext cx="10632574" cy="1114894"/>
      </dsp:txXfrm>
    </dsp:sp>
    <dsp:sp modelId="{F974559E-9F25-4C80-BF3C-6792038E0175}">
      <dsp:nvSpPr>
        <dsp:cNvPr id="0" name=""/>
        <dsp:cNvSpPr/>
      </dsp:nvSpPr>
      <dsp:spPr>
        <a:xfrm>
          <a:off x="0" y="2689920"/>
          <a:ext cx="10753200" cy="1235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b="0" kern="1200"/>
            <a:t>získání trvalého pobytu na území České republiky.</a:t>
          </a:r>
          <a:endParaRPr lang="cs-CZ" sz="3200" kern="1200"/>
        </a:p>
      </dsp:txBody>
      <dsp:txXfrm>
        <a:off x="60313" y="2750233"/>
        <a:ext cx="10632574" cy="11148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4DA4-9950-4C61-AFC0-B76480241FDF}">
      <dsp:nvSpPr>
        <dsp:cNvPr id="0" name=""/>
        <dsp:cNvSpPr/>
      </dsp:nvSpPr>
      <dsp:spPr>
        <a:xfrm>
          <a:off x="0" y="2722"/>
          <a:ext cx="10753200" cy="1254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b="0" kern="1200"/>
            <a:t>Úmrtí pojištěnce nebo jeho prohlášení za mrtvého,</a:t>
          </a:r>
          <a:endParaRPr lang="cs-CZ" sz="3300" kern="1200"/>
        </a:p>
      </dsp:txBody>
      <dsp:txXfrm>
        <a:off x="61256" y="63978"/>
        <a:ext cx="10630688" cy="1132313"/>
      </dsp:txXfrm>
    </dsp:sp>
    <dsp:sp modelId="{9B92F15E-3910-4DA9-B045-2EE2F525FD5E}">
      <dsp:nvSpPr>
        <dsp:cNvPr id="0" name=""/>
        <dsp:cNvSpPr/>
      </dsp:nvSpPr>
      <dsp:spPr>
        <a:xfrm>
          <a:off x="0" y="1352587"/>
          <a:ext cx="10753200" cy="1254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b="0" kern="1200"/>
            <a:t>osoba bez trvalého pobytu na území České republiky přestala být zaměstnancem,</a:t>
          </a:r>
          <a:endParaRPr lang="cs-CZ" sz="3300" kern="1200"/>
        </a:p>
      </dsp:txBody>
      <dsp:txXfrm>
        <a:off x="61256" y="1413843"/>
        <a:ext cx="10630688" cy="1132313"/>
      </dsp:txXfrm>
    </dsp:sp>
    <dsp:sp modelId="{09B4CBD1-B373-4D46-9FED-281AF9802B89}">
      <dsp:nvSpPr>
        <dsp:cNvPr id="0" name=""/>
        <dsp:cNvSpPr/>
      </dsp:nvSpPr>
      <dsp:spPr>
        <a:xfrm>
          <a:off x="0" y="2702452"/>
          <a:ext cx="10753200" cy="12548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b="0" kern="1200"/>
            <a:t>ukončení trvalého pobytu na území České republiky.</a:t>
          </a:r>
          <a:endParaRPr lang="cs-CZ" sz="3300" kern="1200"/>
        </a:p>
      </dsp:txBody>
      <dsp:txXfrm>
        <a:off x="61256" y="2763708"/>
        <a:ext cx="10630688" cy="113231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7BA67-BC9E-45A5-9852-232C83436DC5}">
      <dsp:nvSpPr>
        <dsp:cNvPr id="0" name=""/>
        <dsp:cNvSpPr/>
      </dsp:nvSpPr>
      <dsp:spPr>
        <a:xfrm>
          <a:off x="0" y="1415169"/>
          <a:ext cx="10515600" cy="1521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6500" kern="1200" dirty="0"/>
            <a:t>VŠECHNO ..... (?)</a:t>
          </a:r>
          <a:endParaRPr lang="cs-CZ" sz="6500" kern="1200" dirty="0"/>
        </a:p>
      </dsp:txBody>
      <dsp:txXfrm>
        <a:off x="74249" y="1489418"/>
        <a:ext cx="10367102" cy="137250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436D7-21FC-42E0-8CEA-533327D07C65}">
      <dsp:nvSpPr>
        <dsp:cNvPr id="0" name=""/>
        <dsp:cNvSpPr/>
      </dsp:nvSpPr>
      <dsp:spPr>
        <a:xfrm>
          <a:off x="0" y="41588"/>
          <a:ext cx="10515600" cy="168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Ze zdravotního pojištění se hradí zdravotní služby poskytnuté pojištěnci </a:t>
          </a:r>
          <a:r>
            <a:rPr lang="cs-CZ" sz="3200" b="1" kern="1200"/>
            <a:t>s cílem</a:t>
          </a:r>
          <a:r>
            <a:rPr lang="cs-CZ" sz="3200" kern="1200"/>
            <a:t> zlepšit nebo zachovat jeho zdravotní stav nebo zmírnit jeho utrpení, pokud</a:t>
          </a:r>
        </a:p>
      </dsp:txBody>
      <dsp:txXfrm>
        <a:off x="82245" y="123833"/>
        <a:ext cx="10351110" cy="1520310"/>
      </dsp:txXfrm>
    </dsp:sp>
    <dsp:sp modelId="{290A44C3-4938-4A4A-921A-C913ECB373B2}">
      <dsp:nvSpPr>
        <dsp:cNvPr id="0" name=""/>
        <dsp:cNvSpPr/>
      </dsp:nvSpPr>
      <dsp:spPr>
        <a:xfrm>
          <a:off x="0" y="1726388"/>
          <a:ext cx="10515600" cy="258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500" kern="1200"/>
            <a:t>a) odpovídají zdravotnímu stavu pojištěnce a účelu, jehož má být jejich poskytnutím dosaženo, a jsou pro pojištěnce přiměřeně bezpečné,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500" kern="1200"/>
            <a:t>b) jsou v souladu se současnými dostupnými poznatky lékařské vědy,</a:t>
          </a:r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500" kern="1200"/>
            <a:t>c) existují důkazy o jejich účinnosti vzhledem k účelu jejich poskytování.</a:t>
          </a:r>
        </a:p>
      </dsp:txBody>
      <dsp:txXfrm>
        <a:off x="0" y="1726388"/>
        <a:ext cx="10515600" cy="258336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F1E0E-FE01-4C01-AAB2-8021A3132E3A}">
      <dsp:nvSpPr>
        <dsp:cNvPr id="0" name=""/>
        <dsp:cNvSpPr/>
      </dsp:nvSpPr>
      <dsp:spPr>
        <a:xfrm>
          <a:off x="0" y="41229"/>
          <a:ext cx="10515600" cy="1081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Hrazenými službami jsou v rozsahu a za podmínek stanovených tímto zákonem</a:t>
          </a:r>
        </a:p>
      </dsp:txBody>
      <dsp:txXfrm>
        <a:off x="52774" y="94003"/>
        <a:ext cx="10410052" cy="975532"/>
      </dsp:txXfrm>
    </dsp:sp>
    <dsp:sp modelId="{B7610635-E720-414C-A2D3-79B6A08E0371}">
      <dsp:nvSpPr>
        <dsp:cNvPr id="0" name=""/>
        <dsp:cNvSpPr/>
      </dsp:nvSpPr>
      <dsp:spPr>
        <a:xfrm>
          <a:off x="0" y="1122309"/>
          <a:ext cx="10515600" cy="318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/>
            <a:t>a) zdravotní péče preventivní, dispenzární, diagnostická, léčebná, léčebně rehabilitační, lázeňská léčebně rehabilitační, posudková, ošetřovatelská, paliativní a zdravotní péče o dárce krve, tkání a buněk nebo orgánů související s jejich odběrem, a to ve všech formách jejího poskytování podle zákona o zdravotních službách,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 dirty="0"/>
            <a:t>b) poskytování léčivých přípravků, potravin pro zvláštní lékařské účely, zdravotnických prostředků a stomatologických výrobků,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 dirty="0"/>
            <a:t>c) přeprava pojištěnců a náhrada cestovních nákladů,</a:t>
          </a: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200" kern="1200" dirty="0"/>
            <a:t>d) odběr krve a odběr tkání, buněk a orgánů určených k transplantaci a nezbytné nakládání s nimi (uchovávání, skladování, zpracování a vyšetření),</a:t>
          </a:r>
        </a:p>
      </dsp:txBody>
      <dsp:txXfrm>
        <a:off x="0" y="1122309"/>
        <a:ext cx="10515600" cy="318780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26C61-811A-4668-BE01-640515C9A187}">
      <dsp:nvSpPr>
        <dsp:cNvPr id="0" name=""/>
        <dsp:cNvSpPr/>
      </dsp:nvSpPr>
      <dsp:spPr>
        <a:xfrm>
          <a:off x="0" y="17829"/>
          <a:ext cx="105156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1. Jedná se o pojištěnce?</a:t>
          </a:r>
        </a:p>
      </dsp:txBody>
      <dsp:txXfrm>
        <a:off x="30842" y="48671"/>
        <a:ext cx="10453916" cy="570116"/>
      </dsp:txXfrm>
    </dsp:sp>
    <dsp:sp modelId="{250D0187-0140-4753-9B1F-89130F65CE17}">
      <dsp:nvSpPr>
        <dsp:cNvPr id="0" name=""/>
        <dsp:cNvSpPr/>
      </dsp:nvSpPr>
      <dsp:spPr>
        <a:xfrm>
          <a:off x="0" y="649629"/>
          <a:ext cx="1051560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 dirty="0"/>
            <a:t>§2</a:t>
          </a:r>
        </a:p>
      </dsp:txBody>
      <dsp:txXfrm>
        <a:off x="0" y="649629"/>
        <a:ext cx="10515600" cy="447120"/>
      </dsp:txXfrm>
    </dsp:sp>
    <dsp:sp modelId="{08D8F80C-D3C4-4C79-A717-42784AB8D906}">
      <dsp:nvSpPr>
        <dsp:cNvPr id="0" name=""/>
        <dsp:cNvSpPr/>
      </dsp:nvSpPr>
      <dsp:spPr>
        <a:xfrm>
          <a:off x="0" y="1096749"/>
          <a:ext cx="105156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Je péče nezbytná vzhledem k jeho stavu?</a:t>
          </a:r>
        </a:p>
      </dsp:txBody>
      <dsp:txXfrm>
        <a:off x="30842" y="1127591"/>
        <a:ext cx="10453916" cy="570116"/>
      </dsp:txXfrm>
    </dsp:sp>
    <dsp:sp modelId="{D516895E-634D-4E60-BE73-635C41F30B19}">
      <dsp:nvSpPr>
        <dsp:cNvPr id="0" name=""/>
        <dsp:cNvSpPr/>
      </dsp:nvSpPr>
      <dsp:spPr>
        <a:xfrm>
          <a:off x="0" y="1728549"/>
          <a:ext cx="1051560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 dirty="0"/>
            <a:t>§13/1</a:t>
          </a:r>
        </a:p>
      </dsp:txBody>
      <dsp:txXfrm>
        <a:off x="0" y="1728549"/>
        <a:ext cx="10515600" cy="447120"/>
      </dsp:txXfrm>
    </dsp:sp>
    <dsp:sp modelId="{DF253F1C-39DE-4A79-B2C5-CEC9EF07C865}">
      <dsp:nvSpPr>
        <dsp:cNvPr id="0" name=""/>
        <dsp:cNvSpPr/>
      </dsp:nvSpPr>
      <dsp:spPr>
        <a:xfrm>
          <a:off x="0" y="2175669"/>
          <a:ext cx="105156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Spadá zdravotní péče do rozsahu „hrazených služeb“?</a:t>
          </a:r>
        </a:p>
      </dsp:txBody>
      <dsp:txXfrm>
        <a:off x="30842" y="2206511"/>
        <a:ext cx="10453916" cy="570116"/>
      </dsp:txXfrm>
    </dsp:sp>
    <dsp:sp modelId="{7BF6EA7C-AC05-4176-A901-C62948DECA1F}">
      <dsp:nvSpPr>
        <dsp:cNvPr id="0" name=""/>
        <dsp:cNvSpPr/>
      </dsp:nvSpPr>
      <dsp:spPr>
        <a:xfrm>
          <a:off x="0" y="2807469"/>
          <a:ext cx="1051560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 dirty="0"/>
            <a:t>§13/2</a:t>
          </a:r>
        </a:p>
      </dsp:txBody>
      <dsp:txXfrm>
        <a:off x="0" y="2807469"/>
        <a:ext cx="10515600" cy="447120"/>
      </dsp:txXfrm>
    </dsp:sp>
    <dsp:sp modelId="{949B309E-4B43-4B25-8ABE-A24DC51B280C}">
      <dsp:nvSpPr>
        <dsp:cNvPr id="0" name=""/>
        <dsp:cNvSpPr/>
      </dsp:nvSpPr>
      <dsp:spPr>
        <a:xfrm>
          <a:off x="0" y="3254589"/>
          <a:ext cx="10515600" cy="631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Nespadá pod negativní vymezení rozsahu hrazených služeb?</a:t>
          </a:r>
        </a:p>
      </dsp:txBody>
      <dsp:txXfrm>
        <a:off x="30842" y="3285431"/>
        <a:ext cx="10453916" cy="570116"/>
      </dsp:txXfrm>
    </dsp:sp>
    <dsp:sp modelId="{550394C6-1C90-49A9-B26E-C1EECAAEF226}">
      <dsp:nvSpPr>
        <dsp:cNvPr id="0" name=""/>
        <dsp:cNvSpPr/>
      </dsp:nvSpPr>
      <dsp:spPr>
        <a:xfrm>
          <a:off x="0" y="3886389"/>
          <a:ext cx="10515600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2100" kern="1200" dirty="0"/>
            <a:t>§15, §22-39, příloha č. 1</a:t>
          </a:r>
        </a:p>
      </dsp:txBody>
      <dsp:txXfrm>
        <a:off x="0" y="3886389"/>
        <a:ext cx="10515600" cy="44712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C6CB44-F5E7-42AD-9F04-4D99AA7187CC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500" kern="1200"/>
            <a:t>Omezení – prostě ne!:</a:t>
          </a:r>
        </a:p>
      </dsp:txBody>
      <dsp:txXfrm>
        <a:off x="64397" y="67590"/>
        <a:ext cx="10386806" cy="119038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63DF6D-7DF2-4975-9B7C-E2CF2D24B7A5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500" kern="1200"/>
            <a:t>Omezení: Umělé oplodnění</a:t>
          </a:r>
        </a:p>
      </dsp:txBody>
      <dsp:txXfrm>
        <a:off x="64397" y="67590"/>
        <a:ext cx="10386806" cy="1190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50DAE-3672-401D-9B01-EEE5F9E458EC}">
      <dsp:nvSpPr>
        <dsp:cNvPr id="0" name=""/>
        <dsp:cNvSpPr/>
      </dsp:nvSpPr>
      <dsp:spPr>
        <a:xfrm>
          <a:off x="3634199" y="0"/>
          <a:ext cx="1425600" cy="792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Zdravotně si nejsme rovni. </a:t>
          </a:r>
          <a:endParaRPr lang="cs-CZ" sz="1500" kern="1200"/>
        </a:p>
      </dsp:txBody>
      <dsp:txXfrm>
        <a:off x="3657396" y="23197"/>
        <a:ext cx="1379206" cy="745606"/>
      </dsp:txXfrm>
    </dsp:sp>
    <dsp:sp modelId="{190FB4CC-CD73-44F2-9B1E-F04A902A08AF}">
      <dsp:nvSpPr>
        <dsp:cNvPr id="0" name=""/>
        <dsp:cNvSpPr/>
      </dsp:nvSpPr>
      <dsp:spPr>
        <a:xfrm>
          <a:off x="5693400" y="0"/>
          <a:ext cx="1425600" cy="79200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Všichni lidé by si měli být rovni </a:t>
          </a:r>
          <a:endParaRPr lang="cs-CZ" sz="1500" kern="1200" dirty="0"/>
        </a:p>
      </dsp:txBody>
      <dsp:txXfrm>
        <a:off x="5716597" y="23197"/>
        <a:ext cx="1379206" cy="745606"/>
      </dsp:txXfrm>
    </dsp:sp>
    <dsp:sp modelId="{4F06DECF-5C6D-43B3-BD52-EB6B469E1DE7}">
      <dsp:nvSpPr>
        <dsp:cNvPr id="0" name=""/>
        <dsp:cNvSpPr/>
      </dsp:nvSpPr>
      <dsp:spPr>
        <a:xfrm>
          <a:off x="5079600" y="3366000"/>
          <a:ext cx="594000" cy="594000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21C1A7-2365-4730-AF98-3109BCF01744}">
      <dsp:nvSpPr>
        <dsp:cNvPr id="0" name=""/>
        <dsp:cNvSpPr/>
      </dsp:nvSpPr>
      <dsp:spPr>
        <a:xfrm>
          <a:off x="3594600" y="3117312"/>
          <a:ext cx="3564000" cy="24076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CCCA5F-FC84-473C-B5D7-D93574755C72}">
      <dsp:nvSpPr>
        <dsp:cNvPr id="0" name=""/>
        <dsp:cNvSpPr/>
      </dsp:nvSpPr>
      <dsp:spPr>
        <a:xfrm>
          <a:off x="3634199" y="966239"/>
          <a:ext cx="1425600" cy="2122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 dirty="0"/>
            <a:t>Různé determinanty zdraví </a:t>
          </a:r>
          <a:endParaRPr lang="cs-CZ" sz="1500" kern="1200" dirty="0"/>
        </a:p>
      </dsp:txBody>
      <dsp:txXfrm>
        <a:off x="3703791" y="1035831"/>
        <a:ext cx="1286416" cy="1983376"/>
      </dsp:txXfrm>
    </dsp:sp>
    <dsp:sp modelId="{34B54B2D-0A73-4688-8864-B861BD6E1311}">
      <dsp:nvSpPr>
        <dsp:cNvPr id="0" name=""/>
        <dsp:cNvSpPr/>
      </dsp:nvSpPr>
      <dsp:spPr>
        <a:xfrm>
          <a:off x="5693400" y="966239"/>
          <a:ext cx="1425600" cy="2122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Stejné </a:t>
          </a:r>
          <a:r>
            <a:rPr lang="en-US" sz="1500" kern="1200" dirty="0" err="1"/>
            <a:t>příležitosti </a:t>
          </a:r>
          <a:endParaRPr lang="cs-CZ" sz="1500" kern="1200" dirty="0"/>
        </a:p>
      </dsp:txBody>
      <dsp:txXfrm>
        <a:off x="5762992" y="1035831"/>
        <a:ext cx="1286416" cy="198337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90A2E-57A4-41C5-88C6-5BDB4220D23F}">
      <dsp:nvSpPr>
        <dsp:cNvPr id="0" name=""/>
        <dsp:cNvSpPr/>
      </dsp:nvSpPr>
      <dsp:spPr>
        <a:xfrm>
          <a:off x="0" y="3193"/>
          <a:ext cx="10515600" cy="13191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500" kern="1200"/>
            <a:t>Omezení: Ekonomické důvody</a:t>
          </a:r>
        </a:p>
      </dsp:txBody>
      <dsp:txXfrm>
        <a:off x="64397" y="67590"/>
        <a:ext cx="10386806" cy="119038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6DFE24-C9FC-4344-AAC5-4F02F0B6DE92}">
      <dsp:nvSpPr>
        <dsp:cNvPr id="0" name=""/>
        <dsp:cNvSpPr/>
      </dsp:nvSpPr>
      <dsp:spPr>
        <a:xfrm>
          <a:off x="0" y="19281"/>
          <a:ext cx="10515600" cy="1287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500" kern="1200"/>
            <a:t>Nejméně ekonomicky náročné?</a:t>
          </a:r>
        </a:p>
      </dsp:txBody>
      <dsp:txXfrm>
        <a:off x="62826" y="82107"/>
        <a:ext cx="10389948" cy="116134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3CD87E-5C61-4AC2-A536-88C450ED8DC1}">
      <dsp:nvSpPr>
        <dsp:cNvPr id="0" name=""/>
        <dsp:cNvSpPr/>
      </dsp:nvSpPr>
      <dsp:spPr>
        <a:xfrm>
          <a:off x="0" y="89481"/>
          <a:ext cx="10515600" cy="1146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900" kern="1200"/>
            <a:t>Hrazené služby – teritoriální rozsah</a:t>
          </a:r>
        </a:p>
      </dsp:txBody>
      <dsp:txXfrm>
        <a:off x="55972" y="145453"/>
        <a:ext cx="10403656" cy="10346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F7FF7-8E9C-4D41-A8DE-5A499A28833A}">
      <dsp:nvSpPr>
        <dsp:cNvPr id="0" name=""/>
        <dsp:cNvSpPr/>
      </dsp:nvSpPr>
      <dsp:spPr>
        <a:xfrm>
          <a:off x="0" y="2124"/>
          <a:ext cx="99101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1658E-3486-4163-A003-30E72117200F}">
      <dsp:nvSpPr>
        <dsp:cNvPr id="0" name=""/>
        <dsp:cNvSpPr/>
      </dsp:nvSpPr>
      <dsp:spPr>
        <a:xfrm>
          <a:off x="0" y="2124"/>
          <a:ext cx="9910107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21 % dospělých ve věku 18-64 let nepodstoupilo lékařské vyšetření nebo léčbu, které jim doporučil lékař, kvůli ceně. (Kaiser Family Foundation / </a:t>
          </a:r>
          <a:r>
            <a:rPr lang="en-US" sz="1500" b="0" i="1" kern="1200"/>
            <a:t>New York Times</a:t>
          </a:r>
          <a:r>
            <a:rPr lang="en-US" sz="1500" b="0" kern="1200"/>
            <a:t>, 2016) </a:t>
          </a:r>
          <a:endParaRPr lang="cs-CZ" sz="1500" kern="1200"/>
        </a:p>
      </dsp:txBody>
      <dsp:txXfrm>
        <a:off x="0" y="2124"/>
        <a:ext cx="9910107" cy="724514"/>
      </dsp:txXfrm>
    </dsp:sp>
    <dsp:sp modelId="{49FA0B2C-DF11-41F9-A297-DB8207CBFCF2}">
      <dsp:nvSpPr>
        <dsp:cNvPr id="0" name=""/>
        <dsp:cNvSpPr/>
      </dsp:nvSpPr>
      <dsp:spPr>
        <a:xfrm>
          <a:off x="0" y="726639"/>
          <a:ext cx="99101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3E761-3A19-44F5-A0D2-654F18E12C5F}">
      <dsp:nvSpPr>
        <dsp:cNvPr id="0" name=""/>
        <dsp:cNvSpPr/>
      </dsp:nvSpPr>
      <dsp:spPr>
        <a:xfrm>
          <a:off x="0" y="726639"/>
          <a:ext cx="9910107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32 % dospělých ve věku 18-64 let odložilo lékařskou péči, kterou potřebují, kvůli nákladům. (Kaiser Family Foundation / </a:t>
          </a:r>
          <a:r>
            <a:rPr lang="en-US" sz="1500" b="0" i="1" kern="1200"/>
            <a:t>New York Times</a:t>
          </a:r>
          <a:r>
            <a:rPr lang="en-US" sz="1500" b="0" kern="1200"/>
            <a:t>, 2016) </a:t>
          </a:r>
          <a:endParaRPr lang="cs-CZ" sz="1500" kern="1200"/>
        </a:p>
      </dsp:txBody>
      <dsp:txXfrm>
        <a:off x="0" y="726639"/>
        <a:ext cx="9910107" cy="724514"/>
      </dsp:txXfrm>
    </dsp:sp>
    <dsp:sp modelId="{7FEF0FF0-C00A-45D0-AD32-FFABC4A9B4F7}">
      <dsp:nvSpPr>
        <dsp:cNvPr id="0" name=""/>
        <dsp:cNvSpPr/>
      </dsp:nvSpPr>
      <dsp:spPr>
        <a:xfrm>
          <a:off x="0" y="1451154"/>
          <a:ext cx="99101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A3FB7-C22D-4276-91A9-DE91673750DA}">
      <dsp:nvSpPr>
        <dsp:cNvPr id="0" name=""/>
        <dsp:cNvSpPr/>
      </dsp:nvSpPr>
      <dsp:spPr>
        <a:xfrm>
          <a:off x="0" y="1451154"/>
          <a:ext cx="9910107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Mezi těmi, kteří mají problémy s účty za lékařskou péči, 29 % uvádí, že problémy s dluhy za lékařskou péči začaly způsobovat problémy s placením jiných, nelékařských účtů. (Kaiser Family Foundation / </a:t>
          </a:r>
          <a:r>
            <a:rPr lang="en-US" sz="1500" b="0" i="1" kern="1200"/>
            <a:t>New York Times</a:t>
          </a:r>
          <a:r>
            <a:rPr lang="en-US" sz="1500" b="0" kern="1200"/>
            <a:t>, 2016) </a:t>
          </a:r>
          <a:endParaRPr lang="cs-CZ" sz="1500" kern="1200"/>
        </a:p>
      </dsp:txBody>
      <dsp:txXfrm>
        <a:off x="0" y="1451154"/>
        <a:ext cx="9910107" cy="724514"/>
      </dsp:txXfrm>
    </dsp:sp>
    <dsp:sp modelId="{6C77A77C-7413-45E1-9F11-B9A91181B830}">
      <dsp:nvSpPr>
        <dsp:cNvPr id="0" name=""/>
        <dsp:cNvSpPr/>
      </dsp:nvSpPr>
      <dsp:spPr>
        <a:xfrm>
          <a:off x="0" y="2175669"/>
          <a:ext cx="99101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18A5E-DB8D-4C10-8E76-2DB70FD6077C}">
      <dsp:nvSpPr>
        <dsp:cNvPr id="0" name=""/>
        <dsp:cNvSpPr/>
      </dsp:nvSpPr>
      <dsp:spPr>
        <a:xfrm>
          <a:off x="0" y="2175669"/>
          <a:ext cx="9910107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40 % dospělých ve věku 18-64 let se kvůli ceně spoléhá na domácí léčbu nebo volně prodejné léky místo návštěvy lékaře. (Kaiser Family Foundation / </a:t>
          </a:r>
          <a:r>
            <a:rPr lang="en-US" sz="1500" b="0" i="1" kern="1200"/>
            <a:t>New York Times</a:t>
          </a:r>
          <a:r>
            <a:rPr lang="en-US" sz="1500" b="0" kern="1200"/>
            <a:t>, 2016) </a:t>
          </a:r>
          <a:endParaRPr lang="cs-CZ" sz="1500" kern="1200"/>
        </a:p>
      </dsp:txBody>
      <dsp:txXfrm>
        <a:off x="0" y="2175669"/>
        <a:ext cx="9910107" cy="724514"/>
      </dsp:txXfrm>
    </dsp:sp>
    <dsp:sp modelId="{BB5834B8-2E9D-4DB8-8AA2-8D11617564FD}">
      <dsp:nvSpPr>
        <dsp:cNvPr id="0" name=""/>
        <dsp:cNvSpPr/>
      </dsp:nvSpPr>
      <dsp:spPr>
        <a:xfrm>
          <a:off x="0" y="2900183"/>
          <a:ext cx="99101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CC558E-6CF0-44A4-A51D-1C25A1B49703}">
      <dsp:nvSpPr>
        <dsp:cNvPr id="0" name=""/>
        <dsp:cNvSpPr/>
      </dsp:nvSpPr>
      <dsp:spPr>
        <a:xfrm>
          <a:off x="0" y="2900183"/>
          <a:ext cx="9910107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Mezi těmi, kteří mají problémy s účty za lékařskou péči, jich 44 % uvedlo, že tyto problémy měly velký dopad na jejich rodinu. (Kaiser Family Foundation / </a:t>
          </a:r>
          <a:r>
            <a:rPr lang="en-US" sz="1500" b="0" i="1" kern="1200"/>
            <a:t>New York Times</a:t>
          </a:r>
          <a:r>
            <a:rPr lang="en-US" sz="1500" b="0" kern="1200"/>
            <a:t>, 2016) </a:t>
          </a:r>
          <a:endParaRPr lang="cs-CZ" sz="1500" kern="1200"/>
        </a:p>
      </dsp:txBody>
      <dsp:txXfrm>
        <a:off x="0" y="2900183"/>
        <a:ext cx="9910107" cy="724514"/>
      </dsp:txXfrm>
    </dsp:sp>
    <dsp:sp modelId="{787D3079-FA6B-4776-9C57-D46D889A5568}">
      <dsp:nvSpPr>
        <dsp:cNvPr id="0" name=""/>
        <dsp:cNvSpPr/>
      </dsp:nvSpPr>
      <dsp:spPr>
        <a:xfrm>
          <a:off x="0" y="3624698"/>
          <a:ext cx="99101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EF5697-7995-4E72-B3E2-B2BC38942C23}">
      <dsp:nvSpPr>
        <dsp:cNvPr id="0" name=""/>
        <dsp:cNvSpPr/>
      </dsp:nvSpPr>
      <dsp:spPr>
        <a:xfrm>
          <a:off x="0" y="3624698"/>
          <a:ext cx="9910107" cy="724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kern="1200"/>
            <a:t>62 % osob, které mají problémy s účty za lékařskou péči, uvedlo, že v době zahájení léčby měli zdravotní pojištění. (Kaiser Family Foundation / </a:t>
          </a:r>
          <a:r>
            <a:rPr lang="en-US" sz="1500" b="0" i="1" kern="1200"/>
            <a:t>New York Times</a:t>
          </a:r>
          <a:r>
            <a:rPr lang="en-US" sz="1500" b="0" kern="1200"/>
            <a:t>, 2016) </a:t>
          </a:r>
          <a:endParaRPr lang="cs-CZ" sz="1500" kern="1200"/>
        </a:p>
      </dsp:txBody>
      <dsp:txXfrm>
        <a:off x="0" y="3624698"/>
        <a:ext cx="9910107" cy="724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84B7DD-4B6B-4F32-BB88-DCC781ED0B54}">
      <dsp:nvSpPr>
        <dsp:cNvPr id="0" name=""/>
        <dsp:cNvSpPr/>
      </dsp:nvSpPr>
      <dsp:spPr>
        <a:xfrm>
          <a:off x="0" y="531"/>
          <a:ext cx="1040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1C2655-981A-419E-B297-F05EFE2D50F4}">
      <dsp:nvSpPr>
        <dsp:cNvPr id="0" name=""/>
        <dsp:cNvSpPr/>
      </dsp:nvSpPr>
      <dsp:spPr>
        <a:xfrm>
          <a:off x="0" y="531"/>
          <a:ext cx="10408371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Průměrný věk osob, které procházejí zdravotním bankrotem, je 44,9 roku. (</a:t>
          </a:r>
          <a:r>
            <a:rPr lang="en-US" sz="1200" b="0" i="1" kern="1200"/>
            <a:t>American Journal of Medicine</a:t>
          </a:r>
          <a:r>
            <a:rPr lang="en-US" sz="1200" b="0" kern="1200"/>
            <a:t>, 2009) </a:t>
          </a:r>
          <a:endParaRPr lang="cs-CZ" sz="1200" kern="1200"/>
        </a:p>
      </dsp:txBody>
      <dsp:txXfrm>
        <a:off x="0" y="531"/>
        <a:ext cx="10408371" cy="435027"/>
      </dsp:txXfrm>
    </dsp:sp>
    <dsp:sp modelId="{D48BBC0B-E483-4B6F-A765-EAB748B387B0}">
      <dsp:nvSpPr>
        <dsp:cNvPr id="0" name=""/>
        <dsp:cNvSpPr/>
      </dsp:nvSpPr>
      <dsp:spPr>
        <a:xfrm>
          <a:off x="0" y="435558"/>
          <a:ext cx="1040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73AB6-1928-4646-839E-81B7D838BA87}">
      <dsp:nvSpPr>
        <dsp:cNvPr id="0" name=""/>
        <dsp:cNvSpPr/>
      </dsp:nvSpPr>
      <dsp:spPr>
        <a:xfrm>
          <a:off x="0" y="435558"/>
          <a:ext cx="10408371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Mezi lidmi, kteří se ocitli ve zdravotním bankrotu, je 46,3 % ženatých a vdaných. (</a:t>
          </a:r>
          <a:r>
            <a:rPr lang="en-US" sz="1200" b="0" i="1" kern="1200"/>
            <a:t>American Journal of Medicine</a:t>
          </a:r>
          <a:r>
            <a:rPr lang="en-US" sz="1200" b="0" kern="1200"/>
            <a:t>, 2009) </a:t>
          </a:r>
          <a:endParaRPr lang="cs-CZ" sz="1200" kern="1200"/>
        </a:p>
      </dsp:txBody>
      <dsp:txXfrm>
        <a:off x="0" y="435558"/>
        <a:ext cx="10408371" cy="435027"/>
      </dsp:txXfrm>
    </dsp:sp>
    <dsp:sp modelId="{F6551C33-0605-4754-A4FE-A5B9FAE25593}">
      <dsp:nvSpPr>
        <dsp:cNvPr id="0" name=""/>
        <dsp:cNvSpPr/>
      </dsp:nvSpPr>
      <dsp:spPr>
        <a:xfrm>
          <a:off x="0" y="870586"/>
          <a:ext cx="1040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13ACB-5CB0-41E1-A984-4ADBB03EED27}">
      <dsp:nvSpPr>
        <dsp:cNvPr id="0" name=""/>
        <dsp:cNvSpPr/>
      </dsp:nvSpPr>
      <dsp:spPr>
        <a:xfrm>
          <a:off x="0" y="870586"/>
          <a:ext cx="10408371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Mezi lidmi, kteří prodělali zdravotní bankrot, jich 60,3 % navštěvovalo vysokou školu. (</a:t>
          </a:r>
          <a:r>
            <a:rPr lang="en-US" sz="1200" b="0" i="1" kern="1200"/>
            <a:t>American Journal of Medicine</a:t>
          </a:r>
          <a:r>
            <a:rPr lang="en-US" sz="1200" b="0" kern="1200"/>
            <a:t>, 2009) </a:t>
          </a:r>
          <a:endParaRPr lang="cs-CZ" sz="1200" kern="1200"/>
        </a:p>
      </dsp:txBody>
      <dsp:txXfrm>
        <a:off x="0" y="870586"/>
        <a:ext cx="10408371" cy="435027"/>
      </dsp:txXfrm>
    </dsp:sp>
    <dsp:sp modelId="{8F6F1A5A-50FE-4702-97BF-35BAA732EB41}">
      <dsp:nvSpPr>
        <dsp:cNvPr id="0" name=""/>
        <dsp:cNvSpPr/>
      </dsp:nvSpPr>
      <dsp:spPr>
        <a:xfrm>
          <a:off x="0" y="1305613"/>
          <a:ext cx="1040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5E155-3FD0-4935-A4F1-267050C0CEB2}">
      <dsp:nvSpPr>
        <dsp:cNvPr id="0" name=""/>
        <dsp:cNvSpPr/>
      </dsp:nvSpPr>
      <dsp:spPr>
        <a:xfrm>
          <a:off x="0" y="1305613"/>
          <a:ext cx="10408371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Průměrný měsíční příjem domácnosti žadatelů o zdravotní bankrot činí 2 586 USD měsíčně. (</a:t>
          </a:r>
          <a:r>
            <a:rPr lang="en-US" sz="1200" b="0" i="1" kern="1200"/>
            <a:t>American Journal of Medicine</a:t>
          </a:r>
          <a:r>
            <a:rPr lang="en-US" sz="1200" b="0" kern="1200"/>
            <a:t>, 2009) </a:t>
          </a:r>
          <a:endParaRPr lang="cs-CZ" sz="1200" kern="1200"/>
        </a:p>
      </dsp:txBody>
      <dsp:txXfrm>
        <a:off x="0" y="1305613"/>
        <a:ext cx="10408371" cy="435027"/>
      </dsp:txXfrm>
    </dsp:sp>
    <dsp:sp modelId="{E16EB0AA-CD2B-4714-A441-030C6BDEAE53}">
      <dsp:nvSpPr>
        <dsp:cNvPr id="0" name=""/>
        <dsp:cNvSpPr/>
      </dsp:nvSpPr>
      <dsp:spPr>
        <a:xfrm>
          <a:off x="0" y="1740641"/>
          <a:ext cx="1040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9E111-ED6E-43BC-8D2B-F34F6CC21F9A}">
      <dsp:nvSpPr>
        <dsp:cNvPr id="0" name=""/>
        <dsp:cNvSpPr/>
      </dsp:nvSpPr>
      <dsp:spPr>
        <a:xfrm>
          <a:off x="0" y="1740641"/>
          <a:ext cx="10408371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Mezi rodinami, které se potýkají se zdravotním bankrotem, je 20,1 % rodin vojáků. (</a:t>
          </a:r>
          <a:r>
            <a:rPr lang="en-US" sz="1200" b="0" i="1" kern="1200"/>
            <a:t>American Journal of Medicine</a:t>
          </a:r>
          <a:r>
            <a:rPr lang="en-US" sz="1200" b="0" kern="1200"/>
            <a:t>, 2009) </a:t>
          </a:r>
          <a:endParaRPr lang="cs-CZ" sz="1200" kern="1200"/>
        </a:p>
      </dsp:txBody>
      <dsp:txXfrm>
        <a:off x="0" y="1740641"/>
        <a:ext cx="10408371" cy="435027"/>
      </dsp:txXfrm>
    </dsp:sp>
    <dsp:sp modelId="{C1236F31-2943-4D9F-8BFD-599503211915}">
      <dsp:nvSpPr>
        <dsp:cNvPr id="0" name=""/>
        <dsp:cNvSpPr/>
      </dsp:nvSpPr>
      <dsp:spPr>
        <a:xfrm>
          <a:off x="0" y="2175668"/>
          <a:ext cx="1040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CA13B-6074-49A7-93FE-C2C375332222}">
      <dsp:nvSpPr>
        <dsp:cNvPr id="0" name=""/>
        <dsp:cNvSpPr/>
      </dsp:nvSpPr>
      <dsp:spPr>
        <a:xfrm>
          <a:off x="0" y="2175669"/>
          <a:ext cx="10408371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Průměrný dluh domácností, které se ocitly v lékařském bankrotu, činí 44 622 USD. (</a:t>
          </a:r>
          <a:r>
            <a:rPr lang="en-US" sz="1200" b="0" i="1" kern="1200"/>
            <a:t>American Journal of Medicine</a:t>
          </a:r>
          <a:r>
            <a:rPr lang="en-US" sz="1200" b="0" kern="1200"/>
            <a:t>, 2009) </a:t>
          </a:r>
          <a:endParaRPr lang="cs-CZ" sz="1200" kern="1200"/>
        </a:p>
      </dsp:txBody>
      <dsp:txXfrm>
        <a:off x="0" y="2175669"/>
        <a:ext cx="10408371" cy="435027"/>
      </dsp:txXfrm>
    </dsp:sp>
    <dsp:sp modelId="{F669B651-016D-49C2-8AD9-AF5EA92A6D95}">
      <dsp:nvSpPr>
        <dsp:cNvPr id="0" name=""/>
        <dsp:cNvSpPr/>
      </dsp:nvSpPr>
      <dsp:spPr>
        <a:xfrm>
          <a:off x="0" y="2610696"/>
          <a:ext cx="1040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D9E88F-2C62-4F4C-9931-515EA379CA67}">
      <dsp:nvSpPr>
        <dsp:cNvPr id="0" name=""/>
        <dsp:cNvSpPr/>
      </dsp:nvSpPr>
      <dsp:spPr>
        <a:xfrm>
          <a:off x="0" y="2610696"/>
          <a:ext cx="10408371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Přibližně 19,5 % zpráv o úvěrech spotřebitelů obsahuje jednu nebo více lékařských exekucí. (Úřad pro finanční ochranu spotřebitelů, 2014) </a:t>
          </a:r>
          <a:endParaRPr lang="cs-CZ" sz="1200" kern="1200"/>
        </a:p>
      </dsp:txBody>
      <dsp:txXfrm>
        <a:off x="0" y="2610696"/>
        <a:ext cx="10408371" cy="435027"/>
      </dsp:txXfrm>
    </dsp:sp>
    <dsp:sp modelId="{A2F22FCC-A150-4457-B1F4-CA984E62A23B}">
      <dsp:nvSpPr>
        <dsp:cNvPr id="0" name=""/>
        <dsp:cNvSpPr/>
      </dsp:nvSpPr>
      <dsp:spPr>
        <a:xfrm>
          <a:off x="0" y="3045724"/>
          <a:ext cx="1040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6EAC-2371-46A9-A5D5-F8C88A22BA98}">
      <dsp:nvSpPr>
        <dsp:cNvPr id="0" name=""/>
        <dsp:cNvSpPr/>
      </dsp:nvSpPr>
      <dsp:spPr>
        <a:xfrm>
          <a:off x="0" y="3045724"/>
          <a:ext cx="10408371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Průměrný nesplacený dluh za zdravotní péči zaznamenaný v úvěrových zprávách činí 579 USD. (Úřad pro finanční ochranu spotřebitelů, 2014) </a:t>
          </a:r>
          <a:endParaRPr lang="cs-CZ" sz="1200" kern="1200"/>
        </a:p>
      </dsp:txBody>
      <dsp:txXfrm>
        <a:off x="0" y="3045724"/>
        <a:ext cx="10408371" cy="435027"/>
      </dsp:txXfrm>
    </dsp:sp>
    <dsp:sp modelId="{50165832-4629-4347-8B8B-1339A4C917DD}">
      <dsp:nvSpPr>
        <dsp:cNvPr id="0" name=""/>
        <dsp:cNvSpPr/>
      </dsp:nvSpPr>
      <dsp:spPr>
        <a:xfrm>
          <a:off x="0" y="3480751"/>
          <a:ext cx="1040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33FE1-3964-468E-AC4A-3E4489C3B477}">
      <dsp:nvSpPr>
        <dsp:cNvPr id="0" name=""/>
        <dsp:cNvSpPr/>
      </dsp:nvSpPr>
      <dsp:spPr>
        <a:xfrm>
          <a:off x="0" y="3480751"/>
          <a:ext cx="10408371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22 % spotřebitelů s dluhy v exekuci má pouze dluhy ze zdravotnictví. (Úřad pro finanční ochranu spotřebitelů, 2014) </a:t>
          </a:r>
          <a:endParaRPr lang="cs-CZ" sz="1200" kern="1200"/>
        </a:p>
      </dsp:txBody>
      <dsp:txXfrm>
        <a:off x="0" y="3480751"/>
        <a:ext cx="10408371" cy="435027"/>
      </dsp:txXfrm>
    </dsp:sp>
    <dsp:sp modelId="{2847F73D-5B17-4F84-BAC5-0BE0279752DF}">
      <dsp:nvSpPr>
        <dsp:cNvPr id="0" name=""/>
        <dsp:cNvSpPr/>
      </dsp:nvSpPr>
      <dsp:spPr>
        <a:xfrm>
          <a:off x="0" y="3915779"/>
          <a:ext cx="1040837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14DA11-3D95-43F7-A4A4-4B135E3EE2B7}">
      <dsp:nvSpPr>
        <dsp:cNvPr id="0" name=""/>
        <dsp:cNvSpPr/>
      </dsp:nvSpPr>
      <dsp:spPr>
        <a:xfrm>
          <a:off x="0" y="3915779"/>
          <a:ext cx="10408371" cy="43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/>
            <a:t>54 % spotřebitelů s dluhy za zdravotní péči nemá ve svých úvěrových zprávách uvedeny žádné jiné dluhy. (Úřad pro finanční ochranu spotřebitelů, 2014) </a:t>
          </a:r>
          <a:endParaRPr lang="cs-CZ" sz="1200" kern="1200"/>
        </a:p>
      </dsp:txBody>
      <dsp:txXfrm>
        <a:off x="0" y="3915779"/>
        <a:ext cx="10408371" cy="4350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544CB-4B6F-4015-8F55-FE72A801ED3D}">
      <dsp:nvSpPr>
        <dsp:cNvPr id="0" name=""/>
        <dsp:cNvSpPr/>
      </dsp:nvSpPr>
      <dsp:spPr>
        <a:xfrm>
          <a:off x="0" y="108548"/>
          <a:ext cx="10515600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Politika, proces a řízení financování zdravotnictví </a:t>
          </a:r>
          <a:endParaRPr lang="cs-CZ" sz="1600" kern="1200"/>
        </a:p>
      </dsp:txBody>
      <dsp:txXfrm>
        <a:off x="18277" y="126825"/>
        <a:ext cx="10479046" cy="337846"/>
      </dsp:txXfrm>
    </dsp:sp>
    <dsp:sp modelId="{E6EACB75-1060-4958-B838-5A664F3FA373}">
      <dsp:nvSpPr>
        <dsp:cNvPr id="0" name=""/>
        <dsp:cNvSpPr/>
      </dsp:nvSpPr>
      <dsp:spPr>
        <a:xfrm>
          <a:off x="0" y="482948"/>
          <a:ext cx="105156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Politiky financování zdravotnictví se řídí cíli UHC, zohledňují systémovou perspektivu a stanovují priority a pořadí strategií pro individuální i populační služby. </a:t>
          </a:r>
          <a:endParaRPr lang="cs-CZ" sz="1200" kern="1200"/>
        </a:p>
      </dsp:txBody>
      <dsp:txXfrm>
        <a:off x="0" y="482948"/>
        <a:ext cx="10515600" cy="364320"/>
      </dsp:txXfrm>
    </dsp:sp>
    <dsp:sp modelId="{81EBA2AC-CFD7-492E-80D8-56A0572EF7C7}">
      <dsp:nvSpPr>
        <dsp:cNvPr id="0" name=""/>
        <dsp:cNvSpPr/>
      </dsp:nvSpPr>
      <dsp:spPr>
        <a:xfrm>
          <a:off x="0" y="847269"/>
          <a:ext cx="10515600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Zvyšování příjmů </a:t>
          </a:r>
          <a:endParaRPr lang="cs-CZ" sz="1600" kern="1200"/>
        </a:p>
      </dsp:txBody>
      <dsp:txXfrm>
        <a:off x="18277" y="865546"/>
        <a:ext cx="10479046" cy="337846"/>
      </dsp:txXfrm>
    </dsp:sp>
    <dsp:sp modelId="{AE0B88E7-2D78-4B0D-A21D-11AABDC58C3D}">
      <dsp:nvSpPr>
        <dsp:cNvPr id="0" name=""/>
        <dsp:cNvSpPr/>
      </dsp:nvSpPr>
      <dsp:spPr>
        <a:xfrm>
          <a:off x="0" y="1221668"/>
          <a:ext cx="1051560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Výdaje na zdravotnictví jsou založeny převážně na veřejných/povinných zdrojích financování. </a:t>
          </a:r>
          <a:endParaRPr lang="cs-CZ" sz="1200" kern="1200"/>
        </a:p>
      </dsp:txBody>
      <dsp:txXfrm>
        <a:off x="0" y="1221668"/>
        <a:ext cx="10515600" cy="264960"/>
      </dsp:txXfrm>
    </dsp:sp>
    <dsp:sp modelId="{4204CD95-EB24-4405-9B2F-032AB0229F74}">
      <dsp:nvSpPr>
        <dsp:cNvPr id="0" name=""/>
        <dsp:cNvSpPr/>
      </dsp:nvSpPr>
      <dsp:spPr>
        <a:xfrm>
          <a:off x="0" y="1486628"/>
          <a:ext cx="10515600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Sdružování příjmů </a:t>
          </a:r>
          <a:endParaRPr lang="cs-CZ" sz="1600" kern="1200"/>
        </a:p>
      </dsp:txBody>
      <dsp:txXfrm>
        <a:off x="18277" y="1504905"/>
        <a:ext cx="10479046" cy="337846"/>
      </dsp:txXfrm>
    </dsp:sp>
    <dsp:sp modelId="{C9ED5C0F-2FF7-42D6-AF28-560B8F3F3500}">
      <dsp:nvSpPr>
        <dsp:cNvPr id="0" name=""/>
        <dsp:cNvSpPr/>
      </dsp:nvSpPr>
      <dsp:spPr>
        <a:xfrm>
          <a:off x="0" y="1861028"/>
          <a:ext cx="105156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Struktura a mechanismy sdružování v rámci celého zdravotnického systému zvyšují potenciál přerozdělování dostupných předplacených prostředků. </a:t>
          </a:r>
          <a:endParaRPr lang="cs-CZ" sz="1200" kern="1200"/>
        </a:p>
      </dsp:txBody>
      <dsp:txXfrm>
        <a:off x="0" y="1861028"/>
        <a:ext cx="10515600" cy="364320"/>
      </dsp:txXfrm>
    </dsp:sp>
    <dsp:sp modelId="{D869A183-22A5-46D0-8C62-95811142097F}">
      <dsp:nvSpPr>
        <dsp:cNvPr id="0" name=""/>
        <dsp:cNvSpPr/>
      </dsp:nvSpPr>
      <dsp:spPr>
        <a:xfrm>
          <a:off x="0" y="2225348"/>
          <a:ext cx="10515600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Nákup a platby poskytovatelům </a:t>
          </a:r>
          <a:endParaRPr lang="cs-CZ" sz="1600" kern="1200"/>
        </a:p>
      </dsp:txBody>
      <dsp:txXfrm>
        <a:off x="18277" y="2243625"/>
        <a:ext cx="10479046" cy="337846"/>
      </dsp:txXfrm>
    </dsp:sp>
    <dsp:sp modelId="{810DF6A0-95F9-4255-8629-0BC96E1DB2C4}">
      <dsp:nvSpPr>
        <dsp:cNvPr id="0" name=""/>
        <dsp:cNvSpPr/>
      </dsp:nvSpPr>
      <dsp:spPr>
        <a:xfrm>
          <a:off x="0" y="2599749"/>
          <a:ext cx="1051560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Přidělení zdrojů poskytovatelům odráží zdravotní potřeby populace, výkonnost poskytovatelů nebo jejich kombinaci. </a:t>
          </a:r>
          <a:endParaRPr lang="cs-CZ" sz="1200" kern="1200"/>
        </a:p>
      </dsp:txBody>
      <dsp:txXfrm>
        <a:off x="0" y="2599749"/>
        <a:ext cx="10515600" cy="264960"/>
      </dsp:txXfrm>
    </dsp:sp>
    <dsp:sp modelId="{4C83020D-0E85-4EAB-B2D2-32DB42511569}">
      <dsp:nvSpPr>
        <dsp:cNvPr id="0" name=""/>
        <dsp:cNvSpPr/>
      </dsp:nvSpPr>
      <dsp:spPr>
        <a:xfrm>
          <a:off x="0" y="2864709"/>
          <a:ext cx="10515600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Výhody a podmínky přístupu </a:t>
          </a:r>
          <a:endParaRPr lang="cs-CZ" sz="1600" kern="1200"/>
        </a:p>
      </dsp:txBody>
      <dsp:txXfrm>
        <a:off x="18277" y="2882986"/>
        <a:ext cx="10479046" cy="337846"/>
      </dsp:txXfrm>
    </dsp:sp>
    <dsp:sp modelId="{8740BF6C-E40C-4874-99B0-963D28208EA3}">
      <dsp:nvSpPr>
        <dsp:cNvPr id="0" name=""/>
        <dsp:cNvSpPr/>
      </dsp:nvSpPr>
      <dsp:spPr>
        <a:xfrm>
          <a:off x="0" y="3239109"/>
          <a:ext cx="10515600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Návrh dávek zahrnuje výslovné omezení uživatelských poplatků a chrání přístup zranitelných skupin. </a:t>
          </a:r>
          <a:endParaRPr lang="cs-CZ" sz="1200" kern="1200"/>
        </a:p>
      </dsp:txBody>
      <dsp:txXfrm>
        <a:off x="0" y="3239109"/>
        <a:ext cx="10515600" cy="264960"/>
      </dsp:txXfrm>
    </dsp:sp>
    <dsp:sp modelId="{CA982A35-CC3E-4A37-8DAD-F2E11DD6A9D9}">
      <dsp:nvSpPr>
        <dsp:cNvPr id="0" name=""/>
        <dsp:cNvSpPr/>
      </dsp:nvSpPr>
      <dsp:spPr>
        <a:xfrm>
          <a:off x="0" y="3504069"/>
          <a:ext cx="10515600" cy="374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Řízení veřejných financí </a:t>
          </a:r>
          <a:endParaRPr lang="cs-CZ" sz="1600" kern="1200"/>
        </a:p>
      </dsp:txBody>
      <dsp:txXfrm>
        <a:off x="18277" y="3522346"/>
        <a:ext cx="10479046" cy="337846"/>
      </dsp:txXfrm>
    </dsp:sp>
    <dsp:sp modelId="{4071D3AE-C16C-44CD-9723-CA21457EC2D1}">
      <dsp:nvSpPr>
        <dsp:cNvPr id="0" name=""/>
        <dsp:cNvSpPr/>
      </dsp:nvSpPr>
      <dsp:spPr>
        <a:xfrm>
          <a:off x="0" y="3878469"/>
          <a:ext cx="10515600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kern="1200"/>
            <a:t>Formulace a struktura rozpočtu na zdravotnictví podporují flexibilní výdaje a jsou v souladu s prioritami odvětví.</a:t>
          </a:r>
          <a:br>
            <a:rPr lang="en-US" sz="1200" kern="1200"/>
          </a:br>
          <a:endParaRPr lang="cs-CZ" sz="1200" kern="1200"/>
        </a:p>
      </dsp:txBody>
      <dsp:txXfrm>
        <a:off x="0" y="3878469"/>
        <a:ext cx="10515600" cy="3643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0545E-7B33-48D7-B59F-FE2F597772AE}">
      <dsp:nvSpPr>
        <dsp:cNvPr id="0" name=""/>
        <dsp:cNvSpPr/>
      </dsp:nvSpPr>
      <dsp:spPr>
        <a:xfrm>
          <a:off x="0" y="45000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Povinné pojištění </a:t>
          </a:r>
          <a:endParaRPr lang="cs-CZ" sz="2500" kern="1200"/>
        </a:p>
      </dsp:txBody>
      <dsp:txXfrm>
        <a:off x="28557" y="73557"/>
        <a:ext cx="10696086" cy="527886"/>
      </dsp:txXfrm>
    </dsp:sp>
    <dsp:sp modelId="{4D9083D4-E52D-4FF3-B007-736D792B5C0D}">
      <dsp:nvSpPr>
        <dsp:cNvPr id="0" name=""/>
        <dsp:cNvSpPr/>
      </dsp:nvSpPr>
      <dsp:spPr>
        <a:xfrm>
          <a:off x="0" y="702000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 dirty="0"/>
            <a:t>Systém „</a:t>
          </a:r>
          <a:r>
            <a:rPr lang="cs-CZ" sz="2500" b="0" kern="1200" dirty="0" err="1"/>
            <a:t>jedhoho</a:t>
          </a:r>
          <a:r>
            <a:rPr lang="en-US" sz="2500" b="0" kern="1200" dirty="0"/>
            <a:t> pl</a:t>
          </a:r>
          <a:r>
            <a:rPr lang="cs-CZ" sz="2500" b="0" kern="1200" dirty="0" err="1"/>
            <a:t>átce</a:t>
          </a:r>
          <a:r>
            <a:rPr lang="cs-CZ" sz="2500" b="0" kern="1200" dirty="0"/>
            <a:t>“</a:t>
          </a:r>
          <a:endParaRPr lang="cs-CZ" sz="2500" kern="1200" dirty="0"/>
        </a:p>
      </dsp:txBody>
      <dsp:txXfrm>
        <a:off x="28557" y="730557"/>
        <a:ext cx="10696086" cy="527886"/>
      </dsp:txXfrm>
    </dsp:sp>
    <dsp:sp modelId="{0B386E68-C8BB-4D12-8FFB-10C1D3DC8106}">
      <dsp:nvSpPr>
        <dsp:cNvPr id="0" name=""/>
        <dsp:cNvSpPr/>
      </dsp:nvSpPr>
      <dsp:spPr>
        <a:xfrm>
          <a:off x="0" y="1359000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Financování na základě daní </a:t>
          </a:r>
          <a:endParaRPr lang="cs-CZ" sz="2500" kern="1200"/>
        </a:p>
      </dsp:txBody>
      <dsp:txXfrm>
        <a:off x="28557" y="1387557"/>
        <a:ext cx="10696086" cy="527886"/>
      </dsp:txXfrm>
    </dsp:sp>
    <dsp:sp modelId="{FB659509-AE79-44C9-A013-1734A4688469}">
      <dsp:nvSpPr>
        <dsp:cNvPr id="0" name=""/>
        <dsp:cNvSpPr/>
      </dsp:nvSpPr>
      <dsp:spPr>
        <a:xfrm>
          <a:off x="0" y="2016000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Sociální zdravotní pojištění </a:t>
          </a:r>
          <a:endParaRPr lang="cs-CZ" sz="2500" kern="1200"/>
        </a:p>
      </dsp:txBody>
      <dsp:txXfrm>
        <a:off x="28557" y="2044557"/>
        <a:ext cx="10696086" cy="527886"/>
      </dsp:txXfrm>
    </dsp:sp>
    <dsp:sp modelId="{7397D809-39F6-4B6F-85DE-3436C9C79CB7}">
      <dsp:nvSpPr>
        <dsp:cNvPr id="0" name=""/>
        <dsp:cNvSpPr/>
      </dsp:nvSpPr>
      <dsp:spPr>
        <a:xfrm>
          <a:off x="0" y="2673000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kern="1200"/>
            <a:t>Soukromé pojištění </a:t>
          </a:r>
          <a:endParaRPr lang="cs-CZ" sz="2500" kern="1200"/>
        </a:p>
      </dsp:txBody>
      <dsp:txXfrm>
        <a:off x="28557" y="2701557"/>
        <a:ext cx="10696086" cy="527886"/>
      </dsp:txXfrm>
    </dsp:sp>
    <dsp:sp modelId="{57ACDE11-BFFE-447C-B11C-BAFA97CCEBD7}">
      <dsp:nvSpPr>
        <dsp:cNvPr id="0" name=""/>
        <dsp:cNvSpPr/>
      </dsp:nvSpPr>
      <dsp:spPr>
        <a:xfrm>
          <a:off x="0" y="3330000"/>
          <a:ext cx="10753200" cy="585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0" kern="1200" dirty="0"/>
            <a:t>Komunitní model (zaměstnanecká pojišťovna)</a:t>
          </a:r>
          <a:endParaRPr lang="cs-CZ" sz="2500" kern="1200" dirty="0"/>
        </a:p>
      </dsp:txBody>
      <dsp:txXfrm>
        <a:off x="28557" y="3358557"/>
        <a:ext cx="10696086" cy="52788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9874F-42D7-4C21-ABE4-4B7B82074035}">
      <dsp:nvSpPr>
        <dsp:cNvPr id="0" name=""/>
        <dsp:cNvSpPr/>
      </dsp:nvSpPr>
      <dsp:spPr>
        <a:xfrm>
          <a:off x="0" y="0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7D514E-B5E8-417A-8361-933A57BE1C79}">
      <dsp:nvSpPr>
        <dsp:cNvPr id="0" name=""/>
        <dsp:cNvSpPr/>
      </dsp:nvSpPr>
      <dsp:spPr>
        <a:xfrm>
          <a:off x="0" y="0"/>
          <a:ext cx="107532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kern="1200"/>
            <a:t>Občané musí mít soukromé pojištění </a:t>
          </a:r>
          <a:endParaRPr lang="cs-CZ" sz="3000" kern="1200"/>
        </a:p>
      </dsp:txBody>
      <dsp:txXfrm>
        <a:off x="0" y="0"/>
        <a:ext cx="10753200" cy="990000"/>
      </dsp:txXfrm>
    </dsp:sp>
    <dsp:sp modelId="{1588E0DB-B840-410C-9551-8DA4D7A853C9}">
      <dsp:nvSpPr>
        <dsp:cNvPr id="0" name=""/>
        <dsp:cNvSpPr/>
      </dsp:nvSpPr>
      <dsp:spPr>
        <a:xfrm>
          <a:off x="0" y="990000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1DBF7E-C53C-47A0-A047-64B342C130F3}">
      <dsp:nvSpPr>
        <dsp:cNvPr id="0" name=""/>
        <dsp:cNvSpPr/>
      </dsp:nvSpPr>
      <dsp:spPr>
        <a:xfrm>
          <a:off x="0" y="990000"/>
          <a:ext cx="107532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kern="1200"/>
            <a:t>Cena a rozsah pojištění nejsou regulovány. </a:t>
          </a:r>
          <a:endParaRPr lang="cs-CZ" sz="3000" kern="1200"/>
        </a:p>
      </dsp:txBody>
      <dsp:txXfrm>
        <a:off x="0" y="990000"/>
        <a:ext cx="10753200" cy="990000"/>
      </dsp:txXfrm>
    </dsp:sp>
    <dsp:sp modelId="{1DE3CAA1-15EC-498A-9F3E-DF9846529E0C}">
      <dsp:nvSpPr>
        <dsp:cNvPr id="0" name=""/>
        <dsp:cNvSpPr/>
      </dsp:nvSpPr>
      <dsp:spPr>
        <a:xfrm>
          <a:off x="0" y="1980000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6B1C37-FEE6-4206-83C2-DA3FB97F8759}">
      <dsp:nvSpPr>
        <dsp:cNvPr id="0" name=""/>
        <dsp:cNvSpPr/>
      </dsp:nvSpPr>
      <dsp:spPr>
        <a:xfrm>
          <a:off x="0" y="1980000"/>
          <a:ext cx="107532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kern="1200"/>
            <a:t>Tento model je zastaralý a nepoužívá se pro "hlavní" populaci. </a:t>
          </a:r>
          <a:endParaRPr lang="cs-CZ" sz="3000" kern="1200"/>
        </a:p>
      </dsp:txBody>
      <dsp:txXfrm>
        <a:off x="0" y="1980000"/>
        <a:ext cx="10753200" cy="990000"/>
      </dsp:txXfrm>
    </dsp:sp>
    <dsp:sp modelId="{899765E7-FA98-458B-8AD1-8DF3512B6882}">
      <dsp:nvSpPr>
        <dsp:cNvPr id="0" name=""/>
        <dsp:cNvSpPr/>
      </dsp:nvSpPr>
      <dsp:spPr>
        <a:xfrm>
          <a:off x="0" y="2970000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BE100E-BE6B-4DA8-97BA-8C9B0CACC833}">
      <dsp:nvSpPr>
        <dsp:cNvPr id="0" name=""/>
        <dsp:cNvSpPr/>
      </dsp:nvSpPr>
      <dsp:spPr>
        <a:xfrm>
          <a:off x="0" y="2970000"/>
          <a:ext cx="107532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0" kern="1200"/>
            <a:t>Obvyklý model - povinný pro zahraniční návštěvníky </a:t>
          </a:r>
          <a:endParaRPr lang="cs-CZ" sz="3000" kern="1200"/>
        </a:p>
      </dsp:txBody>
      <dsp:txXfrm>
        <a:off x="0" y="2970000"/>
        <a:ext cx="10753200" cy="99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F9C88-2E7C-4BEF-8A76-0ED9B5CB0E5F}">
      <dsp:nvSpPr>
        <dsp:cNvPr id="0" name=""/>
        <dsp:cNvSpPr/>
      </dsp:nvSpPr>
      <dsp:spPr>
        <a:xfrm>
          <a:off x="0" y="0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C52DE-2683-40FA-BA33-2B843BB1466E}">
      <dsp:nvSpPr>
        <dsp:cNvPr id="0" name=""/>
        <dsp:cNvSpPr/>
      </dsp:nvSpPr>
      <dsp:spPr>
        <a:xfrm>
          <a:off x="0" y="0"/>
          <a:ext cx="107532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0" kern="1200" dirty="0"/>
            <a:t>"Single-payer" </a:t>
          </a:r>
          <a:r>
            <a:rPr lang="en-US" sz="2700" b="0" kern="1200" dirty="0" err="1"/>
            <a:t>označuje</a:t>
          </a:r>
          <a:r>
            <a:rPr lang="en-US" sz="2700" b="0" kern="1200" dirty="0"/>
            <a:t> </a:t>
          </a:r>
          <a:r>
            <a:rPr lang="en-US" sz="2700" b="0" kern="1200" dirty="0" err="1"/>
            <a:t>pouze</a:t>
          </a:r>
          <a:r>
            <a:rPr lang="en-US" sz="2700" b="0" kern="1200" dirty="0"/>
            <a:t> </a:t>
          </a:r>
          <a:r>
            <a:rPr lang="en-US" sz="2700" b="0" kern="1200" dirty="0" err="1"/>
            <a:t>mechanismus</a:t>
          </a:r>
          <a:r>
            <a:rPr lang="en-US" sz="2700" b="0" kern="1200" dirty="0"/>
            <a:t> </a:t>
          </a:r>
          <a:r>
            <a:rPr lang="en-US" sz="2700" b="0" kern="1200" dirty="0" err="1"/>
            <a:t>financování</a:t>
          </a:r>
          <a:r>
            <a:rPr lang="en-US" sz="2700" b="0" kern="1200" dirty="0"/>
            <a:t> a </a:t>
          </a:r>
          <a:r>
            <a:rPr lang="en-US" sz="2700" b="0" kern="1200" dirty="0" err="1"/>
            <a:t>odkazuje</a:t>
          </a:r>
          <a:r>
            <a:rPr lang="en-US" sz="2700" b="0" kern="1200" dirty="0"/>
            <a:t> </a:t>
          </a:r>
          <a:r>
            <a:rPr lang="en-US" sz="2700" b="0" kern="1200" dirty="0" err="1"/>
            <a:t>na</a:t>
          </a:r>
          <a:r>
            <a:rPr lang="en-US" sz="2700" b="0" kern="1200" dirty="0"/>
            <a:t> </a:t>
          </a:r>
          <a:r>
            <a:rPr lang="en-US" sz="2700" b="0" kern="1200" dirty="0" err="1"/>
            <a:t>zdravotní</a:t>
          </a:r>
          <a:r>
            <a:rPr lang="en-US" sz="2700" b="0" kern="1200" dirty="0"/>
            <a:t> </a:t>
          </a:r>
          <a:r>
            <a:rPr lang="en-US" sz="2700" b="0" kern="1200" dirty="0" err="1"/>
            <a:t>péči</a:t>
          </a:r>
          <a:r>
            <a:rPr lang="en-US" sz="2700" b="0" kern="1200" dirty="0"/>
            <a:t> </a:t>
          </a:r>
          <a:r>
            <a:rPr lang="en-US" sz="2700" b="0" kern="1200" dirty="0" err="1"/>
            <a:t>financovanou</a:t>
          </a:r>
          <a:r>
            <a:rPr lang="en-US" sz="2700" b="0" kern="1200" dirty="0"/>
            <a:t> </a:t>
          </a:r>
          <a:r>
            <a:rPr lang="en-US" sz="2700" b="0" kern="1200" dirty="0" err="1"/>
            <a:t>jediným</a:t>
          </a:r>
          <a:r>
            <a:rPr lang="en-US" sz="2700" b="0" kern="1200" dirty="0"/>
            <a:t> </a:t>
          </a:r>
          <a:r>
            <a:rPr lang="en-US" sz="2700" b="0" kern="1200" dirty="0" err="1"/>
            <a:t>veřejným</a:t>
          </a:r>
          <a:r>
            <a:rPr lang="en-US" sz="2700" b="0" kern="1200" dirty="0"/>
            <a:t> </a:t>
          </a:r>
          <a:r>
            <a:rPr lang="en-US" sz="2700" b="0" kern="1200" dirty="0" err="1"/>
            <a:t>subjektem</a:t>
          </a:r>
          <a:r>
            <a:rPr lang="en-US" sz="2700" b="0" kern="1200" dirty="0"/>
            <a:t>. </a:t>
          </a:r>
          <a:endParaRPr lang="cs-CZ" sz="2700" kern="1200" dirty="0"/>
        </a:p>
      </dsp:txBody>
      <dsp:txXfrm>
        <a:off x="0" y="0"/>
        <a:ext cx="10753200" cy="990000"/>
      </dsp:txXfrm>
    </dsp:sp>
    <dsp:sp modelId="{41BC613B-479D-47EA-A536-852DDD123D49}">
      <dsp:nvSpPr>
        <dsp:cNvPr id="0" name=""/>
        <dsp:cNvSpPr/>
      </dsp:nvSpPr>
      <dsp:spPr>
        <a:xfrm>
          <a:off x="0" y="990000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F26EA-D6BD-4819-BCCA-EED5A00DFD3F}">
      <dsp:nvSpPr>
        <dsp:cNvPr id="0" name=""/>
        <dsp:cNvSpPr/>
      </dsp:nvSpPr>
      <dsp:spPr>
        <a:xfrm>
          <a:off x="0" y="990000"/>
          <a:ext cx="107532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kern="1200"/>
            <a:t>Jeden subjekt, který hradí většinu zdravotní péče </a:t>
          </a:r>
          <a:endParaRPr lang="cs-CZ" sz="2700" kern="1200"/>
        </a:p>
      </dsp:txBody>
      <dsp:txXfrm>
        <a:off x="0" y="990000"/>
        <a:ext cx="10753200" cy="990000"/>
      </dsp:txXfrm>
    </dsp:sp>
    <dsp:sp modelId="{F2DF44C4-C72C-41DA-BF02-7E031CB99669}">
      <dsp:nvSpPr>
        <dsp:cNvPr id="0" name=""/>
        <dsp:cNvSpPr/>
      </dsp:nvSpPr>
      <dsp:spPr>
        <a:xfrm>
          <a:off x="0" y="1980000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7B54D-2AEE-4D65-BD77-79A3A174BEB0}">
      <dsp:nvSpPr>
        <dsp:cNvPr id="0" name=""/>
        <dsp:cNvSpPr/>
      </dsp:nvSpPr>
      <dsp:spPr>
        <a:xfrm>
          <a:off x="0" y="1980000"/>
          <a:ext cx="107532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kern="1200"/>
            <a:t>Financováno především z daní </a:t>
          </a:r>
          <a:endParaRPr lang="cs-CZ" sz="2700" kern="1200"/>
        </a:p>
      </dsp:txBody>
      <dsp:txXfrm>
        <a:off x="0" y="1980000"/>
        <a:ext cx="10753200" cy="990000"/>
      </dsp:txXfrm>
    </dsp:sp>
    <dsp:sp modelId="{C0835811-7E92-473E-9B6C-2F6FE0E7C695}">
      <dsp:nvSpPr>
        <dsp:cNvPr id="0" name=""/>
        <dsp:cNvSpPr/>
      </dsp:nvSpPr>
      <dsp:spPr>
        <a:xfrm>
          <a:off x="0" y="2970000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74D30-B499-40FA-A3AE-6B1BA2B25393}">
      <dsp:nvSpPr>
        <dsp:cNvPr id="0" name=""/>
        <dsp:cNvSpPr/>
      </dsp:nvSpPr>
      <dsp:spPr>
        <a:xfrm>
          <a:off x="0" y="2970000"/>
          <a:ext cx="10753200" cy="99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b="0" kern="1200" dirty="0"/>
            <a:t>Daně související se zdravím (spotřební daně) nebo obecné daně </a:t>
          </a:r>
          <a:endParaRPr lang="cs-CZ" sz="2700" kern="1200" dirty="0"/>
        </a:p>
      </dsp:txBody>
      <dsp:txXfrm>
        <a:off x="0" y="2970000"/>
        <a:ext cx="10753200" cy="990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E73DE8-488A-481E-97DD-243EB1EF9BA0}">
      <dsp:nvSpPr>
        <dsp:cNvPr id="0" name=""/>
        <dsp:cNvSpPr/>
      </dsp:nvSpPr>
      <dsp:spPr>
        <a:xfrm>
          <a:off x="0" y="1933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0B5ADD-DD38-4531-804E-BC5E0A085E02}">
      <dsp:nvSpPr>
        <dsp:cNvPr id="0" name=""/>
        <dsp:cNvSpPr/>
      </dsp:nvSpPr>
      <dsp:spPr>
        <a:xfrm>
          <a:off x="0" y="1933"/>
          <a:ext cx="10753200" cy="131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b="0" kern="1200"/>
            <a:t>Příspěvky, nikoli pojistné </a:t>
          </a:r>
          <a:endParaRPr lang="cs-CZ" sz="3800" kern="1200"/>
        </a:p>
      </dsp:txBody>
      <dsp:txXfrm>
        <a:off x="0" y="1933"/>
        <a:ext cx="10753200" cy="1318710"/>
      </dsp:txXfrm>
    </dsp:sp>
    <dsp:sp modelId="{40E1D06B-D925-4850-843D-0DF95042F752}">
      <dsp:nvSpPr>
        <dsp:cNvPr id="0" name=""/>
        <dsp:cNvSpPr/>
      </dsp:nvSpPr>
      <dsp:spPr>
        <a:xfrm>
          <a:off x="0" y="1320644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08DF7-1097-47DE-8255-2399800A2DC6}">
      <dsp:nvSpPr>
        <dsp:cNvPr id="0" name=""/>
        <dsp:cNvSpPr/>
      </dsp:nvSpPr>
      <dsp:spPr>
        <a:xfrm>
          <a:off x="0" y="1320644"/>
          <a:ext cx="10753200" cy="131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b="0" kern="1200"/>
            <a:t>Pojistné (soukromé pojištění) se odvíjí od rizika nemoci/úrazu. </a:t>
          </a:r>
          <a:endParaRPr lang="cs-CZ" sz="3800" kern="1200"/>
        </a:p>
      </dsp:txBody>
      <dsp:txXfrm>
        <a:off x="0" y="1320644"/>
        <a:ext cx="10753200" cy="1318710"/>
      </dsp:txXfrm>
    </dsp:sp>
    <dsp:sp modelId="{EC6849CE-3D70-42BC-8189-A6A3C8616EB2}">
      <dsp:nvSpPr>
        <dsp:cNvPr id="0" name=""/>
        <dsp:cNvSpPr/>
      </dsp:nvSpPr>
      <dsp:spPr>
        <a:xfrm>
          <a:off x="0" y="2639355"/>
          <a:ext cx="107532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18E56A-1DDF-4EC5-853C-558596C49068}">
      <dsp:nvSpPr>
        <dsp:cNvPr id="0" name=""/>
        <dsp:cNvSpPr/>
      </dsp:nvSpPr>
      <dsp:spPr>
        <a:xfrm>
          <a:off x="0" y="2639355"/>
          <a:ext cx="10753200" cy="1318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b="0" kern="1200"/>
            <a:t>Příspěvky se odvíjejí od příjmu </a:t>
          </a:r>
          <a:endParaRPr lang="cs-CZ" sz="3800" kern="1200"/>
        </a:p>
      </dsp:txBody>
      <dsp:txXfrm>
        <a:off x="0" y="2639355"/>
        <a:ext cx="10753200" cy="1318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890088" cy="22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7FA01-E705-43E5-B896-956B6F13F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82959A-10B2-4661-A2D5-323C1777D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076D14-71A1-4843-9296-A1D974955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0FBF-A924-4B79-8838-CF55770386A8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D204AC-2969-404C-B086-387467DD7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059BF5-DF17-4EBF-B9D5-1604B0F5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55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1F963C-BEEC-472A-A6C3-ADA244D3F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956C81-6372-47B3-BF72-4AC523DA6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BE5778F-8ADE-482A-B939-9BCB82055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E588AC-68F0-420C-9D30-BBB57653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F0FBF-A924-4B79-8838-CF55770386A8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18464B-4049-4877-8E6B-D75D18B8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B41746-F536-4DAB-B520-8CC5193C3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B757F-1C83-48A3-AFD0-C2E00A7F37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9119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0D25-F36F-4CF4-BBEB-565E48C6F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8722A-0D44-44AF-BB86-24CD2CECE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6D2A0-CBB7-4F07-BBFE-F91BDBE26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CC2-5B16-479E-AD35-BF4609A84499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16786-9AD2-453F-981F-AA613ACF0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B00D1-5DB2-4E06-B5EE-AD129793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CFB2-4E5E-4AE3-BD2A-1C943BB72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100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35C26-31E7-4E46-9E5D-90E1646F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889B9-6255-4C51-9FFE-05186717A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D4364-54D9-4648-98C9-7D618E7C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DCCC2-5B16-479E-AD35-BF4609A84499}" type="datetimeFigureOut">
              <a:rPr lang="cs-CZ" smtClean="0"/>
              <a:t>26.11.2021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34F27-ACDE-4C63-B0BF-081A8A7B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A5EB1-A9C4-4CE4-856B-A27D8F0F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CCFB2-4E5E-4AE3-BD2A-1C943BB7246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45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Definice zápatí - název prezentace / oddělení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Kliknutím sem vložíte nadpis. 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Klikněte sem a vložte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  <p:sldLayoutId id="2147483695" r:id="rId15"/>
    <p:sldLayoutId id="2147483696" r:id="rId16"/>
    <p:sldLayoutId id="2147483697" r:id="rId17"/>
    <p:sldLayoutId id="2147483698" r:id="rId18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tmp"/><Relationship Id="rId4" Type="http://schemas.openxmlformats.org/officeDocument/2006/relationships/image" Target="../media/image11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1.svg"/><Relationship Id="rId7" Type="http://schemas.openxmlformats.org/officeDocument/2006/relationships/diagramColors" Target="../diagrams/colors1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bp-zp.cz/" TargetMode="External"/><Relationship Id="rId3" Type="http://schemas.openxmlformats.org/officeDocument/2006/relationships/hyperlink" Target="http://www.vozp.cz/" TargetMode="External"/><Relationship Id="rId7" Type="http://schemas.openxmlformats.org/officeDocument/2006/relationships/hyperlink" Target="http://www.zpmvcr.cz/" TargetMode="External"/><Relationship Id="rId2" Type="http://schemas.openxmlformats.org/officeDocument/2006/relationships/hyperlink" Target="http://www.vzp.cz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zpskoda.cz/" TargetMode="External"/><Relationship Id="rId5" Type="http://schemas.openxmlformats.org/officeDocument/2006/relationships/hyperlink" Target="http://www.ozp.cz/" TargetMode="External"/><Relationship Id="rId4" Type="http://schemas.openxmlformats.org/officeDocument/2006/relationships/hyperlink" Target="http://www.cpzp.cz/main/index.php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5.tmp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2596E6-D2E9-471A-BA8F-95A59DE3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Přednáška 6 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681ADA7-A8B4-4A8A-A754-BF7AFEC102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Rovnost a přístup ke zdravotní péči a financování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5595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87A1A0-7F82-482F-AEF8-A246DE30C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Rovnost VS. Rovnost </a:t>
            </a:r>
            <a:endParaRPr lang="cs-CZ" dirty="0"/>
          </a:p>
        </p:txBody>
      </p:sp>
      <p:pic>
        <p:nvPicPr>
          <p:cNvPr id="2050" name="Picture 2" descr="http://i2.wp.com/interactioninstitute.org/wp-content/uploads/2016/01/IISC_EqualityEquity.png?zoom=2&amp;resize=730%2C547">
            <a:extLst>
              <a:ext uri="{FF2B5EF4-FFF2-40B4-BE49-F238E27FC236}">
                <a16:creationId xmlns:a16="http://schemas.microsoft.com/office/drawing/2014/main" id="{F50AC1F4-B0C9-472F-8B48-530950718C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83" y="1690688"/>
            <a:ext cx="580708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371E6-C3BE-4170-997C-34AAFDF724D7}"/>
              </a:ext>
            </a:extLst>
          </p:cNvPr>
          <p:cNvSpPr/>
          <p:nvPr/>
        </p:nvSpPr>
        <p:spPr>
          <a:xfrm>
            <a:off x="7055030" y="1087809"/>
            <a:ext cx="50181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Spravedlnost </a:t>
            </a:r>
            <a:r>
              <a:rPr lang="en-US" b="0" i="0" dirty="0">
                <a:solidFill>
                  <a:srgbClr val="666666"/>
                </a:solidFill>
                <a:effectLst/>
                <a:latin typeface="Verdana" panose="020B0604030504040204" pitchFamily="34" charset="0"/>
              </a:rPr>
              <a:t>je "spravedlivé" rozdělení dávek mezi obyvatelstvo.</a:t>
            </a:r>
          </a:p>
          <a:p>
            <a:endParaRPr lang="en-US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r>
              <a:rPr lang="en-US" b="1" dirty="0">
                <a:solidFill>
                  <a:srgbClr val="666666"/>
                </a:solidFill>
                <a:latin typeface="Verdana" panose="020B0604030504040204" pitchFamily="34" charset="0"/>
              </a:rPr>
              <a:t>Vertikální spravedlnost: </a:t>
            </a:r>
            <a:r>
              <a:rPr lang="en-US" dirty="0">
                <a:solidFill>
                  <a:srgbClr val="666666"/>
                </a:solidFill>
                <a:latin typeface="Verdana" panose="020B0604030504040204" pitchFamily="34" charset="0"/>
              </a:rPr>
              <a:t>S jednotlivci s různým zdravotním stavem by se mělo zacházet různě v závislosti na morálně relevantních faktorech. </a:t>
            </a:r>
          </a:p>
          <a:p>
            <a:endParaRPr lang="en-US" dirty="0">
              <a:solidFill>
                <a:srgbClr val="666666"/>
              </a:solidFill>
              <a:latin typeface="Verdana" panose="020B0604030504040204" pitchFamily="34" charset="0"/>
            </a:endParaRPr>
          </a:p>
          <a:p>
            <a:r>
              <a:rPr lang="en-US" b="1" dirty="0">
                <a:solidFill>
                  <a:srgbClr val="666666"/>
                </a:solidFill>
                <a:latin typeface="Verdana" panose="020B0604030504040204" pitchFamily="34" charset="0"/>
              </a:rPr>
              <a:t>Horizontální rovnost: </a:t>
            </a:r>
          </a:p>
          <a:p>
            <a:r>
              <a:rPr lang="en-US" dirty="0">
                <a:solidFill>
                  <a:srgbClr val="666666"/>
                </a:solidFill>
                <a:latin typeface="Verdana" panose="020B0604030504040204" pitchFamily="34" charset="0"/>
              </a:rPr>
              <a:t>Rovné zacházení s jednotlivci nebo skupinami, které se nacházejí v podobné situaci.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6854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B7488D-20D5-4B7E-A361-1C368716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Všeobecné zdravotní pojištění 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C1287-D564-4229-A595-D85A15FFC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391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A5049-825E-4661-9A85-968D1A84D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68FC4D-082F-48AA-A28F-69C3C34F3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9" y="680408"/>
            <a:ext cx="5185555" cy="2372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92B202-7970-48F9-AAA4-E7155B666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3" y="3553121"/>
            <a:ext cx="5287946" cy="24370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FF7D99-305C-40B2-A33D-EDA8BF267F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41" y="680408"/>
            <a:ext cx="5185555" cy="2378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B17D1E-879E-4A3B-8F4B-BC25B0DDCC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41" y="3553121"/>
            <a:ext cx="5197718" cy="237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55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A665B0-9853-4808-999A-AB9F86FC9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551"/>
            <a:ext cx="10515600" cy="1325563"/>
          </a:xfrm>
        </p:spPr>
        <p:txBody>
          <a:bodyPr/>
          <a:lstStyle/>
          <a:p>
            <a:r>
              <a:rPr lang="en-US" dirty="0"/>
              <a:t>WHO </a:t>
            </a:r>
            <a:endParaRPr lang="cs-CZ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3FE7E8-1C90-4346-9FF4-8A839A7B0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Všeobecn</a:t>
            </a:r>
            <a:r>
              <a:rPr lang="cs-CZ" dirty="0"/>
              <a:t>ý přístup ke zdravotním službám </a:t>
            </a:r>
            <a:r>
              <a:rPr lang="en-US" dirty="0" err="1"/>
              <a:t>znamená</a:t>
            </a:r>
            <a:r>
              <a:rPr lang="en-US" dirty="0"/>
              <a:t>, že všichni lidé mají přístup ke zdravotním službám, které potřebují, kdy a kde je potřebují, a to bez finančních potíží. Zahrnuje celou škálu základních zdravotních služeb, od podpory zdraví po prevenci, léčbu, rehabilitaci a paliativní </a:t>
            </a:r>
            <a:r>
              <a:rPr lang="en-US" dirty="0" err="1"/>
              <a:t>péči</a:t>
            </a:r>
            <a:r>
              <a:rPr lang="en-US" dirty="0"/>
              <a:t>.</a:t>
            </a:r>
            <a:endParaRPr lang="cs-CZ" dirty="0"/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2124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01B7-1B11-46D8-B9C4-3F61D4F4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Všeobecná</a:t>
            </a:r>
            <a:r>
              <a:rPr lang="en-US" dirty="0"/>
              <a:t> </a:t>
            </a:r>
            <a:r>
              <a:rPr lang="cs-CZ" dirty="0"/>
              <a:t>dostupnost </a:t>
            </a:r>
            <a:r>
              <a:rPr lang="en-US" dirty="0" err="1"/>
              <a:t>zdravotní</a:t>
            </a:r>
            <a:r>
              <a:rPr lang="en-US" dirty="0"/>
              <a:t> péče v globálním měřítku </a:t>
            </a:r>
            <a:endParaRPr lang="cs-CZ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D3CC2E-9E21-4091-AC04-C3548E0FE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371" y="1847527"/>
            <a:ext cx="8472689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42FD87-C96B-4380-8EA4-D19910104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307" y="5368867"/>
            <a:ext cx="3041806" cy="112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85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27B08-5A00-4C72-9948-81206C13C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lh6.googleusercontent.com/Kp3yFg_q8NNSgv_dlnHZHV8KmZ0cGSpp2AbFuBscZ0TyTkPn3HuibHY6_7vhkYP6-_F_krX-B6pnThQNt5_z28dtmc1wzGGGahhPeT3i0WzgYeCY7C5f9ZY1MXzI8JbSZjWW0Ged">
            <a:extLst>
              <a:ext uri="{FF2B5EF4-FFF2-40B4-BE49-F238E27FC236}">
                <a16:creationId xmlns:a16="http://schemas.microsoft.com/office/drawing/2014/main" id="{9DEB2D46-4906-4CDD-8B5A-610E3A536E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89" y="1717425"/>
            <a:ext cx="759506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22A750-78EA-495A-979A-417AAEF141F0}"/>
              </a:ext>
            </a:extLst>
          </p:cNvPr>
          <p:cNvSpPr/>
          <p:nvPr/>
        </p:nvSpPr>
        <p:spPr>
          <a:xfrm>
            <a:off x="8090363" y="2129368"/>
            <a:ext cx="3980653" cy="409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Katastrofické výdaje na zdraví - 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výdaje na zdraví z vlastní kapsy přesahující 10 % nebo 25 % celkové spotřeby nebo příjmů domácnosti [WHO, 2019].</a:t>
            </a:r>
            <a:endParaRPr lang="cs-CZ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ochuzující výdaje na zdraví 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- dopad výdajů na zdraví z vlastní kapsy, které vedou k tomu, že se domácnost dostane pod převažující hranici chudoby nebo prohloubí své ochuzení, pokud již chudá je [Knaul, Wong a Arreola-Ornelas 2012; Xu 2005].</a:t>
            </a:r>
            <a:endParaRPr lang="en-US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85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4348D-8777-4CE8-B5B5-61FA7FCF8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Dopad přímých plateb za zdravotní péči </a:t>
            </a:r>
          </a:p>
        </p:txBody>
      </p:sp>
      <p:pic>
        <p:nvPicPr>
          <p:cNvPr id="3074" name="Picture 2" descr="https://lh4.googleusercontent.com/2bnwsEYHJxMaCPUM6od2YvdUOAjDVVSsiL19jju56ojdo9nPRXZkWSNV634WgLJSWCrNHbfuWcTAInU7tsGNkpqZdflnfpvc8hBgOIHdD7ClwFKyhGd9iZ4P_j31nVII7f_eUUcK">
            <a:extLst>
              <a:ext uri="{FF2B5EF4-FFF2-40B4-BE49-F238E27FC236}">
                <a16:creationId xmlns:a16="http://schemas.microsoft.com/office/drawing/2014/main" id="{852CDC90-A569-4571-861C-342887EEAF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58" y="1344921"/>
            <a:ext cx="60960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187C15-F0DE-4FFE-A88B-A89EE6D3067F}"/>
              </a:ext>
            </a:extLst>
          </p:cNvPr>
          <p:cNvSpPr/>
          <p:nvPr/>
        </p:nvSpPr>
        <p:spPr>
          <a:xfrm>
            <a:off x="7210934" y="1504943"/>
            <a:ext cx="4057308" cy="2929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Katastrofické výdaje na zdraví - 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výdaje na zdraví z vlastní kapsy přesahující 10 % nebo 25 % celkové spotřeby nebo příjmů domácnosti [WHO, 2019].</a:t>
            </a:r>
            <a:endParaRPr lang="cs-CZ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ochuzující výdaje na zdraví 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- dopad výdajů na zdraví z vlastní kapsy, které vedou k tomu, že se domácnost dostane pod převažující </a:t>
            </a:r>
            <a:r>
              <a:rPr 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hranici</a:t>
            </a:r>
            <a:r>
              <a:rPr lang="en-US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chudoby</a:t>
            </a:r>
            <a:endParaRPr lang="en-US" sz="160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27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639B-0702-4D32-8D0E-24972194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https://lh6.googleusercontent.com/yrR3QAYkUsPocI8W-rEp9j-lBK9_bS3BedlF8-f_m0mcfsMSYSv54BOrqYjpLd9lxS5Ws2KeV5IVWSzAY2XO8xl8A44SMceUwqDcUIbQ2MBx6Mq_BgtBHvhaMruyi2B0NxnfjClM">
            <a:extLst>
              <a:ext uri="{FF2B5EF4-FFF2-40B4-BE49-F238E27FC236}">
                <a16:creationId xmlns:a16="http://schemas.microsoft.com/office/drawing/2014/main" id="{6C40EB57-32E7-4B1D-995A-BDB26FCE5E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2" y="647031"/>
            <a:ext cx="10095478" cy="51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720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AEEF-1251-4D2F-9E78-EF61141C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 to problém třetího světa? </a:t>
            </a:r>
            <a:endParaRPr lang="cs-CZ" dirty="0"/>
          </a:p>
        </p:txBody>
      </p:sp>
      <p:pic>
        <p:nvPicPr>
          <p:cNvPr id="1026" name="Picture 2" descr="https://lh4.googleusercontent.com/-FkCHO7GQ1YW7aP7kXpWorHKp15Oy61rseEc13r14G9nF3wZ0FtU8sdT1yfMWG-rI26Jax2QFfT97M8M8fMouMg00FHBIqJ8OCiHr9rT6AHW2VTaJiepgvRqXxJhzP__22OT7rMN">
            <a:extLst>
              <a:ext uri="{FF2B5EF4-FFF2-40B4-BE49-F238E27FC236}">
                <a16:creationId xmlns:a16="http://schemas.microsoft.com/office/drawing/2014/main" id="{EC168156-D8F5-42F4-AD55-34CA8D8630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702" y="1825625"/>
            <a:ext cx="944659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642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941DC-72A8-4D04-BBC0-2B28709B9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 to problém třetího světa? </a:t>
            </a:r>
            <a:endParaRPr lang="cs-CZ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B24874-8D80-46B5-8FC1-7CF0B9DC2E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00" y="1869429"/>
            <a:ext cx="3634207" cy="435133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93D1398-F36D-4517-8D7F-FF5B7BBDB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58" y="1690688"/>
            <a:ext cx="46369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3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F8B9-B463-4565-B9E2-DBFD63644B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Financování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A6C80-F19F-4E1D-B041-F3246029AD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Proč je to důležité pro veřejné zdraví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8803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6003F5-84F5-4689-8B79-FE167D85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Lidské náklady na dluhy za zdravotní péči </a:t>
            </a:r>
            <a:endParaRPr lang="cs-CZ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5072210-5256-49F3-93CF-BD8964A6647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11407127"/>
              </p:ext>
            </p:extLst>
          </p:nvPr>
        </p:nvGraphicFramePr>
        <p:xfrm>
          <a:off x="838199" y="1825625"/>
          <a:ext cx="991010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5D5B3D5F-52A2-4AD4-806F-F226EAC70353}"/>
              </a:ext>
            </a:extLst>
          </p:cNvPr>
          <p:cNvSpPr/>
          <p:nvPr/>
        </p:nvSpPr>
        <p:spPr>
          <a:xfrm>
            <a:off x="6019800" y="6176963"/>
            <a:ext cx="5645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https://www.singlecare.com/blog/medical-debt-statistics/</a:t>
            </a:r>
          </a:p>
        </p:txBody>
      </p:sp>
    </p:spTree>
    <p:extLst>
      <p:ext uri="{BB962C8B-B14F-4D97-AF65-F5344CB8AC3E}">
        <p14:creationId xmlns:p14="http://schemas.microsoft.com/office/powerpoint/2010/main" val="3953451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E81E-5DDB-4F12-9EAE-FC425D01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Osobní bankrot kvůli účtům za péči (USA)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A555A1A-4CF0-44E2-969E-40931076613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39398161"/>
              </p:ext>
            </p:extLst>
          </p:nvPr>
        </p:nvGraphicFramePr>
        <p:xfrm>
          <a:off x="838200" y="1825625"/>
          <a:ext cx="1040837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6858471-50C0-4AB4-8820-97A15E61BE2C}"/>
              </a:ext>
            </a:extLst>
          </p:cNvPr>
          <p:cNvSpPr/>
          <p:nvPr/>
        </p:nvSpPr>
        <p:spPr>
          <a:xfrm>
            <a:off x="6273850" y="6176963"/>
            <a:ext cx="5645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https://www.singlecare.com/blog/medical-debt-statistics/</a:t>
            </a:r>
          </a:p>
        </p:txBody>
      </p:sp>
    </p:spTree>
    <p:extLst>
      <p:ext uri="{BB962C8B-B14F-4D97-AF65-F5344CB8AC3E}">
        <p14:creationId xmlns:p14="http://schemas.microsoft.com/office/powerpoint/2010/main" val="3932631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52F3BE-57AA-4556-AD2A-B5DEC5F9F6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2. Hledání dobře nastaveného modelu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63ECE71-BC2B-4BF0-B223-E43F5BB6EB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9419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72496-9324-48EC-BBD3-7F4C7C93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Žádoucí vlastnosti systémů financování zdravotnictví: </a:t>
            </a:r>
            <a:endParaRPr lang="cs-CZ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867298-ED08-4022-B205-5B9AF45144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6743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77BAE-9125-40F8-A026-9C1B4EFF2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Modely používané po celém světě </a:t>
            </a:r>
            <a:endParaRPr lang="cs-CZ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954BF90-C9AC-412F-9F4B-17CB5F53CD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5086603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3742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7CA4-C555-4F7F-9371-93D603AB7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07313-6360-46CD-96B0-F0B9E72274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Jednotliví členové určité </a:t>
            </a:r>
            <a:r>
              <a:rPr lang="en-US" dirty="0" err="1"/>
              <a:t>komunity</a:t>
            </a:r>
            <a:r>
              <a:rPr lang="en-US" dirty="0"/>
              <a:t> </a:t>
            </a:r>
            <a:r>
              <a:rPr lang="cs-CZ" dirty="0"/>
              <a:t>přisívají</a:t>
            </a:r>
            <a:r>
              <a:rPr lang="en-US" dirty="0"/>
              <a:t> do společného zdravotního fondu, z něhož mohou čerpat, když potřebují lékařskou péči. </a:t>
            </a:r>
            <a:endParaRPr lang="cs-CZ" dirty="0"/>
          </a:p>
          <a:p>
            <a:r>
              <a:rPr lang="en-US" dirty="0" err="1"/>
              <a:t>Příspěvky</a:t>
            </a:r>
            <a:r>
              <a:rPr lang="en-US" dirty="0"/>
              <a:t> nejsou vázány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riziko</a:t>
            </a:r>
            <a:r>
              <a:rPr lang="en-US" dirty="0"/>
              <a:t>. </a:t>
            </a:r>
            <a:endParaRPr lang="cs-CZ" dirty="0"/>
          </a:p>
        </p:txBody>
      </p:sp>
      <p:pic>
        <p:nvPicPr>
          <p:cNvPr id="6" name="Picture 2" descr="Historie | RBP zdravotní pojišťovna">
            <a:extLst>
              <a:ext uri="{FF2B5EF4-FFF2-40B4-BE49-F238E27FC236}">
                <a16:creationId xmlns:a16="http://schemas.microsoft.com/office/drawing/2014/main" id="{50895923-F65D-449B-8677-29CD1653A8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619534"/>
            <a:ext cx="5181600" cy="27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400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CE6-9073-46B0-83C4-6B7306D7A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Povinné pojištění </a:t>
            </a:r>
            <a:endParaRPr lang="cs-CZ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AFC2C77-75AC-4052-AAC5-43C91B23C7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7483347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2539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CCBD7-1AC5-400B-8A48-5AD81ED73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Zdravotní péče s </a:t>
            </a:r>
            <a:r>
              <a:rPr lang="cs-CZ" dirty="0"/>
              <a:t>jedním </a:t>
            </a:r>
            <a:r>
              <a:rPr lang="cs-CZ" dirty="0" err="1"/>
              <a:t>plátcem / na základě daní </a:t>
            </a:r>
            <a:endParaRPr lang="cs-CZ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B871EF9-29B9-49C1-A4AE-4576745A04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214053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204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BDE24-B520-4925-91A1-DA2C7BE1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Sociální zdravotní pojištění </a:t>
            </a:r>
            <a:r>
              <a:rPr lang="cs-CZ" dirty="0"/>
              <a:t>- </a:t>
            </a:r>
            <a:r>
              <a:rPr lang="cs-CZ" b="1" dirty="0"/>
              <a:t>Bismarckův model </a:t>
            </a:r>
            <a:endParaRPr lang="cs-CZ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14CE710-641B-4F0B-B4C1-9CBE165E7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451156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6555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9023A-4DB1-4039-AA71-29350B5A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Pojistné vs. Příspěvky sociálního pojištění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C9FF6-6090-406F-9C60-F6154BC6BA55}"/>
              </a:ext>
            </a:extLst>
          </p:cNvPr>
          <p:cNvSpPr txBox="1"/>
          <p:nvPr/>
        </p:nvSpPr>
        <p:spPr>
          <a:xfrm>
            <a:off x="6466961" y="4163688"/>
            <a:ext cx="52142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Plat </a:t>
            </a:r>
            <a:r>
              <a:rPr lang="cs-CZ" sz="2000" dirty="0"/>
              <a:t>- </a:t>
            </a:r>
            <a:r>
              <a:rPr lang="cs-CZ" sz="2000" dirty="0" err="1"/>
              <a:t>vysoký</a:t>
            </a:r>
            <a:r>
              <a:rPr lang="cs-CZ" sz="2000" dirty="0"/>
              <a:t>: 1000 EUR/den </a:t>
            </a:r>
          </a:p>
          <a:p>
            <a:r>
              <a:rPr lang="cs-CZ" sz="2000" dirty="0"/>
              <a:t>Riziko - nízké.</a:t>
            </a:r>
          </a:p>
          <a:p>
            <a:endParaRPr lang="cs-CZ" sz="2000" dirty="0"/>
          </a:p>
          <a:p>
            <a:r>
              <a:rPr lang="cs-CZ" sz="2000" dirty="0" err="1"/>
              <a:t>Pojistné na </a:t>
            </a:r>
            <a:r>
              <a:rPr lang="cs-CZ" sz="2000" dirty="0"/>
              <a:t>základě </a:t>
            </a:r>
            <a:r>
              <a:rPr lang="cs-CZ" sz="2000" dirty="0" err="1"/>
              <a:t>skutečných rizik</a:t>
            </a:r>
            <a:r>
              <a:rPr lang="cs-CZ" sz="2000" dirty="0"/>
              <a:t>: </a:t>
            </a:r>
            <a:r>
              <a:rPr lang="cs-CZ" sz="2000" dirty="0" err="1"/>
              <a:t>nízké </a:t>
            </a:r>
          </a:p>
          <a:p>
            <a:r>
              <a:rPr lang="cs-CZ" sz="2000" dirty="0" err="1"/>
              <a:t>Příspěvky na </a:t>
            </a:r>
            <a:r>
              <a:rPr lang="cs-CZ" sz="2000" dirty="0"/>
              <a:t>základě </a:t>
            </a:r>
            <a:r>
              <a:rPr lang="cs-CZ" sz="2000" dirty="0" err="1"/>
              <a:t>platu</a:t>
            </a:r>
            <a:r>
              <a:rPr lang="cs-CZ" sz="2000" dirty="0"/>
              <a:t>: </a:t>
            </a:r>
            <a:r>
              <a:rPr lang="cs-CZ" sz="2000" dirty="0" err="1"/>
              <a:t>vysoké </a:t>
            </a:r>
            <a:endParaRPr lang="cs-CZ" sz="2000" dirty="0"/>
          </a:p>
          <a:p>
            <a:endParaRPr lang="cs-C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468122-FF6D-450E-95E2-2A2A5D0D66DB}"/>
              </a:ext>
            </a:extLst>
          </p:cNvPr>
          <p:cNvSpPr txBox="1"/>
          <p:nvPr/>
        </p:nvSpPr>
        <p:spPr>
          <a:xfrm>
            <a:off x="641083" y="3905564"/>
            <a:ext cx="5214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Plat </a:t>
            </a:r>
            <a:r>
              <a:rPr lang="cs-CZ" sz="2000" dirty="0"/>
              <a:t>- </a:t>
            </a:r>
            <a:r>
              <a:rPr lang="cs-CZ" sz="2000" dirty="0" err="1"/>
              <a:t>nízký</a:t>
            </a:r>
            <a:r>
              <a:rPr lang="cs-CZ" sz="2000" dirty="0"/>
              <a:t>: 1000 EUR/měsíc </a:t>
            </a:r>
          </a:p>
          <a:p>
            <a:r>
              <a:rPr lang="cs-CZ" sz="2000" dirty="0"/>
              <a:t>Riziko - </a:t>
            </a:r>
            <a:r>
              <a:rPr lang="cs-CZ" sz="2000" dirty="0" err="1"/>
              <a:t>vysoké</a:t>
            </a:r>
            <a:r>
              <a:rPr lang="cs-CZ" sz="2000" dirty="0"/>
              <a:t>, </a:t>
            </a:r>
            <a:r>
              <a:rPr lang="cs-CZ" sz="2000" dirty="0" err="1"/>
              <a:t>nehody</a:t>
            </a:r>
            <a:r>
              <a:rPr lang="cs-CZ" sz="2000" dirty="0"/>
              <a:t>, </a:t>
            </a:r>
            <a:r>
              <a:rPr lang="cs-CZ" sz="2000" dirty="0" err="1"/>
              <a:t>nemoci z povolání</a:t>
            </a:r>
            <a:r>
              <a:rPr lang="cs-CZ" sz="2000" dirty="0"/>
              <a:t>, </a:t>
            </a:r>
            <a:r>
              <a:rPr lang="cs-CZ" sz="2000" dirty="0" err="1"/>
              <a:t>čisticí prostředky</a:t>
            </a:r>
            <a:r>
              <a:rPr lang="cs-CZ" sz="2000" dirty="0"/>
              <a:t>, </a:t>
            </a:r>
            <a:r>
              <a:rPr lang="cs-CZ" sz="2000" dirty="0" err="1"/>
              <a:t>životní prostředí </a:t>
            </a:r>
          </a:p>
          <a:p>
            <a:endParaRPr lang="cs-CZ" sz="2000" dirty="0"/>
          </a:p>
          <a:p>
            <a:r>
              <a:rPr lang="cs-CZ" sz="2000" dirty="0" err="1"/>
              <a:t>Pojistné na </a:t>
            </a:r>
            <a:r>
              <a:rPr lang="cs-CZ" sz="2000" dirty="0"/>
              <a:t>základě </a:t>
            </a:r>
            <a:r>
              <a:rPr lang="cs-CZ" sz="2000" dirty="0" err="1"/>
              <a:t>skutečných rizik</a:t>
            </a:r>
            <a:r>
              <a:rPr lang="cs-CZ" sz="2000" dirty="0"/>
              <a:t>: </a:t>
            </a:r>
            <a:r>
              <a:rPr lang="cs-CZ" sz="2000" dirty="0" err="1"/>
              <a:t>vysoké </a:t>
            </a:r>
          </a:p>
          <a:p>
            <a:r>
              <a:rPr lang="cs-CZ" sz="2000" dirty="0"/>
              <a:t>Příspěvky na základě platu:  	nízké </a:t>
            </a:r>
          </a:p>
          <a:p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581C00-C8BF-466A-B895-CA262184E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9590" y="1786662"/>
            <a:ext cx="5181600" cy="4351338"/>
          </a:xfrm>
        </p:spPr>
        <p:txBody>
          <a:bodyPr/>
          <a:lstStyle/>
          <a:p>
            <a:r>
              <a:rPr lang="cs-CZ" dirty="0"/>
              <a:t>		</a:t>
            </a:r>
          </a:p>
        </p:txBody>
      </p:sp>
      <p:pic>
        <p:nvPicPr>
          <p:cNvPr id="8" name="Picture 4" descr="https://www.smartservice.com/wp-content/uploads/2019/05/05-07-19-window-cleaning-salary.png">
            <a:extLst>
              <a:ext uri="{FF2B5EF4-FFF2-40B4-BE49-F238E27FC236}">
                <a16:creationId xmlns:a16="http://schemas.microsoft.com/office/drawing/2014/main" id="{410D84C0-4095-4EA0-8BDD-0ED46DD1BE0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984" y="1311780"/>
            <a:ext cx="4623469" cy="241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ontingency Lawyer">
            <a:extLst>
              <a:ext uri="{FF2B5EF4-FFF2-40B4-BE49-F238E27FC236}">
                <a16:creationId xmlns:a16="http://schemas.microsoft.com/office/drawing/2014/main" id="{08950BEE-BC9A-4E2B-82F6-25D81FC3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961" y="1311780"/>
            <a:ext cx="3537965" cy="235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57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886FC5A-AD2C-460C-BB11-8CDEF93C19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Zdravotní potřeby, rovnost a přístup ke zdravotní péči (opakování)</a:t>
            </a:r>
          </a:p>
        </p:txBody>
      </p:sp>
    </p:spTree>
    <p:extLst>
      <p:ext uri="{BB962C8B-B14F-4D97-AF65-F5344CB8AC3E}">
        <p14:creationId xmlns:p14="http://schemas.microsoft.com/office/powerpoint/2010/main" val="1251628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7E51-CCC0-48ED-8958-1E10DA89C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FD7711-1F83-4BCB-8F87-B912E9B70209}"/>
              </a:ext>
            </a:extLst>
          </p:cNvPr>
          <p:cNvSpPr txBox="1"/>
          <p:nvPr/>
        </p:nvSpPr>
        <p:spPr>
          <a:xfrm>
            <a:off x="294105" y="4906002"/>
            <a:ext cx="57323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Plat </a:t>
            </a:r>
            <a:r>
              <a:rPr lang="cs-CZ" sz="2000" dirty="0"/>
              <a:t>- </a:t>
            </a:r>
            <a:r>
              <a:rPr lang="cs-CZ" sz="2000" dirty="0" err="1"/>
              <a:t>nízký</a:t>
            </a:r>
            <a:r>
              <a:rPr lang="cs-CZ" sz="2000" dirty="0"/>
              <a:t>: 1000 EUR/měsíc </a:t>
            </a:r>
          </a:p>
          <a:p>
            <a:r>
              <a:rPr lang="cs-CZ" sz="2000" dirty="0"/>
              <a:t>Riziko - </a:t>
            </a:r>
            <a:r>
              <a:rPr lang="cs-CZ" sz="2000" dirty="0" err="1"/>
              <a:t>vysoké, </a:t>
            </a:r>
          </a:p>
          <a:p>
            <a:endParaRPr lang="cs-CZ" sz="2000" dirty="0"/>
          </a:p>
          <a:p>
            <a:r>
              <a:rPr lang="cs-CZ" sz="2000" dirty="0" err="1"/>
              <a:t>Pojistné na </a:t>
            </a:r>
            <a:r>
              <a:rPr lang="cs-CZ" sz="2000" dirty="0"/>
              <a:t>základě </a:t>
            </a:r>
            <a:r>
              <a:rPr lang="cs-CZ" sz="2000" dirty="0" err="1"/>
              <a:t>skutečných rizik</a:t>
            </a:r>
            <a:r>
              <a:rPr lang="cs-CZ" sz="2000" dirty="0"/>
              <a:t>: </a:t>
            </a:r>
            <a:r>
              <a:rPr lang="cs-CZ" sz="2000" dirty="0" err="1"/>
              <a:t>vysoké </a:t>
            </a:r>
          </a:p>
          <a:p>
            <a:r>
              <a:rPr lang="cs-CZ" sz="2000" dirty="0" err="1"/>
              <a:t>Příspěvky na </a:t>
            </a:r>
            <a:r>
              <a:rPr lang="cs-CZ" sz="2000" dirty="0"/>
              <a:t>základě </a:t>
            </a:r>
            <a:r>
              <a:rPr lang="cs-CZ" sz="2000" dirty="0" err="1"/>
              <a:t>platu</a:t>
            </a:r>
            <a:r>
              <a:rPr lang="cs-CZ" sz="2000" dirty="0"/>
              <a:t>: </a:t>
            </a:r>
            <a:r>
              <a:rPr lang="cs-CZ" sz="2000" dirty="0" err="1"/>
              <a:t>nízké </a:t>
            </a:r>
            <a:endParaRPr lang="cs-CZ" sz="2000" dirty="0"/>
          </a:p>
          <a:p>
            <a:endParaRPr lang="cs-CZ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BF0A93-68D2-4711-BC96-98E504D5E6BB}"/>
              </a:ext>
            </a:extLst>
          </p:cNvPr>
          <p:cNvSpPr txBox="1"/>
          <p:nvPr/>
        </p:nvSpPr>
        <p:spPr>
          <a:xfrm>
            <a:off x="6293853" y="4906002"/>
            <a:ext cx="55024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Plat - vysoký: 1</a:t>
            </a:r>
            <a:r>
              <a:rPr lang="en-US" sz="2000" dirty="0"/>
              <a:t>000 </a:t>
            </a:r>
            <a:r>
              <a:rPr lang="cs-CZ" sz="2000" dirty="0"/>
              <a:t>EUR/den </a:t>
            </a:r>
          </a:p>
          <a:p>
            <a:r>
              <a:rPr lang="cs-CZ" sz="2000" dirty="0"/>
              <a:t>Riziko - </a:t>
            </a:r>
            <a:r>
              <a:rPr lang="en-US" sz="2000" dirty="0"/>
              <a:t>nízké </a:t>
            </a:r>
          </a:p>
          <a:p>
            <a:endParaRPr lang="cs-CZ" sz="2000" dirty="0"/>
          </a:p>
          <a:p>
            <a:r>
              <a:rPr lang="cs-CZ" sz="2000" dirty="0" err="1"/>
              <a:t>Pojistné na </a:t>
            </a:r>
            <a:r>
              <a:rPr lang="cs-CZ" sz="2000" dirty="0"/>
              <a:t>základě </a:t>
            </a:r>
            <a:r>
              <a:rPr lang="cs-CZ" sz="2000" dirty="0" err="1"/>
              <a:t>skutečných rizik</a:t>
            </a:r>
            <a:r>
              <a:rPr lang="cs-CZ" sz="2000" dirty="0"/>
              <a:t>: </a:t>
            </a:r>
            <a:r>
              <a:rPr lang="en-US" sz="2000" dirty="0"/>
              <a:t>nízké </a:t>
            </a:r>
          </a:p>
          <a:p>
            <a:r>
              <a:rPr lang="cs-CZ" sz="2000" dirty="0" err="1"/>
              <a:t>Příspěvky na </a:t>
            </a:r>
            <a:r>
              <a:rPr lang="cs-CZ" sz="2000" dirty="0"/>
              <a:t>základě </a:t>
            </a:r>
            <a:r>
              <a:rPr lang="cs-CZ" sz="2000" dirty="0" err="1"/>
              <a:t>platu</a:t>
            </a:r>
            <a:r>
              <a:rPr lang="cs-CZ" sz="2000" dirty="0"/>
              <a:t>: </a:t>
            </a:r>
            <a:r>
              <a:rPr lang="en-US" sz="2000" dirty="0"/>
              <a:t>vysoké </a:t>
            </a:r>
            <a:endParaRPr lang="cs-CZ" sz="2000" dirty="0"/>
          </a:p>
          <a:p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6E859-C011-4093-8227-4CC1038A9D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Picture 2" descr="fat guy drinking Meme Generator - Imgflip">
            <a:extLst>
              <a:ext uri="{FF2B5EF4-FFF2-40B4-BE49-F238E27FC236}">
                <a16:creationId xmlns:a16="http://schemas.microsoft.com/office/drawing/2014/main" id="{3F5ABAE3-B964-43B7-9E0A-A03BD8F2B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5" y="327694"/>
            <a:ext cx="380296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it African American Male by Marlon Richardson for Stocksy United">
            <a:extLst>
              <a:ext uri="{FF2B5EF4-FFF2-40B4-BE49-F238E27FC236}">
                <a16:creationId xmlns:a16="http://schemas.microsoft.com/office/drawing/2014/main" id="{26F51CFA-AF62-436C-85A1-B9CB976A92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58" y="227640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4188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B32D1-580D-4277-8433-7F58B93D4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Daňový </a:t>
            </a:r>
            <a:r>
              <a:rPr lang="cs-CZ" dirty="0" err="1"/>
              <a:t>základ vs. </a:t>
            </a:r>
            <a:r>
              <a:rPr lang="cs-CZ" dirty="0"/>
              <a:t>Bismarck v OECD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934287-6F46-4D3C-9EEE-40165A0E7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63" y="1644179"/>
            <a:ext cx="7516148" cy="3960000"/>
          </a:xfrm>
        </p:spPr>
        <p:txBody>
          <a:bodyPr/>
          <a:lstStyle/>
          <a:p>
            <a:r>
              <a:rPr lang="en-US" dirty="0" err="1"/>
              <a:t>sociálního</a:t>
            </a:r>
            <a:r>
              <a:rPr lang="en-US" dirty="0"/>
              <a:t> zdravotního </a:t>
            </a:r>
            <a:r>
              <a:rPr lang="en-US" dirty="0" err="1"/>
              <a:t>pojištění</a:t>
            </a:r>
            <a:r>
              <a:rPr lang="en-US" dirty="0"/>
              <a:t> </a:t>
            </a:r>
            <a:r>
              <a:rPr lang="cs-CZ" dirty="0"/>
              <a:t>oproti</a:t>
            </a:r>
            <a:r>
              <a:rPr lang="en-US" dirty="0"/>
              <a:t> financování z daní zvyšuje výdaje na zdravotní péči na obyvatele o 3-4 %, </a:t>
            </a:r>
            <a:endParaRPr lang="cs-CZ" dirty="0"/>
          </a:p>
          <a:p>
            <a:r>
              <a:rPr lang="en-US" dirty="0" err="1"/>
              <a:t>snižuje</a:t>
            </a:r>
            <a:r>
              <a:rPr lang="en-US" dirty="0"/>
              <a:t> </a:t>
            </a:r>
            <a:r>
              <a:rPr lang="en-US" dirty="0" err="1"/>
              <a:t>podíl</a:t>
            </a:r>
            <a:r>
              <a:rPr lang="en-US" dirty="0"/>
              <a:t> </a:t>
            </a:r>
            <a:r>
              <a:rPr lang="cs-CZ" dirty="0"/>
              <a:t>veřejného</a:t>
            </a:r>
            <a:r>
              <a:rPr lang="en-US" dirty="0"/>
              <a:t> sektoru </a:t>
            </a:r>
            <a:r>
              <a:rPr lang="en-US" dirty="0" err="1"/>
              <a:t>na</a:t>
            </a:r>
            <a:r>
              <a:rPr lang="en-US" dirty="0"/>
              <a:t> o 8-10 % </a:t>
            </a:r>
            <a:endParaRPr lang="cs-CZ" dirty="0"/>
          </a:p>
          <a:p>
            <a:r>
              <a:rPr lang="en-US" dirty="0"/>
              <a:t> celkovou zaměstnanost až o 6 %. </a:t>
            </a:r>
            <a:endParaRPr lang="cs-CZ" dirty="0"/>
          </a:p>
          <a:p>
            <a:endParaRPr lang="cs-CZ" dirty="0"/>
          </a:p>
          <a:p>
            <a:r>
              <a:rPr lang="en-US" dirty="0" err="1"/>
              <a:t>nemá</a:t>
            </a:r>
            <a:r>
              <a:rPr lang="en-US" dirty="0"/>
              <a:t> </a:t>
            </a:r>
            <a:r>
              <a:rPr lang="en-US" dirty="0" err="1"/>
              <a:t>významný</a:t>
            </a:r>
            <a:r>
              <a:rPr lang="en-US" dirty="0"/>
              <a:t> dopad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úmrtnos</a:t>
            </a:r>
            <a:r>
              <a:rPr lang="cs-CZ" dirty="0"/>
              <a:t>/zdravotní stav </a:t>
            </a:r>
            <a:r>
              <a:rPr lang="en-US" dirty="0"/>
              <a:t> obyvatelstva. </a:t>
            </a:r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BAC98-3033-486C-BF3F-AD40FED035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06" y="1577474"/>
            <a:ext cx="3515803" cy="47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68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2B6C31-84BE-4B8C-939C-3B2E321BF6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3. Praktické problémy </a:t>
            </a:r>
            <a:endParaRPr lang="cs-CZ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CA25D91-90E4-41B1-BD84-B54457DB95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3428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0729-EDC5-4E40-A550-BEF6597A5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019" y="2939157"/>
            <a:ext cx="10753200" cy="451576"/>
          </a:xfrm>
        </p:spPr>
        <p:txBody>
          <a:bodyPr/>
          <a:lstStyle/>
          <a:p>
            <a:r>
              <a:rPr lang="en-US" dirty="0"/>
              <a:t>Příliš drahé? </a:t>
            </a:r>
            <a:endParaRPr lang="cs-CZ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6D7C6D-0882-42C5-97B4-861FEF3E2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2825" y="3861587"/>
            <a:ext cx="6350" cy="2794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7D3CE1-3352-4ABC-8103-97D3FA6FF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82" y="160640"/>
            <a:ext cx="4750695" cy="647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76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088FE7-C4A9-4AD1-A797-CDABE6591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Hodnocení efektivity</a:t>
            </a:r>
          </a:p>
        </p:txBody>
      </p:sp>
      <p:pic>
        <p:nvPicPr>
          <p:cNvPr id="12" name="Grafický objekt 11" descr="Research">
            <a:extLst>
              <a:ext uri="{FF2B5EF4-FFF2-40B4-BE49-F238E27FC236}">
                <a16:creationId xmlns:a16="http://schemas.microsoft.com/office/drawing/2014/main" id="{4AAD3D5B-F9D6-4259-9EA9-6435C9481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C9EB12B-8779-4FFE-9879-BDAF180D50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447850"/>
              </p:ext>
            </p:extLst>
          </p:nvPr>
        </p:nvGraphicFramePr>
        <p:xfrm>
          <a:off x="6090574" y="2421682"/>
          <a:ext cx="4977578" cy="363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68176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1243E-1783-4869-B1B1-73BEBBF9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Systémy spoluúčasti </a:t>
            </a:r>
            <a:endParaRPr lang="cs-CZ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46C00-02ED-4A14-8E92-C605F7DD3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416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C1FF-D08D-4229-9548-A483DFCF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Veřejné </a:t>
            </a:r>
            <a:r>
              <a:rPr lang="cs-CZ" dirty="0" err="1"/>
              <a:t>výdaje snižují </a:t>
            </a:r>
            <a:r>
              <a:rPr lang="cs-CZ" dirty="0"/>
              <a:t>spoluúčast </a:t>
            </a:r>
          </a:p>
        </p:txBody>
      </p:sp>
      <p:pic>
        <p:nvPicPr>
          <p:cNvPr id="7170" name="Picture 2" descr="https://lh3.googleusercontent.com/kMBC9vcJj4Po0pymKYymg4Gryb_a21Oz2C4CoUnEAu6YE3yIosc67TvfxoW31pLF1zPwAgQ35PILeen5AWmG4JdK2avhSZRnL7Z5nwVowlwNBhN5v2fLpTKOQRV36d_rum9cc5gB">
            <a:extLst>
              <a:ext uri="{FF2B5EF4-FFF2-40B4-BE49-F238E27FC236}">
                <a16:creationId xmlns:a16="http://schemas.microsoft.com/office/drawing/2014/main" id="{B0787C5C-5BB9-42D1-900D-6533CA4467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3462"/>
            <a:ext cx="559982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4A89C7-BC1A-4905-80C9-8D0F4F0D23A3}"/>
              </a:ext>
            </a:extLst>
          </p:cNvPr>
          <p:cNvSpPr/>
          <p:nvPr/>
        </p:nvSpPr>
        <p:spPr>
          <a:xfrm>
            <a:off x="6585140" y="1895419"/>
            <a:ext cx="45409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Obr. 20. Vztah mezi veřejnými výdaji na zdravotnictví jako podílem HDP a platbami z kapes, evropský region WHO, 2016 Poznámky: R2: koeficient determinace. </a:t>
            </a:r>
            <a:endParaRPr lang="cs-CZ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Veřejné: povinné systémy financování zdravotnictví. Podíl veřejných výdajů na zdravotnictví na HDP je výsledkem velikosti státního rozpočtu v poměru k HDP a priority, která je při rozdělování státního rozpočtu přisuzována zdravotnictví.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697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D11F741-2A45-4EA7-944C-1473BB98F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Hrazené služby hrazené ze zdravotního pojištění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D49BE5C1-ABE6-4ADA-8880-A67596CE77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7390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4000">
                <a:latin typeface="Tahoma" panose="020B0604030504040204" pitchFamily="34" charset="0"/>
                <a:cs typeface="Arial" panose="020B0604020202020204" pitchFamily="34" charset="0"/>
              </a:rPr>
              <a:t>Systém financování zdravotní péče ČR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/>
                <a:latin typeface="Tahoma" panose="020B0604030504040204" pitchFamily="34" charset="0"/>
                <a:cs typeface="Arial" panose="020B0604020202020204" pitchFamily="34" charset="0"/>
              </a:rPr>
              <a:t>Čl. 31 Listiny základních práv a svobod (dále též „Listiny“)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dirty="0">
                <a:effectLst/>
                <a:latin typeface="Tahoma" panose="020B0604030504040204" pitchFamily="34" charset="0"/>
                <a:cs typeface="Arial" panose="020B0604020202020204" pitchFamily="34" charset="0"/>
              </a:rPr>
              <a:t> „</a:t>
            </a:r>
            <a:r>
              <a:rPr lang="cs-CZ" altLang="cs-CZ" i="1" dirty="0">
                <a:effectLst/>
                <a:latin typeface="Tahoma" panose="020B0604030504040204" pitchFamily="34" charset="0"/>
                <a:cs typeface="Arial" panose="020B0604020202020204" pitchFamily="34" charset="0"/>
              </a:rPr>
              <a:t>Každý má právo na ochranu zdraví. Občané mají na základě veřejného pojištění </a:t>
            </a:r>
            <a:r>
              <a:rPr lang="cs-CZ" altLang="cs-CZ" i="1" dirty="0">
                <a:solidFill>
                  <a:srgbClr val="FF0000"/>
                </a:solidFill>
                <a:effectLst/>
                <a:latin typeface="Tahoma" panose="020B0604030504040204" pitchFamily="34" charset="0"/>
                <a:cs typeface="Arial" panose="020B0604020202020204" pitchFamily="34" charset="0"/>
              </a:rPr>
              <a:t>právo na bezplatnou zdravotní péči a na zdravotní pomůcky za podmínek, které stanoví zákon</a:t>
            </a:r>
            <a:r>
              <a:rPr lang="cs-CZ" altLang="cs-CZ" i="1" dirty="0">
                <a:effectLst/>
                <a:latin typeface="Tahoma" panose="020B0604030504040204" pitchFamily="34" charset="0"/>
                <a:cs typeface="Arial" panose="020B0604020202020204" pitchFamily="34" charset="0"/>
              </a:rPr>
              <a:t>.“</a:t>
            </a:r>
            <a:endParaRPr lang="cs-CZ" altLang="cs-CZ" dirty="0"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92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9400" y="1784126"/>
            <a:ext cx="10753200" cy="451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4000" dirty="0">
                <a:latin typeface="Tahoma" panose="020B0604030504040204" pitchFamily="34" charset="0"/>
                <a:cs typeface="Arial" panose="020B0604020202020204" pitchFamily="34" charset="0"/>
              </a:rPr>
              <a:t>Systém financování zdravotní péče ČR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3242" y="2845221"/>
            <a:ext cx="10753200" cy="396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/>
                <a:latin typeface="Tahoma" panose="020B0604030504040204" pitchFamily="34" charset="0"/>
                <a:cs typeface="Arial" panose="020B0604020202020204" pitchFamily="34" charset="0"/>
              </a:rPr>
              <a:t> Čl. 41 Listiny, tzv. výhrada zákona, práva uvedeného v čl. 31 se lze dovolávat pouze v mezích zákonů, které jej provádí. </a:t>
            </a:r>
          </a:p>
          <a:p>
            <a:r>
              <a:rPr lang="cs-CZ" altLang="cs-CZ" dirty="0">
                <a:effectLst/>
                <a:latin typeface="Tahoma" panose="020B0604030504040204" pitchFamily="34" charset="0"/>
                <a:cs typeface="Arial" panose="020B0604020202020204" pitchFamily="34" charset="0"/>
              </a:rPr>
              <a:t>Ústavní právo na zdravotní péči nevztahuje na cizince, Listina hovoří „občanech“, tedy občanech České republiky.</a:t>
            </a:r>
          </a:p>
          <a:p>
            <a:pPr lvl="1"/>
            <a:r>
              <a:rPr lang="cs-CZ" altLang="cs-CZ" dirty="0">
                <a:latin typeface="Tahoma" panose="020B0604030504040204" pitchFamily="34" charset="0"/>
                <a:cs typeface="Arial" panose="020B0604020202020204" pitchFamily="34" charset="0"/>
              </a:rPr>
              <a:t>To však neznamená, že pojištěni nejsou nebo nemohou být</a:t>
            </a:r>
          </a:p>
          <a:p>
            <a:pPr lvl="1"/>
            <a:r>
              <a:rPr lang="cs-CZ" altLang="cs-CZ" dirty="0">
                <a:effectLst/>
                <a:latin typeface="Tahoma" panose="020B0604030504040204" pitchFamily="34" charset="0"/>
                <a:cs typeface="Arial" panose="020B0604020202020204" pitchFamily="34" charset="0"/>
              </a:rPr>
              <a:t>Neznamená že </a:t>
            </a:r>
            <a:r>
              <a:rPr lang="cs-CZ" altLang="cs-CZ" dirty="0">
                <a:latin typeface="Tahoma" panose="020B0604030504040204" pitchFamily="34" charset="0"/>
                <a:cs typeface="Arial" panose="020B0604020202020204" pitchFamily="34" charset="0"/>
              </a:rPr>
              <a:t>má lékař vždy právo odmítnout pomoc</a:t>
            </a:r>
            <a:endParaRPr lang="cs-CZ" altLang="cs-CZ" dirty="0"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  <a:p>
            <a:endParaRPr lang="cs-CZ" altLang="cs-CZ" dirty="0"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18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376A87B-FAA1-4B3A-B7AF-52E5FCE85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1" y="926723"/>
            <a:ext cx="11465578" cy="5226103"/>
          </a:xfrm>
        </p:spPr>
      </p:pic>
    </p:spTree>
    <p:extLst>
      <p:ext uri="{BB962C8B-B14F-4D97-AF65-F5344CB8AC3E}">
        <p14:creationId xmlns:p14="http://schemas.microsoft.com/office/powerpoint/2010/main" val="2150807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4BAC08-391F-4B4B-BF76-422DAF65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Hráči na trhu se zdravotními službami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BBDF05A7-95DF-4667-97E0-B24049CF540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EEEAD708-9E9D-439A-8CCB-25A5D0376D53}"/>
              </a:ext>
            </a:extLst>
          </p:cNvPr>
          <p:cNvSpPr/>
          <p:nvPr/>
        </p:nvSpPr>
        <p:spPr>
          <a:xfrm>
            <a:off x="8117457" y="2838091"/>
            <a:ext cx="1518249" cy="63835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Smlouva</a:t>
            </a: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0213D167-A3C2-49A5-8894-7841E4344710}"/>
              </a:ext>
            </a:extLst>
          </p:cNvPr>
          <p:cNvSpPr/>
          <p:nvPr/>
        </p:nvSpPr>
        <p:spPr>
          <a:xfrm>
            <a:off x="5172974" y="5857786"/>
            <a:ext cx="1518249" cy="63835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Smlouva</a:t>
            </a: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6F353041-8372-432E-B2AA-665A5CDDD55E}"/>
              </a:ext>
            </a:extLst>
          </p:cNvPr>
          <p:cNvSpPr/>
          <p:nvPr/>
        </p:nvSpPr>
        <p:spPr>
          <a:xfrm>
            <a:off x="3091132" y="2838091"/>
            <a:ext cx="1518249" cy="63835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Zákon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3A3E5D31-E83F-40DF-898B-2D14323D3431}"/>
              </a:ext>
            </a:extLst>
          </p:cNvPr>
          <p:cNvSpPr/>
          <p:nvPr/>
        </p:nvSpPr>
        <p:spPr>
          <a:xfrm>
            <a:off x="7824158" y="5310997"/>
            <a:ext cx="1518249" cy="638354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Lékař</a:t>
            </a:r>
          </a:p>
        </p:txBody>
      </p:sp>
    </p:spTree>
    <p:extLst>
      <p:ext uri="{BB962C8B-B14F-4D97-AF65-F5344CB8AC3E}">
        <p14:creationId xmlns:p14="http://schemas.microsoft.com/office/powerpoint/2010/main" val="1198013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94AB7-D977-4047-BBF8-AE3C7E80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Zdravotní pojišťovna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55F471-FEA7-417D-A202-F09AB62CC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111 Všeobecná zdravotní pojišťovna ČR</a:t>
            </a:r>
            <a:endParaRPr lang="cs-CZ" dirty="0"/>
          </a:p>
          <a:p>
            <a:r>
              <a:rPr lang="cs-CZ" dirty="0">
                <a:hlinkClick r:id="rId3"/>
              </a:rPr>
              <a:t>201 Vojenská zdravotní pojišťovna ČR</a:t>
            </a:r>
            <a:endParaRPr lang="cs-CZ" dirty="0"/>
          </a:p>
          <a:p>
            <a:r>
              <a:rPr lang="cs-CZ" dirty="0">
                <a:hlinkClick r:id="rId4"/>
              </a:rPr>
              <a:t>205 Česká průmyslová zdravotní pojišťovna</a:t>
            </a:r>
            <a:endParaRPr lang="cs-CZ" dirty="0"/>
          </a:p>
          <a:p>
            <a:r>
              <a:rPr lang="cs-CZ" dirty="0">
                <a:hlinkClick r:id="rId5"/>
              </a:rPr>
              <a:t>207 Oborová zdravotní poj. </a:t>
            </a:r>
            <a:r>
              <a:rPr lang="cs-CZ" dirty="0" err="1">
                <a:hlinkClick r:id="rId5"/>
              </a:rPr>
              <a:t>zam</a:t>
            </a:r>
            <a:r>
              <a:rPr lang="cs-CZ" dirty="0">
                <a:hlinkClick r:id="rId5"/>
              </a:rPr>
              <a:t>. bank, poj. a stav.</a:t>
            </a:r>
            <a:endParaRPr lang="cs-CZ" dirty="0"/>
          </a:p>
          <a:p>
            <a:r>
              <a:rPr lang="cs-CZ" dirty="0">
                <a:hlinkClick r:id="rId6"/>
              </a:rPr>
              <a:t>209 Zaměstnanecká pojišťovna Škoda</a:t>
            </a:r>
            <a:endParaRPr lang="cs-CZ" dirty="0"/>
          </a:p>
          <a:p>
            <a:r>
              <a:rPr lang="cs-CZ" dirty="0">
                <a:hlinkClick r:id="rId7"/>
              </a:rPr>
              <a:t>211 Zdravotní pojišťovna ministerstva vnitra ČR</a:t>
            </a:r>
            <a:endParaRPr lang="cs-CZ" dirty="0"/>
          </a:p>
          <a:p>
            <a:r>
              <a:rPr lang="cs-CZ" dirty="0">
                <a:hlinkClick r:id="rId8"/>
              </a:rPr>
              <a:t>213 Revírní bratrská pokladna, zdrav. pojišťovna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2721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A0BB94-4F87-49E7-A096-E137A3FC8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Vznik zdravotního pojištění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E892CC-85B2-40C5-8FA0-9EE468AF6D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648425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59287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DB6C0-D706-404E-AD8B-BC82372A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Zánik zdravotního pojištění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2B95244-2D61-48ED-BD55-E03172A1F4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912396"/>
              </p:ext>
            </p:extLst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82146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9095" y="1709263"/>
            <a:ext cx="10753200" cy="451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4000" dirty="0">
                <a:cs typeface="Arial" panose="020B0604020202020204" pitchFamily="34" charset="0"/>
              </a:rPr>
              <a:t>Plátci pojistného zdravotního pojištění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effectLst/>
              <a:cs typeface="Arial" panose="020B0604020202020204" pitchFamily="34" charset="0"/>
            </a:endParaRPr>
          </a:p>
          <a:p>
            <a:endParaRPr lang="cs-CZ" altLang="cs-CZ">
              <a:effectLst/>
              <a:cs typeface="Arial" panose="020B0604020202020204" pitchFamily="34" charset="0"/>
            </a:endParaRPr>
          </a:p>
          <a:p>
            <a:r>
              <a:rPr lang="cs-CZ" altLang="cs-CZ">
                <a:effectLst/>
                <a:cs typeface="Arial" panose="020B0604020202020204" pitchFamily="34" charset="0"/>
              </a:rPr>
              <a:t> a) pojištěnci </a:t>
            </a:r>
          </a:p>
          <a:p>
            <a:r>
              <a:rPr lang="cs-CZ" altLang="cs-CZ">
                <a:effectLst/>
                <a:cs typeface="Arial" panose="020B0604020202020204" pitchFamily="34" charset="0"/>
              </a:rPr>
              <a:t> b) zaměstnavatelé</a:t>
            </a:r>
          </a:p>
          <a:p>
            <a:r>
              <a:rPr lang="cs-CZ" altLang="cs-CZ">
                <a:effectLst/>
                <a:cs typeface="Arial" panose="020B0604020202020204" pitchFamily="34" charset="0"/>
              </a:rPr>
              <a:t> c) stát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>
              <a:effectLst/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128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z="4000">
                <a:cs typeface="Arial" panose="020B0604020202020204" pitchFamily="34" charset="0"/>
              </a:rPr>
              <a:t> </a:t>
            </a:r>
            <a:r>
              <a:rPr lang="cs-CZ" altLang="cs-CZ" sz="2800">
                <a:cs typeface="Arial" panose="020B0604020202020204" pitchFamily="34" charset="0"/>
              </a:rPr>
              <a:t>Stát je plátcem pojistného prostřednictvím státního rozpočtu za tyto pojištěnce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/>
                <a:cs typeface="Arial" panose="020B0604020202020204" pitchFamily="34" charset="0"/>
              </a:rPr>
              <a:t>a) </a:t>
            </a:r>
            <a:r>
              <a:rPr lang="cs-CZ" altLang="cs-CZ" b="1" u="sng" dirty="0">
                <a:effectLst/>
                <a:cs typeface="Arial" panose="020B0604020202020204" pitchFamily="34" charset="0"/>
              </a:rPr>
              <a:t>nezaopatřené děti;</a:t>
            </a:r>
            <a:r>
              <a:rPr lang="cs-CZ" altLang="cs-CZ" dirty="0">
                <a:effectLst/>
                <a:cs typeface="Arial" panose="020B0604020202020204" pitchFamily="34" charset="0"/>
              </a:rPr>
              <a:t> nezaopatřenost dítěte se posuzuje podle zákona o státní sociální podpoře,</a:t>
            </a:r>
          </a:p>
          <a:p>
            <a:r>
              <a:rPr lang="cs-CZ" altLang="cs-CZ" dirty="0">
                <a:effectLst/>
                <a:cs typeface="Arial" panose="020B0604020202020204" pitchFamily="34" charset="0"/>
              </a:rPr>
              <a:t>b) poživatele důchodů z důchodového pojištění, </a:t>
            </a:r>
          </a:p>
          <a:p>
            <a:r>
              <a:rPr lang="cs-CZ" altLang="cs-CZ" dirty="0">
                <a:effectLst/>
                <a:cs typeface="Arial" panose="020B0604020202020204" pitchFamily="34" charset="0"/>
              </a:rPr>
              <a:t>c) příjemce rodičovského příspěvku</a:t>
            </a:r>
          </a:p>
          <a:p>
            <a:pPr>
              <a:lnSpc>
                <a:spcPct val="80000"/>
              </a:lnSpc>
            </a:pPr>
            <a:r>
              <a:rPr lang="cs-CZ" altLang="cs-CZ" dirty="0">
                <a:cs typeface="Arial" panose="020B0604020202020204" pitchFamily="34" charset="0"/>
              </a:rPr>
              <a:t>d) ženy na mateřské</a:t>
            </a:r>
          </a:p>
          <a:p>
            <a:pPr>
              <a:lnSpc>
                <a:spcPct val="80000"/>
              </a:lnSpc>
            </a:pPr>
            <a:r>
              <a:rPr lang="cs-CZ" altLang="cs-CZ" dirty="0">
                <a:cs typeface="Arial" panose="020B0604020202020204" pitchFamily="34" charset="0"/>
              </a:rPr>
              <a:t>e) uchazeče o zaměstnání včetně</a:t>
            </a:r>
          </a:p>
          <a:p>
            <a:pPr>
              <a:lnSpc>
                <a:spcPct val="80000"/>
              </a:lnSpc>
            </a:pPr>
            <a:r>
              <a:rPr lang="cs-CZ" altLang="cs-CZ" dirty="0">
                <a:cs typeface="Arial" panose="020B0604020202020204" pitchFamily="34" charset="0"/>
              </a:rPr>
              <a:t>f) osoby pobírající dávku pomoci v hmotné nouzi</a:t>
            </a:r>
          </a:p>
          <a:p>
            <a:pPr>
              <a:lnSpc>
                <a:spcPct val="80000"/>
              </a:lnSpc>
            </a:pPr>
            <a:r>
              <a:rPr lang="cs-CZ" altLang="cs-CZ" dirty="0">
                <a:latin typeface="Tahoma" panose="020B0604030504040204" pitchFamily="34" charset="0"/>
                <a:cs typeface="Arial" panose="020B0604020202020204" pitchFamily="34" charset="0"/>
              </a:rPr>
              <a:t>…. všichni bez příjmu</a:t>
            </a:r>
          </a:p>
          <a:p>
            <a:pPr marL="0" indent="0">
              <a:buNone/>
            </a:pPr>
            <a:endParaRPr lang="cs-CZ" altLang="cs-CZ" dirty="0">
              <a:effectLst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cs-CZ" altLang="cs-CZ" dirty="0"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071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51238A-300E-42CC-A705-D08E5B3E1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Výše zdravotního pojištění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6A20957-2522-40B1-8FC5-F56C1B9D2A3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73780539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3841867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Celkem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13,5 </a:t>
                      </a:r>
                      <a:r>
                        <a:rPr lang="en-GB" dirty="0"/>
                        <a:t>%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07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Zaměstnanec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4,5 %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200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Zaměstnavatel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9 %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228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3688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7CD221-BB70-46C5-95E8-A87486874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Zaměstnanec</a:t>
            </a:r>
            <a:r>
              <a:rPr lang="sk-SK" dirty="0"/>
              <a:t> s 38 000 „</a:t>
            </a:r>
            <a:r>
              <a:rPr lang="sk-SK" dirty="0" err="1"/>
              <a:t>hrubýho</a:t>
            </a:r>
            <a:r>
              <a:rPr lang="sk-SK" dirty="0"/>
              <a:t>“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B407ED2-9D38-487F-9304-65514AA40793}"/>
              </a:ext>
            </a:extLst>
          </p:cNvPr>
          <p:cNvSpPr/>
          <p:nvPr/>
        </p:nvSpPr>
        <p:spPr>
          <a:xfrm>
            <a:off x="7075689" y="1690688"/>
            <a:ext cx="411362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Zaplatí </a:t>
            </a:r>
          </a:p>
          <a:p>
            <a:pPr algn="ctr"/>
            <a:r>
              <a:rPr lang="cs-CZ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5130 Měsíčně</a:t>
            </a:r>
          </a:p>
          <a:p>
            <a:pPr algn="ctr"/>
            <a:r>
              <a:rPr lang="cs-CZ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61 560 Ročně </a:t>
            </a:r>
          </a:p>
          <a:p>
            <a:pPr algn="ctr"/>
            <a:endParaRPr lang="cs-C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F6F74399-A765-4FF8-907D-AC7B73D6F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691516" cy="4351338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BCFE4AD-9751-490E-8A6D-A8C5F4CF5517}"/>
              </a:ext>
            </a:extLst>
          </p:cNvPr>
          <p:cNvSpPr txBox="1"/>
          <p:nvPr/>
        </p:nvSpPr>
        <p:spPr>
          <a:xfrm>
            <a:off x="7872076" y="4737676"/>
            <a:ext cx="2758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Co za to dostane?</a:t>
            </a:r>
          </a:p>
        </p:txBody>
      </p:sp>
    </p:spTree>
    <p:extLst>
      <p:ext uri="{BB962C8B-B14F-4D97-AF65-F5344CB8AC3E}">
        <p14:creationId xmlns:p14="http://schemas.microsoft.com/office/powerpoint/2010/main" val="2772728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6C1670-BD67-4D3E-8075-53DE01A2E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Výdaje na ZP </a:t>
            </a:r>
            <a:r>
              <a:rPr lang="sk-SK" dirty="0" err="1"/>
              <a:t>dle</a:t>
            </a:r>
            <a:r>
              <a:rPr lang="sk-SK" dirty="0"/>
              <a:t> </a:t>
            </a:r>
            <a:r>
              <a:rPr lang="sk-SK" dirty="0" err="1"/>
              <a:t>věku</a:t>
            </a:r>
            <a:r>
              <a:rPr lang="sk-SK" dirty="0"/>
              <a:t> a pohlaví v </a:t>
            </a:r>
            <a:r>
              <a:rPr lang="sk-SK" dirty="0" err="1"/>
              <a:t>roce</a:t>
            </a:r>
            <a:r>
              <a:rPr lang="sk-SK" dirty="0"/>
              <a:t> 2015 (mil. KČ)</a:t>
            </a:r>
            <a:endParaRPr lang="cs-CZ" dirty="0"/>
          </a:p>
        </p:txBody>
      </p:sp>
      <p:pic>
        <p:nvPicPr>
          <p:cNvPr id="1026" name="Picture 2" descr="Graf 1 Výdaje zdravotních pojišťoven">
            <a:extLst>
              <a:ext uri="{FF2B5EF4-FFF2-40B4-BE49-F238E27FC236}">
                <a16:creationId xmlns:a16="http://schemas.microsoft.com/office/drawing/2014/main" id="{AF189B23-F9D9-456D-BE7F-32215FBD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65325"/>
            <a:ext cx="8280587" cy="430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0B0165A-7ADD-4EA3-AECC-A3FE0A4FEDF6}"/>
              </a:ext>
            </a:extLst>
          </p:cNvPr>
          <p:cNvSpPr txBox="1"/>
          <p:nvPr/>
        </p:nvSpPr>
        <p:spPr>
          <a:xfrm>
            <a:off x="9118787" y="1965325"/>
            <a:ext cx="2982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Princip solidarity:</a:t>
            </a:r>
          </a:p>
          <a:p>
            <a:endParaRPr lang="cs-CZ" dirty="0"/>
          </a:p>
          <a:p>
            <a:r>
              <a:rPr lang="cs-CZ" dirty="0"/>
              <a:t>Zdravotní pojištění platí ti,</a:t>
            </a:r>
          </a:p>
          <a:p>
            <a:r>
              <a:rPr lang="cs-CZ" dirty="0"/>
              <a:t>kteří až tolik péče nepotřebují</a:t>
            </a:r>
          </a:p>
        </p:txBody>
      </p:sp>
    </p:spTree>
    <p:extLst>
      <p:ext uri="{BB962C8B-B14F-4D97-AF65-F5344CB8AC3E}">
        <p14:creationId xmlns:p14="http://schemas.microsoft.com/office/powerpoint/2010/main" val="19913680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BF441-8AD8-46EA-A498-5FD8AF87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Co</a:t>
            </a:r>
            <a:r>
              <a:rPr lang="sk-SK" dirty="0"/>
              <a:t> </a:t>
            </a:r>
            <a:r>
              <a:rPr lang="sk-SK" dirty="0" err="1"/>
              <a:t>se</a:t>
            </a:r>
            <a:r>
              <a:rPr lang="sk-SK" dirty="0"/>
              <a:t> hradí?</a:t>
            </a:r>
            <a:endParaRPr lang="cs-CZ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28A67D8D-EB9A-4A03-BC15-05A1E5A5442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6680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32D14E-DEBF-4094-9F63-4632E9D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Pyramida </a:t>
            </a:r>
            <a:r>
              <a:rPr lang="cs-CZ" dirty="0" err="1"/>
              <a:t>poptávky 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5EC1626A-0786-4F75-877E-E2B3FAED597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9578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95873" y="495411"/>
            <a:ext cx="10753200" cy="451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/>
                <a:cs typeface="Arial" panose="020B0604020202020204" pitchFamily="34" charset="0"/>
              </a:rPr>
              <a:t>Hrazené služby</a:t>
            </a:r>
          </a:p>
        </p:txBody>
      </p:sp>
      <p:graphicFrame>
        <p:nvGraphicFramePr>
          <p:cNvPr id="2" name="Diagram 1"/>
          <p:cNvGraphicFramePr/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8633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88379" y="455249"/>
            <a:ext cx="10753200" cy="451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/>
                <a:cs typeface="Arial" panose="020B0604020202020204" pitchFamily="34" charset="0"/>
              </a:rPr>
              <a:t>Hrazené služby</a:t>
            </a:r>
          </a:p>
        </p:txBody>
      </p:sp>
      <p:graphicFrame>
        <p:nvGraphicFramePr>
          <p:cNvPr id="2" name="Diagram 1"/>
          <p:cNvGraphicFramePr/>
          <p:nvPr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1135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979" y="1088968"/>
            <a:ext cx="10753200" cy="4515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/>
                <a:cs typeface="Arial" panose="020B0604020202020204" pitchFamily="34" charset="0"/>
              </a:rPr>
              <a:t>Hrazené služby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e) přeprava žijícího dárce do místa odběru a z tohoto místa do místa poskytnutí zdravotní péče související s odběrem a z tohoto místa a náhradu cestovních nákladů,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 f) přeprava zemřelého dárce do místa odběru a z tohoto místa,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 g) přeprava odebraných tkání, buněk a orgánů,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 h) prohlídka zemřelého pojištěnce a pitva včetně přepravy,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 i) pobyt průvodce pojištěnce ve zdravotnickém zařízení lůžkové péče,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 j) zdravotní péče související s těhotenstvím a porodem dítěte, jehož matka požádala o utajení své osoby v souvislosti s porodem; tuto péči hradí zdravotní pojišťovna, kterou na základě identifikačních údajů pojištěnce o úhradu požádá příslušný poskytovatel.</a:t>
            </a:r>
          </a:p>
          <a:p>
            <a:pPr>
              <a:lnSpc>
                <a:spcPct val="80000"/>
              </a:lnSpc>
            </a:pPr>
            <a:endParaRPr lang="cs-CZ" altLang="cs-CZ" sz="2000" dirty="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6800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3CD4B-1C0B-4F8C-A1D0-8D7B33736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AF772C3B-21B8-4B12-AACF-E2CB314801A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15942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A7DD1-9525-4E91-8865-B928AAF47B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Negativní vymezení hrazených služeb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E42CAFA8-41DC-4ADF-8887-D824A266FE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566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09BC472-F5BD-45EA-8162-1A3B36EC2154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FD113F-8DF6-4D27-A3DC-92A7E3D31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Ze zdravotního pojištění se dále nehradí výkony akupunktury (§15/2).</a:t>
            </a:r>
          </a:p>
          <a:p>
            <a:r>
              <a:rPr lang="cs-CZ" dirty="0"/>
              <a:t>Implantace </a:t>
            </a:r>
            <a:r>
              <a:rPr lang="cs-CZ" dirty="0" err="1"/>
              <a:t>penilních</a:t>
            </a:r>
            <a:r>
              <a:rPr lang="cs-CZ" dirty="0"/>
              <a:t> protéz (příloha č. 1 řádek 13)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246545F-F093-4E32-A81C-642AA8BAD6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11" y="3429000"/>
            <a:ext cx="9975778" cy="142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91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89F966C-2631-4F1E-9D8D-7957B9285C04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72DC39-5EE9-453E-AA08-4CB3BB458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(3) Ze zdravotního pojištění se zdravotní služby poskytnuté na základě doporučení registrujícího poskytovatele v oboru gynekologie a porodnictví v souvislosti s umělým oplodněním, jde-li o formu mimotělního oplodnění (in vitro fertilizace), hradí</a:t>
            </a:r>
          </a:p>
          <a:p>
            <a:endParaRPr lang="cs-CZ" dirty="0"/>
          </a:p>
          <a:p>
            <a:pPr lvl="1"/>
            <a:r>
              <a:rPr lang="cs-CZ" dirty="0"/>
              <a:t>a) ženám s oboustrannou neprůchodností vejcovodů ve věku od 18 let do dne dosažení třicátého devátého roku věku,</a:t>
            </a:r>
          </a:p>
          <a:p>
            <a:endParaRPr lang="cs-CZ" dirty="0"/>
          </a:p>
          <a:p>
            <a:pPr lvl="1"/>
            <a:r>
              <a:rPr lang="cs-CZ" dirty="0"/>
              <a:t>b) ostatním ženám ve věku od 22 let do dne dosažení třicátého devátého roku věku,</a:t>
            </a:r>
          </a:p>
          <a:p>
            <a:endParaRPr lang="cs-CZ" dirty="0"/>
          </a:p>
          <a:p>
            <a:pPr lvl="1"/>
            <a:r>
              <a:rPr lang="cs-CZ" dirty="0"/>
              <a:t>nejvíce třikrát za život, nebo bylo-li v prvních dvou případech přeneseno do pohlavních orgánů ženy nejvýše 1 lidské embryo vzniklé oplodněním vajíčka spermií mimo tělo ženy, čtyřikrát za život.</a:t>
            </a:r>
          </a:p>
        </p:txBody>
      </p:sp>
    </p:spTree>
    <p:extLst>
      <p:ext uri="{BB962C8B-B14F-4D97-AF65-F5344CB8AC3E}">
        <p14:creationId xmlns:p14="http://schemas.microsoft.com/office/powerpoint/2010/main" val="32735877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88B4FA3-9EA5-49BF-BCE3-3133E1D04D3F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0000A6A-544A-4694-91B5-F26CED992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§15 odst. 4: Ze zdravotního pojištění se vždy plně hradí v provedení </a:t>
            </a:r>
            <a:r>
              <a:rPr lang="cs-CZ" b="1" dirty="0"/>
              <a:t>nejméně ekonomicky náročném</a:t>
            </a:r>
            <a:r>
              <a:rPr lang="cs-CZ" dirty="0"/>
              <a:t> léčivé přípravky obsahující tyto léčivé látky:</a:t>
            </a:r>
          </a:p>
          <a:p>
            <a:pPr lvl="1"/>
            <a:r>
              <a:rPr lang="cs-CZ" dirty="0"/>
              <a:t>a) sérum proti stafylokokovým infekcím,</a:t>
            </a:r>
          </a:p>
          <a:p>
            <a:pPr lvl="1"/>
            <a:r>
              <a:rPr lang="cs-CZ" dirty="0"/>
              <a:t>b) sérum proti záškrtu,</a:t>
            </a:r>
          </a:p>
          <a:p>
            <a:pPr lvl="1"/>
            <a:r>
              <a:rPr lang="cs-CZ" dirty="0"/>
              <a:t>c) sérum proti hadímu jedu,</a:t>
            </a:r>
          </a:p>
          <a:p>
            <a:pPr lvl="1"/>
            <a:r>
              <a:rPr lang="cs-CZ" dirty="0"/>
              <a:t>….</a:t>
            </a:r>
          </a:p>
          <a:p>
            <a:r>
              <a:rPr lang="cs-CZ" dirty="0"/>
              <a:t>§15 odst. 5: </a:t>
            </a:r>
          </a:p>
          <a:p>
            <a:pPr lvl="1"/>
            <a:r>
              <a:rPr lang="cs-CZ" dirty="0"/>
              <a:t>Ze zdravotního pojištění se hradí při poskytování </a:t>
            </a:r>
            <a:r>
              <a:rPr lang="cs-CZ" b="1" dirty="0"/>
              <a:t>ambulantní zdravotní péče </a:t>
            </a:r>
            <a:r>
              <a:rPr lang="cs-CZ" dirty="0"/>
              <a:t>léčivé přípravky a potraviny pro zvláštní lékařské účely, pokud pro ně Ústav rozhodl o výši úhrady. V každé skupině léčivých látek uvedených v příloze č. 2 se ze zdravotního pojištění vždy plně hradí </a:t>
            </a:r>
            <a:r>
              <a:rPr lang="cs-CZ" b="1" dirty="0"/>
              <a:t>nejméně jeden léčivý přípravek </a:t>
            </a:r>
            <a:r>
              <a:rPr lang="cs-CZ" dirty="0"/>
              <a:t>nebo potravina pro zvláštní lékařské účely. </a:t>
            </a:r>
          </a:p>
          <a:p>
            <a:pPr lvl="1"/>
            <a:r>
              <a:rPr lang="cs-CZ" dirty="0"/>
              <a:t>Ze zdravotního pojištění se </a:t>
            </a:r>
            <a:r>
              <a:rPr lang="cs-CZ" b="1" dirty="0"/>
              <a:t>při poskytování lůžkové péče </a:t>
            </a:r>
            <a:r>
              <a:rPr lang="cs-CZ" dirty="0"/>
              <a:t>plně hradí léčivé přípravky… v provedení </a:t>
            </a:r>
            <a:r>
              <a:rPr lang="cs-CZ" b="1" dirty="0"/>
              <a:t>nejméně ekonomicky náročném</a:t>
            </a:r>
            <a:r>
              <a:rPr lang="cs-CZ" dirty="0"/>
              <a:t>, v závislosti na míře a závažnosti onemocnění, a pojištěnec se na jejich úhradě nepodílí.</a:t>
            </a:r>
          </a:p>
        </p:txBody>
      </p:sp>
    </p:spTree>
    <p:extLst>
      <p:ext uri="{BB962C8B-B14F-4D97-AF65-F5344CB8AC3E}">
        <p14:creationId xmlns:p14="http://schemas.microsoft.com/office/powerpoint/2010/main" val="24434139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D67BCC-5B07-4911-8D9D-8BED68B2FDEC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96FA4F-4504-479B-9283-7B1FFDC9A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Ambulantní péče (včetně toho, co si pacient vezme domů)</a:t>
            </a:r>
          </a:p>
          <a:p>
            <a:pPr lvl="1"/>
            <a:r>
              <a:rPr lang="cs-CZ" dirty="0"/>
              <a:t>Rozhodnutí o úhradě</a:t>
            </a:r>
          </a:p>
          <a:p>
            <a:pPr lvl="1"/>
            <a:r>
              <a:rPr lang="cs-CZ" dirty="0"/>
              <a:t>Referenční skupiny + doplatek</a:t>
            </a:r>
          </a:p>
          <a:p>
            <a:pPr lvl="1"/>
            <a:r>
              <a:rPr lang="cs-CZ" dirty="0"/>
              <a:t>Úhradové soutěže, Hloubkové revize systému</a:t>
            </a:r>
          </a:p>
          <a:p>
            <a:r>
              <a:rPr lang="cs-CZ" dirty="0"/>
              <a:t>Lůžková péče</a:t>
            </a:r>
          </a:p>
          <a:p>
            <a:pPr lvl="1"/>
            <a:r>
              <a:rPr lang="cs-CZ" dirty="0"/>
              <a:t>Nejméně ekonomicky náročné provedení</a:t>
            </a:r>
          </a:p>
          <a:p>
            <a:pPr lvl="1"/>
            <a:r>
              <a:rPr lang="cs-CZ" dirty="0"/>
              <a:t>Centra vysoce specializované péče vs. Geografická dostupnost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27765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B004361-B83C-4464-923C-00E30BCC58AE}"/>
              </a:ext>
            </a:extLst>
          </p:cNvPr>
          <p:cNvGraphicFramePr/>
          <p:nvPr/>
        </p:nvGraphicFramePr>
        <p:xfrm>
          <a:off x="838200" y="365125"/>
          <a:ext cx="10515600" cy="1325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825625"/>
            <a:ext cx="4809067" cy="4351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Ze zdravotního pojištění se hradí zdravotní služby poskytnuté 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na území České republiky</a:t>
            </a:r>
            <a:r>
              <a:rPr lang="cs-CZ" altLang="cs-CZ" sz="2000" dirty="0"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cs-CZ" altLang="cs-CZ" sz="2000" dirty="0">
                <a:cs typeface="Arial" panose="020B0604020202020204" pitchFamily="34" charset="0"/>
              </a:rPr>
              <a:t> Ze zdravotního pojištění se pojištěnci na základě jeho žádosti poskytne náhrada nákladů vynaložených na neodkladnou zdravotní péči, jejíž potřeba nastala během jeho pobytu v cizině, a to pouze do výše stanovené pro úhradu takových služeb, pokud by byly poskytnuty na území České republiky.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4F1FA3E-79E1-4568-B2AC-A5E9F2A45C1B}"/>
              </a:ext>
            </a:extLst>
          </p:cNvPr>
          <p:cNvSpPr/>
          <p:nvPr/>
        </p:nvSpPr>
        <p:spPr>
          <a:xfrm>
            <a:off x="6710837" y="2637135"/>
            <a:ext cx="44937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Překonáno</a:t>
            </a:r>
          </a:p>
          <a:p>
            <a:pPr algn="ctr"/>
            <a:r>
              <a:rPr lang="cs-CZ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Vstupem do EU</a:t>
            </a:r>
            <a:endParaRPr lang="cs-C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898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67BB5D-88EF-4468-9DB5-6935147FD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Všeobecné zdravotní pojištění, </a:t>
            </a:r>
            <a:r>
              <a:rPr lang="en-US" dirty="0" err="1"/>
              <a:t>rovnost v oblasti </a:t>
            </a:r>
            <a:r>
              <a:rPr lang="cs-CZ" dirty="0" err="1"/>
              <a:t>zdraví </a:t>
            </a:r>
            <a:r>
              <a:rPr lang="en-US" dirty="0"/>
              <a:t>a rovnost v oblasti zdraví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00858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>
                <a:effectLst/>
                <a:cs typeface="Arial" panose="020B0604020202020204" pitchFamily="34" charset="0"/>
              </a:rPr>
              <a:t>Opačná strana problému – kolik si má poskytovatel „vyfakturovat?“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cs-CZ" altLang="cs-CZ" dirty="0">
                <a:cs typeface="Arial" panose="020B0604020202020204" pitchFamily="34" charset="0"/>
              </a:rPr>
              <a:t>Výše náhrady nákladů ?</a:t>
            </a:r>
          </a:p>
          <a:p>
            <a:r>
              <a:rPr lang="cs-CZ" altLang="cs-CZ" dirty="0">
                <a:effectLst/>
                <a:cs typeface="Arial" panose="020B0604020202020204" pitchFamily="34" charset="0"/>
              </a:rPr>
              <a:t>na základě tohoto zákona</a:t>
            </a:r>
          </a:p>
          <a:p>
            <a:r>
              <a:rPr lang="cs-CZ" altLang="cs-CZ" dirty="0">
                <a:effectLst/>
                <a:cs typeface="Arial" panose="020B0604020202020204" pitchFamily="34" charset="0"/>
              </a:rPr>
              <a:t>vyhlášky </a:t>
            </a:r>
          </a:p>
          <a:p>
            <a:r>
              <a:rPr lang="cs-CZ" altLang="cs-CZ" dirty="0">
                <a:effectLst/>
                <a:cs typeface="Arial" panose="020B0604020202020204" pitchFamily="34" charset="0"/>
              </a:rPr>
              <a:t>cenového předpisu</a:t>
            </a:r>
          </a:p>
          <a:p>
            <a:r>
              <a:rPr lang="cs-CZ" altLang="cs-CZ" dirty="0">
                <a:effectLst/>
                <a:cs typeface="Arial" panose="020B0604020202020204" pitchFamily="34" charset="0"/>
              </a:rPr>
              <a:t>opatření obecné povahy </a:t>
            </a:r>
          </a:p>
          <a:p>
            <a:r>
              <a:rPr lang="cs-CZ" altLang="cs-CZ" dirty="0">
                <a:effectLst/>
                <a:cs typeface="Arial" panose="020B0604020202020204" pitchFamily="34" charset="0"/>
              </a:rPr>
              <a:t>rozhodnutí Ústavu ke dni vyhotovení účetního dokladu, na jehož základě se náhrada provádí</a:t>
            </a:r>
          </a:p>
        </p:txBody>
      </p:sp>
    </p:spTree>
    <p:extLst>
      <p:ext uri="{BB962C8B-B14F-4D97-AF65-F5344CB8AC3E}">
        <p14:creationId xmlns:p14="http://schemas.microsoft.com/office/powerpoint/2010/main" val="18467568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C822A4-9F32-49B1-8625-35EDAE337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Úhradová vyhláška</a:t>
            </a:r>
          </a:p>
        </p:txBody>
      </p:sp>
      <p:pic>
        <p:nvPicPr>
          <p:cNvPr id="5" name="Zástupný symbol pro obsah 4" descr="Výřez obrazovky">
            <a:extLst>
              <a:ext uri="{FF2B5EF4-FFF2-40B4-BE49-F238E27FC236}">
                <a16:creationId xmlns:a16="http://schemas.microsoft.com/office/drawing/2014/main" id="{396ED04D-673F-4330-9C5D-A0E660A65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729" y="1807420"/>
            <a:ext cx="4505071" cy="4351338"/>
          </a:xfrm>
        </p:spPr>
      </p:pic>
      <p:pic>
        <p:nvPicPr>
          <p:cNvPr id="7" name="Obrázek 6" descr="Výřez obrazovky">
            <a:extLst>
              <a:ext uri="{FF2B5EF4-FFF2-40B4-BE49-F238E27FC236}">
                <a16:creationId xmlns:a16="http://schemas.microsoft.com/office/drawing/2014/main" id="{3472056C-1558-4CD1-8419-62BB4ADBB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9" y="1690688"/>
            <a:ext cx="5723116" cy="38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0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4">
            <a:extLst>
              <a:ext uri="{FF2B5EF4-FFF2-40B4-BE49-F238E27FC236}">
                <a16:creationId xmlns:a16="http://schemas.microsoft.com/office/drawing/2014/main" id="{BE45AECC-EFB7-4503-AF7F-41E1CDD5D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6" y="424816"/>
            <a:ext cx="7824909" cy="5796481"/>
          </a:xfrm>
        </p:spPr>
      </p:pic>
    </p:spTree>
    <p:extLst>
      <p:ext uri="{BB962C8B-B14F-4D97-AF65-F5344CB8AC3E}">
        <p14:creationId xmlns:p14="http://schemas.microsoft.com/office/powerpoint/2010/main" val="1471843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B87655-39AD-4E15-8B8C-17F99CCE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Rovnost </a:t>
            </a:r>
            <a:endParaRPr lang="cs-CZ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735C9E65-195A-47B9-85F4-F88E6B971A0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718800" y="1872000"/>
          <a:ext cx="1075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8262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6569C-DFCC-4B88-8515-4F3B4AFB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znamená rovnost?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19F596-CCF4-4107-8C7A-C84E789DB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Rovný přístup ke zdravotní péči</a:t>
            </a:r>
          </a:p>
          <a:p>
            <a:pPr lvl="1"/>
            <a:r>
              <a:rPr lang="en-US" dirty="0"/>
              <a:t>Nemocnice je otevřena pro chudé i bohaté a od každého z nich vybírá stejnou částku.</a:t>
            </a:r>
          </a:p>
          <a:p>
            <a:pPr lvl="1"/>
            <a:endParaRPr lang="en-US" dirty="0"/>
          </a:p>
          <a:p>
            <a:r>
              <a:rPr lang="en-US" dirty="0"/>
              <a:t>Stejná zdravotní péče</a:t>
            </a:r>
          </a:p>
          <a:p>
            <a:pPr lvl="1"/>
            <a:r>
              <a:rPr lang="en-US" dirty="0"/>
              <a:t>Mám nárok na stejné zacházení jako nevidomá osoba nebo osoba se zdravotním postižením.</a:t>
            </a:r>
          </a:p>
          <a:p>
            <a:pPr lvl="1"/>
            <a:endParaRPr lang="en-US" dirty="0"/>
          </a:p>
          <a:p>
            <a:r>
              <a:rPr lang="en-US" dirty="0"/>
              <a:t>Rovné šance v životě</a:t>
            </a:r>
          </a:p>
          <a:p>
            <a:pPr lvl="1"/>
            <a:r>
              <a:rPr lang="en-US" dirty="0"/>
              <a:t>Zdravotní systém musí vyrovnávat biologické nerovnosti</a:t>
            </a:r>
          </a:p>
          <a:p>
            <a:pPr lvl="1"/>
            <a:r>
              <a:rPr lang="en-US" dirty="0"/>
              <a:t>Je to vůbec možné?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97204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6BC89E16-269B-4875-A8A3-7D5D981D44E5}" vid="{F6D460A2-5B48-45E1-BFF4-0DDF8E264AE0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1746A6122E31949BE970F608890CF34" ma:contentTypeVersion="0" ma:contentTypeDescription="Vytvoří nový dokument" ma:contentTypeScope="" ma:versionID="be00045c5f19d97103faaa48195b7d6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71d6b51c5141eb32e0d04e037372b3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10EA19-39F9-4352-BC69-72285AFD1F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495727-70B2-4FC0-8F91-6745BA3D84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0A5309D-1C1D-4BC2-8F05-58CA6CC7300D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prezentace-med-en-v9</Template>
  <TotalTime>120</TotalTime>
  <Words>2718</Words>
  <Application>Microsoft Office PowerPoint</Application>
  <PresentationFormat>Widescreen</PresentationFormat>
  <Paragraphs>281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Arial</vt:lpstr>
      <vt:lpstr>Century Gothic</vt:lpstr>
      <vt:lpstr>Tahoma</vt:lpstr>
      <vt:lpstr>Verdana</vt:lpstr>
      <vt:lpstr>Wingdings</vt:lpstr>
      <vt:lpstr>Presentation_MU_EN</vt:lpstr>
      <vt:lpstr>Přednáška 6 </vt:lpstr>
      <vt:lpstr>Financování</vt:lpstr>
      <vt:lpstr>Zdravotní potřeby, rovnost a přístup ke zdravotní péči (opakování)</vt:lpstr>
      <vt:lpstr>PowerPoint Presentation</vt:lpstr>
      <vt:lpstr>Pyramida poptávky </vt:lpstr>
      <vt:lpstr>Všeobecné zdravotní pojištění, rovnost v oblasti zdraví a rovnost v oblasti zdraví </vt:lpstr>
      <vt:lpstr>PowerPoint Presentation</vt:lpstr>
      <vt:lpstr>Rovnost </vt:lpstr>
      <vt:lpstr>Co znamená rovnost? </vt:lpstr>
      <vt:lpstr>Rovnost VS. Rovnost </vt:lpstr>
      <vt:lpstr>1. Všeobecné zdravotní pojištění </vt:lpstr>
      <vt:lpstr>PowerPoint Presentation</vt:lpstr>
      <vt:lpstr>WHO </vt:lpstr>
      <vt:lpstr>Všeobecná dostupnost zdravotní péče v globálním měřítku </vt:lpstr>
      <vt:lpstr>PowerPoint Presentation</vt:lpstr>
      <vt:lpstr>Dopad přímých plateb za zdravotní péči </vt:lpstr>
      <vt:lpstr>PowerPoint Presentation</vt:lpstr>
      <vt:lpstr>Je to problém třetího světa? </vt:lpstr>
      <vt:lpstr>Je to problém třetího světa? </vt:lpstr>
      <vt:lpstr>Lidské náklady na dluhy za zdravotní péči </vt:lpstr>
      <vt:lpstr>Osobní bankrot kvůli účtům za péči (USA)</vt:lpstr>
      <vt:lpstr>2. Hledání dobře nastaveného modelu</vt:lpstr>
      <vt:lpstr>Žádoucí vlastnosti systémů financování zdravotnictví: </vt:lpstr>
      <vt:lpstr>Modely používané po celém světě </vt:lpstr>
      <vt:lpstr>Komunitní model</vt:lpstr>
      <vt:lpstr>Povinné pojištění </vt:lpstr>
      <vt:lpstr>Zdravotní péče s jedním plátcem / na základě daní </vt:lpstr>
      <vt:lpstr>Sociální zdravotní pojištění - Bismarckův model </vt:lpstr>
      <vt:lpstr>Pojistné vs. Příspěvky sociálního pojištění </vt:lpstr>
      <vt:lpstr>PowerPoint Presentation</vt:lpstr>
      <vt:lpstr>Daňový základ vs. Bismarck v OECD</vt:lpstr>
      <vt:lpstr>3. Praktické problémy </vt:lpstr>
      <vt:lpstr>Příliš drahé? </vt:lpstr>
      <vt:lpstr>Hodnocení efektivity</vt:lpstr>
      <vt:lpstr>Systémy spoluúčasti </vt:lpstr>
      <vt:lpstr>Veřejné výdaje snižují spoluúčast </vt:lpstr>
      <vt:lpstr>Hrazené služby hrazené ze zdravotního pojištění</vt:lpstr>
      <vt:lpstr>Systém financování zdravotní péče ČR</vt:lpstr>
      <vt:lpstr>Systém financování zdravotní péče ČR</vt:lpstr>
      <vt:lpstr>Hráči na trhu se zdravotními službami</vt:lpstr>
      <vt:lpstr>Zdravotní pojišťovna</vt:lpstr>
      <vt:lpstr>Vznik zdravotního pojištění</vt:lpstr>
      <vt:lpstr>Zánik zdravotního pojištění</vt:lpstr>
      <vt:lpstr>Plátci pojistného zdravotního pojištění</vt:lpstr>
      <vt:lpstr> Stát je plátcem pojistného prostřednictvím státního rozpočtu za tyto pojištěnce</vt:lpstr>
      <vt:lpstr>Výše zdravotního pojištění</vt:lpstr>
      <vt:lpstr>Zaměstnanec s 38 000 „hrubýho“</vt:lpstr>
      <vt:lpstr>Výdaje na ZP dle věku a pohlaví v roce 2015 (mil. KČ)</vt:lpstr>
      <vt:lpstr>Co se hradí?</vt:lpstr>
      <vt:lpstr>Hrazené služby</vt:lpstr>
      <vt:lpstr>Hrazené služby</vt:lpstr>
      <vt:lpstr>Hrazené služby</vt:lpstr>
      <vt:lpstr>Test</vt:lpstr>
      <vt:lpstr>Negativní vymezení hrazených služeb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Opačná strana problému – kolik si má poskytovatel „vyfakturovat?“</vt:lpstr>
      <vt:lpstr>Úhradová vyhláška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no. 6</dc:title>
  <dc:creator>Michal Koščík</dc:creator>
  <cp:lastModifiedBy>Michal Koščík</cp:lastModifiedBy>
  <cp:revision>14</cp:revision>
  <cp:lastPrinted>1601-01-01T00:00:00Z</cp:lastPrinted>
  <dcterms:created xsi:type="dcterms:W3CDTF">2020-11-09T17:00:22Z</dcterms:created>
  <dcterms:modified xsi:type="dcterms:W3CDTF">2021-11-26T15:34:47Z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0x01010021746A6122E31949BE970F608890CF34</vt:lpwstr>
  </property>
</Properties>
</file>