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28"/>
  </p:notesMasterIdLst>
  <p:handoutMasterIdLst>
    <p:handoutMasterId r:id="rId29"/>
  </p:handoutMasterIdLst>
  <p:sldIdLst>
    <p:sldId id="256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</p:sldIdLst>
  <p:sldSz cx="12192000" cy="6858000"/>
  <p:notesSz cx="6858000" cy="9144000"/>
  <p:custDataLst>
    <p:tags r:id="rId30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17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5768" autoAdjust="0"/>
  </p:normalViewPr>
  <p:slideViewPr>
    <p:cSldViewPr snapToGrid="0">
      <p:cViewPr varScale="1">
        <p:scale>
          <a:sx n="97" d="100"/>
          <a:sy n="97" d="100"/>
        </p:scale>
        <p:origin x="96" y="750"/>
      </p:cViewPr>
      <p:guideLst>
        <p:guide orient="horz" pos="1117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tags" Target="tags/tag1.xml"/><Relationship Id="rId8" Type="http://schemas.openxmlformats.org/officeDocument/2006/relationships/slide" Target="slides/slide4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A15948A6-9628-4F3A-AFC0-19C64A6C95D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6A8E2A3-5F86-469F-82C0-38B3AB656A9C}" type="slidenum">
              <a:rPr lang="cs-CZ" altLang="cs-CZ"/>
              <a:pPr>
                <a:spcBef>
                  <a:spcPct val="0"/>
                </a:spcBef>
              </a:pPr>
              <a:t>2</a:t>
            </a:fld>
            <a:endParaRPr lang="cs-CZ" altLang="cs-CZ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671F3A26-3E45-40B0-94D0-A55629BDB40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3C8D549E-1040-4CD3-8926-3F9BD4B04CF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>
            <a:extLst>
              <a:ext uri="{FF2B5EF4-FFF2-40B4-BE49-F238E27FC236}">
                <a16:creationId xmlns:a16="http://schemas.microsoft.com/office/drawing/2014/main" id="{60FAC120-0150-4DC4-B1C1-E5E1E702649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9E772BD-71C7-4EF6-A765-E5FEAAF39AC2}" type="slidenum">
              <a:rPr lang="cs-CZ" altLang="cs-CZ"/>
              <a:pPr>
                <a:spcBef>
                  <a:spcPct val="0"/>
                </a:spcBef>
              </a:pPr>
              <a:t>11</a:t>
            </a:fld>
            <a:endParaRPr lang="cs-CZ" altLang="cs-CZ"/>
          </a:p>
        </p:txBody>
      </p:sp>
      <p:sp>
        <p:nvSpPr>
          <p:cNvPr id="24579" name="Rectangle 2">
            <a:extLst>
              <a:ext uri="{FF2B5EF4-FFF2-40B4-BE49-F238E27FC236}">
                <a16:creationId xmlns:a16="http://schemas.microsoft.com/office/drawing/2014/main" id="{19938DB3-7AEA-4390-AFF0-6ACB1AD4865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4580" name="Rectangle 3">
            <a:extLst>
              <a:ext uri="{FF2B5EF4-FFF2-40B4-BE49-F238E27FC236}">
                <a16:creationId xmlns:a16="http://schemas.microsoft.com/office/drawing/2014/main" id="{1B7DEF61-D953-4620-A076-E31F865FD16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>
            <a:extLst>
              <a:ext uri="{FF2B5EF4-FFF2-40B4-BE49-F238E27FC236}">
                <a16:creationId xmlns:a16="http://schemas.microsoft.com/office/drawing/2014/main" id="{5E1271B4-F06E-4EC8-8FF7-573D1959362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E74B8CC-603E-4645-A704-D218E34D4B4A}" type="slidenum">
              <a:rPr lang="cs-CZ" altLang="cs-CZ"/>
              <a:pPr>
                <a:spcBef>
                  <a:spcPct val="0"/>
                </a:spcBef>
              </a:pPr>
              <a:t>12</a:t>
            </a:fld>
            <a:endParaRPr lang="cs-CZ" altLang="cs-CZ"/>
          </a:p>
        </p:txBody>
      </p:sp>
      <p:sp>
        <p:nvSpPr>
          <p:cNvPr id="26627" name="Rectangle 2">
            <a:extLst>
              <a:ext uri="{FF2B5EF4-FFF2-40B4-BE49-F238E27FC236}">
                <a16:creationId xmlns:a16="http://schemas.microsoft.com/office/drawing/2014/main" id="{2AE42337-44B6-46D6-9137-AE3D964714A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6628" name="Rectangle 3">
            <a:extLst>
              <a:ext uri="{FF2B5EF4-FFF2-40B4-BE49-F238E27FC236}">
                <a16:creationId xmlns:a16="http://schemas.microsoft.com/office/drawing/2014/main" id="{72EE8197-9BDB-41A7-930D-D29D5B1EFB7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>
            <a:extLst>
              <a:ext uri="{FF2B5EF4-FFF2-40B4-BE49-F238E27FC236}">
                <a16:creationId xmlns:a16="http://schemas.microsoft.com/office/drawing/2014/main" id="{2BA750F3-5D2C-4B42-A18C-06B1DB1B655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1CE4762-694A-4814-9EFB-6E78371366D8}" type="slidenum">
              <a:rPr lang="cs-CZ" altLang="cs-CZ"/>
              <a:pPr>
                <a:spcBef>
                  <a:spcPct val="0"/>
                </a:spcBef>
              </a:pPr>
              <a:t>13</a:t>
            </a:fld>
            <a:endParaRPr lang="cs-CZ" altLang="cs-CZ"/>
          </a:p>
        </p:txBody>
      </p:sp>
      <p:sp>
        <p:nvSpPr>
          <p:cNvPr id="28675" name="Rectangle 2">
            <a:extLst>
              <a:ext uri="{FF2B5EF4-FFF2-40B4-BE49-F238E27FC236}">
                <a16:creationId xmlns:a16="http://schemas.microsoft.com/office/drawing/2014/main" id="{C8732387-0958-4623-9CDE-91B911D5F69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8676" name="Rectangle 3">
            <a:extLst>
              <a:ext uri="{FF2B5EF4-FFF2-40B4-BE49-F238E27FC236}">
                <a16:creationId xmlns:a16="http://schemas.microsoft.com/office/drawing/2014/main" id="{B6483C5E-03BC-469B-9EB3-9524844170D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>
            <a:extLst>
              <a:ext uri="{FF2B5EF4-FFF2-40B4-BE49-F238E27FC236}">
                <a16:creationId xmlns:a16="http://schemas.microsoft.com/office/drawing/2014/main" id="{07524EBE-EAEF-4B64-B209-90451BAE1DD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43E7499-0531-4E75-BBD3-CCCD6E7639AA}" type="slidenum">
              <a:rPr lang="cs-CZ" altLang="cs-CZ"/>
              <a:pPr>
                <a:spcBef>
                  <a:spcPct val="0"/>
                </a:spcBef>
              </a:pPr>
              <a:t>14</a:t>
            </a:fld>
            <a:endParaRPr lang="cs-CZ" altLang="cs-CZ"/>
          </a:p>
        </p:txBody>
      </p:sp>
      <p:sp>
        <p:nvSpPr>
          <p:cNvPr id="30723" name="Rectangle 2">
            <a:extLst>
              <a:ext uri="{FF2B5EF4-FFF2-40B4-BE49-F238E27FC236}">
                <a16:creationId xmlns:a16="http://schemas.microsoft.com/office/drawing/2014/main" id="{A086D361-0590-4E84-B80D-013151ABFDD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30724" name="Rectangle 3">
            <a:extLst>
              <a:ext uri="{FF2B5EF4-FFF2-40B4-BE49-F238E27FC236}">
                <a16:creationId xmlns:a16="http://schemas.microsoft.com/office/drawing/2014/main" id="{75154530-FC24-44CF-88A4-5BC0A749F67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>
            <a:extLst>
              <a:ext uri="{FF2B5EF4-FFF2-40B4-BE49-F238E27FC236}">
                <a16:creationId xmlns:a16="http://schemas.microsoft.com/office/drawing/2014/main" id="{3C858FD8-8AD7-4929-AED4-98656EF03CF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6D5AD15-8A38-4BAE-8C6D-3A4B2E14144C}" type="slidenum">
              <a:rPr lang="cs-CZ" altLang="cs-CZ"/>
              <a:pPr>
                <a:spcBef>
                  <a:spcPct val="0"/>
                </a:spcBef>
              </a:pPr>
              <a:t>15</a:t>
            </a:fld>
            <a:endParaRPr lang="cs-CZ" altLang="cs-CZ"/>
          </a:p>
        </p:txBody>
      </p:sp>
      <p:sp>
        <p:nvSpPr>
          <p:cNvPr id="32771" name="Rectangle 2">
            <a:extLst>
              <a:ext uri="{FF2B5EF4-FFF2-40B4-BE49-F238E27FC236}">
                <a16:creationId xmlns:a16="http://schemas.microsoft.com/office/drawing/2014/main" id="{767CE6D6-E33F-4A7A-97A8-DE962471D59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32772" name="Rectangle 3">
            <a:extLst>
              <a:ext uri="{FF2B5EF4-FFF2-40B4-BE49-F238E27FC236}">
                <a16:creationId xmlns:a16="http://schemas.microsoft.com/office/drawing/2014/main" id="{50A4E90B-AB3B-43D8-A626-327909AAD28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>
            <a:extLst>
              <a:ext uri="{FF2B5EF4-FFF2-40B4-BE49-F238E27FC236}">
                <a16:creationId xmlns:a16="http://schemas.microsoft.com/office/drawing/2014/main" id="{AA894515-A514-481D-95BC-D92EA005789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455389E-D836-4C86-BE3F-58D475769589}" type="slidenum">
              <a:rPr lang="cs-CZ" altLang="cs-CZ"/>
              <a:pPr>
                <a:spcBef>
                  <a:spcPct val="0"/>
                </a:spcBef>
              </a:pPr>
              <a:t>16</a:t>
            </a:fld>
            <a:endParaRPr lang="cs-CZ" altLang="cs-CZ"/>
          </a:p>
        </p:txBody>
      </p:sp>
      <p:sp>
        <p:nvSpPr>
          <p:cNvPr id="34819" name="Rectangle 2">
            <a:extLst>
              <a:ext uri="{FF2B5EF4-FFF2-40B4-BE49-F238E27FC236}">
                <a16:creationId xmlns:a16="http://schemas.microsoft.com/office/drawing/2014/main" id="{D60DFC8E-B6ED-4A5C-A93E-7DA785D2045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34820" name="Rectangle 3">
            <a:extLst>
              <a:ext uri="{FF2B5EF4-FFF2-40B4-BE49-F238E27FC236}">
                <a16:creationId xmlns:a16="http://schemas.microsoft.com/office/drawing/2014/main" id="{FE32220F-4F92-4DBE-BACB-A103DE73849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>
            <a:extLst>
              <a:ext uri="{FF2B5EF4-FFF2-40B4-BE49-F238E27FC236}">
                <a16:creationId xmlns:a16="http://schemas.microsoft.com/office/drawing/2014/main" id="{FDEB5CD1-AB2E-4DDE-982F-5BB4DA16569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8AE461A-0DB4-4053-976C-BD4A6E627EB2}" type="slidenum">
              <a:rPr lang="cs-CZ" altLang="cs-CZ"/>
              <a:pPr>
                <a:spcBef>
                  <a:spcPct val="0"/>
                </a:spcBef>
              </a:pPr>
              <a:t>17</a:t>
            </a:fld>
            <a:endParaRPr lang="cs-CZ" altLang="cs-CZ"/>
          </a:p>
        </p:txBody>
      </p:sp>
      <p:sp>
        <p:nvSpPr>
          <p:cNvPr id="36867" name="Rectangle 2">
            <a:extLst>
              <a:ext uri="{FF2B5EF4-FFF2-40B4-BE49-F238E27FC236}">
                <a16:creationId xmlns:a16="http://schemas.microsoft.com/office/drawing/2014/main" id="{AF87A927-E551-4783-8143-FE93FAE9100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36868" name="Rectangle 3">
            <a:extLst>
              <a:ext uri="{FF2B5EF4-FFF2-40B4-BE49-F238E27FC236}">
                <a16:creationId xmlns:a16="http://schemas.microsoft.com/office/drawing/2014/main" id="{C0B819A0-FBCD-467D-80B2-C78E63F0724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>
            <a:extLst>
              <a:ext uri="{FF2B5EF4-FFF2-40B4-BE49-F238E27FC236}">
                <a16:creationId xmlns:a16="http://schemas.microsoft.com/office/drawing/2014/main" id="{BC2E0223-46C2-4B7F-942B-E612BC396A3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92661D0-1EBB-47D9-A2FA-54B75BD26BD4}" type="slidenum">
              <a:rPr lang="cs-CZ" altLang="cs-CZ"/>
              <a:pPr>
                <a:spcBef>
                  <a:spcPct val="0"/>
                </a:spcBef>
              </a:pPr>
              <a:t>18</a:t>
            </a:fld>
            <a:endParaRPr lang="cs-CZ" altLang="cs-CZ"/>
          </a:p>
        </p:txBody>
      </p:sp>
      <p:sp>
        <p:nvSpPr>
          <p:cNvPr id="38915" name="Rectangle 2">
            <a:extLst>
              <a:ext uri="{FF2B5EF4-FFF2-40B4-BE49-F238E27FC236}">
                <a16:creationId xmlns:a16="http://schemas.microsoft.com/office/drawing/2014/main" id="{662C711B-271A-49E4-853A-7F486915C18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38916" name="Rectangle 3">
            <a:extLst>
              <a:ext uri="{FF2B5EF4-FFF2-40B4-BE49-F238E27FC236}">
                <a16:creationId xmlns:a16="http://schemas.microsoft.com/office/drawing/2014/main" id="{8C0EC087-1249-409B-8471-AE8BCD2E6F7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>
            <a:extLst>
              <a:ext uri="{FF2B5EF4-FFF2-40B4-BE49-F238E27FC236}">
                <a16:creationId xmlns:a16="http://schemas.microsoft.com/office/drawing/2014/main" id="{FCE29EFE-C2B2-4851-A24A-B8818E7A550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4AEB592-D337-4AC9-B39D-54A32A5A4E97}" type="slidenum">
              <a:rPr lang="cs-CZ" altLang="cs-CZ"/>
              <a:pPr>
                <a:spcBef>
                  <a:spcPct val="0"/>
                </a:spcBef>
              </a:pPr>
              <a:t>19</a:t>
            </a:fld>
            <a:endParaRPr lang="cs-CZ" altLang="cs-CZ"/>
          </a:p>
        </p:txBody>
      </p:sp>
      <p:sp>
        <p:nvSpPr>
          <p:cNvPr id="40963" name="Rectangle 2">
            <a:extLst>
              <a:ext uri="{FF2B5EF4-FFF2-40B4-BE49-F238E27FC236}">
                <a16:creationId xmlns:a16="http://schemas.microsoft.com/office/drawing/2014/main" id="{E20A7D4B-4511-427C-9196-448A27B22BA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40964" name="Rectangle 3">
            <a:extLst>
              <a:ext uri="{FF2B5EF4-FFF2-40B4-BE49-F238E27FC236}">
                <a16:creationId xmlns:a16="http://schemas.microsoft.com/office/drawing/2014/main" id="{9438BCEF-E02F-4CC5-869D-7C7CE3DEE9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>
            <a:extLst>
              <a:ext uri="{FF2B5EF4-FFF2-40B4-BE49-F238E27FC236}">
                <a16:creationId xmlns:a16="http://schemas.microsoft.com/office/drawing/2014/main" id="{8C94408D-A364-4DE6-9671-6412C45815F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74F1557-2776-4281-BD10-C6BEFE255236}" type="slidenum">
              <a:rPr lang="cs-CZ" altLang="cs-CZ"/>
              <a:pPr>
                <a:spcBef>
                  <a:spcPct val="0"/>
                </a:spcBef>
              </a:pPr>
              <a:t>20</a:t>
            </a:fld>
            <a:endParaRPr lang="cs-CZ" altLang="cs-CZ"/>
          </a:p>
        </p:txBody>
      </p:sp>
      <p:sp>
        <p:nvSpPr>
          <p:cNvPr id="43011" name="Rectangle 2">
            <a:extLst>
              <a:ext uri="{FF2B5EF4-FFF2-40B4-BE49-F238E27FC236}">
                <a16:creationId xmlns:a16="http://schemas.microsoft.com/office/drawing/2014/main" id="{1D6711D1-445A-419B-89CA-91C54E2DB88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43012" name="Rectangle 3">
            <a:extLst>
              <a:ext uri="{FF2B5EF4-FFF2-40B4-BE49-F238E27FC236}">
                <a16:creationId xmlns:a16="http://schemas.microsoft.com/office/drawing/2014/main" id="{D4467404-83B4-4763-86AB-71BAE1F78F4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>
            <a:extLst>
              <a:ext uri="{FF2B5EF4-FFF2-40B4-BE49-F238E27FC236}">
                <a16:creationId xmlns:a16="http://schemas.microsoft.com/office/drawing/2014/main" id="{874C9653-9C17-4B5C-B1A2-59BA4508345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9F64282-9D75-45B5-9360-1DF6461793A7}" type="slidenum">
              <a:rPr lang="cs-CZ" altLang="cs-CZ"/>
              <a:pPr>
                <a:spcBef>
                  <a:spcPct val="0"/>
                </a:spcBef>
              </a:pPr>
              <a:t>3</a:t>
            </a:fld>
            <a:endParaRPr lang="cs-CZ" altLang="cs-CZ"/>
          </a:p>
        </p:txBody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59D5B9BA-F96E-4BE1-BA83-9EB693EF906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8196" name="Rectangle 3">
            <a:extLst>
              <a:ext uri="{FF2B5EF4-FFF2-40B4-BE49-F238E27FC236}">
                <a16:creationId xmlns:a16="http://schemas.microsoft.com/office/drawing/2014/main" id="{7DFE8A0E-AEB1-472A-A1EC-1F9EF46C150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>
            <a:extLst>
              <a:ext uri="{FF2B5EF4-FFF2-40B4-BE49-F238E27FC236}">
                <a16:creationId xmlns:a16="http://schemas.microsoft.com/office/drawing/2014/main" id="{3C7BFC13-31C7-45A9-ABEE-00480B83CC0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2726D0B-6F35-4825-A887-B8DAC7928CBE}" type="slidenum">
              <a:rPr lang="cs-CZ" altLang="cs-CZ"/>
              <a:pPr>
                <a:spcBef>
                  <a:spcPct val="0"/>
                </a:spcBef>
              </a:pPr>
              <a:t>21</a:t>
            </a:fld>
            <a:endParaRPr lang="cs-CZ" altLang="cs-CZ"/>
          </a:p>
        </p:txBody>
      </p:sp>
      <p:sp>
        <p:nvSpPr>
          <p:cNvPr id="45059" name="Rectangle 2">
            <a:extLst>
              <a:ext uri="{FF2B5EF4-FFF2-40B4-BE49-F238E27FC236}">
                <a16:creationId xmlns:a16="http://schemas.microsoft.com/office/drawing/2014/main" id="{3EBB4B12-B8DF-4991-96C9-001043E613F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45060" name="Rectangle 3">
            <a:extLst>
              <a:ext uri="{FF2B5EF4-FFF2-40B4-BE49-F238E27FC236}">
                <a16:creationId xmlns:a16="http://schemas.microsoft.com/office/drawing/2014/main" id="{784DF8F4-2041-42C4-8D50-926B9849D9D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>
            <a:extLst>
              <a:ext uri="{FF2B5EF4-FFF2-40B4-BE49-F238E27FC236}">
                <a16:creationId xmlns:a16="http://schemas.microsoft.com/office/drawing/2014/main" id="{FC9AD2F3-A8DB-4DB1-9BE7-00AF1C54940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F6EEE83-3131-4368-82C4-19E819F63454}" type="slidenum">
              <a:rPr lang="cs-CZ" altLang="cs-CZ"/>
              <a:pPr>
                <a:spcBef>
                  <a:spcPct val="0"/>
                </a:spcBef>
              </a:pPr>
              <a:t>22</a:t>
            </a:fld>
            <a:endParaRPr lang="cs-CZ" altLang="cs-CZ"/>
          </a:p>
        </p:txBody>
      </p:sp>
      <p:sp>
        <p:nvSpPr>
          <p:cNvPr id="47107" name="Rectangle 2">
            <a:extLst>
              <a:ext uri="{FF2B5EF4-FFF2-40B4-BE49-F238E27FC236}">
                <a16:creationId xmlns:a16="http://schemas.microsoft.com/office/drawing/2014/main" id="{EA39A4DE-20D4-4012-BC97-46A71127F50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47108" name="Rectangle 3">
            <a:extLst>
              <a:ext uri="{FF2B5EF4-FFF2-40B4-BE49-F238E27FC236}">
                <a16:creationId xmlns:a16="http://schemas.microsoft.com/office/drawing/2014/main" id="{54CEFE0D-836D-480A-B30C-A6A7A29C325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>
            <a:extLst>
              <a:ext uri="{FF2B5EF4-FFF2-40B4-BE49-F238E27FC236}">
                <a16:creationId xmlns:a16="http://schemas.microsoft.com/office/drawing/2014/main" id="{C5D52E8A-3C95-43AF-AC0F-EBD9CF61451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3CDAF54-418D-4BF0-A7AC-B7E07B373428}" type="slidenum">
              <a:rPr lang="cs-CZ" altLang="cs-CZ"/>
              <a:pPr>
                <a:spcBef>
                  <a:spcPct val="0"/>
                </a:spcBef>
              </a:pPr>
              <a:t>23</a:t>
            </a:fld>
            <a:endParaRPr lang="cs-CZ" altLang="cs-CZ"/>
          </a:p>
        </p:txBody>
      </p:sp>
      <p:sp>
        <p:nvSpPr>
          <p:cNvPr id="49155" name="Rectangle 2">
            <a:extLst>
              <a:ext uri="{FF2B5EF4-FFF2-40B4-BE49-F238E27FC236}">
                <a16:creationId xmlns:a16="http://schemas.microsoft.com/office/drawing/2014/main" id="{36A1694B-B404-4DAC-B62B-0663FA7F48D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49156" name="Rectangle 3">
            <a:extLst>
              <a:ext uri="{FF2B5EF4-FFF2-40B4-BE49-F238E27FC236}">
                <a16:creationId xmlns:a16="http://schemas.microsoft.com/office/drawing/2014/main" id="{09500C69-C732-4F9B-A719-277EA053DA0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>
            <a:extLst>
              <a:ext uri="{FF2B5EF4-FFF2-40B4-BE49-F238E27FC236}">
                <a16:creationId xmlns:a16="http://schemas.microsoft.com/office/drawing/2014/main" id="{7C1725E4-59B2-4FE9-A391-6BF8AA3D537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1CFFA7A-C56D-4872-85F8-5AAD7B71E4F1}" type="slidenum">
              <a:rPr lang="cs-CZ" altLang="cs-CZ"/>
              <a:pPr>
                <a:spcBef>
                  <a:spcPct val="0"/>
                </a:spcBef>
              </a:pPr>
              <a:t>4</a:t>
            </a:fld>
            <a:endParaRPr lang="cs-CZ" altLang="cs-CZ"/>
          </a:p>
        </p:txBody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12409066-8623-4211-AD2E-4AACA3EAA23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0244" name="Rectangle 3">
            <a:extLst>
              <a:ext uri="{FF2B5EF4-FFF2-40B4-BE49-F238E27FC236}">
                <a16:creationId xmlns:a16="http://schemas.microsoft.com/office/drawing/2014/main" id="{3362EBD7-239E-4CD6-85FB-C7404D74C00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>
            <a:extLst>
              <a:ext uri="{FF2B5EF4-FFF2-40B4-BE49-F238E27FC236}">
                <a16:creationId xmlns:a16="http://schemas.microsoft.com/office/drawing/2014/main" id="{4500EE6E-1BF0-4C72-8860-FF827A05AE3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4F383EF-6F2E-49D5-AF5C-B7E4DEBA95E6}" type="slidenum">
              <a:rPr lang="cs-CZ" altLang="cs-CZ"/>
              <a:pPr>
                <a:spcBef>
                  <a:spcPct val="0"/>
                </a:spcBef>
              </a:pPr>
              <a:t>5</a:t>
            </a:fld>
            <a:endParaRPr lang="cs-CZ" altLang="cs-CZ"/>
          </a:p>
        </p:txBody>
      </p:sp>
      <p:sp>
        <p:nvSpPr>
          <p:cNvPr id="12291" name="Rectangle 2">
            <a:extLst>
              <a:ext uri="{FF2B5EF4-FFF2-40B4-BE49-F238E27FC236}">
                <a16:creationId xmlns:a16="http://schemas.microsoft.com/office/drawing/2014/main" id="{2794DF47-BB45-4D25-B4A4-B4BD85BA5CB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2292" name="Rectangle 3">
            <a:extLst>
              <a:ext uri="{FF2B5EF4-FFF2-40B4-BE49-F238E27FC236}">
                <a16:creationId xmlns:a16="http://schemas.microsoft.com/office/drawing/2014/main" id="{3AA23624-C59F-46D1-8463-DECA0154F45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>
            <a:extLst>
              <a:ext uri="{FF2B5EF4-FFF2-40B4-BE49-F238E27FC236}">
                <a16:creationId xmlns:a16="http://schemas.microsoft.com/office/drawing/2014/main" id="{09942588-AEB5-44FF-80C1-AEFE721F4CC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FB5BA62-A2DE-4804-834D-7D65B9F2FAA3}" type="slidenum">
              <a:rPr lang="cs-CZ" altLang="cs-CZ"/>
              <a:pPr>
                <a:spcBef>
                  <a:spcPct val="0"/>
                </a:spcBef>
              </a:pPr>
              <a:t>6</a:t>
            </a:fld>
            <a:endParaRPr lang="cs-CZ" altLang="cs-CZ"/>
          </a:p>
        </p:txBody>
      </p:sp>
      <p:sp>
        <p:nvSpPr>
          <p:cNvPr id="14339" name="Rectangle 2">
            <a:extLst>
              <a:ext uri="{FF2B5EF4-FFF2-40B4-BE49-F238E27FC236}">
                <a16:creationId xmlns:a16="http://schemas.microsoft.com/office/drawing/2014/main" id="{E2846A78-B813-482D-891E-6C6F70212A8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4340" name="Rectangle 3">
            <a:extLst>
              <a:ext uri="{FF2B5EF4-FFF2-40B4-BE49-F238E27FC236}">
                <a16:creationId xmlns:a16="http://schemas.microsoft.com/office/drawing/2014/main" id="{536DBF1D-A9E7-47D3-89ED-53B3243FAD8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>
            <a:extLst>
              <a:ext uri="{FF2B5EF4-FFF2-40B4-BE49-F238E27FC236}">
                <a16:creationId xmlns:a16="http://schemas.microsoft.com/office/drawing/2014/main" id="{D87988E2-0781-460B-A4FB-E174F76190F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FD6C073-D803-4E26-BBAC-3ACFCA80763B}" type="slidenum">
              <a:rPr lang="cs-CZ" altLang="cs-CZ"/>
              <a:pPr>
                <a:spcBef>
                  <a:spcPct val="0"/>
                </a:spcBef>
              </a:pPr>
              <a:t>7</a:t>
            </a:fld>
            <a:endParaRPr lang="cs-CZ" altLang="cs-CZ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E4FAE3DF-5858-43E8-BDB9-F893B1B7998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E56EE1CA-9758-46CA-A522-62EE9CC1B5D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>
            <a:extLst>
              <a:ext uri="{FF2B5EF4-FFF2-40B4-BE49-F238E27FC236}">
                <a16:creationId xmlns:a16="http://schemas.microsoft.com/office/drawing/2014/main" id="{4B81C51B-8B26-445F-A9F1-D3531D3D46A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A04572B-EBA9-44FB-8BAB-8D9D169308B4}" type="slidenum">
              <a:rPr lang="cs-CZ" altLang="cs-CZ"/>
              <a:pPr>
                <a:spcBef>
                  <a:spcPct val="0"/>
                </a:spcBef>
              </a:pPr>
              <a:t>8</a:t>
            </a:fld>
            <a:endParaRPr lang="cs-CZ" altLang="cs-CZ"/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ABC5BF52-A577-494B-950C-5380EC06107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AC201873-93CF-4A72-A10F-C8164665F55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>
            <a:extLst>
              <a:ext uri="{FF2B5EF4-FFF2-40B4-BE49-F238E27FC236}">
                <a16:creationId xmlns:a16="http://schemas.microsoft.com/office/drawing/2014/main" id="{D893B573-CF5C-41AA-B866-77AC13A83E8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160909B-E5BA-4767-99F6-7AE85CCEE30D}" type="slidenum">
              <a:rPr lang="cs-CZ" altLang="cs-CZ"/>
              <a:pPr>
                <a:spcBef>
                  <a:spcPct val="0"/>
                </a:spcBef>
              </a:pPr>
              <a:t>9</a:t>
            </a:fld>
            <a:endParaRPr lang="cs-CZ" altLang="cs-CZ"/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FC50C270-B33B-4B79-9DD3-7F74F707264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9CDFD49A-DB20-4600-805A-51A88F17D1E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>
            <a:extLst>
              <a:ext uri="{FF2B5EF4-FFF2-40B4-BE49-F238E27FC236}">
                <a16:creationId xmlns:a16="http://schemas.microsoft.com/office/drawing/2014/main" id="{AFBA0D9A-5D3D-4020-8953-775A56BCDCB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1800A43-99AE-4E88-B1AC-AED76DAE284C}" type="slidenum">
              <a:rPr lang="cs-CZ" altLang="cs-CZ"/>
              <a:pPr>
                <a:spcBef>
                  <a:spcPct val="0"/>
                </a:spcBef>
              </a:pPr>
              <a:t>10</a:t>
            </a:fld>
            <a:endParaRPr lang="cs-CZ" altLang="cs-CZ"/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B3CDADC8-3322-4B8A-840B-A58CCD9D0B5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2532" name="Rectangle 3">
            <a:extLst>
              <a:ext uri="{FF2B5EF4-FFF2-40B4-BE49-F238E27FC236}">
                <a16:creationId xmlns:a16="http://schemas.microsoft.com/office/drawing/2014/main" id="{1D2BBF7B-9B05-4393-BA8C-884FA0623AA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en-GB" noProof="0" dirty="0"/>
              <a:t>Click here to insert title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marR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en-GB" noProof="0" dirty="0"/>
              <a:t>Click here to insert subtitle</a:t>
            </a:r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, images,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0"/>
          </a:xfrm>
          <a:prstGeom prst="rect">
            <a:avLst/>
          </a:prstGeom>
        </p:spPr>
      </p:pic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en-GB" noProof="0" dirty="0"/>
              <a:t>Click here to insert title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en-GB" noProof="0" dirty="0"/>
              <a:t>Click here to insert subtitle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en-GB" noProof="0" dirty="0"/>
              <a:t>Click on the icon to insert image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- inverse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here to insert title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en-GB" noProof="0" dirty="0"/>
              <a:t>Click here to insert subtitle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868"/>
            <a:ext cx="1546943" cy="1065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image - inverse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here to insert title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en-GB" noProof="0" dirty="0"/>
              <a:t>Click here to insert subtitle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868"/>
            <a:ext cx="1546943" cy="1065653"/>
          </a:xfrm>
          <a:prstGeom prst="rect">
            <a:avLst/>
          </a:prstGeom>
        </p:spPr>
      </p:pic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on the icon to insert image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se slide with image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here to insert image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5419" cy="597600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MED slide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2" y="2014647"/>
            <a:ext cx="4106255" cy="2828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657242" y="2298933"/>
            <a:ext cx="8712448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053A126-1557-43F2-8135-D08EF8EB8DE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B5BF6E5-4807-468D-871D-A58CD911C33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77F3F9A-C3BF-4E43-8A83-0904641FCAA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8CEECFF-8900-4D4E-B001-1AB2A5D37DA6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2612261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20F086C-2FC6-4113-8A5D-87A1A4A55F2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8C6B4D8-3EF6-4000-80A4-8CD37D38C89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F1E3866-7C7B-4EA3-A7B1-DEAB14773A6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6BE76D-026B-4395-A4F4-8BCEC819AAC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634267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Nadpis, 1 velký a 2 malé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6197600" y="3938589"/>
            <a:ext cx="5384800" cy="2187575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41BFC829-898D-4C67-B8DA-29AA2CC1595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352C501A-9F5C-4FA7-9171-3E8B464CF26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53472A81-2C15-4EEC-879C-A478D837F35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33D29A1-29E4-41BE-8D0A-C5BFE7C84F2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3543662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99BFDDF-A157-4DE9-976C-131DDB0E93B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008C416-5D03-4A35-A4F0-98647691529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E4A870C-12E3-4A14-B145-63677945A9F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4838AFA-0060-418D-B9AD-A52A766705D7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016954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en-GB" noProof="0" dirty="0"/>
              <a:t>Click here to insert heading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, tex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en-GB" noProof="0" dirty="0"/>
              <a:t>Click on the icon to insert image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A2E7788A-7319-4B13-B5BD-0D72FA9D7A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hree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out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</p:txBody>
      </p:sp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ly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1.emf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en-GB" noProof="0" dirty="0"/>
              <a:t>Click here to insert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  <p:sldLayoutId id="2147483699" r:id="rId18"/>
    <p:sldLayoutId id="2147483700" r:id="rId19"/>
    <p:sldLayoutId id="2147483701" r:id="rId20"/>
    <p:sldLayoutId id="2147483702" r:id="rId21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23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5" Type="http://schemas.openxmlformats.org/officeDocument/2006/relationships/image" Target="../media/image8.jpeg"/><Relationship Id="rId4" Type="http://schemas.openxmlformats.org/officeDocument/2006/relationships/image" Target="../media/image7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19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2.png"/><Relationship Id="rId4" Type="http://schemas.openxmlformats.org/officeDocument/2006/relationships/oleObject" Target="../embeddings/oleObject1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7" Type="http://schemas.openxmlformats.org/officeDocument/2006/relationships/image" Target="../media/image15.png"/><Relationship Id="rId2" Type="http://schemas.openxmlformats.org/officeDocument/2006/relationships/slideLayout" Target="../slideLayouts/slideLayout20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oleObject" Target="../embeddings/oleObject2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19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6.png"/><Relationship Id="rId4" Type="http://schemas.openxmlformats.org/officeDocument/2006/relationships/oleObject" Target="../embeddings/oleObject3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17.png"/><Relationship Id="rId4" Type="http://schemas.openxmlformats.org/officeDocument/2006/relationships/oleObject" Target="../embeddings/oleObject4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9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1.xml"/><Relationship Id="rId4" Type="http://schemas.openxmlformats.org/officeDocument/2006/relationships/image" Target="../media/image20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8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8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22.jpe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6178D330-B66C-744A-9DAE-6FE02756516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z="1200" dirty="0"/>
              <a:t>Masarykova univerzita v Brně - Biofyzikální ústav</a:t>
            </a:r>
            <a:r>
              <a:rPr lang="cs-CZ" altLang="cs-CZ" sz="1200" dirty="0">
                <a:solidFill>
                  <a:schemeClr val="bg1"/>
                </a:solidFill>
              </a:rPr>
              <a:t> </a:t>
            </a:r>
            <a:endParaRPr lang="en-GB" noProof="0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3CDB8457-0BA6-D54B-A726-511C9A367AE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1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23A9B39-6D5B-1149-AF4B-4E9BE32202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400" dirty="0"/>
              <a:t>Přednášky z lékařské biofyziky</a:t>
            </a:r>
            <a:endParaRPr lang="en-GB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57CF0B4A-6B2F-5E47-805C-7758C9BCEB0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65227"/>
            <a:ext cx="11361600" cy="698497"/>
          </a:xfrm>
        </p:spPr>
        <p:txBody>
          <a:bodyPr/>
          <a:lstStyle/>
          <a:p>
            <a:r>
              <a:rPr lang="cs-CZ" altLang="cs-CZ" sz="2400" b="1" dirty="0">
                <a:solidFill>
                  <a:schemeClr val="tx2"/>
                </a:solidFill>
              </a:rPr>
              <a:t>Termodynamika a život</a:t>
            </a:r>
          </a:p>
          <a:p>
            <a:endParaRPr lang="en-GB" dirty="0"/>
          </a:p>
        </p:txBody>
      </p:sp>
      <p:sp>
        <p:nvSpPr>
          <p:cNvPr id="7" name="Text Box 13">
            <a:extLst>
              <a:ext uri="{FF2B5EF4-FFF2-40B4-BE49-F238E27FC236}">
                <a16:creationId xmlns:a16="http://schemas.microsoft.com/office/drawing/2014/main" id="{A66E2994-8BFA-4FC3-9812-F6CDD7F891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79713" y="5336628"/>
            <a:ext cx="1512887" cy="10618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1800" dirty="0" err="1"/>
              <a:t>Ilya</a:t>
            </a:r>
            <a:r>
              <a:rPr lang="cs-CZ" altLang="cs-CZ" sz="1800" dirty="0"/>
              <a:t> </a:t>
            </a:r>
            <a:r>
              <a:rPr lang="cs-CZ" altLang="cs-CZ" sz="1800" dirty="0" err="1"/>
              <a:t>Prigogine</a:t>
            </a:r>
            <a:endParaRPr lang="cs-CZ" altLang="cs-CZ" sz="1800" dirty="0"/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1800" dirty="0"/>
              <a:t>1917 - 2003</a:t>
            </a:r>
          </a:p>
        </p:txBody>
      </p:sp>
      <p:pic>
        <p:nvPicPr>
          <p:cNvPr id="8" name="Picture 12" descr="Ilya  Prigogine">
            <a:extLst>
              <a:ext uri="{FF2B5EF4-FFF2-40B4-BE49-F238E27FC236}">
                <a16:creationId xmlns:a16="http://schemas.microsoft.com/office/drawing/2014/main" id="{32651212-2EC7-410A-AEF2-FCBFA46831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92600" y="3833050"/>
            <a:ext cx="1593850" cy="252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20" descr="ionty">
            <a:extLst>
              <a:ext uri="{FF2B5EF4-FFF2-40B4-BE49-F238E27FC236}">
                <a16:creationId xmlns:a16="http://schemas.microsoft.com/office/drawing/2014/main" id="{18205EE2-548D-4397-B9B0-2834B5FE32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5584" y="404841"/>
            <a:ext cx="2519363" cy="2249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15" descr="01">
            <a:hlinkClick r:id="" action="ppaction://noaction"/>
            <a:extLst>
              <a:ext uri="{FF2B5EF4-FFF2-40B4-BE49-F238E27FC236}">
                <a16:creationId xmlns:a16="http://schemas.microsoft.com/office/drawing/2014/main" id="{F7AAB285-88E4-4754-817F-CCA6FDEC68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74210" y="404841"/>
            <a:ext cx="2266711" cy="2249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0396133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4790BD48-73C3-4677-B395-03DB76375B4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29959" y="519907"/>
            <a:ext cx="5793477" cy="922338"/>
          </a:xfrm>
        </p:spPr>
        <p:txBody>
          <a:bodyPr/>
          <a:lstStyle/>
          <a:p>
            <a:pPr eaLnBrk="1" hangingPunct="1"/>
            <a:r>
              <a:rPr lang="cs-CZ" altLang="cs-CZ" dirty="0"/>
              <a:t>Autokatalytické reakce</a:t>
            </a: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F5BC585C-6B48-4594-928D-8A9A156E814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29959" y="1267323"/>
            <a:ext cx="10166695" cy="5472113"/>
          </a:xfrm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cs-CZ" altLang="cs-CZ" sz="2400" dirty="0"/>
              <a:t>Autokatalytickou reakci lze zapsat pomocí chemické rovnice:</a:t>
            </a:r>
            <a:endParaRPr lang="cs-CZ" altLang="cs-CZ" sz="2400" i="1" dirty="0"/>
          </a:p>
          <a:p>
            <a:pPr algn="ctr" eaLnBrk="1" hangingPunct="1">
              <a:lnSpc>
                <a:spcPct val="100000"/>
              </a:lnSpc>
              <a:buFontTx/>
              <a:buNone/>
            </a:pPr>
            <a:r>
              <a:rPr lang="cs-CZ" altLang="cs-CZ" sz="2400" i="1" dirty="0" err="1"/>
              <a:t>n</a:t>
            </a:r>
            <a:r>
              <a:rPr lang="cs-CZ" altLang="cs-CZ" sz="2400" dirty="0" err="1"/>
              <a:t>A</a:t>
            </a:r>
            <a:r>
              <a:rPr lang="cs-CZ" altLang="cs-CZ" sz="2400" dirty="0"/>
              <a:t> + X </a:t>
            </a:r>
            <a:r>
              <a:rPr lang="cs-CZ" altLang="cs-CZ" sz="2400" dirty="0">
                <a:latin typeface="Symbol" panose="05050102010706020507" pitchFamily="18" charset="2"/>
              </a:rPr>
              <a:t>¬¾®</a:t>
            </a:r>
            <a:r>
              <a:rPr lang="cs-CZ" altLang="cs-CZ" sz="2400" dirty="0"/>
              <a:t> 2X + (</a:t>
            </a:r>
            <a:r>
              <a:rPr lang="cs-CZ" altLang="cs-CZ" sz="2400" i="1" dirty="0"/>
              <a:t>n</a:t>
            </a:r>
            <a:r>
              <a:rPr lang="cs-CZ" altLang="cs-CZ" sz="2400" dirty="0"/>
              <a:t> - 1)A,</a:t>
            </a:r>
          </a:p>
          <a:p>
            <a:pPr eaLnBrk="1" hangingPunct="1">
              <a:lnSpc>
                <a:spcPct val="100000"/>
              </a:lnSpc>
              <a:buFontTx/>
              <a:buNone/>
            </a:pPr>
            <a:r>
              <a:rPr lang="cs-CZ" altLang="cs-CZ" sz="2400" dirty="0"/>
              <a:t>přičemž může následovat reakce:</a:t>
            </a:r>
          </a:p>
          <a:p>
            <a:pPr algn="ctr" eaLnBrk="1" hangingPunct="1">
              <a:lnSpc>
                <a:spcPct val="100000"/>
              </a:lnSpc>
              <a:buFontTx/>
              <a:buNone/>
            </a:pPr>
            <a:r>
              <a:rPr lang="cs-CZ" altLang="cs-CZ" sz="2400" dirty="0"/>
              <a:t>X </a:t>
            </a:r>
            <a:r>
              <a:rPr lang="cs-CZ" altLang="cs-CZ" sz="2400" dirty="0">
                <a:latin typeface="Symbol" panose="05050102010706020507" pitchFamily="18" charset="2"/>
              </a:rPr>
              <a:t>¬¾® </a:t>
            </a:r>
            <a:r>
              <a:rPr lang="cs-CZ" altLang="cs-CZ" sz="2400" dirty="0"/>
              <a:t>F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2400" dirty="0"/>
              <a:t>V autokatalytické reakci vzniká z látky A za přítomnosti látky X opět látka X. Látka X tedy působí jako katalyzátor při svém vzniku. Při dostatečné zásobě látky A roste množství látky X exponenciálně. F může být produktem vznikajícím z látky X. 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2400" dirty="0"/>
              <a:t>Autokatalytickou reakcí svého druhu je i </a:t>
            </a:r>
            <a:r>
              <a:rPr lang="cs-CZ" altLang="cs-CZ" sz="2400" b="1" dirty="0"/>
              <a:t>replikace DNA, protože </a:t>
            </a:r>
            <a:r>
              <a:rPr lang="cs-CZ" altLang="cs-CZ" sz="2400" i="1" dirty="0"/>
              <a:t>komplex „normálních“ chemických reakcí se může vnějškově projevovat jako jedna nebo několik (spřažených) autokatalytických reakcí</a:t>
            </a:r>
            <a:r>
              <a:rPr lang="cs-CZ" altLang="cs-CZ" sz="2400" dirty="0"/>
              <a:t>. </a:t>
            </a:r>
          </a:p>
          <a:p>
            <a:pPr eaLnBrk="1" hangingPunct="1">
              <a:lnSpc>
                <a:spcPct val="100000"/>
              </a:lnSpc>
              <a:buFontTx/>
              <a:buNone/>
            </a:pPr>
            <a:r>
              <a:rPr lang="cs-CZ" altLang="cs-CZ" sz="2400" dirty="0"/>
              <a:t>Replikace DNA je komplex metabolických pochodů, jehož výsledkem je vznik kopie molekuly, nesoucí genetickou informaci. Jde o chemickou disipativní strukturu, která navíc charakteristicky osciluje.</a:t>
            </a:r>
          </a:p>
        </p:txBody>
      </p:sp>
    </p:spTree>
    <p:extLst>
      <p:ext uri="{BB962C8B-B14F-4D97-AF65-F5344CB8AC3E}">
        <p14:creationId xmlns:p14="http://schemas.microsoft.com/office/powerpoint/2010/main" val="16260081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00B2B286-F436-476A-B39E-924565B97F2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15801" y="203583"/>
            <a:ext cx="7585361" cy="584775"/>
          </a:xfrm>
        </p:spPr>
        <p:txBody>
          <a:bodyPr/>
          <a:lstStyle/>
          <a:p>
            <a:pPr eaLnBrk="1" hangingPunct="1"/>
            <a:r>
              <a:rPr lang="cs-CZ" altLang="cs-CZ" sz="3600" dirty="0"/>
              <a:t>Reakce </a:t>
            </a:r>
            <a:r>
              <a:rPr lang="cs-CZ" altLang="cs-CZ" sz="3600" dirty="0" err="1"/>
              <a:t>Bělousova-Žabotinského</a:t>
            </a:r>
            <a:endParaRPr lang="cs-CZ" altLang="cs-CZ" sz="3600" dirty="0"/>
          </a:p>
        </p:txBody>
      </p:sp>
      <p:pic>
        <p:nvPicPr>
          <p:cNvPr id="23555" name="Picture 5" descr="bzr_raum1">
            <a:extLst>
              <a:ext uri="{FF2B5EF4-FFF2-40B4-BE49-F238E27FC236}">
                <a16:creationId xmlns:a16="http://schemas.microsoft.com/office/drawing/2014/main" id="{4DBD8EC0-E648-4D5F-96E1-F877CA4BCB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0013" y="927101"/>
            <a:ext cx="5022850" cy="561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56" name="Text Box 6">
            <a:extLst>
              <a:ext uri="{FF2B5EF4-FFF2-40B4-BE49-F238E27FC236}">
                <a16:creationId xmlns:a16="http://schemas.microsoft.com/office/drawing/2014/main" id="{CE11F8B6-6E54-4EC6-8400-8B71700318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67664" y="5713413"/>
            <a:ext cx="372075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1600" dirty="0"/>
              <a:t>http://www.jkrieger.de/bzr/2_4_versuch_raeuml.html#2_4</a:t>
            </a:r>
          </a:p>
        </p:txBody>
      </p:sp>
      <p:sp>
        <p:nvSpPr>
          <p:cNvPr id="23557" name="TextovéPole 1">
            <a:extLst>
              <a:ext uri="{FF2B5EF4-FFF2-40B4-BE49-F238E27FC236}">
                <a16:creationId xmlns:a16="http://schemas.microsoft.com/office/drawing/2014/main" id="{ADB6CC55-2CDD-40EC-A1A4-CB7EE12043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43807" y="1433362"/>
            <a:ext cx="2479136" cy="3786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 dirty="0"/>
              <a:t>Takto vypadá situace v tenké vrstvě reakční směsi. Kdyby se jednalo o promíchávaný objem, budeme pozorovat jen střídání barev.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 dirty="0"/>
              <a:t>Jev na obrázku lze popsat jako chemické vlny.</a:t>
            </a:r>
          </a:p>
        </p:txBody>
      </p:sp>
    </p:spTree>
    <p:extLst>
      <p:ext uri="{BB962C8B-B14F-4D97-AF65-F5344CB8AC3E}">
        <p14:creationId xmlns:p14="http://schemas.microsoft.com/office/powerpoint/2010/main" val="18341476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22E4E1AA-3875-47DB-B15A-F7A3BC46159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82595" y="620713"/>
            <a:ext cx="9339318" cy="1143000"/>
          </a:xfrm>
        </p:spPr>
        <p:txBody>
          <a:bodyPr/>
          <a:lstStyle/>
          <a:p>
            <a:pPr eaLnBrk="1" hangingPunct="1"/>
            <a:r>
              <a:rPr lang="cs-CZ" altLang="cs-CZ" sz="3600" dirty="0"/>
              <a:t>Příklady termodynamického přístupu k řešení problémů:</a:t>
            </a:r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4D3ABF2F-BD59-415F-81F4-898D27530DA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endParaRPr lang="cs-CZ" altLang="cs-CZ" dirty="0"/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cs-CZ" altLang="cs-CZ" dirty="0"/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cs-CZ" altLang="cs-CZ" sz="3600" dirty="0"/>
              <a:t>Nerovnovážná termodynamika: 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cs-CZ" altLang="cs-CZ" sz="3600" b="1" dirty="0"/>
              <a:t>Difuze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cs-CZ" altLang="cs-CZ" sz="3600" dirty="0">
              <a:solidFill>
                <a:srgbClr val="FFFFCC"/>
              </a:solidFill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cs-CZ" altLang="cs-CZ" sz="3600" dirty="0"/>
              <a:t>Rovnovážná termodynamika: 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cs-CZ" altLang="cs-CZ" sz="3600" b="1" dirty="0"/>
              <a:t>Osmóza a osmotický tlak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cs-CZ" altLang="cs-CZ" sz="4000" b="1" dirty="0">
              <a:solidFill>
                <a:srgbClr val="FFFF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90465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010F1989-E873-4163-9250-2836C05E6B7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274638"/>
            <a:ext cx="10972800" cy="762000"/>
          </a:xfrm>
        </p:spPr>
        <p:txBody>
          <a:bodyPr/>
          <a:lstStyle/>
          <a:p>
            <a:pPr eaLnBrk="1" hangingPunct="1"/>
            <a:r>
              <a:rPr lang="cs-CZ" altLang="cs-CZ" dirty="0"/>
              <a:t>Difuze jako nevratný proces</a:t>
            </a:r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EEA7F05E-C4B6-458E-BE25-194664F5087C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874643" y="1341438"/>
            <a:ext cx="10090206" cy="3313112"/>
          </a:xfrm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cs-CZ" altLang="cs-CZ" sz="2200" dirty="0"/>
              <a:t>Transportní děj</a:t>
            </a:r>
            <a:r>
              <a:rPr lang="cs-CZ" altLang="cs-CZ" sz="2200" b="1" dirty="0"/>
              <a:t> - </a:t>
            </a:r>
            <a:r>
              <a:rPr lang="cs-CZ" altLang="cs-CZ" sz="2200" dirty="0"/>
              <a:t> projev snahy termodynamického systému o dosažení rovnovážného stavu, v němž jsou v jeho objemu vyrovnány koncentrace všech jeho složek. 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2200" dirty="0"/>
              <a:t>Tok </a:t>
            </a:r>
            <a:r>
              <a:rPr lang="cs-CZ" altLang="cs-CZ" sz="2200" dirty="0" err="1"/>
              <a:t>difundující</a:t>
            </a:r>
            <a:r>
              <a:rPr lang="cs-CZ" altLang="cs-CZ" sz="2200" dirty="0"/>
              <a:t> látky je konstantní, když se nemění výrazně její koncentrace na obou stranách membrány (zajištěno pomalostí procesu, velkým objemem nebo aktivním transportem).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2200" b="1" dirty="0"/>
              <a:t>Hustota difuzního toku </a:t>
            </a:r>
            <a:r>
              <a:rPr lang="cs-CZ" altLang="cs-CZ" sz="2200" i="1" dirty="0"/>
              <a:t>J </a:t>
            </a:r>
            <a:r>
              <a:rPr lang="cs-CZ" altLang="cs-CZ" sz="2200" dirty="0"/>
              <a:t>(tok látky) - množství látky, které projde za časovou jednotku jednotkovou plochou rozhraní. Platí (definice):</a:t>
            </a:r>
          </a:p>
        </p:txBody>
      </p:sp>
      <p:graphicFrame>
        <p:nvGraphicFramePr>
          <p:cNvPr id="27652" name="Object 8">
            <a:extLst>
              <a:ext uri="{FF2B5EF4-FFF2-40B4-BE49-F238E27FC236}">
                <a16:creationId xmlns:a16="http://schemas.microsoft.com/office/drawing/2014/main" id="{4CD11D5B-76ED-4305-8F19-B621010FC4CD}"/>
              </a:ext>
            </a:extLst>
          </p:cNvPr>
          <p:cNvGraphicFramePr>
            <a:graphicFrameLocks noGrp="1" noChangeAspect="1"/>
          </p:cNvGraphicFramePr>
          <p:nvPr>
            <p:ph sz="half" idx="2"/>
          </p:nvPr>
        </p:nvGraphicFramePr>
        <p:xfrm>
          <a:off x="4943476" y="4241800"/>
          <a:ext cx="1655763" cy="1003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Rastrový obrázek" r:id="rId4" imgW="0" imgH="0" progId="Paint.Picture">
                  <p:embed/>
                </p:oleObj>
              </mc:Choice>
              <mc:Fallback>
                <p:oleObj name="Rastrový obrázek" r:id="rId4" imgW="0" imgH="0" progId="Paint.Picture">
                  <p:embed/>
                  <p:pic>
                    <p:nvPicPr>
                      <p:cNvPr id="27652" name="Object 8">
                        <a:extLst>
                          <a:ext uri="{FF2B5EF4-FFF2-40B4-BE49-F238E27FC236}">
                            <a16:creationId xmlns:a16="http://schemas.microsoft.com/office/drawing/2014/main" id="{4CD11D5B-76ED-4305-8F19-B621010FC4C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43476" y="4241800"/>
                        <a:ext cx="1655763" cy="1003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 cap="flat" cmpd="sng" algn="ctr">
                            <a:solidFill>
                              <a:schemeClr val="tx1"/>
                            </a:solidFill>
                            <a:prstDash val="solid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53" name="Text Box 10">
            <a:extLst>
              <a:ext uri="{FF2B5EF4-FFF2-40B4-BE49-F238E27FC236}">
                <a16:creationId xmlns:a16="http://schemas.microsoft.com/office/drawing/2014/main" id="{CB076412-3D64-4491-A612-5EB12FD15C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4644" y="5513801"/>
            <a:ext cx="9891422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200" i="1" dirty="0"/>
              <a:t>S</a:t>
            </a:r>
            <a:r>
              <a:rPr lang="cs-CZ" altLang="cs-CZ" sz="2200" dirty="0"/>
              <a:t> je celková plocha rozhraní, kterým látka difunduje, </a:t>
            </a:r>
            <a:r>
              <a:rPr lang="cs-CZ" altLang="cs-CZ" sz="2200" i="1" dirty="0" err="1"/>
              <a:t>dt</a:t>
            </a:r>
            <a:r>
              <a:rPr lang="cs-CZ" altLang="cs-CZ" sz="2200" dirty="0"/>
              <a:t> je čas, během kterého projde rozhraním množství látky </a:t>
            </a:r>
            <a:r>
              <a:rPr lang="cs-CZ" altLang="cs-CZ" sz="2200" i="1" dirty="0" err="1"/>
              <a:t>dn</a:t>
            </a:r>
            <a:r>
              <a:rPr lang="cs-CZ" altLang="cs-CZ" sz="2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076413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EAC4CBEE-A913-4B3F-8FC7-1532FE386BF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42740" y="493134"/>
            <a:ext cx="3692870" cy="667910"/>
          </a:xfrm>
        </p:spPr>
        <p:txBody>
          <a:bodyPr/>
          <a:lstStyle/>
          <a:p>
            <a:pPr eaLnBrk="1" hangingPunct="1"/>
            <a:r>
              <a:rPr lang="cs-CZ" altLang="cs-CZ" sz="3600" dirty="0"/>
              <a:t>I. Fickův zákon</a:t>
            </a:r>
          </a:p>
        </p:txBody>
      </p:sp>
      <p:graphicFrame>
        <p:nvGraphicFramePr>
          <p:cNvPr id="29699" name="Object 15">
            <a:extLst>
              <a:ext uri="{FF2B5EF4-FFF2-40B4-BE49-F238E27FC236}">
                <a16:creationId xmlns:a16="http://schemas.microsoft.com/office/drawing/2014/main" id="{F4DBFF83-8908-4BD8-AE9A-D7C33E424466}"/>
              </a:ext>
            </a:extLst>
          </p:cNvPr>
          <p:cNvGraphicFramePr>
            <a:graphicFrameLocks noGrp="1" noChangeAspect="1"/>
          </p:cNvGraphicFramePr>
          <p:nvPr>
            <p:ph sz="half" idx="1"/>
          </p:nvPr>
        </p:nvGraphicFramePr>
        <p:xfrm>
          <a:off x="8328025" y="1052514"/>
          <a:ext cx="1885950" cy="1076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Rastrový obraz" r:id="rId4" imgW="1886213" imgH="1076475" progId="Obraz programu Malování">
                  <p:embed/>
                </p:oleObj>
              </mc:Choice>
              <mc:Fallback>
                <p:oleObj name="Rastrový obraz" r:id="rId4" imgW="1886213" imgH="1076475" progId="Obraz programu Malování">
                  <p:embed/>
                  <p:pic>
                    <p:nvPicPr>
                      <p:cNvPr id="29699" name="Object 15">
                        <a:extLst>
                          <a:ext uri="{FF2B5EF4-FFF2-40B4-BE49-F238E27FC236}">
                            <a16:creationId xmlns:a16="http://schemas.microsoft.com/office/drawing/2014/main" id="{F4DBFF83-8908-4BD8-AE9A-D7C33E42446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28025" y="1052514"/>
                        <a:ext cx="1885950" cy="1076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 cap="flat" cmpd="sng" algn="ctr">
                            <a:solidFill>
                              <a:schemeClr val="tx1"/>
                            </a:solidFill>
                            <a:prstDash val="solid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9700" name="Picture 18" descr="difuzedef">
            <a:extLst>
              <a:ext uri="{FF2B5EF4-FFF2-40B4-BE49-F238E27FC236}">
                <a16:creationId xmlns:a16="http://schemas.microsoft.com/office/drawing/2014/main" id="{19A6C6BE-F215-48FC-9174-5F1B069DD276}"/>
              </a:ext>
            </a:extLst>
          </p:cNvPr>
          <p:cNvPicPr>
            <a:picLocks noGrp="1" noChangeAspect="1" noChangeArrowheads="1"/>
          </p:cNvPicPr>
          <p:nvPr>
            <p:ph sz="quarter" idx="2"/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311965" y="2276476"/>
            <a:ext cx="6526448" cy="4350966"/>
          </a:xfrm>
          <a:noFill/>
        </p:spPr>
      </p:pic>
      <p:sp>
        <p:nvSpPr>
          <p:cNvPr id="29701" name="Rectangle 6">
            <a:extLst>
              <a:ext uri="{FF2B5EF4-FFF2-40B4-BE49-F238E27FC236}">
                <a16:creationId xmlns:a16="http://schemas.microsoft.com/office/drawing/2014/main" id="{038983EC-FCCC-49FF-B528-3168E62F52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11965" y="1134210"/>
            <a:ext cx="6655699" cy="8002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300" i="1" dirty="0"/>
              <a:t>A.E. </a:t>
            </a:r>
            <a:r>
              <a:rPr lang="cs-CZ" altLang="cs-CZ" sz="2300" i="1" dirty="0" err="1"/>
              <a:t>Fick</a:t>
            </a:r>
            <a:r>
              <a:rPr lang="cs-CZ" altLang="cs-CZ" sz="2300" dirty="0"/>
              <a:t> (1885): (pohyb látky ve směru osy x, jednorozměrný případ difuze). I. Fickův zákon:</a:t>
            </a:r>
          </a:p>
        </p:txBody>
      </p:sp>
      <p:sp>
        <p:nvSpPr>
          <p:cNvPr id="29702" name="Text Box 10">
            <a:extLst>
              <a:ext uri="{FF2B5EF4-FFF2-40B4-BE49-F238E27FC236}">
                <a16:creationId xmlns:a16="http://schemas.microsoft.com/office/drawing/2014/main" id="{524F915C-7DB6-4A0D-858F-9BB80EA94A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56588" y="2276476"/>
            <a:ext cx="3376170" cy="2246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 i="1" dirty="0"/>
              <a:t>D</a:t>
            </a:r>
            <a:r>
              <a:rPr lang="cs-CZ" altLang="cs-CZ" sz="2000" dirty="0"/>
              <a:t> -  </a:t>
            </a:r>
            <a:r>
              <a:rPr lang="cs-CZ" altLang="cs-CZ" sz="2000" b="1" dirty="0"/>
              <a:t>difuzní koeficient </a:t>
            </a:r>
            <a:r>
              <a:rPr lang="cs-CZ" altLang="cs-CZ" sz="2000" dirty="0"/>
              <a:t>[m</a:t>
            </a:r>
            <a:r>
              <a:rPr lang="cs-CZ" altLang="cs-CZ" sz="2000" baseline="30000" dirty="0"/>
              <a:t>2</a:t>
            </a:r>
            <a:r>
              <a:rPr lang="cs-CZ" altLang="cs-CZ" sz="2000" dirty="0"/>
              <a:t>·s</a:t>
            </a:r>
            <a:r>
              <a:rPr lang="cs-CZ" altLang="cs-CZ" sz="2000" baseline="30000" dirty="0"/>
              <a:t>-1</a:t>
            </a:r>
            <a:r>
              <a:rPr lang="cs-CZ" altLang="cs-CZ" sz="2000" dirty="0"/>
              <a:t>]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 dirty="0"/>
              <a:t>Typické hodnoty D: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 dirty="0"/>
              <a:t>od 1·10</a:t>
            </a:r>
            <a:r>
              <a:rPr lang="cs-CZ" altLang="cs-CZ" sz="2000" baseline="30000" dirty="0"/>
              <a:t>-9</a:t>
            </a:r>
            <a:r>
              <a:rPr lang="cs-CZ" altLang="cs-CZ" sz="2000" dirty="0"/>
              <a:t> pro nízkomolekulární látky po 1·10</a:t>
            </a:r>
            <a:r>
              <a:rPr lang="cs-CZ" altLang="cs-CZ" sz="2000" baseline="30000" dirty="0"/>
              <a:t>-12</a:t>
            </a:r>
            <a:r>
              <a:rPr lang="cs-CZ" altLang="cs-CZ" sz="2000" dirty="0"/>
              <a:t> pro velké makromolekuly</a:t>
            </a:r>
          </a:p>
        </p:txBody>
      </p:sp>
      <p:pic>
        <p:nvPicPr>
          <p:cNvPr id="29703" name="Picture 19" descr="MLM">
            <a:extLst>
              <a:ext uri="{FF2B5EF4-FFF2-40B4-BE49-F238E27FC236}">
                <a16:creationId xmlns:a16="http://schemas.microsoft.com/office/drawing/2014/main" id="{332D60F5-0FDE-48A9-AE06-AD1D5E60CDBB}"/>
              </a:ext>
            </a:extLst>
          </p:cNvPr>
          <p:cNvPicPr>
            <a:picLocks noGrp="1" noChangeAspect="1" noChangeArrowheads="1"/>
          </p:cNvPicPr>
          <p:nvPr>
            <p:ph sz="quarter" idx="3"/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50975" y="6364866"/>
            <a:ext cx="838200" cy="285750"/>
          </a:xfrm>
          <a:noFill/>
        </p:spPr>
      </p:pic>
    </p:spTree>
    <p:extLst>
      <p:ext uri="{BB962C8B-B14F-4D97-AF65-F5344CB8AC3E}">
        <p14:creationId xmlns:p14="http://schemas.microsoft.com/office/powerpoint/2010/main" val="4417185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E012C088-C419-4F97-A86C-D32F0601BD0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274638"/>
            <a:ext cx="4598504" cy="631811"/>
          </a:xfrm>
        </p:spPr>
        <p:txBody>
          <a:bodyPr/>
          <a:lstStyle/>
          <a:p>
            <a:pPr eaLnBrk="1" hangingPunct="1"/>
            <a:r>
              <a:rPr lang="cs-CZ" altLang="cs-CZ" dirty="0"/>
              <a:t>Difuzní koeficient</a:t>
            </a:r>
          </a:p>
        </p:txBody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5B67F9C4-1A86-4D90-AE5F-C06FBE4CE477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1248355" y="1600200"/>
            <a:ext cx="8953168" cy="1252538"/>
          </a:xfrm>
        </p:spPr>
        <p:txBody>
          <a:bodyPr/>
          <a:lstStyle/>
          <a:p>
            <a:pPr eaLnBrk="1" hangingPunct="1"/>
            <a:r>
              <a:rPr lang="cs-CZ" altLang="cs-CZ" sz="2800" dirty="0"/>
              <a:t>Přibližný vztah pro velikost difuzního koeficientu odvodil </a:t>
            </a:r>
            <a:r>
              <a:rPr lang="cs-CZ" altLang="cs-CZ" sz="2800" i="1" dirty="0"/>
              <a:t>A. Einstein</a:t>
            </a:r>
            <a:r>
              <a:rPr lang="cs-CZ" altLang="cs-CZ" sz="2800" dirty="0"/>
              <a:t>:</a:t>
            </a:r>
            <a:endParaRPr lang="cs-CZ" altLang="cs-CZ" sz="2800" i="1" dirty="0"/>
          </a:p>
          <a:p>
            <a:pPr eaLnBrk="1" hangingPunct="1"/>
            <a:endParaRPr lang="cs-CZ" altLang="cs-CZ" sz="2800" dirty="0"/>
          </a:p>
        </p:txBody>
      </p:sp>
      <p:sp>
        <p:nvSpPr>
          <p:cNvPr id="31748" name="Text Box 5">
            <a:extLst>
              <a:ext uri="{FF2B5EF4-FFF2-40B4-BE49-F238E27FC236}">
                <a16:creationId xmlns:a16="http://schemas.microsoft.com/office/drawing/2014/main" id="{350C35FB-AB92-4259-9A0A-6ADB65539C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2714" y="3909377"/>
            <a:ext cx="9724445" cy="2246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eaLnBrk="1" hangingPunct="1">
              <a:spcBef>
                <a:spcPct val="0"/>
              </a:spcBef>
              <a:buFontTx/>
              <a:buNone/>
            </a:pPr>
            <a:r>
              <a:rPr lang="cs-CZ" altLang="cs-CZ" sz="2400" i="1" dirty="0"/>
              <a:t>k</a:t>
            </a:r>
            <a:r>
              <a:rPr lang="cs-CZ" altLang="cs-CZ" sz="2400" dirty="0"/>
              <a:t> je Boltzmannova konstanta</a:t>
            </a:r>
            <a:endParaRPr lang="cs-CZ" altLang="cs-CZ" sz="2400" i="1" dirty="0"/>
          </a:p>
          <a:p>
            <a:pPr lvl="1" eaLnBrk="1" hangingPunct="1">
              <a:spcBef>
                <a:spcPct val="0"/>
              </a:spcBef>
              <a:buFontTx/>
              <a:buNone/>
            </a:pPr>
            <a:r>
              <a:rPr lang="cs-CZ" altLang="cs-CZ" sz="2400" i="1" dirty="0"/>
              <a:t>T</a:t>
            </a:r>
            <a:r>
              <a:rPr lang="cs-CZ" altLang="cs-CZ" sz="2400" dirty="0"/>
              <a:t> je absolutní teplota</a:t>
            </a:r>
            <a:endParaRPr lang="cs-CZ" altLang="cs-CZ" sz="2400" i="1" dirty="0"/>
          </a:p>
          <a:p>
            <a:pPr lvl="1" eaLnBrk="1" hangingPunct="1">
              <a:spcBef>
                <a:spcPct val="0"/>
              </a:spcBef>
              <a:buFontTx/>
              <a:buNone/>
            </a:pPr>
            <a:r>
              <a:rPr lang="cs-CZ" altLang="cs-CZ" sz="2400" i="1" dirty="0">
                <a:latin typeface="Symbol" panose="05050102010706020507" pitchFamily="18" charset="2"/>
              </a:rPr>
              <a:t>h</a:t>
            </a:r>
            <a:r>
              <a:rPr lang="cs-CZ" altLang="cs-CZ" sz="2400" dirty="0"/>
              <a:t> je koeficient dynamické viskozity</a:t>
            </a:r>
            <a:endParaRPr lang="cs-CZ" altLang="cs-CZ" sz="2400" i="1" dirty="0"/>
          </a:p>
          <a:p>
            <a:pPr lvl="1" eaLnBrk="1" hangingPunct="1">
              <a:spcBef>
                <a:spcPct val="0"/>
              </a:spcBef>
              <a:buFontTx/>
              <a:buNone/>
            </a:pPr>
            <a:r>
              <a:rPr lang="cs-CZ" altLang="cs-CZ" sz="2400" i="1" dirty="0"/>
              <a:t>r</a:t>
            </a:r>
            <a:r>
              <a:rPr lang="cs-CZ" altLang="cs-CZ" sz="2400" dirty="0"/>
              <a:t> je poloměr částice.</a:t>
            </a:r>
          </a:p>
          <a:p>
            <a:pPr lvl="1" eaLnBrk="1" hangingPunct="1">
              <a:spcBef>
                <a:spcPct val="0"/>
              </a:spcBef>
              <a:buFontTx/>
              <a:buNone/>
            </a:pPr>
            <a:endParaRPr lang="cs-CZ" altLang="cs-CZ" sz="20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 dirty="0"/>
              <a:t> Výraz 6</a:t>
            </a:r>
            <a:r>
              <a:rPr lang="cs-CZ" altLang="cs-CZ" sz="2000" dirty="0">
                <a:latin typeface="Symbol" panose="05050102010706020507" pitchFamily="18" charset="2"/>
              </a:rPr>
              <a:t>ph</a:t>
            </a:r>
            <a:r>
              <a:rPr lang="cs-CZ" altLang="cs-CZ" sz="2000" i="1" dirty="0"/>
              <a:t>r </a:t>
            </a:r>
            <a:r>
              <a:rPr lang="cs-CZ" altLang="cs-CZ" sz="2000" dirty="0"/>
              <a:t>se označuje jako frikční nebo hydrodynamický koeficient </a:t>
            </a:r>
            <a:r>
              <a:rPr lang="cs-CZ" altLang="cs-CZ" sz="2000" i="1" dirty="0">
                <a:solidFill>
                  <a:schemeClr val="bg1"/>
                </a:solidFill>
              </a:rPr>
              <a:t>f</a:t>
            </a:r>
            <a:r>
              <a:rPr lang="cs-CZ" altLang="cs-CZ" sz="2000" dirty="0">
                <a:solidFill>
                  <a:schemeClr val="bg1"/>
                </a:solidFill>
              </a:rPr>
              <a:t> </a:t>
            </a:r>
            <a:r>
              <a:rPr lang="cs-CZ" altLang="cs-CZ" sz="2400" dirty="0">
                <a:solidFill>
                  <a:schemeClr val="bg1"/>
                </a:solidFill>
              </a:rPr>
              <a:t>.</a:t>
            </a:r>
          </a:p>
        </p:txBody>
      </p:sp>
      <p:graphicFrame>
        <p:nvGraphicFramePr>
          <p:cNvPr id="31749" name="Object 6">
            <a:extLst>
              <a:ext uri="{FF2B5EF4-FFF2-40B4-BE49-F238E27FC236}">
                <a16:creationId xmlns:a16="http://schemas.microsoft.com/office/drawing/2014/main" id="{ABBB61F0-2900-42F0-A97F-8CFC38E407D9}"/>
              </a:ext>
            </a:extLst>
          </p:cNvPr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764476280"/>
              </p:ext>
            </p:extLst>
          </p:nvPr>
        </p:nvGraphicFramePr>
        <p:xfrm>
          <a:off x="4551775" y="2422029"/>
          <a:ext cx="2346325" cy="1293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" name="Rastrový obrázek" r:id="rId4" imgW="0" imgH="0" progId="Paint.Picture">
                  <p:embed/>
                </p:oleObj>
              </mc:Choice>
              <mc:Fallback>
                <p:oleObj name="Rastrový obrázek" r:id="rId4" imgW="0" imgH="0" progId="Paint.Picture">
                  <p:embed/>
                  <p:pic>
                    <p:nvPicPr>
                      <p:cNvPr id="31749" name="Object 6">
                        <a:extLst>
                          <a:ext uri="{FF2B5EF4-FFF2-40B4-BE49-F238E27FC236}">
                            <a16:creationId xmlns:a16="http://schemas.microsoft.com/office/drawing/2014/main" id="{ABBB61F0-2900-42F0-A97F-8CFC38E407D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51775" y="2422029"/>
                        <a:ext cx="2346325" cy="1293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 cap="flat" cmpd="sng" algn="ctr">
                            <a:solidFill>
                              <a:schemeClr val="tx1"/>
                            </a:solidFill>
                            <a:prstDash val="solid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239240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E1474635-0638-4E97-9ADF-2498FE5251C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92313" y="188913"/>
            <a:ext cx="5617085" cy="674688"/>
          </a:xfrm>
        </p:spPr>
        <p:txBody>
          <a:bodyPr/>
          <a:lstStyle/>
          <a:p>
            <a:pPr eaLnBrk="1" hangingPunct="1"/>
            <a:r>
              <a:rPr lang="cs-CZ" altLang="cs-CZ" dirty="0"/>
              <a:t>II. Fickův zákon </a:t>
            </a:r>
            <a:r>
              <a:rPr lang="cs-CZ" altLang="cs-CZ" sz="2000" dirty="0"/>
              <a:t>(nepovinně)</a:t>
            </a:r>
          </a:p>
        </p:txBody>
      </p:sp>
      <p:sp>
        <p:nvSpPr>
          <p:cNvPr id="33795" name="Text Box 5">
            <a:extLst>
              <a:ext uri="{FF2B5EF4-FFF2-40B4-BE49-F238E27FC236}">
                <a16:creationId xmlns:a16="http://schemas.microsoft.com/office/drawing/2014/main" id="{C6CE39B0-A651-48D4-9D8D-67E3179514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37969" y="1125539"/>
            <a:ext cx="8897509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000" dirty="0"/>
              <a:t>1. Fickův zákon platí pro ustálenou (stacionární) difuzi, při které se koncentrační gradient látky nemění v čase. Pro většinu reálných difuzních procesů však tato podmínka splněna není a pro popis difuze je nutno použít 2. Fickův zákon:</a:t>
            </a:r>
          </a:p>
        </p:txBody>
      </p:sp>
      <p:sp>
        <p:nvSpPr>
          <p:cNvPr id="33796" name="Text Box 6">
            <a:extLst>
              <a:ext uri="{FF2B5EF4-FFF2-40B4-BE49-F238E27FC236}">
                <a16:creationId xmlns:a16="http://schemas.microsoft.com/office/drawing/2014/main" id="{0ECB1968-7871-4B5B-928B-2E6BDB39AB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59673" y="3933826"/>
            <a:ext cx="9613127" cy="20928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000" dirty="0"/>
              <a:t>Výraz </a:t>
            </a:r>
            <a:r>
              <a:rPr lang="cs-CZ" altLang="cs-CZ" sz="2000" i="1" dirty="0"/>
              <a:t>d</a:t>
            </a:r>
            <a:r>
              <a:rPr lang="cs-CZ" altLang="cs-CZ" sz="2000" baseline="30000" dirty="0"/>
              <a:t>2</a:t>
            </a:r>
            <a:r>
              <a:rPr lang="cs-CZ" altLang="cs-CZ" sz="2000" i="1" dirty="0"/>
              <a:t>c</a:t>
            </a:r>
            <a:r>
              <a:rPr lang="cs-CZ" altLang="cs-CZ" sz="2000" dirty="0"/>
              <a:t>/</a:t>
            </a:r>
            <a:r>
              <a:rPr lang="cs-CZ" altLang="cs-CZ" sz="2000" i="1" dirty="0"/>
              <a:t>dx</a:t>
            </a:r>
            <a:r>
              <a:rPr lang="cs-CZ" altLang="cs-CZ" sz="2000" i="1" baseline="30000" dirty="0"/>
              <a:t>2</a:t>
            </a:r>
            <a:r>
              <a:rPr lang="cs-CZ" altLang="cs-CZ" sz="2000" dirty="0"/>
              <a:t> (druhá derivace koncentrace </a:t>
            </a:r>
            <a:r>
              <a:rPr lang="cs-CZ" altLang="cs-CZ" sz="2000" i="1" dirty="0"/>
              <a:t>c </a:t>
            </a:r>
            <a:r>
              <a:rPr lang="cs-CZ" altLang="cs-CZ" sz="2000" dirty="0"/>
              <a:t>podle polohy </a:t>
            </a:r>
            <a:r>
              <a:rPr lang="cs-CZ" altLang="cs-CZ" sz="2000" i="1" dirty="0"/>
              <a:t>x, </a:t>
            </a:r>
            <a:r>
              <a:rPr lang="cs-CZ" altLang="cs-CZ" sz="2000" dirty="0"/>
              <a:t>d</a:t>
            </a:r>
            <a:r>
              <a:rPr lang="cs-CZ" altLang="cs-CZ" sz="2000" i="1" dirty="0"/>
              <a:t>(</a:t>
            </a:r>
            <a:r>
              <a:rPr lang="cs-CZ" altLang="cs-CZ" sz="2000" dirty="0" err="1"/>
              <a:t>d</a:t>
            </a:r>
            <a:r>
              <a:rPr lang="cs-CZ" altLang="cs-CZ" sz="2000" i="1" dirty="0" err="1"/>
              <a:t>c</a:t>
            </a:r>
            <a:r>
              <a:rPr lang="cs-CZ" altLang="cs-CZ" sz="2000" dirty="0"/>
              <a:t>/</a:t>
            </a:r>
            <a:r>
              <a:rPr lang="cs-CZ" altLang="cs-CZ" sz="2000" dirty="0" err="1"/>
              <a:t>d</a:t>
            </a:r>
            <a:r>
              <a:rPr lang="cs-CZ" altLang="cs-CZ" sz="2000" i="1" dirty="0" err="1"/>
              <a:t>x</a:t>
            </a:r>
            <a:r>
              <a:rPr lang="cs-CZ" altLang="cs-CZ" sz="2000" i="1" dirty="0"/>
              <a:t>)</a:t>
            </a:r>
            <a:r>
              <a:rPr lang="cs-CZ" altLang="cs-CZ" sz="2000" dirty="0"/>
              <a:t>/</a:t>
            </a:r>
            <a:r>
              <a:rPr lang="cs-CZ" altLang="cs-CZ" sz="2000" dirty="0" err="1"/>
              <a:t>d</a:t>
            </a:r>
            <a:r>
              <a:rPr lang="cs-CZ" altLang="cs-CZ" sz="2000" i="1" dirty="0" err="1"/>
              <a:t>x</a:t>
            </a:r>
            <a:r>
              <a:rPr lang="cs-CZ" altLang="cs-CZ" sz="2000" dirty="0"/>
              <a:t>, čili infinitezimální změna koncentračního gradientu podél osy x. Můžeme číst: Časová změna koncentrace látky v daném místě je úměrná prostorové změně gradientu koncentrace, konstantou úměrnosti je difuzní koeficient.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000" dirty="0"/>
              <a:t>2. Fickův zákon je formálně shodný s rovnicí pro vedení tepla - koncentrace </a:t>
            </a:r>
            <a:r>
              <a:rPr lang="cs-CZ" altLang="cs-CZ" sz="2000" i="1" dirty="0"/>
              <a:t>c </a:t>
            </a:r>
            <a:r>
              <a:rPr lang="cs-CZ" altLang="cs-CZ" sz="2000" dirty="0"/>
              <a:t>je ovšem nahrazena absolutní teplotou </a:t>
            </a:r>
            <a:r>
              <a:rPr lang="cs-CZ" altLang="cs-CZ" sz="2000" i="1" dirty="0"/>
              <a:t>T</a:t>
            </a:r>
            <a:r>
              <a:rPr lang="cs-CZ" altLang="cs-CZ" sz="2000" dirty="0"/>
              <a:t>.</a:t>
            </a:r>
          </a:p>
        </p:txBody>
      </p:sp>
      <p:graphicFrame>
        <p:nvGraphicFramePr>
          <p:cNvPr id="33797" name="Object 3">
            <a:extLst>
              <a:ext uri="{FF2B5EF4-FFF2-40B4-BE49-F238E27FC236}">
                <a16:creationId xmlns:a16="http://schemas.microsoft.com/office/drawing/2014/main" id="{00CFEDB5-F8F9-4710-8276-D6DAAA2F2DD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800601" y="2693988"/>
          <a:ext cx="1998663" cy="977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9" name="Rastrový obrázek" r:id="rId4" imgW="0" imgH="0" progId="Paint.Picture">
                  <p:embed/>
                </p:oleObj>
              </mc:Choice>
              <mc:Fallback>
                <p:oleObj name="Rastrový obrázek" r:id="rId4" imgW="0" imgH="0" progId="Paint.Picture">
                  <p:embed/>
                  <p:pic>
                    <p:nvPicPr>
                      <p:cNvPr id="33797" name="Object 3">
                        <a:extLst>
                          <a:ext uri="{FF2B5EF4-FFF2-40B4-BE49-F238E27FC236}">
                            <a16:creationId xmlns:a16="http://schemas.microsoft.com/office/drawing/2014/main" id="{00CFEDB5-F8F9-4710-8276-D6DAAA2F2DD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0601" y="2693988"/>
                        <a:ext cx="1998663" cy="977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401773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:a16="http://schemas.microsoft.com/office/drawing/2014/main" id="{EAAD688E-CFD0-4854-A828-722C18FC1C3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00647" y="188915"/>
            <a:ext cx="6408751" cy="638022"/>
          </a:xfrm>
        </p:spPr>
        <p:txBody>
          <a:bodyPr/>
          <a:lstStyle/>
          <a:p>
            <a:pPr eaLnBrk="1" hangingPunct="1"/>
            <a:r>
              <a:rPr lang="cs-CZ" altLang="cs-CZ" dirty="0"/>
              <a:t>Osmóza a osmotický tlak</a:t>
            </a:r>
          </a:p>
        </p:txBody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id="{AFC61411-8219-4D68-A9F8-3B26ABE02E8A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1703387" y="4508500"/>
            <a:ext cx="8943409" cy="2205038"/>
          </a:xfrm>
        </p:spPr>
        <p:txBody>
          <a:bodyPr/>
          <a:lstStyle/>
          <a:p>
            <a:pPr eaLnBrk="1" hangingPunct="1">
              <a:lnSpc>
                <a:spcPct val="100000"/>
              </a:lnSpc>
              <a:buFontTx/>
              <a:buNone/>
            </a:pPr>
            <a:r>
              <a:rPr lang="cs-CZ" altLang="cs-CZ" sz="2000" dirty="0"/>
              <a:t>Systém se snaží dostat do termodynamické rovnováhy vyrovnáním koncentrací látek v celém objemu, který je rozdělen na části I a II, oddělené membránou propouštějící pouze rozpouštědlo. Rozpouštědlo proto difunduje do prostoru II, ve kterém je rozpuštěná látka. </a:t>
            </a:r>
          </a:p>
          <a:p>
            <a:pPr eaLnBrk="1" hangingPunct="1">
              <a:lnSpc>
                <a:spcPct val="100000"/>
              </a:lnSpc>
              <a:buFontTx/>
              <a:buNone/>
            </a:pPr>
            <a:r>
              <a:rPr lang="cs-CZ" altLang="cs-CZ" sz="2000" dirty="0"/>
              <a:t>Výsledkem je nárůst tlaku v prostoru II, je-li membrána nepoddajná.</a:t>
            </a:r>
          </a:p>
          <a:p>
            <a:pPr eaLnBrk="1" hangingPunct="1">
              <a:lnSpc>
                <a:spcPct val="100000"/>
              </a:lnSpc>
              <a:buFontTx/>
              <a:buNone/>
            </a:pPr>
            <a:r>
              <a:rPr lang="cs-CZ" altLang="cs-CZ" sz="2000" dirty="0"/>
              <a:t>Proces probíhá za konstantní teploty a při konstantních látkových množstvích. Membrána je tuhá.</a:t>
            </a:r>
          </a:p>
        </p:txBody>
      </p:sp>
      <p:pic>
        <p:nvPicPr>
          <p:cNvPr id="35844" name="Picture 4">
            <a:extLst>
              <a:ext uri="{FF2B5EF4-FFF2-40B4-BE49-F238E27FC236}">
                <a16:creationId xmlns:a16="http://schemas.microsoft.com/office/drawing/2014/main" id="{D3087BCA-3E44-40F4-9689-E44E9DF00183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024864" y="826937"/>
            <a:ext cx="5301574" cy="3565676"/>
          </a:xfrm>
          <a:noFill/>
        </p:spPr>
      </p:pic>
    </p:spTree>
    <p:extLst>
      <p:ext uri="{BB962C8B-B14F-4D97-AF65-F5344CB8AC3E}">
        <p14:creationId xmlns:p14="http://schemas.microsoft.com/office/powerpoint/2010/main" val="426437416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B49BCEF3-F4C3-4E94-86A4-A8E175B17F6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274639"/>
            <a:ext cx="8229600" cy="922337"/>
          </a:xfrm>
        </p:spPr>
        <p:txBody>
          <a:bodyPr/>
          <a:lstStyle/>
          <a:p>
            <a:pPr eaLnBrk="1" hangingPunct="1"/>
            <a:r>
              <a:rPr lang="cs-CZ" altLang="cs-CZ" dirty="0">
                <a:solidFill>
                  <a:schemeClr val="tx1"/>
                </a:solidFill>
              </a:rPr>
              <a:t>Pfefferův pokus</a:t>
            </a:r>
          </a:p>
        </p:txBody>
      </p:sp>
      <p:pic>
        <p:nvPicPr>
          <p:cNvPr id="37891" name="Picture 6">
            <a:extLst>
              <a:ext uri="{FF2B5EF4-FFF2-40B4-BE49-F238E27FC236}">
                <a16:creationId xmlns:a16="http://schemas.microsoft.com/office/drawing/2014/main" id="{3E6AF44D-0974-44A4-9B7E-771E23D7A4EC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481969" y="2600077"/>
            <a:ext cx="5430411" cy="2994289"/>
          </a:xfrm>
          <a:noFill/>
        </p:spPr>
      </p:pic>
      <p:pic>
        <p:nvPicPr>
          <p:cNvPr id="37892" name="Picture 4">
            <a:extLst>
              <a:ext uri="{FF2B5EF4-FFF2-40B4-BE49-F238E27FC236}">
                <a16:creationId xmlns:a16="http://schemas.microsoft.com/office/drawing/2014/main" id="{5E58464C-7283-40F8-8301-7F7DD2F420CA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789043" y="1196975"/>
            <a:ext cx="4149795" cy="4241590"/>
          </a:xfrm>
          <a:noFill/>
        </p:spPr>
      </p:pic>
    </p:spTree>
    <p:extLst>
      <p:ext uri="{BB962C8B-B14F-4D97-AF65-F5344CB8AC3E}">
        <p14:creationId xmlns:p14="http://schemas.microsoft.com/office/powerpoint/2010/main" val="355084878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80A0B28D-71EB-42D5-B5BB-28C7E732849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40487" y="221993"/>
            <a:ext cx="6690616" cy="630887"/>
          </a:xfrm>
        </p:spPr>
        <p:txBody>
          <a:bodyPr/>
          <a:lstStyle/>
          <a:p>
            <a:pPr eaLnBrk="1" hangingPunct="1"/>
            <a:r>
              <a:rPr lang="cs-CZ" altLang="cs-CZ" dirty="0" err="1"/>
              <a:t>van't</a:t>
            </a:r>
            <a:r>
              <a:rPr lang="cs-CZ" altLang="cs-CZ" dirty="0"/>
              <a:t> </a:t>
            </a:r>
            <a:r>
              <a:rPr lang="cs-CZ" altLang="cs-CZ" dirty="0" err="1"/>
              <a:t>Hoffův</a:t>
            </a:r>
            <a:r>
              <a:rPr lang="cs-CZ" altLang="cs-CZ" dirty="0"/>
              <a:t> vzorec (zákon)</a:t>
            </a:r>
          </a:p>
        </p:txBody>
      </p:sp>
      <p:sp>
        <p:nvSpPr>
          <p:cNvPr id="39939" name="Rectangle 3">
            <a:extLst>
              <a:ext uri="{FF2B5EF4-FFF2-40B4-BE49-F238E27FC236}">
                <a16:creationId xmlns:a16="http://schemas.microsoft.com/office/drawing/2014/main" id="{3C4D2F29-DCA6-48D3-ACC4-74A43E6399D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630017" y="1557339"/>
            <a:ext cx="8046720" cy="4535487"/>
          </a:xfrm>
        </p:spPr>
        <p:txBody>
          <a:bodyPr/>
          <a:lstStyle/>
          <a:p>
            <a:pPr algn="ctr" eaLnBrk="1" hangingPunct="1">
              <a:lnSpc>
                <a:spcPct val="100000"/>
              </a:lnSpc>
              <a:buFontTx/>
              <a:buNone/>
            </a:pPr>
            <a:r>
              <a:rPr lang="cs-CZ" altLang="cs-CZ" sz="2800" dirty="0">
                <a:latin typeface="Symbol" panose="05050102010706020507" pitchFamily="18" charset="2"/>
              </a:rPr>
              <a:t>P</a:t>
            </a:r>
            <a:r>
              <a:rPr lang="cs-CZ" altLang="cs-CZ" sz="2800" dirty="0"/>
              <a:t> = </a:t>
            </a:r>
            <a:r>
              <a:rPr lang="cs-CZ" altLang="cs-CZ" sz="2800" i="1" dirty="0" err="1"/>
              <a:t>cRT</a:t>
            </a:r>
            <a:endParaRPr lang="cs-CZ" altLang="cs-CZ" sz="2800" i="1" dirty="0"/>
          </a:p>
          <a:p>
            <a:pPr eaLnBrk="1" hangingPunct="1">
              <a:lnSpc>
                <a:spcPct val="100000"/>
              </a:lnSpc>
              <a:buFontTx/>
              <a:buNone/>
            </a:pPr>
            <a:r>
              <a:rPr lang="cs-CZ" altLang="cs-CZ" sz="2400" dirty="0">
                <a:latin typeface="Symbol" panose="05050102010706020507" pitchFamily="18" charset="2"/>
              </a:rPr>
              <a:t>P</a:t>
            </a:r>
            <a:r>
              <a:rPr lang="cs-CZ" altLang="cs-CZ" sz="2400" dirty="0"/>
              <a:t> je osmotický tlak [Pa]</a:t>
            </a:r>
            <a:endParaRPr lang="cs-CZ" altLang="cs-CZ" sz="2400" i="1" dirty="0"/>
          </a:p>
          <a:p>
            <a:pPr eaLnBrk="1" hangingPunct="1">
              <a:lnSpc>
                <a:spcPct val="100000"/>
              </a:lnSpc>
              <a:buFontTx/>
              <a:buNone/>
            </a:pPr>
            <a:r>
              <a:rPr lang="cs-CZ" altLang="cs-CZ" sz="2400" i="1" dirty="0"/>
              <a:t>c</a:t>
            </a:r>
            <a:r>
              <a:rPr lang="cs-CZ" altLang="cs-CZ" sz="2400" dirty="0"/>
              <a:t> koncentrace rozpuštěné látky (</a:t>
            </a:r>
            <a:r>
              <a:rPr lang="cs-CZ" altLang="cs-CZ" sz="2400" i="1" dirty="0"/>
              <a:t>n/V</a:t>
            </a:r>
            <a:r>
              <a:rPr lang="cs-CZ" altLang="cs-CZ" sz="2400" dirty="0"/>
              <a:t>)</a:t>
            </a:r>
            <a:endParaRPr lang="cs-CZ" altLang="cs-CZ" sz="2400" i="1" dirty="0"/>
          </a:p>
          <a:p>
            <a:pPr eaLnBrk="1" hangingPunct="1">
              <a:lnSpc>
                <a:spcPct val="100000"/>
              </a:lnSpc>
              <a:buFontTx/>
              <a:buNone/>
            </a:pPr>
            <a:r>
              <a:rPr lang="cs-CZ" altLang="cs-CZ" sz="2400" i="1" dirty="0"/>
              <a:t>R</a:t>
            </a:r>
            <a:r>
              <a:rPr lang="cs-CZ" altLang="cs-CZ" sz="2400" dirty="0"/>
              <a:t> molární (či univerzální) plynová konstanta</a:t>
            </a:r>
            <a:endParaRPr lang="cs-CZ" altLang="cs-CZ" sz="2400" i="1" dirty="0"/>
          </a:p>
          <a:p>
            <a:pPr eaLnBrk="1" hangingPunct="1">
              <a:lnSpc>
                <a:spcPct val="100000"/>
              </a:lnSpc>
              <a:buFontTx/>
              <a:buNone/>
            </a:pPr>
            <a:r>
              <a:rPr lang="cs-CZ" altLang="cs-CZ" sz="2400" i="1" dirty="0"/>
              <a:t>T</a:t>
            </a:r>
            <a:r>
              <a:rPr lang="cs-CZ" altLang="cs-CZ" sz="2400" dirty="0"/>
              <a:t> absolutní teplota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2400" dirty="0"/>
              <a:t>Přesněji popisuje osmotický tlak analogický vzorec:</a:t>
            </a:r>
          </a:p>
          <a:p>
            <a:pPr algn="ctr" eaLnBrk="1" hangingPunct="1">
              <a:lnSpc>
                <a:spcPct val="100000"/>
              </a:lnSpc>
              <a:buFontTx/>
              <a:buNone/>
            </a:pPr>
            <a:r>
              <a:rPr lang="cs-CZ" altLang="cs-CZ" sz="2800" dirty="0">
                <a:latin typeface="Symbol" panose="05050102010706020507" pitchFamily="18" charset="2"/>
              </a:rPr>
              <a:t>P</a:t>
            </a:r>
            <a:r>
              <a:rPr lang="cs-CZ" altLang="cs-CZ" sz="2800" dirty="0"/>
              <a:t> = </a:t>
            </a:r>
            <a:r>
              <a:rPr lang="cs-CZ" altLang="cs-CZ" sz="2800" i="1" dirty="0" err="1"/>
              <a:t>m'RT</a:t>
            </a:r>
            <a:endParaRPr lang="cs-CZ" altLang="cs-CZ" sz="2800" i="1" dirty="0"/>
          </a:p>
          <a:p>
            <a:pPr eaLnBrk="1" hangingPunct="1">
              <a:lnSpc>
                <a:spcPct val="100000"/>
              </a:lnSpc>
              <a:buFontTx/>
              <a:buNone/>
            </a:pPr>
            <a:r>
              <a:rPr lang="cs-CZ" altLang="cs-CZ" sz="2400" i="1" dirty="0"/>
              <a:t>m'</a:t>
            </a:r>
            <a:r>
              <a:rPr lang="cs-CZ" altLang="cs-CZ" sz="2400" dirty="0"/>
              <a:t> je objemová molalita (látkové množství rozpuštěné látky dělené objemem rozpouštědla).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2400" dirty="0"/>
              <a:t>Odchylky od tlaku dle </a:t>
            </a:r>
            <a:r>
              <a:rPr lang="cs-CZ" altLang="cs-CZ" sz="2400" dirty="0" err="1"/>
              <a:t>van't</a:t>
            </a:r>
            <a:r>
              <a:rPr lang="cs-CZ" altLang="cs-CZ" sz="2400" dirty="0"/>
              <a:t> </a:t>
            </a:r>
            <a:r>
              <a:rPr lang="cs-CZ" altLang="cs-CZ" sz="2400" dirty="0" err="1"/>
              <a:t>Hoffova</a:t>
            </a:r>
            <a:r>
              <a:rPr lang="cs-CZ" altLang="cs-CZ" sz="2400" dirty="0"/>
              <a:t> zákona se zvyšují s rostoucí molekulovou hmotností rozpuštěné látky.</a:t>
            </a:r>
            <a:endParaRPr lang="cs-CZ" alt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37410228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EF141D9B-95DD-45F9-8991-EE1C0629F7C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000" dirty="0"/>
              <a:t>Obsah přednášky</a:t>
            </a:r>
            <a:endParaRPr lang="en-GB" altLang="cs-CZ" sz="4000" dirty="0"/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4EA6AAEE-5E60-4C5F-BFB4-2937C89919C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01579" y="1974850"/>
            <a:ext cx="8898835" cy="2908300"/>
          </a:xfrm>
        </p:spPr>
        <p:txBody>
          <a:bodyPr/>
          <a:lstStyle/>
          <a:p>
            <a:pPr eaLnBrk="1" hangingPunct="1"/>
            <a:r>
              <a:rPr lang="cs-CZ" altLang="cs-CZ" dirty="0"/>
              <a:t>Základní pojmy nerovnovážné termodynamiky ve vztahu k živým systémům</a:t>
            </a:r>
          </a:p>
          <a:p>
            <a:pPr eaLnBrk="1" hangingPunct="1"/>
            <a:endParaRPr lang="en-GB" altLang="cs-CZ" dirty="0"/>
          </a:p>
          <a:p>
            <a:pPr eaLnBrk="1" hangingPunct="1"/>
            <a:r>
              <a:rPr lang="cs-CZ" altLang="cs-CZ" dirty="0"/>
              <a:t>Difuze</a:t>
            </a:r>
            <a:r>
              <a:rPr lang="en-GB" altLang="cs-CZ" dirty="0"/>
              <a:t> </a:t>
            </a:r>
            <a:endParaRPr lang="cs-CZ" altLang="cs-CZ" dirty="0"/>
          </a:p>
          <a:p>
            <a:pPr eaLnBrk="1" hangingPunct="1"/>
            <a:endParaRPr lang="en-GB" altLang="cs-CZ" dirty="0"/>
          </a:p>
          <a:p>
            <a:pPr eaLnBrk="1" hangingPunct="1"/>
            <a:r>
              <a:rPr lang="cs-CZ" altLang="cs-CZ" dirty="0"/>
              <a:t>Osmóza a osmotický tlak</a:t>
            </a:r>
            <a:endParaRPr lang="en-GB" altLang="cs-CZ" dirty="0"/>
          </a:p>
        </p:txBody>
      </p:sp>
    </p:spTree>
    <p:extLst>
      <p:ext uri="{BB962C8B-B14F-4D97-AF65-F5344CB8AC3E}">
        <p14:creationId xmlns:p14="http://schemas.microsoft.com/office/powerpoint/2010/main" val="424022209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>
            <a:extLst>
              <a:ext uri="{FF2B5EF4-FFF2-40B4-BE49-F238E27FC236}">
                <a16:creationId xmlns:a16="http://schemas.microsoft.com/office/drawing/2014/main" id="{3CB19039-292D-4A0A-BCF8-3D900A3C0E8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30540" y="333375"/>
            <a:ext cx="10753200" cy="451576"/>
          </a:xfrm>
        </p:spPr>
        <p:txBody>
          <a:bodyPr/>
          <a:lstStyle/>
          <a:p>
            <a:pPr eaLnBrk="1" hangingPunct="1"/>
            <a:r>
              <a:rPr lang="cs-CZ" altLang="cs-CZ" dirty="0" err="1"/>
              <a:t>van't</a:t>
            </a:r>
            <a:r>
              <a:rPr lang="cs-CZ" altLang="cs-CZ" dirty="0"/>
              <a:t> </a:t>
            </a:r>
            <a:r>
              <a:rPr lang="cs-CZ" altLang="cs-CZ" dirty="0" err="1"/>
              <a:t>Hoffův</a:t>
            </a:r>
            <a:r>
              <a:rPr lang="cs-CZ" altLang="cs-CZ" dirty="0"/>
              <a:t> vzorec (zákon)</a:t>
            </a:r>
          </a:p>
        </p:txBody>
      </p:sp>
      <p:sp>
        <p:nvSpPr>
          <p:cNvPr id="41987" name="Rectangle 3">
            <a:extLst>
              <a:ext uri="{FF2B5EF4-FFF2-40B4-BE49-F238E27FC236}">
                <a16:creationId xmlns:a16="http://schemas.microsoft.com/office/drawing/2014/main" id="{E31DEDDF-2E6C-46CF-9A56-A6BE6DF5B1C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37037" y="1412875"/>
            <a:ext cx="10018023" cy="5111750"/>
          </a:xfrm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cs-CZ" altLang="cs-CZ" sz="2400" dirty="0"/>
              <a:t>Pro elektrolyty:</a:t>
            </a:r>
          </a:p>
          <a:p>
            <a:pPr algn="ctr" eaLnBrk="1" hangingPunct="1">
              <a:lnSpc>
                <a:spcPct val="100000"/>
              </a:lnSpc>
              <a:buFontTx/>
              <a:buNone/>
            </a:pPr>
            <a:r>
              <a:rPr lang="cs-CZ" altLang="cs-CZ" sz="2800" dirty="0">
                <a:latin typeface="Symbol" panose="05050102010706020507" pitchFamily="18" charset="2"/>
              </a:rPr>
              <a:t>P</a:t>
            </a:r>
            <a:r>
              <a:rPr lang="cs-CZ" altLang="cs-CZ" sz="2800" dirty="0"/>
              <a:t> = </a:t>
            </a:r>
            <a:r>
              <a:rPr lang="cs-CZ" altLang="cs-CZ" sz="2800" i="1" dirty="0" err="1"/>
              <a:t>icRT</a:t>
            </a:r>
            <a:endParaRPr lang="cs-CZ" altLang="cs-CZ" sz="2800" i="1" dirty="0"/>
          </a:p>
          <a:p>
            <a:pPr eaLnBrk="1" hangingPunct="1">
              <a:lnSpc>
                <a:spcPct val="100000"/>
              </a:lnSpc>
              <a:buFontTx/>
              <a:buNone/>
            </a:pPr>
            <a:r>
              <a:rPr lang="cs-CZ" altLang="cs-CZ" sz="2400" i="1" dirty="0"/>
              <a:t>i</a:t>
            </a:r>
            <a:r>
              <a:rPr lang="cs-CZ" altLang="cs-CZ" sz="2400" dirty="0"/>
              <a:t> je bezrozměrný </a:t>
            </a:r>
            <a:r>
              <a:rPr lang="cs-CZ" altLang="cs-CZ" sz="2400" b="1" dirty="0" err="1"/>
              <a:t>van't</a:t>
            </a:r>
            <a:r>
              <a:rPr lang="cs-CZ" altLang="cs-CZ" sz="2400" b="1" dirty="0"/>
              <a:t> </a:t>
            </a:r>
            <a:r>
              <a:rPr lang="cs-CZ" altLang="cs-CZ" sz="2400" b="1" dirty="0" err="1"/>
              <a:t>Hoffův</a:t>
            </a:r>
            <a:r>
              <a:rPr lang="cs-CZ" altLang="cs-CZ" sz="2400" b="1" dirty="0"/>
              <a:t> opravný faktor</a:t>
            </a:r>
            <a:r>
              <a:rPr lang="cs-CZ" altLang="cs-CZ" sz="2400" dirty="0"/>
              <a:t>, který udává kolikrát více je v roztoku částic, než byl původní počet částic nedisociovaných.</a:t>
            </a:r>
            <a:r>
              <a:rPr lang="cs-CZ" altLang="cs-CZ" sz="2400" b="1" dirty="0"/>
              <a:t> </a:t>
            </a:r>
            <a:endParaRPr lang="cs-CZ" altLang="cs-CZ" sz="2400" dirty="0"/>
          </a:p>
          <a:p>
            <a:pPr eaLnBrk="1" hangingPunct="1">
              <a:lnSpc>
                <a:spcPct val="100000"/>
              </a:lnSpc>
              <a:buFontTx/>
              <a:buNone/>
            </a:pPr>
            <a:r>
              <a:rPr lang="cs-CZ" altLang="cs-CZ" sz="2400" dirty="0"/>
              <a:t>Součin </a:t>
            </a:r>
            <a:r>
              <a:rPr lang="cs-CZ" altLang="cs-CZ" sz="2400" i="1" dirty="0" err="1"/>
              <a:t>ic</a:t>
            </a:r>
            <a:r>
              <a:rPr lang="cs-CZ" altLang="cs-CZ" sz="2400" dirty="0"/>
              <a:t> se někdy označuje jako </a:t>
            </a:r>
            <a:r>
              <a:rPr lang="cs-CZ" altLang="cs-CZ" sz="2400" dirty="0" err="1"/>
              <a:t>osmolární</a:t>
            </a:r>
            <a:r>
              <a:rPr lang="cs-CZ" altLang="cs-CZ" sz="2400" dirty="0"/>
              <a:t> koncentrace či osmolarita s jednotkou osmol·l</a:t>
            </a:r>
            <a:r>
              <a:rPr lang="cs-CZ" altLang="cs-CZ" sz="2400" baseline="30000" dirty="0"/>
              <a:t>-1</a:t>
            </a:r>
            <a:r>
              <a:rPr lang="cs-CZ" altLang="cs-CZ" sz="2400" dirty="0"/>
              <a:t>.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2400" dirty="0"/>
              <a:t>Silný elektrolyt o </a:t>
            </a:r>
            <a:r>
              <a:rPr lang="cs-CZ" altLang="cs-CZ" sz="2400" dirty="0" err="1"/>
              <a:t>konc</a:t>
            </a:r>
            <a:r>
              <a:rPr lang="cs-CZ" altLang="cs-CZ" sz="2400" dirty="0"/>
              <a:t>. 1 mol·l</a:t>
            </a:r>
            <a:r>
              <a:rPr lang="cs-CZ" altLang="cs-CZ" sz="2400" baseline="30000" dirty="0"/>
              <a:t>-1</a:t>
            </a:r>
            <a:r>
              <a:rPr lang="cs-CZ" altLang="cs-CZ" sz="2400" dirty="0"/>
              <a:t>, disociující na dva ionty, má </a:t>
            </a:r>
            <a:r>
              <a:rPr lang="cs-CZ" altLang="cs-CZ" sz="2400" dirty="0" err="1"/>
              <a:t>osmolární</a:t>
            </a:r>
            <a:r>
              <a:rPr lang="cs-CZ" altLang="cs-CZ" sz="2400" dirty="0"/>
              <a:t> koncentraci 2 osmol·l</a:t>
            </a:r>
            <a:r>
              <a:rPr lang="cs-CZ" altLang="cs-CZ" sz="2400" baseline="30000" dirty="0"/>
              <a:t>-1</a:t>
            </a:r>
            <a:r>
              <a:rPr lang="cs-CZ" altLang="cs-CZ" sz="2400" dirty="0"/>
              <a:t> a dvojnásobný osmotický tlak ve srovnání se stejně koncentrovanou nedisociující látkou.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2400" dirty="0"/>
              <a:t>Osmotický tlak krevní plazmy a nitrobuněčné tekutiny je asi 770 </a:t>
            </a:r>
            <a:r>
              <a:rPr lang="cs-CZ" altLang="cs-CZ" sz="2400" dirty="0" err="1"/>
              <a:t>kPa</a:t>
            </a:r>
            <a:r>
              <a:rPr lang="cs-CZ" altLang="cs-CZ" sz="2400" dirty="0"/>
              <a:t>. (1 M roztok nedisociující látky má při stejné teplotě osmotický tlak asi 2,58 </a:t>
            </a:r>
            <a:r>
              <a:rPr lang="cs-CZ" altLang="cs-CZ" sz="2400" dirty="0" err="1"/>
              <a:t>MPa</a:t>
            </a:r>
            <a:r>
              <a:rPr lang="cs-CZ" altLang="cs-CZ" sz="2400" dirty="0"/>
              <a:t>).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2400" dirty="0"/>
              <a:t>tlak onkotický (3,3 </a:t>
            </a:r>
            <a:r>
              <a:rPr lang="cs-CZ" altLang="cs-CZ" sz="2400" dirty="0" err="1"/>
              <a:t>kPa</a:t>
            </a:r>
            <a:r>
              <a:rPr lang="cs-CZ" altLang="cs-CZ" sz="2400" dirty="0"/>
              <a:t>)</a:t>
            </a:r>
          </a:p>
          <a:p>
            <a:pPr eaLnBrk="1" hangingPunct="1">
              <a:lnSpc>
                <a:spcPct val="80000"/>
              </a:lnSpc>
            </a:pPr>
            <a:endParaRPr lang="cs-CZ" altLang="cs-CZ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707543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>
            <a:extLst>
              <a:ext uri="{FF2B5EF4-FFF2-40B4-BE49-F238E27FC236}">
                <a16:creationId xmlns:a16="http://schemas.microsoft.com/office/drawing/2014/main" id="{F4A0F1BC-9D97-4494-B17B-DB7F83A8970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8783" y="418840"/>
            <a:ext cx="4742546" cy="451576"/>
          </a:xfrm>
        </p:spPr>
        <p:txBody>
          <a:bodyPr/>
          <a:lstStyle/>
          <a:p>
            <a:pPr eaLnBrk="1" hangingPunct="1"/>
            <a:r>
              <a:rPr lang="cs-CZ" altLang="cs-CZ" dirty="0"/>
              <a:t>Tonicita roztoků</a:t>
            </a:r>
          </a:p>
        </p:txBody>
      </p:sp>
      <p:sp>
        <p:nvSpPr>
          <p:cNvPr id="44035" name="Rectangle 3">
            <a:extLst>
              <a:ext uri="{FF2B5EF4-FFF2-40B4-BE49-F238E27FC236}">
                <a16:creationId xmlns:a16="http://schemas.microsoft.com/office/drawing/2014/main" id="{764CDD09-CA52-4E99-AC92-B34FEF06504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37037" y="1412876"/>
            <a:ext cx="9430246" cy="4924425"/>
          </a:xfrm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cs-CZ" altLang="cs-CZ" sz="2800" dirty="0"/>
              <a:t>Roztoky o osmotickém tlaku nižším než má krevní plazma se označují jako </a:t>
            </a:r>
            <a:r>
              <a:rPr lang="cs-CZ" altLang="cs-CZ" sz="2800" b="1" dirty="0"/>
              <a:t>hypotonické</a:t>
            </a:r>
            <a:r>
              <a:rPr lang="cs-CZ" altLang="cs-CZ" sz="2800" dirty="0"/>
              <a:t>, o stejném tlaku jako izotonické a o vyšším tlaku jako </a:t>
            </a:r>
            <a:r>
              <a:rPr lang="cs-CZ" altLang="cs-CZ" sz="2800" b="1" dirty="0"/>
              <a:t>hypertonické</a:t>
            </a:r>
            <a:r>
              <a:rPr lang="cs-CZ" altLang="cs-CZ" sz="2800" dirty="0"/>
              <a:t>.</a:t>
            </a:r>
            <a:endParaRPr lang="cs-CZ" altLang="cs-CZ" sz="2800" b="1" dirty="0"/>
          </a:p>
          <a:p>
            <a:pPr eaLnBrk="1" hangingPunct="1">
              <a:lnSpc>
                <a:spcPct val="100000"/>
              </a:lnSpc>
            </a:pPr>
            <a:r>
              <a:rPr lang="cs-CZ" altLang="cs-CZ" sz="2800" dirty="0" err="1"/>
              <a:t>endoosmóza</a:t>
            </a:r>
            <a:r>
              <a:rPr lang="cs-CZ" altLang="cs-CZ" sz="2800" dirty="0"/>
              <a:t>: hemolýza, </a:t>
            </a:r>
            <a:r>
              <a:rPr lang="cs-CZ" altLang="cs-CZ" sz="2800" dirty="0" err="1"/>
              <a:t>plazmoptýza</a:t>
            </a:r>
            <a:endParaRPr lang="cs-CZ" altLang="cs-CZ" sz="2800" dirty="0"/>
          </a:p>
          <a:p>
            <a:pPr eaLnBrk="1" hangingPunct="1">
              <a:lnSpc>
                <a:spcPct val="100000"/>
              </a:lnSpc>
            </a:pPr>
            <a:r>
              <a:rPr lang="cs-CZ" altLang="cs-CZ" sz="2800" dirty="0"/>
              <a:t>Rozmezí hodnot koncentrací hypotonického roztoku, při kterých dochází k částečné a úplné hemolýze =  osmotická odolnost (resistence) erytrocytů.</a:t>
            </a:r>
            <a:endParaRPr lang="cs-CZ" altLang="cs-CZ" sz="2800" b="1" dirty="0"/>
          </a:p>
          <a:p>
            <a:pPr eaLnBrk="1" hangingPunct="1">
              <a:lnSpc>
                <a:spcPct val="100000"/>
              </a:lnSpc>
            </a:pPr>
            <a:r>
              <a:rPr lang="cs-CZ" altLang="cs-CZ" sz="2800" dirty="0" err="1"/>
              <a:t>exoosmóza</a:t>
            </a:r>
            <a:r>
              <a:rPr lang="cs-CZ" altLang="cs-CZ" sz="2800" dirty="0"/>
              <a:t>: </a:t>
            </a:r>
            <a:r>
              <a:rPr lang="cs-CZ" altLang="cs-CZ" sz="2800" dirty="0" err="1"/>
              <a:t>plazmorhyza</a:t>
            </a:r>
            <a:r>
              <a:rPr lang="cs-CZ" altLang="cs-CZ" sz="2800" b="1" dirty="0"/>
              <a:t> </a:t>
            </a:r>
            <a:r>
              <a:rPr lang="cs-CZ" altLang="cs-CZ" sz="2800" dirty="0"/>
              <a:t>(u rostlin - plazmolýza)</a:t>
            </a:r>
          </a:p>
          <a:p>
            <a:pPr eaLnBrk="1" hangingPunct="1">
              <a:lnSpc>
                <a:spcPct val="100000"/>
              </a:lnSpc>
            </a:pPr>
            <a:endParaRPr lang="cs-CZ" altLang="cs-CZ" sz="2800" dirty="0"/>
          </a:p>
          <a:p>
            <a:pPr eaLnBrk="1" hangingPunct="1">
              <a:lnSpc>
                <a:spcPct val="100000"/>
              </a:lnSpc>
            </a:pPr>
            <a:r>
              <a:rPr lang="cs-CZ" altLang="cs-CZ" sz="2800" dirty="0"/>
              <a:t>Receptory: </a:t>
            </a:r>
            <a:r>
              <a:rPr lang="cs-CZ" altLang="cs-CZ" sz="2800" dirty="0" err="1"/>
              <a:t>volumoreceptory</a:t>
            </a:r>
            <a:r>
              <a:rPr lang="cs-CZ" altLang="cs-CZ" sz="2800" dirty="0"/>
              <a:t> v ledvinách a osmoreceptory v hypotalamu</a:t>
            </a:r>
          </a:p>
        </p:txBody>
      </p:sp>
    </p:spTree>
    <p:extLst>
      <p:ext uri="{BB962C8B-B14F-4D97-AF65-F5344CB8AC3E}">
        <p14:creationId xmlns:p14="http://schemas.microsoft.com/office/powerpoint/2010/main" val="357483602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>
            <a:extLst>
              <a:ext uri="{FF2B5EF4-FFF2-40B4-BE49-F238E27FC236}">
                <a16:creationId xmlns:a16="http://schemas.microsoft.com/office/drawing/2014/main" id="{A14FCE7C-D144-46B9-AEA3-FDD43D7D815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90838" y="333011"/>
            <a:ext cx="10753200" cy="451576"/>
          </a:xfrm>
        </p:spPr>
        <p:txBody>
          <a:bodyPr/>
          <a:lstStyle/>
          <a:p>
            <a:pPr eaLnBrk="1" hangingPunct="1"/>
            <a:r>
              <a:rPr lang="cs-CZ" altLang="cs-CZ" dirty="0"/>
              <a:t>Jak to vypadá?</a:t>
            </a:r>
          </a:p>
        </p:txBody>
      </p:sp>
      <p:pic>
        <p:nvPicPr>
          <p:cNvPr id="46083" name="Picture 5" descr="rbc41">
            <a:extLst>
              <a:ext uri="{FF2B5EF4-FFF2-40B4-BE49-F238E27FC236}">
                <a16:creationId xmlns:a16="http://schemas.microsoft.com/office/drawing/2014/main" id="{4FF17055-9035-48A8-8800-68E4C14644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lum contrast="1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2650" y="1415332"/>
            <a:ext cx="4454788" cy="30614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6084" name="Text Box 6">
            <a:extLst>
              <a:ext uri="{FF2B5EF4-FFF2-40B4-BE49-F238E27FC236}">
                <a16:creationId xmlns:a16="http://schemas.microsoft.com/office/drawing/2014/main" id="{BA8FFD77-C79A-4142-8054-31078FD48D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12650" y="4644857"/>
            <a:ext cx="4028191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000" dirty="0" err="1"/>
              <a:t>Echinocyty</a:t>
            </a:r>
            <a:r>
              <a:rPr lang="cs-CZ" altLang="cs-CZ" sz="2000" dirty="0"/>
              <a:t> – erytrocyty vystavené hypertonickému roztoku. </a:t>
            </a:r>
            <a:r>
              <a:rPr lang="cs-CZ" altLang="cs-CZ" sz="1600" dirty="0"/>
              <a:t>http://webteach.mccs.uky.edu/COM/pat823/online_materials/diglectures/rbcs/imgshtml/image36.html</a:t>
            </a:r>
          </a:p>
        </p:txBody>
      </p:sp>
      <p:pic>
        <p:nvPicPr>
          <p:cNvPr id="46085" name="Picture 8" descr="Plasmo6">
            <a:extLst>
              <a:ext uri="{FF2B5EF4-FFF2-40B4-BE49-F238E27FC236}">
                <a16:creationId xmlns:a16="http://schemas.microsoft.com/office/drawing/2014/main" id="{1C72775E-8890-4D2B-928B-5FA5C15011EA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4">
            <a:lum contrast="1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383339" y="1415332"/>
            <a:ext cx="4410229" cy="3086819"/>
          </a:xfrm>
          <a:noFill/>
        </p:spPr>
      </p:pic>
      <p:sp>
        <p:nvSpPr>
          <p:cNvPr id="46086" name="Text Box 10">
            <a:extLst>
              <a:ext uri="{FF2B5EF4-FFF2-40B4-BE49-F238E27FC236}">
                <a16:creationId xmlns:a16="http://schemas.microsoft.com/office/drawing/2014/main" id="{090ED55C-F435-4F9E-ACA6-2409E41A60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11777" y="4644857"/>
            <a:ext cx="4287311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000" dirty="0"/>
              <a:t>Plazmolýza buněk epidermis cibule hypertonickém prostředí.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1600" dirty="0"/>
              <a:t>http://www.pgjr.alpine.k12.ut.us/science/whitaker/Cell_Chemistry/Plasmolysis.html</a:t>
            </a:r>
          </a:p>
        </p:txBody>
      </p:sp>
    </p:spTree>
    <p:extLst>
      <p:ext uri="{BB962C8B-B14F-4D97-AF65-F5344CB8AC3E}">
        <p14:creationId xmlns:p14="http://schemas.microsoft.com/office/powerpoint/2010/main" val="253157417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>
            <a:extLst>
              <a:ext uri="{FF2B5EF4-FFF2-40B4-BE49-F238E27FC236}">
                <a16:creationId xmlns:a16="http://schemas.microsoft.com/office/drawing/2014/main" id="{7E1B6313-F2A0-447C-AF55-D2ACEA80E1E1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3033809" y="1631744"/>
            <a:ext cx="8135938" cy="4968875"/>
          </a:xfrm>
        </p:spPr>
        <p:txBody>
          <a:bodyPr/>
          <a:lstStyle/>
          <a:p>
            <a:pPr eaLnBrk="1" hangingPunct="1"/>
            <a:r>
              <a:rPr lang="cs-CZ" altLang="cs-CZ" sz="3200" dirty="0"/>
              <a:t>Autor: </a:t>
            </a:r>
            <a:r>
              <a:rPr lang="cs-CZ" altLang="cs-CZ" sz="3200" b="1" dirty="0">
                <a:solidFill>
                  <a:schemeClr val="tx1"/>
                </a:solidFill>
              </a:rPr>
              <a:t>Vojtěch Mornstein</a:t>
            </a:r>
            <a:br>
              <a:rPr lang="cs-CZ" altLang="cs-CZ" sz="3200" dirty="0">
                <a:solidFill>
                  <a:srgbClr val="FFFFCC"/>
                </a:solidFill>
              </a:rPr>
            </a:br>
            <a:br>
              <a:rPr lang="cs-CZ" altLang="cs-CZ" sz="3200" dirty="0">
                <a:solidFill>
                  <a:srgbClr val="FFFFCC"/>
                </a:solidFill>
              </a:rPr>
            </a:br>
            <a:br>
              <a:rPr lang="cs-CZ" altLang="cs-CZ" sz="3200" dirty="0">
                <a:solidFill>
                  <a:srgbClr val="FFFFCC"/>
                </a:solidFill>
              </a:rPr>
            </a:br>
            <a:br>
              <a:rPr lang="cs-CZ" altLang="cs-CZ" sz="3200" dirty="0">
                <a:solidFill>
                  <a:srgbClr val="FFFFCC"/>
                </a:solidFill>
              </a:rPr>
            </a:br>
            <a:r>
              <a:rPr lang="cs-CZ" altLang="cs-CZ" sz="3200" dirty="0"/>
              <a:t>Poslední revize a ozvučení: </a:t>
            </a:r>
            <a:r>
              <a:rPr lang="cs-CZ" altLang="cs-CZ" sz="3200" dirty="0">
                <a:solidFill>
                  <a:schemeClr val="tx1"/>
                </a:solidFill>
              </a:rPr>
              <a:t>duben 2021</a:t>
            </a:r>
          </a:p>
        </p:txBody>
      </p:sp>
    </p:spTree>
    <p:extLst>
      <p:ext uri="{BB962C8B-B14F-4D97-AF65-F5344CB8AC3E}">
        <p14:creationId xmlns:p14="http://schemas.microsoft.com/office/powerpoint/2010/main" val="13584662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89422D7A-73F0-4F35-A7F2-7410B68F753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44055" y="342292"/>
            <a:ext cx="10114059" cy="1143000"/>
          </a:xfrm>
        </p:spPr>
        <p:txBody>
          <a:bodyPr/>
          <a:lstStyle/>
          <a:p>
            <a:pPr eaLnBrk="1" hangingPunct="1"/>
            <a:r>
              <a:rPr lang="cs-CZ" altLang="cs-CZ" sz="3600" dirty="0"/>
              <a:t>Základní pojmy nerovnovážné termodynamiky živých systémů</a:t>
            </a:r>
          </a:p>
        </p:txBody>
      </p:sp>
      <p:sp>
        <p:nvSpPr>
          <p:cNvPr id="50179" name="Rectangle 3">
            <a:extLst>
              <a:ext uri="{FF2B5EF4-FFF2-40B4-BE49-F238E27FC236}">
                <a16:creationId xmlns:a16="http://schemas.microsoft.com/office/drawing/2014/main" id="{7BAC47E9-4046-443F-BD33-6007C0601D8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135188" y="2420939"/>
            <a:ext cx="8229600" cy="3197225"/>
          </a:xfrm>
        </p:spPr>
        <p:txBody>
          <a:bodyPr/>
          <a:lstStyle/>
          <a:p>
            <a:pPr eaLnBrk="1" hangingPunct="1">
              <a:defRPr/>
            </a:pPr>
            <a:r>
              <a:rPr lang="cs-CZ" dirty="0"/>
              <a:t>V nerovnovážných systémech existuje vnitřní zdroj entropie.</a:t>
            </a:r>
          </a:p>
          <a:p>
            <a:pPr eaLnBrk="1" hangingPunct="1">
              <a:defRPr/>
            </a:pPr>
            <a:r>
              <a:rPr lang="cs-CZ" dirty="0"/>
              <a:t>Množství entropie „vyprodukované“ v jednotkovém objemu za jednotku času se nazývá </a:t>
            </a:r>
            <a:r>
              <a:rPr lang="cs-CZ" b="1" dirty="0"/>
              <a:t>produkce entropie </a:t>
            </a:r>
            <a:r>
              <a:rPr lang="cs-CZ" b="1" dirty="0">
                <a:latin typeface="Symbol" pitchFamily="18" charset="2"/>
              </a:rPr>
              <a:t>s </a:t>
            </a:r>
            <a:r>
              <a:rPr lang="cs-CZ" b="1" dirty="0">
                <a:latin typeface="+mj-lt"/>
              </a:rPr>
              <a:t>(sigma).</a:t>
            </a:r>
          </a:p>
        </p:txBody>
      </p:sp>
    </p:spTree>
    <p:extLst>
      <p:ext uri="{BB962C8B-B14F-4D97-AF65-F5344CB8AC3E}">
        <p14:creationId xmlns:p14="http://schemas.microsoft.com/office/powerpoint/2010/main" val="35370620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1A0151CD-29EB-431F-973D-3E87F9EE815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20000" y="720000"/>
            <a:ext cx="4917475" cy="451576"/>
          </a:xfrm>
        </p:spPr>
        <p:txBody>
          <a:bodyPr/>
          <a:lstStyle/>
          <a:p>
            <a:pPr eaLnBrk="1" hangingPunct="1"/>
            <a:r>
              <a:rPr lang="cs-CZ" altLang="cs-CZ" dirty="0" err="1"/>
              <a:t>Prigoginův</a:t>
            </a:r>
            <a:r>
              <a:rPr lang="cs-CZ" altLang="cs-CZ" dirty="0"/>
              <a:t> princip 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A786B985-92DD-468B-A985-9BCFFE3ABA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Pro stavy nepříliš vzdálené od </a:t>
            </a:r>
            <a:r>
              <a:rPr lang="cs-CZ" altLang="cs-CZ" dirty="0" err="1"/>
              <a:t>tmd</a:t>
            </a:r>
            <a:r>
              <a:rPr lang="cs-CZ" altLang="cs-CZ" dirty="0"/>
              <a:t>. rovnováhy platí </a:t>
            </a:r>
            <a:r>
              <a:rPr lang="cs-CZ" altLang="cs-CZ" b="1" dirty="0" err="1"/>
              <a:t>Prigoginův</a:t>
            </a:r>
            <a:r>
              <a:rPr lang="cs-CZ" altLang="cs-CZ" b="1" dirty="0"/>
              <a:t> princi</a:t>
            </a:r>
            <a:r>
              <a:rPr lang="cs-CZ" altLang="cs-CZ" dirty="0"/>
              <a:t>p:</a:t>
            </a:r>
            <a:endParaRPr lang="cs-CZ" altLang="cs-CZ" i="1" dirty="0"/>
          </a:p>
          <a:p>
            <a:pPr eaLnBrk="1" hangingPunct="1"/>
            <a:r>
              <a:rPr lang="cs-CZ" altLang="cs-CZ" i="1" dirty="0"/>
              <a:t>Při neměnících se vnějších podmínkách otevřený systém spontánně spěje do stavu s minimální produkcí entropie.</a:t>
            </a:r>
            <a:endParaRPr lang="cs-CZ" altLang="cs-CZ" dirty="0"/>
          </a:p>
          <a:p>
            <a:pPr eaLnBrk="1" hangingPunct="1"/>
            <a:r>
              <a:rPr lang="cs-CZ" altLang="cs-CZ" dirty="0"/>
              <a:t>Tento stav se nazývá stacionární stav (stav dynamické rovnováhy, resp. homeostáza v biologii).</a:t>
            </a:r>
          </a:p>
        </p:txBody>
      </p:sp>
    </p:spTree>
    <p:extLst>
      <p:ext uri="{BB962C8B-B14F-4D97-AF65-F5344CB8AC3E}">
        <p14:creationId xmlns:p14="http://schemas.microsoft.com/office/powerpoint/2010/main" val="31861913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8779D79D-C079-4D9B-8A6E-C3C5E6DF4D4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52007" y="404813"/>
            <a:ext cx="9187319" cy="1143000"/>
          </a:xfrm>
        </p:spPr>
        <p:txBody>
          <a:bodyPr/>
          <a:lstStyle/>
          <a:p>
            <a:pPr eaLnBrk="1" hangingPunct="1"/>
            <a:r>
              <a:rPr lang="cs-CZ" altLang="cs-CZ" sz="3600" dirty="0"/>
              <a:t>Rozdíl mezi rovnovážným a stacionárním stavem</a:t>
            </a:r>
          </a:p>
        </p:txBody>
      </p:sp>
      <p:pic>
        <p:nvPicPr>
          <p:cNvPr id="11267" name="Picture 4" descr="koule1">
            <a:extLst>
              <a:ext uri="{FF2B5EF4-FFF2-40B4-BE49-F238E27FC236}">
                <a16:creationId xmlns:a16="http://schemas.microsoft.com/office/drawing/2014/main" id="{834AA462-2FE8-45E5-AF56-6385D79AB56C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800627" y="1749287"/>
            <a:ext cx="6464023" cy="3297389"/>
          </a:xfrm>
          <a:noFill/>
        </p:spPr>
      </p:pic>
      <p:sp>
        <p:nvSpPr>
          <p:cNvPr id="11268" name="Text Box 6">
            <a:extLst>
              <a:ext uri="{FF2B5EF4-FFF2-40B4-BE49-F238E27FC236}">
                <a16:creationId xmlns:a16="http://schemas.microsoft.com/office/drawing/2014/main" id="{72688265-9DFA-4F7D-802F-A4F6B05D5C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66989" y="5300663"/>
            <a:ext cx="7272337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400" dirty="0"/>
              <a:t>Lze udržet stav s rozdílnými teplotami v izolovaném systému?</a:t>
            </a:r>
          </a:p>
        </p:txBody>
      </p:sp>
    </p:spTree>
    <p:extLst>
      <p:ext uri="{BB962C8B-B14F-4D97-AF65-F5344CB8AC3E}">
        <p14:creationId xmlns:p14="http://schemas.microsoft.com/office/powerpoint/2010/main" val="6151451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C2F6C554-235B-4FAB-BB69-4C975D43FAC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45071" y="313600"/>
            <a:ext cx="10451583" cy="1092897"/>
          </a:xfrm>
        </p:spPr>
        <p:txBody>
          <a:bodyPr/>
          <a:lstStyle/>
          <a:p>
            <a:pPr eaLnBrk="1" hangingPunct="1"/>
            <a:r>
              <a:rPr lang="cs-CZ" altLang="cs-CZ" sz="3600" dirty="0"/>
              <a:t>Rozdíl mezi rovnovážným a stacionárním stavem</a:t>
            </a:r>
          </a:p>
        </p:txBody>
      </p:sp>
      <p:pic>
        <p:nvPicPr>
          <p:cNvPr id="13315" name="Picture 4" descr="koule2">
            <a:extLst>
              <a:ext uri="{FF2B5EF4-FFF2-40B4-BE49-F238E27FC236}">
                <a16:creationId xmlns:a16="http://schemas.microsoft.com/office/drawing/2014/main" id="{84EBC02D-1B01-48CE-B8F6-E926F6810552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363402" y="1268417"/>
            <a:ext cx="4821749" cy="4159246"/>
          </a:xfrm>
          <a:noFill/>
        </p:spPr>
      </p:pic>
      <p:sp>
        <p:nvSpPr>
          <p:cNvPr id="13316" name="Text Box 6">
            <a:extLst>
              <a:ext uri="{FF2B5EF4-FFF2-40B4-BE49-F238E27FC236}">
                <a16:creationId xmlns:a16="http://schemas.microsoft.com/office/drawing/2014/main" id="{242A62CB-3145-48D9-9A90-3D5CE7CE2E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95551" y="5589588"/>
            <a:ext cx="7345363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400" dirty="0"/>
              <a:t>Rozdíl teplot lze udržet pouze v otevřeném systému s tepelnou pumpou, která spotřebovává energii.</a:t>
            </a:r>
          </a:p>
        </p:txBody>
      </p:sp>
    </p:spTree>
    <p:extLst>
      <p:ext uri="{BB962C8B-B14F-4D97-AF65-F5344CB8AC3E}">
        <p14:creationId xmlns:p14="http://schemas.microsoft.com/office/powerpoint/2010/main" val="11062238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85C84109-23EB-454B-B700-5FD82B01762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67708" y="268424"/>
            <a:ext cx="9314546" cy="987882"/>
          </a:xfrm>
        </p:spPr>
        <p:txBody>
          <a:bodyPr/>
          <a:lstStyle/>
          <a:p>
            <a:pPr eaLnBrk="1" hangingPunct="1"/>
            <a:r>
              <a:rPr lang="cs-CZ" altLang="cs-CZ" sz="3600" dirty="0"/>
              <a:t>Rozdíl mezi rovnovážným a stacionárním stavem</a:t>
            </a:r>
          </a:p>
        </p:txBody>
      </p:sp>
      <p:pic>
        <p:nvPicPr>
          <p:cNvPr id="15363" name="Picture 4" descr="ionty">
            <a:extLst>
              <a:ext uri="{FF2B5EF4-FFF2-40B4-BE49-F238E27FC236}">
                <a16:creationId xmlns:a16="http://schemas.microsoft.com/office/drawing/2014/main" id="{B1A625A3-DC82-44F3-935A-C96E118D6365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593990" y="1252687"/>
            <a:ext cx="4734035" cy="4224189"/>
          </a:xfrm>
          <a:noFill/>
        </p:spPr>
      </p:pic>
      <p:sp>
        <p:nvSpPr>
          <p:cNvPr id="15364" name="Text Box 6">
            <a:extLst>
              <a:ext uri="{FF2B5EF4-FFF2-40B4-BE49-F238E27FC236}">
                <a16:creationId xmlns:a16="http://schemas.microsoft.com/office/drawing/2014/main" id="{B82587BC-8A31-4BD1-AAA6-E7EC91F1A7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00375" y="5661026"/>
            <a:ext cx="6408738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2400" dirty="0"/>
              <a:t>Iontová pumpa udržuje konstantní rozdíl v koncentracích iontů a </a:t>
            </a:r>
            <a:r>
              <a:rPr lang="cs-CZ" altLang="cs-CZ" sz="2400" b="1" dirty="0"/>
              <a:t>spotřebovává energii</a:t>
            </a:r>
            <a:r>
              <a:rPr lang="cs-CZ" altLang="cs-CZ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593590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402D3592-C059-4A0C-A65A-593A5BAB75C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50790" y="333376"/>
            <a:ext cx="9298098" cy="1008063"/>
          </a:xfrm>
        </p:spPr>
        <p:txBody>
          <a:bodyPr/>
          <a:lstStyle/>
          <a:p>
            <a:pPr eaLnBrk="1" hangingPunct="1"/>
            <a:r>
              <a:rPr lang="cs-CZ" altLang="cs-CZ" sz="3600" dirty="0">
                <a:solidFill>
                  <a:srgbClr val="0000DC"/>
                </a:solidFill>
              </a:rPr>
              <a:t>Fluktuace a poruchové síly</a:t>
            </a:r>
            <a:br>
              <a:rPr lang="cs-CZ" altLang="cs-CZ" sz="3600" dirty="0">
                <a:solidFill>
                  <a:srgbClr val="0000DC"/>
                </a:solidFill>
              </a:rPr>
            </a:br>
            <a:r>
              <a:rPr lang="cs-CZ" altLang="cs-CZ" sz="3600" dirty="0">
                <a:solidFill>
                  <a:srgbClr val="0000DC"/>
                </a:solidFill>
              </a:rPr>
              <a:t>Zobecněný </a:t>
            </a:r>
            <a:r>
              <a:rPr lang="cs-CZ" altLang="cs-CZ" sz="3600" dirty="0" err="1">
                <a:solidFill>
                  <a:srgbClr val="0000DC"/>
                </a:solidFill>
              </a:rPr>
              <a:t>Le</a:t>
            </a:r>
            <a:r>
              <a:rPr lang="cs-CZ" altLang="cs-CZ" sz="3600" dirty="0">
                <a:solidFill>
                  <a:srgbClr val="0000DC"/>
                </a:solidFill>
              </a:rPr>
              <a:t> </a:t>
            </a:r>
            <a:r>
              <a:rPr lang="cs-CZ" altLang="cs-CZ" sz="3600" dirty="0" err="1">
                <a:solidFill>
                  <a:srgbClr val="0000DC"/>
                </a:solidFill>
              </a:rPr>
              <a:t>Chatelierův</a:t>
            </a:r>
            <a:r>
              <a:rPr lang="cs-CZ" altLang="cs-CZ" sz="3600" dirty="0">
                <a:solidFill>
                  <a:srgbClr val="0000DC"/>
                </a:solidFill>
              </a:rPr>
              <a:t> princip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A204784A-73E8-468B-A362-E3E501C4ADE8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970059" y="1843585"/>
            <a:ext cx="10249231" cy="4406140"/>
          </a:xfrm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cs-CZ" altLang="cs-CZ" sz="2800" b="1" dirty="0"/>
              <a:t>Fluktuace</a:t>
            </a:r>
            <a:r>
              <a:rPr lang="cs-CZ" altLang="cs-CZ" sz="2800" dirty="0"/>
              <a:t> - malé odchylky od rovnovážného nebo stacionárního stavu – mají vnitřní příčinu v náhodných procesech. Podobně se projevují následky působení poruchových sil – malých zásahů do systému z vnějšku.</a:t>
            </a:r>
          </a:p>
          <a:p>
            <a:pPr eaLnBrk="1" hangingPunct="1">
              <a:lnSpc>
                <a:spcPct val="100000"/>
              </a:lnSpc>
            </a:pPr>
            <a:endParaRPr lang="cs-CZ" altLang="cs-CZ" sz="2800" dirty="0"/>
          </a:p>
          <a:p>
            <a:pPr eaLnBrk="1" hangingPunct="1">
              <a:lnSpc>
                <a:spcPct val="100000"/>
              </a:lnSpc>
            </a:pPr>
            <a:r>
              <a:rPr lang="cs-CZ" altLang="cs-CZ" sz="2800" b="1" dirty="0"/>
              <a:t>Zobecněný </a:t>
            </a:r>
            <a:r>
              <a:rPr lang="cs-CZ" altLang="cs-CZ" sz="2800" b="1" dirty="0" err="1"/>
              <a:t>le</a:t>
            </a:r>
            <a:r>
              <a:rPr lang="cs-CZ" altLang="cs-CZ" sz="2800" b="1" dirty="0"/>
              <a:t> </a:t>
            </a:r>
            <a:r>
              <a:rPr lang="cs-CZ" altLang="cs-CZ" sz="2800" b="1" dirty="0" err="1"/>
              <a:t>Chatelierův</a:t>
            </a:r>
            <a:r>
              <a:rPr lang="cs-CZ" altLang="cs-CZ" sz="2800" b="1" dirty="0"/>
              <a:t> princip:</a:t>
            </a:r>
            <a:endParaRPr lang="cs-CZ" altLang="cs-CZ" sz="2800" b="1" i="1" dirty="0"/>
          </a:p>
          <a:p>
            <a:pPr eaLnBrk="1" hangingPunct="1">
              <a:lnSpc>
                <a:spcPct val="100000"/>
              </a:lnSpc>
            </a:pPr>
            <a:r>
              <a:rPr lang="cs-CZ" altLang="cs-CZ" sz="2800" i="1" dirty="0"/>
              <a:t>V blízkosti stacionárního stavu vyvolávají fluktuace či poruchové síly takové toky látky a energie, že se jimi tyto fluktuace (účinky poruchových sil) likvidují.</a:t>
            </a:r>
            <a:endParaRPr lang="cs-CZ" altLang="cs-CZ" sz="2800" dirty="0"/>
          </a:p>
          <a:p>
            <a:pPr eaLnBrk="1" hangingPunct="1">
              <a:lnSpc>
                <a:spcPct val="100000"/>
              </a:lnSpc>
            </a:pPr>
            <a:r>
              <a:rPr lang="cs-CZ" altLang="cs-CZ" sz="2800" dirty="0"/>
              <a:t>Kritický neboli bifurkační bod</a:t>
            </a:r>
          </a:p>
        </p:txBody>
      </p:sp>
    </p:spTree>
    <p:extLst>
      <p:ext uri="{BB962C8B-B14F-4D97-AF65-F5344CB8AC3E}">
        <p14:creationId xmlns:p14="http://schemas.microsoft.com/office/powerpoint/2010/main" val="41617235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1C73FE41-53D1-4472-BD21-4567D1BAA71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18800" y="494212"/>
            <a:ext cx="5211673" cy="451576"/>
          </a:xfrm>
        </p:spPr>
        <p:txBody>
          <a:bodyPr/>
          <a:lstStyle/>
          <a:p>
            <a:pPr eaLnBrk="1" hangingPunct="1"/>
            <a:r>
              <a:rPr lang="cs-CZ" altLang="cs-CZ" dirty="0"/>
              <a:t>Disipativní struktury</a:t>
            </a: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DEDFECFA-CA45-4B00-8F4E-5C6A36E9026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cs-CZ" altLang="cs-CZ" sz="2800" dirty="0"/>
              <a:t>Uspořádané nerovnovážné časově-prostorové struktury se nazývají </a:t>
            </a:r>
            <a:r>
              <a:rPr lang="cs-CZ" altLang="cs-CZ" sz="2800" b="1" dirty="0"/>
              <a:t>disipativní struktury</a:t>
            </a:r>
            <a:r>
              <a:rPr lang="cs-CZ" altLang="cs-CZ" sz="2800" dirty="0"/>
              <a:t>. Na disipativní struktury nelze aplikovat </a:t>
            </a:r>
            <a:r>
              <a:rPr lang="cs-CZ" altLang="cs-CZ" sz="2800" dirty="0" err="1"/>
              <a:t>Boltzmannův</a:t>
            </a:r>
            <a:r>
              <a:rPr lang="cs-CZ" altLang="cs-CZ" sz="2800" dirty="0"/>
              <a:t> vztah. Podle </a:t>
            </a:r>
            <a:r>
              <a:rPr lang="cs-CZ" altLang="cs-CZ" sz="2800" i="1" dirty="0" err="1"/>
              <a:t>Prigogina</a:t>
            </a:r>
            <a:r>
              <a:rPr lang="cs-CZ" altLang="cs-CZ" sz="2800" i="1" dirty="0"/>
              <a:t> </a:t>
            </a:r>
            <a:r>
              <a:rPr lang="cs-CZ" altLang="cs-CZ" sz="2800" dirty="0"/>
              <a:t>vznikají jako důsledek fluktuace a jsou stabilizovány výměnou energie s okolím. Disipativní struktury patří k problémům řešeným nelineární nerovnovážnou termodynamikou. Mohou vzniknout pouze v podmínkách dostatečně vzdálených od rovnováhy při dostatečném toku energie a látky. („</a:t>
            </a:r>
            <a:r>
              <a:rPr lang="cs-CZ" altLang="cs-CZ" sz="2800" dirty="0" err="1"/>
              <a:t>Bénardova</a:t>
            </a:r>
            <a:r>
              <a:rPr lang="cs-CZ" altLang="cs-CZ" sz="2800" dirty="0"/>
              <a:t> nestabilita“)</a:t>
            </a:r>
          </a:p>
        </p:txBody>
      </p:sp>
    </p:spTree>
    <p:extLst>
      <p:ext uri="{BB962C8B-B14F-4D97-AF65-F5344CB8AC3E}">
        <p14:creationId xmlns:p14="http://schemas.microsoft.com/office/powerpoint/2010/main" val="415051144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PPT_DBNAME" val="MUNI-termodynamika a život-21[20221003104939529].mdb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heme/theme1.xml><?xml version="1.0" encoding="utf-8"?>
<a:theme xmlns:a="http://schemas.openxmlformats.org/drawingml/2006/main" name="Presentation_MU_EN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med-prezentace-16-9-en-v10.potx" id="{4809AA62-8658-4889-927F-CCFBD8AEEE2D}" vid="{4A362696-E9B4-4D14-B349-4BDD75ADC317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A8BAC94BA468D488F31B2478A655CDC" ma:contentTypeVersion="2" ma:contentTypeDescription="Create a new document." ma:contentTypeScope="" ma:versionID="ee33a842da3844a56f5f7ee8bb88b81c">
  <xsd:schema xmlns:xsd="http://www.w3.org/2001/XMLSchema" xmlns:xs="http://www.w3.org/2001/XMLSchema" xmlns:p="http://schemas.microsoft.com/office/2006/metadata/properties" xmlns:ns2="76d5652a-9cd3-465f-98c7-aa8090bd65c7" targetNamespace="http://schemas.microsoft.com/office/2006/metadata/properties" ma:root="true" ma:fieldsID="0e2306b8fccc60975f3c3727b2649f8a" ns2:_="">
    <xsd:import namespace="76d5652a-9cd3-465f-98c7-aa8090bd65c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6d5652a-9cd3-465f-98c7-aa8090bd65c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7AB2800-9959-43A3-AFA0-8D9683547CD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6d5652a-9cd3-465f-98c7-aa8090bd65c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BBC64D6-CE6A-4B8F-9E06-9D36E473AAB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39E6250-3CF2-4C03-8BDB-FC890C3EB9E9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muni-med-prezentace-16-9-en-v10</Template>
  <TotalTime>42</TotalTime>
  <Words>1291</Words>
  <Application>Microsoft Office PowerPoint</Application>
  <PresentationFormat>Širokoúhlá obrazovka</PresentationFormat>
  <Paragraphs>132</Paragraphs>
  <Slides>23</Slides>
  <Notes>22</Notes>
  <HiddenSlides>0</HiddenSlides>
  <MMClips>0</MMClips>
  <ScaleCrop>false</ScaleCrop>
  <HeadingPairs>
    <vt:vector size="8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2</vt:i4>
      </vt:variant>
      <vt:variant>
        <vt:lpstr>Nadpisy snímků</vt:lpstr>
      </vt:variant>
      <vt:variant>
        <vt:i4>23</vt:i4>
      </vt:variant>
    </vt:vector>
  </HeadingPairs>
  <TitlesOfParts>
    <vt:vector size="30" baseType="lpstr">
      <vt:lpstr>Arial</vt:lpstr>
      <vt:lpstr>Symbol</vt:lpstr>
      <vt:lpstr>Tahoma</vt:lpstr>
      <vt:lpstr>Wingdings</vt:lpstr>
      <vt:lpstr>Presentation_MU_EN</vt:lpstr>
      <vt:lpstr>Rastrový obrázek</vt:lpstr>
      <vt:lpstr>Rastrový obraz</vt:lpstr>
      <vt:lpstr>Přednášky z lékařské biofyziky</vt:lpstr>
      <vt:lpstr>Obsah přednášky</vt:lpstr>
      <vt:lpstr>Základní pojmy nerovnovážné termodynamiky živých systémů</vt:lpstr>
      <vt:lpstr>Prigoginův princip </vt:lpstr>
      <vt:lpstr>Rozdíl mezi rovnovážným a stacionárním stavem</vt:lpstr>
      <vt:lpstr>Rozdíl mezi rovnovážným a stacionárním stavem</vt:lpstr>
      <vt:lpstr>Rozdíl mezi rovnovážným a stacionárním stavem</vt:lpstr>
      <vt:lpstr>Fluktuace a poruchové síly Zobecněný Le Chatelierův princip</vt:lpstr>
      <vt:lpstr>Disipativní struktury</vt:lpstr>
      <vt:lpstr>Autokatalytické reakce</vt:lpstr>
      <vt:lpstr>Reakce Bělousova-Žabotinského</vt:lpstr>
      <vt:lpstr>Příklady termodynamického přístupu k řešení problémů:</vt:lpstr>
      <vt:lpstr>Difuze jako nevratný proces</vt:lpstr>
      <vt:lpstr>I. Fickův zákon</vt:lpstr>
      <vt:lpstr>Difuzní koeficient</vt:lpstr>
      <vt:lpstr>II. Fickův zákon (nepovinně)</vt:lpstr>
      <vt:lpstr>Osmóza a osmotický tlak</vt:lpstr>
      <vt:lpstr>Pfefferův pokus</vt:lpstr>
      <vt:lpstr>van't Hoffův vzorec (zákon)</vt:lpstr>
      <vt:lpstr>van't Hoffův vzorec (zákon)</vt:lpstr>
      <vt:lpstr>Tonicita roztoků</vt:lpstr>
      <vt:lpstr>Jak to vypadá?</vt:lpstr>
      <vt:lpstr>Autor: Vojtěch Mornstein    Poslední revize a ozvučení: duben 2021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Přednášky z lékařské biofyziky</dc:title>
  <dc:creator>Vojtěch Mornstein</dc:creator>
  <cp:lastModifiedBy>ucitel</cp:lastModifiedBy>
  <cp:revision>9</cp:revision>
  <cp:lastPrinted>1601-01-01T00:00:00Z</cp:lastPrinted>
  <dcterms:created xsi:type="dcterms:W3CDTF">2021-04-03T14:17:16Z</dcterms:created>
  <dcterms:modified xsi:type="dcterms:W3CDTF">2022-10-11T13:52:24Z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0x0101008A8BAC94BA468D488F31B2478A655CDC</vt:lpwstr>
  </property>
</Properties>
</file>