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64" r:id="rId3"/>
    <p:sldId id="271" r:id="rId4"/>
    <p:sldId id="261" r:id="rId5"/>
    <p:sldId id="267" r:id="rId6"/>
    <p:sldId id="260" r:id="rId7"/>
    <p:sldId id="265" r:id="rId8"/>
    <p:sldId id="272" r:id="rId9"/>
    <p:sldId id="259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tty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40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CAF4E-2E5F-434C-91D3-0CB7A5F94B2A}" type="datetimeFigureOut">
              <a:rPr lang="cs-CZ" smtClean="0"/>
              <a:pPr/>
              <a:t>19.10.2021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4A396-D89A-4544-BB96-1647664EE1E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026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4A396-D89A-4544-BB96-1647664EE1E0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455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4A396-D89A-4544-BB96-1647664EE1E0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455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pPr/>
              <a:t>19.10.2021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697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pPr/>
              <a:t>19.10.2021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39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pPr/>
              <a:t>19.10.2021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68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pPr/>
              <a:t>19.10.2021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90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pPr/>
              <a:t>19.10.2021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583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pPr/>
              <a:t>19.10.2021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47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pPr/>
              <a:t>19.10.2021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93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pPr/>
              <a:t>19.10.2021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587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pPr/>
              <a:t>19.10.2021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292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pPr/>
              <a:t>19.10.2021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755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pPr/>
              <a:t>19.10.2021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855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1FA5-EDDD-4B5C-9BB1-E3AAF7E85C70}" type="datetimeFigureOut">
              <a:rPr lang="cs-CZ" smtClean="0"/>
              <a:pPr/>
              <a:t>19.10.2021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6A2C0-1F66-4B1A-A19A-7272C8DD052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461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tulka\Desktop\EEG\EEGra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9684" cy="4143404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34297" y="548680"/>
            <a:ext cx="8098143" cy="1472184"/>
          </a:xfrm>
        </p:spPr>
        <p:txBody>
          <a:bodyPr>
            <a:normAutofit fontScale="90000"/>
          </a:bodyPr>
          <a:lstStyle/>
          <a:p>
            <a:pPr algn="l"/>
            <a:r>
              <a:rPr lang="cs-CZ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Elektroencefalografie</a:t>
            </a:r>
            <a:br>
              <a:rPr lang="cs-CZ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Evokované potenciály</a:t>
            </a:r>
            <a:endParaRPr lang="cs-CZ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34297" y="5090424"/>
            <a:ext cx="8170152" cy="1506928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Fyziologický ústav</a:t>
            </a:r>
          </a:p>
          <a:p>
            <a:pPr algn="l"/>
            <a:r>
              <a:rPr lang="cs-CZ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Lékařská fakulta</a:t>
            </a:r>
          </a:p>
          <a:p>
            <a:pPr algn="l"/>
            <a:r>
              <a:rPr lang="cs-CZ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Masarykova univerzita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16636"/>
            <a:ext cx="1585912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829" y="4934098"/>
            <a:ext cx="1538287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65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  <a:t>Elektroencefalografie (EEG)</a:t>
            </a:r>
            <a:endParaRPr lang="cs-CZ" b="1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107504" y="2023863"/>
            <a:ext cx="8826184" cy="406943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sloužící k registraci elektrických </a:t>
            </a:r>
            <a:r>
              <a:rPr lang="cs-CZ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biopotenciálů</a:t>
            </a:r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mozku</a:t>
            </a:r>
          </a:p>
          <a:p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Hans Berger (1929)</a:t>
            </a:r>
          </a:p>
          <a:p>
            <a:pPr marL="82296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buFont typeface="Arial" panose="020B0604020202020204" pitchFamily="34" charset="0"/>
              <a:buChar char="•"/>
            </a:pPr>
            <a:r>
              <a:rPr lang="cs-CZ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skalpové</a:t>
            </a:r>
            <a:r>
              <a:rPr lang="cs-CZ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EEG</a:t>
            </a:r>
            <a:endParaRPr lang="cs-CZ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buFont typeface="Arial" panose="020B0604020202020204" pitchFamily="34" charset="0"/>
              <a:buChar char="•"/>
            </a:pPr>
            <a:r>
              <a:rPr lang="cs-CZ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elektrokortikorgram</a:t>
            </a:r>
            <a:r>
              <a:rPr lang="cs-CZ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ECoG</a:t>
            </a:r>
            <a:r>
              <a:rPr lang="cs-CZ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buFont typeface="Arial" panose="020B0604020202020204" pitchFamily="34" charset="0"/>
              <a:buChar char="•"/>
            </a:pPr>
            <a:r>
              <a:rPr lang="cs-CZ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stereoelektroencefalogram</a:t>
            </a:r>
            <a:r>
              <a:rPr lang="cs-CZ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(SEEG)</a:t>
            </a:r>
          </a:p>
          <a:p>
            <a:pPr lvl="4"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makro EEG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cs-CZ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</a:t>
            </a:r>
            <a:r>
              <a:rPr lang="cs-CZ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EEG</a:t>
            </a:r>
          </a:p>
          <a:p>
            <a:pPr marL="82296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" y="5920028"/>
            <a:ext cx="949678" cy="92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4947325"/>
            <a:ext cx="954541" cy="94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299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Elektroencefalografie</a:t>
            </a:r>
            <a:endParaRPr lang="cs-CZ" b="1" dirty="0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138884" y="1556792"/>
            <a:ext cx="8537572" cy="4896396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umístění elektrod: systém 10 20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" y="5920028"/>
            <a:ext cx="949678" cy="92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4947325"/>
            <a:ext cx="954541" cy="94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katulka\Desktop\EEG\systém 10 20 č.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2643182"/>
            <a:ext cx="3214710" cy="3702367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509962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  <a:t>Elektroencefalografie</a:t>
            </a:r>
            <a:endParaRPr lang="cs-CZ" b="1" dirty="0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83474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upevnění elektrod při </a:t>
            </a:r>
            <a:r>
              <a:rPr lang="cs-CZ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skalpovém</a:t>
            </a:r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EEG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" y="5920028"/>
            <a:ext cx="949678" cy="92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4947325"/>
            <a:ext cx="954541" cy="94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katulka\Desktop\EEG\čepice - dreamstime.co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9" y="2428868"/>
            <a:ext cx="3571900" cy="3793814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6811413" y="6305156"/>
            <a:ext cx="1832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/>
              <a:t>www.</a:t>
            </a:r>
            <a:r>
              <a:rPr lang="cs-CZ" sz="1400" i="1" dirty="0" err="1"/>
              <a:t>dreamstime.com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604391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Elekroencefalografie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5952"/>
            <a:ext cx="8229600" cy="4114816"/>
          </a:xfrm>
        </p:spPr>
        <p:txBody>
          <a:bodyPr>
            <a:normAutofit/>
          </a:bodyPr>
          <a:lstStyle/>
          <a:p>
            <a:r>
              <a:rPr lang="cs-CZ" sz="1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alfa rytmus: </a:t>
            </a:r>
            <a:r>
              <a:rPr lang="cs-CZ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cs-CZ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frekvence </a:t>
            </a:r>
            <a:r>
              <a:rPr lang="cs-CZ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8-13 Hz</a:t>
            </a:r>
            <a:r>
              <a:rPr lang="cs-CZ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 patrný při zavřených očích u 			bdělého, zdravého a zralého mozku, nejvíce 				</a:t>
            </a:r>
            <a:r>
              <a:rPr lang="cs-CZ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parietookcipitálně</a:t>
            </a:r>
            <a:r>
              <a:rPr lang="cs-CZ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1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 rytmus:</a:t>
            </a:r>
            <a:r>
              <a:rPr lang="cs-CZ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frekvence </a:t>
            </a:r>
            <a:r>
              <a:rPr lang="cs-CZ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14-30 Hz</a:t>
            </a:r>
            <a:r>
              <a:rPr lang="cs-CZ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 patrný při otevřených očích, 			někdy však i trvale nad frontální oblastí. Fenomén 			potlačení alfa aktivity při otevření očí – reakce 			blokády nebo zástavy (AAR) nebo Bergerova 			reakce. </a:t>
            </a:r>
          </a:p>
          <a:p>
            <a:r>
              <a:rPr lang="cs-CZ" sz="18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theta</a:t>
            </a:r>
            <a:r>
              <a:rPr lang="cs-CZ" sz="1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rytmus: </a:t>
            </a:r>
            <a:r>
              <a:rPr lang="cs-CZ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frekvence </a:t>
            </a:r>
            <a:r>
              <a:rPr lang="cs-CZ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4-7 Hz</a:t>
            </a:r>
            <a:r>
              <a:rPr lang="cs-CZ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patrný u dětí, u zdravého 				dospělého pouze v povrchních spánkových stádiích</a:t>
            </a:r>
          </a:p>
          <a:p>
            <a:r>
              <a:rPr lang="cs-CZ" sz="1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delta rytmus:</a:t>
            </a:r>
            <a:r>
              <a:rPr lang="cs-CZ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frekvence </a:t>
            </a:r>
            <a:r>
              <a:rPr lang="cs-CZ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1-3 Hz</a:t>
            </a:r>
            <a:r>
              <a:rPr lang="cs-CZ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 bdělosti u novorozenců a 			kojenců,  u dospělého jen v hlubokém NREM 			spánku, v bdělém hrubě patologické </a:t>
            </a:r>
          </a:p>
          <a:p>
            <a:endParaRPr lang="cs-CZ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305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  <a:t>Elektroencefalografie</a:t>
            </a:r>
            <a:endParaRPr lang="cs-CZ" b="1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11722" y="1428736"/>
            <a:ext cx="9132278" cy="757064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EEG vlny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" y="5920028"/>
            <a:ext cx="949678" cy="92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4947325"/>
            <a:ext cx="954541" cy="94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katulka\Desktop\EEG\EEG vln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2143116"/>
            <a:ext cx="6143668" cy="42204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4086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Elektroenecefalografie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685791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EEG záznam - ukázka</a:t>
            </a:r>
          </a:p>
        </p:txBody>
      </p:sp>
      <p:pic>
        <p:nvPicPr>
          <p:cNvPr id="5123" name="Picture 3" descr="C:\Users\katulka\Desktop\EEG\EEGra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264454"/>
            <a:ext cx="6143668" cy="4093504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406660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  <a:t>Evokované potenciály (EP)</a:t>
            </a:r>
            <a:endParaRPr lang="cs-CZ" b="1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179512" y="1500174"/>
            <a:ext cx="8754176" cy="1285884"/>
          </a:xfrm>
        </p:spPr>
        <p:txBody>
          <a:bodyPr>
            <a:normAutofit fontScale="25000" lnSpcReduction="20000"/>
          </a:bodyPr>
          <a:lstStyle/>
          <a:p>
            <a:pPr marL="269875" indent="-269875"/>
            <a:r>
              <a:rPr lang="cs-CZ" sz="8600" b="1" dirty="0">
                <a:solidFill>
                  <a:srgbClr val="0070C0"/>
                </a:solidFill>
                <a:cs typeface="Arial" panose="020B0604020202020204" pitchFamily="34" charset="0"/>
              </a:rPr>
              <a:t>elektrický projev mozkové činnosti vyvolaný zevním senzorickým podnětem</a:t>
            </a:r>
          </a:p>
          <a:p>
            <a:pPr marL="269875" indent="-269875"/>
            <a:endParaRPr lang="cs-CZ" sz="86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269875" indent="-269875"/>
            <a:r>
              <a:rPr lang="cs-CZ" sz="8600" b="1" dirty="0">
                <a:solidFill>
                  <a:srgbClr val="0070C0"/>
                </a:solidFill>
                <a:cs typeface="Arial" panose="020B0604020202020204" pitchFamily="34" charset="0"/>
              </a:rPr>
              <a:t>zhodnocení funkčního stavu dané nervové dráhy</a:t>
            </a:r>
          </a:p>
          <a:p>
            <a:pPr algn="ctr"/>
            <a:endParaRPr lang="cs-CZ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" y="5920028"/>
            <a:ext cx="949678" cy="92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4947325"/>
            <a:ext cx="954541" cy="94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79512" y="3013076"/>
            <a:ext cx="8856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b="1" u="sng" dirty="0">
                <a:solidFill>
                  <a:srgbClr val="0070C0"/>
                </a:solidFill>
              </a:rPr>
              <a:t>TYPY EP:</a:t>
            </a:r>
          </a:p>
          <a:p>
            <a:pPr marL="285750" indent="-285750"/>
            <a:r>
              <a:rPr lang="cs-CZ" sz="2400" b="1" dirty="0">
                <a:solidFill>
                  <a:srgbClr val="0070C0"/>
                </a:solidFill>
              </a:rPr>
              <a:t>			VEP (zrakové)</a:t>
            </a:r>
          </a:p>
          <a:p>
            <a:pPr marL="285750" indent="-285750"/>
            <a:r>
              <a:rPr lang="cs-CZ" sz="2400" b="1" dirty="0">
                <a:solidFill>
                  <a:srgbClr val="0070C0"/>
                </a:solidFill>
              </a:rPr>
              <a:t>			AEP (sluchové)</a:t>
            </a:r>
          </a:p>
          <a:p>
            <a:pPr marL="285750" indent="-285750"/>
            <a:r>
              <a:rPr lang="cs-CZ" sz="2400" b="1" dirty="0">
                <a:solidFill>
                  <a:srgbClr val="0070C0"/>
                </a:solidFill>
              </a:rPr>
              <a:t>			SEP (</a:t>
            </a:r>
            <a:r>
              <a:rPr lang="cs-CZ" sz="2400" b="1" dirty="0" err="1">
                <a:solidFill>
                  <a:srgbClr val="0070C0"/>
                </a:solidFill>
              </a:rPr>
              <a:t>somatosenzorické</a:t>
            </a:r>
            <a:r>
              <a:rPr lang="cs-CZ" sz="2400" b="1" dirty="0">
                <a:solidFill>
                  <a:srgbClr val="0070C0"/>
                </a:solidFill>
              </a:rPr>
              <a:t>)</a:t>
            </a:r>
          </a:p>
          <a:p>
            <a:pPr marL="285750" indent="-285750"/>
            <a:r>
              <a:rPr lang="cs-CZ" sz="2400" b="1" dirty="0">
                <a:solidFill>
                  <a:srgbClr val="0070C0"/>
                </a:solidFill>
              </a:rPr>
              <a:t>			MEP (motorické)</a:t>
            </a:r>
          </a:p>
          <a:p>
            <a:pPr marL="285750" indent="-285750"/>
            <a:r>
              <a:rPr lang="cs-CZ" sz="2400" b="1" dirty="0">
                <a:solidFill>
                  <a:srgbClr val="0070C0"/>
                </a:solidFill>
              </a:rPr>
              <a:t>			SSEP (ustálené)</a:t>
            </a:r>
          </a:p>
          <a:p>
            <a:pPr marL="285750" indent="-285750"/>
            <a:r>
              <a:rPr lang="cs-CZ" sz="2400" b="1" dirty="0">
                <a:solidFill>
                  <a:srgbClr val="0070C0"/>
                </a:solidFill>
              </a:rPr>
              <a:t>			ERP (kognitivní)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54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  <a:t>Evokované potenciály</a:t>
            </a:r>
            <a:endParaRPr lang="cs-CZ" b="1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757064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vlna p300 (průměrná latence 300ms)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" y="5920028"/>
            <a:ext cx="949678" cy="92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4947325"/>
            <a:ext cx="954541" cy="94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katulka\Desktop\EEG\E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2214554"/>
            <a:ext cx="4191008" cy="4289235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8598553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</TotalTime>
  <Words>284</Words>
  <Application>Microsoft Office PowerPoint</Application>
  <PresentationFormat>Předvádění na obrazovce (4:3)</PresentationFormat>
  <Paragraphs>44</Paragraphs>
  <Slides>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Calibri</vt:lpstr>
      <vt:lpstr>Motiv systému Office</vt:lpstr>
      <vt:lpstr>Elektroencefalografie Evokované potenciály</vt:lpstr>
      <vt:lpstr>Elektroencefalografie (EEG)</vt:lpstr>
      <vt:lpstr>Elektroencefalografie</vt:lpstr>
      <vt:lpstr>Elektroencefalografie</vt:lpstr>
      <vt:lpstr>Elekroencefalografie</vt:lpstr>
      <vt:lpstr>Elektroencefalografie</vt:lpstr>
      <vt:lpstr>Elektroenecefalografie</vt:lpstr>
      <vt:lpstr>Evokované potenciály (EP)</vt:lpstr>
      <vt:lpstr>Evokované potenciály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Electrocardiography</dc:title>
  <dc:creator>Markéta</dc:creator>
  <cp:lastModifiedBy>Zuzana Nováková</cp:lastModifiedBy>
  <cp:revision>79</cp:revision>
  <dcterms:created xsi:type="dcterms:W3CDTF">2015-09-14T18:44:08Z</dcterms:created>
  <dcterms:modified xsi:type="dcterms:W3CDTF">2021-10-19T05:07:09Z</dcterms:modified>
</cp:coreProperties>
</file>