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1" r:id="rId9"/>
    <p:sldId id="289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80" r:id="rId18"/>
    <p:sldId id="282" r:id="rId19"/>
    <p:sldId id="283" r:id="rId20"/>
    <p:sldId id="284" r:id="rId21"/>
    <p:sldId id="288" r:id="rId22"/>
    <p:sldId id="285" r:id="rId23"/>
    <p:sldId id="286" r:id="rId24"/>
    <p:sldId id="287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304" r:id="rId33"/>
    <p:sldId id="305" r:id="rId34"/>
    <p:sldId id="307" r:id="rId35"/>
    <p:sldId id="306" r:id="rId36"/>
    <p:sldId id="297" r:id="rId37"/>
    <p:sldId id="298" r:id="rId38"/>
    <p:sldId id="299" r:id="rId39"/>
    <p:sldId id="301" r:id="rId40"/>
    <p:sldId id="302" r:id="rId41"/>
    <p:sldId id="300" r:id="rId42"/>
    <p:sldId id="308" r:id="rId4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DADEDF-3ACA-4376-B863-08B53B25D95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171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DD7EDC-09A5-47C3-B6E8-16E1112535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771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28605-41FA-4F98-9B5B-3DC33B418BDB}" type="slidenum">
              <a:rPr lang="en-GB"/>
              <a:pPr/>
              <a:t>1</a:t>
            </a:fld>
            <a:endParaRPr lang="en-GB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207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DBD155-624A-4C71-B886-265FB0FB976C}" type="slidenum">
              <a:rPr lang="en-GB"/>
              <a:pPr/>
              <a:t>10</a:t>
            </a:fld>
            <a:endParaRPr lang="en-GB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11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82896-285D-47FE-A3B9-D1D202503C4B}" type="slidenum">
              <a:rPr lang="en-GB"/>
              <a:pPr/>
              <a:t>11</a:t>
            </a:fld>
            <a:endParaRPr lang="en-GB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319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5EE5A-4AC7-48B8-8ED8-79F81CE14B88}" type="slidenum">
              <a:rPr lang="en-GB"/>
              <a:pPr/>
              <a:t>12</a:t>
            </a:fld>
            <a:endParaRPr lang="en-GB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04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E56FD-780E-4A9D-8181-8E8F563EC8F5}" type="slidenum">
              <a:rPr lang="en-GB"/>
              <a:pPr/>
              <a:t>13</a:t>
            </a:fld>
            <a:endParaRPr lang="en-GB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587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F6732F-82BE-406C-B9C3-74251364B41C}" type="slidenum">
              <a:rPr lang="en-GB"/>
              <a:pPr/>
              <a:t>14</a:t>
            </a:fld>
            <a:endParaRPr lang="en-GB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216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9F366-BEC5-4C67-B170-2501EB094FE0}" type="slidenum">
              <a:rPr lang="en-GB"/>
              <a:pPr/>
              <a:t>15</a:t>
            </a:fld>
            <a:endParaRPr lang="en-GB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437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C0B2C-405A-413B-9E67-BCF03DC44E56}" type="slidenum">
              <a:rPr lang="en-GB"/>
              <a:pPr/>
              <a:t>16</a:t>
            </a:fld>
            <a:endParaRPr lang="en-GB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537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FB6A8-77BB-4A0C-936E-7E07F08411CD}" type="slidenum">
              <a:rPr lang="en-GB"/>
              <a:pPr/>
              <a:t>17</a:t>
            </a:fld>
            <a:endParaRPr lang="en-GB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498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0B9A5-07B7-483E-8D5B-EB743CB3A75C}" type="slidenum">
              <a:rPr lang="en-GB"/>
              <a:pPr/>
              <a:t>18</a:t>
            </a:fld>
            <a:endParaRPr lang="en-GB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72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10D23-52F2-4A64-AF2B-6D7B82625F62}" type="slidenum">
              <a:rPr lang="en-GB"/>
              <a:pPr/>
              <a:t>19</a:t>
            </a:fld>
            <a:endParaRPr lang="en-GB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7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5498B-F474-454A-B29F-B60BF3DA5F4D}" type="slidenum">
              <a:rPr lang="en-GB"/>
              <a:pPr/>
              <a:t>2</a:t>
            </a:fld>
            <a:endParaRPr lang="en-GB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332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DC7CD7-A848-4A20-9ED8-7B4A2C351F91}" type="slidenum">
              <a:rPr lang="en-GB"/>
              <a:pPr/>
              <a:t>20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061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F7148-C5F2-4456-A725-43A5E092D3C7}" type="slidenum">
              <a:rPr lang="en-GB"/>
              <a:pPr/>
              <a:t>21</a:t>
            </a:fld>
            <a:endParaRPr lang="en-GB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059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C25E0-F147-4DAB-8E5C-593B3327E27D}" type="slidenum">
              <a:rPr lang="en-GB"/>
              <a:pPr/>
              <a:t>22</a:t>
            </a:fld>
            <a:endParaRPr lang="en-GB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7990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7E284-4FC5-444D-956F-CF46A1B39E64}" type="slidenum">
              <a:rPr lang="en-GB"/>
              <a:pPr/>
              <a:t>23</a:t>
            </a:fld>
            <a:endParaRPr lang="en-GB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577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766978-32B9-486A-8E53-0F596E5D4EB1}" type="slidenum">
              <a:rPr lang="en-GB"/>
              <a:pPr/>
              <a:t>24</a:t>
            </a:fld>
            <a:endParaRPr lang="en-GB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4269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5EBF2C-EE25-453B-9B3E-712F9E8A51E9}" type="slidenum">
              <a:rPr lang="en-GB"/>
              <a:pPr/>
              <a:t>25</a:t>
            </a:fld>
            <a:endParaRPr lang="en-GB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658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CA8D6-F525-4F67-853B-4837A020286E}" type="slidenum">
              <a:rPr lang="en-GB"/>
              <a:pPr/>
              <a:t>26</a:t>
            </a:fld>
            <a:endParaRPr lang="en-GB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4971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EBE66-2017-4B9D-B09C-5FFFE0B91689}" type="slidenum">
              <a:rPr lang="en-GB"/>
              <a:pPr/>
              <a:t>27</a:t>
            </a:fld>
            <a:endParaRPr lang="en-GB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9857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3F917-DC60-4506-83F5-CFFD44AA25F1}" type="slidenum">
              <a:rPr lang="en-GB"/>
              <a:pPr/>
              <a:t>28</a:t>
            </a:fld>
            <a:endParaRPr lang="en-GB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3004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B385D-7597-40CC-9901-6F2D31F504FA}" type="slidenum">
              <a:rPr lang="en-GB"/>
              <a:pPr/>
              <a:t>29</a:t>
            </a:fld>
            <a:endParaRPr lang="en-GB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321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87FA1-BDB0-4154-A281-515C4D529DD5}" type="slidenum">
              <a:rPr lang="en-GB"/>
              <a:pPr/>
              <a:t>3</a:t>
            </a:fld>
            <a:endParaRPr lang="en-GB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8223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4EEA4-B25C-4E3E-BFDD-A1AA8F321F13}" type="slidenum">
              <a:rPr lang="en-GB"/>
              <a:pPr/>
              <a:t>30</a:t>
            </a:fld>
            <a:endParaRPr lang="en-GB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7251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066B2-8128-4999-9481-883BB03CFB75}" type="slidenum">
              <a:rPr lang="en-GB"/>
              <a:pPr/>
              <a:t>31</a:t>
            </a:fld>
            <a:endParaRPr lang="en-GB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0895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13327-0FEA-41EA-89EE-C68808A1C917}" type="slidenum">
              <a:rPr lang="en-GB"/>
              <a:pPr/>
              <a:t>32</a:t>
            </a:fld>
            <a:endParaRPr lang="en-GB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381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AF5330-2F06-4469-BEF5-48F58EED12AA}" type="slidenum">
              <a:rPr lang="en-GB"/>
              <a:pPr/>
              <a:t>33</a:t>
            </a:fld>
            <a:endParaRPr lang="en-GB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5430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45025-A637-4C49-9F5F-D2B6546B3516}" type="slidenum">
              <a:rPr lang="en-GB"/>
              <a:pPr/>
              <a:t>34</a:t>
            </a:fld>
            <a:endParaRPr lang="en-GB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9998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3AA76-28AE-4801-8A2D-6EFE271B0723}" type="slidenum">
              <a:rPr lang="en-GB"/>
              <a:pPr/>
              <a:t>35</a:t>
            </a:fld>
            <a:endParaRPr lang="en-GB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7033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37C4E-A0A6-4490-B9C4-FCAA52614F6F}" type="slidenum">
              <a:rPr lang="en-GB"/>
              <a:pPr/>
              <a:t>36</a:t>
            </a:fld>
            <a:endParaRPr lang="en-GB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7058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641B6-BA9B-45C0-B751-6A916E8238C7}" type="slidenum">
              <a:rPr lang="en-GB"/>
              <a:pPr/>
              <a:t>37</a:t>
            </a:fld>
            <a:endParaRPr lang="en-GB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1359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89182B-C7D8-4A80-972A-2190D947AA82}" type="slidenum">
              <a:rPr lang="en-GB"/>
              <a:pPr/>
              <a:t>38</a:t>
            </a:fld>
            <a:endParaRPr lang="en-GB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8200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52EF2-5587-4A87-9AF4-1AC80384E9C9}" type="slidenum">
              <a:rPr lang="en-GB"/>
              <a:pPr/>
              <a:t>39</a:t>
            </a:fld>
            <a:endParaRPr lang="en-GB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344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961A1-9E30-471C-8A01-59CD0EAB0102}" type="slidenum">
              <a:rPr lang="en-GB"/>
              <a:pPr/>
              <a:t>4</a:t>
            </a:fld>
            <a:endParaRPr lang="en-GB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438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40C60-77BE-4E48-AE68-86E7D32A3A6F}" type="slidenum">
              <a:rPr lang="en-GB"/>
              <a:pPr/>
              <a:t>40</a:t>
            </a:fld>
            <a:endParaRPr lang="en-GB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0465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1E3CE-FCA6-4EED-BF1D-1B37EC84E44B}" type="slidenum">
              <a:rPr lang="en-GB"/>
              <a:pPr/>
              <a:t>41</a:t>
            </a:fld>
            <a:endParaRPr lang="en-GB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8709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E10BE-8150-4C3B-8DAD-2EAF5AC99D0D}" type="slidenum">
              <a:rPr lang="en-GB"/>
              <a:pPr/>
              <a:t>42</a:t>
            </a:fld>
            <a:endParaRPr lang="en-GB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408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706D1-35BC-4577-8BC6-470832132109}" type="slidenum">
              <a:rPr lang="en-GB"/>
              <a:pPr/>
              <a:t>5</a:t>
            </a:fld>
            <a:endParaRPr lang="en-GB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823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BBF1D-25BC-4D16-9986-24055572FB87}" type="slidenum">
              <a:rPr lang="en-GB"/>
              <a:pPr/>
              <a:t>6</a:t>
            </a:fld>
            <a:endParaRPr lang="en-GB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820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04422-81EE-4C4B-921C-EDF28B9D272D}" type="slidenum">
              <a:rPr lang="en-GB"/>
              <a:pPr/>
              <a:t>7</a:t>
            </a:fld>
            <a:endParaRPr lang="en-GB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755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D9F9C-EBAA-4144-9483-9B44117E90C0}" type="slidenum">
              <a:rPr lang="en-GB"/>
              <a:pPr/>
              <a:t>8</a:t>
            </a:fld>
            <a:endParaRPr lang="en-GB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055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71E41-F95E-4B67-BD86-D9B58C55F42B}" type="slidenum">
              <a:rPr lang="en-GB"/>
              <a:pPr/>
              <a:t>9</a:t>
            </a:fld>
            <a:endParaRPr lang="en-GB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60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AE0A-4CAB-4DC5-BA78-15EFF0587BD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82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5B8E-142E-4345-876D-D866E33E60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31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0C8F-C0AF-4FEB-8808-6CDEAEF065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81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6B09-3CA2-4F82-9A67-73598E0C9F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12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BAFA-5A89-49FF-BAD6-4B37C93B5D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34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A2BF-FFDD-42DE-87A8-C6573762D4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0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E871-55BB-4CEE-9994-FCE421C0B5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64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D50E-B355-4BB3-AEAA-F0EEC311D4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97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C36C-1DC2-4A20-B8C0-141B6DAA76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80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24FB-AB70-45A3-B952-C15C899C74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64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DCD4-4DCF-4DAA-9277-940DAEB4DB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87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630EE-8AA0-4EDD-8D10-ABB6588119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43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700808"/>
            <a:ext cx="7776864" cy="4248472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Červené oko – diferenciální diagnostika</a:t>
            </a: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Oční klinika FN Brno a LF MU</a:t>
            </a:r>
            <a:br>
              <a:rPr lang="cs-CZ" dirty="0">
                <a:solidFill>
                  <a:schemeClr val="folHlink"/>
                </a:solidFill>
              </a:rPr>
            </a:br>
            <a:endParaRPr lang="en-GB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825" y="95250"/>
            <a:ext cx="432435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Suché oko</a:t>
            </a:r>
            <a:endParaRPr lang="en-GB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/>
              <a:t>Jedná se o nedostatečné množství slz nebo jejich nedostatečná funkce vedoucí k nestabilitě slzného filmu a poruchám očnímu povrchu.</a:t>
            </a:r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b="1" dirty="0" err="1"/>
              <a:t>Keratoconjunctivitis</a:t>
            </a:r>
            <a:r>
              <a:rPr lang="en-GB" sz="2400" b="1" dirty="0"/>
              <a:t> </a:t>
            </a:r>
            <a:r>
              <a:rPr lang="en-GB" sz="2400" b="1" dirty="0" err="1"/>
              <a:t>sicca</a:t>
            </a:r>
            <a:r>
              <a:rPr lang="en-GB" sz="2400" dirty="0"/>
              <a:t> (KCS) </a:t>
            </a:r>
            <a:r>
              <a:rPr lang="cs-CZ" sz="2400" dirty="0"/>
              <a:t>– určitý stupeň suchosti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b="1" dirty="0" err="1"/>
              <a:t>Xerophthalmia</a:t>
            </a:r>
            <a:r>
              <a:rPr lang="en-GB" sz="2400" dirty="0"/>
              <a:t> </a:t>
            </a:r>
            <a:r>
              <a:rPr lang="cs-CZ" sz="2400" dirty="0"/>
              <a:t>– suché oko spojené s deficitem Vitaminu A </a:t>
            </a:r>
            <a:r>
              <a:rPr lang="en-GB" sz="2400" dirty="0"/>
              <a:t>y</a:t>
            </a:r>
          </a:p>
          <a:p>
            <a:pPr>
              <a:lnSpc>
                <a:spcPct val="90000"/>
              </a:lnSpc>
            </a:pPr>
            <a:r>
              <a:rPr lang="en-GB" sz="2400" b="1" dirty="0" err="1"/>
              <a:t>Xerosis</a:t>
            </a:r>
            <a:r>
              <a:rPr lang="en-GB" sz="2400" dirty="0"/>
              <a:t> </a:t>
            </a:r>
            <a:r>
              <a:rPr lang="cs-CZ" sz="2400" dirty="0"/>
              <a:t>– extrémní suchost oka a keratinizace vedoucí k závažnému jizvení spojivky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b="1" dirty="0" err="1"/>
              <a:t>Sjögren</a:t>
            </a:r>
            <a:r>
              <a:rPr lang="cs-CZ" sz="2400" b="1" dirty="0" err="1"/>
              <a:t>ův</a:t>
            </a:r>
            <a:r>
              <a:rPr lang="en-GB" sz="2400" b="1" dirty="0"/>
              <a:t> </a:t>
            </a:r>
            <a:r>
              <a:rPr lang="en-GB" sz="2400" b="1" dirty="0" err="1"/>
              <a:t>syndrom</a:t>
            </a:r>
            <a:r>
              <a:rPr lang="cs-CZ" sz="2400" b="1" dirty="0"/>
              <a:t> </a:t>
            </a:r>
            <a:r>
              <a:rPr lang="cs-CZ" sz="2400" dirty="0"/>
              <a:t>je autoimunitní onemocnění často spojené se </a:t>
            </a:r>
            <a:r>
              <a:rPr lang="cs-CZ" sz="2400" dirty="0" err="1"/>
              <a:t>sy</a:t>
            </a:r>
            <a:r>
              <a:rPr lang="cs-CZ" sz="2400" dirty="0"/>
              <a:t>. suchého oka. </a:t>
            </a:r>
            <a:r>
              <a:rPr lang="en-GB" sz="2400" dirty="0"/>
              <a:t> </a:t>
            </a:r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Suché oko</a:t>
            </a:r>
            <a:endParaRPr lang="en-GB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Příznaky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Pocit suchosti, písku a pálení zhoršující se během dne, přechodné rozmazané vidění, zarudnutí víček. </a:t>
            </a:r>
            <a:endParaRPr lang="en-GB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333375"/>
            <a:ext cx="2911475" cy="630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Spojivka</a:t>
            </a:r>
            <a:endParaRPr lang="en-GB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754438" cy="4530725"/>
          </a:xfrm>
        </p:spPr>
        <p:txBody>
          <a:bodyPr/>
          <a:lstStyle/>
          <a:p>
            <a:r>
              <a:rPr lang="cs-CZ" sz="2400" b="1" dirty="0">
                <a:solidFill>
                  <a:srgbClr val="7030A0"/>
                </a:solidFill>
              </a:rPr>
              <a:t>Spojivková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b="1" dirty="0" err="1">
                <a:solidFill>
                  <a:srgbClr val="7030A0"/>
                </a:solidFill>
              </a:rPr>
              <a:t>inje</a:t>
            </a:r>
            <a:r>
              <a:rPr lang="cs-CZ" sz="2400" b="1" dirty="0" err="1">
                <a:solidFill>
                  <a:srgbClr val="7030A0"/>
                </a:solidFill>
              </a:rPr>
              <a:t>kce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cs-CZ" sz="2400" dirty="0">
                <a:solidFill>
                  <a:srgbClr val="7030A0"/>
                </a:solidFill>
              </a:rPr>
              <a:t>je difuzní</a:t>
            </a:r>
            <a:r>
              <a:rPr lang="en-GB" sz="2400" dirty="0">
                <a:solidFill>
                  <a:srgbClr val="7030A0"/>
                </a:solidFill>
              </a:rPr>
              <a:t>, </a:t>
            </a:r>
            <a:r>
              <a:rPr lang="cs-CZ" sz="2400" dirty="0">
                <a:solidFill>
                  <a:srgbClr val="7030A0"/>
                </a:solidFill>
              </a:rPr>
              <a:t>sytě rudá a více </a:t>
            </a:r>
            <a:r>
              <a:rPr lang="en-GB" sz="2400" dirty="0" err="1">
                <a:solidFill>
                  <a:srgbClr val="7030A0"/>
                </a:solidFill>
              </a:rPr>
              <a:t>intens</a:t>
            </a:r>
            <a:r>
              <a:rPr lang="cs-CZ" sz="2400" dirty="0" err="1">
                <a:solidFill>
                  <a:srgbClr val="7030A0"/>
                </a:solidFill>
              </a:rPr>
              <a:t>ivní</a:t>
            </a:r>
            <a:r>
              <a:rPr lang="cs-CZ" sz="2400" dirty="0">
                <a:solidFill>
                  <a:srgbClr val="7030A0"/>
                </a:solidFill>
              </a:rPr>
              <a:t> od </a:t>
            </a:r>
            <a:r>
              <a:rPr lang="en-GB" sz="2400" dirty="0" err="1">
                <a:solidFill>
                  <a:srgbClr val="7030A0"/>
                </a:solidFill>
              </a:rPr>
              <a:t>limbu</a:t>
            </a:r>
            <a:endParaRPr lang="cs-CZ" sz="2400" dirty="0">
              <a:solidFill>
                <a:srgbClr val="7030A0"/>
              </a:solidFill>
            </a:endParaRPr>
          </a:p>
          <a:p>
            <a:r>
              <a:rPr lang="en-GB" sz="2400" dirty="0"/>
              <a:t>Instil</a:t>
            </a:r>
            <a:r>
              <a:rPr lang="cs-CZ" sz="2400" dirty="0" err="1"/>
              <a:t>ace</a:t>
            </a:r>
            <a:r>
              <a:rPr lang="en-GB" sz="2400" dirty="0"/>
              <a:t> 10% </a:t>
            </a:r>
            <a:r>
              <a:rPr lang="cs-CZ" sz="2400" dirty="0" err="1"/>
              <a:t>fenylefrinových</a:t>
            </a:r>
            <a:r>
              <a:rPr lang="cs-CZ" sz="2400" dirty="0"/>
              <a:t> kapek kontrahuje spojivkové a </a:t>
            </a:r>
            <a:r>
              <a:rPr lang="cs-CZ" sz="2400" dirty="0" err="1"/>
              <a:t>episklerální</a:t>
            </a:r>
            <a:r>
              <a:rPr lang="cs-CZ" sz="2400" dirty="0"/>
              <a:t> cévy</a:t>
            </a:r>
            <a:endParaRPr lang="cs-CZ" sz="2400" dirty="0">
              <a:solidFill>
                <a:schemeClr val="folHlink"/>
              </a:solidFill>
            </a:endParaRPr>
          </a:p>
          <a:p>
            <a:endParaRPr lang="en-GB" sz="2400" dirty="0"/>
          </a:p>
        </p:txBody>
      </p:sp>
      <p:pic>
        <p:nvPicPr>
          <p:cNvPr id="138244" name="Picture 4" descr="bakteriální kon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353" y="4221088"/>
            <a:ext cx="3518545" cy="2493028"/>
          </a:xfrm>
          <a:prstGeom prst="rect">
            <a:avLst/>
          </a:prstGeom>
          <a:noFill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031" y="1916833"/>
            <a:ext cx="4377285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Spojivka</a:t>
            </a:r>
            <a:endParaRPr lang="en-GB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err="1">
                <a:solidFill>
                  <a:srgbClr val="7030A0"/>
                </a:solidFill>
              </a:rPr>
              <a:t>Bacteriální</a:t>
            </a:r>
            <a:r>
              <a:rPr lang="cs-CZ" sz="2400" dirty="0">
                <a:solidFill>
                  <a:srgbClr val="7030A0"/>
                </a:solidFill>
              </a:rPr>
              <a:t> </a:t>
            </a:r>
            <a:r>
              <a:rPr lang="cs-CZ" sz="2400" dirty="0"/>
              <a:t>- </a:t>
            </a:r>
            <a:r>
              <a:rPr lang="en-GB" sz="2400" i="1" dirty="0"/>
              <a:t>H. </a:t>
            </a:r>
            <a:r>
              <a:rPr lang="en-GB" sz="2400" i="1" dirty="0" err="1"/>
              <a:t>influenzae</a:t>
            </a:r>
            <a:r>
              <a:rPr lang="en-GB" sz="2400" i="1" dirty="0"/>
              <a:t>, S. </a:t>
            </a:r>
            <a:r>
              <a:rPr lang="en-GB" sz="2400" i="1" dirty="0" err="1"/>
              <a:t>pneumoniae</a:t>
            </a:r>
            <a:r>
              <a:rPr lang="en-GB" sz="2400" i="1" dirty="0"/>
              <a:t>, S. aureus</a:t>
            </a:r>
            <a:r>
              <a:rPr lang="en-GB" sz="2400" dirty="0"/>
              <a:t> 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P</a:t>
            </a:r>
            <a:r>
              <a:rPr lang="en-GB" sz="2400" dirty="0" err="1"/>
              <a:t>apil</a:t>
            </a:r>
            <a:r>
              <a:rPr lang="cs-CZ" sz="2400" dirty="0" err="1"/>
              <a:t>ární</a:t>
            </a:r>
            <a:r>
              <a:rPr lang="cs-CZ" sz="2400" dirty="0"/>
              <a:t> </a:t>
            </a:r>
            <a:r>
              <a:rPr lang="en-GB" sz="2400" dirty="0"/>
              <a:t>rea</a:t>
            </a:r>
            <a:r>
              <a:rPr lang="cs-CZ" sz="2400" dirty="0" err="1"/>
              <a:t>kce</a:t>
            </a:r>
            <a:r>
              <a:rPr lang="cs-CZ" sz="2400" dirty="0"/>
              <a:t> na </a:t>
            </a:r>
            <a:r>
              <a:rPr lang="en-GB" sz="2400" dirty="0"/>
              <a:t>tars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 spojivce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cs-CZ" sz="2400" dirty="0"/>
              <a:t>M</a:t>
            </a:r>
            <a:r>
              <a:rPr lang="en-GB" sz="2400" dirty="0"/>
              <a:t>u</a:t>
            </a:r>
            <a:r>
              <a:rPr lang="cs-CZ" sz="2400" dirty="0" err="1"/>
              <a:t>kopurulentní</a:t>
            </a:r>
            <a:r>
              <a:rPr lang="cs-CZ" sz="2400" dirty="0"/>
              <a:t> sekrece</a:t>
            </a:r>
          </a:p>
          <a:p>
            <a:r>
              <a:rPr lang="cs-CZ" sz="2400" dirty="0"/>
              <a:t>Spíše jednostranná, v zimě </a:t>
            </a:r>
          </a:p>
          <a:p>
            <a:endParaRPr lang="cs-CZ" sz="2400" dirty="0"/>
          </a:p>
          <a:p>
            <a:r>
              <a:rPr lang="en-GB" sz="2400" dirty="0" err="1"/>
              <a:t>Gono</a:t>
            </a:r>
            <a:r>
              <a:rPr lang="cs-CZ" sz="2400" dirty="0"/>
              <a:t>koková</a:t>
            </a:r>
            <a:r>
              <a:rPr lang="en-GB" sz="2400" dirty="0"/>
              <a:t> </a:t>
            </a:r>
            <a:r>
              <a:rPr lang="en-GB" sz="2400" dirty="0" err="1"/>
              <a:t>keratoconjunctivitis</a:t>
            </a:r>
            <a:r>
              <a:rPr lang="en-GB" sz="2400" dirty="0"/>
              <a:t> </a:t>
            </a:r>
            <a:r>
              <a:rPr lang="cs-CZ" sz="2400" dirty="0"/>
              <a:t>- p</a:t>
            </a:r>
            <a:r>
              <a:rPr lang="en-GB" sz="2400" dirty="0" err="1"/>
              <a:t>seudomembr</a:t>
            </a:r>
            <a:r>
              <a:rPr lang="cs-CZ" sz="2400" dirty="0" err="1"/>
              <a:t>ány</a:t>
            </a:r>
            <a:r>
              <a:rPr lang="cs-CZ" sz="2400" dirty="0"/>
              <a:t>, l</a:t>
            </a:r>
            <a:r>
              <a:rPr lang="en-GB" sz="2400" dirty="0" err="1"/>
              <a:t>ymphadenopat</a:t>
            </a:r>
            <a:r>
              <a:rPr lang="cs-CZ" sz="2400" dirty="0" err="1"/>
              <a:t>ie</a:t>
            </a:r>
            <a:r>
              <a:rPr lang="cs-CZ" sz="2400" dirty="0"/>
              <a:t>, rohovkové ulcerace ( u novorozenců riziko progrese s </a:t>
            </a:r>
            <a:r>
              <a:rPr lang="cs-CZ" sz="2400" dirty="0" err="1"/>
              <a:t>endophtalmitidou</a:t>
            </a:r>
            <a:r>
              <a:rPr lang="cs-CZ" sz="2400" dirty="0"/>
              <a:t> a </a:t>
            </a:r>
            <a:r>
              <a:rPr lang="cs-CZ" sz="2400" dirty="0" err="1"/>
              <a:t>encephalitidou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r>
              <a:rPr lang="cs-CZ" sz="2400" dirty="0"/>
              <a:t>T: lokální antibiotika</a:t>
            </a:r>
            <a:endParaRPr lang="en-GB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90500"/>
            <a:ext cx="4581525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6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90500"/>
            <a:ext cx="613410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Spojivka</a:t>
            </a:r>
            <a:endParaRPr lang="en-GB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>
                <a:solidFill>
                  <a:srgbClr val="7030A0"/>
                </a:solidFill>
              </a:rPr>
              <a:t>Virová konjunktivitida</a:t>
            </a:r>
            <a:endParaRPr lang="cs-CZ" sz="2400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None/>
            </a:pPr>
            <a:endParaRPr lang="cs-CZ" sz="2400" dirty="0">
              <a:solidFill>
                <a:schemeClr val="folHlink"/>
              </a:solidFill>
            </a:endParaRPr>
          </a:p>
          <a:p>
            <a:r>
              <a:rPr lang="en-GB" sz="2400" b="1" dirty="0" err="1"/>
              <a:t>Adenovir</a:t>
            </a:r>
            <a:r>
              <a:rPr lang="cs-CZ" sz="2400" b="1" dirty="0" err="1"/>
              <a:t>ová</a:t>
            </a:r>
            <a:r>
              <a:rPr lang="en-GB" sz="2400" b="1" dirty="0"/>
              <a:t> </a:t>
            </a:r>
            <a:r>
              <a:rPr lang="en-GB" sz="2400" b="1" dirty="0" err="1"/>
              <a:t>keratoconjunctivitis</a:t>
            </a:r>
            <a:r>
              <a:rPr lang="en-GB" sz="2400" dirty="0"/>
              <a:t> </a:t>
            </a:r>
            <a:r>
              <a:rPr lang="cs-CZ" sz="2400" dirty="0"/>
              <a:t> - </a:t>
            </a:r>
            <a:r>
              <a:rPr lang="en-GB" sz="2400" dirty="0"/>
              <a:t> </a:t>
            </a:r>
            <a:r>
              <a:rPr lang="cs-CZ" sz="2400" dirty="0"/>
              <a:t>nejčastější zevní oční virová infekce</a:t>
            </a:r>
          </a:p>
          <a:p>
            <a:r>
              <a:rPr lang="cs-CZ" sz="2400" dirty="0"/>
              <a:t>S</a:t>
            </a:r>
            <a:r>
              <a:rPr lang="en-GB" sz="2400" dirty="0" err="1"/>
              <a:t>poradic</a:t>
            </a:r>
            <a:r>
              <a:rPr lang="cs-CZ" sz="2400" dirty="0" err="1"/>
              <a:t>ky</a:t>
            </a:r>
            <a:r>
              <a:rPr lang="cs-CZ" sz="2400" dirty="0"/>
              <a:t> jako </a:t>
            </a:r>
            <a:r>
              <a:rPr lang="en-GB" sz="2400" dirty="0" err="1"/>
              <a:t>epidemi</a:t>
            </a:r>
            <a:r>
              <a:rPr lang="cs-CZ" sz="2400" dirty="0"/>
              <a:t>e v nemocnicích, školách</a:t>
            </a:r>
          </a:p>
          <a:p>
            <a:r>
              <a:rPr lang="cs-CZ" sz="2400" b="1" dirty="0"/>
              <a:t>Přenos </a:t>
            </a:r>
            <a:r>
              <a:rPr lang="cs-CZ" sz="2400" dirty="0"/>
              <a:t>tohoto vysoce infekčního viru – </a:t>
            </a:r>
            <a:r>
              <a:rPr lang="en-GB" sz="2400" dirty="0" err="1"/>
              <a:t>respira</a:t>
            </a:r>
            <a:r>
              <a:rPr lang="cs-CZ" sz="2400" dirty="0"/>
              <a:t>ční cestou nebo slzami</a:t>
            </a:r>
          </a:p>
          <a:p>
            <a:r>
              <a:rPr lang="cs-CZ" sz="2400" dirty="0"/>
              <a:t>D</a:t>
            </a:r>
            <a:r>
              <a:rPr lang="en-GB" sz="2400" dirty="0"/>
              <a:t>is</a:t>
            </a:r>
            <a:r>
              <a:rPr lang="cs-CZ" sz="2400" dirty="0" err="1"/>
              <a:t>eminace</a:t>
            </a:r>
            <a:r>
              <a:rPr lang="cs-CZ" sz="2400" dirty="0"/>
              <a:t> je přes ručníky nebo vybavení jako tonometry apod. </a:t>
            </a:r>
          </a:p>
          <a:p>
            <a:endParaRPr lang="cs-CZ" sz="2400" dirty="0"/>
          </a:p>
          <a:p>
            <a:r>
              <a:rPr lang="cs-CZ" sz="2400" dirty="0"/>
              <a:t>T: lokální kombinované preparáty – antibiotika a steroidy</a:t>
            </a:r>
            <a:endParaRPr lang="en-GB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Spojivka</a:t>
            </a:r>
            <a:endParaRPr lang="en-GB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Projev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Jednostranné slzení, zarudnutí, pocit cizího tělíska</a:t>
            </a:r>
            <a:r>
              <a:rPr lang="en-GB" sz="2400" dirty="0"/>
              <a:t> </a:t>
            </a:r>
            <a:r>
              <a:rPr lang="cs-CZ" sz="2400" dirty="0"/>
              <a:t>a f</a:t>
            </a:r>
            <a:r>
              <a:rPr lang="en-GB" sz="2400" dirty="0" err="1"/>
              <a:t>oto</a:t>
            </a:r>
            <a:r>
              <a:rPr lang="cs-CZ" sz="2400" dirty="0"/>
              <a:t>f</a:t>
            </a:r>
            <a:r>
              <a:rPr lang="en-GB" sz="2400" dirty="0"/>
              <a:t>obi</a:t>
            </a:r>
            <a:r>
              <a:rPr lang="cs-CZ" sz="2400" dirty="0"/>
              <a:t>e</a:t>
            </a:r>
          </a:p>
          <a:p>
            <a:r>
              <a:rPr lang="cs-CZ" sz="2400" dirty="0"/>
              <a:t>Druhé oko je </a:t>
            </a:r>
            <a:r>
              <a:rPr lang="en-GB" sz="2400" dirty="0" err="1"/>
              <a:t>typic</a:t>
            </a:r>
            <a:r>
              <a:rPr lang="cs-CZ" sz="2400" dirty="0" err="1"/>
              <a:t>ky</a:t>
            </a:r>
            <a:r>
              <a:rPr lang="cs-CZ" sz="2400" dirty="0"/>
              <a:t> postiženo  o </a:t>
            </a:r>
            <a:r>
              <a:rPr lang="en-GB" sz="2400" dirty="0"/>
              <a:t>1-2 d</a:t>
            </a:r>
            <a:r>
              <a:rPr lang="cs-CZ" sz="2400" dirty="0" err="1"/>
              <a:t>ny</a:t>
            </a:r>
            <a:r>
              <a:rPr lang="cs-CZ" sz="2400" dirty="0"/>
              <a:t> později a méně závažně</a:t>
            </a:r>
          </a:p>
          <a:p>
            <a:r>
              <a:rPr lang="cs-CZ" sz="2400" dirty="0"/>
              <a:t>Otok víček a možné zvětšení </a:t>
            </a:r>
            <a:r>
              <a:rPr lang="en-GB" sz="2400" dirty="0" err="1"/>
              <a:t>preauri</a:t>
            </a:r>
            <a:r>
              <a:rPr lang="cs-CZ" sz="2400" dirty="0"/>
              <a:t>k</a:t>
            </a:r>
            <a:r>
              <a:rPr lang="en-GB" sz="2400" dirty="0" err="1"/>
              <a:t>ul</a:t>
            </a:r>
            <a:r>
              <a:rPr lang="cs-CZ" sz="2400" dirty="0"/>
              <a:t>á</a:t>
            </a:r>
            <a:r>
              <a:rPr lang="en-GB" sz="2400" dirty="0"/>
              <a:t>r</a:t>
            </a:r>
            <a:r>
              <a:rPr lang="cs-CZ" sz="2400" dirty="0" err="1"/>
              <a:t>ních</a:t>
            </a:r>
            <a:r>
              <a:rPr lang="cs-CZ" sz="2400" dirty="0"/>
              <a:t> uzlin</a:t>
            </a:r>
            <a:endParaRPr lang="en-GB" sz="2400" dirty="0"/>
          </a:p>
          <a:p>
            <a:r>
              <a:rPr lang="en-GB" sz="2400" dirty="0" err="1"/>
              <a:t>Fol</a:t>
            </a:r>
            <a:r>
              <a:rPr lang="cs-CZ" sz="2400" dirty="0" err="1"/>
              <a:t>ikulární</a:t>
            </a:r>
            <a:r>
              <a:rPr lang="cs-CZ" sz="2400" dirty="0"/>
              <a:t> reakce</a:t>
            </a:r>
          </a:p>
          <a:p>
            <a:r>
              <a:rPr lang="cs-CZ" sz="2400" dirty="0"/>
              <a:t>Za 2 týdny může na rohovce dojít k rozvoji </a:t>
            </a:r>
            <a:r>
              <a:rPr lang="cs-CZ" sz="2400" dirty="0" err="1"/>
              <a:t>subepiteliálních</a:t>
            </a:r>
            <a:r>
              <a:rPr lang="cs-CZ" sz="2400" dirty="0"/>
              <a:t> infiltrátů (imunitní reakce)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Červené oko</a:t>
            </a:r>
            <a:endParaRPr lang="en-GB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„</a:t>
            </a:r>
            <a:r>
              <a:rPr lang="cs-CZ" sz="2400" dirty="0">
                <a:solidFill>
                  <a:srgbClr val="FF0000"/>
                </a:solidFill>
              </a:rPr>
              <a:t>Červené oko“ </a:t>
            </a:r>
            <a:r>
              <a:rPr lang="cs-CZ" sz="2400" dirty="0"/>
              <a:t>je známkou patologie předního nebo zadního očního segmentu, očnice nebo očních adnex.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138" y="95250"/>
            <a:ext cx="6943725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Spojivka</a:t>
            </a:r>
            <a:endParaRPr lang="en-GB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GB" sz="2400" dirty="0">
                <a:solidFill>
                  <a:srgbClr val="7030A0"/>
                </a:solidFill>
              </a:rPr>
              <a:t>A</a:t>
            </a:r>
            <a:r>
              <a:rPr lang="cs-CZ" sz="2400" dirty="0">
                <a:solidFill>
                  <a:srgbClr val="7030A0"/>
                </a:solidFill>
              </a:rPr>
              <a:t>kutní </a:t>
            </a:r>
            <a:r>
              <a:rPr lang="en-GB" sz="2400" dirty="0" err="1">
                <a:solidFill>
                  <a:srgbClr val="7030A0"/>
                </a:solidFill>
              </a:rPr>
              <a:t>alergic</a:t>
            </a:r>
            <a:r>
              <a:rPr lang="cs-CZ" sz="2400" dirty="0" err="1">
                <a:solidFill>
                  <a:srgbClr val="7030A0"/>
                </a:solidFill>
              </a:rPr>
              <a:t>ká</a:t>
            </a:r>
            <a:r>
              <a:rPr lang="en-GB" sz="2400" dirty="0">
                <a:solidFill>
                  <a:srgbClr val="7030A0"/>
                </a:solidFill>
              </a:rPr>
              <a:t> rhino</a:t>
            </a:r>
            <a:r>
              <a:rPr lang="cs-CZ" sz="2400" dirty="0">
                <a:solidFill>
                  <a:srgbClr val="7030A0"/>
                </a:solidFill>
              </a:rPr>
              <a:t>k</a:t>
            </a:r>
            <a:r>
              <a:rPr lang="en-GB" sz="2400" dirty="0" err="1">
                <a:solidFill>
                  <a:srgbClr val="7030A0"/>
                </a:solidFill>
              </a:rPr>
              <a:t>onjun</a:t>
            </a:r>
            <a:r>
              <a:rPr lang="cs-CZ" sz="2400" dirty="0">
                <a:solidFill>
                  <a:srgbClr val="7030A0"/>
                </a:solidFill>
              </a:rPr>
              <a:t>k</a:t>
            </a:r>
            <a:r>
              <a:rPr lang="en-GB" sz="2400" dirty="0" err="1">
                <a:solidFill>
                  <a:srgbClr val="7030A0"/>
                </a:solidFill>
              </a:rPr>
              <a:t>tiviti</a:t>
            </a:r>
            <a:r>
              <a:rPr lang="cs-CZ" sz="2400" dirty="0">
                <a:solidFill>
                  <a:srgbClr val="7030A0"/>
                </a:solidFill>
              </a:rPr>
              <a:t>da</a:t>
            </a:r>
          </a:p>
          <a:p>
            <a:pPr marL="609600" indent="-609600">
              <a:lnSpc>
                <a:spcPct val="90000"/>
              </a:lnSpc>
            </a:pPr>
            <a:r>
              <a:rPr lang="en-GB" sz="2400" b="1" dirty="0"/>
              <a:t>S</a:t>
            </a:r>
            <a:r>
              <a:rPr lang="cs-CZ" sz="2400" b="1" dirty="0" err="1"/>
              <a:t>ezonní</a:t>
            </a:r>
            <a:r>
              <a:rPr lang="en-GB" sz="2400" b="1" dirty="0"/>
              <a:t> </a:t>
            </a:r>
            <a:r>
              <a:rPr lang="en-GB" sz="2400" b="1" dirty="0" err="1"/>
              <a:t>alergic</a:t>
            </a:r>
            <a:r>
              <a:rPr lang="cs-CZ" sz="2400" b="1" dirty="0" err="1"/>
              <a:t>ká</a:t>
            </a:r>
            <a:r>
              <a:rPr lang="en-GB" sz="2400" b="1" dirty="0"/>
              <a:t> </a:t>
            </a:r>
            <a:r>
              <a:rPr lang="cs-CZ" sz="2400" b="1" dirty="0"/>
              <a:t>k</a:t>
            </a:r>
            <a:r>
              <a:rPr lang="en-GB" sz="2400" b="1" dirty="0" err="1"/>
              <a:t>onjun</a:t>
            </a:r>
            <a:r>
              <a:rPr lang="cs-CZ" sz="2400" b="1" dirty="0"/>
              <a:t>k</a:t>
            </a:r>
            <a:r>
              <a:rPr lang="en-GB" sz="2400" b="1" dirty="0" err="1"/>
              <a:t>tivit</a:t>
            </a:r>
            <a:r>
              <a:rPr lang="cs-CZ" sz="2400" b="1" dirty="0" err="1"/>
              <a:t>ida</a:t>
            </a:r>
            <a:r>
              <a:rPr lang="en-GB" sz="2400" dirty="0"/>
              <a:t> </a:t>
            </a:r>
            <a:r>
              <a:rPr lang="cs-CZ" sz="2400" dirty="0"/>
              <a:t>– během jara  a léta</a:t>
            </a:r>
          </a:p>
          <a:p>
            <a:pPr marL="609600" indent="-609600">
              <a:lnSpc>
                <a:spcPct val="90000"/>
              </a:lnSpc>
            </a:pPr>
            <a:r>
              <a:rPr lang="cs-CZ" sz="2400" dirty="0"/>
              <a:t>Nejčastější alergen – pyl stromů a travin</a:t>
            </a:r>
          </a:p>
          <a:p>
            <a:pPr marL="609600" indent="-609600">
              <a:lnSpc>
                <a:spcPct val="90000"/>
              </a:lnSpc>
            </a:pPr>
            <a:endParaRPr lang="cs-CZ" sz="2400" dirty="0"/>
          </a:p>
          <a:p>
            <a:pPr marL="609600" indent="-609600"/>
            <a:r>
              <a:rPr lang="cs-CZ" sz="2400" dirty="0"/>
              <a:t>Symptomy - </a:t>
            </a:r>
            <a:r>
              <a:rPr lang="cs-CZ" sz="2400" dirty="0">
                <a:solidFill>
                  <a:srgbClr val="FF0000"/>
                </a:solidFill>
              </a:rPr>
              <a:t>svědění</a:t>
            </a:r>
            <a:r>
              <a:rPr lang="en-GB" sz="2400" dirty="0"/>
              <a:t>, </a:t>
            </a:r>
            <a:r>
              <a:rPr lang="cs-CZ" sz="2400" dirty="0"/>
              <a:t>spojené s kýcháním a smrkáním</a:t>
            </a:r>
          </a:p>
          <a:p>
            <a:pPr marL="609600" indent="-609600">
              <a:lnSpc>
                <a:spcPct val="90000"/>
              </a:lnSpc>
            </a:pPr>
            <a:r>
              <a:rPr lang="en-GB" sz="2400" b="1" dirty="0" err="1"/>
              <a:t>Pr</a:t>
            </a:r>
            <a:r>
              <a:rPr lang="cs-CZ" sz="2400" b="1" dirty="0"/>
              <a:t>ojev </a:t>
            </a:r>
            <a:r>
              <a:rPr lang="cs-CZ" sz="2400" dirty="0"/>
              <a:t>– zarudnutí, slzení, „vodnatý vzhled“</a:t>
            </a:r>
          </a:p>
          <a:p>
            <a:pPr marL="609600" indent="-609600">
              <a:lnSpc>
                <a:spcPct val="90000"/>
              </a:lnSpc>
            </a:pPr>
            <a:endParaRPr lang="cs-CZ" sz="2400" dirty="0"/>
          </a:p>
          <a:p>
            <a:pPr marL="609600" indent="-609600">
              <a:lnSpc>
                <a:spcPct val="90000"/>
              </a:lnSpc>
            </a:pPr>
            <a:r>
              <a:rPr lang="cs-CZ" sz="2400" dirty="0"/>
              <a:t> T: lokální </a:t>
            </a:r>
            <a:r>
              <a:rPr lang="cs-CZ" sz="2400" dirty="0" err="1"/>
              <a:t>antihistamika</a:t>
            </a:r>
            <a:endParaRPr lang="en-GB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6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981075"/>
            <a:ext cx="7620000" cy="516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Rohovka – infekční keratitida</a:t>
            </a:r>
            <a:endParaRPr lang="en-GB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7030A0"/>
                </a:solidFill>
              </a:rPr>
              <a:t>Bakteriáln</a:t>
            </a:r>
            <a:r>
              <a:rPr lang="cs-CZ" sz="2400" dirty="0">
                <a:solidFill>
                  <a:schemeClr val="folHlink"/>
                </a:solidFill>
              </a:rPr>
              <a:t>í </a:t>
            </a:r>
            <a:r>
              <a:rPr lang="cs-CZ" sz="2400" dirty="0"/>
              <a:t>(</a:t>
            </a:r>
            <a:r>
              <a:rPr lang="en-GB" sz="2400" dirty="0"/>
              <a:t>P. </a:t>
            </a:r>
            <a:r>
              <a:rPr lang="en-GB" sz="2400" dirty="0" err="1"/>
              <a:t>aeruginosa</a:t>
            </a:r>
            <a:r>
              <a:rPr lang="en-GB" sz="2400" dirty="0"/>
              <a:t> </a:t>
            </a:r>
            <a:r>
              <a:rPr lang="cs-CZ" sz="2400" dirty="0"/>
              <a:t>,</a:t>
            </a:r>
            <a:r>
              <a:rPr lang="en-GB" sz="2400" dirty="0"/>
              <a:t>S. </a:t>
            </a:r>
            <a:r>
              <a:rPr lang="en-GB" sz="2400" dirty="0" err="1"/>
              <a:t>aureus</a:t>
            </a:r>
            <a:r>
              <a:rPr lang="cs-CZ" sz="2400" dirty="0"/>
              <a:t>, </a:t>
            </a:r>
            <a:r>
              <a:rPr lang="en-GB" sz="2400" dirty="0"/>
              <a:t>S. </a:t>
            </a:r>
            <a:r>
              <a:rPr lang="en-GB" sz="2400" dirty="0" err="1"/>
              <a:t>pyogenes</a:t>
            </a:r>
            <a:r>
              <a:rPr lang="cs-CZ" sz="2400" dirty="0"/>
              <a:t>)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Rizikoví faktory – </a:t>
            </a:r>
            <a:r>
              <a:rPr lang="cs-CZ" sz="2400" dirty="0">
                <a:solidFill>
                  <a:srgbClr val="FF0000"/>
                </a:solidFill>
              </a:rPr>
              <a:t>nošení kontaktních čoček</a:t>
            </a:r>
            <a:r>
              <a:rPr lang="cs-CZ" sz="2400" dirty="0"/>
              <a:t>, trauma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cs-CZ" sz="2400" b="1" dirty="0"/>
              <a:t>Symptomy </a:t>
            </a:r>
            <a:r>
              <a:rPr lang="cs-CZ" sz="2400" dirty="0"/>
              <a:t>– bolest, fotofobie, rozmazané vidění</a:t>
            </a:r>
          </a:p>
          <a:p>
            <a:pPr>
              <a:lnSpc>
                <a:spcPct val="90000"/>
              </a:lnSpc>
            </a:pPr>
            <a:r>
              <a:rPr lang="cs-CZ" sz="2400" b="1" dirty="0"/>
              <a:t>Známky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Defekty epitelu, periferní infiltráty, korneální injekce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cs-CZ" sz="2400" dirty="0"/>
              <a:t>Edém </a:t>
            </a:r>
            <a:r>
              <a:rPr lang="cs-CZ" sz="2400" dirty="0" err="1"/>
              <a:t>stromatu</a:t>
            </a:r>
            <a:r>
              <a:rPr lang="cs-CZ" sz="2400" dirty="0"/>
              <a:t> a malé </a:t>
            </a:r>
            <a:r>
              <a:rPr lang="cs-CZ" sz="2400" dirty="0" err="1"/>
              <a:t>hypopyon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cs-CZ" sz="2400" dirty="0"/>
              <a:t>Progrese ulcerace může vést k perforaci rohovky a </a:t>
            </a:r>
            <a:r>
              <a:rPr lang="cs-CZ" sz="2400" dirty="0" err="1"/>
              <a:t>endoftalmitidě</a:t>
            </a:r>
            <a:endParaRPr lang="cs-CZ" sz="2400" dirty="0"/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/>
              <a:t>T: lokální ATB terapie, systémově ATB jen v nejzávažnějších případech</a:t>
            </a:r>
            <a:endParaRPr lang="en-GB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196975"/>
            <a:ext cx="7620000" cy="5124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Rohovka – infekční keratitida</a:t>
            </a:r>
            <a:endParaRPr lang="en-GB" dirty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57338"/>
            <a:ext cx="8229600" cy="4530725"/>
          </a:xfrm>
        </p:spPr>
        <p:txBody>
          <a:bodyPr/>
          <a:lstStyle/>
          <a:p>
            <a:r>
              <a:rPr lang="cs-CZ" sz="2400" dirty="0">
                <a:solidFill>
                  <a:srgbClr val="7030A0"/>
                </a:solidFill>
              </a:rPr>
              <a:t>Keratitida mykotická  </a:t>
            </a:r>
            <a:r>
              <a:rPr lang="cs-CZ" sz="2400" dirty="0"/>
              <a:t>(</a:t>
            </a:r>
            <a:r>
              <a:rPr lang="en-GB" sz="2400" dirty="0" err="1"/>
              <a:t>strom</a:t>
            </a:r>
            <a:r>
              <a:rPr lang="cs-CZ" sz="2400" dirty="0" err="1"/>
              <a:t>ální</a:t>
            </a:r>
            <a:r>
              <a:rPr lang="cs-CZ" sz="2400" dirty="0"/>
              <a:t> infiltráty s neostrými okraji obklopené satelitními lézemi, h</a:t>
            </a:r>
            <a:r>
              <a:rPr lang="en-GB" sz="2400" dirty="0" err="1"/>
              <a:t>ypopyon</a:t>
            </a:r>
            <a:r>
              <a:rPr lang="cs-CZ" sz="2400" dirty="0"/>
              <a:t>)</a:t>
            </a:r>
          </a:p>
          <a:p>
            <a:r>
              <a:rPr lang="cs-CZ" sz="2400" dirty="0"/>
              <a:t>U </a:t>
            </a:r>
            <a:r>
              <a:rPr lang="cs-CZ" sz="2400" dirty="0" err="1"/>
              <a:t>imunosuprimovaných</a:t>
            </a:r>
            <a:r>
              <a:rPr lang="cs-CZ" sz="2400" dirty="0"/>
              <a:t> nebo u pacientů dlouhodobě </a:t>
            </a:r>
            <a:r>
              <a:rPr lang="cs-CZ" sz="2400" dirty="0" err="1"/>
              <a:t>užívájící</a:t>
            </a:r>
            <a:r>
              <a:rPr lang="cs-CZ" sz="2400" dirty="0"/>
              <a:t> lokálně kortikosteroidy</a:t>
            </a:r>
          </a:p>
          <a:p>
            <a:r>
              <a:rPr lang="cs-CZ" sz="2400" dirty="0"/>
              <a:t>T: lokální antimykotika</a:t>
            </a:r>
            <a:endParaRPr lang="en-GB" sz="2400" dirty="0"/>
          </a:p>
        </p:txBody>
      </p:sp>
      <p:pic>
        <p:nvPicPr>
          <p:cNvPr id="166916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 t="2390" b="47801"/>
          <a:stretch>
            <a:fillRect/>
          </a:stretch>
        </p:blipFill>
        <p:spPr bwMode="auto">
          <a:xfrm>
            <a:off x="869950" y="3822700"/>
            <a:ext cx="7404100" cy="2733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Rohovka – infekční keratitida</a:t>
            </a:r>
            <a:endParaRPr lang="en-GB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folHlink"/>
                </a:solidFill>
              </a:rPr>
              <a:t>Keratitida virová </a:t>
            </a:r>
            <a:r>
              <a:rPr lang="cs-CZ" sz="2400" dirty="0"/>
              <a:t>– herpes simplex virus, HZV</a:t>
            </a:r>
          </a:p>
          <a:p>
            <a:r>
              <a:rPr lang="cs-CZ" sz="2400" dirty="0"/>
              <a:t>Dendritické ulcerace</a:t>
            </a:r>
          </a:p>
          <a:p>
            <a:r>
              <a:rPr lang="cs-CZ" sz="2400" dirty="0"/>
              <a:t>Typická je hypestézie nebo anestezie rohovky</a:t>
            </a:r>
          </a:p>
          <a:p>
            <a:endParaRPr lang="cs-CZ" sz="2400" dirty="0"/>
          </a:p>
          <a:p>
            <a:r>
              <a:rPr lang="cs-CZ" sz="2400" dirty="0"/>
              <a:t>T: lokální </a:t>
            </a:r>
            <a:r>
              <a:rPr lang="cs-CZ" sz="2400" dirty="0" err="1"/>
              <a:t>antivirotika</a:t>
            </a:r>
            <a:r>
              <a:rPr lang="cs-CZ" sz="2400" dirty="0"/>
              <a:t>, u HZV i systémově</a:t>
            </a:r>
            <a:endParaRPr lang="en-GB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2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38175"/>
            <a:ext cx="7620000" cy="558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Episkléra</a:t>
            </a:r>
            <a:endParaRPr lang="en-GB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>
                <a:solidFill>
                  <a:srgbClr val="7030A0"/>
                </a:solidFill>
              </a:rPr>
              <a:t>Episkleritida</a:t>
            </a:r>
            <a:r>
              <a:rPr lang="cs-CZ" sz="2400" dirty="0">
                <a:solidFill>
                  <a:srgbClr val="7030A0"/>
                </a:solidFill>
              </a:rPr>
              <a:t> – simplex (jednoduchá nebo difusní), </a:t>
            </a:r>
            <a:r>
              <a:rPr lang="cs-CZ" sz="2400" dirty="0" err="1">
                <a:solidFill>
                  <a:srgbClr val="7030A0"/>
                </a:solidFill>
              </a:rPr>
              <a:t>nodulární</a:t>
            </a:r>
            <a:r>
              <a:rPr lang="cs-CZ" sz="2400" dirty="0">
                <a:solidFill>
                  <a:srgbClr val="7030A0"/>
                </a:solidFill>
              </a:rPr>
              <a:t> – </a:t>
            </a:r>
            <a:r>
              <a:rPr lang="cs-CZ" sz="2400" dirty="0"/>
              <a:t>mladí lidé, ženy, ve stresu </a:t>
            </a:r>
          </a:p>
          <a:p>
            <a:endParaRPr lang="cs-CZ" sz="2400" dirty="0">
              <a:solidFill>
                <a:schemeClr val="folHlink"/>
              </a:solidFill>
            </a:endParaRPr>
          </a:p>
          <a:p>
            <a:r>
              <a:rPr lang="en-GB" sz="2400" b="1" dirty="0"/>
              <a:t>P</a:t>
            </a:r>
            <a:r>
              <a:rPr lang="cs-CZ" sz="2400" b="1" dirty="0" err="1"/>
              <a:t>říznaky</a:t>
            </a:r>
            <a:r>
              <a:rPr lang="en-GB" sz="2400" dirty="0"/>
              <a:t> </a:t>
            </a:r>
            <a:r>
              <a:rPr lang="cs-CZ" sz="2400" dirty="0"/>
              <a:t> - často náhle</a:t>
            </a:r>
          </a:p>
          <a:p>
            <a:r>
              <a:rPr lang="cs-CZ" sz="2400" dirty="0"/>
              <a:t>Zarudnutí a </a:t>
            </a:r>
            <a:r>
              <a:rPr lang="cs-CZ" sz="2400" dirty="0" err="1"/>
              <a:t>dyskomfort</a:t>
            </a:r>
            <a:r>
              <a:rPr lang="cs-CZ" sz="2400" dirty="0"/>
              <a:t> očí během několika hodin od začátku onemocnění – </a:t>
            </a:r>
            <a:r>
              <a:rPr lang="cs-CZ" sz="2400" b="1" dirty="0"/>
              <a:t>pocit tlaku</a:t>
            </a:r>
          </a:p>
          <a:p>
            <a:r>
              <a:rPr lang="cs-CZ" sz="2400" dirty="0"/>
              <a:t>Bez sdružení se systémovými chorobami</a:t>
            </a:r>
          </a:p>
          <a:p>
            <a:r>
              <a:rPr lang="cs-CZ" sz="2400" dirty="0"/>
              <a:t>Terapie -  není nutná, odezní za 2-3 týdny (lokální steroidy nemají význam)</a:t>
            </a:r>
            <a:endParaRPr lang="en-GB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8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95250"/>
            <a:ext cx="4143375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Anamnéza</a:t>
            </a:r>
            <a:endParaRPr lang="en-GB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Systémová onemocnění</a:t>
            </a:r>
          </a:p>
          <a:p>
            <a:r>
              <a:rPr lang="cs-CZ" sz="2400" dirty="0"/>
              <a:t>Oční onemocnění</a:t>
            </a:r>
          </a:p>
          <a:p>
            <a:r>
              <a:rPr lang="cs-CZ" sz="2400" dirty="0"/>
              <a:t>Rozvoj očních obtíží</a:t>
            </a:r>
          </a:p>
          <a:p>
            <a:r>
              <a:rPr lang="cs-CZ" sz="2400" dirty="0"/>
              <a:t>Charakter obtíží (typ bolesti, sekrece…)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6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90500"/>
            <a:ext cx="4410075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Skléra</a:t>
            </a:r>
            <a:endParaRPr lang="en-GB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7030A0"/>
                </a:solidFill>
              </a:rPr>
              <a:t>Skleritida</a:t>
            </a:r>
            <a:r>
              <a:rPr lang="cs-CZ" sz="2400" dirty="0">
                <a:solidFill>
                  <a:schemeClr val="folHlink"/>
                </a:solidFill>
              </a:rPr>
              <a:t> - </a:t>
            </a:r>
            <a:r>
              <a:rPr lang="cs-CZ" sz="2400" dirty="0"/>
              <a:t>e</a:t>
            </a:r>
            <a:r>
              <a:rPr lang="en-GB" sz="2400" dirty="0"/>
              <a:t>d</a:t>
            </a:r>
            <a:r>
              <a:rPr lang="cs-CZ" sz="2400" dirty="0"/>
              <a:t>é</a:t>
            </a:r>
            <a:r>
              <a:rPr lang="en-GB" sz="2400" dirty="0"/>
              <a:t>m</a:t>
            </a:r>
            <a:r>
              <a:rPr lang="cs-CZ" sz="2400" dirty="0"/>
              <a:t> </a:t>
            </a:r>
            <a:r>
              <a:rPr lang="en-GB" sz="2400" dirty="0"/>
              <a:t>a </a:t>
            </a:r>
            <a:r>
              <a:rPr lang="cs-CZ" sz="2400" dirty="0"/>
              <a:t>buněčná infiltrace skléry v plné tloušťce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Přední ne – nekrotizující skleritida – </a:t>
            </a:r>
            <a:r>
              <a:rPr lang="cs-CZ" sz="2400" dirty="0"/>
              <a:t>difusní nebo </a:t>
            </a:r>
            <a:r>
              <a:rPr lang="cs-CZ" sz="2400" dirty="0" err="1"/>
              <a:t>nodulární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/>
              <a:t>Zarudnutí, bolest, která se šíří na tvář a spánek</a:t>
            </a:r>
            <a:endParaRPr lang="en-GB" sz="2400" dirty="0"/>
          </a:p>
        </p:txBody>
      </p:sp>
      <p:pic>
        <p:nvPicPr>
          <p:cNvPr id="179204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501008"/>
            <a:ext cx="2163762" cy="318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Skléra</a:t>
            </a:r>
            <a:endParaRPr lang="en-GB" dirty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400" i="1" dirty="0"/>
              <a:t>Nekrotizující přední skleritida se zánětem</a:t>
            </a:r>
            <a:endParaRPr lang="cs-CZ" sz="2400" dirty="0"/>
          </a:p>
          <a:p>
            <a:r>
              <a:rPr lang="cs-CZ" sz="2400" dirty="0"/>
              <a:t>bolest</a:t>
            </a:r>
            <a:r>
              <a:rPr lang="en-GB" sz="2400" dirty="0"/>
              <a:t> </a:t>
            </a:r>
            <a:r>
              <a:rPr lang="cs-CZ" sz="2400" dirty="0"/>
              <a:t>– úporná a trvající</a:t>
            </a:r>
          </a:p>
          <a:p>
            <a:r>
              <a:rPr lang="cs-CZ" sz="2400" dirty="0"/>
              <a:t>Ztenčení skléry díky nekrose umožní viditelnost modravě prosvítající cévnatky.</a:t>
            </a:r>
            <a:endParaRPr lang="en-GB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0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90500"/>
            <a:ext cx="6467475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Skléra</a:t>
            </a:r>
            <a:endParaRPr lang="en-GB" dirty="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400" i="1" dirty="0" err="1"/>
              <a:t>Scleromalacia</a:t>
            </a:r>
            <a:r>
              <a:rPr lang="en-GB" sz="2400" i="1" dirty="0"/>
              <a:t> </a:t>
            </a:r>
            <a:r>
              <a:rPr lang="en-GB" sz="2400" i="1" dirty="0" err="1"/>
              <a:t>perforans</a:t>
            </a:r>
            <a:r>
              <a:rPr lang="en-GB" sz="2400" dirty="0"/>
              <a:t> 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Specifický typ nekrotizující skleritidy bez zánětu – typicky postihuje starší ženy s dlouhotrvající revmatoidní artritidou. </a:t>
            </a:r>
          </a:p>
          <a:p>
            <a:r>
              <a:rPr lang="cs-CZ" sz="2400" dirty="0"/>
              <a:t>Žlutavé sklerální nekrotické plaky při limbu bez kongesce cév</a:t>
            </a:r>
          </a:p>
          <a:p>
            <a:r>
              <a:rPr lang="cs-CZ" sz="2400" dirty="0"/>
              <a:t>Riziko spontánní perforace</a:t>
            </a:r>
          </a:p>
          <a:p>
            <a:r>
              <a:rPr lang="cs-CZ" sz="2400" dirty="0"/>
              <a:t>T: systémové podání kortikosteroidů</a:t>
            </a:r>
            <a:endParaRPr lang="en-GB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8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412875"/>
            <a:ext cx="7620000" cy="53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8928100" cy="1143000"/>
          </a:xfrm>
        </p:spPr>
        <p:txBody>
          <a:bodyPr/>
          <a:lstStyle/>
          <a:p>
            <a:pPr algn="ctr"/>
            <a:r>
              <a:rPr lang="cs-CZ" sz="3400" dirty="0"/>
              <a:t>Glaukom – akutní </a:t>
            </a:r>
            <a:r>
              <a:rPr lang="cs-CZ" sz="3400" dirty="0" err="1"/>
              <a:t>glaukomový</a:t>
            </a:r>
            <a:r>
              <a:rPr lang="cs-CZ" sz="3400" dirty="0"/>
              <a:t> záchvat</a:t>
            </a:r>
            <a:br>
              <a:rPr lang="en-GB" sz="3400" dirty="0"/>
            </a:br>
            <a:endParaRPr lang="en-GB" sz="3400" dirty="0"/>
          </a:p>
        </p:txBody>
      </p:sp>
      <p:pic>
        <p:nvPicPr>
          <p:cNvPr id="181252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055688"/>
            <a:ext cx="2560638" cy="5802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 Uveitida</a:t>
            </a:r>
            <a:endParaRPr lang="en-GB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Přední uveitida </a:t>
            </a:r>
            <a:r>
              <a:rPr lang="cs-CZ" sz="2400" dirty="0"/>
              <a:t>může být dělena na</a:t>
            </a:r>
            <a:r>
              <a:rPr lang="en-GB" sz="2400" dirty="0"/>
              <a:t>: </a:t>
            </a:r>
          </a:p>
          <a:p>
            <a:r>
              <a:rPr lang="en-GB" sz="2400" dirty="0" err="1"/>
              <a:t>Iriti</a:t>
            </a:r>
            <a:r>
              <a:rPr lang="cs-CZ" sz="2400" dirty="0" err="1"/>
              <a:t>da</a:t>
            </a:r>
            <a:r>
              <a:rPr lang="cs-CZ" sz="2400" dirty="0"/>
              <a:t> – zánět postihuje hlavně duhovku</a:t>
            </a:r>
            <a:endParaRPr lang="en-GB" sz="2400" dirty="0"/>
          </a:p>
          <a:p>
            <a:r>
              <a:rPr lang="en-GB" sz="2400" dirty="0" err="1"/>
              <a:t>Iridocy</a:t>
            </a:r>
            <a:r>
              <a:rPr lang="cs-CZ" sz="2400" dirty="0" err="1"/>
              <a:t>klitida</a:t>
            </a:r>
            <a:r>
              <a:rPr lang="cs-CZ" sz="2400" dirty="0"/>
              <a:t>- zánětem je postižena duhovka i řasnaté těleso</a:t>
            </a:r>
          </a:p>
          <a:p>
            <a:endParaRPr lang="en-GB" sz="2400" dirty="0"/>
          </a:p>
          <a:p>
            <a:r>
              <a:rPr lang="cs-CZ" sz="2400" dirty="0" err="1">
                <a:solidFill>
                  <a:srgbClr val="7030A0"/>
                </a:solidFill>
              </a:rPr>
              <a:t>Ciliárná</a:t>
            </a:r>
            <a:r>
              <a:rPr lang="cs-CZ" sz="2400" dirty="0">
                <a:solidFill>
                  <a:srgbClr val="7030A0"/>
                </a:solidFill>
              </a:rPr>
              <a:t> injekce – </a:t>
            </a:r>
            <a:r>
              <a:rPr lang="en-GB" sz="2400" dirty="0" err="1">
                <a:solidFill>
                  <a:srgbClr val="7030A0"/>
                </a:solidFill>
              </a:rPr>
              <a:t>peri</a:t>
            </a:r>
            <a:r>
              <a:rPr lang="cs-CZ" sz="2400" dirty="0" err="1">
                <a:solidFill>
                  <a:srgbClr val="7030A0"/>
                </a:solidFill>
              </a:rPr>
              <a:t>ferní</a:t>
            </a:r>
            <a:r>
              <a:rPr lang="cs-CZ" sz="2400" dirty="0">
                <a:solidFill>
                  <a:srgbClr val="7030A0"/>
                </a:solidFill>
              </a:rPr>
              <a:t> hyperemie předních ciliárních cév které způsobují tmavě červené nebo růžové zabarvení, musí být odlišeno od hyperemie spojivkových cév. </a:t>
            </a:r>
            <a:endParaRPr lang="en-GB" sz="2400" dirty="0">
              <a:solidFill>
                <a:srgbClr val="7030A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25144"/>
            <a:ext cx="2899482" cy="194679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Přední uveitida</a:t>
            </a:r>
            <a:endParaRPr lang="en-GB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b="1" dirty="0" err="1"/>
              <a:t>Cil</a:t>
            </a:r>
            <a:r>
              <a:rPr lang="cs-CZ" sz="2400" b="1" dirty="0" err="1"/>
              <a:t>iární</a:t>
            </a:r>
            <a:r>
              <a:rPr lang="cs-CZ" sz="2400" b="1" dirty="0"/>
              <a:t> injekce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en-GB" sz="2400" b="1" dirty="0"/>
              <a:t>Mio</a:t>
            </a:r>
            <a:r>
              <a:rPr lang="cs-CZ" sz="2400" b="1" dirty="0"/>
              <a:t>za </a:t>
            </a:r>
            <a:r>
              <a:rPr lang="en-GB" sz="2400" dirty="0"/>
              <a:t> </a:t>
            </a:r>
            <a:r>
              <a:rPr lang="cs-CZ" sz="2400" dirty="0"/>
              <a:t>díky spasmu m.</a:t>
            </a:r>
            <a:r>
              <a:rPr lang="cs-CZ" sz="2400" dirty="0" err="1"/>
              <a:t>sfinct</a:t>
            </a:r>
            <a:r>
              <a:rPr lang="cs-CZ" sz="2400" dirty="0"/>
              <a:t>. </a:t>
            </a:r>
            <a:r>
              <a:rPr lang="cs-CZ" sz="2400" dirty="0" err="1"/>
              <a:t>pupilae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b="1" dirty="0"/>
              <a:t>Precipitáty na endotelu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b="1" dirty="0" err="1"/>
              <a:t>Tyndalizace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b="1" dirty="0"/>
              <a:t>Fibrinový </a:t>
            </a:r>
            <a:r>
              <a:rPr lang="cs-CZ" sz="2400" b="1" dirty="0" err="1"/>
              <a:t>exsudát</a:t>
            </a:r>
            <a:r>
              <a:rPr lang="cs-CZ" sz="2400" b="1" dirty="0"/>
              <a:t> v PK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en-GB" sz="2400" b="1" dirty="0" err="1"/>
              <a:t>Hypopyon</a:t>
            </a:r>
            <a:r>
              <a:rPr lang="en-GB" sz="2400" dirty="0"/>
              <a:t> 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b="1" dirty="0"/>
              <a:t>Zadní synechie – </a:t>
            </a:r>
            <a:r>
              <a:rPr lang="cs-CZ" sz="2400" dirty="0"/>
              <a:t>poměrně rychlý rozvoj, je třeba je rozrušit dřív než se stanou trvalými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4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8275" y="145876"/>
            <a:ext cx="626745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Orbita – </a:t>
            </a:r>
            <a:r>
              <a:rPr lang="cs-CZ" dirty="0" err="1"/>
              <a:t>preseptální</a:t>
            </a:r>
            <a:r>
              <a:rPr lang="cs-CZ" dirty="0"/>
              <a:t> </a:t>
            </a:r>
            <a:r>
              <a:rPr lang="cs-CZ" dirty="0" err="1"/>
              <a:t>orbitocelulitida</a:t>
            </a:r>
            <a:endParaRPr lang="en-GB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91264" cy="4853136"/>
          </a:xfrm>
        </p:spPr>
        <p:txBody>
          <a:bodyPr/>
          <a:lstStyle/>
          <a:p>
            <a:r>
              <a:rPr lang="cs-CZ" sz="2400" dirty="0"/>
              <a:t>I</a:t>
            </a:r>
            <a:r>
              <a:rPr lang="en-GB" sz="2400" dirty="0" err="1"/>
              <a:t>nfe</a:t>
            </a:r>
            <a:r>
              <a:rPr lang="cs-CZ" sz="2400" dirty="0" err="1"/>
              <a:t>kce</a:t>
            </a:r>
            <a:r>
              <a:rPr lang="cs-CZ" sz="2400" dirty="0"/>
              <a:t> podkoží</a:t>
            </a:r>
          </a:p>
          <a:p>
            <a:endParaRPr lang="cs-CZ" sz="2400" dirty="0"/>
          </a:p>
          <a:p>
            <a:r>
              <a:rPr lang="cs-CZ" sz="2400" b="1" dirty="0"/>
              <a:t>Příčiny</a:t>
            </a:r>
            <a:endParaRPr lang="en-GB" sz="2400" dirty="0"/>
          </a:p>
          <a:p>
            <a:pPr lvl="1"/>
            <a:r>
              <a:rPr lang="cs-CZ" sz="2400" dirty="0"/>
              <a:t>Kožní trauma</a:t>
            </a:r>
            <a:r>
              <a:rPr lang="en-GB" sz="2400" dirty="0"/>
              <a:t> </a:t>
            </a:r>
            <a:r>
              <a:rPr lang="cs-CZ" sz="2400" dirty="0"/>
              <a:t> - </a:t>
            </a:r>
            <a:r>
              <a:rPr lang="en-GB" sz="2400" dirty="0" err="1"/>
              <a:t>lac</a:t>
            </a:r>
            <a:r>
              <a:rPr lang="cs-CZ" sz="2400" dirty="0" err="1"/>
              <a:t>erace</a:t>
            </a:r>
            <a:r>
              <a:rPr lang="cs-CZ" sz="2400" dirty="0"/>
              <a:t>,  kousnutí hmyzem</a:t>
            </a:r>
          </a:p>
          <a:p>
            <a:pPr lvl="1">
              <a:buNone/>
            </a:pPr>
            <a:r>
              <a:rPr lang="cs-CZ" sz="2400" dirty="0"/>
              <a:t>  </a:t>
            </a:r>
            <a:r>
              <a:rPr lang="en-GB" sz="2400" dirty="0"/>
              <a:t> </a:t>
            </a:r>
            <a:r>
              <a:rPr lang="cs-CZ" sz="2400" dirty="0"/>
              <a:t>(</a:t>
            </a:r>
            <a:r>
              <a:rPr lang="en-GB" sz="2400" i="1" dirty="0"/>
              <a:t>S. </a:t>
            </a:r>
            <a:r>
              <a:rPr lang="en-GB" sz="2400" i="1" dirty="0" err="1"/>
              <a:t>aureus</a:t>
            </a:r>
            <a:r>
              <a:rPr lang="en-GB" sz="2400" dirty="0"/>
              <a:t> or </a:t>
            </a:r>
            <a:r>
              <a:rPr lang="en-GB" sz="2400" i="1" dirty="0"/>
              <a:t>S. </a:t>
            </a:r>
            <a:r>
              <a:rPr lang="en-GB" sz="2400" i="1" dirty="0" err="1"/>
              <a:t>pyogenes</a:t>
            </a:r>
            <a:r>
              <a:rPr lang="cs-CZ" sz="2400" i="1" dirty="0"/>
              <a:t>)</a:t>
            </a:r>
            <a:endParaRPr lang="en-GB" sz="2400" dirty="0"/>
          </a:p>
          <a:p>
            <a:pPr lvl="1"/>
            <a:r>
              <a:rPr lang="cs-CZ" sz="2400" dirty="0"/>
              <a:t>Rozšíření lokální infekce – akutní </a:t>
            </a:r>
            <a:r>
              <a:rPr lang="en-GB" sz="2400" dirty="0" err="1"/>
              <a:t>hordeolum</a:t>
            </a:r>
            <a:r>
              <a:rPr lang="en-GB" sz="2400" dirty="0"/>
              <a:t> </a:t>
            </a:r>
            <a:r>
              <a:rPr lang="cs-CZ" sz="2400" dirty="0"/>
              <a:t>nebo </a:t>
            </a:r>
            <a:r>
              <a:rPr lang="en-GB" sz="2400" dirty="0" err="1"/>
              <a:t>dacryocystitis</a:t>
            </a:r>
            <a:r>
              <a:rPr lang="en-GB" sz="2400" dirty="0"/>
              <a:t>.</a:t>
            </a:r>
          </a:p>
          <a:p>
            <a:pPr lvl="1"/>
            <a:r>
              <a:rPr lang="cs-CZ" sz="2400" dirty="0"/>
              <a:t>Z infekce horního cest dýchacích nebo středního ucha hematogenní cestou</a:t>
            </a:r>
            <a:endParaRPr lang="en-GB" sz="2400" dirty="0"/>
          </a:p>
          <a:p>
            <a:r>
              <a:rPr lang="cs-CZ" sz="2400" b="1" dirty="0"/>
              <a:t>Příznaky - </a:t>
            </a:r>
            <a:r>
              <a:rPr lang="en-GB" sz="2400" dirty="0"/>
              <a:t> </a:t>
            </a:r>
            <a:r>
              <a:rPr lang="cs-CZ" sz="2400" dirty="0"/>
              <a:t>jednostranný</a:t>
            </a:r>
            <a:r>
              <a:rPr lang="en-GB" sz="2400" dirty="0"/>
              <a:t>, </a:t>
            </a:r>
            <a:r>
              <a:rPr lang="cs-CZ" sz="2400" dirty="0"/>
              <a:t>měkký a zarudlý </a:t>
            </a:r>
            <a:r>
              <a:rPr lang="cs-CZ" sz="2400" dirty="0" err="1"/>
              <a:t>periorbitální</a:t>
            </a:r>
            <a:r>
              <a:rPr lang="cs-CZ" sz="2400" dirty="0"/>
              <a:t>     </a:t>
            </a:r>
          </a:p>
          <a:p>
            <a:pPr>
              <a:buNone/>
            </a:pPr>
            <a:r>
              <a:rPr lang="cs-CZ" sz="2400" dirty="0"/>
              <a:t>                       </a:t>
            </a:r>
            <a:r>
              <a:rPr lang="cs-CZ" sz="2400" dirty="0" err="1"/>
              <a:t>edem</a:t>
            </a:r>
            <a:endParaRPr lang="en-GB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Akutní </a:t>
            </a:r>
            <a:r>
              <a:rPr lang="cs-CZ" dirty="0" err="1"/>
              <a:t>endoftalmitida</a:t>
            </a:r>
            <a:endParaRPr lang="en-GB" dirty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Akutní zánět všech tkání oka</a:t>
            </a:r>
          </a:p>
          <a:p>
            <a:r>
              <a:rPr lang="cs-CZ" sz="2400" dirty="0" err="1"/>
              <a:t>Endo</a:t>
            </a:r>
            <a:r>
              <a:rPr lang="cs-CZ" sz="2400" dirty="0"/>
              <a:t> nebo exogenní (chirurgie, trauma, endogenní infekce)</a:t>
            </a:r>
          </a:p>
          <a:p>
            <a:r>
              <a:rPr lang="cs-CZ" sz="2400" dirty="0"/>
              <a:t>Známky – </a:t>
            </a:r>
            <a:r>
              <a:rPr lang="cs-CZ" sz="2400" dirty="0" err="1"/>
              <a:t>chemosa</a:t>
            </a:r>
            <a:r>
              <a:rPr lang="cs-CZ" sz="2400" dirty="0">
                <a:solidFill>
                  <a:srgbClr val="FF0000"/>
                </a:solidFill>
              </a:rPr>
              <a:t>, smíšení injekce bulbu</a:t>
            </a:r>
            <a:r>
              <a:rPr lang="cs-CZ" sz="2400" dirty="0"/>
              <a:t>, fibrin v PK, </a:t>
            </a:r>
            <a:r>
              <a:rPr lang="cs-CZ" sz="2400" dirty="0" err="1">
                <a:solidFill>
                  <a:srgbClr val="FF0000"/>
                </a:solidFill>
              </a:rPr>
              <a:t>hypopyon</a:t>
            </a:r>
            <a:r>
              <a:rPr lang="cs-CZ" sz="2400" dirty="0"/>
              <a:t>, RAPD, </a:t>
            </a:r>
            <a:r>
              <a:rPr lang="cs-CZ" sz="2400" dirty="0" err="1">
                <a:solidFill>
                  <a:srgbClr val="FF0000"/>
                </a:solidFill>
              </a:rPr>
              <a:t>vitritida</a:t>
            </a:r>
            <a:r>
              <a:rPr lang="cs-CZ" sz="2400" dirty="0">
                <a:solidFill>
                  <a:srgbClr val="FF0000"/>
                </a:solidFill>
              </a:rPr>
              <a:t>, </a:t>
            </a:r>
            <a:r>
              <a:rPr lang="cs-CZ" sz="2400" dirty="0"/>
              <a:t>výrazně zhoršený přehled očního pozadí.</a:t>
            </a:r>
          </a:p>
          <a:p>
            <a:r>
              <a:rPr lang="cs-CZ" sz="2400" dirty="0"/>
              <a:t>Etiologie : poúrazová </a:t>
            </a:r>
          </a:p>
          <a:p>
            <a:pPr marL="0" indent="0">
              <a:buNone/>
            </a:pPr>
            <a:r>
              <a:rPr lang="cs-CZ" sz="2400" dirty="0"/>
              <a:t>                     </a:t>
            </a:r>
            <a:r>
              <a:rPr lang="cs-CZ" sz="2400" dirty="0" err="1"/>
              <a:t>iatrogenní</a:t>
            </a:r>
            <a:r>
              <a:rPr lang="cs-CZ" sz="2400" dirty="0"/>
              <a:t> (operace katarakty)</a:t>
            </a:r>
          </a:p>
          <a:p>
            <a:pPr marL="0" indent="0">
              <a:buNone/>
            </a:pPr>
            <a:r>
              <a:rPr lang="cs-CZ" sz="2400" dirty="0"/>
              <a:t>                     endogenní (nejčastěji mykotická)</a:t>
            </a:r>
          </a:p>
          <a:p>
            <a:r>
              <a:rPr lang="cs-CZ" sz="2400" dirty="0"/>
              <a:t>Terapie:  </a:t>
            </a:r>
            <a:r>
              <a:rPr lang="cs-CZ" sz="2400" dirty="0" err="1"/>
              <a:t>pars</a:t>
            </a:r>
            <a:r>
              <a:rPr lang="cs-CZ" sz="2400" dirty="0"/>
              <a:t> plana </a:t>
            </a:r>
            <a:r>
              <a:rPr lang="cs-CZ" sz="2400" dirty="0" err="1"/>
              <a:t>vitrektomie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                   eviscerace bulbu</a:t>
            </a:r>
          </a:p>
          <a:p>
            <a:pPr marL="0" indent="0">
              <a:buNone/>
            </a:pPr>
            <a:endParaRPr lang="en-GB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Akutní </a:t>
            </a:r>
            <a:r>
              <a:rPr lang="cs-CZ" dirty="0" err="1"/>
              <a:t>endoftalmitida</a:t>
            </a:r>
            <a:endParaRPr lang="en-GB" dirty="0"/>
          </a:p>
        </p:txBody>
      </p:sp>
      <p:pic>
        <p:nvPicPr>
          <p:cNvPr id="187396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400175"/>
            <a:ext cx="6611938" cy="5106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348880"/>
            <a:ext cx="8219256" cy="1858218"/>
          </a:xfrm>
        </p:spPr>
        <p:txBody>
          <a:bodyPr/>
          <a:lstStyle/>
          <a:p>
            <a:pPr algn="ctr"/>
            <a:r>
              <a:rPr lang="cs-CZ" sz="5100" b="1" dirty="0">
                <a:solidFill>
                  <a:schemeClr val="tx1"/>
                </a:solidFill>
              </a:rPr>
              <a:t>Děkuji za pozornost.</a:t>
            </a:r>
            <a:endParaRPr lang="en-GB" sz="5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404813"/>
            <a:ext cx="4279900" cy="5875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Orbita – b</a:t>
            </a:r>
            <a:r>
              <a:rPr lang="en-GB" dirty="0"/>
              <a:t>a</a:t>
            </a:r>
            <a:r>
              <a:rPr lang="cs-CZ" dirty="0" err="1"/>
              <a:t>kteriální</a:t>
            </a:r>
            <a:r>
              <a:rPr lang="cs-CZ" dirty="0"/>
              <a:t> </a:t>
            </a:r>
            <a:r>
              <a:rPr lang="cs-CZ" dirty="0" err="1"/>
              <a:t>orbitocelulitida</a:t>
            </a:r>
            <a:endParaRPr lang="en-GB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>
                <a:solidFill>
                  <a:srgbClr val="7030A0"/>
                </a:solidFill>
              </a:rPr>
              <a:t>Život ohrožující infekce </a:t>
            </a:r>
            <a:r>
              <a:rPr lang="cs-CZ" sz="2400" dirty="0"/>
              <a:t>měkkých tkání za orbitálním septem, převážně u dětí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Převažující organismy: </a:t>
            </a:r>
            <a:r>
              <a:rPr lang="en-GB" sz="2400" i="1" dirty="0"/>
              <a:t>S. </a:t>
            </a:r>
            <a:r>
              <a:rPr lang="en-GB" sz="2400" i="1" dirty="0" err="1"/>
              <a:t>pneumoniae</a:t>
            </a:r>
            <a:r>
              <a:rPr lang="en-GB" sz="2400" dirty="0"/>
              <a:t>, </a:t>
            </a:r>
            <a:r>
              <a:rPr lang="en-GB" sz="2400" i="1" dirty="0"/>
              <a:t>S. </a:t>
            </a:r>
            <a:r>
              <a:rPr lang="en-GB" sz="2400" i="1" dirty="0" err="1"/>
              <a:t>aureus</a:t>
            </a:r>
            <a:r>
              <a:rPr lang="en-GB" sz="2400" i="1" dirty="0"/>
              <a:t>, S. </a:t>
            </a:r>
            <a:r>
              <a:rPr lang="en-GB" sz="2400" i="1" dirty="0" err="1"/>
              <a:t>pyogenes</a:t>
            </a:r>
            <a:r>
              <a:rPr lang="en-GB" sz="2400" dirty="0"/>
              <a:t> </a:t>
            </a:r>
            <a:r>
              <a:rPr lang="cs-CZ" sz="2400" dirty="0"/>
              <a:t>a</a:t>
            </a:r>
            <a:r>
              <a:rPr lang="en-GB" sz="2400" dirty="0"/>
              <a:t> </a:t>
            </a:r>
            <a:r>
              <a:rPr lang="en-GB" sz="2400" i="1" dirty="0"/>
              <a:t>H. </a:t>
            </a:r>
            <a:r>
              <a:rPr lang="en-GB" sz="2400" i="1" dirty="0" err="1"/>
              <a:t>influenzae</a:t>
            </a:r>
            <a:r>
              <a:rPr lang="en-GB" sz="2400" i="1" dirty="0"/>
              <a:t>.</a:t>
            </a:r>
            <a:endParaRPr lang="cs-CZ" sz="2400" i="1" dirty="0"/>
          </a:p>
          <a:p>
            <a:pPr>
              <a:lnSpc>
                <a:spcPct val="80000"/>
              </a:lnSpc>
            </a:pPr>
            <a:endParaRPr lang="cs-CZ" sz="2400" i="1" dirty="0"/>
          </a:p>
          <a:p>
            <a:pPr>
              <a:lnSpc>
                <a:spcPct val="80000"/>
              </a:lnSpc>
            </a:pPr>
            <a:r>
              <a:rPr lang="cs-CZ" sz="2400" b="1" dirty="0"/>
              <a:t>Patogeneze</a:t>
            </a:r>
            <a:endParaRPr lang="en-GB" sz="2400" b="1" dirty="0"/>
          </a:p>
          <a:p>
            <a:pPr>
              <a:lnSpc>
                <a:spcPct val="80000"/>
              </a:lnSpc>
            </a:pPr>
            <a:r>
              <a:rPr lang="cs-CZ" sz="2400" dirty="0"/>
              <a:t>Původ z </a:t>
            </a:r>
            <a:r>
              <a:rPr lang="cs-CZ" sz="2400" dirty="0" err="1"/>
              <a:t>paranasál</a:t>
            </a:r>
            <a:r>
              <a:rPr lang="cs-CZ" sz="2400" dirty="0"/>
              <a:t>. dutin – typický pro děti a mladé dospělé</a:t>
            </a:r>
            <a:endParaRPr lang="en-GB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Rozšíření </a:t>
            </a:r>
            <a:r>
              <a:rPr lang="cs-CZ" sz="2400" dirty="0" err="1"/>
              <a:t>preseptální</a:t>
            </a:r>
            <a:r>
              <a:rPr lang="cs-CZ" sz="2400" dirty="0"/>
              <a:t> celulitidy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Lokální šíření </a:t>
            </a:r>
            <a:r>
              <a:rPr lang="cs-CZ" sz="2400" dirty="0" err="1"/>
              <a:t>dakryocystitidy</a:t>
            </a:r>
            <a:r>
              <a:rPr lang="cs-CZ" sz="2400" dirty="0"/>
              <a:t> nebo zubní infekce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Hematogenní šíření</a:t>
            </a:r>
            <a:endParaRPr lang="en-GB" sz="2400" dirty="0"/>
          </a:p>
          <a:p>
            <a:pPr>
              <a:lnSpc>
                <a:spcPct val="80000"/>
              </a:lnSpc>
            </a:pPr>
            <a:endParaRPr lang="en-GB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Orbita – b</a:t>
            </a:r>
            <a:r>
              <a:rPr lang="en-GB" dirty="0"/>
              <a:t>a</a:t>
            </a:r>
            <a:r>
              <a:rPr lang="cs-CZ" dirty="0" err="1"/>
              <a:t>kteriální</a:t>
            </a:r>
            <a:r>
              <a:rPr lang="cs-CZ" dirty="0"/>
              <a:t> </a:t>
            </a:r>
            <a:r>
              <a:rPr lang="cs-CZ" dirty="0" err="1"/>
              <a:t>orbitocelulitida</a:t>
            </a:r>
            <a:endParaRPr lang="en-GB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/>
              <a:t>Rychlý nástup malátnosti, horečka, bolest a zhoršení vidění</a:t>
            </a:r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b="1" dirty="0"/>
              <a:t>Příznaky</a:t>
            </a:r>
            <a:r>
              <a:rPr lang="en-GB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Jednostranný, měkký, teplý a rudý </a:t>
            </a:r>
            <a:r>
              <a:rPr lang="cs-CZ" sz="2400" dirty="0" err="1"/>
              <a:t>periorbitální</a:t>
            </a:r>
            <a:r>
              <a:rPr lang="cs-CZ" sz="2400" dirty="0"/>
              <a:t> edém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cs-CZ" sz="2400" dirty="0"/>
              <a:t>Ptosa, otok víčka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Bolestivá </a:t>
            </a:r>
            <a:r>
              <a:rPr lang="cs-CZ" sz="2400" dirty="0" err="1"/>
              <a:t>oftalmplegie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/>
              <a:t>Dysfunkce optického nervu</a:t>
            </a: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Orbita – b</a:t>
            </a:r>
            <a:r>
              <a:rPr lang="en-GB" dirty="0"/>
              <a:t>a</a:t>
            </a:r>
            <a:r>
              <a:rPr lang="cs-CZ" dirty="0" err="1"/>
              <a:t>kteriální</a:t>
            </a:r>
            <a:r>
              <a:rPr lang="cs-CZ" dirty="0"/>
              <a:t> </a:t>
            </a:r>
            <a:r>
              <a:rPr lang="cs-CZ" dirty="0" err="1"/>
              <a:t>orbitocelulitida</a:t>
            </a:r>
            <a:endParaRPr lang="en-GB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 b="1" dirty="0"/>
              <a:t>Komplikace</a:t>
            </a:r>
            <a:br>
              <a:rPr lang="en-GB" sz="2400" b="1" dirty="0"/>
            </a:br>
            <a:endParaRPr lang="cs-CZ" sz="2400" b="1" dirty="0"/>
          </a:p>
          <a:p>
            <a:pPr>
              <a:lnSpc>
                <a:spcPct val="90000"/>
              </a:lnSpc>
            </a:pPr>
            <a:r>
              <a:rPr lang="cs-CZ" sz="2400" dirty="0"/>
              <a:t>Oční komplikace – </a:t>
            </a:r>
            <a:r>
              <a:rPr lang="en-GB" sz="2400" dirty="0"/>
              <a:t>expo</a:t>
            </a:r>
            <a:r>
              <a:rPr lang="cs-CZ" sz="2400" dirty="0" err="1"/>
              <a:t>ziční</a:t>
            </a:r>
            <a:r>
              <a:rPr lang="cs-CZ" sz="2400" dirty="0"/>
              <a:t> </a:t>
            </a:r>
            <a:r>
              <a:rPr lang="cs-CZ" sz="2400" dirty="0" err="1"/>
              <a:t>keratopatie</a:t>
            </a:r>
            <a:r>
              <a:rPr lang="cs-CZ" sz="2400" dirty="0"/>
              <a:t>, zvýšený NOT</a:t>
            </a:r>
            <a:r>
              <a:rPr lang="en-GB" sz="2400" dirty="0"/>
              <a:t>, </a:t>
            </a:r>
            <a:r>
              <a:rPr lang="cs-CZ" sz="2400" dirty="0"/>
              <a:t>okluze centrální retinální vény či arterie, </a:t>
            </a:r>
            <a:r>
              <a:rPr lang="cs-CZ" sz="2400" dirty="0" err="1"/>
              <a:t>endoftalmitida</a:t>
            </a:r>
            <a:r>
              <a:rPr lang="cs-CZ" sz="2400" dirty="0"/>
              <a:t> a optická neuropatie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Nitrolební komplikace - </a:t>
            </a:r>
            <a:r>
              <a:rPr lang="en-GB" sz="2400" dirty="0"/>
              <a:t> </a:t>
            </a:r>
            <a:r>
              <a:rPr lang="cs-CZ" sz="2400" dirty="0"/>
              <a:t>meningitida, mozkový absces, trombosa sinus </a:t>
            </a:r>
            <a:r>
              <a:rPr lang="en-GB" sz="2400" dirty="0"/>
              <a:t>cavernous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en-GB" sz="2400" dirty="0" err="1"/>
              <a:t>Subper</a:t>
            </a:r>
            <a:r>
              <a:rPr lang="cs-CZ" sz="2400" dirty="0" err="1"/>
              <a:t>iostální</a:t>
            </a:r>
            <a:r>
              <a:rPr lang="cs-CZ" sz="2400" dirty="0"/>
              <a:t> absces – podél mediální stěny orbity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Orbit</a:t>
            </a:r>
            <a:r>
              <a:rPr lang="cs-CZ" sz="2400" dirty="0" err="1"/>
              <a:t>ální</a:t>
            </a:r>
            <a:r>
              <a:rPr lang="cs-CZ" sz="2400" dirty="0"/>
              <a:t> absces u posttraumatických nebo pooperačních stavů</a:t>
            </a:r>
            <a:br>
              <a:rPr lang="en-GB" sz="2400" dirty="0"/>
            </a:br>
            <a:endParaRPr lang="en-GB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 descr="orbitální celulitid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4579" y="1825625"/>
            <a:ext cx="7614841" cy="4351338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1095</Words>
  <Application>Microsoft Office PowerPoint</Application>
  <PresentationFormat>Předvádění na obrazovce (4:3)</PresentationFormat>
  <Paragraphs>201</Paragraphs>
  <Slides>42</Slides>
  <Notes>42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Wingdings</vt:lpstr>
      <vt:lpstr>Motiv Office</vt:lpstr>
      <vt:lpstr>Červené oko – diferenciální diagnostika   Oční klinika FN Brno a LF MU </vt:lpstr>
      <vt:lpstr>Červené oko</vt:lpstr>
      <vt:lpstr>Anamnéza</vt:lpstr>
      <vt:lpstr>Orbita – preseptální orbitocelulitida</vt:lpstr>
      <vt:lpstr>Prezentace aplikace PowerPoint</vt:lpstr>
      <vt:lpstr>Orbita – bakteriální orbitocelulitida</vt:lpstr>
      <vt:lpstr>Orbita – bakteriální orbitocelulitida</vt:lpstr>
      <vt:lpstr>Orbita – bakteriální orbitocelulitida</vt:lpstr>
      <vt:lpstr>Prezentace aplikace PowerPoint</vt:lpstr>
      <vt:lpstr>Prezentace aplikace PowerPoint</vt:lpstr>
      <vt:lpstr>Suché oko</vt:lpstr>
      <vt:lpstr>Suché oko</vt:lpstr>
      <vt:lpstr>Prezentace aplikace PowerPoint</vt:lpstr>
      <vt:lpstr>Spojivka</vt:lpstr>
      <vt:lpstr>Spojivka</vt:lpstr>
      <vt:lpstr>Prezentace aplikace PowerPoint</vt:lpstr>
      <vt:lpstr>Prezentace aplikace PowerPoint</vt:lpstr>
      <vt:lpstr>Spojivka</vt:lpstr>
      <vt:lpstr>Spojivka</vt:lpstr>
      <vt:lpstr>Prezentace aplikace PowerPoint</vt:lpstr>
      <vt:lpstr>Spojivka</vt:lpstr>
      <vt:lpstr>Prezentace aplikace PowerPoint</vt:lpstr>
      <vt:lpstr>Rohovka – infekční keratitida</vt:lpstr>
      <vt:lpstr>Prezentace aplikace PowerPoint</vt:lpstr>
      <vt:lpstr>Rohovka – infekční keratitida</vt:lpstr>
      <vt:lpstr>Rohovka – infekční keratitida</vt:lpstr>
      <vt:lpstr>Prezentace aplikace PowerPoint</vt:lpstr>
      <vt:lpstr>Episkléra</vt:lpstr>
      <vt:lpstr>Prezentace aplikace PowerPoint</vt:lpstr>
      <vt:lpstr>Prezentace aplikace PowerPoint</vt:lpstr>
      <vt:lpstr>Skléra</vt:lpstr>
      <vt:lpstr>Skléra</vt:lpstr>
      <vt:lpstr>Prezentace aplikace PowerPoint</vt:lpstr>
      <vt:lpstr>Skléra</vt:lpstr>
      <vt:lpstr>Prezentace aplikace PowerPoint</vt:lpstr>
      <vt:lpstr>Glaukom – akutní glaukomový záchvat </vt:lpstr>
      <vt:lpstr> Uveitida</vt:lpstr>
      <vt:lpstr>Přední uveitida</vt:lpstr>
      <vt:lpstr>Prezentace aplikace PowerPoint</vt:lpstr>
      <vt:lpstr>Akutní endoftalmitida</vt:lpstr>
      <vt:lpstr>Akutní endoftalmitida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EYE – differential diagnosis</dc:title>
  <dc:creator>Radek</dc:creator>
  <cp:lastModifiedBy>Veronika Matušková</cp:lastModifiedBy>
  <cp:revision>52</cp:revision>
  <dcterms:created xsi:type="dcterms:W3CDTF">2011-04-17T19:05:35Z</dcterms:created>
  <dcterms:modified xsi:type="dcterms:W3CDTF">2020-09-30T18:27:33Z</dcterms:modified>
</cp:coreProperties>
</file>