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62" r:id="rId4"/>
    <p:sldId id="265" r:id="rId5"/>
    <p:sldId id="268" r:id="rId6"/>
    <p:sldId id="272" r:id="rId7"/>
    <p:sldId id="258" r:id="rId8"/>
    <p:sldId id="274" r:id="rId9"/>
    <p:sldId id="276" r:id="rId10"/>
    <p:sldId id="263" r:id="rId11"/>
    <p:sldId id="264" r:id="rId12"/>
    <p:sldId id="266" r:id="rId13"/>
    <p:sldId id="269" r:id="rId14"/>
    <p:sldId id="273" r:id="rId15"/>
    <p:sldId id="267" r:id="rId16"/>
    <p:sldId id="270" r:id="rId17"/>
    <p:sldId id="271" r:id="rId18"/>
    <p:sldId id="275" r:id="rId19"/>
    <p:sldId id="277" r:id="rId20"/>
    <p:sldId id="283" r:id="rId21"/>
    <p:sldId id="278" r:id="rId22"/>
    <p:sldId id="280" r:id="rId23"/>
    <p:sldId id="287" r:id="rId24"/>
    <p:sldId id="288" r:id="rId25"/>
    <p:sldId id="289" r:id="rId26"/>
    <p:sldId id="261" r:id="rId2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6AAD-FE12-48CE-A387-07EB26DBFB0E}" type="datetimeFigureOut">
              <a:rPr lang="cs-CZ" smtClean="0"/>
              <a:pPr/>
              <a:t>02.12.2021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A77D8-80F3-485A-BAF1-34A65F447A9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0567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6AAD-FE12-48CE-A387-07EB26DBFB0E}" type="datetimeFigureOut">
              <a:rPr lang="cs-CZ" smtClean="0"/>
              <a:pPr/>
              <a:t>02.12.2021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A77D8-80F3-485A-BAF1-34A65F447A9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3020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6AAD-FE12-48CE-A387-07EB26DBFB0E}" type="datetimeFigureOut">
              <a:rPr lang="cs-CZ" smtClean="0"/>
              <a:pPr/>
              <a:t>02.12.2021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A77D8-80F3-485A-BAF1-34A65F447A9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4021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6AAD-FE12-48CE-A387-07EB26DBFB0E}" type="datetimeFigureOut">
              <a:rPr lang="cs-CZ" smtClean="0"/>
              <a:pPr/>
              <a:t>02.12.2021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A77D8-80F3-485A-BAF1-34A65F447A9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0742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6AAD-FE12-48CE-A387-07EB26DBFB0E}" type="datetimeFigureOut">
              <a:rPr lang="cs-CZ" smtClean="0"/>
              <a:pPr/>
              <a:t>02.12.2021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A77D8-80F3-485A-BAF1-34A65F447A9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8062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6AAD-FE12-48CE-A387-07EB26DBFB0E}" type="datetimeFigureOut">
              <a:rPr lang="cs-CZ" smtClean="0"/>
              <a:pPr/>
              <a:t>02.12.2021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A77D8-80F3-485A-BAF1-34A65F447A9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4340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6AAD-FE12-48CE-A387-07EB26DBFB0E}" type="datetimeFigureOut">
              <a:rPr lang="cs-CZ" smtClean="0"/>
              <a:pPr/>
              <a:t>02.12.2021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A77D8-80F3-485A-BAF1-34A65F447A9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7260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6AAD-FE12-48CE-A387-07EB26DBFB0E}" type="datetimeFigureOut">
              <a:rPr lang="cs-CZ" smtClean="0"/>
              <a:pPr/>
              <a:t>02.12.2021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A77D8-80F3-485A-BAF1-34A65F447A9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006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6AAD-FE12-48CE-A387-07EB26DBFB0E}" type="datetimeFigureOut">
              <a:rPr lang="cs-CZ" smtClean="0"/>
              <a:pPr/>
              <a:t>02.12.2021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A77D8-80F3-485A-BAF1-34A65F447A9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2921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6AAD-FE12-48CE-A387-07EB26DBFB0E}" type="datetimeFigureOut">
              <a:rPr lang="cs-CZ" smtClean="0"/>
              <a:pPr/>
              <a:t>02.12.2021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A77D8-80F3-485A-BAF1-34A65F447A9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6160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6AAD-FE12-48CE-A387-07EB26DBFB0E}" type="datetimeFigureOut">
              <a:rPr lang="cs-CZ" smtClean="0"/>
              <a:pPr/>
              <a:t>02.12.2021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A77D8-80F3-485A-BAF1-34A65F447A9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6414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06AAD-FE12-48CE-A387-07EB26DBFB0E}" type="datetimeFigureOut">
              <a:rPr lang="cs-CZ" smtClean="0"/>
              <a:pPr/>
              <a:t>02.12.2021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A77D8-80F3-485A-BAF1-34A65F447A9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6476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kument_aplikace_Microsoft_Word1.docx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kument_aplikace_Microsoft_Word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 </a:t>
            </a:r>
            <a:r>
              <a:rPr lang="cs-CZ" dirty="0" err="1" smtClean="0"/>
              <a:t>NETy</a:t>
            </a:r>
            <a:r>
              <a:rPr lang="cs-CZ" dirty="0" smtClean="0"/>
              <a:t>, </a:t>
            </a:r>
            <a:r>
              <a:rPr lang="cs-CZ" dirty="0" err="1" smtClean="0"/>
              <a:t>GISTy</a:t>
            </a:r>
            <a:r>
              <a:rPr lang="cs-CZ" dirty="0" smtClean="0"/>
              <a:t> a lymfomy trávícího traktu.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Leoš Křen, Ústav patologie FN Brno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9150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err="1" smtClean="0"/>
              <a:t>NETy</a:t>
            </a:r>
            <a:r>
              <a:rPr lang="cs-CZ" sz="2800" dirty="0" smtClean="0"/>
              <a:t> představují závažnou diagnostickou </a:t>
            </a:r>
            <a:r>
              <a:rPr lang="cs-CZ" sz="2800" dirty="0" err="1" smtClean="0"/>
              <a:t>výzcu</a:t>
            </a:r>
            <a:r>
              <a:rPr lang="cs-CZ" sz="2800" dirty="0" smtClean="0"/>
              <a:t>, protože i malé </a:t>
            </a:r>
            <a:r>
              <a:rPr lang="cs-CZ" sz="2800" dirty="0" err="1" smtClean="0"/>
              <a:t>NETy</a:t>
            </a:r>
            <a:r>
              <a:rPr lang="cs-CZ" sz="2800" dirty="0" smtClean="0"/>
              <a:t> a </a:t>
            </a:r>
            <a:r>
              <a:rPr lang="cs-CZ" sz="2800" dirty="0" err="1" smtClean="0"/>
              <a:t>pNETy</a:t>
            </a:r>
            <a:r>
              <a:rPr lang="cs-CZ" sz="2800" dirty="0" smtClean="0"/>
              <a:t> ( &lt;2 cm) mohou být agresívní a </a:t>
            </a:r>
            <a:r>
              <a:rPr lang="cs-CZ" sz="2800" dirty="0" err="1" smtClean="0"/>
              <a:t>metastázující</a:t>
            </a:r>
            <a:r>
              <a:rPr lang="cs-CZ" sz="2800" dirty="0" smtClean="0"/>
              <a:t>. </a:t>
            </a:r>
            <a:r>
              <a:rPr lang="cs-CZ" sz="2800" baseline="30000" dirty="0" smtClean="0"/>
              <a:t>4,5,6</a:t>
            </a:r>
            <a:r>
              <a:rPr lang="cs-CZ" sz="2800" dirty="0" smtClean="0"/>
              <a:t>  </a:t>
            </a:r>
          </a:p>
          <a:p>
            <a:r>
              <a:rPr lang="cs-CZ" sz="2800" baseline="-25000" dirty="0" smtClean="0"/>
              <a:t> </a:t>
            </a:r>
            <a:r>
              <a:rPr lang="cs-CZ" sz="2800" dirty="0" smtClean="0"/>
              <a:t>50% pacientů s </a:t>
            </a:r>
            <a:r>
              <a:rPr lang="cs-CZ" sz="2800" dirty="0" err="1" smtClean="0"/>
              <a:t>pNETy</a:t>
            </a:r>
            <a:r>
              <a:rPr lang="cs-CZ" sz="2800" dirty="0" smtClean="0"/>
              <a:t> má jaterní metastázy v době diagnózy.</a:t>
            </a:r>
            <a:r>
              <a:rPr lang="cs-CZ" sz="2800" baseline="30000" dirty="0" smtClean="0"/>
              <a:t>7</a:t>
            </a:r>
            <a:r>
              <a:rPr lang="cs-CZ" sz="2800" dirty="0" smtClean="0"/>
              <a:t> </a:t>
            </a:r>
          </a:p>
          <a:p>
            <a:r>
              <a:rPr lang="cs-CZ" sz="1400" baseline="30000" dirty="0" smtClean="0"/>
              <a:t>4</a:t>
            </a:r>
            <a:r>
              <a:rPr lang="cs-CZ" sz="1400" dirty="0" smtClean="0"/>
              <a:t>Alexiev BA, </a:t>
            </a:r>
            <a:r>
              <a:rPr lang="cs-CZ" sz="1400" dirty="0" err="1" smtClean="0"/>
              <a:t>Drachenberg</a:t>
            </a:r>
            <a:r>
              <a:rPr lang="cs-CZ" sz="1400" dirty="0" smtClean="0"/>
              <a:t> CB, </a:t>
            </a:r>
            <a:r>
              <a:rPr lang="cs-CZ" sz="1400" dirty="0" err="1" smtClean="0"/>
              <a:t>Papadimitriou</a:t>
            </a:r>
            <a:r>
              <a:rPr lang="cs-CZ" sz="1400" dirty="0" smtClean="0"/>
              <a:t> JC. </a:t>
            </a:r>
            <a:r>
              <a:rPr lang="cs-CZ" sz="1400" dirty="0" err="1" smtClean="0"/>
              <a:t>Endocrine</a:t>
            </a:r>
            <a:r>
              <a:rPr lang="cs-CZ" sz="1400" dirty="0" smtClean="0"/>
              <a:t> </a:t>
            </a:r>
            <a:r>
              <a:rPr lang="cs-CZ" sz="1400" dirty="0" err="1" smtClean="0"/>
              <a:t>tumors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</a:t>
            </a:r>
            <a:r>
              <a:rPr lang="cs-CZ" sz="1400" dirty="0" err="1" smtClean="0"/>
              <a:t>the</a:t>
            </a:r>
            <a:r>
              <a:rPr lang="cs-CZ" sz="1400" dirty="0" smtClean="0"/>
              <a:t> </a:t>
            </a:r>
            <a:r>
              <a:rPr lang="cs-CZ" sz="1400" dirty="0" err="1" smtClean="0"/>
              <a:t>gastrointestinal</a:t>
            </a:r>
            <a:r>
              <a:rPr lang="cs-CZ" sz="1400" dirty="0" smtClean="0"/>
              <a:t> </a:t>
            </a:r>
            <a:r>
              <a:rPr lang="cs-CZ" sz="1400" dirty="0" err="1" smtClean="0"/>
              <a:t>tract</a:t>
            </a:r>
            <a:r>
              <a:rPr lang="cs-CZ" sz="1400" dirty="0" smtClean="0"/>
              <a:t> </a:t>
            </a:r>
            <a:r>
              <a:rPr lang="cs-CZ" sz="1400" dirty="0" err="1" smtClean="0"/>
              <a:t>and</a:t>
            </a:r>
            <a:r>
              <a:rPr lang="cs-CZ" sz="1400" dirty="0" smtClean="0"/>
              <a:t> </a:t>
            </a:r>
            <a:r>
              <a:rPr lang="cs-CZ" sz="1400" dirty="0" err="1" smtClean="0"/>
              <a:t>pancreas</a:t>
            </a:r>
            <a:r>
              <a:rPr lang="cs-CZ" sz="1400" dirty="0" smtClean="0"/>
              <a:t>: </a:t>
            </a:r>
            <a:r>
              <a:rPr lang="cs-CZ" sz="1400" dirty="0" err="1" smtClean="0"/>
              <a:t>grading</a:t>
            </a:r>
            <a:r>
              <a:rPr lang="cs-CZ" sz="1400" dirty="0" smtClean="0"/>
              <a:t>, tumor </a:t>
            </a:r>
            <a:r>
              <a:rPr lang="cs-CZ" sz="1400" dirty="0" err="1" smtClean="0"/>
              <a:t>size</a:t>
            </a:r>
            <a:r>
              <a:rPr lang="cs-CZ" sz="1400" dirty="0" smtClean="0"/>
              <a:t> </a:t>
            </a:r>
            <a:r>
              <a:rPr lang="cs-CZ" sz="1400" dirty="0" err="1" smtClean="0"/>
              <a:t>and</a:t>
            </a:r>
            <a:r>
              <a:rPr lang="cs-CZ" sz="1400" dirty="0" smtClean="0"/>
              <a:t> </a:t>
            </a:r>
            <a:r>
              <a:rPr lang="cs-CZ" sz="1400" dirty="0" err="1" smtClean="0"/>
              <a:t>proliferation</a:t>
            </a:r>
            <a:r>
              <a:rPr lang="cs-CZ" sz="1400" dirty="0" smtClean="0"/>
              <a:t> index do not </a:t>
            </a:r>
            <a:r>
              <a:rPr lang="cs-CZ" sz="1400" dirty="0" err="1" smtClean="0"/>
              <a:t>predict</a:t>
            </a:r>
            <a:r>
              <a:rPr lang="cs-CZ" sz="1400" dirty="0" smtClean="0"/>
              <a:t> </a:t>
            </a:r>
            <a:r>
              <a:rPr lang="cs-CZ" sz="1400" dirty="0" err="1" smtClean="0"/>
              <a:t>malignant</a:t>
            </a:r>
            <a:r>
              <a:rPr lang="cs-CZ" sz="1400" dirty="0" smtClean="0"/>
              <a:t> </a:t>
            </a:r>
            <a:r>
              <a:rPr lang="cs-CZ" sz="1400" dirty="0" err="1" smtClean="0"/>
              <a:t>behavior</a:t>
            </a:r>
            <a:r>
              <a:rPr lang="cs-CZ" sz="1400" dirty="0" smtClean="0"/>
              <a:t>. </a:t>
            </a:r>
            <a:r>
              <a:rPr lang="cs-CZ" sz="1400" i="1" dirty="0" err="1" smtClean="0"/>
              <a:t>Diagn</a:t>
            </a:r>
            <a:r>
              <a:rPr lang="cs-CZ" sz="1400" i="1" dirty="0" smtClean="0"/>
              <a:t> </a:t>
            </a:r>
            <a:r>
              <a:rPr lang="cs-CZ" sz="1400" i="1" dirty="0" err="1" smtClean="0"/>
              <a:t>Pathol</a:t>
            </a:r>
            <a:r>
              <a:rPr lang="cs-CZ" sz="1400" i="1" dirty="0" smtClean="0"/>
              <a:t>.</a:t>
            </a:r>
            <a:r>
              <a:rPr lang="cs-CZ" sz="1400" dirty="0" smtClean="0"/>
              <a:t> 2007;2:28.</a:t>
            </a:r>
          </a:p>
          <a:p>
            <a:r>
              <a:rPr lang="cs-CZ" sz="1400" baseline="30000" dirty="0" smtClean="0"/>
              <a:t>5</a:t>
            </a:r>
            <a:r>
              <a:rPr lang="cs-CZ" sz="1400" dirty="0" smtClean="0"/>
              <a:t>Soga J. </a:t>
            </a:r>
            <a:r>
              <a:rPr lang="cs-CZ" sz="1400" dirty="0" err="1" smtClean="0"/>
              <a:t>Early</a:t>
            </a:r>
            <a:r>
              <a:rPr lang="cs-CZ" sz="1400" dirty="0" smtClean="0"/>
              <a:t>-</a:t>
            </a:r>
            <a:r>
              <a:rPr lang="cs-CZ" sz="1400" dirty="0" err="1" smtClean="0"/>
              <a:t>stage</a:t>
            </a:r>
            <a:r>
              <a:rPr lang="cs-CZ" sz="1400" dirty="0" smtClean="0"/>
              <a:t> </a:t>
            </a:r>
            <a:r>
              <a:rPr lang="cs-CZ" sz="1400" dirty="0" err="1" smtClean="0"/>
              <a:t>carcinoids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</a:t>
            </a:r>
            <a:r>
              <a:rPr lang="cs-CZ" sz="1400" dirty="0" err="1" smtClean="0"/>
              <a:t>the</a:t>
            </a:r>
            <a:r>
              <a:rPr lang="cs-CZ" sz="1400" dirty="0" smtClean="0"/>
              <a:t> </a:t>
            </a:r>
            <a:r>
              <a:rPr lang="cs-CZ" sz="1400" dirty="0" err="1" smtClean="0"/>
              <a:t>gastrointestinal</a:t>
            </a:r>
            <a:r>
              <a:rPr lang="cs-CZ" sz="1400" dirty="0" smtClean="0"/>
              <a:t> </a:t>
            </a:r>
            <a:r>
              <a:rPr lang="cs-CZ" sz="1400" dirty="0" err="1" smtClean="0"/>
              <a:t>tract</a:t>
            </a:r>
            <a:r>
              <a:rPr lang="cs-CZ" sz="1400" dirty="0" smtClean="0"/>
              <a:t>: </a:t>
            </a:r>
            <a:r>
              <a:rPr lang="cs-CZ" sz="1400" dirty="0" err="1" smtClean="0"/>
              <a:t>an</a:t>
            </a:r>
            <a:r>
              <a:rPr lang="cs-CZ" sz="1400" dirty="0" smtClean="0"/>
              <a:t> </a:t>
            </a:r>
            <a:r>
              <a:rPr lang="cs-CZ" sz="1400" dirty="0" err="1" smtClean="0"/>
              <a:t>analysis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1914 </a:t>
            </a:r>
            <a:r>
              <a:rPr lang="cs-CZ" sz="1400" dirty="0" err="1" smtClean="0"/>
              <a:t>reported</a:t>
            </a:r>
            <a:r>
              <a:rPr lang="cs-CZ" sz="1400" dirty="0" smtClean="0"/>
              <a:t> </a:t>
            </a:r>
            <a:r>
              <a:rPr lang="cs-CZ" sz="1400" dirty="0" err="1" smtClean="0"/>
              <a:t>cases</a:t>
            </a:r>
            <a:r>
              <a:rPr lang="cs-CZ" sz="1400" dirty="0" smtClean="0"/>
              <a:t>. </a:t>
            </a:r>
            <a:r>
              <a:rPr lang="cs-CZ" sz="1400" i="1" dirty="0" err="1" smtClean="0"/>
              <a:t>Cancer</a:t>
            </a:r>
            <a:r>
              <a:rPr lang="cs-CZ" sz="1400" i="1" dirty="0" smtClean="0"/>
              <a:t>.</a:t>
            </a:r>
            <a:r>
              <a:rPr lang="cs-CZ" sz="1400" dirty="0" smtClean="0"/>
              <a:t> 2005;103:1587-1595.</a:t>
            </a:r>
          </a:p>
          <a:p>
            <a:r>
              <a:rPr lang="cs-CZ" sz="1400" baseline="30000" dirty="0" smtClean="0"/>
              <a:t>6</a:t>
            </a:r>
            <a:r>
              <a:rPr lang="cs-CZ" sz="1400" dirty="0" smtClean="0"/>
              <a:t>Mullen JT, </a:t>
            </a:r>
            <a:r>
              <a:rPr lang="cs-CZ" sz="1400" dirty="0" err="1" smtClean="0"/>
              <a:t>Wang</a:t>
            </a:r>
            <a:r>
              <a:rPr lang="cs-CZ" sz="1400" dirty="0" smtClean="0"/>
              <a:t> H, </a:t>
            </a:r>
            <a:r>
              <a:rPr lang="cs-CZ" sz="1400" dirty="0" err="1" smtClean="0"/>
              <a:t>Yao</a:t>
            </a:r>
            <a:r>
              <a:rPr lang="cs-CZ" sz="1400" dirty="0" smtClean="0"/>
              <a:t> JC </a:t>
            </a:r>
            <a:r>
              <a:rPr lang="cs-CZ" sz="1400" dirty="0" err="1" smtClean="0"/>
              <a:t>et</a:t>
            </a:r>
            <a:r>
              <a:rPr lang="cs-CZ" sz="1400" dirty="0" smtClean="0"/>
              <a:t> </a:t>
            </a:r>
            <a:r>
              <a:rPr lang="cs-CZ" sz="1400" dirty="0" err="1" smtClean="0"/>
              <a:t>al</a:t>
            </a:r>
            <a:r>
              <a:rPr lang="cs-CZ" sz="1400" dirty="0" smtClean="0"/>
              <a:t>. </a:t>
            </a:r>
            <a:r>
              <a:rPr lang="cs-CZ" sz="1400" dirty="0" err="1" smtClean="0"/>
              <a:t>Carcinoid</a:t>
            </a:r>
            <a:r>
              <a:rPr lang="cs-CZ" sz="1400" dirty="0" smtClean="0"/>
              <a:t> </a:t>
            </a:r>
            <a:r>
              <a:rPr lang="cs-CZ" sz="1400" dirty="0" err="1" smtClean="0"/>
              <a:t>tumors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</a:t>
            </a:r>
            <a:r>
              <a:rPr lang="cs-CZ" sz="1400" dirty="0" err="1" smtClean="0"/>
              <a:t>the</a:t>
            </a:r>
            <a:r>
              <a:rPr lang="cs-CZ" sz="1400" dirty="0" smtClean="0"/>
              <a:t> duodenum. </a:t>
            </a:r>
            <a:r>
              <a:rPr lang="cs-CZ" sz="1400" i="1" dirty="0" err="1" smtClean="0"/>
              <a:t>Surgery</a:t>
            </a:r>
            <a:r>
              <a:rPr lang="cs-CZ" sz="1400" i="1" dirty="0" smtClean="0"/>
              <a:t>.</a:t>
            </a:r>
            <a:r>
              <a:rPr lang="cs-CZ" sz="1400" dirty="0" smtClean="0"/>
              <a:t> 2005;138:971-977.</a:t>
            </a:r>
          </a:p>
          <a:p>
            <a:r>
              <a:rPr lang="cs-CZ" sz="1400" baseline="30000" dirty="0" smtClean="0"/>
              <a:t>7</a:t>
            </a:r>
            <a:r>
              <a:rPr lang="cs-CZ" sz="1400" dirty="0" smtClean="0"/>
              <a:t>Modlin IM, </a:t>
            </a:r>
            <a:r>
              <a:rPr lang="cs-CZ" sz="1400" dirty="0" err="1" smtClean="0"/>
              <a:t>Oberg</a:t>
            </a:r>
            <a:r>
              <a:rPr lang="cs-CZ" sz="1400" dirty="0" smtClean="0"/>
              <a:t> K, </a:t>
            </a:r>
            <a:r>
              <a:rPr lang="cs-CZ" sz="1400" dirty="0" err="1" smtClean="0"/>
              <a:t>Chung</a:t>
            </a:r>
            <a:r>
              <a:rPr lang="cs-CZ" sz="1400" dirty="0" smtClean="0"/>
              <a:t> DC </a:t>
            </a:r>
            <a:r>
              <a:rPr lang="cs-CZ" sz="1400" dirty="0" err="1" smtClean="0"/>
              <a:t>et</a:t>
            </a:r>
            <a:r>
              <a:rPr lang="cs-CZ" sz="1400" dirty="0" smtClean="0"/>
              <a:t> </a:t>
            </a:r>
            <a:r>
              <a:rPr lang="cs-CZ" sz="1400" dirty="0" err="1" smtClean="0"/>
              <a:t>al</a:t>
            </a:r>
            <a:r>
              <a:rPr lang="cs-CZ" sz="1400" dirty="0" smtClean="0"/>
              <a:t>. </a:t>
            </a:r>
            <a:r>
              <a:rPr lang="cs-CZ" sz="1400" dirty="0" err="1" smtClean="0"/>
              <a:t>Gastroenteropancreatic</a:t>
            </a:r>
            <a:r>
              <a:rPr lang="cs-CZ" sz="1400" dirty="0" smtClean="0"/>
              <a:t> </a:t>
            </a:r>
            <a:r>
              <a:rPr lang="cs-CZ" sz="1400" dirty="0" err="1" smtClean="0"/>
              <a:t>neuroendocrine</a:t>
            </a:r>
            <a:r>
              <a:rPr lang="cs-CZ" sz="1400" dirty="0" smtClean="0"/>
              <a:t> </a:t>
            </a:r>
            <a:r>
              <a:rPr lang="cs-CZ" sz="1400" dirty="0" err="1" smtClean="0"/>
              <a:t>tumours</a:t>
            </a:r>
            <a:r>
              <a:rPr lang="cs-CZ" sz="1400" dirty="0" smtClean="0"/>
              <a:t>. </a:t>
            </a:r>
            <a:r>
              <a:rPr lang="cs-CZ" sz="1400" i="1" dirty="0" smtClean="0"/>
              <a:t>Lancet </a:t>
            </a:r>
            <a:r>
              <a:rPr lang="cs-CZ" sz="1400" i="1" dirty="0" err="1" smtClean="0"/>
              <a:t>Oncol</a:t>
            </a:r>
            <a:r>
              <a:rPr lang="cs-CZ" sz="1400" i="1" dirty="0" smtClean="0"/>
              <a:t>.</a:t>
            </a:r>
            <a:r>
              <a:rPr lang="cs-CZ" sz="1400" dirty="0" smtClean="0"/>
              <a:t> 2008;9:61-72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Document" r:id="rId3" imgW="5306436" imgH="3791296" progId="">
                  <p:embed/>
                </p:oleObj>
              </mc:Choice>
              <mc:Fallback>
                <p:oleObj name="Document" r:id="rId3" imgW="5306436" imgH="3791296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Diagnóza </a:t>
            </a:r>
            <a:r>
              <a:rPr lang="cs-CZ" sz="2400" dirty="0" err="1" smtClean="0"/>
              <a:t>NETů</a:t>
            </a:r>
            <a:r>
              <a:rPr lang="cs-CZ" sz="2400" dirty="0" smtClean="0"/>
              <a:t> (</a:t>
            </a:r>
            <a:r>
              <a:rPr lang="cs-CZ" sz="2400" dirty="0" err="1" smtClean="0"/>
              <a:t>pNETs</a:t>
            </a:r>
            <a:r>
              <a:rPr lang="cs-CZ" sz="2400" dirty="0" smtClean="0"/>
              <a:t>) vyžaduje multioborovou spolupráci  praktika, gastroenterologa, chirurga, radiologa, endokrinologa, patologa a ostatních specialistů.</a:t>
            </a:r>
            <a:r>
              <a:rPr lang="cs-CZ" sz="2400" baseline="30000" dirty="0" smtClean="0"/>
              <a:t>4,5</a:t>
            </a:r>
            <a:r>
              <a:rPr lang="cs-CZ" sz="2400" dirty="0" smtClean="0"/>
              <a:t> </a:t>
            </a:r>
          </a:p>
          <a:p>
            <a:r>
              <a:rPr lang="cs-CZ" sz="1800" baseline="30000" dirty="0" smtClean="0"/>
              <a:t>4</a:t>
            </a:r>
            <a:r>
              <a:rPr lang="cs-CZ" sz="1800" dirty="0" smtClean="0"/>
              <a:t>Boudreaux JP, </a:t>
            </a:r>
            <a:r>
              <a:rPr lang="cs-CZ" sz="1800" dirty="0" err="1" smtClean="0"/>
              <a:t>Klimstra</a:t>
            </a:r>
            <a:r>
              <a:rPr lang="cs-CZ" sz="1800" dirty="0" smtClean="0"/>
              <a:t> DS, </a:t>
            </a:r>
            <a:r>
              <a:rPr lang="cs-CZ" sz="1800" dirty="0" err="1" smtClean="0"/>
              <a:t>Hassan</a:t>
            </a:r>
            <a:r>
              <a:rPr lang="cs-CZ" sz="1800" dirty="0" smtClean="0"/>
              <a:t> MM </a:t>
            </a:r>
            <a:r>
              <a:rPr lang="cs-CZ" sz="1800" dirty="0" err="1" smtClean="0"/>
              <a:t>et</a:t>
            </a:r>
            <a:r>
              <a:rPr lang="cs-CZ" sz="1800" dirty="0" smtClean="0"/>
              <a:t> </a:t>
            </a:r>
            <a:r>
              <a:rPr lang="cs-CZ" sz="1800" dirty="0" err="1" smtClean="0"/>
              <a:t>al</a:t>
            </a:r>
            <a:r>
              <a:rPr lang="cs-CZ" sz="1800" dirty="0" smtClean="0"/>
              <a:t>. </a:t>
            </a:r>
            <a:r>
              <a:rPr lang="cs-CZ" sz="1800" dirty="0" err="1" smtClean="0"/>
              <a:t>The</a:t>
            </a:r>
            <a:r>
              <a:rPr lang="cs-CZ" sz="1800" dirty="0" smtClean="0"/>
              <a:t> NANETS </a:t>
            </a:r>
            <a:r>
              <a:rPr lang="cs-CZ" sz="1800" dirty="0" err="1" smtClean="0"/>
              <a:t>consensus</a:t>
            </a:r>
            <a:r>
              <a:rPr lang="cs-CZ" sz="1800" dirty="0" smtClean="0"/>
              <a:t> </a:t>
            </a:r>
            <a:r>
              <a:rPr lang="cs-CZ" sz="1800" dirty="0" err="1" smtClean="0"/>
              <a:t>guideline</a:t>
            </a:r>
            <a:r>
              <a:rPr lang="cs-CZ" sz="1800" dirty="0" smtClean="0"/>
              <a:t> </a:t>
            </a:r>
            <a:r>
              <a:rPr lang="cs-CZ" sz="1800" dirty="0" err="1" smtClean="0"/>
              <a:t>for</a:t>
            </a:r>
            <a:r>
              <a:rPr lang="cs-CZ" sz="1800" dirty="0" smtClean="0"/>
              <a:t> </a:t>
            </a:r>
            <a:r>
              <a:rPr lang="cs-CZ" sz="1800" dirty="0" err="1" smtClean="0"/>
              <a:t>the</a:t>
            </a:r>
            <a:r>
              <a:rPr lang="cs-CZ" sz="1800" dirty="0" smtClean="0"/>
              <a:t> </a:t>
            </a:r>
            <a:r>
              <a:rPr lang="cs-CZ" sz="1800" dirty="0" err="1" smtClean="0"/>
              <a:t>diagnosis</a:t>
            </a:r>
            <a:r>
              <a:rPr lang="cs-CZ" sz="1800" dirty="0" smtClean="0"/>
              <a:t> </a:t>
            </a:r>
            <a:r>
              <a:rPr lang="cs-CZ" sz="1800" dirty="0" err="1" smtClean="0"/>
              <a:t>and</a:t>
            </a:r>
            <a:r>
              <a:rPr lang="cs-CZ" sz="1800" dirty="0" smtClean="0"/>
              <a:t> management </a:t>
            </a:r>
            <a:r>
              <a:rPr lang="cs-CZ" sz="1800" dirty="0" err="1" smtClean="0"/>
              <a:t>of</a:t>
            </a:r>
            <a:r>
              <a:rPr lang="cs-CZ" sz="1800" dirty="0" smtClean="0"/>
              <a:t> </a:t>
            </a:r>
            <a:r>
              <a:rPr lang="cs-CZ" sz="1800" dirty="0" err="1" smtClean="0"/>
              <a:t>neuroendocrine</a:t>
            </a:r>
            <a:r>
              <a:rPr lang="cs-CZ" sz="1800" dirty="0" smtClean="0"/>
              <a:t> </a:t>
            </a:r>
            <a:r>
              <a:rPr lang="cs-CZ" sz="1800" dirty="0" err="1" smtClean="0"/>
              <a:t>tumors</a:t>
            </a:r>
            <a:r>
              <a:rPr lang="cs-CZ" sz="1800" dirty="0" smtClean="0"/>
              <a:t>: </a:t>
            </a:r>
            <a:r>
              <a:rPr lang="cs-CZ" sz="1800" dirty="0" err="1" smtClean="0"/>
              <a:t>well</a:t>
            </a:r>
            <a:r>
              <a:rPr lang="cs-CZ" sz="1800" dirty="0" smtClean="0"/>
              <a:t>-</a:t>
            </a:r>
            <a:r>
              <a:rPr lang="cs-CZ" sz="1800" dirty="0" err="1" smtClean="0"/>
              <a:t>differentiated</a:t>
            </a:r>
            <a:r>
              <a:rPr lang="cs-CZ" sz="1800" dirty="0" smtClean="0"/>
              <a:t> </a:t>
            </a:r>
            <a:r>
              <a:rPr lang="cs-CZ" sz="1800" dirty="0" err="1" smtClean="0"/>
              <a:t>neuroendocrine</a:t>
            </a:r>
            <a:r>
              <a:rPr lang="cs-CZ" sz="1800" dirty="0" smtClean="0"/>
              <a:t> </a:t>
            </a:r>
            <a:r>
              <a:rPr lang="cs-CZ" sz="1800" dirty="0" err="1" smtClean="0"/>
              <a:t>tumors</a:t>
            </a:r>
            <a:r>
              <a:rPr lang="cs-CZ" sz="1800" dirty="0" smtClean="0"/>
              <a:t> </a:t>
            </a:r>
            <a:r>
              <a:rPr lang="cs-CZ" sz="1800" dirty="0" err="1" smtClean="0"/>
              <a:t>of</a:t>
            </a:r>
            <a:r>
              <a:rPr lang="cs-CZ" sz="1800" dirty="0" smtClean="0"/>
              <a:t> </a:t>
            </a:r>
            <a:r>
              <a:rPr lang="cs-CZ" sz="1800" dirty="0" err="1" smtClean="0"/>
              <a:t>the</a:t>
            </a:r>
            <a:r>
              <a:rPr lang="cs-CZ" sz="1800" dirty="0" smtClean="0"/>
              <a:t> jejunum, ileum, </a:t>
            </a:r>
            <a:r>
              <a:rPr lang="cs-CZ" sz="1800" dirty="0" err="1" smtClean="0"/>
              <a:t>appendix</a:t>
            </a:r>
            <a:r>
              <a:rPr lang="cs-CZ" sz="1800" dirty="0" smtClean="0"/>
              <a:t>, </a:t>
            </a:r>
            <a:r>
              <a:rPr lang="cs-CZ" sz="1800" dirty="0" err="1" smtClean="0"/>
              <a:t>and</a:t>
            </a:r>
            <a:r>
              <a:rPr lang="cs-CZ" sz="1800" dirty="0" smtClean="0"/>
              <a:t> </a:t>
            </a:r>
            <a:r>
              <a:rPr lang="cs-CZ" sz="1800" dirty="0" err="1" smtClean="0"/>
              <a:t>cecum</a:t>
            </a:r>
            <a:r>
              <a:rPr lang="cs-CZ" sz="1800" dirty="0" smtClean="0"/>
              <a:t>. </a:t>
            </a:r>
            <a:r>
              <a:rPr lang="cs-CZ" sz="1800" i="1" dirty="0" err="1" smtClean="0"/>
              <a:t>Pancreas</a:t>
            </a:r>
            <a:r>
              <a:rPr lang="cs-CZ" sz="1800" i="1" dirty="0" smtClean="0"/>
              <a:t>.</a:t>
            </a:r>
            <a:r>
              <a:rPr lang="cs-CZ" sz="1800" dirty="0" smtClean="0"/>
              <a:t> 2010;39:753-766.</a:t>
            </a:r>
          </a:p>
          <a:p>
            <a:r>
              <a:rPr lang="cs-CZ" sz="1800" baseline="30000" dirty="0" smtClean="0"/>
              <a:t>5</a:t>
            </a:r>
            <a:r>
              <a:rPr lang="cs-CZ" sz="1800" dirty="0" smtClean="0"/>
              <a:t>Singh S, </a:t>
            </a:r>
            <a:r>
              <a:rPr lang="cs-CZ" sz="1800" dirty="0" err="1" smtClean="0"/>
              <a:t>Law</a:t>
            </a:r>
            <a:r>
              <a:rPr lang="cs-CZ" sz="1800" dirty="0" smtClean="0"/>
              <a:t> C. </a:t>
            </a:r>
            <a:r>
              <a:rPr lang="cs-CZ" sz="1800" dirty="0" err="1" smtClean="0"/>
              <a:t>Multidisciplinary</a:t>
            </a:r>
            <a:r>
              <a:rPr lang="cs-CZ" sz="1800" dirty="0" smtClean="0"/>
              <a:t> reference </a:t>
            </a:r>
            <a:r>
              <a:rPr lang="cs-CZ" sz="1800" dirty="0" err="1" smtClean="0"/>
              <a:t>centers</a:t>
            </a:r>
            <a:r>
              <a:rPr lang="cs-CZ" sz="1800" dirty="0" smtClean="0"/>
              <a:t>: </a:t>
            </a:r>
            <a:r>
              <a:rPr lang="cs-CZ" sz="1800" dirty="0" err="1" smtClean="0"/>
              <a:t>the</a:t>
            </a:r>
            <a:r>
              <a:rPr lang="cs-CZ" sz="1800" dirty="0" smtClean="0"/>
              <a:t> care </a:t>
            </a:r>
            <a:r>
              <a:rPr lang="cs-CZ" sz="1800" dirty="0" err="1" smtClean="0"/>
              <a:t>of</a:t>
            </a:r>
            <a:r>
              <a:rPr lang="cs-CZ" sz="1800" dirty="0" smtClean="0"/>
              <a:t> </a:t>
            </a:r>
            <a:r>
              <a:rPr lang="cs-CZ" sz="1800" dirty="0" err="1" smtClean="0"/>
              <a:t>neuroendocrine</a:t>
            </a:r>
            <a:r>
              <a:rPr lang="cs-CZ" sz="1800" dirty="0" smtClean="0"/>
              <a:t> </a:t>
            </a:r>
            <a:r>
              <a:rPr lang="cs-CZ" sz="1800" dirty="0" err="1" smtClean="0"/>
              <a:t>tumors</a:t>
            </a:r>
            <a:r>
              <a:rPr lang="cs-CZ" sz="1800" dirty="0" smtClean="0"/>
              <a:t>. </a:t>
            </a:r>
            <a:r>
              <a:rPr lang="cs-CZ" sz="1800" i="1" dirty="0" smtClean="0"/>
              <a:t>J </a:t>
            </a:r>
            <a:r>
              <a:rPr lang="cs-CZ" sz="1800" i="1" dirty="0" err="1" smtClean="0"/>
              <a:t>Oncol</a:t>
            </a:r>
            <a:r>
              <a:rPr lang="cs-CZ" sz="1800" i="1" dirty="0" smtClean="0"/>
              <a:t> </a:t>
            </a:r>
            <a:r>
              <a:rPr lang="cs-CZ" sz="1800" i="1" dirty="0" err="1" smtClean="0"/>
              <a:t>Pract</a:t>
            </a:r>
            <a:r>
              <a:rPr lang="cs-CZ" sz="1800" i="1" dirty="0" smtClean="0"/>
              <a:t>.</a:t>
            </a:r>
            <a:r>
              <a:rPr lang="cs-CZ" sz="1800" dirty="0" smtClean="0"/>
              <a:t> 2010;6:e11-e16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Klasifikace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WHO </a:t>
            </a:r>
            <a:r>
              <a:rPr lang="cs-CZ" dirty="0" smtClean="0"/>
              <a:t>klasifikace 2010 dělí </a:t>
            </a:r>
            <a:r>
              <a:rPr lang="en-US" dirty="0" err="1" smtClean="0"/>
              <a:t>neuroendo</a:t>
            </a:r>
            <a:r>
              <a:rPr lang="cs-CZ" dirty="0" smtClean="0"/>
              <a:t>k</a:t>
            </a:r>
            <a:r>
              <a:rPr lang="en-US" dirty="0" err="1" smtClean="0"/>
              <a:t>rin</a:t>
            </a:r>
            <a:r>
              <a:rPr lang="cs-CZ" dirty="0" smtClean="0"/>
              <a:t>ní</a:t>
            </a:r>
            <a:r>
              <a:rPr lang="en-US" dirty="0" smtClean="0"/>
              <a:t> </a:t>
            </a:r>
            <a:r>
              <a:rPr lang="en-US" dirty="0" err="1" smtClean="0"/>
              <a:t>neopl</a:t>
            </a:r>
            <a:r>
              <a:rPr lang="cs-CZ" dirty="0" err="1" smtClean="0"/>
              <a:t>ázie</a:t>
            </a:r>
            <a:r>
              <a:rPr lang="cs-CZ" dirty="0" smtClean="0"/>
              <a:t> do </a:t>
            </a:r>
            <a:r>
              <a:rPr lang="en-US" dirty="0" smtClean="0"/>
              <a:t> 2 </a:t>
            </a:r>
            <a:r>
              <a:rPr lang="cs-CZ" dirty="0" smtClean="0"/>
              <a:t>k</a:t>
            </a:r>
            <a:r>
              <a:rPr lang="en-US" dirty="0" err="1" smtClean="0"/>
              <a:t>linic</a:t>
            </a:r>
            <a:r>
              <a:rPr lang="cs-CZ" dirty="0" err="1" smtClean="0"/>
              <a:t>ko</a:t>
            </a:r>
            <a:r>
              <a:rPr lang="cs-CZ" dirty="0" smtClean="0"/>
              <a:t>-</a:t>
            </a:r>
            <a:r>
              <a:rPr lang="en-US" dirty="0" smtClean="0"/>
              <a:t>pathologic</a:t>
            </a:r>
            <a:r>
              <a:rPr lang="cs-CZ" dirty="0" err="1" smtClean="0"/>
              <a:t>kých</a:t>
            </a:r>
            <a:r>
              <a:rPr lang="en-US" dirty="0" smtClean="0"/>
              <a:t> </a:t>
            </a:r>
            <a:r>
              <a:rPr lang="cs-CZ" dirty="0" smtClean="0"/>
              <a:t>skupin</a:t>
            </a:r>
            <a:r>
              <a:rPr lang="en-US" dirty="0" smtClean="0"/>
              <a:t>: </a:t>
            </a:r>
            <a:r>
              <a:rPr lang="cs-CZ" b="1" dirty="0" smtClean="0"/>
              <a:t>dobře</a:t>
            </a:r>
            <a:r>
              <a:rPr lang="cs-CZ" dirty="0" smtClean="0"/>
              <a:t> a </a:t>
            </a:r>
            <a:r>
              <a:rPr lang="cs-CZ" b="1" dirty="0" smtClean="0"/>
              <a:t>špatně d</a:t>
            </a:r>
            <a:r>
              <a:rPr lang="en-US" b="1" dirty="0" err="1" smtClean="0"/>
              <a:t>iferen</a:t>
            </a:r>
            <a:r>
              <a:rPr lang="cs-CZ" b="1" dirty="0" err="1" smtClean="0"/>
              <a:t>cované</a:t>
            </a:r>
            <a:r>
              <a:rPr lang="cs-CZ" b="1" dirty="0" smtClean="0"/>
              <a:t> </a:t>
            </a:r>
            <a:r>
              <a:rPr lang="cs-CZ" b="1" dirty="0" err="1" smtClean="0"/>
              <a:t>NETy</a:t>
            </a:r>
            <a:r>
              <a:rPr lang="cs-CZ" dirty="0" smtClean="0"/>
              <a:t>:</a:t>
            </a:r>
          </a:p>
          <a:p>
            <a:r>
              <a:rPr lang="cs-CZ" b="1" dirty="0" smtClean="0"/>
              <a:t>Dobře </a:t>
            </a:r>
            <a:r>
              <a:rPr lang="en-US" b="1" dirty="0" err="1" smtClean="0"/>
              <a:t>diferen</a:t>
            </a:r>
            <a:r>
              <a:rPr lang="cs-CZ" b="1" dirty="0" err="1" smtClean="0"/>
              <a:t>cované</a:t>
            </a:r>
            <a:r>
              <a:rPr lang="en-US" b="1" dirty="0" smtClean="0"/>
              <a:t> NET</a:t>
            </a:r>
            <a:r>
              <a:rPr lang="cs-CZ" b="1" dirty="0" smtClean="0"/>
              <a:t>y</a:t>
            </a:r>
            <a:r>
              <a:rPr lang="en-US" b="1" dirty="0" smtClean="0"/>
              <a:t> </a:t>
            </a:r>
            <a:r>
              <a:rPr lang="cs-CZ" dirty="0" smtClean="0"/>
              <a:t>mohou být klasifikovány jako </a:t>
            </a:r>
            <a:r>
              <a:rPr lang="en-US" b="1" dirty="0" smtClean="0"/>
              <a:t>grade 1</a:t>
            </a:r>
            <a:r>
              <a:rPr lang="en-US" dirty="0" smtClean="0"/>
              <a:t> </a:t>
            </a:r>
            <a:r>
              <a:rPr lang="cs-CZ" dirty="0" smtClean="0"/>
              <a:t>nebo</a:t>
            </a:r>
            <a:r>
              <a:rPr lang="en-US" dirty="0" smtClean="0"/>
              <a:t> </a:t>
            </a:r>
            <a:r>
              <a:rPr lang="en-US" b="1" dirty="0" smtClean="0"/>
              <a:t>grade 2</a:t>
            </a:r>
            <a:r>
              <a:rPr lang="en-US" dirty="0" smtClean="0"/>
              <a:t> </a:t>
            </a:r>
            <a:r>
              <a:rPr lang="cs-CZ" dirty="0" smtClean="0"/>
              <a:t>v závislosti na p</a:t>
            </a:r>
            <a:r>
              <a:rPr lang="en-US" dirty="0" err="1" smtClean="0"/>
              <a:t>rolifera</a:t>
            </a:r>
            <a:r>
              <a:rPr lang="cs-CZ" dirty="0" err="1" smtClean="0"/>
              <a:t>ci</a:t>
            </a:r>
            <a:r>
              <a:rPr lang="cs-CZ" dirty="0" smtClean="0"/>
              <a:t> a </a:t>
            </a:r>
            <a:r>
              <a:rPr lang="en-US" dirty="0" err="1" smtClean="0"/>
              <a:t>histolog</a:t>
            </a:r>
            <a:r>
              <a:rPr lang="cs-CZ" dirty="0" err="1" smtClean="0"/>
              <a:t>ickém</a:t>
            </a:r>
            <a:r>
              <a:rPr lang="cs-CZ" dirty="0" smtClean="0"/>
              <a:t> obrazu</a:t>
            </a:r>
            <a:r>
              <a:rPr lang="en-US" dirty="0" smtClean="0"/>
              <a:t>.</a:t>
            </a:r>
            <a:r>
              <a:rPr lang="cs-CZ" dirty="0" smtClean="0"/>
              <a:t> Dobře </a:t>
            </a:r>
            <a:r>
              <a:rPr lang="en-US" dirty="0" err="1" smtClean="0"/>
              <a:t>diferen</a:t>
            </a:r>
            <a:r>
              <a:rPr lang="cs-CZ" dirty="0" err="1" smtClean="0"/>
              <a:t>cované</a:t>
            </a:r>
            <a:r>
              <a:rPr lang="cs-CZ" dirty="0" smtClean="0"/>
              <a:t> </a:t>
            </a:r>
            <a:r>
              <a:rPr lang="cs-CZ" dirty="0" err="1" smtClean="0"/>
              <a:t>NETy</a:t>
            </a:r>
            <a:r>
              <a:rPr lang="cs-CZ" dirty="0" smtClean="0"/>
              <a:t> </a:t>
            </a:r>
            <a:r>
              <a:rPr lang="en-US" dirty="0" smtClean="0"/>
              <a:t>grade 1 a grade 2 </a:t>
            </a:r>
            <a:r>
              <a:rPr lang="cs-CZ" dirty="0" smtClean="0"/>
              <a:t>byly tradičně označovány jako k</a:t>
            </a:r>
            <a:r>
              <a:rPr lang="en-US" dirty="0" err="1" smtClean="0"/>
              <a:t>arcinoid</a:t>
            </a:r>
            <a:r>
              <a:rPr lang="cs-CZ" dirty="0" smtClean="0"/>
              <a:t>y</a:t>
            </a:r>
            <a:r>
              <a:rPr lang="en-US" dirty="0" smtClean="0"/>
              <a:t>,</a:t>
            </a:r>
            <a:r>
              <a:rPr lang="cs-CZ" dirty="0" smtClean="0"/>
              <a:t> bez ohledu na topiku</a:t>
            </a:r>
            <a:r>
              <a:rPr lang="en-US" dirty="0" smtClean="0"/>
              <a:t>.</a:t>
            </a:r>
            <a:r>
              <a:rPr lang="cs-CZ" dirty="0" smtClean="0"/>
              <a:t> </a:t>
            </a:r>
            <a:r>
              <a:rPr lang="en-US" dirty="0" smtClean="0"/>
              <a:t>WHO 2010 </a:t>
            </a:r>
            <a:r>
              <a:rPr lang="cs-CZ" dirty="0" smtClean="0"/>
              <a:t>užívá</a:t>
            </a:r>
            <a:r>
              <a:rPr lang="en-US" dirty="0" smtClean="0"/>
              <a:t> term</a:t>
            </a:r>
            <a:r>
              <a:rPr lang="cs-CZ" dirty="0" err="1" smtClean="0"/>
              <a:t>ín</a:t>
            </a:r>
            <a:r>
              <a:rPr lang="en-US" dirty="0" smtClean="0"/>
              <a:t> „</a:t>
            </a:r>
            <a:r>
              <a:rPr lang="cs-CZ" dirty="0" smtClean="0"/>
              <a:t>k</a:t>
            </a:r>
            <a:r>
              <a:rPr lang="en-US" dirty="0" err="1" smtClean="0"/>
              <a:t>arcinoid</a:t>
            </a:r>
            <a:r>
              <a:rPr lang="en-US" dirty="0" smtClean="0"/>
              <a:t>" </a:t>
            </a:r>
            <a:r>
              <a:rPr lang="cs-CZ" dirty="0" smtClean="0"/>
              <a:t>pouze</a:t>
            </a:r>
            <a:r>
              <a:rPr lang="en-US" dirty="0" smtClean="0"/>
              <a:t> </a:t>
            </a:r>
            <a:r>
              <a:rPr lang="cs-CZ" dirty="0" smtClean="0"/>
              <a:t>pro </a:t>
            </a:r>
            <a:r>
              <a:rPr lang="en-US" dirty="0" smtClean="0"/>
              <a:t>grade 1 NET</a:t>
            </a:r>
            <a:r>
              <a:rPr lang="cs-CZ" dirty="0" err="1" smtClean="0"/>
              <a:t>y</a:t>
            </a:r>
            <a:r>
              <a:rPr lang="cs-CZ" dirty="0" smtClean="0"/>
              <a:t>.</a:t>
            </a:r>
            <a:r>
              <a:rPr lang="en-US" dirty="0" smtClean="0"/>
              <a:t>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Špatně</a:t>
            </a:r>
            <a:r>
              <a:rPr lang="en-US" b="1" dirty="0" smtClean="0"/>
              <a:t> </a:t>
            </a:r>
            <a:r>
              <a:rPr lang="en-US" b="1" dirty="0" err="1" smtClean="0"/>
              <a:t>diferen</a:t>
            </a:r>
            <a:r>
              <a:rPr lang="cs-CZ" b="1" dirty="0" err="1" smtClean="0"/>
              <a:t>cované</a:t>
            </a:r>
            <a:r>
              <a:rPr lang="en-US" b="1" dirty="0" smtClean="0"/>
              <a:t> grade 3 </a:t>
            </a:r>
            <a:r>
              <a:rPr lang="en-US" b="1" dirty="0" err="1" smtClean="0"/>
              <a:t>neuroendo</a:t>
            </a:r>
            <a:r>
              <a:rPr lang="cs-CZ" b="1" dirty="0" smtClean="0"/>
              <a:t>k</a:t>
            </a:r>
            <a:r>
              <a:rPr lang="en-US" b="1" dirty="0" err="1" smtClean="0"/>
              <a:t>rin</a:t>
            </a:r>
            <a:r>
              <a:rPr lang="cs-CZ" b="1" dirty="0" smtClean="0"/>
              <a:t>ní</a:t>
            </a:r>
            <a:r>
              <a:rPr lang="en-US" b="1" dirty="0" smtClean="0"/>
              <a:t> </a:t>
            </a:r>
            <a:r>
              <a:rPr lang="cs-CZ" b="1" dirty="0" smtClean="0"/>
              <a:t>k</a:t>
            </a:r>
            <a:r>
              <a:rPr lang="en-US" b="1" dirty="0" err="1" smtClean="0"/>
              <a:t>arcinom</a:t>
            </a:r>
            <a:r>
              <a:rPr lang="cs-CZ" b="1" dirty="0" smtClean="0"/>
              <a:t>y </a:t>
            </a:r>
            <a:r>
              <a:rPr lang="cs-CZ" dirty="0" smtClean="0"/>
              <a:t>(</a:t>
            </a:r>
            <a:r>
              <a:rPr lang="cs-CZ" dirty="0" err="1" smtClean="0"/>
              <a:t>velkobuněné</a:t>
            </a:r>
            <a:r>
              <a:rPr lang="cs-CZ" dirty="0" smtClean="0"/>
              <a:t> nebo </a:t>
            </a:r>
            <a:r>
              <a:rPr lang="cs-CZ" dirty="0" err="1" smtClean="0"/>
              <a:t>malobuněčné</a:t>
            </a:r>
            <a:r>
              <a:rPr lang="cs-CZ" dirty="0" smtClean="0"/>
              <a:t>).</a:t>
            </a:r>
          </a:p>
          <a:p>
            <a:endParaRPr lang="cs-CZ" dirty="0" smtClean="0"/>
          </a:p>
          <a:p>
            <a:r>
              <a:rPr lang="cs-CZ" b="1" i="1" dirty="0" smtClean="0">
                <a:solidFill>
                  <a:srgbClr val="FF0000"/>
                </a:solidFill>
              </a:rPr>
              <a:t>Všechny </a:t>
            </a:r>
            <a:r>
              <a:rPr lang="cs-CZ" b="1" i="1" dirty="0" err="1" smtClean="0">
                <a:solidFill>
                  <a:srgbClr val="FF0000"/>
                </a:solidFill>
              </a:rPr>
              <a:t>NETy</a:t>
            </a:r>
            <a:r>
              <a:rPr lang="cs-CZ" b="1" i="1" dirty="0" smtClean="0">
                <a:solidFill>
                  <a:srgbClr val="FF0000"/>
                </a:solidFill>
              </a:rPr>
              <a:t> mají maligní potenciál!</a:t>
            </a:r>
            <a:endParaRPr lang="en-US" b="1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Klasifikace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0" y="1628800"/>
          <a:ext cx="9144000" cy="52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2" name="Document" r:id="rId3" imgW="5757189" imgH="3788056" progId="">
                  <p:embed/>
                </p:oleObj>
              </mc:Choice>
              <mc:Fallback>
                <p:oleObj name="Document" r:id="rId3" imgW="5757189" imgH="3788056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28800"/>
                        <a:ext cx="9144000" cy="52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Diagnostika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Mandatorní:</a:t>
            </a:r>
          </a:p>
          <a:p>
            <a:r>
              <a:rPr lang="cs-CZ" i="1" dirty="0" smtClean="0"/>
              <a:t>Patologické (histopatologické) vyšetření</a:t>
            </a:r>
            <a:r>
              <a:rPr lang="cs-CZ" dirty="0" smtClean="0"/>
              <a:t>: </a:t>
            </a:r>
            <a:r>
              <a:rPr lang="cs-CZ" b="1" dirty="0" smtClean="0"/>
              <a:t>dobře </a:t>
            </a:r>
            <a:r>
              <a:rPr lang="cs-CZ" dirty="0" smtClean="0"/>
              <a:t>či</a:t>
            </a:r>
            <a:r>
              <a:rPr lang="cs-CZ" b="1" dirty="0" smtClean="0"/>
              <a:t> špatně diferencovaný </a:t>
            </a:r>
            <a:r>
              <a:rPr lang="cs-CZ" dirty="0" smtClean="0"/>
              <a:t>tumor </a:t>
            </a:r>
          </a:p>
          <a:p>
            <a:r>
              <a:rPr lang="cs-CZ" i="1" dirty="0" smtClean="0"/>
              <a:t>Exprese neuroendokrinních </a:t>
            </a:r>
            <a:r>
              <a:rPr lang="cs-CZ" i="1" dirty="0" err="1" smtClean="0"/>
              <a:t>markerů</a:t>
            </a:r>
            <a:r>
              <a:rPr lang="cs-CZ" i="1" dirty="0" smtClean="0"/>
              <a:t> </a:t>
            </a:r>
            <a:r>
              <a:rPr lang="cs-CZ" dirty="0" smtClean="0"/>
              <a:t>(</a:t>
            </a:r>
            <a:r>
              <a:rPr lang="cs-CZ" b="1" dirty="0" err="1" smtClean="0"/>
              <a:t>synaptofyzin</a:t>
            </a:r>
            <a:r>
              <a:rPr lang="cs-CZ" dirty="0" smtClean="0"/>
              <a:t>: může být - u duodenálních a rektálních </a:t>
            </a:r>
            <a:r>
              <a:rPr lang="cs-CZ" dirty="0" err="1" smtClean="0"/>
              <a:t>NETů</a:t>
            </a:r>
            <a:r>
              <a:rPr lang="cs-CZ" dirty="0" smtClean="0"/>
              <a:t>, </a:t>
            </a:r>
            <a:r>
              <a:rPr lang="cs-CZ" b="1" dirty="0" err="1" smtClean="0"/>
              <a:t>chromogranin</a:t>
            </a:r>
            <a:r>
              <a:rPr lang="cs-CZ" dirty="0" smtClean="0"/>
              <a:t>: může být + u </a:t>
            </a:r>
            <a:r>
              <a:rPr lang="cs-CZ" dirty="0" err="1" smtClean="0"/>
              <a:t>adrenokortikálních</a:t>
            </a:r>
            <a:r>
              <a:rPr lang="cs-CZ" dirty="0" smtClean="0"/>
              <a:t> tumorů a </a:t>
            </a:r>
            <a:r>
              <a:rPr lang="cs-CZ" dirty="0" err="1" smtClean="0"/>
              <a:t>pseudopapilárního</a:t>
            </a:r>
            <a:r>
              <a:rPr lang="cs-CZ" dirty="0" smtClean="0"/>
              <a:t> tumor pankreatu)</a:t>
            </a:r>
          </a:p>
          <a:p>
            <a:r>
              <a:rPr lang="cs-CZ" i="1" dirty="0" smtClean="0"/>
              <a:t>Proliferační aktivita </a:t>
            </a:r>
            <a:r>
              <a:rPr lang="cs-CZ" dirty="0" smtClean="0"/>
              <a:t>(G1 – G3)</a:t>
            </a:r>
            <a:endParaRPr 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Smíšený </a:t>
            </a:r>
            <a:r>
              <a:rPr lang="cs-CZ" dirty="0" err="1" smtClean="0"/>
              <a:t>adenoneuroendokrinní</a:t>
            </a:r>
            <a:r>
              <a:rPr lang="cs-CZ" dirty="0" smtClean="0"/>
              <a:t> karcinom (MANEC)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Fenotyp jak adenokarcinomu, tak neuroendokrinního karcinomu</a:t>
            </a:r>
          </a:p>
          <a:p>
            <a:r>
              <a:rPr lang="cs-CZ" dirty="0" smtClean="0"/>
              <a:t>Každá komponenta tvoří minimálně 30% buněk tumoru</a:t>
            </a:r>
          </a:p>
          <a:p>
            <a:r>
              <a:rPr lang="cs-CZ" dirty="0" smtClean="0"/>
              <a:t>Každá komponenta by měla mír separátní </a:t>
            </a:r>
            <a:r>
              <a:rPr lang="cs-CZ" dirty="0" err="1" smtClean="0"/>
              <a:t>grading</a:t>
            </a:r>
            <a:r>
              <a:rPr lang="cs-CZ" dirty="0" smtClean="0"/>
              <a:t>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GISTy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err="1" smtClean="0"/>
              <a:t>G</a:t>
            </a:r>
            <a:r>
              <a:rPr lang="cs-CZ" dirty="0" err="1" smtClean="0"/>
              <a:t>astro</a:t>
            </a:r>
            <a:r>
              <a:rPr lang="cs-CZ" b="1" dirty="0" err="1" smtClean="0"/>
              <a:t>I</a:t>
            </a:r>
            <a:r>
              <a:rPr lang="cs-CZ" dirty="0" err="1" smtClean="0"/>
              <a:t>ntestinální</a:t>
            </a:r>
            <a:r>
              <a:rPr lang="cs-CZ" dirty="0" smtClean="0"/>
              <a:t> </a:t>
            </a:r>
            <a:r>
              <a:rPr lang="cs-CZ" b="1" dirty="0" err="1" smtClean="0"/>
              <a:t>S</a:t>
            </a:r>
            <a:r>
              <a:rPr lang="cs-CZ" dirty="0" err="1" smtClean="0"/>
              <a:t>tromální</a:t>
            </a:r>
            <a:r>
              <a:rPr lang="cs-CZ" dirty="0" smtClean="0"/>
              <a:t> </a:t>
            </a:r>
            <a:r>
              <a:rPr lang="cs-CZ" b="1" dirty="0" smtClean="0"/>
              <a:t>T</a:t>
            </a:r>
            <a:r>
              <a:rPr lang="cs-CZ" dirty="0" smtClean="0"/>
              <a:t>umory </a:t>
            </a:r>
          </a:p>
          <a:p>
            <a:r>
              <a:rPr lang="cs-CZ" dirty="0" smtClean="0"/>
              <a:t>Původ v </a:t>
            </a:r>
            <a:r>
              <a:rPr lang="cs-CZ" dirty="0" err="1" smtClean="0"/>
              <a:t>interstitiálních</a:t>
            </a:r>
            <a:r>
              <a:rPr lang="cs-CZ" dirty="0" smtClean="0"/>
              <a:t> </a:t>
            </a:r>
            <a:r>
              <a:rPr lang="cs-CZ" dirty="0" err="1" smtClean="0"/>
              <a:t>stromálních</a:t>
            </a:r>
            <a:r>
              <a:rPr lang="cs-CZ" dirty="0" smtClean="0"/>
              <a:t> </a:t>
            </a:r>
            <a:r>
              <a:rPr lang="cs-CZ" dirty="0" err="1" smtClean="0"/>
              <a:t>Cajalových</a:t>
            </a:r>
            <a:r>
              <a:rPr lang="cs-CZ" dirty="0" smtClean="0"/>
              <a:t> buňkách</a:t>
            </a:r>
          </a:p>
          <a:p>
            <a:r>
              <a:rPr lang="cs-CZ" dirty="0" smtClean="0"/>
              <a:t>10-20/10 milionů lidí – nejčastější mezenchymální tumory GIT (+ mezenterium, omentum)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Makroskopický vzhled </a:t>
            </a:r>
            <a:r>
              <a:rPr lang="cs-CZ" dirty="0" err="1" smtClean="0"/>
              <a:t>GISTů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50-70% žaludek, dále tenké střevo, kolorektální oblast, jícen</a:t>
            </a:r>
          </a:p>
          <a:p>
            <a:r>
              <a:rPr lang="cs-CZ" dirty="0"/>
              <a:t>Z</a:t>
            </a:r>
            <a:r>
              <a:rPr lang="cs-CZ" dirty="0" smtClean="0"/>
              <a:t>ačínají jako </a:t>
            </a:r>
            <a:r>
              <a:rPr lang="cs-CZ" dirty="0" err="1" smtClean="0"/>
              <a:t>submukózní</a:t>
            </a:r>
            <a:r>
              <a:rPr lang="cs-CZ" dirty="0" smtClean="0"/>
              <a:t> léze</a:t>
            </a:r>
          </a:p>
          <a:p>
            <a:r>
              <a:rPr lang="cs-CZ" dirty="0" smtClean="0"/>
              <a:t>Rostou většinou endofyticky paralelně s osou lumen.</a:t>
            </a:r>
          </a:p>
          <a:p>
            <a:r>
              <a:rPr lang="cs-CZ" dirty="0" smtClean="0"/>
              <a:t>Méně často rostou endofyticky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3627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</p:txBody>
      </p:sp>
      <p:pic>
        <p:nvPicPr>
          <p:cNvPr id="23554" name="Picture 2" descr="C:\Users\83315\Desktop\stelvio[1]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0"/>
            <a:ext cx="48965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563888" y="18864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Kvíz: kde je tato silnice?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5548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cs-CZ" sz="1800" dirty="0" smtClean="0"/>
              <a:t>Jícen 1%</a:t>
            </a:r>
          </a:p>
          <a:p>
            <a:endParaRPr lang="cs-CZ" sz="1800" dirty="0" smtClean="0"/>
          </a:p>
          <a:p>
            <a:r>
              <a:rPr lang="cs-CZ" sz="1800" dirty="0" smtClean="0"/>
              <a:t>Žaludek 60%</a:t>
            </a:r>
          </a:p>
          <a:p>
            <a:endParaRPr lang="cs-CZ" sz="1800" dirty="0" smtClean="0"/>
          </a:p>
          <a:p>
            <a:r>
              <a:rPr lang="cs-CZ" sz="1800" dirty="0" smtClean="0"/>
              <a:t>Duodenum 5%</a:t>
            </a:r>
          </a:p>
          <a:p>
            <a:endParaRPr lang="cs-CZ" sz="1800" dirty="0" smtClean="0"/>
          </a:p>
          <a:p>
            <a:r>
              <a:rPr lang="cs-CZ" sz="1800" dirty="0" smtClean="0"/>
              <a:t>Jejunum, ileum 30%</a:t>
            </a:r>
          </a:p>
          <a:p>
            <a:endParaRPr lang="cs-CZ" sz="1800" dirty="0" smtClean="0"/>
          </a:p>
          <a:p>
            <a:r>
              <a:rPr lang="cs-CZ" sz="1800" dirty="0" smtClean="0"/>
              <a:t>Kolorektální oblast 1%</a:t>
            </a:r>
          </a:p>
          <a:p>
            <a:endParaRPr lang="cs-CZ" sz="1800" dirty="0" smtClean="0"/>
          </a:p>
          <a:p>
            <a:r>
              <a:rPr lang="cs-CZ" sz="1800" dirty="0" err="1" smtClean="0"/>
              <a:t>Appendix</a:t>
            </a:r>
            <a:r>
              <a:rPr lang="cs-CZ" sz="1800" dirty="0" smtClean="0"/>
              <a:t> 1%</a:t>
            </a:r>
          </a:p>
          <a:p>
            <a:endParaRPr lang="cs-CZ" sz="1800" dirty="0" smtClean="0"/>
          </a:p>
          <a:p>
            <a:r>
              <a:rPr lang="cs-CZ" sz="1800" dirty="0" smtClean="0"/>
              <a:t>Mesenterium, omentum: zbytek</a:t>
            </a:r>
            <a:endParaRPr lang="cs-CZ" sz="1800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088" y="273050"/>
            <a:ext cx="3897673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0628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prstClr val="black"/>
                </a:solidFill>
              </a:rPr>
              <a:t>Mikroskopický </a:t>
            </a:r>
            <a:r>
              <a:rPr lang="cs-CZ" dirty="0">
                <a:solidFill>
                  <a:prstClr val="black"/>
                </a:solidFill>
              </a:rPr>
              <a:t>vzhled </a:t>
            </a:r>
            <a:r>
              <a:rPr lang="cs-CZ" dirty="0" err="1">
                <a:solidFill>
                  <a:prstClr val="black"/>
                </a:solidFill>
              </a:rPr>
              <a:t>GISTů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 </a:t>
            </a:r>
            <a:r>
              <a:rPr lang="cs-CZ" dirty="0" err="1" smtClean="0"/>
              <a:t>vřetenitých</a:t>
            </a:r>
            <a:r>
              <a:rPr lang="cs-CZ" dirty="0" smtClean="0"/>
              <a:t> buněk (2/3)</a:t>
            </a:r>
          </a:p>
          <a:p>
            <a:r>
              <a:rPr lang="cs-CZ" dirty="0" err="1" smtClean="0"/>
              <a:t>Epitheloidní</a:t>
            </a:r>
            <a:r>
              <a:rPr lang="cs-CZ" dirty="0" smtClean="0"/>
              <a:t> (1/3)</a:t>
            </a:r>
          </a:p>
          <a:p>
            <a:r>
              <a:rPr lang="cs-CZ" dirty="0" smtClean="0"/>
              <a:t>Smíšený</a:t>
            </a:r>
          </a:p>
          <a:p>
            <a:endParaRPr lang="cs-CZ" dirty="0"/>
          </a:p>
          <a:p>
            <a:r>
              <a:rPr lang="cs-CZ" dirty="0" err="1" smtClean="0"/>
              <a:t>Imunohistochemická</a:t>
            </a:r>
            <a:r>
              <a:rPr lang="cs-CZ" dirty="0" smtClean="0"/>
              <a:t> pozitivita na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c-</a:t>
            </a:r>
            <a:r>
              <a:rPr lang="cs-CZ" dirty="0" err="1" smtClean="0"/>
              <a:t>kit</a:t>
            </a:r>
            <a:r>
              <a:rPr lang="cs-CZ" dirty="0" smtClean="0"/>
              <a:t> (CD 117) a na DOG-1 (</a:t>
            </a:r>
            <a:r>
              <a:rPr lang="cs-CZ" b="1" dirty="0" err="1" smtClean="0"/>
              <a:t>D</a:t>
            </a:r>
            <a:r>
              <a:rPr lang="cs-CZ" dirty="0" err="1" smtClean="0"/>
              <a:t>escribed</a:t>
            </a:r>
            <a:r>
              <a:rPr lang="cs-CZ" dirty="0" smtClean="0"/>
              <a:t> </a:t>
            </a:r>
            <a:r>
              <a:rPr lang="cs-CZ" b="1" dirty="0" smtClean="0"/>
              <a:t>O</a:t>
            </a:r>
            <a:r>
              <a:rPr lang="cs-CZ" dirty="0" smtClean="0"/>
              <a:t>n </a:t>
            </a:r>
            <a:r>
              <a:rPr lang="cs-CZ" b="1" dirty="0" smtClean="0"/>
              <a:t>G</a:t>
            </a:r>
            <a:r>
              <a:rPr lang="cs-CZ" dirty="0" smtClean="0"/>
              <a:t>IST)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9104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792288" y="5373216"/>
            <a:ext cx="5486400" cy="1080120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</a:pPr>
            <a:r>
              <a:rPr lang="cs-CZ" dirty="0"/>
              <a:t>A: </a:t>
            </a:r>
            <a:r>
              <a:rPr lang="cs-CZ" dirty="0" err="1"/>
              <a:t>vřetenitý</a:t>
            </a:r>
            <a:r>
              <a:rPr lang="cs-CZ" dirty="0"/>
              <a:t> GIST. B: </a:t>
            </a:r>
            <a:r>
              <a:rPr lang="cs-CZ" dirty="0" err="1"/>
              <a:t>kulatobuněčný</a:t>
            </a:r>
            <a:r>
              <a:rPr lang="cs-CZ" dirty="0"/>
              <a:t>  GIST. C:  c-</a:t>
            </a:r>
            <a:r>
              <a:rPr lang="cs-CZ" dirty="0" err="1"/>
              <a:t>kit</a:t>
            </a:r>
            <a:r>
              <a:rPr lang="cs-CZ" dirty="0"/>
              <a:t> (CD 117). D: DOG-1 </a:t>
            </a:r>
            <a:br>
              <a:rPr lang="cs-CZ" dirty="0"/>
            </a:b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" b="213"/>
          <a:stretch>
            <a:fillRect/>
          </a:stretch>
        </p:blipFill>
        <p:spPr bwMode="auto">
          <a:xfrm>
            <a:off x="1835696" y="476672"/>
            <a:ext cx="548640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513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Dnes se dále bere v potaz </a:t>
            </a:r>
            <a:r>
              <a:rPr lang="cs-CZ" sz="2000" b="1" dirty="0" smtClean="0"/>
              <a:t>primární lokalizace </a:t>
            </a:r>
            <a:r>
              <a:rPr lang="cs-CZ" sz="2000" dirty="0" smtClean="0"/>
              <a:t>a </a:t>
            </a:r>
            <a:r>
              <a:rPr lang="cs-CZ" sz="2000" b="1" dirty="0" smtClean="0"/>
              <a:t>přítomnost/absence ruptury </a:t>
            </a:r>
            <a:r>
              <a:rPr lang="cs-CZ" sz="2000" dirty="0" smtClean="0"/>
              <a:t>(</a:t>
            </a:r>
            <a:r>
              <a:rPr lang="cs-CZ" sz="2000" b="1" dirty="0" smtClean="0"/>
              <a:t>prognostické mapy</a:t>
            </a:r>
            <a:r>
              <a:rPr lang="cs-CZ" sz="2000" dirty="0" smtClean="0"/>
              <a:t>)</a:t>
            </a:r>
            <a:endParaRPr lang="cs-CZ" sz="2000" dirty="0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875685"/>
              </p:ext>
            </p:extLst>
          </p:nvPr>
        </p:nvGraphicFramePr>
        <p:xfrm>
          <a:off x="1439144" y="116632"/>
          <a:ext cx="7704856" cy="4869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8" name="Dokument" r:id="rId3" imgW="5813088" imgH="4226431" progId="Word.Document.12">
                  <p:embed/>
                </p:oleObj>
              </mc:Choice>
              <mc:Fallback>
                <p:oleObj name="Dokument" r:id="rId3" imgW="5813088" imgH="422643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39144" y="116632"/>
                        <a:ext cx="7704856" cy="4869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52783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i="1" dirty="0">
                <a:solidFill>
                  <a:srgbClr val="FF0000"/>
                </a:solidFill>
              </a:rPr>
              <a:t>Všechny </a:t>
            </a:r>
            <a:r>
              <a:rPr lang="cs-CZ" b="1" i="1" dirty="0" err="1" smtClean="0">
                <a:solidFill>
                  <a:srgbClr val="FF0000"/>
                </a:solidFill>
              </a:rPr>
              <a:t>GISTy</a:t>
            </a:r>
            <a:r>
              <a:rPr lang="cs-CZ" b="1" i="1" dirty="0" smtClean="0">
                <a:solidFill>
                  <a:srgbClr val="FF0000"/>
                </a:solidFill>
              </a:rPr>
              <a:t> </a:t>
            </a:r>
            <a:r>
              <a:rPr lang="cs-CZ" b="1" i="1" dirty="0">
                <a:solidFill>
                  <a:srgbClr val="FF0000"/>
                </a:solidFill>
              </a:rPr>
              <a:t>mají maligní potenciál!</a:t>
            </a:r>
            <a:endParaRPr lang="en-US" b="1" i="1" dirty="0">
              <a:solidFill>
                <a:srgbClr val="FF000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23133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Lymfomy GIT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>
                <a:solidFill>
                  <a:srgbClr val="FF0000"/>
                </a:solidFill>
              </a:rPr>
              <a:t>MALTom</a:t>
            </a:r>
            <a:r>
              <a:rPr lang="cs-CZ" dirty="0" smtClean="0"/>
              <a:t>: žaludek (H. p. +), tenké střevo</a:t>
            </a:r>
          </a:p>
          <a:p>
            <a:r>
              <a:rPr lang="cs-CZ" dirty="0" smtClean="0"/>
              <a:t>Difúzní </a:t>
            </a:r>
            <a:r>
              <a:rPr lang="cs-CZ" dirty="0" err="1" smtClean="0"/>
              <a:t>velkobuněčný</a:t>
            </a:r>
            <a:r>
              <a:rPr lang="cs-CZ" dirty="0" smtClean="0"/>
              <a:t> B lymfom (</a:t>
            </a:r>
            <a:r>
              <a:rPr lang="cs-CZ" dirty="0" smtClean="0">
                <a:solidFill>
                  <a:srgbClr val="FF0000"/>
                </a:solidFill>
              </a:rPr>
              <a:t>DLBCL</a:t>
            </a:r>
            <a:r>
              <a:rPr lang="cs-CZ" dirty="0" smtClean="0"/>
              <a:t>): žaludek, střevo</a:t>
            </a:r>
          </a:p>
          <a:p>
            <a:r>
              <a:rPr lang="cs-CZ" dirty="0" smtClean="0"/>
              <a:t>Dále skupina střevních lymfomů, nejdůležitější:</a:t>
            </a:r>
          </a:p>
          <a:p>
            <a:pPr marL="0" indent="0">
              <a:buNone/>
            </a:pPr>
            <a:r>
              <a:rPr lang="cs-CZ" dirty="0" smtClean="0"/>
              <a:t>    </a:t>
            </a:r>
            <a:r>
              <a:rPr lang="cs-CZ" dirty="0" err="1" smtClean="0"/>
              <a:t>Enteropathy-associated</a:t>
            </a:r>
            <a:r>
              <a:rPr lang="cs-CZ" dirty="0" smtClean="0"/>
              <a:t> T-cell </a:t>
            </a:r>
            <a:r>
              <a:rPr lang="cs-CZ" dirty="0" err="1" smtClean="0"/>
              <a:t>lymphoma</a:t>
            </a:r>
            <a:r>
              <a:rPr lang="cs-CZ" dirty="0" smtClean="0"/>
              <a:t> </a:t>
            </a:r>
          </a:p>
          <a:p>
            <a:pPr marL="0" indent="0">
              <a:buNone/>
            </a:pPr>
            <a:r>
              <a:rPr lang="cs-CZ" dirty="0" smtClean="0"/>
              <a:t>    (</a:t>
            </a:r>
            <a:r>
              <a:rPr lang="cs-CZ" dirty="0" smtClean="0">
                <a:solidFill>
                  <a:srgbClr val="FF0000"/>
                </a:solidFill>
              </a:rPr>
              <a:t>EATL</a:t>
            </a:r>
            <a:r>
              <a:rPr lang="cs-CZ" dirty="0" smtClean="0"/>
              <a:t>), asociovaný s </a:t>
            </a:r>
            <a:r>
              <a:rPr lang="cs-CZ" i="1" dirty="0" err="1" smtClean="0"/>
              <a:t>celiakií</a:t>
            </a:r>
            <a:r>
              <a:rPr lang="cs-CZ" dirty="0" smtClean="0"/>
              <a:t> 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64650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664" y="-17652"/>
            <a:ext cx="9220664" cy="687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043608" y="404664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23528" y="5733256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chemeClr val="bg1">
                    <a:lumMod val="85000"/>
                  </a:schemeClr>
                </a:solidFill>
              </a:rPr>
              <a:t>Cesta vpřed může být strmá a klikatá…</a:t>
            </a:r>
            <a:endParaRPr lang="cs-CZ" sz="2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76056" y="635496"/>
            <a:ext cx="396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chemeClr val="bg1"/>
                </a:solidFill>
              </a:rPr>
              <a:t>Odpověď: průsmyk </a:t>
            </a:r>
            <a:r>
              <a:rPr lang="cs-CZ" sz="2800" dirty="0" err="1" smtClean="0">
                <a:solidFill>
                  <a:schemeClr val="bg1"/>
                </a:solidFill>
              </a:rPr>
              <a:t>dello</a:t>
            </a:r>
            <a:r>
              <a:rPr lang="cs-CZ" sz="2800" dirty="0" smtClean="0">
                <a:solidFill>
                  <a:schemeClr val="bg1"/>
                </a:solidFill>
              </a:rPr>
              <a:t> </a:t>
            </a:r>
            <a:r>
              <a:rPr lang="cs-CZ" sz="2800" dirty="0" err="1" smtClean="0">
                <a:solidFill>
                  <a:schemeClr val="bg1"/>
                </a:solidFill>
              </a:rPr>
              <a:t>Stelvio</a:t>
            </a:r>
            <a:r>
              <a:rPr lang="cs-CZ" sz="2800" dirty="0" smtClean="0">
                <a:solidFill>
                  <a:schemeClr val="bg1"/>
                </a:solidFill>
              </a:rPr>
              <a:t>, Itálie,  2 760 m</a:t>
            </a:r>
            <a:endParaRPr lang="cs-CZ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952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NETy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sz="4000" dirty="0" smtClean="0"/>
              <a:t>Neuroendokrinní („k</a:t>
            </a:r>
            <a:r>
              <a:rPr lang="en-US" sz="4000" dirty="0" err="1" smtClean="0"/>
              <a:t>arcinoid</a:t>
            </a:r>
            <a:r>
              <a:rPr lang="cs-CZ" sz="4000" dirty="0" smtClean="0"/>
              <a:t>ní“)</a:t>
            </a:r>
            <a:r>
              <a:rPr lang="en-US" sz="4000" dirty="0" smtClean="0"/>
              <a:t> tumor</a:t>
            </a:r>
            <a:r>
              <a:rPr lang="cs-CZ" sz="4000" dirty="0" smtClean="0"/>
              <a:t>y </a:t>
            </a:r>
            <a:r>
              <a:rPr lang="en-US" sz="4000" dirty="0" smtClean="0"/>
              <a:t>(NET</a:t>
            </a:r>
            <a:r>
              <a:rPr lang="cs-CZ" sz="4000" dirty="0" smtClean="0"/>
              <a:t>y</a:t>
            </a:r>
            <a:r>
              <a:rPr lang="en-US" sz="4000" dirty="0" smtClean="0"/>
              <a:t>) </a:t>
            </a:r>
            <a:r>
              <a:rPr lang="cs-CZ" sz="4000" dirty="0" smtClean="0"/>
              <a:t>jsou </a:t>
            </a:r>
            <a:r>
              <a:rPr lang="en-US" sz="4000" dirty="0" smtClean="0"/>
              <a:t> </a:t>
            </a:r>
            <a:r>
              <a:rPr lang="cs-CZ" sz="4000" dirty="0" smtClean="0"/>
              <a:t>jsou tumory </a:t>
            </a:r>
            <a:r>
              <a:rPr lang="en-US" sz="4000" dirty="0" err="1" smtClean="0"/>
              <a:t>neuroendo</a:t>
            </a:r>
            <a:r>
              <a:rPr lang="cs-CZ" sz="4000" dirty="0" err="1" smtClean="0"/>
              <a:t>krinního</a:t>
            </a:r>
            <a:r>
              <a:rPr lang="cs-CZ" sz="4000" dirty="0" smtClean="0"/>
              <a:t> původu které mají původ v trávícím a dýchacím </a:t>
            </a:r>
            <a:r>
              <a:rPr lang="en-US" sz="4000" dirty="0" err="1" smtClean="0"/>
              <a:t>tra</a:t>
            </a:r>
            <a:r>
              <a:rPr lang="cs-CZ" sz="4000" dirty="0" err="1" smtClean="0"/>
              <a:t>ktu</a:t>
            </a:r>
            <a:r>
              <a:rPr lang="en-US" sz="4000" dirty="0" smtClean="0"/>
              <a:t>.</a:t>
            </a:r>
            <a:r>
              <a:rPr lang="en-US" sz="4000" baseline="30000" dirty="0" smtClean="0"/>
              <a:t>1,2</a:t>
            </a:r>
            <a:r>
              <a:rPr lang="en-US" sz="4000" dirty="0" smtClean="0"/>
              <a:t> </a:t>
            </a:r>
          </a:p>
          <a:p>
            <a:r>
              <a:rPr lang="cs-CZ" sz="4000" dirty="0" err="1" smtClean="0"/>
              <a:t>NETy</a:t>
            </a:r>
            <a:r>
              <a:rPr lang="cs-CZ" sz="4000" dirty="0" smtClean="0"/>
              <a:t> byly poprvé popsány S</a:t>
            </a:r>
            <a:r>
              <a:rPr lang="en-US" sz="4000" dirty="0" err="1" smtClean="0"/>
              <a:t>iegfried</a:t>
            </a:r>
            <a:r>
              <a:rPr lang="cs-CZ" sz="4000" dirty="0" err="1" smtClean="0"/>
              <a:t>em</a:t>
            </a:r>
            <a:r>
              <a:rPr lang="en-US" sz="4000" dirty="0" smtClean="0"/>
              <a:t> </a:t>
            </a:r>
            <a:r>
              <a:rPr lang="en-US" sz="4000" dirty="0" err="1" smtClean="0"/>
              <a:t>Oberndorfer</a:t>
            </a:r>
            <a:r>
              <a:rPr lang="cs-CZ" sz="4000" dirty="0" err="1" smtClean="0"/>
              <a:t>em</a:t>
            </a:r>
            <a:r>
              <a:rPr lang="en-US" sz="4000" dirty="0" smtClean="0"/>
              <a:t>. </a:t>
            </a:r>
            <a:endParaRPr lang="cs-CZ" sz="4000" dirty="0" smtClean="0"/>
          </a:p>
          <a:p>
            <a:r>
              <a:rPr lang="cs-CZ" sz="4000" dirty="0" smtClean="0"/>
              <a:t>Doba od objevení se prvních příznaků do stanovení správné diagnózy trvá v průměru </a:t>
            </a:r>
            <a:r>
              <a:rPr lang="en-US" sz="4000" dirty="0" smtClean="0"/>
              <a:t>5 </a:t>
            </a:r>
            <a:r>
              <a:rPr lang="cs-CZ" sz="4000" dirty="0" smtClean="0"/>
              <a:t>až</a:t>
            </a:r>
            <a:r>
              <a:rPr lang="en-US" sz="4000" dirty="0" smtClean="0"/>
              <a:t> 7 </a:t>
            </a:r>
            <a:r>
              <a:rPr lang="cs-CZ" sz="4000" dirty="0" smtClean="0"/>
              <a:t>let</a:t>
            </a:r>
            <a:r>
              <a:rPr lang="en-US" sz="4000" baseline="30000" dirty="0" smtClean="0"/>
              <a:t>2</a:t>
            </a:r>
            <a:r>
              <a:rPr lang="cs-CZ" sz="4000" dirty="0" smtClean="0"/>
              <a:t>, s tím že </a:t>
            </a:r>
            <a:r>
              <a:rPr lang="en-US" sz="4000" dirty="0" smtClean="0"/>
              <a:t>60% </a:t>
            </a:r>
            <a:r>
              <a:rPr lang="cs-CZ" sz="4000" dirty="0" smtClean="0"/>
              <a:t>až</a:t>
            </a:r>
            <a:r>
              <a:rPr lang="en-US" sz="4000" dirty="0" smtClean="0"/>
              <a:t> 80% patient</a:t>
            </a:r>
            <a:r>
              <a:rPr lang="cs-CZ" sz="4000" dirty="0" smtClean="0"/>
              <a:t>ů</a:t>
            </a:r>
            <a:r>
              <a:rPr lang="en-US" sz="4000" dirty="0" smtClean="0"/>
              <a:t> </a:t>
            </a:r>
            <a:r>
              <a:rPr lang="cs-CZ" sz="4000" dirty="0" smtClean="0"/>
              <a:t>je </a:t>
            </a:r>
            <a:r>
              <a:rPr lang="en-US" sz="4000" dirty="0" err="1" smtClean="0"/>
              <a:t>diagnos</a:t>
            </a:r>
            <a:r>
              <a:rPr lang="cs-CZ" sz="4000" dirty="0" err="1" smtClean="0"/>
              <a:t>tikováno</a:t>
            </a:r>
            <a:r>
              <a:rPr lang="cs-CZ" sz="4000" dirty="0" smtClean="0"/>
              <a:t> v pokročilém </a:t>
            </a:r>
            <a:r>
              <a:rPr lang="en-US" sz="4000" dirty="0" err="1" smtClean="0"/>
              <a:t>sta</a:t>
            </a:r>
            <a:r>
              <a:rPr lang="cs-CZ" sz="4000" dirty="0" err="1" smtClean="0"/>
              <a:t>diu</a:t>
            </a:r>
            <a:r>
              <a:rPr lang="cs-CZ" sz="4000" dirty="0" smtClean="0"/>
              <a:t> choroby včetně</a:t>
            </a:r>
            <a:r>
              <a:rPr lang="en-US" sz="4000" dirty="0" smtClean="0"/>
              <a:t> </a:t>
            </a:r>
            <a:r>
              <a:rPr lang="en-US" sz="4000" dirty="0" err="1" smtClean="0"/>
              <a:t>metast</a:t>
            </a:r>
            <a:r>
              <a:rPr lang="cs-CZ" sz="4000" dirty="0" err="1" smtClean="0"/>
              <a:t>áz</a:t>
            </a:r>
            <a:r>
              <a:rPr lang="en-US" sz="4000" dirty="0" smtClean="0"/>
              <a:t>.</a:t>
            </a:r>
            <a:r>
              <a:rPr lang="en-US" sz="4000" baseline="30000" dirty="0" smtClean="0"/>
              <a:t>2,3</a:t>
            </a:r>
            <a:endParaRPr lang="en-US" sz="4000" dirty="0" smtClean="0"/>
          </a:p>
          <a:p>
            <a:endParaRPr lang="cs-CZ" sz="1500" dirty="0" smtClean="0"/>
          </a:p>
          <a:p>
            <a:r>
              <a:rPr lang="cs-CZ" sz="1800" baseline="30000" dirty="0" smtClean="0"/>
              <a:t>1</a:t>
            </a:r>
            <a:r>
              <a:rPr lang="cs-CZ" sz="1800" dirty="0" smtClean="0"/>
              <a:t>Oberg K, </a:t>
            </a:r>
            <a:r>
              <a:rPr lang="cs-CZ" sz="1800" dirty="0" err="1" smtClean="0"/>
              <a:t>Castellano</a:t>
            </a:r>
            <a:r>
              <a:rPr lang="cs-CZ" sz="1800" dirty="0" smtClean="0"/>
              <a:t> </a:t>
            </a:r>
            <a:r>
              <a:rPr lang="cs-CZ" sz="1800" dirty="0" err="1" smtClean="0"/>
              <a:t>D.Current</a:t>
            </a:r>
            <a:r>
              <a:rPr lang="cs-CZ" sz="1800" dirty="0" smtClean="0"/>
              <a:t> </a:t>
            </a:r>
            <a:r>
              <a:rPr lang="cs-CZ" sz="1800" dirty="0" err="1" smtClean="0"/>
              <a:t>knowldege</a:t>
            </a:r>
            <a:r>
              <a:rPr lang="cs-CZ" sz="1800" dirty="0" smtClean="0"/>
              <a:t> on </a:t>
            </a:r>
            <a:r>
              <a:rPr lang="cs-CZ" sz="1800" dirty="0" err="1" smtClean="0"/>
              <a:t>diagnosis</a:t>
            </a:r>
            <a:r>
              <a:rPr lang="cs-CZ" sz="1800" dirty="0" smtClean="0"/>
              <a:t> </a:t>
            </a:r>
            <a:r>
              <a:rPr lang="cs-CZ" sz="1800" dirty="0" err="1" smtClean="0"/>
              <a:t>and</a:t>
            </a:r>
            <a:r>
              <a:rPr lang="cs-CZ" sz="1800" dirty="0" smtClean="0"/>
              <a:t> </a:t>
            </a:r>
            <a:r>
              <a:rPr lang="cs-CZ" sz="1800" dirty="0" err="1" smtClean="0"/>
              <a:t>staging</a:t>
            </a:r>
            <a:r>
              <a:rPr lang="cs-CZ" sz="1800" dirty="0" smtClean="0"/>
              <a:t> </a:t>
            </a:r>
            <a:r>
              <a:rPr lang="cs-CZ" sz="1800" dirty="0" err="1" smtClean="0"/>
              <a:t>of</a:t>
            </a:r>
            <a:r>
              <a:rPr lang="cs-CZ" sz="1800" dirty="0" smtClean="0"/>
              <a:t> </a:t>
            </a:r>
            <a:r>
              <a:rPr lang="cs-CZ" sz="1800" dirty="0" err="1" smtClean="0"/>
              <a:t>neuroendocrine</a:t>
            </a:r>
            <a:r>
              <a:rPr lang="cs-CZ" sz="1800" dirty="0" smtClean="0"/>
              <a:t> </a:t>
            </a:r>
            <a:r>
              <a:rPr lang="cs-CZ" sz="1800" dirty="0" err="1" smtClean="0"/>
              <a:t>tumors</a:t>
            </a:r>
            <a:r>
              <a:rPr lang="cs-CZ" sz="1800" dirty="0" smtClean="0"/>
              <a:t>. </a:t>
            </a:r>
            <a:r>
              <a:rPr lang="cs-CZ" sz="1800" i="1" dirty="0" err="1" smtClean="0"/>
              <a:t>Cancer</a:t>
            </a:r>
            <a:r>
              <a:rPr lang="cs-CZ" sz="1800" i="1" dirty="0" smtClean="0"/>
              <a:t> </a:t>
            </a:r>
            <a:r>
              <a:rPr lang="cs-CZ" sz="1800" i="1" dirty="0" err="1" smtClean="0"/>
              <a:t>Metastasis</a:t>
            </a:r>
            <a:r>
              <a:rPr lang="cs-CZ" sz="1800" i="1" dirty="0" smtClean="0"/>
              <a:t> </a:t>
            </a:r>
            <a:r>
              <a:rPr lang="cs-CZ" sz="1800" i="1" dirty="0" err="1" smtClean="0"/>
              <a:t>Rev</a:t>
            </a:r>
            <a:r>
              <a:rPr lang="cs-CZ" sz="1800" dirty="0" smtClean="0"/>
              <a:t>. 2011;30 </a:t>
            </a:r>
            <a:r>
              <a:rPr lang="cs-CZ" sz="1800" dirty="0" err="1" smtClean="0"/>
              <a:t>Suppl</a:t>
            </a:r>
            <a:r>
              <a:rPr lang="cs-CZ" sz="1800" dirty="0" smtClean="0"/>
              <a:t> 1:3-7.</a:t>
            </a:r>
          </a:p>
          <a:p>
            <a:r>
              <a:rPr lang="cs-CZ" sz="1800" baseline="30000" dirty="0" smtClean="0"/>
              <a:t>2</a:t>
            </a:r>
            <a:r>
              <a:rPr lang="cs-CZ" sz="1800" dirty="0" smtClean="0"/>
              <a:t>Modlin IM, </a:t>
            </a:r>
            <a:r>
              <a:rPr lang="cs-CZ" sz="1800" dirty="0" err="1" smtClean="0"/>
              <a:t>Oberg</a:t>
            </a:r>
            <a:r>
              <a:rPr lang="cs-CZ" sz="1800" dirty="0" smtClean="0"/>
              <a:t> K, </a:t>
            </a:r>
            <a:r>
              <a:rPr lang="cs-CZ" sz="1800" dirty="0" err="1" smtClean="0"/>
              <a:t>Chung</a:t>
            </a:r>
            <a:r>
              <a:rPr lang="cs-CZ" sz="1800" dirty="0" smtClean="0"/>
              <a:t> DC </a:t>
            </a:r>
            <a:r>
              <a:rPr lang="cs-CZ" sz="1800" dirty="0" err="1" smtClean="0"/>
              <a:t>et</a:t>
            </a:r>
            <a:r>
              <a:rPr lang="cs-CZ" sz="1800" dirty="0" smtClean="0"/>
              <a:t> </a:t>
            </a:r>
            <a:r>
              <a:rPr lang="cs-CZ" sz="1800" dirty="0" err="1" smtClean="0"/>
              <a:t>al</a:t>
            </a:r>
            <a:r>
              <a:rPr lang="cs-CZ" sz="1800" dirty="0" smtClean="0"/>
              <a:t>. </a:t>
            </a:r>
            <a:r>
              <a:rPr lang="cs-CZ" sz="1800" dirty="0" err="1" smtClean="0"/>
              <a:t>Gastroenteropancreatic</a:t>
            </a:r>
            <a:r>
              <a:rPr lang="cs-CZ" sz="1800" dirty="0" smtClean="0"/>
              <a:t> </a:t>
            </a:r>
            <a:r>
              <a:rPr lang="cs-CZ" sz="1800" dirty="0" err="1" smtClean="0"/>
              <a:t>neuroendocrine</a:t>
            </a:r>
            <a:r>
              <a:rPr lang="cs-CZ" sz="1800" dirty="0" smtClean="0"/>
              <a:t> </a:t>
            </a:r>
            <a:r>
              <a:rPr lang="cs-CZ" sz="1800" dirty="0" err="1" smtClean="0"/>
              <a:t>tumours</a:t>
            </a:r>
            <a:r>
              <a:rPr lang="cs-CZ" sz="1800" dirty="0" smtClean="0"/>
              <a:t>. Lancet </a:t>
            </a:r>
            <a:r>
              <a:rPr lang="cs-CZ" sz="1800" dirty="0" err="1" smtClean="0"/>
              <a:t>Oncol</a:t>
            </a:r>
            <a:r>
              <a:rPr lang="cs-CZ" sz="1800" dirty="0" smtClean="0"/>
              <a:t>. 2008;9:61-72</a:t>
            </a:r>
          </a:p>
          <a:p>
            <a:r>
              <a:rPr lang="cs-CZ" sz="1800" baseline="30000" dirty="0" smtClean="0"/>
              <a:t>3</a:t>
            </a:r>
            <a:r>
              <a:rPr lang="cs-CZ" sz="1800" dirty="0" smtClean="0"/>
              <a:t>Schimmack S, </a:t>
            </a:r>
            <a:r>
              <a:rPr lang="cs-CZ" sz="1800" dirty="0" err="1" smtClean="0"/>
              <a:t>Svejda</a:t>
            </a:r>
            <a:r>
              <a:rPr lang="cs-CZ" sz="1800" dirty="0" smtClean="0"/>
              <a:t> B, </a:t>
            </a:r>
            <a:r>
              <a:rPr lang="cs-CZ" sz="1800" dirty="0" err="1" smtClean="0"/>
              <a:t>Lawrence</a:t>
            </a:r>
            <a:r>
              <a:rPr lang="cs-CZ" sz="1800" dirty="0" smtClean="0"/>
              <a:t> B, </a:t>
            </a:r>
            <a:r>
              <a:rPr lang="cs-CZ" sz="1800" dirty="0" err="1" smtClean="0"/>
              <a:t>Kidd</a:t>
            </a:r>
            <a:r>
              <a:rPr lang="cs-CZ" sz="1800" dirty="0" smtClean="0"/>
              <a:t> M, </a:t>
            </a:r>
            <a:r>
              <a:rPr lang="cs-CZ" sz="1800" dirty="0" err="1" smtClean="0"/>
              <a:t>Modlin</a:t>
            </a:r>
            <a:r>
              <a:rPr lang="cs-CZ" sz="1800" dirty="0" smtClean="0"/>
              <a:t> IM. </a:t>
            </a:r>
            <a:r>
              <a:rPr lang="cs-CZ" sz="1800" dirty="0" err="1" smtClean="0"/>
              <a:t>The</a:t>
            </a:r>
            <a:r>
              <a:rPr lang="cs-CZ" sz="1800" dirty="0" smtClean="0"/>
              <a:t> </a:t>
            </a:r>
            <a:r>
              <a:rPr lang="cs-CZ" sz="1800" dirty="0" err="1" smtClean="0"/>
              <a:t>diversity</a:t>
            </a:r>
            <a:r>
              <a:rPr lang="cs-CZ" sz="1800" dirty="0" smtClean="0"/>
              <a:t> </a:t>
            </a:r>
            <a:r>
              <a:rPr lang="cs-CZ" sz="1800" dirty="0" err="1" smtClean="0"/>
              <a:t>and</a:t>
            </a:r>
            <a:r>
              <a:rPr lang="cs-CZ" sz="1800" dirty="0" smtClean="0"/>
              <a:t> </a:t>
            </a:r>
            <a:r>
              <a:rPr lang="cs-CZ" sz="1800" dirty="0" err="1" smtClean="0"/>
              <a:t>commonalities</a:t>
            </a:r>
            <a:r>
              <a:rPr lang="cs-CZ" sz="1800" dirty="0" smtClean="0"/>
              <a:t> </a:t>
            </a:r>
            <a:r>
              <a:rPr lang="cs-CZ" sz="1800" dirty="0" err="1" smtClean="0"/>
              <a:t>of</a:t>
            </a:r>
            <a:r>
              <a:rPr lang="cs-CZ" sz="1800" dirty="0" smtClean="0"/>
              <a:t> </a:t>
            </a:r>
            <a:r>
              <a:rPr lang="cs-CZ" sz="1800" dirty="0" err="1" smtClean="0"/>
              <a:t>gastroenteropancreatic</a:t>
            </a:r>
            <a:r>
              <a:rPr lang="cs-CZ" sz="1800" dirty="0" smtClean="0"/>
              <a:t> </a:t>
            </a:r>
            <a:r>
              <a:rPr lang="cs-CZ" sz="1800" dirty="0" err="1" smtClean="0"/>
              <a:t>neuroendocrine</a:t>
            </a:r>
            <a:r>
              <a:rPr lang="cs-CZ" sz="1800" dirty="0" smtClean="0"/>
              <a:t> </a:t>
            </a:r>
            <a:r>
              <a:rPr lang="cs-CZ" sz="1800" dirty="0" err="1" smtClean="0"/>
              <a:t>tumors</a:t>
            </a:r>
            <a:r>
              <a:rPr lang="cs-CZ" sz="1800" dirty="0" smtClean="0"/>
              <a:t>. </a:t>
            </a:r>
            <a:r>
              <a:rPr lang="cs-CZ" sz="1800" i="1" dirty="0" err="1" smtClean="0"/>
              <a:t>Langenbecks</a:t>
            </a:r>
            <a:r>
              <a:rPr lang="cs-CZ" sz="1800" i="1" dirty="0" smtClean="0"/>
              <a:t> Arch </a:t>
            </a:r>
            <a:r>
              <a:rPr lang="cs-CZ" sz="1800" i="1" dirty="0" err="1" smtClean="0"/>
              <a:t>Surg</a:t>
            </a:r>
            <a:r>
              <a:rPr lang="cs-CZ" sz="1800" i="1" dirty="0" smtClean="0"/>
              <a:t>.</a:t>
            </a:r>
            <a:r>
              <a:rPr lang="cs-CZ" sz="1800" dirty="0" smtClean="0"/>
              <a:t> 2011;396:273-298</a:t>
            </a:r>
            <a:r>
              <a:rPr lang="cs-CZ" sz="1500" dirty="0" smtClean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7425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Distribuce </a:t>
            </a:r>
            <a:r>
              <a:rPr lang="cs-CZ" dirty="0" err="1" smtClean="0"/>
              <a:t>NETů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sz="1300" dirty="0" err="1" smtClean="0"/>
              <a:t>Modlin</a:t>
            </a:r>
            <a:r>
              <a:rPr lang="cs-CZ" sz="1300" dirty="0" smtClean="0"/>
              <a:t> IM, </a:t>
            </a:r>
            <a:r>
              <a:rPr lang="cs-CZ" sz="1300" dirty="0" err="1" smtClean="0"/>
              <a:t>Lye</a:t>
            </a:r>
            <a:r>
              <a:rPr lang="cs-CZ" sz="1300" dirty="0" smtClean="0"/>
              <a:t> KD, </a:t>
            </a:r>
            <a:r>
              <a:rPr lang="cs-CZ" sz="1300" dirty="0" err="1" smtClean="0"/>
              <a:t>Kidd</a:t>
            </a:r>
            <a:r>
              <a:rPr lang="cs-CZ" sz="1300" dirty="0" smtClean="0"/>
              <a:t> M. A 5-</a:t>
            </a:r>
            <a:r>
              <a:rPr lang="cs-CZ" sz="1300" dirty="0" err="1" smtClean="0"/>
              <a:t>decade</a:t>
            </a:r>
            <a:r>
              <a:rPr lang="cs-CZ" sz="1300" dirty="0" smtClean="0"/>
              <a:t> </a:t>
            </a:r>
            <a:r>
              <a:rPr lang="cs-CZ" sz="1300" dirty="0" err="1" smtClean="0"/>
              <a:t>analysis</a:t>
            </a:r>
            <a:r>
              <a:rPr lang="cs-CZ" sz="1300" dirty="0" smtClean="0"/>
              <a:t> </a:t>
            </a:r>
            <a:r>
              <a:rPr lang="cs-CZ" sz="1300" dirty="0" err="1" smtClean="0"/>
              <a:t>of</a:t>
            </a:r>
            <a:r>
              <a:rPr lang="cs-CZ" sz="1300" dirty="0" smtClean="0"/>
              <a:t> 13,715 </a:t>
            </a:r>
            <a:r>
              <a:rPr lang="cs-CZ" sz="1300" dirty="0" err="1" smtClean="0"/>
              <a:t>carcinoid</a:t>
            </a:r>
            <a:r>
              <a:rPr lang="cs-CZ" sz="1300" dirty="0" smtClean="0"/>
              <a:t> </a:t>
            </a:r>
            <a:r>
              <a:rPr lang="cs-CZ" sz="1300" dirty="0" err="1" smtClean="0"/>
              <a:t>tumors</a:t>
            </a:r>
            <a:r>
              <a:rPr lang="cs-CZ" sz="1300" dirty="0" smtClean="0"/>
              <a:t>. </a:t>
            </a:r>
            <a:r>
              <a:rPr lang="cs-CZ" sz="1300" i="1" dirty="0" err="1" smtClean="0"/>
              <a:t>Cancer</a:t>
            </a:r>
            <a:r>
              <a:rPr lang="cs-CZ" sz="1300" i="1" dirty="0" smtClean="0"/>
              <a:t>.</a:t>
            </a:r>
            <a:r>
              <a:rPr lang="cs-CZ" sz="1300" dirty="0" smtClean="0"/>
              <a:t> 2003;97:934-959.</a:t>
            </a:r>
            <a:br>
              <a:rPr lang="cs-CZ" sz="1300" dirty="0" smtClean="0"/>
            </a:br>
            <a:r>
              <a:rPr lang="cs-CZ" sz="1300" dirty="0" smtClean="0"/>
              <a:t>                        </a:t>
            </a:r>
            <a:r>
              <a:rPr lang="cs-CZ" sz="1300" dirty="0" err="1" smtClean="0"/>
              <a:t>Caldarella</a:t>
            </a:r>
            <a:r>
              <a:rPr lang="cs-CZ" sz="1300" dirty="0" smtClean="0"/>
              <a:t> A, </a:t>
            </a:r>
            <a:r>
              <a:rPr lang="cs-CZ" sz="1300" dirty="0" err="1" smtClean="0"/>
              <a:t>Crocetti</a:t>
            </a:r>
            <a:r>
              <a:rPr lang="cs-CZ" sz="1300" dirty="0" smtClean="0"/>
              <a:t> E, </a:t>
            </a:r>
            <a:r>
              <a:rPr lang="cs-CZ" sz="1300" dirty="0" err="1" smtClean="0"/>
              <a:t>Paci</a:t>
            </a:r>
            <a:r>
              <a:rPr lang="cs-CZ" sz="1300" dirty="0" smtClean="0"/>
              <a:t> E. </a:t>
            </a:r>
            <a:r>
              <a:rPr lang="cs-CZ" sz="1300" dirty="0" err="1" smtClean="0"/>
              <a:t>Distribution</a:t>
            </a:r>
            <a:r>
              <a:rPr lang="cs-CZ" sz="1300" dirty="0" smtClean="0"/>
              <a:t>, incidence, </a:t>
            </a:r>
            <a:r>
              <a:rPr lang="cs-CZ" sz="1300" dirty="0" err="1" smtClean="0"/>
              <a:t>and</a:t>
            </a:r>
            <a:r>
              <a:rPr lang="cs-CZ" sz="1300" dirty="0" smtClean="0"/>
              <a:t> </a:t>
            </a:r>
            <a:r>
              <a:rPr lang="cs-CZ" sz="1300" dirty="0" err="1" smtClean="0"/>
              <a:t>prognosis</a:t>
            </a:r>
            <a:r>
              <a:rPr lang="cs-CZ" sz="1300" dirty="0" smtClean="0"/>
              <a:t> in </a:t>
            </a:r>
            <a:r>
              <a:rPr lang="cs-CZ" sz="1300" dirty="0" err="1" smtClean="0"/>
              <a:t>neuroendocrine</a:t>
            </a:r>
            <a:r>
              <a:rPr lang="cs-CZ" sz="1300" dirty="0" smtClean="0"/>
              <a:t> </a:t>
            </a:r>
            <a:r>
              <a:rPr lang="cs-CZ" sz="1300" dirty="0" err="1" smtClean="0"/>
              <a:t>tumors</a:t>
            </a:r>
            <a:r>
              <a:rPr lang="cs-CZ" sz="1300" dirty="0" smtClean="0"/>
              <a:t>: a </a:t>
            </a:r>
            <a:r>
              <a:rPr lang="cs-CZ" sz="1300" dirty="0" err="1" smtClean="0"/>
              <a:t>population</a:t>
            </a:r>
            <a:r>
              <a:rPr lang="cs-CZ" sz="1300" dirty="0" smtClean="0"/>
              <a:t> </a:t>
            </a:r>
            <a:r>
              <a:rPr lang="cs-CZ" sz="1300" dirty="0" err="1" smtClean="0"/>
              <a:t>based</a:t>
            </a:r>
            <a:r>
              <a:rPr lang="cs-CZ" sz="1300" dirty="0" smtClean="0"/>
              <a:t> </a:t>
            </a:r>
            <a:br>
              <a:rPr lang="cs-CZ" sz="1300" dirty="0" smtClean="0"/>
            </a:br>
            <a:r>
              <a:rPr lang="cs-CZ" sz="1300" dirty="0" smtClean="0"/>
              <a:t>                study </a:t>
            </a:r>
            <a:r>
              <a:rPr lang="cs-CZ" sz="1300" dirty="0" err="1" smtClean="0"/>
              <a:t>from</a:t>
            </a:r>
            <a:r>
              <a:rPr lang="cs-CZ" sz="1300" dirty="0" smtClean="0"/>
              <a:t> a </a:t>
            </a:r>
            <a:r>
              <a:rPr lang="cs-CZ" sz="1300" dirty="0" err="1" smtClean="0"/>
              <a:t>cancer</a:t>
            </a:r>
            <a:r>
              <a:rPr lang="cs-CZ" sz="1300" dirty="0" smtClean="0"/>
              <a:t> registry. </a:t>
            </a:r>
            <a:r>
              <a:rPr lang="cs-CZ" sz="1300" i="1" dirty="0" err="1" smtClean="0"/>
              <a:t>Pathol</a:t>
            </a:r>
            <a:r>
              <a:rPr lang="cs-CZ" sz="1300" i="1" dirty="0" smtClean="0"/>
              <a:t> </a:t>
            </a:r>
            <a:r>
              <a:rPr lang="cs-CZ" sz="1300" i="1" dirty="0" err="1" smtClean="0"/>
              <a:t>Oncol</a:t>
            </a:r>
            <a:r>
              <a:rPr lang="cs-CZ" sz="1300" i="1" dirty="0" smtClean="0"/>
              <a:t> Res.</a:t>
            </a:r>
            <a:r>
              <a:rPr lang="cs-CZ" sz="1300" dirty="0" smtClean="0"/>
              <a:t> 2011; </a:t>
            </a:r>
            <a:r>
              <a:rPr lang="cs-CZ" sz="1300" dirty="0" err="1" smtClean="0"/>
              <a:t>published</a:t>
            </a:r>
            <a:r>
              <a:rPr lang="cs-CZ" sz="1300" dirty="0" smtClean="0"/>
              <a:t> online </a:t>
            </a:r>
            <a:r>
              <a:rPr lang="cs-CZ" sz="1300" dirty="0" err="1" smtClean="0"/>
              <a:t>Apr</a:t>
            </a:r>
            <a:r>
              <a:rPr lang="cs-CZ" sz="1300" dirty="0" smtClean="0"/>
              <a:t> 9. DOI: 10.1007/s12253-011-9382-</a:t>
            </a:r>
            <a:r>
              <a:rPr lang="cs-CZ" sz="1300" dirty="0" err="1" smtClean="0"/>
              <a:t>y</a:t>
            </a:r>
            <a:r>
              <a:rPr lang="cs-CZ" sz="1300" dirty="0" smtClean="0"/>
              <a:t>.</a:t>
            </a:r>
            <a:br>
              <a:rPr lang="cs-CZ" sz="1300" dirty="0" smtClean="0"/>
            </a:br>
            <a:endParaRPr lang="cs-CZ" sz="13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2537520"/>
          <a:ext cx="9144000" cy="4320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Dokument" r:id="rId3" imgW="5780231" imgH="2486249" progId="Word.Document.12">
                  <p:embed/>
                </p:oleObj>
              </mc:Choice>
              <mc:Fallback>
                <p:oleObj name="Dokument" r:id="rId3" imgW="5780231" imgH="2486249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537520"/>
                        <a:ext cx="9144000" cy="43204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971600" y="0"/>
          <a:ext cx="705678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6" name="Document" r:id="rId3" imgW="5754309" imgH="4868815" progId="">
                  <p:embed/>
                </p:oleObj>
              </mc:Choice>
              <mc:Fallback>
                <p:oleObj name="Document" r:id="rId3" imgW="5754309" imgH="486881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0"/>
                        <a:ext cx="7056784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NETy</a:t>
            </a:r>
            <a:r>
              <a:rPr lang="cs-CZ" dirty="0" smtClean="0"/>
              <a:t>: makroskopický vzhled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Většinou dobře ohraničené, solidní masy šedého, homogenního lesklého parenchymu. Větší </a:t>
            </a:r>
            <a:r>
              <a:rPr lang="cs-CZ" dirty="0" err="1" smtClean="0"/>
              <a:t>pNETy</a:t>
            </a:r>
            <a:r>
              <a:rPr lang="cs-CZ" dirty="0" smtClean="0"/>
              <a:t> mohou být </a:t>
            </a:r>
            <a:r>
              <a:rPr lang="cs-CZ" dirty="0" err="1" smtClean="0"/>
              <a:t>multinodulární</a:t>
            </a:r>
            <a:r>
              <a:rPr lang="cs-CZ" dirty="0" smtClean="0"/>
              <a:t>, rozdělené vazivovými septy, expandující s úseky invaze. </a:t>
            </a: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Mikroskopický vzhled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„Intervence mikroskopická není k rozhodnutí zda je tumor maligní povahy vůbec nutná.“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dr. </a:t>
            </a:r>
            <a:r>
              <a:rPr lang="cs-CZ" dirty="0" err="1" smtClean="0"/>
              <a:t>Velpeau</a:t>
            </a:r>
            <a:r>
              <a:rPr lang="cs-CZ" dirty="0" smtClean="0"/>
              <a:t>, profesor klinické chirurgie,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Paříž, 1853.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9358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4716017" y="1916832"/>
          <a:ext cx="4427984" cy="3816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4" name="Dokument" r:id="rId3" imgW="4791957" imgH="3753135" progId="">
                  <p:embed/>
                </p:oleObj>
              </mc:Choice>
              <mc:Fallback>
                <p:oleObj name="Dokument" r:id="rId3" imgW="4791957" imgH="375313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7" y="1916832"/>
                        <a:ext cx="4427984" cy="38164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0" y="1916832"/>
          <a:ext cx="4674567" cy="3816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5" name="Document" r:id="rId5" imgW="5754309" imgH="4490441" progId="">
                  <p:embed/>
                </p:oleObj>
              </mc:Choice>
              <mc:Fallback>
                <p:oleObj name="Document" r:id="rId5" imgW="5754309" imgH="4490441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16832"/>
                        <a:ext cx="4674567" cy="38164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4136096"/>
              </p:ext>
            </p:extLst>
          </p:nvPr>
        </p:nvGraphicFramePr>
        <p:xfrm>
          <a:off x="4644008" y="2348880"/>
          <a:ext cx="4104456" cy="3816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8" name="Document" r:id="rId3" imgW="4753795" imgH="3353880" progId="">
                  <p:embed/>
                </p:oleObj>
              </mc:Choice>
              <mc:Fallback>
                <p:oleObj name="Document" r:id="rId3" imgW="4753795" imgH="335388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2348880"/>
                        <a:ext cx="4104456" cy="38164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323528" y="2348880"/>
          <a:ext cx="4248472" cy="375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9" name="Document" r:id="rId5" imgW="4791957" imgH="3753135" progId="Word.Document.8">
                  <p:embed/>
                </p:oleObj>
              </mc:Choice>
              <mc:Fallback>
                <p:oleObj name="Document" r:id="rId5" imgW="4791957" imgH="3753135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2348880"/>
                        <a:ext cx="4248472" cy="375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933</Words>
  <Application>Microsoft Office PowerPoint</Application>
  <PresentationFormat>Předvádění na obrazovce (4:3)</PresentationFormat>
  <Paragraphs>85</Paragraphs>
  <Slides>26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26</vt:i4>
      </vt:variant>
    </vt:vector>
  </HeadingPairs>
  <TitlesOfParts>
    <vt:vector size="31" baseType="lpstr">
      <vt:lpstr>Arial</vt:lpstr>
      <vt:lpstr>Calibri</vt:lpstr>
      <vt:lpstr>Motiv systému Office</vt:lpstr>
      <vt:lpstr>Dokument</vt:lpstr>
      <vt:lpstr>Document</vt:lpstr>
      <vt:lpstr> NETy, GISTy a lymfomy trávícího traktu.</vt:lpstr>
      <vt:lpstr>Prezentace aplikace PowerPoint</vt:lpstr>
      <vt:lpstr>NETy</vt:lpstr>
      <vt:lpstr>Distribuce NETů  Modlin IM, Lye KD, Kidd M. A 5-decade analysis of 13,715 carcinoid tumors. Cancer. 2003;97:934-959.                         Caldarella A, Crocetti E, Paci E. Distribution, incidence, and prognosis in neuroendocrine tumors: a population based                  study from a cancer registry. Pathol Oncol Res. 2011; published online Apr 9. DOI: 10.1007/s12253-011-9382-y. </vt:lpstr>
      <vt:lpstr>Prezentace aplikace PowerPoint</vt:lpstr>
      <vt:lpstr>NETy: makroskopický vzhled </vt:lpstr>
      <vt:lpstr>Mikroskopický vzhled</vt:lpstr>
      <vt:lpstr>  </vt:lpstr>
      <vt:lpstr>Prezentace aplikace PowerPoint</vt:lpstr>
      <vt:lpstr>Prezentace aplikace PowerPoint</vt:lpstr>
      <vt:lpstr>Prezentace aplikace PowerPoint</vt:lpstr>
      <vt:lpstr>Prezentace aplikace PowerPoint</vt:lpstr>
      <vt:lpstr>Klasifikace </vt:lpstr>
      <vt:lpstr>Prezentace aplikace PowerPoint</vt:lpstr>
      <vt:lpstr>Klasifikace </vt:lpstr>
      <vt:lpstr>Diagnostika</vt:lpstr>
      <vt:lpstr>Smíšený adenoneuroendokrinní karcinom (MANEC)</vt:lpstr>
      <vt:lpstr>GISTy</vt:lpstr>
      <vt:lpstr>Makroskopický vzhled GISTů</vt:lpstr>
      <vt:lpstr>Prezentace aplikace PowerPoint</vt:lpstr>
      <vt:lpstr>Mikroskopický vzhled GISTů</vt:lpstr>
      <vt:lpstr>A: vřetenitý GIST. B: kulatobuněčný  GIST. C:  c-kit (CD 117). D: DOG-1  </vt:lpstr>
      <vt:lpstr>Prezentace aplikace PowerPoint</vt:lpstr>
      <vt:lpstr>Prezentace aplikace PowerPoint</vt:lpstr>
      <vt:lpstr>Lymfomy GIT</vt:lpstr>
      <vt:lpstr>Prezentace aplikace PowerPoint</vt:lpstr>
    </vt:vector>
  </TitlesOfParts>
  <Company>FN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 by měl klinik vědět  o patologické anatomii GIST a NET?</dc:title>
  <dc:creator>Kren Leos</dc:creator>
  <cp:lastModifiedBy>Křen Leoš</cp:lastModifiedBy>
  <cp:revision>37</cp:revision>
  <dcterms:created xsi:type="dcterms:W3CDTF">2013-01-30T05:53:27Z</dcterms:created>
  <dcterms:modified xsi:type="dcterms:W3CDTF">2021-12-02T10:55:41Z</dcterms:modified>
</cp:coreProperties>
</file>