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4" r:id="rId3"/>
    <p:sldId id="360" r:id="rId4"/>
    <p:sldId id="363" r:id="rId5"/>
    <p:sldId id="319" r:id="rId6"/>
    <p:sldId id="348" r:id="rId7"/>
    <p:sldId id="306" r:id="rId8"/>
    <p:sldId id="347" r:id="rId9"/>
    <p:sldId id="352" r:id="rId10"/>
    <p:sldId id="340" r:id="rId11"/>
    <p:sldId id="336" r:id="rId12"/>
    <p:sldId id="350" r:id="rId13"/>
    <p:sldId id="343" r:id="rId14"/>
    <p:sldId id="361" r:id="rId15"/>
    <p:sldId id="267" r:id="rId16"/>
    <p:sldId id="331" r:id="rId17"/>
    <p:sldId id="335" r:id="rId18"/>
    <p:sldId id="270" r:id="rId19"/>
    <p:sldId id="272" r:id="rId20"/>
    <p:sldId id="359" r:id="rId21"/>
    <p:sldId id="311" r:id="rId22"/>
    <p:sldId id="351" r:id="rId23"/>
    <p:sldId id="356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FFFF"/>
    <a:srgbClr val="FF6600"/>
    <a:srgbClr val="FF9966"/>
    <a:srgbClr val="FF7C80"/>
    <a:srgbClr val="CCFF99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76" autoAdjust="0"/>
    <p:restoredTop sz="94703" autoAdjust="0"/>
  </p:normalViewPr>
  <p:slideViewPr>
    <p:cSldViewPr>
      <p:cViewPr varScale="1">
        <p:scale>
          <a:sx n="114" d="100"/>
          <a:sy n="114" d="100"/>
        </p:scale>
        <p:origin x="230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249A27-2D92-40E4-8F71-0099BD1755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8604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2D36-FAF5-469A-ABB2-AC4EC7D1A9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1814439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741AF-E6E1-4EC2-AAA9-163C622C4C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050316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86EA3-B26F-4452-83A3-603E8A96C8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342234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C5850D4-0917-4844-A927-CA43884A50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0058943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84509E-649E-4A7C-8E1A-5E7AF8D35E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734969"/>
      </p:ext>
    </p:extLst>
  </p:cSld>
  <p:clrMapOvr>
    <a:masterClrMapping/>
  </p:clrMapOvr>
  <p:transition spd="slow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906A77-98BA-4EF0-8265-EB0F7A735D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966387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63046-F73D-44A5-AF6E-AF66F7827D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805236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69733-4B35-432F-8CEA-354C392726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6404629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AA793-92D1-4C68-A668-E28FF12D8D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3432999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E3DEF-9095-4C82-9666-96395C0024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9420267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7E7A3-09F0-4A10-829B-03FC8AD42F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876896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288ED-0667-4D00-9E77-2F3E63CD8C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5883293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14E46-7882-4503-9D44-EE5091C35F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1396856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834CB-38D6-42D9-BD07-24E14C2D0D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764429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FB0D37-C1B1-403B-B4F2-ACA0F540630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>
    <p:zoom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3FFB9-DF6E-422F-93FE-9EC21B7DB1D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08720"/>
            <a:ext cx="9144000" cy="201622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altLang="cs-CZ" sz="4500" dirty="0">
                <a:solidFill>
                  <a:srgbClr val="0000FF"/>
                </a:solidFill>
              </a:rPr>
              <a:t>Zacházení s chemickými látkami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996952"/>
            <a:ext cx="7489825" cy="30257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b="1" dirty="0"/>
              <a:t>Stručný přehled pro studenty LF MU</a:t>
            </a:r>
          </a:p>
          <a:p>
            <a:pPr>
              <a:lnSpc>
                <a:spcPct val="150000"/>
              </a:lnSpc>
            </a:pPr>
            <a:r>
              <a:rPr lang="cs-CZ" altLang="cs-CZ" sz="2500" dirty="0"/>
              <a:t> </a:t>
            </a:r>
          </a:p>
          <a:p>
            <a:pPr>
              <a:lnSpc>
                <a:spcPct val="150000"/>
              </a:lnSpc>
            </a:pPr>
            <a:r>
              <a:rPr lang="cs-CZ" altLang="cs-CZ" sz="2000" dirty="0"/>
              <a:t>Jiří Dostál</a:t>
            </a:r>
          </a:p>
          <a:p>
            <a:pPr>
              <a:lnSpc>
                <a:spcPct val="150000"/>
              </a:lnSpc>
            </a:pPr>
            <a:r>
              <a:rPr lang="cs-CZ" altLang="cs-CZ" sz="2000" dirty="0"/>
              <a:t>Biochemický ústav LF MU</a:t>
            </a:r>
          </a:p>
          <a:p>
            <a:pPr>
              <a:lnSpc>
                <a:spcPct val="150000"/>
              </a:lnSpc>
            </a:pPr>
            <a:endParaRPr lang="cs-CZ" altLang="cs-CZ" sz="30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1EE253-09F4-476D-B0EB-016C64458CA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7304"/>
            <a:ext cx="1259840" cy="525145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440160"/>
          </a:xfrm>
        </p:spPr>
        <p:txBody>
          <a:bodyPr/>
          <a:lstStyle/>
          <a:p>
            <a:pPr algn="l"/>
            <a:r>
              <a:rPr lang="cs-CZ" sz="2600" dirty="0">
                <a:solidFill>
                  <a:srgbClr val="0000FF"/>
                </a:solidFill>
              </a:rPr>
              <a:t>Systém vět k označování</a:t>
            </a:r>
            <a:br>
              <a:rPr lang="cs-CZ" sz="2600" dirty="0">
                <a:solidFill>
                  <a:srgbClr val="0000FF"/>
                </a:solidFill>
              </a:rPr>
            </a:br>
            <a:r>
              <a:rPr lang="cs-CZ" sz="2600" dirty="0">
                <a:solidFill>
                  <a:srgbClr val="0000FF"/>
                </a:solidFill>
              </a:rPr>
              <a:t>rizika (</a:t>
            </a:r>
            <a:r>
              <a:rPr lang="cs-CZ" sz="2600" dirty="0">
                <a:solidFill>
                  <a:srgbClr val="FF0000"/>
                </a:solidFill>
              </a:rPr>
              <a:t>H</a:t>
            </a:r>
            <a:r>
              <a:rPr lang="cs-CZ" sz="2600" dirty="0">
                <a:solidFill>
                  <a:srgbClr val="0000FF"/>
                </a:solidFill>
              </a:rPr>
              <a:t>, hazard) a bezpečného zacházení (</a:t>
            </a:r>
            <a:r>
              <a:rPr lang="cs-CZ" sz="2600" dirty="0">
                <a:solidFill>
                  <a:srgbClr val="FF0000"/>
                </a:solidFill>
              </a:rPr>
              <a:t>P</a:t>
            </a:r>
            <a:r>
              <a:rPr lang="cs-CZ" sz="2600" dirty="0">
                <a:solidFill>
                  <a:srgbClr val="0000FF"/>
                </a:solidFill>
              </a:rPr>
              <a:t>, </a:t>
            </a:r>
            <a:r>
              <a:rPr lang="en-GB" sz="2600" dirty="0">
                <a:solidFill>
                  <a:srgbClr val="0000FF"/>
                </a:solidFill>
              </a:rPr>
              <a:t>precaution</a:t>
            </a:r>
            <a:r>
              <a:rPr lang="cs-CZ" sz="2600" dirty="0">
                <a:solidFill>
                  <a:srgbClr val="0000FF"/>
                </a:solidFill>
              </a:rPr>
              <a:t>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10</a:t>
            </a:fld>
            <a:endParaRPr lang="cs-CZ" alt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971164"/>
              </p:ext>
            </p:extLst>
          </p:nvPr>
        </p:nvGraphicFramePr>
        <p:xfrm>
          <a:off x="179512" y="1628800"/>
          <a:ext cx="8856984" cy="3865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448">
                <a:tc>
                  <a:txBody>
                    <a:bodyPr/>
                    <a:lstStyle/>
                    <a:p>
                      <a:r>
                        <a:rPr lang="cs-CZ" sz="2100" b="1" dirty="0"/>
                        <a:t>H-věty</a:t>
                      </a:r>
                    </a:p>
                    <a:p>
                      <a:r>
                        <a:rPr lang="cs-CZ" sz="2100" b="1" dirty="0"/>
                        <a:t>(věty o nebezpečnosti / riziku)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b="1" dirty="0"/>
                        <a:t>P-věty</a:t>
                      </a:r>
                    </a:p>
                    <a:p>
                      <a:pPr algn="l"/>
                      <a:r>
                        <a:rPr lang="cs-CZ" sz="2100" b="1" dirty="0"/>
                        <a:t>(věty pro</a:t>
                      </a:r>
                      <a:r>
                        <a:rPr lang="cs-CZ" sz="2100" b="1" baseline="0" dirty="0"/>
                        <a:t> bezpečné zacházení)</a:t>
                      </a:r>
                      <a:endParaRPr lang="cs-CZ" sz="2100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r>
                        <a:rPr lang="cs-CZ" sz="2100" dirty="0"/>
                        <a:t>H200</a:t>
                      </a:r>
                      <a:r>
                        <a:rPr lang="cs-CZ" sz="2100" dirty="0">
                          <a:sym typeface="Symbol"/>
                        </a:rPr>
                        <a:t></a:t>
                      </a:r>
                      <a:r>
                        <a:rPr lang="cs-CZ" sz="2100" dirty="0"/>
                        <a:t>H299</a:t>
                      </a:r>
                      <a:r>
                        <a:rPr lang="cs-CZ" sz="2100" baseline="0" dirty="0"/>
                        <a:t>  Fyzikální nebezpečnost</a:t>
                      </a:r>
                      <a:endParaRPr lang="cs-CZ" sz="2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P100–P199</a:t>
                      </a:r>
                      <a:r>
                        <a:rPr lang="cs-CZ" sz="2100" baseline="0" dirty="0"/>
                        <a:t> Obecné pokyny</a:t>
                      </a:r>
                      <a:r>
                        <a:rPr lang="cs-CZ" sz="210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r>
                        <a:rPr lang="cs-CZ" sz="2100" dirty="0"/>
                        <a:t>H300</a:t>
                      </a:r>
                      <a:r>
                        <a:rPr lang="cs-CZ" sz="2100" dirty="0">
                          <a:sym typeface="Symbol"/>
                        </a:rPr>
                        <a:t></a:t>
                      </a:r>
                      <a:r>
                        <a:rPr lang="cs-CZ" sz="2100" dirty="0"/>
                        <a:t>H399</a:t>
                      </a:r>
                      <a:r>
                        <a:rPr lang="cs-CZ" sz="2100" baseline="0" dirty="0"/>
                        <a:t> Nebezpečí pro zdraví</a:t>
                      </a:r>
                      <a:endParaRPr lang="cs-CZ" sz="2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P200–P299 Prevence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r>
                        <a:rPr lang="cs-CZ" sz="2100" dirty="0"/>
                        <a:t>H400</a:t>
                      </a:r>
                      <a:r>
                        <a:rPr lang="cs-CZ" sz="2100" dirty="0">
                          <a:sym typeface="Symbol"/>
                        </a:rPr>
                        <a:t></a:t>
                      </a:r>
                      <a:r>
                        <a:rPr lang="cs-CZ" sz="2100" dirty="0"/>
                        <a:t>H499 Nebezpečí pro živ. prostředí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P300–P399 Co dělat při ...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P400–P499 Skladování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790"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100" dirty="0"/>
                        <a:t>P500–P599 Odstraňování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D5C15503-BB62-4D81-972D-48F2BB7AC3F0}"/>
              </a:ext>
            </a:extLst>
          </p:cNvPr>
          <p:cNvSpPr/>
          <p:nvPr/>
        </p:nvSpPr>
        <p:spPr>
          <a:xfrm>
            <a:off x="155796" y="5949280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H315 Dráždí kůži.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2A5E7F5-2D89-4125-82D3-60FE05E02F67}"/>
              </a:ext>
            </a:extLst>
          </p:cNvPr>
          <p:cNvSpPr/>
          <p:nvPr/>
        </p:nvSpPr>
        <p:spPr>
          <a:xfrm>
            <a:off x="4443874" y="5508300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P235 Uchovávejte v chladu. 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8488B57-D87C-475B-A1C2-5AFC4EA8DD89}"/>
              </a:ext>
            </a:extLst>
          </p:cNvPr>
          <p:cNvSpPr/>
          <p:nvPr/>
        </p:nvSpPr>
        <p:spPr>
          <a:xfrm>
            <a:off x="4434675" y="6126946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P410 Chraňte před slunečním zářením. </a:t>
            </a:r>
            <a:endParaRPr lang="cs-CZ" dirty="0"/>
          </a:p>
        </p:txBody>
      </p:sp>
      <p:sp>
        <p:nvSpPr>
          <p:cNvPr id="8" name="Zaoblený obdélník 6">
            <a:extLst>
              <a:ext uri="{FF2B5EF4-FFF2-40B4-BE49-F238E27FC236}">
                <a16:creationId xmlns:a16="http://schemas.microsoft.com/office/drawing/2014/main" id="{009737ED-56D0-4D02-B3CB-9659CC02D785}"/>
              </a:ext>
            </a:extLst>
          </p:cNvPr>
          <p:cNvSpPr/>
          <p:nvPr/>
        </p:nvSpPr>
        <p:spPr>
          <a:xfrm>
            <a:off x="164412" y="5509707"/>
            <a:ext cx="1368152" cy="3600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>
                <a:solidFill>
                  <a:schemeClr val="tx1"/>
                </a:solidFill>
              </a:rPr>
              <a:t>Příklad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FF92F21C-C9C8-4EE2-A075-CE1D3E0BF699}"/>
              </a:ext>
            </a:extLst>
          </p:cNvPr>
          <p:cNvSpPr/>
          <p:nvPr/>
        </p:nvSpPr>
        <p:spPr>
          <a:xfrm>
            <a:off x="4443874" y="5821974"/>
            <a:ext cx="4673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P352 Omyjte velkým množstvím vody a mýdla.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248284"/>
      </p:ext>
    </p:extLst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480D-0F23-4803-984C-A1156C7C78E8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89937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  <p:txBody>
          <a:bodyPr/>
          <a:lstStyle/>
          <a:p>
            <a:pPr algn="l"/>
            <a:r>
              <a:rPr lang="cs-CZ" altLang="cs-CZ" sz="2800" dirty="0">
                <a:solidFill>
                  <a:srgbClr val="0000FF"/>
                </a:solidFill>
              </a:rPr>
              <a:t>Také v domácím prostředí se používají přípravky</a:t>
            </a:r>
            <a:r>
              <a:rPr lang="en-US" altLang="cs-CZ" sz="2800" dirty="0">
                <a:solidFill>
                  <a:srgbClr val="0000FF"/>
                </a:solidFill>
              </a:rPr>
              <a:t> </a:t>
            </a:r>
            <a:r>
              <a:rPr lang="cs-CZ" altLang="cs-CZ" sz="2800" dirty="0">
                <a:solidFill>
                  <a:srgbClr val="0000FF"/>
                </a:solidFill>
              </a:rPr>
              <a:t>                </a:t>
            </a:r>
            <a:r>
              <a:rPr lang="en-US" altLang="cs-CZ" sz="2800" dirty="0">
                <a:solidFill>
                  <a:srgbClr val="0000FF"/>
                </a:solidFill>
              </a:rPr>
              <a:t>s </a:t>
            </a:r>
            <a:r>
              <a:rPr lang="cs-CZ" altLang="cs-CZ" sz="2800" dirty="0">
                <a:solidFill>
                  <a:srgbClr val="0000FF"/>
                </a:solidFill>
              </a:rPr>
              <a:t>výstražnými</a:t>
            </a:r>
            <a:r>
              <a:rPr lang="en-US" altLang="cs-CZ" sz="2800" dirty="0">
                <a:solidFill>
                  <a:srgbClr val="0000FF"/>
                </a:solidFill>
              </a:rPr>
              <a:t> </a:t>
            </a:r>
            <a:r>
              <a:rPr lang="cs-CZ" altLang="cs-CZ" sz="2800" dirty="0">
                <a:solidFill>
                  <a:srgbClr val="0000FF"/>
                </a:solidFill>
              </a:rPr>
              <a:t>symboly</a:t>
            </a:r>
          </a:p>
        </p:txBody>
      </p:sp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171168" y="1268760"/>
            <a:ext cx="2880320" cy="3024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1pPr>
            <a:lvl2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2pPr>
            <a:lvl3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3pPr>
            <a:lvl4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4pPr>
            <a:lvl5pPr algn="ctr">
              <a:defRPr sz="3800" b="1">
                <a:solidFill>
                  <a:srgbClr val="0000CC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například: 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čistící prostředky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barvy, laky, ředidla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spreje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autokosmetika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bazénová chemie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pro kutily, zahrádkáře</a:t>
            </a:r>
            <a:b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altLang="cs-CZ" sz="2000" b="0" dirty="0">
                <a:solidFill>
                  <a:schemeClr val="tx1"/>
                </a:solidFill>
                <a:latin typeface="Calibri" pitchFamily="34" charset="0"/>
              </a:rPr>
              <a:t>- a další ...</a:t>
            </a:r>
          </a:p>
        </p:txBody>
      </p:sp>
      <p:pic>
        <p:nvPicPr>
          <p:cNvPr id="5" name="Picture 6" descr="savo_origin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7107" y="968085"/>
            <a:ext cx="1775348" cy="21958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49" y="1119886"/>
            <a:ext cx="791092" cy="218492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897" y="3927747"/>
            <a:ext cx="1872208" cy="187220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47232" y="5704429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8% CH</a:t>
            </a:r>
            <a:r>
              <a:rPr lang="cs-CZ" baseline="-25000" dirty="0"/>
              <a:t>3</a:t>
            </a:r>
            <a:r>
              <a:rPr lang="cs-CZ" dirty="0"/>
              <a:t>COOH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964790" y="3236578"/>
            <a:ext cx="133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NaOH</a:t>
            </a:r>
            <a:endParaRPr lang="en-GB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66729" y="320126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NaClO</a:t>
            </a:r>
            <a:endParaRPr lang="en-GB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948725" y="6291427"/>
            <a:ext cx="443315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Nejohroženější skupinou jsou malé děti!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938" y="902644"/>
            <a:ext cx="1377154" cy="2448272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4543605" y="3189199"/>
            <a:ext cx="15214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HCl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263360"/>
      </p:ext>
    </p:extLst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dirty="0">
                <a:solidFill>
                  <a:srgbClr val="0000FF"/>
                </a:solidFill>
              </a:rPr>
              <a:t>Pravidla pro zacházení s nebezpečnými chemickými látkami</a:t>
            </a:r>
            <a:endParaRPr lang="en-GB" sz="2800" dirty="0">
              <a:solidFill>
                <a:srgbClr val="0000FF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543577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200" b="1" dirty="0">
                <a:solidFill>
                  <a:srgbClr val="0000FF"/>
                </a:solidFill>
              </a:rPr>
              <a:t>Rámcová pravidla platná pro celou MU </a:t>
            </a:r>
          </a:p>
          <a:p>
            <a:pPr marL="180000" indent="-180000"/>
            <a:r>
              <a:rPr lang="cs-CZ" sz="2200" dirty="0"/>
              <a:t>projednána s KHS </a:t>
            </a:r>
            <a:r>
              <a:rPr lang="cs-CZ" sz="2200" dirty="0" err="1"/>
              <a:t>JmK</a:t>
            </a:r>
            <a:endParaRPr lang="cs-CZ" sz="2200" dirty="0"/>
          </a:p>
          <a:p>
            <a:pPr marL="180000" indent="-180000"/>
            <a:r>
              <a:rPr lang="cs-CZ" sz="2200" dirty="0"/>
              <a:t>měla by být v tištené formě na pracovišti </a:t>
            </a:r>
          </a:p>
          <a:p>
            <a:pPr marL="180000" indent="-180000"/>
            <a:r>
              <a:rPr lang="cs-CZ" sz="2200" dirty="0"/>
              <a:t>dostupná na https://</a:t>
            </a:r>
            <a:r>
              <a:rPr lang="cs-CZ" sz="2200" dirty="0">
                <a:latin typeface="+mj-lt"/>
              </a:rPr>
              <a:t>provoz.rect.muni.cz/cs/cebe/chemicke-latky</a:t>
            </a:r>
            <a:r>
              <a:rPr lang="cs-CZ" sz="2200" dirty="0"/>
              <a:t> </a:t>
            </a:r>
          </a:p>
          <a:p>
            <a:pPr marL="180000" indent="-180000"/>
            <a:r>
              <a:rPr lang="cs-CZ" sz="2200" dirty="0"/>
              <a:t>též příručka (česká, anglická)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>
                <a:solidFill>
                  <a:srgbClr val="0000FF"/>
                </a:solidFill>
              </a:rPr>
              <a:t>Specifická pravidla pro dané pracoviště</a:t>
            </a:r>
          </a:p>
          <a:p>
            <a:pPr marL="180000" indent="-180000"/>
            <a:r>
              <a:rPr lang="cs-CZ" sz="2200" dirty="0"/>
              <a:t>informace o nebezpečných vlastnostech chemických látek </a:t>
            </a:r>
          </a:p>
          <a:p>
            <a:pPr marL="180000" indent="-180000"/>
            <a:r>
              <a:rPr lang="cs-CZ" sz="2200" dirty="0"/>
              <a:t>pokyny pro bezpečnost, ochranu zdraví</a:t>
            </a:r>
          </a:p>
          <a:p>
            <a:pPr marL="180000" indent="-180000"/>
            <a:r>
              <a:rPr lang="cs-CZ" sz="2200" dirty="0"/>
              <a:t>pokyny pro první předlékařskou pomoc a postup při nehodě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6A77-98BA-4EF0-8265-EB0F7A735DC0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2526450"/>
      </p:ext>
    </p:extLst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FC5BC-B2FA-43D6-B913-EB8AC964AD40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1224136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cs-CZ" altLang="cs-CZ" sz="2800" dirty="0"/>
              <a:t>Při zacházení s chemickými látkami je každý pracovník povinen řídit se: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016" y="1420689"/>
            <a:ext cx="8892480" cy="4824536"/>
          </a:xfrm>
        </p:spPr>
        <p:txBody>
          <a:bodyPr/>
          <a:lstStyle/>
          <a:p>
            <a:pPr marL="180000" indent="-180000">
              <a:spcBef>
                <a:spcPts val="0"/>
              </a:spcBef>
            </a:pPr>
            <a:r>
              <a:rPr lang="cs-CZ" altLang="cs-CZ" sz="2200" dirty="0"/>
              <a:t>výstražnými symboly</a:t>
            </a:r>
          </a:p>
          <a:p>
            <a:pPr marL="180000" indent="-180000">
              <a:spcBef>
                <a:spcPts val="0"/>
              </a:spcBef>
            </a:pPr>
            <a:r>
              <a:rPr lang="cs-CZ" altLang="cs-CZ" sz="2200" dirty="0"/>
              <a:t>signálními slovy</a:t>
            </a:r>
          </a:p>
          <a:p>
            <a:pPr marL="180000" indent="-180000">
              <a:spcBef>
                <a:spcPts val="0"/>
              </a:spcBef>
            </a:pPr>
            <a:r>
              <a:rPr lang="cs-CZ" altLang="cs-CZ" sz="2200" dirty="0"/>
              <a:t>H-větami</a:t>
            </a:r>
          </a:p>
          <a:p>
            <a:pPr marL="180000" indent="-180000">
              <a:spcBef>
                <a:spcPts val="0"/>
              </a:spcBef>
            </a:pPr>
            <a:r>
              <a:rPr lang="cs-CZ" altLang="cs-CZ" sz="2200" dirty="0"/>
              <a:t>P-větami</a:t>
            </a:r>
          </a:p>
          <a:p>
            <a:pPr marL="180000" indent="-180000">
              <a:spcBef>
                <a:spcPts val="0"/>
              </a:spcBef>
            </a:pPr>
            <a:r>
              <a:rPr lang="cs-CZ" altLang="cs-CZ" sz="2200" b="1" dirty="0">
                <a:solidFill>
                  <a:srgbClr val="FF0000"/>
                </a:solidFill>
              </a:rPr>
              <a:t>specifickými písemnými pravidly </a:t>
            </a:r>
            <a:r>
              <a:rPr lang="cs-CZ" altLang="cs-CZ" sz="2200" dirty="0"/>
              <a:t>pro látky, které jsou klasifikovány jako: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altLang="cs-CZ" sz="2200" dirty="0"/>
              <a:t>žíravé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 dirty="0"/>
              <a:t>toxické pro specifické cílové orgány kategorie 1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altLang="cs-CZ" sz="2200" dirty="0"/>
              <a:t>karcinogenní kategorie 1 nebo 2, 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 dirty="0"/>
              <a:t>mutagenní kategorie 1 nebo 2, 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 dirty="0"/>
              <a:t>toxické pro reprodukci kategorie 1A nebo 1B </a:t>
            </a:r>
          </a:p>
          <a:p>
            <a:pPr marL="432000" indent="-2520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 dirty="0"/>
              <a:t>akutně toxické kategorie 1 nebo 2</a:t>
            </a:r>
            <a:endParaRPr lang="cs-CZ" altLang="cs-CZ" sz="2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6516216" y="3928844"/>
            <a:ext cx="2520280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vysoce nebezpečné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avá složená závorka 2"/>
          <p:cNvSpPr/>
          <p:nvPr/>
        </p:nvSpPr>
        <p:spPr>
          <a:xfrm>
            <a:off x="6106244" y="3330330"/>
            <a:ext cx="360040" cy="1754854"/>
          </a:xfrm>
          <a:prstGeom prst="rightBrace">
            <a:avLst>
              <a:gd name="adj1" fmla="val 8333"/>
              <a:gd name="adj2" fmla="val 496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000411"/>
      </p:ext>
    </p:extLst>
  </p:cSld>
  <p:clrMapOvr>
    <a:masterClrMapping/>
  </p:clrMapOvr>
  <p:transition spd="slow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68604" y="301332"/>
            <a:ext cx="6984776" cy="655985"/>
          </a:xfrm>
        </p:spPr>
        <p:txBody>
          <a:bodyPr/>
          <a:lstStyle/>
          <a:p>
            <a:pPr algn="l"/>
            <a:r>
              <a:rPr lang="cs-CZ" sz="3000" dirty="0"/>
              <a:t>Seznam vysoce nebezpečných látek</a:t>
            </a:r>
            <a:endParaRPr lang="en-GB" sz="3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68604" y="1052736"/>
            <a:ext cx="8229600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Každé pracoviště si vytvoří seznam látek, které jsou klasifikovány jako</a:t>
            </a:r>
          </a:p>
          <a:p>
            <a:r>
              <a:rPr lang="cs-CZ" sz="2000" dirty="0"/>
              <a:t>žíravé, </a:t>
            </a:r>
          </a:p>
          <a:p>
            <a:r>
              <a:rPr lang="cs-CZ" sz="2000" dirty="0"/>
              <a:t>toxické pro specifické cílové orgány kategorie 1, </a:t>
            </a:r>
          </a:p>
          <a:p>
            <a:r>
              <a:rPr lang="cs-CZ" sz="2000" dirty="0"/>
              <a:t>karcinogenní kategorie 1 nebo 2, </a:t>
            </a:r>
          </a:p>
          <a:p>
            <a:r>
              <a:rPr lang="cs-CZ" sz="2000" dirty="0"/>
              <a:t>mutagenní kategorie 1 nebo 2</a:t>
            </a:r>
          </a:p>
          <a:p>
            <a:r>
              <a:rPr lang="cs-CZ" sz="2000" dirty="0"/>
              <a:t>toxické pro reprodukci kategorie 1 nebo 2, </a:t>
            </a:r>
          </a:p>
          <a:p>
            <a:r>
              <a:rPr lang="cs-CZ" sz="2000" dirty="0"/>
              <a:t>akutně toxické kategorie 1 nebo 2, </a:t>
            </a:r>
          </a:p>
          <a:p>
            <a:pPr marL="0" indent="0">
              <a:buNone/>
            </a:pPr>
            <a:r>
              <a:rPr lang="cs-CZ" sz="2000" dirty="0"/>
              <a:t>které jsou na daném pracovišti používány nebo skladovány. </a:t>
            </a:r>
          </a:p>
          <a:p>
            <a:r>
              <a:rPr lang="cs-CZ" sz="2000" dirty="0"/>
              <a:t>Seznam je veden formou </a:t>
            </a:r>
            <a:r>
              <a:rPr lang="cs-CZ" sz="2000" b="1" dirty="0">
                <a:solidFill>
                  <a:srgbClr val="FF0000"/>
                </a:solidFill>
              </a:rPr>
              <a:t>elektronické databáze </a:t>
            </a:r>
            <a:r>
              <a:rPr lang="cs-CZ" sz="2000" dirty="0"/>
              <a:t>a musí být průběžně aktualizován nejméně jednou za rok. </a:t>
            </a:r>
          </a:p>
          <a:p>
            <a:r>
              <a:rPr lang="cs-CZ" sz="2000" dirty="0"/>
              <a:t>Za správnost a aktuálnost záznamů odpovídá osoba pověřená dohledem nad zacházením s chemickými látkami na pracovišti </a:t>
            </a:r>
            <a:endParaRPr lang="en-GB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06A77-98BA-4EF0-8265-EB0F7A735DC0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1992170"/>
      </p:ext>
    </p:extLst>
  </p:cSld>
  <p:clrMapOvr>
    <a:masterClrMapping/>
  </p:clrMapOvr>
  <p:transition spd="slow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F0F5B-E961-4A25-8E27-D09FEE068832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6408" y="188640"/>
            <a:ext cx="8229600" cy="706090"/>
          </a:xfrm>
        </p:spPr>
        <p:txBody>
          <a:bodyPr/>
          <a:lstStyle/>
          <a:p>
            <a:pPr algn="l"/>
            <a:r>
              <a:rPr lang="cs-CZ" altLang="cs-CZ" sz="3000" dirty="0"/>
              <a:t>Balení a označování nebezpečných látek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20572"/>
            <a:ext cx="8640960" cy="1440160"/>
          </a:xfrm>
        </p:spPr>
        <p:txBody>
          <a:bodyPr/>
          <a:lstStyle/>
          <a:p>
            <a:pPr marL="180000" indent="-180000">
              <a:lnSpc>
                <a:spcPct val="130000"/>
              </a:lnSpc>
            </a:pPr>
            <a:r>
              <a:rPr lang="cs-CZ" altLang="cs-CZ" sz="1900" dirty="0"/>
              <a:t>obal nebezpečných látek a přípravků musí být uzpůsoben tak, aby nedošlo k úniku látek a k ohrožení zdraví člověka a životního prostředí</a:t>
            </a:r>
          </a:p>
          <a:p>
            <a:pPr marL="180000" indent="-180000">
              <a:lnSpc>
                <a:spcPct val="130000"/>
              </a:lnSpc>
            </a:pPr>
            <a:r>
              <a:rPr lang="cs-CZ" altLang="cs-CZ" sz="1900" dirty="0"/>
              <a:t>musí obsahovat chemický název látky, kontakt na výrobce, výstražné symboly a věty</a:t>
            </a:r>
          </a:p>
          <a:p>
            <a:pPr marL="180000" indent="-180000">
              <a:lnSpc>
                <a:spcPct val="130000"/>
              </a:lnSpc>
            </a:pPr>
            <a:endParaRPr lang="cs-CZ" altLang="cs-CZ" sz="19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6212" y="2420888"/>
            <a:ext cx="864096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cs-CZ" altLang="cs-CZ" sz="2500" kern="0" dirty="0"/>
              <a:t>V případě náhradního balení je nutné vytvořit štítek vlastní včetně výstražných symbolů</a:t>
            </a:r>
          </a:p>
        </p:txBody>
      </p:sp>
      <p:sp>
        <p:nvSpPr>
          <p:cNvPr id="2" name="Obdélník 1"/>
          <p:cNvSpPr/>
          <p:nvPr/>
        </p:nvSpPr>
        <p:spPr>
          <a:xfrm>
            <a:off x="395536" y="3647688"/>
            <a:ext cx="794372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900" dirty="0">
                <a:latin typeface="+mn-lt"/>
              </a:rPr>
              <a:t>Štítek musí obsahovat: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Název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Množství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Výstražný symbol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Signální slovo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+mn-lt"/>
              </a:rPr>
              <a:t>H-věty a P-věty</a:t>
            </a:r>
          </a:p>
        </p:txBody>
      </p:sp>
    </p:spTree>
  </p:cSld>
  <p:clrMapOvr>
    <a:masterClrMapping/>
  </p:clrMapOvr>
  <p:transition spd="slow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79512" y="1484784"/>
            <a:ext cx="8568952" cy="38164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Tx/>
              <a:buNone/>
              <a:defRPr/>
            </a:pPr>
            <a:r>
              <a:rPr lang="cs-CZ" sz="3500" b="1" dirty="0">
                <a:solidFill>
                  <a:srgbClr val="0000FF"/>
                </a:solidFill>
                <a:latin typeface="+mn-lt"/>
              </a:rPr>
              <a:t>Přísnější podmínky pro zacházení 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cs-CZ" sz="3500" b="1" dirty="0">
                <a:solidFill>
                  <a:srgbClr val="0000FF"/>
                </a:solidFill>
                <a:latin typeface="+mn-lt"/>
              </a:rPr>
              <a:t>s vysoce toxickými chemickými látkami</a:t>
            </a:r>
          </a:p>
          <a:p>
            <a:pPr>
              <a:spcBef>
                <a:spcPts val="600"/>
              </a:spcBef>
              <a:defRPr/>
            </a:pPr>
            <a:endParaRPr lang="cs-CZ" sz="2400" dirty="0">
              <a:latin typeface="+mn-lt"/>
            </a:endParaRPr>
          </a:p>
          <a:p>
            <a:pPr>
              <a:spcBef>
                <a:spcPts val="600"/>
              </a:spcBef>
              <a:defRPr/>
            </a:pPr>
            <a:r>
              <a:rPr lang="cs-CZ" sz="2400" dirty="0">
                <a:latin typeface="+mn-lt"/>
              </a:rPr>
              <a:t>třída: akutní toxicita</a:t>
            </a:r>
          </a:p>
          <a:p>
            <a:pPr>
              <a:spcBef>
                <a:spcPts val="600"/>
              </a:spcBef>
              <a:defRPr/>
            </a:pPr>
            <a:r>
              <a:rPr lang="cs-CZ" sz="2400" dirty="0">
                <a:latin typeface="+mn-lt"/>
              </a:rPr>
              <a:t>kategorie: 1 nebo 2</a:t>
            </a:r>
            <a:endParaRPr lang="cs-CZ" sz="2400" b="1" dirty="0">
              <a:solidFill>
                <a:srgbClr val="0000FF"/>
              </a:solidFill>
              <a:latin typeface="+mn-lt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endParaRPr lang="cs-CZ" sz="3500" b="1" dirty="0">
              <a:solidFill>
                <a:srgbClr val="0000FF"/>
              </a:solidFill>
              <a:latin typeface="+mn-lt"/>
            </a:endParaRPr>
          </a:p>
          <a:p>
            <a:pPr>
              <a:spcBef>
                <a:spcPts val="600"/>
              </a:spcBef>
              <a:buFontTx/>
              <a:buNone/>
              <a:defRPr/>
            </a:pPr>
            <a:endParaRPr lang="cs-CZ" sz="35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20688"/>
            <a:ext cx="1728192" cy="1728192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04643"/>
      </p:ext>
    </p:extLst>
  </p:cSld>
  <p:clrMapOvr>
    <a:masterClrMapping/>
  </p:clrMapOvr>
  <p:transition spd="slow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2"/>
          <p:cNvSpPr>
            <a:spLocks noChangeArrowheads="1"/>
          </p:cNvSpPr>
          <p:nvPr/>
        </p:nvSpPr>
        <p:spPr bwMode="auto">
          <a:xfrm>
            <a:off x="251520" y="1052736"/>
            <a:ext cx="6408712" cy="29238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+mn-lt"/>
              </a:rPr>
              <a:t>musí být skladovány v uzamykatelných prostorách, zabezpečených proti vstupu  nepovolaných osob 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+mn-lt"/>
              </a:rPr>
              <a:t>např. kovová uzamykatelná skříň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200" dirty="0">
                <a:latin typeface="+mn-lt"/>
              </a:rPr>
              <a:t>při skladování musí být vyloučena záměna a vzájemné působení uskladněných látek 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musí být zabráněno jejich pronikání do životního prostředí a ohrožení fyzických osob</a:t>
            </a:r>
          </a:p>
        </p:txBody>
      </p:sp>
      <p:sp>
        <p:nvSpPr>
          <p:cNvPr id="56323" name="TextovéPole 2"/>
          <p:cNvSpPr txBox="1">
            <a:spLocks noChangeArrowheads="1"/>
          </p:cNvSpPr>
          <p:nvPr/>
        </p:nvSpPr>
        <p:spPr bwMode="auto">
          <a:xfrm>
            <a:off x="135519" y="351530"/>
            <a:ext cx="86382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3000" b="1" dirty="0">
                <a:solidFill>
                  <a:srgbClr val="0000FF"/>
                </a:solidFill>
                <a:latin typeface="Times New Roman" pitchFamily="18" charset="0"/>
              </a:rPr>
              <a:t>Skladování vysoce toxických chemických látek</a:t>
            </a:r>
            <a:endParaRPr lang="cs-CZ" altLang="cs-CZ" sz="3000" dirty="0">
              <a:solidFill>
                <a:srgbClr val="0000FF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881326"/>
            <a:ext cx="2899684" cy="2899684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17</a:t>
            </a:fld>
            <a:endParaRPr lang="cs-CZ" altLang="cs-CZ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BE9BAC13-0963-4F38-ACB5-24687FBE9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928218"/>
            <a:ext cx="8229600" cy="720080"/>
          </a:xfrm>
        </p:spPr>
        <p:txBody>
          <a:bodyPr/>
          <a:lstStyle/>
          <a:p>
            <a:pPr algn="l"/>
            <a:r>
              <a:rPr lang="cs-CZ" sz="3000" dirty="0"/>
              <a:t>Evidence vysoce toxických látek</a:t>
            </a:r>
            <a:endParaRPr lang="en-GB" sz="300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54697DD8-2D13-4CB6-9AB9-8740D144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13" y="4584237"/>
            <a:ext cx="8615784" cy="1978606"/>
          </a:xfrm>
        </p:spPr>
        <p:txBody>
          <a:bodyPr/>
          <a:lstStyle/>
          <a:p>
            <a:pPr marL="180000" indent="-180000"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vedena odděleně pro každou vysoce toxickou látku </a:t>
            </a:r>
          </a:p>
          <a:p>
            <a:pPr marL="180000" indent="-180000"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záznamy musejí obsahovat údaje o přijatém a vydaném množství, stavu zásob a jméno osoby, které byla látka vydána</a:t>
            </a:r>
          </a:p>
          <a:p>
            <a:pPr marL="180000" indent="-180000"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evidenční záznamy jsou vedeny </a:t>
            </a:r>
            <a:r>
              <a:rPr lang="cs-CZ" sz="2100" b="1" dirty="0">
                <a:solidFill>
                  <a:srgbClr val="FF0000"/>
                </a:solidFill>
              </a:rPr>
              <a:t>v papírové podobě</a:t>
            </a:r>
            <a:r>
              <a:rPr lang="cs-CZ" sz="2100" dirty="0"/>
              <a:t> a musejí být uchovávány ještě nejméně 5 let po dosažení nulového stavu zásob.</a:t>
            </a:r>
          </a:p>
        </p:txBody>
      </p:sp>
    </p:spTree>
    <p:extLst>
      <p:ext uri="{BB962C8B-B14F-4D97-AF65-F5344CB8AC3E}">
        <p14:creationId xmlns:p14="http://schemas.microsoft.com/office/powerpoint/2010/main" val="2062694041"/>
      </p:ext>
    </p:extLst>
  </p:cSld>
  <p:clrMapOvr>
    <a:masterClrMapping/>
  </p:clrMapOvr>
  <p:transition spd="slow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3437-A7BC-4432-A5DD-ECE0372DE944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4184" y="332656"/>
            <a:ext cx="8730304" cy="953650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cs-CZ" altLang="cs-CZ" sz="2600" dirty="0">
                <a:solidFill>
                  <a:srgbClr val="0000FF"/>
                </a:solidFill>
              </a:rPr>
              <a:t>Kdo je způsobilý pro zacházení s vysoce toxickými látkami?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8712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300" b="1" dirty="0">
                <a:solidFill>
                  <a:srgbClr val="FF0000"/>
                </a:solidFill>
                <a:latin typeface="+mn-lt"/>
              </a:rPr>
              <a:t>1. absolventi vysokých škol</a:t>
            </a:r>
            <a:r>
              <a:rPr lang="cs-CZ" sz="2300" dirty="0">
                <a:latin typeface="+mn-lt"/>
              </a:rPr>
              <a:t>, kteří získali vysokoškolské vzdělání v akreditovaném magisterském studijním programu: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latin typeface="+mn-lt"/>
              </a:rPr>
              <a:t>všeobecné lékařství, zubní lékařství, farmacie, veterinární lékařství 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latin typeface="+mn-lt"/>
              </a:rPr>
              <a:t>obory toxikologie, chemie, učitelských oborů se zaměřením na chemii,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300" dirty="0">
                <a:latin typeface="+mn-lt"/>
              </a:rPr>
              <a:t>rostlinolékařství nebo ochrana rostlin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300" b="1" dirty="0">
                <a:solidFill>
                  <a:srgbClr val="FF0000"/>
                </a:solidFill>
                <a:latin typeface="+mn-lt"/>
              </a:rPr>
              <a:t>2. fyzické osoby</a:t>
            </a:r>
            <a:r>
              <a:rPr lang="cs-CZ" sz="2300" dirty="0">
                <a:latin typeface="+mn-lt"/>
              </a:rPr>
              <a:t>, které se podrobily úspěšné zkoušce odborné způsobilosti a mají osvědčení k nakládání s vysoce toxickými látkami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300" dirty="0">
              <a:latin typeface="+mn-lt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5101336"/>
            <a:ext cx="662473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+mn-lt"/>
              </a:rPr>
              <a:t>Kdo tedy není dle zákona způsobilý?</a:t>
            </a:r>
          </a:p>
          <a:p>
            <a:r>
              <a:rPr lang="cs-CZ" dirty="0">
                <a:latin typeface="+mn-lt"/>
              </a:rPr>
              <a:t>absolventi středních škol (laboranti, laborantky, technici apod.)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ransition spd="slow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90EE-DD70-4731-80BA-34257663A282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36525"/>
            <a:ext cx="6840760" cy="792386"/>
          </a:xfrm>
        </p:spPr>
        <p:txBody>
          <a:bodyPr/>
          <a:lstStyle/>
          <a:p>
            <a:pPr algn="l"/>
            <a:r>
              <a:rPr lang="cs-CZ" altLang="cs-CZ" sz="3000" dirty="0">
                <a:solidFill>
                  <a:srgbClr val="0000FF"/>
                </a:solidFill>
              </a:rPr>
              <a:t>Nehody s chemickými látkami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115" y="893639"/>
            <a:ext cx="8354333" cy="5472608"/>
          </a:xfrm>
        </p:spPr>
        <p:txBody>
          <a:bodyPr/>
          <a:lstStyle/>
          <a:p>
            <a:pPr marL="180000" indent="-180000">
              <a:lnSpc>
                <a:spcPct val="150000"/>
              </a:lnSpc>
            </a:pPr>
            <a:r>
              <a:rPr lang="cs-CZ" sz="1900" dirty="0"/>
              <a:t>Obecné i speciální zásady první předlékařské pomoci jsou na </a:t>
            </a:r>
            <a:r>
              <a:rPr lang="cs-CZ" altLang="cs-CZ" sz="1900" dirty="0"/>
              <a:t>https://provoz.rect.muni.cz/cs/cebe/chemicke-latky/dalsi-uzitecne-informace</a:t>
            </a:r>
          </a:p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Nadýchání:</a:t>
            </a:r>
          </a:p>
          <a:p>
            <a:r>
              <a:rPr lang="cs-CZ" sz="1900" dirty="0"/>
              <a:t>Vyvést na čerstvý vzduch, ale nenechat chodit.</a:t>
            </a:r>
          </a:p>
          <a:p>
            <a:r>
              <a:rPr lang="cs-CZ" sz="1900" dirty="0"/>
              <a:t>V případě žíravých látek vypláchnout ústa a nosní dutinu.</a:t>
            </a:r>
          </a:p>
          <a:p>
            <a:r>
              <a:rPr lang="cs-CZ" sz="1900" dirty="0"/>
              <a:t>Zajistit lékařskou pomoc.</a:t>
            </a:r>
          </a:p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Zasažení očí: </a:t>
            </a:r>
          </a:p>
          <a:p>
            <a:r>
              <a:rPr lang="cs-CZ" sz="1900" dirty="0"/>
              <a:t>Vypláchnout proudem vody, od vnitřního koutku k vnějšímu.</a:t>
            </a:r>
          </a:p>
          <a:p>
            <a:r>
              <a:rPr lang="cs-CZ" sz="1900" dirty="0"/>
              <a:t>Vyjmout kontaktní čočky.</a:t>
            </a:r>
          </a:p>
          <a:p>
            <a:r>
              <a:rPr lang="cs-CZ" sz="1900" dirty="0"/>
              <a:t>Zajistit lékařskou pomoc.</a:t>
            </a:r>
          </a:p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Potřísnění kůže:</a:t>
            </a:r>
          </a:p>
          <a:p>
            <a:r>
              <a:rPr lang="cs-CZ" sz="1900" dirty="0"/>
              <a:t>Sundat zasažený oděv, oplachovat vodou, </a:t>
            </a:r>
          </a:p>
          <a:p>
            <a:r>
              <a:rPr lang="cs-CZ" sz="1900" dirty="0"/>
              <a:t>v případě vysoce toxických látek lze použít i mýdlo nebo šampon.</a:t>
            </a:r>
          </a:p>
          <a:p>
            <a:r>
              <a:rPr lang="cs-CZ" sz="1900" dirty="0"/>
              <a:t>Sterilní překrytí.</a:t>
            </a:r>
          </a:p>
          <a:p>
            <a:r>
              <a:rPr lang="cs-CZ" sz="1900" dirty="0"/>
              <a:t>Podle potřeby lékařská pomoc.</a:t>
            </a: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70D3-FB7C-4DA0-802A-AE0732E9B58B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4211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2696"/>
            <a:ext cx="8424863" cy="518457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altLang="cs-CZ" sz="2500" dirty="0"/>
              <a:t>Fyzické osoby, které v rámci svého zaměstnání nebo studia nakládají s chemickými látkami,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500" dirty="0"/>
              <a:t>musí být prokazatelně seznámeny:</a:t>
            </a:r>
          </a:p>
          <a:p>
            <a:pPr marL="216000" indent="-216000">
              <a:lnSpc>
                <a:spcPct val="150000"/>
              </a:lnSpc>
            </a:pPr>
            <a:r>
              <a:rPr lang="cs-CZ" altLang="cs-CZ" sz="2500" dirty="0"/>
              <a:t>s nebezpečnými vlastnostmi chemických látek, </a:t>
            </a:r>
          </a:p>
          <a:p>
            <a:pPr marL="216000" indent="-216000">
              <a:lnSpc>
                <a:spcPct val="150000"/>
              </a:lnSpc>
            </a:pPr>
            <a:r>
              <a:rPr lang="cs-CZ" altLang="cs-CZ" sz="2500" dirty="0"/>
              <a:t>se zásadami ochrany zdraví a životního prostředí před jejich škodlivými účinky, </a:t>
            </a:r>
          </a:p>
          <a:p>
            <a:pPr marL="216000" indent="-216000">
              <a:lnSpc>
                <a:spcPct val="150000"/>
              </a:lnSpc>
            </a:pPr>
            <a:r>
              <a:rPr lang="cs-CZ" altLang="cs-CZ" sz="2500" dirty="0"/>
              <a:t>se zásadami první předlékařské pomoci.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500" dirty="0"/>
          </a:p>
          <a:p>
            <a:pPr marL="0" indent="0">
              <a:lnSpc>
                <a:spcPct val="150000"/>
              </a:lnSpc>
              <a:buNone/>
            </a:pPr>
            <a:endParaRPr lang="cs-CZ" altLang="cs-CZ" sz="2500" dirty="0"/>
          </a:p>
        </p:txBody>
      </p:sp>
    </p:spTree>
  </p:cSld>
  <p:clrMapOvr>
    <a:masterClrMapping/>
  </p:clrMapOvr>
  <p:transition spd="slow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90EE-DD70-4731-80BA-34257663A282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6840760" cy="792386"/>
          </a:xfrm>
        </p:spPr>
        <p:txBody>
          <a:bodyPr/>
          <a:lstStyle/>
          <a:p>
            <a:pPr algn="l"/>
            <a:r>
              <a:rPr lang="cs-CZ" altLang="cs-CZ" sz="3000" dirty="0">
                <a:solidFill>
                  <a:srgbClr val="0000FF"/>
                </a:solidFill>
              </a:rPr>
              <a:t>Nehody s chemickými látkami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856984" cy="3456384"/>
          </a:xfrm>
        </p:spPr>
        <p:txBody>
          <a:bodyPr/>
          <a:lstStyle/>
          <a:p>
            <a:pPr marL="0" indent="0">
              <a:buNone/>
            </a:pPr>
            <a:r>
              <a:rPr lang="cs-CZ" sz="1900" b="1" dirty="0">
                <a:solidFill>
                  <a:srgbClr val="FF0000"/>
                </a:solidFill>
              </a:rPr>
              <a:t>Požití: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b="1" dirty="0"/>
              <a:t>Vysoce toxické látky: </a:t>
            </a:r>
            <a:r>
              <a:rPr lang="cs-CZ" sz="1900" dirty="0"/>
              <a:t>podat vodu s rozdrcenými tabletami aktivního uhlí + vyvolat zvracení.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b="1" dirty="0"/>
              <a:t>Toxické a zdraví škodlivé látky: </a:t>
            </a:r>
            <a:r>
              <a:rPr lang="cs-CZ" sz="1900" dirty="0"/>
              <a:t>podat vodu s rozdrcenými tabletami aktivního uhlí.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b="1" dirty="0"/>
              <a:t>Žíravé látky: </a:t>
            </a:r>
            <a:r>
              <a:rPr lang="cs-CZ" sz="1900" dirty="0"/>
              <a:t>podat 200 – 500 ml studené vody. Nevyvolávat zvracení!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dirty="0"/>
              <a:t>Zajistit lékařskou pomoc.</a:t>
            </a:r>
          </a:p>
          <a:p>
            <a:pPr marL="216000" indent="-180000">
              <a:spcBef>
                <a:spcPts val="600"/>
              </a:spcBef>
              <a:spcAft>
                <a:spcPts val="600"/>
              </a:spcAft>
            </a:pPr>
            <a:r>
              <a:rPr lang="cs-CZ" sz="1900" dirty="0"/>
              <a:t>V případě nejasností kontaktovat Toxikologické informační centrum</a:t>
            </a:r>
          </a:p>
          <a:p>
            <a:pPr marL="0" indent="0">
              <a:buNone/>
            </a:pPr>
            <a:endParaRPr 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  <a:p>
            <a:pPr marL="180000" indent="-180000">
              <a:lnSpc>
                <a:spcPct val="150000"/>
              </a:lnSpc>
            </a:pP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132796530"/>
      </p:ext>
    </p:extLst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62670"/>
            <a:ext cx="3888432" cy="922114"/>
          </a:xfrm>
        </p:spPr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Likvidace odpadů</a:t>
            </a:r>
            <a:endParaRPr lang="en-GB" sz="3000" dirty="0">
              <a:solidFill>
                <a:srgbClr val="0000FF"/>
              </a:solidFill>
            </a:endParaRPr>
          </a:p>
        </p:txBody>
      </p:sp>
      <p:sp>
        <p:nvSpPr>
          <p:cNvPr id="91140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84784"/>
            <a:ext cx="8856984" cy="4360440"/>
          </a:xfrm>
        </p:spPr>
        <p:txBody>
          <a:bodyPr/>
          <a:lstStyle/>
          <a:p>
            <a:pPr marL="180000" indent="-180000">
              <a:spcBef>
                <a:spcPts val="600"/>
              </a:spcBef>
              <a:spcAft>
                <a:spcPts val="1200"/>
              </a:spcAft>
            </a:pPr>
            <a:r>
              <a:rPr lang="cs-CZ" altLang="cs-CZ" sz="2200" dirty="0"/>
              <a:t>Do výlevky lze vylévat jen rozpouštědla </a:t>
            </a:r>
            <a:r>
              <a:rPr lang="cs-CZ" altLang="cs-CZ" sz="2200" b="1" dirty="0">
                <a:solidFill>
                  <a:srgbClr val="FF0000"/>
                </a:solidFill>
              </a:rPr>
              <a:t>mísitelná s vodou</a:t>
            </a:r>
            <a:r>
              <a:rPr lang="cs-CZ" altLang="cs-CZ" sz="2200" dirty="0"/>
              <a:t> do množství 0,5 l, výrazně zředěná vodou.</a:t>
            </a:r>
          </a:p>
          <a:p>
            <a:pPr marL="180000" indent="-180000">
              <a:spcBef>
                <a:spcPts val="600"/>
              </a:spcBef>
              <a:spcAft>
                <a:spcPts val="1200"/>
              </a:spcAft>
            </a:pPr>
            <a:r>
              <a:rPr lang="cs-CZ" altLang="cs-CZ" sz="2200" dirty="0"/>
              <a:t>Žíraviny, kyseliny a hydroxidy se v menším množství mohou vylévat jen do výlevky, do které teče současně i voda, </a:t>
            </a:r>
            <a:r>
              <a:rPr lang="cs-CZ" altLang="cs-CZ" sz="2200" b="1" dirty="0">
                <a:solidFill>
                  <a:srgbClr val="FF0000"/>
                </a:solidFill>
              </a:rPr>
              <a:t>pH</a:t>
            </a:r>
            <a:r>
              <a:rPr lang="cs-CZ" altLang="cs-CZ" sz="2200" dirty="0"/>
              <a:t> se musí pohybovat v rozmezí </a:t>
            </a:r>
            <a:r>
              <a:rPr lang="cs-CZ" altLang="cs-CZ" sz="2200" b="1" dirty="0">
                <a:solidFill>
                  <a:srgbClr val="FF0000"/>
                </a:solidFill>
              </a:rPr>
              <a:t>6,5 – 8,5.</a:t>
            </a:r>
            <a:r>
              <a:rPr lang="cs-CZ" altLang="cs-CZ" sz="2200" dirty="0"/>
              <a:t> </a:t>
            </a:r>
          </a:p>
          <a:p>
            <a:pPr marL="180000" indent="-180000">
              <a:spcBef>
                <a:spcPts val="600"/>
              </a:spcBef>
              <a:spcAft>
                <a:spcPts val="1200"/>
              </a:spcAft>
            </a:pPr>
            <a:r>
              <a:rPr lang="cs-CZ" altLang="cs-CZ" sz="2200" dirty="0"/>
              <a:t>Do výlevky </a:t>
            </a:r>
            <a:r>
              <a:rPr lang="cs-CZ" altLang="cs-CZ" sz="2200" b="1" dirty="0">
                <a:solidFill>
                  <a:srgbClr val="FF0000"/>
                </a:solidFill>
              </a:rPr>
              <a:t>nelze vylévat</a:t>
            </a:r>
            <a:r>
              <a:rPr lang="cs-CZ" altLang="cs-CZ" sz="2200" dirty="0"/>
              <a:t> rozpouštědla </a:t>
            </a:r>
            <a:r>
              <a:rPr lang="cs-CZ" altLang="cs-CZ" sz="2200" b="1" dirty="0">
                <a:solidFill>
                  <a:srgbClr val="FF0000"/>
                </a:solidFill>
              </a:rPr>
              <a:t>nemísitelná </a:t>
            </a:r>
            <a:r>
              <a:rPr lang="cs-CZ" altLang="cs-CZ" sz="2200" dirty="0"/>
              <a:t>s vodou, toxické, hořlavé a výbušné látky, koncentrované kyseliny a hydroxidy a sloučeniny uvolňující toxické nebo dráždivé látky při styku s vodou.</a:t>
            </a:r>
          </a:p>
          <a:p>
            <a:pPr marL="180000" indent="-180000">
              <a:spcBef>
                <a:spcPts val="600"/>
              </a:spcBef>
              <a:spcAft>
                <a:spcPts val="1200"/>
              </a:spcAft>
            </a:pPr>
            <a:r>
              <a:rPr lang="cs-CZ" altLang="cs-CZ" sz="2200" b="1" dirty="0">
                <a:solidFill>
                  <a:srgbClr val="FF0000"/>
                </a:solidFill>
              </a:rPr>
              <a:t>Organická rozpouštědla se sbírají v označených nádobách</a:t>
            </a:r>
            <a:r>
              <a:rPr lang="cs-CZ" altLang="cs-CZ" sz="2200" dirty="0"/>
              <a:t>, jež se pravidelně likvidují odvozem do centrálního úložiště.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593B-EAC6-4D98-A1D9-1957A23496A5}" type="slidenum">
              <a:rPr lang="cs-CZ" altLang="cs-CZ"/>
              <a:pPr/>
              <a:t>21</a:t>
            </a:fld>
            <a:endParaRPr lang="cs-CZ" altLang="cs-CZ"/>
          </a:p>
        </p:txBody>
      </p:sp>
    </p:spTree>
  </p:cSld>
  <p:clrMapOvr>
    <a:masterClrMapping/>
  </p:clrMapOvr>
  <p:transition spd="slow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2443" y="404664"/>
            <a:ext cx="8229600" cy="864096"/>
          </a:xfrm>
        </p:spPr>
        <p:txBody>
          <a:bodyPr/>
          <a:lstStyle/>
          <a:p>
            <a:pPr algn="l"/>
            <a:r>
              <a:rPr lang="cs-CZ" altLang="cs-CZ" sz="3600" dirty="0"/>
              <a:t>Bezpečnostní list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22</a:t>
            </a:fld>
            <a:endParaRPr lang="cs-CZ" altLang="cs-CZ"/>
          </a:p>
        </p:txBody>
      </p:sp>
      <p:sp>
        <p:nvSpPr>
          <p:cNvPr id="5" name="Obdélník 4"/>
          <p:cNvSpPr/>
          <p:nvPr/>
        </p:nvSpPr>
        <p:spPr>
          <a:xfrm>
            <a:off x="312443" y="1491647"/>
            <a:ext cx="87484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informuje uživatele o nebezpečnosti látky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poskytuje informace o jejím bezpečném skladování, manipulaci a likvidaci z hlediska ochrany zdraví i životního prostředí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je vhodné, aby BL byl uskladněn na pracovišti tak, aby k němu měli přístup všichni pracovníci a byl v případě potřeby rychle k dispozici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kern="0" dirty="0">
                <a:latin typeface="+mn-lt"/>
              </a:rPr>
              <a:t>před započetím práce je nutné se s obsahem BL seznámit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kern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5536" y="4503283"/>
            <a:ext cx="3888432" cy="57606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Firma je povinna dodat BL v češtině</a:t>
            </a:r>
          </a:p>
        </p:txBody>
      </p:sp>
    </p:spTree>
    <p:extLst>
      <p:ext uri="{BB962C8B-B14F-4D97-AF65-F5344CB8AC3E}">
        <p14:creationId xmlns:p14="http://schemas.microsoft.com/office/powerpoint/2010/main" val="4037919331"/>
      </p:ext>
    </p:extLst>
  </p:cSld>
  <p:clrMapOvr>
    <a:masterClrMapping/>
  </p:clrMapOvr>
  <p:transition spd="slow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23</a:t>
            </a:fld>
            <a:endParaRPr lang="cs-CZ" alt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724"/>
            <a:ext cx="4968552" cy="66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aoblený obdélník 4"/>
          <p:cNvSpPr/>
          <p:nvPr/>
        </p:nvSpPr>
        <p:spPr>
          <a:xfrm>
            <a:off x="0" y="1568"/>
            <a:ext cx="1368152" cy="3600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>
                <a:solidFill>
                  <a:schemeClr val="tx1"/>
                </a:solidFill>
              </a:rPr>
              <a:t>Příklad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17032"/>
      </p:ext>
    </p:extLst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Centrum bezpečnosti Masarykovy univerzity</a:t>
            </a:r>
            <a:endParaRPr lang="en-GB" sz="3000" dirty="0">
              <a:solidFill>
                <a:srgbClr val="0000FF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43301" y="2431369"/>
            <a:ext cx="8229600" cy="2813909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poskytuje podporu zaměstnancům a studentům MU, kteří pracují s</a:t>
            </a:r>
          </a:p>
          <a:p>
            <a:pPr marL="216000" indent="-216000"/>
            <a:r>
              <a:rPr lang="cs-CZ" sz="2200" dirty="0"/>
              <a:t>chemickými látkami</a:t>
            </a:r>
          </a:p>
          <a:p>
            <a:pPr marL="216000" indent="-216000"/>
            <a:r>
              <a:rPr lang="cs-CZ" sz="2200" dirty="0"/>
              <a:t>geneticky modifikovanými organismy</a:t>
            </a:r>
          </a:p>
          <a:p>
            <a:pPr marL="216000" indent="-216000"/>
            <a:r>
              <a:rPr lang="cs-CZ" sz="2200" dirty="0"/>
              <a:t>rizikovými biologickými agens a toxiny</a:t>
            </a:r>
          </a:p>
          <a:p>
            <a:pPr marL="216000" indent="-216000"/>
            <a:r>
              <a:rPr lang="cs-CZ" sz="2200" dirty="0"/>
              <a:t>infekčními látkami</a:t>
            </a:r>
          </a:p>
          <a:p>
            <a:pPr marL="216000" indent="-216000"/>
            <a:r>
              <a:rPr lang="cs-CZ" sz="2200" dirty="0"/>
              <a:t>zdroji ionizujícího záření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88ED-0667-4D00-9E77-2F3E63CD8CCA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57200" y="1517084"/>
            <a:ext cx="5482952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2800" dirty="0">
                <a:latin typeface="+mj-lt"/>
              </a:rPr>
              <a:t> https://provoz.rect.muni.cz/cs/cebe</a:t>
            </a:r>
          </a:p>
        </p:txBody>
      </p:sp>
    </p:spTree>
    <p:extLst>
      <p:ext uri="{BB962C8B-B14F-4D97-AF65-F5344CB8AC3E}">
        <p14:creationId xmlns:p14="http://schemas.microsoft.com/office/powerpoint/2010/main" val="2790006009"/>
      </p:ext>
    </p:extLst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20890-C4C8-67EB-93E9-E7109091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840889"/>
          </a:xfrm>
        </p:spPr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Zacházení s chemickými látkami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FB716D-3A34-3395-5C54-FDB79792B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612584" cy="331236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100" dirty="0"/>
              <a:t>zdroje informací ke studiu:</a:t>
            </a:r>
          </a:p>
          <a:p>
            <a:pPr marL="0" indent="0">
              <a:spcBef>
                <a:spcPts val="0"/>
              </a:spcBef>
              <a:buNone/>
            </a:pPr>
            <a:endParaRPr lang="cs-CZ" sz="2100" dirty="0"/>
          </a:p>
          <a:p>
            <a:pPr marL="144000" indent="-144000">
              <a:spcBef>
                <a:spcPts val="0"/>
              </a:spcBef>
            </a:pPr>
            <a:r>
              <a:rPr lang="cs-CZ" sz="2100" dirty="0"/>
              <a:t>https://</a:t>
            </a:r>
            <a:r>
              <a:rPr lang="cs-CZ" sz="2100" dirty="0">
                <a:latin typeface="+mj-lt"/>
              </a:rPr>
              <a:t>provoz.rect.muni.cz/cs/cebe/cebe/chemicke-latky</a:t>
            </a:r>
            <a:r>
              <a:rPr lang="cs-CZ" sz="2100" dirty="0"/>
              <a:t> </a:t>
            </a:r>
          </a:p>
          <a:p>
            <a:pPr marL="144000" indent="-144000">
              <a:spcBef>
                <a:spcPts val="0"/>
              </a:spcBef>
            </a:pPr>
            <a:endParaRPr lang="cs-CZ" sz="2100" dirty="0"/>
          </a:p>
          <a:p>
            <a:pPr marL="144000" indent="-144000">
              <a:spcBef>
                <a:spcPts val="0"/>
              </a:spcBef>
            </a:pPr>
            <a:r>
              <a:rPr lang="cs-CZ" sz="2100" dirty="0">
                <a:solidFill>
                  <a:srgbClr val="000000"/>
                </a:solidFill>
              </a:rPr>
              <a:t>Zásady požární ochrany a zacházení s chemickými látkami, Vybrané směrnice a pokyny (</a:t>
            </a:r>
            <a:r>
              <a:rPr lang="cs-CZ" sz="2100" dirty="0" err="1">
                <a:solidFill>
                  <a:srgbClr val="000000"/>
                </a:solidFill>
              </a:rPr>
              <a:t>Literák</a:t>
            </a:r>
            <a:r>
              <a:rPr lang="cs-CZ" sz="2100" dirty="0">
                <a:solidFill>
                  <a:srgbClr val="000000"/>
                </a:solidFill>
              </a:rPr>
              <a:t>, Loučková, Příhoda, MU 2017), str. 8 – 38, příručka dostupná v IS, studijní materiály předmětu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21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CEC306-3493-6C3E-B707-2D2AF446D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3292529"/>
      </p:ext>
    </p:extLst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5112568" cy="922114"/>
          </a:xfrm>
        </p:spPr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3384376"/>
          </a:xfrm>
        </p:spPr>
        <p:txBody>
          <a:bodyPr/>
          <a:lstStyle/>
          <a:p>
            <a:pPr marL="180000" indent="-180000">
              <a:spcBef>
                <a:spcPts val="1200"/>
              </a:spcBef>
              <a:spcAft>
                <a:spcPts val="1200"/>
              </a:spcAft>
            </a:pPr>
            <a:r>
              <a:rPr lang="cs-CZ" sz="2100" dirty="0"/>
              <a:t>Nařízení Evropského parlamentu a Rady 1272/2008 o klasifikaci, označování             a balení látek = </a:t>
            </a:r>
            <a:r>
              <a:rPr lang="cs-CZ" sz="2100" b="1" dirty="0">
                <a:solidFill>
                  <a:srgbClr val="0000FF"/>
                </a:solidFill>
              </a:rPr>
              <a:t>CLP</a:t>
            </a:r>
            <a:r>
              <a:rPr lang="cs-CZ" sz="2100" dirty="0"/>
              <a:t> = </a:t>
            </a:r>
            <a:r>
              <a:rPr lang="en-GB" sz="2100" dirty="0"/>
              <a:t>classification, labelling, packaging</a:t>
            </a:r>
            <a:r>
              <a:rPr lang="cs-CZ" sz="2100" dirty="0"/>
              <a:t>.</a:t>
            </a:r>
          </a:p>
          <a:p>
            <a:pPr marL="180000" indent="-180000">
              <a:spcBef>
                <a:spcPts val="1200"/>
              </a:spcBef>
              <a:spcAft>
                <a:spcPts val="1200"/>
              </a:spcAft>
            </a:pPr>
            <a:r>
              <a:rPr lang="cs-CZ" sz="2100" dirty="0"/>
              <a:t>Zákon</a:t>
            </a:r>
            <a:r>
              <a:rPr lang="cs-CZ" sz="2100" b="1" dirty="0">
                <a:solidFill>
                  <a:srgbClr val="0000FF"/>
                </a:solidFill>
              </a:rPr>
              <a:t> č. 350/2011 Sb. </a:t>
            </a:r>
            <a:r>
              <a:rPr lang="cs-CZ" sz="2100" dirty="0"/>
              <a:t>o chemických látkách (tzv. chemický zákon), zajišťuje kompatibilitu české legislativy v oblasti chemických látek s právními předpisy EU</a:t>
            </a:r>
          </a:p>
          <a:p>
            <a:pPr marL="180000" indent="-180000">
              <a:spcBef>
                <a:spcPts val="1200"/>
              </a:spcBef>
              <a:spcAft>
                <a:spcPts val="1200"/>
              </a:spcAft>
            </a:pPr>
            <a:r>
              <a:rPr lang="cs-CZ" sz="2100" dirty="0"/>
              <a:t>Zákon </a:t>
            </a:r>
            <a:r>
              <a:rPr lang="cs-CZ" sz="2100" b="1" dirty="0">
                <a:solidFill>
                  <a:srgbClr val="0000FF"/>
                </a:solidFill>
              </a:rPr>
              <a:t>č. 205/2020 Sb.</a:t>
            </a:r>
            <a:r>
              <a:rPr lang="cs-CZ" sz="2100" dirty="0"/>
              <a:t>, který novelizuje zákon č. 258/2000 Sb. o ochraně veřejného zdraví.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694124"/>
      </p:ext>
    </p:extLst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5" name="Obdélník 4"/>
          <p:cNvSpPr/>
          <p:nvPr/>
        </p:nvSpPr>
        <p:spPr>
          <a:xfrm>
            <a:off x="156034" y="1196752"/>
            <a:ext cx="883193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latin typeface="+mn-lt"/>
              </a:rPr>
              <a:t>Pro klasifikaci fyzikální, zdravotní, nebo ekologické nebezpečnosti určité chemické látky slouží tzv. </a:t>
            </a:r>
            <a:r>
              <a:rPr lang="cs-CZ" sz="2100" b="1" dirty="0">
                <a:solidFill>
                  <a:srgbClr val="0000FF"/>
                </a:solidFill>
                <a:latin typeface="+mn-lt"/>
              </a:rPr>
              <a:t>třídy nebezpečnosti</a:t>
            </a:r>
            <a:r>
              <a:rPr lang="cs-CZ" sz="2100" dirty="0">
                <a:latin typeface="+mn-lt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latin typeface="+mn-lt"/>
              </a:rPr>
              <a:t>Pro třídu nebezpečnosti jsou pak definovány </a:t>
            </a:r>
            <a:r>
              <a:rPr lang="cs-CZ" sz="2100" b="1" dirty="0">
                <a:solidFill>
                  <a:srgbClr val="0000FF"/>
                </a:solidFill>
                <a:latin typeface="+mn-lt"/>
              </a:rPr>
              <a:t>kategorie nebezpečnosti</a:t>
            </a:r>
            <a:r>
              <a:rPr lang="cs-CZ" sz="2100" dirty="0">
                <a:latin typeface="+mn-lt"/>
              </a:rPr>
              <a:t>,                      které upřesňují povahu a závažnost nebezpečnosti.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2100" dirty="0"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latin typeface="+mn-lt"/>
              </a:rPr>
              <a:t>Každé třídě a kategorii nebezpečnosti jsou přiřazeny: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0000FF"/>
                </a:solidFill>
                <a:latin typeface="+mn-lt"/>
              </a:rPr>
              <a:t>standardní věty o nebezpečnosti </a:t>
            </a:r>
            <a:r>
              <a:rPr lang="cs-CZ" sz="2100" dirty="0">
                <a:latin typeface="+mn-lt"/>
              </a:rPr>
              <a:t>(H-věty).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0000FF"/>
                </a:solidFill>
                <a:latin typeface="+mn-lt"/>
              </a:rPr>
              <a:t>pokyny pro bezpečné zacházení </a:t>
            </a:r>
            <a:r>
              <a:rPr lang="cs-CZ" sz="2100" dirty="0">
                <a:latin typeface="+mn-lt"/>
              </a:rPr>
              <a:t>(P-věty). 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0000FF"/>
                </a:solidFill>
                <a:latin typeface="+mn-lt"/>
              </a:rPr>
              <a:t>výstražné symboly</a:t>
            </a:r>
            <a:r>
              <a:rPr lang="cs-CZ" sz="2100" dirty="0">
                <a:latin typeface="+mn-lt"/>
              </a:rPr>
              <a:t> nebezpečnosti grafickou formou pomocí symbolu sdělují informace o druhu nebezpečnosti.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0000FF"/>
                </a:solidFill>
                <a:latin typeface="+mn-lt"/>
              </a:rPr>
              <a:t>signální slovo </a:t>
            </a:r>
            <a:r>
              <a:rPr lang="cs-CZ" sz="2100" dirty="0">
                <a:latin typeface="+mn-lt"/>
              </a:rPr>
              <a:t>vyjadřuje úroveň závažnosti varování před možným nebezpečím: „</a:t>
            </a:r>
            <a:r>
              <a:rPr lang="cs-CZ" sz="2100" b="1" dirty="0">
                <a:solidFill>
                  <a:srgbClr val="FF0000"/>
                </a:solidFill>
                <a:latin typeface="+mn-lt"/>
              </a:rPr>
              <a:t>nebezpečí</a:t>
            </a:r>
            <a:r>
              <a:rPr lang="cs-CZ" sz="2100" dirty="0">
                <a:latin typeface="+mn-lt"/>
              </a:rPr>
              <a:t>“ (závažnější), „</a:t>
            </a:r>
            <a:r>
              <a:rPr lang="cs-CZ" sz="2100" b="1" dirty="0">
                <a:solidFill>
                  <a:srgbClr val="FF0000"/>
                </a:solidFill>
                <a:latin typeface="+mn-lt"/>
              </a:rPr>
              <a:t>varování</a:t>
            </a:r>
            <a:r>
              <a:rPr lang="cs-CZ" sz="2100" dirty="0">
                <a:latin typeface="+mn-lt"/>
              </a:rPr>
              <a:t>“ (méně závažné)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6552E12-28CB-E20D-41AE-604BAD8D7D4A}"/>
              </a:ext>
            </a:extLst>
          </p:cNvPr>
          <p:cNvSpPr txBox="1">
            <a:spLocks/>
          </p:cNvSpPr>
          <p:nvPr/>
        </p:nvSpPr>
        <p:spPr>
          <a:xfrm>
            <a:off x="323528" y="260648"/>
            <a:ext cx="5112568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00CC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cs-CZ" sz="3000" kern="0" dirty="0">
                <a:solidFill>
                  <a:srgbClr val="0000FF"/>
                </a:solidFill>
              </a:rPr>
              <a:t>Terminologie</a:t>
            </a:r>
          </a:p>
        </p:txBody>
      </p:sp>
    </p:spTree>
    <p:extLst>
      <p:ext uri="{BB962C8B-B14F-4D97-AF65-F5344CB8AC3E}">
        <p14:creationId xmlns:p14="http://schemas.microsoft.com/office/powerpoint/2010/main" val="2356564603"/>
      </p:ext>
    </p:extLst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3CB3-059E-43F8-BB5C-3A50DA978696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5256584" cy="504056"/>
          </a:xfrm>
        </p:spPr>
        <p:txBody>
          <a:bodyPr/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cs-CZ" altLang="cs-CZ" sz="3000" dirty="0">
                <a:solidFill>
                  <a:srgbClr val="0000FF"/>
                </a:solidFill>
              </a:rPr>
              <a:t>Existuje 28 tříd nebezpečnosti</a:t>
            </a:r>
            <a:endParaRPr lang="cs-CZ" altLang="cs-CZ" sz="2500" dirty="0">
              <a:solidFill>
                <a:srgbClr val="0000FF"/>
              </a:solidFill>
            </a:endParaRPr>
          </a:p>
        </p:txBody>
      </p:sp>
      <p:sp>
        <p:nvSpPr>
          <p:cNvPr id="82989" name="Rectangle 45"/>
          <p:cNvSpPr>
            <a:spLocks noChangeArrowheads="1"/>
          </p:cNvSpPr>
          <p:nvPr/>
        </p:nvSpPr>
        <p:spPr bwMode="auto">
          <a:xfrm>
            <a:off x="146056" y="1052736"/>
            <a:ext cx="449795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1.   výbušniny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2.   hořlavé plyny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3.   aerosoly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4.   oxidující plyny</a:t>
            </a:r>
            <a:endParaRPr lang="en-US" alt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5.   plyny pod tlakem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6.   hořlavé kapaliny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7.   hořlavé tuhé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8.   samovolně reagující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9.   samozápalné kapaliny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10. samozápalné tuhé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11. </a:t>
            </a:r>
            <a:r>
              <a:rPr lang="cs-CZ" altLang="cs-CZ" sz="2000" dirty="0" err="1"/>
              <a:t>samozahřívající</a:t>
            </a:r>
            <a:r>
              <a:rPr lang="cs-CZ" altLang="cs-CZ" sz="2000" dirty="0"/>
              <a:t> se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12. látky ve vodě uvolňující hořlavé plyny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13. oxidující kapaliny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14. oxidující tuhé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15. organické peroxidy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16. látky korozivní pro kovy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-----------------------------------------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cs-CZ" sz="2000" dirty="0"/>
          </a:p>
        </p:txBody>
      </p:sp>
      <p:sp>
        <p:nvSpPr>
          <p:cNvPr id="15" name="Rectangle 47"/>
          <p:cNvSpPr>
            <a:spLocks noChangeArrowheads="1"/>
          </p:cNvSpPr>
          <p:nvPr/>
        </p:nvSpPr>
        <p:spPr bwMode="auto">
          <a:xfrm>
            <a:off x="4644008" y="808621"/>
            <a:ext cx="464706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-----------------------------------------------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17. akutně toxické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18. látky žíravé/dráždivé pro kůži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19. vážné poškození očí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20. senzibilace dýchacích cest/kůže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21. mutagenní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22. karcinogenní látky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23. toxicita pro reprodukci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24. toxicita pro </a:t>
            </a:r>
            <a:r>
              <a:rPr lang="cs-CZ" altLang="cs-CZ" sz="2000" dirty="0" err="1"/>
              <a:t>spec</a:t>
            </a:r>
            <a:r>
              <a:rPr lang="cs-CZ" altLang="cs-CZ" sz="2000" dirty="0"/>
              <a:t>. orgány </a:t>
            </a:r>
            <a:r>
              <a:rPr lang="cs-CZ" altLang="cs-CZ" sz="1500" dirty="0"/>
              <a:t>(jednorázová)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25. toxicita pro </a:t>
            </a:r>
            <a:r>
              <a:rPr lang="cs-CZ" altLang="cs-CZ" sz="2000" dirty="0" err="1"/>
              <a:t>spec</a:t>
            </a:r>
            <a:r>
              <a:rPr lang="cs-CZ" altLang="cs-CZ" sz="2000" dirty="0"/>
              <a:t>. orgány </a:t>
            </a:r>
            <a:r>
              <a:rPr lang="cs-CZ" altLang="cs-CZ" sz="1500" dirty="0"/>
              <a:t>(chronická)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26. nebezpečí při vdechnutí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--------------------------------------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27. nebezpečnost pro vodní prostředí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000" dirty="0"/>
              <a:t>28. nebezpečnost pro ozonovou vrstvu</a:t>
            </a: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/>
          <a:lstStyle/>
          <a:p>
            <a:pPr algn="l"/>
            <a:r>
              <a:rPr lang="cs-CZ" sz="3000" dirty="0">
                <a:solidFill>
                  <a:srgbClr val="0000FF"/>
                </a:solidFill>
              </a:rPr>
              <a:t>Devět výstražných symbolů</a:t>
            </a:r>
            <a:endParaRPr lang="en-GB" sz="3000" dirty="0">
              <a:solidFill>
                <a:srgbClr val="0000FF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88ED-0667-4D00-9E77-2F3E63CD8CCA}" type="slidenum">
              <a:rPr lang="cs-CZ" altLang="cs-CZ" smtClean="0"/>
              <a:pPr/>
              <a:t>8</a:t>
            </a:fld>
            <a:endParaRPr lang="cs-CZ" altLang="cs-CZ"/>
          </a:p>
        </p:txBody>
      </p:sp>
      <p:grpSp>
        <p:nvGrpSpPr>
          <p:cNvPr id="5" name="Skupina 4"/>
          <p:cNvGrpSpPr/>
          <p:nvPr/>
        </p:nvGrpSpPr>
        <p:grpSpPr>
          <a:xfrm>
            <a:off x="-76441" y="1844824"/>
            <a:ext cx="9254681" cy="3024336"/>
            <a:chOff x="-86785" y="1772816"/>
            <a:chExt cx="9254681" cy="3024336"/>
          </a:xfrm>
        </p:grpSpPr>
        <p:pic>
          <p:nvPicPr>
            <p:cNvPr id="10137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6785" y="1772816"/>
              <a:ext cx="9254681" cy="3024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bdélník 3"/>
            <p:cNvSpPr/>
            <p:nvPr/>
          </p:nvSpPr>
          <p:spPr>
            <a:xfrm>
              <a:off x="6793904" y="3169548"/>
              <a:ext cx="2314600" cy="16276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14053423"/>
      </p:ext>
    </p:extLst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E7A3-09F0-4A10-829B-03FC8AD42F5A}" type="slidenum">
              <a:rPr lang="cs-CZ" altLang="cs-CZ" smtClean="0"/>
              <a:pPr/>
              <a:t>9</a:t>
            </a:fld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77977"/>
              </p:ext>
            </p:extLst>
          </p:nvPr>
        </p:nvGraphicFramePr>
        <p:xfrm>
          <a:off x="107504" y="1052736"/>
          <a:ext cx="8784979" cy="4430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0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1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1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cs-CZ" b="1" dirty="0"/>
                        <a:t>Třída nebezpečnosti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Kategorie nebezpečnosti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Výstražný symbol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Signální slovo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H-věty</a:t>
                      </a:r>
                      <a:endParaRPr lang="en-GB" b="1" dirty="0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578">
                <a:tc rowSpan="4">
                  <a:txBody>
                    <a:bodyPr/>
                    <a:lstStyle/>
                    <a:p>
                      <a:r>
                        <a:rPr lang="cs-CZ" dirty="0"/>
                        <a:t>Akutní toxicita (17)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Acute Tox.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Nebezpečí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Orální: H300</a:t>
                      </a:r>
                    </a:p>
                    <a:p>
                      <a:r>
                        <a:rPr lang="cs-CZ" dirty="0"/>
                        <a:t>Dermální: H310</a:t>
                      </a:r>
                    </a:p>
                    <a:p>
                      <a:r>
                        <a:rPr lang="cs-CZ" dirty="0"/>
                        <a:t>Inhalační: H330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57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Acute Tox.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Nebezpečí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Orální: H300</a:t>
                      </a:r>
                    </a:p>
                    <a:p>
                      <a:r>
                        <a:rPr lang="cs-CZ"/>
                        <a:t>Dermální: H310</a:t>
                      </a:r>
                    </a:p>
                    <a:p>
                      <a:r>
                        <a:rPr lang="cs-CZ"/>
                        <a:t>Inhalační: H330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57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Acute Tox.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Nebezpečí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Orální: H301</a:t>
                      </a:r>
                    </a:p>
                    <a:p>
                      <a:r>
                        <a:rPr lang="cs-CZ" dirty="0"/>
                        <a:t>Dermální: H311</a:t>
                      </a:r>
                    </a:p>
                    <a:p>
                      <a:r>
                        <a:rPr lang="cs-CZ" dirty="0"/>
                        <a:t>Inhalační: H331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57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Acute Tox.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Varování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Orální: H302</a:t>
                      </a:r>
                    </a:p>
                    <a:p>
                      <a:r>
                        <a:rPr lang="cs-CZ" dirty="0"/>
                        <a:t>Dermální: H312</a:t>
                      </a:r>
                    </a:p>
                    <a:p>
                      <a:r>
                        <a:rPr lang="cs-CZ" dirty="0"/>
                        <a:t>Inhalační: H332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844824"/>
            <a:ext cx="792088" cy="79208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816" y="4653136"/>
            <a:ext cx="717981" cy="72008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36" y="2780928"/>
            <a:ext cx="792088" cy="79208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709" y="3717032"/>
            <a:ext cx="792088" cy="792088"/>
          </a:xfrm>
          <a:prstGeom prst="rect">
            <a:avLst/>
          </a:prstGeom>
        </p:spPr>
      </p:pic>
      <p:sp>
        <p:nvSpPr>
          <p:cNvPr id="7" name="Zaoblený obdélník 6"/>
          <p:cNvSpPr/>
          <p:nvPr/>
        </p:nvSpPr>
        <p:spPr>
          <a:xfrm>
            <a:off x="0" y="1568"/>
            <a:ext cx="1368152" cy="3600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dirty="0">
                <a:solidFill>
                  <a:schemeClr val="tx1"/>
                </a:solidFill>
              </a:rPr>
              <a:t>Příklad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9279"/>
      </p:ext>
    </p:extLst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2888</TotalTime>
  <Words>1578</Words>
  <Application>Microsoft Office PowerPoint</Application>
  <PresentationFormat>Předvádění na obrazovce (4:3)</PresentationFormat>
  <Paragraphs>251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 New</vt:lpstr>
      <vt:lpstr>Symbol</vt:lpstr>
      <vt:lpstr>Times New Roman</vt:lpstr>
      <vt:lpstr>Výchozí návrh</vt:lpstr>
      <vt:lpstr>Zacházení s chemickými látkami</vt:lpstr>
      <vt:lpstr>Prezentace aplikace PowerPoint</vt:lpstr>
      <vt:lpstr>Centrum bezpečnosti Masarykovy univerzity</vt:lpstr>
      <vt:lpstr>Zacházení s chemickými látkami</vt:lpstr>
      <vt:lpstr>Legislativa</vt:lpstr>
      <vt:lpstr>Prezentace aplikace PowerPoint</vt:lpstr>
      <vt:lpstr>Existuje 28 tříd nebezpečnosti</vt:lpstr>
      <vt:lpstr>Devět výstražných symbolů</vt:lpstr>
      <vt:lpstr>Prezentace aplikace PowerPoint</vt:lpstr>
      <vt:lpstr>Systém vět k označování rizika (H, hazard) a bezpečného zacházení (P, precaution) </vt:lpstr>
      <vt:lpstr>Také v domácím prostředí se používají přípravky                 s výstražnými symboly</vt:lpstr>
      <vt:lpstr>Pravidla pro zacházení s nebezpečnými chemickými látkami</vt:lpstr>
      <vt:lpstr>Při zacházení s chemickými látkami je každý pracovník povinen řídit se:</vt:lpstr>
      <vt:lpstr>Seznam vysoce nebezpečných látek</vt:lpstr>
      <vt:lpstr>Balení a označování nebezpečných látek</vt:lpstr>
      <vt:lpstr>Prezentace aplikace PowerPoint</vt:lpstr>
      <vt:lpstr>Evidence vysoce toxických látek</vt:lpstr>
      <vt:lpstr>Kdo je způsobilý pro zacházení s vysoce toxickými látkami? </vt:lpstr>
      <vt:lpstr>Nehody s chemickými látkami</vt:lpstr>
      <vt:lpstr>Nehody s chemickými látkami</vt:lpstr>
      <vt:lpstr>Likvidace odpadů</vt:lpstr>
      <vt:lpstr>Bezpečnostní list</vt:lpstr>
      <vt:lpstr>Prezentace aplikace PowerPoint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Zacházení s nebezpečnými chemickými látkami</dc:title>
  <dc:creator>Jiří Dostál</dc:creator>
  <cp:lastModifiedBy>Jiří Dostál</cp:lastModifiedBy>
  <cp:revision>230</cp:revision>
  <dcterms:created xsi:type="dcterms:W3CDTF">2006-08-15T08:43:38Z</dcterms:created>
  <dcterms:modified xsi:type="dcterms:W3CDTF">2023-02-03T07:48:30Z</dcterms:modified>
</cp:coreProperties>
</file>