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93" r:id="rId4"/>
    <p:sldId id="310" r:id="rId5"/>
    <p:sldId id="298" r:id="rId6"/>
    <p:sldId id="325" r:id="rId7"/>
    <p:sldId id="294" r:id="rId8"/>
    <p:sldId id="304" r:id="rId9"/>
    <p:sldId id="296" r:id="rId10"/>
    <p:sldId id="335" r:id="rId11"/>
    <p:sldId id="331" r:id="rId12"/>
    <p:sldId id="340" r:id="rId13"/>
    <p:sldId id="297" r:id="rId14"/>
    <p:sldId id="305" r:id="rId15"/>
    <p:sldId id="306" r:id="rId16"/>
    <p:sldId id="309" r:id="rId17"/>
    <p:sldId id="307" r:id="rId18"/>
    <p:sldId id="311" r:id="rId19"/>
    <p:sldId id="312" r:id="rId20"/>
    <p:sldId id="313" r:id="rId21"/>
    <p:sldId id="303" r:id="rId22"/>
    <p:sldId id="302" r:id="rId23"/>
    <p:sldId id="330" r:id="rId24"/>
    <p:sldId id="318" r:id="rId25"/>
    <p:sldId id="315" r:id="rId26"/>
    <p:sldId id="316" r:id="rId27"/>
    <p:sldId id="359" r:id="rId28"/>
    <p:sldId id="301" r:id="rId29"/>
    <p:sldId id="326" r:id="rId30"/>
    <p:sldId id="352" r:id="rId31"/>
    <p:sldId id="353" r:id="rId32"/>
    <p:sldId id="354" r:id="rId33"/>
    <p:sldId id="328" r:id="rId34"/>
    <p:sldId id="332" r:id="rId35"/>
    <p:sldId id="334" r:id="rId36"/>
    <p:sldId id="337" r:id="rId37"/>
    <p:sldId id="336" r:id="rId38"/>
    <p:sldId id="338" r:id="rId39"/>
    <p:sldId id="355" r:id="rId40"/>
    <p:sldId id="339" r:id="rId41"/>
    <p:sldId id="345" r:id="rId42"/>
    <p:sldId id="360" r:id="rId43"/>
    <p:sldId id="342" r:id="rId44"/>
    <p:sldId id="356" r:id="rId45"/>
    <p:sldId id="357" r:id="rId46"/>
    <p:sldId id="347" r:id="rId47"/>
    <p:sldId id="346" r:id="rId48"/>
    <p:sldId id="348" r:id="rId49"/>
    <p:sldId id="358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15F52ED-F31A-455F-9DEB-FBC05F085122}">
          <p14:sldIdLst>
            <p14:sldId id="256"/>
            <p14:sldId id="257"/>
            <p14:sldId id="293"/>
            <p14:sldId id="310"/>
            <p14:sldId id="298"/>
            <p14:sldId id="325"/>
            <p14:sldId id="294"/>
            <p14:sldId id="304"/>
            <p14:sldId id="296"/>
            <p14:sldId id="335"/>
            <p14:sldId id="331"/>
            <p14:sldId id="340"/>
            <p14:sldId id="297"/>
            <p14:sldId id="305"/>
            <p14:sldId id="306"/>
            <p14:sldId id="309"/>
            <p14:sldId id="307"/>
            <p14:sldId id="311"/>
            <p14:sldId id="312"/>
            <p14:sldId id="313"/>
            <p14:sldId id="303"/>
            <p14:sldId id="302"/>
            <p14:sldId id="330"/>
            <p14:sldId id="318"/>
            <p14:sldId id="315"/>
            <p14:sldId id="316"/>
            <p14:sldId id="359"/>
            <p14:sldId id="301"/>
            <p14:sldId id="326"/>
            <p14:sldId id="352"/>
            <p14:sldId id="353"/>
            <p14:sldId id="354"/>
            <p14:sldId id="328"/>
            <p14:sldId id="332"/>
            <p14:sldId id="334"/>
            <p14:sldId id="337"/>
            <p14:sldId id="336"/>
            <p14:sldId id="338"/>
            <p14:sldId id="355"/>
            <p14:sldId id="339"/>
            <p14:sldId id="345"/>
            <p14:sldId id="360"/>
            <p14:sldId id="342"/>
            <p14:sldId id="356"/>
            <p14:sldId id="357"/>
            <p14:sldId id="347"/>
            <p14:sldId id="346"/>
            <p14:sldId id="348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qFPegEYV0" TargetMode="External"/><Relationship Id="rId2" Type="http://schemas.openxmlformats.org/officeDocument/2006/relationships/hyperlink" Target="https://www.youtube.com/watch?v=k9QAyP3bYmc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36223"/>
            <a:ext cx="11361600" cy="1171580"/>
          </a:xfrm>
        </p:spPr>
        <p:txBody>
          <a:bodyPr/>
          <a:lstStyle/>
          <a:p>
            <a:r>
              <a:rPr lang="cs-CZ" dirty="0"/>
              <a:t>Fyziologie krve.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C5FA3-0289-47AB-91A2-6032DE71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F9A5F-5CF2-4428-B0C3-1F67D7A7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8" y="1134872"/>
            <a:ext cx="119112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/>
              <a:t>Ontogeneze</a:t>
            </a:r>
          </a:p>
          <a:p>
            <a:r>
              <a:rPr lang="cs-CZ" sz="2400" dirty="0"/>
              <a:t>3. týden: žloutkový vak</a:t>
            </a:r>
          </a:p>
          <a:p>
            <a:r>
              <a:rPr lang="cs-CZ" sz="2400" dirty="0"/>
              <a:t>6. týden: játra (tvorba v žloutkovém vaku zaniká)</a:t>
            </a:r>
          </a:p>
          <a:p>
            <a:r>
              <a:rPr lang="cs-CZ" sz="2400" dirty="0"/>
              <a:t>12. týden: slezina</a:t>
            </a:r>
          </a:p>
          <a:p>
            <a:r>
              <a:rPr lang="cs-CZ" sz="2400" dirty="0"/>
              <a:t>20. týden: kostní dřeň</a:t>
            </a:r>
          </a:p>
          <a:p>
            <a:r>
              <a:rPr lang="cs-CZ" sz="2400" dirty="0"/>
              <a:t>32. týden: přesmyk z embryonálního hemoglobinu na </a:t>
            </a:r>
            <a:r>
              <a:rPr lang="cs-CZ" sz="2400" dirty="0" err="1"/>
              <a:t>HbF</a:t>
            </a:r>
            <a:endParaRPr lang="cs-CZ" sz="2400" dirty="0"/>
          </a:p>
          <a:p>
            <a:r>
              <a:rPr lang="cs-CZ" sz="2400" dirty="0"/>
              <a:t>novorozenec: krvetvorba pouze v kostech, přesmyk </a:t>
            </a:r>
            <a:r>
              <a:rPr lang="cs-CZ" sz="2400" dirty="0" err="1"/>
              <a:t>HbF</a:t>
            </a:r>
            <a:r>
              <a:rPr lang="cs-CZ" sz="2400" dirty="0"/>
              <a:t> na dospělý hemoglobin </a:t>
            </a:r>
            <a:r>
              <a:rPr lang="cs-CZ" sz="2400" dirty="0" err="1"/>
              <a:t>HbA</a:t>
            </a:r>
            <a:r>
              <a:rPr lang="cs-CZ" sz="2400" dirty="0"/>
              <a:t>	</a:t>
            </a:r>
          </a:p>
          <a:p>
            <a:r>
              <a:rPr lang="cs-CZ" sz="2400" dirty="0"/>
              <a:t>dospělý člověk: krvetvorba v hrudní kosti, </a:t>
            </a:r>
            <a:r>
              <a:rPr lang="cs-CZ" sz="2400" dirty="0" err="1"/>
              <a:t>obratlech</a:t>
            </a:r>
            <a:r>
              <a:rPr lang="cs-CZ" sz="2400" dirty="0"/>
              <a:t>, žebrech, v klíční kosti, v pánevních kostech, v plochých lebečních kostech, v proximálních epifýzách některých dlouhých kostí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A59BF4-5A1B-41C2-8F12-3D1E68228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8" r="2826" b="1716"/>
          <a:stretch/>
        </p:blipFill>
        <p:spPr>
          <a:xfrm>
            <a:off x="6569748" y="1392842"/>
            <a:ext cx="5308743" cy="529751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82F0C9-41BE-4CA2-9663-5E034787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1" y="1325160"/>
            <a:ext cx="6246857" cy="4139998"/>
          </a:xfrm>
        </p:spPr>
        <p:txBody>
          <a:bodyPr/>
          <a:lstStyle/>
          <a:p>
            <a:r>
              <a:rPr lang="cs-CZ" dirty="0"/>
              <a:t>Erytropoetin - tvorba v ledvinách</a:t>
            </a:r>
          </a:p>
          <a:p>
            <a:pPr lvl="1"/>
            <a:r>
              <a:rPr lang="cs-CZ" dirty="0"/>
              <a:t>působí na citlivé determinované </a:t>
            </a:r>
            <a:r>
              <a:rPr lang="cs-CZ" dirty="0" err="1"/>
              <a:t>progenitorové</a:t>
            </a:r>
            <a:r>
              <a:rPr lang="cs-CZ" dirty="0"/>
              <a:t> buňky v kostní dřeni</a:t>
            </a:r>
          </a:p>
          <a:p>
            <a:pPr lvl="1"/>
            <a:r>
              <a:rPr lang="cs-CZ" dirty="0"/>
              <a:t>stimuluje syntézu nukleových kyselin </a:t>
            </a:r>
          </a:p>
          <a:p>
            <a:pPr lvl="1"/>
            <a:r>
              <a:rPr lang="cs-CZ" dirty="0"/>
              <a:t>aktivuje geny potřebné k syntéze hemoglobinu</a:t>
            </a:r>
          </a:p>
          <a:p>
            <a:pPr lvl="1"/>
            <a:r>
              <a:rPr lang="cs-CZ" dirty="0"/>
              <a:t>zvyšuje příjem </a:t>
            </a:r>
            <a:r>
              <a:rPr lang="cs-CZ" dirty="0" err="1"/>
              <a:t>Fe</a:t>
            </a:r>
            <a:endParaRPr lang="cs-CZ" dirty="0"/>
          </a:p>
          <a:p>
            <a:r>
              <a:rPr lang="cs-CZ" dirty="0"/>
              <a:t>Látky potřebné pro tvorbu erytrocytů</a:t>
            </a:r>
          </a:p>
          <a:p>
            <a:pPr lvl="1"/>
            <a:r>
              <a:rPr lang="cs-CZ" dirty="0"/>
              <a:t>aminokyseliny: bílkovinná část hemoglobinu</a:t>
            </a:r>
          </a:p>
          <a:p>
            <a:pPr lvl="1"/>
            <a:r>
              <a:rPr lang="cs-CZ" dirty="0"/>
              <a:t>železo: vazba kyslíku na hemoglobin a myoglobin</a:t>
            </a:r>
          </a:p>
          <a:p>
            <a:pPr lvl="1"/>
            <a:r>
              <a:rPr lang="cs-CZ" dirty="0"/>
              <a:t>vitamín B12: důležitý pro syntézu DNA</a:t>
            </a:r>
          </a:p>
          <a:p>
            <a:pPr lvl="1"/>
            <a:r>
              <a:rPr lang="cs-CZ" dirty="0"/>
              <a:t>kyselina listová: důležitý pro syntézu DNA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0507DD-0772-4C30-8C06-5E9F749AF832}"/>
              </a:ext>
            </a:extLst>
          </p:cNvPr>
          <p:cNvGrpSpPr/>
          <p:nvPr/>
        </p:nvGrpSpPr>
        <p:grpSpPr>
          <a:xfrm>
            <a:off x="180068" y="5465158"/>
            <a:ext cx="7948258" cy="1292884"/>
            <a:chOff x="180068" y="5465158"/>
            <a:chExt cx="7948258" cy="1292884"/>
          </a:xfrm>
        </p:grpSpPr>
        <p:sp>
          <p:nvSpPr>
            <p:cNvPr id="9" name="Zástupný symbol pro obsah 2">
              <a:extLst>
                <a:ext uri="{FF2B5EF4-FFF2-40B4-BE49-F238E27FC236}">
                  <a16:creationId xmlns:a16="http://schemas.microsoft.com/office/drawing/2014/main" id="{222CD431-987D-407E-A7E7-78CF5735968E}"/>
                </a:ext>
              </a:extLst>
            </p:cNvPr>
            <p:cNvSpPr txBox="1">
              <a:spLocks/>
            </p:cNvSpPr>
            <p:nvPr/>
          </p:nvSpPr>
          <p:spPr>
            <a:xfrm>
              <a:off x="322891" y="5465158"/>
              <a:ext cx="7805435" cy="1292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/>
              <a:r>
                <a:rPr lang="cs-CZ" sz="1600" kern="0" dirty="0"/>
                <a:t>androgeny ↑ erytropoézu</a:t>
              </a:r>
            </a:p>
            <a:p>
              <a:pPr lvl="1"/>
              <a:r>
                <a:rPr lang="cs-CZ" sz="1600" kern="0" dirty="0"/>
                <a:t>hormony štítné žlázy ↑ erytropoézu</a:t>
              </a:r>
            </a:p>
            <a:p>
              <a:pPr lvl="1"/>
              <a:r>
                <a:rPr lang="cs-CZ" sz="1600" kern="0" dirty="0"/>
                <a:t>růstový hormon ↑ erytropoézu</a:t>
              </a:r>
            </a:p>
            <a:p>
              <a:pPr lvl="1"/>
              <a:r>
                <a:rPr lang="cs-CZ" sz="1600" kern="0" dirty="0"/>
                <a:t>hormony kůry nadledvin ↑ erytropoézu</a:t>
              </a:r>
            </a:p>
            <a:p>
              <a:pPr lvl="1"/>
              <a:r>
                <a:rPr lang="cs-CZ" sz="1600" kern="0" dirty="0"/>
                <a:t>prostaglandin E ↑ produkci erytropoetinu v ledvinách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B067890A-A1FE-4DD9-ABDA-E455E9F353D4}"/>
                </a:ext>
              </a:extLst>
            </p:cNvPr>
            <p:cNvSpPr txBox="1"/>
            <p:nvPr/>
          </p:nvSpPr>
          <p:spPr>
            <a:xfrm>
              <a:off x="180068" y="5465158"/>
              <a:ext cx="539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červených krvinek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D5C65DB-72C1-4472-B039-5282520A1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18" y="0"/>
            <a:ext cx="5081482" cy="6858000"/>
          </a:xfrm>
          <a:prstGeom prst="rect">
            <a:avLst/>
          </a:prstGeom>
        </p:spPr>
      </p:pic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5C2C8E3-8674-4A73-BFAD-87C3BC00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76" y="1427920"/>
            <a:ext cx="10753200" cy="4139998"/>
          </a:xfrm>
        </p:spPr>
        <p:txBody>
          <a:bodyPr/>
          <a:lstStyle/>
          <a:p>
            <a:r>
              <a:rPr lang="cs-CZ" sz="2400" dirty="0"/>
              <a:t>Slezina: fagocytóza starých a poškozených erytrocytů</a:t>
            </a:r>
          </a:p>
          <a:p>
            <a:r>
              <a:rPr lang="cs-CZ" sz="2400" dirty="0"/>
              <a:t>Hemoglobin=</a:t>
            </a:r>
            <a:r>
              <a:rPr lang="cs-CZ" sz="2400" dirty="0" err="1"/>
              <a:t>globin+hem</a:t>
            </a:r>
            <a:endParaRPr lang="cs-CZ" sz="2400" dirty="0"/>
          </a:p>
          <a:p>
            <a:r>
              <a:rPr lang="cs-CZ" sz="2400" dirty="0"/>
              <a:t>Globin – aminokyseliny</a:t>
            </a:r>
          </a:p>
          <a:p>
            <a:r>
              <a:rPr lang="cs-CZ" sz="2400" dirty="0"/>
              <a:t>Hem=CO</a:t>
            </a:r>
            <a:r>
              <a:rPr lang="cs-CZ" sz="2400" baseline="-25000" dirty="0"/>
              <a:t>2</a:t>
            </a:r>
            <a:r>
              <a:rPr lang="cs-CZ" sz="2400" dirty="0"/>
              <a:t>+Fe+biliverdin</a:t>
            </a:r>
          </a:p>
          <a:p>
            <a:r>
              <a:rPr lang="cs-CZ" sz="2400" dirty="0" err="1"/>
              <a:t>Fe</a:t>
            </a:r>
            <a:r>
              <a:rPr lang="cs-CZ" sz="2400" dirty="0"/>
              <a:t> – syntéza dalšího hemoglobinu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610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Bezjaderná buňka, hlavní část formované složky krve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dirty="0"/>
              <a:t>plasticita tvaru důležitá pro prostup úzkými kapilárami</a:t>
            </a:r>
          </a:p>
          <a:p>
            <a:r>
              <a:rPr lang="cs-CZ" dirty="0"/>
              <a:t>Velikost:</a:t>
            </a:r>
          </a:p>
          <a:p>
            <a:pPr lvl="1"/>
            <a:r>
              <a:rPr lang="cs-CZ" dirty="0" err="1"/>
              <a:t>Normocyt</a:t>
            </a:r>
            <a:r>
              <a:rPr lang="cs-CZ" dirty="0"/>
              <a:t>: 7,2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Mikrocyt (-</a:t>
            </a:r>
            <a:r>
              <a:rPr lang="cs-CZ" dirty="0" err="1"/>
              <a:t>oza</a:t>
            </a:r>
            <a:r>
              <a:rPr lang="cs-CZ" dirty="0"/>
              <a:t>): ≤ 7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Makrocyt (-</a:t>
            </a:r>
            <a:r>
              <a:rPr lang="cs-CZ" dirty="0" err="1"/>
              <a:t>oza</a:t>
            </a:r>
            <a:r>
              <a:rPr lang="cs-CZ" dirty="0"/>
              <a:t>): ≥ 9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Megalocyt: ≥ 20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Tloušťka cca 2,5 </a:t>
            </a:r>
            <a:r>
              <a:rPr lang="el-GR" dirty="0"/>
              <a:t>μ</a:t>
            </a:r>
            <a:r>
              <a:rPr lang="cs-CZ" dirty="0"/>
              <a:t>m na periferii a cca 1 </a:t>
            </a:r>
            <a:r>
              <a:rPr lang="el-GR" dirty="0"/>
              <a:t>μ</a:t>
            </a:r>
            <a:r>
              <a:rPr lang="cs-CZ" dirty="0"/>
              <a:t>m ve středu disku</a:t>
            </a:r>
          </a:p>
          <a:p>
            <a:pPr lvl="1"/>
            <a:r>
              <a:rPr lang="cs-CZ" dirty="0"/>
              <a:t>*</a:t>
            </a:r>
            <a:r>
              <a:rPr lang="cs-CZ" dirty="0" err="1"/>
              <a:t>Anisocytóza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C166A-84A9-4C4D-80B8-0C082957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7568" r="57574" b="5420"/>
          <a:stretch/>
        </p:blipFill>
        <p:spPr>
          <a:xfrm>
            <a:off x="7507941" y="2289915"/>
            <a:ext cx="3612776" cy="25302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19D93F-8245-49DC-BB7A-43DC965E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41249" r="1250" b="16745"/>
          <a:stretch/>
        </p:blipFill>
        <p:spPr>
          <a:xfrm>
            <a:off x="8704729" y="5021697"/>
            <a:ext cx="3415554" cy="10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Fyziologické rozmezí erytrocytů:</a:t>
            </a:r>
          </a:p>
          <a:p>
            <a:pPr lvl="1"/>
            <a:r>
              <a:rPr lang="cs-CZ" dirty="0"/>
              <a:t>♂: 4,3-5,3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♀: 3,8-4,8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/ l</a:t>
            </a:r>
          </a:p>
          <a:p>
            <a:r>
              <a:rPr lang="cs-CZ" dirty="0"/>
              <a:t>Stanovení počtu červených krvinek</a:t>
            </a:r>
          </a:p>
          <a:p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</a:t>
            </a:r>
          </a:p>
          <a:p>
            <a:pPr lvl="1"/>
            <a:r>
              <a:rPr lang="cs-CZ" dirty="0" err="1"/>
              <a:t>Fotooptická</a:t>
            </a:r>
            <a:endParaRPr lang="cs-CZ" dirty="0"/>
          </a:p>
          <a:p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6ABD64-CA03-4B0F-8486-DD3CBD13E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5269"/>
            <a:ext cx="3213864" cy="24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Přenos dýchacích plynů</a:t>
            </a:r>
          </a:p>
          <a:p>
            <a:r>
              <a:rPr lang="cs-CZ" b="1" dirty="0" err="1"/>
              <a:t>Pufrovací</a:t>
            </a:r>
            <a:r>
              <a:rPr lang="cs-CZ" b="1" dirty="0"/>
              <a:t> systém</a:t>
            </a:r>
          </a:p>
          <a:p>
            <a:r>
              <a:rPr lang="cs-CZ" b="1" dirty="0"/>
              <a:t>Udržování viskozity krve</a:t>
            </a:r>
          </a:p>
        </p:txBody>
      </p:sp>
    </p:spTree>
    <p:extLst>
      <p:ext uri="{BB962C8B-B14F-4D97-AF65-F5344CB8AC3E}">
        <p14:creationId xmlns:p14="http://schemas.microsoft.com/office/powerpoint/2010/main" val="244807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 (</a:t>
            </a:r>
            <a:r>
              <a:rPr lang="cs-CZ" dirty="0" err="1"/>
              <a:t>Hct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65" y="1521672"/>
            <a:ext cx="11767835" cy="4139998"/>
          </a:xfrm>
        </p:spPr>
        <p:txBody>
          <a:bodyPr/>
          <a:lstStyle/>
          <a:p>
            <a:r>
              <a:rPr lang="cs-CZ" dirty="0"/>
              <a:t>Vyjadřuje procentuální zastoupení objemu erytrocytů v plné krvi</a:t>
            </a:r>
          </a:p>
          <a:p>
            <a:r>
              <a:rPr lang="cs-CZ" dirty="0"/>
              <a:t>Zjišťujeme po centrifugaci nesrážlivé krve*</a:t>
            </a:r>
            <a:endParaRPr lang="cs-CZ" b="1" dirty="0"/>
          </a:p>
          <a:p>
            <a:r>
              <a:rPr lang="cs-CZ" dirty="0"/>
              <a:t>Fyziologické rozmezí </a:t>
            </a:r>
            <a:r>
              <a:rPr lang="cs-CZ" dirty="0" err="1"/>
              <a:t>Hct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♂: 42-52%</a:t>
            </a:r>
          </a:p>
          <a:p>
            <a:pPr lvl="1"/>
            <a:r>
              <a:rPr lang="cs-CZ" dirty="0"/>
              <a:t>♀: 37-47%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B65703-3B09-4C66-A4F7-3F6C4200885B}"/>
              </a:ext>
            </a:extLst>
          </p:cNvPr>
          <p:cNvSpPr txBox="1">
            <a:spLocks/>
          </p:cNvSpPr>
          <p:nvPr/>
        </p:nvSpPr>
        <p:spPr>
          <a:xfrm>
            <a:off x="0" y="6486897"/>
            <a:ext cx="1176783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>
              <a:buNone/>
            </a:pPr>
            <a:r>
              <a:rPr lang="cs-CZ" sz="1400" kern="0" dirty="0"/>
              <a:t>*centrifugací srážlivé krve po odstranění krevního koagula získáme krevní sérum (od plazmy se liší chyběním koagulačních faktorů)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52BD1FD-ACED-451C-A7A8-7B6E9E6139C3}"/>
              </a:ext>
            </a:extLst>
          </p:cNvPr>
          <p:cNvGrpSpPr/>
          <p:nvPr/>
        </p:nvGrpSpPr>
        <p:grpSpPr>
          <a:xfrm>
            <a:off x="3130175" y="2822934"/>
            <a:ext cx="7183780" cy="3328293"/>
            <a:chOff x="3130175" y="2822934"/>
            <a:chExt cx="7183780" cy="332829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AEA6448-E712-44AB-8952-28F017EF3F40}"/>
                </a:ext>
              </a:extLst>
            </p:cNvPr>
            <p:cNvGrpSpPr/>
            <p:nvPr/>
          </p:nvGrpSpPr>
          <p:grpSpPr>
            <a:xfrm>
              <a:off x="3130175" y="2822934"/>
              <a:ext cx="7005840" cy="2811841"/>
              <a:chOff x="3067420" y="2849829"/>
              <a:chExt cx="7005840" cy="2811841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F9CA4C24-E914-4B86-8481-C56BE8F3C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5" b="15909"/>
              <a:stretch/>
            </p:blipFill>
            <p:spPr>
              <a:xfrm>
                <a:off x="5704623" y="2849829"/>
                <a:ext cx="4368637" cy="2811841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2FF40FF-5C49-4E85-864A-BCF2146E88C2}"/>
                  </a:ext>
                </a:extLst>
              </p:cNvPr>
              <p:cNvSpPr/>
              <p:nvPr/>
            </p:nvSpPr>
            <p:spPr>
              <a:xfrm>
                <a:off x="4277907" y="3615388"/>
                <a:ext cx="1508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plazma (55 %)</a:t>
                </a:r>
                <a:endParaRPr lang="cs-CZ" sz="1600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0F3B57-9568-4459-B354-65DC91793C19}"/>
                  </a:ext>
                </a:extLst>
              </p:cNvPr>
              <p:cNvSpPr/>
              <p:nvPr/>
            </p:nvSpPr>
            <p:spPr>
              <a:xfrm>
                <a:off x="3067420" y="4407983"/>
                <a:ext cx="2728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leukocyty and destičky (1%)</a:t>
                </a:r>
                <a:endParaRPr lang="cs-CZ" sz="1600" dirty="0"/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D3707C-9563-4A14-8BF1-481FDDBE3407}"/>
                  </a:ext>
                </a:extLst>
              </p:cNvPr>
              <p:cNvSpPr/>
              <p:nvPr/>
            </p:nvSpPr>
            <p:spPr>
              <a:xfrm>
                <a:off x="4113202" y="4954909"/>
                <a:ext cx="16818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erytrocyty (44%)</a:t>
                </a:r>
                <a:endParaRPr lang="cs-CZ" sz="1600" dirty="0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372CD23-62AB-4E8A-AAC1-D4F6B6F8F90E}"/>
                </a:ext>
              </a:extLst>
            </p:cNvPr>
            <p:cNvSpPr/>
            <p:nvPr/>
          </p:nvSpPr>
          <p:spPr>
            <a:xfrm>
              <a:off x="6194615" y="5566452"/>
              <a:ext cx="10166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Normální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 krev</a:t>
              </a:r>
              <a:endParaRPr lang="cs-CZ" sz="1600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EA7DC8-451E-4557-B49C-C536C26C8910}"/>
                </a:ext>
              </a:extLst>
            </p:cNvPr>
            <p:cNvSpPr/>
            <p:nvPr/>
          </p:nvSpPr>
          <p:spPr>
            <a:xfrm>
              <a:off x="7640134" y="5566451"/>
              <a:ext cx="1083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Anemická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krev</a:t>
              </a:r>
              <a:endParaRPr lang="cs-CZ" sz="1600" dirty="0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381304D-75A1-4854-947A-A1C598B4D9C4}"/>
                </a:ext>
              </a:extLst>
            </p:cNvPr>
            <p:cNvSpPr/>
            <p:nvPr/>
          </p:nvSpPr>
          <p:spPr>
            <a:xfrm>
              <a:off x="9024820" y="5567793"/>
              <a:ext cx="128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</a:rPr>
                <a:t>Polycytémie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8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29" y="3933178"/>
            <a:ext cx="10753200" cy="292482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Oxyhemoglobin:  </a:t>
            </a:r>
            <a:r>
              <a:rPr lang="cs-CZ" altLang="cs-CZ" dirty="0"/>
              <a:t>vazba O</a:t>
            </a:r>
            <a:r>
              <a:rPr lang="cs-CZ" altLang="cs-CZ" baseline="-25000" dirty="0"/>
              <a:t>2 </a:t>
            </a:r>
            <a:r>
              <a:rPr lang="cs-CZ" altLang="cs-CZ" dirty="0"/>
              <a:t>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Karbaminohemoglobin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altLang="cs-CZ" dirty="0"/>
              <a:t> vazba CO</a:t>
            </a:r>
            <a:r>
              <a:rPr lang="cs-CZ" altLang="cs-CZ" baseline="-25000" dirty="0"/>
              <a:t>2</a:t>
            </a:r>
            <a:r>
              <a:rPr lang="cs-CZ" altLang="cs-CZ" dirty="0"/>
              <a:t> na NH</a:t>
            </a:r>
            <a:r>
              <a:rPr lang="cs-CZ" altLang="cs-CZ" baseline="-25000" dirty="0"/>
              <a:t>2</a:t>
            </a:r>
            <a:r>
              <a:rPr lang="cs-CZ" altLang="cs-CZ" dirty="0"/>
              <a:t> konce bílkoviny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Karboxyhemoglobin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vazba CO 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hem s Fe</a:t>
            </a:r>
            <a:r>
              <a:rPr lang="cs-CZ" altLang="cs-CZ" baseline="30000" dirty="0"/>
              <a:t>3+</a:t>
            </a:r>
            <a:r>
              <a:rPr lang="cs-CZ" altLang="cs-CZ" dirty="0"/>
              <a:t> - nemůže vázat O</a:t>
            </a:r>
            <a:r>
              <a:rPr lang="cs-CZ" altLang="cs-CZ" baseline="-25000" dirty="0"/>
              <a:t>2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FC1DAA-9A0C-4E2A-8A09-D0781ADB7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9150"/>
          <a:stretch/>
        </p:blipFill>
        <p:spPr>
          <a:xfrm>
            <a:off x="5520978" y="945788"/>
            <a:ext cx="6124193" cy="3031989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A24E9DC-536E-495C-9D60-33015B7D0F22}"/>
              </a:ext>
            </a:extLst>
          </p:cNvPr>
          <p:cNvSpPr txBox="1">
            <a:spLocks/>
          </p:cNvSpPr>
          <p:nvPr/>
        </p:nvSpPr>
        <p:spPr>
          <a:xfrm>
            <a:off x="425788" y="1318969"/>
            <a:ext cx="7246358" cy="2924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cs-CZ" dirty="0"/>
              <a:t>Embryo: 	</a:t>
            </a:r>
            <a:r>
              <a:rPr lang="en-US" altLang="cs-CZ" b="1" dirty="0">
                <a:solidFill>
                  <a:srgbClr val="0000FF"/>
                </a:solidFill>
              </a:rPr>
              <a:t>ε4 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α2ε2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cs-CZ" dirty="0"/>
              <a:t>Plod:</a:t>
            </a:r>
            <a:r>
              <a:rPr lang="cs-CZ" altLang="cs-CZ" dirty="0"/>
              <a:t> H</a:t>
            </a:r>
            <a:r>
              <a:rPr lang="en-US" altLang="cs-CZ" dirty="0" err="1"/>
              <a:t>b</a:t>
            </a:r>
            <a:r>
              <a:rPr lang="en-US" altLang="cs-CZ" u="sng" dirty="0" err="1"/>
              <a:t>F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α2γ2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Dospělý</a:t>
            </a:r>
            <a:r>
              <a:rPr lang="en-US" altLang="cs-CZ" dirty="0"/>
              <a:t>:</a:t>
            </a:r>
            <a:r>
              <a:rPr lang="cs-CZ" altLang="cs-CZ" dirty="0"/>
              <a:t> </a:t>
            </a:r>
            <a:r>
              <a:rPr lang="en-US" altLang="cs-CZ" dirty="0" err="1"/>
              <a:t>Hb</a:t>
            </a:r>
            <a:r>
              <a:rPr lang="en-US" altLang="cs-CZ" u="sng" dirty="0" err="1"/>
              <a:t>A</a:t>
            </a:r>
            <a:r>
              <a:rPr lang="en-US" altLang="cs-CZ" dirty="0"/>
              <a:t> </a:t>
            </a:r>
            <a:r>
              <a:rPr lang="en-US" altLang="cs-CZ" sz="3600" b="1" dirty="0">
                <a:solidFill>
                  <a:srgbClr val="FF0000"/>
                </a:solidFill>
              </a:rPr>
              <a:t>α2β2</a:t>
            </a:r>
            <a:endParaRPr lang="cs-CZ" altLang="cs-CZ" sz="3600" b="1" dirty="0">
              <a:solidFill>
                <a:srgbClr val="FF0000"/>
              </a:solidFill>
            </a:endParaRP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3600" b="1" dirty="0">
                <a:solidFill>
                  <a:srgbClr val="FF0000"/>
                </a:solidFill>
              </a:rPr>
              <a:t>             </a:t>
            </a:r>
            <a:r>
              <a:rPr lang="en-US" altLang="cs-CZ" dirty="0"/>
              <a:t>Hb</a:t>
            </a:r>
            <a:r>
              <a:rPr lang="en-US" altLang="cs-CZ" u="sng" dirty="0"/>
              <a:t>A</a:t>
            </a:r>
            <a:r>
              <a:rPr lang="en-US" altLang="cs-CZ" u="sng" baseline="-25000" dirty="0"/>
              <a:t>2</a:t>
            </a:r>
            <a:r>
              <a:rPr lang="en-US" altLang="cs-CZ" b="1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α2δ2 </a:t>
            </a:r>
            <a:endParaRPr 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2168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C45E84E-6174-4278-A1E7-C70662C6D718}"/>
              </a:ext>
            </a:extLst>
          </p:cNvPr>
          <p:cNvSpPr/>
          <p:nvPr/>
        </p:nvSpPr>
        <p:spPr>
          <a:xfrm rot="10800000">
            <a:off x="4896501" y="3498585"/>
            <a:ext cx="2400770" cy="1951966"/>
          </a:xfrm>
          <a:prstGeom prst="triangle">
            <a:avLst/>
          </a:prstGeom>
          <a:noFill/>
          <a:ln w="57150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CCB546-803D-49F0-8535-789C66329746}"/>
              </a:ext>
            </a:extLst>
          </p:cNvPr>
          <p:cNvSpPr/>
          <p:nvPr/>
        </p:nvSpPr>
        <p:spPr>
          <a:xfrm>
            <a:off x="5755201" y="5450551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>
                <a:latin typeface="+mn-lt"/>
                <a:cs typeface="Times New Roman" panose="02020603050405020304" pitchFamily="18" charset="0"/>
              </a:rPr>
              <a:t>Ery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4650F-CA58-4E7C-8977-8693CC0B6C5F}"/>
              </a:ext>
            </a:extLst>
          </p:cNvPr>
          <p:cNvSpPr/>
          <p:nvPr/>
        </p:nvSpPr>
        <p:spPr>
          <a:xfrm>
            <a:off x="4181850" y="3267752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Hb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ED639-6CC3-4BE1-BA9F-580EE22F0D45}"/>
              </a:ext>
            </a:extLst>
          </p:cNvPr>
          <p:cNvSpPr/>
          <p:nvPr/>
        </p:nvSpPr>
        <p:spPr>
          <a:xfrm>
            <a:off x="7297271" y="3224624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Hct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6BBCDAE-FC5C-41C7-9321-1F4ABD23D6C2}"/>
              </a:ext>
            </a:extLst>
          </p:cNvPr>
          <p:cNvGrpSpPr/>
          <p:nvPr/>
        </p:nvGrpSpPr>
        <p:grpSpPr>
          <a:xfrm>
            <a:off x="6748488" y="3964732"/>
            <a:ext cx="6096000" cy="751309"/>
            <a:chOff x="6748488" y="3382016"/>
            <a:chExt cx="6096000" cy="751309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B2B6282-DD27-48B9-98C7-40B547C3AD01}"/>
                </a:ext>
              </a:extLst>
            </p:cNvPr>
            <p:cNvSpPr/>
            <p:nvPr/>
          </p:nvSpPr>
          <p:spPr>
            <a:xfrm>
              <a:off x="7008473" y="3382016"/>
              <a:ext cx="2246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MCV=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7551C3E-633D-43FE-ABEE-BF0DDB001CDF}"/>
                </a:ext>
              </a:extLst>
            </p:cNvPr>
            <p:cNvSpPr/>
            <p:nvPr/>
          </p:nvSpPr>
          <p:spPr>
            <a:xfrm>
              <a:off x="6748488" y="3763993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Objem erytrocytu = 80-95 </a:t>
              </a:r>
              <a:r>
                <a:rPr lang="cs-CZ" sz="1800" i="1" dirty="0" err="1">
                  <a:latin typeface="+mn-lt"/>
                </a:rPr>
                <a:t>fl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E4ADB5B-9DE5-4C47-B31F-49F08F831C8D}"/>
              </a:ext>
            </a:extLst>
          </p:cNvPr>
          <p:cNvGrpSpPr/>
          <p:nvPr/>
        </p:nvGrpSpPr>
        <p:grpSpPr>
          <a:xfrm>
            <a:off x="2773114" y="4012903"/>
            <a:ext cx="6096000" cy="980137"/>
            <a:chOff x="2773114" y="3430187"/>
            <a:chExt cx="6096000" cy="98013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C41FBAE-3640-4469-9276-AA70B81A2985}"/>
                </a:ext>
              </a:extLst>
            </p:cNvPr>
            <p:cNvSpPr/>
            <p:nvPr/>
          </p:nvSpPr>
          <p:spPr>
            <a:xfrm>
              <a:off x="2955521" y="3430187"/>
              <a:ext cx="21964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6490B5FD-B724-4B6E-9CAF-18FEFA672FA2}"/>
                </a:ext>
              </a:extLst>
            </p:cNvPr>
            <p:cNvSpPr/>
            <p:nvPr/>
          </p:nvSpPr>
          <p:spPr>
            <a:xfrm>
              <a:off x="2773114" y="376399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Množství hemoglobinu</a:t>
              </a:r>
            </a:p>
            <a:p>
              <a:r>
                <a:rPr lang="cs-CZ" sz="1800" i="1" dirty="0">
                  <a:latin typeface="+mn-lt"/>
                </a:rPr>
                <a:t>v erytrocytu = 28-32 </a:t>
              </a:r>
              <a:r>
                <a:rPr lang="cs-CZ" sz="1800" i="1" dirty="0" err="1">
                  <a:latin typeface="+mn-lt"/>
                </a:rPr>
                <a:t>pg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35B503A-CD71-4D97-B913-DD1B4CF870ED}"/>
              </a:ext>
            </a:extLst>
          </p:cNvPr>
          <p:cNvGrpSpPr/>
          <p:nvPr/>
        </p:nvGrpSpPr>
        <p:grpSpPr>
          <a:xfrm>
            <a:off x="4713500" y="2187856"/>
            <a:ext cx="3112688" cy="1126730"/>
            <a:chOff x="4713500" y="1605140"/>
            <a:chExt cx="3112688" cy="112673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062C4E3-4AF1-4A26-85B8-44A9AA97D355}"/>
                </a:ext>
              </a:extLst>
            </p:cNvPr>
            <p:cNvSpPr/>
            <p:nvPr/>
          </p:nvSpPr>
          <p:spPr>
            <a:xfrm>
              <a:off x="4981837" y="2270205"/>
              <a:ext cx="22300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MCHC=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B1E4E68-ECE5-49F8-8930-617B8312F76B}"/>
                </a:ext>
              </a:extLst>
            </p:cNvPr>
            <p:cNvSpPr/>
            <p:nvPr/>
          </p:nvSpPr>
          <p:spPr>
            <a:xfrm>
              <a:off x="4713500" y="1605140"/>
              <a:ext cx="31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800" i="1" dirty="0">
                  <a:latin typeface="+mn-lt"/>
                </a:rPr>
                <a:t>Koncentrace hemoglobinu</a:t>
              </a:r>
            </a:p>
            <a:p>
              <a:r>
                <a:rPr lang="cs-CZ" sz="1800" i="1" dirty="0">
                  <a:latin typeface="+mn-lt"/>
                </a:rPr>
                <a:t>v erytrocytu = 310-360 g/l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25DAC20-E1F5-4838-A299-8982B9FF8621}"/>
              </a:ext>
            </a:extLst>
          </p:cNvPr>
          <p:cNvGrpSpPr/>
          <p:nvPr/>
        </p:nvGrpSpPr>
        <p:grpSpPr>
          <a:xfrm>
            <a:off x="2557174" y="1583322"/>
            <a:ext cx="6721579" cy="4160899"/>
            <a:chOff x="2557174" y="1520567"/>
            <a:chExt cx="6721579" cy="4160899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4385D9E8-5036-4121-A2F7-FECD0BDF05B8}"/>
                </a:ext>
              </a:extLst>
            </p:cNvPr>
            <p:cNvSpPr/>
            <p:nvPr/>
          </p:nvSpPr>
          <p:spPr>
            <a:xfrm>
              <a:off x="6950469" y="4998202"/>
              <a:ext cx="232828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 MAKROCYT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 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MIKROCYT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2068CB16-6CE7-4A20-B7B5-BD4A25B4F606}"/>
                </a:ext>
              </a:extLst>
            </p:cNvPr>
            <p:cNvSpPr/>
            <p:nvPr/>
          </p:nvSpPr>
          <p:spPr>
            <a:xfrm>
              <a:off x="2557174" y="4970630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E7F0F60E-F1C6-47DF-93D7-95DB8F03F9DE}"/>
                </a:ext>
              </a:extLst>
            </p:cNvPr>
            <p:cNvSpPr/>
            <p:nvPr/>
          </p:nvSpPr>
          <p:spPr>
            <a:xfrm>
              <a:off x="4644942" y="1520567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Rychlost poklesu krvinek v nesrážlivé krvi</a:t>
            </a:r>
            <a:endParaRPr lang="ru-RU" dirty="0"/>
          </a:p>
          <a:p>
            <a:r>
              <a:rPr lang="cs-CZ" dirty="0" err="1"/>
              <a:t>Helmholtzova</a:t>
            </a:r>
            <a:r>
              <a:rPr lang="ru-RU" dirty="0"/>
              <a:t> </a:t>
            </a:r>
            <a:r>
              <a:rPr lang="cs-CZ" dirty="0"/>
              <a:t>elektrická dvojvrstva</a:t>
            </a:r>
            <a:endParaRPr lang="ru-RU" dirty="0"/>
          </a:p>
          <a:p>
            <a:r>
              <a:rPr lang="cs-CZ" dirty="0"/>
              <a:t>Sedimentační rychlost je nepřímo úměrná suspenzní stabilitě krve</a:t>
            </a:r>
            <a:endParaRPr lang="ru-RU" dirty="0"/>
          </a:p>
          <a:p>
            <a:r>
              <a:rPr lang="cs-CZ" dirty="0"/>
              <a:t>Fyziologické hodnoty</a:t>
            </a:r>
            <a:endParaRPr lang="ru-RU" dirty="0"/>
          </a:p>
          <a:p>
            <a:pPr lvl="1"/>
            <a:r>
              <a:rPr lang="cs-CZ" dirty="0"/>
              <a:t>♂: 2-8 mm/h</a:t>
            </a:r>
            <a:endParaRPr lang="ru-RU" dirty="0"/>
          </a:p>
          <a:p>
            <a:pPr lvl="1"/>
            <a:r>
              <a:rPr lang="cs-CZ" dirty="0"/>
              <a:t>♀: 7-12 mm/h</a:t>
            </a:r>
            <a:endParaRPr lang="ru-RU" dirty="0"/>
          </a:p>
          <a:p>
            <a:pPr lvl="1"/>
            <a:r>
              <a:rPr lang="cs-CZ" dirty="0"/>
              <a:t>Novorozenci: 2 mm/h</a:t>
            </a:r>
            <a:endParaRPr lang="ru-RU" dirty="0"/>
          </a:p>
          <a:p>
            <a:pPr lvl="1"/>
            <a:r>
              <a:rPr lang="cs-CZ" dirty="0"/>
              <a:t>Kojenci: 4-8 mm/h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8A5AF6-37B8-4100-B788-019BC732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58" y="3762001"/>
            <a:ext cx="2281954" cy="21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7351D73-346C-41D6-9612-FACA4BE5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59" y="403420"/>
            <a:ext cx="10753200" cy="4139998"/>
          </a:xfrm>
        </p:spPr>
        <p:txBody>
          <a:bodyPr/>
          <a:lstStyle/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76.	Složení krve – hodnoty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77.	Červené krvinky. Hemolýza.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78.	Hemoglobin a jeho deriváty. Metabolismus železa.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79.	Suspenzní stabilita erytrocytů (sedimentace)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80.	Mechanismy nespecifické imunity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81.	Specifická imunita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82.	Krevní skupiny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83.	Funkce trombocytů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84.	Hemokoagulace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85.	Inhibice srážení krve a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fibrinolýza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vyšetření sedimentační rychlosti: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(FW, přímá metoda):</a:t>
            </a:r>
            <a:endParaRPr lang="ru-RU" dirty="0"/>
          </a:p>
          <a:p>
            <a:pPr lvl="2"/>
            <a:r>
              <a:rPr lang="cs-CZ" dirty="0"/>
              <a:t>kapilára postavená kolmo</a:t>
            </a:r>
            <a:endParaRPr lang="ru-RU" dirty="0"/>
          </a:p>
          <a:p>
            <a:pPr lvl="2"/>
            <a:r>
              <a:rPr lang="cs-CZ" dirty="0"/>
              <a:t>odečítá se po 1 hodině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(šikmá sedimentace):</a:t>
            </a:r>
            <a:endParaRPr lang="ru-RU" dirty="0"/>
          </a:p>
          <a:p>
            <a:pPr lvl="2"/>
            <a:r>
              <a:rPr lang="cs-CZ" dirty="0"/>
              <a:t>kapilára sešikmená pod úhlem 45°</a:t>
            </a:r>
            <a:endParaRPr lang="ru-RU" dirty="0"/>
          </a:p>
          <a:p>
            <a:pPr lvl="2"/>
            <a:r>
              <a:rPr lang="cs-CZ" dirty="0"/>
              <a:t>odečítá se po 15 minutách</a:t>
            </a:r>
          </a:p>
          <a:p>
            <a:r>
              <a:rPr lang="cs-CZ" dirty="0"/>
              <a:t>Faktory, ovlivňující sedimentaci:</a:t>
            </a:r>
          </a:p>
          <a:p>
            <a:pPr lvl="1"/>
            <a:r>
              <a:rPr lang="cs-CZ" dirty="0"/>
              <a:t>Množství Ery</a:t>
            </a:r>
          </a:p>
          <a:p>
            <a:pPr lvl="1"/>
            <a:r>
              <a:rPr lang="cs-CZ" dirty="0"/>
              <a:t>Rozměr Ery</a:t>
            </a:r>
          </a:p>
          <a:p>
            <a:pPr lvl="1"/>
            <a:r>
              <a:rPr lang="cs-CZ" dirty="0"/>
              <a:t>Přítomnost bílkovin</a:t>
            </a:r>
          </a:p>
          <a:p>
            <a:pPr lvl="1"/>
            <a:r>
              <a:rPr lang="cs-CZ" dirty="0"/>
              <a:t>pH</a:t>
            </a:r>
          </a:p>
          <a:p>
            <a:pPr lvl="1"/>
            <a:r>
              <a:rPr lang="cs-CZ" altLang="cs-CZ" dirty="0">
                <a:sym typeface="Symbol" panose="05050102010706020507" pitchFamily="18" charset="2"/>
              </a:rPr>
              <a:t>Tuky, cholesterol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3A9DA-5AE6-4E9E-BB33-9DB7C068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8233" r="12708" b="10509"/>
          <a:stretch/>
        </p:blipFill>
        <p:spPr>
          <a:xfrm>
            <a:off x="8086164" y="1990164"/>
            <a:ext cx="1694329" cy="18915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047D83-83FC-42CD-B95C-B6AF6DDD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4008722"/>
            <a:ext cx="3709727" cy="2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8579"/>
            <a:ext cx="10753200" cy="4139998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</a:rPr>
              <a:t>Rozpad červených krvinek</a:t>
            </a:r>
          </a:p>
          <a:p>
            <a:r>
              <a:rPr lang="cs-CZ" sz="2400" dirty="0"/>
              <a:t>Fyzikální</a:t>
            </a:r>
          </a:p>
          <a:p>
            <a:pPr lvl="1"/>
            <a:r>
              <a:rPr lang="cs-CZ" sz="1800" dirty="0"/>
              <a:t>Mechanické poškození membrány, třepání, ultrazvuk, extrémní změny teplot, UV záření</a:t>
            </a:r>
          </a:p>
          <a:p>
            <a:r>
              <a:rPr lang="cs-CZ" sz="2400" dirty="0"/>
              <a:t>Osmotická</a:t>
            </a:r>
          </a:p>
          <a:p>
            <a:pPr lvl="1"/>
            <a:r>
              <a:rPr lang="cs-CZ" sz="1800" dirty="0"/>
              <a:t>Ery v hypotonickém roztoku nasává vodu a praská</a:t>
            </a:r>
          </a:p>
          <a:p>
            <a:r>
              <a:rPr lang="cs-CZ" sz="2400" dirty="0"/>
              <a:t>Chemická</a:t>
            </a:r>
          </a:p>
          <a:p>
            <a:pPr lvl="1"/>
            <a:r>
              <a:rPr lang="cs-CZ" sz="1800" dirty="0"/>
              <a:t>Chemická reakce lipidů v membráně s chemickou látkou –silné kyseliny a zásady, tuková rozpouštědla, povrchově aktivní látky (detergenty)</a:t>
            </a:r>
          </a:p>
          <a:p>
            <a:r>
              <a:rPr lang="cs-CZ" sz="2400" dirty="0"/>
              <a:t>Toxická</a:t>
            </a:r>
          </a:p>
          <a:p>
            <a:pPr lvl="1"/>
            <a:r>
              <a:rPr lang="cs-CZ" sz="1800" dirty="0"/>
              <a:t>Bakteriální toxiny, jedy (rostlinné, hadí, hmyzí, pavoučí,...), paraziti (</a:t>
            </a:r>
            <a:r>
              <a:rPr lang="cs-CZ" sz="1800" dirty="0" err="1"/>
              <a:t>Plasmodiumspp</a:t>
            </a:r>
            <a:r>
              <a:rPr lang="cs-CZ" sz="1800" dirty="0"/>
              <a:t>. -malárie)</a:t>
            </a:r>
          </a:p>
          <a:p>
            <a:r>
              <a:rPr lang="cs-CZ" sz="2400" dirty="0"/>
              <a:t>Imunologická</a:t>
            </a:r>
          </a:p>
          <a:p>
            <a:pPr lvl="1"/>
            <a:r>
              <a:rPr lang="cs-CZ" sz="1800" dirty="0"/>
              <a:t>Transfuze nekompatibilní krve -imunitní systém </a:t>
            </a:r>
            <a:r>
              <a:rPr lang="cs-CZ" sz="1800" dirty="0" err="1"/>
              <a:t>hemolyzuje</a:t>
            </a:r>
            <a:r>
              <a:rPr lang="cs-CZ" sz="1800" dirty="0"/>
              <a:t> erytrocyty (komplementem)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31D7A5-880B-4D1F-BFEA-A653C4E4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39" y="1171576"/>
            <a:ext cx="1795414" cy="2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" y="2641606"/>
            <a:ext cx="10149924" cy="41402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Arial" panose="020B0604020202020204" pitchFamily="34" charset="0"/>
              </a:rPr>
              <a:t>Antigen na povrchu erytrocytu (aglutinogen): A, B</a:t>
            </a:r>
          </a:p>
          <a:p>
            <a:r>
              <a:rPr lang="cs-CZ" kern="0" dirty="0">
                <a:latin typeface="Arial" panose="020B0604020202020204" pitchFamily="34" charset="0"/>
              </a:rPr>
              <a:t>Protilátka v krvi (aglutinin): anti-A, anti-B (</a:t>
            </a:r>
            <a:r>
              <a:rPr lang="cs-CZ" kern="0" dirty="0" err="1">
                <a:latin typeface="Arial" panose="020B0604020202020204" pitchFamily="34" charset="0"/>
              </a:rPr>
              <a:t>IgM</a:t>
            </a:r>
            <a:r>
              <a:rPr lang="cs-CZ" kern="0" dirty="0">
                <a:latin typeface="Arial" panose="020B0604020202020204" pitchFamily="34" charset="0"/>
              </a:rPr>
              <a:t>)</a:t>
            </a:r>
            <a:endParaRPr lang="cs-CZ" kern="0" dirty="0"/>
          </a:p>
          <a:p>
            <a:endParaRPr lang="cs-CZ" kern="0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632916" y="2612578"/>
            <a:ext cx="10149924" cy="4129310"/>
          </a:xfrm>
          <a:prstGeom prst="rect">
            <a:avLst/>
          </a:prstGeom>
          <a:noFill/>
          <a:ln w="381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>
            <a:off x="8817090" y="260478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6763326" y="262656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>
            <a:off x="4709562" y="261930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2655796" y="264108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647430" y="3091543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669204" y="3577765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647433" y="4905820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654693" y="5595248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37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E104F34-EFD2-4283-AE65-49FC6D8B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19432"/>
              </p:ext>
            </p:extLst>
          </p:nvPr>
        </p:nvGraphicFramePr>
        <p:xfrm>
          <a:off x="720000" y="1760220"/>
          <a:ext cx="10080002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6647">
                  <a:extLst>
                    <a:ext uri="{9D8B030D-6E8A-4147-A177-3AD203B41FA5}">
                      <a16:colId xmlns:a16="http://schemas.microsoft.com/office/drawing/2014/main" val="1501323935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410101870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04298536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36382554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069083412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87134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(-, anti AB)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(A, anti B)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(B, anti A)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(AB,-)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4628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ERY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04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4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028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58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Plazma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0(anti 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47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A(anti 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820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B(anti 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59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63028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8FB28A-9176-4C5F-A651-93971980C695}"/>
              </a:ext>
            </a:extLst>
          </p:cNvPr>
          <p:cNvSpPr/>
          <p:nvPr/>
        </p:nvSpPr>
        <p:spPr bwMode="auto">
          <a:xfrm>
            <a:off x="3424518" y="214256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74D0F90-493F-48EE-AA97-A7D10FB26A30}"/>
              </a:ext>
            </a:extLst>
          </p:cNvPr>
          <p:cNvSpPr/>
          <p:nvPr/>
        </p:nvSpPr>
        <p:spPr bwMode="auto">
          <a:xfrm>
            <a:off x="3424518" y="474233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D8D799F-F784-478B-BC5D-A8788654D1B4}"/>
              </a:ext>
            </a:extLst>
          </p:cNvPr>
          <p:cNvSpPr/>
          <p:nvPr/>
        </p:nvSpPr>
        <p:spPr bwMode="auto">
          <a:xfrm>
            <a:off x="8937812" y="2142565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3D37467-8246-4C08-909C-482F0C1CD013}"/>
              </a:ext>
            </a:extLst>
          </p:cNvPr>
          <p:cNvSpPr/>
          <p:nvPr/>
        </p:nvSpPr>
        <p:spPr bwMode="auto">
          <a:xfrm>
            <a:off x="3433483" y="3603812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Rh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Antigeny D, d (také </a:t>
            </a:r>
            <a:r>
              <a:rPr lang="cs-CZ" dirty="0" err="1"/>
              <a:t>C,c</a:t>
            </a:r>
            <a:r>
              <a:rPr lang="cs-CZ" dirty="0"/>
              <a:t>, E, e, které jsou slabší) - přítomné jen na erytrocytech → </a:t>
            </a:r>
            <a:r>
              <a:rPr lang="cs-CZ" dirty="0" err="1"/>
              <a:t>Rh</a:t>
            </a:r>
            <a:r>
              <a:rPr lang="cs-CZ" baseline="30000" dirty="0"/>
              <a:t>+</a:t>
            </a:r>
            <a:r>
              <a:rPr lang="cs-CZ" dirty="0"/>
              <a:t> (83%)</a:t>
            </a:r>
          </a:p>
          <a:p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baseline="30000" dirty="0"/>
              <a:t>-</a:t>
            </a:r>
            <a:r>
              <a:rPr lang="cs-CZ" dirty="0"/>
              <a:t>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6C5FA-0710-419A-BB5A-208E1A9F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00" y="3277032"/>
            <a:ext cx="2514600" cy="181927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19A0EAB-7222-4396-9E29-6ED1171E4C89}"/>
              </a:ext>
            </a:extLst>
          </p:cNvPr>
          <p:cNvSpPr txBox="1">
            <a:spLocks/>
          </p:cNvSpPr>
          <p:nvPr/>
        </p:nvSpPr>
        <p:spPr>
          <a:xfrm>
            <a:off x="827575" y="3570758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I. </a:t>
            </a:r>
            <a:r>
              <a:rPr lang="cs-CZ" kern="0" dirty="0" err="1"/>
              <a:t>Rh</a:t>
            </a:r>
            <a:r>
              <a:rPr lang="cs-CZ" kern="0" baseline="30000" dirty="0"/>
              <a:t>-</a:t>
            </a:r>
            <a:r>
              <a:rPr lang="cs-CZ" kern="0" dirty="0"/>
              <a:t> + </a:t>
            </a:r>
            <a:r>
              <a:rPr lang="cs-CZ" kern="0" dirty="0" err="1"/>
              <a:t>Rh</a:t>
            </a:r>
            <a:r>
              <a:rPr lang="cs-CZ" kern="0" baseline="30000" dirty="0"/>
              <a:t>+</a:t>
            </a:r>
            <a:r>
              <a:rPr lang="cs-CZ" kern="0" dirty="0"/>
              <a:t> =&gt; N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0F4522E-7F15-4D3A-927F-195295E2DD4C}"/>
              </a:ext>
            </a:extLst>
          </p:cNvPr>
          <p:cNvGrpSpPr/>
          <p:nvPr/>
        </p:nvGrpSpPr>
        <p:grpSpPr>
          <a:xfrm>
            <a:off x="720000" y="4182983"/>
            <a:ext cx="10753200" cy="2072246"/>
            <a:chOff x="728965" y="4186669"/>
            <a:chExt cx="10753200" cy="2072246"/>
          </a:xfrm>
        </p:grpSpPr>
        <p:sp>
          <p:nvSpPr>
            <p:cNvPr id="7" name="Zástupný symbol pro obsah 2">
              <a:extLst>
                <a:ext uri="{FF2B5EF4-FFF2-40B4-BE49-F238E27FC236}">
                  <a16:creationId xmlns:a16="http://schemas.microsoft.com/office/drawing/2014/main" id="{61FB53BA-643F-4C35-AA0B-B63892AEDC10}"/>
                </a:ext>
              </a:extLst>
            </p:cNvPr>
            <p:cNvSpPr txBox="1">
              <a:spLocks/>
            </p:cNvSpPr>
            <p:nvPr/>
          </p:nvSpPr>
          <p:spPr>
            <a:xfrm>
              <a:off x="728965" y="4990003"/>
              <a:ext cx="10753200" cy="12689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kern="0" dirty="0"/>
                <a:t>II.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-</a:t>
              </a:r>
              <a:r>
                <a:rPr lang="cs-CZ" kern="0" dirty="0"/>
                <a:t> +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+</a:t>
              </a:r>
              <a:r>
                <a:rPr lang="cs-CZ" kern="0" dirty="0"/>
                <a:t> =&gt; hemolýza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A11B48E4-EF9E-4094-8EA7-D61C01F8295B}"/>
                </a:ext>
              </a:extLst>
            </p:cNvPr>
            <p:cNvGrpSpPr/>
            <p:nvPr/>
          </p:nvGrpSpPr>
          <p:grpSpPr>
            <a:xfrm>
              <a:off x="844122" y="4186669"/>
              <a:ext cx="2697279" cy="1981511"/>
              <a:chOff x="844122" y="4186669"/>
              <a:chExt cx="2697279" cy="1981511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9CFA1B15-5D5E-4E64-A453-E8DB4C81E2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71600" y="4687421"/>
                <a:ext cx="21067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0F1894DC-A29D-4270-8D08-7B622328F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78306" y="4186669"/>
                <a:ext cx="0" cy="50075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se šipkou 30">
                <a:extLst>
                  <a:ext uri="{FF2B5EF4-FFF2-40B4-BE49-F238E27FC236}">
                    <a16:creationId xmlns:a16="http://schemas.microsoft.com/office/drawing/2014/main" id="{C6AC9B79-B632-4F82-8004-C4A165F7710E}"/>
                  </a:ext>
                </a:extLst>
              </p:cNvPr>
              <p:cNvCxnSpPr/>
              <p:nvPr/>
            </p:nvCxnSpPr>
            <p:spPr bwMode="auto">
              <a:xfrm>
                <a:off x="1362635" y="4687421"/>
                <a:ext cx="0" cy="4941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9CF0D171-4927-4DE5-9136-0EBACDFE6E7E}"/>
                  </a:ext>
                </a:extLst>
              </p:cNvPr>
              <p:cNvSpPr/>
              <p:nvPr/>
            </p:nvSpPr>
            <p:spPr>
              <a:xfrm>
                <a:off x="3058577" y="4286398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58DA73C-318B-4D78-AB4D-AE2261569C53}"/>
                  </a:ext>
                </a:extLst>
              </p:cNvPr>
              <p:cNvSpPr/>
              <p:nvPr/>
            </p:nvSpPr>
            <p:spPr>
              <a:xfrm>
                <a:off x="1996306" y="4379644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37B81211-1708-41AA-B6D3-0DBCBA5802D7}"/>
                  </a:ext>
                </a:extLst>
              </p:cNvPr>
              <p:cNvSpPr/>
              <p:nvPr/>
            </p:nvSpPr>
            <p:spPr>
              <a:xfrm>
                <a:off x="844122" y="4687421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38EB73-C709-43C6-A8F5-B39B2367C56D}"/>
                  </a:ext>
                </a:extLst>
              </p:cNvPr>
              <p:cNvSpPr/>
              <p:nvPr/>
            </p:nvSpPr>
            <p:spPr>
              <a:xfrm>
                <a:off x="950080" y="5644960"/>
                <a:ext cx="683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>
                    <a:solidFill>
                      <a:srgbClr val="C00000"/>
                    </a:solidFill>
                    <a:latin typeface="+mn-lt"/>
                  </a:rPr>
                  <a:t>Anti-D</a:t>
                </a:r>
                <a:endParaRPr lang="cs-CZ" sz="1400" kern="0" baseline="30000" dirty="0">
                  <a:solidFill>
                    <a:srgbClr val="C00000"/>
                  </a:solidFill>
                  <a:latin typeface="+mn-lt"/>
                </a:endParaRPr>
              </a:p>
              <a:p>
                <a:pPr algn="ctr"/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cs-CZ" sz="1400" kern="0" baseline="30000" dirty="0" err="1">
                    <a:solidFill>
                      <a:srgbClr val="C00000"/>
                    </a:solidFill>
                    <a:latin typeface="+mn-lt"/>
                  </a:rPr>
                  <a:t>IgG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36" name="Přímá spojnice se šipkou 35">
                <a:extLst>
                  <a:ext uri="{FF2B5EF4-FFF2-40B4-BE49-F238E27FC236}">
                    <a16:creationId xmlns:a16="http://schemas.microsoft.com/office/drawing/2014/main" id="{ECCAF642-C00F-4AEF-8703-1F58C4D21A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53624" y="5495365"/>
                <a:ext cx="0" cy="3070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83503B74-4F90-47C3-B5AC-7C3A6E430E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7112" y="5802444"/>
                <a:ext cx="73838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1C8E52D4-782F-47F3-924D-9251F9CC105E}"/>
              </a:ext>
            </a:extLst>
          </p:cNvPr>
          <p:cNvGrpSpPr/>
          <p:nvPr/>
        </p:nvGrpSpPr>
        <p:grpSpPr>
          <a:xfrm>
            <a:off x="3683045" y="3773021"/>
            <a:ext cx="1356716" cy="307777"/>
            <a:chOff x="3683045" y="3773021"/>
            <a:chExt cx="1356716" cy="307777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A55B618-FE8D-483D-9F34-D7121BB874AB}"/>
                </a:ext>
              </a:extLst>
            </p:cNvPr>
            <p:cNvSpPr/>
            <p:nvPr/>
          </p:nvSpPr>
          <p:spPr>
            <a:xfrm>
              <a:off x="4356561" y="3773021"/>
              <a:ext cx="6832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>
                  <a:solidFill>
                    <a:schemeClr val="accent3"/>
                  </a:solidFill>
                  <a:latin typeface="+mn-lt"/>
                </a:rPr>
                <a:t>Anti-D</a:t>
              </a:r>
            </a:p>
          </p:txBody>
        </p: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D5708D85-1D6F-47CA-8371-EBEABA7858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83045" y="3926909"/>
              <a:ext cx="6490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47416E2-D239-41E5-B28F-C567E4FE89BA}"/>
              </a:ext>
            </a:extLst>
          </p:cNvPr>
          <p:cNvGrpSpPr/>
          <p:nvPr/>
        </p:nvGrpSpPr>
        <p:grpSpPr>
          <a:xfrm>
            <a:off x="855952" y="4189466"/>
            <a:ext cx="4037083" cy="1872961"/>
            <a:chOff x="855952" y="4189466"/>
            <a:chExt cx="4037083" cy="1872961"/>
          </a:xfrm>
        </p:grpSpPr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74CA473-9FB7-4183-B701-48436CEB6043}"/>
                </a:ext>
              </a:extLst>
            </p:cNvPr>
            <p:cNvCxnSpPr/>
            <p:nvPr/>
          </p:nvCxnSpPr>
          <p:spPr bwMode="auto">
            <a:xfrm>
              <a:off x="1004047" y="4205214"/>
              <a:ext cx="2850777" cy="8910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EC8E3CE1-5C7D-4987-B814-C3B81F52DA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76569" y="4189466"/>
              <a:ext cx="2930655" cy="906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5D0BFE9A-DE7F-4159-A7C2-4057523EEFB7}"/>
                </a:ext>
              </a:extLst>
            </p:cNvPr>
            <p:cNvCxnSpPr/>
            <p:nvPr/>
          </p:nvCxnSpPr>
          <p:spPr bwMode="auto">
            <a:xfrm>
              <a:off x="3148841" y="5129817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031CAAC-3985-4C9E-AD9A-48A98494CD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8757" y="5117498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3C37F379-2E6E-402C-B9E0-E03C4DB3689D}"/>
                </a:ext>
              </a:extLst>
            </p:cNvPr>
            <p:cNvCxnSpPr/>
            <p:nvPr/>
          </p:nvCxnSpPr>
          <p:spPr bwMode="auto">
            <a:xfrm>
              <a:off x="901041" y="5542706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B14BC37-B9FF-4E74-AEFB-636468B603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55952" y="5550539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24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B89115-A773-4118-B185-B20F89F3F7FF}"/>
              </a:ext>
            </a:extLst>
          </p:cNvPr>
          <p:cNvSpPr/>
          <p:nvPr/>
        </p:nvSpPr>
        <p:spPr bwMode="auto">
          <a:xfrm>
            <a:off x="1801912" y="2985246"/>
            <a:ext cx="5692583" cy="383969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Bílé  krvinky (leukocyty)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D772C5-D85A-418D-846D-1E0F929B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73" y="1489731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 err="1"/>
              <a:t>granulocyty</a:t>
            </a:r>
            <a:endParaRPr lang="en-US" altLang="cs-CZ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FC81F24-00B2-4FF8-8D75-4B7171BC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23" y="1488143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E821A36-A0A1-45BA-B212-5F62C8E4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3" y="2478743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5C839B-3AC9-469E-ADA1-11EEC6A1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73" y="2478743"/>
            <a:ext cx="120577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7FE0383-DDBF-479D-AA62-0E6E611B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73" y="2478743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FB897ED-6A6A-458E-8899-8F66102D0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3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4CBA365-1E7D-46E9-A2BB-5902EB24B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573" y="194534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60C1FEE-BBEB-464E-BE6B-83DC507D5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773" y="1945343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A91D94F-F892-453E-B033-D266D776D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173" y="1945343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E8612769-53F6-476B-9CFF-ED1C3E293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8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575314C1-24F9-43BA-86AB-3C63E33DAF22}"/>
              </a:ext>
            </a:extLst>
          </p:cNvPr>
          <p:cNvGrpSpPr/>
          <p:nvPr/>
        </p:nvGrpSpPr>
        <p:grpSpPr>
          <a:xfrm>
            <a:off x="5190561" y="4809567"/>
            <a:ext cx="5105400" cy="1752599"/>
            <a:chOff x="4984373" y="4917144"/>
            <a:chExt cx="5105400" cy="1752599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B328B6A-30F9-46E6-A3ED-18559EBF6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373" y="5725181"/>
              <a:ext cx="15240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T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47B74C4-A780-4A3A-AAA5-7DC77C985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173" y="5725181"/>
              <a:ext cx="14478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B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FBB0ABE-344E-4B05-B546-43F77E0CF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9573" y="5725181"/>
              <a:ext cx="16002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NK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2B3E3F0B-390B-49A0-9D26-92B122F3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4685" y="4917144"/>
              <a:ext cx="0" cy="80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A8706566-D2F9-4574-8BDA-66F7DED1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373" y="4923493"/>
              <a:ext cx="1738312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9138B12-5E96-4CEC-83A1-B1A37878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4685" y="4923493"/>
              <a:ext cx="1766888" cy="817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32547CCD-F0DF-4790-BAF0-5E3D91D6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973" y="2473981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7C9E444-DDC7-45BA-894A-1E09BDAE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173" y="2478743"/>
            <a:ext cx="152157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F69FCE7-A242-4EB6-9E44-AD9B47DB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3" y="2848498"/>
            <a:ext cx="1579135" cy="146698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D527939-5FDE-43E6-B63D-7D2398C1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69" y="2929593"/>
            <a:ext cx="1579135" cy="144123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6DA4FEF8-ACB7-4DF3-A2F2-AC7A429C3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05" y="2892597"/>
            <a:ext cx="1579136" cy="156941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8F8C716-3037-4650-AE25-A281EF4A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5" y="2838375"/>
            <a:ext cx="1886713" cy="171209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4570D26C-7D8A-40C6-9BC9-29FE28CE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4" y="3012484"/>
            <a:ext cx="1352041" cy="1187675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8E179AD2-2756-48B4-9B4E-22B49BBED8BF}"/>
              </a:ext>
            </a:extLst>
          </p:cNvPr>
          <p:cNvSpPr/>
          <p:nvPr/>
        </p:nvSpPr>
        <p:spPr>
          <a:xfrm>
            <a:off x="2124427" y="4315479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60% </a:t>
            </a:r>
            <a:endParaRPr lang="cs-CZ" dirty="0">
              <a:latin typeface="+mn-lt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37319DC-1833-4A81-BC42-BB360B08C0C9}"/>
              </a:ext>
            </a:extLst>
          </p:cNvPr>
          <p:cNvSpPr/>
          <p:nvPr/>
        </p:nvSpPr>
        <p:spPr>
          <a:xfrm>
            <a:off x="3473847" y="431547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0,5% </a:t>
            </a:r>
            <a:endParaRPr lang="cs-CZ" dirty="0">
              <a:latin typeface="+mn-lt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7F85B10E-B4E7-4298-A76D-B95DC3729534}"/>
              </a:ext>
            </a:extLst>
          </p:cNvPr>
          <p:cNvSpPr/>
          <p:nvPr/>
        </p:nvSpPr>
        <p:spPr>
          <a:xfrm>
            <a:off x="5481949" y="4315478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5%</a:t>
            </a:r>
            <a:endParaRPr lang="cs-CZ" dirty="0">
              <a:latin typeface="+mn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4238F6E-EDEF-4076-A8F0-840FDB3C414A}"/>
              </a:ext>
            </a:extLst>
          </p:cNvPr>
          <p:cNvSpPr/>
          <p:nvPr/>
        </p:nvSpPr>
        <p:spPr>
          <a:xfrm>
            <a:off x="7073900" y="4313323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20-50%</a:t>
            </a:r>
            <a:endParaRPr lang="cs-CZ" dirty="0">
              <a:latin typeface="+mn-lt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82F347A-FB1C-4D2C-8C4A-66E97BB94601}"/>
              </a:ext>
            </a:extLst>
          </p:cNvPr>
          <p:cNvSpPr/>
          <p:nvPr/>
        </p:nvSpPr>
        <p:spPr>
          <a:xfrm>
            <a:off x="9005075" y="431547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10%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5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24BA5C3-820F-4213-8200-F7B20FB9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91" y="0"/>
            <a:ext cx="8359418" cy="68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45"/>
            <a:ext cx="10753200" cy="451576"/>
          </a:xfrm>
        </p:spPr>
        <p:txBody>
          <a:bodyPr/>
          <a:lstStyle/>
          <a:p>
            <a:r>
              <a:rPr lang="cs-CZ" dirty="0"/>
              <a:t>Granulocyty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80"/>
            <a:ext cx="10753200" cy="4139998"/>
          </a:xfrm>
        </p:spPr>
        <p:txBody>
          <a:bodyPr/>
          <a:lstStyle/>
          <a:p>
            <a:r>
              <a:rPr lang="cs-CZ" b="1" dirty="0"/>
              <a:t>Neutrofilní granulocyty</a:t>
            </a:r>
          </a:p>
          <a:p>
            <a:pPr lvl="1"/>
            <a:r>
              <a:rPr lang="cs-CZ" dirty="0"/>
              <a:t>Tvoří 60–70 % leukocytů periferní krve</a:t>
            </a:r>
          </a:p>
          <a:p>
            <a:pPr lvl="1"/>
            <a:r>
              <a:rPr lang="cs-CZ" dirty="0"/>
              <a:t>Obrana proti extracelulárním bakteriím </a:t>
            </a:r>
          </a:p>
          <a:p>
            <a:pPr lvl="1"/>
            <a:r>
              <a:rPr lang="cs-CZ" dirty="0"/>
              <a:t>Hlavní funkcí </a:t>
            </a:r>
            <a:r>
              <a:rPr lang="cs-CZ" dirty="0" err="1"/>
              <a:t>neutrofilů</a:t>
            </a:r>
            <a:r>
              <a:rPr lang="cs-CZ" dirty="0"/>
              <a:t> je fagocytóza </a:t>
            </a:r>
          </a:p>
          <a:p>
            <a:pPr lvl="1"/>
            <a:r>
              <a:rPr lang="cs-CZ" dirty="0"/>
              <a:t>Odumřelé </a:t>
            </a:r>
            <a:r>
              <a:rPr lang="cs-CZ" dirty="0" err="1"/>
              <a:t>neutrofily</a:t>
            </a:r>
            <a:r>
              <a:rPr lang="cs-CZ" dirty="0"/>
              <a:t> vytvářejí hnis</a:t>
            </a:r>
          </a:p>
          <a:p>
            <a:r>
              <a:rPr lang="cs-CZ" b="1" dirty="0"/>
              <a:t>Eozinofilní granulocyty</a:t>
            </a:r>
          </a:p>
          <a:p>
            <a:pPr lvl="1"/>
            <a:r>
              <a:rPr lang="cs-CZ" dirty="0"/>
              <a:t>Tvoří 1–5 % leukocytů periferní krve</a:t>
            </a:r>
          </a:p>
          <a:p>
            <a:pPr lvl="1"/>
            <a:r>
              <a:rPr lang="cs-CZ" dirty="0"/>
              <a:t>Hrají důležitou roli při alergických reakcích (fagocytují komplex alergen-protilátka) a při ochraně proti parazitárním onemocněním (ze svých granul vypouštějí látky, které poškozují parazity) </a:t>
            </a:r>
          </a:p>
          <a:p>
            <a:r>
              <a:rPr lang="cs-CZ" b="1" dirty="0"/>
              <a:t>Bazofilní granulocyty (</a:t>
            </a:r>
            <a:r>
              <a:rPr lang="cs-CZ" b="1" dirty="0" err="1"/>
              <a:t>bazofily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Tvoří 0,5 % leukocytů periferní krve</a:t>
            </a:r>
          </a:p>
          <a:p>
            <a:pPr lvl="1"/>
            <a:r>
              <a:rPr lang="cs-CZ" dirty="0"/>
              <a:t>Mají granula v cytoplazmě, která obsahují heparin a histamin</a:t>
            </a:r>
          </a:p>
          <a:p>
            <a:pPr lvl="1"/>
            <a:r>
              <a:rPr lang="cs-CZ" dirty="0"/>
              <a:t>Uplatňují  se při vzniku alergické reakce a dále se podílejí na likvidaci parazitárních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73396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Agranulocyty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3387"/>
            <a:ext cx="10753200" cy="4139998"/>
          </a:xfrm>
        </p:spPr>
        <p:txBody>
          <a:bodyPr/>
          <a:lstStyle/>
          <a:p>
            <a:r>
              <a:rPr lang="cs-CZ" b="1" dirty="0"/>
              <a:t>Lymfocyt:</a:t>
            </a:r>
          </a:p>
          <a:p>
            <a:pPr lvl="1"/>
            <a:r>
              <a:rPr lang="cs-CZ" b="1" dirty="0"/>
              <a:t>T</a:t>
            </a:r>
            <a:r>
              <a:rPr lang="cs-CZ" dirty="0"/>
              <a:t>voří 20–50 % z celkového počtu všech bílých krvinek</a:t>
            </a:r>
          </a:p>
          <a:p>
            <a:pPr lvl="1"/>
            <a:r>
              <a:rPr lang="cs-CZ" b="1" dirty="0"/>
              <a:t>B-lymfocyty:</a:t>
            </a:r>
          </a:p>
          <a:p>
            <a:pPr lvl="2"/>
            <a:r>
              <a:rPr lang="cs-CZ" dirty="0"/>
              <a:t>Základní buňky protilátkové imunity</a:t>
            </a:r>
          </a:p>
          <a:p>
            <a:pPr lvl="2"/>
            <a:r>
              <a:rPr lang="cs-CZ" dirty="0"/>
              <a:t>Vznikají v kostní dřeni, kde i dozrávají</a:t>
            </a:r>
          </a:p>
          <a:p>
            <a:pPr lvl="2"/>
            <a:r>
              <a:rPr lang="cs-CZ" dirty="0"/>
              <a:t>Konečným diferenciačním stadiem jsou plazmatické buňky produkující protilátky proti bílkovinným a glykoproteinovým antigenům a toxinům</a:t>
            </a:r>
          </a:p>
          <a:p>
            <a:pPr lvl="1"/>
            <a:r>
              <a:rPr lang="cs-CZ" b="1" dirty="0"/>
              <a:t>T-lymfocyt: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Jsou podstatou specifické (získané) buněčné imunity</a:t>
            </a:r>
          </a:p>
          <a:p>
            <a:pPr lvl="2"/>
            <a:r>
              <a:rPr lang="cs-CZ" dirty="0"/>
              <a:t>Vznikají v kostní dřeni </a:t>
            </a:r>
            <a:r>
              <a:rPr lang="pt-BR" dirty="0"/>
              <a:t>a migrují do brzlíku, ve kterém dozrávají</a:t>
            </a:r>
            <a:endParaRPr lang="cs-CZ" dirty="0"/>
          </a:p>
          <a:p>
            <a:pPr lvl="2"/>
            <a:r>
              <a:rPr lang="cs-CZ" dirty="0"/>
              <a:t>Vylučují do krve cytokiny</a:t>
            </a:r>
          </a:p>
          <a:p>
            <a:pPr lvl="2"/>
            <a:r>
              <a:rPr lang="cs-CZ" dirty="0"/>
              <a:t>Nesou CD3, CD8 nebo CD4 znaky</a:t>
            </a:r>
          </a:p>
          <a:p>
            <a:pPr lvl="1"/>
            <a:r>
              <a:rPr lang="cs-CZ" dirty="0"/>
              <a:t> </a:t>
            </a:r>
            <a:r>
              <a:rPr lang="cs-CZ" b="1" dirty="0"/>
              <a:t>Natural </a:t>
            </a:r>
            <a:r>
              <a:rPr lang="cs-CZ" b="1" dirty="0" err="1"/>
              <a:t>killers</a:t>
            </a:r>
            <a:r>
              <a:rPr lang="cs-CZ" b="1" dirty="0"/>
              <a:t>, NK:</a:t>
            </a:r>
          </a:p>
          <a:p>
            <a:pPr lvl="2"/>
            <a:r>
              <a:rPr lang="cs-CZ" dirty="0"/>
              <a:t>Hlavní část cytotoxické buněčné imunity. </a:t>
            </a:r>
          </a:p>
          <a:p>
            <a:pPr lvl="2"/>
            <a:r>
              <a:rPr lang="cs-CZ" dirty="0"/>
              <a:t>Jsou schopni ničit i bez předchozího setkání s antigenem (to se uplatňuje u novorozenců)</a:t>
            </a:r>
          </a:p>
          <a:p>
            <a:pPr lvl="2"/>
            <a:r>
              <a:rPr lang="cs-CZ" dirty="0"/>
              <a:t>Nenesou CD-3 znak</a:t>
            </a:r>
          </a:p>
        </p:txBody>
      </p:sp>
    </p:spTree>
    <p:extLst>
      <p:ext uri="{BB962C8B-B14F-4D97-AF65-F5344CB8AC3E}">
        <p14:creationId xmlns:p14="http://schemas.microsoft.com/office/powerpoint/2010/main" val="41175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krve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Transportní funkce </a:t>
            </a:r>
          </a:p>
          <a:p>
            <a:r>
              <a:rPr lang="cs-CZ" dirty="0"/>
              <a:t>Homeostáza </a:t>
            </a:r>
          </a:p>
          <a:p>
            <a:r>
              <a:rPr lang="cs-CZ" dirty="0"/>
              <a:t>Obrana organizmu </a:t>
            </a:r>
          </a:p>
          <a:p>
            <a:r>
              <a:rPr lang="cs-CZ" dirty="0"/>
              <a:t>Hemostáza </a:t>
            </a:r>
            <a:endParaRPr lang="ru-RU" dirty="0"/>
          </a:p>
          <a:p>
            <a:r>
              <a:rPr lang="cs-CZ" dirty="0"/>
              <a:t>Termoregulace</a:t>
            </a:r>
          </a:p>
          <a:p>
            <a:r>
              <a:rPr lang="cs-CZ" dirty="0"/>
              <a:t>Humorální řízení</a:t>
            </a:r>
          </a:p>
        </p:txBody>
      </p:sp>
    </p:spTree>
    <p:extLst>
      <p:ext uri="{BB962C8B-B14F-4D97-AF65-F5344CB8AC3E}">
        <p14:creationId xmlns:p14="http://schemas.microsoft.com/office/powerpoint/2010/main" val="108884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E828A2-BDAF-4435-A8C1-D15F10DB7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0D5C2C-FF7B-4AFF-864E-EA6457B2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435F87-BB66-4952-A070-EF8015DE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OBRANYSCHOPNOST</a:t>
            </a:r>
            <a:r>
              <a:rPr lang="cs-CZ" altLang="cs-CZ" dirty="0"/>
              <a:t> - ochrana před vnějšími škodlivinami, patogenními mikroorganismy a jejich produkty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AUTOTOLERANCE</a:t>
            </a:r>
            <a:r>
              <a:rPr lang="cs-CZ" altLang="cs-CZ" dirty="0"/>
              <a:t> – rozpoznává co je tělu vlastní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IMUNITNÍ DOHLED </a:t>
            </a:r>
            <a:r>
              <a:rPr lang="cs-CZ" altLang="cs-CZ" dirty="0"/>
              <a:t>– odstranění vnitřních škodlivin, starých, poškozených a zmutovaných buněk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1E90E-306E-4076-A48A-E1CF6167B7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67863"/>
            <a:ext cx="7920000" cy="252000"/>
          </a:xfrm>
        </p:spPr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2C99E5-65A1-4216-B960-CD2B4A0C5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03BB7B-BEBD-4454-B9B8-1349D58F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Nespecifické ochranné bariéry lidského těla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35E9D4-4592-4BB9-BF1E-E255C9DC9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7" t="13714" r="26500" b="5512"/>
          <a:stretch/>
        </p:blipFill>
        <p:spPr>
          <a:xfrm>
            <a:off x="0" y="1318526"/>
            <a:ext cx="5747657" cy="5539474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38EA8DE5-15ED-4B8C-BE1F-4A5EA2D1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7" y="1629789"/>
            <a:ext cx="6116229" cy="4139998"/>
          </a:xfrm>
        </p:spPr>
        <p:txBody>
          <a:bodyPr/>
          <a:lstStyle/>
          <a:p>
            <a:r>
              <a:rPr lang="cs-CZ" sz="2400" dirty="0"/>
              <a:t>Epitelové buňky – první linie imunity</a:t>
            </a:r>
          </a:p>
          <a:p>
            <a:pPr lvl="1"/>
            <a:r>
              <a:rPr lang="cs-CZ" sz="1800" dirty="0"/>
              <a:t>Mechanická a chemická bariéra</a:t>
            </a:r>
          </a:p>
          <a:p>
            <a:pPr lvl="1"/>
            <a:r>
              <a:rPr lang="cs-CZ" sz="1800" dirty="0"/>
              <a:t>Pohyb řasinek</a:t>
            </a:r>
          </a:p>
          <a:p>
            <a:pPr lvl="1"/>
            <a:r>
              <a:rPr lang="cs-CZ" sz="1800" dirty="0"/>
              <a:t>Hlen –muciny</a:t>
            </a:r>
          </a:p>
          <a:p>
            <a:pPr lvl="1"/>
            <a:r>
              <a:rPr lang="cs-CZ" sz="1800" dirty="0"/>
              <a:t>Lysozym, fosfolipáza A,</a:t>
            </a:r>
          </a:p>
          <a:p>
            <a:pPr lvl="1"/>
            <a:r>
              <a:rPr lang="cs-CZ" sz="1800" dirty="0" err="1"/>
              <a:t>Defensiny</a:t>
            </a:r>
            <a:r>
              <a:rPr lang="cs-CZ" sz="1800" dirty="0"/>
              <a:t> (</a:t>
            </a:r>
            <a:r>
              <a:rPr lang="cs-CZ" sz="1800" dirty="0" err="1"/>
              <a:t>a,b</a:t>
            </a:r>
            <a:r>
              <a:rPr lang="cs-CZ" sz="1800" dirty="0"/>
              <a:t>)</a:t>
            </a:r>
          </a:p>
          <a:p>
            <a:pPr lvl="1"/>
            <a:r>
              <a:rPr lang="cs-CZ" sz="1800" dirty="0" err="1"/>
              <a:t>Surfaktantové</a:t>
            </a:r>
            <a:r>
              <a:rPr lang="cs-CZ" sz="1800" dirty="0"/>
              <a:t> proteiny (A,D)</a:t>
            </a:r>
          </a:p>
        </p:txBody>
      </p:sp>
    </p:spTree>
    <p:extLst>
      <p:ext uri="{BB962C8B-B14F-4D97-AF65-F5344CB8AC3E}">
        <p14:creationId xmlns:p14="http://schemas.microsoft.com/office/powerpoint/2010/main" val="2121325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4B098-CE85-47E3-B428-C597D5E50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8F17-5A95-424C-8E4D-194F0C79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imunitního systému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47BFA2F-FBA3-4A0B-8C13-27D3B8107442}"/>
              </a:ext>
            </a:extLst>
          </p:cNvPr>
          <p:cNvGrpSpPr/>
          <p:nvPr/>
        </p:nvGrpSpPr>
        <p:grpSpPr>
          <a:xfrm>
            <a:off x="1702525" y="1275804"/>
            <a:ext cx="8786949" cy="5586543"/>
            <a:chOff x="1702525" y="1275804"/>
            <a:chExt cx="8786949" cy="558654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13D11F7-762A-4757-BA77-F34C58DFB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86" t="14095" r="14142" b="4508"/>
            <a:stretch/>
          </p:blipFill>
          <p:spPr>
            <a:xfrm>
              <a:off x="1702525" y="1275804"/>
              <a:ext cx="8786949" cy="5582196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A34FECB-5BBC-4AEB-8DD7-6C55950BA258}"/>
                </a:ext>
              </a:extLst>
            </p:cNvPr>
            <p:cNvSpPr/>
            <p:nvPr/>
          </p:nvSpPr>
          <p:spPr bwMode="auto">
            <a:xfrm>
              <a:off x="1702525" y="1663337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FB97FB4-B266-421B-B863-F856F481E9BA}"/>
                </a:ext>
              </a:extLst>
            </p:cNvPr>
            <p:cNvSpPr/>
            <p:nvPr/>
          </p:nvSpPr>
          <p:spPr bwMode="auto">
            <a:xfrm>
              <a:off x="10180352" y="1667684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31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B0C78DD-D5AB-44AF-A08C-94909D158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791" y="1779401"/>
            <a:ext cx="3959225" cy="1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VROZENÁ </a:t>
            </a:r>
            <a:r>
              <a:rPr lang="cs-CZ" altLang="cs-CZ" sz="3200" dirty="0">
                <a:latin typeface="+mn-lt"/>
              </a:rPr>
              <a:t>(nespecifická)</a:t>
            </a:r>
            <a:endParaRPr lang="cs-CZ" altLang="cs-CZ" sz="3200" b="1" dirty="0">
              <a:latin typeface="+mn-lt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Už se s ní rodíme – obranné reakce jsou stále stejné, zasahují stejnou rychlostí, stejným způsobem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A77862A-5E4B-47E6-97C2-2114596C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341" y="1684197"/>
            <a:ext cx="3894137" cy="18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ZÍSKANÁ </a:t>
            </a:r>
            <a:r>
              <a:rPr lang="cs-CZ" altLang="cs-CZ" sz="3200" dirty="0">
                <a:latin typeface="+mn-lt"/>
              </a:rPr>
              <a:t>(specifická)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Vybudováváme si ji při setkávání se s různými antigeny; poprvé reaguje systém pomalu, ale při dalším setkání již rychleji a efektivněji</a:t>
            </a:r>
            <a:endParaRPr lang="cs-CZ" altLang="cs-CZ" sz="3200" b="1" dirty="0">
              <a:latin typeface="+mn-lt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1C5F923-32E9-4EA6-B1AF-079F9E9C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616" y="2853541"/>
            <a:ext cx="1069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vs.</a:t>
            </a:r>
            <a:endParaRPr lang="cs-CZ" altLang="cs-CZ" sz="1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83DF11A-9CFB-498A-8A50-645BC18C3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999" y="3605567"/>
            <a:ext cx="39592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cs-CZ" altLang="cs-CZ" sz="3200" b="1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C5F34C6-2BA2-4A09-AB39-2827B202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949" y="3533005"/>
            <a:ext cx="3894137" cy="13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</p:txBody>
      </p:sp>
    </p:spTree>
    <p:extLst>
      <p:ext uri="{BB962C8B-B14F-4D97-AF65-F5344CB8AC3E}">
        <p14:creationId xmlns:p14="http://schemas.microsoft.com/office/powerpoint/2010/main" val="1791511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0F8329-A211-41F3-AB8A-F0DC39877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B7737E-3103-40AD-9984-6C5519ED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(přirozená, nespecifická)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052242-B5FC-41BB-AAFC-BAE96E93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44434" cy="4139998"/>
          </a:xfrm>
        </p:spPr>
        <p:txBody>
          <a:bodyPr/>
          <a:lstStyle/>
          <a:p>
            <a:r>
              <a:rPr lang="cs-CZ" dirty="0"/>
              <a:t>Přetrvává ve fylogeneze</a:t>
            </a:r>
          </a:p>
          <a:p>
            <a:r>
              <a:rPr lang="cs-CZ" dirty="0"/>
              <a:t>Dokonale odlišuje vlastní od cizího</a:t>
            </a:r>
          </a:p>
          <a:p>
            <a:r>
              <a:rPr lang="cs-CZ" dirty="0"/>
              <a:t>Reakce na cizorodý materiál je bezprostřední</a:t>
            </a:r>
          </a:p>
          <a:p>
            <a:r>
              <a:rPr lang="cs-CZ" dirty="0"/>
              <a:t>Nevzniká (klasická) imunitní paměť</a:t>
            </a:r>
          </a:p>
          <a:p>
            <a:r>
              <a:rPr lang="cs-CZ" dirty="0"/>
              <a:t>Propojení s adaptivní imunitou</a:t>
            </a:r>
          </a:p>
          <a:p>
            <a:r>
              <a:rPr lang="cs-CZ" dirty="0"/>
              <a:t>První linie obrany proti patogenům</a:t>
            </a:r>
          </a:p>
          <a:p>
            <a:r>
              <a:rPr lang="cs-CZ" dirty="0"/>
              <a:t>Účast v normálních fyziologických procesech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D76164A-20BF-4C7C-9ACB-2DCE84BE7ABC}"/>
              </a:ext>
            </a:extLst>
          </p:cNvPr>
          <p:cNvGrpSpPr/>
          <p:nvPr/>
        </p:nvGrpSpPr>
        <p:grpSpPr>
          <a:xfrm>
            <a:off x="8409669" y="1482996"/>
            <a:ext cx="3416572" cy="4139998"/>
            <a:chOff x="8409669" y="1482996"/>
            <a:chExt cx="3416572" cy="4139998"/>
          </a:xfrm>
        </p:grpSpPr>
        <p:sp>
          <p:nvSpPr>
            <p:cNvPr id="6" name="Zástupný obsah 4">
              <a:extLst>
                <a:ext uri="{FF2B5EF4-FFF2-40B4-BE49-F238E27FC236}">
                  <a16:creationId xmlns:a16="http://schemas.microsoft.com/office/drawing/2014/main" id="{5C7A2069-6DC8-4A9D-B395-3594BAD9384D}"/>
                </a:ext>
              </a:extLst>
            </p:cNvPr>
            <p:cNvSpPr txBox="1">
              <a:spLocks/>
            </p:cNvSpPr>
            <p:nvPr/>
          </p:nvSpPr>
          <p:spPr>
            <a:xfrm>
              <a:off x="8409669" y="1482996"/>
              <a:ext cx="3416572" cy="41399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b="1" u="sng" kern="0" dirty="0"/>
                <a:t>„</a:t>
              </a:r>
              <a:r>
                <a:rPr lang="cs-CZ" sz="1400" b="1" u="sng" kern="0" dirty="0" err="1"/>
                <a:t>Trained</a:t>
              </a:r>
              <a:r>
                <a:rPr lang="cs-CZ" sz="1400" b="1" u="sng" kern="0" dirty="0"/>
                <a:t> </a:t>
              </a:r>
              <a:r>
                <a:rPr lang="cs-CZ" sz="1400" b="1" u="sng" kern="0" dirty="0" err="1"/>
                <a:t>immunity</a:t>
              </a:r>
              <a:r>
                <a:rPr lang="cs-CZ" sz="1400" b="1" u="sng" kern="0" dirty="0"/>
                <a:t>“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kern="0" dirty="0"/>
                <a:t>některé mechanismy nespecifické imunity mají schopnost po opakované stimulaci nespecifickými podněty reagovat intenzívněji, efektivněji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endParaRPr lang="cs-CZ" sz="1400" kern="0" dirty="0"/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DFB4EE5-30E6-407A-868B-BD6E7B28B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86" t="14985" r="30785" b="37142"/>
            <a:stretch/>
          </p:blipFill>
          <p:spPr>
            <a:xfrm>
              <a:off x="8498227" y="3102067"/>
              <a:ext cx="3328014" cy="2272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5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F612F-EFC0-46F3-AA8D-AE2EF25CA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DE0009-E59B-4110-9E68-B01E8923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Signály nebezpečí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D07B929-6545-4632-8E7D-B1C7E0CA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62031"/>
          </a:xfrm>
        </p:spPr>
        <p:txBody>
          <a:bodyPr/>
          <a:lstStyle/>
          <a:p>
            <a:r>
              <a:rPr lang="cs-CZ" b="1" u="sng" dirty="0"/>
              <a:t>Exogenní</a:t>
            </a:r>
            <a:r>
              <a:rPr lang="cs-CZ" dirty="0"/>
              <a:t> (</a:t>
            </a:r>
            <a:r>
              <a:rPr lang="cs-CZ" dirty="0" err="1"/>
              <a:t>PAMPs</a:t>
            </a:r>
            <a:r>
              <a:rPr lang="cs-CZ" dirty="0"/>
              <a:t> - </a:t>
            </a:r>
            <a:r>
              <a:rPr lang="cs-CZ" dirty="0" err="1"/>
              <a:t>Pathogen-associated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motivy (vzory) asociované s patogenitou</a:t>
            </a:r>
          </a:p>
          <a:p>
            <a:r>
              <a:rPr lang="cs-CZ" b="1" u="sng" dirty="0"/>
              <a:t>Endogenní</a:t>
            </a:r>
            <a:r>
              <a:rPr lang="cs-CZ" dirty="0"/>
              <a:t> (</a:t>
            </a:r>
            <a:r>
              <a:rPr lang="cs-CZ" dirty="0" err="1"/>
              <a:t>DAMPs</a:t>
            </a:r>
            <a:r>
              <a:rPr lang="cs-CZ" dirty="0"/>
              <a:t> - </a:t>
            </a:r>
            <a:r>
              <a:rPr lang="cs-CZ" dirty="0" err="1"/>
              <a:t>Damage</a:t>
            </a:r>
            <a:r>
              <a:rPr lang="cs-CZ" dirty="0"/>
              <a:t> (</a:t>
            </a:r>
            <a:r>
              <a:rPr lang="cs-CZ" dirty="0" err="1"/>
              <a:t>Danger</a:t>
            </a:r>
            <a:r>
              <a:rPr lang="cs-CZ" dirty="0"/>
              <a:t>)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vzory asociované s postižením buněk těla</a:t>
            </a: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B7E65345-A19B-42FF-96C0-33A11FB3957B}"/>
              </a:ext>
            </a:extLst>
          </p:cNvPr>
          <p:cNvSpPr txBox="1">
            <a:spLocks/>
          </p:cNvSpPr>
          <p:nvPr/>
        </p:nvSpPr>
        <p:spPr>
          <a:xfrm>
            <a:off x="718800" y="4254033"/>
            <a:ext cx="10157606" cy="929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PRRs</a:t>
            </a:r>
            <a:r>
              <a:rPr lang="cs-CZ" kern="0" dirty="0"/>
              <a:t> (</a:t>
            </a:r>
            <a:r>
              <a:rPr lang="cs-CZ" kern="0" dirty="0" err="1"/>
              <a:t>Pattern</a:t>
            </a:r>
            <a:r>
              <a:rPr lang="cs-CZ" kern="0" dirty="0"/>
              <a:t> </a:t>
            </a:r>
            <a:r>
              <a:rPr lang="cs-CZ" kern="0" dirty="0" err="1"/>
              <a:t>recognition</a:t>
            </a:r>
            <a:r>
              <a:rPr lang="cs-CZ" kern="0" dirty="0"/>
              <a:t> </a:t>
            </a:r>
            <a:r>
              <a:rPr lang="cs-CZ" kern="0" dirty="0" err="1"/>
              <a:t>receptors</a:t>
            </a:r>
            <a:r>
              <a:rPr lang="cs-CZ" kern="0" dirty="0"/>
              <a:t>): receptory na buňkách hostitele, rozeznávající </a:t>
            </a:r>
            <a:r>
              <a:rPr lang="cs-CZ" kern="0" dirty="0" err="1"/>
              <a:t>PAMPs</a:t>
            </a:r>
            <a:r>
              <a:rPr lang="cs-CZ" kern="0" dirty="0"/>
              <a:t>, </a:t>
            </a:r>
            <a:r>
              <a:rPr lang="cs-CZ" kern="0" dirty="0" err="1"/>
              <a:t>DAMPs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7422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Buněčná nespecifická imunita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1167200" cy="4139998"/>
          </a:xfrm>
        </p:spPr>
        <p:txBody>
          <a:bodyPr/>
          <a:lstStyle/>
          <a:p>
            <a:r>
              <a:rPr lang="cs-CZ" dirty="0"/>
              <a:t>Fagocyty – neutrofily, monocyty, makrofágy, eozinofily</a:t>
            </a:r>
          </a:p>
          <a:p>
            <a:r>
              <a:rPr lang="cs-CZ" dirty="0"/>
              <a:t>Fagocytóza – pohlcení antigenu buňkou</a:t>
            </a:r>
          </a:p>
          <a:p>
            <a:pPr lvl="1"/>
            <a:r>
              <a:rPr lang="cs-CZ" dirty="0"/>
              <a:t>Migrace - fagocyty cestují směrem k částicím, které mají být pohlceny. Při cestě z cév přilnou k endotelu (</a:t>
            </a:r>
            <a:r>
              <a:rPr lang="cs-CZ" b="1" dirty="0" err="1"/>
              <a:t>adherují</a:t>
            </a:r>
            <a:r>
              <a:rPr lang="cs-CZ" dirty="0"/>
              <a:t>) a protáhnou se mezi jednotlivými endotelovými buňkami (</a:t>
            </a:r>
            <a:r>
              <a:rPr lang="cs-CZ" b="1" dirty="0"/>
              <a:t>diapedéza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Fagocytóza - fágy sérií postupných kroků rozpoznají cizorodou částici, přilnou (</a:t>
            </a:r>
            <a:r>
              <a:rPr lang="cs-CZ" b="1" dirty="0" err="1"/>
              <a:t>adherují</a:t>
            </a:r>
            <a:r>
              <a:rPr lang="cs-CZ" dirty="0"/>
              <a:t>) a pohltí ji (</a:t>
            </a:r>
            <a:r>
              <a:rPr lang="cs-CZ" b="1" dirty="0"/>
              <a:t>ingesce</a:t>
            </a:r>
            <a:r>
              <a:rPr lang="cs-CZ" dirty="0"/>
              <a:t>). Následně uvolní obsah granul do fagocytárních vakuol (</a:t>
            </a:r>
            <a:r>
              <a:rPr lang="cs-CZ" b="1" dirty="0" err="1"/>
              <a:t>degranulace</a:t>
            </a:r>
            <a:r>
              <a:rPr lang="cs-CZ" dirty="0"/>
              <a:t>) a zintenzivní svůj oxidativní metabolismus (respirační vzplanutí).</a:t>
            </a:r>
          </a:p>
          <a:p>
            <a:pPr lvl="1"/>
            <a:r>
              <a:rPr lang="cs-CZ" dirty="0"/>
              <a:t>Fagocytóza může být usnadněna navázáním „ochucovadel“ - </a:t>
            </a:r>
            <a:r>
              <a:rPr lang="cs-CZ" b="1" dirty="0"/>
              <a:t>OPSONINŮ</a:t>
            </a:r>
            <a:r>
              <a:rPr lang="cs-CZ" dirty="0"/>
              <a:t> (protilátky nebo komplement)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1CFEE82-5563-435F-990F-B80DDE3C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1" t="65524" r="10001" b="9186"/>
          <a:stretch/>
        </p:blipFill>
        <p:spPr>
          <a:xfrm>
            <a:off x="1158240" y="4701447"/>
            <a:ext cx="9622971" cy="17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C03848-FA0A-455B-879C-15740C999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7BDE24-6955-4F6B-B79B-64E44C9E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fagocytů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457FEB-07BA-4294-835F-0741C0BE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Eliminace mikroorganismů (antigenu)</a:t>
            </a:r>
          </a:p>
          <a:p>
            <a:pPr lvl="1"/>
            <a:r>
              <a:rPr lang="cs-CZ" dirty="0"/>
              <a:t>enzymy</a:t>
            </a:r>
          </a:p>
          <a:p>
            <a:pPr lvl="1"/>
            <a:r>
              <a:rPr lang="cs-CZ" dirty="0"/>
              <a:t>reaktivní radikály</a:t>
            </a:r>
          </a:p>
          <a:p>
            <a:r>
              <a:rPr lang="cs-CZ" dirty="0"/>
              <a:t>Sekrece cytokinů – aktivace buněk, rozvoj imunitní odpovědi</a:t>
            </a:r>
          </a:p>
          <a:p>
            <a:r>
              <a:rPr lang="cs-CZ" dirty="0"/>
              <a:t>Prezentace antigenu – (MHC II. třídy) stimulace specifické imunity</a:t>
            </a:r>
          </a:p>
        </p:txBody>
      </p:sp>
    </p:spTree>
    <p:extLst>
      <p:ext uri="{BB962C8B-B14F-4D97-AF65-F5344CB8AC3E}">
        <p14:creationId xmlns:p14="http://schemas.microsoft.com/office/powerpoint/2010/main" val="4287109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 buňky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0753200" cy="4139998"/>
          </a:xfrm>
        </p:spPr>
        <p:txBody>
          <a:bodyPr/>
          <a:lstStyle/>
          <a:p>
            <a:r>
              <a:rPr lang="cs-CZ" dirty="0"/>
              <a:t>„Přirození zabíječi“ – cytotoxické</a:t>
            </a:r>
          </a:p>
          <a:p>
            <a:r>
              <a:rPr lang="cs-CZ" dirty="0"/>
              <a:t>Morfologicky se jedná o velké granulované lymfocyty</a:t>
            </a:r>
          </a:p>
          <a:p>
            <a:r>
              <a:rPr lang="cs-CZ" dirty="0"/>
              <a:t>Zabíjí pozměněné buňky (napadené viry, rakovinné buňky)</a:t>
            </a:r>
          </a:p>
          <a:p>
            <a:r>
              <a:rPr lang="cs-CZ" dirty="0"/>
              <a:t>Nemají antigenní specifitu, nemají imunologickou paměť</a:t>
            </a:r>
          </a:p>
          <a:p>
            <a:r>
              <a:rPr lang="cs-CZ" dirty="0"/>
              <a:t>Snadno zabíjí buňky „ochuceny“ protilátkou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194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Nespecifická humorální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14" y="1256574"/>
            <a:ext cx="11663589" cy="4139998"/>
          </a:xfrm>
        </p:spPr>
        <p:txBody>
          <a:bodyPr/>
          <a:lstStyle/>
          <a:p>
            <a:r>
              <a:rPr lang="cs-CZ" sz="2400" u="sng" dirty="0"/>
              <a:t>Bazické polypeptidy </a:t>
            </a:r>
            <a:r>
              <a:rPr lang="cs-CZ" sz="2400" dirty="0"/>
              <a:t>– </a:t>
            </a:r>
            <a:r>
              <a:rPr lang="cs-CZ" sz="2400" dirty="0" err="1"/>
              <a:t>spermin</a:t>
            </a:r>
            <a:r>
              <a:rPr lang="cs-CZ" sz="2400" dirty="0"/>
              <a:t>, </a:t>
            </a:r>
            <a:r>
              <a:rPr lang="cs-CZ" sz="2400" dirty="0" err="1"/>
              <a:t>defenziny</a:t>
            </a:r>
            <a:r>
              <a:rPr lang="cs-CZ" sz="2400" dirty="0"/>
              <a:t> – které se vážou na mukopolysacharidy ve stěně bakterií – narušují jejich strukturu, tím nespecificky zabíjejí mikroba</a:t>
            </a:r>
          </a:p>
          <a:p>
            <a:r>
              <a:rPr lang="cs-CZ" sz="2400" u="sng" dirty="0"/>
              <a:t>Kyselé látky </a:t>
            </a:r>
            <a:r>
              <a:rPr lang="cs-CZ" sz="2400" dirty="0"/>
              <a:t>– laktát, </a:t>
            </a:r>
            <a:r>
              <a:rPr lang="cs-CZ" sz="2400" dirty="0" err="1"/>
              <a:t>HCl</a:t>
            </a:r>
            <a:r>
              <a:rPr lang="cs-CZ" sz="2400" dirty="0"/>
              <a:t> v žaludku apod. – mohou navodit takové prostředí v našem organismu pro patogenní bakterie, které způsobí zpomalení jejich růstu až zánik </a:t>
            </a:r>
          </a:p>
          <a:p>
            <a:r>
              <a:rPr lang="cs-CZ" sz="2400" u="sng" dirty="0"/>
              <a:t>Lysozym</a:t>
            </a:r>
            <a:r>
              <a:rPr lang="cs-CZ" sz="2400" dirty="0"/>
              <a:t> – enzym ve slinách, na sliznicích, v slzách – nám neublíží – štěpí </a:t>
            </a:r>
            <a:r>
              <a:rPr lang="cs-CZ" sz="2400" dirty="0" err="1"/>
              <a:t>peptidoglykan</a:t>
            </a:r>
            <a:r>
              <a:rPr lang="cs-CZ" sz="2400" dirty="0"/>
              <a:t>, který najdeme ve stěně bakterií </a:t>
            </a:r>
          </a:p>
          <a:p>
            <a:r>
              <a:rPr lang="cs-CZ" sz="2400" u="sng" dirty="0"/>
              <a:t>Cytokiny</a:t>
            </a:r>
            <a:r>
              <a:rPr lang="cs-CZ" sz="2400" dirty="0"/>
              <a:t> – látky zajišťující komunikaci mezi buňkami</a:t>
            </a:r>
          </a:p>
        </p:txBody>
      </p:sp>
    </p:spTree>
    <p:extLst>
      <p:ext uri="{BB962C8B-B14F-4D97-AF65-F5344CB8AC3E}">
        <p14:creationId xmlns:p14="http://schemas.microsoft.com/office/powerpoint/2010/main" val="112577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</a:t>
            </a:r>
            <a:r>
              <a:rPr lang="en-US" dirty="0"/>
              <a:t>. </a:t>
            </a:r>
            <a:r>
              <a:rPr lang="cs-CZ" dirty="0"/>
              <a:t>Anorganické látky</a:t>
            </a:r>
            <a:r>
              <a:rPr lang="en-US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1096"/>
            <a:ext cx="10753200" cy="5586904"/>
          </a:xfrm>
        </p:spPr>
        <p:txBody>
          <a:bodyPr/>
          <a:lstStyle/>
          <a:p>
            <a:r>
              <a:rPr lang="cs-CZ" sz="2400" b="1" dirty="0"/>
              <a:t>Na</a:t>
            </a:r>
            <a:r>
              <a:rPr lang="cs-CZ" sz="2400" b="1" baseline="30000" dirty="0"/>
              <a:t>+</a:t>
            </a:r>
            <a:r>
              <a:rPr lang="cs-CZ" sz="2400" dirty="0"/>
              <a:t> (137-147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Cl</a:t>
            </a:r>
            <a:r>
              <a:rPr lang="cs-CZ" sz="2400" b="1" baseline="30000" dirty="0"/>
              <a:t>-</a:t>
            </a:r>
            <a:r>
              <a:rPr lang="cs-CZ" sz="2400" dirty="0"/>
              <a:t> (98-106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K</a:t>
            </a:r>
            <a:r>
              <a:rPr lang="cs-CZ" sz="2400" b="1" baseline="30000" dirty="0"/>
              <a:t>+</a:t>
            </a:r>
            <a:r>
              <a:rPr lang="cs-CZ" sz="2400" dirty="0"/>
              <a:t> (3,8-5,1 </a:t>
            </a:r>
            <a:r>
              <a:rPr lang="cs-CZ" sz="2400" dirty="0" err="1"/>
              <a:t>mmol</a:t>
            </a:r>
            <a:r>
              <a:rPr lang="cs-CZ" sz="2400" dirty="0"/>
              <a:t>/l): činnost svalů (hl. myokardu)</a:t>
            </a:r>
          </a:p>
          <a:p>
            <a:r>
              <a:rPr lang="cs-CZ" sz="2400" b="1" dirty="0"/>
              <a:t>Ca</a:t>
            </a:r>
            <a:r>
              <a:rPr lang="cs-CZ" sz="2400" b="1" baseline="30000" dirty="0"/>
              <a:t>2+</a:t>
            </a:r>
            <a:r>
              <a:rPr lang="cs-CZ" sz="2400" dirty="0"/>
              <a:t> (2,1-2,7mmol/l): nervová dráždivost, stažlivost svalu, srážení krve, propustnost membrán, mineralizace kostí</a:t>
            </a:r>
          </a:p>
          <a:p>
            <a:r>
              <a:rPr lang="cs-CZ" sz="2400" b="1" dirty="0"/>
              <a:t>P</a:t>
            </a:r>
            <a:r>
              <a:rPr lang="cs-CZ" sz="2400" dirty="0"/>
              <a:t> (0,65-1,62 </a:t>
            </a:r>
            <a:r>
              <a:rPr lang="cs-CZ" sz="2400" dirty="0" err="1"/>
              <a:t>mmol</a:t>
            </a:r>
            <a:r>
              <a:rPr lang="cs-CZ" sz="2400" dirty="0"/>
              <a:t>/l): regulace pH, mineralizace kostí</a:t>
            </a:r>
          </a:p>
          <a:p>
            <a:r>
              <a:rPr lang="cs-CZ" sz="2400" b="1" dirty="0"/>
              <a:t>Mg</a:t>
            </a:r>
            <a:r>
              <a:rPr lang="cs-CZ" sz="2400" b="1" baseline="30000" dirty="0"/>
              <a:t>2+</a:t>
            </a:r>
            <a:r>
              <a:rPr lang="cs-CZ" sz="2400" baseline="30000" dirty="0"/>
              <a:t> </a:t>
            </a:r>
            <a:r>
              <a:rPr lang="cs-CZ" sz="2400" dirty="0"/>
              <a:t>(0,75-1,25 </a:t>
            </a:r>
            <a:r>
              <a:rPr lang="cs-CZ" sz="2400" dirty="0" err="1"/>
              <a:t>mmol</a:t>
            </a:r>
            <a:r>
              <a:rPr lang="cs-CZ" sz="2400" dirty="0"/>
              <a:t>/l): aktivita enzymů, nervová dráždivost</a:t>
            </a:r>
          </a:p>
          <a:p>
            <a:r>
              <a:rPr lang="cs-CZ" sz="2400" b="1" dirty="0"/>
              <a:t>HCO</a:t>
            </a:r>
            <a:r>
              <a:rPr lang="cs-CZ" sz="2400" b="1" baseline="-25000" dirty="0"/>
              <a:t>3</a:t>
            </a:r>
            <a:r>
              <a:rPr lang="cs-CZ" sz="2400" b="1" baseline="30000" dirty="0"/>
              <a:t>-</a:t>
            </a:r>
            <a:r>
              <a:rPr lang="cs-CZ" sz="2400" dirty="0"/>
              <a:t> (25-34 </a:t>
            </a:r>
            <a:r>
              <a:rPr lang="cs-CZ" sz="2400" dirty="0" err="1"/>
              <a:t>mmol</a:t>
            </a:r>
            <a:r>
              <a:rPr lang="cs-CZ" sz="2400" dirty="0"/>
              <a:t>/l): transport CO</a:t>
            </a:r>
            <a:r>
              <a:rPr lang="cs-CZ" sz="2400" baseline="-25000" dirty="0"/>
              <a:t>2</a:t>
            </a:r>
            <a:r>
              <a:rPr lang="cs-CZ" sz="2400" dirty="0"/>
              <a:t>, udržení pH</a:t>
            </a:r>
          </a:p>
          <a:p>
            <a:r>
              <a:rPr lang="cs-CZ" sz="2400" b="1" dirty="0" err="1"/>
              <a:t>Fe</a:t>
            </a:r>
            <a:r>
              <a:rPr lang="cs-CZ" sz="2400" dirty="0"/>
              <a:t> (16-25 </a:t>
            </a:r>
            <a:r>
              <a:rPr lang="el-GR" sz="2400" dirty="0"/>
              <a:t>μ</a:t>
            </a:r>
            <a:r>
              <a:rPr lang="cs-CZ" sz="2400" dirty="0"/>
              <a:t>mol/l): součást hemoglobinu - transport plynů</a:t>
            </a:r>
          </a:p>
          <a:p>
            <a:r>
              <a:rPr lang="cs-CZ" sz="2400" b="1" dirty="0"/>
              <a:t>I</a:t>
            </a:r>
            <a:r>
              <a:rPr lang="cs-CZ" sz="2400" dirty="0"/>
              <a:t> (275-630 </a:t>
            </a:r>
            <a:r>
              <a:rPr lang="cs-CZ" sz="2400" dirty="0" err="1"/>
              <a:t>nmol</a:t>
            </a:r>
            <a:r>
              <a:rPr lang="cs-CZ" sz="2400" dirty="0"/>
              <a:t>/l): tvorba hormonů štítné žlázy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113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Komplementový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67200" cy="4139998"/>
          </a:xfrm>
        </p:spPr>
        <p:txBody>
          <a:bodyPr/>
          <a:lstStyle/>
          <a:p>
            <a:r>
              <a:rPr lang="cs-CZ" dirty="0"/>
              <a:t>Skupina bílkovin v krevním séru (C1-C9) aktivovaných na určitý podnět kaskádovitým způsobem, za normálních okolností neaktivní</a:t>
            </a:r>
          </a:p>
          <a:p>
            <a:r>
              <a:rPr lang="cs-CZ" dirty="0"/>
              <a:t>Komplement po vazbě na antigen v povrchu buněk vede k nezvratnému poškození buňky - cytolýze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28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F9C328-6E22-4004-B7D1-FDEF02D4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7" t="18285" r="21143" b="6668"/>
          <a:stretch/>
        </p:blipFill>
        <p:spPr>
          <a:xfrm>
            <a:off x="0" y="84706"/>
            <a:ext cx="7841862" cy="5417140"/>
          </a:xfrm>
          <a:prstGeom prst="rect">
            <a:avLst/>
          </a:prstGeom>
        </p:spPr>
      </p:pic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49A2EAD5-19FC-4547-A6F8-B93603DD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11" y="333568"/>
            <a:ext cx="4001794" cy="4139998"/>
          </a:xfrm>
        </p:spPr>
        <p:txBody>
          <a:bodyPr/>
          <a:lstStyle/>
          <a:p>
            <a:r>
              <a:rPr lang="cs-CZ" dirty="0"/>
              <a:t>Klasická cesta :</a:t>
            </a:r>
          </a:p>
          <a:p>
            <a:pPr lvl="1"/>
            <a:r>
              <a:rPr lang="cs-CZ" sz="1600" dirty="0"/>
              <a:t>Komplexy </a:t>
            </a:r>
            <a:r>
              <a:rPr lang="cs-CZ" sz="1600" dirty="0" err="1"/>
              <a:t>IgG</a:t>
            </a:r>
            <a:r>
              <a:rPr lang="cs-CZ" sz="1600" dirty="0"/>
              <a:t> antigen, </a:t>
            </a:r>
            <a:r>
              <a:rPr lang="cs-CZ" sz="1600" dirty="0" err="1"/>
              <a:t>IgM</a:t>
            </a:r>
            <a:r>
              <a:rPr lang="cs-CZ" sz="1600" dirty="0"/>
              <a:t> antigen,</a:t>
            </a:r>
          </a:p>
          <a:p>
            <a:pPr lvl="1"/>
            <a:r>
              <a:rPr lang="cs-CZ" sz="1600" dirty="0"/>
              <a:t>C - reaktivní protein</a:t>
            </a:r>
          </a:p>
          <a:p>
            <a:r>
              <a:rPr lang="cs-CZ" dirty="0"/>
              <a:t>Alternativní cesta</a:t>
            </a:r>
          </a:p>
          <a:p>
            <a:pPr lvl="1"/>
            <a:r>
              <a:rPr lang="cs-CZ" sz="1600" dirty="0"/>
              <a:t>Lipopolysacharid bakterií</a:t>
            </a:r>
          </a:p>
          <a:p>
            <a:pPr lvl="1"/>
            <a:r>
              <a:rPr lang="cs-CZ" sz="1600" dirty="0"/>
              <a:t>Buněčná stěna některých bakterií</a:t>
            </a:r>
          </a:p>
          <a:p>
            <a:pPr lvl="1"/>
            <a:r>
              <a:rPr lang="cs-CZ" sz="1600" dirty="0"/>
              <a:t>Buněčná stěna kvasinek </a:t>
            </a:r>
          </a:p>
          <a:p>
            <a:r>
              <a:rPr lang="cs-CZ" dirty="0" err="1"/>
              <a:t>Lektinová</a:t>
            </a:r>
            <a:r>
              <a:rPr lang="cs-CZ" dirty="0"/>
              <a:t> cesta</a:t>
            </a:r>
          </a:p>
          <a:p>
            <a:pPr lvl="1"/>
            <a:r>
              <a:rPr lang="cs-CZ" sz="1600" dirty="0"/>
              <a:t>Manóza a další sacharidy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7F9009-A9A7-4283-90A6-674D5F13EEAE}"/>
              </a:ext>
            </a:extLst>
          </p:cNvPr>
          <p:cNvSpPr txBox="1">
            <a:spLocks/>
          </p:cNvSpPr>
          <p:nvPr/>
        </p:nvSpPr>
        <p:spPr>
          <a:xfrm>
            <a:off x="3224821" y="5300884"/>
            <a:ext cx="6003617" cy="1808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Základní 3 funkce komplementu:</a:t>
            </a:r>
          </a:p>
          <a:p>
            <a:pPr lvl="1"/>
            <a:r>
              <a:rPr lang="cs-CZ" kern="0" dirty="0" err="1"/>
              <a:t>Opsonizace</a:t>
            </a:r>
            <a:r>
              <a:rPr lang="cs-CZ" kern="0" dirty="0"/>
              <a:t> (označení „toto je cizí“+ zchutnění)</a:t>
            </a:r>
          </a:p>
          <a:p>
            <a:pPr lvl="1"/>
            <a:r>
              <a:rPr lang="cs-CZ" kern="0" dirty="0"/>
              <a:t>Chemotaxe (nalákání ostatních buněk)</a:t>
            </a:r>
          </a:p>
          <a:p>
            <a:pPr lvl="1"/>
            <a:r>
              <a:rPr lang="cs-CZ" kern="0" dirty="0"/>
              <a:t>Osmotická </a:t>
            </a:r>
            <a:r>
              <a:rPr lang="cs-CZ" kern="0" dirty="0" err="1"/>
              <a:t>lýza</a:t>
            </a:r>
            <a:r>
              <a:rPr lang="cs-CZ" kern="0" dirty="0"/>
              <a:t> mikroba</a:t>
            </a:r>
          </a:p>
        </p:txBody>
      </p:sp>
    </p:spTree>
    <p:extLst>
      <p:ext uri="{BB962C8B-B14F-4D97-AF65-F5344CB8AC3E}">
        <p14:creationId xmlns:p14="http://schemas.microsoft.com/office/powerpoint/2010/main" val="2703521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6BA8F-E1D2-415D-9CFE-AE71AB70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Komplementový systém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69DA75-379D-4E12-B44F-9F85A6696091}"/>
              </a:ext>
            </a:extLst>
          </p:cNvPr>
          <p:cNvSpPr/>
          <p:nvPr/>
        </p:nvSpPr>
        <p:spPr bwMode="auto">
          <a:xfrm>
            <a:off x="3388141" y="1419322"/>
            <a:ext cx="5415719" cy="683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C729AD-28D2-4D63-A2BA-C91F4804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11" y="1570723"/>
            <a:ext cx="2996977" cy="380260"/>
          </a:xfrm>
          <a:ln>
            <a:noFill/>
          </a:ln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C3 =&gt; C3a + C3b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F95BA3D-7CE2-4E5B-85C3-841D2AFCCAE1}"/>
              </a:ext>
            </a:extLst>
          </p:cNvPr>
          <p:cNvGrpSpPr/>
          <p:nvPr/>
        </p:nvGrpSpPr>
        <p:grpSpPr>
          <a:xfrm>
            <a:off x="7315077" y="2164451"/>
            <a:ext cx="4467664" cy="1524727"/>
            <a:chOff x="7315077" y="2164451"/>
            <a:chExt cx="4467664" cy="1524727"/>
          </a:xfrm>
        </p:grpSpPr>
        <p:sp>
          <p:nvSpPr>
            <p:cNvPr id="7" name="Zástupný obsah 4">
              <a:extLst>
                <a:ext uri="{FF2B5EF4-FFF2-40B4-BE49-F238E27FC236}">
                  <a16:creationId xmlns:a16="http://schemas.microsoft.com/office/drawing/2014/main" id="{BB5EB764-DBF4-44E0-ACDD-7D6808C0441A}"/>
                </a:ext>
              </a:extLst>
            </p:cNvPr>
            <p:cNvSpPr txBox="1">
              <a:spLocks/>
            </p:cNvSpPr>
            <p:nvPr/>
          </p:nvSpPr>
          <p:spPr>
            <a:xfrm>
              <a:off x="10289190" y="2438746"/>
              <a:ext cx="878727" cy="4515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C3b</a:t>
              </a:r>
            </a:p>
          </p:txBody>
        </p:sp>
        <p:sp>
          <p:nvSpPr>
            <p:cNvPr id="8" name="Zástupný obsah 4">
              <a:extLst>
                <a:ext uri="{FF2B5EF4-FFF2-40B4-BE49-F238E27FC236}">
                  <a16:creationId xmlns:a16="http://schemas.microsoft.com/office/drawing/2014/main" id="{F921C887-72C1-4B0F-AB20-1A5FF8C52D5F}"/>
                </a:ext>
              </a:extLst>
            </p:cNvPr>
            <p:cNvSpPr txBox="1">
              <a:spLocks/>
            </p:cNvSpPr>
            <p:nvPr/>
          </p:nvSpPr>
          <p:spPr>
            <a:xfrm>
              <a:off x="9674364" y="3237602"/>
              <a:ext cx="2108377" cy="4515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en-US" kern="0" dirty="0"/>
                <a:t>opsonization</a:t>
              </a:r>
            </a:p>
          </p:txBody>
        </p: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C39CA412-EC1E-400D-8D43-432FB269936A}"/>
                </a:ext>
              </a:extLst>
            </p:cNvPr>
            <p:cNvCxnSpPr/>
            <p:nvPr/>
          </p:nvCxnSpPr>
          <p:spPr bwMode="auto">
            <a:xfrm>
              <a:off x="7315077" y="2164451"/>
              <a:ext cx="3167943" cy="2852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A3051106-415E-4B6B-91BE-CC3C4FD493C4}"/>
                </a:ext>
              </a:extLst>
            </p:cNvPr>
            <p:cNvCxnSpPr>
              <a:endCxn id="8" idx="0"/>
            </p:cNvCxnSpPr>
            <p:nvPr/>
          </p:nvCxnSpPr>
          <p:spPr bwMode="auto">
            <a:xfrm>
              <a:off x="10728553" y="2828241"/>
              <a:ext cx="0" cy="4093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AD197A7-711F-4BFE-89A6-A0EDF994150B}"/>
              </a:ext>
            </a:extLst>
          </p:cNvPr>
          <p:cNvGrpSpPr/>
          <p:nvPr/>
        </p:nvGrpSpPr>
        <p:grpSpPr>
          <a:xfrm>
            <a:off x="4901619" y="2165332"/>
            <a:ext cx="3587224" cy="1599912"/>
            <a:chOff x="4901619" y="2165332"/>
            <a:chExt cx="3587224" cy="1599912"/>
          </a:xfrm>
        </p:grpSpPr>
        <p:sp>
          <p:nvSpPr>
            <p:cNvPr id="12" name="Zástupný obsah 4">
              <a:extLst>
                <a:ext uri="{FF2B5EF4-FFF2-40B4-BE49-F238E27FC236}">
                  <a16:creationId xmlns:a16="http://schemas.microsoft.com/office/drawing/2014/main" id="{16529C55-D595-4133-803C-888ED1C3952B}"/>
                </a:ext>
              </a:extLst>
            </p:cNvPr>
            <p:cNvSpPr txBox="1">
              <a:spLocks/>
            </p:cNvSpPr>
            <p:nvPr/>
          </p:nvSpPr>
          <p:spPr>
            <a:xfrm>
              <a:off x="4901619" y="2436393"/>
              <a:ext cx="2401704" cy="522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C3b + </a:t>
              </a:r>
              <a:r>
                <a:rPr lang="en-US" kern="0" dirty="0"/>
                <a:t>proteins</a:t>
              </a:r>
            </a:p>
          </p:txBody>
        </p:sp>
        <p:sp>
          <p:nvSpPr>
            <p:cNvPr id="13" name="Zástupný obsah 4">
              <a:extLst>
                <a:ext uri="{FF2B5EF4-FFF2-40B4-BE49-F238E27FC236}">
                  <a16:creationId xmlns:a16="http://schemas.microsoft.com/office/drawing/2014/main" id="{9CD30778-0168-460B-B5F0-1995A0E7B3F7}"/>
                </a:ext>
              </a:extLst>
            </p:cNvPr>
            <p:cNvSpPr txBox="1">
              <a:spLocks/>
            </p:cNvSpPr>
            <p:nvPr/>
          </p:nvSpPr>
          <p:spPr>
            <a:xfrm>
              <a:off x="5522598" y="3242489"/>
              <a:ext cx="2966245" cy="522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C5 =&gt; C5a + C5b</a:t>
              </a: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66494206-8945-4CAC-8EA1-2C6FC39595D3}"/>
                </a:ext>
              </a:extLst>
            </p:cNvPr>
            <p:cNvCxnSpPr/>
            <p:nvPr/>
          </p:nvCxnSpPr>
          <p:spPr bwMode="auto">
            <a:xfrm flipH="1">
              <a:off x="5771232" y="2165332"/>
              <a:ext cx="1508165" cy="3325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27E706DE-73BF-47A1-A13A-3458541735CF}"/>
                </a:ext>
              </a:extLst>
            </p:cNvPr>
            <p:cNvCxnSpPr/>
            <p:nvPr/>
          </p:nvCxnSpPr>
          <p:spPr bwMode="auto">
            <a:xfrm>
              <a:off x="5842482" y="2828241"/>
              <a:ext cx="0" cy="4093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9C2FBFA-2459-49A2-88C3-7CD7E5E9A870}"/>
              </a:ext>
            </a:extLst>
          </p:cNvPr>
          <p:cNvGrpSpPr/>
          <p:nvPr/>
        </p:nvGrpSpPr>
        <p:grpSpPr>
          <a:xfrm>
            <a:off x="891631" y="2102385"/>
            <a:ext cx="6139584" cy="3652780"/>
            <a:chOff x="891631" y="2102385"/>
            <a:chExt cx="6139584" cy="3652780"/>
          </a:xfrm>
        </p:grpSpPr>
        <p:sp>
          <p:nvSpPr>
            <p:cNvPr id="17" name="Zástupný obsah 4">
              <a:extLst>
                <a:ext uri="{FF2B5EF4-FFF2-40B4-BE49-F238E27FC236}">
                  <a16:creationId xmlns:a16="http://schemas.microsoft.com/office/drawing/2014/main" id="{F90017A8-31DB-4D01-B6EB-6FF33CC1254A}"/>
                </a:ext>
              </a:extLst>
            </p:cNvPr>
            <p:cNvSpPr txBox="1">
              <a:spLocks/>
            </p:cNvSpPr>
            <p:nvPr/>
          </p:nvSpPr>
          <p:spPr>
            <a:xfrm>
              <a:off x="891631" y="2471983"/>
              <a:ext cx="830291" cy="4515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Font typeface="Arial" panose="020B0604020202020204" pitchFamily="34" charset="0"/>
                <a:buNone/>
              </a:pPr>
              <a:r>
                <a:rPr lang="cs-CZ" kern="0" dirty="0"/>
                <a:t>C3a</a:t>
              </a:r>
            </a:p>
          </p:txBody>
        </p: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A787ADD6-691E-428E-A1B8-1231CD050758}"/>
                </a:ext>
              </a:extLst>
            </p:cNvPr>
            <p:cNvGrpSpPr/>
            <p:nvPr/>
          </p:nvGrpSpPr>
          <p:grpSpPr>
            <a:xfrm>
              <a:off x="1005050" y="4078757"/>
              <a:ext cx="4927069" cy="1676408"/>
              <a:chOff x="1005050" y="3924382"/>
              <a:chExt cx="4927069" cy="1676408"/>
            </a:xfrm>
          </p:grpSpPr>
          <p:sp>
            <p:nvSpPr>
              <p:cNvPr id="22" name="Zástupný obsah 4">
                <a:extLst>
                  <a:ext uri="{FF2B5EF4-FFF2-40B4-BE49-F238E27FC236}">
                    <a16:creationId xmlns:a16="http://schemas.microsoft.com/office/drawing/2014/main" id="{6294CAD7-76B0-480D-AD77-0BBD7A7AA6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050" y="3924382"/>
                <a:ext cx="4766182" cy="167640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kern="0" dirty="0" err="1"/>
                  <a:t>Chemoattractants</a:t>
                </a:r>
                <a:r>
                  <a:rPr lang="cs-CZ" kern="0" dirty="0"/>
                  <a:t>:</a:t>
                </a:r>
              </a:p>
              <a:p>
                <a:pPr>
                  <a:buFontTx/>
                  <a:buChar char="-"/>
                </a:pPr>
                <a:r>
                  <a:rPr lang="cs-CZ" kern="0" dirty="0" err="1"/>
                  <a:t>attraction</a:t>
                </a:r>
                <a:endParaRPr lang="cs-CZ" kern="0" dirty="0"/>
              </a:p>
              <a:p>
                <a:pPr>
                  <a:buFontTx/>
                  <a:buChar char="-"/>
                </a:pPr>
                <a:r>
                  <a:rPr lang="cs-CZ" kern="0" dirty="0" err="1"/>
                  <a:t>activatation</a:t>
                </a:r>
                <a:endParaRPr lang="cs-CZ" kern="0" dirty="0"/>
              </a:p>
            </p:txBody>
          </p:sp>
          <p:sp>
            <p:nvSpPr>
              <p:cNvPr id="23" name="Zástupný obsah 4">
                <a:extLst>
                  <a:ext uri="{FF2B5EF4-FFF2-40B4-BE49-F238E27FC236}">
                    <a16:creationId xmlns:a16="http://schemas.microsoft.com/office/drawing/2014/main" id="{45EBCCAE-DDE8-4426-9EE6-701D8C452D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5096" y="4528641"/>
                <a:ext cx="2417023" cy="57767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kern="0" dirty="0" err="1"/>
                  <a:t>macrophages</a:t>
                </a:r>
                <a:endParaRPr lang="cs-CZ" kern="0" dirty="0"/>
              </a:p>
            </p:txBody>
          </p:sp>
          <p:sp>
            <p:nvSpPr>
              <p:cNvPr id="24" name="Pravá složená závorka 23">
                <a:extLst>
                  <a:ext uri="{FF2B5EF4-FFF2-40B4-BE49-F238E27FC236}">
                    <a16:creationId xmlns:a16="http://schemas.microsoft.com/office/drawing/2014/main" id="{5E421485-6C7C-49D6-A20C-D29EFE523122}"/>
                  </a:ext>
                </a:extLst>
              </p:cNvPr>
              <p:cNvSpPr/>
              <p:nvPr/>
            </p:nvSpPr>
            <p:spPr bwMode="auto">
              <a:xfrm>
                <a:off x="3146961" y="4434491"/>
                <a:ext cx="368135" cy="755026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2FBDC8F7-4B99-442D-9585-D4F17148C96E}"/>
                </a:ext>
              </a:extLst>
            </p:cNvPr>
            <p:cNvCxnSpPr/>
            <p:nvPr/>
          </p:nvCxnSpPr>
          <p:spPr bwMode="auto">
            <a:xfrm flipH="1">
              <a:off x="1531917" y="2102385"/>
              <a:ext cx="4400202" cy="3695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B657E231-7615-42D4-8009-E1F0319CC617}"/>
                </a:ext>
              </a:extLst>
            </p:cNvPr>
            <p:cNvCxnSpPr/>
            <p:nvPr/>
          </p:nvCxnSpPr>
          <p:spPr bwMode="auto">
            <a:xfrm>
              <a:off x="1302640" y="2923559"/>
              <a:ext cx="4136" cy="11425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7A09E7FC-CB47-4602-9EB1-B2F553237826}"/>
                </a:ext>
              </a:extLst>
            </p:cNvPr>
            <p:cNvCxnSpPr/>
            <p:nvPr/>
          </p:nvCxnSpPr>
          <p:spPr bwMode="auto">
            <a:xfrm flipH="1">
              <a:off x="4059560" y="3669396"/>
              <a:ext cx="2971655" cy="65809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250A9CC-327F-45E3-A661-FE81C2374622}"/>
              </a:ext>
            </a:extLst>
          </p:cNvPr>
          <p:cNvGrpSpPr/>
          <p:nvPr/>
        </p:nvGrpSpPr>
        <p:grpSpPr>
          <a:xfrm>
            <a:off x="6733309" y="3669396"/>
            <a:ext cx="5099931" cy="3188604"/>
            <a:chOff x="6733309" y="3669396"/>
            <a:chExt cx="5099931" cy="3188604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D567CC33-79DF-4C02-9ECE-A2D13038E786}"/>
                </a:ext>
              </a:extLst>
            </p:cNvPr>
            <p:cNvGrpSpPr/>
            <p:nvPr/>
          </p:nvGrpSpPr>
          <p:grpSpPr>
            <a:xfrm>
              <a:off x="7016559" y="3669396"/>
              <a:ext cx="4766182" cy="919470"/>
              <a:chOff x="7016559" y="3669396"/>
              <a:chExt cx="4766182" cy="919470"/>
            </a:xfrm>
          </p:grpSpPr>
          <p:sp>
            <p:nvSpPr>
              <p:cNvPr id="28" name="Zástupný obsah 4">
                <a:extLst>
                  <a:ext uri="{FF2B5EF4-FFF2-40B4-BE49-F238E27FC236}">
                    <a16:creationId xmlns:a16="http://schemas.microsoft.com/office/drawing/2014/main" id="{8397DA33-A41F-4CFE-BA95-9465857E6F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6559" y="4066111"/>
                <a:ext cx="4766182" cy="52275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 algn="ctr">
                  <a:buFont typeface="Arial" panose="020B0604020202020204" pitchFamily="34" charset="0"/>
                  <a:buNone/>
                </a:pPr>
                <a:r>
                  <a:rPr lang="cs-CZ" kern="0" dirty="0"/>
                  <a:t>C5b + C6 – 9=&gt;MAC</a:t>
                </a:r>
              </a:p>
            </p:txBody>
          </p:sp>
          <p:cxnSp>
            <p:nvCxnSpPr>
              <p:cNvPr id="29" name="Přímá spojnice se šipkou 28">
                <a:extLst>
                  <a:ext uri="{FF2B5EF4-FFF2-40B4-BE49-F238E27FC236}">
                    <a16:creationId xmlns:a16="http://schemas.microsoft.com/office/drawing/2014/main" id="{0A55AAB1-E316-49A4-BAF6-11598D856630}"/>
                  </a:ext>
                </a:extLst>
              </p:cNvPr>
              <p:cNvCxnSpPr/>
              <p:nvPr/>
            </p:nvCxnSpPr>
            <p:spPr bwMode="auto">
              <a:xfrm>
                <a:off x="8132441" y="3669396"/>
                <a:ext cx="0" cy="40936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Zástupný obsah 4">
              <a:extLst>
                <a:ext uri="{FF2B5EF4-FFF2-40B4-BE49-F238E27FC236}">
                  <a16:creationId xmlns:a16="http://schemas.microsoft.com/office/drawing/2014/main" id="{D1CFFD9A-688E-4238-922A-D2CCCAD1D042}"/>
                </a:ext>
              </a:extLst>
            </p:cNvPr>
            <p:cNvSpPr txBox="1">
              <a:spLocks/>
            </p:cNvSpPr>
            <p:nvPr/>
          </p:nvSpPr>
          <p:spPr>
            <a:xfrm>
              <a:off x="6733309" y="4551592"/>
              <a:ext cx="5099931" cy="2306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252000" marR="0" indent="-180000" algn="l" defTabSz="914400" rtl="0" eaLnBrk="1" fontAlgn="base" latinLnBrk="0" hangingPunct="1">
                <a:lnSpc>
                  <a:spcPts val="36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6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en-US" sz="1600" kern="0" dirty="0"/>
                <a:t>The membrane attack complex (</a:t>
              </a:r>
              <a:r>
                <a:rPr lang="en-US" sz="1600" b="1" kern="0" dirty="0"/>
                <a:t>MAC</a:t>
              </a:r>
              <a:r>
                <a:rPr lang="en-US" sz="1600" kern="0" dirty="0"/>
                <a:t>)</a:t>
              </a:r>
              <a:r>
                <a:rPr lang="cs-CZ" sz="1600" kern="0" dirty="0"/>
                <a:t> </a:t>
              </a:r>
              <a:r>
                <a:rPr lang="en-US" sz="1600" kern="0" dirty="0"/>
                <a:t>is a complex of proteins typically formed on the surface of pathogen cell</a:t>
              </a:r>
              <a:r>
                <a:rPr lang="cs-CZ" sz="1600" kern="0" dirty="0"/>
                <a:t>. </a:t>
              </a:r>
              <a:r>
                <a:rPr lang="en-US" sz="1600" kern="0" dirty="0"/>
                <a:t>Assembly of the MAC leads to pores that disrupt the cell membrane of target cells, leading to cell lysis and death.</a:t>
              </a:r>
              <a:endParaRPr lang="cs-CZ" sz="16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3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(specifická) imunita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5C25D1-6746-4E83-A1B0-4FF308E3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9" t="18413" r="32000" b="3873"/>
          <a:stretch/>
        </p:blipFill>
        <p:spPr>
          <a:xfrm>
            <a:off x="91736" y="1280159"/>
            <a:ext cx="5068389" cy="5329647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B64BF1C7-92CB-4EDF-8794-D6953824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124" y="1280159"/>
            <a:ext cx="6940139" cy="4139998"/>
          </a:xfrm>
        </p:spPr>
        <p:txBody>
          <a:bodyPr/>
          <a:lstStyle/>
          <a:p>
            <a:r>
              <a:rPr lang="cs-CZ" sz="2400" dirty="0"/>
              <a:t>Charakteristika lymfocytů pomocí povrchových antigenů</a:t>
            </a:r>
          </a:p>
          <a:p>
            <a:r>
              <a:rPr lang="cs-CZ" sz="2400" dirty="0"/>
              <a:t>CD antigeny – jedná se o antigeny exprimované na povrchu leukocytů</a:t>
            </a:r>
          </a:p>
          <a:p>
            <a:pPr lvl="1"/>
            <a:r>
              <a:rPr lang="cs-CZ" sz="1800" dirty="0"/>
              <a:t>CD3+ – všechny T-lymfocyty</a:t>
            </a:r>
          </a:p>
          <a:p>
            <a:pPr lvl="1"/>
            <a:r>
              <a:rPr lang="cs-CZ" sz="1800" dirty="0"/>
              <a:t>CD3+ CD4+  – pomocné a většina regulačních T- lymfocytů</a:t>
            </a:r>
          </a:p>
          <a:p>
            <a:pPr lvl="1"/>
            <a:r>
              <a:rPr lang="cs-CZ" sz="1800" dirty="0"/>
              <a:t>CD3+ CD8+  – především cytotoxické T-lymfocyty</a:t>
            </a:r>
          </a:p>
          <a:p>
            <a:pPr lvl="1"/>
            <a:r>
              <a:rPr lang="cs-CZ" sz="1800" dirty="0"/>
              <a:t>CD19+ – B-lymfocyty</a:t>
            </a:r>
          </a:p>
          <a:p>
            <a:pPr lvl="1"/>
            <a:r>
              <a:rPr lang="cs-CZ" sz="1800" dirty="0"/>
              <a:t>CD16+/CD56+ – NK buňky</a:t>
            </a:r>
          </a:p>
        </p:txBody>
      </p:sp>
    </p:spTree>
    <p:extLst>
      <p:ext uri="{BB962C8B-B14F-4D97-AF65-F5344CB8AC3E}">
        <p14:creationId xmlns:p14="http://schemas.microsoft.com/office/powerpoint/2010/main" val="1585494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 (specifická)  imunita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087CF2F-25DA-4F21-98DC-1030F1D99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132" y="3711389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3FCB7A3-FD24-4D0C-85CA-1AA4B9B4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32" y="3314514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aktivace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6B18CA8-FBFD-4923-99E7-BA3C00EEA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532" y="371138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DA3E39A-80F6-4771-922D-B67C1A733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732" y="3314514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uvolnění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45A238E-FEEA-4B11-BE3D-EDDFB1AB8547}"/>
              </a:ext>
            </a:extLst>
          </p:cNvPr>
          <p:cNvSpPr txBox="1">
            <a:spLocks noChangeArrowheads="1"/>
          </p:cNvSpPr>
          <p:nvPr/>
        </p:nvSpPr>
        <p:spPr bwMode="auto">
          <a:xfrm rot="7385850">
            <a:off x="9851701" y="33883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D2F9646-FB54-43B3-BB53-1D30C3727198}"/>
              </a:ext>
            </a:extLst>
          </p:cNvPr>
          <p:cNvSpPr txBox="1">
            <a:spLocks noChangeArrowheads="1"/>
          </p:cNvSpPr>
          <p:nvPr/>
        </p:nvSpPr>
        <p:spPr bwMode="auto">
          <a:xfrm rot="14549454">
            <a:off x="9600876" y="35407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25374DA-939D-466B-9390-88231BAD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107" y="3133539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84D38D0A-7730-4340-90B7-8790FAEA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132" y="3330389"/>
            <a:ext cx="1828800" cy="7620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Lymfocyt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B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FB587B13-79FC-492D-80E4-34C247BC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332" y="3216089"/>
            <a:ext cx="1981200" cy="9525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Plazmatická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buňka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E9F86D06-0E97-468A-8D12-2957A85C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132" y="3292289"/>
            <a:ext cx="1905000" cy="8382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Specifické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protilátky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B3467F-46AE-4BF4-9BBD-96F79FE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732" y="4092389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A17C16-D4AD-4C42-A564-DF60777F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132" y="43971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IgD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F8A2364-AA19-4526-A5E1-438A9FAA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332" y="44733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IgA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BAC59D4-1F7E-4599-A4CC-B54DFC01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457" y="4320989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IgM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D145E44-4B84-43E6-94D9-59C12F80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257" y="3939989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IgG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F1BE7B94-1B1B-4768-A7BC-5ADA42646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1732" y="3939989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F8DE37A-7192-422E-94FC-77E673E4B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0332" y="4092389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E4749EB0-8AB5-4BBA-826A-490B603CE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6132" y="4168589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DA360AC1-145A-4AF1-A5F8-9886907D9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532" y="4092389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31706FC9-6E15-41F3-8EFD-E6593D32B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0532" y="4016189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6726655B-CD9F-4107-BB4D-B96232D0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HUMORÁLNÍ – zprostředkována B lymfocyty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240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C3973-7530-4CA6-93DC-F536F35D5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3C15D-FE55-47FE-8955-86D64A1B7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383B59-3412-486D-8F28-1EC9323D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EDA293-DC91-4A85-B44F-04948CF2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8" t="31746" r="29457" b="12508"/>
          <a:stretch/>
        </p:blipFill>
        <p:spPr>
          <a:xfrm>
            <a:off x="4257876" y="1569567"/>
            <a:ext cx="5443473" cy="4260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631BC3-69C0-4CE3-9625-A47C0FD93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00" t="29587" r="2500" b="33333"/>
          <a:stretch/>
        </p:blipFill>
        <p:spPr>
          <a:xfrm>
            <a:off x="666000" y="1711946"/>
            <a:ext cx="2859223" cy="39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60D000F-281C-4768-ABCF-7AC008C9298A}"/>
              </a:ext>
            </a:extLst>
          </p:cNvPr>
          <p:cNvSpPr txBox="1">
            <a:spLocks/>
          </p:cNvSpPr>
          <p:nvPr/>
        </p:nvSpPr>
        <p:spPr>
          <a:xfrm>
            <a:off x="720000" y="150374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IgG</a:t>
            </a:r>
            <a:r>
              <a:rPr lang="cs-CZ" kern="0" dirty="0"/>
              <a:t> (75% z celkového množství) - prochází placentou a zajišťuje obranu novorozence v prvních měsících života</a:t>
            </a:r>
          </a:p>
          <a:p>
            <a:pPr lvl="1"/>
            <a:r>
              <a:rPr lang="cs-CZ" kern="0" dirty="0"/>
              <a:t>fixují komplement (aktivace klasické cesty)</a:t>
            </a:r>
          </a:p>
          <a:p>
            <a:pPr lvl="1"/>
            <a:r>
              <a:rPr lang="cs-CZ" kern="0" dirty="0"/>
              <a:t>OPSONIN - usnadňují pohlcení baktérie fágem</a:t>
            </a:r>
          </a:p>
          <a:p>
            <a:r>
              <a:rPr lang="cs-CZ" kern="0" dirty="0" err="1"/>
              <a:t>IgA</a:t>
            </a:r>
            <a:r>
              <a:rPr lang="cs-CZ" kern="0" dirty="0"/>
              <a:t> (15%) - dominantní třída slizničního imunitního systému</a:t>
            </a:r>
          </a:p>
          <a:p>
            <a:r>
              <a:rPr lang="cs-CZ" kern="0" dirty="0" err="1"/>
              <a:t>IgM</a:t>
            </a:r>
            <a:r>
              <a:rPr lang="cs-CZ" kern="0" dirty="0"/>
              <a:t> (10%) - prvá protilátka časné imunitní odpovědi</a:t>
            </a:r>
          </a:p>
          <a:p>
            <a:r>
              <a:rPr lang="cs-CZ" kern="0" dirty="0"/>
              <a:t>IgD (0,2%) - nejasný význam</a:t>
            </a:r>
          </a:p>
          <a:p>
            <a:r>
              <a:rPr lang="cs-CZ" kern="0" dirty="0" err="1"/>
              <a:t>IgE</a:t>
            </a:r>
            <a:r>
              <a:rPr lang="cs-CZ" kern="0" dirty="0"/>
              <a:t> (0,004%) - obrana proti parazitárním baktériím</a:t>
            </a:r>
          </a:p>
          <a:p>
            <a:pPr lvl="1"/>
            <a:r>
              <a:rPr lang="cs-CZ" kern="0" dirty="0"/>
              <a:t>vazba na žírné buňky způsobuje uvolnění histaminu (alergie)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664037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14651" cy="4139998"/>
          </a:xfrm>
        </p:spPr>
        <p:txBody>
          <a:bodyPr/>
          <a:lstStyle/>
          <a:p>
            <a:r>
              <a:rPr lang="cs-CZ" dirty="0"/>
              <a:t>Pasivní imunizace</a:t>
            </a:r>
          </a:p>
          <a:p>
            <a:pPr lvl="1"/>
            <a:r>
              <a:rPr lang="cs-CZ" dirty="0"/>
              <a:t>podání specifických protilátek (</a:t>
            </a:r>
            <a:r>
              <a:rPr lang="cs-CZ" dirty="0" err="1"/>
              <a:t>IgG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okamžitá reakce s antigenem, omezená délka ochrany</a:t>
            </a:r>
          </a:p>
          <a:p>
            <a:pPr lvl="1"/>
            <a:r>
              <a:rPr lang="cs-CZ" dirty="0"/>
              <a:t>neaktivuje se vlastní imunitní systém</a:t>
            </a:r>
          </a:p>
          <a:p>
            <a:pPr lvl="1"/>
            <a:r>
              <a:rPr lang="cs-CZ" dirty="0"/>
              <a:t>nevznikají paměťové buňky</a:t>
            </a:r>
          </a:p>
          <a:p>
            <a:r>
              <a:rPr lang="cs-CZ" dirty="0"/>
              <a:t>Aktivní imunizace</a:t>
            </a:r>
          </a:p>
          <a:p>
            <a:pPr lvl="1"/>
            <a:r>
              <a:rPr lang="cs-CZ" dirty="0"/>
              <a:t>podání antigenního materiálu (mrtvé/oslabené viry, bakterie, toxiny)</a:t>
            </a:r>
          </a:p>
          <a:p>
            <a:pPr lvl="1"/>
            <a:r>
              <a:rPr lang="cs-CZ" dirty="0"/>
              <a:t>nutnost podání dlouho před stykem s antigenem</a:t>
            </a:r>
          </a:p>
          <a:p>
            <a:pPr lvl="1"/>
            <a:r>
              <a:rPr lang="cs-CZ" dirty="0"/>
              <a:t>aktivace vlastního imunitního systému</a:t>
            </a:r>
          </a:p>
          <a:p>
            <a:pPr lvl="1"/>
            <a:r>
              <a:rPr lang="cs-CZ" dirty="0"/>
              <a:t>vznikají paměťové buňky – dlouhodobá imunita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569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3C8BD-F5F3-4184-A474-4B838ACB0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F21F23-FDBB-4CDA-A973-5B73298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 </a:t>
            </a:r>
            <a:r>
              <a:rPr lang="cs-CZ" dirty="0" err="1"/>
              <a:t>histokompatibilní</a:t>
            </a:r>
            <a:r>
              <a:rPr lang="cs-CZ" dirty="0"/>
              <a:t>  komplex  (MHC)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B848E-007F-43C4-9E16-58D7B99A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třída</a:t>
            </a:r>
          </a:p>
          <a:p>
            <a:pPr lvl="1"/>
            <a:r>
              <a:rPr lang="cs-CZ" dirty="0"/>
              <a:t>přítomný na všech jaderných buňkách</a:t>
            </a:r>
          </a:p>
          <a:p>
            <a:pPr lvl="1"/>
            <a:r>
              <a:rPr lang="cs-CZ" dirty="0"/>
              <a:t>předkládá „cizí“ molekulu (virovou, nádorovou) cytotoxickým T lymfocytům</a:t>
            </a:r>
          </a:p>
          <a:p>
            <a:pPr lvl="1"/>
            <a:r>
              <a:rPr lang="cs-CZ" dirty="0"/>
              <a:t>buňky specifické imunity se na HLA </a:t>
            </a:r>
            <a:r>
              <a:rPr lang="cs-CZ" dirty="0" err="1"/>
              <a:t>I.tř</a:t>
            </a:r>
            <a:r>
              <a:rPr lang="cs-CZ" dirty="0"/>
              <a:t> napojí a zkontrolují, zda protein(antigen) vystavený patří našemu organismu</a:t>
            </a:r>
          </a:p>
          <a:p>
            <a:r>
              <a:rPr lang="cs-CZ" dirty="0"/>
              <a:t>II. Třída</a:t>
            </a:r>
          </a:p>
          <a:p>
            <a:pPr lvl="1"/>
            <a:r>
              <a:rPr lang="cs-CZ" dirty="0"/>
              <a:t>na povrchu antigen prezentujících buněk</a:t>
            </a:r>
          </a:p>
          <a:p>
            <a:pPr lvl="1"/>
            <a:r>
              <a:rPr lang="cs-CZ" dirty="0"/>
              <a:t>lymfocyty B, makrofágy; po aktivaci buňky T, buňky štítné žlázy, endotelové buňky </a:t>
            </a:r>
          </a:p>
          <a:p>
            <a:pPr lvl="1"/>
            <a:r>
              <a:rPr lang="cs-CZ" dirty="0"/>
              <a:t>předkládá cizí molekuly pomocným buňkám T</a:t>
            </a:r>
          </a:p>
        </p:txBody>
      </p:sp>
    </p:spTree>
    <p:extLst>
      <p:ext uri="{BB962C8B-B14F-4D97-AF65-F5344CB8AC3E}">
        <p14:creationId xmlns:p14="http://schemas.microsoft.com/office/powerpoint/2010/main" val="2314424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6921D-7515-4097-A50C-4D297294B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39C74-A4FA-4D0D-B6F1-76D3B47EA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6303E9-0A26-4476-9BE4-1A175D61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https://www.youtube.com/watch?v=k9QAyP3bYmc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>
                <a:hlinkClick r:id="rId3"/>
              </a:rPr>
              <a:t>https://www.youtube.com/watch?v=d6qFPegEYV0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 err="1"/>
              <a:t>NinjaNerd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6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plazma. Organické látky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9778"/>
            <a:ext cx="10753200" cy="4139998"/>
          </a:xfrm>
        </p:spPr>
        <p:txBody>
          <a:bodyPr/>
          <a:lstStyle/>
          <a:p>
            <a:r>
              <a:rPr lang="cs-CZ" dirty="0"/>
              <a:t>Plazmatické proteiny	60-80 g/l</a:t>
            </a:r>
          </a:p>
          <a:p>
            <a:pPr lvl="1"/>
            <a:r>
              <a:rPr lang="cs-CZ" dirty="0"/>
              <a:t>Albuminy (40-48 g/l): </a:t>
            </a:r>
            <a:r>
              <a:rPr lang="cs-CZ" dirty="0" err="1"/>
              <a:t>onkotický</a:t>
            </a:r>
            <a:r>
              <a:rPr lang="cs-CZ" dirty="0"/>
              <a:t> tlak, transport iontů, mastných kyselin, pigmentů, látek tělu cizích, hormonů</a:t>
            </a:r>
          </a:p>
          <a:p>
            <a:pPr lvl="1"/>
            <a:r>
              <a:rPr lang="cs-CZ" dirty="0"/>
              <a:t>Globuliny (18-30 g/l)</a:t>
            </a:r>
          </a:p>
          <a:p>
            <a:pPr lvl="2"/>
            <a:r>
              <a:rPr lang="el-GR" dirty="0"/>
              <a:t>α-</a:t>
            </a:r>
            <a:r>
              <a:rPr lang="cs-CZ" dirty="0"/>
              <a:t>globuliny: transport hormonů, kovů, vitamínů</a:t>
            </a:r>
          </a:p>
          <a:p>
            <a:pPr lvl="2"/>
            <a:r>
              <a:rPr lang="el-GR" dirty="0"/>
              <a:t>β-</a:t>
            </a:r>
            <a:r>
              <a:rPr lang="cs-CZ" dirty="0"/>
              <a:t>globuliny: vazba hemu, vit. B12, železa, transport cholesterolu</a:t>
            </a:r>
          </a:p>
          <a:p>
            <a:pPr lvl="2"/>
            <a:r>
              <a:rPr lang="el-GR" dirty="0"/>
              <a:t>γ-</a:t>
            </a:r>
            <a:r>
              <a:rPr lang="cs-CZ" dirty="0"/>
              <a:t>globuliny: protilátky, specifická imunita</a:t>
            </a:r>
          </a:p>
          <a:p>
            <a:pPr lvl="1"/>
            <a:r>
              <a:rPr lang="cs-CZ" dirty="0"/>
              <a:t>Fibrinogen (3 g/l): srážení krve</a:t>
            </a:r>
          </a:p>
          <a:p>
            <a:r>
              <a:rPr lang="cs-CZ" dirty="0"/>
              <a:t>Tuky (4-10 g/l)</a:t>
            </a:r>
          </a:p>
          <a:p>
            <a:r>
              <a:rPr lang="cs-CZ" dirty="0"/>
              <a:t>Glukóza (4-5,5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  <a:p>
            <a:r>
              <a:rPr lang="cs-CZ" dirty="0"/>
              <a:t>Dusíkaté látky (0,2-0,4 g/l): močovina, bilirubin, aminokyseliny</a:t>
            </a:r>
          </a:p>
          <a:p>
            <a:r>
              <a:rPr lang="cs-CZ" dirty="0"/>
              <a:t>Hormony, vitamíny, enzymy, léky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98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51"/>
            <a:ext cx="11212024" cy="451576"/>
          </a:xfrm>
        </p:spPr>
        <p:txBody>
          <a:bodyPr/>
          <a:lstStyle/>
          <a:p>
            <a:r>
              <a:rPr lang="cs-CZ" dirty="0"/>
              <a:t>Viskozita krve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29"/>
            <a:ext cx="11212024" cy="4139998"/>
          </a:xfrm>
        </p:spPr>
        <p:txBody>
          <a:bodyPr/>
          <a:lstStyle/>
          <a:p>
            <a:r>
              <a:rPr lang="cs-CZ" dirty="0"/>
              <a:t>Viskozita neboli vazkost je veličina, která charakterizuje vnitřní tření tekutiny a závisí především na přitažlivých silách mezi částicemi</a:t>
            </a:r>
          </a:p>
          <a:p>
            <a:r>
              <a:rPr lang="cs-CZ" b="1" dirty="0"/>
              <a:t>Fibrinogen</a:t>
            </a:r>
            <a:r>
              <a:rPr lang="cs-CZ" dirty="0"/>
              <a:t> (Interakce s Ery, s LDL; </a:t>
            </a:r>
            <a:r>
              <a:rPr lang="cs-CZ" dirty="0" err="1"/>
              <a:t>hyperfibrinogenémie</a:t>
            </a:r>
            <a:r>
              <a:rPr lang="cs-CZ" dirty="0"/>
              <a:t>)</a:t>
            </a:r>
          </a:p>
          <a:p>
            <a:r>
              <a:rPr lang="cs-CZ" b="1" dirty="0"/>
              <a:t>Hematokrit</a:t>
            </a:r>
            <a:r>
              <a:rPr lang="cs-CZ" dirty="0"/>
              <a:t> (přímé a nepřímé interakce mezi Ery a mezi Ery a fibrinogenem)</a:t>
            </a:r>
          </a:p>
          <a:p>
            <a:r>
              <a:rPr lang="cs-CZ" b="1" dirty="0"/>
              <a:t>Průměr cévy</a:t>
            </a:r>
          </a:p>
          <a:p>
            <a:r>
              <a:rPr lang="cs-CZ" b="1" dirty="0"/>
              <a:t>Rychlost proudění krve</a:t>
            </a:r>
          </a:p>
          <a:p>
            <a:r>
              <a:rPr lang="pl-PL" b="1" dirty="0"/>
              <a:t>Teplota</a:t>
            </a:r>
            <a:r>
              <a:rPr lang="pl-PL" dirty="0"/>
              <a:t> (za fyziologických podmínek zanedbatelný parametr)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3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7EBA2E69-27BF-401C-9BCE-9A70EE2E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42" y="1643536"/>
            <a:ext cx="176798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erytrocyty</a:t>
            </a:r>
            <a:endParaRPr lang="en-US" altLang="cs-CZ" sz="28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5.10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</a:t>
            </a:r>
            <a:r>
              <a:rPr lang="cs-CZ" altLang="cs-CZ" sz="2800" i="1" dirty="0" err="1"/>
              <a:t>l</a:t>
            </a:r>
            <a:endParaRPr lang="en-US" altLang="cs-CZ" sz="28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95995FA-1EC1-4084-AFBD-A2B3FF77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146" y="1636153"/>
            <a:ext cx="175240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leukocyty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4-10.10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BC509C46-9DF3-4375-AC37-D8B5F0D5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640" y="1642740"/>
            <a:ext cx="2339102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trombocyty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150-400.10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pic>
        <p:nvPicPr>
          <p:cNvPr id="52" name="Picture 6" descr="Erytrocyty">
            <a:extLst>
              <a:ext uri="{FF2B5EF4-FFF2-40B4-BE49-F238E27FC236}">
                <a16:creationId xmlns:a16="http://schemas.microsoft.com/office/drawing/2014/main" id="{DDB6E975-3E3C-41E7-BD31-250B2DE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80" y="2468375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 descr="trombocyty">
            <a:extLst>
              <a:ext uri="{FF2B5EF4-FFF2-40B4-BE49-F238E27FC236}">
                <a16:creationId xmlns:a16="http://schemas.microsoft.com/office/drawing/2014/main" id="{0F54C78C-C275-4832-88ED-4145EFA4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26923"/>
          <a:stretch>
            <a:fillRect/>
          </a:stretch>
        </p:blipFill>
        <p:spPr bwMode="auto">
          <a:xfrm>
            <a:off x="7911359" y="246837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13">
            <a:extLst>
              <a:ext uri="{FF2B5EF4-FFF2-40B4-BE49-F238E27FC236}">
                <a16:creationId xmlns:a16="http://schemas.microsoft.com/office/drawing/2014/main" id="{A6EF85E1-0780-4D7B-AF6F-CACD8588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9" y="3547133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0B316F1B-DD3C-40E7-A513-DCDEAE32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009" y="3545545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49C660D2-266C-4372-BE5C-20E755AD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959" y="4536145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5D96C065-0C2E-47F9-82A7-1FE3364F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9" y="4536145"/>
            <a:ext cx="120436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5819644-5B5F-4421-8147-C5108A6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4536145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64" name="Text Box 18">
            <a:extLst>
              <a:ext uri="{FF2B5EF4-FFF2-40B4-BE49-F238E27FC236}">
                <a16:creationId xmlns:a16="http://schemas.microsoft.com/office/drawing/2014/main" id="{ABEB6A1A-0806-4B1A-9B29-7CF89F3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359" y="4536145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D25CA2DF-78CA-4E35-AA73-AA75BDD6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909" y="4536145"/>
            <a:ext cx="1518044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52FC0B75-BA64-42C0-B709-36C91FC6C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6159" y="2631145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" name="Line 21">
            <a:extLst>
              <a:ext uri="{FF2B5EF4-FFF2-40B4-BE49-F238E27FC236}">
                <a16:creationId xmlns:a16="http://schemas.microsoft.com/office/drawing/2014/main" id="{50AB3D54-F5BD-4013-967F-5E1E73645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759" y="2631145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98FB70EB-54E9-4B89-A613-393A34CA49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5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A7C5A035-3163-4D46-B0E2-68BE99E87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790" y="398322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" name="Line 24">
            <a:extLst>
              <a:ext uri="{FF2B5EF4-FFF2-40B4-BE49-F238E27FC236}">
                <a16:creationId xmlns:a16="http://schemas.microsoft.com/office/drawing/2014/main" id="{B2247467-1F3D-4C61-B4A9-A2F0F1E00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159" y="4002745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25">
            <a:extLst>
              <a:ext uri="{FF2B5EF4-FFF2-40B4-BE49-F238E27FC236}">
                <a16:creationId xmlns:a16="http://schemas.microsoft.com/office/drawing/2014/main" id="{0E47B341-82F9-441C-8416-0189D401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7559" y="400274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6EF78DA2-13C5-4D5F-AB0D-C4344A5FE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0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C8C0C1-5867-4B57-A707-F47BD86E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9" y="4956702"/>
            <a:ext cx="1579135" cy="14669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733626-F50F-4095-A167-85AC70C43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99" y="4991757"/>
            <a:ext cx="1579135" cy="14412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389901-18EA-453C-B7E9-7329FF96A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4" y="4956702"/>
            <a:ext cx="1579136" cy="15694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639C3D-9F20-42E8-9F65-414CA732D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82" y="4928914"/>
            <a:ext cx="1982954" cy="17994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1ACBC7-0B80-4C1E-9F27-B67C3F393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36" y="5069545"/>
            <a:ext cx="1352041" cy="118767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CC8F40E-50B7-4424-A2BD-96BB93E80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55" y="4956702"/>
            <a:ext cx="1982954" cy="179943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A4E38AC-93B9-4685-B7F0-F813777F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09" y="5097333"/>
            <a:ext cx="1352041" cy="11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7B379A3E-22A8-4D9A-AB7E-89D1CDC1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41" y="6176150"/>
            <a:ext cx="4076118" cy="62089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Schéma krevního nátěru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79AC4A-88E6-4A3F-91CF-926A278D55C8}"/>
              </a:ext>
            </a:extLst>
          </p:cNvPr>
          <p:cNvGrpSpPr/>
          <p:nvPr/>
        </p:nvGrpSpPr>
        <p:grpSpPr>
          <a:xfrm>
            <a:off x="301818" y="1629249"/>
            <a:ext cx="10987906" cy="4678762"/>
            <a:chOff x="292582" y="1629249"/>
            <a:chExt cx="10987906" cy="467876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AA1B801-DA3C-46B2-9B3F-850158D0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5641" r="8043" b="8548"/>
            <a:stretch/>
          </p:blipFill>
          <p:spPr>
            <a:xfrm>
              <a:off x="292582" y="1629249"/>
              <a:ext cx="10449309" cy="4678762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79BC27C3-C463-4289-9F78-970AA579F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0" t="5641" r="3626" b="66898"/>
            <a:stretch/>
          </p:blipFill>
          <p:spPr>
            <a:xfrm>
              <a:off x="9407236" y="1629249"/>
              <a:ext cx="1873252" cy="1497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76B3E6-36D6-41B6-98B1-DD2F129CE48B}"/>
              </a:ext>
            </a:extLst>
          </p:cNvPr>
          <p:cNvSpPr/>
          <p:nvPr/>
        </p:nvSpPr>
        <p:spPr bwMode="auto">
          <a:xfrm>
            <a:off x="7620000" y="294042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9111</TotalTime>
  <Words>2584</Words>
  <Application>Microsoft Office PowerPoint</Application>
  <PresentationFormat>Širokoúhlá obrazovka</PresentationFormat>
  <Paragraphs>481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Fyziologie krve. Imunitní systém.</vt:lpstr>
      <vt:lpstr>Prezentace aplikace PowerPoint</vt:lpstr>
      <vt:lpstr>Funkce krve </vt:lpstr>
      <vt:lpstr>Krevní plazma. Anorganické látky. </vt:lpstr>
      <vt:lpstr>Krevní plazma. Organické látky </vt:lpstr>
      <vt:lpstr>Viskozita krve </vt:lpstr>
      <vt:lpstr>Formované krevní elementy </vt:lpstr>
      <vt:lpstr>Formované krevní elementy </vt:lpstr>
      <vt:lpstr>Hematopoéza</vt:lpstr>
      <vt:lpstr>Erytropoéza</vt:lpstr>
      <vt:lpstr>Erytropoéza</vt:lpstr>
      <vt:lpstr>Zánik červených krvinek</vt:lpstr>
      <vt:lpstr>Červená krvinka (erytrocyt)</vt:lpstr>
      <vt:lpstr>Červená krvinka (erytrocyt)</vt:lpstr>
      <vt:lpstr>Funkce Ery</vt:lpstr>
      <vt:lpstr>Hematokrit (Hct)</vt:lpstr>
      <vt:lpstr>Hemoglobin (Hb)</vt:lpstr>
      <vt:lpstr>Vypočítané hodnoty červené složky</vt:lpstr>
      <vt:lpstr>Sedimentace erytrocytů</vt:lpstr>
      <vt:lpstr>Sedimentace erytrocytů</vt:lpstr>
      <vt:lpstr>Hemolýza</vt:lpstr>
      <vt:lpstr>Systém AB0</vt:lpstr>
      <vt:lpstr>Systém AB0</vt:lpstr>
      <vt:lpstr>Systém Rh</vt:lpstr>
      <vt:lpstr>Hematopoéza</vt:lpstr>
      <vt:lpstr>Bílé  krvinky (leukocyty) </vt:lpstr>
      <vt:lpstr>Prezentace aplikace PowerPoint</vt:lpstr>
      <vt:lpstr>Granulocyty </vt:lpstr>
      <vt:lpstr>Agranulocyty</vt:lpstr>
      <vt:lpstr>Imunita</vt:lpstr>
      <vt:lpstr>Nespecifické ochranné bariéry lidského těla</vt:lpstr>
      <vt:lpstr>Orgány imunitního systému</vt:lpstr>
      <vt:lpstr>Imunita </vt:lpstr>
      <vt:lpstr>Vrozená (přirozená, nespecifická) imunita</vt:lpstr>
      <vt:lpstr>Signály nebezpečí</vt:lpstr>
      <vt:lpstr>Buněčná nespecifická imunita</vt:lpstr>
      <vt:lpstr>Funkce fagocytů</vt:lpstr>
      <vt:lpstr>NK buňky</vt:lpstr>
      <vt:lpstr>Nespecifická humorální imunita</vt:lpstr>
      <vt:lpstr>Komplementový systém</vt:lpstr>
      <vt:lpstr>Prezentace aplikace PowerPoint</vt:lpstr>
      <vt:lpstr>Komplementový systém</vt:lpstr>
      <vt:lpstr>Získaná (specifická) imunita </vt:lpstr>
      <vt:lpstr>Získaná  (specifická)  imunita</vt:lpstr>
      <vt:lpstr>Imunoglobuliny</vt:lpstr>
      <vt:lpstr>Imunoglobuliny</vt:lpstr>
      <vt:lpstr>Imunizace</vt:lpstr>
      <vt:lpstr>Hlavní  histokompatibilní  komplex  (MHC)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Xenie Budínská</cp:lastModifiedBy>
  <cp:revision>188</cp:revision>
  <cp:lastPrinted>1601-01-01T00:00:00Z</cp:lastPrinted>
  <dcterms:created xsi:type="dcterms:W3CDTF">2019-10-07T09:26:17Z</dcterms:created>
  <dcterms:modified xsi:type="dcterms:W3CDTF">2023-11-30T08:27:13Z</dcterms:modified>
</cp:coreProperties>
</file>