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2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30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58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58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25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85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27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33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05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11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03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94DDA-9033-4BF2-92F3-713AB3ECDAC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9EF83-5D4F-4A46-90FB-660BCB938F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15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Angelmanův</a:t>
            </a:r>
            <a:r>
              <a:rPr lang="cs-CZ" dirty="0"/>
              <a:t> syndrom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MUDr. Klára Drábová, Ph.D.</a:t>
            </a:r>
          </a:p>
        </p:txBody>
      </p:sp>
    </p:spTree>
    <p:extLst>
      <p:ext uri="{BB962C8B-B14F-4D97-AF65-F5344CB8AC3E}">
        <p14:creationId xmlns:p14="http://schemas.microsoft.com/office/powerpoint/2010/main" val="174987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2237"/>
            <a:ext cx="10515600" cy="1325563"/>
          </a:xfrm>
        </p:spPr>
        <p:txBody>
          <a:bodyPr/>
          <a:lstStyle/>
          <a:p>
            <a:r>
              <a:rPr lang="cs-CZ" dirty="0" err="1"/>
              <a:t>Angelmanův</a:t>
            </a:r>
            <a:r>
              <a:rPr lang="cs-CZ" dirty="0"/>
              <a:t> syndrom - fenotyp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27050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u všech postižených:</a:t>
            </a:r>
          </a:p>
          <a:p>
            <a:pPr lvl="1"/>
            <a:r>
              <a:rPr lang="cs-CZ" dirty="0"/>
              <a:t>málo rozvinutá řeč – pouze minimum slov, spíše neverbální projev</a:t>
            </a:r>
          </a:p>
          <a:p>
            <a:pPr lvl="1"/>
            <a:r>
              <a:rPr lang="cs-CZ" dirty="0"/>
              <a:t>těžká mentální retardace </a:t>
            </a:r>
          </a:p>
          <a:p>
            <a:pPr lvl="1"/>
            <a:r>
              <a:rPr lang="cs-CZ" dirty="0"/>
              <a:t>motorické problémy – ataktické pohyby, strnulá chůze (připomínající pohyby loutky)</a:t>
            </a:r>
          </a:p>
          <a:p>
            <a:pPr lvl="1"/>
            <a:r>
              <a:rPr lang="cs-CZ" dirty="0"/>
              <a:t>bezdůvodné záchvaty smíchu</a:t>
            </a:r>
          </a:p>
          <a:p>
            <a:r>
              <a:rPr lang="cs-CZ" dirty="0"/>
              <a:t>asi u 80 % postižených se vyskytuje:</a:t>
            </a:r>
          </a:p>
          <a:p>
            <a:pPr lvl="1"/>
            <a:r>
              <a:rPr lang="cs-CZ" dirty="0"/>
              <a:t>porucha pozornosti</a:t>
            </a:r>
          </a:p>
          <a:p>
            <a:pPr lvl="1"/>
            <a:r>
              <a:rPr lang="cs-CZ" dirty="0"/>
              <a:t>hypotonie</a:t>
            </a:r>
          </a:p>
          <a:p>
            <a:pPr lvl="1"/>
            <a:r>
              <a:rPr lang="cs-CZ" dirty="0" err="1"/>
              <a:t>mikrocefálie</a:t>
            </a:r>
            <a:endParaRPr lang="cs-CZ" dirty="0"/>
          </a:p>
          <a:p>
            <a:pPr lvl="1"/>
            <a:r>
              <a:rPr lang="cs-CZ" dirty="0"/>
              <a:t>abnormální EEG</a:t>
            </a:r>
          </a:p>
          <a:p>
            <a:r>
              <a:rPr lang="cs-CZ" dirty="0"/>
              <a:t>u 20–80 % se může objevit i :</a:t>
            </a:r>
          </a:p>
          <a:p>
            <a:pPr lvl="1"/>
            <a:r>
              <a:rPr lang="cs-CZ" dirty="0"/>
              <a:t>šilhání</a:t>
            </a:r>
          </a:p>
          <a:p>
            <a:pPr lvl="1"/>
            <a:r>
              <a:rPr lang="cs-CZ" dirty="0"/>
              <a:t>poruchy polykacího reflexu</a:t>
            </a:r>
          </a:p>
          <a:p>
            <a:pPr lvl="1"/>
            <a:r>
              <a:rPr lang="cs-CZ" dirty="0" err="1"/>
              <a:t>hypopigmentace</a:t>
            </a:r>
            <a:endParaRPr lang="cs-CZ" dirty="0"/>
          </a:p>
          <a:p>
            <a:pPr lvl="1"/>
            <a:r>
              <a:rPr lang="cs-CZ" dirty="0" err="1"/>
              <a:t>oploštělé</a:t>
            </a:r>
            <a:r>
              <a:rPr lang="cs-CZ" dirty="0"/>
              <a:t> záhlaví</a:t>
            </a:r>
          </a:p>
          <a:p>
            <a:pPr lvl="1"/>
            <a:r>
              <a:rPr lang="cs-CZ" dirty="0"/>
              <a:t>hyperaktivita</a:t>
            </a:r>
          </a:p>
          <a:p>
            <a:pPr lvl="1"/>
            <a:r>
              <a:rPr lang="cs-CZ" dirty="0"/>
              <a:t>epileptické záchvaty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661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 err="1"/>
              <a:t>Prader-Williho</a:t>
            </a:r>
            <a:r>
              <a:rPr lang="cs-CZ" dirty="0"/>
              <a:t> syndrom - fenotyp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5715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u="sng" dirty="0"/>
              <a:t>Novorozenci a kojenci</a:t>
            </a:r>
          </a:p>
          <a:p>
            <a:r>
              <a:rPr lang="cs-CZ" dirty="0"/>
              <a:t>výrazně snížený svalový tonus (</a:t>
            </a:r>
            <a:r>
              <a:rPr lang="cs-CZ" b="1" dirty="0"/>
              <a:t>hypotonie</a:t>
            </a:r>
            <a:r>
              <a:rPr lang="cs-CZ" dirty="0"/>
              <a:t>)</a:t>
            </a:r>
          </a:p>
          <a:p>
            <a:r>
              <a:rPr lang="cs-CZ" dirty="0" err="1"/>
              <a:t>kraniofaciální</a:t>
            </a:r>
            <a:r>
              <a:rPr lang="cs-CZ" dirty="0"/>
              <a:t> dysmorfie – oční štěrbiny ve tvaru mandlí, zúžená hlava v oblasti spánků, tenký horní ret</a:t>
            </a:r>
          </a:p>
          <a:p>
            <a:r>
              <a:rPr lang="cs-CZ" dirty="0"/>
              <a:t>neprospívání – částečně díky chabému sacímu reflexu</a:t>
            </a:r>
          </a:p>
          <a:p>
            <a:r>
              <a:rPr lang="cs-CZ" dirty="0"/>
              <a:t>strabismus</a:t>
            </a:r>
          </a:p>
          <a:p>
            <a:r>
              <a:rPr lang="cs-CZ" dirty="0"/>
              <a:t>únava, apatie, špatná reakce na stimulaci, slabý pláč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Batolata a předškoláci</a:t>
            </a:r>
          </a:p>
          <a:p>
            <a:r>
              <a:rPr lang="cs-CZ" dirty="0"/>
              <a:t>nezvladatelná </a:t>
            </a:r>
            <a:r>
              <a:rPr lang="cs-CZ" b="1" dirty="0"/>
              <a:t>touha po jídle</a:t>
            </a:r>
            <a:r>
              <a:rPr lang="cs-CZ" dirty="0"/>
              <a:t> s následnou </a:t>
            </a:r>
            <a:r>
              <a:rPr lang="cs-CZ" b="1" dirty="0"/>
              <a:t>obezitou</a:t>
            </a:r>
            <a:r>
              <a:rPr lang="cs-CZ" dirty="0"/>
              <a:t> - příčinou je vysoká hladina </a:t>
            </a:r>
            <a:r>
              <a:rPr lang="cs-CZ" b="1" dirty="0" err="1"/>
              <a:t>ghrelinu</a:t>
            </a:r>
            <a:r>
              <a:rPr lang="cs-CZ" dirty="0"/>
              <a:t> (</a:t>
            </a:r>
            <a:r>
              <a:rPr lang="cs-CZ" dirty="0" err="1"/>
              <a:t>orexigení</a:t>
            </a:r>
            <a:r>
              <a:rPr lang="cs-CZ" dirty="0"/>
              <a:t> účinky)</a:t>
            </a:r>
          </a:p>
          <a:p>
            <a:r>
              <a:rPr lang="cs-CZ" dirty="0" err="1"/>
              <a:t>hypogonadotropní</a:t>
            </a:r>
            <a:r>
              <a:rPr lang="cs-CZ" dirty="0"/>
              <a:t> </a:t>
            </a:r>
            <a:r>
              <a:rPr lang="cs-CZ" b="1" dirty="0" err="1"/>
              <a:t>hypogonadismus</a:t>
            </a:r>
            <a:r>
              <a:rPr lang="cs-CZ" dirty="0"/>
              <a:t> – nedostatečná produkce </a:t>
            </a:r>
            <a:r>
              <a:rPr lang="cs-CZ" dirty="0" err="1"/>
              <a:t>GnRH</a:t>
            </a:r>
            <a:r>
              <a:rPr lang="cs-CZ" dirty="0"/>
              <a:t> </a:t>
            </a:r>
            <a:r>
              <a:rPr lang="cs-CZ" dirty="0" err="1"/>
              <a:t>hypothalamem</a:t>
            </a:r>
            <a:r>
              <a:rPr lang="cs-CZ" dirty="0"/>
              <a:t> je příčinou snížené produkce pohlavních hormonů a snížené plodnosti, sekundární pohlavní znaky jsou málo vyvinuté</a:t>
            </a:r>
          </a:p>
          <a:p>
            <a:r>
              <a:rPr lang="cs-CZ" b="1" dirty="0"/>
              <a:t>malý vzrůst</a:t>
            </a:r>
            <a:r>
              <a:rPr lang="cs-CZ" dirty="0"/>
              <a:t> (kolem 150 cm), méně svaloviny, krátké ruce a nohy, skolióza</a:t>
            </a:r>
          </a:p>
          <a:p>
            <a:r>
              <a:rPr lang="cs-CZ" dirty="0"/>
              <a:t>problémy s učením</a:t>
            </a:r>
          </a:p>
          <a:p>
            <a:r>
              <a:rPr lang="cs-CZ" dirty="0"/>
              <a:t>opožděný motorický vývoj</a:t>
            </a:r>
          </a:p>
          <a:p>
            <a:r>
              <a:rPr lang="cs-CZ" dirty="0"/>
              <a:t>opožděný vývoj řeči a špatná artikulace</a:t>
            </a:r>
          </a:p>
          <a:p>
            <a:r>
              <a:rPr lang="cs-CZ" dirty="0"/>
              <a:t>poruchy chování – tvrdohlavost a záchvaty vzteku, obvykle v souvislosti s jídlem</a:t>
            </a:r>
          </a:p>
          <a:p>
            <a:r>
              <a:rPr lang="cs-CZ" dirty="0"/>
              <a:t>porucha spánkového cyklu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448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Angelmanův</a:t>
            </a:r>
            <a:r>
              <a:rPr lang="cs-CZ" dirty="0"/>
              <a:t> syndrom – závěr: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Prezentovaná kazuistika ukazuje charakteristický fenotyp </a:t>
            </a:r>
            <a:r>
              <a:rPr lang="cs-CZ" dirty="0" err="1"/>
              <a:t>Angelmanova</a:t>
            </a:r>
            <a:r>
              <a:rPr lang="cs-CZ" dirty="0"/>
              <a:t> syndromu. </a:t>
            </a:r>
          </a:p>
          <a:p>
            <a:pPr marL="0" indent="0">
              <a:buNone/>
            </a:pPr>
            <a:r>
              <a:rPr lang="cs-CZ" dirty="0"/>
              <a:t>Pacient je </a:t>
            </a:r>
            <a:r>
              <a:rPr lang="cs-CZ" dirty="0" err="1"/>
              <a:t>multioborově</a:t>
            </a:r>
            <a:r>
              <a:rPr lang="cs-CZ" dirty="0"/>
              <a:t> sledován.</a:t>
            </a:r>
          </a:p>
          <a:p>
            <a:pPr marL="0" indent="0">
              <a:buNone/>
            </a:pPr>
            <a:r>
              <a:rPr lang="cs-CZ" dirty="0"/>
              <a:t>Rodina byla předána do péče Centra provázení.</a:t>
            </a:r>
          </a:p>
        </p:txBody>
      </p:sp>
    </p:spTree>
    <p:extLst>
      <p:ext uri="{BB962C8B-B14F-4D97-AF65-F5344CB8AC3E}">
        <p14:creationId xmlns:p14="http://schemas.microsoft.com/office/powerpoint/2010/main" val="10354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Angelmanův</a:t>
            </a:r>
            <a:r>
              <a:rPr lang="cs-CZ" dirty="0"/>
              <a:t> syndrom – anamnéza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Matka roč. 1986, dělnice, zdravá</a:t>
            </a:r>
          </a:p>
          <a:p>
            <a:r>
              <a:rPr lang="cs-CZ" dirty="0"/>
              <a:t>Otec roč. 1988, dělník, zdráv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Společně snaha o koncepci asi 2 roky, poté konzultace v centru asistované reprodukce a IVF - první embryo-transfer úspěšný</a:t>
            </a:r>
          </a:p>
          <a:p>
            <a:pPr marL="0" indent="0">
              <a:buNone/>
            </a:pPr>
            <a:r>
              <a:rPr lang="cs-CZ" dirty="0"/>
              <a:t>Proband z 1.gravidity, po transferu měla matka hyperstimulační syndrom, 14 dní byla na JIP, měla otok plic, výpotek s nutností odsávání, těhotenské </a:t>
            </a:r>
            <a:r>
              <a:rPr lang="cs-CZ" dirty="0" err="1"/>
              <a:t>screeningy</a:t>
            </a:r>
            <a:r>
              <a:rPr lang="cs-CZ" dirty="0"/>
              <a:t> v normě, v 30.t.g. opět hospitalizovaná pro zkrácený čípek, předčasný porod, 34.t.g. SZ, 2180g/44cm, nekříšen, AS 9-9-10, 2 týdny v inkubátoru pro nezralost (neudržel tělesnou teplotu, hůře sál – nechtěl se přisát k prsu při dostatečné laktaci matky), FT 2 dny pro ikterus</a:t>
            </a:r>
          </a:p>
        </p:txBody>
      </p:sp>
    </p:spTree>
    <p:extLst>
      <p:ext uri="{BB962C8B-B14F-4D97-AF65-F5344CB8AC3E}">
        <p14:creationId xmlns:p14="http://schemas.microsoft.com/office/powerpoint/2010/main" val="858035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Angelmanův</a:t>
            </a:r>
            <a:r>
              <a:rPr lang="cs-CZ" dirty="0"/>
              <a:t> syndrom - anamnéza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 dalším průběhu prospívá, cvičí Vojtovu metodu pro retardaci </a:t>
            </a:r>
            <a:r>
              <a:rPr lang="cs-CZ" dirty="0" err="1"/>
              <a:t>vertikalizace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Sledován na ortopedii pro pes </a:t>
            </a:r>
            <a:r>
              <a:rPr lang="cs-CZ" dirty="0" err="1"/>
              <a:t>abduktovalgus</a:t>
            </a:r>
            <a:r>
              <a:rPr lang="cs-CZ" dirty="0"/>
              <a:t> vpravo, dop. intenzivní rehabilitace.</a:t>
            </a:r>
          </a:p>
          <a:p>
            <a:pPr marL="0" indent="0">
              <a:buNone/>
            </a:pPr>
            <a:r>
              <a:rPr lang="cs-CZ" dirty="0"/>
              <a:t>Sledován na neurologii, kde dg. spastická paraparetická forma DMO, mikrocefalie, stigmatizace, MRI mozku s fyziologickým nálezem.</a:t>
            </a:r>
          </a:p>
          <a:p>
            <a:pPr marL="0" indent="0">
              <a:buNone/>
            </a:pPr>
            <a:r>
              <a:rPr lang="cs-CZ" dirty="0"/>
              <a:t>Ve 3 letech věku přijat na ARO pro krátkou poruchu vědomí – dle EEG první </a:t>
            </a:r>
            <a:r>
              <a:rPr lang="cs-CZ" dirty="0" err="1"/>
              <a:t>epiparoxysmus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111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Angelmanův</a:t>
            </a:r>
            <a:r>
              <a:rPr lang="cs-CZ" dirty="0"/>
              <a:t> syndrom - anamnéza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Epileptické záchvaty se opakovaly, hospitalizován status </a:t>
            </a:r>
            <a:r>
              <a:rPr lang="cs-CZ" dirty="0" err="1"/>
              <a:t>epilepticus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Od 09/2019 bez záchvatu, stav stabilizován.</a:t>
            </a:r>
          </a:p>
          <a:p>
            <a:pPr marL="0" indent="0">
              <a:buNone/>
            </a:pPr>
            <a:r>
              <a:rPr lang="cs-CZ" dirty="0"/>
              <a:t>PMV – od 5. měsíců věku se začal otáčet, v 18 měsících věku sedí sám, samostatná chůze od 3,5 roku, vtáčí špičky, </a:t>
            </a:r>
            <a:r>
              <a:rPr lang="cs-CZ" dirty="0" err="1"/>
              <a:t>pedes</a:t>
            </a:r>
            <a:r>
              <a:rPr lang="cs-CZ" dirty="0"/>
              <a:t> </a:t>
            </a:r>
            <a:r>
              <a:rPr lang="cs-CZ" dirty="0" err="1"/>
              <a:t>plani</a:t>
            </a:r>
            <a:r>
              <a:rPr lang="cs-CZ" dirty="0"/>
              <a:t>, chůze nejistá, kolébavá, později ataktická.</a:t>
            </a:r>
          </a:p>
          <a:p>
            <a:pPr marL="0" indent="0">
              <a:buNone/>
            </a:pPr>
            <a:r>
              <a:rPr lang="cs-CZ" dirty="0"/>
              <a:t>V 5 letech ataktická samostatná chůze, ruce široce roztažené od těla, nemluví, vydává zvuky, usmívá se, výrazně sliní, má pleny. </a:t>
            </a:r>
          </a:p>
        </p:txBody>
      </p:sp>
    </p:spTree>
    <p:extLst>
      <p:ext uri="{BB962C8B-B14F-4D97-AF65-F5344CB8AC3E}">
        <p14:creationId xmlns:p14="http://schemas.microsoft.com/office/powerpoint/2010/main" val="259565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Angelmanův</a:t>
            </a:r>
            <a:r>
              <a:rPr lang="cs-CZ" dirty="0"/>
              <a:t> syndrom – popis probanda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03202" y="2152121"/>
            <a:ext cx="5080002" cy="3810001"/>
          </a:xfrm>
        </p:spPr>
      </p:pic>
      <p:sp>
        <p:nvSpPr>
          <p:cNvPr id="5" name="TextovéPole 4"/>
          <p:cNvSpPr txBox="1"/>
          <p:nvPr/>
        </p:nvSpPr>
        <p:spPr>
          <a:xfrm>
            <a:off x="4902200" y="1690688"/>
            <a:ext cx="68453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výška 105cm (pod 3.percentilem), </a:t>
            </a:r>
          </a:p>
          <a:p>
            <a:r>
              <a:rPr lang="cs-CZ" sz="2400" dirty="0"/>
              <a:t>hmotnost 16kg (pod 3.percentilem), </a:t>
            </a:r>
          </a:p>
          <a:p>
            <a:r>
              <a:rPr lang="cs-CZ" sz="2400" dirty="0"/>
              <a:t>Obvod hlavy 47cm (výrazně pod 3.percentilem), </a:t>
            </a:r>
          </a:p>
          <a:p>
            <a:r>
              <a:rPr lang="cs-CZ" sz="2400" dirty="0"/>
              <a:t>hlava </a:t>
            </a:r>
            <a:r>
              <a:rPr lang="cs-CZ" sz="2400" dirty="0" err="1"/>
              <a:t>brachycephalická</a:t>
            </a:r>
            <a:r>
              <a:rPr lang="cs-CZ" sz="2400" dirty="0"/>
              <a:t>, ploché záhlaví, nižší vlasová hranice v okcipitální oblasti, vlasy zrzavé, obličej - užší oční štěrbiny, </a:t>
            </a:r>
            <a:r>
              <a:rPr lang="cs-CZ" sz="2400" dirty="0" err="1"/>
              <a:t>epicanty</a:t>
            </a:r>
            <a:r>
              <a:rPr lang="cs-CZ" sz="2400" dirty="0"/>
              <a:t>, výraznější nos, úzký horní ret, gotické patro, chrup nemá po extrakci, hrudník zevně bez nápadností, břicho měkké bez </a:t>
            </a:r>
            <a:r>
              <a:rPr lang="cs-CZ" sz="2400" dirty="0" err="1"/>
              <a:t>organomegálie</a:t>
            </a:r>
            <a:r>
              <a:rPr lang="cs-CZ" sz="2400" dirty="0"/>
              <a:t>, genitál chlapecký prepubertální, končetiny symetrické, spastické DKK, </a:t>
            </a:r>
            <a:r>
              <a:rPr lang="cs-CZ" sz="2400" dirty="0" err="1"/>
              <a:t>genua</a:t>
            </a:r>
            <a:r>
              <a:rPr lang="cs-CZ" sz="2400" dirty="0"/>
              <a:t> </a:t>
            </a:r>
            <a:r>
              <a:rPr lang="cs-CZ" sz="2400" dirty="0" err="1"/>
              <a:t>valga</a:t>
            </a:r>
            <a:r>
              <a:rPr lang="cs-CZ" sz="2400" dirty="0"/>
              <a:t>, </a:t>
            </a:r>
            <a:r>
              <a:rPr lang="cs-CZ" sz="2400" dirty="0" err="1"/>
              <a:t>pedes</a:t>
            </a:r>
            <a:r>
              <a:rPr lang="cs-CZ" sz="2400" dirty="0"/>
              <a:t> </a:t>
            </a:r>
            <a:r>
              <a:rPr lang="cs-CZ" sz="2400" dirty="0" err="1"/>
              <a:t>plani</a:t>
            </a:r>
            <a:r>
              <a:rPr lang="cs-CZ" sz="2400" dirty="0"/>
              <a:t> nohy, HKK - krátké prsty, příčná rýha vpravo, velmi živé dítě</a:t>
            </a:r>
          </a:p>
        </p:txBody>
      </p:sp>
    </p:spTree>
    <p:extLst>
      <p:ext uri="{BB962C8B-B14F-4D97-AF65-F5344CB8AC3E}">
        <p14:creationId xmlns:p14="http://schemas.microsoft.com/office/powerpoint/2010/main" val="3646191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Angelmanův</a:t>
            </a:r>
            <a:r>
              <a:rPr lang="cs-CZ" dirty="0"/>
              <a:t> syndrom - genealogie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1690688"/>
            <a:ext cx="6014876" cy="480876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172" y="1444217"/>
            <a:ext cx="6771638" cy="541378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39800" y="1690688"/>
            <a:ext cx="208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Rodokmen matky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84900" y="1690688"/>
            <a:ext cx="227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Rodokmen otce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03200" y="2425700"/>
            <a:ext cx="825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65 ca kostí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527565" y="2302589"/>
            <a:ext cx="10772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56 –</a:t>
            </a:r>
            <a:r>
              <a:rPr lang="cs-CZ" sz="1000" dirty="0" err="1"/>
              <a:t>plic.embolie</a:t>
            </a:r>
            <a:endParaRPr lang="cs-CZ" sz="1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022600" y="2302589"/>
            <a:ext cx="927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87 – ca prsu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240786" y="2302589"/>
            <a:ext cx="1130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55 – ca plic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15950" y="5156200"/>
            <a:ext cx="9116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Zdraví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682493" y="5177710"/>
            <a:ext cx="1319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Zdraví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824810" y="2196067"/>
            <a:ext cx="10135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75 - CMP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9924448" y="3904887"/>
            <a:ext cx="1092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suicidium</a:t>
            </a:r>
            <a:endParaRPr lang="cs-CZ" sz="1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752300" y="4113286"/>
            <a:ext cx="1008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suicidium</a:t>
            </a:r>
            <a:endParaRPr lang="cs-CZ" sz="1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8966200" y="2196067"/>
            <a:ext cx="9582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věkem</a:t>
            </a:r>
          </a:p>
        </p:txBody>
      </p:sp>
    </p:spTree>
    <p:extLst>
      <p:ext uri="{BB962C8B-B14F-4D97-AF65-F5344CB8AC3E}">
        <p14:creationId xmlns:p14="http://schemas.microsoft.com/office/powerpoint/2010/main" val="1135039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Angelmanův</a:t>
            </a:r>
            <a:r>
              <a:rPr lang="cs-CZ" dirty="0"/>
              <a:t> syndrom – genetická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karyotyp:  46, XY normální mužský</a:t>
            </a:r>
          </a:p>
          <a:p>
            <a:pPr marL="0" indent="0">
              <a:buNone/>
            </a:pPr>
            <a:r>
              <a:rPr lang="cs-CZ" dirty="0" err="1"/>
              <a:t>Array</a:t>
            </a:r>
            <a:r>
              <a:rPr lang="cs-CZ" dirty="0"/>
              <a:t>-CGH:</a:t>
            </a:r>
          </a:p>
          <a:p>
            <a:pPr marL="0" indent="0">
              <a:buNone/>
            </a:pPr>
            <a:r>
              <a:rPr lang="cs-CZ" dirty="0"/>
              <a:t>nalezena </a:t>
            </a:r>
            <a:r>
              <a:rPr lang="cs-CZ" dirty="0" err="1"/>
              <a:t>mikrodelece</a:t>
            </a:r>
            <a:r>
              <a:rPr lang="cs-CZ" dirty="0"/>
              <a:t> v oblasti 15q11.2-q13.1 o velikosti přibližně 5,74 </a:t>
            </a:r>
            <a:r>
              <a:rPr lang="cs-CZ" dirty="0" err="1"/>
              <a:t>Mb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Mikrodelece</a:t>
            </a:r>
            <a:r>
              <a:rPr lang="cs-CZ" dirty="0"/>
              <a:t> oblasti 15q11.2-q13.1 je popisována jako kauzální příčina </a:t>
            </a:r>
            <a:r>
              <a:rPr lang="cs-CZ" dirty="0" err="1"/>
              <a:t>Angelmanova</a:t>
            </a:r>
            <a:r>
              <a:rPr lang="cs-CZ" dirty="0"/>
              <a:t> a </a:t>
            </a:r>
            <a:r>
              <a:rPr lang="cs-CZ" dirty="0" err="1"/>
              <a:t>Prader-Williho</a:t>
            </a:r>
            <a:r>
              <a:rPr lang="cs-CZ" dirty="0"/>
              <a:t> syndromu.</a:t>
            </a:r>
          </a:p>
          <a:p>
            <a:pPr marL="0" indent="0">
              <a:buNone/>
            </a:pPr>
            <a:r>
              <a:rPr lang="cs-CZ" dirty="0"/>
              <a:t>Výsledek byl ověřen metodou MLPA.</a:t>
            </a:r>
          </a:p>
          <a:p>
            <a:pPr marL="0" indent="0">
              <a:buNone/>
            </a:pPr>
            <a:r>
              <a:rPr lang="cs-CZ" dirty="0"/>
              <a:t>Ani u jednoho z rodičů tato změna nebyla nalezena.</a:t>
            </a:r>
          </a:p>
        </p:txBody>
      </p:sp>
    </p:spTree>
    <p:extLst>
      <p:ext uri="{BB962C8B-B14F-4D97-AF65-F5344CB8AC3E}">
        <p14:creationId xmlns:p14="http://schemas.microsoft.com/office/powerpoint/2010/main" val="1423340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Angelmanův</a:t>
            </a:r>
            <a:r>
              <a:rPr lang="cs-CZ" dirty="0"/>
              <a:t> syndrom – </a:t>
            </a:r>
            <a:r>
              <a:rPr lang="cs-CZ" dirty="0">
                <a:solidFill>
                  <a:srgbClr val="FF0000"/>
                </a:solidFill>
              </a:rPr>
              <a:t>genetická podstata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/>
              <a:t>Angelmanův</a:t>
            </a:r>
            <a:r>
              <a:rPr lang="cs-CZ" b="1" dirty="0"/>
              <a:t> syndrom</a:t>
            </a:r>
            <a:r>
              <a:rPr lang="cs-CZ" dirty="0"/>
              <a:t> (AS, </a:t>
            </a:r>
            <a:r>
              <a:rPr lang="cs-CZ" i="1" dirty="0"/>
              <a:t>Happy </a:t>
            </a:r>
            <a:r>
              <a:rPr lang="cs-CZ" i="1" dirty="0" err="1"/>
              <a:t>puppet</a:t>
            </a:r>
            <a:r>
              <a:rPr lang="cs-CZ" i="1" dirty="0"/>
              <a:t> syndrome</a:t>
            </a:r>
            <a:r>
              <a:rPr lang="cs-CZ" dirty="0"/>
              <a:t>) je </a:t>
            </a:r>
            <a:r>
              <a:rPr lang="cs-CZ" dirty="0" err="1"/>
              <a:t>mikrodeleční</a:t>
            </a:r>
            <a:r>
              <a:rPr lang="cs-CZ" dirty="0"/>
              <a:t> syndrom, způsobený nejčastěji delecí v úseku 15q11–13 na </a:t>
            </a:r>
            <a:r>
              <a:rPr lang="cs-CZ" b="1" dirty="0" err="1"/>
              <a:t>maternálním</a:t>
            </a:r>
            <a:r>
              <a:rPr lang="cs-CZ" dirty="0"/>
              <a:t> chromosomu (tzn. určitého úseku na dlouhém raménku 15. chromosomu) nebo </a:t>
            </a:r>
            <a:r>
              <a:rPr lang="cs-CZ" dirty="0" err="1"/>
              <a:t>uniparetální</a:t>
            </a:r>
            <a:r>
              <a:rPr lang="cs-CZ" dirty="0"/>
              <a:t> </a:t>
            </a:r>
            <a:r>
              <a:rPr lang="cs-CZ" dirty="0" err="1"/>
              <a:t>dizomií</a:t>
            </a:r>
            <a:r>
              <a:rPr lang="cs-CZ" dirty="0"/>
              <a:t> otcovského 15. chromosomu.</a:t>
            </a:r>
            <a:br>
              <a:rPr lang="cs-CZ" dirty="0"/>
            </a:br>
            <a:r>
              <a:rPr lang="cs-CZ" dirty="0"/>
              <a:t>Incidence toho syndromu činí cca 1/16 000.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/>
              <a:t>Prader</a:t>
            </a:r>
            <a:r>
              <a:rPr lang="cs-CZ" b="1" dirty="0"/>
              <a:t>–</a:t>
            </a:r>
            <a:r>
              <a:rPr lang="cs-CZ" b="1" dirty="0" err="1"/>
              <a:t>Williho</a:t>
            </a:r>
            <a:r>
              <a:rPr lang="cs-CZ" b="1" dirty="0"/>
              <a:t> syndrom</a:t>
            </a:r>
            <a:r>
              <a:rPr lang="cs-CZ" dirty="0"/>
              <a:t> (PWS) je </a:t>
            </a:r>
            <a:r>
              <a:rPr lang="cs-CZ" dirty="0" err="1"/>
              <a:t>mikrodeleční</a:t>
            </a:r>
            <a:r>
              <a:rPr lang="cs-CZ" dirty="0"/>
              <a:t> syndrom 15q11-13 na </a:t>
            </a:r>
            <a:r>
              <a:rPr lang="cs-CZ" b="1" dirty="0" err="1"/>
              <a:t>paternálním</a:t>
            </a:r>
            <a:r>
              <a:rPr lang="cs-CZ" dirty="0"/>
              <a:t> chromosomu nebo je způsoben </a:t>
            </a:r>
            <a:r>
              <a:rPr lang="cs-CZ" dirty="0" err="1"/>
              <a:t>uniparentální</a:t>
            </a:r>
            <a:r>
              <a:rPr lang="cs-CZ" dirty="0"/>
              <a:t> </a:t>
            </a:r>
            <a:r>
              <a:rPr lang="cs-CZ" dirty="0" err="1"/>
              <a:t>dizomií</a:t>
            </a:r>
            <a:r>
              <a:rPr lang="cs-CZ" dirty="0"/>
              <a:t> mateřského 15. chromosomu.</a:t>
            </a:r>
          </a:p>
        </p:txBody>
      </p:sp>
    </p:spTree>
    <p:extLst>
      <p:ext uri="{BB962C8B-B14F-4D97-AF65-F5344CB8AC3E}">
        <p14:creationId xmlns:p14="http://schemas.microsoft.com/office/powerpoint/2010/main" val="413110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Angelmanův</a:t>
            </a:r>
            <a:r>
              <a:rPr lang="cs-CZ" dirty="0"/>
              <a:t> / </a:t>
            </a:r>
            <a:r>
              <a:rPr lang="cs-CZ" dirty="0" err="1"/>
              <a:t>Prader-Williho</a:t>
            </a:r>
            <a:r>
              <a:rPr lang="cs-CZ" dirty="0"/>
              <a:t> syndrom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6100" y="2208572"/>
            <a:ext cx="5435600" cy="372232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590" y="2298701"/>
            <a:ext cx="5315929" cy="351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16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828</Words>
  <Application>Microsoft Office PowerPoint</Application>
  <PresentationFormat>Širokoúhlá obrazovka</PresentationFormat>
  <Paragraphs>87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Angelmanův syndrom</vt:lpstr>
      <vt:lpstr>Angelmanův syndrom – anamnéza</vt:lpstr>
      <vt:lpstr>Angelmanův syndrom - anamnéza</vt:lpstr>
      <vt:lpstr>Angelmanův syndrom - anamnéza</vt:lpstr>
      <vt:lpstr>Angelmanův syndrom – popis probanda</vt:lpstr>
      <vt:lpstr>Angelmanův syndrom - genealogie</vt:lpstr>
      <vt:lpstr>Angelmanův syndrom – genetická vyšetření</vt:lpstr>
      <vt:lpstr>Angelmanův syndrom – genetická podstata</vt:lpstr>
      <vt:lpstr>Angelmanův / Prader-Williho syndrom</vt:lpstr>
      <vt:lpstr>Angelmanův syndrom - fenotyp</vt:lpstr>
      <vt:lpstr>Prader-Williho syndrom - fenotyp</vt:lpstr>
      <vt:lpstr>Angelmanův syndrom – závěr: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Angelmanův syndrom</dc:title>
  <dc:creator>Drábová Klára</dc:creator>
  <cp:lastModifiedBy>Kateřina Stehlíková</cp:lastModifiedBy>
  <cp:revision>21</cp:revision>
  <dcterms:created xsi:type="dcterms:W3CDTF">2021-01-21T13:08:16Z</dcterms:created>
  <dcterms:modified xsi:type="dcterms:W3CDTF">2021-02-05T10:43:28Z</dcterms:modified>
</cp:coreProperties>
</file>