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5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7" r:id="rId25"/>
    <p:sldId id="286" r:id="rId26"/>
    <p:sldId id="285" r:id="rId27"/>
    <p:sldId id="291" r:id="rId28"/>
    <p:sldId id="290" r:id="rId29"/>
    <p:sldId id="292" r:id="rId30"/>
    <p:sldId id="289" r:id="rId31"/>
    <p:sldId id="282" r:id="rId32"/>
    <p:sldId id="281" r:id="rId33"/>
    <p:sldId id="295" r:id="rId34"/>
    <p:sldId id="28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B7787FF-49D6-453A-852A-F789B98FE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06D051-07CC-47BA-A4F0-7BA4BDF22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F65A-DABF-42FF-A919-E2492D2C84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3F65A2F-D29B-485D-AAF3-CB66C7845C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41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20. 9. 2023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%3D1615%26code%3D05413&amp;bvm=bv.122852650,d.d2s&amp;psig=AFQjCNGxCVJ0DQzAoYKqLp0onu-DsEthWg&amp;ust=1464334225873471" TargetMode="External"/><Relationship Id="rId13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iva.svobodova@fnusa.cz" TargetMode="External"/><Relationship Id="rId3" Type="http://schemas.openxmlformats.org/officeDocument/2006/relationships/hyperlink" Target="mailto:iva.zambo@fnusa.cz" TargetMode="External"/><Relationship Id="rId7" Type="http://schemas.openxmlformats.org/officeDocument/2006/relationships/hyperlink" Target="mailto:vita.zampachova@fnusa.cz" TargetMode="External"/><Relationship Id="rId2" Type="http://schemas.openxmlformats.org/officeDocument/2006/relationships/hyperlink" Target="mailto:marketa.hermanova@fnus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denek.bednarik@fnusa.cz" TargetMode="External"/><Relationship Id="rId5" Type="http://schemas.openxmlformats.org/officeDocument/2006/relationships/hyperlink" Target="mailto:lukas.velecky@fnusa.cz" TargetMode="External"/><Relationship Id="rId4" Type="http://schemas.openxmlformats.org/officeDocument/2006/relationships/hyperlink" Target="mailto:sylva.hotarkova@fnusa.cz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76450-71D2-44CF-8CF5-C40482B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2" y="-636611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dirty="0"/>
              <a:t>Zpracování fixovaného materiálu TME</a:t>
            </a:r>
          </a:p>
        </p:txBody>
      </p:sp>
      <p:pic>
        <p:nvPicPr>
          <p:cNvPr id="4" name="Zástupný symbol pro obsah 3" descr="P9110857.JPG">
            <a:extLst>
              <a:ext uri="{FF2B5EF4-FFF2-40B4-BE49-F238E27FC236}">
                <a16:creationId xmlns:a16="http://schemas.microsoft.com/office/drawing/2014/main" id="{615268FA-5A26-4295-9EFD-0CE8263F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02" y="814146"/>
            <a:ext cx="4253993" cy="5261519"/>
          </a:xfrm>
        </p:spPr>
      </p:pic>
      <p:pic>
        <p:nvPicPr>
          <p:cNvPr id="5" name="Zástupný symbol pro obsah 5" descr="P9110862.JPG">
            <a:extLst>
              <a:ext uri="{FF2B5EF4-FFF2-40B4-BE49-F238E27FC236}">
                <a16:creationId xmlns:a16="http://schemas.microsoft.com/office/drawing/2014/main" id="{0F9B7DB8-B86C-4812-96C4-4474BD5C7C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381" y="814146"/>
            <a:ext cx="3268233" cy="26434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F27B493-5CD1-4E41-A75B-D9DDC5718499}"/>
              </a:ext>
            </a:extLst>
          </p:cNvPr>
          <p:cNvSpPr/>
          <p:nvPr/>
        </p:nvSpPr>
        <p:spPr>
          <a:xfrm>
            <a:off x="4688381" y="3521120"/>
            <a:ext cx="39262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cirkurální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resekční linie (CRM) –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neperitonealizované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části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vytvoření lamel – CT řezy, tloušťka cca 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nafocení lamel (celkově i jednotlivě)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187BF4-BB59-4529-96E7-6CFD1A815761}"/>
              </a:ext>
            </a:extLst>
          </p:cNvPr>
          <p:cNvSpPr/>
          <p:nvPr/>
        </p:nvSpPr>
        <p:spPr>
          <a:xfrm>
            <a:off x="8345103" y="1413581"/>
            <a:ext cx="35875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zpracování pro histologické vyšetření</a:t>
            </a:r>
          </a:p>
          <a:p>
            <a:pPr lvl="1">
              <a:buFontTx/>
              <a:buChar char="-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resekční okraje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mimo nádor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střevní stěna s nádorem, včetně vztahu k cirkulárnímu resekčnímu okraji CRM)</a:t>
            </a:r>
          </a:p>
          <a:p>
            <a:pPr marL="1000125" lvl="2" indent="-285750"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125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identifikace a zaznačení lymfatických uzlin či satelitních ložisek z blízkosti CRM</a:t>
            </a:r>
          </a:p>
        </p:txBody>
      </p:sp>
    </p:spTree>
    <p:extLst>
      <p:ext uri="{BB962C8B-B14F-4D97-AF65-F5344CB8AC3E}">
        <p14:creationId xmlns:p14="http://schemas.microsoft.com/office/powerpoint/2010/main" val="3271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859702BB-2B50-49B8-B8C6-178C6AA979BF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>
          <a:xfrm>
            <a:off x="1919288" y="1285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solidFill>
                  <a:schemeClr val="tx1"/>
                </a:solidFill>
              </a:rPr>
              <a:t>Př. Fokální kortikální dysplazie: histopatologické vyšetření </a:t>
            </a:r>
            <a:r>
              <a:rPr lang="cs-CZ" sz="2400" b="1" dirty="0" err="1">
                <a:solidFill>
                  <a:schemeClr val="tx1"/>
                </a:solidFill>
              </a:rPr>
              <a:t>molformovaného</a:t>
            </a:r>
            <a:r>
              <a:rPr lang="cs-CZ" sz="2400" b="1" dirty="0">
                <a:solidFill>
                  <a:schemeClr val="tx1"/>
                </a:solidFill>
              </a:rPr>
              <a:t> kortexu </a:t>
            </a:r>
          </a:p>
        </p:txBody>
      </p:sp>
      <p:pic>
        <p:nvPicPr>
          <p:cNvPr id="14339" name="Picture 12" descr="5258-08-IIa-100x">
            <a:extLst>
              <a:ext uri="{FF2B5EF4-FFF2-40B4-BE49-F238E27FC236}">
                <a16:creationId xmlns:a16="http://schemas.microsoft.com/office/drawing/2014/main" id="{19005AFD-2533-4158-9FD2-DDA06974B5B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1" y="1341439"/>
            <a:ext cx="2767013" cy="3673475"/>
          </a:xfrm>
        </p:spPr>
      </p:pic>
      <p:pic>
        <p:nvPicPr>
          <p:cNvPr id="14340" name="Picture 22" descr="8389-08-02 sel">
            <a:extLst>
              <a:ext uri="{FF2B5EF4-FFF2-40B4-BE49-F238E27FC236}">
                <a16:creationId xmlns:a16="http://schemas.microsoft.com/office/drawing/2014/main" id="{4C987CB8-66EE-4641-8AC0-C04267E9C3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341438"/>
            <a:ext cx="2449512" cy="1816100"/>
          </a:xfrm>
        </p:spPr>
      </p:pic>
      <p:pic>
        <p:nvPicPr>
          <p:cNvPr id="14341" name="Picture 25" descr="4979-08-NF">
            <a:extLst>
              <a:ext uri="{FF2B5EF4-FFF2-40B4-BE49-F238E27FC236}">
                <a16:creationId xmlns:a16="http://schemas.microsoft.com/office/drawing/2014/main" id="{B8FE4BB9-B765-4B6C-A8DF-2E8CFF16537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3213101"/>
            <a:ext cx="2449512" cy="1844675"/>
          </a:xfrm>
        </p:spPr>
      </p:pic>
      <p:sp>
        <p:nvSpPr>
          <p:cNvPr id="14342" name="Text Box 27">
            <a:extLst>
              <a:ext uri="{FF2B5EF4-FFF2-40B4-BE49-F238E27FC236}">
                <a16:creationId xmlns:a16="http://schemas.microsoft.com/office/drawing/2014/main" id="{0644142A-D74A-4A0A-8FAE-21D2650A4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4652963"/>
            <a:ext cx="79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NF-01</a:t>
            </a:r>
          </a:p>
        </p:txBody>
      </p:sp>
      <p:sp>
        <p:nvSpPr>
          <p:cNvPr id="14343" name="TextovéPole 1">
            <a:extLst>
              <a:ext uri="{FF2B5EF4-FFF2-40B4-BE49-F238E27FC236}">
                <a16:creationId xmlns:a16="http://schemas.microsoft.com/office/drawing/2014/main" id="{41211B9C-49DF-4D2F-9A1A-9DF23BE2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3547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Přehledné barvení: hematoxylin-</a:t>
            </a:r>
            <a:r>
              <a:rPr lang="cs-CZ" altLang="cs-CZ" sz="1800" dirty="0" err="1"/>
              <a:t>eosin</a:t>
            </a:r>
            <a:endParaRPr lang="cs-CZ" altLang="cs-CZ" sz="18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365F1C38-889C-49FC-8309-D5DE34A2AD1B}"/>
              </a:ext>
            </a:extLst>
          </p:cNvPr>
          <p:cNvCxnSpPr>
            <a:stCxn id="14343" idx="0"/>
          </p:cNvCxnSpPr>
          <p:nvPr/>
        </p:nvCxnSpPr>
        <p:spPr>
          <a:xfrm flipV="1">
            <a:off x="3664693" y="4106863"/>
            <a:ext cx="818407" cy="1452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E4B26CA-5C11-4294-B908-1B6F70FC36AF}"/>
              </a:ext>
            </a:extLst>
          </p:cNvPr>
          <p:cNvCxnSpPr/>
          <p:nvPr/>
        </p:nvCxnSpPr>
        <p:spPr>
          <a:xfrm flipV="1">
            <a:off x="4224338" y="2703514"/>
            <a:ext cx="2519362" cy="288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ovéPole 6">
            <a:extLst>
              <a:ext uri="{FF2B5EF4-FFF2-40B4-BE49-F238E27FC236}">
                <a16:creationId xmlns:a16="http://schemas.microsoft.com/office/drawing/2014/main" id="{9C0413DB-B784-43CA-AF7C-D585E271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08" y="5528707"/>
            <a:ext cx="631634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Imunohistochemie</a:t>
            </a:r>
            <a:r>
              <a:rPr lang="cs-CZ" altLang="cs-CZ" sz="1800" dirty="0"/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Detekce antigenů (proteinů</a:t>
            </a:r>
            <a:r>
              <a:rPr lang="en-US" altLang="cs-CZ" sz="1400" dirty="0"/>
              <a:t>) </a:t>
            </a:r>
            <a:r>
              <a:rPr lang="cs-CZ" altLang="cs-CZ" sz="1400" dirty="0"/>
              <a:t>ve tkáňových řezech biopsií pomocí protilátek s vizualizací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vazby (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/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360657B-2CA3-495B-AA44-4A77FAB60E7E}"/>
              </a:ext>
            </a:extLst>
          </p:cNvPr>
          <p:cNvCxnSpPr>
            <a:cxnSpLocks/>
          </p:cNvCxnSpPr>
          <p:nvPr/>
        </p:nvCxnSpPr>
        <p:spPr>
          <a:xfrm flipH="1" flipV="1">
            <a:off x="7303345" y="4430296"/>
            <a:ext cx="254743" cy="1159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9163F7-2E88-485E-9C52-AB37A4599C0C}"/>
              </a:ext>
            </a:extLst>
          </p:cNvPr>
          <p:cNvSpPr txBox="1"/>
          <p:nvPr/>
        </p:nvSpPr>
        <p:spPr>
          <a:xfrm>
            <a:off x="9602809" y="3973918"/>
            <a:ext cx="2319844" cy="73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Pozitivní (hnědá reakce) průkaz </a:t>
            </a:r>
            <a:r>
              <a:rPr lang="cs-CZ" sz="1400" dirty="0" err="1"/>
              <a:t>neurofilament</a:t>
            </a:r>
            <a:r>
              <a:rPr lang="cs-CZ" sz="1400" dirty="0"/>
              <a:t> v </a:t>
            </a:r>
            <a:r>
              <a:rPr lang="cs-CZ" sz="1400" dirty="0" err="1"/>
              <a:t>dysmorfních</a:t>
            </a:r>
            <a:r>
              <a:rPr lang="cs-CZ" sz="1400" dirty="0"/>
              <a:t> neuronech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50F895-1FC0-4F79-9A53-5B21695CA163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8112125" y="4096781"/>
            <a:ext cx="1490684" cy="24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53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</a:t>
            </a:r>
            <a:r>
              <a:rPr lang="cs-CZ" sz="2800" dirty="0" err="1">
                <a:solidFill>
                  <a:schemeClr val="tx1"/>
                </a:solidFill>
              </a:rPr>
              <a:t>patogenezu</a:t>
            </a:r>
            <a:endParaRPr lang="cs-CZ" sz="2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</a:t>
            </a:r>
            <a:r>
              <a:rPr lang="cs-CZ" dirty="0" err="1"/>
              <a:t>mammy</a:t>
            </a:r>
            <a:r>
              <a:rPr lang="cs-CZ" dirty="0"/>
              <a:t>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</a:t>
            </a:r>
            <a:r>
              <a:rPr lang="cs-CZ" dirty="0" err="1"/>
              <a:t>mammy</a:t>
            </a:r>
            <a:r>
              <a:rPr lang="cs-CZ" dirty="0"/>
              <a:t>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7257" y="539522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WHO klasifikace gliomů 2016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37256" y="1842657"/>
            <a:ext cx="10976403" cy="486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Nový diagnostický přístup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→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Integrovaná diagnóza: </a:t>
            </a:r>
          </a:p>
          <a:p>
            <a:pPr marL="0" indent="0">
              <a:buNone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kombinace histologických znaků a molekulárních informací (fenotyp + genotyp)</a:t>
            </a:r>
          </a:p>
          <a:p>
            <a:pPr marL="0" indent="0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Histopatologická diagnóza/histopatologický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typing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tumoru</a:t>
            </a:r>
          </a:p>
          <a:p>
            <a:pPr>
              <a:buFontTx/>
              <a:buChar char="-"/>
            </a:pPr>
            <a:r>
              <a:rPr lang="cs-CZ" sz="2900" dirty="0"/>
              <a:t> </a:t>
            </a:r>
            <a:r>
              <a:rPr lang="cs-CZ" sz="2900" dirty="0" err="1"/>
              <a:t>astrocytární</a:t>
            </a:r>
            <a:r>
              <a:rPr lang="cs-CZ" sz="2900" dirty="0"/>
              <a:t>, </a:t>
            </a:r>
            <a:r>
              <a:rPr lang="cs-CZ" sz="2900" dirty="0" err="1"/>
              <a:t>oligodendrogliální</a:t>
            </a:r>
            <a:r>
              <a:rPr lang="cs-CZ" sz="2900" dirty="0"/>
              <a:t>, </a:t>
            </a:r>
            <a:r>
              <a:rPr lang="cs-CZ" sz="2900" dirty="0" err="1"/>
              <a:t>oligoastrocytární</a:t>
            </a:r>
            <a:r>
              <a:rPr lang="cs-CZ" sz="2900" dirty="0"/>
              <a:t>, </a:t>
            </a:r>
            <a:r>
              <a:rPr lang="cs-CZ" sz="2900" dirty="0" err="1"/>
              <a:t>glioneuronální</a:t>
            </a:r>
            <a:endParaRPr lang="cs-CZ" sz="2900" dirty="0"/>
          </a:p>
          <a:p>
            <a:pPr>
              <a:buFontTx/>
              <a:buChar char="-"/>
            </a:pPr>
            <a:r>
              <a:rPr lang="cs-CZ" sz="2900" dirty="0"/>
              <a:t> histopatologické vyšetřovací metody (přehledná a speciální barvení, histochemie, </a:t>
            </a:r>
            <a:r>
              <a:rPr lang="cs-CZ" sz="2900" dirty="0" err="1"/>
              <a:t>imunohistochemie</a:t>
            </a:r>
            <a:r>
              <a:rPr lang="cs-CZ" sz="2900" dirty="0"/>
              <a:t>)</a:t>
            </a:r>
          </a:p>
          <a:p>
            <a:endParaRPr lang="cs-CZ" sz="2900" dirty="0"/>
          </a:p>
          <a:p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Histopatologický </a:t>
            </a:r>
            <a:r>
              <a:rPr lang="cs-CZ" sz="2900" dirty="0" err="1">
                <a:solidFill>
                  <a:schemeClr val="accent1">
                    <a:lumMod val="75000"/>
                  </a:schemeClr>
                </a:solidFill>
              </a:rPr>
              <a:t>grading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 (WHO grade)</a:t>
            </a:r>
          </a:p>
          <a:p>
            <a:pPr>
              <a:buFontTx/>
              <a:buChar char="-"/>
            </a:pPr>
            <a:r>
              <a:rPr lang="cs-CZ" sz="2900" dirty="0"/>
              <a:t> hodnocení stupně malignity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Molekulární informace</a:t>
            </a:r>
          </a:p>
          <a:p>
            <a:pPr marL="0" indent="0">
              <a:buNone/>
            </a:pPr>
            <a:r>
              <a:rPr lang="cs-CZ" sz="2900" b="1" dirty="0">
                <a:solidFill>
                  <a:schemeClr val="accent1">
                    <a:lumMod val="75000"/>
                  </a:schemeClr>
                </a:solidFill>
              </a:rPr>
              <a:t>     → </a:t>
            </a:r>
            <a:r>
              <a:rPr lang="cs-CZ" sz="2900" dirty="0">
                <a:solidFill>
                  <a:schemeClr val="accent1">
                    <a:lumMod val="75000"/>
                  </a:schemeClr>
                </a:solidFill>
              </a:rPr>
              <a:t>detailnější klasifikace zejména gliomů a embryonálních nádorů CNS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ligodendrog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59" y="1783728"/>
            <a:ext cx="2199238" cy="15027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lioblastoma_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64" y="5431146"/>
            <a:ext cx="1423708" cy="1072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 descr="7-13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4060" y="4221144"/>
            <a:ext cx="1410020" cy="110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/>
          <a:stretch/>
        </p:blipFill>
        <p:spPr>
          <a:xfrm>
            <a:off x="8080630" y="664387"/>
            <a:ext cx="703450" cy="1124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6" y="3061141"/>
            <a:ext cx="1409304" cy="1056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23"/>
          <a:stretch/>
        </p:blipFill>
        <p:spPr>
          <a:xfrm>
            <a:off x="7349258" y="663860"/>
            <a:ext cx="731372" cy="1124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73" y="1885874"/>
            <a:ext cx="1411707" cy="105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8" y="66636"/>
            <a:ext cx="2199238" cy="1649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6" descr="Oligodendroglio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/>
          <a:stretch/>
        </p:blipFill>
        <p:spPr bwMode="auto">
          <a:xfrm>
            <a:off x="3342346" y="3346141"/>
            <a:ext cx="1161451" cy="16244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04559" y="3346360"/>
            <a:ext cx="1082952" cy="1624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Zástupný symbol pro obsah 5" descr="24-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200" y="5030196"/>
            <a:ext cx="2199238" cy="16567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510478" y="139497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Astrocytární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8693" y="292418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Oligodendrogliální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3996" y="460123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Oligoastrocytární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82235" y="631078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Glioneuronální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0" y="847"/>
            <a:ext cx="20188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err="1"/>
              <a:t>Fenotypizace</a:t>
            </a:r>
            <a:r>
              <a:rPr lang="cs-CZ" sz="2000" dirty="0"/>
              <a:t> gliových tumorů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42932" y="247555"/>
            <a:ext cx="27158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Grading</a:t>
            </a:r>
            <a:r>
              <a:rPr lang="cs-CZ" dirty="0"/>
              <a:t> gliových tumorů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70787" y="141956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Buněčnost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14765" y="2575322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Cytonukleární</a:t>
            </a:r>
            <a:r>
              <a:rPr lang="cs-CZ" dirty="0"/>
              <a:t> atypie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488572" y="37463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Mitózy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479372" y="4994150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Mikrovaskulární</a:t>
            </a:r>
            <a:r>
              <a:rPr lang="cs-CZ" dirty="0"/>
              <a:t> </a:t>
            </a:r>
            <a:r>
              <a:rPr lang="cs-CZ" dirty="0" err="1"/>
              <a:t>proliferáty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6360558" y="617450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Nekrózy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9184105" y="246821"/>
            <a:ext cx="27783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Genotyp gliových tumorů</a:t>
            </a:r>
          </a:p>
        </p:txBody>
      </p:sp>
      <p:pic>
        <p:nvPicPr>
          <p:cNvPr id="27" name="Zástupný symbol pro obsah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6" y="663860"/>
            <a:ext cx="1251284" cy="93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05" y="2465063"/>
            <a:ext cx="1523410" cy="1147038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6541" y="1612285"/>
            <a:ext cx="1748278" cy="720249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9782082" y="125048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IDH1, IDH2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9867457" y="3612101"/>
            <a:ext cx="193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Kodelece</a:t>
            </a:r>
            <a:r>
              <a:rPr lang="cs-CZ" dirty="0"/>
              <a:t> 1p/19q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10235699" y="648481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H3K27M</a:t>
            </a: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01" y="4082164"/>
            <a:ext cx="1590204" cy="1055498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0235699" y="5068915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Mutace ATRX</a:t>
            </a:r>
          </a:p>
        </p:txBody>
      </p:sp>
      <p:pic>
        <p:nvPicPr>
          <p:cNvPr id="37" name="Zástupný symbol obrázku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8" t="15918" r="29037" b="50715"/>
          <a:stretch/>
        </p:blipFill>
        <p:spPr>
          <a:xfrm>
            <a:off x="9248273" y="5401429"/>
            <a:ext cx="1587731" cy="10867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29916"/>
            <a:ext cx="8349934" cy="818147"/>
          </a:xfrm>
        </p:spPr>
        <p:txBody>
          <a:bodyPr>
            <a:normAutofit/>
          </a:bodyPr>
          <a:lstStyle/>
          <a:p>
            <a:r>
              <a:rPr lang="cs-CZ" dirty="0"/>
              <a:t>Integrovaná diagnóza…proč?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8787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podobné morfologie zahrnují heterogenní jednotky se zcela odlišnou molekulární </a:t>
            </a:r>
            <a:r>
              <a:rPr lang="cs-CZ" dirty="0" err="1"/>
              <a:t>patogenezou</a:t>
            </a:r>
            <a:r>
              <a:rPr lang="cs-CZ" dirty="0"/>
              <a:t>, biologickým chováním, reakcí na terapii i prognózou</a:t>
            </a:r>
          </a:p>
          <a:p>
            <a:endParaRPr lang="cs-CZ" dirty="0"/>
          </a:p>
          <a:p>
            <a:r>
              <a:rPr lang="cs-CZ" dirty="0"/>
              <a:t>Snížení </a:t>
            </a:r>
            <a:r>
              <a:rPr lang="cs-CZ" dirty="0" err="1"/>
              <a:t>interobserver</a:t>
            </a:r>
            <a:r>
              <a:rPr lang="cs-CZ" dirty="0"/>
              <a:t> i </a:t>
            </a:r>
            <a:r>
              <a:rPr lang="cs-CZ" dirty="0" err="1"/>
              <a:t>intraobserver</a:t>
            </a:r>
            <a:r>
              <a:rPr lang="cs-CZ" dirty="0"/>
              <a:t> variability, zvýšení reprodukovatelnosti</a:t>
            </a:r>
          </a:p>
          <a:p>
            <a:endParaRPr lang="cs-CZ" dirty="0"/>
          </a:p>
          <a:p>
            <a:r>
              <a:rPr lang="cs-CZ" dirty="0"/>
              <a:t>Zlepšení predikce prognózy a odpovědi na terapii</a:t>
            </a:r>
          </a:p>
          <a:p>
            <a:endParaRPr lang="cs-CZ" dirty="0"/>
          </a:p>
          <a:p>
            <a:r>
              <a:rPr lang="cs-CZ" dirty="0"/>
              <a:t>Informace pro individualizovanou terapii</a:t>
            </a:r>
          </a:p>
          <a:p>
            <a:endParaRPr lang="cs-CZ" dirty="0"/>
          </a:p>
          <a:p>
            <a:r>
              <a:rPr lang="cs-CZ" dirty="0"/>
              <a:t>Nalezení vhodných cílů pro cílenou léčbu na základě studia homogenních skupin dobře definovaných nádorů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</a:t>
            </a:r>
            <a:r>
              <a:rPr lang="cs-CZ" dirty="0" err="1"/>
              <a:t>stanovených</a:t>
            </a:r>
            <a:r>
              <a:rPr lang="cs-CZ" dirty="0"/>
              <a:t>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AECBC9-9F25-4D4C-801B-6F92C9C6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2078"/>
            <a:ext cx="10785021" cy="716825"/>
          </a:xfrm>
        </p:spPr>
        <p:txBody>
          <a:bodyPr>
            <a:normAutofit fontScale="90000"/>
          </a:bodyPr>
          <a:lstStyle/>
          <a:p>
            <a:r>
              <a:rPr lang="cs-CZ" dirty="0"/>
              <a:t>př. V praxi využívané molekulární biomarkery CRC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99530F-0947-4C2A-8A67-C1658D2F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55" y="1353639"/>
            <a:ext cx="4250208" cy="5125451"/>
          </a:xfrm>
        </p:spPr>
        <p:txBody>
          <a:bodyPr>
            <a:normAutofit fontScale="62500" lnSpcReduction="20000"/>
          </a:bodyPr>
          <a:lstStyle/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RAS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Prediktivní a prognostický význam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KRAS a NRAS kodony 12,13 exonu 2; 59,60 a 61 exonu 3; 117 a 146 exonu 4 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BRAF</a:t>
            </a:r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mutační analýza 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Prognostická stratifikace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(Prediktivní význam) </a:t>
            </a:r>
          </a:p>
          <a:p>
            <a:pPr>
              <a:buFontTx/>
              <a:buChar char="-"/>
            </a:pPr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r>
              <a:rPr lang="cs-CZ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MMR status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IHC (MLH1, MSH2, MSH6, PMS2)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Vyšetření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mikrosatelitové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nestability 5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mononukleotidových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3 </a:t>
            </a:r>
            <a:r>
              <a:rPr lang="cs-CZ" sz="2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dinukleotidových</a:t>
            </a: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repeticí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Mutace v kódujících oblastech MMR genů</a:t>
            </a:r>
          </a:p>
          <a:p>
            <a:pP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Metylace promotorů MMR genů </a:t>
            </a:r>
          </a:p>
          <a:p>
            <a:endParaRPr lang="cs-CZ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0A2F007-5E50-4DD1-A939-86056CBD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9" y="2454072"/>
            <a:ext cx="7154273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Orální patologie</a:t>
            </a:r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9" y="1866262"/>
            <a:ext cx="2518890" cy="398442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AC9CAF-B6D5-440D-A059-72B265E78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87" y="1737360"/>
            <a:ext cx="2997843" cy="424223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2393579" y="5979590"/>
            <a:ext cx="603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povinně materiály z přednášek z patologie a orální patologie </a:t>
            </a:r>
          </a:p>
          <a:p>
            <a:r>
              <a:rPr lang="cs-CZ" dirty="0"/>
              <a:t>+ prezentace z praktických cvičení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37547" y="4049486"/>
            <a:ext cx="35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učebnice orální patologie není nutná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příprava z přednášek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Nová učebnice patologie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0" y="1789113"/>
            <a:ext cx="2978980" cy="4468471"/>
          </a:xfrm>
        </p:spPr>
      </p:pic>
      <p:sp>
        <p:nvSpPr>
          <p:cNvPr id="5" name="Obdélník 4"/>
          <p:cNvSpPr/>
          <p:nvPr/>
        </p:nvSpPr>
        <p:spPr>
          <a:xfrm>
            <a:off x="4778828" y="2641351"/>
            <a:ext cx="6479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Třísvazková učebnice </a:t>
            </a:r>
            <a:r>
              <a:rPr lang="cs-CZ" dirty="0"/>
              <a:t>patologie pro studenty medicínských oborů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Učebnice </a:t>
            </a:r>
            <a:r>
              <a:rPr lang="cs-CZ" dirty="0"/>
              <a:t>je rozdělena do tří svazků (prodejná je pouze jako celek). 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Součástí </a:t>
            </a:r>
            <a:r>
              <a:rPr lang="cs-CZ" dirty="0"/>
              <a:t>každé knihy je heslo pro přístup do online galerie</a:t>
            </a:r>
            <a:r>
              <a:rPr lang="cs-CZ" dirty="0" smtClean="0"/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smtClean="0"/>
              <a:t>Doplňková literatura pro studenty ZL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95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53106" cy="4318302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/>
              <a:t>Patologie:</a:t>
            </a:r>
          </a:p>
          <a:p>
            <a:r>
              <a:rPr lang="cs-CZ" dirty="0"/>
              <a:t>prof. MUDr. Markéta Hermanová, Ph.D.     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prim. MUDr. Iva Zambo, Ph.D.                       </a:t>
            </a:r>
            <a:r>
              <a:rPr lang="cs-CZ" dirty="0">
                <a:hlinkClick r:id="rId3"/>
              </a:rPr>
              <a:t>iva.zambo@fnusa.cz</a:t>
            </a:r>
            <a:endParaRPr lang="cs-CZ" dirty="0"/>
          </a:p>
          <a:p>
            <a:r>
              <a:rPr lang="cs-CZ" dirty="0" smtClean="0"/>
              <a:t>MUDr</a:t>
            </a:r>
            <a:r>
              <a:rPr lang="cs-CZ" dirty="0"/>
              <a:t>. Sylva Hotárková                                   </a:t>
            </a:r>
            <a:r>
              <a:rPr lang="cs-CZ" dirty="0">
                <a:hlinkClick r:id="rId4"/>
              </a:rPr>
              <a:t>sylva.hotarkova@fnusa.cz</a:t>
            </a:r>
            <a:r>
              <a:rPr lang="cs-CZ" dirty="0"/>
              <a:t> </a:t>
            </a:r>
          </a:p>
          <a:p>
            <a:r>
              <a:rPr lang="cs-CZ" dirty="0"/>
              <a:t>MUDr. Lukáš Velecký                                       </a:t>
            </a:r>
            <a:r>
              <a:rPr lang="cs-CZ" dirty="0" smtClean="0">
                <a:hlinkClick r:id="rId5"/>
              </a:rPr>
              <a:t>lukas.velecky@fnusa.cz</a:t>
            </a:r>
            <a:endParaRPr lang="cs-CZ" dirty="0" smtClean="0"/>
          </a:p>
          <a:p>
            <a:r>
              <a:rPr lang="cs-CZ" dirty="0" smtClean="0"/>
              <a:t>MUDr. </a:t>
            </a:r>
            <a:r>
              <a:rPr lang="cs-CZ" dirty="0" smtClean="0"/>
              <a:t>Zdeněk Bednařík                                 </a:t>
            </a:r>
            <a:r>
              <a:rPr lang="cs-CZ" dirty="0" smtClean="0">
                <a:hlinkClick r:id="rId6"/>
              </a:rPr>
              <a:t>zdenek.bednarik@fnusa.cz</a:t>
            </a:r>
            <a:endParaRPr lang="cs-CZ" dirty="0"/>
          </a:p>
          <a:p>
            <a:endParaRPr lang="cs-CZ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Orální </a:t>
            </a:r>
            <a:r>
              <a:rPr lang="cs-CZ" sz="2400" b="1" dirty="0"/>
              <a:t>patologie: </a:t>
            </a:r>
          </a:p>
          <a:p>
            <a:r>
              <a:rPr lang="cs-CZ" dirty="0"/>
              <a:t>prof. MUDr. Markéta Hermanová, Ph.D.     </a:t>
            </a:r>
            <a:r>
              <a:rPr lang="cs-CZ" dirty="0">
                <a:hlinkClick r:id="rId2"/>
              </a:rPr>
              <a:t>marketa.hermanova@fnusa.cz</a:t>
            </a:r>
            <a:endParaRPr lang="cs-CZ" dirty="0"/>
          </a:p>
          <a:p>
            <a:r>
              <a:rPr lang="cs-CZ" dirty="0"/>
              <a:t>MUDr. Víta Žampachová                                </a:t>
            </a:r>
            <a:r>
              <a:rPr lang="cs-CZ" dirty="0" smtClean="0">
                <a:hlinkClick r:id="rId7"/>
              </a:rPr>
              <a:t>vita.zampachova@fnusa.cz</a:t>
            </a:r>
            <a:endParaRPr lang="cs-CZ" dirty="0" smtClean="0"/>
          </a:p>
          <a:p>
            <a:r>
              <a:rPr lang="cs-CZ" dirty="0" smtClean="0"/>
              <a:t>MUDr. Iva Svobodová                                     </a:t>
            </a:r>
            <a:r>
              <a:rPr lang="cs-CZ" dirty="0" smtClean="0">
                <a:hlinkClick r:id="rId8"/>
              </a:rPr>
              <a:t>iva.svobodova@fnusa.cz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</a:t>
            </a:r>
            <a:r>
              <a:rPr lang="cs-CZ" dirty="0" smtClean="0"/>
              <a:t>zaměřením)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 smtClean="0"/>
              <a:t> Uzavřená </a:t>
            </a:r>
            <a:endParaRPr lang="cs-CZ" sz="2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B6333-8195-4513-BF73-57622102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2" y="201953"/>
            <a:ext cx="8596668" cy="1320800"/>
          </a:xfrm>
        </p:spPr>
        <p:txBody>
          <a:bodyPr>
            <a:normAutofit/>
          </a:bodyPr>
          <a:lstStyle/>
          <a:p>
            <a:r>
              <a:rPr lang="cs-CZ" sz="3100" b="1" dirty="0"/>
              <a:t>Makroskopické hodnocení </a:t>
            </a:r>
            <a:r>
              <a:rPr lang="cs-CZ" sz="3100" b="1" dirty="0" err="1"/>
              <a:t>resekátu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2700" dirty="0"/>
              <a:t>Totální </a:t>
            </a:r>
            <a:r>
              <a:rPr lang="cs-CZ" sz="2700" dirty="0" err="1"/>
              <a:t>mezorektální</a:t>
            </a:r>
            <a:r>
              <a:rPr lang="cs-CZ" sz="2700" dirty="0"/>
              <a:t> excize – resekce rekta</a:t>
            </a:r>
            <a:br>
              <a:rPr lang="cs-CZ" sz="2700" dirty="0"/>
            </a:br>
            <a:endParaRPr lang="cs-CZ" sz="2700" dirty="0"/>
          </a:p>
        </p:txBody>
      </p:sp>
      <p:pic>
        <p:nvPicPr>
          <p:cNvPr id="4" name="Zástupný symbol pro obsah 4" descr="P9080851.JPG">
            <a:extLst>
              <a:ext uri="{FF2B5EF4-FFF2-40B4-BE49-F238E27FC236}">
                <a16:creationId xmlns:a16="http://schemas.microsoft.com/office/drawing/2014/main" id="{26325580-33C2-4C15-B615-A3112E514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102" y="1389273"/>
            <a:ext cx="3378255" cy="2533691"/>
          </a:xfrm>
        </p:spPr>
      </p:pic>
      <p:pic>
        <p:nvPicPr>
          <p:cNvPr id="5" name="Zástupný symbol pro obsah 3" descr="P9080848.JPG">
            <a:extLst>
              <a:ext uri="{FF2B5EF4-FFF2-40B4-BE49-F238E27FC236}">
                <a16:creationId xmlns:a16="http://schemas.microsoft.com/office/drawing/2014/main" id="{BD37EBFC-3721-418F-937D-DCC1F72810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9372" y="1389273"/>
            <a:ext cx="3376864" cy="2532649"/>
          </a:xfrm>
          <a:prstGeom prst="rect">
            <a:avLst/>
          </a:prstGeom>
        </p:spPr>
      </p:pic>
      <p:pic>
        <p:nvPicPr>
          <p:cNvPr id="6" name="Zástupný symbol pro obsah 3" descr="P9110852.JPG">
            <a:extLst>
              <a:ext uri="{FF2B5EF4-FFF2-40B4-BE49-F238E27FC236}">
                <a16:creationId xmlns:a16="http://schemas.microsoft.com/office/drawing/2014/main" id="{40A327F9-94B2-4455-A158-A34D9001E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102" y="4195011"/>
            <a:ext cx="3378255" cy="2533691"/>
          </a:xfrm>
          <a:prstGeom prst="rect">
            <a:avLst/>
          </a:prstGeom>
        </p:spPr>
      </p:pic>
      <p:pic>
        <p:nvPicPr>
          <p:cNvPr id="7" name="Zástupný symbol pro obsah 3" descr="P9110854.JPG">
            <a:extLst>
              <a:ext uri="{FF2B5EF4-FFF2-40B4-BE49-F238E27FC236}">
                <a16:creationId xmlns:a16="http://schemas.microsoft.com/office/drawing/2014/main" id="{383DE802-CAF6-4EA0-8180-863732BB3EC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1726" y="4195011"/>
            <a:ext cx="3376864" cy="25326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7321DF-B72B-41F6-AD43-C91641DC13D1}"/>
              </a:ext>
            </a:extLst>
          </p:cNvPr>
          <p:cNvSpPr txBox="1"/>
          <p:nvPr/>
        </p:nvSpPr>
        <p:spPr>
          <a:xfrm>
            <a:off x="4020877" y="1920542"/>
            <a:ext cx="1891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Nativně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36561F-DD6C-4587-AD3C-EACD0491E3B1}"/>
              </a:ext>
            </a:extLst>
          </p:cNvPr>
          <p:cNvCxnSpPr>
            <a:cxnSpLocks/>
          </p:cNvCxnSpPr>
          <p:nvPr/>
        </p:nvCxnSpPr>
        <p:spPr>
          <a:xfrm flipH="1">
            <a:off x="3689685" y="2494547"/>
            <a:ext cx="397672" cy="172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D5F87DE-900B-4892-827E-E9758882170D}"/>
              </a:ext>
            </a:extLst>
          </p:cNvPr>
          <p:cNvCxnSpPr/>
          <p:nvPr/>
        </p:nvCxnSpPr>
        <p:spPr>
          <a:xfrm>
            <a:off x="5912292" y="2775284"/>
            <a:ext cx="481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8E9BD2-A353-46DA-88B9-816DEC49C717}"/>
              </a:ext>
            </a:extLst>
          </p:cNvPr>
          <p:cNvSpPr txBox="1"/>
          <p:nvPr/>
        </p:nvSpPr>
        <p:spPr>
          <a:xfrm>
            <a:off x="2094451" y="4364866"/>
            <a:ext cx="5744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 fixaci a označení </a:t>
            </a:r>
            <a:r>
              <a:rPr lang="cs-CZ" dirty="0" err="1"/>
              <a:t>neperitonealizovaných</a:t>
            </a:r>
            <a:r>
              <a:rPr lang="cs-CZ" dirty="0"/>
              <a:t> úseků tuší</a:t>
            </a:r>
          </a:p>
          <a:p>
            <a:pPr algn="ctr"/>
            <a:r>
              <a:rPr lang="cs-CZ" dirty="0"/>
              <a:t>Ventrální pohled</a:t>
            </a:r>
          </a:p>
          <a:p>
            <a:pPr algn="ctr"/>
            <a:r>
              <a:rPr lang="cs-CZ" dirty="0"/>
              <a:t>Dorzální pohled</a:t>
            </a:r>
          </a:p>
          <a:p>
            <a:endParaRPr lang="cs-CZ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33A4F0-DE88-4EB2-8A2E-84444F8BF8D4}"/>
              </a:ext>
            </a:extLst>
          </p:cNvPr>
          <p:cNvCxnSpPr>
            <a:cxnSpLocks/>
          </p:cNvCxnSpPr>
          <p:nvPr/>
        </p:nvCxnSpPr>
        <p:spPr>
          <a:xfrm flipH="1">
            <a:off x="3689684" y="4876800"/>
            <a:ext cx="397673" cy="176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771A1D7-540A-4F9D-84AC-820AD5417543}"/>
              </a:ext>
            </a:extLst>
          </p:cNvPr>
          <p:cNvCxnSpPr>
            <a:cxnSpLocks/>
          </p:cNvCxnSpPr>
          <p:nvPr/>
        </p:nvCxnSpPr>
        <p:spPr>
          <a:xfrm>
            <a:off x="5912292" y="5125453"/>
            <a:ext cx="865497" cy="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E7DC2B-57BB-425D-8C6A-BF5926C74436}"/>
              </a:ext>
            </a:extLst>
          </p:cNvPr>
          <p:cNvSpPr txBox="1"/>
          <p:nvPr/>
        </p:nvSpPr>
        <p:spPr>
          <a:xfrm>
            <a:off x="9483316" y="1674745"/>
            <a:ext cx="2433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zorientování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resekátu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posouzení hodnocení kvality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mezorektální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excize (celistvost povrchu, případné defekty,…)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nafocení ventrálně i dorzálně (celkové, detailně případné defekty)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identifikace tumoru – korelace s chirurgickým nálezem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fixace po dobu 48 hodin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1714</Words>
  <Application>Microsoft Office PowerPoint</Application>
  <PresentationFormat>Širokoúhlá obrazovka</PresentationFormat>
  <Paragraphs>314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Cambria Math</vt:lpstr>
      <vt:lpstr>Garamond</vt:lpstr>
      <vt:lpstr>Symbol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Makroskopické hodnocení resekátu Totální mezorektální excize – resekce rekta </vt:lpstr>
      <vt:lpstr>Zpracování fixovaného materiálu TME</vt:lpstr>
      <vt:lpstr>Metodické přístupy v patologii</vt:lpstr>
      <vt:lpstr>Př. Fokální kortikální dysplazie: histopatologické vyšetření molformovaného kortexu 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WHO klasifikace gliomů 2016  </vt:lpstr>
      <vt:lpstr>Prezentace aplikace PowerPoint</vt:lpstr>
      <vt:lpstr>Integrovaná diagnóza…proč?</vt:lpstr>
      <vt:lpstr>př. V praxi využívané molekulární biomarkery CRC</vt:lpstr>
      <vt:lpstr>Studium patologie</vt:lpstr>
      <vt:lpstr>Doporučená literatura</vt:lpstr>
      <vt:lpstr>Nová učebnice patologie</vt:lpstr>
      <vt:lpstr>Kontakty na vyučující: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50</cp:revision>
  <dcterms:created xsi:type="dcterms:W3CDTF">2017-08-15T07:48:05Z</dcterms:created>
  <dcterms:modified xsi:type="dcterms:W3CDTF">2023-09-20T08:07:23Z</dcterms:modified>
</cp:coreProperties>
</file>