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7959-3DCC-439C-B2D2-37CE3546829F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BA6-4C4A-430C-8BEA-EA97ED297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7959-3DCC-439C-B2D2-37CE3546829F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BA6-4C4A-430C-8BEA-EA97ED297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7959-3DCC-439C-B2D2-37CE3546829F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BA6-4C4A-430C-8BEA-EA97ED297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7959-3DCC-439C-B2D2-37CE3546829F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BA6-4C4A-430C-8BEA-EA97ED297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7959-3DCC-439C-B2D2-37CE3546829F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BA6-4C4A-430C-8BEA-EA97ED297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7959-3DCC-439C-B2D2-37CE3546829F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BA6-4C4A-430C-8BEA-EA97ED297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7959-3DCC-439C-B2D2-37CE3546829F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BA6-4C4A-430C-8BEA-EA97ED297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7959-3DCC-439C-B2D2-37CE3546829F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BA6-4C4A-430C-8BEA-EA97ED297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7959-3DCC-439C-B2D2-37CE3546829F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BA6-4C4A-430C-8BEA-EA97ED297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7959-3DCC-439C-B2D2-37CE3546829F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BA6-4C4A-430C-8BEA-EA97ED297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7959-3DCC-439C-B2D2-37CE3546829F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BA6-4C4A-430C-8BEA-EA97ED297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7959-3DCC-439C-B2D2-37CE3546829F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2BA6-4C4A-430C-8BEA-EA97ED297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Pneumokazuistika</a:t>
            </a:r>
            <a:r>
              <a:rPr lang="cs-CZ" dirty="0"/>
              <a:t> II</a:t>
            </a:r>
            <a:br>
              <a:rPr lang="cs-CZ" dirty="0"/>
            </a:b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Dušnost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8970" t="9641" r="37271" b="8657"/>
          <a:stretch>
            <a:fillRect/>
          </a:stretch>
        </p:blipFill>
        <p:spPr bwMode="auto">
          <a:xfrm>
            <a:off x="2729289" y="1268760"/>
            <a:ext cx="34399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11560" y="692696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Senior, 80 let, bývalý kuřák, sledován pro chronické srdeční selhání</a:t>
            </a:r>
            <a:r>
              <a:rPr lang="cs-CZ" dirty="0"/>
              <a:t>, hypertenzi, chronické renální selhání </a:t>
            </a:r>
            <a:r>
              <a:rPr lang="cs-CZ" dirty="0" err="1"/>
              <a:t>II.stupně</a:t>
            </a:r>
            <a:r>
              <a:rPr lang="cs-CZ" dirty="0"/>
              <a:t>, dříve pracoval jako ředitel výroby, nyní starobní důchodce, chovatel andulek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3501008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Nynejší</a:t>
            </a:r>
            <a:r>
              <a:rPr lang="cs-CZ" dirty="0"/>
              <a:t> onemocnění: </a:t>
            </a:r>
          </a:p>
          <a:p>
            <a:r>
              <a:rPr lang="cs-CZ" dirty="0"/>
              <a:t>Poslední měsíce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progredujcící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námahová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dušnost</a:t>
            </a:r>
            <a:r>
              <a:rPr lang="cs-CZ" dirty="0"/>
              <a:t>, nyní i v klidu, teploty nebyly, lehce </a:t>
            </a:r>
            <a:r>
              <a:rPr lang="cs-CZ" dirty="0" err="1"/>
              <a:t>prosáhlé</a:t>
            </a:r>
            <a:r>
              <a:rPr lang="cs-CZ" dirty="0"/>
              <a:t> nohy okolo kotníků, bolesti nemá, trápí jej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suchý dráždivý kašel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84168" y="692696"/>
            <a:ext cx="2664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Klidově dušný, bez známek cyanózy, lucidní, orientovaný, neurologicky v normě, akce srdeční pravidelná, systolický šelest v </a:t>
            </a:r>
            <a:r>
              <a:rPr lang="cs-CZ" dirty="0" err="1"/>
              <a:t>prekordiu</a:t>
            </a:r>
            <a:r>
              <a:rPr lang="cs-CZ" dirty="0"/>
              <a:t> 2/6,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dýchání krepitace do ½ plic oboustranně</a:t>
            </a:r>
            <a:r>
              <a:rPr lang="cs-CZ" dirty="0"/>
              <a:t>, břicho měkké prohmatné, dolní končetiny </a:t>
            </a:r>
            <a:r>
              <a:rPr lang="cs-CZ" dirty="0" err="1"/>
              <a:t>perimaleolárně</a:t>
            </a:r>
            <a:r>
              <a:rPr lang="cs-CZ" dirty="0"/>
              <a:t> mírně oteklé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61069" t="14563" r="9046" b="30313"/>
          <a:stretch>
            <a:fillRect/>
          </a:stretch>
        </p:blipFill>
        <p:spPr bwMode="auto">
          <a:xfrm>
            <a:off x="6444208" y="4149080"/>
            <a:ext cx="1813059" cy="188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13"/>
          <p:cNvPicPr/>
          <p:nvPr/>
        </p:nvPicPr>
        <p:blipFill rotWithShape="1">
          <a:blip r:embed="rId2" cstate="print"/>
          <a:srcRect l="25463" t="14815" r="23776" b="10053"/>
          <a:stretch/>
        </p:blipFill>
        <p:spPr bwMode="auto">
          <a:xfrm>
            <a:off x="5148064" y="3212976"/>
            <a:ext cx="3456384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0044" t="13406" r="11178" b="59031"/>
          <a:stretch>
            <a:fillRect/>
          </a:stretch>
        </p:blipFill>
        <p:spPr bwMode="auto">
          <a:xfrm>
            <a:off x="323528" y="260648"/>
            <a:ext cx="414560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a 1"/>
          <p:cNvSpPr/>
          <p:nvPr/>
        </p:nvSpPr>
        <p:spPr>
          <a:xfrm>
            <a:off x="2987824" y="2132856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95536" y="3573016"/>
          <a:ext cx="3096344" cy="28289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48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971">
                <a:tc>
                  <a:txBody>
                    <a:bodyPr/>
                    <a:lstStyle/>
                    <a:p>
                      <a:r>
                        <a:rPr lang="cs-CZ" dirty="0"/>
                        <a:t>Krevní obraz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Biochemie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02">
                <a:tc>
                  <a:txBody>
                    <a:bodyPr/>
                    <a:lstStyle/>
                    <a:p>
                      <a:r>
                        <a:rPr lang="cs-CZ" dirty="0"/>
                        <a:t>Leu 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Urea 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02">
                <a:tc>
                  <a:txBody>
                    <a:bodyPr/>
                    <a:lstStyle/>
                    <a:p>
                      <a:r>
                        <a:rPr lang="cs-CZ" dirty="0" err="1"/>
                        <a:t>Ery</a:t>
                      </a:r>
                      <a:r>
                        <a:rPr lang="cs-CZ" dirty="0"/>
                        <a:t> 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Kreat</a:t>
                      </a:r>
                      <a:r>
                        <a:rPr lang="cs-CZ" dirty="0"/>
                        <a:t>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2">
                <a:tc>
                  <a:txBody>
                    <a:bodyPr/>
                    <a:lstStyle/>
                    <a:p>
                      <a:r>
                        <a:rPr lang="cs-CZ" dirty="0" err="1"/>
                        <a:t>Hb</a:t>
                      </a:r>
                      <a:r>
                        <a:rPr lang="cs-CZ" dirty="0"/>
                        <a:t> 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  <a:r>
                        <a:rPr lang="cs-CZ" baseline="0" dirty="0"/>
                        <a:t> 4,2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02">
                <a:tc>
                  <a:txBody>
                    <a:bodyPr/>
                    <a:lstStyle/>
                    <a:p>
                      <a:r>
                        <a:rPr lang="cs-CZ" dirty="0"/>
                        <a:t>Tromb 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CRP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02">
                <a:tc>
                  <a:txBody>
                    <a:bodyPr/>
                    <a:lstStyle/>
                    <a:p>
                      <a:r>
                        <a:rPr lang="cs-CZ" dirty="0"/>
                        <a:t>D</a:t>
                      </a:r>
                      <a:r>
                        <a:rPr lang="cs-CZ" baseline="0" dirty="0"/>
                        <a:t> d</a:t>
                      </a:r>
                      <a:r>
                        <a:rPr lang="cs-CZ" dirty="0"/>
                        <a:t>imery</a:t>
                      </a:r>
                      <a:r>
                        <a:rPr lang="cs-CZ" baseline="0" dirty="0"/>
                        <a:t> 0,45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proBNP</a:t>
                      </a:r>
                      <a:r>
                        <a:rPr lang="cs-CZ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600</a:t>
                      </a:r>
                      <a:endParaRPr lang="cs-CZ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6012160" y="404664"/>
            <a:ext cx="2190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b="1" dirty="0">
                <a:solidFill>
                  <a:srgbClr val="FF0000"/>
                </a:solidFill>
                <a:latin typeface="Informal Roman" pitchFamily="66" charset="0"/>
              </a:rPr>
              <a:t>SpO2 80%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03848" y="2276872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Jaká základní vyšetření je vhodné provést?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24928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Blok pravého raménka </a:t>
            </a:r>
            <a:r>
              <a:rPr lang="cs-CZ" dirty="0" err="1"/>
              <a:t>Tawarova</a:t>
            </a:r>
            <a:r>
              <a:rPr lang="cs-CZ" dirty="0"/>
              <a:t>, chronicky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3"/>
          <p:cNvPicPr/>
          <p:nvPr/>
        </p:nvPicPr>
        <p:blipFill rotWithShape="1">
          <a:blip r:embed="rId2" cstate="print"/>
          <a:srcRect l="25463" t="14815" r="23776" b="10053"/>
          <a:stretch/>
        </p:blipFill>
        <p:spPr bwMode="auto">
          <a:xfrm>
            <a:off x="683568" y="548680"/>
            <a:ext cx="5904655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Přímá spojovací šipka 3"/>
          <p:cNvCxnSpPr/>
          <p:nvPr/>
        </p:nvCxnSpPr>
        <p:spPr>
          <a:xfrm flipH="1">
            <a:off x="2627784" y="908720"/>
            <a:ext cx="4176464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flipH="1">
            <a:off x="5580112" y="2636912"/>
            <a:ext cx="1152128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804248" y="764704"/>
            <a:ext cx="19442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Bilaterální </a:t>
            </a:r>
            <a:r>
              <a:rPr lang="cs-CZ" sz="2000" dirty="0" err="1"/>
              <a:t>nehomogení</a:t>
            </a:r>
            <a:r>
              <a:rPr lang="cs-CZ" sz="2000" dirty="0"/>
              <a:t> plicní infiltrace, vpravo postihuje celou plíci, vlevo s maximem ve středním a dolním plicím poli, dilatace srdečního stínu, kardiostimulátor zleva, elektory  in </a:t>
            </a:r>
            <a:r>
              <a:rPr lang="cs-CZ" sz="2000" dirty="0" err="1"/>
              <a:t>situ</a:t>
            </a: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059832" y="2204864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491880" y="2348880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Jaká může být etiologie plicního nálezu?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404664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Dekompenzace srdeční selhání: 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</a:t>
            </a:r>
            <a:r>
              <a:rPr lang="cs-CZ" dirty="0"/>
              <a:t> - chronické srdečního selhání v anamnéze, charakter RTG nálezu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PROTI</a:t>
            </a:r>
            <a:r>
              <a:rPr lang="cs-CZ" dirty="0"/>
              <a:t> - pro BNP v šedé zóně, minimální otoky dolních končetin, netypický poslechový nález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7584" y="3861048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Intersticiální plicní proces: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</a:t>
            </a:r>
            <a:r>
              <a:rPr lang="cs-CZ" dirty="0"/>
              <a:t> - charakter nálezu, postupně progredující potíže, typický poslechový nález krepitací, suchý kašel, chovatel andulek (v </a:t>
            </a:r>
            <a:r>
              <a:rPr lang="cs-CZ" dirty="0" err="1"/>
              <a:t>ddg</a:t>
            </a:r>
            <a:r>
              <a:rPr lang="cs-CZ" dirty="0"/>
              <a:t>. exogenní alergická alveolitida)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PROTI</a:t>
            </a:r>
            <a:r>
              <a:rPr lang="cs-CZ" dirty="0"/>
              <a:t> - dosud nebyl s plicními potížemi léčen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228184" y="332656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Pneumonie: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</a:t>
            </a:r>
            <a:r>
              <a:rPr lang="cs-CZ" dirty="0"/>
              <a:t> - charakter RTG nálezu, symptomy svědčící pro zápal plic (dušnost, kašel)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PROTI</a:t>
            </a:r>
            <a:r>
              <a:rPr lang="cs-CZ" dirty="0"/>
              <a:t> - postupně se zhoršující potíže, negativní CRP,  absence </a:t>
            </a:r>
            <a:r>
              <a:rPr lang="cs-CZ" dirty="0" err="1"/>
              <a:t>febrilií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84168" y="3356992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Metastatický plicní rozsev: 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</a:t>
            </a:r>
            <a:r>
              <a:rPr lang="cs-CZ" dirty="0"/>
              <a:t> - oboustranný nález, charakter může svědčit pro metastázy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PROTI</a:t>
            </a:r>
            <a:r>
              <a:rPr lang="cs-CZ" dirty="0"/>
              <a:t> - bez anamnézy onkologického onemocnění, nejsou další symptomy pokročilého nádorového onemocnění (nechutenství, váhový úbytek)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14"/>
          <p:cNvPicPr/>
          <p:nvPr/>
        </p:nvPicPr>
        <p:blipFill rotWithShape="1">
          <a:blip r:embed="rId2" cstate="print"/>
          <a:srcRect l="25463" t="30952" r="22619" b="12169"/>
          <a:stretch/>
        </p:blipFill>
        <p:spPr bwMode="auto">
          <a:xfrm>
            <a:off x="4572000" y="3429000"/>
            <a:ext cx="4283968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lipsa 2"/>
          <p:cNvSpPr/>
          <p:nvPr/>
        </p:nvSpPr>
        <p:spPr>
          <a:xfrm>
            <a:off x="2915816" y="2132856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275856" y="2276872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Jaká další vyšetření mohou být přínosem?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4942" t="15940" r="15687" b="62797"/>
          <a:stretch>
            <a:fillRect/>
          </a:stretch>
        </p:blipFill>
        <p:spPr bwMode="auto">
          <a:xfrm>
            <a:off x="251520" y="3789040"/>
            <a:ext cx="408378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53874" t="17516" r="6832" b="46063"/>
          <a:stretch>
            <a:fillRect/>
          </a:stretch>
        </p:blipFill>
        <p:spPr bwMode="auto">
          <a:xfrm>
            <a:off x="467545" y="476672"/>
            <a:ext cx="3096344" cy="161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67544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Sputum na </a:t>
            </a:r>
            <a:r>
              <a:rPr lang="cs-CZ" dirty="0" err="1"/>
              <a:t>bateriologii</a:t>
            </a:r>
            <a:r>
              <a:rPr lang="cs-CZ" dirty="0"/>
              <a:t> bez záchytu </a:t>
            </a:r>
            <a:r>
              <a:rPr lang="cs-CZ" dirty="0" err="1"/>
              <a:t>patogena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2195736" y="3717032"/>
            <a:ext cx="1296144" cy="28083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995936" y="260648"/>
            <a:ext cx="360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Informal Roman" pitchFamily="66" charset="0"/>
              </a:rPr>
              <a:t>Panel základních </a:t>
            </a:r>
            <a:r>
              <a:rPr lang="cs-CZ" sz="2800" dirty="0" err="1">
                <a:solidFill>
                  <a:srgbClr val="FF0000"/>
                </a:solidFill>
                <a:latin typeface="Informal Roman" pitchFamily="66" charset="0"/>
              </a:rPr>
              <a:t>onkomarkerů</a:t>
            </a:r>
            <a:r>
              <a:rPr lang="cs-CZ" sz="2800" dirty="0">
                <a:solidFill>
                  <a:srgbClr val="FF0000"/>
                </a:solidFill>
                <a:latin typeface="Informal Roman" pitchFamily="66" charset="0"/>
              </a:rPr>
              <a:t> v normě,</a:t>
            </a:r>
          </a:p>
          <a:p>
            <a:r>
              <a:rPr lang="cs-CZ" sz="2800" dirty="0">
                <a:solidFill>
                  <a:srgbClr val="FF0000"/>
                </a:solidFill>
                <a:latin typeface="Informal Roman" pitchFamily="66" charset="0"/>
              </a:rPr>
              <a:t>Panel autoprotilátek</a:t>
            </a:r>
          </a:p>
          <a:p>
            <a:r>
              <a:rPr lang="cs-CZ" sz="2800" dirty="0">
                <a:solidFill>
                  <a:srgbClr val="FF0000"/>
                </a:solidFill>
                <a:latin typeface="Informal Roman" pitchFamily="66" charset="0"/>
              </a:rPr>
              <a:t>V normě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300192" y="1469102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MDCT hrudníku: </a:t>
            </a:r>
            <a:r>
              <a:rPr lang="cs-CZ" sz="1400" dirty="0"/>
              <a:t>Intersticiální plicní proces charakteru plicní fibrózy </a:t>
            </a:r>
            <a:r>
              <a:rPr lang="cs-CZ" sz="1400" dirty="0" err="1"/>
              <a:t>peribronchiálně</a:t>
            </a:r>
            <a:r>
              <a:rPr lang="cs-CZ" sz="1400" dirty="0"/>
              <a:t>, </a:t>
            </a:r>
            <a:r>
              <a:rPr lang="cs-CZ" sz="1400" dirty="0" err="1"/>
              <a:t>predominatně</a:t>
            </a:r>
            <a:r>
              <a:rPr lang="cs-CZ" sz="1400" dirty="0"/>
              <a:t> vpravo, opacity mléčného skla, </a:t>
            </a:r>
            <a:r>
              <a:rPr lang="cs-CZ" sz="1400" dirty="0" err="1"/>
              <a:t>bronchiektazie</a:t>
            </a:r>
            <a:r>
              <a:rPr lang="cs-CZ" sz="1400" dirty="0"/>
              <a:t>, voština nepřítomna. V </a:t>
            </a:r>
            <a:r>
              <a:rPr lang="cs-CZ" sz="1400" dirty="0" err="1"/>
              <a:t>ddg</a:t>
            </a:r>
            <a:r>
              <a:rPr lang="cs-CZ" sz="1400" dirty="0"/>
              <a:t>. NSIP (nespecifická intersticiální pneumonie)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Dg. intersticiální plicní proces typu plicní fibrózy</a:t>
            </a:r>
          </a:p>
          <a:p>
            <a:r>
              <a:rPr lang="cs-CZ" dirty="0"/>
              <a:t>Podány pulzy kortikosteroidů s částečným efektem na dušnost</a:t>
            </a:r>
          </a:p>
          <a:p>
            <a:r>
              <a:rPr lang="cs-CZ" dirty="0"/>
              <a:t>Vzhledem k pokročilému plicnímu onemocnění a charakteru plicní fibrózy jiného typu nežli UIP (běžná intersticiální pneumonie) není indikována specifická anti-</a:t>
            </a:r>
            <a:r>
              <a:rPr lang="cs-CZ" dirty="0" err="1"/>
              <a:t>fibrotická</a:t>
            </a:r>
            <a:r>
              <a:rPr lang="cs-CZ" dirty="0"/>
              <a:t> léčba</a:t>
            </a:r>
          </a:p>
          <a:p>
            <a:r>
              <a:rPr lang="cs-CZ" dirty="0"/>
              <a:t>Pro těžkou </a:t>
            </a:r>
            <a:r>
              <a:rPr lang="cs-CZ" dirty="0" err="1"/>
              <a:t>hypoxemickou</a:t>
            </a:r>
            <a:r>
              <a:rPr lang="cs-CZ" dirty="0"/>
              <a:t> respirační insuficienci zajištěna domácí kyslíková léčba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425</Words>
  <Application>Microsoft Office PowerPoint</Application>
  <PresentationFormat>Předvádění na obrazovce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Informal Roman</vt:lpstr>
      <vt:lpstr>Motiv sady Office</vt:lpstr>
      <vt:lpstr>Pneumokazuistika II Dušnost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Pneumokazuistika II Dušnost</dc:title>
  <dc:creator>Monika</dc:creator>
  <cp:lastModifiedBy>Doubková Martina</cp:lastModifiedBy>
  <cp:revision>36</cp:revision>
  <dcterms:created xsi:type="dcterms:W3CDTF">2020-04-16T18:37:54Z</dcterms:created>
  <dcterms:modified xsi:type="dcterms:W3CDTF">2020-04-20T11:52:33Z</dcterms:modified>
</cp:coreProperties>
</file>