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Tahom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Tahoma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7bdaa962d2_0_7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7bdaa962d2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7bdaa962d2_0_7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7bdaa962d2_0_8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7bdaa962d2_0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7bdaa962d2_0_8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7bdaa962d2_0_10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7bdaa962d2_0_1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27bdaa962d2_0_10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7bdaa962d2_0_10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7bdaa962d2_0_10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27bdaa962d2_0_10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7bdaa962d2_0_10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7bdaa962d2_0_1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27bdaa962d2_0_10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bdaa962d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bdaa962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7bdaa962d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bdaa962d2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7bdaa962d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7bdaa962d2_0_1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bdaa962d2_0_2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7bdaa962d2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7bdaa962d2_0_2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bdaa962d2_0_2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7bdaa962d2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7bdaa962d2_0_2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bdaa962d2_0_3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7bdaa962d2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7bdaa962d2_0_3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bdaa962d2_0_3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7bdaa962d2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7bdaa962d2_0_3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bdaa962d2_0_4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7bdaa962d2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7bdaa962d2_0_4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7bdaa962d2_0_6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7bdaa962d2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27bdaa962d2_0_6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8.jp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ICLC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DEN 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Directions (strana 19) </a:t>
            </a:r>
            <a:endParaRPr/>
          </a:p>
        </p:txBody>
      </p:sp>
      <p:sp>
        <p:nvSpPr>
          <p:cNvPr id="231" name="Google Shape;231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KAM? (= where to)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rgbClr val="595959"/>
                </a:solidFill>
              </a:rPr>
              <a:t>Jet/jít: 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300">
                <a:solidFill>
                  <a:srgbClr val="595959"/>
                </a:solidFill>
              </a:rPr>
              <a:t>↑</a:t>
            </a:r>
            <a:r>
              <a:rPr lang="cs-CZ" sz="2300">
                <a:solidFill>
                  <a:srgbClr val="595959"/>
                </a:solidFill>
              </a:rPr>
              <a:t> nahoru - </a:t>
            </a:r>
            <a:r>
              <a:rPr b="1" lang="cs-CZ" sz="2300">
                <a:solidFill>
                  <a:srgbClr val="595959"/>
                </a:solidFill>
              </a:rPr>
              <a:t>↓</a:t>
            </a:r>
            <a:r>
              <a:rPr lang="cs-CZ" sz="2300">
                <a:solidFill>
                  <a:srgbClr val="595959"/>
                </a:solidFill>
              </a:rPr>
              <a:t> dolů</a:t>
            </a:r>
            <a:endParaRPr sz="23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rgbClr val="595959"/>
                </a:solidFill>
              </a:rPr>
              <a:t>↰ doleva - ↱ doprava </a:t>
            </a:r>
            <a:endParaRPr sz="23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rgbClr val="595959"/>
                </a:solidFill>
              </a:rPr>
              <a:t>→ rovně</a:t>
            </a:r>
            <a:endParaRPr sz="23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rgbClr val="595959"/>
                </a:solidFill>
              </a:rPr>
              <a:t>↻ zpátky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(where) x KAM (where to)</a:t>
            </a:r>
            <a:endParaRPr/>
          </a:p>
        </p:txBody>
      </p:sp>
      <p:sp>
        <p:nvSpPr>
          <p:cNvPr id="238" name="Google Shape;238;p36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solidFill>
                  <a:srgbClr val="595959"/>
                </a:solidFill>
              </a:rPr>
              <a:t>Restaurace je </a:t>
            </a:r>
            <a:r>
              <a:rPr lang="cs-CZ" sz="2700">
                <a:solidFill>
                  <a:srgbClr val="595959"/>
                </a:solidFill>
                <a:highlight>
                  <a:srgbClr val="00FF00"/>
                </a:highlight>
              </a:rPr>
              <a:t>vlevo.</a:t>
            </a:r>
            <a:r>
              <a:rPr lang="cs-CZ" sz="2700">
                <a:solidFill>
                  <a:srgbClr val="595959"/>
                </a:solidFill>
              </a:rPr>
              <a:t> X Musíte jít </a:t>
            </a:r>
            <a:r>
              <a:rPr lang="cs-CZ" sz="2700">
                <a:solidFill>
                  <a:srgbClr val="595959"/>
                </a:solidFill>
                <a:highlight>
                  <a:srgbClr val="00FF00"/>
                </a:highlight>
              </a:rPr>
              <a:t>doleva.</a:t>
            </a:r>
            <a:endParaRPr sz="2700">
              <a:solidFill>
                <a:srgbClr val="595959"/>
              </a:solidFill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solidFill>
                  <a:srgbClr val="595959"/>
                </a:solidFill>
              </a:rPr>
              <a:t>Banka je </a:t>
            </a:r>
            <a:r>
              <a:rPr lang="cs-CZ" sz="2700">
                <a:solidFill>
                  <a:srgbClr val="595959"/>
                </a:solidFill>
                <a:highlight>
                  <a:srgbClr val="00FF00"/>
                </a:highlight>
              </a:rPr>
              <a:t>nahoře. </a:t>
            </a:r>
            <a:r>
              <a:rPr lang="cs-CZ" sz="2700">
                <a:solidFill>
                  <a:srgbClr val="595959"/>
                </a:solidFill>
              </a:rPr>
              <a:t>X Musíte jít </a:t>
            </a:r>
            <a:r>
              <a:rPr lang="cs-CZ" sz="2700">
                <a:solidFill>
                  <a:srgbClr val="595959"/>
                </a:solidFill>
                <a:highlight>
                  <a:srgbClr val="00FF00"/>
                </a:highlight>
              </a:rPr>
              <a:t>nahoru.					</a:t>
            </a:r>
            <a:endParaRPr sz="2700">
              <a:solidFill>
                <a:srgbClr val="595959"/>
              </a:solidFill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solidFill>
                  <a:srgbClr val="595959"/>
                </a:solidFill>
              </a:rPr>
              <a:t>Škola je </a:t>
            </a:r>
            <a:r>
              <a:rPr lang="cs-CZ" sz="2700">
                <a:solidFill>
                  <a:srgbClr val="595959"/>
                </a:solidFill>
                <a:highlight>
                  <a:srgbClr val="00FF00"/>
                </a:highlight>
              </a:rPr>
              <a:t>dole.</a:t>
            </a:r>
            <a:r>
              <a:rPr lang="cs-CZ" sz="2700">
                <a:solidFill>
                  <a:srgbClr val="595959"/>
                </a:solidFill>
              </a:rPr>
              <a:t> X Musíte jít </a:t>
            </a:r>
            <a:r>
              <a:rPr lang="cs-CZ" sz="2700">
                <a:solidFill>
                  <a:srgbClr val="595959"/>
                </a:solidFill>
                <a:highlight>
                  <a:srgbClr val="00FF00"/>
                </a:highlight>
              </a:rPr>
              <a:t>dolů. </a:t>
            </a:r>
            <a:endParaRPr sz="4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VERBS: -at</a:t>
            </a:r>
            <a:endParaRPr/>
          </a:p>
        </p:txBody>
      </p:sp>
      <p:sp>
        <p:nvSpPr>
          <p:cNvPr id="245" name="Google Shape;245;p3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</a:t>
            </a:r>
            <a:r>
              <a:rPr lang="cs-CZ">
                <a:highlight>
                  <a:srgbClr val="FFFF00"/>
                </a:highlight>
              </a:rPr>
              <a:t>at</a:t>
            </a:r>
            <a:r>
              <a:rPr lang="cs-CZ"/>
              <a:t>: dělám - děláš - dělá - děláme - děláte - dělají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hled</a:t>
            </a:r>
            <a:r>
              <a:rPr lang="cs-CZ">
                <a:highlight>
                  <a:srgbClr val="FFFF00"/>
                </a:highlight>
              </a:rPr>
              <a:t>at</a:t>
            </a:r>
            <a:r>
              <a:rPr lang="cs-CZ"/>
              <a:t>: hledám - hledáš - hledá - hledáme - hledáte - hledají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Dobrý den, hledám hlavní nádraží. Nevíte, kde je?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Eva hledá učebnu C15/113.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Studenti hledají club Fléda.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VERBS: it/et/ět</a:t>
            </a:r>
            <a:endParaRPr/>
          </a:p>
        </p:txBody>
      </p:sp>
      <p:sp>
        <p:nvSpPr>
          <p:cNvPr id="252" name="Google Shape;252;p38"/>
          <p:cNvSpPr txBox="1"/>
          <p:nvPr>
            <p:ph idx="1" type="body"/>
          </p:nvPr>
        </p:nvSpPr>
        <p:spPr>
          <a:xfrm>
            <a:off x="317650" y="1163600"/>
            <a:ext cx="4678500" cy="27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</a:t>
            </a:r>
            <a:r>
              <a:rPr lang="cs-CZ">
                <a:highlight>
                  <a:srgbClr val="FFFF00"/>
                </a:highlight>
              </a:rPr>
              <a:t>it</a:t>
            </a:r>
            <a:r>
              <a:rPr lang="cs-CZ"/>
              <a:t> = to speak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*věd</a:t>
            </a:r>
            <a:r>
              <a:rPr lang="cs-CZ">
                <a:highlight>
                  <a:srgbClr val="FFFF00"/>
                </a:highlight>
              </a:rPr>
              <a:t>ět</a:t>
            </a:r>
            <a:r>
              <a:rPr lang="cs-CZ"/>
              <a:t> = to know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vid</a:t>
            </a:r>
            <a:r>
              <a:rPr lang="cs-CZ">
                <a:highlight>
                  <a:srgbClr val="FFFF00"/>
                </a:highlight>
              </a:rPr>
              <a:t>ět</a:t>
            </a:r>
            <a:r>
              <a:rPr lang="cs-CZ"/>
              <a:t> = to see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bydl</a:t>
            </a:r>
            <a:r>
              <a:rPr lang="cs-CZ">
                <a:highlight>
                  <a:srgbClr val="FFFF00"/>
                </a:highlight>
              </a:rPr>
              <a:t>et</a:t>
            </a:r>
            <a:r>
              <a:rPr lang="cs-CZ"/>
              <a:t> = to live (reside)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rozum</a:t>
            </a:r>
            <a:r>
              <a:rPr lang="cs-CZ">
                <a:highlight>
                  <a:srgbClr val="FFFF00"/>
                </a:highlight>
              </a:rPr>
              <a:t>ět</a:t>
            </a:r>
            <a:r>
              <a:rPr lang="cs-CZ"/>
              <a:t> = to understand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mus</a:t>
            </a:r>
            <a:r>
              <a:rPr lang="cs-CZ">
                <a:highlight>
                  <a:srgbClr val="FFFF00"/>
                </a:highlight>
              </a:rPr>
              <a:t>et</a:t>
            </a:r>
            <a:r>
              <a:rPr lang="cs-CZ"/>
              <a:t> = must/have to</a:t>
            </a:r>
            <a:endParaRPr/>
          </a:p>
        </p:txBody>
      </p:sp>
      <p:sp>
        <p:nvSpPr>
          <p:cNvPr id="253" name="Google Shape;253;p38"/>
          <p:cNvSpPr txBox="1"/>
          <p:nvPr>
            <p:ph idx="1" type="body"/>
          </p:nvPr>
        </p:nvSpPr>
        <p:spPr>
          <a:xfrm>
            <a:off x="5377275" y="1300900"/>
            <a:ext cx="4678500" cy="329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já mluv</a:t>
            </a:r>
            <a:r>
              <a:rPr lang="cs-CZ">
                <a:highlight>
                  <a:srgbClr val="F9CB9C"/>
                </a:highlight>
              </a:rPr>
              <a:t>ÍM</a:t>
            </a:r>
            <a:r>
              <a:rPr lang="cs-CZ"/>
              <a:t>		my mluv</a:t>
            </a:r>
            <a:r>
              <a:rPr lang="cs-CZ">
                <a:highlight>
                  <a:srgbClr val="F9CB9C"/>
                </a:highlight>
              </a:rPr>
              <a:t>ÍME</a:t>
            </a:r>
            <a:endParaRPr>
              <a:highlight>
                <a:srgbClr val="F9CB9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ty mluv</a:t>
            </a:r>
            <a:r>
              <a:rPr lang="cs-CZ">
                <a:highlight>
                  <a:srgbClr val="F9CB9C"/>
                </a:highlight>
              </a:rPr>
              <a:t>ÍŠ</a:t>
            </a:r>
            <a:r>
              <a:rPr lang="cs-CZ"/>
              <a:t>		vy mluv</a:t>
            </a:r>
            <a:r>
              <a:rPr lang="cs-CZ">
                <a:highlight>
                  <a:srgbClr val="F9CB9C"/>
                </a:highlight>
              </a:rPr>
              <a:t>ÍTE</a:t>
            </a:r>
            <a:endParaRPr>
              <a:highlight>
                <a:srgbClr val="F9CB9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on/ona mluv</a:t>
            </a:r>
            <a:r>
              <a:rPr lang="cs-CZ">
                <a:highlight>
                  <a:srgbClr val="F9CB9C"/>
                </a:highlight>
              </a:rPr>
              <a:t>Í</a:t>
            </a:r>
            <a:r>
              <a:rPr lang="cs-CZ"/>
              <a:t>	oni mluv</a:t>
            </a:r>
            <a:r>
              <a:rPr lang="cs-CZ">
                <a:highlight>
                  <a:srgbClr val="F9CB9C"/>
                </a:highlight>
              </a:rPr>
              <a:t>Í</a:t>
            </a:r>
            <a:endParaRPr>
              <a:highlight>
                <a:srgbClr val="F9CB9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já vÍM			my vÍME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ty vÍŠ				vy vÍTE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on/ona vÍ		oni vÍ (vědí)</a:t>
            </a:r>
            <a:endParaRPr/>
          </a:p>
        </p:txBody>
      </p:sp>
      <p:sp>
        <p:nvSpPr>
          <p:cNvPr id="254" name="Google Shape;254;p38"/>
          <p:cNvSpPr txBox="1"/>
          <p:nvPr/>
        </p:nvSpPr>
        <p:spPr>
          <a:xfrm>
            <a:off x="799675" y="4786675"/>
            <a:ext cx="8967600" cy="1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vidět: vidím - vidíš - vidí - vidíme - vidíte - vidí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bydlet: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rozumět: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muset: </a:t>
            </a: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Čísla 11-100</a:t>
            </a:r>
            <a:endParaRPr/>
          </a:p>
        </p:txBody>
      </p:sp>
      <p:sp>
        <p:nvSpPr>
          <p:cNvPr id="261" name="Google Shape;261;p39"/>
          <p:cNvSpPr txBox="1"/>
          <p:nvPr>
            <p:ph idx="1" type="body"/>
          </p:nvPr>
        </p:nvSpPr>
        <p:spPr>
          <a:xfrm>
            <a:off x="317650" y="1163600"/>
            <a:ext cx="2909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0 - nula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1 - jedna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2 - dva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3 - tři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4 - čtyři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5 - pět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6 - šest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7 - sedm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8 - osm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9 - devět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10 - deset</a:t>
            </a:r>
            <a:endParaRPr/>
          </a:p>
        </p:txBody>
      </p:sp>
      <p:sp>
        <p:nvSpPr>
          <p:cNvPr id="262" name="Google Shape;262;p39"/>
          <p:cNvSpPr txBox="1"/>
          <p:nvPr>
            <p:ph idx="1" type="body"/>
          </p:nvPr>
        </p:nvSpPr>
        <p:spPr>
          <a:xfrm>
            <a:off x="3390100" y="1293300"/>
            <a:ext cx="2909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-NÁCT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11 - jede</a:t>
            </a:r>
            <a:r>
              <a:rPr lang="cs-CZ">
                <a:highlight>
                  <a:srgbClr val="F9CB9C"/>
                </a:highlight>
              </a:rPr>
              <a:t>náct</a:t>
            </a:r>
            <a:endParaRPr>
              <a:highlight>
                <a:srgbClr val="F9CB9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12 - dva</a:t>
            </a:r>
            <a:r>
              <a:rPr lang="cs-CZ">
                <a:highlight>
                  <a:srgbClr val="F9CB9C"/>
                </a:highlight>
              </a:rPr>
              <a:t>náct</a:t>
            </a:r>
            <a:endParaRPr>
              <a:highlight>
                <a:srgbClr val="F9CB9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13 - tři</a:t>
            </a:r>
            <a:r>
              <a:rPr lang="cs-CZ">
                <a:highlight>
                  <a:srgbClr val="F9CB9C"/>
                </a:highlight>
              </a:rPr>
              <a:t>náct</a:t>
            </a:r>
            <a:endParaRPr>
              <a:highlight>
                <a:srgbClr val="F9CB9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14 - čtr</a:t>
            </a:r>
            <a:r>
              <a:rPr lang="cs-CZ">
                <a:highlight>
                  <a:srgbClr val="F9CB9C"/>
                </a:highlight>
              </a:rPr>
              <a:t>náct</a:t>
            </a:r>
            <a:endParaRPr>
              <a:highlight>
                <a:srgbClr val="F9CB9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15 - pat</a:t>
            </a:r>
            <a:r>
              <a:rPr lang="cs-CZ">
                <a:highlight>
                  <a:srgbClr val="F9CB9C"/>
                </a:highlight>
              </a:rPr>
              <a:t>náct</a:t>
            </a:r>
            <a:endParaRPr>
              <a:highlight>
                <a:srgbClr val="F9CB9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16 - šest</a:t>
            </a:r>
            <a:r>
              <a:rPr lang="cs-CZ">
                <a:highlight>
                  <a:srgbClr val="F9CB9C"/>
                </a:highlight>
              </a:rPr>
              <a:t>náct</a:t>
            </a:r>
            <a:endParaRPr>
              <a:highlight>
                <a:srgbClr val="F9CB9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17 - sedm</a:t>
            </a:r>
            <a:r>
              <a:rPr lang="cs-CZ">
                <a:highlight>
                  <a:srgbClr val="F9CB9C"/>
                </a:highlight>
              </a:rPr>
              <a:t>náct</a:t>
            </a:r>
            <a:endParaRPr>
              <a:highlight>
                <a:srgbClr val="F9CB9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18 - osm</a:t>
            </a:r>
            <a:r>
              <a:rPr lang="cs-CZ">
                <a:highlight>
                  <a:srgbClr val="F9CB9C"/>
                </a:highlight>
              </a:rPr>
              <a:t>náct</a:t>
            </a:r>
            <a:endParaRPr>
              <a:highlight>
                <a:srgbClr val="F9CB9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19 - devate</a:t>
            </a:r>
            <a:r>
              <a:rPr lang="cs-CZ">
                <a:highlight>
                  <a:srgbClr val="F9CB9C"/>
                </a:highlight>
              </a:rPr>
              <a:t>náct</a:t>
            </a:r>
            <a:endParaRPr>
              <a:highlight>
                <a:srgbClr val="F9CB9C"/>
              </a:highlight>
            </a:endParaRPr>
          </a:p>
        </p:txBody>
      </p:sp>
      <p:sp>
        <p:nvSpPr>
          <p:cNvPr id="263" name="Google Shape;263;p39"/>
          <p:cNvSpPr txBox="1"/>
          <p:nvPr>
            <p:ph idx="1" type="body"/>
          </p:nvPr>
        </p:nvSpPr>
        <p:spPr>
          <a:xfrm>
            <a:off x="6106700" y="1208950"/>
            <a:ext cx="3078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 CET/DESÁT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20 - dva</a:t>
            </a:r>
            <a:r>
              <a:rPr lang="cs-CZ">
                <a:highlight>
                  <a:srgbClr val="FFF2CC"/>
                </a:highlight>
              </a:rPr>
              <a:t>CET</a:t>
            </a:r>
            <a:endParaRPr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30 - tři</a:t>
            </a:r>
            <a:r>
              <a:rPr lang="cs-CZ">
                <a:highlight>
                  <a:srgbClr val="FFF2CC"/>
                </a:highlight>
              </a:rPr>
              <a:t>CET</a:t>
            </a:r>
            <a:endParaRPr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40 - čtyři</a:t>
            </a:r>
            <a:r>
              <a:rPr lang="cs-CZ">
                <a:highlight>
                  <a:srgbClr val="FFF2CC"/>
                </a:highlight>
              </a:rPr>
              <a:t>CET</a:t>
            </a:r>
            <a:endParaRPr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50 - pa</a:t>
            </a:r>
            <a:r>
              <a:rPr lang="cs-CZ">
                <a:highlight>
                  <a:srgbClr val="B6D7A8"/>
                </a:highlight>
              </a:rPr>
              <a:t>DESÁT</a:t>
            </a:r>
            <a:endParaRPr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60 - še</a:t>
            </a:r>
            <a:r>
              <a:rPr lang="cs-CZ">
                <a:highlight>
                  <a:srgbClr val="B6D7A8"/>
                </a:highlight>
              </a:rPr>
              <a:t>DESÁT</a:t>
            </a:r>
            <a:endParaRPr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70 - sedm</a:t>
            </a:r>
            <a:r>
              <a:rPr lang="cs-CZ">
                <a:highlight>
                  <a:srgbClr val="B6D7A8"/>
                </a:highlight>
              </a:rPr>
              <a:t>DESÁT</a:t>
            </a:r>
            <a:endParaRPr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80 - osm</a:t>
            </a:r>
            <a:r>
              <a:rPr lang="cs-CZ">
                <a:highlight>
                  <a:srgbClr val="B6D7A8"/>
                </a:highlight>
              </a:rPr>
              <a:t>DESÁT</a:t>
            </a:r>
            <a:endParaRPr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90 - deva</a:t>
            </a:r>
            <a:r>
              <a:rPr lang="cs-CZ">
                <a:highlight>
                  <a:srgbClr val="B6D7A8"/>
                </a:highlight>
              </a:rPr>
              <a:t>DESÁT</a:t>
            </a:r>
            <a:endParaRPr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100 - sto</a:t>
            </a:r>
            <a:endParaRPr/>
          </a:p>
        </p:txBody>
      </p:sp>
      <p:sp>
        <p:nvSpPr>
          <p:cNvPr id="264" name="Google Shape;264;p39"/>
          <p:cNvSpPr txBox="1"/>
          <p:nvPr/>
        </p:nvSpPr>
        <p:spPr>
          <a:xfrm>
            <a:off x="9177475" y="1232925"/>
            <a:ext cx="2722200" cy="44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/>
              <a:t>Kolik to stojí?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/>
              <a:t>Kolik stojí káva?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/>
              <a:t>Kolik stojí zmrzlina?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/>
              <a:t>Kolik stojí lístek na tramvaj?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/>
              <a:t>Káva stojí … korun.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/>
              <a:t>Zmrzlina stojí … korun.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/>
              <a:t>Lístek stojí … korun.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Phrases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66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>
                <a:solidFill>
                  <a:schemeClr val="dk2"/>
                </a:solidFill>
              </a:rPr>
              <a:t>Jak se máte?</a:t>
            </a:r>
            <a:r>
              <a:rPr lang="cs-CZ" sz="3600"/>
              <a:t> (formal) x </a:t>
            </a:r>
            <a:r>
              <a:rPr lang="cs-CZ" sz="3600">
                <a:solidFill>
                  <a:srgbClr val="38761D"/>
                </a:solidFill>
              </a:rPr>
              <a:t>Jak se máš?</a:t>
            </a:r>
            <a:r>
              <a:rPr lang="cs-CZ" sz="3600"/>
              <a:t> (informal)</a:t>
            </a:r>
            <a:endParaRPr sz="3600"/>
          </a:p>
        </p:txBody>
      </p:sp>
      <p:sp>
        <p:nvSpPr>
          <p:cNvPr id="159" name="Google Shape;159;p27"/>
          <p:cNvSpPr txBox="1"/>
          <p:nvPr/>
        </p:nvSpPr>
        <p:spPr>
          <a:xfrm>
            <a:off x="632025" y="2065900"/>
            <a:ext cx="3141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Dobře.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Fajn.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Super.</a:t>
            </a:r>
            <a:endParaRPr sz="3600"/>
          </a:p>
        </p:txBody>
      </p:sp>
      <p:sp>
        <p:nvSpPr>
          <p:cNvPr id="160" name="Google Shape;160;p27"/>
          <p:cNvSpPr txBox="1"/>
          <p:nvPr/>
        </p:nvSpPr>
        <p:spPr>
          <a:xfrm>
            <a:off x="4199275" y="2065900"/>
            <a:ext cx="3141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Ujde to.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Jde to.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Jakž takž.</a:t>
            </a:r>
            <a:endParaRPr sz="3600"/>
          </a:p>
        </p:txBody>
      </p:sp>
      <p:sp>
        <p:nvSpPr>
          <p:cNvPr id="161" name="Google Shape;161;p27"/>
          <p:cNvSpPr txBox="1"/>
          <p:nvPr/>
        </p:nvSpPr>
        <p:spPr>
          <a:xfrm>
            <a:off x="7538675" y="2019300"/>
            <a:ext cx="3141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Špatně.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Blbě. </a:t>
            </a:r>
            <a:endParaRPr sz="3600"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7325" y="2425950"/>
            <a:ext cx="1227699" cy="122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8850" y="2451650"/>
            <a:ext cx="1095125" cy="107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4800" y="2451650"/>
            <a:ext cx="1254751" cy="1254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1760600" y="4328150"/>
            <a:ext cx="8188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700">
                <a:solidFill>
                  <a:schemeClr val="dk2"/>
                </a:solidFill>
              </a:rPr>
              <a:t>Děkuji/Děkuju.</a:t>
            </a:r>
            <a:r>
              <a:rPr lang="cs-CZ" sz="3700"/>
              <a:t> x </a:t>
            </a:r>
            <a:r>
              <a:rPr lang="cs-CZ" sz="3700">
                <a:solidFill>
                  <a:srgbClr val="38761D"/>
                </a:solidFill>
              </a:rPr>
              <a:t>Díky.</a:t>
            </a:r>
            <a:endParaRPr sz="37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700">
                <a:solidFill>
                  <a:schemeClr val="dk2"/>
                </a:solidFill>
              </a:rPr>
              <a:t>A vy?</a:t>
            </a:r>
            <a:r>
              <a:rPr lang="cs-CZ" sz="3700"/>
              <a:t> x </a:t>
            </a:r>
            <a:r>
              <a:rPr lang="cs-CZ" sz="3700">
                <a:solidFill>
                  <a:srgbClr val="38761D"/>
                </a:solidFill>
              </a:rPr>
              <a:t>A ty?</a:t>
            </a:r>
            <a:endParaRPr sz="37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BÝT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(ne)</a:t>
            </a:r>
            <a:r>
              <a:rPr b="1" lang="cs-CZ"/>
              <a:t>BÝT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FFF2CC"/>
                </a:highlight>
              </a:rPr>
              <a:t>Já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JSEM				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my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JSME</a:t>
            </a:r>
            <a:endParaRPr b="1" sz="22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FFF2CC"/>
                </a:highlight>
              </a:rPr>
              <a:t>Ty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JSI					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vy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JSTE</a:t>
            </a:r>
            <a:endParaRPr b="1" sz="22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FFF2CC"/>
                </a:highlight>
              </a:rPr>
              <a:t>On/ona/to (není) 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JE			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oni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JSOU</a:t>
            </a:r>
            <a:endParaRPr b="1" sz="22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1600">
                <a:solidFill>
                  <a:srgbClr val="595959"/>
                </a:solidFill>
              </a:rPr>
              <a:t>Já jsem Petr.					My jsme studenti.</a:t>
            </a:r>
            <a:endParaRPr i="1" sz="1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1600">
                <a:solidFill>
                  <a:srgbClr val="595959"/>
                </a:solidFill>
              </a:rPr>
              <a:t>Odkud jsi?					Odkud jste?</a:t>
            </a:r>
            <a:endParaRPr i="1" sz="1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1600">
                <a:solidFill>
                  <a:srgbClr val="595959"/>
                </a:solidFill>
              </a:rPr>
              <a:t>To je doktor?					Karel a Josef jsou z Brna. 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DĚLAT</a:t>
            </a:r>
            <a:endParaRPr/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(ne)</a:t>
            </a:r>
            <a:r>
              <a:rPr b="1" lang="cs-CZ"/>
              <a:t>DĚLAT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FFF2CC"/>
                </a:highlight>
              </a:rPr>
              <a:t>Já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dělÁM				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my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dělÁME</a:t>
            </a:r>
            <a:endParaRPr b="1" sz="22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FFF2CC"/>
                </a:highlight>
              </a:rPr>
              <a:t>Ty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dělÁŠ				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vy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dělÁTE</a:t>
            </a:r>
            <a:endParaRPr b="1" sz="22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FFF2CC"/>
                </a:highlight>
              </a:rPr>
              <a:t>On/ona/to (ne)</a:t>
            </a:r>
            <a:r>
              <a:rPr b="1" lang="cs-CZ" sz="2000">
                <a:solidFill>
                  <a:srgbClr val="595959"/>
                </a:solidFill>
                <a:highlight>
                  <a:srgbClr val="FFF2CC"/>
                </a:highlight>
              </a:rPr>
              <a:t>dělÁ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			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oni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dělAJÍ</a:t>
            </a:r>
            <a:endParaRPr b="1" sz="22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1600">
                <a:solidFill>
                  <a:srgbClr val="595959"/>
                </a:solidFill>
              </a:rPr>
              <a:t>Já dělám pizzu.				My děláme domácí úkol.</a:t>
            </a:r>
            <a:endParaRPr i="1" sz="1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1600">
                <a:solidFill>
                  <a:srgbClr val="595959"/>
                </a:solidFill>
              </a:rPr>
              <a:t>Co děláš?					Co děláte?</a:t>
            </a:r>
            <a:endParaRPr i="1" sz="1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1600">
                <a:solidFill>
                  <a:srgbClr val="595959"/>
                </a:solidFill>
              </a:rPr>
              <a:t>Co dělá Petr?					Co dělají Karel a Jana o víkendu?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Čísla 0-10</a:t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7650" y="1163600"/>
            <a:ext cx="4111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0 - nula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1 - jedna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2 - dva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3 - tři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4 - čtyři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5 - pět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6 - šest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7 - sedm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8 - osm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9 - devět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10 - deset</a:t>
            </a:r>
            <a:endParaRPr/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4429150" y="1163600"/>
            <a:ext cx="4111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Jaké máte UČO?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Jaký máte telefon?</a:t>
            </a:r>
            <a:endParaRPr/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2075" y="2860650"/>
            <a:ext cx="3346549" cy="334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Lekce 2: Místo = place. Co je to?</a:t>
            </a:r>
            <a:endParaRPr/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000" y="977900"/>
            <a:ext cx="3297075" cy="32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3775" y="1030825"/>
            <a:ext cx="3406525" cy="34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200" y="1068625"/>
            <a:ext cx="4177198" cy="269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915399"/>
            <a:ext cx="3720268" cy="27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4625" y="4049476"/>
            <a:ext cx="2400124" cy="24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41300" y="4427375"/>
            <a:ext cx="3280287" cy="211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Město - vocabulary</a:t>
            </a:r>
            <a:endParaRPr/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blízko = near/close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daleko = far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tady = 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tam = there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KDE?</a:t>
            </a:r>
            <a:r>
              <a:rPr lang="cs-CZ"/>
              <a:t> = Where?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je banka?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je zastávka Nemocnice Bohunice?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je restaurace Campus River?</a:t>
            </a:r>
            <a:endParaRPr/>
          </a:p>
        </p:txBody>
      </p:sp>
      <p:sp>
        <p:nvSpPr>
          <p:cNvPr id="208" name="Google Shape;208;p32"/>
          <p:cNvSpPr txBox="1"/>
          <p:nvPr/>
        </p:nvSpPr>
        <p:spPr>
          <a:xfrm>
            <a:off x="4586925" y="1599825"/>
            <a:ext cx="6432900" cy="22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highlight>
                  <a:srgbClr val="C9DAF8"/>
                </a:highlight>
              </a:rPr>
              <a:t>Kde bydlíte? (Kde bydlíš) – Bydlím ……..</a:t>
            </a:r>
            <a:endParaRPr sz="2700">
              <a:highlight>
                <a:srgbClr val="C9DAF8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highlight>
                  <a:srgbClr val="C9DAF8"/>
                </a:highlight>
              </a:rPr>
              <a:t>Co je blízko? – Blízko je ….</a:t>
            </a:r>
            <a:endParaRPr sz="2700">
              <a:highlight>
                <a:srgbClr val="C9DAF8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highlight>
                  <a:srgbClr val="C9DAF8"/>
                </a:highlight>
              </a:rPr>
              <a:t>Co je daleko? – Daleko je ……</a:t>
            </a:r>
            <a:endParaRPr sz="2700"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Locations</a:t>
            </a:r>
            <a:endParaRPr/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Kde? (= where)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>
                <a:solidFill>
                  <a:srgbClr val="595959"/>
                </a:solidFill>
              </a:rPr>
              <a:t>nahoře</a:t>
            </a:r>
            <a:endParaRPr b="1" sz="25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>
                <a:solidFill>
                  <a:srgbClr val="595959"/>
                </a:solidFill>
              </a:rPr>
              <a:t>vlevo uprostřed vpravo</a:t>
            </a:r>
            <a:endParaRPr b="1" sz="25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>
                <a:solidFill>
                  <a:srgbClr val="595959"/>
                </a:solidFill>
              </a:rPr>
              <a:t>dole</a:t>
            </a:r>
            <a:endParaRPr b="1" sz="25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-CZ"/>
              <a:t>Kde je to?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je škola?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je restaurace?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je hotel?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Jít + Jet</a:t>
            </a:r>
            <a:endParaRPr/>
          </a:p>
        </p:txBody>
      </p:sp>
      <p:sp>
        <p:nvSpPr>
          <p:cNvPr id="222" name="Google Shape;222;p34"/>
          <p:cNvSpPr txBox="1"/>
          <p:nvPr>
            <p:ph idx="1" type="body"/>
          </p:nvPr>
        </p:nvSpPr>
        <p:spPr>
          <a:xfrm>
            <a:off x="317650" y="1163600"/>
            <a:ext cx="5766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4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Jít = to go (on foot)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Jít: jdu - jdeš - jde - jdeme - jdete - jdou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PĚŠKY</a:t>
            </a:r>
            <a:endParaRPr b="1" sz="1900">
              <a:solidFill>
                <a:srgbClr val="595959"/>
              </a:solidFill>
            </a:endParaRPr>
          </a:p>
        </p:txBody>
      </p:sp>
      <p:sp>
        <p:nvSpPr>
          <p:cNvPr id="224" name="Google Shape;224;p34"/>
          <p:cNvSpPr txBox="1"/>
          <p:nvPr/>
        </p:nvSpPr>
        <p:spPr>
          <a:xfrm>
            <a:off x="4832400" y="1152475"/>
            <a:ext cx="6364800" cy="48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Jet = to go/drive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Jet: jedu - jedeš - jede - jedeme - jedete - jedou</a:t>
            </a:r>
            <a:endParaRPr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900">
                <a:solidFill>
                  <a:srgbClr val="595959"/>
                </a:solidFill>
              </a:rPr>
              <a:t>Jet: </a:t>
            </a:r>
            <a:endParaRPr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Auto → autem</a:t>
            </a:r>
            <a:endParaRPr b="1"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Autobus → autobusem</a:t>
            </a:r>
            <a:endParaRPr b="1"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Metro → metrem</a:t>
            </a:r>
            <a:endParaRPr b="1"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Vlak → vlakem</a:t>
            </a:r>
            <a:endParaRPr b="1"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Taxík → taxíkem</a:t>
            </a:r>
            <a:endParaRPr b="1"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Tramvaj → tramvají</a:t>
            </a:r>
            <a:endParaRPr b="1"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Kolo → na kole</a:t>
            </a:r>
            <a:endParaRPr b="1" sz="19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