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Raleway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Tahoma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Raleway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Tahoma-regular.fntdata"/><Relationship Id="rId25" Type="http://schemas.openxmlformats.org/officeDocument/2006/relationships/font" Target="fonts/Montserrat-boldItalic.fntdata"/><Relationship Id="rId27" Type="http://schemas.openxmlformats.org/officeDocument/2006/relationships/font" Target="fonts/Tahom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43cd12f07d_0_10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43cd12f07d_0_10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243cd12f07d_0_10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43cd12f07d_0_10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43cd12f07d_0_10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243cd12f07d_0_10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43cd12f07d_0_1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43cd12f07d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243cd12f07d_0_16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43cd12f07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43cd12f0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243cd12f07d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43cd12f07d_0_1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43cd12f07d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243cd12f07d_0_1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43cd12f07d_0_1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43cd12f07d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243cd12f07d_0_14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43cd12f07d_0_3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43cd12f07d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243cd12f07d_0_30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43cd12f07d_0_4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43cd12f07d_0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243cd12f07d_0_44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3cd12f07d_0_5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43cd12f07d_0_5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243cd12f07d_0_58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43cd12f07d_0_7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43cd12f07d_0_7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243cd12f07d_0_7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43cd12f07d_0_8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43cd12f07d_0_8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243cd12f07d_0_87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image" Target="../media/image6.png"/><Relationship Id="rId8" Type="http://schemas.openxmlformats.org/officeDocument/2006/relationships/image" Target="../media/image8.png"/><Relationship Id="rId10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ICLC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Den 7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Verbs</a:t>
            </a:r>
            <a:endParaRPr/>
          </a:p>
        </p:txBody>
      </p:sp>
      <p:sp>
        <p:nvSpPr>
          <p:cNvPr id="226" name="Google Shape;226;p35"/>
          <p:cNvSpPr txBox="1"/>
          <p:nvPr>
            <p:ph idx="1" type="body"/>
          </p:nvPr>
        </p:nvSpPr>
        <p:spPr>
          <a:xfrm>
            <a:off x="317650" y="1163600"/>
            <a:ext cx="28107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at (dělat)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dělám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dělá</a:t>
            </a:r>
            <a:r>
              <a:rPr lang="cs-CZ">
                <a:highlight>
                  <a:srgbClr val="FFFF00"/>
                </a:highlight>
              </a:rPr>
              <a:t>š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dělá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dělá</a:t>
            </a:r>
            <a:r>
              <a:rPr lang="cs-CZ">
                <a:highlight>
                  <a:srgbClr val="00FF00"/>
                </a:highlight>
              </a:rPr>
              <a:t>me</a:t>
            </a:r>
            <a:endParaRPr>
              <a:highlight>
                <a:srgbClr val="00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dělá</a:t>
            </a:r>
            <a:r>
              <a:rPr lang="cs-CZ">
                <a:highlight>
                  <a:srgbClr val="FF9900"/>
                </a:highlight>
              </a:rPr>
              <a:t>te</a:t>
            </a:r>
            <a:endParaRPr>
              <a:highlight>
                <a:srgbClr val="FF99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dělají</a:t>
            </a:r>
            <a:endParaRPr/>
          </a:p>
        </p:txBody>
      </p:sp>
      <p:sp>
        <p:nvSpPr>
          <p:cNvPr id="227" name="Google Shape;227;p35"/>
          <p:cNvSpPr txBox="1"/>
          <p:nvPr>
            <p:ph idx="1" type="body"/>
          </p:nvPr>
        </p:nvSpPr>
        <p:spPr>
          <a:xfrm>
            <a:off x="3128350" y="1163600"/>
            <a:ext cx="28107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cs-CZ"/>
              <a:t>it/et/ět (mluvit)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mluvím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mluví</a:t>
            </a:r>
            <a:r>
              <a:rPr lang="cs-CZ">
                <a:highlight>
                  <a:srgbClr val="FFFF00"/>
                </a:highlight>
              </a:rPr>
              <a:t>š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mluví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mluví</a:t>
            </a:r>
            <a:r>
              <a:rPr lang="cs-CZ">
                <a:highlight>
                  <a:srgbClr val="00FF00"/>
                </a:highlight>
              </a:rPr>
              <a:t>me</a:t>
            </a:r>
            <a:endParaRPr>
              <a:highlight>
                <a:srgbClr val="00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mluví</a:t>
            </a:r>
            <a:r>
              <a:rPr lang="cs-CZ">
                <a:highlight>
                  <a:srgbClr val="E69138"/>
                </a:highlight>
              </a:rPr>
              <a:t>te</a:t>
            </a:r>
            <a:endParaRPr>
              <a:highlight>
                <a:srgbClr val="E6913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mluví</a:t>
            </a:r>
            <a:endParaRPr/>
          </a:p>
        </p:txBody>
      </p:sp>
      <p:sp>
        <p:nvSpPr>
          <p:cNvPr id="228" name="Google Shape;228;p35"/>
          <p:cNvSpPr txBox="1"/>
          <p:nvPr>
            <p:ph idx="1" type="body"/>
          </p:nvPr>
        </p:nvSpPr>
        <p:spPr>
          <a:xfrm>
            <a:off x="5939050" y="1163600"/>
            <a:ext cx="28107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*číst - čtu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čtu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čte</a:t>
            </a:r>
            <a:r>
              <a:rPr lang="cs-CZ">
                <a:highlight>
                  <a:srgbClr val="FFFF00"/>
                </a:highlight>
              </a:rPr>
              <a:t>š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čte</a:t>
            </a:r>
            <a:r>
              <a:rPr lang="cs-CZ">
                <a:highlight>
                  <a:srgbClr val="00FF00"/>
                </a:highlight>
              </a:rPr>
              <a:t>me</a:t>
            </a:r>
            <a:endParaRPr>
              <a:highlight>
                <a:srgbClr val="00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čte</a:t>
            </a:r>
            <a:r>
              <a:rPr lang="cs-CZ">
                <a:highlight>
                  <a:srgbClr val="E69138"/>
                </a:highlight>
              </a:rPr>
              <a:t>te</a:t>
            </a:r>
            <a:endParaRPr>
              <a:highlight>
                <a:srgbClr val="E6913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čtou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Verbs: -ovat</a:t>
            </a:r>
            <a:endParaRPr/>
          </a:p>
        </p:txBody>
      </p:sp>
      <p:sp>
        <p:nvSpPr>
          <p:cNvPr id="235" name="Google Shape;235;p36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stud</a:t>
            </a:r>
            <a:r>
              <a:rPr lang="cs-CZ">
                <a:highlight>
                  <a:srgbClr val="FFFF00"/>
                </a:highlight>
              </a:rPr>
              <a:t>ovat</a:t>
            </a:r>
            <a:r>
              <a:rPr lang="cs-CZ"/>
              <a:t>, prac</a:t>
            </a:r>
            <a:r>
              <a:rPr lang="cs-CZ">
                <a:highlight>
                  <a:srgbClr val="FFFF00"/>
                </a:highlight>
              </a:rPr>
              <a:t>ovat</a:t>
            </a:r>
            <a:r>
              <a:rPr lang="cs-CZ"/>
              <a:t>, telefon</a:t>
            </a:r>
            <a:r>
              <a:rPr lang="cs-CZ">
                <a:highlight>
                  <a:srgbClr val="FFFF00"/>
                </a:highlight>
              </a:rPr>
              <a:t>ovat</a:t>
            </a:r>
            <a:r>
              <a:rPr lang="cs-CZ"/>
              <a:t>, relax</a:t>
            </a:r>
            <a:r>
              <a:rPr lang="cs-CZ">
                <a:highlight>
                  <a:srgbClr val="FFFF00"/>
                </a:highlight>
              </a:rPr>
              <a:t>ovat</a:t>
            </a:r>
            <a:r>
              <a:rPr lang="cs-CZ"/>
              <a:t>, jmen</a:t>
            </a:r>
            <a:r>
              <a:rPr lang="cs-CZ">
                <a:highlight>
                  <a:srgbClr val="FFFF00"/>
                </a:highlight>
              </a:rPr>
              <a:t>ovat</a:t>
            </a:r>
            <a:r>
              <a:rPr lang="cs-CZ"/>
              <a:t> 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já pracUJU				my pracUJEME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ty pracUJEŠ			vy pracUJETE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on/ona pracUJE		oni pracUJOU (pracUJÍ)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já studUJU				my studUJEME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ty studUJEŠ			vy studUJETE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on/ona studUJE		oni studUJOU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GENDER of adjectives</a:t>
            </a:r>
            <a:endParaRPr/>
          </a:p>
        </p:txBody>
      </p:sp>
      <p:sp>
        <p:nvSpPr>
          <p:cNvPr id="242" name="Google Shape;242;p3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>
                <a:highlight>
                  <a:srgbClr val="C9DAF8"/>
                </a:highlight>
              </a:rPr>
              <a:t>DOBRÝ</a:t>
            </a:r>
            <a:r>
              <a:rPr lang="cs-CZ" sz="2500"/>
              <a:t> - </a:t>
            </a:r>
            <a:r>
              <a:rPr lang="cs-CZ" sz="2500">
                <a:highlight>
                  <a:srgbClr val="EA9999"/>
                </a:highlight>
              </a:rPr>
              <a:t>DOBRÁ</a:t>
            </a:r>
            <a:r>
              <a:rPr lang="cs-CZ" sz="2500"/>
              <a:t> - </a:t>
            </a:r>
            <a:r>
              <a:rPr lang="cs-CZ" sz="2500">
                <a:highlight>
                  <a:srgbClr val="B6D7A8"/>
                </a:highlight>
              </a:rPr>
              <a:t>DOBRÉ</a:t>
            </a:r>
            <a:r>
              <a:rPr lang="cs-CZ" sz="2500"/>
              <a:t>: dobrý salát, dobrá káva, dobré pivo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>
                <a:highlight>
                  <a:srgbClr val="C9DAF8"/>
                </a:highlight>
              </a:rPr>
              <a:t>NOVÝ</a:t>
            </a:r>
            <a:r>
              <a:rPr lang="cs-CZ" sz="2500"/>
              <a:t> - </a:t>
            </a:r>
            <a:r>
              <a:rPr lang="cs-CZ" sz="2500">
                <a:highlight>
                  <a:srgbClr val="EA9999"/>
                </a:highlight>
              </a:rPr>
              <a:t>NOVÁ</a:t>
            </a:r>
            <a:r>
              <a:rPr lang="cs-CZ" sz="2500"/>
              <a:t> - </a:t>
            </a:r>
            <a:r>
              <a:rPr lang="cs-CZ" sz="2500">
                <a:highlight>
                  <a:srgbClr val="B6D7A8"/>
                </a:highlight>
              </a:rPr>
              <a:t>NOVÉ</a:t>
            </a:r>
            <a:r>
              <a:rPr lang="cs-CZ" sz="2500"/>
              <a:t>: nový mobil, nová učebnice, nové auto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>
                <a:highlight>
                  <a:srgbClr val="C9DAF8"/>
                </a:highlight>
              </a:rPr>
              <a:t>ZELENÝ</a:t>
            </a:r>
            <a:r>
              <a:rPr lang="cs-CZ" sz="2500"/>
              <a:t> - </a:t>
            </a:r>
            <a:r>
              <a:rPr lang="cs-CZ" sz="2500">
                <a:highlight>
                  <a:srgbClr val="EA9999"/>
                </a:highlight>
              </a:rPr>
              <a:t>ZELENÁ</a:t>
            </a:r>
            <a:r>
              <a:rPr lang="cs-CZ" sz="2500"/>
              <a:t> - </a:t>
            </a:r>
            <a:r>
              <a:rPr lang="cs-CZ" sz="2500">
                <a:highlight>
                  <a:srgbClr val="B6D7A8"/>
                </a:highlight>
              </a:rPr>
              <a:t>ZELENÉ</a:t>
            </a:r>
            <a:r>
              <a:rPr lang="cs-CZ" sz="2500"/>
              <a:t>: zelený čaj, zelená kniha, zelené kolo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/>
              <a:t>Question word: </a:t>
            </a:r>
            <a:r>
              <a:rPr lang="cs-CZ" sz="2500">
                <a:highlight>
                  <a:srgbClr val="C9DAF8"/>
                </a:highlight>
              </a:rPr>
              <a:t>JAKÝ</a:t>
            </a:r>
            <a:r>
              <a:rPr lang="cs-CZ" sz="2500"/>
              <a:t> - </a:t>
            </a:r>
            <a:r>
              <a:rPr lang="cs-CZ" sz="2500">
                <a:highlight>
                  <a:srgbClr val="EA9999"/>
                </a:highlight>
              </a:rPr>
              <a:t>JAKÁ</a:t>
            </a:r>
            <a:r>
              <a:rPr lang="cs-CZ" sz="2500"/>
              <a:t> - </a:t>
            </a:r>
            <a:r>
              <a:rPr lang="cs-CZ" sz="2500">
                <a:highlight>
                  <a:srgbClr val="B6D7A8"/>
                </a:highlight>
              </a:rPr>
              <a:t>JAKÉ</a:t>
            </a:r>
            <a:r>
              <a:rPr lang="cs-CZ" sz="2500"/>
              <a:t> </a:t>
            </a:r>
            <a:r>
              <a:rPr lang="cs-CZ" sz="1400"/>
              <a:t>(what, how, what kind …)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>
                <a:highlight>
                  <a:srgbClr val="C9DAF8"/>
                </a:highlight>
              </a:rPr>
              <a:t>M: Jaký je ten salát? - Dobrý.</a:t>
            </a:r>
            <a:endParaRPr sz="2500">
              <a:highlight>
                <a:srgbClr val="C9DAF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>
                <a:highlight>
                  <a:srgbClr val="EA9999"/>
                </a:highlight>
              </a:rPr>
              <a:t>F: Jaká je ta učebnice? - Nová.</a:t>
            </a:r>
            <a:endParaRPr sz="2500">
              <a:highlight>
                <a:srgbClr val="EA999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>
                <a:highlight>
                  <a:srgbClr val="B6D7A8"/>
                </a:highlight>
              </a:rPr>
              <a:t>N: Jaké je to kolo? - Zelené.</a:t>
            </a:r>
            <a:endParaRPr sz="2500">
              <a:highlight>
                <a:srgbClr val="B6D7A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Ten? Ta? To?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259700" y="1135075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Je to </a:t>
            </a:r>
            <a:r>
              <a:rPr lang="cs-CZ">
                <a:highlight>
                  <a:srgbClr val="A4C2F4"/>
                </a:highlight>
              </a:rPr>
              <a:t>ten</a:t>
            </a:r>
            <a:r>
              <a:rPr lang="cs-CZ"/>
              <a:t>/</a:t>
            </a:r>
            <a:r>
              <a:rPr lang="cs-CZ">
                <a:highlight>
                  <a:srgbClr val="EA9999"/>
                </a:highlight>
              </a:rPr>
              <a:t>ta</a:t>
            </a:r>
            <a:r>
              <a:rPr lang="cs-CZ"/>
              <a:t>/</a:t>
            </a:r>
            <a:r>
              <a:rPr lang="cs-CZ">
                <a:highlight>
                  <a:srgbClr val="B6D7A8"/>
                </a:highlight>
              </a:rPr>
              <a:t>to</a:t>
            </a:r>
            <a:r>
              <a:rPr lang="cs-CZ"/>
              <a:t>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supermarket		restaurace		kino 		škola 	nádraží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let</a:t>
            </a:r>
            <a:r>
              <a:rPr lang="cs-CZ">
                <a:highlight>
                  <a:schemeClr val="lt2"/>
                </a:highlight>
              </a:rPr>
              <a:t>iště</a:t>
            </a:r>
            <a:r>
              <a:rPr lang="cs-CZ"/>
              <a:t>		zastávka		divadlo		obchod		park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hotel		náměstí		nemocnice		univerzita	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auto		autobus		vlak		taxík		*tramvaj (šalina)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Čísla 100 - 10 000</a:t>
            </a:r>
            <a:endParaRPr/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100 - sto						1000 - tisíc							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200 - dvě stě					2000 - dva tisíce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300 - tři sta						3000 - tři tisíce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400 - čtyři sta					4000 - čtyři tisíce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500 - pět set					5000 - pět tisíc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600 - šest set					6000 - šest tisíc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700 - sedm set				7000 - sedm tisíc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800 - osm set					8000 - osm tisíc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900 - devět set				9000 - devět tisíc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								</a:t>
            </a:r>
            <a:r>
              <a:rPr lang="cs-CZ"/>
              <a:t>	</a:t>
            </a:r>
            <a:r>
              <a:rPr lang="cs-CZ"/>
              <a:t>10000 - deset tisíc 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								</a:t>
            </a:r>
            <a:r>
              <a:rPr lang="cs-CZ"/>
              <a:t>	</a:t>
            </a:r>
            <a:r>
              <a:rPr lang="cs-CZ"/>
              <a:t>250000 - dvě stě padesát tisíc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9175" y="1421943"/>
            <a:ext cx="1988925" cy="248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Kolik to stojí?</a:t>
            </a:r>
            <a:endParaRPr/>
          </a:p>
        </p:txBody>
      </p:sp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638" y="1163588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0775" y="1179363"/>
            <a:ext cx="2111600" cy="21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9850" y="1083750"/>
            <a:ext cx="1981951" cy="247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78050" y="1061075"/>
            <a:ext cx="1823650" cy="252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7650" y="3683175"/>
            <a:ext cx="1981950" cy="1981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87225" y="3683174"/>
            <a:ext cx="1790825" cy="17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26277" y="3714175"/>
            <a:ext cx="2065826" cy="185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93750" y="3683175"/>
            <a:ext cx="2286825" cy="228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cs-CZ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are possessive pronouns?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7" name="Google Shape;187;p30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This is </a:t>
            </a:r>
            <a:r>
              <a:rPr lang="cs-CZ" sz="2000">
                <a:highlight>
                  <a:srgbClr val="FF9900"/>
                </a:highlight>
              </a:rPr>
              <a:t>my</a:t>
            </a:r>
            <a:r>
              <a:rPr lang="cs-CZ" sz="2000"/>
              <a:t> dad.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This is </a:t>
            </a:r>
            <a:r>
              <a:rPr lang="cs-CZ" sz="2000">
                <a:highlight>
                  <a:srgbClr val="FF9900"/>
                </a:highlight>
              </a:rPr>
              <a:t>his</a:t>
            </a:r>
            <a:r>
              <a:rPr lang="cs-CZ" sz="2000"/>
              <a:t> sister.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/>
              <a:t>This is </a:t>
            </a:r>
            <a:r>
              <a:rPr lang="cs-CZ" sz="2000">
                <a:highlight>
                  <a:srgbClr val="FF9900"/>
                </a:highlight>
              </a:rPr>
              <a:t>our</a:t>
            </a:r>
            <a:r>
              <a:rPr lang="cs-CZ" sz="2000"/>
              <a:t> daughter. 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-CZ" sz="2000"/>
              <a:t>Possessive pronouns: my (mine), your (yours), his, her (hers), our (ours), your (yours), their (theirs).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200"/>
              <a:t>JAK SE TO ŘEKNE ČESKY???</a:t>
            </a:r>
            <a:endParaRPr b="1"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Possessive pronouns</a:t>
            </a:r>
            <a:endParaRPr/>
          </a:p>
        </p:txBody>
      </p:sp>
      <p:sp>
        <p:nvSpPr>
          <p:cNvPr id="194" name="Google Shape;194;p31"/>
          <p:cNvSpPr txBox="1"/>
          <p:nvPr>
            <p:ph idx="1" type="body"/>
          </p:nvPr>
        </p:nvSpPr>
        <p:spPr>
          <a:xfrm>
            <a:off x="295500" y="1135075"/>
            <a:ext cx="57561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000"/>
              <a:t>“my” (já)</a:t>
            </a:r>
            <a:endParaRPr b="1"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C9DAF8"/>
                </a:highlight>
              </a:rPr>
              <a:t>Můj </a:t>
            </a:r>
            <a:r>
              <a:rPr lang="cs-CZ" sz="2000"/>
              <a:t>(m): tatínek, učitel, mobil, dům, stůl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F4CCCC"/>
                </a:highlight>
              </a:rPr>
              <a:t>Moje</a:t>
            </a:r>
            <a:r>
              <a:rPr lang="cs-CZ" sz="2000"/>
              <a:t> (f): maminka, sestra, židle, kniha, káva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B6D7A8"/>
                </a:highlight>
              </a:rPr>
              <a:t>Moje</a:t>
            </a:r>
            <a:r>
              <a:rPr lang="cs-CZ" sz="2000"/>
              <a:t> (n): dítě, auto, pivo, pití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000"/>
              <a:t>To je můj tatínek, moje maminka a moje dítě. </a:t>
            </a:r>
            <a:endParaRPr i="1"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000"/>
              <a:t>To je můj bratr, moje sestra a moje auto. </a:t>
            </a:r>
            <a:endParaRPr sz="3400"/>
          </a:p>
        </p:txBody>
      </p:sp>
      <p:sp>
        <p:nvSpPr>
          <p:cNvPr id="195" name="Google Shape;195;p31"/>
          <p:cNvSpPr txBox="1"/>
          <p:nvPr>
            <p:ph idx="1" type="body"/>
          </p:nvPr>
        </p:nvSpPr>
        <p:spPr>
          <a:xfrm>
            <a:off x="6051600" y="1135075"/>
            <a:ext cx="57561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000"/>
              <a:t>“your” (ty)</a:t>
            </a:r>
            <a:endParaRPr b="1"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C9DAF8"/>
                </a:highlight>
              </a:rPr>
              <a:t>Tvůj</a:t>
            </a:r>
            <a:r>
              <a:rPr lang="cs-CZ" sz="2000"/>
              <a:t> (m): kamarád, profesor, počítač, čaj, oběd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F4CCCC"/>
                </a:highlight>
              </a:rPr>
              <a:t>Tvoje</a:t>
            </a:r>
            <a:r>
              <a:rPr lang="cs-CZ" sz="2000"/>
              <a:t> (f): kamarádka, profesorka, cola, večeře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B6D7A8"/>
                </a:highlight>
              </a:rPr>
              <a:t>Tvoje</a:t>
            </a:r>
            <a:r>
              <a:rPr lang="cs-CZ" sz="2000"/>
              <a:t> (n): město, jídlo, rádio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000"/>
              <a:t>To je tvůj kamarád, tvoje kamarádka a tvoje auto?</a:t>
            </a:r>
            <a:endParaRPr i="1"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000"/>
              <a:t>To je tvůj počítač, tvoje kniha a tvoje rádio?</a:t>
            </a:r>
            <a:endParaRPr sz="3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solidFill>
                  <a:schemeClr val="lt1"/>
                </a:solidFill>
              </a:rPr>
              <a:t>Possessive pronouns</a:t>
            </a:r>
            <a:endParaRPr/>
          </a:p>
        </p:txBody>
      </p:sp>
      <p:sp>
        <p:nvSpPr>
          <p:cNvPr id="202" name="Google Shape;202;p32"/>
          <p:cNvSpPr txBox="1"/>
          <p:nvPr>
            <p:ph idx="1" type="body"/>
          </p:nvPr>
        </p:nvSpPr>
        <p:spPr>
          <a:xfrm>
            <a:off x="317650" y="1163600"/>
            <a:ext cx="57561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000"/>
              <a:t>“His” (on/ono)</a:t>
            </a:r>
            <a:endParaRPr b="1"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C9DAF8"/>
                </a:highlight>
              </a:rPr>
              <a:t>Jeho</a:t>
            </a:r>
            <a:r>
              <a:rPr lang="cs-CZ" sz="2000"/>
              <a:t> (m): bratr, kamarád, dům, stůl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F4CCCC"/>
                </a:highlight>
              </a:rPr>
              <a:t>Jeho</a:t>
            </a:r>
            <a:r>
              <a:rPr lang="cs-CZ" sz="2000"/>
              <a:t> (f): sestra, kamarádka, škola, židle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D9EAD3"/>
                </a:highlight>
              </a:rPr>
              <a:t>Jeho </a:t>
            </a:r>
            <a:r>
              <a:rPr lang="cs-CZ" sz="2000"/>
              <a:t>(n): dítě, místo, jídlo, pití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000"/>
              <a:t>JEHO</a:t>
            </a:r>
            <a:endParaRPr sz="2000"/>
          </a:p>
        </p:txBody>
      </p:sp>
      <p:sp>
        <p:nvSpPr>
          <p:cNvPr id="203" name="Google Shape;203;p32"/>
          <p:cNvSpPr txBox="1"/>
          <p:nvPr>
            <p:ph idx="1" type="body"/>
          </p:nvPr>
        </p:nvSpPr>
        <p:spPr>
          <a:xfrm>
            <a:off x="6073750" y="1163600"/>
            <a:ext cx="57561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000"/>
              <a:t>“Her” (ona)</a:t>
            </a:r>
            <a:endParaRPr b="1"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C9DAF8"/>
                </a:highlight>
              </a:rPr>
              <a:t>Její </a:t>
            </a:r>
            <a:r>
              <a:rPr lang="cs-CZ" sz="2000"/>
              <a:t>(m): bratr, kamarád, dům, stůl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F4CCCC"/>
                </a:highlight>
              </a:rPr>
              <a:t>Její</a:t>
            </a:r>
            <a:r>
              <a:rPr lang="cs-CZ" sz="2000"/>
              <a:t> (f): sestra, kamarádka, škola, židle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D9EAD3"/>
                </a:highlight>
              </a:rPr>
              <a:t>Její</a:t>
            </a:r>
            <a:r>
              <a:rPr lang="cs-CZ" sz="2000"/>
              <a:t> (n): dítě, místo, jídlo, pití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000"/>
              <a:t>JEJÍ 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Possessive pronouns</a:t>
            </a:r>
            <a:endParaRPr/>
          </a:p>
        </p:txBody>
      </p:sp>
      <p:sp>
        <p:nvSpPr>
          <p:cNvPr id="210" name="Google Shape;210;p33"/>
          <p:cNvSpPr txBox="1"/>
          <p:nvPr>
            <p:ph idx="1" type="body"/>
          </p:nvPr>
        </p:nvSpPr>
        <p:spPr>
          <a:xfrm>
            <a:off x="317650" y="1163600"/>
            <a:ext cx="5763600" cy="271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000"/>
              <a:t>“our” (my)</a:t>
            </a:r>
            <a:endParaRPr b="1"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C9DAF8"/>
                </a:highlight>
              </a:rPr>
              <a:t>Náš </a:t>
            </a:r>
            <a:r>
              <a:rPr lang="cs-CZ" sz="2000"/>
              <a:t>(m): dům, táta, syn, pes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F4CCCC"/>
                </a:highlight>
              </a:rPr>
              <a:t>Naše </a:t>
            </a:r>
            <a:r>
              <a:rPr lang="cs-CZ" sz="2000"/>
              <a:t>(f): škola, máma, dcera, kočka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D9EAD3"/>
                </a:highlight>
              </a:rPr>
              <a:t>Naše</a:t>
            </a:r>
            <a:r>
              <a:rPr lang="cs-CZ" sz="2000"/>
              <a:t> (n): auto, letadlo, dítě</a:t>
            </a:r>
            <a:endParaRPr sz="3000"/>
          </a:p>
        </p:txBody>
      </p:sp>
      <p:sp>
        <p:nvSpPr>
          <p:cNvPr id="211" name="Google Shape;211;p33"/>
          <p:cNvSpPr txBox="1"/>
          <p:nvPr>
            <p:ph idx="1" type="body"/>
          </p:nvPr>
        </p:nvSpPr>
        <p:spPr>
          <a:xfrm>
            <a:off x="6081250" y="1163600"/>
            <a:ext cx="5763600" cy="271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000"/>
              <a:t>“your” (vy)</a:t>
            </a:r>
            <a:endParaRPr b="1"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C9DAF8"/>
                </a:highlight>
              </a:rPr>
              <a:t>Váš </a:t>
            </a:r>
            <a:r>
              <a:rPr lang="cs-CZ" sz="2000"/>
              <a:t>(m): dům, táta, syn, pes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F4CCCC"/>
                </a:highlight>
              </a:rPr>
              <a:t>Vaše</a:t>
            </a:r>
            <a:r>
              <a:rPr lang="cs-CZ" sz="2000"/>
              <a:t> (f): škola, máma, dcera, kočka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highlight>
                  <a:srgbClr val="B6D7A8"/>
                </a:highlight>
              </a:rPr>
              <a:t>Vaše</a:t>
            </a:r>
            <a:r>
              <a:rPr lang="cs-CZ" sz="2000"/>
              <a:t> (n): auto, letadlo, dítě</a:t>
            </a:r>
            <a:endParaRPr sz="3000"/>
          </a:p>
        </p:txBody>
      </p:sp>
      <p:sp>
        <p:nvSpPr>
          <p:cNvPr id="212" name="Google Shape;212;p33"/>
          <p:cNvSpPr txBox="1"/>
          <p:nvPr/>
        </p:nvSpPr>
        <p:spPr>
          <a:xfrm>
            <a:off x="871700" y="3726675"/>
            <a:ext cx="9966000" cy="25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1800">
                <a:solidFill>
                  <a:schemeClr val="dk1"/>
                </a:solidFill>
              </a:rPr>
              <a:t>“their” (oni)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highlight>
                  <a:srgbClr val="C9DAF8"/>
                </a:highlight>
              </a:rPr>
              <a:t>Jejich</a:t>
            </a:r>
            <a:r>
              <a:rPr lang="cs-CZ" sz="1800">
                <a:solidFill>
                  <a:schemeClr val="dk1"/>
                </a:solidFill>
              </a:rPr>
              <a:t> (m): tatínek, bratr, učitel, dům, stůl, salát, dort, čaj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highlight>
                  <a:srgbClr val="F4CCCC"/>
                </a:highlight>
              </a:rPr>
              <a:t>Jejich</a:t>
            </a:r>
            <a:r>
              <a:rPr lang="cs-CZ" sz="1800">
                <a:solidFill>
                  <a:schemeClr val="dk1"/>
                </a:solidFill>
              </a:rPr>
              <a:t> (f): maminka, sestra, učitelka, škola, židle, polévka, káva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highlight>
                  <a:srgbClr val="D9EAD3"/>
                </a:highlight>
              </a:rPr>
              <a:t>Jejich</a:t>
            </a:r>
            <a:r>
              <a:rPr lang="cs-CZ" sz="1800">
                <a:solidFill>
                  <a:schemeClr val="dk1"/>
                </a:solidFill>
              </a:rPr>
              <a:t> (n): dítě, město, auto, pití, pivo, víno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000">
                <a:solidFill>
                  <a:schemeClr val="dk1"/>
                </a:solidFill>
              </a:rPr>
              <a:t>JEJICH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Summary</a:t>
            </a:r>
            <a:endParaRPr/>
          </a:p>
        </p:txBody>
      </p:sp>
      <p:sp>
        <p:nvSpPr>
          <p:cNvPr id="219" name="Google Shape;219;p34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/>
              <a:t>Já: </a:t>
            </a:r>
            <a:r>
              <a:rPr lang="cs-CZ" sz="2400">
                <a:highlight>
                  <a:srgbClr val="C9DAF8"/>
                </a:highlight>
              </a:rPr>
              <a:t>můj</a:t>
            </a:r>
            <a:r>
              <a:rPr lang="cs-CZ" sz="2400"/>
              <a:t> - </a:t>
            </a:r>
            <a:r>
              <a:rPr lang="cs-CZ" sz="2400">
                <a:highlight>
                  <a:srgbClr val="F4CCCC"/>
                </a:highlight>
              </a:rPr>
              <a:t>moje</a:t>
            </a:r>
            <a:r>
              <a:rPr lang="cs-CZ" sz="2400"/>
              <a:t> - </a:t>
            </a:r>
            <a:r>
              <a:rPr lang="cs-CZ" sz="2400">
                <a:highlight>
                  <a:srgbClr val="D9EAD3"/>
                </a:highlight>
              </a:rPr>
              <a:t>moje </a:t>
            </a:r>
            <a:r>
              <a:rPr i="1" lang="cs-CZ" sz="2400">
                <a:highlight>
                  <a:schemeClr val="lt1"/>
                </a:highlight>
              </a:rPr>
              <a:t>(můj tatínek/moje maminka/moje město)</a:t>
            </a:r>
            <a:endParaRPr i="1" sz="2400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/>
              <a:t>Ty: </a:t>
            </a:r>
            <a:r>
              <a:rPr lang="cs-CZ" sz="2400">
                <a:highlight>
                  <a:srgbClr val="C9DAF8"/>
                </a:highlight>
              </a:rPr>
              <a:t>tvůj </a:t>
            </a:r>
            <a:r>
              <a:rPr lang="cs-CZ" sz="2400"/>
              <a:t>- </a:t>
            </a:r>
            <a:r>
              <a:rPr lang="cs-CZ" sz="2400">
                <a:highlight>
                  <a:srgbClr val="F4CCCC"/>
                </a:highlight>
              </a:rPr>
              <a:t>tvoje</a:t>
            </a:r>
            <a:r>
              <a:rPr lang="cs-CZ" sz="2400"/>
              <a:t> - </a:t>
            </a:r>
            <a:r>
              <a:rPr lang="cs-CZ" sz="2400">
                <a:highlight>
                  <a:srgbClr val="D9EAD3"/>
                </a:highlight>
              </a:rPr>
              <a:t>tvoje</a:t>
            </a:r>
            <a:r>
              <a:rPr lang="cs-CZ" sz="2400"/>
              <a:t> </a:t>
            </a:r>
            <a:r>
              <a:rPr i="1" lang="cs-CZ" sz="2400"/>
              <a:t>(tvůj bratr/tvoje sestra/tvoje auto)</a:t>
            </a:r>
            <a:endParaRPr i="1"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/>
              <a:t>On: </a:t>
            </a:r>
            <a:r>
              <a:rPr lang="cs-CZ" sz="2400">
                <a:highlight>
                  <a:srgbClr val="C9DAF8"/>
                </a:highlight>
              </a:rPr>
              <a:t>jeho</a:t>
            </a:r>
            <a:r>
              <a:rPr lang="cs-CZ" sz="2400"/>
              <a:t> - </a:t>
            </a:r>
            <a:r>
              <a:rPr lang="cs-CZ" sz="2400">
                <a:highlight>
                  <a:srgbClr val="F4CCCC"/>
                </a:highlight>
              </a:rPr>
              <a:t>jeho</a:t>
            </a:r>
            <a:r>
              <a:rPr lang="cs-CZ" sz="2400"/>
              <a:t> - </a:t>
            </a:r>
            <a:r>
              <a:rPr lang="cs-CZ" sz="2400">
                <a:highlight>
                  <a:srgbClr val="D9EAD3"/>
                </a:highlight>
              </a:rPr>
              <a:t>jeho</a:t>
            </a:r>
            <a:r>
              <a:rPr lang="cs-CZ" sz="2400"/>
              <a:t> </a:t>
            </a:r>
            <a:r>
              <a:rPr i="1" lang="cs-CZ" sz="2400"/>
              <a:t>(jeho syn/jeho dcera/jeho dítě)</a:t>
            </a:r>
            <a:endParaRPr i="1"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/>
              <a:t>Ona: </a:t>
            </a:r>
            <a:r>
              <a:rPr lang="cs-CZ" sz="2400">
                <a:highlight>
                  <a:srgbClr val="C9DAF8"/>
                </a:highlight>
              </a:rPr>
              <a:t>její</a:t>
            </a:r>
            <a:r>
              <a:rPr lang="cs-CZ" sz="2400"/>
              <a:t> - </a:t>
            </a:r>
            <a:r>
              <a:rPr lang="cs-CZ" sz="2400">
                <a:highlight>
                  <a:srgbClr val="F4CCCC"/>
                </a:highlight>
              </a:rPr>
              <a:t>její</a:t>
            </a:r>
            <a:r>
              <a:rPr lang="cs-CZ" sz="2400"/>
              <a:t> - </a:t>
            </a:r>
            <a:r>
              <a:rPr lang="cs-CZ" sz="2400">
                <a:highlight>
                  <a:srgbClr val="D9EAD3"/>
                </a:highlight>
              </a:rPr>
              <a:t>její</a:t>
            </a:r>
            <a:r>
              <a:rPr lang="cs-CZ" sz="2400"/>
              <a:t> </a:t>
            </a:r>
            <a:r>
              <a:rPr i="1" lang="cs-CZ" sz="2400"/>
              <a:t>(její pes/její kočka/její zvíře)</a:t>
            </a:r>
            <a:endParaRPr i="1"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/>
              <a:t>My: </a:t>
            </a:r>
            <a:r>
              <a:rPr lang="cs-CZ" sz="2400">
                <a:highlight>
                  <a:srgbClr val="C9DAF8"/>
                </a:highlight>
              </a:rPr>
              <a:t>náš</a:t>
            </a:r>
            <a:r>
              <a:rPr lang="cs-CZ" sz="2400"/>
              <a:t> - </a:t>
            </a:r>
            <a:r>
              <a:rPr lang="cs-CZ" sz="2400">
                <a:highlight>
                  <a:srgbClr val="F4CCCC"/>
                </a:highlight>
              </a:rPr>
              <a:t>naše</a:t>
            </a:r>
            <a:r>
              <a:rPr lang="cs-CZ" sz="2400"/>
              <a:t> - </a:t>
            </a:r>
            <a:r>
              <a:rPr lang="cs-CZ" sz="2400">
                <a:highlight>
                  <a:srgbClr val="D9EAD3"/>
                </a:highlight>
              </a:rPr>
              <a:t>naše</a:t>
            </a:r>
            <a:r>
              <a:rPr lang="cs-CZ" sz="2400"/>
              <a:t> </a:t>
            </a:r>
            <a:r>
              <a:rPr i="1" lang="cs-CZ" sz="2400"/>
              <a:t>(náš dům/naše škola/naše parkoviště)</a:t>
            </a:r>
            <a:endParaRPr i="1"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/>
              <a:t>Vy: </a:t>
            </a:r>
            <a:r>
              <a:rPr lang="cs-CZ" sz="2400">
                <a:highlight>
                  <a:srgbClr val="C9DAF8"/>
                </a:highlight>
              </a:rPr>
              <a:t>váš</a:t>
            </a:r>
            <a:r>
              <a:rPr lang="cs-CZ" sz="2400"/>
              <a:t> - </a:t>
            </a:r>
            <a:r>
              <a:rPr lang="cs-CZ" sz="2400">
                <a:highlight>
                  <a:srgbClr val="F4CCCC"/>
                </a:highlight>
              </a:rPr>
              <a:t>vaše</a:t>
            </a:r>
            <a:r>
              <a:rPr lang="cs-CZ" sz="2400"/>
              <a:t> - </a:t>
            </a:r>
            <a:r>
              <a:rPr lang="cs-CZ" sz="2400">
                <a:highlight>
                  <a:srgbClr val="D9EAD3"/>
                </a:highlight>
              </a:rPr>
              <a:t>vaše</a:t>
            </a:r>
            <a:r>
              <a:rPr lang="cs-CZ" sz="2400"/>
              <a:t> </a:t>
            </a:r>
            <a:r>
              <a:rPr i="1" lang="cs-CZ" sz="2400"/>
              <a:t>(váš kolega/vaše kolegyně/vaše jídlo)</a:t>
            </a:r>
            <a:endParaRPr i="1" sz="2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/>
              <a:t>Oni: </a:t>
            </a:r>
            <a:r>
              <a:rPr lang="cs-CZ" sz="2400">
                <a:highlight>
                  <a:srgbClr val="C9DAF8"/>
                </a:highlight>
              </a:rPr>
              <a:t>jejich</a:t>
            </a:r>
            <a:r>
              <a:rPr lang="cs-CZ" sz="2400"/>
              <a:t> - </a:t>
            </a:r>
            <a:r>
              <a:rPr lang="cs-CZ" sz="2400">
                <a:highlight>
                  <a:srgbClr val="F4CCCC"/>
                </a:highlight>
              </a:rPr>
              <a:t>jejich</a:t>
            </a:r>
            <a:r>
              <a:rPr lang="cs-CZ" sz="2400"/>
              <a:t> - </a:t>
            </a:r>
            <a:r>
              <a:rPr lang="cs-CZ" sz="2400">
                <a:highlight>
                  <a:srgbClr val="D9EAD3"/>
                </a:highlight>
              </a:rPr>
              <a:t>jejich</a:t>
            </a:r>
            <a:r>
              <a:rPr lang="cs-CZ" sz="2400"/>
              <a:t> </a:t>
            </a:r>
            <a:r>
              <a:rPr i="1" lang="cs-CZ" sz="2400"/>
              <a:t>(jejich kamarád/jejich kamarádka/jejich pití)</a:t>
            </a:r>
            <a:endParaRPr sz="3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