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5"/>
  </p:notesMasterIdLst>
  <p:handoutMasterIdLst>
    <p:handoutMasterId r:id="rId66"/>
  </p:handoutMasterIdLst>
  <p:sldIdLst>
    <p:sldId id="256" r:id="rId2"/>
    <p:sldId id="261" r:id="rId3"/>
    <p:sldId id="262" r:id="rId4"/>
    <p:sldId id="324" r:id="rId5"/>
    <p:sldId id="325" r:id="rId6"/>
    <p:sldId id="326" r:id="rId7"/>
    <p:sldId id="327"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259" r:id="rId64"/>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6754" autoAdjust="0"/>
  </p:normalViewPr>
  <p:slideViewPr>
    <p:cSldViewPr snapToGrid="0">
      <p:cViewPr>
        <p:scale>
          <a:sx n="60" d="100"/>
          <a:sy n="60" d="100"/>
        </p:scale>
        <p:origin x="-882" y="-11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eb.squ.edu.om/med-Lib/MED_CD/E_CDs/anesthesia/site/content/v03/030008r00.HT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7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00"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spc="-1">
                <a:solidFill>
                  <a:srgbClr val="000000"/>
                </a:solidFill>
                <a:latin typeface="Times New Roman"/>
                <a:ea typeface="Lucida Sans Unicode"/>
              </a:rPr>
              <a:t>Anesteziologické systémy</a:t>
            </a:r>
            <a:r>
              <a:t/>
            </a:r>
            <a:b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otevřené           např.Schimlbuschova maska</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polootevřené    Kuhn, Mapleson</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polouzavřené   okruh</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uzavřené</a:t>
            </a:r>
            <a:endParaRPr lang="cs-CZ" sz="1200" spc="-1">
              <a:latin typeface="Arial"/>
            </a:endParaRPr>
          </a:p>
          <a:p>
            <a:pPr>
              <a:spcBef>
                <a:spcPts val="393"/>
              </a:spcBef>
              <a:tabLst>
                <a:tab pos="0" algn="l"/>
              </a:tabLst>
            </a:pPr>
            <a:endParaRPr lang="cs-CZ" sz="1200" spc="-1">
              <a:latin typeface="Arial"/>
            </a:endParaRPr>
          </a:p>
          <a:p>
            <a:pPr>
              <a:spcBef>
                <a:spcPts val="393"/>
              </a:spcBef>
              <a:tabLst>
                <a:tab pos="0" algn="l"/>
              </a:tabLst>
            </a:pPr>
            <a:endParaRPr lang="cs-CZ" sz="1200" spc="-1">
              <a:latin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02"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spc="-1">
                <a:solidFill>
                  <a:srgbClr val="000000"/>
                </a:solidFill>
                <a:latin typeface="Times New Roman"/>
                <a:ea typeface="Lucida Sans Unicode"/>
              </a:rPr>
              <a:t>Anesteziologické systémy</a:t>
            </a:r>
            <a:r>
              <a:t/>
            </a:r>
            <a:b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otevřené           např.Schimlbuschova maska</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polootevřené    Kuhn, Mapleson</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polouzavřené   okruh</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uzavřené</a:t>
            </a:r>
            <a:endParaRPr lang="cs-CZ" sz="1200" spc="-1">
              <a:latin typeface="Arial"/>
            </a:endParaRPr>
          </a:p>
          <a:p>
            <a:pPr>
              <a:spcBef>
                <a:spcPts val="393"/>
              </a:spcBef>
              <a:tabLst>
                <a:tab pos="0" algn="l"/>
              </a:tabLst>
            </a:pPr>
            <a:endParaRPr lang="cs-CZ" sz="1200" spc="-1">
              <a:latin typeface="Arial"/>
            </a:endParaRPr>
          </a:p>
          <a:p>
            <a:pPr>
              <a:spcBef>
                <a:spcPts val="393"/>
              </a:spcBef>
              <a:tabLst>
                <a:tab pos="0" algn="l"/>
              </a:tabLst>
            </a:pPr>
            <a:endParaRPr lang="cs-CZ" sz="1200" spc="-1">
              <a:latin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0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0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0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Volný tvar: obrazec 1"/>
          <p:cNvSpPr/>
          <p:nvPr/>
        </p:nvSpPr>
        <p:spPr>
          <a:xfrm>
            <a:off x="1191057" y="878394"/>
            <a:ext cx="4469975" cy="315919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1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1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1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Volný tvar: obrazec 1"/>
          <p:cNvSpPr/>
          <p:nvPr/>
        </p:nvSpPr>
        <p:spPr>
          <a:xfrm>
            <a:off x="1191057" y="878394"/>
            <a:ext cx="4465403" cy="315488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1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1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7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2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2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2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2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2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3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3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3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3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3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Volný tvar: obrazec 1"/>
          <p:cNvSpPr/>
          <p:nvPr/>
        </p:nvSpPr>
        <p:spPr>
          <a:xfrm>
            <a:off x="1191057" y="878393"/>
            <a:ext cx="4472588" cy="3161663"/>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8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4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4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44" name="TextovéPole 2"/>
          <p:cNvSpPr/>
          <p:nvPr/>
        </p:nvSpPr>
        <p:spPr>
          <a:xfrm>
            <a:off x="1061403" y="4349788"/>
            <a:ext cx="4731897" cy="3503722"/>
          </a:xfrm>
          <a:prstGeom prst="rect">
            <a:avLst/>
          </a:prstGeom>
          <a:noFill/>
          <a:ln w="0">
            <a:noFill/>
          </a:ln>
        </p:spPr>
        <p:style>
          <a:lnRef idx="0">
            <a:scrgbClr r="0" g="0" b="0"/>
          </a:lnRef>
          <a:fillRef idx="0">
            <a:scrgbClr r="0" g="0" b="0"/>
          </a:fillRef>
          <a:effectRef idx="0">
            <a:scrgbClr r="0" g="0" b="0"/>
          </a:effectRef>
          <a:fontRef idx="minor"/>
        </p:style>
        <p:txBody>
          <a:bodyPr lIns="0" tIns="0" rIns="0" bIns="0">
            <a:noAutofit/>
          </a:bodyPr>
          <a:lstStyle/>
          <a:p>
            <a:pPr>
              <a:spcBef>
                <a:spcPts val="393"/>
              </a:spcBef>
              <a:tabLst>
                <a:tab pos="0" algn="l"/>
              </a:tabLst>
            </a:pPr>
            <a:r>
              <a:rPr lang="cs-CZ" sz="1100" spc="-1">
                <a:solidFill>
                  <a:srgbClr val="000000"/>
                </a:solidFill>
                <a:latin typeface="Times New Roman"/>
                <a:ea typeface="MS Gothic"/>
              </a:rPr>
              <a:t>Importantly, 64 percent of the deaths were inevitable, a finding suggesting that only one-third were preventable.</a:t>
            </a:r>
            <a:endParaRPr lang="cs-CZ" sz="1100" spc="-1">
              <a:latin typeface="Arial"/>
            </a:endParaRPr>
          </a:p>
          <a:p>
            <a:pPr>
              <a:spcBef>
                <a:spcPts val="393"/>
              </a:spcBef>
              <a:tabLst>
                <a:tab pos="0" algn="l"/>
              </a:tabLst>
            </a:pPr>
            <a:r>
              <a:rPr lang="cs-CZ" sz="1100" spc="-1">
                <a:solidFill>
                  <a:srgbClr val="000000"/>
                </a:solidFill>
                <a:latin typeface="Times New Roman"/>
                <a:ea typeface="MS Gothic"/>
                <a:hlinkClick r:id="rId3"/>
              </a:rPr>
              <a:t>http://web.squ.edu.om/med-Lib/MED_CD/E_CDs/anesthesia/site/content/v03/030008r00.HTM</a:t>
            </a:r>
            <a:endParaRPr lang="cs-CZ" sz="1100" spc="-1">
              <a:latin typeface="Arial"/>
            </a:endParaRPr>
          </a:p>
          <a:p>
            <a:pPr>
              <a:spcBef>
                <a:spcPts val="393"/>
              </a:spcBef>
              <a:tabLst>
                <a:tab pos="0" algn="l"/>
              </a:tabLst>
            </a:pPr>
            <a:endParaRPr lang="cs-CZ" sz="1100" spc="-1">
              <a:latin typeface="Arial"/>
            </a:endParaRPr>
          </a:p>
          <a:p>
            <a:pPr>
              <a:spcBef>
                <a:spcPts val="393"/>
              </a:spcBef>
              <a:tabLst>
                <a:tab pos="0" algn="l"/>
              </a:tabLst>
            </a:pPr>
            <a:endParaRPr lang="cs-CZ" sz="1100" spc="-1">
              <a:latin typeface="Arial"/>
            </a:endParaRPr>
          </a:p>
          <a:p>
            <a:pPr>
              <a:spcBef>
                <a:spcPts val="393"/>
              </a:spcBef>
              <a:tabLst>
                <a:tab pos="0" algn="l"/>
              </a:tabLst>
            </a:pPr>
            <a:endParaRPr lang="cs-CZ" sz="1100" spc="-1">
              <a:latin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46"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b="1" spc="-1">
                <a:solidFill>
                  <a:srgbClr val="000000"/>
                </a:solidFill>
                <a:latin typeface="Times New Roman"/>
                <a:ea typeface="Lucida Sans Unicode"/>
              </a:rPr>
              <a:t>Postoperative Nausea and Vomiting</a:t>
            </a:r>
            <a:endParaRPr lang="cs-CZ" sz="1200" spc="-1">
              <a:latin typeface="Arial"/>
            </a:endParaRPr>
          </a:p>
          <a:p>
            <a:pPr>
              <a:spcBef>
                <a:spcPts val="393"/>
              </a:spcBef>
              <a:tabLst>
                <a:tab pos="0" algn="l"/>
              </a:tabLst>
            </a:pPr>
            <a:endParaRPr lang="cs-CZ" sz="1200" spc="-1">
              <a:latin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4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5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5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5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5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5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8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6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6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6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66"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b="1" spc="-1">
                <a:solidFill>
                  <a:srgbClr val="000000"/>
                </a:solidFill>
                <a:latin typeface="Times New Roman"/>
                <a:ea typeface="Lucida Sans Unicode"/>
              </a:rPr>
              <a:t>INTUBATION</a:t>
            </a:r>
            <a:r>
              <a:rPr lang="cs-CZ" sz="1200" spc="-1">
                <a:solidFill>
                  <a:srgbClr val="000000"/>
                </a:solidFill>
                <a:latin typeface="Times New Roman"/>
                <a:ea typeface="Lucida Sans Unicode"/>
              </a:rPr>
              <a:t> - Always consider why you are exposing the patient to the risk, albeit small, of intubation-</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a.) protection from gastric aspiration and secretions</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b.)access and maintenance-in difficult airway and difficult surgical positions/procedures</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c.) provide positive pressure ventilation- can be done for shorter periods with a mask or LMA</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d.) oxygenation- to provide a controlled concentration of oxygen up to 100%, also provides for complete scavenging</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e.) secretions- facilitates removal of secretions via suctioning</a:t>
            </a:r>
            <a:endParaRPr lang="cs-CZ" sz="1200" spc="-1">
              <a:latin typeface="Arial"/>
            </a:endParaRPr>
          </a:p>
          <a:p>
            <a:pPr>
              <a:spcBef>
                <a:spcPts val="393"/>
              </a:spcBef>
              <a:tabLst>
                <a:tab pos="0" algn="l"/>
              </a:tabLst>
            </a:pPr>
            <a:endParaRPr lang="cs-CZ" sz="1200" spc="-1">
              <a:latin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68"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7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7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7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7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78"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spc="-1">
                <a:solidFill>
                  <a:srgbClr val="000000"/>
                </a:solidFill>
                <a:latin typeface="Times New Roman"/>
                <a:ea typeface="Lucida Sans Unicode"/>
              </a:rPr>
              <a:t>Figure 1. Operating room layout showing how space can be controlled by positioning the Anaesthesia personnel (A), machine (M), and drug cart (D). The infusion (I) is in view and a visitor (V) can be provided with a good view while remaining outside the "controlled space."</a:t>
            </a:r>
            <a:endParaRPr lang="cs-CZ" sz="1200"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9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Volný tvar: obrazec 1"/>
          <p:cNvSpPr/>
          <p:nvPr/>
        </p:nvSpPr>
        <p:spPr>
          <a:xfrm>
            <a:off x="1191057" y="878394"/>
            <a:ext cx="4468342" cy="3157660"/>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80"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8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8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Volný tvar: obrazec 1"/>
          <p:cNvSpPr/>
          <p:nvPr/>
        </p:nvSpPr>
        <p:spPr>
          <a:xfrm>
            <a:off x="1191057" y="878393"/>
            <a:ext cx="4475527" cy="316443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38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Volný tvar: obrazec 1"/>
          <p:cNvSpPr/>
          <p:nvPr/>
        </p:nvSpPr>
        <p:spPr>
          <a:xfrm>
            <a:off x="1191057" y="878394"/>
            <a:ext cx="4469975" cy="315919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92"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Volný tvar: obrazec 1"/>
          <p:cNvSpPr/>
          <p:nvPr/>
        </p:nvSpPr>
        <p:spPr>
          <a:xfrm>
            <a:off x="1191057" y="878394"/>
            <a:ext cx="4469975" cy="3159199"/>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94"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96" name="TextovéPole 2"/>
          <p:cNvSpPr/>
          <p:nvPr/>
        </p:nvSpPr>
        <p:spPr>
          <a:xfrm>
            <a:off x="1061076" y="4350095"/>
            <a:ext cx="4726345" cy="3498488"/>
          </a:xfrm>
          <a:prstGeom prst="rect">
            <a:avLst/>
          </a:prstGeom>
          <a:noFill/>
          <a:ln w="0">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Volný tvar: obrazec 1"/>
          <p:cNvSpPr/>
          <p:nvPr/>
        </p:nvSpPr>
        <p:spPr>
          <a:xfrm>
            <a:off x="1142069" y="685658"/>
            <a:ext cx="4572197" cy="3429214"/>
          </a:xfrm>
          <a:custGeom>
            <a:avLst/>
            <a:gdLst/>
            <a:ahLst/>
            <a:cxnLst/>
            <a:rect l="l" t="t" r="r" b="b"/>
            <a:pathLst>
              <a:path w="21600" h="21600">
                <a:moveTo>
                  <a:pt x="0" y="0"/>
                </a:moveTo>
                <a:lnTo>
                  <a:pt x="21600" y="0"/>
                </a:lnTo>
                <a:lnTo>
                  <a:pt x="21600" y="21600"/>
                </a:lnTo>
                <a:lnTo>
                  <a:pt x="0" y="21600"/>
                </a:lnTo>
                <a:lnTo>
                  <a:pt x="0" y="0"/>
                </a:lnTo>
                <a:close/>
              </a:path>
            </a:pathLst>
          </a:custGeom>
          <a:solidFill>
            <a:srgbClr val="FFFFFF"/>
          </a:solidFill>
          <a:ln w="9360" cap="sq">
            <a:solidFill>
              <a:srgbClr val="000000"/>
            </a:solidFill>
            <a:miter/>
          </a:ln>
        </p:spPr>
        <p:style>
          <a:lnRef idx="0">
            <a:scrgbClr r="0" g="0" b="0"/>
          </a:lnRef>
          <a:fillRef idx="0">
            <a:scrgbClr r="0" g="0" b="0"/>
          </a:fillRef>
          <a:effectRef idx="0">
            <a:scrgbClr r="0" g="0" b="0"/>
          </a:effectRef>
          <a:fontRef idx="minor"/>
        </p:style>
      </p:sp>
      <p:sp>
        <p:nvSpPr>
          <p:cNvPr id="298" name="TextovéPole 2"/>
          <p:cNvSpPr/>
          <p:nvPr/>
        </p:nvSpPr>
        <p:spPr>
          <a:xfrm>
            <a:off x="914113" y="4343322"/>
            <a:ext cx="5028763" cy="4114872"/>
          </a:xfrm>
          <a:prstGeom prst="rect">
            <a:avLst/>
          </a:prstGeom>
          <a:noFill/>
          <a:ln w="0">
            <a:noFill/>
          </a:ln>
        </p:spPr>
        <p:style>
          <a:lnRef idx="0">
            <a:scrgbClr r="0" g="0" b="0"/>
          </a:lnRef>
          <a:fillRef idx="0">
            <a:scrgbClr r="0" g="0" b="0"/>
          </a:fillRef>
          <a:effectRef idx="0">
            <a:scrgbClr r="0" g="0" b="0"/>
          </a:effectRef>
          <a:fontRef idx="minor"/>
        </p:style>
        <p:txBody>
          <a:bodyPr lIns="78903" tIns="41030" rIns="78903" bIns="41030">
            <a:noAutofit/>
          </a:bodyPr>
          <a:lstStyle/>
          <a:p>
            <a:pPr>
              <a:lnSpc>
                <a:spcPct val="95000"/>
              </a:lnSpc>
              <a:spcBef>
                <a:spcPts val="393"/>
              </a:spcBef>
              <a:tabLst>
                <a:tab pos="0" algn="l"/>
              </a:tabLst>
            </a:pPr>
            <a:r>
              <a:rPr lang="cs-CZ" sz="1200" spc="-1">
                <a:solidFill>
                  <a:srgbClr val="000000"/>
                </a:solidFill>
                <a:latin typeface="Times New Roman"/>
                <a:ea typeface="Lucida Sans Unicode"/>
              </a:rPr>
              <a:t>Anesteziologické systémy</a:t>
            </a:r>
            <a:r>
              <a:t/>
            </a:r>
            <a:b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otevřené           např.Schimlbuschova maska</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polootevřené    Kuhn, Mapleson</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polouzavřené   okruh</a:t>
            </a:r>
            <a:endParaRPr lang="cs-CZ" sz="1200" spc="-1">
              <a:latin typeface="Arial"/>
            </a:endParaRPr>
          </a:p>
          <a:p>
            <a:pPr>
              <a:spcBef>
                <a:spcPts val="393"/>
              </a:spcBef>
              <a:tabLst>
                <a:tab pos="0" algn="l"/>
              </a:tabLst>
            </a:pPr>
            <a:r>
              <a:rPr lang="cs-CZ" sz="1200" spc="-1">
                <a:solidFill>
                  <a:srgbClr val="000000"/>
                </a:solidFill>
                <a:latin typeface="Times New Roman"/>
                <a:ea typeface="Lucida Sans Unicode"/>
              </a:rPr>
              <a:t>uzavřené</a:t>
            </a:r>
            <a:endParaRPr lang="cs-CZ" sz="1200" spc="-1">
              <a:latin typeface="Arial"/>
            </a:endParaRPr>
          </a:p>
          <a:p>
            <a:pPr>
              <a:spcBef>
                <a:spcPts val="393"/>
              </a:spcBef>
              <a:tabLst>
                <a:tab pos="0" algn="l"/>
              </a:tabLst>
            </a:pPr>
            <a:endParaRPr lang="cs-CZ" sz="1200" spc="-1">
              <a:latin typeface="Arial"/>
            </a:endParaRPr>
          </a:p>
          <a:p>
            <a:pPr>
              <a:spcBef>
                <a:spcPts val="393"/>
              </a:spcBef>
              <a:tabLst>
                <a:tab pos="0" algn="l"/>
              </a:tabLst>
            </a:pPr>
            <a:endParaRPr lang="cs-CZ" sz="1200" spc="-1">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dirty="0"/>
          </a:p>
        </p:txBody>
      </p:sp>
      <p:pic>
        <p:nvPicPr>
          <p:cNvPr id="5" name="Obrázek 4">
            <a:extLst>
              <a:ext uri="{FF2B5EF4-FFF2-40B4-BE49-F238E27FC236}">
                <a16:creationId xmlns="" xmlns:a16="http://schemas.microsoft.com/office/drawing/2014/main" id="{0345497F-647D-476C-BEEB-3E41563F85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935384140"/>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 xmlns:a16="http://schemas.microsoft.com/office/drawing/2014/main" id="{9622FDD6-5C71-4DE9-BFBE-6443A2855E5C}"/>
              </a:ext>
            </a:extLst>
          </p:cNvPr>
          <p:cNvSpPr>
            <a:spLocks noGrp="1"/>
          </p:cNvSpPr>
          <p:nvPr>
            <p:ph sz="quarter" idx="24"/>
          </p:nvPr>
        </p:nvSpPr>
        <p:spPr>
          <a:xfrm>
            <a:off x="719997" y="718712"/>
            <a:ext cx="5220001" cy="3204001"/>
          </a:xfrm>
        </p:spPr>
        <p:txBody>
          <a:bodyPr/>
          <a:lstStyle/>
          <a:p>
            <a:pPr lvl="0"/>
            <a:r>
              <a:rPr lang="cs-CZ" smtClean="0"/>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Kliknutím lze upravit styly předlohy textu.</a:t>
            </a:r>
          </a:p>
        </p:txBody>
      </p:sp>
      <p:sp>
        <p:nvSpPr>
          <p:cNvPr id="11" name="Zástupný symbol pro text 13">
            <a:extLst>
              <a:ext uri="{FF2B5EF4-FFF2-40B4-BE49-F238E27FC236}">
                <a16:creationId xmlns=""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smtClean="0"/>
              <a:t>Kliknutím lze upravit styly předlohy textu.</a:t>
            </a:r>
          </a:p>
        </p:txBody>
      </p:sp>
      <p:sp>
        <p:nvSpPr>
          <p:cNvPr id="13" name="Zástupný symbol pro text 5">
            <a:extLst>
              <a:ext uri="{FF2B5EF4-FFF2-40B4-BE49-F238E27FC236}">
                <a16:creationId xmlns=""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Kliknutím lze upravit styly předlohy textu.</a:t>
            </a:r>
          </a:p>
        </p:txBody>
      </p:sp>
      <p:sp>
        <p:nvSpPr>
          <p:cNvPr id="15" name="Zástupný symbol pro text 13">
            <a:extLst>
              <a:ext uri="{FF2B5EF4-FFF2-40B4-BE49-F238E27FC236}">
                <a16:creationId xmlns=""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smtClean="0"/>
              <a:t>Kliknutím lze upravit styly předlohy textu.</a:t>
            </a:r>
          </a:p>
        </p:txBody>
      </p:sp>
      <p:sp>
        <p:nvSpPr>
          <p:cNvPr id="17" name="Zástupný symbol pro obsah 12">
            <a:extLst>
              <a:ext uri="{FF2B5EF4-FFF2-40B4-BE49-F238E27FC236}">
                <a16:creationId xmlns="" xmlns:a16="http://schemas.microsoft.com/office/drawing/2014/main" id="{263AA377-982D-4CA3-B9BD-C61AF6524812}"/>
              </a:ext>
            </a:extLst>
          </p:cNvPr>
          <p:cNvSpPr>
            <a:spLocks noGrp="1"/>
          </p:cNvSpPr>
          <p:nvPr>
            <p:ph sz="quarter" idx="25"/>
          </p:nvPr>
        </p:nvSpPr>
        <p:spPr>
          <a:xfrm>
            <a:off x="6251278" y="718712"/>
            <a:ext cx="5220001" cy="3204001"/>
          </a:xfrm>
        </p:spPr>
        <p:txBody>
          <a:bodyPr/>
          <a:lstStyle/>
          <a:p>
            <a:pPr lvl="0"/>
            <a:r>
              <a:rPr lang="cs-CZ" smtClean="0"/>
              <a:t>Kliknutím lze upravit styly předlohy textu.</a:t>
            </a:r>
          </a:p>
        </p:txBody>
      </p:sp>
      <p:pic>
        <p:nvPicPr>
          <p:cNvPr id="14" name="Obrázek 13">
            <a:extLst>
              <a:ext uri="{FF2B5EF4-FFF2-40B4-BE49-F238E27FC236}">
                <a16:creationId xmlns="" xmlns:a16="http://schemas.microsoft.com/office/drawing/2014/main" id="{095AB825-C890-4457-8474-521B6934D6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7229866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 xmlns:a16="http://schemas.microsoft.com/office/drawing/2014/main" id="{330C80A7-82D5-439D-BF26-1161E5E6E5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72389077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720000" y="6228000"/>
            <a:ext cx="7920000" cy="252000"/>
          </a:xfrm>
        </p:spPr>
        <p:txBody>
          <a:bodyPr/>
          <a:lstStyle>
            <a:lvl1pPr>
              <a:defRPr>
                <a:solidFill>
                  <a:schemeClr val="bg1"/>
                </a:solidFill>
              </a:defRPr>
            </a:lvl1pPr>
          </a:lstStyle>
          <a:p>
            <a:r>
              <a:rPr lang="cs-CZ" dirty="0" smtClean="0"/>
              <a:t>Anesteziologicko-resuscitační klinika Fakultní nemocnice u sv. Anny v Brně a Lékařské fakulty Masarykovy univerzity</a:t>
            </a:r>
            <a:endParaRPr lang="cs-CZ" dirty="0"/>
          </a:p>
        </p:txBody>
      </p:sp>
      <p:sp>
        <p:nvSpPr>
          <p:cNvPr id="5" name="Zástupný symbol pro číslo snímku 2"/>
          <p:cNvSpPr>
            <a:spLocks noGrp="1"/>
          </p:cNvSpPr>
          <p:nvPr>
            <p:ph type="sldNum" sz="quarter" idx="11"/>
          </p:nvPr>
        </p:nvSpPr>
        <p:spPr>
          <a:xfrm>
            <a:off x="414000" y="6228000"/>
            <a:ext cx="252000"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smtClean="0"/>
              <a:t>Kliknutím na ikonu přidáte obrázek.</a:t>
            </a:r>
            <a:endParaRPr lang="cs-CZ" dirty="0"/>
          </a:p>
        </p:txBody>
      </p:sp>
      <p:pic>
        <p:nvPicPr>
          <p:cNvPr id="7" name="Obrázek 6">
            <a:extLst>
              <a:ext uri="{FF2B5EF4-FFF2-40B4-BE49-F238E27FC236}">
                <a16:creationId xmlns="" xmlns:a16="http://schemas.microsoft.com/office/drawing/2014/main" id="{B98944DF-309C-4C7E-9845-03E39C6259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224" y="6048000"/>
            <a:ext cx="1720981" cy="597600"/>
          </a:xfrm>
          <a:prstGeom prst="rect">
            <a:avLst/>
          </a:prstGeom>
        </p:spPr>
      </p:pic>
    </p:spTree>
    <p:extLst>
      <p:ext uri="{BB962C8B-B14F-4D97-AF65-F5344CB8AC3E}">
        <p14:creationId xmlns:p14="http://schemas.microsoft.com/office/powerpoint/2010/main" val="316385452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 xmlns:a16="http://schemas.microsoft.com/office/drawing/2014/main" id="{C5B0CCBB-D2E4-4DE7-870F-D73ACF1DD0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20800" y="2013912"/>
            <a:ext cx="8150400" cy="2830176"/>
          </a:xfrm>
          <a:prstGeom prst="rect">
            <a:avLst/>
          </a:prstGeom>
        </p:spPr>
      </p:pic>
    </p:spTree>
    <p:extLst>
      <p:ext uri="{BB962C8B-B14F-4D97-AF65-F5344CB8AC3E}">
        <p14:creationId xmlns:p14="http://schemas.microsoft.com/office/powerpoint/2010/main" val="300970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 xmlns:a16="http://schemas.microsoft.com/office/drawing/2014/main" id="{92B68BC3-67A3-A244-8F7B-2ACD0926D3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648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dirty="0" smtClean="0"/>
              <a:t>Anesteziologicko-resuscitační klinika Fakultní nemocnice u sv. Anny v Brně a Lékařské fakulty Masarykovy univerzity</a:t>
            </a:r>
            <a:endParaRPr lang="cs-CZ" dirty="0"/>
          </a:p>
        </p:txBody>
      </p:sp>
      <p:sp>
        <p:nvSpPr>
          <p:cNvPr id="4" name="Zástupný symbol pro číslo snímku 3">
            <a:extLst>
              <a:ext uri="{FF2B5EF4-FFF2-40B4-BE49-F238E27FC236}">
                <a16:creationId xmlns=""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smtClean="0"/>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dirty="0"/>
          </a:p>
        </p:txBody>
      </p:sp>
      <p:pic>
        <p:nvPicPr>
          <p:cNvPr id="5" name="Obrázek 4">
            <a:extLst>
              <a:ext uri="{FF2B5EF4-FFF2-40B4-BE49-F238E27FC236}">
                <a16:creationId xmlns="" xmlns:a16="http://schemas.microsoft.com/office/drawing/2014/main" id="{C65B8ECF-FF9C-47F9-BB08-B3A2602D9D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600" y="414000"/>
            <a:ext cx="3079104" cy="1069200"/>
          </a:xfrm>
          <a:prstGeom prst="rect">
            <a:avLst/>
          </a:prstGeom>
        </p:spPr>
      </p:pic>
    </p:spTree>
    <p:extLst>
      <p:ext uri="{BB962C8B-B14F-4D97-AF65-F5344CB8AC3E}">
        <p14:creationId xmlns:p14="http://schemas.microsoft.com/office/powerpoint/2010/main" val="39481167"/>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432">
          <p15:clr>
            <a:srgbClr val="FBAE40"/>
          </p15:clr>
        </p15:guide>
        <p15:guide id="2" pos="23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dirty="0" smtClean="0"/>
              <a:t>Anesteziologicko-resuscitační klinika Fakultní nemocnice u sv. Anny v Brně a Lékařské fakulty Masarykovy univerzity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dirty="0"/>
          </a:p>
        </p:txBody>
      </p:sp>
      <p:sp>
        <p:nvSpPr>
          <p:cNvPr id="7"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pic>
        <p:nvPicPr>
          <p:cNvPr id="8" name="Obrázek 7">
            <a:extLst>
              <a:ext uri="{FF2B5EF4-FFF2-40B4-BE49-F238E27FC236}">
                <a16:creationId xmlns="" xmlns:a16="http://schemas.microsoft.com/office/drawing/2014/main" id="{8A9BC651-8E14-468B-AB99-D4BEBD09442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1691229579"/>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sp>
        <p:nvSpPr>
          <p:cNvPr id="4" name="Zástupný symbol pro zápatí 3"/>
          <p:cNvSpPr>
            <a:spLocks noGrp="1"/>
          </p:cNvSpPr>
          <p:nvPr>
            <p:ph type="ftr" sz="quarter" idx="10"/>
          </p:nvPr>
        </p:nvSpPr>
        <p:spPr/>
        <p:txBody>
          <a:bodyPr/>
          <a:lstStyle>
            <a:lvl1pPr>
              <a:defRPr sz="1200"/>
            </a:lvl1pPr>
          </a:lstStyle>
          <a:p>
            <a:r>
              <a:rPr lang="cs-CZ" dirty="0" smtClean="0"/>
              <a:t>Anesteziologicko-resuscitační klinika Fakultní nemocnice u sv. Anny v Brně a Lékařské fakulty Masarykovy univerzity</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Kliknutím lze upravit styly předlohy textu.</a:t>
            </a:r>
          </a:p>
        </p:txBody>
      </p:sp>
      <p:sp>
        <p:nvSpPr>
          <p:cNvPr id="13" name="Nadpis 12">
            <a:extLst>
              <a:ext uri="{FF2B5EF4-FFF2-40B4-BE49-F238E27FC236}">
                <a16:creationId xmlns="" xmlns:a16="http://schemas.microsoft.com/office/drawing/2014/main" id="{6B0440B8-6781-4DF7-853B-03D5855A8CB8}"/>
              </a:ext>
            </a:extLst>
          </p:cNvPr>
          <p:cNvSpPr>
            <a:spLocks noGrp="1"/>
          </p:cNvSpPr>
          <p:nvPr>
            <p:ph type="title"/>
          </p:nvPr>
        </p:nvSpPr>
        <p:spPr/>
        <p:txBody>
          <a:bodyPr/>
          <a:lstStyle/>
          <a:p>
            <a:r>
              <a:rPr lang="cs-CZ" smtClean="0"/>
              <a:t>Kliknutím lze upravit styl.</a:t>
            </a:r>
            <a:endParaRPr lang="cs-CZ"/>
          </a:p>
        </p:txBody>
      </p:sp>
      <p:pic>
        <p:nvPicPr>
          <p:cNvPr id="9" name="Obrázek 8">
            <a:extLst>
              <a:ext uri="{FF2B5EF4-FFF2-40B4-BE49-F238E27FC236}">
                <a16:creationId xmlns="" xmlns:a16="http://schemas.microsoft.com/office/drawing/2014/main" id="{35CCDB5F-2DD7-4118-AA1A-D1BB137824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40344282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 xmlns:a16="http://schemas.microsoft.com/office/drawing/2014/main" id="{9F610B39-FB78-4767-BA31-C3D4E7D5586C}"/>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smtClean="0"/>
              <a:t>Kliknutím lze upravit styly předlohy textu.</a:t>
            </a:r>
          </a:p>
        </p:txBody>
      </p:sp>
      <p:sp>
        <p:nvSpPr>
          <p:cNvPr id="18" name="Nadpis 12">
            <a:extLst>
              <a:ext uri="{FF2B5EF4-FFF2-40B4-BE49-F238E27FC236}">
                <a16:creationId xmlns=""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sp>
        <p:nvSpPr>
          <p:cNvPr id="21" name="Zástupný symbol pro text 7">
            <a:extLst>
              <a:ext uri="{FF2B5EF4-FFF2-40B4-BE49-F238E27FC236}">
                <a16:creationId xmlns="" xmlns:a16="http://schemas.microsoft.com/office/drawing/2014/main" id="{9F610B39-FB78-4767-BA31-C3D4E7D5586C}"/>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smtClean="0"/>
              <a:t>Kliknutím lze upravit styly předlohy textu.</a:t>
            </a:r>
          </a:p>
        </p:txBody>
      </p:sp>
      <p:sp>
        <p:nvSpPr>
          <p:cNvPr id="22" name="Zástupný symbol pro obsah 2"/>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sp>
        <p:nvSpPr>
          <p:cNvPr id="23" name="Zástupný symbol pro obsah 2"/>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pic>
        <p:nvPicPr>
          <p:cNvPr id="11" name="Obrázek 10">
            <a:extLst>
              <a:ext uri="{FF2B5EF4-FFF2-40B4-BE49-F238E27FC236}">
                <a16:creationId xmlns="" xmlns:a16="http://schemas.microsoft.com/office/drawing/2014/main" id="{3EAA922C-B845-4226-A4A7-D5E213E447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3317168426"/>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11" name="Zástupný symbol pro obsah 12">
            <a:extLst>
              <a:ext uri="{FF2B5EF4-FFF2-40B4-BE49-F238E27FC236}">
                <a16:creationId xmlns="" xmlns:a16="http://schemas.microsoft.com/office/drawing/2014/main" id="{83517C49-9C06-4658-8660-E0D21D83CE29}"/>
              </a:ext>
            </a:extLst>
          </p:cNvPr>
          <p:cNvSpPr>
            <a:spLocks noGrp="1"/>
          </p:cNvSpPr>
          <p:nvPr>
            <p:ph sz="quarter" idx="24"/>
          </p:nvPr>
        </p:nvSpPr>
        <p:spPr>
          <a:xfrm>
            <a:off x="719137" y="1695074"/>
            <a:ext cx="5218413" cy="3896711"/>
          </a:xfrm>
        </p:spPr>
        <p:txBody>
          <a:bodyPr/>
          <a:lstStyle/>
          <a:p>
            <a:pPr lvl="0"/>
            <a:r>
              <a:rPr lang="cs-CZ" smtClean="0"/>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 xmlns:a16="http://schemas.microsoft.com/office/drawing/2014/main" id="{ABDE9BC5-EE25-44B2-8081-F2B94BAA680C}"/>
              </a:ext>
            </a:extLst>
          </p:cNvPr>
          <p:cNvSpPr>
            <a:spLocks noGrp="1"/>
          </p:cNvSpPr>
          <p:nvPr>
            <p:ph type="title"/>
          </p:nvPr>
        </p:nvSpPr>
        <p:spPr/>
        <p:txBody>
          <a:bodyPr/>
          <a:lstStyle/>
          <a:p>
            <a:r>
              <a:rPr lang="cs-CZ" smtClean="0"/>
              <a:t>Kliknutím lze upravit styl.</a:t>
            </a:r>
            <a:endParaRPr lang="cs-CZ" dirty="0"/>
          </a:p>
        </p:txBody>
      </p:sp>
      <p:sp>
        <p:nvSpPr>
          <p:cNvPr id="9"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Kliknutím lze upravit styly předlohy textu.</a:t>
            </a:r>
          </a:p>
        </p:txBody>
      </p:sp>
      <p:sp>
        <p:nvSpPr>
          <p:cNvPr id="12" name="Zástupný symbol pro obsah 2"/>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pic>
        <p:nvPicPr>
          <p:cNvPr id="13" name="Obrázek 12">
            <a:extLst>
              <a:ext uri="{FF2B5EF4-FFF2-40B4-BE49-F238E27FC236}">
                <a16:creationId xmlns="" xmlns:a16="http://schemas.microsoft.com/office/drawing/2014/main" id="{AAA944FD-F73D-4DCA-84FF-ED90721BA8C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96673959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 xmlns:a16="http://schemas.microsoft.com/office/drawing/2014/main" id="{548D6DE9-EB16-4D0A-9F96-DD69C3E97213}"/>
              </a:ext>
            </a:extLst>
          </p:cNvPr>
          <p:cNvSpPr>
            <a:spLocks noGrp="1"/>
          </p:cNvSpPr>
          <p:nvPr>
            <p:ph sz="quarter" idx="22"/>
          </p:nvPr>
        </p:nvSpPr>
        <p:spPr>
          <a:xfrm>
            <a:off x="4440000" y="1692002"/>
            <a:ext cx="3311525" cy="2230711"/>
          </a:xfrm>
        </p:spPr>
        <p:txBody>
          <a:bodyPr/>
          <a:lstStyle/>
          <a:p>
            <a:pPr lvl="0"/>
            <a:r>
              <a:rPr lang="cs-CZ" smtClean="0"/>
              <a:t>Kliknutím lze upravit styly předlohy textu.</a:t>
            </a:r>
          </a:p>
        </p:txBody>
      </p:sp>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Kliknutím lze upravit styly předlohy textu.</a:t>
            </a:r>
          </a:p>
        </p:txBody>
      </p:sp>
      <p:sp>
        <p:nvSpPr>
          <p:cNvPr id="7" name="Zástupný symbol pro text 5">
            <a:extLst>
              <a:ext uri="{FF2B5EF4-FFF2-40B4-BE49-F238E27FC236}">
                <a16:creationId xmlns=""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Kliknutím lze upravit styly předlohy textu.</a:t>
            </a:r>
          </a:p>
        </p:txBody>
      </p:sp>
      <p:sp>
        <p:nvSpPr>
          <p:cNvPr id="9" name="Zástupný symbol pro text 5">
            <a:extLst>
              <a:ext uri="{FF2B5EF4-FFF2-40B4-BE49-F238E27FC236}">
                <a16:creationId xmlns=""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smtClean="0"/>
              <a:t>Kliknutím lze upravit styly předlohy textu.</a:t>
            </a:r>
          </a:p>
        </p:txBody>
      </p:sp>
      <p:sp>
        <p:nvSpPr>
          <p:cNvPr id="14" name="Zástupný symbol pro text 13">
            <a:extLst>
              <a:ext uri="{FF2B5EF4-FFF2-40B4-BE49-F238E27FC236}">
                <a16:creationId xmlns=""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smtClean="0"/>
              <a:t>Kliknutím lze upravit styly předlohy textu.</a:t>
            </a:r>
          </a:p>
        </p:txBody>
      </p:sp>
      <p:sp>
        <p:nvSpPr>
          <p:cNvPr id="15" name="Zástupný symbol pro text 13">
            <a:extLst>
              <a:ext uri="{FF2B5EF4-FFF2-40B4-BE49-F238E27FC236}">
                <a16:creationId xmlns=""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smtClean="0"/>
              <a:t>Kliknutím lze upravit styly předlohy textu.</a:t>
            </a:r>
          </a:p>
        </p:txBody>
      </p:sp>
      <p:sp>
        <p:nvSpPr>
          <p:cNvPr id="16" name="Zástupný symbol pro text 13">
            <a:extLst>
              <a:ext uri="{FF2B5EF4-FFF2-40B4-BE49-F238E27FC236}">
                <a16:creationId xmlns=""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smtClean="0"/>
              <a:t>Kliknutím lze upravit styly předlohy textu.</a:t>
            </a:r>
          </a:p>
        </p:txBody>
      </p:sp>
      <p:sp>
        <p:nvSpPr>
          <p:cNvPr id="18" name="Zástupný symbol pro obsah 12">
            <a:extLst>
              <a:ext uri="{FF2B5EF4-FFF2-40B4-BE49-F238E27FC236}">
                <a16:creationId xmlns="" xmlns:a16="http://schemas.microsoft.com/office/drawing/2014/main" id="{DE897ACA-C285-471C-BF3F-2886D04C7F9F}"/>
              </a:ext>
            </a:extLst>
          </p:cNvPr>
          <p:cNvSpPr>
            <a:spLocks noGrp="1"/>
          </p:cNvSpPr>
          <p:nvPr>
            <p:ph sz="quarter" idx="23"/>
          </p:nvPr>
        </p:nvSpPr>
        <p:spPr>
          <a:xfrm>
            <a:off x="719999" y="1692002"/>
            <a:ext cx="3311525" cy="2230711"/>
          </a:xfrm>
        </p:spPr>
        <p:txBody>
          <a:bodyPr/>
          <a:lstStyle/>
          <a:p>
            <a:pPr lvl="0"/>
            <a:r>
              <a:rPr lang="cs-CZ" smtClean="0"/>
              <a:t>Kliknutím lze upravit styly předlohy textu.</a:t>
            </a:r>
          </a:p>
        </p:txBody>
      </p:sp>
      <p:sp>
        <p:nvSpPr>
          <p:cNvPr id="20" name="Zástupný symbol pro obsah 12">
            <a:extLst>
              <a:ext uri="{FF2B5EF4-FFF2-40B4-BE49-F238E27FC236}">
                <a16:creationId xmlns="" xmlns:a16="http://schemas.microsoft.com/office/drawing/2014/main" id="{9AF93628-9CF3-4CB5-A8C7-735B527D49B2}"/>
              </a:ext>
            </a:extLst>
          </p:cNvPr>
          <p:cNvSpPr>
            <a:spLocks noGrp="1"/>
          </p:cNvSpPr>
          <p:nvPr>
            <p:ph sz="quarter" idx="24"/>
          </p:nvPr>
        </p:nvSpPr>
        <p:spPr>
          <a:xfrm>
            <a:off x="8160001" y="1692002"/>
            <a:ext cx="3311525" cy="2230711"/>
          </a:xfrm>
        </p:spPr>
        <p:txBody>
          <a:bodyPr/>
          <a:lstStyle/>
          <a:p>
            <a:pPr lvl="0"/>
            <a:r>
              <a:rPr lang="cs-CZ" smtClean="0"/>
              <a:t>Kliknutím lze upravit styly předlohy textu.</a:t>
            </a:r>
          </a:p>
        </p:txBody>
      </p:sp>
      <p:sp>
        <p:nvSpPr>
          <p:cNvPr id="19" name="Zástupný symbol pro text 7">
            <a:extLst>
              <a:ext uri="{FF2B5EF4-FFF2-40B4-BE49-F238E27FC236}">
                <a16:creationId xmlns=""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smtClean="0"/>
              <a:t>Kliknutím lze upravit styly předlohy textu.</a:t>
            </a:r>
          </a:p>
        </p:txBody>
      </p:sp>
      <p:sp>
        <p:nvSpPr>
          <p:cNvPr id="21" name="Nadpis 12">
            <a:extLst>
              <a:ext uri="{FF2B5EF4-FFF2-40B4-BE49-F238E27FC236}">
                <a16:creationId xmlns=""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smtClean="0"/>
              <a:t>Kliknutím lze upravit styl.</a:t>
            </a:r>
            <a:endParaRPr lang="cs-CZ"/>
          </a:p>
        </p:txBody>
      </p:sp>
      <p:pic>
        <p:nvPicPr>
          <p:cNvPr id="17" name="Obrázek 16">
            <a:extLst>
              <a:ext uri="{FF2B5EF4-FFF2-40B4-BE49-F238E27FC236}">
                <a16:creationId xmlns="" xmlns:a16="http://schemas.microsoft.com/office/drawing/2014/main" id="{7384AB57-E615-42F9-989C-27AD8E2DEB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71374107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sp>
        <p:nvSpPr>
          <p:cNvPr id="9" name="Zástupný symbol pro obsah 12">
            <a:extLst>
              <a:ext uri="{FF2B5EF4-FFF2-40B4-BE49-F238E27FC236}">
                <a16:creationId xmlns="" xmlns:a16="http://schemas.microsoft.com/office/drawing/2014/main" id="{83517C49-9C06-4658-8660-E0D21D83CE29}"/>
              </a:ext>
            </a:extLst>
          </p:cNvPr>
          <p:cNvSpPr>
            <a:spLocks noGrp="1"/>
          </p:cNvSpPr>
          <p:nvPr>
            <p:ph sz="quarter" idx="24"/>
          </p:nvPr>
        </p:nvSpPr>
        <p:spPr>
          <a:xfrm>
            <a:off x="719137" y="692150"/>
            <a:ext cx="5218413" cy="4899635"/>
          </a:xfrm>
        </p:spPr>
        <p:txBody>
          <a:bodyPr/>
          <a:lstStyle/>
          <a:p>
            <a:pPr lvl="0"/>
            <a:r>
              <a:rPr lang="cs-CZ" smtClean="0"/>
              <a:t>Kliknutím lze upravit styly předlohy textu.</a:t>
            </a:r>
          </a:p>
        </p:txBody>
      </p:sp>
      <p:sp>
        <p:nvSpPr>
          <p:cNvPr id="10" name="Zástupný symbol pro text 13">
            <a:extLst>
              <a:ext uri="{FF2B5EF4-FFF2-40B4-BE49-F238E27FC236}">
                <a16:creationId xmlns="" xmlns:a16="http://schemas.microsoft.com/office/drawing/2014/main" id="{F7FD9E97-5F69-494E-8672-59575278330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smtClean="0"/>
              <a:t>Kliknutím lze upravit styly předlohy textu.</a:t>
            </a:r>
          </a:p>
        </p:txBody>
      </p:sp>
      <p:pic>
        <p:nvPicPr>
          <p:cNvPr id="11" name="Obrázek 10">
            <a:extLst>
              <a:ext uri="{FF2B5EF4-FFF2-40B4-BE49-F238E27FC236}">
                <a16:creationId xmlns="" xmlns:a16="http://schemas.microsoft.com/office/drawing/2014/main" id="{2816A28C-3AEC-4E96-96DD-C003E52099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11738376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dirty="0"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smtClean="0"/>
              <a:t>Kliknutím lze upravit styly předlohy textu.</a:t>
            </a:r>
          </a:p>
          <a:p>
            <a:pPr lvl="1"/>
            <a:r>
              <a:rPr lang="cs-CZ" smtClean="0"/>
              <a:t>Druhá úroveň</a:t>
            </a:r>
          </a:p>
          <a:p>
            <a:pPr lvl="2"/>
            <a:r>
              <a:rPr lang="cs-CZ" smtClean="0"/>
              <a:t>Třetí úroveň</a:t>
            </a:r>
          </a:p>
        </p:txBody>
      </p:sp>
      <p:pic>
        <p:nvPicPr>
          <p:cNvPr id="7" name="Obrázek 6">
            <a:extLst>
              <a:ext uri="{FF2B5EF4-FFF2-40B4-BE49-F238E27FC236}">
                <a16:creationId xmlns="" xmlns:a16="http://schemas.microsoft.com/office/drawing/2014/main" id="{BDE133DD-2E97-437B-8D99-B7F2049B8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19695" y="6048000"/>
            <a:ext cx="1720981" cy="597600"/>
          </a:xfrm>
          <a:prstGeom prst="rect">
            <a:avLst/>
          </a:prstGeom>
        </p:spPr>
      </p:pic>
    </p:spTree>
    <p:extLst>
      <p:ext uri="{BB962C8B-B14F-4D97-AF65-F5344CB8AC3E}">
        <p14:creationId xmlns:p14="http://schemas.microsoft.com/office/powerpoint/2010/main" val="234975528"/>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smtClean="0"/>
              <a:t>Anesteziologicko-resuscitační klinika Fakultní nemocnice u sv. Anny v Brně a Lékařské fakulty Masarykovy univerzity</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5" name="Zástupný symbol pro text 4">
            <a:extLst>
              <a:ext uri="{FF2B5EF4-FFF2-40B4-BE49-F238E27FC236}">
                <a16:creationId xmlns=""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1" r:id="rId12"/>
    <p:sldLayoutId id="2147483692" r:id="rId13"/>
    <p:sldLayoutId id="2147483693" r:id="rId14"/>
    <p:sldLayoutId id="2147483694" r:id="rId15"/>
  </p:sldLayoutIdLst>
  <p:timing>
    <p:tnLst>
      <p:par>
        <p:cTn id="1" dur="indefinite" restart="never" nodeType="tmRoot"/>
      </p:par>
    </p:tnLst>
  </p:timing>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smtClean="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p:cNvSpPr>
            <a:spLocks noGrp="1"/>
          </p:cNvSpPr>
          <p:nvPr>
            <p:ph type="title"/>
          </p:nvPr>
        </p:nvSpPr>
        <p:spPr>
          <a:xfrm>
            <a:off x="398502" y="2112579"/>
            <a:ext cx="5891939" cy="1959366"/>
          </a:xfrm>
        </p:spPr>
        <p:txBody>
          <a:bodyPr/>
          <a:lstStyle/>
          <a:p>
            <a:pPr algn="ctr"/>
            <a:r>
              <a:rPr lang="cs-CZ" dirty="0" err="1"/>
              <a:t>Anaesthesia</a:t>
            </a:r>
            <a:r>
              <a:rPr lang="cs-CZ" dirty="0"/>
              <a:t> </a:t>
            </a:r>
            <a:r>
              <a:rPr lang="cs-CZ" dirty="0" smtClean="0"/>
              <a:t/>
            </a:r>
            <a:br>
              <a:rPr lang="cs-CZ" dirty="0" smtClean="0"/>
            </a:br>
            <a:r>
              <a:rPr lang="cs-CZ" dirty="0" smtClean="0"/>
              <a:t>and</a:t>
            </a:r>
            <a:br>
              <a:rPr lang="cs-CZ" dirty="0" smtClean="0"/>
            </a:br>
            <a:r>
              <a:rPr lang="cs-CZ" dirty="0" err="1" smtClean="0"/>
              <a:t>Pain</a:t>
            </a:r>
            <a:r>
              <a:rPr lang="cs-CZ" dirty="0" smtClean="0"/>
              <a:t> </a:t>
            </a:r>
            <a:r>
              <a:rPr lang="cs-CZ" dirty="0"/>
              <a:t>Management</a:t>
            </a:r>
            <a:br>
              <a:rPr lang="cs-CZ" dirty="0"/>
            </a:br>
            <a:endParaRPr lang="cs-CZ" dirty="0"/>
          </a:p>
        </p:txBody>
      </p:sp>
      <p:sp>
        <p:nvSpPr>
          <p:cNvPr id="5" name="Podnadpis 4"/>
          <p:cNvSpPr>
            <a:spLocks noGrp="1"/>
          </p:cNvSpPr>
          <p:nvPr>
            <p:ph type="subTitle" idx="1"/>
          </p:nvPr>
        </p:nvSpPr>
        <p:spPr/>
        <p:txBody>
          <a:bodyPr/>
          <a:lstStyle/>
          <a:p>
            <a:r>
              <a:rPr lang="cs-CZ" dirty="0"/>
              <a:t>Lukáš </a:t>
            </a:r>
            <a:r>
              <a:rPr lang="cs-CZ" dirty="0" smtClean="0"/>
              <a:t>Dadák</a:t>
            </a:r>
          </a:p>
          <a:p>
            <a:r>
              <a:rPr lang="cs-CZ" dirty="0" smtClean="0"/>
              <a:t>aVLAL091</a:t>
            </a:r>
            <a:endParaRPr lang="cs-CZ" dirty="0"/>
          </a:p>
          <a:p>
            <a:endParaRPr lang="cs-CZ" dirty="0"/>
          </a:p>
        </p:txBody>
      </p:sp>
      <p:pic>
        <p:nvPicPr>
          <p:cNvPr id="6" name="Obrázek 3"/>
          <p:cNvPicPr/>
          <p:nvPr/>
        </p:nvPicPr>
        <p:blipFill>
          <a:blip r:embed="rId2"/>
          <a:stretch/>
        </p:blipFill>
        <p:spPr>
          <a:xfrm>
            <a:off x="6791141" y="0"/>
            <a:ext cx="5269665" cy="3458867"/>
          </a:xfrm>
          <a:prstGeom prst="rect">
            <a:avLst/>
          </a:prstGeom>
          <a:ln w="0">
            <a:noFill/>
          </a:ln>
        </p:spPr>
      </p:pic>
    </p:spTree>
    <p:extLst>
      <p:ext uri="{BB962C8B-B14F-4D97-AF65-F5344CB8AC3E}">
        <p14:creationId xmlns:p14="http://schemas.microsoft.com/office/powerpoint/2010/main" val="1156809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dirty="0">
                <a:solidFill>
                  <a:schemeClr val="tx2"/>
                </a:solidFill>
                <a:latin typeface="+mj-lt"/>
                <a:ea typeface="+mj-ea"/>
                <a:cs typeface="+mj-cs"/>
              </a:rPr>
              <a:t>Ideal Anaesthetic</a:t>
            </a:r>
            <a:r>
              <a:rPr lang="cs-CZ" sz="4000" b="1" dirty="0">
                <a:solidFill>
                  <a:schemeClr val="tx2"/>
                </a:solidFill>
                <a:latin typeface="+mj-lt"/>
                <a:ea typeface="+mj-ea"/>
                <a:cs typeface="+mj-cs"/>
              </a:rPr>
              <a:t> </a:t>
            </a:r>
            <a:r>
              <a:rPr lang="cs-CZ" sz="4000" b="1" dirty="0" err="1">
                <a:solidFill>
                  <a:schemeClr val="tx2"/>
                </a:solidFill>
                <a:latin typeface="+mj-lt"/>
                <a:ea typeface="+mj-ea"/>
                <a:cs typeface="+mj-cs"/>
              </a:rPr>
              <a:t>Drug</a:t>
            </a:r>
            <a:endParaRPr lang="cs-CZ" sz="4000" b="1" dirty="0">
              <a:solidFill>
                <a:schemeClr val="tx2"/>
              </a:solidFill>
              <a:latin typeface="+mj-lt"/>
              <a:ea typeface="+mj-ea"/>
              <a:cs typeface="+mj-cs"/>
            </a:endParaRPr>
          </a:p>
        </p:txBody>
      </p:sp>
      <p:sp>
        <p:nvSpPr>
          <p:cNvPr id="114" name="Zástupný symbol pro text 2"/>
          <p:cNvSpPr txBox="1"/>
          <p:nvPr/>
        </p:nvSpPr>
        <p:spPr>
          <a:xfrm>
            <a:off x="896492" y="1781523"/>
            <a:ext cx="10609430" cy="4478467"/>
          </a:xfrm>
          <a:prstGeom prst="rect">
            <a:avLst/>
          </a:prstGeom>
          <a:noFill/>
          <a:ln w="0">
            <a:noFill/>
          </a:ln>
        </p:spPr>
        <p:txBody>
          <a:bodyPr lIns="0" tIns="0" rIns="0" bIns="0">
            <a:noAutofit/>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temporary disable function of neurons</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no influence on breathing, circulation</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s</a:t>
            </a:r>
            <a:r>
              <a:rPr lang="en-GB" dirty="0" err="1"/>
              <a:t>afe</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 cheap</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 non-toxic </a:t>
            </a:r>
            <a:endParaRPr lang="cs-CZ" dirty="0"/>
          </a:p>
          <a:p>
            <a:pPr marL="415440" indent="-31032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Does not exist.</a:t>
            </a:r>
            <a:endParaRPr lang="cs-CZ" dirty="0"/>
          </a:p>
        </p:txBody>
      </p:sp>
    </p:spTree>
    <p:extLst>
      <p:ext uri="{BB962C8B-B14F-4D97-AF65-F5344CB8AC3E}">
        <p14:creationId xmlns:p14="http://schemas.microsoft.com/office/powerpoint/2010/main" val="17464072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Nadpis 1"/>
          <p:cNvSpPr txBox="1"/>
          <p:nvPr/>
        </p:nvSpPr>
        <p:spPr>
          <a:xfrm>
            <a:off x="896056" y="296539"/>
            <a:ext cx="10404356" cy="105846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Anaesthesiology</a:t>
            </a:r>
            <a:endParaRPr lang="cs-CZ" sz="4000" b="0" strike="noStrike" spc="-1" dirty="0">
              <a:solidFill>
                <a:schemeClr val="tx2"/>
              </a:solidFill>
              <a:latin typeface="Calibri"/>
            </a:endParaRPr>
          </a:p>
        </p:txBody>
      </p:sp>
      <p:sp>
        <p:nvSpPr>
          <p:cNvPr id="116" name="Zástupný symbol pro text 2"/>
          <p:cNvSpPr txBox="1"/>
          <p:nvPr/>
        </p:nvSpPr>
        <p:spPr>
          <a:xfrm>
            <a:off x="896057" y="1513724"/>
            <a:ext cx="10602028" cy="4619551"/>
          </a:xfrm>
          <a:prstGeom prst="rect">
            <a:avLst/>
          </a:prstGeom>
          <a:noFill/>
          <a:ln w="0">
            <a:noFill/>
          </a:ln>
        </p:spPr>
        <p:txBody>
          <a:bodyPr lIns="0" tIns="0" rIns="0" bIns="0">
            <a:noAutofit/>
          </a:bodyPr>
          <a:lstStyle/>
          <a:p>
            <a:pPr marL="674280" indent="-673920">
              <a:lnSpc>
                <a:spcPct val="95000"/>
              </a:lnSpc>
              <a:tabLst>
                <a:tab pos="0" algn="l"/>
              </a:tabLst>
            </a:pPr>
            <a:r>
              <a:rPr lang="cs-CZ" sz="2800" dirty="0"/>
              <a:t> </a:t>
            </a:r>
            <a:r>
              <a:rPr lang="cs-CZ" sz="2800" dirty="0" err="1"/>
              <a:t>is</a:t>
            </a:r>
            <a:r>
              <a:rPr lang="cs-CZ" sz="2800" dirty="0"/>
              <a:t> a </a:t>
            </a:r>
            <a:r>
              <a:rPr lang="cs-CZ" sz="2800" dirty="0" err="1"/>
              <a:t>jung</a:t>
            </a:r>
            <a:r>
              <a:rPr lang="cs-CZ" sz="2800" dirty="0"/>
              <a:t> </a:t>
            </a:r>
            <a:r>
              <a:rPr lang="cs-CZ" sz="2800" dirty="0" err="1"/>
              <a:t>discipline</a:t>
            </a:r>
            <a:r>
              <a:rPr lang="cs-CZ" sz="2800" dirty="0"/>
              <a:t> (176y) </a:t>
            </a:r>
            <a:r>
              <a:rPr lang="cs-CZ" sz="2800" dirty="0" err="1"/>
              <a:t>dealing</a:t>
            </a:r>
            <a:r>
              <a:rPr lang="cs-CZ" sz="2800" dirty="0"/>
              <a:t> </a:t>
            </a:r>
            <a:r>
              <a:rPr lang="cs-CZ" sz="2800" dirty="0" err="1"/>
              <a:t>with</a:t>
            </a:r>
            <a:endParaRPr lang="cs-CZ" sz="2800" dirty="0"/>
          </a:p>
          <a:p>
            <a:pPr algn="just">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the</a:t>
            </a:r>
            <a:r>
              <a:rPr lang="cs-CZ" sz="2800" dirty="0"/>
              <a:t> </a:t>
            </a:r>
            <a:r>
              <a:rPr lang="cs-CZ" sz="2800" dirty="0" err="1"/>
              <a:t>preoperative</a:t>
            </a:r>
            <a:r>
              <a:rPr lang="cs-CZ" sz="2800" dirty="0"/>
              <a:t>, </a:t>
            </a:r>
            <a:r>
              <a:rPr lang="cs-CZ" sz="2800" dirty="0" err="1"/>
              <a:t>intraoperative</a:t>
            </a:r>
            <a:r>
              <a:rPr lang="cs-CZ" sz="2800" dirty="0"/>
              <a:t> and </a:t>
            </a:r>
            <a:r>
              <a:rPr lang="cs-CZ" sz="2800" dirty="0" err="1"/>
              <a:t>postoperative</a:t>
            </a:r>
            <a:r>
              <a:rPr lang="cs-CZ" sz="2800" dirty="0"/>
              <a:t> </a:t>
            </a:r>
            <a:r>
              <a:rPr lang="cs-CZ" sz="2800" dirty="0" err="1"/>
              <a:t>evaluation</a:t>
            </a:r>
            <a:r>
              <a:rPr lang="cs-CZ" sz="2800" dirty="0"/>
              <a:t> and </a:t>
            </a:r>
            <a:r>
              <a:rPr lang="cs-CZ" sz="2800" dirty="0" err="1"/>
              <a:t>treatment</a:t>
            </a:r>
            <a:r>
              <a:rPr lang="cs-CZ" sz="2800" dirty="0"/>
              <a:t> </a:t>
            </a:r>
            <a:r>
              <a:rPr lang="cs-CZ" sz="2800" dirty="0" err="1"/>
              <a:t>of</a:t>
            </a:r>
            <a:r>
              <a:rPr lang="cs-CZ" sz="2800" dirty="0"/>
              <a:t> </a:t>
            </a:r>
            <a:r>
              <a:rPr lang="cs-CZ" sz="2800" dirty="0" err="1"/>
              <a:t>patients</a:t>
            </a:r>
            <a:r>
              <a:rPr lang="cs-CZ" sz="2800" dirty="0"/>
              <a:t> </a:t>
            </a:r>
            <a:r>
              <a:rPr lang="cs-CZ" sz="2800" dirty="0" err="1"/>
              <a:t>who</a:t>
            </a:r>
            <a:r>
              <a:rPr lang="cs-CZ" sz="2800" dirty="0"/>
              <a:t> are </a:t>
            </a:r>
            <a:r>
              <a:rPr lang="cs-CZ" sz="2800" dirty="0" err="1"/>
              <a:t>rendered</a:t>
            </a:r>
            <a:r>
              <a:rPr lang="cs-CZ" sz="2800" dirty="0"/>
              <a:t> </a:t>
            </a:r>
            <a:r>
              <a:rPr lang="cs-CZ" sz="2800" b="1" dirty="0" err="1"/>
              <a:t>unconscious</a:t>
            </a:r>
            <a:r>
              <a:rPr lang="cs-CZ" sz="2800" b="1" dirty="0"/>
              <a:t> </a:t>
            </a:r>
            <a:r>
              <a:rPr lang="cs-CZ" sz="2800" dirty="0"/>
              <a:t>and/</a:t>
            </a:r>
            <a:r>
              <a:rPr lang="cs-CZ" sz="2800" dirty="0" err="1"/>
              <a:t>or</a:t>
            </a:r>
            <a:r>
              <a:rPr lang="cs-CZ" sz="2800" dirty="0"/>
              <a:t> </a:t>
            </a:r>
            <a:r>
              <a:rPr lang="cs-CZ" sz="2800" dirty="0" err="1"/>
              <a:t>insensible</a:t>
            </a:r>
            <a:r>
              <a:rPr lang="cs-CZ" sz="2800" dirty="0"/>
              <a:t> to </a:t>
            </a:r>
            <a:r>
              <a:rPr lang="cs-CZ" sz="2800" dirty="0" err="1"/>
              <a:t>pain</a:t>
            </a:r>
            <a:r>
              <a:rPr lang="cs-CZ" sz="2800" dirty="0"/>
              <a:t> and </a:t>
            </a:r>
            <a:r>
              <a:rPr lang="cs-CZ" sz="2800" dirty="0" err="1"/>
              <a:t>emotional</a:t>
            </a:r>
            <a:r>
              <a:rPr lang="cs-CZ" sz="2800" dirty="0"/>
              <a:t> stress </a:t>
            </a:r>
            <a:r>
              <a:rPr lang="cs-CZ" sz="2800" b="1" dirty="0" err="1"/>
              <a:t>during</a:t>
            </a:r>
            <a:r>
              <a:rPr lang="cs-CZ" sz="2800" b="1" dirty="0"/>
              <a:t> </a:t>
            </a:r>
            <a:r>
              <a:rPr lang="cs-CZ" sz="2800" b="1" dirty="0" err="1"/>
              <a:t>surgical</a:t>
            </a:r>
            <a:r>
              <a:rPr lang="cs-CZ" sz="2800" dirty="0"/>
              <a:t>, </a:t>
            </a:r>
            <a:r>
              <a:rPr lang="cs-CZ" sz="2800" dirty="0" err="1"/>
              <a:t>obstetrical</a:t>
            </a:r>
            <a:r>
              <a:rPr lang="cs-CZ" sz="2800" dirty="0"/>
              <a:t>, </a:t>
            </a:r>
            <a:r>
              <a:rPr lang="cs-CZ" sz="2800" dirty="0" err="1"/>
              <a:t>therapeutic</a:t>
            </a:r>
            <a:r>
              <a:rPr lang="cs-CZ" sz="2800" dirty="0"/>
              <a:t> and </a:t>
            </a:r>
            <a:r>
              <a:rPr lang="cs-CZ" sz="2800" dirty="0" err="1"/>
              <a:t>diagnostic</a:t>
            </a:r>
            <a:r>
              <a:rPr lang="cs-CZ" sz="2800" dirty="0"/>
              <a:t> </a:t>
            </a:r>
            <a:r>
              <a:rPr lang="cs-CZ" sz="2800" dirty="0" err="1"/>
              <a:t>medical</a:t>
            </a:r>
            <a:r>
              <a:rPr lang="cs-CZ" sz="2800" dirty="0"/>
              <a:t> </a:t>
            </a:r>
            <a:r>
              <a:rPr lang="cs-CZ" sz="2800" b="1" dirty="0" err="1"/>
              <a:t>procedures</a:t>
            </a:r>
            <a:r>
              <a:rPr lang="cs-CZ" sz="2800" dirty="0"/>
              <a:t>;</a:t>
            </a:r>
          </a:p>
          <a:p>
            <a:pPr algn="just">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the</a:t>
            </a:r>
            <a:r>
              <a:rPr lang="cs-CZ" sz="2800" dirty="0"/>
              <a:t> </a:t>
            </a:r>
            <a:r>
              <a:rPr lang="cs-CZ" sz="2800" dirty="0" err="1"/>
              <a:t>protection</a:t>
            </a:r>
            <a:r>
              <a:rPr lang="cs-CZ" sz="2800" dirty="0"/>
              <a:t> </a:t>
            </a:r>
            <a:r>
              <a:rPr lang="cs-CZ" sz="2800" dirty="0" err="1"/>
              <a:t>of</a:t>
            </a:r>
            <a:r>
              <a:rPr lang="cs-CZ" sz="2800" dirty="0"/>
              <a:t> </a:t>
            </a:r>
            <a:r>
              <a:rPr lang="cs-CZ" sz="2800" dirty="0" err="1"/>
              <a:t>life</a:t>
            </a:r>
            <a:r>
              <a:rPr lang="cs-CZ" sz="2800" dirty="0"/>
              <a:t> </a:t>
            </a:r>
            <a:r>
              <a:rPr lang="cs-CZ" sz="2800" dirty="0" err="1"/>
              <a:t>functions</a:t>
            </a:r>
            <a:r>
              <a:rPr lang="cs-CZ" sz="2800" dirty="0"/>
              <a:t> and </a:t>
            </a:r>
            <a:r>
              <a:rPr lang="cs-CZ" sz="2800" dirty="0" err="1"/>
              <a:t>vital</a:t>
            </a:r>
            <a:r>
              <a:rPr lang="cs-CZ" sz="2800" dirty="0"/>
              <a:t> </a:t>
            </a:r>
            <a:r>
              <a:rPr lang="cs-CZ" sz="2800" dirty="0" err="1"/>
              <a:t>organs</a:t>
            </a:r>
            <a:r>
              <a:rPr lang="cs-CZ" sz="2800" dirty="0"/>
              <a:t> (brain, </a:t>
            </a:r>
            <a:r>
              <a:rPr lang="cs-CZ" sz="2800" dirty="0" err="1"/>
              <a:t>heart</a:t>
            </a:r>
            <a:r>
              <a:rPr lang="cs-CZ" sz="2800" dirty="0"/>
              <a:t>, </a:t>
            </a:r>
            <a:r>
              <a:rPr lang="cs-CZ" sz="2800" dirty="0" err="1"/>
              <a:t>lungs</a:t>
            </a:r>
            <a:r>
              <a:rPr lang="cs-CZ" sz="2800" dirty="0"/>
              <a:t>, </a:t>
            </a:r>
            <a:r>
              <a:rPr lang="cs-CZ" sz="2800" dirty="0" err="1"/>
              <a:t>kidneys</a:t>
            </a:r>
            <a:r>
              <a:rPr lang="cs-CZ" sz="2800" dirty="0"/>
              <a:t>, liver, </a:t>
            </a:r>
            <a:r>
              <a:rPr lang="cs-CZ" sz="2800" dirty="0" err="1"/>
              <a:t>endocrine</a:t>
            </a:r>
            <a:r>
              <a:rPr lang="cs-CZ" sz="2800" dirty="0"/>
              <a:t>, skin integrity, nerve) </a:t>
            </a:r>
            <a:r>
              <a:rPr lang="cs-CZ" sz="2800" dirty="0" err="1"/>
              <a:t>under</a:t>
            </a:r>
            <a:r>
              <a:rPr lang="cs-CZ" sz="2800" dirty="0"/>
              <a:t> </a:t>
            </a:r>
            <a:r>
              <a:rPr lang="cs-CZ" sz="2800" dirty="0" err="1"/>
              <a:t>the</a:t>
            </a:r>
            <a:r>
              <a:rPr lang="cs-CZ" sz="2800" dirty="0"/>
              <a:t> stress </a:t>
            </a:r>
            <a:r>
              <a:rPr lang="cs-CZ" sz="2800" dirty="0" err="1"/>
              <a:t>of</a:t>
            </a:r>
            <a:r>
              <a:rPr lang="cs-CZ" sz="2800" dirty="0"/>
              <a:t>  </a:t>
            </a:r>
            <a:r>
              <a:rPr lang="cs-CZ" sz="2800" dirty="0" err="1"/>
              <a:t>surgical</a:t>
            </a:r>
            <a:r>
              <a:rPr lang="cs-CZ" sz="2800" dirty="0"/>
              <a:t> and </a:t>
            </a:r>
            <a:r>
              <a:rPr lang="cs-CZ" sz="2800" dirty="0" err="1"/>
              <a:t>other</a:t>
            </a:r>
            <a:r>
              <a:rPr lang="cs-CZ" sz="2800" dirty="0"/>
              <a:t> </a:t>
            </a:r>
            <a:r>
              <a:rPr lang="cs-CZ" sz="2800" dirty="0" err="1"/>
              <a:t>medical</a:t>
            </a:r>
            <a:r>
              <a:rPr lang="cs-CZ" sz="2800" dirty="0"/>
              <a:t> </a:t>
            </a:r>
            <a:r>
              <a:rPr lang="cs-CZ" sz="2800" dirty="0" err="1"/>
              <a:t>procedures</a:t>
            </a:r>
            <a:r>
              <a:rPr lang="cs-CZ" sz="2800" dirty="0"/>
              <a:t>;</a:t>
            </a:r>
          </a:p>
        </p:txBody>
      </p:sp>
    </p:spTree>
    <p:extLst>
      <p:ext uri="{BB962C8B-B14F-4D97-AF65-F5344CB8AC3E}">
        <p14:creationId xmlns:p14="http://schemas.microsoft.com/office/powerpoint/2010/main" val="400885040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Nadpis 1"/>
          <p:cNvSpPr txBox="1"/>
          <p:nvPr/>
        </p:nvSpPr>
        <p:spPr>
          <a:xfrm>
            <a:off x="896056" y="296539"/>
            <a:ext cx="10404356" cy="105846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Anaesthesiology</a:t>
            </a:r>
            <a:endParaRPr lang="cs-CZ" sz="4000" b="0" strike="noStrike" spc="-1" dirty="0">
              <a:solidFill>
                <a:schemeClr val="tx2"/>
              </a:solidFill>
              <a:latin typeface="Calibri"/>
            </a:endParaRPr>
          </a:p>
        </p:txBody>
      </p:sp>
      <p:sp>
        <p:nvSpPr>
          <p:cNvPr id="118" name="Zástupný symbol pro text 2"/>
          <p:cNvSpPr txBox="1"/>
          <p:nvPr/>
        </p:nvSpPr>
        <p:spPr>
          <a:xfrm>
            <a:off x="896057" y="1513724"/>
            <a:ext cx="10602028" cy="4619551"/>
          </a:xfrm>
          <a:prstGeom prst="rect">
            <a:avLst/>
          </a:prstGeom>
          <a:noFill/>
          <a:ln w="0">
            <a:noFill/>
          </a:ln>
        </p:spPr>
        <p:txBody>
          <a:bodyPr lIns="0" tIns="0" rIns="0" bIns="0">
            <a:noAutofit/>
          </a:bodyPr>
          <a:lstStyle/>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Monitoring and </a:t>
            </a:r>
            <a:r>
              <a:rPr lang="cs-CZ" sz="2800" dirty="0" err="1"/>
              <a:t>maintenance</a:t>
            </a:r>
            <a:r>
              <a:rPr lang="cs-CZ" sz="2800" dirty="0"/>
              <a:t> </a:t>
            </a:r>
            <a:r>
              <a:rPr lang="cs-CZ" sz="2800" dirty="0" err="1"/>
              <a:t>of</a:t>
            </a:r>
            <a:r>
              <a:rPr lang="cs-CZ" sz="2800" dirty="0"/>
              <a:t> </a:t>
            </a:r>
            <a:r>
              <a:rPr lang="cs-CZ" sz="2800" dirty="0" err="1"/>
              <a:t>normal</a:t>
            </a:r>
            <a:r>
              <a:rPr lang="cs-CZ" sz="2800" dirty="0"/>
              <a:t> </a:t>
            </a:r>
            <a:r>
              <a:rPr lang="cs-CZ" sz="2800" dirty="0" err="1"/>
              <a:t>physiology</a:t>
            </a:r>
            <a:r>
              <a:rPr lang="cs-CZ" sz="2800" dirty="0"/>
              <a:t> </a:t>
            </a:r>
            <a:r>
              <a:rPr lang="cs-CZ" sz="2800" dirty="0" err="1"/>
              <a:t>during</a:t>
            </a:r>
            <a:r>
              <a:rPr lang="cs-CZ" sz="2800" dirty="0"/>
              <a:t> </a:t>
            </a:r>
            <a:r>
              <a:rPr lang="cs-CZ" sz="2800" dirty="0" err="1"/>
              <a:t>the</a:t>
            </a:r>
            <a:r>
              <a:rPr lang="cs-CZ" sz="2800" dirty="0"/>
              <a:t> </a:t>
            </a:r>
            <a:r>
              <a:rPr lang="cs-CZ" sz="2800" dirty="0" err="1"/>
              <a:t>perioperative</a:t>
            </a:r>
            <a:r>
              <a:rPr lang="cs-CZ" sz="2800" dirty="0"/>
              <a:t> period;</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Diagnosis</a:t>
            </a:r>
            <a:r>
              <a:rPr lang="cs-CZ" sz="2800" dirty="0"/>
              <a:t> and </a:t>
            </a:r>
            <a:r>
              <a:rPr lang="cs-CZ" sz="2800" dirty="0" err="1"/>
              <a:t>treatment</a:t>
            </a:r>
            <a:r>
              <a:rPr lang="cs-CZ" sz="2800" dirty="0"/>
              <a:t> </a:t>
            </a:r>
            <a:r>
              <a:rPr lang="cs-CZ" sz="2800" dirty="0" err="1"/>
              <a:t>of</a:t>
            </a:r>
            <a:r>
              <a:rPr lang="cs-CZ" sz="2800" dirty="0"/>
              <a:t> </a:t>
            </a:r>
            <a:r>
              <a:rPr lang="cs-CZ" sz="2800" dirty="0" err="1"/>
              <a:t>acute</a:t>
            </a:r>
            <a:r>
              <a:rPr lang="cs-CZ" sz="2800" dirty="0"/>
              <a:t>, </a:t>
            </a:r>
            <a:r>
              <a:rPr lang="cs-CZ" sz="2800" dirty="0" err="1"/>
              <a:t>chronic</a:t>
            </a:r>
            <a:r>
              <a:rPr lang="cs-CZ" sz="2800" dirty="0"/>
              <a:t> and </a:t>
            </a:r>
            <a:r>
              <a:rPr lang="cs-CZ" sz="2800" dirty="0" err="1"/>
              <a:t>cancer-related</a:t>
            </a:r>
            <a:r>
              <a:rPr lang="cs-CZ" sz="2800" dirty="0"/>
              <a:t> </a:t>
            </a:r>
            <a:r>
              <a:rPr lang="cs-CZ" sz="2800" dirty="0" err="1"/>
              <a:t>pain</a:t>
            </a:r>
            <a:r>
              <a:rPr lang="cs-CZ" sz="2800" dirty="0"/>
              <a:t>;</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3200" dirty="0" err="1"/>
              <a:t>Clinical</a:t>
            </a:r>
            <a:r>
              <a:rPr lang="cs-CZ" sz="2800" dirty="0"/>
              <a:t> management </a:t>
            </a:r>
            <a:r>
              <a:rPr lang="cs-CZ" sz="2800" dirty="0" err="1"/>
              <a:t>of</a:t>
            </a:r>
            <a:r>
              <a:rPr lang="cs-CZ" sz="2800" dirty="0"/>
              <a:t> CPR;</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Evaluation</a:t>
            </a:r>
            <a:r>
              <a:rPr lang="cs-CZ" sz="2800" dirty="0"/>
              <a:t> </a:t>
            </a:r>
            <a:r>
              <a:rPr lang="cs-CZ" sz="2800" dirty="0" err="1"/>
              <a:t>of</a:t>
            </a:r>
            <a:r>
              <a:rPr lang="cs-CZ" sz="2800" dirty="0"/>
              <a:t> </a:t>
            </a:r>
            <a:r>
              <a:rPr lang="cs-CZ" sz="2800" dirty="0" err="1"/>
              <a:t>respiratory</a:t>
            </a:r>
            <a:r>
              <a:rPr lang="cs-CZ" sz="2800" dirty="0"/>
              <a:t> </a:t>
            </a:r>
            <a:r>
              <a:rPr lang="cs-CZ" sz="2800" dirty="0" err="1"/>
              <a:t>function</a:t>
            </a:r>
            <a:r>
              <a:rPr lang="cs-CZ" sz="2800" dirty="0"/>
              <a:t> and </a:t>
            </a:r>
            <a:r>
              <a:rPr lang="cs-CZ" sz="2800" dirty="0" err="1"/>
              <a:t>application</a:t>
            </a:r>
            <a:r>
              <a:rPr lang="cs-CZ" sz="2800" dirty="0"/>
              <a:t> </a:t>
            </a:r>
            <a:r>
              <a:rPr lang="cs-CZ" sz="2800" dirty="0" err="1"/>
              <a:t>of</a:t>
            </a:r>
            <a:r>
              <a:rPr lang="cs-CZ" sz="2800" dirty="0"/>
              <a:t> </a:t>
            </a:r>
            <a:r>
              <a:rPr lang="cs-CZ" sz="2800" dirty="0" err="1"/>
              <a:t>respiratory</a:t>
            </a:r>
            <a:r>
              <a:rPr lang="cs-CZ" sz="2800" dirty="0"/>
              <a:t> </a:t>
            </a:r>
            <a:r>
              <a:rPr lang="cs-CZ" sz="2800" dirty="0" err="1"/>
              <a:t>therapy</a:t>
            </a:r>
            <a:r>
              <a:rPr lang="cs-CZ" sz="2800" dirty="0"/>
              <a:t>;</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Management </a:t>
            </a:r>
            <a:r>
              <a:rPr lang="cs-CZ" sz="2800" dirty="0" err="1"/>
              <a:t>of</a:t>
            </a:r>
            <a:r>
              <a:rPr lang="cs-CZ" sz="2800" dirty="0"/>
              <a:t> </a:t>
            </a:r>
            <a:r>
              <a:rPr lang="cs-CZ" sz="2800" dirty="0" err="1"/>
              <a:t>critically</a:t>
            </a:r>
            <a:r>
              <a:rPr lang="cs-CZ" sz="2800" dirty="0"/>
              <a:t> </a:t>
            </a:r>
            <a:r>
              <a:rPr lang="cs-CZ" sz="2800" dirty="0" err="1"/>
              <a:t>ill</a:t>
            </a:r>
            <a:r>
              <a:rPr lang="cs-CZ" sz="2800" dirty="0"/>
              <a:t> </a:t>
            </a:r>
            <a:r>
              <a:rPr lang="cs-CZ" sz="2800" dirty="0" err="1"/>
              <a:t>patients</a:t>
            </a:r>
            <a:r>
              <a:rPr lang="cs-CZ" sz="2800" dirty="0"/>
              <a:t>;</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Conduct</a:t>
            </a:r>
            <a:r>
              <a:rPr lang="cs-CZ" sz="2800" dirty="0"/>
              <a:t> </a:t>
            </a:r>
            <a:r>
              <a:rPr lang="cs-CZ" sz="2800" dirty="0" err="1"/>
              <a:t>of</a:t>
            </a:r>
            <a:r>
              <a:rPr lang="cs-CZ" sz="2800" dirty="0"/>
              <a:t> </a:t>
            </a:r>
            <a:r>
              <a:rPr lang="cs-CZ" sz="2800" dirty="0" err="1"/>
              <a:t>clinical</a:t>
            </a:r>
            <a:r>
              <a:rPr lang="cs-CZ" sz="2800" dirty="0"/>
              <a:t> </a:t>
            </a:r>
            <a:r>
              <a:rPr lang="cs-CZ" sz="2800" dirty="0" err="1"/>
              <a:t>research</a:t>
            </a:r>
            <a:r>
              <a:rPr lang="cs-CZ" sz="2800" dirty="0"/>
              <a:t>;</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Teaching</a:t>
            </a:r>
            <a:r>
              <a:rPr lang="cs-CZ" sz="2800" dirty="0"/>
              <a:t> </a:t>
            </a:r>
            <a:r>
              <a:rPr lang="cs-CZ" sz="2800" dirty="0" err="1"/>
              <a:t>personnel</a:t>
            </a:r>
            <a:r>
              <a:rPr lang="cs-CZ" sz="2800" dirty="0"/>
              <a:t> </a:t>
            </a:r>
            <a:r>
              <a:rPr lang="cs-CZ" sz="2800" dirty="0" err="1"/>
              <a:t>involved</a:t>
            </a:r>
            <a:r>
              <a:rPr lang="cs-CZ" sz="2800" dirty="0"/>
              <a:t> in </a:t>
            </a:r>
            <a:r>
              <a:rPr lang="cs-CZ" sz="2800" dirty="0" err="1"/>
              <a:t>perioperative</a:t>
            </a:r>
            <a:r>
              <a:rPr lang="cs-CZ" sz="2800" dirty="0"/>
              <a:t> care</a:t>
            </a:r>
          </a:p>
        </p:txBody>
      </p:sp>
      <p:sp>
        <p:nvSpPr>
          <p:cNvPr id="119" name="Volný tvar: obrazec 3"/>
          <p:cNvSpPr/>
          <p:nvPr/>
        </p:nvSpPr>
        <p:spPr>
          <a:xfrm>
            <a:off x="4967061" y="6165934"/>
            <a:ext cx="6333351" cy="251797"/>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5000"/>
              </a:lnSpc>
              <a:tabLst>
                <a:tab pos="0" algn="l"/>
              </a:tabLst>
            </a:pPr>
            <a:r>
              <a:rPr lang="cs-CZ" sz="1050" dirty="0"/>
              <a:t>GUIDELINES FOR PATIENT CARE IN </a:t>
            </a:r>
            <a:r>
              <a:rPr lang="cs-CZ" sz="1050" dirty="0" err="1"/>
              <a:t>AnaesthESIOLOGY</a:t>
            </a:r>
            <a:r>
              <a:rPr lang="cs-CZ" sz="1050" dirty="0"/>
              <a:t>, ASA 1967</a:t>
            </a:r>
          </a:p>
        </p:txBody>
      </p:sp>
    </p:spTree>
    <p:extLst>
      <p:ext uri="{BB962C8B-B14F-4D97-AF65-F5344CB8AC3E}">
        <p14:creationId xmlns:p14="http://schemas.microsoft.com/office/powerpoint/2010/main" val="243185918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General </a:t>
            </a:r>
            <a:r>
              <a:rPr lang="cs-CZ" sz="4000" b="1" i="1" strike="noStrike" spc="-1" dirty="0" err="1">
                <a:solidFill>
                  <a:schemeClr val="tx2"/>
                </a:solidFill>
                <a:latin typeface="Arial"/>
              </a:rPr>
              <a:t>Anaesthesia</a:t>
            </a:r>
            <a:r>
              <a:rPr lang="cs-CZ" sz="4000" b="1" i="1" strike="noStrike" spc="-1" dirty="0">
                <a:solidFill>
                  <a:schemeClr val="tx2"/>
                </a:solidFill>
                <a:latin typeface="Arial"/>
              </a:rPr>
              <a:t>  - </a:t>
            </a:r>
            <a:r>
              <a:rPr lang="cs-CZ" sz="4000" b="1" i="1" strike="noStrike" spc="-1" dirty="0" err="1">
                <a:solidFill>
                  <a:schemeClr val="tx2"/>
                </a:solidFill>
                <a:latin typeface="Arial"/>
              </a:rPr>
              <a:t>Definition</a:t>
            </a:r>
            <a:endParaRPr lang="cs-CZ" sz="4000" b="0" strike="noStrike" spc="-1" dirty="0">
              <a:solidFill>
                <a:schemeClr val="tx2"/>
              </a:solidFill>
              <a:latin typeface="Calibri"/>
            </a:endParaRPr>
          </a:p>
        </p:txBody>
      </p:sp>
      <p:sp>
        <p:nvSpPr>
          <p:cNvPr id="121" name="Zástupný symbol pro text 2"/>
          <p:cNvSpPr txBox="1"/>
          <p:nvPr/>
        </p:nvSpPr>
        <p:spPr>
          <a:xfrm>
            <a:off x="1320573" y="1828552"/>
            <a:ext cx="10361687" cy="4115630"/>
          </a:xfrm>
          <a:prstGeom prst="rect">
            <a:avLst/>
          </a:prstGeom>
          <a:noFill/>
          <a:ln w="0">
            <a:noFill/>
          </a:ln>
        </p:spPr>
        <p:txBody>
          <a:bodyPr lIns="90000" tIns="46800" rIns="90000" bIns="46800">
            <a:noAutofit/>
          </a:bodyPr>
          <a:lstStyle/>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arteficial</a:t>
            </a:r>
            <a:r>
              <a:rPr lang="cs-CZ" dirty="0"/>
              <a:t> </a:t>
            </a:r>
            <a:r>
              <a:rPr lang="cs-CZ" dirty="0" err="1"/>
              <a:t>reversible</a:t>
            </a:r>
            <a:r>
              <a:rPr lang="cs-CZ" dirty="0"/>
              <a:t> </a:t>
            </a:r>
            <a:r>
              <a:rPr lang="cs-CZ" dirty="0" err="1"/>
              <a:t>intoxication</a:t>
            </a:r>
            <a:r>
              <a:rPr lang="cs-CZ" dirty="0"/>
              <a:t>, </a:t>
            </a:r>
            <a:r>
              <a:rPr dirty="0"/>
              <a:t/>
            </a:r>
            <a:br>
              <a:rPr dirty="0"/>
            </a:br>
            <a:r>
              <a:rPr lang="cs-CZ" dirty="0" err="1"/>
              <a:t>controled</a:t>
            </a:r>
            <a:r>
              <a:rPr lang="cs-CZ" dirty="0"/>
              <a:t> </a:t>
            </a:r>
            <a:r>
              <a:rPr lang="cs-CZ" dirty="0" err="1"/>
              <a:t>coma</a:t>
            </a: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drug-induced</a:t>
            </a:r>
            <a:r>
              <a:rPr lang="cs-CZ" dirty="0"/>
              <a:t> </a:t>
            </a:r>
            <a:r>
              <a:rPr lang="cs-CZ" dirty="0" err="1"/>
              <a:t>loss</a:t>
            </a:r>
            <a:r>
              <a:rPr lang="cs-CZ" dirty="0"/>
              <a:t> </a:t>
            </a:r>
            <a:r>
              <a:rPr lang="cs-CZ" dirty="0" err="1"/>
              <a:t>of</a:t>
            </a:r>
            <a:r>
              <a:rPr lang="cs-CZ" dirty="0"/>
              <a:t> </a:t>
            </a:r>
            <a:r>
              <a:rPr lang="cs-CZ" dirty="0" err="1"/>
              <a:t>consciousness</a:t>
            </a:r>
            <a:r>
              <a:rPr lang="cs-CZ" dirty="0"/>
              <a:t>, </a:t>
            </a:r>
            <a:r>
              <a:rPr lang="cs-CZ" dirty="0" err="1"/>
              <a:t>felling</a:t>
            </a:r>
            <a:r>
              <a:rPr lang="cs-CZ" dirty="0"/>
              <a:t>, </a:t>
            </a:r>
            <a:r>
              <a:rPr lang="cs-CZ" dirty="0" err="1"/>
              <a:t>pain</a:t>
            </a: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„No </a:t>
            </a:r>
            <a:r>
              <a:rPr lang="cs-CZ" dirty="0" err="1"/>
              <a:t>reaction</a:t>
            </a:r>
            <a:r>
              <a:rPr lang="cs-CZ" dirty="0"/>
              <a:t>“ to </a:t>
            </a:r>
            <a:r>
              <a:rPr lang="cs-CZ" dirty="0" err="1"/>
              <a:t>stimuli</a:t>
            </a:r>
            <a:endParaRPr lang="cs-CZ" dirty="0"/>
          </a:p>
          <a:p>
            <a:pPr>
              <a:lnSpc>
                <a:spcPct val="95000"/>
              </a:lnSpc>
              <a:spcBef>
                <a:spcPts val="799"/>
              </a:spcBef>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allow</a:t>
            </a:r>
            <a:r>
              <a:rPr lang="cs-CZ" dirty="0"/>
              <a:t> </a:t>
            </a:r>
            <a:r>
              <a:rPr lang="cs-CZ" dirty="0" err="1"/>
              <a:t>therapy</a:t>
            </a:r>
            <a:r>
              <a:rPr lang="cs-CZ" dirty="0"/>
              <a:t> (</a:t>
            </a:r>
            <a:r>
              <a:rPr lang="cs-CZ" dirty="0" err="1"/>
              <a:t>surgery</a:t>
            </a:r>
            <a:r>
              <a:rPr lang="cs-CZ" dirty="0"/>
              <a:t>, </a:t>
            </a:r>
            <a:r>
              <a:rPr lang="cs-CZ" dirty="0" err="1"/>
              <a:t>electroshock</a:t>
            </a:r>
            <a:r>
              <a:rPr lang="cs-CZ" dirty="0"/>
              <a:t>)</a:t>
            </a:r>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allow</a:t>
            </a:r>
            <a:r>
              <a:rPr lang="cs-CZ" dirty="0"/>
              <a:t> </a:t>
            </a:r>
            <a:r>
              <a:rPr lang="cs-CZ" dirty="0" err="1"/>
              <a:t>diagnostic</a:t>
            </a:r>
            <a:r>
              <a:rPr lang="cs-CZ" dirty="0"/>
              <a:t> </a:t>
            </a:r>
            <a:r>
              <a:rPr lang="cs-CZ" dirty="0" err="1"/>
              <a:t>method</a:t>
            </a:r>
            <a:r>
              <a:rPr lang="cs-CZ" dirty="0"/>
              <a:t> (CT, MRI)</a:t>
            </a:r>
          </a:p>
        </p:txBody>
      </p:sp>
    </p:spTree>
    <p:extLst>
      <p:ext uri="{BB962C8B-B14F-4D97-AF65-F5344CB8AC3E}">
        <p14:creationId xmlns:p14="http://schemas.microsoft.com/office/powerpoint/2010/main" val="282906471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Nadpis 1"/>
          <p:cNvSpPr txBox="1"/>
          <p:nvPr/>
        </p:nvSpPr>
        <p:spPr>
          <a:xfrm>
            <a:off x="896492" y="256043"/>
            <a:ext cx="10390859" cy="112867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General </a:t>
            </a:r>
            <a:r>
              <a:rPr lang="cs-CZ" sz="4000" b="1" i="1" strike="noStrike" spc="-1" dirty="0" err="1">
                <a:solidFill>
                  <a:schemeClr val="tx2"/>
                </a:solidFill>
                <a:latin typeface="Arial"/>
              </a:rPr>
              <a:t>Anaesthesia</a:t>
            </a:r>
            <a:endParaRPr lang="cs-CZ" sz="4000" b="0" strike="noStrike" spc="-1" dirty="0">
              <a:solidFill>
                <a:schemeClr val="tx2"/>
              </a:solidFill>
              <a:latin typeface="Calibri"/>
            </a:endParaRPr>
          </a:p>
        </p:txBody>
      </p:sp>
      <p:sp>
        <p:nvSpPr>
          <p:cNvPr id="123" name="Zástupný symbol pro obsah 11"/>
          <p:cNvSpPr txBox="1"/>
          <p:nvPr/>
        </p:nvSpPr>
        <p:spPr>
          <a:xfrm>
            <a:off x="896492" y="1781524"/>
            <a:ext cx="10588531" cy="4462790"/>
          </a:xfrm>
          <a:prstGeom prst="rect">
            <a:avLst/>
          </a:prstGeom>
          <a:noFill/>
          <a:ln w="0">
            <a:noFill/>
          </a:ln>
        </p:spPr>
        <p:txBody>
          <a:bodyPr lIns="0" tIns="0" rIns="0" bIns="0">
            <a:noAutofit/>
          </a:bodyPr>
          <a:lstStyle/>
          <a:p>
            <a:pPr marL="342720" indent="-342360">
              <a:lnSpc>
                <a:spcPct val="95000"/>
              </a:lnSpc>
              <a:tabLst>
                <a:tab pos="0" algn="l"/>
              </a:tabLst>
            </a:pPr>
            <a:r>
              <a:rPr lang="cs-CZ" dirty="0"/>
              <a:t>No </a:t>
            </a:r>
            <a:r>
              <a:rPr lang="cs-CZ" dirty="0" err="1"/>
              <a:t>memory</a:t>
            </a:r>
            <a:r>
              <a:rPr lang="cs-CZ" dirty="0"/>
              <a:t> </a:t>
            </a:r>
          </a:p>
          <a:p>
            <a:pPr marL="342720" indent="-342360">
              <a:lnSpc>
                <a:spcPct val="95000"/>
              </a:lnSpc>
              <a:tabLst>
                <a:tab pos="0" algn="l"/>
              </a:tabLst>
            </a:pPr>
            <a:r>
              <a:rPr lang="cs-CZ" dirty="0"/>
              <a:t>No </a:t>
            </a:r>
            <a:r>
              <a:rPr lang="cs-CZ" dirty="0" err="1"/>
              <a:t>pain</a:t>
            </a:r>
            <a:endParaRPr lang="cs-CZ" dirty="0"/>
          </a:p>
          <a:p>
            <a:pPr marL="342720" indent="-342360">
              <a:lnSpc>
                <a:spcPct val="95000"/>
              </a:lnSpc>
              <a:tabLst>
                <a:tab pos="0" algn="l"/>
              </a:tabLst>
            </a:pPr>
            <a:r>
              <a:rPr lang="cs-CZ" dirty="0"/>
              <a:t>No </a:t>
            </a:r>
            <a:r>
              <a:rPr lang="cs-CZ" dirty="0" err="1"/>
              <a:t>force</a:t>
            </a:r>
            <a:endParaRPr lang="cs-CZ" dirty="0"/>
          </a:p>
          <a:p>
            <a:pPr marL="342720" indent="-342360">
              <a:lnSpc>
                <a:spcPct val="95000"/>
              </a:lnSpc>
              <a:tabLst>
                <a:tab pos="0" algn="l"/>
              </a:tabLst>
            </a:pPr>
            <a:endParaRPr lang="cs-CZ" dirty="0"/>
          </a:p>
        </p:txBody>
      </p:sp>
      <p:sp>
        <p:nvSpPr>
          <p:cNvPr id="124" name="Volný tvar: obrazec 2"/>
          <p:cNvSpPr/>
          <p:nvPr/>
        </p:nvSpPr>
        <p:spPr>
          <a:xfrm rot="10800000">
            <a:off x="2234916" y="2157424"/>
            <a:ext cx="8025322" cy="4266839"/>
          </a:xfrm>
          <a:custGeom>
            <a:avLst/>
            <a:gdLst/>
            <a:ahLst/>
            <a:cxnLst/>
            <a:rect l="l" t="t" r="r" b="b"/>
            <a:pathLst>
              <a:path w="21600" h="21600">
                <a:moveTo>
                  <a:pt x="10800" y="0"/>
                </a:moveTo>
                <a:arcTo wR="10800" hR="10800" stAng="-5400000" swAng="-21600000"/>
                <a:close/>
              </a:path>
            </a:pathLst>
          </a:custGeom>
          <a:noFill/>
          <a:ln w="0">
            <a:noFill/>
          </a:ln>
        </p:spPr>
        <p:style>
          <a:lnRef idx="0">
            <a:scrgbClr r="0" g="0" b="0"/>
          </a:lnRef>
          <a:fillRef idx="0">
            <a:scrgbClr r="0" g="0" b="0"/>
          </a:fillRef>
          <a:effectRef idx="0">
            <a:scrgbClr r="0" g="0" b="0"/>
          </a:effectRef>
          <a:fontRef idx="minor"/>
        </p:style>
      </p:sp>
      <p:grpSp>
        <p:nvGrpSpPr>
          <p:cNvPr id="125" name="Skupina 3"/>
          <p:cNvGrpSpPr/>
          <p:nvPr/>
        </p:nvGrpSpPr>
        <p:grpSpPr>
          <a:xfrm>
            <a:off x="5151236" y="2132930"/>
            <a:ext cx="5049352" cy="3751161"/>
            <a:chOff x="4259160" y="2351160"/>
            <a:chExt cx="4174920" cy="4134960"/>
          </a:xfrm>
        </p:grpSpPr>
        <p:sp>
          <p:nvSpPr>
            <p:cNvPr id="126" name="Volný tvar: obrazec 4"/>
            <p:cNvSpPr/>
            <p:nvPr/>
          </p:nvSpPr>
          <p:spPr>
            <a:xfrm>
              <a:off x="4259160" y="2351160"/>
              <a:ext cx="4174920" cy="4134960"/>
            </a:xfrm>
            <a:custGeom>
              <a:avLst/>
              <a:gdLst/>
              <a:ahLst/>
              <a:cxnLst/>
              <a:rect l="l" t="t" r="r" b="b"/>
              <a:pathLst>
                <a:path w="21600" h="21600">
                  <a:moveTo>
                    <a:pt x="10800" y="0"/>
                  </a:moveTo>
                  <a:arcTo wR="10800" hR="10800" stAng="-5400000" swAng="-21600000"/>
                  <a:close/>
                </a:path>
              </a:pathLst>
            </a:custGeom>
            <a:noFill/>
            <a:ln w="9360" cap="sq">
              <a:solidFill>
                <a:srgbClr val="FFFF00"/>
              </a:solidFill>
              <a:miter/>
            </a:ln>
          </p:spPr>
          <p:style>
            <a:lnRef idx="0">
              <a:scrgbClr r="0" g="0" b="0"/>
            </a:lnRef>
            <a:fillRef idx="0">
              <a:scrgbClr r="0" g="0" b="0"/>
            </a:fillRef>
            <a:effectRef idx="0">
              <a:scrgbClr r="0" g="0" b="0"/>
            </a:effectRef>
            <a:fontRef idx="minor"/>
          </p:style>
        </p:sp>
        <p:sp>
          <p:nvSpPr>
            <p:cNvPr id="127" name="Přímá spojnice 5"/>
            <p:cNvSpPr/>
            <p:nvPr/>
          </p:nvSpPr>
          <p:spPr>
            <a:xfrm>
              <a:off x="4743360" y="3101400"/>
              <a:ext cx="1597320" cy="134244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28" name="Přímá spojnice 6"/>
            <p:cNvSpPr/>
            <p:nvPr/>
          </p:nvSpPr>
          <p:spPr>
            <a:xfrm flipV="1">
              <a:off x="6345720" y="3296880"/>
              <a:ext cx="1751040" cy="115272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29" name="Přímá spojnice 7"/>
            <p:cNvSpPr/>
            <p:nvPr/>
          </p:nvSpPr>
          <p:spPr>
            <a:xfrm>
              <a:off x="6345360" y="4455360"/>
              <a:ext cx="1440" cy="202788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30" name="Volný tvar: obrazec 8"/>
            <p:cNvSpPr/>
            <p:nvPr/>
          </p:nvSpPr>
          <p:spPr>
            <a:xfrm>
              <a:off x="5662236" y="2491843"/>
              <a:ext cx="1376329" cy="1264476"/>
            </a:xfrm>
            <a:custGeom>
              <a:avLst/>
              <a:gdLst/>
              <a:ahLst/>
              <a:cxnLst/>
              <a:rect l="0" t="0" r="r" b="b"/>
              <a:pathLst>
                <a:path w="4609" h="3161">
                  <a:moveTo>
                    <a:pt x="6" y="1"/>
                  </a:moveTo>
                  <a:lnTo>
                    <a:pt x="6" y="1"/>
                  </a:lnTo>
                  <a:cubicBezTo>
                    <a:pt x="5" y="1"/>
                    <a:pt x="4" y="1"/>
                    <a:pt x="3" y="2"/>
                  </a:cubicBezTo>
                  <a:cubicBezTo>
                    <a:pt x="2" y="2"/>
                    <a:pt x="1" y="3"/>
                    <a:pt x="1" y="4"/>
                  </a:cubicBezTo>
                  <a:cubicBezTo>
                    <a:pt x="0" y="5"/>
                    <a:pt x="0" y="6"/>
                    <a:pt x="0" y="7"/>
                  </a:cubicBezTo>
                  <a:lnTo>
                    <a:pt x="1" y="3154"/>
                  </a:lnTo>
                  <a:lnTo>
                    <a:pt x="1" y="3154"/>
                  </a:lnTo>
                  <a:cubicBezTo>
                    <a:pt x="1" y="3155"/>
                    <a:pt x="1" y="3156"/>
                    <a:pt x="2" y="3157"/>
                  </a:cubicBezTo>
                  <a:cubicBezTo>
                    <a:pt x="2" y="3158"/>
                    <a:pt x="3" y="3159"/>
                    <a:pt x="4" y="3159"/>
                  </a:cubicBezTo>
                  <a:cubicBezTo>
                    <a:pt x="5" y="3160"/>
                    <a:pt x="6" y="3160"/>
                    <a:pt x="7" y="3160"/>
                  </a:cubicBezTo>
                  <a:lnTo>
                    <a:pt x="4602" y="3160"/>
                  </a:lnTo>
                  <a:lnTo>
                    <a:pt x="4602" y="3160"/>
                  </a:lnTo>
                  <a:cubicBezTo>
                    <a:pt x="4603" y="3160"/>
                    <a:pt x="4604" y="3160"/>
                    <a:pt x="4605" y="3159"/>
                  </a:cubicBezTo>
                  <a:cubicBezTo>
                    <a:pt x="4606" y="3159"/>
                    <a:pt x="4607" y="3158"/>
                    <a:pt x="4607" y="3157"/>
                  </a:cubicBezTo>
                  <a:cubicBezTo>
                    <a:pt x="4608" y="3156"/>
                    <a:pt x="4608" y="3155"/>
                    <a:pt x="4608" y="3154"/>
                  </a:cubicBezTo>
                  <a:lnTo>
                    <a:pt x="4607" y="6"/>
                  </a:lnTo>
                  <a:lnTo>
                    <a:pt x="4607" y="6"/>
                  </a:lnTo>
                  <a:lnTo>
                    <a:pt x="4607" y="6"/>
                  </a:lnTo>
                  <a:cubicBezTo>
                    <a:pt x="4607" y="5"/>
                    <a:pt x="4607" y="4"/>
                    <a:pt x="4606" y="3"/>
                  </a:cubicBezTo>
                  <a:cubicBezTo>
                    <a:pt x="4606" y="2"/>
                    <a:pt x="4605" y="1"/>
                    <a:pt x="4604" y="1"/>
                  </a:cubicBezTo>
                  <a:cubicBezTo>
                    <a:pt x="4603" y="0"/>
                    <a:pt x="4602" y="0"/>
                    <a:pt x="4601" y="0"/>
                  </a:cubicBezTo>
                  <a:lnTo>
                    <a:pt x="6" y="1"/>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Hypnotics, </a:t>
              </a:r>
              <a:r>
                <a:t/>
              </a:r>
              <a:br/>
              <a:r>
                <a:rPr lang="cs-CZ" sz="2400" b="0" strike="noStrike" spc="-1">
                  <a:solidFill>
                    <a:srgbClr val="996633"/>
                  </a:solidFill>
                  <a:latin typeface="Times New Roman"/>
                  <a:ea typeface="Lucida Sans Unicode"/>
                </a:rPr>
                <a:t>volatile </a:t>
              </a:r>
              <a:r>
                <a:t/>
              </a:r>
              <a:br/>
              <a:r>
                <a:rPr lang="cs-CZ" sz="2400" b="0" strike="noStrike" spc="-1">
                  <a:solidFill>
                    <a:srgbClr val="996633"/>
                  </a:solidFill>
                  <a:latin typeface="Times New Roman"/>
                  <a:ea typeface="Lucida Sans Unicode"/>
                </a:rPr>
                <a:t>anaesthetics</a:t>
              </a:r>
              <a:endParaRPr lang="cs-CZ" sz="2400" b="0" strike="noStrike" spc="-1">
                <a:latin typeface="Arial"/>
              </a:endParaRPr>
            </a:p>
          </p:txBody>
        </p:sp>
        <p:sp>
          <p:nvSpPr>
            <p:cNvPr id="131" name="Volný tvar: obrazec 9"/>
            <p:cNvSpPr/>
            <p:nvPr/>
          </p:nvSpPr>
          <p:spPr>
            <a:xfrm>
              <a:off x="6846208" y="4695284"/>
              <a:ext cx="1066504" cy="877713"/>
            </a:xfrm>
            <a:custGeom>
              <a:avLst/>
              <a:gdLst/>
              <a:ahLst/>
              <a:cxnLst/>
              <a:rect l="0" t="0" r="r" b="b"/>
              <a:pathLst>
                <a:path w="3571" h="2195">
                  <a:moveTo>
                    <a:pt x="4" y="0"/>
                  </a:moveTo>
                  <a:lnTo>
                    <a:pt x="4" y="0"/>
                  </a:lnTo>
                  <a:cubicBezTo>
                    <a:pt x="3" y="0"/>
                    <a:pt x="3" y="0"/>
                    <a:pt x="2" y="1"/>
                  </a:cubicBezTo>
                  <a:cubicBezTo>
                    <a:pt x="1" y="1"/>
                    <a:pt x="1" y="1"/>
                    <a:pt x="0" y="2"/>
                  </a:cubicBezTo>
                  <a:cubicBezTo>
                    <a:pt x="0" y="3"/>
                    <a:pt x="0" y="3"/>
                    <a:pt x="0" y="4"/>
                  </a:cubicBezTo>
                  <a:lnTo>
                    <a:pt x="0" y="2189"/>
                  </a:lnTo>
                  <a:lnTo>
                    <a:pt x="0" y="2189"/>
                  </a:lnTo>
                  <a:cubicBezTo>
                    <a:pt x="0" y="2190"/>
                    <a:pt x="0" y="2190"/>
                    <a:pt x="1" y="2191"/>
                  </a:cubicBezTo>
                  <a:cubicBezTo>
                    <a:pt x="1" y="2192"/>
                    <a:pt x="1" y="2192"/>
                    <a:pt x="2" y="2193"/>
                  </a:cubicBezTo>
                  <a:cubicBezTo>
                    <a:pt x="3" y="2193"/>
                    <a:pt x="3" y="2193"/>
                    <a:pt x="4" y="2193"/>
                  </a:cubicBezTo>
                  <a:lnTo>
                    <a:pt x="3565" y="2194"/>
                  </a:lnTo>
                  <a:lnTo>
                    <a:pt x="3565" y="2194"/>
                  </a:lnTo>
                  <a:cubicBezTo>
                    <a:pt x="3566" y="2194"/>
                    <a:pt x="3566" y="2194"/>
                    <a:pt x="3567" y="2193"/>
                  </a:cubicBezTo>
                  <a:cubicBezTo>
                    <a:pt x="3568" y="2193"/>
                    <a:pt x="3568" y="2193"/>
                    <a:pt x="3569" y="2192"/>
                  </a:cubicBezTo>
                  <a:cubicBezTo>
                    <a:pt x="3569" y="2191"/>
                    <a:pt x="3569" y="2191"/>
                    <a:pt x="3569" y="2190"/>
                  </a:cubicBezTo>
                  <a:lnTo>
                    <a:pt x="3570" y="4"/>
                  </a:lnTo>
                  <a:lnTo>
                    <a:pt x="3570" y="4"/>
                  </a:lnTo>
                  <a:lnTo>
                    <a:pt x="3570" y="4"/>
                  </a:lnTo>
                  <a:cubicBezTo>
                    <a:pt x="3570" y="3"/>
                    <a:pt x="3570" y="3"/>
                    <a:pt x="3569" y="2"/>
                  </a:cubicBezTo>
                  <a:cubicBezTo>
                    <a:pt x="3569" y="1"/>
                    <a:pt x="3569" y="1"/>
                    <a:pt x="3568" y="0"/>
                  </a:cubicBezTo>
                  <a:cubicBezTo>
                    <a:pt x="3567" y="0"/>
                    <a:pt x="3567" y="0"/>
                    <a:pt x="3566" y="0"/>
                  </a:cubicBezTo>
                  <a:lnTo>
                    <a:pt x="4" y="0"/>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Muscle </a:t>
              </a:r>
              <a:r>
                <a:t/>
              </a:r>
              <a:br/>
              <a:r>
                <a:rPr lang="cs-CZ" sz="2400" b="0" strike="noStrike" spc="-1">
                  <a:solidFill>
                    <a:srgbClr val="996633"/>
                  </a:solidFill>
                  <a:latin typeface="Times New Roman"/>
                  <a:ea typeface="Lucida Sans Unicode"/>
                </a:rPr>
                <a:t>relaxants</a:t>
              </a:r>
              <a:endParaRPr lang="cs-CZ" sz="2400" b="0" strike="noStrike" spc="-1">
                <a:latin typeface="Arial"/>
              </a:endParaRPr>
            </a:p>
          </p:txBody>
        </p:sp>
        <p:sp>
          <p:nvSpPr>
            <p:cNvPr id="132" name="Volný tvar: obrazec 10"/>
            <p:cNvSpPr/>
            <p:nvPr/>
          </p:nvSpPr>
          <p:spPr>
            <a:xfrm>
              <a:off x="4476600" y="4315586"/>
              <a:ext cx="1896840" cy="130518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Analgetics: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opioids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N2O</a:t>
              </a:r>
              <a:endParaRPr lang="cs-CZ" sz="2400" b="0" strike="noStrike" spc="-1">
                <a:latin typeface="Arial"/>
              </a:endParaRPr>
            </a:p>
          </p:txBody>
        </p:sp>
      </p:grpSp>
    </p:spTree>
    <p:extLst>
      <p:ext uri="{BB962C8B-B14F-4D97-AF65-F5344CB8AC3E}">
        <p14:creationId xmlns:p14="http://schemas.microsoft.com/office/powerpoint/2010/main" val="418473318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Nadpis 1"/>
          <p:cNvSpPr txBox="1"/>
          <p:nvPr/>
        </p:nvSpPr>
        <p:spPr>
          <a:xfrm>
            <a:off x="599091" y="456240"/>
            <a:ext cx="11083170"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General </a:t>
            </a:r>
            <a:r>
              <a:rPr lang="cs-CZ" sz="4000" b="1" i="1" strike="noStrike" spc="-1" dirty="0" err="1">
                <a:solidFill>
                  <a:schemeClr val="tx2"/>
                </a:solidFill>
                <a:latin typeface="Arial"/>
              </a:rPr>
              <a:t>Anaesthesia</a:t>
            </a:r>
            <a:endParaRPr lang="cs-CZ" sz="4000" b="0" strike="noStrike" spc="-1" dirty="0">
              <a:solidFill>
                <a:schemeClr val="tx2"/>
              </a:solidFill>
              <a:latin typeface="Calibri"/>
            </a:endParaRPr>
          </a:p>
        </p:txBody>
      </p:sp>
      <p:sp>
        <p:nvSpPr>
          <p:cNvPr id="134" name="Volný tvar: obrazec 2"/>
          <p:cNvSpPr/>
          <p:nvPr/>
        </p:nvSpPr>
        <p:spPr>
          <a:xfrm rot="10800000">
            <a:off x="2234916" y="2157424"/>
            <a:ext cx="8025322" cy="4266839"/>
          </a:xfrm>
          <a:custGeom>
            <a:avLst/>
            <a:gdLst/>
            <a:ahLst/>
            <a:cxnLst/>
            <a:rect l="l" t="t" r="r" b="b"/>
            <a:pathLst>
              <a:path w="21600" h="21600">
                <a:moveTo>
                  <a:pt x="10800" y="0"/>
                </a:moveTo>
                <a:arcTo wR="10800" hR="10800" stAng="-5400000" swAng="-21600000"/>
                <a:close/>
              </a:path>
            </a:pathLst>
          </a:custGeom>
          <a:noFill/>
          <a:ln w="0">
            <a:noFill/>
          </a:ln>
        </p:spPr>
        <p:style>
          <a:lnRef idx="0">
            <a:scrgbClr r="0" g="0" b="0"/>
          </a:lnRef>
          <a:fillRef idx="0">
            <a:scrgbClr r="0" g="0" b="0"/>
          </a:fillRef>
          <a:effectRef idx="0">
            <a:scrgbClr r="0" g="0" b="0"/>
          </a:effectRef>
          <a:fontRef idx="minor"/>
        </p:style>
      </p:sp>
      <p:grpSp>
        <p:nvGrpSpPr>
          <p:cNvPr id="135" name="Skupina 3"/>
          <p:cNvGrpSpPr/>
          <p:nvPr/>
        </p:nvGrpSpPr>
        <p:grpSpPr>
          <a:xfrm>
            <a:off x="5151236" y="2132930"/>
            <a:ext cx="5049352" cy="3823336"/>
            <a:chOff x="4259160" y="2351160"/>
            <a:chExt cx="4174920" cy="4214520"/>
          </a:xfrm>
        </p:grpSpPr>
        <p:sp>
          <p:nvSpPr>
            <p:cNvPr id="136" name="Volný tvar: obrazec 4"/>
            <p:cNvSpPr/>
            <p:nvPr/>
          </p:nvSpPr>
          <p:spPr>
            <a:xfrm>
              <a:off x="4259160" y="2351160"/>
              <a:ext cx="4174920" cy="4214520"/>
            </a:xfrm>
            <a:custGeom>
              <a:avLst/>
              <a:gdLst/>
              <a:ahLst/>
              <a:cxnLst/>
              <a:rect l="l" t="t" r="r" b="b"/>
              <a:pathLst>
                <a:path w="21600" h="21600">
                  <a:moveTo>
                    <a:pt x="10800" y="0"/>
                  </a:moveTo>
                  <a:arcTo wR="10800" hR="10800" stAng="-5400000" swAng="-21600000"/>
                  <a:close/>
                </a:path>
              </a:pathLst>
            </a:custGeom>
            <a:noFill/>
            <a:ln w="9360" cap="sq">
              <a:solidFill>
                <a:srgbClr val="FFFF00"/>
              </a:solidFill>
              <a:miter/>
            </a:ln>
          </p:spPr>
          <p:style>
            <a:lnRef idx="0">
              <a:scrgbClr r="0" g="0" b="0"/>
            </a:lnRef>
            <a:fillRef idx="0">
              <a:scrgbClr r="0" g="0" b="0"/>
            </a:fillRef>
            <a:effectRef idx="0">
              <a:scrgbClr r="0" g="0" b="0"/>
            </a:effectRef>
            <a:fontRef idx="minor"/>
          </p:style>
        </p:sp>
        <p:sp>
          <p:nvSpPr>
            <p:cNvPr id="137" name="Přímá spojnice 5"/>
            <p:cNvSpPr/>
            <p:nvPr/>
          </p:nvSpPr>
          <p:spPr>
            <a:xfrm>
              <a:off x="4743360" y="3109680"/>
              <a:ext cx="1598760" cy="140076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38" name="Přímá spojnice 6"/>
            <p:cNvSpPr/>
            <p:nvPr/>
          </p:nvSpPr>
          <p:spPr>
            <a:xfrm flipV="1">
              <a:off x="6342120" y="4074120"/>
              <a:ext cx="2054160" cy="43632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39" name="Přímá spojnice 7"/>
            <p:cNvSpPr/>
            <p:nvPr/>
          </p:nvSpPr>
          <p:spPr>
            <a:xfrm>
              <a:off x="6342120" y="4510440"/>
              <a:ext cx="639360" cy="195192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40" name="Volný tvar: obrazec 8"/>
            <p:cNvSpPr/>
            <p:nvPr/>
          </p:nvSpPr>
          <p:spPr>
            <a:xfrm>
              <a:off x="5662236" y="2506962"/>
              <a:ext cx="1376329" cy="1264476"/>
            </a:xfrm>
            <a:custGeom>
              <a:avLst/>
              <a:gdLst/>
              <a:ahLst/>
              <a:cxnLst/>
              <a:rect l="0" t="0" r="r" b="b"/>
              <a:pathLst>
                <a:path w="4609" h="3161">
                  <a:moveTo>
                    <a:pt x="6" y="1"/>
                  </a:moveTo>
                  <a:lnTo>
                    <a:pt x="6" y="1"/>
                  </a:lnTo>
                  <a:cubicBezTo>
                    <a:pt x="5" y="1"/>
                    <a:pt x="4" y="1"/>
                    <a:pt x="3" y="2"/>
                  </a:cubicBezTo>
                  <a:cubicBezTo>
                    <a:pt x="2" y="2"/>
                    <a:pt x="1" y="3"/>
                    <a:pt x="1" y="4"/>
                  </a:cubicBezTo>
                  <a:cubicBezTo>
                    <a:pt x="0" y="5"/>
                    <a:pt x="0" y="6"/>
                    <a:pt x="0" y="7"/>
                  </a:cubicBezTo>
                  <a:lnTo>
                    <a:pt x="1" y="3154"/>
                  </a:lnTo>
                  <a:lnTo>
                    <a:pt x="1" y="3154"/>
                  </a:lnTo>
                  <a:cubicBezTo>
                    <a:pt x="1" y="3155"/>
                    <a:pt x="1" y="3156"/>
                    <a:pt x="2" y="3157"/>
                  </a:cubicBezTo>
                  <a:cubicBezTo>
                    <a:pt x="2" y="3158"/>
                    <a:pt x="3" y="3159"/>
                    <a:pt x="4" y="3159"/>
                  </a:cubicBezTo>
                  <a:cubicBezTo>
                    <a:pt x="5" y="3160"/>
                    <a:pt x="6" y="3160"/>
                    <a:pt x="7" y="3160"/>
                  </a:cubicBezTo>
                  <a:lnTo>
                    <a:pt x="4602" y="3160"/>
                  </a:lnTo>
                  <a:lnTo>
                    <a:pt x="4602" y="3160"/>
                  </a:lnTo>
                  <a:cubicBezTo>
                    <a:pt x="4603" y="3160"/>
                    <a:pt x="4604" y="3160"/>
                    <a:pt x="4605" y="3159"/>
                  </a:cubicBezTo>
                  <a:cubicBezTo>
                    <a:pt x="4606" y="3159"/>
                    <a:pt x="4607" y="3158"/>
                    <a:pt x="4607" y="3157"/>
                  </a:cubicBezTo>
                  <a:cubicBezTo>
                    <a:pt x="4608" y="3156"/>
                    <a:pt x="4608" y="3155"/>
                    <a:pt x="4608" y="3154"/>
                  </a:cubicBezTo>
                  <a:lnTo>
                    <a:pt x="4607" y="6"/>
                  </a:lnTo>
                  <a:lnTo>
                    <a:pt x="4607" y="6"/>
                  </a:lnTo>
                  <a:lnTo>
                    <a:pt x="4607" y="6"/>
                  </a:lnTo>
                  <a:cubicBezTo>
                    <a:pt x="4607" y="5"/>
                    <a:pt x="4607" y="4"/>
                    <a:pt x="4606" y="3"/>
                  </a:cubicBezTo>
                  <a:cubicBezTo>
                    <a:pt x="4606" y="2"/>
                    <a:pt x="4605" y="1"/>
                    <a:pt x="4604" y="1"/>
                  </a:cubicBezTo>
                  <a:cubicBezTo>
                    <a:pt x="4603" y="0"/>
                    <a:pt x="4602" y="0"/>
                    <a:pt x="4601" y="0"/>
                  </a:cubicBezTo>
                  <a:lnTo>
                    <a:pt x="6" y="1"/>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Hypnotics, </a:t>
              </a:r>
              <a:r>
                <a:t/>
              </a:r>
              <a:br/>
              <a:r>
                <a:rPr lang="cs-CZ" sz="2400" b="0" strike="noStrike" spc="-1">
                  <a:solidFill>
                    <a:srgbClr val="996633"/>
                  </a:solidFill>
                  <a:latin typeface="Times New Roman"/>
                  <a:ea typeface="Lucida Sans Unicode"/>
                </a:rPr>
                <a:t>volatile </a:t>
              </a:r>
              <a:r>
                <a:t/>
              </a:r>
              <a:br/>
              <a:r>
                <a:rPr lang="cs-CZ" sz="2400" b="0" strike="noStrike" spc="-1">
                  <a:solidFill>
                    <a:srgbClr val="996633"/>
                  </a:solidFill>
                  <a:latin typeface="Times New Roman"/>
                  <a:ea typeface="Lucida Sans Unicode"/>
                </a:rPr>
                <a:t>anaesthetics</a:t>
              </a:r>
              <a:endParaRPr lang="cs-CZ" sz="2400" b="0" strike="noStrike" spc="-1">
                <a:latin typeface="Arial"/>
              </a:endParaRPr>
            </a:p>
          </p:txBody>
        </p:sp>
        <p:sp>
          <p:nvSpPr>
            <p:cNvPr id="141" name="Volný tvar: obrazec 9"/>
            <p:cNvSpPr/>
            <p:nvPr/>
          </p:nvSpPr>
          <p:spPr>
            <a:xfrm>
              <a:off x="6846208" y="4748924"/>
              <a:ext cx="1066504" cy="877713"/>
            </a:xfrm>
            <a:custGeom>
              <a:avLst/>
              <a:gdLst/>
              <a:ahLst/>
              <a:cxnLst/>
              <a:rect l="0" t="0" r="r" b="b"/>
              <a:pathLst>
                <a:path w="3571" h="2195">
                  <a:moveTo>
                    <a:pt x="4" y="0"/>
                  </a:moveTo>
                  <a:lnTo>
                    <a:pt x="4" y="0"/>
                  </a:lnTo>
                  <a:cubicBezTo>
                    <a:pt x="3" y="0"/>
                    <a:pt x="3" y="0"/>
                    <a:pt x="2" y="1"/>
                  </a:cubicBezTo>
                  <a:cubicBezTo>
                    <a:pt x="1" y="1"/>
                    <a:pt x="1" y="1"/>
                    <a:pt x="0" y="2"/>
                  </a:cubicBezTo>
                  <a:cubicBezTo>
                    <a:pt x="0" y="3"/>
                    <a:pt x="0" y="3"/>
                    <a:pt x="0" y="4"/>
                  </a:cubicBezTo>
                  <a:lnTo>
                    <a:pt x="0" y="2189"/>
                  </a:lnTo>
                  <a:lnTo>
                    <a:pt x="0" y="2189"/>
                  </a:lnTo>
                  <a:cubicBezTo>
                    <a:pt x="0" y="2190"/>
                    <a:pt x="0" y="2190"/>
                    <a:pt x="1" y="2191"/>
                  </a:cubicBezTo>
                  <a:cubicBezTo>
                    <a:pt x="1" y="2192"/>
                    <a:pt x="1" y="2192"/>
                    <a:pt x="2" y="2193"/>
                  </a:cubicBezTo>
                  <a:cubicBezTo>
                    <a:pt x="3" y="2193"/>
                    <a:pt x="3" y="2193"/>
                    <a:pt x="4" y="2193"/>
                  </a:cubicBezTo>
                  <a:lnTo>
                    <a:pt x="3565" y="2194"/>
                  </a:lnTo>
                  <a:lnTo>
                    <a:pt x="3565" y="2194"/>
                  </a:lnTo>
                  <a:cubicBezTo>
                    <a:pt x="3566" y="2194"/>
                    <a:pt x="3566" y="2194"/>
                    <a:pt x="3567" y="2193"/>
                  </a:cubicBezTo>
                  <a:cubicBezTo>
                    <a:pt x="3568" y="2193"/>
                    <a:pt x="3568" y="2193"/>
                    <a:pt x="3569" y="2192"/>
                  </a:cubicBezTo>
                  <a:cubicBezTo>
                    <a:pt x="3569" y="2191"/>
                    <a:pt x="3569" y="2191"/>
                    <a:pt x="3569" y="2190"/>
                  </a:cubicBezTo>
                  <a:lnTo>
                    <a:pt x="3570" y="4"/>
                  </a:lnTo>
                  <a:lnTo>
                    <a:pt x="3570" y="4"/>
                  </a:lnTo>
                  <a:lnTo>
                    <a:pt x="3570" y="4"/>
                  </a:lnTo>
                  <a:cubicBezTo>
                    <a:pt x="3570" y="3"/>
                    <a:pt x="3570" y="3"/>
                    <a:pt x="3569" y="2"/>
                  </a:cubicBezTo>
                  <a:cubicBezTo>
                    <a:pt x="3569" y="1"/>
                    <a:pt x="3569" y="1"/>
                    <a:pt x="3568" y="0"/>
                  </a:cubicBezTo>
                  <a:cubicBezTo>
                    <a:pt x="3567" y="0"/>
                    <a:pt x="3567" y="0"/>
                    <a:pt x="3566" y="0"/>
                  </a:cubicBezTo>
                  <a:lnTo>
                    <a:pt x="4" y="0"/>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Muscle </a:t>
              </a:r>
              <a:r>
                <a:t/>
              </a:r>
              <a:br/>
              <a:r>
                <a:rPr lang="cs-CZ" sz="2400" b="0" strike="noStrike" spc="-1">
                  <a:solidFill>
                    <a:srgbClr val="996633"/>
                  </a:solidFill>
                  <a:latin typeface="Times New Roman"/>
                  <a:ea typeface="Lucida Sans Unicode"/>
                </a:rPr>
                <a:t>relaxants</a:t>
              </a:r>
              <a:endParaRPr lang="cs-CZ" sz="2400" b="0" strike="noStrike" spc="-1">
                <a:latin typeface="Arial"/>
              </a:endParaRPr>
            </a:p>
          </p:txBody>
        </p:sp>
        <p:sp>
          <p:nvSpPr>
            <p:cNvPr id="142" name="Volný tvar: obrazec 10"/>
            <p:cNvSpPr/>
            <p:nvPr/>
          </p:nvSpPr>
          <p:spPr>
            <a:xfrm>
              <a:off x="4476600" y="4365986"/>
              <a:ext cx="1896840" cy="130518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Analgetics: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opioids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N2O</a:t>
              </a:r>
              <a:endParaRPr lang="cs-CZ" sz="2400" b="0" strike="noStrike" spc="-1">
                <a:latin typeface="Arial"/>
              </a:endParaRPr>
            </a:p>
          </p:txBody>
        </p:sp>
      </p:grpSp>
    </p:spTree>
    <p:extLst>
      <p:ext uri="{BB962C8B-B14F-4D97-AF65-F5344CB8AC3E}">
        <p14:creationId xmlns:p14="http://schemas.microsoft.com/office/powerpoint/2010/main" val="3460862107"/>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General </a:t>
            </a:r>
            <a:r>
              <a:rPr lang="cs-CZ" sz="4000" b="1" i="1" strike="noStrike" spc="-1" dirty="0" err="1">
                <a:solidFill>
                  <a:schemeClr val="tx2"/>
                </a:solidFill>
                <a:latin typeface="Arial"/>
              </a:rPr>
              <a:t>Anaesthesia</a:t>
            </a:r>
            <a:endParaRPr lang="cs-CZ" sz="4000" b="0" strike="noStrike" spc="-1" dirty="0">
              <a:solidFill>
                <a:schemeClr val="tx2"/>
              </a:solidFill>
              <a:latin typeface="Calibri"/>
            </a:endParaRPr>
          </a:p>
        </p:txBody>
      </p:sp>
      <p:sp>
        <p:nvSpPr>
          <p:cNvPr id="144" name="Volný tvar: obrazec 2"/>
          <p:cNvSpPr/>
          <p:nvPr/>
        </p:nvSpPr>
        <p:spPr>
          <a:xfrm rot="10800000">
            <a:off x="2234916" y="2157424"/>
            <a:ext cx="8025322" cy="4266839"/>
          </a:xfrm>
          <a:custGeom>
            <a:avLst/>
            <a:gdLst/>
            <a:ahLst/>
            <a:cxnLst/>
            <a:rect l="l" t="t" r="r" b="b"/>
            <a:pathLst>
              <a:path w="21600" h="21600">
                <a:moveTo>
                  <a:pt x="10800" y="0"/>
                </a:moveTo>
                <a:arcTo wR="10800" hR="10800" stAng="-5400000" swAng="-21600000"/>
                <a:close/>
              </a:path>
            </a:pathLst>
          </a:custGeom>
          <a:noFill/>
          <a:ln w="0">
            <a:noFill/>
          </a:ln>
        </p:spPr>
        <p:style>
          <a:lnRef idx="0">
            <a:scrgbClr r="0" g="0" b="0"/>
          </a:lnRef>
          <a:fillRef idx="0">
            <a:scrgbClr r="0" g="0" b="0"/>
          </a:fillRef>
          <a:effectRef idx="0">
            <a:scrgbClr r="0" g="0" b="0"/>
          </a:effectRef>
          <a:fontRef idx="minor"/>
        </p:style>
      </p:sp>
      <p:grpSp>
        <p:nvGrpSpPr>
          <p:cNvPr id="145" name="Skupina 3"/>
          <p:cNvGrpSpPr/>
          <p:nvPr/>
        </p:nvGrpSpPr>
        <p:grpSpPr>
          <a:xfrm>
            <a:off x="5151236" y="2132930"/>
            <a:ext cx="5049352" cy="3823336"/>
            <a:chOff x="4259160" y="2351160"/>
            <a:chExt cx="4174920" cy="4214520"/>
          </a:xfrm>
        </p:grpSpPr>
        <p:sp>
          <p:nvSpPr>
            <p:cNvPr id="146" name="Volný tvar: obrazec 4"/>
            <p:cNvSpPr/>
            <p:nvPr/>
          </p:nvSpPr>
          <p:spPr>
            <a:xfrm>
              <a:off x="4259160" y="2351160"/>
              <a:ext cx="4174920" cy="4214520"/>
            </a:xfrm>
            <a:custGeom>
              <a:avLst/>
              <a:gdLst/>
              <a:ahLst/>
              <a:cxnLst/>
              <a:rect l="l" t="t" r="r" b="b"/>
              <a:pathLst>
                <a:path w="21600" h="21600">
                  <a:moveTo>
                    <a:pt x="10800" y="0"/>
                  </a:moveTo>
                  <a:arcTo wR="10800" hR="10800" stAng="-5400000" swAng="-21600000"/>
                  <a:close/>
                </a:path>
              </a:pathLst>
            </a:custGeom>
            <a:noFill/>
            <a:ln w="9360" cap="sq">
              <a:solidFill>
                <a:srgbClr val="FFFF00"/>
              </a:solidFill>
              <a:miter/>
            </a:ln>
          </p:spPr>
          <p:style>
            <a:lnRef idx="0">
              <a:scrgbClr r="0" g="0" b="0"/>
            </a:lnRef>
            <a:fillRef idx="0">
              <a:scrgbClr r="0" g="0" b="0"/>
            </a:fillRef>
            <a:effectRef idx="0">
              <a:scrgbClr r="0" g="0" b="0"/>
            </a:effectRef>
            <a:fontRef idx="minor"/>
          </p:style>
        </p:sp>
        <p:sp>
          <p:nvSpPr>
            <p:cNvPr id="147" name="Přímá spojnice 5"/>
            <p:cNvSpPr/>
            <p:nvPr/>
          </p:nvSpPr>
          <p:spPr>
            <a:xfrm>
              <a:off x="4743360" y="3109680"/>
              <a:ext cx="1598760" cy="140076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48" name="Přímá spojnice 6"/>
            <p:cNvSpPr/>
            <p:nvPr/>
          </p:nvSpPr>
          <p:spPr>
            <a:xfrm flipV="1">
              <a:off x="6342120" y="2951640"/>
              <a:ext cx="1462680" cy="155880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49" name="Přímá spojnice 7"/>
            <p:cNvSpPr/>
            <p:nvPr/>
          </p:nvSpPr>
          <p:spPr>
            <a:xfrm>
              <a:off x="6342120" y="4510440"/>
              <a:ext cx="639360" cy="1951920"/>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50" name="Volný tvar: obrazec 8"/>
            <p:cNvSpPr/>
            <p:nvPr/>
          </p:nvSpPr>
          <p:spPr>
            <a:xfrm>
              <a:off x="5662236" y="2506962"/>
              <a:ext cx="1376329" cy="1264476"/>
            </a:xfrm>
            <a:custGeom>
              <a:avLst/>
              <a:gdLst/>
              <a:ahLst/>
              <a:cxnLst/>
              <a:rect l="0" t="0" r="r" b="b"/>
              <a:pathLst>
                <a:path w="4609" h="3161">
                  <a:moveTo>
                    <a:pt x="6" y="1"/>
                  </a:moveTo>
                  <a:lnTo>
                    <a:pt x="6" y="1"/>
                  </a:lnTo>
                  <a:cubicBezTo>
                    <a:pt x="5" y="1"/>
                    <a:pt x="4" y="1"/>
                    <a:pt x="3" y="2"/>
                  </a:cubicBezTo>
                  <a:cubicBezTo>
                    <a:pt x="2" y="2"/>
                    <a:pt x="1" y="3"/>
                    <a:pt x="1" y="4"/>
                  </a:cubicBezTo>
                  <a:cubicBezTo>
                    <a:pt x="0" y="5"/>
                    <a:pt x="0" y="6"/>
                    <a:pt x="0" y="7"/>
                  </a:cubicBezTo>
                  <a:lnTo>
                    <a:pt x="1" y="3154"/>
                  </a:lnTo>
                  <a:lnTo>
                    <a:pt x="1" y="3154"/>
                  </a:lnTo>
                  <a:cubicBezTo>
                    <a:pt x="1" y="3155"/>
                    <a:pt x="1" y="3156"/>
                    <a:pt x="2" y="3157"/>
                  </a:cubicBezTo>
                  <a:cubicBezTo>
                    <a:pt x="2" y="3158"/>
                    <a:pt x="3" y="3159"/>
                    <a:pt x="4" y="3159"/>
                  </a:cubicBezTo>
                  <a:cubicBezTo>
                    <a:pt x="5" y="3160"/>
                    <a:pt x="6" y="3160"/>
                    <a:pt x="7" y="3160"/>
                  </a:cubicBezTo>
                  <a:lnTo>
                    <a:pt x="4602" y="3160"/>
                  </a:lnTo>
                  <a:lnTo>
                    <a:pt x="4602" y="3160"/>
                  </a:lnTo>
                  <a:cubicBezTo>
                    <a:pt x="4603" y="3160"/>
                    <a:pt x="4604" y="3160"/>
                    <a:pt x="4605" y="3159"/>
                  </a:cubicBezTo>
                  <a:cubicBezTo>
                    <a:pt x="4606" y="3159"/>
                    <a:pt x="4607" y="3158"/>
                    <a:pt x="4607" y="3157"/>
                  </a:cubicBezTo>
                  <a:cubicBezTo>
                    <a:pt x="4608" y="3156"/>
                    <a:pt x="4608" y="3155"/>
                    <a:pt x="4608" y="3154"/>
                  </a:cubicBezTo>
                  <a:lnTo>
                    <a:pt x="4607" y="6"/>
                  </a:lnTo>
                  <a:lnTo>
                    <a:pt x="4607" y="6"/>
                  </a:lnTo>
                  <a:lnTo>
                    <a:pt x="4607" y="6"/>
                  </a:lnTo>
                  <a:cubicBezTo>
                    <a:pt x="4607" y="5"/>
                    <a:pt x="4607" y="4"/>
                    <a:pt x="4606" y="3"/>
                  </a:cubicBezTo>
                  <a:cubicBezTo>
                    <a:pt x="4606" y="2"/>
                    <a:pt x="4605" y="1"/>
                    <a:pt x="4604" y="1"/>
                  </a:cubicBezTo>
                  <a:cubicBezTo>
                    <a:pt x="4603" y="0"/>
                    <a:pt x="4602" y="0"/>
                    <a:pt x="4601" y="0"/>
                  </a:cubicBezTo>
                  <a:lnTo>
                    <a:pt x="6" y="1"/>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Hypnotics, </a:t>
              </a:r>
              <a:r>
                <a:t/>
              </a:r>
              <a:br/>
              <a:r>
                <a:rPr lang="cs-CZ" sz="2400" b="0" strike="noStrike" spc="-1">
                  <a:solidFill>
                    <a:srgbClr val="996633"/>
                  </a:solidFill>
                  <a:latin typeface="Times New Roman"/>
                  <a:ea typeface="Lucida Sans Unicode"/>
                </a:rPr>
                <a:t>volatile </a:t>
              </a:r>
              <a:r>
                <a:t/>
              </a:r>
              <a:br/>
              <a:r>
                <a:rPr lang="cs-CZ" sz="2400" b="0" strike="noStrike" spc="-1">
                  <a:solidFill>
                    <a:srgbClr val="996633"/>
                  </a:solidFill>
                  <a:latin typeface="Times New Roman"/>
                  <a:ea typeface="Lucida Sans Unicode"/>
                </a:rPr>
                <a:t>anaesthetics</a:t>
              </a:r>
              <a:endParaRPr lang="cs-CZ" sz="2400" b="0" strike="noStrike" spc="-1">
                <a:latin typeface="Arial"/>
              </a:endParaRPr>
            </a:p>
          </p:txBody>
        </p:sp>
        <p:sp>
          <p:nvSpPr>
            <p:cNvPr id="151" name="Volný tvar: obrazec 9"/>
            <p:cNvSpPr/>
            <p:nvPr/>
          </p:nvSpPr>
          <p:spPr>
            <a:xfrm>
              <a:off x="6846208" y="4748924"/>
              <a:ext cx="1066504" cy="877713"/>
            </a:xfrm>
            <a:custGeom>
              <a:avLst/>
              <a:gdLst/>
              <a:ahLst/>
              <a:cxnLst/>
              <a:rect l="0" t="0" r="r" b="b"/>
              <a:pathLst>
                <a:path w="3571" h="2195">
                  <a:moveTo>
                    <a:pt x="4" y="0"/>
                  </a:moveTo>
                  <a:lnTo>
                    <a:pt x="4" y="0"/>
                  </a:lnTo>
                  <a:cubicBezTo>
                    <a:pt x="3" y="0"/>
                    <a:pt x="3" y="0"/>
                    <a:pt x="2" y="1"/>
                  </a:cubicBezTo>
                  <a:cubicBezTo>
                    <a:pt x="1" y="1"/>
                    <a:pt x="1" y="1"/>
                    <a:pt x="0" y="2"/>
                  </a:cubicBezTo>
                  <a:cubicBezTo>
                    <a:pt x="0" y="3"/>
                    <a:pt x="0" y="3"/>
                    <a:pt x="0" y="4"/>
                  </a:cubicBezTo>
                  <a:lnTo>
                    <a:pt x="0" y="2189"/>
                  </a:lnTo>
                  <a:lnTo>
                    <a:pt x="0" y="2189"/>
                  </a:lnTo>
                  <a:cubicBezTo>
                    <a:pt x="0" y="2190"/>
                    <a:pt x="0" y="2190"/>
                    <a:pt x="1" y="2191"/>
                  </a:cubicBezTo>
                  <a:cubicBezTo>
                    <a:pt x="1" y="2192"/>
                    <a:pt x="1" y="2192"/>
                    <a:pt x="2" y="2193"/>
                  </a:cubicBezTo>
                  <a:cubicBezTo>
                    <a:pt x="3" y="2193"/>
                    <a:pt x="3" y="2193"/>
                    <a:pt x="4" y="2193"/>
                  </a:cubicBezTo>
                  <a:lnTo>
                    <a:pt x="3565" y="2194"/>
                  </a:lnTo>
                  <a:lnTo>
                    <a:pt x="3565" y="2194"/>
                  </a:lnTo>
                  <a:cubicBezTo>
                    <a:pt x="3566" y="2194"/>
                    <a:pt x="3566" y="2194"/>
                    <a:pt x="3567" y="2193"/>
                  </a:cubicBezTo>
                  <a:cubicBezTo>
                    <a:pt x="3568" y="2193"/>
                    <a:pt x="3568" y="2193"/>
                    <a:pt x="3569" y="2192"/>
                  </a:cubicBezTo>
                  <a:cubicBezTo>
                    <a:pt x="3569" y="2191"/>
                    <a:pt x="3569" y="2191"/>
                    <a:pt x="3569" y="2190"/>
                  </a:cubicBezTo>
                  <a:lnTo>
                    <a:pt x="3570" y="4"/>
                  </a:lnTo>
                  <a:lnTo>
                    <a:pt x="3570" y="4"/>
                  </a:lnTo>
                  <a:lnTo>
                    <a:pt x="3570" y="4"/>
                  </a:lnTo>
                  <a:cubicBezTo>
                    <a:pt x="3570" y="3"/>
                    <a:pt x="3570" y="3"/>
                    <a:pt x="3569" y="2"/>
                  </a:cubicBezTo>
                  <a:cubicBezTo>
                    <a:pt x="3569" y="1"/>
                    <a:pt x="3569" y="1"/>
                    <a:pt x="3568" y="0"/>
                  </a:cubicBezTo>
                  <a:cubicBezTo>
                    <a:pt x="3567" y="0"/>
                    <a:pt x="3567" y="0"/>
                    <a:pt x="3566" y="0"/>
                  </a:cubicBezTo>
                  <a:lnTo>
                    <a:pt x="4" y="0"/>
                  </a:lnTo>
                </a:path>
              </a:pathLst>
            </a:custGeom>
            <a:noFill/>
            <a:ln w="0">
              <a:noFill/>
            </a:ln>
          </p:spPr>
          <p:style>
            <a:lnRef idx="0">
              <a:scrgbClr r="0" g="0" b="0"/>
            </a:lnRef>
            <a:fillRef idx="0">
              <a:scrgbClr r="0" g="0" b="0"/>
            </a:fillRef>
            <a:effectRef idx="0">
              <a:scrgbClr r="0" g="0" b="0"/>
            </a:effectRef>
            <a:fontRef idx="minor"/>
          </p:style>
          <p:txBody>
            <a:bodyPr wrap="none"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Muscle </a:t>
              </a:r>
              <a:r>
                <a:t/>
              </a:r>
              <a:br/>
              <a:r>
                <a:rPr lang="cs-CZ" sz="2400" b="0" strike="noStrike" spc="-1">
                  <a:solidFill>
                    <a:srgbClr val="996633"/>
                  </a:solidFill>
                  <a:latin typeface="Times New Roman"/>
                  <a:ea typeface="Lucida Sans Unicode"/>
                </a:rPr>
                <a:t>relaxants</a:t>
              </a:r>
              <a:endParaRPr lang="cs-CZ" sz="2400" b="0" strike="noStrike" spc="-1">
                <a:latin typeface="Arial"/>
              </a:endParaRPr>
            </a:p>
          </p:txBody>
        </p:sp>
        <p:sp>
          <p:nvSpPr>
            <p:cNvPr id="152" name="Volný tvar: obrazec 10"/>
            <p:cNvSpPr/>
            <p:nvPr/>
          </p:nvSpPr>
          <p:spPr>
            <a:xfrm>
              <a:off x="4476600" y="4365986"/>
              <a:ext cx="1896840" cy="1305188"/>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lIns="90000" tIns="46800" rIns="90000" bIns="46800" anchor="ctr">
              <a:spAutoFit/>
            </a:bodyPr>
            <a:lstStyle/>
            <a:p>
              <a:pPr algn="ctr">
                <a:lnSpc>
                  <a:spcPct val="95000"/>
                </a:lnSpc>
                <a:tabLst>
                  <a:tab pos="0" algn="l"/>
                </a:tabLst>
              </a:pPr>
              <a:r>
                <a:rPr lang="cs-CZ" sz="2400" b="0" strike="noStrike" spc="-1">
                  <a:solidFill>
                    <a:srgbClr val="996633"/>
                  </a:solidFill>
                  <a:latin typeface="Times New Roman"/>
                  <a:ea typeface="Lucida Sans Unicode"/>
                </a:rPr>
                <a:t>Analgetics: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opioids</a:t>
              </a:r>
              <a:endParaRPr lang="cs-CZ" sz="2400" b="0" strike="noStrike" spc="-1">
                <a:latin typeface="Arial"/>
              </a:endParaRPr>
            </a:p>
            <a:p>
              <a:pPr algn="ctr">
                <a:lnSpc>
                  <a:spcPct val="100000"/>
                </a:lnSpc>
                <a:tabLst>
                  <a:tab pos="0" algn="l"/>
                </a:tabLst>
              </a:pPr>
              <a:r>
                <a:rPr lang="cs-CZ" sz="2400" b="0" strike="noStrike" spc="-1">
                  <a:solidFill>
                    <a:srgbClr val="996633"/>
                  </a:solidFill>
                  <a:latin typeface="Times New Roman"/>
                  <a:ea typeface="Lucida Sans Unicode"/>
                </a:rPr>
                <a:t>N2O</a:t>
              </a:r>
              <a:endParaRPr lang="cs-CZ" sz="2400" b="0" strike="noStrike" spc="-1">
                <a:latin typeface="Arial"/>
              </a:endParaRPr>
            </a:p>
          </p:txBody>
        </p:sp>
      </p:grpSp>
      <p:sp>
        <p:nvSpPr>
          <p:cNvPr id="153" name="Přímá spojnice 11"/>
          <p:cNvSpPr/>
          <p:nvPr/>
        </p:nvSpPr>
        <p:spPr>
          <a:xfrm>
            <a:off x="7670469" y="4079706"/>
            <a:ext cx="2487885" cy="219465"/>
          </a:xfrm>
          <a:prstGeom prst="line">
            <a:avLst/>
          </a:prstGeom>
          <a:ln w="9360" cap="sq">
            <a:solidFill>
              <a:srgbClr val="FFFF00"/>
            </a:solidFill>
            <a:miter/>
          </a:ln>
        </p:spPr>
        <p:style>
          <a:lnRef idx="0">
            <a:scrgbClr r="0" g="0" b="0"/>
          </a:lnRef>
          <a:fillRef idx="0">
            <a:scrgbClr r="0" g="0" b="0"/>
          </a:fillRef>
          <a:effectRef idx="0">
            <a:scrgbClr r="0" g="0" b="0"/>
          </a:effectRef>
          <a:fontRef idx="minor"/>
        </p:style>
      </p:sp>
      <p:sp>
        <p:nvSpPr>
          <p:cNvPr id="154" name="Obdélník 12"/>
          <p:cNvSpPr/>
          <p:nvPr/>
        </p:nvSpPr>
        <p:spPr>
          <a:xfrm>
            <a:off x="8487283" y="3474869"/>
            <a:ext cx="1469916" cy="61717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95000"/>
              </a:lnSpc>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r>
              <a:rPr lang="cs-CZ" sz="1800" b="0" strike="noStrike" spc="-1">
                <a:solidFill>
                  <a:srgbClr val="996633"/>
                </a:solidFill>
                <a:latin typeface="Times New Roman"/>
                <a:ea typeface="Lucida Sans Unicode"/>
              </a:rPr>
              <a:t>Arteficial Ventilation</a:t>
            </a:r>
            <a:endParaRPr lang="cs-CZ" sz="1800" b="0" strike="noStrike" spc="-1">
              <a:latin typeface="Arial"/>
            </a:endParaRPr>
          </a:p>
        </p:txBody>
      </p:sp>
      <p:sp>
        <p:nvSpPr>
          <p:cNvPr id="155" name="Zástupný symbol pro obsah 11"/>
          <p:cNvSpPr/>
          <p:nvPr/>
        </p:nvSpPr>
        <p:spPr>
          <a:xfrm>
            <a:off x="896492" y="1781524"/>
            <a:ext cx="10588531" cy="446279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Autofit/>
          </a:bodyPr>
          <a:lstStyle/>
          <a:p>
            <a:pPr marL="342720" indent="-342360">
              <a:lnSpc>
                <a:spcPct val="95000"/>
              </a:lnSpc>
              <a:tabLst>
                <a:tab pos="0" algn="l"/>
              </a:tabLst>
            </a:pPr>
            <a:r>
              <a:rPr lang="en-US" dirty="0"/>
              <a:t>No memory </a:t>
            </a:r>
            <a:endParaRPr lang="cs-CZ" dirty="0"/>
          </a:p>
          <a:p>
            <a:pPr marL="342720" indent="-342360">
              <a:lnSpc>
                <a:spcPct val="95000"/>
              </a:lnSpc>
              <a:tabLst>
                <a:tab pos="0" algn="l"/>
              </a:tabLst>
            </a:pPr>
            <a:r>
              <a:rPr lang="en-US" dirty="0"/>
              <a:t>No pain</a:t>
            </a:r>
            <a:endParaRPr lang="cs-CZ" dirty="0"/>
          </a:p>
          <a:p>
            <a:pPr marL="342720" indent="-342360">
              <a:lnSpc>
                <a:spcPct val="95000"/>
              </a:lnSpc>
              <a:tabLst>
                <a:tab pos="0" algn="l"/>
              </a:tabLst>
            </a:pPr>
            <a:r>
              <a:rPr lang="en-US" dirty="0"/>
              <a:t>No force</a:t>
            </a:r>
            <a:endParaRPr lang="cs-CZ" dirty="0"/>
          </a:p>
          <a:p>
            <a:pPr marL="342720" indent="-342360">
              <a:lnSpc>
                <a:spcPct val="95000"/>
              </a:lnSpc>
              <a:tabLst>
                <a:tab pos="0" algn="l"/>
              </a:tabLst>
            </a:pPr>
            <a:r>
              <a:rPr lang="cs-CZ" dirty="0"/>
              <a:t>No </a:t>
            </a:r>
            <a:r>
              <a:rPr lang="cs-CZ" dirty="0" err="1"/>
              <a:t>respiratory</a:t>
            </a:r>
            <a:r>
              <a:rPr lang="cs-CZ" dirty="0"/>
              <a:t> drive</a:t>
            </a:r>
          </a:p>
          <a:p>
            <a:pPr marL="342720" indent="-342360">
              <a:lnSpc>
                <a:spcPct val="95000"/>
              </a:lnSpc>
              <a:tabLst>
                <a:tab pos="0" algn="l"/>
              </a:tabLst>
            </a:pPr>
            <a:endParaRPr lang="cs-CZ" dirty="0"/>
          </a:p>
          <a:p>
            <a:pPr marL="342720" indent="-342360">
              <a:lnSpc>
                <a:spcPct val="95000"/>
              </a:lnSpc>
              <a:tabLst>
                <a:tab pos="0" algn="l"/>
              </a:tabLst>
            </a:pPr>
            <a:endParaRPr lang="cs-CZ" dirty="0"/>
          </a:p>
          <a:p>
            <a:pPr marL="342720" indent="-342360">
              <a:lnSpc>
                <a:spcPct val="95000"/>
              </a:lnSpc>
              <a:tabLst>
                <a:tab pos="0" algn="l"/>
              </a:tabLst>
            </a:pPr>
            <a:endParaRPr lang="cs-CZ" dirty="0"/>
          </a:p>
        </p:txBody>
      </p:sp>
    </p:spTree>
    <p:extLst>
      <p:ext uri="{BB962C8B-B14F-4D97-AF65-F5344CB8AC3E}">
        <p14:creationId xmlns:p14="http://schemas.microsoft.com/office/powerpoint/2010/main" val="1127350433"/>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Patient</a:t>
            </a:r>
            <a:r>
              <a:rPr lang="cs-CZ" sz="4000" b="1" i="1" strike="noStrike" spc="-1" dirty="0">
                <a:solidFill>
                  <a:schemeClr val="tx2"/>
                </a:solidFill>
                <a:latin typeface="Arial"/>
              </a:rPr>
              <a:t> and </a:t>
            </a:r>
            <a:r>
              <a:rPr lang="cs-CZ" sz="4000" b="1" i="1" strike="noStrike" spc="-1" dirty="0" err="1">
                <a:solidFill>
                  <a:schemeClr val="tx2"/>
                </a:solidFill>
                <a:latin typeface="Arial"/>
              </a:rPr>
              <a:t>Course</a:t>
            </a:r>
            <a:r>
              <a:rPr lang="cs-CZ" sz="4000" b="1" i="1" strike="noStrike" spc="-1" dirty="0">
                <a:solidFill>
                  <a:schemeClr val="tx2"/>
                </a:solidFill>
                <a:latin typeface="Arial"/>
              </a:rPr>
              <a:t>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Anaesthesia</a:t>
            </a:r>
            <a:endParaRPr lang="cs-CZ" sz="4000" b="0" strike="noStrike" spc="-1" dirty="0">
              <a:solidFill>
                <a:schemeClr val="tx2"/>
              </a:solidFill>
              <a:latin typeface="Calibri"/>
            </a:endParaRPr>
          </a:p>
        </p:txBody>
      </p:sp>
      <p:sp>
        <p:nvSpPr>
          <p:cNvPr id="157" name="Zástupný symbol pro text 2"/>
          <p:cNvSpPr txBox="1"/>
          <p:nvPr/>
        </p:nvSpPr>
        <p:spPr>
          <a:xfrm>
            <a:off x="1320573" y="1827246"/>
            <a:ext cx="10361687" cy="4474221"/>
          </a:xfrm>
          <a:prstGeom prst="rect">
            <a:avLst/>
          </a:prstGeom>
          <a:noFill/>
          <a:ln w="0">
            <a:noFill/>
          </a:ln>
        </p:spPr>
        <p:txBody>
          <a:bodyPr lIns="90000" tIns="46800" rIns="90000" bIns="46800">
            <a:normAutofit fontScale="89500" lnSpcReduction="10000"/>
          </a:bodyPr>
          <a:lstStyle/>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preoperative </a:t>
            </a:r>
            <a:r>
              <a:rPr lang="cs-CZ" dirty="0"/>
              <a:t>a</a:t>
            </a:r>
            <a:r>
              <a:rPr lang="en-GB" dirty="0" err="1"/>
              <a:t>naesth</a:t>
            </a:r>
            <a:r>
              <a:rPr lang="en-GB" dirty="0"/>
              <a:t>. visit,    informed consent</a:t>
            </a:r>
            <a:r>
              <a:rPr lang="cs-CZ" dirty="0"/>
              <a:t>, </a:t>
            </a:r>
            <a:r>
              <a:rPr lang="cs-CZ" dirty="0" err="1"/>
              <a:t>optimalization</a:t>
            </a: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p</a:t>
            </a:r>
            <a:r>
              <a:rPr lang="en-GB" dirty="0" err="1"/>
              <a:t>remedication</a:t>
            </a:r>
            <a:r>
              <a:rPr lang="cs-CZ" dirty="0"/>
              <a:t> (</a:t>
            </a:r>
            <a:r>
              <a:rPr lang="cs-CZ" dirty="0" err="1"/>
              <a:t>evening</a:t>
            </a:r>
            <a:r>
              <a:rPr lang="cs-CZ" dirty="0"/>
              <a:t>/</a:t>
            </a:r>
            <a:r>
              <a:rPr lang="cs-CZ" dirty="0" err="1"/>
              <a:t>morning</a:t>
            </a:r>
            <a:r>
              <a:rPr lang="cs-CZ" dirty="0"/>
              <a:t>)</a:t>
            </a:r>
          </a:p>
          <a:p>
            <a:pPr>
              <a:lnSpc>
                <a:spcPct val="90000"/>
              </a:lnSpc>
              <a:spcBef>
                <a:spcPts val="598"/>
              </a:spcBef>
              <a:tabLst>
                <a:tab pos="0" algn="l"/>
              </a:tabLst>
            </a:pPr>
            <a:r>
              <a:rPr lang="cs-CZ" dirty="0"/>
              <a:t>OR:</a:t>
            </a:r>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monitoring</a:t>
            </a: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venous line</a:t>
            </a:r>
            <a:endParaRPr lang="cs-CZ" dirty="0"/>
          </a:p>
          <a:p>
            <a:pPr>
              <a:lnSpc>
                <a:spcPct val="90000"/>
              </a:lnSpc>
              <a:spcBef>
                <a:spcPts val="598"/>
              </a:spcBef>
              <a:tabLst>
                <a:tab pos="595080" algn="l"/>
                <a:tab pos="701280" algn="l"/>
                <a:tab pos="1150560" algn="l"/>
                <a:tab pos="1599840" algn="l"/>
                <a:tab pos="2049120" algn="l"/>
                <a:tab pos="2498400" algn="l"/>
                <a:tab pos="2947680" algn="l"/>
                <a:tab pos="3396960" algn="l"/>
                <a:tab pos="3846240" algn="l"/>
                <a:tab pos="4295520" algn="l"/>
                <a:tab pos="4744800" algn="l"/>
                <a:tab pos="5193720" algn="l"/>
                <a:tab pos="5643000" algn="l"/>
                <a:tab pos="6092280" algn="l"/>
                <a:tab pos="6541560" algn="l"/>
                <a:tab pos="6990840" algn="l"/>
                <a:tab pos="7440120" algn="l"/>
                <a:tab pos="7889400" algn="l"/>
                <a:tab pos="8338680" algn="l"/>
                <a:tab pos="8787960" algn="l"/>
                <a:tab pos="9237240" algn="l"/>
              </a:tabLst>
            </a:pP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i</a:t>
            </a:r>
            <a:r>
              <a:rPr lang="en-GB" dirty="0" err="1"/>
              <a:t>nduction</a:t>
            </a:r>
            <a:r>
              <a:rPr lang="cs-CZ" dirty="0"/>
              <a:t> </a:t>
            </a:r>
            <a:r>
              <a:rPr lang="en-GB" dirty="0"/>
              <a:t>(</a:t>
            </a:r>
            <a:r>
              <a:rPr lang="cs-CZ" dirty="0"/>
              <a:t>+ </a:t>
            </a:r>
            <a:r>
              <a:rPr lang="en-GB" dirty="0"/>
              <a:t>airway protection)</a:t>
            </a: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maintenance</a:t>
            </a: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recovery (</a:t>
            </a:r>
            <a:r>
              <a:rPr lang="en-GB" dirty="0" err="1"/>
              <a:t>extubation</a:t>
            </a:r>
            <a:r>
              <a:rPr lang="en-GB" dirty="0"/>
              <a:t>)</a:t>
            </a:r>
            <a:endParaRPr lang="cs-CZ" dirty="0"/>
          </a:p>
          <a:p>
            <a:pPr>
              <a:lnSpc>
                <a:spcPct val="90000"/>
              </a:lnSpc>
              <a:spcBef>
                <a:spcPts val="598"/>
              </a:spcBef>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endParaRPr lang="cs-CZ" dirty="0"/>
          </a:p>
          <a:p>
            <a:pPr marL="343080" indent="-342720">
              <a:lnSpc>
                <a:spcPct val="90000"/>
              </a:lnSpc>
              <a:spcBef>
                <a:spcPts val="59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treatment of postoperative pain</a:t>
            </a:r>
            <a:endParaRPr lang="cs-CZ" dirty="0"/>
          </a:p>
          <a:p>
            <a:pPr>
              <a:lnSpc>
                <a:spcPct val="90000"/>
              </a:lnSpc>
              <a:spcBef>
                <a:spcPts val="598"/>
              </a:spcBef>
              <a:tabLst>
                <a:tab pos="595080" algn="l"/>
                <a:tab pos="701280" algn="l"/>
                <a:tab pos="1150560" algn="l"/>
                <a:tab pos="1599840" algn="l"/>
                <a:tab pos="2049120" algn="l"/>
                <a:tab pos="2498400" algn="l"/>
                <a:tab pos="2947680" algn="l"/>
                <a:tab pos="3396960" algn="l"/>
                <a:tab pos="3846240" algn="l"/>
                <a:tab pos="4295520" algn="l"/>
                <a:tab pos="4744800" algn="l"/>
                <a:tab pos="5193720" algn="l"/>
                <a:tab pos="5643000" algn="l"/>
                <a:tab pos="6092280" algn="l"/>
                <a:tab pos="6541560" algn="l"/>
                <a:tab pos="6990840" algn="l"/>
                <a:tab pos="7440120" algn="l"/>
                <a:tab pos="7889400" algn="l"/>
                <a:tab pos="8338680" algn="l"/>
                <a:tab pos="8787960" algn="l"/>
                <a:tab pos="9237240" algn="l"/>
              </a:tabLst>
            </a:pPr>
            <a:endParaRPr lang="cs-CZ" dirty="0"/>
          </a:p>
          <a:p>
            <a:pPr marL="595080" indent="-594720">
              <a:lnSpc>
                <a:spcPct val="90000"/>
              </a:lnSpc>
              <a:spcBef>
                <a:spcPts val="598"/>
              </a:spcBef>
              <a:buClr>
                <a:srgbClr val="E6E6E6"/>
              </a:buClr>
              <a:buFont typeface="Arial"/>
              <a:buChar char="•"/>
              <a:tabLst>
                <a:tab pos="595080" algn="l"/>
                <a:tab pos="701280" algn="l"/>
                <a:tab pos="1150560" algn="l"/>
                <a:tab pos="1599840" algn="l"/>
                <a:tab pos="2049120" algn="l"/>
                <a:tab pos="2498400" algn="l"/>
                <a:tab pos="2947680" algn="l"/>
                <a:tab pos="3396960" algn="l"/>
                <a:tab pos="3846240" algn="l"/>
                <a:tab pos="4295520" algn="l"/>
                <a:tab pos="4744800" algn="l"/>
                <a:tab pos="5193720" algn="l"/>
                <a:tab pos="5643000" algn="l"/>
                <a:tab pos="6092280" algn="l"/>
                <a:tab pos="6541560" algn="l"/>
                <a:tab pos="6990840" algn="l"/>
                <a:tab pos="7440120" algn="l"/>
                <a:tab pos="7889400" algn="l"/>
                <a:tab pos="8338680" algn="l"/>
                <a:tab pos="8787960" algn="l"/>
                <a:tab pos="9237240" algn="l"/>
              </a:tabLst>
            </a:pPr>
            <a:r>
              <a:rPr lang="en-GB" dirty="0"/>
              <a:t>record of GA</a:t>
            </a:r>
            <a:endParaRPr lang="cs-CZ" dirty="0"/>
          </a:p>
        </p:txBody>
      </p:sp>
      <p:pic>
        <p:nvPicPr>
          <p:cNvPr id="158" name="Obrázek 4"/>
          <p:cNvPicPr/>
          <p:nvPr/>
        </p:nvPicPr>
        <p:blipFill>
          <a:blip r:embed="rId3"/>
          <a:stretch/>
        </p:blipFill>
        <p:spPr>
          <a:xfrm>
            <a:off x="9906692" y="2195961"/>
            <a:ext cx="2007637" cy="1234493"/>
          </a:xfrm>
          <a:prstGeom prst="rect">
            <a:avLst/>
          </a:prstGeom>
          <a:ln w="0">
            <a:noFill/>
          </a:ln>
        </p:spPr>
      </p:pic>
      <p:pic>
        <p:nvPicPr>
          <p:cNvPr id="159" name="Obrázek 10"/>
          <p:cNvPicPr/>
          <p:nvPr/>
        </p:nvPicPr>
        <p:blipFill>
          <a:blip r:embed="rId4"/>
          <a:stretch/>
        </p:blipFill>
        <p:spPr>
          <a:xfrm>
            <a:off x="9941959" y="4706097"/>
            <a:ext cx="1930571" cy="904968"/>
          </a:xfrm>
          <a:prstGeom prst="rect">
            <a:avLst/>
          </a:prstGeom>
          <a:ln w="0">
            <a:noFill/>
          </a:ln>
        </p:spPr>
      </p:pic>
      <p:pic>
        <p:nvPicPr>
          <p:cNvPr id="160" name="Obrázek 6"/>
          <p:cNvPicPr/>
          <p:nvPr/>
        </p:nvPicPr>
        <p:blipFill>
          <a:blip r:embed="rId5"/>
          <a:srcRect l="-2407" t="40044" r="2407"/>
          <a:stretch/>
        </p:blipFill>
        <p:spPr>
          <a:xfrm>
            <a:off x="8545627" y="4062723"/>
            <a:ext cx="1930571" cy="868064"/>
          </a:xfrm>
          <a:prstGeom prst="rect">
            <a:avLst/>
          </a:prstGeom>
          <a:ln w="0">
            <a:noFill/>
          </a:ln>
        </p:spPr>
      </p:pic>
      <p:pic>
        <p:nvPicPr>
          <p:cNvPr id="161" name="Obrázek 8"/>
          <p:cNvPicPr/>
          <p:nvPr/>
        </p:nvPicPr>
        <p:blipFill>
          <a:blip r:embed="rId6"/>
          <a:stretch/>
        </p:blipFill>
        <p:spPr>
          <a:xfrm>
            <a:off x="7235504" y="3400735"/>
            <a:ext cx="1686310" cy="868064"/>
          </a:xfrm>
          <a:prstGeom prst="rect">
            <a:avLst/>
          </a:prstGeom>
          <a:ln w="0">
            <a:noFill/>
          </a:ln>
        </p:spPr>
      </p:pic>
    </p:spTree>
    <p:extLst>
      <p:ext uri="{BB962C8B-B14F-4D97-AF65-F5344CB8AC3E}">
        <p14:creationId xmlns:p14="http://schemas.microsoft.com/office/powerpoint/2010/main" val="396263262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Preoperative</a:t>
            </a:r>
            <a:r>
              <a:rPr lang="cs-CZ" sz="4000" b="1" i="1" strike="noStrike" spc="-1" dirty="0">
                <a:solidFill>
                  <a:schemeClr val="tx2"/>
                </a:solidFill>
                <a:latin typeface="Arial"/>
              </a:rPr>
              <a:t> </a:t>
            </a:r>
            <a:r>
              <a:rPr lang="cs-CZ" sz="4000" b="1" i="1" strike="noStrike" spc="-1" dirty="0" err="1">
                <a:solidFill>
                  <a:schemeClr val="tx2"/>
                </a:solidFill>
                <a:latin typeface="Arial"/>
              </a:rPr>
              <a:t>examination</a:t>
            </a:r>
            <a:endParaRPr lang="cs-CZ" sz="4000" b="0" strike="noStrike" spc="-1" dirty="0">
              <a:solidFill>
                <a:schemeClr val="tx2"/>
              </a:solidFill>
              <a:latin typeface="Calibri"/>
            </a:endParaRPr>
          </a:p>
        </p:txBody>
      </p:sp>
      <p:sp>
        <p:nvSpPr>
          <p:cNvPr id="163" name="Zástupný symbol pro text 2"/>
          <p:cNvSpPr txBox="1"/>
          <p:nvPr/>
        </p:nvSpPr>
        <p:spPr>
          <a:xfrm>
            <a:off x="1320573" y="1827246"/>
            <a:ext cx="10361687" cy="4150248"/>
          </a:xfrm>
          <a:prstGeom prst="rect">
            <a:avLst/>
          </a:prstGeom>
          <a:noFill/>
          <a:ln w="0">
            <a:noFill/>
          </a:ln>
        </p:spPr>
        <p:txBody>
          <a:bodyPr lIns="90000" tIns="46800" rIns="90000" bIns="46800">
            <a:noAutofit/>
          </a:bodyPr>
          <a:lstStyle/>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history (GA, RA, complications)</a:t>
            </a:r>
            <a:endParaRPr lang="cs-CZ" dirty="0"/>
          </a:p>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physical examination (</a:t>
            </a:r>
            <a:r>
              <a:rPr lang="cs-CZ" dirty="0"/>
              <a:t>ABC…  </a:t>
            </a:r>
            <a:r>
              <a:rPr lang="en-GB" dirty="0"/>
              <a:t>neck, back)</a:t>
            </a:r>
            <a:endParaRPr lang="cs-CZ" dirty="0"/>
          </a:p>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laboratory: </a:t>
            </a:r>
            <a:r>
              <a:rPr lang="cs-CZ" dirty="0"/>
              <a:t>CBC</a:t>
            </a:r>
            <a:r>
              <a:rPr lang="en-US" dirty="0"/>
              <a:t>, ions, urea, </a:t>
            </a:r>
            <a:r>
              <a:rPr lang="en-US" dirty="0" err="1"/>
              <a:t>creatinin</a:t>
            </a:r>
            <a:r>
              <a:rPr lang="en-US" dirty="0"/>
              <a:t>, glucose, </a:t>
            </a:r>
            <a:r>
              <a:rPr lang="cs-CZ" dirty="0"/>
              <a:t>(</a:t>
            </a:r>
            <a:r>
              <a:rPr lang="en-US" dirty="0"/>
              <a:t>AST, ALT, GMT</a:t>
            </a:r>
            <a:r>
              <a:rPr lang="cs-CZ" dirty="0"/>
              <a:t>)</a:t>
            </a:r>
            <a:r>
              <a:rPr lang="en-US" dirty="0"/>
              <a:t> bilirubin, AB0.</a:t>
            </a:r>
            <a:endParaRPr lang="cs-CZ" dirty="0"/>
          </a:p>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ECG (older  45</a:t>
            </a:r>
            <a:r>
              <a:rPr lang="cs-CZ" dirty="0"/>
              <a:t>y</a:t>
            </a:r>
            <a:r>
              <a:rPr lang="en-GB" dirty="0"/>
              <a:t>).</a:t>
            </a:r>
            <a:endParaRPr lang="cs-CZ" dirty="0"/>
          </a:p>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Xray</a:t>
            </a:r>
            <a:r>
              <a:rPr lang="en-GB" dirty="0"/>
              <a:t> of chest  (older 60</a:t>
            </a:r>
            <a:r>
              <a:rPr lang="cs-CZ" dirty="0"/>
              <a:t>y</a:t>
            </a:r>
            <a:r>
              <a:rPr lang="en-GB" dirty="0"/>
              <a:t>).</a:t>
            </a:r>
            <a:endParaRPr lang="cs-CZ" dirty="0"/>
          </a:p>
          <a:p>
            <a:pPr marL="457200" indent="-456840">
              <a:lnSpc>
                <a:spcPct val="8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function exam</a:t>
            </a:r>
            <a:endParaRPr lang="cs-CZ" dirty="0"/>
          </a:p>
          <a:p>
            <a:pPr marL="457200" lvl="1" indent="-456840">
              <a:lnSpc>
                <a:spcPct val="80000"/>
              </a:lnSpc>
              <a:spcBef>
                <a:spcPts val="697"/>
              </a:spcBef>
              <a:buClr>
                <a:srgbClr val="CE9964"/>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cardiological</a:t>
            </a:r>
            <a:r>
              <a:rPr lang="en-GB" dirty="0"/>
              <a:t>, lung, </a:t>
            </a:r>
            <a:r>
              <a:rPr lang="en-GB" dirty="0" err="1"/>
              <a:t>nephro</a:t>
            </a:r>
            <a:r>
              <a:rPr lang="en-GB" dirty="0"/>
              <a:t>, </a:t>
            </a:r>
            <a:r>
              <a:rPr lang="en-GB" dirty="0" err="1"/>
              <a:t>hemato</a:t>
            </a:r>
            <a:r>
              <a:rPr lang="cs-CZ" dirty="0"/>
              <a:t> …</a:t>
            </a:r>
          </a:p>
        </p:txBody>
      </p:sp>
    </p:spTree>
    <p:extLst>
      <p:ext uri="{BB962C8B-B14F-4D97-AF65-F5344CB8AC3E}">
        <p14:creationId xmlns:p14="http://schemas.microsoft.com/office/powerpoint/2010/main" val="56729068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Why to do </a:t>
            </a:r>
            <a:r>
              <a:rPr lang="en-GB" sz="4000" b="1" i="1" strike="noStrike" spc="-1" dirty="0" err="1">
                <a:solidFill>
                  <a:schemeClr val="tx2"/>
                </a:solidFill>
                <a:latin typeface="Arial"/>
              </a:rPr>
              <a:t>PreOP</a:t>
            </a:r>
            <a:r>
              <a:rPr lang="en-GB" sz="4000" b="1" i="1" strike="noStrike" spc="-1" dirty="0">
                <a:solidFill>
                  <a:schemeClr val="tx2"/>
                </a:solidFill>
                <a:latin typeface="Arial"/>
              </a:rPr>
              <a:t> exam?</a:t>
            </a:r>
            <a:endParaRPr lang="cs-CZ" sz="4000" b="0" strike="noStrike" spc="-1" dirty="0">
              <a:solidFill>
                <a:schemeClr val="tx2"/>
              </a:solidFill>
              <a:latin typeface="Calibri"/>
            </a:endParaRPr>
          </a:p>
        </p:txBody>
      </p:sp>
      <p:sp>
        <p:nvSpPr>
          <p:cNvPr id="165" name="Zástupný symbol pro text 2"/>
          <p:cNvSpPr txBox="1"/>
          <p:nvPr/>
        </p:nvSpPr>
        <p:spPr>
          <a:xfrm>
            <a:off x="896492" y="1781523"/>
            <a:ext cx="10609430" cy="4478467"/>
          </a:xfrm>
          <a:prstGeom prst="rect">
            <a:avLst/>
          </a:prstGeom>
          <a:noFill/>
          <a:ln w="0">
            <a:noFill/>
          </a:ln>
        </p:spPr>
        <p:txBody>
          <a:bodyPr lIns="0" tIns="0" rIns="0" bIns="0">
            <a:noAutofit/>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decrease RISKs</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what is the benefit of surgery</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Airway exam</a:t>
            </a:r>
            <a:r>
              <a:rPr lang="cs-CZ" dirty="0" err="1"/>
              <a:t>imation</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GA </a:t>
            </a:r>
            <a:r>
              <a:rPr lang="cs-CZ" dirty="0"/>
              <a:t>/</a:t>
            </a:r>
            <a:r>
              <a:rPr lang="en-GB" dirty="0"/>
              <a:t> regional?</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premedication</a:t>
            </a:r>
            <a:endParaRPr lang="cs-CZ" dirty="0"/>
          </a:p>
        </p:txBody>
      </p:sp>
    </p:spTree>
    <p:extLst>
      <p:ext uri="{BB962C8B-B14F-4D97-AF65-F5344CB8AC3E}">
        <p14:creationId xmlns:p14="http://schemas.microsoft.com/office/powerpoint/2010/main" val="388311784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Zástupný symbol pro text 2"/>
          <p:cNvSpPr txBox="1"/>
          <p:nvPr/>
        </p:nvSpPr>
        <p:spPr>
          <a:xfrm>
            <a:off x="896492" y="1781523"/>
            <a:ext cx="10609430" cy="4478467"/>
          </a:xfrm>
          <a:prstGeom prst="rect">
            <a:avLst/>
          </a:prstGeom>
          <a:noFill/>
          <a:ln w="0">
            <a:noFill/>
          </a:ln>
        </p:spPr>
        <p:txBody>
          <a:bodyPr lIns="0" tIns="0" rIns="0" bIns="0">
            <a:noAutofit/>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dirty="0">
                <a:latin typeface="Times New Roman"/>
              </a:rPr>
              <a:t> </a:t>
            </a:r>
            <a:r>
              <a:rPr lang="en-GB" sz="3200" b="0" strike="noStrike" spc="-1" dirty="0">
                <a:latin typeface="Times New Roman"/>
              </a:rPr>
              <a:t>understand basic concepts of general and regional </a:t>
            </a:r>
            <a:r>
              <a:rPr lang="cs-CZ" sz="3200" b="0" strike="noStrike" spc="-1" dirty="0">
                <a:latin typeface="Times New Roman"/>
              </a:rPr>
              <a:t>a</a:t>
            </a:r>
            <a:r>
              <a:rPr lang="en-GB" sz="3200" b="0" strike="noStrike" spc="-1" dirty="0" err="1">
                <a:latin typeface="Times New Roman"/>
              </a:rPr>
              <a:t>naesthesia</a:t>
            </a:r>
            <a:endParaRPr lang="cs-CZ" sz="3200" b="0" strike="noStrike" spc="-1" dirty="0">
              <a:latin typeface="Times New Roman"/>
            </a:endParaRPr>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dirty="0">
                <a:latin typeface="Times New Roman"/>
              </a:rPr>
              <a:t> </a:t>
            </a:r>
            <a:r>
              <a:rPr lang="en-GB" sz="3200" b="0" strike="noStrike" spc="-1" dirty="0">
                <a:latin typeface="Times New Roman"/>
              </a:rPr>
              <a:t>learn basic skills of airway management</a:t>
            </a:r>
            <a:endParaRPr lang="cs-CZ" sz="3200" b="0" strike="noStrike" spc="-1" dirty="0">
              <a:latin typeface="Times New Roman"/>
            </a:endParaRPr>
          </a:p>
          <a:p>
            <a:pPr marL="415800" indent="-310680">
              <a:lnSpc>
                <a:spcPct val="95000"/>
              </a:lnSpc>
              <a:tabLst>
                <a:tab pos="0" algn="l"/>
              </a:tabLst>
            </a:pPr>
            <a:endParaRPr lang="cs-CZ" sz="3200" b="0" strike="noStrike" spc="-1" dirty="0">
              <a:latin typeface="Times New Roman"/>
            </a:endParaRPr>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dirty="0">
                <a:latin typeface="Times New Roman"/>
              </a:rPr>
              <a:t> </a:t>
            </a:r>
            <a:r>
              <a:rPr lang="en-GB" sz="3200" b="0" strike="noStrike" spc="-1" dirty="0">
                <a:latin typeface="Times New Roman"/>
              </a:rPr>
              <a:t>learn anatomy of regional </a:t>
            </a:r>
            <a:r>
              <a:rPr lang="cs-CZ" sz="3200" b="0" strike="noStrike" spc="-1" dirty="0">
                <a:latin typeface="Times New Roman"/>
              </a:rPr>
              <a:t>a</a:t>
            </a:r>
            <a:r>
              <a:rPr lang="en-GB" sz="3200" b="0" strike="noStrike" spc="-1" dirty="0" err="1">
                <a:latin typeface="Times New Roman"/>
              </a:rPr>
              <a:t>naesthesia</a:t>
            </a:r>
            <a:r>
              <a:rPr lang="en-GB" sz="3200" b="0" strike="noStrike" spc="-1" dirty="0">
                <a:latin typeface="Times New Roman"/>
              </a:rPr>
              <a:t> (SA, EPI)</a:t>
            </a:r>
            <a:endParaRPr lang="cs-CZ" sz="3200" b="0" strike="noStrike" spc="-1" dirty="0">
              <a:latin typeface="Times New Roman"/>
            </a:endParaRPr>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dirty="0">
                <a:latin typeface="Times New Roman"/>
              </a:rPr>
              <a:t> </a:t>
            </a:r>
            <a:r>
              <a:rPr lang="cs-CZ" sz="3200" b="0" strike="noStrike" spc="-1" dirty="0" err="1">
                <a:latin typeface="Times New Roman"/>
              </a:rPr>
              <a:t>Anaesth</a:t>
            </a:r>
            <a:r>
              <a:rPr lang="en-GB" sz="3200" b="0" strike="noStrike" spc="-1" dirty="0" err="1">
                <a:latin typeface="Times New Roman"/>
              </a:rPr>
              <a:t>esia</a:t>
            </a:r>
            <a:r>
              <a:rPr lang="en-GB" sz="3200" b="0" strike="noStrike" spc="-1" dirty="0">
                <a:latin typeface="Times New Roman"/>
              </a:rPr>
              <a:t> of children</a:t>
            </a:r>
            <a:endParaRPr lang="cs-CZ" sz="3200" b="0" strike="noStrike" spc="-1" dirty="0">
              <a:latin typeface="Times New Roman"/>
            </a:endParaRPr>
          </a:p>
          <a:p>
            <a:pPr marL="415800" indent="-310680">
              <a:lnSpc>
                <a:spcPct val="95000"/>
              </a:lnSpc>
              <a:tabLst>
                <a:tab pos="0" algn="l"/>
              </a:tabLst>
            </a:pPr>
            <a:endParaRPr lang="cs-CZ" sz="3200" b="0" strike="noStrike" spc="-1" dirty="0">
              <a:latin typeface="Times New Roman"/>
            </a:endParaRPr>
          </a:p>
          <a:p>
            <a:pPr marL="415800" indent="-310680">
              <a:lnSpc>
                <a:spcPct val="95000"/>
              </a:lnSpc>
              <a:tabLst>
                <a:tab pos="0" algn="l"/>
              </a:tabLst>
            </a:pPr>
            <a:r>
              <a:rPr lang="en-GB" sz="3200" b="0" strike="noStrike" spc="-1" dirty="0">
                <a:latin typeface="Times New Roman"/>
              </a:rPr>
              <a:t>.. and if you would like, more …</a:t>
            </a:r>
            <a:endParaRPr lang="cs-CZ" sz="3200" b="0" strike="noStrike" spc="-1" dirty="0">
              <a:latin typeface="Times New Roman"/>
            </a:endParaRPr>
          </a:p>
        </p:txBody>
      </p:sp>
      <p:sp>
        <p:nvSpPr>
          <p:cNvPr id="2" name="Nadpis 1"/>
          <p:cNvSpPr>
            <a:spLocks noGrp="1"/>
          </p:cNvSpPr>
          <p:nvPr>
            <p:ph type="title"/>
          </p:nvPr>
        </p:nvSpPr>
        <p:spPr/>
        <p:txBody>
          <a:bodyPr/>
          <a:lstStyle/>
          <a:p>
            <a:r>
              <a:rPr lang="cs-CZ" dirty="0" err="1" smtClean="0"/>
              <a:t>Goal</a:t>
            </a:r>
            <a:endParaRPr lang="cs-CZ" dirty="0"/>
          </a:p>
        </p:txBody>
      </p:sp>
    </p:spTree>
    <p:extLst>
      <p:ext uri="{BB962C8B-B14F-4D97-AF65-F5344CB8AC3E}">
        <p14:creationId xmlns:p14="http://schemas.microsoft.com/office/powerpoint/2010/main" val="20394327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Nadpis 1"/>
          <p:cNvSpPr txBox="1"/>
          <p:nvPr/>
        </p:nvSpPr>
        <p:spPr>
          <a:xfrm>
            <a:off x="896056" y="296539"/>
            <a:ext cx="10404356" cy="105846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Preoperative</a:t>
            </a:r>
            <a:r>
              <a:rPr lang="cs-CZ" sz="4000" b="1" i="1" strike="noStrike" spc="-1" dirty="0">
                <a:solidFill>
                  <a:schemeClr val="tx2"/>
                </a:solidFill>
                <a:latin typeface="Arial"/>
              </a:rPr>
              <a:t> </a:t>
            </a:r>
            <a:r>
              <a:rPr lang="cs-CZ" sz="4000" b="1" i="1" strike="noStrike" spc="-1" dirty="0" err="1">
                <a:solidFill>
                  <a:schemeClr val="tx2"/>
                </a:solidFill>
                <a:latin typeface="Arial"/>
              </a:rPr>
              <a:t>tests</a:t>
            </a:r>
            <a:endParaRPr lang="cs-CZ" sz="4000" b="0" strike="noStrike" spc="-1" dirty="0">
              <a:solidFill>
                <a:schemeClr val="tx2"/>
              </a:solidFill>
              <a:latin typeface="Calibri"/>
            </a:endParaRPr>
          </a:p>
        </p:txBody>
      </p:sp>
      <p:sp>
        <p:nvSpPr>
          <p:cNvPr id="167" name="Zástupný symbol pro text 2"/>
          <p:cNvSpPr txBox="1"/>
          <p:nvPr/>
        </p:nvSpPr>
        <p:spPr>
          <a:xfrm>
            <a:off x="896057" y="1781197"/>
            <a:ext cx="10602028" cy="4390615"/>
          </a:xfrm>
          <a:prstGeom prst="rect">
            <a:avLst/>
          </a:prstGeom>
          <a:noFill/>
          <a:ln w="0">
            <a:noFill/>
          </a:ln>
        </p:spPr>
        <p:txBody>
          <a:bodyPr lIns="0" tIns="0" rIns="0" bIns="0">
            <a:noAutofit/>
          </a:bodyPr>
          <a:lstStyle/>
          <a:p>
            <a:pPr marL="342720" indent="-342360">
              <a:lnSpc>
                <a:spcPct val="95000"/>
              </a:lnSpc>
              <a:tabLst>
                <a:tab pos="0" algn="l"/>
              </a:tabLst>
            </a:pPr>
            <a:r>
              <a:rPr lang="cs-CZ" dirty="0"/>
              <a:t>as a </a:t>
            </a:r>
            <a:r>
              <a:rPr lang="cs-CZ" dirty="0" err="1"/>
              <a:t>component</a:t>
            </a:r>
            <a:r>
              <a:rPr lang="cs-CZ" dirty="0"/>
              <a:t> </a:t>
            </a:r>
            <a:r>
              <a:rPr lang="cs-CZ" dirty="0" err="1"/>
              <a:t>of</a:t>
            </a:r>
            <a:r>
              <a:rPr lang="cs-CZ" dirty="0"/>
              <a:t> </a:t>
            </a:r>
            <a:r>
              <a:rPr lang="cs-CZ" dirty="0" err="1"/>
              <a:t>the</a:t>
            </a:r>
            <a:r>
              <a:rPr lang="cs-CZ" dirty="0"/>
              <a:t> </a:t>
            </a:r>
            <a:r>
              <a:rPr lang="cs-CZ" dirty="0" err="1"/>
              <a:t>preanesthesia</a:t>
            </a:r>
            <a:r>
              <a:rPr lang="cs-CZ" dirty="0"/>
              <a:t> </a:t>
            </a:r>
            <a:r>
              <a:rPr lang="cs-CZ" dirty="0" err="1"/>
              <a:t>evaluation</a:t>
            </a:r>
            <a:r>
              <a:rPr lang="cs-CZ" dirty="0"/>
              <a:t>, </a:t>
            </a:r>
            <a:r>
              <a:rPr lang="cs-CZ" dirty="0" err="1"/>
              <a:t>may</a:t>
            </a:r>
            <a:r>
              <a:rPr lang="cs-CZ" dirty="0"/>
              <a:t> </a:t>
            </a:r>
            <a:r>
              <a:rPr lang="cs-CZ" dirty="0" err="1"/>
              <a:t>be</a:t>
            </a:r>
            <a:r>
              <a:rPr lang="cs-CZ" dirty="0"/>
              <a:t> </a:t>
            </a:r>
            <a:r>
              <a:rPr lang="cs-CZ" dirty="0" err="1"/>
              <a:t>indicated</a:t>
            </a:r>
            <a:r>
              <a:rPr lang="cs-CZ" dirty="0"/>
              <a:t> to:</a:t>
            </a:r>
          </a:p>
          <a:p>
            <a:pPr marL="342720" indent="-342360">
              <a:lnSpc>
                <a:spcPct val="95000"/>
              </a:lnSpc>
              <a:tabLst>
                <a:tab pos="0" algn="l"/>
              </a:tabLst>
            </a:pPr>
            <a:r>
              <a:rPr lang="cs-CZ" dirty="0"/>
              <a:t>1) </a:t>
            </a:r>
            <a:r>
              <a:rPr lang="cs-CZ" dirty="0" err="1"/>
              <a:t>discovery</a:t>
            </a:r>
            <a:r>
              <a:rPr lang="cs-CZ" dirty="0"/>
              <a:t> a </a:t>
            </a:r>
            <a:r>
              <a:rPr lang="cs-CZ" dirty="0" err="1"/>
              <a:t>disease</a:t>
            </a:r>
            <a:r>
              <a:rPr lang="cs-CZ" dirty="0"/>
              <a:t> / </a:t>
            </a:r>
            <a:r>
              <a:rPr lang="cs-CZ" dirty="0" err="1"/>
              <a:t>disorder</a:t>
            </a:r>
            <a:r>
              <a:rPr lang="cs-CZ" dirty="0"/>
              <a:t> </a:t>
            </a:r>
            <a:r>
              <a:rPr dirty="0"/>
              <a:t/>
            </a:r>
            <a:br>
              <a:rPr dirty="0"/>
            </a:br>
            <a:r>
              <a:rPr lang="cs-CZ" dirty="0" err="1"/>
              <a:t>which</a:t>
            </a:r>
            <a:r>
              <a:rPr lang="cs-CZ" dirty="0"/>
              <a:t> </a:t>
            </a:r>
            <a:r>
              <a:rPr lang="cs-CZ" dirty="0" err="1"/>
              <a:t>may</a:t>
            </a:r>
            <a:r>
              <a:rPr lang="cs-CZ" dirty="0"/>
              <a:t> </a:t>
            </a:r>
            <a:r>
              <a:rPr lang="cs-CZ" dirty="0" err="1"/>
              <a:t>affect</a:t>
            </a:r>
            <a:r>
              <a:rPr lang="cs-CZ" dirty="0"/>
              <a:t> </a:t>
            </a:r>
            <a:r>
              <a:rPr lang="cs-CZ" dirty="0" err="1"/>
              <a:t>perioperative</a:t>
            </a:r>
            <a:r>
              <a:rPr lang="cs-CZ" dirty="0"/>
              <a:t> </a:t>
            </a:r>
            <a:r>
              <a:rPr lang="cs-CZ" dirty="0" err="1"/>
              <a:t>Anaesthetic</a:t>
            </a:r>
            <a:r>
              <a:rPr lang="cs-CZ" dirty="0"/>
              <a:t> care,</a:t>
            </a:r>
          </a:p>
          <a:p>
            <a:pPr marL="342720" indent="-342360">
              <a:lnSpc>
                <a:spcPct val="95000"/>
              </a:lnSpc>
              <a:tabLst>
                <a:tab pos="0" algn="l"/>
              </a:tabLst>
            </a:pPr>
            <a:r>
              <a:rPr lang="cs-CZ" dirty="0"/>
              <a:t>2) </a:t>
            </a:r>
            <a:r>
              <a:rPr lang="cs-CZ" dirty="0" err="1"/>
              <a:t>verification</a:t>
            </a:r>
            <a:r>
              <a:rPr lang="cs-CZ" dirty="0"/>
              <a:t> </a:t>
            </a:r>
            <a:r>
              <a:rPr lang="cs-CZ" dirty="0" err="1"/>
              <a:t>of</a:t>
            </a:r>
            <a:r>
              <a:rPr lang="cs-CZ" dirty="0"/>
              <a:t> </a:t>
            </a:r>
            <a:r>
              <a:rPr lang="cs-CZ" dirty="0" err="1"/>
              <a:t>an</a:t>
            </a:r>
            <a:r>
              <a:rPr lang="cs-CZ" dirty="0"/>
              <a:t> </a:t>
            </a:r>
            <a:r>
              <a:rPr lang="cs-CZ" dirty="0" err="1"/>
              <a:t>already</a:t>
            </a:r>
            <a:r>
              <a:rPr lang="cs-CZ" dirty="0"/>
              <a:t> </a:t>
            </a:r>
            <a:r>
              <a:rPr lang="cs-CZ" dirty="0" err="1"/>
              <a:t>known</a:t>
            </a:r>
            <a:r>
              <a:rPr lang="cs-CZ" dirty="0"/>
              <a:t> </a:t>
            </a:r>
            <a:r>
              <a:rPr lang="cs-CZ" dirty="0" err="1"/>
              <a:t>disease</a:t>
            </a:r>
            <a:r>
              <a:rPr lang="cs-CZ" dirty="0"/>
              <a:t>, </a:t>
            </a:r>
            <a:r>
              <a:rPr lang="cs-CZ" dirty="0" err="1"/>
              <a:t>disorder</a:t>
            </a:r>
            <a:r>
              <a:rPr lang="cs-CZ" dirty="0"/>
              <a:t>, </a:t>
            </a:r>
            <a:r>
              <a:rPr lang="cs-CZ" dirty="0" err="1"/>
              <a:t>medical</a:t>
            </a:r>
            <a:r>
              <a:rPr lang="cs-CZ" dirty="0"/>
              <a:t> </a:t>
            </a:r>
            <a:r>
              <a:rPr lang="cs-CZ" dirty="0" err="1"/>
              <a:t>or</a:t>
            </a:r>
            <a:r>
              <a:rPr lang="cs-CZ" dirty="0"/>
              <a:t> </a:t>
            </a:r>
            <a:r>
              <a:rPr lang="cs-CZ" dirty="0" err="1"/>
              <a:t>alternative</a:t>
            </a:r>
            <a:r>
              <a:rPr lang="cs-CZ" dirty="0"/>
              <a:t> </a:t>
            </a:r>
            <a:r>
              <a:rPr lang="cs-CZ" dirty="0" err="1"/>
              <a:t>therapy</a:t>
            </a:r>
            <a:r>
              <a:rPr lang="cs-CZ" dirty="0"/>
              <a:t> </a:t>
            </a:r>
            <a:r>
              <a:rPr lang="cs-CZ" dirty="0" err="1"/>
              <a:t>which</a:t>
            </a:r>
            <a:r>
              <a:rPr lang="cs-CZ" dirty="0"/>
              <a:t> </a:t>
            </a:r>
            <a:r>
              <a:rPr lang="cs-CZ" dirty="0" err="1"/>
              <a:t>may</a:t>
            </a:r>
            <a:r>
              <a:rPr lang="cs-CZ" dirty="0"/>
              <a:t> </a:t>
            </a:r>
            <a:r>
              <a:rPr lang="cs-CZ" dirty="0" err="1"/>
              <a:t>affect</a:t>
            </a:r>
            <a:r>
              <a:rPr lang="cs-CZ" dirty="0"/>
              <a:t> </a:t>
            </a:r>
            <a:r>
              <a:rPr lang="cs-CZ" dirty="0" err="1"/>
              <a:t>perioperative</a:t>
            </a:r>
            <a:r>
              <a:rPr lang="cs-CZ" dirty="0"/>
              <a:t> </a:t>
            </a:r>
            <a:r>
              <a:rPr lang="cs-CZ" dirty="0" err="1"/>
              <a:t>Anaesthetic</a:t>
            </a:r>
            <a:r>
              <a:rPr lang="cs-CZ" dirty="0"/>
              <a:t> care,</a:t>
            </a:r>
          </a:p>
          <a:p>
            <a:pPr marL="342720" indent="-342360" algn="just">
              <a:lnSpc>
                <a:spcPct val="95000"/>
              </a:lnSpc>
              <a:tabLst>
                <a:tab pos="0" algn="l"/>
              </a:tabLst>
            </a:pPr>
            <a:r>
              <a:rPr lang="cs-CZ" dirty="0"/>
              <a:t>3) </a:t>
            </a:r>
            <a:r>
              <a:rPr lang="cs-CZ" dirty="0" err="1"/>
              <a:t>formulation</a:t>
            </a:r>
            <a:r>
              <a:rPr lang="cs-CZ" dirty="0"/>
              <a:t> </a:t>
            </a:r>
            <a:r>
              <a:rPr lang="cs-CZ" dirty="0" err="1"/>
              <a:t>of</a:t>
            </a:r>
            <a:r>
              <a:rPr lang="cs-CZ" dirty="0"/>
              <a:t> </a:t>
            </a:r>
            <a:r>
              <a:rPr lang="cs-CZ" dirty="0" err="1"/>
              <a:t>specific</a:t>
            </a:r>
            <a:r>
              <a:rPr lang="cs-CZ" dirty="0"/>
              <a:t> </a:t>
            </a:r>
            <a:r>
              <a:rPr lang="cs-CZ" dirty="0" err="1"/>
              <a:t>Anaesth</a:t>
            </a:r>
            <a:r>
              <a:rPr lang="cs-CZ" dirty="0"/>
              <a:t>. </a:t>
            </a:r>
            <a:r>
              <a:rPr lang="cs-CZ" dirty="0" err="1"/>
              <a:t>plans</a:t>
            </a:r>
            <a:endParaRPr lang="cs-CZ" dirty="0"/>
          </a:p>
          <a:p>
            <a:pPr marL="342720" indent="-342360" algn="just">
              <a:lnSpc>
                <a:spcPct val="95000"/>
              </a:lnSpc>
              <a:tabLst>
                <a:tab pos="0" algn="l"/>
              </a:tabLst>
            </a:pPr>
            <a:endParaRPr lang="cs-CZ" dirty="0"/>
          </a:p>
          <a:p>
            <a:pPr marL="342720" indent="-342360" algn="just">
              <a:lnSpc>
                <a:spcPct val="95000"/>
              </a:lnSpc>
              <a:tabLst>
                <a:tab pos="0" algn="l"/>
              </a:tabLst>
            </a:pPr>
            <a:r>
              <a:rPr lang="cs-CZ" dirty="0" err="1"/>
              <a:t>Will</a:t>
            </a:r>
            <a:r>
              <a:rPr lang="cs-CZ" dirty="0"/>
              <a:t> I </a:t>
            </a:r>
            <a:r>
              <a:rPr lang="cs-CZ" dirty="0" err="1"/>
              <a:t>change</a:t>
            </a:r>
            <a:r>
              <a:rPr lang="cs-CZ" dirty="0"/>
              <a:t> </a:t>
            </a:r>
            <a:r>
              <a:rPr lang="cs-CZ" dirty="0" err="1"/>
              <a:t>something</a:t>
            </a:r>
            <a:r>
              <a:rPr lang="cs-CZ" dirty="0"/>
              <a:t> </a:t>
            </a:r>
            <a:r>
              <a:rPr lang="cs-CZ" dirty="0" err="1"/>
              <a:t>if</a:t>
            </a:r>
            <a:r>
              <a:rPr lang="cs-CZ" dirty="0"/>
              <a:t> </a:t>
            </a:r>
            <a:r>
              <a:rPr lang="cs-CZ" dirty="0" err="1"/>
              <a:t>the</a:t>
            </a:r>
            <a:r>
              <a:rPr lang="cs-CZ" dirty="0"/>
              <a:t> </a:t>
            </a:r>
            <a:r>
              <a:rPr lang="cs-CZ" dirty="0" err="1"/>
              <a:t>resust</a:t>
            </a:r>
            <a:r>
              <a:rPr lang="cs-CZ" dirty="0"/>
              <a:t> </a:t>
            </a:r>
            <a:r>
              <a:rPr lang="cs-CZ" dirty="0" err="1"/>
              <a:t>is</a:t>
            </a:r>
            <a:r>
              <a:rPr lang="cs-CZ" dirty="0"/>
              <a:t> ...?</a:t>
            </a:r>
          </a:p>
        </p:txBody>
      </p:sp>
    </p:spTree>
    <p:extLst>
      <p:ext uri="{BB962C8B-B14F-4D97-AF65-F5344CB8AC3E}">
        <p14:creationId xmlns:p14="http://schemas.microsoft.com/office/powerpoint/2010/main" val="144264986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Airway</a:t>
            </a:r>
            <a:endParaRPr lang="cs-CZ" sz="4000" b="0" strike="noStrike" spc="-1" dirty="0">
              <a:solidFill>
                <a:schemeClr val="tx2"/>
              </a:solidFill>
              <a:latin typeface="Calibri"/>
            </a:endParaRPr>
          </a:p>
        </p:txBody>
      </p:sp>
      <p:sp>
        <p:nvSpPr>
          <p:cNvPr id="169" name="Zástupný symbol pro text 2"/>
          <p:cNvSpPr txBox="1"/>
          <p:nvPr/>
        </p:nvSpPr>
        <p:spPr>
          <a:xfrm>
            <a:off x="398828" y="1485964"/>
            <a:ext cx="11792416" cy="5260639"/>
          </a:xfrm>
          <a:prstGeom prst="rect">
            <a:avLst/>
          </a:prstGeom>
          <a:noFill/>
          <a:ln w="0">
            <a:noFill/>
          </a:ln>
        </p:spPr>
        <p:txBody>
          <a:bodyPr lIns="0" tIns="0" rIns="0" bIns="0">
            <a:normAutofit/>
          </a:bodyPr>
          <a:lstStyle/>
          <a:p>
            <a:pPr>
              <a:lnSpc>
                <a:spcPct val="95000"/>
              </a:lnSpc>
              <a:tabLst>
                <a:tab pos="0" algn="l"/>
              </a:tabLst>
            </a:pPr>
            <a:r>
              <a:rPr lang="en-GB" dirty="0"/>
              <a:t>History</a:t>
            </a:r>
            <a:r>
              <a:rPr lang="cs-CZ" dirty="0"/>
              <a:t> </a:t>
            </a:r>
            <a:r>
              <a:rPr lang="cs-CZ" dirty="0" err="1"/>
              <a:t>of</a:t>
            </a:r>
            <a:r>
              <a:rPr lang="cs-CZ" dirty="0"/>
              <a:t> </a:t>
            </a:r>
            <a:r>
              <a:rPr lang="cs-CZ" dirty="0" err="1"/>
              <a:t>Airway</a:t>
            </a:r>
            <a:r>
              <a:rPr lang="cs-CZ" dirty="0"/>
              <a:t> Management</a:t>
            </a:r>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any difficulty, teeth?</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TS scar [narrower trachea]</a:t>
            </a:r>
            <a:endParaRPr lang="cs-CZ" dirty="0"/>
          </a:p>
          <a:p>
            <a:pPr marL="415440" indent="-310320">
              <a:lnSpc>
                <a:spcPct val="95000"/>
              </a:lnSpc>
              <a:tabLst>
                <a:tab pos="0" algn="l"/>
              </a:tabLst>
            </a:pPr>
            <a:r>
              <a:rPr lang="en-GB" dirty="0"/>
              <a:t>!!! Tell the truth about troubles in Anaesthesia !!!</a:t>
            </a:r>
            <a:endParaRPr lang="cs-CZ" dirty="0"/>
          </a:p>
          <a:p>
            <a:pPr>
              <a:lnSpc>
                <a:spcPct val="95000"/>
              </a:lnSpc>
              <a:tabLst>
                <a:tab pos="0" algn="l"/>
              </a:tabLst>
            </a:pPr>
            <a:endParaRPr lang="cs-CZ" dirty="0"/>
          </a:p>
        </p:txBody>
      </p:sp>
    </p:spTree>
    <p:extLst>
      <p:ext uri="{BB962C8B-B14F-4D97-AF65-F5344CB8AC3E}">
        <p14:creationId xmlns:p14="http://schemas.microsoft.com/office/powerpoint/2010/main" val="193891457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Airway</a:t>
            </a:r>
            <a:endParaRPr lang="cs-CZ" sz="4000" b="0" strike="noStrike" spc="-1" dirty="0">
              <a:solidFill>
                <a:schemeClr val="tx2"/>
              </a:solidFill>
              <a:latin typeface="Calibri"/>
            </a:endParaRPr>
          </a:p>
        </p:txBody>
      </p:sp>
      <p:sp>
        <p:nvSpPr>
          <p:cNvPr id="171" name="Zástupný symbol pro text 2"/>
          <p:cNvSpPr txBox="1"/>
          <p:nvPr/>
        </p:nvSpPr>
        <p:spPr>
          <a:xfrm>
            <a:off x="398828" y="1485964"/>
            <a:ext cx="11792416" cy="5260639"/>
          </a:xfrm>
          <a:prstGeom prst="rect">
            <a:avLst/>
          </a:prstGeom>
          <a:noFill/>
          <a:ln w="0">
            <a:noFill/>
          </a:ln>
        </p:spPr>
        <p:txBody>
          <a:bodyPr lIns="0" tIns="0" rIns="0" bIns="0">
            <a:normAutofit/>
          </a:bodyPr>
          <a:lstStyle/>
          <a:p>
            <a:pPr>
              <a:lnSpc>
                <a:spcPct val="95000"/>
              </a:lnSpc>
              <a:tabLst>
                <a:tab pos="0" algn="l"/>
              </a:tabLst>
            </a:pPr>
            <a:r>
              <a:rPr lang="en-GB" dirty="0"/>
              <a:t>Examination:</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m</a:t>
            </a:r>
            <a:r>
              <a:rPr lang="en-GB" dirty="0" err="1"/>
              <a:t>outh</a:t>
            </a:r>
            <a:r>
              <a:rPr lang="en-GB" dirty="0"/>
              <a:t> </a:t>
            </a:r>
            <a:r>
              <a:rPr lang="cs-CZ" dirty="0"/>
              <a:t>o</a:t>
            </a:r>
            <a:r>
              <a:rPr lang="en-GB" dirty="0" err="1"/>
              <a:t>pening</a:t>
            </a:r>
            <a:r>
              <a:rPr lang="en-GB" dirty="0"/>
              <a:t>(3 fingers)</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free teeth, carious teeth </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err="1"/>
              <a:t>gotic</a:t>
            </a:r>
            <a:r>
              <a:rPr lang="en-GB" dirty="0"/>
              <a:t> </a:t>
            </a:r>
            <a:r>
              <a:rPr lang="en-GB" dirty="0" err="1"/>
              <a:t>palatum</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err="1"/>
              <a:t>Mallanpati</a:t>
            </a:r>
            <a:r>
              <a:rPr dirty="0"/>
              <a:t/>
            </a:r>
            <a:br>
              <a:rPr dirty="0"/>
            </a:br>
            <a:r>
              <a:rPr lang="en-GB" dirty="0"/>
              <a:t>  (big tongue, small mouth)</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err="1"/>
              <a:t>hypoplastic</a:t>
            </a:r>
            <a:r>
              <a:rPr lang="en-GB" dirty="0"/>
              <a:t> </a:t>
            </a:r>
            <a:r>
              <a:rPr lang="en-GB" dirty="0" err="1"/>
              <a:t>mandibula</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a:t>
            </a:r>
            <a:r>
              <a:rPr lang="en-GB" dirty="0" err="1"/>
              <a:t>nteposition</a:t>
            </a:r>
            <a:r>
              <a:rPr lang="en-GB" dirty="0"/>
              <a:t> of larynx = </a:t>
            </a:r>
            <a:r>
              <a:rPr lang="en-GB" dirty="0" err="1"/>
              <a:t>mandibula-os</a:t>
            </a:r>
            <a:r>
              <a:rPr lang="en-GB" dirty="0"/>
              <a:t> </a:t>
            </a:r>
            <a:r>
              <a:rPr lang="en-GB" dirty="0" err="1"/>
              <a:t>hyoideum</a:t>
            </a:r>
            <a:r>
              <a:rPr lang="en-GB" dirty="0"/>
              <a:t> &lt;3 </a:t>
            </a:r>
            <a:r>
              <a:rPr lang="en-GB" dirty="0" err="1"/>
              <a:t>fing</a:t>
            </a:r>
            <a:r>
              <a:rPr lang="en-GB" dirty="0"/>
              <a:t>.</a:t>
            </a:r>
            <a:endParaRPr lang="cs-CZ" dirty="0"/>
          </a:p>
          <a:p>
            <a:pPr lvl="1">
              <a:lnSpc>
                <a:spcPct val="95000"/>
              </a:lnSpc>
              <a:buClr>
                <a:srgbClr val="E6E6E6"/>
              </a:buClr>
              <a:buSzPct val="75000"/>
              <a:buFont typeface="Symbo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err="1"/>
              <a:t>fletion</a:t>
            </a:r>
            <a:r>
              <a:rPr lang="en-GB" dirty="0"/>
              <a:t>, extension of  head = neck motion</a:t>
            </a:r>
            <a:endParaRPr lang="cs-CZ" dirty="0"/>
          </a:p>
          <a:p>
            <a:pPr>
              <a:lnSpc>
                <a:spcPct val="95000"/>
              </a:lnSpc>
              <a:tabLst>
                <a:tab pos="0" algn="l"/>
              </a:tabLst>
            </a:pPr>
            <a:endParaRPr lang="cs-CZ" dirty="0"/>
          </a:p>
        </p:txBody>
      </p:sp>
    </p:spTree>
    <p:extLst>
      <p:ext uri="{BB962C8B-B14F-4D97-AF65-F5344CB8AC3E}">
        <p14:creationId xmlns:p14="http://schemas.microsoft.com/office/powerpoint/2010/main" val="122583439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2" name="Nadpis 1"/>
          <p:cNvSpPr txBox="1"/>
          <p:nvPr/>
        </p:nvSpPr>
        <p:spPr>
          <a:xfrm>
            <a:off x="896057" y="296540"/>
            <a:ext cx="10398260" cy="1053891"/>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a:solidFill>
                  <a:srgbClr val="FF9966"/>
                </a:solidFill>
                <a:latin typeface="Arial"/>
              </a:rPr>
              <a:t>Difficul airway</a:t>
            </a:r>
            <a:endParaRPr lang="cs-CZ" sz="4000" b="0" strike="noStrike" spc="-1">
              <a:solidFill>
                <a:srgbClr val="000000"/>
              </a:solidFill>
              <a:latin typeface="Calibri"/>
            </a:endParaRPr>
          </a:p>
        </p:txBody>
      </p:sp>
      <p:sp>
        <p:nvSpPr>
          <p:cNvPr id="173" name="Zástupný symbol pro text 2"/>
          <p:cNvSpPr txBox="1"/>
          <p:nvPr/>
        </p:nvSpPr>
        <p:spPr>
          <a:xfrm>
            <a:off x="896492" y="1781197"/>
            <a:ext cx="10596368" cy="5459203"/>
          </a:xfrm>
          <a:prstGeom prst="rect">
            <a:avLst/>
          </a:prstGeom>
          <a:noFill/>
          <a:ln w="0">
            <a:noFill/>
          </a:ln>
        </p:spPr>
        <p:txBody>
          <a:bodyPr lIns="0" tIns="0" rIns="0" bIns="0">
            <a:noAutofit/>
          </a:bodyPr>
          <a:lstStyle/>
          <a:p>
            <a:pPr marL="457200" indent="-456840">
              <a:lnSpc>
                <a:spcPct val="95000"/>
              </a:lnSpc>
              <a:buClr>
                <a:srgbClr val="E6E6E6"/>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a:solidFill>
                  <a:srgbClr val="E6E6E6"/>
                </a:solidFill>
                <a:latin typeface="Times New Roman"/>
              </a:rPr>
              <a:t>Obesity - body weight &gt; 110kg</a:t>
            </a:r>
          </a:p>
          <a:p>
            <a:pPr marL="457200" indent="-456840">
              <a:lnSpc>
                <a:spcPct val="95000"/>
              </a:lnSpc>
              <a:buClr>
                <a:srgbClr val="E6E6E6"/>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a:solidFill>
                  <a:srgbClr val="E6E6E6"/>
                </a:solidFill>
                <a:latin typeface="Times New Roman"/>
              </a:rPr>
              <a:t>Mouth opening - inter-incisor distance &lt; 4cm in an adult</a:t>
            </a:r>
          </a:p>
          <a:p>
            <a:pPr marL="457200" indent="-456840">
              <a:lnSpc>
                <a:spcPct val="95000"/>
              </a:lnSpc>
              <a:buClr>
                <a:srgbClr val="E6E6E6"/>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a:solidFill>
                  <a:srgbClr val="E6E6E6"/>
                </a:solidFill>
                <a:latin typeface="Times New Roman"/>
              </a:rPr>
              <a:t>Ability to prognath - a large overbite, or the inability to shift the lower incisors in front of the upper incisors</a:t>
            </a:r>
          </a:p>
          <a:p>
            <a:pPr marL="457200" indent="-456840">
              <a:lnSpc>
                <a:spcPct val="95000"/>
              </a:lnSpc>
              <a:buClr>
                <a:srgbClr val="E6E6E6"/>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a:solidFill>
                  <a:srgbClr val="E6E6E6"/>
                </a:solidFill>
                <a:latin typeface="Times New Roman"/>
              </a:rPr>
              <a:t>Thyromental distance - The distance from the thyroid cartilage to the mentum (tip of the chin) should be &gt; 6.5-7 cm.</a:t>
            </a:r>
          </a:p>
          <a:p>
            <a:pPr marL="457200" indent="-456840">
              <a:lnSpc>
                <a:spcPct val="95000"/>
              </a:lnSpc>
              <a:buClr>
                <a:srgbClr val="E6E6E6"/>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3200" b="0" strike="noStrike" spc="-1">
                <a:solidFill>
                  <a:srgbClr val="E6E6E6"/>
                </a:solidFill>
                <a:latin typeface="Times New Roman"/>
              </a:rPr>
              <a:t>Mentum-Hyoid distance - Similar to thyromental distance, and should be at least 3-4 finger-breadths.</a:t>
            </a:r>
          </a:p>
          <a:p>
            <a:pPr>
              <a:lnSpc>
                <a:spcPct val="95000"/>
              </a:lnSpc>
              <a:tabLst>
                <a:tab pos="679320" algn="l"/>
                <a:tab pos="785520" algn="l"/>
                <a:tab pos="1234800" algn="l"/>
                <a:tab pos="1684080" algn="l"/>
                <a:tab pos="2133360" algn="l"/>
                <a:tab pos="2582640" algn="l"/>
                <a:tab pos="3031920" algn="l"/>
                <a:tab pos="3481200" algn="l"/>
                <a:tab pos="3930480" algn="l"/>
                <a:tab pos="4379760" algn="l"/>
                <a:tab pos="4829040" algn="l"/>
                <a:tab pos="5277960" algn="l"/>
                <a:tab pos="5727240" algn="l"/>
                <a:tab pos="6176520" algn="l"/>
                <a:tab pos="6625800" algn="l"/>
                <a:tab pos="7075080" algn="l"/>
                <a:tab pos="7524360" algn="l"/>
                <a:tab pos="7973640" algn="l"/>
                <a:tab pos="8422920" algn="l"/>
                <a:tab pos="8872200" algn="l"/>
                <a:tab pos="9321480" algn="l"/>
              </a:tabLst>
            </a:pPr>
            <a:endParaRPr lang="cs-CZ" sz="3200" b="0" strike="noStrike" spc="-1">
              <a:solidFill>
                <a:srgbClr val="E6E6E6"/>
              </a:solidFill>
              <a:latin typeface="Times New Roman"/>
            </a:endParaRPr>
          </a:p>
        </p:txBody>
      </p:sp>
    </p:spTree>
    <p:extLst>
      <p:ext uri="{BB962C8B-B14F-4D97-AF65-F5344CB8AC3E}">
        <p14:creationId xmlns:p14="http://schemas.microsoft.com/office/powerpoint/2010/main" val="234212545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Nadpis 1"/>
          <p:cNvSpPr txBox="1"/>
          <p:nvPr/>
        </p:nvSpPr>
        <p:spPr>
          <a:xfrm>
            <a:off x="896492" y="498043"/>
            <a:ext cx="10402179" cy="105846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a:solidFill>
                  <a:schemeClr val="tx2"/>
                </a:solidFill>
                <a:latin typeface="Arial"/>
              </a:rPr>
              <a:t>Inter </a:t>
            </a:r>
            <a:r>
              <a:rPr lang="cs-CZ" sz="4000" b="1" i="1" strike="noStrike" spc="-1" dirty="0" err="1">
                <a:solidFill>
                  <a:schemeClr val="tx2"/>
                </a:solidFill>
                <a:latin typeface="Arial"/>
              </a:rPr>
              <a:t>Incisors</a:t>
            </a:r>
            <a:r>
              <a:rPr lang="cs-CZ" sz="4000" b="1" i="1" strike="noStrike" spc="-1" dirty="0">
                <a:solidFill>
                  <a:schemeClr val="tx2"/>
                </a:solidFill>
                <a:latin typeface="Arial"/>
              </a:rPr>
              <a:t> Distance</a:t>
            </a:r>
            <a:endParaRPr lang="cs-CZ" sz="4000" b="0" strike="noStrike" spc="-1" dirty="0">
              <a:solidFill>
                <a:schemeClr val="tx2"/>
              </a:solidFill>
              <a:latin typeface="Calibri"/>
            </a:endParaRPr>
          </a:p>
        </p:txBody>
      </p:sp>
      <p:sp>
        <p:nvSpPr>
          <p:cNvPr id="175" name="Zástupný symbol pro text 2"/>
          <p:cNvSpPr txBox="1"/>
          <p:nvPr/>
        </p:nvSpPr>
        <p:spPr>
          <a:xfrm>
            <a:off x="896492" y="1781197"/>
            <a:ext cx="10599851" cy="4389309"/>
          </a:xfrm>
          <a:prstGeom prst="rect">
            <a:avLst/>
          </a:prstGeom>
          <a:noFill/>
          <a:ln w="0">
            <a:noFill/>
          </a:ln>
        </p:spPr>
        <p:txBody>
          <a:bodyPr lIns="0" tIns="0" rIns="0" bIns="0">
            <a:noAutofit/>
          </a:bodyPr>
          <a:lstStyle/>
          <a:p>
            <a:pPr marL="342720" indent="-342360">
              <a:lnSpc>
                <a:spcPct val="95000"/>
              </a:lnSpc>
              <a:tabLst>
                <a:tab pos="0" algn="l"/>
              </a:tabLst>
            </a:pPr>
            <a:r>
              <a:rPr lang="cs-CZ" sz="3200" b="0" strike="noStrike" spc="-1">
                <a:solidFill>
                  <a:srgbClr val="E6E6E6"/>
                </a:solidFill>
                <a:latin typeface="Times New Roman"/>
              </a:rPr>
              <a:t>3 fingers = cm</a:t>
            </a:r>
          </a:p>
        </p:txBody>
      </p:sp>
      <p:pic>
        <p:nvPicPr>
          <p:cNvPr id="176" name="Obrázek 3"/>
          <p:cNvPicPr/>
          <p:nvPr/>
        </p:nvPicPr>
        <p:blipFill>
          <a:blip r:embed="rId3"/>
          <a:stretch/>
        </p:blipFill>
        <p:spPr>
          <a:xfrm>
            <a:off x="4222089" y="1839003"/>
            <a:ext cx="7274254" cy="4274024"/>
          </a:xfrm>
          <a:prstGeom prst="rect">
            <a:avLst/>
          </a:prstGeom>
          <a:ln w="0">
            <a:noFill/>
          </a:ln>
        </p:spPr>
      </p:pic>
    </p:spTree>
    <p:extLst>
      <p:ext uri="{BB962C8B-B14F-4D97-AF65-F5344CB8AC3E}">
        <p14:creationId xmlns:p14="http://schemas.microsoft.com/office/powerpoint/2010/main" val="88146843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Nadpis 1"/>
          <p:cNvSpPr txBox="1"/>
          <p:nvPr/>
        </p:nvSpPr>
        <p:spPr>
          <a:xfrm>
            <a:off x="896492" y="296213"/>
            <a:ext cx="10402179" cy="1056831"/>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Mouth</a:t>
            </a:r>
            <a:r>
              <a:rPr lang="cs-CZ" sz="4000" b="1" i="1" strike="noStrike" spc="-1" dirty="0">
                <a:solidFill>
                  <a:schemeClr val="tx2"/>
                </a:solidFill>
                <a:latin typeface="Arial"/>
              </a:rPr>
              <a:t> </a:t>
            </a:r>
            <a:r>
              <a:rPr lang="cs-CZ" sz="4000" b="1" i="1" strike="noStrike" spc="-1" dirty="0" err="1">
                <a:solidFill>
                  <a:schemeClr val="tx2"/>
                </a:solidFill>
                <a:latin typeface="Arial"/>
              </a:rPr>
              <a:t>opening</a:t>
            </a:r>
            <a:endParaRPr lang="cs-CZ" sz="4000" b="0" strike="noStrike" spc="-1" dirty="0">
              <a:solidFill>
                <a:schemeClr val="tx2"/>
              </a:solidFill>
              <a:latin typeface="Calibri"/>
            </a:endParaRPr>
          </a:p>
        </p:txBody>
      </p:sp>
      <p:sp>
        <p:nvSpPr>
          <p:cNvPr id="178" name="Zástupný symbol pro text 2"/>
          <p:cNvSpPr txBox="1"/>
          <p:nvPr/>
        </p:nvSpPr>
        <p:spPr>
          <a:xfrm>
            <a:off x="896492" y="1781197"/>
            <a:ext cx="10599851" cy="4389309"/>
          </a:xfrm>
          <a:prstGeom prst="rect">
            <a:avLst/>
          </a:prstGeom>
          <a:noFill/>
          <a:ln w="0">
            <a:noFill/>
          </a:ln>
        </p:spPr>
        <p:txBody>
          <a:bodyPr lIns="0" tIns="0" rIns="0" bIns="0">
            <a:noAutofit/>
          </a:bodyPr>
          <a:lstStyle/>
          <a:p>
            <a:pPr marL="675720" indent="-675360">
              <a:lnSpc>
                <a:spcPct val="95000"/>
              </a:lnSpc>
              <a:tabLst>
                <a:tab pos="0" algn="l"/>
              </a:tabLst>
            </a:pPr>
            <a:r>
              <a:rPr lang="cs-CZ" dirty="0" err="1"/>
              <a:t>Should</a:t>
            </a:r>
            <a:r>
              <a:rPr lang="cs-CZ" dirty="0"/>
              <a:t> </a:t>
            </a:r>
            <a:r>
              <a:rPr lang="cs-CZ" dirty="0" err="1"/>
              <a:t>be</a:t>
            </a:r>
            <a:r>
              <a:rPr lang="cs-CZ" dirty="0"/>
              <a:t> </a:t>
            </a:r>
            <a:r>
              <a:rPr lang="cs-CZ" dirty="0" err="1"/>
              <a:t>adequate</a:t>
            </a:r>
            <a:r>
              <a:rPr lang="cs-CZ" dirty="0"/>
              <a:t> (3 cm </a:t>
            </a:r>
            <a:r>
              <a:rPr lang="cs-CZ" dirty="0" err="1"/>
              <a:t>or</a:t>
            </a:r>
            <a:r>
              <a:rPr lang="cs-CZ" dirty="0"/>
              <a:t> more) to </a:t>
            </a:r>
            <a:r>
              <a:rPr lang="cs-CZ" dirty="0" err="1"/>
              <a:t>easily</a:t>
            </a:r>
            <a:endParaRPr lang="cs-CZ"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cs-CZ" dirty="0" err="1"/>
              <a:t>allow</a:t>
            </a:r>
            <a:r>
              <a:rPr lang="cs-CZ" dirty="0"/>
              <a:t> a </a:t>
            </a:r>
            <a:r>
              <a:rPr lang="cs-CZ" dirty="0" err="1"/>
              <a:t>laryngoscope</a:t>
            </a:r>
            <a:r>
              <a:rPr lang="cs-CZ" dirty="0"/>
              <a:t> plus </a:t>
            </a:r>
            <a:r>
              <a:rPr lang="cs-CZ" dirty="0" err="1"/>
              <a:t>endotracheal</a:t>
            </a:r>
            <a:r>
              <a:rPr lang="cs-CZ" dirty="0"/>
              <a:t> tube (ETT).</a:t>
            </a:r>
          </a:p>
          <a:p>
            <a:pPr>
              <a:lnSpc>
                <a:spcPct val="95000"/>
              </a:lnSpc>
              <a:tabLst>
                <a:tab pos="0" algn="l"/>
              </a:tabLst>
            </a:pPr>
            <a:endParaRPr lang="cs-CZ"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cs-CZ" dirty="0" err="1"/>
              <a:t>Patients</a:t>
            </a:r>
            <a:r>
              <a:rPr lang="cs-CZ" dirty="0"/>
              <a:t> </a:t>
            </a:r>
            <a:r>
              <a:rPr lang="cs-CZ" dirty="0" err="1"/>
              <a:t>with</a:t>
            </a:r>
            <a:r>
              <a:rPr lang="cs-CZ" dirty="0"/>
              <a:t> </a:t>
            </a:r>
            <a:r>
              <a:rPr lang="cs-CZ" dirty="0" err="1"/>
              <a:t>temporomandibular</a:t>
            </a:r>
            <a:r>
              <a:rPr lang="cs-CZ" dirty="0"/>
              <a:t> joint (TMJ) </a:t>
            </a:r>
            <a:r>
              <a:rPr lang="cs-CZ" dirty="0" err="1"/>
              <a:t>disease</a:t>
            </a:r>
            <a:r>
              <a:rPr lang="cs-CZ" dirty="0"/>
              <a:t> </a:t>
            </a:r>
            <a:r>
              <a:rPr lang="cs-CZ" dirty="0" err="1"/>
              <a:t>or</a:t>
            </a:r>
            <a:r>
              <a:rPr lang="cs-CZ" dirty="0"/>
              <a:t> trismus </a:t>
            </a:r>
            <a:r>
              <a:rPr lang="cs-CZ" dirty="0" err="1"/>
              <a:t>may</a:t>
            </a:r>
            <a:r>
              <a:rPr lang="cs-CZ" dirty="0"/>
              <a:t> not </a:t>
            </a:r>
            <a:r>
              <a:rPr lang="cs-CZ" dirty="0" err="1"/>
              <a:t>be</a:t>
            </a:r>
            <a:r>
              <a:rPr lang="cs-CZ" dirty="0"/>
              <a:t> </a:t>
            </a:r>
            <a:r>
              <a:rPr lang="cs-CZ" dirty="0" err="1"/>
              <a:t>able</a:t>
            </a:r>
            <a:r>
              <a:rPr lang="cs-CZ" dirty="0"/>
              <a:t> to open </a:t>
            </a:r>
            <a:r>
              <a:rPr lang="cs-CZ" dirty="0" err="1"/>
              <a:t>widely</a:t>
            </a:r>
            <a:r>
              <a:rPr lang="cs-CZ" dirty="0"/>
              <a:t>, and </a:t>
            </a:r>
            <a:r>
              <a:rPr lang="cs-CZ" dirty="0" err="1"/>
              <a:t>may</a:t>
            </a:r>
            <a:r>
              <a:rPr lang="cs-CZ" dirty="0"/>
              <a:t> </a:t>
            </a:r>
            <a:r>
              <a:rPr lang="cs-CZ" dirty="0" err="1"/>
              <a:t>require</a:t>
            </a:r>
            <a:r>
              <a:rPr lang="cs-CZ" dirty="0"/>
              <a:t> </a:t>
            </a:r>
            <a:r>
              <a:rPr lang="cs-CZ" dirty="0" err="1"/>
              <a:t>fiberoptic</a:t>
            </a:r>
            <a:r>
              <a:rPr lang="cs-CZ" dirty="0"/>
              <a:t> </a:t>
            </a:r>
            <a:r>
              <a:rPr lang="cs-CZ" dirty="0" err="1"/>
              <a:t>intubation</a:t>
            </a:r>
            <a:r>
              <a:rPr lang="cs-CZ" dirty="0"/>
              <a:t> by </a:t>
            </a:r>
            <a:r>
              <a:rPr lang="cs-CZ" dirty="0" err="1"/>
              <a:t>the</a:t>
            </a:r>
            <a:r>
              <a:rPr lang="cs-CZ" dirty="0"/>
              <a:t> </a:t>
            </a:r>
            <a:r>
              <a:rPr lang="cs-CZ" dirty="0" err="1"/>
              <a:t>nasal</a:t>
            </a:r>
            <a:r>
              <a:rPr lang="cs-CZ" dirty="0"/>
              <a:t> </a:t>
            </a:r>
            <a:r>
              <a:rPr lang="cs-CZ" dirty="0" err="1"/>
              <a:t>route</a:t>
            </a:r>
            <a:endParaRPr lang="cs-CZ" dirty="0"/>
          </a:p>
        </p:txBody>
      </p:sp>
    </p:spTree>
    <p:extLst>
      <p:ext uri="{BB962C8B-B14F-4D97-AF65-F5344CB8AC3E}">
        <p14:creationId xmlns:p14="http://schemas.microsoft.com/office/powerpoint/2010/main" val="37158403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Nadpis 1"/>
          <p:cNvSpPr txBox="1"/>
          <p:nvPr/>
        </p:nvSpPr>
        <p:spPr>
          <a:xfrm>
            <a:off x="896492" y="296213"/>
            <a:ext cx="10402179" cy="1056831"/>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Teeth</a:t>
            </a:r>
            <a:endParaRPr lang="cs-CZ" sz="4000" b="0" strike="noStrike" spc="-1" dirty="0">
              <a:solidFill>
                <a:schemeClr val="tx2"/>
              </a:solidFill>
              <a:latin typeface="Calibri"/>
            </a:endParaRPr>
          </a:p>
        </p:txBody>
      </p:sp>
      <p:sp>
        <p:nvSpPr>
          <p:cNvPr id="180" name="Zástupný symbol pro text 2"/>
          <p:cNvSpPr txBox="1"/>
          <p:nvPr/>
        </p:nvSpPr>
        <p:spPr>
          <a:xfrm>
            <a:off x="896492" y="2612031"/>
            <a:ext cx="10599851" cy="3558475"/>
          </a:xfrm>
          <a:prstGeom prst="rect">
            <a:avLst/>
          </a:prstGeom>
          <a:noFill/>
          <a:ln w="0">
            <a:noFill/>
          </a:ln>
        </p:spPr>
        <p:txBody>
          <a:bodyPr lIns="0" tIns="0" rIns="0" bIns="0">
            <a:noAutofit/>
          </a:bodyPr>
          <a:lstStyle/>
          <a:p>
            <a:pPr marL="342720" indent="-342360">
              <a:lnSpc>
                <a:spcPct val="95000"/>
              </a:lnSpc>
              <a:tabLst>
                <a:tab pos="0" algn="l"/>
              </a:tabLst>
            </a:pPr>
            <a:r>
              <a:rPr lang="cs-CZ" sz="2800" dirty="0" err="1"/>
              <a:t>Edentulous</a:t>
            </a:r>
            <a:r>
              <a:rPr lang="cs-CZ" sz="2800" dirty="0"/>
              <a:t> </a:t>
            </a:r>
            <a:r>
              <a:rPr lang="cs-CZ" sz="2800" dirty="0" err="1"/>
              <a:t>patients</a:t>
            </a:r>
            <a:r>
              <a:rPr lang="cs-CZ" sz="2800" dirty="0"/>
              <a:t> are </a:t>
            </a:r>
            <a:r>
              <a:rPr lang="cs-CZ" sz="2800" dirty="0" err="1"/>
              <a:t>always</a:t>
            </a:r>
            <a:r>
              <a:rPr lang="cs-CZ" sz="2800" dirty="0"/>
              <a:t> </a:t>
            </a:r>
            <a:r>
              <a:rPr lang="cs-CZ" sz="2800" dirty="0" err="1"/>
              <a:t>easier</a:t>
            </a:r>
            <a:r>
              <a:rPr lang="cs-CZ" sz="2800" dirty="0"/>
              <a:t> to </a:t>
            </a:r>
            <a:r>
              <a:rPr lang="cs-CZ" sz="2800" dirty="0" err="1"/>
              <a:t>intubate</a:t>
            </a:r>
            <a:r>
              <a:rPr lang="cs-CZ" sz="2800" dirty="0"/>
              <a:t>, but are </a:t>
            </a:r>
            <a:r>
              <a:rPr lang="cs-CZ" sz="2800" dirty="0" err="1"/>
              <a:t>often</a:t>
            </a:r>
            <a:r>
              <a:rPr lang="cs-CZ" sz="2800" dirty="0"/>
              <a:t> more </a:t>
            </a:r>
            <a:r>
              <a:rPr lang="cs-CZ" sz="2800" dirty="0" err="1"/>
              <a:t>difficult</a:t>
            </a:r>
            <a:r>
              <a:rPr lang="cs-CZ" sz="2800" dirty="0"/>
              <a:t> to </a:t>
            </a:r>
            <a:r>
              <a:rPr lang="cs-CZ" sz="2800" dirty="0" err="1"/>
              <a:t>ventilate</a:t>
            </a:r>
            <a:r>
              <a:rPr lang="cs-CZ" sz="2800" dirty="0"/>
              <a:t> </a:t>
            </a:r>
            <a:r>
              <a:rPr lang="cs-CZ" sz="2800" dirty="0" err="1"/>
              <a:t>with</a:t>
            </a:r>
            <a:r>
              <a:rPr lang="cs-CZ" sz="2800" dirty="0"/>
              <a:t> a face </a:t>
            </a:r>
            <a:r>
              <a:rPr lang="cs-CZ" sz="2800" dirty="0" err="1"/>
              <a:t>mask</a:t>
            </a:r>
            <a:r>
              <a:rPr lang="cs-CZ" sz="2800" dirty="0"/>
              <a:t>.</a:t>
            </a:r>
          </a:p>
          <a:p>
            <a:pPr marL="342720" indent="-342360">
              <a:lnSpc>
                <a:spcPct val="95000"/>
              </a:lnSpc>
              <a:tabLst>
                <a:tab pos="0" algn="l"/>
              </a:tabLst>
            </a:pPr>
            <a:r>
              <a:rPr lang="cs-CZ" sz="2800" dirty="0" err="1"/>
              <a:t>Patients</a:t>
            </a:r>
            <a:r>
              <a:rPr lang="cs-CZ" sz="2800" dirty="0"/>
              <a:t> </a:t>
            </a:r>
            <a:r>
              <a:rPr lang="cs-CZ" sz="2800" dirty="0" err="1"/>
              <a:t>with</a:t>
            </a:r>
            <a:r>
              <a:rPr lang="cs-CZ" sz="2800" dirty="0"/>
              <a:t> </a:t>
            </a:r>
            <a:r>
              <a:rPr lang="cs-CZ" sz="2800" dirty="0" err="1"/>
              <a:t>teeth</a:t>
            </a:r>
            <a:r>
              <a:rPr lang="cs-CZ" sz="2800" dirty="0"/>
              <a:t> in </a:t>
            </a:r>
            <a:r>
              <a:rPr lang="cs-CZ" sz="2800" dirty="0" err="1"/>
              <a:t>poor</a:t>
            </a:r>
            <a:r>
              <a:rPr lang="cs-CZ" sz="2800" dirty="0"/>
              <a:t> </a:t>
            </a:r>
            <a:r>
              <a:rPr lang="cs-CZ" sz="2800" dirty="0" err="1"/>
              <a:t>condition</a:t>
            </a:r>
            <a:r>
              <a:rPr lang="cs-CZ" sz="2800" dirty="0"/>
              <a:t> </a:t>
            </a:r>
            <a:r>
              <a:rPr lang="cs-CZ" sz="2800" dirty="0" err="1"/>
              <a:t>or</a:t>
            </a:r>
            <a:r>
              <a:rPr lang="cs-CZ" sz="2800" dirty="0"/>
              <a:t> </a:t>
            </a:r>
            <a:r>
              <a:rPr lang="cs-CZ" sz="2800" dirty="0" err="1"/>
              <a:t>with</a:t>
            </a:r>
            <a:r>
              <a:rPr lang="cs-CZ" sz="2800" dirty="0"/>
              <a:t> very prominent </a:t>
            </a:r>
            <a:r>
              <a:rPr lang="cs-CZ" sz="2800" dirty="0" err="1"/>
              <a:t>teeth</a:t>
            </a:r>
            <a:r>
              <a:rPr lang="cs-CZ" sz="2800" dirty="0"/>
              <a:t> </a:t>
            </a:r>
            <a:r>
              <a:rPr lang="cs-CZ" sz="2800" dirty="0" err="1"/>
              <a:t>may</a:t>
            </a:r>
            <a:r>
              <a:rPr lang="cs-CZ" sz="2800" dirty="0"/>
              <a:t> </a:t>
            </a:r>
            <a:r>
              <a:rPr lang="cs-CZ" sz="2800" dirty="0" err="1"/>
              <a:t>be</a:t>
            </a:r>
            <a:r>
              <a:rPr lang="cs-CZ" sz="2800" dirty="0"/>
              <a:t> more </a:t>
            </a:r>
            <a:r>
              <a:rPr lang="cs-CZ" sz="2800" dirty="0" err="1"/>
              <a:t>difficult</a:t>
            </a:r>
            <a:r>
              <a:rPr lang="cs-CZ" sz="2800" dirty="0"/>
              <a:t> to </a:t>
            </a:r>
            <a:r>
              <a:rPr lang="cs-CZ" sz="2800" dirty="0" err="1"/>
              <a:t>intubate</a:t>
            </a:r>
            <a:r>
              <a:rPr lang="cs-CZ" sz="2800" dirty="0"/>
              <a:t>.</a:t>
            </a:r>
          </a:p>
        </p:txBody>
      </p:sp>
      <p:pic>
        <p:nvPicPr>
          <p:cNvPr id="181" name="Obrázek 3"/>
          <p:cNvPicPr/>
          <p:nvPr/>
        </p:nvPicPr>
        <p:blipFill>
          <a:blip r:embed="rId3"/>
          <a:srcRect l="31059" t="16492" r="31427" b="35065"/>
          <a:stretch/>
        </p:blipFill>
        <p:spPr>
          <a:xfrm>
            <a:off x="8707161" y="0"/>
            <a:ext cx="3482342" cy="2285119"/>
          </a:xfrm>
          <a:prstGeom prst="rect">
            <a:avLst/>
          </a:prstGeom>
          <a:ln w="0">
            <a:noFill/>
          </a:ln>
        </p:spPr>
      </p:pic>
      <p:pic>
        <p:nvPicPr>
          <p:cNvPr id="182" name="Obrázek 4"/>
          <p:cNvPicPr/>
          <p:nvPr/>
        </p:nvPicPr>
        <p:blipFill>
          <a:blip r:embed="rId4"/>
          <a:stretch/>
        </p:blipFill>
        <p:spPr>
          <a:xfrm>
            <a:off x="4598276" y="0"/>
            <a:ext cx="3674354" cy="1866109"/>
          </a:xfrm>
          <a:prstGeom prst="rect">
            <a:avLst/>
          </a:prstGeom>
          <a:ln w="0">
            <a:noFill/>
          </a:ln>
        </p:spPr>
      </p:pic>
    </p:spTree>
    <p:extLst>
      <p:ext uri="{BB962C8B-B14F-4D97-AF65-F5344CB8AC3E}">
        <p14:creationId xmlns:p14="http://schemas.microsoft.com/office/powerpoint/2010/main" val="99799842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Nadpis 1"/>
          <p:cNvSpPr txBox="1"/>
          <p:nvPr/>
        </p:nvSpPr>
        <p:spPr>
          <a:xfrm>
            <a:off x="896492" y="256043"/>
            <a:ext cx="10390859" cy="1128679"/>
          </a:xfrm>
          <a:prstGeom prst="rect">
            <a:avLst/>
          </a:prstGeom>
          <a:noFill/>
          <a:ln w="0">
            <a:noFill/>
          </a:ln>
        </p:spPr>
        <p:txBody>
          <a:bodyPr lIns="0" tIns="0" rIns="0" bIns="0" anchor="ctr">
            <a:noAutofit/>
          </a:bodyPr>
          <a:lstStyle/>
          <a:p>
            <a:pPr>
              <a:lnSpc>
                <a:spcPct val="93000"/>
              </a:lnSpc>
              <a:tabLst>
                <a:tab pos="0" algn="l"/>
              </a:tabLst>
            </a:pPr>
            <a:r>
              <a:rPr lang="en-US" sz="4000" b="1" i="1" strike="noStrike" spc="-1" dirty="0">
                <a:solidFill>
                  <a:schemeClr val="tx2"/>
                </a:solidFill>
                <a:latin typeface="Arial"/>
              </a:rPr>
              <a:t>The </a:t>
            </a:r>
            <a:r>
              <a:rPr lang="cs-CZ" sz="4000" b="1" i="1" strike="noStrike" spc="-1" dirty="0">
                <a:solidFill>
                  <a:schemeClr val="tx2"/>
                </a:solidFill>
                <a:latin typeface="Arial"/>
              </a:rPr>
              <a:t>U</a:t>
            </a:r>
            <a:r>
              <a:rPr lang="en-US" sz="4000" b="1" i="1" strike="noStrike" spc="-1" dirty="0" err="1">
                <a:solidFill>
                  <a:schemeClr val="tx2"/>
                </a:solidFill>
                <a:latin typeface="Arial"/>
              </a:rPr>
              <a:t>pper</a:t>
            </a:r>
            <a:r>
              <a:rPr lang="en-US" sz="4000" b="1" i="1" strike="noStrike" spc="-1" dirty="0">
                <a:solidFill>
                  <a:schemeClr val="tx2"/>
                </a:solidFill>
                <a:latin typeface="Arial"/>
              </a:rPr>
              <a:t> </a:t>
            </a:r>
            <a:r>
              <a:rPr lang="cs-CZ" sz="4000" b="1" i="1" strike="noStrike" spc="-1" dirty="0">
                <a:solidFill>
                  <a:schemeClr val="tx2"/>
                </a:solidFill>
                <a:latin typeface="Arial"/>
              </a:rPr>
              <a:t>L</a:t>
            </a:r>
            <a:r>
              <a:rPr lang="en-US" sz="4000" b="1" i="1" strike="noStrike" spc="-1" dirty="0" err="1">
                <a:solidFill>
                  <a:schemeClr val="tx2"/>
                </a:solidFill>
                <a:latin typeface="Arial"/>
              </a:rPr>
              <a:t>ip</a:t>
            </a:r>
            <a:r>
              <a:rPr lang="en-US" sz="4000" b="1" i="1" strike="noStrike" spc="-1" dirty="0">
                <a:solidFill>
                  <a:schemeClr val="tx2"/>
                </a:solidFill>
                <a:latin typeface="Arial"/>
              </a:rPr>
              <a:t> </a:t>
            </a:r>
            <a:r>
              <a:rPr lang="cs-CZ" sz="4000" b="1" i="1" strike="noStrike" spc="-1" dirty="0">
                <a:solidFill>
                  <a:schemeClr val="tx2"/>
                </a:solidFill>
                <a:latin typeface="Arial"/>
              </a:rPr>
              <a:t>B</a:t>
            </a:r>
            <a:r>
              <a:rPr lang="en-US" sz="4000" b="1" i="1" strike="noStrike" spc="-1" dirty="0" err="1">
                <a:solidFill>
                  <a:schemeClr val="tx2"/>
                </a:solidFill>
                <a:latin typeface="Arial"/>
              </a:rPr>
              <a:t>ite</a:t>
            </a:r>
            <a:r>
              <a:rPr lang="en-US" sz="4000" b="1" i="1" strike="noStrike" spc="-1" dirty="0">
                <a:solidFill>
                  <a:schemeClr val="tx2"/>
                </a:solidFill>
                <a:latin typeface="Arial"/>
              </a:rPr>
              <a:t>  test</a:t>
            </a:r>
            <a:endParaRPr lang="cs-CZ" sz="4000" b="0" strike="noStrike" spc="-1" dirty="0">
              <a:solidFill>
                <a:schemeClr val="tx2"/>
              </a:solidFill>
              <a:latin typeface="Calibri"/>
            </a:endParaRPr>
          </a:p>
        </p:txBody>
      </p:sp>
      <p:pic>
        <p:nvPicPr>
          <p:cNvPr id="184" name="Zástupný symbol pro obsah 4"/>
          <p:cNvPicPr/>
          <p:nvPr/>
        </p:nvPicPr>
        <p:blipFill>
          <a:blip r:embed="rId2"/>
          <a:stretch/>
        </p:blipFill>
        <p:spPr>
          <a:xfrm>
            <a:off x="0" y="1984007"/>
            <a:ext cx="12191679" cy="3996100"/>
          </a:xfrm>
          <a:prstGeom prst="rect">
            <a:avLst/>
          </a:prstGeom>
          <a:ln w="0">
            <a:noFill/>
          </a:ln>
        </p:spPr>
      </p:pic>
    </p:spTree>
    <p:extLst>
      <p:ext uri="{BB962C8B-B14F-4D97-AF65-F5344CB8AC3E}">
        <p14:creationId xmlns:p14="http://schemas.microsoft.com/office/powerpoint/2010/main" val="120117237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err="1">
                <a:solidFill>
                  <a:schemeClr val="tx2"/>
                </a:solidFill>
                <a:latin typeface="Arial"/>
              </a:rPr>
              <a:t>Mallampati</a:t>
            </a:r>
            <a:endParaRPr lang="cs-CZ" sz="4000" b="0" strike="noStrike" spc="-1" dirty="0">
              <a:solidFill>
                <a:schemeClr val="tx2"/>
              </a:solidFill>
              <a:latin typeface="Calibri"/>
            </a:endParaRPr>
          </a:p>
        </p:txBody>
      </p:sp>
      <p:sp>
        <p:nvSpPr>
          <p:cNvPr id="186"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342720" indent="-342360">
              <a:lnSpc>
                <a:spcPct val="95000"/>
              </a:lnSpc>
              <a:tabLst>
                <a:tab pos="0" algn="l"/>
              </a:tabLst>
            </a:pPr>
            <a:r>
              <a:rPr lang="en-GB" sz="3200" b="0" strike="noStrike" spc="-1">
                <a:solidFill>
                  <a:srgbClr val="E6E6E6"/>
                </a:solidFill>
                <a:latin typeface="Times New Roman"/>
              </a:rPr>
              <a:t>OTI easy 95%			            OTI difficult 50%</a:t>
            </a:r>
            <a:endParaRPr lang="cs-CZ" sz="3200" b="0" strike="noStrike" spc="-1">
              <a:solidFill>
                <a:srgbClr val="E6E6E6"/>
              </a:solidFill>
              <a:latin typeface="Times New Roman"/>
            </a:endParaRPr>
          </a:p>
        </p:txBody>
      </p:sp>
      <p:pic>
        <p:nvPicPr>
          <p:cNvPr id="187" name="Obrázek 3"/>
          <p:cNvPicPr/>
          <p:nvPr/>
        </p:nvPicPr>
        <p:blipFill>
          <a:blip r:embed="rId3"/>
          <a:stretch/>
        </p:blipFill>
        <p:spPr>
          <a:xfrm>
            <a:off x="921745" y="2358927"/>
            <a:ext cx="10173593" cy="3229930"/>
          </a:xfrm>
          <a:prstGeom prst="rect">
            <a:avLst/>
          </a:prstGeom>
          <a:ln w="0">
            <a:noFill/>
          </a:ln>
        </p:spPr>
      </p:pic>
    </p:spTree>
    <p:extLst>
      <p:ext uri="{BB962C8B-B14F-4D97-AF65-F5344CB8AC3E}">
        <p14:creationId xmlns:p14="http://schemas.microsoft.com/office/powerpoint/2010/main" val="116057048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Nadpis 1"/>
          <p:cNvSpPr txBox="1"/>
          <p:nvPr/>
        </p:nvSpPr>
        <p:spPr>
          <a:xfrm>
            <a:off x="896492" y="256043"/>
            <a:ext cx="10390859" cy="1128679"/>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Cervical</a:t>
            </a:r>
            <a:r>
              <a:rPr lang="cs-CZ" sz="4000" b="1" i="1" strike="noStrike" spc="-1" dirty="0">
                <a:solidFill>
                  <a:schemeClr val="tx2"/>
                </a:solidFill>
                <a:latin typeface="Arial"/>
              </a:rPr>
              <a:t> mobility</a:t>
            </a:r>
            <a:endParaRPr lang="cs-CZ" sz="4000" b="0" strike="noStrike" spc="-1" dirty="0">
              <a:solidFill>
                <a:schemeClr val="tx2"/>
              </a:solidFill>
              <a:latin typeface="Calibri"/>
            </a:endParaRPr>
          </a:p>
        </p:txBody>
      </p:sp>
      <p:sp>
        <p:nvSpPr>
          <p:cNvPr id="189" name="Zástupný symbol pro obsah 2"/>
          <p:cNvSpPr txBox="1"/>
          <p:nvPr/>
        </p:nvSpPr>
        <p:spPr>
          <a:xfrm>
            <a:off x="896492" y="1781524"/>
            <a:ext cx="10588531" cy="4462790"/>
          </a:xfrm>
          <a:prstGeom prst="rect">
            <a:avLst/>
          </a:prstGeom>
          <a:noFill/>
          <a:ln w="0">
            <a:noFill/>
          </a:ln>
        </p:spPr>
        <p:txBody>
          <a:bodyPr lIns="0" tIns="0" rIns="0" bIns="0">
            <a:noAutofit/>
          </a:bodyPr>
          <a:lstStyle/>
          <a:p>
            <a:pPr marL="342720" indent="-342360">
              <a:lnSpc>
                <a:spcPct val="95000"/>
              </a:lnSpc>
              <a:tabLst>
                <a:tab pos="0" algn="l"/>
              </a:tabLst>
            </a:pPr>
            <a:r>
              <a:rPr lang="cs-CZ" dirty="0" err="1"/>
              <a:t>Head</a:t>
            </a:r>
            <a:r>
              <a:rPr lang="cs-CZ" dirty="0"/>
              <a:t> in </a:t>
            </a:r>
            <a:r>
              <a:rPr lang="cs-CZ" dirty="0" err="1"/>
              <a:t>neutral</a:t>
            </a:r>
            <a:r>
              <a:rPr lang="cs-CZ" dirty="0"/>
              <a:t> </a:t>
            </a:r>
            <a:r>
              <a:rPr lang="cs-CZ" dirty="0" err="1"/>
              <a:t>position</a:t>
            </a:r>
            <a:r>
              <a:rPr lang="cs-CZ" dirty="0"/>
              <a:t>.</a:t>
            </a:r>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a:t>Use index 2 index </a:t>
            </a:r>
            <a:r>
              <a:rPr lang="cs-CZ" dirty="0" err="1"/>
              <a:t>fingers</a:t>
            </a:r>
            <a:r>
              <a:rPr lang="cs-CZ" dirty="0"/>
              <a:t>:</a:t>
            </a:r>
          </a:p>
          <a:p>
            <a:pPr marL="800280" lvl="1" indent="-456840">
              <a:lnSpc>
                <a:spcPct val="90000"/>
              </a:lnSpc>
              <a:spcBef>
                <a:spcPts val="499"/>
              </a:spcBef>
              <a:buClr>
                <a:srgbClr val="FFFFFF"/>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en-US" dirty="0"/>
              <a:t>on chin </a:t>
            </a:r>
            <a:r>
              <a:rPr lang="cs-CZ" dirty="0"/>
              <a:t> </a:t>
            </a:r>
            <a:r>
              <a:rPr lang="en-US" dirty="0"/>
              <a:t>and nape</a:t>
            </a:r>
            <a:endParaRPr lang="cs-CZ" dirty="0"/>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err="1"/>
              <a:t>Extension</a:t>
            </a:r>
            <a:r>
              <a:rPr lang="cs-CZ" dirty="0"/>
              <a:t> </a:t>
            </a:r>
            <a:r>
              <a:rPr lang="cs-CZ" dirty="0" err="1"/>
              <a:t>of</a:t>
            </a:r>
            <a:r>
              <a:rPr lang="cs-CZ" dirty="0"/>
              <a:t> </a:t>
            </a:r>
            <a:r>
              <a:rPr lang="cs-CZ" dirty="0" err="1"/>
              <a:t>neck</a:t>
            </a:r>
            <a:endParaRPr lang="cs-CZ" dirty="0"/>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err="1"/>
              <a:t>Read</a:t>
            </a:r>
            <a:r>
              <a:rPr lang="cs-CZ" dirty="0"/>
              <a:t> </a:t>
            </a:r>
            <a:r>
              <a:rPr lang="cs-CZ" dirty="0" err="1"/>
              <a:t>the</a:t>
            </a:r>
            <a:r>
              <a:rPr lang="cs-CZ" dirty="0"/>
              <a:t> </a:t>
            </a:r>
            <a:r>
              <a:rPr lang="cs-CZ" dirty="0" err="1"/>
              <a:t>position</a:t>
            </a:r>
            <a:r>
              <a:rPr lang="cs-CZ" dirty="0"/>
              <a:t> </a:t>
            </a:r>
            <a:r>
              <a:rPr lang="cs-CZ" dirty="0" err="1"/>
              <a:t>of</a:t>
            </a:r>
            <a:r>
              <a:rPr lang="cs-CZ" dirty="0"/>
              <a:t> </a:t>
            </a:r>
            <a:r>
              <a:rPr lang="cs-CZ" dirty="0" err="1"/>
              <a:t>fingers</a:t>
            </a:r>
            <a:endParaRPr lang="cs-CZ" dirty="0"/>
          </a:p>
          <a:p>
            <a:pPr>
              <a:lnSpc>
                <a:spcPct val="95000"/>
              </a:lnSpc>
              <a:tabLst>
                <a:tab pos="0" algn="l"/>
              </a:tabLst>
            </a:pPr>
            <a:r>
              <a:rPr lang="cs-CZ" dirty="0" err="1"/>
              <a:t>Result</a:t>
            </a:r>
            <a:r>
              <a:rPr lang="cs-CZ" dirty="0"/>
              <a:t>:</a:t>
            </a:r>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err="1"/>
              <a:t>Normal</a:t>
            </a:r>
            <a:r>
              <a:rPr lang="cs-CZ" dirty="0"/>
              <a:t> </a:t>
            </a:r>
            <a:r>
              <a:rPr lang="cs-CZ" dirty="0" err="1"/>
              <a:t>bend</a:t>
            </a:r>
            <a:endParaRPr lang="cs-CZ" dirty="0"/>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err="1"/>
              <a:t>slightly</a:t>
            </a:r>
            <a:r>
              <a:rPr lang="cs-CZ" dirty="0"/>
              <a:t> limited =  </a:t>
            </a:r>
            <a:r>
              <a:rPr lang="cs-CZ" dirty="0" err="1"/>
              <a:t>fingers</a:t>
            </a:r>
            <a:r>
              <a:rPr lang="cs-CZ" dirty="0"/>
              <a:t> </a:t>
            </a:r>
            <a:r>
              <a:rPr lang="cs-CZ" dirty="0" err="1"/>
              <a:t>horizontal</a:t>
            </a:r>
            <a:r>
              <a:rPr lang="cs-CZ" dirty="0"/>
              <a:t> </a:t>
            </a:r>
          </a:p>
          <a:p>
            <a:pPr marL="457200" indent="-456840">
              <a:lnSpc>
                <a:spcPct val="95000"/>
              </a:lnSpc>
              <a:buClr>
                <a:srgbClr val="E6E6E6"/>
              </a:buClr>
              <a:buFont typeface="Arial"/>
              <a:buChar char="•"/>
              <a:tabLst>
                <a:tab pos="342720" algn="l"/>
                <a:tab pos="448920" algn="l"/>
                <a:tab pos="898200" algn="l"/>
                <a:tab pos="1347480" algn="l"/>
                <a:tab pos="1796760" algn="l"/>
                <a:tab pos="2246040" algn="l"/>
                <a:tab pos="2695320" algn="l"/>
                <a:tab pos="3144600" algn="l"/>
                <a:tab pos="3593880" algn="l"/>
                <a:tab pos="4043160" algn="l"/>
                <a:tab pos="4492440" algn="l"/>
                <a:tab pos="4941360" algn="l"/>
                <a:tab pos="5390640" algn="l"/>
                <a:tab pos="5839920" algn="l"/>
                <a:tab pos="6289200" algn="l"/>
                <a:tab pos="6738480" algn="l"/>
                <a:tab pos="7187760" algn="l"/>
                <a:tab pos="7637040" algn="l"/>
                <a:tab pos="8086320" algn="l"/>
                <a:tab pos="8535600" algn="l"/>
                <a:tab pos="8984880" algn="l"/>
              </a:tabLst>
            </a:pPr>
            <a:r>
              <a:rPr lang="cs-CZ" dirty="0" err="1"/>
              <a:t>significantly</a:t>
            </a:r>
            <a:r>
              <a:rPr lang="cs-CZ" dirty="0"/>
              <a:t> </a:t>
            </a:r>
            <a:r>
              <a:rPr lang="cs-CZ" dirty="0" err="1"/>
              <a:t>reduced</a:t>
            </a:r>
            <a:r>
              <a:rPr lang="cs-CZ" dirty="0"/>
              <a:t> </a:t>
            </a:r>
            <a:r>
              <a:rPr lang="cs-CZ" dirty="0" err="1"/>
              <a:t>bend</a:t>
            </a:r>
            <a:r>
              <a:rPr lang="cs-CZ" dirty="0"/>
              <a:t> </a:t>
            </a:r>
          </a:p>
        </p:txBody>
      </p:sp>
      <p:pic>
        <p:nvPicPr>
          <p:cNvPr id="190" name="Obrázek 4"/>
          <p:cNvPicPr/>
          <p:nvPr/>
        </p:nvPicPr>
        <p:blipFill>
          <a:blip r:embed="rId2"/>
          <a:stretch/>
        </p:blipFill>
        <p:spPr>
          <a:xfrm>
            <a:off x="8064508" y="0"/>
            <a:ext cx="4126736" cy="3160041"/>
          </a:xfrm>
          <a:prstGeom prst="rect">
            <a:avLst/>
          </a:prstGeom>
          <a:ln w="0">
            <a:noFill/>
          </a:ln>
        </p:spPr>
      </p:pic>
      <p:sp>
        <p:nvSpPr>
          <p:cNvPr id="191" name="Ovál 5"/>
          <p:cNvSpPr/>
          <p:nvPr/>
        </p:nvSpPr>
        <p:spPr>
          <a:xfrm>
            <a:off x="8064508" y="1138150"/>
            <a:ext cx="282576" cy="246572"/>
          </a:xfrm>
          <a:prstGeom prst="ellipse">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sp>
      <p:sp>
        <p:nvSpPr>
          <p:cNvPr id="192" name="Ovál 6"/>
          <p:cNvSpPr/>
          <p:nvPr/>
        </p:nvSpPr>
        <p:spPr>
          <a:xfrm>
            <a:off x="11295623" y="2462781"/>
            <a:ext cx="282576" cy="246572"/>
          </a:xfrm>
          <a:prstGeom prst="ellipse">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sp>
      <p:pic>
        <p:nvPicPr>
          <p:cNvPr id="193" name="Obrázek 8"/>
          <p:cNvPicPr/>
          <p:nvPr/>
        </p:nvPicPr>
        <p:blipFill>
          <a:blip r:embed="rId3"/>
          <a:srcRect l="50000"/>
          <a:stretch/>
        </p:blipFill>
        <p:spPr>
          <a:xfrm>
            <a:off x="9402062" y="3856648"/>
            <a:ext cx="2789618" cy="3001320"/>
          </a:xfrm>
          <a:prstGeom prst="rect">
            <a:avLst/>
          </a:prstGeom>
          <a:ln w="0">
            <a:noFill/>
          </a:ln>
        </p:spPr>
      </p:pic>
      <p:sp>
        <p:nvSpPr>
          <p:cNvPr id="194" name="Ovál 9"/>
          <p:cNvSpPr/>
          <p:nvPr/>
        </p:nvSpPr>
        <p:spPr>
          <a:xfrm>
            <a:off x="9402061" y="4818442"/>
            <a:ext cx="282576" cy="246572"/>
          </a:xfrm>
          <a:prstGeom prst="ellipse">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sp>
      <p:sp>
        <p:nvSpPr>
          <p:cNvPr id="195" name="Ovál 10"/>
          <p:cNvSpPr/>
          <p:nvPr/>
        </p:nvSpPr>
        <p:spPr>
          <a:xfrm>
            <a:off x="11852937" y="4607468"/>
            <a:ext cx="282576" cy="246572"/>
          </a:xfrm>
          <a:prstGeom prst="ellipse">
            <a:avLst/>
          </a:prstGeom>
          <a:solidFill>
            <a:srgbClr val="ED7D31"/>
          </a:solidFill>
          <a:ln>
            <a:solidFill>
              <a:srgbClr val="AF5C24"/>
            </a:solidFill>
          </a:ln>
        </p:spPr>
        <p:style>
          <a:lnRef idx="2">
            <a:schemeClr val="accent2">
              <a:shade val="50000"/>
            </a:schemeClr>
          </a:lnRef>
          <a:fillRef idx="1">
            <a:schemeClr val="accent2"/>
          </a:fillRef>
          <a:effectRef idx="0">
            <a:schemeClr val="accent2"/>
          </a:effectRef>
          <a:fontRef idx="minor"/>
        </p:style>
      </p:sp>
      <p:sp>
        <p:nvSpPr>
          <p:cNvPr id="196" name="Přímá spojnice 12"/>
          <p:cNvSpPr/>
          <p:nvPr/>
        </p:nvSpPr>
        <p:spPr>
          <a:xfrm flipH="1">
            <a:off x="9220064" y="4730590"/>
            <a:ext cx="2915449" cy="327"/>
          </a:xfrm>
          <a:prstGeom prst="line">
            <a:avLst/>
          </a:prstGeom>
          <a:ln>
            <a:solidFill>
              <a:srgbClr val="FFC000"/>
            </a:solidFill>
          </a:ln>
        </p:spPr>
        <p:style>
          <a:lnRef idx="1">
            <a:schemeClr val="accent4"/>
          </a:lnRef>
          <a:fillRef idx="0">
            <a:schemeClr val="accent4"/>
          </a:fillRef>
          <a:effectRef idx="0">
            <a:schemeClr val="accent4"/>
          </a:effectRef>
          <a:fontRef idx="minor"/>
        </p:style>
      </p:sp>
    </p:spTree>
    <p:extLst>
      <p:ext uri="{BB962C8B-B14F-4D97-AF65-F5344CB8AC3E}">
        <p14:creationId xmlns:p14="http://schemas.microsoft.com/office/powerpoint/2010/main" val="142436797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 name="Obrázek 4"/>
          <p:cNvPicPr/>
          <p:nvPr/>
        </p:nvPicPr>
        <p:blipFill>
          <a:blip r:embed="rId3"/>
          <a:stretch/>
        </p:blipFill>
        <p:spPr>
          <a:xfrm>
            <a:off x="10210167" y="1167217"/>
            <a:ext cx="1819108" cy="1883418"/>
          </a:xfrm>
          <a:prstGeom prst="rect">
            <a:avLst/>
          </a:prstGeom>
          <a:ln w="0">
            <a:noFill/>
          </a:ln>
        </p:spPr>
      </p:pic>
      <p:pic>
        <p:nvPicPr>
          <p:cNvPr id="94" name="Obrázek 5" descr="Obsah obrázku mapa&#10;&#10;Popis se vygeneroval automaticky."/>
          <p:cNvPicPr/>
          <p:nvPr/>
        </p:nvPicPr>
        <p:blipFill>
          <a:blip r:embed="rId4"/>
          <a:stretch/>
        </p:blipFill>
        <p:spPr>
          <a:xfrm>
            <a:off x="8115885" y="1167217"/>
            <a:ext cx="1981948" cy="1883418"/>
          </a:xfrm>
          <a:prstGeom prst="rect">
            <a:avLst/>
          </a:prstGeom>
          <a:ln w="0">
            <a:noFill/>
          </a:ln>
        </p:spPr>
      </p:pic>
      <p:sp>
        <p:nvSpPr>
          <p:cNvPr id="2" name="Nadpis 1"/>
          <p:cNvSpPr>
            <a:spLocks noGrp="1"/>
          </p:cNvSpPr>
          <p:nvPr>
            <p:ph type="title"/>
          </p:nvPr>
        </p:nvSpPr>
        <p:spPr/>
        <p:txBody>
          <a:bodyPr/>
          <a:lstStyle/>
          <a:p>
            <a:r>
              <a:rPr lang="cs-CZ" dirty="0" err="1"/>
              <a:t>How</a:t>
            </a:r>
            <a:r>
              <a:rPr lang="cs-CZ" dirty="0"/>
              <a:t> to </a:t>
            </a:r>
            <a:r>
              <a:rPr lang="cs-CZ" dirty="0" err="1"/>
              <a:t>get</a:t>
            </a:r>
            <a:r>
              <a:rPr lang="cs-CZ" dirty="0"/>
              <a:t> </a:t>
            </a:r>
            <a:r>
              <a:rPr lang="cs-CZ" dirty="0" err="1"/>
              <a:t>credit</a:t>
            </a:r>
            <a:r>
              <a:rPr lang="cs-CZ" dirty="0"/>
              <a:t>??</a:t>
            </a:r>
            <a:br>
              <a:rPr lang="cs-CZ" dirty="0"/>
            </a:br>
            <a:endParaRPr lang="cs-CZ" dirty="0"/>
          </a:p>
        </p:txBody>
      </p:sp>
      <p:sp>
        <p:nvSpPr>
          <p:cNvPr id="4" name="Zástupný symbol pro obsah 3"/>
          <p:cNvSpPr>
            <a:spLocks noGrp="1"/>
          </p:cNvSpPr>
          <p:nvPr>
            <p:ph idx="1"/>
          </p:nvPr>
        </p:nvSpPr>
        <p:spPr/>
        <p:txBody>
          <a:bodyPr/>
          <a:lstStyle/>
          <a:p>
            <a:r>
              <a:rPr lang="en-US" dirty="0"/>
              <a:t>Lectures</a:t>
            </a:r>
          </a:p>
          <a:p>
            <a:r>
              <a:rPr lang="en-US" dirty="0"/>
              <a:t>Literature : Larsen, Miller, </a:t>
            </a:r>
            <a:r>
              <a:rPr lang="en-US" dirty="0" err="1"/>
              <a:t>Barash</a:t>
            </a:r>
            <a:endParaRPr lang="en-US" dirty="0"/>
          </a:p>
          <a:p>
            <a:endParaRPr lang="cs-CZ" dirty="0" smtClean="0"/>
          </a:p>
          <a:p>
            <a:r>
              <a:rPr lang="en-US" dirty="0" smtClean="0"/>
              <a:t>Simulation </a:t>
            </a:r>
            <a:r>
              <a:rPr lang="en-US" dirty="0"/>
              <a:t>(Airway management drill)</a:t>
            </a:r>
          </a:p>
          <a:p>
            <a:r>
              <a:rPr lang="en-US" dirty="0" smtClean="0"/>
              <a:t>OR </a:t>
            </a:r>
            <a:r>
              <a:rPr lang="en-US" dirty="0"/>
              <a:t>– voluntary </a:t>
            </a:r>
            <a:r>
              <a:rPr lang="en-US" dirty="0" err="1"/>
              <a:t>intership</a:t>
            </a:r>
            <a:r>
              <a:rPr lang="en-US" dirty="0"/>
              <a:t> – </a:t>
            </a:r>
            <a:r>
              <a:rPr lang="cs-CZ" dirty="0" smtClean="0"/>
              <a:t>(</a:t>
            </a:r>
            <a:r>
              <a:rPr lang="en-US" dirty="0" smtClean="0"/>
              <a:t>COVID </a:t>
            </a:r>
            <a:r>
              <a:rPr lang="en-US" dirty="0"/>
              <a:t>era not </a:t>
            </a:r>
            <a:r>
              <a:rPr lang="en-US" dirty="0" smtClean="0"/>
              <a:t>possible</a:t>
            </a:r>
            <a:r>
              <a:rPr lang="cs-CZ" dirty="0" smtClean="0"/>
              <a:t>)</a:t>
            </a:r>
            <a:endParaRPr lang="en-US" dirty="0"/>
          </a:p>
          <a:p>
            <a:r>
              <a:rPr lang="en-US" dirty="0" smtClean="0"/>
              <a:t>Oral </a:t>
            </a:r>
            <a:r>
              <a:rPr lang="en-US" dirty="0"/>
              <a:t>Exam (December </a:t>
            </a:r>
            <a:r>
              <a:rPr lang="en-US" dirty="0" smtClean="0"/>
              <a:t>202</a:t>
            </a:r>
            <a:r>
              <a:rPr lang="cs-CZ" dirty="0"/>
              <a:t>2</a:t>
            </a:r>
            <a:r>
              <a:rPr lang="en-US" dirty="0" smtClean="0"/>
              <a:t> </a:t>
            </a:r>
            <a:r>
              <a:rPr lang="en-US" dirty="0"/>
              <a:t>– February </a:t>
            </a:r>
            <a:r>
              <a:rPr lang="en-US" dirty="0" smtClean="0"/>
              <a:t>202</a:t>
            </a:r>
            <a:r>
              <a:rPr lang="cs-CZ" dirty="0" smtClean="0"/>
              <a:t>3</a:t>
            </a:r>
            <a:r>
              <a:rPr lang="en-US" dirty="0" smtClean="0"/>
              <a:t>)</a:t>
            </a:r>
            <a:endParaRPr lang="en-US" dirty="0"/>
          </a:p>
          <a:p>
            <a:endParaRPr lang="cs-CZ" dirty="0"/>
          </a:p>
        </p:txBody>
      </p:sp>
    </p:spTree>
    <p:extLst>
      <p:ext uri="{BB962C8B-B14F-4D97-AF65-F5344CB8AC3E}">
        <p14:creationId xmlns:p14="http://schemas.microsoft.com/office/powerpoint/2010/main" val="190342538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7" name="Nadpis 1"/>
          <p:cNvSpPr txBox="1"/>
          <p:nvPr/>
        </p:nvSpPr>
        <p:spPr>
          <a:xfrm>
            <a:off x="896492" y="256369"/>
            <a:ext cx="10402179" cy="113880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Thyromental</a:t>
            </a:r>
            <a:r>
              <a:rPr lang="cs-CZ" sz="4000" b="1" i="1" strike="noStrike" spc="-1" dirty="0">
                <a:solidFill>
                  <a:schemeClr val="tx2"/>
                </a:solidFill>
                <a:latin typeface="Arial"/>
              </a:rPr>
              <a:t> distance</a:t>
            </a:r>
            <a:endParaRPr lang="cs-CZ" sz="4000" b="0" strike="noStrike" spc="-1" dirty="0">
              <a:solidFill>
                <a:schemeClr val="tx2"/>
              </a:solidFill>
              <a:latin typeface="Calibri"/>
            </a:endParaRPr>
          </a:p>
        </p:txBody>
      </p:sp>
      <p:sp>
        <p:nvSpPr>
          <p:cNvPr id="198" name="Zástupný symbol pro text 2"/>
          <p:cNvSpPr txBox="1"/>
          <p:nvPr/>
        </p:nvSpPr>
        <p:spPr>
          <a:xfrm>
            <a:off x="896492" y="1781524"/>
            <a:ext cx="10599851" cy="4471282"/>
          </a:xfrm>
          <a:prstGeom prst="rect">
            <a:avLst/>
          </a:prstGeom>
          <a:noFill/>
          <a:ln w="0">
            <a:noFill/>
          </a:ln>
        </p:spPr>
        <p:txBody>
          <a:bodyPr lIns="0" tIns="0" rIns="0" bIns="0">
            <a:noAutofit/>
          </a:bodyPr>
          <a:lstStyle/>
          <a:p>
            <a:pPr marL="342720" indent="-342360">
              <a:lnSpc>
                <a:spcPct val="95000"/>
              </a:lnSpc>
              <a:tabLst>
                <a:tab pos="0" algn="l"/>
              </a:tabLst>
            </a:pPr>
            <a:r>
              <a:rPr lang="cs-CZ" sz="3200" b="0" strike="noStrike" spc="-1">
                <a:solidFill>
                  <a:srgbClr val="E6E6E6"/>
                </a:solidFill>
                <a:latin typeface="Times New Roman"/>
              </a:rPr>
              <a:t> Distance from the mentum of the </a:t>
            </a:r>
            <a:r>
              <a:rPr lang="cs-CZ" sz="3200" b="0" strike="noStrike" spc="-1">
                <a:solidFill>
                  <a:srgbClr val="FFFF00"/>
                </a:solidFill>
                <a:latin typeface="Times New Roman"/>
              </a:rPr>
              <a:t>mandible to the thyroid</a:t>
            </a:r>
            <a:r>
              <a:rPr lang="cs-CZ" sz="3200" b="0" strike="noStrike" spc="-1">
                <a:solidFill>
                  <a:srgbClr val="E6E6E6"/>
                </a:solidFill>
                <a:latin typeface="Times New Roman"/>
              </a:rPr>
              <a:t>, with neck fully extended.</a:t>
            </a:r>
          </a:p>
          <a:p>
            <a:pPr marL="342720" indent="-342360">
              <a:lnSpc>
                <a:spcPct val="95000"/>
              </a:lnSpc>
              <a:tabLst>
                <a:tab pos="0" algn="l"/>
              </a:tabLst>
            </a:pPr>
            <a:endParaRPr lang="cs-CZ" sz="3200" b="0" strike="noStrike" spc="-1">
              <a:solidFill>
                <a:srgbClr val="E6E6E6"/>
              </a:solidFill>
              <a:latin typeface="Times New Roman"/>
            </a:endParaRPr>
          </a:p>
          <a:p>
            <a:pPr marL="342720" indent="-342360">
              <a:lnSpc>
                <a:spcPct val="95000"/>
              </a:lnSpc>
              <a:tabLst>
                <a:tab pos="0" algn="l"/>
              </a:tabLst>
            </a:pPr>
            <a:r>
              <a:rPr lang="cs-CZ" sz="3200" b="0" strike="noStrike" spc="-1">
                <a:solidFill>
                  <a:srgbClr val="E6E6E6"/>
                </a:solidFill>
                <a:latin typeface="Times New Roman"/>
              </a:rPr>
              <a:t>If distance is less than 6 cm there is less space for the tongue to be displaced with laryngoscopy</a:t>
            </a:r>
          </a:p>
        </p:txBody>
      </p:sp>
    </p:spTree>
    <p:extLst>
      <p:ext uri="{BB962C8B-B14F-4D97-AF65-F5344CB8AC3E}">
        <p14:creationId xmlns:p14="http://schemas.microsoft.com/office/powerpoint/2010/main" val="144899879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Nadpis 1"/>
          <p:cNvSpPr txBox="1"/>
          <p:nvPr/>
        </p:nvSpPr>
        <p:spPr>
          <a:xfrm>
            <a:off x="896492" y="296213"/>
            <a:ext cx="10402179" cy="1056831"/>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Easy</a:t>
            </a:r>
            <a:r>
              <a:rPr lang="cs-CZ" sz="4000" b="1" i="1" strike="noStrike" spc="-1" dirty="0">
                <a:solidFill>
                  <a:schemeClr val="tx2"/>
                </a:solidFill>
                <a:latin typeface="Arial"/>
              </a:rPr>
              <a:t> </a:t>
            </a:r>
            <a:r>
              <a:rPr lang="cs-CZ" sz="4000" b="1" i="1" strike="noStrike" spc="-1" dirty="0" err="1">
                <a:solidFill>
                  <a:schemeClr val="tx2"/>
                </a:solidFill>
                <a:latin typeface="Arial"/>
              </a:rPr>
              <a:t>patient</a:t>
            </a:r>
            <a:r>
              <a:rPr lang="cs-CZ" sz="4000" b="1" i="1" strike="noStrike" spc="-1" dirty="0">
                <a:solidFill>
                  <a:schemeClr val="tx2"/>
                </a:solidFill>
                <a:latin typeface="Arial"/>
              </a:rPr>
              <a:t>?</a:t>
            </a:r>
            <a:endParaRPr lang="cs-CZ" sz="4000" b="0" strike="noStrike" spc="-1" dirty="0">
              <a:solidFill>
                <a:schemeClr val="tx2"/>
              </a:solidFill>
              <a:latin typeface="Calibri"/>
            </a:endParaRPr>
          </a:p>
        </p:txBody>
      </p:sp>
      <p:sp>
        <p:nvSpPr>
          <p:cNvPr id="200" name="Zástupný symbol pro text 2"/>
          <p:cNvSpPr txBox="1"/>
          <p:nvPr/>
        </p:nvSpPr>
        <p:spPr>
          <a:xfrm>
            <a:off x="926099" y="4581667"/>
            <a:ext cx="8280903" cy="1704450"/>
          </a:xfrm>
          <a:prstGeom prst="rect">
            <a:avLst/>
          </a:prstGeom>
          <a:noFill/>
          <a:ln w="0">
            <a:noFill/>
          </a:ln>
        </p:spPr>
        <p:txBody>
          <a:bodyPr lIns="0" tIns="0" rIns="0" bIns="0">
            <a:noAutofit/>
          </a:bodyPr>
          <a:lstStyle/>
          <a:p>
            <a:pPr marL="342720" indent="-342360">
              <a:lnSpc>
                <a:spcPct val="95000"/>
              </a:lnSpc>
              <a:tabLst>
                <a:tab pos="0" algn="l"/>
              </a:tabLst>
            </a:pPr>
            <a:r>
              <a:rPr lang="cs-CZ" dirty="0"/>
              <a:t>No </a:t>
            </a:r>
            <a:r>
              <a:rPr lang="cs-CZ" dirty="0" err="1"/>
              <a:t>prediction</a:t>
            </a:r>
            <a:r>
              <a:rPr lang="cs-CZ" dirty="0"/>
              <a:t> </a:t>
            </a:r>
            <a:r>
              <a:rPr lang="cs-CZ" dirty="0" err="1"/>
              <a:t>is</a:t>
            </a:r>
            <a:r>
              <a:rPr lang="cs-CZ" dirty="0"/>
              <a:t> </a:t>
            </a:r>
            <a:r>
              <a:rPr lang="cs-CZ" dirty="0" err="1"/>
              <a:t>accurate</a:t>
            </a:r>
            <a:r>
              <a:rPr lang="cs-CZ" dirty="0"/>
              <a:t>.</a:t>
            </a:r>
          </a:p>
          <a:p>
            <a:pPr marL="342720" indent="-342360">
              <a:lnSpc>
                <a:spcPct val="95000"/>
              </a:lnSpc>
              <a:tabLst>
                <a:tab pos="0" algn="l"/>
              </a:tabLst>
            </a:pPr>
            <a:r>
              <a:rPr lang="cs-CZ" dirty="0"/>
              <a:t>MP I, </a:t>
            </a:r>
            <a:r>
              <a:rPr lang="cs-CZ" dirty="0" err="1"/>
              <a:t>normal</a:t>
            </a:r>
            <a:r>
              <a:rPr lang="cs-CZ" dirty="0"/>
              <a:t> C spine </a:t>
            </a:r>
            <a:r>
              <a:rPr lang="cs-CZ" dirty="0" err="1"/>
              <a:t>movements</a:t>
            </a:r>
            <a:r>
              <a:rPr lang="cs-CZ" dirty="0"/>
              <a:t>, 3-3-2 ...  DAM</a:t>
            </a:r>
          </a:p>
        </p:txBody>
      </p:sp>
      <p:pic>
        <p:nvPicPr>
          <p:cNvPr id="201" name="Obrázek 3"/>
          <p:cNvPicPr/>
          <p:nvPr/>
        </p:nvPicPr>
        <p:blipFill>
          <a:blip r:embed="rId3"/>
          <a:srcRect l="57144" t="22210"/>
          <a:stretch/>
        </p:blipFill>
        <p:spPr>
          <a:xfrm>
            <a:off x="7403568" y="165905"/>
            <a:ext cx="4573023" cy="4572197"/>
          </a:xfrm>
          <a:prstGeom prst="rect">
            <a:avLst/>
          </a:prstGeom>
          <a:ln w="0">
            <a:noFill/>
          </a:ln>
        </p:spPr>
      </p:pic>
    </p:spTree>
    <p:extLst>
      <p:ext uri="{BB962C8B-B14F-4D97-AF65-F5344CB8AC3E}">
        <p14:creationId xmlns:p14="http://schemas.microsoft.com/office/powerpoint/2010/main" val="25408599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Predicted difficult airway</a:t>
            </a:r>
            <a:endParaRPr lang="cs-CZ" sz="4000" b="0" strike="noStrike" spc="-1" dirty="0">
              <a:solidFill>
                <a:schemeClr val="tx2"/>
              </a:solidFill>
              <a:latin typeface="Calibri"/>
            </a:endParaRPr>
          </a:p>
        </p:txBody>
      </p:sp>
      <p:sp>
        <p:nvSpPr>
          <p:cNvPr id="203"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epiglotitis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abscesus</a:t>
            </a:r>
            <a:r>
              <a:rPr lang="en-GB" dirty="0"/>
              <a:t> (submandibular, retropharyngeal)</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tetanus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trauma of the neck, mouth</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tumor</a:t>
            </a:r>
            <a:r>
              <a:rPr lang="en-GB" dirty="0"/>
              <a:t> of the larynx, </a:t>
            </a:r>
            <a:r>
              <a:rPr lang="en-GB" dirty="0" err="1"/>
              <a:t>faryngx</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temporomandibular joint disease</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obe</a:t>
            </a:r>
            <a:r>
              <a:rPr lang="cs-CZ" dirty="0"/>
              <a:t>s</a:t>
            </a:r>
            <a:r>
              <a:rPr lang="en-GB" dirty="0" err="1"/>
              <a:t>ity</a:t>
            </a:r>
            <a:endParaRPr lang="cs-CZ" dirty="0"/>
          </a:p>
          <a:p>
            <a:pPr marL="415800" indent="-310680">
              <a:lnSpc>
                <a:spcPct val="95000"/>
              </a:lnSpc>
              <a:tabLst>
                <a:tab pos="0" algn="l"/>
              </a:tabLst>
            </a:pPr>
            <a:endParaRPr lang="cs-CZ" dirty="0"/>
          </a:p>
        </p:txBody>
      </p:sp>
    </p:spTree>
    <p:extLst>
      <p:ext uri="{BB962C8B-B14F-4D97-AF65-F5344CB8AC3E}">
        <p14:creationId xmlns:p14="http://schemas.microsoft.com/office/powerpoint/2010/main" val="99008769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Respiratory risk</a:t>
            </a:r>
            <a:endParaRPr lang="cs-CZ" sz="4000" b="0" strike="noStrike" spc="-1" dirty="0">
              <a:solidFill>
                <a:schemeClr val="tx2"/>
              </a:solidFill>
              <a:latin typeface="Calibri"/>
            </a:endParaRPr>
          </a:p>
        </p:txBody>
      </p:sp>
      <p:sp>
        <p:nvSpPr>
          <p:cNvPr id="205" name="Zástupný symbol pro text 2"/>
          <p:cNvSpPr txBox="1"/>
          <p:nvPr/>
        </p:nvSpPr>
        <p:spPr>
          <a:xfrm>
            <a:off x="896492" y="1781523"/>
            <a:ext cx="10609430" cy="4478467"/>
          </a:xfrm>
          <a:prstGeom prst="rect">
            <a:avLst/>
          </a:prstGeom>
          <a:noFill/>
          <a:ln w="0">
            <a:noFill/>
          </a:ln>
        </p:spPr>
        <p:txBody>
          <a:bodyPr lIns="0" tIns="0" rIns="0" bIns="0">
            <a:noAutofit/>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X-</a:t>
            </a:r>
            <a:r>
              <a:rPr lang="cs-CZ" dirty="0" err="1"/>
              <a:t>ray</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spirometry </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b</a:t>
            </a:r>
            <a:r>
              <a:rPr lang="en-GB" dirty="0" err="1"/>
              <a:t>lood</a:t>
            </a:r>
            <a:r>
              <a:rPr lang="en-GB" dirty="0"/>
              <a:t> gases</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COPD</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err="1"/>
              <a:t>Astma</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c</a:t>
            </a:r>
            <a:r>
              <a:rPr lang="en-GB" dirty="0" err="1"/>
              <a:t>hronic</a:t>
            </a:r>
            <a:r>
              <a:rPr lang="en-GB" dirty="0"/>
              <a:t> bronchitis</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acute </a:t>
            </a:r>
            <a:r>
              <a:rPr lang="en-GB" dirty="0" err="1"/>
              <a:t>inflamation</a:t>
            </a:r>
            <a:r>
              <a:rPr lang="en-GB" dirty="0"/>
              <a:t> of </a:t>
            </a:r>
            <a:r>
              <a:rPr lang="en-GB" dirty="0" err="1"/>
              <a:t>lunx</a:t>
            </a:r>
            <a:r>
              <a:rPr lang="cs-CZ" dirty="0"/>
              <a:t> </a:t>
            </a:r>
            <a:r>
              <a:rPr dirty="0"/>
              <a:t/>
            </a:r>
            <a:br>
              <a:rPr dirty="0"/>
            </a:br>
            <a:r>
              <a:rPr lang="cs-CZ" dirty="0"/>
              <a:t>(</a:t>
            </a:r>
            <a:r>
              <a:rPr lang="cs-CZ" dirty="0" err="1"/>
              <a:t>pneumonia</a:t>
            </a:r>
            <a:r>
              <a:rPr lang="cs-CZ" dirty="0"/>
              <a:t> 3 </a:t>
            </a:r>
            <a:r>
              <a:rPr lang="cs-CZ" dirty="0" err="1"/>
              <a:t>weeks</a:t>
            </a:r>
            <a:r>
              <a:rPr lang="cs-CZ" dirty="0"/>
              <a:t> </a:t>
            </a:r>
            <a:r>
              <a:rPr lang="cs-CZ" dirty="0" err="1"/>
              <a:t>postponement</a:t>
            </a:r>
            <a:r>
              <a:rPr lang="cs-CZ" dirty="0"/>
              <a:t>)</a:t>
            </a:r>
          </a:p>
        </p:txBody>
      </p:sp>
    </p:spTree>
    <p:extLst>
      <p:ext uri="{BB962C8B-B14F-4D97-AF65-F5344CB8AC3E}">
        <p14:creationId xmlns:p14="http://schemas.microsoft.com/office/powerpoint/2010/main" val="14274545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err="1">
                <a:solidFill>
                  <a:schemeClr val="tx2"/>
                </a:solidFill>
                <a:latin typeface="Arial"/>
              </a:rPr>
              <a:t>Cardiovaskular</a:t>
            </a:r>
            <a:r>
              <a:rPr lang="en-GB" sz="4000" b="1" i="1" strike="noStrike" spc="-1" dirty="0">
                <a:solidFill>
                  <a:schemeClr val="tx2"/>
                </a:solidFill>
                <a:latin typeface="Arial"/>
              </a:rPr>
              <a:t>  risks</a:t>
            </a:r>
            <a:endParaRPr lang="cs-CZ" sz="4000" b="0" strike="noStrike" spc="-1" dirty="0">
              <a:solidFill>
                <a:schemeClr val="tx2"/>
              </a:solidFill>
              <a:latin typeface="Calibri"/>
            </a:endParaRPr>
          </a:p>
        </p:txBody>
      </p:sp>
      <p:sp>
        <p:nvSpPr>
          <p:cNvPr id="207"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ECG (load)</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ECHO, (</a:t>
            </a:r>
            <a:r>
              <a:rPr lang="en-GB" dirty="0" err="1"/>
              <a:t>coronarography</a:t>
            </a:r>
            <a:r>
              <a:rPr lang="en-GB" dirty="0"/>
              <a:t>)</a:t>
            </a:r>
            <a:endParaRPr lang="cs-CZ" dirty="0"/>
          </a:p>
          <a:p>
            <a:pPr>
              <a:lnSpc>
                <a:spcPct val="95000"/>
              </a:lnSpc>
              <a:tabLst>
                <a:tab pos="415800" algn="l"/>
                <a:tab pos="522000" algn="l"/>
                <a:tab pos="971280" algn="l"/>
                <a:tab pos="1420560" algn="l"/>
                <a:tab pos="1869840" algn="l"/>
                <a:tab pos="2319120" algn="l"/>
                <a:tab pos="2768400" algn="l"/>
                <a:tab pos="3217680" algn="l"/>
                <a:tab pos="3666960" algn="l"/>
                <a:tab pos="4116240" algn="l"/>
                <a:tab pos="4565520" algn="l"/>
                <a:tab pos="5014440" algn="l"/>
                <a:tab pos="5463720" algn="l"/>
                <a:tab pos="5913000" algn="l"/>
                <a:tab pos="6362280" algn="l"/>
                <a:tab pos="6811560" algn="l"/>
                <a:tab pos="7260840" algn="l"/>
                <a:tab pos="7710120" algn="l"/>
                <a:tab pos="8159400" algn="l"/>
                <a:tab pos="8608680" algn="l"/>
                <a:tab pos="9057960" algn="l"/>
              </a:tabLst>
            </a:pP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hypertension (cardiac work,  failure)</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ischemia (AP, IM, rhythm)</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c</a:t>
            </a:r>
            <a:r>
              <a:rPr lang="en-GB" dirty="0"/>
              <a:t>or </a:t>
            </a:r>
            <a:r>
              <a:rPr lang="en-GB" dirty="0" err="1"/>
              <a:t>pulmonale</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v</a:t>
            </a:r>
            <a:r>
              <a:rPr lang="en-GB" dirty="0" err="1"/>
              <a:t>alvular</a:t>
            </a:r>
            <a:r>
              <a:rPr lang="en-GB" dirty="0"/>
              <a:t> abnormalities (</a:t>
            </a:r>
            <a:r>
              <a:rPr lang="en-GB" dirty="0" err="1"/>
              <a:t>Ao</a:t>
            </a:r>
            <a:r>
              <a:rPr lang="en-GB" dirty="0"/>
              <a:t> stenosis)</a:t>
            </a:r>
            <a:endParaRPr lang="cs-CZ" dirty="0"/>
          </a:p>
          <a:p>
            <a:pPr>
              <a:lnSpc>
                <a:spcPct val="95000"/>
              </a:lnSpc>
              <a:tabLst>
                <a:tab pos="0" algn="l"/>
              </a:tabLst>
            </a:pPr>
            <a:endParaRPr lang="cs-CZ" dirty="0"/>
          </a:p>
          <a:p>
            <a:pPr marL="104760">
              <a:lnSpc>
                <a:spcPct val="95000"/>
              </a:lnSpc>
              <a:tabLst>
                <a:tab pos="0" algn="l"/>
              </a:tabLst>
            </a:pPr>
            <a:r>
              <a:rPr lang="en-GB" dirty="0"/>
              <a:t>Prophylaxis: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Beta blockers, ? </a:t>
            </a:r>
            <a:r>
              <a:rPr lang="en-GB" dirty="0" err="1"/>
              <a:t>antihyperten</a:t>
            </a:r>
            <a:r>
              <a:rPr lang="cs-CZ" dirty="0"/>
              <a:t>s</a:t>
            </a:r>
            <a:r>
              <a:rPr lang="en-GB" dirty="0" err="1"/>
              <a:t>ive</a:t>
            </a:r>
            <a:r>
              <a:rPr lang="en-GB" dirty="0"/>
              <a:t> drugs</a:t>
            </a:r>
            <a:endParaRPr lang="cs-CZ" dirty="0"/>
          </a:p>
        </p:txBody>
      </p:sp>
    </p:spTree>
    <p:extLst>
      <p:ext uri="{BB962C8B-B14F-4D97-AF65-F5344CB8AC3E}">
        <p14:creationId xmlns:p14="http://schemas.microsoft.com/office/powerpoint/2010/main" val="253295862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 other risks</a:t>
            </a:r>
            <a:endParaRPr lang="cs-CZ" sz="4000" b="0" strike="noStrike" spc="-1" dirty="0">
              <a:solidFill>
                <a:schemeClr val="tx2"/>
              </a:solidFill>
              <a:latin typeface="Calibri"/>
            </a:endParaRPr>
          </a:p>
        </p:txBody>
      </p:sp>
      <p:sp>
        <p:nvSpPr>
          <p:cNvPr id="209"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Diabetes mellitus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Hepatic</a:t>
            </a:r>
            <a:endParaRPr lang="cs-CZ" dirty="0"/>
          </a:p>
          <a:p>
            <a:pPr marL="914400" lvl="2"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porphyry</a:t>
            </a:r>
            <a:endParaRPr lang="cs-CZ" dirty="0"/>
          </a:p>
          <a:p>
            <a:pPr marL="914400" lvl="2"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failure, </a:t>
            </a:r>
            <a:r>
              <a:rPr lang="en-GB" dirty="0" err="1"/>
              <a:t>cirhosis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Renal</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CNS</a:t>
            </a:r>
            <a:endParaRPr lang="cs-CZ" dirty="0"/>
          </a:p>
          <a:p>
            <a:pPr marL="457200" lvl="1" indent="-456840">
              <a:lnSpc>
                <a:spcPct val="95000"/>
              </a:lnSpc>
              <a:buClr>
                <a:srgbClr val="E6E6E6"/>
              </a:buClr>
              <a:buSzPct val="7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epilepsy</a:t>
            </a:r>
            <a:endParaRPr lang="cs-CZ" dirty="0"/>
          </a:p>
          <a:p>
            <a:pPr marL="457200" lvl="1" indent="-456840">
              <a:lnSpc>
                <a:spcPct val="95000"/>
              </a:lnSpc>
              <a:buClr>
                <a:srgbClr val="E6E6E6"/>
              </a:buClr>
              <a:buSzPct val="7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mm. (</a:t>
            </a:r>
            <a:r>
              <a:rPr lang="en-GB" dirty="0" err="1"/>
              <a:t>Myastenia</a:t>
            </a:r>
            <a:r>
              <a:rPr lang="en-GB" dirty="0"/>
              <a:t> gr., )</a:t>
            </a:r>
            <a:endParaRPr lang="cs-CZ" dirty="0"/>
          </a:p>
        </p:txBody>
      </p:sp>
    </p:spTree>
    <p:extLst>
      <p:ext uri="{BB962C8B-B14F-4D97-AF65-F5344CB8AC3E}">
        <p14:creationId xmlns:p14="http://schemas.microsoft.com/office/powerpoint/2010/main" val="130653652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ASA </a:t>
            </a:r>
            <a:r>
              <a:rPr lang="cs-CZ" sz="4000" b="1" i="1" strike="noStrike" spc="-1" dirty="0" err="1">
                <a:solidFill>
                  <a:schemeClr val="tx2"/>
                </a:solidFill>
                <a:latin typeface="Arial"/>
              </a:rPr>
              <a:t>Physical</a:t>
            </a:r>
            <a:r>
              <a:rPr lang="cs-CZ" sz="4000" b="1" i="1" strike="noStrike" spc="-1" dirty="0">
                <a:solidFill>
                  <a:schemeClr val="tx2"/>
                </a:solidFill>
                <a:latin typeface="Arial"/>
              </a:rPr>
              <a:t> Status  = risk</a:t>
            </a:r>
            <a:endParaRPr lang="cs-CZ" sz="4000" b="0" strike="noStrike" spc="-1" dirty="0">
              <a:solidFill>
                <a:schemeClr val="tx2"/>
              </a:solidFill>
              <a:latin typeface="Calibri"/>
            </a:endParaRPr>
          </a:p>
        </p:txBody>
      </p:sp>
      <p:sp>
        <p:nvSpPr>
          <p:cNvPr id="211" name="Zástupný symbol pro text 2"/>
          <p:cNvSpPr txBox="1"/>
          <p:nvPr/>
        </p:nvSpPr>
        <p:spPr>
          <a:xfrm>
            <a:off x="871239" y="1828879"/>
            <a:ext cx="10811021" cy="4447114"/>
          </a:xfrm>
          <a:prstGeom prst="rect">
            <a:avLst/>
          </a:prstGeom>
          <a:noFill/>
          <a:ln w="0">
            <a:noFill/>
          </a:ln>
        </p:spPr>
        <p:txBody>
          <a:bodyPr lIns="90000" tIns="46800" rIns="90000" bIns="46800">
            <a:noAutofit/>
          </a:bodyPr>
          <a:lstStyle/>
          <a:p>
            <a:pPr marL="342720" indent="-342360">
              <a:lnSpc>
                <a:spcPct val="95000"/>
              </a:lnSpc>
              <a:spcBef>
                <a:spcPts val="598"/>
              </a:spcBef>
              <a:tabLst>
                <a:tab pos="0" algn="l"/>
              </a:tabLst>
            </a:pPr>
            <a:r>
              <a:rPr lang="cs-CZ" dirty="0"/>
              <a:t>I   </a:t>
            </a:r>
            <a:r>
              <a:rPr lang="cs-CZ" dirty="0" err="1"/>
              <a:t>Healthy</a:t>
            </a:r>
            <a:r>
              <a:rPr lang="cs-CZ" dirty="0"/>
              <a:t> </a:t>
            </a:r>
            <a:r>
              <a:rPr lang="cs-CZ" dirty="0" err="1" smtClean="0"/>
              <a:t>patient</a:t>
            </a:r>
            <a:r>
              <a:rPr lang="cs-CZ" dirty="0"/>
              <a:t>							0,06%</a:t>
            </a:r>
          </a:p>
          <a:p>
            <a:pPr marL="342720" indent="-342360">
              <a:lnSpc>
                <a:spcPct val="100000"/>
              </a:lnSpc>
              <a:spcBef>
                <a:spcPts val="499"/>
              </a:spcBef>
              <a:tabLst>
                <a:tab pos="0" algn="l"/>
              </a:tabLst>
            </a:pPr>
            <a:r>
              <a:rPr lang="cs-CZ" dirty="0"/>
              <a:t>II </a:t>
            </a:r>
            <a:r>
              <a:rPr lang="cs-CZ" dirty="0" err="1"/>
              <a:t>Mild</a:t>
            </a:r>
            <a:r>
              <a:rPr lang="cs-CZ" dirty="0"/>
              <a:t> </a:t>
            </a:r>
            <a:r>
              <a:rPr lang="cs-CZ" dirty="0" err="1"/>
              <a:t>systemic</a:t>
            </a:r>
            <a:r>
              <a:rPr lang="cs-CZ" dirty="0"/>
              <a:t> </a:t>
            </a:r>
            <a:r>
              <a:rPr lang="cs-CZ" dirty="0" err="1"/>
              <a:t>disease</a:t>
            </a:r>
            <a:r>
              <a:rPr lang="cs-CZ" dirty="0"/>
              <a:t>, no </a:t>
            </a:r>
            <a:r>
              <a:rPr lang="cs-CZ" dirty="0" err="1"/>
              <a:t>functional</a:t>
            </a:r>
            <a:r>
              <a:rPr lang="cs-CZ" dirty="0"/>
              <a:t> </a:t>
            </a:r>
            <a:r>
              <a:rPr lang="cs-CZ" dirty="0" err="1"/>
              <a:t>limitations</a:t>
            </a:r>
            <a:r>
              <a:rPr lang="cs-CZ" dirty="0"/>
              <a:t>     			</a:t>
            </a:r>
            <a:r>
              <a:rPr lang="cs-CZ" dirty="0" err="1"/>
              <a:t>hypertension</a:t>
            </a:r>
            <a:r>
              <a:rPr lang="cs-CZ" dirty="0"/>
              <a:t>, </a:t>
            </a:r>
            <a:r>
              <a:rPr lang="cs-CZ" dirty="0" err="1"/>
              <a:t>smoker</a:t>
            </a:r>
            <a:r>
              <a:rPr lang="cs-CZ" dirty="0"/>
              <a:t>, </a:t>
            </a:r>
            <a:r>
              <a:rPr lang="cs-CZ" dirty="0" err="1"/>
              <a:t>mild</a:t>
            </a:r>
            <a:r>
              <a:rPr lang="cs-CZ" dirty="0"/>
              <a:t> </a:t>
            </a:r>
            <a:r>
              <a:rPr lang="cs-CZ" dirty="0" err="1"/>
              <a:t>asthma</a:t>
            </a:r>
            <a:r>
              <a:rPr lang="cs-CZ" dirty="0"/>
              <a:t>			0,47%</a:t>
            </a:r>
          </a:p>
          <a:p>
            <a:pPr marL="342720" indent="-342360">
              <a:lnSpc>
                <a:spcPct val="100000"/>
              </a:lnSpc>
              <a:spcBef>
                <a:spcPts val="448"/>
              </a:spcBef>
              <a:tabLst>
                <a:tab pos="0" algn="l"/>
              </a:tabLst>
            </a:pPr>
            <a:r>
              <a:rPr lang="cs-CZ" dirty="0"/>
              <a:t>III Severe </a:t>
            </a:r>
            <a:r>
              <a:rPr lang="cs-CZ" dirty="0" err="1"/>
              <a:t>systemic</a:t>
            </a:r>
            <a:r>
              <a:rPr lang="cs-CZ" dirty="0"/>
              <a:t> </a:t>
            </a:r>
            <a:r>
              <a:rPr lang="cs-CZ" dirty="0" err="1"/>
              <a:t>disease</a:t>
            </a:r>
            <a:r>
              <a:rPr lang="cs-CZ" dirty="0"/>
              <a:t>- </a:t>
            </a:r>
            <a:r>
              <a:rPr lang="cs-CZ" dirty="0" err="1"/>
              <a:t>definite</a:t>
            </a:r>
            <a:r>
              <a:rPr lang="cs-CZ" dirty="0"/>
              <a:t> </a:t>
            </a:r>
            <a:r>
              <a:rPr lang="cs-CZ" dirty="0" err="1"/>
              <a:t>functional</a:t>
            </a:r>
            <a:r>
              <a:rPr lang="cs-CZ" dirty="0"/>
              <a:t> </a:t>
            </a:r>
            <a:r>
              <a:rPr lang="cs-CZ" dirty="0" err="1"/>
              <a:t>limitation</a:t>
            </a:r>
            <a:r>
              <a:rPr lang="cs-CZ" dirty="0"/>
              <a:t> 	 		</a:t>
            </a:r>
            <a:r>
              <a:rPr lang="cs-CZ" dirty="0" err="1"/>
              <a:t>coronary</a:t>
            </a:r>
            <a:r>
              <a:rPr lang="cs-CZ" dirty="0"/>
              <a:t> </a:t>
            </a:r>
            <a:r>
              <a:rPr lang="cs-CZ" dirty="0" err="1"/>
              <a:t>disease</a:t>
            </a:r>
            <a:r>
              <a:rPr lang="cs-CZ" dirty="0"/>
              <a:t>, COPD, DM, CHF, </a:t>
            </a:r>
            <a:r>
              <a:rPr lang="cs-CZ" dirty="0" err="1"/>
              <a:t>renal</a:t>
            </a:r>
            <a:r>
              <a:rPr lang="cs-CZ" dirty="0"/>
              <a:t> </a:t>
            </a:r>
            <a:r>
              <a:rPr lang="cs-CZ" dirty="0" err="1"/>
              <a:t>failure</a:t>
            </a:r>
            <a:r>
              <a:rPr lang="cs-CZ" dirty="0"/>
              <a:t> 	4,39%</a:t>
            </a:r>
          </a:p>
          <a:p>
            <a:pPr marL="342720" indent="-342360">
              <a:lnSpc>
                <a:spcPct val="100000"/>
              </a:lnSpc>
              <a:spcBef>
                <a:spcPts val="598"/>
              </a:spcBef>
              <a:tabLst>
                <a:tab pos="0" algn="l"/>
              </a:tabLst>
            </a:pPr>
            <a:r>
              <a:rPr lang="cs-CZ" dirty="0"/>
              <a:t>IV Severe </a:t>
            </a:r>
            <a:r>
              <a:rPr lang="cs-CZ" dirty="0" err="1"/>
              <a:t>systemic</a:t>
            </a:r>
            <a:r>
              <a:rPr lang="cs-CZ" dirty="0"/>
              <a:t> </a:t>
            </a:r>
            <a:r>
              <a:rPr lang="cs-CZ" dirty="0" err="1"/>
              <a:t>disease</a:t>
            </a:r>
            <a:r>
              <a:rPr lang="cs-CZ" dirty="0"/>
              <a:t> </a:t>
            </a:r>
            <a:r>
              <a:rPr lang="cs-CZ" dirty="0" err="1"/>
              <a:t>that</a:t>
            </a:r>
            <a:r>
              <a:rPr lang="cs-CZ" dirty="0"/>
              <a:t> </a:t>
            </a:r>
            <a:r>
              <a:rPr lang="cs-CZ" dirty="0" err="1"/>
              <a:t>is</a:t>
            </a:r>
            <a:r>
              <a:rPr lang="cs-CZ" dirty="0"/>
              <a:t> a </a:t>
            </a:r>
            <a:r>
              <a:rPr lang="cs-CZ" dirty="0" err="1"/>
              <a:t>constant</a:t>
            </a:r>
            <a:r>
              <a:rPr lang="cs-CZ" dirty="0"/>
              <a:t> </a:t>
            </a:r>
            <a:r>
              <a:rPr lang="cs-CZ" dirty="0" err="1"/>
              <a:t>threat</a:t>
            </a:r>
            <a:r>
              <a:rPr lang="cs-CZ" dirty="0"/>
              <a:t> to </a:t>
            </a:r>
            <a:r>
              <a:rPr lang="cs-CZ" dirty="0" err="1"/>
              <a:t>life</a:t>
            </a:r>
            <a:r>
              <a:rPr lang="cs-CZ" dirty="0"/>
              <a:t> 			</a:t>
            </a:r>
            <a:r>
              <a:rPr lang="cs-CZ" dirty="0" err="1"/>
              <a:t>unstable</a:t>
            </a:r>
            <a:r>
              <a:rPr lang="cs-CZ" dirty="0"/>
              <a:t> angina, </a:t>
            </a:r>
            <a:r>
              <a:rPr lang="cs-CZ" dirty="0" err="1"/>
              <a:t>burn</a:t>
            </a:r>
            <a:r>
              <a:rPr lang="cs-CZ" dirty="0"/>
              <a:t> </a:t>
            </a:r>
            <a:r>
              <a:rPr lang="cs-CZ" dirty="0" err="1"/>
              <a:t>with</a:t>
            </a:r>
            <a:r>
              <a:rPr lang="cs-CZ" dirty="0"/>
              <a:t> </a:t>
            </a:r>
            <a:r>
              <a:rPr lang="cs-CZ" dirty="0" err="1"/>
              <a:t>septic</a:t>
            </a:r>
            <a:r>
              <a:rPr lang="cs-CZ" dirty="0"/>
              <a:t> </a:t>
            </a:r>
            <a:r>
              <a:rPr lang="cs-CZ" dirty="0" err="1"/>
              <a:t>shock</a:t>
            </a:r>
            <a:r>
              <a:rPr lang="cs-CZ" dirty="0"/>
              <a:t> 			23,48%</a:t>
            </a:r>
          </a:p>
          <a:p>
            <a:pPr marL="342720" indent="-342360">
              <a:lnSpc>
                <a:spcPct val="100000"/>
              </a:lnSpc>
              <a:spcBef>
                <a:spcPts val="598"/>
              </a:spcBef>
              <a:tabLst>
                <a:tab pos="0" algn="l"/>
              </a:tabLst>
            </a:pPr>
            <a:r>
              <a:rPr lang="cs-CZ" dirty="0"/>
              <a:t>V  </a:t>
            </a:r>
            <a:r>
              <a:rPr lang="cs-CZ" dirty="0" err="1"/>
              <a:t>Moribund</a:t>
            </a:r>
            <a:r>
              <a:rPr lang="cs-CZ" dirty="0"/>
              <a:t> </a:t>
            </a:r>
            <a:r>
              <a:rPr lang="cs-CZ" dirty="0" err="1"/>
              <a:t>patient</a:t>
            </a:r>
            <a:r>
              <a:rPr lang="cs-CZ" dirty="0"/>
              <a:t> not </a:t>
            </a:r>
            <a:r>
              <a:rPr lang="cs-CZ" dirty="0" err="1"/>
              <a:t>expected</a:t>
            </a:r>
            <a:r>
              <a:rPr lang="cs-CZ" dirty="0"/>
              <a:t> to </a:t>
            </a:r>
            <a:r>
              <a:rPr lang="cs-CZ" dirty="0" err="1"/>
              <a:t>survive</a:t>
            </a:r>
            <a:r>
              <a:rPr lang="cs-CZ" dirty="0"/>
              <a:t> 24 </a:t>
            </a:r>
            <a:r>
              <a:rPr lang="cs-CZ" dirty="0" err="1"/>
              <a:t>hours</a:t>
            </a:r>
            <a:r>
              <a:rPr lang="cs-CZ" dirty="0"/>
              <a:t> </a:t>
            </a:r>
            <a:r>
              <a:rPr lang="cs-CZ" dirty="0" err="1"/>
              <a:t>with</a:t>
            </a:r>
            <a:r>
              <a:rPr lang="cs-CZ" dirty="0"/>
              <a:t> </a:t>
            </a:r>
            <a:r>
              <a:rPr lang="cs-CZ" dirty="0" err="1"/>
              <a:t>or</a:t>
            </a:r>
            <a:r>
              <a:rPr lang="cs-CZ" dirty="0"/>
              <a:t> </a:t>
            </a:r>
            <a:r>
              <a:rPr lang="cs-CZ" dirty="0" err="1"/>
              <a:t>without</a:t>
            </a:r>
            <a:r>
              <a:rPr lang="cs-CZ" dirty="0"/>
              <a:t> </a:t>
            </a:r>
            <a:r>
              <a:rPr lang="cs-CZ" dirty="0" err="1" smtClean="0"/>
              <a:t>operation</a:t>
            </a:r>
            <a:r>
              <a:rPr lang="cs-CZ" dirty="0" smtClean="0"/>
              <a:t/>
            </a:r>
            <a:br>
              <a:rPr lang="cs-CZ" dirty="0" smtClean="0"/>
            </a:br>
            <a:r>
              <a:rPr lang="cs-CZ" dirty="0" err="1" smtClean="0"/>
              <a:t>patient</a:t>
            </a:r>
            <a:r>
              <a:rPr lang="cs-CZ" dirty="0" smtClean="0"/>
              <a:t> </a:t>
            </a:r>
            <a:r>
              <a:rPr lang="cs-CZ" dirty="0" err="1"/>
              <a:t>with</a:t>
            </a:r>
            <a:r>
              <a:rPr lang="cs-CZ" dirty="0"/>
              <a:t> </a:t>
            </a:r>
            <a:r>
              <a:rPr lang="cs-CZ" dirty="0" err="1"/>
              <a:t>extensive</a:t>
            </a:r>
            <a:r>
              <a:rPr lang="cs-CZ" dirty="0"/>
              <a:t> </a:t>
            </a:r>
            <a:r>
              <a:rPr lang="cs-CZ" dirty="0" err="1"/>
              <a:t>bowel</a:t>
            </a:r>
            <a:r>
              <a:rPr lang="cs-CZ" dirty="0"/>
              <a:t> </a:t>
            </a:r>
            <a:r>
              <a:rPr lang="cs-CZ" dirty="0" err="1"/>
              <a:t>infarction</a:t>
            </a:r>
            <a:r>
              <a:rPr lang="cs-CZ" dirty="0"/>
              <a:t>, </a:t>
            </a:r>
            <a:r>
              <a:rPr lang="cs-CZ" dirty="0" err="1"/>
              <a:t>polytrauma</a:t>
            </a:r>
            <a:r>
              <a:rPr lang="cs-CZ" dirty="0"/>
              <a:t> 		50,8%</a:t>
            </a:r>
          </a:p>
          <a:p>
            <a:pPr marL="342720" indent="-342360">
              <a:lnSpc>
                <a:spcPct val="100000"/>
              </a:lnSpc>
              <a:spcBef>
                <a:spcPts val="598"/>
              </a:spcBef>
              <a:tabLst>
                <a:tab pos="0" algn="l"/>
              </a:tabLst>
            </a:pPr>
            <a:endParaRPr lang="cs-CZ" dirty="0"/>
          </a:p>
        </p:txBody>
      </p:sp>
    </p:spTree>
    <p:extLst>
      <p:ext uri="{BB962C8B-B14F-4D97-AF65-F5344CB8AC3E}">
        <p14:creationId xmlns:p14="http://schemas.microsoft.com/office/powerpoint/2010/main" val="316768296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Nadpis 1"/>
          <p:cNvSpPr txBox="1"/>
          <p:nvPr/>
        </p:nvSpPr>
        <p:spPr>
          <a:xfrm>
            <a:off x="1320573" y="403333"/>
            <a:ext cx="10361687" cy="12511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Mortality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Anaesthesia</a:t>
            </a:r>
            <a:r>
              <a:rPr lang="cs-CZ" sz="4000" b="1" i="1" strike="noStrike" spc="-1" dirty="0">
                <a:solidFill>
                  <a:schemeClr val="tx2"/>
                </a:solidFill>
                <a:latin typeface="Arial"/>
              </a:rPr>
              <a:t> (ASA I)</a:t>
            </a:r>
            <a:endParaRPr lang="cs-CZ" sz="4000" b="0" strike="noStrike" spc="-1" dirty="0">
              <a:solidFill>
                <a:schemeClr val="tx2"/>
              </a:solidFill>
              <a:latin typeface="Calibri"/>
            </a:endParaRPr>
          </a:p>
        </p:txBody>
      </p:sp>
      <p:sp>
        <p:nvSpPr>
          <p:cNvPr id="213" name="Zástupný symbol pro text 2"/>
          <p:cNvSpPr txBox="1"/>
          <p:nvPr/>
        </p:nvSpPr>
        <p:spPr>
          <a:xfrm>
            <a:off x="1320573" y="1828552"/>
            <a:ext cx="10361687" cy="4115630"/>
          </a:xfrm>
          <a:prstGeom prst="rect">
            <a:avLst/>
          </a:prstGeom>
          <a:noFill/>
          <a:ln w="0">
            <a:noFill/>
          </a:ln>
        </p:spPr>
        <p:txBody>
          <a:bodyPr lIns="90000" tIns="46800" rIns="90000" bIns="46800">
            <a:noAutofit/>
          </a:bodyPr>
          <a:lstStyle/>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0,008-0,009% </a:t>
            </a:r>
            <a:r>
              <a:rPr lang="cs-CZ" dirty="0" err="1"/>
              <a:t>primary</a:t>
            </a:r>
            <a:r>
              <a:rPr lang="cs-CZ" dirty="0"/>
              <a:t> </a:t>
            </a:r>
            <a:r>
              <a:rPr lang="cs-CZ" dirty="0" err="1"/>
              <a:t>connected</a:t>
            </a:r>
            <a:r>
              <a:rPr lang="cs-CZ" dirty="0"/>
              <a:t> </a:t>
            </a:r>
            <a:r>
              <a:rPr lang="cs-CZ" dirty="0" err="1"/>
              <a:t>with</a:t>
            </a:r>
            <a:r>
              <a:rPr lang="cs-CZ" dirty="0"/>
              <a:t> A</a:t>
            </a:r>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0,01-0,02% </a:t>
            </a:r>
            <a:r>
              <a:rPr lang="cs-CZ" dirty="0" err="1"/>
              <a:t>partially</a:t>
            </a:r>
            <a:r>
              <a:rPr lang="cs-CZ" dirty="0"/>
              <a:t> </a:t>
            </a:r>
            <a:r>
              <a:rPr lang="cs-CZ" dirty="0" err="1"/>
              <a:t>connected</a:t>
            </a:r>
            <a:r>
              <a:rPr lang="cs-CZ" dirty="0"/>
              <a:t> </a:t>
            </a:r>
            <a:r>
              <a:rPr lang="cs-CZ" dirty="0" err="1"/>
              <a:t>with</a:t>
            </a:r>
            <a:r>
              <a:rPr lang="cs-CZ" dirty="0"/>
              <a:t> A</a:t>
            </a:r>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0,6%  6 </a:t>
            </a:r>
            <a:r>
              <a:rPr lang="cs-CZ" dirty="0" err="1"/>
              <a:t>day</a:t>
            </a:r>
            <a:r>
              <a:rPr lang="cs-CZ" dirty="0"/>
              <a:t> mortality </a:t>
            </a:r>
            <a:r>
              <a:rPr lang="cs-CZ" dirty="0" err="1"/>
              <a:t>after</a:t>
            </a:r>
            <a:r>
              <a:rPr lang="cs-CZ" dirty="0"/>
              <a:t> </a:t>
            </a:r>
            <a:r>
              <a:rPr lang="cs-CZ" dirty="0" err="1"/>
              <a:t>operation</a:t>
            </a:r>
            <a:endParaRPr lang="cs-CZ" dirty="0"/>
          </a:p>
          <a:p>
            <a:pPr>
              <a:lnSpc>
                <a:spcPct val="100000"/>
              </a:lnSpc>
              <a:spcBef>
                <a:spcPts val="799"/>
              </a:spcBef>
              <a:tabLst>
                <a:tab pos="328320" algn="l"/>
                <a:tab pos="434520" algn="l"/>
                <a:tab pos="883800" algn="l"/>
                <a:tab pos="1333080" algn="l"/>
                <a:tab pos="1782360" algn="l"/>
                <a:tab pos="2231640" algn="l"/>
                <a:tab pos="2680920" algn="l"/>
                <a:tab pos="3130200" algn="l"/>
                <a:tab pos="3579480" algn="l"/>
                <a:tab pos="4028760" algn="l"/>
                <a:tab pos="4478040" algn="l"/>
                <a:tab pos="4926960" algn="l"/>
                <a:tab pos="5376240" algn="l"/>
                <a:tab pos="5825520" algn="l"/>
                <a:tab pos="6274800" algn="l"/>
                <a:tab pos="6724080" algn="l"/>
                <a:tab pos="7173360" algn="l"/>
                <a:tab pos="7622640" algn="l"/>
                <a:tab pos="8071920" algn="l"/>
                <a:tab pos="8521200" algn="l"/>
                <a:tab pos="8970480" algn="l"/>
              </a:tabLst>
            </a:pP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3 </a:t>
            </a:r>
            <a:r>
              <a:rPr lang="cs-CZ" dirty="0" err="1"/>
              <a:t>times</a:t>
            </a:r>
            <a:r>
              <a:rPr lang="cs-CZ" dirty="0"/>
              <a:t> </a:t>
            </a:r>
            <a:r>
              <a:rPr lang="cs-CZ" dirty="0" err="1"/>
              <a:t>danger</a:t>
            </a:r>
            <a:r>
              <a:rPr lang="cs-CZ" dirty="0"/>
              <a:t> </a:t>
            </a:r>
            <a:r>
              <a:rPr lang="cs-CZ" dirty="0" err="1"/>
              <a:t>than</a:t>
            </a:r>
            <a:r>
              <a:rPr lang="cs-CZ" dirty="0"/>
              <a:t> </a:t>
            </a:r>
            <a:r>
              <a:rPr lang="cs-CZ" dirty="0" err="1"/>
              <a:t>flying</a:t>
            </a:r>
            <a:r>
              <a:rPr lang="cs-CZ" dirty="0"/>
              <a:t> [1: 775 000]</a:t>
            </a:r>
          </a:p>
          <a:p>
            <a:pPr marL="328320" indent="-327960">
              <a:lnSpc>
                <a:spcPct val="100000"/>
              </a:lnSpc>
              <a:spcBef>
                <a:spcPts val="799"/>
              </a:spcBef>
              <a:tabLst>
                <a:tab pos="0" algn="l"/>
              </a:tabLst>
            </a:pPr>
            <a:endParaRPr lang="cs-CZ" dirty="0"/>
          </a:p>
        </p:txBody>
      </p:sp>
    </p:spTree>
    <p:extLst>
      <p:ext uri="{BB962C8B-B14F-4D97-AF65-F5344CB8AC3E}">
        <p14:creationId xmlns:p14="http://schemas.microsoft.com/office/powerpoint/2010/main" val="34323064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Risk of Anaesthesia - mortality</a:t>
            </a:r>
            <a:endParaRPr lang="cs-CZ" sz="4000" b="0" strike="noStrike" spc="-1" dirty="0">
              <a:solidFill>
                <a:schemeClr val="tx2"/>
              </a:solidFill>
              <a:latin typeface="Calibri"/>
            </a:endParaRPr>
          </a:p>
        </p:txBody>
      </p:sp>
      <p:sp>
        <p:nvSpPr>
          <p:cNvPr id="215" name="Zástupný symbol pro text 2"/>
          <p:cNvSpPr txBox="1"/>
          <p:nvPr/>
        </p:nvSpPr>
        <p:spPr>
          <a:xfrm>
            <a:off x="896492" y="1781524"/>
            <a:ext cx="10609430" cy="4619551"/>
          </a:xfrm>
          <a:prstGeom prst="rect">
            <a:avLst/>
          </a:prstGeom>
          <a:noFill/>
          <a:ln w="0">
            <a:noFill/>
          </a:ln>
        </p:spPr>
        <p:txBody>
          <a:bodyPr lIns="0" tIns="0" rIns="0" bIns="0">
            <a:noAutofit/>
          </a:bodyPr>
          <a:lstStyle/>
          <a:p>
            <a:pPr>
              <a:lnSpc>
                <a:spcPct val="95000"/>
              </a:lnSpc>
              <a:tabLst>
                <a:tab pos="0" algn="l"/>
              </a:tabLst>
            </a:pPr>
            <a:r>
              <a:rPr lang="en-GB" dirty="0"/>
              <a:t>Trend to improve safety =&gt; low tolerance to complications of Anaesthesia</a:t>
            </a:r>
            <a:endParaRPr lang="cs-CZ" dirty="0"/>
          </a:p>
          <a:p>
            <a:pPr marL="415800" indent="-310680">
              <a:lnSpc>
                <a:spcPct val="95000"/>
              </a:lnSpc>
              <a:tabLst>
                <a:tab pos="0" algn="l"/>
              </a:tabLst>
            </a:pPr>
            <a:endParaRPr lang="cs-CZ" dirty="0"/>
          </a:p>
          <a:p>
            <a:pPr marL="415800" indent="-310680">
              <a:lnSpc>
                <a:spcPct val="95000"/>
              </a:lnSpc>
              <a:tabLst>
                <a:tab pos="0" algn="l"/>
              </a:tabLst>
            </a:pPr>
            <a:r>
              <a:rPr lang="en-GB" dirty="0"/>
              <a:t>Mortality and Anaesthesia:</a:t>
            </a:r>
            <a:endParaRPr lang="cs-CZ" dirty="0"/>
          </a:p>
          <a:p>
            <a:pPr>
              <a:lnSpc>
                <a:spcPct val="95000"/>
              </a:lnSpc>
              <a:tabLst>
                <a:tab pos="0" algn="l"/>
              </a:tabLst>
            </a:pPr>
            <a:r>
              <a:rPr lang="en-GB" dirty="0"/>
              <a:t>    1952    1 :     2 000 (Beecher, 1954)</a:t>
            </a:r>
            <a:endParaRPr lang="cs-CZ" dirty="0"/>
          </a:p>
          <a:p>
            <a:pPr>
              <a:lnSpc>
                <a:spcPct val="95000"/>
              </a:lnSpc>
              <a:tabLst>
                <a:tab pos="0" algn="l"/>
              </a:tabLst>
            </a:pPr>
            <a:r>
              <a:rPr lang="en-GB" dirty="0"/>
              <a:t>    1982    1 :   10 000 (NCEPOD 1987)</a:t>
            </a:r>
            <a:endParaRPr lang="cs-CZ" dirty="0"/>
          </a:p>
          <a:p>
            <a:pPr>
              <a:lnSpc>
                <a:spcPct val="95000"/>
              </a:lnSpc>
              <a:tabLst>
                <a:tab pos="0" algn="l"/>
              </a:tabLst>
            </a:pPr>
            <a:r>
              <a:rPr lang="en-GB" dirty="0"/>
              <a:t>    2001    1 :   50 000 – 220 000 (Brown, 2002)</a:t>
            </a:r>
            <a:endParaRPr lang="cs-CZ" dirty="0"/>
          </a:p>
          <a:p>
            <a:pPr marL="415800" indent="-310680">
              <a:lnSpc>
                <a:spcPct val="95000"/>
              </a:lnSpc>
              <a:tabLst>
                <a:tab pos="0" algn="l"/>
              </a:tabLst>
            </a:pPr>
            <a:endParaRPr lang="cs-CZ" dirty="0"/>
          </a:p>
          <a:p>
            <a:pPr marL="415800" indent="-310680">
              <a:lnSpc>
                <a:spcPct val="95000"/>
              </a:lnSpc>
              <a:tabLst>
                <a:tab pos="0" algn="l"/>
              </a:tabLst>
            </a:pPr>
            <a:endParaRPr lang="cs-CZ" dirty="0"/>
          </a:p>
          <a:p>
            <a:pPr>
              <a:lnSpc>
                <a:spcPct val="95000"/>
              </a:lnSpc>
              <a:tabLst>
                <a:tab pos="0" algn="l"/>
              </a:tabLst>
            </a:pPr>
            <a:r>
              <a:rPr lang="en-GB" dirty="0"/>
              <a:t>Risk of death in aviation  1: 755 000 (1997)</a:t>
            </a:r>
            <a:endParaRPr lang="cs-CZ" dirty="0"/>
          </a:p>
        </p:txBody>
      </p:sp>
    </p:spTree>
    <p:extLst>
      <p:ext uri="{BB962C8B-B14F-4D97-AF65-F5344CB8AC3E}">
        <p14:creationId xmlns:p14="http://schemas.microsoft.com/office/powerpoint/2010/main" val="36460882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spcBef>
                <a:spcPts val="799"/>
              </a:spcBef>
              <a:tabLst>
                <a:tab pos="0" algn="l"/>
              </a:tabLst>
            </a:pPr>
            <a:r>
              <a:rPr lang="en-GB" sz="4000" b="1" i="1" strike="noStrike" spc="-1" dirty="0">
                <a:solidFill>
                  <a:schemeClr val="tx2"/>
                </a:solidFill>
                <a:latin typeface="Arial"/>
              </a:rPr>
              <a:t>Death and Anaesthesia</a:t>
            </a:r>
            <a:endParaRPr lang="cs-CZ" sz="4000" b="0" strike="noStrike" spc="-1" dirty="0">
              <a:solidFill>
                <a:schemeClr val="tx2"/>
              </a:solidFill>
              <a:latin typeface="Calibri"/>
            </a:endParaRPr>
          </a:p>
        </p:txBody>
      </p:sp>
      <p:sp>
        <p:nvSpPr>
          <p:cNvPr id="217"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hypoxia /  </a:t>
            </a:r>
            <a:r>
              <a:rPr dirty="0"/>
              <a:t/>
            </a:r>
            <a:br>
              <a:rPr dirty="0"/>
            </a:br>
            <a:r>
              <a:rPr lang="en-US" dirty="0"/>
              <a:t>intubation of </a:t>
            </a:r>
            <a:r>
              <a:rPr lang="en-US" dirty="0" err="1"/>
              <a:t>oesophagus</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aspiration / regurgitation of gastric fluid to lung</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circulatory instability (</a:t>
            </a:r>
            <a:r>
              <a:rPr lang="en-US" dirty="0" err="1"/>
              <a:t>ischaemia</a:t>
            </a:r>
            <a:r>
              <a:rPr lang="en-US" dirty="0"/>
              <a:t>)</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overdose</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err="1"/>
              <a:t>anaphylaxy</a:t>
            </a:r>
            <a:r>
              <a:rPr lang="en-US" dirty="0"/>
              <a:t>, interaction of drugs</a:t>
            </a:r>
            <a:endParaRPr lang="cs-CZ" dirty="0"/>
          </a:p>
          <a:p>
            <a:pPr>
              <a:lnSpc>
                <a:spcPct val="95000"/>
              </a:lnSpc>
              <a:spcBef>
                <a:spcPts val="799"/>
              </a:spcBef>
              <a:tabLst>
                <a:tab pos="415800" algn="l"/>
                <a:tab pos="522000" algn="l"/>
                <a:tab pos="971280" algn="l"/>
                <a:tab pos="1420560" algn="l"/>
                <a:tab pos="1869840" algn="l"/>
                <a:tab pos="2319120" algn="l"/>
                <a:tab pos="2768400" algn="l"/>
                <a:tab pos="3217680" algn="l"/>
                <a:tab pos="3666960" algn="l"/>
                <a:tab pos="4116240" algn="l"/>
                <a:tab pos="4565520" algn="l"/>
                <a:tab pos="5014440" algn="l"/>
                <a:tab pos="5463720" algn="l"/>
                <a:tab pos="5913000" algn="l"/>
                <a:tab pos="6362280" algn="l"/>
                <a:tab pos="6811560" algn="l"/>
                <a:tab pos="7260840" algn="l"/>
                <a:tab pos="7710120" algn="l"/>
                <a:tab pos="8159400" algn="l"/>
                <a:tab pos="8608680" algn="l"/>
                <a:tab pos="9057960" algn="l"/>
              </a:tabLst>
            </a:pPr>
            <a:endParaRPr lang="cs-CZ" dirty="0"/>
          </a:p>
          <a:p>
            <a:pPr marL="415440" indent="-310320" algn="ctr">
              <a:lnSpc>
                <a:spcPct val="95000"/>
              </a:lnSpc>
              <a:spcBef>
                <a:spcPts val="799"/>
              </a:spcBef>
              <a:tabLst>
                <a:tab pos="0" algn="l"/>
              </a:tabLst>
            </a:pPr>
            <a:r>
              <a:rPr lang="en-US" dirty="0"/>
              <a:t>!!! Death was preventable (30-60%) !!!</a:t>
            </a:r>
            <a:endParaRPr lang="cs-CZ" dirty="0"/>
          </a:p>
        </p:txBody>
      </p:sp>
    </p:spTree>
    <p:extLst>
      <p:ext uri="{BB962C8B-B14F-4D97-AF65-F5344CB8AC3E}">
        <p14:creationId xmlns:p14="http://schemas.microsoft.com/office/powerpoint/2010/main" val="308786826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err="1"/>
              <a:t>Topics</a:t>
            </a:r>
            <a:r>
              <a:rPr lang="cs-CZ" dirty="0"/>
              <a:t> </a:t>
            </a:r>
            <a:r>
              <a:rPr lang="cs-CZ" dirty="0" err="1"/>
              <a:t>for</a:t>
            </a:r>
            <a:r>
              <a:rPr lang="cs-CZ" dirty="0"/>
              <a:t> oral </a:t>
            </a:r>
            <a:r>
              <a:rPr lang="cs-CZ" dirty="0" err="1"/>
              <a:t>exam</a:t>
            </a:r>
            <a:r>
              <a:rPr lang="cs-CZ" dirty="0"/>
              <a:t/>
            </a:r>
            <a:br>
              <a:rPr lang="cs-CZ" dirty="0"/>
            </a:br>
            <a:endParaRPr lang="cs-CZ" dirty="0"/>
          </a:p>
        </p:txBody>
      </p:sp>
      <p:sp>
        <p:nvSpPr>
          <p:cNvPr id="5" name="Zástupný symbol pro obsah 4"/>
          <p:cNvSpPr>
            <a:spLocks noGrp="1"/>
          </p:cNvSpPr>
          <p:nvPr>
            <p:ph idx="1"/>
          </p:nvPr>
        </p:nvSpPr>
        <p:spPr/>
        <p:txBody>
          <a:bodyPr/>
          <a:lstStyle/>
          <a:p>
            <a:r>
              <a:rPr lang="cs-CZ" sz="1600" dirty="0"/>
              <a:t>Anatomy </a:t>
            </a:r>
            <a:r>
              <a:rPr lang="cs-CZ" sz="1600" dirty="0" err="1"/>
              <a:t>of</a:t>
            </a:r>
            <a:r>
              <a:rPr lang="cs-CZ" sz="1600" dirty="0"/>
              <a:t> </a:t>
            </a:r>
            <a:r>
              <a:rPr lang="cs-CZ" sz="1600" dirty="0" err="1"/>
              <a:t>airways</a:t>
            </a:r>
            <a:r>
              <a:rPr lang="cs-CZ" sz="1600" dirty="0"/>
              <a:t> + </a:t>
            </a:r>
            <a:r>
              <a:rPr lang="cs-CZ" sz="1600" dirty="0" err="1"/>
              <a:t>physiology</a:t>
            </a:r>
            <a:r>
              <a:rPr lang="cs-CZ" sz="1600" dirty="0"/>
              <a:t> </a:t>
            </a:r>
            <a:r>
              <a:rPr lang="cs-CZ" sz="1600" dirty="0" err="1"/>
              <a:t>of</a:t>
            </a:r>
            <a:r>
              <a:rPr lang="cs-CZ" sz="1600" dirty="0"/>
              <a:t> </a:t>
            </a:r>
            <a:r>
              <a:rPr lang="cs-CZ" sz="1600" dirty="0" err="1"/>
              <a:t>breathing</a:t>
            </a:r>
            <a:endParaRPr lang="cs-CZ" sz="1600" dirty="0"/>
          </a:p>
          <a:p>
            <a:r>
              <a:rPr lang="cs-CZ" sz="1600" dirty="0" err="1"/>
              <a:t>Physiology</a:t>
            </a:r>
            <a:r>
              <a:rPr lang="cs-CZ" sz="1600" dirty="0"/>
              <a:t> </a:t>
            </a:r>
            <a:r>
              <a:rPr lang="cs-CZ" sz="1600" dirty="0" err="1"/>
              <a:t>of</a:t>
            </a:r>
            <a:r>
              <a:rPr lang="cs-CZ" sz="1600" dirty="0"/>
              <a:t> </a:t>
            </a:r>
            <a:r>
              <a:rPr lang="cs-CZ" sz="1600" dirty="0" err="1"/>
              <a:t>circulation</a:t>
            </a:r>
            <a:r>
              <a:rPr lang="cs-CZ" sz="1600" dirty="0"/>
              <a:t> (</a:t>
            </a:r>
            <a:r>
              <a:rPr lang="cs-CZ" sz="1600" dirty="0" err="1"/>
              <a:t>cardiac</a:t>
            </a:r>
            <a:r>
              <a:rPr lang="cs-CZ" sz="1600" dirty="0"/>
              <a:t> output)</a:t>
            </a:r>
          </a:p>
          <a:p>
            <a:r>
              <a:rPr lang="cs-CZ" sz="1600" dirty="0"/>
              <a:t>Monitoring</a:t>
            </a:r>
          </a:p>
          <a:p>
            <a:r>
              <a:rPr lang="cs-CZ" sz="1600" dirty="0" err="1"/>
              <a:t>Pharmacology</a:t>
            </a:r>
            <a:endParaRPr lang="cs-CZ" sz="1600" dirty="0"/>
          </a:p>
          <a:p>
            <a:r>
              <a:rPr lang="cs-CZ" sz="1600" dirty="0"/>
              <a:t>ASA I </a:t>
            </a:r>
            <a:r>
              <a:rPr lang="cs-CZ" sz="1600" dirty="0" err="1"/>
              <a:t>patient</a:t>
            </a:r>
            <a:r>
              <a:rPr lang="cs-CZ" sz="1600" dirty="0"/>
              <a:t> and GA, </a:t>
            </a:r>
            <a:r>
              <a:rPr lang="cs-CZ" sz="1600" dirty="0" err="1"/>
              <a:t>premedication</a:t>
            </a:r>
            <a:r>
              <a:rPr lang="cs-CZ" sz="1600" dirty="0"/>
              <a:t>;</a:t>
            </a:r>
          </a:p>
          <a:p>
            <a:r>
              <a:rPr lang="cs-CZ" sz="1600" dirty="0" err="1"/>
              <a:t>Airway</a:t>
            </a:r>
            <a:r>
              <a:rPr lang="cs-CZ" sz="1600" dirty="0"/>
              <a:t> management</a:t>
            </a:r>
          </a:p>
          <a:p>
            <a:r>
              <a:rPr lang="cs-CZ" sz="1600" dirty="0"/>
              <a:t>Rapid </a:t>
            </a:r>
            <a:r>
              <a:rPr lang="cs-CZ" sz="1600" dirty="0" err="1"/>
              <a:t>sequence</a:t>
            </a:r>
            <a:r>
              <a:rPr lang="cs-CZ" sz="1600" dirty="0"/>
              <a:t> </a:t>
            </a:r>
            <a:r>
              <a:rPr lang="cs-CZ" sz="1600" dirty="0" err="1"/>
              <a:t>of</a:t>
            </a:r>
            <a:r>
              <a:rPr lang="cs-CZ" sz="1600" dirty="0"/>
              <a:t> </a:t>
            </a:r>
            <a:r>
              <a:rPr lang="cs-CZ" sz="1600" dirty="0" err="1"/>
              <a:t>induction</a:t>
            </a:r>
            <a:r>
              <a:rPr lang="cs-CZ" sz="1600" dirty="0"/>
              <a:t> = </a:t>
            </a:r>
            <a:r>
              <a:rPr lang="cs-CZ" sz="1600" dirty="0" err="1"/>
              <a:t>technique</a:t>
            </a:r>
            <a:r>
              <a:rPr lang="cs-CZ" sz="1600" dirty="0"/>
              <a:t>, </a:t>
            </a:r>
            <a:r>
              <a:rPr lang="cs-CZ" sz="1600" dirty="0" err="1"/>
              <a:t>indications</a:t>
            </a:r>
            <a:endParaRPr lang="cs-CZ" sz="1600" dirty="0"/>
          </a:p>
          <a:p>
            <a:r>
              <a:rPr lang="cs-CZ" sz="1600" dirty="0" err="1"/>
              <a:t>Difficult</a:t>
            </a:r>
            <a:r>
              <a:rPr lang="cs-CZ" sz="1600" dirty="0"/>
              <a:t> </a:t>
            </a:r>
            <a:r>
              <a:rPr lang="cs-CZ" sz="1600" dirty="0" err="1"/>
              <a:t>ventilation</a:t>
            </a:r>
            <a:r>
              <a:rPr lang="cs-CZ" sz="1600" dirty="0"/>
              <a:t> / </a:t>
            </a:r>
            <a:r>
              <a:rPr lang="cs-CZ" sz="1600" dirty="0" err="1"/>
              <a:t>intubation</a:t>
            </a:r>
            <a:endParaRPr lang="cs-CZ" sz="1600" dirty="0"/>
          </a:p>
          <a:p>
            <a:r>
              <a:rPr lang="cs-CZ" sz="1600" dirty="0" err="1"/>
              <a:t>Malignant</a:t>
            </a:r>
            <a:r>
              <a:rPr lang="cs-CZ" sz="1600" dirty="0"/>
              <a:t> </a:t>
            </a:r>
            <a:r>
              <a:rPr lang="cs-CZ" sz="1600" dirty="0" err="1"/>
              <a:t>hyperthermia</a:t>
            </a:r>
            <a:endParaRPr lang="cs-CZ" sz="1600" dirty="0"/>
          </a:p>
          <a:p>
            <a:r>
              <a:rPr lang="cs-CZ" sz="1600" dirty="0" err="1"/>
              <a:t>Acute</a:t>
            </a:r>
            <a:r>
              <a:rPr lang="cs-CZ" sz="1600" dirty="0"/>
              <a:t>, </a:t>
            </a:r>
            <a:r>
              <a:rPr lang="cs-CZ" sz="1600" dirty="0" err="1"/>
              <a:t>chronic</a:t>
            </a:r>
            <a:r>
              <a:rPr lang="cs-CZ" sz="1600" dirty="0"/>
              <a:t> </a:t>
            </a:r>
            <a:r>
              <a:rPr lang="cs-CZ" sz="1600" dirty="0" err="1"/>
              <a:t>pain</a:t>
            </a:r>
            <a:endParaRPr lang="cs-CZ" sz="1600" dirty="0"/>
          </a:p>
          <a:p>
            <a:r>
              <a:rPr lang="cs-CZ" sz="1600" dirty="0"/>
              <a:t>Anatomy </a:t>
            </a:r>
            <a:r>
              <a:rPr lang="cs-CZ" sz="1600" dirty="0" err="1"/>
              <a:t>of</a:t>
            </a:r>
            <a:r>
              <a:rPr lang="cs-CZ" sz="1600" dirty="0"/>
              <a:t> </a:t>
            </a:r>
            <a:r>
              <a:rPr lang="cs-CZ" sz="1600" dirty="0" err="1"/>
              <a:t>spinal</a:t>
            </a:r>
            <a:r>
              <a:rPr lang="cs-CZ" sz="1600" dirty="0"/>
              <a:t> </a:t>
            </a:r>
            <a:r>
              <a:rPr lang="cs-CZ" sz="1600" dirty="0" err="1"/>
              <a:t>column</a:t>
            </a:r>
            <a:r>
              <a:rPr lang="cs-CZ" sz="1600" dirty="0"/>
              <a:t> – SA, EPI</a:t>
            </a:r>
          </a:p>
          <a:p>
            <a:endParaRPr lang="cs-CZ" sz="1600" dirty="0"/>
          </a:p>
        </p:txBody>
      </p:sp>
    </p:spTree>
    <p:extLst>
      <p:ext uri="{BB962C8B-B14F-4D97-AF65-F5344CB8AC3E}">
        <p14:creationId xmlns:p14="http://schemas.microsoft.com/office/powerpoint/2010/main" val="1738251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Complications</a:t>
            </a:r>
            <a:r>
              <a:rPr lang="cs-CZ" sz="4000" b="1" i="1" strike="noStrike" spc="-1" dirty="0">
                <a:solidFill>
                  <a:schemeClr val="tx2"/>
                </a:solidFill>
                <a:latin typeface="Arial"/>
              </a:rPr>
              <a:t> </a:t>
            </a:r>
            <a:r>
              <a:rPr lang="cs-CZ" sz="4000" b="1" i="1" strike="noStrike" spc="-1" dirty="0" err="1">
                <a:solidFill>
                  <a:schemeClr val="tx2"/>
                </a:solidFill>
                <a:latin typeface="Arial"/>
              </a:rPr>
              <a:t>of</a:t>
            </a:r>
            <a:r>
              <a:rPr lang="cs-CZ" sz="4000" b="1" i="1" strike="noStrike" spc="-1" dirty="0">
                <a:solidFill>
                  <a:schemeClr val="tx2"/>
                </a:solidFill>
                <a:latin typeface="Arial"/>
              </a:rPr>
              <a:t> GA</a:t>
            </a:r>
            <a:endParaRPr lang="cs-CZ" sz="4000" b="0" strike="noStrike" spc="-1" dirty="0">
              <a:solidFill>
                <a:schemeClr val="tx2"/>
              </a:solidFill>
              <a:latin typeface="Calibri"/>
            </a:endParaRPr>
          </a:p>
        </p:txBody>
      </p:sp>
      <p:sp>
        <p:nvSpPr>
          <p:cNvPr id="219" name="Zástupný symbol pro text 2"/>
          <p:cNvSpPr txBox="1"/>
          <p:nvPr/>
        </p:nvSpPr>
        <p:spPr>
          <a:xfrm>
            <a:off x="1320573" y="1828552"/>
            <a:ext cx="10361687" cy="4958221"/>
          </a:xfrm>
          <a:prstGeom prst="rect">
            <a:avLst/>
          </a:prstGeom>
          <a:noFill/>
          <a:ln w="0">
            <a:noFill/>
          </a:ln>
        </p:spPr>
        <p:txBody>
          <a:bodyPr lIns="90000" tIns="46800" rIns="90000" bIns="46800">
            <a:noAutofit/>
          </a:bodyPr>
          <a:lstStyle/>
          <a:p>
            <a:pPr marL="328320" indent="-327960">
              <a:lnSpc>
                <a:spcPct val="95000"/>
              </a:lnSpc>
              <a:spcBef>
                <a:spcPts val="697"/>
              </a:spcBef>
              <a:tabLst>
                <a:tab pos="0" algn="l"/>
              </a:tabLst>
            </a:pPr>
            <a:r>
              <a:rPr lang="en-US" dirty="0"/>
              <a:t>!!! No risk = no </a:t>
            </a:r>
            <a:r>
              <a:rPr lang="en-US" dirty="0" err="1"/>
              <a:t>Anaesthesia</a:t>
            </a:r>
            <a:r>
              <a:rPr lang="en-US" dirty="0"/>
              <a:t>  !!!</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difficult intubation, ventilation … </a:t>
            </a:r>
            <a:r>
              <a:rPr lang="en-US" dirty="0" err="1"/>
              <a:t>asfyxia</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aspiration of stomach fluid … pneumonia</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overdose </a:t>
            </a:r>
            <a:r>
              <a:rPr lang="en-US" dirty="0" err="1"/>
              <a:t>Anaesthetic</a:t>
            </a:r>
            <a:r>
              <a:rPr lang="en-US" dirty="0"/>
              <a:t> … cardiovascular, respiratory </a:t>
            </a:r>
            <a:r>
              <a:rPr lang="en-US" dirty="0" err="1"/>
              <a:t>colaps</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malfunction of the monitor, ventilator</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organ failure (MI, COPD, hepatitis, ...)</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malignant hyperthermia</a:t>
            </a:r>
            <a:endParaRPr lang="cs-CZ" dirty="0"/>
          </a:p>
          <a:p>
            <a:pPr marL="457200" indent="-456840">
              <a:lnSpc>
                <a:spcPct val="100000"/>
              </a:lnSpc>
              <a:spcBef>
                <a:spcPts val="697"/>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allergic reaction / shock</a:t>
            </a:r>
            <a:endParaRPr lang="cs-CZ" dirty="0"/>
          </a:p>
        </p:txBody>
      </p:sp>
    </p:spTree>
    <p:extLst>
      <p:ext uri="{BB962C8B-B14F-4D97-AF65-F5344CB8AC3E}">
        <p14:creationId xmlns:p14="http://schemas.microsoft.com/office/powerpoint/2010/main" val="19845697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44233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Premedication</a:t>
            </a:r>
            <a:endParaRPr lang="cs-CZ" sz="4000" b="0" strike="noStrike" spc="-1" dirty="0">
              <a:solidFill>
                <a:schemeClr val="tx2"/>
              </a:solidFill>
              <a:latin typeface="Calibri"/>
            </a:endParaRPr>
          </a:p>
        </p:txBody>
      </p:sp>
      <p:sp>
        <p:nvSpPr>
          <p:cNvPr id="221" name="Zástupný symbol pro text 2"/>
          <p:cNvSpPr txBox="1"/>
          <p:nvPr/>
        </p:nvSpPr>
        <p:spPr>
          <a:xfrm>
            <a:off x="896492" y="1781524"/>
            <a:ext cx="10609430" cy="4844242"/>
          </a:xfrm>
          <a:prstGeom prst="rect">
            <a:avLst/>
          </a:prstGeom>
          <a:noFill/>
          <a:ln w="0">
            <a:noFill/>
          </a:ln>
        </p:spPr>
        <p:txBody>
          <a:bodyPr lIns="0" tIns="0" rIns="0" bIns="0">
            <a:noAutofit/>
          </a:bodyPr>
          <a:lstStyle/>
          <a:p>
            <a:pPr marL="415800" indent="-310680">
              <a:lnSpc>
                <a:spcPct val="95000"/>
              </a:lnSpc>
              <a:spcBef>
                <a:spcPts val="799"/>
              </a:spcBef>
              <a:tabLst>
                <a:tab pos="0" algn="l"/>
              </a:tabLst>
            </a:pPr>
            <a:r>
              <a:rPr lang="en-GB" dirty="0"/>
              <a:t>goal: cooperating patient   </a:t>
            </a:r>
            <a:endParaRPr lang="cs-CZ" dirty="0"/>
          </a:p>
          <a:p>
            <a:pPr marL="415800" indent="-310680">
              <a:lnSpc>
                <a:spcPct val="95000"/>
              </a:lnSpc>
              <a:spcBef>
                <a:spcPts val="799"/>
              </a:spcBef>
              <a:tabLst>
                <a:tab pos="0" algn="l"/>
              </a:tabLst>
            </a:pPr>
            <a:endParaRPr lang="cs-CZ" dirty="0"/>
          </a:p>
          <a:p>
            <a:pPr marL="415800" indent="-310680">
              <a:lnSpc>
                <a:spcPct val="95000"/>
              </a:lnSpc>
              <a:spcBef>
                <a:spcPts val="799"/>
              </a:spcBef>
              <a:tabLst>
                <a:tab pos="0" algn="l"/>
              </a:tabLst>
            </a:pPr>
            <a:r>
              <a:rPr lang="en-GB" dirty="0" err="1"/>
              <a:t>anxiolysis</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easer induction of A.</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lower consumption of drugs</a:t>
            </a:r>
            <a:endParaRPr lang="cs-CZ" dirty="0"/>
          </a:p>
          <a:p>
            <a:pPr marL="457200" indent="-456840">
              <a:lnSpc>
                <a:spcPct val="95000"/>
              </a:lnSpc>
              <a:spcBef>
                <a:spcPts val="799"/>
              </a:spcBef>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easer</a:t>
            </a:r>
            <a:r>
              <a:rPr lang="cs-CZ" dirty="0"/>
              <a:t> </a:t>
            </a:r>
            <a:r>
              <a:rPr lang="cs-CZ" dirty="0" err="1"/>
              <a:t>recovery</a:t>
            </a:r>
            <a:endParaRPr lang="cs-CZ" dirty="0"/>
          </a:p>
        </p:txBody>
      </p:sp>
    </p:spTree>
    <p:extLst>
      <p:ext uri="{BB962C8B-B14F-4D97-AF65-F5344CB8AC3E}">
        <p14:creationId xmlns:p14="http://schemas.microsoft.com/office/powerpoint/2010/main" val="263480004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Premedication</a:t>
            </a:r>
            <a:endParaRPr lang="cs-CZ" sz="4000" b="0" strike="noStrike" spc="-1" dirty="0">
              <a:solidFill>
                <a:schemeClr val="tx2"/>
              </a:solidFill>
              <a:latin typeface="Calibri"/>
            </a:endParaRPr>
          </a:p>
        </p:txBody>
      </p:sp>
      <p:sp>
        <p:nvSpPr>
          <p:cNvPr id="223" name="Zástupný symbol pro text 2"/>
          <p:cNvSpPr txBox="1"/>
          <p:nvPr/>
        </p:nvSpPr>
        <p:spPr>
          <a:xfrm>
            <a:off x="1320573" y="1828552"/>
            <a:ext cx="10361687" cy="4649924"/>
          </a:xfrm>
          <a:prstGeom prst="rect">
            <a:avLst/>
          </a:prstGeom>
          <a:noFill/>
          <a:ln w="0">
            <a:noFill/>
          </a:ln>
        </p:spPr>
        <p:txBody>
          <a:bodyPr lIns="90000" tIns="46800" rIns="90000" bIns="46800">
            <a:noAutofit/>
          </a:bodyPr>
          <a:lstStyle/>
          <a:p>
            <a:pPr marL="328320" indent="-327960">
              <a:lnSpc>
                <a:spcPct val="90000"/>
              </a:lnSpc>
              <a:spcBef>
                <a:spcPts val="799"/>
              </a:spcBef>
              <a:tabLst>
                <a:tab pos="0" algn="l"/>
              </a:tabLst>
            </a:pPr>
            <a:r>
              <a:rPr lang="cs-CZ" b="1" dirty="0" err="1"/>
              <a:t>usually</a:t>
            </a:r>
            <a:r>
              <a:rPr lang="cs-CZ" b="1" dirty="0"/>
              <a:t> </a:t>
            </a:r>
            <a:r>
              <a:rPr lang="cs-CZ" b="1" dirty="0" err="1"/>
              <a:t>p.os</a:t>
            </a:r>
            <a:r>
              <a:rPr lang="cs-CZ" dirty="0"/>
              <a:t>  - </a:t>
            </a:r>
            <a:r>
              <a:rPr lang="cs-CZ" dirty="0" err="1"/>
              <a:t>evening</a:t>
            </a:r>
            <a:r>
              <a:rPr lang="cs-CZ" dirty="0"/>
              <a:t> + </a:t>
            </a:r>
            <a:r>
              <a:rPr lang="cs-CZ" dirty="0" err="1"/>
              <a:t>morning</a:t>
            </a:r>
            <a:endParaRPr lang="cs-CZ" dirty="0"/>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sedation</a:t>
            </a:r>
            <a:r>
              <a:rPr lang="cs-CZ" dirty="0"/>
              <a:t>/</a:t>
            </a:r>
            <a:r>
              <a:rPr lang="cs-CZ" dirty="0" err="1"/>
              <a:t>anxiolysis</a:t>
            </a:r>
            <a:r>
              <a:rPr lang="cs-CZ" dirty="0"/>
              <a:t> (</a:t>
            </a:r>
            <a:r>
              <a:rPr lang="cs-CZ" dirty="0" err="1"/>
              <a:t>benzodiazepines</a:t>
            </a:r>
            <a:r>
              <a:rPr lang="cs-CZ" dirty="0"/>
              <a:t>)</a:t>
            </a:r>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analgesia</a:t>
            </a:r>
            <a:r>
              <a:rPr lang="cs-CZ" dirty="0"/>
              <a:t> </a:t>
            </a:r>
            <a:r>
              <a:rPr lang="cs-CZ" dirty="0" err="1"/>
              <a:t>only</a:t>
            </a:r>
            <a:r>
              <a:rPr lang="cs-CZ" dirty="0"/>
              <a:t> </a:t>
            </a:r>
            <a:r>
              <a:rPr lang="cs-CZ" dirty="0" err="1"/>
              <a:t>if</a:t>
            </a:r>
            <a:r>
              <a:rPr lang="cs-CZ" dirty="0"/>
              <a:t> </a:t>
            </a:r>
            <a:r>
              <a:rPr lang="cs-CZ" dirty="0" err="1"/>
              <a:t>pain</a:t>
            </a:r>
            <a:r>
              <a:rPr lang="cs-CZ" dirty="0"/>
              <a:t> (paracetamol, </a:t>
            </a:r>
            <a:r>
              <a:rPr lang="cs-CZ" dirty="0" err="1"/>
              <a:t>opioids</a:t>
            </a:r>
            <a:r>
              <a:rPr lang="cs-CZ" dirty="0"/>
              <a:t>)</a:t>
            </a:r>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reduce</a:t>
            </a:r>
            <a:r>
              <a:rPr lang="cs-CZ" dirty="0"/>
              <a:t> </a:t>
            </a:r>
            <a:r>
              <a:rPr lang="cs-CZ" dirty="0" err="1"/>
              <a:t>airway</a:t>
            </a:r>
            <a:r>
              <a:rPr lang="cs-CZ" dirty="0"/>
              <a:t> </a:t>
            </a:r>
            <a:r>
              <a:rPr lang="cs-CZ" dirty="0" err="1"/>
              <a:t>secretions</a:t>
            </a:r>
            <a:r>
              <a:rPr lang="cs-CZ" dirty="0"/>
              <a:t> + </a:t>
            </a:r>
            <a:r>
              <a:rPr lang="cs-CZ" dirty="0" err="1"/>
              <a:t>heart</a:t>
            </a:r>
            <a:r>
              <a:rPr lang="cs-CZ" dirty="0"/>
              <a:t> </a:t>
            </a:r>
            <a:r>
              <a:rPr lang="cs-CZ" dirty="0" err="1"/>
              <a:t>rate</a:t>
            </a:r>
            <a:r>
              <a:rPr lang="cs-CZ" dirty="0"/>
              <a:t> </a:t>
            </a:r>
            <a:r>
              <a:rPr lang="cs-CZ" dirty="0" err="1"/>
              <a:t>control</a:t>
            </a:r>
            <a:r>
              <a:rPr lang="cs-CZ" dirty="0"/>
              <a:t> + </a:t>
            </a:r>
            <a:r>
              <a:rPr lang="cs-CZ" dirty="0" err="1"/>
              <a:t>hemodynamic</a:t>
            </a:r>
            <a:r>
              <a:rPr lang="cs-CZ" dirty="0"/>
              <a:t> stability</a:t>
            </a:r>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prevent</a:t>
            </a:r>
            <a:r>
              <a:rPr lang="cs-CZ" dirty="0"/>
              <a:t> </a:t>
            </a:r>
            <a:r>
              <a:rPr lang="cs-CZ" dirty="0" err="1"/>
              <a:t>bronchospasm</a:t>
            </a:r>
            <a:endParaRPr lang="cs-CZ" dirty="0"/>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prevent</a:t>
            </a:r>
            <a:r>
              <a:rPr lang="cs-CZ" dirty="0"/>
              <a:t> and/</a:t>
            </a:r>
            <a:r>
              <a:rPr lang="cs-CZ" dirty="0" err="1"/>
              <a:t>or</a:t>
            </a:r>
            <a:r>
              <a:rPr lang="cs-CZ" dirty="0"/>
              <a:t> </a:t>
            </a:r>
            <a:r>
              <a:rPr lang="cs-CZ" dirty="0" err="1"/>
              <a:t>minimize</a:t>
            </a:r>
            <a:r>
              <a:rPr lang="cs-CZ" dirty="0"/>
              <a:t> </a:t>
            </a:r>
            <a:r>
              <a:rPr lang="cs-CZ" dirty="0" err="1"/>
              <a:t>the</a:t>
            </a:r>
            <a:r>
              <a:rPr lang="cs-CZ" dirty="0"/>
              <a:t> </a:t>
            </a:r>
            <a:r>
              <a:rPr lang="cs-CZ" dirty="0" err="1"/>
              <a:t>impact</a:t>
            </a:r>
            <a:r>
              <a:rPr lang="cs-CZ" dirty="0"/>
              <a:t> </a:t>
            </a:r>
            <a:r>
              <a:rPr lang="cs-CZ" dirty="0" err="1"/>
              <a:t>of</a:t>
            </a:r>
            <a:r>
              <a:rPr lang="cs-CZ" dirty="0"/>
              <a:t> </a:t>
            </a:r>
            <a:r>
              <a:rPr lang="cs-CZ" dirty="0" err="1"/>
              <a:t>aspiration</a:t>
            </a:r>
            <a:endParaRPr lang="cs-CZ" dirty="0"/>
          </a:p>
          <a:p>
            <a:pPr marL="457200" indent="-456840">
              <a:lnSpc>
                <a:spcPct val="9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decrease</a:t>
            </a:r>
            <a:r>
              <a:rPr lang="cs-CZ" dirty="0"/>
              <a:t> post-op </a:t>
            </a:r>
            <a:r>
              <a:rPr lang="cs-CZ" dirty="0" err="1"/>
              <a:t>nausea</a:t>
            </a:r>
            <a:r>
              <a:rPr lang="cs-CZ" dirty="0"/>
              <a:t>/</a:t>
            </a:r>
            <a:r>
              <a:rPr lang="cs-CZ" dirty="0" err="1"/>
              <a:t>vomiting</a:t>
            </a:r>
            <a:endParaRPr lang="cs-CZ" dirty="0"/>
          </a:p>
        </p:txBody>
      </p:sp>
    </p:spTree>
    <p:extLst>
      <p:ext uri="{BB962C8B-B14F-4D97-AF65-F5344CB8AC3E}">
        <p14:creationId xmlns:p14="http://schemas.microsoft.com/office/powerpoint/2010/main" val="147019135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Premedication</a:t>
            </a:r>
            <a:r>
              <a:rPr lang="cs-CZ" sz="4000" b="1" i="1" strike="noStrike" spc="-1" dirty="0">
                <a:solidFill>
                  <a:schemeClr val="tx2"/>
                </a:solidFill>
                <a:latin typeface="Arial"/>
              </a:rPr>
              <a:t>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adults</a:t>
            </a:r>
            <a:endParaRPr lang="cs-CZ" sz="4000" b="0" strike="noStrike" spc="-1" dirty="0">
              <a:solidFill>
                <a:schemeClr val="tx2"/>
              </a:solidFill>
              <a:latin typeface="Calibri"/>
            </a:endParaRPr>
          </a:p>
        </p:txBody>
      </p:sp>
      <p:sp>
        <p:nvSpPr>
          <p:cNvPr id="225" name="Zástupný symbol pro text 2"/>
          <p:cNvSpPr txBox="1"/>
          <p:nvPr/>
        </p:nvSpPr>
        <p:spPr>
          <a:xfrm>
            <a:off x="1320573" y="1828552"/>
            <a:ext cx="10361687" cy="4649924"/>
          </a:xfrm>
          <a:prstGeom prst="rect">
            <a:avLst/>
          </a:prstGeom>
          <a:noFill/>
          <a:ln w="0">
            <a:noFill/>
          </a:ln>
        </p:spPr>
        <p:txBody>
          <a:bodyPr lIns="90000" tIns="46800" rIns="90000" bIns="46800">
            <a:normAutofit/>
          </a:bodyPr>
          <a:lstStyle/>
          <a:p>
            <a:pPr marL="328320" indent="-327960">
              <a:lnSpc>
                <a:spcPct val="90000"/>
              </a:lnSpc>
              <a:spcBef>
                <a:spcPts val="799"/>
              </a:spcBef>
              <a:tabLst>
                <a:tab pos="0" algn="l"/>
              </a:tabLst>
            </a:pPr>
            <a:r>
              <a:rPr lang="cs-CZ" dirty="0" err="1"/>
              <a:t>Evening</a:t>
            </a:r>
            <a:r>
              <a:rPr lang="cs-CZ" dirty="0"/>
              <a:t>:</a:t>
            </a:r>
          </a:p>
          <a:p>
            <a:pPr marL="328320" indent="-327960">
              <a:lnSpc>
                <a:spcPct val="90000"/>
              </a:lnSpc>
              <a:spcBef>
                <a:spcPts val="799"/>
              </a:spcBef>
              <a:tabLst>
                <a:tab pos="0" algn="l"/>
              </a:tabLst>
            </a:pPr>
            <a:r>
              <a:rPr lang="cs-CZ" dirty="0"/>
              <a:t>alprazolam 0.5 mg </a:t>
            </a:r>
            <a:r>
              <a:rPr lang="cs-CZ" dirty="0" err="1"/>
              <a:t>p.os</a:t>
            </a:r>
            <a:r>
              <a:rPr lang="cs-CZ" dirty="0"/>
              <a:t>  22 h </a:t>
            </a:r>
          </a:p>
          <a:p>
            <a:pPr marL="342360" indent="-342000">
              <a:lnSpc>
                <a:spcPct val="95000"/>
              </a:lnSpc>
              <a:tabLst>
                <a:tab pos="0" algn="l"/>
              </a:tabLst>
            </a:pPr>
            <a:r>
              <a:rPr lang="cs-CZ" dirty="0"/>
              <a:t>(</a:t>
            </a:r>
            <a:r>
              <a:rPr lang="cs-CZ" dirty="0" err="1"/>
              <a:t>or</a:t>
            </a:r>
            <a:r>
              <a:rPr lang="cs-CZ" dirty="0"/>
              <a:t> diazepam 10 mg </a:t>
            </a:r>
            <a:r>
              <a:rPr lang="cs-CZ" dirty="0" err="1"/>
              <a:t>p.os</a:t>
            </a:r>
            <a:r>
              <a:rPr lang="cs-CZ" dirty="0"/>
              <a:t>) </a:t>
            </a:r>
          </a:p>
          <a:p>
            <a:pPr marL="342360" indent="-342000">
              <a:lnSpc>
                <a:spcPct val="95000"/>
              </a:lnSpc>
              <a:tabLst>
                <a:tab pos="0" algn="l"/>
              </a:tabLst>
            </a:pPr>
            <a:endParaRPr lang="cs-CZ" dirty="0"/>
          </a:p>
          <a:p>
            <a:pPr marL="342360" indent="-342000">
              <a:lnSpc>
                <a:spcPct val="95000"/>
              </a:lnSpc>
              <a:tabLst>
                <a:tab pos="0" algn="l"/>
              </a:tabLst>
            </a:pPr>
            <a:r>
              <a:rPr lang="cs-CZ" dirty="0" err="1"/>
              <a:t>Morning</a:t>
            </a:r>
            <a:r>
              <a:rPr lang="cs-CZ" dirty="0"/>
              <a:t>: </a:t>
            </a:r>
          </a:p>
          <a:p>
            <a:pPr marL="342360" indent="-342000">
              <a:lnSpc>
                <a:spcPct val="95000"/>
              </a:lnSpc>
              <a:tabLst>
                <a:tab pos="0" algn="l"/>
              </a:tabLst>
            </a:pPr>
            <a:r>
              <a:rPr lang="cs-CZ" dirty="0"/>
              <a:t>alprazolam 0.5 mg </a:t>
            </a:r>
            <a:r>
              <a:rPr lang="cs-CZ" dirty="0" err="1"/>
              <a:t>p.os</a:t>
            </a:r>
            <a:r>
              <a:rPr lang="cs-CZ" dirty="0"/>
              <a:t>  6 h </a:t>
            </a:r>
          </a:p>
          <a:p>
            <a:pPr marL="328320" indent="-327960">
              <a:lnSpc>
                <a:spcPct val="90000"/>
              </a:lnSpc>
              <a:spcBef>
                <a:spcPts val="799"/>
              </a:spcBef>
              <a:tabLst>
                <a:tab pos="0" algn="l"/>
              </a:tabLst>
            </a:pPr>
            <a:r>
              <a:rPr lang="cs-CZ" dirty="0"/>
              <a:t>paracetamol 1g </a:t>
            </a:r>
            <a:r>
              <a:rPr lang="cs-CZ" dirty="0" err="1"/>
              <a:t>p.os</a:t>
            </a:r>
            <a:endParaRPr lang="cs-CZ" dirty="0"/>
          </a:p>
          <a:p>
            <a:pPr marL="328320" indent="-327960">
              <a:lnSpc>
                <a:spcPct val="90000"/>
              </a:lnSpc>
              <a:spcBef>
                <a:spcPts val="799"/>
              </a:spcBef>
              <a:tabLst>
                <a:tab pos="0" algn="l"/>
              </a:tabLst>
            </a:pPr>
            <a:endParaRPr lang="cs-CZ" dirty="0"/>
          </a:p>
        </p:txBody>
      </p:sp>
    </p:spTree>
    <p:extLst>
      <p:ext uri="{BB962C8B-B14F-4D97-AF65-F5344CB8AC3E}">
        <p14:creationId xmlns:p14="http://schemas.microsoft.com/office/powerpoint/2010/main" val="22422007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err="1">
                <a:solidFill>
                  <a:schemeClr val="tx2"/>
                </a:solidFill>
                <a:latin typeface="Arial"/>
              </a:rPr>
              <a:t>PreOP</a:t>
            </a:r>
            <a:r>
              <a:rPr lang="en-GB" sz="4000" b="1" i="1" strike="noStrike" spc="-1" dirty="0">
                <a:solidFill>
                  <a:schemeClr val="tx2"/>
                </a:solidFill>
                <a:latin typeface="Arial"/>
              </a:rPr>
              <a:t> starving</a:t>
            </a:r>
            <a:endParaRPr lang="cs-CZ" sz="4000" b="0" strike="noStrike" spc="-1" dirty="0">
              <a:solidFill>
                <a:schemeClr val="tx2"/>
              </a:solidFill>
              <a:latin typeface="Calibri"/>
            </a:endParaRPr>
          </a:p>
        </p:txBody>
      </p:sp>
      <p:sp>
        <p:nvSpPr>
          <p:cNvPr id="227"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24 h no smoking</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6-8 h no eating</a:t>
            </a:r>
            <a:r>
              <a:rPr dirty="0"/>
              <a:t/>
            </a:r>
            <a:br>
              <a:rPr dirty="0"/>
            </a:br>
            <a:r>
              <a:rPr lang="en-GB" dirty="0"/>
              <a:t>4h breast milk</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2 h last clear liquid</a:t>
            </a:r>
            <a:endParaRPr lang="cs-CZ" dirty="0"/>
          </a:p>
        </p:txBody>
      </p:sp>
    </p:spTree>
    <p:extLst>
      <p:ext uri="{BB962C8B-B14F-4D97-AF65-F5344CB8AC3E}">
        <p14:creationId xmlns:p14="http://schemas.microsoft.com/office/powerpoint/2010/main" val="311090303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Nadpis 1"/>
          <p:cNvSpPr txBox="1"/>
          <p:nvPr/>
        </p:nvSpPr>
        <p:spPr>
          <a:xfrm>
            <a:off x="896492" y="296213"/>
            <a:ext cx="10402179" cy="1056831"/>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a:solidFill>
                  <a:schemeClr val="tx2"/>
                </a:solidFill>
                <a:latin typeface="Arial"/>
              </a:rPr>
              <a:t>Risk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Aspiration</a:t>
            </a:r>
            <a:endParaRPr lang="cs-CZ" sz="4000" b="0" strike="noStrike" spc="-1" dirty="0">
              <a:solidFill>
                <a:schemeClr val="tx2"/>
              </a:solidFill>
              <a:latin typeface="Calibri"/>
            </a:endParaRPr>
          </a:p>
        </p:txBody>
      </p:sp>
      <p:sp>
        <p:nvSpPr>
          <p:cNvPr id="229" name="Zástupný symbol pro text 2"/>
          <p:cNvSpPr txBox="1"/>
          <p:nvPr/>
        </p:nvSpPr>
        <p:spPr>
          <a:xfrm>
            <a:off x="896492" y="1781524"/>
            <a:ext cx="10599851" cy="4619551"/>
          </a:xfrm>
          <a:prstGeom prst="rect">
            <a:avLst/>
          </a:prstGeom>
          <a:noFill/>
          <a:ln w="0">
            <a:noFill/>
          </a:ln>
        </p:spPr>
        <p:txBody>
          <a:bodyPr lIns="0" tIns="0" rIns="0" bIns="0">
            <a:noAutofit/>
          </a:bodyPr>
          <a:lstStyle/>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Severe obesity</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Symptoms</a:t>
            </a:r>
            <a:r>
              <a:rPr lang="cs-CZ" dirty="0"/>
              <a:t> </a:t>
            </a:r>
            <a:r>
              <a:rPr lang="cs-CZ" dirty="0" err="1"/>
              <a:t>of</a:t>
            </a:r>
            <a:r>
              <a:rPr lang="cs-CZ" dirty="0"/>
              <a:t> </a:t>
            </a:r>
            <a:r>
              <a:rPr lang="cs-CZ" dirty="0" err="1"/>
              <a:t>gastroesophageal</a:t>
            </a:r>
            <a:r>
              <a:rPr lang="cs-CZ" dirty="0"/>
              <a:t> reflux</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Advanced</a:t>
            </a:r>
            <a:r>
              <a:rPr lang="cs-CZ" dirty="0"/>
              <a:t> </a:t>
            </a:r>
            <a:r>
              <a:rPr lang="cs-CZ" dirty="0" err="1"/>
              <a:t>pregnancy</a:t>
            </a:r>
            <a:endParaRPr lang="cs-CZ"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Severe ascites</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Opioid</a:t>
            </a:r>
            <a:r>
              <a:rPr lang="cs-CZ" dirty="0"/>
              <a:t> </a:t>
            </a:r>
            <a:r>
              <a:rPr lang="cs-CZ" dirty="0" err="1"/>
              <a:t>administration</a:t>
            </a:r>
            <a:r>
              <a:rPr lang="cs-CZ" dirty="0"/>
              <a:t> </a:t>
            </a:r>
            <a:r>
              <a:rPr lang="cs-CZ" dirty="0" err="1"/>
              <a:t>or</a:t>
            </a:r>
            <a:r>
              <a:rPr lang="cs-CZ" dirty="0"/>
              <a:t> </a:t>
            </a:r>
            <a:r>
              <a:rPr lang="cs-CZ" dirty="0" err="1"/>
              <a:t>other</a:t>
            </a:r>
            <a:r>
              <a:rPr lang="cs-CZ" dirty="0"/>
              <a:t> </a:t>
            </a:r>
            <a:r>
              <a:rPr lang="cs-CZ" dirty="0" err="1"/>
              <a:t>condition</a:t>
            </a:r>
            <a:r>
              <a:rPr lang="cs-CZ" dirty="0"/>
              <a:t> </a:t>
            </a:r>
            <a:r>
              <a:rPr lang="cs-CZ" dirty="0" err="1"/>
              <a:t>resulting</a:t>
            </a:r>
            <a:r>
              <a:rPr lang="cs-CZ" dirty="0"/>
              <a:t> in </a:t>
            </a:r>
            <a:r>
              <a:rPr lang="cs-CZ" dirty="0" err="1"/>
              <a:t>delayed</a:t>
            </a:r>
            <a:r>
              <a:rPr lang="cs-CZ" dirty="0"/>
              <a:t> </a:t>
            </a:r>
            <a:r>
              <a:rPr lang="cs-CZ" dirty="0" err="1"/>
              <a:t>gastric</a:t>
            </a:r>
            <a:r>
              <a:rPr lang="cs-CZ" dirty="0"/>
              <a:t> </a:t>
            </a:r>
            <a:r>
              <a:rPr lang="cs-CZ" dirty="0" err="1"/>
              <a:t>emptying</a:t>
            </a:r>
            <a:endParaRPr lang="cs-CZ"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History</a:t>
            </a:r>
            <a:r>
              <a:rPr lang="cs-CZ" dirty="0"/>
              <a:t> </a:t>
            </a:r>
            <a:r>
              <a:rPr lang="cs-CZ" dirty="0" err="1"/>
              <a:t>of</a:t>
            </a:r>
            <a:r>
              <a:rPr lang="cs-CZ" dirty="0"/>
              <a:t> </a:t>
            </a:r>
            <a:r>
              <a:rPr lang="cs-CZ" dirty="0" err="1"/>
              <a:t>gastroparesis</a:t>
            </a:r>
            <a:r>
              <a:rPr lang="cs-CZ" dirty="0"/>
              <a:t> </a:t>
            </a:r>
            <a:r>
              <a:rPr lang="cs-CZ" dirty="0" err="1"/>
              <a:t>or</a:t>
            </a:r>
            <a:r>
              <a:rPr lang="cs-CZ" dirty="0"/>
              <a:t> </a:t>
            </a:r>
            <a:r>
              <a:rPr lang="cs-CZ" dirty="0" err="1"/>
              <a:t>other</a:t>
            </a:r>
            <a:r>
              <a:rPr lang="cs-CZ" dirty="0"/>
              <a:t> motility </a:t>
            </a:r>
            <a:r>
              <a:rPr lang="cs-CZ" dirty="0" err="1"/>
              <a:t>disorder</a:t>
            </a:r>
            <a:endParaRPr lang="cs-CZ"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Bowel</a:t>
            </a:r>
            <a:r>
              <a:rPr lang="cs-CZ" dirty="0"/>
              <a:t> ileus </a:t>
            </a:r>
            <a:r>
              <a:rPr lang="cs-CZ" dirty="0" err="1"/>
              <a:t>or</a:t>
            </a:r>
            <a:r>
              <a:rPr lang="cs-CZ" dirty="0"/>
              <a:t> </a:t>
            </a:r>
            <a:r>
              <a:rPr lang="cs-CZ" dirty="0" err="1"/>
              <a:t>bowel</a:t>
            </a:r>
            <a:r>
              <a:rPr lang="cs-CZ" dirty="0"/>
              <a:t> </a:t>
            </a:r>
            <a:r>
              <a:rPr lang="cs-CZ" dirty="0" err="1"/>
              <a:t>obstruction</a:t>
            </a:r>
            <a:endParaRPr lang="cs-CZ" dirty="0"/>
          </a:p>
          <a:p>
            <a:pPr marL="676080" indent="-675720">
              <a:lnSpc>
                <a:spcPct val="95000"/>
              </a:lnSpc>
              <a:tabLst>
                <a:tab pos="0" algn="l"/>
              </a:tabLst>
            </a:pPr>
            <a:r>
              <a:rPr lang="cs-CZ" dirty="0"/>
              <a:t>((</a:t>
            </a:r>
            <a:r>
              <a:rPr lang="cs-CZ" dirty="0" err="1"/>
              <a:t>Metoclopramid</a:t>
            </a:r>
            <a:r>
              <a:rPr lang="cs-CZ" dirty="0"/>
              <a:t>, </a:t>
            </a:r>
            <a:r>
              <a:rPr lang="cs-CZ" dirty="0" err="1"/>
              <a:t>sodium</a:t>
            </a:r>
            <a:r>
              <a:rPr lang="cs-CZ" dirty="0"/>
              <a:t> </a:t>
            </a:r>
            <a:r>
              <a:rPr lang="cs-CZ" dirty="0" err="1"/>
              <a:t>citrate</a:t>
            </a:r>
            <a:r>
              <a:rPr lang="cs-CZ" dirty="0"/>
              <a:t> </a:t>
            </a:r>
            <a:r>
              <a:rPr lang="cs-CZ" dirty="0" err="1"/>
              <a:t>with</a:t>
            </a:r>
            <a:r>
              <a:rPr lang="cs-CZ" dirty="0"/>
              <a:t> </a:t>
            </a:r>
            <a:r>
              <a:rPr lang="cs-CZ" dirty="0" err="1"/>
              <a:t>citric</a:t>
            </a:r>
            <a:r>
              <a:rPr lang="cs-CZ" dirty="0"/>
              <a:t> acid))</a:t>
            </a:r>
          </a:p>
          <a:p>
            <a:pPr marL="676080" indent="-675720">
              <a:lnSpc>
                <a:spcPct val="95000"/>
              </a:lnSpc>
              <a:tabLst>
                <a:tab pos="0" algn="l"/>
              </a:tabLst>
            </a:pPr>
            <a:r>
              <a:rPr lang="cs-CZ" dirty="0"/>
              <a:t>→ RSI Rapid </a:t>
            </a:r>
            <a:r>
              <a:rPr lang="cs-CZ" dirty="0" err="1"/>
              <a:t>Sequence</a:t>
            </a:r>
            <a:r>
              <a:rPr lang="cs-CZ" dirty="0"/>
              <a:t> </a:t>
            </a:r>
            <a:r>
              <a:rPr lang="cs-CZ" dirty="0" err="1"/>
              <a:t>of</a:t>
            </a:r>
            <a:r>
              <a:rPr lang="cs-CZ" dirty="0"/>
              <a:t> </a:t>
            </a:r>
            <a:r>
              <a:rPr lang="cs-CZ" dirty="0" err="1"/>
              <a:t>Induction</a:t>
            </a:r>
            <a:endParaRPr lang="cs-CZ" dirty="0"/>
          </a:p>
        </p:txBody>
      </p:sp>
    </p:spTree>
    <p:extLst>
      <p:ext uri="{BB962C8B-B14F-4D97-AF65-F5344CB8AC3E}">
        <p14:creationId xmlns:p14="http://schemas.microsoft.com/office/powerpoint/2010/main" val="425252788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Nadpis 1"/>
          <p:cNvSpPr txBox="1"/>
          <p:nvPr/>
        </p:nvSpPr>
        <p:spPr>
          <a:xfrm>
            <a:off x="896492" y="256043"/>
            <a:ext cx="10390859" cy="1128679"/>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Operating</a:t>
            </a:r>
            <a:r>
              <a:rPr lang="cs-CZ" sz="4000" b="1" i="1" strike="noStrike" spc="-1" dirty="0">
                <a:solidFill>
                  <a:schemeClr val="tx2"/>
                </a:solidFill>
                <a:latin typeface="Arial"/>
              </a:rPr>
              <a:t> </a:t>
            </a:r>
            <a:r>
              <a:rPr lang="cs-CZ" sz="4000" b="1" i="1" strike="noStrike" spc="-1" dirty="0" err="1">
                <a:solidFill>
                  <a:schemeClr val="tx2"/>
                </a:solidFill>
                <a:latin typeface="Arial"/>
              </a:rPr>
              <a:t>Room</a:t>
            </a:r>
            <a:endParaRPr lang="cs-CZ" sz="4000" b="0" strike="noStrike" spc="-1" dirty="0">
              <a:solidFill>
                <a:schemeClr val="tx2"/>
              </a:solidFill>
              <a:latin typeface="Calibri"/>
            </a:endParaRPr>
          </a:p>
        </p:txBody>
      </p:sp>
      <p:sp>
        <p:nvSpPr>
          <p:cNvPr id="231" name="Zástupný symbol pro obsah 2"/>
          <p:cNvSpPr txBox="1"/>
          <p:nvPr/>
        </p:nvSpPr>
        <p:spPr>
          <a:xfrm>
            <a:off x="896492" y="1781524"/>
            <a:ext cx="10588531" cy="4462790"/>
          </a:xfrm>
          <a:prstGeom prst="rect">
            <a:avLst/>
          </a:prstGeom>
          <a:noFill/>
          <a:ln w="0">
            <a:noFill/>
          </a:ln>
        </p:spPr>
        <p:txBody>
          <a:bodyPr lIns="0" tIns="0" rIns="0" bIns="0">
            <a:noAutofit/>
          </a:bodyPr>
          <a:lstStyle/>
          <a:p>
            <a:endParaRPr lang="cs-CZ" sz="3200" b="0" strike="noStrike" spc="-1">
              <a:solidFill>
                <a:srgbClr val="E6E6E6"/>
              </a:solidFill>
              <a:latin typeface="Times New Roman"/>
            </a:endParaRPr>
          </a:p>
        </p:txBody>
      </p:sp>
    </p:spTree>
    <p:extLst>
      <p:ext uri="{BB962C8B-B14F-4D97-AF65-F5344CB8AC3E}">
        <p14:creationId xmlns:p14="http://schemas.microsoft.com/office/powerpoint/2010/main" val="82239954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Nadpis 1"/>
          <p:cNvSpPr txBox="1"/>
          <p:nvPr/>
        </p:nvSpPr>
        <p:spPr>
          <a:xfrm>
            <a:off x="896492" y="659376"/>
            <a:ext cx="10411758" cy="1149254"/>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pic>
        <p:nvPicPr>
          <p:cNvPr id="233" name="Obrázek 2"/>
          <p:cNvPicPr/>
          <p:nvPr/>
        </p:nvPicPr>
        <p:blipFill>
          <a:blip r:embed="rId3"/>
          <a:stretch/>
        </p:blipFill>
        <p:spPr>
          <a:xfrm>
            <a:off x="140199" y="0"/>
            <a:ext cx="12049303" cy="6857642"/>
          </a:xfrm>
          <a:prstGeom prst="rect">
            <a:avLst/>
          </a:prstGeom>
          <a:ln w="0">
            <a:noFill/>
          </a:ln>
        </p:spPr>
      </p:pic>
    </p:spTree>
    <p:extLst>
      <p:ext uri="{BB962C8B-B14F-4D97-AF65-F5344CB8AC3E}">
        <p14:creationId xmlns:p14="http://schemas.microsoft.com/office/powerpoint/2010/main" val="3147123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Conversation</a:t>
            </a:r>
            <a:r>
              <a:rPr lang="cs-CZ" sz="4000" b="1" i="1" strike="noStrike" spc="-1" dirty="0">
                <a:solidFill>
                  <a:schemeClr val="tx2"/>
                </a:solidFill>
                <a:latin typeface="Arial"/>
              </a:rPr>
              <a:t> </a:t>
            </a:r>
            <a:r>
              <a:rPr lang="cs-CZ" sz="4000" b="1" i="1" strike="noStrike" spc="-1" dirty="0" err="1">
                <a:solidFill>
                  <a:schemeClr val="tx2"/>
                </a:solidFill>
                <a:latin typeface="Arial"/>
              </a:rPr>
              <a:t>before</a:t>
            </a:r>
            <a:r>
              <a:rPr lang="cs-CZ" sz="4000" b="1" i="1" strike="noStrike" spc="-1" dirty="0">
                <a:solidFill>
                  <a:schemeClr val="tx2"/>
                </a:solidFill>
                <a:latin typeface="Arial"/>
              </a:rPr>
              <a:t> GA </a:t>
            </a:r>
            <a:r>
              <a:rPr lang="cs-CZ" sz="4000" b="1" i="1" strike="noStrike" spc="-1" dirty="0" err="1">
                <a:solidFill>
                  <a:schemeClr val="tx2"/>
                </a:solidFill>
                <a:latin typeface="Arial"/>
              </a:rPr>
              <a:t>or</a:t>
            </a:r>
            <a:r>
              <a:rPr lang="cs-CZ" sz="4000" b="1" i="1" strike="noStrike" spc="-1" dirty="0">
                <a:solidFill>
                  <a:schemeClr val="tx2"/>
                </a:solidFill>
                <a:latin typeface="Arial"/>
              </a:rPr>
              <a:t> RA</a:t>
            </a:r>
            <a:endParaRPr lang="cs-CZ" sz="4000" b="0" strike="noStrike" spc="-1" dirty="0">
              <a:solidFill>
                <a:schemeClr val="tx2"/>
              </a:solidFill>
              <a:latin typeface="Calibri"/>
            </a:endParaRPr>
          </a:p>
        </p:txBody>
      </p:sp>
      <p:sp>
        <p:nvSpPr>
          <p:cNvPr id="235" name="Zástupný symbol pro text 2"/>
          <p:cNvSpPr txBox="1"/>
          <p:nvPr/>
        </p:nvSpPr>
        <p:spPr>
          <a:xfrm>
            <a:off x="1320573" y="1828879"/>
            <a:ext cx="10361687" cy="4680296"/>
          </a:xfrm>
          <a:prstGeom prst="rect">
            <a:avLst/>
          </a:prstGeom>
          <a:noFill/>
          <a:ln w="0">
            <a:noFill/>
          </a:ln>
        </p:spPr>
        <p:txBody>
          <a:bodyPr lIns="90000" tIns="46800" rIns="90000" bIns="46800">
            <a:normAutofit/>
          </a:bodyPr>
          <a:lstStyle/>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identity and </a:t>
            </a:r>
            <a:r>
              <a:rPr lang="cs-CZ" dirty="0" err="1"/>
              <a:t>procedure</a:t>
            </a:r>
            <a:r>
              <a:rPr lang="cs-CZ" dirty="0"/>
              <a:t> </a:t>
            </a:r>
            <a:r>
              <a:rPr lang="cs-CZ" dirty="0" err="1"/>
              <a:t>site</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tooth</a:t>
            </a:r>
            <a:r>
              <a:rPr lang="cs-CZ" dirty="0"/>
              <a:t> (</a:t>
            </a:r>
            <a:r>
              <a:rPr lang="cs-CZ" dirty="0" err="1"/>
              <a:t>artificial</a:t>
            </a:r>
            <a:r>
              <a:rPr lang="cs-CZ" dirty="0"/>
              <a:t>, free)</a:t>
            </a:r>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empty</a:t>
            </a:r>
            <a:r>
              <a:rPr lang="cs-CZ" dirty="0"/>
              <a:t> </a:t>
            </a:r>
            <a:r>
              <a:rPr lang="cs-CZ" dirty="0" err="1"/>
              <a:t>stomach</a:t>
            </a:r>
            <a:r>
              <a:rPr lang="cs-CZ" dirty="0"/>
              <a:t> - last food, fluid</a:t>
            </a:r>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weight</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allergy</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complication</a:t>
            </a:r>
            <a:r>
              <a:rPr lang="cs-CZ" dirty="0"/>
              <a:t> </a:t>
            </a:r>
            <a:r>
              <a:rPr lang="cs-CZ" dirty="0" err="1"/>
              <a:t>of</a:t>
            </a:r>
            <a:r>
              <a:rPr lang="cs-CZ" dirty="0"/>
              <a:t> CA in his/</a:t>
            </a:r>
            <a:r>
              <a:rPr lang="cs-CZ" dirty="0" err="1"/>
              <a:t>family</a:t>
            </a:r>
            <a:r>
              <a:rPr lang="cs-CZ" dirty="0"/>
              <a:t> </a:t>
            </a:r>
            <a:r>
              <a:rPr lang="cs-CZ" dirty="0" err="1"/>
              <a:t>history</a:t>
            </a:r>
            <a:endParaRPr lang="cs-CZ" dirty="0"/>
          </a:p>
          <a:p>
            <a:pPr>
              <a:lnSpc>
                <a:spcPct val="100000"/>
              </a:lnSpc>
              <a:spcBef>
                <a:spcPts val="799"/>
              </a:spcBef>
              <a:tabLst>
                <a:tab pos="328320" algn="l"/>
                <a:tab pos="434520" algn="l"/>
                <a:tab pos="883800" algn="l"/>
                <a:tab pos="1333080" algn="l"/>
                <a:tab pos="1782360" algn="l"/>
                <a:tab pos="2231640" algn="l"/>
                <a:tab pos="2680920" algn="l"/>
                <a:tab pos="3130200" algn="l"/>
                <a:tab pos="3579480" algn="l"/>
                <a:tab pos="4028760" algn="l"/>
                <a:tab pos="4478040" algn="l"/>
                <a:tab pos="4926960" algn="l"/>
                <a:tab pos="5376240" algn="l"/>
                <a:tab pos="5825520" algn="l"/>
                <a:tab pos="6274800" algn="l"/>
                <a:tab pos="6724080" algn="l"/>
                <a:tab pos="7173360" algn="l"/>
                <a:tab pos="7622640" algn="l"/>
                <a:tab pos="8071920" algn="l"/>
                <a:tab pos="8521200" algn="l"/>
                <a:tab pos="8970480" algn="l"/>
              </a:tabLst>
            </a:pP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check</a:t>
            </a:r>
            <a:r>
              <a:rPr lang="cs-CZ" dirty="0"/>
              <a:t>-up </a:t>
            </a:r>
            <a:r>
              <a:rPr lang="cs-CZ" dirty="0" err="1"/>
              <a:t>questionnaire</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agreement</a:t>
            </a:r>
            <a:r>
              <a:rPr lang="cs-CZ" dirty="0"/>
              <a:t> </a:t>
            </a:r>
            <a:r>
              <a:rPr lang="cs-CZ" dirty="0" err="1"/>
              <a:t>with</a:t>
            </a:r>
            <a:r>
              <a:rPr lang="cs-CZ" dirty="0"/>
              <a:t> </a:t>
            </a:r>
            <a:r>
              <a:rPr lang="cs-CZ" dirty="0" err="1"/>
              <a:t>Anaesthesia</a:t>
            </a:r>
            <a:endParaRPr lang="cs-CZ" dirty="0"/>
          </a:p>
        </p:txBody>
      </p:sp>
    </p:spTree>
    <p:extLst>
      <p:ext uri="{BB962C8B-B14F-4D97-AF65-F5344CB8AC3E}">
        <p14:creationId xmlns:p14="http://schemas.microsoft.com/office/powerpoint/2010/main" val="213317841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err="1"/>
              <a:t>History</a:t>
            </a:r>
            <a:r>
              <a:rPr lang="cs-CZ" dirty="0"/>
              <a:t/>
            </a:r>
            <a:br>
              <a:rPr lang="cs-CZ" dirty="0"/>
            </a:br>
            <a:endParaRPr lang="cs-CZ" dirty="0"/>
          </a:p>
        </p:txBody>
      </p:sp>
      <p:sp>
        <p:nvSpPr>
          <p:cNvPr id="5" name="Zástupný symbol pro obsah 4"/>
          <p:cNvSpPr>
            <a:spLocks noGrp="1"/>
          </p:cNvSpPr>
          <p:nvPr>
            <p:ph idx="1"/>
          </p:nvPr>
        </p:nvSpPr>
        <p:spPr/>
        <p:txBody>
          <a:bodyPr/>
          <a:lstStyle/>
          <a:p>
            <a:r>
              <a:rPr lang="cs-CZ" sz="1800" dirty="0"/>
              <a:t>Opium (Egypt, </a:t>
            </a:r>
            <a:r>
              <a:rPr lang="cs-CZ" sz="1800" dirty="0" err="1"/>
              <a:t>Syria</a:t>
            </a:r>
            <a:r>
              <a:rPr lang="cs-CZ" sz="1800" dirty="0"/>
              <a:t>)</a:t>
            </a:r>
            <a:br>
              <a:rPr lang="cs-CZ" sz="1800" dirty="0"/>
            </a:br>
            <a:r>
              <a:rPr lang="cs-CZ" sz="1800" dirty="0"/>
              <a:t>Hippokrates 400 BC     </a:t>
            </a:r>
            <a:r>
              <a:rPr lang="cs-CZ" sz="1800" dirty="0" err="1"/>
              <a:t>ease</a:t>
            </a:r>
            <a:r>
              <a:rPr lang="cs-CZ" sz="1800" dirty="0"/>
              <a:t> </a:t>
            </a:r>
            <a:r>
              <a:rPr lang="cs-CZ" sz="1800" dirty="0" err="1"/>
              <a:t>pain</a:t>
            </a:r>
            <a:endParaRPr lang="cs-CZ" sz="1800" dirty="0"/>
          </a:p>
          <a:p>
            <a:r>
              <a:rPr lang="cs-CZ" sz="1800" dirty="0"/>
              <a:t>1555  Andreas </a:t>
            </a:r>
            <a:r>
              <a:rPr lang="cs-CZ" sz="1800" dirty="0" err="1"/>
              <a:t>Vesalius</a:t>
            </a:r>
            <a:r>
              <a:rPr lang="cs-CZ" sz="1800" dirty="0"/>
              <a:t> - </a:t>
            </a:r>
            <a:r>
              <a:rPr lang="cs-CZ" sz="1800" dirty="0" err="1"/>
              <a:t>arteficial</a:t>
            </a:r>
            <a:r>
              <a:rPr lang="cs-CZ" sz="1800" dirty="0"/>
              <a:t> </a:t>
            </a:r>
            <a:r>
              <a:rPr lang="cs-CZ" sz="1800" dirty="0" err="1"/>
              <a:t>ventilation</a:t>
            </a:r>
            <a:r>
              <a:rPr lang="cs-CZ" sz="1800" dirty="0"/>
              <a:t> </a:t>
            </a:r>
            <a:r>
              <a:rPr lang="cs-CZ" sz="1800" dirty="0" err="1"/>
              <a:t>through</a:t>
            </a:r>
            <a:r>
              <a:rPr lang="cs-CZ" sz="1800" dirty="0"/>
              <a:t> tube </a:t>
            </a:r>
            <a:r>
              <a:rPr lang="cs-CZ" sz="1800" dirty="0" err="1"/>
              <a:t>between</a:t>
            </a:r>
            <a:r>
              <a:rPr lang="cs-CZ" sz="1800" dirty="0"/>
              <a:t> </a:t>
            </a:r>
            <a:r>
              <a:rPr lang="cs-CZ" sz="1800" dirty="0" err="1"/>
              <a:t>vocal</a:t>
            </a:r>
            <a:r>
              <a:rPr lang="cs-CZ" sz="1800" dirty="0"/>
              <a:t> </a:t>
            </a:r>
            <a:r>
              <a:rPr lang="cs-CZ" sz="1800" dirty="0" err="1"/>
              <a:t>cords</a:t>
            </a:r>
            <a:r>
              <a:rPr lang="cs-CZ" sz="1800" dirty="0"/>
              <a:t>, </a:t>
            </a:r>
            <a:r>
              <a:rPr lang="cs-CZ" sz="1800" dirty="0" err="1"/>
              <a:t>ventricular</a:t>
            </a:r>
            <a:r>
              <a:rPr lang="cs-CZ" sz="1800" dirty="0"/>
              <a:t> </a:t>
            </a:r>
            <a:r>
              <a:rPr lang="cs-CZ" sz="1800" dirty="0" err="1"/>
              <a:t>fibrilation</a:t>
            </a:r>
            <a:r>
              <a:rPr lang="cs-CZ" sz="1800" dirty="0"/>
              <a:t> (</a:t>
            </a:r>
            <a:r>
              <a:rPr lang="cs-CZ" sz="1800" dirty="0" err="1"/>
              <a:t>animals</a:t>
            </a:r>
            <a:r>
              <a:rPr lang="cs-CZ" sz="1800" dirty="0"/>
              <a:t>)</a:t>
            </a:r>
          </a:p>
          <a:p>
            <a:r>
              <a:rPr lang="cs-CZ" sz="1800" dirty="0"/>
              <a:t>1546 Valerius </a:t>
            </a:r>
            <a:r>
              <a:rPr lang="cs-CZ" sz="1800" dirty="0" err="1"/>
              <a:t>Cordus</a:t>
            </a:r>
            <a:r>
              <a:rPr lang="cs-CZ" sz="1800" dirty="0"/>
              <a:t> - ether – oleum </a:t>
            </a:r>
            <a:r>
              <a:rPr lang="cs-CZ" sz="1800" dirty="0" err="1"/>
              <a:t>vitreolum</a:t>
            </a:r>
            <a:r>
              <a:rPr lang="cs-CZ" sz="1800" dirty="0"/>
              <a:t> </a:t>
            </a:r>
            <a:r>
              <a:rPr lang="cs-CZ" sz="1800" dirty="0" err="1"/>
              <a:t>dulce</a:t>
            </a:r>
            <a:endParaRPr lang="cs-CZ" sz="1800" dirty="0"/>
          </a:p>
          <a:p>
            <a:r>
              <a:rPr lang="cs-CZ" sz="1800" dirty="0"/>
              <a:t>1547 </a:t>
            </a:r>
            <a:r>
              <a:rPr lang="cs-CZ" sz="1800" dirty="0" err="1"/>
              <a:t>Paracelsus</a:t>
            </a:r>
            <a:r>
              <a:rPr lang="cs-CZ" sz="1800" dirty="0"/>
              <a:t> - </a:t>
            </a:r>
            <a:r>
              <a:rPr lang="cs-CZ" sz="1800" dirty="0" err="1"/>
              <a:t>analgetic</a:t>
            </a:r>
            <a:r>
              <a:rPr lang="cs-CZ" sz="1800" dirty="0"/>
              <a:t> </a:t>
            </a:r>
            <a:r>
              <a:rPr lang="cs-CZ" sz="1800" dirty="0" err="1"/>
              <a:t>effect</a:t>
            </a:r>
            <a:r>
              <a:rPr lang="cs-CZ" sz="1800" dirty="0"/>
              <a:t> </a:t>
            </a:r>
            <a:r>
              <a:rPr lang="cs-CZ" sz="1800" dirty="0" err="1"/>
              <a:t>of</a:t>
            </a:r>
            <a:r>
              <a:rPr lang="cs-CZ" sz="1800" dirty="0"/>
              <a:t> ether</a:t>
            </a:r>
          </a:p>
          <a:p>
            <a:r>
              <a:rPr lang="cs-CZ" sz="1800" dirty="0"/>
              <a:t>1646 </a:t>
            </a:r>
            <a:r>
              <a:rPr lang="cs-CZ" sz="1800" dirty="0" err="1"/>
              <a:t>Severino</a:t>
            </a:r>
            <a:r>
              <a:rPr lang="cs-CZ" sz="1800" dirty="0"/>
              <a:t> - </a:t>
            </a:r>
            <a:r>
              <a:rPr lang="cs-CZ" sz="1800" dirty="0" err="1"/>
              <a:t>cryoanaesthesia</a:t>
            </a:r>
            <a:r>
              <a:rPr lang="cs-CZ" sz="1800" dirty="0"/>
              <a:t> – </a:t>
            </a:r>
            <a:r>
              <a:rPr lang="cs-CZ" sz="1800" dirty="0" err="1"/>
              <a:t>Napoleon's</a:t>
            </a:r>
            <a:r>
              <a:rPr lang="cs-CZ" sz="1800" dirty="0"/>
              <a:t> </a:t>
            </a:r>
            <a:r>
              <a:rPr lang="cs-CZ" sz="1800" dirty="0" err="1"/>
              <a:t>wars</a:t>
            </a:r>
            <a:r>
              <a:rPr lang="cs-CZ" sz="1800" dirty="0"/>
              <a:t> – </a:t>
            </a:r>
            <a:r>
              <a:rPr lang="cs-CZ" sz="1800" dirty="0" err="1"/>
              <a:t>Larey</a:t>
            </a:r>
            <a:endParaRPr lang="cs-CZ" sz="1800" dirty="0"/>
          </a:p>
          <a:p>
            <a:r>
              <a:rPr lang="cs-CZ" sz="1800" dirty="0"/>
              <a:t>1773 N2O      Joseph </a:t>
            </a:r>
            <a:r>
              <a:rPr lang="cs-CZ" sz="1800" dirty="0" err="1"/>
              <a:t>Priestley</a:t>
            </a:r>
            <a:r>
              <a:rPr lang="cs-CZ" sz="1800" dirty="0"/>
              <a:t> (1733-1804)</a:t>
            </a:r>
          </a:p>
          <a:p>
            <a:r>
              <a:rPr lang="cs-CZ" sz="1800" dirty="0"/>
              <a:t>1774 oxygen</a:t>
            </a:r>
          </a:p>
          <a:p>
            <a:r>
              <a:rPr lang="cs-CZ" sz="1800" dirty="0"/>
              <a:t>1779 </a:t>
            </a:r>
            <a:r>
              <a:rPr lang="cs-CZ" sz="1800" dirty="0" err="1"/>
              <a:t>Humphry</a:t>
            </a:r>
            <a:r>
              <a:rPr lang="cs-CZ" sz="1800" dirty="0"/>
              <a:t> Davy  - </a:t>
            </a:r>
            <a:r>
              <a:rPr lang="cs-CZ" sz="1800" dirty="0" err="1"/>
              <a:t>Anaesthetic</a:t>
            </a:r>
            <a:r>
              <a:rPr lang="cs-CZ" sz="1800" dirty="0"/>
              <a:t> </a:t>
            </a:r>
            <a:r>
              <a:rPr lang="cs-CZ" sz="1800" dirty="0" err="1"/>
              <a:t>effect</a:t>
            </a:r>
            <a:r>
              <a:rPr lang="cs-CZ" sz="1800" dirty="0"/>
              <a:t> </a:t>
            </a:r>
            <a:r>
              <a:rPr lang="cs-CZ" sz="1800" dirty="0" err="1"/>
              <a:t>of</a:t>
            </a:r>
            <a:r>
              <a:rPr lang="cs-CZ" sz="1800" dirty="0"/>
              <a:t> N2O</a:t>
            </a:r>
          </a:p>
          <a:p>
            <a:endParaRPr lang="cs-CZ" sz="1800" dirty="0"/>
          </a:p>
        </p:txBody>
      </p:sp>
    </p:spTree>
    <p:extLst>
      <p:ext uri="{BB962C8B-B14F-4D97-AF65-F5344CB8AC3E}">
        <p14:creationId xmlns:p14="http://schemas.microsoft.com/office/powerpoint/2010/main" val="29143779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Induction of Anaesthesia</a:t>
            </a:r>
            <a:endParaRPr lang="cs-CZ" sz="4000" b="0" strike="noStrike" spc="-1" dirty="0">
              <a:solidFill>
                <a:schemeClr val="tx2"/>
              </a:solidFill>
              <a:latin typeface="Calibri"/>
            </a:endParaRPr>
          </a:p>
        </p:txBody>
      </p:sp>
      <p:sp>
        <p:nvSpPr>
          <p:cNvPr id="237" name="Zástupný symbol pro text 2"/>
          <p:cNvSpPr txBox="1"/>
          <p:nvPr/>
        </p:nvSpPr>
        <p:spPr>
          <a:xfrm>
            <a:off x="896492" y="1244290"/>
            <a:ext cx="10609430" cy="4478467"/>
          </a:xfrm>
          <a:prstGeom prst="rect">
            <a:avLst/>
          </a:prstGeom>
          <a:noFill/>
          <a:ln w="0">
            <a:noFill/>
          </a:ln>
        </p:spPr>
        <p:txBody>
          <a:bodyPr lIns="0" tIns="0" rIns="0" bIns="0">
            <a:noAutofit/>
          </a:bodyPr>
          <a:lstStyle/>
          <a:p>
            <a:pPr marL="415800" indent="-310680">
              <a:lnSpc>
                <a:spcPct val="95000"/>
              </a:lnSpc>
              <a:tabLst>
                <a:tab pos="0" algn="l"/>
              </a:tabLst>
            </a:pPr>
            <a:r>
              <a:rPr lang="en-GB" dirty="0"/>
              <a:t>1 – 3 drugs </a:t>
            </a:r>
            <a:r>
              <a:rPr lang="en-GB" dirty="0" err="1"/>
              <a:t>i.v.</a:t>
            </a:r>
            <a:r>
              <a:rPr lang="en-GB" dirty="0"/>
              <a:t> =</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lethal dose  </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the most effective way</a:t>
            </a:r>
            <a:endParaRPr lang="cs-CZ" dirty="0"/>
          </a:p>
          <a:p>
            <a:pPr marL="415800" indent="-310680">
              <a:lnSpc>
                <a:spcPct val="95000"/>
              </a:lnSpc>
              <a:tabLst>
                <a:tab pos="0" algn="l"/>
              </a:tabLst>
            </a:pPr>
            <a:r>
              <a:rPr lang="en-GB" dirty="0"/>
              <a:t>=&gt;   no self-</a:t>
            </a:r>
            <a:r>
              <a:rPr lang="en-GB" dirty="0" err="1"/>
              <a:t>controle</a:t>
            </a:r>
            <a:r>
              <a:rPr lang="en-GB" dirty="0"/>
              <a:t>, unable call for help, suppress of vital </a:t>
            </a:r>
            <a:r>
              <a:rPr lang="en-GB" dirty="0" err="1"/>
              <a:t>autoregulating</a:t>
            </a:r>
            <a:r>
              <a:rPr lang="en-GB" dirty="0"/>
              <a:t> mechanisms</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unmask compensated disturbances </a:t>
            </a:r>
            <a:r>
              <a:rPr dirty="0"/>
              <a:t/>
            </a:r>
            <a:br>
              <a:rPr dirty="0"/>
            </a:br>
            <a:r>
              <a:rPr lang="en-GB" dirty="0"/>
              <a:t>(hypovolemia, relative respiratory </a:t>
            </a:r>
            <a:r>
              <a:rPr lang="en-GB" dirty="0" err="1"/>
              <a:t>insuf</a:t>
            </a:r>
            <a:r>
              <a:rPr lang="en-GB" dirty="0"/>
              <a:t>, ...)</a:t>
            </a:r>
            <a:endParaRPr lang="cs-CZ" dirty="0"/>
          </a:p>
        </p:txBody>
      </p:sp>
    </p:spTree>
    <p:extLst>
      <p:ext uri="{BB962C8B-B14F-4D97-AF65-F5344CB8AC3E}">
        <p14:creationId xmlns:p14="http://schemas.microsoft.com/office/powerpoint/2010/main" val="255917063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Induction</a:t>
            </a:r>
            <a:endParaRPr lang="cs-CZ" sz="4000" b="0" strike="noStrike" spc="-1" dirty="0">
              <a:solidFill>
                <a:schemeClr val="tx2"/>
              </a:solidFill>
              <a:latin typeface="Calibri"/>
            </a:endParaRPr>
          </a:p>
        </p:txBody>
      </p:sp>
      <p:sp>
        <p:nvSpPr>
          <p:cNvPr id="239" name="Zástupný symbol pro text 2"/>
          <p:cNvSpPr txBox="1"/>
          <p:nvPr/>
        </p:nvSpPr>
        <p:spPr>
          <a:xfrm>
            <a:off x="896492" y="1781524"/>
            <a:ext cx="10609430" cy="4619551"/>
          </a:xfrm>
          <a:prstGeom prst="rect">
            <a:avLst/>
          </a:prstGeom>
          <a:noFill/>
          <a:ln w="0">
            <a:noFill/>
          </a:ln>
        </p:spPr>
        <p:txBody>
          <a:bodyPr lIns="0" tIns="0" rIns="0" bIns="0">
            <a:noAutofit/>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30 - 60s  from fully conscious to vitally dependent on Anaesthetist</a:t>
            </a:r>
            <a:endParaRPr lang="cs-CZ" dirty="0"/>
          </a:p>
          <a:p>
            <a:pPr marL="415800" indent="-310680">
              <a:lnSpc>
                <a:spcPct val="95000"/>
              </a:lnSpc>
              <a:tabLst>
                <a:tab pos="0" algn="l"/>
              </a:tabLst>
            </a:pP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 </a:t>
            </a:r>
            <a:r>
              <a:rPr lang="en-GB" dirty="0"/>
              <a:t>Moment with big influence on the rest of the life.</a:t>
            </a:r>
            <a:endParaRPr lang="cs-CZ" dirty="0"/>
          </a:p>
          <a:p>
            <a:pPr marL="415800" indent="-310680">
              <a:lnSpc>
                <a:spcPct val="95000"/>
              </a:lnSpc>
              <a:tabLst>
                <a:tab pos="0" algn="l"/>
              </a:tabLst>
            </a:pPr>
            <a:endParaRPr lang="cs-CZ" dirty="0"/>
          </a:p>
          <a:p>
            <a:pPr marL="415800" indent="-310680">
              <a:lnSpc>
                <a:spcPct val="95000"/>
              </a:lnSpc>
              <a:tabLst>
                <a:tab pos="0" algn="l"/>
              </a:tabLst>
            </a:pPr>
            <a:endParaRPr lang="cs-CZ" dirty="0"/>
          </a:p>
          <a:p>
            <a:pPr marL="415800" indent="-310680">
              <a:lnSpc>
                <a:spcPct val="95000"/>
              </a:lnSpc>
              <a:tabLst>
                <a:tab pos="0" algn="l"/>
              </a:tabLst>
            </a:pPr>
            <a:endParaRPr lang="cs-CZ" dirty="0"/>
          </a:p>
          <a:p>
            <a:pPr marL="415800" indent="-310680">
              <a:lnSpc>
                <a:spcPct val="95000"/>
              </a:lnSpc>
              <a:tabLst>
                <a:tab pos="0" algn="l"/>
              </a:tabLst>
            </a:pPr>
            <a:endParaRPr lang="cs-CZ" dirty="0"/>
          </a:p>
          <a:p>
            <a:pPr marL="415800" indent="-310680">
              <a:lnSpc>
                <a:spcPct val="95000"/>
              </a:lnSpc>
              <a:tabLst>
                <a:tab pos="0" algn="l"/>
              </a:tabLst>
            </a:pPr>
            <a:r>
              <a:rPr lang="en-GB" dirty="0"/>
              <a:t>P.S. Did you ever sign  “Informed </a:t>
            </a:r>
            <a:r>
              <a:rPr lang="en-GB" dirty="0" err="1"/>
              <a:t>Consend</a:t>
            </a:r>
            <a:r>
              <a:rPr lang="en-GB" dirty="0"/>
              <a:t>“</a:t>
            </a:r>
            <a:endParaRPr lang="cs-CZ" dirty="0"/>
          </a:p>
        </p:txBody>
      </p:sp>
    </p:spTree>
    <p:extLst>
      <p:ext uri="{BB962C8B-B14F-4D97-AF65-F5344CB8AC3E}">
        <p14:creationId xmlns:p14="http://schemas.microsoft.com/office/powerpoint/2010/main" val="19948285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Airways</a:t>
            </a:r>
            <a:endParaRPr lang="cs-CZ" sz="4000" b="0" strike="noStrike" spc="-1" dirty="0">
              <a:solidFill>
                <a:schemeClr val="tx2"/>
              </a:solidFill>
              <a:latin typeface="Calibri"/>
            </a:endParaRPr>
          </a:p>
        </p:txBody>
      </p:sp>
      <p:sp>
        <p:nvSpPr>
          <p:cNvPr id="241" name="Zástupný symbol pro text 2"/>
          <p:cNvSpPr txBox="1"/>
          <p:nvPr/>
        </p:nvSpPr>
        <p:spPr>
          <a:xfrm>
            <a:off x="1320573" y="1827246"/>
            <a:ext cx="10361687" cy="4769454"/>
          </a:xfrm>
          <a:prstGeom prst="rect">
            <a:avLst/>
          </a:prstGeom>
          <a:noFill/>
          <a:ln w="0">
            <a:noFill/>
          </a:ln>
        </p:spPr>
        <p:txBody>
          <a:bodyPr lIns="90000" tIns="46800" rIns="90000" bIns="46800">
            <a:noAutofit/>
          </a:bodyPr>
          <a:lstStyle/>
          <a:p>
            <a:pPr marL="328320" indent="-327960">
              <a:lnSpc>
                <a:spcPct val="95000"/>
              </a:lnSpc>
              <a:spcBef>
                <a:spcPts val="748"/>
              </a:spcBef>
              <a:tabLst>
                <a:tab pos="0" algn="l"/>
              </a:tabLst>
            </a:pPr>
            <a:r>
              <a:rPr lang="en-GB" dirty="0"/>
              <a:t>Indication for intubation:</a:t>
            </a:r>
            <a:endParaRPr lang="cs-CZ" dirty="0"/>
          </a:p>
          <a:p>
            <a:pPr marL="457200" indent="-45684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full stomach (Rapid Sequence of Induction)</a:t>
            </a:r>
            <a:endParaRPr lang="cs-CZ" dirty="0"/>
          </a:p>
          <a:p>
            <a:pPr marL="457200" indent="-45684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artificial ventilation after procedure</a:t>
            </a:r>
            <a:endParaRPr lang="cs-CZ" dirty="0"/>
          </a:p>
          <a:p>
            <a:pPr>
              <a:lnSpc>
                <a:spcPct val="100000"/>
              </a:lnSpc>
              <a:spcBef>
                <a:spcPts val="748"/>
              </a:spcBef>
              <a:tabLst>
                <a:tab pos="328320" algn="l"/>
                <a:tab pos="434520" algn="l"/>
                <a:tab pos="883800" algn="l"/>
                <a:tab pos="1333080" algn="l"/>
                <a:tab pos="1782360" algn="l"/>
                <a:tab pos="2231640" algn="l"/>
                <a:tab pos="2680920" algn="l"/>
                <a:tab pos="3130200" algn="l"/>
                <a:tab pos="3579480" algn="l"/>
                <a:tab pos="4028760" algn="l"/>
                <a:tab pos="4478040" algn="l"/>
                <a:tab pos="4926960" algn="l"/>
                <a:tab pos="5376240" algn="l"/>
                <a:tab pos="5825520" algn="l"/>
                <a:tab pos="6274800" algn="l"/>
                <a:tab pos="6724080" algn="l"/>
                <a:tab pos="7173360" algn="l"/>
                <a:tab pos="7622640" algn="l"/>
                <a:tab pos="8071920" algn="l"/>
                <a:tab pos="8521200" algn="l"/>
                <a:tab pos="8970480" algn="l"/>
              </a:tabLst>
            </a:pPr>
            <a:endParaRPr lang="cs-CZ" dirty="0"/>
          </a:p>
          <a:p>
            <a:pPr marL="343080" indent="-34272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Laryngeal mask</a:t>
            </a:r>
            <a:endParaRPr lang="cs-CZ" dirty="0"/>
          </a:p>
          <a:p>
            <a:pPr marL="343080" indent="-34272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Face mask</a:t>
            </a:r>
            <a:endParaRPr lang="cs-CZ" dirty="0"/>
          </a:p>
          <a:p>
            <a:pPr marL="343080" indent="-34272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Orotracheal</a:t>
            </a:r>
            <a:r>
              <a:rPr lang="en-GB" dirty="0"/>
              <a:t> intubation,  </a:t>
            </a:r>
            <a:r>
              <a:rPr lang="en-GB" dirty="0" err="1"/>
              <a:t>nasotracheal</a:t>
            </a:r>
            <a:r>
              <a:rPr lang="en-GB" dirty="0"/>
              <a:t>  intubation  with direct laryngoscopy</a:t>
            </a:r>
            <a:endParaRPr lang="cs-CZ" dirty="0"/>
          </a:p>
          <a:p>
            <a:pPr marL="343080" indent="-34272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Tracheotomy</a:t>
            </a:r>
            <a:endParaRPr lang="cs-CZ" dirty="0"/>
          </a:p>
          <a:p>
            <a:pPr marL="343080" indent="-342720">
              <a:lnSpc>
                <a:spcPct val="100000"/>
              </a:lnSpc>
              <a:spcBef>
                <a:spcPts val="748"/>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Cricothyreotomy</a:t>
            </a:r>
            <a:endParaRPr lang="cs-CZ" dirty="0"/>
          </a:p>
        </p:txBody>
      </p:sp>
    </p:spTree>
    <p:extLst>
      <p:ext uri="{BB962C8B-B14F-4D97-AF65-F5344CB8AC3E}">
        <p14:creationId xmlns:p14="http://schemas.microsoft.com/office/powerpoint/2010/main" val="326705416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a:solidFill>
                  <a:schemeClr val="tx2"/>
                </a:solidFill>
                <a:latin typeface="Arial"/>
              </a:rPr>
              <a:t>In </a:t>
            </a:r>
            <a:r>
              <a:rPr lang="cs-CZ" sz="4000" b="1" i="1" strike="noStrike" spc="-1" dirty="0" err="1">
                <a:solidFill>
                  <a:schemeClr val="tx2"/>
                </a:solidFill>
                <a:latin typeface="Arial"/>
              </a:rPr>
              <a:t>the</a:t>
            </a:r>
            <a:r>
              <a:rPr lang="cs-CZ" sz="4000" b="1" i="1" strike="noStrike" spc="-1" dirty="0">
                <a:solidFill>
                  <a:schemeClr val="tx2"/>
                </a:solidFill>
                <a:latin typeface="Arial"/>
              </a:rPr>
              <a:t> End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Anaesthesia</a:t>
            </a:r>
            <a:endParaRPr lang="cs-CZ" sz="4000" b="0" strike="noStrike" spc="-1" dirty="0">
              <a:solidFill>
                <a:schemeClr val="tx2"/>
              </a:solidFill>
              <a:latin typeface="Calibri"/>
            </a:endParaRPr>
          </a:p>
        </p:txBody>
      </p:sp>
      <p:sp>
        <p:nvSpPr>
          <p:cNvPr id="243" name="Zástupný symbol pro text 2"/>
          <p:cNvSpPr txBox="1"/>
          <p:nvPr/>
        </p:nvSpPr>
        <p:spPr>
          <a:xfrm>
            <a:off x="1320573" y="1599615"/>
            <a:ext cx="10361687" cy="5000024"/>
          </a:xfrm>
          <a:prstGeom prst="rect">
            <a:avLst/>
          </a:prstGeom>
          <a:noFill/>
          <a:ln w="0">
            <a:noFill/>
          </a:ln>
        </p:spPr>
        <p:txBody>
          <a:bodyPr lIns="90000" tIns="46800" rIns="90000" bIns="46800">
            <a:noAutofit/>
          </a:bodyPr>
          <a:lstStyle/>
          <a:p>
            <a:pPr>
              <a:lnSpc>
                <a:spcPct val="95000"/>
              </a:lnSpc>
              <a:spcBef>
                <a:spcPts val="799"/>
              </a:spcBef>
              <a:tabLst>
                <a:tab pos="0" algn="l"/>
              </a:tabLst>
            </a:pPr>
            <a:r>
              <a:rPr lang="cs-CZ" dirty="0"/>
              <a:t>No </a:t>
            </a:r>
            <a:r>
              <a:rPr lang="cs-CZ" dirty="0" err="1"/>
              <a:t>bleeding</a:t>
            </a:r>
            <a:r>
              <a:rPr lang="cs-CZ" dirty="0"/>
              <a:t>, no </a:t>
            </a:r>
            <a:r>
              <a:rPr lang="cs-CZ" dirty="0" err="1"/>
              <a:t>revision</a:t>
            </a:r>
            <a:r>
              <a:rPr lang="cs-CZ" dirty="0"/>
              <a:t>, end </a:t>
            </a:r>
            <a:r>
              <a:rPr lang="cs-CZ" dirty="0" err="1"/>
              <a:t>of</a:t>
            </a:r>
            <a:r>
              <a:rPr lang="cs-CZ" dirty="0"/>
              <a:t> </a:t>
            </a:r>
            <a:r>
              <a:rPr lang="cs-CZ" dirty="0" err="1"/>
              <a:t>procedure</a:t>
            </a:r>
            <a:r>
              <a:rPr lang="cs-CZ" dirty="0"/>
              <a:t>:</a:t>
            </a:r>
          </a:p>
          <a:p>
            <a:pPr>
              <a:lnSpc>
                <a:spcPct val="95000"/>
              </a:lnSpc>
              <a:spcBef>
                <a:spcPts val="799"/>
              </a:spcBef>
              <a:tabLst>
                <a:tab pos="0" algn="l"/>
              </a:tabLst>
            </a:pP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Stable ABCD: </a:t>
            </a:r>
            <a:r>
              <a:rPr lang="en-GB" dirty="0" err="1"/>
              <a:t>extubation</a:t>
            </a:r>
            <a:r>
              <a:rPr lang="en-GB" dirty="0"/>
              <a:t>, pain, temperature control, </a:t>
            </a:r>
            <a:r>
              <a:rPr lang="en-GB" dirty="0" err="1"/>
              <a:t>PostAnest.CareUnit</a:t>
            </a:r>
            <a:endParaRPr lang="cs-CZ" dirty="0"/>
          </a:p>
          <a:p>
            <a:pPr>
              <a:lnSpc>
                <a:spcPct val="95000"/>
              </a:lnSpc>
              <a:spcBef>
                <a:spcPts val="799"/>
              </a:spcBef>
              <a:tabLst>
                <a:tab pos="328320" algn="l"/>
                <a:tab pos="434520" algn="l"/>
                <a:tab pos="883800" algn="l"/>
                <a:tab pos="1333080" algn="l"/>
                <a:tab pos="1782360" algn="l"/>
                <a:tab pos="2231640" algn="l"/>
                <a:tab pos="2680920" algn="l"/>
                <a:tab pos="3130200" algn="l"/>
                <a:tab pos="3579480" algn="l"/>
                <a:tab pos="4028760" algn="l"/>
                <a:tab pos="4478040" algn="l"/>
                <a:tab pos="4926960" algn="l"/>
                <a:tab pos="5376240" algn="l"/>
                <a:tab pos="5825520" algn="l"/>
                <a:tab pos="6274800" algn="l"/>
                <a:tab pos="6724080" algn="l"/>
                <a:tab pos="7173360" algn="l"/>
                <a:tab pos="7622640" algn="l"/>
                <a:tab pos="8071920" algn="l"/>
                <a:tab pos="8521200" algn="l"/>
                <a:tab pos="8970480" algn="l"/>
              </a:tabLst>
            </a:pP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Unstable: </a:t>
            </a:r>
            <a:r>
              <a:rPr lang="en-GB" dirty="0" err="1"/>
              <a:t>analgosedation</a:t>
            </a:r>
            <a:r>
              <a:rPr lang="en-GB" dirty="0"/>
              <a:t> + </a:t>
            </a:r>
            <a:r>
              <a:rPr lang="en-GB" dirty="0" err="1"/>
              <a:t>arteficial</a:t>
            </a:r>
            <a:r>
              <a:rPr lang="en-GB" dirty="0"/>
              <a:t> ventilation - transport to ICU</a:t>
            </a:r>
            <a:endParaRPr lang="cs-CZ" dirty="0"/>
          </a:p>
        </p:txBody>
      </p:sp>
    </p:spTree>
    <p:extLst>
      <p:ext uri="{BB962C8B-B14F-4D97-AF65-F5344CB8AC3E}">
        <p14:creationId xmlns:p14="http://schemas.microsoft.com/office/powerpoint/2010/main" val="151817134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Extubation</a:t>
            </a:r>
            <a:endParaRPr lang="cs-CZ" sz="4000" b="0" strike="noStrike" spc="-1" dirty="0">
              <a:solidFill>
                <a:schemeClr val="tx2"/>
              </a:solidFill>
              <a:latin typeface="Calibri"/>
            </a:endParaRPr>
          </a:p>
        </p:txBody>
      </p:sp>
      <p:sp>
        <p:nvSpPr>
          <p:cNvPr id="245" name="Zástupný symbol pro text 2"/>
          <p:cNvSpPr txBox="1"/>
          <p:nvPr/>
        </p:nvSpPr>
        <p:spPr>
          <a:xfrm>
            <a:off x="1320573" y="1828552"/>
            <a:ext cx="10361687" cy="4115630"/>
          </a:xfrm>
          <a:prstGeom prst="rect">
            <a:avLst/>
          </a:prstGeom>
          <a:noFill/>
          <a:ln w="0">
            <a:noFill/>
          </a:ln>
        </p:spPr>
        <p:txBody>
          <a:bodyPr lIns="90000" tIns="46800" rIns="90000" bIns="46800">
            <a:noAutofit/>
          </a:bodyPr>
          <a:lstStyle/>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pay now or pay later - if in doubt, leave it in.</a:t>
            </a: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always awake if - difficult mask airway or intubation, full stomach, surgical considerations, </a:t>
            </a:r>
            <a:r>
              <a:rPr lang="en-US" dirty="0" err="1"/>
              <a:t>sux</a:t>
            </a:r>
            <a:r>
              <a:rPr lang="en-US" dirty="0"/>
              <a:t> contraindicated</a:t>
            </a:r>
            <a:endParaRPr lang="cs-CZ" dirty="0"/>
          </a:p>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awake means awake - if in doubt, leave it in</a:t>
            </a:r>
            <a:endParaRPr lang="cs-CZ" dirty="0"/>
          </a:p>
        </p:txBody>
      </p:sp>
    </p:spTree>
    <p:extLst>
      <p:ext uri="{BB962C8B-B14F-4D97-AF65-F5344CB8AC3E}">
        <p14:creationId xmlns:p14="http://schemas.microsoft.com/office/powerpoint/2010/main" val="250031591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Nadpis 1"/>
          <p:cNvSpPr txBox="1"/>
          <p:nvPr/>
        </p:nvSpPr>
        <p:spPr>
          <a:xfrm>
            <a:off x="1320573" y="456240"/>
            <a:ext cx="10361687" cy="1143049"/>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Postoperative</a:t>
            </a:r>
            <a:r>
              <a:rPr lang="cs-CZ" sz="4000" b="1" i="1" strike="noStrike" spc="-1" dirty="0">
                <a:solidFill>
                  <a:schemeClr val="tx2"/>
                </a:solidFill>
                <a:latin typeface="Arial"/>
              </a:rPr>
              <a:t> care</a:t>
            </a:r>
            <a:endParaRPr lang="cs-CZ" sz="4000" b="0" strike="noStrike" spc="-1" dirty="0">
              <a:solidFill>
                <a:schemeClr val="tx2"/>
              </a:solidFill>
              <a:latin typeface="Calibri"/>
            </a:endParaRPr>
          </a:p>
        </p:txBody>
      </p:sp>
      <p:sp>
        <p:nvSpPr>
          <p:cNvPr id="247" name="Zástupný symbol pro text 2"/>
          <p:cNvSpPr txBox="1"/>
          <p:nvPr/>
        </p:nvSpPr>
        <p:spPr>
          <a:xfrm>
            <a:off x="1320573" y="1828552"/>
            <a:ext cx="10361687" cy="4115630"/>
          </a:xfrm>
          <a:prstGeom prst="rect">
            <a:avLst/>
          </a:prstGeom>
          <a:noFill/>
          <a:ln w="0">
            <a:noFill/>
          </a:ln>
        </p:spPr>
        <p:txBody>
          <a:bodyPr lIns="90000" tIns="46800" rIns="90000" bIns="46800">
            <a:noAutofit/>
          </a:bodyPr>
          <a:lstStyle/>
          <a:p>
            <a:pPr marL="457200" indent="-456840">
              <a:lnSpc>
                <a:spcPct val="95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ICU </a:t>
            </a:r>
            <a:r>
              <a:rPr lang="cs-CZ" dirty="0" err="1"/>
              <a:t>or</a:t>
            </a:r>
            <a:r>
              <a:rPr lang="cs-CZ" dirty="0"/>
              <a:t> standard department</a:t>
            </a:r>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a:t>monitoring </a:t>
            </a:r>
            <a:r>
              <a:rPr lang="cs-CZ" dirty="0" err="1"/>
              <a:t>according</a:t>
            </a:r>
            <a:r>
              <a:rPr lang="cs-CZ" dirty="0"/>
              <a:t> to </a:t>
            </a:r>
            <a:r>
              <a:rPr lang="cs-CZ" dirty="0" err="1"/>
              <a:t>the</a:t>
            </a:r>
            <a:r>
              <a:rPr lang="cs-CZ" dirty="0"/>
              <a:t> type </a:t>
            </a:r>
            <a:r>
              <a:rPr lang="cs-CZ" dirty="0" err="1"/>
              <a:t>of</a:t>
            </a:r>
            <a:r>
              <a:rPr lang="cs-CZ" dirty="0"/>
              <a:t> OP + </a:t>
            </a:r>
            <a:r>
              <a:rPr lang="cs-CZ" dirty="0" err="1"/>
              <a:t>health</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control</a:t>
            </a:r>
            <a:r>
              <a:rPr lang="cs-CZ" dirty="0"/>
              <a:t> </a:t>
            </a:r>
            <a:r>
              <a:rPr lang="cs-CZ" dirty="0" err="1"/>
              <a:t>laboratory</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treatment</a:t>
            </a:r>
            <a:r>
              <a:rPr lang="cs-CZ" dirty="0"/>
              <a:t> </a:t>
            </a:r>
            <a:r>
              <a:rPr lang="cs-CZ" dirty="0" err="1"/>
              <a:t>of</a:t>
            </a:r>
            <a:r>
              <a:rPr lang="cs-CZ" dirty="0"/>
              <a:t> </a:t>
            </a:r>
            <a:r>
              <a:rPr lang="cs-CZ" dirty="0" err="1"/>
              <a:t>acute</a:t>
            </a:r>
            <a:r>
              <a:rPr lang="cs-CZ" dirty="0"/>
              <a:t> </a:t>
            </a:r>
            <a:r>
              <a:rPr lang="cs-CZ" dirty="0" err="1"/>
              <a:t>pain</a:t>
            </a:r>
            <a:endParaRPr lang="cs-CZ" dirty="0"/>
          </a:p>
          <a:p>
            <a:pPr marL="457200" indent="-456840">
              <a:lnSpc>
                <a:spcPct val="100000"/>
              </a:lnSpc>
              <a:spcBef>
                <a:spcPts val="799"/>
              </a:spcBef>
              <a:buClr>
                <a:srgbClr val="CE9964"/>
              </a:buClr>
              <a:buSzPct val="90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infusion</a:t>
            </a:r>
            <a:r>
              <a:rPr lang="cs-CZ" dirty="0"/>
              <a:t> </a:t>
            </a:r>
            <a:r>
              <a:rPr lang="cs-CZ" dirty="0" err="1"/>
              <a:t>therapy</a:t>
            </a:r>
            <a:r>
              <a:rPr lang="cs-CZ" dirty="0"/>
              <a:t>, </a:t>
            </a:r>
            <a:r>
              <a:rPr lang="cs-CZ" dirty="0" err="1"/>
              <a:t>blood</a:t>
            </a:r>
            <a:r>
              <a:rPr lang="cs-CZ" dirty="0"/>
              <a:t> </a:t>
            </a:r>
            <a:r>
              <a:rPr lang="cs-CZ" dirty="0" err="1"/>
              <a:t>loss</a:t>
            </a:r>
            <a:endParaRPr lang="cs-CZ" dirty="0"/>
          </a:p>
        </p:txBody>
      </p:sp>
    </p:spTree>
    <p:extLst>
      <p:ext uri="{BB962C8B-B14F-4D97-AF65-F5344CB8AC3E}">
        <p14:creationId xmlns:p14="http://schemas.microsoft.com/office/powerpoint/2010/main" val="385543857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Nadpis 1"/>
          <p:cNvSpPr txBox="1"/>
          <p:nvPr/>
        </p:nvSpPr>
        <p:spPr>
          <a:xfrm>
            <a:off x="896492" y="659376"/>
            <a:ext cx="10411758" cy="1149254"/>
          </a:xfrm>
          <a:prstGeom prst="rect">
            <a:avLst/>
          </a:prstGeom>
          <a:noFill/>
          <a:ln w="0">
            <a:noFill/>
          </a:ln>
        </p:spPr>
        <p:txBody>
          <a:bodyPr lIns="0" tIns="0" rIns="0" bIns="0" anchor="ctr">
            <a:noAutofit/>
          </a:bodyPr>
          <a:lstStyle/>
          <a:p>
            <a:endParaRPr lang="cs-CZ" sz="1800" b="0" strike="noStrike" spc="-1">
              <a:solidFill>
                <a:srgbClr val="000000"/>
              </a:solidFill>
              <a:latin typeface="Calibri"/>
            </a:endParaRPr>
          </a:p>
        </p:txBody>
      </p:sp>
      <p:pic>
        <p:nvPicPr>
          <p:cNvPr id="249" name="Obrázek 2"/>
          <p:cNvPicPr/>
          <p:nvPr/>
        </p:nvPicPr>
        <p:blipFill>
          <a:blip r:embed="rId3"/>
          <a:stretch/>
        </p:blipFill>
        <p:spPr>
          <a:xfrm>
            <a:off x="140199" y="0"/>
            <a:ext cx="12049303" cy="6857642"/>
          </a:xfrm>
          <a:prstGeom prst="rect">
            <a:avLst/>
          </a:prstGeom>
          <a:ln w="0">
            <a:noFill/>
          </a:ln>
        </p:spPr>
      </p:pic>
    </p:spTree>
    <p:extLst>
      <p:ext uri="{BB962C8B-B14F-4D97-AF65-F5344CB8AC3E}">
        <p14:creationId xmlns:p14="http://schemas.microsoft.com/office/powerpoint/2010/main" val="295778613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OR checklist</a:t>
            </a:r>
            <a:endParaRPr lang="cs-CZ" sz="4000" b="0" strike="noStrike" spc="-1" dirty="0">
              <a:solidFill>
                <a:schemeClr val="tx2"/>
              </a:solidFill>
              <a:latin typeface="Calibri"/>
            </a:endParaRPr>
          </a:p>
        </p:txBody>
      </p:sp>
      <p:sp>
        <p:nvSpPr>
          <p:cNvPr id="251" name="Zástupný symbol pro text 2"/>
          <p:cNvSpPr txBox="1"/>
          <p:nvPr/>
        </p:nvSpPr>
        <p:spPr>
          <a:xfrm>
            <a:off x="896492" y="1781523"/>
            <a:ext cx="10609430" cy="4478467"/>
          </a:xfrm>
          <a:prstGeom prst="rect">
            <a:avLst/>
          </a:prstGeom>
          <a:noFill/>
          <a:ln w="0">
            <a:noFill/>
          </a:ln>
        </p:spPr>
        <p:txBody>
          <a:bodyPr lIns="0" tIns="0" rIns="0" bIns="0">
            <a:noAutofit/>
          </a:bodyPr>
          <a:lstStyle/>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Test </a:t>
            </a:r>
            <a:r>
              <a:rPr lang="en-GB" dirty="0" err="1"/>
              <a:t>A.Machine</a:t>
            </a:r>
            <a:r>
              <a:rPr lang="en-GB" dirty="0"/>
              <a:t> = does it inflate O2</a:t>
            </a:r>
            <a:endParaRPr lang="cs-CZ" dirty="0"/>
          </a:p>
          <a:p>
            <a:pPr marL="104760">
              <a:lnSpc>
                <a:spcPct val="95000"/>
              </a:lnSpc>
              <a:tabLst>
                <a:tab pos="0" algn="l"/>
              </a:tabLst>
            </a:pPr>
            <a:r>
              <a:rPr lang="en-GB" dirty="0"/>
              <a:t>[before Anaesthesia]</a:t>
            </a:r>
            <a:endParaRPr lang="cs-CZ" dirty="0"/>
          </a:p>
          <a:p>
            <a:pPr>
              <a:lnSpc>
                <a:spcPct val="95000"/>
              </a:lnSpc>
              <a:tabLst>
                <a:tab pos="415800" algn="l"/>
                <a:tab pos="522000" algn="l"/>
                <a:tab pos="971280" algn="l"/>
                <a:tab pos="1420560" algn="l"/>
                <a:tab pos="1869840" algn="l"/>
                <a:tab pos="2319120" algn="l"/>
                <a:tab pos="2768400" algn="l"/>
                <a:tab pos="3217680" algn="l"/>
                <a:tab pos="3666960" algn="l"/>
                <a:tab pos="4116240" algn="l"/>
                <a:tab pos="4565520" algn="l"/>
                <a:tab pos="5014440" algn="l"/>
                <a:tab pos="5463720" algn="l"/>
                <a:tab pos="5913000" algn="l"/>
                <a:tab pos="6362280" algn="l"/>
                <a:tab pos="6811560" algn="l"/>
                <a:tab pos="7260840" algn="l"/>
                <a:tab pos="7710120" algn="l"/>
                <a:tab pos="8159400" algn="l"/>
                <a:tab pos="8608680" algn="l"/>
                <a:tab pos="9057960" algn="l"/>
              </a:tabLst>
            </a:pP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Identity</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Procedure, side</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Allergy</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Documentation (fill in, Informed </a:t>
            </a:r>
            <a:r>
              <a:rPr lang="en-GB" dirty="0" err="1"/>
              <a:t>Consend</a:t>
            </a:r>
            <a:r>
              <a:rPr lang="en-GB" dirty="0"/>
              <a:t>)</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i.v.</a:t>
            </a:r>
            <a:r>
              <a:rPr lang="en-GB" dirty="0"/>
              <a:t> access</a:t>
            </a:r>
            <a:endParaRPr lang="cs-CZ" dirty="0"/>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Monitoring</a:t>
            </a:r>
            <a:endParaRPr lang="cs-CZ" dirty="0"/>
          </a:p>
        </p:txBody>
      </p:sp>
    </p:spTree>
    <p:extLst>
      <p:ext uri="{BB962C8B-B14F-4D97-AF65-F5344CB8AC3E}">
        <p14:creationId xmlns:p14="http://schemas.microsoft.com/office/powerpoint/2010/main" val="71654573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Nadpis 1"/>
          <p:cNvSpPr txBox="1"/>
          <p:nvPr/>
        </p:nvSpPr>
        <p:spPr>
          <a:xfrm>
            <a:off x="896056" y="214567"/>
            <a:ext cx="10404356" cy="1223716"/>
          </a:xfrm>
          <a:prstGeom prst="rect">
            <a:avLst/>
          </a:prstGeom>
          <a:noFill/>
          <a:ln w="0">
            <a:noFill/>
          </a:ln>
        </p:spPr>
        <p:txBody>
          <a:bodyPr lIns="90000" tIns="46800" rIns="90000" bIns="46800" anchor="ctr">
            <a:noAutofit/>
          </a:bodyPr>
          <a:lstStyle/>
          <a:p>
            <a:pPr>
              <a:lnSpc>
                <a:spcPct val="95000"/>
              </a:lnSpc>
              <a:tabLst>
                <a:tab pos="0" algn="l"/>
              </a:tabLst>
            </a:pPr>
            <a:r>
              <a:rPr lang="cs-CZ" sz="4000" b="1" i="1" strike="noStrike" spc="-1" dirty="0" err="1">
                <a:solidFill>
                  <a:schemeClr val="tx2"/>
                </a:solidFill>
                <a:latin typeface="Arial"/>
              </a:rPr>
              <a:t>ORoom</a:t>
            </a:r>
            <a:endParaRPr lang="cs-CZ" sz="4000" b="0" strike="noStrike" spc="-1" dirty="0">
              <a:solidFill>
                <a:schemeClr val="tx2"/>
              </a:solidFill>
              <a:latin typeface="Calibri"/>
            </a:endParaRPr>
          </a:p>
        </p:txBody>
      </p:sp>
      <p:pic>
        <p:nvPicPr>
          <p:cNvPr id="253" name="Obrázek 2"/>
          <p:cNvPicPr/>
          <p:nvPr/>
        </p:nvPicPr>
        <p:blipFill>
          <a:blip r:embed="rId3">
            <a:grayscl/>
          </a:blip>
          <a:stretch/>
        </p:blipFill>
        <p:spPr>
          <a:xfrm>
            <a:off x="5381564" y="1101573"/>
            <a:ext cx="6514478" cy="2826924"/>
          </a:xfrm>
          <a:prstGeom prst="rect">
            <a:avLst/>
          </a:prstGeom>
          <a:ln w="0">
            <a:noFill/>
          </a:ln>
        </p:spPr>
      </p:pic>
      <p:sp>
        <p:nvSpPr>
          <p:cNvPr id="254" name="Zástupný symbol pro text 3"/>
          <p:cNvSpPr txBox="1"/>
          <p:nvPr/>
        </p:nvSpPr>
        <p:spPr>
          <a:xfrm>
            <a:off x="896057" y="4091136"/>
            <a:ext cx="9856026" cy="2099291"/>
          </a:xfrm>
          <a:prstGeom prst="rect">
            <a:avLst/>
          </a:prstGeom>
          <a:noFill/>
          <a:ln w="0">
            <a:noFill/>
          </a:ln>
        </p:spPr>
        <p:txBody>
          <a:bodyPr lIns="0" tIns="0" rIns="0" bIns="0">
            <a:normAutofit/>
          </a:bodyPr>
          <a:lstStyle/>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„Dobry den“</a:t>
            </a:r>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a:t> </a:t>
            </a:r>
            <a:r>
              <a:rPr lang="cs-CZ" sz="2800" dirty="0" err="1"/>
              <a:t>fellowship</a:t>
            </a:r>
            <a:r>
              <a:rPr lang="cs-CZ" sz="2800" dirty="0"/>
              <a:t> </a:t>
            </a:r>
            <a:r>
              <a:rPr lang="cs-CZ" sz="2800" dirty="0" err="1"/>
              <a:t>Anaesthetist</a:t>
            </a:r>
            <a:r>
              <a:rPr lang="cs-CZ" sz="2800" dirty="0"/>
              <a:t> ~ </a:t>
            </a:r>
            <a:r>
              <a:rPr lang="cs-CZ" sz="2800" dirty="0" err="1"/>
              <a:t>A.nurse</a:t>
            </a:r>
            <a:endParaRPr lang="cs-CZ" sz="2800" dirty="0"/>
          </a:p>
          <a:p>
            <a:pPr marL="674640" indent="-674280">
              <a:lnSpc>
                <a:spcPct val="95000"/>
              </a:lnSpc>
              <a:tabLst>
                <a:tab pos="0" algn="l"/>
              </a:tabLst>
            </a:pPr>
            <a:r>
              <a:rPr lang="cs-CZ" sz="2800" dirty="0" smtClean="0"/>
              <a:t>		</a:t>
            </a:r>
            <a:r>
              <a:rPr lang="cs-CZ" sz="2800" dirty="0" err="1" smtClean="0"/>
              <a:t>confidence</a:t>
            </a:r>
            <a:r>
              <a:rPr lang="cs-CZ" sz="2800" dirty="0"/>
              <a:t>, </a:t>
            </a:r>
            <a:r>
              <a:rPr lang="cs-CZ" sz="2800" dirty="0" err="1"/>
              <a:t>respect</a:t>
            </a:r>
            <a:endParaRPr lang="cs-CZ" sz="2800" dirty="0"/>
          </a:p>
          <a:p>
            <a:pPr>
              <a:lnSpc>
                <a:spcPct val="95000"/>
              </a:lnSpc>
              <a:buClr>
                <a:srgbClr val="000000"/>
              </a:buClr>
              <a:buFont typeface="Times New Roman"/>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sz="2800" dirty="0" err="1"/>
              <a:t>hygiene</a:t>
            </a:r>
            <a:r>
              <a:rPr lang="cs-CZ" sz="2800" dirty="0"/>
              <a:t> – </a:t>
            </a:r>
            <a:r>
              <a:rPr lang="cs-CZ" sz="2800" dirty="0" err="1"/>
              <a:t>wash</a:t>
            </a:r>
            <a:r>
              <a:rPr lang="cs-CZ" sz="2800" dirty="0"/>
              <a:t> </a:t>
            </a:r>
            <a:r>
              <a:rPr lang="cs-CZ" sz="2800" dirty="0" err="1"/>
              <a:t>your</a:t>
            </a:r>
            <a:r>
              <a:rPr lang="cs-CZ" sz="2800" dirty="0"/>
              <a:t> </a:t>
            </a:r>
            <a:r>
              <a:rPr lang="cs-CZ" sz="2800" dirty="0" err="1"/>
              <a:t>hands</a:t>
            </a:r>
            <a:r>
              <a:rPr lang="cs-CZ" sz="2800" dirty="0"/>
              <a:t> </a:t>
            </a:r>
            <a:r>
              <a:rPr lang="cs-CZ" sz="2800" dirty="0" err="1"/>
              <a:t>before</a:t>
            </a:r>
            <a:r>
              <a:rPr lang="cs-CZ" sz="2800" dirty="0"/>
              <a:t> </a:t>
            </a:r>
            <a:r>
              <a:rPr lang="cs-CZ" sz="2800" dirty="0" err="1"/>
              <a:t>every</a:t>
            </a:r>
            <a:r>
              <a:rPr lang="cs-CZ" sz="2800" dirty="0"/>
              <a:t> case, use </a:t>
            </a:r>
            <a:r>
              <a:rPr lang="cs-CZ" sz="2800" dirty="0" err="1" smtClean="0"/>
              <a:t>of</a:t>
            </a:r>
            <a:r>
              <a:rPr lang="cs-CZ" sz="2800" dirty="0" smtClean="0"/>
              <a:t> </a:t>
            </a:r>
            <a:r>
              <a:rPr lang="cs-CZ" sz="2800" dirty="0" err="1" smtClean="0"/>
              <a:t>gloves</a:t>
            </a:r>
            <a:endParaRPr lang="cs-CZ" sz="2800" dirty="0"/>
          </a:p>
        </p:txBody>
      </p:sp>
    </p:spTree>
    <p:extLst>
      <p:ext uri="{BB962C8B-B14F-4D97-AF65-F5344CB8AC3E}">
        <p14:creationId xmlns:p14="http://schemas.microsoft.com/office/powerpoint/2010/main" val="154586991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Nadpis 1"/>
          <p:cNvSpPr txBox="1"/>
          <p:nvPr/>
        </p:nvSpPr>
        <p:spPr>
          <a:xfrm>
            <a:off x="896492" y="256369"/>
            <a:ext cx="10402179" cy="1138804"/>
          </a:xfrm>
          <a:prstGeom prst="rect">
            <a:avLst/>
          </a:prstGeom>
          <a:noFill/>
          <a:ln w="0">
            <a:noFill/>
          </a:ln>
        </p:spPr>
        <p:txBody>
          <a:bodyPr lIns="0" tIns="0" rIns="0" bIns="0" anchor="ctr">
            <a:noAutofit/>
          </a:bodyPr>
          <a:lstStyle/>
          <a:p>
            <a:pPr>
              <a:lnSpc>
                <a:spcPct val="93000"/>
              </a:lnSpc>
              <a:tabLst>
                <a:tab pos="0" algn="l"/>
              </a:tabLst>
            </a:pPr>
            <a:r>
              <a:rPr lang="cs-CZ" sz="4000" b="1" i="1" strike="noStrike" spc="-1" dirty="0" err="1">
                <a:solidFill>
                  <a:schemeClr val="tx2"/>
                </a:solidFill>
                <a:latin typeface="Arial"/>
              </a:rPr>
              <a:t>Continuum</a:t>
            </a:r>
            <a:r>
              <a:rPr lang="cs-CZ" sz="4000" b="1" i="1" strike="noStrike" spc="-1" dirty="0">
                <a:solidFill>
                  <a:schemeClr val="tx2"/>
                </a:solidFill>
                <a:latin typeface="Arial"/>
              </a:rPr>
              <a:t>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depth</a:t>
            </a:r>
            <a:r>
              <a:rPr lang="cs-CZ" sz="4000" b="1" i="1" strike="noStrike" spc="-1" dirty="0">
                <a:solidFill>
                  <a:schemeClr val="tx2"/>
                </a:solidFill>
                <a:latin typeface="Arial"/>
              </a:rPr>
              <a:t> </a:t>
            </a:r>
            <a:r>
              <a:rPr lang="cs-CZ" sz="4000" b="1" i="1" strike="noStrike" spc="-1" dirty="0" err="1">
                <a:solidFill>
                  <a:schemeClr val="tx2"/>
                </a:solidFill>
                <a:latin typeface="Arial"/>
              </a:rPr>
              <a:t>of</a:t>
            </a:r>
            <a:r>
              <a:rPr lang="cs-CZ" sz="4000" b="1" i="1" strike="noStrike" spc="-1" dirty="0">
                <a:solidFill>
                  <a:schemeClr val="tx2"/>
                </a:solidFill>
                <a:latin typeface="Arial"/>
              </a:rPr>
              <a:t> </a:t>
            </a:r>
            <a:r>
              <a:rPr lang="cs-CZ" sz="4000" b="1" i="1" strike="noStrike" spc="-1" dirty="0" err="1">
                <a:solidFill>
                  <a:schemeClr val="tx2"/>
                </a:solidFill>
                <a:latin typeface="Arial"/>
              </a:rPr>
              <a:t>sedation</a:t>
            </a:r>
            <a:endParaRPr lang="cs-CZ" sz="4000" b="0" strike="noStrike" spc="-1" dirty="0">
              <a:solidFill>
                <a:schemeClr val="tx2"/>
              </a:solidFill>
              <a:latin typeface="Calibri"/>
            </a:endParaRPr>
          </a:p>
        </p:txBody>
      </p:sp>
      <p:sp>
        <p:nvSpPr>
          <p:cNvPr id="256" name="Zástupný symbol pro text 2"/>
          <p:cNvSpPr txBox="1"/>
          <p:nvPr/>
        </p:nvSpPr>
        <p:spPr>
          <a:xfrm>
            <a:off x="896492" y="1781524"/>
            <a:ext cx="10599851" cy="4471282"/>
          </a:xfrm>
          <a:prstGeom prst="rect">
            <a:avLst/>
          </a:prstGeom>
          <a:noFill/>
          <a:ln w="0">
            <a:noFill/>
          </a:ln>
        </p:spPr>
        <p:txBody>
          <a:bodyPr lIns="0" tIns="0" rIns="0" bIns="0">
            <a:noAutofit/>
          </a:bodyPr>
          <a:lstStyle/>
          <a:p>
            <a:endParaRPr lang="cs-CZ" sz="3200" b="0" strike="noStrike" spc="-1">
              <a:solidFill>
                <a:srgbClr val="E6E6E6"/>
              </a:solidFill>
              <a:latin typeface="Times New Roman"/>
            </a:endParaRPr>
          </a:p>
        </p:txBody>
      </p:sp>
      <p:pic>
        <p:nvPicPr>
          <p:cNvPr id="257" name="Obrázek 3"/>
          <p:cNvPicPr/>
          <p:nvPr/>
        </p:nvPicPr>
        <p:blipFill>
          <a:blip r:embed="rId3"/>
          <a:stretch/>
        </p:blipFill>
        <p:spPr>
          <a:xfrm>
            <a:off x="1288353" y="1931100"/>
            <a:ext cx="7297330" cy="4264226"/>
          </a:xfrm>
          <a:prstGeom prst="rect">
            <a:avLst/>
          </a:prstGeom>
          <a:ln w="0">
            <a:noFill/>
          </a:ln>
        </p:spPr>
      </p:pic>
      <p:sp>
        <p:nvSpPr>
          <p:cNvPr id="258" name="Volný tvar: obrazec 4"/>
          <p:cNvSpPr/>
          <p:nvPr/>
        </p:nvSpPr>
        <p:spPr>
          <a:xfrm>
            <a:off x="8926168" y="5878538"/>
            <a:ext cx="2624165" cy="397455"/>
          </a:xfrm>
          <a:custGeom>
            <a:avLst/>
            <a:gdLst/>
            <a:ahLst/>
            <a:cxnLst/>
            <a:rect l="l" t="t" r="r" b="b"/>
            <a:pathLst>
              <a:path w="21600" h="21600">
                <a:moveTo>
                  <a:pt x="0" y="0"/>
                </a:moveTo>
                <a:lnTo>
                  <a:pt x="21600" y="0"/>
                </a:lnTo>
                <a:lnTo>
                  <a:pt x="21600" y="21600"/>
                </a:lnTo>
                <a:lnTo>
                  <a:pt x="0" y="21600"/>
                </a:lnTo>
                <a:lnTo>
                  <a:pt x="0" y="0"/>
                </a:lnTo>
                <a:close/>
              </a:path>
            </a:pathLst>
          </a:custGeom>
          <a:noFill/>
          <a:ln w="0">
            <a:noFill/>
          </a:ln>
        </p:spPr>
        <p:style>
          <a:lnRef idx="0">
            <a:scrgbClr r="0" g="0" b="0"/>
          </a:lnRef>
          <a:fillRef idx="0">
            <a:scrgbClr r="0" g="0" b="0"/>
          </a:fillRef>
          <a:effectRef idx="0">
            <a:scrgbClr r="0" g="0" b="0"/>
          </a:effectRef>
          <a:fontRef idx="minor"/>
        </p:style>
        <p:txBody>
          <a:bodyPr wrap="none" lIns="90000" tIns="45000" rIns="90000" bIns="45000">
            <a:noAutofit/>
          </a:bodyPr>
          <a:lstStyle/>
          <a:p>
            <a:pPr>
              <a:lnSpc>
                <a:spcPct val="95000"/>
              </a:lnSpc>
              <a:tabLst>
                <a:tab pos="0" algn="l"/>
              </a:tabLst>
            </a:pPr>
            <a:r>
              <a:rPr lang="cs-CZ" sz="2400" b="0" strike="noStrike" spc="-1">
                <a:solidFill>
                  <a:srgbClr val="000000"/>
                </a:solidFill>
                <a:latin typeface="Times New Roman"/>
                <a:ea typeface="Lucida Sans Unicode"/>
              </a:rPr>
              <a:t>ASA 2004/2009</a:t>
            </a:r>
            <a:endParaRPr lang="cs-CZ" sz="2400" b="0" strike="noStrike" spc="-1">
              <a:latin typeface="Arial"/>
            </a:endParaRPr>
          </a:p>
        </p:txBody>
      </p:sp>
    </p:spTree>
    <p:extLst>
      <p:ext uri="{BB962C8B-B14F-4D97-AF65-F5344CB8AC3E}">
        <p14:creationId xmlns:p14="http://schemas.microsoft.com/office/powerpoint/2010/main" val="92737889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err="1"/>
              <a:t>Surgery</a:t>
            </a:r>
            <a:r>
              <a:rPr lang="cs-CZ" dirty="0"/>
              <a:t> </a:t>
            </a:r>
            <a:r>
              <a:rPr lang="cs-CZ" dirty="0" err="1"/>
              <a:t>before</a:t>
            </a:r>
            <a:r>
              <a:rPr lang="cs-CZ" dirty="0"/>
              <a:t> </a:t>
            </a:r>
            <a:r>
              <a:rPr lang="cs-CZ" dirty="0" err="1"/>
              <a:t>modern</a:t>
            </a:r>
            <a:r>
              <a:rPr lang="cs-CZ" dirty="0"/>
              <a:t> </a:t>
            </a:r>
            <a:r>
              <a:rPr lang="cs-CZ" dirty="0" err="1"/>
              <a:t>Anaesthesia</a:t>
            </a:r>
            <a:r>
              <a:rPr lang="cs-CZ" dirty="0"/>
              <a:t/>
            </a:r>
            <a:br>
              <a:rPr lang="cs-CZ" dirty="0"/>
            </a:br>
            <a:endParaRPr lang="cs-CZ" dirty="0"/>
          </a:p>
        </p:txBody>
      </p:sp>
      <p:sp>
        <p:nvSpPr>
          <p:cNvPr id="5" name="Zástupný symbol pro obsah 4"/>
          <p:cNvSpPr>
            <a:spLocks noGrp="1"/>
          </p:cNvSpPr>
          <p:nvPr>
            <p:ph idx="1"/>
          </p:nvPr>
        </p:nvSpPr>
        <p:spPr/>
        <p:txBody>
          <a:bodyPr/>
          <a:lstStyle/>
          <a:p>
            <a:pPr marL="72000" indent="0">
              <a:buNone/>
            </a:pPr>
            <a:r>
              <a:rPr lang="en-US" sz="2400" dirty="0"/>
              <a:t>Surgical procedures were carried out prior to the introduction of </a:t>
            </a:r>
            <a:r>
              <a:rPr lang="en-US" sz="2400" dirty="0" err="1"/>
              <a:t>Anaesthetics</a:t>
            </a:r>
            <a:r>
              <a:rPr lang="en-US" sz="2400" dirty="0"/>
              <a:t>.</a:t>
            </a:r>
          </a:p>
          <a:p>
            <a:pPr marL="72000" indent="0">
              <a:buNone/>
            </a:pPr>
            <a:r>
              <a:rPr lang="cs-CZ" sz="2400" dirty="0" smtClean="0"/>
              <a:t>T</a:t>
            </a:r>
            <a:r>
              <a:rPr lang="en-US" sz="2400" dirty="0" smtClean="0"/>
              <a:t>he </a:t>
            </a:r>
            <a:r>
              <a:rPr lang="en-US" sz="2400" dirty="0"/>
              <a:t>key to success was the </a:t>
            </a:r>
            <a:r>
              <a:rPr lang="en-US" sz="2400" b="1" dirty="0"/>
              <a:t>speed</a:t>
            </a:r>
            <a:r>
              <a:rPr lang="en-US" sz="2400" dirty="0"/>
              <a:t> of the procedure, with successful amputations lasting 30 seconds. Strong assistants and restraints were frequently required. Alternatively, decreased cerebral perfusion via bilateral carotid compression was used to decrease sensation during the procedure. Importantly, surgical procedures were associated with significant risk of death and, at a minimum, severe pain. The development of </a:t>
            </a:r>
            <a:r>
              <a:rPr lang="en-US" sz="2400" dirty="0" err="1"/>
              <a:t>Anaesthesia</a:t>
            </a:r>
            <a:r>
              <a:rPr lang="en-US" sz="2400" dirty="0"/>
              <a:t> was heralded as one of the great advances of modern medicine, in that it allowed surgery to advance.</a:t>
            </a:r>
          </a:p>
          <a:p>
            <a:endParaRPr lang="en-US" sz="2400" dirty="0"/>
          </a:p>
          <a:p>
            <a:endParaRPr lang="cs-CZ" sz="2400" dirty="0"/>
          </a:p>
        </p:txBody>
      </p:sp>
    </p:spTree>
    <p:extLst>
      <p:ext uri="{BB962C8B-B14F-4D97-AF65-F5344CB8AC3E}">
        <p14:creationId xmlns:p14="http://schemas.microsoft.com/office/powerpoint/2010/main" val="42462400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Phraseology</a:t>
            </a:r>
            <a:endParaRPr lang="cs-CZ" sz="4000" b="0" strike="noStrike" spc="-1" dirty="0">
              <a:solidFill>
                <a:schemeClr val="tx2"/>
              </a:solidFill>
              <a:latin typeface="Calibri"/>
            </a:endParaRPr>
          </a:p>
        </p:txBody>
      </p:sp>
      <p:sp>
        <p:nvSpPr>
          <p:cNvPr id="260" name="Zástupný symbol pro text 2"/>
          <p:cNvSpPr txBox="1"/>
          <p:nvPr/>
        </p:nvSpPr>
        <p:spPr>
          <a:xfrm>
            <a:off x="871674" y="1485964"/>
            <a:ext cx="10609430" cy="4881800"/>
          </a:xfrm>
          <a:prstGeom prst="rect">
            <a:avLst/>
          </a:prstGeom>
          <a:noFill/>
          <a:ln w="0">
            <a:noFill/>
          </a:ln>
        </p:spPr>
        <p:txBody>
          <a:bodyPr lIns="0" tIns="0" rIns="0" bIns="0">
            <a:normAutofit fontScale="94000"/>
          </a:bodyPr>
          <a:lstStyle/>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analgesia  = elimination of pain</a:t>
            </a:r>
            <a:endParaRPr lang="cs-CZ" dirty="0"/>
          </a:p>
          <a:p>
            <a:pPr>
              <a:lnSpc>
                <a:spcPct val="95000"/>
              </a:lnSpc>
              <a:buClr>
                <a:srgbClr val="E6E6E6"/>
              </a:buClr>
              <a:buSzPct val="45000"/>
              <a:buFont typeface="Wingdings" charset="2"/>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sedation = elimination of stress, impatience, fear</a:t>
            </a:r>
            <a:endParaRPr lang="cs-CZ" dirty="0"/>
          </a:p>
          <a:p>
            <a:pPr marL="457200" lvl="1"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Minimal Sedation (</a:t>
            </a:r>
            <a:r>
              <a:rPr lang="en-GB" dirty="0" err="1"/>
              <a:t>Anxiolysis</a:t>
            </a:r>
            <a:r>
              <a:rPr lang="en-GB" dirty="0"/>
              <a:t>) is a drug-induced state during which patients respond </a:t>
            </a:r>
            <a:r>
              <a:rPr lang="en-GB" sz="2800" dirty="0"/>
              <a:t>normally</a:t>
            </a:r>
            <a:r>
              <a:rPr lang="en-GB" dirty="0"/>
              <a:t> to verbal commands. Although cognitive function and physical coordination may be impaired, airway reflexes, and </a:t>
            </a:r>
            <a:r>
              <a:rPr lang="en-GB" dirty="0" err="1"/>
              <a:t>ventilatory</a:t>
            </a:r>
            <a:r>
              <a:rPr lang="en-GB" dirty="0"/>
              <a:t> and cardiovascular functions are unaffected.</a:t>
            </a:r>
            <a:endParaRPr lang="cs-CZ" dirty="0"/>
          </a:p>
          <a:p>
            <a:pPr marL="457200" lvl="1"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Moderate Sedation/Analgesia (“Conscious Sedation”) is a drug-induced depression of consciousness during which patients respond purposefully to verbal commands, either alone or accompanied by light tactile stimulation.</a:t>
            </a:r>
            <a:endParaRPr lang="cs-CZ" dirty="0"/>
          </a:p>
        </p:txBody>
      </p:sp>
    </p:spTree>
    <p:extLst>
      <p:ext uri="{BB962C8B-B14F-4D97-AF65-F5344CB8AC3E}">
        <p14:creationId xmlns:p14="http://schemas.microsoft.com/office/powerpoint/2010/main" val="164702160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Phraseology</a:t>
            </a:r>
            <a:endParaRPr lang="cs-CZ" sz="4000" b="0" strike="noStrike" spc="-1" dirty="0">
              <a:solidFill>
                <a:schemeClr val="tx2"/>
              </a:solidFill>
              <a:latin typeface="Calibri"/>
            </a:endParaRPr>
          </a:p>
        </p:txBody>
      </p:sp>
      <p:sp>
        <p:nvSpPr>
          <p:cNvPr id="262" name="Zástupný symbol pro text 2"/>
          <p:cNvSpPr txBox="1"/>
          <p:nvPr/>
        </p:nvSpPr>
        <p:spPr>
          <a:xfrm>
            <a:off x="896492" y="1683222"/>
            <a:ext cx="10609430" cy="4986960"/>
          </a:xfrm>
          <a:prstGeom prst="rect">
            <a:avLst/>
          </a:prstGeom>
          <a:noFill/>
          <a:ln w="0">
            <a:noFill/>
          </a:ln>
        </p:spPr>
        <p:txBody>
          <a:bodyPr lIns="0" tIns="0" rIns="0" bIns="0">
            <a:normAutofit fontScale="93000"/>
          </a:bodyPr>
          <a:lstStyle/>
          <a:p>
            <a:pPr marL="457200" lvl="1"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Deep Sedation/Analgesia is a drug-induced depression of consciousness during which patients cannot be easily aroused but respond following repeated or painful stimulation. The ability to independently maintain </a:t>
            </a:r>
            <a:r>
              <a:rPr lang="en-GB" dirty="0" err="1"/>
              <a:t>ventilatory</a:t>
            </a:r>
            <a:r>
              <a:rPr lang="en-GB" dirty="0"/>
              <a:t> function may be impaired. Patients may require assistance in maintaining a patent airway, and spontaneous ventilation may be inadequate.</a:t>
            </a:r>
            <a:endParaRPr lang="cs-CZ" dirty="0"/>
          </a:p>
          <a:p>
            <a:pPr>
              <a:lnSpc>
                <a:spcPct val="95000"/>
              </a:lnSpc>
              <a:tabLst>
                <a:tab pos="0" algn="l"/>
              </a:tabLst>
            </a:pPr>
            <a:endParaRPr lang="cs-CZ" dirty="0"/>
          </a:p>
          <a:p>
            <a:pPr marL="457200" lvl="1" indent="-456840">
              <a:lnSpc>
                <a:spcPct val="95000"/>
              </a:lnSpc>
              <a:buClr>
                <a:srgbClr val="000000"/>
              </a:buClr>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General Anaesthesia is … loss of consciousness during which patients are not </a:t>
            </a:r>
            <a:r>
              <a:rPr lang="en-GB" dirty="0" err="1"/>
              <a:t>arousable</a:t>
            </a:r>
            <a:r>
              <a:rPr lang="en-GB" dirty="0"/>
              <a:t>, even by painful stimulation.</a:t>
            </a:r>
            <a:r>
              <a:rPr dirty="0"/>
              <a:t/>
            </a:r>
            <a:br>
              <a:rPr dirty="0"/>
            </a:br>
            <a:r>
              <a:rPr lang="en-GB" dirty="0"/>
              <a:t>inability to maintain </a:t>
            </a:r>
            <a:r>
              <a:rPr lang="en-GB" dirty="0" err="1"/>
              <a:t>ventilatory</a:t>
            </a:r>
            <a:r>
              <a:rPr lang="en-GB" dirty="0"/>
              <a:t> function = often require assistance in maintaining a patent airway, and positive pressure ventilation may be required.</a:t>
            </a:r>
            <a:endParaRPr lang="cs-CZ" dirty="0"/>
          </a:p>
        </p:txBody>
      </p:sp>
    </p:spTree>
    <p:extLst>
      <p:ext uri="{BB962C8B-B14F-4D97-AF65-F5344CB8AC3E}">
        <p14:creationId xmlns:p14="http://schemas.microsoft.com/office/powerpoint/2010/main" val="267737871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i="1" strike="noStrike" spc="-1" dirty="0">
                <a:solidFill>
                  <a:schemeClr val="tx2"/>
                </a:solidFill>
                <a:latin typeface="Arial"/>
              </a:rPr>
              <a:t>An</a:t>
            </a:r>
            <a:r>
              <a:rPr lang="cs-CZ" sz="4000" b="1" i="1" strike="noStrike" spc="-1" dirty="0">
                <a:solidFill>
                  <a:schemeClr val="tx2"/>
                </a:solidFill>
                <a:latin typeface="Arial"/>
              </a:rPr>
              <a:t>a</a:t>
            </a:r>
            <a:r>
              <a:rPr lang="en-GB" sz="4000" b="1" i="1" strike="noStrike" spc="-1" dirty="0" err="1">
                <a:solidFill>
                  <a:schemeClr val="tx2"/>
                </a:solidFill>
                <a:latin typeface="Arial"/>
              </a:rPr>
              <a:t>esthesia</a:t>
            </a:r>
            <a:endParaRPr lang="cs-CZ" sz="4000" b="0" strike="noStrike" spc="-1" dirty="0">
              <a:solidFill>
                <a:schemeClr val="tx2"/>
              </a:solidFill>
              <a:latin typeface="Calibri"/>
            </a:endParaRPr>
          </a:p>
        </p:txBody>
      </p:sp>
      <p:sp>
        <p:nvSpPr>
          <p:cNvPr id="264" name="Zástupný symbol pro text 2"/>
          <p:cNvSpPr txBox="1"/>
          <p:nvPr/>
        </p:nvSpPr>
        <p:spPr>
          <a:xfrm>
            <a:off x="896492" y="1683221"/>
            <a:ext cx="10609430" cy="4881800"/>
          </a:xfrm>
          <a:prstGeom prst="rect">
            <a:avLst/>
          </a:prstGeom>
          <a:noFill/>
          <a:ln w="0">
            <a:noFill/>
          </a:ln>
        </p:spPr>
        <p:txBody>
          <a:bodyPr lIns="0" tIns="0" rIns="0" bIns="0">
            <a:noAutofit/>
          </a:bodyPr>
          <a:lstStyle/>
          <a:p>
            <a:pPr>
              <a:lnSpc>
                <a:spcPct val="95000"/>
              </a:lnSpc>
              <a:tabLst>
                <a:tab pos="0" algn="l"/>
              </a:tabLst>
            </a:pPr>
            <a:r>
              <a:rPr lang="en-GB" dirty="0"/>
              <a:t>General</a:t>
            </a:r>
            <a:r>
              <a:rPr lang="cs-CZ" dirty="0"/>
              <a:t> </a:t>
            </a:r>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cs-CZ" dirty="0" err="1"/>
              <a:t>inhalation</a:t>
            </a:r>
            <a:r>
              <a:rPr lang="cs-CZ" dirty="0"/>
              <a:t> </a:t>
            </a:r>
          </a:p>
          <a:p>
            <a:pPr marL="457200"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TIVA</a:t>
            </a:r>
            <a:endParaRPr lang="cs-CZ" dirty="0"/>
          </a:p>
          <a:p>
            <a:pPr marL="457200" indent="-456840">
              <a:lnSpc>
                <a:spcPct val="95000"/>
              </a:lnSpc>
              <a:tabLst>
                <a:tab pos="0" algn="l"/>
              </a:tabLst>
            </a:pPr>
            <a:endParaRPr lang="cs-CZ" dirty="0"/>
          </a:p>
          <a:p>
            <a:pPr marL="457200" indent="-456840">
              <a:lnSpc>
                <a:spcPct val="95000"/>
              </a:lnSpc>
              <a:tabLst>
                <a:tab pos="0" algn="l"/>
              </a:tabLst>
            </a:pPr>
            <a:r>
              <a:rPr lang="en-GB" dirty="0"/>
              <a:t>Regional</a:t>
            </a:r>
            <a:endParaRPr lang="cs-CZ" dirty="0"/>
          </a:p>
          <a:p>
            <a:pPr marL="457200" lvl="1"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central block (</a:t>
            </a:r>
            <a:r>
              <a:rPr lang="cs-CZ" dirty="0" err="1"/>
              <a:t>subarachnoid</a:t>
            </a:r>
            <a:r>
              <a:rPr lang="en-GB" dirty="0"/>
              <a:t>, </a:t>
            </a:r>
            <a:r>
              <a:rPr lang="cs-CZ" dirty="0" err="1"/>
              <a:t>epidural</a:t>
            </a:r>
            <a:r>
              <a:rPr lang="en-GB" dirty="0"/>
              <a:t>)</a:t>
            </a:r>
            <a:endParaRPr lang="cs-CZ" dirty="0"/>
          </a:p>
          <a:p>
            <a:pPr marL="457200" lvl="1"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err="1"/>
              <a:t>periferal</a:t>
            </a:r>
            <a:r>
              <a:rPr lang="en-GB" dirty="0"/>
              <a:t> blocks (brachial, nervous)</a:t>
            </a:r>
            <a:endParaRPr lang="cs-CZ" dirty="0"/>
          </a:p>
          <a:p>
            <a:endParaRPr lang="cs-CZ" dirty="0"/>
          </a:p>
          <a:p>
            <a:pPr marL="457200" lvl="1" indent="-456840">
              <a:lnSpc>
                <a:spcPct val="95000"/>
              </a:lnSpc>
              <a:buClr>
                <a:srgbClr val="E6E6E6"/>
              </a:buClr>
              <a:buSzPct val="45000"/>
              <a:buFont typeface="Arial"/>
              <a:buChar char="•"/>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local Anaesthesia (eye – cornea + conjunctiva, infiltration)</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endParaRPr lang="cs-CZ" dirty="0"/>
          </a:p>
          <a:p>
            <a:pPr marL="415800" indent="-310680">
              <a:lnSpc>
                <a:spcPct val="95000"/>
              </a:lnSpc>
              <a:tabLst>
                <a:tab pos="0" algn="l"/>
              </a:tabLst>
            </a:pPr>
            <a:r>
              <a:rPr lang="en-GB" dirty="0"/>
              <a:t>Combined = GA + EPI-line</a:t>
            </a:r>
            <a:endParaRPr lang="cs-CZ" dirty="0"/>
          </a:p>
          <a:p>
            <a:pPr marL="415800" indent="-310680">
              <a:lnSpc>
                <a:spcPct val="95000"/>
              </a:lnSpc>
              <a:tabLst>
                <a:tab pos="0" algn="l"/>
              </a:tabLst>
            </a:pPr>
            <a:endParaRPr lang="cs-CZ" dirty="0"/>
          </a:p>
        </p:txBody>
      </p:sp>
    </p:spTree>
    <p:extLst>
      <p:ext uri="{BB962C8B-B14F-4D97-AF65-F5344CB8AC3E}">
        <p14:creationId xmlns:p14="http://schemas.microsoft.com/office/powerpoint/2010/main" val="326175634"/>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p>
            <a:fld id="{0DE708CC-0C3F-4567-9698-B54C0F35BD31}" type="slidenum">
              <a:rPr lang="cs-CZ" altLang="cs-CZ" smtClean="0"/>
              <a:pPr/>
              <a:t>63</a:t>
            </a:fld>
            <a:endParaRPr lang="cs-CZ" altLang="cs-CZ" dirty="0"/>
          </a:p>
        </p:txBody>
      </p:sp>
      <p:sp>
        <p:nvSpPr>
          <p:cNvPr id="4" name="Nadpis 3"/>
          <p:cNvSpPr>
            <a:spLocks noGrp="1"/>
          </p:cNvSpPr>
          <p:nvPr>
            <p:ph type="title"/>
          </p:nvPr>
        </p:nvSpPr>
        <p:spPr/>
        <p:txBody>
          <a:bodyPr/>
          <a:lstStyle/>
          <a:p>
            <a:endParaRPr lang="cs-CZ"/>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035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smtClean="0"/>
              <a:t>Anesteziologicko-resuscitační klinika Fakultní nemocnice u sv. Anny v Brně a Lékařské fakulty Masarykovy univerzity</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cs-CZ" dirty="0" err="1"/>
              <a:t>Beginning</a:t>
            </a:r>
            <a:r>
              <a:rPr lang="cs-CZ" dirty="0"/>
              <a:t> </a:t>
            </a:r>
            <a:r>
              <a:rPr lang="cs-CZ" dirty="0" err="1"/>
              <a:t>of</a:t>
            </a:r>
            <a:r>
              <a:rPr lang="cs-CZ" dirty="0"/>
              <a:t> GA</a:t>
            </a:r>
            <a:br>
              <a:rPr lang="cs-CZ" dirty="0"/>
            </a:br>
            <a:endParaRPr lang="cs-CZ" dirty="0"/>
          </a:p>
        </p:txBody>
      </p:sp>
      <p:sp>
        <p:nvSpPr>
          <p:cNvPr id="5" name="Zástupný symbol pro obsah 4"/>
          <p:cNvSpPr>
            <a:spLocks noGrp="1"/>
          </p:cNvSpPr>
          <p:nvPr>
            <p:ph idx="1"/>
          </p:nvPr>
        </p:nvSpPr>
        <p:spPr/>
        <p:txBody>
          <a:bodyPr/>
          <a:lstStyle/>
          <a:p>
            <a:r>
              <a:rPr lang="cs-CZ" dirty="0" err="1"/>
              <a:t>October</a:t>
            </a:r>
            <a:r>
              <a:rPr lang="cs-CZ" dirty="0"/>
              <a:t> 16th  1846 ether </a:t>
            </a:r>
            <a:r>
              <a:rPr lang="cs-CZ" dirty="0" err="1"/>
              <a:t>general</a:t>
            </a:r>
            <a:r>
              <a:rPr lang="cs-CZ" dirty="0"/>
              <a:t> </a:t>
            </a:r>
            <a:r>
              <a:rPr lang="cs-CZ" dirty="0" err="1"/>
              <a:t>Anaesthesia</a:t>
            </a:r>
            <a:r>
              <a:rPr lang="cs-CZ" dirty="0"/>
              <a:t> Boston  </a:t>
            </a:r>
            <a:r>
              <a:rPr lang="cs-CZ" dirty="0" err="1"/>
              <a:t>dentist</a:t>
            </a:r>
            <a:r>
              <a:rPr lang="cs-CZ" dirty="0"/>
              <a:t>   William Thomas Green </a:t>
            </a:r>
            <a:r>
              <a:rPr lang="cs-CZ" dirty="0" err="1"/>
              <a:t>Morton</a:t>
            </a:r>
            <a:r>
              <a:rPr lang="cs-CZ" dirty="0"/>
              <a:t> to  Gilbert </a:t>
            </a:r>
            <a:r>
              <a:rPr lang="cs-CZ" dirty="0" err="1"/>
              <a:t>Abbott</a:t>
            </a:r>
            <a:r>
              <a:rPr lang="cs-CZ" dirty="0"/>
              <a:t> (tumor </a:t>
            </a:r>
            <a:r>
              <a:rPr lang="cs-CZ" dirty="0" err="1"/>
              <a:t>of</a:t>
            </a:r>
            <a:r>
              <a:rPr lang="cs-CZ" dirty="0"/>
              <a:t> mandibule)</a:t>
            </a:r>
          </a:p>
          <a:p>
            <a:pPr lvl="1"/>
            <a:r>
              <a:rPr lang="cs-CZ" dirty="0" err="1"/>
              <a:t>February</a:t>
            </a:r>
            <a:r>
              <a:rPr lang="cs-CZ" dirty="0"/>
              <a:t> 6th 1847  Prague - </a:t>
            </a:r>
            <a:r>
              <a:rPr lang="cs-CZ" dirty="0" err="1"/>
              <a:t>first</a:t>
            </a:r>
            <a:r>
              <a:rPr lang="cs-CZ" dirty="0"/>
              <a:t>  Czech ether </a:t>
            </a:r>
            <a:r>
              <a:rPr lang="cs-CZ" dirty="0" err="1"/>
              <a:t>Anaesthesia</a:t>
            </a:r>
            <a:r>
              <a:rPr lang="cs-CZ" dirty="0"/>
              <a:t>  - Celestýn </a:t>
            </a:r>
            <a:r>
              <a:rPr lang="cs-CZ" dirty="0" err="1" smtClean="0"/>
              <a:t>Opitz</a:t>
            </a:r>
            <a:endParaRPr lang="cs-CZ" dirty="0" smtClean="0"/>
          </a:p>
          <a:p>
            <a:pPr lvl="1"/>
            <a:endParaRPr lang="cs-CZ" dirty="0"/>
          </a:p>
          <a:p>
            <a:r>
              <a:rPr lang="cs-CZ" dirty="0"/>
              <a:t>1895 direct </a:t>
            </a:r>
            <a:r>
              <a:rPr lang="cs-CZ" dirty="0" err="1"/>
              <a:t>laryngoscopy</a:t>
            </a:r>
            <a:r>
              <a:rPr lang="cs-CZ" dirty="0"/>
              <a:t> Alfred </a:t>
            </a:r>
            <a:r>
              <a:rPr lang="cs-CZ" dirty="0" err="1"/>
              <a:t>Kirstein</a:t>
            </a:r>
            <a:r>
              <a:rPr lang="cs-CZ" dirty="0"/>
              <a:t> in </a:t>
            </a:r>
            <a:r>
              <a:rPr lang="cs-CZ" dirty="0" err="1"/>
              <a:t>Berlin</a:t>
            </a:r>
            <a:r>
              <a:rPr lang="cs-CZ" dirty="0"/>
              <a:t>.</a:t>
            </a:r>
          </a:p>
          <a:p>
            <a:pPr lvl="1"/>
            <a:r>
              <a:rPr lang="cs-CZ" dirty="0"/>
              <a:t>1920 direct laryngoskopy to </a:t>
            </a:r>
            <a:r>
              <a:rPr lang="cs-CZ" dirty="0" err="1"/>
              <a:t>clinical</a:t>
            </a:r>
            <a:r>
              <a:rPr lang="cs-CZ" dirty="0"/>
              <a:t> </a:t>
            </a:r>
            <a:r>
              <a:rPr lang="cs-CZ" dirty="0" err="1"/>
              <a:t>praxis</a:t>
            </a:r>
            <a:r>
              <a:rPr lang="cs-CZ" dirty="0"/>
              <a:t>  </a:t>
            </a:r>
            <a:r>
              <a:rPr lang="cs-CZ" dirty="0" err="1"/>
              <a:t>Magill</a:t>
            </a:r>
            <a:r>
              <a:rPr lang="cs-CZ" dirty="0"/>
              <a:t> and </a:t>
            </a:r>
            <a:r>
              <a:rPr lang="cs-CZ" dirty="0" err="1"/>
              <a:t>Rowbotham</a:t>
            </a:r>
            <a:endParaRPr lang="cs-CZ" dirty="0"/>
          </a:p>
          <a:p>
            <a:endParaRPr lang="cs-CZ" dirty="0"/>
          </a:p>
        </p:txBody>
      </p:sp>
      <p:pic>
        <p:nvPicPr>
          <p:cNvPr id="6" name="Obrázek 3"/>
          <p:cNvPicPr/>
          <p:nvPr/>
        </p:nvPicPr>
        <p:blipFill>
          <a:blip r:embed="rId2"/>
          <a:stretch/>
        </p:blipFill>
        <p:spPr>
          <a:xfrm>
            <a:off x="10210602" y="0"/>
            <a:ext cx="1981077" cy="1913791"/>
          </a:xfrm>
          <a:prstGeom prst="rect">
            <a:avLst/>
          </a:prstGeom>
          <a:ln w="0">
            <a:noFill/>
          </a:ln>
        </p:spPr>
      </p:pic>
    </p:spTree>
    <p:extLst>
      <p:ext uri="{BB962C8B-B14F-4D97-AF65-F5344CB8AC3E}">
        <p14:creationId xmlns:p14="http://schemas.microsoft.com/office/powerpoint/2010/main" val="117564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Nadpis 1"/>
          <p:cNvSpPr txBox="1"/>
          <p:nvPr/>
        </p:nvSpPr>
        <p:spPr>
          <a:xfrm>
            <a:off x="896057" y="296540"/>
            <a:ext cx="10407839" cy="1061076"/>
          </a:xfrm>
          <a:prstGeom prst="rect">
            <a:avLst/>
          </a:prstGeom>
          <a:noFill/>
          <a:ln w="0">
            <a:noFill/>
          </a:ln>
        </p:spPr>
        <p:txBody>
          <a:bodyPr lIns="0" tIns="0" rIns="0" bIns="0" anchor="ctr">
            <a:noAutofit/>
          </a:bodyPr>
          <a:lstStyle/>
          <a:p>
            <a:pPr>
              <a:lnSpc>
                <a:spcPct val="93000"/>
              </a:lnSpc>
              <a:tabLst>
                <a:tab pos="0" algn="l"/>
              </a:tabLst>
            </a:pPr>
            <a:r>
              <a:rPr lang="cs-CZ" sz="4000" b="1" dirty="0">
                <a:solidFill>
                  <a:schemeClr val="tx2"/>
                </a:solidFill>
                <a:latin typeface="+mj-lt"/>
                <a:ea typeface="+mj-ea"/>
                <a:cs typeface="+mj-cs"/>
              </a:rPr>
              <a:t>Ether</a:t>
            </a:r>
          </a:p>
        </p:txBody>
      </p:sp>
      <p:sp>
        <p:nvSpPr>
          <p:cNvPr id="108" name="Zástupný symbol pro text 2"/>
          <p:cNvSpPr txBox="1"/>
          <p:nvPr/>
        </p:nvSpPr>
        <p:spPr>
          <a:xfrm>
            <a:off x="896492" y="1781524"/>
            <a:ext cx="10605947" cy="4393554"/>
          </a:xfrm>
          <a:prstGeom prst="rect">
            <a:avLst/>
          </a:prstGeom>
          <a:noFill/>
          <a:ln w="0">
            <a:noFill/>
          </a:ln>
        </p:spPr>
        <p:txBody>
          <a:bodyPr lIns="0" tIns="0" rIns="0" bIns="0">
            <a:noAutofit/>
          </a:bodyPr>
          <a:lstStyle/>
          <a:p>
            <a:endParaRPr lang="cs-CZ" sz="3200" b="0" strike="noStrike" spc="-1">
              <a:solidFill>
                <a:srgbClr val="E6E6E6"/>
              </a:solidFill>
              <a:latin typeface="Times New Roman"/>
            </a:endParaRPr>
          </a:p>
        </p:txBody>
      </p:sp>
      <p:pic>
        <p:nvPicPr>
          <p:cNvPr id="109" name="Obrázek 3"/>
          <p:cNvPicPr/>
          <p:nvPr/>
        </p:nvPicPr>
        <p:blipFill>
          <a:blip r:embed="rId3"/>
          <a:stretch/>
        </p:blipFill>
        <p:spPr>
          <a:xfrm>
            <a:off x="674001" y="1764215"/>
            <a:ext cx="7641298" cy="4667233"/>
          </a:xfrm>
          <a:prstGeom prst="rect">
            <a:avLst/>
          </a:prstGeom>
          <a:ln w="0">
            <a:noFill/>
          </a:ln>
        </p:spPr>
      </p:pic>
    </p:spTree>
    <p:extLst>
      <p:ext uri="{BB962C8B-B14F-4D97-AF65-F5344CB8AC3E}">
        <p14:creationId xmlns:p14="http://schemas.microsoft.com/office/powerpoint/2010/main" val="667674067"/>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Nadpis 1"/>
          <p:cNvSpPr txBox="1"/>
          <p:nvPr/>
        </p:nvSpPr>
        <p:spPr>
          <a:xfrm>
            <a:off x="896492" y="256370"/>
            <a:ext cx="10411758" cy="1145988"/>
          </a:xfrm>
          <a:prstGeom prst="rect">
            <a:avLst/>
          </a:prstGeom>
          <a:noFill/>
          <a:ln w="0">
            <a:noFill/>
          </a:ln>
        </p:spPr>
        <p:txBody>
          <a:bodyPr lIns="0" tIns="0" rIns="0" bIns="0" anchor="ctr">
            <a:noAutofit/>
          </a:bodyPr>
          <a:lstStyle/>
          <a:p>
            <a:pPr>
              <a:lnSpc>
                <a:spcPct val="93000"/>
              </a:lnSpc>
              <a:tabLst>
                <a:tab pos="0" algn="l"/>
              </a:tabLst>
            </a:pPr>
            <a:r>
              <a:rPr lang="en-GB" sz="4000" b="1" dirty="0">
                <a:solidFill>
                  <a:schemeClr val="tx2"/>
                </a:solidFill>
                <a:latin typeface="+mj-lt"/>
                <a:ea typeface="+mj-ea"/>
                <a:cs typeface="+mj-cs"/>
              </a:rPr>
              <a:t>After ether</a:t>
            </a:r>
            <a:endParaRPr lang="cs-CZ" sz="4000" b="1" dirty="0">
              <a:solidFill>
                <a:schemeClr val="tx2"/>
              </a:solidFill>
              <a:latin typeface="+mj-lt"/>
              <a:ea typeface="+mj-ea"/>
              <a:cs typeface="+mj-cs"/>
            </a:endParaRPr>
          </a:p>
        </p:txBody>
      </p:sp>
      <p:sp>
        <p:nvSpPr>
          <p:cNvPr id="111" name="Zástupný symbol pro text 2"/>
          <p:cNvSpPr txBox="1"/>
          <p:nvPr/>
        </p:nvSpPr>
        <p:spPr>
          <a:xfrm>
            <a:off x="896492" y="1781523"/>
            <a:ext cx="10609430" cy="4478467"/>
          </a:xfrm>
          <a:prstGeom prst="rect">
            <a:avLst/>
          </a:prstGeom>
          <a:noFill/>
          <a:ln w="0">
            <a:noFill/>
          </a:ln>
        </p:spPr>
        <p:txBody>
          <a:bodyPr lIns="0" tIns="0" rIns="0" bIns="0">
            <a:noAutofit/>
          </a:bodyPr>
          <a:lstStyle/>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1847 – chloroform – obstetrics </a:t>
            </a:r>
            <a:r>
              <a:rPr lang="en-GB" dirty="0" err="1"/>
              <a:t>Anaesth</a:t>
            </a:r>
            <a:r>
              <a:rPr lang="cs-CZ" dirty="0" err="1"/>
              <a:t>esia</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1884 – cocaine – eye, mucosa</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1885-99 – cocaine “</a:t>
            </a:r>
            <a:r>
              <a:rPr lang="en-GB" dirty="0" err="1"/>
              <a:t>spinaly</a:t>
            </a:r>
            <a:r>
              <a:rPr lang="en-GB" dirty="0"/>
              <a:t>”</a:t>
            </a:r>
            <a:endParaRPr lang="cs-CZ" dirty="0"/>
          </a:p>
          <a:p>
            <a:pPr marL="415800" indent="-310680">
              <a:lnSpc>
                <a:spcPct val="95000"/>
              </a:lnSpc>
              <a:tabLst>
                <a:tab pos="0" algn="l"/>
              </a:tabLst>
            </a:pP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1950's – </a:t>
            </a:r>
            <a:r>
              <a:rPr lang="en-GB" dirty="0" err="1"/>
              <a:t>halothan</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GB" dirty="0"/>
              <a:t>1960's – </a:t>
            </a:r>
            <a:r>
              <a:rPr lang="en-GB" dirty="0" err="1"/>
              <a:t>enflurane</a:t>
            </a:r>
            <a:r>
              <a:rPr lang="en-GB" dirty="0"/>
              <a:t>, isoflurane</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1994 – sevoflurane</a:t>
            </a:r>
            <a:endParaRPr lang="cs-CZ" dirty="0"/>
          </a:p>
          <a:p>
            <a:pPr>
              <a:lnSpc>
                <a:spcPct val="95000"/>
              </a:lnSpc>
              <a:tabLst>
                <a:tab pos="0" algn="l"/>
                <a:tab pos="106200" algn="l"/>
                <a:tab pos="555480" algn="l"/>
                <a:tab pos="1004760" algn="l"/>
                <a:tab pos="1454040" algn="l"/>
                <a:tab pos="1903320" algn="l"/>
                <a:tab pos="2352600" algn="l"/>
                <a:tab pos="2801880" algn="l"/>
                <a:tab pos="3251160" algn="l"/>
                <a:tab pos="3700440" algn="l"/>
                <a:tab pos="4149720" algn="l"/>
                <a:tab pos="4598640" algn="l"/>
                <a:tab pos="5047920" algn="l"/>
                <a:tab pos="5497200" algn="l"/>
                <a:tab pos="5946480" algn="l"/>
                <a:tab pos="6395760" algn="l"/>
                <a:tab pos="6845040" algn="l"/>
                <a:tab pos="7294320" algn="l"/>
                <a:tab pos="7743600" algn="l"/>
                <a:tab pos="8192880" algn="l"/>
                <a:tab pos="8642160" algn="l"/>
              </a:tabLst>
            </a:pPr>
            <a:r>
              <a:rPr lang="en-US" dirty="0"/>
              <a:t>2006 – </a:t>
            </a:r>
            <a:r>
              <a:rPr lang="en-US" dirty="0" err="1"/>
              <a:t>sugammadex</a:t>
            </a:r>
            <a:r>
              <a:rPr lang="en-US" dirty="0"/>
              <a:t> </a:t>
            </a:r>
            <a:endParaRPr lang="cs-CZ" dirty="0"/>
          </a:p>
        </p:txBody>
      </p:sp>
      <p:pic>
        <p:nvPicPr>
          <p:cNvPr id="112" name="Obrázek 3"/>
          <p:cNvPicPr/>
          <p:nvPr/>
        </p:nvPicPr>
        <p:blipFill>
          <a:blip r:embed="rId3"/>
          <a:stretch/>
        </p:blipFill>
        <p:spPr>
          <a:xfrm>
            <a:off x="7489778" y="3102235"/>
            <a:ext cx="4607855" cy="3084273"/>
          </a:xfrm>
          <a:prstGeom prst="rect">
            <a:avLst/>
          </a:prstGeom>
          <a:ln w="0">
            <a:noFill/>
          </a:ln>
        </p:spPr>
      </p:pic>
    </p:spTree>
    <p:extLst>
      <p:ext uri="{BB962C8B-B14F-4D97-AF65-F5344CB8AC3E}">
        <p14:creationId xmlns:p14="http://schemas.microsoft.com/office/powerpoint/2010/main" val="146930508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JVS_ARK FNUSA">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Prezentace1" id="{D5D76FC2-5E85-4CB0-A15C-1C0759F52363}" vid="{98D33FCF-DD52-4FE9-8CC4-B567EB104502}"/>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1981</Words>
  <Application>Microsoft Office PowerPoint</Application>
  <PresentationFormat>Vlastní</PresentationFormat>
  <Paragraphs>444</Paragraphs>
  <Slides>63</Slides>
  <Notes>53</Notes>
  <HiddenSlides>2</HiddenSlides>
  <MMClips>0</MMClips>
  <ScaleCrop>false</ScaleCrop>
  <HeadingPairs>
    <vt:vector size="4" baseType="variant">
      <vt:variant>
        <vt:lpstr>Motiv</vt:lpstr>
      </vt:variant>
      <vt:variant>
        <vt:i4>1</vt:i4>
      </vt:variant>
      <vt:variant>
        <vt:lpstr>Nadpisy snímků</vt:lpstr>
      </vt:variant>
      <vt:variant>
        <vt:i4>63</vt:i4>
      </vt:variant>
    </vt:vector>
  </HeadingPairs>
  <TitlesOfParts>
    <vt:vector size="64" baseType="lpstr">
      <vt:lpstr>JVS_ARK FNUSA</vt:lpstr>
      <vt:lpstr>Anaesthesia  and Pain Management </vt:lpstr>
      <vt:lpstr>Goal</vt:lpstr>
      <vt:lpstr>How to get credit?? </vt:lpstr>
      <vt:lpstr>Topics for oral exam </vt:lpstr>
      <vt:lpstr>History </vt:lpstr>
      <vt:lpstr>Surgery before modern Anaesthesia </vt:lpstr>
      <vt:lpstr>Beginning of GA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uziv</dc:creator>
  <cp:lastModifiedBy>uziv</cp:lastModifiedBy>
  <cp:revision>6</cp:revision>
  <cp:lastPrinted>1601-01-01T00:00:00Z</cp:lastPrinted>
  <dcterms:created xsi:type="dcterms:W3CDTF">2022-02-11T11:21:20Z</dcterms:created>
  <dcterms:modified xsi:type="dcterms:W3CDTF">2022-09-22T12:25:01Z</dcterms:modified>
</cp:coreProperties>
</file>