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7" r:id="rId5"/>
    <p:sldMasterId id="2147483653" r:id="rId6"/>
    <p:sldMasterId id="2147483667" r:id="rId7"/>
  </p:sldMasterIdLst>
  <p:notesMasterIdLst>
    <p:notesMasterId r:id="rId66"/>
  </p:notesMasterIdLst>
  <p:sldIdLst>
    <p:sldId id="257" r:id="rId8"/>
    <p:sldId id="263" r:id="rId9"/>
    <p:sldId id="260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4" r:id="rId22"/>
    <p:sldId id="276" r:id="rId23"/>
    <p:sldId id="316" r:id="rId24"/>
    <p:sldId id="315" r:id="rId25"/>
    <p:sldId id="317" r:id="rId26"/>
    <p:sldId id="277" r:id="rId27"/>
    <p:sldId id="278" r:id="rId28"/>
    <p:sldId id="279" r:id="rId29"/>
    <p:sldId id="266" r:id="rId30"/>
    <p:sldId id="281" r:id="rId31"/>
    <p:sldId id="282" r:id="rId32"/>
    <p:sldId id="283" r:id="rId33"/>
    <p:sldId id="284" r:id="rId34"/>
    <p:sldId id="285" r:id="rId35"/>
    <p:sldId id="286" r:id="rId36"/>
    <p:sldId id="258" r:id="rId37"/>
    <p:sldId id="287" r:id="rId38"/>
    <p:sldId id="288" r:id="rId39"/>
    <p:sldId id="291" r:id="rId40"/>
    <p:sldId id="290" r:id="rId41"/>
    <p:sldId id="292" r:id="rId42"/>
    <p:sldId id="293" r:id="rId43"/>
    <p:sldId id="294" r:id="rId44"/>
    <p:sldId id="295" r:id="rId45"/>
    <p:sldId id="299" r:id="rId46"/>
    <p:sldId id="289" r:id="rId47"/>
    <p:sldId id="298" r:id="rId48"/>
    <p:sldId id="297" r:id="rId49"/>
    <p:sldId id="296" r:id="rId50"/>
    <p:sldId id="304" r:id="rId51"/>
    <p:sldId id="303" r:id="rId52"/>
    <p:sldId id="302" r:id="rId53"/>
    <p:sldId id="301" r:id="rId54"/>
    <p:sldId id="308" r:id="rId55"/>
    <p:sldId id="307" r:id="rId56"/>
    <p:sldId id="306" r:id="rId57"/>
    <p:sldId id="300" r:id="rId58"/>
    <p:sldId id="305" r:id="rId59"/>
    <p:sldId id="311" r:id="rId60"/>
    <p:sldId id="310" r:id="rId61"/>
    <p:sldId id="309" r:id="rId62"/>
    <p:sldId id="314" r:id="rId63"/>
    <p:sldId id="313" r:id="rId64"/>
    <p:sldId id="280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732"/>
    <a:srgbClr val="D8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BD39A-2CAB-48CE-A4BA-41353593C2F2}" v="4" dt="2021-01-30T18:16:23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ha Singh" userId="S::455131@muni.cz::537b3728-60f1-46ad-8056-4b24c1a8bca0" providerId="AD" clId="Web-{C83BD39A-2CAB-48CE-A4BA-41353593C2F2}"/>
    <pc:docChg chg="modSld">
      <pc:chgData name="Neha Singh" userId="S::455131@muni.cz::537b3728-60f1-46ad-8056-4b24c1a8bca0" providerId="AD" clId="Web-{C83BD39A-2CAB-48CE-A4BA-41353593C2F2}" dt="2021-01-30T18:16:23.692" v="2" actId="20577"/>
      <pc:docMkLst>
        <pc:docMk/>
      </pc:docMkLst>
      <pc:sldChg chg="modSp">
        <pc:chgData name="Neha Singh" userId="S::455131@muni.cz::537b3728-60f1-46ad-8056-4b24c1a8bca0" providerId="AD" clId="Web-{C83BD39A-2CAB-48CE-A4BA-41353593C2F2}" dt="2021-01-30T18:16:23.692" v="2" actId="20577"/>
        <pc:sldMkLst>
          <pc:docMk/>
          <pc:sldMk cId="2044795263" sldId="283"/>
        </pc:sldMkLst>
        <pc:spChg chg="mod">
          <ac:chgData name="Neha Singh" userId="S::455131@muni.cz::537b3728-60f1-46ad-8056-4b24c1a8bca0" providerId="AD" clId="Web-{C83BD39A-2CAB-48CE-A4BA-41353593C2F2}" dt="2021-01-30T18:16:23.692" v="2" actId="20577"/>
          <ac:spMkLst>
            <pc:docMk/>
            <pc:sldMk cId="2044795263" sldId="283"/>
            <ac:spMk id="3" creationId="{136D1662-9F24-45F6-B38E-0B8CCD7B4C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E14C-4E03-4916-AA4A-C71FD969A264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14AAF-4D54-4CAF-BD13-F4BDF68652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20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9144000" cy="2913692"/>
            <a:chOff x="0" y="1947063"/>
            <a:chExt cx="12192000" cy="2913692"/>
          </a:xfrm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43000" y="2503488"/>
            <a:ext cx="6858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10" y="328863"/>
            <a:ext cx="5890017" cy="1306788"/>
          </a:xfrm>
          <a:prstGeom prst="rect">
            <a:avLst/>
          </a:prstGeom>
        </p:spPr>
      </p:pic>
      <p:grpSp>
        <p:nvGrpSpPr>
          <p:cNvPr id="15" name="Skupina 14"/>
          <p:cNvGrpSpPr/>
          <p:nvPr userDrawn="1"/>
        </p:nvGrpSpPr>
        <p:grpSpPr>
          <a:xfrm>
            <a:off x="2681308" y="5102513"/>
            <a:ext cx="3777812" cy="672112"/>
            <a:chOff x="814938" y="5102513"/>
            <a:chExt cx="3777812" cy="672112"/>
          </a:xfrm>
        </p:grpSpPr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638" y="5102513"/>
              <a:ext cx="672112" cy="672112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26" y="5102513"/>
              <a:ext cx="672112" cy="672112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38" y="5172056"/>
              <a:ext cx="1925588" cy="51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916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9144000" cy="2913692"/>
            <a:chOff x="0" y="1947063"/>
            <a:chExt cx="12192000" cy="2913692"/>
          </a:xfrm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43000" y="2503488"/>
            <a:ext cx="6858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11" y="328863"/>
            <a:ext cx="5890015" cy="1306788"/>
          </a:xfrm>
          <a:prstGeom prst="rect">
            <a:avLst/>
          </a:prstGeom>
        </p:spPr>
      </p:pic>
      <p:grpSp>
        <p:nvGrpSpPr>
          <p:cNvPr id="15" name="Skupina 14"/>
          <p:cNvGrpSpPr/>
          <p:nvPr userDrawn="1"/>
        </p:nvGrpSpPr>
        <p:grpSpPr>
          <a:xfrm>
            <a:off x="2681308" y="5102513"/>
            <a:ext cx="3777812" cy="672112"/>
            <a:chOff x="2994526" y="5102513"/>
            <a:chExt cx="3777812" cy="672112"/>
          </a:xfrm>
        </p:grpSpPr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638" y="5102513"/>
              <a:ext cx="672112" cy="672112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26" y="5102513"/>
              <a:ext cx="672112" cy="672112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50" y="5172056"/>
              <a:ext cx="1925588" cy="51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20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2193634"/>
            <a:ext cx="5823284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3888" y="2406315"/>
            <a:ext cx="4982828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082718"/>
            <a:ext cx="4982828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5874417" y="2193634"/>
            <a:ext cx="1143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6039851" y="2193633"/>
            <a:ext cx="1143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6205284" y="2193633"/>
            <a:ext cx="1143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6370718" y="2193632"/>
            <a:ext cx="1143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6536151" y="2193632"/>
            <a:ext cx="1143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10" y="4948988"/>
            <a:ext cx="5890015" cy="13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0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4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9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9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9144000" cy="2913692"/>
            <a:chOff x="0" y="1947063"/>
            <a:chExt cx="12192000" cy="2913692"/>
          </a:xfrm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43000" y="2503488"/>
            <a:ext cx="6858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06" y="369045"/>
            <a:ext cx="5380101" cy="1419606"/>
          </a:xfrm>
          <a:prstGeom prst="rect">
            <a:avLst/>
          </a:prstGeom>
        </p:spPr>
      </p:pic>
      <p:grpSp>
        <p:nvGrpSpPr>
          <p:cNvPr id="8" name="Skupina 7"/>
          <p:cNvGrpSpPr/>
          <p:nvPr userDrawn="1"/>
        </p:nvGrpSpPr>
        <p:grpSpPr>
          <a:xfrm>
            <a:off x="2681308" y="5102513"/>
            <a:ext cx="3777812" cy="672112"/>
            <a:chOff x="2994526" y="5102513"/>
            <a:chExt cx="3777812" cy="672112"/>
          </a:xfrm>
        </p:grpSpPr>
        <p:pic>
          <p:nvPicPr>
            <p:cNvPr id="4" name="Obrázek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638" y="5102513"/>
              <a:ext cx="672112" cy="67211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26" y="5102513"/>
              <a:ext cx="672112" cy="67211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50" y="5172056"/>
              <a:ext cx="1925588" cy="51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83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0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49040"/>
            <a:ext cx="1541526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28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2193634"/>
            <a:ext cx="5823284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3888" y="2406315"/>
            <a:ext cx="4982828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082718"/>
            <a:ext cx="4982828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5874417" y="2193634"/>
            <a:ext cx="1143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6039851" y="2193633"/>
            <a:ext cx="1143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6205284" y="2193633"/>
            <a:ext cx="1143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6370718" y="2193632"/>
            <a:ext cx="1143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6536151" y="2193632"/>
            <a:ext cx="1143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53" y="4940967"/>
            <a:ext cx="2561026" cy="6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1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49040"/>
            <a:ext cx="1541526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49040"/>
            <a:ext cx="1541526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49040"/>
            <a:ext cx="1541526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49040"/>
            <a:ext cx="1541526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78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49040"/>
            <a:ext cx="1541526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2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49040"/>
            <a:ext cx="1541526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290855"/>
            <a:ext cx="1523690" cy="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 userDrawn="1"/>
        </p:nvGrpSpPr>
        <p:grpSpPr>
          <a:xfrm>
            <a:off x="0" y="1947063"/>
            <a:ext cx="9144000" cy="2913692"/>
            <a:chOff x="0" y="1947063"/>
            <a:chExt cx="12192000" cy="2913692"/>
          </a:xfrm>
        </p:grpSpPr>
        <p:sp>
          <p:nvSpPr>
            <p:cNvPr id="17" name="Rovnoramenný trojúhelník 16"/>
            <p:cNvSpPr/>
            <p:nvPr userDrawn="1"/>
          </p:nvSpPr>
          <p:spPr>
            <a:xfrm rot="10800000">
              <a:off x="5844965" y="1947063"/>
              <a:ext cx="497306" cy="250223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sp>
          <p:nvSpPr>
            <p:cNvPr id="19" name="Volný tvar 18"/>
            <p:cNvSpPr/>
            <p:nvPr userDrawn="1"/>
          </p:nvSpPr>
          <p:spPr>
            <a:xfrm rot="10800000">
              <a:off x="0" y="2030408"/>
              <a:ext cx="12192000" cy="2830347"/>
            </a:xfrm>
            <a:custGeom>
              <a:avLst/>
              <a:gdLst>
                <a:gd name="connsiteX0" fmla="*/ 12192000 w 12192000"/>
                <a:gd name="connsiteY0" fmla="*/ 2830347 h 2830347"/>
                <a:gd name="connsiteX1" fmla="*/ 6364094 w 12192000"/>
                <a:gd name="connsiteY1" fmla="*/ 2830347 h 2830347"/>
                <a:gd name="connsiteX2" fmla="*/ 6096000 w 12192000"/>
                <a:gd name="connsiteY2" fmla="*/ 2562253 h 2830347"/>
                <a:gd name="connsiteX3" fmla="*/ 5827906 w 12192000"/>
                <a:gd name="connsiteY3" fmla="*/ 2830347 h 2830347"/>
                <a:gd name="connsiteX4" fmla="*/ 0 w 12192000"/>
                <a:gd name="connsiteY4" fmla="*/ 2830347 h 2830347"/>
                <a:gd name="connsiteX5" fmla="*/ 0 w 12192000"/>
                <a:gd name="connsiteY5" fmla="*/ 224996 h 2830347"/>
                <a:gd name="connsiteX6" fmla="*/ 5872416 w 12192000"/>
                <a:gd name="connsiteY6" fmla="*/ 224996 h 2830347"/>
                <a:gd name="connsiteX7" fmla="*/ 6096000 w 12192000"/>
                <a:gd name="connsiteY7" fmla="*/ 0 h 2830347"/>
                <a:gd name="connsiteX8" fmla="*/ 6319584 w 12192000"/>
                <a:gd name="connsiteY8" fmla="*/ 224996 h 2830347"/>
                <a:gd name="connsiteX9" fmla="*/ 12192000 w 12192000"/>
                <a:gd name="connsiteY9" fmla="*/ 224996 h 283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2830347">
                  <a:moveTo>
                    <a:pt x="12192000" y="2830347"/>
                  </a:moveTo>
                  <a:lnTo>
                    <a:pt x="6364094" y="2830347"/>
                  </a:lnTo>
                  <a:lnTo>
                    <a:pt x="6096000" y="2562253"/>
                  </a:lnTo>
                  <a:lnTo>
                    <a:pt x="5827906" y="2830347"/>
                  </a:lnTo>
                  <a:lnTo>
                    <a:pt x="0" y="2830347"/>
                  </a:lnTo>
                  <a:lnTo>
                    <a:pt x="0" y="224996"/>
                  </a:lnTo>
                  <a:lnTo>
                    <a:pt x="5872416" y="224996"/>
                  </a:lnTo>
                  <a:lnTo>
                    <a:pt x="6096000" y="0"/>
                  </a:lnTo>
                  <a:lnTo>
                    <a:pt x="6319584" y="224996"/>
                  </a:lnTo>
                  <a:lnTo>
                    <a:pt x="12192000" y="224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43000" y="2503488"/>
            <a:ext cx="6858000" cy="100647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207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3" y="369045"/>
            <a:ext cx="5205222" cy="1419606"/>
          </a:xfrm>
          <a:prstGeom prst="rect">
            <a:avLst/>
          </a:prstGeom>
        </p:spPr>
      </p:pic>
      <p:grpSp>
        <p:nvGrpSpPr>
          <p:cNvPr id="14" name="Skupina 13"/>
          <p:cNvGrpSpPr/>
          <p:nvPr userDrawn="1"/>
        </p:nvGrpSpPr>
        <p:grpSpPr>
          <a:xfrm>
            <a:off x="2681308" y="5102513"/>
            <a:ext cx="3777812" cy="672112"/>
            <a:chOff x="814938" y="5102513"/>
            <a:chExt cx="3777812" cy="672112"/>
          </a:xfrm>
        </p:grpSpPr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638" y="5102513"/>
              <a:ext cx="672112" cy="672112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26" y="5102513"/>
              <a:ext cx="672112" cy="672112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38" y="5172056"/>
              <a:ext cx="1925588" cy="51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33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2193634"/>
            <a:ext cx="5823284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3888" y="2406315"/>
            <a:ext cx="4982828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082718"/>
            <a:ext cx="4982828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5874417" y="2193634"/>
            <a:ext cx="1143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6039851" y="2193633"/>
            <a:ext cx="1143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6205284" y="2193633"/>
            <a:ext cx="1143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6370718" y="2193632"/>
            <a:ext cx="1143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6536151" y="2193632"/>
            <a:ext cx="1143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9" y="4948988"/>
            <a:ext cx="5890017" cy="13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50659"/>
            <a:ext cx="1541526" cy="3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2193634"/>
            <a:ext cx="5823284" cy="27512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3888" y="2406315"/>
            <a:ext cx="4982828" cy="16764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082718"/>
            <a:ext cx="4982828" cy="862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5874417" y="2193634"/>
            <a:ext cx="114300" cy="275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6039851" y="2193633"/>
            <a:ext cx="114300" cy="275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6205284" y="2193633"/>
            <a:ext cx="114300" cy="275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6370718" y="2193632"/>
            <a:ext cx="114300" cy="275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6536151" y="2193632"/>
            <a:ext cx="114300" cy="275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79" y="5028445"/>
            <a:ext cx="2559404" cy="5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5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50659"/>
            <a:ext cx="1541526" cy="3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2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50659"/>
            <a:ext cx="1541526" cy="3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06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50659"/>
            <a:ext cx="1541526" cy="3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3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50659"/>
            <a:ext cx="1541526" cy="3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97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50659"/>
            <a:ext cx="1541526" cy="3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66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7008395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4" y="6350659"/>
            <a:ext cx="1541526" cy="3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3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28912" y="6356355"/>
            <a:ext cx="309813" cy="36512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051" b="1">
                <a:solidFill>
                  <a:schemeClr val="bg1"/>
                </a:solidFill>
              </a:defRPr>
            </a:lvl1pPr>
          </a:lstStyle>
          <a:p>
            <a:fld id="{ED732A6C-44CC-4176-9DC7-172AB8B9DF9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1" y="6356355"/>
            <a:ext cx="81497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1" y="6292986"/>
            <a:ext cx="464344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1543050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52175" y="6356355"/>
            <a:ext cx="4656221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0" y="3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259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1543050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52175" y="6356355"/>
            <a:ext cx="4656221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0" y="3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918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1543050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52175" y="6356355"/>
            <a:ext cx="4656221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0" y="3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6366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709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1543050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fld id="{C504747C-3149-4443-886C-22E35E1B4B54}" type="datetimeFigureOut">
              <a:rPr lang="cs-CZ" smtClean="0"/>
              <a:pPr/>
              <a:t>30.01.2021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52175" y="6356355"/>
            <a:ext cx="4656221" cy="365125"/>
          </a:xfrm>
          <a:prstGeom prst="rect">
            <a:avLst/>
          </a:prstGeom>
        </p:spPr>
        <p:txBody>
          <a:bodyPr anchor="ctr"/>
          <a:lstStyle>
            <a:lvl1pPr>
              <a:defRPr sz="105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0" y="3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609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C1273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and chronic pain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98D2E64-FA26-47DB-8D9D-BDC841F9C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Dr. </a:t>
            </a:r>
            <a:r>
              <a:rPr lang="cs-CZ" dirty="0" err="1"/>
              <a:t>Štoudek</a:t>
            </a:r>
            <a:r>
              <a:rPr lang="cs-CZ" dirty="0"/>
              <a:t>, Dr. </a:t>
            </a:r>
            <a:r>
              <a:rPr lang="cs-CZ"/>
              <a:t>Křikava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74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Acute pain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Useful pain, physiologic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AP is symptom of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Fulfill basic role of pain – protect organism against</a:t>
            </a:r>
            <a:r>
              <a:rPr lang="cs-CZ" sz="2800" dirty="0"/>
              <a:t> </a:t>
            </a:r>
            <a:r>
              <a:rPr lang="en-US" sz="2800" dirty="0"/>
              <a:t>injury, disease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Short duration – hours, days.. </a:t>
            </a:r>
            <a:r>
              <a:rPr lang="en-US" sz="2800" b="1" dirty="0"/>
              <a:t>Max</a:t>
            </a:r>
            <a:r>
              <a:rPr lang="cs-CZ" sz="2800" b="1" dirty="0"/>
              <a:t>.</a:t>
            </a:r>
            <a:r>
              <a:rPr lang="en-US" sz="2800" b="1" dirty="0"/>
              <a:t> 3 </a:t>
            </a:r>
            <a:r>
              <a:rPr lang="en-US" sz="2800" b="1" dirty="0" err="1"/>
              <a:t>mo</a:t>
            </a:r>
            <a:r>
              <a:rPr lang="en-GB" sz="2800" b="1" dirty="0"/>
              <a:t>n</a:t>
            </a:r>
            <a:r>
              <a:rPr lang="en-US" sz="2800" b="1" dirty="0" err="1"/>
              <a:t>ths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Duration of acute pain is adequate to causality of this</a:t>
            </a:r>
            <a:r>
              <a:rPr lang="cs-CZ" sz="2800" dirty="0"/>
              <a:t> </a:t>
            </a:r>
            <a:r>
              <a:rPr lang="en-US" sz="2800" dirty="0"/>
              <a:t>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Sharp, itching, localized pain,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Localization is the same as causality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Stimulation of sympathetic syst.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Main risk of AP is its </a:t>
            </a:r>
            <a:r>
              <a:rPr lang="en-US" sz="2800" dirty="0" err="1"/>
              <a:t>chronification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105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Chronic pain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CHP is syndrome, disease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Long duration – more than 3 months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Usually connected with depression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Parasympathetic stimulation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Constipation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Social isolation</a:t>
            </a:r>
          </a:p>
        </p:txBody>
      </p:sp>
    </p:spTree>
    <p:extLst>
      <p:ext uri="{BB962C8B-B14F-4D97-AF65-F5344CB8AC3E}">
        <p14:creationId xmlns:p14="http://schemas.microsoft.com/office/powerpoint/2010/main" val="64701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Somati</a:t>
            </a:r>
            <a:r>
              <a:rPr lang="en-GB" sz="3600" dirty="0"/>
              <a:t>c pain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690692"/>
            <a:ext cx="7886700" cy="44862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u="sng" dirty="0"/>
              <a:t>Cause</a:t>
            </a:r>
            <a:r>
              <a:rPr lang="en-US" sz="2800" dirty="0"/>
              <a:t>: stimulation of nociceptors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i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u="sng" dirty="0"/>
              <a:t>Types</a:t>
            </a:r>
            <a:r>
              <a:rPr lang="en-GB" sz="2800" dirty="0"/>
              <a:t>: </a:t>
            </a:r>
            <a:endParaRPr lang="cs-CZ" sz="2800" dirty="0"/>
          </a:p>
          <a:p>
            <a:pPr marL="971538" lvl="1" indent="-457200">
              <a:buFont typeface="+mj-lt"/>
              <a:buAutoNum type="arabicPeriod"/>
            </a:pPr>
            <a:r>
              <a:rPr lang="en-GB" sz="2500" dirty="0"/>
              <a:t>Somatic (muscles, skin, </a:t>
            </a:r>
            <a:r>
              <a:rPr lang="cs-CZ" sz="2500" dirty="0"/>
              <a:t>joint</a:t>
            </a:r>
            <a:r>
              <a:rPr lang="en-GB" sz="2500" dirty="0"/>
              <a:t>s)</a:t>
            </a:r>
            <a:endParaRPr lang="cs-CZ" sz="2500" dirty="0"/>
          </a:p>
          <a:p>
            <a:pPr marL="971538" lvl="1" indent="-457200">
              <a:buFont typeface="+mj-lt"/>
              <a:buAutoNum type="arabicPeriod"/>
            </a:pPr>
            <a:r>
              <a:rPr lang="en-GB" sz="2500" dirty="0"/>
              <a:t>Visceral (</a:t>
            </a:r>
            <a:r>
              <a:rPr lang="cs-CZ" sz="2500" dirty="0" err="1"/>
              <a:t>internal</a:t>
            </a:r>
            <a:r>
              <a:rPr lang="en-GB" sz="2500" dirty="0"/>
              <a:t> organs)</a:t>
            </a:r>
            <a:endParaRPr lang="cs-CZ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i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u="sng" dirty="0"/>
              <a:t>Character</a:t>
            </a:r>
            <a:r>
              <a:rPr lang="en-GB" sz="2800" dirty="0"/>
              <a:t>:</a:t>
            </a:r>
            <a:r>
              <a:rPr lang="en-US" sz="2800" dirty="0"/>
              <a:t>somatic pain </a:t>
            </a:r>
            <a:r>
              <a:rPr lang="en-US" sz="2800" dirty="0" err="1"/>
              <a:t>i</a:t>
            </a:r>
            <a:r>
              <a:rPr lang="cs-CZ" sz="2800" dirty="0"/>
              <a:t>s</a:t>
            </a:r>
            <a:r>
              <a:rPr lang="en-US" sz="2800" dirty="0"/>
              <a:t> good localized, sharp</a:t>
            </a:r>
            <a:endParaRPr lang="cs-CZ" sz="2800" dirty="0"/>
          </a:p>
          <a:p>
            <a:pPr marL="971538" lvl="1" indent="-457200"/>
            <a:r>
              <a:rPr lang="en-US" sz="2500" dirty="0"/>
              <a:t>Visceral: dull and difficult for localization, sometimes</a:t>
            </a:r>
            <a:r>
              <a:rPr lang="cs-CZ" sz="2500" dirty="0"/>
              <a:t> </a:t>
            </a:r>
            <a:r>
              <a:rPr lang="en-US" sz="2500" dirty="0" err="1"/>
              <a:t>reffered</a:t>
            </a:r>
            <a:r>
              <a:rPr lang="en-US" sz="2500" dirty="0"/>
              <a:t> pain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0016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Neuropathic pain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u="sng" dirty="0"/>
              <a:t>cause</a:t>
            </a:r>
            <a:r>
              <a:rPr lang="en-US" sz="2800" dirty="0"/>
              <a:t>: </a:t>
            </a:r>
            <a:r>
              <a:rPr lang="en-US" sz="2500" dirty="0"/>
              <a:t>dysfunction of nerve systems (peripheral,</a:t>
            </a:r>
            <a:r>
              <a:rPr lang="cs-CZ" sz="2500" dirty="0"/>
              <a:t> </a:t>
            </a:r>
            <a:r>
              <a:rPr lang="en-US" sz="2500" dirty="0"/>
              <a:t>central, vegetative)</a:t>
            </a:r>
            <a:endParaRPr lang="cs-CZ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u="sng" dirty="0"/>
              <a:t>types</a:t>
            </a:r>
            <a:r>
              <a:rPr lang="en-GB" sz="2800" dirty="0"/>
              <a:t>: </a:t>
            </a:r>
            <a:endParaRPr lang="cs-CZ" sz="2800" dirty="0"/>
          </a:p>
          <a:p>
            <a:pPr marL="971538" lvl="1" indent="-457200">
              <a:buFont typeface="+mj-lt"/>
              <a:buAutoNum type="arabicPeriod"/>
            </a:pPr>
            <a:r>
              <a:rPr lang="en-GB" sz="2500" dirty="0"/>
              <a:t>peripheral (peripheral nerves, nerve roots)</a:t>
            </a:r>
            <a:r>
              <a:rPr lang="cs-CZ" sz="2500" dirty="0"/>
              <a:t>,</a:t>
            </a:r>
            <a:r>
              <a:rPr lang="en-GB" sz="2500" dirty="0"/>
              <a:t>Trigeminal neuralgia, post herpetic neuralgia</a:t>
            </a:r>
            <a:endParaRPr lang="cs-CZ" sz="2500" dirty="0"/>
          </a:p>
          <a:p>
            <a:pPr marL="971538" lvl="1" indent="-457200">
              <a:buFont typeface="+mj-lt"/>
              <a:buAutoNum type="arabicPeriod"/>
            </a:pPr>
            <a:r>
              <a:rPr lang="en-GB" sz="2500" dirty="0"/>
              <a:t>central (brain, spine) central post stroke</a:t>
            </a:r>
            <a:r>
              <a:rPr lang="cs-CZ" sz="2500" dirty="0"/>
              <a:t> </a:t>
            </a:r>
            <a:r>
              <a:rPr lang="en-GB" sz="2500" dirty="0"/>
              <a:t>pain</a:t>
            </a:r>
            <a:endParaRPr lang="cs-CZ" sz="2500" dirty="0"/>
          </a:p>
          <a:p>
            <a:pPr marL="971538" lvl="1" indent="-457200">
              <a:buFont typeface="+mj-lt"/>
              <a:buAutoNum type="arabicPeriod"/>
            </a:pPr>
            <a:endParaRPr lang="cs-CZ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u="sng" dirty="0"/>
              <a:t>Character</a:t>
            </a:r>
            <a:r>
              <a:rPr lang="en-GB" sz="2800" dirty="0"/>
              <a:t>: stable pain, paroxysmal pain with</a:t>
            </a:r>
            <a:r>
              <a:rPr lang="cs-CZ" sz="2800" dirty="0"/>
              <a:t> </a:t>
            </a:r>
            <a:r>
              <a:rPr lang="en-GB" sz="2800" dirty="0"/>
              <a:t>intensive pain </a:t>
            </a:r>
            <a:r>
              <a:rPr lang="en-GB" sz="2800" dirty="0" err="1"/>
              <a:t>atacks</a:t>
            </a:r>
            <a:r>
              <a:rPr lang="en-GB" sz="2800" dirty="0"/>
              <a:t>, </a:t>
            </a:r>
            <a:r>
              <a:rPr lang="en-GB" sz="2800" dirty="0" err="1"/>
              <a:t>alodynia</a:t>
            </a:r>
            <a:r>
              <a:rPr lang="en-GB" sz="2800" dirty="0"/>
              <a:t>) tri</a:t>
            </a:r>
            <a:r>
              <a:rPr lang="cs-CZ" sz="2800" dirty="0"/>
              <a:t>g</a:t>
            </a:r>
            <a:r>
              <a:rPr lang="en-GB" sz="2800" dirty="0" err="1"/>
              <a:t>eminal</a:t>
            </a:r>
            <a:r>
              <a:rPr lang="en-GB" sz="2800" dirty="0"/>
              <a:t> </a:t>
            </a:r>
            <a:r>
              <a:rPr lang="en-GB" sz="2800" dirty="0" err="1"/>
              <a:t>neuralgi</a:t>
            </a:r>
            <a:r>
              <a:rPr lang="cs-CZ" sz="2800" dirty="0"/>
              <a:t>a</a:t>
            </a:r>
            <a:r>
              <a:rPr lang="en-GB" sz="2800" dirty="0"/>
              <a:t>,</a:t>
            </a:r>
            <a:r>
              <a:rPr lang="cs-CZ" sz="2800" dirty="0"/>
              <a:t> </a:t>
            </a:r>
            <a:r>
              <a:rPr lang="en-GB" sz="2800" dirty="0" err="1"/>
              <a:t>postherpetic</a:t>
            </a:r>
            <a:r>
              <a:rPr lang="cs-CZ" sz="2800" dirty="0"/>
              <a:t> </a:t>
            </a:r>
            <a:r>
              <a:rPr lang="cs-CZ" sz="2800" dirty="0" err="1"/>
              <a:t>neuralgia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616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Other</a:t>
            </a:r>
            <a:r>
              <a:rPr lang="cs-CZ" sz="3600" dirty="0"/>
              <a:t> </a:t>
            </a:r>
            <a:r>
              <a:rPr lang="cs-CZ" sz="3600" dirty="0" err="1"/>
              <a:t>types</a:t>
            </a:r>
            <a:r>
              <a:rPr lang="cs-CZ" sz="3600" dirty="0"/>
              <a:t> </a:t>
            </a:r>
            <a:r>
              <a:rPr lang="en-GB" sz="3600" dirty="0"/>
              <a:t>of pain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Mixed pain</a:t>
            </a:r>
            <a:r>
              <a:rPr lang="cs-CZ" sz="2800" b="1" dirty="0"/>
              <a:t>:</a:t>
            </a:r>
          </a:p>
          <a:p>
            <a:pPr marL="857238" lvl="1" indent="-342900"/>
            <a:r>
              <a:rPr lang="en-US" sz="2500" dirty="0"/>
              <a:t>Pain contained nociceptive</a:t>
            </a:r>
            <a:r>
              <a:rPr lang="cs-CZ" sz="2500" dirty="0"/>
              <a:t> </a:t>
            </a:r>
            <a:r>
              <a:rPr lang="en-US" sz="2500" dirty="0"/>
              <a:t>and neuropathic type of pain (FBSS)</a:t>
            </a:r>
            <a:endParaRPr lang="cs-CZ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Psychogenic pain</a:t>
            </a:r>
          </a:p>
        </p:txBody>
      </p:sp>
    </p:spTree>
    <p:extLst>
      <p:ext uri="{BB962C8B-B14F-4D97-AF65-F5344CB8AC3E}">
        <p14:creationId xmlns:p14="http://schemas.microsoft.com/office/powerpoint/2010/main" val="222063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49" y="285123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Pain measurement</a:t>
            </a:r>
          </a:p>
        </p:txBody>
      </p:sp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CB200DE2-29A8-41EA-B994-864D447ED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25" y="1610686"/>
            <a:ext cx="8769549" cy="42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Possibilities of pain treatment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Pharmacotherapy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Physical treatment and rehabilitation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Psychotherapy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Invasive pain treatment methods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„Alternative“ treatment approaches</a:t>
            </a:r>
            <a:r>
              <a:rPr lang="cs-CZ" sz="2800" dirty="0"/>
              <a:t> </a:t>
            </a:r>
            <a:r>
              <a:rPr lang="en-US" sz="2800" dirty="0"/>
              <a:t>(homeopathy, acupuncture ….)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923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Acute vs. Chronic Pain Management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D9156A7-3EAA-45E5-809F-2411A4B78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Acute Pain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2F3E46C-5815-42DC-A342-9AE8B61D2E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Most often treated with:</a:t>
            </a:r>
          </a:p>
          <a:p>
            <a:pPr lvl="1"/>
            <a:r>
              <a:rPr lang="en-GB" dirty="0"/>
              <a:t>NSAIDS</a:t>
            </a:r>
          </a:p>
          <a:p>
            <a:pPr lvl="1"/>
            <a:r>
              <a:rPr lang="en-GB" dirty="0"/>
              <a:t>Opioids</a:t>
            </a:r>
          </a:p>
          <a:p>
            <a:pPr lvl="1"/>
            <a:r>
              <a:rPr lang="en-GB" dirty="0"/>
              <a:t>Local </a:t>
            </a:r>
            <a:r>
              <a:rPr lang="en-GB" dirty="0" err="1"/>
              <a:t>anesthetics</a:t>
            </a:r>
            <a:endParaRPr lang="en-GB" dirty="0"/>
          </a:p>
          <a:p>
            <a:pPr lvl="1"/>
            <a:r>
              <a:rPr lang="en-GB" dirty="0"/>
              <a:t>Splinting</a:t>
            </a:r>
          </a:p>
          <a:p>
            <a:pPr lvl="1"/>
            <a:r>
              <a:rPr lang="en-GB" dirty="0"/>
              <a:t>Positioning changes</a:t>
            </a:r>
          </a:p>
          <a:p>
            <a:pPr lvl="1"/>
            <a:r>
              <a:rPr lang="en-GB" dirty="0"/>
              <a:t>Ice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B0732BB-0E57-4D73-9382-A8F17375E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Chronic Pain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95A7003-BFB2-427D-9FEF-D3E2FC873F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Most often treated with:</a:t>
            </a:r>
          </a:p>
          <a:p>
            <a:pPr lvl="1"/>
            <a:r>
              <a:rPr lang="en-GB" sz="2000" dirty="0"/>
              <a:t>Anti-seizure medications</a:t>
            </a:r>
          </a:p>
          <a:p>
            <a:pPr lvl="1"/>
            <a:r>
              <a:rPr lang="en-GB" sz="2000" dirty="0"/>
              <a:t>Anti-depressant medications</a:t>
            </a:r>
          </a:p>
          <a:p>
            <a:pPr lvl="1"/>
            <a:r>
              <a:rPr lang="en-GB" sz="2000" dirty="0"/>
              <a:t>NSAIDS</a:t>
            </a:r>
          </a:p>
          <a:p>
            <a:pPr lvl="1"/>
            <a:r>
              <a:rPr lang="en-GB" sz="2000" dirty="0"/>
              <a:t>Implantable devices</a:t>
            </a:r>
          </a:p>
          <a:p>
            <a:pPr lvl="1"/>
            <a:r>
              <a:rPr lang="en-GB" sz="2000" dirty="0"/>
              <a:t>Psychological therapy</a:t>
            </a:r>
          </a:p>
          <a:p>
            <a:pPr lvl="1"/>
            <a:r>
              <a:rPr lang="en-GB" sz="2000" dirty="0"/>
              <a:t>Acupuncture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en-GB" sz="2400" dirty="0"/>
              <a:t>When </a:t>
            </a:r>
            <a:r>
              <a:rPr lang="cs-CZ" sz="2400" dirty="0" err="1"/>
              <a:t>everything</a:t>
            </a:r>
            <a:r>
              <a:rPr lang="cs-CZ" sz="2400" dirty="0"/>
              <a:t> </a:t>
            </a:r>
            <a:r>
              <a:rPr lang="en-GB" sz="2400" dirty="0"/>
              <a:t>else fails and benefits outweigh risks</a:t>
            </a:r>
          </a:p>
          <a:p>
            <a:pPr lvl="1"/>
            <a:r>
              <a:rPr lang="en-GB" sz="2000" dirty="0"/>
              <a:t>Opioids</a:t>
            </a:r>
          </a:p>
        </p:txBody>
      </p:sp>
    </p:spTree>
    <p:extLst>
      <p:ext uri="{BB962C8B-B14F-4D97-AF65-F5344CB8AC3E}">
        <p14:creationId xmlns:p14="http://schemas.microsoft.com/office/powerpoint/2010/main" val="8475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Acute Pain Service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Provides 7 days per week, 24 hour consultative services every day of the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Staffed by anaesthesiologists, nurse practitioners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Manages IV PCA</a:t>
            </a:r>
            <a:r>
              <a:rPr lang="cs-CZ" sz="2800" dirty="0"/>
              <a:t> (</a:t>
            </a:r>
            <a:r>
              <a:rPr lang="cs-CZ" sz="2800" dirty="0" err="1"/>
              <a:t>patient</a:t>
            </a:r>
            <a:r>
              <a:rPr lang="cs-CZ" sz="2800" dirty="0"/>
              <a:t> </a:t>
            </a:r>
            <a:r>
              <a:rPr lang="cs-CZ" sz="2800" dirty="0" err="1"/>
              <a:t>controlled</a:t>
            </a:r>
            <a:r>
              <a:rPr lang="cs-CZ" sz="2800" dirty="0"/>
              <a:t> </a:t>
            </a:r>
            <a:r>
              <a:rPr lang="cs-CZ" sz="2800" dirty="0" err="1"/>
              <a:t>analgesia</a:t>
            </a:r>
            <a:r>
              <a:rPr lang="cs-CZ" sz="2800" dirty="0"/>
              <a:t>)</a:t>
            </a:r>
            <a:r>
              <a:rPr lang="en-GB" sz="2800" dirty="0"/>
              <a:t>, epidural catheters, nerve block catheters.</a:t>
            </a:r>
          </a:p>
        </p:txBody>
      </p:sp>
    </p:spTree>
    <p:extLst>
      <p:ext uri="{BB962C8B-B14F-4D97-AF65-F5344CB8AC3E}">
        <p14:creationId xmlns:p14="http://schemas.microsoft.com/office/powerpoint/2010/main" val="105824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Center</a:t>
            </a:r>
            <a:r>
              <a:rPr lang="en-GB" sz="3600" dirty="0"/>
              <a:t> for Pain Management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Pain Center is located in the Ambulatory Care Pavilion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Treatments offered</a:t>
            </a:r>
          </a:p>
          <a:p>
            <a:pPr marL="971538" lvl="1" indent="-457200"/>
            <a:r>
              <a:rPr lang="en-US" sz="2500" dirty="0"/>
              <a:t>Comprehensive evaluations</a:t>
            </a:r>
          </a:p>
          <a:p>
            <a:pPr marL="971538" lvl="1" indent="-457200"/>
            <a:r>
              <a:rPr lang="en-US" sz="2500" dirty="0"/>
              <a:t>Epidural steroid injections</a:t>
            </a:r>
          </a:p>
          <a:p>
            <a:pPr marL="971538" lvl="1" indent="-457200"/>
            <a:r>
              <a:rPr lang="en-US" sz="2500" dirty="0"/>
              <a:t>Spinal injections</a:t>
            </a:r>
          </a:p>
          <a:p>
            <a:pPr marL="971538" lvl="1" indent="-457200"/>
            <a:r>
              <a:rPr lang="en-US" sz="2500" dirty="0"/>
              <a:t>Nerve blocks</a:t>
            </a:r>
          </a:p>
          <a:p>
            <a:pPr marL="971538" lvl="1" indent="-457200"/>
            <a:r>
              <a:rPr lang="en-US" sz="2500" dirty="0"/>
              <a:t>Psychological evaluation and treatment</a:t>
            </a:r>
          </a:p>
          <a:p>
            <a:pPr marL="971538" lvl="1" indent="-457200"/>
            <a:r>
              <a:rPr lang="en-US" sz="2500" dirty="0"/>
              <a:t>Opioid risk evaluation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1948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D93DB13-6B61-4A1E-8488-40D763AA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6213"/>
            <a:ext cx="374173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ovéPole 2">
            <a:extLst>
              <a:ext uri="{FF2B5EF4-FFF2-40B4-BE49-F238E27FC236}">
                <a16:creationId xmlns:a16="http://schemas.microsoft.com/office/drawing/2014/main" id="{042A541C-4BEC-43D7-93B0-FDBD4F22B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57788"/>
            <a:ext cx="3741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Prof. Henrik </a:t>
            </a:r>
            <a:r>
              <a:rPr lang="cs-CZ" altLang="cs-CZ" sz="2400" b="1"/>
              <a:t>Kehlet</a:t>
            </a:r>
          </a:p>
        </p:txBody>
      </p:sp>
      <p:sp>
        <p:nvSpPr>
          <p:cNvPr id="7172" name="TextovéPole 4">
            <a:extLst>
              <a:ext uri="{FF2B5EF4-FFF2-40B4-BE49-F238E27FC236}">
                <a16:creationId xmlns:a16="http://schemas.microsoft.com/office/drawing/2014/main" id="{9FA1326C-8079-4B27-AA72-C81AE3B4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157788"/>
            <a:ext cx="3740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Prof. Narinder </a:t>
            </a:r>
            <a:r>
              <a:rPr lang="cs-CZ" altLang="cs-CZ" sz="2400" b="1"/>
              <a:t>Rawal</a:t>
            </a:r>
            <a:endParaRPr lang="cs-CZ" altLang="cs-CZ" sz="2400"/>
          </a:p>
        </p:txBody>
      </p:sp>
      <p:pic>
        <p:nvPicPr>
          <p:cNvPr id="7173" name="Picture 3">
            <a:extLst>
              <a:ext uri="{FF2B5EF4-FFF2-40B4-BE49-F238E27FC236}">
                <a16:creationId xmlns:a16="http://schemas.microsoft.com/office/drawing/2014/main" id="{0BCE4023-C235-4FB2-A224-A981B38B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6375"/>
            <a:ext cx="344805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ovéPole 6">
            <a:extLst>
              <a:ext uri="{FF2B5EF4-FFF2-40B4-BE49-F238E27FC236}">
                <a16:creationId xmlns:a16="http://schemas.microsoft.com/office/drawing/2014/main" id="{6E490980-6EB8-47C4-8CDA-3F702744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8169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3600" dirty="0"/>
              <a:t>Acute Pain Service</a:t>
            </a:r>
          </a:p>
        </p:txBody>
      </p:sp>
    </p:spTree>
    <p:extLst>
      <p:ext uri="{BB962C8B-B14F-4D97-AF65-F5344CB8AC3E}">
        <p14:creationId xmlns:p14="http://schemas.microsoft.com/office/powerpoint/2010/main" val="142150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WHO ladder of pain treatment</a:t>
            </a:r>
          </a:p>
        </p:txBody>
      </p:sp>
      <p:pic>
        <p:nvPicPr>
          <p:cNvPr id="1026" name="Picture 2" descr="http://www.patientresource.com/userfiles/image/Pain%20Relief%20Ladder%20(no%20copyright).jpg">
            <a:extLst>
              <a:ext uri="{FF2B5EF4-FFF2-40B4-BE49-F238E27FC236}">
                <a16:creationId xmlns:a16="http://schemas.microsoft.com/office/drawing/2014/main" id="{036562B2-48DE-45BD-9BF0-0E272285DB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8" y="1375805"/>
            <a:ext cx="6082019" cy="49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2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49" y="365129"/>
            <a:ext cx="813784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WHO 3 steps analgesics ladder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For mild pain, use non-opioid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When pain persist or increases, add an opioid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If pain becomes more severe, increase the opioid potency or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Schedule doses on around-the-clock basis, with additional PRN doses-rescues</a:t>
            </a:r>
          </a:p>
        </p:txBody>
      </p:sp>
    </p:spTree>
    <p:extLst>
      <p:ext uri="{BB962C8B-B14F-4D97-AF65-F5344CB8AC3E}">
        <p14:creationId xmlns:p14="http://schemas.microsoft.com/office/powerpoint/2010/main" val="67886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Adjuvant analgesics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Anticonvulsants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Antidepressants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Corticosteroids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Neuroleptics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Anxiolytics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Muscle relaxants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/>
              <a:t>Anesthetics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antispasmodics</a:t>
            </a:r>
          </a:p>
        </p:txBody>
      </p:sp>
    </p:spTree>
    <p:extLst>
      <p:ext uri="{BB962C8B-B14F-4D97-AF65-F5344CB8AC3E}">
        <p14:creationId xmlns:p14="http://schemas.microsoft.com/office/powerpoint/2010/main" val="2035190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Analgetic</a:t>
            </a:r>
            <a:r>
              <a:rPr lang="en-GB" sz="3600" dirty="0"/>
              <a:t> of the I step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Analgetic</a:t>
            </a:r>
            <a:r>
              <a:rPr lang="en-GB" sz="2800" dirty="0"/>
              <a:t> – antipyretic:</a:t>
            </a:r>
            <a:endParaRPr lang="cs-CZ" sz="2800" dirty="0"/>
          </a:p>
          <a:p>
            <a:pPr marL="971538" lvl="1" indent="-457200">
              <a:buFont typeface="+mj-lt"/>
              <a:buAutoNum type="arabicPeriod"/>
            </a:pPr>
            <a:r>
              <a:rPr lang="en-GB" sz="2500" dirty="0"/>
              <a:t>Paracetamol</a:t>
            </a:r>
            <a:r>
              <a:rPr lang="cs-CZ" sz="2500" dirty="0"/>
              <a:t> (</a:t>
            </a:r>
            <a:r>
              <a:rPr lang="cs-CZ" sz="2500" dirty="0" err="1"/>
              <a:t>acetaminophen</a:t>
            </a:r>
            <a:r>
              <a:rPr lang="cs-CZ" sz="2500" dirty="0"/>
              <a:t>)</a:t>
            </a:r>
          </a:p>
          <a:p>
            <a:pPr marL="971538" lvl="1" indent="-457200">
              <a:buFont typeface="+mj-lt"/>
              <a:buAutoNum type="arabicPeriod"/>
            </a:pPr>
            <a:r>
              <a:rPr lang="cs-CZ" sz="2500" dirty="0"/>
              <a:t>NSA (</a:t>
            </a:r>
            <a:r>
              <a:rPr lang="en-GB" sz="2400" dirty="0"/>
              <a:t>non steroid </a:t>
            </a:r>
            <a:r>
              <a:rPr lang="en-GB" sz="2400" dirty="0" err="1"/>
              <a:t>antiphlogistic</a:t>
            </a:r>
            <a:r>
              <a:rPr lang="cs-CZ" sz="2500" dirty="0"/>
              <a:t>):</a:t>
            </a:r>
          </a:p>
          <a:p>
            <a:pPr marL="1314429" lvl="2" indent="-457200">
              <a:buFont typeface="Courier New" panose="02070309020205020404" pitchFamily="49" charset="0"/>
              <a:buChar char="o"/>
            </a:pPr>
            <a:r>
              <a:rPr lang="en-GB" sz="2200" dirty="0"/>
              <a:t>non selective COX inhibitors </a:t>
            </a:r>
            <a:r>
              <a:rPr lang="cs-CZ" sz="2200" dirty="0"/>
              <a:t>(</a:t>
            </a:r>
            <a:r>
              <a:rPr lang="en-GB" sz="2200" dirty="0"/>
              <a:t>ibuprofen, diclofenac, naproxen, </a:t>
            </a:r>
            <a:r>
              <a:rPr lang="en-GB" sz="2200" dirty="0" err="1"/>
              <a:t>indometacin</a:t>
            </a:r>
            <a:r>
              <a:rPr lang="cs-CZ" sz="2200" dirty="0"/>
              <a:t>)</a:t>
            </a:r>
            <a:endParaRPr lang="en-GB" sz="2200" dirty="0"/>
          </a:p>
          <a:p>
            <a:pPr marL="1314429" lvl="2" indent="-457200">
              <a:buFont typeface="Courier New" panose="02070309020205020404" pitchFamily="49" charset="0"/>
              <a:buChar char="o"/>
            </a:pPr>
            <a:r>
              <a:rPr lang="en-GB" sz="2200" dirty="0"/>
              <a:t>COX II preference inhibitors</a:t>
            </a:r>
            <a:r>
              <a:rPr lang="cs-CZ" sz="2200" dirty="0"/>
              <a:t> (</a:t>
            </a:r>
            <a:r>
              <a:rPr lang="en-GB" sz="2200" dirty="0" err="1"/>
              <a:t>nimesulid</a:t>
            </a:r>
            <a:r>
              <a:rPr lang="en-GB" sz="2200" dirty="0"/>
              <a:t>, meloxicam</a:t>
            </a:r>
            <a:r>
              <a:rPr lang="cs-CZ" sz="2200" dirty="0"/>
              <a:t>)</a:t>
            </a:r>
            <a:endParaRPr lang="en-GB" sz="2200" dirty="0"/>
          </a:p>
          <a:p>
            <a:pPr marL="1314429" lvl="2" indent="-457200">
              <a:buFont typeface="Courier New" panose="02070309020205020404" pitchFamily="49" charset="0"/>
              <a:buChar char="o"/>
            </a:pPr>
            <a:r>
              <a:rPr lang="en-GB" sz="2200" dirty="0"/>
              <a:t>COX II selective inhibitors</a:t>
            </a:r>
            <a:r>
              <a:rPr lang="cs-CZ" sz="2200" dirty="0"/>
              <a:t> (</a:t>
            </a:r>
            <a:r>
              <a:rPr lang="en-GB" sz="2200" dirty="0"/>
              <a:t>celecoxib, parecoxib (</a:t>
            </a:r>
            <a:r>
              <a:rPr lang="en-GB" sz="2200" dirty="0" err="1"/>
              <a:t>Dynastat</a:t>
            </a:r>
            <a:r>
              <a:rPr lang="en-GB" sz="2200" dirty="0"/>
              <a:t>), valdecoxib</a:t>
            </a:r>
            <a:r>
              <a:rPr lang="cs-CZ" sz="2200" dirty="0"/>
              <a:t>)</a:t>
            </a:r>
            <a:endParaRPr lang="en-GB" sz="2200" dirty="0"/>
          </a:p>
          <a:p>
            <a:pPr marL="1314429" lvl="2" indent="-457200">
              <a:buFont typeface="Courier New" panose="02070309020205020404" pitchFamily="49" charset="0"/>
              <a:buChar char="o"/>
            </a:pPr>
            <a:r>
              <a:rPr lang="en-GB" sz="2200" dirty="0"/>
              <a:t>(</a:t>
            </a:r>
            <a:r>
              <a:rPr lang="en-GB" sz="2200" dirty="0" err="1"/>
              <a:t>Arcoxia</a:t>
            </a:r>
            <a:r>
              <a:rPr lang="en-GB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853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Analgetic</a:t>
            </a:r>
            <a:r>
              <a:rPr lang="en-US" sz="3600" dirty="0"/>
              <a:t> of the II step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Weak opioids:</a:t>
            </a:r>
          </a:p>
          <a:p>
            <a:pPr marL="971538" lvl="1" indent="-457200"/>
            <a:r>
              <a:rPr lang="en-GB" sz="2500" dirty="0"/>
              <a:t>Codeine ( max. 240 mg/d)</a:t>
            </a:r>
          </a:p>
          <a:p>
            <a:pPr marL="971538" lvl="1" indent="-457200"/>
            <a:r>
              <a:rPr lang="en-GB" sz="2500" dirty="0"/>
              <a:t>Tramadol (max. 400 - 600 mg/d; µ agonist, norepinephrine and serotonin reuptake inhibitor)</a:t>
            </a:r>
          </a:p>
          <a:p>
            <a:pPr marL="971538" lvl="1" indent="-457200"/>
            <a:r>
              <a:rPr lang="en-GB" sz="2500" dirty="0" err="1"/>
              <a:t>Hydrocodon</a:t>
            </a:r>
            <a:r>
              <a:rPr lang="cs-CZ" sz="2500" dirty="0"/>
              <a:t>e</a:t>
            </a:r>
            <a:r>
              <a:rPr lang="en-GB" sz="2500" dirty="0"/>
              <a:t> (DHC) max 240mg/d</a:t>
            </a:r>
          </a:p>
          <a:p>
            <a:pPr marL="971538" lvl="1" indent="-457200"/>
            <a:r>
              <a:rPr lang="en-GB" sz="2500" dirty="0"/>
              <a:t>Oxycodone in combination with nonopioid</a:t>
            </a:r>
          </a:p>
          <a:p>
            <a:pPr marL="971538" lvl="1" indent="-457200"/>
            <a:r>
              <a:rPr lang="en-GB" sz="2500" dirty="0" err="1"/>
              <a:t>Tapentadol</a:t>
            </a:r>
            <a:r>
              <a:rPr lang="en-GB" sz="2500" dirty="0"/>
              <a:t> (µ agonist, norepinephrine reuptake inhibitor)</a:t>
            </a:r>
          </a:p>
        </p:txBody>
      </p:sp>
    </p:spTree>
    <p:extLst>
      <p:ext uri="{BB962C8B-B14F-4D97-AF65-F5344CB8AC3E}">
        <p14:creationId xmlns:p14="http://schemas.microsoft.com/office/powerpoint/2010/main" val="412181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Analgetic</a:t>
            </a:r>
            <a:r>
              <a:rPr lang="en-GB" sz="3600" dirty="0"/>
              <a:t> of the III step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Morphin</a:t>
            </a:r>
            <a:r>
              <a:rPr lang="en-GB" sz="2800" dirty="0"/>
              <a:t> SR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Fentanyl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Oxy</a:t>
            </a:r>
            <a:r>
              <a:rPr lang="cs-CZ" sz="2800" dirty="0"/>
              <a:t>c</a:t>
            </a:r>
            <a:r>
              <a:rPr lang="en-GB" sz="2800" dirty="0" err="1"/>
              <a:t>odon</a:t>
            </a:r>
            <a:r>
              <a:rPr lang="cs-CZ" sz="2800" dirty="0"/>
              <a:t>e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Morphin</a:t>
            </a:r>
            <a:r>
              <a:rPr lang="en-GB" sz="2800" dirty="0"/>
              <a:t> 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Buprenorphin</a:t>
            </a:r>
            <a:r>
              <a:rPr lang="cs-CZ" sz="2800" dirty="0"/>
              <a:t>e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Hydromorfon</a:t>
            </a:r>
            <a:r>
              <a:rPr lang="cs-CZ" sz="2800" dirty="0"/>
              <a:t>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Methadone</a:t>
            </a:r>
            <a:r>
              <a:rPr lang="cs-CZ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8086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most frequent mistakes in</a:t>
            </a:r>
            <a:br>
              <a:rPr lang="en-GB" sz="3600" dirty="0"/>
            </a:br>
            <a:r>
              <a:rPr lang="en-GB" sz="3600" dirty="0"/>
              <a:t>chronic pain treatment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690692"/>
            <a:ext cx="8045567" cy="4668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Doctors don´t use advantageous combinations of different analgesics groups (opioids + NSA, NSA + paracetamol)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 case of increasing analgesic</a:t>
            </a:r>
            <a:r>
              <a:rPr lang="cs-CZ" sz="2400" dirty="0"/>
              <a:t>s</a:t>
            </a:r>
            <a:r>
              <a:rPr lang="en-GB" sz="2400" dirty="0"/>
              <a:t> combinations (step up on the WHO leader) change non opioid remedy to weak opioid – instead to add weak opioid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FFFF00"/>
                </a:highlight>
              </a:rPr>
              <a:t>Dosage of drug inappropriate to pharmacokinetics of drug</a:t>
            </a:r>
            <a:r>
              <a:rPr lang="cs-CZ" sz="2400" dirty="0">
                <a:highlight>
                  <a:srgbClr val="FFFF00"/>
                </a:highlight>
              </a:rPr>
              <a:t> (</a:t>
            </a:r>
            <a:r>
              <a:rPr lang="cs-CZ" sz="2400" dirty="0" err="1">
                <a:highlight>
                  <a:srgbClr val="FFFF00"/>
                </a:highlight>
              </a:rPr>
              <a:t>usual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dirty="0" err="1">
                <a:highlight>
                  <a:srgbClr val="FFFF00"/>
                </a:highlight>
              </a:rPr>
              <a:t>slow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dirty="0" err="1">
                <a:highlight>
                  <a:srgbClr val="FFFF00"/>
                </a:highlight>
              </a:rPr>
              <a:t>release</a:t>
            </a:r>
            <a:r>
              <a:rPr lang="cs-CZ" sz="2400" dirty="0">
                <a:highlight>
                  <a:srgbClr val="FFFF00"/>
                </a:highlight>
              </a:rPr>
              <a:t> (SR) </a:t>
            </a:r>
            <a:r>
              <a:rPr lang="cs-CZ" sz="2400" dirty="0" err="1">
                <a:highlight>
                  <a:srgbClr val="FFFF00"/>
                </a:highlight>
              </a:rPr>
              <a:t>preparates</a:t>
            </a:r>
            <a:r>
              <a:rPr lang="cs-CZ" sz="2400" dirty="0">
                <a:highlight>
                  <a:srgbClr val="FFFF00"/>
                </a:highlight>
              </a:rPr>
              <a:t> last </a:t>
            </a:r>
            <a:r>
              <a:rPr lang="cs-CZ" sz="2400" dirty="0" err="1">
                <a:highlight>
                  <a:srgbClr val="FFFF00"/>
                </a:highlight>
              </a:rPr>
              <a:t>for</a:t>
            </a:r>
            <a:r>
              <a:rPr lang="cs-CZ" sz="2400" dirty="0">
                <a:highlight>
                  <a:srgbClr val="FFFF00"/>
                </a:highlight>
              </a:rPr>
              <a:t> 12 </a:t>
            </a:r>
            <a:r>
              <a:rPr lang="cs-CZ" sz="2400" dirty="0" err="1">
                <a:highlight>
                  <a:srgbClr val="FFFF00"/>
                </a:highlight>
              </a:rPr>
              <a:t>hours</a:t>
            </a:r>
            <a:r>
              <a:rPr lang="cs-CZ" sz="2400" dirty="0">
                <a:highlight>
                  <a:srgbClr val="FFFF00"/>
                </a:highlight>
              </a:rPr>
              <a:t>)</a:t>
            </a:r>
            <a:endParaRPr lang="en-GB" sz="2400" dirty="0">
              <a:highlight>
                <a:srgbClr val="FFFF00"/>
              </a:highlight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Insufficient dosage of opioid, they are untimely changed 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Combinations of different NSA (indomethacin supp + ibuprofen)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Untimely cancelling treatment due to AE, opioids related AE disappear during 2 weeks (exclude constipation) Occurrence of AE is reason for its treatment – no cancelling </a:t>
            </a:r>
          </a:p>
        </p:txBody>
      </p:sp>
    </p:spTree>
    <p:extLst>
      <p:ext uri="{BB962C8B-B14F-4D97-AF65-F5344CB8AC3E}">
        <p14:creationId xmlns:p14="http://schemas.microsoft.com/office/powerpoint/2010/main" val="204479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Invasive Pain treatment -</a:t>
            </a:r>
            <a:br>
              <a:rPr lang="en-GB" sz="3600" dirty="0"/>
            </a:br>
            <a:r>
              <a:rPr lang="en-GB" sz="3600" dirty="0"/>
              <a:t>indications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 case of l</a:t>
            </a:r>
            <a:r>
              <a:rPr lang="cs-CZ" sz="2800" dirty="0" err="1"/>
              <a:t>ac</a:t>
            </a:r>
            <a:r>
              <a:rPr lang="en-GB" sz="2800" dirty="0"/>
              <a:t>k of effect of pharmacotherapy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Pharmacotherapy with severe adverse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Supplement of Pharmacotherapy</a:t>
            </a:r>
          </a:p>
        </p:txBody>
      </p:sp>
    </p:spTree>
    <p:extLst>
      <p:ext uri="{BB962C8B-B14F-4D97-AF65-F5344CB8AC3E}">
        <p14:creationId xmlns:p14="http://schemas.microsoft.com/office/powerpoint/2010/main" val="281198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Types of blockades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Reversible x irreversible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Vegetative x somatic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single x repeated x continual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Diagnostic x prognostic x therapeutic</a:t>
            </a:r>
          </a:p>
        </p:txBody>
      </p:sp>
    </p:spTree>
    <p:extLst>
      <p:ext uri="{BB962C8B-B14F-4D97-AF65-F5344CB8AC3E}">
        <p14:creationId xmlns:p14="http://schemas.microsoft.com/office/powerpoint/2010/main" val="276805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Division of blockades due to</a:t>
            </a:r>
            <a:br>
              <a:rPr lang="en-GB" sz="3600" dirty="0"/>
            </a:br>
            <a:r>
              <a:rPr lang="en-GB" sz="3600" dirty="0"/>
              <a:t>localisation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Local application of LA (reflexive blockades, trigger points, tender points, painful scars, intraarticular applications (SI? …)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Peripheral nerve blockades (axillar, and intercostal nerve block)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Paravertebral blocks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/>
              <a:t>Central (spinal) block (epidural</a:t>
            </a:r>
            <a:r>
              <a:rPr lang="en-GB" sz="2800"/>
              <a:t>, subarachnoid)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2962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335" y="365129"/>
            <a:ext cx="8867163" cy="1346225"/>
          </a:xfrm>
        </p:spPr>
        <p:txBody>
          <a:bodyPr>
            <a:normAutofit/>
          </a:bodyPr>
          <a:lstStyle/>
          <a:p>
            <a:r>
              <a:rPr lang="en-GB" sz="3600" dirty="0"/>
              <a:t>Definition</a:t>
            </a:r>
            <a:r>
              <a:rPr lang="cs-CZ" sz="3600" dirty="0"/>
              <a:t> - </a:t>
            </a:r>
            <a:r>
              <a:rPr lang="cs-CZ" sz="3600" dirty="0" err="1"/>
              <a:t>Merskey</a:t>
            </a:r>
            <a:r>
              <a:rPr lang="cs-CZ" sz="3600" dirty="0"/>
              <a:t> 1967, WHO, IASP</a:t>
            </a:r>
            <a:endParaRPr lang="en-GB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20411"/>
            <a:ext cx="7886700" cy="4356551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An unpleasant sensory or emotional experience associated with actual or potential tissue damage or described in terms of such damage</a:t>
            </a:r>
            <a:endParaRPr lang="cs-CZ" sz="2800" dirty="0"/>
          </a:p>
          <a:p>
            <a:pPr algn="ctr"/>
            <a:endParaRPr lang="cs-CZ" sz="2800" dirty="0"/>
          </a:p>
          <a:p>
            <a:pPr algn="ctr"/>
            <a:endParaRPr lang="cs-CZ" sz="2400" i="1" dirty="0"/>
          </a:p>
          <a:p>
            <a:pPr algn="ctr"/>
            <a:endParaRPr lang="cs-CZ" sz="2400" i="1" dirty="0"/>
          </a:p>
          <a:p>
            <a:pPr algn="ctr"/>
            <a:r>
              <a:rPr lang="en-US" sz="2400" i="1" dirty="0"/>
              <a:t>„Pain is, what patient feels, when he says, that he feels pain “</a:t>
            </a:r>
          </a:p>
          <a:p>
            <a:pPr algn="r"/>
            <a:r>
              <a:rPr lang="en-US" sz="1800" dirty="0"/>
              <a:t>Margo Mc. </a:t>
            </a:r>
            <a:r>
              <a:rPr lang="en-US" sz="1800" dirty="0" err="1"/>
              <a:t>Caffery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5962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 application of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971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Indication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Acute (days) and subacute (weeks up to 3-6 months) radicular pain (pain irradiating do leg) and caused by intervertebral disc herniation.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CT exam.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Patient is not indicated to back surgery</a:t>
            </a:r>
          </a:p>
        </p:txBody>
      </p:sp>
    </p:spTree>
    <p:extLst>
      <p:ext uri="{BB962C8B-B14F-4D97-AF65-F5344CB8AC3E}">
        <p14:creationId xmlns:p14="http://schemas.microsoft.com/office/powerpoint/2010/main" val="417814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3222DA5E-A29E-4864-B642-AC29232DE000}"/>
              </a:ext>
            </a:extLst>
          </p:cNvPr>
          <p:cNvSpPr/>
          <p:nvPr/>
        </p:nvSpPr>
        <p:spPr>
          <a:xfrm>
            <a:off x="0" y="15240"/>
            <a:ext cx="9144000" cy="684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759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Recommendation after a  application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2 weeks of resting regime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First improvement of pain during 2-3  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4 weeks next visit in pain </a:t>
            </a:r>
            <a:r>
              <a:rPr lang="en-GB" sz="2800" dirty="0" err="1"/>
              <a:t>amb</a:t>
            </a:r>
            <a:r>
              <a:rPr lang="en-GB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From 6 </a:t>
            </a:r>
            <a:r>
              <a:rPr lang="en-GB" sz="2800" dirty="0" err="1"/>
              <a:t>th</a:t>
            </a:r>
            <a:r>
              <a:rPr lang="en-GB" sz="2800" dirty="0"/>
              <a:t> moth after appl. Started  rehabilitation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Recommended daily exercising (15-20 min) - improve body muscle unbalance</a:t>
            </a:r>
          </a:p>
        </p:txBody>
      </p:sp>
    </p:spTree>
    <p:extLst>
      <p:ext uri="{BB962C8B-B14F-4D97-AF65-F5344CB8AC3E}">
        <p14:creationId xmlns:p14="http://schemas.microsoft.com/office/powerpoint/2010/main" val="1874094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Subarachnoidal</a:t>
            </a:r>
            <a:r>
              <a:rPr lang="en-GB" sz="3600" dirty="0"/>
              <a:t> analgesia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Single shot – before surgery – 24 hours  post surgery analgesia</a:t>
            </a:r>
          </a:p>
          <a:p>
            <a:pPr marL="971538" lvl="1" indent="-457200"/>
            <a:r>
              <a:rPr lang="en-GB" sz="2500" dirty="0"/>
              <a:t>LA + </a:t>
            </a:r>
            <a:r>
              <a:rPr lang="en-GB" sz="2500" dirty="0" err="1"/>
              <a:t>morphin</a:t>
            </a:r>
            <a:r>
              <a:rPr lang="en-GB" sz="2500" dirty="0"/>
              <a:t> spinal 0,2-0,3 mg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Subarachnoidal</a:t>
            </a:r>
            <a:r>
              <a:rPr lang="en-GB" sz="2800" dirty="0"/>
              <a:t> catheters</a:t>
            </a:r>
          </a:p>
          <a:p>
            <a:pPr marL="971538" lvl="1" indent="-457200"/>
            <a:r>
              <a:rPr lang="en-GB" sz="2500" dirty="0" err="1"/>
              <a:t>Spinocath</a:t>
            </a:r>
            <a:endParaRPr lang="en-GB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Subarachnoidal</a:t>
            </a:r>
            <a:r>
              <a:rPr lang="en-GB" sz="2800" dirty="0"/>
              <a:t> ports</a:t>
            </a:r>
          </a:p>
        </p:txBody>
      </p:sp>
    </p:spTree>
    <p:extLst>
      <p:ext uri="{BB962C8B-B14F-4D97-AF65-F5344CB8AC3E}">
        <p14:creationId xmlns:p14="http://schemas.microsoft.com/office/powerpoint/2010/main" val="692052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52F9E228-041E-4050-B8FC-D807A0E5A3A2}"/>
              </a:ext>
            </a:extLst>
          </p:cNvPr>
          <p:cNvSpPr/>
          <p:nvPr/>
        </p:nvSpPr>
        <p:spPr>
          <a:xfrm>
            <a:off x="723900" y="433431"/>
            <a:ext cx="7696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505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Subarachnoidal</a:t>
            </a:r>
            <a:r>
              <a:rPr lang="en-GB" sz="3600" dirty="0"/>
              <a:t> ports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Treatment of chronic pain – moths, years  (FBSS</a:t>
            </a:r>
            <a:r>
              <a:rPr lang="cs-CZ" sz="2800" dirty="0"/>
              <a:t>,</a:t>
            </a:r>
            <a:r>
              <a:rPr lang="en-GB" sz="2800" dirty="0"/>
              <a:t> Cancer)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Patient or his family training</a:t>
            </a:r>
            <a:r>
              <a:rPr lang="cs-CZ" sz="2800" dirty="0"/>
              <a:t> </a:t>
            </a:r>
            <a:r>
              <a:rPr lang="en-GB" sz="2800" dirty="0"/>
              <a:t>of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To </a:t>
            </a:r>
            <a:r>
              <a:rPr lang="en-GB" sz="2800" dirty="0"/>
              <a:t>Be prepare to solve complications of this  treatment method (CNS infections, local  infections, technical complications, withdrawal syndrome)</a:t>
            </a:r>
          </a:p>
        </p:txBody>
      </p:sp>
    </p:spTree>
    <p:extLst>
      <p:ext uri="{BB962C8B-B14F-4D97-AF65-F5344CB8AC3E}">
        <p14:creationId xmlns:p14="http://schemas.microsoft.com/office/powerpoint/2010/main" val="4125427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67AB2636-8B68-43E2-AA24-D3130783E563}"/>
              </a:ext>
            </a:extLst>
          </p:cNvPr>
          <p:cNvSpPr/>
          <p:nvPr/>
        </p:nvSpPr>
        <p:spPr>
          <a:xfrm>
            <a:off x="229299" y="0"/>
            <a:ext cx="85344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361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96A3929E-AFA2-4A92-96AB-EF5FCBAF3395}"/>
              </a:ext>
            </a:extLst>
          </p:cNvPr>
          <p:cNvSpPr/>
          <p:nvPr/>
        </p:nvSpPr>
        <p:spPr>
          <a:xfrm>
            <a:off x="1372998" y="85555"/>
            <a:ext cx="65532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044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F14F72E0-624C-4278-B9D4-307050559153}"/>
              </a:ext>
            </a:extLst>
          </p:cNvPr>
          <p:cNvSpPr/>
          <p:nvPr/>
        </p:nvSpPr>
        <p:spPr>
          <a:xfrm>
            <a:off x="1473666" y="114300"/>
            <a:ext cx="66294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16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Difficult to apply definition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Small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Verbal handicapped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Mentally disabled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Patients with dementia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Patients suffering from</a:t>
            </a:r>
            <a:r>
              <a:rPr lang="cs-CZ" sz="2800" dirty="0"/>
              <a:t> </a:t>
            </a:r>
            <a:r>
              <a:rPr lang="cs-CZ" sz="2800" dirty="0" err="1"/>
              <a:t>alexithymia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803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Neuromodulation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993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Neuromodulations centres in </a:t>
            </a:r>
            <a:r>
              <a:rPr lang="cs-CZ" sz="3600" dirty="0"/>
              <a:t>CZ</a:t>
            </a:r>
            <a:endParaRPr lang="en-GB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FN Homolka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FN Motol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ÚVN Praha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FN Olomouc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FN Brno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FN u sv. Anny v Brně</a:t>
            </a:r>
          </a:p>
        </p:txBody>
      </p:sp>
    </p:spTree>
    <p:extLst>
      <p:ext uri="{BB962C8B-B14F-4D97-AF65-F5344CB8AC3E}">
        <p14:creationId xmlns:p14="http://schemas.microsoft.com/office/powerpoint/2010/main" val="2043297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7">
            <a:extLst>
              <a:ext uri="{FF2B5EF4-FFF2-40B4-BE49-F238E27FC236}">
                <a16:creationId xmlns:a16="http://schemas.microsoft.com/office/drawing/2014/main" id="{FBC74A45-2A16-49DA-AB26-93B42457D758}"/>
              </a:ext>
            </a:extLst>
          </p:cNvPr>
          <p:cNvSpPr/>
          <p:nvPr/>
        </p:nvSpPr>
        <p:spPr>
          <a:xfrm>
            <a:off x="473978" y="415955"/>
            <a:ext cx="80772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097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Necessary pre-implantation  examinations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Neurologic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Psychologic!!!!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Psychiatric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Immunology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Orthopaedic or neurosurgery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Summary of health condition from GP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Algeziology</a:t>
            </a:r>
            <a:r>
              <a:rPr lang="en-GB" sz="2800" dirty="0"/>
              <a:t>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Positive result of test period</a:t>
            </a:r>
          </a:p>
        </p:txBody>
      </p:sp>
    </p:spTree>
    <p:extLst>
      <p:ext uri="{BB962C8B-B14F-4D97-AF65-F5344CB8AC3E}">
        <p14:creationId xmlns:p14="http://schemas.microsoft.com/office/powerpoint/2010/main" val="3304698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Indi</a:t>
            </a:r>
            <a:r>
              <a:rPr lang="cs-CZ" sz="3600" dirty="0"/>
              <a:t>c</a:t>
            </a:r>
            <a:r>
              <a:rPr lang="en-GB" sz="3600" dirty="0" err="1"/>
              <a:t>ation</a:t>
            </a:r>
            <a:endParaRPr lang="en-GB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SCS – spinal cord stimulation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Predominant neuropathic lower limb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Subarachnoid pumps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Predominant low back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3342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66442A68-BBE7-473C-851E-3B91842D3FC3}"/>
              </a:ext>
            </a:extLst>
          </p:cNvPr>
          <p:cNvSpPr/>
          <p:nvPr/>
        </p:nvSpPr>
        <p:spPr>
          <a:xfrm>
            <a:off x="685800" y="609600"/>
            <a:ext cx="7772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992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err="1"/>
              <a:t>Subarachnoidal</a:t>
            </a:r>
            <a:r>
              <a:rPr lang="en-GB" sz="3600" dirty="0"/>
              <a:t>  programmable pump – test  period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Insertion of subarachnoid catheter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Connecting of external programmable  pump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Setting of adequate mode for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 week in patient, 1 week out patient  (better simulation of normal daily life of  pat.)</a:t>
            </a:r>
          </a:p>
        </p:txBody>
      </p:sp>
    </p:spTree>
    <p:extLst>
      <p:ext uri="{BB962C8B-B14F-4D97-AF65-F5344CB8AC3E}">
        <p14:creationId xmlns:p14="http://schemas.microsoft.com/office/powerpoint/2010/main" val="2514582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D3032CC6-DF9B-44A1-ABE6-B4448858FA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847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C63AFE1E-AE37-43F0-B59C-FE6037859B71}"/>
              </a:ext>
            </a:extLst>
          </p:cNvPr>
          <p:cNvSpPr/>
          <p:nvPr/>
        </p:nvSpPr>
        <p:spPr>
          <a:xfrm>
            <a:off x="457200" y="441959"/>
            <a:ext cx="8229600" cy="548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772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CCF04037-F473-49EB-AD10-81470BFDA162}"/>
              </a:ext>
            </a:extLst>
          </p:cNvPr>
          <p:cNvSpPr/>
          <p:nvPr/>
        </p:nvSpPr>
        <p:spPr>
          <a:xfrm>
            <a:off x="457200" y="441959"/>
            <a:ext cx="8229600" cy="548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36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Pain</a:t>
            </a:r>
            <a:r>
              <a:rPr lang="cs-CZ" sz="3600" dirty="0"/>
              <a:t> </a:t>
            </a:r>
            <a:endParaRPr lang="en-GB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= s</a:t>
            </a:r>
            <a:r>
              <a:rPr lang="en-GB" sz="2800" dirty="0" err="1"/>
              <a:t>ubjective</a:t>
            </a:r>
            <a:r>
              <a:rPr lang="en-GB" sz="2800" dirty="0"/>
              <a:t> experience</a:t>
            </a:r>
            <a:endParaRPr lang="cs-CZ" sz="2800" dirty="0"/>
          </a:p>
          <a:p>
            <a:endParaRPr lang="cs-CZ" sz="2800" dirty="0"/>
          </a:p>
          <a:p>
            <a:r>
              <a:rPr lang="en-GB" sz="2800" dirty="0"/>
              <a:t>Could be affected:</a:t>
            </a:r>
          </a:p>
          <a:p>
            <a:pPr marL="971538" lvl="1" indent="-457200"/>
            <a:r>
              <a:rPr lang="en-US" sz="2500" dirty="0"/>
              <a:t>Age</a:t>
            </a:r>
          </a:p>
          <a:p>
            <a:pPr marL="971538" lvl="1" indent="-457200"/>
            <a:r>
              <a:rPr lang="en-US" sz="2500" dirty="0"/>
              <a:t>Gender</a:t>
            </a:r>
          </a:p>
          <a:p>
            <a:pPr marL="971538" lvl="1" indent="-457200"/>
            <a:r>
              <a:rPr lang="en-US" sz="2500" dirty="0"/>
              <a:t>Cultural habits</a:t>
            </a:r>
          </a:p>
          <a:p>
            <a:pPr marL="971538" lvl="1" indent="-457200"/>
            <a:r>
              <a:rPr lang="en-US" sz="2500" dirty="0"/>
              <a:t>Previous experience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7842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344D9943-85D6-4137-A263-3FE3177F113C}"/>
              </a:ext>
            </a:extLst>
          </p:cNvPr>
          <p:cNvSpPr/>
          <p:nvPr/>
        </p:nvSpPr>
        <p:spPr>
          <a:xfrm>
            <a:off x="2244089" y="0"/>
            <a:ext cx="453136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162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Sympathetic blocks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815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Sympathetic blocks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Reversible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err="1"/>
              <a:t>Lokální</a:t>
            </a:r>
            <a:r>
              <a:rPr lang="en-GB" sz="2800" dirty="0"/>
              <a:t> anaesthetic</a:t>
            </a:r>
          </a:p>
          <a:p>
            <a:endParaRPr lang="en-GB" sz="2800" dirty="0"/>
          </a:p>
          <a:p>
            <a:r>
              <a:rPr lang="en-GB" sz="2800" dirty="0" err="1"/>
              <a:t>Ireversible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err="1"/>
              <a:t>Etanol</a:t>
            </a:r>
            <a:r>
              <a:rPr lang="en-GB" sz="2800" dirty="0"/>
              <a:t> 50–80%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err="1"/>
              <a:t>Fenol</a:t>
            </a:r>
            <a:r>
              <a:rPr lang="en-GB" sz="2800" dirty="0"/>
              <a:t> 6-8%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5233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Ganglion </a:t>
            </a:r>
            <a:r>
              <a:rPr lang="en-GB" sz="3600" dirty="0" err="1"/>
              <a:t>stellatum</a:t>
            </a:r>
            <a:r>
              <a:rPr lang="en-GB" sz="3600" dirty="0"/>
              <a:t> – cervical  sympathetic syst.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34" y="2035350"/>
            <a:ext cx="4916473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Upper cervical ganglion (C2-C3)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Middle cervical ganglion (C4-C6)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Lower cervical ganglion, </a:t>
            </a:r>
            <a:r>
              <a:rPr lang="en-GB" sz="2800" dirty="0" err="1"/>
              <a:t>ggl</a:t>
            </a:r>
            <a:r>
              <a:rPr lang="en-GB" sz="2800" dirty="0"/>
              <a:t>. </a:t>
            </a:r>
            <a:r>
              <a:rPr lang="en-GB" sz="2800" dirty="0" err="1"/>
              <a:t>Stellatum</a:t>
            </a:r>
            <a:r>
              <a:rPr lang="en-GB" sz="2800" dirty="0"/>
              <a:t>  (C7 -Th1)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id="{EC52D56F-4C11-40C7-89C0-33DAA35AB019}"/>
              </a:ext>
            </a:extLst>
          </p:cNvPr>
          <p:cNvSpPr/>
          <p:nvPr/>
        </p:nvSpPr>
        <p:spPr>
          <a:xfrm>
            <a:off x="5176007" y="2103539"/>
            <a:ext cx="3733800" cy="2964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244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Indication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CRPS I. a II. Type (after surgery or injury, prolonged healing and oedema, followed with muscle atrophy and articulation freezing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Post herpetic neuralgia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Phantom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Morbus Paget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Post radiation neuritis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Raynaud's disease</a:t>
            </a:r>
          </a:p>
        </p:txBody>
      </p:sp>
    </p:spTree>
    <p:extLst>
      <p:ext uri="{BB962C8B-B14F-4D97-AF65-F5344CB8AC3E}">
        <p14:creationId xmlns:p14="http://schemas.microsoft.com/office/powerpoint/2010/main" val="3651989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DF374F8A-517D-40A4-8ADC-0E9A33DEEEE3}"/>
              </a:ext>
            </a:extLst>
          </p:cNvPr>
          <p:cNvSpPr/>
          <p:nvPr/>
        </p:nvSpPr>
        <p:spPr>
          <a:xfrm>
            <a:off x="218114" y="1388506"/>
            <a:ext cx="3962400" cy="3491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7">
            <a:extLst>
              <a:ext uri="{FF2B5EF4-FFF2-40B4-BE49-F238E27FC236}">
                <a16:creationId xmlns:a16="http://schemas.microsoft.com/office/drawing/2014/main" id="{245E534D-0520-43D2-B3BC-6AC8833D986B}"/>
              </a:ext>
            </a:extLst>
          </p:cNvPr>
          <p:cNvSpPr/>
          <p:nvPr/>
        </p:nvSpPr>
        <p:spPr>
          <a:xfrm>
            <a:off x="4256714" y="94376"/>
            <a:ext cx="4686300" cy="3514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8">
            <a:extLst>
              <a:ext uri="{FF2B5EF4-FFF2-40B4-BE49-F238E27FC236}">
                <a16:creationId xmlns:a16="http://schemas.microsoft.com/office/drawing/2014/main" id="{8CE1FB69-0668-41CC-86B0-66220E13A9CA}"/>
              </a:ext>
            </a:extLst>
          </p:cNvPr>
          <p:cNvSpPr/>
          <p:nvPr/>
        </p:nvSpPr>
        <p:spPr>
          <a:xfrm>
            <a:off x="4637714" y="3887866"/>
            <a:ext cx="4286250" cy="2835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5297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Therapy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Series of 10 blocks, Marcaine 0,25% 10 - 15ml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Possibility of blockades of other nerves in  this region (n. </a:t>
            </a:r>
            <a:r>
              <a:rPr lang="en-GB" sz="2800" dirty="0" err="1"/>
              <a:t>glossopharyngeus</a:t>
            </a:r>
            <a:r>
              <a:rPr lang="en-GB" sz="2800" dirty="0"/>
              <a:t>, n.  recurrent – gulping disorder, huskiness)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Presence of Horner´s </a:t>
            </a:r>
            <a:r>
              <a:rPr lang="en-GB" sz="2800" dirty="0" err="1"/>
              <a:t>trias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2153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EDD03-CCAB-4644-8C11-774864E2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Neurolysis of </a:t>
            </a:r>
            <a:r>
              <a:rPr lang="en-GB" sz="3600" dirty="0" err="1"/>
              <a:t>ggl</a:t>
            </a:r>
            <a:r>
              <a:rPr lang="en-GB" sz="3600" dirty="0"/>
              <a:t>. </a:t>
            </a:r>
            <a:r>
              <a:rPr lang="en-GB" sz="3600" dirty="0" err="1"/>
              <a:t>coeliacum</a:t>
            </a:r>
            <a:endParaRPr lang="en-GB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D1662-9F24-45F6-B38E-0B8CCD7B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Epigastria</a:t>
            </a:r>
            <a:r>
              <a:rPr lang="cs-CZ" sz="2800" dirty="0"/>
              <a:t>l</a:t>
            </a:r>
            <a:r>
              <a:rPr lang="en-GB" sz="2800" dirty="0"/>
              <a:t> pain</a:t>
            </a:r>
          </a:p>
          <a:p>
            <a:pPr marL="971538" lvl="1" indent="-457200"/>
            <a:r>
              <a:rPr lang="en-GB" sz="2500" dirty="0"/>
              <a:t>(painful attacks in case of chronic pancreatitis, cancer of pancreas – very painful type of 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Blockade under CT control</a:t>
            </a:r>
          </a:p>
        </p:txBody>
      </p:sp>
    </p:spTree>
    <p:extLst>
      <p:ext uri="{BB962C8B-B14F-4D97-AF65-F5344CB8AC3E}">
        <p14:creationId xmlns:p14="http://schemas.microsoft.com/office/powerpoint/2010/main" val="41879995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2DD7DC-7EC6-470E-AD3F-CB35018C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41" y="2319763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1867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954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Congenital loss of feeling of pain</a:t>
            </a:r>
            <a:endParaRPr lang="en-GB" sz="36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EDED2AB-273D-4158-8D2C-CF370ECC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32" y="2343543"/>
            <a:ext cx="4993801" cy="379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97838D-7CD0-4880-8521-7A762D92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32" y="773080"/>
            <a:ext cx="4989003" cy="15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7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Patophysiology</a:t>
            </a:r>
            <a:r>
              <a:rPr lang="en-GB" sz="3600" dirty="0"/>
              <a:t> of pain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Nociceptors, polymodal </a:t>
            </a:r>
            <a:r>
              <a:rPr lang="en-GB" sz="2800" dirty="0" err="1"/>
              <a:t>nocisensors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 fibre nociceptors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 fibre nociceptors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Posterior horns of spinal 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/>
              <a:t>Tractus</a:t>
            </a:r>
            <a:r>
              <a:rPr lang="en-GB" sz="2800" dirty="0"/>
              <a:t> </a:t>
            </a:r>
            <a:r>
              <a:rPr lang="en-GB" sz="2800" dirty="0" err="1"/>
              <a:t>spinothalamicus</a:t>
            </a:r>
            <a:r>
              <a:rPr lang="en-GB" sz="2800" dirty="0"/>
              <a:t>, </a:t>
            </a:r>
            <a:r>
              <a:rPr lang="en-GB" sz="2800" dirty="0" err="1"/>
              <a:t>spino-bulbo</a:t>
            </a:r>
            <a:r>
              <a:rPr lang="cs-CZ" sz="2800" dirty="0"/>
              <a:t> </a:t>
            </a:r>
            <a:r>
              <a:rPr lang="en-GB" sz="2800" dirty="0" err="1"/>
              <a:t>thalamicus</a:t>
            </a:r>
            <a:r>
              <a:rPr lang="en-GB" sz="2800" dirty="0"/>
              <a:t>, </a:t>
            </a:r>
            <a:r>
              <a:rPr lang="en-GB" sz="2800" dirty="0" err="1"/>
              <a:t>spinoreticularis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Brain pain </a:t>
            </a:r>
            <a:r>
              <a:rPr lang="en-GB" sz="2800" dirty="0" err="1"/>
              <a:t>centers</a:t>
            </a:r>
            <a:r>
              <a:rPr lang="en-GB" sz="2800" dirty="0"/>
              <a:t> (gyrus </a:t>
            </a:r>
            <a:r>
              <a:rPr lang="en-GB" sz="2800" dirty="0" err="1"/>
              <a:t>precentralis</a:t>
            </a:r>
            <a:r>
              <a:rPr lang="en-GB" sz="2800" dirty="0"/>
              <a:t>….)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/>
              <a:t>Supressive</a:t>
            </a:r>
            <a:r>
              <a:rPr lang="en-GB" sz="2800" dirty="0"/>
              <a:t> mechanisms (GABA, opioids..)</a:t>
            </a:r>
          </a:p>
        </p:txBody>
      </p:sp>
    </p:spTree>
    <p:extLst>
      <p:ext uri="{BB962C8B-B14F-4D97-AF65-F5344CB8AC3E}">
        <p14:creationId xmlns:p14="http://schemas.microsoft.com/office/powerpoint/2010/main" val="44229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Classification of pain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Acute pain </a:t>
            </a:r>
            <a:r>
              <a:rPr lang="cs-CZ" sz="2800" dirty="0"/>
              <a:t>	</a:t>
            </a:r>
            <a:r>
              <a:rPr lang="en-US" sz="2800" dirty="0"/>
              <a:t>x</a:t>
            </a:r>
            <a:r>
              <a:rPr lang="cs-CZ" sz="2800" dirty="0"/>
              <a:t>	</a:t>
            </a:r>
            <a:r>
              <a:rPr lang="en-US" sz="2800" dirty="0"/>
              <a:t> chronic pain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Nociceptive pain</a:t>
            </a:r>
            <a:r>
              <a:rPr lang="cs-CZ" sz="2800" dirty="0"/>
              <a:t>	</a:t>
            </a:r>
            <a:r>
              <a:rPr lang="fr-FR" sz="2800" dirty="0"/>
              <a:t> x </a:t>
            </a:r>
            <a:r>
              <a:rPr lang="cs-CZ" sz="2800" dirty="0"/>
              <a:t>	</a:t>
            </a:r>
            <a:r>
              <a:rPr lang="fr-FR" sz="2800" dirty="0"/>
              <a:t>neuropathic pain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Psychogenic pain</a:t>
            </a: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 Malignant pain</a:t>
            </a:r>
            <a:r>
              <a:rPr lang="cs-CZ" sz="2800" dirty="0"/>
              <a:t>	</a:t>
            </a:r>
            <a:r>
              <a:rPr lang="fr-FR" sz="2800" dirty="0"/>
              <a:t> x </a:t>
            </a:r>
            <a:r>
              <a:rPr lang="cs-CZ" sz="2800" dirty="0"/>
              <a:t>	</a:t>
            </a:r>
            <a:r>
              <a:rPr lang="fr-FR" sz="2800" dirty="0"/>
              <a:t>non-malignant pain</a:t>
            </a:r>
            <a:endParaRPr lang="cs-CZ" sz="2800" dirty="0"/>
          </a:p>
          <a:p>
            <a:pPr marL="1028688" lvl="1" indent="-514350"/>
            <a:r>
              <a:rPr lang="en-GB" sz="2500" dirty="0"/>
              <a:t>Pain caused by cancer</a:t>
            </a:r>
            <a:r>
              <a:rPr lang="cs-CZ" sz="2500" dirty="0"/>
              <a:t> (</a:t>
            </a:r>
            <a:r>
              <a:rPr lang="en-GB" sz="2500" i="1" dirty="0"/>
              <a:t>infiltration of bone, viscera…</a:t>
            </a:r>
            <a:r>
              <a:rPr lang="cs-CZ" sz="2500" dirty="0"/>
              <a:t>)</a:t>
            </a:r>
            <a:endParaRPr lang="en-GB" sz="2500" dirty="0"/>
          </a:p>
          <a:p>
            <a:pPr marL="1028688" lvl="1" indent="-514350"/>
            <a:r>
              <a:rPr lang="en-GB" sz="2500" dirty="0"/>
              <a:t>Pain as sequelae of cancer treatment</a:t>
            </a:r>
            <a:r>
              <a:rPr lang="cs-CZ" sz="2500" dirty="0"/>
              <a:t> </a:t>
            </a:r>
            <a:r>
              <a:rPr lang="en-GB" sz="2500" dirty="0"/>
              <a:t>(</a:t>
            </a:r>
            <a:r>
              <a:rPr lang="en-GB" sz="2500" i="1" dirty="0"/>
              <a:t>post-surgical, post chemotherapy, post radiotherapy…</a:t>
            </a:r>
            <a:r>
              <a:rPr lang="en-GB" sz="2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481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Classification of pain </a:t>
            </a:r>
          </a:p>
        </p:txBody>
      </p:sp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41AB693B-A327-4F51-88CB-BD6C80C59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703" y="1825625"/>
            <a:ext cx="78425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1361"/>
      </p:ext>
    </p:extLst>
  </p:cSld>
  <p:clrMapOvr>
    <a:masterClrMapping/>
  </p:clrMapOvr>
</p:sld>
</file>

<file path=ppt/theme/theme1.xml><?xml version="1.0" encoding="utf-8"?>
<a:theme xmlns:a="http://schemas.openxmlformats.org/drawingml/2006/main" name="FN LF KDAR - en">
  <a:themeElements>
    <a:clrScheme name="Vlastní 1">
      <a:dk1>
        <a:srgbClr val="3A3838"/>
      </a:dk1>
      <a:lt1>
        <a:sysClr val="window" lastClr="FFFFFF"/>
      </a:lt1>
      <a:dk2>
        <a:srgbClr val="DE1A23"/>
      </a:dk2>
      <a:lt2>
        <a:srgbClr val="54B4AF"/>
      </a:lt2>
      <a:accent1>
        <a:srgbClr val="E5E229"/>
      </a:accent1>
      <a:accent2>
        <a:srgbClr val="6DA2B2"/>
      </a:accent2>
      <a:accent3>
        <a:srgbClr val="70A683"/>
      </a:accent3>
      <a:accent4>
        <a:srgbClr val="B76BA8"/>
      </a:accent4>
      <a:accent5>
        <a:srgbClr val="54B4AF"/>
      </a:accent5>
      <a:accent6>
        <a:srgbClr val="DE1A23"/>
      </a:accent6>
      <a:hlink>
        <a:srgbClr val="2E75B5"/>
      </a:hlink>
      <a:folHlink>
        <a:srgbClr val="A6587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F FN KDAR - en">
  <a:themeElements>
    <a:clrScheme name="Vlastní 1">
      <a:dk1>
        <a:srgbClr val="3A3838"/>
      </a:dk1>
      <a:lt1>
        <a:sysClr val="window" lastClr="FFFFFF"/>
      </a:lt1>
      <a:dk2>
        <a:srgbClr val="DE1A23"/>
      </a:dk2>
      <a:lt2>
        <a:srgbClr val="54B4AF"/>
      </a:lt2>
      <a:accent1>
        <a:srgbClr val="E5E229"/>
      </a:accent1>
      <a:accent2>
        <a:srgbClr val="6DA2B2"/>
      </a:accent2>
      <a:accent3>
        <a:srgbClr val="70A683"/>
      </a:accent3>
      <a:accent4>
        <a:srgbClr val="B76BA8"/>
      </a:accent4>
      <a:accent5>
        <a:srgbClr val="54B4AF"/>
      </a:accent5>
      <a:accent6>
        <a:srgbClr val="DE1A23"/>
      </a:accent6>
      <a:hlink>
        <a:srgbClr val="2E75B5"/>
      </a:hlink>
      <a:folHlink>
        <a:srgbClr val="A6587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F FN KDAR - cs">
  <a:themeElements>
    <a:clrScheme name="Vlastní 1">
      <a:dk1>
        <a:srgbClr val="3A3838"/>
      </a:dk1>
      <a:lt1>
        <a:sysClr val="window" lastClr="FFFFFF"/>
      </a:lt1>
      <a:dk2>
        <a:srgbClr val="DE1A23"/>
      </a:dk2>
      <a:lt2>
        <a:srgbClr val="54B4AF"/>
      </a:lt2>
      <a:accent1>
        <a:srgbClr val="E5E229"/>
      </a:accent1>
      <a:accent2>
        <a:srgbClr val="6DA2B2"/>
      </a:accent2>
      <a:accent3>
        <a:srgbClr val="70A683"/>
      </a:accent3>
      <a:accent4>
        <a:srgbClr val="B76BA8"/>
      </a:accent4>
      <a:accent5>
        <a:srgbClr val="54B4AF"/>
      </a:accent5>
      <a:accent6>
        <a:srgbClr val="DE1A23"/>
      </a:accent6>
      <a:hlink>
        <a:srgbClr val="2E75B5"/>
      </a:hlink>
      <a:folHlink>
        <a:srgbClr val="A6587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N LF KDAR - cs">
  <a:themeElements>
    <a:clrScheme name="KDAR">
      <a:dk1>
        <a:srgbClr val="757070"/>
      </a:dk1>
      <a:lt1>
        <a:sysClr val="window" lastClr="FFFFFF"/>
      </a:lt1>
      <a:dk2>
        <a:srgbClr val="EC6167"/>
      </a:dk2>
      <a:lt2>
        <a:srgbClr val="92CFCC"/>
      </a:lt2>
      <a:accent1>
        <a:srgbClr val="EFED7A"/>
      </a:accent1>
      <a:accent2>
        <a:srgbClr val="ADCBD4"/>
      </a:accent2>
      <a:accent3>
        <a:srgbClr val="AACAB5"/>
      </a:accent3>
      <a:accent4>
        <a:srgbClr val="D7ADCF"/>
      </a:accent4>
      <a:accent5>
        <a:srgbClr val="92CFCC"/>
      </a:accent5>
      <a:accent6>
        <a:srgbClr val="EC6167"/>
      </a:accent6>
      <a:hlink>
        <a:srgbClr val="5B9BD5"/>
      </a:hlink>
      <a:folHlink>
        <a:srgbClr val="C490AA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ec97901d-1c11-49ec-ad2e-0f1193156904" xsi:nil="true"/>
    <Teams_Channel_Section_Location xmlns="ec97901d-1c11-49ec-ad2e-0f1193156904" xsi:nil="true"/>
    <LMS_Mappings xmlns="ec97901d-1c11-49ec-ad2e-0f1193156904" xsi:nil="true"/>
    <Teachers xmlns="ec97901d-1c11-49ec-ad2e-0f1193156904">
      <UserInfo>
        <DisplayName/>
        <AccountId xsi:nil="true"/>
        <AccountType/>
      </UserInfo>
    </Teachers>
    <Student_Groups xmlns="ec97901d-1c11-49ec-ad2e-0f1193156904">
      <UserInfo>
        <DisplayName/>
        <AccountId xsi:nil="true"/>
        <AccountType/>
      </UserInfo>
    </Student_Groups>
    <Distribution_Groups xmlns="ec97901d-1c11-49ec-ad2e-0f1193156904" xsi:nil="true"/>
    <Self_Registration_Enabled xmlns="ec97901d-1c11-49ec-ad2e-0f1193156904" xsi:nil="true"/>
    <DefaultSectionNames xmlns="ec97901d-1c11-49ec-ad2e-0f1193156904" xsi:nil="true"/>
    <Invited_Students xmlns="ec97901d-1c11-49ec-ad2e-0f1193156904" xsi:nil="true"/>
    <CultureName xmlns="ec97901d-1c11-49ec-ad2e-0f1193156904" xsi:nil="true"/>
    <Has_Teacher_Only_SectionGroup xmlns="ec97901d-1c11-49ec-ad2e-0f1193156904" xsi:nil="true"/>
    <TeamsChannelId xmlns="ec97901d-1c11-49ec-ad2e-0f1193156904" xsi:nil="true"/>
    <Templates xmlns="ec97901d-1c11-49ec-ad2e-0f1193156904" xsi:nil="true"/>
    <Invited_Teachers xmlns="ec97901d-1c11-49ec-ad2e-0f1193156904" xsi:nil="true"/>
    <IsNotebookLocked xmlns="ec97901d-1c11-49ec-ad2e-0f1193156904" xsi:nil="true"/>
    <Owner xmlns="ec97901d-1c11-49ec-ad2e-0f1193156904">
      <UserInfo>
        <DisplayName/>
        <AccountId xsi:nil="true"/>
        <AccountType/>
      </UserInfo>
    </Owner>
    <Math_Settings xmlns="ec97901d-1c11-49ec-ad2e-0f1193156904" xsi:nil="true"/>
    <AppVersion xmlns="ec97901d-1c11-49ec-ad2e-0f1193156904" xsi:nil="true"/>
    <NotebookType xmlns="ec97901d-1c11-49ec-ad2e-0f1193156904" xsi:nil="true"/>
    <FolderType xmlns="ec97901d-1c11-49ec-ad2e-0f1193156904" xsi:nil="true"/>
    <Students xmlns="ec97901d-1c11-49ec-ad2e-0f1193156904">
      <UserInfo>
        <DisplayName/>
        <AccountId xsi:nil="true"/>
        <AccountType/>
      </UserInfo>
    </Student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3" ma:contentTypeDescription="Vytvoří nový dokument" ma:contentTypeScope="" ma:versionID="9ce5af28cfc97d576080b22a5ee7e0c2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6dd26b43e391b6043b529ae73f022e50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4356B8-BB09-4D7C-ADB5-47F69BDF1D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AE206-F426-42EA-A8E4-F5F40590ED26}">
  <ds:schemaRefs>
    <ds:schemaRef ds:uri="http://schemas.microsoft.com/office/2006/metadata/properties"/>
    <ds:schemaRef ds:uri="http://schemas.microsoft.com/office/infopath/2007/PartnerControls"/>
    <ds:schemaRef ds:uri="ec97901d-1c11-49ec-ad2e-0f1193156904"/>
  </ds:schemaRefs>
</ds:datastoreItem>
</file>

<file path=customXml/itemProps3.xml><?xml version="1.0" encoding="utf-8"?>
<ds:datastoreItem xmlns:ds="http://schemas.openxmlformats.org/officeDocument/2006/customXml" ds:itemID="{1FB1490F-1EB2-45F8-9FC9-48896B33A1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1347</Words>
  <Application>Microsoft Office PowerPoint</Application>
  <PresentationFormat>On-screen Show (4:3)</PresentationFormat>
  <Paragraphs>258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FN LF KDAR - en</vt:lpstr>
      <vt:lpstr>LF FN KDAR - en</vt:lpstr>
      <vt:lpstr>LF FN KDAR - cs</vt:lpstr>
      <vt:lpstr>FN LF KDAR - cs</vt:lpstr>
      <vt:lpstr>Acute and chronic pain</vt:lpstr>
      <vt:lpstr>PowerPoint Presentation</vt:lpstr>
      <vt:lpstr>Definition - Merskey 1967, WHO, IASP</vt:lpstr>
      <vt:lpstr>Difficult to apply definition</vt:lpstr>
      <vt:lpstr>Pain </vt:lpstr>
      <vt:lpstr>Congenital loss of feeling of pain</vt:lpstr>
      <vt:lpstr>Patophysiology of pain</vt:lpstr>
      <vt:lpstr>Classification of pain </vt:lpstr>
      <vt:lpstr>Classification of pain </vt:lpstr>
      <vt:lpstr>Acute pain</vt:lpstr>
      <vt:lpstr>Chronic pain</vt:lpstr>
      <vt:lpstr>Somatic pain</vt:lpstr>
      <vt:lpstr>Neuropathic pain</vt:lpstr>
      <vt:lpstr>Other types of pain</vt:lpstr>
      <vt:lpstr>Pain measurement</vt:lpstr>
      <vt:lpstr>Possibilities of pain treatment</vt:lpstr>
      <vt:lpstr>Acute vs. Chronic Pain Management</vt:lpstr>
      <vt:lpstr>Acute Pain Service</vt:lpstr>
      <vt:lpstr>Center for Pain Management</vt:lpstr>
      <vt:lpstr>WHO ladder of pain treatment</vt:lpstr>
      <vt:lpstr>WHO 3 steps analgesics ladder</vt:lpstr>
      <vt:lpstr>Adjuvant analgesics</vt:lpstr>
      <vt:lpstr>Analgetic of the I step</vt:lpstr>
      <vt:lpstr>Analgetic of the II step</vt:lpstr>
      <vt:lpstr>Analgetic of the III step</vt:lpstr>
      <vt:lpstr>The most frequent mistakes in chronic pain treatment</vt:lpstr>
      <vt:lpstr>Invasive Pain treatment - indications</vt:lpstr>
      <vt:lpstr>Types of blockades</vt:lpstr>
      <vt:lpstr>Division of blockades due to localisation</vt:lpstr>
      <vt:lpstr>Epidural application of steroids</vt:lpstr>
      <vt:lpstr>Indication</vt:lpstr>
      <vt:lpstr>PowerPoint Presentation</vt:lpstr>
      <vt:lpstr>Recommendation after a  application</vt:lpstr>
      <vt:lpstr>Subarachnoidal analgesia</vt:lpstr>
      <vt:lpstr>PowerPoint Presentation</vt:lpstr>
      <vt:lpstr>Subarachnoidal ports</vt:lpstr>
      <vt:lpstr>PowerPoint Presentation</vt:lpstr>
      <vt:lpstr>PowerPoint Presentation</vt:lpstr>
      <vt:lpstr>PowerPoint Presentation</vt:lpstr>
      <vt:lpstr>Neuromodulation</vt:lpstr>
      <vt:lpstr>Neuromodulations centres in CZ</vt:lpstr>
      <vt:lpstr>PowerPoint Presentation</vt:lpstr>
      <vt:lpstr>Necessary pre-implantation  examinations</vt:lpstr>
      <vt:lpstr>Indication</vt:lpstr>
      <vt:lpstr>PowerPoint Presentation</vt:lpstr>
      <vt:lpstr>Subarachnoidal  programmable pump – test  period</vt:lpstr>
      <vt:lpstr>PowerPoint Presentation</vt:lpstr>
      <vt:lpstr>PowerPoint Presentation</vt:lpstr>
      <vt:lpstr>PowerPoint Presentation</vt:lpstr>
      <vt:lpstr>PowerPoint Presentation</vt:lpstr>
      <vt:lpstr>Sympathetic blocks</vt:lpstr>
      <vt:lpstr>Sympathetic blocks</vt:lpstr>
      <vt:lpstr>Ganglion stellatum – cervical  sympathetic syst.</vt:lpstr>
      <vt:lpstr>Indication</vt:lpstr>
      <vt:lpstr>PowerPoint Presentation</vt:lpstr>
      <vt:lpstr>Therapy</vt:lpstr>
      <vt:lpstr>Neurolysis of ggl. coeliacum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Šustr</dc:creator>
  <cp:lastModifiedBy>Křikava Ivo</cp:lastModifiedBy>
  <cp:revision>36</cp:revision>
  <dcterms:created xsi:type="dcterms:W3CDTF">2016-01-14T15:03:24Z</dcterms:created>
  <dcterms:modified xsi:type="dcterms:W3CDTF">2021-01-30T18:16:32Z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