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6" r:id="rId4"/>
    <p:sldId id="257" r:id="rId5"/>
    <p:sldId id="259" r:id="rId6"/>
    <p:sldId id="268" r:id="rId7"/>
    <p:sldId id="266" r:id="rId8"/>
    <p:sldId id="262" r:id="rId9"/>
    <p:sldId id="260" r:id="rId10"/>
    <p:sldId id="263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google.com/url?sa=i&amp;url=https%3A%2F%2Fwww2.med.muni.cz%2Fhistology%2FmiRNAsong%2Findex.php%3Fq%3Dabout&amp;psig=AOvVaw18Q4zZvQiUWrVxpr8M7G3C&amp;ust=1585042381594000&amp;source=images&amp;cd=vfe&amp;ved=0CAIQjRxqFwoTCLCxtJKlsOgCFQAAAAAdAAAAABA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z/url?sa=i&amp;rct=j&amp;q=&amp;esrc=s&amp;source=images&amp;cd=&amp;cad=rja&amp;uact=8&amp;ved=0ahUKEwi1ouOPv_LXAhVDxxQKHZG9DF4QjRwIBw&amp;url=https://www.onlinemedicalequipment.co.uk/product-page/lifepak-20-defib-aed-manual-with-pacing-ecg-leads&amp;psig=AOvVaw163vqhpjD4gr07ae1yl9mA&amp;ust=151255016494745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url?sa=i&amp;rct=j&amp;q=&amp;esrc=s&amp;source=images&amp;cd=&amp;cad=rja&amp;uact=8&amp;ved=0ahUKEwj-24Kfg6zXAhUE1hoKHfsVCFEQjRwIBw&amp;url=https://www.pinterest.com/pin/546272629772822971/&amp;psig=AOvVaw07AT-weexkuDodafBQjdYj&amp;ust=151012897284100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source=images&amp;cd=&amp;cad=rja&amp;uact=8&amp;ved=0ahUKEwj4xvjVjqzXAhUDrxoKHdn4BlAQjRwIBw&amp;url=http://heart.bmj.com/content/90/12/1493&amp;psig=AOvVaw1rxYHYLBjrPG9HHtr3_a5a&amp;ust=151013204315550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z/url?sa=i&amp;rct=j&amp;q=&amp;esrc=s&amp;source=images&amp;cd=&amp;cad=rja&amp;uact=8&amp;ved=0ahUKEwj6zdiDjazXAhXI0xoKHUpJDbcQjRwIBw&amp;url=http://ercguidelines.elsevierresource.com/european-resuscitation-council-guidelines-resuscitation-2015-section-1-executive-summary&amp;psig=AOvVaw1jjQoIsqDcC7GzUMbPHvHd&amp;ust=151013166003793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3600400"/>
          </a:xfrm>
        </p:spPr>
        <p:txBody>
          <a:bodyPr>
            <a:noAutofit/>
          </a:bodyPr>
          <a:lstStyle/>
          <a:p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TACHYCARDIA</a:t>
            </a:r>
            <a:b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6000" b="1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BRADYCARDIA</a:t>
            </a:r>
            <a:b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</a:rPr>
              <a:t>ALGORITHMS</a:t>
            </a:r>
            <a:endParaRPr lang="cs-CZ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64288" y="6021288"/>
            <a:ext cx="185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Jan Hruda</a:t>
            </a:r>
          </a:p>
          <a:p>
            <a:r>
              <a:rPr lang="cs-CZ" dirty="0" smtClean="0"/>
              <a:t>ARK FN u sv. Anny</a:t>
            </a:r>
            <a:endParaRPr lang="cs-CZ" dirty="0"/>
          </a:p>
        </p:txBody>
      </p:sp>
      <p:pic>
        <p:nvPicPr>
          <p:cNvPr id="1026" name="Picture 2" descr="Image result for medical faculty masaryk university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" y="5724524"/>
            <a:ext cx="432435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hemodynamika.cz/img/logo-fnus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819775"/>
            <a:ext cx="2076450" cy="103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2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ek obrázku pro lifepak 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6" y="548680"/>
            <a:ext cx="691276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228184" y="2924944"/>
            <a:ext cx="2088232" cy="864096"/>
          </a:xfrm>
          <a:prstGeom prst="lef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PACER </a:t>
            </a:r>
            <a:r>
              <a:rPr lang="cs-CZ" b="1" dirty="0" err="1" smtClean="0">
                <a:solidFill>
                  <a:schemeClr val="tx1"/>
                </a:solidFill>
              </a:rPr>
              <a:t>button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29" y="1588208"/>
            <a:ext cx="7185940" cy="2469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7164288" y="6093296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Thank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you</a:t>
            </a:r>
            <a:endParaRPr lang="cs-CZ" sz="2800" b="1" dirty="0"/>
          </a:p>
        </p:txBody>
      </p:sp>
      <p:sp>
        <p:nvSpPr>
          <p:cNvPr id="4" name="Rovnoramenný trojúhelník 3"/>
          <p:cNvSpPr/>
          <p:nvPr/>
        </p:nvSpPr>
        <p:spPr>
          <a:xfrm>
            <a:off x="384749" y="548680"/>
            <a:ext cx="1567284" cy="1512168"/>
          </a:xfrm>
          <a:prstGeom prst="triangl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MUST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READ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92702" y="726481"/>
            <a:ext cx="351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!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4362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2" y="201653"/>
            <a:ext cx="4663628" cy="13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5"/>
            <a:ext cx="7185940" cy="2469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77380" y="4365104"/>
            <a:ext cx="275678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www.erc.edu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32294"/>
            <a:ext cx="3305175" cy="1085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676259"/>
            <a:ext cx="2505075" cy="10477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Šipka ohnutá nahoru 6"/>
          <p:cNvSpPr/>
          <p:nvPr/>
        </p:nvSpPr>
        <p:spPr>
          <a:xfrm rot="5400000">
            <a:off x="2274729" y="4956665"/>
            <a:ext cx="490085" cy="360040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ohnutá nahoru 10"/>
          <p:cNvSpPr/>
          <p:nvPr/>
        </p:nvSpPr>
        <p:spPr>
          <a:xfrm rot="5400000">
            <a:off x="5679356" y="6158319"/>
            <a:ext cx="490085" cy="360040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6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528392" cy="1440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Consequences</a:t>
            </a:r>
            <a:r>
              <a:rPr lang="cs-CZ" b="1" dirty="0" smtClean="0"/>
              <a:t>:</a:t>
            </a:r>
          </a:p>
          <a:p>
            <a:r>
              <a:rPr lang="cs-CZ" dirty="0" err="1" smtClean="0"/>
              <a:t>cardiac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endParaRPr lang="cs-CZ" dirty="0" smtClean="0"/>
          </a:p>
          <a:p>
            <a:r>
              <a:rPr lang="cs-CZ" dirty="0" err="1" smtClean="0"/>
              <a:t>myocardial</a:t>
            </a:r>
            <a:r>
              <a:rPr lang="cs-CZ" dirty="0" smtClean="0"/>
              <a:t> </a:t>
            </a:r>
            <a:r>
              <a:rPr lang="cs-CZ" dirty="0" err="1" smtClean="0"/>
              <a:t>ischaemia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059832" y="260648"/>
            <a:ext cx="3168352" cy="639762"/>
          </a:xfrm>
        </p:spPr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C00000"/>
                </a:solidFill>
              </a:rPr>
              <a:t>ARRHYTMIA</a:t>
            </a:r>
            <a:endParaRPr lang="cs-CZ" sz="4400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3573016"/>
            <a:ext cx="4041775" cy="1470149"/>
          </a:xfrm>
        </p:spPr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pre</a:t>
            </a:r>
            <a:r>
              <a:rPr lang="cs-CZ" dirty="0" smtClean="0"/>
              <a:t>-)</a:t>
            </a:r>
            <a:r>
              <a:rPr lang="cs-CZ" dirty="0" err="1" smtClean="0"/>
              <a:t>syncope</a:t>
            </a:r>
            <a:endParaRPr lang="cs-CZ" dirty="0" smtClean="0"/>
          </a:p>
          <a:p>
            <a:r>
              <a:rPr lang="cs-CZ" dirty="0" err="1" smtClean="0"/>
              <a:t>cardiogenic</a:t>
            </a:r>
            <a:r>
              <a:rPr lang="cs-CZ" dirty="0" smtClean="0"/>
              <a:t> </a:t>
            </a:r>
            <a:r>
              <a:rPr lang="cs-CZ" dirty="0" err="1" smtClean="0"/>
              <a:t>shock</a:t>
            </a:r>
            <a:endParaRPr lang="cs-CZ" dirty="0" smtClean="0"/>
          </a:p>
          <a:p>
            <a:r>
              <a:rPr lang="cs-CZ" dirty="0" err="1" smtClean="0"/>
              <a:t>circulatory</a:t>
            </a:r>
            <a:r>
              <a:rPr lang="cs-CZ" dirty="0" smtClean="0"/>
              <a:t> </a:t>
            </a:r>
            <a:r>
              <a:rPr lang="cs-CZ" dirty="0" err="1" smtClean="0"/>
              <a:t>failure</a:t>
            </a:r>
            <a:r>
              <a:rPr lang="cs-CZ" dirty="0" smtClean="0"/>
              <a:t>/</a:t>
            </a:r>
            <a:r>
              <a:rPr lang="cs-CZ" dirty="0" err="1" smtClean="0"/>
              <a:t>arrest</a:t>
            </a:r>
            <a:endParaRPr lang="cs-CZ" dirty="0"/>
          </a:p>
        </p:txBody>
      </p:sp>
      <p:pic>
        <p:nvPicPr>
          <p:cNvPr id="1026" name="Picture 2" descr="Výsledek obrázku pro arrhythmia funn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3074"/>
            <a:ext cx="4041049" cy="40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ů 8"/>
          <p:cNvSpPr/>
          <p:nvPr/>
        </p:nvSpPr>
        <p:spPr>
          <a:xfrm>
            <a:off x="5481743" y="2852936"/>
            <a:ext cx="43204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236334" cy="424847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 rot="20641771">
            <a:off x="4747804" y="5369472"/>
            <a:ext cx="4276748" cy="830997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= </a:t>
            </a:r>
            <a:r>
              <a:rPr lang="cs-CZ" sz="2400" b="1" dirty="0" err="1" smtClean="0"/>
              <a:t>require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immediate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treatment</a:t>
            </a:r>
            <a:endParaRPr lang="cs-CZ" sz="2400" b="1" dirty="0" smtClean="0"/>
          </a:p>
          <a:p>
            <a:r>
              <a:rPr lang="cs-CZ" sz="2400" b="1" dirty="0" smtClean="0"/>
              <a:t>= </a:t>
            </a:r>
            <a:r>
              <a:rPr lang="cs-CZ" sz="2400" b="1" dirty="0" err="1" smtClean="0"/>
              <a:t>guidelines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knowledge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crucial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84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71600" y="1628800"/>
            <a:ext cx="2674640" cy="639762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sz="3100" dirty="0" smtClean="0"/>
              <a:t>PHARMACOTHERAPY</a:t>
            </a:r>
            <a:endParaRPr lang="cs-CZ" sz="31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6818" y="1700808"/>
            <a:ext cx="2879303" cy="639762"/>
          </a:xfrm>
        </p:spPr>
        <p:txBody>
          <a:bodyPr/>
          <a:lstStyle/>
          <a:p>
            <a:r>
              <a:rPr lang="cs-CZ" dirty="0" smtClean="0"/>
              <a:t>ELECTROTHERAPY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20888"/>
            <a:ext cx="2736303" cy="23767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2778810" cy="2382334"/>
          </a:xfrm>
          <a:prstGeom prst="rect">
            <a:avLst/>
          </a:prstGeom>
        </p:spPr>
      </p:pic>
      <p:sp>
        <p:nvSpPr>
          <p:cNvPr id="11" name="Šipka dolů 10"/>
          <p:cNvSpPr/>
          <p:nvPr/>
        </p:nvSpPr>
        <p:spPr>
          <a:xfrm rot="3148202">
            <a:off x="2987800" y="1039472"/>
            <a:ext cx="43204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19191931">
            <a:off x="4947189" y="1080465"/>
            <a:ext cx="43204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text 4"/>
          <p:cNvSpPr txBox="1">
            <a:spLocks/>
          </p:cNvSpPr>
          <p:nvPr/>
        </p:nvSpPr>
        <p:spPr>
          <a:xfrm>
            <a:off x="3059832" y="260648"/>
            <a:ext cx="316835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400" smtClean="0">
                <a:solidFill>
                  <a:srgbClr val="C00000"/>
                </a:solidFill>
              </a:rPr>
              <a:t>ARRHYTMIA</a:t>
            </a:r>
            <a:endParaRPr lang="cs-CZ" sz="4400" dirty="0">
              <a:solidFill>
                <a:srgbClr val="C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835696" y="4883723"/>
            <a:ext cx="20038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err="1" smtClean="0"/>
              <a:t>antiarrhythmics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parasympatholytics</a:t>
            </a:r>
            <a:endParaRPr lang="cs-CZ" dirty="0" smtClean="0"/>
          </a:p>
          <a:p>
            <a:r>
              <a:rPr lang="cs-CZ" dirty="0" err="1" smtClean="0"/>
              <a:t>sympathomimetics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4950492"/>
            <a:ext cx="15270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r>
              <a:rPr lang="cs-CZ" dirty="0" err="1" smtClean="0"/>
              <a:t>cardioversion</a:t>
            </a:r>
            <a:endParaRPr lang="cs-CZ" dirty="0" smtClean="0"/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defibrillation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pacing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50493"/>
            <a:ext cx="954505" cy="162078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13" y="4950492"/>
            <a:ext cx="954505" cy="16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862"/>
            <a:ext cx="7658100" cy="6772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1" y="2912492"/>
            <a:ext cx="2098370" cy="747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Šipka doprava 3"/>
          <p:cNvSpPr/>
          <p:nvPr/>
        </p:nvSpPr>
        <p:spPr>
          <a:xfrm>
            <a:off x="316151" y="1516373"/>
            <a:ext cx="1102368" cy="495225"/>
          </a:xfrm>
          <a:prstGeom prst="rightArrow">
            <a:avLst>
              <a:gd name="adj1" fmla="val 50000"/>
              <a:gd name="adj2" fmla="val 80734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chemeClr val="tx1"/>
                </a:solidFill>
              </a:rPr>
              <a:t>sedation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5267" y="2132856"/>
            <a:ext cx="1224136" cy="55399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Do not </a:t>
            </a:r>
            <a:r>
              <a:rPr lang="cs-CZ" sz="1000" dirty="0" err="1" smtClean="0"/>
              <a:t>administer</a:t>
            </a:r>
            <a:r>
              <a:rPr lang="cs-CZ" sz="1000" dirty="0" smtClean="0"/>
              <a:t> </a:t>
            </a:r>
            <a:r>
              <a:rPr lang="cs-CZ" sz="1000" dirty="0" err="1" smtClean="0"/>
              <a:t>amiodarone</a:t>
            </a:r>
            <a:r>
              <a:rPr lang="cs-CZ" sz="1000" dirty="0" smtClean="0"/>
              <a:t> as a </a:t>
            </a:r>
            <a:r>
              <a:rPr lang="cs-CZ" sz="1000" dirty="0" err="1" smtClean="0"/>
              <a:t>quick</a:t>
            </a:r>
            <a:r>
              <a:rPr lang="cs-CZ" sz="1000" dirty="0" smtClean="0"/>
              <a:t> bolus = ↓BP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652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3239"/>
            <a:ext cx="4516700" cy="1089693"/>
          </a:xfrm>
          <a:prstGeom prst="rect">
            <a:avLst/>
          </a:prstGeom>
        </p:spPr>
      </p:pic>
      <p:sp>
        <p:nvSpPr>
          <p:cNvPr id="4" name="Rovnoramenný trojúhelník 3"/>
          <p:cNvSpPr/>
          <p:nvPr/>
        </p:nvSpPr>
        <p:spPr>
          <a:xfrm>
            <a:off x="107504" y="42744"/>
            <a:ext cx="1296144" cy="1224136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50231" y="229602"/>
            <a:ext cx="410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5400" b="1" dirty="0" smtClean="0"/>
              <a:t>!</a:t>
            </a:r>
            <a:endParaRPr lang="cs-CZ" sz="5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9708" y="989881"/>
            <a:ext cx="1191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SYNCHRONISED</a:t>
            </a:r>
            <a:endParaRPr lang="cs-CZ" sz="12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6480720" cy="4610148"/>
          </a:xfrm>
          <a:prstGeom prst="rect">
            <a:avLst/>
          </a:prstGeom>
        </p:spPr>
      </p:pic>
      <p:sp>
        <p:nvSpPr>
          <p:cNvPr id="9" name="Šipka doleva 8"/>
          <p:cNvSpPr/>
          <p:nvPr/>
        </p:nvSpPr>
        <p:spPr>
          <a:xfrm rot="1507001">
            <a:off x="6600879" y="5487521"/>
            <a:ext cx="2088232" cy="864096"/>
          </a:xfrm>
          <a:prstGeom prst="left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PADS </a:t>
            </a:r>
            <a:r>
              <a:rPr lang="cs-CZ" b="1" dirty="0" err="1" smtClean="0">
                <a:solidFill>
                  <a:schemeClr val="tx1"/>
                </a:solidFill>
              </a:rPr>
              <a:t>cable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20275413">
            <a:off x="827584" y="5487521"/>
            <a:ext cx="2088232" cy="86409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ECG </a:t>
            </a:r>
            <a:r>
              <a:rPr lang="cs-CZ" b="1" dirty="0" err="1" smtClean="0">
                <a:solidFill>
                  <a:schemeClr val="tx1"/>
                </a:solidFill>
              </a:rPr>
              <a:t>cable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r>
              <a:rPr lang="cs-CZ" sz="1200" dirty="0" err="1" smtClean="0">
                <a:solidFill>
                  <a:schemeClr val="tx1"/>
                </a:solidFill>
              </a:rPr>
              <a:t>synchronization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>
            <a:off x="6886208" y="3140968"/>
            <a:ext cx="2088232" cy="864096"/>
          </a:xfrm>
          <a:prstGeom prst="lef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SYNC </a:t>
            </a:r>
            <a:r>
              <a:rPr lang="cs-CZ" b="1" dirty="0" err="1" smtClean="0">
                <a:solidFill>
                  <a:schemeClr val="tx1"/>
                </a:solidFill>
              </a:rPr>
              <a:t>button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posta.fnusa.cz/service/home/~/?id=39314&amp;part=2&amp;auth=co&amp;disp=i"/>
          <p:cNvSpPr>
            <a:spLocks noChangeAspect="1" noChangeArrowheads="1"/>
          </p:cNvSpPr>
          <p:nvPr/>
        </p:nvSpPr>
        <p:spPr bwMode="auto">
          <a:xfrm>
            <a:off x="215900" y="15875"/>
            <a:ext cx="120396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https://posta.fnusa.cz/service/home/~/?id=39314&amp;part=2&amp;auth=co&amp;disp=i"/>
          <p:cNvSpPr>
            <a:spLocks noChangeAspect="1" noChangeArrowheads="1"/>
          </p:cNvSpPr>
          <p:nvPr/>
        </p:nvSpPr>
        <p:spPr bwMode="auto">
          <a:xfrm>
            <a:off x="368300" y="168275"/>
            <a:ext cx="120396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https://posta.fnusa.cz/service/home/~/?id=39314&amp;part=2&amp;auth=co&amp;disp=i"/>
          <p:cNvSpPr>
            <a:spLocks noChangeAspect="1" noChangeArrowheads="1"/>
          </p:cNvSpPr>
          <p:nvPr/>
        </p:nvSpPr>
        <p:spPr bwMode="auto">
          <a:xfrm>
            <a:off x="520700" y="320675"/>
            <a:ext cx="120396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5" y="1484784"/>
            <a:ext cx="9144000" cy="51435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47664" y="321935"/>
            <a:ext cx="7394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b="1" dirty="0" smtClean="0"/>
          </a:p>
          <a:p>
            <a:r>
              <a:rPr lang="cs-CZ" sz="2400" b="1" dirty="0" err="1" smtClean="0"/>
              <a:t>Always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check</a:t>
            </a:r>
            <a:r>
              <a:rPr lang="cs-CZ" sz="2400" b="1" dirty="0" smtClean="0"/>
              <a:t> QRS </a:t>
            </a:r>
            <a:r>
              <a:rPr lang="cs-CZ" sz="2400" b="1" dirty="0" err="1" smtClean="0"/>
              <a:t>detection</a:t>
            </a:r>
            <a:r>
              <a:rPr lang="cs-CZ" sz="2400" b="1" dirty="0" smtClean="0"/>
              <a:t> by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monitor/</a:t>
            </a:r>
            <a:r>
              <a:rPr lang="cs-CZ" sz="2400" b="1" dirty="0" err="1" smtClean="0"/>
              <a:t>defibrillator</a:t>
            </a:r>
            <a:endParaRPr lang="cs-CZ" sz="2400" b="1" dirty="0"/>
          </a:p>
        </p:txBody>
      </p:sp>
      <p:sp>
        <p:nvSpPr>
          <p:cNvPr id="9" name="Šipka doleva 8"/>
          <p:cNvSpPr/>
          <p:nvPr/>
        </p:nvSpPr>
        <p:spPr>
          <a:xfrm rot="3215215">
            <a:off x="7185967" y="4613264"/>
            <a:ext cx="2088232" cy="864096"/>
          </a:xfrm>
          <a:prstGeom prst="lef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SYNC </a:t>
            </a:r>
            <a:r>
              <a:rPr lang="cs-CZ" b="1" dirty="0" err="1" smtClean="0">
                <a:solidFill>
                  <a:schemeClr val="tx1"/>
                </a:solidFill>
              </a:rPr>
              <a:t>button</a:t>
            </a:r>
            <a:r>
              <a:rPr lang="cs-CZ" b="1" dirty="0" smtClean="0">
                <a:solidFill>
                  <a:schemeClr val="tx1"/>
                </a:solidFill>
              </a:rPr>
              <a:t> lit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 rot="20275413">
            <a:off x="606531" y="3846565"/>
            <a:ext cx="2088232" cy="86409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QRS </a:t>
            </a:r>
            <a:r>
              <a:rPr lang="cs-CZ" b="1" dirty="0" err="1" smtClean="0">
                <a:solidFill>
                  <a:schemeClr val="tx1"/>
                </a:solidFill>
              </a:rPr>
              <a:t>detection</a:t>
            </a:r>
            <a:endParaRPr lang="cs-CZ" b="1" dirty="0" smtClean="0">
              <a:solidFill>
                <a:schemeClr val="tx1"/>
              </a:solidFill>
            </a:endParaRPr>
          </a:p>
        </p:txBody>
      </p:sp>
      <p:sp>
        <p:nvSpPr>
          <p:cNvPr id="11" name="Rovnoramenný trojúhelník 10"/>
          <p:cNvSpPr/>
          <p:nvPr/>
        </p:nvSpPr>
        <p:spPr>
          <a:xfrm>
            <a:off x="107504" y="42744"/>
            <a:ext cx="1296144" cy="1224136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550231" y="229602"/>
            <a:ext cx="410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cs-CZ" sz="5400" b="1" dirty="0" smtClean="0"/>
              <a:t>!</a:t>
            </a:r>
            <a:endParaRPr lang="cs-CZ" sz="5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59708" y="989881"/>
            <a:ext cx="1191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SYNCHRONISED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7848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monophasic biphasic defibrila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62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00" y="131451"/>
            <a:ext cx="2392685" cy="54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ERC 2015 bradycar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3528392" cy="66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transvenous pac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3012"/>
            <a:ext cx="457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487816" y="354573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https://coreem.net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17" y="3827734"/>
            <a:ext cx="2841625" cy="2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89</Words>
  <Application>Microsoft Office PowerPoint</Application>
  <PresentationFormat>Předvádění na obrazovce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TACHYCARDIA &amp; BRADYCARDIA ALGORITHMS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uziv</cp:lastModifiedBy>
  <cp:revision>29</cp:revision>
  <dcterms:created xsi:type="dcterms:W3CDTF">2017-11-07T08:15:06Z</dcterms:created>
  <dcterms:modified xsi:type="dcterms:W3CDTF">2020-03-23T09:46:51Z</dcterms:modified>
</cp:coreProperties>
</file>