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7" r:id="rId2"/>
    <p:sldMasterId id="2147483669" r:id="rId3"/>
  </p:sldMasterIdLst>
  <p:notesMasterIdLst>
    <p:notesMasterId r:id="rId39"/>
  </p:notesMasterIdLst>
  <p:handoutMasterIdLst>
    <p:handoutMasterId r:id="rId40"/>
  </p:handoutMasterIdLst>
  <p:sldIdLst>
    <p:sldId id="432" r:id="rId4"/>
    <p:sldId id="395" r:id="rId5"/>
    <p:sldId id="438" r:id="rId6"/>
    <p:sldId id="427" r:id="rId7"/>
    <p:sldId id="442" r:id="rId8"/>
    <p:sldId id="441" r:id="rId9"/>
    <p:sldId id="440" r:id="rId10"/>
    <p:sldId id="431" r:id="rId11"/>
    <p:sldId id="439" r:id="rId12"/>
    <p:sldId id="404" r:id="rId13"/>
    <p:sldId id="405" r:id="rId14"/>
    <p:sldId id="418" r:id="rId15"/>
    <p:sldId id="429" r:id="rId16"/>
    <p:sldId id="417" r:id="rId17"/>
    <p:sldId id="396" r:id="rId18"/>
    <p:sldId id="422" r:id="rId19"/>
    <p:sldId id="397" r:id="rId20"/>
    <p:sldId id="416" r:id="rId21"/>
    <p:sldId id="412" r:id="rId22"/>
    <p:sldId id="434" r:id="rId23"/>
    <p:sldId id="435" r:id="rId24"/>
    <p:sldId id="423" r:id="rId25"/>
    <p:sldId id="413" r:id="rId26"/>
    <p:sldId id="425" r:id="rId27"/>
    <p:sldId id="414" r:id="rId28"/>
    <p:sldId id="415" r:id="rId29"/>
    <p:sldId id="408" r:id="rId30"/>
    <p:sldId id="409" r:id="rId31"/>
    <p:sldId id="398" r:id="rId32"/>
    <p:sldId id="433" r:id="rId33"/>
    <p:sldId id="410" r:id="rId34"/>
    <p:sldId id="411" r:id="rId35"/>
    <p:sldId id="426" r:id="rId36"/>
    <p:sldId id="407" r:id="rId37"/>
    <p:sldId id="424" r:id="rId38"/>
  </p:sldIdLst>
  <p:sldSz cx="9144000" cy="6858000" type="screen4x3"/>
  <p:notesSz cx="6858000" cy="9144000"/>
  <p:defaultTextStyle>
    <a:defPPr>
      <a:defRPr lang="cs-CZ"/>
    </a:defPPr>
    <a:lvl1pPr algn="l" rtl="0" fontAlgn="base">
      <a:spcBef>
        <a:spcPct val="0"/>
      </a:spcBef>
      <a:spcAft>
        <a:spcPct val="0"/>
      </a:spcAft>
      <a:defRPr sz="1400" kern="1200">
        <a:solidFill>
          <a:schemeClr val="tx1"/>
        </a:solidFill>
        <a:latin typeface="Garamond" pitchFamily="18" charset="0"/>
        <a:ea typeface="+mn-ea"/>
        <a:cs typeface="+mn-cs"/>
      </a:defRPr>
    </a:lvl1pPr>
    <a:lvl2pPr marL="457200" algn="l" rtl="0" fontAlgn="base">
      <a:spcBef>
        <a:spcPct val="0"/>
      </a:spcBef>
      <a:spcAft>
        <a:spcPct val="0"/>
      </a:spcAft>
      <a:defRPr sz="1400" kern="1200">
        <a:solidFill>
          <a:schemeClr val="tx1"/>
        </a:solidFill>
        <a:latin typeface="Garamond" pitchFamily="18" charset="0"/>
        <a:ea typeface="+mn-ea"/>
        <a:cs typeface="+mn-cs"/>
      </a:defRPr>
    </a:lvl2pPr>
    <a:lvl3pPr marL="914400" algn="l" rtl="0" fontAlgn="base">
      <a:spcBef>
        <a:spcPct val="0"/>
      </a:spcBef>
      <a:spcAft>
        <a:spcPct val="0"/>
      </a:spcAft>
      <a:defRPr sz="1400" kern="1200">
        <a:solidFill>
          <a:schemeClr val="tx1"/>
        </a:solidFill>
        <a:latin typeface="Garamond" pitchFamily="18" charset="0"/>
        <a:ea typeface="+mn-ea"/>
        <a:cs typeface="+mn-cs"/>
      </a:defRPr>
    </a:lvl3pPr>
    <a:lvl4pPr marL="1371600" algn="l" rtl="0" fontAlgn="base">
      <a:spcBef>
        <a:spcPct val="0"/>
      </a:spcBef>
      <a:spcAft>
        <a:spcPct val="0"/>
      </a:spcAft>
      <a:defRPr sz="1400" kern="1200">
        <a:solidFill>
          <a:schemeClr val="tx1"/>
        </a:solidFill>
        <a:latin typeface="Garamond" pitchFamily="18" charset="0"/>
        <a:ea typeface="+mn-ea"/>
        <a:cs typeface="+mn-cs"/>
      </a:defRPr>
    </a:lvl4pPr>
    <a:lvl5pPr marL="1828800" algn="l" rtl="0" fontAlgn="base">
      <a:spcBef>
        <a:spcPct val="0"/>
      </a:spcBef>
      <a:spcAft>
        <a:spcPct val="0"/>
      </a:spcAft>
      <a:defRPr sz="1400" kern="1200">
        <a:solidFill>
          <a:schemeClr val="tx1"/>
        </a:solidFill>
        <a:latin typeface="Garamond" pitchFamily="18" charset="0"/>
        <a:ea typeface="+mn-ea"/>
        <a:cs typeface="+mn-cs"/>
      </a:defRPr>
    </a:lvl5pPr>
    <a:lvl6pPr marL="2286000" algn="l" defTabSz="914400" rtl="0" eaLnBrk="1" latinLnBrk="0" hangingPunct="1">
      <a:defRPr sz="1400" kern="1200">
        <a:solidFill>
          <a:schemeClr val="tx1"/>
        </a:solidFill>
        <a:latin typeface="Garamond" pitchFamily="18" charset="0"/>
        <a:ea typeface="+mn-ea"/>
        <a:cs typeface="+mn-cs"/>
      </a:defRPr>
    </a:lvl6pPr>
    <a:lvl7pPr marL="2743200" algn="l" defTabSz="914400" rtl="0" eaLnBrk="1" latinLnBrk="0" hangingPunct="1">
      <a:defRPr sz="1400" kern="1200">
        <a:solidFill>
          <a:schemeClr val="tx1"/>
        </a:solidFill>
        <a:latin typeface="Garamond" pitchFamily="18" charset="0"/>
        <a:ea typeface="+mn-ea"/>
        <a:cs typeface="+mn-cs"/>
      </a:defRPr>
    </a:lvl7pPr>
    <a:lvl8pPr marL="3200400" algn="l" defTabSz="914400" rtl="0" eaLnBrk="1" latinLnBrk="0" hangingPunct="1">
      <a:defRPr sz="1400" kern="1200">
        <a:solidFill>
          <a:schemeClr val="tx1"/>
        </a:solidFill>
        <a:latin typeface="Garamond" pitchFamily="18" charset="0"/>
        <a:ea typeface="+mn-ea"/>
        <a:cs typeface="+mn-cs"/>
      </a:defRPr>
    </a:lvl8pPr>
    <a:lvl9pPr marL="3657600" algn="l" defTabSz="914400" rtl="0" eaLnBrk="1" latinLnBrk="0" hangingPunct="1">
      <a:defRPr sz="1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3900"/>
    <a:srgbClr val="FFFF00"/>
    <a:srgbClr val="FF3300"/>
    <a:srgbClr val="E8C80A"/>
    <a:srgbClr val="D6AD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7294" autoAdjust="0"/>
  </p:normalViewPr>
  <p:slideViewPr>
    <p:cSldViewPr>
      <p:cViewPr>
        <p:scale>
          <a:sx n="106" d="100"/>
          <a:sy n="106" d="100"/>
        </p:scale>
        <p:origin x="-1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5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7453186-1115-49ED-9F61-865DCD9A03A6}" type="datetimeFigureOut">
              <a:rPr lang="cs-CZ"/>
              <a:pPr>
                <a:defRPr/>
              </a:pPr>
              <a:t>15.10.2019</a:t>
            </a:fld>
            <a:endParaRPr lang="cs-CZ"/>
          </a:p>
        </p:txBody>
      </p:sp>
      <p:sp>
        <p:nvSpPr>
          <p:cNvPr id="25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25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1385247-9436-4D89-9DFC-3087D6247E98}" type="slidenum">
              <a:rPr lang="cs-CZ"/>
              <a:pPr>
                <a:defRPr/>
              </a:pPr>
              <a:t>‹#›</a:t>
            </a:fld>
            <a:endParaRPr lang="cs-CZ"/>
          </a:p>
        </p:txBody>
      </p:sp>
    </p:spTree>
    <p:extLst>
      <p:ext uri="{BB962C8B-B14F-4D97-AF65-F5344CB8AC3E}">
        <p14:creationId xmlns:p14="http://schemas.microsoft.com/office/powerpoint/2010/main" val="3215942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1239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39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1239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1239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1885AC2-18C2-4695-9ABD-8A4CAB8FDE85}" type="slidenum">
              <a:rPr lang="cs-CZ"/>
              <a:pPr>
                <a:defRPr/>
              </a:pPr>
              <a:t>‹#›</a:t>
            </a:fld>
            <a:endParaRPr lang="cs-CZ"/>
          </a:p>
        </p:txBody>
      </p:sp>
    </p:spTree>
    <p:extLst>
      <p:ext uri="{BB962C8B-B14F-4D97-AF65-F5344CB8AC3E}">
        <p14:creationId xmlns:p14="http://schemas.microsoft.com/office/powerpoint/2010/main" val="2876986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Fig. 1: Schematic representation of a biphasic anaphylactic reaction. The second-phase reaction has been described as occurring between 1 and 8 hours after the initial reaction, but new evidence suggests that this second phase may occur up to 38 hours (mean 10 hours) after the initial reaction. About one-third of the second-phase reactions are more severe, one-third are as severe and one-third are less severe.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50178" name="Rectangle 2"/>
          <p:cNvSpPr>
            <a:spLocks noGrp="1" noChangeArrowheads="1"/>
          </p:cNvSpPr>
          <p:nvPr>
            <p:ph type="ctrTitle"/>
          </p:nvPr>
        </p:nvSpPr>
        <p:spPr>
          <a:xfrm>
            <a:off x="685800" y="685800"/>
            <a:ext cx="7772400" cy="2127250"/>
          </a:xfrm>
        </p:spPr>
        <p:txBody>
          <a:bodyPr/>
          <a:lstStyle>
            <a:lvl1pPr algn="ctr">
              <a:defRPr sz="5800"/>
            </a:lvl1pPr>
          </a:lstStyle>
          <a:p>
            <a:r>
              <a:rPr lang="cs-CZ"/>
              <a:t>Klepnutím lze upravit styl předlohy nadpisů.</a:t>
            </a:r>
          </a:p>
        </p:txBody>
      </p:sp>
      <p:sp>
        <p:nvSpPr>
          <p:cNvPr id="5017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cs-CZ"/>
              <a:t>Klepnutím lze upravit styl předlohy podnadpisů.</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714696E4-92F0-4640-B8F7-C1B543F855C8}"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1F8FCA-2546-42C2-827A-04889007C2A5}"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5CA5D4-E838-4C95-9CF3-223233B05C7A}"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en-US"/>
          </a:p>
        </p:txBody>
      </p:sp>
      <p:sp>
        <p:nvSpPr>
          <p:cNvPr id="3" name="Zástupný symbol pro graf 2"/>
          <p:cNvSpPr>
            <a:spLocks noGrp="1"/>
          </p:cNvSpPr>
          <p:nvPr>
            <p:ph type="chart"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882004-4AB1-4AE9-8253-5258CC8C80CB}"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91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FA2B811-1245-4CD5-A063-7195F827D956}" type="datetimeFigureOut">
              <a:rPr lang="cs-CZ" smtClean="0">
                <a:solidFill>
                  <a:prstClr val="black">
                    <a:tint val="75000"/>
                  </a:prstClr>
                </a:solidFill>
              </a:rPr>
              <a:pPr/>
              <a:t>15.10.2019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EAA7C09-8962-40E2-9BAA-33C22F9095F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19221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FA2B811-1245-4CD5-A063-7195F827D956}" type="datetimeFigureOut">
              <a:rPr lang="cs-CZ" smtClean="0">
                <a:solidFill>
                  <a:prstClr val="black">
                    <a:tint val="75000"/>
                  </a:prstClr>
                </a:solidFill>
              </a:rPr>
              <a:pPr/>
              <a:t>15.10.2019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EAA7C09-8962-40E2-9BAA-33C22F9095F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850107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FA2B811-1245-4CD5-A063-7195F827D956}" type="datetimeFigureOut">
              <a:rPr lang="cs-CZ" smtClean="0">
                <a:solidFill>
                  <a:prstClr val="black">
                    <a:tint val="75000"/>
                  </a:prstClr>
                </a:solidFill>
              </a:rPr>
              <a:pPr/>
              <a:t>15.10.2019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EAA7C09-8962-40E2-9BAA-33C22F9095F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703946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FA2B811-1245-4CD5-A063-7195F827D956}" type="datetimeFigureOut">
              <a:rPr lang="cs-CZ" smtClean="0">
                <a:solidFill>
                  <a:prstClr val="black">
                    <a:tint val="75000"/>
                  </a:prstClr>
                </a:solidFill>
              </a:rPr>
              <a:pPr/>
              <a:t>15.10.2019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EAA7C09-8962-40E2-9BAA-33C22F9095F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07650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FA2B811-1245-4CD5-A063-7195F827D956}" type="datetimeFigureOut">
              <a:rPr lang="cs-CZ" smtClean="0">
                <a:solidFill>
                  <a:prstClr val="black">
                    <a:tint val="75000"/>
                  </a:prstClr>
                </a:solidFill>
              </a:rPr>
              <a:pPr/>
              <a:t>15.10.2019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EAA7C09-8962-40E2-9BAA-33C22F9095F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59874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FA2B811-1245-4CD5-A063-7195F827D956}" type="datetimeFigureOut">
              <a:rPr lang="cs-CZ" smtClean="0">
                <a:solidFill>
                  <a:prstClr val="black">
                    <a:tint val="75000"/>
                  </a:prstClr>
                </a:solidFill>
              </a:rPr>
              <a:pPr/>
              <a:t>15.10.2019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EAA7C09-8962-40E2-9BAA-33C22F9095F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2227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2B77B-281E-4627-814F-0BCC4422C8E1}" type="slidenum">
              <a:rPr lang="cs-CZ"/>
              <a:pPr>
                <a:defRPr/>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FA2B811-1245-4CD5-A063-7195F827D956}" type="datetimeFigureOut">
              <a:rPr lang="cs-CZ" smtClean="0">
                <a:solidFill>
                  <a:prstClr val="black">
                    <a:tint val="75000"/>
                  </a:prstClr>
                </a:solidFill>
              </a:rPr>
              <a:pPr/>
              <a:t>15.10.2019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EAA7C09-8962-40E2-9BAA-33C22F9095F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88639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FA2B811-1245-4CD5-A063-7195F827D956}" type="datetimeFigureOut">
              <a:rPr lang="cs-CZ" smtClean="0">
                <a:solidFill>
                  <a:prstClr val="black">
                    <a:tint val="75000"/>
                  </a:prstClr>
                </a:solidFill>
              </a:rPr>
              <a:pPr/>
              <a:t>15.10.2019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EAA7C09-8962-40E2-9BAA-33C22F9095F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46192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FA2B811-1245-4CD5-A063-7195F827D956}" type="datetimeFigureOut">
              <a:rPr lang="cs-CZ" smtClean="0">
                <a:solidFill>
                  <a:prstClr val="black">
                    <a:tint val="75000"/>
                  </a:prstClr>
                </a:solidFill>
              </a:rPr>
              <a:pPr/>
              <a:t>15.10.2019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EAA7C09-8962-40E2-9BAA-33C22F9095F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015025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FA2B811-1245-4CD5-A063-7195F827D956}" type="datetimeFigureOut">
              <a:rPr lang="cs-CZ" smtClean="0">
                <a:solidFill>
                  <a:prstClr val="black">
                    <a:tint val="75000"/>
                  </a:prstClr>
                </a:solidFill>
              </a:rPr>
              <a:pPr/>
              <a:t>15.10.2019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EAA7C09-8962-40E2-9BAA-33C22F9095F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758161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FA2B811-1245-4CD5-A063-7195F827D956}" type="datetimeFigureOut">
              <a:rPr lang="cs-CZ" smtClean="0">
                <a:solidFill>
                  <a:prstClr val="black">
                    <a:tint val="75000"/>
                  </a:prstClr>
                </a:solidFill>
              </a:rPr>
              <a:pPr/>
              <a:t>15.10.2019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EAA7C09-8962-40E2-9BAA-33C22F9095F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72417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0DCBC2-124C-47F5-925A-A527BCF128D1}"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CD0B7A-D5EB-40EC-A9C3-452616A4EA4D}"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A0B611-A8AB-48CC-89BF-13DA80C6334D}"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94112B-677B-400E-8DEC-1DA3154AA22B}"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E0AA0C-7941-47EE-A511-C87F8060F46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527C3D-0EA0-4B95-98D4-91E0F0725D90}"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75DEB-4CEF-45B5-8E07-27E5BFFDAC04}"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9156"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4915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46C63DE1-20BA-428A-B7A7-DB6E830E4550}" type="slidenum">
              <a:rPr lang="cs-CZ"/>
              <a:pPr>
                <a:defRPr/>
              </a:pPr>
              <a:t>‹#›</a:t>
            </a:fld>
            <a:endParaRPr lang="cs-CZ"/>
          </a:p>
        </p:txBody>
      </p:sp>
      <p:sp>
        <p:nvSpPr>
          <p:cNvPr id="49159"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49160"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a:latin typeface="Verdana" pitchFamily="34" charset="0"/>
            </a:endParaRPr>
          </a:p>
        </p:txBody>
      </p:sp>
      <p:sp>
        <p:nvSpPr>
          <p:cNvPr id="49161"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49162"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Garamond" pitchFamily="18"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Garamond" pitchFamily="18" charset="0"/>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Garamond" pitchFamily="18"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Garamond" pitchFamily="18"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opyright.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6619875"/>
            <a:ext cx="10382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439817"/>
      </p:ext>
    </p:extLst>
  </p:cSld>
  <p:clrMap bg1="lt1" tx1="dk1" bg2="lt2" tx2="dk2" accent1="accent1" accent2="accent2" accent3="accent3" accent4="accent4" accent5="accent5" accent6="accent6" hlink="hlink" folHlink="folHlink"/>
  <p:sldLayoutIdLst>
    <p:sldLayoutId id="2147483668"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FA2B811-1245-4CD5-A063-7195F827D956}" type="datetimeFigureOut">
              <a:rPr lang="cs-CZ" smtClean="0">
                <a:solidFill>
                  <a:prstClr val="black">
                    <a:tint val="75000"/>
                  </a:prstClr>
                </a:solidFill>
                <a:latin typeface="Calibri"/>
              </a:rPr>
              <a:pPr fontAlgn="auto">
                <a:spcBef>
                  <a:spcPts val="0"/>
                </a:spcBef>
                <a:spcAft>
                  <a:spcPts val="0"/>
                </a:spcAft>
              </a:pPr>
              <a:t>15.10.2019</a:t>
            </a:fld>
            <a:endParaRPr lang="cs-CZ">
              <a:solidFill>
                <a:prstClr val="black">
                  <a:tint val="75000"/>
                </a:prstClr>
              </a:solidFill>
              <a:latin typeface="Calibri"/>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cs-CZ">
              <a:solidFill>
                <a:prstClr val="black">
                  <a:tint val="75000"/>
                </a:prstClr>
              </a:solidFill>
              <a:latin typeface="Calibri"/>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EAA7C09-8962-40E2-9BAA-33C22F9095F6}" type="slidenum">
              <a:rPr lang="cs-CZ" smtClean="0">
                <a:solidFill>
                  <a:prstClr val="black">
                    <a:tint val="75000"/>
                  </a:prstClr>
                </a:solidFill>
                <a:latin typeface="Calibri"/>
              </a:rPr>
              <a:pPr fontAlgn="auto">
                <a:spcBef>
                  <a:spcPts val="0"/>
                </a:spcBef>
                <a:spcAft>
                  <a:spcPts val="0"/>
                </a:spcAft>
              </a:pPr>
              <a:t>‹#›</a:t>
            </a:fld>
            <a:endParaRPr lang="cs-CZ">
              <a:solidFill>
                <a:prstClr val="black">
                  <a:tint val="75000"/>
                </a:prstClr>
              </a:solidFill>
              <a:latin typeface="Calibri"/>
            </a:endParaRPr>
          </a:p>
        </p:txBody>
      </p:sp>
    </p:spTree>
    <p:extLst>
      <p:ext uri="{BB962C8B-B14F-4D97-AF65-F5344CB8AC3E}">
        <p14:creationId xmlns:p14="http://schemas.microsoft.com/office/powerpoint/2010/main" val="77407824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www.uptodate.com/contents/grade/1?title=Grade%201A&amp;topicKey=ALLRG/392" TargetMode="External"/><Relationship Id="rId2" Type="http://schemas.openxmlformats.org/officeDocument/2006/relationships/hyperlink" Target="http://www.uptodate.com/contents/grade/2?title=Grade%201B&amp;topicKey=ALLRG/39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20000"/>
              <a:lumOff val="80000"/>
            </a:schemeClr>
          </a:solidFill>
        </p:spPr>
        <p:txBody>
          <a:bodyPr/>
          <a:lstStyle/>
          <a:p>
            <a:pPr algn="ctr"/>
            <a:r>
              <a:rPr lang="cs-CZ" sz="8800" b="1" dirty="0" err="1" smtClean="0">
                <a:solidFill>
                  <a:schemeClr val="tx1"/>
                </a:solidFill>
                <a:latin typeface="Times New Roman" panose="02020603050405020304" pitchFamily="18" charset="0"/>
                <a:cs typeface="Times New Roman" panose="02020603050405020304" pitchFamily="18" charset="0"/>
              </a:rPr>
              <a:t>Anaphylaxis</a:t>
            </a:r>
            <a:endParaRPr lang="en-US" sz="8800" b="1" dirty="0">
              <a:solidFill>
                <a:schemeClr val="tx1"/>
              </a:solidFill>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457200" y="1600201"/>
            <a:ext cx="8378506" cy="2332856"/>
          </a:xfrm>
          <a:solidFill>
            <a:schemeClr val="accent1">
              <a:lumMod val="20000"/>
              <a:lumOff val="80000"/>
            </a:schemeClr>
          </a:solidFill>
        </p:spPr>
        <p:txBody>
          <a:bodyPr/>
          <a:lstStyle/>
          <a:p>
            <a:pPr algn="ctr">
              <a:buNone/>
            </a:pPr>
            <a:r>
              <a:rPr lang="cs-CZ" sz="7200" dirty="0" smtClean="0">
                <a:latin typeface="Times New Roman" panose="02020603050405020304" pitchFamily="18" charset="0"/>
                <a:cs typeface="Times New Roman" panose="02020603050405020304" pitchFamily="18" charset="0"/>
              </a:rPr>
              <a:t>Pavel  Štětka MD</a:t>
            </a:r>
          </a:p>
          <a:p>
            <a:pPr algn="ctr">
              <a:buNone/>
            </a:pPr>
            <a:r>
              <a:rPr lang="cs-CZ" sz="7200" dirty="0" smtClean="0">
                <a:latin typeface="Times New Roman" panose="02020603050405020304" pitchFamily="18" charset="0"/>
                <a:cs typeface="Times New Roman" panose="02020603050405020304" pitchFamily="18" charset="0"/>
              </a:rPr>
              <a:t>ARK  FNUSA Brno </a:t>
            </a:r>
            <a:endParaRPr lang="en-US" sz="7200" dirty="0">
              <a:latin typeface="Times New Roman" panose="02020603050405020304" pitchFamily="18" charset="0"/>
              <a:cs typeface="Times New Roman" panose="02020603050405020304" pitchFamily="18" charset="0"/>
            </a:endParaRPr>
          </a:p>
        </p:txBody>
      </p:sp>
      <p:pic>
        <p:nvPicPr>
          <p:cNvPr id="4" name="Obrázek 3" descr="EPIPEN.jpg"/>
          <p:cNvPicPr>
            <a:picLocks noChangeAspect="1"/>
          </p:cNvPicPr>
          <p:nvPr/>
        </p:nvPicPr>
        <p:blipFill>
          <a:blip r:embed="rId2"/>
          <a:stretch>
            <a:fillRect/>
          </a:stretch>
        </p:blipFill>
        <p:spPr>
          <a:xfrm>
            <a:off x="5000628" y="4000504"/>
            <a:ext cx="3835078" cy="25908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buClr>
                <a:srgbClr val="663300"/>
              </a:buClr>
              <a:buFont typeface="Arial"/>
              <a:buChar char="•"/>
            </a:pPr>
            <a:r>
              <a:rPr lang="en-US" sz="3600" dirty="0">
                <a:solidFill>
                  <a:srgbClr val="000000"/>
                </a:solidFill>
              </a:rPr>
              <a:t>In humans, the predominant shock organs are </a:t>
            </a:r>
            <a:r>
              <a:rPr lang="en-US" sz="3600" b="1" dirty="0">
                <a:solidFill>
                  <a:srgbClr val="FF0000"/>
                </a:solidFill>
              </a:rPr>
              <a:t>the heart, lung, and vasculature,</a:t>
            </a:r>
            <a:r>
              <a:rPr lang="en-US" sz="3600" dirty="0">
                <a:solidFill>
                  <a:srgbClr val="000000"/>
                </a:solidFill>
              </a:rPr>
              <a:t> and fatalities are divided between circulatory collapse and respiratory arrest </a:t>
            </a:r>
            <a:endParaRPr lang="cs-CZ" sz="3600" dirty="0" smtClean="0">
              <a:solidFill>
                <a:srgbClr val="000000"/>
              </a:solidFill>
            </a:endParaRPr>
          </a:p>
          <a:p>
            <a:pPr lvl="0">
              <a:buClr>
                <a:srgbClr val="663300"/>
              </a:buClr>
              <a:buFont typeface="Arial"/>
              <a:buChar char="•"/>
            </a:pPr>
            <a:r>
              <a:rPr lang="en-US" sz="3600" dirty="0" smtClean="0">
                <a:solidFill>
                  <a:srgbClr val="000000"/>
                </a:solidFill>
              </a:rPr>
              <a:t>Anaphylaxis </a:t>
            </a:r>
            <a:r>
              <a:rPr lang="en-US" sz="3600" dirty="0">
                <a:solidFill>
                  <a:srgbClr val="000000"/>
                </a:solidFill>
              </a:rPr>
              <a:t>is associated with </a:t>
            </a:r>
            <a:r>
              <a:rPr lang="en-US" sz="3600" b="1" dirty="0">
                <a:solidFill>
                  <a:srgbClr val="FF0000"/>
                </a:solidFill>
              </a:rPr>
              <a:t>myocardial depression, arrhythmias, and myocardial ischemia.</a:t>
            </a:r>
            <a:r>
              <a:rPr lang="en-US" sz="3600" dirty="0">
                <a:solidFill>
                  <a:srgbClr val="000000"/>
                </a:solidFill>
              </a:rPr>
              <a:t> Contributing factors include direct mediator effects on the myocardium, exacerbation of preexisting myocardial insufficiency by the hemodynamic stress of anaphylaxis, and exogenous or endogenous epinephrine. </a:t>
            </a:r>
            <a:endParaRPr lang="cs-CZ" sz="3600" dirty="0" smtClean="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buClr>
                <a:srgbClr val="663300"/>
              </a:buClr>
              <a:buFont typeface="Arial"/>
              <a:buChar char="•"/>
            </a:pPr>
            <a:r>
              <a:rPr lang="en-US" sz="3600" dirty="0">
                <a:solidFill>
                  <a:srgbClr val="000000"/>
                </a:solidFill>
              </a:rPr>
              <a:t>Anaphylaxis may affect </a:t>
            </a:r>
            <a:r>
              <a:rPr lang="en-US" sz="3600" b="1" dirty="0">
                <a:solidFill>
                  <a:srgbClr val="FF0000"/>
                </a:solidFill>
              </a:rPr>
              <a:t>any part of the respiratory tract</a:t>
            </a:r>
            <a:r>
              <a:rPr lang="en-US" sz="3600" dirty="0">
                <a:solidFill>
                  <a:srgbClr val="000000"/>
                </a:solidFill>
              </a:rPr>
              <a:t>, causing bronchospasm and mucus plugging in the smaller airways, and laryngeal edema and asphyxiation in the upper airway. Asphyxiation typically occurs rapidly after allergen exposure, with death occurring within one hour in many cases. Severe bronchospasm during anaphylaxis characteristically develops in individuals with preexisting asthma.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311400" y="0"/>
            <a:ext cx="4521200" cy="7358090"/>
          </a:xfrm>
          <a:prstGeom prst="rect">
            <a:avLst/>
          </a:prstGeom>
          <a:noFill/>
          <a:ln w="9525">
            <a:noFill/>
            <a:miter lim="800000"/>
            <a:headEnd/>
            <a:tailEnd/>
          </a:ln>
        </p:spPr>
      </p:pic>
      <p:pic>
        <p:nvPicPr>
          <p:cNvPr id="3" name="Picture 4" descr="421c931d3f824_small"/>
          <p:cNvPicPr>
            <a:picLocks noChangeAspect="1" noChangeArrowheads="1"/>
          </p:cNvPicPr>
          <p:nvPr/>
        </p:nvPicPr>
        <p:blipFill>
          <a:blip r:embed="rId3"/>
          <a:srcRect/>
          <a:stretch>
            <a:fillRect/>
          </a:stretch>
        </p:blipFill>
        <p:spPr bwMode="auto">
          <a:xfrm>
            <a:off x="7358082" y="1714488"/>
            <a:ext cx="1428750" cy="23336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r>
              <a:rPr lang="cs-CZ" sz="3600" dirty="0" err="1" smtClean="0"/>
              <a:t>The</a:t>
            </a:r>
            <a:r>
              <a:rPr lang="cs-CZ" sz="3600" dirty="0" smtClean="0"/>
              <a:t> </a:t>
            </a:r>
            <a:r>
              <a:rPr lang="cs-CZ" sz="3600" dirty="0" err="1" smtClean="0"/>
              <a:t>diagnosis</a:t>
            </a:r>
            <a:r>
              <a:rPr lang="cs-CZ" sz="3600" dirty="0" smtClean="0"/>
              <a:t> </a:t>
            </a:r>
            <a:r>
              <a:rPr lang="cs-CZ" sz="3600" dirty="0" err="1" smtClean="0"/>
              <a:t>of</a:t>
            </a:r>
            <a:r>
              <a:rPr lang="cs-CZ" sz="3600" dirty="0" smtClean="0"/>
              <a:t> </a:t>
            </a:r>
            <a:r>
              <a:rPr lang="cs-CZ" sz="3600" dirty="0" err="1" smtClean="0"/>
              <a:t>anaphylaxis</a:t>
            </a:r>
            <a:r>
              <a:rPr lang="cs-CZ" sz="3600" dirty="0" smtClean="0"/>
              <a:t> </a:t>
            </a:r>
            <a:r>
              <a:rPr lang="cs-CZ" sz="3600" dirty="0" err="1" smtClean="0"/>
              <a:t>is</a:t>
            </a:r>
            <a:r>
              <a:rPr lang="cs-CZ" sz="3600" dirty="0" smtClean="0"/>
              <a:t> </a:t>
            </a:r>
            <a:r>
              <a:rPr lang="cs-CZ" sz="3600" dirty="0" err="1" smtClean="0"/>
              <a:t>based</a:t>
            </a:r>
            <a:r>
              <a:rPr lang="cs-CZ" sz="3600" dirty="0" smtClean="0"/>
              <a:t> </a:t>
            </a:r>
            <a:r>
              <a:rPr lang="cs-CZ" sz="3600" dirty="0" err="1" smtClean="0"/>
              <a:t>primarily</a:t>
            </a:r>
            <a:r>
              <a:rPr lang="cs-CZ" sz="3600" dirty="0" smtClean="0"/>
              <a:t> </a:t>
            </a:r>
            <a:r>
              <a:rPr lang="cs-CZ" sz="3600" dirty="0" err="1" smtClean="0"/>
              <a:t>upon</a:t>
            </a:r>
            <a:r>
              <a:rPr lang="cs-CZ" sz="3600" dirty="0" smtClean="0"/>
              <a:t> </a:t>
            </a:r>
            <a:r>
              <a:rPr lang="cs-CZ" sz="3600" dirty="0" err="1" smtClean="0"/>
              <a:t>clinical</a:t>
            </a:r>
            <a:r>
              <a:rPr lang="cs-CZ" sz="3600" dirty="0" smtClean="0"/>
              <a:t> </a:t>
            </a:r>
            <a:r>
              <a:rPr lang="cs-CZ" sz="3600" dirty="0" err="1" smtClean="0"/>
              <a:t>symptoms</a:t>
            </a:r>
            <a:r>
              <a:rPr lang="cs-CZ" sz="3600" dirty="0" smtClean="0"/>
              <a:t> </a:t>
            </a:r>
            <a:r>
              <a:rPr lang="cs-CZ" sz="3600" dirty="0" err="1" smtClean="0"/>
              <a:t>and</a:t>
            </a:r>
            <a:r>
              <a:rPr lang="cs-CZ" sz="3600" dirty="0" smtClean="0"/>
              <a:t> </a:t>
            </a:r>
            <a:r>
              <a:rPr lang="cs-CZ" sz="3600" dirty="0" err="1" smtClean="0"/>
              <a:t>signs</a:t>
            </a:r>
            <a:r>
              <a:rPr lang="cs-CZ" sz="3600" dirty="0" smtClean="0"/>
              <a:t>, as </a:t>
            </a:r>
            <a:r>
              <a:rPr lang="cs-CZ" sz="3600" dirty="0" err="1" smtClean="0"/>
              <a:t>well</a:t>
            </a:r>
            <a:r>
              <a:rPr lang="cs-CZ" sz="3600" dirty="0" smtClean="0"/>
              <a:t> as a </a:t>
            </a:r>
            <a:r>
              <a:rPr lang="cs-CZ" sz="3600" dirty="0" err="1" smtClean="0"/>
              <a:t>detailed</a:t>
            </a:r>
            <a:r>
              <a:rPr lang="cs-CZ" sz="3600" dirty="0" smtClean="0"/>
              <a:t> </a:t>
            </a:r>
            <a:r>
              <a:rPr lang="cs-CZ" sz="3600" dirty="0" err="1" smtClean="0"/>
              <a:t>description</a:t>
            </a:r>
            <a:r>
              <a:rPr lang="cs-CZ" sz="3600" dirty="0" smtClean="0"/>
              <a:t> </a:t>
            </a:r>
            <a:r>
              <a:rPr lang="cs-CZ" sz="3600" dirty="0" err="1" smtClean="0"/>
              <a:t>of</a:t>
            </a:r>
            <a:r>
              <a:rPr lang="cs-CZ" sz="3600" dirty="0" smtClean="0"/>
              <a:t> </a:t>
            </a:r>
            <a:r>
              <a:rPr lang="cs-CZ" sz="3600" dirty="0" err="1" smtClean="0"/>
              <a:t>the</a:t>
            </a:r>
            <a:r>
              <a:rPr lang="cs-CZ" sz="3600" dirty="0" smtClean="0"/>
              <a:t> </a:t>
            </a:r>
            <a:r>
              <a:rPr lang="cs-CZ" sz="3600" dirty="0" err="1" smtClean="0"/>
              <a:t>acute</a:t>
            </a:r>
            <a:r>
              <a:rPr lang="cs-CZ" sz="3600" dirty="0" smtClean="0"/>
              <a:t> </a:t>
            </a:r>
            <a:r>
              <a:rPr lang="cs-CZ" sz="3600" dirty="0" err="1" smtClean="0"/>
              <a:t>episode</a:t>
            </a:r>
            <a:r>
              <a:rPr lang="cs-CZ" sz="3600" dirty="0" smtClean="0"/>
              <a:t>, </a:t>
            </a:r>
            <a:r>
              <a:rPr lang="cs-CZ" sz="3600" dirty="0" err="1" smtClean="0"/>
              <a:t>including</a:t>
            </a:r>
            <a:r>
              <a:rPr lang="cs-CZ" sz="3600" dirty="0" smtClean="0"/>
              <a:t> antecedent </a:t>
            </a:r>
            <a:r>
              <a:rPr lang="cs-CZ" sz="3600" dirty="0" err="1" smtClean="0"/>
              <a:t>activities</a:t>
            </a:r>
            <a:r>
              <a:rPr lang="cs-CZ" sz="3600" dirty="0" smtClean="0"/>
              <a:t> </a:t>
            </a:r>
            <a:r>
              <a:rPr lang="cs-CZ" sz="3600" dirty="0" err="1" smtClean="0"/>
              <a:t>and</a:t>
            </a:r>
            <a:r>
              <a:rPr lang="cs-CZ" sz="3600" dirty="0" smtClean="0"/>
              <a:t> </a:t>
            </a:r>
            <a:r>
              <a:rPr lang="cs-CZ" sz="3600" dirty="0" err="1" smtClean="0"/>
              <a:t>events</a:t>
            </a:r>
            <a:r>
              <a:rPr lang="cs-CZ" sz="3600" dirty="0" smtClean="0"/>
              <a:t> </a:t>
            </a:r>
            <a:r>
              <a:rPr lang="cs-CZ" sz="3600" dirty="0" err="1" smtClean="0"/>
              <a:t>occurring</a:t>
            </a:r>
            <a:r>
              <a:rPr lang="cs-CZ" sz="3600" dirty="0" smtClean="0"/>
              <a:t> </a:t>
            </a:r>
            <a:r>
              <a:rPr lang="cs-CZ" sz="3600" dirty="0" err="1" smtClean="0"/>
              <a:t>within</a:t>
            </a:r>
            <a:r>
              <a:rPr lang="cs-CZ" sz="3600" dirty="0" smtClean="0"/>
              <a:t> </a:t>
            </a:r>
            <a:r>
              <a:rPr lang="cs-CZ" sz="3600" dirty="0" err="1" smtClean="0"/>
              <a:t>the</a:t>
            </a:r>
            <a:r>
              <a:rPr lang="cs-CZ" sz="3600" dirty="0" smtClean="0"/>
              <a:t> </a:t>
            </a:r>
            <a:r>
              <a:rPr lang="cs-CZ" sz="3600" dirty="0" err="1" smtClean="0"/>
              <a:t>preceding</a:t>
            </a:r>
            <a:r>
              <a:rPr lang="cs-CZ" sz="3600" dirty="0" smtClean="0"/>
              <a:t> </a:t>
            </a:r>
            <a:r>
              <a:rPr lang="cs-CZ" sz="3600" dirty="0" err="1" smtClean="0"/>
              <a:t>minutes</a:t>
            </a:r>
            <a:r>
              <a:rPr lang="cs-CZ" sz="3600" dirty="0" smtClean="0"/>
              <a:t> to </a:t>
            </a:r>
            <a:r>
              <a:rPr lang="cs-CZ" sz="3600" dirty="0" err="1" smtClean="0"/>
              <a:t>hours</a:t>
            </a:r>
            <a:r>
              <a:rPr lang="cs-CZ" sz="3600" dirty="0" smtClean="0"/>
              <a:t>.</a:t>
            </a:r>
          </a:p>
          <a:p>
            <a:pPr lvl="0"/>
            <a:r>
              <a:rPr lang="cs-CZ" sz="3600" dirty="0" err="1" smtClean="0"/>
              <a:t>There</a:t>
            </a:r>
            <a:r>
              <a:rPr lang="cs-CZ" sz="3600" dirty="0" smtClean="0"/>
              <a:t> are </a:t>
            </a:r>
            <a:r>
              <a:rPr lang="cs-CZ" sz="3600" b="1" dirty="0" err="1" smtClean="0">
                <a:solidFill>
                  <a:srgbClr val="C00000"/>
                </a:solidFill>
              </a:rPr>
              <a:t>three</a:t>
            </a:r>
            <a:r>
              <a:rPr lang="cs-CZ" sz="3600" b="1" dirty="0" smtClean="0">
                <a:solidFill>
                  <a:srgbClr val="C00000"/>
                </a:solidFill>
              </a:rPr>
              <a:t> </a:t>
            </a:r>
            <a:r>
              <a:rPr lang="cs-CZ" sz="3600" b="1" dirty="0" err="1" smtClean="0">
                <a:solidFill>
                  <a:srgbClr val="C00000"/>
                </a:solidFill>
              </a:rPr>
              <a:t>clinical</a:t>
            </a:r>
            <a:r>
              <a:rPr lang="cs-CZ" sz="3600" b="1" dirty="0" smtClean="0">
                <a:solidFill>
                  <a:srgbClr val="C00000"/>
                </a:solidFill>
              </a:rPr>
              <a:t> </a:t>
            </a:r>
            <a:r>
              <a:rPr lang="cs-CZ" sz="3600" b="1" dirty="0" err="1" smtClean="0">
                <a:solidFill>
                  <a:srgbClr val="C00000"/>
                </a:solidFill>
              </a:rPr>
              <a:t>criteria</a:t>
            </a:r>
            <a:r>
              <a:rPr lang="cs-CZ" sz="3600" b="1" dirty="0" smtClean="0">
                <a:solidFill>
                  <a:srgbClr val="C00000"/>
                </a:solidFill>
              </a:rPr>
              <a:t> </a:t>
            </a:r>
            <a:r>
              <a:rPr lang="cs-CZ" sz="3600" dirty="0" err="1" smtClean="0"/>
              <a:t>for</a:t>
            </a:r>
            <a:r>
              <a:rPr lang="cs-CZ" sz="3600" dirty="0" smtClean="0"/>
              <a:t> </a:t>
            </a:r>
            <a:r>
              <a:rPr lang="cs-CZ" sz="3600" dirty="0" err="1" smtClean="0"/>
              <a:t>the</a:t>
            </a:r>
            <a:r>
              <a:rPr lang="cs-CZ" sz="3600" dirty="0" smtClean="0"/>
              <a:t> </a:t>
            </a:r>
            <a:r>
              <a:rPr lang="cs-CZ" sz="3600" dirty="0" err="1" smtClean="0"/>
              <a:t>diagnosis</a:t>
            </a:r>
            <a:r>
              <a:rPr lang="cs-CZ" sz="3600" dirty="0" smtClean="0"/>
              <a:t> </a:t>
            </a:r>
            <a:r>
              <a:rPr lang="cs-CZ" sz="3600" dirty="0" err="1" smtClean="0"/>
              <a:t>of</a:t>
            </a:r>
            <a:r>
              <a:rPr lang="cs-CZ" sz="3600" dirty="0" smtClean="0"/>
              <a:t> </a:t>
            </a:r>
            <a:r>
              <a:rPr lang="cs-CZ" sz="3600" dirty="0" err="1" smtClean="0"/>
              <a:t>anaphylaxis</a:t>
            </a:r>
            <a:r>
              <a:rPr lang="cs-CZ" sz="3600" dirty="0" smtClean="0"/>
              <a:t>, </a:t>
            </a:r>
            <a:r>
              <a:rPr lang="cs-CZ" sz="3600" dirty="0" err="1" smtClean="0"/>
              <a:t>which</a:t>
            </a:r>
            <a:r>
              <a:rPr lang="cs-CZ" sz="3600" dirty="0" smtClean="0"/>
              <a:t> </a:t>
            </a:r>
            <a:r>
              <a:rPr lang="cs-CZ" sz="3600" dirty="0" err="1" smtClean="0"/>
              <a:t>reflect</a:t>
            </a:r>
            <a:r>
              <a:rPr lang="cs-CZ" sz="3600" dirty="0" smtClean="0"/>
              <a:t> </a:t>
            </a:r>
            <a:r>
              <a:rPr lang="cs-CZ" sz="3600" dirty="0" err="1" smtClean="0"/>
              <a:t>the</a:t>
            </a:r>
            <a:r>
              <a:rPr lang="cs-CZ" sz="3600" dirty="0" smtClean="0"/>
              <a:t> </a:t>
            </a:r>
            <a:r>
              <a:rPr lang="cs-CZ" sz="3600" dirty="0" err="1" smtClean="0"/>
              <a:t>different</a:t>
            </a:r>
            <a:r>
              <a:rPr lang="cs-CZ" sz="3600" dirty="0" smtClean="0"/>
              <a:t> </a:t>
            </a:r>
            <a:r>
              <a:rPr lang="cs-CZ" sz="3600" dirty="0" err="1" smtClean="0"/>
              <a:t>ways</a:t>
            </a:r>
            <a:r>
              <a:rPr lang="cs-CZ" sz="3600" dirty="0" smtClean="0"/>
              <a:t> in </a:t>
            </a:r>
            <a:r>
              <a:rPr lang="cs-CZ" sz="3600" dirty="0" err="1" smtClean="0"/>
              <a:t>which</a:t>
            </a:r>
            <a:r>
              <a:rPr lang="cs-CZ" sz="3600" dirty="0" smtClean="0"/>
              <a:t> </a:t>
            </a:r>
            <a:r>
              <a:rPr lang="cs-CZ" sz="3600" dirty="0" err="1" smtClean="0"/>
              <a:t>anaphylaxis</a:t>
            </a:r>
            <a:r>
              <a:rPr lang="cs-CZ" sz="3600" dirty="0" smtClean="0"/>
              <a:t> </a:t>
            </a:r>
            <a:r>
              <a:rPr lang="cs-CZ" sz="3600" dirty="0" err="1" smtClean="0"/>
              <a:t>may</a:t>
            </a:r>
            <a:r>
              <a:rPr lang="cs-CZ" sz="3600" dirty="0" smtClean="0"/>
              <a:t> </a:t>
            </a:r>
            <a:r>
              <a:rPr lang="cs-CZ" sz="3600" dirty="0" err="1" smtClean="0"/>
              <a:t>present</a:t>
            </a:r>
            <a:r>
              <a:rPr lang="cs-CZ" sz="3600" dirty="0" smtClean="0"/>
              <a:t>  </a:t>
            </a:r>
            <a:r>
              <a:rPr lang="cs-CZ" sz="3600" dirty="0" err="1" smtClean="0"/>
              <a:t>Anaphylaxis</a:t>
            </a:r>
            <a:r>
              <a:rPr lang="cs-CZ" sz="3600" dirty="0" smtClean="0"/>
              <a:t> </a:t>
            </a:r>
            <a:r>
              <a:rPr lang="cs-CZ" sz="3600" dirty="0" err="1" smtClean="0"/>
              <a:t>is</a:t>
            </a:r>
            <a:r>
              <a:rPr lang="cs-CZ" sz="3600" dirty="0" smtClean="0"/>
              <a:t> </a:t>
            </a:r>
            <a:r>
              <a:rPr lang="cs-CZ" sz="3600" dirty="0" err="1" smtClean="0"/>
              <a:t>highly</a:t>
            </a:r>
            <a:r>
              <a:rPr lang="cs-CZ" sz="3600" dirty="0" smtClean="0"/>
              <a:t> </a:t>
            </a:r>
            <a:r>
              <a:rPr lang="cs-CZ" sz="3600" dirty="0" err="1" smtClean="0"/>
              <a:t>likely</a:t>
            </a:r>
            <a:r>
              <a:rPr lang="cs-CZ" sz="3600" dirty="0" smtClean="0"/>
              <a:t> </a:t>
            </a:r>
            <a:r>
              <a:rPr lang="cs-CZ" sz="3600" dirty="0" err="1" smtClean="0"/>
              <a:t>when</a:t>
            </a:r>
            <a:r>
              <a:rPr lang="cs-CZ" sz="3600" dirty="0" smtClean="0"/>
              <a:t> </a:t>
            </a:r>
            <a:r>
              <a:rPr lang="cs-CZ" sz="3600" dirty="0" err="1" smtClean="0"/>
              <a:t>any</a:t>
            </a:r>
            <a:r>
              <a:rPr lang="cs-CZ" sz="3600" dirty="0" smtClean="0"/>
              <a:t> </a:t>
            </a:r>
            <a:r>
              <a:rPr lang="cs-CZ" sz="3600" b="1" dirty="0" smtClean="0"/>
              <a:t>ONE</a:t>
            </a:r>
            <a:r>
              <a:rPr lang="cs-CZ" sz="3600" dirty="0" smtClean="0"/>
              <a:t> </a:t>
            </a:r>
            <a:r>
              <a:rPr lang="cs-CZ" sz="3600" dirty="0" err="1" smtClean="0"/>
              <a:t>of</a:t>
            </a:r>
            <a:r>
              <a:rPr lang="cs-CZ" sz="3600" dirty="0" smtClean="0"/>
              <a:t> </a:t>
            </a:r>
            <a:r>
              <a:rPr lang="cs-CZ" sz="3600" dirty="0" err="1" smtClean="0"/>
              <a:t>the</a:t>
            </a:r>
            <a:r>
              <a:rPr lang="cs-CZ" sz="3600" dirty="0" smtClean="0"/>
              <a:t> </a:t>
            </a:r>
            <a:r>
              <a:rPr lang="cs-CZ" sz="3600" dirty="0" err="1" smtClean="0"/>
              <a:t>three</a:t>
            </a:r>
            <a:r>
              <a:rPr lang="cs-CZ" sz="3600" dirty="0" smtClean="0"/>
              <a:t> </a:t>
            </a:r>
            <a:r>
              <a:rPr lang="cs-CZ" sz="3600" dirty="0" err="1" smtClean="0"/>
              <a:t>criteria</a:t>
            </a:r>
            <a:r>
              <a:rPr lang="cs-CZ" sz="3600" dirty="0" smtClean="0"/>
              <a:t> </a:t>
            </a:r>
            <a:r>
              <a:rPr lang="cs-CZ" sz="3600" dirty="0" err="1" smtClean="0"/>
              <a:t>is</a:t>
            </a:r>
            <a:r>
              <a:rPr lang="cs-CZ" sz="3600" dirty="0" smtClean="0"/>
              <a:t> </a:t>
            </a:r>
            <a:r>
              <a:rPr lang="cs-CZ" sz="3600" dirty="0" err="1" smtClean="0"/>
              <a:t>fulfilled</a:t>
            </a:r>
            <a:endParaRPr lang="en-US" sz="36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311400" y="0"/>
            <a:ext cx="4521200" cy="6604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r>
              <a:rPr lang="cs-CZ" sz="3200" dirty="0" err="1" smtClean="0"/>
              <a:t>Recognition</a:t>
            </a:r>
            <a:r>
              <a:rPr lang="cs-CZ" sz="3200" dirty="0" smtClean="0"/>
              <a:t> </a:t>
            </a:r>
            <a:r>
              <a:rPr lang="cs-CZ" sz="3200" dirty="0" err="1" smtClean="0"/>
              <a:t>is</a:t>
            </a:r>
            <a:r>
              <a:rPr lang="cs-CZ" sz="3200" dirty="0" smtClean="0"/>
              <a:t> not </a:t>
            </a:r>
            <a:r>
              <a:rPr lang="cs-CZ" sz="3200" dirty="0" err="1" smtClean="0"/>
              <a:t>always</a:t>
            </a:r>
            <a:r>
              <a:rPr lang="cs-CZ" sz="3200" dirty="0" smtClean="0"/>
              <a:t> </a:t>
            </a:r>
            <a:r>
              <a:rPr lang="cs-CZ" sz="3200" dirty="0" err="1" smtClean="0"/>
              <a:t>easy</a:t>
            </a:r>
            <a:r>
              <a:rPr lang="cs-CZ" sz="3200" dirty="0" smtClean="0"/>
              <a:t>, </a:t>
            </a:r>
            <a:r>
              <a:rPr lang="cs-CZ" sz="3200" dirty="0" err="1" smtClean="0"/>
              <a:t>because</a:t>
            </a:r>
            <a:r>
              <a:rPr lang="cs-CZ" sz="3200" dirty="0" smtClean="0"/>
              <a:t> </a:t>
            </a:r>
            <a:r>
              <a:rPr lang="cs-CZ" sz="3200" dirty="0" err="1" smtClean="0"/>
              <a:t>anaphylaxis</a:t>
            </a:r>
            <a:r>
              <a:rPr lang="cs-CZ" sz="3200" dirty="0" smtClean="0"/>
              <a:t> </a:t>
            </a:r>
            <a:r>
              <a:rPr lang="cs-CZ" sz="3200" dirty="0" err="1" smtClean="0"/>
              <a:t>can</a:t>
            </a:r>
            <a:r>
              <a:rPr lang="cs-CZ" sz="3200" dirty="0" smtClean="0"/>
              <a:t> </a:t>
            </a:r>
            <a:r>
              <a:rPr lang="cs-CZ" sz="3200" dirty="0" err="1" smtClean="0"/>
              <a:t>mimic</a:t>
            </a:r>
            <a:r>
              <a:rPr lang="cs-CZ" sz="3200" dirty="0" smtClean="0"/>
              <a:t> many </a:t>
            </a:r>
            <a:r>
              <a:rPr lang="cs-CZ" sz="3200" dirty="0" err="1" smtClean="0"/>
              <a:t>other</a:t>
            </a:r>
            <a:r>
              <a:rPr lang="cs-CZ" sz="3200" dirty="0" smtClean="0"/>
              <a:t> </a:t>
            </a:r>
            <a:r>
              <a:rPr lang="cs-CZ" sz="3200" dirty="0" err="1" smtClean="0"/>
              <a:t>disorders</a:t>
            </a:r>
            <a:r>
              <a:rPr lang="cs-CZ" sz="3200" dirty="0" smtClean="0"/>
              <a:t> </a:t>
            </a:r>
            <a:r>
              <a:rPr lang="cs-CZ" sz="3200" dirty="0" err="1" smtClean="0"/>
              <a:t>and</a:t>
            </a:r>
            <a:r>
              <a:rPr lang="cs-CZ" sz="3200" dirty="0" smtClean="0"/>
              <a:t> </a:t>
            </a:r>
            <a:r>
              <a:rPr lang="cs-CZ" sz="3200" dirty="0" err="1" smtClean="0"/>
              <a:t>can</a:t>
            </a:r>
            <a:r>
              <a:rPr lang="cs-CZ" sz="3200" dirty="0" smtClean="0"/>
              <a:t> </a:t>
            </a:r>
            <a:r>
              <a:rPr lang="cs-CZ" sz="3200" dirty="0" err="1" smtClean="0"/>
              <a:t>be</a:t>
            </a:r>
            <a:r>
              <a:rPr lang="cs-CZ" sz="3200" dirty="0" smtClean="0"/>
              <a:t> </a:t>
            </a:r>
            <a:r>
              <a:rPr lang="cs-CZ" sz="3200" dirty="0" err="1" smtClean="0"/>
              <a:t>variable</a:t>
            </a:r>
            <a:r>
              <a:rPr lang="cs-CZ" sz="3200" dirty="0" smtClean="0"/>
              <a:t> in </a:t>
            </a:r>
            <a:r>
              <a:rPr lang="cs-CZ" sz="3200" dirty="0" err="1" smtClean="0"/>
              <a:t>its</a:t>
            </a:r>
            <a:r>
              <a:rPr lang="cs-CZ" sz="3200" dirty="0" smtClean="0"/>
              <a:t> </a:t>
            </a:r>
            <a:r>
              <a:rPr lang="cs-CZ" sz="3200" dirty="0" err="1" smtClean="0"/>
              <a:t>presentation</a:t>
            </a:r>
            <a:r>
              <a:rPr lang="cs-CZ" sz="3200" dirty="0" smtClean="0"/>
              <a:t>. </a:t>
            </a:r>
            <a:r>
              <a:rPr lang="cs-CZ" sz="3200" dirty="0" err="1" smtClean="0"/>
              <a:t>Anaphylaxis</a:t>
            </a:r>
            <a:r>
              <a:rPr lang="cs-CZ" sz="3200" dirty="0" smtClean="0"/>
              <a:t> </a:t>
            </a:r>
            <a:r>
              <a:rPr lang="cs-CZ" sz="3200" dirty="0" err="1" smtClean="0"/>
              <a:t>may</a:t>
            </a:r>
            <a:r>
              <a:rPr lang="cs-CZ" sz="3200" dirty="0" smtClean="0"/>
              <a:t> </a:t>
            </a:r>
            <a:r>
              <a:rPr lang="cs-CZ" sz="3200" dirty="0" err="1" smtClean="0"/>
              <a:t>present</a:t>
            </a:r>
            <a:r>
              <a:rPr lang="cs-CZ" sz="3200" dirty="0" smtClean="0"/>
              <a:t> </a:t>
            </a:r>
            <a:r>
              <a:rPr lang="cs-CZ" sz="3200" dirty="0" err="1" smtClean="0"/>
              <a:t>with</a:t>
            </a:r>
            <a:r>
              <a:rPr lang="cs-CZ" sz="3200" dirty="0" smtClean="0"/>
              <a:t> </a:t>
            </a:r>
            <a:r>
              <a:rPr lang="cs-CZ" sz="3200" dirty="0" err="1" smtClean="0"/>
              <a:t>various</a:t>
            </a:r>
            <a:r>
              <a:rPr lang="cs-CZ" sz="3200" dirty="0" smtClean="0"/>
              <a:t> </a:t>
            </a:r>
            <a:r>
              <a:rPr lang="cs-CZ" sz="3200" dirty="0" err="1" smtClean="0"/>
              <a:t>combinations</a:t>
            </a:r>
            <a:r>
              <a:rPr lang="cs-CZ" sz="3200" dirty="0" smtClean="0"/>
              <a:t> </a:t>
            </a:r>
            <a:r>
              <a:rPr lang="cs-CZ" sz="3200" dirty="0" err="1" smtClean="0"/>
              <a:t>of</a:t>
            </a:r>
            <a:r>
              <a:rPr lang="cs-CZ" sz="3200" dirty="0" smtClean="0"/>
              <a:t> as many as 40 </a:t>
            </a:r>
            <a:r>
              <a:rPr lang="cs-CZ" sz="3200" dirty="0" err="1" smtClean="0"/>
              <a:t>potential</a:t>
            </a:r>
            <a:r>
              <a:rPr lang="cs-CZ" sz="3200" dirty="0" smtClean="0"/>
              <a:t> </a:t>
            </a:r>
            <a:r>
              <a:rPr lang="cs-CZ" sz="3200" dirty="0" err="1" smtClean="0"/>
              <a:t>symptoms</a:t>
            </a:r>
            <a:r>
              <a:rPr lang="cs-CZ" sz="3200" dirty="0" smtClean="0"/>
              <a:t> </a:t>
            </a:r>
            <a:r>
              <a:rPr lang="cs-CZ" sz="3200" dirty="0" err="1" smtClean="0"/>
              <a:t>and</a:t>
            </a:r>
            <a:r>
              <a:rPr lang="cs-CZ" sz="3200" dirty="0" smtClean="0"/>
              <a:t> </a:t>
            </a:r>
            <a:r>
              <a:rPr lang="cs-CZ" sz="3200" dirty="0" err="1" smtClean="0"/>
              <a:t>signs</a:t>
            </a:r>
            <a:r>
              <a:rPr lang="cs-CZ" sz="3200" dirty="0" smtClean="0"/>
              <a:t> </a:t>
            </a:r>
          </a:p>
          <a:p>
            <a:pPr lvl="0"/>
            <a:r>
              <a:rPr lang="cs-CZ" sz="3200" dirty="0" err="1" smtClean="0"/>
              <a:t>Patients</a:t>
            </a:r>
            <a:r>
              <a:rPr lang="cs-CZ" sz="3200" dirty="0" smtClean="0"/>
              <a:t> </a:t>
            </a:r>
            <a:r>
              <a:rPr lang="cs-CZ" sz="3200" dirty="0" err="1" smtClean="0"/>
              <a:t>and</a:t>
            </a:r>
            <a:r>
              <a:rPr lang="cs-CZ" sz="3200" dirty="0" smtClean="0"/>
              <a:t> </a:t>
            </a:r>
            <a:r>
              <a:rPr lang="cs-CZ" sz="3200" dirty="0" err="1" smtClean="0"/>
              <a:t>healthcare</a:t>
            </a:r>
            <a:r>
              <a:rPr lang="cs-CZ" sz="3200" dirty="0" smtClean="0"/>
              <a:t> </a:t>
            </a:r>
            <a:r>
              <a:rPr lang="cs-CZ" sz="3200" dirty="0" err="1" smtClean="0"/>
              <a:t>professionals</a:t>
            </a:r>
            <a:r>
              <a:rPr lang="cs-CZ" sz="3200" dirty="0" smtClean="0"/>
              <a:t> </a:t>
            </a:r>
            <a:r>
              <a:rPr lang="cs-CZ" sz="3200" dirty="0" err="1" smtClean="0"/>
              <a:t>commonly</a:t>
            </a:r>
            <a:r>
              <a:rPr lang="cs-CZ" sz="3200" dirty="0" smtClean="0"/>
              <a:t> </a:t>
            </a:r>
            <a:r>
              <a:rPr lang="cs-CZ" sz="3200" dirty="0" err="1" smtClean="0"/>
              <a:t>fail</a:t>
            </a:r>
            <a:r>
              <a:rPr lang="cs-CZ" sz="3200" dirty="0" smtClean="0"/>
              <a:t> to </a:t>
            </a:r>
            <a:r>
              <a:rPr lang="cs-CZ" sz="3200" dirty="0" err="1" smtClean="0"/>
              <a:t>recognize</a:t>
            </a:r>
            <a:r>
              <a:rPr lang="cs-CZ" sz="3200" dirty="0" smtClean="0"/>
              <a:t> </a:t>
            </a:r>
            <a:r>
              <a:rPr lang="cs-CZ" sz="3200" dirty="0" err="1" smtClean="0"/>
              <a:t>and</a:t>
            </a:r>
            <a:r>
              <a:rPr lang="cs-CZ" sz="3200" dirty="0" smtClean="0"/>
              <a:t> diagnose </a:t>
            </a:r>
            <a:r>
              <a:rPr lang="cs-CZ" sz="3200" dirty="0" err="1" smtClean="0"/>
              <a:t>anaphylaxis</a:t>
            </a:r>
            <a:r>
              <a:rPr lang="cs-CZ" sz="3200" dirty="0" smtClean="0"/>
              <a:t> in </a:t>
            </a:r>
            <a:r>
              <a:rPr lang="cs-CZ" sz="3200" dirty="0" err="1" smtClean="0"/>
              <a:t>its</a:t>
            </a:r>
            <a:r>
              <a:rPr lang="cs-CZ" sz="3200" dirty="0" smtClean="0"/>
              <a:t> </a:t>
            </a:r>
            <a:r>
              <a:rPr lang="cs-CZ" sz="3200" dirty="0" err="1" smtClean="0"/>
              <a:t>early</a:t>
            </a:r>
            <a:r>
              <a:rPr lang="cs-CZ" sz="3200" dirty="0" smtClean="0"/>
              <a:t> </a:t>
            </a:r>
            <a:r>
              <a:rPr lang="cs-CZ" sz="3200" dirty="0" err="1" smtClean="0"/>
              <a:t>stages</a:t>
            </a:r>
            <a:r>
              <a:rPr lang="cs-CZ" sz="3200" dirty="0" smtClean="0"/>
              <a:t>, </a:t>
            </a:r>
            <a:r>
              <a:rPr lang="cs-CZ" sz="3200" dirty="0" err="1" smtClean="0"/>
              <a:t>when</a:t>
            </a:r>
            <a:r>
              <a:rPr lang="cs-CZ" sz="3200" dirty="0" smtClean="0"/>
              <a:t> </a:t>
            </a:r>
            <a:r>
              <a:rPr lang="cs-CZ" sz="3200" dirty="0" err="1" smtClean="0"/>
              <a:t>it</a:t>
            </a:r>
            <a:r>
              <a:rPr lang="cs-CZ" sz="3200" dirty="0" smtClean="0"/>
              <a:t> </a:t>
            </a:r>
            <a:r>
              <a:rPr lang="cs-CZ" sz="3200" dirty="0" err="1" smtClean="0"/>
              <a:t>is</a:t>
            </a:r>
            <a:r>
              <a:rPr lang="cs-CZ" sz="3200" dirty="0" smtClean="0"/>
              <a:t> most </a:t>
            </a:r>
            <a:r>
              <a:rPr lang="cs-CZ" sz="3200" dirty="0" err="1" smtClean="0"/>
              <a:t>responsive</a:t>
            </a:r>
            <a:r>
              <a:rPr lang="cs-CZ" sz="3200" dirty="0" smtClean="0"/>
              <a:t> to </a:t>
            </a:r>
            <a:r>
              <a:rPr lang="cs-CZ" sz="3200" dirty="0" err="1" smtClean="0"/>
              <a:t>treatment</a:t>
            </a:r>
            <a:r>
              <a:rPr lang="cs-CZ" sz="3200" dirty="0" smtClean="0"/>
              <a:t>. In </a:t>
            </a:r>
            <a:r>
              <a:rPr lang="cs-CZ" sz="3200" dirty="0" err="1" smtClean="0"/>
              <a:t>particular</a:t>
            </a:r>
            <a:r>
              <a:rPr lang="cs-CZ" sz="3200" dirty="0" smtClean="0"/>
              <a:t>, </a:t>
            </a:r>
            <a:r>
              <a:rPr lang="cs-CZ" sz="3200" dirty="0" err="1" smtClean="0"/>
              <a:t>there</a:t>
            </a:r>
            <a:r>
              <a:rPr lang="cs-CZ" sz="3200" dirty="0" smtClean="0"/>
              <a:t> </a:t>
            </a:r>
            <a:r>
              <a:rPr lang="cs-CZ" sz="3200" dirty="0" err="1" smtClean="0"/>
              <a:t>is</a:t>
            </a:r>
            <a:r>
              <a:rPr lang="cs-CZ" sz="3200" dirty="0" smtClean="0"/>
              <a:t> a </a:t>
            </a:r>
            <a:r>
              <a:rPr lang="cs-CZ" sz="3200" dirty="0" err="1" smtClean="0"/>
              <a:t>reluctance</a:t>
            </a:r>
            <a:r>
              <a:rPr lang="cs-CZ" sz="3200" dirty="0" smtClean="0"/>
              <a:t> to diagnose </a:t>
            </a:r>
            <a:r>
              <a:rPr lang="cs-CZ" sz="3200" dirty="0" err="1" smtClean="0"/>
              <a:t>anaphylaxis</a:t>
            </a:r>
            <a:r>
              <a:rPr lang="cs-CZ" sz="3200" dirty="0" smtClean="0"/>
              <a:t> in </a:t>
            </a:r>
            <a:r>
              <a:rPr lang="cs-CZ" sz="3200" dirty="0" err="1" smtClean="0"/>
              <a:t>the</a:t>
            </a:r>
            <a:r>
              <a:rPr lang="cs-CZ" sz="3200" dirty="0" smtClean="0"/>
              <a:t> absence </a:t>
            </a:r>
            <a:r>
              <a:rPr lang="cs-CZ" sz="3200" dirty="0" err="1" smtClean="0"/>
              <a:t>of</a:t>
            </a:r>
            <a:r>
              <a:rPr lang="cs-CZ" sz="3200" dirty="0" smtClean="0"/>
              <a:t> </a:t>
            </a:r>
            <a:r>
              <a:rPr lang="cs-CZ" sz="3200" dirty="0" err="1" smtClean="0"/>
              <a:t>hypotension</a:t>
            </a:r>
            <a:r>
              <a:rPr lang="cs-CZ" sz="3200" dirty="0" smtClean="0"/>
              <a:t>, </a:t>
            </a:r>
            <a:r>
              <a:rPr lang="cs-CZ" sz="3200" dirty="0" err="1" smtClean="0"/>
              <a:t>even</a:t>
            </a:r>
            <a:r>
              <a:rPr lang="cs-CZ" sz="3200" dirty="0" smtClean="0"/>
              <a:t> </a:t>
            </a:r>
            <a:r>
              <a:rPr lang="cs-CZ" sz="3200" dirty="0" err="1" smtClean="0"/>
              <a:t>though</a:t>
            </a:r>
            <a:r>
              <a:rPr lang="cs-CZ" sz="3200" dirty="0" smtClean="0"/>
              <a:t> </a:t>
            </a:r>
            <a:r>
              <a:rPr lang="cs-CZ" sz="3200" dirty="0" err="1" smtClean="0"/>
              <a:t>this</a:t>
            </a:r>
            <a:r>
              <a:rPr lang="cs-CZ" sz="3200" dirty="0" smtClean="0"/>
              <a:t> sign </a:t>
            </a:r>
            <a:r>
              <a:rPr lang="cs-CZ" sz="3200" dirty="0" err="1" smtClean="0"/>
              <a:t>is</a:t>
            </a:r>
            <a:r>
              <a:rPr lang="cs-CZ" sz="3200" dirty="0" smtClean="0"/>
              <a:t> not </a:t>
            </a:r>
            <a:r>
              <a:rPr lang="cs-CZ" sz="3200" dirty="0" err="1" smtClean="0"/>
              <a:t>required</a:t>
            </a:r>
            <a:r>
              <a:rPr lang="cs-CZ" sz="3200" dirty="0" smtClean="0"/>
              <a:t> </a:t>
            </a:r>
            <a:r>
              <a:rPr lang="cs-CZ" sz="3200" dirty="0" err="1" smtClean="0"/>
              <a:t>for</a:t>
            </a:r>
            <a:r>
              <a:rPr lang="cs-CZ" sz="3200" dirty="0" smtClean="0"/>
              <a:t> </a:t>
            </a:r>
            <a:r>
              <a:rPr lang="cs-CZ" sz="3200" dirty="0" err="1" smtClean="0"/>
              <a:t>the</a:t>
            </a:r>
            <a:r>
              <a:rPr lang="cs-CZ" sz="3200" dirty="0" smtClean="0"/>
              <a:t> </a:t>
            </a:r>
            <a:r>
              <a:rPr lang="cs-CZ" sz="3200" dirty="0" err="1" smtClean="0"/>
              <a:t>diagnosis</a:t>
            </a:r>
            <a:r>
              <a:rPr lang="cs-CZ" sz="3200" dirty="0" smtClean="0"/>
              <a:t> </a:t>
            </a:r>
            <a:r>
              <a:rPr lang="cs-CZ" sz="3200" dirty="0" err="1" smtClean="0"/>
              <a:t>and</a:t>
            </a:r>
            <a:r>
              <a:rPr lang="cs-CZ" sz="3200" dirty="0" smtClean="0"/>
              <a:t> </a:t>
            </a:r>
            <a:r>
              <a:rPr lang="cs-CZ" sz="3200" dirty="0" err="1" smtClean="0"/>
              <a:t>occurs</a:t>
            </a:r>
            <a:r>
              <a:rPr lang="cs-CZ" sz="3200" dirty="0" smtClean="0"/>
              <a:t> </a:t>
            </a:r>
            <a:r>
              <a:rPr lang="cs-CZ" sz="3200" dirty="0" err="1" smtClean="0"/>
              <a:t>late</a:t>
            </a:r>
            <a:r>
              <a:rPr lang="cs-CZ" sz="3200" dirty="0" smtClean="0"/>
              <a:t> </a:t>
            </a:r>
            <a:r>
              <a:rPr lang="cs-CZ" sz="3200" dirty="0" err="1" smtClean="0"/>
              <a:t>or</a:t>
            </a:r>
            <a:r>
              <a:rPr lang="cs-CZ" sz="3200" dirty="0" smtClean="0"/>
              <a:t> not </a:t>
            </a:r>
            <a:r>
              <a:rPr lang="cs-CZ" sz="3200" dirty="0" err="1" smtClean="0"/>
              <a:t>at</a:t>
            </a:r>
            <a:r>
              <a:rPr lang="cs-CZ" sz="3200" dirty="0" smtClean="0"/>
              <a:t> </a:t>
            </a:r>
            <a:r>
              <a:rPr lang="cs-CZ" sz="3200" dirty="0" err="1" smtClean="0"/>
              <a:t>all</a:t>
            </a:r>
            <a:r>
              <a:rPr lang="cs-CZ" sz="3200" dirty="0" smtClean="0"/>
              <a:t> in a </a:t>
            </a:r>
            <a:r>
              <a:rPr lang="cs-CZ" sz="3200" dirty="0" err="1" smtClean="0"/>
              <a:t>food</a:t>
            </a:r>
            <a:r>
              <a:rPr lang="cs-CZ" sz="3200" dirty="0" smtClean="0"/>
              <a:t>-</a:t>
            </a:r>
            <a:r>
              <a:rPr lang="cs-CZ" sz="3200" dirty="0" err="1" smtClean="0"/>
              <a:t>induced</a:t>
            </a:r>
            <a:r>
              <a:rPr lang="cs-CZ" sz="3200" dirty="0" smtClean="0"/>
              <a:t> </a:t>
            </a:r>
            <a:r>
              <a:rPr lang="cs-CZ" sz="3200" dirty="0" err="1" smtClean="0"/>
              <a:t>anaphylactic</a:t>
            </a:r>
            <a:r>
              <a:rPr lang="cs-CZ" sz="3200" dirty="0" smtClean="0"/>
              <a:t> </a:t>
            </a:r>
            <a:r>
              <a:rPr lang="cs-CZ" sz="3200" dirty="0" err="1" smtClean="0"/>
              <a:t>episode</a:t>
            </a:r>
            <a:endParaRPr lang="en-US" sz="36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324100" y="0"/>
            <a:ext cx="4483100" cy="6604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r>
              <a:rPr lang="cs-CZ" sz="3200" dirty="0" err="1" smtClean="0"/>
              <a:t>Anaphylaxis</a:t>
            </a:r>
            <a:r>
              <a:rPr lang="cs-CZ" sz="3200" dirty="0" smtClean="0"/>
              <a:t> most </a:t>
            </a:r>
            <a:r>
              <a:rPr lang="cs-CZ" sz="3200" dirty="0" err="1" smtClean="0"/>
              <a:t>often</a:t>
            </a:r>
            <a:r>
              <a:rPr lang="cs-CZ" sz="3200" dirty="0" smtClean="0"/>
              <a:t> </a:t>
            </a:r>
            <a:r>
              <a:rPr lang="cs-CZ" sz="3200" dirty="0" err="1" smtClean="0"/>
              <a:t>results</a:t>
            </a:r>
            <a:r>
              <a:rPr lang="cs-CZ" sz="3200" dirty="0" smtClean="0"/>
              <a:t> </a:t>
            </a:r>
            <a:r>
              <a:rPr lang="cs-CZ" sz="3200" dirty="0" err="1" smtClean="0"/>
              <a:t>from</a:t>
            </a:r>
            <a:r>
              <a:rPr lang="cs-CZ" sz="3200" dirty="0" smtClean="0"/>
              <a:t> </a:t>
            </a:r>
            <a:r>
              <a:rPr lang="cs-CZ" sz="3200" dirty="0" err="1" smtClean="0"/>
              <a:t>an</a:t>
            </a:r>
            <a:r>
              <a:rPr lang="cs-CZ" sz="3200" dirty="0" smtClean="0"/>
              <a:t> </a:t>
            </a:r>
            <a:r>
              <a:rPr lang="cs-CZ" sz="3200" dirty="0" err="1" smtClean="0"/>
              <a:t>IgE-mediated</a:t>
            </a:r>
            <a:r>
              <a:rPr lang="cs-CZ" sz="3200" dirty="0" smtClean="0"/>
              <a:t> </a:t>
            </a:r>
            <a:r>
              <a:rPr lang="cs-CZ" sz="3200" dirty="0" err="1" smtClean="0"/>
              <a:t>allergic</a:t>
            </a:r>
            <a:r>
              <a:rPr lang="cs-CZ" sz="3200" dirty="0" smtClean="0"/>
              <a:t> </a:t>
            </a:r>
            <a:r>
              <a:rPr lang="cs-CZ" sz="3200" dirty="0" err="1" smtClean="0"/>
              <a:t>reaction</a:t>
            </a:r>
            <a:r>
              <a:rPr lang="cs-CZ" sz="3200" dirty="0" smtClean="0"/>
              <a:t>. </a:t>
            </a:r>
            <a:endParaRPr lang="cs-CZ" sz="3200" dirty="0" smtClean="0"/>
          </a:p>
          <a:p>
            <a:pPr lvl="0"/>
            <a:r>
              <a:rPr lang="cs-CZ" sz="3200" dirty="0" err="1" smtClean="0"/>
              <a:t>Common</a:t>
            </a:r>
            <a:r>
              <a:rPr lang="cs-CZ" sz="3200" dirty="0" smtClean="0"/>
              <a:t> </a:t>
            </a:r>
            <a:r>
              <a:rPr lang="cs-CZ" sz="3200" dirty="0" err="1" smtClean="0"/>
              <a:t>triggers</a:t>
            </a:r>
            <a:r>
              <a:rPr lang="cs-CZ" sz="3200" dirty="0" smtClean="0"/>
              <a:t> </a:t>
            </a:r>
            <a:r>
              <a:rPr lang="cs-CZ" sz="3200" dirty="0" err="1" smtClean="0"/>
              <a:t>include</a:t>
            </a:r>
            <a:r>
              <a:rPr lang="cs-CZ" sz="3200" dirty="0" smtClean="0"/>
              <a:t> </a:t>
            </a:r>
            <a:r>
              <a:rPr lang="cs-CZ" sz="3200" dirty="0" err="1" smtClean="0"/>
              <a:t>foods</a:t>
            </a:r>
            <a:r>
              <a:rPr lang="cs-CZ" sz="3200" dirty="0" smtClean="0"/>
              <a:t>, </a:t>
            </a:r>
            <a:r>
              <a:rPr lang="cs-CZ" sz="3200" dirty="0" err="1" smtClean="0"/>
              <a:t>insect</a:t>
            </a:r>
            <a:r>
              <a:rPr lang="cs-CZ" sz="3200" dirty="0" smtClean="0"/>
              <a:t> </a:t>
            </a:r>
            <a:r>
              <a:rPr lang="cs-CZ" sz="3200" dirty="0" err="1" smtClean="0"/>
              <a:t>stings</a:t>
            </a:r>
            <a:r>
              <a:rPr lang="cs-CZ" sz="3200" dirty="0" smtClean="0"/>
              <a:t>, and </a:t>
            </a:r>
            <a:r>
              <a:rPr lang="cs-CZ" sz="3200" dirty="0" err="1" smtClean="0"/>
              <a:t>medications</a:t>
            </a:r>
            <a:r>
              <a:rPr lang="cs-CZ" sz="3200" dirty="0" smtClean="0"/>
              <a:t>. </a:t>
            </a:r>
            <a:r>
              <a:rPr lang="cs-CZ" sz="3200" dirty="0" err="1" smtClean="0"/>
              <a:t>There</a:t>
            </a:r>
            <a:r>
              <a:rPr lang="cs-CZ" sz="3200" dirty="0" smtClean="0"/>
              <a:t> </a:t>
            </a:r>
            <a:r>
              <a:rPr lang="cs-CZ" sz="3200" dirty="0" err="1" smtClean="0"/>
              <a:t>is</a:t>
            </a:r>
            <a:r>
              <a:rPr lang="cs-CZ" sz="3200" dirty="0" smtClean="0"/>
              <a:t> a </a:t>
            </a:r>
            <a:r>
              <a:rPr lang="cs-CZ" sz="3200" dirty="0" err="1" smtClean="0"/>
              <a:t>rapidly</a:t>
            </a:r>
            <a:r>
              <a:rPr lang="cs-CZ" sz="3200" dirty="0" smtClean="0"/>
              <a:t> </a:t>
            </a:r>
            <a:r>
              <a:rPr lang="cs-CZ" sz="3200" dirty="0" err="1" smtClean="0"/>
              <a:t>expanding</a:t>
            </a:r>
            <a:r>
              <a:rPr lang="cs-CZ" sz="3200" dirty="0" smtClean="0"/>
              <a:t> list </a:t>
            </a:r>
            <a:r>
              <a:rPr lang="cs-CZ" sz="3200" dirty="0" err="1" smtClean="0"/>
              <a:t>of</a:t>
            </a:r>
            <a:r>
              <a:rPr lang="cs-CZ" sz="3200" dirty="0" smtClean="0"/>
              <a:t> novel </a:t>
            </a:r>
            <a:r>
              <a:rPr lang="cs-CZ" sz="3200" dirty="0" err="1" smtClean="0"/>
              <a:t>and</a:t>
            </a:r>
            <a:r>
              <a:rPr lang="cs-CZ" sz="3200" dirty="0" smtClean="0"/>
              <a:t>/</a:t>
            </a:r>
            <a:r>
              <a:rPr lang="cs-CZ" sz="3200" dirty="0" err="1" smtClean="0"/>
              <a:t>or</a:t>
            </a:r>
            <a:r>
              <a:rPr lang="cs-CZ" sz="3200" dirty="0" smtClean="0"/>
              <a:t> </a:t>
            </a:r>
            <a:r>
              <a:rPr lang="cs-CZ" sz="3200" dirty="0" err="1" smtClean="0"/>
              <a:t>unusual</a:t>
            </a:r>
            <a:r>
              <a:rPr lang="cs-CZ" sz="3200" dirty="0" smtClean="0"/>
              <a:t> </a:t>
            </a:r>
            <a:r>
              <a:rPr lang="cs-CZ" sz="3200" dirty="0" err="1" smtClean="0"/>
              <a:t>triggers</a:t>
            </a:r>
            <a:r>
              <a:rPr lang="cs-CZ" sz="3200" dirty="0" smtClean="0"/>
              <a:t> </a:t>
            </a:r>
          </a:p>
          <a:p>
            <a:pPr lvl="0"/>
            <a:r>
              <a:rPr lang="cs-CZ" sz="3200" dirty="0" err="1" smtClean="0"/>
              <a:t>The</a:t>
            </a:r>
            <a:r>
              <a:rPr lang="cs-CZ" sz="3200" dirty="0" smtClean="0"/>
              <a:t> </a:t>
            </a:r>
            <a:r>
              <a:rPr lang="cs-CZ" sz="3200" dirty="0" err="1" smtClean="0"/>
              <a:t>clinical</a:t>
            </a:r>
            <a:r>
              <a:rPr lang="cs-CZ" sz="3200" dirty="0" smtClean="0"/>
              <a:t> </a:t>
            </a:r>
            <a:r>
              <a:rPr lang="cs-CZ" sz="3200" dirty="0" err="1" smtClean="0"/>
              <a:t>diagnosis</a:t>
            </a:r>
            <a:r>
              <a:rPr lang="cs-CZ" sz="3200" dirty="0" smtClean="0"/>
              <a:t> </a:t>
            </a:r>
            <a:r>
              <a:rPr lang="cs-CZ" sz="3200" dirty="0" err="1" smtClean="0"/>
              <a:t>of</a:t>
            </a:r>
            <a:r>
              <a:rPr lang="cs-CZ" sz="3200" dirty="0" smtClean="0"/>
              <a:t> </a:t>
            </a:r>
            <a:r>
              <a:rPr lang="cs-CZ" sz="3200" dirty="0" err="1" smtClean="0"/>
              <a:t>anaphylaxis</a:t>
            </a:r>
            <a:r>
              <a:rPr lang="cs-CZ" sz="3200" dirty="0" smtClean="0"/>
              <a:t> </a:t>
            </a:r>
            <a:r>
              <a:rPr lang="cs-CZ" sz="3200" dirty="0" err="1" smtClean="0"/>
              <a:t>may</a:t>
            </a:r>
            <a:r>
              <a:rPr lang="cs-CZ" sz="3200" dirty="0" smtClean="0"/>
              <a:t> </a:t>
            </a:r>
            <a:r>
              <a:rPr lang="cs-CZ" sz="3200" dirty="0" err="1" smtClean="0"/>
              <a:t>or</a:t>
            </a:r>
            <a:r>
              <a:rPr lang="cs-CZ" sz="3200" dirty="0" smtClean="0"/>
              <a:t> </a:t>
            </a:r>
            <a:r>
              <a:rPr lang="cs-CZ" sz="3200" dirty="0" err="1" smtClean="0"/>
              <a:t>may</a:t>
            </a:r>
            <a:r>
              <a:rPr lang="cs-CZ" sz="3200" dirty="0" smtClean="0"/>
              <a:t> not </a:t>
            </a:r>
            <a:r>
              <a:rPr lang="cs-CZ" sz="3200" dirty="0" err="1" smtClean="0"/>
              <a:t>be</a:t>
            </a:r>
            <a:r>
              <a:rPr lang="cs-CZ" sz="3200" dirty="0" smtClean="0"/>
              <a:t> </a:t>
            </a:r>
            <a:r>
              <a:rPr lang="cs-CZ" sz="3200" dirty="0" err="1" smtClean="0"/>
              <a:t>confirmed</a:t>
            </a:r>
            <a:r>
              <a:rPr lang="cs-CZ" sz="3200" dirty="0" smtClean="0"/>
              <a:t> by </a:t>
            </a:r>
            <a:r>
              <a:rPr lang="cs-CZ" sz="3200" dirty="0" err="1" smtClean="0"/>
              <a:t>measurement</a:t>
            </a:r>
            <a:r>
              <a:rPr lang="cs-CZ" sz="3200" dirty="0" smtClean="0"/>
              <a:t> </a:t>
            </a:r>
            <a:r>
              <a:rPr lang="cs-CZ" sz="3200" dirty="0" err="1" smtClean="0"/>
              <a:t>of</a:t>
            </a:r>
            <a:r>
              <a:rPr lang="cs-CZ" sz="3200" dirty="0" smtClean="0"/>
              <a:t> </a:t>
            </a:r>
            <a:r>
              <a:rPr lang="cs-CZ" sz="3200" dirty="0" err="1" smtClean="0"/>
              <a:t>elevated</a:t>
            </a:r>
            <a:r>
              <a:rPr lang="cs-CZ" sz="3200" dirty="0" smtClean="0"/>
              <a:t> </a:t>
            </a:r>
            <a:r>
              <a:rPr lang="cs-CZ" sz="3200" dirty="0" err="1" smtClean="0"/>
              <a:t>concentrations</a:t>
            </a:r>
            <a:r>
              <a:rPr lang="cs-CZ" sz="3200" dirty="0" smtClean="0"/>
              <a:t> </a:t>
            </a:r>
            <a:r>
              <a:rPr lang="cs-CZ" sz="3200" dirty="0" err="1" smtClean="0"/>
              <a:t>of</a:t>
            </a:r>
            <a:r>
              <a:rPr lang="cs-CZ" sz="3200" dirty="0" smtClean="0"/>
              <a:t> plasma histamine </a:t>
            </a:r>
            <a:r>
              <a:rPr lang="cs-CZ" sz="3200" dirty="0" err="1" smtClean="0"/>
              <a:t>or</a:t>
            </a:r>
            <a:r>
              <a:rPr lang="cs-CZ" sz="3200" dirty="0" smtClean="0"/>
              <a:t> </a:t>
            </a:r>
            <a:r>
              <a:rPr lang="cs-CZ" sz="3200" dirty="0" err="1" smtClean="0"/>
              <a:t>serum</a:t>
            </a:r>
            <a:r>
              <a:rPr lang="cs-CZ" sz="3200" dirty="0" smtClean="0"/>
              <a:t> </a:t>
            </a:r>
            <a:r>
              <a:rPr lang="cs-CZ" sz="3200" dirty="0" err="1" smtClean="0"/>
              <a:t>or</a:t>
            </a:r>
            <a:r>
              <a:rPr lang="cs-CZ" sz="3200" dirty="0" smtClean="0"/>
              <a:t> plasma </a:t>
            </a:r>
            <a:r>
              <a:rPr lang="cs-CZ" sz="3200" dirty="0" err="1" smtClean="0"/>
              <a:t>total</a:t>
            </a:r>
            <a:r>
              <a:rPr lang="cs-CZ" sz="3200" dirty="0" smtClean="0"/>
              <a:t> </a:t>
            </a:r>
            <a:r>
              <a:rPr lang="cs-CZ" sz="3200" dirty="0" err="1" smtClean="0"/>
              <a:t>tryptase</a:t>
            </a:r>
            <a:r>
              <a:rPr lang="cs-CZ" sz="3200" dirty="0" smtClean="0"/>
              <a:t>. </a:t>
            </a:r>
            <a:r>
              <a:rPr lang="cs-CZ" sz="3200" dirty="0" err="1" smtClean="0"/>
              <a:t>Elevations</a:t>
            </a:r>
            <a:r>
              <a:rPr lang="cs-CZ" sz="3200" dirty="0" smtClean="0"/>
              <a:t> in these </a:t>
            </a:r>
            <a:r>
              <a:rPr lang="cs-CZ" sz="3200" dirty="0" err="1" smtClean="0"/>
              <a:t>mediators</a:t>
            </a:r>
            <a:r>
              <a:rPr lang="cs-CZ" sz="3200" dirty="0" smtClean="0"/>
              <a:t> are </a:t>
            </a:r>
            <a:r>
              <a:rPr lang="cs-CZ" sz="3200" dirty="0" err="1" smtClean="0"/>
              <a:t>transient</a:t>
            </a:r>
            <a:endParaRPr lang="en-US" sz="3200" dirty="0" smtClean="0"/>
          </a:p>
          <a:p>
            <a:endParaRPr lang="en-US" sz="3600" dirty="0" smtClean="0"/>
          </a:p>
          <a:p>
            <a:endParaRPr lang="en-US" sz="36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75656" y="50800"/>
            <a:ext cx="5832648" cy="672267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r>
              <a:rPr lang="cs-CZ" sz="3600" dirty="0" smtClean="0"/>
              <a:t>Prompt </a:t>
            </a:r>
            <a:r>
              <a:rPr lang="cs-CZ" sz="3600" dirty="0" err="1" smtClean="0"/>
              <a:t>recognition</a:t>
            </a:r>
            <a:r>
              <a:rPr lang="cs-CZ" sz="3600" dirty="0" smtClean="0"/>
              <a:t> </a:t>
            </a:r>
            <a:r>
              <a:rPr lang="cs-CZ" sz="3600" dirty="0" err="1" smtClean="0"/>
              <a:t>and</a:t>
            </a:r>
            <a:r>
              <a:rPr lang="cs-CZ" sz="3600" dirty="0" smtClean="0"/>
              <a:t> </a:t>
            </a:r>
            <a:r>
              <a:rPr lang="cs-CZ" sz="3600" dirty="0" err="1" smtClean="0"/>
              <a:t>treatment</a:t>
            </a:r>
            <a:r>
              <a:rPr lang="cs-CZ" sz="3600" dirty="0" smtClean="0"/>
              <a:t> are </a:t>
            </a:r>
            <a:r>
              <a:rPr lang="cs-CZ" sz="3600" dirty="0" err="1" smtClean="0"/>
              <a:t>critical</a:t>
            </a:r>
            <a:r>
              <a:rPr lang="cs-CZ" sz="3600" dirty="0" smtClean="0"/>
              <a:t> in </a:t>
            </a:r>
            <a:r>
              <a:rPr lang="cs-CZ" sz="3600" dirty="0" err="1" smtClean="0"/>
              <a:t>anaphylaxis</a:t>
            </a:r>
            <a:r>
              <a:rPr lang="cs-CZ" sz="3600" dirty="0" smtClean="0"/>
              <a:t>. In </a:t>
            </a:r>
            <a:r>
              <a:rPr lang="cs-CZ" sz="3600" dirty="0" err="1" smtClean="0"/>
              <a:t>fatal</a:t>
            </a:r>
            <a:r>
              <a:rPr lang="cs-CZ" sz="3600" dirty="0" smtClean="0"/>
              <a:t> </a:t>
            </a:r>
            <a:r>
              <a:rPr lang="cs-CZ" sz="3600" dirty="0" err="1" smtClean="0"/>
              <a:t>anaphylaxis</a:t>
            </a:r>
            <a:r>
              <a:rPr lang="cs-CZ" sz="3600" dirty="0" smtClean="0"/>
              <a:t>, </a:t>
            </a:r>
            <a:r>
              <a:rPr lang="cs-CZ" sz="3600" dirty="0" err="1" smtClean="0"/>
              <a:t>median</a:t>
            </a:r>
            <a:r>
              <a:rPr lang="cs-CZ" sz="3600" dirty="0" smtClean="0"/>
              <a:t> </a:t>
            </a:r>
            <a:r>
              <a:rPr lang="cs-CZ" sz="3600" dirty="0" err="1" smtClean="0"/>
              <a:t>times</a:t>
            </a:r>
            <a:r>
              <a:rPr lang="cs-CZ" sz="3600" dirty="0" smtClean="0"/>
              <a:t> to </a:t>
            </a:r>
            <a:r>
              <a:rPr lang="cs-CZ" sz="3600" dirty="0" err="1" smtClean="0"/>
              <a:t>cardiorespiratory</a:t>
            </a:r>
            <a:r>
              <a:rPr lang="cs-CZ" sz="3600" dirty="0" smtClean="0"/>
              <a:t> </a:t>
            </a:r>
            <a:r>
              <a:rPr lang="cs-CZ" sz="3600" dirty="0" err="1" smtClean="0"/>
              <a:t>arrest</a:t>
            </a:r>
            <a:r>
              <a:rPr lang="cs-CZ" sz="3600" dirty="0" smtClean="0"/>
              <a:t> are </a:t>
            </a:r>
            <a:r>
              <a:rPr lang="cs-CZ" sz="3600" b="1" dirty="0" smtClean="0">
                <a:solidFill>
                  <a:srgbClr val="C00000"/>
                </a:solidFill>
              </a:rPr>
              <a:t>5 </a:t>
            </a:r>
            <a:r>
              <a:rPr lang="cs-CZ" sz="3600" b="1" dirty="0" err="1" smtClean="0">
                <a:solidFill>
                  <a:srgbClr val="C00000"/>
                </a:solidFill>
              </a:rPr>
              <a:t>minutes</a:t>
            </a:r>
            <a:r>
              <a:rPr lang="cs-CZ" sz="3600" b="1" dirty="0" smtClean="0">
                <a:solidFill>
                  <a:srgbClr val="C00000"/>
                </a:solidFill>
              </a:rPr>
              <a:t> </a:t>
            </a:r>
            <a:r>
              <a:rPr lang="cs-CZ" sz="3600" dirty="0" smtClean="0"/>
              <a:t>in </a:t>
            </a:r>
            <a:r>
              <a:rPr lang="cs-CZ" sz="3600" dirty="0" err="1" smtClean="0"/>
              <a:t>iatrogenic</a:t>
            </a:r>
            <a:r>
              <a:rPr lang="cs-CZ" sz="3600" dirty="0" smtClean="0"/>
              <a:t> </a:t>
            </a:r>
            <a:r>
              <a:rPr lang="cs-CZ" sz="3600" dirty="0" err="1" smtClean="0"/>
              <a:t>anaphylaxis</a:t>
            </a:r>
            <a:r>
              <a:rPr lang="cs-CZ" sz="3600" dirty="0" smtClean="0"/>
              <a:t>, </a:t>
            </a:r>
            <a:r>
              <a:rPr lang="cs-CZ" sz="3600" b="1" dirty="0" smtClean="0">
                <a:solidFill>
                  <a:srgbClr val="C00000"/>
                </a:solidFill>
              </a:rPr>
              <a:t>15 </a:t>
            </a:r>
            <a:r>
              <a:rPr lang="cs-CZ" sz="3600" b="1" dirty="0" err="1" smtClean="0">
                <a:solidFill>
                  <a:srgbClr val="C00000"/>
                </a:solidFill>
              </a:rPr>
              <a:t>minutes</a:t>
            </a:r>
            <a:r>
              <a:rPr lang="cs-CZ" sz="3600" dirty="0" smtClean="0"/>
              <a:t> in </a:t>
            </a:r>
            <a:r>
              <a:rPr lang="cs-CZ" sz="3600" dirty="0" err="1" smtClean="0"/>
              <a:t>stinging</a:t>
            </a:r>
            <a:r>
              <a:rPr lang="cs-CZ" sz="3600" dirty="0" smtClean="0"/>
              <a:t> </a:t>
            </a:r>
            <a:r>
              <a:rPr lang="cs-CZ" sz="3600" dirty="0" err="1" smtClean="0"/>
              <a:t>insect</a:t>
            </a:r>
            <a:r>
              <a:rPr lang="cs-CZ" sz="3600" dirty="0" smtClean="0"/>
              <a:t> </a:t>
            </a:r>
            <a:r>
              <a:rPr lang="cs-CZ" sz="3600" dirty="0" err="1" smtClean="0"/>
              <a:t>venom</a:t>
            </a:r>
            <a:r>
              <a:rPr lang="cs-CZ" sz="3600" dirty="0" smtClean="0"/>
              <a:t>-</a:t>
            </a:r>
            <a:r>
              <a:rPr lang="cs-CZ" sz="3600" dirty="0" err="1" smtClean="0"/>
              <a:t>induced</a:t>
            </a:r>
            <a:r>
              <a:rPr lang="cs-CZ" sz="3600" dirty="0" smtClean="0"/>
              <a:t> </a:t>
            </a:r>
            <a:r>
              <a:rPr lang="cs-CZ" sz="3600" dirty="0" err="1" smtClean="0"/>
              <a:t>anaphylaxis</a:t>
            </a:r>
            <a:r>
              <a:rPr lang="cs-CZ" sz="3600" dirty="0" smtClean="0"/>
              <a:t>, </a:t>
            </a:r>
            <a:r>
              <a:rPr lang="cs-CZ" sz="3600" dirty="0" err="1" smtClean="0"/>
              <a:t>and</a:t>
            </a:r>
            <a:r>
              <a:rPr lang="cs-CZ" sz="3600" dirty="0" smtClean="0"/>
              <a:t> </a:t>
            </a:r>
            <a:r>
              <a:rPr lang="cs-CZ" sz="3600" b="1" dirty="0" smtClean="0">
                <a:solidFill>
                  <a:srgbClr val="C00000"/>
                </a:solidFill>
              </a:rPr>
              <a:t>30 </a:t>
            </a:r>
            <a:r>
              <a:rPr lang="cs-CZ" sz="3600" b="1" dirty="0" err="1" smtClean="0">
                <a:solidFill>
                  <a:srgbClr val="C00000"/>
                </a:solidFill>
              </a:rPr>
              <a:t>minutes</a:t>
            </a:r>
            <a:r>
              <a:rPr lang="cs-CZ" sz="3600" b="1" dirty="0" smtClean="0">
                <a:solidFill>
                  <a:srgbClr val="C00000"/>
                </a:solidFill>
              </a:rPr>
              <a:t> </a:t>
            </a:r>
            <a:r>
              <a:rPr lang="cs-CZ" sz="3600" dirty="0" smtClean="0"/>
              <a:t>in </a:t>
            </a:r>
            <a:r>
              <a:rPr lang="cs-CZ" sz="3600" dirty="0" err="1" smtClean="0"/>
              <a:t>food</a:t>
            </a:r>
            <a:r>
              <a:rPr lang="cs-CZ" sz="3600" dirty="0" smtClean="0"/>
              <a:t>-</a:t>
            </a:r>
            <a:r>
              <a:rPr lang="cs-CZ" sz="3600" dirty="0" err="1" smtClean="0"/>
              <a:t>induced</a:t>
            </a:r>
            <a:r>
              <a:rPr lang="cs-CZ" sz="3600" dirty="0" smtClean="0"/>
              <a:t> </a:t>
            </a:r>
            <a:r>
              <a:rPr lang="cs-CZ" sz="3600" dirty="0" err="1" smtClean="0"/>
              <a:t>anaphylaxis</a:t>
            </a:r>
            <a:r>
              <a:rPr lang="cs-CZ" sz="3600" dirty="0" smtClean="0"/>
              <a:t>.</a:t>
            </a:r>
            <a:endParaRPr lang="en-US" sz="3600" dirty="0" smtClean="0"/>
          </a:p>
          <a:p>
            <a:pPr lvl="0"/>
            <a:r>
              <a:rPr lang="cs-CZ" sz="3600" dirty="0" err="1" smtClean="0"/>
              <a:t>Initial</a:t>
            </a:r>
            <a:r>
              <a:rPr lang="cs-CZ" sz="3600" dirty="0" smtClean="0"/>
              <a:t> management </a:t>
            </a:r>
            <a:r>
              <a:rPr lang="cs-CZ" sz="3600" dirty="0" err="1" smtClean="0"/>
              <a:t>is</a:t>
            </a:r>
            <a:r>
              <a:rPr lang="cs-CZ" sz="3600" dirty="0" smtClean="0"/>
              <a:t> </a:t>
            </a:r>
            <a:r>
              <a:rPr lang="cs-CZ" sz="3600" dirty="0" err="1" smtClean="0"/>
              <a:t>summarized</a:t>
            </a:r>
            <a:r>
              <a:rPr lang="cs-CZ" sz="3600" dirty="0" smtClean="0"/>
              <a:t> in a rapid </a:t>
            </a:r>
            <a:r>
              <a:rPr lang="cs-CZ" sz="3600" dirty="0" err="1" smtClean="0"/>
              <a:t>overview</a:t>
            </a:r>
            <a:r>
              <a:rPr lang="cs-CZ" sz="3600" dirty="0" smtClean="0"/>
              <a:t> table </a:t>
            </a:r>
            <a:endParaRPr lang="en-US" sz="36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67544" y="152400"/>
            <a:ext cx="8219256" cy="6012904"/>
          </a:xfrm>
          <a:solidFill>
            <a:schemeClr val="accent1">
              <a:lumMod val="20000"/>
              <a:lumOff val="80000"/>
            </a:schemeClr>
          </a:solidFill>
        </p:spPr>
        <p:txBody>
          <a:bodyPr/>
          <a:lstStyle/>
          <a:p>
            <a:pPr lvl="0"/>
            <a:r>
              <a:rPr lang="cs-CZ" sz="3600" dirty="0" err="1" smtClean="0">
                <a:latin typeface="Times New Roman" panose="02020603050405020304" pitchFamily="18" charset="0"/>
                <a:cs typeface="Times New Roman" panose="02020603050405020304" pitchFamily="18" charset="0"/>
              </a:rPr>
              <a:t>Anaphylaxis</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is</a:t>
            </a:r>
            <a:r>
              <a:rPr lang="cs-CZ" sz="3600" dirty="0" smtClean="0">
                <a:latin typeface="Times New Roman" panose="02020603050405020304" pitchFamily="18" charset="0"/>
                <a:cs typeface="Times New Roman" panose="02020603050405020304" pitchFamily="18" charset="0"/>
              </a:rPr>
              <a:t> a </a:t>
            </a:r>
            <a:r>
              <a:rPr lang="cs-CZ" sz="3600" dirty="0" err="1" smtClean="0">
                <a:latin typeface="Times New Roman" panose="02020603050405020304" pitchFamily="18" charset="0"/>
                <a:cs typeface="Times New Roman" panose="02020603050405020304" pitchFamily="18" charset="0"/>
              </a:rPr>
              <a:t>serious</a:t>
            </a:r>
            <a:r>
              <a:rPr lang="cs-CZ" sz="3600" dirty="0" smtClean="0">
                <a:latin typeface="Times New Roman" panose="02020603050405020304" pitchFamily="18" charset="0"/>
                <a:cs typeface="Times New Roman" panose="02020603050405020304" pitchFamily="18" charset="0"/>
              </a:rPr>
              <a:t> </a:t>
            </a:r>
            <a:r>
              <a:rPr lang="cs-CZ" sz="4000" b="1" dirty="0" err="1" smtClean="0">
                <a:latin typeface="Times New Roman" panose="02020603050405020304" pitchFamily="18" charset="0"/>
                <a:cs typeface="Times New Roman" panose="02020603050405020304" pitchFamily="18" charset="0"/>
              </a:rPr>
              <a:t>allergic</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reaction</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that</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is</a:t>
            </a:r>
            <a:r>
              <a:rPr lang="cs-CZ" sz="3600" dirty="0" smtClean="0">
                <a:latin typeface="Times New Roman" panose="02020603050405020304" pitchFamily="18" charset="0"/>
                <a:cs typeface="Times New Roman" panose="02020603050405020304" pitchFamily="18" charset="0"/>
              </a:rPr>
              <a:t> rapid in </a:t>
            </a:r>
            <a:r>
              <a:rPr lang="cs-CZ" sz="3600" dirty="0" err="1" smtClean="0">
                <a:latin typeface="Times New Roman" panose="02020603050405020304" pitchFamily="18" charset="0"/>
                <a:cs typeface="Times New Roman" panose="02020603050405020304" pitchFamily="18" charset="0"/>
              </a:rPr>
              <a:t>onset</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and</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may</a:t>
            </a:r>
            <a:r>
              <a:rPr lang="cs-CZ" sz="3600" dirty="0" smtClean="0">
                <a:latin typeface="Times New Roman" panose="02020603050405020304" pitchFamily="18" charset="0"/>
                <a:cs typeface="Times New Roman" panose="02020603050405020304" pitchFamily="18" charset="0"/>
              </a:rPr>
              <a:t> cause </a:t>
            </a:r>
            <a:r>
              <a:rPr lang="cs-CZ" sz="3600" b="1" dirty="0" err="1" smtClean="0">
                <a:solidFill>
                  <a:srgbClr val="C00000"/>
                </a:solidFill>
                <a:latin typeface="Times New Roman" panose="02020603050405020304" pitchFamily="18" charset="0"/>
                <a:cs typeface="Times New Roman" panose="02020603050405020304" pitchFamily="18" charset="0"/>
              </a:rPr>
              <a:t>death</a:t>
            </a:r>
            <a:endParaRPr lang="cs-CZ" sz="3600" b="1" dirty="0" smtClean="0">
              <a:solidFill>
                <a:srgbClr val="C00000"/>
              </a:solidFill>
              <a:latin typeface="Times New Roman" panose="02020603050405020304" pitchFamily="18" charset="0"/>
              <a:cs typeface="Times New Roman" panose="02020603050405020304" pitchFamily="18" charset="0"/>
            </a:endParaRPr>
          </a:p>
          <a:p>
            <a:r>
              <a:rPr lang="cs-CZ" sz="3600" dirty="0" err="1" smtClean="0">
                <a:latin typeface="Times New Roman" panose="02020603050405020304" pitchFamily="18" charset="0"/>
                <a:cs typeface="Times New Roman" panose="02020603050405020304" pitchFamily="18" charset="0"/>
              </a:rPr>
              <a:t>The</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rate</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of</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occurrence</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is</a:t>
            </a:r>
            <a:r>
              <a:rPr lang="cs-CZ" sz="3600" dirty="0" smtClean="0">
                <a:latin typeface="Times New Roman" panose="02020603050405020304" pitchFamily="18" charset="0"/>
                <a:cs typeface="Times New Roman" panose="02020603050405020304" pitchFamily="18" charset="0"/>
              </a:rPr>
              <a:t> </a:t>
            </a:r>
            <a:r>
              <a:rPr lang="cs-CZ" sz="3600" b="1" dirty="0" err="1" smtClean="0">
                <a:solidFill>
                  <a:srgbClr val="C00000"/>
                </a:solidFill>
                <a:latin typeface="Times New Roman" panose="02020603050405020304" pitchFamily="18" charset="0"/>
                <a:cs typeface="Times New Roman" panose="02020603050405020304" pitchFamily="18" charset="0"/>
              </a:rPr>
              <a:t>increasing</a:t>
            </a:r>
            <a:r>
              <a:rPr lang="cs-CZ" sz="3600" dirty="0" smtClean="0">
                <a:latin typeface="Times New Roman" panose="02020603050405020304" pitchFamily="18" charset="0"/>
                <a:cs typeface="Times New Roman" panose="02020603050405020304" pitchFamily="18" charset="0"/>
              </a:rPr>
              <a:t> in </a:t>
            </a:r>
            <a:r>
              <a:rPr lang="cs-CZ" sz="3600" dirty="0" err="1" smtClean="0">
                <a:latin typeface="Times New Roman" panose="02020603050405020304" pitchFamily="18" charset="0"/>
                <a:cs typeface="Times New Roman" panose="02020603050405020304" pitchFamily="18" charset="0"/>
              </a:rPr>
              <a:t>industrialized</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countries</a:t>
            </a:r>
            <a:r>
              <a:rPr lang="cs-CZ" sz="3600" dirty="0" smtClean="0">
                <a:latin typeface="Times New Roman" panose="02020603050405020304" pitchFamily="18" charset="0"/>
                <a:cs typeface="Times New Roman" panose="02020603050405020304" pitchFamily="18" charset="0"/>
              </a:rPr>
              <a:t>  </a:t>
            </a:r>
          </a:p>
          <a:p>
            <a:r>
              <a:rPr lang="cs-CZ" sz="3600" dirty="0" err="1" smtClean="0">
                <a:latin typeface="Times New Roman" panose="02020603050405020304" pitchFamily="18" charset="0"/>
                <a:cs typeface="Times New Roman" panose="02020603050405020304" pitchFamily="18" charset="0"/>
              </a:rPr>
              <a:t>Anaphylaxis</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is</a:t>
            </a:r>
            <a:r>
              <a:rPr lang="cs-CZ" sz="3600" dirty="0" smtClean="0">
                <a:latin typeface="Times New Roman" panose="02020603050405020304" pitchFamily="18" charset="0"/>
                <a:cs typeface="Times New Roman" panose="02020603050405020304" pitchFamily="18" charset="0"/>
              </a:rPr>
              <a:t> not </a:t>
            </a:r>
            <a:r>
              <a:rPr lang="cs-CZ" sz="3600" dirty="0" err="1" smtClean="0">
                <a:latin typeface="Times New Roman" panose="02020603050405020304" pitchFamily="18" charset="0"/>
                <a:cs typeface="Times New Roman" panose="02020603050405020304" pitchFamily="18" charset="0"/>
              </a:rPr>
              <a:t>always</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recognized</a:t>
            </a:r>
            <a:r>
              <a:rPr lang="cs-CZ" sz="3600" dirty="0" smtClean="0">
                <a:latin typeface="Times New Roman" panose="02020603050405020304" pitchFamily="18" charset="0"/>
                <a:cs typeface="Times New Roman" panose="02020603050405020304" pitchFamily="18" charset="0"/>
              </a:rPr>
              <a:t> as such </a:t>
            </a:r>
            <a:r>
              <a:rPr lang="cs-CZ" sz="3600" dirty="0" err="1" smtClean="0">
                <a:latin typeface="Times New Roman" panose="02020603050405020304" pitchFamily="18" charset="0"/>
                <a:cs typeface="Times New Roman" panose="02020603050405020304" pitchFamily="18" charset="0"/>
              </a:rPr>
              <a:t>because</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it</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can</a:t>
            </a:r>
            <a:r>
              <a:rPr lang="cs-CZ" sz="3600" dirty="0" smtClean="0">
                <a:latin typeface="Times New Roman" panose="02020603050405020304" pitchFamily="18" charset="0"/>
                <a:cs typeface="Times New Roman" panose="02020603050405020304" pitchFamily="18" charset="0"/>
              </a:rPr>
              <a:t> </a:t>
            </a:r>
            <a:r>
              <a:rPr lang="cs-CZ" sz="3600" b="1" dirty="0" err="1" smtClean="0">
                <a:solidFill>
                  <a:srgbClr val="C00000"/>
                </a:solidFill>
                <a:latin typeface="Times New Roman" panose="02020603050405020304" pitchFamily="18" charset="0"/>
                <a:cs typeface="Times New Roman" panose="02020603050405020304" pitchFamily="18" charset="0"/>
              </a:rPr>
              <a:t>mimic</a:t>
            </a:r>
            <a:r>
              <a:rPr lang="cs-CZ" sz="3600" b="1" dirty="0" smtClean="0">
                <a:solidFill>
                  <a:srgbClr val="C00000"/>
                </a:solidFill>
                <a:latin typeface="Times New Roman" panose="02020603050405020304" pitchFamily="18" charset="0"/>
                <a:cs typeface="Times New Roman" panose="02020603050405020304" pitchFamily="18" charset="0"/>
              </a:rPr>
              <a:t> </a:t>
            </a:r>
            <a:r>
              <a:rPr lang="cs-CZ" sz="3600" b="1" dirty="0" err="1" smtClean="0">
                <a:solidFill>
                  <a:srgbClr val="C00000"/>
                </a:solidFill>
                <a:latin typeface="Times New Roman" panose="02020603050405020304" pitchFamily="18" charset="0"/>
                <a:cs typeface="Times New Roman" panose="02020603050405020304" pitchFamily="18" charset="0"/>
              </a:rPr>
              <a:t>other</a:t>
            </a:r>
            <a:r>
              <a:rPr lang="cs-CZ" sz="3600" b="1" dirty="0" smtClean="0">
                <a:solidFill>
                  <a:srgbClr val="C00000"/>
                </a:solidFill>
                <a:latin typeface="Times New Roman" panose="02020603050405020304" pitchFamily="18" charset="0"/>
                <a:cs typeface="Times New Roman" panose="02020603050405020304" pitchFamily="18" charset="0"/>
              </a:rPr>
              <a:t> </a:t>
            </a:r>
            <a:r>
              <a:rPr lang="cs-CZ" sz="3600" b="1" dirty="0" err="1" smtClean="0">
                <a:solidFill>
                  <a:srgbClr val="C00000"/>
                </a:solidFill>
                <a:latin typeface="Times New Roman" panose="02020603050405020304" pitchFamily="18" charset="0"/>
                <a:cs typeface="Times New Roman" panose="02020603050405020304" pitchFamily="18" charset="0"/>
              </a:rPr>
              <a:t>conditions</a:t>
            </a:r>
            <a:r>
              <a:rPr lang="cs-CZ" sz="3600" b="1" dirty="0" smtClean="0">
                <a:solidFill>
                  <a:srgbClr val="FF0000"/>
                </a:solidFill>
                <a:latin typeface="Times New Roman" panose="02020603050405020304" pitchFamily="18" charset="0"/>
                <a:cs typeface="Times New Roman" panose="02020603050405020304" pitchFamily="18" charset="0"/>
              </a:rPr>
              <a:t> </a:t>
            </a:r>
            <a:r>
              <a:rPr lang="cs-CZ" sz="3600" dirty="0" smtClean="0">
                <a:latin typeface="Times New Roman" panose="02020603050405020304" pitchFamily="18" charset="0"/>
                <a:cs typeface="Times New Roman" panose="02020603050405020304" pitchFamily="18" charset="0"/>
              </a:rPr>
              <a:t>and </a:t>
            </a:r>
            <a:r>
              <a:rPr lang="cs-CZ" sz="3600" dirty="0" err="1" smtClean="0">
                <a:latin typeface="Times New Roman" panose="02020603050405020304" pitchFamily="18" charset="0"/>
                <a:cs typeface="Times New Roman" panose="02020603050405020304" pitchFamily="18" charset="0"/>
              </a:rPr>
              <a:t>is</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variable</a:t>
            </a:r>
            <a:r>
              <a:rPr lang="cs-CZ" sz="3600" dirty="0" smtClean="0">
                <a:latin typeface="Times New Roman" panose="02020603050405020304" pitchFamily="18" charset="0"/>
                <a:cs typeface="Times New Roman" panose="02020603050405020304" pitchFamily="18" charset="0"/>
              </a:rPr>
              <a:t> in </a:t>
            </a:r>
            <a:r>
              <a:rPr lang="cs-CZ" sz="3600" dirty="0" err="1" smtClean="0">
                <a:latin typeface="Times New Roman" panose="02020603050405020304" pitchFamily="18" charset="0"/>
                <a:cs typeface="Times New Roman" panose="02020603050405020304" pitchFamily="18" charset="0"/>
              </a:rPr>
              <a:t>its</a:t>
            </a:r>
            <a:r>
              <a:rPr lang="cs-CZ" sz="3600" dirty="0" smtClean="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presentation</a:t>
            </a:r>
            <a:r>
              <a:rPr lang="cs-CZ"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a:p>
            <a:pPr marL="0" lvl="0" indent="0">
              <a:buNone/>
            </a:pPr>
            <a:r>
              <a:rPr lang="cs-CZ" sz="3600"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7774" y="332656"/>
            <a:ext cx="5916513" cy="6283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4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latin typeface="Georgia"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0"/>
            <a:ext cx="7200800" cy="774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372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42910" y="-142900"/>
            <a:ext cx="6143668" cy="7643842"/>
          </a:xfrm>
          <a:prstGeom prst="rect">
            <a:avLst/>
          </a:prstGeom>
          <a:noFill/>
          <a:ln w="9525">
            <a:noFill/>
            <a:miter lim="800000"/>
            <a:headEnd/>
            <a:tailEnd/>
          </a:ln>
        </p:spPr>
      </p:pic>
      <p:pic>
        <p:nvPicPr>
          <p:cNvPr id="3" name="Picture 4" descr="adrenalin_zentiva"/>
          <p:cNvPicPr>
            <a:picLocks noChangeAspect="1" noChangeArrowheads="1"/>
          </p:cNvPicPr>
          <p:nvPr/>
        </p:nvPicPr>
        <p:blipFill>
          <a:blip r:embed="rId3"/>
          <a:srcRect/>
          <a:stretch>
            <a:fillRect/>
          </a:stretch>
        </p:blipFill>
        <p:spPr bwMode="auto">
          <a:xfrm>
            <a:off x="6982337" y="0"/>
            <a:ext cx="2161663" cy="1804989"/>
          </a:xfrm>
          <a:prstGeom prst="rect">
            <a:avLst/>
          </a:prstGeom>
          <a:noFill/>
          <a:ln w="9525">
            <a:noFill/>
            <a:miter lim="800000"/>
            <a:headEnd/>
            <a:tailEnd/>
          </a:ln>
        </p:spPr>
      </p:pic>
      <p:pic>
        <p:nvPicPr>
          <p:cNvPr id="4" name="Picture 4" descr="infuze"/>
          <p:cNvPicPr>
            <a:picLocks noChangeAspect="1" noChangeArrowheads="1"/>
          </p:cNvPicPr>
          <p:nvPr/>
        </p:nvPicPr>
        <p:blipFill>
          <a:blip r:embed="rId4"/>
          <a:srcRect/>
          <a:stretch>
            <a:fillRect/>
          </a:stretch>
        </p:blipFill>
        <p:spPr bwMode="auto">
          <a:xfrm>
            <a:off x="6929454" y="4429132"/>
            <a:ext cx="1972049" cy="2285992"/>
          </a:xfrm>
          <a:prstGeom prst="rect">
            <a:avLst/>
          </a:prstGeom>
          <a:noFill/>
          <a:ln w="9525">
            <a:noFill/>
            <a:miter lim="800000"/>
            <a:headEnd/>
            <a:tailEnd/>
          </a:ln>
        </p:spPr>
      </p:pic>
      <p:pic>
        <p:nvPicPr>
          <p:cNvPr id="5" name="Obrázek 4" descr="EPIPEN.jpg"/>
          <p:cNvPicPr>
            <a:picLocks noChangeAspect="1"/>
          </p:cNvPicPr>
          <p:nvPr/>
        </p:nvPicPr>
        <p:blipFill>
          <a:blip r:embed="rId5"/>
          <a:stretch>
            <a:fillRect/>
          </a:stretch>
        </p:blipFill>
        <p:spPr>
          <a:xfrm>
            <a:off x="6786578" y="1785926"/>
            <a:ext cx="2214578" cy="259080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r>
              <a:rPr lang="cs-CZ" sz="3600" b="1" dirty="0" err="1" smtClean="0">
                <a:solidFill>
                  <a:srgbClr val="FF0000"/>
                </a:solidFill>
              </a:rPr>
              <a:t>Epinephrine</a:t>
            </a:r>
            <a:r>
              <a:rPr lang="cs-CZ" sz="3600" dirty="0" smtClean="0"/>
              <a:t> </a:t>
            </a:r>
            <a:r>
              <a:rPr lang="cs-CZ" sz="3600" dirty="0" err="1" smtClean="0"/>
              <a:t>is</a:t>
            </a:r>
            <a:r>
              <a:rPr lang="cs-CZ" sz="3600" dirty="0" smtClean="0"/>
              <a:t> </a:t>
            </a:r>
            <a:r>
              <a:rPr lang="cs-CZ" sz="3600" dirty="0" err="1" smtClean="0"/>
              <a:t>lifesaving</a:t>
            </a:r>
            <a:r>
              <a:rPr lang="cs-CZ" sz="3600" dirty="0" smtClean="0"/>
              <a:t> in </a:t>
            </a:r>
            <a:r>
              <a:rPr lang="cs-CZ" sz="3600" dirty="0" err="1" smtClean="0"/>
              <a:t>anaphylaxis</a:t>
            </a:r>
            <a:r>
              <a:rPr lang="cs-CZ" sz="3600" dirty="0" smtClean="0"/>
              <a:t>. </a:t>
            </a:r>
            <a:r>
              <a:rPr lang="cs-CZ" sz="3600" dirty="0" err="1" smtClean="0"/>
              <a:t>It</a:t>
            </a:r>
            <a:r>
              <a:rPr lang="cs-CZ" sz="3600" dirty="0" smtClean="0"/>
              <a:t> </a:t>
            </a:r>
            <a:r>
              <a:rPr lang="cs-CZ" sz="3600" dirty="0" err="1" smtClean="0"/>
              <a:t>should</a:t>
            </a:r>
            <a:r>
              <a:rPr lang="cs-CZ" sz="3600" dirty="0" smtClean="0"/>
              <a:t> </a:t>
            </a:r>
            <a:r>
              <a:rPr lang="cs-CZ" sz="3600" dirty="0" err="1" smtClean="0"/>
              <a:t>be</a:t>
            </a:r>
            <a:r>
              <a:rPr lang="cs-CZ" sz="3600" dirty="0" smtClean="0"/>
              <a:t> </a:t>
            </a:r>
            <a:r>
              <a:rPr lang="cs-CZ" sz="3600" dirty="0" err="1" smtClean="0"/>
              <a:t>injected</a:t>
            </a:r>
            <a:r>
              <a:rPr lang="cs-CZ" sz="3600" dirty="0" smtClean="0"/>
              <a:t> as </a:t>
            </a:r>
            <a:r>
              <a:rPr lang="cs-CZ" sz="3600" dirty="0" err="1" smtClean="0"/>
              <a:t>early</a:t>
            </a:r>
            <a:r>
              <a:rPr lang="cs-CZ" sz="3600" dirty="0" smtClean="0"/>
              <a:t> as </a:t>
            </a:r>
            <a:r>
              <a:rPr lang="cs-CZ" sz="3600" dirty="0" err="1" smtClean="0"/>
              <a:t>possible</a:t>
            </a:r>
            <a:r>
              <a:rPr lang="cs-CZ" sz="3600" dirty="0" smtClean="0"/>
              <a:t> in </a:t>
            </a:r>
            <a:r>
              <a:rPr lang="cs-CZ" sz="3600" dirty="0" err="1" smtClean="0"/>
              <a:t>the</a:t>
            </a:r>
            <a:r>
              <a:rPr lang="cs-CZ" sz="3600" dirty="0" smtClean="0"/>
              <a:t> </a:t>
            </a:r>
            <a:r>
              <a:rPr lang="cs-CZ" sz="3600" dirty="0" err="1" smtClean="0"/>
              <a:t>episode</a:t>
            </a:r>
            <a:r>
              <a:rPr lang="cs-CZ" sz="3600" dirty="0" smtClean="0"/>
              <a:t> in </a:t>
            </a:r>
            <a:r>
              <a:rPr lang="cs-CZ" sz="3600" dirty="0" err="1" smtClean="0"/>
              <a:t>order</a:t>
            </a:r>
            <a:r>
              <a:rPr lang="cs-CZ" sz="3600" dirty="0" smtClean="0"/>
              <a:t> to </a:t>
            </a:r>
            <a:r>
              <a:rPr lang="cs-CZ" sz="3600" dirty="0" err="1" smtClean="0"/>
              <a:t>prevent</a:t>
            </a:r>
            <a:r>
              <a:rPr lang="cs-CZ" sz="3600" dirty="0" smtClean="0"/>
              <a:t> </a:t>
            </a:r>
            <a:r>
              <a:rPr lang="cs-CZ" sz="3600" dirty="0" err="1" smtClean="0"/>
              <a:t>progression</a:t>
            </a:r>
            <a:r>
              <a:rPr lang="cs-CZ" sz="3600" dirty="0" smtClean="0"/>
              <a:t> </a:t>
            </a:r>
            <a:r>
              <a:rPr lang="cs-CZ" sz="3600" dirty="0" err="1" smtClean="0"/>
              <a:t>of</a:t>
            </a:r>
            <a:r>
              <a:rPr lang="cs-CZ" sz="3600" dirty="0" smtClean="0"/>
              <a:t> </a:t>
            </a:r>
            <a:r>
              <a:rPr lang="cs-CZ" sz="3600" dirty="0" err="1" smtClean="0"/>
              <a:t>symptoms</a:t>
            </a:r>
            <a:r>
              <a:rPr lang="cs-CZ" sz="3600" dirty="0" smtClean="0"/>
              <a:t> </a:t>
            </a:r>
            <a:r>
              <a:rPr lang="cs-CZ" sz="3600" dirty="0" err="1" smtClean="0"/>
              <a:t>and</a:t>
            </a:r>
            <a:r>
              <a:rPr lang="cs-CZ" sz="3600" dirty="0" smtClean="0"/>
              <a:t> </a:t>
            </a:r>
            <a:r>
              <a:rPr lang="cs-CZ" sz="3600" dirty="0" err="1" smtClean="0"/>
              <a:t>signs</a:t>
            </a:r>
            <a:r>
              <a:rPr lang="cs-CZ" sz="3600" dirty="0" smtClean="0"/>
              <a:t>. </a:t>
            </a:r>
            <a:r>
              <a:rPr lang="cs-CZ" sz="3600" dirty="0" err="1" smtClean="0"/>
              <a:t>There</a:t>
            </a:r>
            <a:r>
              <a:rPr lang="cs-CZ" sz="3600" dirty="0" smtClean="0"/>
              <a:t> are no </a:t>
            </a:r>
            <a:r>
              <a:rPr lang="cs-CZ" sz="3600" dirty="0" err="1" smtClean="0"/>
              <a:t>absolute</a:t>
            </a:r>
            <a:r>
              <a:rPr lang="cs-CZ" sz="3600" dirty="0" smtClean="0"/>
              <a:t> </a:t>
            </a:r>
            <a:r>
              <a:rPr lang="cs-CZ" sz="3600" dirty="0" err="1" smtClean="0"/>
              <a:t>contraindications</a:t>
            </a:r>
            <a:r>
              <a:rPr lang="cs-CZ" sz="3600" dirty="0" smtClean="0"/>
              <a:t> to </a:t>
            </a:r>
            <a:r>
              <a:rPr lang="cs-CZ" sz="3600" dirty="0" err="1" smtClean="0"/>
              <a:t>its</a:t>
            </a:r>
            <a:r>
              <a:rPr lang="cs-CZ" sz="3600" dirty="0" smtClean="0"/>
              <a:t> use, </a:t>
            </a:r>
            <a:r>
              <a:rPr lang="cs-CZ" sz="3600" dirty="0" err="1" smtClean="0"/>
              <a:t>and</a:t>
            </a:r>
            <a:r>
              <a:rPr lang="cs-CZ" sz="3600" dirty="0" smtClean="0"/>
              <a:t> </a:t>
            </a:r>
            <a:r>
              <a:rPr lang="cs-CZ" sz="3600" dirty="0" err="1" smtClean="0"/>
              <a:t>it</a:t>
            </a:r>
            <a:r>
              <a:rPr lang="cs-CZ" sz="3600" dirty="0" smtClean="0"/>
              <a:t> </a:t>
            </a:r>
            <a:r>
              <a:rPr lang="cs-CZ" sz="3600" dirty="0" err="1" smtClean="0"/>
              <a:t>is</a:t>
            </a:r>
            <a:r>
              <a:rPr lang="cs-CZ" sz="3600" dirty="0" smtClean="0"/>
              <a:t> </a:t>
            </a:r>
            <a:r>
              <a:rPr lang="cs-CZ" sz="3600" dirty="0" err="1" smtClean="0"/>
              <a:t>the</a:t>
            </a:r>
            <a:r>
              <a:rPr lang="cs-CZ" sz="3600" dirty="0" smtClean="0"/>
              <a:t> </a:t>
            </a:r>
            <a:r>
              <a:rPr lang="cs-CZ" sz="3600" dirty="0" err="1" smtClean="0"/>
              <a:t>treatment</a:t>
            </a:r>
            <a:r>
              <a:rPr lang="cs-CZ" sz="3600" dirty="0" smtClean="0"/>
              <a:t> </a:t>
            </a:r>
            <a:r>
              <a:rPr lang="cs-CZ" sz="3600" dirty="0" err="1" smtClean="0"/>
              <a:t>of</a:t>
            </a:r>
            <a:r>
              <a:rPr lang="cs-CZ" sz="3600" dirty="0" smtClean="0"/>
              <a:t> </a:t>
            </a:r>
            <a:r>
              <a:rPr lang="cs-CZ" sz="3600" dirty="0" err="1" smtClean="0"/>
              <a:t>choice</a:t>
            </a:r>
            <a:r>
              <a:rPr lang="cs-CZ" sz="3600" dirty="0" smtClean="0"/>
              <a:t> </a:t>
            </a:r>
            <a:r>
              <a:rPr lang="cs-CZ" sz="3600" dirty="0" err="1" smtClean="0"/>
              <a:t>for</a:t>
            </a:r>
            <a:r>
              <a:rPr lang="cs-CZ" sz="3600" dirty="0" smtClean="0"/>
              <a:t> </a:t>
            </a:r>
            <a:r>
              <a:rPr lang="cs-CZ" sz="3600" dirty="0" err="1" smtClean="0"/>
              <a:t>anaphylaxis</a:t>
            </a:r>
            <a:r>
              <a:rPr lang="cs-CZ" sz="3600" dirty="0" smtClean="0"/>
              <a:t> </a:t>
            </a:r>
            <a:r>
              <a:rPr lang="cs-CZ" sz="3600" b="1" dirty="0" err="1" smtClean="0">
                <a:solidFill>
                  <a:srgbClr val="FF0000"/>
                </a:solidFill>
              </a:rPr>
              <a:t>of</a:t>
            </a:r>
            <a:r>
              <a:rPr lang="cs-CZ" sz="3600" b="1" dirty="0" smtClean="0">
                <a:solidFill>
                  <a:srgbClr val="FF0000"/>
                </a:solidFill>
              </a:rPr>
              <a:t> </a:t>
            </a:r>
            <a:r>
              <a:rPr lang="cs-CZ" sz="3600" b="1" dirty="0" err="1" smtClean="0">
                <a:solidFill>
                  <a:srgbClr val="FF0000"/>
                </a:solidFill>
              </a:rPr>
              <a:t>any</a:t>
            </a:r>
            <a:r>
              <a:rPr lang="cs-CZ" sz="3600" b="1" dirty="0" smtClean="0">
                <a:solidFill>
                  <a:srgbClr val="FF0000"/>
                </a:solidFill>
              </a:rPr>
              <a:t> </a:t>
            </a:r>
            <a:r>
              <a:rPr lang="cs-CZ" sz="3600" b="1" dirty="0" err="1" smtClean="0">
                <a:solidFill>
                  <a:srgbClr val="FF0000"/>
                </a:solidFill>
              </a:rPr>
              <a:t>severity</a:t>
            </a:r>
            <a:r>
              <a:rPr lang="cs-CZ" sz="3600" dirty="0" smtClean="0">
                <a:solidFill>
                  <a:srgbClr val="FF0000"/>
                </a:solidFill>
              </a:rPr>
              <a:t>.</a:t>
            </a:r>
            <a:r>
              <a:rPr lang="cs-CZ" sz="3600" dirty="0" smtClean="0"/>
              <a:t> </a:t>
            </a:r>
            <a:r>
              <a:rPr lang="cs-CZ" sz="3600" dirty="0" err="1" smtClean="0"/>
              <a:t>We</a:t>
            </a:r>
            <a:r>
              <a:rPr lang="cs-CZ" sz="3600" dirty="0" smtClean="0"/>
              <a:t> </a:t>
            </a:r>
            <a:r>
              <a:rPr lang="cs-CZ" sz="3600" dirty="0" err="1" smtClean="0"/>
              <a:t>recommend</a:t>
            </a:r>
            <a:r>
              <a:rPr lang="cs-CZ" sz="3600" dirty="0" smtClean="0"/>
              <a:t> </a:t>
            </a:r>
            <a:r>
              <a:rPr lang="cs-CZ" sz="3600" dirty="0" err="1" smtClean="0"/>
              <a:t>epinephrine</a:t>
            </a:r>
            <a:r>
              <a:rPr lang="cs-CZ" sz="3600" dirty="0" smtClean="0"/>
              <a:t> </a:t>
            </a:r>
            <a:r>
              <a:rPr lang="cs-CZ" sz="3600" dirty="0" err="1" smtClean="0"/>
              <a:t>for</a:t>
            </a:r>
            <a:r>
              <a:rPr lang="cs-CZ" sz="3600" dirty="0" smtClean="0"/>
              <a:t> </a:t>
            </a:r>
            <a:r>
              <a:rPr lang="cs-CZ" sz="3600" dirty="0" err="1" smtClean="0"/>
              <a:t>patients</a:t>
            </a:r>
            <a:r>
              <a:rPr lang="cs-CZ" sz="3600" dirty="0" smtClean="0"/>
              <a:t> </a:t>
            </a:r>
            <a:r>
              <a:rPr lang="cs-CZ" sz="3600" dirty="0" err="1" smtClean="0"/>
              <a:t>with</a:t>
            </a:r>
            <a:r>
              <a:rPr lang="cs-CZ" sz="3600" dirty="0" smtClean="0"/>
              <a:t> </a:t>
            </a:r>
            <a:r>
              <a:rPr lang="cs-CZ" sz="3600" dirty="0" err="1" smtClean="0"/>
              <a:t>apparently</a:t>
            </a:r>
            <a:r>
              <a:rPr lang="cs-CZ" sz="3600" dirty="0" smtClean="0"/>
              <a:t> </a:t>
            </a:r>
            <a:r>
              <a:rPr lang="cs-CZ" sz="3600" dirty="0" err="1" smtClean="0"/>
              <a:t>mild</a:t>
            </a:r>
            <a:r>
              <a:rPr lang="cs-CZ" sz="3600" dirty="0" smtClean="0"/>
              <a:t> </a:t>
            </a:r>
            <a:r>
              <a:rPr lang="cs-CZ" sz="3600" dirty="0" err="1" smtClean="0"/>
              <a:t>symptoms</a:t>
            </a:r>
            <a:r>
              <a:rPr lang="cs-CZ" sz="3600" dirty="0" smtClean="0"/>
              <a:t> </a:t>
            </a:r>
            <a:r>
              <a:rPr lang="cs-CZ" sz="3600" dirty="0" err="1" smtClean="0"/>
              <a:t>and</a:t>
            </a:r>
            <a:r>
              <a:rPr lang="cs-CZ" sz="3600" dirty="0" smtClean="0"/>
              <a:t> </a:t>
            </a:r>
            <a:r>
              <a:rPr lang="cs-CZ" sz="3600" dirty="0" err="1" smtClean="0"/>
              <a:t>signs</a:t>
            </a:r>
            <a:r>
              <a:rPr lang="cs-CZ" sz="3600" dirty="0" smtClean="0"/>
              <a:t> (eg, a </a:t>
            </a:r>
            <a:r>
              <a:rPr lang="cs-CZ" sz="3600" dirty="0" err="1" smtClean="0"/>
              <a:t>few</a:t>
            </a:r>
            <a:r>
              <a:rPr lang="cs-CZ" sz="3600" dirty="0" smtClean="0"/>
              <a:t> </a:t>
            </a:r>
            <a:r>
              <a:rPr lang="cs-CZ" sz="3600" dirty="0" err="1" smtClean="0"/>
              <a:t>hives</a:t>
            </a:r>
            <a:r>
              <a:rPr lang="cs-CZ" sz="3600" dirty="0" smtClean="0"/>
              <a:t> </a:t>
            </a:r>
            <a:r>
              <a:rPr lang="cs-CZ" sz="3600" dirty="0" err="1" smtClean="0"/>
              <a:t>and</a:t>
            </a:r>
            <a:r>
              <a:rPr lang="cs-CZ" sz="3600" dirty="0" smtClean="0"/>
              <a:t> </a:t>
            </a:r>
            <a:r>
              <a:rPr lang="cs-CZ" sz="3600" dirty="0" err="1" smtClean="0"/>
              <a:t>mild</a:t>
            </a:r>
            <a:r>
              <a:rPr lang="cs-CZ" sz="3600" dirty="0" smtClean="0"/>
              <a:t> </a:t>
            </a:r>
            <a:r>
              <a:rPr lang="cs-CZ" sz="3600" dirty="0" err="1" smtClean="0"/>
              <a:t>wheezing</a:t>
            </a:r>
            <a:r>
              <a:rPr lang="cs-CZ" sz="3600" dirty="0" smtClean="0"/>
              <a:t>) (</a:t>
            </a:r>
            <a:r>
              <a:rPr lang="cs-CZ" sz="3600" b="1" dirty="0" smtClean="0">
                <a:hlinkClick r:id="rId2"/>
              </a:rPr>
              <a:t>Grade 1B</a:t>
            </a:r>
            <a:r>
              <a:rPr lang="cs-CZ" sz="3600" dirty="0" smtClean="0"/>
              <a:t>) </a:t>
            </a:r>
            <a:r>
              <a:rPr lang="cs-CZ" sz="3600" dirty="0" err="1" smtClean="0"/>
              <a:t>and</a:t>
            </a:r>
            <a:r>
              <a:rPr lang="cs-CZ" sz="3600" dirty="0" smtClean="0"/>
              <a:t> </a:t>
            </a:r>
            <a:r>
              <a:rPr lang="cs-CZ" sz="3600" dirty="0" err="1" smtClean="0"/>
              <a:t>for</a:t>
            </a:r>
            <a:r>
              <a:rPr lang="cs-CZ" sz="3600" dirty="0" smtClean="0"/>
              <a:t> </a:t>
            </a:r>
            <a:r>
              <a:rPr lang="cs-CZ" sz="3600" dirty="0" err="1" smtClean="0"/>
              <a:t>patients</a:t>
            </a:r>
            <a:r>
              <a:rPr lang="cs-CZ" sz="3600" dirty="0" smtClean="0"/>
              <a:t> </a:t>
            </a:r>
            <a:r>
              <a:rPr lang="cs-CZ" sz="3600" dirty="0" err="1" smtClean="0"/>
              <a:t>with</a:t>
            </a:r>
            <a:r>
              <a:rPr lang="cs-CZ" sz="3600" dirty="0" smtClean="0"/>
              <a:t> </a:t>
            </a:r>
            <a:r>
              <a:rPr lang="cs-CZ" sz="3600" dirty="0" err="1" smtClean="0"/>
              <a:t>moderate</a:t>
            </a:r>
            <a:r>
              <a:rPr lang="cs-CZ" sz="3600" dirty="0" smtClean="0"/>
              <a:t> to severe </a:t>
            </a:r>
            <a:r>
              <a:rPr lang="cs-CZ" sz="3600" dirty="0" err="1" smtClean="0"/>
              <a:t>symptoms</a:t>
            </a:r>
            <a:r>
              <a:rPr lang="cs-CZ" sz="3600" dirty="0" smtClean="0"/>
              <a:t> </a:t>
            </a:r>
            <a:r>
              <a:rPr lang="cs-CZ" sz="3600" dirty="0" err="1" smtClean="0"/>
              <a:t>and</a:t>
            </a:r>
            <a:r>
              <a:rPr lang="cs-CZ" sz="3600" dirty="0" smtClean="0"/>
              <a:t> </a:t>
            </a:r>
            <a:r>
              <a:rPr lang="cs-CZ" sz="3600" dirty="0" err="1" smtClean="0"/>
              <a:t>signs</a:t>
            </a:r>
            <a:r>
              <a:rPr lang="cs-CZ" sz="3600" dirty="0" smtClean="0"/>
              <a:t> (</a:t>
            </a:r>
            <a:r>
              <a:rPr lang="cs-CZ" sz="3600" b="1" dirty="0" smtClean="0">
                <a:hlinkClick r:id="rId3"/>
              </a:rPr>
              <a:t>Grade 1A</a:t>
            </a:r>
            <a:r>
              <a:rPr lang="cs-CZ" sz="3600" dirty="0" smtClean="0"/>
              <a:t>).</a:t>
            </a:r>
            <a:endParaRPr lang="en-US" sz="3600" dirty="0" smtClean="0"/>
          </a:p>
          <a:p>
            <a:endParaRPr lang="en-US" sz="3600" dirty="0" smtClean="0"/>
          </a:p>
          <a:p>
            <a:endParaRPr lang="en-US" sz="36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676400" y="0"/>
            <a:ext cx="5143500" cy="6604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r>
              <a:rPr lang="cs-CZ" sz="3600" dirty="0" err="1" smtClean="0"/>
              <a:t>The</a:t>
            </a:r>
            <a:r>
              <a:rPr lang="cs-CZ" sz="3600" dirty="0" smtClean="0"/>
              <a:t> </a:t>
            </a:r>
            <a:r>
              <a:rPr lang="cs-CZ" sz="3600" dirty="0" err="1" smtClean="0"/>
              <a:t>route</a:t>
            </a:r>
            <a:r>
              <a:rPr lang="cs-CZ" sz="3600" dirty="0" smtClean="0"/>
              <a:t> </a:t>
            </a:r>
            <a:r>
              <a:rPr lang="cs-CZ" sz="3600" dirty="0" err="1" smtClean="0"/>
              <a:t>of</a:t>
            </a:r>
            <a:r>
              <a:rPr lang="cs-CZ" sz="3600" dirty="0" smtClean="0"/>
              <a:t> </a:t>
            </a:r>
            <a:r>
              <a:rPr lang="cs-CZ" sz="3600" b="1" dirty="0" err="1" smtClean="0">
                <a:solidFill>
                  <a:srgbClr val="FF0000"/>
                </a:solidFill>
              </a:rPr>
              <a:t>epinephrine</a:t>
            </a:r>
            <a:r>
              <a:rPr lang="cs-CZ" sz="3600" dirty="0" smtClean="0"/>
              <a:t> </a:t>
            </a:r>
            <a:r>
              <a:rPr lang="cs-CZ" sz="3600" dirty="0" err="1" smtClean="0"/>
              <a:t>administration</a:t>
            </a:r>
            <a:r>
              <a:rPr lang="cs-CZ" sz="3600" dirty="0" smtClean="0"/>
              <a:t> </a:t>
            </a:r>
            <a:r>
              <a:rPr lang="cs-CZ" sz="3600" dirty="0" err="1" smtClean="0"/>
              <a:t>depends</a:t>
            </a:r>
            <a:r>
              <a:rPr lang="cs-CZ" sz="3600" dirty="0" smtClean="0"/>
              <a:t> </a:t>
            </a:r>
            <a:r>
              <a:rPr lang="cs-CZ" sz="3600" dirty="0" err="1" smtClean="0"/>
              <a:t>upon</a:t>
            </a:r>
            <a:r>
              <a:rPr lang="cs-CZ" sz="3600" dirty="0" smtClean="0"/>
              <a:t> </a:t>
            </a:r>
            <a:r>
              <a:rPr lang="cs-CZ" sz="3600" dirty="0" err="1" smtClean="0"/>
              <a:t>the</a:t>
            </a:r>
            <a:r>
              <a:rPr lang="cs-CZ" sz="3600" dirty="0" smtClean="0"/>
              <a:t> </a:t>
            </a:r>
            <a:r>
              <a:rPr lang="cs-CZ" sz="3600" dirty="0" err="1" smtClean="0"/>
              <a:t>presenting</a:t>
            </a:r>
            <a:r>
              <a:rPr lang="cs-CZ" sz="3600" dirty="0" smtClean="0"/>
              <a:t> </a:t>
            </a:r>
            <a:r>
              <a:rPr lang="cs-CZ" sz="3600" dirty="0" err="1" smtClean="0"/>
              <a:t>symptoms</a:t>
            </a:r>
            <a:r>
              <a:rPr lang="cs-CZ" sz="3600" dirty="0" smtClean="0"/>
              <a:t>. </a:t>
            </a:r>
            <a:r>
              <a:rPr lang="cs-CZ" sz="3600" dirty="0" err="1" smtClean="0"/>
              <a:t>For</a:t>
            </a:r>
            <a:r>
              <a:rPr lang="cs-CZ" sz="3600" dirty="0" smtClean="0"/>
              <a:t> </a:t>
            </a:r>
            <a:r>
              <a:rPr lang="cs-CZ" sz="3600" dirty="0" err="1" smtClean="0"/>
              <a:t>patients</a:t>
            </a:r>
            <a:r>
              <a:rPr lang="cs-CZ" sz="3600" dirty="0" smtClean="0"/>
              <a:t> </a:t>
            </a:r>
            <a:r>
              <a:rPr lang="cs-CZ" sz="3600" dirty="0" err="1" smtClean="0"/>
              <a:t>who</a:t>
            </a:r>
            <a:r>
              <a:rPr lang="cs-CZ" sz="3600" dirty="0" smtClean="0"/>
              <a:t> are </a:t>
            </a:r>
            <a:r>
              <a:rPr lang="cs-CZ" sz="3600" b="1" dirty="0" smtClean="0"/>
              <a:t>not</a:t>
            </a:r>
            <a:r>
              <a:rPr lang="cs-CZ" sz="3600" dirty="0" smtClean="0"/>
              <a:t> </a:t>
            </a:r>
            <a:r>
              <a:rPr lang="cs-CZ" sz="3600" dirty="0" err="1" smtClean="0"/>
              <a:t>profoundly</a:t>
            </a:r>
            <a:r>
              <a:rPr lang="cs-CZ" sz="3600" dirty="0" smtClean="0"/>
              <a:t> </a:t>
            </a:r>
            <a:r>
              <a:rPr lang="cs-CZ" sz="3600" dirty="0" err="1" smtClean="0"/>
              <a:t>hypotensive</a:t>
            </a:r>
            <a:r>
              <a:rPr lang="cs-CZ" sz="3600" dirty="0" smtClean="0"/>
              <a:t> </a:t>
            </a:r>
            <a:r>
              <a:rPr lang="cs-CZ" sz="3600" dirty="0" err="1" smtClean="0"/>
              <a:t>or</a:t>
            </a:r>
            <a:r>
              <a:rPr lang="cs-CZ" sz="3600" dirty="0" smtClean="0"/>
              <a:t> in </a:t>
            </a:r>
            <a:r>
              <a:rPr lang="cs-CZ" sz="3600" dirty="0" err="1" smtClean="0"/>
              <a:t>shock</a:t>
            </a:r>
            <a:r>
              <a:rPr lang="cs-CZ" sz="3600" dirty="0" smtClean="0"/>
              <a:t> </a:t>
            </a:r>
            <a:r>
              <a:rPr lang="cs-CZ" sz="3600" dirty="0" err="1" smtClean="0"/>
              <a:t>or</a:t>
            </a:r>
            <a:r>
              <a:rPr lang="cs-CZ" sz="3600" dirty="0" smtClean="0"/>
              <a:t> </a:t>
            </a:r>
            <a:r>
              <a:rPr lang="cs-CZ" sz="3600" dirty="0" err="1" smtClean="0"/>
              <a:t>cardiorespiratory</a:t>
            </a:r>
            <a:r>
              <a:rPr lang="cs-CZ" sz="3600" dirty="0" smtClean="0"/>
              <a:t> </a:t>
            </a:r>
            <a:r>
              <a:rPr lang="cs-CZ" sz="3600" dirty="0" err="1" smtClean="0"/>
              <a:t>arrest</a:t>
            </a:r>
            <a:r>
              <a:rPr lang="cs-CZ" sz="3600" dirty="0" smtClean="0"/>
              <a:t>, </a:t>
            </a:r>
            <a:r>
              <a:rPr lang="cs-CZ" sz="3600" dirty="0" err="1" smtClean="0"/>
              <a:t>intramuscular</a:t>
            </a:r>
            <a:r>
              <a:rPr lang="cs-CZ" sz="3600" dirty="0" smtClean="0"/>
              <a:t> (IM) </a:t>
            </a:r>
            <a:r>
              <a:rPr lang="cs-CZ" sz="3600" dirty="0" err="1" smtClean="0"/>
              <a:t>injection</a:t>
            </a:r>
            <a:r>
              <a:rPr lang="cs-CZ" sz="3600" dirty="0" smtClean="0"/>
              <a:t> </a:t>
            </a:r>
            <a:r>
              <a:rPr lang="cs-CZ" sz="3600" dirty="0" err="1" smtClean="0"/>
              <a:t>into</a:t>
            </a:r>
            <a:r>
              <a:rPr lang="cs-CZ" sz="3600" dirty="0" smtClean="0"/>
              <a:t> </a:t>
            </a:r>
            <a:r>
              <a:rPr lang="cs-CZ" sz="3600" dirty="0" err="1" smtClean="0"/>
              <a:t>the</a:t>
            </a:r>
            <a:r>
              <a:rPr lang="cs-CZ" sz="3600" dirty="0" smtClean="0"/>
              <a:t> </a:t>
            </a:r>
            <a:r>
              <a:rPr lang="cs-CZ" sz="3600" dirty="0" err="1" smtClean="0"/>
              <a:t>mid</a:t>
            </a:r>
            <a:r>
              <a:rPr lang="cs-CZ" sz="3600" dirty="0" smtClean="0"/>
              <a:t>-</a:t>
            </a:r>
            <a:r>
              <a:rPr lang="cs-CZ" sz="3600" dirty="0" err="1" smtClean="0"/>
              <a:t>anterolateral</a:t>
            </a:r>
            <a:r>
              <a:rPr lang="cs-CZ" sz="3600" dirty="0" smtClean="0"/>
              <a:t> </a:t>
            </a:r>
            <a:r>
              <a:rPr lang="cs-CZ" sz="3600" dirty="0" err="1" smtClean="0"/>
              <a:t>thigh</a:t>
            </a:r>
            <a:r>
              <a:rPr lang="cs-CZ" sz="3600" dirty="0" smtClean="0"/>
              <a:t> as </a:t>
            </a:r>
            <a:r>
              <a:rPr lang="cs-CZ" sz="3600" dirty="0" err="1" smtClean="0"/>
              <a:t>the</a:t>
            </a:r>
            <a:r>
              <a:rPr lang="cs-CZ" sz="3600" dirty="0" smtClean="0"/>
              <a:t> </a:t>
            </a:r>
            <a:r>
              <a:rPr lang="cs-CZ" sz="3600" dirty="0" err="1" smtClean="0"/>
              <a:t>initial</a:t>
            </a:r>
            <a:r>
              <a:rPr lang="cs-CZ" sz="3600" dirty="0" smtClean="0"/>
              <a:t> </a:t>
            </a:r>
            <a:r>
              <a:rPr lang="cs-CZ" sz="3600" dirty="0" err="1" smtClean="0"/>
              <a:t>route</a:t>
            </a:r>
            <a:r>
              <a:rPr lang="cs-CZ" sz="3600" dirty="0" smtClean="0"/>
              <a:t> </a:t>
            </a:r>
            <a:r>
              <a:rPr lang="cs-CZ" sz="3600" dirty="0" err="1" smtClean="0"/>
              <a:t>of</a:t>
            </a:r>
            <a:r>
              <a:rPr lang="cs-CZ" sz="3600" dirty="0" smtClean="0"/>
              <a:t> </a:t>
            </a:r>
            <a:r>
              <a:rPr lang="cs-CZ" sz="3600" dirty="0" err="1" smtClean="0"/>
              <a:t>administration</a:t>
            </a:r>
            <a:r>
              <a:rPr lang="cs-CZ" sz="3600" dirty="0" smtClean="0"/>
              <a:t> </a:t>
            </a:r>
            <a:r>
              <a:rPr lang="cs-CZ" sz="3600" dirty="0" err="1" smtClean="0"/>
              <a:t>is</a:t>
            </a:r>
            <a:r>
              <a:rPr lang="cs-CZ" sz="3600" dirty="0" smtClean="0"/>
              <a:t> </a:t>
            </a:r>
            <a:r>
              <a:rPr lang="cs-CZ" sz="3600" dirty="0" err="1" smtClean="0"/>
              <a:t>advised</a:t>
            </a:r>
            <a:endParaRPr lang="en-US" sz="3600" dirty="0" smtClean="0"/>
          </a:p>
          <a:p>
            <a:endParaRPr lang="en-US" sz="36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r>
              <a:rPr lang="cs-CZ" sz="3600" dirty="0" err="1" smtClean="0"/>
              <a:t>For</a:t>
            </a:r>
            <a:r>
              <a:rPr lang="cs-CZ" sz="3600" dirty="0" smtClean="0"/>
              <a:t> </a:t>
            </a:r>
            <a:r>
              <a:rPr lang="cs-CZ" sz="3600" dirty="0" err="1" smtClean="0"/>
              <a:t>adults</a:t>
            </a:r>
            <a:r>
              <a:rPr lang="cs-CZ" sz="3600" dirty="0" smtClean="0"/>
              <a:t>, </a:t>
            </a:r>
            <a:r>
              <a:rPr lang="cs-CZ" sz="3600" dirty="0" err="1" smtClean="0"/>
              <a:t>the</a:t>
            </a:r>
            <a:r>
              <a:rPr lang="cs-CZ" sz="3600" dirty="0" smtClean="0"/>
              <a:t> </a:t>
            </a:r>
            <a:r>
              <a:rPr lang="cs-CZ" sz="3600" dirty="0" err="1" smtClean="0"/>
              <a:t>dose</a:t>
            </a:r>
            <a:r>
              <a:rPr lang="cs-CZ" sz="3600" dirty="0" smtClean="0"/>
              <a:t> </a:t>
            </a:r>
            <a:r>
              <a:rPr lang="cs-CZ" sz="3600" dirty="0" err="1" smtClean="0"/>
              <a:t>of</a:t>
            </a:r>
            <a:r>
              <a:rPr lang="cs-CZ" sz="3600" dirty="0" smtClean="0"/>
              <a:t> </a:t>
            </a:r>
            <a:r>
              <a:rPr lang="cs-CZ" sz="3600" b="1" dirty="0" err="1" smtClean="0">
                <a:solidFill>
                  <a:srgbClr val="FF0000"/>
                </a:solidFill>
              </a:rPr>
              <a:t>epinephrine</a:t>
            </a:r>
            <a:r>
              <a:rPr lang="cs-CZ" sz="3600" dirty="0" smtClean="0"/>
              <a:t> </a:t>
            </a:r>
            <a:r>
              <a:rPr lang="cs-CZ" sz="3600" dirty="0" err="1" smtClean="0"/>
              <a:t>is</a:t>
            </a:r>
            <a:r>
              <a:rPr lang="cs-CZ" sz="3600" dirty="0" smtClean="0"/>
              <a:t> 0.3 mg to 0.5 mg, </a:t>
            </a:r>
            <a:r>
              <a:rPr lang="cs-CZ" sz="3600" dirty="0" err="1" smtClean="0"/>
              <a:t>injected</a:t>
            </a:r>
            <a:r>
              <a:rPr lang="cs-CZ" sz="3600" dirty="0" smtClean="0"/>
              <a:t> </a:t>
            </a:r>
            <a:r>
              <a:rPr lang="cs-CZ" sz="3600" dirty="0" err="1" smtClean="0"/>
              <a:t>intramuscularly</a:t>
            </a:r>
            <a:r>
              <a:rPr lang="cs-CZ" sz="3600" dirty="0" smtClean="0"/>
              <a:t> </a:t>
            </a:r>
            <a:r>
              <a:rPr lang="cs-CZ" sz="3600" dirty="0" err="1" smtClean="0"/>
              <a:t>into</a:t>
            </a:r>
            <a:r>
              <a:rPr lang="cs-CZ" sz="3600" dirty="0" smtClean="0"/>
              <a:t> </a:t>
            </a:r>
            <a:r>
              <a:rPr lang="cs-CZ" sz="3600" dirty="0" err="1" smtClean="0"/>
              <a:t>the</a:t>
            </a:r>
            <a:r>
              <a:rPr lang="cs-CZ" sz="3600" dirty="0" smtClean="0"/>
              <a:t> </a:t>
            </a:r>
            <a:r>
              <a:rPr lang="cs-CZ" sz="3600" dirty="0" err="1" smtClean="0"/>
              <a:t>mid</a:t>
            </a:r>
            <a:r>
              <a:rPr lang="cs-CZ" sz="3600" dirty="0" smtClean="0"/>
              <a:t>-</a:t>
            </a:r>
            <a:r>
              <a:rPr lang="cs-CZ" sz="3600" dirty="0" err="1" smtClean="0"/>
              <a:t>anterolateral</a:t>
            </a:r>
            <a:r>
              <a:rPr lang="cs-CZ" sz="3600" dirty="0" smtClean="0"/>
              <a:t> </a:t>
            </a:r>
            <a:r>
              <a:rPr lang="cs-CZ" sz="3600" dirty="0" err="1" smtClean="0"/>
              <a:t>thigh</a:t>
            </a:r>
            <a:r>
              <a:rPr lang="cs-CZ" sz="3600" dirty="0" smtClean="0"/>
              <a:t>. </a:t>
            </a:r>
            <a:r>
              <a:rPr lang="cs-CZ" sz="3600" dirty="0" err="1" smtClean="0"/>
              <a:t>This</a:t>
            </a:r>
            <a:r>
              <a:rPr lang="cs-CZ" sz="3600" dirty="0" smtClean="0"/>
              <a:t> </a:t>
            </a:r>
            <a:r>
              <a:rPr lang="cs-CZ" sz="3600" dirty="0" err="1" smtClean="0"/>
              <a:t>treatment</a:t>
            </a:r>
            <a:r>
              <a:rPr lang="cs-CZ" sz="3600" dirty="0" smtClean="0"/>
              <a:t> </a:t>
            </a:r>
            <a:r>
              <a:rPr lang="cs-CZ" sz="3600" dirty="0" err="1" smtClean="0"/>
              <a:t>may</a:t>
            </a:r>
            <a:r>
              <a:rPr lang="cs-CZ" sz="3600" dirty="0" smtClean="0"/>
              <a:t> </a:t>
            </a:r>
            <a:r>
              <a:rPr lang="cs-CZ" sz="3600" dirty="0" err="1" smtClean="0"/>
              <a:t>be</a:t>
            </a:r>
            <a:r>
              <a:rPr lang="cs-CZ" sz="3600" dirty="0" smtClean="0"/>
              <a:t> </a:t>
            </a:r>
            <a:r>
              <a:rPr lang="cs-CZ" sz="3600" dirty="0" err="1" smtClean="0"/>
              <a:t>repeated</a:t>
            </a:r>
            <a:r>
              <a:rPr lang="cs-CZ" sz="3600" dirty="0" smtClean="0"/>
              <a:t> </a:t>
            </a:r>
            <a:r>
              <a:rPr lang="cs-CZ" sz="3600" dirty="0" err="1" smtClean="0"/>
              <a:t>at</a:t>
            </a:r>
            <a:r>
              <a:rPr lang="cs-CZ" sz="3600" dirty="0" smtClean="0"/>
              <a:t> 5 to 15 </a:t>
            </a:r>
            <a:r>
              <a:rPr lang="cs-CZ" sz="3600" dirty="0" err="1" smtClean="0"/>
              <a:t>minute</a:t>
            </a:r>
            <a:r>
              <a:rPr lang="cs-CZ" sz="3600" dirty="0" smtClean="0"/>
              <a:t> </a:t>
            </a:r>
            <a:r>
              <a:rPr lang="cs-CZ" sz="3600" dirty="0" err="1" smtClean="0"/>
              <a:t>intervals</a:t>
            </a:r>
            <a:r>
              <a:rPr lang="cs-CZ" sz="3600" dirty="0" smtClean="0"/>
              <a:t>.</a:t>
            </a:r>
            <a:endParaRPr lang="en-US" sz="3600" dirty="0" smtClean="0"/>
          </a:p>
          <a:p>
            <a:pPr lvl="0"/>
            <a:r>
              <a:rPr lang="cs-CZ" sz="3600" dirty="0" err="1" smtClean="0"/>
              <a:t>For</a:t>
            </a:r>
            <a:r>
              <a:rPr lang="cs-CZ" sz="3600" dirty="0" smtClean="0"/>
              <a:t> </a:t>
            </a:r>
            <a:r>
              <a:rPr lang="cs-CZ" sz="3600" dirty="0" err="1" smtClean="0"/>
              <a:t>infants</a:t>
            </a:r>
            <a:r>
              <a:rPr lang="cs-CZ" sz="3600" dirty="0" smtClean="0"/>
              <a:t> </a:t>
            </a:r>
            <a:r>
              <a:rPr lang="cs-CZ" sz="3600" dirty="0" err="1" smtClean="0"/>
              <a:t>and</a:t>
            </a:r>
            <a:r>
              <a:rPr lang="cs-CZ" sz="3600" dirty="0" smtClean="0"/>
              <a:t> </a:t>
            </a:r>
            <a:r>
              <a:rPr lang="cs-CZ" sz="3600" dirty="0" err="1" smtClean="0"/>
              <a:t>children</a:t>
            </a:r>
            <a:r>
              <a:rPr lang="cs-CZ" sz="3600" dirty="0" smtClean="0"/>
              <a:t>, </a:t>
            </a:r>
            <a:r>
              <a:rPr lang="cs-CZ" sz="3600" dirty="0" err="1" smtClean="0"/>
              <a:t>the</a:t>
            </a:r>
            <a:r>
              <a:rPr lang="cs-CZ" sz="3600" dirty="0" smtClean="0"/>
              <a:t> </a:t>
            </a:r>
            <a:r>
              <a:rPr lang="cs-CZ" sz="3600" dirty="0" err="1" smtClean="0"/>
              <a:t>dose</a:t>
            </a:r>
            <a:r>
              <a:rPr lang="cs-CZ" sz="3600" dirty="0" smtClean="0"/>
              <a:t> </a:t>
            </a:r>
            <a:r>
              <a:rPr lang="cs-CZ" sz="3600" dirty="0" err="1" smtClean="0"/>
              <a:t>of</a:t>
            </a:r>
            <a:r>
              <a:rPr lang="cs-CZ" sz="3600" b="1" dirty="0" smtClean="0">
                <a:solidFill>
                  <a:srgbClr val="FF0000"/>
                </a:solidFill>
              </a:rPr>
              <a:t> </a:t>
            </a:r>
            <a:r>
              <a:rPr lang="cs-CZ" sz="3600" b="1" dirty="0" err="1" smtClean="0">
                <a:solidFill>
                  <a:srgbClr val="FF0000"/>
                </a:solidFill>
              </a:rPr>
              <a:t>epinephrine</a:t>
            </a:r>
            <a:r>
              <a:rPr lang="cs-CZ" sz="3600" dirty="0" smtClean="0"/>
              <a:t> </a:t>
            </a:r>
            <a:r>
              <a:rPr lang="cs-CZ" sz="3600" dirty="0" err="1" smtClean="0"/>
              <a:t>is</a:t>
            </a:r>
            <a:r>
              <a:rPr lang="cs-CZ" sz="3600" dirty="0" smtClean="0"/>
              <a:t> 0.01 mg per kilogram </a:t>
            </a:r>
            <a:r>
              <a:rPr lang="cs-CZ" sz="3600" dirty="0" err="1" smtClean="0"/>
              <a:t>up</a:t>
            </a:r>
            <a:r>
              <a:rPr lang="cs-CZ" sz="3600" dirty="0" smtClean="0"/>
              <a:t> to 0.5 mg per </a:t>
            </a:r>
            <a:r>
              <a:rPr lang="cs-CZ" sz="3600" dirty="0" err="1" smtClean="0"/>
              <a:t>dose</a:t>
            </a:r>
            <a:r>
              <a:rPr lang="cs-CZ" sz="3600" dirty="0" smtClean="0"/>
              <a:t>, </a:t>
            </a:r>
            <a:r>
              <a:rPr lang="cs-CZ" sz="3600" dirty="0" err="1" smtClean="0"/>
              <a:t>injected</a:t>
            </a:r>
            <a:r>
              <a:rPr lang="cs-CZ" sz="3600" dirty="0" smtClean="0"/>
              <a:t> </a:t>
            </a:r>
            <a:r>
              <a:rPr lang="cs-CZ" sz="3600" dirty="0" err="1" smtClean="0"/>
              <a:t>intramuscularly</a:t>
            </a:r>
            <a:r>
              <a:rPr lang="cs-CZ" sz="3600" dirty="0" smtClean="0"/>
              <a:t> </a:t>
            </a:r>
            <a:r>
              <a:rPr lang="cs-CZ" sz="3600" dirty="0" err="1" smtClean="0"/>
              <a:t>into</a:t>
            </a:r>
            <a:r>
              <a:rPr lang="cs-CZ" sz="3600" dirty="0" smtClean="0"/>
              <a:t> </a:t>
            </a:r>
            <a:r>
              <a:rPr lang="cs-CZ" sz="3600" dirty="0" err="1" smtClean="0"/>
              <a:t>the</a:t>
            </a:r>
            <a:r>
              <a:rPr lang="cs-CZ" sz="3600" dirty="0" smtClean="0"/>
              <a:t> </a:t>
            </a:r>
            <a:r>
              <a:rPr lang="cs-CZ" sz="3600" dirty="0" err="1" smtClean="0"/>
              <a:t>mid</a:t>
            </a:r>
            <a:r>
              <a:rPr lang="cs-CZ" sz="3600" dirty="0" smtClean="0"/>
              <a:t>-</a:t>
            </a:r>
            <a:r>
              <a:rPr lang="cs-CZ" sz="3600" dirty="0" err="1" smtClean="0"/>
              <a:t>anterolateral</a:t>
            </a:r>
            <a:r>
              <a:rPr lang="cs-CZ" sz="3600" dirty="0" smtClean="0"/>
              <a:t> </a:t>
            </a:r>
            <a:r>
              <a:rPr lang="cs-CZ" sz="3600" dirty="0" err="1" smtClean="0"/>
              <a:t>thigh</a:t>
            </a:r>
            <a:r>
              <a:rPr lang="cs-CZ" sz="3600" dirty="0" smtClean="0"/>
              <a:t>. </a:t>
            </a:r>
            <a:r>
              <a:rPr lang="cs-CZ" sz="3600" dirty="0" err="1" smtClean="0"/>
              <a:t>This</a:t>
            </a:r>
            <a:r>
              <a:rPr lang="cs-CZ" sz="3600" dirty="0" smtClean="0"/>
              <a:t> </a:t>
            </a:r>
            <a:r>
              <a:rPr lang="cs-CZ" sz="3600" dirty="0" err="1" smtClean="0"/>
              <a:t>treatment</a:t>
            </a:r>
            <a:r>
              <a:rPr lang="cs-CZ" sz="3600" dirty="0" smtClean="0"/>
              <a:t> </a:t>
            </a:r>
            <a:r>
              <a:rPr lang="cs-CZ" sz="3600" dirty="0" err="1" smtClean="0"/>
              <a:t>may</a:t>
            </a:r>
            <a:r>
              <a:rPr lang="cs-CZ" sz="3600" dirty="0" smtClean="0"/>
              <a:t> </a:t>
            </a:r>
            <a:r>
              <a:rPr lang="cs-CZ" sz="3600" dirty="0" err="1" smtClean="0"/>
              <a:t>be</a:t>
            </a:r>
            <a:r>
              <a:rPr lang="cs-CZ" sz="3600" dirty="0" smtClean="0"/>
              <a:t> </a:t>
            </a:r>
            <a:r>
              <a:rPr lang="cs-CZ" sz="3600" dirty="0" err="1" smtClean="0"/>
              <a:t>repeated</a:t>
            </a:r>
            <a:r>
              <a:rPr lang="cs-CZ" sz="3600" dirty="0" smtClean="0"/>
              <a:t> </a:t>
            </a:r>
            <a:r>
              <a:rPr lang="cs-CZ" sz="3600" dirty="0" err="1" smtClean="0"/>
              <a:t>at</a:t>
            </a:r>
            <a:r>
              <a:rPr lang="cs-CZ" sz="3600" dirty="0" smtClean="0"/>
              <a:t> 5 to 15 </a:t>
            </a:r>
            <a:r>
              <a:rPr lang="cs-CZ" sz="3600" dirty="0" err="1" smtClean="0"/>
              <a:t>minute</a:t>
            </a:r>
            <a:r>
              <a:rPr lang="cs-CZ" sz="3600" dirty="0" smtClean="0"/>
              <a:t> </a:t>
            </a:r>
            <a:r>
              <a:rPr lang="cs-CZ" sz="3600" dirty="0" err="1" smtClean="0"/>
              <a:t>intervals</a:t>
            </a:r>
            <a:r>
              <a:rPr lang="cs-CZ" sz="3600" dirty="0" smtClean="0"/>
              <a:t>.</a:t>
            </a:r>
            <a:endParaRPr lang="en-US" sz="3600" dirty="0" smtClean="0"/>
          </a:p>
          <a:p>
            <a:endParaRPr lang="en-US" sz="36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r>
              <a:rPr lang="cs-CZ" sz="3600" b="1" dirty="0" err="1" smtClean="0">
                <a:solidFill>
                  <a:srgbClr val="FF0000"/>
                </a:solidFill>
              </a:rPr>
              <a:t>Intravenous</a:t>
            </a:r>
            <a:r>
              <a:rPr lang="cs-CZ" sz="3600" b="1" dirty="0" smtClean="0">
                <a:solidFill>
                  <a:srgbClr val="FF0000"/>
                </a:solidFill>
              </a:rPr>
              <a:t> </a:t>
            </a:r>
            <a:r>
              <a:rPr lang="cs-CZ" sz="3600" b="1" dirty="0" err="1" smtClean="0">
                <a:solidFill>
                  <a:srgbClr val="FF0000"/>
                </a:solidFill>
              </a:rPr>
              <a:t>epinephrine</a:t>
            </a:r>
            <a:r>
              <a:rPr lang="cs-CZ" sz="3600" dirty="0" smtClean="0"/>
              <a:t> </a:t>
            </a:r>
            <a:r>
              <a:rPr lang="cs-CZ" sz="3600" dirty="0" err="1" smtClean="0"/>
              <a:t>is</a:t>
            </a:r>
            <a:r>
              <a:rPr lang="cs-CZ" sz="3600" dirty="0" smtClean="0"/>
              <a:t> </a:t>
            </a:r>
            <a:r>
              <a:rPr lang="cs-CZ" sz="3600" dirty="0" err="1" smtClean="0"/>
              <a:t>indicated</a:t>
            </a:r>
            <a:r>
              <a:rPr lang="cs-CZ" sz="3600" dirty="0" smtClean="0"/>
              <a:t> </a:t>
            </a:r>
            <a:r>
              <a:rPr lang="cs-CZ" sz="3600" dirty="0" err="1" smtClean="0"/>
              <a:t>for</a:t>
            </a:r>
            <a:r>
              <a:rPr lang="cs-CZ" sz="3600" dirty="0" smtClean="0"/>
              <a:t> </a:t>
            </a:r>
            <a:r>
              <a:rPr lang="cs-CZ" sz="3600" dirty="0" err="1" smtClean="0"/>
              <a:t>patients</a:t>
            </a:r>
            <a:r>
              <a:rPr lang="cs-CZ" sz="3600" dirty="0" smtClean="0"/>
              <a:t> </a:t>
            </a:r>
            <a:r>
              <a:rPr lang="cs-CZ" sz="3600" dirty="0" err="1" smtClean="0"/>
              <a:t>with</a:t>
            </a:r>
            <a:r>
              <a:rPr lang="cs-CZ" sz="3600" dirty="0" smtClean="0"/>
              <a:t> </a:t>
            </a:r>
            <a:r>
              <a:rPr lang="cs-CZ" sz="3600" dirty="0" err="1" smtClean="0"/>
              <a:t>profound</a:t>
            </a:r>
            <a:r>
              <a:rPr lang="cs-CZ" sz="3600" dirty="0" smtClean="0"/>
              <a:t> </a:t>
            </a:r>
            <a:r>
              <a:rPr lang="cs-CZ" sz="3600" dirty="0" err="1" smtClean="0"/>
              <a:t>hypotension</a:t>
            </a:r>
            <a:r>
              <a:rPr lang="cs-CZ" sz="3600" dirty="0" smtClean="0"/>
              <a:t> </a:t>
            </a:r>
            <a:r>
              <a:rPr lang="cs-CZ" sz="3600" dirty="0" err="1" smtClean="0"/>
              <a:t>or</a:t>
            </a:r>
            <a:r>
              <a:rPr lang="cs-CZ" sz="3600" dirty="0" smtClean="0"/>
              <a:t> </a:t>
            </a:r>
            <a:r>
              <a:rPr lang="cs-CZ" sz="3600" dirty="0" err="1" smtClean="0"/>
              <a:t>symptoms</a:t>
            </a:r>
            <a:r>
              <a:rPr lang="cs-CZ" sz="3600" dirty="0" smtClean="0"/>
              <a:t> </a:t>
            </a:r>
            <a:r>
              <a:rPr lang="cs-CZ" sz="3600" dirty="0" err="1" smtClean="0"/>
              <a:t>and</a:t>
            </a:r>
            <a:r>
              <a:rPr lang="cs-CZ" sz="3600" dirty="0" smtClean="0"/>
              <a:t> </a:t>
            </a:r>
            <a:r>
              <a:rPr lang="cs-CZ" sz="3600" dirty="0" err="1" smtClean="0"/>
              <a:t>signs</a:t>
            </a:r>
            <a:r>
              <a:rPr lang="cs-CZ" sz="3600" dirty="0" smtClean="0"/>
              <a:t> </a:t>
            </a:r>
            <a:r>
              <a:rPr lang="cs-CZ" sz="3600" dirty="0" err="1" smtClean="0"/>
              <a:t>suggestive</a:t>
            </a:r>
            <a:r>
              <a:rPr lang="cs-CZ" sz="3600" dirty="0" smtClean="0"/>
              <a:t> </a:t>
            </a:r>
            <a:r>
              <a:rPr lang="cs-CZ" sz="3600" dirty="0" err="1" smtClean="0"/>
              <a:t>of</a:t>
            </a:r>
            <a:r>
              <a:rPr lang="cs-CZ" sz="3600" dirty="0" smtClean="0"/>
              <a:t> </a:t>
            </a:r>
            <a:r>
              <a:rPr lang="cs-CZ" sz="3600" dirty="0" err="1" smtClean="0"/>
              <a:t>impending</a:t>
            </a:r>
            <a:r>
              <a:rPr lang="cs-CZ" sz="3600" dirty="0" smtClean="0"/>
              <a:t> </a:t>
            </a:r>
            <a:r>
              <a:rPr lang="cs-CZ" sz="3600" dirty="0" err="1" smtClean="0"/>
              <a:t>shock</a:t>
            </a:r>
            <a:r>
              <a:rPr lang="cs-CZ" sz="3600" dirty="0" smtClean="0"/>
              <a:t> (</a:t>
            </a:r>
            <a:r>
              <a:rPr lang="cs-CZ" sz="3600" dirty="0" err="1" smtClean="0"/>
              <a:t>dizziness</a:t>
            </a:r>
            <a:r>
              <a:rPr lang="cs-CZ" sz="3600" dirty="0" smtClean="0"/>
              <a:t>, </a:t>
            </a:r>
            <a:r>
              <a:rPr lang="cs-CZ" sz="3600" dirty="0" err="1" smtClean="0"/>
              <a:t>incontinence</a:t>
            </a:r>
            <a:r>
              <a:rPr lang="cs-CZ" sz="3600" dirty="0" smtClean="0"/>
              <a:t> </a:t>
            </a:r>
            <a:r>
              <a:rPr lang="cs-CZ" sz="3600" dirty="0" err="1" smtClean="0"/>
              <a:t>of</a:t>
            </a:r>
            <a:r>
              <a:rPr lang="cs-CZ" sz="3600" dirty="0" smtClean="0"/>
              <a:t> urine </a:t>
            </a:r>
            <a:r>
              <a:rPr lang="cs-CZ" sz="3600" dirty="0" err="1" smtClean="0"/>
              <a:t>or</a:t>
            </a:r>
            <a:r>
              <a:rPr lang="cs-CZ" sz="3600" dirty="0" smtClean="0"/>
              <a:t> </a:t>
            </a:r>
            <a:r>
              <a:rPr lang="cs-CZ" sz="3600" dirty="0" err="1" smtClean="0"/>
              <a:t>stool</a:t>
            </a:r>
            <a:r>
              <a:rPr lang="cs-CZ" sz="3600" dirty="0" smtClean="0"/>
              <a:t>) </a:t>
            </a:r>
            <a:r>
              <a:rPr lang="cs-CZ" sz="3600" dirty="0" err="1" smtClean="0"/>
              <a:t>or</a:t>
            </a:r>
            <a:r>
              <a:rPr lang="cs-CZ" sz="3600" dirty="0" smtClean="0"/>
              <a:t> </a:t>
            </a:r>
            <a:r>
              <a:rPr lang="cs-CZ" sz="3600" dirty="0" err="1" smtClean="0"/>
              <a:t>those</a:t>
            </a:r>
            <a:r>
              <a:rPr lang="cs-CZ" sz="3600" dirty="0" smtClean="0"/>
              <a:t> </a:t>
            </a:r>
            <a:r>
              <a:rPr lang="cs-CZ" sz="3600" dirty="0" err="1" smtClean="0"/>
              <a:t>who</a:t>
            </a:r>
            <a:r>
              <a:rPr lang="cs-CZ" sz="3600" dirty="0" smtClean="0"/>
              <a:t> do not </a:t>
            </a:r>
            <a:r>
              <a:rPr lang="cs-CZ" sz="3600" dirty="0" err="1" smtClean="0"/>
              <a:t>respond</a:t>
            </a:r>
            <a:r>
              <a:rPr lang="cs-CZ" sz="3600" dirty="0" smtClean="0"/>
              <a:t> to </a:t>
            </a:r>
            <a:r>
              <a:rPr lang="cs-CZ" sz="3600" dirty="0" err="1" smtClean="0"/>
              <a:t>an</a:t>
            </a:r>
            <a:r>
              <a:rPr lang="cs-CZ" sz="3600" dirty="0" smtClean="0"/>
              <a:t> </a:t>
            </a:r>
            <a:r>
              <a:rPr lang="cs-CZ" sz="3600" dirty="0" err="1" smtClean="0"/>
              <a:t>initial</a:t>
            </a:r>
            <a:r>
              <a:rPr lang="cs-CZ" sz="3600" dirty="0" smtClean="0"/>
              <a:t> </a:t>
            </a:r>
            <a:r>
              <a:rPr lang="cs-CZ" sz="3600" dirty="0" err="1" smtClean="0"/>
              <a:t>intramuscular</a:t>
            </a:r>
            <a:r>
              <a:rPr lang="cs-CZ" sz="3600" dirty="0" smtClean="0"/>
              <a:t> </a:t>
            </a:r>
            <a:r>
              <a:rPr lang="cs-CZ" sz="3600" dirty="0" err="1" smtClean="0"/>
              <a:t>injection</a:t>
            </a:r>
            <a:r>
              <a:rPr lang="cs-CZ" sz="3600" dirty="0" smtClean="0"/>
              <a:t> </a:t>
            </a:r>
            <a:r>
              <a:rPr lang="cs-CZ" sz="3600" dirty="0" err="1" smtClean="0"/>
              <a:t>of</a:t>
            </a:r>
            <a:r>
              <a:rPr lang="cs-CZ" sz="3600" dirty="0" smtClean="0"/>
              <a:t> </a:t>
            </a:r>
            <a:r>
              <a:rPr lang="cs-CZ" sz="3600" dirty="0" err="1" smtClean="0"/>
              <a:t>epinephrine</a:t>
            </a:r>
            <a:r>
              <a:rPr lang="cs-CZ" sz="3600" dirty="0" smtClean="0"/>
              <a:t> </a:t>
            </a:r>
            <a:r>
              <a:rPr lang="cs-CZ" sz="3600" dirty="0" err="1" smtClean="0"/>
              <a:t>and</a:t>
            </a:r>
            <a:r>
              <a:rPr lang="cs-CZ" sz="3600" dirty="0" smtClean="0"/>
              <a:t> fluid </a:t>
            </a:r>
            <a:r>
              <a:rPr lang="cs-CZ" sz="3600" dirty="0" err="1" smtClean="0"/>
              <a:t>resuscitation</a:t>
            </a:r>
            <a:r>
              <a:rPr lang="cs-CZ" sz="3600" dirty="0" smtClean="0"/>
              <a:t>. </a:t>
            </a:r>
            <a:r>
              <a:rPr lang="cs-CZ" sz="3600" dirty="0" err="1" smtClean="0"/>
              <a:t>For</a:t>
            </a:r>
            <a:r>
              <a:rPr lang="cs-CZ" sz="3600" dirty="0" smtClean="0"/>
              <a:t> these </a:t>
            </a:r>
            <a:r>
              <a:rPr lang="cs-CZ" sz="3600" dirty="0" err="1" smtClean="0"/>
              <a:t>patients</a:t>
            </a:r>
            <a:r>
              <a:rPr lang="cs-CZ" sz="3600" dirty="0" smtClean="0"/>
              <a:t> </a:t>
            </a:r>
            <a:r>
              <a:rPr lang="cs-CZ" sz="3600" dirty="0" err="1" smtClean="0"/>
              <a:t>we</a:t>
            </a:r>
            <a:r>
              <a:rPr lang="cs-CZ" sz="3600" dirty="0" smtClean="0"/>
              <a:t> </a:t>
            </a:r>
            <a:r>
              <a:rPr lang="cs-CZ" sz="3600" dirty="0" err="1" smtClean="0"/>
              <a:t>suggest</a:t>
            </a:r>
            <a:r>
              <a:rPr lang="cs-CZ" sz="3600" dirty="0" smtClean="0"/>
              <a:t> </a:t>
            </a:r>
            <a:r>
              <a:rPr lang="cs-CZ" sz="3600" dirty="0" err="1" smtClean="0"/>
              <a:t>that</a:t>
            </a:r>
            <a:r>
              <a:rPr lang="cs-CZ" sz="3600" dirty="0" smtClean="0"/>
              <a:t> </a:t>
            </a:r>
            <a:r>
              <a:rPr lang="cs-CZ" sz="3600" dirty="0" err="1" smtClean="0"/>
              <a:t>epinephrine</a:t>
            </a:r>
            <a:r>
              <a:rPr lang="cs-CZ" sz="3600" dirty="0" smtClean="0"/>
              <a:t> </a:t>
            </a:r>
            <a:r>
              <a:rPr lang="cs-CZ" sz="3600" dirty="0" err="1" smtClean="0"/>
              <a:t>be</a:t>
            </a:r>
            <a:r>
              <a:rPr lang="cs-CZ" sz="3600" dirty="0" smtClean="0"/>
              <a:t> </a:t>
            </a:r>
            <a:r>
              <a:rPr lang="cs-CZ" sz="3600" dirty="0" err="1" smtClean="0"/>
              <a:t>administered</a:t>
            </a:r>
            <a:r>
              <a:rPr lang="cs-CZ" sz="3600" dirty="0" smtClean="0"/>
              <a:t> by </a:t>
            </a:r>
            <a:r>
              <a:rPr lang="cs-CZ" sz="3600" dirty="0" err="1" smtClean="0"/>
              <a:t>continuous</a:t>
            </a:r>
            <a:r>
              <a:rPr lang="cs-CZ" sz="3600" dirty="0" smtClean="0"/>
              <a:t> </a:t>
            </a:r>
            <a:r>
              <a:rPr lang="cs-CZ" sz="3600" dirty="0" err="1" smtClean="0"/>
              <a:t>slow</a:t>
            </a:r>
            <a:r>
              <a:rPr lang="cs-CZ" sz="3600" dirty="0" smtClean="0"/>
              <a:t> </a:t>
            </a:r>
            <a:r>
              <a:rPr lang="cs-CZ" sz="3600" dirty="0" err="1" smtClean="0"/>
              <a:t>intravenous</a:t>
            </a:r>
            <a:r>
              <a:rPr lang="cs-CZ" sz="3600" dirty="0" smtClean="0"/>
              <a:t> </a:t>
            </a:r>
            <a:r>
              <a:rPr lang="cs-CZ" sz="3600" dirty="0" err="1" smtClean="0"/>
              <a:t>infusion</a:t>
            </a:r>
            <a:r>
              <a:rPr lang="cs-CZ" sz="3600" dirty="0" smtClean="0"/>
              <a:t> </a:t>
            </a:r>
            <a:r>
              <a:rPr lang="cs-CZ" sz="3600" dirty="0" err="1" smtClean="0"/>
              <a:t>rather</a:t>
            </a:r>
            <a:r>
              <a:rPr lang="cs-CZ" sz="3600" dirty="0" smtClean="0"/>
              <a:t> </a:t>
            </a:r>
            <a:r>
              <a:rPr lang="cs-CZ" sz="3600" dirty="0" err="1" smtClean="0"/>
              <a:t>than</a:t>
            </a:r>
            <a:r>
              <a:rPr lang="cs-CZ" sz="3600" dirty="0" smtClean="0"/>
              <a:t> by </a:t>
            </a:r>
            <a:r>
              <a:rPr lang="cs-CZ" sz="3600" dirty="0" err="1" smtClean="0"/>
              <a:t>intermittent</a:t>
            </a:r>
            <a:r>
              <a:rPr lang="cs-CZ" sz="3600" dirty="0" smtClean="0"/>
              <a:t> IV bolus</a:t>
            </a:r>
            <a:endParaRPr lang="en-US" sz="3600" dirty="0" smtClean="0"/>
          </a:p>
          <a:p>
            <a:endParaRPr lang="en-US" sz="36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r>
              <a:rPr lang="cs-CZ" sz="3600" dirty="0" err="1" smtClean="0"/>
              <a:t>Massive</a:t>
            </a:r>
            <a:r>
              <a:rPr lang="cs-CZ" sz="3600" dirty="0" smtClean="0"/>
              <a:t> fluid </a:t>
            </a:r>
            <a:r>
              <a:rPr lang="cs-CZ" sz="3600" dirty="0" err="1" smtClean="0"/>
              <a:t>shifts</a:t>
            </a:r>
            <a:r>
              <a:rPr lang="cs-CZ" sz="3600" dirty="0" smtClean="0"/>
              <a:t> </a:t>
            </a:r>
            <a:r>
              <a:rPr lang="cs-CZ" sz="3600" dirty="0" err="1" smtClean="0"/>
              <a:t>can</a:t>
            </a:r>
            <a:r>
              <a:rPr lang="cs-CZ" sz="3600" dirty="0" smtClean="0"/>
              <a:t> </a:t>
            </a:r>
            <a:r>
              <a:rPr lang="cs-CZ" sz="3600" dirty="0" err="1" smtClean="0"/>
              <a:t>occur</a:t>
            </a:r>
            <a:r>
              <a:rPr lang="cs-CZ" sz="3600" dirty="0" smtClean="0"/>
              <a:t> in </a:t>
            </a:r>
            <a:r>
              <a:rPr lang="cs-CZ" sz="3600" dirty="0" err="1" smtClean="0"/>
              <a:t>anaphylaxis</a:t>
            </a:r>
            <a:r>
              <a:rPr lang="cs-CZ" sz="3600" dirty="0" smtClean="0"/>
              <a:t>, </a:t>
            </a:r>
            <a:r>
              <a:rPr lang="cs-CZ" sz="3600" dirty="0" err="1" smtClean="0"/>
              <a:t>and</a:t>
            </a:r>
            <a:r>
              <a:rPr lang="cs-CZ" sz="3600" dirty="0" smtClean="0"/>
              <a:t> </a:t>
            </a:r>
            <a:r>
              <a:rPr lang="cs-CZ" sz="3600" dirty="0" err="1" smtClean="0"/>
              <a:t>all</a:t>
            </a:r>
            <a:r>
              <a:rPr lang="cs-CZ" sz="3600" dirty="0" smtClean="0"/>
              <a:t> </a:t>
            </a:r>
            <a:r>
              <a:rPr lang="cs-CZ" sz="3600" dirty="0" err="1" smtClean="0"/>
              <a:t>patients</a:t>
            </a:r>
            <a:r>
              <a:rPr lang="cs-CZ" sz="3600" dirty="0" smtClean="0"/>
              <a:t> </a:t>
            </a:r>
            <a:r>
              <a:rPr lang="cs-CZ" sz="3600" dirty="0" err="1" smtClean="0"/>
              <a:t>with</a:t>
            </a:r>
            <a:r>
              <a:rPr lang="cs-CZ" sz="3600" dirty="0" smtClean="0"/>
              <a:t> </a:t>
            </a:r>
            <a:r>
              <a:rPr lang="cs-CZ" sz="3600" dirty="0" err="1" smtClean="0"/>
              <a:t>orthostasis</a:t>
            </a:r>
            <a:r>
              <a:rPr lang="cs-CZ" sz="3600" dirty="0" smtClean="0"/>
              <a:t>, </a:t>
            </a:r>
            <a:r>
              <a:rPr lang="cs-CZ" sz="3600" dirty="0" err="1" smtClean="0"/>
              <a:t>hypotension</a:t>
            </a:r>
            <a:r>
              <a:rPr lang="cs-CZ" sz="3600" dirty="0" smtClean="0"/>
              <a:t>, </a:t>
            </a:r>
            <a:r>
              <a:rPr lang="cs-CZ" sz="3600" dirty="0" err="1" smtClean="0"/>
              <a:t>or</a:t>
            </a:r>
            <a:r>
              <a:rPr lang="cs-CZ" sz="3600" dirty="0" smtClean="0"/>
              <a:t> </a:t>
            </a:r>
            <a:r>
              <a:rPr lang="cs-CZ" sz="3600" dirty="0" err="1" smtClean="0"/>
              <a:t>incomplete</a:t>
            </a:r>
            <a:r>
              <a:rPr lang="cs-CZ" sz="3600" dirty="0" smtClean="0"/>
              <a:t> response to </a:t>
            </a:r>
            <a:r>
              <a:rPr lang="cs-CZ" sz="3600" dirty="0" err="1" smtClean="0"/>
              <a:t>epinephrine</a:t>
            </a:r>
            <a:r>
              <a:rPr lang="cs-CZ" sz="3600" dirty="0" smtClean="0"/>
              <a:t> </a:t>
            </a:r>
            <a:r>
              <a:rPr lang="cs-CZ" sz="3600" dirty="0" err="1" smtClean="0"/>
              <a:t>should</a:t>
            </a:r>
            <a:r>
              <a:rPr lang="cs-CZ" sz="3600" dirty="0" smtClean="0"/>
              <a:t> </a:t>
            </a:r>
            <a:r>
              <a:rPr lang="cs-CZ" sz="3600" dirty="0" err="1" smtClean="0"/>
              <a:t>receive</a:t>
            </a:r>
            <a:r>
              <a:rPr lang="cs-CZ" sz="3600" dirty="0" smtClean="0"/>
              <a:t> </a:t>
            </a:r>
            <a:r>
              <a:rPr lang="cs-CZ" sz="3600" dirty="0" err="1" smtClean="0"/>
              <a:t>large</a:t>
            </a:r>
            <a:r>
              <a:rPr lang="cs-CZ" sz="3600" dirty="0" smtClean="0"/>
              <a:t> volume fluid </a:t>
            </a:r>
            <a:r>
              <a:rPr lang="cs-CZ" sz="3600" dirty="0" err="1" smtClean="0"/>
              <a:t>resuscitation</a:t>
            </a:r>
            <a:r>
              <a:rPr lang="cs-CZ" sz="3600" dirty="0" smtClean="0"/>
              <a:t> </a:t>
            </a:r>
            <a:r>
              <a:rPr lang="cs-CZ" sz="3600" dirty="0" err="1" smtClean="0"/>
              <a:t>with</a:t>
            </a:r>
            <a:r>
              <a:rPr lang="cs-CZ" sz="3600" dirty="0" smtClean="0"/>
              <a:t> </a:t>
            </a:r>
            <a:r>
              <a:rPr lang="cs-CZ" sz="3600" b="1" dirty="0" err="1" smtClean="0">
                <a:solidFill>
                  <a:srgbClr val="FF0000"/>
                </a:solidFill>
              </a:rPr>
              <a:t>normal</a:t>
            </a:r>
            <a:r>
              <a:rPr lang="cs-CZ" sz="3600" b="1" dirty="0" smtClean="0">
                <a:solidFill>
                  <a:srgbClr val="FF0000"/>
                </a:solidFill>
              </a:rPr>
              <a:t> </a:t>
            </a:r>
            <a:r>
              <a:rPr lang="cs-CZ" sz="3600" b="1" dirty="0" err="1" smtClean="0">
                <a:solidFill>
                  <a:srgbClr val="FF0000"/>
                </a:solidFill>
              </a:rPr>
              <a:t>saline</a:t>
            </a:r>
            <a:r>
              <a:rPr lang="cs-CZ" sz="3600" dirty="0" smtClean="0"/>
              <a:t>. </a:t>
            </a:r>
            <a:r>
              <a:rPr lang="cs-CZ" sz="3600" dirty="0" err="1" smtClean="0"/>
              <a:t>Normotensive</a:t>
            </a:r>
            <a:r>
              <a:rPr lang="cs-CZ" sz="3600" dirty="0" smtClean="0"/>
              <a:t> </a:t>
            </a:r>
            <a:r>
              <a:rPr lang="cs-CZ" sz="3600" dirty="0" err="1" smtClean="0"/>
              <a:t>patients</a:t>
            </a:r>
            <a:r>
              <a:rPr lang="cs-CZ" sz="3600" dirty="0" smtClean="0"/>
              <a:t> </a:t>
            </a:r>
            <a:r>
              <a:rPr lang="cs-CZ" sz="3600" dirty="0" err="1" smtClean="0"/>
              <a:t>should</a:t>
            </a:r>
            <a:r>
              <a:rPr lang="cs-CZ" sz="3600" dirty="0" smtClean="0"/>
              <a:t> </a:t>
            </a:r>
            <a:r>
              <a:rPr lang="cs-CZ" sz="3600" dirty="0" err="1" smtClean="0"/>
              <a:t>receive</a:t>
            </a:r>
            <a:r>
              <a:rPr lang="cs-CZ" sz="3600" dirty="0" smtClean="0"/>
              <a:t> </a:t>
            </a:r>
            <a:r>
              <a:rPr lang="cs-CZ" sz="3600" dirty="0" err="1" smtClean="0"/>
              <a:t>normal</a:t>
            </a:r>
            <a:r>
              <a:rPr lang="cs-CZ" sz="3600" dirty="0" smtClean="0"/>
              <a:t> </a:t>
            </a:r>
            <a:r>
              <a:rPr lang="cs-CZ" sz="3600" dirty="0" err="1" smtClean="0"/>
              <a:t>crystaloid</a:t>
            </a:r>
            <a:r>
              <a:rPr lang="cs-CZ" sz="3600" dirty="0" smtClean="0"/>
              <a:t> </a:t>
            </a:r>
            <a:r>
              <a:rPr lang="cs-CZ" sz="3600" dirty="0" smtClean="0"/>
              <a:t>to </a:t>
            </a:r>
            <a:r>
              <a:rPr lang="cs-CZ" sz="3600" dirty="0" err="1" smtClean="0"/>
              <a:t>maintain</a:t>
            </a:r>
            <a:r>
              <a:rPr lang="cs-CZ" sz="3600" dirty="0" smtClean="0"/>
              <a:t> </a:t>
            </a:r>
            <a:r>
              <a:rPr lang="cs-CZ" sz="3600" dirty="0" err="1" smtClean="0"/>
              <a:t>venous</a:t>
            </a:r>
            <a:r>
              <a:rPr lang="cs-CZ" sz="3600" dirty="0" smtClean="0"/>
              <a:t> </a:t>
            </a:r>
            <a:r>
              <a:rPr lang="cs-CZ" sz="3600" dirty="0" err="1" smtClean="0"/>
              <a:t>access</a:t>
            </a:r>
            <a:r>
              <a:rPr lang="cs-CZ" sz="3600" dirty="0" smtClean="0"/>
              <a:t> in case </a:t>
            </a:r>
            <a:r>
              <a:rPr lang="cs-CZ" sz="3600" dirty="0" err="1" smtClean="0"/>
              <a:t>their</a:t>
            </a:r>
            <a:r>
              <a:rPr lang="cs-CZ" sz="3600" dirty="0" smtClean="0"/>
              <a:t> status </a:t>
            </a:r>
            <a:r>
              <a:rPr lang="cs-CZ" sz="3600" dirty="0" err="1" smtClean="0"/>
              <a:t>deteriorates</a:t>
            </a:r>
            <a:endParaRPr lang="en-US" sz="3600" dirty="0" smtClean="0"/>
          </a:p>
          <a:p>
            <a:pPr lvl="0"/>
            <a:r>
              <a:rPr lang="cs-CZ" sz="3600" dirty="0" err="1" smtClean="0"/>
              <a:t>Supplemental</a:t>
            </a:r>
            <a:r>
              <a:rPr lang="cs-CZ" sz="3600" dirty="0" smtClean="0"/>
              <a:t> </a:t>
            </a:r>
            <a:r>
              <a:rPr lang="cs-CZ" sz="3600" b="1" dirty="0" smtClean="0">
                <a:solidFill>
                  <a:srgbClr val="FF0000"/>
                </a:solidFill>
              </a:rPr>
              <a:t>oxygen</a:t>
            </a:r>
            <a:r>
              <a:rPr lang="cs-CZ" sz="3600" dirty="0" smtClean="0"/>
              <a:t> </a:t>
            </a:r>
            <a:r>
              <a:rPr lang="cs-CZ" sz="3600" dirty="0" err="1" smtClean="0"/>
              <a:t>should</a:t>
            </a:r>
            <a:r>
              <a:rPr lang="cs-CZ" sz="3600" dirty="0" smtClean="0"/>
              <a:t> </a:t>
            </a:r>
            <a:r>
              <a:rPr lang="cs-CZ" sz="3600" dirty="0" err="1" smtClean="0"/>
              <a:t>be</a:t>
            </a:r>
            <a:r>
              <a:rPr lang="cs-CZ" sz="3600" dirty="0" smtClean="0"/>
              <a:t> </a:t>
            </a:r>
            <a:r>
              <a:rPr lang="cs-CZ" sz="3600" dirty="0" err="1" smtClean="0"/>
              <a:t>administered</a:t>
            </a:r>
            <a:r>
              <a:rPr lang="cs-CZ" sz="3600" dirty="0" smtClean="0"/>
              <a:t>.</a:t>
            </a:r>
            <a:endParaRPr lang="en-US" sz="3600" dirty="0" smtClean="0"/>
          </a:p>
          <a:p>
            <a:endParaRPr lang="en-US" sz="36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r>
              <a:rPr lang="cs-CZ" sz="3600" b="1" dirty="0" err="1" smtClean="0">
                <a:solidFill>
                  <a:srgbClr val="C00000"/>
                </a:solidFill>
              </a:rPr>
              <a:t>Glukagon</a:t>
            </a:r>
            <a:r>
              <a:rPr lang="cs-CZ" sz="3600" dirty="0" smtClean="0"/>
              <a:t> </a:t>
            </a:r>
            <a:r>
              <a:rPr lang="cs-CZ" sz="3600" dirty="0" err="1" smtClean="0"/>
              <a:t>for</a:t>
            </a:r>
            <a:r>
              <a:rPr lang="cs-CZ" sz="3600" dirty="0" smtClean="0"/>
              <a:t> </a:t>
            </a:r>
            <a:r>
              <a:rPr lang="cs-CZ" sz="3600" dirty="0" err="1" smtClean="0"/>
              <a:t>patient</a:t>
            </a:r>
            <a:r>
              <a:rPr lang="cs-CZ" sz="3600" dirty="0" smtClean="0"/>
              <a:t> </a:t>
            </a:r>
            <a:r>
              <a:rPr lang="cs-CZ" sz="3600" dirty="0" err="1" smtClean="0"/>
              <a:t>taking</a:t>
            </a:r>
            <a:r>
              <a:rPr lang="cs-CZ" sz="3600" dirty="0" smtClean="0"/>
              <a:t> beta-</a:t>
            </a:r>
            <a:r>
              <a:rPr lang="cs-CZ" sz="3600" dirty="0" err="1" smtClean="0"/>
              <a:t>blockers</a:t>
            </a:r>
            <a:r>
              <a:rPr lang="cs-CZ" sz="3600" dirty="0" smtClean="0"/>
              <a:t>-- –</a:t>
            </a:r>
            <a:r>
              <a:rPr lang="cs-CZ" sz="3600" dirty="0" err="1" smtClean="0"/>
              <a:t>inotropic</a:t>
            </a:r>
            <a:r>
              <a:rPr lang="cs-CZ" sz="3600" dirty="0" smtClean="0"/>
              <a:t> </a:t>
            </a:r>
            <a:r>
              <a:rPr lang="cs-CZ" sz="3600" dirty="0" err="1" smtClean="0"/>
              <a:t>and</a:t>
            </a:r>
            <a:r>
              <a:rPr lang="cs-CZ" sz="3600" dirty="0" smtClean="0"/>
              <a:t> </a:t>
            </a:r>
            <a:r>
              <a:rPr lang="cs-CZ" sz="3600" dirty="0" err="1" smtClean="0"/>
              <a:t>chronotropic</a:t>
            </a:r>
            <a:r>
              <a:rPr lang="cs-CZ" sz="3600" dirty="0" smtClean="0"/>
              <a:t> </a:t>
            </a:r>
            <a:r>
              <a:rPr lang="cs-CZ" sz="3600" dirty="0" err="1" smtClean="0"/>
              <a:t>effects</a:t>
            </a:r>
            <a:r>
              <a:rPr lang="cs-CZ" sz="3600" dirty="0" smtClean="0"/>
              <a:t> </a:t>
            </a:r>
            <a:r>
              <a:rPr lang="cs-CZ" sz="3600" dirty="0" err="1" smtClean="0"/>
              <a:t>that</a:t>
            </a:r>
            <a:r>
              <a:rPr lang="cs-CZ" sz="3600" dirty="0" smtClean="0"/>
              <a:t> are not </a:t>
            </a:r>
            <a:r>
              <a:rPr lang="cs-CZ" sz="3600" dirty="0" err="1" smtClean="0"/>
              <a:t>mediated</a:t>
            </a:r>
            <a:r>
              <a:rPr lang="cs-CZ" sz="3600" dirty="0" smtClean="0"/>
              <a:t> </a:t>
            </a:r>
            <a:r>
              <a:rPr lang="cs-CZ" sz="3600" dirty="0" err="1" smtClean="0"/>
              <a:t>through</a:t>
            </a:r>
            <a:r>
              <a:rPr lang="cs-CZ" sz="3600" dirty="0" smtClean="0"/>
              <a:t> beta-</a:t>
            </a:r>
            <a:r>
              <a:rPr lang="cs-CZ" sz="3600" dirty="0" err="1" smtClean="0"/>
              <a:t>receptors</a:t>
            </a:r>
            <a:endParaRPr lang="cs-CZ" sz="3600" dirty="0" smtClean="0"/>
          </a:p>
          <a:p>
            <a:r>
              <a:rPr lang="cs-CZ" sz="3600" b="1" dirty="0" smtClean="0">
                <a:solidFill>
                  <a:srgbClr val="C00000"/>
                </a:solidFill>
              </a:rPr>
              <a:t>H1 </a:t>
            </a:r>
            <a:r>
              <a:rPr lang="cs-CZ" sz="3600" b="1" dirty="0" err="1" smtClean="0">
                <a:solidFill>
                  <a:srgbClr val="C00000"/>
                </a:solidFill>
              </a:rPr>
              <a:t>antihistamines</a:t>
            </a:r>
            <a:r>
              <a:rPr lang="cs-CZ" sz="3600" dirty="0" smtClean="0">
                <a:solidFill>
                  <a:srgbClr val="C00000"/>
                </a:solidFill>
              </a:rPr>
              <a:t>- </a:t>
            </a:r>
            <a:r>
              <a:rPr lang="cs-CZ" sz="3600" dirty="0" smtClean="0"/>
              <a:t>to </a:t>
            </a:r>
            <a:r>
              <a:rPr lang="cs-CZ" sz="3600" dirty="0" err="1" smtClean="0"/>
              <a:t>relieving</a:t>
            </a:r>
            <a:r>
              <a:rPr lang="cs-CZ" sz="3600" dirty="0" smtClean="0"/>
              <a:t> </a:t>
            </a:r>
            <a:r>
              <a:rPr lang="cs-CZ" sz="3600" dirty="0" err="1" smtClean="0"/>
              <a:t>itching</a:t>
            </a:r>
            <a:r>
              <a:rPr lang="cs-CZ" sz="3600" dirty="0" smtClean="0"/>
              <a:t> </a:t>
            </a:r>
            <a:r>
              <a:rPr lang="cs-CZ" sz="3600" dirty="0" err="1" smtClean="0"/>
              <a:t>and</a:t>
            </a:r>
            <a:r>
              <a:rPr lang="cs-CZ" sz="3600" dirty="0" smtClean="0"/>
              <a:t> </a:t>
            </a:r>
            <a:r>
              <a:rPr lang="cs-CZ" sz="3600" dirty="0" err="1" smtClean="0"/>
              <a:t>hives</a:t>
            </a:r>
            <a:r>
              <a:rPr lang="cs-CZ" sz="3600" dirty="0" smtClean="0"/>
              <a:t>-</a:t>
            </a:r>
            <a:r>
              <a:rPr lang="cs-CZ" sz="3600" dirty="0" err="1" smtClean="0"/>
              <a:t>prometazin</a:t>
            </a:r>
            <a:r>
              <a:rPr lang="cs-CZ" sz="3600" dirty="0" smtClean="0"/>
              <a:t>, </a:t>
            </a:r>
            <a:r>
              <a:rPr lang="cs-CZ" sz="3600" dirty="0" err="1" smtClean="0"/>
              <a:t>cetirizine</a:t>
            </a:r>
            <a:endParaRPr lang="cs-CZ" sz="3600" dirty="0" smtClean="0"/>
          </a:p>
          <a:p>
            <a:r>
              <a:rPr lang="cs-CZ" sz="3600" b="1" dirty="0" smtClean="0">
                <a:solidFill>
                  <a:srgbClr val="C00000"/>
                </a:solidFill>
              </a:rPr>
              <a:t>H2 </a:t>
            </a:r>
            <a:r>
              <a:rPr lang="cs-CZ" sz="3600" b="1" dirty="0" err="1" smtClean="0">
                <a:solidFill>
                  <a:srgbClr val="C00000"/>
                </a:solidFill>
              </a:rPr>
              <a:t>antihistamines</a:t>
            </a:r>
            <a:r>
              <a:rPr lang="cs-CZ" sz="3600" dirty="0" smtClean="0"/>
              <a:t>-no evidence</a:t>
            </a:r>
          </a:p>
          <a:p>
            <a:r>
              <a:rPr lang="cs-CZ" sz="3600" b="1" dirty="0" err="1" smtClean="0">
                <a:solidFill>
                  <a:srgbClr val="C00000"/>
                </a:solidFill>
              </a:rPr>
              <a:t>Bronchilators</a:t>
            </a:r>
            <a:r>
              <a:rPr lang="cs-CZ" sz="3600" dirty="0" smtClean="0"/>
              <a:t> </a:t>
            </a:r>
            <a:r>
              <a:rPr lang="cs-CZ" sz="3600" dirty="0" err="1" smtClean="0"/>
              <a:t>inhaled</a:t>
            </a:r>
            <a:r>
              <a:rPr lang="cs-CZ" sz="3600" dirty="0" smtClean="0"/>
              <a:t>, </a:t>
            </a:r>
            <a:r>
              <a:rPr lang="cs-CZ" sz="3600" dirty="0" err="1" smtClean="0"/>
              <a:t>only</a:t>
            </a:r>
            <a:r>
              <a:rPr lang="cs-CZ" sz="3600" dirty="0" smtClean="0"/>
              <a:t> </a:t>
            </a:r>
            <a:r>
              <a:rPr lang="cs-CZ" sz="3600" dirty="0" err="1" smtClean="0"/>
              <a:t>adjunjctive</a:t>
            </a:r>
            <a:r>
              <a:rPr lang="cs-CZ" sz="3600" dirty="0" smtClean="0"/>
              <a:t> to </a:t>
            </a:r>
            <a:r>
              <a:rPr lang="cs-CZ" sz="3600" dirty="0" err="1" smtClean="0"/>
              <a:t>epinephrine</a:t>
            </a:r>
            <a:endParaRPr lang="cs-CZ" sz="3600" b="1" dirty="0" smtClean="0"/>
          </a:p>
          <a:p>
            <a:r>
              <a:rPr lang="cs-CZ" sz="3600" b="1" dirty="0" err="1" smtClean="0">
                <a:solidFill>
                  <a:srgbClr val="C00000"/>
                </a:solidFill>
              </a:rPr>
              <a:t>Glucocorticoids</a:t>
            </a:r>
            <a:r>
              <a:rPr lang="cs-CZ" sz="3600" dirty="0" smtClean="0"/>
              <a:t>- to </a:t>
            </a:r>
            <a:r>
              <a:rPr lang="cs-CZ" sz="3600" dirty="0" err="1" smtClean="0"/>
              <a:t>prevent</a:t>
            </a:r>
            <a:r>
              <a:rPr lang="cs-CZ" sz="3600" dirty="0" smtClean="0"/>
              <a:t> </a:t>
            </a:r>
            <a:r>
              <a:rPr lang="cs-CZ" sz="3600" dirty="0" err="1" smtClean="0"/>
              <a:t>biphasic</a:t>
            </a:r>
            <a:r>
              <a:rPr lang="cs-CZ" sz="3600" dirty="0" smtClean="0"/>
              <a:t> </a:t>
            </a:r>
            <a:r>
              <a:rPr lang="cs-CZ" sz="3600" dirty="0" err="1" smtClean="0"/>
              <a:t>or</a:t>
            </a:r>
            <a:r>
              <a:rPr lang="cs-CZ" sz="3600" dirty="0" smtClean="0"/>
              <a:t> </a:t>
            </a:r>
            <a:r>
              <a:rPr lang="cs-CZ" sz="3600" dirty="0" err="1" smtClean="0"/>
              <a:t>protracted</a:t>
            </a:r>
            <a:r>
              <a:rPr lang="cs-CZ" sz="3600" dirty="0" smtClean="0"/>
              <a:t> </a:t>
            </a:r>
            <a:r>
              <a:rPr lang="cs-CZ" sz="3600" dirty="0" err="1" smtClean="0"/>
              <a:t>reactions</a:t>
            </a:r>
            <a:r>
              <a:rPr lang="cs-CZ" sz="3600" dirty="0" smtClean="0"/>
              <a:t>-</a:t>
            </a:r>
            <a:r>
              <a:rPr lang="cs-CZ" sz="3600" dirty="0" err="1" smtClean="0"/>
              <a:t>occur</a:t>
            </a:r>
            <a:r>
              <a:rPr lang="cs-CZ" sz="3600" dirty="0" smtClean="0"/>
              <a:t> in23%</a:t>
            </a:r>
            <a:endParaRPr lang="en-US" sz="36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1"/>
            <a:ext cx="8229600" cy="1228998"/>
          </a:xfrm>
          <a:solidFill>
            <a:schemeClr val="accent3">
              <a:lumMod val="95000"/>
            </a:schemeClr>
          </a:solidFill>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Anaphylaxis </a:t>
            </a:r>
            <a:r>
              <a:rPr lang="cs-CZ" b="1" dirty="0" smtClean="0">
                <a:solidFill>
                  <a:srgbClr val="C00000"/>
                </a:solidFill>
                <a:latin typeface="Times New Roman" panose="02020603050405020304" pitchFamily="18" charset="0"/>
                <a:cs typeface="Times New Roman" panose="02020603050405020304" pitchFamily="18" charset="0"/>
              </a:rPr>
              <a:t/>
            </a:r>
            <a:br>
              <a:rPr lang="cs-CZ" b="1" dirty="0" smtClean="0">
                <a:solidFill>
                  <a:srgbClr val="C00000"/>
                </a:solidFill>
                <a:latin typeface="Times New Roman" panose="02020603050405020304" pitchFamily="18" charset="0"/>
                <a:cs typeface="Times New Roman" panose="02020603050405020304" pitchFamily="18" charset="0"/>
              </a:rPr>
            </a:br>
            <a:r>
              <a:rPr lang="en-US" b="1" dirty="0" smtClean="0">
                <a:solidFill>
                  <a:srgbClr val="C00000"/>
                </a:solidFill>
                <a:latin typeface="Times New Roman" panose="02020603050405020304" pitchFamily="18" charset="0"/>
                <a:cs typeface="Times New Roman" panose="02020603050405020304" pitchFamily="18" charset="0"/>
              </a:rPr>
              <a:t>can </a:t>
            </a:r>
            <a:r>
              <a:rPr lang="en-US" b="1" dirty="0">
                <a:solidFill>
                  <a:srgbClr val="C00000"/>
                </a:solidFill>
                <a:latin typeface="Times New Roman" panose="02020603050405020304" pitchFamily="18" charset="0"/>
                <a:cs typeface="Times New Roman" panose="02020603050405020304" pitchFamily="18" charset="0"/>
              </a:rPr>
              <a:t>be classified as</a:t>
            </a:r>
            <a:endParaRPr lang="cs-CZ" b="1" dirty="0">
              <a:solidFill>
                <a:srgbClr val="C00000"/>
              </a:solidFill>
            </a:endParaRPr>
          </a:p>
        </p:txBody>
      </p:sp>
      <p:sp>
        <p:nvSpPr>
          <p:cNvPr id="3" name="Zástupný symbol pro obsah 2"/>
          <p:cNvSpPr>
            <a:spLocks noGrp="1"/>
          </p:cNvSpPr>
          <p:nvPr>
            <p:ph sz="half" idx="1"/>
          </p:nvPr>
        </p:nvSpPr>
        <p:spPr>
          <a:solidFill>
            <a:schemeClr val="accent2">
              <a:lumMod val="20000"/>
              <a:lumOff val="80000"/>
            </a:schemeClr>
          </a:solidFill>
        </p:spPr>
        <p:txBody>
          <a:bodyPr/>
          <a:lstStyle/>
          <a:p>
            <a:r>
              <a:rPr lang="cs-CZ" dirty="0">
                <a:latin typeface="Times New Roman" panose="02020603050405020304" pitchFamily="18" charset="0"/>
                <a:cs typeface="Times New Roman" panose="02020603050405020304" pitchFamily="18" charset="0"/>
              </a:rPr>
              <a:t>1.</a:t>
            </a:r>
            <a:r>
              <a:rPr lang="en-US" sz="3200" b="1" dirty="0">
                <a:latin typeface="Times New Roman" panose="02020603050405020304" pitchFamily="18" charset="0"/>
                <a:cs typeface="Times New Roman" panose="02020603050405020304" pitchFamily="18" charset="0"/>
              </a:rPr>
              <a:t>Immunologic anaphylaxis</a:t>
            </a:r>
            <a:r>
              <a:rPr lang="en-US"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includes </a:t>
            </a:r>
            <a:r>
              <a:rPr lang="en-US" dirty="0">
                <a:latin typeface="Times New Roman" panose="02020603050405020304" pitchFamily="18" charset="0"/>
                <a:cs typeface="Times New Roman" panose="02020603050405020304" pitchFamily="18" charset="0"/>
              </a:rPr>
              <a:t>both </a:t>
            </a:r>
            <a:r>
              <a:rPr lang="en-US" dirty="0" err="1">
                <a:latin typeface="Times New Roman" panose="02020603050405020304" pitchFamily="18" charset="0"/>
                <a:cs typeface="Times New Roman" panose="02020603050405020304" pitchFamily="18" charset="0"/>
              </a:rPr>
              <a:t>IgE</a:t>
            </a:r>
            <a:r>
              <a:rPr lang="en-US" dirty="0">
                <a:latin typeface="Times New Roman" panose="02020603050405020304" pitchFamily="18" charset="0"/>
                <a:cs typeface="Times New Roman" panose="02020603050405020304" pitchFamily="18" charset="0"/>
              </a:rPr>
              <a:t>-mediated and IgG-mediated reactions (which have not been identified in humans), as well as immune complex/complement-mediated mechanisms</a:t>
            </a:r>
            <a:endParaRPr lang="cs-CZ" dirty="0"/>
          </a:p>
        </p:txBody>
      </p:sp>
      <p:sp>
        <p:nvSpPr>
          <p:cNvPr id="4" name="Zástupný symbol pro obsah 3"/>
          <p:cNvSpPr>
            <a:spLocks noGrp="1"/>
          </p:cNvSpPr>
          <p:nvPr>
            <p:ph sz="half" idx="2"/>
          </p:nvPr>
        </p:nvSpPr>
        <p:spPr>
          <a:solidFill>
            <a:schemeClr val="accent2">
              <a:lumMod val="20000"/>
              <a:lumOff val="80000"/>
            </a:schemeClr>
          </a:solidFill>
        </p:spPr>
        <p:txBody>
          <a:bodyPr/>
          <a:lstStyle/>
          <a:p>
            <a:r>
              <a:rPr lang="cs-CZ" sz="3200" b="1"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Non-immunologic anaphylaxis</a:t>
            </a:r>
            <a:r>
              <a:rPr lang="en-US" sz="3200" dirty="0">
                <a:latin typeface="Times New Roman" panose="02020603050405020304" pitchFamily="18" charset="0"/>
                <a:cs typeface="Times New Roman" panose="02020603050405020304" pitchFamily="18" charset="0"/>
              </a:rPr>
              <a:t> </a:t>
            </a:r>
            <a:r>
              <a:rPr lang="cs-CZ" sz="32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caused by agents or events that induce sudden, massive mast cell or basophil degranulation, without the involvement of antibodies.</a:t>
            </a:r>
            <a:endParaRPr lang="cs-CZ" dirty="0"/>
          </a:p>
        </p:txBody>
      </p:sp>
    </p:spTree>
    <p:extLst>
      <p:ext uri="{BB962C8B-B14F-4D97-AF65-F5344CB8AC3E}">
        <p14:creationId xmlns:p14="http://schemas.microsoft.com/office/powerpoint/2010/main" val="1686902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Fig. 1: Schematic representation of a biphasic anaphylactic reaction. </a:t>
            </a:r>
          </a:p>
        </p:txBody>
      </p:sp>
      <p:pic>
        <p:nvPicPr>
          <p:cNvPr id="3074" name="Picture 2"/>
          <p:cNvPicPr>
            <a:picLocks noChangeAspect="1" noChangeArrowheads="1"/>
          </p:cNvPicPr>
          <p:nvPr/>
        </p:nvPicPr>
        <p:blipFill>
          <a:blip r:embed="rId3"/>
          <a:srcRect/>
          <a:stretch>
            <a:fillRect/>
          </a:stretch>
        </p:blipFill>
        <p:spPr bwMode="auto">
          <a:xfrm>
            <a:off x="7021440" y="6254577"/>
            <a:ext cx="1896480" cy="381640"/>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166400" y="1050741"/>
            <a:ext cx="6815520" cy="3592705"/>
          </a:xfrm>
          <a:prstGeom prst="rect">
            <a:avLst/>
          </a:prstGeom>
          <a:noFill/>
          <a:ln w="9525">
            <a:noFill/>
            <a:round/>
            <a:headEnd/>
            <a:tailEnd/>
          </a:ln>
          <a:effectLst/>
        </p:spPr>
      </p:pic>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©2003 by Canadian Medical Association</a:t>
            </a:r>
          </a:p>
        </p:txBody>
      </p:sp>
      <p:sp>
        <p:nvSpPr>
          <p:cNvPr id="7" name="Obdélník 6"/>
          <p:cNvSpPr/>
          <p:nvPr/>
        </p:nvSpPr>
        <p:spPr>
          <a:xfrm>
            <a:off x="857224" y="5000636"/>
            <a:ext cx="7715304" cy="1477328"/>
          </a:xfrm>
          <a:prstGeom prst="rect">
            <a:avLst/>
          </a:prstGeom>
        </p:spPr>
        <p:txBody>
          <a:bodyPr wrap="square">
            <a:spAutoFit/>
          </a:bodyPr>
          <a:lstStyle/>
          <a:p>
            <a:r>
              <a:rPr lang="en-US" sz="1800" b="1" dirty="0" smtClean="0"/>
              <a:t>Schematic representation of a biphasic anaphylactic reaction.</a:t>
            </a:r>
            <a:r>
              <a:rPr lang="en-US" sz="1800" dirty="0" smtClean="0"/>
              <a:t> The second-phase reaction has been described as occurring between 1 and 8 hours after the initial reaction, but new evidence suggests that this second phase may occur up to 38 hours (mean 10 hours) after the initial reaction. About one-third of the second-phase reactions are more severe, one-third are as severe and one-third are less severe. </a:t>
            </a:r>
            <a:endParaRPr lang="en-US" sz="1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r>
              <a:rPr lang="cs-CZ" sz="3600" dirty="0" err="1" smtClean="0"/>
              <a:t>Patients</a:t>
            </a:r>
            <a:r>
              <a:rPr lang="cs-CZ" sz="3600" dirty="0" smtClean="0"/>
              <a:t> </a:t>
            </a:r>
            <a:r>
              <a:rPr lang="cs-CZ" sz="3600" dirty="0" err="1" smtClean="0"/>
              <a:t>successfully</a:t>
            </a:r>
            <a:r>
              <a:rPr lang="cs-CZ" sz="3600" dirty="0" smtClean="0"/>
              <a:t> </a:t>
            </a:r>
            <a:r>
              <a:rPr lang="cs-CZ" sz="3600" dirty="0" err="1" smtClean="0"/>
              <a:t>treated</a:t>
            </a:r>
            <a:r>
              <a:rPr lang="cs-CZ" sz="3600" dirty="0" smtClean="0"/>
              <a:t> </a:t>
            </a:r>
            <a:r>
              <a:rPr lang="cs-CZ" sz="3600" dirty="0" err="1" smtClean="0"/>
              <a:t>for</a:t>
            </a:r>
            <a:r>
              <a:rPr lang="cs-CZ" sz="3600" dirty="0" smtClean="0"/>
              <a:t> </a:t>
            </a:r>
            <a:r>
              <a:rPr lang="cs-CZ" sz="3600" dirty="0" err="1" smtClean="0"/>
              <a:t>anaphylaxis</a:t>
            </a:r>
            <a:r>
              <a:rPr lang="cs-CZ" sz="3600" dirty="0" smtClean="0"/>
              <a:t> </a:t>
            </a:r>
            <a:r>
              <a:rPr lang="cs-CZ" sz="3600" dirty="0" err="1" smtClean="0"/>
              <a:t>should</a:t>
            </a:r>
            <a:r>
              <a:rPr lang="cs-CZ" sz="3600" dirty="0" smtClean="0"/>
              <a:t> </a:t>
            </a:r>
            <a:r>
              <a:rPr lang="cs-CZ" sz="3600" dirty="0" err="1" smtClean="0"/>
              <a:t>be</a:t>
            </a:r>
            <a:r>
              <a:rPr lang="cs-CZ" sz="3600" dirty="0" smtClean="0"/>
              <a:t> </a:t>
            </a:r>
            <a:r>
              <a:rPr lang="cs-CZ" sz="3600" dirty="0" err="1" smtClean="0"/>
              <a:t>discharged</a:t>
            </a:r>
            <a:r>
              <a:rPr lang="cs-CZ" sz="3600" dirty="0" smtClean="0"/>
              <a:t> </a:t>
            </a:r>
            <a:r>
              <a:rPr lang="cs-CZ" sz="3600" dirty="0" err="1" smtClean="0"/>
              <a:t>with</a:t>
            </a:r>
            <a:r>
              <a:rPr lang="cs-CZ" sz="3600" dirty="0" smtClean="0"/>
              <a:t> a </a:t>
            </a:r>
            <a:r>
              <a:rPr lang="cs-CZ" sz="3600" dirty="0" err="1" smtClean="0"/>
              <a:t>personalized</a:t>
            </a:r>
            <a:r>
              <a:rPr lang="cs-CZ" sz="3600" dirty="0" smtClean="0"/>
              <a:t> </a:t>
            </a:r>
            <a:r>
              <a:rPr lang="cs-CZ" sz="3600" dirty="0" err="1" smtClean="0"/>
              <a:t>written</a:t>
            </a:r>
            <a:r>
              <a:rPr lang="cs-CZ" sz="3600" dirty="0" smtClean="0"/>
              <a:t> </a:t>
            </a:r>
            <a:r>
              <a:rPr lang="cs-CZ" sz="3600" dirty="0" err="1" smtClean="0"/>
              <a:t>anaphylaxis</a:t>
            </a:r>
            <a:r>
              <a:rPr lang="cs-CZ" sz="3600" dirty="0" smtClean="0"/>
              <a:t> </a:t>
            </a:r>
            <a:r>
              <a:rPr lang="cs-CZ" sz="3600" dirty="0" err="1" smtClean="0"/>
              <a:t>emergency</a:t>
            </a:r>
            <a:r>
              <a:rPr lang="cs-CZ" sz="3600" dirty="0" smtClean="0"/>
              <a:t> </a:t>
            </a:r>
            <a:r>
              <a:rPr lang="cs-CZ" sz="3600" dirty="0" err="1" smtClean="0"/>
              <a:t>action</a:t>
            </a:r>
            <a:r>
              <a:rPr lang="cs-CZ" sz="3600" dirty="0" smtClean="0"/>
              <a:t> </a:t>
            </a:r>
            <a:r>
              <a:rPr lang="cs-CZ" sz="3600" dirty="0" err="1" smtClean="0"/>
              <a:t>plan</a:t>
            </a:r>
            <a:r>
              <a:rPr lang="cs-CZ" sz="3600" dirty="0" smtClean="0"/>
              <a:t> , </a:t>
            </a:r>
            <a:r>
              <a:rPr lang="cs-CZ" sz="3600" dirty="0" err="1" smtClean="0"/>
              <a:t>an</a:t>
            </a:r>
            <a:r>
              <a:rPr lang="cs-CZ" sz="3600" dirty="0" smtClean="0"/>
              <a:t> </a:t>
            </a:r>
            <a:r>
              <a:rPr lang="cs-CZ" sz="3600" dirty="0" err="1" smtClean="0"/>
              <a:t>epinephrine</a:t>
            </a:r>
            <a:r>
              <a:rPr lang="cs-CZ" sz="3600" dirty="0" smtClean="0"/>
              <a:t> </a:t>
            </a:r>
            <a:r>
              <a:rPr lang="cs-CZ" sz="3600" dirty="0" err="1" smtClean="0"/>
              <a:t>autoinjector</a:t>
            </a:r>
            <a:r>
              <a:rPr lang="cs-CZ" sz="3600" dirty="0" smtClean="0"/>
              <a:t>, </a:t>
            </a:r>
            <a:r>
              <a:rPr lang="cs-CZ" sz="3600" dirty="0" err="1" smtClean="0"/>
              <a:t>written</a:t>
            </a:r>
            <a:r>
              <a:rPr lang="cs-CZ" sz="3600" dirty="0" smtClean="0"/>
              <a:t> </a:t>
            </a:r>
            <a:r>
              <a:rPr lang="cs-CZ" sz="3600" dirty="0" err="1" smtClean="0"/>
              <a:t>information</a:t>
            </a:r>
            <a:r>
              <a:rPr lang="cs-CZ" sz="3600" dirty="0" smtClean="0"/>
              <a:t> </a:t>
            </a:r>
            <a:r>
              <a:rPr lang="cs-CZ" sz="3600" dirty="0" err="1" smtClean="0"/>
              <a:t>about</a:t>
            </a:r>
            <a:r>
              <a:rPr lang="cs-CZ" sz="3600" dirty="0" smtClean="0"/>
              <a:t> </a:t>
            </a:r>
            <a:r>
              <a:rPr lang="cs-CZ" sz="3600" dirty="0" err="1" smtClean="0"/>
              <a:t>anaphylaxis</a:t>
            </a:r>
            <a:r>
              <a:rPr lang="cs-CZ" sz="3600" dirty="0" smtClean="0"/>
              <a:t> </a:t>
            </a:r>
            <a:r>
              <a:rPr lang="cs-CZ" sz="3600" dirty="0" err="1" smtClean="0"/>
              <a:t>and</a:t>
            </a:r>
            <a:r>
              <a:rPr lang="cs-CZ" sz="3600" dirty="0" smtClean="0"/>
              <a:t> </a:t>
            </a:r>
            <a:r>
              <a:rPr lang="cs-CZ" sz="3600" dirty="0" err="1" smtClean="0"/>
              <a:t>its</a:t>
            </a:r>
            <a:r>
              <a:rPr lang="cs-CZ" sz="3600" dirty="0" smtClean="0"/>
              <a:t> </a:t>
            </a:r>
            <a:r>
              <a:rPr lang="cs-CZ" sz="3600" dirty="0" err="1" smtClean="0"/>
              <a:t>treatment</a:t>
            </a:r>
            <a:r>
              <a:rPr lang="cs-CZ" sz="3600" dirty="0" smtClean="0"/>
              <a:t>, </a:t>
            </a:r>
            <a:r>
              <a:rPr lang="cs-CZ" sz="3600" dirty="0" err="1" smtClean="0"/>
              <a:t>and</a:t>
            </a:r>
            <a:r>
              <a:rPr lang="cs-CZ" sz="3600" dirty="0" smtClean="0"/>
              <a:t> a </a:t>
            </a:r>
            <a:r>
              <a:rPr lang="cs-CZ" sz="3600" dirty="0" err="1" smtClean="0"/>
              <a:t>plan</a:t>
            </a:r>
            <a:r>
              <a:rPr lang="cs-CZ" sz="3600" dirty="0" smtClean="0"/>
              <a:t> </a:t>
            </a:r>
            <a:r>
              <a:rPr lang="cs-CZ" sz="3600" dirty="0" err="1" smtClean="0"/>
              <a:t>for</a:t>
            </a:r>
            <a:r>
              <a:rPr lang="cs-CZ" sz="3600" dirty="0" smtClean="0"/>
              <a:t> </a:t>
            </a:r>
            <a:r>
              <a:rPr lang="cs-CZ" sz="3600" dirty="0" err="1" smtClean="0"/>
              <a:t>further</a:t>
            </a:r>
            <a:r>
              <a:rPr lang="cs-CZ" sz="3600" dirty="0" smtClean="0"/>
              <a:t> </a:t>
            </a:r>
            <a:r>
              <a:rPr lang="cs-CZ" sz="3600" dirty="0" err="1" smtClean="0"/>
              <a:t>evaluation</a:t>
            </a:r>
            <a:endParaRPr lang="en-US" sz="3600" dirty="0" smtClean="0"/>
          </a:p>
        </p:txBody>
      </p:sp>
      <p:pic>
        <p:nvPicPr>
          <p:cNvPr id="3" name="Obrázek 2" descr="EPIPEN.jpg"/>
          <p:cNvPicPr>
            <a:picLocks noChangeAspect="1"/>
          </p:cNvPicPr>
          <p:nvPr/>
        </p:nvPicPr>
        <p:blipFill>
          <a:blip r:embed="rId2"/>
          <a:stretch>
            <a:fillRect/>
          </a:stretch>
        </p:blipFill>
        <p:spPr>
          <a:xfrm>
            <a:off x="5000628" y="4000504"/>
            <a:ext cx="3835078" cy="259080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pPr lvl="0"/>
            <a:r>
              <a:rPr lang="cs-CZ" sz="3600" dirty="0" err="1" smtClean="0"/>
              <a:t>It</a:t>
            </a:r>
            <a:r>
              <a:rPr lang="cs-CZ" sz="3600" dirty="0" smtClean="0"/>
              <a:t> </a:t>
            </a:r>
            <a:r>
              <a:rPr lang="cs-CZ" sz="3600" dirty="0" err="1" smtClean="0"/>
              <a:t>is</a:t>
            </a:r>
            <a:r>
              <a:rPr lang="cs-CZ" sz="3600" dirty="0" smtClean="0"/>
              <a:t> </a:t>
            </a:r>
            <a:r>
              <a:rPr lang="cs-CZ" sz="3600" dirty="0" err="1" smtClean="0"/>
              <a:t>critical</a:t>
            </a:r>
            <a:r>
              <a:rPr lang="cs-CZ" sz="3600" dirty="0" smtClean="0"/>
              <a:t> </a:t>
            </a:r>
            <a:r>
              <a:rPr lang="cs-CZ" sz="3600" dirty="0" err="1" smtClean="0"/>
              <a:t>that</a:t>
            </a:r>
            <a:r>
              <a:rPr lang="cs-CZ" sz="3600" dirty="0" smtClean="0"/>
              <a:t> </a:t>
            </a:r>
            <a:r>
              <a:rPr lang="cs-CZ" sz="3600" dirty="0" err="1" smtClean="0"/>
              <a:t>patients</a:t>
            </a:r>
            <a:r>
              <a:rPr lang="cs-CZ" sz="3600" dirty="0" smtClean="0"/>
              <a:t> </a:t>
            </a:r>
            <a:r>
              <a:rPr lang="cs-CZ" sz="3600" dirty="0" err="1" smtClean="0"/>
              <a:t>be</a:t>
            </a:r>
            <a:r>
              <a:rPr lang="cs-CZ" sz="3600" dirty="0" smtClean="0"/>
              <a:t> </a:t>
            </a:r>
            <a:r>
              <a:rPr lang="cs-CZ" sz="3600" dirty="0" err="1" smtClean="0"/>
              <a:t>evaluated</a:t>
            </a:r>
            <a:r>
              <a:rPr lang="cs-CZ" sz="3600" dirty="0" smtClean="0"/>
              <a:t> </a:t>
            </a:r>
            <a:r>
              <a:rPr lang="cs-CZ" sz="3600" dirty="0" err="1" smtClean="0"/>
              <a:t>further</a:t>
            </a:r>
            <a:r>
              <a:rPr lang="cs-CZ" sz="3600" dirty="0" smtClean="0"/>
              <a:t> to </a:t>
            </a:r>
            <a:r>
              <a:rPr lang="cs-CZ" sz="3600" dirty="0" err="1" smtClean="0"/>
              <a:t>confirm</a:t>
            </a:r>
            <a:r>
              <a:rPr lang="cs-CZ" sz="3600" dirty="0" smtClean="0"/>
              <a:t> </a:t>
            </a:r>
            <a:r>
              <a:rPr lang="cs-CZ" sz="3600" dirty="0" err="1" smtClean="0"/>
              <a:t>the</a:t>
            </a:r>
            <a:r>
              <a:rPr lang="cs-CZ" sz="3600" dirty="0" smtClean="0"/>
              <a:t> </a:t>
            </a:r>
            <a:r>
              <a:rPr lang="cs-CZ" sz="3600" dirty="0" err="1" smtClean="0"/>
              <a:t>trigger</a:t>
            </a:r>
            <a:r>
              <a:rPr lang="cs-CZ" sz="3600" dirty="0" smtClean="0"/>
              <a:t>, as </a:t>
            </a:r>
            <a:r>
              <a:rPr lang="cs-CZ" sz="3600" dirty="0" err="1" smtClean="0"/>
              <a:t>specific</a:t>
            </a:r>
            <a:r>
              <a:rPr lang="cs-CZ" sz="3600" dirty="0" smtClean="0"/>
              <a:t> </a:t>
            </a:r>
            <a:r>
              <a:rPr lang="cs-CZ" sz="3600" dirty="0" err="1" smtClean="0"/>
              <a:t>avoidance</a:t>
            </a:r>
            <a:r>
              <a:rPr lang="cs-CZ" sz="3600" dirty="0" smtClean="0"/>
              <a:t> </a:t>
            </a:r>
            <a:r>
              <a:rPr lang="cs-CZ" sz="3600" dirty="0" err="1" smtClean="0"/>
              <a:t>measures</a:t>
            </a:r>
            <a:r>
              <a:rPr lang="cs-CZ" sz="3600" dirty="0" smtClean="0"/>
              <a:t> are </a:t>
            </a:r>
            <a:r>
              <a:rPr lang="cs-CZ" sz="3600" dirty="0" err="1" smtClean="0"/>
              <a:t>useful</a:t>
            </a:r>
            <a:r>
              <a:rPr lang="cs-CZ" sz="3600" dirty="0" smtClean="0"/>
              <a:t> in </a:t>
            </a:r>
            <a:r>
              <a:rPr lang="cs-CZ" sz="3600" dirty="0" err="1" smtClean="0"/>
              <a:t>reducing</a:t>
            </a:r>
            <a:r>
              <a:rPr lang="cs-CZ" sz="3600" dirty="0" smtClean="0"/>
              <a:t> </a:t>
            </a:r>
            <a:r>
              <a:rPr lang="cs-CZ" sz="3600" dirty="0" err="1" smtClean="0"/>
              <a:t>the</a:t>
            </a:r>
            <a:r>
              <a:rPr lang="cs-CZ" sz="3600" dirty="0" smtClean="0"/>
              <a:t> risk </a:t>
            </a:r>
            <a:r>
              <a:rPr lang="cs-CZ" sz="3600" dirty="0" err="1" smtClean="0"/>
              <a:t>of</a:t>
            </a:r>
            <a:r>
              <a:rPr lang="cs-CZ" sz="3600" dirty="0" smtClean="0"/>
              <a:t> </a:t>
            </a:r>
            <a:r>
              <a:rPr lang="cs-CZ" sz="3600" dirty="0" err="1" smtClean="0"/>
              <a:t>recurrence</a:t>
            </a:r>
            <a:r>
              <a:rPr lang="cs-CZ" sz="3600" dirty="0" smtClean="0"/>
              <a:t>. </a:t>
            </a:r>
            <a:r>
              <a:rPr lang="cs-CZ" sz="3600" dirty="0" err="1" smtClean="0"/>
              <a:t>Additionally</a:t>
            </a:r>
            <a:r>
              <a:rPr lang="cs-CZ" sz="3600" dirty="0" smtClean="0"/>
              <a:t>, </a:t>
            </a:r>
            <a:r>
              <a:rPr lang="cs-CZ" sz="3600" dirty="0" err="1" smtClean="0"/>
              <a:t>for</a:t>
            </a:r>
            <a:r>
              <a:rPr lang="cs-CZ" sz="3600" dirty="0" smtClean="0"/>
              <a:t> </a:t>
            </a:r>
            <a:r>
              <a:rPr lang="cs-CZ" sz="3600" dirty="0" err="1" smtClean="0"/>
              <a:t>some</a:t>
            </a:r>
            <a:r>
              <a:rPr lang="cs-CZ" sz="3600" dirty="0" smtClean="0"/>
              <a:t> </a:t>
            </a:r>
            <a:r>
              <a:rPr lang="cs-CZ" sz="3600" dirty="0" err="1" smtClean="0"/>
              <a:t>allergens</a:t>
            </a:r>
            <a:r>
              <a:rPr lang="cs-CZ" sz="3600" dirty="0" smtClean="0"/>
              <a:t>, </a:t>
            </a:r>
            <a:r>
              <a:rPr lang="cs-CZ" sz="3600" dirty="0" err="1" smtClean="0"/>
              <a:t>immunomodulation</a:t>
            </a:r>
            <a:r>
              <a:rPr lang="cs-CZ" sz="3600" dirty="0" smtClean="0"/>
              <a:t> </a:t>
            </a:r>
            <a:r>
              <a:rPr lang="cs-CZ" sz="3600" dirty="0" err="1" smtClean="0"/>
              <a:t>is</a:t>
            </a:r>
            <a:r>
              <a:rPr lang="cs-CZ" sz="3600" dirty="0" smtClean="0"/>
              <a:t> </a:t>
            </a:r>
            <a:r>
              <a:rPr lang="cs-CZ" sz="3600" dirty="0" err="1" smtClean="0"/>
              <a:t>also</a:t>
            </a:r>
            <a:r>
              <a:rPr lang="cs-CZ" sz="3600" dirty="0" smtClean="0"/>
              <a:t> </a:t>
            </a:r>
            <a:r>
              <a:rPr lang="cs-CZ" sz="3600" dirty="0" err="1" smtClean="0"/>
              <a:t>available</a:t>
            </a:r>
            <a:r>
              <a:rPr lang="cs-CZ" sz="3600" dirty="0" smtClean="0"/>
              <a:t> to </a:t>
            </a:r>
            <a:r>
              <a:rPr lang="cs-CZ" sz="3600" dirty="0" err="1" smtClean="0"/>
              <a:t>reduce</a:t>
            </a:r>
            <a:r>
              <a:rPr lang="cs-CZ" sz="3600" dirty="0" smtClean="0"/>
              <a:t> </a:t>
            </a:r>
            <a:r>
              <a:rPr lang="cs-CZ" sz="3600" dirty="0" err="1" smtClean="0"/>
              <a:t>the</a:t>
            </a:r>
            <a:r>
              <a:rPr lang="cs-CZ" sz="3600" dirty="0" smtClean="0"/>
              <a:t> risk</a:t>
            </a:r>
            <a:endParaRPr lang="en-US" sz="3600" dirty="0" smtClean="0"/>
          </a:p>
          <a:p>
            <a:pPr>
              <a:buNone/>
            </a:pPr>
            <a:endParaRPr lang="en-US" sz="3600" dirty="0" smtClean="0"/>
          </a:p>
          <a:p>
            <a:endParaRPr lang="en-US" sz="36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209800" y="0"/>
            <a:ext cx="4724400" cy="6604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idx="1"/>
          </p:nvPr>
        </p:nvSpPr>
        <p:spPr>
          <a:xfrm>
            <a:off x="457200" y="152400"/>
            <a:ext cx="8229600" cy="5673725"/>
          </a:xfrm>
        </p:spPr>
        <p:txBody>
          <a:bodyPr/>
          <a:lstStyle/>
          <a:p>
            <a:r>
              <a:rPr lang="cs-CZ" sz="3600" dirty="0" smtClean="0"/>
              <a:t>Alergen= </a:t>
            </a:r>
            <a:r>
              <a:rPr lang="cs-CZ" sz="3600" dirty="0" err="1" smtClean="0"/>
              <a:t>trigger</a:t>
            </a:r>
            <a:endParaRPr lang="cs-CZ" sz="3600" dirty="0" smtClean="0"/>
          </a:p>
          <a:p>
            <a:r>
              <a:rPr lang="cs-CZ" sz="3600" dirty="0" err="1" smtClean="0"/>
              <a:t>Sensibilisation</a:t>
            </a:r>
            <a:endParaRPr lang="cs-CZ" sz="3600" dirty="0" smtClean="0"/>
          </a:p>
          <a:p>
            <a:r>
              <a:rPr lang="cs-CZ" sz="3600" dirty="0" err="1" smtClean="0"/>
              <a:t>Second</a:t>
            </a:r>
            <a:r>
              <a:rPr lang="cs-CZ" sz="3600" dirty="0" smtClean="0"/>
              <a:t> </a:t>
            </a:r>
            <a:r>
              <a:rPr lang="cs-CZ" sz="3600" dirty="0" err="1" smtClean="0"/>
              <a:t>exposition</a:t>
            </a:r>
            <a:r>
              <a:rPr lang="cs-CZ" sz="3600" dirty="0" smtClean="0"/>
              <a:t> </a:t>
            </a:r>
            <a:r>
              <a:rPr lang="cs-CZ" sz="3600" dirty="0" err="1" smtClean="0"/>
              <a:t>of</a:t>
            </a:r>
            <a:r>
              <a:rPr lang="cs-CZ" sz="3600" dirty="0" smtClean="0"/>
              <a:t> alergen-mast </a:t>
            </a:r>
            <a:r>
              <a:rPr lang="cs-CZ" sz="3600" dirty="0" err="1" smtClean="0"/>
              <a:t>cells</a:t>
            </a:r>
            <a:r>
              <a:rPr lang="cs-CZ" sz="3600" dirty="0" smtClean="0"/>
              <a:t>, </a:t>
            </a:r>
            <a:r>
              <a:rPr lang="cs-CZ" sz="3600" dirty="0" err="1" smtClean="0"/>
              <a:t>basofils</a:t>
            </a:r>
            <a:endParaRPr lang="cs-CZ" sz="3600" dirty="0" smtClean="0"/>
          </a:p>
          <a:p>
            <a:r>
              <a:rPr lang="cs-CZ" sz="3600" dirty="0" err="1" smtClean="0"/>
              <a:t>Release</a:t>
            </a:r>
            <a:r>
              <a:rPr lang="cs-CZ" sz="3600" dirty="0" smtClean="0"/>
              <a:t> </a:t>
            </a:r>
            <a:r>
              <a:rPr lang="cs-CZ" sz="3600" dirty="0" err="1" smtClean="0"/>
              <a:t>of</a:t>
            </a:r>
            <a:r>
              <a:rPr lang="cs-CZ" sz="3600" dirty="0" smtClean="0"/>
              <a:t> </a:t>
            </a:r>
            <a:r>
              <a:rPr lang="cs-CZ" sz="3600" dirty="0" err="1" smtClean="0"/>
              <a:t>mediators</a:t>
            </a:r>
            <a:endParaRPr lang="cs-CZ" sz="3600" dirty="0" smtClean="0"/>
          </a:p>
          <a:p>
            <a:r>
              <a:rPr lang="cs-CZ" sz="3600" dirty="0" err="1" smtClean="0"/>
              <a:t>Clinical</a:t>
            </a:r>
            <a:r>
              <a:rPr lang="cs-CZ" sz="3600" dirty="0" smtClean="0"/>
              <a:t> </a:t>
            </a:r>
            <a:r>
              <a:rPr lang="cs-CZ" sz="3600" dirty="0" err="1" smtClean="0"/>
              <a:t>signs</a:t>
            </a:r>
            <a:r>
              <a:rPr lang="cs-CZ" sz="3600" dirty="0" smtClean="0"/>
              <a:t>-</a:t>
            </a:r>
            <a:r>
              <a:rPr lang="cs-CZ" sz="3600" dirty="0" err="1" smtClean="0"/>
              <a:t>cardiovascular</a:t>
            </a:r>
            <a:r>
              <a:rPr lang="cs-CZ" sz="3600" dirty="0" smtClean="0"/>
              <a:t>, </a:t>
            </a:r>
            <a:r>
              <a:rPr lang="cs-CZ" sz="3600" dirty="0" err="1" smtClean="0"/>
              <a:t>respiratory</a:t>
            </a:r>
            <a:r>
              <a:rPr lang="cs-CZ" sz="3600" dirty="0" smtClean="0"/>
              <a:t>, skin,GIT </a:t>
            </a:r>
            <a:r>
              <a:rPr lang="cs-CZ" sz="3600" dirty="0" err="1" smtClean="0"/>
              <a:t>symptoms</a:t>
            </a:r>
            <a:endParaRPr lang="cs-CZ" sz="3600" dirty="0" smtClean="0"/>
          </a:p>
          <a:p>
            <a:r>
              <a:rPr lang="cs-CZ" sz="3600" dirty="0" smtClean="0"/>
              <a:t>Dg. </a:t>
            </a:r>
            <a:r>
              <a:rPr lang="cs-CZ" sz="3600" dirty="0" err="1" smtClean="0"/>
              <a:t>and</a:t>
            </a:r>
            <a:r>
              <a:rPr lang="cs-CZ" sz="3600" dirty="0" smtClean="0"/>
              <a:t> </a:t>
            </a:r>
            <a:r>
              <a:rPr lang="cs-CZ" sz="3600" dirty="0" err="1" smtClean="0"/>
              <a:t>therapy</a:t>
            </a:r>
            <a:r>
              <a:rPr lang="cs-CZ" sz="3600" dirty="0" smtClean="0"/>
              <a:t> -</a:t>
            </a:r>
            <a:r>
              <a:rPr lang="cs-CZ" sz="8000" dirty="0" err="1" smtClean="0"/>
              <a:t>epinephrin</a:t>
            </a:r>
            <a:endParaRPr lang="cs-CZ" sz="3600" dirty="0" smtClean="0"/>
          </a:p>
          <a:p>
            <a:endParaRPr lang="en-US" sz="36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676400" y="0"/>
            <a:ext cx="5130800" cy="6604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587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700" y="1124744"/>
            <a:ext cx="5897612" cy="3960440"/>
          </a:xfrm>
          <a:prstGeom prst="rect">
            <a:avLst/>
          </a:prstGeom>
        </p:spPr>
      </p:pic>
    </p:spTree>
    <p:extLst>
      <p:ext uri="{BB962C8B-B14F-4D97-AF65-F5344CB8AC3E}">
        <p14:creationId xmlns:p14="http://schemas.microsoft.com/office/powerpoint/2010/main" val="89512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C00000"/>
                </a:solidFill>
                <a:latin typeface="Times New Roman" panose="02020603050405020304" pitchFamily="18" charset="0"/>
                <a:cs typeface="Times New Roman" panose="02020603050405020304" pitchFamily="18" charset="0"/>
              </a:rPr>
              <a:t>1.</a:t>
            </a:r>
            <a:r>
              <a:rPr lang="en-US" b="1" dirty="0" smtClean="0">
                <a:solidFill>
                  <a:srgbClr val="C00000"/>
                </a:solidFill>
                <a:latin typeface="Times New Roman" panose="02020603050405020304" pitchFamily="18" charset="0"/>
                <a:cs typeface="Times New Roman" panose="02020603050405020304" pitchFamily="18" charset="0"/>
              </a:rPr>
              <a:t> </a:t>
            </a:r>
            <a:r>
              <a:rPr lang="cs-CZ" b="1" dirty="0" smtClean="0">
                <a:solidFill>
                  <a:srgbClr val="C00000"/>
                </a:solidFill>
                <a:latin typeface="Times New Roman" panose="02020603050405020304" pitchFamily="18" charset="0"/>
                <a:cs typeface="Times New Roman" panose="02020603050405020304" pitchFamily="18" charset="0"/>
              </a:rPr>
              <a:t>I</a:t>
            </a:r>
            <a:r>
              <a:rPr lang="en-US" b="1" dirty="0" err="1" smtClean="0">
                <a:solidFill>
                  <a:srgbClr val="C00000"/>
                </a:solidFill>
                <a:latin typeface="Times New Roman" panose="02020603050405020304" pitchFamily="18" charset="0"/>
                <a:cs typeface="Times New Roman" panose="02020603050405020304" pitchFamily="18" charset="0"/>
              </a:rPr>
              <a:t>mmunologic</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anaphylaxis</a:t>
            </a:r>
            <a:endParaRPr lang="cs-CZ" dirty="0"/>
          </a:p>
        </p:txBody>
      </p:sp>
      <p:sp>
        <p:nvSpPr>
          <p:cNvPr id="3" name="Zástupný symbol pro obsah 2"/>
          <p:cNvSpPr>
            <a:spLocks noGrp="1"/>
          </p:cNvSpPr>
          <p:nvPr>
            <p:ph idx="1"/>
          </p:nvPr>
        </p:nvSpPr>
        <p:spPr/>
        <p:txBody>
          <a:bodyPr/>
          <a:lstStyle/>
          <a:p>
            <a:r>
              <a:rPr lang="en-US" sz="3200" dirty="0">
                <a:solidFill>
                  <a:srgbClr val="000000"/>
                </a:solidFill>
                <a:latin typeface="Times New Roman" panose="02020603050405020304" pitchFamily="18" charset="0"/>
                <a:cs typeface="Times New Roman" panose="02020603050405020304" pitchFamily="18" charset="0"/>
              </a:rPr>
              <a:t>In </a:t>
            </a:r>
            <a:r>
              <a:rPr lang="en-US" sz="3200" dirty="0" err="1">
                <a:solidFill>
                  <a:srgbClr val="000000"/>
                </a:solidFill>
                <a:latin typeface="Times New Roman" panose="02020603050405020304" pitchFamily="18" charset="0"/>
                <a:cs typeface="Times New Roman" panose="02020603050405020304" pitchFamily="18" charset="0"/>
              </a:rPr>
              <a:t>IgE</a:t>
            </a:r>
            <a:r>
              <a:rPr lang="en-US" sz="3200" dirty="0">
                <a:solidFill>
                  <a:srgbClr val="000000"/>
                </a:solidFill>
                <a:latin typeface="Times New Roman" panose="02020603050405020304" pitchFamily="18" charset="0"/>
                <a:cs typeface="Times New Roman" panose="02020603050405020304" pitchFamily="18" charset="0"/>
              </a:rPr>
              <a:t>-mediated anaphylaxis, the activation of mast cells, basophils, and eosinophils results in the release of preformed </a:t>
            </a:r>
            <a:r>
              <a:rPr lang="en-US" sz="3200" b="1" dirty="0">
                <a:solidFill>
                  <a:srgbClr val="C00000"/>
                </a:solidFill>
                <a:latin typeface="Times New Roman" panose="02020603050405020304" pitchFamily="18" charset="0"/>
                <a:cs typeface="Times New Roman" panose="02020603050405020304" pitchFamily="18" charset="0"/>
              </a:rPr>
              <a:t>inflammatory </a:t>
            </a:r>
            <a:r>
              <a:rPr lang="en-US" sz="3200" b="1" dirty="0" smtClean="0">
                <a:solidFill>
                  <a:srgbClr val="C00000"/>
                </a:solidFill>
                <a:latin typeface="Times New Roman" panose="02020603050405020304" pitchFamily="18" charset="0"/>
                <a:cs typeface="Times New Roman" panose="02020603050405020304" pitchFamily="18" charset="0"/>
              </a:rPr>
              <a:t>mediators</a:t>
            </a:r>
            <a:r>
              <a:rPr lang="cs-CZ" sz="3200" dirty="0" smtClean="0">
                <a:solidFill>
                  <a:srgbClr val="000000"/>
                </a:solidFill>
                <a:latin typeface="Times New Roman" panose="02020603050405020304" pitchFamily="18" charset="0"/>
                <a:cs typeface="Times New Roman" panose="02020603050405020304" pitchFamily="18" charset="0"/>
              </a:rPr>
              <a:t>--</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including histamine, </a:t>
            </a:r>
            <a:r>
              <a:rPr lang="en-US" sz="3200" dirty="0" err="1">
                <a:solidFill>
                  <a:srgbClr val="000000"/>
                </a:solidFill>
                <a:latin typeface="Times New Roman" panose="02020603050405020304" pitchFamily="18" charset="0"/>
                <a:cs typeface="Times New Roman" panose="02020603050405020304" pitchFamily="18" charset="0"/>
              </a:rPr>
              <a:t>tryptase</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chymase</a:t>
            </a:r>
            <a:r>
              <a:rPr lang="en-US" sz="3200" dirty="0">
                <a:solidFill>
                  <a:srgbClr val="000000"/>
                </a:solidFill>
                <a:latin typeface="Times New Roman" panose="02020603050405020304" pitchFamily="18" charset="0"/>
                <a:cs typeface="Times New Roman" panose="02020603050405020304" pitchFamily="18" charset="0"/>
              </a:rPr>
              <a:t>, heparin, histamine-releasing factor, and </a:t>
            </a:r>
            <a:r>
              <a:rPr lang="en-US" sz="3200" dirty="0" smtClean="0">
                <a:solidFill>
                  <a:srgbClr val="000000"/>
                </a:solidFill>
                <a:latin typeface="Times New Roman" panose="02020603050405020304" pitchFamily="18" charset="0"/>
                <a:cs typeface="Times New Roman" panose="02020603050405020304" pitchFamily="18" charset="0"/>
              </a:rPr>
              <a:t>PAF </a:t>
            </a:r>
            <a:endParaRPr lang="cs-CZ" sz="3200" dirty="0" smtClean="0">
              <a:solidFill>
                <a:srgbClr val="000000"/>
              </a:solidFill>
              <a:latin typeface="Times New Roman" panose="02020603050405020304" pitchFamily="18" charset="0"/>
              <a:cs typeface="Times New Roman" panose="02020603050405020304" pitchFamily="18" charset="0"/>
            </a:endParaRPr>
          </a:p>
          <a:p>
            <a:r>
              <a:rPr lang="en-US" sz="3200" dirty="0" smtClean="0">
                <a:solidFill>
                  <a:srgbClr val="000000"/>
                </a:solidFill>
                <a:latin typeface="Times New Roman" panose="02020603050405020304" pitchFamily="18" charset="0"/>
                <a:cs typeface="Times New Roman" panose="02020603050405020304" pitchFamily="18" charset="0"/>
              </a:rPr>
              <a:t>Cellular </a:t>
            </a:r>
            <a:r>
              <a:rPr lang="en-US" sz="3200" dirty="0">
                <a:solidFill>
                  <a:srgbClr val="000000"/>
                </a:solidFill>
                <a:latin typeface="Times New Roman" panose="02020603050405020304" pitchFamily="18" charset="0"/>
                <a:cs typeface="Times New Roman" panose="02020603050405020304" pitchFamily="18" charset="0"/>
              </a:rPr>
              <a:t>activation also stimulates the production of lipid-derived mediators such as prostaglandins and leukotrienes. </a:t>
            </a:r>
            <a:endParaRPr lang="cs-CZ" sz="3200" dirty="0">
              <a:solidFill>
                <a:srgbClr val="000000"/>
              </a:solidFill>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43387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0197" y="692696"/>
            <a:ext cx="6638147" cy="5946674"/>
          </a:xfrm>
        </p:spPr>
      </p:pic>
    </p:spTree>
    <p:extLst>
      <p:ext uri="{BB962C8B-B14F-4D97-AF65-F5344CB8AC3E}">
        <p14:creationId xmlns:p14="http://schemas.microsoft.com/office/powerpoint/2010/main" val="71164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476672"/>
            <a:ext cx="8147248" cy="4896544"/>
          </a:xfrm>
          <a:solidFill>
            <a:schemeClr val="accent2">
              <a:lumMod val="20000"/>
              <a:lumOff val="80000"/>
            </a:schemeClr>
          </a:solidFill>
        </p:spPr>
        <p:txBody>
          <a:bodyPr/>
          <a:lstStyle/>
          <a:p>
            <a:r>
              <a:rPr lang="cs-CZ" sz="4400" b="1" dirty="0" err="1" smtClean="0">
                <a:solidFill>
                  <a:srgbClr val="C00000"/>
                </a:solidFill>
                <a:latin typeface="Times New Roman" panose="02020603050405020304" pitchFamily="18" charset="0"/>
                <a:cs typeface="Times New Roman" panose="02020603050405020304" pitchFamily="18" charset="0"/>
              </a:rPr>
              <a:t>Mediators</a:t>
            </a:r>
            <a:r>
              <a:rPr lang="cs-CZ" sz="4400" dirty="0" smtClean="0">
                <a:latin typeface="Times New Roman" panose="02020603050405020304" pitchFamily="18" charset="0"/>
                <a:cs typeface="Times New Roman" panose="02020603050405020304" pitchFamily="18" charset="0"/>
              </a:rPr>
              <a:t> </a:t>
            </a:r>
            <a:r>
              <a:rPr lang="cs-CZ" sz="4400" dirty="0" smtClean="0">
                <a:latin typeface="Times New Roman" panose="02020603050405020304" pitchFamily="18" charset="0"/>
                <a:cs typeface="Times New Roman" panose="02020603050405020304" pitchFamily="18" charset="0"/>
              </a:rPr>
              <a:t>…..</a:t>
            </a:r>
            <a:r>
              <a:rPr lang="cs-CZ" sz="4400" dirty="0" err="1" smtClean="0">
                <a:latin typeface="Times New Roman" panose="02020603050405020304" pitchFamily="18" charset="0"/>
                <a:cs typeface="Times New Roman" panose="02020603050405020304" pitchFamily="18" charset="0"/>
              </a:rPr>
              <a:t>responsible</a:t>
            </a:r>
            <a:r>
              <a:rPr lang="cs-CZ" sz="4400" dirty="0" smtClean="0">
                <a:latin typeface="Times New Roman" panose="02020603050405020304" pitchFamily="18" charset="0"/>
                <a:cs typeface="Times New Roman" panose="02020603050405020304" pitchFamily="18" charset="0"/>
              </a:rPr>
              <a:t> </a:t>
            </a:r>
            <a:r>
              <a:rPr lang="cs-CZ" sz="4400" dirty="0" err="1" smtClean="0">
                <a:latin typeface="Times New Roman" panose="02020603050405020304" pitchFamily="18" charset="0"/>
                <a:cs typeface="Times New Roman" panose="02020603050405020304" pitchFamily="18" charset="0"/>
              </a:rPr>
              <a:t>for</a:t>
            </a:r>
            <a:r>
              <a:rPr lang="cs-CZ" sz="4400" dirty="0" smtClean="0">
                <a:latin typeface="Times New Roman" panose="02020603050405020304" pitchFamily="18" charset="0"/>
                <a:cs typeface="Times New Roman" panose="02020603050405020304" pitchFamily="18" charset="0"/>
              </a:rPr>
              <a:t> </a:t>
            </a:r>
            <a:r>
              <a:rPr lang="cs-CZ" sz="4400" dirty="0" err="1" smtClean="0">
                <a:latin typeface="Times New Roman" panose="02020603050405020304" pitchFamily="18" charset="0"/>
                <a:cs typeface="Times New Roman" panose="02020603050405020304" pitchFamily="18" charset="0"/>
              </a:rPr>
              <a:t>the</a:t>
            </a:r>
            <a:r>
              <a:rPr lang="cs-CZ" sz="4400" dirty="0" smtClean="0">
                <a:latin typeface="Times New Roman" panose="02020603050405020304" pitchFamily="18" charset="0"/>
                <a:cs typeface="Times New Roman" panose="02020603050405020304" pitchFamily="18" charset="0"/>
              </a:rPr>
              <a:t> </a:t>
            </a:r>
            <a:r>
              <a:rPr lang="cs-CZ" sz="4400" dirty="0" err="1" smtClean="0">
                <a:latin typeface="Times New Roman" panose="02020603050405020304" pitchFamily="18" charset="0"/>
                <a:cs typeface="Times New Roman" panose="02020603050405020304" pitchFamily="18" charset="0"/>
              </a:rPr>
              <a:t>main</a:t>
            </a:r>
            <a:r>
              <a:rPr lang="cs-CZ" sz="4400" dirty="0" smtClean="0">
                <a:latin typeface="Times New Roman" panose="02020603050405020304" pitchFamily="18" charset="0"/>
                <a:cs typeface="Times New Roman" panose="02020603050405020304" pitchFamily="18" charset="0"/>
              </a:rPr>
              <a:t> </a:t>
            </a:r>
            <a:r>
              <a:rPr lang="cs-CZ" sz="4400" dirty="0" err="1" smtClean="0">
                <a:latin typeface="Times New Roman" panose="02020603050405020304" pitchFamily="18" charset="0"/>
                <a:cs typeface="Times New Roman" panose="02020603050405020304" pitchFamily="18" charset="0"/>
              </a:rPr>
              <a:t>pathoph</a:t>
            </a:r>
            <a:r>
              <a:rPr lang="cs-CZ" sz="4400" dirty="0" smtClean="0">
                <a:latin typeface="Times New Roman" panose="02020603050405020304" pitchFamily="18" charset="0"/>
                <a:cs typeface="Times New Roman" panose="02020603050405020304" pitchFamily="18" charset="0"/>
              </a:rPr>
              <a:t>. </a:t>
            </a:r>
            <a:r>
              <a:rPr lang="cs-CZ" sz="4400" dirty="0" err="1" smtClean="0">
                <a:latin typeface="Times New Roman" panose="02020603050405020304" pitchFamily="18" charset="0"/>
                <a:cs typeface="Times New Roman" panose="02020603050405020304" pitchFamily="18" charset="0"/>
              </a:rPr>
              <a:t>picture</a:t>
            </a:r>
            <a:r>
              <a:rPr lang="cs-CZ" sz="4400" dirty="0" smtClean="0">
                <a:latin typeface="Times New Roman" panose="02020603050405020304" pitchFamily="18" charset="0"/>
                <a:cs typeface="Times New Roman" panose="02020603050405020304" pitchFamily="18" charset="0"/>
              </a:rPr>
              <a:t> </a:t>
            </a:r>
            <a:r>
              <a:rPr lang="cs-CZ" sz="4400" dirty="0" err="1" smtClean="0">
                <a:latin typeface="Times New Roman" panose="02020603050405020304" pitchFamily="18" charset="0"/>
                <a:cs typeface="Times New Roman" panose="02020603050405020304" pitchFamily="18" charset="0"/>
              </a:rPr>
              <a:t>of</a:t>
            </a:r>
            <a:r>
              <a:rPr lang="cs-CZ" sz="4400" dirty="0" smtClean="0">
                <a:latin typeface="Times New Roman" panose="02020603050405020304" pitchFamily="18" charset="0"/>
                <a:cs typeface="Times New Roman" panose="02020603050405020304" pitchFamily="18" charset="0"/>
              </a:rPr>
              <a:t> </a:t>
            </a:r>
            <a:r>
              <a:rPr lang="cs-CZ" sz="4400" dirty="0" err="1" smtClean="0">
                <a:latin typeface="Times New Roman" panose="02020603050405020304" pitchFamily="18" charset="0"/>
                <a:cs typeface="Times New Roman" panose="02020603050405020304" pitchFamily="18" charset="0"/>
              </a:rPr>
              <a:t>anaphylaxis</a:t>
            </a:r>
            <a:endParaRPr lang="cs-CZ" sz="4400" dirty="0" smtClean="0">
              <a:latin typeface="Times New Roman" panose="02020603050405020304" pitchFamily="18" charset="0"/>
              <a:cs typeface="Times New Roman" panose="02020603050405020304" pitchFamily="18" charset="0"/>
            </a:endParaRPr>
          </a:p>
          <a:p>
            <a:r>
              <a:rPr lang="cs-CZ" sz="4800" dirty="0" err="1" smtClean="0">
                <a:latin typeface="Times New Roman" panose="02020603050405020304" pitchFamily="18" charset="0"/>
                <a:cs typeface="Times New Roman" panose="02020603050405020304" pitchFamily="18" charset="0"/>
              </a:rPr>
              <a:t>Vasodilation</a:t>
            </a:r>
            <a:endParaRPr lang="cs-CZ" sz="4800" dirty="0" smtClean="0">
              <a:latin typeface="Times New Roman" panose="02020603050405020304" pitchFamily="18" charset="0"/>
              <a:cs typeface="Times New Roman" panose="02020603050405020304" pitchFamily="18" charset="0"/>
            </a:endParaRPr>
          </a:p>
          <a:p>
            <a:r>
              <a:rPr lang="cs-CZ" sz="4800" dirty="0" err="1" smtClean="0">
                <a:latin typeface="Times New Roman" panose="02020603050405020304" pitchFamily="18" charset="0"/>
                <a:cs typeface="Times New Roman" panose="02020603050405020304" pitchFamily="18" charset="0"/>
              </a:rPr>
              <a:t>Increasing</a:t>
            </a:r>
            <a:r>
              <a:rPr lang="cs-CZ" sz="4800" dirty="0" smtClean="0">
                <a:latin typeface="Times New Roman" panose="02020603050405020304" pitchFamily="18" charset="0"/>
                <a:cs typeface="Times New Roman" panose="02020603050405020304" pitchFamily="18" charset="0"/>
              </a:rPr>
              <a:t> permeability</a:t>
            </a:r>
          </a:p>
          <a:p>
            <a:r>
              <a:rPr lang="cs-CZ" sz="4800" dirty="0" err="1" smtClean="0">
                <a:latin typeface="Times New Roman" panose="02020603050405020304" pitchFamily="18" charset="0"/>
                <a:cs typeface="Times New Roman" panose="02020603050405020304" pitchFamily="18" charset="0"/>
              </a:rPr>
              <a:t>Myocardial</a:t>
            </a:r>
            <a:r>
              <a:rPr lang="cs-CZ" sz="4800" dirty="0" smtClean="0">
                <a:latin typeface="Times New Roman" panose="02020603050405020304" pitchFamily="18" charset="0"/>
                <a:cs typeface="Times New Roman" panose="02020603050405020304" pitchFamily="18" charset="0"/>
              </a:rPr>
              <a:t> </a:t>
            </a:r>
            <a:r>
              <a:rPr lang="cs-CZ" sz="4800" dirty="0" err="1" smtClean="0">
                <a:latin typeface="Times New Roman" panose="02020603050405020304" pitchFamily="18" charset="0"/>
                <a:cs typeface="Times New Roman" panose="02020603050405020304" pitchFamily="18" charset="0"/>
              </a:rPr>
              <a:t>depression</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r>
            <a:br>
              <a:rPr lang="cs-CZ" dirty="0" smtClean="0"/>
            </a:br>
            <a:r>
              <a:rPr lang="cs-CZ" dirty="0"/>
              <a:t/>
            </a:r>
            <a:br>
              <a:rPr lang="cs-CZ" dirty="0"/>
            </a:br>
            <a:r>
              <a:rPr lang="cs-CZ" dirty="0"/>
              <a:t/>
            </a:r>
            <a:br>
              <a:rPr lang="cs-CZ" dirty="0"/>
            </a:br>
            <a:r>
              <a:rPr lang="cs-CZ" b="1" dirty="0">
                <a:solidFill>
                  <a:srgbClr val="C00000"/>
                </a:solidFill>
                <a:latin typeface="Times New Roman" panose="02020603050405020304" pitchFamily="18" charset="0"/>
                <a:cs typeface="Times New Roman" panose="02020603050405020304" pitchFamily="18" charset="0"/>
              </a:rPr>
              <a:t>2.</a:t>
            </a:r>
            <a:r>
              <a:rPr lang="en-US" b="1" dirty="0">
                <a:solidFill>
                  <a:srgbClr val="C00000"/>
                </a:solidFill>
                <a:latin typeface="Times New Roman" panose="02020603050405020304" pitchFamily="18" charset="0"/>
                <a:cs typeface="Times New Roman" panose="02020603050405020304" pitchFamily="18" charset="0"/>
              </a:rPr>
              <a:t>Non-immunologic anaphylaxis</a:t>
            </a:r>
            <a:endParaRPr lang="cs-CZ" b="1" dirty="0">
              <a:solidFill>
                <a:srgbClr val="C00000"/>
              </a:solidFill>
            </a:endParaRPr>
          </a:p>
        </p:txBody>
      </p:sp>
      <p:sp>
        <p:nvSpPr>
          <p:cNvPr id="3" name="Zástupný symbol pro obsah 2"/>
          <p:cNvSpPr>
            <a:spLocks noGrp="1"/>
          </p:cNvSpPr>
          <p:nvPr>
            <p:ph idx="1"/>
          </p:nvPr>
        </p:nvSpPr>
        <p:spPr/>
        <p:txBody>
          <a:bodyPr/>
          <a:lstStyle/>
          <a:p>
            <a:pPr lvl="0">
              <a:buClr>
                <a:srgbClr val="663300"/>
              </a:buClr>
            </a:pPr>
            <a:r>
              <a:rPr lang="cs-CZ" sz="3600" dirty="0" err="1">
                <a:solidFill>
                  <a:srgbClr val="000000"/>
                </a:solidFill>
                <a:latin typeface="Times New Roman" panose="02020603050405020304" pitchFamily="18" charset="0"/>
                <a:cs typeface="Times New Roman" panose="02020603050405020304" pitchFamily="18" charset="0"/>
              </a:rPr>
              <a:t>Complement-propofol</a:t>
            </a:r>
            <a:endParaRPr lang="cs-CZ" sz="3600" dirty="0">
              <a:solidFill>
                <a:srgbClr val="000000"/>
              </a:solidFill>
              <a:latin typeface="Times New Roman" panose="02020603050405020304" pitchFamily="18" charset="0"/>
              <a:cs typeface="Times New Roman" panose="02020603050405020304" pitchFamily="18" charset="0"/>
            </a:endParaRPr>
          </a:p>
          <a:p>
            <a:pPr lvl="0">
              <a:buClr>
                <a:srgbClr val="663300"/>
              </a:buClr>
            </a:pPr>
            <a:r>
              <a:rPr lang="cs-CZ" sz="3600" dirty="0">
                <a:solidFill>
                  <a:srgbClr val="000000"/>
                </a:solidFill>
                <a:latin typeface="Times New Roman" panose="02020603050405020304" pitchFamily="18" charset="0"/>
                <a:cs typeface="Times New Roman" panose="02020603050405020304" pitchFamily="18" charset="0"/>
              </a:rPr>
              <a:t>direct mast </a:t>
            </a:r>
            <a:r>
              <a:rPr lang="cs-CZ" sz="3600" dirty="0" err="1">
                <a:solidFill>
                  <a:srgbClr val="000000"/>
                </a:solidFill>
                <a:latin typeface="Times New Roman" panose="02020603050405020304" pitchFamily="18" charset="0"/>
                <a:cs typeface="Times New Roman" panose="02020603050405020304" pitchFamily="18" charset="0"/>
              </a:rPr>
              <a:t>cells-vankomycin</a:t>
            </a:r>
            <a:r>
              <a:rPr lang="cs-CZ" sz="3600" dirty="0">
                <a:solidFill>
                  <a:srgbClr val="000000"/>
                </a:solidFill>
                <a:latin typeface="Times New Roman" panose="02020603050405020304" pitchFamily="18" charset="0"/>
                <a:cs typeface="Times New Roman" panose="02020603050405020304" pitchFamily="18" charset="0"/>
              </a:rPr>
              <a:t>, </a:t>
            </a:r>
            <a:r>
              <a:rPr lang="cs-CZ" sz="3600" dirty="0" err="1">
                <a:solidFill>
                  <a:srgbClr val="000000"/>
                </a:solidFill>
                <a:latin typeface="Times New Roman" panose="02020603050405020304" pitchFamily="18" charset="0"/>
                <a:cs typeface="Times New Roman" panose="02020603050405020304" pitchFamily="18" charset="0"/>
              </a:rPr>
              <a:t>meperidine</a:t>
            </a:r>
            <a:r>
              <a:rPr lang="cs-CZ" sz="3600" dirty="0">
                <a:solidFill>
                  <a:srgbClr val="000000"/>
                </a:solidFill>
                <a:latin typeface="Times New Roman" panose="02020603050405020304" pitchFamily="18" charset="0"/>
                <a:cs typeface="Times New Roman" panose="02020603050405020304" pitchFamily="18" charset="0"/>
              </a:rPr>
              <a:t>…</a:t>
            </a:r>
            <a:endParaRPr lang="en-US" sz="3600" dirty="0">
              <a:solidFill>
                <a:srgbClr val="000000"/>
              </a:solidFill>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765308109"/>
      </p:ext>
    </p:extLst>
  </p:cSld>
  <p:clrMapOvr>
    <a:masterClrMapping/>
  </p:clrMapOvr>
</p:sld>
</file>

<file path=ppt/theme/theme1.xml><?xml version="1.0" encoding="utf-8"?>
<a:theme xmlns:a="http://schemas.openxmlformats.org/drawingml/2006/main" name="Linky">
  <a:themeElements>
    <a:clrScheme name="Linky 9">
      <a:dk1>
        <a:srgbClr val="000000"/>
      </a:dk1>
      <a:lt1>
        <a:srgbClr val="FFFFFF"/>
      </a:lt1>
      <a:dk2>
        <a:srgbClr val="CC3300"/>
      </a:dk2>
      <a:lt2>
        <a:srgbClr val="663300"/>
      </a:lt2>
      <a:accent1>
        <a:srgbClr val="FFCC00"/>
      </a:accent1>
      <a:accent2>
        <a:srgbClr val="FFCC00"/>
      </a:accent2>
      <a:accent3>
        <a:srgbClr val="FFFFFF"/>
      </a:accent3>
      <a:accent4>
        <a:srgbClr val="000000"/>
      </a:accent4>
      <a:accent5>
        <a:srgbClr val="FFE2AA"/>
      </a:accent5>
      <a:accent6>
        <a:srgbClr val="E7B900"/>
      </a:accent6>
      <a:hlink>
        <a:srgbClr val="CC9900"/>
      </a:hlink>
      <a:folHlink>
        <a:srgbClr val="996633"/>
      </a:folHlink>
    </a:clrScheme>
    <a:fontScheme name="Linky">
      <a:majorFont>
        <a:latin typeface="Garamond"/>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nky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inky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inky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inky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inky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inky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inky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inky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inky 9">
        <a:dk1>
          <a:srgbClr val="000000"/>
        </a:dk1>
        <a:lt1>
          <a:srgbClr val="FFFFFF"/>
        </a:lt1>
        <a:dk2>
          <a:srgbClr val="CC3300"/>
        </a:dk2>
        <a:lt2>
          <a:srgbClr val="663300"/>
        </a:lt2>
        <a:accent1>
          <a:srgbClr val="FFCC00"/>
        </a:accent1>
        <a:accent2>
          <a:srgbClr val="FFCC00"/>
        </a:accent2>
        <a:accent3>
          <a:srgbClr val="FFFFFF"/>
        </a:accent3>
        <a:accent4>
          <a:srgbClr val="000000"/>
        </a:accent4>
        <a:accent5>
          <a:srgbClr val="FFE2AA"/>
        </a:accent5>
        <a:accent6>
          <a:srgbClr val="E7B9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19005</TotalTime>
  <Words>1222</Words>
  <Application>Microsoft Office PowerPoint</Application>
  <PresentationFormat>Předvádění na obrazovce (4:3)</PresentationFormat>
  <Paragraphs>56</Paragraphs>
  <Slides>35</Slides>
  <Notes>1</Notes>
  <HiddenSlides>0</HiddenSlides>
  <MMClips>0</MMClips>
  <ScaleCrop>false</ScaleCrop>
  <HeadingPairs>
    <vt:vector size="4" baseType="variant">
      <vt:variant>
        <vt:lpstr>Motiv</vt:lpstr>
      </vt:variant>
      <vt:variant>
        <vt:i4>3</vt:i4>
      </vt:variant>
      <vt:variant>
        <vt:lpstr>Nadpisy snímků</vt:lpstr>
      </vt:variant>
      <vt:variant>
        <vt:i4>35</vt:i4>
      </vt:variant>
    </vt:vector>
  </HeadingPairs>
  <TitlesOfParts>
    <vt:vector size="38" baseType="lpstr">
      <vt:lpstr>Linky</vt:lpstr>
      <vt:lpstr>Custom Design</vt:lpstr>
      <vt:lpstr>Motiv systému Office</vt:lpstr>
      <vt:lpstr>Anaphylaxis</vt:lpstr>
      <vt:lpstr>Prezentace aplikace PowerPoint</vt:lpstr>
      <vt:lpstr>Anaphylaxis  can be classified as</vt:lpstr>
      <vt:lpstr>Prezentace aplikace PowerPoint</vt:lpstr>
      <vt:lpstr>Prezentace aplikace PowerPoint</vt:lpstr>
      <vt:lpstr>1. Immunologic anaphylaxis</vt:lpstr>
      <vt:lpstr>Prezentace aplikace PowerPoint</vt:lpstr>
      <vt:lpstr>Prezentace aplikace PowerPoint</vt:lpstr>
      <vt:lpstr>   2.Non-immunologic anaphylaxis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dc:creator>
  <cp:lastModifiedBy>uziv</cp:lastModifiedBy>
  <cp:revision>387</cp:revision>
  <cp:lastPrinted>1601-01-01T00:00:00Z</cp:lastPrinted>
  <dcterms:created xsi:type="dcterms:W3CDTF">1601-01-01T00:00:00Z</dcterms:created>
  <dcterms:modified xsi:type="dcterms:W3CDTF">2019-10-15T11:16:27Z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