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1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5" r:id="rId2"/>
    <p:sldMasterId id="2147483708" r:id="rId3"/>
  </p:sldMasterIdLst>
  <p:notesMasterIdLst>
    <p:notesMasterId r:id="rId53"/>
  </p:notesMasterIdLst>
  <p:handoutMasterIdLst>
    <p:handoutMasterId r:id="rId54"/>
  </p:handoutMasterIdLst>
  <p:sldIdLst>
    <p:sldId id="256" r:id="rId4"/>
    <p:sldId id="257" r:id="rId5"/>
    <p:sldId id="259" r:id="rId6"/>
    <p:sldId id="260" r:id="rId7"/>
    <p:sldId id="266" r:id="rId8"/>
    <p:sldId id="281" r:id="rId9"/>
    <p:sldId id="279" r:id="rId10"/>
    <p:sldId id="282" r:id="rId11"/>
    <p:sldId id="283" r:id="rId12"/>
    <p:sldId id="370" r:id="rId13"/>
    <p:sldId id="290" r:id="rId14"/>
    <p:sldId id="280" r:id="rId15"/>
    <p:sldId id="349" r:id="rId16"/>
    <p:sldId id="348" r:id="rId17"/>
    <p:sldId id="268" r:id="rId18"/>
    <p:sldId id="285" r:id="rId19"/>
    <p:sldId id="286" r:id="rId20"/>
    <p:sldId id="364" r:id="rId21"/>
    <p:sldId id="365" r:id="rId22"/>
    <p:sldId id="284" r:id="rId23"/>
    <p:sldId id="386" r:id="rId24"/>
    <p:sldId id="288" r:id="rId25"/>
    <p:sldId id="289" r:id="rId26"/>
    <p:sldId id="326" r:id="rId27"/>
    <p:sldId id="320" r:id="rId28"/>
    <p:sldId id="321" r:id="rId29"/>
    <p:sldId id="323" r:id="rId30"/>
    <p:sldId id="394" r:id="rId31"/>
    <p:sldId id="328" r:id="rId32"/>
    <p:sldId id="293" r:id="rId33"/>
    <p:sldId id="295" r:id="rId34"/>
    <p:sldId id="265" r:id="rId35"/>
    <p:sldId id="264" r:id="rId36"/>
    <p:sldId id="272" r:id="rId37"/>
    <p:sldId id="273" r:id="rId38"/>
    <p:sldId id="263" r:id="rId39"/>
    <p:sldId id="291" r:id="rId40"/>
    <p:sldId id="269" r:id="rId41"/>
    <p:sldId id="332" r:id="rId42"/>
    <p:sldId id="287" r:id="rId43"/>
    <p:sldId id="395" r:id="rId44"/>
    <p:sldId id="278" r:id="rId45"/>
    <p:sldId id="292" r:id="rId46"/>
    <p:sldId id="258" r:id="rId47"/>
    <p:sldId id="261" r:id="rId48"/>
    <p:sldId id="262" r:id="rId49"/>
    <p:sldId id="396" r:id="rId50"/>
    <p:sldId id="294" r:id="rId51"/>
    <p:sldId id="397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8A398EA-448F-4F12-851D-AD1CEFDA9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AA28F2-3A14-46C2-A4EE-CD5D4EAD43C5}" type="slidenum">
              <a:rPr lang="en-GB" altLang="cs-CZ"/>
              <a:pPr/>
              <a:t>10</a:t>
            </a:fld>
            <a:endParaRPr lang="en-GB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85DFE742-35D3-4454-B9EF-0D19BB0557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51331A8-BB6F-47F7-BFB4-A3FF1C2C0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81E6C40-F2D4-4065-8A16-CB61098FEB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EBBBB-9E0E-494E-BBEC-34C89BBB424D}" type="slidenum">
              <a:rPr kumimoji="0" lang="en-GB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7AD0CF7-9881-4D14-B226-77B0024478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1D306C1-4DE7-445F-B352-64074C51D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7E59EFE-AC9E-40FE-9613-B333D7A54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30813-F76B-4B5C-A493-1EFBB17899E0}" type="slidenum">
              <a:rPr kumimoji="0" lang="en-GB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288C662-074C-46E0-B6B4-8157A6C183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D6E23-1B79-49EF-84A5-E464633A6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D6956487-2967-4EB5-8142-D1BF2F0B5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ABB2E-25FA-431D-97BF-C27B551663DA}" type="slidenum">
              <a:rPr kumimoji="0" lang="en-GB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D800119-7458-4710-A6CB-D27999D985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9CA651A-14E5-4F97-B972-50FAACEA5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7E260E1-AE7D-4963-B02F-F6861509D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D7C59-CAFD-49AC-853F-AF14EDB62AEE}" type="slidenum">
              <a:rPr kumimoji="0" lang="en-GB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DFBB6CD-6CF9-43F8-9203-E71618CB74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2591DA5-53E2-47B7-B110-F3614B125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A3A6772-6FAC-4D93-B1B4-F9D984468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5875E6-742F-483E-BB33-0F2C233E4E4B}" type="slidenum">
              <a:rPr lang="en-GB" altLang="cs-CZ"/>
              <a:pPr/>
              <a:t>24</a:t>
            </a:fld>
            <a:endParaRPr lang="en-GB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A09F249-09FA-4C3C-90AA-9CCECA86D2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4086813-40C9-47BD-BACB-5A0408232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97D88C-C43D-4AF7-82FE-C77BF9D44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D68AFF-C392-42D3-9883-28254BF2D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E250C8-AE0F-4BEE-B3CC-0DF085FDD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7201-FBF2-4CE4-8545-6B100AE0A19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00037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547C4-D76E-4933-9C04-EB3633C3C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27FDB9-5FD4-4036-B327-13B9C019F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F86D19-7F37-4919-9999-34C669A89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1824-CE93-4B47-B008-5FA79DF7CBC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819282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BEFBA-4A9D-4245-970B-466E02D36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BC408D-CA34-438D-B965-35A3B6B480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DADAB7-7ECE-4284-9969-DB39375D0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44A44-C20C-4053-9E01-7CB9FD97B8F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506206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8410E-9928-4E65-903E-CF588622C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63E1D5-A6E6-40A8-8A64-2A9E86701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3B418-7F9A-4354-BD72-DF6F5E735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5379-958C-40D8-BC09-FF152755158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546489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4AE920-26E9-4D34-B547-6AFEB6666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17B43-1F1C-4295-895F-56F7022F0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FA466-A8B8-4A8F-A065-62DFA2622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D98A-420A-4445-8C7E-A420E3B951E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1671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B9062C-73EB-4AB2-95A1-0B86EB50F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0BCD59-77AE-454A-8CFA-6D43294FE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5A5BCF-3AA1-4000-AF68-5E73F2B6D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2865-7C00-4E42-A06C-29BDE660F08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972193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A58E79-E221-4A56-8E13-14A1A6CD1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BB7E2A-6BAE-4848-B187-1DE9A27C7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ABED08-EA4E-441C-AAAE-2A4D2C05B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121A-FE39-4472-9B9F-A6A5060348A5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55009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97D88C-C43D-4AF7-82FE-C77BF9D44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D68AFF-C392-42D3-9883-28254BF2D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E250C8-AE0F-4BEE-B3CC-0DF085FDD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7201-FBF2-4CE4-8545-6B100AE0A19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47303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BD8ACD-5B9E-448A-9DC6-675567A8C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3A08D2-245C-4745-926E-7740E72D9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B19BF-47F4-4ADD-8C46-9C4099539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202D-EE5C-4BC1-831D-21F35C37DE6D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90164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72E5E-0311-42EC-BC1B-937ECA606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CE52A-49B6-4E62-A977-667574428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5957D-6CDA-4096-AAFD-900C9D8DD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95AE-9988-4500-BF7B-66524C846332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31574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0D77EE-4488-4F3C-BAA1-A0ADB11AE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5DF6B-B1C7-4D02-9B08-70EF72A25F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E0ABF-B525-4EF6-ABD7-A53E977E4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0384C-E151-4DD5-8A99-CA71314DE48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13851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F14A3-3A3F-4B11-96C1-A07F35D85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F8F2-5C27-4600-AC29-9A20033FD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AD84EE-8C35-4D98-AEDC-D1867DD45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EEC84-B98E-49D6-99D2-2EAFAA458821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12152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54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78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6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95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97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78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3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15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3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5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707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C44AD8-4D61-48ED-B7F9-45D9B4A4F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CD92E2-FBCA-4192-8D0F-C4BDC88A1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A95C21-529B-4012-9DFF-5218E5607F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7D25CF-9AE3-40F7-B14D-8EFA420F8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7612F6-4F79-4E60-8B4E-D4C8D0189E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DCC2F4B-26DB-4487-A6B0-2BC0AA73A753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035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2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1.jp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2.png"/><Relationship Id="rId9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system.</a:t>
            </a:r>
            <a:br>
              <a:rPr lang="en-US" dirty="0"/>
            </a:br>
            <a:r>
              <a:rPr lang="en-US" dirty="0"/>
              <a:t>Compendium.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69F187F-4CB2-4988-A518-EDCD7790F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4">
            <a:extLst>
              <a:ext uri="{FF2B5EF4-FFF2-40B4-BE49-F238E27FC236}">
                <a16:creationId xmlns:a16="http://schemas.microsoft.com/office/drawing/2014/main" id="{D67DE00D-14DE-46BB-AB51-211DB031A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1" y="201613"/>
            <a:ext cx="7478713" cy="430212"/>
          </a:xfrm>
          <a:prstGeom prst="rect">
            <a:avLst/>
          </a:prstGeom>
          <a:gradFill rotWithShape="1">
            <a:gsLst>
              <a:gs pos="0">
                <a:srgbClr val="5E5E76"/>
              </a:gs>
              <a:gs pos="50000">
                <a:srgbClr val="CCCCFF"/>
              </a:gs>
              <a:gs pos="100000">
                <a:srgbClr val="5E5E76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FUNCTIONAL INVESTIGATION OF THE LUNGS</a:t>
            </a:r>
            <a:endParaRPr lang="en-GB" altLang="cs-CZ" sz="2400" b="1">
              <a:latin typeface="Times New Roman" panose="02020603050405020304" pitchFamily="18" charset="0"/>
            </a:endParaRPr>
          </a:p>
        </p:txBody>
      </p:sp>
      <p:grpSp>
        <p:nvGrpSpPr>
          <p:cNvPr id="267337" name="Group 73">
            <a:extLst>
              <a:ext uri="{FF2B5EF4-FFF2-40B4-BE49-F238E27FC236}">
                <a16:creationId xmlns:a16="http://schemas.microsoft.com/office/drawing/2014/main" id="{4297068D-0DDE-421A-8FC6-37FC9319CF2F}"/>
              </a:ext>
            </a:extLst>
          </p:cNvPr>
          <p:cNvGrpSpPr>
            <a:grpSpLocks/>
          </p:cNvGrpSpPr>
          <p:nvPr/>
        </p:nvGrpSpPr>
        <p:grpSpPr bwMode="auto">
          <a:xfrm>
            <a:off x="2028825" y="841376"/>
            <a:ext cx="8007350" cy="366713"/>
            <a:chOff x="318" y="590"/>
            <a:chExt cx="5044" cy="231"/>
          </a:xfrm>
        </p:grpSpPr>
        <p:sp>
          <p:nvSpPr>
            <p:cNvPr id="27736" name="Text Box 45">
              <a:extLst>
                <a:ext uri="{FF2B5EF4-FFF2-40B4-BE49-F238E27FC236}">
                  <a16:creationId xmlns:a16="http://schemas.microsoft.com/office/drawing/2014/main" id="{266BFE1F-562E-489C-ACB4-2F492A74A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" y="590"/>
              <a:ext cx="4874" cy="231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TIMED VITAL CAPACITY</a:t>
              </a:r>
              <a:r>
                <a:rPr lang="cs-CZ" altLang="cs-CZ" sz="2000">
                  <a:latin typeface="Times New Roman" panose="02020603050405020304" pitchFamily="18" charset="0"/>
                </a:rPr>
                <a:t> (</a:t>
              </a:r>
              <a:r>
                <a:rPr lang="cs-CZ" altLang="cs-CZ" sz="2000" b="1" i="1">
                  <a:solidFill>
                    <a:srgbClr val="FF0066"/>
                  </a:solidFill>
                  <a:latin typeface="Times New Roman" panose="02020603050405020304" pitchFamily="18" charset="0"/>
                </a:rPr>
                <a:t>FEV</a:t>
              </a:r>
              <a:r>
                <a:rPr lang="cs-CZ" altLang="cs-CZ" sz="2000" b="1" i="1" baseline="-25000">
                  <a:solidFill>
                    <a:srgbClr val="FF0066"/>
                  </a:solidFill>
                  <a:latin typeface="Times New Roman" panose="02020603050405020304" pitchFamily="18" charset="0"/>
                </a:rPr>
                <a:t>1</a:t>
              </a:r>
              <a:r>
                <a:rPr lang="cs-CZ" altLang="cs-CZ" sz="2000" b="1" i="1" baseline="-25000">
                  <a:latin typeface="Times New Roman" panose="02020603050405020304" pitchFamily="18" charset="0"/>
                </a:rPr>
                <a:t> </a:t>
              </a:r>
              <a:r>
                <a:rPr lang="cs-CZ" altLang="cs-CZ" sz="2000">
                  <a:latin typeface="Times New Roman" panose="02020603050405020304" pitchFamily="18" charset="0"/>
                </a:rPr>
                <a:t>-</a:t>
              </a:r>
              <a:r>
                <a:rPr lang="cs-CZ" altLang="cs-CZ" sz="2000" b="1" i="1">
                  <a:latin typeface="Times New Roman" panose="02020603050405020304" pitchFamily="18" charset="0"/>
                </a:rPr>
                <a:t> </a:t>
              </a:r>
              <a:r>
                <a:rPr lang="en-GB" altLang="cs-CZ" sz="2000">
                  <a:solidFill>
                    <a:srgbClr val="FF3399"/>
                  </a:solidFill>
                  <a:latin typeface="Times New Roman" panose="02020603050405020304" pitchFamily="18" charset="0"/>
                </a:rPr>
                <a:t>f</a:t>
              </a:r>
              <a:r>
                <a:rPr lang="en-GB" altLang="cs-CZ" sz="2000">
                  <a:latin typeface="Times New Roman" panose="02020603050405020304" pitchFamily="18" charset="0"/>
                </a:rPr>
                <a:t>orced </a:t>
              </a:r>
              <a:r>
                <a:rPr lang="en-GB" altLang="cs-CZ" sz="2000">
                  <a:solidFill>
                    <a:srgbClr val="FF3399"/>
                  </a:solidFill>
                  <a:latin typeface="Times New Roman" panose="02020603050405020304" pitchFamily="18" charset="0"/>
                </a:rPr>
                <a:t>e</a:t>
              </a:r>
              <a:r>
                <a:rPr lang="en-GB" altLang="cs-CZ" sz="2000">
                  <a:latin typeface="Times New Roman" panose="02020603050405020304" pitchFamily="18" charset="0"/>
                </a:rPr>
                <a:t>xpiratory</a:t>
              </a:r>
              <a:r>
                <a:rPr lang="cs-CZ" altLang="cs-CZ" sz="2000">
                  <a:solidFill>
                    <a:srgbClr val="FF3399"/>
                  </a:solidFill>
                  <a:latin typeface="Times New Roman" panose="02020603050405020304" pitchFamily="18" charset="0"/>
                </a:rPr>
                <a:t> v</a:t>
              </a:r>
              <a:r>
                <a:rPr lang="cs-CZ" altLang="cs-CZ" sz="2000">
                  <a:latin typeface="Times New Roman" panose="02020603050405020304" pitchFamily="18" charset="0"/>
                </a:rPr>
                <a:t>olume per </a:t>
              </a:r>
              <a:r>
                <a:rPr lang="cs-CZ" altLang="cs-CZ" sz="2000">
                  <a:solidFill>
                    <a:srgbClr val="FF3399"/>
                  </a:solidFill>
                  <a:latin typeface="Times New Roman" panose="02020603050405020304" pitchFamily="18" charset="0"/>
                </a:rPr>
                <a:t>1</a:t>
              </a:r>
              <a:r>
                <a:rPr lang="cs-CZ" altLang="cs-CZ" sz="2000">
                  <a:latin typeface="Times New Roman" panose="02020603050405020304" pitchFamily="18" charset="0"/>
                </a:rPr>
                <a:t> s)</a:t>
              </a:r>
              <a:endParaRPr lang="en-GB" altLang="cs-CZ" sz="2000">
                <a:latin typeface="Times New Roman" panose="02020603050405020304" pitchFamily="18" charset="0"/>
              </a:endParaRPr>
            </a:p>
          </p:txBody>
        </p:sp>
        <p:sp>
          <p:nvSpPr>
            <p:cNvPr id="27737" name="Oval 49">
              <a:extLst>
                <a:ext uri="{FF2B5EF4-FFF2-40B4-BE49-F238E27FC236}">
                  <a16:creationId xmlns:a16="http://schemas.microsoft.com/office/drawing/2014/main" id="{B2A692FA-734E-45B7-8CB9-1A0B68EAA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" y="694"/>
              <a:ext cx="80" cy="8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67323" name="Group 59">
            <a:extLst>
              <a:ext uri="{FF2B5EF4-FFF2-40B4-BE49-F238E27FC236}">
                <a16:creationId xmlns:a16="http://schemas.microsoft.com/office/drawing/2014/main" id="{0824B0E6-BFF5-44DF-8340-B6E7CDDA1EC3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4586289"/>
            <a:ext cx="8135937" cy="701675"/>
            <a:chOff x="295" y="2889"/>
            <a:chExt cx="5125" cy="442"/>
          </a:xfrm>
        </p:grpSpPr>
        <p:sp>
          <p:nvSpPr>
            <p:cNvPr id="27734" name="Text Box 60">
              <a:extLst>
                <a:ext uri="{FF2B5EF4-FFF2-40B4-BE49-F238E27FC236}">
                  <a16:creationId xmlns:a16="http://schemas.microsoft.com/office/drawing/2014/main" id="{E09716B1-B509-4955-B7F6-589D60C0C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" y="2889"/>
              <a:ext cx="4963" cy="442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PULMONARY </a:t>
              </a:r>
              <a:r>
                <a:rPr lang="en-US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MINUTE 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VENTILATION    </a:t>
              </a:r>
              <a:r>
                <a:rPr lang="cs-CZ" altLang="cs-CZ" sz="2000" b="1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RMV</a:t>
              </a:r>
              <a:r>
                <a:rPr lang="cs-CZ" altLang="cs-CZ" sz="2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 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(</a:t>
              </a:r>
              <a:r>
                <a:rPr lang="en-GB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r</a:t>
              </a:r>
              <a:r>
                <a:rPr lang="en-GB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espiratory </a:t>
              </a:r>
              <a:r>
                <a:rPr lang="en-GB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m</a:t>
              </a:r>
              <a:r>
                <a:rPr lang="en-GB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inute </a:t>
              </a:r>
              <a:r>
                <a:rPr lang="en-GB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v</a:t>
              </a:r>
              <a:r>
                <a:rPr lang="en-GB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olume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)</a:t>
              </a:r>
              <a:r>
                <a:rPr lang="en-US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 at rest  </a:t>
              </a:r>
              <a:r>
                <a:rPr lang="en-GB" altLang="cs-CZ" sz="2000">
                  <a:latin typeface="Times New Roman" panose="02020603050405020304" pitchFamily="18" charset="0"/>
                </a:rPr>
                <a:t> </a:t>
              </a:r>
              <a:r>
                <a:rPr lang="cs-CZ" altLang="cs-CZ" sz="2000">
                  <a:latin typeface="Times New Roman" panose="02020603050405020304" pitchFamily="18" charset="0"/>
                </a:rPr>
                <a:t>(</a:t>
              </a:r>
              <a:r>
                <a:rPr lang="en-GB" altLang="cs-CZ" sz="2000">
                  <a:latin typeface="Times New Roman" panose="02020603050405020304" pitchFamily="18" charset="0"/>
                </a:rPr>
                <a:t>0</a:t>
              </a:r>
              <a:r>
                <a:rPr lang="cs-CZ" altLang="cs-CZ" sz="2000">
                  <a:latin typeface="Times New Roman" panose="02020603050405020304" pitchFamily="18" charset="0"/>
                </a:rPr>
                <a:t>.</a:t>
              </a:r>
              <a:r>
                <a:rPr lang="en-GB" altLang="cs-CZ" sz="2000">
                  <a:latin typeface="Times New Roman" panose="02020603050405020304" pitchFamily="18" charset="0"/>
                </a:rPr>
                <a:t>5 l x 12 breathes/min  = 6 l/min)</a:t>
              </a:r>
            </a:p>
          </p:txBody>
        </p:sp>
        <p:sp>
          <p:nvSpPr>
            <p:cNvPr id="27735" name="Oval 61">
              <a:extLst>
                <a:ext uri="{FF2B5EF4-FFF2-40B4-BE49-F238E27FC236}">
                  <a16:creationId xmlns:a16="http://schemas.microsoft.com/office/drawing/2014/main" id="{6AECBD0E-37D9-49AC-B2D6-37619952C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983"/>
              <a:ext cx="80" cy="8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67326" name="Group 62">
            <a:extLst>
              <a:ext uri="{FF2B5EF4-FFF2-40B4-BE49-F238E27FC236}">
                <a16:creationId xmlns:a16="http://schemas.microsoft.com/office/drawing/2014/main" id="{2DD75A90-D417-4B1E-A703-2D385AFBE0F1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5962651"/>
            <a:ext cx="8137525" cy="396875"/>
            <a:chOff x="290" y="3674"/>
            <a:chExt cx="5126" cy="250"/>
          </a:xfrm>
        </p:grpSpPr>
        <p:sp>
          <p:nvSpPr>
            <p:cNvPr id="27732" name="Text Box 63">
              <a:extLst>
                <a:ext uri="{FF2B5EF4-FFF2-40B4-BE49-F238E27FC236}">
                  <a16:creationId xmlns:a16="http://schemas.microsoft.com/office/drawing/2014/main" id="{EC2895BB-A5F4-4609-B7A3-656D70C82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" y="3674"/>
              <a:ext cx="4976" cy="250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EAK </a:t>
              </a: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E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XPIRATORY </a:t>
              </a: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F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LOW </a:t>
              </a: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R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ATE</a:t>
              </a:r>
              <a:r>
                <a:rPr lang="cs-CZ" altLang="cs-CZ" sz="2000">
                  <a:latin typeface="Times New Roman" panose="02020603050405020304" pitchFamily="18" charset="0"/>
                </a:rPr>
                <a:t> 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(</a:t>
              </a:r>
              <a:r>
                <a:rPr lang="cs-CZ" altLang="cs-CZ" sz="2000" b="1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PEFR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)</a:t>
              </a:r>
              <a:r>
                <a:rPr lang="cs-CZ" altLang="cs-CZ" sz="2000">
                  <a:latin typeface="Times New Roman" panose="02020603050405020304" pitchFamily="18" charset="0"/>
                </a:rPr>
                <a:t> </a:t>
              </a:r>
              <a:r>
                <a:rPr lang="cs-CZ" altLang="cs-CZ" sz="2000" i="1">
                  <a:latin typeface="Times New Roman" panose="02020603050405020304" pitchFamily="18" charset="0"/>
                </a:rPr>
                <a:t> </a:t>
              </a:r>
              <a:r>
                <a:rPr lang="cs-CZ" altLang="cs-CZ" sz="2000">
                  <a:latin typeface="Times New Roman" panose="02020603050405020304" pitchFamily="18" charset="0"/>
                </a:rPr>
                <a:t>(</a:t>
              </a:r>
              <a:r>
                <a:rPr lang="en-US" altLang="cs-CZ" sz="2000">
                  <a:latin typeface="Times New Roman" panose="02020603050405020304" pitchFamily="18" charset="0"/>
                </a:rPr>
                <a:t>~</a:t>
              </a:r>
              <a:r>
                <a:rPr lang="cs-CZ" altLang="cs-CZ" sz="2000">
                  <a:latin typeface="Times New Roman" panose="02020603050405020304" pitchFamily="18" charset="0"/>
                </a:rPr>
                <a:t>10 l/</a:t>
              </a:r>
              <a:r>
                <a:rPr lang="en-US" altLang="cs-CZ" sz="2000">
                  <a:latin typeface="Times New Roman" panose="02020603050405020304" pitchFamily="18" charset="0"/>
                </a:rPr>
                <a:t>s</a:t>
              </a:r>
              <a:r>
                <a:rPr lang="cs-CZ" altLang="cs-CZ" sz="2000">
                  <a:latin typeface="Times New Roman" panose="02020603050405020304" pitchFamily="18" charset="0"/>
                </a:rPr>
                <a:t>)</a:t>
              </a:r>
              <a:endParaRPr lang="en-GB" altLang="cs-CZ" sz="2000">
                <a:latin typeface="Times New Roman" panose="02020603050405020304" pitchFamily="18" charset="0"/>
              </a:endParaRPr>
            </a:p>
          </p:txBody>
        </p:sp>
        <p:sp>
          <p:nvSpPr>
            <p:cNvPr id="27733" name="Oval 64">
              <a:extLst>
                <a:ext uri="{FF2B5EF4-FFF2-40B4-BE49-F238E27FC236}">
                  <a16:creationId xmlns:a16="http://schemas.microsoft.com/office/drawing/2014/main" id="{CB7D2917-D815-42EE-9053-B97DD0204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751"/>
              <a:ext cx="80" cy="8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267329" name="Group 65">
            <a:extLst>
              <a:ext uri="{FF2B5EF4-FFF2-40B4-BE49-F238E27FC236}">
                <a16:creationId xmlns:a16="http://schemas.microsoft.com/office/drawing/2014/main" id="{9FEE973D-6708-4E42-B1FA-E24D056C6DE9}"/>
              </a:ext>
            </a:extLst>
          </p:cNvPr>
          <p:cNvGrpSpPr>
            <a:grpSpLocks/>
          </p:cNvGrpSpPr>
          <p:nvPr/>
        </p:nvGrpSpPr>
        <p:grpSpPr bwMode="auto">
          <a:xfrm>
            <a:off x="1984375" y="5334001"/>
            <a:ext cx="8148638" cy="396875"/>
            <a:chOff x="290" y="3360"/>
            <a:chExt cx="5133" cy="250"/>
          </a:xfrm>
        </p:grpSpPr>
        <p:sp>
          <p:nvSpPr>
            <p:cNvPr id="27730" name="Text Box 66">
              <a:extLst>
                <a:ext uri="{FF2B5EF4-FFF2-40B4-BE49-F238E27FC236}">
                  <a16:creationId xmlns:a16="http://schemas.microsoft.com/office/drawing/2014/main" id="{A87FAC0C-2383-4386-9704-57B509791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3360"/>
              <a:ext cx="4979" cy="250"/>
            </a:xfrm>
            <a:prstGeom prst="rect">
              <a:avLst/>
            </a:prstGeom>
            <a:gradFill rotWithShape="1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M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AXIMAL </a:t>
              </a: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V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OLUNTARY </a:t>
              </a:r>
              <a:r>
                <a:rPr lang="cs-CZ" altLang="cs-CZ" sz="20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V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ENTILATION</a:t>
              </a:r>
              <a:r>
                <a:rPr lang="cs-CZ" altLang="cs-CZ" sz="2000">
                  <a:latin typeface="Times New Roman" panose="02020603050405020304" pitchFamily="18" charset="0"/>
                </a:rPr>
                <a:t> 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(</a:t>
              </a:r>
              <a:r>
                <a:rPr lang="cs-CZ" altLang="cs-CZ" sz="2000" b="1" i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MVV</a:t>
              </a:r>
              <a:r>
                <a:rPr lang="cs-CZ" altLang="cs-CZ" sz="20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)</a:t>
              </a:r>
              <a:r>
                <a:rPr lang="cs-CZ" altLang="cs-CZ" sz="2000">
                  <a:latin typeface="Times New Roman" panose="02020603050405020304" pitchFamily="18" charset="0"/>
                </a:rPr>
                <a:t> (125-170 l/min)</a:t>
              </a:r>
              <a:endParaRPr lang="en-GB" altLang="cs-CZ" sz="2000">
                <a:latin typeface="Times New Roman" panose="02020603050405020304" pitchFamily="18" charset="0"/>
              </a:endParaRPr>
            </a:p>
          </p:txBody>
        </p:sp>
        <p:sp>
          <p:nvSpPr>
            <p:cNvPr id="27731" name="Oval 67">
              <a:extLst>
                <a:ext uri="{FF2B5EF4-FFF2-40B4-BE49-F238E27FC236}">
                  <a16:creationId xmlns:a16="http://schemas.microsoft.com/office/drawing/2014/main" id="{F073F8C8-1FF8-48BC-98FA-51FB57C3C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441"/>
              <a:ext cx="80" cy="8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27655" name="Text Box 68">
            <a:extLst>
              <a:ext uri="{FF2B5EF4-FFF2-40B4-BE49-F238E27FC236}">
                <a16:creationId xmlns:a16="http://schemas.microsoft.com/office/drawing/2014/main" id="{0C7FD061-91DD-478E-9AB4-9FDFA6A8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3800" y="6400800"/>
            <a:ext cx="58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cs-CZ" sz="2400" b="1">
                <a:solidFill>
                  <a:schemeClr val="bg1"/>
                </a:solidFill>
              </a:rPr>
              <a:t>10</a:t>
            </a:r>
            <a:endParaRPr lang="cs-CZ" altLang="cs-CZ" sz="2400" b="1">
              <a:solidFill>
                <a:schemeClr val="bg1"/>
              </a:solidFill>
            </a:endParaRPr>
          </a:p>
        </p:txBody>
      </p:sp>
      <p:grpSp>
        <p:nvGrpSpPr>
          <p:cNvPr id="27656" name="Skupina 73">
            <a:extLst>
              <a:ext uri="{FF2B5EF4-FFF2-40B4-BE49-F238E27FC236}">
                <a16:creationId xmlns:a16="http://schemas.microsoft.com/office/drawing/2014/main" id="{50541133-2819-4271-B6BF-6AD0B4D82944}"/>
              </a:ext>
            </a:extLst>
          </p:cNvPr>
          <p:cNvGrpSpPr>
            <a:grpSpLocks/>
          </p:cNvGrpSpPr>
          <p:nvPr/>
        </p:nvGrpSpPr>
        <p:grpSpPr bwMode="auto">
          <a:xfrm>
            <a:off x="1773238" y="1628776"/>
            <a:ext cx="3687762" cy="2528181"/>
            <a:chOff x="5348721" y="2996952"/>
            <a:chExt cx="3687775" cy="2529101"/>
          </a:xfrm>
        </p:grpSpPr>
        <p:grpSp>
          <p:nvGrpSpPr>
            <p:cNvPr id="27710" name="Skupina 74">
              <a:extLst>
                <a:ext uri="{FF2B5EF4-FFF2-40B4-BE49-F238E27FC236}">
                  <a16:creationId xmlns:a16="http://schemas.microsoft.com/office/drawing/2014/main" id="{0407224D-B85D-4D4E-890F-465623090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27719" name="Skupina 83">
                <a:extLst>
                  <a:ext uri="{FF2B5EF4-FFF2-40B4-BE49-F238E27FC236}">
                    <a16:creationId xmlns:a16="http://schemas.microsoft.com/office/drawing/2014/main" id="{B8FC48F6-282E-4A6D-A5C1-66583739BA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93" name="Přímá spojnice 92">
                  <a:extLst>
                    <a:ext uri="{FF2B5EF4-FFF2-40B4-BE49-F238E27FC236}">
                      <a16:creationId xmlns:a16="http://schemas.microsoft.com/office/drawing/2014/main" id="{90417FF7-42C4-4C0A-8B19-4429BF36CEE9}"/>
                    </a:ext>
                  </a:extLst>
                </p:cNvPr>
                <p:cNvCxnSpPr/>
                <p:nvPr/>
              </p:nvCxnSpPr>
              <p:spPr>
                <a:xfrm>
                  <a:off x="880053" y="28617"/>
                  <a:ext cx="0" cy="29519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65BFE358-A9EA-4D25-B30C-4C3FEBAEC614}"/>
                    </a:ext>
                  </a:extLst>
                </p:cNvPr>
                <p:cNvCxnSpPr/>
                <p:nvPr/>
              </p:nvCxnSpPr>
              <p:spPr>
                <a:xfrm flipH="1">
                  <a:off x="872537" y="2982623"/>
                  <a:ext cx="337646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720" name="TextovéPole 16">
                <a:extLst>
                  <a:ext uri="{FF2B5EF4-FFF2-40B4-BE49-F238E27FC236}">
                    <a16:creationId xmlns:a16="http://schemas.microsoft.com/office/drawing/2014/main" id="{EE8113A0-CA2B-4D2D-899E-A7627C5118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396" y="-32399"/>
                <a:ext cx="577197" cy="34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altLang="cs-CZ" sz="1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[l]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Volný tvar 31">
                <a:extLst>
                  <a:ext uri="{FF2B5EF4-FFF2-40B4-BE49-F238E27FC236}">
                    <a16:creationId xmlns:a16="http://schemas.microsoft.com/office/drawing/2014/main" id="{522B3E36-5286-4F73-8632-FFE9242B6ED7}"/>
                  </a:ext>
                </a:extLst>
              </p:cNvPr>
              <p:cNvSpPr/>
              <p:nvPr/>
            </p:nvSpPr>
            <p:spPr>
              <a:xfrm>
                <a:off x="888263" y="440668"/>
                <a:ext cx="2948064" cy="1909014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cs-CZ"/>
              </a:p>
            </p:txBody>
          </p:sp>
          <p:cxnSp>
            <p:nvCxnSpPr>
              <p:cNvPr id="87" name="Přímá spojnice 86">
                <a:extLst>
                  <a:ext uri="{FF2B5EF4-FFF2-40B4-BE49-F238E27FC236}">
                    <a16:creationId xmlns:a16="http://schemas.microsoft.com/office/drawing/2014/main" id="{6AA93D9C-DD9F-4562-AF60-7A1D1976CD3A}"/>
                  </a:ext>
                </a:extLst>
              </p:cNvPr>
              <p:cNvCxnSpPr/>
              <p:nvPr/>
            </p:nvCxnSpPr>
            <p:spPr>
              <a:xfrm flipH="1" flipV="1">
                <a:off x="392222" y="2326657"/>
                <a:ext cx="3444105" cy="20932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65382824-E96E-4F32-9275-E05CBD667697}"/>
                  </a:ext>
                </a:extLst>
              </p:cNvPr>
              <p:cNvCxnSpPr/>
              <p:nvPr/>
            </p:nvCxnSpPr>
            <p:spPr>
              <a:xfrm flipH="1" flipV="1">
                <a:off x="437316" y="2973460"/>
                <a:ext cx="435915" cy="4186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se šipkou 88">
                <a:extLst>
                  <a:ext uri="{FF2B5EF4-FFF2-40B4-BE49-F238E27FC236}">
                    <a16:creationId xmlns:a16="http://schemas.microsoft.com/office/drawing/2014/main" id="{2EA3A0BC-49CA-4053-BCC7-58B06067EBD8}"/>
                  </a:ext>
                </a:extLst>
              </p:cNvPr>
              <p:cNvCxnSpPr/>
              <p:nvPr/>
            </p:nvCxnSpPr>
            <p:spPr>
              <a:xfrm>
                <a:off x="687216" y="449041"/>
                <a:ext cx="0" cy="18776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Přímá spojnice 89">
                <a:extLst>
                  <a:ext uri="{FF2B5EF4-FFF2-40B4-BE49-F238E27FC236}">
                    <a16:creationId xmlns:a16="http://schemas.microsoft.com/office/drawing/2014/main" id="{F9D9D2E5-7170-43C8-B9D9-0887849ABBBD}"/>
                  </a:ext>
                </a:extLst>
              </p:cNvPr>
              <p:cNvCxnSpPr/>
              <p:nvPr/>
            </p:nvCxnSpPr>
            <p:spPr>
              <a:xfrm flipV="1">
                <a:off x="1446310" y="2140360"/>
                <a:ext cx="0" cy="82054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4C68EF70-2843-4716-BF5B-248DC8FAA24F}"/>
                  </a:ext>
                </a:extLst>
              </p:cNvPr>
              <p:cNvCxnSpPr/>
              <p:nvPr/>
            </p:nvCxnSpPr>
            <p:spPr>
              <a:xfrm flipH="1" flipV="1">
                <a:off x="392222" y="457414"/>
                <a:ext cx="481010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se šipkou 91">
                <a:extLst>
                  <a:ext uri="{FF2B5EF4-FFF2-40B4-BE49-F238E27FC236}">
                    <a16:creationId xmlns:a16="http://schemas.microsoft.com/office/drawing/2014/main" id="{6031E6E1-8B48-482D-80F8-8BEBC06E208F}"/>
                  </a:ext>
                </a:extLst>
              </p:cNvPr>
              <p:cNvCxnSpPr/>
              <p:nvPr/>
            </p:nvCxnSpPr>
            <p:spPr>
              <a:xfrm>
                <a:off x="696610" y="2347589"/>
                <a:ext cx="0" cy="6133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11" name="TextovéPole 17">
              <a:extLst>
                <a:ext uri="{FF2B5EF4-FFF2-40B4-BE49-F238E27FC236}">
                  <a16:creationId xmlns:a16="http://schemas.microsoft.com/office/drawing/2014/main" id="{B504FC27-9724-489B-96C5-83B15A04C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9091" y="5279742"/>
              <a:ext cx="827405" cy="24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Čas </a:t>
              </a:r>
              <a:r>
                <a:rPr lang="en-US" altLang="cs-CZ" sz="1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[s]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2" name="TextovéPole 17">
              <a:extLst>
                <a:ext uri="{FF2B5EF4-FFF2-40B4-BE49-F238E27FC236}">
                  <a16:creationId xmlns:a16="http://schemas.microsoft.com/office/drawing/2014/main" id="{9235B803-4AA0-4411-9AB4-BABDE05BE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280010" y="3920907"/>
              <a:ext cx="5775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FVC</a:t>
              </a:r>
            </a:p>
          </p:txBody>
        </p:sp>
        <p:sp>
          <p:nvSpPr>
            <p:cNvPr id="27713" name="TextovéPole 17">
              <a:extLst>
                <a:ext uri="{FF2B5EF4-FFF2-40B4-BE49-F238E27FC236}">
                  <a16:creationId xmlns:a16="http://schemas.microsoft.com/office/drawing/2014/main" id="{FBABDEDF-A28C-48D5-A89D-7F902C7D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385243" y="4866362"/>
              <a:ext cx="4007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RV        </a:t>
              </a:r>
            </a:p>
          </p:txBody>
        </p:sp>
        <p:cxnSp>
          <p:nvCxnSpPr>
            <p:cNvPr id="79" name="Přímá spojnice 78">
              <a:extLst>
                <a:ext uri="{FF2B5EF4-FFF2-40B4-BE49-F238E27FC236}">
                  <a16:creationId xmlns:a16="http://schemas.microsoft.com/office/drawing/2014/main" id="{DB6D494B-99A7-4074-A8A2-82251CA3E224}"/>
                </a:ext>
              </a:extLst>
            </p:cNvPr>
            <p:cNvCxnSpPr/>
            <p:nvPr/>
          </p:nvCxnSpPr>
          <p:spPr>
            <a:xfrm>
              <a:off x="5818623" y="4646965"/>
              <a:ext cx="522289" cy="0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15" name="TextovéPole 32">
              <a:extLst>
                <a:ext uri="{FF2B5EF4-FFF2-40B4-BE49-F238E27FC236}">
                  <a16:creationId xmlns:a16="http://schemas.microsoft.com/office/drawing/2014/main" id="{481F10B3-3352-4383-8527-7FE9F8E90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886" y="5228071"/>
              <a:ext cx="359410" cy="24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s</a:t>
              </a:r>
              <a:endParaRPr lang="cs-CZ" altLang="cs-CZ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16" name="TextovéPole 69">
              <a:extLst>
                <a:ext uri="{FF2B5EF4-FFF2-40B4-BE49-F238E27FC236}">
                  <a16:creationId xmlns:a16="http://schemas.microsoft.com/office/drawing/2014/main" id="{5820F24F-8CEE-49B8-B6A3-85B10A952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9152" y="3770647"/>
              <a:ext cx="56128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1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FEV</a:t>
              </a:r>
              <a:r>
                <a:rPr lang="cs-CZ" altLang="cs-CZ" sz="1100" b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cs-CZ" altLang="cs-CZ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Přímá spojnice 81">
              <a:extLst>
                <a:ext uri="{FF2B5EF4-FFF2-40B4-BE49-F238E27FC236}">
                  <a16:creationId xmlns:a16="http://schemas.microsoft.com/office/drawing/2014/main" id="{E58CBEFC-1A4D-4FEB-9BBD-DE4531C34185}"/>
                </a:ext>
              </a:extLst>
            </p:cNvPr>
            <p:cNvCxnSpPr/>
            <p:nvPr/>
          </p:nvCxnSpPr>
          <p:spPr>
            <a:xfrm flipV="1">
              <a:off x="6332974" y="3898980"/>
              <a:ext cx="598489" cy="7479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82">
              <a:extLst>
                <a:ext uri="{FF2B5EF4-FFF2-40B4-BE49-F238E27FC236}">
                  <a16:creationId xmlns:a16="http://schemas.microsoft.com/office/drawing/2014/main" id="{53D5A483-D897-42BE-BB09-E7440DA1AF76}"/>
                </a:ext>
              </a:extLst>
            </p:cNvPr>
            <p:cNvCxnSpPr/>
            <p:nvPr/>
          </p:nvCxnSpPr>
          <p:spPr>
            <a:xfrm>
              <a:off x="6933052" y="3898980"/>
              <a:ext cx="1017591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7" name="Skupina 94">
            <a:extLst>
              <a:ext uri="{FF2B5EF4-FFF2-40B4-BE49-F238E27FC236}">
                <a16:creationId xmlns:a16="http://schemas.microsoft.com/office/drawing/2014/main" id="{85422878-31FB-451F-82CE-216F2F5CF25B}"/>
              </a:ext>
            </a:extLst>
          </p:cNvPr>
          <p:cNvGrpSpPr>
            <a:grpSpLocks/>
          </p:cNvGrpSpPr>
          <p:nvPr/>
        </p:nvGrpSpPr>
        <p:grpSpPr bwMode="auto">
          <a:xfrm>
            <a:off x="4770438" y="1419226"/>
            <a:ext cx="2436812" cy="2258631"/>
            <a:chOff x="1568954" y="3687350"/>
            <a:chExt cx="4465271" cy="3109472"/>
          </a:xfrm>
        </p:grpSpPr>
        <p:grpSp>
          <p:nvGrpSpPr>
            <p:cNvPr id="27685" name="Skupina 95">
              <a:extLst>
                <a:ext uri="{FF2B5EF4-FFF2-40B4-BE49-F238E27FC236}">
                  <a16:creationId xmlns:a16="http://schemas.microsoft.com/office/drawing/2014/main" id="{FF372E20-CDB6-409B-9148-AE3401260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8954" y="3687350"/>
              <a:ext cx="4465271" cy="3109472"/>
              <a:chOff x="115016" y="0"/>
              <a:chExt cx="4628291" cy="3385601"/>
            </a:xfrm>
          </p:grpSpPr>
          <p:grpSp>
            <p:nvGrpSpPr>
              <p:cNvPr id="27687" name="Skupina 97">
                <a:extLst>
                  <a:ext uri="{FF2B5EF4-FFF2-40B4-BE49-F238E27FC236}">
                    <a16:creationId xmlns:a16="http://schemas.microsoft.com/office/drawing/2014/main" id="{1C997DEE-8228-4418-8B9D-95DB5F169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3906" y="439998"/>
                <a:ext cx="719388" cy="2346824"/>
                <a:chOff x="633906" y="439998"/>
                <a:chExt cx="719388" cy="2346824"/>
              </a:xfrm>
            </p:grpSpPr>
            <p:cxnSp>
              <p:nvCxnSpPr>
                <p:cNvPr id="114" name="Přímá spojnice 113">
                  <a:extLst>
                    <a:ext uri="{FF2B5EF4-FFF2-40B4-BE49-F238E27FC236}">
                      <a16:creationId xmlns:a16="http://schemas.microsoft.com/office/drawing/2014/main" id="{051A6B4B-D7C9-4A2C-97C5-F15ABA1C5398}"/>
                    </a:ext>
                  </a:extLst>
                </p:cNvPr>
                <p:cNvCxnSpPr/>
                <p:nvPr/>
              </p:nvCxnSpPr>
              <p:spPr>
                <a:xfrm>
                  <a:off x="642671" y="440227"/>
                  <a:ext cx="28644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Přímá spojnice 114">
                  <a:extLst>
                    <a:ext uri="{FF2B5EF4-FFF2-40B4-BE49-F238E27FC236}">
                      <a16:creationId xmlns:a16="http://schemas.microsoft.com/office/drawing/2014/main" id="{EDAB3B76-ED03-4B57-B2D6-878D5488F9FA}"/>
                    </a:ext>
                  </a:extLst>
                </p:cNvPr>
                <p:cNvCxnSpPr/>
                <p:nvPr/>
              </p:nvCxnSpPr>
              <p:spPr>
                <a:xfrm>
                  <a:off x="633627" y="873315"/>
                  <a:ext cx="2894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Přímá spojnice 115">
                  <a:extLst>
                    <a:ext uri="{FF2B5EF4-FFF2-40B4-BE49-F238E27FC236}">
                      <a16:creationId xmlns:a16="http://schemas.microsoft.com/office/drawing/2014/main" id="{CBA370B4-B86C-4453-A8EA-110CD1611BA4}"/>
                    </a:ext>
                  </a:extLst>
                </p:cNvPr>
                <p:cNvCxnSpPr/>
                <p:nvPr/>
              </p:nvCxnSpPr>
              <p:spPr>
                <a:xfrm>
                  <a:off x="633627" y="1296884"/>
                  <a:ext cx="2894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Přímá spojnice 116">
                  <a:extLst>
                    <a:ext uri="{FF2B5EF4-FFF2-40B4-BE49-F238E27FC236}">
                      <a16:creationId xmlns:a16="http://schemas.microsoft.com/office/drawing/2014/main" id="{BD404BF5-6F2E-467A-9845-8E3FE0CA9753}"/>
                    </a:ext>
                  </a:extLst>
                </p:cNvPr>
                <p:cNvCxnSpPr/>
                <p:nvPr/>
              </p:nvCxnSpPr>
              <p:spPr>
                <a:xfrm>
                  <a:off x="642671" y="1713314"/>
                  <a:ext cx="28644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Přímá spojnice 117">
                  <a:extLst>
                    <a:ext uri="{FF2B5EF4-FFF2-40B4-BE49-F238E27FC236}">
                      <a16:creationId xmlns:a16="http://schemas.microsoft.com/office/drawing/2014/main" id="{F636DB4B-F41C-4C43-B49C-0A6E1C568C61}"/>
                    </a:ext>
                  </a:extLst>
                </p:cNvPr>
                <p:cNvCxnSpPr/>
                <p:nvPr/>
              </p:nvCxnSpPr>
              <p:spPr>
                <a:xfrm>
                  <a:off x="633627" y="2153541"/>
                  <a:ext cx="2894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Přímá spojnice 118">
                  <a:extLst>
                    <a:ext uri="{FF2B5EF4-FFF2-40B4-BE49-F238E27FC236}">
                      <a16:creationId xmlns:a16="http://schemas.microsoft.com/office/drawing/2014/main" id="{DAA504BE-7164-4BFB-B68B-16E6EECF5791}"/>
                    </a:ext>
                  </a:extLst>
                </p:cNvPr>
                <p:cNvCxnSpPr/>
                <p:nvPr/>
              </p:nvCxnSpPr>
              <p:spPr>
                <a:xfrm>
                  <a:off x="642671" y="2553314"/>
                  <a:ext cx="28945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Přímá spojnice 119">
                  <a:extLst>
                    <a:ext uri="{FF2B5EF4-FFF2-40B4-BE49-F238E27FC236}">
                      <a16:creationId xmlns:a16="http://schemas.microsoft.com/office/drawing/2014/main" id="{BECB8100-3A49-486F-B911-673A1A6CF44F}"/>
                    </a:ext>
                  </a:extLst>
                </p:cNvPr>
                <p:cNvCxnSpPr/>
                <p:nvPr/>
              </p:nvCxnSpPr>
              <p:spPr>
                <a:xfrm>
                  <a:off x="1354253" y="2584248"/>
                  <a:ext cx="0" cy="2022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688" name="Skupina 98">
                <a:extLst>
                  <a:ext uri="{FF2B5EF4-FFF2-40B4-BE49-F238E27FC236}">
                    <a16:creationId xmlns:a16="http://schemas.microsoft.com/office/drawing/2014/main" id="{BEBF892B-ED9D-41AF-AEC5-8F3C8F15A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016" y="0"/>
                <a:ext cx="4628291" cy="3385601"/>
                <a:chOff x="115016" y="0"/>
                <a:chExt cx="4628291" cy="3385601"/>
              </a:xfrm>
            </p:grpSpPr>
            <p:sp>
              <p:nvSpPr>
                <p:cNvPr id="27689" name="TextovéPole 34">
                  <a:extLst>
                    <a:ext uri="{FF2B5EF4-FFF2-40B4-BE49-F238E27FC236}">
                      <a16:creationId xmlns:a16="http://schemas.microsoft.com/office/drawing/2014/main" id="{B2D9C9AA-8A56-43B3-B686-2A5128AE2B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89" y="317602"/>
                  <a:ext cx="585702" cy="415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90" name="TextovéPole 35">
                  <a:extLst>
                    <a:ext uri="{FF2B5EF4-FFF2-40B4-BE49-F238E27FC236}">
                      <a16:creationId xmlns:a16="http://schemas.microsoft.com/office/drawing/2014/main" id="{F0260C5E-A7DE-481A-98E4-7F6D07AFC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89" y="730532"/>
                  <a:ext cx="585702" cy="415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91" name="TextovéPole 36">
                  <a:extLst>
                    <a:ext uri="{FF2B5EF4-FFF2-40B4-BE49-F238E27FC236}">
                      <a16:creationId xmlns:a16="http://schemas.microsoft.com/office/drawing/2014/main" id="{EB99A440-6DE8-4AC1-AE4C-76C7978525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89" y="1164022"/>
                  <a:ext cx="585702" cy="415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92" name="TextovéPole 37">
                  <a:extLst>
                    <a:ext uri="{FF2B5EF4-FFF2-40B4-BE49-F238E27FC236}">
                      <a16:creationId xmlns:a16="http://schemas.microsoft.com/office/drawing/2014/main" id="{F3C547EC-612A-4307-B220-C21B32A2BE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89" y="1594495"/>
                  <a:ext cx="585702" cy="415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93" name="TextovéPole 38">
                  <a:extLst>
                    <a:ext uri="{FF2B5EF4-FFF2-40B4-BE49-F238E27FC236}">
                      <a16:creationId xmlns:a16="http://schemas.microsoft.com/office/drawing/2014/main" id="{5A99E410-3E4C-4C51-B8D6-8D90EE2076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2989" y="2018460"/>
                  <a:ext cx="585702" cy="415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94" name="TextovéPole 39">
                  <a:extLst>
                    <a:ext uri="{FF2B5EF4-FFF2-40B4-BE49-F238E27FC236}">
                      <a16:creationId xmlns:a16="http://schemas.microsoft.com/office/drawing/2014/main" id="{EB510FA4-0D9C-4C78-B137-963F602AC3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7181" y="2430252"/>
                  <a:ext cx="585702" cy="415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695" name="TextovéPole 40">
                  <a:extLst>
                    <a:ext uri="{FF2B5EF4-FFF2-40B4-BE49-F238E27FC236}">
                      <a16:creationId xmlns:a16="http://schemas.microsoft.com/office/drawing/2014/main" id="{6AAA9DF7-E959-4682-89C9-A3B0EE4C7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92230" y="2693583"/>
                  <a:ext cx="575831" cy="692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cs-CZ" altLang="cs-CZ" sz="12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 s</a:t>
                  </a:r>
                  <a:endParaRPr lang="cs-CZ" altLang="cs-CZ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7696" name="Skupina 106">
                  <a:extLst>
                    <a:ext uri="{FF2B5EF4-FFF2-40B4-BE49-F238E27FC236}">
                      <a16:creationId xmlns:a16="http://schemas.microsoft.com/office/drawing/2014/main" id="{B37442AD-0AB5-4F27-B0B3-8250975A42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5016" y="0"/>
                  <a:ext cx="4628291" cy="3334439"/>
                  <a:chOff x="115016" y="0"/>
                  <a:chExt cx="4628291" cy="3334439"/>
                </a:xfrm>
              </p:grpSpPr>
              <p:grpSp>
                <p:nvGrpSpPr>
                  <p:cNvPr id="27697" name="Skupina 107">
                    <a:extLst>
                      <a:ext uri="{FF2B5EF4-FFF2-40B4-BE49-F238E27FC236}">
                        <a16:creationId xmlns:a16="http://schemas.microsoft.com/office/drawing/2014/main" id="{BA49B365-CBE7-492D-8BBD-7B6D0118EF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112" name="Přímá spojnice 111">
                      <a:extLst>
                        <a:ext uri="{FF2B5EF4-FFF2-40B4-BE49-F238E27FC236}">
                          <a16:creationId xmlns:a16="http://schemas.microsoft.com/office/drawing/2014/main" id="{EFC258B0-B0F2-47CC-80C9-9AB9421998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9460" y="230822"/>
                      <a:ext cx="6030" cy="250096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Přímá spojnice 112">
                      <a:extLst>
                        <a:ext uri="{FF2B5EF4-FFF2-40B4-BE49-F238E27FC236}">
                          <a16:creationId xmlns:a16="http://schemas.microsoft.com/office/drawing/2014/main" id="{A92D9A0F-5340-4C5D-A48A-11B0ABF6656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90415" y="2693709"/>
                      <a:ext cx="3376995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9" name="Volný tvar 66">
                    <a:extLst>
                      <a:ext uri="{FF2B5EF4-FFF2-40B4-BE49-F238E27FC236}">
                        <a16:creationId xmlns:a16="http://schemas.microsoft.com/office/drawing/2014/main" id="{C0D7468F-BFA5-4A00-BA25-BBC410105EC9}"/>
                      </a:ext>
                    </a:extLst>
                  </p:cNvPr>
                  <p:cNvSpPr/>
                  <p:nvPr/>
                </p:nvSpPr>
                <p:spPr>
                  <a:xfrm>
                    <a:off x="805490" y="437847"/>
                    <a:ext cx="2948840" cy="1910821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cs-CZ"/>
                  </a:p>
                </p:txBody>
              </p:sp>
              <p:sp>
                <p:nvSpPr>
                  <p:cNvPr id="27699" name="TextovéPole 47">
                    <a:extLst>
                      <a:ext uri="{FF2B5EF4-FFF2-40B4-BE49-F238E27FC236}">
                        <a16:creationId xmlns:a16="http://schemas.microsoft.com/office/drawing/2014/main" id="{675D7602-09DC-4CEF-93DE-405B825F54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016" y="0"/>
                    <a:ext cx="1064961" cy="4153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cs-CZ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 </a:t>
                    </a:r>
                    <a:r>
                      <a:rPr lang="en-US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[l]</a:t>
                    </a:r>
                    <a:endParaRPr lang="cs-CZ" altLang="cs-CZ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700" name="TextovéPole 48">
                    <a:extLst>
                      <a:ext uri="{FF2B5EF4-FFF2-40B4-BE49-F238E27FC236}">
                        <a16:creationId xmlns:a16="http://schemas.microsoft.com/office/drawing/2014/main" id="{4D323053-33EB-4BA4-8A4E-B78D135A390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6042" y="2642421"/>
                    <a:ext cx="1147265" cy="6920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cs-CZ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Čas </a:t>
                    </a:r>
                    <a:r>
                      <a:rPr lang="en-US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[s]</a:t>
                    </a:r>
                    <a:endParaRPr lang="cs-CZ" altLang="cs-CZ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sp>
          <p:nvSpPr>
            <p:cNvPr id="97" name="Volný tvar 78">
              <a:extLst>
                <a:ext uri="{FF2B5EF4-FFF2-40B4-BE49-F238E27FC236}">
                  <a16:creationId xmlns:a16="http://schemas.microsoft.com/office/drawing/2014/main" id="{EB4777AD-2E6C-4BE9-B09A-0B8B4B8B21B0}"/>
                </a:ext>
              </a:extLst>
            </p:cNvPr>
            <p:cNvSpPr/>
            <p:nvPr/>
          </p:nvSpPr>
          <p:spPr>
            <a:xfrm>
              <a:off x="2258379" y="4148496"/>
              <a:ext cx="2312634" cy="1695965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27658" name="Skupina 120">
            <a:extLst>
              <a:ext uri="{FF2B5EF4-FFF2-40B4-BE49-F238E27FC236}">
                <a16:creationId xmlns:a16="http://schemas.microsoft.com/office/drawing/2014/main" id="{E21CC483-1016-4C25-AED5-740A2666A7C2}"/>
              </a:ext>
            </a:extLst>
          </p:cNvPr>
          <p:cNvGrpSpPr>
            <a:grpSpLocks/>
          </p:cNvGrpSpPr>
          <p:nvPr/>
        </p:nvGrpSpPr>
        <p:grpSpPr bwMode="auto">
          <a:xfrm>
            <a:off x="6918326" y="2663825"/>
            <a:ext cx="3959225" cy="2019702"/>
            <a:chOff x="360040" y="0"/>
            <a:chExt cx="4103762" cy="3444574"/>
          </a:xfrm>
        </p:grpSpPr>
        <p:grpSp>
          <p:nvGrpSpPr>
            <p:cNvPr id="27660" name="Skupina 121">
              <a:extLst>
                <a:ext uri="{FF2B5EF4-FFF2-40B4-BE49-F238E27FC236}">
                  <a16:creationId xmlns:a16="http://schemas.microsoft.com/office/drawing/2014/main" id="{C5D6E933-84D8-4E17-A232-64BC00F67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3431" y="439998"/>
              <a:ext cx="719388" cy="2635689"/>
              <a:chOff x="643431" y="439998"/>
              <a:chExt cx="719388" cy="2635689"/>
            </a:xfrm>
          </p:grpSpPr>
          <p:cxnSp>
            <p:nvCxnSpPr>
              <p:cNvPr id="140" name="Přímá spojnice 139">
                <a:extLst>
                  <a:ext uri="{FF2B5EF4-FFF2-40B4-BE49-F238E27FC236}">
                    <a16:creationId xmlns:a16="http://schemas.microsoft.com/office/drawing/2014/main" id="{70C3A366-FC92-48A2-B4C6-533A9237BFFD}"/>
                  </a:ext>
                </a:extLst>
              </p:cNvPr>
              <p:cNvCxnSpPr/>
              <p:nvPr/>
            </p:nvCxnSpPr>
            <p:spPr>
              <a:xfrm>
                <a:off x="651286" y="441316"/>
                <a:ext cx="2879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Přímá spojnice 140">
                <a:extLst>
                  <a:ext uri="{FF2B5EF4-FFF2-40B4-BE49-F238E27FC236}">
                    <a16:creationId xmlns:a16="http://schemas.microsoft.com/office/drawing/2014/main" id="{9600D94E-FB5A-40D5-A8FA-B4D6A6F4BAB2}"/>
                  </a:ext>
                </a:extLst>
              </p:cNvPr>
              <p:cNvCxnSpPr/>
              <p:nvPr/>
            </p:nvCxnSpPr>
            <p:spPr>
              <a:xfrm>
                <a:off x="643058" y="874510"/>
                <a:ext cx="2879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Přímá spojnice 141">
                <a:extLst>
                  <a:ext uri="{FF2B5EF4-FFF2-40B4-BE49-F238E27FC236}">
                    <a16:creationId xmlns:a16="http://schemas.microsoft.com/office/drawing/2014/main" id="{86257579-536B-452E-9099-FC01801D6F3E}"/>
                  </a:ext>
                </a:extLst>
              </p:cNvPr>
              <p:cNvCxnSpPr/>
              <p:nvPr/>
            </p:nvCxnSpPr>
            <p:spPr>
              <a:xfrm>
                <a:off x="643058" y="1296873"/>
                <a:ext cx="2879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Přímá spojnice 142">
                <a:extLst>
                  <a:ext uri="{FF2B5EF4-FFF2-40B4-BE49-F238E27FC236}">
                    <a16:creationId xmlns:a16="http://schemas.microsoft.com/office/drawing/2014/main" id="{EC15CE59-DFEB-49C6-B8F0-793050C1886A}"/>
                  </a:ext>
                </a:extLst>
              </p:cNvPr>
              <p:cNvCxnSpPr/>
              <p:nvPr/>
            </p:nvCxnSpPr>
            <p:spPr>
              <a:xfrm>
                <a:off x="651286" y="1713822"/>
                <a:ext cx="2879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Přímá spojnice 143">
                <a:extLst>
                  <a:ext uri="{FF2B5EF4-FFF2-40B4-BE49-F238E27FC236}">
                    <a16:creationId xmlns:a16="http://schemas.microsoft.com/office/drawing/2014/main" id="{F297B29F-A819-4C6B-A142-36136202A66E}"/>
                  </a:ext>
                </a:extLst>
              </p:cNvPr>
              <p:cNvCxnSpPr/>
              <p:nvPr/>
            </p:nvCxnSpPr>
            <p:spPr>
              <a:xfrm>
                <a:off x="643058" y="2152431"/>
                <a:ext cx="28795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Přímá spojnice 144">
                <a:extLst>
                  <a:ext uri="{FF2B5EF4-FFF2-40B4-BE49-F238E27FC236}">
                    <a16:creationId xmlns:a16="http://schemas.microsoft.com/office/drawing/2014/main" id="{C5CB10BB-D72A-4F51-9096-2272415AA648}"/>
                  </a:ext>
                </a:extLst>
              </p:cNvPr>
              <p:cNvCxnSpPr/>
              <p:nvPr/>
            </p:nvCxnSpPr>
            <p:spPr>
              <a:xfrm>
                <a:off x="651286" y="2553135"/>
                <a:ext cx="28795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Přímá spojnice 145">
                <a:extLst>
                  <a:ext uri="{FF2B5EF4-FFF2-40B4-BE49-F238E27FC236}">
                    <a16:creationId xmlns:a16="http://schemas.microsoft.com/office/drawing/2014/main" id="{2586D64D-404B-464E-9947-5618A1FE0B46}"/>
                  </a:ext>
                </a:extLst>
              </p:cNvPr>
              <p:cNvCxnSpPr/>
              <p:nvPr/>
            </p:nvCxnSpPr>
            <p:spPr>
              <a:xfrm>
                <a:off x="1362121" y="2875321"/>
                <a:ext cx="0" cy="2003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1" name="Skupina 122">
              <a:extLst>
                <a:ext uri="{FF2B5EF4-FFF2-40B4-BE49-F238E27FC236}">
                  <a16:creationId xmlns:a16="http://schemas.microsoft.com/office/drawing/2014/main" id="{2C653239-6A18-444E-AB15-D8C76A83C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40" y="0"/>
              <a:ext cx="4103762" cy="3444574"/>
              <a:chOff x="360040" y="0"/>
              <a:chExt cx="4103762" cy="3444574"/>
            </a:xfrm>
          </p:grpSpPr>
          <p:sp>
            <p:nvSpPr>
              <p:cNvPr id="27662" name="TextovéPole 5">
                <a:extLst>
                  <a:ext uri="{FF2B5EF4-FFF2-40B4-BE49-F238E27FC236}">
                    <a16:creationId xmlns:a16="http://schemas.microsoft.com/office/drawing/2014/main" id="{3362474B-80DF-488B-9D38-29558F37EC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14" y="317623"/>
                <a:ext cx="585701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63" name="TextovéPole 6">
                <a:extLst>
                  <a:ext uri="{FF2B5EF4-FFF2-40B4-BE49-F238E27FC236}">
                    <a16:creationId xmlns:a16="http://schemas.microsoft.com/office/drawing/2014/main" id="{6C20F31D-E9B4-4AF7-BD38-E19460072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14" y="730588"/>
                <a:ext cx="585701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64" name="TextovéPole 7">
                <a:extLst>
                  <a:ext uri="{FF2B5EF4-FFF2-40B4-BE49-F238E27FC236}">
                    <a16:creationId xmlns:a16="http://schemas.microsoft.com/office/drawing/2014/main" id="{E236731F-DDAA-47CD-95B9-2B809A941C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14" y="1164108"/>
                <a:ext cx="585701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65" name="TextovéPole 8">
                <a:extLst>
                  <a:ext uri="{FF2B5EF4-FFF2-40B4-BE49-F238E27FC236}">
                    <a16:creationId xmlns:a16="http://schemas.microsoft.com/office/drawing/2014/main" id="{FB2C170F-03D6-4596-AE67-C613DA5CE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14" y="1594612"/>
                <a:ext cx="585701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66" name="TextovéPole 9">
                <a:extLst>
                  <a:ext uri="{FF2B5EF4-FFF2-40B4-BE49-F238E27FC236}">
                    <a16:creationId xmlns:a16="http://schemas.microsoft.com/office/drawing/2014/main" id="{5FF09771-9E8E-4E77-8549-A2C4CFE695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514" y="2018610"/>
                <a:ext cx="585701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67" name="TextovéPole 10">
                <a:extLst>
                  <a:ext uri="{FF2B5EF4-FFF2-40B4-BE49-F238E27FC236}">
                    <a16:creationId xmlns:a16="http://schemas.microsoft.com/office/drawing/2014/main" id="{4AC5AF10-B228-4C8A-813A-29F3730439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06" y="2430434"/>
                <a:ext cx="585701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68" name="TextovéPole 17">
                <a:extLst>
                  <a:ext uri="{FF2B5EF4-FFF2-40B4-BE49-F238E27FC236}">
                    <a16:creationId xmlns:a16="http://schemas.microsoft.com/office/drawing/2014/main" id="{9262319E-9C0D-4100-BFDC-FA7AA5E8A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6629" y="2947201"/>
                <a:ext cx="476458" cy="472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s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7669" name="Skupina 130">
                <a:extLst>
                  <a:ext uri="{FF2B5EF4-FFF2-40B4-BE49-F238E27FC236}">
                    <a16:creationId xmlns:a16="http://schemas.microsoft.com/office/drawing/2014/main" id="{C676C895-B89A-4DCB-B762-625725514C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40" y="0"/>
                <a:ext cx="4103762" cy="3444574"/>
                <a:chOff x="360040" y="0"/>
                <a:chExt cx="4103762" cy="3444574"/>
              </a:xfrm>
            </p:grpSpPr>
            <p:grpSp>
              <p:nvGrpSpPr>
                <p:cNvPr id="27670" name="Skupina 131">
                  <a:extLst>
                    <a:ext uri="{FF2B5EF4-FFF2-40B4-BE49-F238E27FC236}">
                      <a16:creationId xmlns:a16="http://schemas.microsoft.com/office/drawing/2014/main" id="{AFE99DFF-31B9-45C1-9A7D-1D0846A77F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040" y="0"/>
                  <a:ext cx="4103762" cy="3444574"/>
                  <a:chOff x="360040" y="0"/>
                  <a:chExt cx="4103762" cy="3444574"/>
                </a:xfrm>
              </p:grpSpPr>
              <p:grpSp>
                <p:nvGrpSpPr>
                  <p:cNvPr id="27672" name="Skupina 133">
                    <a:extLst>
                      <a:ext uri="{FF2B5EF4-FFF2-40B4-BE49-F238E27FC236}">
                        <a16:creationId xmlns:a16="http://schemas.microsoft.com/office/drawing/2014/main" id="{363A5ED2-A783-49B7-9C8D-5260506F1C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00472" y="28286"/>
                    <a:ext cx="3375992" cy="2953659"/>
                    <a:chOff x="800472" y="28286"/>
                    <a:chExt cx="3375992" cy="2953659"/>
                  </a:xfrm>
                </p:grpSpPr>
                <p:cxnSp>
                  <p:nvCxnSpPr>
                    <p:cNvPr id="138" name="Přímá spojnice 137">
                      <a:extLst>
                        <a:ext uri="{FF2B5EF4-FFF2-40B4-BE49-F238E27FC236}">
                          <a16:creationId xmlns:a16="http://schemas.microsoft.com/office/drawing/2014/main" id="{5086D93D-C8A1-4BCA-9A1D-DE8E7D18020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09249" y="27075"/>
                      <a:ext cx="0" cy="295383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Přímá spojnice 138">
                      <a:extLst>
                        <a:ext uri="{FF2B5EF4-FFF2-40B4-BE49-F238E27FC236}">
                          <a16:creationId xmlns:a16="http://schemas.microsoft.com/office/drawing/2014/main" id="{5CF7F42D-9C40-44F4-BD88-5787D3F4A9B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01021" y="2980913"/>
                      <a:ext cx="3374826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5" name="Volný tvar 98">
                    <a:extLst>
                      <a:ext uri="{FF2B5EF4-FFF2-40B4-BE49-F238E27FC236}">
                        <a16:creationId xmlns:a16="http://schemas.microsoft.com/office/drawing/2014/main" id="{82C1F7BE-8D06-47CD-AD88-E96E3B85BD2B}"/>
                      </a:ext>
                    </a:extLst>
                  </p:cNvPr>
                  <p:cNvSpPr/>
                  <p:nvPr/>
                </p:nvSpPr>
                <p:spPr>
                  <a:xfrm>
                    <a:off x="815831" y="444023"/>
                    <a:ext cx="2948653" cy="1911466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cs-CZ"/>
                  </a:p>
                </p:txBody>
              </p:sp>
              <p:sp>
                <p:nvSpPr>
                  <p:cNvPr id="27674" name="TextovéPole 21">
                    <a:extLst>
                      <a:ext uri="{FF2B5EF4-FFF2-40B4-BE49-F238E27FC236}">
                        <a16:creationId xmlns:a16="http://schemas.microsoft.com/office/drawing/2014/main" id="{483CB38A-0C66-42F3-A342-E8CDD2148D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40" y="0"/>
                    <a:ext cx="576488" cy="472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cs-CZ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 </a:t>
                    </a:r>
                    <a:r>
                      <a:rPr lang="en-US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[l]</a:t>
                    </a:r>
                    <a:endParaRPr lang="cs-CZ" altLang="cs-CZ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675" name="TextovéPole 22">
                    <a:extLst>
                      <a:ext uri="{FF2B5EF4-FFF2-40B4-BE49-F238E27FC236}">
                        <a16:creationId xmlns:a16="http://schemas.microsoft.com/office/drawing/2014/main" id="{137212D9-19C0-495C-AA12-1EA5DC47D5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5924" y="2972156"/>
                    <a:ext cx="827878" cy="47241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cs-CZ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Čas </a:t>
                    </a:r>
                    <a:r>
                      <a:rPr lang="en-US" altLang="cs-CZ" sz="12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[s]</a:t>
                    </a:r>
                    <a:endParaRPr lang="cs-CZ" altLang="cs-CZ" sz="12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3" name="Volný tvar 96">
                  <a:extLst>
                    <a:ext uri="{FF2B5EF4-FFF2-40B4-BE49-F238E27FC236}">
                      <a16:creationId xmlns:a16="http://schemas.microsoft.com/office/drawing/2014/main" id="{59A58690-5662-4A81-AE31-A0CE6A9982CF}"/>
                    </a:ext>
                  </a:extLst>
                </p:cNvPr>
                <p:cNvSpPr/>
                <p:nvPr/>
              </p:nvSpPr>
              <p:spPr>
                <a:xfrm>
                  <a:off x="810894" y="449438"/>
                  <a:ext cx="2948653" cy="1559496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</p:grpSp>
      </p:grpSp>
      <p:sp>
        <p:nvSpPr>
          <p:cNvPr id="27659" name="TextovéPole 1">
            <a:extLst>
              <a:ext uri="{FF2B5EF4-FFF2-40B4-BE49-F238E27FC236}">
                <a16:creationId xmlns:a16="http://schemas.microsoft.com/office/drawing/2014/main" id="{27222882-F298-449B-AFB3-F1D7CA46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9" y="1582739"/>
            <a:ext cx="7729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Healthy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people</a:t>
            </a:r>
            <a:r>
              <a:rPr lang="cs-CZ" altLang="cs-CZ" sz="1800" dirty="0"/>
              <a:t>                   </a:t>
            </a:r>
            <a:r>
              <a:rPr lang="cs-CZ" altLang="cs-CZ" sz="1800" dirty="0" err="1"/>
              <a:t>Obstruction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disease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/>
              <a:t>FVC </a:t>
            </a:r>
            <a:r>
              <a:rPr lang="cs-CZ" altLang="cs-CZ" sz="1200" dirty="0" err="1"/>
              <a:t>physiology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values</a:t>
            </a:r>
            <a:r>
              <a:rPr lang="cs-CZ" altLang="cs-CZ" sz="1200" dirty="0"/>
              <a:t>                                FVC </a:t>
            </a:r>
            <a:r>
              <a:rPr lang="cs-CZ" altLang="cs-CZ" sz="1200" dirty="0" err="1"/>
              <a:t>physiology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values</a:t>
            </a:r>
            <a:endParaRPr lang="cs-CZ" altLang="cs-CZ" sz="12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/>
              <a:t>FEV1=80%                                                  FEV1  </a:t>
            </a:r>
            <a:r>
              <a:rPr lang="cs-CZ" altLang="cs-CZ" sz="1200" dirty="0" err="1"/>
              <a:t>lower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than</a:t>
            </a:r>
            <a:r>
              <a:rPr lang="cs-CZ" altLang="cs-CZ" sz="1200" dirty="0"/>
              <a:t> 70%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                                                            </a:t>
            </a:r>
            <a:r>
              <a:rPr lang="cs-CZ" altLang="cs-CZ" sz="1800" dirty="0" err="1"/>
              <a:t>Restriction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disease</a:t>
            </a:r>
            <a:endParaRPr lang="cs-CZ" altLang="cs-CZ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/>
              <a:t>                                                                                                                  FVC </a:t>
            </a:r>
            <a:r>
              <a:rPr lang="cs-CZ" altLang="cs-CZ" sz="1200" dirty="0" err="1"/>
              <a:t>lower</a:t>
            </a:r>
            <a:r>
              <a:rPr lang="cs-CZ" altLang="cs-CZ" sz="1200" dirty="0"/>
              <a:t> </a:t>
            </a:r>
            <a:r>
              <a:rPr lang="cs-CZ" altLang="cs-CZ" sz="1200" dirty="0" err="1"/>
              <a:t>than</a:t>
            </a:r>
            <a:r>
              <a:rPr lang="cs-CZ" altLang="cs-CZ" sz="1200" dirty="0"/>
              <a:t> </a:t>
            </a:r>
            <a:r>
              <a:rPr lang="cs-CZ" altLang="cs-CZ" sz="1200" dirty="0" err="1"/>
              <a:t>physiology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values</a:t>
            </a:r>
            <a:endParaRPr lang="cs-CZ" altLang="cs-CZ" sz="12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/>
              <a:t>                                                                                                                  FEV1 – as </a:t>
            </a:r>
            <a:r>
              <a:rPr lang="cs-CZ" altLang="cs-CZ" sz="1200" dirty="0" err="1"/>
              <a:t>physiology</a:t>
            </a:r>
            <a:r>
              <a:rPr lang="cs-CZ" altLang="cs-CZ" sz="1200" dirty="0"/>
              <a:t> </a:t>
            </a:r>
            <a:r>
              <a:rPr lang="cs-CZ" altLang="cs-CZ" sz="1200" dirty="0" err="1"/>
              <a:t>value</a:t>
            </a:r>
            <a:endParaRPr lang="cs-CZ" altLang="cs-CZ" sz="12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                     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A5F7D4F-F99A-4F70-8DDF-399A448B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/>
          <a:stretch/>
        </p:blipFill>
        <p:spPr>
          <a:xfrm>
            <a:off x="8148239" y="2873970"/>
            <a:ext cx="3049044" cy="333355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1696FF2-DE7E-4B41-AE44-E43EDAB77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5"/>
          <a:stretch/>
        </p:blipFill>
        <p:spPr>
          <a:xfrm>
            <a:off x="1121657" y="2900640"/>
            <a:ext cx="3151345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/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latin typeface="+mn-lt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blipFill>
                <a:blip r:embed="rId3"/>
                <a:stretch>
                  <a:fillRect l="-13761" t="-2105" b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127B311E-0DF7-4CCE-AA8B-98339523CC2A}"/>
              </a:ext>
            </a:extLst>
          </p:cNvPr>
          <p:cNvSpPr txBox="1"/>
          <p:nvPr/>
        </p:nvSpPr>
        <p:spPr>
          <a:xfrm>
            <a:off x="1891375" y="2349626"/>
            <a:ext cx="141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1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77D3946-57AA-4805-97A5-C87334049711}"/>
              </a:ext>
            </a:extLst>
          </p:cNvPr>
          <p:cNvSpPr txBox="1"/>
          <p:nvPr/>
        </p:nvSpPr>
        <p:spPr>
          <a:xfrm>
            <a:off x="9099025" y="2334634"/>
            <a:ext cx="162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=RV+V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/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+mn-lt"/>
                  </a:rPr>
                  <a:t>V</a:t>
                </a:r>
                <a:r>
                  <a:rPr lang="cs-CZ" sz="2400" baseline="-25000" dirty="0">
                    <a:latin typeface="+mn-lt"/>
                  </a:rPr>
                  <a:t>1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𝑅𝑉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lang="cs-CZ" sz="2400" dirty="0">
                    <a:latin typeface="+mn-lt"/>
                  </a:rPr>
                  <a:t>c</a:t>
                </a:r>
                <a:r>
                  <a:rPr lang="cs-CZ" sz="2400" baseline="-25000" dirty="0">
                    <a:latin typeface="+mn-lt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l="-2757" t="-9211" r="-184" b="-30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/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𝑅𝑉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E4DE17-CFDD-41D8-AF77-EFD2AC682679}"/>
              </a:ext>
            </a:extLst>
          </p:cNvPr>
          <p:cNvSpPr txBox="1"/>
          <p:nvPr/>
        </p:nvSpPr>
        <p:spPr>
          <a:xfrm>
            <a:off x="666000" y="1561107"/>
            <a:ext cx="62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Helium </a:t>
            </a:r>
            <a:r>
              <a:rPr lang="en-US" dirty="0">
                <a:latin typeface="+mn-lt"/>
              </a:rPr>
              <a:t>dilution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method</a:t>
            </a:r>
            <a:r>
              <a:rPr lang="cs-CZ" dirty="0">
                <a:latin typeface="+mn-lt"/>
              </a:rPr>
              <a:t> – </a:t>
            </a:r>
            <a:r>
              <a:rPr lang="en-US" dirty="0">
                <a:latin typeface="+mn-lt"/>
              </a:rPr>
              <a:t>residual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volume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0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A28: Maximal respiratory flow - volume curve (</a:t>
            </a:r>
            <a:r>
              <a:rPr lang="en-US" dirty="0" err="1"/>
              <a:t>spirogram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8D18EFA-385E-40F7-A554-23DC57616723}"/>
              </a:ext>
            </a:extLst>
          </p:cNvPr>
          <p:cNvGrpSpPr/>
          <p:nvPr/>
        </p:nvGrpSpPr>
        <p:grpSpPr>
          <a:xfrm>
            <a:off x="6399626" y="3314700"/>
            <a:ext cx="4193220" cy="3269447"/>
            <a:chOff x="683568" y="1484784"/>
            <a:chExt cx="5055471" cy="4794944"/>
          </a:xfrm>
        </p:grpSpPr>
        <p:pic>
          <p:nvPicPr>
            <p:cNvPr id="7" name="Рисунок 4">
              <a:extLst>
                <a:ext uri="{FF2B5EF4-FFF2-40B4-BE49-F238E27FC236}">
                  <a16:creationId xmlns:a16="http://schemas.microsoft.com/office/drawing/2014/main" id="{32CBD8F3-F0EA-4C91-AAC9-E0364743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5055471" cy="4794944"/>
            </a:xfrm>
            <a:prstGeom prst="rect">
              <a:avLst/>
            </a:prstGeom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22B34369-C3B5-4241-BBC4-A18252491998}"/>
                </a:ext>
              </a:extLst>
            </p:cNvPr>
            <p:cNvSpPr txBox="1"/>
            <p:nvPr/>
          </p:nvSpPr>
          <p:spPr>
            <a:xfrm>
              <a:off x="1475656" y="1547498"/>
              <a:ext cx="720080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PEF</a:t>
              </a:r>
              <a:endParaRPr lang="ru-RU" sz="1600" b="1" dirty="0">
                <a:latin typeface="+mn-lt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FF063EF-4307-4FA8-90F6-0A601341ABFB}"/>
                </a:ext>
              </a:extLst>
            </p:cNvPr>
            <p:cNvSpPr txBox="1"/>
            <p:nvPr/>
          </p:nvSpPr>
          <p:spPr>
            <a:xfrm>
              <a:off x="2051719" y="1907539"/>
              <a:ext cx="1159583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25%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2161E671-A378-48D0-9B02-9322166448D9}"/>
                </a:ext>
              </a:extLst>
            </p:cNvPr>
            <p:cNvSpPr txBox="1"/>
            <p:nvPr/>
          </p:nvSpPr>
          <p:spPr>
            <a:xfrm>
              <a:off x="2915816" y="2483603"/>
              <a:ext cx="1203638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50%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50D7EA38-5ADD-40DF-8B47-DEC68F8A819C}"/>
                </a:ext>
              </a:extLst>
            </p:cNvPr>
            <p:cNvSpPr txBox="1"/>
            <p:nvPr/>
          </p:nvSpPr>
          <p:spPr>
            <a:xfrm>
              <a:off x="3851920" y="3068960"/>
              <a:ext cx="1095124" cy="496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latin typeface="+mn-lt"/>
                </a:rPr>
                <a:t>MEF</a:t>
              </a:r>
              <a:r>
                <a:rPr lang="cs-CZ" sz="1600" b="1" baseline="-25000" dirty="0">
                  <a:latin typeface="+mn-lt"/>
                </a:rPr>
                <a:t>75%</a:t>
              </a:r>
              <a:endParaRPr lang="ru-RU" sz="1600" b="1" baseline="-25000" dirty="0">
                <a:latin typeface="+mn-lt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D60000D1-689F-4EDD-95D3-180EC465B116}"/>
                </a:ext>
              </a:extLst>
            </p:cNvPr>
            <p:cNvSpPr txBox="1"/>
            <p:nvPr/>
          </p:nvSpPr>
          <p:spPr>
            <a:xfrm>
              <a:off x="3067334" y="584073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TLC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4C5BAFE-CBAC-4150-8A89-DEBECC735B87}"/>
                </a:ext>
              </a:extLst>
            </p:cNvPr>
            <p:cNvSpPr txBox="1"/>
            <p:nvPr/>
          </p:nvSpPr>
          <p:spPr>
            <a:xfrm>
              <a:off x="1691679" y="507502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851268D-6268-4EED-95C0-5C37941E695F}"/>
                </a:ext>
              </a:extLst>
            </p:cNvPr>
            <p:cNvSpPr txBox="1"/>
            <p:nvPr/>
          </p:nvSpPr>
          <p:spPr>
            <a:xfrm>
              <a:off x="3139342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Vt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BFD426FD-EDBB-437D-B2D2-528C44276D8A}"/>
                </a:ext>
              </a:extLst>
            </p:cNvPr>
            <p:cNvSpPr txBox="1"/>
            <p:nvPr/>
          </p:nvSpPr>
          <p:spPr>
            <a:xfrm>
              <a:off x="3920726" y="5077390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ERV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68A25AAE-6445-4776-AC5E-D66A67B2A5FB}"/>
                </a:ext>
              </a:extLst>
            </p:cNvPr>
            <p:cNvSpPr txBox="1"/>
            <p:nvPr/>
          </p:nvSpPr>
          <p:spPr>
            <a:xfrm>
              <a:off x="4946595" y="5088943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FBC122B-32A0-42C7-B6DC-2CE5466B9FA4}"/>
                </a:ext>
              </a:extLst>
            </p:cNvPr>
            <p:cNvSpPr txBox="1"/>
            <p:nvPr/>
          </p:nvSpPr>
          <p:spPr>
            <a:xfrm>
              <a:off x="2120527" y="5333619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IRC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C6B71F7A-951E-40AD-90AC-251C6E815298}"/>
                </a:ext>
              </a:extLst>
            </p:cNvPr>
            <p:cNvSpPr txBox="1"/>
            <p:nvPr/>
          </p:nvSpPr>
          <p:spPr>
            <a:xfrm>
              <a:off x="2779302" y="5575026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VC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19" name="TextBox 17">
              <a:extLst>
                <a:ext uri="{FF2B5EF4-FFF2-40B4-BE49-F238E27FC236}">
                  <a16:creationId xmlns:a16="http://schemas.microsoft.com/office/drawing/2014/main" id="{0C9893DF-3969-489E-A55F-8AA7E5A2572D}"/>
                </a:ext>
              </a:extLst>
            </p:cNvPr>
            <p:cNvSpPr txBox="1"/>
            <p:nvPr/>
          </p:nvSpPr>
          <p:spPr>
            <a:xfrm>
              <a:off x="4427984" y="5333171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latin typeface="+mn-lt"/>
                </a:rPr>
                <a:t>FRC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80E0643-8D8E-488D-B746-36FFFA0A87B4}"/>
                </a:ext>
              </a:extLst>
            </p:cNvPr>
            <p:cNvSpPr txBox="1"/>
            <p:nvPr/>
          </p:nvSpPr>
          <p:spPr>
            <a:xfrm>
              <a:off x="4947044" y="5611717"/>
              <a:ext cx="640570" cy="40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chemeClr val="bg1"/>
                  </a:solidFill>
                  <a:latin typeface="+mn-lt"/>
                </a:rPr>
                <a:t>RV</a:t>
              </a:r>
              <a:endParaRPr lang="ru-RU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1" name="Obrázek 20">
            <a:extLst>
              <a:ext uri="{FF2B5EF4-FFF2-40B4-BE49-F238E27FC236}">
                <a16:creationId xmlns:a16="http://schemas.microsoft.com/office/drawing/2014/main" id="{BEFA196D-AE87-4EAC-BA96-080DF1D163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0" b="42997"/>
          <a:stretch/>
        </p:blipFill>
        <p:spPr>
          <a:xfrm>
            <a:off x="6761676" y="1726613"/>
            <a:ext cx="1872208" cy="136437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D4E2B92D-A475-4825-91E7-224E8CA3A6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0" y="1744330"/>
            <a:ext cx="1328936" cy="1328936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9C2837ED-FBA7-4F22-A2EF-9EB4142E32EB}"/>
              </a:ext>
            </a:extLst>
          </p:cNvPr>
          <p:cNvSpPr/>
          <p:nvPr/>
        </p:nvSpPr>
        <p:spPr>
          <a:xfrm>
            <a:off x="-16934" y="3692058"/>
            <a:ext cx="61484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peek expiratory flow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highest  speed of air flow at peak of exhale</a:t>
            </a:r>
            <a:endParaRPr lang="cs-CZ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MEF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maximum expiratory flow rates at different FVC levels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which is still to be exhaled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(75 %, 50 % a</a:t>
            </a:r>
            <a:r>
              <a:rPr lang="en-US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25 %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FVC)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6B7962D-2767-4589-9027-ED89AAABE669}"/>
              </a:ext>
            </a:extLst>
          </p:cNvPr>
          <p:cNvSpPr/>
          <p:nvPr/>
        </p:nvSpPr>
        <p:spPr>
          <a:xfrm>
            <a:off x="199322" y="1856031"/>
            <a:ext cx="5903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Princip</a:t>
            </a:r>
            <a:r>
              <a:rPr lang="en-US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cs-CZ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measurement of the air flow velocity according to the speed of the turbine and the volumes are calculated 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cs-CZ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Cosmed</a:t>
            </a:r>
            <a:r>
              <a:rPr lang="cs-CZ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2337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E5E8E988-995D-4734-8113-2028F255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088" y="6400800"/>
            <a:ext cx="56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cs-CZ" sz="2400" b="1">
                <a:solidFill>
                  <a:srgbClr val="FFFFFF"/>
                </a:solidFill>
              </a:rPr>
              <a:t>6</a:t>
            </a:r>
            <a:endParaRPr lang="en-GB" altLang="cs-CZ" sz="2400" b="1">
              <a:solidFill>
                <a:srgbClr val="FFFFFF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48CA51A-692F-4009-A300-3BEC3DB1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826" y="2197101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None/>
            </a:pPr>
            <a:endParaRPr lang="cs-CZ" altLang="cs-CZ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71C7EA94-0575-4E1F-8E6A-DB379145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5507038"/>
            <a:ext cx="4176712" cy="660400"/>
          </a:xfrm>
          <a:prstGeom prst="rect">
            <a:avLst/>
          </a:prstGeom>
          <a:gradFill rotWithShape="1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</a:pPr>
            <a:r>
              <a:rPr lang="en-US" altLang="cs-CZ" sz="1800" b="1">
                <a:solidFill>
                  <a:srgbClr val="FF0066"/>
                </a:solidFill>
                <a:latin typeface="Times New Roman" panose="02020603050405020304" pitchFamily="18" charset="0"/>
              </a:rPr>
              <a:t>IN HEALTHY INDIVIDUALS</a:t>
            </a:r>
            <a:r>
              <a:rPr lang="en-US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hangingPunct="0">
              <a:spcBef>
                <a:spcPct val="0"/>
              </a:spcBef>
              <a:buNone/>
            </a:pPr>
            <a:r>
              <a:rPr lang="en-US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both  spaces</a:t>
            </a:r>
            <a:r>
              <a:rPr lang="en-US" altLang="cs-CZ" sz="1800" b="1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practically identical</a:t>
            </a:r>
            <a:endParaRPr lang="en-US" altLang="cs-CZ" sz="18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22DC46A7-4E4D-4832-905A-D28E948A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9" y="614364"/>
            <a:ext cx="2365375" cy="461665"/>
          </a:xfrm>
          <a:prstGeom prst="rect">
            <a:avLst/>
          </a:prstGeom>
          <a:gradFill rotWithShape="1">
            <a:gsLst>
              <a:gs pos="0">
                <a:srgbClr val="5E5E76"/>
              </a:gs>
              <a:gs pos="50000">
                <a:srgbClr val="CCCCFF"/>
              </a:gs>
              <a:gs pos="100000">
                <a:srgbClr val="5E5E76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cs-CZ" sz="24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SPACE</a:t>
            </a:r>
            <a:r>
              <a:rPr lang="en-GB" altLang="cs-CZ" sz="2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46" name="Text Box 6">
            <a:extLst>
              <a:ext uri="{FF2B5EF4-FFF2-40B4-BE49-F238E27FC236}">
                <a16:creationId xmlns:a16="http://schemas.microsoft.com/office/drawing/2014/main" id="{C44388B5-6F31-4240-AA7C-510BE28E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038" y="1239838"/>
            <a:ext cx="7618412" cy="711200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None/>
            </a:pPr>
            <a:r>
              <a:rPr lang="en-GB" altLang="cs-CZ" sz="2000" b="1">
                <a:solidFill>
                  <a:srgbClr val="333399"/>
                </a:solidFill>
                <a:latin typeface="Times New Roman" panose="02020603050405020304" pitchFamily="18" charset="0"/>
              </a:rPr>
              <a:t>TOTAL GAS VOLUME NOT EQUILIBRATED WITH BLOOD (without exchan</a:t>
            </a:r>
            <a:r>
              <a:rPr lang="cs-CZ" altLang="cs-CZ" sz="2000" b="1">
                <a:solidFill>
                  <a:srgbClr val="333399"/>
                </a:solidFill>
                <a:latin typeface="Times New Roman" panose="02020603050405020304" pitchFamily="18" charset="0"/>
              </a:rPr>
              <a:t>g</a:t>
            </a:r>
            <a:r>
              <a:rPr lang="en-GB" altLang="cs-CZ" sz="2000" b="1">
                <a:solidFill>
                  <a:srgbClr val="333399"/>
                </a:solidFill>
                <a:latin typeface="Times New Roman" panose="02020603050405020304" pitchFamily="18" charset="0"/>
              </a:rPr>
              <a:t>e of gasses)</a:t>
            </a:r>
            <a:endParaRPr lang="en-US" altLang="cs-CZ" sz="20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5050" name="Group 10">
            <a:extLst>
              <a:ext uri="{FF2B5EF4-FFF2-40B4-BE49-F238E27FC236}">
                <a16:creationId xmlns:a16="http://schemas.microsoft.com/office/drawing/2014/main" id="{B70B34D4-9E15-439D-BA8F-ECE4479CEA28}"/>
              </a:ext>
            </a:extLst>
          </p:cNvPr>
          <p:cNvGrpSpPr>
            <a:grpSpLocks/>
          </p:cNvGrpSpPr>
          <p:nvPr/>
        </p:nvGrpSpPr>
        <p:grpSpPr bwMode="auto">
          <a:xfrm>
            <a:off x="2476501" y="2312989"/>
            <a:ext cx="7185025" cy="466725"/>
            <a:chOff x="807" y="1391"/>
            <a:chExt cx="4526" cy="294"/>
          </a:xfrm>
        </p:grpSpPr>
        <p:sp>
          <p:nvSpPr>
            <p:cNvPr id="16409" name="Oval 11">
              <a:extLst>
                <a:ext uri="{FF2B5EF4-FFF2-40B4-BE49-F238E27FC236}">
                  <a16:creationId xmlns:a16="http://schemas.microsoft.com/office/drawing/2014/main" id="{49E36C48-EFFC-440B-A4A7-532905021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1520"/>
              <a:ext cx="57" cy="5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  <p:sp>
          <p:nvSpPr>
            <p:cNvPr id="16410" name="Text Box 12">
              <a:extLst>
                <a:ext uri="{FF2B5EF4-FFF2-40B4-BE49-F238E27FC236}">
                  <a16:creationId xmlns:a16="http://schemas.microsoft.com/office/drawing/2014/main" id="{AC24AA72-BEAD-49E4-B5FA-944CABE9A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1391"/>
              <a:ext cx="4371" cy="29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0"/>
                </a:spcBef>
                <a:buNone/>
              </a:pPr>
              <a:r>
                <a:rPr lang="en-GB" altLang="cs-CZ" sz="24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ANATOMICAL</a:t>
              </a:r>
              <a:r>
                <a:rPr lang="cs-CZ" altLang="cs-CZ" sz="22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cs-CZ" sz="22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dead space</a:t>
              </a:r>
              <a:r>
                <a:rPr lang="en-GB" altLang="cs-CZ" sz="20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  -  volume of  air passages</a:t>
              </a:r>
            </a:p>
          </p:txBody>
        </p:sp>
      </p:grpSp>
      <p:grpSp>
        <p:nvGrpSpPr>
          <p:cNvPr id="215047" name="Group 7">
            <a:extLst>
              <a:ext uri="{FF2B5EF4-FFF2-40B4-BE49-F238E27FC236}">
                <a16:creationId xmlns:a16="http://schemas.microsoft.com/office/drawing/2014/main" id="{507AA8C4-1BD5-4534-A987-9BB784DFD39D}"/>
              </a:ext>
            </a:extLst>
          </p:cNvPr>
          <p:cNvGrpSpPr>
            <a:grpSpLocks/>
          </p:cNvGrpSpPr>
          <p:nvPr/>
        </p:nvGrpSpPr>
        <p:grpSpPr bwMode="auto">
          <a:xfrm>
            <a:off x="2492375" y="2928939"/>
            <a:ext cx="7183438" cy="466725"/>
            <a:chOff x="610" y="1683"/>
            <a:chExt cx="4525" cy="294"/>
          </a:xfrm>
        </p:grpSpPr>
        <p:sp>
          <p:nvSpPr>
            <p:cNvPr id="16407" name="Text Box 8">
              <a:extLst>
                <a:ext uri="{FF2B5EF4-FFF2-40B4-BE49-F238E27FC236}">
                  <a16:creationId xmlns:a16="http://schemas.microsoft.com/office/drawing/2014/main" id="{BCC7FA43-D381-4F19-8AFC-A1C754B59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" y="1683"/>
              <a:ext cx="4382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35000"/>
                </a:spcBef>
                <a:buNone/>
              </a:pPr>
              <a:r>
                <a:rPr lang="en-GB" altLang="cs-CZ" sz="2400" b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FUNCTIONAL (total)</a:t>
              </a:r>
              <a:r>
                <a:rPr lang="cs-CZ" altLang="cs-CZ" sz="2200" b="1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cs-CZ" sz="2200" b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dead space</a:t>
              </a:r>
            </a:p>
          </p:txBody>
        </p:sp>
        <p:sp>
          <p:nvSpPr>
            <p:cNvPr id="16408" name="Oval 9">
              <a:extLst>
                <a:ext uri="{FF2B5EF4-FFF2-40B4-BE49-F238E27FC236}">
                  <a16:creationId xmlns:a16="http://schemas.microsoft.com/office/drawing/2014/main" id="{29A75332-BFD4-47BF-A3CE-FECD137BE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1813"/>
              <a:ext cx="57" cy="5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215088" name="Group 48">
            <a:extLst>
              <a:ext uri="{FF2B5EF4-FFF2-40B4-BE49-F238E27FC236}">
                <a16:creationId xmlns:a16="http://schemas.microsoft.com/office/drawing/2014/main" id="{CD8E54AC-1502-426A-B1B6-A08632824A0E}"/>
              </a:ext>
            </a:extLst>
          </p:cNvPr>
          <p:cNvGrpSpPr>
            <a:grpSpLocks/>
          </p:cNvGrpSpPr>
          <p:nvPr/>
        </p:nvGrpSpPr>
        <p:grpSpPr bwMode="auto">
          <a:xfrm>
            <a:off x="4616450" y="4349751"/>
            <a:ext cx="2565400" cy="1001713"/>
            <a:chOff x="1948" y="2740"/>
            <a:chExt cx="1616" cy="631"/>
          </a:xfrm>
        </p:grpSpPr>
        <p:sp>
          <p:nvSpPr>
            <p:cNvPr id="16395" name="Line 40">
              <a:extLst>
                <a:ext uri="{FF2B5EF4-FFF2-40B4-BE49-F238E27FC236}">
                  <a16:creationId xmlns:a16="http://schemas.microsoft.com/office/drawing/2014/main" id="{1B2EB34C-EB1E-4FED-BB47-67AA01DC5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2" y="2992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396" name="Group 47">
              <a:extLst>
                <a:ext uri="{FF2B5EF4-FFF2-40B4-BE49-F238E27FC236}">
                  <a16:creationId xmlns:a16="http://schemas.microsoft.com/office/drawing/2014/main" id="{24B59624-6FEB-4365-BBF9-51D526A5B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8" y="2740"/>
              <a:ext cx="1616" cy="631"/>
              <a:chOff x="1948" y="2740"/>
              <a:chExt cx="1616" cy="631"/>
            </a:xfrm>
          </p:grpSpPr>
          <p:grpSp>
            <p:nvGrpSpPr>
              <p:cNvPr id="16397" name="Group 32">
                <a:extLst>
                  <a:ext uri="{FF2B5EF4-FFF2-40B4-BE49-F238E27FC236}">
                    <a16:creationId xmlns:a16="http://schemas.microsoft.com/office/drawing/2014/main" id="{97B3C29E-2E9E-459C-81A2-80C5D388E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8" y="2748"/>
                <a:ext cx="456" cy="576"/>
                <a:chOff x="2616" y="2700"/>
                <a:chExt cx="456" cy="648"/>
              </a:xfrm>
            </p:grpSpPr>
            <p:sp>
              <p:nvSpPr>
                <p:cNvPr id="16405" name="Oval 33">
                  <a:extLst>
                    <a:ext uri="{FF2B5EF4-FFF2-40B4-BE49-F238E27FC236}">
                      <a16:creationId xmlns:a16="http://schemas.microsoft.com/office/drawing/2014/main" id="{27839489-0FCC-4C4C-B0AB-3DF7B12CF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6" y="2892"/>
                  <a:ext cx="456" cy="456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endParaRPr lang="cs-CZ" altLang="cs-CZ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06" name="Rectangle 34">
                  <a:extLst>
                    <a:ext uri="{FF2B5EF4-FFF2-40B4-BE49-F238E27FC236}">
                      <a16:creationId xmlns:a16="http://schemas.microsoft.com/office/drawing/2014/main" id="{989C377B-7F24-4BEA-BCDC-52ED88C41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08" y="2700"/>
                  <a:ext cx="68" cy="19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endParaRPr lang="cs-CZ" altLang="cs-CZ" sz="180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398" name="Group 46">
                <a:extLst>
                  <a:ext uri="{FF2B5EF4-FFF2-40B4-BE49-F238E27FC236}">
                    <a16:creationId xmlns:a16="http://schemas.microsoft.com/office/drawing/2014/main" id="{C1891EF0-752C-4DF0-B22F-8254536650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8" y="2740"/>
                <a:ext cx="996" cy="631"/>
                <a:chOff x="1948" y="2740"/>
                <a:chExt cx="996" cy="631"/>
              </a:xfrm>
            </p:grpSpPr>
            <p:grpSp>
              <p:nvGrpSpPr>
                <p:cNvPr id="16399" name="Group 30">
                  <a:extLst>
                    <a:ext uri="{FF2B5EF4-FFF2-40B4-BE49-F238E27FC236}">
                      <a16:creationId xmlns:a16="http://schemas.microsoft.com/office/drawing/2014/main" id="{C5CEEB14-C1B0-47EC-95E3-F6AF0EE90B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48" y="2740"/>
                  <a:ext cx="996" cy="631"/>
                  <a:chOff x="2304" y="2616"/>
                  <a:chExt cx="996" cy="703"/>
                </a:xfrm>
              </p:grpSpPr>
              <p:grpSp>
                <p:nvGrpSpPr>
                  <p:cNvPr id="16401" name="Group 28">
                    <a:extLst>
                      <a:ext uri="{FF2B5EF4-FFF2-40B4-BE49-F238E27FC236}">
                        <a16:creationId xmlns:a16="http://schemas.microsoft.com/office/drawing/2014/main" id="{3D7E0168-4518-4D52-9633-2E15543D39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6" y="2616"/>
                    <a:ext cx="456" cy="648"/>
                    <a:chOff x="2616" y="2700"/>
                    <a:chExt cx="456" cy="648"/>
                  </a:xfrm>
                </p:grpSpPr>
                <p:sp>
                  <p:nvSpPr>
                    <p:cNvPr id="16403" name="Oval 23">
                      <a:extLst>
                        <a:ext uri="{FF2B5EF4-FFF2-40B4-BE49-F238E27FC236}">
                          <a16:creationId xmlns:a16="http://schemas.microsoft.com/office/drawing/2014/main" id="{7F85FEF8-2703-4142-806A-A339236E4C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6" y="2892"/>
                      <a:ext cx="456" cy="456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None/>
                      </a:pPr>
                      <a:endParaRPr lang="cs-CZ" altLang="cs-CZ" sz="180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6404" name="Rectangle 24">
                      <a:extLst>
                        <a:ext uri="{FF2B5EF4-FFF2-40B4-BE49-F238E27FC236}">
                          <a16:creationId xmlns:a16="http://schemas.microsoft.com/office/drawing/2014/main" id="{EF1B4D65-7CF8-4821-88CD-A5062E29423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08" y="2700"/>
                      <a:ext cx="68" cy="192"/>
                    </a:xfrm>
                    <a:prstGeom prst="rect">
                      <a:avLst/>
                    </a:prstGeom>
                    <a:solidFill>
                      <a:srgbClr val="3366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None/>
                      </a:pPr>
                      <a:endParaRPr lang="cs-CZ" altLang="cs-CZ" sz="180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16402" name="Freeform 27">
                    <a:extLst>
                      <a:ext uri="{FF2B5EF4-FFF2-40B4-BE49-F238E27FC236}">
                        <a16:creationId xmlns:a16="http://schemas.microsoft.com/office/drawing/2014/main" id="{5C198D00-C5BA-401C-A8BF-3747A78E0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4" y="2820"/>
                    <a:ext cx="996" cy="499"/>
                  </a:xfrm>
                  <a:custGeom>
                    <a:avLst/>
                    <a:gdLst>
                      <a:gd name="T0" fmla="*/ 318 w 996"/>
                      <a:gd name="T1" fmla="*/ 105 h 499"/>
                      <a:gd name="T2" fmla="*/ 307 w 996"/>
                      <a:gd name="T3" fmla="*/ 223 h 499"/>
                      <a:gd name="T4" fmla="*/ 318 w 996"/>
                      <a:gd name="T5" fmla="*/ 340 h 499"/>
                      <a:gd name="T6" fmla="*/ 391 w 996"/>
                      <a:gd name="T7" fmla="*/ 422 h 499"/>
                      <a:gd name="T8" fmla="*/ 516 w 996"/>
                      <a:gd name="T9" fmla="*/ 450 h 499"/>
                      <a:gd name="T10" fmla="*/ 685 w 996"/>
                      <a:gd name="T11" fmla="*/ 422 h 499"/>
                      <a:gd name="T12" fmla="*/ 774 w 996"/>
                      <a:gd name="T13" fmla="*/ 300 h 499"/>
                      <a:gd name="T14" fmla="*/ 762 w 996"/>
                      <a:gd name="T15" fmla="*/ 138 h 499"/>
                      <a:gd name="T16" fmla="*/ 727 w 996"/>
                      <a:gd name="T17" fmla="*/ 23 h 499"/>
                      <a:gd name="T18" fmla="*/ 905 w 996"/>
                      <a:gd name="T19" fmla="*/ 12 h 499"/>
                      <a:gd name="T20" fmla="*/ 978 w 996"/>
                      <a:gd name="T21" fmla="*/ 48 h 499"/>
                      <a:gd name="T22" fmla="*/ 798 w 996"/>
                      <a:gd name="T23" fmla="*/ 66 h 499"/>
                      <a:gd name="T24" fmla="*/ 816 w 996"/>
                      <a:gd name="T25" fmla="*/ 198 h 499"/>
                      <a:gd name="T26" fmla="*/ 798 w 996"/>
                      <a:gd name="T27" fmla="*/ 312 h 499"/>
                      <a:gd name="T28" fmla="*/ 714 w 996"/>
                      <a:gd name="T29" fmla="*/ 450 h 499"/>
                      <a:gd name="T30" fmla="*/ 510 w 996"/>
                      <a:gd name="T31" fmla="*/ 498 h 499"/>
                      <a:gd name="T32" fmla="*/ 330 w 996"/>
                      <a:gd name="T33" fmla="*/ 444 h 499"/>
                      <a:gd name="T34" fmla="*/ 270 w 996"/>
                      <a:gd name="T35" fmla="*/ 300 h 499"/>
                      <a:gd name="T36" fmla="*/ 252 w 996"/>
                      <a:gd name="T37" fmla="*/ 72 h 499"/>
                      <a:gd name="T38" fmla="*/ 66 w 996"/>
                      <a:gd name="T39" fmla="*/ 36 h 499"/>
                      <a:gd name="T40" fmla="*/ 42 w 996"/>
                      <a:gd name="T41" fmla="*/ 0 h 499"/>
                      <a:gd name="T42" fmla="*/ 318 w 996"/>
                      <a:gd name="T43" fmla="*/ 35 h 499"/>
                      <a:gd name="T44" fmla="*/ 318 w 996"/>
                      <a:gd name="T45" fmla="*/ 105 h 49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996" h="499">
                        <a:moveTo>
                          <a:pt x="318" y="105"/>
                        </a:moveTo>
                        <a:cubicBezTo>
                          <a:pt x="316" y="137"/>
                          <a:pt x="307" y="184"/>
                          <a:pt x="307" y="223"/>
                        </a:cubicBezTo>
                        <a:cubicBezTo>
                          <a:pt x="307" y="262"/>
                          <a:pt x="304" y="307"/>
                          <a:pt x="318" y="340"/>
                        </a:cubicBezTo>
                        <a:cubicBezTo>
                          <a:pt x="332" y="373"/>
                          <a:pt x="358" y="404"/>
                          <a:pt x="391" y="422"/>
                        </a:cubicBezTo>
                        <a:cubicBezTo>
                          <a:pt x="424" y="440"/>
                          <a:pt x="467" y="450"/>
                          <a:pt x="516" y="450"/>
                        </a:cubicBezTo>
                        <a:cubicBezTo>
                          <a:pt x="565" y="450"/>
                          <a:pt x="642" y="447"/>
                          <a:pt x="685" y="422"/>
                        </a:cubicBezTo>
                        <a:cubicBezTo>
                          <a:pt x="728" y="397"/>
                          <a:pt x="761" y="347"/>
                          <a:pt x="774" y="300"/>
                        </a:cubicBezTo>
                        <a:cubicBezTo>
                          <a:pt x="787" y="253"/>
                          <a:pt x="770" y="184"/>
                          <a:pt x="762" y="138"/>
                        </a:cubicBezTo>
                        <a:cubicBezTo>
                          <a:pt x="754" y="92"/>
                          <a:pt x="703" y="44"/>
                          <a:pt x="727" y="23"/>
                        </a:cubicBezTo>
                        <a:cubicBezTo>
                          <a:pt x="751" y="2"/>
                          <a:pt x="863" y="8"/>
                          <a:pt x="905" y="12"/>
                        </a:cubicBezTo>
                        <a:cubicBezTo>
                          <a:pt x="947" y="16"/>
                          <a:pt x="996" y="39"/>
                          <a:pt x="978" y="48"/>
                        </a:cubicBezTo>
                        <a:cubicBezTo>
                          <a:pt x="960" y="57"/>
                          <a:pt x="825" y="41"/>
                          <a:pt x="798" y="66"/>
                        </a:cubicBezTo>
                        <a:cubicBezTo>
                          <a:pt x="771" y="91"/>
                          <a:pt x="816" y="157"/>
                          <a:pt x="816" y="198"/>
                        </a:cubicBezTo>
                        <a:cubicBezTo>
                          <a:pt x="816" y="239"/>
                          <a:pt x="815" y="270"/>
                          <a:pt x="798" y="312"/>
                        </a:cubicBezTo>
                        <a:cubicBezTo>
                          <a:pt x="781" y="354"/>
                          <a:pt x="762" y="419"/>
                          <a:pt x="714" y="450"/>
                        </a:cubicBezTo>
                        <a:cubicBezTo>
                          <a:pt x="666" y="481"/>
                          <a:pt x="574" y="499"/>
                          <a:pt x="510" y="498"/>
                        </a:cubicBezTo>
                        <a:cubicBezTo>
                          <a:pt x="446" y="497"/>
                          <a:pt x="370" y="477"/>
                          <a:pt x="330" y="444"/>
                        </a:cubicBezTo>
                        <a:cubicBezTo>
                          <a:pt x="290" y="411"/>
                          <a:pt x="283" y="362"/>
                          <a:pt x="270" y="300"/>
                        </a:cubicBezTo>
                        <a:cubicBezTo>
                          <a:pt x="257" y="238"/>
                          <a:pt x="286" y="116"/>
                          <a:pt x="252" y="72"/>
                        </a:cubicBezTo>
                        <a:cubicBezTo>
                          <a:pt x="218" y="28"/>
                          <a:pt x="101" y="48"/>
                          <a:pt x="66" y="36"/>
                        </a:cubicBezTo>
                        <a:cubicBezTo>
                          <a:pt x="31" y="24"/>
                          <a:pt x="0" y="0"/>
                          <a:pt x="42" y="0"/>
                        </a:cubicBezTo>
                        <a:cubicBezTo>
                          <a:pt x="84" y="0"/>
                          <a:pt x="272" y="18"/>
                          <a:pt x="318" y="35"/>
                        </a:cubicBezTo>
                        <a:cubicBezTo>
                          <a:pt x="364" y="52"/>
                          <a:pt x="319" y="74"/>
                          <a:pt x="318" y="105"/>
                        </a:cubicBez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cs-CZ" sz="18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400" name="Line 39">
                  <a:extLst>
                    <a:ext uri="{FF2B5EF4-FFF2-40B4-BE49-F238E27FC236}">
                      <a16:creationId xmlns:a16="http://schemas.microsoft.com/office/drawing/2014/main" id="{CF5AB94F-070F-4FBC-A433-6257A50F6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0" y="2980"/>
                  <a:ext cx="1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cs-CZ" sz="18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5090" name="Text Box 50">
            <a:extLst>
              <a:ext uri="{FF2B5EF4-FFF2-40B4-BE49-F238E27FC236}">
                <a16:creationId xmlns:a16="http://schemas.microsoft.com/office/drawing/2014/main" id="{E6950D65-36E2-4875-AB42-3ACAFB7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3413125"/>
            <a:ext cx="69024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10000"/>
              </a:spcBef>
              <a:buNone/>
            </a:pPr>
            <a:r>
              <a:rPr lang="en-GB" altLang="cs-CZ" sz="1800" b="1">
                <a:solidFill>
                  <a:srgbClr val="333399"/>
                </a:solidFill>
                <a:latin typeface="Times New Roman" panose="02020603050405020304" pitchFamily="18" charset="0"/>
              </a:rPr>
              <a:t>ANATOMICAL dead space </a:t>
            </a:r>
            <a:r>
              <a:rPr lang="en-GB" altLang="cs-CZ" sz="2400" b="1">
                <a:solidFill>
                  <a:srgbClr val="333399"/>
                </a:solidFill>
                <a:latin typeface="Times New Roman" panose="02020603050405020304" pitchFamily="18" charset="0"/>
              </a:rPr>
              <a:t>+</a:t>
            </a:r>
            <a:r>
              <a:rPr lang="en-GB" altLang="cs-CZ" sz="1800" b="1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total VOLUME of ALVEOLI without functional capillary bed</a:t>
            </a:r>
            <a:endParaRPr lang="en-GB" altLang="cs-CZ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nimBg="1"/>
      <p:bldP spid="215046" grpId="0" animBg="1"/>
      <p:bldP spid="2150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700C9E86-A69E-44D1-B3ED-D8B561DB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5826" y="2197101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None/>
            </a:pPr>
            <a:endParaRPr lang="cs-CZ" altLang="cs-CZ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8FD6654C-4BC7-4504-B629-3726F606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539" y="2279651"/>
            <a:ext cx="1247775" cy="346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cs-CZ" sz="1600" b="1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lang="cs-CZ" altLang="cs-CZ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1600" b="1">
                <a:solidFill>
                  <a:srgbClr val="000000"/>
                </a:solidFill>
                <a:latin typeface="Times New Roman" panose="02020603050405020304" pitchFamily="18" charset="0"/>
              </a:rPr>
              <a:t> = 12/min</a:t>
            </a:r>
          </a:p>
        </p:txBody>
      </p:sp>
      <p:sp>
        <p:nvSpPr>
          <p:cNvPr id="212998" name="Text Box 6">
            <a:extLst>
              <a:ext uri="{FF2B5EF4-FFF2-40B4-BE49-F238E27FC236}">
                <a16:creationId xmlns:a16="http://schemas.microsoft.com/office/drawing/2014/main" id="{E7D48C72-11A9-4505-8530-FEA0BDDF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4" y="419101"/>
            <a:ext cx="2238375" cy="437043"/>
          </a:xfrm>
          <a:prstGeom prst="rect">
            <a:avLst/>
          </a:prstGeom>
          <a:gradFill rotWithShape="1">
            <a:gsLst>
              <a:gs pos="0">
                <a:srgbClr val="5E5E76"/>
              </a:gs>
              <a:gs pos="50000">
                <a:srgbClr val="CCCCFF"/>
              </a:gs>
              <a:gs pos="100000">
                <a:srgbClr val="5E5E76"/>
              </a:gs>
            </a:gsLst>
            <a:lin ang="5400000" scaled="1"/>
          </a:gradFill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800" b="1">
                <a:solidFill>
                  <a:srgbClr val="006666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800" b="1" baseline="-25000">
                <a:solidFill>
                  <a:srgbClr val="006666"/>
                </a:solidFill>
                <a:latin typeface="Times New Roman" panose="02020603050405020304" pitchFamily="18" charset="0"/>
              </a:rPr>
              <a:t>T</a:t>
            </a:r>
            <a:r>
              <a:rPr lang="cs-CZ" altLang="cs-CZ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1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cs-CZ" altLang="cs-CZ" sz="2800" b="1">
                <a:solidFill>
                  <a:srgbClr val="FF0066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8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8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1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cs-CZ" altLang="cs-CZ" sz="2800" b="1">
                <a:solidFill>
                  <a:srgbClr val="333399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800" b="1" baseline="-25000">
                <a:solidFill>
                  <a:srgbClr val="333399"/>
                </a:solidFill>
                <a:latin typeface="Times New Roman" panose="02020603050405020304" pitchFamily="18" charset="0"/>
              </a:rPr>
              <a:t>D</a:t>
            </a:r>
            <a:endParaRPr lang="en-GB" altLang="cs-CZ" sz="2800" b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3002" name="Text Box 10">
            <a:extLst>
              <a:ext uri="{FF2B5EF4-FFF2-40B4-BE49-F238E27FC236}">
                <a16:creationId xmlns:a16="http://schemas.microsoft.com/office/drawing/2014/main" id="{DDC8F44B-A96E-4194-A875-884B54860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457325"/>
            <a:ext cx="7524750" cy="457200"/>
          </a:xfrm>
          <a:prstGeom prst="rect">
            <a:avLst/>
          </a:prstGeom>
          <a:gradFill rotWithShape="1">
            <a:gsLst>
              <a:gs pos="0">
                <a:srgbClr val="185E76"/>
              </a:gs>
              <a:gs pos="50000">
                <a:srgbClr val="33CCFF"/>
              </a:gs>
              <a:gs pos="100000">
                <a:srgbClr val="18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>
                <a:solidFill>
                  <a:srgbClr val="333399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400" b="1" baseline="-25000">
                <a:solidFill>
                  <a:srgbClr val="333399"/>
                </a:solidFill>
                <a:latin typeface="Times New Roman" panose="02020603050405020304" pitchFamily="18" charset="0"/>
              </a:rPr>
              <a:t>D</a:t>
            </a:r>
            <a:r>
              <a:rPr lang="cs-CZ" altLang="cs-CZ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GB" altLang="cs-CZ" sz="2200">
                <a:solidFill>
                  <a:srgbClr val="333399"/>
                </a:solidFill>
                <a:latin typeface="Times New Roman" panose="02020603050405020304" pitchFamily="18" charset="0"/>
              </a:rPr>
              <a:t>part of tidal volume </a:t>
            </a:r>
            <a:r>
              <a:rPr lang="en-GB" altLang="cs-CZ" sz="2200" u="sng">
                <a:solidFill>
                  <a:srgbClr val="333399"/>
                </a:solidFill>
                <a:latin typeface="Times New Roman" panose="02020603050405020304" pitchFamily="18" charset="0"/>
              </a:rPr>
              <a:t>remaining</a:t>
            </a:r>
            <a:r>
              <a:rPr lang="cs-CZ" altLang="cs-CZ" sz="2200" u="sng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200" u="sng">
                <a:solidFill>
                  <a:srgbClr val="333399"/>
                </a:solidFill>
                <a:latin typeface="Times New Roman" panose="02020603050405020304" pitchFamily="18" charset="0"/>
              </a:rPr>
              <a:t> in the dead space</a:t>
            </a:r>
            <a:r>
              <a:rPr lang="en-US" altLang="cs-CZ" sz="200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0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cs-CZ" sz="200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000" b="1">
                <a:solidFill>
                  <a:srgbClr val="333399"/>
                </a:solidFill>
                <a:latin typeface="Times New Roman" panose="02020603050405020304" pitchFamily="18" charset="0"/>
              </a:rPr>
              <a:t>150 ml</a:t>
            </a:r>
            <a:endParaRPr lang="en-GB" altLang="cs-CZ" sz="2000" b="1">
              <a:solidFill>
                <a:srgbClr val="333399"/>
              </a:solidFill>
            </a:endParaRP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C2D6C085-602C-468C-9662-17F9FC825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9676" y="6400800"/>
            <a:ext cx="701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cs-CZ" sz="2400" b="1">
                <a:solidFill>
                  <a:srgbClr val="FFFFFF"/>
                </a:solidFill>
              </a:rPr>
              <a:t>5</a:t>
            </a:r>
            <a:endParaRPr lang="en-GB" altLang="cs-CZ" sz="2400" b="1">
              <a:solidFill>
                <a:srgbClr val="FFFFFF"/>
              </a:solidFill>
            </a:endParaRPr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2D6BC15-6F60-40E6-8B57-2919055A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3968751"/>
            <a:ext cx="14097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cs-CZ" sz="2200" b="1">
                <a:solidFill>
                  <a:srgbClr val="FF0066"/>
                </a:solidFill>
                <a:latin typeface="Times New Roman" panose="02020603050405020304" pitchFamily="18" charset="0"/>
              </a:rPr>
              <a:t>4.2</a:t>
            </a:r>
            <a:r>
              <a:rPr lang="cs-CZ" altLang="cs-CZ" sz="22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200">
                <a:solidFill>
                  <a:srgbClr val="FF0066"/>
                </a:solidFill>
                <a:latin typeface="Times New Roman" panose="02020603050405020304" pitchFamily="18" charset="0"/>
              </a:rPr>
              <a:t>l</a:t>
            </a:r>
            <a:r>
              <a:rPr lang="en-US" altLang="cs-CZ" sz="2200">
                <a:solidFill>
                  <a:srgbClr val="FF0066"/>
                </a:solidFill>
                <a:latin typeface="Times New Roman" panose="02020603050405020304" pitchFamily="18" charset="0"/>
              </a:rPr>
              <a:t>/min</a:t>
            </a:r>
            <a:endParaRPr lang="cs-CZ" altLang="cs-CZ" sz="22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3005" name="Text Box 13">
            <a:extLst>
              <a:ext uri="{FF2B5EF4-FFF2-40B4-BE49-F238E27FC236}">
                <a16:creationId xmlns:a16="http://schemas.microsoft.com/office/drawing/2014/main" id="{F8A193E7-C425-4418-BCDA-A5F984EB2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5067301"/>
            <a:ext cx="1200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200" b="1">
                <a:solidFill>
                  <a:srgbClr val="006666"/>
                </a:solidFill>
                <a:latin typeface="Times New Roman" panose="02020603050405020304" pitchFamily="18" charset="0"/>
              </a:rPr>
              <a:t>6 </a:t>
            </a:r>
            <a:r>
              <a:rPr lang="en-US" altLang="cs-CZ" sz="2200" b="1">
                <a:solidFill>
                  <a:srgbClr val="006666"/>
                </a:solidFill>
                <a:latin typeface="Times New Roman" panose="02020603050405020304" pitchFamily="18" charset="0"/>
              </a:rPr>
              <a:t>l/min</a:t>
            </a:r>
            <a:endParaRPr lang="cs-CZ" altLang="cs-CZ" sz="2200" b="1">
              <a:solidFill>
                <a:srgbClr val="0066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13006" name="Group 14">
            <a:extLst>
              <a:ext uri="{FF2B5EF4-FFF2-40B4-BE49-F238E27FC236}">
                <a16:creationId xmlns:a16="http://schemas.microsoft.com/office/drawing/2014/main" id="{13044C72-16EA-4E7F-A6FE-8AE7D17916CC}"/>
              </a:ext>
            </a:extLst>
          </p:cNvPr>
          <p:cNvGrpSpPr>
            <a:grpSpLocks/>
          </p:cNvGrpSpPr>
          <p:nvPr/>
        </p:nvGrpSpPr>
        <p:grpSpPr bwMode="auto">
          <a:xfrm>
            <a:off x="4919663" y="2717800"/>
            <a:ext cx="4508500" cy="1676400"/>
            <a:chOff x="2139" y="1712"/>
            <a:chExt cx="2840" cy="1056"/>
          </a:xfrm>
        </p:grpSpPr>
        <p:sp>
          <p:nvSpPr>
            <p:cNvPr id="18462" name="Text Box 15">
              <a:extLst>
                <a:ext uri="{FF2B5EF4-FFF2-40B4-BE49-F238E27FC236}">
                  <a16:creationId xmlns:a16="http://schemas.microsoft.com/office/drawing/2014/main" id="{66D5FB13-B0D4-4A49-A95A-036A83E85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7" y="2154"/>
              <a:ext cx="2512" cy="275"/>
            </a:xfrm>
            <a:prstGeom prst="rect">
              <a:avLst/>
            </a:prstGeom>
            <a:gradFill rotWithShape="1">
              <a:gsLst>
                <a:gs pos="0">
                  <a:srgbClr val="765E76"/>
                </a:gs>
                <a:gs pos="50000">
                  <a:srgbClr val="FFCCFF"/>
                </a:gs>
                <a:gs pos="100000">
                  <a:srgbClr val="765E76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cs-CZ" sz="22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ALVEOLAR VENTILATION</a:t>
              </a:r>
              <a:endParaRPr lang="en-US" altLang="cs-CZ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463" name="Group 16">
              <a:extLst>
                <a:ext uri="{FF2B5EF4-FFF2-40B4-BE49-F238E27FC236}">
                  <a16:creationId xmlns:a16="http://schemas.microsoft.com/office/drawing/2014/main" id="{FE6A1465-8523-4F29-B7BD-08B5C8324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9" y="1712"/>
              <a:ext cx="2217" cy="1056"/>
              <a:chOff x="2139" y="1796"/>
              <a:chExt cx="2217" cy="1056"/>
            </a:xfrm>
          </p:grpSpPr>
          <p:sp>
            <p:nvSpPr>
              <p:cNvPr id="18464" name="Line 17">
                <a:extLst>
                  <a:ext uri="{FF2B5EF4-FFF2-40B4-BE49-F238E27FC236}">
                    <a16:creationId xmlns:a16="http://schemas.microsoft.com/office/drawing/2014/main" id="{6750AD53-5737-4733-8E6F-CE2EDC79E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9" y="2412"/>
                <a:ext cx="314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18465" name="Group 18">
                <a:extLst>
                  <a:ext uri="{FF2B5EF4-FFF2-40B4-BE49-F238E27FC236}">
                    <a16:creationId xmlns:a16="http://schemas.microsoft.com/office/drawing/2014/main" id="{8CB88624-7F89-43AE-9E33-A66D2653E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5" y="1796"/>
                <a:ext cx="1171" cy="388"/>
                <a:chOff x="3185" y="1796"/>
                <a:chExt cx="1171" cy="388"/>
              </a:xfrm>
            </p:grpSpPr>
            <p:grpSp>
              <p:nvGrpSpPr>
                <p:cNvPr id="18466" name="Group 19">
                  <a:extLst>
                    <a:ext uri="{FF2B5EF4-FFF2-40B4-BE49-F238E27FC236}">
                      <a16:creationId xmlns:a16="http://schemas.microsoft.com/office/drawing/2014/main" id="{F6233E16-0AE1-4D51-B610-F1E172C4ED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5" y="1796"/>
                  <a:ext cx="302" cy="384"/>
                  <a:chOff x="3185" y="1796"/>
                  <a:chExt cx="302" cy="384"/>
                </a:xfrm>
              </p:grpSpPr>
              <p:sp>
                <p:nvSpPr>
                  <p:cNvPr id="18468" name="Rectangle 20">
                    <a:extLst>
                      <a:ext uri="{FF2B5EF4-FFF2-40B4-BE49-F238E27FC236}">
                        <a16:creationId xmlns:a16="http://schemas.microsoft.com/office/drawing/2014/main" id="{D9A6E38C-934C-4CCA-A8D9-02BEF21630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85" y="1947"/>
                    <a:ext cx="302" cy="2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0"/>
                      </a:spcBef>
                      <a:buNone/>
                    </a:pPr>
                    <a:r>
                      <a:rPr lang="en-US" altLang="cs-CZ" sz="2400" b="1">
                        <a:solidFill>
                          <a:srgbClr val="FF0066"/>
                        </a:solidFill>
                        <a:latin typeface="Times New Roman" panose="02020603050405020304" pitchFamily="18" charset="0"/>
                      </a:rPr>
                      <a:t>  </a:t>
                    </a:r>
                    <a:r>
                      <a:rPr lang="cs-CZ" altLang="cs-CZ" sz="2400" b="1">
                        <a:solidFill>
                          <a:srgbClr val="FF0066"/>
                        </a:solidFill>
                        <a:latin typeface="Times New Roman" panose="02020603050405020304" pitchFamily="18" charset="0"/>
                      </a:rPr>
                      <a:t>V</a:t>
                    </a:r>
                    <a:r>
                      <a:rPr lang="cs-CZ" altLang="cs-CZ" sz="2400" b="1" baseline="-25000">
                        <a:solidFill>
                          <a:srgbClr val="FF0066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lang="en-US" altLang="cs-CZ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69" name="Text Box 21">
                    <a:extLst>
                      <a:ext uri="{FF2B5EF4-FFF2-40B4-BE49-F238E27FC236}">
                        <a16:creationId xmlns:a16="http://schemas.microsoft.com/office/drawing/2014/main" id="{8A824615-EF7F-439D-A583-8437D93AC7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88" y="1796"/>
                    <a:ext cx="13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  <a:buNone/>
                    </a:pPr>
                    <a:r>
                      <a:rPr lang="en-US" altLang="cs-CZ" sz="2400" b="1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·</a:t>
                    </a:r>
                  </a:p>
                </p:txBody>
              </p:sp>
            </p:grpSp>
            <p:sp>
              <p:nvSpPr>
                <p:cNvPr id="18467" name="Text Box 22">
                  <a:extLst>
                    <a:ext uri="{FF2B5EF4-FFF2-40B4-BE49-F238E27FC236}">
                      <a16:creationId xmlns:a16="http://schemas.microsoft.com/office/drawing/2014/main" id="{3CFC2C6E-5F92-451A-A278-C13159D133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92" y="1896"/>
                  <a:ext cx="86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  <a:buNone/>
                  </a:pPr>
                  <a:r>
                    <a:rPr lang="en-US" altLang="cs-CZ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cs-CZ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= </a:t>
                  </a:r>
                  <a:r>
                    <a:rPr lang="en-US" altLang="cs-CZ" sz="2400" b="1">
                      <a:solidFill>
                        <a:srgbClr val="FF0066"/>
                      </a:solidFill>
                      <a:latin typeface="Times New Roman" panose="02020603050405020304" pitchFamily="18" charset="0"/>
                    </a:rPr>
                    <a:t>V</a:t>
                  </a:r>
                  <a:r>
                    <a:rPr lang="en-US" altLang="cs-CZ" sz="2400" b="1" baseline="-25000">
                      <a:solidFill>
                        <a:srgbClr val="FF0066"/>
                      </a:solidFill>
                      <a:latin typeface="Times New Roman" panose="02020603050405020304" pitchFamily="18" charset="0"/>
                    </a:rPr>
                    <a:t>A</a:t>
                  </a:r>
                  <a:r>
                    <a:rPr lang="en-US" altLang="cs-CZ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x f</a:t>
                  </a:r>
                  <a:endParaRPr lang="en-GB" altLang="cs-CZ" sz="24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13015" name="Group 23">
            <a:extLst>
              <a:ext uri="{FF2B5EF4-FFF2-40B4-BE49-F238E27FC236}">
                <a16:creationId xmlns:a16="http://schemas.microsoft.com/office/drawing/2014/main" id="{0E71343C-14AC-4E4B-91A7-3F46162F4488}"/>
              </a:ext>
            </a:extLst>
          </p:cNvPr>
          <p:cNvGrpSpPr>
            <a:grpSpLocks/>
          </p:cNvGrpSpPr>
          <p:nvPr/>
        </p:nvGrpSpPr>
        <p:grpSpPr bwMode="auto">
          <a:xfrm>
            <a:off x="4905376" y="4191001"/>
            <a:ext cx="4462463" cy="1687513"/>
            <a:chOff x="2130" y="2640"/>
            <a:chExt cx="2811" cy="1063"/>
          </a:xfrm>
        </p:grpSpPr>
        <p:sp>
          <p:nvSpPr>
            <p:cNvPr id="18453" name="Text Box 24">
              <a:extLst>
                <a:ext uri="{FF2B5EF4-FFF2-40B4-BE49-F238E27FC236}">
                  <a16:creationId xmlns:a16="http://schemas.microsoft.com/office/drawing/2014/main" id="{3DFB08F9-EB34-4C24-B49F-CA42FBACD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" y="3476"/>
              <a:ext cx="864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66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None/>
              </a:pPr>
              <a:r>
                <a:rPr lang="en-US" altLang="cs-CZ" sz="22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1.8</a:t>
              </a:r>
              <a:r>
                <a:rPr lang="cs-CZ" altLang="cs-CZ" sz="2200" b="1">
                  <a:solidFill>
                    <a:srgbClr val="333399"/>
                  </a:solidFill>
                  <a:latin typeface="Times New Roman" panose="02020603050405020304" pitchFamily="18" charset="0"/>
                </a:rPr>
                <a:t> </a:t>
              </a:r>
              <a:r>
                <a:rPr lang="cs-CZ" altLang="cs-CZ" sz="2200">
                  <a:solidFill>
                    <a:srgbClr val="333399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cs-CZ" sz="2200">
                  <a:solidFill>
                    <a:srgbClr val="333399"/>
                  </a:solidFill>
                  <a:latin typeface="Times New Roman" panose="02020603050405020304" pitchFamily="18" charset="0"/>
                </a:rPr>
                <a:t>/min</a:t>
              </a:r>
              <a:endParaRPr lang="cs-CZ" altLang="cs-CZ" sz="2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54" name="Group 25">
              <a:extLst>
                <a:ext uri="{FF2B5EF4-FFF2-40B4-BE49-F238E27FC236}">
                  <a16:creationId xmlns:a16="http://schemas.microsoft.com/office/drawing/2014/main" id="{61C42E9E-1D22-4E68-8CDB-5084CD028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0" y="2640"/>
              <a:ext cx="2811" cy="747"/>
              <a:chOff x="2130" y="2724"/>
              <a:chExt cx="2811" cy="747"/>
            </a:xfrm>
          </p:grpSpPr>
          <p:sp>
            <p:nvSpPr>
              <p:cNvPr id="18455" name="Line 26">
                <a:extLst>
                  <a:ext uri="{FF2B5EF4-FFF2-40B4-BE49-F238E27FC236}">
                    <a16:creationId xmlns:a16="http://schemas.microsoft.com/office/drawing/2014/main" id="{7E26081A-68C6-4A32-8526-4907D9781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0" y="2853"/>
                <a:ext cx="266" cy="4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6" name="Text Box 27">
                <a:extLst>
                  <a:ext uri="{FF2B5EF4-FFF2-40B4-BE49-F238E27FC236}">
                    <a16:creationId xmlns:a16="http://schemas.microsoft.com/office/drawing/2014/main" id="{C34B6C99-F881-4272-B896-EABA75851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3" y="3196"/>
                <a:ext cx="2538" cy="275"/>
              </a:xfrm>
              <a:prstGeom prst="rect">
                <a:avLst/>
              </a:prstGeom>
              <a:gradFill rotWithShape="1">
                <a:gsLst>
                  <a:gs pos="0">
                    <a:srgbClr val="185E76"/>
                  </a:gs>
                  <a:gs pos="50000">
                    <a:srgbClr val="33CCFF"/>
                  </a:gs>
                  <a:gs pos="100000">
                    <a:srgbClr val="185E76"/>
                  </a:gs>
                </a:gsLst>
                <a:lin ang="5400000" scaled="1"/>
              </a:gra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spcBef>
                    <a:spcPct val="0"/>
                  </a:spcBef>
                  <a:buNone/>
                </a:pPr>
                <a:r>
                  <a:rPr lang="en-US" altLang="cs-CZ" sz="2200" b="1">
                    <a:solidFill>
                      <a:srgbClr val="33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DEAD SPACE</a:t>
                </a:r>
                <a:r>
                  <a:rPr lang="en-US" altLang="cs-CZ" sz="2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cs-CZ" sz="2200" b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VENTILATION</a:t>
                </a:r>
                <a:endParaRPr lang="en-US" altLang="cs-CZ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457" name="Group 28">
                <a:extLst>
                  <a:ext uri="{FF2B5EF4-FFF2-40B4-BE49-F238E27FC236}">
                    <a16:creationId xmlns:a16="http://schemas.microsoft.com/office/drawing/2014/main" id="{43452CCB-B236-4951-AD5C-7821BA641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8" y="2724"/>
                <a:ext cx="1080" cy="458"/>
                <a:chOff x="3258" y="2724"/>
                <a:chExt cx="1080" cy="458"/>
              </a:xfrm>
            </p:grpSpPr>
            <p:grpSp>
              <p:nvGrpSpPr>
                <p:cNvPr id="18458" name="Group 29">
                  <a:extLst>
                    <a:ext uri="{FF2B5EF4-FFF2-40B4-BE49-F238E27FC236}">
                      <a16:creationId xmlns:a16="http://schemas.microsoft.com/office/drawing/2014/main" id="{F9D41721-E4AF-4BA4-BF48-DA9EBDFA6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58" y="2724"/>
                  <a:ext cx="325" cy="447"/>
                  <a:chOff x="4716" y="2534"/>
                  <a:chExt cx="325" cy="383"/>
                </a:xfrm>
              </p:grpSpPr>
              <p:sp>
                <p:nvSpPr>
                  <p:cNvPr id="18460" name="Rectangle 30">
                    <a:extLst>
                      <a:ext uri="{FF2B5EF4-FFF2-40B4-BE49-F238E27FC236}">
                        <a16:creationId xmlns:a16="http://schemas.microsoft.com/office/drawing/2014/main" id="{A7F57554-6ACD-4D48-81FE-8240F385F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2685"/>
                    <a:ext cx="325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0"/>
                      </a:spcBef>
                      <a:buNone/>
                    </a:pPr>
                    <a:r>
                      <a:rPr lang="en-US" altLang="cs-CZ" sz="2800" b="1">
                        <a:solidFill>
                          <a:srgbClr val="333399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cs-CZ" altLang="cs-CZ" sz="2800" b="1">
                        <a:solidFill>
                          <a:srgbClr val="333399"/>
                        </a:solidFill>
                        <a:latin typeface="Times New Roman" panose="02020603050405020304" pitchFamily="18" charset="0"/>
                      </a:rPr>
                      <a:t>V</a:t>
                    </a:r>
                    <a:r>
                      <a:rPr lang="cs-CZ" altLang="cs-CZ" sz="2800" b="1" baseline="-25000">
                        <a:solidFill>
                          <a:srgbClr val="333399"/>
                        </a:solidFill>
                        <a:latin typeface="Times New Roman" panose="02020603050405020304" pitchFamily="18" charset="0"/>
                      </a:rPr>
                      <a:t>D</a:t>
                    </a:r>
                    <a:endParaRPr lang="en-US" altLang="cs-CZ" sz="2800" b="1">
                      <a:solidFill>
                        <a:srgbClr val="333399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61" name="Text Box 31">
                    <a:extLst>
                      <a:ext uri="{FF2B5EF4-FFF2-40B4-BE49-F238E27FC236}">
                        <a16:creationId xmlns:a16="http://schemas.microsoft.com/office/drawing/2014/main" id="{CCBE0BC9-349A-4AD9-922E-A014F147E8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1" y="2534"/>
                    <a:ext cx="131" cy="2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0066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  <a:buNone/>
                    </a:pPr>
                    <a:r>
                      <a:rPr lang="en-US" altLang="cs-CZ" sz="2800" b="1">
                        <a:solidFill>
                          <a:srgbClr val="33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·</a:t>
                    </a:r>
                  </a:p>
                </p:txBody>
              </p:sp>
            </p:grpSp>
            <p:sp>
              <p:nvSpPr>
                <p:cNvPr id="18459" name="Text Box 32">
                  <a:extLst>
                    <a:ext uri="{FF2B5EF4-FFF2-40B4-BE49-F238E27FC236}">
                      <a16:creationId xmlns:a16="http://schemas.microsoft.com/office/drawing/2014/main" id="{D28B4298-C9FB-4C7D-BD96-CBA29731E9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78" y="2894"/>
                  <a:ext cx="7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0"/>
                    </a:spcBef>
                    <a:buNone/>
                  </a:pPr>
                  <a:r>
                    <a:rPr lang="en-US" altLang="cs-CZ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=</a:t>
                  </a:r>
                  <a:r>
                    <a:rPr lang="en-US" altLang="cs-CZ" sz="2400" b="1">
                      <a:solidFill>
                        <a:srgbClr val="333399"/>
                      </a:solidFill>
                      <a:latin typeface="Times New Roman" panose="02020603050405020304" pitchFamily="18" charset="0"/>
                    </a:rPr>
                    <a:t> V</a:t>
                  </a:r>
                  <a:r>
                    <a:rPr lang="en-US" altLang="cs-CZ" sz="2400" b="1" baseline="-25000">
                      <a:solidFill>
                        <a:srgbClr val="333399"/>
                      </a:solidFill>
                      <a:latin typeface="Times New Roman" panose="02020603050405020304" pitchFamily="18" charset="0"/>
                    </a:rPr>
                    <a:t>D</a:t>
                  </a:r>
                  <a:r>
                    <a:rPr lang="en-US" altLang="cs-CZ" sz="2400" b="1">
                      <a:solidFill>
                        <a:srgbClr val="333399"/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cs-CZ" sz="2400" b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x f</a:t>
                  </a:r>
                  <a:endParaRPr lang="en-GB" altLang="cs-CZ" sz="2400" b="1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13034" name="Group 42">
            <a:extLst>
              <a:ext uri="{FF2B5EF4-FFF2-40B4-BE49-F238E27FC236}">
                <a16:creationId xmlns:a16="http://schemas.microsoft.com/office/drawing/2014/main" id="{2F715795-470D-4FE4-ABBD-FAD2C64EFDEF}"/>
              </a:ext>
            </a:extLst>
          </p:cNvPr>
          <p:cNvGrpSpPr>
            <a:grpSpLocks/>
          </p:cNvGrpSpPr>
          <p:nvPr/>
        </p:nvGrpSpPr>
        <p:grpSpPr bwMode="auto">
          <a:xfrm>
            <a:off x="2544764" y="3149600"/>
            <a:ext cx="2344737" cy="1836738"/>
            <a:chOff x="643" y="1984"/>
            <a:chExt cx="1477" cy="1157"/>
          </a:xfrm>
        </p:grpSpPr>
        <p:sp>
          <p:nvSpPr>
            <p:cNvPr id="18447" name="Text Box 34">
              <a:extLst>
                <a:ext uri="{FF2B5EF4-FFF2-40B4-BE49-F238E27FC236}">
                  <a16:creationId xmlns:a16="http://schemas.microsoft.com/office/drawing/2014/main" id="{393760BB-734B-4501-928D-00DB930D9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" y="2495"/>
              <a:ext cx="1477" cy="646"/>
            </a:xfrm>
            <a:prstGeom prst="rect">
              <a:avLst/>
            </a:prstGeom>
            <a:gradFill rotWithShape="1">
              <a:gsLst>
                <a:gs pos="0">
                  <a:srgbClr val="5E7676"/>
                </a:gs>
                <a:gs pos="50000">
                  <a:srgbClr val="CCFFFF"/>
                </a:gs>
                <a:gs pos="100000">
                  <a:srgbClr val="5E7676"/>
                </a:gs>
              </a:gsLst>
              <a:lin ang="5400000" scaled="1"/>
            </a:gradFill>
            <a:ln w="28575">
              <a:solidFill>
                <a:srgbClr val="0066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None/>
              </a:pPr>
              <a:r>
                <a:rPr lang="cs-CZ" altLang="cs-CZ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en-US" altLang="cs-CZ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ULMONARY MINUTE</a:t>
              </a:r>
              <a:r>
                <a:rPr lang="cs-CZ" altLang="cs-CZ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cs-CZ" sz="2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VENTILATION</a:t>
              </a:r>
              <a:endParaRPr lang="en-US" altLang="cs-CZ" sz="2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48" name="Group 35">
              <a:extLst>
                <a:ext uri="{FF2B5EF4-FFF2-40B4-BE49-F238E27FC236}">
                  <a16:creationId xmlns:a16="http://schemas.microsoft.com/office/drawing/2014/main" id="{EA1F9E27-05A1-4452-8D34-D22A19D2E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" y="1984"/>
              <a:ext cx="1117" cy="474"/>
              <a:chOff x="779" y="1828"/>
              <a:chExt cx="1117" cy="474"/>
            </a:xfrm>
          </p:grpSpPr>
          <p:grpSp>
            <p:nvGrpSpPr>
              <p:cNvPr id="18449" name="Group 36">
                <a:extLst>
                  <a:ext uri="{FF2B5EF4-FFF2-40B4-BE49-F238E27FC236}">
                    <a16:creationId xmlns:a16="http://schemas.microsoft.com/office/drawing/2014/main" id="{B8246566-86BF-40BE-B410-E3564BD97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9" y="1828"/>
                <a:ext cx="429" cy="474"/>
                <a:chOff x="996" y="1699"/>
                <a:chExt cx="429" cy="435"/>
              </a:xfrm>
            </p:grpSpPr>
            <p:sp>
              <p:nvSpPr>
                <p:cNvPr id="18451" name="Text Box 37">
                  <a:extLst>
                    <a:ext uri="{FF2B5EF4-FFF2-40B4-BE49-F238E27FC236}">
                      <a16:creationId xmlns:a16="http://schemas.microsoft.com/office/drawing/2014/main" id="{2C48DC78-488F-44EA-9EDA-6B0C53D903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6" y="1834"/>
                  <a:ext cx="429" cy="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  <a:buNone/>
                  </a:pPr>
                  <a:r>
                    <a:rPr lang="en-US" altLang="cs-CZ" sz="2400" b="1">
                      <a:solidFill>
                        <a:srgbClr val="006666"/>
                      </a:solidFill>
                      <a:latin typeface="Times New Roman" panose="02020603050405020304" pitchFamily="18" charset="0"/>
                    </a:rPr>
                    <a:t>   </a:t>
                  </a:r>
                  <a:r>
                    <a:rPr lang="cs-CZ" altLang="cs-CZ" sz="2800" b="1">
                      <a:solidFill>
                        <a:srgbClr val="006666"/>
                      </a:solidFill>
                      <a:latin typeface="Times New Roman" panose="02020603050405020304" pitchFamily="18" charset="0"/>
                    </a:rPr>
                    <a:t>V</a:t>
                  </a:r>
                  <a:endParaRPr lang="en-GB" altLang="cs-CZ" sz="2800" b="1">
                    <a:solidFill>
                      <a:srgbClr val="0066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452" name="Text Box 38">
                  <a:extLst>
                    <a:ext uri="{FF2B5EF4-FFF2-40B4-BE49-F238E27FC236}">
                      <a16:creationId xmlns:a16="http://schemas.microsoft.com/office/drawing/2014/main" id="{51391E7E-8183-4AA7-9B69-17021B09FD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8" y="1699"/>
                  <a:ext cx="183" cy="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>
                    <a:spcBef>
                      <a:spcPct val="50000"/>
                    </a:spcBef>
                    <a:buNone/>
                  </a:pPr>
                  <a:r>
                    <a:rPr lang="en-GB" altLang="cs-CZ" sz="2800" b="1">
                      <a:solidFill>
                        <a:srgbClr val="00666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∙</a:t>
                  </a:r>
                </a:p>
              </p:txBody>
            </p:sp>
          </p:grpSp>
          <p:sp>
            <p:nvSpPr>
              <p:cNvPr id="18450" name="Text Box 39">
                <a:extLst>
                  <a:ext uri="{FF2B5EF4-FFF2-40B4-BE49-F238E27FC236}">
                    <a16:creationId xmlns:a16="http://schemas.microsoft.com/office/drawing/2014/main" id="{8896D528-F78B-477A-84FB-540B22C77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0" y="2004"/>
                <a:ext cx="81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None/>
                </a:pPr>
                <a:r>
                  <a:rPr lang="en-US" altLang="cs-CZ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= </a:t>
                </a:r>
                <a:r>
                  <a:rPr lang="en-US" altLang="cs-CZ" sz="2400" b="1">
                    <a:solidFill>
                      <a:srgbClr val="006666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cs-CZ" sz="2400" b="1" baseline="-25000">
                    <a:solidFill>
                      <a:srgbClr val="006666"/>
                    </a:solidFill>
                    <a:latin typeface="Times New Roman" panose="02020603050405020304" pitchFamily="18" charset="0"/>
                  </a:rPr>
                  <a:t>T</a:t>
                </a:r>
                <a:r>
                  <a:rPr lang="en-US" altLang="cs-CZ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x f </a:t>
                </a:r>
              </a:p>
            </p:txBody>
          </p:sp>
        </p:grpSp>
      </p:grpSp>
      <p:sp>
        <p:nvSpPr>
          <p:cNvPr id="18444" name="Text Box 8">
            <a:extLst>
              <a:ext uri="{FF2B5EF4-FFF2-40B4-BE49-F238E27FC236}">
                <a16:creationId xmlns:a16="http://schemas.microsoft.com/office/drawing/2014/main" id="{42028FF8-D942-4301-9047-366D4091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490538"/>
            <a:ext cx="3257550" cy="4572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T   </a:t>
            </a:r>
            <a:r>
              <a:rPr lang="en-GB" altLang="cs-CZ" sz="2200" u="sng">
                <a:solidFill>
                  <a:srgbClr val="000000"/>
                </a:solidFill>
                <a:latin typeface="Times New Roman" panose="02020603050405020304" pitchFamily="18" charset="0"/>
              </a:rPr>
              <a:t>tidal volume</a:t>
            </a:r>
            <a:r>
              <a:rPr lang="en-GB" altLang="cs-CZ" sz="22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~ </a:t>
            </a:r>
            <a:r>
              <a:rPr lang="en-US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500 ml</a:t>
            </a:r>
            <a:r>
              <a:rPr lang="en-GB" altLang="cs-CZ" sz="2200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3033" name="Oval 41">
            <a:extLst>
              <a:ext uri="{FF2B5EF4-FFF2-40B4-BE49-F238E27FC236}">
                <a16:creationId xmlns:a16="http://schemas.microsoft.com/office/drawing/2014/main" id="{5FC3926A-B220-4CF4-8218-243AEF21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3314700"/>
            <a:ext cx="495300" cy="55245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6666"/>
              </a:solidFill>
            </a:endParaRPr>
          </a:p>
        </p:txBody>
      </p:sp>
      <p:sp>
        <p:nvSpPr>
          <p:cNvPr id="213001" name="Text Box 9">
            <a:extLst>
              <a:ext uri="{FF2B5EF4-FFF2-40B4-BE49-F238E27FC236}">
                <a16:creationId xmlns:a16="http://schemas.microsoft.com/office/drawing/2014/main" id="{C636BCF9-E1CA-4AE8-A72A-7871D4169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957263"/>
            <a:ext cx="5969000" cy="4572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cs-CZ" altLang="cs-CZ" sz="2400" b="1">
                <a:solidFill>
                  <a:srgbClr val="FF0066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4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400" b="1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en-GB" altLang="cs-CZ" sz="2200">
                <a:solidFill>
                  <a:srgbClr val="FF0066"/>
                </a:solidFill>
                <a:latin typeface="Times New Roman" panose="02020603050405020304" pitchFamily="18" charset="0"/>
              </a:rPr>
              <a:t>part of tidal volume </a:t>
            </a:r>
            <a:r>
              <a:rPr lang="en-GB" altLang="cs-CZ" sz="2200" u="sng">
                <a:solidFill>
                  <a:srgbClr val="FF0066"/>
                </a:solidFill>
                <a:latin typeface="Times New Roman" panose="02020603050405020304" pitchFamily="18" charset="0"/>
              </a:rPr>
              <a:t>entering alveoli  </a:t>
            </a:r>
            <a:r>
              <a:rPr lang="en-US" altLang="cs-CZ" sz="2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cs-CZ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ml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nimBg="1"/>
      <p:bldP spid="212998" grpId="0" animBg="1"/>
      <p:bldP spid="213002" grpId="0" animBg="1"/>
      <p:bldP spid="213004" grpId="0"/>
      <p:bldP spid="213005" grpId="0"/>
      <p:bldP spid="213033" grpId="0" animBg="1"/>
      <p:bldP spid="2130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4EA6B-8257-4CCA-935D-11B6D849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450"/>
            <a:ext cx="9144000" cy="979488"/>
          </a:xfrm>
        </p:spPr>
        <p:txBody>
          <a:bodyPr/>
          <a:lstStyle/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 SPACE –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test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inspiration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pure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O2,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slowly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expiration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monitoring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concentration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</a:t>
            </a:r>
            <a:r>
              <a:rPr lang="cs-CZ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1200" dirty="0"/>
          </a:p>
        </p:txBody>
      </p:sp>
      <p:pic>
        <p:nvPicPr>
          <p:cNvPr id="20483" name="Obrázek 3">
            <a:extLst>
              <a:ext uri="{FF2B5EF4-FFF2-40B4-BE49-F238E27FC236}">
                <a16:creationId xmlns:a16="http://schemas.microsoft.com/office/drawing/2014/main" id="{E0B468DA-D457-4649-8802-13C5E7E1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7"/>
          <a:stretch>
            <a:fillRect/>
          </a:stretch>
        </p:blipFill>
        <p:spPr bwMode="auto">
          <a:xfrm>
            <a:off x="1739900" y="981076"/>
            <a:ext cx="882015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Obrázek 6">
            <a:extLst>
              <a:ext uri="{FF2B5EF4-FFF2-40B4-BE49-F238E27FC236}">
                <a16:creationId xmlns:a16="http://schemas.microsoft.com/office/drawing/2014/main" id="{9BB44CF7-1C1E-4A3A-8A83-E61D4356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5979" b="8083"/>
          <a:stretch>
            <a:fillRect/>
          </a:stretch>
        </p:blipFill>
        <p:spPr bwMode="auto">
          <a:xfrm>
            <a:off x="6167439" y="4513264"/>
            <a:ext cx="446087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A27: Resistance of airways, measurement</a:t>
            </a:r>
            <a:br>
              <a:rPr lang="en-US" dirty="0"/>
            </a:b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507E8D1-F870-48BF-884A-963DCCF2981A}"/>
              </a:ext>
            </a:extLst>
          </p:cNvPr>
          <p:cNvSpPr/>
          <p:nvPr/>
        </p:nvSpPr>
        <p:spPr>
          <a:xfrm>
            <a:off x="244971" y="1203750"/>
            <a:ext cx="9165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i="1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Pneumotachograph</a:t>
            </a:r>
            <a:r>
              <a:rPr lang="cs-CZ" b="1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tubes of the same diameter</a:t>
            </a:r>
            <a:r>
              <a:rPr lang="cs-CZ" dirty="0">
                <a:latin typeface="+mn-lt"/>
              </a:rPr>
              <a:t>,</a:t>
            </a:r>
            <a:r>
              <a:rPr lang="en-US" dirty="0">
                <a:latin typeface="+mn-lt"/>
              </a:rPr>
              <a:t> parallel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arranged</a:t>
            </a:r>
            <a:endParaRPr lang="cs-CZ" dirty="0">
              <a:latin typeface="+mn-lt"/>
            </a:endParaRP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measures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the differences in air pressure </a:t>
            </a:r>
            <a:r>
              <a:rPr lang="en-US" dirty="0">
                <a:latin typeface="+mn-lt"/>
              </a:rPr>
              <a:t>at the beginning and end of the pneumotachograph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in proportion to the velocity of the inhaled or exhaled air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E0525-2905-403B-B3DB-F824C8D4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19345"/>
          <a:stretch/>
        </p:blipFill>
        <p:spPr>
          <a:xfrm rot="16200000">
            <a:off x="8684888" y="2348348"/>
            <a:ext cx="2420990" cy="428948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6344F7-C9E1-45BD-BD9B-B07A6F0D7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51" y="1343601"/>
            <a:ext cx="2250770" cy="1659289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B6865B8-0945-42F7-B15F-929851C45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280611"/>
              </p:ext>
            </p:extLst>
          </p:nvPr>
        </p:nvGraphicFramePr>
        <p:xfrm>
          <a:off x="1955182" y="4972000"/>
          <a:ext cx="2486179" cy="805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5" imgW="1485900" imgH="469900" progId="Equation.DSMT4">
                  <p:embed/>
                </p:oleObj>
              </mc:Choice>
              <mc:Fallback>
                <p:oleObj r:id="rId5" imgW="1485900" imgH="469900" progId="Equation.DSMT4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182" y="4972000"/>
                        <a:ext cx="2486179" cy="805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2A08622-C490-4A3B-B882-9911BA756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67570"/>
              </p:ext>
            </p:extLst>
          </p:nvPr>
        </p:nvGraphicFramePr>
        <p:xfrm>
          <a:off x="2459389" y="3584526"/>
          <a:ext cx="1477768" cy="43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7" imgW="901309" imgH="241195" progId="Equation.DSMT4">
                  <p:embed/>
                </p:oleObj>
              </mc:Choice>
              <mc:Fallback>
                <p:oleObj r:id="rId7" imgW="901309" imgH="241195" progId="Equation.DSMT4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389" y="3584526"/>
                        <a:ext cx="1477768" cy="431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E7C41ED3-328F-4560-9149-5D99AA617E6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22" y="4016149"/>
            <a:ext cx="1659501" cy="4073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B56FF5F-AC05-463E-B826-5D5163AF0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63867"/>
              </p:ext>
            </p:extLst>
          </p:nvPr>
        </p:nvGraphicFramePr>
        <p:xfrm>
          <a:off x="4690618" y="3915990"/>
          <a:ext cx="2870051" cy="121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0" imgW="1244600" imgH="508000" progId="Equation.DSMT4">
                  <p:embed/>
                </p:oleObj>
              </mc:Choice>
              <mc:Fallback>
                <p:oleObj r:id="rId10" imgW="1244600" imgH="508000" progId="Equation.DSMT4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618" y="3915990"/>
                        <a:ext cx="2870051" cy="1211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/>
              <p:nvPr/>
            </p:nvSpPr>
            <p:spPr>
              <a:xfrm>
                <a:off x="329475" y="3715259"/>
                <a:ext cx="112325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 panose="02040503050406030204" pitchFamily="18" charset="0"/>
                        </a:rPr>
                        <m:t>⩒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 sz="2800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B5566F04-3EC3-4AD4-9439-C34F52B66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75" y="3715259"/>
                <a:ext cx="1123256" cy="8066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07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294C40-C542-4D10-BF05-8E626CE4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F3666-F145-480D-95A0-55AE8E753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775BE7-41D1-4EE1-858F-4C48B62A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A45: </a:t>
            </a:r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surface</a:t>
            </a:r>
            <a:r>
              <a:rPr lang="cs-CZ" dirty="0"/>
              <a:t> </a:t>
            </a:r>
            <a:r>
              <a:rPr lang="cs-CZ" dirty="0" err="1"/>
              <a:t>tension</a:t>
            </a:r>
            <a:r>
              <a:rPr lang="cs-CZ" dirty="0"/>
              <a:t>. </a:t>
            </a:r>
            <a:r>
              <a:rPr lang="cs-CZ" dirty="0" err="1"/>
              <a:t>Surfactant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739453-EB1E-4FF7-B07B-AAE36FB07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0"/>
          <a:stretch/>
        </p:blipFill>
        <p:spPr>
          <a:xfrm>
            <a:off x="414000" y="1368075"/>
            <a:ext cx="2458358" cy="235684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DBA9C44-ECD4-479A-AF03-E0ACE420C854}"/>
              </a:ext>
            </a:extLst>
          </p:cNvPr>
          <p:cNvSpPr/>
          <p:nvPr/>
        </p:nvSpPr>
        <p:spPr>
          <a:xfrm>
            <a:off x="3257550" y="1628290"/>
            <a:ext cx="8591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cs-CZ" dirty="0" err="1">
                <a:latin typeface="+mn-lt"/>
                <a:sym typeface="Symbol"/>
              </a:rPr>
              <a:t>pneumocyte</a:t>
            </a:r>
            <a:r>
              <a:rPr lang="en-US" dirty="0">
                <a:latin typeface="+mn-lt"/>
                <a:sym typeface="Symbol"/>
              </a:rPr>
              <a:t>s</a:t>
            </a:r>
            <a:r>
              <a:rPr lang="cs-CZ" dirty="0">
                <a:latin typeface="+mn-lt"/>
                <a:sym typeface="Symbol"/>
              </a:rPr>
              <a:t> typ II </a:t>
            </a: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en-US" dirty="0">
                <a:latin typeface="+mn-lt"/>
              </a:rPr>
              <a:t>reduces the surface tension depending on the size of the alveolus</a:t>
            </a: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r>
              <a:rPr lang="en-US" dirty="0">
                <a:latin typeface="+mn-lt"/>
              </a:rPr>
              <a:t>increases lung compliance, reduces breathing work</a:t>
            </a:r>
            <a:endParaRPr lang="cs-CZ" dirty="0">
              <a:latin typeface="+mn-lt"/>
            </a:endParaRPr>
          </a:p>
          <a:p>
            <a:endParaRPr lang="cs-CZ" b="1" dirty="0">
              <a:latin typeface="+mn-lt"/>
            </a:endParaRPr>
          </a:p>
          <a:p>
            <a:r>
              <a:rPr lang="en-US" b="1" dirty="0">
                <a:latin typeface="+mn-lt"/>
              </a:rPr>
              <a:t>The Laplace law</a:t>
            </a:r>
            <a:r>
              <a:rPr lang="cs-CZ" b="1" dirty="0">
                <a:latin typeface="+mn-lt"/>
              </a:rPr>
              <a:t> </a:t>
            </a:r>
            <a:r>
              <a:rPr lang="cs-CZ" dirty="0">
                <a:latin typeface="+mn-lt"/>
              </a:rPr>
              <a:t>(</a:t>
            </a:r>
            <a:r>
              <a:rPr lang="en-US" dirty="0">
                <a:latin typeface="+mn-lt"/>
              </a:rPr>
              <a:t>in constant tension</a:t>
            </a:r>
            <a:r>
              <a:rPr lang="cs-CZ" dirty="0">
                <a:latin typeface="+mn-lt"/>
              </a:rPr>
              <a:t>): </a:t>
            </a:r>
          </a:p>
          <a:p>
            <a:r>
              <a:rPr lang="en-US" dirty="0">
                <a:latin typeface="+mn-lt"/>
              </a:rPr>
              <a:t>the alveolus with bigger radius has lower pressure</a:t>
            </a:r>
            <a:r>
              <a:rPr lang="cs-CZ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cs-CZ" dirty="0">
                <a:latin typeface="+mn-lt"/>
                <a:sym typeface="Symbol"/>
              </a:rPr>
              <a:t> </a:t>
            </a:r>
            <a:r>
              <a:rPr lang="en-US" dirty="0">
                <a:latin typeface="+mn-lt"/>
              </a:rPr>
              <a:t>the air would move from a smaller alveolus to a bigger one</a:t>
            </a:r>
            <a:endParaRPr lang="cs-CZ" dirty="0">
              <a:latin typeface="+mn-lt"/>
              <a:sym typeface="Symbol"/>
            </a:endParaRPr>
          </a:p>
          <a:p>
            <a:r>
              <a:rPr lang="cs-CZ" dirty="0">
                <a:latin typeface="+mn-lt"/>
                <a:sym typeface="Symbol"/>
              </a:rPr>
              <a:t> </a:t>
            </a:r>
            <a:r>
              <a:rPr lang="cs-CZ" dirty="0" err="1">
                <a:latin typeface="+mn-lt"/>
              </a:rPr>
              <a:t>collapse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smaller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alveoli</a:t>
            </a:r>
            <a:endParaRPr lang="cs-CZ" dirty="0">
              <a:latin typeface="+mn-lt"/>
              <a:sym typeface="Symbol"/>
            </a:endParaRPr>
          </a:p>
          <a:p>
            <a:pPr marL="342900" indent="-342900">
              <a:buClr>
                <a:schemeClr val="tx2"/>
              </a:buClr>
              <a:buFont typeface="Tahoma" panose="020B0604030504040204" pitchFamily="34" charset="0"/>
              <a:buChar char="―"/>
            </a:pPr>
            <a:endParaRPr lang="cs-CZ" dirty="0">
              <a:latin typeface="+mn-lt"/>
              <a:sym typeface="Symbo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C5E7B1-CDAA-4779-987B-463C6A649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/>
          <a:stretch/>
        </p:blipFill>
        <p:spPr>
          <a:xfrm>
            <a:off x="493350" y="3788015"/>
            <a:ext cx="2379008" cy="2394478"/>
          </a:xfrm>
          <a:prstGeom prst="rect">
            <a:avLst/>
          </a:prstGeom>
        </p:spPr>
      </p:pic>
      <p:grpSp>
        <p:nvGrpSpPr>
          <p:cNvPr id="10" name="Group 123">
            <a:extLst>
              <a:ext uri="{FF2B5EF4-FFF2-40B4-BE49-F238E27FC236}">
                <a16:creationId xmlns:a16="http://schemas.microsoft.com/office/drawing/2014/main" id="{90512BE2-B4E5-492B-ACA5-1B8266F4053D}"/>
              </a:ext>
            </a:extLst>
          </p:cNvPr>
          <p:cNvGrpSpPr>
            <a:grpSpLocks/>
          </p:cNvGrpSpPr>
          <p:nvPr/>
        </p:nvGrpSpPr>
        <p:grpSpPr bwMode="auto">
          <a:xfrm>
            <a:off x="4434923" y="5396416"/>
            <a:ext cx="1908175" cy="1330325"/>
            <a:chOff x="1806" y="979"/>
            <a:chExt cx="1202" cy="838"/>
          </a:xfrm>
        </p:grpSpPr>
        <p:sp>
          <p:nvSpPr>
            <p:cNvPr id="11" name="Rectangle 124">
              <a:extLst>
                <a:ext uri="{FF2B5EF4-FFF2-40B4-BE49-F238E27FC236}">
                  <a16:creationId xmlns:a16="http://schemas.microsoft.com/office/drawing/2014/main" id="{F7B67036-5FFC-4E27-AA86-00B567E1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C287A25D-8592-49D3-87EB-3FCC95FDF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AutoShape 126">
              <a:extLst>
                <a:ext uri="{FF2B5EF4-FFF2-40B4-BE49-F238E27FC236}">
                  <a16:creationId xmlns:a16="http://schemas.microsoft.com/office/drawing/2014/main" id="{257B2BA2-989A-4411-8623-025B41F3F8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0236E614-7EC3-4F56-A463-A8A8D6923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Rectangle 128">
              <a:extLst>
                <a:ext uri="{FF2B5EF4-FFF2-40B4-BE49-F238E27FC236}">
                  <a16:creationId xmlns:a16="http://schemas.microsoft.com/office/drawing/2014/main" id="{4C216EFE-8257-4B68-8D63-0479C432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r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6" name="Rectangle 129">
              <a:extLst>
                <a:ext uri="{FF2B5EF4-FFF2-40B4-BE49-F238E27FC236}">
                  <a16:creationId xmlns:a16="http://schemas.microsoft.com/office/drawing/2014/main" id="{137A4DE0-3D74-46D4-9EB9-7D67AC5C7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T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7" name="Rectangle 130">
              <a:extLst>
                <a:ext uri="{FF2B5EF4-FFF2-40B4-BE49-F238E27FC236}">
                  <a16:creationId xmlns:a16="http://schemas.microsoft.com/office/drawing/2014/main" id="{9F9FB215-5135-4661-B6A7-2372BC951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 b="1" i="1">
                  <a:solidFill>
                    <a:srgbClr val="000000"/>
                  </a:solidFill>
                </a:rPr>
                <a:t>P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8" name="Rectangle 131">
              <a:extLst>
                <a:ext uri="{FF2B5EF4-FFF2-40B4-BE49-F238E27FC236}">
                  <a16:creationId xmlns:a16="http://schemas.microsoft.com/office/drawing/2014/main" id="{5053F70B-3E3C-4162-A4E8-7863D8C33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</a:rPr>
                <a:t>2</a:t>
              </a:r>
              <a:endParaRPr lang="en-GB" altLang="cs-CZ" b="1" i="1">
                <a:latin typeface="Arial" pitchFamily="34" charset="0"/>
              </a:endParaRPr>
            </a:p>
          </p:txBody>
        </p:sp>
        <p:sp>
          <p:nvSpPr>
            <p:cNvPr id="19" name="Rectangle 132">
              <a:extLst>
                <a:ext uri="{FF2B5EF4-FFF2-40B4-BE49-F238E27FC236}">
                  <a16:creationId xmlns:a16="http://schemas.microsoft.com/office/drawing/2014/main" id="{C108F7EC-A9CD-4B39-BBCC-47ABACB76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cs-CZ" sz="35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GB" altLang="cs-CZ" b="1" i="1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32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">
            <a:extLst>
              <a:ext uri="{FF2B5EF4-FFF2-40B4-BE49-F238E27FC236}">
                <a16:creationId xmlns:a16="http://schemas.microsoft.com/office/drawing/2014/main" id="{C1FAC603-072D-438D-B9FA-478F34236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685" y="2653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2227" name="Rectangle 31">
            <a:extLst>
              <a:ext uri="{FF2B5EF4-FFF2-40B4-BE49-F238E27FC236}">
                <a16:creationId xmlns:a16="http://schemas.microsoft.com/office/drawing/2014/main" id="{F5A78D5B-FB06-40B5-A384-021FA968B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2575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2228" name="Text Box 38">
            <a:extLst>
              <a:ext uri="{FF2B5EF4-FFF2-40B4-BE49-F238E27FC236}">
                <a16:creationId xmlns:a16="http://schemas.microsoft.com/office/drawing/2014/main" id="{9E6F4792-0B5C-41BB-9FF0-E20DEB47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1738" y="6362700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cs-CZ" sz="2400" b="1">
                <a:solidFill>
                  <a:srgbClr val="FFFFFF"/>
                </a:solidFill>
              </a:rPr>
              <a:t>16</a:t>
            </a:r>
            <a:endParaRPr lang="cs-CZ" altLang="cs-CZ" sz="2400" b="1">
              <a:solidFill>
                <a:srgbClr val="FFFFFF"/>
              </a:solidFill>
            </a:endParaRPr>
          </a:p>
        </p:txBody>
      </p:sp>
      <p:sp>
        <p:nvSpPr>
          <p:cNvPr id="52229" name="Text Box 39">
            <a:extLst>
              <a:ext uri="{FF2B5EF4-FFF2-40B4-BE49-F238E27FC236}">
                <a16:creationId xmlns:a16="http://schemas.microsoft.com/office/drawing/2014/main" id="{6EFA975B-A20A-4751-A299-1186AD82B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6" y="5407025"/>
            <a:ext cx="230346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endParaRPr lang="en-US" altLang="cs-CZ" sz="26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856" name="Group 96">
            <a:extLst>
              <a:ext uri="{FF2B5EF4-FFF2-40B4-BE49-F238E27FC236}">
                <a16:creationId xmlns:a16="http://schemas.microsoft.com/office/drawing/2014/main" id="{B88B4364-9EBA-47CD-B7E1-7251A8D85B2A}"/>
              </a:ext>
            </a:extLst>
          </p:cNvPr>
          <p:cNvGrpSpPr>
            <a:grpSpLocks/>
          </p:cNvGrpSpPr>
          <p:nvPr/>
        </p:nvGrpSpPr>
        <p:grpSpPr bwMode="auto">
          <a:xfrm>
            <a:off x="6664326" y="1793875"/>
            <a:ext cx="3355975" cy="1885950"/>
            <a:chOff x="3238" y="1130"/>
            <a:chExt cx="2114" cy="1188"/>
          </a:xfrm>
        </p:grpSpPr>
        <p:grpSp>
          <p:nvGrpSpPr>
            <p:cNvPr id="52290" name="Group 2">
              <a:extLst>
                <a:ext uri="{FF2B5EF4-FFF2-40B4-BE49-F238E27FC236}">
                  <a16:creationId xmlns:a16="http://schemas.microsoft.com/office/drawing/2014/main" id="{53DA1E7C-0719-4E2A-81D8-D6C9FC20D8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1130"/>
              <a:ext cx="1701" cy="1188"/>
              <a:chOff x="3651" y="890"/>
              <a:chExt cx="1701" cy="1188"/>
            </a:xfrm>
          </p:grpSpPr>
          <p:grpSp>
            <p:nvGrpSpPr>
              <p:cNvPr id="52292" name="Group 3">
                <a:extLst>
                  <a:ext uri="{FF2B5EF4-FFF2-40B4-BE49-F238E27FC236}">
                    <a16:creationId xmlns:a16="http://schemas.microsoft.com/office/drawing/2014/main" id="{8D8484B6-C0B0-47EB-B947-ADE9E57CCD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1" y="890"/>
                <a:ext cx="1701" cy="1188"/>
                <a:chOff x="3651" y="890"/>
                <a:chExt cx="1701" cy="1188"/>
              </a:xfrm>
            </p:grpSpPr>
            <p:grpSp>
              <p:nvGrpSpPr>
                <p:cNvPr id="52296" name="Group 4">
                  <a:extLst>
                    <a:ext uri="{FF2B5EF4-FFF2-40B4-BE49-F238E27FC236}">
                      <a16:creationId xmlns:a16="http://schemas.microsoft.com/office/drawing/2014/main" id="{486CB789-2828-41F2-BCFB-B66C30DFBD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75" y="1300"/>
                  <a:ext cx="276" cy="139"/>
                  <a:chOff x="4075" y="1300"/>
                  <a:chExt cx="276" cy="139"/>
                </a:xfrm>
              </p:grpSpPr>
              <p:sp>
                <p:nvSpPr>
                  <p:cNvPr id="52313" name="Line 5">
                    <a:extLst>
                      <a:ext uri="{FF2B5EF4-FFF2-40B4-BE49-F238E27FC236}">
                        <a16:creationId xmlns:a16="http://schemas.microsoft.com/office/drawing/2014/main" id="{B3C50DCC-1322-4D11-9C30-CA760907829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rot="3176146">
                    <a:off x="4241" y="1278"/>
                    <a:ext cx="0" cy="22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cs-CZ" sz="18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314" name="Line 6">
                    <a:extLst>
                      <a:ext uri="{FF2B5EF4-FFF2-40B4-BE49-F238E27FC236}">
                        <a16:creationId xmlns:a16="http://schemas.microsoft.com/office/drawing/2014/main" id="{EA9D0E3A-0227-4550-9A6C-C182A08A1324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 rot="3176146">
                    <a:off x="4089" y="1409"/>
                    <a:ext cx="6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cs-CZ" sz="1800">
                      <a:solidFill>
                        <a:srgbClr val="000000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52315" name="Rectangle 7">
                    <a:extLst>
                      <a:ext uri="{FF2B5EF4-FFF2-40B4-BE49-F238E27FC236}">
                        <a16:creationId xmlns:a16="http://schemas.microsoft.com/office/drawing/2014/main" id="{D377B2E2-CF93-43A7-88AE-422A9E0418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3154254">
                    <a:off x="4142" y="1233"/>
                    <a:ext cx="104" cy="2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None/>
                    </a:pPr>
                    <a:endParaRPr lang="cs-CZ" altLang="cs-CZ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52297" name="Group 8">
                  <a:extLst>
                    <a:ext uri="{FF2B5EF4-FFF2-40B4-BE49-F238E27FC236}">
                      <a16:creationId xmlns:a16="http://schemas.microsoft.com/office/drawing/2014/main" id="{493170E9-DD37-4F84-886A-D39FC0519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51" y="890"/>
                  <a:ext cx="1701" cy="1188"/>
                  <a:chOff x="3651" y="902"/>
                  <a:chExt cx="1701" cy="1188"/>
                </a:xfrm>
              </p:grpSpPr>
              <p:grpSp>
                <p:nvGrpSpPr>
                  <p:cNvPr id="52298" name="Group 9">
                    <a:extLst>
                      <a:ext uri="{FF2B5EF4-FFF2-40B4-BE49-F238E27FC236}">
                        <a16:creationId xmlns:a16="http://schemas.microsoft.com/office/drawing/2014/main" id="{0C2A9D40-D461-4B9D-B009-C4EA2D520F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51" y="902"/>
                    <a:ext cx="1701" cy="1188"/>
                    <a:chOff x="3651" y="902"/>
                    <a:chExt cx="1701" cy="1188"/>
                  </a:xfrm>
                </p:grpSpPr>
                <p:sp>
                  <p:nvSpPr>
                    <p:cNvPr id="52300" name="Line 10">
                      <a:extLst>
                        <a:ext uri="{FF2B5EF4-FFF2-40B4-BE49-F238E27FC236}">
                          <a16:creationId xmlns:a16="http://schemas.microsoft.com/office/drawing/2014/main" id="{88051778-5D68-4F6E-BAF0-8D4F149B25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8423854" flipH="1">
                      <a:off x="4584" y="1477"/>
                      <a:ext cx="9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cs-CZ" sz="180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52301" name="Group 11">
                      <a:extLst>
                        <a:ext uri="{FF2B5EF4-FFF2-40B4-BE49-F238E27FC236}">
                          <a16:creationId xmlns:a16="http://schemas.microsoft.com/office/drawing/2014/main" id="{7F07EF76-1C87-4C06-AEE5-062A6E8C16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1" y="902"/>
                      <a:ext cx="1701" cy="1188"/>
                      <a:chOff x="3651" y="902"/>
                      <a:chExt cx="1701" cy="1188"/>
                    </a:xfrm>
                  </p:grpSpPr>
                  <p:sp>
                    <p:nvSpPr>
                      <p:cNvPr id="52302" name="Oval 12">
                        <a:extLst>
                          <a:ext uri="{FF2B5EF4-FFF2-40B4-BE49-F238E27FC236}">
                            <a16:creationId xmlns:a16="http://schemas.microsoft.com/office/drawing/2014/main" id="{9B7F94E4-C3EA-4915-8207-42E2105527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423854" flipH="1">
                        <a:off x="4569" y="1307"/>
                        <a:ext cx="773" cy="793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None/>
                        </a:pPr>
                        <a:endParaRPr lang="cs-CZ" altLang="cs-CZ" sz="18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52303" name="Oval 13">
                        <a:extLst>
                          <a:ext uri="{FF2B5EF4-FFF2-40B4-BE49-F238E27FC236}">
                            <a16:creationId xmlns:a16="http://schemas.microsoft.com/office/drawing/2014/main" id="{34ED6833-3361-42BA-8185-38E13F953215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3176146">
                        <a:off x="3657" y="1292"/>
                        <a:ext cx="503" cy="51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None/>
                        </a:pPr>
                        <a:endParaRPr lang="cs-CZ" altLang="cs-CZ" sz="180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grpSp>
                    <p:nvGrpSpPr>
                      <p:cNvPr id="52304" name="Group 14">
                        <a:extLst>
                          <a:ext uri="{FF2B5EF4-FFF2-40B4-BE49-F238E27FC236}">
                            <a16:creationId xmlns:a16="http://schemas.microsoft.com/office/drawing/2014/main" id="{AD671635-D7DD-4A23-BA7A-84D4CBB831D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65" y="1311"/>
                        <a:ext cx="613" cy="145"/>
                        <a:chOff x="4065" y="1311"/>
                        <a:chExt cx="613" cy="145"/>
                      </a:xfrm>
                    </p:grpSpPr>
                    <p:sp>
                      <p:nvSpPr>
                        <p:cNvPr id="52309" name="Line 15">
                          <a:extLst>
                            <a:ext uri="{FF2B5EF4-FFF2-40B4-BE49-F238E27FC236}">
                              <a16:creationId xmlns:a16="http://schemas.microsoft.com/office/drawing/2014/main" id="{E035A443-6C8E-4BCC-9A19-2C63D51C0CCF}"/>
                            </a:ext>
                          </a:extLst>
                        </p:cNvPr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rot="3176146">
                          <a:off x="4170" y="1206"/>
                          <a:ext cx="0" cy="2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 sz="18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2310" name="Rectangle 16">
                          <a:extLst>
                            <a:ext uri="{FF2B5EF4-FFF2-40B4-BE49-F238E27FC236}">
                              <a16:creationId xmlns:a16="http://schemas.microsoft.com/office/drawing/2014/main" id="{6D77CE9A-D3B7-4247-AD52-B677D277B5BE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2529886">
                          <a:off x="4090" y="1377"/>
                          <a:ext cx="61" cy="7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algn="ctr">
                            <a:spcBef>
                              <a:spcPct val="0"/>
                            </a:spcBef>
                            <a:buNone/>
                          </a:pPr>
                          <a:endParaRPr lang="cs-CZ" altLang="cs-CZ" sz="180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2311" name="Line 17">
                          <a:extLst>
                            <a:ext uri="{FF2B5EF4-FFF2-40B4-BE49-F238E27FC236}">
                              <a16:creationId xmlns:a16="http://schemas.microsoft.com/office/drawing/2014/main" id="{B48F4EF0-2822-4B2B-AE12-70F2A89EC3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8242774" flipH="1">
                          <a:off x="4456" y="1262"/>
                          <a:ext cx="17" cy="33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 sz="18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2312" name="Line 18">
                          <a:extLst>
                            <a:ext uri="{FF2B5EF4-FFF2-40B4-BE49-F238E27FC236}">
                              <a16:creationId xmlns:a16="http://schemas.microsoft.com/office/drawing/2014/main" id="{1735E49C-69A6-4C4E-B8DD-B3AC14358AC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18423854" flipH="1">
                          <a:off x="4527" y="1198"/>
                          <a:ext cx="0" cy="3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 sz="18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52305" name="Group 19">
                        <a:extLst>
                          <a:ext uri="{FF2B5EF4-FFF2-40B4-BE49-F238E27FC236}">
                            <a16:creationId xmlns:a16="http://schemas.microsoft.com/office/drawing/2014/main" id="{D729153C-9DC7-41F1-9BBD-03508C9E8C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51" y="902"/>
                        <a:ext cx="153" cy="349"/>
                        <a:chOff x="4251" y="902"/>
                        <a:chExt cx="153" cy="349"/>
                      </a:xfrm>
                    </p:grpSpPr>
                    <p:sp>
                      <p:nvSpPr>
                        <p:cNvPr id="52306" name="Line 20">
                          <a:extLst>
                            <a:ext uri="{FF2B5EF4-FFF2-40B4-BE49-F238E27FC236}">
                              <a16:creationId xmlns:a16="http://schemas.microsoft.com/office/drawing/2014/main" id="{D2CC27A3-264F-4BEC-89CA-2493521AA63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52" y="913"/>
                          <a:ext cx="0" cy="33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 sz="18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2307" name="Line 21">
                          <a:extLst>
                            <a:ext uri="{FF2B5EF4-FFF2-40B4-BE49-F238E27FC236}">
                              <a16:creationId xmlns:a16="http://schemas.microsoft.com/office/drawing/2014/main" id="{96569171-6C70-40D3-82F8-B71A25C9702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04" y="902"/>
                          <a:ext cx="0" cy="34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 sz="18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52308" name="Line 22">
                          <a:extLst>
                            <a:ext uri="{FF2B5EF4-FFF2-40B4-BE49-F238E27FC236}">
                              <a16:creationId xmlns:a16="http://schemas.microsoft.com/office/drawing/2014/main" id="{A20AEB6A-84A4-4478-B254-A6CAE1CCDDB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51" y="1051"/>
                          <a:ext cx="147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CC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eaLnBrk="0" hangingPunct="0"/>
                          <a:endParaRPr lang="cs-CZ" sz="180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52299" name="Rectangle 23">
                    <a:extLst>
                      <a:ext uri="{FF2B5EF4-FFF2-40B4-BE49-F238E27FC236}">
                        <a16:creationId xmlns:a16="http://schemas.microsoft.com/office/drawing/2014/main" id="{87E298BF-0DFF-4360-A21B-49B16A23F4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8216356" flipH="1">
                    <a:off x="4590" y="1406"/>
                    <a:ext cx="85" cy="16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None/>
                    </a:pPr>
                    <a:endParaRPr lang="cs-CZ" altLang="cs-CZ" sz="18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52293" name="Group 24">
                <a:extLst>
                  <a:ext uri="{FF2B5EF4-FFF2-40B4-BE49-F238E27FC236}">
                    <a16:creationId xmlns:a16="http://schemas.microsoft.com/office/drawing/2014/main" id="{5D446BED-2E5E-424F-81F3-C6B719BFA6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9" y="1039"/>
                <a:ext cx="367" cy="336"/>
                <a:chOff x="4249" y="1039"/>
                <a:chExt cx="367" cy="336"/>
              </a:xfrm>
            </p:grpSpPr>
            <p:sp>
              <p:nvSpPr>
                <p:cNvPr id="52294" name="Rectangle 25">
                  <a:extLst>
                    <a:ext uri="{FF2B5EF4-FFF2-40B4-BE49-F238E27FC236}">
                      <a16:creationId xmlns:a16="http://schemas.microsoft.com/office/drawing/2014/main" id="{49659879-C28A-4259-9484-5596EE36DA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2" y="1039"/>
                  <a:ext cx="136" cy="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endParaRPr lang="cs-CZ" altLang="cs-CZ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295" name="Rectangle 26">
                  <a:extLst>
                    <a:ext uri="{FF2B5EF4-FFF2-40B4-BE49-F238E27FC236}">
                      <a16:creationId xmlns:a16="http://schemas.microsoft.com/office/drawing/2014/main" id="{CD807816-7866-4615-9F90-09EF522238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283414">
                  <a:off x="4389" y="1147"/>
                  <a:ext cx="88" cy="3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endParaRPr lang="cs-CZ" altLang="cs-CZ" sz="18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2291" name="AutoShape 40">
              <a:extLst>
                <a:ext uri="{FF2B5EF4-FFF2-40B4-BE49-F238E27FC236}">
                  <a16:creationId xmlns:a16="http://schemas.microsoft.com/office/drawing/2014/main" id="{7B80A688-569C-46D0-B35A-6B342F82C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557"/>
              <a:ext cx="183" cy="128"/>
            </a:xfrm>
            <a:prstGeom prst="rightArrow">
              <a:avLst>
                <a:gd name="adj1" fmla="val 50000"/>
                <a:gd name="adj2" fmla="val 35742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</p:grpSp>
      <p:sp>
        <p:nvSpPr>
          <p:cNvPr id="245801" name="Rectangle 41">
            <a:extLst>
              <a:ext uri="{FF2B5EF4-FFF2-40B4-BE49-F238E27FC236}">
                <a16:creationId xmlns:a16="http://schemas.microsoft.com/office/drawing/2014/main" id="{C5100D9E-9F0E-4794-81DE-B339D49F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3609975"/>
            <a:ext cx="3852863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cs-CZ" sz="26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cs-CZ" sz="2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cs-CZ" altLang="cs-CZ" sz="22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600" b="1" i="1">
                <a:solidFill>
                  <a:srgbClr val="008080"/>
                </a:solidFill>
                <a:latin typeface="Times New Roman" panose="02020603050405020304" pitchFamily="18" charset="0"/>
              </a:rPr>
              <a:t>r  </a:t>
            </a:r>
            <a:r>
              <a:rPr lang="cs-CZ" altLang="cs-CZ" sz="2400" b="1" i="1">
                <a:solidFill>
                  <a:srgbClr val="00808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cs-CZ" sz="2200" b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radius</a:t>
            </a:r>
            <a:endParaRPr lang="cs-CZ" altLang="cs-CZ" sz="2200" b="1">
              <a:solidFill>
                <a:srgbClr val="008080"/>
              </a:solidFill>
              <a:latin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  <a:buNone/>
            </a:pPr>
            <a:r>
              <a:rPr lang="en-US" altLang="cs-CZ" sz="26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600" b="1" i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lang="en-GB" altLang="cs-CZ" sz="2200" b="1">
                <a:solidFill>
                  <a:srgbClr val="FF0066"/>
                </a:solidFill>
                <a:latin typeface="Times New Roman" panose="02020603050405020304" pitchFamily="18" charset="0"/>
              </a:rPr>
              <a:t>surface tension</a:t>
            </a:r>
          </a:p>
        </p:txBody>
      </p:sp>
      <p:sp>
        <p:nvSpPr>
          <p:cNvPr id="52232" name="Rectangle 42">
            <a:extLst>
              <a:ext uri="{FF2B5EF4-FFF2-40B4-BE49-F238E27FC236}">
                <a16:creationId xmlns:a16="http://schemas.microsoft.com/office/drawing/2014/main" id="{3DC5A695-FB82-4753-B2D1-F7E02FA6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300039"/>
            <a:ext cx="3419475" cy="396875"/>
          </a:xfrm>
          <a:prstGeom prst="rect">
            <a:avLst/>
          </a:prstGeom>
          <a:solidFill>
            <a:srgbClr val="CCCCFF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cs-CZ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OF L</a:t>
            </a:r>
            <a:r>
              <a:rPr lang="en-US" altLang="cs-CZ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APLACE </a:t>
            </a:r>
            <a:endParaRPr lang="cs-CZ" altLang="cs-CZ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3" name="Text Box 43">
            <a:extLst>
              <a:ext uri="{FF2B5EF4-FFF2-40B4-BE49-F238E27FC236}">
                <a16:creationId xmlns:a16="http://schemas.microsoft.com/office/drawing/2014/main" id="{363B474A-52AB-4337-B043-8024E5FC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652463"/>
            <a:ext cx="32591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cs-CZ" sz="2600" b="1">
                <a:solidFill>
                  <a:srgbClr val="FF0000"/>
                </a:solidFill>
                <a:latin typeface="Times New Roman" panose="02020603050405020304" pitchFamily="18" charset="0"/>
              </a:rPr>
              <a:t>spherical  structures</a:t>
            </a:r>
            <a:endParaRPr lang="en-US" altLang="cs-CZ" sz="2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805" name="Group 45">
            <a:extLst>
              <a:ext uri="{FF2B5EF4-FFF2-40B4-BE49-F238E27FC236}">
                <a16:creationId xmlns:a16="http://schemas.microsoft.com/office/drawing/2014/main" id="{03BE0E9A-0EFB-4266-AF8E-718726614C09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870325"/>
            <a:ext cx="6330950" cy="2014538"/>
            <a:chOff x="1088" y="2198"/>
            <a:chExt cx="3988" cy="1269"/>
          </a:xfrm>
        </p:grpSpPr>
        <p:grpSp>
          <p:nvGrpSpPr>
            <p:cNvPr id="52286" name="Group 46">
              <a:extLst>
                <a:ext uri="{FF2B5EF4-FFF2-40B4-BE49-F238E27FC236}">
                  <a16:creationId xmlns:a16="http://schemas.microsoft.com/office/drawing/2014/main" id="{4EB3A321-764D-450D-A97B-B548D05DE7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3226"/>
              <a:ext cx="2670" cy="241"/>
              <a:chOff x="1088" y="3226"/>
              <a:chExt cx="2670" cy="241"/>
            </a:xfrm>
          </p:grpSpPr>
          <p:sp>
            <p:nvSpPr>
              <p:cNvPr id="52288" name="Text Box 47">
                <a:extLst>
                  <a:ext uri="{FF2B5EF4-FFF2-40B4-BE49-F238E27FC236}">
                    <a16:creationId xmlns:a16="http://schemas.microsoft.com/office/drawing/2014/main" id="{F7F7355C-668E-4455-B16C-76C37135B5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3226"/>
                <a:ext cx="2461" cy="241"/>
              </a:xfrm>
              <a:prstGeom prst="rect">
                <a:avLst/>
              </a:prstGeom>
              <a:gradFill rotWithShape="1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:r>
                  <a:rPr lang="en-GB" altLang="cs-CZ" sz="2300" b="1">
                    <a:solidFill>
                      <a:srgbClr val="FF6600"/>
                    </a:solidFill>
                    <a:latin typeface="Times New Roman" panose="02020603050405020304" pitchFamily="18" charset="0"/>
                  </a:rPr>
                  <a:t>EXPANSION OF ALVEOLI </a:t>
                </a:r>
              </a:p>
            </p:txBody>
          </p:sp>
          <p:sp>
            <p:nvSpPr>
              <p:cNvPr id="52289" name="Oval 48">
                <a:extLst>
                  <a:ext uri="{FF2B5EF4-FFF2-40B4-BE49-F238E27FC236}">
                    <a16:creationId xmlns:a16="http://schemas.microsoft.com/office/drawing/2014/main" id="{2ADAB7CD-2621-446F-9EB5-ADFE0998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" y="3294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87" name="AutoShape 49">
              <a:extLst>
                <a:ext uri="{FF2B5EF4-FFF2-40B4-BE49-F238E27FC236}">
                  <a16:creationId xmlns:a16="http://schemas.microsoft.com/office/drawing/2014/main" id="{AAB48024-D011-4923-B623-7649467FA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4" y="2198"/>
              <a:ext cx="242" cy="442"/>
            </a:xfrm>
            <a:prstGeom prst="upArrow">
              <a:avLst>
                <a:gd name="adj1" fmla="val 50000"/>
                <a:gd name="adj2" fmla="val 45661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</p:grpSp>
      <p:sp>
        <p:nvSpPr>
          <p:cNvPr id="245810" name="Text Box 50">
            <a:extLst>
              <a:ext uri="{FF2B5EF4-FFF2-40B4-BE49-F238E27FC236}">
                <a16:creationId xmlns:a16="http://schemas.microsoft.com/office/drawing/2014/main" id="{ECD464E0-85DD-444B-8CB3-ADAFCE3A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3375025"/>
            <a:ext cx="1182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2400" b="1" i="1">
                <a:solidFill>
                  <a:srgbClr val="333399"/>
                </a:solidFill>
                <a:latin typeface="Times New Roman" panose="02020603050405020304" pitchFamily="18" charset="0"/>
              </a:rPr>
              <a:t>P</a:t>
            </a:r>
            <a:r>
              <a:rPr lang="cs-CZ" altLang="cs-CZ" sz="2400" b="1" i="1" baseline="-25000">
                <a:solidFill>
                  <a:srgbClr val="333399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2400" b="1" i="1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cs-CZ" altLang="cs-CZ" sz="2400" b="1" i="1">
                <a:solidFill>
                  <a:srgbClr val="333399"/>
                </a:solidFill>
                <a:latin typeface="Times New Roman" panose="02020603050405020304" pitchFamily="18" charset="0"/>
              </a:rPr>
              <a:t> P</a:t>
            </a:r>
            <a:r>
              <a:rPr lang="cs-CZ" altLang="cs-CZ" sz="2400" b="1" i="1" baseline="-25000">
                <a:solidFill>
                  <a:srgbClr val="333399"/>
                </a:solidFill>
                <a:latin typeface="Times New Roman" panose="02020603050405020304" pitchFamily="18" charset="0"/>
              </a:rPr>
              <a:t>2</a:t>
            </a:r>
            <a:endParaRPr lang="cs-CZ" altLang="cs-CZ" sz="2400" b="1" i="1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811" name="Group 51">
            <a:extLst>
              <a:ext uri="{FF2B5EF4-FFF2-40B4-BE49-F238E27FC236}">
                <a16:creationId xmlns:a16="http://schemas.microsoft.com/office/drawing/2014/main" id="{901F758F-FBAC-40F2-8A17-22815E69E17A}"/>
              </a:ext>
            </a:extLst>
          </p:cNvPr>
          <p:cNvGrpSpPr>
            <a:grpSpLocks/>
          </p:cNvGrpSpPr>
          <p:nvPr/>
        </p:nvGrpSpPr>
        <p:grpSpPr bwMode="auto">
          <a:xfrm>
            <a:off x="7489826" y="2668588"/>
            <a:ext cx="2511425" cy="533400"/>
            <a:chOff x="3758" y="1425"/>
            <a:chExt cx="1582" cy="336"/>
          </a:xfrm>
        </p:grpSpPr>
        <p:sp>
          <p:nvSpPr>
            <p:cNvPr id="52284" name="Text Box 52">
              <a:extLst>
                <a:ext uri="{FF2B5EF4-FFF2-40B4-BE49-F238E27FC236}">
                  <a16:creationId xmlns:a16="http://schemas.microsoft.com/office/drawing/2014/main" id="{FD803D4E-5B83-4EE2-9DEC-9FB836B83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1425"/>
              <a:ext cx="380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cs-CZ" altLang="cs-CZ" sz="2400" b="1" i="1">
                  <a:solidFill>
                    <a:srgbClr val="333399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400" b="1" i="1" baseline="-25000">
                  <a:solidFill>
                    <a:srgbClr val="333399"/>
                  </a:solidFill>
                  <a:latin typeface="Times New Roman" panose="02020603050405020304" pitchFamily="18" charset="0"/>
                </a:rPr>
                <a:t>1</a:t>
              </a:r>
              <a:endParaRPr lang="cs-CZ" altLang="cs-CZ" sz="2400" b="1" i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85" name="Text Box 53">
              <a:extLst>
                <a:ext uri="{FF2B5EF4-FFF2-40B4-BE49-F238E27FC236}">
                  <a16:creationId xmlns:a16="http://schemas.microsoft.com/office/drawing/2014/main" id="{00C1ED7C-A570-4C26-95A6-CE79608DD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2" y="1514"/>
              <a:ext cx="518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cs-CZ" altLang="cs-CZ" sz="2400" b="1" i="1">
                  <a:solidFill>
                    <a:srgbClr val="333399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400" b="1" i="1" baseline="-25000">
                  <a:solidFill>
                    <a:srgbClr val="333399"/>
                  </a:solidFill>
                  <a:latin typeface="Times New Roman" panose="02020603050405020304" pitchFamily="18" charset="0"/>
                </a:rPr>
                <a:t>2</a:t>
              </a:r>
              <a:endParaRPr lang="cs-CZ" altLang="cs-CZ" sz="2400" b="1" i="1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855" name="Group 95">
            <a:extLst>
              <a:ext uri="{FF2B5EF4-FFF2-40B4-BE49-F238E27FC236}">
                <a16:creationId xmlns:a16="http://schemas.microsoft.com/office/drawing/2014/main" id="{9F69FB64-3A0C-4791-9E51-22FB5CA448C1}"/>
              </a:ext>
            </a:extLst>
          </p:cNvPr>
          <p:cNvGrpSpPr>
            <a:grpSpLocks/>
          </p:cNvGrpSpPr>
          <p:nvPr/>
        </p:nvGrpSpPr>
        <p:grpSpPr bwMode="auto">
          <a:xfrm>
            <a:off x="7508876" y="2266950"/>
            <a:ext cx="2244725" cy="458788"/>
            <a:chOff x="3770" y="1428"/>
            <a:chExt cx="1414" cy="289"/>
          </a:xfrm>
        </p:grpSpPr>
        <p:grpSp>
          <p:nvGrpSpPr>
            <p:cNvPr id="52278" name="Group 27">
              <a:extLst>
                <a:ext uri="{FF2B5EF4-FFF2-40B4-BE49-F238E27FC236}">
                  <a16:creationId xmlns:a16="http://schemas.microsoft.com/office/drawing/2014/main" id="{2B59F586-C532-4E54-A8F8-CE4346F02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" y="1490"/>
              <a:ext cx="167" cy="161"/>
              <a:chOff x="4247" y="1250"/>
              <a:chExt cx="167" cy="161"/>
            </a:xfrm>
          </p:grpSpPr>
          <p:sp>
            <p:nvSpPr>
              <p:cNvPr id="52282" name="Rectangle 28">
                <a:extLst>
                  <a:ext uri="{FF2B5EF4-FFF2-40B4-BE49-F238E27FC236}">
                    <a16:creationId xmlns:a16="http://schemas.microsoft.com/office/drawing/2014/main" id="{1F13CE9C-342A-466A-8122-E9F9E96A9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3615">
                <a:off x="4249" y="1263"/>
                <a:ext cx="74" cy="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83" name="Arc 29">
                <a:extLst>
                  <a:ext uri="{FF2B5EF4-FFF2-40B4-BE49-F238E27FC236}">
                    <a16:creationId xmlns:a16="http://schemas.microsoft.com/office/drawing/2014/main" id="{B635A4B3-13F3-4058-AB13-4E92A685F1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49954">
                <a:off x="4286" y="1250"/>
                <a:ext cx="128" cy="1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FF0066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2279" name="Group 54">
              <a:extLst>
                <a:ext uri="{FF2B5EF4-FFF2-40B4-BE49-F238E27FC236}">
                  <a16:creationId xmlns:a16="http://schemas.microsoft.com/office/drawing/2014/main" id="{BBB56688-7A56-4E7A-8F80-22297B6F7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0" y="1428"/>
              <a:ext cx="1414" cy="289"/>
              <a:chOff x="3770" y="1152"/>
              <a:chExt cx="1414" cy="289"/>
            </a:xfrm>
          </p:grpSpPr>
          <p:sp>
            <p:nvSpPr>
              <p:cNvPr id="52280" name="Line 55">
                <a:extLst>
                  <a:ext uri="{FF2B5EF4-FFF2-40B4-BE49-F238E27FC236}">
                    <a16:creationId xmlns:a16="http://schemas.microsoft.com/office/drawing/2014/main" id="{75E5A874-CEC3-4C8C-9B65-E61924E09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6" y="1152"/>
                <a:ext cx="108" cy="225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81" name="Line 56">
                <a:extLst>
                  <a:ext uri="{FF2B5EF4-FFF2-40B4-BE49-F238E27FC236}">
                    <a16:creationId xmlns:a16="http://schemas.microsoft.com/office/drawing/2014/main" id="{509DE905-0764-4D9A-81FD-B95D55F95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0" y="1272"/>
                <a:ext cx="98" cy="169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45817" name="Group 57">
            <a:extLst>
              <a:ext uri="{FF2B5EF4-FFF2-40B4-BE49-F238E27FC236}">
                <a16:creationId xmlns:a16="http://schemas.microsoft.com/office/drawing/2014/main" id="{F8767043-BAEB-431A-ACCC-8E79E29128E1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3870326"/>
            <a:ext cx="6337300" cy="1546225"/>
            <a:chOff x="1088" y="2198"/>
            <a:chExt cx="3992" cy="974"/>
          </a:xfrm>
        </p:grpSpPr>
        <p:sp>
          <p:nvSpPr>
            <p:cNvPr id="52274" name="AutoShape 58">
              <a:extLst>
                <a:ext uri="{FF2B5EF4-FFF2-40B4-BE49-F238E27FC236}">
                  <a16:creationId xmlns:a16="http://schemas.microsoft.com/office/drawing/2014/main" id="{8B2834F7-59C4-425F-B092-732BBB8E6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" y="2198"/>
              <a:ext cx="242" cy="442"/>
            </a:xfrm>
            <a:prstGeom prst="upArrow">
              <a:avLst>
                <a:gd name="adj1" fmla="val 50000"/>
                <a:gd name="adj2" fmla="val 4566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  <p:grpSp>
          <p:nvGrpSpPr>
            <p:cNvPr id="52275" name="Group 59">
              <a:extLst>
                <a:ext uri="{FF2B5EF4-FFF2-40B4-BE49-F238E27FC236}">
                  <a16:creationId xmlns:a16="http://schemas.microsoft.com/office/drawing/2014/main" id="{3A8807AF-489A-49C2-B3A4-F6BEB04E9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" y="2931"/>
              <a:ext cx="3992" cy="241"/>
              <a:chOff x="1224" y="2931"/>
              <a:chExt cx="3992" cy="241"/>
            </a:xfrm>
          </p:grpSpPr>
          <p:sp>
            <p:nvSpPr>
              <p:cNvPr id="52276" name="Text Box 60">
                <a:extLst>
                  <a:ext uri="{FF2B5EF4-FFF2-40B4-BE49-F238E27FC236}">
                    <a16:creationId xmlns:a16="http://schemas.microsoft.com/office/drawing/2014/main" id="{E25E6368-3762-4B11-9DAA-7BE0F042B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931"/>
                <a:ext cx="3787" cy="241"/>
              </a:xfrm>
              <a:prstGeom prst="rect">
                <a:avLst/>
              </a:prstGeom>
              <a:gradFill rotWithShape="1">
                <a:gsLst>
                  <a:gs pos="0">
                    <a:srgbClr val="767647"/>
                  </a:gs>
                  <a:gs pos="5000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:r>
                  <a:rPr lang="en-GB" altLang="cs-CZ" sz="2300" b="1">
                    <a:solidFill>
                      <a:srgbClr val="006699"/>
                    </a:solidFill>
                    <a:latin typeface="Times New Roman" panose="02020603050405020304" pitchFamily="18" charset="0"/>
                  </a:rPr>
                  <a:t>COLLAPSE OF ALVEOLI - ATELECTASIS</a:t>
                </a:r>
              </a:p>
            </p:txBody>
          </p:sp>
          <p:sp>
            <p:nvSpPr>
              <p:cNvPr id="52277" name="Oval 61">
                <a:extLst>
                  <a:ext uri="{FF2B5EF4-FFF2-40B4-BE49-F238E27FC236}">
                    <a16:creationId xmlns:a16="http://schemas.microsoft.com/office/drawing/2014/main" id="{7C8AC812-E160-452E-A59A-EF193A12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3022"/>
                <a:ext cx="91" cy="91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45822" name="Rectangle 62">
            <a:extLst>
              <a:ext uri="{FF2B5EF4-FFF2-40B4-BE49-F238E27FC236}">
                <a16:creationId xmlns:a16="http://schemas.microsoft.com/office/drawing/2014/main" id="{D8F65493-AD11-4803-927C-D613F563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3576" y="1954214"/>
            <a:ext cx="231775" cy="841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grpSp>
        <p:nvGrpSpPr>
          <p:cNvPr id="52240" name="Group 63">
            <a:extLst>
              <a:ext uri="{FF2B5EF4-FFF2-40B4-BE49-F238E27FC236}">
                <a16:creationId xmlns:a16="http://schemas.microsoft.com/office/drawing/2014/main" id="{F6DA3302-BD9A-4757-8D0B-D8A5C25D7C27}"/>
              </a:ext>
            </a:extLst>
          </p:cNvPr>
          <p:cNvGrpSpPr>
            <a:grpSpLocks/>
          </p:cNvGrpSpPr>
          <p:nvPr/>
        </p:nvGrpSpPr>
        <p:grpSpPr bwMode="auto">
          <a:xfrm>
            <a:off x="2262189" y="1760539"/>
            <a:ext cx="1487487" cy="1743075"/>
            <a:chOff x="465" y="869"/>
            <a:chExt cx="937" cy="1098"/>
          </a:xfrm>
        </p:grpSpPr>
        <p:grpSp>
          <p:nvGrpSpPr>
            <p:cNvPr id="52256" name="Group 64">
              <a:extLst>
                <a:ext uri="{FF2B5EF4-FFF2-40B4-BE49-F238E27FC236}">
                  <a16:creationId xmlns:a16="http://schemas.microsoft.com/office/drawing/2014/main" id="{2F6E1EAF-3BF1-4452-98C8-80C0C65B67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" y="869"/>
              <a:ext cx="937" cy="1098"/>
              <a:chOff x="2449" y="824"/>
              <a:chExt cx="937" cy="1098"/>
            </a:xfrm>
          </p:grpSpPr>
          <p:sp>
            <p:nvSpPr>
              <p:cNvPr id="52258" name="Oval 65">
                <a:extLst>
                  <a:ext uri="{FF2B5EF4-FFF2-40B4-BE49-F238E27FC236}">
                    <a16:creationId xmlns:a16="http://schemas.microsoft.com/office/drawing/2014/main" id="{54F9F1F3-37CC-44D1-80A8-683056E4B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6" y="1107"/>
                <a:ext cx="830" cy="7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59" name="Line 66">
                <a:extLst>
                  <a:ext uri="{FF2B5EF4-FFF2-40B4-BE49-F238E27FC236}">
                    <a16:creationId xmlns:a16="http://schemas.microsoft.com/office/drawing/2014/main" id="{BE23E039-D013-4ABA-8E7E-88DE9273C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824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60" name="Line 67">
                <a:extLst>
                  <a:ext uri="{FF2B5EF4-FFF2-40B4-BE49-F238E27FC236}">
                    <a16:creationId xmlns:a16="http://schemas.microsoft.com/office/drawing/2014/main" id="{BFF6D6B9-26D6-40A4-BBF2-E95D10734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831"/>
                <a:ext cx="0" cy="2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61" name="Line 68">
                <a:extLst>
                  <a:ext uri="{FF2B5EF4-FFF2-40B4-BE49-F238E27FC236}">
                    <a16:creationId xmlns:a16="http://schemas.microsoft.com/office/drawing/2014/main" id="{ADCF3B65-6E95-4794-974F-424C29342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9" y="1081"/>
                <a:ext cx="100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62" name="Line 69">
                <a:extLst>
                  <a:ext uri="{FF2B5EF4-FFF2-40B4-BE49-F238E27FC236}">
                    <a16:creationId xmlns:a16="http://schemas.microsoft.com/office/drawing/2014/main" id="{3F99A625-E522-462F-B1F4-C81FC3928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9" y="1615"/>
                <a:ext cx="224" cy="216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63" name="Text Box 70">
                <a:extLst>
                  <a:ext uri="{FF2B5EF4-FFF2-40B4-BE49-F238E27FC236}">
                    <a16:creationId xmlns:a16="http://schemas.microsoft.com/office/drawing/2014/main" id="{28D0D0E5-E087-4E85-AFCA-01C5ED4A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6" y="1365"/>
                <a:ext cx="224" cy="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cs-CZ" altLang="cs-CZ" sz="2000" b="1" i="1">
                    <a:solidFill>
                      <a:srgbClr val="333399"/>
                    </a:solidFill>
                    <a:latin typeface="Times New Roman" panose="02020603050405020304" pitchFamily="18" charset="0"/>
                  </a:rPr>
                  <a:t>P</a:t>
                </a:r>
              </a:p>
            </p:txBody>
          </p:sp>
          <p:sp>
            <p:nvSpPr>
              <p:cNvPr id="52264" name="Line 71">
                <a:extLst>
                  <a:ext uri="{FF2B5EF4-FFF2-40B4-BE49-F238E27FC236}">
                    <a16:creationId xmlns:a16="http://schemas.microsoft.com/office/drawing/2014/main" id="{9DEFE3C2-0386-4988-805A-C12000A97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582866">
                <a:off x="2562" y="1489"/>
                <a:ext cx="388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65" name="Text Box 72">
                <a:extLst>
                  <a:ext uri="{FF2B5EF4-FFF2-40B4-BE49-F238E27FC236}">
                    <a16:creationId xmlns:a16="http://schemas.microsoft.com/office/drawing/2014/main" id="{44D3D1B5-C749-49EC-BAD0-94A0DA4E3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3" y="1332"/>
                <a:ext cx="224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cs-CZ" altLang="cs-CZ" sz="1800" b="1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2266" name="Text Box 73">
                <a:extLst>
                  <a:ext uri="{FF2B5EF4-FFF2-40B4-BE49-F238E27FC236}">
                    <a16:creationId xmlns:a16="http://schemas.microsoft.com/office/drawing/2014/main" id="{6DE4CE2D-1A2E-4C26-96EF-E3F70B805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9" y="1672"/>
                <a:ext cx="3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cs-CZ" altLang="cs-CZ" sz="2000" b="1" i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T</a:t>
                </a:r>
              </a:p>
            </p:txBody>
          </p:sp>
          <p:sp>
            <p:nvSpPr>
              <p:cNvPr id="52267" name="Rectangle 74">
                <a:extLst>
                  <a:ext uri="{FF2B5EF4-FFF2-40B4-BE49-F238E27FC236}">
                    <a16:creationId xmlns:a16="http://schemas.microsoft.com/office/drawing/2014/main" id="{F1109D02-9A69-4D32-9985-BAA4E41AC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9" y="1047"/>
                <a:ext cx="92" cy="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68" name="Line 75">
                <a:extLst>
                  <a:ext uri="{FF2B5EF4-FFF2-40B4-BE49-F238E27FC236}">
                    <a16:creationId xmlns:a16="http://schemas.microsoft.com/office/drawing/2014/main" id="{C36CF03D-2032-4EE1-B02B-6219ED86D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496705">
                <a:off x="3201" y="1492"/>
                <a:ext cx="177" cy="4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69" name="Line 76">
                <a:extLst>
                  <a:ext uri="{FF2B5EF4-FFF2-40B4-BE49-F238E27FC236}">
                    <a16:creationId xmlns:a16="http://schemas.microsoft.com/office/drawing/2014/main" id="{F8A1A869-4903-4805-B6F0-E8D1EDED8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100000">
                <a:off x="3130" y="1631"/>
                <a:ext cx="181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70" name="Line 77">
                <a:extLst>
                  <a:ext uri="{FF2B5EF4-FFF2-40B4-BE49-F238E27FC236}">
                    <a16:creationId xmlns:a16="http://schemas.microsoft.com/office/drawing/2014/main" id="{5BC6FD18-35BC-4C44-9D81-581053F6E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592086">
                <a:off x="3177" y="1334"/>
                <a:ext cx="181" cy="4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71" name="Rectangle 78">
                <a:extLst>
                  <a:ext uri="{FF2B5EF4-FFF2-40B4-BE49-F238E27FC236}">
                    <a16:creationId xmlns:a16="http://schemas.microsoft.com/office/drawing/2014/main" id="{2109FAA8-A9B2-4D3A-AE6D-D5BE8FFD7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" y="981"/>
                <a:ext cx="113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272" name="Line 79">
                <a:extLst>
                  <a:ext uri="{FF2B5EF4-FFF2-40B4-BE49-F238E27FC236}">
                    <a16:creationId xmlns:a16="http://schemas.microsoft.com/office/drawing/2014/main" id="{D2BF8DBF-6243-4609-A0C4-8EAD9A8AC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5" y="987"/>
                <a:ext cx="0" cy="20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273" name="Oval 80">
                <a:extLst>
                  <a:ext uri="{FF2B5EF4-FFF2-40B4-BE49-F238E27FC236}">
                    <a16:creationId xmlns:a16="http://schemas.microsoft.com/office/drawing/2014/main" id="{D42AB6A3-6CA8-4E26-A395-DE9BFA47E0D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48" y="1455"/>
                <a:ext cx="18" cy="1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endParaRPr lang="cs-CZ" altLang="cs-CZ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2257" name="Line 81">
              <a:extLst>
                <a:ext uri="{FF2B5EF4-FFF2-40B4-BE49-F238E27FC236}">
                  <a16:creationId xmlns:a16="http://schemas.microsoft.com/office/drawing/2014/main" id="{F34F2C4E-E050-4D51-A529-E8313A006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6" y="1299"/>
              <a:ext cx="46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5842" name="Group 82">
            <a:extLst>
              <a:ext uri="{FF2B5EF4-FFF2-40B4-BE49-F238E27FC236}">
                <a16:creationId xmlns:a16="http://schemas.microsoft.com/office/drawing/2014/main" id="{81DB585F-BA2D-40B2-B276-F434DFCCE078}"/>
              </a:ext>
            </a:extLst>
          </p:cNvPr>
          <p:cNvGrpSpPr>
            <a:grpSpLocks/>
          </p:cNvGrpSpPr>
          <p:nvPr/>
        </p:nvGrpSpPr>
        <p:grpSpPr bwMode="auto">
          <a:xfrm>
            <a:off x="4398964" y="1981201"/>
            <a:ext cx="1908175" cy="1330325"/>
            <a:chOff x="1806" y="979"/>
            <a:chExt cx="1202" cy="838"/>
          </a:xfrm>
        </p:grpSpPr>
        <p:sp>
          <p:nvSpPr>
            <p:cNvPr id="52247" name="Rectangle 83">
              <a:extLst>
                <a:ext uri="{FF2B5EF4-FFF2-40B4-BE49-F238E27FC236}">
                  <a16:creationId xmlns:a16="http://schemas.microsoft.com/office/drawing/2014/main" id="{DEA9EFD2-9B37-410A-AE8F-8C055AEE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979"/>
              <a:ext cx="1202" cy="83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  <p:sp>
          <p:nvSpPr>
            <p:cNvPr id="52248" name="Line 84">
              <a:extLst>
                <a:ext uri="{FF2B5EF4-FFF2-40B4-BE49-F238E27FC236}">
                  <a16:creationId xmlns:a16="http://schemas.microsoft.com/office/drawing/2014/main" id="{6E1A6E12-EEA5-46B5-9134-7A706A536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7" y="1496"/>
              <a:ext cx="126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9" name="AutoShape 85">
              <a:extLst>
                <a:ext uri="{FF2B5EF4-FFF2-40B4-BE49-F238E27FC236}">
                  <a16:creationId xmlns:a16="http://schemas.microsoft.com/office/drawing/2014/main" id="{F918813B-3EC4-4B68-B2C4-D4674371101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6" y="1012"/>
              <a:ext cx="908" cy="72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0" name="Line 86">
              <a:extLst>
                <a:ext uri="{FF2B5EF4-FFF2-40B4-BE49-F238E27FC236}">
                  <a16:creationId xmlns:a16="http://schemas.microsoft.com/office/drawing/2014/main" id="{271113BA-AC88-4A80-839A-8EFB379E2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4" y="1385"/>
              <a:ext cx="34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1" name="Rectangle 87">
              <a:extLst>
                <a:ext uri="{FF2B5EF4-FFF2-40B4-BE49-F238E27FC236}">
                  <a16:creationId xmlns:a16="http://schemas.microsoft.com/office/drawing/2014/main" id="{A85BEBF3-3C7E-40C5-8EF2-87A4BEB25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1376"/>
              <a:ext cx="10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GB" altLang="cs-CZ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</a:t>
              </a:r>
              <a:endParaRPr lang="en-GB" altLang="cs-CZ" sz="2800" b="1" i="1">
                <a:solidFill>
                  <a:srgbClr val="000000"/>
                </a:solidFill>
              </a:endParaRPr>
            </a:p>
          </p:txBody>
        </p:sp>
        <p:sp>
          <p:nvSpPr>
            <p:cNvPr id="52252" name="Rectangle 88">
              <a:extLst>
                <a:ext uri="{FF2B5EF4-FFF2-40B4-BE49-F238E27FC236}">
                  <a16:creationId xmlns:a16="http://schemas.microsoft.com/office/drawing/2014/main" id="{DA688D84-3010-4321-9A8E-4FACC10E3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1030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GB" altLang="cs-CZ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en-GB" altLang="cs-CZ" sz="2800" b="1" i="1">
                <a:solidFill>
                  <a:srgbClr val="000000"/>
                </a:solidFill>
              </a:endParaRPr>
            </a:p>
          </p:txBody>
        </p:sp>
        <p:sp>
          <p:nvSpPr>
            <p:cNvPr id="52253" name="Rectangle 89">
              <a:extLst>
                <a:ext uri="{FF2B5EF4-FFF2-40B4-BE49-F238E27FC236}">
                  <a16:creationId xmlns:a16="http://schemas.microsoft.com/office/drawing/2014/main" id="{4349800B-8B48-452A-9EF9-CB3C04FF1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1206"/>
              <a:ext cx="171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GB" altLang="cs-CZ" sz="3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P</a:t>
              </a:r>
              <a:endParaRPr lang="en-GB" altLang="cs-CZ" sz="2800" b="1" i="1">
                <a:solidFill>
                  <a:srgbClr val="000000"/>
                </a:solidFill>
              </a:endParaRPr>
            </a:p>
          </p:txBody>
        </p:sp>
        <p:sp>
          <p:nvSpPr>
            <p:cNvPr id="52254" name="Rectangle 90">
              <a:extLst>
                <a:ext uri="{FF2B5EF4-FFF2-40B4-BE49-F238E27FC236}">
                  <a16:creationId xmlns:a16="http://schemas.microsoft.com/office/drawing/2014/main" id="{31AE6C69-28F3-4269-9F46-23450B29A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1030"/>
              <a:ext cx="1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GB" altLang="cs-CZ" sz="3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GB" altLang="cs-CZ" sz="2800" b="1" i="1">
                <a:solidFill>
                  <a:srgbClr val="000000"/>
                </a:solidFill>
              </a:endParaRPr>
            </a:p>
          </p:txBody>
        </p:sp>
        <p:sp>
          <p:nvSpPr>
            <p:cNvPr id="52255" name="Rectangle 91">
              <a:extLst>
                <a:ext uri="{FF2B5EF4-FFF2-40B4-BE49-F238E27FC236}">
                  <a16:creationId xmlns:a16="http://schemas.microsoft.com/office/drawing/2014/main" id="{F9D088F2-CA52-49C6-9218-31292F2A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174"/>
              <a:ext cx="15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en-GB" altLang="cs-CZ" sz="35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GB" altLang="cs-CZ" sz="28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245852" name="Oval 92">
            <a:extLst>
              <a:ext uri="{FF2B5EF4-FFF2-40B4-BE49-F238E27FC236}">
                <a16:creationId xmlns:a16="http://schemas.microsoft.com/office/drawing/2014/main" id="{E7CCA725-4731-41C8-9545-ADB03134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2724150"/>
            <a:ext cx="533400" cy="476250"/>
          </a:xfrm>
          <a:prstGeom prst="ellips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45853" name="Oval 93">
            <a:extLst>
              <a:ext uri="{FF2B5EF4-FFF2-40B4-BE49-F238E27FC236}">
                <a16:creationId xmlns:a16="http://schemas.microsoft.com/office/drawing/2014/main" id="{67A2BAB7-C2A7-45B4-A409-EAAF5AA92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838" y="2389188"/>
            <a:ext cx="533400" cy="476250"/>
          </a:xfrm>
          <a:prstGeom prst="ellips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45854" name="Oval 94">
            <a:extLst>
              <a:ext uri="{FF2B5EF4-FFF2-40B4-BE49-F238E27FC236}">
                <a16:creationId xmlns:a16="http://schemas.microsoft.com/office/drawing/2014/main" id="{DD08A7C2-AE5F-4370-8436-013D49661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111375"/>
            <a:ext cx="800100" cy="47625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45857" name="Text Box 97">
            <a:extLst>
              <a:ext uri="{FF2B5EF4-FFF2-40B4-BE49-F238E27FC236}">
                <a16:creationId xmlns:a16="http://schemas.microsoft.com/office/drawing/2014/main" id="{78219C1B-4250-4776-A71C-991A5021F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743201"/>
            <a:ext cx="571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cs-CZ" sz="4000" b="1">
                <a:solidFill>
                  <a:srgbClr val="FF0066"/>
                </a:solidFill>
                <a:latin typeface="Times New Roman" panose="02020603050405020304" pitchFamily="18" charset="0"/>
              </a:rPr>
              <a:t>?</a:t>
            </a:r>
            <a:endParaRPr lang="en-GB" altLang="cs-CZ" sz="40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8" name="Text Box 98">
            <a:extLst>
              <a:ext uri="{FF2B5EF4-FFF2-40B4-BE49-F238E27FC236}">
                <a16:creationId xmlns:a16="http://schemas.microsoft.com/office/drawing/2014/main" id="{B93D375F-C208-4B23-8EB6-C04A7281D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4533900"/>
            <a:ext cx="2095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None/>
            </a:pPr>
            <a:r>
              <a:rPr lang="cs-CZ" altLang="cs-CZ" sz="2200" b="1">
                <a:solidFill>
                  <a:srgbClr val="000000"/>
                </a:solidFill>
                <a:latin typeface="Times New Roman" panose="02020603050405020304" pitchFamily="18" charset="0"/>
              </a:rPr>
              <a:t>PATHOLOGY</a:t>
            </a:r>
            <a:endParaRPr lang="en-GB" altLang="cs-CZ" sz="2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1" grpId="0"/>
      <p:bldP spid="245810" grpId="0"/>
      <p:bldP spid="245822" grpId="0" animBg="1"/>
      <p:bldP spid="245852" grpId="0" animBg="1"/>
      <p:bldP spid="245853" grpId="0" animBg="1"/>
      <p:bldP spid="245854" grpId="0" animBg="1"/>
      <p:bldP spid="245857" grpId="0"/>
      <p:bldP spid="2458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>
            <a:extLst>
              <a:ext uri="{FF2B5EF4-FFF2-40B4-BE49-F238E27FC236}">
                <a16:creationId xmlns:a16="http://schemas.microsoft.com/office/drawing/2014/main" id="{51A7B887-25A7-4CAE-923A-90C4153BB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064" y="6400800"/>
            <a:ext cx="92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cs-CZ" sz="2400" b="1">
                <a:solidFill>
                  <a:srgbClr val="FFFFFF"/>
                </a:solidFill>
              </a:rPr>
              <a:t>17a     </a:t>
            </a:r>
            <a:endParaRPr lang="cs-CZ" altLang="cs-CZ" sz="2400" b="1">
              <a:solidFill>
                <a:srgbClr val="FFFFFF"/>
              </a:solidFill>
            </a:endParaRPr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5EED54FD-F928-4059-96A0-F1E26AD11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401638"/>
            <a:ext cx="2603500" cy="512762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cs-CZ" sz="2700" b="1">
                <a:solidFill>
                  <a:srgbClr val="000000"/>
                </a:solidFill>
                <a:latin typeface="Times New Roman" panose="02020603050405020304" pitchFamily="18" charset="0"/>
              </a:rPr>
              <a:t>SURFACTANT</a:t>
            </a:r>
          </a:p>
        </p:txBody>
      </p:sp>
      <p:sp>
        <p:nvSpPr>
          <p:cNvPr id="247814" name="Text Box 6">
            <a:extLst>
              <a:ext uri="{FF2B5EF4-FFF2-40B4-BE49-F238E27FC236}">
                <a16:creationId xmlns:a16="http://schemas.microsoft.com/office/drawing/2014/main" id="{CD54DFBE-92A9-4650-AC4F-13F85C0A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515939"/>
            <a:ext cx="5411788" cy="396875"/>
          </a:xfrm>
          <a:prstGeom prst="rect">
            <a:avLst/>
          </a:prstGeom>
          <a:gradFill rotWithShape="1">
            <a:gsLst>
              <a:gs pos="0">
                <a:srgbClr val="5E5E76"/>
              </a:gs>
              <a:gs pos="50000">
                <a:srgbClr val="CCCCFF"/>
              </a:gs>
              <a:gs pos="100000">
                <a:srgbClr val="5E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buNone/>
            </a:pPr>
            <a:r>
              <a:rPr lang="en-US" altLang="cs-CZ" sz="2000" b="1">
                <a:solidFill>
                  <a:srgbClr val="000000"/>
                </a:solidFill>
                <a:latin typeface="Times New Roman" panose="02020603050405020304" pitchFamily="18" charset="0"/>
              </a:rPr>
              <a:t>SURFACE TENSION  LOWERING  AGENT</a:t>
            </a:r>
            <a:endParaRPr lang="en-US" altLang="cs-CZ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4277" name="Picture 7" descr="obr 5 přech">
            <a:extLst>
              <a:ext uri="{FF2B5EF4-FFF2-40B4-BE49-F238E27FC236}">
                <a16:creationId xmlns:a16="http://schemas.microsoft.com/office/drawing/2014/main" id="{361A7969-1E2A-4FB0-A193-3EDD04FD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4" y="1471614"/>
            <a:ext cx="5875337" cy="45116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6" name="Text Box 8">
            <a:extLst>
              <a:ext uri="{FF2B5EF4-FFF2-40B4-BE49-F238E27FC236}">
                <a16:creationId xmlns:a16="http://schemas.microsoft.com/office/drawing/2014/main" id="{4C74FDA9-5C84-4C5B-BCA0-D44C0C457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1611313"/>
            <a:ext cx="4640262" cy="336550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ALVEOLAR EPITHELIAL CELLS</a:t>
            </a:r>
          </a:p>
        </p:txBody>
      </p:sp>
      <p:sp>
        <p:nvSpPr>
          <p:cNvPr id="54279" name="Text Box 9">
            <a:extLst>
              <a:ext uri="{FF2B5EF4-FFF2-40B4-BE49-F238E27FC236}">
                <a16:creationId xmlns:a16="http://schemas.microsoft.com/office/drawing/2014/main" id="{E35CD986-F62E-47AB-A020-A9CE7849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6" y="3495676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macrofage</a:t>
            </a:r>
          </a:p>
        </p:txBody>
      </p:sp>
      <p:sp>
        <p:nvSpPr>
          <p:cNvPr id="54280" name="Text Box 10">
            <a:extLst>
              <a:ext uri="{FF2B5EF4-FFF2-40B4-BE49-F238E27FC236}">
                <a16:creationId xmlns:a16="http://schemas.microsoft.com/office/drawing/2014/main" id="{D3CE241E-824F-4767-BB21-9C4E5CEC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6" y="5151438"/>
            <a:ext cx="2989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fatty acids, choline, glycerol, amino acids, etc.)</a:t>
            </a:r>
          </a:p>
        </p:txBody>
      </p:sp>
      <p:sp>
        <p:nvSpPr>
          <p:cNvPr id="54281" name="Text Box 11">
            <a:extLst>
              <a:ext uri="{FF2B5EF4-FFF2-40B4-BE49-F238E27FC236}">
                <a16:creationId xmlns:a16="http://schemas.microsoft.com/office/drawing/2014/main" id="{E7FE6E38-AF87-4176-9398-7413A35A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6" y="247808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surfactant</a:t>
            </a:r>
          </a:p>
        </p:txBody>
      </p:sp>
      <p:sp>
        <p:nvSpPr>
          <p:cNvPr id="54282" name="Line 12">
            <a:extLst>
              <a:ext uri="{FF2B5EF4-FFF2-40B4-BE49-F238E27FC236}">
                <a16:creationId xmlns:a16="http://schemas.microsoft.com/office/drawing/2014/main" id="{2585688F-DCD2-43C1-8036-8A5D7F7A8E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5213" y="4457700"/>
            <a:ext cx="457200" cy="228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3" name="Text Box 14">
            <a:extLst>
              <a:ext uri="{FF2B5EF4-FFF2-40B4-BE49-F238E27FC236}">
                <a16:creationId xmlns:a16="http://schemas.microsoft.com/office/drawing/2014/main" id="{B590DB43-59C2-451C-BF5A-12BE5649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9" y="2605089"/>
            <a:ext cx="12985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GB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  surfactant</a:t>
            </a:r>
            <a:r>
              <a:rPr lang="cs-CZ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cycle</a:t>
            </a:r>
          </a:p>
        </p:txBody>
      </p:sp>
      <p:sp>
        <p:nvSpPr>
          <p:cNvPr id="54284" name="Text Box 15">
            <a:extLst>
              <a:ext uri="{FF2B5EF4-FFF2-40B4-BE49-F238E27FC236}">
                <a16:creationId xmlns:a16="http://schemas.microsoft.com/office/drawing/2014/main" id="{3B472921-C199-45D6-91E3-4C20A8C1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962151"/>
            <a:ext cx="203835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GB" altLang="cs-CZ" sz="1800">
                <a:solidFill>
                  <a:srgbClr val="000000"/>
                </a:solidFill>
                <a:latin typeface="Times New Roman" panose="02020603050405020304" pitchFamily="18" charset="0"/>
              </a:rPr>
              <a:t> exocytosis of lamellar bodies</a:t>
            </a:r>
          </a:p>
        </p:txBody>
      </p:sp>
      <p:sp>
        <p:nvSpPr>
          <p:cNvPr id="54285" name="AutoShape 16">
            <a:extLst>
              <a:ext uri="{FF2B5EF4-FFF2-40B4-BE49-F238E27FC236}">
                <a16:creationId xmlns:a16="http://schemas.microsoft.com/office/drawing/2014/main" id="{39C31A1B-5954-4DCE-8F8F-8EC246F386EF}"/>
              </a:ext>
            </a:extLst>
          </p:cNvPr>
          <p:cNvSpPr>
            <a:spLocks noChangeArrowheads="1"/>
          </p:cNvSpPr>
          <p:nvPr/>
        </p:nvSpPr>
        <p:spPr bwMode="auto">
          <a:xfrm rot="1016382">
            <a:off x="6029326" y="2506663"/>
            <a:ext cx="252413" cy="368300"/>
          </a:xfrm>
          <a:prstGeom prst="downArrow">
            <a:avLst>
              <a:gd name="adj1" fmla="val 50000"/>
              <a:gd name="adj2" fmla="val 36478"/>
            </a:avLst>
          </a:prstGeom>
          <a:solidFill>
            <a:srgbClr val="FFCCFF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54286" name="Oval 17">
            <a:extLst>
              <a:ext uri="{FF2B5EF4-FFF2-40B4-BE49-F238E27FC236}">
                <a16:creationId xmlns:a16="http://schemas.microsoft.com/office/drawing/2014/main" id="{762E6463-8083-41C4-80C9-0A50620E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175" y="2093913"/>
            <a:ext cx="215900" cy="18415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247826" name="Text Box 18">
            <a:extLst>
              <a:ext uri="{FF2B5EF4-FFF2-40B4-BE49-F238E27FC236}">
                <a16:creationId xmlns:a16="http://schemas.microsoft.com/office/drawing/2014/main" id="{1F921EE5-8A27-48E8-A9CD-D622444B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1554164"/>
            <a:ext cx="2165350" cy="91598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cs-CZ" sz="2000" b="1">
                <a:solidFill>
                  <a:srgbClr val="000000"/>
                </a:solidFill>
                <a:latin typeface="Times New Roman" panose="02020603050405020304" pitchFamily="18" charset="0"/>
              </a:rPr>
              <a:t>PHOSPHOLIPID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None/>
            </a:pPr>
            <a:r>
              <a:rPr lang="cs-CZ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dipalmitoyl fosfatidyl cholin</a:t>
            </a:r>
            <a:endParaRPr lang="en-GB" altLang="cs-CZ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7827" name="Text Box 19">
            <a:extLst>
              <a:ext uri="{FF2B5EF4-FFF2-40B4-BE49-F238E27FC236}">
                <a16:creationId xmlns:a16="http://schemas.microsoft.com/office/drawing/2014/main" id="{0D7E7B12-8F85-48AD-92BF-95ACBFFDC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9" y="3895725"/>
            <a:ext cx="2625725" cy="1460500"/>
          </a:xfrm>
          <a:prstGeom prst="rect">
            <a:avLst/>
          </a:prstGeom>
          <a:gradFill rotWithShape="1">
            <a:gsLst>
              <a:gs pos="0">
                <a:srgbClr val="765E76"/>
              </a:gs>
              <a:gs pos="50000">
                <a:srgbClr val="FFCCFF"/>
              </a:gs>
              <a:gs pos="100000">
                <a:srgbClr val="765E76"/>
              </a:gs>
            </a:gsLst>
            <a:lin ang="5400000" scaled="1"/>
          </a:gradFill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000"/>
              </a:spcBef>
              <a:buNone/>
            </a:pPr>
            <a:r>
              <a:rPr lang="cs-CZ" altLang="cs-CZ" sz="1800" b="1">
                <a:solidFill>
                  <a:srgbClr val="FF0066"/>
                </a:solidFill>
                <a:latin typeface="Times New Roman" panose="02020603050405020304" pitchFamily="18" charset="0"/>
              </a:rPr>
              <a:t> TYPE   II </a:t>
            </a:r>
            <a:r>
              <a:rPr lang="en-US" altLang="cs-CZ" sz="1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8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lang="en-US" altLang="cs-CZ" sz="18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  <a:spcBef>
                <a:spcPct val="2000"/>
              </a:spcBef>
              <a:buNone/>
            </a:pPr>
            <a:r>
              <a: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specialized granular epithelial cells</a:t>
            </a:r>
          </a:p>
          <a:p>
            <a:pPr algn="ctr">
              <a:lnSpc>
                <a:spcPct val="95000"/>
              </a:lnSpc>
              <a:spcBef>
                <a:spcPct val="2000"/>
              </a:spcBef>
              <a:buNone/>
            </a:pPr>
            <a:r>
              <a: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PRODUCTION OF</a:t>
            </a: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</a:rPr>
              <a:t>  SURFACTANT</a:t>
            </a:r>
          </a:p>
        </p:txBody>
      </p:sp>
      <p:grpSp>
        <p:nvGrpSpPr>
          <p:cNvPr id="247839" name="Group 31">
            <a:extLst>
              <a:ext uri="{FF2B5EF4-FFF2-40B4-BE49-F238E27FC236}">
                <a16:creationId xmlns:a16="http://schemas.microsoft.com/office/drawing/2014/main" id="{119F6AAC-4C81-4790-AF36-4F7825FCFB4C}"/>
              </a:ext>
            </a:extLst>
          </p:cNvPr>
          <p:cNvGrpSpPr>
            <a:grpSpLocks/>
          </p:cNvGrpSpPr>
          <p:nvPr/>
        </p:nvGrpSpPr>
        <p:grpSpPr bwMode="auto">
          <a:xfrm>
            <a:off x="7392989" y="3806826"/>
            <a:ext cx="3063875" cy="1184275"/>
            <a:chOff x="3697" y="2398"/>
            <a:chExt cx="1930" cy="746"/>
          </a:xfrm>
        </p:grpSpPr>
        <p:sp>
          <p:nvSpPr>
            <p:cNvPr id="54298" name="Line 13">
              <a:extLst>
                <a:ext uri="{FF2B5EF4-FFF2-40B4-BE49-F238E27FC236}">
                  <a16:creationId xmlns:a16="http://schemas.microsoft.com/office/drawing/2014/main" id="{CF467D7B-3550-494D-91C0-650874CBF1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32683" flipH="1" flipV="1">
              <a:off x="3697" y="2398"/>
              <a:ext cx="204" cy="174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299" name="Text Box 20">
              <a:extLst>
                <a:ext uri="{FF2B5EF4-FFF2-40B4-BE49-F238E27FC236}">
                  <a16:creationId xmlns:a16="http://schemas.microsoft.com/office/drawing/2014/main" id="{5D48322B-7FB3-48CB-A09B-256910028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1" y="2582"/>
              <a:ext cx="1806" cy="562"/>
            </a:xfrm>
            <a:prstGeom prst="rect">
              <a:avLst/>
            </a:prstGeom>
            <a:gradFill rotWithShape="1">
              <a:gsLst>
                <a:gs pos="0">
                  <a:srgbClr val="5E6D76"/>
                </a:gs>
                <a:gs pos="5000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2000"/>
                </a:spcBef>
                <a:buNone/>
              </a:pPr>
              <a:r>
                <a:rPr lang="cs-CZ" altLang="cs-CZ" sz="18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TYPE   I  </a:t>
              </a:r>
              <a:endParaRPr lang="en-US" altLang="cs-CZ" sz="1800" b="1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  <a:p>
              <a:pPr algn="ctr">
                <a:lnSpc>
                  <a:spcPct val="95000"/>
                </a:lnSpc>
                <a:spcBef>
                  <a:spcPct val="2000"/>
                </a:spcBef>
                <a:buNone/>
              </a:pPr>
              <a:r>
                <a:rPr lang="en-GB" altLang="cs-CZ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thin epithelial cells</a:t>
              </a:r>
            </a:p>
            <a:p>
              <a:pPr algn="ctr">
                <a:lnSpc>
                  <a:spcPct val="95000"/>
                </a:lnSpc>
                <a:spcBef>
                  <a:spcPct val="2000"/>
                </a:spcBef>
                <a:buNone/>
              </a:pPr>
              <a:r>
                <a:rPr lang="en-GB" altLang="cs-CZ" sz="1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DIFFUSION OF GASSES</a:t>
              </a:r>
            </a:p>
          </p:txBody>
        </p:sp>
      </p:grpSp>
      <p:grpSp>
        <p:nvGrpSpPr>
          <p:cNvPr id="247829" name="Group 21">
            <a:extLst>
              <a:ext uri="{FF2B5EF4-FFF2-40B4-BE49-F238E27FC236}">
                <a16:creationId xmlns:a16="http://schemas.microsoft.com/office/drawing/2014/main" id="{C625C034-5BC6-4FFB-B420-FC5CBD1B682D}"/>
              </a:ext>
            </a:extLst>
          </p:cNvPr>
          <p:cNvGrpSpPr>
            <a:grpSpLocks/>
          </p:cNvGrpSpPr>
          <p:nvPr/>
        </p:nvGrpSpPr>
        <p:grpSpPr bwMode="auto">
          <a:xfrm>
            <a:off x="7219951" y="1806576"/>
            <a:ext cx="2900363" cy="798513"/>
            <a:chOff x="3588" y="670"/>
            <a:chExt cx="1827" cy="503"/>
          </a:xfrm>
        </p:grpSpPr>
        <p:grpSp>
          <p:nvGrpSpPr>
            <p:cNvPr id="54294" name="Group 22">
              <a:extLst>
                <a:ext uri="{FF2B5EF4-FFF2-40B4-BE49-F238E27FC236}">
                  <a16:creationId xmlns:a16="http://schemas.microsoft.com/office/drawing/2014/main" id="{C303298B-B6EF-49C1-996D-2227F72E3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3" y="670"/>
              <a:ext cx="272" cy="249"/>
              <a:chOff x="5143" y="670"/>
              <a:chExt cx="272" cy="249"/>
            </a:xfrm>
          </p:grpSpPr>
          <p:sp>
            <p:nvSpPr>
              <p:cNvPr id="54296" name="Line 23">
                <a:extLst>
                  <a:ext uri="{FF2B5EF4-FFF2-40B4-BE49-F238E27FC236}">
                    <a16:creationId xmlns:a16="http://schemas.microsoft.com/office/drawing/2014/main" id="{E19330A9-7BDE-474C-BFE7-62B8E271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66" y="919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297" name="Line 24">
                <a:extLst>
                  <a:ext uri="{FF2B5EF4-FFF2-40B4-BE49-F238E27FC236}">
                    <a16:creationId xmlns:a16="http://schemas.microsoft.com/office/drawing/2014/main" id="{AA180550-201F-42E7-A8AA-40780BED9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3" y="670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cs-CZ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4295" name="AutoShape 25">
              <a:extLst>
                <a:ext uri="{FF2B5EF4-FFF2-40B4-BE49-F238E27FC236}">
                  <a16:creationId xmlns:a16="http://schemas.microsoft.com/office/drawing/2014/main" id="{4A7DBC8D-6724-4B60-904C-8366BB81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919"/>
              <a:ext cx="353" cy="2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endParaRPr lang="cs-CZ" altLang="cs-CZ" sz="1800">
                <a:solidFill>
                  <a:srgbClr val="000000"/>
                </a:solidFill>
              </a:endParaRPr>
            </a:p>
          </p:txBody>
        </p:sp>
      </p:grpSp>
      <p:sp>
        <p:nvSpPr>
          <p:cNvPr id="247835" name="Text Box 27">
            <a:extLst>
              <a:ext uri="{FF2B5EF4-FFF2-40B4-BE49-F238E27FC236}">
                <a16:creationId xmlns:a16="http://schemas.microsoft.com/office/drawing/2014/main" id="{9763D93C-4E62-4608-BCFB-ACE8F3103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1066801"/>
            <a:ext cx="6019800" cy="396875"/>
          </a:xfrm>
          <a:prstGeom prst="rect">
            <a:avLst/>
          </a:prstGeom>
          <a:gradFill rotWithShape="1">
            <a:gsLst>
              <a:gs pos="0">
                <a:srgbClr val="2F765E"/>
              </a:gs>
              <a:gs pos="50000">
                <a:srgbClr val="66FFCC"/>
              </a:gs>
              <a:gs pos="100000">
                <a:srgbClr val="2F765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cs-CZ" sz="2000" b="1">
                <a:solidFill>
                  <a:srgbClr val="000000"/>
                </a:solidFill>
                <a:latin typeface="Times New Roman" panose="02020603050405020304" pitchFamily="18" charset="0"/>
              </a:rPr>
              <a:t>EFFECT</a:t>
            </a:r>
            <a:r>
              <a:rPr lang="en-US" altLang="cs-CZ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cs-CZ" sz="2000" b="1">
                <a:solidFill>
                  <a:srgbClr val="000000"/>
                </a:solidFill>
                <a:latin typeface="Times New Roman" panose="02020603050405020304" pitchFamily="18" charset="0"/>
              </a:rPr>
              <a:t>MAINLY IN THE EXPIRED POSITION</a:t>
            </a:r>
            <a:endParaRPr lang="en-GB" altLang="cs-CZ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2" name="Line 29">
            <a:extLst>
              <a:ext uri="{FF2B5EF4-FFF2-40B4-BE49-F238E27FC236}">
                <a16:creationId xmlns:a16="http://schemas.microsoft.com/office/drawing/2014/main" id="{4679C13C-B3ED-44E7-B478-FFCA9E270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6250" y="2133600"/>
            <a:ext cx="723900" cy="1390650"/>
          </a:xfrm>
          <a:prstGeom prst="line">
            <a:avLst/>
          </a:prstGeom>
          <a:noFill/>
          <a:ln w="38100">
            <a:solidFill>
              <a:srgbClr val="66CCFF"/>
            </a:solidFill>
            <a:prstDash val="sysDot"/>
            <a:round/>
            <a:headEnd type="diamond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93" name="Line 30">
            <a:extLst>
              <a:ext uri="{FF2B5EF4-FFF2-40B4-BE49-F238E27FC236}">
                <a16:creationId xmlns:a16="http://schemas.microsoft.com/office/drawing/2014/main" id="{244483A9-C6C1-46D9-8471-19CEA5306B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482850"/>
            <a:ext cx="723900" cy="1447800"/>
          </a:xfrm>
          <a:prstGeom prst="line">
            <a:avLst/>
          </a:prstGeom>
          <a:noFill/>
          <a:ln w="38100">
            <a:solidFill>
              <a:srgbClr val="66CCFF"/>
            </a:solidFill>
            <a:prstDash val="sysDot"/>
            <a:round/>
            <a:headEnd type="diamond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4" grpId="0" animBg="1"/>
      <p:bldP spid="247816" grpId="0" animBg="1"/>
      <p:bldP spid="247826" grpId="0" animBg="1"/>
      <p:bldP spid="247827" grpId="0" animBg="1"/>
      <p:bldP spid="2478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9B4051-7E02-4A80-BBCC-D4C77D5BB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C50336-8B89-438F-88C5-471A61D44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EA123-9C12-4DAF-8C65-4F822428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oral exam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D047B4A-2FB9-478A-AA0B-0502CB5B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5360"/>
            <a:ext cx="10753200" cy="4139998"/>
          </a:xfrm>
        </p:spPr>
        <p:txBody>
          <a:bodyPr/>
          <a:lstStyle/>
          <a:p>
            <a:r>
              <a:rPr lang="en-US" sz="1800" dirty="0"/>
              <a:t>A</a:t>
            </a:r>
            <a:r>
              <a:rPr lang="cs-CZ" sz="1800" dirty="0"/>
              <a:t>22</a:t>
            </a:r>
            <a:r>
              <a:rPr lang="en-US" sz="1800" dirty="0"/>
              <a:t>: Hypoxia</a:t>
            </a:r>
            <a:r>
              <a:rPr lang="cs-CZ" sz="1800" dirty="0"/>
              <a:t> and </a:t>
            </a:r>
            <a:r>
              <a:rPr lang="en-US" sz="1800" dirty="0"/>
              <a:t>ischemia</a:t>
            </a:r>
          </a:p>
          <a:p>
            <a:r>
              <a:rPr lang="en-US" sz="1800" dirty="0"/>
              <a:t>A25: Lung ventilation, volumes, measurement</a:t>
            </a:r>
          </a:p>
          <a:p>
            <a:r>
              <a:rPr lang="en-US" sz="1800" dirty="0"/>
              <a:t>A26: Dead space, measurement</a:t>
            </a:r>
          </a:p>
          <a:p>
            <a:r>
              <a:rPr lang="en-US" sz="1800" dirty="0"/>
              <a:t>A27: Resistance of airways, measurement</a:t>
            </a:r>
          </a:p>
          <a:p>
            <a:r>
              <a:rPr lang="en-US" sz="1800" dirty="0"/>
              <a:t>A28: Maximal respiratory flow - volume curve (</a:t>
            </a:r>
            <a:r>
              <a:rPr lang="en-US" sz="1800" dirty="0" err="1"/>
              <a:t>spirogram</a:t>
            </a:r>
            <a:r>
              <a:rPr lang="en-US" sz="1800" dirty="0"/>
              <a:t>)</a:t>
            </a:r>
          </a:p>
          <a:p>
            <a:r>
              <a:rPr lang="en-US" sz="1800" dirty="0"/>
              <a:t>A45: Alveolar surface tension. Surfactant</a:t>
            </a:r>
          </a:p>
          <a:p>
            <a:r>
              <a:rPr lang="en-US" sz="1800" dirty="0"/>
              <a:t>A</a:t>
            </a:r>
            <a:r>
              <a:rPr lang="cs-CZ" sz="1800" dirty="0"/>
              <a:t>46</a:t>
            </a:r>
            <a:r>
              <a:rPr lang="en-US" sz="1800" dirty="0"/>
              <a:t>: Compliance</a:t>
            </a:r>
            <a:r>
              <a:rPr lang="cs-CZ" sz="1800" dirty="0"/>
              <a:t> </a:t>
            </a:r>
            <a:r>
              <a:rPr lang="en-US" sz="1800" dirty="0"/>
              <a:t>of</a:t>
            </a:r>
            <a:r>
              <a:rPr lang="cs-CZ" sz="1800" dirty="0"/>
              <a:t> </a:t>
            </a:r>
            <a:r>
              <a:rPr lang="en-US" sz="1800" dirty="0"/>
              <a:t>lungs</a:t>
            </a:r>
            <a:r>
              <a:rPr lang="cs-CZ" sz="1800" dirty="0"/>
              <a:t>. </a:t>
            </a:r>
            <a:r>
              <a:rPr lang="en-US" sz="1800" dirty="0"/>
              <a:t>Respiratory work</a:t>
            </a:r>
            <a:r>
              <a:rPr lang="cs-CZ" sz="1800" dirty="0"/>
              <a:t>.</a:t>
            </a:r>
            <a:r>
              <a:rPr lang="en-US" sz="1800" dirty="0"/>
              <a:t> Pneumothorax</a:t>
            </a:r>
          </a:p>
          <a:p>
            <a:r>
              <a:rPr lang="en-US" sz="1800" dirty="0"/>
              <a:t>A</a:t>
            </a:r>
            <a:r>
              <a:rPr lang="cs-CZ" sz="1800" dirty="0"/>
              <a:t>47</a:t>
            </a:r>
            <a:r>
              <a:rPr lang="en-US" sz="1800" dirty="0"/>
              <a:t>: Composition</a:t>
            </a:r>
            <a:r>
              <a:rPr lang="cs-CZ" sz="1800" dirty="0"/>
              <a:t> </a:t>
            </a:r>
            <a:r>
              <a:rPr lang="en-US" sz="1800" dirty="0"/>
              <a:t>of</a:t>
            </a:r>
            <a:r>
              <a:rPr lang="cs-CZ" sz="1800" dirty="0"/>
              <a:t> </a:t>
            </a:r>
            <a:r>
              <a:rPr lang="en-US" sz="1800" dirty="0"/>
              <a:t>atmospheric</a:t>
            </a:r>
            <a:r>
              <a:rPr lang="cs-CZ" sz="1800" dirty="0"/>
              <a:t> and </a:t>
            </a:r>
            <a:r>
              <a:rPr lang="en-US" sz="1800" dirty="0"/>
              <a:t>alveolar</a:t>
            </a:r>
            <a:r>
              <a:rPr lang="cs-CZ" sz="1800" dirty="0"/>
              <a:t> air.</a:t>
            </a:r>
            <a:r>
              <a:rPr lang="en-US" sz="1800" dirty="0"/>
              <a:t> Gas</a:t>
            </a:r>
            <a:r>
              <a:rPr lang="cs-CZ" sz="1800" dirty="0"/>
              <a:t> </a:t>
            </a:r>
            <a:r>
              <a:rPr lang="en-US" sz="1800" dirty="0"/>
              <a:t>exchange</a:t>
            </a:r>
            <a:r>
              <a:rPr lang="cs-CZ" sz="1800" dirty="0"/>
              <a:t> in </a:t>
            </a:r>
            <a:r>
              <a:rPr lang="en-US" sz="1800" dirty="0"/>
              <a:t>lungs</a:t>
            </a:r>
            <a:r>
              <a:rPr lang="cs-CZ" sz="1800" dirty="0"/>
              <a:t> and</a:t>
            </a:r>
            <a:r>
              <a:rPr lang="en-US" sz="1800" dirty="0"/>
              <a:t> tissues</a:t>
            </a:r>
          </a:p>
          <a:p>
            <a:r>
              <a:rPr lang="en-US" sz="1800" dirty="0"/>
              <a:t>A</a:t>
            </a:r>
            <a:r>
              <a:rPr lang="cs-CZ" sz="1800" dirty="0"/>
              <a:t>48</a:t>
            </a:r>
            <a:r>
              <a:rPr lang="en-US" sz="1800" dirty="0"/>
              <a:t>: </a:t>
            </a:r>
            <a:r>
              <a:rPr lang="cs-CZ" sz="1800" dirty="0"/>
              <a:t>Transport </a:t>
            </a:r>
            <a:r>
              <a:rPr lang="en-US" sz="1800" dirty="0"/>
              <a:t>of</a:t>
            </a:r>
            <a:r>
              <a:rPr lang="cs-CZ" sz="1800" dirty="0"/>
              <a:t> O</a:t>
            </a:r>
            <a:r>
              <a:rPr lang="cs-CZ" sz="1800" baseline="-25000" dirty="0"/>
              <a:t>2</a:t>
            </a:r>
            <a:r>
              <a:rPr lang="cs-CZ" sz="1800" dirty="0"/>
              <a:t>. Oxygen </a:t>
            </a:r>
            <a:r>
              <a:rPr lang="en-US" sz="1800" dirty="0"/>
              <a:t>- </a:t>
            </a:r>
            <a:r>
              <a:rPr lang="en-US" sz="1800" dirty="0" err="1"/>
              <a:t>haemoglobin</a:t>
            </a:r>
            <a:r>
              <a:rPr lang="cs-CZ" sz="1800" dirty="0"/>
              <a:t> </a:t>
            </a:r>
            <a:r>
              <a:rPr lang="en-US" sz="1800" dirty="0"/>
              <a:t>dissociation</a:t>
            </a:r>
            <a:r>
              <a:rPr lang="cs-CZ" sz="1800" dirty="0"/>
              <a:t> </a:t>
            </a:r>
            <a:r>
              <a:rPr lang="en-US" sz="1800" dirty="0"/>
              <a:t>curve</a:t>
            </a:r>
            <a:r>
              <a:rPr lang="cs-CZ" sz="1800" dirty="0"/>
              <a:t>.</a:t>
            </a:r>
            <a:r>
              <a:rPr lang="en-US" sz="1800" dirty="0"/>
              <a:t> </a:t>
            </a:r>
            <a:r>
              <a:rPr lang="cs-CZ" sz="1800" dirty="0"/>
              <a:t>Transport </a:t>
            </a:r>
            <a:r>
              <a:rPr lang="en-US" sz="1800" dirty="0"/>
              <a:t>of</a:t>
            </a:r>
            <a:r>
              <a:rPr lang="cs-CZ" sz="1800" dirty="0"/>
              <a:t> CO</a:t>
            </a:r>
            <a:r>
              <a:rPr lang="cs-CZ" sz="1800" baseline="-25000" dirty="0"/>
              <a:t>2</a:t>
            </a:r>
            <a:endParaRPr lang="en-US" sz="1800" baseline="-25000" dirty="0"/>
          </a:p>
          <a:p>
            <a:r>
              <a:rPr lang="en-US" sz="1800" dirty="0"/>
              <a:t>A49: Regulation of ventilation</a:t>
            </a:r>
          </a:p>
          <a:p>
            <a:r>
              <a:rPr lang="en-US" sz="1800" dirty="0"/>
              <a:t>A50: Respiratory responses to irritants</a:t>
            </a:r>
          </a:p>
        </p:txBody>
      </p:sp>
    </p:spTree>
    <p:extLst>
      <p:ext uri="{BB962C8B-B14F-4D97-AF65-F5344CB8AC3E}">
        <p14:creationId xmlns:p14="http://schemas.microsoft.com/office/powerpoint/2010/main" val="181843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48" y="6228000"/>
            <a:ext cx="7920000" cy="252000"/>
          </a:xfrm>
        </p:spPr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0EA9CDAE-F186-466E-811A-E6CB4A75608F}"/>
              </a:ext>
            </a:extLst>
          </p:cNvPr>
          <p:cNvSpPr txBox="1"/>
          <p:nvPr/>
        </p:nvSpPr>
        <p:spPr>
          <a:xfrm>
            <a:off x="2925522" y="3422338"/>
            <a:ext cx="217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parietal</a:t>
            </a:r>
            <a:r>
              <a:rPr lang="cs-CZ" dirty="0"/>
              <a:t> pleura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F993FFF3-EAC6-49CF-8562-CA4DD65BCBBD}"/>
              </a:ext>
            </a:extLst>
          </p:cNvPr>
          <p:cNvGrpSpPr/>
          <p:nvPr/>
        </p:nvGrpSpPr>
        <p:grpSpPr>
          <a:xfrm>
            <a:off x="8287337" y="1947425"/>
            <a:ext cx="2369371" cy="4198309"/>
            <a:chOff x="9549042" y="1775438"/>
            <a:chExt cx="2369371" cy="4198309"/>
          </a:xfrm>
        </p:grpSpPr>
        <p:pic>
          <p:nvPicPr>
            <p:cNvPr id="9" name="Picture 2" descr="Graf změny intrapleur tlaku">
              <a:extLst>
                <a:ext uri="{FF2B5EF4-FFF2-40B4-BE49-F238E27FC236}">
                  <a16:creationId xmlns:a16="http://schemas.microsoft.com/office/drawing/2014/main" id="{951DE495-30AD-497E-B83E-7C31FEE2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072" y="4815817"/>
              <a:ext cx="2366341" cy="115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Graf změny objemu">
              <a:extLst>
                <a:ext uri="{FF2B5EF4-FFF2-40B4-BE49-F238E27FC236}">
                  <a16:creationId xmlns:a16="http://schemas.microsoft.com/office/drawing/2014/main" id="{CB90FD93-E7D2-4F37-82D8-884980385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1775438"/>
              <a:ext cx="2366341" cy="17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Graf změny plícního tlaku">
              <a:extLst>
                <a:ext uri="{FF2B5EF4-FFF2-40B4-BE49-F238E27FC236}">
                  <a16:creationId xmlns:a16="http://schemas.microsoft.com/office/drawing/2014/main" id="{B2A90814-691E-49A1-906B-F4BDB75BD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042" y="3534947"/>
              <a:ext cx="2366341" cy="128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Obrázek 2">
            <a:extLst>
              <a:ext uri="{FF2B5EF4-FFF2-40B4-BE49-F238E27FC236}">
                <a16:creationId xmlns:a16="http://schemas.microsoft.com/office/drawing/2014/main" id="{146DD144-9954-477E-950F-A2AF72780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70948" y="1854821"/>
            <a:ext cx="2211989" cy="4373179"/>
          </a:xfrm>
          <a:prstGeom prst="rect">
            <a:avLst/>
          </a:prstGeom>
        </p:spPr>
      </p:pic>
      <p:sp>
        <p:nvSpPr>
          <p:cNvPr id="13" name="TextovéPole 8">
            <a:extLst>
              <a:ext uri="{FF2B5EF4-FFF2-40B4-BE49-F238E27FC236}">
                <a16:creationId xmlns:a16="http://schemas.microsoft.com/office/drawing/2014/main" id="{E6AE6B4D-DA4B-47FE-8448-A791F273BD0F}"/>
              </a:ext>
            </a:extLst>
          </p:cNvPr>
          <p:cNvSpPr txBox="1"/>
          <p:nvPr/>
        </p:nvSpPr>
        <p:spPr>
          <a:xfrm>
            <a:off x="2360873" y="2275141"/>
            <a:ext cx="2418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visceral </a:t>
            </a:r>
            <a:r>
              <a:rPr lang="cs-CZ" dirty="0">
                <a:latin typeface="+mn-lt"/>
              </a:rPr>
              <a:t>pleura </a:t>
            </a:r>
          </a:p>
        </p:txBody>
      </p:sp>
      <p:sp>
        <p:nvSpPr>
          <p:cNvPr id="14" name="TextovéPole 10">
            <a:extLst>
              <a:ext uri="{FF2B5EF4-FFF2-40B4-BE49-F238E27FC236}">
                <a16:creationId xmlns:a16="http://schemas.microsoft.com/office/drawing/2014/main" id="{3F52E7CC-3925-4845-8B9F-EF7C44A378EF}"/>
              </a:ext>
            </a:extLst>
          </p:cNvPr>
          <p:cNvSpPr txBox="1"/>
          <p:nvPr/>
        </p:nvSpPr>
        <p:spPr>
          <a:xfrm>
            <a:off x="3091544" y="5784401"/>
            <a:ext cx="221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pleural</a:t>
            </a:r>
            <a:r>
              <a:rPr lang="cs-CZ" dirty="0">
                <a:latin typeface="+mn-lt"/>
              </a:rPr>
              <a:t> fluid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FF3E599-E70B-4C02-BBA4-2FBDAD73715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417596" y="5960810"/>
            <a:ext cx="673948" cy="544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8">
            <a:extLst>
              <a:ext uri="{FF2B5EF4-FFF2-40B4-BE49-F238E27FC236}">
                <a16:creationId xmlns:a16="http://schemas.microsoft.com/office/drawing/2014/main" id="{D89FB9DF-4EF7-425C-A6A9-D50F4963C2E9}"/>
              </a:ext>
            </a:extLst>
          </p:cNvPr>
          <p:cNvCxnSpPr/>
          <p:nvPr/>
        </p:nvCxnSpPr>
        <p:spPr>
          <a:xfrm flipV="1">
            <a:off x="1736601" y="2567306"/>
            <a:ext cx="648072" cy="1543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22">
            <a:extLst>
              <a:ext uri="{FF2B5EF4-FFF2-40B4-BE49-F238E27FC236}">
                <a16:creationId xmlns:a16="http://schemas.microsoft.com/office/drawing/2014/main" id="{42499C2D-E543-49CF-9FE4-10CC4CE8507F}"/>
              </a:ext>
            </a:extLst>
          </p:cNvPr>
          <p:cNvCxnSpPr/>
          <p:nvPr/>
        </p:nvCxnSpPr>
        <p:spPr>
          <a:xfrm flipV="1">
            <a:off x="2360873" y="3727119"/>
            <a:ext cx="581490" cy="160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31">
            <a:extLst>
              <a:ext uri="{FF2B5EF4-FFF2-40B4-BE49-F238E27FC236}">
                <a16:creationId xmlns:a16="http://schemas.microsoft.com/office/drawing/2014/main" id="{8212AA41-9129-4599-8D86-A9125E017040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2455565" y="5460702"/>
            <a:ext cx="3501686" cy="194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40">
            <a:extLst>
              <a:ext uri="{FF2B5EF4-FFF2-40B4-BE49-F238E27FC236}">
                <a16:creationId xmlns:a16="http://schemas.microsoft.com/office/drawing/2014/main" id="{9E6A5642-BC5A-4A1C-B1A3-96378A6ACB03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831292" y="4507571"/>
            <a:ext cx="3979192" cy="4629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2">
            <a:extLst>
              <a:ext uri="{FF2B5EF4-FFF2-40B4-BE49-F238E27FC236}">
                <a16:creationId xmlns:a16="http://schemas.microsoft.com/office/drawing/2014/main" id="{1EBC4393-34CE-4869-8D27-A5B596754086}"/>
              </a:ext>
            </a:extLst>
          </p:cNvPr>
          <p:cNvSpPr txBox="1"/>
          <p:nvPr/>
        </p:nvSpPr>
        <p:spPr>
          <a:xfrm>
            <a:off x="5957251" y="5229869"/>
            <a:ext cx="284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pleur</a:t>
            </a:r>
            <a:r>
              <a:rPr lang="en-US" dirty="0">
                <a:latin typeface="+mn-lt"/>
              </a:rPr>
              <a:t>al pressure</a:t>
            </a:r>
            <a:r>
              <a:rPr lang="cs-CZ" dirty="0">
                <a:latin typeface="+mn-lt"/>
              </a:rPr>
              <a:t> </a:t>
            </a:r>
            <a:endParaRPr lang="cs-CZ" sz="1600" dirty="0">
              <a:latin typeface="+mn-lt"/>
            </a:endParaRPr>
          </a:p>
        </p:txBody>
      </p:sp>
      <p:sp>
        <p:nvSpPr>
          <p:cNvPr id="21" name="TextovéPole 11">
            <a:extLst>
              <a:ext uri="{FF2B5EF4-FFF2-40B4-BE49-F238E27FC236}">
                <a16:creationId xmlns:a16="http://schemas.microsoft.com/office/drawing/2014/main" id="{D48F3459-C475-4DE6-87CA-F205C9088BF0}"/>
              </a:ext>
            </a:extLst>
          </p:cNvPr>
          <p:cNvSpPr txBox="1"/>
          <p:nvPr/>
        </p:nvSpPr>
        <p:spPr>
          <a:xfrm>
            <a:off x="5810484" y="4276738"/>
            <a:ext cx="257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alveol</a:t>
            </a:r>
            <a:r>
              <a:rPr lang="en-US" dirty="0" err="1">
                <a:latin typeface="+mn-lt"/>
              </a:rPr>
              <a:t>ar</a:t>
            </a:r>
            <a:r>
              <a:rPr lang="en-US" dirty="0">
                <a:latin typeface="+mn-lt"/>
              </a:rPr>
              <a:t> pressure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710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raf změny intrapleur tlaku">
            <a:extLst>
              <a:ext uri="{FF2B5EF4-FFF2-40B4-BE49-F238E27FC236}">
                <a16:creationId xmlns:a16="http://schemas.microsoft.com/office/drawing/2014/main" id="{02DB384F-8769-4B64-AC74-899FDF4E3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214813"/>
            <a:ext cx="3149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Graf změny objemu">
            <a:extLst>
              <a:ext uri="{FF2B5EF4-FFF2-40B4-BE49-F238E27FC236}">
                <a16:creationId xmlns:a16="http://schemas.microsoft.com/office/drawing/2014/main" id="{A386A0DE-3EE5-4AF7-AAAD-5EDF4D119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214439"/>
            <a:ext cx="314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Graf změny plícního tlaku">
            <a:extLst>
              <a:ext uri="{FF2B5EF4-FFF2-40B4-BE49-F238E27FC236}">
                <a16:creationId xmlns:a16="http://schemas.microsoft.com/office/drawing/2014/main" id="{2358A409-04AA-48B4-BEB3-7B6F2478B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997201"/>
            <a:ext cx="314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Obrzměny intrapleur tlaku Silbernagl">
            <a:extLst>
              <a:ext uri="{FF2B5EF4-FFF2-40B4-BE49-F238E27FC236}">
                <a16:creationId xmlns:a16="http://schemas.microsoft.com/office/drawing/2014/main" id="{FA8958EA-36A5-48A7-B724-D736DAC8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5176"/>
            <a:ext cx="438308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1D4E9A2E-527C-4492-8B6C-AEAD994FA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538289"/>
            <a:ext cx="121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pulmonalis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83BC330D-8C30-4157-83C2-95C0E65E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9" y="1519239"/>
            <a:ext cx="10302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parietalis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9CD98D94-FFC4-49C8-A8A1-BBE974357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9" y="1268414"/>
            <a:ext cx="10826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</a:rPr>
              <a:t>PLEURA</a:t>
            </a:r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B6D94468-2C1C-481D-B039-9EFBF85B8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1827214"/>
            <a:ext cx="6477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54479BCE-32C2-4F2F-9423-9C1FD6435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4338" y="177323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TextovéPole 1">
            <a:extLst>
              <a:ext uri="{FF2B5EF4-FFF2-40B4-BE49-F238E27FC236}">
                <a16:creationId xmlns:a16="http://schemas.microsoft.com/office/drawing/2014/main" id="{2B98742D-883D-4EBE-B35E-B2D1EAED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841" y="3002140"/>
            <a:ext cx="120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+0.1 </a:t>
            </a:r>
            <a:r>
              <a:rPr lang="cs-CZ" altLang="cs-CZ" sz="1800" b="1" dirty="0" err="1"/>
              <a:t>kPa</a:t>
            </a:r>
            <a:endParaRPr lang="cs-CZ" altLang="cs-CZ" sz="1800" b="1" dirty="0"/>
          </a:p>
        </p:txBody>
      </p:sp>
      <p:sp>
        <p:nvSpPr>
          <p:cNvPr id="33804" name="TextovéPole 2">
            <a:extLst>
              <a:ext uri="{FF2B5EF4-FFF2-40B4-BE49-F238E27FC236}">
                <a16:creationId xmlns:a16="http://schemas.microsoft.com/office/drawing/2014/main" id="{CA500BCA-A9F2-41DF-8897-A35F16CB5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191" y="3666419"/>
            <a:ext cx="1198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-0.1 </a:t>
            </a:r>
            <a:r>
              <a:rPr lang="cs-CZ" altLang="cs-CZ" sz="1800" b="1" dirty="0" err="1"/>
              <a:t>kPa</a:t>
            </a:r>
            <a:endParaRPr lang="cs-CZ" altLang="cs-CZ" sz="1800" b="1" dirty="0"/>
          </a:p>
        </p:txBody>
      </p:sp>
      <p:sp>
        <p:nvSpPr>
          <p:cNvPr id="33805" name="TextovéPole 3">
            <a:extLst>
              <a:ext uri="{FF2B5EF4-FFF2-40B4-BE49-F238E27FC236}">
                <a16:creationId xmlns:a16="http://schemas.microsoft.com/office/drawing/2014/main" id="{55B31348-5F7B-4DB2-9E01-16B2344FF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060" y="4290308"/>
            <a:ext cx="1514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-0.3/-0.5 </a:t>
            </a:r>
            <a:r>
              <a:rPr lang="cs-CZ" altLang="cs-CZ" sz="1800" b="1" dirty="0" err="1"/>
              <a:t>kPa</a:t>
            </a:r>
            <a:endParaRPr lang="cs-CZ" altLang="cs-CZ" sz="1800" b="1" dirty="0"/>
          </a:p>
        </p:txBody>
      </p:sp>
      <p:sp>
        <p:nvSpPr>
          <p:cNvPr id="33806" name="TextovéPole 4">
            <a:extLst>
              <a:ext uri="{FF2B5EF4-FFF2-40B4-BE49-F238E27FC236}">
                <a16:creationId xmlns:a16="http://schemas.microsoft.com/office/drawing/2014/main" id="{C6057954-0407-43BA-8651-3D1F6758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821" y="5020558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-0.6/-0.8 </a:t>
            </a:r>
            <a:r>
              <a:rPr lang="cs-CZ" altLang="cs-CZ" sz="1800" b="1" dirty="0" err="1"/>
              <a:t>kPa</a:t>
            </a:r>
            <a:endParaRPr lang="cs-CZ" altLang="cs-CZ" sz="1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1A55071-8218-4210-ABF7-335EFCCC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According to </a:t>
            </a:r>
            <a:r>
              <a:rPr lang="en-GB" sz="2400" dirty="0" err="1"/>
              <a:t>etiology</a:t>
            </a:r>
            <a:r>
              <a:rPr lang="en-GB" sz="2400" dirty="0"/>
              <a:t>:</a:t>
            </a:r>
            <a:endParaRPr lang="cs-CZ" sz="2400" dirty="0"/>
          </a:p>
          <a:p>
            <a:pPr lvl="1"/>
            <a:r>
              <a:rPr lang="en-GB" sz="1400" b="1" dirty="0"/>
              <a:t>traumatic</a:t>
            </a:r>
            <a:r>
              <a:rPr lang="en-GB" sz="1400" dirty="0"/>
              <a:t> pneumothorax (due to an injury) occurs if the chest wall is perforated or during an injury of the </a:t>
            </a:r>
            <a:r>
              <a:rPr lang="en-GB" sz="1400" dirty="0" err="1"/>
              <a:t>esophagus</a:t>
            </a:r>
            <a:r>
              <a:rPr lang="en-GB" sz="1400" dirty="0"/>
              <a:t>, bronchi, and during rib fractures.</a:t>
            </a:r>
            <a:endParaRPr lang="cs-CZ" sz="1400" dirty="0"/>
          </a:p>
          <a:p>
            <a:pPr lvl="1"/>
            <a:r>
              <a:rPr lang="en-GB" sz="1400" b="1" dirty="0"/>
              <a:t>spontaneous</a:t>
            </a:r>
            <a:r>
              <a:rPr lang="en-GB" sz="1400" dirty="0"/>
              <a:t> pneumothorax </a:t>
            </a:r>
            <a:endParaRPr lang="cs-CZ" sz="1400" dirty="0"/>
          </a:p>
          <a:p>
            <a:pPr lvl="1"/>
            <a:r>
              <a:rPr lang="en-GB" sz="1400" b="1" dirty="0"/>
              <a:t>primary</a:t>
            </a:r>
            <a:r>
              <a:rPr lang="en-GB" sz="1400" dirty="0"/>
              <a:t> idiopathic pneumothorax (without any known cause) may occur in tall healthy young men with an incidence of pneumothoraxes in the family,</a:t>
            </a:r>
            <a:endParaRPr lang="cs-CZ" sz="1400" dirty="0"/>
          </a:p>
          <a:p>
            <a:pPr lvl="1"/>
            <a:r>
              <a:rPr lang="en-GB" sz="1400" b="1" dirty="0"/>
              <a:t>secondary</a:t>
            </a:r>
            <a:r>
              <a:rPr lang="en-GB" sz="1400" dirty="0"/>
              <a:t> pneumothorax arises as a consequence of lung diseases (such as COPD or cystic fibrosis),</a:t>
            </a:r>
            <a:endParaRPr lang="cs-CZ" sz="1400" dirty="0"/>
          </a:p>
          <a:p>
            <a:pPr lvl="1"/>
            <a:r>
              <a:rPr lang="en-GB" sz="1400" b="1" dirty="0"/>
              <a:t>iatrogenic</a:t>
            </a:r>
            <a:r>
              <a:rPr lang="en-GB" sz="1400" dirty="0"/>
              <a:t> pneumothorax (due to medical procedures) occurs during invasive medical examinations such as </a:t>
            </a:r>
            <a:r>
              <a:rPr lang="en-GB" sz="1400" dirty="0" err="1"/>
              <a:t>transparietal</a:t>
            </a:r>
            <a:r>
              <a:rPr lang="en-GB" sz="1400" dirty="0"/>
              <a:t> aspiration biopsy, subclavian vein catheterization, or mechanical ventilation with positive pressure. </a:t>
            </a:r>
            <a:endParaRPr lang="cs-CZ" sz="1400" dirty="0"/>
          </a:p>
          <a:p>
            <a:pPr lvl="1"/>
            <a:r>
              <a:rPr lang="en-GB" sz="1400" b="1" dirty="0"/>
              <a:t>artificially induced</a:t>
            </a:r>
            <a:r>
              <a:rPr lang="en-GB" sz="1400" dirty="0"/>
              <a:t> (deliberate) pneumothorax is used during thoracoscopy, an endoscopic examination the thoracic cavity.</a:t>
            </a:r>
            <a:endParaRPr lang="cs-CZ" sz="1400" dirty="0"/>
          </a:p>
          <a:p>
            <a:r>
              <a:rPr lang="en-GB" sz="2400" dirty="0"/>
              <a:t>According to the communication of the pleural space with its surroundings</a:t>
            </a:r>
            <a:endParaRPr lang="cs-CZ" sz="2400" dirty="0"/>
          </a:p>
          <a:p>
            <a:pPr lvl="1"/>
            <a:r>
              <a:rPr lang="en-GB" sz="1400" b="1" dirty="0"/>
              <a:t>open pneumothorax </a:t>
            </a:r>
            <a:r>
              <a:rPr lang="en-GB" sz="1400" dirty="0"/>
              <a:t>(when the hole in the pleural space remains open, the air in the pleural cavity moves back and forth with each breath of the patient)</a:t>
            </a:r>
            <a:endParaRPr lang="cs-CZ" sz="1400" dirty="0"/>
          </a:p>
          <a:p>
            <a:pPr lvl="1"/>
            <a:r>
              <a:rPr lang="en-GB" sz="1400" b="1" dirty="0"/>
              <a:t>closed pneumothorax</a:t>
            </a:r>
            <a:r>
              <a:rPr lang="en-GB" sz="1400" dirty="0"/>
              <a:t> (when a small opening through which air enters the pleural cavity closes) </a:t>
            </a:r>
            <a:endParaRPr lang="cs-CZ" sz="1400" dirty="0"/>
          </a:p>
          <a:p>
            <a:pPr lvl="1"/>
            <a:r>
              <a:rPr lang="en-GB" sz="1400" b="1" dirty="0"/>
              <a:t>valvular pneumothorax</a:t>
            </a:r>
            <a:r>
              <a:rPr lang="en-GB" sz="1400" dirty="0"/>
              <a:t> (the tissue of the lungs or the chest wall covers the hole in such a way that a valve emerges, this valve allows air to flow inside during inspiration, but it prevents the air from leaving the pleural cavity during exhalation).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4419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72B9781-4437-4E75-A6EC-816876E3F6EF}"/>
              </a:ext>
            </a:extLst>
          </p:cNvPr>
          <p:cNvSpPr txBox="1">
            <a:spLocks/>
          </p:cNvSpPr>
          <p:nvPr/>
        </p:nvSpPr>
        <p:spPr>
          <a:xfrm>
            <a:off x="2047875" y="1886098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kern="0" dirty="0" err="1"/>
              <a:t>Respiratory</a:t>
            </a:r>
            <a:r>
              <a:rPr lang="cs-CZ" sz="2000" kern="0" dirty="0"/>
              <a:t> </a:t>
            </a:r>
            <a:r>
              <a:rPr lang="cs-CZ" sz="2000" kern="0" dirty="0" err="1"/>
              <a:t>system</a:t>
            </a:r>
            <a:r>
              <a:rPr lang="cs-CZ" sz="2000" kern="0" dirty="0"/>
              <a:t> </a:t>
            </a:r>
            <a:r>
              <a:rPr lang="cs-CZ" sz="2000" kern="0" dirty="0" err="1"/>
              <a:t>resistance</a:t>
            </a:r>
            <a:endParaRPr lang="en-US" sz="2000" kern="0" dirty="0"/>
          </a:p>
          <a:p>
            <a:r>
              <a:rPr lang="cs-CZ" sz="2000" kern="0" dirty="0" err="1"/>
              <a:t>Elastic</a:t>
            </a:r>
            <a:r>
              <a:rPr lang="en-US" sz="2000" kern="0" dirty="0"/>
              <a:t> resistance</a:t>
            </a:r>
            <a:r>
              <a:rPr lang="cs-CZ" sz="2000" kern="0" dirty="0"/>
              <a:t>:</a:t>
            </a:r>
          </a:p>
          <a:p>
            <a:pPr lvl="1"/>
            <a:r>
              <a:rPr lang="cs-CZ" sz="1400" kern="0" dirty="0" err="1"/>
              <a:t>elastic</a:t>
            </a:r>
            <a:r>
              <a:rPr lang="cs-CZ" sz="1400" kern="0" dirty="0"/>
              <a:t> </a:t>
            </a:r>
            <a:r>
              <a:rPr lang="cs-CZ" sz="1400" kern="0" dirty="0" err="1"/>
              <a:t>fibers</a:t>
            </a:r>
            <a:endParaRPr lang="cs-CZ" sz="1400" kern="0" dirty="0"/>
          </a:p>
          <a:p>
            <a:pPr lvl="1"/>
            <a:r>
              <a:rPr lang="cs-CZ" sz="1400" kern="0" dirty="0"/>
              <a:t>alveol</a:t>
            </a:r>
            <a:r>
              <a:rPr lang="en-US" sz="1400" kern="0" dirty="0" err="1"/>
              <a:t>ar</a:t>
            </a:r>
            <a:r>
              <a:rPr lang="en-US" sz="1400" kern="0" dirty="0"/>
              <a:t> </a:t>
            </a:r>
            <a:r>
              <a:rPr lang="cs-CZ" sz="1400" kern="0" dirty="0" err="1"/>
              <a:t>surface</a:t>
            </a:r>
            <a:r>
              <a:rPr lang="cs-CZ" sz="1400" kern="0" dirty="0"/>
              <a:t> </a:t>
            </a:r>
            <a:r>
              <a:rPr lang="cs-CZ" sz="1400" kern="0" dirty="0" err="1"/>
              <a:t>tension</a:t>
            </a:r>
            <a:r>
              <a:rPr lang="cs-CZ" sz="1400" kern="0" dirty="0"/>
              <a:t> </a:t>
            </a:r>
            <a:endParaRPr lang="en-US" sz="1400" kern="0" dirty="0"/>
          </a:p>
          <a:p>
            <a:r>
              <a:rPr lang="en-US" sz="2000" kern="0" dirty="0"/>
              <a:t>Nonelastic resistance</a:t>
            </a:r>
            <a:r>
              <a:rPr lang="cs-CZ" sz="2000" kern="0" dirty="0"/>
              <a:t>:</a:t>
            </a:r>
          </a:p>
          <a:p>
            <a:pPr lvl="1"/>
            <a:r>
              <a:rPr lang="cs-CZ" sz="1400" kern="0" dirty="0" err="1"/>
              <a:t>visk</a:t>
            </a:r>
            <a:r>
              <a:rPr lang="en-US" sz="1400" kern="0" dirty="0" err="1"/>
              <a:t>ose</a:t>
            </a:r>
            <a:r>
              <a:rPr lang="en-US" sz="1400" kern="0" dirty="0"/>
              <a:t> resistance</a:t>
            </a:r>
            <a:r>
              <a:rPr lang="cs-CZ" sz="1400" kern="0" dirty="0"/>
              <a:t> </a:t>
            </a:r>
          </a:p>
          <a:p>
            <a:pPr lvl="1"/>
            <a:r>
              <a:rPr lang="en-US" sz="1400" kern="0" dirty="0"/>
              <a:t>airway resistance</a:t>
            </a:r>
            <a:endParaRPr lang="cs-CZ" sz="14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000" kern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0" dirty="0"/>
              <a:t>Respiratory work</a:t>
            </a:r>
            <a:r>
              <a:rPr lang="cs-CZ" sz="2000" kern="0" dirty="0"/>
              <a:t>:</a:t>
            </a:r>
          </a:p>
          <a:p>
            <a:r>
              <a:rPr lang="en-US" sz="2000" kern="0" dirty="0"/>
              <a:t>Elastic</a:t>
            </a:r>
          </a:p>
          <a:p>
            <a:r>
              <a:rPr lang="cs-CZ" sz="2000" kern="0" dirty="0"/>
              <a:t>Visko</a:t>
            </a:r>
            <a:r>
              <a:rPr lang="en-US" sz="2000" kern="0" dirty="0"/>
              <a:t>se</a:t>
            </a:r>
            <a:endParaRPr lang="cs-CZ" sz="2000" kern="0" dirty="0"/>
          </a:p>
          <a:p>
            <a:r>
              <a:rPr lang="en-US" sz="2000" kern="0" dirty="0"/>
              <a:t>Work of</a:t>
            </a:r>
            <a:r>
              <a:rPr lang="cs-CZ" sz="2000" kern="0" dirty="0"/>
              <a:t> </a:t>
            </a:r>
            <a:r>
              <a:rPr lang="en-US" sz="2000" kern="0" dirty="0"/>
              <a:t>airway resistance</a:t>
            </a:r>
            <a:endParaRPr lang="cs-CZ" sz="2000" kern="0" dirty="0"/>
          </a:p>
        </p:txBody>
      </p:sp>
      <p:sp>
        <p:nvSpPr>
          <p:cNvPr id="9" name="Стрелка вниз 4">
            <a:extLst>
              <a:ext uri="{FF2B5EF4-FFF2-40B4-BE49-F238E27FC236}">
                <a16:creationId xmlns:a16="http://schemas.microsoft.com/office/drawing/2014/main" id="{A99AD1C9-D38A-4899-A640-8A1F2614B243}"/>
              </a:ext>
            </a:extLst>
          </p:cNvPr>
          <p:cNvSpPr/>
          <p:nvPr/>
        </p:nvSpPr>
        <p:spPr>
          <a:xfrm>
            <a:off x="2047875" y="3933055"/>
            <a:ext cx="2880320" cy="432048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A66CA6D-6144-448C-AC19-E59AF0251B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35413" y="404814"/>
            <a:ext cx="4716462" cy="668337"/>
          </a:xfrm>
          <a:gradFill rotWithShape="1">
            <a:gsLst>
              <a:gs pos="0">
                <a:srgbClr val="5E5E76"/>
              </a:gs>
              <a:gs pos="50000">
                <a:srgbClr val="CCCCFF"/>
              </a:gs>
              <a:gs pos="100000">
                <a:srgbClr val="5E5E76"/>
              </a:gs>
            </a:gsLst>
            <a:lin ang="5400000" scaled="1"/>
          </a:gra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cs-CZ" altLang="cs-CZ" sz="2600">
                <a:latin typeface="Times New Roman" panose="02020603050405020304" pitchFamily="18" charset="0"/>
              </a:rPr>
              <a:t>FORCES  PARTICIPATING </a:t>
            </a:r>
            <a:r>
              <a:rPr lang="en-US" altLang="cs-CZ" sz="2600">
                <a:latin typeface="Times New Roman" panose="02020603050405020304" pitchFamily="18" charset="0"/>
              </a:rPr>
              <a:t>                                  </a:t>
            </a:r>
            <a:r>
              <a:rPr lang="cs-CZ" altLang="cs-CZ" sz="2600">
                <a:latin typeface="Times New Roman" panose="02020603050405020304" pitchFamily="18" charset="0"/>
              </a:rPr>
              <a:t>IN RESPIRATION  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A59A5F8A-40AE-4D60-A09C-B77D0146C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300" y="640080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1</a:t>
            </a:r>
            <a:r>
              <a:rPr lang="en-US" altLang="cs-CZ" sz="2400" b="1">
                <a:solidFill>
                  <a:schemeClr val="bg1"/>
                </a:solidFill>
              </a:rPr>
              <a:t>2</a:t>
            </a:r>
            <a:endParaRPr lang="cs-CZ" altLang="cs-CZ" sz="2400" b="1">
              <a:solidFill>
                <a:schemeClr val="bg1"/>
              </a:solidFill>
            </a:endParaRPr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3AA48107-7756-4186-B499-33E827B7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4302125"/>
            <a:ext cx="3500438" cy="393700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imes New Roman" panose="02020603050405020304" pitchFamily="18" charset="0"/>
              </a:rPr>
              <a:t> QUIET RESPIRATION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79182AF1-2B44-4ABE-8099-BFD773833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00663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GB" altLang="cs-CZ" sz="2400" b="1">
                <a:latin typeface="Times New Roman" panose="02020603050405020304" pitchFamily="18" charset="0"/>
              </a:rPr>
              <a:t>EXPIRATION  - </a:t>
            </a:r>
            <a:r>
              <a:rPr lang="en-GB" altLang="cs-CZ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only </a:t>
            </a:r>
            <a:r>
              <a:rPr lang="en-GB" altLang="cs-CZ" sz="2400" b="1">
                <a:solidFill>
                  <a:srgbClr val="0033CC"/>
                </a:solidFill>
                <a:latin typeface="Times New Roman" panose="02020603050405020304" pitchFamily="18" charset="0"/>
              </a:rPr>
              <a:t>passive (elastic) forces are in action</a:t>
            </a: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DC3B6CB3-0521-4317-A94E-EC4692531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4" y="4832350"/>
            <a:ext cx="809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</a:t>
            </a:r>
            <a:r>
              <a:rPr lang="cs-CZ" altLang="cs-CZ" sz="2400" b="1">
                <a:latin typeface="Times New Roman" panose="02020603050405020304" pitchFamily="18" charset="0"/>
              </a:rPr>
              <a:t>INSPIRATION - </a:t>
            </a:r>
            <a:r>
              <a:rPr lang="en-GB" altLang="cs-CZ" sz="2300" b="1">
                <a:solidFill>
                  <a:srgbClr val="FF0066"/>
                </a:solidFill>
                <a:latin typeface="Times New Roman" panose="02020603050405020304" pitchFamily="18" charset="0"/>
              </a:rPr>
              <a:t>active forces</a:t>
            </a:r>
            <a:r>
              <a:rPr lang="en-GB" altLang="cs-CZ" sz="2300" b="1">
                <a:latin typeface="Times New Roman" panose="02020603050405020304" pitchFamily="18" charset="0"/>
              </a:rPr>
              <a:t> </a:t>
            </a:r>
            <a:r>
              <a:rPr lang="en-GB" altLang="cs-CZ" sz="2300" b="1">
                <a:solidFill>
                  <a:srgbClr val="FF0066"/>
                </a:solidFill>
                <a:latin typeface="Times New Roman" panose="02020603050405020304" pitchFamily="18" charset="0"/>
              </a:rPr>
              <a:t>of inspiratory muscles prevail</a:t>
            </a:r>
            <a:endParaRPr lang="cs-CZ" altLang="cs-CZ" sz="23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4631" name="Group 7">
            <a:extLst>
              <a:ext uri="{FF2B5EF4-FFF2-40B4-BE49-F238E27FC236}">
                <a16:creationId xmlns:a16="http://schemas.microsoft.com/office/drawing/2014/main" id="{0AE4757C-A70E-4D09-898E-5B5867ED58F3}"/>
              </a:ext>
            </a:extLst>
          </p:cNvPr>
          <p:cNvGrpSpPr>
            <a:grpSpLocks/>
          </p:cNvGrpSpPr>
          <p:nvPr/>
        </p:nvGrpSpPr>
        <p:grpSpPr bwMode="auto">
          <a:xfrm>
            <a:off x="2384426" y="2211388"/>
            <a:ext cx="5724525" cy="457200"/>
            <a:chOff x="317" y="1321"/>
            <a:chExt cx="3606" cy="288"/>
          </a:xfrm>
        </p:grpSpPr>
        <p:sp>
          <p:nvSpPr>
            <p:cNvPr id="34835" name="Rectangle 8">
              <a:extLst>
                <a:ext uri="{FF2B5EF4-FFF2-40B4-BE49-F238E27FC236}">
                  <a16:creationId xmlns:a16="http://schemas.microsoft.com/office/drawing/2014/main" id="{5553F703-D6CB-42E8-8D2B-98526B52D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1434"/>
              <a:ext cx="91" cy="68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4836" name="Text Box 9">
              <a:extLst>
                <a:ext uri="{FF2B5EF4-FFF2-40B4-BE49-F238E27FC236}">
                  <a16:creationId xmlns:a16="http://schemas.microsoft.com/office/drawing/2014/main" id="{9D7CBBDD-9B3D-4FE0-B4BF-2B224E7FB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321"/>
              <a:ext cx="3379" cy="288"/>
            </a:xfrm>
            <a:prstGeom prst="rect">
              <a:avLst/>
            </a:prstGeom>
            <a:gradFill rotWithShape="1">
              <a:gsLst>
                <a:gs pos="0">
                  <a:srgbClr val="5E5E76"/>
                </a:gs>
                <a:gs pos="50000">
                  <a:srgbClr val="CCCCFF"/>
                </a:gs>
                <a:gs pos="100000">
                  <a:srgbClr val="5E5E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PASSIVE FORCES  represented by:</a:t>
              </a:r>
            </a:p>
          </p:txBody>
        </p:sp>
      </p:grpSp>
      <p:grpSp>
        <p:nvGrpSpPr>
          <p:cNvPr id="154635" name="Group 11">
            <a:extLst>
              <a:ext uri="{FF2B5EF4-FFF2-40B4-BE49-F238E27FC236}">
                <a16:creationId xmlns:a16="http://schemas.microsoft.com/office/drawing/2014/main" id="{E729B41C-4F48-474E-9D54-E7048FC6ED36}"/>
              </a:ext>
            </a:extLst>
          </p:cNvPr>
          <p:cNvGrpSpPr>
            <a:grpSpLocks/>
          </p:cNvGrpSpPr>
          <p:nvPr/>
        </p:nvGrpSpPr>
        <p:grpSpPr bwMode="auto">
          <a:xfrm>
            <a:off x="2384425" y="1573213"/>
            <a:ext cx="7488238" cy="457200"/>
            <a:chOff x="542" y="919"/>
            <a:chExt cx="4717" cy="288"/>
          </a:xfrm>
        </p:grpSpPr>
        <p:grpSp>
          <p:nvGrpSpPr>
            <p:cNvPr id="34831" name="Group 12">
              <a:extLst>
                <a:ext uri="{FF2B5EF4-FFF2-40B4-BE49-F238E27FC236}">
                  <a16:creationId xmlns:a16="http://schemas.microsoft.com/office/drawing/2014/main" id="{9F86F99E-6BAA-4C89-BF8B-7E15E2284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" y="919"/>
              <a:ext cx="4717" cy="288"/>
              <a:chOff x="317" y="919"/>
              <a:chExt cx="4717" cy="288"/>
            </a:xfrm>
          </p:grpSpPr>
          <p:sp>
            <p:nvSpPr>
              <p:cNvPr id="34833" name="Text Box 13">
                <a:extLst>
                  <a:ext uri="{FF2B5EF4-FFF2-40B4-BE49-F238E27FC236}">
                    <a16:creationId xmlns:a16="http://schemas.microsoft.com/office/drawing/2014/main" id="{50D71C93-87FF-447B-8FA4-C475D06CD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919"/>
                <a:ext cx="4490" cy="288"/>
              </a:xfrm>
              <a:prstGeom prst="rect">
                <a:avLst/>
              </a:prstGeom>
              <a:gradFill rotWithShape="1">
                <a:gsLst>
                  <a:gs pos="0">
                    <a:srgbClr val="5E5E76"/>
                  </a:gs>
                  <a:gs pos="50000">
                    <a:srgbClr val="CCCCFF"/>
                  </a:gs>
                  <a:gs pos="100000">
                    <a:srgbClr val="5E5E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cs-CZ" altLang="cs-CZ" sz="24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ACTIVE FORCES</a:t>
                </a:r>
                <a:r>
                  <a:rPr lang="en-US" altLang="cs-CZ" sz="24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cs-CZ" sz="240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performed by</a:t>
                </a:r>
                <a:r>
                  <a:rPr lang="en-GB" altLang="cs-CZ" sz="2400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 respiratory muscles</a:t>
                </a:r>
              </a:p>
            </p:txBody>
          </p:sp>
          <p:sp>
            <p:nvSpPr>
              <p:cNvPr id="34834" name="Rectangle 14">
                <a:extLst>
                  <a:ext uri="{FF2B5EF4-FFF2-40B4-BE49-F238E27FC236}">
                    <a16:creationId xmlns:a16="http://schemas.microsoft.com/office/drawing/2014/main" id="{49373BBE-0B09-4DE7-8ABA-C53AE7EB2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" y="1026"/>
                <a:ext cx="91" cy="6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800"/>
              </a:p>
            </p:txBody>
          </p:sp>
        </p:grpSp>
        <p:sp>
          <p:nvSpPr>
            <p:cNvPr id="34832" name="Rectangle 15">
              <a:extLst>
                <a:ext uri="{FF2B5EF4-FFF2-40B4-BE49-F238E27FC236}">
                  <a16:creationId xmlns:a16="http://schemas.microsoft.com/office/drawing/2014/main" id="{2F5B7DBA-4DB3-41F3-9D54-5BEE4B1EF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1026"/>
              <a:ext cx="91" cy="6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154640" name="Group 16">
            <a:extLst>
              <a:ext uri="{FF2B5EF4-FFF2-40B4-BE49-F238E27FC236}">
                <a16:creationId xmlns:a16="http://schemas.microsoft.com/office/drawing/2014/main" id="{BCAAD9CE-E478-4C09-AC6F-87C63E7C5920}"/>
              </a:ext>
            </a:extLst>
          </p:cNvPr>
          <p:cNvGrpSpPr>
            <a:grpSpLocks/>
          </p:cNvGrpSpPr>
          <p:nvPr/>
        </p:nvGrpSpPr>
        <p:grpSpPr bwMode="auto">
          <a:xfrm>
            <a:off x="6456364" y="2727325"/>
            <a:ext cx="2447925" cy="457200"/>
            <a:chOff x="1633" y="1616"/>
            <a:chExt cx="1542" cy="288"/>
          </a:xfrm>
        </p:grpSpPr>
        <p:sp>
          <p:nvSpPr>
            <p:cNvPr id="34829" name="Text Box 17">
              <a:extLst>
                <a:ext uri="{FF2B5EF4-FFF2-40B4-BE49-F238E27FC236}">
                  <a16:creationId xmlns:a16="http://schemas.microsoft.com/office/drawing/2014/main" id="{92AEB1BF-F4C5-41DA-8129-B83F7F7E3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616"/>
              <a:ext cx="14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lungs</a:t>
              </a:r>
              <a:r>
                <a:rPr lang="cs-CZ" altLang="cs-CZ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 elasticity</a:t>
              </a:r>
              <a:endParaRPr lang="en-GB" altLang="cs-CZ" sz="2400" b="1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30" name="Oval 18">
              <a:extLst>
                <a:ext uri="{FF2B5EF4-FFF2-40B4-BE49-F238E27FC236}">
                  <a16:creationId xmlns:a16="http://schemas.microsoft.com/office/drawing/2014/main" id="{1CC54775-47FE-4F96-8DC1-A90553CF9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1752"/>
              <a:ext cx="68" cy="68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154643" name="Group 19">
            <a:extLst>
              <a:ext uri="{FF2B5EF4-FFF2-40B4-BE49-F238E27FC236}">
                <a16:creationId xmlns:a16="http://schemas.microsoft.com/office/drawing/2014/main" id="{1CB83EA5-0CD8-4FAC-AE03-DCD0916ACDF8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3135314"/>
            <a:ext cx="2303462" cy="420687"/>
            <a:chOff x="1633" y="1933"/>
            <a:chExt cx="1451" cy="265"/>
          </a:xfrm>
        </p:grpSpPr>
        <p:sp>
          <p:nvSpPr>
            <p:cNvPr id="34827" name="Text Box 20">
              <a:extLst>
                <a:ext uri="{FF2B5EF4-FFF2-40B4-BE49-F238E27FC236}">
                  <a16:creationId xmlns:a16="http://schemas.microsoft.com/office/drawing/2014/main" id="{FB1D9440-03BF-4DEA-8669-B1FFD0044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" y="1933"/>
              <a:ext cx="136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GB" altLang="cs-CZ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chest</a:t>
              </a:r>
              <a:r>
                <a:rPr lang="cs-CZ" altLang="cs-CZ" sz="24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 elasticity</a:t>
              </a:r>
            </a:p>
          </p:txBody>
        </p:sp>
        <p:sp>
          <p:nvSpPr>
            <p:cNvPr id="34828" name="Oval 21">
              <a:extLst>
                <a:ext uri="{FF2B5EF4-FFF2-40B4-BE49-F238E27FC236}">
                  <a16:creationId xmlns:a16="http://schemas.microsoft.com/office/drawing/2014/main" id="{D35277C9-2D0E-4846-845E-84277F153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047"/>
              <a:ext cx="68" cy="68"/>
            </a:xfrm>
            <a:prstGeom prst="ellipse">
              <a:avLst/>
            </a:prstGeom>
            <a:solidFill>
              <a:srgbClr val="6666FF"/>
            </a:solidFill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  <p:bldP spid="154629" grpId="0"/>
      <p:bldP spid="154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acting on the 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elasticity of lung (elastic recoil) (collapsing force)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Lung surface tension (collapsing force)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Chest wall recoil (opening force)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Intrapleural pressure-IPP (opening force)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mage result for forces acting on the l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3429000" cy="62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40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recoil and chest wall recoil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3" y="1864995"/>
            <a:ext cx="6642100" cy="3619500"/>
          </a:xfrm>
        </p:spPr>
      </p:pic>
      <p:pic>
        <p:nvPicPr>
          <p:cNvPr id="2050" name="Picture 2" descr="mage result for forces acting on the l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2110740"/>
            <a:ext cx="4495734" cy="33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41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Intrapleural</a:t>
            </a:r>
            <a:r>
              <a:rPr lang="en-US" dirty="0"/>
              <a:t> pressure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1945005"/>
            <a:ext cx="7594286" cy="2169796"/>
          </a:xfrm>
        </p:spPr>
      </p:pic>
      <p:pic>
        <p:nvPicPr>
          <p:cNvPr id="3074" name="Picture 2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41" y="2180273"/>
            <a:ext cx="3869055" cy="38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12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017C-C7AF-5843-8EB9-CBD20164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Major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acting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lung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DB99-3B9B-EE41-8191-91653034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err="1"/>
              <a:t>Important</a:t>
            </a:r>
            <a:r>
              <a:rPr lang="cs-CZ" b="1" u="sng" dirty="0"/>
              <a:t> </a:t>
            </a:r>
            <a:r>
              <a:rPr lang="cs-CZ" b="1" u="sng" dirty="0" err="1"/>
              <a:t>points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err="1"/>
              <a:t>Intrapleural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&gt;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recoil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Lung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Expands</a:t>
            </a:r>
            <a:endParaRPr lang="cs-CZ" b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cs-CZ" dirty="0" err="1">
                <a:sym typeface="Wingdings" pitchFamily="2" charset="2"/>
              </a:rPr>
              <a:t>Intapleural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pressure</a:t>
            </a:r>
            <a:r>
              <a:rPr lang="cs-CZ" dirty="0">
                <a:sym typeface="Wingdings" pitchFamily="2" charset="2"/>
              </a:rPr>
              <a:t> &lt; </a:t>
            </a:r>
            <a:r>
              <a:rPr lang="cs-CZ" dirty="0" err="1">
                <a:sym typeface="Wingdings" pitchFamily="2" charset="2"/>
              </a:rPr>
              <a:t>lung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recoil</a:t>
            </a:r>
            <a:r>
              <a:rPr lang="cs-CZ" dirty="0">
                <a:sym typeface="Wingdings" pitchFamily="2" charset="2"/>
              </a:rPr>
              <a:t> 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lung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collapse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>
                <a:sym typeface="Wingdings" pitchFamily="2" charset="2"/>
              </a:rPr>
              <a:t>Intrapleural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pressure</a:t>
            </a:r>
            <a:r>
              <a:rPr lang="cs-CZ" dirty="0">
                <a:sym typeface="Wingdings" pitchFamily="2" charset="2"/>
              </a:rPr>
              <a:t> = </a:t>
            </a:r>
            <a:r>
              <a:rPr lang="cs-CZ" dirty="0" err="1">
                <a:sym typeface="Wingdings" pitchFamily="2" charset="2"/>
              </a:rPr>
              <a:t>Lung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recoil</a:t>
            </a:r>
            <a:r>
              <a:rPr lang="cs-CZ" dirty="0">
                <a:sym typeface="Wingdings" pitchFamily="2" charset="2"/>
              </a:rPr>
              <a:t> 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lung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size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constant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39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Transmural</a:t>
            </a:r>
            <a:r>
              <a:rPr lang="en-US" dirty="0"/>
              <a:t> pressure</a:t>
            </a:r>
          </a:p>
        </p:txBody>
      </p:sp>
      <p:pic>
        <p:nvPicPr>
          <p:cNvPr id="4098" name="Picture 2" descr="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1" y="1998663"/>
            <a:ext cx="5699336" cy="427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A22: </a:t>
            </a:r>
            <a:r>
              <a:rPr lang="cs-CZ" dirty="0" err="1"/>
              <a:t>Hypoxia</a:t>
            </a:r>
            <a:r>
              <a:rPr lang="cs-CZ" dirty="0"/>
              <a:t> and </a:t>
            </a:r>
            <a:r>
              <a:rPr lang="cs-CZ" dirty="0" err="1"/>
              <a:t>ischemia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8710"/>
            <a:ext cx="10753200" cy="4139998"/>
          </a:xfrm>
        </p:spPr>
        <p:txBody>
          <a:bodyPr/>
          <a:lstStyle/>
          <a:p>
            <a:r>
              <a:rPr lang="en-US" dirty="0"/>
              <a:t>Hypoxia is a general name for a lack of oxygen in the body or individual tissues</a:t>
            </a:r>
          </a:p>
          <a:p>
            <a:r>
              <a:rPr lang="en-US" dirty="0"/>
              <a:t>Ischemia, meaning insufficient blood flow to a tissue, can also result in hypoxia</a:t>
            </a:r>
          </a:p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hypoxia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cs-CZ" dirty="0" err="1"/>
              <a:t>Hypoxic</a:t>
            </a:r>
            <a:endParaRPr lang="en-US" dirty="0"/>
          </a:p>
          <a:p>
            <a:pPr lvl="1"/>
            <a:r>
              <a:rPr lang="cs-CZ" dirty="0"/>
              <a:t>Transport (</a:t>
            </a:r>
            <a:r>
              <a:rPr lang="cs-CZ" dirty="0" err="1"/>
              <a:t>anemic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 err="1"/>
              <a:t>Ischemic</a:t>
            </a:r>
            <a:r>
              <a:rPr lang="cs-CZ" dirty="0"/>
              <a:t> (</a:t>
            </a:r>
            <a:r>
              <a:rPr lang="cs-CZ" dirty="0" err="1"/>
              <a:t>stagnation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 err="1"/>
              <a:t>Histotoxic</a:t>
            </a:r>
            <a:endParaRPr lang="cs-CZ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C2863D5A-4BE0-4073-A44B-6DFEA30F3D5B}"/>
              </a:ext>
            </a:extLst>
          </p:cNvPr>
          <p:cNvGrpSpPr/>
          <p:nvPr/>
        </p:nvGrpSpPr>
        <p:grpSpPr>
          <a:xfrm>
            <a:off x="5859563" y="4140856"/>
            <a:ext cx="4794014" cy="2366659"/>
            <a:chOff x="5859563" y="4140856"/>
            <a:chExt cx="4794014" cy="236665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317093A-D463-40FD-B4B4-1B31C4AE04FA}"/>
                </a:ext>
              </a:extLst>
            </p:cNvPr>
            <p:cNvGrpSpPr/>
            <p:nvPr/>
          </p:nvGrpSpPr>
          <p:grpSpPr>
            <a:xfrm>
              <a:off x="5859563" y="4140856"/>
              <a:ext cx="4505244" cy="1414704"/>
              <a:chOff x="299044" y="3055395"/>
              <a:chExt cx="11685445" cy="3335797"/>
            </a:xfrm>
          </p:grpSpPr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CC3C05-AF85-4F98-98DC-625FBBC78BB0}"/>
                  </a:ext>
                </a:extLst>
              </p:cNvPr>
              <p:cNvSpPr/>
              <p:nvPr/>
            </p:nvSpPr>
            <p:spPr>
              <a:xfrm>
                <a:off x="10498635" y="405339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C22B1452-715A-45F6-B950-2B594A69AA35}"/>
                  </a:ext>
                </a:extLst>
              </p:cNvPr>
              <p:cNvSpPr/>
              <p:nvPr/>
            </p:nvSpPr>
            <p:spPr>
              <a:xfrm>
                <a:off x="11139302" y="4046002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3E960A89-6A14-4833-85D3-133FEF778927}"/>
                  </a:ext>
                </a:extLst>
              </p:cNvPr>
              <p:cNvSpPr/>
              <p:nvPr/>
            </p:nvSpPr>
            <p:spPr>
              <a:xfrm>
                <a:off x="10500113" y="346006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D2B1D4E0-598F-4C62-9331-2BA504F7FA37}"/>
                  </a:ext>
                </a:extLst>
              </p:cNvPr>
              <p:cNvSpPr/>
              <p:nvPr/>
            </p:nvSpPr>
            <p:spPr>
              <a:xfrm>
                <a:off x="11140781" y="3452671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Grafický objekt 27" descr="Plíce">
                <a:extLst>
                  <a:ext uri="{FF2B5EF4-FFF2-40B4-BE49-F238E27FC236}">
                    <a16:creationId xmlns:a16="http://schemas.microsoft.com/office/drawing/2014/main" id="{89B03523-4023-4604-A729-F13CD0DA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87973" y="4794676"/>
                <a:ext cx="1596516" cy="1596516"/>
              </a:xfrm>
              <a:prstGeom prst="rect">
                <a:avLst/>
              </a:prstGeom>
            </p:spPr>
          </p:pic>
          <p:pic>
            <p:nvPicPr>
              <p:cNvPr id="12" name="Grafický objekt 29" descr="Srdce (orgán)">
                <a:extLst>
                  <a:ext uri="{FF2B5EF4-FFF2-40B4-BE49-F238E27FC236}">
                    <a16:creationId xmlns:a16="http://schemas.microsoft.com/office/drawing/2014/main" id="{5A5E29E0-7D80-4954-928B-396457CC6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9044" y="4220893"/>
                <a:ext cx="1596516" cy="1596516"/>
              </a:xfrm>
              <a:prstGeom prst="rect">
                <a:avLst/>
              </a:prstGeom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AD05EEDE-8A12-4080-9A6E-30A1819944A0}"/>
                  </a:ext>
                </a:extLst>
              </p:cNvPr>
              <p:cNvGrpSpPr/>
              <p:nvPr/>
            </p:nvGrpSpPr>
            <p:grpSpPr>
              <a:xfrm>
                <a:off x="2034643" y="5181797"/>
                <a:ext cx="8128883" cy="726851"/>
                <a:chOff x="2185569" y="5323830"/>
                <a:chExt cx="8128883" cy="726851"/>
              </a:xfrm>
            </p:grpSpPr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DF1EE3CF-2553-47C0-BD46-4C0ED75D5422}"/>
                    </a:ext>
                  </a:extLst>
                </p:cNvPr>
                <p:cNvGrpSpPr/>
                <p:nvPr/>
              </p:nvGrpSpPr>
              <p:grpSpPr>
                <a:xfrm>
                  <a:off x="2185569" y="5384502"/>
                  <a:ext cx="5437467" cy="666179"/>
                  <a:chOff x="2185569" y="5384502"/>
                  <a:chExt cx="5437467" cy="666179"/>
                </a:xfrm>
              </p:grpSpPr>
              <p:sp>
                <p:nvSpPr>
                  <p:cNvPr id="34" name="Volný tvar: obrazec 32">
                    <a:extLst>
                      <a:ext uri="{FF2B5EF4-FFF2-40B4-BE49-F238E27FC236}">
                        <a16:creationId xmlns:a16="http://schemas.microsoft.com/office/drawing/2014/main" id="{D16EA67D-50CE-447F-A323-CA0047E069F4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2185569" y="5437787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" name="Volný tvar: obrazec 33">
                    <a:extLst>
                      <a:ext uri="{FF2B5EF4-FFF2-40B4-BE49-F238E27FC236}">
                        <a16:creationId xmlns:a16="http://schemas.microsoft.com/office/drawing/2014/main" id="{270CDD92-EA8C-4FC0-9FC9-B09B003C8818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4876984" y="5384502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3" name="Volný tvar: obrazec 37">
                  <a:extLst>
                    <a:ext uri="{FF2B5EF4-FFF2-40B4-BE49-F238E27FC236}">
                      <a16:creationId xmlns:a16="http://schemas.microsoft.com/office/drawing/2014/main" id="{62C6777D-DE9C-40F4-819C-F4CDBE19C048}"/>
                    </a:ext>
                  </a:extLst>
                </p:cNvPr>
                <p:cNvSpPr/>
                <p:nvPr/>
              </p:nvSpPr>
              <p:spPr>
                <a:xfrm rot="21158498">
                  <a:off x="7568400" y="5323830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C71B2D94-7F0F-46EF-AAC7-D9DE44B16D00}"/>
                  </a:ext>
                </a:extLst>
              </p:cNvPr>
              <p:cNvGrpSpPr/>
              <p:nvPr/>
            </p:nvGrpSpPr>
            <p:grpSpPr>
              <a:xfrm>
                <a:off x="2539008" y="3062796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24" name="Skupina 23">
                  <a:extLst>
                    <a:ext uri="{FF2B5EF4-FFF2-40B4-BE49-F238E27FC236}">
                      <a16:creationId xmlns:a16="http://schemas.microsoft.com/office/drawing/2014/main" id="{E1AB4872-44E1-4A4A-9551-9DD3EE762C28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9" name="Lichoběžník 10">
                    <a:extLst>
                      <a:ext uri="{FF2B5EF4-FFF2-40B4-BE49-F238E27FC236}">
                        <a16:creationId xmlns:a16="http://schemas.microsoft.com/office/drawing/2014/main" id="{C205C42C-929C-4F81-A92B-688AE43F5E8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Obdélník 29">
                    <a:extLst>
                      <a:ext uri="{FF2B5EF4-FFF2-40B4-BE49-F238E27FC236}">
                        <a16:creationId xmlns:a16="http://schemas.microsoft.com/office/drawing/2014/main" id="{FD38423E-1803-401A-8558-B72210D7FE00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Pravoúhlý trojúhelník 30">
                    <a:extLst>
                      <a:ext uri="{FF2B5EF4-FFF2-40B4-BE49-F238E27FC236}">
                        <a16:creationId xmlns:a16="http://schemas.microsoft.com/office/drawing/2014/main" id="{A0094988-F143-4160-81E3-EBAD01F6501D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25" name="Ovál 24">
                  <a:extLst>
                    <a:ext uri="{FF2B5EF4-FFF2-40B4-BE49-F238E27FC236}">
                      <a16:creationId xmlns:a16="http://schemas.microsoft.com/office/drawing/2014/main" id="{677ACFE9-640E-4068-B053-526BAE535953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Ovál 25">
                  <a:extLst>
                    <a:ext uri="{FF2B5EF4-FFF2-40B4-BE49-F238E27FC236}">
                      <a16:creationId xmlns:a16="http://schemas.microsoft.com/office/drawing/2014/main" id="{B090FA30-AE24-4074-95FD-4AC23B9F7B0B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Ovál 26">
                  <a:extLst>
                    <a:ext uri="{FF2B5EF4-FFF2-40B4-BE49-F238E27FC236}">
                      <a16:creationId xmlns:a16="http://schemas.microsoft.com/office/drawing/2014/main" id="{480B7F50-085F-47F8-B4B0-D11347134268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vál 27">
                  <a:extLst>
                    <a:ext uri="{FF2B5EF4-FFF2-40B4-BE49-F238E27FC236}">
                      <a16:creationId xmlns:a16="http://schemas.microsoft.com/office/drawing/2014/main" id="{9DC296C4-164B-46B9-886B-980CE2878479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7BAD5D33-1895-47F0-A87E-53B018B1A6D3}"/>
                  </a:ext>
                </a:extLst>
              </p:cNvPr>
              <p:cNvGrpSpPr/>
              <p:nvPr/>
            </p:nvGrpSpPr>
            <p:grpSpPr>
              <a:xfrm>
                <a:off x="6402289" y="3055395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E91D01B0-DC1D-4854-AED4-71DE46C6980C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1" name="Lichoběžník 10">
                    <a:extLst>
                      <a:ext uri="{FF2B5EF4-FFF2-40B4-BE49-F238E27FC236}">
                        <a16:creationId xmlns:a16="http://schemas.microsoft.com/office/drawing/2014/main" id="{4B254C5F-0055-46E6-99A4-4D168D0E0B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" name="Obdélník 21">
                    <a:extLst>
                      <a:ext uri="{FF2B5EF4-FFF2-40B4-BE49-F238E27FC236}">
                        <a16:creationId xmlns:a16="http://schemas.microsoft.com/office/drawing/2014/main" id="{E5DB3BED-50F8-49E2-9792-907DE3A89E54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" name="Pravoúhlý trojúhelník 22">
                    <a:extLst>
                      <a:ext uri="{FF2B5EF4-FFF2-40B4-BE49-F238E27FC236}">
                        <a16:creationId xmlns:a16="http://schemas.microsoft.com/office/drawing/2014/main" id="{00824AF3-7BD5-4E49-8558-1B54EF5EE961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7" name="Ovál 16">
                  <a:extLst>
                    <a:ext uri="{FF2B5EF4-FFF2-40B4-BE49-F238E27FC236}">
                      <a16:creationId xmlns:a16="http://schemas.microsoft.com/office/drawing/2014/main" id="{C7B0A869-FF92-44B3-A46B-A492FB857A7E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vál 17">
                  <a:extLst>
                    <a:ext uri="{FF2B5EF4-FFF2-40B4-BE49-F238E27FC236}">
                      <a16:creationId xmlns:a16="http://schemas.microsoft.com/office/drawing/2014/main" id="{0DCB695C-CE40-4303-A677-D732D145D6A8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1733BFA6-4280-4003-AAA7-C5C2F48E625D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vál 19">
                  <a:extLst>
                    <a:ext uri="{FF2B5EF4-FFF2-40B4-BE49-F238E27FC236}">
                      <a16:creationId xmlns:a16="http://schemas.microsoft.com/office/drawing/2014/main" id="{701B5507-707F-41DA-B5DE-7574A6A8CDC1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28114888-00AA-4934-8A7E-2919304F70CE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60506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0" name="Zástupný symbol pro obsah 4">
              <a:extLst>
                <a:ext uri="{FF2B5EF4-FFF2-40B4-BE49-F238E27FC236}">
                  <a16:creationId xmlns:a16="http://schemas.microsoft.com/office/drawing/2014/main" id="{947979C1-3EF1-4B7D-A9EC-F965FB611386}"/>
                </a:ext>
              </a:extLst>
            </p:cNvPr>
            <p:cNvSpPr txBox="1">
              <a:spLocks/>
            </p:cNvSpPr>
            <p:nvPr/>
          </p:nvSpPr>
          <p:spPr>
            <a:xfrm>
              <a:off x="9505759" y="461955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1" name="Zástupný symbol pro obsah 4">
              <a:extLst>
                <a:ext uri="{FF2B5EF4-FFF2-40B4-BE49-F238E27FC236}">
                  <a16:creationId xmlns:a16="http://schemas.microsoft.com/office/drawing/2014/main" id="{32819286-90AE-4B84-BE2C-AB7DB9A8800F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347823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2" name="Zástupný symbol pro obsah 4">
              <a:extLst>
                <a:ext uri="{FF2B5EF4-FFF2-40B4-BE49-F238E27FC236}">
                  <a16:creationId xmlns:a16="http://schemas.microsoft.com/office/drawing/2014/main" id="{BBDA6FE5-3793-4DCE-A35A-9FE30F61923E}"/>
                </a:ext>
              </a:extLst>
            </p:cNvPr>
            <p:cNvSpPr txBox="1">
              <a:spLocks/>
            </p:cNvSpPr>
            <p:nvPr/>
          </p:nvSpPr>
          <p:spPr>
            <a:xfrm>
              <a:off x="9507159" y="4360376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3" name="Zástupný symbol pro obsah 4">
              <a:extLst>
                <a:ext uri="{FF2B5EF4-FFF2-40B4-BE49-F238E27FC236}">
                  <a16:creationId xmlns:a16="http://schemas.microsoft.com/office/drawing/2014/main" id="{F2293017-6D41-4283-9DAB-31FB73D1623B}"/>
                </a:ext>
              </a:extLst>
            </p:cNvPr>
            <p:cNvSpPr txBox="1">
              <a:spLocks/>
            </p:cNvSpPr>
            <p:nvPr/>
          </p:nvSpPr>
          <p:spPr>
            <a:xfrm>
              <a:off x="6583092" y="4673607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4" name="Zástupný symbol pro obsah 4">
              <a:extLst>
                <a:ext uri="{FF2B5EF4-FFF2-40B4-BE49-F238E27FC236}">
                  <a16:creationId xmlns:a16="http://schemas.microsoft.com/office/drawing/2014/main" id="{6806CD1B-1CE8-40E0-B4F8-AB18E66AACB8}"/>
                </a:ext>
              </a:extLst>
            </p:cNvPr>
            <p:cNvSpPr txBox="1">
              <a:spLocks/>
            </p:cNvSpPr>
            <p:nvPr/>
          </p:nvSpPr>
          <p:spPr>
            <a:xfrm>
              <a:off x="8081206" y="4679363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5" name="Zástupný symbol pro obsah 4">
              <a:extLst>
                <a:ext uri="{FF2B5EF4-FFF2-40B4-BE49-F238E27FC236}">
                  <a16:creationId xmlns:a16="http://schemas.microsoft.com/office/drawing/2014/main" id="{8035445A-BE73-4C49-9ABE-2C95E5772DE1}"/>
                </a:ext>
              </a:extLst>
            </p:cNvPr>
            <p:cNvSpPr txBox="1">
              <a:spLocks/>
            </p:cNvSpPr>
            <p:nvPr/>
          </p:nvSpPr>
          <p:spPr>
            <a:xfrm>
              <a:off x="6475089" y="5562721"/>
              <a:ext cx="4178488" cy="94479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1800" kern="0" dirty="0"/>
                <a:t>ERY: ♀ 3.4 – 4.4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         ♂ 4.5 – 5.5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pO</a:t>
              </a:r>
              <a:r>
                <a:rPr lang="en-US" sz="1800" kern="0" baseline="-25000" dirty="0"/>
                <a:t>2</a:t>
              </a:r>
              <a:r>
                <a:rPr lang="en-US" sz="1800" kern="0" dirty="0"/>
                <a:t>: 21kPa</a:t>
              </a:r>
            </a:p>
            <a:p>
              <a:pPr marL="324000" lvl="1" indent="0">
                <a:buNone/>
              </a:pPr>
              <a:endParaRPr lang="cs-CZ" sz="1800" kern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91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C5979F51-7A17-4D57-B7E0-E02346F226EC}"/>
              </a:ext>
            </a:extLst>
          </p:cNvPr>
          <p:cNvGrpSpPr/>
          <p:nvPr/>
        </p:nvGrpSpPr>
        <p:grpSpPr>
          <a:xfrm>
            <a:off x="2120702" y="1822351"/>
            <a:ext cx="4032448" cy="4176464"/>
            <a:chOff x="1081951" y="1399856"/>
            <a:chExt cx="5193304" cy="4693440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8909762-BDD0-4343-BB44-3C50CF419FCF}"/>
                </a:ext>
              </a:extLst>
            </p:cNvPr>
            <p:cNvCxnSpPr/>
            <p:nvPr/>
          </p:nvCxnSpPr>
          <p:spPr>
            <a:xfrm>
              <a:off x="1178233" y="5075244"/>
              <a:ext cx="4667051" cy="198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18313861-66F5-4A78-9CBC-3EDDB21BE9DB}"/>
                </a:ext>
              </a:extLst>
            </p:cNvPr>
            <p:cNvGrpSpPr/>
            <p:nvPr/>
          </p:nvGrpSpPr>
          <p:grpSpPr>
            <a:xfrm>
              <a:off x="1127990" y="1628800"/>
              <a:ext cx="4844414" cy="4104457"/>
              <a:chOff x="591682" y="646043"/>
              <a:chExt cx="5948266" cy="5735286"/>
            </a:xfrm>
          </p:grpSpPr>
          <p:sp>
            <p:nvSpPr>
              <p:cNvPr id="14" name="Volný tvar 6">
                <a:extLst>
                  <a:ext uri="{FF2B5EF4-FFF2-40B4-BE49-F238E27FC236}">
                    <a16:creationId xmlns:a16="http://schemas.microsoft.com/office/drawing/2014/main" id="{9CD630F4-D9AD-4A89-A27C-0154112C9FDA}"/>
                  </a:ext>
                </a:extLst>
              </p:cNvPr>
              <p:cNvSpPr/>
              <p:nvPr/>
            </p:nvSpPr>
            <p:spPr>
              <a:xfrm>
                <a:off x="934277" y="652032"/>
                <a:ext cx="3212100" cy="4824427"/>
              </a:xfrm>
              <a:custGeom>
                <a:avLst/>
                <a:gdLst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315818 w 3309731"/>
                  <a:gd name="connsiteY3" fmla="*/ 3051313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3309731 w 3309731"/>
                  <a:gd name="connsiteY4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920078 w 3309731"/>
                  <a:gd name="connsiteY4" fmla="*/ 1148436 h 4810539"/>
                  <a:gd name="connsiteX5" fmla="*/ 3309731 w 3309731"/>
                  <a:gd name="connsiteY5" fmla="*/ 0 h 4810539"/>
                  <a:gd name="connsiteX0" fmla="*/ 0 w 3309731"/>
                  <a:gd name="connsiteY0" fmla="*/ 4810539 h 4810539"/>
                  <a:gd name="connsiteX1" fmla="*/ 1133061 w 3309731"/>
                  <a:gd name="connsiteY1" fmla="*/ 4353339 h 4810539"/>
                  <a:gd name="connsiteX2" fmla="*/ 1858618 w 3309731"/>
                  <a:gd name="connsiteY2" fmla="*/ 3935895 h 4810539"/>
                  <a:gd name="connsiteX3" fmla="*/ 2291411 w 3309731"/>
                  <a:gd name="connsiteY3" fmla="*/ 2787437 h 4810539"/>
                  <a:gd name="connsiteX4" fmla="*/ 2871263 w 3309731"/>
                  <a:gd name="connsiteY4" fmla="*/ 1078995 h 4810539"/>
                  <a:gd name="connsiteX5" fmla="*/ 3309731 w 3309731"/>
                  <a:gd name="connsiteY5" fmla="*/ 0 h 4810539"/>
                  <a:gd name="connsiteX0" fmla="*/ 0 w 3212100"/>
                  <a:gd name="connsiteY0" fmla="*/ 4824427 h 4824427"/>
                  <a:gd name="connsiteX1" fmla="*/ 1133061 w 3212100"/>
                  <a:gd name="connsiteY1" fmla="*/ 4367227 h 4824427"/>
                  <a:gd name="connsiteX2" fmla="*/ 1858618 w 3212100"/>
                  <a:gd name="connsiteY2" fmla="*/ 3949783 h 4824427"/>
                  <a:gd name="connsiteX3" fmla="*/ 2291411 w 3212100"/>
                  <a:gd name="connsiteY3" fmla="*/ 2801325 h 4824427"/>
                  <a:gd name="connsiteX4" fmla="*/ 2871263 w 3212100"/>
                  <a:gd name="connsiteY4" fmla="*/ 1092883 h 4824427"/>
                  <a:gd name="connsiteX5" fmla="*/ 3212100 w 3212100"/>
                  <a:gd name="connsiteY5" fmla="*/ 0 h 482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12100" h="4824427">
                    <a:moveTo>
                      <a:pt x="0" y="4824427"/>
                    </a:moveTo>
                    <a:cubicBezTo>
                      <a:pt x="411645" y="4668714"/>
                      <a:pt x="823291" y="4513001"/>
                      <a:pt x="1133061" y="4367227"/>
                    </a:cubicBezTo>
                    <a:cubicBezTo>
                      <a:pt x="1442831" y="4221453"/>
                      <a:pt x="1665560" y="4210767"/>
                      <a:pt x="1858618" y="3949783"/>
                    </a:cubicBezTo>
                    <a:cubicBezTo>
                      <a:pt x="2051676" y="3688799"/>
                      <a:pt x="2122637" y="3277475"/>
                      <a:pt x="2291411" y="2801325"/>
                    </a:cubicBezTo>
                    <a:cubicBezTo>
                      <a:pt x="2460185" y="2325175"/>
                      <a:pt x="2701543" y="1557456"/>
                      <a:pt x="2871263" y="1092883"/>
                    </a:cubicBezTo>
                    <a:cubicBezTo>
                      <a:pt x="3040983" y="628310"/>
                      <a:pt x="3147158" y="191406"/>
                      <a:pt x="321210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Volný tvar 7">
                <a:extLst>
                  <a:ext uri="{FF2B5EF4-FFF2-40B4-BE49-F238E27FC236}">
                    <a16:creationId xmlns:a16="http://schemas.microsoft.com/office/drawing/2014/main" id="{11D2433B-74A0-4158-B061-AAF469132FB0}"/>
                  </a:ext>
                </a:extLst>
              </p:cNvPr>
              <p:cNvSpPr/>
              <p:nvPr/>
            </p:nvSpPr>
            <p:spPr>
              <a:xfrm>
                <a:off x="3498574" y="655983"/>
                <a:ext cx="2365513" cy="5665304"/>
              </a:xfrm>
              <a:custGeom>
                <a:avLst/>
                <a:gdLst>
                  <a:gd name="connsiteX0" fmla="*/ 0 w 2365513"/>
                  <a:gd name="connsiteY0" fmla="*/ 5665304 h 5665304"/>
                  <a:gd name="connsiteX1" fmla="*/ 268356 w 2365513"/>
                  <a:gd name="connsiteY1" fmla="*/ 3975652 h 5665304"/>
                  <a:gd name="connsiteX2" fmla="*/ 665922 w 2365513"/>
                  <a:gd name="connsiteY2" fmla="*/ 2395330 h 5665304"/>
                  <a:gd name="connsiteX3" fmla="*/ 1162878 w 2365513"/>
                  <a:gd name="connsiteY3" fmla="*/ 1172817 h 5665304"/>
                  <a:gd name="connsiteX4" fmla="*/ 1908313 w 2365513"/>
                  <a:gd name="connsiteY4" fmla="*/ 268356 h 5665304"/>
                  <a:gd name="connsiteX5" fmla="*/ 2365513 w 2365513"/>
                  <a:gd name="connsiteY5" fmla="*/ 0 h 5665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5513" h="5665304">
                    <a:moveTo>
                      <a:pt x="0" y="5665304"/>
                    </a:moveTo>
                    <a:cubicBezTo>
                      <a:pt x="78684" y="5092976"/>
                      <a:pt x="157369" y="4520648"/>
                      <a:pt x="268356" y="3975652"/>
                    </a:cubicBezTo>
                    <a:cubicBezTo>
                      <a:pt x="379343" y="3430656"/>
                      <a:pt x="516835" y="2862469"/>
                      <a:pt x="665922" y="2395330"/>
                    </a:cubicBezTo>
                    <a:cubicBezTo>
                      <a:pt x="815009" y="1928191"/>
                      <a:pt x="955813" y="1527313"/>
                      <a:pt x="1162878" y="1172817"/>
                    </a:cubicBezTo>
                    <a:cubicBezTo>
                      <a:pt x="1369943" y="818321"/>
                      <a:pt x="1707874" y="463825"/>
                      <a:pt x="1908313" y="268356"/>
                    </a:cubicBezTo>
                    <a:cubicBezTo>
                      <a:pt x="2108752" y="72887"/>
                      <a:pt x="2237132" y="36443"/>
                      <a:pt x="2365513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8">
                <a:extLst>
                  <a:ext uri="{FF2B5EF4-FFF2-40B4-BE49-F238E27FC236}">
                    <a16:creationId xmlns:a16="http://schemas.microsoft.com/office/drawing/2014/main" id="{A20351A3-7FB8-4286-AE32-5298A869A255}"/>
                  </a:ext>
                </a:extLst>
              </p:cNvPr>
              <p:cNvSpPr/>
              <p:nvPr/>
            </p:nvSpPr>
            <p:spPr>
              <a:xfrm>
                <a:off x="1311965" y="646043"/>
                <a:ext cx="5227983" cy="4840357"/>
              </a:xfrm>
              <a:custGeom>
                <a:avLst/>
                <a:gdLst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554357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2007705 w 5227983"/>
                  <a:gd name="connsiteY2" fmla="*/ 3886200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33061 w 5227983"/>
                  <a:gd name="connsiteY1" fmla="*/ 4552122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  <a:gd name="connsiteX0" fmla="*/ 0 w 5227983"/>
                  <a:gd name="connsiteY0" fmla="*/ 4840357 h 4840357"/>
                  <a:gd name="connsiteX1" fmla="*/ 1120858 w 5227983"/>
                  <a:gd name="connsiteY1" fmla="*/ 4496570 h 4840357"/>
                  <a:gd name="connsiteX2" fmla="*/ 1885665 w 5227983"/>
                  <a:gd name="connsiteY2" fmla="*/ 3844536 h 4840357"/>
                  <a:gd name="connsiteX3" fmla="*/ 2603173 w 5227983"/>
                  <a:gd name="connsiteY3" fmla="*/ 2912166 h 4840357"/>
                  <a:gd name="connsiteX4" fmla="*/ 3101009 w 5227983"/>
                  <a:gd name="connsiteY4" fmla="*/ 1888435 h 4840357"/>
                  <a:gd name="connsiteX5" fmla="*/ 3667539 w 5227983"/>
                  <a:gd name="connsiteY5" fmla="*/ 1083366 h 4840357"/>
                  <a:gd name="connsiteX6" fmla="*/ 4462670 w 5227983"/>
                  <a:gd name="connsiteY6" fmla="*/ 357809 h 4840357"/>
                  <a:gd name="connsiteX7" fmla="*/ 5227983 w 5227983"/>
                  <a:gd name="connsiteY7" fmla="*/ 0 h 48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27983" h="4840357">
                    <a:moveTo>
                      <a:pt x="0" y="4840357"/>
                    </a:moveTo>
                    <a:cubicBezTo>
                      <a:pt x="399221" y="4775752"/>
                      <a:pt x="806581" y="4662540"/>
                      <a:pt x="1120858" y="4496570"/>
                    </a:cubicBezTo>
                    <a:cubicBezTo>
                      <a:pt x="1435135" y="4330600"/>
                      <a:pt x="1638613" y="4108603"/>
                      <a:pt x="1885665" y="3844536"/>
                    </a:cubicBezTo>
                    <a:cubicBezTo>
                      <a:pt x="2132717" y="3580469"/>
                      <a:pt x="2400616" y="3238183"/>
                      <a:pt x="2603173" y="2912166"/>
                    </a:cubicBezTo>
                    <a:cubicBezTo>
                      <a:pt x="2805730" y="2586149"/>
                      <a:pt x="2923615" y="2193235"/>
                      <a:pt x="3101009" y="1888435"/>
                    </a:cubicBezTo>
                    <a:cubicBezTo>
                      <a:pt x="3278403" y="1583635"/>
                      <a:pt x="3440596" y="1338470"/>
                      <a:pt x="3667539" y="1083366"/>
                    </a:cubicBezTo>
                    <a:cubicBezTo>
                      <a:pt x="3894483" y="828262"/>
                      <a:pt x="4202596" y="538370"/>
                      <a:pt x="4462670" y="357809"/>
                    </a:cubicBezTo>
                    <a:cubicBezTo>
                      <a:pt x="4722744" y="177248"/>
                      <a:pt x="4975363" y="88624"/>
                      <a:pt x="5227983" y="0"/>
                    </a:cubicBezTo>
                  </a:path>
                </a:pathLst>
              </a:custGeom>
              <a:noFill/>
              <a:ln w="571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62EA3ACF-B4A0-4A44-B6FD-4F3BA0374C6A}"/>
                  </a:ext>
                </a:extLst>
              </p:cNvPr>
              <p:cNvCxnSpPr/>
              <p:nvPr/>
            </p:nvCxnSpPr>
            <p:spPr>
              <a:xfrm>
                <a:off x="611560" y="646043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E0A2ECDE-FC2E-4C74-A685-46810D56D8B6}"/>
                  </a:ext>
                </a:extLst>
              </p:cNvPr>
              <p:cNvCxnSpPr/>
              <p:nvPr/>
            </p:nvCxnSpPr>
            <p:spPr>
              <a:xfrm>
                <a:off x="611560" y="2731232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3B2BB4A9-A5D6-4045-8255-DC369B5793ED}"/>
                  </a:ext>
                </a:extLst>
              </p:cNvPr>
              <p:cNvCxnSpPr/>
              <p:nvPr/>
            </p:nvCxnSpPr>
            <p:spPr>
              <a:xfrm>
                <a:off x="591682" y="4129201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2D19AF1-D283-4750-B90E-3485CBB749A3}"/>
                  </a:ext>
                </a:extLst>
              </p:cNvPr>
              <p:cNvCxnSpPr/>
              <p:nvPr/>
            </p:nvCxnSpPr>
            <p:spPr>
              <a:xfrm>
                <a:off x="601621" y="6361450"/>
                <a:ext cx="5760640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Přímá spojnice se šipkou 11">
              <a:extLst>
                <a:ext uri="{FF2B5EF4-FFF2-40B4-BE49-F238E27FC236}">
                  <a16:creationId xmlns:a16="http://schemas.microsoft.com/office/drawing/2014/main" id="{6386DD6F-758E-4022-A1A8-7CB39D9CF056}"/>
                </a:ext>
              </a:extLst>
            </p:cNvPr>
            <p:cNvCxnSpPr/>
            <p:nvPr/>
          </p:nvCxnSpPr>
          <p:spPr>
            <a:xfrm>
              <a:off x="1081951" y="6093296"/>
              <a:ext cx="51933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A301856D-7E24-4B9B-BE92-D271DCAC38D5}"/>
                </a:ext>
              </a:extLst>
            </p:cNvPr>
            <p:cNvCxnSpPr/>
            <p:nvPr/>
          </p:nvCxnSpPr>
          <p:spPr>
            <a:xfrm flipV="1">
              <a:off x="1105144" y="1399856"/>
              <a:ext cx="0" cy="46626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1CA640-4D3C-4454-BB19-C6A6907496B1}"/>
              </a:ext>
            </a:extLst>
          </p:cNvPr>
          <p:cNvSpPr txBox="1"/>
          <p:nvPr/>
        </p:nvSpPr>
        <p:spPr>
          <a:xfrm>
            <a:off x="1544638" y="167833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V (l)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82F8EC2-2CDE-45A4-9CC2-3FF5874A31C5}"/>
              </a:ext>
            </a:extLst>
          </p:cNvPr>
          <p:cNvSpPr txBox="1"/>
          <p:nvPr/>
        </p:nvSpPr>
        <p:spPr>
          <a:xfrm>
            <a:off x="4929014" y="606153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latin typeface="+mn-lt"/>
              </a:rPr>
              <a:t>Pt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kPa</a:t>
            </a:r>
            <a:r>
              <a:rPr lang="cs-CZ" sz="1600" dirty="0">
                <a:latin typeface="+mn-lt"/>
              </a:rPr>
              <a:t>)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88ED6CF-9BEA-4FF0-9FCA-8E37512311DD}"/>
              </a:ext>
            </a:extLst>
          </p:cNvPr>
          <p:cNvCxnSpPr/>
          <p:nvPr/>
        </p:nvCxnSpPr>
        <p:spPr>
          <a:xfrm>
            <a:off x="3992910" y="1949438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D4587B7-381D-4019-8CCB-DD34EF3EE024}"/>
              </a:ext>
            </a:extLst>
          </p:cNvPr>
          <p:cNvSpPr txBox="1"/>
          <p:nvPr/>
        </p:nvSpPr>
        <p:spPr>
          <a:xfrm>
            <a:off x="1518761" y="198939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TLC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E2BEED0-7AD9-42EB-9E11-5960809585FA}"/>
              </a:ext>
            </a:extLst>
          </p:cNvPr>
          <p:cNvSpPr txBox="1"/>
          <p:nvPr/>
        </p:nvSpPr>
        <p:spPr>
          <a:xfrm>
            <a:off x="2168434" y="524398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+mn-lt"/>
              </a:rPr>
              <a:t>RV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6832CF4-9ED0-4FAE-A69C-F722F2281BB9}"/>
              </a:ext>
            </a:extLst>
          </p:cNvPr>
          <p:cNvSpPr txBox="1"/>
          <p:nvPr/>
        </p:nvSpPr>
        <p:spPr>
          <a:xfrm rot="16200000">
            <a:off x="2091317" y="3564539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B9C493C-FC84-43C5-B41F-EDA875ED2100}"/>
              </a:ext>
            </a:extLst>
          </p:cNvPr>
          <p:cNvCxnSpPr/>
          <p:nvPr/>
        </p:nvCxnSpPr>
        <p:spPr>
          <a:xfrm>
            <a:off x="2408734" y="3406527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7F55A4B7-E570-4354-BF04-A1926232C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10019" r="70213" b="7580"/>
          <a:stretch/>
        </p:blipFill>
        <p:spPr>
          <a:xfrm>
            <a:off x="10093796" y="1724411"/>
            <a:ext cx="1731966" cy="1928637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0B6A0F75-231D-4CDB-83FA-AE27AFDC4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9" t="10110" r="37730" b="8030"/>
          <a:stretch/>
        </p:blipFill>
        <p:spPr>
          <a:xfrm>
            <a:off x="7679449" y="1733342"/>
            <a:ext cx="1770031" cy="1915947"/>
          </a:xfrm>
          <a:prstGeom prst="rect">
            <a:avLst/>
          </a:prstGeom>
          <a:ln w="38100">
            <a:solidFill>
              <a:schemeClr val="tx1"/>
            </a:solidFill>
            <a:prstDash val="dash"/>
          </a:ln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50399EE8-91D8-4F25-953D-DC9F00B6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9" t="10875" r="5536" b="6994"/>
          <a:stretch/>
        </p:blipFill>
        <p:spPr>
          <a:xfrm>
            <a:off x="8907760" y="4080372"/>
            <a:ext cx="1763688" cy="192229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66584D8B-7DD0-4296-A86B-E16A090564E7}"/>
              </a:ext>
            </a:extLst>
          </p:cNvPr>
          <p:cNvSpPr txBox="1"/>
          <p:nvPr/>
        </p:nvSpPr>
        <p:spPr>
          <a:xfrm>
            <a:off x="7688974" y="3636554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8AC9531-7088-43C6-A066-A41EE3464536}"/>
              </a:ext>
            </a:extLst>
          </p:cNvPr>
          <p:cNvSpPr txBox="1"/>
          <p:nvPr/>
        </p:nvSpPr>
        <p:spPr>
          <a:xfrm>
            <a:off x="10047490" y="3628087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pl</a:t>
            </a:r>
            <a:endParaRPr lang="cs-CZ" sz="2000" baseline="-25000" dirty="0">
              <a:latin typeface="+mn-lt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9A2760F-9F05-4879-A38C-D99158B70F44}"/>
              </a:ext>
            </a:extLst>
          </p:cNvPr>
          <p:cNvSpPr txBox="1"/>
          <p:nvPr/>
        </p:nvSpPr>
        <p:spPr>
          <a:xfrm>
            <a:off x="8873089" y="6040338"/>
            <a:ext cx="207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: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atm</a:t>
            </a:r>
            <a:r>
              <a:rPr lang="cs-CZ" sz="2000" dirty="0">
                <a:latin typeface="+mn-lt"/>
              </a:rPr>
              <a:t> and </a:t>
            </a:r>
            <a:r>
              <a:rPr lang="cs-CZ" sz="2000" dirty="0" err="1">
                <a:latin typeface="+mn-lt"/>
              </a:rPr>
              <a:t>P</a:t>
            </a:r>
            <a:r>
              <a:rPr lang="cs-CZ" sz="2000" baseline="-25000" dirty="0" err="1">
                <a:latin typeface="+mn-lt"/>
              </a:rPr>
              <a:t>alv</a:t>
            </a:r>
            <a:endParaRPr lang="cs-CZ" sz="20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924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CFA3C9B-0149-4F95-8C62-250834CD0EDB}"/>
              </a:ext>
            </a:extLst>
          </p:cNvPr>
          <p:cNvSpPr txBox="1"/>
          <p:nvPr/>
        </p:nvSpPr>
        <p:spPr>
          <a:xfrm>
            <a:off x="666000" y="167659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V (l)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D534367-90A6-429B-809A-9476978F20BE}"/>
              </a:ext>
            </a:extLst>
          </p:cNvPr>
          <p:cNvSpPr txBox="1"/>
          <p:nvPr/>
        </p:nvSpPr>
        <p:spPr>
          <a:xfrm>
            <a:off x="4050375" y="6059794"/>
            <a:ext cx="138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Pt</a:t>
            </a:r>
            <a:r>
              <a:rPr lang="cs-CZ" sz="2000" dirty="0">
                <a:latin typeface="+mn-lt"/>
              </a:rPr>
              <a:t> (</a:t>
            </a:r>
            <a:r>
              <a:rPr lang="cs-CZ" sz="2000" dirty="0" err="1">
                <a:latin typeface="+mn-lt"/>
              </a:rPr>
              <a:t>kPa</a:t>
            </a:r>
            <a:r>
              <a:rPr lang="cs-CZ" sz="2000" dirty="0">
                <a:latin typeface="+mn-lt"/>
              </a:rPr>
              <a:t>)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911651EB-FBE1-42B3-810E-9F5DAB4D008B}"/>
              </a:ext>
            </a:extLst>
          </p:cNvPr>
          <p:cNvCxnSpPr/>
          <p:nvPr/>
        </p:nvCxnSpPr>
        <p:spPr>
          <a:xfrm>
            <a:off x="3114272" y="1947701"/>
            <a:ext cx="0" cy="403061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733A923-4A06-4570-9BD8-5E6ADC9D781E}"/>
              </a:ext>
            </a:extLst>
          </p:cNvPr>
          <p:cNvSpPr txBox="1"/>
          <p:nvPr/>
        </p:nvSpPr>
        <p:spPr>
          <a:xfrm>
            <a:off x="616422" y="205252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TLC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F7B7ACB4-B8D1-4A10-8D38-7C5BB95117F7}"/>
              </a:ext>
            </a:extLst>
          </p:cNvPr>
          <p:cNvSpPr txBox="1"/>
          <p:nvPr/>
        </p:nvSpPr>
        <p:spPr>
          <a:xfrm>
            <a:off x="1170056" y="50609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RV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AEC2CCB-0801-4345-A173-F57ED76C2D0D}"/>
              </a:ext>
            </a:extLst>
          </p:cNvPr>
          <p:cNvSpPr txBox="1"/>
          <p:nvPr/>
        </p:nvSpPr>
        <p:spPr>
          <a:xfrm rot="16200000">
            <a:off x="1212679" y="3562802"/>
            <a:ext cx="42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+mn-lt"/>
              </a:rPr>
              <a:t>Vt</a:t>
            </a:r>
            <a:endParaRPr lang="cs-CZ" sz="2000" dirty="0">
              <a:latin typeface="+mn-lt"/>
            </a:endParaRPr>
          </a:p>
        </p:txBody>
      </p: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FAD117C-92DD-4996-A9F7-ACCC6250150B}"/>
              </a:ext>
            </a:extLst>
          </p:cNvPr>
          <p:cNvCxnSpPr/>
          <p:nvPr/>
        </p:nvCxnSpPr>
        <p:spPr>
          <a:xfrm>
            <a:off x="1530096" y="3404790"/>
            <a:ext cx="0" cy="81506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6DDDEEE-E6E9-4208-B01D-A8DF98EEB44D}"/>
              </a:ext>
            </a:extLst>
          </p:cNvPr>
          <p:cNvGrpSpPr/>
          <p:nvPr/>
        </p:nvGrpSpPr>
        <p:grpSpPr>
          <a:xfrm>
            <a:off x="3060296" y="1877724"/>
            <a:ext cx="6534389" cy="4242464"/>
            <a:chOff x="3060296" y="1877724"/>
            <a:chExt cx="6534389" cy="4242464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6D244521-3293-4B22-BEB6-08E69014A9BB}"/>
                </a:ext>
              </a:extLst>
            </p:cNvPr>
            <p:cNvGrpSpPr/>
            <p:nvPr/>
          </p:nvGrpSpPr>
          <p:grpSpPr>
            <a:xfrm>
              <a:off x="3060296" y="1877724"/>
              <a:ext cx="6534389" cy="4242464"/>
              <a:chOff x="2386558" y="1453426"/>
              <a:chExt cx="6534389" cy="4242464"/>
            </a:xfrm>
          </p:grpSpPr>
          <p:sp>
            <p:nvSpPr>
              <p:cNvPr id="54" name="Volný tvar 32">
                <a:extLst>
                  <a:ext uri="{FF2B5EF4-FFF2-40B4-BE49-F238E27FC236}">
                    <a16:creationId xmlns:a16="http://schemas.microsoft.com/office/drawing/2014/main" id="{061AC2C1-7C55-4296-9606-CA3317242181}"/>
                  </a:ext>
                </a:extLst>
              </p:cNvPr>
              <p:cNvSpPr/>
              <p:nvPr/>
            </p:nvSpPr>
            <p:spPr>
              <a:xfrm>
                <a:off x="2386558" y="2938806"/>
                <a:ext cx="526126" cy="901766"/>
              </a:xfrm>
              <a:custGeom>
                <a:avLst/>
                <a:gdLst>
                  <a:gd name="connsiteX0" fmla="*/ 36444 w 540034"/>
                  <a:gd name="connsiteY0" fmla="*/ 953552 h 985190"/>
                  <a:gd name="connsiteX1" fmla="*/ 46492 w 540034"/>
                  <a:gd name="connsiteY1" fmla="*/ 79345 h 985190"/>
                  <a:gd name="connsiteX2" fmla="*/ 523789 w 540034"/>
                  <a:gd name="connsiteY2" fmla="*/ 79345 h 985190"/>
                  <a:gd name="connsiteX3" fmla="*/ 408233 w 540034"/>
                  <a:gd name="connsiteY3" fmla="*/ 420989 h 985190"/>
                  <a:gd name="connsiteX4" fmla="*/ 207266 w 540034"/>
                  <a:gd name="connsiteY4" fmla="*/ 757609 h 985190"/>
                  <a:gd name="connsiteX5" fmla="*/ 36444 w 540034"/>
                  <a:gd name="connsiteY5" fmla="*/ 953552 h 985190"/>
                  <a:gd name="connsiteX0" fmla="*/ 14117 w 517707"/>
                  <a:gd name="connsiteY0" fmla="*/ 964427 h 996065"/>
                  <a:gd name="connsiteX1" fmla="*/ 24165 w 517707"/>
                  <a:gd name="connsiteY1" fmla="*/ 90220 h 996065"/>
                  <a:gd name="connsiteX2" fmla="*/ 501462 w 517707"/>
                  <a:gd name="connsiteY2" fmla="*/ 90220 h 996065"/>
                  <a:gd name="connsiteX3" fmla="*/ 385906 w 517707"/>
                  <a:gd name="connsiteY3" fmla="*/ 431864 h 996065"/>
                  <a:gd name="connsiteX4" fmla="*/ 184939 w 517707"/>
                  <a:gd name="connsiteY4" fmla="*/ 768484 h 996065"/>
                  <a:gd name="connsiteX5" fmla="*/ 14117 w 517707"/>
                  <a:gd name="connsiteY5" fmla="*/ 964427 h 996065"/>
                  <a:gd name="connsiteX0" fmla="*/ 9899 w 513489"/>
                  <a:gd name="connsiteY0" fmla="*/ 903208 h 934846"/>
                  <a:gd name="connsiteX1" fmla="*/ 19947 w 513489"/>
                  <a:gd name="connsiteY1" fmla="*/ 29001 h 934846"/>
                  <a:gd name="connsiteX2" fmla="*/ 497244 w 513489"/>
                  <a:gd name="connsiteY2" fmla="*/ 29001 h 934846"/>
                  <a:gd name="connsiteX3" fmla="*/ 381688 w 513489"/>
                  <a:gd name="connsiteY3" fmla="*/ 370645 h 934846"/>
                  <a:gd name="connsiteX4" fmla="*/ 180721 w 513489"/>
                  <a:gd name="connsiteY4" fmla="*/ 707265 h 934846"/>
                  <a:gd name="connsiteX5" fmla="*/ 9899 w 513489"/>
                  <a:gd name="connsiteY5" fmla="*/ 903208 h 934846"/>
                  <a:gd name="connsiteX0" fmla="*/ 9899 w 515380"/>
                  <a:gd name="connsiteY0" fmla="*/ 884295 h 915933"/>
                  <a:gd name="connsiteX1" fmla="*/ 19947 w 515380"/>
                  <a:gd name="connsiteY1" fmla="*/ 10088 h 915933"/>
                  <a:gd name="connsiteX2" fmla="*/ 497244 w 515380"/>
                  <a:gd name="connsiteY2" fmla="*/ 10088 h 915933"/>
                  <a:gd name="connsiteX3" fmla="*/ 381688 w 515380"/>
                  <a:gd name="connsiteY3" fmla="*/ 351732 h 915933"/>
                  <a:gd name="connsiteX4" fmla="*/ 180721 w 515380"/>
                  <a:gd name="connsiteY4" fmla="*/ 688352 h 915933"/>
                  <a:gd name="connsiteX5" fmla="*/ 9899 w 515380"/>
                  <a:gd name="connsiteY5" fmla="*/ 884295 h 915933"/>
                  <a:gd name="connsiteX0" fmla="*/ 9899 w 518944"/>
                  <a:gd name="connsiteY0" fmla="*/ 899182 h 931620"/>
                  <a:gd name="connsiteX1" fmla="*/ 19947 w 518944"/>
                  <a:gd name="connsiteY1" fmla="*/ 24975 h 931620"/>
                  <a:gd name="connsiteX2" fmla="*/ 497244 w 518944"/>
                  <a:gd name="connsiteY2" fmla="*/ 24975 h 931620"/>
                  <a:gd name="connsiteX3" fmla="*/ 411833 w 518944"/>
                  <a:gd name="connsiteY3" fmla="*/ 311353 h 931620"/>
                  <a:gd name="connsiteX4" fmla="*/ 180721 w 518944"/>
                  <a:gd name="connsiteY4" fmla="*/ 703239 h 931620"/>
                  <a:gd name="connsiteX5" fmla="*/ 9899 w 518944"/>
                  <a:gd name="connsiteY5" fmla="*/ 899182 h 931620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85821 w 524044"/>
                  <a:gd name="connsiteY4" fmla="*/ 703239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4044"/>
                  <a:gd name="connsiteY0" fmla="*/ 899182 h 916357"/>
                  <a:gd name="connsiteX1" fmla="*/ 25047 w 524044"/>
                  <a:gd name="connsiteY1" fmla="*/ 24975 h 916357"/>
                  <a:gd name="connsiteX2" fmla="*/ 502344 w 524044"/>
                  <a:gd name="connsiteY2" fmla="*/ 24975 h 916357"/>
                  <a:gd name="connsiteX3" fmla="*/ 416933 w 524044"/>
                  <a:gd name="connsiteY3" fmla="*/ 311353 h 916357"/>
                  <a:gd name="connsiteX4" fmla="*/ 150652 w 524044"/>
                  <a:gd name="connsiteY4" fmla="*/ 768554 h 916357"/>
                  <a:gd name="connsiteX5" fmla="*/ 256158 w 524044"/>
                  <a:gd name="connsiteY5" fmla="*/ 612804 h 916357"/>
                  <a:gd name="connsiteX6" fmla="*/ 14999 w 524044"/>
                  <a:gd name="connsiteY6" fmla="*/ 899182 h 916357"/>
                  <a:gd name="connsiteX0" fmla="*/ 14999 w 526126"/>
                  <a:gd name="connsiteY0" fmla="*/ 880382 h 897557"/>
                  <a:gd name="connsiteX1" fmla="*/ 25047 w 526126"/>
                  <a:gd name="connsiteY1" fmla="*/ 6175 h 897557"/>
                  <a:gd name="connsiteX2" fmla="*/ 502344 w 526126"/>
                  <a:gd name="connsiteY2" fmla="*/ 6175 h 897557"/>
                  <a:gd name="connsiteX3" fmla="*/ 416933 w 526126"/>
                  <a:gd name="connsiteY3" fmla="*/ 292553 h 897557"/>
                  <a:gd name="connsiteX4" fmla="*/ 150652 w 526126"/>
                  <a:gd name="connsiteY4" fmla="*/ 749754 h 897557"/>
                  <a:gd name="connsiteX5" fmla="*/ 256158 w 526126"/>
                  <a:gd name="connsiteY5" fmla="*/ 594004 h 897557"/>
                  <a:gd name="connsiteX6" fmla="*/ 14999 w 526126"/>
                  <a:gd name="connsiteY6" fmla="*/ 880382 h 897557"/>
                  <a:gd name="connsiteX0" fmla="*/ 14999 w 526126"/>
                  <a:gd name="connsiteY0" fmla="*/ 884591 h 901766"/>
                  <a:gd name="connsiteX1" fmla="*/ 25047 w 526126"/>
                  <a:gd name="connsiteY1" fmla="*/ 10384 h 901766"/>
                  <a:gd name="connsiteX2" fmla="*/ 502344 w 526126"/>
                  <a:gd name="connsiteY2" fmla="*/ 10384 h 901766"/>
                  <a:gd name="connsiteX3" fmla="*/ 416933 w 526126"/>
                  <a:gd name="connsiteY3" fmla="*/ 296762 h 901766"/>
                  <a:gd name="connsiteX4" fmla="*/ 150652 w 526126"/>
                  <a:gd name="connsiteY4" fmla="*/ 753963 h 901766"/>
                  <a:gd name="connsiteX5" fmla="*/ 256158 w 526126"/>
                  <a:gd name="connsiteY5" fmla="*/ 598213 h 901766"/>
                  <a:gd name="connsiteX6" fmla="*/ 14999 w 526126"/>
                  <a:gd name="connsiteY6" fmla="*/ 884591 h 9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6126" h="901766">
                    <a:moveTo>
                      <a:pt x="14999" y="884591"/>
                    </a:moveTo>
                    <a:cubicBezTo>
                      <a:pt x="-23519" y="786620"/>
                      <a:pt x="24210" y="25457"/>
                      <a:pt x="25047" y="10384"/>
                    </a:cubicBezTo>
                    <a:cubicBezTo>
                      <a:pt x="25884" y="-4689"/>
                      <a:pt x="432006" y="-2177"/>
                      <a:pt x="502344" y="10384"/>
                    </a:cubicBezTo>
                    <a:cubicBezTo>
                      <a:pt x="572682" y="22945"/>
                      <a:pt x="469687" y="183718"/>
                      <a:pt x="416933" y="296762"/>
                    </a:cubicBezTo>
                    <a:cubicBezTo>
                      <a:pt x="364179" y="409806"/>
                      <a:pt x="177448" y="703721"/>
                      <a:pt x="150652" y="753963"/>
                    </a:cubicBezTo>
                    <a:cubicBezTo>
                      <a:pt x="123856" y="804205"/>
                      <a:pt x="284628" y="565556"/>
                      <a:pt x="256158" y="598213"/>
                    </a:cubicBezTo>
                    <a:cubicBezTo>
                      <a:pt x="227688" y="630870"/>
                      <a:pt x="53517" y="982562"/>
                      <a:pt x="14999" y="884591"/>
                    </a:cubicBezTo>
                    <a:close/>
                  </a:path>
                </a:pathLst>
              </a:custGeom>
              <a:solidFill>
                <a:srgbClr val="C00000">
                  <a:alpha val="41961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55" name="Skupina 54">
                <a:extLst>
                  <a:ext uri="{FF2B5EF4-FFF2-40B4-BE49-F238E27FC236}">
                    <a16:creationId xmlns:a16="http://schemas.microsoft.com/office/drawing/2014/main" id="{1256AE2C-0D71-4880-89EF-350669B29A9A}"/>
                  </a:ext>
                </a:extLst>
              </p:cNvPr>
              <p:cNvGrpSpPr/>
              <p:nvPr/>
            </p:nvGrpSpPr>
            <p:grpSpPr>
              <a:xfrm>
                <a:off x="5475307" y="1453426"/>
                <a:ext cx="3089930" cy="2941294"/>
                <a:chOff x="5508104" y="1340769"/>
                <a:chExt cx="3089930" cy="2941294"/>
              </a:xfrm>
            </p:grpSpPr>
            <p:pic>
              <p:nvPicPr>
                <p:cNvPr id="57" name="Obrázek 56">
                  <a:extLst>
                    <a:ext uri="{FF2B5EF4-FFF2-40B4-BE49-F238E27FC236}">
                      <a16:creationId xmlns:a16="http://schemas.microsoft.com/office/drawing/2014/main" id="{181C1C81-A3FE-4F81-AF81-3126DA32F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723337" y="1197545"/>
                  <a:ext cx="2731474" cy="3017921"/>
                </a:xfrm>
                <a:prstGeom prst="rect">
                  <a:avLst/>
                </a:prstGeom>
              </p:spPr>
            </p:pic>
            <p:sp>
              <p:nvSpPr>
                <p:cNvPr id="58" name="TextovéPole 57">
                  <a:extLst>
                    <a:ext uri="{FF2B5EF4-FFF2-40B4-BE49-F238E27FC236}">
                      <a16:creationId xmlns:a16="http://schemas.microsoft.com/office/drawing/2014/main" id="{057788A5-255C-4572-A548-588420605B1F}"/>
                    </a:ext>
                  </a:extLst>
                </p:cNvPr>
                <p:cNvSpPr txBox="1"/>
                <p:nvPr/>
              </p:nvSpPr>
              <p:spPr>
                <a:xfrm>
                  <a:off x="6876256" y="4005064"/>
                  <a:ext cx="10081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 err="1"/>
                    <a:t>Pt</a:t>
                  </a:r>
                  <a:r>
                    <a:rPr lang="cs-CZ" sz="1200" dirty="0"/>
                    <a:t> (</a:t>
                  </a:r>
                  <a:r>
                    <a:rPr lang="cs-CZ" sz="1200" dirty="0" err="1"/>
                    <a:t>kPa</a:t>
                  </a:r>
                  <a:r>
                    <a:rPr lang="cs-CZ" sz="1200" dirty="0"/>
                    <a:t>)</a:t>
                  </a:r>
                </a:p>
              </p:txBody>
            </p:sp>
            <p:sp>
              <p:nvSpPr>
                <p:cNvPr id="59" name="TextovéPole 58">
                  <a:extLst>
                    <a:ext uri="{FF2B5EF4-FFF2-40B4-BE49-F238E27FC236}">
                      <a16:creationId xmlns:a16="http://schemas.microsoft.com/office/drawing/2014/main" id="{24DE1225-8E19-402E-B371-F73827F721AC}"/>
                    </a:ext>
                  </a:extLst>
                </p:cNvPr>
                <p:cNvSpPr txBox="1"/>
                <p:nvPr/>
              </p:nvSpPr>
              <p:spPr>
                <a:xfrm>
                  <a:off x="5508104" y="1412776"/>
                  <a:ext cx="72008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V (l)</a:t>
                  </a:r>
                </a:p>
              </p:txBody>
            </p:sp>
          </p:grp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93B3A57B-E924-4005-8935-4AE7494EE994}"/>
                  </a:ext>
                </a:extLst>
              </p:cNvPr>
              <p:cNvSpPr/>
              <p:nvPr/>
            </p:nvSpPr>
            <p:spPr>
              <a:xfrm>
                <a:off x="5614900" y="4372451"/>
                <a:ext cx="330604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Respiratory work</a:t>
                </a:r>
                <a:r>
                  <a:rPr lang="cs-CZ" sz="2000" dirty="0">
                    <a:latin typeface="+mn-lt"/>
                  </a:rPr>
                  <a:t>:</a:t>
                </a:r>
              </a:p>
              <a:p>
                <a:r>
                  <a:rPr lang="cs-CZ" sz="2000" dirty="0">
                    <a:latin typeface="+mn-lt"/>
                  </a:rPr>
                  <a:t>1 – </a:t>
                </a:r>
                <a:r>
                  <a:rPr lang="en-US" sz="2000" dirty="0">
                    <a:latin typeface="+mn-lt"/>
                  </a:rPr>
                  <a:t>elastic</a:t>
                </a:r>
              </a:p>
              <a:p>
                <a:r>
                  <a:rPr lang="cs-CZ" sz="2000" dirty="0">
                    <a:latin typeface="+mn-lt"/>
                  </a:rPr>
                  <a:t>2 – </a:t>
                </a:r>
                <a:r>
                  <a:rPr lang="en-US" sz="2000" dirty="0">
                    <a:latin typeface="+mn-lt"/>
                  </a:rPr>
                  <a:t>viscos</a:t>
                </a:r>
              </a:p>
              <a:p>
                <a:r>
                  <a:rPr lang="cs-CZ" sz="2000" dirty="0">
                    <a:latin typeface="+mn-lt"/>
                  </a:rPr>
                  <a:t>3 – </a:t>
                </a:r>
                <a:r>
                  <a:rPr lang="en-US" sz="2000" dirty="0">
                    <a:latin typeface="+mn-lt"/>
                  </a:rPr>
                  <a:t>airway resistance</a:t>
                </a:r>
                <a:endParaRPr lang="cs-CZ" sz="2000" dirty="0">
                  <a:latin typeface="+mn-lt"/>
                </a:endParaRPr>
              </a:p>
            </p:txBody>
          </p:sp>
        </p:grpSp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8E51C3D0-D2FB-4D82-BC1F-37A24A2EE90A}"/>
                </a:ext>
              </a:extLst>
            </p:cNvPr>
            <p:cNvSpPr/>
            <p:nvPr/>
          </p:nvSpPr>
          <p:spPr bwMode="auto">
            <a:xfrm>
              <a:off x="8104732" y="359411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C7292ADE-3535-4928-AD4C-38C8CC7E6559}"/>
                </a:ext>
              </a:extLst>
            </p:cNvPr>
            <p:cNvSpPr/>
            <p:nvPr/>
          </p:nvSpPr>
          <p:spPr bwMode="auto">
            <a:xfrm>
              <a:off x="8677709" y="3852309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C7272325-6BDE-4734-87EA-210841FFA958}"/>
                </a:ext>
              </a:extLst>
            </p:cNvPr>
            <p:cNvSpPr/>
            <p:nvPr/>
          </p:nvSpPr>
          <p:spPr bwMode="auto">
            <a:xfrm>
              <a:off x="7981044" y="3727710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78309D6B-5B81-4893-899B-373F41A3C149}"/>
                </a:ext>
              </a:extLst>
            </p:cNvPr>
            <p:cNvSpPr/>
            <p:nvPr/>
          </p:nvSpPr>
          <p:spPr bwMode="auto">
            <a:xfrm>
              <a:off x="8199834" y="3509526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B64635CD-F271-40E8-926B-D3CCF97FDC27}"/>
                </a:ext>
              </a:extLst>
            </p:cNvPr>
            <p:cNvSpPr/>
            <p:nvPr/>
          </p:nvSpPr>
          <p:spPr bwMode="auto">
            <a:xfrm>
              <a:off x="8314867" y="340666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E759F127-CA65-4C95-9F1F-12891B3DFD7E}"/>
                </a:ext>
              </a:extLst>
            </p:cNvPr>
            <p:cNvSpPr/>
            <p:nvPr/>
          </p:nvSpPr>
          <p:spPr bwMode="auto">
            <a:xfrm>
              <a:off x="7929915" y="3741801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4EBDFEC5-9891-4B3E-ADDF-E184205A5641}"/>
                </a:ext>
              </a:extLst>
            </p:cNvPr>
            <p:cNvSpPr/>
            <p:nvPr/>
          </p:nvSpPr>
          <p:spPr bwMode="auto">
            <a:xfrm>
              <a:off x="8388019" y="3286433"/>
              <a:ext cx="313891" cy="27699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D34EDC1-0D15-4341-BDA7-9A03E55FD4DA}"/>
              </a:ext>
            </a:extLst>
          </p:cNvPr>
          <p:cNvGrpSpPr/>
          <p:nvPr/>
        </p:nvGrpSpPr>
        <p:grpSpPr>
          <a:xfrm>
            <a:off x="1242064" y="1820614"/>
            <a:ext cx="7435645" cy="4176464"/>
            <a:chOff x="1242064" y="1820614"/>
            <a:chExt cx="7435645" cy="4176464"/>
          </a:xfrm>
        </p:grpSpPr>
        <p:grpSp>
          <p:nvGrpSpPr>
            <p:cNvPr id="34" name="Skupina 33">
              <a:extLst>
                <a:ext uri="{FF2B5EF4-FFF2-40B4-BE49-F238E27FC236}">
                  <a16:creationId xmlns:a16="http://schemas.microsoft.com/office/drawing/2014/main" id="{4F70E598-ECD7-4334-9775-4391195D1165}"/>
                </a:ext>
              </a:extLst>
            </p:cNvPr>
            <p:cNvGrpSpPr/>
            <p:nvPr/>
          </p:nvGrpSpPr>
          <p:grpSpPr>
            <a:xfrm>
              <a:off x="1242064" y="1820614"/>
              <a:ext cx="4032448" cy="4176464"/>
              <a:chOff x="1081951" y="1399856"/>
              <a:chExt cx="5193304" cy="4693440"/>
            </a:xfrm>
          </p:grpSpPr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61EB4F30-47AC-4EC5-9A68-F05C9A7841A6}"/>
                  </a:ext>
                </a:extLst>
              </p:cNvPr>
              <p:cNvCxnSpPr/>
              <p:nvPr/>
            </p:nvCxnSpPr>
            <p:spPr>
              <a:xfrm>
                <a:off x="1178233" y="5075244"/>
                <a:ext cx="4667051" cy="1987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Skupina 35">
                <a:extLst>
                  <a:ext uri="{FF2B5EF4-FFF2-40B4-BE49-F238E27FC236}">
                    <a16:creationId xmlns:a16="http://schemas.microsoft.com/office/drawing/2014/main" id="{EDBFD8BC-F542-4E5D-B034-E609981B1D41}"/>
                  </a:ext>
                </a:extLst>
              </p:cNvPr>
              <p:cNvGrpSpPr/>
              <p:nvPr/>
            </p:nvGrpSpPr>
            <p:grpSpPr>
              <a:xfrm>
                <a:off x="1127990" y="1628800"/>
                <a:ext cx="4844414" cy="4104457"/>
                <a:chOff x="591682" y="646043"/>
                <a:chExt cx="5948266" cy="5735286"/>
              </a:xfrm>
            </p:grpSpPr>
            <p:sp>
              <p:nvSpPr>
                <p:cNvPr id="39" name="Volný tvar 6">
                  <a:extLst>
                    <a:ext uri="{FF2B5EF4-FFF2-40B4-BE49-F238E27FC236}">
                      <a16:creationId xmlns:a16="http://schemas.microsoft.com/office/drawing/2014/main" id="{FA2ACBCB-477B-49EF-9742-B4FB224139A3}"/>
                    </a:ext>
                  </a:extLst>
                </p:cNvPr>
                <p:cNvSpPr/>
                <p:nvPr/>
              </p:nvSpPr>
              <p:spPr>
                <a:xfrm>
                  <a:off x="934277" y="652032"/>
                  <a:ext cx="3212100" cy="4824427"/>
                </a:xfrm>
                <a:custGeom>
                  <a:avLst/>
                  <a:gdLst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315818 w 3309731"/>
                    <a:gd name="connsiteY3" fmla="*/ 3051313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3309731 w 3309731"/>
                    <a:gd name="connsiteY4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920078 w 3309731"/>
                    <a:gd name="connsiteY4" fmla="*/ 1148436 h 4810539"/>
                    <a:gd name="connsiteX5" fmla="*/ 3309731 w 3309731"/>
                    <a:gd name="connsiteY5" fmla="*/ 0 h 4810539"/>
                    <a:gd name="connsiteX0" fmla="*/ 0 w 3309731"/>
                    <a:gd name="connsiteY0" fmla="*/ 4810539 h 4810539"/>
                    <a:gd name="connsiteX1" fmla="*/ 1133061 w 3309731"/>
                    <a:gd name="connsiteY1" fmla="*/ 4353339 h 4810539"/>
                    <a:gd name="connsiteX2" fmla="*/ 1858618 w 3309731"/>
                    <a:gd name="connsiteY2" fmla="*/ 3935895 h 4810539"/>
                    <a:gd name="connsiteX3" fmla="*/ 2291411 w 3309731"/>
                    <a:gd name="connsiteY3" fmla="*/ 2787437 h 4810539"/>
                    <a:gd name="connsiteX4" fmla="*/ 2871263 w 3309731"/>
                    <a:gd name="connsiteY4" fmla="*/ 1078995 h 4810539"/>
                    <a:gd name="connsiteX5" fmla="*/ 3309731 w 3309731"/>
                    <a:gd name="connsiteY5" fmla="*/ 0 h 4810539"/>
                    <a:gd name="connsiteX0" fmla="*/ 0 w 3212100"/>
                    <a:gd name="connsiteY0" fmla="*/ 4824427 h 4824427"/>
                    <a:gd name="connsiteX1" fmla="*/ 1133061 w 3212100"/>
                    <a:gd name="connsiteY1" fmla="*/ 4367227 h 4824427"/>
                    <a:gd name="connsiteX2" fmla="*/ 1858618 w 3212100"/>
                    <a:gd name="connsiteY2" fmla="*/ 3949783 h 4824427"/>
                    <a:gd name="connsiteX3" fmla="*/ 2291411 w 3212100"/>
                    <a:gd name="connsiteY3" fmla="*/ 2801325 h 4824427"/>
                    <a:gd name="connsiteX4" fmla="*/ 2871263 w 3212100"/>
                    <a:gd name="connsiteY4" fmla="*/ 1092883 h 4824427"/>
                    <a:gd name="connsiteX5" fmla="*/ 3212100 w 3212100"/>
                    <a:gd name="connsiteY5" fmla="*/ 0 h 48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2100" h="4824427">
                      <a:moveTo>
                        <a:pt x="0" y="4824427"/>
                      </a:moveTo>
                      <a:cubicBezTo>
                        <a:pt x="411645" y="4668714"/>
                        <a:pt x="823291" y="4513001"/>
                        <a:pt x="1133061" y="4367227"/>
                      </a:cubicBezTo>
                      <a:cubicBezTo>
                        <a:pt x="1442831" y="4221453"/>
                        <a:pt x="1665560" y="4210767"/>
                        <a:pt x="1858618" y="3949783"/>
                      </a:cubicBezTo>
                      <a:cubicBezTo>
                        <a:pt x="2051676" y="3688799"/>
                        <a:pt x="2122637" y="3277475"/>
                        <a:pt x="2291411" y="2801325"/>
                      </a:cubicBezTo>
                      <a:cubicBezTo>
                        <a:pt x="2460185" y="2325175"/>
                        <a:pt x="2701543" y="1557456"/>
                        <a:pt x="2871263" y="1092883"/>
                      </a:cubicBezTo>
                      <a:cubicBezTo>
                        <a:pt x="3040983" y="628310"/>
                        <a:pt x="3147158" y="191406"/>
                        <a:pt x="321210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Volný tvar 7">
                  <a:extLst>
                    <a:ext uri="{FF2B5EF4-FFF2-40B4-BE49-F238E27FC236}">
                      <a16:creationId xmlns:a16="http://schemas.microsoft.com/office/drawing/2014/main" id="{6C034C80-BB8C-4B06-A254-1B5DCFEF0CA9}"/>
                    </a:ext>
                  </a:extLst>
                </p:cNvPr>
                <p:cNvSpPr/>
                <p:nvPr/>
              </p:nvSpPr>
              <p:spPr>
                <a:xfrm>
                  <a:off x="3498574" y="655983"/>
                  <a:ext cx="2365513" cy="5665304"/>
                </a:xfrm>
                <a:custGeom>
                  <a:avLst/>
                  <a:gdLst>
                    <a:gd name="connsiteX0" fmla="*/ 0 w 2365513"/>
                    <a:gd name="connsiteY0" fmla="*/ 5665304 h 5665304"/>
                    <a:gd name="connsiteX1" fmla="*/ 268356 w 2365513"/>
                    <a:gd name="connsiteY1" fmla="*/ 3975652 h 5665304"/>
                    <a:gd name="connsiteX2" fmla="*/ 665922 w 2365513"/>
                    <a:gd name="connsiteY2" fmla="*/ 2395330 h 5665304"/>
                    <a:gd name="connsiteX3" fmla="*/ 1162878 w 2365513"/>
                    <a:gd name="connsiteY3" fmla="*/ 1172817 h 5665304"/>
                    <a:gd name="connsiteX4" fmla="*/ 1908313 w 2365513"/>
                    <a:gd name="connsiteY4" fmla="*/ 268356 h 5665304"/>
                    <a:gd name="connsiteX5" fmla="*/ 2365513 w 2365513"/>
                    <a:gd name="connsiteY5" fmla="*/ 0 h 5665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5513" h="5665304">
                      <a:moveTo>
                        <a:pt x="0" y="5665304"/>
                      </a:moveTo>
                      <a:cubicBezTo>
                        <a:pt x="78684" y="5092976"/>
                        <a:pt x="157369" y="4520648"/>
                        <a:pt x="268356" y="3975652"/>
                      </a:cubicBezTo>
                      <a:cubicBezTo>
                        <a:pt x="379343" y="3430656"/>
                        <a:pt x="516835" y="2862469"/>
                        <a:pt x="665922" y="2395330"/>
                      </a:cubicBezTo>
                      <a:cubicBezTo>
                        <a:pt x="815009" y="1928191"/>
                        <a:pt x="955813" y="1527313"/>
                        <a:pt x="1162878" y="1172817"/>
                      </a:cubicBezTo>
                      <a:cubicBezTo>
                        <a:pt x="1369943" y="818321"/>
                        <a:pt x="1707874" y="463825"/>
                        <a:pt x="1908313" y="268356"/>
                      </a:cubicBezTo>
                      <a:cubicBezTo>
                        <a:pt x="2108752" y="72887"/>
                        <a:pt x="2237132" y="36443"/>
                        <a:pt x="2365513" y="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Volný tvar 8">
                  <a:extLst>
                    <a:ext uri="{FF2B5EF4-FFF2-40B4-BE49-F238E27FC236}">
                      <a16:creationId xmlns:a16="http://schemas.microsoft.com/office/drawing/2014/main" id="{72D33D0E-3016-4C15-B23B-47553D30A048}"/>
                    </a:ext>
                  </a:extLst>
                </p:cNvPr>
                <p:cNvSpPr/>
                <p:nvPr/>
              </p:nvSpPr>
              <p:spPr>
                <a:xfrm>
                  <a:off x="1311965" y="646043"/>
                  <a:ext cx="5227983" cy="4840357"/>
                </a:xfrm>
                <a:custGeom>
                  <a:avLst/>
                  <a:gdLst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554357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2007705 w 5227983"/>
                    <a:gd name="connsiteY2" fmla="*/ 3886200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33061 w 5227983"/>
                    <a:gd name="connsiteY1" fmla="*/ 4552122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  <a:gd name="connsiteX0" fmla="*/ 0 w 5227983"/>
                    <a:gd name="connsiteY0" fmla="*/ 4840357 h 4840357"/>
                    <a:gd name="connsiteX1" fmla="*/ 1120858 w 5227983"/>
                    <a:gd name="connsiteY1" fmla="*/ 4496570 h 4840357"/>
                    <a:gd name="connsiteX2" fmla="*/ 1885665 w 5227983"/>
                    <a:gd name="connsiteY2" fmla="*/ 3844536 h 4840357"/>
                    <a:gd name="connsiteX3" fmla="*/ 2603173 w 5227983"/>
                    <a:gd name="connsiteY3" fmla="*/ 2912166 h 4840357"/>
                    <a:gd name="connsiteX4" fmla="*/ 3101009 w 5227983"/>
                    <a:gd name="connsiteY4" fmla="*/ 1888435 h 4840357"/>
                    <a:gd name="connsiteX5" fmla="*/ 3667539 w 5227983"/>
                    <a:gd name="connsiteY5" fmla="*/ 1083366 h 4840357"/>
                    <a:gd name="connsiteX6" fmla="*/ 4462670 w 5227983"/>
                    <a:gd name="connsiteY6" fmla="*/ 357809 h 4840357"/>
                    <a:gd name="connsiteX7" fmla="*/ 5227983 w 5227983"/>
                    <a:gd name="connsiteY7" fmla="*/ 0 h 484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27983" h="4840357">
                      <a:moveTo>
                        <a:pt x="0" y="4840357"/>
                      </a:moveTo>
                      <a:cubicBezTo>
                        <a:pt x="399221" y="4775752"/>
                        <a:pt x="806581" y="4662540"/>
                        <a:pt x="1120858" y="4496570"/>
                      </a:cubicBezTo>
                      <a:cubicBezTo>
                        <a:pt x="1435135" y="4330600"/>
                        <a:pt x="1638613" y="4108603"/>
                        <a:pt x="1885665" y="3844536"/>
                      </a:cubicBezTo>
                      <a:cubicBezTo>
                        <a:pt x="2132717" y="3580469"/>
                        <a:pt x="2400616" y="3238183"/>
                        <a:pt x="2603173" y="2912166"/>
                      </a:cubicBezTo>
                      <a:cubicBezTo>
                        <a:pt x="2805730" y="2586149"/>
                        <a:pt x="2923615" y="2193235"/>
                        <a:pt x="3101009" y="1888435"/>
                      </a:cubicBezTo>
                      <a:cubicBezTo>
                        <a:pt x="3278403" y="1583635"/>
                        <a:pt x="3440596" y="1338470"/>
                        <a:pt x="3667539" y="1083366"/>
                      </a:cubicBezTo>
                      <a:cubicBezTo>
                        <a:pt x="3894483" y="828262"/>
                        <a:pt x="4202596" y="538370"/>
                        <a:pt x="4462670" y="357809"/>
                      </a:cubicBezTo>
                      <a:cubicBezTo>
                        <a:pt x="4722744" y="177248"/>
                        <a:pt x="4975363" y="88624"/>
                        <a:pt x="5227983" y="0"/>
                      </a:cubicBezTo>
                    </a:path>
                  </a:pathLst>
                </a:cu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5AF6198E-D92E-4904-B169-B50E760CC3C5}"/>
                    </a:ext>
                  </a:extLst>
                </p:cNvPr>
                <p:cNvCxnSpPr/>
                <p:nvPr/>
              </p:nvCxnSpPr>
              <p:spPr>
                <a:xfrm>
                  <a:off x="611560" y="646043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Přímá spojnice 42">
                  <a:extLst>
                    <a:ext uri="{FF2B5EF4-FFF2-40B4-BE49-F238E27FC236}">
                      <a16:creationId xmlns:a16="http://schemas.microsoft.com/office/drawing/2014/main" id="{F2B3938C-2713-423F-AD24-2A2144D16666}"/>
                    </a:ext>
                  </a:extLst>
                </p:cNvPr>
                <p:cNvCxnSpPr/>
                <p:nvPr/>
              </p:nvCxnSpPr>
              <p:spPr>
                <a:xfrm>
                  <a:off x="611560" y="2731232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Přímá spojnice 43">
                  <a:extLst>
                    <a:ext uri="{FF2B5EF4-FFF2-40B4-BE49-F238E27FC236}">
                      <a16:creationId xmlns:a16="http://schemas.microsoft.com/office/drawing/2014/main" id="{BCA27A6D-4E6D-400D-827D-6BE8787553E0}"/>
                    </a:ext>
                  </a:extLst>
                </p:cNvPr>
                <p:cNvCxnSpPr/>
                <p:nvPr/>
              </p:nvCxnSpPr>
              <p:spPr>
                <a:xfrm>
                  <a:off x="591682" y="4129201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Přímá spojnice 44">
                  <a:extLst>
                    <a:ext uri="{FF2B5EF4-FFF2-40B4-BE49-F238E27FC236}">
                      <a16:creationId xmlns:a16="http://schemas.microsoft.com/office/drawing/2014/main" id="{28BA4CEF-B2F0-4319-8D2E-1D4641FE5F36}"/>
                    </a:ext>
                  </a:extLst>
                </p:cNvPr>
                <p:cNvCxnSpPr/>
                <p:nvPr/>
              </p:nvCxnSpPr>
              <p:spPr>
                <a:xfrm>
                  <a:off x="601621" y="6361450"/>
                  <a:ext cx="5760640" cy="19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Přímá spojnice se šipkou 36">
                <a:extLst>
                  <a:ext uri="{FF2B5EF4-FFF2-40B4-BE49-F238E27FC236}">
                    <a16:creationId xmlns:a16="http://schemas.microsoft.com/office/drawing/2014/main" id="{95C8EAB4-ED65-4710-A031-2E96301B0760}"/>
                  </a:ext>
                </a:extLst>
              </p:cNvPr>
              <p:cNvCxnSpPr/>
              <p:nvPr/>
            </p:nvCxnSpPr>
            <p:spPr>
              <a:xfrm>
                <a:off x="1081951" y="6093296"/>
                <a:ext cx="51933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se šipkou 37">
                <a:extLst>
                  <a:ext uri="{FF2B5EF4-FFF2-40B4-BE49-F238E27FC236}">
                    <a16:creationId xmlns:a16="http://schemas.microsoft.com/office/drawing/2014/main" id="{DB9C92BB-CFF0-40BA-8D5C-4133B3943EF5}"/>
                  </a:ext>
                </a:extLst>
              </p:cNvPr>
              <p:cNvCxnSpPr/>
              <p:nvPr/>
            </p:nvCxnSpPr>
            <p:spPr>
              <a:xfrm flipV="1">
                <a:off x="1105144" y="1399856"/>
                <a:ext cx="0" cy="466261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1B7330BF-D3D8-415D-80CF-36DEBFE1A03D}"/>
                </a:ext>
              </a:extLst>
            </p:cNvPr>
            <p:cNvGrpSpPr/>
            <p:nvPr/>
          </p:nvGrpSpPr>
          <p:grpSpPr>
            <a:xfrm>
              <a:off x="6052693" y="2213038"/>
              <a:ext cx="2625016" cy="2438456"/>
              <a:chOff x="6052693" y="2213038"/>
              <a:chExt cx="2625016" cy="2438456"/>
            </a:xfrm>
          </p:grpSpPr>
          <p:sp>
            <p:nvSpPr>
              <p:cNvPr id="66" name="Ovál 65">
                <a:extLst>
                  <a:ext uri="{FF2B5EF4-FFF2-40B4-BE49-F238E27FC236}">
                    <a16:creationId xmlns:a16="http://schemas.microsoft.com/office/drawing/2014/main" id="{C0318322-56B2-43B4-8633-65138E19419D}"/>
                  </a:ext>
                </a:extLst>
              </p:cNvPr>
              <p:cNvSpPr/>
              <p:nvPr/>
            </p:nvSpPr>
            <p:spPr bwMode="auto">
              <a:xfrm>
                <a:off x="8219138" y="437449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7" name="Ovál 66">
                <a:extLst>
                  <a:ext uri="{FF2B5EF4-FFF2-40B4-BE49-F238E27FC236}">
                    <a16:creationId xmlns:a16="http://schemas.microsoft.com/office/drawing/2014/main" id="{A5C93F5A-CACD-4751-B25B-BFA434F95CA9}"/>
                  </a:ext>
                </a:extLst>
              </p:cNvPr>
              <p:cNvSpPr/>
              <p:nvPr/>
            </p:nvSpPr>
            <p:spPr bwMode="auto">
              <a:xfrm>
                <a:off x="7151720" y="4349614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8" name="Ovál 67">
                <a:extLst>
                  <a:ext uri="{FF2B5EF4-FFF2-40B4-BE49-F238E27FC236}">
                    <a16:creationId xmlns:a16="http://schemas.microsoft.com/office/drawing/2014/main" id="{BAD3A02E-7D8E-4D96-B80B-5AFB39FDFB6B}"/>
                  </a:ext>
                </a:extLst>
              </p:cNvPr>
              <p:cNvSpPr/>
              <p:nvPr/>
            </p:nvSpPr>
            <p:spPr bwMode="auto">
              <a:xfrm>
                <a:off x="6397254" y="4335922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9" name="Ovál 68">
                <a:extLst>
                  <a:ext uri="{FF2B5EF4-FFF2-40B4-BE49-F238E27FC236}">
                    <a16:creationId xmlns:a16="http://schemas.microsoft.com/office/drawing/2014/main" id="{EE0DE03D-F676-44A6-BAE6-9F73FE8DD5E2}"/>
                  </a:ext>
                </a:extLst>
              </p:cNvPr>
              <p:cNvSpPr/>
              <p:nvPr/>
            </p:nvSpPr>
            <p:spPr bwMode="auto">
              <a:xfrm>
                <a:off x="6060526" y="4072615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8C87E3B1-DA93-46B3-9B67-C75D9512C05B}"/>
                  </a:ext>
                </a:extLst>
              </p:cNvPr>
              <p:cNvSpPr/>
              <p:nvPr/>
            </p:nvSpPr>
            <p:spPr bwMode="auto">
              <a:xfrm>
                <a:off x="6052693" y="3128441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4022E236-E02D-47AA-A260-1DA4F7CF1C46}"/>
                  </a:ext>
                </a:extLst>
              </p:cNvPr>
              <p:cNvSpPr/>
              <p:nvPr/>
            </p:nvSpPr>
            <p:spPr bwMode="auto">
              <a:xfrm>
                <a:off x="6095048" y="2213038"/>
                <a:ext cx="458571" cy="27699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8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48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A47: Composition of atmospheric and alveolar air. Gas exchange in lungs and tissues</a:t>
            </a:r>
            <a:r>
              <a:rPr lang="cs-CZ" sz="3600" dirty="0"/>
              <a:t>.</a:t>
            </a:r>
            <a:endParaRPr lang="en-US" sz="36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B394103-4E03-42DC-9A85-FE65EB94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492807"/>
            <a:ext cx="81153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BAROMETRIC</a:t>
            </a:r>
            <a:r>
              <a:rPr lang="en-US" altLang="cs-CZ" sz="2200" dirty="0">
                <a:latin typeface="+mn-lt"/>
                <a:cs typeface="Times New Roman" pitchFamily="18" charset="0"/>
              </a:rPr>
              <a:t> PRESSURE IN SEA LEVEL</a:t>
            </a:r>
            <a:endParaRPr lang="en-GB" altLang="cs-CZ" sz="2000" dirty="0">
              <a:latin typeface="+mn-lt"/>
              <a:cs typeface="Times New Roman" pitchFamily="18" charset="0"/>
            </a:endParaRPr>
          </a:p>
          <a:p>
            <a:r>
              <a:rPr lang="cs-CZ" altLang="cs-CZ" sz="2200" dirty="0">
                <a:latin typeface="+mn-lt"/>
                <a:cs typeface="Times New Roman" pitchFamily="18" charset="0"/>
              </a:rPr>
              <a:t>1 </a:t>
            </a:r>
            <a:r>
              <a:rPr lang="en-US" altLang="cs-CZ" sz="2200" dirty="0">
                <a:latin typeface="+mn-lt"/>
                <a:cs typeface="Times New Roman" pitchFamily="18" charset="0"/>
              </a:rPr>
              <a:t>atmosphere</a:t>
            </a:r>
            <a:r>
              <a:rPr lang="en-GB" altLang="cs-CZ" sz="2200" dirty="0">
                <a:latin typeface="+mn-lt"/>
                <a:cs typeface="Times New Roman" pitchFamily="18" charset="0"/>
              </a:rPr>
              <a:t> = 760 mm Hg</a:t>
            </a:r>
            <a:endParaRPr lang="en-GB" altLang="cs-CZ" sz="1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ED0369F-B688-4EF0-B59A-56DFE238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6169334"/>
            <a:ext cx="28432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800" dirty="0">
                <a:latin typeface="+mn-lt"/>
              </a:rPr>
              <a:t>1</a:t>
            </a:r>
            <a:r>
              <a:rPr lang="cs-CZ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kP</a:t>
            </a:r>
            <a:r>
              <a:rPr lang="en-US" altLang="cs-CZ" sz="1800" i="1" dirty="0">
                <a:latin typeface="+mn-lt"/>
              </a:rPr>
              <a:t>a</a:t>
            </a:r>
            <a:r>
              <a:rPr lang="cs-CZ" altLang="cs-CZ" sz="1800" i="1" dirty="0">
                <a:latin typeface="+mn-lt"/>
              </a:rPr>
              <a:t> = </a:t>
            </a:r>
            <a:r>
              <a:rPr lang="cs-CZ" altLang="cs-CZ" sz="1800" dirty="0">
                <a:latin typeface="+mn-lt"/>
              </a:rPr>
              <a:t>7,5</a:t>
            </a:r>
            <a:r>
              <a:rPr lang="cs-CZ" altLang="cs-CZ" sz="1800" i="1" dirty="0">
                <a:latin typeface="+mn-lt"/>
              </a:rPr>
              <a:t> mm</a:t>
            </a:r>
            <a:r>
              <a:rPr lang="en-US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Hg</a:t>
            </a:r>
            <a:r>
              <a:rPr lang="en-US" altLang="cs-CZ" sz="1800" i="1" dirty="0">
                <a:latin typeface="+mn-lt"/>
              </a:rPr>
              <a:t> (</a:t>
            </a:r>
            <a:r>
              <a:rPr lang="en-US" altLang="cs-CZ" sz="1800" i="1" dirty="0" err="1">
                <a:latin typeface="+mn-lt"/>
              </a:rPr>
              <a:t>torr</a:t>
            </a:r>
            <a:r>
              <a:rPr lang="en-US" altLang="cs-CZ" sz="1800" i="1" dirty="0">
                <a:latin typeface="+mn-lt"/>
              </a:rPr>
              <a:t>)</a:t>
            </a:r>
            <a:endParaRPr lang="en-GB" altLang="cs-CZ" sz="1800" i="1" dirty="0"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D61CC47-CEAF-4286-941B-75FE4ACC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9" y="1255648"/>
            <a:ext cx="8177213" cy="209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cs-CZ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  <a:p>
            <a:pPr algn="l"/>
            <a:r>
              <a:rPr lang="cs-CZ" altLang="cs-CZ" sz="2000" dirty="0">
                <a:latin typeface="+mn-lt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O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2       </a:t>
            </a:r>
            <a:r>
              <a:rPr lang="cs-CZ" altLang="cs-CZ" sz="2400" baseline="-30000" dirty="0">
                <a:latin typeface="+mn-lt"/>
                <a:cs typeface="Times New Roman" pitchFamily="18" charset="0"/>
              </a:rPr>
              <a:t>  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9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%</a:t>
            </a:r>
            <a:r>
              <a:rPr lang="en-US" altLang="cs-CZ" sz="2000" dirty="0">
                <a:latin typeface="+mn-lt"/>
                <a:cs typeface="Times New Roman" pitchFamily="18" charset="0"/>
              </a:rPr>
              <a:t>	                 </a:t>
            </a:r>
            <a:r>
              <a:rPr lang="cs-CZ" altLang="cs-CZ" sz="2000" dirty="0">
                <a:latin typeface="+mn-lt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O2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21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  <a:sym typeface="Symbol" pitchFamily="18" charset="2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   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78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9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	</a:t>
            </a:r>
            <a:r>
              <a:rPr lang="cs-CZ" altLang="cs-CZ" sz="2200" dirty="0">
                <a:latin typeface="+mn-lt"/>
                <a:sym typeface="Symbol" pitchFamily="18" charset="2"/>
              </a:rPr>
              <a:t>   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N2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78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2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CO</a:t>
            </a:r>
            <a:r>
              <a:rPr lang="en-GB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GB" altLang="cs-CZ" sz="2200" dirty="0">
                <a:latin typeface="+mn-lt"/>
                <a:cs typeface="Times New Roman" pitchFamily="18" charset="0"/>
                <a:sym typeface="Symbol" pitchFamily="18" charset="2"/>
              </a:rPr>
              <a:t>		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CO2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0004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</a:rPr>
              <a:t>                                   </a:t>
            </a:r>
            <a:endParaRPr lang="en-US" altLang="cs-CZ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298E0D46-4822-46C1-AB87-C58707B6421A}"/>
              </a:ext>
            </a:extLst>
          </p:cNvPr>
          <p:cNvGrpSpPr>
            <a:grpSpLocks/>
          </p:cNvGrpSpPr>
          <p:nvPr/>
        </p:nvGrpSpPr>
        <p:grpSpPr bwMode="auto">
          <a:xfrm>
            <a:off x="2185027" y="4405185"/>
            <a:ext cx="7830238" cy="1870075"/>
            <a:chOff x="833" y="2433"/>
            <a:chExt cx="4209" cy="1178"/>
          </a:xfrm>
          <a:noFill/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523767F2-8DA5-44CD-A851-0B445E260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2855"/>
              <a:ext cx="3021" cy="756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GB" altLang="cs-CZ" sz="2400" i="1" baseline="-30000" dirty="0">
                  <a:latin typeface="+mn-lt"/>
                  <a:cs typeface="Times New Roman" pitchFamily="18" charset="0"/>
                </a:rPr>
                <a:t>O2 </a:t>
              </a:r>
              <a:r>
                <a:rPr lang="en-GB" altLang="cs-CZ" sz="2200" i="1" baseline="-30000" dirty="0">
                  <a:latin typeface="+mn-lt"/>
                  <a:cs typeface="Times New Roman" pitchFamily="18" charset="0"/>
                </a:rPr>
                <a:t>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en-GB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21</a:t>
              </a:r>
              <a:r>
                <a:rPr lang="en-GB" altLang="cs-CZ" sz="2200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=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1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60 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mm Hg</a:t>
              </a:r>
            </a:p>
            <a:p>
              <a:pPr algn="l"/>
              <a:r>
                <a:rPr lang="de-DE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de-DE" altLang="cs-CZ" sz="2400" i="1" baseline="-30000" dirty="0">
                  <a:latin typeface="+mn-lt"/>
                  <a:cs typeface="Times New Roman" pitchFamily="18" charset="0"/>
                </a:rPr>
                <a:t>N2</a:t>
              </a:r>
              <a:r>
                <a:rPr lang="de-DE" altLang="cs-CZ" sz="2200" i="1" baseline="-30000" dirty="0">
                  <a:latin typeface="+mn-lt"/>
                  <a:cs typeface="Times New Roman" pitchFamily="18" charset="0"/>
                </a:rPr>
                <a:t> 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de-DE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760 x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78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 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593 </a:t>
              </a:r>
              <a:r>
                <a:rPr lang="de-DE" altLang="cs-CZ" sz="2400" dirty="0">
                  <a:latin typeface="+mn-lt"/>
                  <a:cs typeface="Times New Roman" pitchFamily="18" charset="0"/>
                </a:rPr>
                <a:t>mm </a:t>
              </a:r>
              <a:r>
                <a:rPr lang="de-DE" altLang="cs-CZ" sz="2400" dirty="0" err="1">
                  <a:latin typeface="+mn-lt"/>
                  <a:cs typeface="Times New Roman" pitchFamily="18" charset="0"/>
                </a:rPr>
                <a:t>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US" altLang="cs-CZ" sz="2400" i="1" baseline="-30000" dirty="0">
                  <a:latin typeface="+mn-lt"/>
                  <a:cs typeface="Times New Roman" pitchFamily="18" charset="0"/>
                </a:rPr>
                <a:t>CO2</a:t>
              </a:r>
              <a:r>
                <a:rPr lang="en-US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=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0004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,3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 mm 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98F112C1-799D-4F52-B109-1A6801EFA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2433"/>
              <a:ext cx="4209" cy="252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2000" dirty="0">
                  <a:latin typeface="+mn-lt"/>
                </a:rPr>
                <a:t>PARTIAL PRESSURE OF DRY AIR IN SEA LEVEL</a:t>
              </a:r>
              <a:endParaRPr lang="en-GB" altLang="cs-CZ" sz="2000" dirty="0">
                <a:latin typeface="+mn-lt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B4BCDD8C-2243-49AE-9C53-2496EFFC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75" y="1342170"/>
            <a:ext cx="82486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2600" dirty="0">
                <a:latin typeface="+mn-lt"/>
              </a:rPr>
              <a:t>COMPOSITION OF DRY ATMOSPHERIC AIR</a:t>
            </a:r>
            <a:endParaRPr lang="en-GB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39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3128778-2AF6-45F1-9DD2-93A29CE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A47: Composition of atmospheric and alveolar air. Gas exchange in lungs and tissues</a:t>
            </a:r>
            <a:r>
              <a:rPr lang="cs-CZ" sz="3600" dirty="0"/>
              <a:t>.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3EC740-F7EC-4741-A285-DFD4EEE2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0" y="1268760"/>
            <a:ext cx="71067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2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088060" y="1602719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is transported in two forms 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physically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dissolved(</a:t>
            </a:r>
            <a:r>
              <a:rPr lang="cs-CZ" dirty="0">
                <a:latin typeface="+mn-lt"/>
              </a:rPr>
              <a:t>1%)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chemical bond with Hb </a:t>
            </a:r>
            <a:r>
              <a:rPr lang="cs-CZ" dirty="0">
                <a:latin typeface="+mn-lt"/>
              </a:rPr>
              <a:t>(99%)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CA31254-63FE-4FA4-9680-59EE614C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1885856" y="1437047"/>
            <a:ext cx="2013284" cy="15316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E347B0-B25B-48EE-B32D-A44EEA35E5A3}"/>
              </a:ext>
            </a:extLst>
          </p:cNvPr>
          <p:cNvSpPr/>
          <p:nvPr/>
        </p:nvSpPr>
        <p:spPr>
          <a:xfrm>
            <a:off x="1547004" y="317669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/>
              <a:t>Fetal</a:t>
            </a:r>
            <a:r>
              <a:rPr lang="cs-CZ" dirty="0"/>
              <a:t> hemoglobin</a:t>
            </a:r>
            <a:r>
              <a:rPr lang="cs-CZ" dirty="0">
                <a:sym typeface="Symbol"/>
              </a:rPr>
              <a:t>(2</a:t>
            </a:r>
            <a:r>
              <a:rPr lang="el-GR" dirty="0">
                <a:sym typeface="Symbol"/>
              </a:rPr>
              <a:t>α</a:t>
            </a:r>
            <a:r>
              <a:rPr lang="cs-CZ" dirty="0">
                <a:sym typeface="Symbol"/>
              </a:rPr>
              <a:t>, 2)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Methemoglobin</a:t>
            </a:r>
            <a:r>
              <a:rPr lang="cs-CZ" dirty="0">
                <a:sym typeface="Symbol"/>
              </a:rPr>
              <a:t> (Fe</a:t>
            </a:r>
            <a:r>
              <a:rPr lang="cs-CZ" baseline="30000" dirty="0">
                <a:sym typeface="Symbol"/>
              </a:rPr>
              <a:t>3+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en-US" dirty="0">
                <a:sym typeface="Symbol"/>
              </a:rPr>
              <a:t>C</a:t>
            </a:r>
            <a:r>
              <a:rPr lang="cs-CZ" dirty="0" err="1">
                <a:sym typeface="Symbol"/>
              </a:rPr>
              <a:t>arboxyhemoglobin</a:t>
            </a:r>
            <a:r>
              <a:rPr lang="cs-CZ" dirty="0">
                <a:sym typeface="Symbol"/>
              </a:rPr>
              <a:t> (CO)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en-US" dirty="0">
                <a:sym typeface="Symbol"/>
              </a:rPr>
              <a:t>C</a:t>
            </a:r>
            <a:r>
              <a:rPr lang="cs-CZ" dirty="0" err="1">
                <a:sym typeface="Symbol"/>
              </a:rPr>
              <a:t>arbaminohemoglobin</a:t>
            </a:r>
            <a:r>
              <a:rPr lang="cs-CZ" dirty="0">
                <a:sym typeface="Symbol"/>
              </a:rPr>
              <a:t> (CO</a:t>
            </a:r>
            <a:r>
              <a:rPr lang="cs-CZ" baseline="-25000" dirty="0">
                <a:sym typeface="Symbol"/>
              </a:rPr>
              <a:t>2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Oxyhemoglobin (O</a:t>
            </a:r>
            <a:r>
              <a:rPr lang="cs-CZ" baseline="-25000" dirty="0">
                <a:sym typeface="Symbol"/>
              </a:rPr>
              <a:t>2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Deoxyhemoglobin</a:t>
            </a:r>
            <a:r>
              <a:rPr lang="cs-CZ" dirty="0">
                <a:sym typeface="Symbol"/>
              </a:rPr>
              <a:t> (</a:t>
            </a:r>
            <a:r>
              <a:rPr lang="en-US" dirty="0">
                <a:sym typeface="Symbol"/>
              </a:rPr>
              <a:t>without any gases</a:t>
            </a:r>
            <a:r>
              <a:rPr lang="cs-CZ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116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FCB97B4-2E3E-499D-A11C-BA189CB7A191}"/>
              </a:ext>
            </a:extLst>
          </p:cNvPr>
          <p:cNvGrpSpPr/>
          <p:nvPr/>
        </p:nvGrpSpPr>
        <p:grpSpPr>
          <a:xfrm>
            <a:off x="259783" y="1537600"/>
            <a:ext cx="6120680" cy="4690400"/>
            <a:chOff x="-180528" y="1114864"/>
            <a:chExt cx="4764647" cy="338045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E434B5C-166B-4441-92B0-0026FBDC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114864"/>
              <a:ext cx="4764647" cy="3380459"/>
            </a:xfrm>
            <a:prstGeom prst="rect">
              <a:avLst/>
            </a:prstGeom>
          </p:spPr>
        </p:pic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73A2E48D-2036-4A4F-B21A-EC8C554B044A}"/>
                </a:ext>
              </a:extLst>
            </p:cNvPr>
            <p:cNvSpPr/>
            <p:nvPr/>
          </p:nvSpPr>
          <p:spPr>
            <a:xfrm>
              <a:off x="613124" y="1440828"/>
              <a:ext cx="3393322" cy="2589919"/>
            </a:xfrm>
            <a:custGeom>
              <a:avLst/>
              <a:gdLst>
                <a:gd name="connsiteX0" fmla="*/ 0 w 3393322"/>
                <a:gd name="connsiteY0" fmla="*/ 2589919 h 2589919"/>
                <a:gd name="connsiteX1" fmla="*/ 190279 w 3393322"/>
                <a:gd name="connsiteY1" fmla="*/ 2336213 h 2589919"/>
                <a:gd name="connsiteX2" fmla="*/ 385845 w 3393322"/>
                <a:gd name="connsiteY2" fmla="*/ 1982081 h 2589919"/>
                <a:gd name="connsiteX3" fmla="*/ 554982 w 3393322"/>
                <a:gd name="connsiteY3" fmla="*/ 1553952 h 2589919"/>
                <a:gd name="connsiteX4" fmla="*/ 708263 w 3393322"/>
                <a:gd name="connsiteY4" fmla="*/ 1104680 h 2589919"/>
                <a:gd name="connsiteX5" fmla="*/ 866830 w 3393322"/>
                <a:gd name="connsiteY5" fmla="*/ 803404 h 2589919"/>
                <a:gd name="connsiteX6" fmla="*/ 1088823 w 3393322"/>
                <a:gd name="connsiteY6" fmla="*/ 528555 h 2589919"/>
                <a:gd name="connsiteX7" fmla="*/ 1432384 w 3393322"/>
                <a:gd name="connsiteY7" fmla="*/ 295991 h 2589919"/>
                <a:gd name="connsiteX8" fmla="*/ 1823514 w 3393322"/>
                <a:gd name="connsiteY8" fmla="*/ 163852 h 2589919"/>
                <a:gd name="connsiteX9" fmla="*/ 2315070 w 3393322"/>
                <a:gd name="connsiteY9" fmla="*/ 63427 h 2589919"/>
                <a:gd name="connsiteX10" fmla="*/ 2796055 w 3393322"/>
                <a:gd name="connsiteY10" fmla="*/ 26428 h 2589919"/>
                <a:gd name="connsiteX11" fmla="*/ 3393322 w 3393322"/>
                <a:gd name="connsiteY11" fmla="*/ 0 h 258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322" h="2589919">
                  <a:moveTo>
                    <a:pt x="0" y="2589919"/>
                  </a:moveTo>
                  <a:cubicBezTo>
                    <a:pt x="62985" y="2513719"/>
                    <a:pt x="125971" y="2437519"/>
                    <a:pt x="190279" y="2336213"/>
                  </a:cubicBezTo>
                  <a:cubicBezTo>
                    <a:pt x="254587" y="2234907"/>
                    <a:pt x="325061" y="2112458"/>
                    <a:pt x="385845" y="1982081"/>
                  </a:cubicBezTo>
                  <a:cubicBezTo>
                    <a:pt x="446629" y="1851704"/>
                    <a:pt x="501246" y="1700186"/>
                    <a:pt x="554982" y="1553952"/>
                  </a:cubicBezTo>
                  <a:cubicBezTo>
                    <a:pt x="608718" y="1407718"/>
                    <a:pt x="656288" y="1229771"/>
                    <a:pt x="708263" y="1104680"/>
                  </a:cubicBezTo>
                  <a:cubicBezTo>
                    <a:pt x="760238" y="979589"/>
                    <a:pt x="803403" y="899425"/>
                    <a:pt x="866830" y="803404"/>
                  </a:cubicBezTo>
                  <a:cubicBezTo>
                    <a:pt x="930257" y="707383"/>
                    <a:pt x="994564" y="613124"/>
                    <a:pt x="1088823" y="528555"/>
                  </a:cubicBezTo>
                  <a:cubicBezTo>
                    <a:pt x="1183082" y="443986"/>
                    <a:pt x="1309936" y="356775"/>
                    <a:pt x="1432384" y="295991"/>
                  </a:cubicBezTo>
                  <a:cubicBezTo>
                    <a:pt x="1554832" y="235207"/>
                    <a:pt x="1676400" y="202613"/>
                    <a:pt x="1823514" y="163852"/>
                  </a:cubicBezTo>
                  <a:cubicBezTo>
                    <a:pt x="1970628" y="125091"/>
                    <a:pt x="2152980" y="86331"/>
                    <a:pt x="2315070" y="63427"/>
                  </a:cubicBezTo>
                  <a:cubicBezTo>
                    <a:pt x="2477160" y="40523"/>
                    <a:pt x="2616346" y="36999"/>
                    <a:pt x="2796055" y="26428"/>
                  </a:cubicBezTo>
                  <a:cubicBezTo>
                    <a:pt x="2975764" y="15857"/>
                    <a:pt x="3184543" y="7928"/>
                    <a:pt x="3393322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63044E-77B1-4B13-8C77-82078B6A7D55}"/>
              </a:ext>
            </a:extLst>
          </p:cNvPr>
          <p:cNvSpPr txBox="1"/>
          <p:nvPr/>
        </p:nvSpPr>
        <p:spPr>
          <a:xfrm>
            <a:off x="6380463" y="2310583"/>
            <a:ext cx="5811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Dissociation curve 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influenced by</a:t>
            </a:r>
            <a:r>
              <a:rPr lang="cs-CZ" dirty="0">
                <a:latin typeface="+mn-lt"/>
              </a:rPr>
              <a:t>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pH </a:t>
            </a:r>
            <a:r>
              <a:rPr lang="en-US" dirty="0">
                <a:latin typeface="+mn-lt"/>
              </a:rPr>
              <a:t>of blood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 err="1">
                <a:latin typeface="+mn-lt"/>
              </a:rPr>
              <a:t>pCO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of blood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Temperature 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C</a:t>
            </a:r>
            <a:r>
              <a:rPr lang="cs-CZ" dirty="0" err="1">
                <a:latin typeface="+mn-lt"/>
              </a:rPr>
              <a:t>oncentra</a:t>
            </a:r>
            <a:r>
              <a:rPr lang="en-US" dirty="0" err="1">
                <a:latin typeface="+mn-lt"/>
              </a:rPr>
              <a:t>tion</a:t>
            </a:r>
            <a:r>
              <a:rPr lang="en-US" dirty="0">
                <a:latin typeface="+mn-lt"/>
              </a:rPr>
              <a:t> of</a:t>
            </a:r>
            <a:r>
              <a:rPr lang="cs-CZ" dirty="0">
                <a:latin typeface="+mn-lt"/>
              </a:rPr>
              <a:t> 2,3 - BPG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39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9B3938-8362-4521-872A-F0CEBF738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2492778" y="1562685"/>
            <a:ext cx="1511455" cy="1170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141761" y="139906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transported in next forms </a:t>
            </a:r>
            <a:r>
              <a:rPr lang="cs-CZ" dirty="0">
                <a:latin typeface="+mn-lt"/>
              </a:rPr>
              <a:t>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physically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dissolved(</a:t>
            </a:r>
            <a:r>
              <a:rPr lang="cs-CZ" dirty="0">
                <a:latin typeface="+mn-lt"/>
              </a:rPr>
              <a:t>5 %)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the form of bicarbonate anions </a:t>
            </a:r>
            <a:r>
              <a:rPr lang="cs-CZ" dirty="0">
                <a:latin typeface="+mn-lt"/>
              </a:rPr>
              <a:t>(85%)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chemical bond with </a:t>
            </a:r>
            <a:r>
              <a:rPr lang="en-US" dirty="0" err="1">
                <a:latin typeface="+mn-lt"/>
              </a:rPr>
              <a:t>Hb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(10%)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7C1C0D4-4D10-4294-BAF7-3D3BAB0ED6EE}"/>
              </a:ext>
            </a:extLst>
          </p:cNvPr>
          <p:cNvGrpSpPr/>
          <p:nvPr/>
        </p:nvGrpSpPr>
        <p:grpSpPr>
          <a:xfrm>
            <a:off x="725484" y="2915432"/>
            <a:ext cx="6407383" cy="1976473"/>
            <a:chOff x="179512" y="2061225"/>
            <a:chExt cx="6162130" cy="197647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EA8F142-A647-40CE-A2AD-CB91068ED4A5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44802"/>
              <a:chOff x="1082365" y="2784780"/>
              <a:chExt cx="6162130" cy="1544802"/>
            </a:xfrm>
          </p:grpSpPr>
          <p:sp>
            <p:nvSpPr>
              <p:cNvPr id="12" name="Ovál 2">
                <a:extLst>
                  <a:ext uri="{FF2B5EF4-FFF2-40B4-BE49-F238E27FC236}">
                    <a16:creationId xmlns:a16="http://schemas.microsoft.com/office/drawing/2014/main" id="{AFD578C6-34C5-4862-8481-2271A23CA745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3E5BE987-0CED-4FE4-A665-F3D7D0355AA7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38085"/>
                <a:chOff x="1403648" y="4774043"/>
                <a:chExt cx="6120680" cy="838085"/>
              </a:xfrm>
            </p:grpSpPr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B69AC00D-F25C-4B29-90EE-19202FC04210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 +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O                  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3</a:t>
                  </a:r>
                  <a:r>
                    <a:rPr lang="cs-CZ" sz="1600" dirty="0">
                      <a:latin typeface="+mn-lt"/>
                    </a:rPr>
                    <a:t> </a:t>
                  </a:r>
                </a:p>
              </p:txBody>
            </p:sp>
            <p:grpSp>
              <p:nvGrpSpPr>
                <p:cNvPr id="19" name="Skupina 18">
                  <a:extLst>
                    <a:ext uri="{FF2B5EF4-FFF2-40B4-BE49-F238E27FC236}">
                      <a16:creationId xmlns:a16="http://schemas.microsoft.com/office/drawing/2014/main" id="{E4731844-871D-4738-A903-AEC44A54EFE9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38085"/>
                  <a:chOff x="2677662" y="4774043"/>
                  <a:chExt cx="2877511" cy="838085"/>
                </a:xfrm>
              </p:grpSpPr>
              <p:cxnSp>
                <p:nvCxnSpPr>
                  <p:cNvPr id="20" name="Přímá spojnice se šipkou 19">
                    <a:extLst>
                      <a:ext uri="{FF2B5EF4-FFF2-40B4-BE49-F238E27FC236}">
                        <a16:creationId xmlns:a16="http://schemas.microsoft.com/office/drawing/2014/main" id="{C4FBF970-B856-4712-BF36-993700BB5195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30EF8C23-EC89-4736-BB75-5F6CC136A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000" i="1" dirty="0">
                        <a:latin typeface="+mn-lt"/>
                      </a:rPr>
                      <a:t>KAH</a:t>
                    </a:r>
                    <a:endParaRPr lang="cs-CZ" sz="1600" i="1" dirty="0">
                      <a:latin typeface="+mn-lt"/>
                    </a:endParaRPr>
                  </a:p>
                </p:txBody>
              </p: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BA6553EC-77DD-4882-AB9C-611D6FAA8D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Přímá spojnice se šipkou 22">
                    <a:extLst>
                      <a:ext uri="{FF2B5EF4-FFF2-40B4-BE49-F238E27FC236}">
                        <a16:creationId xmlns:a16="http://schemas.microsoft.com/office/drawing/2014/main" id="{1E74265F-68FC-4030-9E8D-16FD01B59A6F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01C085BA-D468-419D-9EA1-096EF5B30568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</a:t>
                    </a:r>
                    <a:r>
                      <a:rPr lang="cs-CZ" sz="1600" baseline="30000" dirty="0">
                        <a:latin typeface="+mn-lt"/>
                      </a:rPr>
                      <a:t>+</a:t>
                    </a:r>
                    <a:r>
                      <a:rPr lang="cs-CZ" sz="1600" dirty="0">
                        <a:latin typeface="+mn-lt"/>
                      </a:rPr>
                      <a:t> + </a:t>
                    </a:r>
                    <a:r>
                      <a:rPr lang="cs-CZ" sz="1600" dirty="0" err="1">
                        <a:latin typeface="+mn-lt"/>
                      </a:rPr>
                      <a:t>Hb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36B98601-22F0-4E64-A0DC-27B07FC320D1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HCO</a:t>
                    </a:r>
                    <a:r>
                      <a:rPr lang="cs-CZ" sz="1600" baseline="-25000" dirty="0">
                        <a:latin typeface="+mn-lt"/>
                      </a:rPr>
                      <a:t>3</a:t>
                    </a:r>
                    <a:r>
                      <a:rPr lang="cs-CZ" sz="1600" baseline="30000" dirty="0">
                        <a:latin typeface="+mn-lt"/>
                      </a:rPr>
                      <a:t>-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A1887B71-3B3D-4A80-9AE4-0E379B6B967A}"/>
                  </a:ext>
                </a:extLst>
              </p:cNvPr>
              <p:cNvSpPr/>
              <p:nvPr/>
            </p:nvSpPr>
            <p:spPr>
              <a:xfrm>
                <a:off x="4355976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6946FB8C-7185-430E-9B2E-A6D99DE8BC2C}"/>
                  </a:ext>
                </a:extLst>
              </p:cNvPr>
              <p:cNvCxnSpPr/>
              <p:nvPr/>
            </p:nvCxnSpPr>
            <p:spPr>
              <a:xfrm flipH="1">
                <a:off x="4330993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0F89A1E-A871-41B8-AA65-11D9FB38C34D}"/>
                  </a:ext>
                </a:extLst>
              </p:cNvPr>
              <p:cNvCxnSpPr/>
              <p:nvPr/>
            </p:nvCxnSpPr>
            <p:spPr>
              <a:xfrm flipV="1">
                <a:off x="4716016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B4A126B-5DD6-440E-9C66-346DD00E30B5}"/>
                  </a:ext>
                </a:extLst>
              </p:cNvPr>
              <p:cNvSpPr txBox="1"/>
              <p:nvPr/>
            </p:nvSpPr>
            <p:spPr>
              <a:xfrm>
                <a:off x="4483138" y="3991028"/>
                <a:ext cx="650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Cl</a:t>
                </a:r>
                <a:r>
                  <a:rPr lang="cs-CZ" sz="16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365BB5-3726-49A1-B668-174D8B2902C2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CO</a:t>
              </a:r>
              <a:r>
                <a:rPr lang="cs-CZ" sz="1600" baseline="-25000" dirty="0">
                  <a:latin typeface="+mn-lt"/>
                </a:rPr>
                <a:t>2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84415420-30FD-4C7F-AA6B-CB64E16D8D67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F2297CA-1867-45BB-968B-66CAB1DBA6B2}"/>
              </a:ext>
            </a:extLst>
          </p:cNvPr>
          <p:cNvGrpSpPr/>
          <p:nvPr/>
        </p:nvGrpSpPr>
        <p:grpSpPr>
          <a:xfrm>
            <a:off x="6714603" y="3763021"/>
            <a:ext cx="4595987" cy="2133319"/>
            <a:chOff x="1865369" y="2071373"/>
            <a:chExt cx="4710193" cy="2133319"/>
          </a:xfrm>
        </p:grpSpPr>
        <p:sp>
          <p:nvSpPr>
            <p:cNvPr id="27" name="Ovál 2">
              <a:extLst>
                <a:ext uri="{FF2B5EF4-FFF2-40B4-BE49-F238E27FC236}">
                  <a16:creationId xmlns:a16="http://schemas.microsoft.com/office/drawing/2014/main" id="{709186C3-D874-4BF5-94F0-4D62DB1BABB9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94FA870-93E5-4239-B862-F3B7D6FD39C2}"/>
                </a:ext>
              </a:extLst>
            </p:cNvPr>
            <p:cNvGrpSpPr/>
            <p:nvPr/>
          </p:nvGrpSpPr>
          <p:grpSpPr>
            <a:xfrm>
              <a:off x="1865369" y="2924944"/>
              <a:ext cx="4710193" cy="690372"/>
              <a:chOff x="1187624" y="4537087"/>
              <a:chExt cx="4710193" cy="690372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01273A7-815B-44A1-821A-8DA9EB6AF938}"/>
                  </a:ext>
                </a:extLst>
              </p:cNvPr>
              <p:cNvSpPr txBox="1"/>
              <p:nvPr/>
            </p:nvSpPr>
            <p:spPr>
              <a:xfrm>
                <a:off x="1734092" y="4581128"/>
                <a:ext cx="14884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30000" dirty="0">
                    <a:latin typeface="+mn-lt"/>
                  </a:rPr>
                  <a:t>+</a:t>
                </a:r>
                <a:r>
                  <a:rPr lang="cs-CZ" sz="1800" dirty="0">
                    <a:latin typeface="+mn-lt"/>
                  </a:rPr>
                  <a:t> + HCO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r>
                  <a:rPr lang="cs-CZ" sz="1800" baseline="30000" dirty="0">
                    <a:latin typeface="+mn-lt"/>
                  </a:rPr>
                  <a:t> -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E3A931-9ADB-4429-8FFD-235C1EE2FF87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 + 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O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68E53C-3861-4926-8BAA-014EA4E43A87}"/>
                  </a:ext>
                </a:extLst>
              </p:cNvPr>
              <p:cNvSpPr txBox="1"/>
              <p:nvPr/>
            </p:nvSpPr>
            <p:spPr>
              <a:xfrm>
                <a:off x="1187624" y="4581128"/>
                <a:ext cx="501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>
                    <a:latin typeface="+mn-lt"/>
                  </a:rPr>
                  <a:t>Hb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8BE32A0-5CB4-46E6-8479-2F8AA7C143D4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939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endParaRPr lang="cs-CZ" sz="1800" dirty="0">
                  <a:latin typeface="+mn-lt"/>
                </a:endParaRPr>
              </a:p>
            </p:txBody>
          </p: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97FBCBA7-D26C-4FA8-A364-DEB03EFB3B71}"/>
                  </a:ext>
                </a:extLst>
              </p:cNvPr>
              <p:cNvCxnSpPr/>
              <p:nvPr/>
            </p:nvCxnSpPr>
            <p:spPr>
              <a:xfrm>
                <a:off x="1622072" y="475901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>
                <a:extLst>
                  <a:ext uri="{FF2B5EF4-FFF2-40B4-BE49-F238E27FC236}">
                    <a16:creationId xmlns:a16="http://schemas.microsoft.com/office/drawing/2014/main" id="{D9B50960-17B7-40A4-A86A-A40476EE7CDF}"/>
                  </a:ext>
                </a:extLst>
              </p:cNvPr>
              <p:cNvCxnSpPr/>
              <p:nvPr/>
            </p:nvCxnSpPr>
            <p:spPr>
              <a:xfrm>
                <a:off x="3072494" y="4759012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60CA206-E0D0-465D-8AB5-A96834C9712C}"/>
                  </a:ext>
                </a:extLst>
              </p:cNvPr>
              <p:cNvSpPr txBox="1"/>
              <p:nvPr/>
            </p:nvSpPr>
            <p:spPr>
              <a:xfrm>
                <a:off x="3991741" y="4537087"/>
                <a:ext cx="5760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i="1" dirty="0">
                    <a:latin typeface="+mn-lt"/>
                  </a:rPr>
                  <a:t>KAH</a:t>
                </a:r>
                <a:endParaRPr lang="cs-CZ" sz="1800" i="1" dirty="0">
                  <a:latin typeface="+mn-lt"/>
                </a:endParaRPr>
              </a:p>
            </p:txBody>
          </p:sp>
          <p:cxnSp>
            <p:nvCxnSpPr>
              <p:cNvPr id="42" name="Přímá spojnice se šipkou 41">
                <a:extLst>
                  <a:ext uri="{FF2B5EF4-FFF2-40B4-BE49-F238E27FC236}">
                    <a16:creationId xmlns:a16="http://schemas.microsoft.com/office/drawing/2014/main" id="{CE2E4964-0047-4F5C-94B2-7FDE0ADC0023}"/>
                  </a:ext>
                </a:extLst>
              </p:cNvPr>
              <p:cNvCxnSpPr/>
              <p:nvPr/>
            </p:nvCxnSpPr>
            <p:spPr>
              <a:xfrm>
                <a:off x="4000625" y="4754817"/>
                <a:ext cx="5851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E480DB33-819F-4E25-8D1D-D33F9666EDEC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2D0489-39AA-467B-87C5-0A3D90E2A471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13437800-CD23-4306-AF44-585E95BCD618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57535FF-745A-49B8-A2B8-7EC51E7FE806}"/>
                </a:ext>
              </a:extLst>
            </p:cNvPr>
            <p:cNvSpPr txBox="1"/>
            <p:nvPr/>
          </p:nvSpPr>
          <p:spPr>
            <a:xfrm>
              <a:off x="2830615" y="3835360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Cl</a:t>
              </a:r>
              <a:r>
                <a:rPr lang="cs-CZ" sz="1800" baseline="30000" dirty="0">
                  <a:latin typeface="+mn-lt"/>
                </a:rPr>
                <a:t>-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390175D-8522-4486-86D8-F8B2EA22505D}"/>
                </a:ext>
              </a:extLst>
            </p:cNvPr>
            <p:cNvSpPr txBox="1"/>
            <p:nvPr/>
          </p:nvSpPr>
          <p:spPr>
            <a:xfrm>
              <a:off x="5191130" y="2071373"/>
              <a:ext cx="65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CO</a:t>
              </a:r>
              <a:r>
                <a:rPr lang="cs-CZ" sz="1800" baseline="-25000" dirty="0">
                  <a:latin typeface="+mn-lt"/>
                </a:rPr>
                <a:t>2</a:t>
              </a:r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0F7D1DDD-41D2-42AD-8E0E-22EBC62ECB09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779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8AA157-7E01-4960-A183-139A6A02A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05" y="1399885"/>
            <a:ext cx="5025195" cy="52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1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45F695-686F-4059-8D53-968B54CC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2" y="1334840"/>
            <a:ext cx="6565319" cy="50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F88641E-C0A4-4D85-8114-30DD924BD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9263" y="982663"/>
            <a:ext cx="8748712" cy="46466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cs-CZ" sz="1500" dirty="0"/>
              <a:t>They can be divided into three </a:t>
            </a:r>
            <a:r>
              <a:rPr lang="en-US" altLang="cs-CZ" sz="1800" b="1" dirty="0"/>
              <a:t>main groups:</a:t>
            </a:r>
            <a:endParaRPr lang="cs-CZ" altLang="cs-CZ" sz="1800" b="1" dirty="0"/>
          </a:p>
          <a:p>
            <a:pPr>
              <a:lnSpc>
                <a:spcPct val="90000"/>
              </a:lnSpc>
              <a:defRPr/>
            </a:pPr>
            <a:endParaRPr lang="en-US" altLang="en-US" sz="135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1600" i="1" dirty="0">
                <a:solidFill>
                  <a:srgbClr val="244582"/>
                </a:solidFill>
              </a:rPr>
              <a:t>dorsal respiratory </a:t>
            </a:r>
            <a:r>
              <a:rPr lang="en-US" altLang="cs-CZ" sz="1600" i="1" dirty="0">
                <a:solidFill>
                  <a:srgbClr val="244582"/>
                </a:solidFill>
              </a:rPr>
              <a:t>group</a:t>
            </a:r>
            <a:r>
              <a:rPr lang="en-US" altLang="en-US" sz="1600" i="1" dirty="0"/>
              <a:t> – </a:t>
            </a:r>
            <a:r>
              <a:rPr lang="en-US" altLang="cs-CZ" sz="1600" dirty="0"/>
              <a:t>placed bilaterally on the dorsal side of the medulla oblongata, only inspiratory neurons, sending axons to </a:t>
            </a:r>
            <a:r>
              <a:rPr lang="en-US" altLang="cs-CZ" sz="1600" dirty="0" err="1"/>
              <a:t>motoneurons</a:t>
            </a:r>
            <a:r>
              <a:rPr lang="en-US" altLang="cs-CZ" sz="1600" dirty="0"/>
              <a:t> of inspiratory muscles (diaphragm, external intercostal muscles; their activation=inspiration, their relaxation=expiration; participates on inspiration at rest and forced inspiration </a:t>
            </a:r>
            <a:endParaRPr lang="cs-CZ" altLang="cs-CZ" sz="1600" dirty="0"/>
          </a:p>
          <a:p>
            <a:pPr lvl="1">
              <a:lnSpc>
                <a:spcPct val="90000"/>
              </a:lnSpc>
              <a:defRPr/>
            </a:pPr>
            <a:endParaRPr lang="en-US" altLang="cs-CZ" sz="1350" dirty="0"/>
          </a:p>
          <a:p>
            <a:pPr lvl="1">
              <a:lnSpc>
                <a:spcPct val="90000"/>
              </a:lnSpc>
              <a:defRPr/>
            </a:pPr>
            <a:r>
              <a:rPr lang="en-US" altLang="cs-CZ" sz="1600" i="1" dirty="0">
                <a:solidFill>
                  <a:srgbClr val="244582"/>
                </a:solidFill>
              </a:rPr>
              <a:t>ventral respiratory group</a:t>
            </a:r>
            <a:r>
              <a:rPr lang="en-US" altLang="en-US" sz="1600" i="1" dirty="0"/>
              <a:t> - </a:t>
            </a:r>
            <a:r>
              <a:rPr lang="en-US" altLang="cs-CZ" sz="1600" dirty="0"/>
              <a:t>located on the ventrolateral part of the medulla oblongata, the upper part: neurons whose axons of motor neurons activate the main and auxiliary inspiratory muscles; the lower part: expiratory neurons which innervate expiratory muscles (internal intercostal muscles). Neurons in this group operate only during forced inspiration and forced expiration.</a:t>
            </a:r>
            <a:endParaRPr lang="cs-CZ" altLang="cs-CZ" sz="1600" dirty="0"/>
          </a:p>
          <a:p>
            <a:pPr lvl="1">
              <a:lnSpc>
                <a:spcPct val="90000"/>
              </a:lnSpc>
              <a:defRPr/>
            </a:pPr>
            <a:endParaRPr lang="en-US" altLang="cs-CZ" sz="1350" dirty="0"/>
          </a:p>
          <a:p>
            <a:pPr lvl="1">
              <a:lnSpc>
                <a:spcPct val="90000"/>
              </a:lnSpc>
              <a:defRPr/>
            </a:pPr>
            <a:r>
              <a:rPr lang="en-US" altLang="cs-CZ" sz="2100" i="1" dirty="0">
                <a:solidFill>
                  <a:srgbClr val="244582"/>
                </a:solidFill>
              </a:rPr>
              <a:t>Pontine respiratory group </a:t>
            </a:r>
            <a:r>
              <a:rPr lang="en-US" altLang="cs-CZ" sz="1350" i="1" dirty="0">
                <a:solidFill>
                  <a:srgbClr val="244582"/>
                </a:solidFill>
              </a:rPr>
              <a:t>- </a:t>
            </a:r>
            <a:r>
              <a:rPr lang="en-US" altLang="cs-CZ" sz="1350" i="1" dirty="0" err="1">
                <a:solidFill>
                  <a:srgbClr val="244582"/>
                </a:solidFill>
              </a:rPr>
              <a:t>pneumotaxic</a:t>
            </a:r>
            <a:r>
              <a:rPr lang="en-US" altLang="cs-CZ" sz="1350" i="1" dirty="0">
                <a:solidFill>
                  <a:srgbClr val="244582"/>
                </a:solidFill>
              </a:rPr>
              <a:t> center</a:t>
            </a:r>
            <a:r>
              <a:rPr lang="en-US" altLang="en-US" sz="1350" i="1" dirty="0">
                <a:solidFill>
                  <a:srgbClr val="244582"/>
                </a:solidFill>
              </a:rPr>
              <a:t> -</a:t>
            </a:r>
            <a:r>
              <a:rPr lang="en-US" altLang="cs-CZ" sz="1350" dirty="0"/>
              <a:t> </a:t>
            </a:r>
            <a:r>
              <a:rPr lang="en-US" altLang="cs-CZ" sz="1600" dirty="0"/>
              <a:t>dorsally placed on top of the </a:t>
            </a:r>
            <a:r>
              <a:rPr lang="en-US" altLang="cs-CZ" sz="1600" dirty="0" err="1"/>
              <a:t>pont</a:t>
            </a:r>
            <a:r>
              <a:rPr lang="en-US" altLang="cs-CZ" sz="1600" dirty="0"/>
              <a:t>, contributes to the frequency and depth of breathing; affects the activity of respiratory neurons in the medulla oblongata.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176"/>
            <a:ext cx="10753200" cy="451576"/>
          </a:xfrm>
        </p:spPr>
        <p:txBody>
          <a:bodyPr/>
          <a:lstStyle/>
          <a:p>
            <a:r>
              <a:rPr lang="cs-CZ" dirty="0"/>
              <a:t>A22: </a:t>
            </a:r>
            <a:r>
              <a:rPr lang="cs-CZ" dirty="0" err="1"/>
              <a:t>Hypoxia</a:t>
            </a:r>
            <a:r>
              <a:rPr lang="cs-CZ" dirty="0"/>
              <a:t> and </a:t>
            </a:r>
            <a:r>
              <a:rPr lang="cs-CZ" dirty="0" err="1"/>
              <a:t>ischemia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45" y="709491"/>
            <a:ext cx="10753200" cy="4139998"/>
          </a:xfrm>
        </p:spPr>
        <p:txBody>
          <a:bodyPr/>
          <a:lstStyle/>
          <a:p>
            <a:r>
              <a:rPr lang="cs-CZ" dirty="0" err="1"/>
              <a:t>Hypoxic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physiological</a:t>
            </a:r>
            <a:r>
              <a:rPr lang="cs-CZ" dirty="0"/>
              <a:t>: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altitudes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r>
              <a:rPr lang="cs-CZ" dirty="0" err="1"/>
              <a:t>pathological</a:t>
            </a:r>
            <a:r>
              <a:rPr lang="cs-CZ" dirty="0"/>
              <a:t>: </a:t>
            </a:r>
            <a:r>
              <a:rPr lang="cs-CZ" dirty="0" err="1"/>
              <a:t>hypoventilation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neuromuscular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ventilation; 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cs-CZ" dirty="0"/>
              <a:t>Transport (</a:t>
            </a:r>
            <a:r>
              <a:rPr lang="cs-CZ" dirty="0" err="1"/>
              <a:t>anemic</a:t>
            </a:r>
            <a:r>
              <a:rPr lang="cs-CZ" dirty="0"/>
              <a:t>)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reduced</a:t>
            </a:r>
            <a:r>
              <a:rPr lang="cs-CZ" dirty="0"/>
              <a:t> transport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oxygen (</a:t>
            </a:r>
            <a:r>
              <a:rPr lang="cs-CZ" dirty="0" err="1"/>
              <a:t>anemia</a:t>
            </a:r>
            <a:r>
              <a:rPr lang="cs-CZ" dirty="0"/>
              <a:t>,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cs-CZ" dirty="0"/>
              <a:t>↓</a:t>
            </a:r>
            <a:r>
              <a:rPr lang="en-US" dirty="0"/>
              <a:t> </a:t>
            </a:r>
            <a:r>
              <a:rPr lang="en-US" dirty="0" err="1"/>
              <a:t>Ery</a:t>
            </a:r>
            <a:r>
              <a:rPr lang="en-US" dirty="0"/>
              <a:t>/Hb</a:t>
            </a:r>
          </a:p>
          <a:p>
            <a:r>
              <a:rPr lang="cs-CZ" dirty="0" err="1"/>
              <a:t>Ischemic</a:t>
            </a:r>
            <a:r>
              <a:rPr lang="cs-CZ" dirty="0"/>
              <a:t> (</a:t>
            </a:r>
            <a:r>
              <a:rPr lang="cs-CZ" dirty="0" err="1"/>
              <a:t>stagnation</a:t>
            </a:r>
            <a:r>
              <a:rPr lang="cs-CZ" dirty="0"/>
              <a:t>)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restricted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to </a:t>
            </a:r>
            <a:r>
              <a:rPr lang="cs-CZ" dirty="0" err="1"/>
              <a:t>tissue</a:t>
            </a:r>
            <a:r>
              <a:rPr lang="cs-CZ" dirty="0"/>
              <a:t>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, </a:t>
            </a:r>
            <a:r>
              <a:rPr lang="cs-CZ" dirty="0" err="1"/>
              <a:t>obstruction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artery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cs-CZ" dirty="0" err="1"/>
              <a:t>Histotoxic</a:t>
            </a:r>
            <a:endParaRPr lang="en-US" dirty="0"/>
          </a:p>
          <a:p>
            <a:pPr lvl="1"/>
            <a:r>
              <a:rPr lang="cs-CZ" dirty="0" err="1"/>
              <a:t>cells</a:t>
            </a:r>
            <a:r>
              <a:rPr lang="cs-CZ" dirty="0"/>
              <a:t> are </a:t>
            </a:r>
            <a:r>
              <a:rPr lang="cs-CZ" dirty="0" err="1"/>
              <a:t>unable</a:t>
            </a:r>
            <a:r>
              <a:rPr lang="cs-CZ" dirty="0"/>
              <a:t> to </a:t>
            </a:r>
            <a:r>
              <a:rPr lang="cs-CZ" dirty="0" err="1"/>
              <a:t>utilize</a:t>
            </a:r>
            <a:r>
              <a:rPr lang="cs-CZ" dirty="0"/>
              <a:t> oxygen (</a:t>
            </a:r>
            <a:r>
              <a:rPr lang="cs-CZ" dirty="0" err="1"/>
              <a:t>cyanide</a:t>
            </a:r>
            <a:r>
              <a:rPr lang="cs-CZ" dirty="0"/>
              <a:t> </a:t>
            </a:r>
            <a:r>
              <a:rPr lang="cs-CZ" dirty="0" err="1"/>
              <a:t>poisoning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DADD4B3-E005-4E19-A581-6B7AACFFE8BE}"/>
              </a:ext>
            </a:extLst>
          </p:cNvPr>
          <p:cNvGrpSpPr/>
          <p:nvPr/>
        </p:nvGrpSpPr>
        <p:grpSpPr>
          <a:xfrm>
            <a:off x="8406365" y="1244231"/>
            <a:ext cx="2898003" cy="951460"/>
            <a:chOff x="233161" y="3055395"/>
            <a:chExt cx="11751328" cy="3335797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DD970A2-3C19-47C1-A188-85CCE7F7D2DB}"/>
                </a:ext>
              </a:extLst>
            </p:cNvPr>
            <p:cNvSpPr/>
            <p:nvPr/>
          </p:nvSpPr>
          <p:spPr>
            <a:xfrm>
              <a:off x="10506903" y="4053396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516643A-01F0-4E55-A7C3-3FB0541DA23F}"/>
                </a:ext>
              </a:extLst>
            </p:cNvPr>
            <p:cNvSpPr/>
            <p:nvPr/>
          </p:nvSpPr>
          <p:spPr>
            <a:xfrm>
              <a:off x="11147571" y="4046000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27" descr="Plíce">
              <a:extLst>
                <a:ext uri="{FF2B5EF4-FFF2-40B4-BE49-F238E27FC236}">
                  <a16:creationId xmlns:a16="http://schemas.microsoft.com/office/drawing/2014/main" id="{99E2EE65-8A65-4CEB-BE73-58947A70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0" name="Grafický objekt 29" descr="Srdce (orgán)">
              <a:extLst>
                <a:ext uri="{FF2B5EF4-FFF2-40B4-BE49-F238E27FC236}">
                  <a16:creationId xmlns:a16="http://schemas.microsoft.com/office/drawing/2014/main" id="{CC1893DC-BF5D-48F2-A779-2C696F9C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3955909"/>
              <a:ext cx="1596515" cy="1596515"/>
            </a:xfrm>
            <a:prstGeom prst="rect">
              <a:avLst/>
            </a:prstGeom>
          </p:spPr>
        </p:pic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5E54669-80AC-4382-B618-C208CCC3B210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5A5FB6BB-6B17-41A1-ADF0-A5071C1C2DA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28" name="Volný tvar: obrazec 32">
                  <a:extLst>
                    <a:ext uri="{FF2B5EF4-FFF2-40B4-BE49-F238E27FC236}">
                      <a16:creationId xmlns:a16="http://schemas.microsoft.com/office/drawing/2014/main" id="{7123BDD8-07CA-497A-9014-0E5F6E125C6A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: obrazec 33">
                  <a:extLst>
                    <a:ext uri="{FF2B5EF4-FFF2-40B4-BE49-F238E27FC236}">
                      <a16:creationId xmlns:a16="http://schemas.microsoft.com/office/drawing/2014/main" id="{797F406C-9D0D-4C24-A9CA-74E4CD462306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Volný tvar: obrazec 37">
                <a:extLst>
                  <a:ext uri="{FF2B5EF4-FFF2-40B4-BE49-F238E27FC236}">
                    <a16:creationId xmlns:a16="http://schemas.microsoft.com/office/drawing/2014/main" id="{9049CA33-03F2-4515-A2A8-79F4A89F6023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4F8FD073-B1B5-4782-9FDF-01791F56A25F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ABC9538C-EF12-4B83-BE07-0C2F4AF4A79D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23" name="Lichoběžník 10">
                  <a:extLst>
                    <a:ext uri="{FF2B5EF4-FFF2-40B4-BE49-F238E27FC236}">
                      <a16:creationId xmlns:a16="http://schemas.microsoft.com/office/drawing/2014/main" id="{BC228457-8BF2-4670-B94C-13969A7C184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024A7093-E8B4-4947-BCB1-60A6F2F3D227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Pravoúhlý trojúhelník 24">
                  <a:extLst>
                    <a:ext uri="{FF2B5EF4-FFF2-40B4-BE49-F238E27FC236}">
                      <a16:creationId xmlns:a16="http://schemas.microsoft.com/office/drawing/2014/main" id="{83C982B3-FC27-45EE-AAD4-2FCD977074AB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B907DB32-D09A-4948-A720-821D8CE3C8B8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65DB183-E60C-4AA3-A04F-4F71E00E3B08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7D173FD-0321-4A79-A63E-C45C2A6D012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2042CE13-5BB6-461A-B342-62E1C538EA9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7" name="Lichoběžník 10">
                  <a:extLst>
                    <a:ext uri="{FF2B5EF4-FFF2-40B4-BE49-F238E27FC236}">
                      <a16:creationId xmlns:a16="http://schemas.microsoft.com/office/drawing/2014/main" id="{63994B40-600B-4BF1-978B-82B0B30933A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2D6609F6-475D-4B6E-ACCF-07696E1FCFB8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Pravoúhlý trojúhelník 18">
                  <a:extLst>
                    <a:ext uri="{FF2B5EF4-FFF2-40B4-BE49-F238E27FC236}">
                      <a16:creationId xmlns:a16="http://schemas.microsoft.com/office/drawing/2014/main" id="{97D8F62C-4F00-4984-B1D1-9108B7944E2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EB4F4A77-5862-4AA5-8BB6-619B17CC80AA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EFF655DE-B2A4-499E-B588-C4B53E2F537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912CE85-6D85-4B25-B06F-3A6A6C16D651}"/>
              </a:ext>
            </a:extLst>
          </p:cNvPr>
          <p:cNvGrpSpPr/>
          <p:nvPr/>
        </p:nvGrpSpPr>
        <p:grpSpPr>
          <a:xfrm>
            <a:off x="8755176" y="2852947"/>
            <a:ext cx="3235280" cy="947113"/>
            <a:chOff x="233161" y="3062796"/>
            <a:chExt cx="11751328" cy="3328396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D3393664-F1AE-46CA-ACA0-466DA4C86A67}"/>
                </a:ext>
              </a:extLst>
            </p:cNvPr>
            <p:cNvSpPr/>
            <p:nvPr/>
          </p:nvSpPr>
          <p:spPr>
            <a:xfrm>
              <a:off x="10507557" y="405339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DBE64655-93CD-4998-AF4D-76F028B0C2E6}"/>
                </a:ext>
              </a:extLst>
            </p:cNvPr>
            <p:cNvSpPr/>
            <p:nvPr/>
          </p:nvSpPr>
          <p:spPr>
            <a:xfrm>
              <a:off x="11148223" y="4046000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E578C0D-9119-427C-ACED-0B6BD20949D7}"/>
                </a:ext>
              </a:extLst>
            </p:cNvPr>
            <p:cNvSpPr/>
            <p:nvPr/>
          </p:nvSpPr>
          <p:spPr>
            <a:xfrm>
              <a:off x="10509035" y="346006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FCC87F71-A797-4BF5-AF79-729C345008A3}"/>
                </a:ext>
              </a:extLst>
            </p:cNvPr>
            <p:cNvSpPr/>
            <p:nvPr/>
          </p:nvSpPr>
          <p:spPr>
            <a:xfrm>
              <a:off x="11149701" y="3452671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Grafický objekt 27" descr="Plíce">
              <a:extLst>
                <a:ext uri="{FF2B5EF4-FFF2-40B4-BE49-F238E27FC236}">
                  <a16:creationId xmlns:a16="http://schemas.microsoft.com/office/drawing/2014/main" id="{8ED31349-5751-4DBE-83B3-E0CA3B08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36" name="Grafický objekt 29" descr="Srdce (orgán)">
              <a:extLst>
                <a:ext uri="{FF2B5EF4-FFF2-40B4-BE49-F238E27FC236}">
                  <a16:creationId xmlns:a16="http://schemas.microsoft.com/office/drawing/2014/main" id="{C39140CD-C19C-4FBF-8BF5-1799E27E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95920"/>
              <a:ext cx="1596517" cy="1596515"/>
            </a:xfrm>
            <a:prstGeom prst="rect">
              <a:avLst/>
            </a:prstGeom>
          </p:spPr>
        </p:pic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4D9E3BA7-3DFA-4105-A55E-F9604DEC3F6D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C27E90E6-CE17-4952-9FA4-04B25199042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49" name="Volný tvar: obrazec 32">
                  <a:extLst>
                    <a:ext uri="{FF2B5EF4-FFF2-40B4-BE49-F238E27FC236}">
                      <a16:creationId xmlns:a16="http://schemas.microsoft.com/office/drawing/2014/main" id="{74405667-B084-4F30-9AB8-375A6EE19082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Volný tvar: obrazec 33">
                  <a:extLst>
                    <a:ext uri="{FF2B5EF4-FFF2-40B4-BE49-F238E27FC236}">
                      <a16:creationId xmlns:a16="http://schemas.microsoft.com/office/drawing/2014/main" id="{F2785C82-8219-431F-8BAA-B97E4065E347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8" name="Volný tvar: obrazec 37">
                <a:extLst>
                  <a:ext uri="{FF2B5EF4-FFF2-40B4-BE49-F238E27FC236}">
                    <a16:creationId xmlns:a16="http://schemas.microsoft.com/office/drawing/2014/main" id="{B0E7289F-D4A9-4ADA-8B11-4662D3EC072F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9E616677-BFC5-4BF7-A16D-E2A0962FBEA3}"/>
                </a:ext>
              </a:extLst>
            </p:cNvPr>
            <p:cNvGrpSpPr/>
            <p:nvPr/>
          </p:nvGrpSpPr>
          <p:grpSpPr>
            <a:xfrm>
              <a:off x="463413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312AAB73-3E37-4625-867F-6C772F956A03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44" name="Lichoběžník 10">
                  <a:extLst>
                    <a:ext uri="{FF2B5EF4-FFF2-40B4-BE49-F238E27FC236}">
                      <a16:creationId xmlns:a16="http://schemas.microsoft.com/office/drawing/2014/main" id="{092819AC-779A-456F-AE65-70080E3CFD3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>
                  <a:extLst>
                    <a:ext uri="{FF2B5EF4-FFF2-40B4-BE49-F238E27FC236}">
                      <a16:creationId xmlns:a16="http://schemas.microsoft.com/office/drawing/2014/main" id="{AD6B1797-0EF7-4681-96C1-5F271461AE6B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Pravoúhlý trojúhelník 45">
                  <a:extLst>
                    <a:ext uri="{FF2B5EF4-FFF2-40B4-BE49-F238E27FC236}">
                      <a16:creationId xmlns:a16="http://schemas.microsoft.com/office/drawing/2014/main" id="{DA36E9C6-352B-430E-A4FB-2809237D27D1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57C9601B-5555-40B3-ADB9-5332C856990F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38F38AD6-2B1E-40D7-884F-74DE0DACB24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C9EE330D-4974-4BFA-8A8D-DA7372C1F6DB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6BA73384-8831-4918-AA2C-0CA41308936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71856DC2-EF96-4E1F-9EC5-C032BE03293E}"/>
              </a:ext>
            </a:extLst>
          </p:cNvPr>
          <p:cNvGrpSpPr/>
          <p:nvPr/>
        </p:nvGrpSpPr>
        <p:grpSpPr>
          <a:xfrm>
            <a:off x="8807653" y="4319536"/>
            <a:ext cx="3061358" cy="748970"/>
            <a:chOff x="233161" y="3055395"/>
            <a:chExt cx="11751328" cy="3335797"/>
          </a:xfrm>
        </p:grpSpPr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7F5F1620-169E-4251-B655-A0DF83EEB8C0}"/>
                </a:ext>
              </a:extLst>
            </p:cNvPr>
            <p:cNvSpPr/>
            <p:nvPr/>
          </p:nvSpPr>
          <p:spPr>
            <a:xfrm>
              <a:off x="10568011" y="405339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0A892B66-37B3-46EC-BDA3-C52E865956A1}"/>
                </a:ext>
              </a:extLst>
            </p:cNvPr>
            <p:cNvSpPr/>
            <p:nvPr/>
          </p:nvSpPr>
          <p:spPr>
            <a:xfrm>
              <a:off x="11208681" y="4046001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381C336B-5F99-46D9-9547-2992AFB8BE9B}"/>
                </a:ext>
              </a:extLst>
            </p:cNvPr>
            <p:cNvSpPr/>
            <p:nvPr/>
          </p:nvSpPr>
          <p:spPr>
            <a:xfrm>
              <a:off x="10569493" y="3460067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DB9226F1-C5AF-431C-BFE1-C8D09E97E976}"/>
                </a:ext>
              </a:extLst>
            </p:cNvPr>
            <p:cNvSpPr/>
            <p:nvPr/>
          </p:nvSpPr>
          <p:spPr>
            <a:xfrm>
              <a:off x="11210159" y="345266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6" name="Grafický objekt 27" descr="Plíce">
              <a:extLst>
                <a:ext uri="{FF2B5EF4-FFF2-40B4-BE49-F238E27FC236}">
                  <a16:creationId xmlns:a16="http://schemas.microsoft.com/office/drawing/2014/main" id="{E6EDED1C-190E-4394-8FD2-0D0C1255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57" name="Grafický objekt 29" descr="Srdce (orgán)">
              <a:extLst>
                <a:ext uri="{FF2B5EF4-FFF2-40B4-BE49-F238E27FC236}">
                  <a16:creationId xmlns:a16="http://schemas.microsoft.com/office/drawing/2014/main" id="{235DA2C8-224D-4572-A1E0-BB755D37E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10166"/>
              <a:ext cx="1596516" cy="1596517"/>
            </a:xfrm>
            <a:prstGeom prst="rect">
              <a:avLst/>
            </a:prstGeom>
          </p:spPr>
        </p:pic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81867B1-495D-4A9C-9860-6FC304C84C53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CA2EEE3B-13D0-4085-A51F-E37C83E5105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74" name="Lichoběžník 10">
                  <a:extLst>
                    <a:ext uri="{FF2B5EF4-FFF2-40B4-BE49-F238E27FC236}">
                      <a16:creationId xmlns:a16="http://schemas.microsoft.com/office/drawing/2014/main" id="{149FC253-5CC8-44C9-B14C-C97A2A07BB1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AB959A0C-A9C6-4EE6-860D-4B9998FBD7C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Pravoúhlý trojúhelník 75">
                  <a:extLst>
                    <a:ext uri="{FF2B5EF4-FFF2-40B4-BE49-F238E27FC236}">
                      <a16:creationId xmlns:a16="http://schemas.microsoft.com/office/drawing/2014/main" id="{2C476B32-4019-4153-B6BF-1D441B2D345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50B5F8C1-D7D4-4086-9D0E-48408279A6C4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2E4C124A-A7AA-45CE-8A47-387C8049168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CB123A69-4CA6-42E4-9D0A-A67A9740C1E1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8A0C2E20-58C2-4730-B9FB-47BCB9C2A4B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ECDE5C8B-9570-4379-B1C8-EB646517CE1C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733E396F-7291-46CC-B58E-024CF714F02B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66" name="Lichoběžník 10">
                  <a:extLst>
                    <a:ext uri="{FF2B5EF4-FFF2-40B4-BE49-F238E27FC236}">
                      <a16:creationId xmlns:a16="http://schemas.microsoft.com/office/drawing/2014/main" id="{BBE52877-28CD-4B0E-9A73-C71DFBC236D0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C172C923-F220-4CA5-A315-F57F005545A4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Pravoúhlý trojúhelník 67">
                  <a:extLst>
                    <a:ext uri="{FF2B5EF4-FFF2-40B4-BE49-F238E27FC236}">
                      <a16:creationId xmlns:a16="http://schemas.microsoft.com/office/drawing/2014/main" id="{EFEB6C66-705A-47C2-BA85-51342A8B07B9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E0597D1F-1026-4C5A-AF6E-DE32AFE86166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5FCB3F1D-4D58-48E1-A8E1-476D73F9DCD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18E2F788-8893-4F57-840D-8D014FAE5A6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>
                <a:extLst>
                  <a:ext uri="{FF2B5EF4-FFF2-40B4-BE49-F238E27FC236}">
                    <a16:creationId xmlns:a16="http://schemas.microsoft.com/office/drawing/2014/main" id="{F4A5F98B-B3FB-49CF-9DDE-0D2E0DD96D8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688F55DC-4A63-4BFF-99F0-3E855F05CD9F}"/>
                </a:ext>
              </a:extLst>
            </p:cNvPr>
            <p:cNvCxnSpPr/>
            <p:nvPr/>
          </p:nvCxnSpPr>
          <p:spPr>
            <a:xfrm>
              <a:off x="2361459" y="5415376"/>
              <a:ext cx="728856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1F9F1BA7-46CB-428A-B164-A89D9D480C61}"/>
              </a:ext>
            </a:extLst>
          </p:cNvPr>
          <p:cNvGrpSpPr/>
          <p:nvPr/>
        </p:nvGrpSpPr>
        <p:grpSpPr>
          <a:xfrm>
            <a:off x="7197241" y="5334795"/>
            <a:ext cx="3636734" cy="1110783"/>
            <a:chOff x="233161" y="2387954"/>
            <a:chExt cx="11751328" cy="4048362"/>
          </a:xfrm>
        </p:grpSpPr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F2B17804-AF5D-470F-A0D5-C057DB4E0D21}"/>
                </a:ext>
              </a:extLst>
            </p:cNvPr>
            <p:cNvSpPr/>
            <p:nvPr/>
          </p:nvSpPr>
          <p:spPr>
            <a:xfrm>
              <a:off x="10530412" y="405339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31C89702-4548-4329-9C86-10DE9B427CC4}"/>
                </a:ext>
              </a:extLst>
            </p:cNvPr>
            <p:cNvSpPr/>
            <p:nvPr/>
          </p:nvSpPr>
          <p:spPr>
            <a:xfrm>
              <a:off x="11171079" y="404600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E126968A-B2B8-4A18-90D7-B6EB427E157D}"/>
                </a:ext>
              </a:extLst>
            </p:cNvPr>
            <p:cNvSpPr/>
            <p:nvPr/>
          </p:nvSpPr>
          <p:spPr>
            <a:xfrm>
              <a:off x="10531891" y="346006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46582F29-DF97-4295-9519-4DB50685062F}"/>
                </a:ext>
              </a:extLst>
            </p:cNvPr>
            <p:cNvSpPr/>
            <p:nvPr/>
          </p:nvSpPr>
          <p:spPr>
            <a:xfrm>
              <a:off x="11172558" y="345267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2" name="Grafický objekt 27" descr="Plíce">
              <a:extLst>
                <a:ext uri="{FF2B5EF4-FFF2-40B4-BE49-F238E27FC236}">
                  <a16:creationId xmlns:a16="http://schemas.microsoft.com/office/drawing/2014/main" id="{B448AF06-7B78-4F33-82B6-0B5ADCEE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83" name="Grafický objekt 29" descr="Srdce (orgán)">
              <a:extLst>
                <a:ext uri="{FF2B5EF4-FFF2-40B4-BE49-F238E27FC236}">
                  <a16:creationId xmlns:a16="http://schemas.microsoft.com/office/drawing/2014/main" id="{A801F8A1-5A08-4AAD-9947-94E60025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839800"/>
              <a:ext cx="1596516" cy="1596516"/>
            </a:xfrm>
            <a:prstGeom prst="rect">
              <a:avLst/>
            </a:prstGeom>
          </p:spPr>
        </p:pic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2ABDC0A0-B0FF-4737-8887-90E6CF06696B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116" name="Skupina 115">
                <a:extLst>
                  <a:ext uri="{FF2B5EF4-FFF2-40B4-BE49-F238E27FC236}">
                    <a16:creationId xmlns:a16="http://schemas.microsoft.com/office/drawing/2014/main" id="{A7063BC9-7E7D-4C6D-BF85-DD5A5149AAA1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118" name="Volný tvar: obrazec 32">
                  <a:extLst>
                    <a:ext uri="{FF2B5EF4-FFF2-40B4-BE49-F238E27FC236}">
                      <a16:creationId xmlns:a16="http://schemas.microsoft.com/office/drawing/2014/main" id="{B15FFF05-14F8-4DF2-BD01-6A1DB427D775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Volný tvar: obrazec 33">
                  <a:extLst>
                    <a:ext uri="{FF2B5EF4-FFF2-40B4-BE49-F238E27FC236}">
                      <a16:creationId xmlns:a16="http://schemas.microsoft.com/office/drawing/2014/main" id="{7311139E-2536-4470-92D2-37AF178D90FC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7" name="Volný tvar: obrazec 37">
                <a:extLst>
                  <a:ext uri="{FF2B5EF4-FFF2-40B4-BE49-F238E27FC236}">
                    <a16:creationId xmlns:a16="http://schemas.microsoft.com/office/drawing/2014/main" id="{98B4887D-BE46-428E-82FA-0A3BEE5F71F5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61546DEF-0E18-432A-B7A7-8C87AE3B60C3}"/>
                </a:ext>
              </a:extLst>
            </p:cNvPr>
            <p:cNvGrpSpPr/>
            <p:nvPr/>
          </p:nvGrpSpPr>
          <p:grpSpPr>
            <a:xfrm>
              <a:off x="3142696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08" name="Skupina 107">
                <a:extLst>
                  <a:ext uri="{FF2B5EF4-FFF2-40B4-BE49-F238E27FC236}">
                    <a16:creationId xmlns:a16="http://schemas.microsoft.com/office/drawing/2014/main" id="{C3160763-F08C-4E01-BF79-0440B5545016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13" name="Lichoběžník 10">
                  <a:extLst>
                    <a:ext uri="{FF2B5EF4-FFF2-40B4-BE49-F238E27FC236}">
                      <a16:creationId xmlns:a16="http://schemas.microsoft.com/office/drawing/2014/main" id="{E8EFF430-FB58-488F-9784-9F9C0372F2CA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4" name="Obdélník 113">
                  <a:extLst>
                    <a:ext uri="{FF2B5EF4-FFF2-40B4-BE49-F238E27FC236}">
                      <a16:creationId xmlns:a16="http://schemas.microsoft.com/office/drawing/2014/main" id="{59C47E84-5BE8-499F-91D4-8AC8138E23A0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Pravoúhlý trojúhelník 114">
                  <a:extLst>
                    <a:ext uri="{FF2B5EF4-FFF2-40B4-BE49-F238E27FC236}">
                      <a16:creationId xmlns:a16="http://schemas.microsoft.com/office/drawing/2014/main" id="{E15E1325-9F64-4495-9A63-5E3DE3161AC5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9" name="Ovál 108">
                <a:extLst>
                  <a:ext uri="{FF2B5EF4-FFF2-40B4-BE49-F238E27FC236}">
                    <a16:creationId xmlns:a16="http://schemas.microsoft.com/office/drawing/2014/main" id="{62B8C952-4734-4FE6-BD5E-991BB45120A5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BBF00A63-A395-40B7-8416-632523FD061B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Ovál 110">
                <a:extLst>
                  <a:ext uri="{FF2B5EF4-FFF2-40B4-BE49-F238E27FC236}">
                    <a16:creationId xmlns:a16="http://schemas.microsoft.com/office/drawing/2014/main" id="{6FE6155E-D24A-411D-8A26-B3362577EC8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B2D7C59C-B1CA-417F-8041-3DFADE03B414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E689E88B-0A22-4A19-8B98-0B793F0EEDF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00" name="Skupina 99">
                <a:extLst>
                  <a:ext uri="{FF2B5EF4-FFF2-40B4-BE49-F238E27FC236}">
                    <a16:creationId xmlns:a16="http://schemas.microsoft.com/office/drawing/2014/main" id="{66B2AF2A-48CF-4A92-847F-062E841C639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05" name="Lichoběžník 10">
                  <a:extLst>
                    <a:ext uri="{FF2B5EF4-FFF2-40B4-BE49-F238E27FC236}">
                      <a16:creationId xmlns:a16="http://schemas.microsoft.com/office/drawing/2014/main" id="{4F0B9691-1017-458D-987D-2D82E2849734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6" name="Obdélník 105">
                  <a:extLst>
                    <a:ext uri="{FF2B5EF4-FFF2-40B4-BE49-F238E27FC236}">
                      <a16:creationId xmlns:a16="http://schemas.microsoft.com/office/drawing/2014/main" id="{7305E223-6D57-45C3-8165-18A393CEE439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Pravoúhlý trojúhelník 106">
                  <a:extLst>
                    <a:ext uri="{FF2B5EF4-FFF2-40B4-BE49-F238E27FC236}">
                      <a16:creationId xmlns:a16="http://schemas.microsoft.com/office/drawing/2014/main" id="{1FAB0654-0433-48B9-86CB-7D69166519DE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0BE51705-2063-43DB-84BF-8263869E1E79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DACEE16D-614D-4F8E-B14D-03E8E57737F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82FE20BD-8C9D-4895-8675-1AF36987919F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196158BB-3785-4EA6-89DB-16BC3184AD1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79D11BAA-6951-4A95-B74A-D4BEF4F8207D}"/>
                </a:ext>
              </a:extLst>
            </p:cNvPr>
            <p:cNvSpPr/>
            <p:nvPr/>
          </p:nvSpPr>
          <p:spPr>
            <a:xfrm>
              <a:off x="2183670" y="4300397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518F5495-04F0-4141-A026-356DB6A91A0C}"/>
                </a:ext>
              </a:extLst>
            </p:cNvPr>
            <p:cNvSpPr/>
            <p:nvPr/>
          </p:nvSpPr>
          <p:spPr>
            <a:xfrm>
              <a:off x="2575753" y="4293001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40E96477-5CF9-4120-AD83-78B81BC7D635}"/>
                </a:ext>
              </a:extLst>
            </p:cNvPr>
            <p:cNvSpPr/>
            <p:nvPr/>
          </p:nvSpPr>
          <p:spPr>
            <a:xfrm>
              <a:off x="2185149" y="392013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1F6B59CC-59EB-4F41-8173-813417481585}"/>
                </a:ext>
              </a:extLst>
            </p:cNvPr>
            <p:cNvSpPr/>
            <p:nvPr/>
          </p:nvSpPr>
          <p:spPr>
            <a:xfrm>
              <a:off x="2577232" y="391273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F18EC357-D450-47A2-B3FF-6C6391231EAC}"/>
                </a:ext>
              </a:extLst>
            </p:cNvPr>
            <p:cNvSpPr/>
            <p:nvPr/>
          </p:nvSpPr>
          <p:spPr>
            <a:xfrm>
              <a:off x="2182191" y="3554668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9CE7E51-3D17-45D1-9BDA-C366EA90885F}"/>
                </a:ext>
              </a:extLst>
            </p:cNvPr>
            <p:cNvSpPr/>
            <p:nvPr/>
          </p:nvSpPr>
          <p:spPr>
            <a:xfrm>
              <a:off x="2574274" y="3547272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9BC1A63-523E-4323-9E8B-D9631E36DFAE}"/>
                </a:ext>
              </a:extLst>
            </p:cNvPr>
            <p:cNvSpPr/>
            <p:nvPr/>
          </p:nvSpPr>
          <p:spPr>
            <a:xfrm>
              <a:off x="2183670" y="3156649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B334B9A0-6E28-4688-9B3F-ADD5BBF454D8}"/>
                </a:ext>
              </a:extLst>
            </p:cNvPr>
            <p:cNvSpPr/>
            <p:nvPr/>
          </p:nvSpPr>
          <p:spPr>
            <a:xfrm>
              <a:off x="2575753" y="3149253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772BDA94-F8F0-452A-9648-813C2BC638AA}"/>
                </a:ext>
              </a:extLst>
            </p:cNvPr>
            <p:cNvSpPr/>
            <p:nvPr/>
          </p:nvSpPr>
          <p:spPr>
            <a:xfrm>
              <a:off x="2181764" y="2784486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EBD38674-8646-4061-BE2E-9839E49E6A00}"/>
                </a:ext>
              </a:extLst>
            </p:cNvPr>
            <p:cNvSpPr/>
            <p:nvPr/>
          </p:nvSpPr>
          <p:spPr>
            <a:xfrm>
              <a:off x="2573847" y="277709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C91A7E1-B49A-4DAC-BA12-BA44EAAC903C}"/>
                </a:ext>
              </a:extLst>
            </p:cNvPr>
            <p:cNvSpPr/>
            <p:nvPr/>
          </p:nvSpPr>
          <p:spPr>
            <a:xfrm>
              <a:off x="2183243" y="239535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596D63B5-3603-416B-BBE8-47C7C10EE6DF}"/>
                </a:ext>
              </a:extLst>
            </p:cNvPr>
            <p:cNvSpPr/>
            <p:nvPr/>
          </p:nvSpPr>
          <p:spPr>
            <a:xfrm>
              <a:off x="2575326" y="238795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Znak násobení 57">
              <a:extLst>
                <a:ext uri="{FF2B5EF4-FFF2-40B4-BE49-F238E27FC236}">
                  <a16:creationId xmlns:a16="http://schemas.microsoft.com/office/drawing/2014/main" id="{5064A306-688A-4CEA-8EA1-53D195242B33}"/>
                </a:ext>
              </a:extLst>
            </p:cNvPr>
            <p:cNvSpPr/>
            <p:nvPr/>
          </p:nvSpPr>
          <p:spPr>
            <a:xfrm>
              <a:off x="233161" y="2866007"/>
              <a:ext cx="1932557" cy="2087717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3570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D248D194-CD26-4788-BE5B-AB5FFADD05C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52751" y="963613"/>
            <a:ext cx="7497763" cy="857250"/>
          </a:xfrm>
        </p:spPr>
        <p:txBody>
          <a:bodyPr/>
          <a:lstStyle/>
          <a:p>
            <a:pPr>
              <a:defRPr/>
            </a:pPr>
            <a:r>
              <a:rPr lang="en-US" sz="2700" dirty="0">
                <a:solidFill>
                  <a:srgbClr val="00B0F0"/>
                </a:solidFill>
              </a:rPr>
              <a:t>Chemical factors affecting the respiratory center</a:t>
            </a:r>
            <a:r>
              <a:rPr lang="cs-CZ" altLang="en-US" sz="270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2FFD358E-4DA4-43D5-8A81-5BD36C7BC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68575" y="1971675"/>
            <a:ext cx="4287838" cy="3970338"/>
          </a:xfrm>
        </p:spPr>
        <p:txBody>
          <a:bodyPr/>
          <a:lstStyle/>
          <a:p>
            <a:pPr marL="61913" algn="l">
              <a:defRPr/>
            </a:pPr>
            <a:r>
              <a:rPr lang="en-US" altLang="en-US" sz="165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 chemoreceptors</a:t>
            </a:r>
          </a:p>
          <a:p>
            <a:pPr marL="319088" indent="-257175" algn="l">
              <a:buFontTx/>
              <a:buChar char="-"/>
              <a:defRPr/>
            </a:pPr>
            <a:r>
              <a:rPr lang="en-US" dirty="0"/>
              <a:t>on the front side of the medulla</a:t>
            </a:r>
          </a:p>
          <a:p>
            <a:pPr marL="319088" indent="-257175" algn="l">
              <a:buFontTx/>
              <a:buChar char="-"/>
              <a:defRPr/>
            </a:pPr>
            <a:r>
              <a:rPr lang="en-US" dirty="0"/>
              <a:t>sensitive only to increase of arterial pCO</a:t>
            </a:r>
            <a:r>
              <a:rPr lang="en-US" baseline="-25000" dirty="0"/>
              <a:t>2</a:t>
            </a:r>
            <a:r>
              <a:rPr lang="en-US" dirty="0"/>
              <a:t> (by increasing H</a:t>
            </a:r>
            <a:r>
              <a:rPr lang="en-US" baseline="30000" dirty="0"/>
              <a:t>+</a:t>
            </a:r>
            <a:endParaRPr lang="cs-CZ" baseline="30000" dirty="0"/>
          </a:p>
          <a:p>
            <a:pPr marL="61913" algn="l">
              <a:defRPr/>
            </a:pPr>
            <a:r>
              <a:rPr lang="cs-CZ" sz="2800" baseline="30000" dirty="0"/>
              <a:t>(</a:t>
            </a:r>
            <a:r>
              <a:rPr lang="cs-CZ" baseline="30000" dirty="0" err="1"/>
              <a:t>intracerebral</a:t>
            </a:r>
            <a:r>
              <a:rPr lang="cs-CZ" baseline="30000" dirty="0"/>
              <a:t> fluid</a:t>
            </a:r>
            <a:r>
              <a:rPr lang="en-US" dirty="0"/>
              <a:t>)</a:t>
            </a:r>
          </a:p>
          <a:p>
            <a:pPr marL="319088" indent="-257175" algn="l">
              <a:buFontTx/>
              <a:buChar char="-"/>
              <a:defRPr/>
            </a:pPr>
            <a:endParaRPr lang="cs-CZ" altLang="en-US" sz="1500" baseline="30000" dirty="0"/>
          </a:p>
          <a:p>
            <a:pPr marL="319088" indent="-257175" algn="l">
              <a:buFontTx/>
              <a:buChar char="-"/>
              <a:defRPr/>
            </a:pPr>
            <a:endParaRPr lang="cs-CZ" altLang="en-US" sz="1500" baseline="30000" dirty="0"/>
          </a:p>
          <a:p>
            <a:pPr marL="319088" indent="-257175" algn="l">
              <a:buFontTx/>
              <a:buChar char="-"/>
              <a:defRPr/>
            </a:pPr>
            <a:endParaRPr lang="cs-CZ" altLang="en-US" sz="1500" baseline="30000" dirty="0"/>
          </a:p>
          <a:p>
            <a:pPr marL="319088" indent="-257175" algn="l">
              <a:buFontTx/>
              <a:buChar char="-"/>
              <a:defRPr/>
            </a:pPr>
            <a:r>
              <a:rPr lang="cs-CZ" altLang="en-US" sz="1500" baseline="30000" dirty="0" err="1"/>
              <a:t>Notice</a:t>
            </a:r>
            <a:r>
              <a:rPr lang="cs-CZ" altLang="en-US" sz="1500" baseline="30000" dirty="0"/>
              <a:t>:</a:t>
            </a:r>
            <a:endParaRPr lang="en-US" altLang="en-US" sz="1500" baseline="30000" dirty="0"/>
          </a:p>
          <a:p>
            <a:pPr marL="319088" indent="-257175" algn="l">
              <a:buFontTx/>
              <a:buChar char="-"/>
              <a:defRPr/>
            </a:pPr>
            <a:r>
              <a:rPr lang="en-US" sz="1500" dirty="0"/>
              <a:t>central chemoreceptor are stimulated by other types of acidosis (lactate acidosis, ketoacidosis)</a:t>
            </a: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53BEC6C4-622B-4163-AAFC-EA322CD6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403476"/>
            <a:ext cx="37909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>
            <a:extLst>
              <a:ext uri="{FF2B5EF4-FFF2-40B4-BE49-F238E27FC236}">
                <a16:creationId xmlns:a16="http://schemas.microsoft.com/office/drawing/2014/main" id="{4849A9CD-F23F-4271-8F6D-A14CFE6AD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72264" y="1106489"/>
            <a:ext cx="3787775" cy="4752975"/>
          </a:xfrm>
        </p:spPr>
        <p:txBody>
          <a:bodyPr/>
          <a:lstStyle/>
          <a:p>
            <a:pPr marL="61913" algn="l">
              <a:defRPr/>
            </a:pPr>
            <a:r>
              <a:rPr lang="en-US" altLang="en-US" sz="1650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Peripheral chemoreceptors</a:t>
            </a:r>
          </a:p>
          <a:p>
            <a:pPr marL="61913" algn="l">
              <a:defRPr/>
            </a:pPr>
            <a:r>
              <a:rPr lang="en-US" altLang="en-US" sz="1650" dirty="0"/>
              <a:t>– located in the </a:t>
            </a:r>
            <a:r>
              <a:rPr lang="en-US" sz="1500" dirty="0"/>
              <a:t>aortic and carotid bodies</a:t>
            </a:r>
          </a:p>
          <a:p>
            <a:pPr marL="61913" algn="l">
              <a:defRPr/>
            </a:pPr>
            <a:r>
              <a:rPr lang="en-US" sz="1500" dirty="0"/>
              <a:t>-primarily sensitive to decrease in arterial pO</a:t>
            </a:r>
            <a:r>
              <a:rPr lang="en-US" sz="1500" baseline="-25000" dirty="0"/>
              <a:t>2</a:t>
            </a:r>
            <a:r>
              <a:rPr lang="en-US" sz="1500" dirty="0"/>
              <a:t>, particularly to decrease of O</a:t>
            </a:r>
            <a:r>
              <a:rPr lang="en-US" sz="1500" baseline="-25000" dirty="0"/>
              <a:t>2</a:t>
            </a:r>
            <a:r>
              <a:rPr lang="en-US" sz="1500" dirty="0"/>
              <a:t> under 10-13 </a:t>
            </a:r>
            <a:r>
              <a:rPr lang="en-US" sz="1500" dirty="0" err="1"/>
              <a:t>kPa</a:t>
            </a:r>
            <a:r>
              <a:rPr lang="en-US" sz="1500" dirty="0"/>
              <a:t> in the arterial blood.</a:t>
            </a:r>
          </a:p>
          <a:p>
            <a:pPr marL="61913" algn="l">
              <a:defRPr/>
            </a:pPr>
            <a:r>
              <a:rPr lang="en-US" sz="1500" dirty="0"/>
              <a:t>They convey their sensory information to the medulla via the  </a:t>
            </a:r>
            <a:r>
              <a:rPr lang="en-US" sz="1500" dirty="0" err="1"/>
              <a:t>vagus</a:t>
            </a:r>
            <a:r>
              <a:rPr lang="en-US" sz="1500" dirty="0"/>
              <a:t> nerve and glossopharyngeal nerve.</a:t>
            </a:r>
          </a:p>
          <a:p>
            <a:pPr marL="61913" algn="l">
              <a:defRPr/>
            </a:pPr>
            <a:endParaRPr lang="en-US" sz="1500" u="sng" dirty="0"/>
          </a:p>
          <a:p>
            <a:pPr marL="61913" algn="l">
              <a:defRPr/>
            </a:pPr>
            <a:r>
              <a:rPr lang="en-US" sz="1500" u="sng" dirty="0"/>
              <a:t>Mechanism of action: D</a:t>
            </a:r>
            <a:r>
              <a:rPr lang="en-US" sz="1500" dirty="0"/>
              <a:t>ecreased  ATP production in mitochondria leads to depolarization of  receptors membrane and to excitation of chemoreceptor</a:t>
            </a:r>
            <a:endParaRPr lang="en-US" altLang="en-US" sz="675" dirty="0"/>
          </a:p>
        </p:txBody>
      </p:sp>
      <p:pic>
        <p:nvPicPr>
          <p:cNvPr id="65539" name="Picture 2">
            <a:extLst>
              <a:ext uri="{FF2B5EF4-FFF2-40B4-BE49-F238E27FC236}">
                <a16:creationId xmlns:a16="http://schemas.microsoft.com/office/drawing/2014/main" id="{E27DF477-54C5-4469-A53F-C34EB158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6" y="1108076"/>
            <a:ext cx="39909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2">
            <a:extLst>
              <a:ext uri="{FF2B5EF4-FFF2-40B4-BE49-F238E27FC236}">
                <a16:creationId xmlns:a16="http://schemas.microsoft.com/office/drawing/2014/main" id="{ABB9CC66-E6CF-491D-A45E-9CFD9A6F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914776"/>
            <a:ext cx="3683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1" name="Text Box 5">
            <a:extLst>
              <a:ext uri="{FF2B5EF4-FFF2-40B4-BE49-F238E27FC236}">
                <a16:creationId xmlns:a16="http://schemas.microsoft.com/office/drawing/2014/main" id="{6ED5A675-6208-4179-97C2-9BB4D5C1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5805488"/>
            <a:ext cx="22002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600"/>
              <a:t>http://www.medicine.mcgill.ca/physio/resp-web/sect8.htm,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E6DB9A1-500E-42EA-84BF-ACB37ECB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559717"/>
            <a:ext cx="7211327" cy="42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3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A65715-D702-4E46-A9FE-F38BC2F2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28" y="1302595"/>
            <a:ext cx="4908202" cy="54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96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96" y="768980"/>
            <a:ext cx="10753200" cy="4139998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The lungs are protected from damage by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presence of hair (vibrissae) in the nasal cavity (traps dust particles)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presence of ciliary epithelium covered with mucus (cilia moving mucus in one direction - into the pharynx)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pulmonary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alveolar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macrophages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presence of antibodies in bronchial secretion 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IgA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Reflexes: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Herring-Breuer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reflexes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inflation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deflation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Sneeze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</a:t>
            </a:r>
            <a:endParaRPr lang="cs-CZ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Cough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reflex</a:t>
            </a:r>
            <a:endParaRPr lang="cs-CZ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Hiccup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Yawn</a:t>
            </a:r>
            <a:r>
              <a:rPr lang="cs-CZ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762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C1E61F6F-2377-49E2-AC95-0E0A1FEA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996D114-E388-428E-A530-4A631EF960D4}"/>
              </a:ext>
            </a:extLst>
          </p:cNvPr>
          <p:cNvGrpSpPr/>
          <p:nvPr/>
        </p:nvGrpSpPr>
        <p:grpSpPr>
          <a:xfrm>
            <a:off x="414000" y="763566"/>
            <a:ext cx="11447322" cy="5772573"/>
            <a:chOff x="414000" y="729059"/>
            <a:chExt cx="11447322" cy="5772573"/>
          </a:xfrm>
        </p:grpSpPr>
        <p:graphicFrame>
          <p:nvGraphicFramePr>
            <p:cNvPr id="7" name="Table 1">
              <a:extLst>
                <a:ext uri="{FF2B5EF4-FFF2-40B4-BE49-F238E27FC236}">
                  <a16:creationId xmlns:a16="http://schemas.microsoft.com/office/drawing/2014/main" id="{D49CD591-7CC7-457C-86BB-570EAEE945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17345586"/>
                </p:ext>
              </p:extLst>
            </p:nvPr>
          </p:nvGraphicFramePr>
          <p:xfrm>
            <a:off x="414068" y="729059"/>
            <a:ext cx="11447254" cy="5772573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38157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8157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47133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Cough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Sneeze Reflex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>
                            <a:solidFill>
                              <a:schemeClr val="bg1"/>
                            </a:solidFill>
                          </a:rPr>
                          <a:t>Hiccup</a:t>
                        </a:r>
                        <a:endParaRPr lang="en-US" sz="1400" b="1" strike="noStrike" spc="-1" noProof="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 anchor="ctr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B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131166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Cough is an expulsive reflex that protects the lungs and respiratory passage from foreign bodies.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cough</a:t>
                        </a:r>
                        <a:r>
                          <a:rPr lang="en-US" sz="1400" strike="noStrike" spc="-1" noProof="0" dirty="0"/>
                          <a:t>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Irritants-smokes, fumes, dusts, etc.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Diseased conditions like COPD, tumors of thorax, etc.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    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cough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Receptors in nose, paranasal sinuses, pharynx, trachea, pleura, diaphragm, perichondrium, stomach, </a:t>
                        </a:r>
                        <a:r>
                          <a:rPr lang="en-US" sz="1400" strike="noStrike" spc="-1" noProof="0" dirty="0" err="1"/>
                          <a:t>ex.auditory</a:t>
                        </a:r>
                        <a:r>
                          <a:rPr lang="en-US" sz="1400" strike="noStrike" spc="-1" noProof="0" dirty="0"/>
                          <a:t> canal and </a:t>
                        </a:r>
                        <a:r>
                          <a:rPr lang="en-US" sz="1400" strike="noStrike" spc="-1" noProof="0" dirty="0" err="1"/>
                          <a:t>tymphanic</a:t>
                        </a:r>
                        <a:r>
                          <a:rPr lang="en-US" sz="1400" strike="noStrike" spc="-1" noProof="0" dirty="0"/>
                          <a:t> membrane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V,IX,X cranial nerves and phrenic nerves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X cranial nerve, phrenic nerve, spinal motor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primary and accessory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Sneeze is defined as the involuntary expulsion of air containing irritants from nose.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sneeze: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Irritation of nasal mucosa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Excess fluid in airway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Olfactory receptors or V cranial nerve endings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I and V cranial nerve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medulla – nucleus </a:t>
                        </a:r>
                        <a:r>
                          <a:rPr lang="en-US" sz="1400" strike="noStrike" spc="-1" noProof="0" dirty="0" err="1"/>
                          <a:t>solitarious</a:t>
                        </a:r>
                        <a:r>
                          <a:rPr lang="en-US" sz="1400" strike="noStrike" spc="-1" noProof="0" dirty="0"/>
                          <a:t> and reticular formation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V, VII, IX, X cranial nerves and intercostal muscles</a:t>
                        </a:r>
                      </a:p>
                      <a:p>
                        <a:pPr marL="28647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pharyngeal, tracheal and respiratory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strike="noStrike" spc="-1" noProof="0" dirty="0"/>
                          <a:t>Hiccup is spasmodic contraction of the diaphragm which causes a sudden intake of breath that is involuntarily cut off by closure of the glottis, thus producing a characteristic sound.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Causes of hiccup: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Eating too fast or too much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Strokes, brain tumors, damage to the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 or phrenic nerve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Anxiety and stress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r>
                          <a:rPr lang="en-US" sz="1400" i="1" strike="noStrike" spc="-1" noProof="0" dirty="0"/>
                          <a:t>Pathway for sneeze reflex:</a:t>
                        </a:r>
                      </a:p>
                      <a:p>
                        <a:pPr algn="just">
                          <a:lnSpc>
                            <a:spcPct val="100000"/>
                          </a:lnSpc>
                        </a:pPr>
                        <a:endParaRPr lang="en-US" sz="1400" strike="noStrike" spc="-1" noProof="0" dirty="0"/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Phrenic, </a:t>
                        </a:r>
                        <a:r>
                          <a:rPr lang="en-US" sz="1400" strike="noStrike" spc="-1" noProof="0" dirty="0" err="1"/>
                          <a:t>vagus</a:t>
                        </a:r>
                        <a:r>
                          <a:rPr lang="en-US" sz="1400" strike="noStrike" spc="-1" noProof="0" dirty="0"/>
                          <a:t>, and sympathetic  nerves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Midbrain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Motor fibers of phrenic nerve  and  accessory  nerves </a:t>
                        </a:r>
                      </a:p>
                      <a:p>
                        <a:pPr marL="285750" indent="-285750" algn="just">
                          <a:lnSpc>
                            <a:spcPct val="100000"/>
                          </a:lnSpc>
                          <a:buClr>
                            <a:schemeClr val="tx2"/>
                          </a:buClr>
                          <a:buSzPct val="45000"/>
                          <a:buFont typeface="Arial" panose="020B0604020202020204" pitchFamily="34" charset="0"/>
                          <a:buChar char="―"/>
                        </a:pPr>
                        <a:r>
                          <a:rPr lang="en-US" sz="1400" strike="noStrike" spc="-1" noProof="0" dirty="0"/>
                          <a:t>Diaphragm  and  intercostal muscles</a:t>
                        </a:r>
                        <a:endParaRPr lang="en-US" sz="1400" b="0" strike="noStrike" spc="-1" noProof="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a:txBody>
                    <a:tcPr marL="90000" marR="90000">
                      <a:lnL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38100" cap="flat" cmpd="sng" algn="ctr">
                        <a:solidFill>
                          <a:schemeClr val="tx2">
                            <a:lumMod val="7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D6466A6E-768F-4CB9-BBA4-328BB6D03BBD}"/>
                </a:ext>
              </a:extLst>
            </p:cNvPr>
            <p:cNvSpPr/>
            <p:nvPr/>
          </p:nvSpPr>
          <p:spPr bwMode="auto">
            <a:xfrm>
              <a:off x="414000" y="729059"/>
              <a:ext cx="11447322" cy="5750941"/>
            </a:xfrm>
            <a:prstGeom prst="rect">
              <a:avLst/>
            </a:prstGeom>
            <a:no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84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Herring-Breuer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reflexes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(inflation/deflation)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 keeps the lungs from over-inflating with inspired air</a:t>
            </a:r>
          </a:p>
          <a:p>
            <a:pPr lvl="1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pulmonary stretch R – </a:t>
            </a:r>
            <a:r>
              <a:rPr lang="en-US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vagus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nerve – medulla – inhibition of inspiration and initiation of expiration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serves to shorten exhalation when the lung is deflated</a:t>
            </a:r>
          </a:p>
          <a:p>
            <a:pPr lvl="1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pulmonary stretch R – </a:t>
            </a:r>
            <a:r>
              <a:rPr lang="en-US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vagus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nerve – the pontine center</a:t>
            </a:r>
            <a:endParaRPr lang="cs-CZ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294ADD50-A1BB-4C02-B332-8F163946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0666"/>
            <a:ext cx="10753200" cy="451576"/>
          </a:xfrm>
        </p:spPr>
        <p:txBody>
          <a:bodyPr/>
          <a:lstStyle/>
          <a:p>
            <a:r>
              <a:rPr lang="en-US" dirty="0"/>
              <a:t>A50: Respiratory responses to irritants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06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Skupina 85">
            <a:extLst>
              <a:ext uri="{FF2B5EF4-FFF2-40B4-BE49-F238E27FC236}">
                <a16:creationId xmlns:a16="http://schemas.microsoft.com/office/drawing/2014/main" id="{7DE7DD52-4E90-491A-BEE2-BF52D48A0CA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927725" y="2833688"/>
            <a:ext cx="88900" cy="869950"/>
            <a:chOff x="4328377" y="2755900"/>
            <a:chExt cx="88635" cy="1160496"/>
          </a:xfrm>
        </p:grpSpPr>
        <p:sp>
          <p:nvSpPr>
            <p:cNvPr id="70732" name="Volný tvar 83">
              <a:extLst>
                <a:ext uri="{FF2B5EF4-FFF2-40B4-BE49-F238E27FC236}">
                  <a16:creationId xmlns:a16="http://schemas.microsoft.com/office/drawing/2014/main" id="{C9DA40E6-56E6-4317-8776-7B7A9BC97A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1979" y="2774454"/>
              <a:ext cx="55033" cy="1141942"/>
            </a:xfrm>
            <a:custGeom>
              <a:avLst/>
              <a:gdLst>
                <a:gd name="T0" fmla="*/ 2080245 w 35983"/>
                <a:gd name="T1" fmla="*/ 133350 h 1141942"/>
                <a:gd name="T2" fmla="*/ 0 w 35983"/>
                <a:gd name="T3" fmla="*/ 450850 h 1141942"/>
                <a:gd name="T4" fmla="*/ 2080245 w 35983"/>
                <a:gd name="T5" fmla="*/ 876300 h 1141942"/>
                <a:gd name="T6" fmla="*/ 5200607 w 35983"/>
                <a:gd name="T7" fmla="*/ 1054100 h 1141942"/>
                <a:gd name="T8" fmla="*/ 5200607 w 35983"/>
                <a:gd name="T9" fmla="*/ 349250 h 1141942"/>
                <a:gd name="T10" fmla="*/ 5200607 w 35983"/>
                <a:gd name="T11" fmla="*/ 31750 h 1141942"/>
                <a:gd name="T12" fmla="*/ 2080245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33" name="Volný tvar 84">
              <a:extLst>
                <a:ext uri="{FF2B5EF4-FFF2-40B4-BE49-F238E27FC236}">
                  <a16:creationId xmlns:a16="http://schemas.microsoft.com/office/drawing/2014/main" id="{2D09F32E-62DA-40DF-979C-D5B311F4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377" y="2755900"/>
              <a:ext cx="35983" cy="1141942"/>
            </a:xfrm>
            <a:custGeom>
              <a:avLst/>
              <a:gdLst>
                <a:gd name="T0" fmla="*/ 12700 w 35983"/>
                <a:gd name="T1" fmla="*/ 133350 h 1141942"/>
                <a:gd name="T2" fmla="*/ 0 w 35983"/>
                <a:gd name="T3" fmla="*/ 450850 h 1141942"/>
                <a:gd name="T4" fmla="*/ 12700 w 35983"/>
                <a:gd name="T5" fmla="*/ 876300 h 1141942"/>
                <a:gd name="T6" fmla="*/ 31750 w 35983"/>
                <a:gd name="T7" fmla="*/ 1054100 h 1141942"/>
                <a:gd name="T8" fmla="*/ 31750 w 35983"/>
                <a:gd name="T9" fmla="*/ 349250 h 1141942"/>
                <a:gd name="T10" fmla="*/ 31750 w 35983"/>
                <a:gd name="T11" fmla="*/ 31750 h 1141942"/>
                <a:gd name="T12" fmla="*/ 12700 w 35983"/>
                <a:gd name="T13" fmla="*/ 133350 h 1141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983" h="1141942">
                  <a:moveTo>
                    <a:pt x="12700" y="133350"/>
                  </a:moveTo>
                  <a:cubicBezTo>
                    <a:pt x="7408" y="203200"/>
                    <a:pt x="0" y="327025"/>
                    <a:pt x="0" y="450850"/>
                  </a:cubicBezTo>
                  <a:cubicBezTo>
                    <a:pt x="0" y="574675"/>
                    <a:pt x="7408" y="775758"/>
                    <a:pt x="12700" y="876300"/>
                  </a:cubicBezTo>
                  <a:cubicBezTo>
                    <a:pt x="17992" y="976842"/>
                    <a:pt x="28575" y="1141942"/>
                    <a:pt x="31750" y="1054100"/>
                  </a:cubicBezTo>
                  <a:cubicBezTo>
                    <a:pt x="34925" y="966258"/>
                    <a:pt x="31750" y="349250"/>
                    <a:pt x="31750" y="349250"/>
                  </a:cubicBezTo>
                  <a:cubicBezTo>
                    <a:pt x="31750" y="178858"/>
                    <a:pt x="35983" y="63500"/>
                    <a:pt x="31750" y="31750"/>
                  </a:cubicBezTo>
                  <a:cubicBezTo>
                    <a:pt x="27517" y="0"/>
                    <a:pt x="17992" y="63500"/>
                    <a:pt x="12700" y="13335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659" name="Volný tvar 82">
            <a:extLst>
              <a:ext uri="{FF2B5EF4-FFF2-40B4-BE49-F238E27FC236}">
                <a16:creationId xmlns:a16="http://schemas.microsoft.com/office/drawing/2014/main" id="{0ADEAE42-29BC-41FC-9822-AF18A6FC1883}"/>
              </a:ext>
            </a:extLst>
          </p:cNvPr>
          <p:cNvSpPr>
            <a:spLocks/>
          </p:cNvSpPr>
          <p:nvPr/>
        </p:nvSpPr>
        <p:spPr bwMode="auto">
          <a:xfrm flipH="1">
            <a:off x="5734051" y="2824163"/>
            <a:ext cx="53975" cy="855662"/>
          </a:xfrm>
          <a:custGeom>
            <a:avLst/>
            <a:gdLst>
              <a:gd name="T0" fmla="*/ 1680271 w 35983"/>
              <a:gd name="T1" fmla="*/ 31425 h 1141942"/>
              <a:gd name="T2" fmla="*/ 0 w 35983"/>
              <a:gd name="T3" fmla="*/ 106248 h 1141942"/>
              <a:gd name="T4" fmla="*/ 1680271 w 35983"/>
              <a:gd name="T5" fmla="*/ 206509 h 1141942"/>
              <a:gd name="T6" fmla="*/ 4200679 w 35983"/>
              <a:gd name="T7" fmla="*/ 248409 h 1141942"/>
              <a:gd name="T8" fmla="*/ 4200679 w 35983"/>
              <a:gd name="T9" fmla="*/ 82304 h 1141942"/>
              <a:gd name="T10" fmla="*/ 4200679 w 35983"/>
              <a:gd name="T11" fmla="*/ 7482 h 1141942"/>
              <a:gd name="T12" fmla="*/ 1680271 w 35983"/>
              <a:gd name="T13" fmla="*/ 31425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Volný tvar 81">
            <a:extLst>
              <a:ext uri="{FF2B5EF4-FFF2-40B4-BE49-F238E27FC236}">
                <a16:creationId xmlns:a16="http://schemas.microsoft.com/office/drawing/2014/main" id="{5A04B821-80FC-4368-892C-6075472976E0}"/>
              </a:ext>
            </a:extLst>
          </p:cNvPr>
          <p:cNvSpPr>
            <a:spLocks/>
          </p:cNvSpPr>
          <p:nvPr/>
        </p:nvSpPr>
        <p:spPr bwMode="auto">
          <a:xfrm>
            <a:off x="5700714" y="2809876"/>
            <a:ext cx="34925" cy="855663"/>
          </a:xfrm>
          <a:custGeom>
            <a:avLst/>
            <a:gdLst>
              <a:gd name="T0" fmla="*/ 9147 w 35983"/>
              <a:gd name="T1" fmla="*/ 31425 h 1141942"/>
              <a:gd name="T2" fmla="*/ 0 w 35983"/>
              <a:gd name="T3" fmla="*/ 106248 h 1141942"/>
              <a:gd name="T4" fmla="*/ 9147 w 35983"/>
              <a:gd name="T5" fmla="*/ 206510 h 1141942"/>
              <a:gd name="T6" fmla="*/ 22865 w 35983"/>
              <a:gd name="T7" fmla="*/ 248410 h 1141942"/>
              <a:gd name="T8" fmla="*/ 22865 w 35983"/>
              <a:gd name="T9" fmla="*/ 82304 h 1141942"/>
              <a:gd name="T10" fmla="*/ 22865 w 35983"/>
              <a:gd name="T11" fmla="*/ 7482 h 1141942"/>
              <a:gd name="T12" fmla="*/ 9147 w 35983"/>
              <a:gd name="T13" fmla="*/ 31425 h 11419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5983" h="1141942">
                <a:moveTo>
                  <a:pt x="12700" y="133350"/>
                </a:moveTo>
                <a:cubicBezTo>
                  <a:pt x="7408" y="203200"/>
                  <a:pt x="0" y="327025"/>
                  <a:pt x="0" y="450850"/>
                </a:cubicBezTo>
                <a:cubicBezTo>
                  <a:pt x="0" y="574675"/>
                  <a:pt x="7408" y="775758"/>
                  <a:pt x="12700" y="876300"/>
                </a:cubicBezTo>
                <a:cubicBezTo>
                  <a:pt x="17992" y="976842"/>
                  <a:pt x="28575" y="1141942"/>
                  <a:pt x="31750" y="1054100"/>
                </a:cubicBezTo>
                <a:cubicBezTo>
                  <a:pt x="34925" y="966258"/>
                  <a:pt x="31750" y="349250"/>
                  <a:pt x="31750" y="349250"/>
                </a:cubicBezTo>
                <a:cubicBezTo>
                  <a:pt x="31750" y="178858"/>
                  <a:pt x="35983" y="63500"/>
                  <a:pt x="31750" y="31750"/>
                </a:cubicBezTo>
                <a:cubicBezTo>
                  <a:pt x="27517" y="0"/>
                  <a:pt x="17992" y="63500"/>
                  <a:pt x="12700" y="13335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0661" name="Skupina 80">
            <a:extLst>
              <a:ext uri="{FF2B5EF4-FFF2-40B4-BE49-F238E27FC236}">
                <a16:creationId xmlns:a16="http://schemas.microsoft.com/office/drawing/2014/main" id="{FA37DCC4-CF01-48D0-A866-3CD4E144DB6C}"/>
              </a:ext>
            </a:extLst>
          </p:cNvPr>
          <p:cNvGrpSpPr>
            <a:grpSpLocks/>
          </p:cNvGrpSpPr>
          <p:nvPr/>
        </p:nvGrpSpPr>
        <p:grpSpPr bwMode="auto">
          <a:xfrm>
            <a:off x="5776914" y="2792414"/>
            <a:ext cx="155575" cy="962025"/>
            <a:chOff x="4252119" y="2581276"/>
            <a:chExt cx="156369" cy="1281906"/>
          </a:xfrm>
        </p:grpSpPr>
        <p:sp>
          <p:nvSpPr>
            <p:cNvPr id="70718" name="Volný tvar 65">
              <a:extLst>
                <a:ext uri="{FF2B5EF4-FFF2-40B4-BE49-F238E27FC236}">
                  <a16:creationId xmlns:a16="http://schemas.microsoft.com/office/drawing/2014/main" id="{315F8C07-6A58-407E-A68B-607B992D0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2119" y="2581276"/>
              <a:ext cx="156369" cy="1281906"/>
            </a:xfrm>
            <a:custGeom>
              <a:avLst/>
              <a:gdLst>
                <a:gd name="T0" fmla="*/ 48419 w 156369"/>
                <a:gd name="T1" fmla="*/ 80962 h 1281906"/>
                <a:gd name="T2" fmla="*/ 29369 w 156369"/>
                <a:gd name="T3" fmla="*/ 509587 h 1281906"/>
                <a:gd name="T4" fmla="*/ 24606 w 156369"/>
                <a:gd name="T5" fmla="*/ 1047749 h 1281906"/>
                <a:gd name="T6" fmla="*/ 15081 w 156369"/>
                <a:gd name="T7" fmla="*/ 1214437 h 1281906"/>
                <a:gd name="T8" fmla="*/ 115094 w 156369"/>
                <a:gd name="T9" fmla="*/ 1223962 h 1281906"/>
                <a:gd name="T10" fmla="*/ 119856 w 156369"/>
                <a:gd name="T11" fmla="*/ 866774 h 1281906"/>
                <a:gd name="T12" fmla="*/ 134144 w 156369"/>
                <a:gd name="T13" fmla="*/ 419099 h 1281906"/>
                <a:gd name="T14" fmla="*/ 153194 w 156369"/>
                <a:gd name="T15" fmla="*/ 85724 h 1281906"/>
                <a:gd name="T16" fmla="*/ 115094 w 156369"/>
                <a:gd name="T17" fmla="*/ 23812 h 1281906"/>
                <a:gd name="T18" fmla="*/ 48419 w 156369"/>
                <a:gd name="T19" fmla="*/ 80962 h 12819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369" h="1281906">
                  <a:moveTo>
                    <a:pt x="48419" y="80962"/>
                  </a:moveTo>
                  <a:cubicBezTo>
                    <a:pt x="34132" y="161925"/>
                    <a:pt x="33338" y="348456"/>
                    <a:pt x="29369" y="509587"/>
                  </a:cubicBezTo>
                  <a:cubicBezTo>
                    <a:pt x="25400" y="670718"/>
                    <a:pt x="26987" y="930274"/>
                    <a:pt x="24606" y="1047749"/>
                  </a:cubicBezTo>
                  <a:cubicBezTo>
                    <a:pt x="22225" y="1165224"/>
                    <a:pt x="0" y="1185068"/>
                    <a:pt x="15081" y="1214437"/>
                  </a:cubicBezTo>
                  <a:cubicBezTo>
                    <a:pt x="30162" y="1243806"/>
                    <a:pt x="97632" y="1281906"/>
                    <a:pt x="115094" y="1223962"/>
                  </a:cubicBezTo>
                  <a:cubicBezTo>
                    <a:pt x="132557" y="1166018"/>
                    <a:pt x="116681" y="1000918"/>
                    <a:pt x="119856" y="866774"/>
                  </a:cubicBezTo>
                  <a:cubicBezTo>
                    <a:pt x="123031" y="732630"/>
                    <a:pt x="128588" y="549274"/>
                    <a:pt x="134144" y="419099"/>
                  </a:cubicBezTo>
                  <a:cubicBezTo>
                    <a:pt x="139700" y="288924"/>
                    <a:pt x="156369" y="151605"/>
                    <a:pt x="153194" y="85724"/>
                  </a:cubicBezTo>
                  <a:cubicBezTo>
                    <a:pt x="150019" y="19843"/>
                    <a:pt x="133350" y="28574"/>
                    <a:pt x="115094" y="23812"/>
                  </a:cubicBezTo>
                  <a:cubicBezTo>
                    <a:pt x="96838" y="19050"/>
                    <a:pt x="62707" y="0"/>
                    <a:pt x="48419" y="80962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19" name="Volný tvar 67">
              <a:extLst>
                <a:ext uri="{FF2B5EF4-FFF2-40B4-BE49-F238E27FC236}">
                  <a16:creationId xmlns:a16="http://schemas.microsoft.com/office/drawing/2014/main" id="{3463EBE5-4F79-4443-A7EF-037801783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137" y="2771775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0" name="Volný tvar 68">
              <a:extLst>
                <a:ext uri="{FF2B5EF4-FFF2-40B4-BE49-F238E27FC236}">
                  <a16:creationId xmlns:a16="http://schemas.microsoft.com/office/drawing/2014/main" id="{0D3680C1-14E5-4ACA-8DDF-FAE2C49E8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206" y="2699494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1" name="Volný tvar 69">
              <a:extLst>
                <a:ext uri="{FF2B5EF4-FFF2-40B4-BE49-F238E27FC236}">
                  <a16:creationId xmlns:a16="http://schemas.microsoft.com/office/drawing/2014/main" id="{1D6D779B-F304-45B3-9617-9564406EE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063" y="2836269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2" name="Volný tvar 70">
              <a:extLst>
                <a:ext uri="{FF2B5EF4-FFF2-40B4-BE49-F238E27FC236}">
                  <a16:creationId xmlns:a16="http://schemas.microsoft.com/office/drawing/2014/main" id="{AD146092-3201-4E96-87BB-2D4E371E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682" y="2903515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3" name="Volný tvar 71">
              <a:extLst>
                <a:ext uri="{FF2B5EF4-FFF2-40B4-BE49-F238E27FC236}">
                  <a16:creationId xmlns:a16="http://schemas.microsoft.com/office/drawing/2014/main" id="{EE039FFC-D261-4348-8880-8C78E5A16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9682" y="2975043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4" name="Volný tvar 72">
              <a:extLst>
                <a:ext uri="{FF2B5EF4-FFF2-40B4-BE49-F238E27FC236}">
                  <a16:creationId xmlns:a16="http://schemas.microsoft.com/office/drawing/2014/main" id="{BC6AFA6B-4D0D-4932-A00F-A87D5816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301" y="3050010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5" name="Volný tvar 73">
              <a:extLst>
                <a:ext uri="{FF2B5EF4-FFF2-40B4-BE49-F238E27FC236}">
                  <a16:creationId xmlns:a16="http://schemas.microsoft.com/office/drawing/2014/main" id="{50B26CA4-00BA-428C-A60E-F50C779D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920" y="3119539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6" name="Volný tvar 74">
              <a:extLst>
                <a:ext uri="{FF2B5EF4-FFF2-40B4-BE49-F238E27FC236}">
                  <a16:creationId xmlns:a16="http://schemas.microsoft.com/office/drawing/2014/main" id="{7940AACC-5EDC-430C-983B-CD1F1DD9F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580" y="3189166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7" name="Volný tvar 75">
              <a:extLst>
                <a:ext uri="{FF2B5EF4-FFF2-40B4-BE49-F238E27FC236}">
                  <a16:creationId xmlns:a16="http://schemas.microsoft.com/office/drawing/2014/main" id="{BE136932-067B-4CEF-8583-E704BB534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944" y="3258793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8" name="Volný tvar 76">
              <a:extLst>
                <a:ext uri="{FF2B5EF4-FFF2-40B4-BE49-F238E27FC236}">
                  <a16:creationId xmlns:a16="http://schemas.microsoft.com/office/drawing/2014/main" id="{9A2778D2-2256-43EB-89BC-FA276872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818" y="3335563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29" name="Volný tvar 77">
              <a:extLst>
                <a:ext uri="{FF2B5EF4-FFF2-40B4-BE49-F238E27FC236}">
                  <a16:creationId xmlns:a16="http://schemas.microsoft.com/office/drawing/2014/main" id="{F48EAEE6-64A2-4CB1-9A02-B42AE6A94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777" y="3421377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30" name="Volný tvar 78">
              <a:extLst>
                <a:ext uri="{FF2B5EF4-FFF2-40B4-BE49-F238E27FC236}">
                  <a16:creationId xmlns:a16="http://schemas.microsoft.com/office/drawing/2014/main" id="{8C4F8D5C-82FE-4479-A3EA-3FAF245B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141" y="3491004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731" name="Volný tvar 79">
              <a:extLst>
                <a:ext uri="{FF2B5EF4-FFF2-40B4-BE49-F238E27FC236}">
                  <a16:creationId xmlns:a16="http://schemas.microsoft.com/office/drawing/2014/main" id="{F01BB69D-8299-4DF9-BA62-33EFBB8D4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015" y="3567774"/>
              <a:ext cx="126604" cy="45719"/>
            </a:xfrm>
            <a:custGeom>
              <a:avLst/>
              <a:gdLst>
                <a:gd name="T0" fmla="*/ 15875 w 126604"/>
                <a:gd name="T1" fmla="*/ 8 h 98425"/>
                <a:gd name="T2" fmla="*/ 20638 w 126604"/>
                <a:gd name="T3" fmla="*/ 1 h 98425"/>
                <a:gd name="T4" fmla="*/ 58738 w 126604"/>
                <a:gd name="T5" fmla="*/ 0 h 98425"/>
                <a:gd name="T6" fmla="*/ 115888 w 126604"/>
                <a:gd name="T7" fmla="*/ 1 h 98425"/>
                <a:gd name="T8" fmla="*/ 118269 w 126604"/>
                <a:gd name="T9" fmla="*/ 5 h 98425"/>
                <a:gd name="T10" fmla="*/ 115888 w 126604"/>
                <a:gd name="T11" fmla="*/ 9 h 98425"/>
                <a:gd name="T12" fmla="*/ 15875 w 126604"/>
                <a:gd name="T13" fmla="*/ 8 h 98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604" h="98425">
                  <a:moveTo>
                    <a:pt x="15875" y="78581"/>
                  </a:moveTo>
                  <a:cubicBezTo>
                    <a:pt x="0" y="65087"/>
                    <a:pt x="13494" y="23812"/>
                    <a:pt x="20638" y="11906"/>
                  </a:cubicBezTo>
                  <a:cubicBezTo>
                    <a:pt x="27782" y="0"/>
                    <a:pt x="42863" y="7541"/>
                    <a:pt x="58738" y="7144"/>
                  </a:cubicBezTo>
                  <a:cubicBezTo>
                    <a:pt x="74613" y="6747"/>
                    <a:pt x="105966" y="2381"/>
                    <a:pt x="115888" y="9525"/>
                  </a:cubicBezTo>
                  <a:cubicBezTo>
                    <a:pt x="125810" y="16669"/>
                    <a:pt x="118269" y="36115"/>
                    <a:pt x="118269" y="50006"/>
                  </a:cubicBezTo>
                  <a:cubicBezTo>
                    <a:pt x="118269" y="63897"/>
                    <a:pt x="126604" y="87313"/>
                    <a:pt x="115888" y="92869"/>
                  </a:cubicBezTo>
                  <a:cubicBezTo>
                    <a:pt x="105172" y="98425"/>
                    <a:pt x="31750" y="92075"/>
                    <a:pt x="15875" y="785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cs-CZ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662" name="Freeform 34">
            <a:extLst>
              <a:ext uri="{FF2B5EF4-FFF2-40B4-BE49-F238E27FC236}">
                <a16:creationId xmlns:a16="http://schemas.microsoft.com/office/drawing/2014/main" id="{652A44E0-0E55-4641-BB2D-5EA9998B2056}"/>
              </a:ext>
            </a:extLst>
          </p:cNvPr>
          <p:cNvSpPr>
            <a:spLocks/>
          </p:cNvSpPr>
          <p:nvPr/>
        </p:nvSpPr>
        <p:spPr bwMode="auto">
          <a:xfrm>
            <a:off x="6343650" y="4465638"/>
            <a:ext cx="382588" cy="914400"/>
          </a:xfrm>
          <a:custGeom>
            <a:avLst/>
            <a:gdLst>
              <a:gd name="T0" fmla="*/ 2147483646 w 306"/>
              <a:gd name="T1" fmla="*/ 2147483646 h 994"/>
              <a:gd name="T2" fmla="*/ 2147483646 w 306"/>
              <a:gd name="T3" fmla="*/ 2147483646 h 994"/>
              <a:gd name="T4" fmla="*/ 2147483646 w 306"/>
              <a:gd name="T5" fmla="*/ 2147483646 h 994"/>
              <a:gd name="T6" fmla="*/ 2147483646 w 306"/>
              <a:gd name="T7" fmla="*/ 2147483646 h 994"/>
              <a:gd name="T8" fmla="*/ 2147483646 w 306"/>
              <a:gd name="T9" fmla="*/ 2147483646 h 994"/>
              <a:gd name="T10" fmla="*/ 2147483646 w 306"/>
              <a:gd name="T11" fmla="*/ 2147483646 h 994"/>
              <a:gd name="T12" fmla="*/ 2147483646 w 306"/>
              <a:gd name="T13" fmla="*/ 2147483646 h 994"/>
              <a:gd name="T14" fmla="*/ 2147483646 w 306"/>
              <a:gd name="T15" fmla="*/ 2147483646 h 994"/>
              <a:gd name="T16" fmla="*/ 2147483646 w 306"/>
              <a:gd name="T17" fmla="*/ 2147483646 h 9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6"/>
              <a:gd name="T28" fmla="*/ 0 h 994"/>
              <a:gd name="T29" fmla="*/ 306 w 306"/>
              <a:gd name="T30" fmla="*/ 994 h 9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6" h="994">
                <a:moveTo>
                  <a:pt x="280" y="21"/>
                </a:moveTo>
                <a:cubicBezTo>
                  <a:pt x="240" y="53"/>
                  <a:pt x="80" y="197"/>
                  <a:pt x="40" y="261"/>
                </a:cubicBezTo>
                <a:cubicBezTo>
                  <a:pt x="0" y="325"/>
                  <a:pt x="24" y="333"/>
                  <a:pt x="40" y="405"/>
                </a:cubicBezTo>
                <a:cubicBezTo>
                  <a:pt x="56" y="477"/>
                  <a:pt x="104" y="597"/>
                  <a:pt x="136" y="693"/>
                </a:cubicBezTo>
                <a:cubicBezTo>
                  <a:pt x="168" y="789"/>
                  <a:pt x="218" y="994"/>
                  <a:pt x="232" y="981"/>
                </a:cubicBezTo>
                <a:cubicBezTo>
                  <a:pt x="246" y="968"/>
                  <a:pt x="222" y="724"/>
                  <a:pt x="220" y="617"/>
                </a:cubicBezTo>
                <a:cubicBezTo>
                  <a:pt x="218" y="510"/>
                  <a:pt x="207" y="431"/>
                  <a:pt x="220" y="337"/>
                </a:cubicBezTo>
                <a:cubicBezTo>
                  <a:pt x="233" y="243"/>
                  <a:pt x="286" y="106"/>
                  <a:pt x="296" y="53"/>
                </a:cubicBezTo>
                <a:cubicBezTo>
                  <a:pt x="306" y="0"/>
                  <a:pt x="283" y="28"/>
                  <a:pt x="280" y="21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3" name="Freeform 33">
            <a:extLst>
              <a:ext uri="{FF2B5EF4-FFF2-40B4-BE49-F238E27FC236}">
                <a16:creationId xmlns:a16="http://schemas.microsoft.com/office/drawing/2014/main" id="{ED502C03-46E3-4B71-BBDB-AA6A0ABBBC8E}"/>
              </a:ext>
            </a:extLst>
          </p:cNvPr>
          <p:cNvSpPr>
            <a:spLocks/>
          </p:cNvSpPr>
          <p:nvPr/>
        </p:nvSpPr>
        <p:spPr bwMode="auto">
          <a:xfrm>
            <a:off x="4802188" y="4395789"/>
            <a:ext cx="400050" cy="936625"/>
          </a:xfrm>
          <a:custGeom>
            <a:avLst/>
            <a:gdLst>
              <a:gd name="T0" fmla="*/ 2147483646 w 320"/>
              <a:gd name="T1" fmla="*/ 2147483646 h 1016"/>
              <a:gd name="T2" fmla="*/ 2147483646 w 320"/>
              <a:gd name="T3" fmla="*/ 2147483646 h 1016"/>
              <a:gd name="T4" fmla="*/ 2147483646 w 320"/>
              <a:gd name="T5" fmla="*/ 2147483646 h 1016"/>
              <a:gd name="T6" fmla="*/ 2147483646 w 320"/>
              <a:gd name="T7" fmla="*/ 2147483646 h 1016"/>
              <a:gd name="T8" fmla="*/ 2147483646 w 320"/>
              <a:gd name="T9" fmla="*/ 2147483646 h 1016"/>
              <a:gd name="T10" fmla="*/ 2147483646 w 320"/>
              <a:gd name="T11" fmla="*/ 2147483646 h 1016"/>
              <a:gd name="T12" fmla="*/ 2147483646 w 320"/>
              <a:gd name="T13" fmla="*/ 2147483646 h 1016"/>
              <a:gd name="T14" fmla="*/ 2147483646 w 320"/>
              <a:gd name="T15" fmla="*/ 2147483646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0"/>
              <a:gd name="T25" fmla="*/ 0 h 1016"/>
              <a:gd name="T26" fmla="*/ 320 w 320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0" h="1016">
                <a:moveTo>
                  <a:pt x="24" y="8"/>
                </a:moveTo>
                <a:cubicBezTo>
                  <a:pt x="48" y="0"/>
                  <a:pt x="216" y="232"/>
                  <a:pt x="264" y="296"/>
                </a:cubicBezTo>
                <a:cubicBezTo>
                  <a:pt x="312" y="360"/>
                  <a:pt x="320" y="320"/>
                  <a:pt x="312" y="392"/>
                </a:cubicBezTo>
                <a:cubicBezTo>
                  <a:pt x="304" y="464"/>
                  <a:pt x="240" y="624"/>
                  <a:pt x="216" y="728"/>
                </a:cubicBezTo>
                <a:cubicBezTo>
                  <a:pt x="192" y="832"/>
                  <a:pt x="184" y="1016"/>
                  <a:pt x="168" y="1016"/>
                </a:cubicBezTo>
                <a:cubicBezTo>
                  <a:pt x="152" y="1016"/>
                  <a:pt x="128" y="840"/>
                  <a:pt x="120" y="728"/>
                </a:cubicBezTo>
                <a:cubicBezTo>
                  <a:pt x="112" y="616"/>
                  <a:pt x="136" y="464"/>
                  <a:pt x="120" y="344"/>
                </a:cubicBezTo>
                <a:cubicBezTo>
                  <a:pt x="104" y="224"/>
                  <a:pt x="0" y="16"/>
                  <a:pt x="24" y="8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4" name="Freeform 35">
            <a:extLst>
              <a:ext uri="{FF2B5EF4-FFF2-40B4-BE49-F238E27FC236}">
                <a16:creationId xmlns:a16="http://schemas.microsoft.com/office/drawing/2014/main" id="{22ACF06F-087A-4726-8667-38F686EDF0DA}"/>
              </a:ext>
            </a:extLst>
          </p:cNvPr>
          <p:cNvSpPr>
            <a:spLocks/>
          </p:cNvSpPr>
          <p:nvPr/>
        </p:nvSpPr>
        <p:spPr bwMode="auto">
          <a:xfrm>
            <a:off x="4900613" y="4691064"/>
            <a:ext cx="1765300" cy="733425"/>
          </a:xfrm>
          <a:custGeom>
            <a:avLst/>
            <a:gdLst>
              <a:gd name="T0" fmla="*/ 2147483646 w 1411"/>
              <a:gd name="T1" fmla="*/ 2147483646 h 797"/>
              <a:gd name="T2" fmla="*/ 2147483646 w 1411"/>
              <a:gd name="T3" fmla="*/ 2147483646 h 797"/>
              <a:gd name="T4" fmla="*/ 2147483646 w 1411"/>
              <a:gd name="T5" fmla="*/ 2147483646 h 797"/>
              <a:gd name="T6" fmla="*/ 2147483646 w 1411"/>
              <a:gd name="T7" fmla="*/ 2147483646 h 797"/>
              <a:gd name="T8" fmla="*/ 2147483646 w 1411"/>
              <a:gd name="T9" fmla="*/ 2147483646 h 797"/>
              <a:gd name="T10" fmla="*/ 2147483646 w 1411"/>
              <a:gd name="T11" fmla="*/ 2147483646 h 797"/>
              <a:gd name="T12" fmla="*/ 2147483646 w 1411"/>
              <a:gd name="T13" fmla="*/ 2147483646 h 797"/>
              <a:gd name="T14" fmla="*/ 2147483646 w 1411"/>
              <a:gd name="T15" fmla="*/ 2147483646 h 797"/>
              <a:gd name="T16" fmla="*/ 2147483646 w 1411"/>
              <a:gd name="T17" fmla="*/ 2147483646 h 797"/>
              <a:gd name="T18" fmla="*/ 2147483646 w 1411"/>
              <a:gd name="T19" fmla="*/ 2147483646 h 797"/>
              <a:gd name="T20" fmla="*/ 2147483646 w 1411"/>
              <a:gd name="T21" fmla="*/ 2147483646 h 797"/>
              <a:gd name="T22" fmla="*/ 2147483646 w 1411"/>
              <a:gd name="T23" fmla="*/ 2147483646 h 797"/>
              <a:gd name="T24" fmla="*/ 2147483646 w 1411"/>
              <a:gd name="T25" fmla="*/ 2147483646 h 797"/>
              <a:gd name="T26" fmla="*/ 2147483646 w 1411"/>
              <a:gd name="T27" fmla="*/ 2147483646 h 7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11"/>
              <a:gd name="T43" fmla="*/ 0 h 797"/>
              <a:gd name="T44" fmla="*/ 1411 w 1411"/>
              <a:gd name="T45" fmla="*/ 797 h 7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11" h="797">
                <a:moveTo>
                  <a:pt x="233" y="64"/>
                </a:moveTo>
                <a:cubicBezTo>
                  <a:pt x="257" y="0"/>
                  <a:pt x="245" y="16"/>
                  <a:pt x="281" y="64"/>
                </a:cubicBezTo>
                <a:cubicBezTo>
                  <a:pt x="317" y="112"/>
                  <a:pt x="492" y="411"/>
                  <a:pt x="569" y="496"/>
                </a:cubicBezTo>
                <a:cubicBezTo>
                  <a:pt x="646" y="581"/>
                  <a:pt x="681" y="598"/>
                  <a:pt x="741" y="576"/>
                </a:cubicBezTo>
                <a:cubicBezTo>
                  <a:pt x="801" y="554"/>
                  <a:pt x="870" y="441"/>
                  <a:pt x="929" y="364"/>
                </a:cubicBezTo>
                <a:cubicBezTo>
                  <a:pt x="988" y="287"/>
                  <a:pt x="1053" y="162"/>
                  <a:pt x="1097" y="112"/>
                </a:cubicBezTo>
                <a:cubicBezTo>
                  <a:pt x="1141" y="62"/>
                  <a:pt x="1161" y="16"/>
                  <a:pt x="1193" y="64"/>
                </a:cubicBezTo>
                <a:cubicBezTo>
                  <a:pt x="1225" y="112"/>
                  <a:pt x="1256" y="288"/>
                  <a:pt x="1289" y="400"/>
                </a:cubicBezTo>
                <a:cubicBezTo>
                  <a:pt x="1322" y="512"/>
                  <a:pt x="1411" y="675"/>
                  <a:pt x="1393" y="736"/>
                </a:cubicBezTo>
                <a:cubicBezTo>
                  <a:pt x="1375" y="797"/>
                  <a:pt x="1312" y="758"/>
                  <a:pt x="1183" y="766"/>
                </a:cubicBezTo>
                <a:cubicBezTo>
                  <a:pt x="1054" y="774"/>
                  <a:pt x="800" y="790"/>
                  <a:pt x="617" y="784"/>
                </a:cubicBezTo>
                <a:cubicBezTo>
                  <a:pt x="434" y="778"/>
                  <a:pt x="170" y="785"/>
                  <a:pt x="85" y="728"/>
                </a:cubicBezTo>
                <a:cubicBezTo>
                  <a:pt x="0" y="671"/>
                  <a:pt x="84" y="551"/>
                  <a:pt x="109" y="440"/>
                </a:cubicBezTo>
                <a:cubicBezTo>
                  <a:pt x="134" y="329"/>
                  <a:pt x="207" y="142"/>
                  <a:pt x="233" y="64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5" name="Freeform 44">
            <a:extLst>
              <a:ext uri="{FF2B5EF4-FFF2-40B4-BE49-F238E27FC236}">
                <a16:creationId xmlns:a16="http://schemas.microsoft.com/office/drawing/2014/main" id="{179B14B4-883B-4F6E-BCC8-B59F4F0D6139}"/>
              </a:ext>
            </a:extLst>
          </p:cNvPr>
          <p:cNvSpPr>
            <a:spLocks/>
          </p:cNvSpPr>
          <p:nvPr/>
        </p:nvSpPr>
        <p:spPr bwMode="auto">
          <a:xfrm>
            <a:off x="5635626" y="2236789"/>
            <a:ext cx="473075" cy="725487"/>
          </a:xfrm>
          <a:custGeom>
            <a:avLst/>
            <a:gdLst>
              <a:gd name="T0" fmla="*/ 2147483646 w 13825"/>
              <a:gd name="T1" fmla="*/ 2147483646 h 10035"/>
              <a:gd name="T2" fmla="*/ 2147483646 w 13825"/>
              <a:gd name="T3" fmla="*/ 2147483646 h 10035"/>
              <a:gd name="T4" fmla="*/ 2147483646 w 13825"/>
              <a:gd name="T5" fmla="*/ 2147483646 h 10035"/>
              <a:gd name="T6" fmla="*/ 2147483646 w 13825"/>
              <a:gd name="T7" fmla="*/ 2147483646 h 10035"/>
              <a:gd name="T8" fmla="*/ 2147483646 w 13825"/>
              <a:gd name="T9" fmla="*/ 2147483646 h 10035"/>
              <a:gd name="T10" fmla="*/ 2147483646 w 13825"/>
              <a:gd name="T11" fmla="*/ 2147483646 h 10035"/>
              <a:gd name="T12" fmla="*/ 2147483646 w 13825"/>
              <a:gd name="T13" fmla="*/ 2147483646 h 10035"/>
              <a:gd name="T14" fmla="*/ 2147483646 w 13825"/>
              <a:gd name="T15" fmla="*/ 2147483646 h 10035"/>
              <a:gd name="T16" fmla="*/ 2147483646 w 13825"/>
              <a:gd name="T17" fmla="*/ 2147483646 h 10035"/>
              <a:gd name="T18" fmla="*/ 2147483646 w 13825"/>
              <a:gd name="T19" fmla="*/ 2147483646 h 10035"/>
              <a:gd name="T20" fmla="*/ 2147483646 w 13825"/>
              <a:gd name="T21" fmla="*/ 2147483646 h 100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825" h="10035">
                <a:moveTo>
                  <a:pt x="2251" y="9083"/>
                </a:moveTo>
                <a:cubicBezTo>
                  <a:pt x="3077" y="8460"/>
                  <a:pt x="5475" y="7350"/>
                  <a:pt x="5768" y="6025"/>
                </a:cubicBezTo>
                <a:cubicBezTo>
                  <a:pt x="6061" y="4701"/>
                  <a:pt x="3753" y="2115"/>
                  <a:pt x="4009" y="1134"/>
                </a:cubicBezTo>
                <a:cubicBezTo>
                  <a:pt x="4266" y="153"/>
                  <a:pt x="6134" y="204"/>
                  <a:pt x="7306" y="102"/>
                </a:cubicBezTo>
                <a:cubicBezTo>
                  <a:pt x="8478" y="0"/>
                  <a:pt x="10420" y="51"/>
                  <a:pt x="11042" y="522"/>
                </a:cubicBezTo>
                <a:cubicBezTo>
                  <a:pt x="11665" y="994"/>
                  <a:pt x="11335" y="1949"/>
                  <a:pt x="11042" y="2968"/>
                </a:cubicBezTo>
                <a:cubicBezTo>
                  <a:pt x="10749" y="3987"/>
                  <a:pt x="8880" y="5505"/>
                  <a:pt x="9284" y="6637"/>
                </a:cubicBezTo>
                <a:cubicBezTo>
                  <a:pt x="9688" y="7769"/>
                  <a:pt x="13825" y="9491"/>
                  <a:pt x="13468" y="9763"/>
                </a:cubicBezTo>
                <a:cubicBezTo>
                  <a:pt x="13111" y="10035"/>
                  <a:pt x="9251" y="8268"/>
                  <a:pt x="7142" y="8268"/>
                </a:cubicBezTo>
                <a:cubicBezTo>
                  <a:pt x="5033" y="8268"/>
                  <a:pt x="1630" y="9627"/>
                  <a:pt x="815" y="9763"/>
                </a:cubicBezTo>
                <a:cubicBezTo>
                  <a:pt x="0" y="9899"/>
                  <a:pt x="1425" y="9706"/>
                  <a:pt x="2251" y="9083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6" name="Freeform 42">
            <a:extLst>
              <a:ext uri="{FF2B5EF4-FFF2-40B4-BE49-F238E27FC236}">
                <a16:creationId xmlns:a16="http://schemas.microsoft.com/office/drawing/2014/main" id="{235CB79C-70A4-48AC-98C7-ED680DDA9C0B}"/>
              </a:ext>
            </a:extLst>
          </p:cNvPr>
          <p:cNvSpPr>
            <a:spLocks/>
          </p:cNvSpPr>
          <p:nvPr/>
        </p:nvSpPr>
        <p:spPr bwMode="auto">
          <a:xfrm>
            <a:off x="4983163" y="3282950"/>
            <a:ext cx="819150" cy="509588"/>
          </a:xfrm>
          <a:custGeom>
            <a:avLst/>
            <a:gdLst>
              <a:gd name="T0" fmla="*/ 2147483646 w 656"/>
              <a:gd name="T1" fmla="*/ 2147483646 h 554"/>
              <a:gd name="T2" fmla="*/ 2147483646 w 656"/>
              <a:gd name="T3" fmla="*/ 2147483646 h 554"/>
              <a:gd name="T4" fmla="*/ 2147483646 w 656"/>
              <a:gd name="T5" fmla="*/ 2147483646 h 554"/>
              <a:gd name="T6" fmla="*/ 2147483646 w 656"/>
              <a:gd name="T7" fmla="*/ 2147483646 h 554"/>
              <a:gd name="T8" fmla="*/ 2147483646 w 656"/>
              <a:gd name="T9" fmla="*/ 2147483646 h 554"/>
              <a:gd name="T10" fmla="*/ 2147483646 w 656"/>
              <a:gd name="T11" fmla="*/ 2147483646 h 554"/>
              <a:gd name="T12" fmla="*/ 2147483646 w 656"/>
              <a:gd name="T13" fmla="*/ 2147483646 h 554"/>
              <a:gd name="T14" fmla="*/ 2147483646 w 656"/>
              <a:gd name="T15" fmla="*/ 2147483646 h 554"/>
              <a:gd name="T16" fmla="*/ 2147483646 w 656"/>
              <a:gd name="T17" fmla="*/ 2147483646 h 554"/>
              <a:gd name="T18" fmla="*/ 2147483646 w 656"/>
              <a:gd name="T19" fmla="*/ 2147483646 h 554"/>
              <a:gd name="T20" fmla="*/ 2147483646 w 656"/>
              <a:gd name="T21" fmla="*/ 2147483646 h 554"/>
              <a:gd name="T22" fmla="*/ 2147483646 w 656"/>
              <a:gd name="T23" fmla="*/ 2147483646 h 554"/>
              <a:gd name="T24" fmla="*/ 2147483646 w 656"/>
              <a:gd name="T25" fmla="*/ 2147483646 h 5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56"/>
              <a:gd name="T40" fmla="*/ 0 h 554"/>
              <a:gd name="T41" fmla="*/ 656 w 656"/>
              <a:gd name="T42" fmla="*/ 554 h 5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56" h="554">
                <a:moveTo>
                  <a:pt x="24" y="490"/>
                </a:moveTo>
                <a:cubicBezTo>
                  <a:pt x="48" y="466"/>
                  <a:pt x="131" y="425"/>
                  <a:pt x="168" y="394"/>
                </a:cubicBezTo>
                <a:cubicBezTo>
                  <a:pt x="205" y="363"/>
                  <a:pt x="209" y="368"/>
                  <a:pt x="249" y="304"/>
                </a:cubicBezTo>
                <a:cubicBezTo>
                  <a:pt x="289" y="240"/>
                  <a:pt x="381" y="20"/>
                  <a:pt x="408" y="10"/>
                </a:cubicBezTo>
                <a:cubicBezTo>
                  <a:pt x="435" y="0"/>
                  <a:pt x="395" y="193"/>
                  <a:pt x="411" y="241"/>
                </a:cubicBezTo>
                <a:cubicBezTo>
                  <a:pt x="427" y="289"/>
                  <a:pt x="473" y="304"/>
                  <a:pt x="504" y="298"/>
                </a:cubicBezTo>
                <a:cubicBezTo>
                  <a:pt x="535" y="292"/>
                  <a:pt x="576" y="178"/>
                  <a:pt x="600" y="202"/>
                </a:cubicBezTo>
                <a:cubicBezTo>
                  <a:pt x="624" y="226"/>
                  <a:pt x="656" y="402"/>
                  <a:pt x="648" y="442"/>
                </a:cubicBezTo>
                <a:cubicBezTo>
                  <a:pt x="640" y="482"/>
                  <a:pt x="608" y="426"/>
                  <a:pt x="552" y="442"/>
                </a:cubicBezTo>
                <a:cubicBezTo>
                  <a:pt x="496" y="458"/>
                  <a:pt x="392" y="522"/>
                  <a:pt x="312" y="538"/>
                </a:cubicBezTo>
                <a:cubicBezTo>
                  <a:pt x="232" y="554"/>
                  <a:pt x="120" y="538"/>
                  <a:pt x="72" y="538"/>
                </a:cubicBezTo>
                <a:cubicBezTo>
                  <a:pt x="24" y="538"/>
                  <a:pt x="32" y="546"/>
                  <a:pt x="24" y="538"/>
                </a:cubicBezTo>
                <a:cubicBezTo>
                  <a:pt x="16" y="530"/>
                  <a:pt x="0" y="514"/>
                  <a:pt x="24" y="49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7" name="Freeform 41">
            <a:extLst>
              <a:ext uri="{FF2B5EF4-FFF2-40B4-BE49-F238E27FC236}">
                <a16:creationId xmlns:a16="http://schemas.microsoft.com/office/drawing/2014/main" id="{12D19555-3871-4376-B28A-F86D42F03256}"/>
              </a:ext>
            </a:extLst>
          </p:cNvPr>
          <p:cNvSpPr>
            <a:spLocks/>
          </p:cNvSpPr>
          <p:nvPr/>
        </p:nvSpPr>
        <p:spPr bwMode="auto">
          <a:xfrm>
            <a:off x="5289551" y="3746501"/>
            <a:ext cx="454025" cy="754063"/>
          </a:xfrm>
          <a:custGeom>
            <a:avLst/>
            <a:gdLst>
              <a:gd name="T0" fmla="*/ 0 w 362"/>
              <a:gd name="T1" fmla="*/ 2147483646 h 820"/>
              <a:gd name="T2" fmla="*/ 2147483646 w 362"/>
              <a:gd name="T3" fmla="*/ 2147483646 h 820"/>
              <a:gd name="T4" fmla="*/ 2147483646 w 362"/>
              <a:gd name="T5" fmla="*/ 2147483646 h 820"/>
              <a:gd name="T6" fmla="*/ 2147483646 w 362"/>
              <a:gd name="T7" fmla="*/ 2147483646 h 820"/>
              <a:gd name="T8" fmla="*/ 2147483646 w 362"/>
              <a:gd name="T9" fmla="*/ 2147483646 h 820"/>
              <a:gd name="T10" fmla="*/ 2147483646 w 362"/>
              <a:gd name="T11" fmla="*/ 2147483646 h 820"/>
              <a:gd name="T12" fmla="*/ 2147483646 w 362"/>
              <a:gd name="T13" fmla="*/ 2147483646 h 820"/>
              <a:gd name="T14" fmla="*/ 2147483646 w 362"/>
              <a:gd name="T15" fmla="*/ 2147483646 h 820"/>
              <a:gd name="T16" fmla="*/ 0 w 362"/>
              <a:gd name="T17" fmla="*/ 2147483646 h 8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2"/>
              <a:gd name="T28" fmla="*/ 0 h 820"/>
              <a:gd name="T29" fmla="*/ 362 w 362"/>
              <a:gd name="T30" fmla="*/ 820 h 8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2" h="820">
                <a:moveTo>
                  <a:pt x="0" y="230"/>
                </a:moveTo>
                <a:cubicBezTo>
                  <a:pt x="30" y="171"/>
                  <a:pt x="244" y="103"/>
                  <a:pt x="303" y="71"/>
                </a:cubicBezTo>
                <a:cubicBezTo>
                  <a:pt x="362" y="39"/>
                  <a:pt x="348" y="0"/>
                  <a:pt x="354" y="35"/>
                </a:cubicBezTo>
                <a:cubicBezTo>
                  <a:pt x="360" y="70"/>
                  <a:pt x="344" y="162"/>
                  <a:pt x="336" y="281"/>
                </a:cubicBezTo>
                <a:cubicBezTo>
                  <a:pt x="328" y="400"/>
                  <a:pt x="324" y="684"/>
                  <a:pt x="306" y="752"/>
                </a:cubicBezTo>
                <a:cubicBezTo>
                  <a:pt x="288" y="820"/>
                  <a:pt x="245" y="719"/>
                  <a:pt x="225" y="689"/>
                </a:cubicBezTo>
                <a:cubicBezTo>
                  <a:pt x="205" y="659"/>
                  <a:pt x="203" y="616"/>
                  <a:pt x="186" y="572"/>
                </a:cubicBezTo>
                <a:cubicBezTo>
                  <a:pt x="169" y="528"/>
                  <a:pt x="154" y="479"/>
                  <a:pt x="123" y="422"/>
                </a:cubicBezTo>
                <a:cubicBezTo>
                  <a:pt x="92" y="365"/>
                  <a:pt x="26" y="270"/>
                  <a:pt x="0" y="23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8" name="Freeform 4">
            <a:extLst>
              <a:ext uri="{FF2B5EF4-FFF2-40B4-BE49-F238E27FC236}">
                <a16:creationId xmlns:a16="http://schemas.microsoft.com/office/drawing/2014/main" id="{8D7465DC-F652-4747-98CF-FFB981CC66B1}"/>
              </a:ext>
            </a:extLst>
          </p:cNvPr>
          <p:cNvSpPr>
            <a:spLocks/>
          </p:cNvSpPr>
          <p:nvPr/>
        </p:nvSpPr>
        <p:spPr bwMode="auto">
          <a:xfrm>
            <a:off x="4752976" y="2541588"/>
            <a:ext cx="690563" cy="654050"/>
          </a:xfrm>
          <a:custGeom>
            <a:avLst/>
            <a:gdLst>
              <a:gd name="T0" fmla="*/ 2147483646 w 552"/>
              <a:gd name="T1" fmla="*/ 2147483646 h 712"/>
              <a:gd name="T2" fmla="*/ 2147483646 w 552"/>
              <a:gd name="T3" fmla="*/ 2147483646 h 712"/>
              <a:gd name="T4" fmla="*/ 2147483646 w 552"/>
              <a:gd name="T5" fmla="*/ 2147483646 h 712"/>
              <a:gd name="T6" fmla="*/ 2147483646 w 552"/>
              <a:gd name="T7" fmla="*/ 2147483646 h 712"/>
              <a:gd name="T8" fmla="*/ 2147483646 w 552"/>
              <a:gd name="T9" fmla="*/ 2147483646 h 712"/>
              <a:gd name="T10" fmla="*/ 2147483646 w 552"/>
              <a:gd name="T11" fmla="*/ 2147483646 h 712"/>
              <a:gd name="T12" fmla="*/ 2147483646 w 552"/>
              <a:gd name="T13" fmla="*/ 2147483646 h 712"/>
              <a:gd name="T14" fmla="*/ 2147483646 w 552"/>
              <a:gd name="T15" fmla="*/ 2147483646 h 712"/>
              <a:gd name="T16" fmla="*/ 2147483646 w 552"/>
              <a:gd name="T17" fmla="*/ 2147483646 h 7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2"/>
              <a:gd name="T28" fmla="*/ 0 h 712"/>
              <a:gd name="T29" fmla="*/ 552 w 552"/>
              <a:gd name="T30" fmla="*/ 712 h 7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2" h="712">
                <a:moveTo>
                  <a:pt x="472" y="24"/>
                </a:moveTo>
                <a:cubicBezTo>
                  <a:pt x="440" y="0"/>
                  <a:pt x="344" y="72"/>
                  <a:pt x="280" y="120"/>
                </a:cubicBezTo>
                <a:cubicBezTo>
                  <a:pt x="216" y="168"/>
                  <a:pt x="128" y="224"/>
                  <a:pt x="88" y="312"/>
                </a:cubicBezTo>
                <a:cubicBezTo>
                  <a:pt x="48" y="400"/>
                  <a:pt x="0" y="584"/>
                  <a:pt x="40" y="648"/>
                </a:cubicBezTo>
                <a:cubicBezTo>
                  <a:pt x="80" y="712"/>
                  <a:pt x="248" y="712"/>
                  <a:pt x="328" y="696"/>
                </a:cubicBezTo>
                <a:cubicBezTo>
                  <a:pt x="408" y="680"/>
                  <a:pt x="488" y="608"/>
                  <a:pt x="520" y="552"/>
                </a:cubicBezTo>
                <a:cubicBezTo>
                  <a:pt x="552" y="496"/>
                  <a:pt x="528" y="408"/>
                  <a:pt x="520" y="360"/>
                </a:cubicBezTo>
                <a:cubicBezTo>
                  <a:pt x="512" y="312"/>
                  <a:pt x="480" y="320"/>
                  <a:pt x="472" y="264"/>
                </a:cubicBezTo>
                <a:cubicBezTo>
                  <a:pt x="464" y="208"/>
                  <a:pt x="504" y="48"/>
                  <a:pt x="472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69" name="Freeform 5">
            <a:extLst>
              <a:ext uri="{FF2B5EF4-FFF2-40B4-BE49-F238E27FC236}">
                <a16:creationId xmlns:a16="http://schemas.microsoft.com/office/drawing/2014/main" id="{A9B29BA4-B936-46A1-B7B0-05635DB6F540}"/>
              </a:ext>
            </a:extLst>
          </p:cNvPr>
          <p:cNvSpPr>
            <a:spLocks/>
          </p:cNvSpPr>
          <p:nvPr/>
        </p:nvSpPr>
        <p:spPr bwMode="auto">
          <a:xfrm>
            <a:off x="6232525" y="2598739"/>
            <a:ext cx="750888" cy="714375"/>
          </a:xfrm>
          <a:custGeom>
            <a:avLst/>
            <a:gdLst>
              <a:gd name="T0" fmla="*/ 2147483646 w 600"/>
              <a:gd name="T1" fmla="*/ 2147483646 h 776"/>
              <a:gd name="T2" fmla="*/ 2147483646 w 600"/>
              <a:gd name="T3" fmla="*/ 2147483646 h 776"/>
              <a:gd name="T4" fmla="*/ 2147483646 w 600"/>
              <a:gd name="T5" fmla="*/ 2147483646 h 776"/>
              <a:gd name="T6" fmla="*/ 2147483646 w 600"/>
              <a:gd name="T7" fmla="*/ 2147483646 h 776"/>
              <a:gd name="T8" fmla="*/ 2147483646 w 600"/>
              <a:gd name="T9" fmla="*/ 2147483646 h 776"/>
              <a:gd name="T10" fmla="*/ 2147483646 w 600"/>
              <a:gd name="T11" fmla="*/ 2147483646 h 776"/>
              <a:gd name="T12" fmla="*/ 2147483646 w 600"/>
              <a:gd name="T13" fmla="*/ 2147483646 h 776"/>
              <a:gd name="T14" fmla="*/ 2147483646 w 600"/>
              <a:gd name="T15" fmla="*/ 2147483646 h 776"/>
              <a:gd name="T16" fmla="*/ 2147483646 w 600"/>
              <a:gd name="T17" fmla="*/ 2147483646 h 7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0"/>
              <a:gd name="T28" fmla="*/ 0 h 776"/>
              <a:gd name="T29" fmla="*/ 600 w 600"/>
              <a:gd name="T30" fmla="*/ 776 h 7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0" h="776">
                <a:moveTo>
                  <a:pt x="128" y="32"/>
                </a:moveTo>
                <a:cubicBezTo>
                  <a:pt x="152" y="0"/>
                  <a:pt x="216" y="40"/>
                  <a:pt x="272" y="80"/>
                </a:cubicBezTo>
                <a:cubicBezTo>
                  <a:pt x="328" y="120"/>
                  <a:pt x="416" y="168"/>
                  <a:pt x="464" y="272"/>
                </a:cubicBezTo>
                <a:cubicBezTo>
                  <a:pt x="512" y="376"/>
                  <a:pt x="600" y="632"/>
                  <a:pt x="560" y="704"/>
                </a:cubicBezTo>
                <a:cubicBezTo>
                  <a:pt x="520" y="776"/>
                  <a:pt x="312" y="728"/>
                  <a:pt x="224" y="704"/>
                </a:cubicBezTo>
                <a:cubicBezTo>
                  <a:pt x="136" y="680"/>
                  <a:pt x="64" y="608"/>
                  <a:pt x="32" y="560"/>
                </a:cubicBezTo>
                <a:cubicBezTo>
                  <a:pt x="0" y="512"/>
                  <a:pt x="20" y="463"/>
                  <a:pt x="32" y="416"/>
                </a:cubicBezTo>
                <a:cubicBezTo>
                  <a:pt x="44" y="369"/>
                  <a:pt x="88" y="342"/>
                  <a:pt x="104" y="278"/>
                </a:cubicBezTo>
                <a:cubicBezTo>
                  <a:pt x="120" y="214"/>
                  <a:pt x="123" y="83"/>
                  <a:pt x="128" y="3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0" name="Freeform 7">
            <a:extLst>
              <a:ext uri="{FF2B5EF4-FFF2-40B4-BE49-F238E27FC236}">
                <a16:creationId xmlns:a16="http://schemas.microsoft.com/office/drawing/2014/main" id="{0C312497-77D8-4849-AFED-9F742A938745}"/>
              </a:ext>
            </a:extLst>
          </p:cNvPr>
          <p:cNvSpPr>
            <a:spLocks/>
          </p:cNvSpPr>
          <p:nvPr/>
        </p:nvSpPr>
        <p:spPr bwMode="auto">
          <a:xfrm>
            <a:off x="5353050" y="1712913"/>
            <a:ext cx="1060450" cy="838200"/>
          </a:xfrm>
          <a:custGeom>
            <a:avLst/>
            <a:gdLst>
              <a:gd name="T0" fmla="*/ 2147483646 w 848"/>
              <a:gd name="T1" fmla="*/ 2147483646 h 912"/>
              <a:gd name="T2" fmla="*/ 2147483646 w 848"/>
              <a:gd name="T3" fmla="*/ 2147483646 h 912"/>
              <a:gd name="T4" fmla="*/ 2147483646 w 848"/>
              <a:gd name="T5" fmla="*/ 2147483646 h 912"/>
              <a:gd name="T6" fmla="*/ 2147483646 w 848"/>
              <a:gd name="T7" fmla="*/ 2147483646 h 912"/>
              <a:gd name="T8" fmla="*/ 2147483646 w 848"/>
              <a:gd name="T9" fmla="*/ 2147483646 h 912"/>
              <a:gd name="T10" fmla="*/ 2147483646 w 848"/>
              <a:gd name="T11" fmla="*/ 2147483646 h 912"/>
              <a:gd name="T12" fmla="*/ 2147483646 w 848"/>
              <a:gd name="T13" fmla="*/ 2147483646 h 912"/>
              <a:gd name="T14" fmla="*/ 2147483646 w 848"/>
              <a:gd name="T15" fmla="*/ 2147483646 h 912"/>
              <a:gd name="T16" fmla="*/ 2147483646 w 848"/>
              <a:gd name="T17" fmla="*/ 2147483646 h 912"/>
              <a:gd name="T18" fmla="*/ 2147483646 w 848"/>
              <a:gd name="T19" fmla="*/ 2147483646 h 912"/>
              <a:gd name="T20" fmla="*/ 2147483646 w 848"/>
              <a:gd name="T21" fmla="*/ 2147483646 h 912"/>
              <a:gd name="T22" fmla="*/ 2147483646 w 848"/>
              <a:gd name="T23" fmla="*/ 2147483646 h 912"/>
              <a:gd name="T24" fmla="*/ 2147483646 w 848"/>
              <a:gd name="T25" fmla="*/ 2147483646 h 912"/>
              <a:gd name="T26" fmla="*/ 2147483646 w 848"/>
              <a:gd name="T27" fmla="*/ 2147483646 h 912"/>
              <a:gd name="T28" fmla="*/ 2147483646 w 848"/>
              <a:gd name="T29" fmla="*/ 2147483646 h 912"/>
              <a:gd name="T30" fmla="*/ 2147483646 w 848"/>
              <a:gd name="T31" fmla="*/ 2147483646 h 912"/>
              <a:gd name="T32" fmla="*/ 2147483646 w 848"/>
              <a:gd name="T33" fmla="*/ 2147483646 h 912"/>
              <a:gd name="T34" fmla="*/ 2147483646 w 848"/>
              <a:gd name="T35" fmla="*/ 2147483646 h 912"/>
              <a:gd name="T36" fmla="*/ 2147483646 w 848"/>
              <a:gd name="T37" fmla="*/ 2147483646 h 9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8"/>
              <a:gd name="T58" fmla="*/ 0 h 912"/>
              <a:gd name="T59" fmla="*/ 848 w 848"/>
              <a:gd name="T60" fmla="*/ 912 h 9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8" h="912">
                <a:moveTo>
                  <a:pt x="16" y="848"/>
                </a:moveTo>
                <a:cubicBezTo>
                  <a:pt x="16" y="832"/>
                  <a:pt x="8" y="840"/>
                  <a:pt x="16" y="800"/>
                </a:cubicBezTo>
                <a:cubicBezTo>
                  <a:pt x="24" y="760"/>
                  <a:pt x="40" y="664"/>
                  <a:pt x="64" y="608"/>
                </a:cubicBezTo>
                <a:cubicBezTo>
                  <a:pt x="88" y="552"/>
                  <a:pt x="136" y="512"/>
                  <a:pt x="160" y="464"/>
                </a:cubicBezTo>
                <a:cubicBezTo>
                  <a:pt x="184" y="416"/>
                  <a:pt x="184" y="360"/>
                  <a:pt x="208" y="320"/>
                </a:cubicBezTo>
                <a:cubicBezTo>
                  <a:pt x="232" y="280"/>
                  <a:pt x="272" y="272"/>
                  <a:pt x="304" y="224"/>
                </a:cubicBezTo>
                <a:cubicBezTo>
                  <a:pt x="336" y="176"/>
                  <a:pt x="368" y="64"/>
                  <a:pt x="400" y="32"/>
                </a:cubicBezTo>
                <a:cubicBezTo>
                  <a:pt x="432" y="0"/>
                  <a:pt x="464" y="0"/>
                  <a:pt x="496" y="32"/>
                </a:cubicBezTo>
                <a:cubicBezTo>
                  <a:pt x="528" y="64"/>
                  <a:pt x="560" y="176"/>
                  <a:pt x="592" y="224"/>
                </a:cubicBezTo>
                <a:cubicBezTo>
                  <a:pt x="624" y="272"/>
                  <a:pt x="664" y="280"/>
                  <a:pt x="688" y="320"/>
                </a:cubicBezTo>
                <a:cubicBezTo>
                  <a:pt x="712" y="360"/>
                  <a:pt x="712" y="400"/>
                  <a:pt x="736" y="464"/>
                </a:cubicBezTo>
                <a:cubicBezTo>
                  <a:pt x="760" y="528"/>
                  <a:pt x="816" y="632"/>
                  <a:pt x="832" y="704"/>
                </a:cubicBezTo>
                <a:cubicBezTo>
                  <a:pt x="848" y="776"/>
                  <a:pt x="848" y="888"/>
                  <a:pt x="832" y="896"/>
                </a:cubicBezTo>
                <a:cubicBezTo>
                  <a:pt x="816" y="904"/>
                  <a:pt x="792" y="800"/>
                  <a:pt x="736" y="752"/>
                </a:cubicBezTo>
                <a:cubicBezTo>
                  <a:pt x="680" y="704"/>
                  <a:pt x="560" y="632"/>
                  <a:pt x="496" y="608"/>
                </a:cubicBezTo>
                <a:cubicBezTo>
                  <a:pt x="432" y="584"/>
                  <a:pt x="416" y="584"/>
                  <a:pt x="352" y="608"/>
                </a:cubicBezTo>
                <a:cubicBezTo>
                  <a:pt x="288" y="632"/>
                  <a:pt x="168" y="704"/>
                  <a:pt x="112" y="752"/>
                </a:cubicBezTo>
                <a:cubicBezTo>
                  <a:pt x="56" y="800"/>
                  <a:pt x="32" y="880"/>
                  <a:pt x="16" y="896"/>
                </a:cubicBezTo>
                <a:cubicBezTo>
                  <a:pt x="0" y="912"/>
                  <a:pt x="16" y="864"/>
                  <a:pt x="16" y="84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1" name="Freeform 9">
            <a:extLst>
              <a:ext uri="{FF2B5EF4-FFF2-40B4-BE49-F238E27FC236}">
                <a16:creationId xmlns:a16="http://schemas.microsoft.com/office/drawing/2014/main" id="{029C21B8-972E-4B6B-8749-60166E5A4186}"/>
              </a:ext>
            </a:extLst>
          </p:cNvPr>
          <p:cNvSpPr>
            <a:spLocks/>
          </p:cNvSpPr>
          <p:nvPr/>
        </p:nvSpPr>
        <p:spPr bwMode="auto">
          <a:xfrm>
            <a:off x="5253039" y="2003425"/>
            <a:ext cx="479425" cy="50800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2" name="Freeform 10">
            <a:extLst>
              <a:ext uri="{FF2B5EF4-FFF2-40B4-BE49-F238E27FC236}">
                <a16:creationId xmlns:a16="http://schemas.microsoft.com/office/drawing/2014/main" id="{8A0CE548-9743-4387-A6BA-BEE8AF70BF1C}"/>
              </a:ext>
            </a:extLst>
          </p:cNvPr>
          <p:cNvSpPr>
            <a:spLocks/>
          </p:cNvSpPr>
          <p:nvPr/>
        </p:nvSpPr>
        <p:spPr bwMode="auto">
          <a:xfrm>
            <a:off x="5253039" y="2054225"/>
            <a:ext cx="420687" cy="44450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3" name="Freeform 11">
            <a:extLst>
              <a:ext uri="{FF2B5EF4-FFF2-40B4-BE49-F238E27FC236}">
                <a16:creationId xmlns:a16="http://schemas.microsoft.com/office/drawing/2014/main" id="{2AA8DBE4-1ADB-41E4-BBF3-F50219F06FED}"/>
              </a:ext>
            </a:extLst>
          </p:cNvPr>
          <p:cNvSpPr>
            <a:spLocks/>
          </p:cNvSpPr>
          <p:nvPr/>
        </p:nvSpPr>
        <p:spPr bwMode="auto">
          <a:xfrm>
            <a:off x="5313364" y="2260601"/>
            <a:ext cx="549275" cy="722313"/>
          </a:xfrm>
          <a:custGeom>
            <a:avLst/>
            <a:gdLst>
              <a:gd name="T0" fmla="*/ 2147483646 w 440"/>
              <a:gd name="T1" fmla="*/ 2147483646 h 784"/>
              <a:gd name="T2" fmla="*/ 2147483646 w 440"/>
              <a:gd name="T3" fmla="*/ 2147483646 h 784"/>
              <a:gd name="T4" fmla="*/ 2147483646 w 440"/>
              <a:gd name="T5" fmla="*/ 2147483646 h 784"/>
              <a:gd name="T6" fmla="*/ 2147483646 w 440"/>
              <a:gd name="T7" fmla="*/ 2147483646 h 784"/>
              <a:gd name="T8" fmla="*/ 2147483646 w 440"/>
              <a:gd name="T9" fmla="*/ 2147483646 h 784"/>
              <a:gd name="T10" fmla="*/ 2147483646 w 440"/>
              <a:gd name="T11" fmla="*/ 2147483646 h 784"/>
              <a:gd name="T12" fmla="*/ 0 w 440"/>
              <a:gd name="T13" fmla="*/ 2147483646 h 784"/>
              <a:gd name="T14" fmla="*/ 2147483646 w 440"/>
              <a:gd name="T15" fmla="*/ 2147483646 h 784"/>
              <a:gd name="T16" fmla="*/ 2147483646 w 440"/>
              <a:gd name="T17" fmla="*/ 2147483646 h 784"/>
              <a:gd name="T18" fmla="*/ 2147483646 w 440"/>
              <a:gd name="T19" fmla="*/ 2147483646 h 7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40"/>
              <a:gd name="T31" fmla="*/ 0 h 784"/>
              <a:gd name="T32" fmla="*/ 440 w 440"/>
              <a:gd name="T33" fmla="*/ 784 h 7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40" h="784">
                <a:moveTo>
                  <a:pt x="336" y="16"/>
                </a:moveTo>
                <a:cubicBezTo>
                  <a:pt x="368" y="8"/>
                  <a:pt x="368" y="0"/>
                  <a:pt x="384" y="64"/>
                </a:cubicBezTo>
                <a:cubicBezTo>
                  <a:pt x="400" y="128"/>
                  <a:pt x="440" y="296"/>
                  <a:pt x="432" y="400"/>
                </a:cubicBezTo>
                <a:cubicBezTo>
                  <a:pt x="424" y="504"/>
                  <a:pt x="376" y="624"/>
                  <a:pt x="336" y="688"/>
                </a:cubicBezTo>
                <a:cubicBezTo>
                  <a:pt x="296" y="752"/>
                  <a:pt x="240" y="784"/>
                  <a:pt x="192" y="784"/>
                </a:cubicBezTo>
                <a:cubicBezTo>
                  <a:pt x="144" y="784"/>
                  <a:pt x="80" y="728"/>
                  <a:pt x="48" y="688"/>
                </a:cubicBezTo>
                <a:cubicBezTo>
                  <a:pt x="16" y="648"/>
                  <a:pt x="0" y="616"/>
                  <a:pt x="0" y="544"/>
                </a:cubicBezTo>
                <a:cubicBezTo>
                  <a:pt x="0" y="472"/>
                  <a:pt x="16" y="328"/>
                  <a:pt x="48" y="256"/>
                </a:cubicBezTo>
                <a:cubicBezTo>
                  <a:pt x="80" y="184"/>
                  <a:pt x="144" y="152"/>
                  <a:pt x="192" y="112"/>
                </a:cubicBezTo>
                <a:cubicBezTo>
                  <a:pt x="240" y="72"/>
                  <a:pt x="304" y="24"/>
                  <a:pt x="336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4" name="Freeform 13">
            <a:extLst>
              <a:ext uri="{FF2B5EF4-FFF2-40B4-BE49-F238E27FC236}">
                <a16:creationId xmlns:a16="http://schemas.microsoft.com/office/drawing/2014/main" id="{7AB65253-8872-4AD9-8BE3-D2DDA2DC6C7B}"/>
              </a:ext>
            </a:extLst>
          </p:cNvPr>
          <p:cNvSpPr>
            <a:spLocks/>
          </p:cNvSpPr>
          <p:nvPr/>
        </p:nvSpPr>
        <p:spPr bwMode="auto">
          <a:xfrm>
            <a:off x="5943601" y="2266951"/>
            <a:ext cx="479425" cy="722313"/>
          </a:xfrm>
          <a:custGeom>
            <a:avLst/>
            <a:gdLst>
              <a:gd name="T0" fmla="*/ 2147483646 w 384"/>
              <a:gd name="T1" fmla="*/ 2147483646 h 785"/>
              <a:gd name="T2" fmla="*/ 2147483646 w 384"/>
              <a:gd name="T3" fmla="*/ 2147483646 h 785"/>
              <a:gd name="T4" fmla="*/ 2147483646 w 384"/>
              <a:gd name="T5" fmla="*/ 2147483646 h 785"/>
              <a:gd name="T6" fmla="*/ 2147483646 w 384"/>
              <a:gd name="T7" fmla="*/ 2147483646 h 785"/>
              <a:gd name="T8" fmla="*/ 2147483646 w 384"/>
              <a:gd name="T9" fmla="*/ 2147483646 h 785"/>
              <a:gd name="T10" fmla="*/ 2147483646 w 384"/>
              <a:gd name="T11" fmla="*/ 2147483646 h 785"/>
              <a:gd name="T12" fmla="*/ 2147483646 w 384"/>
              <a:gd name="T13" fmla="*/ 2147483646 h 785"/>
              <a:gd name="T14" fmla="*/ 2147483646 w 384"/>
              <a:gd name="T15" fmla="*/ 2147483646 h 785"/>
              <a:gd name="T16" fmla="*/ 2147483646 w 384"/>
              <a:gd name="T17" fmla="*/ 2147483646 h 785"/>
              <a:gd name="T18" fmla="*/ 2147483646 w 384"/>
              <a:gd name="T19" fmla="*/ 2147483646 h 7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4"/>
              <a:gd name="T31" fmla="*/ 0 h 785"/>
              <a:gd name="T32" fmla="*/ 384 w 384"/>
              <a:gd name="T33" fmla="*/ 785 h 7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4" h="785">
                <a:moveTo>
                  <a:pt x="72" y="9"/>
                </a:moveTo>
                <a:cubicBezTo>
                  <a:pt x="45" y="0"/>
                  <a:pt x="60" y="5"/>
                  <a:pt x="52" y="53"/>
                </a:cubicBezTo>
                <a:cubicBezTo>
                  <a:pt x="44" y="101"/>
                  <a:pt x="29" y="200"/>
                  <a:pt x="24" y="297"/>
                </a:cubicBezTo>
                <a:cubicBezTo>
                  <a:pt x="19" y="394"/>
                  <a:pt x="0" y="553"/>
                  <a:pt x="24" y="633"/>
                </a:cubicBezTo>
                <a:cubicBezTo>
                  <a:pt x="48" y="713"/>
                  <a:pt x="120" y="769"/>
                  <a:pt x="168" y="777"/>
                </a:cubicBezTo>
                <a:cubicBezTo>
                  <a:pt x="216" y="785"/>
                  <a:pt x="280" y="730"/>
                  <a:pt x="312" y="681"/>
                </a:cubicBezTo>
                <a:cubicBezTo>
                  <a:pt x="344" y="632"/>
                  <a:pt x="352" y="549"/>
                  <a:pt x="360" y="485"/>
                </a:cubicBezTo>
                <a:cubicBezTo>
                  <a:pt x="368" y="421"/>
                  <a:pt x="384" y="360"/>
                  <a:pt x="360" y="297"/>
                </a:cubicBezTo>
                <a:cubicBezTo>
                  <a:pt x="336" y="234"/>
                  <a:pt x="264" y="153"/>
                  <a:pt x="216" y="105"/>
                </a:cubicBezTo>
                <a:cubicBezTo>
                  <a:pt x="168" y="57"/>
                  <a:pt x="96" y="17"/>
                  <a:pt x="72" y="9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5" name="Freeform 19">
            <a:extLst>
              <a:ext uri="{FF2B5EF4-FFF2-40B4-BE49-F238E27FC236}">
                <a16:creationId xmlns:a16="http://schemas.microsoft.com/office/drawing/2014/main" id="{C38386AA-37B1-4734-90E6-6476D321ABEB}"/>
              </a:ext>
            </a:extLst>
          </p:cNvPr>
          <p:cNvSpPr>
            <a:spLocks/>
          </p:cNvSpPr>
          <p:nvPr/>
        </p:nvSpPr>
        <p:spPr bwMode="auto">
          <a:xfrm>
            <a:off x="5892801" y="2871789"/>
            <a:ext cx="441325" cy="884237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6" name="Freeform 20">
            <a:extLst>
              <a:ext uri="{FF2B5EF4-FFF2-40B4-BE49-F238E27FC236}">
                <a16:creationId xmlns:a16="http://schemas.microsoft.com/office/drawing/2014/main" id="{7D9531DC-68B4-483B-B070-66F0FBAF062F}"/>
              </a:ext>
            </a:extLst>
          </p:cNvPr>
          <p:cNvSpPr>
            <a:spLocks/>
          </p:cNvSpPr>
          <p:nvPr/>
        </p:nvSpPr>
        <p:spPr bwMode="auto">
          <a:xfrm>
            <a:off x="6091238" y="3198813"/>
            <a:ext cx="203200" cy="576262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7" name="Freeform 21">
            <a:extLst>
              <a:ext uri="{FF2B5EF4-FFF2-40B4-BE49-F238E27FC236}">
                <a16:creationId xmlns:a16="http://schemas.microsoft.com/office/drawing/2014/main" id="{73557464-800A-419E-8A63-C850F12279D3}"/>
              </a:ext>
            </a:extLst>
          </p:cNvPr>
          <p:cNvSpPr>
            <a:spLocks/>
          </p:cNvSpPr>
          <p:nvPr/>
        </p:nvSpPr>
        <p:spPr bwMode="auto">
          <a:xfrm>
            <a:off x="6243639" y="3446464"/>
            <a:ext cx="390525" cy="301625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8" name="Freeform 23">
            <a:extLst>
              <a:ext uri="{FF2B5EF4-FFF2-40B4-BE49-F238E27FC236}">
                <a16:creationId xmlns:a16="http://schemas.microsoft.com/office/drawing/2014/main" id="{5002C230-CA31-409F-81B3-919BD6B227A0}"/>
              </a:ext>
            </a:extLst>
          </p:cNvPr>
          <p:cNvSpPr>
            <a:spLocks/>
          </p:cNvSpPr>
          <p:nvPr/>
        </p:nvSpPr>
        <p:spPr bwMode="auto">
          <a:xfrm>
            <a:off x="6223001" y="3717925"/>
            <a:ext cx="1020763" cy="376238"/>
          </a:xfrm>
          <a:custGeom>
            <a:avLst/>
            <a:gdLst>
              <a:gd name="T0" fmla="*/ 2147483646 w 816"/>
              <a:gd name="T1" fmla="*/ 2147483646 h 408"/>
              <a:gd name="T2" fmla="*/ 2147483646 w 816"/>
              <a:gd name="T3" fmla="*/ 2147483646 h 408"/>
              <a:gd name="T4" fmla="*/ 2147483646 w 816"/>
              <a:gd name="T5" fmla="*/ 2147483646 h 408"/>
              <a:gd name="T6" fmla="*/ 2147483646 w 816"/>
              <a:gd name="T7" fmla="*/ 2147483646 h 408"/>
              <a:gd name="T8" fmla="*/ 2147483646 w 816"/>
              <a:gd name="T9" fmla="*/ 2147483646 h 408"/>
              <a:gd name="T10" fmla="*/ 2147483646 w 816"/>
              <a:gd name="T11" fmla="*/ 2147483646 h 408"/>
              <a:gd name="T12" fmla="*/ 2147483646 w 816"/>
              <a:gd name="T13" fmla="*/ 2147483646 h 408"/>
              <a:gd name="T14" fmla="*/ 2147483646 w 816"/>
              <a:gd name="T15" fmla="*/ 2147483646 h 408"/>
              <a:gd name="T16" fmla="*/ 2147483646 w 816"/>
              <a:gd name="T17" fmla="*/ 2147483646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408"/>
              <a:gd name="T29" fmla="*/ 816 w 816"/>
              <a:gd name="T30" fmla="*/ 408 h 4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408">
                <a:moveTo>
                  <a:pt x="40" y="16"/>
                </a:moveTo>
                <a:cubicBezTo>
                  <a:pt x="80" y="8"/>
                  <a:pt x="240" y="0"/>
                  <a:pt x="328" y="16"/>
                </a:cubicBezTo>
                <a:cubicBezTo>
                  <a:pt x="416" y="32"/>
                  <a:pt x="504" y="72"/>
                  <a:pt x="568" y="112"/>
                </a:cubicBezTo>
                <a:cubicBezTo>
                  <a:pt x="632" y="152"/>
                  <a:pt x="672" y="208"/>
                  <a:pt x="712" y="256"/>
                </a:cubicBezTo>
                <a:cubicBezTo>
                  <a:pt x="752" y="304"/>
                  <a:pt x="816" y="392"/>
                  <a:pt x="808" y="400"/>
                </a:cubicBezTo>
                <a:cubicBezTo>
                  <a:pt x="800" y="408"/>
                  <a:pt x="744" y="344"/>
                  <a:pt x="664" y="304"/>
                </a:cubicBezTo>
                <a:cubicBezTo>
                  <a:pt x="584" y="264"/>
                  <a:pt x="424" y="200"/>
                  <a:pt x="328" y="160"/>
                </a:cubicBezTo>
                <a:cubicBezTo>
                  <a:pt x="232" y="120"/>
                  <a:pt x="136" y="88"/>
                  <a:pt x="88" y="64"/>
                </a:cubicBezTo>
                <a:cubicBezTo>
                  <a:pt x="40" y="40"/>
                  <a:pt x="0" y="24"/>
                  <a:pt x="40" y="16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79" name="Freeform 24">
            <a:extLst>
              <a:ext uri="{FF2B5EF4-FFF2-40B4-BE49-F238E27FC236}">
                <a16:creationId xmlns:a16="http://schemas.microsoft.com/office/drawing/2014/main" id="{087FA8CB-8296-482C-9B15-54AC63D42B74}"/>
              </a:ext>
            </a:extLst>
          </p:cNvPr>
          <p:cNvSpPr>
            <a:spLocks/>
          </p:cNvSpPr>
          <p:nvPr/>
        </p:nvSpPr>
        <p:spPr bwMode="auto">
          <a:xfrm>
            <a:off x="4341814" y="3778251"/>
            <a:ext cx="2892425" cy="1465263"/>
          </a:xfrm>
          <a:custGeom>
            <a:avLst/>
            <a:gdLst>
              <a:gd name="T0" fmla="*/ 2147483646 w 2312"/>
              <a:gd name="T1" fmla="*/ 2147483646 h 1592"/>
              <a:gd name="T2" fmla="*/ 2147483646 w 2312"/>
              <a:gd name="T3" fmla="*/ 2147483646 h 1592"/>
              <a:gd name="T4" fmla="*/ 2147483646 w 2312"/>
              <a:gd name="T5" fmla="*/ 0 h 1592"/>
              <a:gd name="T6" fmla="*/ 2147483646 w 2312"/>
              <a:gd name="T7" fmla="*/ 2147483646 h 1592"/>
              <a:gd name="T8" fmla="*/ 2147483646 w 2312"/>
              <a:gd name="T9" fmla="*/ 2147483646 h 1592"/>
              <a:gd name="T10" fmla="*/ 2147483646 w 2312"/>
              <a:gd name="T11" fmla="*/ 2147483646 h 1592"/>
              <a:gd name="T12" fmla="*/ 2147483646 w 2312"/>
              <a:gd name="T13" fmla="*/ 2147483646 h 1592"/>
              <a:gd name="T14" fmla="*/ 2147483646 w 2312"/>
              <a:gd name="T15" fmla="*/ 2147483646 h 1592"/>
              <a:gd name="T16" fmla="*/ 2147483646 w 2312"/>
              <a:gd name="T17" fmla="*/ 2147483646 h 1592"/>
              <a:gd name="T18" fmla="*/ 2147483646 w 2312"/>
              <a:gd name="T19" fmla="*/ 2147483646 h 1592"/>
              <a:gd name="T20" fmla="*/ 2147483646 w 2312"/>
              <a:gd name="T21" fmla="*/ 2147483646 h 1592"/>
              <a:gd name="T22" fmla="*/ 2147483646 w 2312"/>
              <a:gd name="T23" fmla="*/ 2147483646 h 1592"/>
              <a:gd name="T24" fmla="*/ 2147483646 w 2312"/>
              <a:gd name="T25" fmla="*/ 2147483646 h 1592"/>
              <a:gd name="T26" fmla="*/ 2147483646 w 2312"/>
              <a:gd name="T27" fmla="*/ 2147483646 h 1592"/>
              <a:gd name="T28" fmla="*/ 2147483646 w 2312"/>
              <a:gd name="T29" fmla="*/ 2147483646 h 1592"/>
              <a:gd name="T30" fmla="*/ 2147483646 w 2312"/>
              <a:gd name="T31" fmla="*/ 2147483646 h 1592"/>
              <a:gd name="T32" fmla="*/ 2147483646 w 2312"/>
              <a:gd name="T33" fmla="*/ 2147483646 h 1592"/>
              <a:gd name="T34" fmla="*/ 2147483646 w 2312"/>
              <a:gd name="T35" fmla="*/ 2147483646 h 1592"/>
              <a:gd name="T36" fmla="*/ 2147483646 w 2312"/>
              <a:gd name="T37" fmla="*/ 2147483646 h 1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2"/>
              <a:gd name="T58" fmla="*/ 0 h 1592"/>
              <a:gd name="T59" fmla="*/ 2312 w 2312"/>
              <a:gd name="T60" fmla="*/ 1592 h 1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2" h="1592">
                <a:moveTo>
                  <a:pt x="8" y="384"/>
                </a:moveTo>
                <a:cubicBezTo>
                  <a:pt x="0" y="312"/>
                  <a:pt x="152" y="208"/>
                  <a:pt x="248" y="144"/>
                </a:cubicBezTo>
                <a:cubicBezTo>
                  <a:pt x="344" y="80"/>
                  <a:pt x="504" y="0"/>
                  <a:pt x="584" y="0"/>
                </a:cubicBezTo>
                <a:cubicBezTo>
                  <a:pt x="664" y="0"/>
                  <a:pt x="676" y="78"/>
                  <a:pt x="728" y="144"/>
                </a:cubicBezTo>
                <a:cubicBezTo>
                  <a:pt x="780" y="210"/>
                  <a:pt x="856" y="314"/>
                  <a:pt x="896" y="394"/>
                </a:cubicBezTo>
                <a:cubicBezTo>
                  <a:pt x="936" y="474"/>
                  <a:pt x="940" y="570"/>
                  <a:pt x="968" y="624"/>
                </a:cubicBezTo>
                <a:cubicBezTo>
                  <a:pt x="996" y="678"/>
                  <a:pt x="1000" y="680"/>
                  <a:pt x="1064" y="720"/>
                </a:cubicBezTo>
                <a:cubicBezTo>
                  <a:pt x="1128" y="760"/>
                  <a:pt x="1232" y="864"/>
                  <a:pt x="1352" y="864"/>
                </a:cubicBezTo>
                <a:cubicBezTo>
                  <a:pt x="1472" y="864"/>
                  <a:pt x="1632" y="784"/>
                  <a:pt x="1784" y="720"/>
                </a:cubicBezTo>
                <a:cubicBezTo>
                  <a:pt x="1936" y="656"/>
                  <a:pt x="2216" y="496"/>
                  <a:pt x="2264" y="480"/>
                </a:cubicBezTo>
                <a:cubicBezTo>
                  <a:pt x="2312" y="464"/>
                  <a:pt x="2168" y="544"/>
                  <a:pt x="2072" y="624"/>
                </a:cubicBezTo>
                <a:cubicBezTo>
                  <a:pt x="1976" y="704"/>
                  <a:pt x="1808" y="832"/>
                  <a:pt x="1688" y="960"/>
                </a:cubicBezTo>
                <a:cubicBezTo>
                  <a:pt x="1568" y="1088"/>
                  <a:pt x="1440" y="1288"/>
                  <a:pt x="1352" y="1392"/>
                </a:cubicBezTo>
                <a:cubicBezTo>
                  <a:pt x="1264" y="1496"/>
                  <a:pt x="1224" y="1576"/>
                  <a:pt x="1160" y="1584"/>
                </a:cubicBezTo>
                <a:cubicBezTo>
                  <a:pt x="1096" y="1592"/>
                  <a:pt x="1032" y="1512"/>
                  <a:pt x="968" y="1440"/>
                </a:cubicBezTo>
                <a:cubicBezTo>
                  <a:pt x="904" y="1368"/>
                  <a:pt x="848" y="1248"/>
                  <a:pt x="776" y="1152"/>
                </a:cubicBezTo>
                <a:cubicBezTo>
                  <a:pt x="704" y="1056"/>
                  <a:pt x="616" y="960"/>
                  <a:pt x="536" y="864"/>
                </a:cubicBezTo>
                <a:cubicBezTo>
                  <a:pt x="456" y="768"/>
                  <a:pt x="384" y="656"/>
                  <a:pt x="296" y="576"/>
                </a:cubicBezTo>
                <a:cubicBezTo>
                  <a:pt x="208" y="496"/>
                  <a:pt x="16" y="456"/>
                  <a:pt x="8" y="38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0" name="Freeform 25">
            <a:extLst>
              <a:ext uri="{FF2B5EF4-FFF2-40B4-BE49-F238E27FC236}">
                <a16:creationId xmlns:a16="http://schemas.microsoft.com/office/drawing/2014/main" id="{E8D6B35F-437B-4CA3-B479-DF035E591A7E}"/>
              </a:ext>
            </a:extLst>
          </p:cNvPr>
          <p:cNvSpPr>
            <a:spLocks/>
          </p:cNvSpPr>
          <p:nvPr/>
        </p:nvSpPr>
        <p:spPr bwMode="auto">
          <a:xfrm>
            <a:off x="4311650" y="3732214"/>
            <a:ext cx="781050" cy="414337"/>
          </a:xfrm>
          <a:custGeom>
            <a:avLst/>
            <a:gdLst>
              <a:gd name="T0" fmla="*/ 2147483646 w 624"/>
              <a:gd name="T1" fmla="*/ 2147483646 h 449"/>
              <a:gd name="T2" fmla="*/ 2147483646 w 624"/>
              <a:gd name="T3" fmla="*/ 2147483646 h 449"/>
              <a:gd name="T4" fmla="*/ 2147483646 w 624"/>
              <a:gd name="T5" fmla="*/ 2147483646 h 449"/>
              <a:gd name="T6" fmla="*/ 2147483646 w 624"/>
              <a:gd name="T7" fmla="*/ 2147483646 h 449"/>
              <a:gd name="T8" fmla="*/ 2147483646 w 624"/>
              <a:gd name="T9" fmla="*/ 2147483646 h 449"/>
              <a:gd name="T10" fmla="*/ 2147483646 w 624"/>
              <a:gd name="T11" fmla="*/ 2147483646 h 449"/>
              <a:gd name="T12" fmla="*/ 2147483646 w 624"/>
              <a:gd name="T13" fmla="*/ 2147483646 h 449"/>
              <a:gd name="T14" fmla="*/ 2147483646 w 624"/>
              <a:gd name="T15" fmla="*/ 2147483646 h 449"/>
              <a:gd name="T16" fmla="*/ 2147483646 w 624"/>
              <a:gd name="T17" fmla="*/ 2147483646 h 4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49"/>
              <a:gd name="T29" fmla="*/ 624 w 624"/>
              <a:gd name="T30" fmla="*/ 449 h 4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49">
                <a:moveTo>
                  <a:pt x="32" y="433"/>
                </a:moveTo>
                <a:cubicBezTo>
                  <a:pt x="6" y="449"/>
                  <a:pt x="0" y="425"/>
                  <a:pt x="16" y="385"/>
                </a:cubicBezTo>
                <a:cubicBezTo>
                  <a:pt x="32" y="345"/>
                  <a:pt x="77" y="249"/>
                  <a:pt x="128" y="193"/>
                </a:cubicBezTo>
                <a:cubicBezTo>
                  <a:pt x="179" y="137"/>
                  <a:pt x="248" y="81"/>
                  <a:pt x="320" y="49"/>
                </a:cubicBezTo>
                <a:cubicBezTo>
                  <a:pt x="392" y="17"/>
                  <a:pt x="513" y="2"/>
                  <a:pt x="560" y="1"/>
                </a:cubicBezTo>
                <a:cubicBezTo>
                  <a:pt x="607" y="0"/>
                  <a:pt x="624" y="27"/>
                  <a:pt x="604" y="45"/>
                </a:cubicBezTo>
                <a:cubicBezTo>
                  <a:pt x="584" y="63"/>
                  <a:pt x="511" y="68"/>
                  <a:pt x="440" y="109"/>
                </a:cubicBezTo>
                <a:cubicBezTo>
                  <a:pt x="369" y="150"/>
                  <a:pt x="244" y="235"/>
                  <a:pt x="176" y="289"/>
                </a:cubicBezTo>
                <a:cubicBezTo>
                  <a:pt x="108" y="343"/>
                  <a:pt x="56" y="417"/>
                  <a:pt x="32" y="433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1" name="Freeform 26">
            <a:extLst>
              <a:ext uri="{FF2B5EF4-FFF2-40B4-BE49-F238E27FC236}">
                <a16:creationId xmlns:a16="http://schemas.microsoft.com/office/drawing/2014/main" id="{3648FEE0-6619-4A5B-B455-865C5BF834BA}"/>
              </a:ext>
            </a:extLst>
          </p:cNvPr>
          <p:cNvSpPr>
            <a:spLocks/>
          </p:cNvSpPr>
          <p:nvPr/>
        </p:nvSpPr>
        <p:spPr bwMode="auto">
          <a:xfrm>
            <a:off x="4281489" y="4132264"/>
            <a:ext cx="581025" cy="477837"/>
          </a:xfrm>
          <a:custGeom>
            <a:avLst/>
            <a:gdLst>
              <a:gd name="T0" fmla="*/ 2147483646 w 464"/>
              <a:gd name="T1" fmla="*/ 0 h 520"/>
              <a:gd name="T2" fmla="*/ 0 w 464"/>
              <a:gd name="T3" fmla="*/ 2147483646 h 520"/>
              <a:gd name="T4" fmla="*/ 2147483646 w 464"/>
              <a:gd name="T5" fmla="*/ 2147483646 h 520"/>
              <a:gd name="T6" fmla="*/ 2147483646 w 464"/>
              <a:gd name="T7" fmla="*/ 2147483646 h 520"/>
              <a:gd name="T8" fmla="*/ 2147483646 w 464"/>
              <a:gd name="T9" fmla="*/ 2147483646 h 520"/>
              <a:gd name="T10" fmla="*/ 2147483646 w 464"/>
              <a:gd name="T11" fmla="*/ 2147483646 h 520"/>
              <a:gd name="T12" fmla="*/ 2147483646 w 464"/>
              <a:gd name="T13" fmla="*/ 2147483646 h 520"/>
              <a:gd name="T14" fmla="*/ 2147483646 w 464"/>
              <a:gd name="T15" fmla="*/ 2147483646 h 520"/>
              <a:gd name="T16" fmla="*/ 2147483646 w 464"/>
              <a:gd name="T17" fmla="*/ 0 h 5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64"/>
              <a:gd name="T28" fmla="*/ 0 h 520"/>
              <a:gd name="T29" fmla="*/ 464 w 464"/>
              <a:gd name="T30" fmla="*/ 520 h 5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64" h="520">
                <a:moveTo>
                  <a:pt x="56" y="0"/>
                </a:moveTo>
                <a:cubicBezTo>
                  <a:pt x="20" y="22"/>
                  <a:pt x="0" y="172"/>
                  <a:pt x="0" y="252"/>
                </a:cubicBezTo>
                <a:cubicBezTo>
                  <a:pt x="0" y="332"/>
                  <a:pt x="39" y="440"/>
                  <a:pt x="56" y="480"/>
                </a:cubicBezTo>
                <a:cubicBezTo>
                  <a:pt x="73" y="520"/>
                  <a:pt x="60" y="500"/>
                  <a:pt x="100" y="492"/>
                </a:cubicBezTo>
                <a:cubicBezTo>
                  <a:pt x="140" y="484"/>
                  <a:pt x="237" y="459"/>
                  <a:pt x="296" y="432"/>
                </a:cubicBezTo>
                <a:cubicBezTo>
                  <a:pt x="355" y="405"/>
                  <a:pt x="448" y="368"/>
                  <a:pt x="456" y="328"/>
                </a:cubicBezTo>
                <a:cubicBezTo>
                  <a:pt x="464" y="288"/>
                  <a:pt x="384" y="227"/>
                  <a:pt x="344" y="192"/>
                </a:cubicBezTo>
                <a:cubicBezTo>
                  <a:pt x="304" y="157"/>
                  <a:pt x="264" y="152"/>
                  <a:pt x="216" y="120"/>
                </a:cubicBezTo>
                <a:cubicBezTo>
                  <a:pt x="168" y="88"/>
                  <a:pt x="89" y="25"/>
                  <a:pt x="56" y="0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2" name="Freeform 28">
            <a:extLst>
              <a:ext uri="{FF2B5EF4-FFF2-40B4-BE49-F238E27FC236}">
                <a16:creationId xmlns:a16="http://schemas.microsoft.com/office/drawing/2014/main" id="{658DC8F0-E26F-412B-A613-370F22466B2E}"/>
              </a:ext>
            </a:extLst>
          </p:cNvPr>
          <p:cNvSpPr>
            <a:spLocks/>
          </p:cNvSpPr>
          <p:nvPr/>
        </p:nvSpPr>
        <p:spPr bwMode="auto">
          <a:xfrm>
            <a:off x="3792539" y="4027489"/>
            <a:ext cx="530225" cy="530225"/>
          </a:xfrm>
          <a:custGeom>
            <a:avLst/>
            <a:gdLst>
              <a:gd name="T0" fmla="*/ 2147483646 w 424"/>
              <a:gd name="T1" fmla="*/ 2147483646 h 576"/>
              <a:gd name="T2" fmla="*/ 2147483646 w 424"/>
              <a:gd name="T3" fmla="*/ 2147483646 h 576"/>
              <a:gd name="T4" fmla="*/ 2147483646 w 424"/>
              <a:gd name="T5" fmla="*/ 2147483646 h 576"/>
              <a:gd name="T6" fmla="*/ 2147483646 w 424"/>
              <a:gd name="T7" fmla="*/ 2147483646 h 576"/>
              <a:gd name="T8" fmla="*/ 2147483646 w 424"/>
              <a:gd name="T9" fmla="*/ 2147483646 h 576"/>
              <a:gd name="T10" fmla="*/ 2147483646 w 424"/>
              <a:gd name="T11" fmla="*/ 2147483646 h 576"/>
              <a:gd name="T12" fmla="*/ 2147483646 w 424"/>
              <a:gd name="T13" fmla="*/ 2147483646 h 576"/>
              <a:gd name="T14" fmla="*/ 2147483646 w 424"/>
              <a:gd name="T15" fmla="*/ 2147483646 h 576"/>
              <a:gd name="T16" fmla="*/ 2147483646 w 424"/>
              <a:gd name="T17" fmla="*/ 2147483646 h 576"/>
              <a:gd name="T18" fmla="*/ 2147483646 w 424"/>
              <a:gd name="T19" fmla="*/ 2147483646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4"/>
              <a:gd name="T31" fmla="*/ 0 h 576"/>
              <a:gd name="T32" fmla="*/ 424 w 424"/>
              <a:gd name="T33" fmla="*/ 576 h 5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4" h="576">
                <a:moveTo>
                  <a:pt x="256" y="544"/>
                </a:moveTo>
                <a:cubicBezTo>
                  <a:pt x="208" y="512"/>
                  <a:pt x="104" y="360"/>
                  <a:pt x="64" y="304"/>
                </a:cubicBezTo>
                <a:cubicBezTo>
                  <a:pt x="24" y="248"/>
                  <a:pt x="0" y="248"/>
                  <a:pt x="16" y="208"/>
                </a:cubicBezTo>
                <a:cubicBezTo>
                  <a:pt x="32" y="168"/>
                  <a:pt x="120" y="96"/>
                  <a:pt x="160" y="64"/>
                </a:cubicBezTo>
                <a:cubicBezTo>
                  <a:pt x="200" y="32"/>
                  <a:pt x="216" y="0"/>
                  <a:pt x="256" y="16"/>
                </a:cubicBezTo>
                <a:cubicBezTo>
                  <a:pt x="296" y="32"/>
                  <a:pt x="376" y="104"/>
                  <a:pt x="400" y="160"/>
                </a:cubicBezTo>
                <a:cubicBezTo>
                  <a:pt x="424" y="216"/>
                  <a:pt x="398" y="295"/>
                  <a:pt x="400" y="352"/>
                </a:cubicBezTo>
                <a:cubicBezTo>
                  <a:pt x="402" y="409"/>
                  <a:pt x="420" y="476"/>
                  <a:pt x="412" y="500"/>
                </a:cubicBezTo>
                <a:cubicBezTo>
                  <a:pt x="404" y="524"/>
                  <a:pt x="378" y="489"/>
                  <a:pt x="352" y="496"/>
                </a:cubicBezTo>
                <a:cubicBezTo>
                  <a:pt x="326" y="503"/>
                  <a:pt x="304" y="576"/>
                  <a:pt x="256" y="54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3" name="Freeform 27">
            <a:extLst>
              <a:ext uri="{FF2B5EF4-FFF2-40B4-BE49-F238E27FC236}">
                <a16:creationId xmlns:a16="http://schemas.microsoft.com/office/drawing/2014/main" id="{374D99A3-589A-49FD-98F0-4D231FA7A648}"/>
              </a:ext>
            </a:extLst>
          </p:cNvPr>
          <p:cNvSpPr>
            <a:spLocks/>
          </p:cNvSpPr>
          <p:nvPr/>
        </p:nvSpPr>
        <p:spPr bwMode="auto">
          <a:xfrm>
            <a:off x="4111625" y="4475163"/>
            <a:ext cx="293688" cy="152400"/>
          </a:xfrm>
          <a:custGeom>
            <a:avLst/>
            <a:gdLst>
              <a:gd name="T0" fmla="*/ 0 w 235"/>
              <a:gd name="T1" fmla="*/ 2147483646 h 164"/>
              <a:gd name="T2" fmla="*/ 2147483646 w 235"/>
              <a:gd name="T3" fmla="*/ 2147483646 h 164"/>
              <a:gd name="T4" fmla="*/ 2147483646 w 235"/>
              <a:gd name="T5" fmla="*/ 2147483646 h 164"/>
              <a:gd name="T6" fmla="*/ 2147483646 w 235"/>
              <a:gd name="T7" fmla="*/ 2147483646 h 164"/>
              <a:gd name="T8" fmla="*/ 0 w 235"/>
              <a:gd name="T9" fmla="*/ 2147483646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"/>
              <a:gd name="T16" fmla="*/ 0 h 164"/>
              <a:gd name="T17" fmla="*/ 235 w 235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" h="164">
                <a:moveTo>
                  <a:pt x="0" y="58"/>
                </a:moveTo>
                <a:cubicBezTo>
                  <a:pt x="0" y="34"/>
                  <a:pt x="106" y="0"/>
                  <a:pt x="144" y="10"/>
                </a:cubicBezTo>
                <a:cubicBezTo>
                  <a:pt x="182" y="20"/>
                  <a:pt x="235" y="94"/>
                  <a:pt x="228" y="118"/>
                </a:cubicBezTo>
                <a:cubicBezTo>
                  <a:pt x="221" y="142"/>
                  <a:pt x="138" y="164"/>
                  <a:pt x="100" y="154"/>
                </a:cubicBezTo>
                <a:cubicBezTo>
                  <a:pt x="62" y="144"/>
                  <a:pt x="21" y="78"/>
                  <a:pt x="0" y="5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4" name="Freeform 30">
            <a:extLst>
              <a:ext uri="{FF2B5EF4-FFF2-40B4-BE49-F238E27FC236}">
                <a16:creationId xmlns:a16="http://schemas.microsoft.com/office/drawing/2014/main" id="{ED71C0EE-3CF0-431B-8BDA-00C4ED5A24B2}"/>
              </a:ext>
            </a:extLst>
          </p:cNvPr>
          <p:cNvSpPr>
            <a:spLocks/>
          </p:cNvSpPr>
          <p:nvPr/>
        </p:nvSpPr>
        <p:spPr bwMode="auto">
          <a:xfrm>
            <a:off x="6692901" y="4152900"/>
            <a:ext cx="720725" cy="457200"/>
          </a:xfrm>
          <a:custGeom>
            <a:avLst/>
            <a:gdLst>
              <a:gd name="T0" fmla="*/ 2147483646 w 576"/>
              <a:gd name="T1" fmla="*/ 2147483646 h 496"/>
              <a:gd name="T2" fmla="*/ 2147483646 w 576"/>
              <a:gd name="T3" fmla="*/ 2147483646 h 496"/>
              <a:gd name="T4" fmla="*/ 2147483646 w 576"/>
              <a:gd name="T5" fmla="*/ 2147483646 h 496"/>
              <a:gd name="T6" fmla="*/ 2147483646 w 576"/>
              <a:gd name="T7" fmla="*/ 2147483646 h 496"/>
              <a:gd name="T8" fmla="*/ 2147483646 w 576"/>
              <a:gd name="T9" fmla="*/ 2147483646 h 496"/>
              <a:gd name="T10" fmla="*/ 0 w 576"/>
              <a:gd name="T11" fmla="*/ 2147483646 h 496"/>
              <a:gd name="T12" fmla="*/ 2147483646 w 576"/>
              <a:gd name="T13" fmla="*/ 2147483646 h 496"/>
              <a:gd name="T14" fmla="*/ 2147483646 w 576"/>
              <a:gd name="T15" fmla="*/ 2147483646 h 496"/>
              <a:gd name="T16" fmla="*/ 2147483646 w 576"/>
              <a:gd name="T17" fmla="*/ 2147483646 h 4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6"/>
              <a:gd name="T28" fmla="*/ 0 h 496"/>
              <a:gd name="T29" fmla="*/ 576 w 576"/>
              <a:gd name="T30" fmla="*/ 496 h 4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6" h="496">
                <a:moveTo>
                  <a:pt x="528" y="24"/>
                </a:moveTo>
                <a:cubicBezTo>
                  <a:pt x="560" y="48"/>
                  <a:pt x="576" y="144"/>
                  <a:pt x="576" y="216"/>
                </a:cubicBezTo>
                <a:cubicBezTo>
                  <a:pt x="576" y="288"/>
                  <a:pt x="552" y="416"/>
                  <a:pt x="528" y="456"/>
                </a:cubicBezTo>
                <a:cubicBezTo>
                  <a:pt x="504" y="496"/>
                  <a:pt x="480" y="456"/>
                  <a:pt x="432" y="456"/>
                </a:cubicBezTo>
                <a:cubicBezTo>
                  <a:pt x="384" y="456"/>
                  <a:pt x="312" y="472"/>
                  <a:pt x="240" y="456"/>
                </a:cubicBezTo>
                <a:cubicBezTo>
                  <a:pt x="168" y="440"/>
                  <a:pt x="0" y="408"/>
                  <a:pt x="0" y="360"/>
                </a:cubicBezTo>
                <a:cubicBezTo>
                  <a:pt x="0" y="312"/>
                  <a:pt x="176" y="216"/>
                  <a:pt x="240" y="168"/>
                </a:cubicBezTo>
                <a:cubicBezTo>
                  <a:pt x="304" y="120"/>
                  <a:pt x="336" y="96"/>
                  <a:pt x="384" y="72"/>
                </a:cubicBezTo>
                <a:cubicBezTo>
                  <a:pt x="432" y="48"/>
                  <a:pt x="496" y="0"/>
                  <a:pt x="528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5" name="Freeform 32">
            <a:extLst>
              <a:ext uri="{FF2B5EF4-FFF2-40B4-BE49-F238E27FC236}">
                <a16:creationId xmlns:a16="http://schemas.microsoft.com/office/drawing/2014/main" id="{BBF041CD-83A0-4CD7-91A2-9FFE1289AED0}"/>
              </a:ext>
            </a:extLst>
          </p:cNvPr>
          <p:cNvSpPr>
            <a:spLocks/>
          </p:cNvSpPr>
          <p:nvPr/>
        </p:nvSpPr>
        <p:spPr bwMode="auto">
          <a:xfrm>
            <a:off x="7353301" y="3984626"/>
            <a:ext cx="460375" cy="550863"/>
          </a:xfrm>
          <a:custGeom>
            <a:avLst/>
            <a:gdLst>
              <a:gd name="T0" fmla="*/ 0 w 368"/>
              <a:gd name="T1" fmla="*/ 2147483646 h 599"/>
              <a:gd name="T2" fmla="*/ 2147483646 w 368"/>
              <a:gd name="T3" fmla="*/ 2147483646 h 599"/>
              <a:gd name="T4" fmla="*/ 2147483646 w 368"/>
              <a:gd name="T5" fmla="*/ 2147483646 h 599"/>
              <a:gd name="T6" fmla="*/ 2147483646 w 368"/>
              <a:gd name="T7" fmla="*/ 2147483646 h 599"/>
              <a:gd name="T8" fmla="*/ 2147483646 w 368"/>
              <a:gd name="T9" fmla="*/ 2147483646 h 599"/>
              <a:gd name="T10" fmla="*/ 2147483646 w 368"/>
              <a:gd name="T11" fmla="*/ 2147483646 h 599"/>
              <a:gd name="T12" fmla="*/ 2147483646 w 368"/>
              <a:gd name="T13" fmla="*/ 2147483646 h 599"/>
              <a:gd name="T14" fmla="*/ 2147483646 w 368"/>
              <a:gd name="T15" fmla="*/ 2147483646 h 599"/>
              <a:gd name="T16" fmla="*/ 2147483646 w 368"/>
              <a:gd name="T17" fmla="*/ 2147483646 h 599"/>
              <a:gd name="T18" fmla="*/ 0 w 368"/>
              <a:gd name="T19" fmla="*/ 2147483646 h 5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8"/>
              <a:gd name="T31" fmla="*/ 0 h 599"/>
              <a:gd name="T32" fmla="*/ 368 w 368"/>
              <a:gd name="T33" fmla="*/ 599 h 5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8" h="599">
                <a:moveTo>
                  <a:pt x="0" y="208"/>
                </a:moveTo>
                <a:cubicBezTo>
                  <a:pt x="0" y="160"/>
                  <a:pt x="24" y="144"/>
                  <a:pt x="48" y="112"/>
                </a:cubicBezTo>
                <a:cubicBezTo>
                  <a:pt x="72" y="80"/>
                  <a:pt x="96" y="0"/>
                  <a:pt x="144" y="16"/>
                </a:cubicBezTo>
                <a:cubicBezTo>
                  <a:pt x="192" y="32"/>
                  <a:pt x="304" y="160"/>
                  <a:pt x="336" y="208"/>
                </a:cubicBezTo>
                <a:cubicBezTo>
                  <a:pt x="368" y="256"/>
                  <a:pt x="355" y="257"/>
                  <a:pt x="336" y="304"/>
                </a:cubicBezTo>
                <a:cubicBezTo>
                  <a:pt x="317" y="351"/>
                  <a:pt x="252" y="444"/>
                  <a:pt x="220" y="492"/>
                </a:cubicBezTo>
                <a:cubicBezTo>
                  <a:pt x="188" y="540"/>
                  <a:pt x="173" y="585"/>
                  <a:pt x="144" y="592"/>
                </a:cubicBezTo>
                <a:cubicBezTo>
                  <a:pt x="115" y="599"/>
                  <a:pt x="60" y="568"/>
                  <a:pt x="44" y="536"/>
                </a:cubicBezTo>
                <a:cubicBezTo>
                  <a:pt x="28" y="504"/>
                  <a:pt x="55" y="455"/>
                  <a:pt x="48" y="400"/>
                </a:cubicBezTo>
                <a:cubicBezTo>
                  <a:pt x="41" y="345"/>
                  <a:pt x="0" y="256"/>
                  <a:pt x="0" y="20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6" name="Freeform 31">
            <a:extLst>
              <a:ext uri="{FF2B5EF4-FFF2-40B4-BE49-F238E27FC236}">
                <a16:creationId xmlns:a16="http://schemas.microsoft.com/office/drawing/2014/main" id="{1A4F980B-A050-4319-9DC0-C6ABAEC2A91C}"/>
              </a:ext>
            </a:extLst>
          </p:cNvPr>
          <p:cNvSpPr>
            <a:spLocks/>
          </p:cNvSpPr>
          <p:nvPr/>
        </p:nvSpPr>
        <p:spPr bwMode="auto">
          <a:xfrm>
            <a:off x="7289800" y="4456113"/>
            <a:ext cx="247650" cy="146050"/>
          </a:xfrm>
          <a:custGeom>
            <a:avLst/>
            <a:gdLst>
              <a:gd name="T0" fmla="*/ 2147483646 w 198"/>
              <a:gd name="T1" fmla="*/ 2147483646 h 159"/>
              <a:gd name="T2" fmla="*/ 2147483646 w 198"/>
              <a:gd name="T3" fmla="*/ 2147483646 h 159"/>
              <a:gd name="T4" fmla="*/ 2147483646 w 198"/>
              <a:gd name="T5" fmla="*/ 2147483646 h 159"/>
              <a:gd name="T6" fmla="*/ 2147483646 w 198"/>
              <a:gd name="T7" fmla="*/ 2147483646 h 159"/>
              <a:gd name="T8" fmla="*/ 2147483646 w 198"/>
              <a:gd name="T9" fmla="*/ 2147483646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159"/>
              <a:gd name="T17" fmla="*/ 198 w 198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159">
                <a:moveTo>
                  <a:pt x="91" y="8"/>
                </a:moveTo>
                <a:cubicBezTo>
                  <a:pt x="59" y="16"/>
                  <a:pt x="0" y="103"/>
                  <a:pt x="3" y="127"/>
                </a:cubicBezTo>
                <a:cubicBezTo>
                  <a:pt x="4" y="147"/>
                  <a:pt x="75" y="159"/>
                  <a:pt x="107" y="151"/>
                </a:cubicBezTo>
                <a:cubicBezTo>
                  <a:pt x="139" y="143"/>
                  <a:pt x="198" y="103"/>
                  <a:pt x="195" y="79"/>
                </a:cubicBezTo>
                <a:cubicBezTo>
                  <a:pt x="192" y="55"/>
                  <a:pt x="123" y="0"/>
                  <a:pt x="91" y="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7" name="Freeform 36">
            <a:extLst>
              <a:ext uri="{FF2B5EF4-FFF2-40B4-BE49-F238E27FC236}">
                <a16:creationId xmlns:a16="http://schemas.microsoft.com/office/drawing/2014/main" id="{A11B7192-40AC-4AA9-98DF-45C18E2D5D2D}"/>
              </a:ext>
            </a:extLst>
          </p:cNvPr>
          <p:cNvSpPr>
            <a:spLocks/>
          </p:cNvSpPr>
          <p:nvPr/>
        </p:nvSpPr>
        <p:spPr bwMode="auto">
          <a:xfrm>
            <a:off x="5118101" y="3681413"/>
            <a:ext cx="644525" cy="150812"/>
          </a:xfrm>
          <a:custGeom>
            <a:avLst/>
            <a:gdLst>
              <a:gd name="T0" fmla="*/ 0 w 516"/>
              <a:gd name="T1" fmla="*/ 2147483646 h 164"/>
              <a:gd name="T2" fmla="*/ 2147483646 w 516"/>
              <a:gd name="T3" fmla="*/ 2147483646 h 164"/>
              <a:gd name="T4" fmla="*/ 2147483646 w 516"/>
              <a:gd name="T5" fmla="*/ 2147483646 h 164"/>
              <a:gd name="T6" fmla="*/ 2147483646 w 516"/>
              <a:gd name="T7" fmla="*/ 2147483646 h 164"/>
              <a:gd name="T8" fmla="*/ 2147483646 w 516"/>
              <a:gd name="T9" fmla="*/ 2147483646 h 164"/>
              <a:gd name="T10" fmla="*/ 2147483646 w 516"/>
              <a:gd name="T11" fmla="*/ 2147483646 h 164"/>
              <a:gd name="T12" fmla="*/ 2147483646 w 516"/>
              <a:gd name="T13" fmla="*/ 2147483646 h 164"/>
              <a:gd name="T14" fmla="*/ 2147483646 w 516"/>
              <a:gd name="T15" fmla="*/ 2147483646 h 164"/>
              <a:gd name="T16" fmla="*/ 0 w 516"/>
              <a:gd name="T17" fmla="*/ 2147483646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6"/>
              <a:gd name="T28" fmla="*/ 0 h 164"/>
              <a:gd name="T29" fmla="*/ 516 w 516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6" h="164">
                <a:moveTo>
                  <a:pt x="0" y="104"/>
                </a:moveTo>
                <a:cubicBezTo>
                  <a:pt x="34" y="89"/>
                  <a:pt x="186" y="72"/>
                  <a:pt x="252" y="56"/>
                </a:cubicBezTo>
                <a:cubicBezTo>
                  <a:pt x="318" y="40"/>
                  <a:pt x="356" y="16"/>
                  <a:pt x="396" y="8"/>
                </a:cubicBezTo>
                <a:cubicBezTo>
                  <a:pt x="436" y="0"/>
                  <a:pt x="476" y="0"/>
                  <a:pt x="492" y="8"/>
                </a:cubicBezTo>
                <a:cubicBezTo>
                  <a:pt x="508" y="16"/>
                  <a:pt x="516" y="44"/>
                  <a:pt x="492" y="56"/>
                </a:cubicBezTo>
                <a:cubicBezTo>
                  <a:pt x="468" y="68"/>
                  <a:pt x="404" y="63"/>
                  <a:pt x="348" y="77"/>
                </a:cubicBezTo>
                <a:cubicBezTo>
                  <a:pt x="292" y="91"/>
                  <a:pt x="201" y="130"/>
                  <a:pt x="153" y="143"/>
                </a:cubicBezTo>
                <a:cubicBezTo>
                  <a:pt x="105" y="156"/>
                  <a:pt x="82" y="164"/>
                  <a:pt x="57" y="158"/>
                </a:cubicBezTo>
                <a:cubicBezTo>
                  <a:pt x="32" y="152"/>
                  <a:pt x="12" y="115"/>
                  <a:pt x="0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8" name="Freeform 37">
            <a:extLst>
              <a:ext uri="{FF2B5EF4-FFF2-40B4-BE49-F238E27FC236}">
                <a16:creationId xmlns:a16="http://schemas.microsoft.com/office/drawing/2014/main" id="{8D890F0F-AA39-4A5B-8FD8-3925D918EDC1}"/>
              </a:ext>
            </a:extLst>
          </p:cNvPr>
          <p:cNvSpPr>
            <a:spLocks/>
          </p:cNvSpPr>
          <p:nvPr/>
        </p:nvSpPr>
        <p:spPr bwMode="auto">
          <a:xfrm>
            <a:off x="5172076" y="3721101"/>
            <a:ext cx="530225" cy="150813"/>
          </a:xfrm>
          <a:custGeom>
            <a:avLst/>
            <a:gdLst>
              <a:gd name="T0" fmla="*/ 2147483646 w 424"/>
              <a:gd name="T1" fmla="*/ 2147483646 h 165"/>
              <a:gd name="T2" fmla="*/ 2147483646 w 424"/>
              <a:gd name="T3" fmla="*/ 2147483646 h 165"/>
              <a:gd name="T4" fmla="*/ 2147483646 w 424"/>
              <a:gd name="T5" fmla="*/ 2147483646 h 165"/>
              <a:gd name="T6" fmla="*/ 2147483646 w 424"/>
              <a:gd name="T7" fmla="*/ 2147483646 h 165"/>
              <a:gd name="T8" fmla="*/ 2147483646 w 424"/>
              <a:gd name="T9" fmla="*/ 2147483646 h 165"/>
              <a:gd name="T10" fmla="*/ 2147483646 w 424"/>
              <a:gd name="T11" fmla="*/ 2147483646 h 165"/>
              <a:gd name="T12" fmla="*/ 2147483646 w 424"/>
              <a:gd name="T13" fmla="*/ 2147483646 h 165"/>
              <a:gd name="T14" fmla="*/ 2147483646 w 424"/>
              <a:gd name="T15" fmla="*/ 2147483646 h 165"/>
              <a:gd name="T16" fmla="*/ 2147483646 w 424"/>
              <a:gd name="T17" fmla="*/ 2147483646 h 1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4"/>
              <a:gd name="T28" fmla="*/ 0 h 165"/>
              <a:gd name="T29" fmla="*/ 424 w 424"/>
              <a:gd name="T30" fmla="*/ 165 h 1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4" h="165">
                <a:moveTo>
                  <a:pt x="16" y="110"/>
                </a:moveTo>
                <a:cubicBezTo>
                  <a:pt x="37" y="98"/>
                  <a:pt x="105" y="95"/>
                  <a:pt x="145" y="86"/>
                </a:cubicBezTo>
                <a:cubicBezTo>
                  <a:pt x="185" y="77"/>
                  <a:pt x="221" y="65"/>
                  <a:pt x="256" y="53"/>
                </a:cubicBezTo>
                <a:cubicBezTo>
                  <a:pt x="291" y="41"/>
                  <a:pt x="328" y="20"/>
                  <a:pt x="352" y="14"/>
                </a:cubicBezTo>
                <a:cubicBezTo>
                  <a:pt x="376" y="8"/>
                  <a:pt x="424" y="0"/>
                  <a:pt x="400" y="17"/>
                </a:cubicBezTo>
                <a:cubicBezTo>
                  <a:pt x="376" y="34"/>
                  <a:pt x="257" y="94"/>
                  <a:pt x="205" y="116"/>
                </a:cubicBezTo>
                <a:cubicBezTo>
                  <a:pt x="153" y="138"/>
                  <a:pt x="119" y="145"/>
                  <a:pt x="88" y="152"/>
                </a:cubicBezTo>
                <a:cubicBezTo>
                  <a:pt x="57" y="159"/>
                  <a:pt x="28" y="165"/>
                  <a:pt x="16" y="158"/>
                </a:cubicBezTo>
                <a:cubicBezTo>
                  <a:pt x="4" y="151"/>
                  <a:pt x="0" y="118"/>
                  <a:pt x="16" y="11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89" name="Freeform 38">
            <a:extLst>
              <a:ext uri="{FF2B5EF4-FFF2-40B4-BE49-F238E27FC236}">
                <a16:creationId xmlns:a16="http://schemas.microsoft.com/office/drawing/2014/main" id="{6C79B022-13BD-4166-9F36-5B4DEE5A43B2}"/>
              </a:ext>
            </a:extLst>
          </p:cNvPr>
          <p:cNvSpPr>
            <a:spLocks/>
          </p:cNvSpPr>
          <p:nvPr/>
        </p:nvSpPr>
        <p:spPr bwMode="auto">
          <a:xfrm>
            <a:off x="5189539" y="3713164"/>
            <a:ext cx="547687" cy="200025"/>
          </a:xfrm>
          <a:custGeom>
            <a:avLst/>
            <a:gdLst>
              <a:gd name="T0" fmla="*/ 2147483646 w 438"/>
              <a:gd name="T1" fmla="*/ 2147483646 h 217"/>
              <a:gd name="T2" fmla="*/ 2147483646 w 438"/>
              <a:gd name="T3" fmla="*/ 2147483646 h 217"/>
              <a:gd name="T4" fmla="*/ 2147483646 w 438"/>
              <a:gd name="T5" fmla="*/ 2147483646 h 217"/>
              <a:gd name="T6" fmla="*/ 2147483646 w 438"/>
              <a:gd name="T7" fmla="*/ 2147483646 h 217"/>
              <a:gd name="T8" fmla="*/ 2147483646 w 438"/>
              <a:gd name="T9" fmla="*/ 2147483646 h 217"/>
              <a:gd name="T10" fmla="*/ 2147483646 w 438"/>
              <a:gd name="T11" fmla="*/ 2147483646 h 217"/>
              <a:gd name="T12" fmla="*/ 2147483646 w 438"/>
              <a:gd name="T13" fmla="*/ 2147483646 h 217"/>
              <a:gd name="T14" fmla="*/ 2147483646 w 438"/>
              <a:gd name="T15" fmla="*/ 2147483646 h 217"/>
              <a:gd name="T16" fmla="*/ 2147483646 w 438"/>
              <a:gd name="T17" fmla="*/ 2147483646 h 2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8"/>
              <a:gd name="T28" fmla="*/ 0 h 217"/>
              <a:gd name="T29" fmla="*/ 438 w 438"/>
              <a:gd name="T30" fmla="*/ 217 h 2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8" h="217">
                <a:moveTo>
                  <a:pt x="2" y="166"/>
                </a:moveTo>
                <a:cubicBezTo>
                  <a:pt x="13" y="156"/>
                  <a:pt x="76" y="162"/>
                  <a:pt x="113" y="154"/>
                </a:cubicBezTo>
                <a:cubicBezTo>
                  <a:pt x="150" y="146"/>
                  <a:pt x="179" y="137"/>
                  <a:pt x="224" y="115"/>
                </a:cubicBezTo>
                <a:cubicBezTo>
                  <a:pt x="269" y="93"/>
                  <a:pt x="353" y="38"/>
                  <a:pt x="386" y="22"/>
                </a:cubicBezTo>
                <a:cubicBezTo>
                  <a:pt x="419" y="6"/>
                  <a:pt x="438" y="0"/>
                  <a:pt x="422" y="16"/>
                </a:cubicBezTo>
                <a:cubicBezTo>
                  <a:pt x="406" y="32"/>
                  <a:pt x="328" y="93"/>
                  <a:pt x="290" y="118"/>
                </a:cubicBezTo>
                <a:cubicBezTo>
                  <a:pt x="252" y="143"/>
                  <a:pt x="237" y="150"/>
                  <a:pt x="194" y="166"/>
                </a:cubicBezTo>
                <a:cubicBezTo>
                  <a:pt x="151" y="182"/>
                  <a:pt x="64" y="217"/>
                  <a:pt x="32" y="217"/>
                </a:cubicBezTo>
                <a:cubicBezTo>
                  <a:pt x="0" y="217"/>
                  <a:pt x="8" y="177"/>
                  <a:pt x="2" y="166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0" name="Freeform 39">
            <a:extLst>
              <a:ext uri="{FF2B5EF4-FFF2-40B4-BE49-F238E27FC236}">
                <a16:creationId xmlns:a16="http://schemas.microsoft.com/office/drawing/2014/main" id="{5301F147-9567-464F-86C8-B46B0A51E050}"/>
              </a:ext>
            </a:extLst>
          </p:cNvPr>
          <p:cNvSpPr>
            <a:spLocks/>
          </p:cNvSpPr>
          <p:nvPr/>
        </p:nvSpPr>
        <p:spPr bwMode="auto">
          <a:xfrm>
            <a:off x="5222875" y="3702051"/>
            <a:ext cx="596900" cy="244475"/>
          </a:xfrm>
          <a:custGeom>
            <a:avLst/>
            <a:gdLst>
              <a:gd name="T0" fmla="*/ 0 w 478"/>
              <a:gd name="T1" fmla="*/ 2147483646 h 266"/>
              <a:gd name="T2" fmla="*/ 2147483646 w 478"/>
              <a:gd name="T3" fmla="*/ 2147483646 h 266"/>
              <a:gd name="T4" fmla="*/ 2147483646 w 478"/>
              <a:gd name="T5" fmla="*/ 2147483646 h 266"/>
              <a:gd name="T6" fmla="*/ 2147483646 w 478"/>
              <a:gd name="T7" fmla="*/ 2147483646 h 266"/>
              <a:gd name="T8" fmla="*/ 2147483646 w 478"/>
              <a:gd name="T9" fmla="*/ 2147483646 h 266"/>
              <a:gd name="T10" fmla="*/ 2147483646 w 478"/>
              <a:gd name="T11" fmla="*/ 2147483646 h 266"/>
              <a:gd name="T12" fmla="*/ 2147483646 w 478"/>
              <a:gd name="T13" fmla="*/ 2147483646 h 266"/>
              <a:gd name="T14" fmla="*/ 2147483646 w 478"/>
              <a:gd name="T15" fmla="*/ 2147483646 h 266"/>
              <a:gd name="T16" fmla="*/ 0 w 478"/>
              <a:gd name="T17" fmla="*/ 2147483646 h 2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8"/>
              <a:gd name="T28" fmla="*/ 0 h 266"/>
              <a:gd name="T29" fmla="*/ 478 w 478"/>
              <a:gd name="T30" fmla="*/ 266 h 2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8" h="266">
                <a:moveTo>
                  <a:pt x="0" y="227"/>
                </a:moveTo>
                <a:cubicBezTo>
                  <a:pt x="30" y="211"/>
                  <a:pt x="124" y="195"/>
                  <a:pt x="168" y="179"/>
                </a:cubicBezTo>
                <a:cubicBezTo>
                  <a:pt x="212" y="163"/>
                  <a:pt x="223" y="157"/>
                  <a:pt x="264" y="131"/>
                </a:cubicBezTo>
                <a:cubicBezTo>
                  <a:pt x="305" y="105"/>
                  <a:pt x="384" y="38"/>
                  <a:pt x="417" y="20"/>
                </a:cubicBezTo>
                <a:cubicBezTo>
                  <a:pt x="450" y="2"/>
                  <a:pt x="478" y="0"/>
                  <a:pt x="459" y="23"/>
                </a:cubicBezTo>
                <a:cubicBezTo>
                  <a:pt x="440" y="46"/>
                  <a:pt x="348" y="124"/>
                  <a:pt x="300" y="158"/>
                </a:cubicBezTo>
                <a:cubicBezTo>
                  <a:pt x="252" y="192"/>
                  <a:pt x="213" y="209"/>
                  <a:pt x="168" y="227"/>
                </a:cubicBezTo>
                <a:cubicBezTo>
                  <a:pt x="123" y="245"/>
                  <a:pt x="61" y="266"/>
                  <a:pt x="33" y="266"/>
                </a:cubicBezTo>
                <a:cubicBezTo>
                  <a:pt x="5" y="266"/>
                  <a:pt x="7" y="235"/>
                  <a:pt x="0" y="227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1" name="Freeform 40">
            <a:extLst>
              <a:ext uri="{FF2B5EF4-FFF2-40B4-BE49-F238E27FC236}">
                <a16:creationId xmlns:a16="http://schemas.microsoft.com/office/drawing/2014/main" id="{6EF39C23-8AC7-4AE3-8270-FCDC1AFD6D9E}"/>
              </a:ext>
            </a:extLst>
          </p:cNvPr>
          <p:cNvSpPr>
            <a:spLocks/>
          </p:cNvSpPr>
          <p:nvPr/>
        </p:nvSpPr>
        <p:spPr bwMode="auto">
          <a:xfrm>
            <a:off x="5613401" y="3622676"/>
            <a:ext cx="119063" cy="176213"/>
          </a:xfrm>
          <a:custGeom>
            <a:avLst/>
            <a:gdLst>
              <a:gd name="T0" fmla="*/ 0 w 96"/>
              <a:gd name="T1" fmla="*/ 2147483646 h 192"/>
              <a:gd name="T2" fmla="*/ 2147483646 w 96"/>
              <a:gd name="T3" fmla="*/ 2147483646 h 192"/>
              <a:gd name="T4" fmla="*/ 2147483646 w 96"/>
              <a:gd name="T5" fmla="*/ 2147483646 h 192"/>
              <a:gd name="T6" fmla="*/ 2147483646 w 96"/>
              <a:gd name="T7" fmla="*/ 2147483646 h 192"/>
              <a:gd name="T8" fmla="*/ 0 w 96"/>
              <a:gd name="T9" fmla="*/ 2147483646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92"/>
              <a:gd name="T17" fmla="*/ 96 w 96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92">
                <a:moveTo>
                  <a:pt x="0" y="24"/>
                </a:moveTo>
                <a:cubicBezTo>
                  <a:pt x="0" y="48"/>
                  <a:pt x="32" y="144"/>
                  <a:pt x="48" y="168"/>
                </a:cubicBezTo>
                <a:cubicBezTo>
                  <a:pt x="64" y="192"/>
                  <a:pt x="96" y="192"/>
                  <a:pt x="96" y="168"/>
                </a:cubicBezTo>
                <a:cubicBezTo>
                  <a:pt x="96" y="144"/>
                  <a:pt x="64" y="48"/>
                  <a:pt x="48" y="24"/>
                </a:cubicBezTo>
                <a:cubicBezTo>
                  <a:pt x="32" y="0"/>
                  <a:pt x="0" y="0"/>
                  <a:pt x="0" y="24"/>
                </a:cubicBez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2" name="Freeform 45">
            <a:extLst>
              <a:ext uri="{FF2B5EF4-FFF2-40B4-BE49-F238E27FC236}">
                <a16:creationId xmlns:a16="http://schemas.microsoft.com/office/drawing/2014/main" id="{B4166090-2991-48C3-8CD2-957ECA9417BC}"/>
              </a:ext>
            </a:extLst>
          </p:cNvPr>
          <p:cNvSpPr>
            <a:spLocks/>
          </p:cNvSpPr>
          <p:nvPr/>
        </p:nvSpPr>
        <p:spPr bwMode="auto">
          <a:xfrm>
            <a:off x="5232400" y="2098675"/>
            <a:ext cx="420688" cy="44450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3" name="Freeform 46">
            <a:extLst>
              <a:ext uri="{FF2B5EF4-FFF2-40B4-BE49-F238E27FC236}">
                <a16:creationId xmlns:a16="http://schemas.microsoft.com/office/drawing/2014/main" id="{AF3920A6-BEB8-4EDA-9221-6EEEC3B34FC1}"/>
              </a:ext>
            </a:extLst>
          </p:cNvPr>
          <p:cNvSpPr>
            <a:spLocks/>
          </p:cNvSpPr>
          <p:nvPr/>
        </p:nvSpPr>
        <p:spPr bwMode="auto">
          <a:xfrm>
            <a:off x="5232400" y="2143125"/>
            <a:ext cx="420688" cy="44450"/>
          </a:xfrm>
          <a:custGeom>
            <a:avLst/>
            <a:gdLst>
              <a:gd name="T0" fmla="*/ 2147483646 w 384"/>
              <a:gd name="T1" fmla="*/ 2147483646 h 56"/>
              <a:gd name="T2" fmla="*/ 2147483646 w 384"/>
              <a:gd name="T3" fmla="*/ 2147483646 h 56"/>
              <a:gd name="T4" fmla="*/ 0 w 384"/>
              <a:gd name="T5" fmla="*/ 2147483646 h 56"/>
              <a:gd name="T6" fmla="*/ 0 60000 65536"/>
              <a:gd name="T7" fmla="*/ 0 60000 65536"/>
              <a:gd name="T8" fmla="*/ 0 60000 65536"/>
              <a:gd name="T9" fmla="*/ 0 w 384"/>
              <a:gd name="T10" fmla="*/ 0 h 56"/>
              <a:gd name="T11" fmla="*/ 384 w 38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6">
                <a:moveTo>
                  <a:pt x="384" y="8"/>
                </a:moveTo>
                <a:cubicBezTo>
                  <a:pt x="320" y="4"/>
                  <a:pt x="256" y="0"/>
                  <a:pt x="192" y="8"/>
                </a:cubicBezTo>
                <a:cubicBezTo>
                  <a:pt x="128" y="16"/>
                  <a:pt x="64" y="36"/>
                  <a:pt x="0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4" name="Freeform 51">
            <a:extLst>
              <a:ext uri="{FF2B5EF4-FFF2-40B4-BE49-F238E27FC236}">
                <a16:creationId xmlns:a16="http://schemas.microsoft.com/office/drawing/2014/main" id="{E7A3A1B8-4795-490B-8CA6-B01E96E7E8A5}"/>
              </a:ext>
            </a:extLst>
          </p:cNvPr>
          <p:cNvSpPr>
            <a:spLocks/>
          </p:cNvSpPr>
          <p:nvPr/>
        </p:nvSpPr>
        <p:spPr bwMode="auto">
          <a:xfrm>
            <a:off x="6073775" y="2009775"/>
            <a:ext cx="419100" cy="13335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5" name="Freeform 52">
            <a:extLst>
              <a:ext uri="{FF2B5EF4-FFF2-40B4-BE49-F238E27FC236}">
                <a16:creationId xmlns:a16="http://schemas.microsoft.com/office/drawing/2014/main" id="{DDA2D9F8-9C12-4B5F-AB76-6D2724C79490}"/>
              </a:ext>
            </a:extLst>
          </p:cNvPr>
          <p:cNvSpPr>
            <a:spLocks/>
          </p:cNvSpPr>
          <p:nvPr/>
        </p:nvSpPr>
        <p:spPr bwMode="auto">
          <a:xfrm>
            <a:off x="6073775" y="2054225"/>
            <a:ext cx="419100" cy="13335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6" name="Freeform 53">
            <a:extLst>
              <a:ext uri="{FF2B5EF4-FFF2-40B4-BE49-F238E27FC236}">
                <a16:creationId xmlns:a16="http://schemas.microsoft.com/office/drawing/2014/main" id="{1E8E2E87-E31D-4515-9D36-4BE825B97534}"/>
              </a:ext>
            </a:extLst>
          </p:cNvPr>
          <p:cNvSpPr>
            <a:spLocks/>
          </p:cNvSpPr>
          <p:nvPr/>
        </p:nvSpPr>
        <p:spPr bwMode="auto">
          <a:xfrm>
            <a:off x="6073775" y="2097088"/>
            <a:ext cx="419100" cy="133350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7" name="Freeform 54">
            <a:extLst>
              <a:ext uri="{FF2B5EF4-FFF2-40B4-BE49-F238E27FC236}">
                <a16:creationId xmlns:a16="http://schemas.microsoft.com/office/drawing/2014/main" id="{D865621C-1E7E-438B-9B50-B2EC53F4A695}"/>
              </a:ext>
            </a:extLst>
          </p:cNvPr>
          <p:cNvSpPr>
            <a:spLocks/>
          </p:cNvSpPr>
          <p:nvPr/>
        </p:nvSpPr>
        <p:spPr bwMode="auto">
          <a:xfrm>
            <a:off x="6073775" y="2143126"/>
            <a:ext cx="419100" cy="131763"/>
          </a:xfrm>
          <a:custGeom>
            <a:avLst/>
            <a:gdLst>
              <a:gd name="T0" fmla="*/ 0 w 336"/>
              <a:gd name="T1" fmla="*/ 0 h 144"/>
              <a:gd name="T2" fmla="*/ 2147483646 w 336"/>
              <a:gd name="T3" fmla="*/ 2147483646 h 144"/>
              <a:gd name="T4" fmla="*/ 2147483646 w 336"/>
              <a:gd name="T5" fmla="*/ 2147483646 h 144"/>
              <a:gd name="T6" fmla="*/ 0 60000 65536"/>
              <a:gd name="T7" fmla="*/ 0 60000 65536"/>
              <a:gd name="T8" fmla="*/ 0 60000 65536"/>
              <a:gd name="T9" fmla="*/ 0 w 336"/>
              <a:gd name="T10" fmla="*/ 0 h 144"/>
              <a:gd name="T11" fmla="*/ 336 w 33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44">
                <a:moveTo>
                  <a:pt x="0" y="0"/>
                </a:moveTo>
                <a:cubicBezTo>
                  <a:pt x="92" y="12"/>
                  <a:pt x="184" y="24"/>
                  <a:pt x="240" y="48"/>
                </a:cubicBezTo>
                <a:cubicBezTo>
                  <a:pt x="296" y="72"/>
                  <a:pt x="316" y="108"/>
                  <a:pt x="336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8" name="Freeform 6">
            <a:extLst>
              <a:ext uri="{FF2B5EF4-FFF2-40B4-BE49-F238E27FC236}">
                <a16:creationId xmlns:a16="http://schemas.microsoft.com/office/drawing/2014/main" id="{74F5EA27-1F93-4384-99E4-F0F47E506965}"/>
              </a:ext>
            </a:extLst>
          </p:cNvPr>
          <p:cNvSpPr>
            <a:spLocks/>
          </p:cNvSpPr>
          <p:nvPr/>
        </p:nvSpPr>
        <p:spPr bwMode="auto">
          <a:xfrm>
            <a:off x="5541964" y="1743076"/>
            <a:ext cx="661987" cy="512763"/>
          </a:xfrm>
          <a:custGeom>
            <a:avLst/>
            <a:gdLst>
              <a:gd name="T0" fmla="*/ 2147483646 w 530"/>
              <a:gd name="T1" fmla="*/ 2147483646 h 558"/>
              <a:gd name="T2" fmla="*/ 2147483646 w 530"/>
              <a:gd name="T3" fmla="*/ 2147483646 h 558"/>
              <a:gd name="T4" fmla="*/ 2147483646 w 530"/>
              <a:gd name="T5" fmla="*/ 2147483646 h 558"/>
              <a:gd name="T6" fmla="*/ 2147483646 w 530"/>
              <a:gd name="T7" fmla="*/ 2147483646 h 558"/>
              <a:gd name="T8" fmla="*/ 2147483646 w 530"/>
              <a:gd name="T9" fmla="*/ 0 h 558"/>
              <a:gd name="T10" fmla="*/ 2147483646 w 530"/>
              <a:gd name="T11" fmla="*/ 2147483646 h 558"/>
              <a:gd name="T12" fmla="*/ 2147483646 w 530"/>
              <a:gd name="T13" fmla="*/ 2147483646 h 558"/>
              <a:gd name="T14" fmla="*/ 2147483646 w 530"/>
              <a:gd name="T15" fmla="*/ 2147483646 h 558"/>
              <a:gd name="T16" fmla="*/ 2147483646 w 530"/>
              <a:gd name="T17" fmla="*/ 2147483646 h 558"/>
              <a:gd name="T18" fmla="*/ 2147483646 w 530"/>
              <a:gd name="T19" fmla="*/ 2147483646 h 558"/>
              <a:gd name="T20" fmla="*/ 2147483646 w 530"/>
              <a:gd name="T21" fmla="*/ 2147483646 h 558"/>
              <a:gd name="T22" fmla="*/ 2147483646 w 530"/>
              <a:gd name="T23" fmla="*/ 2147483646 h 558"/>
              <a:gd name="T24" fmla="*/ 2147483646 w 530"/>
              <a:gd name="T25" fmla="*/ 2147483646 h 5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30"/>
              <a:gd name="T40" fmla="*/ 0 h 558"/>
              <a:gd name="T41" fmla="*/ 530 w 530"/>
              <a:gd name="T42" fmla="*/ 558 h 5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30" h="558">
                <a:moveTo>
                  <a:pt x="9" y="530"/>
                </a:moveTo>
                <a:cubicBezTo>
                  <a:pt x="27" y="499"/>
                  <a:pt x="116" y="386"/>
                  <a:pt x="156" y="338"/>
                </a:cubicBezTo>
                <a:cubicBezTo>
                  <a:pt x="196" y="290"/>
                  <a:pt x="227" y="270"/>
                  <a:pt x="249" y="242"/>
                </a:cubicBezTo>
                <a:cubicBezTo>
                  <a:pt x="271" y="214"/>
                  <a:pt x="279" y="210"/>
                  <a:pt x="287" y="170"/>
                </a:cubicBezTo>
                <a:cubicBezTo>
                  <a:pt x="295" y="130"/>
                  <a:pt x="302" y="0"/>
                  <a:pt x="300" y="0"/>
                </a:cubicBezTo>
                <a:cubicBezTo>
                  <a:pt x="298" y="0"/>
                  <a:pt x="296" y="131"/>
                  <a:pt x="302" y="173"/>
                </a:cubicBezTo>
                <a:cubicBezTo>
                  <a:pt x="308" y="215"/>
                  <a:pt x="304" y="202"/>
                  <a:pt x="337" y="250"/>
                </a:cubicBezTo>
                <a:cubicBezTo>
                  <a:pt x="370" y="298"/>
                  <a:pt x="472" y="409"/>
                  <a:pt x="501" y="458"/>
                </a:cubicBezTo>
                <a:cubicBezTo>
                  <a:pt x="530" y="507"/>
                  <a:pt x="530" y="552"/>
                  <a:pt x="513" y="542"/>
                </a:cubicBezTo>
                <a:cubicBezTo>
                  <a:pt x="496" y="532"/>
                  <a:pt x="439" y="439"/>
                  <a:pt x="400" y="401"/>
                </a:cubicBezTo>
                <a:cubicBezTo>
                  <a:pt x="361" y="363"/>
                  <a:pt x="340" y="293"/>
                  <a:pt x="281" y="313"/>
                </a:cubicBezTo>
                <a:cubicBezTo>
                  <a:pt x="222" y="333"/>
                  <a:pt x="90" y="486"/>
                  <a:pt x="45" y="522"/>
                </a:cubicBezTo>
                <a:cubicBezTo>
                  <a:pt x="0" y="558"/>
                  <a:pt x="16" y="528"/>
                  <a:pt x="9" y="53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99" name="Oval 8">
            <a:extLst>
              <a:ext uri="{FF2B5EF4-FFF2-40B4-BE49-F238E27FC236}">
                <a16:creationId xmlns:a16="http://schemas.microsoft.com/office/drawing/2014/main" id="{DBC62708-208B-4E5C-96EC-73182638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3113" y="1701800"/>
            <a:ext cx="120650" cy="444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00" name="Freeform 55">
            <a:extLst>
              <a:ext uri="{FF2B5EF4-FFF2-40B4-BE49-F238E27FC236}">
                <a16:creationId xmlns:a16="http://schemas.microsoft.com/office/drawing/2014/main" id="{AD60C7E9-B894-4AE9-9D28-3E003ACD0646}"/>
              </a:ext>
            </a:extLst>
          </p:cNvPr>
          <p:cNvSpPr>
            <a:spLocks/>
          </p:cNvSpPr>
          <p:nvPr/>
        </p:nvSpPr>
        <p:spPr bwMode="auto">
          <a:xfrm>
            <a:off x="5811838" y="1912939"/>
            <a:ext cx="106362" cy="130175"/>
          </a:xfrm>
          <a:custGeom>
            <a:avLst/>
            <a:gdLst>
              <a:gd name="T0" fmla="*/ 2147483646 w 85"/>
              <a:gd name="T1" fmla="*/ 2147483646 h 143"/>
              <a:gd name="T2" fmla="*/ 2147483646 w 85"/>
              <a:gd name="T3" fmla="*/ 2147483646 h 143"/>
              <a:gd name="T4" fmla="*/ 2147483646 w 85"/>
              <a:gd name="T5" fmla="*/ 2147483646 h 143"/>
              <a:gd name="T6" fmla="*/ 2147483646 w 85"/>
              <a:gd name="T7" fmla="*/ 2147483646 h 143"/>
              <a:gd name="T8" fmla="*/ 2147483646 w 85"/>
              <a:gd name="T9" fmla="*/ 2147483646 h 143"/>
              <a:gd name="T10" fmla="*/ 2147483646 w 85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"/>
              <a:gd name="T19" fmla="*/ 0 h 143"/>
              <a:gd name="T20" fmla="*/ 85 w 85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" h="143">
                <a:moveTo>
                  <a:pt x="26" y="104"/>
                </a:moveTo>
                <a:cubicBezTo>
                  <a:pt x="15" y="127"/>
                  <a:pt x="0" y="143"/>
                  <a:pt x="8" y="143"/>
                </a:cubicBezTo>
                <a:cubicBezTo>
                  <a:pt x="16" y="143"/>
                  <a:pt x="63" y="118"/>
                  <a:pt x="74" y="104"/>
                </a:cubicBezTo>
                <a:cubicBezTo>
                  <a:pt x="85" y="90"/>
                  <a:pt x="74" y="72"/>
                  <a:pt x="74" y="56"/>
                </a:cubicBezTo>
                <a:cubicBezTo>
                  <a:pt x="74" y="40"/>
                  <a:pt x="82" y="0"/>
                  <a:pt x="74" y="8"/>
                </a:cubicBezTo>
                <a:cubicBezTo>
                  <a:pt x="66" y="16"/>
                  <a:pt x="34" y="80"/>
                  <a:pt x="26" y="10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01" name="Freeform 56">
            <a:extLst>
              <a:ext uri="{FF2B5EF4-FFF2-40B4-BE49-F238E27FC236}">
                <a16:creationId xmlns:a16="http://schemas.microsoft.com/office/drawing/2014/main" id="{5F03AB93-1178-4828-904A-52BF277B283A}"/>
              </a:ext>
            </a:extLst>
          </p:cNvPr>
          <p:cNvSpPr>
            <a:spLocks/>
          </p:cNvSpPr>
          <p:nvPr/>
        </p:nvSpPr>
        <p:spPr bwMode="auto">
          <a:xfrm>
            <a:off x="5903914" y="1912938"/>
            <a:ext cx="115887" cy="138112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152"/>
              <a:gd name="T20" fmla="*/ 92 w 92"/>
              <a:gd name="T21" fmla="*/ 152 h 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152">
                <a:moveTo>
                  <a:pt x="63" y="99"/>
                </a:moveTo>
                <a:cubicBezTo>
                  <a:pt x="75" y="123"/>
                  <a:pt x="92" y="150"/>
                  <a:pt x="84" y="151"/>
                </a:cubicBezTo>
                <a:cubicBezTo>
                  <a:pt x="76" y="152"/>
                  <a:pt x="24" y="119"/>
                  <a:pt x="12" y="103"/>
                </a:cubicBezTo>
                <a:cubicBezTo>
                  <a:pt x="0" y="87"/>
                  <a:pt x="12" y="71"/>
                  <a:pt x="12" y="55"/>
                </a:cubicBezTo>
                <a:cubicBezTo>
                  <a:pt x="12" y="39"/>
                  <a:pt x="4" y="0"/>
                  <a:pt x="12" y="7"/>
                </a:cubicBezTo>
                <a:cubicBezTo>
                  <a:pt x="20" y="14"/>
                  <a:pt x="51" y="75"/>
                  <a:pt x="63" y="9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9198" name="Rectangle 2">
            <a:extLst>
              <a:ext uri="{FF2B5EF4-FFF2-40B4-BE49-F238E27FC236}">
                <a16:creationId xmlns:a16="http://schemas.microsoft.com/office/drawing/2014/main" id="{88E2C28D-8180-4ED5-ADD7-A3BD4C22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5753101"/>
            <a:ext cx="4048125" cy="238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None/>
              <a:defRPr/>
            </a:pPr>
            <a:r>
              <a:rPr lang="cs-CZ" altLang="cs-CZ" sz="1050" b="1">
                <a:solidFill>
                  <a:srgbClr val="000000"/>
                </a:solidFill>
                <a:cs typeface="Arial" pitchFamily="34" charset="0"/>
              </a:rPr>
              <a:t>Upraveno dle: Poopesko Peter a kol. (1990)</a:t>
            </a:r>
            <a:endParaRPr lang="en-US" altLang="cs-CZ" sz="105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703" name="Obdélník 57">
            <a:extLst>
              <a:ext uri="{FF2B5EF4-FFF2-40B4-BE49-F238E27FC236}">
                <a16:creationId xmlns:a16="http://schemas.microsoft.com/office/drawing/2014/main" id="{836589C9-68DC-4750-8C57-C05C89ED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857250"/>
            <a:ext cx="9144001" cy="681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cs-CZ" altLang="cs-CZ" sz="2100">
                <a:solidFill>
                  <a:srgbClr val="FFFF00"/>
                </a:solidFill>
                <a:latin typeface="Times New Roman" panose="02020603050405020304" pitchFamily="18" charset="0"/>
              </a:rPr>
              <a:t>Hering – Breuer ´s reflex in animal experiment</a:t>
            </a:r>
            <a:r>
              <a:rPr lang="cs-CZ" altLang="cs-CZ" sz="210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04" name="Obdélník 58">
            <a:extLst>
              <a:ext uri="{FF2B5EF4-FFF2-40B4-BE49-F238E27FC236}">
                <a16:creationId xmlns:a16="http://schemas.microsoft.com/office/drawing/2014/main" id="{12772AD3-D1BC-44AC-BDE4-4EC0898F2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43564"/>
            <a:ext cx="9144000" cy="3571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05" name="Zástupný symbol pro číslo snímku 59">
            <a:extLst>
              <a:ext uri="{FF2B5EF4-FFF2-40B4-BE49-F238E27FC236}">
                <a16:creationId xmlns:a16="http://schemas.microsoft.com/office/drawing/2014/main" id="{77F1D43E-E3C4-495E-A5AC-910E137AE66E}"/>
              </a:ext>
            </a:extLst>
          </p:cNvPr>
          <p:cNvSpPr txBox="1">
            <a:spLocks noGrp="1"/>
          </p:cNvSpPr>
          <p:nvPr/>
        </p:nvSpPr>
        <p:spPr bwMode="auto">
          <a:xfrm>
            <a:off x="8759825" y="5643563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None/>
            </a:pPr>
            <a:fld id="{3BF0982D-17D9-455A-A434-C99A877C7239}" type="slidenum">
              <a:rPr lang="cs-CZ" altLang="cs-CZ" sz="1300">
                <a:solidFill>
                  <a:srgbClr val="FFFF00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0"/>
                </a:spcBef>
                <a:buNone/>
              </a:pPr>
              <a:t>47</a:t>
            </a:fld>
            <a:endParaRPr lang="cs-CZ" altLang="cs-CZ" sz="13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06" name="Freeform 19">
            <a:extLst>
              <a:ext uri="{FF2B5EF4-FFF2-40B4-BE49-F238E27FC236}">
                <a16:creationId xmlns:a16="http://schemas.microsoft.com/office/drawing/2014/main" id="{D13C9932-6F63-448F-B5A3-3E65362D037A}"/>
              </a:ext>
            </a:extLst>
          </p:cNvPr>
          <p:cNvSpPr>
            <a:spLocks/>
          </p:cNvSpPr>
          <p:nvPr/>
        </p:nvSpPr>
        <p:spPr bwMode="auto">
          <a:xfrm flipH="1">
            <a:off x="5335589" y="2835275"/>
            <a:ext cx="439737" cy="882650"/>
          </a:xfrm>
          <a:custGeom>
            <a:avLst/>
            <a:gdLst>
              <a:gd name="T0" fmla="*/ 2147483646 w 352"/>
              <a:gd name="T1" fmla="*/ 2147483646 h 960"/>
              <a:gd name="T2" fmla="*/ 2147483646 w 352"/>
              <a:gd name="T3" fmla="*/ 2147483646 h 960"/>
              <a:gd name="T4" fmla="*/ 2147483646 w 352"/>
              <a:gd name="T5" fmla="*/ 2147483646 h 960"/>
              <a:gd name="T6" fmla="*/ 2147483646 w 352"/>
              <a:gd name="T7" fmla="*/ 2147483646 h 960"/>
              <a:gd name="T8" fmla="*/ 2147483646 w 352"/>
              <a:gd name="T9" fmla="*/ 2147483646 h 960"/>
              <a:gd name="T10" fmla="*/ 2147483646 w 352"/>
              <a:gd name="T11" fmla="*/ 2147483646 h 960"/>
              <a:gd name="T12" fmla="*/ 2147483646 w 352"/>
              <a:gd name="T13" fmla="*/ 2147483646 h 960"/>
              <a:gd name="T14" fmla="*/ 2147483646 w 352"/>
              <a:gd name="T15" fmla="*/ 2147483646 h 960"/>
              <a:gd name="T16" fmla="*/ 2147483646 w 352"/>
              <a:gd name="T17" fmla="*/ 2147483646 h 960"/>
              <a:gd name="T18" fmla="*/ 2147483646 w 352"/>
              <a:gd name="T19" fmla="*/ 2147483646 h 960"/>
              <a:gd name="T20" fmla="*/ 2147483646 w 352"/>
              <a:gd name="T21" fmla="*/ 2147483646 h 9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2"/>
              <a:gd name="T34" fmla="*/ 0 h 960"/>
              <a:gd name="T35" fmla="*/ 352 w 352"/>
              <a:gd name="T36" fmla="*/ 960 h 9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2" h="960">
                <a:moveTo>
                  <a:pt x="16" y="888"/>
                </a:moveTo>
                <a:cubicBezTo>
                  <a:pt x="0" y="816"/>
                  <a:pt x="48" y="600"/>
                  <a:pt x="64" y="504"/>
                </a:cubicBezTo>
                <a:cubicBezTo>
                  <a:pt x="80" y="408"/>
                  <a:pt x="96" y="376"/>
                  <a:pt x="112" y="312"/>
                </a:cubicBezTo>
                <a:cubicBezTo>
                  <a:pt x="128" y="248"/>
                  <a:pt x="136" y="160"/>
                  <a:pt x="160" y="120"/>
                </a:cubicBezTo>
                <a:cubicBezTo>
                  <a:pt x="184" y="80"/>
                  <a:pt x="224" y="88"/>
                  <a:pt x="256" y="72"/>
                </a:cubicBezTo>
                <a:cubicBezTo>
                  <a:pt x="288" y="56"/>
                  <a:pt x="352" y="0"/>
                  <a:pt x="352" y="24"/>
                </a:cubicBezTo>
                <a:cubicBezTo>
                  <a:pt x="352" y="48"/>
                  <a:pt x="280" y="144"/>
                  <a:pt x="256" y="216"/>
                </a:cubicBezTo>
                <a:cubicBezTo>
                  <a:pt x="232" y="288"/>
                  <a:pt x="216" y="368"/>
                  <a:pt x="208" y="456"/>
                </a:cubicBezTo>
                <a:cubicBezTo>
                  <a:pt x="200" y="544"/>
                  <a:pt x="216" y="664"/>
                  <a:pt x="208" y="744"/>
                </a:cubicBezTo>
                <a:cubicBezTo>
                  <a:pt x="200" y="824"/>
                  <a:pt x="192" y="912"/>
                  <a:pt x="160" y="936"/>
                </a:cubicBezTo>
                <a:cubicBezTo>
                  <a:pt x="128" y="960"/>
                  <a:pt x="32" y="960"/>
                  <a:pt x="16" y="88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07" name="Freeform 20">
            <a:extLst>
              <a:ext uri="{FF2B5EF4-FFF2-40B4-BE49-F238E27FC236}">
                <a16:creationId xmlns:a16="http://schemas.microsoft.com/office/drawing/2014/main" id="{FEEBCCF8-BA25-469C-B66A-3EE7D827C467}"/>
              </a:ext>
            </a:extLst>
          </p:cNvPr>
          <p:cNvSpPr>
            <a:spLocks/>
          </p:cNvSpPr>
          <p:nvPr/>
        </p:nvSpPr>
        <p:spPr bwMode="auto">
          <a:xfrm flipH="1">
            <a:off x="5372101" y="3159126"/>
            <a:ext cx="201613" cy="574675"/>
          </a:xfrm>
          <a:custGeom>
            <a:avLst/>
            <a:gdLst>
              <a:gd name="T0" fmla="*/ 2147483646 w 162"/>
              <a:gd name="T1" fmla="*/ 2147483646 h 624"/>
              <a:gd name="T2" fmla="*/ 2147483646 w 162"/>
              <a:gd name="T3" fmla="*/ 2147483646 h 624"/>
              <a:gd name="T4" fmla="*/ 2147483646 w 162"/>
              <a:gd name="T5" fmla="*/ 2147483646 h 624"/>
              <a:gd name="T6" fmla="*/ 2147483646 w 162"/>
              <a:gd name="T7" fmla="*/ 2147483646 h 624"/>
              <a:gd name="T8" fmla="*/ 2147483646 w 162"/>
              <a:gd name="T9" fmla="*/ 2147483646 h 624"/>
              <a:gd name="T10" fmla="*/ 2147483646 w 162"/>
              <a:gd name="T11" fmla="*/ 2147483646 h 624"/>
              <a:gd name="T12" fmla="*/ 2147483646 w 162"/>
              <a:gd name="T13" fmla="*/ 2147483646 h 624"/>
              <a:gd name="T14" fmla="*/ 2147483646 w 162"/>
              <a:gd name="T15" fmla="*/ 2147483646 h 624"/>
              <a:gd name="T16" fmla="*/ 2147483646 w 162"/>
              <a:gd name="T17" fmla="*/ 2147483646 h 6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"/>
              <a:gd name="T28" fmla="*/ 0 h 624"/>
              <a:gd name="T29" fmla="*/ 162 w 162"/>
              <a:gd name="T30" fmla="*/ 624 h 6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" h="624">
                <a:moveTo>
                  <a:pt x="49" y="4"/>
                </a:moveTo>
                <a:cubicBezTo>
                  <a:pt x="58" y="0"/>
                  <a:pt x="84" y="120"/>
                  <a:pt x="101" y="172"/>
                </a:cubicBezTo>
                <a:cubicBezTo>
                  <a:pt x="118" y="224"/>
                  <a:pt x="142" y="248"/>
                  <a:pt x="149" y="316"/>
                </a:cubicBezTo>
                <a:cubicBezTo>
                  <a:pt x="156" y="384"/>
                  <a:pt x="162" y="536"/>
                  <a:pt x="145" y="580"/>
                </a:cubicBezTo>
                <a:cubicBezTo>
                  <a:pt x="128" y="624"/>
                  <a:pt x="73" y="580"/>
                  <a:pt x="49" y="580"/>
                </a:cubicBezTo>
                <a:cubicBezTo>
                  <a:pt x="25" y="580"/>
                  <a:pt x="0" y="607"/>
                  <a:pt x="1" y="580"/>
                </a:cubicBezTo>
                <a:cubicBezTo>
                  <a:pt x="2" y="553"/>
                  <a:pt x="46" y="479"/>
                  <a:pt x="53" y="420"/>
                </a:cubicBezTo>
                <a:cubicBezTo>
                  <a:pt x="60" y="361"/>
                  <a:pt x="46" y="297"/>
                  <a:pt x="45" y="228"/>
                </a:cubicBezTo>
                <a:cubicBezTo>
                  <a:pt x="44" y="159"/>
                  <a:pt x="48" y="51"/>
                  <a:pt x="49" y="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08" name="Freeform 21">
            <a:extLst>
              <a:ext uri="{FF2B5EF4-FFF2-40B4-BE49-F238E27FC236}">
                <a16:creationId xmlns:a16="http://schemas.microsoft.com/office/drawing/2014/main" id="{1F14E52D-9D01-4A6C-980B-05BAA2C84438}"/>
              </a:ext>
            </a:extLst>
          </p:cNvPr>
          <p:cNvSpPr>
            <a:spLocks/>
          </p:cNvSpPr>
          <p:nvPr/>
        </p:nvSpPr>
        <p:spPr bwMode="auto">
          <a:xfrm flipH="1">
            <a:off x="5021264" y="3429001"/>
            <a:ext cx="388937" cy="303213"/>
          </a:xfrm>
          <a:custGeom>
            <a:avLst/>
            <a:gdLst>
              <a:gd name="T0" fmla="*/ 2147483646 w 312"/>
              <a:gd name="T1" fmla="*/ 2147483646 h 328"/>
              <a:gd name="T2" fmla="*/ 2147483646 w 312"/>
              <a:gd name="T3" fmla="*/ 2147483646 h 328"/>
              <a:gd name="T4" fmla="*/ 2147483646 w 312"/>
              <a:gd name="T5" fmla="*/ 2147483646 h 328"/>
              <a:gd name="T6" fmla="*/ 2147483646 w 312"/>
              <a:gd name="T7" fmla="*/ 2147483646 h 328"/>
              <a:gd name="T8" fmla="*/ 2147483646 w 312"/>
              <a:gd name="T9" fmla="*/ 2147483646 h 328"/>
              <a:gd name="T10" fmla="*/ 2147483646 w 312"/>
              <a:gd name="T11" fmla="*/ 2147483646 h 328"/>
              <a:gd name="T12" fmla="*/ 2147483646 w 312"/>
              <a:gd name="T13" fmla="*/ 2147483646 h 328"/>
              <a:gd name="T14" fmla="*/ 2147483646 w 312"/>
              <a:gd name="T15" fmla="*/ 2147483646 h 328"/>
              <a:gd name="T16" fmla="*/ 2147483646 w 312"/>
              <a:gd name="T17" fmla="*/ 2147483646 h 3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2"/>
              <a:gd name="T28" fmla="*/ 0 h 328"/>
              <a:gd name="T29" fmla="*/ 312 w 312"/>
              <a:gd name="T30" fmla="*/ 328 h 3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2" h="328">
                <a:moveTo>
                  <a:pt x="24" y="24"/>
                </a:moveTo>
                <a:cubicBezTo>
                  <a:pt x="48" y="48"/>
                  <a:pt x="120" y="168"/>
                  <a:pt x="168" y="216"/>
                </a:cubicBezTo>
                <a:cubicBezTo>
                  <a:pt x="216" y="264"/>
                  <a:pt x="312" y="296"/>
                  <a:pt x="312" y="312"/>
                </a:cubicBezTo>
                <a:cubicBezTo>
                  <a:pt x="312" y="328"/>
                  <a:pt x="200" y="312"/>
                  <a:pt x="168" y="312"/>
                </a:cubicBezTo>
                <a:cubicBezTo>
                  <a:pt x="136" y="312"/>
                  <a:pt x="144" y="312"/>
                  <a:pt x="120" y="312"/>
                </a:cubicBezTo>
                <a:cubicBezTo>
                  <a:pt x="96" y="312"/>
                  <a:pt x="40" y="328"/>
                  <a:pt x="24" y="312"/>
                </a:cubicBezTo>
                <a:cubicBezTo>
                  <a:pt x="8" y="296"/>
                  <a:pt x="24" y="256"/>
                  <a:pt x="24" y="216"/>
                </a:cubicBezTo>
                <a:cubicBezTo>
                  <a:pt x="24" y="176"/>
                  <a:pt x="24" y="104"/>
                  <a:pt x="24" y="72"/>
                </a:cubicBezTo>
                <a:cubicBezTo>
                  <a:pt x="24" y="40"/>
                  <a:pt x="0" y="0"/>
                  <a:pt x="24" y="24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09" name="Freeform 22">
            <a:extLst>
              <a:ext uri="{FF2B5EF4-FFF2-40B4-BE49-F238E27FC236}">
                <a16:creationId xmlns:a16="http://schemas.microsoft.com/office/drawing/2014/main" id="{941D6288-12ED-4119-B782-DE9EB3A62943}"/>
              </a:ext>
            </a:extLst>
          </p:cNvPr>
          <p:cNvSpPr>
            <a:spLocks/>
          </p:cNvSpPr>
          <p:nvPr/>
        </p:nvSpPr>
        <p:spPr bwMode="auto">
          <a:xfrm>
            <a:off x="5662614" y="3659188"/>
            <a:ext cx="1711325" cy="1244600"/>
          </a:xfrm>
          <a:custGeom>
            <a:avLst/>
            <a:gdLst>
              <a:gd name="T0" fmla="*/ 2147483646 w 1368"/>
              <a:gd name="T1" fmla="*/ 2147483646 h 1352"/>
              <a:gd name="T2" fmla="*/ 2147483646 w 1368"/>
              <a:gd name="T3" fmla="*/ 2147483646 h 1352"/>
              <a:gd name="T4" fmla="*/ 2147483646 w 1368"/>
              <a:gd name="T5" fmla="*/ 2147483646 h 1352"/>
              <a:gd name="T6" fmla="*/ 2147483646 w 1368"/>
              <a:gd name="T7" fmla="*/ 2147483646 h 1352"/>
              <a:gd name="T8" fmla="*/ 2147483646 w 1368"/>
              <a:gd name="T9" fmla="*/ 2147483646 h 1352"/>
              <a:gd name="T10" fmla="*/ 2147483646 w 1368"/>
              <a:gd name="T11" fmla="*/ 2147483646 h 1352"/>
              <a:gd name="T12" fmla="*/ 2147483646 w 1368"/>
              <a:gd name="T13" fmla="*/ 2147483646 h 1352"/>
              <a:gd name="T14" fmla="*/ 2147483646 w 1368"/>
              <a:gd name="T15" fmla="*/ 2147483646 h 1352"/>
              <a:gd name="T16" fmla="*/ 2147483646 w 1368"/>
              <a:gd name="T17" fmla="*/ 2147483646 h 1352"/>
              <a:gd name="T18" fmla="*/ 2147483646 w 1368"/>
              <a:gd name="T19" fmla="*/ 2147483646 h 1352"/>
              <a:gd name="T20" fmla="*/ 2147483646 w 1368"/>
              <a:gd name="T21" fmla="*/ 2147483646 h 1352"/>
              <a:gd name="T22" fmla="*/ 2147483646 w 1368"/>
              <a:gd name="T23" fmla="*/ 2147483646 h 1352"/>
              <a:gd name="T24" fmla="*/ 2147483646 w 1368"/>
              <a:gd name="T25" fmla="*/ 2147483646 h 1352"/>
              <a:gd name="T26" fmla="*/ 2147483646 w 1368"/>
              <a:gd name="T27" fmla="*/ 2147483646 h 13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68"/>
              <a:gd name="T43" fmla="*/ 0 h 1352"/>
              <a:gd name="T44" fmla="*/ 1368 w 1368"/>
              <a:gd name="T45" fmla="*/ 1352 h 13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68" h="1352">
                <a:moveTo>
                  <a:pt x="104" y="1328"/>
                </a:moveTo>
                <a:cubicBezTo>
                  <a:pt x="64" y="1352"/>
                  <a:pt x="72" y="1344"/>
                  <a:pt x="56" y="1328"/>
                </a:cubicBezTo>
                <a:cubicBezTo>
                  <a:pt x="40" y="1312"/>
                  <a:pt x="16" y="1328"/>
                  <a:pt x="8" y="1232"/>
                </a:cubicBezTo>
                <a:cubicBezTo>
                  <a:pt x="0" y="1136"/>
                  <a:pt x="0" y="920"/>
                  <a:pt x="8" y="752"/>
                </a:cubicBezTo>
                <a:cubicBezTo>
                  <a:pt x="16" y="584"/>
                  <a:pt x="40" y="344"/>
                  <a:pt x="56" y="224"/>
                </a:cubicBezTo>
                <a:cubicBezTo>
                  <a:pt x="72" y="104"/>
                  <a:pt x="56" y="64"/>
                  <a:pt x="104" y="32"/>
                </a:cubicBezTo>
                <a:cubicBezTo>
                  <a:pt x="152" y="0"/>
                  <a:pt x="232" y="8"/>
                  <a:pt x="344" y="32"/>
                </a:cubicBezTo>
                <a:cubicBezTo>
                  <a:pt x="456" y="56"/>
                  <a:pt x="632" y="112"/>
                  <a:pt x="776" y="176"/>
                </a:cubicBezTo>
                <a:cubicBezTo>
                  <a:pt x="920" y="240"/>
                  <a:pt x="1112" y="352"/>
                  <a:pt x="1208" y="416"/>
                </a:cubicBezTo>
                <a:cubicBezTo>
                  <a:pt x="1304" y="480"/>
                  <a:pt x="1368" y="520"/>
                  <a:pt x="1352" y="560"/>
                </a:cubicBezTo>
                <a:cubicBezTo>
                  <a:pt x="1336" y="600"/>
                  <a:pt x="1208" y="608"/>
                  <a:pt x="1112" y="656"/>
                </a:cubicBezTo>
                <a:cubicBezTo>
                  <a:pt x="1016" y="704"/>
                  <a:pt x="912" y="760"/>
                  <a:pt x="776" y="848"/>
                </a:cubicBezTo>
                <a:cubicBezTo>
                  <a:pt x="640" y="936"/>
                  <a:pt x="408" y="1104"/>
                  <a:pt x="296" y="1184"/>
                </a:cubicBezTo>
                <a:cubicBezTo>
                  <a:pt x="184" y="1264"/>
                  <a:pt x="144" y="1304"/>
                  <a:pt x="104" y="1328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cs-CZ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710" name="Left Arrow 3">
            <a:extLst>
              <a:ext uri="{FF2B5EF4-FFF2-40B4-BE49-F238E27FC236}">
                <a16:creationId xmlns:a16="http://schemas.microsoft.com/office/drawing/2014/main" id="{684D78CF-7F1A-4AC1-854D-5BE0131F9692}"/>
              </a:ext>
            </a:extLst>
          </p:cNvPr>
          <p:cNvSpPr>
            <a:spLocks noChangeArrowheads="1"/>
          </p:cNvSpPr>
          <p:nvPr/>
        </p:nvSpPr>
        <p:spPr bwMode="auto">
          <a:xfrm rot="11892786">
            <a:off x="3449639" y="2636838"/>
            <a:ext cx="2401887" cy="80962"/>
          </a:xfrm>
          <a:prstGeom prst="lef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11" name="Left Arrow 3">
            <a:extLst>
              <a:ext uri="{FF2B5EF4-FFF2-40B4-BE49-F238E27FC236}">
                <a16:creationId xmlns:a16="http://schemas.microsoft.com/office/drawing/2014/main" id="{4C4598C4-8C0C-4935-80A0-195322C49F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63914" y="3109913"/>
            <a:ext cx="2401887" cy="80962"/>
          </a:xfrm>
          <a:prstGeom prst="lef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12" name="Left Arrow 3">
            <a:extLst>
              <a:ext uri="{FF2B5EF4-FFF2-40B4-BE49-F238E27FC236}">
                <a16:creationId xmlns:a16="http://schemas.microsoft.com/office/drawing/2014/main" id="{B2B1F843-014B-4B24-B6E2-D8C6DC93B8DD}"/>
              </a:ext>
            </a:extLst>
          </p:cNvPr>
          <p:cNvSpPr>
            <a:spLocks noChangeArrowheads="1"/>
          </p:cNvSpPr>
          <p:nvPr/>
        </p:nvSpPr>
        <p:spPr bwMode="auto">
          <a:xfrm rot="9433468">
            <a:off x="3406775" y="3559176"/>
            <a:ext cx="2401888" cy="80963"/>
          </a:xfrm>
          <a:prstGeom prst="lef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713" name="TextBox 4">
            <a:extLst>
              <a:ext uri="{FF2B5EF4-FFF2-40B4-BE49-F238E27FC236}">
                <a16:creationId xmlns:a16="http://schemas.microsoft.com/office/drawing/2014/main" id="{CB8D72CA-0DA6-41F4-9224-3EBD1AA21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6" y="2239964"/>
            <a:ext cx="11287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TRACHEA</a:t>
            </a:r>
            <a:endParaRPr lang="en-US" altLang="cs-CZ" sz="21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0714" name="TextBox 4">
            <a:extLst>
              <a:ext uri="{FF2B5EF4-FFF2-40B4-BE49-F238E27FC236}">
                <a16:creationId xmlns:a16="http://schemas.microsoft.com/office/drawing/2014/main" id="{5ACBC153-DCE4-4205-8E7D-67CC6CC4B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906839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N. VAGUS</a:t>
            </a:r>
            <a:endParaRPr lang="en-US" altLang="cs-CZ" sz="21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0715" name="TextBox 4">
            <a:extLst>
              <a:ext uri="{FF2B5EF4-FFF2-40B4-BE49-F238E27FC236}">
                <a16:creationId xmlns:a16="http://schemas.microsoft.com/office/drawing/2014/main" id="{A417C7DA-E30C-4678-A66B-E8D50F2FE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2997200"/>
            <a:ext cx="1295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A. CAROTIS</a:t>
            </a:r>
            <a:endParaRPr lang="en-US" altLang="cs-CZ" sz="21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213" name="TextovéPole 93">
            <a:extLst>
              <a:ext uri="{FF2B5EF4-FFF2-40B4-BE49-F238E27FC236}">
                <a16:creationId xmlns:a16="http://schemas.microsoft.com/office/drawing/2014/main" id="{D3A0416A-6FC7-4B65-B9F9-8E02FDA1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1647825"/>
            <a:ext cx="3384550" cy="279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  <a:defRPr/>
            </a:pPr>
            <a:r>
              <a:rPr lang="cs-CZ" altLang="cs-CZ" sz="1350" b="1" dirty="0">
                <a:solidFill>
                  <a:srgbClr val="000000"/>
                </a:solidFill>
                <a:cs typeface="Arial" pitchFamily="34" charset="0"/>
              </a:rPr>
              <a:t>ENDOTRACHEAL CANNULA</a:t>
            </a:r>
          </a:p>
        </p:txBody>
      </p:sp>
      <p:pic>
        <p:nvPicPr>
          <p:cNvPr id="70717" name="Picture 1">
            <a:extLst>
              <a:ext uri="{FF2B5EF4-FFF2-40B4-BE49-F238E27FC236}">
                <a16:creationId xmlns:a16="http://schemas.microsoft.com/office/drawing/2014/main" id="{CDF952FB-BFA7-4A6D-B786-7942AE185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30408" r="24954" b="32961"/>
          <a:stretch>
            <a:fillRect/>
          </a:stretch>
        </p:blipFill>
        <p:spPr bwMode="auto">
          <a:xfrm>
            <a:off x="7535864" y="2193925"/>
            <a:ext cx="26114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Obdélník 14">
            <a:extLst>
              <a:ext uri="{FF2B5EF4-FFF2-40B4-BE49-F238E27FC236}">
                <a16:creationId xmlns:a16="http://schemas.microsoft.com/office/drawing/2014/main" id="{923E8CCC-143F-4DAB-96C5-11805DB41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57250"/>
            <a:ext cx="9144000" cy="681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Obdélník 15">
            <a:extLst>
              <a:ext uri="{FF2B5EF4-FFF2-40B4-BE49-F238E27FC236}">
                <a16:creationId xmlns:a16="http://schemas.microsoft.com/office/drawing/2014/main" id="{4A2936FA-DCF9-4A35-AD4B-D2326492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43564"/>
            <a:ext cx="9144000" cy="3571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Zástupný symbol pro číslo snímku 16">
            <a:extLst>
              <a:ext uri="{FF2B5EF4-FFF2-40B4-BE49-F238E27FC236}">
                <a16:creationId xmlns:a16="http://schemas.microsoft.com/office/drawing/2014/main" id="{72EF1927-6F2A-47C2-BA8D-AD3199A1ACCE}"/>
              </a:ext>
            </a:extLst>
          </p:cNvPr>
          <p:cNvSpPr txBox="1">
            <a:spLocks noGrp="1"/>
          </p:cNvSpPr>
          <p:nvPr/>
        </p:nvSpPr>
        <p:spPr bwMode="auto">
          <a:xfrm>
            <a:off x="8759825" y="5643563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None/>
            </a:pPr>
            <a:fld id="{654BB745-1132-4922-BADB-EE8B769F2E0A}" type="slidenum">
              <a:rPr lang="cs-CZ" altLang="cs-CZ" sz="1300">
                <a:solidFill>
                  <a:srgbClr val="FFFF00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0"/>
                </a:spcBef>
                <a:buNone/>
              </a:pPr>
              <a:t>48</a:t>
            </a:fld>
            <a:endParaRPr lang="cs-CZ" altLang="cs-CZ" sz="13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Text Box 36">
            <a:extLst>
              <a:ext uri="{FF2B5EF4-FFF2-40B4-BE49-F238E27FC236}">
                <a16:creationId xmlns:a16="http://schemas.microsoft.com/office/drawing/2014/main" id="{26924CE2-7F82-40BD-829F-6030F558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9" y="987426"/>
            <a:ext cx="88995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800" b="1">
                <a:solidFill>
                  <a:srgbClr val="FFFF00"/>
                </a:solidFill>
                <a:cs typeface="Arial" panose="020B0604020202020204" pitchFamily="34" charset="0"/>
              </a:rPr>
              <a:t>HERING-BREUER REFLEX</a:t>
            </a:r>
            <a:r>
              <a:rPr lang="cs-CZ" altLang="cs-CZ" sz="24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1686" name="Picture 4" descr="HB před vagotomií001">
            <a:extLst>
              <a:ext uri="{FF2B5EF4-FFF2-40B4-BE49-F238E27FC236}">
                <a16:creationId xmlns:a16="http://schemas.microsoft.com/office/drawing/2014/main" id="{FE548151-9AD0-405C-A370-752CCB24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2565401"/>
            <a:ext cx="8636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Left Brace 1">
            <a:extLst>
              <a:ext uri="{FF2B5EF4-FFF2-40B4-BE49-F238E27FC236}">
                <a16:creationId xmlns:a16="http://schemas.microsoft.com/office/drawing/2014/main" id="{9B69E076-1588-485C-BCED-A75BE393ECE2}"/>
              </a:ext>
            </a:extLst>
          </p:cNvPr>
          <p:cNvSpPr>
            <a:spLocks/>
          </p:cNvSpPr>
          <p:nvPr/>
        </p:nvSpPr>
        <p:spPr bwMode="auto">
          <a:xfrm rot="5400000">
            <a:off x="6240463" y="1395413"/>
            <a:ext cx="215900" cy="3095625"/>
          </a:xfrm>
          <a:prstGeom prst="leftBrace">
            <a:avLst>
              <a:gd name="adj1" fmla="val 829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3" name="Obdélník 11">
            <a:extLst>
              <a:ext uri="{FF2B5EF4-FFF2-40B4-BE49-F238E27FC236}">
                <a16:creationId xmlns:a16="http://schemas.microsoft.com/office/drawing/2014/main" id="{F0940091-46B2-4288-B285-237DDF9B3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1970088"/>
            <a:ext cx="3744912" cy="341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cap="small" dirty="0">
                <a:solidFill>
                  <a:srgbClr val="000000"/>
                </a:solidFill>
                <a:latin typeface="Arial" charset="0"/>
                <a:cs typeface="Arial" charset="0"/>
              </a:rPr>
              <a:t>Reflex STOP BREATHING</a:t>
            </a:r>
          </a:p>
        </p:txBody>
      </p:sp>
      <p:sp>
        <p:nvSpPr>
          <p:cNvPr id="71689" name="Left Brace 1">
            <a:extLst>
              <a:ext uri="{FF2B5EF4-FFF2-40B4-BE49-F238E27FC236}">
                <a16:creationId xmlns:a16="http://schemas.microsoft.com/office/drawing/2014/main" id="{443AD8E2-3314-4610-81FF-96E74B1E6C48}"/>
              </a:ext>
            </a:extLst>
          </p:cNvPr>
          <p:cNvSpPr>
            <a:spLocks/>
          </p:cNvSpPr>
          <p:nvPr/>
        </p:nvSpPr>
        <p:spPr bwMode="auto">
          <a:xfrm rot="16200000">
            <a:off x="3863975" y="3144838"/>
            <a:ext cx="215900" cy="1657350"/>
          </a:xfrm>
          <a:prstGeom prst="leftBrace">
            <a:avLst>
              <a:gd name="adj1" fmla="val 831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bdélník 11">
            <a:extLst>
              <a:ext uri="{FF2B5EF4-FFF2-40B4-BE49-F238E27FC236}">
                <a16:creationId xmlns:a16="http://schemas.microsoft.com/office/drawing/2014/main" id="{9D8DB895-C262-4AEE-9890-D57210A02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132263"/>
            <a:ext cx="3744912" cy="341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cap="sm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Artefakts</a:t>
            </a:r>
            <a:endParaRPr lang="cs-CZ" sz="1800" b="1" cap="smal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691" name="Left Brace 1">
            <a:extLst>
              <a:ext uri="{FF2B5EF4-FFF2-40B4-BE49-F238E27FC236}">
                <a16:creationId xmlns:a16="http://schemas.microsoft.com/office/drawing/2014/main" id="{D216A90B-EF78-43A0-B34F-8BBE4588619D}"/>
              </a:ext>
            </a:extLst>
          </p:cNvPr>
          <p:cNvSpPr>
            <a:spLocks/>
          </p:cNvSpPr>
          <p:nvPr/>
        </p:nvSpPr>
        <p:spPr bwMode="auto">
          <a:xfrm rot="16200000">
            <a:off x="8471694" y="3428206"/>
            <a:ext cx="215900" cy="1081088"/>
          </a:xfrm>
          <a:prstGeom prst="leftBrace">
            <a:avLst>
              <a:gd name="adj1" fmla="val 829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Obdélník 11">
            <a:extLst>
              <a:ext uri="{FF2B5EF4-FFF2-40B4-BE49-F238E27FC236}">
                <a16:creationId xmlns:a16="http://schemas.microsoft.com/office/drawing/2014/main" id="{F42C8583-AABA-4B76-A71E-7037A430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4132263"/>
            <a:ext cx="3744913" cy="341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1800" b="1" cap="small" dirty="0" err="1">
                <a:solidFill>
                  <a:srgbClr val="000000"/>
                </a:solidFill>
                <a:latin typeface="Arial" charset="0"/>
                <a:cs typeface="Arial" charset="0"/>
              </a:rPr>
              <a:t>Artefakts</a:t>
            </a:r>
            <a:endParaRPr lang="cs-CZ" sz="1800" b="1" cap="smal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bdélník 14">
            <a:extLst>
              <a:ext uri="{FF2B5EF4-FFF2-40B4-BE49-F238E27FC236}">
                <a16:creationId xmlns:a16="http://schemas.microsoft.com/office/drawing/2014/main" id="{CB3B1A0D-045B-4D42-B66C-21CD00D6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57250"/>
            <a:ext cx="9144000" cy="6810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Obdélník 15">
            <a:extLst>
              <a:ext uri="{FF2B5EF4-FFF2-40B4-BE49-F238E27FC236}">
                <a16:creationId xmlns:a16="http://schemas.microsoft.com/office/drawing/2014/main" id="{389F9089-10E0-4757-8EF3-C75A64A8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643564"/>
            <a:ext cx="9144000" cy="3571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Zástupný symbol pro číslo snímku 16">
            <a:extLst>
              <a:ext uri="{FF2B5EF4-FFF2-40B4-BE49-F238E27FC236}">
                <a16:creationId xmlns:a16="http://schemas.microsoft.com/office/drawing/2014/main" id="{E49E55B2-F405-4339-A0B6-D543A12C44F5}"/>
              </a:ext>
            </a:extLst>
          </p:cNvPr>
          <p:cNvSpPr txBox="1">
            <a:spLocks noGrp="1"/>
          </p:cNvSpPr>
          <p:nvPr/>
        </p:nvSpPr>
        <p:spPr bwMode="auto">
          <a:xfrm>
            <a:off x="8759825" y="5643563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None/>
            </a:pPr>
            <a:fld id="{BA513170-70DE-4A24-8898-FD26AA2D99F2}" type="slidenum">
              <a:rPr lang="cs-CZ" altLang="cs-CZ" sz="1300">
                <a:solidFill>
                  <a:srgbClr val="FFFF00"/>
                </a:solidFill>
                <a:latin typeface="Times New Roman" panose="02020603050405020304" pitchFamily="18" charset="0"/>
              </a:rPr>
              <a:pPr algn="r" eaLnBrk="0" hangingPunct="0">
                <a:spcBef>
                  <a:spcPct val="0"/>
                </a:spcBef>
                <a:buNone/>
              </a:pPr>
              <a:t>49</a:t>
            </a:fld>
            <a:endParaRPr lang="cs-CZ" altLang="cs-CZ" sz="13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6">
            <a:extLst>
              <a:ext uri="{FF2B5EF4-FFF2-40B4-BE49-F238E27FC236}">
                <a16:creationId xmlns:a16="http://schemas.microsoft.com/office/drawing/2014/main" id="{AB983CB7-B197-4232-BC97-3E20E9D8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9" y="987426"/>
            <a:ext cx="88995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800" b="1">
                <a:solidFill>
                  <a:srgbClr val="FFFF00"/>
                </a:solidFill>
                <a:cs typeface="Arial" panose="020B0604020202020204" pitchFamily="34" charset="0"/>
              </a:rPr>
              <a:t>Changes of breathing after VAGOTOMY</a:t>
            </a:r>
            <a:endParaRPr lang="cs-CZ" altLang="cs-CZ" sz="24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72710" name="Rectangle 3">
            <a:extLst>
              <a:ext uri="{FF2B5EF4-FFF2-40B4-BE49-F238E27FC236}">
                <a16:creationId xmlns:a16="http://schemas.microsoft.com/office/drawing/2014/main" id="{BD87EC49-D4C8-4F72-ABAC-93A36A9C6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1593850"/>
            <a:ext cx="89582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buNone/>
            </a:pPr>
            <a:endParaRPr lang="cs-CZ" altLang="cs-CZ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2711" name="Picture 4" descr="klidové dých  po vagotomii004">
            <a:extLst>
              <a:ext uri="{FF2B5EF4-FFF2-40B4-BE49-F238E27FC236}">
                <a16:creationId xmlns:a16="http://schemas.microsoft.com/office/drawing/2014/main" id="{D57EB675-BD8C-493B-B984-8A8FCA56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860800"/>
            <a:ext cx="8561388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2" name="Left-Right Arrow 2">
            <a:extLst>
              <a:ext uri="{FF2B5EF4-FFF2-40B4-BE49-F238E27FC236}">
                <a16:creationId xmlns:a16="http://schemas.microsoft.com/office/drawing/2014/main" id="{128BD9E3-AA9A-4D22-AE04-7495E181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644901"/>
            <a:ext cx="431800" cy="163513"/>
          </a:xfrm>
          <a:prstGeom prst="leftRightArrow">
            <a:avLst>
              <a:gd name="adj1" fmla="val 50000"/>
              <a:gd name="adj2" fmla="val 4951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3" name="Left-Right Arrow 13">
            <a:extLst>
              <a:ext uri="{FF2B5EF4-FFF2-40B4-BE49-F238E27FC236}">
                <a16:creationId xmlns:a16="http://schemas.microsoft.com/office/drawing/2014/main" id="{FEF52813-22E5-42CD-825D-A8EC37ADE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3644901"/>
            <a:ext cx="288925" cy="163513"/>
          </a:xfrm>
          <a:prstGeom prst="leftRightArrow">
            <a:avLst>
              <a:gd name="adj1" fmla="val 50000"/>
              <a:gd name="adj2" fmla="val 4969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2714" name="Straight Connector 4">
            <a:extLst>
              <a:ext uri="{FF2B5EF4-FFF2-40B4-BE49-F238E27FC236}">
                <a16:creationId xmlns:a16="http://schemas.microsoft.com/office/drawing/2014/main" id="{2E7B5314-1CFF-4F53-AFE8-0FB6F9C1E0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3838" y="3429000"/>
            <a:ext cx="0" cy="1189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5" name="Straight Connector 16">
            <a:extLst>
              <a:ext uri="{FF2B5EF4-FFF2-40B4-BE49-F238E27FC236}">
                <a16:creationId xmlns:a16="http://schemas.microsoft.com/office/drawing/2014/main" id="{1CF1A212-6457-4027-A0C7-0F5A3B0F2B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35638" y="3429000"/>
            <a:ext cx="0" cy="1189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16" name="Straight Connector 17">
            <a:extLst>
              <a:ext uri="{FF2B5EF4-FFF2-40B4-BE49-F238E27FC236}">
                <a16:creationId xmlns:a16="http://schemas.microsoft.com/office/drawing/2014/main" id="{0BC5F52C-ECC1-49CB-9858-9BB2030028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4563" y="3429000"/>
            <a:ext cx="0" cy="1189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17" name="Left Brace 5">
            <a:extLst>
              <a:ext uri="{FF2B5EF4-FFF2-40B4-BE49-F238E27FC236}">
                <a16:creationId xmlns:a16="http://schemas.microsoft.com/office/drawing/2014/main" id="{D066E314-F7D4-4BC4-8E3A-0B0AB3281A81}"/>
              </a:ext>
            </a:extLst>
          </p:cNvPr>
          <p:cNvSpPr>
            <a:spLocks/>
          </p:cNvSpPr>
          <p:nvPr/>
        </p:nvSpPr>
        <p:spPr bwMode="auto">
          <a:xfrm rot="16200000">
            <a:off x="3827463" y="4041776"/>
            <a:ext cx="215900" cy="1584325"/>
          </a:xfrm>
          <a:prstGeom prst="leftBrace">
            <a:avLst>
              <a:gd name="adj1" fmla="val 832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8" name="Left Brace 25">
            <a:extLst>
              <a:ext uri="{FF2B5EF4-FFF2-40B4-BE49-F238E27FC236}">
                <a16:creationId xmlns:a16="http://schemas.microsoft.com/office/drawing/2014/main" id="{0C815A6F-B62D-404C-84B9-F1646FB86200}"/>
              </a:ext>
            </a:extLst>
          </p:cNvPr>
          <p:cNvSpPr>
            <a:spLocks/>
          </p:cNvSpPr>
          <p:nvPr/>
        </p:nvSpPr>
        <p:spPr bwMode="auto">
          <a:xfrm rot="16200000">
            <a:off x="7716838" y="2241551"/>
            <a:ext cx="215900" cy="5184775"/>
          </a:xfrm>
          <a:prstGeom prst="leftBrace">
            <a:avLst>
              <a:gd name="adj1" fmla="val 8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endParaRPr lang="en-US" altLang="cs-CZ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9" name="Rectangle 3">
            <a:extLst>
              <a:ext uri="{FF2B5EF4-FFF2-40B4-BE49-F238E27FC236}">
                <a16:creationId xmlns:a16="http://schemas.microsoft.com/office/drawing/2014/main" id="{AB68AF59-1498-44F2-A99F-3209DB607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994276"/>
            <a:ext cx="236061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One-side  VAGOTOMY</a:t>
            </a:r>
          </a:p>
        </p:txBody>
      </p:sp>
      <p:sp>
        <p:nvSpPr>
          <p:cNvPr id="72720" name="Rectangle 3">
            <a:extLst>
              <a:ext uri="{FF2B5EF4-FFF2-40B4-BE49-F238E27FC236}">
                <a16:creationId xmlns:a16="http://schemas.microsoft.com/office/drawing/2014/main" id="{A01C8CD6-275D-4B5B-B382-8DE8CD39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4994276"/>
            <a:ext cx="23590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Both-side VAGOTOMY</a:t>
            </a:r>
          </a:p>
        </p:txBody>
      </p:sp>
      <p:sp>
        <p:nvSpPr>
          <p:cNvPr id="72721" name="Rectangle 3">
            <a:extLst>
              <a:ext uri="{FF2B5EF4-FFF2-40B4-BE49-F238E27FC236}">
                <a16:creationId xmlns:a16="http://schemas.microsoft.com/office/drawing/2014/main" id="{7CB37903-59A4-44AA-92BE-7D5D74CBE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3186114"/>
            <a:ext cx="23606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inspirium</a:t>
            </a:r>
          </a:p>
        </p:txBody>
      </p:sp>
      <p:sp>
        <p:nvSpPr>
          <p:cNvPr id="72722" name="Rectangle 3">
            <a:extLst>
              <a:ext uri="{FF2B5EF4-FFF2-40B4-BE49-F238E27FC236}">
                <a16:creationId xmlns:a16="http://schemas.microsoft.com/office/drawing/2014/main" id="{284B01EF-24E5-4083-9F49-C59A21B64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3186114"/>
            <a:ext cx="23606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None/>
            </a:pPr>
            <a:r>
              <a:rPr lang="cs-CZ" altLang="cs-CZ" sz="1500" b="1">
                <a:solidFill>
                  <a:srgbClr val="000000"/>
                </a:solidFill>
                <a:cs typeface="Arial" panose="020B0604020202020204" pitchFamily="34" charset="0"/>
              </a:rPr>
              <a:t>exspirium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4" name="Zástupný symbol pro obsah 23">
            <a:extLst>
              <a:ext uri="{FF2B5EF4-FFF2-40B4-BE49-F238E27FC236}">
                <a16:creationId xmlns:a16="http://schemas.microsoft.com/office/drawing/2014/main" id="{1DED6811-0676-4725-8D03-2E4F7421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302"/>
            <a:ext cx="10753200" cy="4139998"/>
          </a:xfrm>
        </p:spPr>
        <p:txBody>
          <a:bodyPr/>
          <a:lstStyle/>
          <a:p>
            <a:pPr algn="just"/>
            <a:r>
              <a:rPr lang="en-US" i="1" dirty="0"/>
              <a:t>Ventilation</a:t>
            </a:r>
            <a:r>
              <a:rPr lang="en-US" dirty="0"/>
              <a:t>, or breathing, is the movement of air through the conducting passages between the atmosphere and the lungs</a:t>
            </a:r>
            <a:endParaRPr lang="cs-CZ" dirty="0"/>
          </a:p>
          <a:p>
            <a:pPr algn="just"/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</a:t>
            </a:r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determination the air flow velocity from the measured pressure differences between the inner and outer spirometer membranes, the volumes being calculated (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PowerLab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spirometry)</a:t>
            </a:r>
          </a:p>
          <a:p>
            <a:pPr algn="just"/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957CED7-64E4-4F6D-B8A7-75DA5A7B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7055" r="9806" b="10550"/>
          <a:stretch/>
        </p:blipFill>
        <p:spPr>
          <a:xfrm>
            <a:off x="5325049" y="4570045"/>
            <a:ext cx="3804589" cy="21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9" y="5011377"/>
            <a:ext cx="11156134" cy="654383"/>
          </a:xfrm>
        </p:spPr>
        <p:txBody>
          <a:bodyPr/>
          <a:lstStyle/>
          <a:p>
            <a:pPr lvl="0"/>
            <a:r>
              <a:rPr lang="en-GB" sz="1200" b="1" i="1" dirty="0"/>
              <a:t>Tidal volume</a:t>
            </a:r>
            <a:r>
              <a:rPr lang="en-GB" sz="1200" b="1" dirty="0"/>
              <a:t> (TV)</a:t>
            </a:r>
            <a:r>
              <a:rPr lang="en-GB" sz="1200" dirty="0"/>
              <a:t> – the volume of air that enters the lungs during each inspiration (or the volume that is exhaled during every expiration).</a:t>
            </a:r>
            <a:endParaRPr lang="cs-CZ" sz="1200" dirty="0"/>
          </a:p>
          <a:p>
            <a:pPr lvl="0"/>
            <a:r>
              <a:rPr lang="en-GB" sz="1200" b="1" i="1" dirty="0"/>
              <a:t>Inspiratory reserve volume (IRV) </a:t>
            </a:r>
            <a:r>
              <a:rPr lang="en-GB" sz="1200" dirty="0"/>
              <a:t>– the maximal amount of additional air that can be drawn into the lungs by determined effort after a normal inspiration at rest.</a:t>
            </a:r>
            <a:endParaRPr lang="cs-CZ" sz="1200" dirty="0"/>
          </a:p>
          <a:p>
            <a:pPr lvl="0"/>
            <a:r>
              <a:rPr lang="en-GB" sz="1200" b="1" i="1" dirty="0"/>
              <a:t>Expiratory reserve volume (ERV</a:t>
            </a:r>
            <a:r>
              <a:rPr lang="en-GB" sz="1200" i="1" dirty="0"/>
              <a:t>) </a:t>
            </a:r>
            <a:r>
              <a:rPr lang="en-GB" sz="1200" dirty="0"/>
              <a:t>– the additional amount of air that can be exhaled from the lungs by determined effort after a normal expiration.</a:t>
            </a:r>
            <a:endParaRPr lang="cs-CZ" sz="1200" dirty="0"/>
          </a:p>
          <a:p>
            <a:pPr lvl="0"/>
            <a:r>
              <a:rPr lang="en-GB" sz="1200" b="1" i="1" dirty="0"/>
              <a:t>Residual volume (RV)</a:t>
            </a:r>
            <a:r>
              <a:rPr lang="en-GB" sz="1200" dirty="0"/>
              <a:t> – the volume of air still remaining in the lungs after the most forcible expiration possible.</a:t>
            </a:r>
            <a:endParaRPr lang="cs-CZ" sz="1200" dirty="0"/>
          </a:p>
          <a:p>
            <a:endParaRPr lang="cs-CZ" sz="1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BF5C12E-C6C9-439B-AF05-FA5DE64C0765}"/>
              </a:ext>
            </a:extLst>
          </p:cNvPr>
          <p:cNvGrpSpPr/>
          <p:nvPr/>
        </p:nvGrpSpPr>
        <p:grpSpPr>
          <a:xfrm>
            <a:off x="1355836" y="1270372"/>
            <a:ext cx="9490075" cy="3514725"/>
            <a:chOff x="134064" y="750949"/>
            <a:chExt cx="6274648" cy="2057363"/>
          </a:xfrm>
        </p:grpSpPr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46407648-08BF-475C-8BBF-4BD1ADFB4CAF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7F79019E-3150-41EE-8AE0-BE777A04698C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AD7CD112-FFA8-40DE-9A03-E2D47CD8A07B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D84EAA58-5C39-43C9-9182-33229952FCBC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8AE6F491-AA09-46C9-9845-FB414014D4AD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64DF42F-6D6B-4B81-BD26-6F5E36397BD3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192A541B-4C2C-4209-887C-0B11B7827AE5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6CFC8276-0A90-4BFC-96F5-161D4B153CC3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039C11-EA41-4A46-91D6-32E87A220029}"/>
              </a:ext>
            </a:extLst>
          </p:cNvPr>
          <p:cNvCxnSpPr/>
          <p:nvPr/>
        </p:nvCxnSpPr>
        <p:spPr bwMode="auto">
          <a:xfrm>
            <a:off x="2273359" y="2743957"/>
            <a:ext cx="0" cy="809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829341" y="2964006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829341" y="1990832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3F12F30-4FDB-448C-8596-92298FD53774}"/>
              </a:ext>
            </a:extLst>
          </p:cNvPr>
          <p:cNvCxnSpPr/>
          <p:nvPr/>
        </p:nvCxnSpPr>
        <p:spPr bwMode="auto">
          <a:xfrm>
            <a:off x="3921184" y="1582955"/>
            <a:ext cx="0" cy="1185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3A15BDD-35A6-470B-AB5C-7689D47D4214}"/>
              </a:ext>
            </a:extLst>
          </p:cNvPr>
          <p:cNvCxnSpPr/>
          <p:nvPr/>
        </p:nvCxnSpPr>
        <p:spPr bwMode="auto">
          <a:xfrm>
            <a:off x="6007159" y="3536785"/>
            <a:ext cx="0" cy="649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7E7A459-C219-486E-95AE-8B76578BB5DC}"/>
              </a:ext>
            </a:extLst>
          </p:cNvPr>
          <p:cNvCxnSpPr/>
          <p:nvPr/>
        </p:nvCxnSpPr>
        <p:spPr bwMode="auto">
          <a:xfrm>
            <a:off x="8617009" y="4131310"/>
            <a:ext cx="0" cy="5648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829341" y="3676757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829341" y="4234491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03" y="4787248"/>
            <a:ext cx="2278928" cy="1841968"/>
          </a:xfrm>
        </p:spPr>
        <p:txBody>
          <a:bodyPr/>
          <a:lstStyle/>
          <a:p>
            <a:pPr marL="72000" lvl="0" indent="0">
              <a:buNone/>
            </a:pPr>
            <a:r>
              <a:rPr lang="en-GB" sz="1200" b="1" i="1" dirty="0"/>
              <a:t>Lung capacity</a:t>
            </a:r>
            <a:r>
              <a:rPr lang="cs-CZ" sz="1200" b="1" i="1" dirty="0"/>
              <a:t>:</a:t>
            </a:r>
            <a:endParaRPr lang="en-GB" sz="1200" b="1" i="1" dirty="0"/>
          </a:p>
          <a:p>
            <a:pPr lvl="0"/>
            <a:r>
              <a:rPr lang="en-GB" sz="1200" i="1" dirty="0"/>
              <a:t>VC = VT + IRV + ERV</a:t>
            </a:r>
          </a:p>
          <a:p>
            <a:pPr lvl="0"/>
            <a:r>
              <a:rPr lang="en-GB" sz="1200" i="1" dirty="0"/>
              <a:t>TLC = VC + </a:t>
            </a:r>
            <a:r>
              <a:rPr lang="cs-CZ" sz="1200" i="1" dirty="0"/>
              <a:t>R</a:t>
            </a:r>
            <a:r>
              <a:rPr lang="en-GB" sz="1200" i="1" dirty="0"/>
              <a:t>V</a:t>
            </a:r>
          </a:p>
          <a:p>
            <a:pPr lvl="0"/>
            <a:r>
              <a:rPr lang="en-GB" sz="1200" i="1" dirty="0"/>
              <a:t>FRC = ERV + R</a:t>
            </a:r>
            <a:r>
              <a:rPr lang="cs-CZ" sz="1200" i="1" dirty="0"/>
              <a:t>V</a:t>
            </a:r>
            <a:endParaRPr lang="en-GB" sz="1200" i="1" dirty="0"/>
          </a:p>
          <a:p>
            <a:pPr lvl="0"/>
            <a:r>
              <a:rPr lang="en-GB" sz="1200" i="1" dirty="0"/>
              <a:t>IC = IRV + VT</a:t>
            </a:r>
          </a:p>
          <a:p>
            <a:pPr lvl="0"/>
            <a:r>
              <a:rPr lang="en-GB" sz="1200" i="1" dirty="0"/>
              <a:t>EC = ERV + VT </a:t>
            </a:r>
          </a:p>
          <a:p>
            <a:endParaRPr lang="cs-CZ" sz="1200" dirty="0"/>
          </a:p>
        </p:txBody>
      </p: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441155" y="2886372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441155" y="1913198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441155" y="3599123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441155" y="4156857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7D0A822F-3E4C-477E-B46B-ACAC89D798ED}"/>
              </a:ext>
            </a:extLst>
          </p:cNvPr>
          <p:cNvGrpSpPr/>
          <p:nvPr/>
        </p:nvGrpSpPr>
        <p:grpSpPr>
          <a:xfrm>
            <a:off x="1355847" y="1256480"/>
            <a:ext cx="9490075" cy="3514725"/>
            <a:chOff x="134064" y="750949"/>
            <a:chExt cx="6274648" cy="2057363"/>
          </a:xfrm>
        </p:grpSpPr>
        <p:sp>
          <p:nvSpPr>
            <p:cNvPr id="24" name="Volný tvar 6">
              <a:extLst>
                <a:ext uri="{FF2B5EF4-FFF2-40B4-BE49-F238E27FC236}">
                  <a16:creationId xmlns:a16="http://schemas.microsoft.com/office/drawing/2014/main" id="{9956BD4D-799D-430D-9D9A-A4E3728DF5C6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5A7C51E-948B-4886-A817-94BFBE8DA242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084F117-C507-49FE-9DA9-820F75458139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9EAC44B-4F78-4F98-9318-FB22AA006FBF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9B08A6F-EFCF-465B-AACB-3FAB0759ACE9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B0BB9EB-E03D-4430-9046-B50BE4C65E52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13">
              <a:extLst>
                <a:ext uri="{FF2B5EF4-FFF2-40B4-BE49-F238E27FC236}">
                  <a16:creationId xmlns:a16="http://schemas.microsoft.com/office/drawing/2014/main" id="{AB713B09-B36F-442F-9A92-8BE54A873864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B684B3AD-79E5-4364-A77F-082DC7BDAC1B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A21C9E6-F466-4553-9898-056570D85F06}"/>
              </a:ext>
            </a:extLst>
          </p:cNvPr>
          <p:cNvCxnSpPr/>
          <p:nvPr/>
        </p:nvCxnSpPr>
        <p:spPr bwMode="auto">
          <a:xfrm>
            <a:off x="8064570" y="1553952"/>
            <a:ext cx="0" cy="2583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DF9A57D-600A-4300-A6AB-056E7788EF8F}"/>
              </a:ext>
            </a:extLst>
          </p:cNvPr>
          <p:cNvCxnSpPr/>
          <p:nvPr/>
        </p:nvCxnSpPr>
        <p:spPr bwMode="auto">
          <a:xfrm>
            <a:off x="3921195" y="1569063"/>
            <a:ext cx="0" cy="1953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435E656-BBAD-4A5C-9A45-7038ACC76972}"/>
              </a:ext>
            </a:extLst>
          </p:cNvPr>
          <p:cNvCxnSpPr/>
          <p:nvPr/>
        </p:nvCxnSpPr>
        <p:spPr bwMode="auto">
          <a:xfrm>
            <a:off x="6007170" y="2755616"/>
            <a:ext cx="0" cy="1416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CD1916E-0004-468D-9FB2-97C1368EE015}"/>
              </a:ext>
            </a:extLst>
          </p:cNvPr>
          <p:cNvCxnSpPr/>
          <p:nvPr/>
        </p:nvCxnSpPr>
        <p:spPr bwMode="auto">
          <a:xfrm>
            <a:off x="8617020" y="3541046"/>
            <a:ext cx="0" cy="1141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061173D-B464-4ABF-9BE8-C21A428EE4F6}"/>
              </a:ext>
            </a:extLst>
          </p:cNvPr>
          <p:cNvCxnSpPr/>
          <p:nvPr/>
        </p:nvCxnSpPr>
        <p:spPr bwMode="auto">
          <a:xfrm>
            <a:off x="9274546" y="1553952"/>
            <a:ext cx="19102" cy="309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ástupný symbol pro obsah 4">
            <a:extLst>
              <a:ext uri="{FF2B5EF4-FFF2-40B4-BE49-F238E27FC236}">
                <a16:creationId xmlns:a16="http://schemas.microsoft.com/office/drawing/2014/main" id="{DBD36CAA-F0BA-4528-B0FF-B5ECD0A91E60}"/>
              </a:ext>
            </a:extLst>
          </p:cNvPr>
          <p:cNvSpPr txBox="1">
            <a:spLocks/>
          </p:cNvSpPr>
          <p:nvPr/>
        </p:nvSpPr>
        <p:spPr>
          <a:xfrm>
            <a:off x="5988821" y="4783711"/>
            <a:ext cx="2278928" cy="654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lung volumes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</a:p>
          <a:p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E9994B-67C1-4FB3-8774-66D58BC2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536848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lung volumes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178E33D-4875-4154-9DF1-B4E56003A1B0}"/>
              </a:ext>
            </a:extLst>
          </p:cNvPr>
          <p:cNvGrpSpPr/>
          <p:nvPr/>
        </p:nvGrpSpPr>
        <p:grpSpPr>
          <a:xfrm>
            <a:off x="663825" y="2375910"/>
            <a:ext cx="4297822" cy="3673289"/>
            <a:chOff x="5348721" y="2996952"/>
            <a:chExt cx="3687775" cy="2514547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938AAE11-DA2C-4C99-A15B-01DD78A2BF58}"/>
                </a:ext>
              </a:extLst>
            </p:cNvPr>
            <p:cNvGrpSpPr/>
            <p:nvPr/>
          </p:nvGrpSpPr>
          <p:grpSpPr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A95B782E-A9E7-4EA5-8745-726C77A3EF2F}"/>
                  </a:ext>
                </a:extLst>
              </p:cNvPr>
              <p:cNvGrpSpPr/>
              <p:nvPr/>
            </p:nvGrpSpPr>
            <p:grpSpPr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D2C9F85B-2CBA-4860-976F-D75564ACE6E4}"/>
                    </a:ext>
                  </a:extLst>
                </p:cNvPr>
                <p:cNvCxnSpPr/>
                <p:nvPr/>
              </p:nvCxnSpPr>
              <p:spPr>
                <a:xfrm>
                  <a:off x="880880" y="28286"/>
                  <a:ext cx="0" cy="2952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BCBF29AB-9756-4C5A-85EA-852002662C5A}"/>
                    </a:ext>
                  </a:extLst>
                </p:cNvPr>
                <p:cNvCxnSpPr/>
                <p:nvPr/>
              </p:nvCxnSpPr>
              <p:spPr>
                <a:xfrm flipH="1">
                  <a:off x="872480" y="2981945"/>
                  <a:ext cx="337599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7448294D-049C-4855-9F91-12ADD00C4FF4}"/>
                  </a:ext>
                </a:extLst>
              </p:cNvPr>
              <p:cNvSpPr txBox="1"/>
              <p:nvPr/>
            </p:nvSpPr>
            <p:spPr>
              <a:xfrm>
                <a:off x="296396" y="-32399"/>
                <a:ext cx="577197" cy="341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V </a:t>
                </a: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[l]</a:t>
                </a:r>
                <a:endParaRPr lang="cs-CZ" dirty="0">
                  <a:effectLst/>
                  <a:latin typeface="+mn-lt"/>
                  <a:ea typeface="Times New Roman"/>
                </a:endParaRPr>
              </a:p>
            </p:txBody>
          </p:sp>
          <p:sp>
            <p:nvSpPr>
              <p:cNvPr id="50" name="Volný tvar 17">
                <a:extLst>
                  <a:ext uri="{FF2B5EF4-FFF2-40B4-BE49-F238E27FC236}">
                    <a16:creationId xmlns:a16="http://schemas.microsoft.com/office/drawing/2014/main" id="{F1F26E06-B82F-45FB-8A65-7672A5B19A37}"/>
                  </a:ext>
                </a:extLst>
              </p:cNvPr>
              <p:cNvSpPr/>
              <p:nvPr/>
            </p:nvSpPr>
            <p:spPr>
              <a:xfrm>
                <a:off x="888521" y="439947"/>
                <a:ext cx="2948181" cy="1910121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D51F280E-5636-45A0-953D-6FE28F9B57C6}"/>
                  </a:ext>
                </a:extLst>
              </p:cNvPr>
              <p:cNvCxnSpPr/>
              <p:nvPr/>
            </p:nvCxnSpPr>
            <p:spPr>
              <a:xfrm flipH="1" flipV="1">
                <a:off x="392917" y="2325997"/>
                <a:ext cx="3443715" cy="20388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DA0285AE-0823-4BC2-B7D4-0212BACEBE4D}"/>
                  </a:ext>
                </a:extLst>
              </p:cNvPr>
              <p:cNvCxnSpPr/>
              <p:nvPr/>
            </p:nvCxnSpPr>
            <p:spPr>
              <a:xfrm flipH="1" flipV="1">
                <a:off x="436796" y="2972249"/>
                <a:ext cx="436796" cy="4764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DD086FB2-4B02-4452-B053-56C9F85CE02E}"/>
                  </a:ext>
                </a:extLst>
              </p:cNvPr>
              <p:cNvCxnSpPr/>
              <p:nvPr/>
            </p:nvCxnSpPr>
            <p:spPr>
              <a:xfrm>
                <a:off x="687801" y="448574"/>
                <a:ext cx="0" cy="1877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090934FB-F630-49AB-8BBA-4488E9235C57}"/>
                  </a:ext>
                </a:extLst>
              </p:cNvPr>
              <p:cNvCxnSpPr/>
              <p:nvPr/>
            </p:nvCxnSpPr>
            <p:spPr>
              <a:xfrm flipV="1">
                <a:off x="1445918" y="2139570"/>
                <a:ext cx="0" cy="820883"/>
              </a:xfrm>
              <a:prstGeom prst="line">
                <a:avLst/>
              </a:prstGeom>
              <a:ln>
                <a:solidFill>
                  <a:srgbClr val="0000D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5BF561E2-D6E8-42BE-8C32-39E50BA916C2}"/>
                  </a:ext>
                </a:extLst>
              </p:cNvPr>
              <p:cNvCxnSpPr/>
              <p:nvPr/>
            </p:nvCxnSpPr>
            <p:spPr>
              <a:xfrm flipH="1" flipV="1">
                <a:off x="392917" y="457465"/>
                <a:ext cx="480209" cy="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se šipkou 55">
                <a:extLst>
                  <a:ext uri="{FF2B5EF4-FFF2-40B4-BE49-F238E27FC236}">
                    <a16:creationId xmlns:a16="http://schemas.microsoft.com/office/drawing/2014/main" id="{13CBE782-35E1-4DB0-AC83-136A6A5138AA}"/>
                  </a:ext>
                </a:extLst>
              </p:cNvPr>
              <p:cNvCxnSpPr/>
              <p:nvPr/>
            </p:nvCxnSpPr>
            <p:spPr>
              <a:xfrm>
                <a:off x="696427" y="2346385"/>
                <a:ext cx="0" cy="614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ovéPole 17">
              <a:extLst>
                <a:ext uri="{FF2B5EF4-FFF2-40B4-BE49-F238E27FC236}">
                  <a16:creationId xmlns:a16="http://schemas.microsoft.com/office/drawing/2014/main" id="{E69C25E0-6FDA-4D55-86E5-A00CC71F7D34}"/>
                </a:ext>
              </a:extLst>
            </p:cNvPr>
            <p:cNvSpPr txBox="1"/>
            <p:nvPr/>
          </p:nvSpPr>
          <p:spPr>
            <a:xfrm>
              <a:off x="8209091" y="5279742"/>
              <a:ext cx="82740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 err="1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Time</a:t>
              </a: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[s]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1" name="TextovéPole 17">
              <a:extLst>
                <a:ext uri="{FF2B5EF4-FFF2-40B4-BE49-F238E27FC236}">
                  <a16:creationId xmlns:a16="http://schemas.microsoft.com/office/drawing/2014/main" id="{B56C91A0-7B11-40EC-85D1-2882545B535E}"/>
                </a:ext>
              </a:extLst>
            </p:cNvPr>
            <p:cNvSpPr txBox="1"/>
            <p:nvPr/>
          </p:nvSpPr>
          <p:spPr>
            <a:xfrm rot="16200000">
              <a:off x="5280010" y="3914158"/>
              <a:ext cx="577521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FVC</a:t>
              </a:r>
            </a:p>
          </p:txBody>
        </p:sp>
        <p:sp>
          <p:nvSpPr>
            <p:cNvPr id="42" name="TextovéPole 17">
              <a:extLst>
                <a:ext uri="{FF2B5EF4-FFF2-40B4-BE49-F238E27FC236}">
                  <a16:creationId xmlns:a16="http://schemas.microsoft.com/office/drawing/2014/main" id="{4F39C0F0-4DCC-45C5-97AB-3E580D9BDC1C}"/>
                </a:ext>
              </a:extLst>
            </p:cNvPr>
            <p:cNvSpPr txBox="1"/>
            <p:nvPr/>
          </p:nvSpPr>
          <p:spPr>
            <a:xfrm rot="16200000">
              <a:off x="5385243" y="4859612"/>
              <a:ext cx="400770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latin typeface="+mn-lt"/>
                  <a:ea typeface="Times New Roman"/>
                </a:rPr>
                <a:t>R</a:t>
              </a:r>
              <a:r>
                <a:rPr lang="cs-CZ" sz="1600" dirty="0">
                  <a:effectLst/>
                  <a:latin typeface="+mn-lt"/>
                  <a:ea typeface="Times New Roman"/>
                </a:rPr>
                <a:t>V        </a:t>
              </a: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C23AC2BB-579A-4007-81FB-4A232DC43AFC}"/>
                </a:ext>
              </a:extLst>
            </p:cNvPr>
            <p:cNvCxnSpPr/>
            <p:nvPr/>
          </p:nvCxnSpPr>
          <p:spPr>
            <a:xfrm>
              <a:off x="5818280" y="4646579"/>
              <a:ext cx="522135" cy="0"/>
            </a:xfrm>
            <a:prstGeom prst="line">
              <a:avLst/>
            </a:prstGeom>
            <a:ln>
              <a:solidFill>
                <a:srgbClr val="0000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32">
              <a:extLst>
                <a:ext uri="{FF2B5EF4-FFF2-40B4-BE49-F238E27FC236}">
                  <a16:creationId xmlns:a16="http://schemas.microsoft.com/office/drawing/2014/main" id="{037F989F-E74D-4541-A555-8B588CB82120}"/>
                </a:ext>
              </a:extLst>
            </p:cNvPr>
            <p:cNvSpPr txBox="1"/>
            <p:nvPr/>
          </p:nvSpPr>
          <p:spPr>
            <a:xfrm>
              <a:off x="6121194" y="5228071"/>
              <a:ext cx="54513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 s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5" name="TextovéPole 69">
              <a:extLst>
                <a:ext uri="{FF2B5EF4-FFF2-40B4-BE49-F238E27FC236}">
                  <a16:creationId xmlns:a16="http://schemas.microsoft.com/office/drawing/2014/main" id="{6AAAB44A-4D4B-45E8-BF80-9326E735BBF0}"/>
                </a:ext>
              </a:extLst>
            </p:cNvPr>
            <p:cNvSpPr txBox="1"/>
            <p:nvPr/>
          </p:nvSpPr>
          <p:spPr>
            <a:xfrm>
              <a:off x="7899152" y="3770647"/>
              <a:ext cx="561280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FEV</a:t>
              </a:r>
              <a:r>
                <a:rPr lang="cs-CZ" sz="1600" b="1" kern="1200" baseline="-250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1</a:t>
              </a:r>
              <a:endParaRPr lang="cs-CZ" sz="1800" b="1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CF744305-03A7-4BFA-B736-1F30815770BF}"/>
                </a:ext>
              </a:extLst>
            </p:cNvPr>
            <p:cNvCxnSpPr/>
            <p:nvPr/>
          </p:nvCxnSpPr>
          <p:spPr>
            <a:xfrm flipV="1">
              <a:off x="6333242" y="3898917"/>
              <a:ext cx="598805" cy="747395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93F5843-4AD5-4A78-B00C-C6DB2D21A37A}"/>
                </a:ext>
              </a:extLst>
            </p:cNvPr>
            <p:cNvCxnSpPr/>
            <p:nvPr/>
          </p:nvCxnSpPr>
          <p:spPr>
            <a:xfrm>
              <a:off x="6932682" y="3898917"/>
              <a:ext cx="1017270" cy="0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516C897E-0C52-4A95-88D0-7648320BA4F1}"/>
              </a:ext>
            </a:extLst>
          </p:cNvPr>
          <p:cNvSpPr/>
          <p:nvPr/>
        </p:nvSpPr>
        <p:spPr>
          <a:xfrm>
            <a:off x="5083261" y="3006423"/>
            <a:ext cx="6608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maximum volume of air that can be exhaled after maximum inhale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volume of air exhaled with the greatest effort in 1 second after maximum inhale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/FVC (%) 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Tiffenea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index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around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0,8 (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80 %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B0239A7-8B05-41C2-B33E-3828BCD9174C}"/>
              </a:ext>
            </a:extLst>
          </p:cNvPr>
          <p:cNvGrpSpPr/>
          <p:nvPr/>
        </p:nvGrpSpPr>
        <p:grpSpPr>
          <a:xfrm>
            <a:off x="1195647" y="1844550"/>
            <a:ext cx="4359830" cy="3175184"/>
            <a:chOff x="1788355" y="3847091"/>
            <a:chExt cx="4245870" cy="253533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E2F8150B-525D-46AC-89CD-678AFFFEBD1D}"/>
                </a:ext>
              </a:extLst>
            </p:cNvPr>
            <p:cNvGrpSpPr/>
            <p:nvPr/>
          </p:nvGrpSpPr>
          <p:grpSpPr>
            <a:xfrm>
              <a:off x="1788355" y="3847091"/>
              <a:ext cx="4245870" cy="2535333"/>
              <a:chOff x="342427" y="173926"/>
              <a:chExt cx="4400880" cy="2760478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53F2B0D9-D3D5-41A0-8084-7AF4730E7A96}"/>
                  </a:ext>
                </a:extLst>
              </p:cNvPr>
              <p:cNvCxnSpPr/>
              <p:nvPr/>
            </p:nvCxnSpPr>
            <p:spPr>
              <a:xfrm>
                <a:off x="1353294" y="2585607"/>
                <a:ext cx="0" cy="201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F9F6395A-56C7-4FFB-80FD-00C3A35665D3}"/>
                  </a:ext>
                </a:extLst>
              </p:cNvPr>
              <p:cNvGrpSpPr/>
              <p:nvPr/>
            </p:nvGrpSpPr>
            <p:grpSpPr>
              <a:xfrm>
                <a:off x="342427" y="173926"/>
                <a:ext cx="4400880" cy="2760478"/>
                <a:chOff x="342427" y="173926"/>
                <a:chExt cx="4400880" cy="2760478"/>
              </a:xfrm>
            </p:grpSpPr>
            <p:sp>
              <p:nvSpPr>
                <p:cNvPr id="35" name="TextovéPole 40">
                  <a:extLst>
                    <a:ext uri="{FF2B5EF4-FFF2-40B4-BE49-F238E27FC236}">
                      <a16:creationId xmlns:a16="http://schemas.microsoft.com/office/drawing/2014/main" id="{83788DA4-EFDE-45F6-83B8-C3740CBFD51B}"/>
                    </a:ext>
                  </a:extLst>
                </p:cNvPr>
                <p:cNvSpPr txBox="1"/>
                <p:nvPr/>
              </p:nvSpPr>
              <p:spPr>
                <a:xfrm>
                  <a:off x="1192230" y="2693583"/>
                  <a:ext cx="575830" cy="240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 kern="1200" dirty="0">
                      <a:solidFill>
                        <a:srgbClr val="000000"/>
                      </a:solidFill>
                      <a:effectLst/>
                      <a:latin typeface="+mn-lt"/>
                      <a:ea typeface="Times New Roman"/>
                    </a:rPr>
                    <a:t>1 s</a:t>
                  </a:r>
                  <a:endParaRPr lang="cs-CZ" sz="1200" dirty="0">
                    <a:effectLst/>
                    <a:latin typeface="+mn-lt"/>
                    <a:ea typeface="Times New Roman"/>
                  </a:endParaRPr>
                </a:p>
              </p:txBody>
            </p:sp>
            <p:grpSp>
              <p:nvGrpSpPr>
                <p:cNvPr id="36" name="Skupina 35">
                  <a:extLst>
                    <a:ext uri="{FF2B5EF4-FFF2-40B4-BE49-F238E27FC236}">
                      <a16:creationId xmlns:a16="http://schemas.microsoft.com/office/drawing/2014/main" id="{64D497F5-3295-4B09-BD1C-CEF069DD1629}"/>
                    </a:ext>
                  </a:extLst>
                </p:cNvPr>
                <p:cNvGrpSpPr/>
                <p:nvPr/>
              </p:nvGrpSpPr>
              <p:grpSpPr>
                <a:xfrm>
                  <a:off x="342427" y="173926"/>
                  <a:ext cx="4400880" cy="2709315"/>
                  <a:chOff x="342427" y="173926"/>
                  <a:chExt cx="4400880" cy="2709315"/>
                </a:xfrm>
              </p:grpSpPr>
              <p:grpSp>
                <p:nvGrpSpPr>
                  <p:cNvPr id="37" name="Skupina 36">
                    <a:extLst>
                      <a:ext uri="{FF2B5EF4-FFF2-40B4-BE49-F238E27FC236}">
                        <a16:creationId xmlns:a16="http://schemas.microsoft.com/office/drawing/2014/main" id="{802EEA17-1CAD-4F08-8C25-BDDBCB35EC30}"/>
                      </a:ext>
                    </a:extLst>
                  </p:cNvPr>
                  <p:cNvGrpSpPr/>
                  <p:nvPr/>
                </p:nvGrpSpPr>
                <p:grpSpPr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63" name="Přímá spojnice 62">
                      <a:extLst>
                        <a:ext uri="{FF2B5EF4-FFF2-40B4-BE49-F238E27FC236}">
                          <a16:creationId xmlns:a16="http://schemas.microsoft.com/office/drawing/2014/main" id="{93020149-D91A-4F90-97F7-90CFED6B975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9349" y="229683"/>
                      <a:ext cx="7598" cy="250281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Přímá spojnice 63">
                      <a:extLst>
                        <a:ext uri="{FF2B5EF4-FFF2-40B4-BE49-F238E27FC236}">
                          <a16:creationId xmlns:a16="http://schemas.microsoft.com/office/drawing/2014/main" id="{6DAF0CBB-B54E-45F9-B16E-79F18BAA65A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90947" y="269358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Volný tvar 41">
                    <a:extLst>
                      <a:ext uri="{FF2B5EF4-FFF2-40B4-BE49-F238E27FC236}">
                        <a16:creationId xmlns:a16="http://schemas.microsoft.com/office/drawing/2014/main" id="{9C83EC0A-7BA7-49B3-A544-76BF4B8E1061}"/>
                      </a:ext>
                    </a:extLst>
                  </p:cNvPr>
                  <p:cNvSpPr/>
                  <p:nvPr/>
                </p:nvSpPr>
                <p:spPr>
                  <a:xfrm>
                    <a:off x="806946" y="438582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61" name="TextovéPole 47">
                    <a:extLst>
                      <a:ext uri="{FF2B5EF4-FFF2-40B4-BE49-F238E27FC236}">
                        <a16:creationId xmlns:a16="http://schemas.microsoft.com/office/drawing/2014/main" id="{76287DE0-2D55-43FD-A327-3FEF56E7E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27" y="173926"/>
                    <a:ext cx="1064961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62" name="TextovéPole 48">
                    <a:extLst>
                      <a:ext uri="{FF2B5EF4-FFF2-40B4-BE49-F238E27FC236}">
                        <a16:creationId xmlns:a16="http://schemas.microsoft.com/office/drawing/2014/main" id="{FA5FE8BB-8632-4900-94EC-FAFAE853A2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043" y="2642420"/>
                    <a:ext cx="1147264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Time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32" name="Volný tvar 29">
              <a:extLst>
                <a:ext uri="{FF2B5EF4-FFF2-40B4-BE49-F238E27FC236}">
                  <a16:creationId xmlns:a16="http://schemas.microsoft.com/office/drawing/2014/main" id="{4CC52501-357B-4640-83DB-2EEE67927CBA}"/>
                </a:ext>
              </a:extLst>
            </p:cNvPr>
            <p:cNvSpPr/>
            <p:nvPr/>
          </p:nvSpPr>
          <p:spPr>
            <a:xfrm>
              <a:off x="2257425" y="4149080"/>
              <a:ext cx="2314575" cy="1695450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85403D1F-36BF-4E95-A358-5AEE9767B3BD}"/>
              </a:ext>
            </a:extLst>
          </p:cNvPr>
          <p:cNvGrpSpPr/>
          <p:nvPr/>
        </p:nvGrpSpPr>
        <p:grpSpPr>
          <a:xfrm>
            <a:off x="6489581" y="1801693"/>
            <a:ext cx="4168775" cy="3212685"/>
            <a:chOff x="142840" y="181620"/>
            <a:chExt cx="4320962" cy="3053839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B5B3F160-7A50-4876-AFEB-4D6C6465FAD4}"/>
                </a:ext>
              </a:extLst>
            </p:cNvPr>
            <p:cNvCxnSpPr/>
            <p:nvPr/>
          </p:nvCxnSpPr>
          <p:spPr>
            <a:xfrm>
              <a:off x="1362820" y="2874472"/>
              <a:ext cx="0" cy="201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53D2D440-A43E-4749-BA3A-276389531291}"/>
                </a:ext>
              </a:extLst>
            </p:cNvPr>
            <p:cNvGrpSpPr/>
            <p:nvPr/>
          </p:nvGrpSpPr>
          <p:grpSpPr>
            <a:xfrm>
              <a:off x="142840" y="181620"/>
              <a:ext cx="4320962" cy="3053839"/>
              <a:chOff x="142840" y="181620"/>
              <a:chExt cx="4320962" cy="3053839"/>
            </a:xfrm>
          </p:grpSpPr>
          <p:sp>
            <p:nvSpPr>
              <p:cNvPr id="68" name="TextovéPole 17">
                <a:extLst>
                  <a:ext uri="{FF2B5EF4-FFF2-40B4-BE49-F238E27FC236}">
                    <a16:creationId xmlns:a16="http://schemas.microsoft.com/office/drawing/2014/main" id="{89BB5EAE-6526-4194-B4F0-E2C9A0FAA4E9}"/>
                  </a:ext>
                </a:extLst>
              </p:cNvPr>
              <p:cNvSpPr txBox="1"/>
              <p:nvPr/>
            </p:nvSpPr>
            <p:spPr>
              <a:xfrm>
                <a:off x="1226629" y="2947201"/>
                <a:ext cx="476458" cy="2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1 s</a:t>
                </a:r>
                <a:endParaRPr lang="cs-CZ" sz="1200" dirty="0">
                  <a:effectLst/>
                  <a:latin typeface="+mn-lt"/>
                  <a:ea typeface="Times New Roman"/>
                </a:endParaRPr>
              </a:p>
            </p:txBody>
          </p:sp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F26E4612-540C-49FE-B151-11F8FCC723AE}"/>
                  </a:ext>
                </a:extLst>
              </p:cNvPr>
              <p:cNvGrpSpPr/>
              <p:nvPr/>
            </p:nvGrpSpPr>
            <p:grpSpPr>
              <a:xfrm>
                <a:off x="142840" y="181620"/>
                <a:ext cx="4320962" cy="3053839"/>
                <a:chOff x="142840" y="181620"/>
                <a:chExt cx="4320962" cy="3053839"/>
              </a:xfrm>
            </p:grpSpPr>
            <p:grpSp>
              <p:nvGrpSpPr>
                <p:cNvPr id="70" name="Skupina 69">
                  <a:extLst>
                    <a:ext uri="{FF2B5EF4-FFF2-40B4-BE49-F238E27FC236}">
                      <a16:creationId xmlns:a16="http://schemas.microsoft.com/office/drawing/2014/main" id="{6C115CB9-6C55-491C-8860-76FE6184F773}"/>
                    </a:ext>
                  </a:extLst>
                </p:cNvPr>
                <p:cNvGrpSpPr/>
                <p:nvPr/>
              </p:nvGrpSpPr>
              <p:grpSpPr>
                <a:xfrm>
                  <a:off x="142840" y="181620"/>
                  <a:ext cx="4320962" cy="3053839"/>
                  <a:chOff x="142840" y="181620"/>
                  <a:chExt cx="4320962" cy="3053839"/>
                </a:xfrm>
              </p:grpSpPr>
              <p:grpSp>
                <p:nvGrpSpPr>
                  <p:cNvPr id="72" name="Skupina 71">
                    <a:extLst>
                      <a:ext uri="{FF2B5EF4-FFF2-40B4-BE49-F238E27FC236}">
                        <a16:creationId xmlns:a16="http://schemas.microsoft.com/office/drawing/2014/main" id="{008AA1E9-7402-404A-AF3C-BAE8861310BD}"/>
                      </a:ext>
                    </a:extLst>
                  </p:cNvPr>
                  <p:cNvGrpSpPr/>
                  <p:nvPr/>
                </p:nvGrpSpPr>
                <p:grpSpPr>
                  <a:xfrm>
                    <a:off x="796279" y="290334"/>
                    <a:ext cx="3380185" cy="2691611"/>
                    <a:chOff x="796279" y="290334"/>
                    <a:chExt cx="3380185" cy="2691611"/>
                  </a:xfrm>
                </p:grpSpPr>
                <p:cxnSp>
                  <p:nvCxnSpPr>
                    <p:cNvPr id="76" name="Přímá spojnice 75">
                      <a:extLst>
                        <a:ext uri="{FF2B5EF4-FFF2-40B4-BE49-F238E27FC236}">
                          <a16:creationId xmlns:a16="http://schemas.microsoft.com/office/drawing/2014/main" id="{135954B6-793E-434E-B342-A5C35A7FA3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6279" y="290334"/>
                      <a:ext cx="12594" cy="26902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>
                      <a:extLst>
                        <a:ext uri="{FF2B5EF4-FFF2-40B4-BE49-F238E27FC236}">
                          <a16:creationId xmlns:a16="http://schemas.microsoft.com/office/drawing/2014/main" id="{47E16A41-0E17-4ABA-923C-1D4E2F46D7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00472" y="298194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Volný tvar 68">
                    <a:extLst>
                      <a:ext uri="{FF2B5EF4-FFF2-40B4-BE49-F238E27FC236}">
                        <a16:creationId xmlns:a16="http://schemas.microsoft.com/office/drawing/2014/main" id="{A398D1D2-5C7E-44B4-B80D-0A0C6ECF6218}"/>
                      </a:ext>
                    </a:extLst>
                  </p:cNvPr>
                  <p:cNvSpPr/>
                  <p:nvPr/>
                </p:nvSpPr>
                <p:spPr>
                  <a:xfrm>
                    <a:off x="816471" y="444923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74" name="TextovéPole 21">
                    <a:extLst>
                      <a:ext uri="{FF2B5EF4-FFF2-40B4-BE49-F238E27FC236}">
                        <a16:creationId xmlns:a16="http://schemas.microsoft.com/office/drawing/2014/main" id="{30EA11A5-4A04-4E2F-80F0-1B2BE1288432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40" y="181620"/>
                    <a:ext cx="57648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75" name="TextovéPole 22">
                    <a:extLst>
                      <a:ext uri="{FF2B5EF4-FFF2-40B4-BE49-F238E27FC236}">
                        <a16:creationId xmlns:a16="http://schemas.microsoft.com/office/drawing/2014/main" id="{4BE29E00-6E97-47DB-8E3A-19D8A2A69920}"/>
                      </a:ext>
                    </a:extLst>
                  </p:cNvPr>
                  <p:cNvSpPr txBox="1"/>
                  <p:nvPr/>
                </p:nvSpPr>
                <p:spPr>
                  <a:xfrm>
                    <a:off x="3635924" y="2972156"/>
                    <a:ext cx="82787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Time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  <p:sp>
              <p:nvSpPr>
                <p:cNvPr id="71" name="Volný tvar 66">
                  <a:extLst>
                    <a:ext uri="{FF2B5EF4-FFF2-40B4-BE49-F238E27FC236}">
                      <a16:creationId xmlns:a16="http://schemas.microsoft.com/office/drawing/2014/main" id="{1E9A0090-2589-4C3F-9D4A-49640897ED3B}"/>
                    </a:ext>
                  </a:extLst>
                </p:cNvPr>
                <p:cNvSpPr/>
                <p:nvPr/>
              </p:nvSpPr>
              <p:spPr>
                <a:xfrm>
                  <a:off x="810792" y="1060704"/>
                  <a:ext cx="2948277" cy="1286867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0000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cs-CZ">
                    <a:solidFill>
                      <a:srgbClr val="0000DC"/>
                    </a:solidFill>
                  </a:endParaRPr>
                </a:p>
              </p:txBody>
            </p:sp>
          </p:grpSp>
        </p:grpSp>
      </p:grp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AA1864F3-88D7-4206-8741-B7C18A260529}"/>
              </a:ext>
            </a:extLst>
          </p:cNvPr>
          <p:cNvCxnSpPr/>
          <p:nvPr/>
        </p:nvCxnSpPr>
        <p:spPr bwMode="auto">
          <a:xfrm flipV="1">
            <a:off x="2197085" y="4124703"/>
            <a:ext cx="0" cy="59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B2F18048-2727-449F-B761-818AEB9238E1}"/>
              </a:ext>
            </a:extLst>
          </p:cNvPr>
          <p:cNvCxnSpPr/>
          <p:nvPr/>
        </p:nvCxnSpPr>
        <p:spPr bwMode="auto">
          <a:xfrm flipH="1">
            <a:off x="1226205" y="411677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ovéPole 69">
            <a:extLst>
              <a:ext uri="{FF2B5EF4-FFF2-40B4-BE49-F238E27FC236}">
                <a16:creationId xmlns:a16="http://schemas.microsoft.com/office/drawing/2014/main" id="{D4D17431-F29F-4ECB-A10C-FBC70EBAB716}"/>
              </a:ext>
            </a:extLst>
          </p:cNvPr>
          <p:cNvSpPr txBox="1"/>
          <p:nvPr/>
        </p:nvSpPr>
        <p:spPr>
          <a:xfrm>
            <a:off x="675819" y="3975238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effectLst/>
              <a:latin typeface="+mn-lt"/>
              <a:ea typeface="Times New Roman"/>
            </a:endParaRPr>
          </a:p>
        </p:txBody>
      </p: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7769174D-FE7A-4DC9-B1CD-12DB29C51B60}"/>
              </a:ext>
            </a:extLst>
          </p:cNvPr>
          <p:cNvCxnSpPr/>
          <p:nvPr/>
        </p:nvCxnSpPr>
        <p:spPr bwMode="auto">
          <a:xfrm flipV="1">
            <a:off x="2197079" y="3341792"/>
            <a:ext cx="0" cy="754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D33457C1-662D-4BCD-97C9-1C49C9C525E1}"/>
              </a:ext>
            </a:extLst>
          </p:cNvPr>
          <p:cNvCxnSpPr/>
          <p:nvPr/>
        </p:nvCxnSpPr>
        <p:spPr bwMode="auto">
          <a:xfrm flipH="1">
            <a:off x="1243133" y="333780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ovéPole 69">
            <a:extLst>
              <a:ext uri="{FF2B5EF4-FFF2-40B4-BE49-F238E27FC236}">
                <a16:creationId xmlns:a16="http://schemas.microsoft.com/office/drawing/2014/main" id="{6DA4A7F2-86C4-4B3F-BF31-207C9CC4A406}"/>
              </a:ext>
            </a:extLst>
          </p:cNvPr>
          <p:cNvSpPr txBox="1"/>
          <p:nvPr/>
        </p:nvSpPr>
        <p:spPr>
          <a:xfrm>
            <a:off x="643292" y="3184323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4D179445-738D-48DA-A52A-F9F59D68215C}"/>
              </a:ext>
            </a:extLst>
          </p:cNvPr>
          <p:cNvCxnSpPr/>
          <p:nvPr/>
        </p:nvCxnSpPr>
        <p:spPr bwMode="auto">
          <a:xfrm>
            <a:off x="6977223" y="2102782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ovéPole 17">
            <a:extLst>
              <a:ext uri="{FF2B5EF4-FFF2-40B4-BE49-F238E27FC236}">
                <a16:creationId xmlns:a16="http://schemas.microsoft.com/office/drawing/2014/main" id="{59CA2B0F-5FFD-4822-96AE-A47169290AFB}"/>
              </a:ext>
            </a:extLst>
          </p:cNvPr>
          <p:cNvSpPr txBox="1"/>
          <p:nvPr/>
        </p:nvSpPr>
        <p:spPr>
          <a:xfrm>
            <a:off x="5787133" y="2208295"/>
            <a:ext cx="1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>
                <a:effectLst/>
                <a:latin typeface="+mn-lt"/>
                <a:ea typeface="Times New Roman"/>
              </a:rPr>
              <a:t>FVC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effectLst/>
                <a:latin typeface="+mn-lt"/>
                <a:ea typeface="Times New Roman"/>
              </a:rPr>
              <a:t>&gt;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solidFill>
                  <a:srgbClr val="0000DC"/>
                </a:solidFill>
                <a:latin typeface="+mn-lt"/>
                <a:ea typeface="Times New Roman"/>
              </a:rPr>
              <a:t>FVC</a:t>
            </a:r>
            <a:endParaRPr lang="cs-CZ" sz="16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B23C85-0FB7-4252-90AE-03639A47E601}"/>
              </a:ext>
            </a:extLst>
          </p:cNvPr>
          <p:cNvCxnSpPr/>
          <p:nvPr/>
        </p:nvCxnSpPr>
        <p:spPr bwMode="auto">
          <a:xfrm>
            <a:off x="1329948" y="3429000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ovéPole 23">
            <a:extLst>
              <a:ext uri="{FF2B5EF4-FFF2-40B4-BE49-F238E27FC236}">
                <a16:creationId xmlns:a16="http://schemas.microsoft.com/office/drawing/2014/main" id="{6EC26649-4A18-45BA-8FA8-8FF58537680E}"/>
              </a:ext>
            </a:extLst>
          </p:cNvPr>
          <p:cNvSpPr txBox="1"/>
          <p:nvPr/>
        </p:nvSpPr>
        <p:spPr>
          <a:xfrm>
            <a:off x="1533644" y="4931480"/>
            <a:ext cx="3672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Obstru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ction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lung disease </a:t>
            </a:r>
            <a:r>
              <a:rPr lang="cs-CZ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endParaRPr lang="cs-CZ" sz="1200" dirty="0">
              <a:solidFill>
                <a:schemeClr val="tx2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(FVC=N;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=↓)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trache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al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 sten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osis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astma </a:t>
            </a:r>
            <a:r>
              <a:rPr lang="cs-CZ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bronchi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ale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CHOPN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tumor</a:t>
            </a:r>
            <a:endParaRPr lang="cs-CZ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88" name="TextovéPole 25">
            <a:extLst>
              <a:ext uri="{FF2B5EF4-FFF2-40B4-BE49-F238E27FC236}">
                <a16:creationId xmlns:a16="http://schemas.microsoft.com/office/drawing/2014/main" id="{1567F3C9-1EB9-476B-BAF3-8A7429D6BA3B}"/>
              </a:ext>
            </a:extLst>
          </p:cNvPr>
          <p:cNvSpPr txBox="1"/>
          <p:nvPr/>
        </p:nvSpPr>
        <p:spPr>
          <a:xfrm>
            <a:off x="6594231" y="4938549"/>
            <a:ext cx="4064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Restri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ctive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lung disease</a:t>
            </a:r>
            <a:endParaRPr lang="cs-CZ" sz="1200" dirty="0">
              <a:solidFill>
                <a:schemeClr val="tx2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(FVC=↓;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=N)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Pulmonary etiology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pulmonary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fibrosis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lung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resection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pulmonary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edema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pneumoni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</a:t>
            </a: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89" name="TextovéPole 25">
            <a:extLst>
              <a:ext uri="{FF2B5EF4-FFF2-40B4-BE49-F238E27FC236}">
                <a16:creationId xmlns:a16="http://schemas.microsoft.com/office/drawing/2014/main" id="{F8963D52-5F32-4466-899C-ABEE3B5DAA9A}"/>
              </a:ext>
            </a:extLst>
          </p:cNvPr>
          <p:cNvSpPr txBox="1"/>
          <p:nvPr/>
        </p:nvSpPr>
        <p:spPr>
          <a:xfrm>
            <a:off x="8478462" y="5301926"/>
            <a:ext cx="345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Extrapulmon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ary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  <a:ea typeface="Times New Roman"/>
              </a:rPr>
              <a:t>etiology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ascites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yphoscoliosis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urns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high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diaphragm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condition</a:t>
            </a: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17385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3808</TotalTime>
  <Words>3091</Words>
  <Application>Microsoft Office PowerPoint</Application>
  <PresentationFormat>Širokoúhlá obrazovka</PresentationFormat>
  <Paragraphs>577</Paragraphs>
  <Slides>49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Open Sans</vt:lpstr>
      <vt:lpstr>Symbol</vt:lpstr>
      <vt:lpstr>Tahoma</vt:lpstr>
      <vt:lpstr>Times New Roman</vt:lpstr>
      <vt:lpstr>Wingdings</vt:lpstr>
      <vt:lpstr>Presentation_MU_EN</vt:lpstr>
      <vt:lpstr>Výchozí návrh</vt:lpstr>
      <vt:lpstr>Retrospect</vt:lpstr>
      <vt:lpstr>Equation.DSMT4</vt:lpstr>
      <vt:lpstr>Respiratory system. Compendium.</vt:lpstr>
      <vt:lpstr>Questions for the oral exam</vt:lpstr>
      <vt:lpstr>A22: Hypoxia and ischemia </vt:lpstr>
      <vt:lpstr>A22: Hypoxia and ischemia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Prezentace aplikace PowerPoint</vt:lpstr>
      <vt:lpstr>A25: Lung ventilation, volumes, measurement  </vt:lpstr>
      <vt:lpstr>A28: Maximal respiratory flow - volume curve (spirogram)  </vt:lpstr>
      <vt:lpstr>Prezentace aplikace PowerPoint</vt:lpstr>
      <vt:lpstr>Prezentace aplikace PowerPoint</vt:lpstr>
      <vt:lpstr>DEAD SPACE – nitrogen test (force inspiration of pure O2, follow slowly expiration with monitoring of concentration of nitrogen)</vt:lpstr>
      <vt:lpstr>A27: Resistance of airways, measurement </vt:lpstr>
      <vt:lpstr>A45: Alveolar surface tension. Surfactant </vt:lpstr>
      <vt:lpstr>Prezentace aplikace PowerPoint</vt:lpstr>
      <vt:lpstr>Prezentace aplikace PowerPoint</vt:lpstr>
      <vt:lpstr>A46: Compliance of lungs. Respiratory work. Pneumothorax </vt:lpstr>
      <vt:lpstr>Prezentace aplikace PowerPoint</vt:lpstr>
      <vt:lpstr>A46: Compliance of lungs. Respiratory work. Pneumothorax </vt:lpstr>
      <vt:lpstr>A46: Compliance of lungs. Respiratory work. Pneumothorax </vt:lpstr>
      <vt:lpstr>FORCES  PARTICIPATING                                   IN RESPIRATION   </vt:lpstr>
      <vt:lpstr>Forces acting on the lung</vt:lpstr>
      <vt:lpstr>Lung recoil and chest wall recoil</vt:lpstr>
      <vt:lpstr>Intrapleural pressure</vt:lpstr>
      <vt:lpstr>Major forces acting on the lung</vt:lpstr>
      <vt:lpstr>Transmural pressure</vt:lpstr>
      <vt:lpstr>A46: Compliance of lungs. Respiratory work. Pneumothorax </vt:lpstr>
      <vt:lpstr>A46: Compliance of lungs. Respiratory work. Pneumothorax </vt:lpstr>
      <vt:lpstr>A47: Composition of atmospheric and alveolar air. Gas exchange in lungs and tissues.</vt:lpstr>
      <vt:lpstr>A47: Composition of atmospheric and alveolar air. Gas exchange in lungs and tissues.</vt:lpstr>
      <vt:lpstr>A48: Transport of O2. Oxygen - haemoglobin dissociation curve. Transport of CO2 </vt:lpstr>
      <vt:lpstr>A48: Transport of O2. Oxygen - haemoglobin dissociation curve. Transport of CO2 </vt:lpstr>
      <vt:lpstr>A48: Transport of O2. Oxygen - haemoglobin dissociation curve. Transport of CO2 </vt:lpstr>
      <vt:lpstr>A49: Regulation of ventilation </vt:lpstr>
      <vt:lpstr>A49: Regulation of ventilation </vt:lpstr>
      <vt:lpstr>Prezentace aplikace PowerPoint</vt:lpstr>
      <vt:lpstr>Chemical factors affecting the respiratory center:</vt:lpstr>
      <vt:lpstr>Prezentace aplikace PowerPoint</vt:lpstr>
      <vt:lpstr>A49: Regulation of ventilation</vt:lpstr>
      <vt:lpstr>A49: Regulation of ventilation</vt:lpstr>
      <vt:lpstr>A50: Respiratory responses to irritants </vt:lpstr>
      <vt:lpstr>A50: Respiratory responses to irritants </vt:lpstr>
      <vt:lpstr>A50: Respiratory responses to irritants 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Zuzana Nováková</cp:lastModifiedBy>
  <cp:revision>45</cp:revision>
  <cp:lastPrinted>1601-01-01T00:00:00Z</cp:lastPrinted>
  <dcterms:created xsi:type="dcterms:W3CDTF">2020-11-05T09:58:03Z</dcterms:created>
  <dcterms:modified xsi:type="dcterms:W3CDTF">2023-10-27T07:13:49Z</dcterms:modified>
</cp:coreProperties>
</file>