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8"/>
  </p:notesMasterIdLst>
  <p:handoutMasterIdLst>
    <p:handoutMasterId r:id="rId39"/>
  </p:handoutMasterIdLst>
  <p:sldIdLst>
    <p:sldId id="274" r:id="rId2"/>
    <p:sldId id="269" r:id="rId3"/>
    <p:sldId id="275" r:id="rId4"/>
    <p:sldId id="277" r:id="rId5"/>
    <p:sldId id="281" r:id="rId6"/>
    <p:sldId id="302" r:id="rId7"/>
    <p:sldId id="282" r:id="rId8"/>
    <p:sldId id="304" r:id="rId9"/>
    <p:sldId id="307" r:id="rId10"/>
    <p:sldId id="308" r:id="rId11"/>
    <p:sldId id="309" r:id="rId12"/>
    <p:sldId id="290" r:id="rId13"/>
    <p:sldId id="278" r:id="rId14"/>
    <p:sldId id="283" r:id="rId15"/>
    <p:sldId id="258" r:id="rId16"/>
    <p:sldId id="261" r:id="rId17"/>
    <p:sldId id="294" r:id="rId18"/>
    <p:sldId id="296" r:id="rId19"/>
    <p:sldId id="293" r:id="rId20"/>
    <p:sldId id="297" r:id="rId21"/>
    <p:sldId id="313" r:id="rId22"/>
    <p:sldId id="314" r:id="rId23"/>
    <p:sldId id="310" r:id="rId24"/>
    <p:sldId id="298" r:id="rId25"/>
    <p:sldId id="285" r:id="rId26"/>
    <p:sldId id="299" r:id="rId27"/>
    <p:sldId id="265" r:id="rId28"/>
    <p:sldId id="279" r:id="rId29"/>
    <p:sldId id="267" r:id="rId30"/>
    <p:sldId id="289" r:id="rId31"/>
    <p:sldId id="280" r:id="rId32"/>
    <p:sldId id="300" r:id="rId33"/>
    <p:sldId id="301" r:id="rId34"/>
    <p:sldId id="268" r:id="rId35"/>
    <p:sldId id="273" r:id="rId36"/>
    <p:sldId id="272" r:id="rId3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39" autoAdjust="0"/>
    <p:restoredTop sz="65089" autoAdjust="0"/>
  </p:normalViewPr>
  <p:slideViewPr>
    <p:cSldViewPr snapToGrid="0">
      <p:cViewPr varScale="1">
        <p:scale>
          <a:sx n="59" d="100"/>
          <a:sy n="59" d="100"/>
        </p:scale>
        <p:origin x="1522" y="6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E5E5E-BD91-4E50-B9BE-E1D6401E162E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2158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E5E5E-BD91-4E50-B9BE-E1D6401E162E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62669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E5E5E-BD91-4E50-B9BE-E1D6401E162E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2924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33869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676054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E5E5E-BD91-4E50-B9BE-E1D6401E162E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2996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malpozice</a:t>
            </a: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 špička katétru není v optimální poloze pro používání, tedy není v 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třetině VCS,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kavoatriálním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ústí</a:t>
            </a:r>
          </a:p>
          <a:p>
            <a:pPr lvl="0"/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primární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malpozice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ihned po implantaci, stočení do VJI, kontralaterální v.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subclavia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proximální část VCS, stočení katétru v průběhu žíly</a:t>
            </a:r>
          </a:p>
          <a:p>
            <a:pPr lvl="0"/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sekundární </a:t>
            </a: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malpozice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(dislokace)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povytažení, stočení do VJI, smyčka v cévě (při zvýšeném nitrohrudním tlaku-kašel, zvracení)</a:t>
            </a:r>
          </a:p>
          <a:p>
            <a:pPr lvl="0"/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malpozice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hlavní rizikový faktor pro rozvoj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malfunkce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(trombóza, mechanická obstrukce při naléhání špičky katétru na stěnu cévy)</a:t>
            </a:r>
          </a:p>
          <a:p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E5E5E-BD91-4E50-B9BE-E1D6401E162E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541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ICD -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implantable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cardioverter</a:t>
            </a:r>
            <a:r>
              <a:rPr lang="cs-CZ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cs-CZ" b="0" i="0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defibrillator</a:t>
            </a:r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79210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RA – </a:t>
            </a:r>
            <a:r>
              <a:rPr lang="cs-CZ" dirty="0" err="1"/>
              <a:t>right</a:t>
            </a:r>
            <a:r>
              <a:rPr lang="cs-CZ" dirty="0"/>
              <a:t> atrium</a:t>
            </a:r>
          </a:p>
          <a:p>
            <a:r>
              <a:rPr lang="cs-CZ" dirty="0"/>
              <a:t>RV – </a:t>
            </a:r>
            <a:r>
              <a:rPr lang="cs-CZ" dirty="0" err="1"/>
              <a:t>right</a:t>
            </a:r>
            <a:r>
              <a:rPr lang="cs-CZ" dirty="0"/>
              <a:t> </a:t>
            </a:r>
            <a:r>
              <a:rPr lang="cs-CZ" dirty="0" err="1"/>
              <a:t>ventricle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84240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Mv</a:t>
            </a:r>
            <a:r>
              <a:rPr lang="cs-CZ" dirty="0"/>
              <a:t> – </a:t>
            </a:r>
            <a:r>
              <a:rPr lang="cs-CZ" dirty="0" err="1"/>
              <a:t>marginal</a:t>
            </a:r>
            <a:r>
              <a:rPr lang="cs-CZ" dirty="0"/>
              <a:t> </a:t>
            </a:r>
            <a:r>
              <a:rPr lang="cs-CZ" dirty="0" err="1"/>
              <a:t>vein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20220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505050"/>
                </a:solidFill>
                <a:effectLst/>
                <a:latin typeface="Lato" panose="020B0604020202020204" pitchFamily="34" charset="0"/>
              </a:rPr>
              <a:t>LSCV - </a:t>
            </a:r>
            <a:r>
              <a:rPr lang="cs-CZ" b="0" i="0" dirty="0" err="1">
                <a:solidFill>
                  <a:srgbClr val="505050"/>
                </a:solidFill>
                <a:effectLst/>
                <a:latin typeface="Lato" panose="020B0604020202020204" pitchFamily="34" charset="0"/>
              </a:rPr>
              <a:t>Left</a:t>
            </a:r>
            <a:r>
              <a:rPr lang="cs-CZ" b="0" i="0" dirty="0">
                <a:solidFill>
                  <a:srgbClr val="505050"/>
                </a:solidFill>
                <a:effectLst/>
                <a:latin typeface="Lato" panose="020B0604020202020204" pitchFamily="34" charset="0"/>
              </a:rPr>
              <a:t> superior </a:t>
            </a:r>
            <a:r>
              <a:rPr lang="cs-CZ" b="0" i="0" dirty="0" err="1">
                <a:solidFill>
                  <a:srgbClr val="505050"/>
                </a:solidFill>
                <a:effectLst/>
                <a:latin typeface="Lato" panose="020B0604020202020204" pitchFamily="34" charset="0"/>
              </a:rPr>
              <a:t>vena</a:t>
            </a:r>
            <a:r>
              <a:rPr lang="cs-CZ" b="0" i="0" dirty="0">
                <a:solidFill>
                  <a:srgbClr val="505050"/>
                </a:solidFill>
                <a:effectLst/>
                <a:latin typeface="Lato" panose="020B0604020202020204" pitchFamily="34" charset="0"/>
              </a:rPr>
              <a:t> </a:t>
            </a:r>
            <a:r>
              <a:rPr lang="cs-CZ" b="0" i="0" dirty="0" err="1">
                <a:solidFill>
                  <a:srgbClr val="505050"/>
                </a:solidFill>
                <a:effectLst/>
                <a:latin typeface="Lato" panose="020B0604020202020204" pitchFamily="34" charset="0"/>
              </a:rPr>
              <a:t>cava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E5E5E-BD91-4E50-B9BE-E1D6401E162E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3956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AV – </a:t>
            </a:r>
            <a:r>
              <a:rPr lang="cs-CZ" dirty="0" err="1"/>
              <a:t>azygos</a:t>
            </a:r>
            <a:r>
              <a:rPr lang="cs-CZ" dirty="0"/>
              <a:t> </a:t>
            </a:r>
            <a:r>
              <a:rPr lang="cs-CZ" dirty="0" err="1"/>
              <a:t>vein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0117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</a:t>
            </a:r>
            <a:r>
              <a:rPr lang="cs-CZ" baseline="0" dirty="0"/>
              <a:t> </a:t>
            </a:r>
            <a:r>
              <a:rPr lang="cs-CZ" baseline="0" dirty="0" err="1"/>
              <a:t>anamn</a:t>
            </a:r>
            <a:r>
              <a:rPr lang="cs-CZ" baseline="0" dirty="0"/>
              <a:t>. Záškuby bránice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E5E5E-BD91-4E50-B9BE-E1D6401E162E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9666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</a:t>
            </a:r>
            <a:r>
              <a:rPr lang="cs-CZ" baseline="0" dirty="0"/>
              <a:t> </a:t>
            </a:r>
            <a:r>
              <a:rPr lang="cs-CZ" baseline="0" dirty="0" err="1"/>
              <a:t>anamn</a:t>
            </a:r>
            <a:r>
              <a:rPr lang="cs-CZ" baseline="0" dirty="0"/>
              <a:t>. Záškuby bránice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E5E5E-BD91-4E50-B9BE-E1D6401E162E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7537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Diagnostické zobrazovací metody (aVLDI7X1c)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D65A7D6-4EB3-4E67-B358-56DDA6BFDE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– závěrečný snímek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16521B6-6164-7649-9BB9-98A3FC15AE46}"/>
              </a:ext>
            </a:extLst>
          </p:cNvPr>
          <p:cNvSpPr txBox="1"/>
          <p:nvPr userDrawn="1"/>
        </p:nvSpPr>
        <p:spPr>
          <a:xfrm>
            <a:off x="307497" y="5837678"/>
            <a:ext cx="606902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/>
            <a:r>
              <a:rPr lang="cs-CZ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Lékařská fakulta Masarykovy univerzity</a:t>
            </a:r>
          </a:p>
          <a:p>
            <a:pPr lvl="0"/>
            <a:r>
              <a:rPr lang="cs-CZ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CBF481B-8B94-4C57-A2B8-0B7D7AFAE5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22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 dirty="0"/>
              <a:t>Diagnostické zobrazovací metody (aVLDI7X1c)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20552E7-48CC-40F3-B391-087BD87902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.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 dirty="0"/>
              <a:t>Diagnostické zobrazovací metody (aVLDI7X1c)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656F7E9-5E47-41D0-9CA9-DE4A31EE09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Diagnostické zobrazovací metody (aVLDI7X1c)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E805697-F6B9-4F6A-9C5B-5AAFE54A07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Diagnostické zobrazovací metody (aVLDI7X1c)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5354773-248E-4956-8633-6A496534A5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Diagnostické zobrazovací metody (aVLDI7X1c)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9BA260D-C952-48F5-9BCF-8EDB00FA2E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Diagnostické zobrazovací metody (aVLDI7X1c)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5E2D3A7-3660-4B54-93F1-E2F006CF22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Diagnostické zobrazovací metody (aVLDI7X1c)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2A1E796-F773-4049-A027-E6B6CD7530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73771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Diagnostické zobrazovací metody (aVLDI7X1c)</a:t>
            </a:r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Vložte název přednášky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 dirty="0"/>
              <a:t>Jméno Příjmení (bez titulů)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FC17CBE-6747-4FB3-910C-F34D0CC6F3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Diagnostické zobrazovací metody (aVLDI7X1c)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cs-CZ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75" r:id="rId6"/>
    <p:sldLayoutId id="2147483695" r:id="rId7"/>
    <p:sldLayoutId id="2147483686" r:id="rId8"/>
    <p:sldLayoutId id="2147483690" r:id="rId9"/>
    <p:sldLayoutId id="2147483692" r:id="rId10"/>
    <p:sldLayoutId id="2147483700" r:id="rId11"/>
  </p:sldLayoutIdLst>
  <p:hf sldNum="0"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3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DE5DD285-E00D-4C54-A6D0-EEAA922CE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Devices</a:t>
            </a:r>
            <a:r>
              <a:rPr lang="cs-CZ" dirty="0"/>
              <a:t> on </a:t>
            </a:r>
            <a:r>
              <a:rPr lang="cs-CZ" dirty="0" err="1"/>
              <a:t>chest</a:t>
            </a:r>
            <a:r>
              <a:rPr lang="cs-CZ" dirty="0"/>
              <a:t> X-</a:t>
            </a:r>
            <a:r>
              <a:rPr lang="cs-CZ" dirty="0" err="1"/>
              <a:t>ray</a:t>
            </a:r>
            <a:endParaRPr lang="cs-CZ" dirty="0"/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CFB37652-23F2-4193-BD4D-BBC6A754C3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Tomáš Rohan, Radim </a:t>
            </a:r>
            <a:r>
              <a:rPr lang="cs-CZ" dirty="0" err="1"/>
              <a:t>Gerstberger</a:t>
            </a:r>
            <a:r>
              <a:rPr lang="cs-CZ" dirty="0"/>
              <a:t>, Monika Poláčková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5A9858B-2B4A-46CB-84A6-A14EFB53B1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 dirty="0"/>
              <a:t>Diagnostické zobrazovací metody (aVLDI7X1c)</a:t>
            </a:r>
          </a:p>
        </p:txBody>
      </p:sp>
    </p:spTree>
    <p:extLst>
      <p:ext uri="{BB962C8B-B14F-4D97-AF65-F5344CB8AC3E}">
        <p14:creationId xmlns:p14="http://schemas.microsoft.com/office/powerpoint/2010/main" val="667516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2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kern="0" dirty="0" err="1"/>
              <a:t>Complications</a:t>
            </a:r>
            <a:r>
              <a:rPr lang="cs-CZ" kern="0" dirty="0"/>
              <a:t> </a:t>
            </a:r>
            <a:r>
              <a:rPr lang="cs-CZ" kern="0" dirty="0" err="1"/>
              <a:t>of</a:t>
            </a:r>
            <a:r>
              <a:rPr lang="cs-CZ" kern="0" dirty="0"/>
              <a:t> CVC</a:t>
            </a:r>
            <a:endParaRPr lang="cs-CZ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120" y="1298194"/>
            <a:ext cx="3691117" cy="4805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8162"/>
            <a:ext cx="4270765" cy="480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237" y="1298163"/>
            <a:ext cx="4182642" cy="4803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Zástupný symbol pro zápatí 1">
            <a:extLst>
              <a:ext uri="{FF2B5EF4-FFF2-40B4-BE49-F238E27FC236}">
                <a16:creationId xmlns:a16="http://schemas.microsoft.com/office/drawing/2014/main" id="{9C7CD8FE-380E-4112-AFDA-0E2987842E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pt-BR" dirty="0"/>
              <a:t>Diagnostické zobrazovací metody (aVLDI7X1c)</a:t>
            </a:r>
          </a:p>
        </p:txBody>
      </p:sp>
    </p:spTree>
    <p:extLst>
      <p:ext uri="{BB962C8B-B14F-4D97-AF65-F5344CB8AC3E}">
        <p14:creationId xmlns:p14="http://schemas.microsoft.com/office/powerpoint/2010/main" val="392198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zápatí 1">
            <a:extLst>
              <a:ext uri="{FF2B5EF4-FFF2-40B4-BE49-F238E27FC236}">
                <a16:creationId xmlns:a16="http://schemas.microsoft.com/office/drawing/2014/main" id="{9C7CD8FE-380E-4112-AFDA-0E2987842E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pt-BR" dirty="0"/>
              <a:t>Diagnostické zobrazovací metody</a:t>
            </a:r>
            <a:r>
              <a:rPr lang="cs-CZ" dirty="0"/>
              <a:t> </a:t>
            </a:r>
            <a:r>
              <a:rPr lang="pt-BR" dirty="0"/>
              <a:t>(</a:t>
            </a:r>
            <a:r>
              <a:rPr lang="cs-CZ" dirty="0"/>
              <a:t>a</a:t>
            </a:r>
            <a:r>
              <a:rPr lang="pt-BR" dirty="0"/>
              <a:t>VLDI7X1c)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A6CB0738-1541-43F9-B8DE-0E55C12A8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039" y="1302787"/>
            <a:ext cx="5654937" cy="555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Pravá složená závorka 14">
            <a:extLst>
              <a:ext uri="{FF2B5EF4-FFF2-40B4-BE49-F238E27FC236}">
                <a16:creationId xmlns:a16="http://schemas.microsoft.com/office/drawing/2014/main" id="{DB51A11D-F192-4DF0-8217-E13B1EFE7DD8}"/>
              </a:ext>
            </a:extLst>
          </p:cNvPr>
          <p:cNvSpPr/>
          <p:nvPr/>
        </p:nvSpPr>
        <p:spPr>
          <a:xfrm>
            <a:off x="7981507" y="3429000"/>
            <a:ext cx="248093" cy="1697883"/>
          </a:xfrm>
          <a:prstGeom prst="rightBrac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38798B0E-EEB8-4B2D-95EA-344D179475AC}"/>
              </a:ext>
            </a:extLst>
          </p:cNvPr>
          <p:cNvSpPr txBox="1"/>
          <p:nvPr/>
        </p:nvSpPr>
        <p:spPr>
          <a:xfrm>
            <a:off x="8273185" y="4080393"/>
            <a:ext cx="90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FF00"/>
                </a:solidFill>
              </a:rPr>
              <a:t>9cm</a:t>
            </a:r>
          </a:p>
        </p:txBody>
      </p:sp>
      <p:sp>
        <p:nvSpPr>
          <p:cNvPr id="17" name="Nadpis 2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kern="0" dirty="0" err="1"/>
              <a:t>Complications</a:t>
            </a:r>
            <a:r>
              <a:rPr lang="cs-CZ" kern="0" dirty="0"/>
              <a:t> </a:t>
            </a:r>
            <a:r>
              <a:rPr lang="cs-CZ" kern="0" dirty="0" err="1"/>
              <a:t>of</a:t>
            </a:r>
            <a:r>
              <a:rPr lang="cs-CZ" kern="0" dirty="0"/>
              <a:t> CVC</a:t>
            </a:r>
            <a:endParaRPr lang="cs-CZ" dirty="0"/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30B4EF59-B2AC-4690-8146-932C190276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3"/>
          <a:stretch/>
        </p:blipFill>
        <p:spPr bwMode="auto">
          <a:xfrm>
            <a:off x="0" y="1302787"/>
            <a:ext cx="5154039" cy="4841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058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CVC tip </a:t>
            </a:r>
            <a:r>
              <a:rPr lang="cs-CZ" dirty="0" err="1"/>
              <a:t>position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there a difference between </a:t>
            </a:r>
            <a:r>
              <a:rPr lang="cs-CZ" dirty="0" err="1"/>
              <a:t>upright</a:t>
            </a:r>
            <a:r>
              <a:rPr lang="cs-CZ" dirty="0"/>
              <a:t> and </a:t>
            </a:r>
            <a:r>
              <a:rPr lang="cs-CZ" dirty="0" err="1"/>
              <a:t>supine</a:t>
            </a:r>
            <a:r>
              <a:rPr lang="cs-CZ" dirty="0"/>
              <a:t> </a:t>
            </a:r>
            <a:r>
              <a:rPr lang="cs-CZ" dirty="0" err="1"/>
              <a:t>postibion</a:t>
            </a:r>
            <a:r>
              <a:rPr lang="cs-CZ" dirty="0"/>
              <a:t>?</a:t>
            </a:r>
          </a:p>
          <a:p>
            <a:r>
              <a:rPr lang="en-US" dirty="0"/>
              <a:t>Is there a difference between </a:t>
            </a:r>
            <a:r>
              <a:rPr lang="cs-CZ" dirty="0" err="1"/>
              <a:t>inspiration</a:t>
            </a:r>
            <a:r>
              <a:rPr lang="cs-CZ" dirty="0"/>
              <a:t> and </a:t>
            </a:r>
            <a:r>
              <a:rPr lang="cs-CZ" dirty="0" err="1"/>
              <a:t>expiration</a:t>
            </a:r>
            <a:r>
              <a:rPr lang="cs-CZ" dirty="0"/>
              <a:t>?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0679912" y="1576793"/>
            <a:ext cx="792088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/>
              <a:t>NO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2" y="3007393"/>
            <a:ext cx="6324418" cy="318065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0054088" y="2204865"/>
            <a:ext cx="2098781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/>
              <a:t>YES 9mm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2801420"/>
            <a:ext cx="2520280" cy="3808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070" y="2786556"/>
            <a:ext cx="2424027" cy="381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ástupný symbol pro zápatí 1">
            <a:extLst>
              <a:ext uri="{FF2B5EF4-FFF2-40B4-BE49-F238E27FC236}">
                <a16:creationId xmlns:a16="http://schemas.microsoft.com/office/drawing/2014/main" id="{0F824788-3DD0-417C-A306-519C5400B0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pt-BR" dirty="0"/>
              <a:t>Diagnostické zobrazovací metody (aVLDI7X1c)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C513917-7650-4D03-B309-FC21C32A81FC}"/>
              </a:ext>
            </a:extLst>
          </p:cNvPr>
          <p:cNvSpPr txBox="1"/>
          <p:nvPr/>
        </p:nvSpPr>
        <p:spPr>
          <a:xfrm>
            <a:off x="-1" y="6543413"/>
            <a:ext cx="6960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800" dirty="0">
                <a:latin typeface="+mn-lt"/>
              </a:rPr>
              <a:t>Pan, P.P.; </a:t>
            </a:r>
            <a:r>
              <a:rPr lang="cs-CZ" sz="800" dirty="0" err="1">
                <a:latin typeface="+mn-lt"/>
              </a:rPr>
              <a:t>Engstrom</a:t>
            </a:r>
            <a:r>
              <a:rPr lang="cs-CZ" sz="800" dirty="0">
                <a:latin typeface="+mn-lt"/>
              </a:rPr>
              <a:t>, B.I.; </a:t>
            </a:r>
            <a:r>
              <a:rPr lang="cs-CZ" sz="800" dirty="0" err="1">
                <a:latin typeface="+mn-lt"/>
              </a:rPr>
              <a:t>Lungren</a:t>
            </a:r>
            <a:r>
              <a:rPr lang="cs-CZ" sz="800" dirty="0">
                <a:latin typeface="+mn-lt"/>
              </a:rPr>
              <a:t>, M.P.; </a:t>
            </a:r>
            <a:r>
              <a:rPr lang="cs-CZ" sz="800" dirty="0" err="1">
                <a:latin typeface="+mn-lt"/>
              </a:rPr>
              <a:t>Seaman</a:t>
            </a:r>
            <a:r>
              <a:rPr lang="cs-CZ" sz="800" dirty="0">
                <a:latin typeface="+mn-lt"/>
              </a:rPr>
              <a:t>, D.M.; </a:t>
            </a:r>
            <a:r>
              <a:rPr lang="cs-CZ" sz="800" dirty="0" err="1">
                <a:latin typeface="+mn-lt"/>
              </a:rPr>
              <a:t>Lessne</a:t>
            </a:r>
            <a:r>
              <a:rPr lang="cs-CZ" sz="800" dirty="0">
                <a:latin typeface="+mn-lt"/>
              </a:rPr>
              <a:t>, M.L.; Kim, C.Y. </a:t>
            </a:r>
            <a:r>
              <a:rPr lang="cs-CZ" sz="800" dirty="0" err="1">
                <a:latin typeface="+mn-lt"/>
              </a:rPr>
              <a:t>Impact</a:t>
            </a:r>
            <a:r>
              <a:rPr lang="cs-CZ" sz="800" dirty="0">
                <a:latin typeface="+mn-lt"/>
              </a:rPr>
              <a:t> </a:t>
            </a:r>
            <a:r>
              <a:rPr lang="cs-CZ" sz="800" dirty="0" err="1">
                <a:latin typeface="+mn-lt"/>
              </a:rPr>
              <a:t>of</a:t>
            </a:r>
            <a:r>
              <a:rPr lang="cs-CZ" sz="800" dirty="0">
                <a:latin typeface="+mn-lt"/>
              </a:rPr>
              <a:t> </a:t>
            </a:r>
            <a:r>
              <a:rPr lang="cs-CZ" sz="800" dirty="0" err="1">
                <a:latin typeface="+mn-lt"/>
              </a:rPr>
              <a:t>Phase</a:t>
            </a:r>
            <a:r>
              <a:rPr lang="cs-CZ" sz="800" dirty="0">
                <a:latin typeface="+mn-lt"/>
              </a:rPr>
              <a:t> </a:t>
            </a:r>
            <a:r>
              <a:rPr lang="cs-CZ" sz="800" dirty="0" err="1">
                <a:latin typeface="+mn-lt"/>
              </a:rPr>
              <a:t>of</a:t>
            </a:r>
            <a:r>
              <a:rPr lang="cs-CZ" sz="800" dirty="0">
                <a:latin typeface="+mn-lt"/>
              </a:rPr>
              <a:t> </a:t>
            </a:r>
            <a:r>
              <a:rPr lang="cs-CZ" sz="800" dirty="0" err="1">
                <a:latin typeface="+mn-lt"/>
              </a:rPr>
              <a:t>Respiration</a:t>
            </a:r>
            <a:r>
              <a:rPr lang="cs-CZ" sz="800" dirty="0">
                <a:latin typeface="+mn-lt"/>
              </a:rPr>
              <a:t> on </a:t>
            </a:r>
            <a:r>
              <a:rPr lang="cs-CZ" sz="800" dirty="0" err="1">
                <a:latin typeface="+mn-lt"/>
              </a:rPr>
              <a:t>Central</a:t>
            </a:r>
            <a:r>
              <a:rPr lang="cs-CZ" sz="800" dirty="0">
                <a:latin typeface="+mn-lt"/>
              </a:rPr>
              <a:t> </a:t>
            </a:r>
            <a:r>
              <a:rPr lang="cs-CZ" sz="800" dirty="0" err="1">
                <a:latin typeface="+mn-lt"/>
              </a:rPr>
              <a:t>Venous</a:t>
            </a:r>
            <a:r>
              <a:rPr lang="cs-CZ" sz="800" dirty="0">
                <a:latin typeface="+mn-lt"/>
              </a:rPr>
              <a:t> </a:t>
            </a:r>
            <a:r>
              <a:rPr lang="cs-CZ" sz="800" dirty="0" err="1">
                <a:latin typeface="+mn-lt"/>
              </a:rPr>
              <a:t>Catheter</a:t>
            </a:r>
            <a:r>
              <a:rPr lang="cs-CZ" sz="800" dirty="0">
                <a:latin typeface="+mn-lt"/>
              </a:rPr>
              <a:t> Tip </a:t>
            </a:r>
            <a:r>
              <a:rPr lang="cs-CZ" sz="800" dirty="0" err="1">
                <a:latin typeface="+mn-lt"/>
              </a:rPr>
              <a:t>Position</a:t>
            </a:r>
            <a:r>
              <a:rPr lang="cs-CZ" sz="800" dirty="0">
                <a:latin typeface="+mn-lt"/>
              </a:rPr>
              <a:t>. J </a:t>
            </a:r>
            <a:r>
              <a:rPr lang="cs-CZ" sz="800" dirty="0" err="1">
                <a:latin typeface="+mn-lt"/>
              </a:rPr>
              <a:t>Vasc</a:t>
            </a:r>
            <a:r>
              <a:rPr lang="cs-CZ" sz="800" dirty="0">
                <a:latin typeface="+mn-lt"/>
              </a:rPr>
              <a:t> Access 2013, 14, 383–387, doi:10.5301/jva.5000135.</a:t>
            </a:r>
          </a:p>
        </p:txBody>
      </p:sp>
    </p:spTree>
    <p:extLst>
      <p:ext uri="{BB962C8B-B14F-4D97-AF65-F5344CB8AC3E}">
        <p14:creationId xmlns:p14="http://schemas.microsoft.com/office/powerpoint/2010/main" val="234381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err="1"/>
              <a:t>Central</a:t>
            </a:r>
            <a:r>
              <a:rPr lang="cs-CZ" sz="2400" dirty="0"/>
              <a:t> </a:t>
            </a:r>
            <a:r>
              <a:rPr lang="cs-CZ" sz="2400" dirty="0" err="1"/>
              <a:t>venous</a:t>
            </a:r>
            <a:r>
              <a:rPr lang="cs-CZ" sz="2400" dirty="0"/>
              <a:t> </a:t>
            </a:r>
            <a:r>
              <a:rPr lang="cs-CZ" sz="2400" dirty="0" err="1"/>
              <a:t>access</a:t>
            </a:r>
            <a:r>
              <a:rPr lang="cs-CZ" sz="2400" dirty="0"/>
              <a:t> (CVC, PICC, port </a:t>
            </a:r>
            <a:r>
              <a:rPr lang="cs-CZ" sz="2400" dirty="0" err="1"/>
              <a:t>catheters</a:t>
            </a:r>
            <a:r>
              <a:rPr lang="cs-CZ" sz="2400" dirty="0"/>
              <a:t>)</a:t>
            </a:r>
          </a:p>
          <a:p>
            <a:endParaRPr lang="cs-CZ" sz="2400" dirty="0"/>
          </a:p>
          <a:p>
            <a:r>
              <a:rPr lang="cs-CZ" b="1" dirty="0"/>
              <a:t>Pacemaker </a:t>
            </a:r>
            <a:r>
              <a:rPr lang="cs-CZ" b="1" dirty="0" err="1"/>
              <a:t>electrodes</a:t>
            </a:r>
            <a:r>
              <a:rPr lang="cs-CZ" b="1" dirty="0"/>
              <a:t> (PM, ICD) and </a:t>
            </a:r>
            <a:r>
              <a:rPr lang="cs-CZ" b="1" dirty="0" err="1"/>
              <a:t>other</a:t>
            </a:r>
            <a:r>
              <a:rPr lang="cs-CZ" b="1" dirty="0"/>
              <a:t> </a:t>
            </a:r>
            <a:r>
              <a:rPr lang="cs-CZ" b="1" dirty="0" err="1"/>
              <a:t>cardiovascular</a:t>
            </a:r>
            <a:r>
              <a:rPr lang="cs-CZ" b="1" dirty="0"/>
              <a:t> </a:t>
            </a:r>
            <a:r>
              <a:rPr lang="cs-CZ" b="1" dirty="0" err="1"/>
              <a:t>devices</a:t>
            </a:r>
            <a:endParaRPr lang="cs-CZ" b="1" dirty="0"/>
          </a:p>
          <a:p>
            <a:endParaRPr lang="cs-CZ" sz="2400" dirty="0"/>
          </a:p>
          <a:p>
            <a:r>
              <a:rPr lang="cs-CZ" sz="2400" dirty="0" err="1"/>
              <a:t>Tracheal</a:t>
            </a:r>
            <a:r>
              <a:rPr lang="cs-CZ" sz="2400" dirty="0"/>
              <a:t> tube and </a:t>
            </a:r>
            <a:r>
              <a:rPr lang="cs-CZ" sz="2400" dirty="0" err="1"/>
              <a:t>tracheostomy</a:t>
            </a:r>
            <a:endParaRPr lang="cs-CZ" sz="2400" dirty="0"/>
          </a:p>
          <a:p>
            <a:endParaRPr lang="cs-CZ" sz="2400" dirty="0"/>
          </a:p>
          <a:p>
            <a:r>
              <a:rPr lang="cs-CZ" sz="2400" dirty="0" err="1"/>
              <a:t>Nazogastric</a:t>
            </a:r>
            <a:r>
              <a:rPr lang="cs-CZ" sz="2400" dirty="0"/>
              <a:t> and </a:t>
            </a:r>
            <a:r>
              <a:rPr lang="cs-CZ" sz="2400" dirty="0" err="1"/>
              <a:t>nasoeneteric</a:t>
            </a:r>
            <a:r>
              <a:rPr lang="cs-CZ" sz="2400" dirty="0"/>
              <a:t> </a:t>
            </a:r>
            <a:r>
              <a:rPr lang="cs-CZ" sz="2400" dirty="0" err="1"/>
              <a:t>tubes</a:t>
            </a:r>
            <a:endParaRPr lang="cs-CZ" sz="2400" dirty="0"/>
          </a:p>
        </p:txBody>
      </p:sp>
      <p:sp>
        <p:nvSpPr>
          <p:cNvPr id="4" name="Zástupný symbol pro zápatí 1">
            <a:extLst>
              <a:ext uri="{FF2B5EF4-FFF2-40B4-BE49-F238E27FC236}">
                <a16:creationId xmlns:a16="http://schemas.microsoft.com/office/drawing/2014/main" id="{190AE208-E175-443C-996A-A1EAF07174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pt-BR" dirty="0"/>
              <a:t>Diagnostické zobrazovací metody (aVLDI7X1c)</a:t>
            </a:r>
          </a:p>
        </p:txBody>
      </p:sp>
      <p:sp>
        <p:nvSpPr>
          <p:cNvPr id="5" name="Nadpis 3">
            <a:extLst>
              <a:ext uri="{FF2B5EF4-FFF2-40B4-BE49-F238E27FC236}">
                <a16:creationId xmlns:a16="http://schemas.microsoft.com/office/drawing/2014/main" id="{FE70951E-3DF3-4E7D-99D9-F76F62972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 err="1"/>
              <a:t>Content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lecture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6153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Pacemaker </a:t>
            </a:r>
            <a:r>
              <a:rPr lang="cs-CZ" dirty="0" err="1"/>
              <a:t>electrodes</a:t>
            </a:r>
            <a:endParaRPr lang="cs-CZ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600201"/>
            <a:ext cx="356642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1628801"/>
            <a:ext cx="3759886" cy="44826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ál 6"/>
          <p:cNvSpPr/>
          <p:nvPr/>
        </p:nvSpPr>
        <p:spPr>
          <a:xfrm>
            <a:off x="2135560" y="4869160"/>
            <a:ext cx="1656184" cy="100811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7852462" y="5309592"/>
            <a:ext cx="907835" cy="56768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2912326" y="1628801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ICD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306378" y="1628801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PM</a:t>
            </a:r>
          </a:p>
        </p:txBody>
      </p:sp>
      <p:sp>
        <p:nvSpPr>
          <p:cNvPr id="11" name="Zástupný symbol pro zápatí 1">
            <a:extLst>
              <a:ext uri="{FF2B5EF4-FFF2-40B4-BE49-F238E27FC236}">
                <a16:creationId xmlns:a16="http://schemas.microsoft.com/office/drawing/2014/main" id="{4BFD373F-C6E7-4F93-82C4-1A75172616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pt-BR" dirty="0"/>
              <a:t>Diagnostické zobrazovací metody (aVLDI7X1c)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25ACD72-7D75-4D03-836B-AC80993590C7}"/>
              </a:ext>
            </a:extLst>
          </p:cNvPr>
          <p:cNvSpPr txBox="1"/>
          <p:nvPr/>
        </p:nvSpPr>
        <p:spPr>
          <a:xfrm>
            <a:off x="4829174" y="3022389"/>
            <a:ext cx="2533651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i="1" dirty="0" err="1"/>
              <a:t>What</a:t>
            </a:r>
            <a:r>
              <a:rPr lang="cs-CZ" sz="1400" i="1" dirty="0"/>
              <a:t> to </a:t>
            </a:r>
            <a:r>
              <a:rPr lang="cs-CZ" sz="1400" i="1" dirty="0" err="1"/>
              <a:t>focus</a:t>
            </a:r>
            <a:r>
              <a:rPr lang="cs-CZ" sz="1400" i="1" dirty="0"/>
              <a:t> on?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400" dirty="0" err="1"/>
              <a:t>Pneumothorax</a:t>
            </a:r>
            <a:endParaRPr lang="cs-CZ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400" dirty="0" err="1"/>
              <a:t>Position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the</a:t>
            </a:r>
            <a:r>
              <a:rPr lang="cs-CZ" sz="1400" dirty="0"/>
              <a:t> tip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/>
              <a:t>Course (kinked, twisted,...)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/>
              <a:t>Integrity failure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400" dirty="0"/>
              <a:t>C</a:t>
            </a:r>
            <a:r>
              <a:rPr lang="en-US" sz="1400" dirty="0" err="1"/>
              <a:t>hange</a:t>
            </a:r>
            <a:r>
              <a:rPr lang="en-US" sz="1400" dirty="0"/>
              <a:t> over time on the control X-ray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81054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412777"/>
            <a:ext cx="5059899" cy="46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712662" y="4188805"/>
            <a:ext cx="1159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</a:rPr>
              <a:t>RA </a:t>
            </a:r>
            <a:r>
              <a:rPr lang="cs-CZ" sz="1200" b="1" dirty="0" err="1">
                <a:solidFill>
                  <a:srgbClr val="FFFF00"/>
                </a:solidFill>
              </a:rPr>
              <a:t>electrode</a:t>
            </a:r>
            <a:endParaRPr lang="cs-CZ" sz="1200" b="1" dirty="0">
              <a:solidFill>
                <a:srgbClr val="FFFF00"/>
              </a:solidFill>
            </a:endParaRPr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206" y="1412777"/>
            <a:ext cx="4167795" cy="46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6744072" y="4188804"/>
            <a:ext cx="1159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</a:rPr>
              <a:t>RA </a:t>
            </a:r>
            <a:r>
              <a:rPr lang="cs-CZ" sz="1200" b="1" dirty="0" err="1">
                <a:solidFill>
                  <a:srgbClr val="FFFF00"/>
                </a:solidFill>
              </a:rPr>
              <a:t>electrode</a:t>
            </a:r>
            <a:endParaRPr lang="cs-CZ" sz="1200" b="1" dirty="0">
              <a:solidFill>
                <a:srgbClr val="FFFF00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871864" y="5229201"/>
            <a:ext cx="1159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rgbClr val="FF0000"/>
                </a:solidFill>
              </a:rPr>
              <a:t>RV </a:t>
            </a:r>
            <a:r>
              <a:rPr lang="cs-CZ" sz="1200" b="1" dirty="0" err="1">
                <a:solidFill>
                  <a:srgbClr val="FF0000"/>
                </a:solidFill>
              </a:rPr>
              <a:t>electrode</a:t>
            </a:r>
            <a:endParaRPr lang="cs-CZ" sz="1200" b="1" dirty="0">
              <a:solidFill>
                <a:srgbClr val="FF0000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7680176" y="5229201"/>
            <a:ext cx="1159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rgbClr val="FF0000"/>
                </a:solidFill>
              </a:rPr>
              <a:t>RV </a:t>
            </a:r>
            <a:r>
              <a:rPr lang="cs-CZ" sz="1200" b="1" dirty="0" err="1">
                <a:solidFill>
                  <a:srgbClr val="FF0000"/>
                </a:solidFill>
              </a:rPr>
              <a:t>electrode</a:t>
            </a:r>
            <a:endParaRPr lang="cs-CZ" sz="1200" b="1" dirty="0">
              <a:solidFill>
                <a:srgbClr val="FF0000"/>
              </a:solidFill>
            </a:endParaRPr>
          </a:p>
        </p:txBody>
      </p:sp>
      <p:sp>
        <p:nvSpPr>
          <p:cNvPr id="8" name="Zástupný symbol pro zápatí 1">
            <a:extLst>
              <a:ext uri="{FF2B5EF4-FFF2-40B4-BE49-F238E27FC236}">
                <a16:creationId xmlns:a16="http://schemas.microsoft.com/office/drawing/2014/main" id="{C2F889EE-D01D-4C22-B987-10EA466593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pt-BR" dirty="0"/>
              <a:t>Diagnostické zobrazovací metody (aVLDI7X1c)</a:t>
            </a:r>
          </a:p>
        </p:txBody>
      </p:sp>
      <p:sp>
        <p:nvSpPr>
          <p:cNvPr id="9" name="Nadpis 3">
            <a:extLst>
              <a:ext uri="{FF2B5EF4-FFF2-40B4-BE49-F238E27FC236}">
                <a16:creationId xmlns:a16="http://schemas.microsoft.com/office/drawing/2014/main" id="{FE70951E-3DF3-4E7D-99D9-F76F62972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 err="1"/>
              <a:t>Correct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 - pacemaker</a:t>
            </a:r>
          </a:p>
        </p:txBody>
      </p:sp>
    </p:spTree>
    <p:extLst>
      <p:ext uri="{BB962C8B-B14F-4D97-AF65-F5344CB8AC3E}">
        <p14:creationId xmlns:p14="http://schemas.microsoft.com/office/powerpoint/2010/main" val="749578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1412777"/>
            <a:ext cx="4985658" cy="4832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1" y="1412776"/>
            <a:ext cx="4207045" cy="4835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279576" y="4223270"/>
            <a:ext cx="1159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</a:rPr>
              <a:t>RA </a:t>
            </a:r>
            <a:r>
              <a:rPr lang="cs-CZ" sz="1200" b="1" dirty="0" err="1">
                <a:solidFill>
                  <a:srgbClr val="FFFF00"/>
                </a:solidFill>
              </a:rPr>
              <a:t>electrode</a:t>
            </a:r>
            <a:endParaRPr lang="cs-CZ" sz="1200" b="1" dirty="0">
              <a:solidFill>
                <a:srgbClr val="FFFF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151784" y="5506200"/>
            <a:ext cx="1159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rgbClr val="FF0000"/>
                </a:solidFill>
              </a:rPr>
              <a:t>RV </a:t>
            </a:r>
            <a:r>
              <a:rPr lang="cs-CZ" sz="1200" b="1" dirty="0" err="1">
                <a:solidFill>
                  <a:srgbClr val="FF0000"/>
                </a:solidFill>
              </a:rPr>
              <a:t>electrode</a:t>
            </a:r>
            <a:endParaRPr lang="cs-CZ" sz="1200" b="1" dirty="0">
              <a:solidFill>
                <a:srgbClr val="FF0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888088" y="3905252"/>
            <a:ext cx="1159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</a:rPr>
              <a:t>RA </a:t>
            </a:r>
            <a:r>
              <a:rPr lang="cs-CZ" sz="1200" b="1" dirty="0" err="1">
                <a:solidFill>
                  <a:srgbClr val="FFFF00"/>
                </a:solidFill>
              </a:rPr>
              <a:t>electrode</a:t>
            </a:r>
            <a:endParaRPr lang="cs-CZ" sz="1200" b="1" dirty="0">
              <a:solidFill>
                <a:srgbClr val="FFFF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151784" y="4581129"/>
            <a:ext cx="1159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Mv</a:t>
            </a:r>
            <a:r>
              <a:rPr lang="cs-CZ" sz="1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2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electrode</a:t>
            </a:r>
            <a:endParaRPr lang="cs-CZ" sz="1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8559562" y="4500269"/>
            <a:ext cx="1159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Mv</a:t>
            </a:r>
            <a:r>
              <a:rPr lang="cs-CZ" sz="1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2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electrode</a:t>
            </a:r>
            <a:endParaRPr lang="cs-CZ" sz="1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470969" y="4776540"/>
            <a:ext cx="1159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rgbClr val="FF0000"/>
                </a:solidFill>
              </a:rPr>
              <a:t>RV </a:t>
            </a:r>
            <a:r>
              <a:rPr lang="cs-CZ" sz="1200" b="1" dirty="0" err="1">
                <a:solidFill>
                  <a:srgbClr val="FF0000"/>
                </a:solidFill>
              </a:rPr>
              <a:t>electrode</a:t>
            </a:r>
            <a:endParaRPr lang="cs-CZ" sz="1200" b="1" dirty="0">
              <a:solidFill>
                <a:srgbClr val="FF0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016" y="1"/>
            <a:ext cx="2537496" cy="1395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ástupný symbol pro zápatí 1">
            <a:extLst>
              <a:ext uri="{FF2B5EF4-FFF2-40B4-BE49-F238E27FC236}">
                <a16:creationId xmlns:a16="http://schemas.microsoft.com/office/drawing/2014/main" id="{C335C35B-2C70-4267-B77A-D1AE0189DD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pt-BR" dirty="0"/>
              <a:t>Diagnostické zobrazovací metody (aVLDI7X1c)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77CDFC65-E0E1-44C7-9C57-84DEE5753BDA}"/>
              </a:ext>
            </a:extLst>
          </p:cNvPr>
          <p:cNvSpPr txBox="1"/>
          <p:nvPr/>
        </p:nvSpPr>
        <p:spPr>
          <a:xfrm>
            <a:off x="0" y="6660738"/>
            <a:ext cx="107045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latin typeface="+mn-lt"/>
              </a:rPr>
              <a:t>Gutierrez, F.; Rossini, S.A.; Bhalla, S.; Cummings, K.; </a:t>
            </a:r>
            <a:r>
              <a:rPr lang="en-US" sz="800" dirty="0" err="1">
                <a:latin typeface="+mn-lt"/>
              </a:rPr>
              <a:t>Capiel</a:t>
            </a:r>
            <a:r>
              <a:rPr lang="en-US" sz="800" dirty="0">
                <a:latin typeface="+mn-lt"/>
              </a:rPr>
              <a:t>, C. Cardiac Pacemakers: What the Radiologist Needs to Know Available online: https://epos.myesr.org/poster/esr/ecr2010/C-0741 (accessed on 7 October 2021).</a:t>
            </a:r>
            <a:endParaRPr lang="cs-CZ" sz="800" dirty="0">
              <a:latin typeface="+mn-lt"/>
            </a:endParaRPr>
          </a:p>
        </p:txBody>
      </p:sp>
      <p:sp>
        <p:nvSpPr>
          <p:cNvPr id="15" name="Nadpis 3">
            <a:extLst>
              <a:ext uri="{FF2B5EF4-FFF2-40B4-BE49-F238E27FC236}">
                <a16:creationId xmlns:a16="http://schemas.microsoft.com/office/drawing/2014/main" id="{FE70951E-3DF3-4E7D-99D9-F76F62972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 err="1"/>
              <a:t>Correct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 - ICD</a:t>
            </a:r>
          </a:p>
        </p:txBody>
      </p:sp>
    </p:spTree>
    <p:extLst>
      <p:ext uri="{BB962C8B-B14F-4D97-AF65-F5344CB8AC3E}">
        <p14:creationId xmlns:p14="http://schemas.microsoft.com/office/powerpoint/2010/main" val="431657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3" y="1313250"/>
            <a:ext cx="4715569" cy="4632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602566" y="1447976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FF00"/>
                </a:solidFill>
              </a:rPr>
              <a:t>Situs</a:t>
            </a:r>
            <a:r>
              <a:rPr lang="cs-CZ" b="1" dirty="0">
                <a:solidFill>
                  <a:srgbClr val="FFFF00"/>
                </a:solidFill>
              </a:rPr>
              <a:t> </a:t>
            </a:r>
            <a:r>
              <a:rPr lang="cs-CZ" b="1" dirty="0" err="1">
                <a:solidFill>
                  <a:srgbClr val="FFFF00"/>
                </a:solidFill>
              </a:rPr>
              <a:t>inversus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872" y="2207416"/>
            <a:ext cx="7128792" cy="37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770472" y="2207416"/>
            <a:ext cx="252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FF00"/>
                </a:solidFill>
              </a:rPr>
              <a:t>Left</a:t>
            </a:r>
            <a:r>
              <a:rPr lang="cs-CZ" b="1" dirty="0">
                <a:solidFill>
                  <a:srgbClr val="FFFF00"/>
                </a:solidFill>
              </a:rPr>
              <a:t> superior </a:t>
            </a:r>
            <a:r>
              <a:rPr lang="cs-CZ" b="1" dirty="0" err="1">
                <a:solidFill>
                  <a:srgbClr val="FFFF00"/>
                </a:solidFill>
              </a:rPr>
              <a:t>vena</a:t>
            </a:r>
            <a:r>
              <a:rPr lang="cs-CZ" b="1" dirty="0">
                <a:solidFill>
                  <a:srgbClr val="FFFF00"/>
                </a:solidFill>
              </a:rPr>
              <a:t> </a:t>
            </a:r>
            <a:r>
              <a:rPr lang="cs-CZ" b="1" dirty="0" err="1">
                <a:solidFill>
                  <a:srgbClr val="FFFF00"/>
                </a:solidFill>
              </a:rPr>
              <a:t>cava</a:t>
            </a:r>
            <a:r>
              <a:rPr lang="cs-CZ" b="1" dirty="0">
                <a:solidFill>
                  <a:srgbClr val="FFFF00"/>
                </a:solidFill>
              </a:rPr>
              <a:t> (LSVC)</a:t>
            </a:r>
          </a:p>
        </p:txBody>
      </p:sp>
      <p:sp>
        <p:nvSpPr>
          <p:cNvPr id="6" name="Zástupný symbol pro zápatí 1">
            <a:extLst>
              <a:ext uri="{FF2B5EF4-FFF2-40B4-BE49-F238E27FC236}">
                <a16:creationId xmlns:a16="http://schemas.microsoft.com/office/drawing/2014/main" id="{884F62B3-51BF-4FAB-BEAF-7F36F655A4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pt-BR" dirty="0"/>
              <a:t>Diagnostické zobrazovací metody (aVLDI7X1c)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293B4D3-73E7-4E04-BA2E-CD736DA8409C}"/>
              </a:ext>
            </a:extLst>
          </p:cNvPr>
          <p:cNvSpPr txBox="1"/>
          <p:nvPr/>
        </p:nvSpPr>
        <p:spPr>
          <a:xfrm>
            <a:off x="0" y="6519446"/>
            <a:ext cx="7524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latin typeface="+mn-lt"/>
              </a:rPr>
              <a:t>Gutierrez, F.; Rossini, S.A.; Bhalla, S.; Cummings, K.; </a:t>
            </a:r>
            <a:r>
              <a:rPr lang="en-US" sz="800" dirty="0" err="1">
                <a:latin typeface="+mn-lt"/>
              </a:rPr>
              <a:t>Capiel</a:t>
            </a:r>
            <a:r>
              <a:rPr lang="en-US" sz="800" dirty="0">
                <a:latin typeface="+mn-lt"/>
              </a:rPr>
              <a:t>, C. Cardiac Pacemakers: What the Radiologist Needs to Know Available online: https://epos.myesr.org/poster/esr/ecr2010/C-0741 (accessed on 7 October 2021).</a:t>
            </a:r>
            <a:endParaRPr lang="cs-CZ" sz="800" dirty="0">
              <a:latin typeface="+mn-lt"/>
            </a:endParaRPr>
          </a:p>
        </p:txBody>
      </p:sp>
      <p:sp>
        <p:nvSpPr>
          <p:cNvPr id="14" name="Nadpis 3">
            <a:extLst>
              <a:ext uri="{FF2B5EF4-FFF2-40B4-BE49-F238E27FC236}">
                <a16:creationId xmlns:a16="http://schemas.microsoft.com/office/drawing/2014/main" id="{FE70951E-3DF3-4E7D-99D9-F76F62972F9C}"/>
              </a:ext>
            </a:extLst>
          </p:cNvPr>
          <p:cNvSpPr txBox="1">
            <a:spLocks/>
          </p:cNvSpPr>
          <p:nvPr/>
        </p:nvSpPr>
        <p:spPr>
          <a:xfrm>
            <a:off x="872400" y="8724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/>
              <a:t>Variability </a:t>
            </a:r>
            <a:r>
              <a:rPr lang="cs-CZ" kern="0" dirty="0" err="1"/>
              <a:t>of</a:t>
            </a:r>
            <a:r>
              <a:rPr lang="cs-CZ" kern="0" dirty="0"/>
              <a:t> pacemaker/ICD </a:t>
            </a:r>
            <a:r>
              <a:rPr lang="cs-CZ" kern="0" dirty="0" err="1"/>
              <a:t>electrodes</a:t>
            </a:r>
            <a:endParaRPr lang="cs-CZ" kern="0" dirty="0"/>
          </a:p>
        </p:txBody>
      </p:sp>
    </p:spTree>
    <p:extLst>
      <p:ext uri="{BB962C8B-B14F-4D97-AF65-F5344CB8AC3E}">
        <p14:creationId xmlns:p14="http://schemas.microsoft.com/office/powerpoint/2010/main" val="399501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Diagnostické zobrazovací metody (aVLDI7X1c)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E70951E-3DF3-4E7D-99D9-F76F62972F9C}"/>
              </a:ext>
            </a:extLst>
          </p:cNvPr>
          <p:cNvSpPr txBox="1">
            <a:spLocks/>
          </p:cNvSpPr>
          <p:nvPr/>
        </p:nvSpPr>
        <p:spPr>
          <a:xfrm>
            <a:off x="872400" y="8724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err="1"/>
              <a:t>Other</a:t>
            </a:r>
            <a:r>
              <a:rPr lang="cs-CZ" kern="0" dirty="0"/>
              <a:t> </a:t>
            </a:r>
            <a:r>
              <a:rPr lang="cs-CZ" kern="0" dirty="0" err="1"/>
              <a:t>types</a:t>
            </a:r>
            <a:r>
              <a:rPr lang="cs-CZ" kern="0" dirty="0"/>
              <a:t> </a:t>
            </a:r>
            <a:r>
              <a:rPr lang="cs-CZ" kern="0" dirty="0" err="1"/>
              <a:t>of</a:t>
            </a:r>
            <a:r>
              <a:rPr lang="cs-CZ" kern="0" dirty="0"/>
              <a:t> </a:t>
            </a:r>
            <a:r>
              <a:rPr lang="cs-CZ" kern="0" dirty="0" err="1"/>
              <a:t>pacemakers</a:t>
            </a:r>
            <a:r>
              <a:rPr lang="cs-CZ" kern="0" dirty="0"/>
              <a:t>/ICD</a:t>
            </a:r>
          </a:p>
        </p:txBody>
      </p:sp>
    </p:spTree>
    <p:extLst>
      <p:ext uri="{BB962C8B-B14F-4D97-AF65-F5344CB8AC3E}">
        <p14:creationId xmlns:p14="http://schemas.microsoft.com/office/powerpoint/2010/main" val="383441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918890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298" y="-915"/>
            <a:ext cx="3304215" cy="3273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8760297" y="-98669"/>
            <a:ext cx="19442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b="1" dirty="0" err="1">
                <a:solidFill>
                  <a:srgbClr val="FFFF00"/>
                </a:solidFill>
              </a:rPr>
              <a:t>Temporary</a:t>
            </a:r>
            <a:r>
              <a:rPr lang="cs-CZ" b="1" dirty="0">
                <a:solidFill>
                  <a:srgbClr val="FFFF00"/>
                </a:solidFill>
              </a:rPr>
              <a:t> </a:t>
            </a:r>
            <a:r>
              <a:rPr lang="cs-CZ" b="1" dirty="0" err="1">
                <a:solidFill>
                  <a:srgbClr val="FFFF00"/>
                </a:solidFill>
              </a:rPr>
              <a:t>electrode</a:t>
            </a:r>
            <a:r>
              <a:rPr lang="cs-CZ" b="1" dirty="0">
                <a:solidFill>
                  <a:srgbClr val="FFFF00"/>
                </a:solidFill>
              </a:rPr>
              <a:t> </a:t>
            </a:r>
            <a:r>
              <a:rPr lang="cs-CZ" b="1" dirty="0" err="1">
                <a:solidFill>
                  <a:srgbClr val="FFFF00"/>
                </a:solidFill>
              </a:rPr>
              <a:t>for</a:t>
            </a:r>
            <a:r>
              <a:rPr lang="cs-CZ" b="1" dirty="0">
                <a:solidFill>
                  <a:srgbClr val="FFFF00"/>
                </a:solidFill>
              </a:rPr>
              <a:t> </a:t>
            </a:r>
            <a:r>
              <a:rPr lang="cs-CZ" b="1" dirty="0" err="1">
                <a:solidFill>
                  <a:srgbClr val="FFFF00"/>
                </a:solidFill>
              </a:rPr>
              <a:t>stimulation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523998" y="-915"/>
            <a:ext cx="16372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ICD </a:t>
            </a:r>
            <a:r>
              <a:rPr lang="cs-CZ" b="1" dirty="0" err="1">
                <a:solidFill>
                  <a:srgbClr val="FFFF00"/>
                </a:solidFill>
              </a:rPr>
              <a:t>with</a:t>
            </a:r>
            <a:r>
              <a:rPr lang="cs-CZ" b="1" dirty="0">
                <a:solidFill>
                  <a:srgbClr val="FFFF00"/>
                </a:solidFill>
              </a:rPr>
              <a:t> </a:t>
            </a:r>
            <a:r>
              <a:rPr lang="cs-CZ" b="1" dirty="0" err="1">
                <a:solidFill>
                  <a:srgbClr val="FFFF00"/>
                </a:solidFill>
              </a:rPr>
              <a:t>electrode</a:t>
            </a:r>
            <a:r>
              <a:rPr lang="cs-CZ" b="1" dirty="0">
                <a:solidFill>
                  <a:srgbClr val="FFFF00"/>
                </a:solidFill>
              </a:rPr>
              <a:t> in RV and </a:t>
            </a:r>
            <a:r>
              <a:rPr lang="cs-CZ" b="1" dirty="0" err="1">
                <a:solidFill>
                  <a:srgbClr val="FFFF00"/>
                </a:solidFill>
              </a:rPr>
              <a:t>azygos</a:t>
            </a:r>
            <a:r>
              <a:rPr lang="cs-CZ" b="1" dirty="0">
                <a:solidFill>
                  <a:srgbClr val="FFFF00"/>
                </a:solidFill>
              </a:rPr>
              <a:t> </a:t>
            </a:r>
            <a:r>
              <a:rPr lang="cs-CZ" b="1" dirty="0" err="1">
                <a:solidFill>
                  <a:srgbClr val="FFFF00"/>
                </a:solidFill>
              </a:rPr>
              <a:t>vein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73052"/>
            <a:ext cx="3836523" cy="3584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12" y="3273052"/>
            <a:ext cx="3216316" cy="3584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295800" y="3347701"/>
            <a:ext cx="3104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FF00"/>
                </a:solidFill>
              </a:rPr>
              <a:t>Subcutaneous</a:t>
            </a:r>
            <a:r>
              <a:rPr lang="cs-CZ" b="1" dirty="0">
                <a:solidFill>
                  <a:srgbClr val="FFFF00"/>
                </a:solidFill>
              </a:rPr>
              <a:t> ICD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062" y="4456842"/>
            <a:ext cx="2236319" cy="2401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8651634" y="5301209"/>
            <a:ext cx="2092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FF00"/>
                </a:solidFill>
              </a:rPr>
              <a:t>Leadless</a:t>
            </a:r>
            <a:r>
              <a:rPr lang="cs-CZ" b="1" dirty="0">
                <a:solidFill>
                  <a:srgbClr val="FFFF00"/>
                </a:solidFill>
              </a:rPr>
              <a:t> PM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228" y="2852936"/>
            <a:ext cx="2184284" cy="239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8760297" y="2852937"/>
            <a:ext cx="1874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FF00"/>
                </a:solidFill>
              </a:rPr>
              <a:t>Epicardial</a:t>
            </a:r>
            <a:r>
              <a:rPr lang="cs-CZ" b="1" dirty="0">
                <a:solidFill>
                  <a:srgbClr val="FFFF00"/>
                </a:solidFill>
              </a:rPr>
              <a:t> </a:t>
            </a:r>
            <a:r>
              <a:rPr lang="cs-CZ" b="1" dirty="0" err="1">
                <a:solidFill>
                  <a:srgbClr val="FFFF00"/>
                </a:solidFill>
              </a:rPr>
              <a:t>pacing</a:t>
            </a:r>
            <a:endParaRPr lang="cs-CZ" b="1" dirty="0">
              <a:solidFill>
                <a:srgbClr val="FFFF00"/>
              </a:solidFill>
            </a:endParaRPr>
          </a:p>
        </p:txBody>
      </p:sp>
      <p:cxnSp>
        <p:nvCxnSpPr>
          <p:cNvPr id="15" name="Přímá spojnice se šipkou 14"/>
          <p:cNvCxnSpPr/>
          <p:nvPr/>
        </p:nvCxnSpPr>
        <p:spPr>
          <a:xfrm flipH="1" flipV="1">
            <a:off x="5663952" y="5301209"/>
            <a:ext cx="324036" cy="9233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Zástupný symbol pro zápatí 1">
            <a:extLst>
              <a:ext uri="{FF2B5EF4-FFF2-40B4-BE49-F238E27FC236}">
                <a16:creationId xmlns:a16="http://schemas.microsoft.com/office/drawing/2014/main" id="{7DB8B082-227D-4BDC-8D16-938E9ECF4A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pt-BR" dirty="0"/>
              <a:t>Diagnostické zobrazovací metody (aVLDI7X1c)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AF4AEF07-9E7E-4044-BC66-F5C93FDF4BEE}"/>
              </a:ext>
            </a:extLst>
          </p:cNvPr>
          <p:cNvSpPr txBox="1"/>
          <p:nvPr/>
        </p:nvSpPr>
        <p:spPr>
          <a:xfrm>
            <a:off x="0" y="6438168"/>
            <a:ext cx="954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latin typeface="+mn-lt"/>
              </a:rPr>
              <a:t>Gutierrez, F.; Rossini, S.A.; Bhalla, S.; Cummings, K.; </a:t>
            </a:r>
            <a:r>
              <a:rPr lang="en-US" sz="800" dirty="0" err="1">
                <a:latin typeface="+mn-lt"/>
              </a:rPr>
              <a:t>Capiel</a:t>
            </a:r>
            <a:r>
              <a:rPr lang="en-US" sz="800" dirty="0">
                <a:latin typeface="+mn-lt"/>
              </a:rPr>
              <a:t>, C. Cardiac Pacemakers: What the Radiologist Needs to Know Available online: https://epos.myesr.org/poster/esr/ecr2010/C-0741 (accessed on 7 October 2021).</a:t>
            </a:r>
            <a:endParaRPr lang="cs-CZ" sz="800" dirty="0">
              <a:latin typeface="+mn-lt"/>
            </a:endParaRPr>
          </a:p>
          <a:p>
            <a:pPr algn="l"/>
            <a:r>
              <a:rPr lang="en-US" sz="800" dirty="0">
                <a:latin typeface="+mn-lt"/>
              </a:rPr>
              <a:t>Cardiovascular devices</a:t>
            </a:r>
            <a:r>
              <a:rPr lang="cs-CZ" sz="800" dirty="0">
                <a:latin typeface="+mn-lt"/>
              </a:rPr>
              <a:t> </a:t>
            </a:r>
            <a:r>
              <a:rPr lang="en-US" sz="800" dirty="0">
                <a:latin typeface="+mn-lt"/>
              </a:rPr>
              <a:t>on Chest X-Ray</a:t>
            </a:r>
            <a:r>
              <a:rPr lang="cs-CZ" sz="800" dirty="0">
                <a:latin typeface="+mn-lt"/>
              </a:rPr>
              <a:t>, Radiology </a:t>
            </a:r>
            <a:r>
              <a:rPr lang="cs-CZ" sz="800" dirty="0" err="1">
                <a:latin typeface="+mn-lt"/>
              </a:rPr>
              <a:t>Assistant</a:t>
            </a:r>
            <a:r>
              <a:rPr lang="cs-CZ" sz="800" dirty="0">
                <a:latin typeface="+mn-lt"/>
              </a:rPr>
              <a:t>. </a:t>
            </a:r>
            <a:r>
              <a:rPr lang="en-US" sz="800" dirty="0">
                <a:latin typeface="+mn-lt"/>
              </a:rPr>
              <a:t>Available online: https://radiologyassistant.nl/cardiovascular/devices/cardiovascular-devices (accessed on 7 October 2021).</a:t>
            </a:r>
            <a:endParaRPr lang="cs-CZ" sz="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063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8A7F6BB-CC1D-458C-8371-311D59E97D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 dirty="0"/>
              <a:t>Diagnostické zobrazovací metody (aVLDI7X1c)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B6984E3-726E-4C47-8739-CFFC986F9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Learning </a:t>
            </a:r>
            <a:r>
              <a:rPr lang="cs-CZ" dirty="0" err="1"/>
              <a:t>Outcomes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42E706C-BBA7-9247-8105-68B5DD4C9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student will become familiar with catheters and devices that can be described on a chest x-ray</a:t>
            </a:r>
            <a:endParaRPr lang="cs-CZ" dirty="0"/>
          </a:p>
          <a:p>
            <a:endParaRPr lang="cs-CZ" dirty="0"/>
          </a:p>
          <a:p>
            <a:r>
              <a:rPr lang="cs-CZ" dirty="0"/>
              <a:t>T</a:t>
            </a:r>
            <a:r>
              <a:rPr lang="en-US" dirty="0"/>
              <a:t>he student will learn the correct position of the central venous catheter on </a:t>
            </a:r>
            <a:r>
              <a:rPr lang="cs-CZ"/>
              <a:t>a</a:t>
            </a:r>
            <a:r>
              <a:rPr lang="en-US"/>
              <a:t> </a:t>
            </a:r>
            <a:r>
              <a:rPr lang="en-US" dirty="0"/>
              <a:t>chest X-ray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807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Diagnostické zobrazovací metody (aVLDI7X1c)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E70951E-3DF3-4E7D-99D9-F76F62972F9C}"/>
              </a:ext>
            </a:extLst>
          </p:cNvPr>
          <p:cNvSpPr txBox="1">
            <a:spLocks/>
          </p:cNvSpPr>
          <p:nvPr/>
        </p:nvSpPr>
        <p:spPr>
          <a:xfrm>
            <a:off x="872400" y="8724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err="1"/>
              <a:t>Complications</a:t>
            </a:r>
            <a:r>
              <a:rPr lang="cs-CZ" kern="0" dirty="0"/>
              <a:t> </a:t>
            </a:r>
            <a:r>
              <a:rPr lang="cs-CZ" kern="0" dirty="0" err="1"/>
              <a:t>of</a:t>
            </a:r>
            <a:r>
              <a:rPr lang="cs-CZ" kern="0" dirty="0"/>
              <a:t> pacemaker/ICD </a:t>
            </a:r>
            <a:r>
              <a:rPr lang="cs-CZ" kern="0" dirty="0" err="1"/>
              <a:t>electrodes</a:t>
            </a:r>
            <a:r>
              <a:rPr lang="cs-CZ" kern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1675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Diagnostické zobrazovací metody (aVLDI7X1c)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E70951E-3DF3-4E7D-99D9-F76F62972F9C}"/>
              </a:ext>
            </a:extLst>
          </p:cNvPr>
          <p:cNvSpPr txBox="1">
            <a:spLocks/>
          </p:cNvSpPr>
          <p:nvPr/>
        </p:nvSpPr>
        <p:spPr>
          <a:xfrm>
            <a:off x="872400" y="8724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err="1"/>
              <a:t>Dislocation</a:t>
            </a:r>
            <a:endParaRPr lang="cs-CZ" kern="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AD4271F-69C3-4BC5-9096-82DCE4110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490"/>
            <a:ext cx="3679285" cy="350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AB38B0DE-45DB-4970-BAF9-D3BF6AA7A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036" y="4396"/>
            <a:ext cx="3684442" cy="3501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A65EBB-675B-4EC2-A0A9-C7A946D35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661" y="1415421"/>
            <a:ext cx="3017999" cy="345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AC549C7-2252-4A26-8DA2-BF470154D663}"/>
              </a:ext>
            </a:extLst>
          </p:cNvPr>
          <p:cNvSpPr txBox="1"/>
          <p:nvPr/>
        </p:nvSpPr>
        <p:spPr>
          <a:xfrm>
            <a:off x="2555441" y="1400744"/>
            <a:ext cx="4041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err="1">
                <a:solidFill>
                  <a:srgbClr val="FFFF00"/>
                </a:solidFill>
              </a:rPr>
              <a:t>Immediately</a:t>
            </a:r>
            <a:r>
              <a:rPr lang="cs-CZ" sz="1600" b="1" dirty="0">
                <a:solidFill>
                  <a:srgbClr val="FFFF00"/>
                </a:solidFill>
              </a:rPr>
              <a:t> </a:t>
            </a:r>
            <a:r>
              <a:rPr lang="cs-CZ" sz="1600" b="1" dirty="0" err="1">
                <a:solidFill>
                  <a:srgbClr val="FFFF00"/>
                </a:solidFill>
              </a:rPr>
              <a:t>after</a:t>
            </a:r>
            <a:r>
              <a:rPr lang="cs-CZ" sz="1600" b="1" dirty="0">
                <a:solidFill>
                  <a:srgbClr val="FFFF00"/>
                </a:solidFill>
              </a:rPr>
              <a:t> </a:t>
            </a:r>
            <a:r>
              <a:rPr lang="cs-CZ" sz="1600" b="1" dirty="0" err="1">
                <a:solidFill>
                  <a:srgbClr val="FFFF00"/>
                </a:solidFill>
              </a:rPr>
              <a:t>implantation</a:t>
            </a:r>
            <a:endParaRPr lang="cs-CZ" sz="1600" b="1" dirty="0">
              <a:solidFill>
                <a:srgbClr val="FFFF00"/>
              </a:solidFill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E0C0F95B-0821-4448-90F4-C9AEBF827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660" y="3352597"/>
            <a:ext cx="3012302" cy="350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BB5B3B0-CEF3-4C9D-8D53-00E9413380A0}"/>
              </a:ext>
            </a:extLst>
          </p:cNvPr>
          <p:cNvSpPr txBox="1"/>
          <p:nvPr/>
        </p:nvSpPr>
        <p:spPr>
          <a:xfrm>
            <a:off x="6749711" y="46097"/>
            <a:ext cx="32651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FFFF00"/>
                </a:solidFill>
              </a:rPr>
              <a:t>1 </a:t>
            </a:r>
            <a:r>
              <a:rPr lang="cs-CZ" sz="1600" b="1" dirty="0" err="1">
                <a:solidFill>
                  <a:srgbClr val="FFFF00"/>
                </a:solidFill>
              </a:rPr>
              <a:t>month</a:t>
            </a:r>
            <a:r>
              <a:rPr lang="cs-CZ" sz="1600" b="1" dirty="0">
                <a:solidFill>
                  <a:srgbClr val="FFFF00"/>
                </a:solidFill>
              </a:rPr>
              <a:t> </a:t>
            </a:r>
            <a:r>
              <a:rPr lang="cs-CZ" sz="1600" b="1" dirty="0" err="1">
                <a:solidFill>
                  <a:srgbClr val="FFFF00"/>
                </a:solidFill>
              </a:rPr>
              <a:t>after</a:t>
            </a:r>
            <a:r>
              <a:rPr lang="cs-CZ" sz="1600" b="1" dirty="0">
                <a:solidFill>
                  <a:srgbClr val="FFFF00"/>
                </a:solidFill>
              </a:rPr>
              <a:t> </a:t>
            </a:r>
            <a:r>
              <a:rPr lang="cs-CZ" sz="1600" b="1" dirty="0" err="1">
                <a:solidFill>
                  <a:srgbClr val="FFFF00"/>
                </a:solidFill>
              </a:rPr>
              <a:t>implantation</a:t>
            </a:r>
            <a:endParaRPr lang="cs-CZ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986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13"/>
          <a:stretch/>
        </p:blipFill>
        <p:spPr bwMode="auto">
          <a:xfrm>
            <a:off x="0" y="1284956"/>
            <a:ext cx="3012302" cy="490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302" y="1279333"/>
            <a:ext cx="9094681" cy="470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Zástupný symbol pro zápatí 1">
            <a:extLst>
              <a:ext uri="{FF2B5EF4-FFF2-40B4-BE49-F238E27FC236}">
                <a16:creationId xmlns:a16="http://schemas.microsoft.com/office/drawing/2014/main" id="{DA30D4CA-297F-4E37-9337-302B51A27E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pt-BR" dirty="0"/>
              <a:t>Diagnostické zobrazovací metody (aVLDI7X1c)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7B84F6E4-BB83-43DE-B852-9F87ADA4E4A9}"/>
              </a:ext>
            </a:extLst>
          </p:cNvPr>
          <p:cNvSpPr txBox="1"/>
          <p:nvPr/>
        </p:nvSpPr>
        <p:spPr>
          <a:xfrm>
            <a:off x="0" y="6438168"/>
            <a:ext cx="954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latin typeface="+mn-lt"/>
              </a:rPr>
              <a:t>Gutierrez, F.; Rossini, S.A.; Bhalla, S.; Cummings, K.; </a:t>
            </a:r>
            <a:r>
              <a:rPr lang="en-US" sz="800" dirty="0" err="1">
                <a:latin typeface="+mn-lt"/>
              </a:rPr>
              <a:t>Capiel</a:t>
            </a:r>
            <a:r>
              <a:rPr lang="en-US" sz="800" dirty="0">
                <a:latin typeface="+mn-lt"/>
              </a:rPr>
              <a:t>, C. Cardiac Pacemakers: What the Radiologist Needs to Know Available online: https://epos.myesr.org/poster/esr/ecr2010/C-0741 (accessed on 7 October 2021).</a:t>
            </a:r>
            <a:endParaRPr lang="cs-CZ" sz="800" dirty="0">
              <a:latin typeface="+mn-lt"/>
            </a:endParaRPr>
          </a:p>
          <a:p>
            <a:pPr algn="l"/>
            <a:r>
              <a:rPr lang="en-US" sz="800" dirty="0">
                <a:latin typeface="+mn-lt"/>
              </a:rPr>
              <a:t>Cardiovascular devices</a:t>
            </a:r>
            <a:r>
              <a:rPr lang="cs-CZ" sz="800" dirty="0">
                <a:latin typeface="+mn-lt"/>
              </a:rPr>
              <a:t> </a:t>
            </a:r>
            <a:r>
              <a:rPr lang="en-US" sz="800" dirty="0">
                <a:latin typeface="+mn-lt"/>
              </a:rPr>
              <a:t>on Chest X-Ray</a:t>
            </a:r>
            <a:r>
              <a:rPr lang="cs-CZ" sz="800" dirty="0">
                <a:latin typeface="+mn-lt"/>
              </a:rPr>
              <a:t>, Radiology </a:t>
            </a:r>
            <a:r>
              <a:rPr lang="cs-CZ" sz="800" dirty="0" err="1">
                <a:latin typeface="+mn-lt"/>
              </a:rPr>
              <a:t>Assistant</a:t>
            </a:r>
            <a:r>
              <a:rPr lang="cs-CZ" sz="800" dirty="0">
                <a:latin typeface="+mn-lt"/>
              </a:rPr>
              <a:t>. </a:t>
            </a:r>
            <a:r>
              <a:rPr lang="en-US" sz="800" dirty="0">
                <a:latin typeface="+mn-lt"/>
              </a:rPr>
              <a:t>Available online: https://radiologyassistant.nl/cardiovascular/devices/cardiovascular-devices (accessed on 7 October 2021).</a:t>
            </a:r>
            <a:endParaRPr lang="cs-CZ" sz="800" dirty="0">
              <a:latin typeface="+mn-lt"/>
            </a:endParaRPr>
          </a:p>
        </p:txBody>
      </p:sp>
      <p:sp>
        <p:nvSpPr>
          <p:cNvPr id="19" name="Nadpis 3">
            <a:extLst>
              <a:ext uri="{FF2B5EF4-FFF2-40B4-BE49-F238E27FC236}">
                <a16:creationId xmlns:a16="http://schemas.microsoft.com/office/drawing/2014/main" id="{DE0A5D2E-096B-418D-8998-77E67E39B784}"/>
              </a:ext>
            </a:extLst>
          </p:cNvPr>
          <p:cNvSpPr txBox="1">
            <a:spLocks/>
          </p:cNvSpPr>
          <p:nvPr/>
        </p:nvSpPr>
        <p:spPr>
          <a:xfrm>
            <a:off x="872400" y="8724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err="1"/>
              <a:t>Fracture</a:t>
            </a:r>
            <a:r>
              <a:rPr lang="cs-CZ" kern="0" dirty="0"/>
              <a:t> </a:t>
            </a:r>
            <a:r>
              <a:rPr lang="cs-CZ" kern="0" dirty="0" err="1"/>
              <a:t>of</a:t>
            </a:r>
            <a:r>
              <a:rPr lang="cs-CZ" kern="0" dirty="0"/>
              <a:t> </a:t>
            </a:r>
            <a:r>
              <a:rPr lang="cs-CZ" kern="0" dirty="0" err="1"/>
              <a:t>electrodes</a:t>
            </a:r>
            <a:endParaRPr lang="cs-CZ" kern="0" dirty="0"/>
          </a:p>
        </p:txBody>
      </p:sp>
    </p:spTree>
    <p:extLst>
      <p:ext uri="{BB962C8B-B14F-4D97-AF65-F5344CB8AC3E}">
        <p14:creationId xmlns:p14="http://schemas.microsoft.com/office/powerpoint/2010/main" val="84330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417734"/>
            <a:ext cx="5564391" cy="4391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8651"/>
            <a:ext cx="3993373" cy="4389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373" y="1418834"/>
            <a:ext cx="2737237" cy="438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Zástupný symbol pro zápatí 1">
            <a:extLst>
              <a:ext uri="{FF2B5EF4-FFF2-40B4-BE49-F238E27FC236}">
                <a16:creationId xmlns:a16="http://schemas.microsoft.com/office/drawing/2014/main" id="{DA30D4CA-297F-4E37-9337-302B51A27E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pt-BR" dirty="0"/>
              <a:t>Diagnostické zobrazovací metody (aVLDI7X1c)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7B84F6E4-BB83-43DE-B852-9F87ADA4E4A9}"/>
              </a:ext>
            </a:extLst>
          </p:cNvPr>
          <p:cNvSpPr txBox="1"/>
          <p:nvPr/>
        </p:nvSpPr>
        <p:spPr>
          <a:xfrm>
            <a:off x="0" y="6438168"/>
            <a:ext cx="954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latin typeface="+mn-lt"/>
              </a:rPr>
              <a:t>Gutierrez, F.; Rossini, S.A.; Bhalla, S.; Cummings, K.; </a:t>
            </a:r>
            <a:r>
              <a:rPr lang="en-US" sz="800" dirty="0" err="1">
                <a:latin typeface="+mn-lt"/>
              </a:rPr>
              <a:t>Capiel</a:t>
            </a:r>
            <a:r>
              <a:rPr lang="en-US" sz="800" dirty="0">
                <a:latin typeface="+mn-lt"/>
              </a:rPr>
              <a:t>, C. Cardiac Pacemakers: What the Radiologist Needs to Know Available online: https://epos.myesr.org/poster/esr/ecr2010/C-0741 (accessed on 7 October 2021).</a:t>
            </a:r>
            <a:endParaRPr lang="cs-CZ" sz="800" dirty="0">
              <a:latin typeface="+mn-lt"/>
            </a:endParaRPr>
          </a:p>
          <a:p>
            <a:pPr algn="l"/>
            <a:r>
              <a:rPr lang="en-US" sz="800" dirty="0">
                <a:latin typeface="+mn-lt"/>
              </a:rPr>
              <a:t>Cardiovascular devices</a:t>
            </a:r>
            <a:r>
              <a:rPr lang="cs-CZ" sz="800" dirty="0">
                <a:latin typeface="+mn-lt"/>
              </a:rPr>
              <a:t> </a:t>
            </a:r>
            <a:r>
              <a:rPr lang="en-US" sz="800" dirty="0">
                <a:latin typeface="+mn-lt"/>
              </a:rPr>
              <a:t>on Chest X-Ray</a:t>
            </a:r>
            <a:r>
              <a:rPr lang="cs-CZ" sz="800" dirty="0">
                <a:latin typeface="+mn-lt"/>
              </a:rPr>
              <a:t>, Radiology </a:t>
            </a:r>
            <a:r>
              <a:rPr lang="cs-CZ" sz="800" dirty="0" err="1">
                <a:latin typeface="+mn-lt"/>
              </a:rPr>
              <a:t>Assistant</a:t>
            </a:r>
            <a:r>
              <a:rPr lang="cs-CZ" sz="800" dirty="0">
                <a:latin typeface="+mn-lt"/>
              </a:rPr>
              <a:t>. </a:t>
            </a:r>
            <a:r>
              <a:rPr lang="en-US" sz="800" dirty="0">
                <a:latin typeface="+mn-lt"/>
              </a:rPr>
              <a:t>Available online: https://radiologyassistant.nl/cardiovascular/devices/cardiovascular-devices (accessed on 7 October 2021).</a:t>
            </a:r>
            <a:endParaRPr lang="cs-CZ" sz="800" dirty="0">
              <a:latin typeface="+mn-lt"/>
            </a:endParaRPr>
          </a:p>
        </p:txBody>
      </p:sp>
      <p:sp>
        <p:nvSpPr>
          <p:cNvPr id="18" name="Nadpis 3">
            <a:extLst>
              <a:ext uri="{FF2B5EF4-FFF2-40B4-BE49-F238E27FC236}">
                <a16:creationId xmlns:a16="http://schemas.microsoft.com/office/drawing/2014/main" id="{F219DEB8-F6F2-478B-966F-CE8A82CBF0FB}"/>
              </a:ext>
            </a:extLst>
          </p:cNvPr>
          <p:cNvSpPr txBox="1">
            <a:spLocks/>
          </p:cNvSpPr>
          <p:nvPr/>
        </p:nvSpPr>
        <p:spPr>
          <a:xfrm>
            <a:off x="872400" y="8724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err="1"/>
              <a:t>Perforation</a:t>
            </a:r>
            <a:r>
              <a:rPr lang="cs-CZ" kern="0" dirty="0"/>
              <a:t> </a:t>
            </a:r>
            <a:r>
              <a:rPr lang="cs-CZ" kern="0" dirty="0" err="1"/>
              <a:t>of</a:t>
            </a:r>
            <a:r>
              <a:rPr lang="cs-CZ" kern="0" dirty="0"/>
              <a:t> </a:t>
            </a:r>
            <a:r>
              <a:rPr lang="cs-CZ" kern="0" dirty="0" err="1"/>
              <a:t>right</a:t>
            </a:r>
            <a:r>
              <a:rPr lang="cs-CZ" kern="0" dirty="0"/>
              <a:t> </a:t>
            </a:r>
            <a:r>
              <a:rPr lang="cs-CZ" kern="0" dirty="0" err="1"/>
              <a:t>ventricle</a:t>
            </a:r>
            <a:endParaRPr lang="cs-CZ" kern="0" dirty="0"/>
          </a:p>
        </p:txBody>
      </p:sp>
    </p:spTree>
    <p:extLst>
      <p:ext uri="{BB962C8B-B14F-4D97-AF65-F5344CB8AC3E}">
        <p14:creationId xmlns:p14="http://schemas.microsoft.com/office/powerpoint/2010/main" val="357983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Diagnostické zobrazovací metody (aVLDI7X1c)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E70951E-3DF3-4E7D-99D9-F76F62972F9C}"/>
              </a:ext>
            </a:extLst>
          </p:cNvPr>
          <p:cNvSpPr txBox="1">
            <a:spLocks/>
          </p:cNvSpPr>
          <p:nvPr/>
        </p:nvSpPr>
        <p:spPr>
          <a:xfrm>
            <a:off x="872400" y="8724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dirty="0" err="1"/>
              <a:t>Prosthetic</a:t>
            </a:r>
            <a:r>
              <a:rPr lang="cs-CZ" dirty="0"/>
              <a:t> </a:t>
            </a:r>
            <a:r>
              <a:rPr lang="cs-CZ" dirty="0" err="1"/>
              <a:t>heart</a:t>
            </a:r>
            <a:r>
              <a:rPr lang="cs-CZ" dirty="0"/>
              <a:t> </a:t>
            </a:r>
            <a:r>
              <a:rPr lang="cs-CZ" dirty="0" err="1"/>
              <a:t>valves</a:t>
            </a:r>
            <a:endParaRPr lang="cs-CZ" kern="0" dirty="0"/>
          </a:p>
        </p:txBody>
      </p:sp>
    </p:spTree>
    <p:extLst>
      <p:ext uri="{BB962C8B-B14F-4D97-AF65-F5344CB8AC3E}">
        <p14:creationId xmlns:p14="http://schemas.microsoft.com/office/powerpoint/2010/main" val="29163389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136" y="1"/>
            <a:ext cx="3419872" cy="347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108" y="-1"/>
            <a:ext cx="3176252" cy="347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136" y="3184372"/>
            <a:ext cx="3701012" cy="370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378" y="3169207"/>
            <a:ext cx="2832523" cy="370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748136" y="-1"/>
            <a:ext cx="6588224" cy="318437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Zástupný symbol pro zápatí 1">
            <a:extLst>
              <a:ext uri="{FF2B5EF4-FFF2-40B4-BE49-F238E27FC236}">
                <a16:creationId xmlns:a16="http://schemas.microsoft.com/office/drawing/2014/main" id="{E952F6E8-D051-4CEA-8AD6-BF3F9EA9E0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pt-BR" dirty="0"/>
              <a:t>Diagnostické zobrazovací metody (aVLDI7X1c)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8B465AD-DF7C-4532-8C3B-9EB05F11E43B}"/>
              </a:ext>
            </a:extLst>
          </p:cNvPr>
          <p:cNvSpPr txBox="1"/>
          <p:nvPr/>
        </p:nvSpPr>
        <p:spPr>
          <a:xfrm>
            <a:off x="0" y="6642555"/>
            <a:ext cx="95463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latin typeface="+mn-lt"/>
              </a:rPr>
              <a:t>Cardiovascular devices</a:t>
            </a:r>
            <a:r>
              <a:rPr lang="cs-CZ" sz="800" dirty="0">
                <a:latin typeface="+mn-lt"/>
              </a:rPr>
              <a:t> </a:t>
            </a:r>
            <a:r>
              <a:rPr lang="en-US" sz="800" dirty="0">
                <a:latin typeface="+mn-lt"/>
              </a:rPr>
              <a:t>on Chest X-Ray</a:t>
            </a:r>
            <a:r>
              <a:rPr lang="cs-CZ" sz="800" dirty="0">
                <a:latin typeface="+mn-lt"/>
              </a:rPr>
              <a:t>, Radiology </a:t>
            </a:r>
            <a:r>
              <a:rPr lang="cs-CZ" sz="800" dirty="0" err="1">
                <a:latin typeface="+mn-lt"/>
              </a:rPr>
              <a:t>Assistant</a:t>
            </a:r>
            <a:r>
              <a:rPr lang="cs-CZ" sz="800" dirty="0">
                <a:latin typeface="+mn-lt"/>
              </a:rPr>
              <a:t>. </a:t>
            </a:r>
            <a:r>
              <a:rPr lang="en-US" sz="800" dirty="0">
                <a:latin typeface="+mn-lt"/>
              </a:rPr>
              <a:t>Available online: https://radiologyassistant.nl/cardiovascular/devices/cardiovascular-devices (accessed on 7 October 2021).</a:t>
            </a:r>
            <a:endParaRPr lang="cs-CZ" sz="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58564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Diagnostické zobrazovací metody (aVLDI7X1c)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E70951E-3DF3-4E7D-99D9-F76F62972F9C}"/>
              </a:ext>
            </a:extLst>
          </p:cNvPr>
          <p:cNvSpPr txBox="1">
            <a:spLocks/>
          </p:cNvSpPr>
          <p:nvPr/>
        </p:nvSpPr>
        <p:spPr>
          <a:xfrm>
            <a:off x="872400" y="8724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err="1"/>
              <a:t>Other</a:t>
            </a:r>
            <a:r>
              <a:rPr lang="cs-CZ" kern="0" dirty="0"/>
              <a:t> </a:t>
            </a:r>
            <a:r>
              <a:rPr lang="cs-CZ" kern="0" dirty="0" err="1"/>
              <a:t>cardiovascular</a:t>
            </a:r>
            <a:r>
              <a:rPr lang="cs-CZ" kern="0" dirty="0"/>
              <a:t> </a:t>
            </a:r>
            <a:r>
              <a:rPr lang="cs-CZ" kern="0" dirty="0" err="1"/>
              <a:t>devices</a:t>
            </a:r>
            <a:r>
              <a:rPr lang="cs-CZ" kern="0" dirty="0"/>
              <a:t> on X-</a:t>
            </a:r>
            <a:r>
              <a:rPr lang="cs-CZ" kern="0" dirty="0" err="1"/>
              <a:t>ray</a:t>
            </a:r>
            <a:endParaRPr lang="cs-CZ" kern="0" dirty="0"/>
          </a:p>
        </p:txBody>
      </p:sp>
    </p:spTree>
    <p:extLst>
      <p:ext uri="{BB962C8B-B14F-4D97-AF65-F5344CB8AC3E}">
        <p14:creationId xmlns:p14="http://schemas.microsoft.com/office/powerpoint/2010/main" val="5760937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816424" cy="345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079776" y="116633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FF00"/>
                </a:solidFill>
              </a:rPr>
              <a:t>Mitral</a:t>
            </a:r>
            <a:r>
              <a:rPr lang="cs-CZ" b="1" dirty="0">
                <a:solidFill>
                  <a:srgbClr val="FFFF00"/>
                </a:solidFill>
              </a:rPr>
              <a:t> </a:t>
            </a:r>
            <a:r>
              <a:rPr lang="cs-CZ" b="1" dirty="0" err="1">
                <a:solidFill>
                  <a:srgbClr val="FFFF00"/>
                </a:solidFill>
              </a:rPr>
              <a:t>clip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424" y="0"/>
            <a:ext cx="4101260" cy="3458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245633" y="116632"/>
            <a:ext cx="23042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ILR </a:t>
            </a:r>
          </a:p>
          <a:p>
            <a:r>
              <a:rPr lang="cs-CZ" sz="1400" dirty="0">
                <a:solidFill>
                  <a:srgbClr val="FFFF00"/>
                </a:solidFill>
              </a:rPr>
              <a:t>(</a:t>
            </a:r>
            <a:r>
              <a:rPr lang="cs-CZ" sz="1400" dirty="0" err="1">
                <a:solidFill>
                  <a:srgbClr val="FFFF00"/>
                </a:solidFill>
              </a:rPr>
              <a:t>implantable</a:t>
            </a:r>
            <a:r>
              <a:rPr lang="cs-CZ" sz="1400" dirty="0">
                <a:solidFill>
                  <a:srgbClr val="FFFF00"/>
                </a:solidFill>
              </a:rPr>
              <a:t> </a:t>
            </a:r>
            <a:r>
              <a:rPr lang="cs-CZ" sz="1400" dirty="0" err="1">
                <a:solidFill>
                  <a:srgbClr val="FFFF00"/>
                </a:solidFill>
              </a:rPr>
              <a:t>loop</a:t>
            </a:r>
            <a:r>
              <a:rPr lang="cs-CZ" sz="1400" dirty="0">
                <a:solidFill>
                  <a:srgbClr val="FFFF00"/>
                </a:solidFill>
              </a:rPr>
              <a:t> </a:t>
            </a:r>
            <a:r>
              <a:rPr lang="cs-CZ" sz="1400" dirty="0" err="1">
                <a:solidFill>
                  <a:srgbClr val="FFFF00"/>
                </a:solidFill>
              </a:rPr>
              <a:t>recorder</a:t>
            </a:r>
            <a:r>
              <a:rPr lang="cs-CZ" sz="1400" dirty="0">
                <a:solidFill>
                  <a:srgbClr val="FFFF00"/>
                </a:solidFill>
              </a:rPr>
              <a:t>)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2618680"/>
            <a:ext cx="2558334" cy="267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31" y="2629122"/>
            <a:ext cx="2636080" cy="263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4101116"/>
            <a:ext cx="2232248" cy="2756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969648" y="4221089"/>
            <a:ext cx="1822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FF00"/>
                </a:solidFill>
              </a:rPr>
              <a:t>Occluder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354872" y="2636913"/>
            <a:ext cx="2397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FF00"/>
                </a:solidFill>
              </a:rPr>
              <a:t>Atriclip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646" y="4164201"/>
            <a:ext cx="2218115" cy="2697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487224" y="4323359"/>
            <a:ext cx="18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FF00"/>
                </a:solidFill>
              </a:rPr>
              <a:t>Coronary</a:t>
            </a:r>
            <a:r>
              <a:rPr lang="cs-CZ" b="1" dirty="0">
                <a:solidFill>
                  <a:srgbClr val="FFFF00"/>
                </a:solidFill>
              </a:rPr>
              <a:t> stent</a:t>
            </a: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549" y="3458895"/>
            <a:ext cx="3003453" cy="3377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8221865" y="3470156"/>
            <a:ext cx="2446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FF00"/>
                </a:solidFill>
              </a:rPr>
              <a:t>Vascular</a:t>
            </a:r>
            <a:r>
              <a:rPr lang="cs-CZ" b="1" dirty="0">
                <a:solidFill>
                  <a:srgbClr val="FFFF00"/>
                </a:solidFill>
              </a:rPr>
              <a:t> stent</a:t>
            </a:r>
          </a:p>
        </p:txBody>
      </p:sp>
      <p:cxnSp>
        <p:nvCxnSpPr>
          <p:cNvPr id="19" name="Přímá spojnice se šipkou 18"/>
          <p:cNvCxnSpPr/>
          <p:nvPr/>
        </p:nvCxnSpPr>
        <p:spPr>
          <a:xfrm flipH="1" flipV="1">
            <a:off x="9166274" y="4692690"/>
            <a:ext cx="324036" cy="24847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/>
          <p:nvPr/>
        </p:nvCxnSpPr>
        <p:spPr>
          <a:xfrm flipH="1" flipV="1">
            <a:off x="8127281" y="2276873"/>
            <a:ext cx="324036" cy="9233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Zástupný symbol pro zápatí 1">
            <a:extLst>
              <a:ext uri="{FF2B5EF4-FFF2-40B4-BE49-F238E27FC236}">
                <a16:creationId xmlns:a16="http://schemas.microsoft.com/office/drawing/2014/main" id="{ECAEA9DC-E2AD-44CE-9656-D6471841CF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pt-BR" dirty="0"/>
              <a:t>Diagnostické zobrazovací metody (aVLDI7X1c)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F79223DF-FA9E-41FD-85DD-B4828A20E5F5}"/>
              </a:ext>
            </a:extLst>
          </p:cNvPr>
          <p:cNvSpPr txBox="1"/>
          <p:nvPr/>
        </p:nvSpPr>
        <p:spPr>
          <a:xfrm>
            <a:off x="0" y="6642555"/>
            <a:ext cx="95463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latin typeface="+mn-lt"/>
              </a:rPr>
              <a:t>Cardiovascular devices</a:t>
            </a:r>
            <a:r>
              <a:rPr lang="cs-CZ" sz="800" dirty="0">
                <a:latin typeface="+mn-lt"/>
              </a:rPr>
              <a:t> </a:t>
            </a:r>
            <a:r>
              <a:rPr lang="en-US" sz="800" dirty="0">
                <a:latin typeface="+mn-lt"/>
              </a:rPr>
              <a:t>on Chest X-Ray</a:t>
            </a:r>
            <a:r>
              <a:rPr lang="cs-CZ" sz="800" dirty="0">
                <a:latin typeface="+mn-lt"/>
              </a:rPr>
              <a:t>, Radiology </a:t>
            </a:r>
            <a:r>
              <a:rPr lang="cs-CZ" sz="800" dirty="0" err="1">
                <a:latin typeface="+mn-lt"/>
              </a:rPr>
              <a:t>Assistant</a:t>
            </a:r>
            <a:r>
              <a:rPr lang="cs-CZ" sz="800" dirty="0">
                <a:latin typeface="+mn-lt"/>
              </a:rPr>
              <a:t>. </a:t>
            </a:r>
            <a:r>
              <a:rPr lang="en-US" sz="800" dirty="0">
                <a:latin typeface="+mn-lt"/>
              </a:rPr>
              <a:t>Available online: https://radiologyassistant.nl/cardiovascular/devices/cardiovascular-devices (accessed on 7 October 2021).</a:t>
            </a:r>
            <a:endParaRPr lang="cs-CZ" sz="800" dirty="0"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219" y="866433"/>
            <a:ext cx="4892274" cy="5991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430204" y="937791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Intra-</a:t>
            </a:r>
            <a:r>
              <a:rPr lang="cs-CZ" b="1" dirty="0" err="1">
                <a:solidFill>
                  <a:srgbClr val="FFFF00"/>
                </a:solidFill>
              </a:rPr>
              <a:t>Aortic</a:t>
            </a:r>
            <a:r>
              <a:rPr lang="cs-CZ" b="1" dirty="0">
                <a:solidFill>
                  <a:srgbClr val="FFFF00"/>
                </a:solidFill>
              </a:rPr>
              <a:t> </a:t>
            </a:r>
            <a:r>
              <a:rPr lang="cs-CZ" b="1" dirty="0" err="1">
                <a:solidFill>
                  <a:srgbClr val="FFFF00"/>
                </a:solidFill>
              </a:rPr>
              <a:t>Balloon</a:t>
            </a:r>
            <a:r>
              <a:rPr lang="cs-CZ" b="1" dirty="0">
                <a:solidFill>
                  <a:srgbClr val="FFFF00"/>
                </a:solidFill>
              </a:rPr>
              <a:t> </a:t>
            </a:r>
            <a:r>
              <a:rPr lang="cs-CZ" b="1" dirty="0" err="1">
                <a:solidFill>
                  <a:srgbClr val="FFFF00"/>
                </a:solidFill>
              </a:rPr>
              <a:t>Counterpulsation</a:t>
            </a:r>
            <a:endParaRPr lang="cs-CZ" b="1" dirty="0">
              <a:solidFill>
                <a:srgbClr val="FFFF00"/>
              </a:solidFill>
            </a:endParaRPr>
          </a:p>
        </p:txBody>
      </p:sp>
      <p:cxnSp>
        <p:nvCxnSpPr>
          <p:cNvPr id="22" name="Přímá spojnice se šipkou 21"/>
          <p:cNvCxnSpPr/>
          <p:nvPr/>
        </p:nvCxnSpPr>
        <p:spPr>
          <a:xfrm flipH="1" flipV="1">
            <a:off x="5417268" y="3028913"/>
            <a:ext cx="466002" cy="1200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260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err="1"/>
              <a:t>Central</a:t>
            </a:r>
            <a:r>
              <a:rPr lang="cs-CZ" sz="2400" dirty="0"/>
              <a:t> </a:t>
            </a:r>
            <a:r>
              <a:rPr lang="cs-CZ" sz="2400" dirty="0" err="1"/>
              <a:t>venous</a:t>
            </a:r>
            <a:r>
              <a:rPr lang="cs-CZ" sz="2400" dirty="0"/>
              <a:t> </a:t>
            </a:r>
            <a:r>
              <a:rPr lang="cs-CZ" sz="2400" dirty="0" err="1"/>
              <a:t>access</a:t>
            </a:r>
            <a:r>
              <a:rPr lang="cs-CZ" sz="2400" dirty="0"/>
              <a:t> (CVC, PICC, port </a:t>
            </a:r>
            <a:r>
              <a:rPr lang="cs-CZ" sz="2400" dirty="0" err="1"/>
              <a:t>catheters</a:t>
            </a:r>
            <a:r>
              <a:rPr lang="cs-CZ" sz="2400" dirty="0"/>
              <a:t>)</a:t>
            </a:r>
          </a:p>
          <a:p>
            <a:endParaRPr lang="cs-CZ" sz="2400" dirty="0"/>
          </a:p>
          <a:p>
            <a:r>
              <a:rPr lang="cs-CZ" sz="2400" dirty="0"/>
              <a:t>Pacemaker </a:t>
            </a:r>
            <a:r>
              <a:rPr lang="cs-CZ" sz="2400" dirty="0" err="1"/>
              <a:t>electrodes</a:t>
            </a:r>
            <a:r>
              <a:rPr lang="cs-CZ" sz="2400" dirty="0"/>
              <a:t> (PM, ICD) and </a:t>
            </a:r>
            <a:r>
              <a:rPr lang="cs-CZ" sz="2400" dirty="0" err="1"/>
              <a:t>other</a:t>
            </a:r>
            <a:r>
              <a:rPr lang="cs-CZ" sz="2400" dirty="0"/>
              <a:t> </a:t>
            </a:r>
            <a:r>
              <a:rPr lang="cs-CZ" sz="2400" dirty="0" err="1"/>
              <a:t>cardiovascular</a:t>
            </a:r>
            <a:r>
              <a:rPr lang="cs-CZ" sz="2400" dirty="0"/>
              <a:t> </a:t>
            </a:r>
            <a:r>
              <a:rPr lang="cs-CZ" sz="2400" dirty="0" err="1"/>
              <a:t>devices</a:t>
            </a:r>
            <a:endParaRPr lang="cs-CZ" sz="2400" dirty="0"/>
          </a:p>
          <a:p>
            <a:endParaRPr lang="cs-CZ" sz="2400" dirty="0"/>
          </a:p>
          <a:p>
            <a:r>
              <a:rPr lang="cs-CZ" b="1" dirty="0" err="1"/>
              <a:t>Tracheal</a:t>
            </a:r>
            <a:r>
              <a:rPr lang="cs-CZ" b="1" dirty="0"/>
              <a:t> tube and </a:t>
            </a:r>
            <a:r>
              <a:rPr lang="cs-CZ" b="1" dirty="0" err="1"/>
              <a:t>tracheostomy</a:t>
            </a:r>
            <a:endParaRPr lang="cs-CZ" b="1" dirty="0"/>
          </a:p>
          <a:p>
            <a:endParaRPr lang="cs-CZ" sz="2400" dirty="0"/>
          </a:p>
          <a:p>
            <a:r>
              <a:rPr lang="cs-CZ" sz="2400" dirty="0" err="1"/>
              <a:t>Nazogastric</a:t>
            </a:r>
            <a:r>
              <a:rPr lang="cs-CZ" sz="2400" dirty="0"/>
              <a:t> and </a:t>
            </a:r>
            <a:r>
              <a:rPr lang="cs-CZ" sz="2400" dirty="0" err="1"/>
              <a:t>nasoeneteric</a:t>
            </a:r>
            <a:r>
              <a:rPr lang="cs-CZ" sz="2400" dirty="0"/>
              <a:t> </a:t>
            </a:r>
            <a:r>
              <a:rPr lang="cs-CZ" sz="2400" dirty="0" err="1"/>
              <a:t>tubes</a:t>
            </a:r>
            <a:endParaRPr lang="cs-CZ" sz="2400" dirty="0"/>
          </a:p>
        </p:txBody>
      </p:sp>
      <p:sp>
        <p:nvSpPr>
          <p:cNvPr id="4" name="Zástupný symbol pro zápatí 1">
            <a:extLst>
              <a:ext uri="{FF2B5EF4-FFF2-40B4-BE49-F238E27FC236}">
                <a16:creationId xmlns:a16="http://schemas.microsoft.com/office/drawing/2014/main" id="{16CA0569-4476-4F16-AD35-ADEFFBF1C6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pt-BR" dirty="0"/>
              <a:t>Diagnostické zobrazovací metody (aVLDI7X1c)</a:t>
            </a:r>
          </a:p>
        </p:txBody>
      </p:sp>
      <p:sp>
        <p:nvSpPr>
          <p:cNvPr id="5" name="Nadpis 3">
            <a:extLst>
              <a:ext uri="{FF2B5EF4-FFF2-40B4-BE49-F238E27FC236}">
                <a16:creationId xmlns:a16="http://schemas.microsoft.com/office/drawing/2014/main" id="{FE70951E-3DF3-4E7D-99D9-F76F62972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 err="1"/>
              <a:t>Content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lecture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84759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2884"/>
            <a:ext cx="5724128" cy="5246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552884"/>
            <a:ext cx="5327940" cy="5015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0" y="1552884"/>
            <a:ext cx="2554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FF00"/>
                </a:solidFill>
              </a:rPr>
              <a:t>Tracheal</a:t>
            </a:r>
            <a:r>
              <a:rPr lang="cs-CZ" b="1" dirty="0">
                <a:solidFill>
                  <a:srgbClr val="FFFF00"/>
                </a:solidFill>
              </a:rPr>
              <a:t> tube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613170" y="1627815"/>
            <a:ext cx="2609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FF00"/>
                </a:solidFill>
              </a:rPr>
              <a:t>Tracheostomy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6" name="Zástupný symbol pro zápatí 1">
            <a:extLst>
              <a:ext uri="{FF2B5EF4-FFF2-40B4-BE49-F238E27FC236}">
                <a16:creationId xmlns:a16="http://schemas.microsoft.com/office/drawing/2014/main" id="{A6EEE019-0601-4BEE-99DF-C1C4F89FA3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pt-BR" dirty="0"/>
              <a:t>Diagnostické zobrazovací metody (aVLDI7X1c)</a:t>
            </a:r>
          </a:p>
        </p:txBody>
      </p:sp>
      <p:sp>
        <p:nvSpPr>
          <p:cNvPr id="7" name="Nadpis 3">
            <a:extLst>
              <a:ext uri="{FF2B5EF4-FFF2-40B4-BE49-F238E27FC236}">
                <a16:creationId xmlns:a16="http://schemas.microsoft.com/office/drawing/2014/main" id="{39B8E9C2-DC70-496C-BCC0-512F1772CF11}"/>
              </a:ext>
            </a:extLst>
          </p:cNvPr>
          <p:cNvSpPr txBox="1">
            <a:spLocks/>
          </p:cNvSpPr>
          <p:nvPr/>
        </p:nvSpPr>
        <p:spPr>
          <a:xfrm>
            <a:off x="872400" y="8724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err="1"/>
              <a:t>Correct</a:t>
            </a:r>
            <a:r>
              <a:rPr lang="cs-CZ" kern="0" dirty="0"/>
              <a:t> </a:t>
            </a:r>
            <a:r>
              <a:rPr lang="cs-CZ" kern="0" dirty="0" err="1"/>
              <a:t>position</a:t>
            </a:r>
            <a:endParaRPr lang="cs-CZ" kern="0" dirty="0"/>
          </a:p>
        </p:txBody>
      </p:sp>
    </p:spTree>
    <p:extLst>
      <p:ext uri="{BB962C8B-B14F-4D97-AF65-F5344CB8AC3E}">
        <p14:creationId xmlns:p14="http://schemas.microsoft.com/office/powerpoint/2010/main" val="2803155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venous</a:t>
            </a:r>
            <a:r>
              <a:rPr lang="cs-CZ" dirty="0"/>
              <a:t> </a:t>
            </a:r>
            <a:r>
              <a:rPr lang="cs-CZ" dirty="0" err="1"/>
              <a:t>access</a:t>
            </a:r>
            <a:r>
              <a:rPr lang="cs-CZ" dirty="0"/>
              <a:t> (CVC, PICC, port </a:t>
            </a:r>
            <a:r>
              <a:rPr lang="cs-CZ" dirty="0" err="1"/>
              <a:t>catheters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/>
              <a:t>Pacemaker </a:t>
            </a:r>
            <a:r>
              <a:rPr lang="cs-CZ" dirty="0" err="1"/>
              <a:t>electrodes</a:t>
            </a:r>
            <a:r>
              <a:rPr lang="cs-CZ" dirty="0"/>
              <a:t> (PM, ICD) and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cardiovascular</a:t>
            </a:r>
            <a:r>
              <a:rPr lang="cs-CZ" dirty="0"/>
              <a:t> </a:t>
            </a:r>
            <a:r>
              <a:rPr lang="cs-CZ" dirty="0" err="1"/>
              <a:t>devices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Tracheal</a:t>
            </a:r>
            <a:r>
              <a:rPr lang="cs-CZ" dirty="0"/>
              <a:t> tube and </a:t>
            </a:r>
            <a:r>
              <a:rPr lang="cs-CZ" dirty="0" err="1"/>
              <a:t>tracheostomy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Nazogastric</a:t>
            </a:r>
            <a:r>
              <a:rPr lang="cs-CZ" dirty="0"/>
              <a:t> and </a:t>
            </a:r>
            <a:r>
              <a:rPr lang="cs-CZ" dirty="0" err="1"/>
              <a:t>nasoeneteric</a:t>
            </a:r>
            <a:r>
              <a:rPr lang="cs-CZ" dirty="0"/>
              <a:t> </a:t>
            </a:r>
            <a:r>
              <a:rPr lang="cs-CZ" dirty="0" err="1"/>
              <a:t>tubes</a:t>
            </a:r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E70951E-3DF3-4E7D-99D9-F76F62972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 err="1"/>
              <a:t>Content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lecture</a:t>
            </a:r>
            <a:endParaRPr lang="cs-CZ" dirty="0"/>
          </a:p>
        </p:txBody>
      </p:sp>
      <p:sp>
        <p:nvSpPr>
          <p:cNvPr id="5" name="Zástupný symbol pro zápatí 1">
            <a:extLst>
              <a:ext uri="{FF2B5EF4-FFF2-40B4-BE49-F238E27FC236}">
                <a16:creationId xmlns:a16="http://schemas.microsoft.com/office/drawing/2014/main" id="{D2BB2A30-A411-4360-96D8-7A636E93A6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pt-BR" dirty="0"/>
              <a:t>Diagnostické zobrazovací metody (aVLDI7X1c)</a:t>
            </a:r>
          </a:p>
        </p:txBody>
      </p:sp>
    </p:spTree>
    <p:extLst>
      <p:ext uri="{BB962C8B-B14F-4D97-AF65-F5344CB8AC3E}">
        <p14:creationId xmlns:p14="http://schemas.microsoft.com/office/powerpoint/2010/main" val="849219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958" y="0"/>
            <a:ext cx="7880482" cy="6862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Přímá spojnice se šipkou 2"/>
          <p:cNvCxnSpPr/>
          <p:nvPr/>
        </p:nvCxnSpPr>
        <p:spPr>
          <a:xfrm flipH="1" flipV="1">
            <a:off x="5661384" y="3284985"/>
            <a:ext cx="324036" cy="9233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Zástupný symbol pro zápatí 1">
            <a:extLst>
              <a:ext uri="{FF2B5EF4-FFF2-40B4-BE49-F238E27FC236}">
                <a16:creationId xmlns:a16="http://schemas.microsoft.com/office/drawing/2014/main" id="{124A89F8-9236-42D3-B30E-BA43B22A3F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pt-BR" dirty="0"/>
              <a:t>Diagnostické zobrazovací metody (aVLDI7X1c)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175958" y="116633"/>
            <a:ext cx="2554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FF00"/>
                </a:solidFill>
              </a:rPr>
              <a:t>Tracheal</a:t>
            </a:r>
            <a:r>
              <a:rPr lang="cs-CZ" b="1" dirty="0">
                <a:solidFill>
                  <a:srgbClr val="FFFF00"/>
                </a:solidFill>
              </a:rPr>
              <a:t> tube - </a:t>
            </a:r>
            <a:r>
              <a:rPr lang="cs-CZ" b="1" dirty="0" err="1">
                <a:solidFill>
                  <a:srgbClr val="FFFF00"/>
                </a:solidFill>
              </a:rPr>
              <a:t>malposition</a:t>
            </a:r>
            <a:endParaRPr lang="cs-CZ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8433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err="1"/>
              <a:t>Central</a:t>
            </a:r>
            <a:r>
              <a:rPr lang="cs-CZ" sz="2400" dirty="0"/>
              <a:t> </a:t>
            </a:r>
            <a:r>
              <a:rPr lang="cs-CZ" sz="2400" dirty="0" err="1"/>
              <a:t>venous</a:t>
            </a:r>
            <a:r>
              <a:rPr lang="cs-CZ" sz="2400" dirty="0"/>
              <a:t> </a:t>
            </a:r>
            <a:r>
              <a:rPr lang="cs-CZ" sz="2400" dirty="0" err="1"/>
              <a:t>access</a:t>
            </a:r>
            <a:r>
              <a:rPr lang="cs-CZ" sz="2400" dirty="0"/>
              <a:t> (CVC, PICC, port </a:t>
            </a:r>
            <a:r>
              <a:rPr lang="cs-CZ" sz="2400" dirty="0" err="1"/>
              <a:t>catheters</a:t>
            </a:r>
            <a:r>
              <a:rPr lang="cs-CZ" sz="2400" dirty="0"/>
              <a:t>)</a:t>
            </a:r>
          </a:p>
          <a:p>
            <a:endParaRPr lang="cs-CZ" sz="2400" dirty="0"/>
          </a:p>
          <a:p>
            <a:r>
              <a:rPr lang="cs-CZ" sz="2400" dirty="0"/>
              <a:t>Pacemaker </a:t>
            </a:r>
            <a:r>
              <a:rPr lang="cs-CZ" sz="2400" dirty="0" err="1"/>
              <a:t>electrodes</a:t>
            </a:r>
            <a:r>
              <a:rPr lang="cs-CZ" sz="2400" dirty="0"/>
              <a:t> (PM, ICD) and </a:t>
            </a:r>
            <a:r>
              <a:rPr lang="cs-CZ" sz="2400" dirty="0" err="1"/>
              <a:t>other</a:t>
            </a:r>
            <a:r>
              <a:rPr lang="cs-CZ" sz="2400" dirty="0"/>
              <a:t> </a:t>
            </a:r>
            <a:r>
              <a:rPr lang="cs-CZ" sz="2400" dirty="0" err="1"/>
              <a:t>cardiovascular</a:t>
            </a:r>
            <a:r>
              <a:rPr lang="cs-CZ" sz="2400" dirty="0"/>
              <a:t> </a:t>
            </a:r>
            <a:r>
              <a:rPr lang="cs-CZ" sz="2400" dirty="0" err="1"/>
              <a:t>devices</a:t>
            </a:r>
            <a:endParaRPr lang="cs-CZ" sz="2400" dirty="0"/>
          </a:p>
          <a:p>
            <a:endParaRPr lang="cs-CZ" sz="2400" dirty="0"/>
          </a:p>
          <a:p>
            <a:r>
              <a:rPr lang="cs-CZ" sz="2400" dirty="0" err="1"/>
              <a:t>Tracheal</a:t>
            </a:r>
            <a:r>
              <a:rPr lang="cs-CZ" sz="2400" dirty="0"/>
              <a:t> tube and </a:t>
            </a:r>
            <a:r>
              <a:rPr lang="cs-CZ" sz="2400" dirty="0" err="1"/>
              <a:t>tracheostomy</a:t>
            </a:r>
            <a:endParaRPr lang="cs-CZ" sz="2400" dirty="0"/>
          </a:p>
          <a:p>
            <a:endParaRPr lang="cs-CZ" sz="2400" dirty="0"/>
          </a:p>
          <a:p>
            <a:r>
              <a:rPr lang="cs-CZ" b="1" dirty="0" err="1"/>
              <a:t>Nazogastric</a:t>
            </a:r>
            <a:r>
              <a:rPr lang="cs-CZ" b="1" dirty="0"/>
              <a:t> and </a:t>
            </a:r>
            <a:r>
              <a:rPr lang="cs-CZ" b="1" dirty="0" err="1"/>
              <a:t>nasoeneteric</a:t>
            </a:r>
            <a:r>
              <a:rPr lang="cs-CZ" b="1" dirty="0"/>
              <a:t> </a:t>
            </a:r>
            <a:r>
              <a:rPr lang="cs-CZ" b="1" dirty="0" err="1"/>
              <a:t>tubes</a:t>
            </a:r>
            <a:endParaRPr lang="cs-CZ" b="1" dirty="0"/>
          </a:p>
        </p:txBody>
      </p:sp>
      <p:sp>
        <p:nvSpPr>
          <p:cNvPr id="4" name="Zástupný symbol pro zápatí 1">
            <a:extLst>
              <a:ext uri="{FF2B5EF4-FFF2-40B4-BE49-F238E27FC236}">
                <a16:creationId xmlns:a16="http://schemas.microsoft.com/office/drawing/2014/main" id="{9105B7DF-1CFA-480E-9787-A91FFA8D9D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pt-BR" dirty="0"/>
              <a:t>Diagnostické zobrazovací metody (aVLDI7X1c)</a:t>
            </a:r>
          </a:p>
        </p:txBody>
      </p:sp>
      <p:sp>
        <p:nvSpPr>
          <p:cNvPr id="5" name="Nadpis 3">
            <a:extLst>
              <a:ext uri="{FF2B5EF4-FFF2-40B4-BE49-F238E27FC236}">
                <a16:creationId xmlns:a16="http://schemas.microsoft.com/office/drawing/2014/main" id="{FE70951E-3DF3-4E7D-99D9-F76F62972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 err="1"/>
              <a:t>Content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lecture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67562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E70951E-3DF3-4E7D-99D9-F76F62972F9C}"/>
              </a:ext>
            </a:extLst>
          </p:cNvPr>
          <p:cNvSpPr txBox="1">
            <a:spLocks/>
          </p:cNvSpPr>
          <p:nvPr/>
        </p:nvSpPr>
        <p:spPr>
          <a:xfrm>
            <a:off x="872400" y="8724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err="1"/>
              <a:t>Nazogastric</a:t>
            </a:r>
            <a:r>
              <a:rPr lang="cs-CZ" kern="0" dirty="0"/>
              <a:t> and </a:t>
            </a:r>
            <a:r>
              <a:rPr lang="cs-CZ" kern="0" dirty="0" err="1"/>
              <a:t>nazojejunal</a:t>
            </a:r>
            <a:r>
              <a:rPr lang="cs-CZ" kern="0" dirty="0"/>
              <a:t> tube – </a:t>
            </a:r>
            <a:r>
              <a:rPr lang="cs-CZ" kern="0" dirty="0" err="1"/>
              <a:t>correct</a:t>
            </a:r>
            <a:r>
              <a:rPr lang="cs-CZ" kern="0" dirty="0"/>
              <a:t> </a:t>
            </a:r>
            <a:r>
              <a:rPr lang="cs-CZ" kern="0" dirty="0" err="1"/>
              <a:t>position</a:t>
            </a:r>
            <a:endParaRPr lang="cs-CZ" kern="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83" y="1926123"/>
            <a:ext cx="4867835" cy="481404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976" y="1926123"/>
            <a:ext cx="4442027" cy="4814047"/>
          </a:xfrm>
          <a:prstGeom prst="rect">
            <a:avLst/>
          </a:prstGeom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Diagnostické zobrazovací metody (aVLDI7X1c)</a:t>
            </a:r>
          </a:p>
        </p:txBody>
      </p:sp>
      <p:cxnSp>
        <p:nvCxnSpPr>
          <p:cNvPr id="6" name="Přímá spojnice se šipkou 5"/>
          <p:cNvCxnSpPr/>
          <p:nvPr/>
        </p:nvCxnSpPr>
        <p:spPr>
          <a:xfrm flipH="1" flipV="1">
            <a:off x="4680000" y="5533521"/>
            <a:ext cx="429882" cy="9233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H="1">
            <a:off x="4680000" y="4425478"/>
            <a:ext cx="389540" cy="21375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 flipV="1">
            <a:off x="4250118" y="3637490"/>
            <a:ext cx="429882" cy="9233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2156011" y="4827494"/>
            <a:ext cx="412377" cy="15141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V="1">
            <a:off x="8510585" y="6382959"/>
            <a:ext cx="412377" cy="15141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H="1">
            <a:off x="8348989" y="2579537"/>
            <a:ext cx="389540" cy="21375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H="1">
            <a:off x="8880562" y="5955733"/>
            <a:ext cx="389540" cy="21375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H="1">
            <a:off x="8105539" y="4431543"/>
            <a:ext cx="389540" cy="21375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28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Diagnostické zobrazovací metody (aVLDI7X1c)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E70951E-3DF3-4E7D-99D9-F76F62972F9C}"/>
              </a:ext>
            </a:extLst>
          </p:cNvPr>
          <p:cNvSpPr txBox="1">
            <a:spLocks/>
          </p:cNvSpPr>
          <p:nvPr/>
        </p:nvSpPr>
        <p:spPr>
          <a:xfrm>
            <a:off x="872400" y="8724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err="1"/>
              <a:t>Nasogastric</a:t>
            </a:r>
            <a:r>
              <a:rPr lang="cs-CZ" kern="0" dirty="0"/>
              <a:t> </a:t>
            </a:r>
            <a:r>
              <a:rPr lang="cs-CZ" kern="0" dirty="0" err="1"/>
              <a:t>or</a:t>
            </a:r>
            <a:r>
              <a:rPr lang="cs-CZ" kern="0" dirty="0"/>
              <a:t> </a:t>
            </a:r>
            <a:r>
              <a:rPr lang="cs-CZ" kern="0" dirty="0" err="1"/>
              <a:t>nasojejunal</a:t>
            </a:r>
            <a:r>
              <a:rPr lang="cs-CZ" kern="0" dirty="0"/>
              <a:t> </a:t>
            </a:r>
            <a:r>
              <a:rPr lang="cs-CZ" kern="0" dirty="0" err="1"/>
              <a:t>tubes</a:t>
            </a:r>
            <a:r>
              <a:rPr lang="cs-CZ" kern="0" dirty="0"/>
              <a:t> - </a:t>
            </a:r>
            <a:r>
              <a:rPr lang="cs-CZ" kern="0" dirty="0" err="1"/>
              <a:t>malposition</a:t>
            </a:r>
            <a:endParaRPr lang="cs-CZ" kern="0" dirty="0"/>
          </a:p>
        </p:txBody>
      </p:sp>
    </p:spTree>
    <p:extLst>
      <p:ext uri="{BB962C8B-B14F-4D97-AF65-F5344CB8AC3E}">
        <p14:creationId xmlns:p14="http://schemas.microsoft.com/office/powerpoint/2010/main" val="28033241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0"/>
            <a:ext cx="7106025" cy="6235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98" y="188640"/>
            <a:ext cx="5932415" cy="6537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30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100" y="803652"/>
            <a:ext cx="6408712" cy="608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ástupný symbol pro zápatí 1">
            <a:extLst>
              <a:ext uri="{FF2B5EF4-FFF2-40B4-BE49-F238E27FC236}">
                <a16:creationId xmlns:a16="http://schemas.microsoft.com/office/drawing/2014/main" id="{D354DEDE-2781-46DF-96D6-69E71FC62E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pt-BR" dirty="0"/>
              <a:t>Diagnostické zobrazovací metody (aVLDI7X1c)</a:t>
            </a:r>
          </a:p>
        </p:txBody>
      </p:sp>
    </p:spTree>
    <p:extLst>
      <p:ext uri="{BB962C8B-B14F-4D97-AF65-F5344CB8AC3E}">
        <p14:creationId xmlns:p14="http://schemas.microsoft.com/office/powerpoint/2010/main" val="338037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6B334AF7-3A89-46AF-ACB9-0FB959BB8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Take</a:t>
            </a:r>
            <a:r>
              <a:rPr lang="cs-CZ" dirty="0"/>
              <a:t> </a:t>
            </a:r>
            <a:r>
              <a:rPr lang="cs-CZ" dirty="0" err="1"/>
              <a:t>home</a:t>
            </a:r>
            <a:r>
              <a:rPr lang="cs-CZ" dirty="0"/>
              <a:t> </a:t>
            </a:r>
            <a:r>
              <a:rPr lang="cs-CZ" dirty="0" err="1"/>
              <a:t>message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4255489-41DF-4A97-A677-D36437EEF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en-US" dirty="0"/>
              <a:t>The importance of </a:t>
            </a:r>
            <a:r>
              <a:rPr lang="cs-CZ" dirty="0"/>
              <a:t>X-</a:t>
            </a:r>
            <a:r>
              <a:rPr lang="cs-CZ" dirty="0" err="1"/>
              <a:t>ray</a:t>
            </a:r>
            <a:r>
              <a:rPr lang="en-US" dirty="0"/>
              <a:t> in assessing the position and complications of catheters and </a:t>
            </a:r>
            <a:r>
              <a:rPr lang="cs-CZ" dirty="0" err="1"/>
              <a:t>tubes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Optimal</a:t>
            </a:r>
            <a:r>
              <a:rPr lang="en-US" dirty="0"/>
              <a:t> position of central venous catheters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AD163C5-9CCF-417B-AC79-253F381F1E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 dirty="0"/>
              <a:t>Diagnostické zobrazovací metody (aVLDI7X1c)</a:t>
            </a:r>
          </a:p>
        </p:txBody>
      </p:sp>
    </p:spTree>
    <p:extLst>
      <p:ext uri="{BB962C8B-B14F-4D97-AF65-F5344CB8AC3E}">
        <p14:creationId xmlns:p14="http://schemas.microsoft.com/office/powerpoint/2010/main" val="15251557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444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err="1"/>
              <a:t>Central</a:t>
            </a:r>
            <a:r>
              <a:rPr lang="cs-CZ" b="1" dirty="0"/>
              <a:t> </a:t>
            </a:r>
            <a:r>
              <a:rPr lang="cs-CZ" b="1" dirty="0" err="1"/>
              <a:t>venous</a:t>
            </a:r>
            <a:r>
              <a:rPr lang="cs-CZ" b="1" dirty="0"/>
              <a:t> </a:t>
            </a:r>
            <a:r>
              <a:rPr lang="cs-CZ" b="1" dirty="0" err="1"/>
              <a:t>access</a:t>
            </a:r>
            <a:r>
              <a:rPr lang="cs-CZ" b="1" dirty="0"/>
              <a:t> (CVC, PICC, port </a:t>
            </a:r>
            <a:r>
              <a:rPr lang="cs-CZ" b="1" dirty="0" err="1"/>
              <a:t>catheters</a:t>
            </a:r>
            <a:r>
              <a:rPr lang="cs-CZ" b="1" dirty="0"/>
              <a:t>)</a:t>
            </a:r>
          </a:p>
          <a:p>
            <a:endParaRPr lang="cs-CZ" dirty="0"/>
          </a:p>
          <a:p>
            <a:r>
              <a:rPr lang="cs-CZ" sz="2400" dirty="0"/>
              <a:t>Pacemaker </a:t>
            </a:r>
            <a:r>
              <a:rPr lang="cs-CZ" sz="2400" dirty="0" err="1"/>
              <a:t>electrodes</a:t>
            </a:r>
            <a:r>
              <a:rPr lang="cs-CZ" sz="2400" dirty="0"/>
              <a:t> (PM, ICD) and </a:t>
            </a:r>
            <a:r>
              <a:rPr lang="cs-CZ" sz="2400" dirty="0" err="1"/>
              <a:t>other</a:t>
            </a:r>
            <a:r>
              <a:rPr lang="cs-CZ" sz="2400" dirty="0"/>
              <a:t> </a:t>
            </a:r>
            <a:r>
              <a:rPr lang="cs-CZ" sz="2400" dirty="0" err="1"/>
              <a:t>cardiovascular</a:t>
            </a:r>
            <a:r>
              <a:rPr lang="cs-CZ" sz="2400" dirty="0"/>
              <a:t> </a:t>
            </a:r>
            <a:r>
              <a:rPr lang="cs-CZ" sz="2400" dirty="0" err="1"/>
              <a:t>devices</a:t>
            </a:r>
            <a:endParaRPr lang="cs-CZ" sz="2400" dirty="0"/>
          </a:p>
          <a:p>
            <a:endParaRPr lang="cs-CZ" sz="2400" dirty="0"/>
          </a:p>
          <a:p>
            <a:r>
              <a:rPr lang="cs-CZ" sz="2400" dirty="0" err="1"/>
              <a:t>Tracheal</a:t>
            </a:r>
            <a:r>
              <a:rPr lang="cs-CZ" sz="2400" dirty="0"/>
              <a:t> tube and </a:t>
            </a:r>
            <a:r>
              <a:rPr lang="cs-CZ" sz="2400" dirty="0" err="1"/>
              <a:t>tracheostomy</a:t>
            </a:r>
            <a:endParaRPr lang="cs-CZ" sz="2400" dirty="0"/>
          </a:p>
          <a:p>
            <a:endParaRPr lang="cs-CZ" sz="2400" dirty="0"/>
          </a:p>
          <a:p>
            <a:r>
              <a:rPr lang="cs-CZ" sz="2400" dirty="0" err="1"/>
              <a:t>Nazogastric</a:t>
            </a:r>
            <a:r>
              <a:rPr lang="cs-CZ" sz="2400" dirty="0"/>
              <a:t> and </a:t>
            </a:r>
            <a:r>
              <a:rPr lang="cs-CZ" sz="2400" dirty="0" err="1"/>
              <a:t>nasoeneteric</a:t>
            </a:r>
            <a:r>
              <a:rPr lang="cs-CZ" sz="2400" dirty="0"/>
              <a:t> </a:t>
            </a:r>
            <a:r>
              <a:rPr lang="cs-CZ" sz="2400" dirty="0" err="1"/>
              <a:t>tubes</a:t>
            </a:r>
            <a:endParaRPr lang="cs-CZ" sz="2400" dirty="0"/>
          </a:p>
        </p:txBody>
      </p:sp>
      <p:sp>
        <p:nvSpPr>
          <p:cNvPr id="4" name="Zástupný symbol pro zápatí 1">
            <a:extLst>
              <a:ext uri="{FF2B5EF4-FFF2-40B4-BE49-F238E27FC236}">
                <a16:creationId xmlns:a16="http://schemas.microsoft.com/office/drawing/2014/main" id="{84E86B45-1DA4-422A-B0C8-918CDEBE2C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pt-BR" dirty="0"/>
              <a:t>Diagnostické zobrazovací metody (aVLDI7X1c)</a:t>
            </a:r>
          </a:p>
        </p:txBody>
      </p:sp>
      <p:sp>
        <p:nvSpPr>
          <p:cNvPr id="5" name="Nadpis 3">
            <a:extLst>
              <a:ext uri="{FF2B5EF4-FFF2-40B4-BE49-F238E27FC236}">
                <a16:creationId xmlns:a16="http://schemas.microsoft.com/office/drawing/2014/main" id="{FE70951E-3DF3-4E7D-99D9-F76F62972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 err="1"/>
              <a:t>Content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lecture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9738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79" y="697988"/>
            <a:ext cx="4429824" cy="4336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460" y="697989"/>
            <a:ext cx="4707798" cy="432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3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631"/>
          <a:stretch/>
        </p:blipFill>
        <p:spPr bwMode="auto">
          <a:xfrm>
            <a:off x="8163187" y="694617"/>
            <a:ext cx="3074797" cy="432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307468" y="904073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PICC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402054" y="904073"/>
            <a:ext cx="1601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Port </a:t>
            </a:r>
            <a:r>
              <a:rPr lang="cs-CZ" b="1" dirty="0" err="1">
                <a:solidFill>
                  <a:srgbClr val="FFFF00"/>
                </a:solidFill>
              </a:rPr>
              <a:t>catheter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780270" y="1028799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CVC</a:t>
            </a:r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1143000"/>
          </a:xfrm>
        </p:spPr>
        <p:txBody>
          <a:bodyPr/>
          <a:lstStyle/>
          <a:p>
            <a:r>
              <a:rPr lang="cs-CZ" dirty="0"/>
              <a:t>CVC, PICC, port </a:t>
            </a:r>
            <a:r>
              <a:rPr lang="cs-CZ" dirty="0" err="1"/>
              <a:t>catheters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4466296" y="5034661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err="1"/>
              <a:t>What</a:t>
            </a:r>
            <a:r>
              <a:rPr lang="cs-CZ" sz="1600" i="1" dirty="0"/>
              <a:t> to </a:t>
            </a:r>
            <a:r>
              <a:rPr lang="cs-CZ" sz="1600" i="1" dirty="0" err="1"/>
              <a:t>focus</a:t>
            </a:r>
            <a:r>
              <a:rPr lang="cs-CZ" sz="1600" i="1" dirty="0"/>
              <a:t> on?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466297" y="5315723"/>
            <a:ext cx="36325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1600" dirty="0" err="1"/>
              <a:t>Pneumothorax</a:t>
            </a:r>
            <a:endParaRPr lang="cs-CZ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 err="1"/>
              <a:t>Position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tip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Course (kinked, twisted,...)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Integrity failure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C</a:t>
            </a:r>
            <a:r>
              <a:rPr lang="en-US" sz="1600" dirty="0" err="1"/>
              <a:t>hange</a:t>
            </a:r>
            <a:r>
              <a:rPr lang="en-US" sz="1600" dirty="0"/>
              <a:t> over time on the control X-ray</a:t>
            </a:r>
            <a:endParaRPr lang="cs-CZ" sz="1600" dirty="0"/>
          </a:p>
        </p:txBody>
      </p:sp>
      <p:sp>
        <p:nvSpPr>
          <p:cNvPr id="11" name="Zástupný symbol pro zápatí 1">
            <a:extLst>
              <a:ext uri="{FF2B5EF4-FFF2-40B4-BE49-F238E27FC236}">
                <a16:creationId xmlns:a16="http://schemas.microsoft.com/office/drawing/2014/main" id="{9075C9EC-32F6-4448-94A0-4611F242BA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pt-BR" dirty="0"/>
              <a:t>Diagnostické zobrazovací metody (aVLDI7X1c)</a:t>
            </a: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D96C6FAC-B592-4AA7-93C7-78A903B3DBD6}"/>
              </a:ext>
            </a:extLst>
          </p:cNvPr>
          <p:cNvCxnSpPr/>
          <p:nvPr/>
        </p:nvCxnSpPr>
        <p:spPr>
          <a:xfrm flipH="1" flipV="1">
            <a:off x="7354124" y="2866324"/>
            <a:ext cx="466002" cy="1200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6DF3F2A4-FF4C-4E27-B9C2-EE1A1D19BDFD}"/>
              </a:ext>
            </a:extLst>
          </p:cNvPr>
          <p:cNvCxnSpPr/>
          <p:nvPr/>
        </p:nvCxnSpPr>
        <p:spPr>
          <a:xfrm flipH="1" flipV="1">
            <a:off x="5476542" y="1528692"/>
            <a:ext cx="466002" cy="1200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1434CEEE-E333-45DE-BA81-A18ED7BBA3BF}"/>
              </a:ext>
            </a:extLst>
          </p:cNvPr>
          <p:cNvCxnSpPr/>
          <p:nvPr/>
        </p:nvCxnSpPr>
        <p:spPr>
          <a:xfrm flipH="1" flipV="1">
            <a:off x="5092460" y="2050976"/>
            <a:ext cx="466002" cy="1200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0BC1038C-EB45-4FFE-92F3-10146FE97124}"/>
              </a:ext>
            </a:extLst>
          </p:cNvPr>
          <p:cNvCxnSpPr/>
          <p:nvPr/>
        </p:nvCxnSpPr>
        <p:spPr>
          <a:xfrm flipH="1" flipV="1">
            <a:off x="4859459" y="2573260"/>
            <a:ext cx="466002" cy="1200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250FE332-063F-4EF0-89B2-EF0DE1C52C10}"/>
              </a:ext>
            </a:extLst>
          </p:cNvPr>
          <p:cNvCxnSpPr>
            <a:cxnSpLocks/>
          </p:cNvCxnSpPr>
          <p:nvPr/>
        </p:nvCxnSpPr>
        <p:spPr>
          <a:xfrm>
            <a:off x="2253322" y="2689765"/>
            <a:ext cx="528669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1237BC57-DF54-4F30-A963-78B900FE11D1}"/>
              </a:ext>
            </a:extLst>
          </p:cNvPr>
          <p:cNvCxnSpPr>
            <a:cxnSpLocks/>
          </p:cNvCxnSpPr>
          <p:nvPr/>
        </p:nvCxnSpPr>
        <p:spPr>
          <a:xfrm>
            <a:off x="2213456" y="2306588"/>
            <a:ext cx="528669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9E8AEAD9-AB34-4BC9-9E26-8BAD049C4B37}"/>
              </a:ext>
            </a:extLst>
          </p:cNvPr>
          <p:cNvCxnSpPr>
            <a:cxnSpLocks/>
          </p:cNvCxnSpPr>
          <p:nvPr/>
        </p:nvCxnSpPr>
        <p:spPr>
          <a:xfrm flipV="1">
            <a:off x="2135560" y="1827225"/>
            <a:ext cx="392683" cy="30011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D5B92A07-56F0-4858-B82B-B2E35A545D37}"/>
              </a:ext>
            </a:extLst>
          </p:cNvPr>
          <p:cNvCxnSpPr>
            <a:cxnSpLocks/>
          </p:cNvCxnSpPr>
          <p:nvPr/>
        </p:nvCxnSpPr>
        <p:spPr>
          <a:xfrm flipV="1">
            <a:off x="1774535" y="1601301"/>
            <a:ext cx="152400" cy="44967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68273192-89FD-46F7-A5CE-C41E48202868}"/>
              </a:ext>
            </a:extLst>
          </p:cNvPr>
          <p:cNvCxnSpPr>
            <a:cxnSpLocks/>
          </p:cNvCxnSpPr>
          <p:nvPr/>
        </p:nvCxnSpPr>
        <p:spPr>
          <a:xfrm flipH="1" flipV="1">
            <a:off x="889172" y="1968260"/>
            <a:ext cx="357449" cy="292921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96216310-20F5-44FF-9D55-54C0FB524270}"/>
              </a:ext>
            </a:extLst>
          </p:cNvPr>
          <p:cNvCxnSpPr>
            <a:cxnSpLocks/>
          </p:cNvCxnSpPr>
          <p:nvPr/>
        </p:nvCxnSpPr>
        <p:spPr>
          <a:xfrm flipH="1" flipV="1">
            <a:off x="551589" y="2386551"/>
            <a:ext cx="402427" cy="30321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se šipkou 33">
            <a:extLst>
              <a:ext uri="{FF2B5EF4-FFF2-40B4-BE49-F238E27FC236}">
                <a16:creationId xmlns:a16="http://schemas.microsoft.com/office/drawing/2014/main" id="{64959E7D-5FF1-4503-B327-C96397448EF7}"/>
              </a:ext>
            </a:extLst>
          </p:cNvPr>
          <p:cNvCxnSpPr>
            <a:cxnSpLocks/>
          </p:cNvCxnSpPr>
          <p:nvPr/>
        </p:nvCxnSpPr>
        <p:spPr>
          <a:xfrm>
            <a:off x="10439379" y="3652062"/>
            <a:ext cx="528669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se šipkou 34">
            <a:extLst>
              <a:ext uri="{FF2B5EF4-FFF2-40B4-BE49-F238E27FC236}">
                <a16:creationId xmlns:a16="http://schemas.microsoft.com/office/drawing/2014/main" id="{524AA4CD-0BE1-430C-B449-59745C3B4FD4}"/>
              </a:ext>
            </a:extLst>
          </p:cNvPr>
          <p:cNvCxnSpPr>
            <a:cxnSpLocks/>
          </p:cNvCxnSpPr>
          <p:nvPr/>
        </p:nvCxnSpPr>
        <p:spPr>
          <a:xfrm>
            <a:off x="10321814" y="3155674"/>
            <a:ext cx="528669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35">
            <a:extLst>
              <a:ext uri="{FF2B5EF4-FFF2-40B4-BE49-F238E27FC236}">
                <a16:creationId xmlns:a16="http://schemas.microsoft.com/office/drawing/2014/main" id="{947DF62E-DBDB-43F9-9C74-DC928FD93543}"/>
              </a:ext>
            </a:extLst>
          </p:cNvPr>
          <p:cNvCxnSpPr>
            <a:cxnSpLocks/>
          </p:cNvCxnSpPr>
          <p:nvPr/>
        </p:nvCxnSpPr>
        <p:spPr>
          <a:xfrm flipV="1">
            <a:off x="10125472" y="2578647"/>
            <a:ext cx="392683" cy="30011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se šipkou 36">
            <a:extLst>
              <a:ext uri="{FF2B5EF4-FFF2-40B4-BE49-F238E27FC236}">
                <a16:creationId xmlns:a16="http://schemas.microsoft.com/office/drawing/2014/main" id="{9EB17AEC-E37D-4626-B664-77F8CB7AB52A}"/>
              </a:ext>
            </a:extLst>
          </p:cNvPr>
          <p:cNvCxnSpPr>
            <a:cxnSpLocks/>
          </p:cNvCxnSpPr>
          <p:nvPr/>
        </p:nvCxnSpPr>
        <p:spPr>
          <a:xfrm flipV="1">
            <a:off x="9796188" y="2296305"/>
            <a:ext cx="152400" cy="44967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se šipkou 37">
            <a:extLst>
              <a:ext uri="{FF2B5EF4-FFF2-40B4-BE49-F238E27FC236}">
                <a16:creationId xmlns:a16="http://schemas.microsoft.com/office/drawing/2014/main" id="{81BC4D3B-9289-4793-810B-E98B20B64EF5}"/>
              </a:ext>
            </a:extLst>
          </p:cNvPr>
          <p:cNvCxnSpPr>
            <a:cxnSpLocks/>
          </p:cNvCxnSpPr>
          <p:nvPr/>
        </p:nvCxnSpPr>
        <p:spPr>
          <a:xfrm flipV="1">
            <a:off x="9243850" y="2050976"/>
            <a:ext cx="392683" cy="30011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se šipkou 38">
            <a:extLst>
              <a:ext uri="{FF2B5EF4-FFF2-40B4-BE49-F238E27FC236}">
                <a16:creationId xmlns:a16="http://schemas.microsoft.com/office/drawing/2014/main" id="{B434F280-6D76-4B86-A12A-DD2EB02FAE34}"/>
              </a:ext>
            </a:extLst>
          </p:cNvPr>
          <p:cNvCxnSpPr>
            <a:cxnSpLocks/>
          </p:cNvCxnSpPr>
          <p:nvPr/>
        </p:nvCxnSpPr>
        <p:spPr>
          <a:xfrm>
            <a:off x="7289471" y="2234685"/>
            <a:ext cx="528669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se šipkou 39">
            <a:extLst>
              <a:ext uri="{FF2B5EF4-FFF2-40B4-BE49-F238E27FC236}">
                <a16:creationId xmlns:a16="http://schemas.microsoft.com/office/drawing/2014/main" id="{1927499C-1E01-47B5-85A0-DBEC82730B7E}"/>
              </a:ext>
            </a:extLst>
          </p:cNvPr>
          <p:cNvCxnSpPr>
            <a:cxnSpLocks/>
          </p:cNvCxnSpPr>
          <p:nvPr/>
        </p:nvCxnSpPr>
        <p:spPr>
          <a:xfrm flipV="1">
            <a:off x="7262084" y="1717466"/>
            <a:ext cx="392683" cy="30011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se šipkou 40">
            <a:extLst>
              <a:ext uri="{FF2B5EF4-FFF2-40B4-BE49-F238E27FC236}">
                <a16:creationId xmlns:a16="http://schemas.microsoft.com/office/drawing/2014/main" id="{EEB5862E-52A7-4CE3-829A-483A1B8BBE64}"/>
              </a:ext>
            </a:extLst>
          </p:cNvPr>
          <p:cNvCxnSpPr>
            <a:cxnSpLocks/>
          </p:cNvCxnSpPr>
          <p:nvPr/>
        </p:nvCxnSpPr>
        <p:spPr>
          <a:xfrm flipH="1" flipV="1">
            <a:off x="5990563" y="1169326"/>
            <a:ext cx="251068" cy="38531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473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Diagnostické zobrazovací metody (aVLDI7X1c)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E70951E-3DF3-4E7D-99D9-F76F62972F9C}"/>
              </a:ext>
            </a:extLst>
          </p:cNvPr>
          <p:cNvSpPr txBox="1">
            <a:spLocks/>
          </p:cNvSpPr>
          <p:nvPr/>
        </p:nvSpPr>
        <p:spPr>
          <a:xfrm>
            <a:off x="872400" y="8724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err="1"/>
              <a:t>Optimal</a:t>
            </a:r>
            <a:r>
              <a:rPr lang="cs-CZ" kern="0" dirty="0"/>
              <a:t> </a:t>
            </a:r>
            <a:r>
              <a:rPr lang="cs-CZ" kern="0" dirty="0" err="1"/>
              <a:t>position</a:t>
            </a:r>
            <a:r>
              <a:rPr lang="cs-CZ" kern="0" dirty="0"/>
              <a:t> </a:t>
            </a:r>
            <a:r>
              <a:rPr lang="cs-CZ" kern="0" dirty="0" err="1"/>
              <a:t>of</a:t>
            </a:r>
            <a:r>
              <a:rPr lang="cs-CZ" kern="0" dirty="0"/>
              <a:t> CVC</a:t>
            </a:r>
          </a:p>
        </p:txBody>
      </p:sp>
    </p:spTree>
    <p:extLst>
      <p:ext uri="{BB962C8B-B14F-4D97-AF65-F5344CB8AC3E}">
        <p14:creationId xmlns:p14="http://schemas.microsoft.com/office/powerpoint/2010/main" val="1748534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44624"/>
            <a:ext cx="6912768" cy="675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633793" y="1916833"/>
            <a:ext cx="2582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00B050"/>
                </a:solidFill>
              </a:rPr>
              <a:t>carina</a:t>
            </a:r>
            <a:r>
              <a:rPr lang="cs-CZ" b="1" dirty="0">
                <a:solidFill>
                  <a:srgbClr val="00B050"/>
                </a:solidFill>
              </a:rPr>
              <a:t> </a:t>
            </a:r>
            <a:r>
              <a:rPr lang="cs-CZ" b="1" dirty="0" err="1">
                <a:solidFill>
                  <a:srgbClr val="00B050"/>
                </a:solidFill>
              </a:rPr>
              <a:t>tracheae</a:t>
            </a:r>
            <a:endParaRPr lang="cs-CZ" sz="1600" b="1" dirty="0">
              <a:solidFill>
                <a:srgbClr val="00B05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733921" y="3619170"/>
            <a:ext cx="2940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00B050"/>
                </a:solidFill>
              </a:rPr>
              <a:t>Right</a:t>
            </a:r>
            <a:r>
              <a:rPr lang="cs-CZ" b="1" dirty="0">
                <a:solidFill>
                  <a:srgbClr val="00B050"/>
                </a:solidFill>
              </a:rPr>
              <a:t> atrium (RA)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431695" y="1748390"/>
            <a:ext cx="3134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Superior </a:t>
            </a:r>
            <a:r>
              <a:rPr lang="cs-CZ" b="1" dirty="0" err="1">
                <a:solidFill>
                  <a:srgbClr val="00B050"/>
                </a:solidFill>
              </a:rPr>
              <a:t>vena</a:t>
            </a:r>
            <a:r>
              <a:rPr lang="cs-CZ" b="1" dirty="0">
                <a:solidFill>
                  <a:srgbClr val="00B050"/>
                </a:solidFill>
              </a:rPr>
              <a:t> </a:t>
            </a:r>
            <a:r>
              <a:rPr lang="cs-CZ" b="1" dirty="0" err="1">
                <a:solidFill>
                  <a:srgbClr val="00B050"/>
                </a:solidFill>
              </a:rPr>
              <a:t>cava</a:t>
            </a:r>
            <a:endParaRPr lang="cs-CZ" b="1" dirty="0">
              <a:solidFill>
                <a:srgbClr val="00B05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783554" y="2843485"/>
            <a:ext cx="2512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FFFF00"/>
                </a:solidFill>
              </a:rPr>
              <a:t>Optimal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position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for</a:t>
            </a:r>
            <a:r>
              <a:rPr lang="cs-CZ" dirty="0">
                <a:solidFill>
                  <a:srgbClr val="FFFF00"/>
                </a:solidFill>
              </a:rPr>
              <a:t>  CVC</a:t>
            </a:r>
          </a:p>
        </p:txBody>
      </p:sp>
      <p:sp>
        <p:nvSpPr>
          <p:cNvPr id="6" name="Ovál 5"/>
          <p:cNvSpPr/>
          <p:nvPr/>
        </p:nvSpPr>
        <p:spPr>
          <a:xfrm>
            <a:off x="4747548" y="3429000"/>
            <a:ext cx="144016" cy="818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1" name="Přímá spojnice 10"/>
          <p:cNvCxnSpPr/>
          <p:nvPr/>
        </p:nvCxnSpPr>
        <p:spPr>
          <a:xfrm flipV="1">
            <a:off x="4295800" y="3501025"/>
            <a:ext cx="453140" cy="351313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1713704" y="4016070"/>
            <a:ext cx="641714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Cavoatrial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junction</a:t>
            </a:r>
            <a:r>
              <a:rPr lang="cs-CZ" b="1" dirty="0">
                <a:solidFill>
                  <a:srgbClr val="FF0000"/>
                </a:solidFill>
              </a:rPr>
              <a:t> (4cm </a:t>
            </a:r>
            <a:r>
              <a:rPr lang="cs-CZ" b="1" dirty="0" err="1">
                <a:solidFill>
                  <a:srgbClr val="FF0000"/>
                </a:solidFill>
              </a:rPr>
              <a:t>below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carina</a:t>
            </a:r>
            <a:r>
              <a:rPr lang="cs-CZ" b="1" dirty="0">
                <a:solidFill>
                  <a:srgbClr val="FF0000"/>
                </a:solidFill>
              </a:rPr>
              <a:t>)</a:t>
            </a:r>
          </a:p>
          <a:p>
            <a:r>
              <a:rPr lang="cs-CZ" sz="1400" b="1" dirty="0" err="1">
                <a:solidFill>
                  <a:srgbClr val="FF0000"/>
                </a:solidFill>
              </a:rPr>
              <a:t>Optimal</a:t>
            </a:r>
            <a:r>
              <a:rPr lang="cs-CZ" sz="1400" b="1" dirty="0">
                <a:solidFill>
                  <a:srgbClr val="FF0000"/>
                </a:solidFill>
              </a:rPr>
              <a:t> </a:t>
            </a:r>
            <a:r>
              <a:rPr lang="cs-CZ" sz="1400" b="1" dirty="0" err="1">
                <a:solidFill>
                  <a:srgbClr val="FF0000"/>
                </a:solidFill>
              </a:rPr>
              <a:t>position</a:t>
            </a:r>
            <a:r>
              <a:rPr lang="cs-CZ" sz="1400" b="1" dirty="0">
                <a:solidFill>
                  <a:srgbClr val="FF0000"/>
                </a:solidFill>
              </a:rPr>
              <a:t> </a:t>
            </a:r>
            <a:r>
              <a:rPr lang="cs-CZ" sz="1400" b="1" dirty="0" err="1">
                <a:solidFill>
                  <a:srgbClr val="FF0000"/>
                </a:solidFill>
              </a:rPr>
              <a:t>for</a:t>
            </a:r>
            <a:r>
              <a:rPr lang="cs-CZ" sz="1400" b="1" dirty="0">
                <a:solidFill>
                  <a:srgbClr val="FF0000"/>
                </a:solidFill>
              </a:rPr>
              <a:t> PICC, port </a:t>
            </a:r>
            <a:r>
              <a:rPr lang="cs-CZ" sz="1400" b="1" dirty="0" err="1">
                <a:solidFill>
                  <a:srgbClr val="FF0000"/>
                </a:solidFill>
              </a:rPr>
              <a:t>catheters</a:t>
            </a:r>
            <a:endParaRPr lang="cs-CZ" sz="1400" b="1" dirty="0">
              <a:solidFill>
                <a:srgbClr val="FF0000"/>
              </a:solidFill>
            </a:endParaRPr>
          </a:p>
        </p:txBody>
      </p:sp>
      <p:sp>
        <p:nvSpPr>
          <p:cNvPr id="4" name="Pravá složená závorka 3"/>
          <p:cNvSpPr/>
          <p:nvPr/>
        </p:nvSpPr>
        <p:spPr>
          <a:xfrm>
            <a:off x="5591943" y="2551693"/>
            <a:ext cx="214862" cy="918210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5849013" y="2879359"/>
            <a:ext cx="877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4cm</a:t>
            </a:r>
            <a:endParaRPr lang="cs-CZ" sz="1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806" y="4653136"/>
            <a:ext cx="4897707" cy="2186416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Zástupný symbol pro zápatí 1">
            <a:extLst>
              <a:ext uri="{FF2B5EF4-FFF2-40B4-BE49-F238E27FC236}">
                <a16:creationId xmlns:a16="http://schemas.microsoft.com/office/drawing/2014/main" id="{0D6D1927-C679-42B8-8E45-B4D1D9D9A6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pt-BR" dirty="0"/>
              <a:t>Diagnostické zobrazovací metody (aVLDI7X1c)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3496391-5932-4126-95A5-E179E12091C1}"/>
              </a:ext>
            </a:extLst>
          </p:cNvPr>
          <p:cNvSpPr txBox="1"/>
          <p:nvPr/>
        </p:nvSpPr>
        <p:spPr>
          <a:xfrm>
            <a:off x="0" y="6543413"/>
            <a:ext cx="5806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="0" i="0" dirty="0" err="1">
                <a:solidFill>
                  <a:srgbClr val="333333"/>
                </a:solidFill>
                <a:effectLst/>
                <a:latin typeface="-apple-system"/>
              </a:rPr>
              <a:t>Mahlon</a:t>
            </a:r>
            <a:r>
              <a:rPr lang="en-US" sz="800" b="0" i="0" dirty="0">
                <a:solidFill>
                  <a:srgbClr val="333333"/>
                </a:solidFill>
                <a:effectLst/>
                <a:latin typeface="-apple-system"/>
              </a:rPr>
              <a:t>, M.A.; Yoon, H.-C. CT Angiography of the Superior Vena Cava: Normative Values and Implications for Central Venous Catheter Position. J </a:t>
            </a:r>
            <a:r>
              <a:rPr lang="en-US" sz="800" b="0" i="0" dirty="0" err="1">
                <a:solidFill>
                  <a:srgbClr val="333333"/>
                </a:solidFill>
                <a:effectLst/>
                <a:latin typeface="-apple-system"/>
              </a:rPr>
              <a:t>Vasc</a:t>
            </a:r>
            <a:r>
              <a:rPr lang="en-US" sz="800" b="0" i="0" dirty="0">
                <a:solidFill>
                  <a:srgbClr val="333333"/>
                </a:solidFill>
                <a:effectLst/>
                <a:latin typeface="-apple-system"/>
              </a:rPr>
              <a:t> </a:t>
            </a:r>
            <a:r>
              <a:rPr lang="en-US" sz="800" b="0" i="0" dirty="0" err="1">
                <a:solidFill>
                  <a:srgbClr val="333333"/>
                </a:solidFill>
                <a:effectLst/>
                <a:latin typeface="-apple-system"/>
              </a:rPr>
              <a:t>Interv</a:t>
            </a:r>
            <a:r>
              <a:rPr lang="en-US" sz="800" b="0" i="0" dirty="0">
                <a:solidFill>
                  <a:srgbClr val="333333"/>
                </a:solidFill>
                <a:effectLst/>
                <a:latin typeface="-apple-system"/>
              </a:rPr>
              <a:t> </a:t>
            </a:r>
            <a:r>
              <a:rPr lang="en-US" sz="800" b="0" i="0" dirty="0" err="1">
                <a:solidFill>
                  <a:srgbClr val="333333"/>
                </a:solidFill>
                <a:effectLst/>
                <a:latin typeface="-apple-system"/>
              </a:rPr>
              <a:t>Radiol</a:t>
            </a:r>
            <a:r>
              <a:rPr lang="en-US" sz="800" b="0" i="0" dirty="0">
                <a:solidFill>
                  <a:srgbClr val="333333"/>
                </a:solidFill>
                <a:effectLst/>
                <a:latin typeface="-apple-system"/>
              </a:rPr>
              <a:t> 2007, 18, 1106–1110, doi:10.1016/j.jvir.2007.06.002.</a:t>
            </a:r>
            <a:endParaRPr lang="cs-CZ" sz="8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5165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ABBAA9F-989C-4C72-A6AB-EE02DA7B11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Diagnostické zobrazovací metody (aVLDI7X1c)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A9F7777-3CD3-4E95-887C-D104D4938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kern="0" dirty="0" err="1"/>
              <a:t>Complications</a:t>
            </a:r>
            <a:r>
              <a:rPr lang="cs-CZ" kern="0" dirty="0"/>
              <a:t> </a:t>
            </a:r>
            <a:r>
              <a:rPr lang="cs-CZ" kern="0" dirty="0" err="1"/>
              <a:t>of</a:t>
            </a:r>
            <a:r>
              <a:rPr lang="cs-CZ" kern="0" dirty="0"/>
              <a:t> CVC</a:t>
            </a:r>
            <a:br>
              <a:rPr lang="cs-CZ" kern="0" dirty="0"/>
            </a:b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7EF43E8-D6C2-44E8-AB47-A7E2B1407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800" dirty="0" err="1"/>
              <a:t>malposition</a:t>
            </a:r>
            <a:r>
              <a:rPr lang="cs-CZ" sz="2800" dirty="0"/>
              <a:t> (</a:t>
            </a:r>
            <a:r>
              <a:rPr lang="cs-CZ" sz="2800" dirty="0" err="1"/>
              <a:t>the</a:t>
            </a:r>
            <a:r>
              <a:rPr lang="cs-CZ" sz="2800" dirty="0"/>
              <a:t> tip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the</a:t>
            </a:r>
            <a:r>
              <a:rPr lang="cs-CZ" sz="2800" dirty="0"/>
              <a:t> </a:t>
            </a:r>
            <a:r>
              <a:rPr lang="cs-CZ" sz="2800" dirty="0" err="1"/>
              <a:t>catheter</a:t>
            </a:r>
            <a:r>
              <a:rPr lang="cs-CZ" sz="2800" dirty="0"/>
              <a:t> </a:t>
            </a:r>
            <a:r>
              <a:rPr lang="cs-CZ" sz="2800" dirty="0" err="1"/>
              <a:t>is</a:t>
            </a:r>
            <a:r>
              <a:rPr lang="cs-CZ" sz="2800" dirty="0"/>
              <a:t> not in </a:t>
            </a:r>
            <a:r>
              <a:rPr lang="cs-CZ" sz="2800" dirty="0" err="1"/>
              <a:t>optimal</a:t>
            </a:r>
            <a:r>
              <a:rPr lang="cs-CZ" sz="2800" dirty="0"/>
              <a:t> </a:t>
            </a:r>
            <a:r>
              <a:rPr lang="cs-CZ" sz="2800" dirty="0" err="1"/>
              <a:t>position</a:t>
            </a:r>
            <a:r>
              <a:rPr lang="cs-CZ" sz="2800" dirty="0"/>
              <a:t> – not in </a:t>
            </a:r>
            <a:r>
              <a:rPr lang="cs-CZ" sz="2800" dirty="0" err="1"/>
              <a:t>distal</a:t>
            </a:r>
            <a:r>
              <a:rPr lang="cs-CZ" sz="2800" dirty="0"/>
              <a:t> </a:t>
            </a:r>
            <a:r>
              <a:rPr lang="cs-CZ" sz="2800" dirty="0" err="1"/>
              <a:t>third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SVC </a:t>
            </a:r>
            <a:r>
              <a:rPr lang="cs-CZ" sz="2800" dirty="0" err="1"/>
              <a:t>or</a:t>
            </a:r>
            <a:r>
              <a:rPr lang="cs-CZ" sz="2800" dirty="0"/>
              <a:t> in </a:t>
            </a:r>
            <a:r>
              <a:rPr lang="cs-CZ" sz="2800" dirty="0" err="1"/>
              <a:t>cavoatrial</a:t>
            </a:r>
            <a:r>
              <a:rPr lang="cs-CZ" sz="2800" dirty="0"/>
              <a:t> </a:t>
            </a:r>
            <a:r>
              <a:rPr lang="cs-CZ" sz="2800" dirty="0" err="1"/>
              <a:t>junction</a:t>
            </a:r>
            <a:r>
              <a:rPr lang="cs-CZ" sz="2800" dirty="0"/>
              <a:t>)</a:t>
            </a:r>
          </a:p>
          <a:p>
            <a:pPr marL="72000" indent="0">
              <a:buNone/>
            </a:pPr>
            <a:r>
              <a:rPr lang="cs-CZ" sz="2800" dirty="0"/>
              <a:t>	- </a:t>
            </a:r>
            <a:r>
              <a:rPr lang="cs-CZ" sz="2800" dirty="0" err="1"/>
              <a:t>primary</a:t>
            </a:r>
            <a:endParaRPr lang="cs-CZ" sz="2800" dirty="0"/>
          </a:p>
          <a:p>
            <a:pPr marL="72000" indent="0">
              <a:buNone/>
            </a:pPr>
            <a:r>
              <a:rPr lang="cs-CZ" sz="2800" dirty="0"/>
              <a:t>	- </a:t>
            </a:r>
            <a:r>
              <a:rPr lang="cs-CZ" sz="2800" dirty="0" err="1"/>
              <a:t>secondary</a:t>
            </a:r>
            <a:endParaRPr lang="cs-CZ" sz="28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2800" dirty="0" err="1"/>
              <a:t>thrombosis</a:t>
            </a:r>
            <a:r>
              <a:rPr lang="cs-CZ" sz="2800" dirty="0"/>
              <a:t>, </a:t>
            </a:r>
            <a:r>
              <a:rPr lang="cs-CZ" sz="2800" dirty="0" err="1"/>
              <a:t>mechanical</a:t>
            </a:r>
            <a:r>
              <a:rPr lang="cs-CZ" sz="2800" dirty="0"/>
              <a:t> </a:t>
            </a:r>
            <a:r>
              <a:rPr lang="cs-CZ" sz="2800" dirty="0" err="1"/>
              <a:t>obstruction</a:t>
            </a:r>
            <a:endParaRPr lang="cs-CZ" sz="28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2800" dirty="0" err="1"/>
              <a:t>arrhythmias</a:t>
            </a:r>
            <a:endParaRPr lang="cs-CZ" sz="2800" dirty="0"/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C56481E-B467-4D35-8533-63C32DFDAFE9}"/>
              </a:ext>
            </a:extLst>
          </p:cNvPr>
          <p:cNvSpPr txBox="1"/>
          <p:nvPr/>
        </p:nvSpPr>
        <p:spPr>
          <a:xfrm>
            <a:off x="0" y="6543413"/>
            <a:ext cx="6158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="0" i="0" dirty="0" err="1">
                <a:solidFill>
                  <a:srgbClr val="333333"/>
                </a:solidFill>
                <a:effectLst/>
                <a:latin typeface="-apple-system"/>
              </a:rPr>
              <a:t>Caers</a:t>
            </a:r>
            <a:r>
              <a:rPr lang="en-US" sz="800" b="0" i="0" dirty="0">
                <a:solidFill>
                  <a:srgbClr val="333333"/>
                </a:solidFill>
                <a:effectLst/>
                <a:latin typeface="-apple-system"/>
              </a:rPr>
              <a:t>, J., Fontaine, C., Vinh-Hung, V. </a:t>
            </a:r>
            <a:r>
              <a:rPr lang="en-US" sz="800" b="0" i="1" dirty="0">
                <a:solidFill>
                  <a:srgbClr val="333333"/>
                </a:solidFill>
                <a:effectLst/>
                <a:latin typeface="-apple-system"/>
              </a:rPr>
              <a:t>et al.</a:t>
            </a:r>
            <a:r>
              <a:rPr lang="en-US" sz="800" b="0" i="0" dirty="0">
                <a:solidFill>
                  <a:srgbClr val="333333"/>
                </a:solidFill>
                <a:effectLst/>
                <a:latin typeface="-apple-system"/>
              </a:rPr>
              <a:t> Catheter tip position as a risk factor for thrombosis associated with the use of subcutaneous infusion ports. </a:t>
            </a:r>
            <a:r>
              <a:rPr lang="en-US" sz="800" b="0" i="1" dirty="0">
                <a:solidFill>
                  <a:srgbClr val="333333"/>
                </a:solidFill>
                <a:effectLst/>
                <a:latin typeface="-apple-system"/>
              </a:rPr>
              <a:t>Support Care Cancer</a:t>
            </a:r>
            <a:r>
              <a:rPr lang="en-US" sz="800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en-US" sz="800" b="1" i="0" dirty="0">
                <a:solidFill>
                  <a:srgbClr val="333333"/>
                </a:solidFill>
                <a:effectLst/>
                <a:latin typeface="-apple-system"/>
              </a:rPr>
              <a:t>13, </a:t>
            </a:r>
            <a:r>
              <a:rPr lang="en-US" sz="800" b="0" i="0" dirty="0">
                <a:solidFill>
                  <a:srgbClr val="333333"/>
                </a:solidFill>
                <a:effectLst/>
                <a:latin typeface="-apple-system"/>
              </a:rPr>
              <a:t>325–331 (2005). https://doi.org/10.1007/s00520-004-0723-1</a:t>
            </a:r>
            <a:endParaRPr lang="cs-CZ" sz="800" dirty="0" err="1">
              <a:latin typeface="+mn-lt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20795BA-260B-4601-8E25-0B9185165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380" y="2573616"/>
            <a:ext cx="558462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414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2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kern="0" dirty="0" err="1"/>
              <a:t>Complications</a:t>
            </a:r>
            <a:r>
              <a:rPr lang="cs-CZ" kern="0" dirty="0"/>
              <a:t> </a:t>
            </a:r>
            <a:r>
              <a:rPr lang="cs-CZ" kern="0" dirty="0" err="1"/>
              <a:t>of</a:t>
            </a:r>
            <a:r>
              <a:rPr lang="cs-CZ" kern="0" dirty="0"/>
              <a:t> CVC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030" y="1397290"/>
            <a:ext cx="5366116" cy="5208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515" y="1397290"/>
            <a:ext cx="5564370" cy="4604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Zástupný symbol pro zápatí 1">
            <a:extLst>
              <a:ext uri="{FF2B5EF4-FFF2-40B4-BE49-F238E27FC236}">
                <a16:creationId xmlns:a16="http://schemas.microsoft.com/office/drawing/2014/main" id="{9C7CD8FE-380E-4112-AFDA-0E2987842E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pt-BR" dirty="0"/>
              <a:t>Diagnostické zobrazovací metody (aVLDI7X1c)</a:t>
            </a:r>
          </a:p>
        </p:txBody>
      </p:sp>
    </p:spTree>
    <p:extLst>
      <p:ext uri="{BB962C8B-B14F-4D97-AF65-F5344CB8AC3E}">
        <p14:creationId xmlns:p14="http://schemas.microsoft.com/office/powerpoint/2010/main" val="305554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ablona-video-simu-cz" id="{70E413AE-DF36-2240-8C7F-4EE22D6865F2}" vid="{D59A1AE0-0475-294C-904D-2C6C3702E6DB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403</TotalTime>
  <Words>1498</Words>
  <Application>Microsoft Office PowerPoint</Application>
  <PresentationFormat>Širokoúhlá obrazovka</PresentationFormat>
  <Paragraphs>211</Paragraphs>
  <Slides>36</Slides>
  <Notes>14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4" baseType="lpstr">
      <vt:lpstr>-apple-system</vt:lpstr>
      <vt:lpstr>Arial</vt:lpstr>
      <vt:lpstr>Arial</vt:lpstr>
      <vt:lpstr>Calibri</vt:lpstr>
      <vt:lpstr>Lato</vt:lpstr>
      <vt:lpstr>Tahoma</vt:lpstr>
      <vt:lpstr>Wingdings</vt:lpstr>
      <vt:lpstr>Prezentace_MU_CZ</vt:lpstr>
      <vt:lpstr>Devices on chest X-ray</vt:lpstr>
      <vt:lpstr>Learning Outcomes</vt:lpstr>
      <vt:lpstr>Content of the lecture</vt:lpstr>
      <vt:lpstr>Content of the lecture</vt:lpstr>
      <vt:lpstr>CVC, PICC, port catheters</vt:lpstr>
      <vt:lpstr>Prezentace aplikace PowerPoint</vt:lpstr>
      <vt:lpstr>Prezentace aplikace PowerPoint</vt:lpstr>
      <vt:lpstr>Complications of CVC </vt:lpstr>
      <vt:lpstr>Complications of CVC</vt:lpstr>
      <vt:lpstr>Complications of CVC</vt:lpstr>
      <vt:lpstr>Complications of CVC</vt:lpstr>
      <vt:lpstr>CVC tip position</vt:lpstr>
      <vt:lpstr>Content of the lecture</vt:lpstr>
      <vt:lpstr>Pacemaker electrodes</vt:lpstr>
      <vt:lpstr>Correct position - pacemaker</vt:lpstr>
      <vt:lpstr>Correct position - ICD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Content of the lecture</vt:lpstr>
      <vt:lpstr>Prezentace aplikace PowerPoint</vt:lpstr>
      <vt:lpstr>Prezentace aplikace PowerPoint</vt:lpstr>
      <vt:lpstr>Content of the lecture</vt:lpstr>
      <vt:lpstr>Prezentace aplikace PowerPoint</vt:lpstr>
      <vt:lpstr>Prezentace aplikace PowerPoint</vt:lpstr>
      <vt:lpstr>Prezentace aplikace PowerPoint</vt:lpstr>
      <vt:lpstr>Take home message  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Život ohrožující stavy u diabetiků </dc:title>
  <dc:creator>Vojtěch Bulhart</dc:creator>
  <cp:lastModifiedBy>Tomas Rohan</cp:lastModifiedBy>
  <cp:revision>81</cp:revision>
  <cp:lastPrinted>1601-01-01T00:00:00Z</cp:lastPrinted>
  <dcterms:created xsi:type="dcterms:W3CDTF">2020-08-24T06:00:57Z</dcterms:created>
  <dcterms:modified xsi:type="dcterms:W3CDTF">2021-10-12T19:36:49Z</dcterms:modified>
</cp:coreProperties>
</file>