
<file path=[Content_Types].xml><?xml version="1.0" encoding="utf-8"?>
<Types xmlns="http://schemas.openxmlformats.org/package/2006/content-types">
  <Default Extension="avi" ContentType="video/x-msvideo"/>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7" r:id="rId1"/>
  </p:sldMasterIdLst>
  <p:notesMasterIdLst>
    <p:notesMasterId r:id="rId22"/>
  </p:notesMasterIdLst>
  <p:handoutMasterIdLst>
    <p:handoutMasterId r:id="rId23"/>
  </p:handoutMasterIdLst>
  <p:sldIdLst>
    <p:sldId id="256" r:id="rId2"/>
    <p:sldId id="276" r:id="rId3"/>
    <p:sldId id="257" r:id="rId4"/>
    <p:sldId id="258" r:id="rId5"/>
    <p:sldId id="260" r:id="rId6"/>
    <p:sldId id="265" r:id="rId7"/>
    <p:sldId id="267" r:id="rId8"/>
    <p:sldId id="266" r:id="rId9"/>
    <p:sldId id="271" r:id="rId10"/>
    <p:sldId id="268" r:id="rId11"/>
    <p:sldId id="270" r:id="rId12"/>
    <p:sldId id="280" r:id="rId13"/>
    <p:sldId id="261" r:id="rId14"/>
    <p:sldId id="278" r:id="rId15"/>
    <p:sldId id="263" r:id="rId16"/>
    <p:sldId id="279" r:id="rId17"/>
    <p:sldId id="262" r:id="rId18"/>
    <p:sldId id="264" r:id="rId19"/>
    <p:sldId id="269" r:id="rId20"/>
    <p:sldId id="277" r:id="rId21"/>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22" autoAdjust="0"/>
    <p:restoredTop sz="95768" autoAdjust="0"/>
  </p:normalViewPr>
  <p:slideViewPr>
    <p:cSldViewPr snapToGrid="0">
      <p:cViewPr varScale="1">
        <p:scale>
          <a:sx n="161" d="100"/>
          <a:sy n="161" d="100"/>
        </p:scale>
        <p:origin x="296" y="100"/>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038/cdd.2017.44"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https://www.youtube.com/embed/tzwaPWElklo?feature=oembed" TargetMode="External"/><Relationship Id="rId4" Type="http://schemas.openxmlformats.org/officeDocument/2006/relationships/hyperlink" Target="https://www.youtube.com/watch?v=tzwaPWElklo&amp;ab_channel=WEHImovie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1038/s43587-021-00098-4" TargetMode="External"/><Relationship Id="rId2" Type="http://schemas.openxmlformats.org/officeDocument/2006/relationships/hyperlink" Target="https://doi.org/10.1038/s41421-020-0141-7"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google.com/search?q=wehi+edu+apoptosis&amp;oq=wehi+edu+apoptosis&amp;gs_lcrp=EgZjaHJvbWUyBggAEEUYOTIICAEQABgWGB7SAQgzMDgwajBqN6gCALACAA&amp;sourceid=chrome&amp;ie=UTF-8#fpstate=ive&amp;vld=cid:55d455b1,vid:DR80Huxp4y8,st:0" TargetMode="External"/><Relationship Id="rId3" Type="http://schemas.openxmlformats.org/officeDocument/2006/relationships/video" Target="https://www.youtube.com/embed/DR80Huxp4y8?feature=oembed" TargetMode="External"/><Relationship Id="rId7" Type="http://schemas.openxmlformats.org/officeDocument/2006/relationships/image" Target="../media/image12.jpeg"/><Relationship Id="rId2" Type="http://schemas.openxmlformats.org/officeDocument/2006/relationships/video" Target="../media/media1.avi"/><Relationship Id="rId1" Type="http://schemas.microsoft.com/office/2007/relationships/media" Target="../media/media1.avi"/><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p:txBody>
          <a:bodyPr/>
          <a:lstStyle/>
          <a:p>
            <a:r>
              <a:rPr lang="cs-CZ" noProof="0" dirty="0"/>
              <a:t>Cell </a:t>
            </a:r>
            <a:r>
              <a:rPr lang="cs-CZ" noProof="0" dirty="0" err="1"/>
              <a:t>Death</a:t>
            </a:r>
            <a:r>
              <a:rPr lang="en-GB" noProof="0" dirty="0"/>
              <a:t>/ </a:t>
            </a:r>
            <a:r>
              <a:rPr lang="cs-CZ" noProof="0" dirty="0"/>
              <a:t>Department </a:t>
            </a:r>
            <a:r>
              <a:rPr lang="cs-CZ" noProof="0" dirty="0" err="1"/>
              <a:t>of</a:t>
            </a:r>
            <a:r>
              <a:rPr lang="cs-CZ" noProof="0" dirty="0"/>
              <a:t> </a:t>
            </a:r>
            <a:r>
              <a:rPr lang="cs-CZ" noProof="0" dirty="0" err="1"/>
              <a:t>Pathological</a:t>
            </a:r>
            <a:r>
              <a:rPr lang="cs-CZ" noProof="0" dirty="0"/>
              <a:t> </a:t>
            </a:r>
            <a:r>
              <a:rPr lang="cs-CZ" noProof="0" dirty="0" err="1"/>
              <a:t>Physiology</a:t>
            </a:r>
            <a:endParaRPr lang="en-GB" noProof="0" dirty="0"/>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p:txBody>
          <a:bodyPr/>
          <a:lstStyle/>
          <a:p>
            <a:pPr algn="ctr"/>
            <a:r>
              <a:rPr lang="cs-CZ" dirty="0"/>
              <a:t>Cell </a:t>
            </a:r>
            <a:r>
              <a:rPr lang="cs-CZ" dirty="0" err="1"/>
              <a:t>Death</a:t>
            </a:r>
            <a:endParaRPr lang="en-GB"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p:txBody>
          <a:bodyPr/>
          <a:lstStyle/>
          <a:p>
            <a:pPr algn="ctr"/>
            <a:r>
              <a:rPr lang="en-US" dirty="0"/>
              <a:t>There are many ways for a cell to die…</a:t>
            </a:r>
            <a:endParaRPr lang="en-GB" dirty="0"/>
          </a:p>
        </p:txBody>
      </p:sp>
    </p:spTree>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5E619E4-72A3-B3AB-5924-496C5ABD507A}"/>
              </a:ext>
            </a:extLst>
          </p:cNvPr>
          <p:cNvSpPr>
            <a:spLocks noGrp="1"/>
          </p:cNvSpPr>
          <p:nvPr>
            <p:ph type="ftr" sz="quarter" idx="10"/>
          </p:nvPr>
        </p:nvSpPr>
        <p:spPr/>
        <p:txBody>
          <a:bodyPr/>
          <a:lstStyle/>
          <a:p>
            <a:r>
              <a:rPr lang="cs-CZ" noProof="0"/>
              <a:t>Cell Death</a:t>
            </a:r>
            <a:r>
              <a:rPr lang="en-GB" noProof="0"/>
              <a:t>/ </a:t>
            </a:r>
            <a:r>
              <a:rPr lang="cs-CZ" noProof="0"/>
              <a:t>Department of Pathological Physiology</a:t>
            </a:r>
            <a:endParaRPr lang="en-GB" noProof="0" dirty="0"/>
          </a:p>
        </p:txBody>
      </p:sp>
      <p:sp>
        <p:nvSpPr>
          <p:cNvPr id="3" name="Zástupný symbol pro číslo snímku 2">
            <a:extLst>
              <a:ext uri="{FF2B5EF4-FFF2-40B4-BE49-F238E27FC236}">
                <a16:creationId xmlns:a16="http://schemas.microsoft.com/office/drawing/2014/main" id="{DB88B144-9C5E-8798-843D-A5C9CA7D12DF}"/>
              </a:ext>
            </a:extLst>
          </p:cNvPr>
          <p:cNvSpPr>
            <a:spLocks noGrp="1"/>
          </p:cNvSpPr>
          <p:nvPr>
            <p:ph type="sldNum" sz="quarter" idx="11"/>
          </p:nvPr>
        </p:nvSpPr>
        <p:spPr/>
        <p:txBody>
          <a:bodyPr/>
          <a:lstStyle/>
          <a:p>
            <a:fld id="{0970407D-EE58-4A0B-824B-1D3AE42DD9CF}" type="slidenum">
              <a:rPr lang="en-GB" altLang="cs-CZ" noProof="0" smtClean="0"/>
              <a:pPr/>
              <a:t>10</a:t>
            </a:fld>
            <a:endParaRPr lang="en-GB" altLang="cs-CZ" noProof="0" dirty="0"/>
          </a:p>
        </p:txBody>
      </p:sp>
      <p:sp>
        <p:nvSpPr>
          <p:cNvPr id="4" name="Nadpis 3">
            <a:extLst>
              <a:ext uri="{FF2B5EF4-FFF2-40B4-BE49-F238E27FC236}">
                <a16:creationId xmlns:a16="http://schemas.microsoft.com/office/drawing/2014/main" id="{B8DB883B-3923-C7CD-BE06-37B78A7AFCF4}"/>
              </a:ext>
            </a:extLst>
          </p:cNvPr>
          <p:cNvSpPr>
            <a:spLocks noGrp="1"/>
          </p:cNvSpPr>
          <p:nvPr>
            <p:ph type="title"/>
          </p:nvPr>
        </p:nvSpPr>
        <p:spPr>
          <a:xfrm>
            <a:off x="81068" y="123153"/>
            <a:ext cx="10753200" cy="451576"/>
          </a:xfrm>
        </p:spPr>
        <p:txBody>
          <a:bodyPr/>
          <a:lstStyle/>
          <a:p>
            <a:r>
              <a:rPr lang="cs-CZ" sz="2800" dirty="0" err="1"/>
              <a:t>Necroptosis</a:t>
            </a:r>
            <a:endParaRPr lang="cs-CZ" sz="2800" dirty="0"/>
          </a:p>
        </p:txBody>
      </p:sp>
      <p:sp>
        <p:nvSpPr>
          <p:cNvPr id="6" name="TextovéPole 5">
            <a:extLst>
              <a:ext uri="{FF2B5EF4-FFF2-40B4-BE49-F238E27FC236}">
                <a16:creationId xmlns:a16="http://schemas.microsoft.com/office/drawing/2014/main" id="{2FCE677D-9BD8-F5AE-6DC5-E15BC0F00534}"/>
              </a:ext>
            </a:extLst>
          </p:cNvPr>
          <p:cNvSpPr txBox="1"/>
          <p:nvPr/>
        </p:nvSpPr>
        <p:spPr>
          <a:xfrm>
            <a:off x="590010" y="888700"/>
            <a:ext cx="10753201" cy="1200329"/>
          </a:xfrm>
          <a:prstGeom prst="rect">
            <a:avLst/>
          </a:prstGeom>
          <a:noFill/>
        </p:spPr>
        <p:txBody>
          <a:bodyPr wrap="square">
            <a:spAutoFit/>
          </a:bodyPr>
          <a:lstStyle/>
          <a:p>
            <a:r>
              <a:rPr lang="cs-CZ" sz="1800" b="0" i="0" dirty="0" err="1">
                <a:solidFill>
                  <a:srgbClr val="222222"/>
                </a:solidFill>
                <a:effectLst/>
                <a:latin typeface="-apple-system"/>
              </a:rPr>
              <a:t>Necroptosis</a:t>
            </a:r>
            <a:r>
              <a:rPr lang="cs-CZ" sz="1800" b="0" i="0" dirty="0">
                <a:solidFill>
                  <a:srgbClr val="222222"/>
                </a:solidFill>
                <a:effectLst/>
                <a:latin typeface="-apple-system"/>
              </a:rPr>
              <a:t> </a:t>
            </a:r>
            <a:r>
              <a:rPr lang="cs-CZ" sz="1800" b="0" i="0" dirty="0" err="1">
                <a:solidFill>
                  <a:srgbClr val="222222"/>
                </a:solidFill>
                <a:effectLst/>
                <a:latin typeface="-apple-system"/>
              </a:rPr>
              <a:t>is</a:t>
            </a:r>
            <a:r>
              <a:rPr lang="cs-CZ" sz="1800" b="0" i="0" dirty="0">
                <a:solidFill>
                  <a:srgbClr val="222222"/>
                </a:solidFill>
                <a:effectLst/>
                <a:latin typeface="-apple-system"/>
              </a:rPr>
              <a:t> a </a:t>
            </a:r>
            <a:r>
              <a:rPr lang="cs-CZ" sz="1800" b="0" i="0" dirty="0" err="1">
                <a:solidFill>
                  <a:srgbClr val="222222"/>
                </a:solidFill>
                <a:effectLst/>
                <a:latin typeface="-apple-system"/>
              </a:rPr>
              <a:t>form</a:t>
            </a:r>
            <a:r>
              <a:rPr lang="cs-CZ" sz="1800" b="0" i="0" dirty="0">
                <a:solidFill>
                  <a:srgbClr val="222222"/>
                </a:solidFill>
                <a:effectLst/>
                <a:latin typeface="-apple-system"/>
              </a:rPr>
              <a:t> </a:t>
            </a:r>
            <a:r>
              <a:rPr lang="cs-CZ" sz="1800" b="0" i="0" dirty="0" err="1">
                <a:solidFill>
                  <a:srgbClr val="222222"/>
                </a:solidFill>
                <a:effectLst/>
                <a:latin typeface="-apple-system"/>
              </a:rPr>
              <a:t>of</a:t>
            </a:r>
            <a:r>
              <a:rPr lang="cs-CZ" sz="1800" b="0" i="0" dirty="0">
                <a:solidFill>
                  <a:srgbClr val="222222"/>
                </a:solidFill>
                <a:effectLst/>
                <a:latin typeface="-apple-system"/>
              </a:rPr>
              <a:t> </a:t>
            </a:r>
            <a:r>
              <a:rPr lang="cs-CZ" sz="1800" b="0" i="0" dirty="0" err="1">
                <a:solidFill>
                  <a:srgbClr val="222222"/>
                </a:solidFill>
                <a:effectLst/>
                <a:latin typeface="-apple-system"/>
              </a:rPr>
              <a:t>programmed</a:t>
            </a:r>
            <a:r>
              <a:rPr lang="cs-CZ" sz="1800" b="0" i="0" dirty="0">
                <a:solidFill>
                  <a:srgbClr val="222222"/>
                </a:solidFill>
                <a:effectLst/>
                <a:latin typeface="-apple-system"/>
              </a:rPr>
              <a:t> </a:t>
            </a:r>
            <a:r>
              <a:rPr lang="cs-CZ" sz="1800" b="0" i="0" dirty="0" err="1">
                <a:solidFill>
                  <a:srgbClr val="222222"/>
                </a:solidFill>
                <a:effectLst/>
                <a:latin typeface="-apple-system"/>
              </a:rPr>
              <a:t>necrosis</a:t>
            </a:r>
            <a:r>
              <a:rPr lang="cs-CZ" sz="1800" b="0" i="0" dirty="0">
                <a:solidFill>
                  <a:srgbClr val="222222"/>
                </a:solidFill>
                <a:effectLst/>
                <a:latin typeface="-apple-system"/>
              </a:rPr>
              <a:t> </a:t>
            </a:r>
            <a:r>
              <a:rPr lang="cs-CZ" sz="1800" b="0" i="0" dirty="0" err="1">
                <a:solidFill>
                  <a:srgbClr val="222222"/>
                </a:solidFill>
                <a:effectLst/>
                <a:latin typeface="-apple-system"/>
              </a:rPr>
              <a:t>that</a:t>
            </a:r>
            <a:r>
              <a:rPr lang="cs-CZ" sz="1800" b="0" i="0" dirty="0">
                <a:solidFill>
                  <a:srgbClr val="222222"/>
                </a:solidFill>
                <a:effectLst/>
                <a:latin typeface="-apple-system"/>
              </a:rPr>
              <a:t> </a:t>
            </a:r>
            <a:r>
              <a:rPr lang="cs-CZ" sz="1800" b="0" i="0" dirty="0" err="1">
                <a:solidFill>
                  <a:srgbClr val="222222"/>
                </a:solidFill>
                <a:effectLst/>
                <a:latin typeface="-apple-system"/>
              </a:rPr>
              <a:t>is</a:t>
            </a:r>
            <a:r>
              <a:rPr lang="cs-CZ" sz="1800" b="0" i="0" dirty="0">
                <a:solidFill>
                  <a:srgbClr val="222222"/>
                </a:solidFill>
                <a:effectLst/>
                <a:latin typeface="-apple-system"/>
              </a:rPr>
              <a:t> </a:t>
            </a:r>
            <a:r>
              <a:rPr lang="cs-CZ" sz="1800" b="0" i="0" dirty="0" err="1">
                <a:solidFill>
                  <a:srgbClr val="222222"/>
                </a:solidFill>
                <a:effectLst/>
                <a:latin typeface="-apple-system"/>
              </a:rPr>
              <a:t>mediated</a:t>
            </a:r>
            <a:r>
              <a:rPr lang="cs-CZ" sz="1800" b="0" i="0" dirty="0">
                <a:solidFill>
                  <a:srgbClr val="222222"/>
                </a:solidFill>
                <a:effectLst/>
                <a:latin typeface="-apple-system"/>
              </a:rPr>
              <a:t> by </a:t>
            </a:r>
            <a:r>
              <a:rPr lang="cs-CZ" sz="1800" b="0" i="0" dirty="0" err="1">
                <a:solidFill>
                  <a:srgbClr val="222222"/>
                </a:solidFill>
                <a:effectLst/>
                <a:latin typeface="-apple-system"/>
              </a:rPr>
              <a:t>various</a:t>
            </a:r>
            <a:r>
              <a:rPr lang="cs-CZ" sz="1800" b="0" i="0" dirty="0">
                <a:solidFill>
                  <a:srgbClr val="222222"/>
                </a:solidFill>
                <a:effectLst/>
                <a:latin typeface="-apple-system"/>
              </a:rPr>
              <a:t> </a:t>
            </a:r>
            <a:r>
              <a:rPr lang="cs-CZ" sz="1800" b="0" i="0" dirty="0" err="1">
                <a:solidFill>
                  <a:srgbClr val="222222"/>
                </a:solidFill>
                <a:effectLst/>
                <a:latin typeface="-apple-system"/>
              </a:rPr>
              <a:t>cytokines</a:t>
            </a:r>
            <a:r>
              <a:rPr lang="cs-CZ" sz="1800" b="0" i="0" dirty="0">
                <a:solidFill>
                  <a:srgbClr val="222222"/>
                </a:solidFill>
                <a:effectLst/>
                <a:latin typeface="-apple-system"/>
              </a:rPr>
              <a:t> and </a:t>
            </a:r>
            <a:r>
              <a:rPr lang="cs-CZ" sz="1800" b="0" i="0" dirty="0" err="1">
                <a:solidFill>
                  <a:srgbClr val="222222"/>
                </a:solidFill>
                <a:effectLst/>
                <a:latin typeface="-apple-system"/>
              </a:rPr>
              <a:t>pattern</a:t>
            </a:r>
            <a:r>
              <a:rPr lang="cs-CZ" sz="1800" b="0" i="0" dirty="0">
                <a:solidFill>
                  <a:srgbClr val="222222"/>
                </a:solidFill>
                <a:effectLst/>
                <a:latin typeface="-apple-system"/>
              </a:rPr>
              <a:t> </a:t>
            </a:r>
            <a:r>
              <a:rPr lang="cs-CZ" sz="1800" b="0" i="0" dirty="0" err="1">
                <a:solidFill>
                  <a:srgbClr val="222222"/>
                </a:solidFill>
                <a:effectLst/>
                <a:latin typeface="-apple-system"/>
              </a:rPr>
              <a:t>recognition</a:t>
            </a:r>
            <a:r>
              <a:rPr lang="cs-CZ" sz="1800" b="0" i="0" dirty="0">
                <a:solidFill>
                  <a:srgbClr val="222222"/>
                </a:solidFill>
                <a:effectLst/>
                <a:latin typeface="-apple-system"/>
              </a:rPr>
              <a:t> </a:t>
            </a:r>
            <a:r>
              <a:rPr lang="cs-CZ" sz="1800" b="0" i="0" dirty="0" err="1">
                <a:solidFill>
                  <a:srgbClr val="222222"/>
                </a:solidFill>
                <a:effectLst/>
                <a:latin typeface="-apple-system"/>
              </a:rPr>
              <a:t>receptors</a:t>
            </a:r>
            <a:r>
              <a:rPr lang="cs-CZ" sz="1800" b="0" i="0" dirty="0">
                <a:solidFill>
                  <a:srgbClr val="222222"/>
                </a:solidFill>
                <a:effectLst/>
                <a:latin typeface="-apple-system"/>
              </a:rPr>
              <a:t> (</a:t>
            </a:r>
            <a:r>
              <a:rPr lang="cs-CZ" sz="1800" b="0" i="0" dirty="0" err="1">
                <a:solidFill>
                  <a:srgbClr val="222222"/>
                </a:solidFill>
                <a:effectLst/>
                <a:latin typeface="-apple-system"/>
              </a:rPr>
              <a:t>PRRs</a:t>
            </a:r>
            <a:r>
              <a:rPr lang="cs-CZ" sz="1800" b="0" i="0" dirty="0">
                <a:solidFill>
                  <a:srgbClr val="222222"/>
                </a:solidFill>
                <a:effectLst/>
                <a:latin typeface="-apple-system"/>
              </a:rPr>
              <a:t>). </a:t>
            </a:r>
            <a:r>
              <a:rPr lang="cs-CZ" sz="1800" b="0" i="0" dirty="0" err="1">
                <a:solidFill>
                  <a:srgbClr val="222222"/>
                </a:solidFill>
                <a:effectLst/>
                <a:latin typeface="-apple-system"/>
              </a:rPr>
              <a:t>Cells</a:t>
            </a:r>
            <a:r>
              <a:rPr lang="cs-CZ" sz="1800" b="0" i="0" dirty="0">
                <a:solidFill>
                  <a:srgbClr val="222222"/>
                </a:solidFill>
                <a:effectLst/>
                <a:latin typeface="-apple-system"/>
              </a:rPr>
              <a:t> </a:t>
            </a:r>
            <a:r>
              <a:rPr lang="cs-CZ" sz="1800" b="0" i="0" dirty="0" err="1">
                <a:solidFill>
                  <a:srgbClr val="222222"/>
                </a:solidFill>
                <a:effectLst/>
                <a:latin typeface="-apple-system"/>
              </a:rPr>
              <a:t>dying</a:t>
            </a:r>
            <a:r>
              <a:rPr lang="cs-CZ" sz="1800" b="0" i="0" dirty="0">
                <a:solidFill>
                  <a:srgbClr val="222222"/>
                </a:solidFill>
                <a:effectLst/>
                <a:latin typeface="-apple-system"/>
              </a:rPr>
              <a:t> by </a:t>
            </a:r>
            <a:r>
              <a:rPr lang="cs-CZ" sz="1800" b="0" i="0" dirty="0" err="1">
                <a:solidFill>
                  <a:srgbClr val="222222"/>
                </a:solidFill>
                <a:effectLst/>
                <a:latin typeface="-apple-system"/>
              </a:rPr>
              <a:t>necroptosis</a:t>
            </a:r>
            <a:r>
              <a:rPr lang="cs-CZ" sz="1800" b="0" i="0" dirty="0">
                <a:solidFill>
                  <a:srgbClr val="222222"/>
                </a:solidFill>
                <a:effectLst/>
                <a:latin typeface="-apple-system"/>
              </a:rPr>
              <a:t> show </a:t>
            </a:r>
            <a:r>
              <a:rPr lang="cs-CZ" sz="1800" b="0" i="0" dirty="0" err="1">
                <a:solidFill>
                  <a:srgbClr val="222222"/>
                </a:solidFill>
                <a:effectLst/>
                <a:latin typeface="-apple-system"/>
              </a:rPr>
              <a:t>necrotic</a:t>
            </a:r>
            <a:r>
              <a:rPr lang="cs-CZ" sz="1800" b="0" i="0" dirty="0">
                <a:solidFill>
                  <a:srgbClr val="222222"/>
                </a:solidFill>
                <a:effectLst/>
                <a:latin typeface="-apple-system"/>
              </a:rPr>
              <a:t> </a:t>
            </a:r>
            <a:r>
              <a:rPr lang="cs-CZ" sz="1800" b="0" i="0" dirty="0" err="1">
                <a:solidFill>
                  <a:srgbClr val="222222"/>
                </a:solidFill>
                <a:effectLst/>
                <a:latin typeface="-apple-system"/>
              </a:rPr>
              <a:t>phenotypes</a:t>
            </a:r>
            <a:r>
              <a:rPr lang="cs-CZ" sz="1800" b="0" i="0" dirty="0">
                <a:solidFill>
                  <a:srgbClr val="222222"/>
                </a:solidFill>
                <a:effectLst/>
                <a:latin typeface="-apple-system"/>
              </a:rPr>
              <a:t>, </a:t>
            </a:r>
            <a:r>
              <a:rPr lang="cs-CZ" sz="1800" b="0" i="0" dirty="0" err="1">
                <a:solidFill>
                  <a:srgbClr val="222222"/>
                </a:solidFill>
                <a:effectLst/>
                <a:latin typeface="-apple-system"/>
              </a:rPr>
              <a:t>including</a:t>
            </a:r>
            <a:r>
              <a:rPr lang="cs-CZ" sz="1800" b="0" i="0" dirty="0">
                <a:solidFill>
                  <a:srgbClr val="222222"/>
                </a:solidFill>
                <a:effectLst/>
                <a:latin typeface="-apple-system"/>
              </a:rPr>
              <a:t> </a:t>
            </a:r>
            <a:r>
              <a:rPr lang="cs-CZ" sz="1800" b="0" i="0" dirty="0" err="1">
                <a:solidFill>
                  <a:srgbClr val="222222"/>
                </a:solidFill>
                <a:effectLst/>
                <a:latin typeface="-apple-system"/>
              </a:rPr>
              <a:t>swelling</a:t>
            </a:r>
            <a:r>
              <a:rPr lang="cs-CZ" sz="1800" b="0" i="0" dirty="0">
                <a:solidFill>
                  <a:srgbClr val="222222"/>
                </a:solidFill>
                <a:effectLst/>
                <a:latin typeface="-apple-system"/>
              </a:rPr>
              <a:t> and </a:t>
            </a:r>
            <a:r>
              <a:rPr lang="cs-CZ" sz="1800" b="0" i="0" dirty="0" err="1">
                <a:solidFill>
                  <a:srgbClr val="222222"/>
                </a:solidFill>
                <a:effectLst/>
                <a:latin typeface="-apple-system"/>
              </a:rPr>
              <a:t>membrane</a:t>
            </a:r>
            <a:r>
              <a:rPr lang="cs-CZ" sz="1800" b="0" i="0" dirty="0">
                <a:solidFill>
                  <a:srgbClr val="222222"/>
                </a:solidFill>
                <a:effectLst/>
                <a:latin typeface="-apple-system"/>
              </a:rPr>
              <a:t> </a:t>
            </a:r>
            <a:r>
              <a:rPr lang="cs-CZ" sz="1800" b="0" i="0" dirty="0" err="1">
                <a:solidFill>
                  <a:srgbClr val="222222"/>
                </a:solidFill>
                <a:effectLst/>
                <a:latin typeface="-apple-system"/>
              </a:rPr>
              <a:t>rupture</a:t>
            </a:r>
            <a:r>
              <a:rPr lang="cs-CZ" sz="1800" b="0" i="0" dirty="0">
                <a:solidFill>
                  <a:srgbClr val="222222"/>
                </a:solidFill>
                <a:effectLst/>
                <a:latin typeface="-apple-system"/>
              </a:rPr>
              <a:t>, and </a:t>
            </a:r>
            <a:r>
              <a:rPr lang="cs-CZ" sz="1800" b="0" i="0" dirty="0" err="1">
                <a:solidFill>
                  <a:srgbClr val="222222"/>
                </a:solidFill>
                <a:effectLst/>
                <a:latin typeface="-apple-system"/>
              </a:rPr>
              <a:t>release</a:t>
            </a:r>
            <a:r>
              <a:rPr lang="cs-CZ" sz="1800" b="0" i="0" dirty="0">
                <a:solidFill>
                  <a:srgbClr val="222222"/>
                </a:solidFill>
                <a:effectLst/>
                <a:latin typeface="-apple-system"/>
              </a:rPr>
              <a:t> </a:t>
            </a:r>
            <a:r>
              <a:rPr lang="cs-CZ" sz="1800" b="0" i="0" dirty="0" err="1">
                <a:solidFill>
                  <a:srgbClr val="222222"/>
                </a:solidFill>
                <a:effectLst/>
                <a:latin typeface="-apple-system"/>
              </a:rPr>
              <a:t>damage-associated</a:t>
            </a:r>
            <a:r>
              <a:rPr lang="cs-CZ" sz="1800" b="0" i="0" dirty="0">
                <a:solidFill>
                  <a:srgbClr val="222222"/>
                </a:solidFill>
                <a:effectLst/>
                <a:latin typeface="-apple-system"/>
              </a:rPr>
              <a:t> </a:t>
            </a:r>
            <a:r>
              <a:rPr lang="cs-CZ" sz="1800" b="0" i="0" dirty="0" err="1">
                <a:solidFill>
                  <a:srgbClr val="222222"/>
                </a:solidFill>
                <a:effectLst/>
                <a:latin typeface="-apple-system"/>
              </a:rPr>
              <a:t>molecular</a:t>
            </a:r>
            <a:r>
              <a:rPr lang="cs-CZ" sz="1800" b="0" i="0" dirty="0">
                <a:solidFill>
                  <a:srgbClr val="222222"/>
                </a:solidFill>
                <a:effectLst/>
                <a:latin typeface="-apple-system"/>
              </a:rPr>
              <a:t> </a:t>
            </a:r>
            <a:r>
              <a:rPr lang="cs-CZ" sz="1800" b="0" i="0" dirty="0" err="1">
                <a:solidFill>
                  <a:srgbClr val="222222"/>
                </a:solidFill>
                <a:effectLst/>
                <a:latin typeface="-apple-system"/>
              </a:rPr>
              <a:t>patterns</a:t>
            </a:r>
            <a:r>
              <a:rPr lang="cs-CZ" sz="1800" b="0" i="0" dirty="0">
                <a:solidFill>
                  <a:srgbClr val="222222"/>
                </a:solidFill>
                <a:effectLst/>
                <a:latin typeface="-apple-system"/>
              </a:rPr>
              <a:t> (</a:t>
            </a:r>
            <a:r>
              <a:rPr lang="cs-CZ" sz="1800" b="0" i="0" dirty="0" err="1">
                <a:solidFill>
                  <a:srgbClr val="222222"/>
                </a:solidFill>
                <a:effectLst/>
                <a:latin typeface="-apple-system"/>
              </a:rPr>
              <a:t>DAMPs</a:t>
            </a:r>
            <a:r>
              <a:rPr lang="cs-CZ" sz="1800" b="0" i="0" dirty="0">
                <a:solidFill>
                  <a:srgbClr val="222222"/>
                </a:solidFill>
                <a:effectLst/>
                <a:latin typeface="-apple-system"/>
              </a:rPr>
              <a:t>), </a:t>
            </a:r>
            <a:r>
              <a:rPr lang="cs-CZ" sz="1800" b="0" i="0" dirty="0" err="1">
                <a:solidFill>
                  <a:srgbClr val="222222"/>
                </a:solidFill>
                <a:effectLst/>
                <a:latin typeface="-apple-system"/>
              </a:rPr>
              <a:t>inflammatory</a:t>
            </a:r>
            <a:r>
              <a:rPr lang="cs-CZ" sz="1800" b="0" i="0" dirty="0">
                <a:solidFill>
                  <a:srgbClr val="222222"/>
                </a:solidFill>
                <a:effectLst/>
                <a:latin typeface="-apple-system"/>
              </a:rPr>
              <a:t> </a:t>
            </a:r>
            <a:r>
              <a:rPr lang="cs-CZ" sz="1800" b="0" i="0" dirty="0" err="1">
                <a:solidFill>
                  <a:srgbClr val="222222"/>
                </a:solidFill>
                <a:effectLst/>
                <a:latin typeface="-apple-system"/>
              </a:rPr>
              <a:t>cytokines</a:t>
            </a:r>
            <a:r>
              <a:rPr lang="cs-CZ" sz="1800" b="0" i="0" dirty="0">
                <a:solidFill>
                  <a:srgbClr val="222222"/>
                </a:solidFill>
                <a:effectLst/>
                <a:latin typeface="-apple-system"/>
              </a:rPr>
              <a:t>, and </a:t>
            </a:r>
            <a:r>
              <a:rPr lang="cs-CZ" sz="1800" b="0" i="0" dirty="0" err="1">
                <a:solidFill>
                  <a:srgbClr val="222222"/>
                </a:solidFill>
                <a:effectLst/>
                <a:latin typeface="-apple-system"/>
              </a:rPr>
              <a:t>chemokines</a:t>
            </a:r>
            <a:r>
              <a:rPr lang="cs-CZ" sz="1800" b="0" i="0" dirty="0">
                <a:solidFill>
                  <a:srgbClr val="222222"/>
                </a:solidFill>
                <a:effectLst/>
                <a:latin typeface="-apple-system"/>
              </a:rPr>
              <a:t>, </a:t>
            </a:r>
            <a:r>
              <a:rPr lang="cs-CZ" sz="1800" b="0" i="0" dirty="0" err="1">
                <a:solidFill>
                  <a:srgbClr val="222222"/>
                </a:solidFill>
                <a:effectLst/>
                <a:latin typeface="-apple-system"/>
              </a:rPr>
              <a:t>thereby</a:t>
            </a:r>
            <a:r>
              <a:rPr lang="cs-CZ" sz="1800" b="0" i="0" dirty="0">
                <a:solidFill>
                  <a:srgbClr val="222222"/>
                </a:solidFill>
                <a:effectLst/>
                <a:latin typeface="-apple-system"/>
              </a:rPr>
              <a:t> </a:t>
            </a:r>
            <a:r>
              <a:rPr lang="cs-CZ" sz="1800" b="0" i="0" dirty="0" err="1">
                <a:solidFill>
                  <a:srgbClr val="222222"/>
                </a:solidFill>
                <a:effectLst/>
                <a:latin typeface="-apple-system"/>
              </a:rPr>
              <a:t>mediating</a:t>
            </a:r>
            <a:r>
              <a:rPr lang="cs-CZ" sz="1800" b="0" i="0" dirty="0">
                <a:solidFill>
                  <a:srgbClr val="222222"/>
                </a:solidFill>
                <a:effectLst/>
                <a:latin typeface="-apple-system"/>
              </a:rPr>
              <a:t> </a:t>
            </a:r>
            <a:r>
              <a:rPr lang="cs-CZ" sz="1800" b="0" i="0" dirty="0" err="1">
                <a:solidFill>
                  <a:srgbClr val="222222"/>
                </a:solidFill>
                <a:effectLst/>
                <a:latin typeface="-apple-system"/>
              </a:rPr>
              <a:t>extreme</a:t>
            </a:r>
            <a:r>
              <a:rPr lang="cs-CZ" sz="1800" b="0" i="0" dirty="0">
                <a:solidFill>
                  <a:srgbClr val="222222"/>
                </a:solidFill>
                <a:effectLst/>
                <a:latin typeface="-apple-system"/>
              </a:rPr>
              <a:t> </a:t>
            </a:r>
            <a:r>
              <a:rPr lang="cs-CZ" sz="1800" b="0" i="0" dirty="0" err="1">
                <a:solidFill>
                  <a:srgbClr val="222222"/>
                </a:solidFill>
                <a:effectLst/>
                <a:latin typeface="-apple-system"/>
              </a:rPr>
              <a:t>inflammatory</a:t>
            </a:r>
            <a:r>
              <a:rPr lang="cs-CZ" sz="1800" b="0" i="0" dirty="0">
                <a:solidFill>
                  <a:srgbClr val="222222"/>
                </a:solidFill>
                <a:effectLst/>
                <a:latin typeface="-apple-system"/>
              </a:rPr>
              <a:t> </a:t>
            </a:r>
            <a:r>
              <a:rPr lang="cs-CZ" sz="1800" b="0" i="0" dirty="0" err="1">
                <a:solidFill>
                  <a:srgbClr val="222222"/>
                </a:solidFill>
                <a:effectLst/>
                <a:latin typeface="-apple-system"/>
              </a:rPr>
              <a:t>responses</a:t>
            </a:r>
            <a:r>
              <a:rPr lang="cs-CZ" sz="1800" b="0" i="0" dirty="0">
                <a:solidFill>
                  <a:srgbClr val="222222"/>
                </a:solidFill>
                <a:effectLst/>
                <a:latin typeface="-apple-system"/>
              </a:rPr>
              <a:t>. </a:t>
            </a:r>
            <a:endParaRPr lang="cs-CZ" dirty="0">
              <a:latin typeface="Calibri" panose="020F0502020204030204" pitchFamily="34" charset="0"/>
              <a:ea typeface="Calibri" panose="020F0502020204030204" pitchFamily="34" charset="0"/>
              <a:cs typeface="Calibri" panose="020F0502020204030204" pitchFamily="34" charset="0"/>
            </a:endParaRPr>
          </a:p>
        </p:txBody>
      </p:sp>
      <p:pic>
        <p:nvPicPr>
          <p:cNvPr id="4098" name="Picture 2" descr="Could Necroptosis Enhance Cancer Immunotherapy? - NCI">
            <a:extLst>
              <a:ext uri="{FF2B5EF4-FFF2-40B4-BE49-F238E27FC236}">
                <a16:creationId xmlns:a16="http://schemas.microsoft.com/office/drawing/2014/main" id="{90C1E36C-9542-8AA4-4B01-CE8D79A643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6227" y="2030174"/>
            <a:ext cx="5986729" cy="41978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746CAC15-AB79-002C-E4CD-54F0915084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10" y="2314535"/>
            <a:ext cx="5828344" cy="3980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770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5E619E4-72A3-B3AB-5924-496C5ABD507A}"/>
              </a:ext>
            </a:extLst>
          </p:cNvPr>
          <p:cNvSpPr>
            <a:spLocks noGrp="1"/>
          </p:cNvSpPr>
          <p:nvPr>
            <p:ph type="ftr" sz="quarter" idx="10"/>
          </p:nvPr>
        </p:nvSpPr>
        <p:spPr>
          <a:xfrm>
            <a:off x="688332" y="6228000"/>
            <a:ext cx="7920000" cy="252000"/>
          </a:xfrm>
        </p:spPr>
        <p:txBody>
          <a:bodyPr/>
          <a:lstStyle/>
          <a:p>
            <a:r>
              <a:rPr lang="cs-CZ" noProof="0"/>
              <a:t>Cell Death</a:t>
            </a:r>
            <a:r>
              <a:rPr lang="en-GB" noProof="0"/>
              <a:t>/ </a:t>
            </a:r>
            <a:r>
              <a:rPr lang="cs-CZ" noProof="0"/>
              <a:t>Department of Pathological Physiology</a:t>
            </a:r>
            <a:endParaRPr lang="en-GB" noProof="0" dirty="0"/>
          </a:p>
        </p:txBody>
      </p:sp>
      <p:sp>
        <p:nvSpPr>
          <p:cNvPr id="3" name="Zástupný symbol pro číslo snímku 2">
            <a:extLst>
              <a:ext uri="{FF2B5EF4-FFF2-40B4-BE49-F238E27FC236}">
                <a16:creationId xmlns:a16="http://schemas.microsoft.com/office/drawing/2014/main" id="{DB88B144-9C5E-8798-843D-A5C9CA7D12DF}"/>
              </a:ext>
            </a:extLst>
          </p:cNvPr>
          <p:cNvSpPr>
            <a:spLocks noGrp="1"/>
          </p:cNvSpPr>
          <p:nvPr>
            <p:ph type="sldNum" sz="quarter" idx="11"/>
          </p:nvPr>
        </p:nvSpPr>
        <p:spPr/>
        <p:txBody>
          <a:bodyPr/>
          <a:lstStyle/>
          <a:p>
            <a:fld id="{0970407D-EE58-4A0B-824B-1D3AE42DD9CF}" type="slidenum">
              <a:rPr lang="en-GB" altLang="cs-CZ" noProof="0" smtClean="0"/>
              <a:pPr/>
              <a:t>11</a:t>
            </a:fld>
            <a:endParaRPr lang="en-GB" altLang="cs-CZ" noProof="0" dirty="0"/>
          </a:p>
        </p:txBody>
      </p:sp>
      <p:sp>
        <p:nvSpPr>
          <p:cNvPr id="4" name="Nadpis 3">
            <a:extLst>
              <a:ext uri="{FF2B5EF4-FFF2-40B4-BE49-F238E27FC236}">
                <a16:creationId xmlns:a16="http://schemas.microsoft.com/office/drawing/2014/main" id="{B8DB883B-3923-C7CD-BE06-37B78A7AFCF4}"/>
              </a:ext>
            </a:extLst>
          </p:cNvPr>
          <p:cNvSpPr>
            <a:spLocks noGrp="1"/>
          </p:cNvSpPr>
          <p:nvPr>
            <p:ph type="title"/>
          </p:nvPr>
        </p:nvSpPr>
        <p:spPr>
          <a:xfrm>
            <a:off x="203780" y="95443"/>
            <a:ext cx="10753200" cy="451576"/>
          </a:xfrm>
        </p:spPr>
        <p:txBody>
          <a:bodyPr/>
          <a:lstStyle/>
          <a:p>
            <a:r>
              <a:rPr lang="cs-CZ" sz="2800" dirty="0" err="1"/>
              <a:t>Pyroptosis</a:t>
            </a:r>
            <a:endParaRPr lang="cs-CZ" sz="2800" dirty="0"/>
          </a:p>
        </p:txBody>
      </p:sp>
      <p:sp>
        <p:nvSpPr>
          <p:cNvPr id="8" name="TextovéPole 7">
            <a:extLst>
              <a:ext uri="{FF2B5EF4-FFF2-40B4-BE49-F238E27FC236}">
                <a16:creationId xmlns:a16="http://schemas.microsoft.com/office/drawing/2014/main" id="{D78C3183-11B7-DF2D-D071-754D76A149A2}"/>
              </a:ext>
            </a:extLst>
          </p:cNvPr>
          <p:cNvSpPr txBox="1"/>
          <p:nvPr/>
        </p:nvSpPr>
        <p:spPr>
          <a:xfrm>
            <a:off x="414000" y="1358704"/>
            <a:ext cx="4988722" cy="4524315"/>
          </a:xfrm>
          <a:prstGeom prst="rect">
            <a:avLst/>
          </a:prstGeom>
          <a:noFill/>
        </p:spPr>
        <p:txBody>
          <a:bodyPr wrap="square">
            <a:spAutoFit/>
          </a:bodyPr>
          <a:lstStyle/>
          <a:p>
            <a:r>
              <a:rPr lang="en-US"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Pyroptosis</a:t>
            </a:r>
            <a:r>
              <a:rPr lang="en-US"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is characterized by caspase 1-dependent formation of plasma-membrane pores, which leads to pathological ion fluxes that ultimately result in cellular lysis and release of inflammatory intracellular contents.</a:t>
            </a:r>
          </a:p>
          <a:p>
            <a:pPr algn="l"/>
            <a:endPar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pPr algn="l"/>
            <a:endParaRPr lang="cs-CZ" sz="1800"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algn="l"/>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Microorganism</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and host-</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derived</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danger</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signals</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stimulate</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formation</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of</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 multiprotein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complex</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termed</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the</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inflammasome</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which</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leads</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to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processing</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and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activation</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of</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caspase</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1.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Active</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caspase</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1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causes</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pyroptosis</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and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is</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responsible</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for</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proteolytic</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maturation</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of</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the</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inflammatory</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cytokines</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interleukin-1</a:t>
            </a:r>
            <a:r>
              <a:rPr lang="el-GR"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β (</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IL-1</a:t>
            </a:r>
            <a:r>
              <a:rPr lang="el-GR"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β) </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and IL-18.</a:t>
            </a:r>
          </a:p>
          <a:p>
            <a:pPr algn="l">
              <a:buFont typeface="Arial" panose="020B0604020202020204" pitchFamily="34" charset="0"/>
              <a:buChar char="•"/>
            </a:pPr>
            <a:endParaRPr lang="cs-CZ" sz="1800"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algn="l">
              <a:buFont typeface="Arial" panose="020B0604020202020204" pitchFamily="34" charset="0"/>
              <a:buChar char="•"/>
            </a:pPr>
            <a:endPar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0" name="Obrázek 9">
            <a:extLst>
              <a:ext uri="{FF2B5EF4-FFF2-40B4-BE49-F238E27FC236}">
                <a16:creationId xmlns:a16="http://schemas.microsoft.com/office/drawing/2014/main" id="{93E34C77-BA66-DEFC-FD18-06565B02076A}"/>
              </a:ext>
            </a:extLst>
          </p:cNvPr>
          <p:cNvPicPr>
            <a:picLocks noChangeAspect="1"/>
          </p:cNvPicPr>
          <p:nvPr/>
        </p:nvPicPr>
        <p:blipFill>
          <a:blip r:embed="rId2"/>
          <a:stretch>
            <a:fillRect/>
          </a:stretch>
        </p:blipFill>
        <p:spPr>
          <a:xfrm>
            <a:off x="5493294" y="877129"/>
            <a:ext cx="6144525" cy="4615251"/>
          </a:xfrm>
          <a:prstGeom prst="rect">
            <a:avLst/>
          </a:prstGeom>
        </p:spPr>
      </p:pic>
      <p:sp>
        <p:nvSpPr>
          <p:cNvPr id="12" name="TextovéPole 11">
            <a:extLst>
              <a:ext uri="{FF2B5EF4-FFF2-40B4-BE49-F238E27FC236}">
                <a16:creationId xmlns:a16="http://schemas.microsoft.com/office/drawing/2014/main" id="{01E583C3-47EB-2C04-842F-6C58C53BED85}"/>
              </a:ext>
            </a:extLst>
          </p:cNvPr>
          <p:cNvSpPr txBox="1"/>
          <p:nvPr/>
        </p:nvSpPr>
        <p:spPr>
          <a:xfrm>
            <a:off x="5763490" y="5631998"/>
            <a:ext cx="6725392" cy="200055"/>
          </a:xfrm>
          <a:prstGeom prst="rect">
            <a:avLst/>
          </a:prstGeom>
          <a:noFill/>
        </p:spPr>
        <p:txBody>
          <a:bodyPr wrap="square">
            <a:spAutoFit/>
          </a:bodyPr>
          <a:lstStyle/>
          <a:p>
            <a:r>
              <a:rPr lang="cs-CZ" sz="700" b="0" i="0" dirty="0" err="1">
                <a:solidFill>
                  <a:srgbClr val="222222"/>
                </a:solidFill>
                <a:effectLst/>
                <a:latin typeface="-apple-system"/>
              </a:rPr>
              <a:t>Bergsbaken</a:t>
            </a:r>
            <a:r>
              <a:rPr lang="cs-CZ" sz="700" b="0" i="0" dirty="0">
                <a:solidFill>
                  <a:srgbClr val="222222"/>
                </a:solidFill>
                <a:effectLst/>
                <a:latin typeface="-apple-system"/>
              </a:rPr>
              <a:t>, T., Fink, S. &amp; </a:t>
            </a:r>
            <a:r>
              <a:rPr lang="cs-CZ" sz="700" b="0" i="0" dirty="0" err="1">
                <a:solidFill>
                  <a:srgbClr val="222222"/>
                </a:solidFill>
                <a:effectLst/>
                <a:latin typeface="-apple-system"/>
              </a:rPr>
              <a:t>Cookson</a:t>
            </a:r>
            <a:r>
              <a:rPr lang="cs-CZ" sz="700" b="0" i="0" dirty="0">
                <a:solidFill>
                  <a:srgbClr val="222222"/>
                </a:solidFill>
                <a:effectLst/>
                <a:latin typeface="-apple-system"/>
              </a:rPr>
              <a:t>, B. </a:t>
            </a:r>
            <a:r>
              <a:rPr lang="cs-CZ" sz="700" b="0" i="0" dirty="0" err="1">
                <a:solidFill>
                  <a:srgbClr val="222222"/>
                </a:solidFill>
                <a:effectLst/>
                <a:latin typeface="-apple-system"/>
              </a:rPr>
              <a:t>Pyroptosis</a:t>
            </a:r>
            <a:r>
              <a:rPr lang="cs-CZ" sz="700" b="0" i="0" dirty="0">
                <a:solidFill>
                  <a:srgbClr val="222222"/>
                </a:solidFill>
                <a:effectLst/>
                <a:latin typeface="-apple-system"/>
              </a:rPr>
              <a:t>: host cell </a:t>
            </a:r>
            <a:r>
              <a:rPr lang="cs-CZ" sz="700" b="0" i="0" dirty="0" err="1">
                <a:solidFill>
                  <a:srgbClr val="222222"/>
                </a:solidFill>
                <a:effectLst/>
                <a:latin typeface="-apple-system"/>
              </a:rPr>
              <a:t>death</a:t>
            </a:r>
            <a:r>
              <a:rPr lang="cs-CZ" sz="700" b="0" i="0" dirty="0">
                <a:solidFill>
                  <a:srgbClr val="222222"/>
                </a:solidFill>
                <a:effectLst/>
                <a:latin typeface="-apple-system"/>
              </a:rPr>
              <a:t> and </a:t>
            </a:r>
            <a:r>
              <a:rPr lang="cs-CZ" sz="700" b="0" i="0" dirty="0" err="1">
                <a:solidFill>
                  <a:srgbClr val="222222"/>
                </a:solidFill>
                <a:effectLst/>
                <a:latin typeface="-apple-system"/>
              </a:rPr>
              <a:t>inflammation</a:t>
            </a:r>
            <a:r>
              <a:rPr lang="cs-CZ" sz="700" b="0" i="0" dirty="0">
                <a:solidFill>
                  <a:srgbClr val="222222"/>
                </a:solidFill>
                <a:effectLst/>
                <a:latin typeface="-apple-system"/>
              </a:rPr>
              <a:t>. </a:t>
            </a:r>
            <a:r>
              <a:rPr lang="cs-CZ" sz="700" b="0" i="1" dirty="0" err="1">
                <a:solidFill>
                  <a:srgbClr val="222222"/>
                </a:solidFill>
                <a:effectLst/>
                <a:latin typeface="-apple-system"/>
              </a:rPr>
              <a:t>Nat</a:t>
            </a:r>
            <a:r>
              <a:rPr lang="cs-CZ" sz="700" b="0" i="1" dirty="0">
                <a:solidFill>
                  <a:srgbClr val="222222"/>
                </a:solidFill>
                <a:effectLst/>
                <a:latin typeface="-apple-system"/>
              </a:rPr>
              <a:t> </a:t>
            </a:r>
            <a:r>
              <a:rPr lang="cs-CZ" sz="700" b="0" i="1" dirty="0" err="1">
                <a:solidFill>
                  <a:srgbClr val="222222"/>
                </a:solidFill>
                <a:effectLst/>
                <a:latin typeface="-apple-system"/>
              </a:rPr>
              <a:t>Rev</a:t>
            </a:r>
            <a:r>
              <a:rPr lang="cs-CZ" sz="700" b="0" i="1" dirty="0">
                <a:solidFill>
                  <a:srgbClr val="222222"/>
                </a:solidFill>
                <a:effectLst/>
                <a:latin typeface="-apple-system"/>
              </a:rPr>
              <a:t> </a:t>
            </a:r>
            <a:r>
              <a:rPr lang="cs-CZ" sz="700" b="0" i="1" dirty="0" err="1">
                <a:solidFill>
                  <a:srgbClr val="222222"/>
                </a:solidFill>
                <a:effectLst/>
                <a:latin typeface="-apple-system"/>
              </a:rPr>
              <a:t>Microbiol</a:t>
            </a:r>
            <a:r>
              <a:rPr lang="cs-CZ" sz="700" b="0" i="0" dirty="0">
                <a:solidFill>
                  <a:srgbClr val="222222"/>
                </a:solidFill>
                <a:effectLst/>
                <a:latin typeface="-apple-system"/>
              </a:rPr>
              <a:t> </a:t>
            </a:r>
            <a:r>
              <a:rPr lang="cs-CZ" sz="700" b="1" i="0" dirty="0">
                <a:solidFill>
                  <a:srgbClr val="222222"/>
                </a:solidFill>
                <a:effectLst/>
                <a:latin typeface="-apple-system"/>
              </a:rPr>
              <a:t>7</a:t>
            </a:r>
            <a:r>
              <a:rPr lang="cs-CZ" sz="700" b="0" i="0" dirty="0">
                <a:solidFill>
                  <a:srgbClr val="222222"/>
                </a:solidFill>
                <a:effectLst/>
                <a:latin typeface="-apple-system"/>
              </a:rPr>
              <a:t>, 99–109 (2009). https://doi.org/10.1038/nrmicro2070</a:t>
            </a:r>
            <a:endParaRPr lang="cs-CZ" sz="700" dirty="0"/>
          </a:p>
        </p:txBody>
      </p:sp>
    </p:spTree>
    <p:extLst>
      <p:ext uri="{BB962C8B-B14F-4D97-AF65-F5344CB8AC3E}">
        <p14:creationId xmlns:p14="http://schemas.microsoft.com/office/powerpoint/2010/main" val="1776683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5E619E4-72A3-B3AB-5924-496C5ABD507A}"/>
              </a:ext>
            </a:extLst>
          </p:cNvPr>
          <p:cNvSpPr>
            <a:spLocks noGrp="1"/>
          </p:cNvSpPr>
          <p:nvPr>
            <p:ph type="ftr" sz="quarter" idx="10"/>
          </p:nvPr>
        </p:nvSpPr>
        <p:spPr>
          <a:xfrm>
            <a:off x="688332" y="6228000"/>
            <a:ext cx="7920000" cy="252000"/>
          </a:xfrm>
        </p:spPr>
        <p:txBody>
          <a:bodyPr/>
          <a:lstStyle/>
          <a:p>
            <a:r>
              <a:rPr lang="cs-CZ" noProof="0"/>
              <a:t>Cell Death</a:t>
            </a:r>
            <a:r>
              <a:rPr lang="en-GB" noProof="0"/>
              <a:t>/ </a:t>
            </a:r>
            <a:r>
              <a:rPr lang="cs-CZ" noProof="0"/>
              <a:t>Department of Pathological Physiology</a:t>
            </a:r>
            <a:endParaRPr lang="en-GB" noProof="0" dirty="0"/>
          </a:p>
        </p:txBody>
      </p:sp>
      <p:sp>
        <p:nvSpPr>
          <p:cNvPr id="3" name="Zástupný symbol pro číslo snímku 2">
            <a:extLst>
              <a:ext uri="{FF2B5EF4-FFF2-40B4-BE49-F238E27FC236}">
                <a16:creationId xmlns:a16="http://schemas.microsoft.com/office/drawing/2014/main" id="{DB88B144-9C5E-8798-843D-A5C9CA7D12DF}"/>
              </a:ext>
            </a:extLst>
          </p:cNvPr>
          <p:cNvSpPr>
            <a:spLocks noGrp="1"/>
          </p:cNvSpPr>
          <p:nvPr>
            <p:ph type="sldNum" sz="quarter" idx="11"/>
          </p:nvPr>
        </p:nvSpPr>
        <p:spPr/>
        <p:txBody>
          <a:bodyPr/>
          <a:lstStyle/>
          <a:p>
            <a:fld id="{0970407D-EE58-4A0B-824B-1D3AE42DD9CF}" type="slidenum">
              <a:rPr lang="en-GB" altLang="cs-CZ" noProof="0" smtClean="0"/>
              <a:pPr/>
              <a:t>12</a:t>
            </a:fld>
            <a:endParaRPr lang="en-GB" altLang="cs-CZ" noProof="0" dirty="0"/>
          </a:p>
        </p:txBody>
      </p:sp>
      <p:sp>
        <p:nvSpPr>
          <p:cNvPr id="4" name="Nadpis 3">
            <a:extLst>
              <a:ext uri="{FF2B5EF4-FFF2-40B4-BE49-F238E27FC236}">
                <a16:creationId xmlns:a16="http://schemas.microsoft.com/office/drawing/2014/main" id="{B8DB883B-3923-C7CD-BE06-37B78A7AFCF4}"/>
              </a:ext>
            </a:extLst>
          </p:cNvPr>
          <p:cNvSpPr>
            <a:spLocks noGrp="1"/>
          </p:cNvSpPr>
          <p:nvPr>
            <p:ph type="title"/>
          </p:nvPr>
        </p:nvSpPr>
        <p:spPr>
          <a:xfrm>
            <a:off x="203780" y="95443"/>
            <a:ext cx="10753200" cy="451576"/>
          </a:xfrm>
        </p:spPr>
        <p:txBody>
          <a:bodyPr/>
          <a:lstStyle/>
          <a:p>
            <a:r>
              <a:rPr lang="cs-CZ" sz="2800" dirty="0" err="1"/>
              <a:t>Apoptosis</a:t>
            </a:r>
            <a:r>
              <a:rPr lang="cs-CZ" sz="2800" dirty="0"/>
              <a:t> vs. </a:t>
            </a:r>
            <a:r>
              <a:rPr lang="cs-CZ" sz="2800" dirty="0" err="1"/>
              <a:t>lytic</a:t>
            </a:r>
            <a:r>
              <a:rPr lang="cs-CZ" sz="2800" dirty="0"/>
              <a:t> cell </a:t>
            </a:r>
            <a:r>
              <a:rPr lang="cs-CZ" sz="2800" dirty="0" err="1"/>
              <a:t>death</a:t>
            </a:r>
            <a:endParaRPr lang="cs-CZ" sz="2800" dirty="0"/>
          </a:p>
        </p:txBody>
      </p:sp>
      <p:pic>
        <p:nvPicPr>
          <p:cNvPr id="5" name="Picture 2" descr="Fig. 1">
            <a:extLst>
              <a:ext uri="{FF2B5EF4-FFF2-40B4-BE49-F238E27FC236}">
                <a16:creationId xmlns:a16="http://schemas.microsoft.com/office/drawing/2014/main" id="{D1DB290E-6537-C5E4-704D-79DC7271AEA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332" y="1230820"/>
            <a:ext cx="6981283" cy="4313378"/>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2104506B-0941-AA33-7CA7-247DEF057554}"/>
              </a:ext>
            </a:extLst>
          </p:cNvPr>
          <p:cNvSpPr txBox="1"/>
          <p:nvPr/>
        </p:nvSpPr>
        <p:spPr>
          <a:xfrm>
            <a:off x="327317" y="1270091"/>
            <a:ext cx="4106138" cy="4524315"/>
          </a:xfrm>
          <a:prstGeom prst="rect">
            <a:avLst/>
          </a:prstGeom>
          <a:noFill/>
        </p:spPr>
        <p:txBody>
          <a:bodyPr wrap="square" rtlCol="0">
            <a:spAutoFit/>
          </a:bodyPr>
          <a:lstStyle/>
          <a:p>
            <a:pPr marL="285750" indent="-285750">
              <a:buFont typeface="Arial" panose="020B0604020202020204" pitchFamily="34" charset="0"/>
              <a:buChar char="•"/>
            </a:pPr>
            <a:r>
              <a:rPr lang="cs-CZ" sz="1800" b="1" dirty="0">
                <a:solidFill>
                  <a:srgbClr val="222222"/>
                </a:solidFill>
                <a:latin typeface="Calibri" panose="020F0502020204030204" pitchFamily="34" charset="0"/>
                <a:ea typeface="Calibri" panose="020F0502020204030204" pitchFamily="34" charset="0"/>
                <a:cs typeface="Calibri" panose="020F0502020204030204" pitchFamily="34" charset="0"/>
              </a:rPr>
              <a:t>Non-</a:t>
            </a:r>
            <a:r>
              <a:rPr lang="cs-CZ" sz="1800" b="1" dirty="0" err="1">
                <a:solidFill>
                  <a:srgbClr val="222222"/>
                </a:solidFill>
                <a:latin typeface="Calibri" panose="020F0502020204030204" pitchFamily="34" charset="0"/>
                <a:ea typeface="Calibri" panose="020F0502020204030204" pitchFamily="34" charset="0"/>
                <a:cs typeface="Calibri" panose="020F0502020204030204" pitchFamily="34" charset="0"/>
              </a:rPr>
              <a:t>lytic</a:t>
            </a:r>
            <a:r>
              <a:rPr lang="cs-CZ" sz="1800" b="1" dirty="0">
                <a:solidFill>
                  <a:srgbClr val="222222"/>
                </a:solidFill>
                <a:latin typeface="Calibri" panose="020F0502020204030204" pitchFamily="34" charset="0"/>
                <a:ea typeface="Calibri" panose="020F0502020204030204" pitchFamily="34" charset="0"/>
                <a:cs typeface="Calibri" panose="020F0502020204030204" pitchFamily="34" charset="0"/>
              </a:rPr>
              <a:t> cell </a:t>
            </a:r>
            <a:r>
              <a:rPr lang="cs-CZ" sz="1800" b="1" dirty="0" err="1">
                <a:solidFill>
                  <a:srgbClr val="222222"/>
                </a:solidFill>
                <a:latin typeface="Calibri" panose="020F0502020204030204" pitchFamily="34" charset="0"/>
                <a:ea typeface="Calibri" panose="020F0502020204030204" pitchFamily="34" charset="0"/>
                <a:cs typeface="Calibri" panose="020F0502020204030204" pitchFamily="34" charset="0"/>
              </a:rPr>
              <a:t>death</a:t>
            </a:r>
            <a:r>
              <a:rPr lang="cs-CZ" sz="1800" b="1" dirty="0">
                <a:solidFill>
                  <a:srgbClr val="222222"/>
                </a:solidFill>
                <a:latin typeface="Calibri" panose="020F0502020204030204" pitchFamily="34" charset="0"/>
                <a:ea typeface="Calibri" panose="020F0502020204030204" pitchFamily="34" charset="0"/>
                <a:cs typeface="Calibri" panose="020F0502020204030204" pitchFamily="34" charset="0"/>
              </a:rPr>
              <a:t>, </a:t>
            </a:r>
            <a:r>
              <a:rPr lang="cs-CZ" sz="1800" b="1" dirty="0" err="1">
                <a:solidFill>
                  <a:srgbClr val="222222"/>
                </a:solidFill>
                <a:latin typeface="Calibri" panose="020F0502020204030204" pitchFamily="34" charset="0"/>
                <a:ea typeface="Calibri" panose="020F0502020204030204" pitchFamily="34" charset="0"/>
                <a:cs typeface="Calibri" panose="020F0502020204030204" pitchFamily="34" charset="0"/>
              </a:rPr>
              <a:t>apoptosis</a:t>
            </a:r>
            <a:r>
              <a:rPr lang="cs-CZ" sz="1800" b="1" dirty="0">
                <a:solidFill>
                  <a:srgbClr val="222222"/>
                </a:solidFill>
                <a:latin typeface="Calibri" panose="020F0502020204030204" pitchFamily="34" charset="0"/>
                <a:ea typeface="Calibri" panose="020F0502020204030204" pitchFamily="34" charset="0"/>
                <a:cs typeface="Calibri" panose="020F0502020204030204" pitchFamily="34" charset="0"/>
              </a:rPr>
              <a:t> (</a:t>
            </a:r>
            <a:r>
              <a:rPr lang="cs-CZ" sz="1800" b="1" dirty="0" err="1">
                <a:solidFill>
                  <a:srgbClr val="222222"/>
                </a:solidFill>
                <a:latin typeface="Calibri" panose="020F0502020204030204" pitchFamily="34" charset="0"/>
                <a:ea typeface="Calibri" panose="020F0502020204030204" pitchFamily="34" charset="0"/>
                <a:cs typeface="Calibri" panose="020F0502020204030204" pitchFamily="34" charset="0"/>
              </a:rPr>
              <a:t>the</a:t>
            </a:r>
            <a:r>
              <a:rPr lang="cs-CZ" sz="1800" b="1" dirty="0">
                <a:solidFill>
                  <a:srgbClr val="222222"/>
                </a:solidFill>
                <a:latin typeface="Calibri" panose="020F0502020204030204" pitchFamily="34" charset="0"/>
                <a:ea typeface="Calibri" panose="020F0502020204030204" pitchFamily="34" charset="0"/>
                <a:cs typeface="Calibri" panose="020F0502020204030204" pitchFamily="34" charset="0"/>
              </a:rPr>
              <a:t> integrity </a:t>
            </a:r>
            <a:r>
              <a:rPr lang="cs-CZ" sz="1800" b="1" dirty="0" err="1">
                <a:solidFill>
                  <a:srgbClr val="222222"/>
                </a:solidFill>
                <a:latin typeface="Calibri" panose="020F0502020204030204" pitchFamily="34" charset="0"/>
                <a:ea typeface="Calibri" panose="020F0502020204030204" pitchFamily="34" charset="0"/>
                <a:cs typeface="Calibri" panose="020F0502020204030204" pitchFamily="34" charset="0"/>
              </a:rPr>
              <a:t>of</a:t>
            </a:r>
            <a:r>
              <a:rPr lang="cs-CZ" sz="1800" b="1" dirty="0">
                <a:solidFill>
                  <a:srgbClr val="222222"/>
                </a:solidFill>
                <a:latin typeface="Calibri" panose="020F0502020204030204" pitchFamily="34" charset="0"/>
                <a:ea typeface="Calibri" panose="020F0502020204030204" pitchFamily="34" charset="0"/>
                <a:cs typeface="Calibri" panose="020F0502020204030204" pitchFamily="34" charset="0"/>
              </a:rPr>
              <a:t> plasma </a:t>
            </a:r>
            <a:r>
              <a:rPr lang="cs-CZ" sz="1800" b="1" dirty="0" err="1">
                <a:solidFill>
                  <a:srgbClr val="222222"/>
                </a:solidFill>
                <a:latin typeface="Calibri" panose="020F0502020204030204" pitchFamily="34" charset="0"/>
                <a:ea typeface="Calibri" panose="020F0502020204030204" pitchFamily="34" charset="0"/>
                <a:cs typeface="Calibri" panose="020F0502020204030204" pitchFamily="34" charset="0"/>
              </a:rPr>
              <a:t>membrane</a:t>
            </a:r>
            <a:r>
              <a:rPr lang="cs-CZ" sz="1800" b="1" dirty="0">
                <a:solidFill>
                  <a:srgbClr val="222222"/>
                </a:solidFill>
                <a:latin typeface="Calibri" panose="020F0502020204030204" pitchFamily="34" charset="0"/>
                <a:ea typeface="Calibri" panose="020F0502020204030204" pitchFamily="34" charset="0"/>
                <a:cs typeface="Calibri" panose="020F0502020204030204" pitchFamily="34" charset="0"/>
              </a:rPr>
              <a:t> </a:t>
            </a:r>
            <a:r>
              <a:rPr lang="cs-CZ" sz="1800" b="1" dirty="0" err="1">
                <a:solidFill>
                  <a:srgbClr val="222222"/>
                </a:solidFill>
                <a:latin typeface="Calibri" panose="020F0502020204030204" pitchFamily="34" charset="0"/>
                <a:ea typeface="Calibri" panose="020F0502020204030204" pitchFamily="34" charset="0"/>
                <a:cs typeface="Calibri" panose="020F0502020204030204" pitchFamily="34" charset="0"/>
              </a:rPr>
              <a:t>is</a:t>
            </a:r>
            <a:r>
              <a:rPr lang="cs-CZ" sz="1800" b="1" dirty="0">
                <a:solidFill>
                  <a:srgbClr val="222222"/>
                </a:solidFill>
                <a:latin typeface="Calibri" panose="020F0502020204030204" pitchFamily="34" charset="0"/>
                <a:ea typeface="Calibri" panose="020F0502020204030204" pitchFamily="34" charset="0"/>
                <a:cs typeface="Calibri" panose="020F0502020204030204" pitchFamily="34" charset="0"/>
              </a:rPr>
              <a:t> </a:t>
            </a:r>
            <a:r>
              <a:rPr lang="cs-CZ" sz="1800" b="1" dirty="0" err="1">
                <a:solidFill>
                  <a:srgbClr val="222222"/>
                </a:solidFill>
                <a:latin typeface="Calibri" panose="020F0502020204030204" pitchFamily="34" charset="0"/>
                <a:ea typeface="Calibri" panose="020F0502020204030204" pitchFamily="34" charset="0"/>
                <a:cs typeface="Calibri" panose="020F0502020204030204" pitchFamily="34" charset="0"/>
              </a:rPr>
              <a:t>sustained</a:t>
            </a:r>
            <a:r>
              <a:rPr lang="cs-CZ" sz="1800" b="1" dirty="0">
                <a:solidFill>
                  <a:srgbClr val="222222"/>
                </a:solidFill>
                <a:latin typeface="Calibri" panose="020F0502020204030204" pitchFamily="34" charset="0"/>
                <a:ea typeface="Calibri" panose="020F0502020204030204" pitchFamily="34" charset="0"/>
                <a:cs typeface="Calibri" panose="020F0502020204030204" pitchFamily="34" charset="0"/>
              </a:rPr>
              <a:t>).</a:t>
            </a:r>
            <a:endParaRPr lang="cs-CZ" sz="1800" b="1" dirty="0">
              <a:latin typeface="Calibri" panose="020F0502020204030204" pitchFamily="34" charset="0"/>
              <a:ea typeface="Calibri" panose="020F0502020204030204" pitchFamily="34" charset="0"/>
              <a:cs typeface="Calibri" panose="020F0502020204030204" pitchFamily="34" charset="0"/>
            </a:endParaRPr>
          </a:p>
          <a:p>
            <a:endParaRPr lang="cs-CZ" sz="1800" b="1"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sz="18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cs-CZ" sz="18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Plasma </a:t>
            </a:r>
            <a:r>
              <a:rPr lang="cs-CZ" sz="1800" b="1"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membrane</a:t>
            </a:r>
            <a:r>
              <a:rPr lang="cs-CZ" sz="18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1"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rupture</a:t>
            </a:r>
            <a:r>
              <a:rPr lang="cs-CZ" sz="18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(PMR) </a:t>
            </a:r>
            <a:r>
              <a:rPr lang="cs-CZ" sz="1800" b="1"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is</a:t>
            </a:r>
            <a:r>
              <a:rPr lang="cs-CZ" sz="18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1"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the</a:t>
            </a:r>
            <a:r>
              <a:rPr lang="cs-CZ" sz="18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1"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final</a:t>
            </a:r>
            <a:r>
              <a:rPr lang="cs-CZ" sz="18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1"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cataclysmic</a:t>
            </a:r>
            <a:r>
              <a:rPr lang="cs-CZ" sz="18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event in </a:t>
            </a:r>
            <a:r>
              <a:rPr lang="cs-CZ" sz="1800" b="1"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lytic</a:t>
            </a:r>
            <a:r>
              <a:rPr lang="cs-CZ" sz="18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cell </a:t>
            </a:r>
            <a:r>
              <a:rPr lang="cs-CZ" sz="1800" b="1"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death</a:t>
            </a:r>
            <a:r>
              <a:rPr lang="cs-CZ" sz="18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1"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regulated</a:t>
            </a:r>
            <a:r>
              <a:rPr lang="cs-CZ" sz="18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1"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or</a:t>
            </a:r>
            <a:r>
              <a:rPr lang="cs-CZ" sz="18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1"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accidental</a:t>
            </a:r>
            <a:r>
              <a:rPr lang="cs-CZ" sz="18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1"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necrosis</a:t>
            </a:r>
            <a:r>
              <a:rPr lang="cs-CZ" sz="18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p>
          <a:p>
            <a:pPr marL="285750" indent="-285750">
              <a:buFont typeface="Arial" panose="020B0604020202020204" pitchFamily="34" charset="0"/>
              <a:buChar char="•"/>
            </a:pPr>
            <a:endParaRPr lang="cs-CZ" sz="1800" b="1"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cs-CZ" sz="18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PMR </a:t>
            </a:r>
            <a:r>
              <a:rPr lang="cs-CZ" sz="1800" b="1"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releases</a:t>
            </a:r>
            <a:r>
              <a:rPr lang="cs-CZ" sz="18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1"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intracellular</a:t>
            </a:r>
            <a:r>
              <a:rPr lang="cs-CZ" sz="18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1"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molecules</a:t>
            </a:r>
            <a:r>
              <a:rPr lang="cs-CZ" sz="18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1"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known</a:t>
            </a:r>
            <a:r>
              <a:rPr lang="cs-CZ" sz="18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as </a:t>
            </a:r>
            <a:r>
              <a:rPr lang="cs-CZ" sz="1800" b="1"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damage-associated</a:t>
            </a:r>
            <a:r>
              <a:rPr lang="cs-CZ" sz="18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1"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molecular</a:t>
            </a:r>
            <a:r>
              <a:rPr lang="cs-CZ" sz="18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1"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patterns</a:t>
            </a:r>
            <a:r>
              <a:rPr lang="cs-CZ" sz="18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1"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DAMPs</a:t>
            </a:r>
            <a:r>
              <a:rPr lang="cs-CZ" sz="18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1"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that</a:t>
            </a:r>
            <a:r>
              <a:rPr lang="cs-CZ" sz="18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1"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propagate</a:t>
            </a:r>
            <a:r>
              <a:rPr lang="cs-CZ" sz="18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1"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the</a:t>
            </a:r>
            <a:r>
              <a:rPr lang="cs-CZ" sz="18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1"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inflammatory</a:t>
            </a:r>
            <a:r>
              <a:rPr lang="cs-CZ" sz="18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response.</a:t>
            </a:r>
          </a:p>
          <a:p>
            <a:pPr marL="285750" indent="-285750">
              <a:buFont typeface="Arial" panose="020B0604020202020204" pitchFamily="34" charset="0"/>
              <a:buChar char="•"/>
            </a:pPr>
            <a:endParaRPr lang="cs-CZ" sz="1800" b="1" dirty="0">
              <a:solidFill>
                <a:srgbClr val="222222"/>
              </a:solidFill>
              <a:latin typeface="Calibri" panose="020F0502020204030204" pitchFamily="34" charset="0"/>
              <a:ea typeface="Calibri" panose="020F0502020204030204" pitchFamily="34" charset="0"/>
              <a:cs typeface="Calibri" panose="020F0502020204030204" pitchFamily="34" charset="0"/>
            </a:endParaRPr>
          </a:p>
        </p:txBody>
      </p:sp>
      <p:sp>
        <p:nvSpPr>
          <p:cNvPr id="7" name="Obdélník: se zakulacenými rohy 6">
            <a:extLst>
              <a:ext uri="{FF2B5EF4-FFF2-40B4-BE49-F238E27FC236}">
                <a16:creationId xmlns:a16="http://schemas.microsoft.com/office/drawing/2014/main" id="{FAB3F68F-36A4-A02A-FD52-8CB69FA3FE9F}"/>
              </a:ext>
            </a:extLst>
          </p:cNvPr>
          <p:cNvSpPr/>
          <p:nvPr/>
        </p:nvSpPr>
        <p:spPr bwMode="auto">
          <a:xfrm>
            <a:off x="10727380" y="3768437"/>
            <a:ext cx="922317" cy="1017320"/>
          </a:xfrm>
          <a:prstGeom prst="roundRect">
            <a:avLst/>
          </a:prstGeom>
          <a:noFill/>
          <a:ln w="571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9" name="Obdélník: se zakulacenými rohy 8">
            <a:extLst>
              <a:ext uri="{FF2B5EF4-FFF2-40B4-BE49-F238E27FC236}">
                <a16:creationId xmlns:a16="http://schemas.microsoft.com/office/drawing/2014/main" id="{A712148A-4CC3-A3EF-CA4F-A8B2F0EB3CEF}"/>
              </a:ext>
            </a:extLst>
          </p:cNvPr>
          <p:cNvSpPr/>
          <p:nvPr/>
        </p:nvSpPr>
        <p:spPr bwMode="auto">
          <a:xfrm>
            <a:off x="10254347" y="1747653"/>
            <a:ext cx="922317" cy="932212"/>
          </a:xfrm>
          <a:prstGeom prst="roundRect">
            <a:avLst/>
          </a:prstGeom>
          <a:noFill/>
          <a:ln w="5715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961733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5E619E4-72A3-B3AB-5924-496C5ABD507A}"/>
              </a:ext>
            </a:extLst>
          </p:cNvPr>
          <p:cNvSpPr>
            <a:spLocks noGrp="1"/>
          </p:cNvSpPr>
          <p:nvPr>
            <p:ph type="ftr" sz="quarter" idx="10"/>
          </p:nvPr>
        </p:nvSpPr>
        <p:spPr/>
        <p:txBody>
          <a:bodyPr/>
          <a:lstStyle/>
          <a:p>
            <a:r>
              <a:rPr lang="cs-CZ" noProof="0" dirty="0"/>
              <a:t>Cell </a:t>
            </a:r>
            <a:r>
              <a:rPr lang="cs-CZ" noProof="0" dirty="0" err="1"/>
              <a:t>Death</a:t>
            </a:r>
            <a:r>
              <a:rPr lang="en-GB" noProof="0" dirty="0"/>
              <a:t>/ </a:t>
            </a:r>
            <a:r>
              <a:rPr lang="cs-CZ" noProof="0" dirty="0"/>
              <a:t>Department </a:t>
            </a:r>
            <a:r>
              <a:rPr lang="cs-CZ" noProof="0" dirty="0" err="1"/>
              <a:t>of</a:t>
            </a:r>
            <a:r>
              <a:rPr lang="cs-CZ" noProof="0" dirty="0"/>
              <a:t> </a:t>
            </a:r>
            <a:r>
              <a:rPr lang="cs-CZ" noProof="0" dirty="0" err="1"/>
              <a:t>Pathological</a:t>
            </a:r>
            <a:r>
              <a:rPr lang="cs-CZ" noProof="0" dirty="0"/>
              <a:t> </a:t>
            </a:r>
            <a:r>
              <a:rPr lang="cs-CZ" noProof="0" dirty="0" err="1"/>
              <a:t>Physiology</a:t>
            </a:r>
            <a:endParaRPr lang="en-GB" noProof="0" dirty="0"/>
          </a:p>
        </p:txBody>
      </p:sp>
      <p:sp>
        <p:nvSpPr>
          <p:cNvPr id="3" name="Zástupný symbol pro číslo snímku 2">
            <a:extLst>
              <a:ext uri="{FF2B5EF4-FFF2-40B4-BE49-F238E27FC236}">
                <a16:creationId xmlns:a16="http://schemas.microsoft.com/office/drawing/2014/main" id="{DB88B144-9C5E-8798-843D-A5C9CA7D12DF}"/>
              </a:ext>
            </a:extLst>
          </p:cNvPr>
          <p:cNvSpPr>
            <a:spLocks noGrp="1"/>
          </p:cNvSpPr>
          <p:nvPr>
            <p:ph type="sldNum" sz="quarter" idx="11"/>
          </p:nvPr>
        </p:nvSpPr>
        <p:spPr/>
        <p:txBody>
          <a:bodyPr/>
          <a:lstStyle/>
          <a:p>
            <a:fld id="{0970407D-EE58-4A0B-824B-1D3AE42DD9CF}" type="slidenum">
              <a:rPr lang="en-GB" altLang="cs-CZ" noProof="0" smtClean="0"/>
              <a:pPr/>
              <a:t>13</a:t>
            </a:fld>
            <a:endParaRPr lang="en-GB" altLang="cs-CZ" noProof="0" dirty="0"/>
          </a:p>
        </p:txBody>
      </p:sp>
      <p:sp>
        <p:nvSpPr>
          <p:cNvPr id="4" name="Nadpis 3">
            <a:extLst>
              <a:ext uri="{FF2B5EF4-FFF2-40B4-BE49-F238E27FC236}">
                <a16:creationId xmlns:a16="http://schemas.microsoft.com/office/drawing/2014/main" id="{B8DB883B-3923-C7CD-BE06-37B78A7AFCF4}"/>
              </a:ext>
            </a:extLst>
          </p:cNvPr>
          <p:cNvSpPr>
            <a:spLocks noGrp="1"/>
          </p:cNvSpPr>
          <p:nvPr>
            <p:ph type="title"/>
          </p:nvPr>
        </p:nvSpPr>
        <p:spPr>
          <a:xfrm>
            <a:off x="81068" y="123153"/>
            <a:ext cx="10753200" cy="451576"/>
          </a:xfrm>
        </p:spPr>
        <p:txBody>
          <a:bodyPr/>
          <a:lstStyle/>
          <a:p>
            <a:r>
              <a:rPr lang="cs-CZ" sz="2800" dirty="0"/>
              <a:t>Cell </a:t>
            </a:r>
            <a:r>
              <a:rPr lang="cs-CZ" sz="2800" dirty="0" err="1"/>
              <a:t>death</a:t>
            </a:r>
            <a:r>
              <a:rPr lang="cs-CZ" sz="2800" dirty="0"/>
              <a:t> </a:t>
            </a:r>
            <a:r>
              <a:rPr lang="cs-CZ" sz="2800" dirty="0" err="1"/>
              <a:t>proteins</a:t>
            </a:r>
            <a:endParaRPr lang="cs-CZ" sz="2800" dirty="0"/>
          </a:p>
        </p:txBody>
      </p:sp>
      <p:sp>
        <p:nvSpPr>
          <p:cNvPr id="5" name="Zástupný obsah 4">
            <a:extLst>
              <a:ext uri="{FF2B5EF4-FFF2-40B4-BE49-F238E27FC236}">
                <a16:creationId xmlns:a16="http://schemas.microsoft.com/office/drawing/2014/main" id="{621573FD-3C31-AC03-BF65-0F77A30DB62F}"/>
              </a:ext>
            </a:extLst>
          </p:cNvPr>
          <p:cNvSpPr>
            <a:spLocks noGrp="1"/>
          </p:cNvSpPr>
          <p:nvPr>
            <p:ph idx="1"/>
          </p:nvPr>
        </p:nvSpPr>
        <p:spPr>
          <a:xfrm>
            <a:off x="375485" y="899888"/>
            <a:ext cx="11098513" cy="4139998"/>
          </a:xfrm>
        </p:spPr>
        <p:txBody>
          <a:bodyPr/>
          <a:lstStyle/>
          <a:p>
            <a:pPr marL="72000" indent="0" algn="l">
              <a:lnSpc>
                <a:spcPct val="150000"/>
              </a:lnSpc>
              <a:buNone/>
            </a:pPr>
            <a:r>
              <a:rPr lang="en-US" sz="1400" b="0" i="0" dirty="0">
                <a:solidFill>
                  <a:srgbClr val="333333"/>
                </a:solidFill>
                <a:effectLst/>
                <a:latin typeface="pt-serif"/>
              </a:rPr>
              <a:t>Many proteins have been discovered that control whether a cell dies by the processes of apoptosis, necroptosis or </a:t>
            </a:r>
            <a:r>
              <a:rPr lang="en-US" sz="1400" b="0" i="0" dirty="0" err="1">
                <a:solidFill>
                  <a:srgbClr val="333333"/>
                </a:solidFill>
                <a:effectLst/>
                <a:latin typeface="pt-serif"/>
              </a:rPr>
              <a:t>pyroptosis</a:t>
            </a:r>
            <a:r>
              <a:rPr lang="en-US" sz="1400" b="0" i="0" dirty="0">
                <a:solidFill>
                  <a:srgbClr val="333333"/>
                </a:solidFill>
                <a:effectLst/>
                <a:latin typeface="pt-serif"/>
              </a:rPr>
              <a:t>.</a:t>
            </a:r>
          </a:p>
          <a:p>
            <a:pPr marL="72000" indent="0" algn="l">
              <a:lnSpc>
                <a:spcPct val="150000"/>
              </a:lnSpc>
              <a:buNone/>
            </a:pPr>
            <a:r>
              <a:rPr lang="en-US" sz="1400" b="0" i="0" dirty="0">
                <a:solidFill>
                  <a:srgbClr val="333333"/>
                </a:solidFill>
                <a:effectLst/>
                <a:latin typeface="pt-serif"/>
              </a:rPr>
              <a:t>Some key cell death control proteins include:</a:t>
            </a:r>
            <a:endParaRPr lang="cs-CZ" sz="1400" b="0" i="0" dirty="0">
              <a:solidFill>
                <a:srgbClr val="333333"/>
              </a:solidFill>
              <a:effectLst/>
              <a:latin typeface="pt-serif"/>
            </a:endParaRPr>
          </a:p>
          <a:p>
            <a:pPr marL="72000" indent="0" algn="l">
              <a:lnSpc>
                <a:spcPct val="150000"/>
              </a:lnSpc>
              <a:buNone/>
            </a:pPr>
            <a:endParaRPr lang="en-US" sz="1400" b="0" i="0" dirty="0">
              <a:solidFill>
                <a:srgbClr val="333333"/>
              </a:solidFill>
              <a:effectLst/>
              <a:latin typeface="pt-serif"/>
            </a:endParaRPr>
          </a:p>
          <a:p>
            <a:pPr algn="l">
              <a:lnSpc>
                <a:spcPct val="150000"/>
              </a:lnSpc>
              <a:buFont typeface="Arial" panose="020B0604020202020204" pitchFamily="34" charset="0"/>
              <a:buChar char="•"/>
            </a:pPr>
            <a:r>
              <a:rPr lang="en-US" sz="1400" b="1" i="0" dirty="0">
                <a:solidFill>
                  <a:srgbClr val="333333"/>
                </a:solidFill>
                <a:effectLst/>
                <a:latin typeface="pt-serif"/>
              </a:rPr>
              <a:t>Caspases</a:t>
            </a:r>
            <a:r>
              <a:rPr lang="en-US" sz="1400" b="0" i="0" dirty="0">
                <a:solidFill>
                  <a:srgbClr val="333333"/>
                </a:solidFill>
                <a:effectLst/>
                <a:latin typeface="pt-serif"/>
              </a:rPr>
              <a:t>: these enzymes are switched on in apoptotic cells, and digest other proteins to bring about cell death. Some caspases have roles in processes other than cell death.</a:t>
            </a:r>
          </a:p>
          <a:p>
            <a:pPr algn="l">
              <a:lnSpc>
                <a:spcPct val="150000"/>
              </a:lnSpc>
              <a:buFont typeface="Arial" panose="020B0604020202020204" pitchFamily="34" charset="0"/>
              <a:buChar char="•"/>
            </a:pPr>
            <a:r>
              <a:rPr lang="en-US" sz="1400" b="1" i="0" dirty="0">
                <a:solidFill>
                  <a:srgbClr val="333333"/>
                </a:solidFill>
                <a:effectLst/>
                <a:latin typeface="pt-serif"/>
              </a:rPr>
              <a:t>Bcl-2 family proteins</a:t>
            </a:r>
            <a:r>
              <a:rPr lang="en-US" sz="1400" b="0" i="0" dirty="0">
                <a:solidFill>
                  <a:srgbClr val="333333"/>
                </a:solidFill>
                <a:effectLst/>
                <a:latin typeface="pt-serif"/>
              </a:rPr>
              <a:t>: these proteins interact with each other to determine whether a cell undergoes apoptosis or stays alive. Some Bcl-2 family proteins promote survival, and block apoptosis. Others are ‘pro-death’, and trigger apoptosis.</a:t>
            </a:r>
          </a:p>
          <a:p>
            <a:pPr algn="l">
              <a:lnSpc>
                <a:spcPct val="150000"/>
              </a:lnSpc>
              <a:buFont typeface="Arial" panose="020B0604020202020204" pitchFamily="34" charset="0"/>
              <a:buChar char="•"/>
            </a:pPr>
            <a:r>
              <a:rPr lang="en-US" sz="1400" b="1" i="0" dirty="0">
                <a:solidFill>
                  <a:srgbClr val="333333"/>
                </a:solidFill>
                <a:effectLst/>
                <a:latin typeface="pt-serif"/>
              </a:rPr>
              <a:t>Death receptors</a:t>
            </a:r>
            <a:r>
              <a:rPr lang="en-US" sz="1400" b="0" i="0" dirty="0">
                <a:solidFill>
                  <a:srgbClr val="333333"/>
                </a:solidFill>
                <a:effectLst/>
                <a:latin typeface="pt-serif"/>
              </a:rPr>
              <a:t>: these are proteins on the surface of the cell. When they are bound by certain cytokines (hormone-like </a:t>
            </a:r>
            <a:r>
              <a:rPr lang="en-US" sz="1400" b="0" i="0" dirty="0" err="1">
                <a:solidFill>
                  <a:srgbClr val="333333"/>
                </a:solidFill>
                <a:effectLst/>
                <a:latin typeface="pt-serif"/>
              </a:rPr>
              <a:t>signalling</a:t>
            </a:r>
            <a:r>
              <a:rPr lang="en-US" sz="1400" b="0" i="0" dirty="0">
                <a:solidFill>
                  <a:srgbClr val="333333"/>
                </a:solidFill>
                <a:effectLst/>
                <a:latin typeface="pt-serif"/>
              </a:rPr>
              <a:t> proteins), they cause changes in the cell that can lead to cell death.</a:t>
            </a:r>
          </a:p>
          <a:p>
            <a:pPr algn="l">
              <a:lnSpc>
                <a:spcPct val="150000"/>
              </a:lnSpc>
              <a:buFont typeface="Arial" panose="020B0604020202020204" pitchFamily="34" charset="0"/>
              <a:buChar char="•"/>
            </a:pPr>
            <a:r>
              <a:rPr lang="en-US" sz="1400" b="1" i="0" dirty="0">
                <a:solidFill>
                  <a:srgbClr val="333333"/>
                </a:solidFill>
                <a:effectLst/>
                <a:latin typeface="pt-serif"/>
              </a:rPr>
              <a:t>RIP kinases</a:t>
            </a:r>
            <a:r>
              <a:rPr lang="en-US" sz="1400" b="0" i="0" dirty="0">
                <a:solidFill>
                  <a:srgbClr val="333333"/>
                </a:solidFill>
                <a:effectLst/>
                <a:latin typeface="pt-serif"/>
              </a:rPr>
              <a:t>: two proteins called ‘RIP1 kinase’ and ‘RIP3 kinase’ trigger necroptosis.</a:t>
            </a:r>
          </a:p>
          <a:p>
            <a:pPr algn="l">
              <a:lnSpc>
                <a:spcPct val="150000"/>
              </a:lnSpc>
              <a:buFont typeface="Arial" panose="020B0604020202020204" pitchFamily="34" charset="0"/>
              <a:buChar char="•"/>
            </a:pPr>
            <a:r>
              <a:rPr lang="en-US" sz="1400" b="1" i="0" dirty="0">
                <a:solidFill>
                  <a:srgbClr val="333333"/>
                </a:solidFill>
                <a:effectLst/>
                <a:latin typeface="pt-serif"/>
              </a:rPr>
              <a:t>IAPs</a:t>
            </a:r>
            <a:r>
              <a:rPr lang="en-US" sz="1400" b="0" i="0" dirty="0">
                <a:solidFill>
                  <a:srgbClr val="333333"/>
                </a:solidFill>
                <a:effectLst/>
                <a:latin typeface="pt-serif"/>
              </a:rPr>
              <a:t>: or ‘inhibitor of apoptosis proteins’ can prevent cell death. They can do this by blocking several cell death proteins including caspases and RIP1 kinase.</a:t>
            </a:r>
            <a:endParaRPr lang="cs-CZ" sz="1400" b="0" i="0" dirty="0">
              <a:solidFill>
                <a:srgbClr val="333333"/>
              </a:solidFill>
              <a:effectLst/>
              <a:latin typeface="pt-serif"/>
            </a:endParaRPr>
          </a:p>
          <a:p>
            <a:pPr>
              <a:lnSpc>
                <a:spcPct val="150000"/>
              </a:lnSpc>
              <a:buFont typeface="Arial" panose="020B0604020202020204" pitchFamily="34" charset="0"/>
              <a:buChar char="•"/>
            </a:pPr>
            <a:r>
              <a:rPr lang="en-US" sz="1400" b="1" i="0" dirty="0">
                <a:solidFill>
                  <a:srgbClr val="333333"/>
                </a:solidFill>
                <a:effectLst/>
                <a:latin typeface="pt-serif"/>
              </a:rPr>
              <a:t>SMAC/Diablo</a:t>
            </a:r>
            <a:r>
              <a:rPr lang="en-US" sz="1400" b="0" i="0" dirty="0">
                <a:solidFill>
                  <a:srgbClr val="333333"/>
                </a:solidFill>
                <a:effectLst/>
                <a:latin typeface="pt-serif"/>
              </a:rPr>
              <a:t>: is an inhibitor of IAPs. In healthy cells, SMAC is stored away from IAPs, in parts of the cell called mitochondria. When cell death is triggered, SMAC can leak out and block IAPs function. Thus, the release of SMAC out of mitochondria can promote cell death.</a:t>
            </a:r>
          </a:p>
          <a:p>
            <a:pPr algn="l">
              <a:lnSpc>
                <a:spcPct val="150000"/>
              </a:lnSpc>
              <a:buFont typeface="Arial" panose="020B0604020202020204" pitchFamily="34" charset="0"/>
              <a:buChar char="•"/>
            </a:pPr>
            <a:endParaRPr lang="en-US" sz="1400" b="0" i="0" dirty="0">
              <a:solidFill>
                <a:srgbClr val="333333"/>
              </a:solidFill>
              <a:effectLst/>
              <a:latin typeface="pt-serif"/>
            </a:endParaRPr>
          </a:p>
        </p:txBody>
      </p:sp>
    </p:spTree>
    <p:extLst>
      <p:ext uri="{BB962C8B-B14F-4D97-AF65-F5344CB8AC3E}">
        <p14:creationId xmlns:p14="http://schemas.microsoft.com/office/powerpoint/2010/main" val="1695484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gure 1">
            <a:extLst>
              <a:ext uri="{FF2B5EF4-FFF2-40B4-BE49-F238E27FC236}">
                <a16:creationId xmlns:a16="http://schemas.microsoft.com/office/drawing/2014/main" id="{906606F5-196C-28E5-D165-12EAE419E6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5815" y="494688"/>
            <a:ext cx="3478975" cy="5542485"/>
          </a:xfrm>
          <a:prstGeom prst="rect">
            <a:avLst/>
          </a:prstGeom>
          <a:noFill/>
          <a:extLst>
            <a:ext uri="{909E8E84-426E-40DD-AFC4-6F175D3DCCD1}">
              <a14:hiddenFill xmlns:a14="http://schemas.microsoft.com/office/drawing/2010/main">
                <a:solidFill>
                  <a:srgbClr val="FFFFFF"/>
                </a:solidFill>
              </a14:hiddenFill>
            </a:ext>
          </a:extLst>
        </p:spPr>
      </p:pic>
      <p:sp>
        <p:nvSpPr>
          <p:cNvPr id="16" name="Nadpis 15">
            <a:extLst>
              <a:ext uri="{FF2B5EF4-FFF2-40B4-BE49-F238E27FC236}">
                <a16:creationId xmlns:a16="http://schemas.microsoft.com/office/drawing/2014/main" id="{9FE28ABC-ECA1-436A-CE13-89B40FD2007B}"/>
              </a:ext>
            </a:extLst>
          </p:cNvPr>
          <p:cNvSpPr>
            <a:spLocks noGrp="1"/>
          </p:cNvSpPr>
          <p:nvPr>
            <p:ph type="title"/>
          </p:nvPr>
        </p:nvSpPr>
        <p:spPr>
          <a:xfrm>
            <a:off x="114358" y="94566"/>
            <a:ext cx="10753200" cy="451576"/>
          </a:xfrm>
        </p:spPr>
        <p:txBody>
          <a:bodyPr/>
          <a:lstStyle/>
          <a:p>
            <a:r>
              <a:rPr lang="cs-CZ" sz="3600" dirty="0" err="1"/>
              <a:t>Caspases</a:t>
            </a:r>
            <a:endParaRPr lang="cs-CZ" dirty="0"/>
          </a:p>
        </p:txBody>
      </p:sp>
      <p:sp>
        <p:nvSpPr>
          <p:cNvPr id="4" name="TextovéPole 3">
            <a:extLst>
              <a:ext uri="{FF2B5EF4-FFF2-40B4-BE49-F238E27FC236}">
                <a16:creationId xmlns:a16="http://schemas.microsoft.com/office/drawing/2014/main" id="{B89A3796-A510-0E5E-C6FD-90BF4732D03E}"/>
              </a:ext>
            </a:extLst>
          </p:cNvPr>
          <p:cNvSpPr txBox="1"/>
          <p:nvPr/>
        </p:nvSpPr>
        <p:spPr>
          <a:xfrm>
            <a:off x="627412" y="980037"/>
            <a:ext cx="6778831" cy="3139321"/>
          </a:xfrm>
          <a:prstGeom prst="rect">
            <a:avLst/>
          </a:prstGeom>
          <a:noFill/>
        </p:spPr>
        <p:txBody>
          <a:bodyPr wrap="square">
            <a:spAutoFit/>
          </a:bodyPr>
          <a:lstStyle/>
          <a:p>
            <a:pPr algn="l"/>
            <a:r>
              <a:rPr lang="en-US"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The human caspase family regulates crucial biological functions, such as cell death in apoptosis and </a:t>
            </a:r>
            <a:r>
              <a:rPr lang="en-US"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pyroptosis</a:t>
            </a:r>
            <a:r>
              <a:rPr lang="en-US"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as well as non-cell death functions in inflammation, dendrite trimming, and cell differentiation.</a:t>
            </a:r>
            <a:endPar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pPr algn="l"/>
            <a:endParaRPr lang="cs-CZ" sz="1800"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algn="l"/>
            <a:r>
              <a:rPr lang="en-US"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Caspases are a family of cysteine proteases whose functions are inextricably linked with the process of programmed cell death, or apoptosis, in all metazoans, including </a:t>
            </a:r>
            <a:r>
              <a:rPr lang="en-US" sz="1800" b="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C. elegans</a:t>
            </a:r>
            <a:r>
              <a:rPr lang="en-US"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en-US" sz="1800" b="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Drosophila</a:t>
            </a:r>
            <a:r>
              <a:rPr lang="en-US"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mouse and humans.</a:t>
            </a:r>
            <a:endPar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pPr algn="l"/>
            <a:endParaRPr lang="cs-CZ" sz="1800"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algn="l"/>
            <a:r>
              <a:rPr lang="cs-CZ" sz="1800" dirty="0">
                <a:solidFill>
                  <a:srgbClr val="222222"/>
                </a:solidFill>
                <a:latin typeface="Calibri" panose="020F0502020204030204" pitchFamily="34" charset="0"/>
                <a:ea typeface="Calibri" panose="020F0502020204030204" pitchFamily="34" charset="0"/>
                <a:cs typeface="Calibri" panose="020F0502020204030204" pitchFamily="34" charset="0"/>
              </a:rPr>
              <a:t>C</a:t>
            </a:r>
            <a:r>
              <a:rPr lang="en-US"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aspases</a:t>
            </a:r>
            <a:r>
              <a:rPr lang="en-US"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are expressed in cells as inactive zymogens also known as procaspases</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t>
            </a:r>
            <a:endParaRPr lang="en-US"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2520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Nadpis 15">
            <a:extLst>
              <a:ext uri="{FF2B5EF4-FFF2-40B4-BE49-F238E27FC236}">
                <a16:creationId xmlns:a16="http://schemas.microsoft.com/office/drawing/2014/main" id="{9FE28ABC-ECA1-436A-CE13-89B40FD2007B}"/>
              </a:ext>
            </a:extLst>
          </p:cNvPr>
          <p:cNvSpPr>
            <a:spLocks noGrp="1"/>
          </p:cNvSpPr>
          <p:nvPr>
            <p:ph type="title"/>
          </p:nvPr>
        </p:nvSpPr>
        <p:spPr>
          <a:xfrm>
            <a:off x="146026" y="114359"/>
            <a:ext cx="10753200" cy="451576"/>
          </a:xfrm>
        </p:spPr>
        <p:txBody>
          <a:bodyPr/>
          <a:lstStyle/>
          <a:p>
            <a:r>
              <a:rPr lang="cs-CZ" sz="2800" dirty="0" err="1"/>
              <a:t>Caspases</a:t>
            </a:r>
            <a:endParaRPr lang="cs-CZ" dirty="0"/>
          </a:p>
        </p:txBody>
      </p:sp>
      <p:pic>
        <p:nvPicPr>
          <p:cNvPr id="1044" name="Picture 20" descr="Caspases in Cell Death, Inflammation, and Disease. - Abstract - Europe PMC">
            <a:extLst>
              <a:ext uri="{FF2B5EF4-FFF2-40B4-BE49-F238E27FC236}">
                <a16:creationId xmlns:a16="http://schemas.microsoft.com/office/drawing/2014/main" id="{86A1B875-9613-501C-8268-D11546FED67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26723" y="1058146"/>
            <a:ext cx="6494431" cy="4140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F993B1F9-AE53-FC8D-1EA5-B3842122B1CC}"/>
              </a:ext>
            </a:extLst>
          </p:cNvPr>
          <p:cNvSpPr txBox="1"/>
          <p:nvPr/>
        </p:nvSpPr>
        <p:spPr>
          <a:xfrm>
            <a:off x="413547" y="1058146"/>
            <a:ext cx="4205953" cy="5427127"/>
          </a:xfrm>
          <a:prstGeom prst="rect">
            <a:avLst/>
          </a:prstGeom>
          <a:noFill/>
        </p:spPr>
        <p:txBody>
          <a:bodyPr wrap="square">
            <a:spAutoFit/>
          </a:bodyPr>
          <a:lstStyle/>
          <a:p>
            <a:r>
              <a:rPr lang="en-US" sz="16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The human caspase family is divided into three main groups, primarily based on sequence similarity and biological function.</a:t>
            </a:r>
            <a:endParaRPr lang="cs-CZ" sz="16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endParaRPr lang="cs-CZ" sz="1600" b="0" i="0" baseline="30000" dirty="0">
              <a:solidFill>
                <a:srgbClr val="006699"/>
              </a:solidFill>
              <a:effectLst/>
              <a:latin typeface="Calibri" panose="020F0502020204030204" pitchFamily="34" charset="0"/>
              <a:ea typeface="Calibri" panose="020F0502020204030204" pitchFamily="34" charset="0"/>
              <a:cs typeface="Calibri" panose="020F0502020204030204" pitchFamily="34" charset="0"/>
            </a:endParaRPr>
          </a:p>
          <a:p>
            <a:r>
              <a:rPr lang="en-US" sz="16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Group I </a:t>
            </a:r>
            <a:r>
              <a:rPr lang="en-US" sz="16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comprises the inflammatory caspases-1, -4, and -5 (caspase-11 in mouse)</a:t>
            </a:r>
            <a:r>
              <a:rPr lang="cs-CZ" sz="16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en-US" sz="16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Within this group, caspase-1 is the enzyme that has been best characterized and well known for processing of IL-1</a:t>
            </a:r>
            <a:r>
              <a:rPr lang="en-US" sz="1600" b="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β</a:t>
            </a:r>
            <a:r>
              <a:rPr lang="en-US" sz="16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involved in inflammation.</a:t>
            </a:r>
            <a:endParaRPr lang="cs-CZ" sz="16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endParaRPr lang="cs-CZ" sz="16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r>
              <a:rPr lang="en-US" sz="16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Group II </a:t>
            </a:r>
            <a:r>
              <a:rPr lang="en-US" sz="16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is formed by the apoptotic effector caspases-3, -6, and -7 that share a similar short pro-domain, and are classically described as the ‘executors of apoptosis’. </a:t>
            </a:r>
            <a:endParaRPr lang="cs-CZ" sz="16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endParaRPr lang="cs-CZ" sz="16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r>
              <a:rPr lang="en-US" sz="16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Finally, </a:t>
            </a:r>
            <a:r>
              <a:rPr lang="en-US" sz="16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group III </a:t>
            </a:r>
            <a:r>
              <a:rPr lang="en-US" sz="16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includes the human initiator caspases-8, -9, and -10</a:t>
            </a:r>
            <a:endParaRPr lang="cs-CZ" sz="1600"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endParaRPr lang="cs-CZ" sz="1600"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r>
              <a:rPr lang="cs-CZ" sz="1200" b="0" i="0" dirty="0">
                <a:solidFill>
                  <a:srgbClr val="222222"/>
                </a:solidFill>
                <a:effectLst/>
                <a:latin typeface="-apple-system"/>
              </a:rPr>
              <a:t>O</a:t>
            </a:r>
            <a:r>
              <a:rPr lang="en-US" sz="1200" b="0" i="0" dirty="0" err="1">
                <a:solidFill>
                  <a:srgbClr val="222222"/>
                </a:solidFill>
                <a:effectLst/>
                <a:latin typeface="-apple-system"/>
              </a:rPr>
              <a:t>nly</a:t>
            </a:r>
            <a:r>
              <a:rPr lang="en-US" sz="1200" b="0" i="0" dirty="0">
                <a:solidFill>
                  <a:srgbClr val="222222"/>
                </a:solidFill>
                <a:effectLst/>
                <a:latin typeface="-apple-system"/>
              </a:rPr>
              <a:t> subsets of the human population detectably express caspase-12</a:t>
            </a:r>
            <a:r>
              <a:rPr lang="cs-CZ" sz="1200" b="0" i="0" dirty="0">
                <a:solidFill>
                  <a:srgbClr val="222222"/>
                </a:solidFill>
                <a:effectLst/>
                <a:latin typeface="-apple-system"/>
              </a:rPr>
              <a:t>.</a:t>
            </a:r>
            <a:endParaRPr lang="cs-CZ" sz="1200" dirty="0">
              <a:solidFill>
                <a:srgbClr val="222222"/>
              </a:solidFill>
              <a:latin typeface="-apple-system"/>
            </a:endParaRPr>
          </a:p>
          <a:p>
            <a:r>
              <a:rPr lang="cs-CZ" sz="1200" dirty="0">
                <a:solidFill>
                  <a:srgbClr val="222222"/>
                </a:solidFill>
                <a:latin typeface="-apple-system"/>
              </a:rPr>
              <a:t>H</a:t>
            </a:r>
            <a:r>
              <a:rPr lang="en-US" sz="1200" b="0" i="0" dirty="0" err="1">
                <a:solidFill>
                  <a:srgbClr val="222222"/>
                </a:solidFill>
                <a:effectLst/>
                <a:latin typeface="-apple-system"/>
              </a:rPr>
              <a:t>ighly</a:t>
            </a:r>
            <a:r>
              <a:rPr lang="en-US" sz="1200" b="0" i="0" dirty="0">
                <a:solidFill>
                  <a:srgbClr val="222222"/>
                </a:solidFill>
                <a:effectLst/>
                <a:latin typeface="-apple-system"/>
              </a:rPr>
              <a:t> specific role proposed for caspase-14 </a:t>
            </a:r>
            <a:r>
              <a:rPr lang="cs-CZ" sz="1200" b="0" i="0" dirty="0" err="1">
                <a:solidFill>
                  <a:srgbClr val="222222"/>
                </a:solidFill>
                <a:effectLst/>
                <a:latin typeface="-apple-system"/>
              </a:rPr>
              <a:t>is</a:t>
            </a:r>
            <a:r>
              <a:rPr lang="en-US" sz="1200" b="0" i="0" dirty="0">
                <a:solidFill>
                  <a:srgbClr val="222222"/>
                </a:solidFill>
                <a:effectLst/>
                <a:latin typeface="-apple-system"/>
              </a:rPr>
              <a:t> the differentiation process of human keratinocytes.</a:t>
            </a:r>
            <a:endParaRPr lang="cs-CZ" sz="1600"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endParaRPr lang="cs-CZ" sz="1600" dirty="0">
              <a:latin typeface="Calibri" panose="020F0502020204030204" pitchFamily="34" charset="0"/>
              <a:ea typeface="Calibri" panose="020F0502020204030204" pitchFamily="34" charset="0"/>
              <a:cs typeface="Calibri" panose="020F0502020204030204" pitchFamily="34" charset="0"/>
            </a:endParaRPr>
          </a:p>
        </p:txBody>
      </p:sp>
      <p:sp>
        <p:nvSpPr>
          <p:cNvPr id="5" name="TextovéPole 4">
            <a:extLst>
              <a:ext uri="{FF2B5EF4-FFF2-40B4-BE49-F238E27FC236}">
                <a16:creationId xmlns:a16="http://schemas.microsoft.com/office/drawing/2014/main" id="{9337BEA7-DEB5-B9DC-601A-32E6A4981C0A}"/>
              </a:ext>
            </a:extLst>
          </p:cNvPr>
          <p:cNvSpPr txBox="1"/>
          <p:nvPr/>
        </p:nvSpPr>
        <p:spPr>
          <a:xfrm>
            <a:off x="5375064" y="5690557"/>
            <a:ext cx="6856519" cy="369332"/>
          </a:xfrm>
          <a:prstGeom prst="rect">
            <a:avLst/>
          </a:prstGeom>
          <a:noFill/>
        </p:spPr>
        <p:txBody>
          <a:bodyPr wrap="square">
            <a:spAutoFit/>
          </a:bodyPr>
          <a:lstStyle/>
          <a:p>
            <a:r>
              <a:rPr lang="en-US" sz="9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Julien, O., Wells, J. Caspases and their substrates. </a:t>
            </a:r>
            <a:r>
              <a:rPr lang="en-US" sz="900" b="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Cell Death Differ</a:t>
            </a:r>
            <a:r>
              <a:rPr lang="en-US" sz="9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en-US" sz="9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24</a:t>
            </a:r>
            <a:r>
              <a:rPr lang="en-US" sz="9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1380–1389 (2017). </a:t>
            </a:r>
            <a:r>
              <a:rPr lang="en-US" sz="9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hlinkClick r:id="rId3"/>
              </a:rPr>
              <a:t>https://doi.org/10.1038/cdd.2017.44</a:t>
            </a:r>
            <a:endParaRPr lang="cs-CZ" sz="9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endParaRPr lang="cs-CZ" sz="9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0961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Nadpis 15">
            <a:extLst>
              <a:ext uri="{FF2B5EF4-FFF2-40B4-BE49-F238E27FC236}">
                <a16:creationId xmlns:a16="http://schemas.microsoft.com/office/drawing/2014/main" id="{9FE28ABC-ECA1-436A-CE13-89B40FD2007B}"/>
              </a:ext>
            </a:extLst>
          </p:cNvPr>
          <p:cNvSpPr>
            <a:spLocks noGrp="1"/>
          </p:cNvSpPr>
          <p:nvPr>
            <p:ph type="title"/>
          </p:nvPr>
        </p:nvSpPr>
        <p:spPr>
          <a:xfrm>
            <a:off x="146026" y="114359"/>
            <a:ext cx="10753200" cy="451576"/>
          </a:xfrm>
        </p:spPr>
        <p:txBody>
          <a:bodyPr/>
          <a:lstStyle/>
          <a:p>
            <a:r>
              <a:rPr lang="cs-CZ" sz="2800" dirty="0"/>
              <a:t>Bcl-2 </a:t>
            </a:r>
            <a:r>
              <a:rPr lang="cs-CZ" sz="2800" dirty="0" err="1"/>
              <a:t>family</a:t>
            </a:r>
            <a:r>
              <a:rPr lang="cs-CZ" sz="2800" dirty="0"/>
              <a:t> </a:t>
            </a:r>
            <a:r>
              <a:rPr lang="cs-CZ" sz="2800" dirty="0" err="1"/>
              <a:t>proteins</a:t>
            </a:r>
            <a:endParaRPr lang="cs-CZ" dirty="0"/>
          </a:p>
        </p:txBody>
      </p:sp>
      <p:sp>
        <p:nvSpPr>
          <p:cNvPr id="6" name="TextovéPole 5">
            <a:extLst>
              <a:ext uri="{FF2B5EF4-FFF2-40B4-BE49-F238E27FC236}">
                <a16:creationId xmlns:a16="http://schemas.microsoft.com/office/drawing/2014/main" id="{F574065C-614C-0D36-83FF-4D112740156F}"/>
              </a:ext>
            </a:extLst>
          </p:cNvPr>
          <p:cNvSpPr txBox="1"/>
          <p:nvPr/>
        </p:nvSpPr>
        <p:spPr>
          <a:xfrm>
            <a:off x="522514" y="988735"/>
            <a:ext cx="6163293" cy="1477328"/>
          </a:xfrm>
          <a:prstGeom prst="rect">
            <a:avLst/>
          </a:prstGeom>
          <a:noFill/>
        </p:spPr>
        <p:txBody>
          <a:bodyPr wrap="square">
            <a:spAutoFit/>
          </a:bodyPr>
          <a:lstStyle/>
          <a:p>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The</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BCL-2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family</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of</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proteins</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controls</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cell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death</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primarily</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by direct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binding</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interactions</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that</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regulate</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mitochondrial</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outer</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membrane</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permeabilization</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(MOMP)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leading</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to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the</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irreversible</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release</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of</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intermembrane</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space</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proteins</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subsequent</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caspase</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activation</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and </a:t>
            </a:r>
            <a:r>
              <a:rPr lang="cs-CZ"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apoptosis</a:t>
            </a:r>
            <a:r>
              <a:rPr lang="cs-CZ"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endParaRPr lang="cs-CZ" sz="1800" dirty="0">
              <a:latin typeface="Calibri" panose="020F0502020204030204" pitchFamily="34" charset="0"/>
              <a:ea typeface="Calibri" panose="020F0502020204030204" pitchFamily="34" charset="0"/>
              <a:cs typeface="Calibri" panose="020F0502020204030204" pitchFamily="34" charset="0"/>
            </a:endParaRPr>
          </a:p>
        </p:txBody>
      </p:sp>
      <p:pic>
        <p:nvPicPr>
          <p:cNvPr id="9218" name="Picture 2" descr="Figure 2">
            <a:extLst>
              <a:ext uri="{FF2B5EF4-FFF2-40B4-BE49-F238E27FC236}">
                <a16:creationId xmlns:a16="http://schemas.microsoft.com/office/drawing/2014/main" id="{54108A26-7439-C8F8-97C4-5B974AE52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5185" y="565935"/>
            <a:ext cx="4235532" cy="532058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Fig 1">
            <a:extLst>
              <a:ext uri="{FF2B5EF4-FFF2-40B4-BE49-F238E27FC236}">
                <a16:creationId xmlns:a16="http://schemas.microsoft.com/office/drawing/2014/main" id="{3E4F62E7-271D-7D77-6953-8289D04BBE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9606" y="2888863"/>
            <a:ext cx="3930546" cy="3137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102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5E619E4-72A3-B3AB-5924-496C5ABD507A}"/>
              </a:ext>
            </a:extLst>
          </p:cNvPr>
          <p:cNvSpPr>
            <a:spLocks noGrp="1"/>
          </p:cNvSpPr>
          <p:nvPr>
            <p:ph type="ftr" sz="quarter" idx="10"/>
          </p:nvPr>
        </p:nvSpPr>
        <p:spPr/>
        <p:txBody>
          <a:bodyPr/>
          <a:lstStyle/>
          <a:p>
            <a:r>
              <a:rPr lang="cs-CZ" noProof="0" dirty="0"/>
              <a:t>Cell </a:t>
            </a:r>
            <a:r>
              <a:rPr lang="cs-CZ" noProof="0" dirty="0" err="1"/>
              <a:t>Death</a:t>
            </a:r>
            <a:r>
              <a:rPr lang="en-GB" noProof="0" dirty="0"/>
              <a:t>/ </a:t>
            </a:r>
            <a:r>
              <a:rPr lang="cs-CZ" noProof="0" dirty="0"/>
              <a:t>Department </a:t>
            </a:r>
            <a:r>
              <a:rPr lang="cs-CZ" noProof="0" dirty="0" err="1"/>
              <a:t>of</a:t>
            </a:r>
            <a:r>
              <a:rPr lang="cs-CZ" noProof="0" dirty="0"/>
              <a:t> </a:t>
            </a:r>
            <a:r>
              <a:rPr lang="cs-CZ" noProof="0" dirty="0" err="1"/>
              <a:t>Pathological</a:t>
            </a:r>
            <a:r>
              <a:rPr lang="cs-CZ" noProof="0" dirty="0"/>
              <a:t> </a:t>
            </a:r>
            <a:r>
              <a:rPr lang="cs-CZ" noProof="0" dirty="0" err="1"/>
              <a:t>Physiology</a:t>
            </a:r>
            <a:endParaRPr lang="en-GB" noProof="0" dirty="0"/>
          </a:p>
        </p:txBody>
      </p:sp>
      <p:sp>
        <p:nvSpPr>
          <p:cNvPr id="3" name="Zástupný symbol pro číslo snímku 2">
            <a:extLst>
              <a:ext uri="{FF2B5EF4-FFF2-40B4-BE49-F238E27FC236}">
                <a16:creationId xmlns:a16="http://schemas.microsoft.com/office/drawing/2014/main" id="{DB88B144-9C5E-8798-843D-A5C9CA7D12DF}"/>
              </a:ext>
            </a:extLst>
          </p:cNvPr>
          <p:cNvSpPr>
            <a:spLocks noGrp="1"/>
          </p:cNvSpPr>
          <p:nvPr>
            <p:ph type="sldNum" sz="quarter" idx="11"/>
          </p:nvPr>
        </p:nvSpPr>
        <p:spPr/>
        <p:txBody>
          <a:bodyPr/>
          <a:lstStyle/>
          <a:p>
            <a:fld id="{0970407D-EE58-4A0B-824B-1D3AE42DD9CF}" type="slidenum">
              <a:rPr lang="en-GB" altLang="cs-CZ" noProof="0" smtClean="0"/>
              <a:pPr/>
              <a:t>17</a:t>
            </a:fld>
            <a:endParaRPr lang="en-GB" altLang="cs-CZ" noProof="0" dirty="0"/>
          </a:p>
        </p:txBody>
      </p:sp>
      <p:sp>
        <p:nvSpPr>
          <p:cNvPr id="4" name="Nadpis 3">
            <a:extLst>
              <a:ext uri="{FF2B5EF4-FFF2-40B4-BE49-F238E27FC236}">
                <a16:creationId xmlns:a16="http://schemas.microsoft.com/office/drawing/2014/main" id="{B8DB883B-3923-C7CD-BE06-37B78A7AFCF4}"/>
              </a:ext>
            </a:extLst>
          </p:cNvPr>
          <p:cNvSpPr>
            <a:spLocks noGrp="1"/>
          </p:cNvSpPr>
          <p:nvPr>
            <p:ph type="title"/>
          </p:nvPr>
        </p:nvSpPr>
        <p:spPr>
          <a:xfrm>
            <a:off x="81068" y="103361"/>
            <a:ext cx="10753200" cy="451576"/>
          </a:xfrm>
        </p:spPr>
        <p:txBody>
          <a:bodyPr/>
          <a:lstStyle/>
          <a:p>
            <a:r>
              <a:rPr lang="cs-CZ" sz="2800" dirty="0" err="1"/>
              <a:t>How</a:t>
            </a:r>
            <a:r>
              <a:rPr lang="cs-CZ" sz="2800" dirty="0"/>
              <a:t> </a:t>
            </a:r>
            <a:r>
              <a:rPr lang="cs-CZ" sz="2800" dirty="0" err="1"/>
              <a:t>does</a:t>
            </a:r>
            <a:r>
              <a:rPr lang="cs-CZ" sz="2800" dirty="0"/>
              <a:t> cell </a:t>
            </a:r>
            <a:r>
              <a:rPr lang="cs-CZ" sz="2800" dirty="0" err="1"/>
              <a:t>death</a:t>
            </a:r>
            <a:r>
              <a:rPr lang="cs-CZ" sz="2800" dirty="0"/>
              <a:t> </a:t>
            </a:r>
            <a:r>
              <a:rPr lang="cs-CZ" sz="2800" dirty="0" err="1"/>
              <a:t>impact</a:t>
            </a:r>
            <a:r>
              <a:rPr lang="cs-CZ" sz="2800" dirty="0"/>
              <a:t> </a:t>
            </a:r>
            <a:r>
              <a:rPr lang="cs-CZ" sz="2800" dirty="0" err="1"/>
              <a:t>health</a:t>
            </a:r>
            <a:r>
              <a:rPr lang="cs-CZ" sz="2800" dirty="0"/>
              <a:t>?</a:t>
            </a:r>
          </a:p>
        </p:txBody>
      </p:sp>
      <p:sp>
        <p:nvSpPr>
          <p:cNvPr id="5" name="Zástupný obsah 4">
            <a:extLst>
              <a:ext uri="{FF2B5EF4-FFF2-40B4-BE49-F238E27FC236}">
                <a16:creationId xmlns:a16="http://schemas.microsoft.com/office/drawing/2014/main" id="{621573FD-3C31-AC03-BF65-0F77A30DB62F}"/>
              </a:ext>
            </a:extLst>
          </p:cNvPr>
          <p:cNvSpPr>
            <a:spLocks noGrp="1"/>
          </p:cNvSpPr>
          <p:nvPr>
            <p:ph idx="1"/>
          </p:nvPr>
        </p:nvSpPr>
        <p:spPr>
          <a:xfrm>
            <a:off x="375485" y="1109680"/>
            <a:ext cx="5399881" cy="4139998"/>
          </a:xfrm>
        </p:spPr>
        <p:txBody>
          <a:bodyPr/>
          <a:lstStyle/>
          <a:p>
            <a:pPr marL="72000" indent="0" algn="l">
              <a:lnSpc>
                <a:spcPct val="100000"/>
              </a:lnSpc>
              <a:buNone/>
            </a:pPr>
            <a:r>
              <a:rPr lang="en-US" sz="1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Many diseases are associated with abnormal cell death. Some examples of this are:</a:t>
            </a:r>
            <a:endParaRPr lang="cs-CZ" sz="1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marL="72000" indent="0" algn="l">
              <a:lnSpc>
                <a:spcPct val="100000"/>
              </a:lnSpc>
              <a:buNone/>
            </a:pPr>
            <a:endParaRPr lang="cs-CZ" sz="18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algn="l">
              <a:lnSpc>
                <a:spcPct val="100000"/>
              </a:lnSpc>
              <a:buFont typeface="Arial" panose="020B0604020202020204" pitchFamily="34" charset="0"/>
              <a:buChar char="•"/>
            </a:pPr>
            <a:r>
              <a:rPr lang="en-US" sz="1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cancer: cancer cells often resist cell death, even after anti-cancer treatment.</a:t>
            </a:r>
            <a:endParaRPr lang="cs-CZ" sz="1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0000"/>
              </a:lnSpc>
              <a:buFont typeface="Arial" panose="020B0604020202020204" pitchFamily="34" charset="0"/>
              <a:buChar char="•"/>
            </a:pPr>
            <a:endParaRPr lang="en-US" sz="1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0000"/>
              </a:lnSpc>
              <a:buFont typeface="Arial" panose="020B0604020202020204" pitchFamily="34" charset="0"/>
              <a:buChar char="•"/>
            </a:pPr>
            <a:r>
              <a:rPr lang="en-US" sz="1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autoimmunity e.g. Lupus, type 1 diabetes: immune cells that attack the body’s own tissues normally die. If this cell death does not occur it can cause diseases such as lupus or type 1 diabetes.</a:t>
            </a:r>
            <a:endParaRPr lang="cs-CZ" sz="1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0000"/>
              </a:lnSpc>
              <a:buFont typeface="Arial" panose="020B0604020202020204" pitchFamily="34" charset="0"/>
              <a:buChar char="•"/>
            </a:pPr>
            <a:endParaRPr lang="en-US" sz="1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0000"/>
              </a:lnSpc>
              <a:buFont typeface="Arial" panose="020B0604020202020204" pitchFamily="34" charset="0"/>
              <a:buChar char="•"/>
            </a:pPr>
            <a:r>
              <a:rPr lang="en-US" sz="1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viral infection: viruses need to keep a cell alive in order to reproduce. Cell death can therefore prevent viral replication.</a:t>
            </a:r>
            <a:endParaRPr lang="cs-CZ" sz="1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0000"/>
              </a:lnSpc>
              <a:buFont typeface="Arial" panose="020B0604020202020204" pitchFamily="34" charset="0"/>
              <a:buChar char="•"/>
            </a:pPr>
            <a:endParaRPr lang="en-US" sz="1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marL="72000" indent="0" algn="l">
              <a:lnSpc>
                <a:spcPct val="100000"/>
              </a:lnSpc>
              <a:buNone/>
            </a:pPr>
            <a:endParaRPr lang="en-US" sz="1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0242" name="Picture 2" descr="Apoptosis inhibition by intracellular bacteria and its consequence on host  immunity - ScienceDirect">
            <a:extLst>
              <a:ext uri="{FF2B5EF4-FFF2-40B4-BE49-F238E27FC236}">
                <a16:creationId xmlns:a16="http://schemas.microsoft.com/office/drawing/2014/main" id="{3C1E5D01-D7F4-787A-D2B7-B66DCB67C5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974950"/>
            <a:ext cx="5321168" cy="4180918"/>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obsah 4">
            <a:extLst>
              <a:ext uri="{FF2B5EF4-FFF2-40B4-BE49-F238E27FC236}">
                <a16:creationId xmlns:a16="http://schemas.microsoft.com/office/drawing/2014/main" id="{10542410-F0CA-9385-E6E6-EE53C199CD19}"/>
              </a:ext>
            </a:extLst>
          </p:cNvPr>
          <p:cNvSpPr txBox="1">
            <a:spLocks/>
          </p:cNvSpPr>
          <p:nvPr/>
        </p:nvSpPr>
        <p:spPr>
          <a:xfrm>
            <a:off x="375484" y="5034829"/>
            <a:ext cx="11076287" cy="1133075"/>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buFont typeface="Arial" panose="020B0604020202020204" pitchFamily="34" charset="0"/>
              <a:buChar char="•"/>
            </a:pPr>
            <a:endParaRPr lang="en-US" sz="1800" kern="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a:lnSpc>
                <a:spcPct val="100000"/>
              </a:lnSpc>
              <a:buFont typeface="Arial" panose="020B0604020202020204" pitchFamily="34" charset="0"/>
              <a:buChar char="•"/>
            </a:pPr>
            <a:r>
              <a:rPr lang="en-US" sz="1800" kern="0" dirty="0">
                <a:solidFill>
                  <a:srgbClr val="333333"/>
                </a:solidFill>
                <a:latin typeface="Calibri" panose="020F0502020204030204" pitchFamily="34" charset="0"/>
                <a:ea typeface="Calibri" panose="020F0502020204030204" pitchFamily="34" charset="0"/>
                <a:cs typeface="Calibri" panose="020F0502020204030204" pitchFamily="34" charset="0"/>
              </a:rPr>
              <a:t>heart attack: many cells, including those in the heart and brain, trigger their apoptosis machinery when they lose their blood supply.</a:t>
            </a:r>
          </a:p>
          <a:p>
            <a:pPr marL="72000" indent="0">
              <a:lnSpc>
                <a:spcPct val="100000"/>
              </a:lnSpc>
              <a:buFont typeface="Arial" panose="020B0604020202020204" pitchFamily="34" charset="0"/>
              <a:buNone/>
            </a:pPr>
            <a:endParaRPr lang="en-US" sz="1800" kern="0" dirty="0">
              <a:solidFill>
                <a:srgbClr val="333333"/>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5343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5E619E4-72A3-B3AB-5924-496C5ABD507A}"/>
              </a:ext>
            </a:extLst>
          </p:cNvPr>
          <p:cNvSpPr>
            <a:spLocks noGrp="1"/>
          </p:cNvSpPr>
          <p:nvPr>
            <p:ph type="ftr" sz="quarter" idx="10"/>
          </p:nvPr>
        </p:nvSpPr>
        <p:spPr/>
        <p:txBody>
          <a:bodyPr/>
          <a:lstStyle/>
          <a:p>
            <a:r>
              <a:rPr lang="cs-CZ" noProof="0" dirty="0"/>
              <a:t>Cell </a:t>
            </a:r>
            <a:r>
              <a:rPr lang="cs-CZ" noProof="0" dirty="0" err="1"/>
              <a:t>Death</a:t>
            </a:r>
            <a:r>
              <a:rPr lang="en-GB" noProof="0" dirty="0"/>
              <a:t>/ </a:t>
            </a:r>
            <a:r>
              <a:rPr lang="cs-CZ" noProof="0" dirty="0"/>
              <a:t>Department </a:t>
            </a:r>
            <a:r>
              <a:rPr lang="cs-CZ" noProof="0" dirty="0" err="1"/>
              <a:t>of</a:t>
            </a:r>
            <a:r>
              <a:rPr lang="cs-CZ" noProof="0" dirty="0"/>
              <a:t> </a:t>
            </a:r>
            <a:r>
              <a:rPr lang="cs-CZ" noProof="0" dirty="0" err="1"/>
              <a:t>Pathological</a:t>
            </a:r>
            <a:r>
              <a:rPr lang="cs-CZ" noProof="0" dirty="0"/>
              <a:t> </a:t>
            </a:r>
            <a:r>
              <a:rPr lang="cs-CZ" noProof="0" dirty="0" err="1"/>
              <a:t>Physiology</a:t>
            </a:r>
            <a:endParaRPr lang="en-GB" noProof="0" dirty="0"/>
          </a:p>
        </p:txBody>
      </p:sp>
      <p:sp>
        <p:nvSpPr>
          <p:cNvPr id="3" name="Zástupný symbol pro číslo snímku 2">
            <a:extLst>
              <a:ext uri="{FF2B5EF4-FFF2-40B4-BE49-F238E27FC236}">
                <a16:creationId xmlns:a16="http://schemas.microsoft.com/office/drawing/2014/main" id="{DB88B144-9C5E-8798-843D-A5C9CA7D12DF}"/>
              </a:ext>
            </a:extLst>
          </p:cNvPr>
          <p:cNvSpPr>
            <a:spLocks noGrp="1"/>
          </p:cNvSpPr>
          <p:nvPr>
            <p:ph type="sldNum" sz="quarter" idx="11"/>
          </p:nvPr>
        </p:nvSpPr>
        <p:spPr/>
        <p:txBody>
          <a:bodyPr/>
          <a:lstStyle/>
          <a:p>
            <a:fld id="{0970407D-EE58-4A0B-824B-1D3AE42DD9CF}" type="slidenum">
              <a:rPr lang="en-GB" altLang="cs-CZ" noProof="0" smtClean="0"/>
              <a:pPr/>
              <a:t>18</a:t>
            </a:fld>
            <a:endParaRPr lang="en-GB" altLang="cs-CZ" noProof="0" dirty="0"/>
          </a:p>
        </p:txBody>
      </p:sp>
      <p:sp>
        <p:nvSpPr>
          <p:cNvPr id="4" name="Nadpis 3">
            <a:extLst>
              <a:ext uri="{FF2B5EF4-FFF2-40B4-BE49-F238E27FC236}">
                <a16:creationId xmlns:a16="http://schemas.microsoft.com/office/drawing/2014/main" id="{B8DB883B-3923-C7CD-BE06-37B78A7AFCF4}"/>
              </a:ext>
            </a:extLst>
          </p:cNvPr>
          <p:cNvSpPr>
            <a:spLocks noGrp="1"/>
          </p:cNvSpPr>
          <p:nvPr>
            <p:ph type="title"/>
          </p:nvPr>
        </p:nvSpPr>
        <p:spPr>
          <a:xfrm>
            <a:off x="81068" y="123153"/>
            <a:ext cx="10753200" cy="451576"/>
          </a:xfrm>
        </p:spPr>
        <p:txBody>
          <a:bodyPr/>
          <a:lstStyle/>
          <a:p>
            <a:r>
              <a:rPr lang="cs-CZ" sz="2800" dirty="0"/>
              <a:t>New </a:t>
            </a:r>
            <a:r>
              <a:rPr lang="cs-CZ" sz="2800" dirty="0" err="1"/>
              <a:t>medicines</a:t>
            </a:r>
            <a:r>
              <a:rPr lang="cs-CZ" sz="2800" dirty="0"/>
              <a:t> </a:t>
            </a:r>
            <a:r>
              <a:rPr lang="cs-CZ" sz="2800" dirty="0" err="1"/>
              <a:t>targeting</a:t>
            </a:r>
            <a:r>
              <a:rPr lang="cs-CZ" sz="2800" dirty="0"/>
              <a:t> cell </a:t>
            </a:r>
            <a:r>
              <a:rPr lang="cs-CZ" sz="2800" dirty="0" err="1"/>
              <a:t>death</a:t>
            </a:r>
            <a:endParaRPr lang="cs-CZ" sz="2800" dirty="0"/>
          </a:p>
        </p:txBody>
      </p:sp>
      <p:sp>
        <p:nvSpPr>
          <p:cNvPr id="5" name="Zástupný obsah 4">
            <a:extLst>
              <a:ext uri="{FF2B5EF4-FFF2-40B4-BE49-F238E27FC236}">
                <a16:creationId xmlns:a16="http://schemas.microsoft.com/office/drawing/2014/main" id="{621573FD-3C31-AC03-BF65-0F77A30DB62F}"/>
              </a:ext>
            </a:extLst>
          </p:cNvPr>
          <p:cNvSpPr>
            <a:spLocks noGrp="1"/>
          </p:cNvSpPr>
          <p:nvPr>
            <p:ph idx="1"/>
          </p:nvPr>
        </p:nvSpPr>
        <p:spPr>
          <a:xfrm>
            <a:off x="375485" y="899888"/>
            <a:ext cx="11492585" cy="4139998"/>
          </a:xfrm>
        </p:spPr>
        <p:txBody>
          <a:bodyPr/>
          <a:lstStyle/>
          <a:p>
            <a:pPr marL="72000" indent="0" algn="l">
              <a:lnSpc>
                <a:spcPct val="150000"/>
              </a:lnSpc>
              <a:buNone/>
            </a:pPr>
            <a:r>
              <a:rPr lang="en-US" sz="1600" b="0" i="0" dirty="0">
                <a:solidFill>
                  <a:srgbClr val="333333"/>
                </a:solidFill>
                <a:effectLst/>
                <a:latin typeface="pt-serif"/>
              </a:rPr>
              <a:t>Understanding how proteins such as the Bcl-2 family control cell death has led to the development of new drugs to block their function. These have the potential to cause the death of cancer cells, or the immune cells that cause autoimmune disease.</a:t>
            </a:r>
          </a:p>
          <a:p>
            <a:pPr marL="72000" indent="0" algn="l">
              <a:lnSpc>
                <a:spcPct val="150000"/>
              </a:lnSpc>
              <a:buNone/>
            </a:pPr>
            <a:r>
              <a:rPr lang="en-US" sz="1600" b="0" i="0" dirty="0">
                <a:solidFill>
                  <a:srgbClr val="333333"/>
                </a:solidFill>
                <a:effectLst/>
                <a:latin typeface="pt-serif"/>
              </a:rPr>
              <a:t>One set of drugs, called ‘BH3 mimetics’ trigger apoptotic cell death. They do so by preventing the action of ‘pro-survival’ Bcl-2 family proteins. Unless blocked, these pro-survival proteins help cancer cells stay alive, even after anti-cancer treatments such as chemotherapy.</a:t>
            </a:r>
            <a:endParaRPr lang="cs-CZ" sz="1600" b="0" i="0" dirty="0">
              <a:solidFill>
                <a:srgbClr val="333333"/>
              </a:solidFill>
              <a:effectLst/>
              <a:latin typeface="pt-serif"/>
            </a:endParaRPr>
          </a:p>
          <a:p>
            <a:pPr marL="72000" indent="0" algn="l">
              <a:lnSpc>
                <a:spcPct val="150000"/>
              </a:lnSpc>
              <a:buNone/>
            </a:pPr>
            <a:endParaRPr lang="en-US" sz="1600" b="0" i="0" dirty="0">
              <a:solidFill>
                <a:srgbClr val="333333"/>
              </a:solidFill>
              <a:effectLst/>
              <a:latin typeface="pt-serif"/>
            </a:endParaRPr>
          </a:p>
          <a:p>
            <a:pPr marL="72000" indent="0" algn="l">
              <a:lnSpc>
                <a:spcPct val="150000"/>
              </a:lnSpc>
              <a:buNone/>
            </a:pPr>
            <a:r>
              <a:rPr lang="cs-CZ" sz="1600" b="0" i="0" dirty="0" err="1">
                <a:solidFill>
                  <a:srgbClr val="333333"/>
                </a:solidFill>
                <a:effectLst/>
                <a:latin typeface="pt-serif"/>
              </a:rPr>
              <a:t>Clinical</a:t>
            </a:r>
            <a:r>
              <a:rPr lang="cs-CZ" sz="1600" b="0" i="0" dirty="0">
                <a:solidFill>
                  <a:srgbClr val="333333"/>
                </a:solidFill>
                <a:effectLst/>
                <a:latin typeface="pt-serif"/>
              </a:rPr>
              <a:t> </a:t>
            </a:r>
            <a:r>
              <a:rPr lang="cs-CZ" sz="1600" b="0" i="0" dirty="0" err="1">
                <a:solidFill>
                  <a:srgbClr val="333333"/>
                </a:solidFill>
                <a:effectLst/>
                <a:latin typeface="pt-serif"/>
              </a:rPr>
              <a:t>trials</a:t>
            </a:r>
            <a:r>
              <a:rPr lang="cs-CZ" sz="1600" b="0" i="0" dirty="0">
                <a:solidFill>
                  <a:srgbClr val="333333"/>
                </a:solidFill>
                <a:effectLst/>
                <a:latin typeface="pt-serif"/>
              </a:rPr>
              <a:t> </a:t>
            </a:r>
            <a:r>
              <a:rPr lang="en-US" sz="1600" b="0" i="0" dirty="0">
                <a:solidFill>
                  <a:srgbClr val="333333"/>
                </a:solidFill>
                <a:effectLst/>
                <a:latin typeface="pt-serif"/>
              </a:rPr>
              <a:t>are underway to determine whether BH3 mimetics can be used to treat certain cancers. BH3-mimetics might also potentially help treat autoimmune diseases by killing disease-causing white blood cells.</a:t>
            </a:r>
          </a:p>
          <a:p>
            <a:pPr marL="72000" indent="0" algn="l">
              <a:lnSpc>
                <a:spcPct val="150000"/>
              </a:lnSpc>
              <a:buNone/>
            </a:pPr>
            <a:r>
              <a:rPr lang="en-US" sz="1600" b="0" i="0" dirty="0">
                <a:solidFill>
                  <a:srgbClr val="333333"/>
                </a:solidFill>
                <a:effectLst/>
                <a:latin typeface="pt-serif"/>
              </a:rPr>
              <a:t>SMAC-mimetics are agents that, like the SMAC protein, enhance cell death. They do this by stopping IAPs from blocking cell death. They might also be able to help cells die so that chronic viral infections can be cleared.</a:t>
            </a:r>
          </a:p>
          <a:p>
            <a:pPr marL="72000" indent="0" algn="l">
              <a:lnSpc>
                <a:spcPct val="150000"/>
              </a:lnSpc>
              <a:buNone/>
            </a:pPr>
            <a:r>
              <a:rPr lang="en-US" sz="1600" b="0" i="0" dirty="0">
                <a:solidFill>
                  <a:srgbClr val="333333"/>
                </a:solidFill>
                <a:effectLst/>
                <a:latin typeface="pt-serif"/>
              </a:rPr>
              <a:t>There is also considerable interest in agents that can prevent cell death. These could have applications for treating conditions in which there is unwanted cell death, such as stroke, heart attack or neurodegenerative disorders</a:t>
            </a:r>
          </a:p>
        </p:txBody>
      </p:sp>
      <p:pic>
        <p:nvPicPr>
          <p:cNvPr id="6" name="Online médium 5" title="Apoptosis and venetoclax">
            <a:hlinkClick r:id="" action="ppaction://media"/>
            <a:extLst>
              <a:ext uri="{FF2B5EF4-FFF2-40B4-BE49-F238E27FC236}">
                <a16:creationId xmlns:a16="http://schemas.microsoft.com/office/drawing/2014/main" id="{528A72F7-378F-19ED-AF45-BA8AF9451F6C}"/>
              </a:ext>
            </a:extLst>
          </p:cNvPr>
          <p:cNvPicPr>
            <a:picLocks noRot="1" noChangeAspect="1"/>
          </p:cNvPicPr>
          <p:nvPr>
            <a:videoFile r:link="rId1"/>
          </p:nvPr>
        </p:nvPicPr>
        <p:blipFill>
          <a:blip r:embed="rId3"/>
          <a:stretch>
            <a:fillRect/>
          </a:stretch>
        </p:blipFill>
        <p:spPr>
          <a:xfrm>
            <a:off x="9482171" y="5039886"/>
            <a:ext cx="2540000" cy="1435100"/>
          </a:xfrm>
          <a:prstGeom prst="rect">
            <a:avLst/>
          </a:prstGeom>
        </p:spPr>
      </p:pic>
      <p:sp>
        <p:nvSpPr>
          <p:cNvPr id="8" name="TextovéPole 7">
            <a:extLst>
              <a:ext uri="{FF2B5EF4-FFF2-40B4-BE49-F238E27FC236}">
                <a16:creationId xmlns:a16="http://schemas.microsoft.com/office/drawing/2014/main" id="{FD0DEE3F-BD34-523B-3FC2-43A72073B92F}"/>
              </a:ext>
            </a:extLst>
          </p:cNvPr>
          <p:cNvSpPr txBox="1"/>
          <p:nvPr/>
        </p:nvSpPr>
        <p:spPr>
          <a:xfrm>
            <a:off x="3845626" y="5495443"/>
            <a:ext cx="6163292" cy="461665"/>
          </a:xfrm>
          <a:prstGeom prst="rect">
            <a:avLst/>
          </a:prstGeom>
          <a:noFill/>
        </p:spPr>
        <p:txBody>
          <a:bodyPr wrap="square">
            <a:spAutoFit/>
          </a:bodyPr>
          <a:lstStyle/>
          <a:p>
            <a:r>
              <a:rPr lang="cs-CZ" sz="1200" dirty="0">
                <a:latin typeface="Calibri" panose="020F0502020204030204" pitchFamily="34" charset="0"/>
                <a:ea typeface="Calibri" panose="020F0502020204030204" pitchFamily="34" charset="0"/>
                <a:cs typeface="Calibri" panose="020F0502020204030204" pitchFamily="34" charset="0"/>
                <a:hlinkClick r:id="rId4"/>
              </a:rPr>
              <a:t>https://www.youtube.com/watch?v=tzwaPWElklo&amp;ab_channel=WEHImovies</a:t>
            </a:r>
            <a:endParaRPr lang="cs-CZ" sz="1200" dirty="0">
              <a:latin typeface="Calibri" panose="020F0502020204030204" pitchFamily="34" charset="0"/>
              <a:ea typeface="Calibri" panose="020F0502020204030204" pitchFamily="34" charset="0"/>
              <a:cs typeface="Calibri" panose="020F0502020204030204" pitchFamily="34" charset="0"/>
            </a:endParaRPr>
          </a:p>
          <a:p>
            <a:endParaRPr lang="cs-CZ"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954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5E619E4-72A3-B3AB-5924-496C5ABD507A}"/>
              </a:ext>
            </a:extLst>
          </p:cNvPr>
          <p:cNvSpPr>
            <a:spLocks noGrp="1"/>
          </p:cNvSpPr>
          <p:nvPr>
            <p:ph type="ftr" sz="quarter" idx="10"/>
          </p:nvPr>
        </p:nvSpPr>
        <p:spPr/>
        <p:txBody>
          <a:bodyPr/>
          <a:lstStyle/>
          <a:p>
            <a:r>
              <a:rPr lang="cs-CZ" noProof="0"/>
              <a:t>Cell Death</a:t>
            </a:r>
            <a:r>
              <a:rPr lang="en-GB" noProof="0"/>
              <a:t>/ </a:t>
            </a:r>
            <a:r>
              <a:rPr lang="cs-CZ" noProof="0"/>
              <a:t>Department of Pathological Physiology</a:t>
            </a:r>
            <a:endParaRPr lang="en-GB" noProof="0" dirty="0"/>
          </a:p>
        </p:txBody>
      </p:sp>
      <p:sp>
        <p:nvSpPr>
          <p:cNvPr id="3" name="Zástupný symbol pro číslo snímku 2">
            <a:extLst>
              <a:ext uri="{FF2B5EF4-FFF2-40B4-BE49-F238E27FC236}">
                <a16:creationId xmlns:a16="http://schemas.microsoft.com/office/drawing/2014/main" id="{DB88B144-9C5E-8798-843D-A5C9CA7D12DF}"/>
              </a:ext>
            </a:extLst>
          </p:cNvPr>
          <p:cNvSpPr>
            <a:spLocks noGrp="1"/>
          </p:cNvSpPr>
          <p:nvPr>
            <p:ph type="sldNum" sz="quarter" idx="11"/>
          </p:nvPr>
        </p:nvSpPr>
        <p:spPr/>
        <p:txBody>
          <a:bodyPr/>
          <a:lstStyle/>
          <a:p>
            <a:fld id="{0970407D-EE58-4A0B-824B-1D3AE42DD9CF}" type="slidenum">
              <a:rPr lang="en-GB" altLang="cs-CZ" noProof="0" smtClean="0"/>
              <a:pPr/>
              <a:t>19</a:t>
            </a:fld>
            <a:endParaRPr lang="en-GB" altLang="cs-CZ" noProof="0" dirty="0"/>
          </a:p>
        </p:txBody>
      </p:sp>
      <p:sp>
        <p:nvSpPr>
          <p:cNvPr id="4" name="Nadpis 3">
            <a:extLst>
              <a:ext uri="{FF2B5EF4-FFF2-40B4-BE49-F238E27FC236}">
                <a16:creationId xmlns:a16="http://schemas.microsoft.com/office/drawing/2014/main" id="{B8DB883B-3923-C7CD-BE06-37B78A7AFCF4}"/>
              </a:ext>
            </a:extLst>
          </p:cNvPr>
          <p:cNvSpPr>
            <a:spLocks noGrp="1"/>
          </p:cNvSpPr>
          <p:nvPr>
            <p:ph type="title"/>
          </p:nvPr>
        </p:nvSpPr>
        <p:spPr>
          <a:xfrm>
            <a:off x="180029" y="115236"/>
            <a:ext cx="10753200" cy="451576"/>
          </a:xfrm>
        </p:spPr>
        <p:txBody>
          <a:bodyPr/>
          <a:lstStyle/>
          <a:p>
            <a:r>
              <a:rPr lang="cs-CZ" sz="2800" dirty="0" err="1"/>
              <a:t>Autophagy</a:t>
            </a:r>
            <a:endParaRPr lang="cs-CZ" sz="2800" dirty="0"/>
          </a:p>
        </p:txBody>
      </p:sp>
      <p:sp>
        <p:nvSpPr>
          <p:cNvPr id="9" name="TextovéPole 8">
            <a:extLst>
              <a:ext uri="{FF2B5EF4-FFF2-40B4-BE49-F238E27FC236}">
                <a16:creationId xmlns:a16="http://schemas.microsoft.com/office/drawing/2014/main" id="{A93D3715-302A-9BDE-9381-559240A78350}"/>
              </a:ext>
            </a:extLst>
          </p:cNvPr>
          <p:cNvSpPr txBox="1"/>
          <p:nvPr/>
        </p:nvSpPr>
        <p:spPr>
          <a:xfrm>
            <a:off x="298535" y="721689"/>
            <a:ext cx="4095335" cy="5632311"/>
          </a:xfrm>
          <a:prstGeom prst="rect">
            <a:avLst/>
          </a:prstGeom>
          <a:noFill/>
        </p:spPr>
        <p:txBody>
          <a:bodyPr wrap="square">
            <a:spAutoFit/>
          </a:bodyPr>
          <a:lstStyle/>
          <a:p>
            <a:r>
              <a:rPr lang="cs-CZ" sz="1800" b="0" i="0" dirty="0" err="1">
                <a:effectLst/>
                <a:latin typeface="Calibri" panose="020F0502020204030204" pitchFamily="34" charset="0"/>
                <a:ea typeface="Calibri" panose="020F0502020204030204" pitchFamily="34" charset="0"/>
                <a:cs typeface="Calibri" panose="020F0502020204030204" pitchFamily="34" charset="0"/>
              </a:rPr>
              <a:t>Autophagy</a:t>
            </a:r>
            <a:r>
              <a:rPr lang="cs-CZ" sz="1800" b="0" i="0" dirty="0">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effectLst/>
                <a:latin typeface="Calibri" panose="020F0502020204030204" pitchFamily="34" charset="0"/>
                <a:ea typeface="Calibri" panose="020F0502020204030204" pitchFamily="34" charset="0"/>
                <a:cs typeface="Calibri" panose="020F0502020204030204" pitchFamily="34" charset="0"/>
              </a:rPr>
              <a:t>is</a:t>
            </a:r>
            <a:r>
              <a:rPr lang="cs-CZ" sz="1800" b="0" i="0" dirty="0">
                <a:effectLst/>
                <a:latin typeface="Calibri" panose="020F0502020204030204" pitchFamily="34" charset="0"/>
                <a:ea typeface="Calibri" panose="020F0502020204030204" pitchFamily="34" charset="0"/>
                <a:cs typeface="Calibri" panose="020F0502020204030204" pitchFamily="34" charset="0"/>
              </a:rPr>
              <a:t> a </a:t>
            </a:r>
            <a:r>
              <a:rPr lang="cs-CZ" sz="1800" b="0" i="0" dirty="0" err="1">
                <a:effectLst/>
                <a:latin typeface="Calibri" panose="020F0502020204030204" pitchFamily="34" charset="0"/>
                <a:ea typeface="Calibri" panose="020F0502020204030204" pitchFamily="34" charset="0"/>
                <a:cs typeface="Calibri" panose="020F0502020204030204" pitchFamily="34" charset="0"/>
              </a:rPr>
              <a:t>fundamental</a:t>
            </a:r>
            <a:r>
              <a:rPr lang="cs-CZ" sz="1800" b="0" i="0" dirty="0">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effectLst/>
                <a:latin typeface="Calibri" panose="020F0502020204030204" pitchFamily="34" charset="0"/>
                <a:ea typeface="Calibri" panose="020F0502020204030204" pitchFamily="34" charset="0"/>
                <a:cs typeface="Calibri" panose="020F0502020204030204" pitchFamily="34" charset="0"/>
              </a:rPr>
              <a:t>cellular</a:t>
            </a:r>
            <a:r>
              <a:rPr lang="cs-CZ" sz="1800" b="0" i="0" dirty="0">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effectLst/>
                <a:latin typeface="Calibri" panose="020F0502020204030204" pitchFamily="34" charset="0"/>
                <a:ea typeface="Calibri" panose="020F0502020204030204" pitchFamily="34" charset="0"/>
                <a:cs typeface="Calibri" panose="020F0502020204030204" pitchFamily="34" charset="0"/>
              </a:rPr>
              <a:t>process</a:t>
            </a:r>
            <a:r>
              <a:rPr lang="cs-CZ" sz="1800" b="0" i="0" dirty="0">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effectLst/>
                <a:latin typeface="Calibri" panose="020F0502020204030204" pitchFamily="34" charset="0"/>
                <a:ea typeface="Calibri" panose="020F0502020204030204" pitchFamily="34" charset="0"/>
                <a:cs typeface="Calibri" panose="020F0502020204030204" pitchFamily="34" charset="0"/>
              </a:rPr>
              <a:t>that</a:t>
            </a:r>
            <a:r>
              <a:rPr lang="cs-CZ" sz="1800" b="0" i="0" dirty="0">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effectLst/>
                <a:latin typeface="Calibri" panose="020F0502020204030204" pitchFamily="34" charset="0"/>
                <a:ea typeface="Calibri" panose="020F0502020204030204" pitchFamily="34" charset="0"/>
                <a:cs typeface="Calibri" panose="020F0502020204030204" pitchFamily="34" charset="0"/>
              </a:rPr>
              <a:t>eliminates</a:t>
            </a:r>
            <a:r>
              <a:rPr lang="cs-CZ" sz="1800" b="0" i="0" dirty="0">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effectLst/>
                <a:latin typeface="Calibri" panose="020F0502020204030204" pitchFamily="34" charset="0"/>
                <a:ea typeface="Calibri" panose="020F0502020204030204" pitchFamily="34" charset="0"/>
                <a:cs typeface="Calibri" panose="020F0502020204030204" pitchFamily="34" charset="0"/>
              </a:rPr>
              <a:t>molecules</a:t>
            </a:r>
            <a:r>
              <a:rPr lang="cs-CZ" sz="1800" b="0" i="0" dirty="0">
                <a:effectLst/>
                <a:latin typeface="Calibri" panose="020F0502020204030204" pitchFamily="34" charset="0"/>
                <a:ea typeface="Calibri" panose="020F0502020204030204" pitchFamily="34" charset="0"/>
                <a:cs typeface="Calibri" panose="020F0502020204030204" pitchFamily="34" charset="0"/>
              </a:rPr>
              <a:t> and </a:t>
            </a:r>
            <a:r>
              <a:rPr lang="cs-CZ" sz="1800" b="0" i="0" dirty="0" err="1">
                <a:effectLst/>
                <a:latin typeface="Calibri" panose="020F0502020204030204" pitchFamily="34" charset="0"/>
                <a:ea typeface="Calibri" panose="020F0502020204030204" pitchFamily="34" charset="0"/>
                <a:cs typeface="Calibri" panose="020F0502020204030204" pitchFamily="34" charset="0"/>
              </a:rPr>
              <a:t>subcellular</a:t>
            </a:r>
            <a:r>
              <a:rPr lang="cs-CZ" sz="1800" b="0" i="0" dirty="0">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effectLst/>
                <a:latin typeface="Calibri" panose="020F0502020204030204" pitchFamily="34" charset="0"/>
                <a:ea typeface="Calibri" panose="020F0502020204030204" pitchFamily="34" charset="0"/>
                <a:cs typeface="Calibri" panose="020F0502020204030204" pitchFamily="34" charset="0"/>
              </a:rPr>
              <a:t>elements</a:t>
            </a:r>
            <a:r>
              <a:rPr lang="cs-CZ" sz="1800" b="0" i="0" dirty="0">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effectLst/>
                <a:latin typeface="Calibri" panose="020F0502020204030204" pitchFamily="34" charset="0"/>
                <a:ea typeface="Calibri" panose="020F0502020204030204" pitchFamily="34" charset="0"/>
                <a:cs typeface="Calibri" panose="020F0502020204030204" pitchFamily="34" charset="0"/>
              </a:rPr>
              <a:t>including</a:t>
            </a:r>
            <a:r>
              <a:rPr lang="cs-CZ" sz="1800" b="0" i="0" dirty="0">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effectLst/>
                <a:latin typeface="Calibri" panose="020F0502020204030204" pitchFamily="34" charset="0"/>
                <a:ea typeface="Calibri" panose="020F0502020204030204" pitchFamily="34" charset="0"/>
                <a:cs typeface="Calibri" panose="020F0502020204030204" pitchFamily="34" charset="0"/>
              </a:rPr>
              <a:t>nucleic</a:t>
            </a:r>
            <a:r>
              <a:rPr lang="cs-CZ" sz="1800" b="0" i="0" dirty="0">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effectLst/>
                <a:latin typeface="Calibri" panose="020F0502020204030204" pitchFamily="34" charset="0"/>
                <a:ea typeface="Calibri" panose="020F0502020204030204" pitchFamily="34" charset="0"/>
                <a:cs typeface="Calibri" panose="020F0502020204030204" pitchFamily="34" charset="0"/>
              </a:rPr>
              <a:t>acids</a:t>
            </a:r>
            <a:r>
              <a:rPr lang="cs-CZ" sz="1800" b="0" i="0" dirty="0">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effectLst/>
                <a:latin typeface="Calibri" panose="020F0502020204030204" pitchFamily="34" charset="0"/>
                <a:ea typeface="Calibri" panose="020F0502020204030204" pitchFamily="34" charset="0"/>
                <a:cs typeface="Calibri" panose="020F0502020204030204" pitchFamily="34" charset="0"/>
              </a:rPr>
              <a:t>proteins</a:t>
            </a:r>
            <a:r>
              <a:rPr lang="cs-CZ" sz="1800" b="0" i="0" dirty="0">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effectLst/>
                <a:latin typeface="Calibri" panose="020F0502020204030204" pitchFamily="34" charset="0"/>
                <a:ea typeface="Calibri" panose="020F0502020204030204" pitchFamily="34" charset="0"/>
                <a:cs typeface="Calibri" panose="020F0502020204030204" pitchFamily="34" charset="0"/>
              </a:rPr>
              <a:t>lipids</a:t>
            </a:r>
            <a:r>
              <a:rPr lang="cs-CZ" sz="1800" b="0" i="0" dirty="0">
                <a:effectLst/>
                <a:latin typeface="Calibri" panose="020F0502020204030204" pitchFamily="34" charset="0"/>
                <a:ea typeface="Calibri" panose="020F0502020204030204" pitchFamily="34" charset="0"/>
                <a:cs typeface="Calibri" panose="020F0502020204030204" pitchFamily="34" charset="0"/>
              </a:rPr>
              <a:t> and </a:t>
            </a:r>
            <a:r>
              <a:rPr lang="cs-CZ" sz="1800" b="0" i="0" dirty="0" err="1">
                <a:effectLst/>
                <a:latin typeface="Calibri" panose="020F0502020204030204" pitchFamily="34" charset="0"/>
                <a:ea typeface="Calibri" panose="020F0502020204030204" pitchFamily="34" charset="0"/>
                <a:cs typeface="Calibri" panose="020F0502020204030204" pitchFamily="34" charset="0"/>
              </a:rPr>
              <a:t>organelles</a:t>
            </a:r>
            <a:r>
              <a:rPr lang="cs-CZ" sz="1800" b="0" i="0" dirty="0">
                <a:effectLst/>
                <a:latin typeface="Calibri" panose="020F0502020204030204" pitchFamily="34" charset="0"/>
                <a:ea typeface="Calibri" panose="020F0502020204030204" pitchFamily="34" charset="0"/>
                <a:cs typeface="Calibri" panose="020F0502020204030204" pitchFamily="34" charset="0"/>
              </a:rPr>
              <a:t>, via </a:t>
            </a:r>
            <a:r>
              <a:rPr lang="cs-CZ" sz="1800" b="0" i="0" dirty="0" err="1">
                <a:effectLst/>
                <a:latin typeface="Calibri" panose="020F0502020204030204" pitchFamily="34" charset="0"/>
                <a:ea typeface="Calibri" panose="020F0502020204030204" pitchFamily="34" charset="0"/>
                <a:cs typeface="Calibri" panose="020F0502020204030204" pitchFamily="34" charset="0"/>
              </a:rPr>
              <a:t>lysosome-mediated</a:t>
            </a:r>
            <a:r>
              <a:rPr lang="cs-CZ" sz="1800" b="0" i="0" dirty="0">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effectLst/>
                <a:latin typeface="Calibri" panose="020F0502020204030204" pitchFamily="34" charset="0"/>
                <a:ea typeface="Calibri" panose="020F0502020204030204" pitchFamily="34" charset="0"/>
                <a:cs typeface="Calibri" panose="020F0502020204030204" pitchFamily="34" charset="0"/>
              </a:rPr>
              <a:t>degradation</a:t>
            </a:r>
            <a:r>
              <a:rPr lang="cs-CZ" sz="1800" b="0" i="0" dirty="0">
                <a:effectLst/>
                <a:latin typeface="Calibri" panose="020F0502020204030204" pitchFamily="34" charset="0"/>
                <a:ea typeface="Calibri" panose="020F0502020204030204" pitchFamily="34" charset="0"/>
                <a:cs typeface="Calibri" panose="020F0502020204030204" pitchFamily="34" charset="0"/>
              </a:rPr>
              <a:t> to </a:t>
            </a:r>
            <a:r>
              <a:rPr lang="cs-CZ" sz="1800" b="0" i="0" dirty="0" err="1">
                <a:effectLst/>
                <a:latin typeface="Calibri" panose="020F0502020204030204" pitchFamily="34" charset="0"/>
                <a:ea typeface="Calibri" panose="020F0502020204030204" pitchFamily="34" charset="0"/>
                <a:cs typeface="Calibri" panose="020F0502020204030204" pitchFamily="34" charset="0"/>
              </a:rPr>
              <a:t>promote</a:t>
            </a:r>
            <a:r>
              <a:rPr lang="cs-CZ" sz="1800" b="0" i="0" dirty="0">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effectLst/>
                <a:latin typeface="Calibri" panose="020F0502020204030204" pitchFamily="34" charset="0"/>
                <a:ea typeface="Calibri" panose="020F0502020204030204" pitchFamily="34" charset="0"/>
                <a:cs typeface="Calibri" panose="020F0502020204030204" pitchFamily="34" charset="0"/>
              </a:rPr>
              <a:t>homeostasis</a:t>
            </a:r>
            <a:r>
              <a:rPr lang="cs-CZ" sz="1800" b="0" i="0" dirty="0">
                <a:effectLst/>
                <a:latin typeface="Calibri" panose="020F0502020204030204" pitchFamily="34" charset="0"/>
                <a:ea typeface="Calibri" panose="020F0502020204030204" pitchFamily="34" charset="0"/>
                <a:cs typeface="Calibri" panose="020F0502020204030204" pitchFamily="34" charset="0"/>
              </a:rPr>
              <a:t>, </a:t>
            </a:r>
            <a:r>
              <a:rPr lang="cs-CZ" sz="1800" b="0" i="0" dirty="0" err="1">
                <a:effectLst/>
                <a:latin typeface="Calibri" panose="020F0502020204030204" pitchFamily="34" charset="0"/>
                <a:ea typeface="Calibri" panose="020F0502020204030204" pitchFamily="34" charset="0"/>
                <a:cs typeface="Calibri" panose="020F0502020204030204" pitchFamily="34" charset="0"/>
              </a:rPr>
              <a:t>differentiation</a:t>
            </a:r>
            <a:r>
              <a:rPr lang="cs-CZ" sz="1800" b="0" i="0" dirty="0">
                <a:effectLst/>
                <a:latin typeface="Calibri" panose="020F0502020204030204" pitchFamily="34" charset="0"/>
                <a:ea typeface="Calibri" panose="020F0502020204030204" pitchFamily="34" charset="0"/>
                <a:cs typeface="Calibri" panose="020F0502020204030204" pitchFamily="34" charset="0"/>
              </a:rPr>
              <a:t>, development and </a:t>
            </a:r>
            <a:r>
              <a:rPr lang="cs-CZ" sz="1800" b="0" i="0" dirty="0" err="1">
                <a:effectLst/>
                <a:latin typeface="Calibri" panose="020F0502020204030204" pitchFamily="34" charset="0"/>
                <a:ea typeface="Calibri" panose="020F0502020204030204" pitchFamily="34" charset="0"/>
                <a:cs typeface="Calibri" panose="020F0502020204030204" pitchFamily="34" charset="0"/>
              </a:rPr>
              <a:t>survival</a:t>
            </a:r>
            <a:r>
              <a:rPr lang="cs-CZ" sz="1800" b="0" i="0" dirty="0">
                <a:effectLst/>
                <a:latin typeface="Calibri" panose="020F0502020204030204" pitchFamily="34" charset="0"/>
                <a:ea typeface="Calibri" panose="020F0502020204030204" pitchFamily="34" charset="0"/>
                <a:cs typeface="Calibri" panose="020F0502020204030204" pitchFamily="34" charset="0"/>
              </a:rPr>
              <a:t>.</a:t>
            </a:r>
          </a:p>
          <a:p>
            <a:endParaRPr lang="cs-CZ" sz="1800" dirty="0">
              <a:latin typeface="Calibri" panose="020F0502020204030204" pitchFamily="34" charset="0"/>
              <a:ea typeface="Calibri" panose="020F0502020204030204" pitchFamily="34" charset="0"/>
              <a:cs typeface="Calibri" panose="020F0502020204030204" pitchFamily="34" charset="0"/>
            </a:endParaRPr>
          </a:p>
          <a:p>
            <a:r>
              <a:rPr lang="cs-CZ" sz="1800" dirty="0" err="1">
                <a:latin typeface="Calibri" panose="020F0502020204030204" pitchFamily="34" charset="0"/>
                <a:ea typeface="Calibri" panose="020F0502020204030204" pitchFamily="34" charset="0"/>
                <a:cs typeface="Calibri" panose="020F0502020204030204" pitchFamily="34" charset="0"/>
              </a:rPr>
              <a:t>The</a:t>
            </a:r>
            <a:r>
              <a:rPr lang="cs-CZ" sz="1800" dirty="0">
                <a:latin typeface="Calibri" panose="020F0502020204030204" pitchFamily="34" charset="0"/>
                <a:ea typeface="Calibri" panose="020F0502020204030204" pitchFamily="34" charset="0"/>
                <a:cs typeface="Calibri" panose="020F0502020204030204" pitchFamily="34" charset="0"/>
              </a:rPr>
              <a:t> most </a:t>
            </a:r>
            <a:r>
              <a:rPr lang="cs-CZ" sz="1800" dirty="0" err="1">
                <a:latin typeface="Calibri" panose="020F0502020204030204" pitchFamily="34" charset="0"/>
                <a:ea typeface="Calibri" panose="020F0502020204030204" pitchFamily="34" charset="0"/>
                <a:cs typeface="Calibri" panose="020F0502020204030204" pitchFamily="34" charset="0"/>
              </a:rPr>
              <a:t>well-studied</a:t>
            </a:r>
            <a:r>
              <a:rPr lang="cs-CZ" sz="1800" dirty="0">
                <a:latin typeface="Calibri" panose="020F0502020204030204" pitchFamily="34" charset="0"/>
                <a:ea typeface="Calibri" panose="020F0502020204030204" pitchFamily="34" charset="0"/>
                <a:cs typeface="Calibri" panose="020F0502020204030204" pitchFamily="34" charset="0"/>
              </a:rPr>
              <a:t> </a:t>
            </a:r>
            <a:r>
              <a:rPr lang="cs-CZ" sz="1800" dirty="0" err="1">
                <a:latin typeface="Calibri" panose="020F0502020204030204" pitchFamily="34" charset="0"/>
                <a:ea typeface="Calibri" panose="020F0502020204030204" pitchFamily="34" charset="0"/>
                <a:cs typeface="Calibri" panose="020F0502020204030204" pitchFamily="34" charset="0"/>
              </a:rPr>
              <a:t>form</a:t>
            </a:r>
            <a:r>
              <a:rPr lang="cs-CZ" sz="1800" dirty="0">
                <a:latin typeface="Calibri" panose="020F0502020204030204" pitchFamily="34" charset="0"/>
                <a:ea typeface="Calibri" panose="020F0502020204030204" pitchFamily="34" charset="0"/>
                <a:cs typeface="Calibri" panose="020F0502020204030204" pitchFamily="34" charset="0"/>
              </a:rPr>
              <a:t> </a:t>
            </a:r>
            <a:r>
              <a:rPr lang="cs-CZ" sz="1800" dirty="0" err="1">
                <a:latin typeface="Calibri" panose="020F0502020204030204" pitchFamily="34" charset="0"/>
                <a:ea typeface="Calibri" panose="020F0502020204030204" pitchFamily="34" charset="0"/>
                <a:cs typeface="Calibri" panose="020F0502020204030204" pitchFamily="34" charset="0"/>
              </a:rPr>
              <a:t>of</a:t>
            </a:r>
            <a:r>
              <a:rPr lang="cs-CZ" sz="1800" dirty="0">
                <a:latin typeface="Calibri" panose="020F0502020204030204" pitchFamily="34" charset="0"/>
                <a:ea typeface="Calibri" panose="020F0502020204030204" pitchFamily="34" charset="0"/>
                <a:cs typeface="Calibri" panose="020F0502020204030204" pitchFamily="34" charset="0"/>
              </a:rPr>
              <a:t> </a:t>
            </a:r>
            <a:r>
              <a:rPr lang="cs-CZ" sz="1800" dirty="0" err="1">
                <a:latin typeface="Calibri" panose="020F0502020204030204" pitchFamily="34" charset="0"/>
                <a:ea typeface="Calibri" panose="020F0502020204030204" pitchFamily="34" charset="0"/>
                <a:cs typeface="Calibri" panose="020F0502020204030204" pitchFamily="34" charset="0"/>
              </a:rPr>
              <a:t>autophagy</a:t>
            </a:r>
            <a:r>
              <a:rPr lang="cs-CZ" sz="1800" dirty="0">
                <a:latin typeface="Calibri" panose="020F0502020204030204" pitchFamily="34" charset="0"/>
                <a:ea typeface="Calibri" panose="020F0502020204030204" pitchFamily="34" charset="0"/>
                <a:cs typeface="Calibri" panose="020F0502020204030204" pitchFamily="34" charset="0"/>
              </a:rPr>
              <a:t> </a:t>
            </a:r>
            <a:r>
              <a:rPr lang="cs-CZ" sz="1800" dirty="0" err="1">
                <a:latin typeface="Calibri" panose="020F0502020204030204" pitchFamily="34" charset="0"/>
                <a:ea typeface="Calibri" panose="020F0502020204030204" pitchFamily="34" charset="0"/>
                <a:cs typeface="Calibri" panose="020F0502020204030204" pitchFamily="34" charset="0"/>
              </a:rPr>
              <a:t>is</a:t>
            </a:r>
            <a:r>
              <a:rPr lang="cs-CZ" sz="1800" dirty="0">
                <a:latin typeface="Calibri" panose="020F0502020204030204" pitchFamily="34" charset="0"/>
                <a:ea typeface="Calibri" panose="020F0502020204030204" pitchFamily="34" charset="0"/>
                <a:cs typeface="Calibri" panose="020F0502020204030204" pitchFamily="34" charset="0"/>
              </a:rPr>
              <a:t> </a:t>
            </a:r>
            <a:r>
              <a:rPr lang="cs-CZ" sz="1800" dirty="0" err="1">
                <a:latin typeface="Calibri" panose="020F0502020204030204" pitchFamily="34" charset="0"/>
                <a:ea typeface="Calibri" panose="020F0502020204030204" pitchFamily="34" charset="0"/>
                <a:cs typeface="Calibri" panose="020F0502020204030204" pitchFamily="34" charset="0"/>
              </a:rPr>
              <a:t>macroautophagy</a:t>
            </a:r>
            <a:r>
              <a:rPr lang="cs-CZ" sz="1800" dirty="0">
                <a:latin typeface="Calibri" panose="020F0502020204030204" pitchFamily="34" charset="0"/>
                <a:ea typeface="Calibri" panose="020F0502020204030204" pitchFamily="34" charset="0"/>
                <a:cs typeface="Calibri" panose="020F0502020204030204" pitchFamily="34" charset="0"/>
              </a:rPr>
              <a:t>, </a:t>
            </a:r>
            <a:r>
              <a:rPr lang="cs-CZ" sz="1800" dirty="0" err="1">
                <a:latin typeface="Calibri" panose="020F0502020204030204" pitchFamily="34" charset="0"/>
                <a:ea typeface="Calibri" panose="020F0502020204030204" pitchFamily="34" charset="0"/>
                <a:cs typeface="Calibri" panose="020F0502020204030204" pitchFamily="34" charset="0"/>
              </a:rPr>
              <a:t>which</a:t>
            </a:r>
            <a:r>
              <a:rPr lang="cs-CZ" sz="1800" dirty="0">
                <a:latin typeface="Calibri" panose="020F0502020204030204" pitchFamily="34" charset="0"/>
                <a:ea typeface="Calibri" panose="020F0502020204030204" pitchFamily="34" charset="0"/>
                <a:cs typeface="Calibri" panose="020F0502020204030204" pitchFamily="34" charset="0"/>
              </a:rPr>
              <a:t> </a:t>
            </a:r>
            <a:r>
              <a:rPr lang="cs-CZ" sz="1800" dirty="0" err="1">
                <a:latin typeface="Calibri" panose="020F0502020204030204" pitchFamily="34" charset="0"/>
                <a:ea typeface="Calibri" panose="020F0502020204030204" pitchFamily="34" charset="0"/>
                <a:cs typeface="Calibri" panose="020F0502020204030204" pitchFamily="34" charset="0"/>
              </a:rPr>
              <a:t>delivers</a:t>
            </a:r>
            <a:r>
              <a:rPr lang="cs-CZ" sz="1800" dirty="0">
                <a:latin typeface="Calibri" panose="020F0502020204030204" pitchFamily="34" charset="0"/>
                <a:ea typeface="Calibri" panose="020F0502020204030204" pitchFamily="34" charset="0"/>
                <a:cs typeface="Calibri" panose="020F0502020204030204" pitchFamily="34" charset="0"/>
              </a:rPr>
              <a:t> </a:t>
            </a:r>
            <a:r>
              <a:rPr lang="cs-CZ" sz="1800" dirty="0" err="1">
                <a:latin typeface="Calibri" panose="020F0502020204030204" pitchFamily="34" charset="0"/>
                <a:ea typeface="Calibri" panose="020F0502020204030204" pitchFamily="34" charset="0"/>
                <a:cs typeface="Calibri" panose="020F0502020204030204" pitchFamily="34" charset="0"/>
              </a:rPr>
              <a:t>cytoplasmic</a:t>
            </a:r>
            <a:r>
              <a:rPr lang="cs-CZ" sz="1800" dirty="0">
                <a:latin typeface="Calibri" panose="020F0502020204030204" pitchFamily="34" charset="0"/>
                <a:ea typeface="Calibri" panose="020F0502020204030204" pitchFamily="34" charset="0"/>
                <a:cs typeface="Calibri" panose="020F0502020204030204" pitchFamily="34" charset="0"/>
              </a:rPr>
              <a:t> </a:t>
            </a:r>
            <a:r>
              <a:rPr lang="cs-CZ" sz="1800" dirty="0" err="1">
                <a:latin typeface="Calibri" panose="020F0502020204030204" pitchFamily="34" charset="0"/>
                <a:ea typeface="Calibri" panose="020F0502020204030204" pitchFamily="34" charset="0"/>
                <a:cs typeface="Calibri" panose="020F0502020204030204" pitchFamily="34" charset="0"/>
              </a:rPr>
              <a:t>material</a:t>
            </a:r>
            <a:r>
              <a:rPr lang="cs-CZ" sz="1800" dirty="0">
                <a:latin typeface="Calibri" panose="020F0502020204030204" pitchFamily="34" charset="0"/>
                <a:ea typeface="Calibri" panose="020F0502020204030204" pitchFamily="34" charset="0"/>
                <a:cs typeface="Calibri" panose="020F0502020204030204" pitchFamily="34" charset="0"/>
              </a:rPr>
              <a:t> to </a:t>
            </a:r>
            <a:r>
              <a:rPr lang="cs-CZ" sz="1800" dirty="0" err="1">
                <a:latin typeface="Calibri" panose="020F0502020204030204" pitchFamily="34" charset="0"/>
                <a:ea typeface="Calibri" panose="020F0502020204030204" pitchFamily="34" charset="0"/>
                <a:cs typeface="Calibri" panose="020F0502020204030204" pitchFamily="34" charset="0"/>
              </a:rPr>
              <a:t>lysosomes</a:t>
            </a:r>
            <a:r>
              <a:rPr lang="cs-CZ" sz="1800" dirty="0">
                <a:latin typeface="Calibri" panose="020F0502020204030204" pitchFamily="34" charset="0"/>
                <a:ea typeface="Calibri" panose="020F0502020204030204" pitchFamily="34" charset="0"/>
                <a:cs typeface="Calibri" panose="020F0502020204030204" pitchFamily="34" charset="0"/>
              </a:rPr>
              <a:t> via </a:t>
            </a:r>
            <a:r>
              <a:rPr lang="cs-CZ" sz="1800" dirty="0" err="1">
                <a:latin typeface="Calibri" panose="020F0502020204030204" pitchFamily="34" charset="0"/>
                <a:ea typeface="Calibri" panose="020F0502020204030204" pitchFamily="34" charset="0"/>
                <a:cs typeface="Calibri" panose="020F0502020204030204" pitchFamily="34" charset="0"/>
              </a:rPr>
              <a:t>the</a:t>
            </a:r>
            <a:r>
              <a:rPr lang="cs-CZ" sz="1800" dirty="0">
                <a:latin typeface="Calibri" panose="020F0502020204030204" pitchFamily="34" charset="0"/>
                <a:ea typeface="Calibri" panose="020F0502020204030204" pitchFamily="34" charset="0"/>
                <a:cs typeface="Calibri" panose="020F0502020204030204" pitchFamily="34" charset="0"/>
              </a:rPr>
              <a:t> double-</a:t>
            </a:r>
            <a:r>
              <a:rPr lang="cs-CZ" sz="1800" dirty="0" err="1">
                <a:latin typeface="Calibri" panose="020F0502020204030204" pitchFamily="34" charset="0"/>
                <a:ea typeface="Calibri" panose="020F0502020204030204" pitchFamily="34" charset="0"/>
                <a:cs typeface="Calibri" panose="020F0502020204030204" pitchFamily="34" charset="0"/>
              </a:rPr>
              <a:t>membraned</a:t>
            </a:r>
            <a:r>
              <a:rPr lang="cs-CZ" sz="1800" dirty="0">
                <a:latin typeface="Calibri" panose="020F0502020204030204" pitchFamily="34" charset="0"/>
                <a:ea typeface="Calibri" panose="020F0502020204030204" pitchFamily="34" charset="0"/>
                <a:cs typeface="Calibri" panose="020F0502020204030204" pitchFamily="34" charset="0"/>
              </a:rPr>
              <a:t> </a:t>
            </a:r>
            <a:r>
              <a:rPr lang="cs-CZ" sz="1800" dirty="0" err="1">
                <a:latin typeface="Calibri" panose="020F0502020204030204" pitchFamily="34" charset="0"/>
                <a:ea typeface="Calibri" panose="020F0502020204030204" pitchFamily="34" charset="0"/>
                <a:cs typeface="Calibri" panose="020F0502020204030204" pitchFamily="34" charset="0"/>
              </a:rPr>
              <a:t>autophagosome</a:t>
            </a:r>
            <a:r>
              <a:rPr lang="cs-CZ" sz="1800" dirty="0">
                <a:latin typeface="Calibri" panose="020F0502020204030204" pitchFamily="34" charset="0"/>
                <a:ea typeface="Calibri" panose="020F0502020204030204" pitchFamily="34" charset="0"/>
                <a:cs typeface="Calibri" panose="020F0502020204030204" pitchFamily="34" charset="0"/>
              </a:rPr>
              <a:t>. </a:t>
            </a:r>
            <a:r>
              <a:rPr lang="cs-CZ" sz="1800" dirty="0" err="1">
                <a:latin typeface="Calibri" panose="020F0502020204030204" pitchFamily="34" charset="0"/>
                <a:ea typeface="Calibri" panose="020F0502020204030204" pitchFamily="34" charset="0"/>
                <a:cs typeface="Calibri" panose="020F0502020204030204" pitchFamily="34" charset="0"/>
              </a:rPr>
              <a:t>Other</a:t>
            </a:r>
            <a:r>
              <a:rPr lang="cs-CZ" sz="1800" dirty="0">
                <a:latin typeface="Calibri" panose="020F0502020204030204" pitchFamily="34" charset="0"/>
                <a:ea typeface="Calibri" panose="020F0502020204030204" pitchFamily="34" charset="0"/>
                <a:cs typeface="Calibri" panose="020F0502020204030204" pitchFamily="34" charset="0"/>
              </a:rPr>
              <a:t> </a:t>
            </a:r>
            <a:r>
              <a:rPr lang="cs-CZ" sz="1800" dirty="0" err="1">
                <a:latin typeface="Calibri" panose="020F0502020204030204" pitchFamily="34" charset="0"/>
                <a:ea typeface="Calibri" panose="020F0502020204030204" pitchFamily="34" charset="0"/>
                <a:cs typeface="Calibri" panose="020F0502020204030204" pitchFamily="34" charset="0"/>
              </a:rPr>
              <a:t>forms</a:t>
            </a:r>
            <a:r>
              <a:rPr lang="cs-CZ" sz="1800" dirty="0">
                <a:latin typeface="Calibri" panose="020F0502020204030204" pitchFamily="34" charset="0"/>
                <a:ea typeface="Calibri" panose="020F0502020204030204" pitchFamily="34" charset="0"/>
                <a:cs typeface="Calibri" panose="020F0502020204030204" pitchFamily="34" charset="0"/>
              </a:rPr>
              <a:t> </a:t>
            </a:r>
            <a:r>
              <a:rPr lang="cs-CZ" sz="1800" dirty="0" err="1">
                <a:latin typeface="Calibri" panose="020F0502020204030204" pitchFamily="34" charset="0"/>
                <a:ea typeface="Calibri" panose="020F0502020204030204" pitchFamily="34" charset="0"/>
                <a:cs typeface="Calibri" panose="020F0502020204030204" pitchFamily="34" charset="0"/>
              </a:rPr>
              <a:t>of</a:t>
            </a:r>
            <a:r>
              <a:rPr lang="cs-CZ" sz="1800" dirty="0">
                <a:latin typeface="Calibri" panose="020F0502020204030204" pitchFamily="34" charset="0"/>
                <a:ea typeface="Calibri" panose="020F0502020204030204" pitchFamily="34" charset="0"/>
                <a:cs typeface="Calibri" panose="020F0502020204030204" pitchFamily="34" charset="0"/>
              </a:rPr>
              <a:t> </a:t>
            </a:r>
            <a:r>
              <a:rPr lang="cs-CZ" sz="1800" dirty="0" err="1">
                <a:latin typeface="Calibri" panose="020F0502020204030204" pitchFamily="34" charset="0"/>
                <a:ea typeface="Calibri" panose="020F0502020204030204" pitchFamily="34" charset="0"/>
                <a:cs typeface="Calibri" panose="020F0502020204030204" pitchFamily="34" charset="0"/>
              </a:rPr>
              <a:t>autophagy</a:t>
            </a:r>
            <a:r>
              <a:rPr lang="cs-CZ" sz="1800" dirty="0">
                <a:latin typeface="Calibri" panose="020F0502020204030204" pitchFamily="34" charset="0"/>
                <a:ea typeface="Calibri" panose="020F0502020204030204" pitchFamily="34" charset="0"/>
                <a:cs typeface="Calibri" panose="020F0502020204030204" pitchFamily="34" charset="0"/>
              </a:rPr>
              <a:t>, </a:t>
            </a:r>
            <a:r>
              <a:rPr lang="cs-CZ" sz="1800" dirty="0" err="1">
                <a:latin typeface="Calibri" panose="020F0502020204030204" pitchFamily="34" charset="0"/>
                <a:ea typeface="Calibri" panose="020F0502020204030204" pitchFamily="34" charset="0"/>
                <a:cs typeface="Calibri" panose="020F0502020204030204" pitchFamily="34" charset="0"/>
              </a:rPr>
              <a:t>namely</a:t>
            </a:r>
            <a:r>
              <a:rPr lang="cs-CZ" sz="1800" dirty="0">
                <a:latin typeface="Calibri" panose="020F0502020204030204" pitchFamily="34" charset="0"/>
                <a:ea typeface="Calibri" panose="020F0502020204030204" pitchFamily="34" charset="0"/>
                <a:cs typeface="Calibri" panose="020F0502020204030204" pitchFamily="34" charset="0"/>
              </a:rPr>
              <a:t> </a:t>
            </a:r>
            <a:r>
              <a:rPr lang="cs-CZ" sz="1800" dirty="0" err="1">
                <a:latin typeface="Calibri" panose="020F0502020204030204" pitchFamily="34" charset="0"/>
                <a:ea typeface="Calibri" panose="020F0502020204030204" pitchFamily="34" charset="0"/>
                <a:cs typeface="Calibri" panose="020F0502020204030204" pitchFamily="34" charset="0"/>
              </a:rPr>
              <a:t>chaperone-mediated</a:t>
            </a:r>
            <a:r>
              <a:rPr lang="cs-CZ" sz="1800" dirty="0">
                <a:latin typeface="Calibri" panose="020F0502020204030204" pitchFamily="34" charset="0"/>
                <a:ea typeface="Calibri" panose="020F0502020204030204" pitchFamily="34" charset="0"/>
                <a:cs typeface="Calibri" panose="020F0502020204030204" pitchFamily="34" charset="0"/>
              </a:rPr>
              <a:t> </a:t>
            </a:r>
            <a:r>
              <a:rPr lang="cs-CZ" sz="1800" dirty="0" err="1">
                <a:latin typeface="Calibri" panose="020F0502020204030204" pitchFamily="34" charset="0"/>
                <a:ea typeface="Calibri" panose="020F0502020204030204" pitchFamily="34" charset="0"/>
                <a:cs typeface="Calibri" panose="020F0502020204030204" pitchFamily="34" charset="0"/>
              </a:rPr>
              <a:t>autophagy</a:t>
            </a:r>
            <a:r>
              <a:rPr lang="cs-CZ" sz="1800" dirty="0">
                <a:latin typeface="Calibri" panose="020F0502020204030204" pitchFamily="34" charset="0"/>
                <a:ea typeface="Calibri" panose="020F0502020204030204" pitchFamily="34" charset="0"/>
                <a:cs typeface="Calibri" panose="020F0502020204030204" pitchFamily="34" charset="0"/>
              </a:rPr>
              <a:t> and </a:t>
            </a:r>
            <a:r>
              <a:rPr lang="cs-CZ" sz="1800" dirty="0" err="1">
                <a:latin typeface="Calibri" panose="020F0502020204030204" pitchFamily="34" charset="0"/>
                <a:ea typeface="Calibri" panose="020F0502020204030204" pitchFamily="34" charset="0"/>
                <a:cs typeface="Calibri" panose="020F0502020204030204" pitchFamily="34" charset="0"/>
              </a:rPr>
              <a:t>microautophagy</a:t>
            </a:r>
            <a:r>
              <a:rPr lang="cs-CZ" sz="1800" dirty="0">
                <a:latin typeface="Calibri" panose="020F0502020204030204" pitchFamily="34" charset="0"/>
                <a:ea typeface="Calibri" panose="020F0502020204030204" pitchFamily="34" charset="0"/>
                <a:cs typeface="Calibri" panose="020F0502020204030204" pitchFamily="34" charset="0"/>
              </a:rPr>
              <a:t>, </a:t>
            </a:r>
            <a:r>
              <a:rPr lang="cs-CZ" sz="1800" dirty="0" err="1">
                <a:latin typeface="Calibri" panose="020F0502020204030204" pitchFamily="34" charset="0"/>
                <a:ea typeface="Calibri" panose="020F0502020204030204" pitchFamily="34" charset="0"/>
                <a:cs typeface="Calibri" panose="020F0502020204030204" pitchFamily="34" charset="0"/>
              </a:rPr>
              <a:t>occur</a:t>
            </a:r>
            <a:r>
              <a:rPr lang="cs-CZ" sz="1800" dirty="0">
                <a:latin typeface="Calibri" panose="020F0502020204030204" pitchFamily="34" charset="0"/>
                <a:ea typeface="Calibri" panose="020F0502020204030204" pitchFamily="34" charset="0"/>
                <a:cs typeface="Calibri" panose="020F0502020204030204" pitchFamily="34" charset="0"/>
              </a:rPr>
              <a:t> </a:t>
            </a:r>
            <a:r>
              <a:rPr lang="cs-CZ" sz="1800" dirty="0" err="1">
                <a:latin typeface="Calibri" panose="020F0502020204030204" pitchFamily="34" charset="0"/>
                <a:ea typeface="Calibri" panose="020F0502020204030204" pitchFamily="34" charset="0"/>
                <a:cs typeface="Calibri" panose="020F0502020204030204" pitchFamily="34" charset="0"/>
              </a:rPr>
              <a:t>directly</a:t>
            </a:r>
            <a:r>
              <a:rPr lang="cs-CZ" sz="1800" dirty="0">
                <a:latin typeface="Calibri" panose="020F0502020204030204" pitchFamily="34" charset="0"/>
                <a:ea typeface="Calibri" panose="020F0502020204030204" pitchFamily="34" charset="0"/>
                <a:cs typeface="Calibri" panose="020F0502020204030204" pitchFamily="34" charset="0"/>
              </a:rPr>
              <a:t> on </a:t>
            </a:r>
            <a:r>
              <a:rPr lang="cs-CZ" sz="1800" dirty="0" err="1">
                <a:latin typeface="Calibri" panose="020F0502020204030204" pitchFamily="34" charset="0"/>
                <a:ea typeface="Calibri" panose="020F0502020204030204" pitchFamily="34" charset="0"/>
                <a:cs typeface="Calibri" panose="020F0502020204030204" pitchFamily="34" charset="0"/>
              </a:rPr>
              <a:t>the</a:t>
            </a:r>
            <a:r>
              <a:rPr lang="cs-CZ" sz="1800" dirty="0">
                <a:latin typeface="Calibri" panose="020F0502020204030204" pitchFamily="34" charset="0"/>
                <a:ea typeface="Calibri" panose="020F0502020204030204" pitchFamily="34" charset="0"/>
                <a:cs typeface="Calibri" panose="020F0502020204030204" pitchFamily="34" charset="0"/>
              </a:rPr>
              <a:t> </a:t>
            </a:r>
            <a:r>
              <a:rPr lang="cs-CZ" sz="1800" dirty="0" err="1">
                <a:latin typeface="Calibri" panose="020F0502020204030204" pitchFamily="34" charset="0"/>
                <a:ea typeface="Calibri" panose="020F0502020204030204" pitchFamily="34" charset="0"/>
                <a:cs typeface="Calibri" panose="020F0502020204030204" pitchFamily="34" charset="0"/>
              </a:rPr>
              <a:t>lysosome</a:t>
            </a:r>
            <a:r>
              <a:rPr lang="cs-CZ" sz="1800" dirty="0">
                <a:latin typeface="Calibri" panose="020F0502020204030204" pitchFamily="34" charset="0"/>
                <a:ea typeface="Calibri" panose="020F0502020204030204" pitchFamily="34" charset="0"/>
                <a:cs typeface="Calibri" panose="020F0502020204030204" pitchFamily="34" charset="0"/>
              </a:rPr>
              <a:t>.</a:t>
            </a:r>
          </a:p>
          <a:p>
            <a:endParaRPr lang="cs-CZ" sz="1800" dirty="0">
              <a:latin typeface="Calibri" panose="020F0502020204030204" pitchFamily="34" charset="0"/>
              <a:ea typeface="Calibri" panose="020F0502020204030204" pitchFamily="34" charset="0"/>
              <a:cs typeface="Calibri" panose="020F0502020204030204" pitchFamily="34" charset="0"/>
            </a:endParaRPr>
          </a:p>
          <a:p>
            <a:r>
              <a:rPr lang="cs-CZ" sz="1800" dirty="0" err="1">
                <a:latin typeface="Calibri" panose="020F0502020204030204" pitchFamily="34" charset="0"/>
                <a:ea typeface="Calibri" panose="020F0502020204030204" pitchFamily="34" charset="0"/>
                <a:cs typeface="Calibri" panose="020F0502020204030204" pitchFamily="34" charset="0"/>
              </a:rPr>
              <a:t>Compromised</a:t>
            </a:r>
            <a:r>
              <a:rPr lang="cs-CZ" sz="1800" dirty="0">
                <a:latin typeface="Calibri" panose="020F0502020204030204" pitchFamily="34" charset="0"/>
                <a:ea typeface="Calibri" panose="020F0502020204030204" pitchFamily="34" charset="0"/>
                <a:cs typeface="Calibri" panose="020F0502020204030204" pitchFamily="34" charset="0"/>
              </a:rPr>
              <a:t> </a:t>
            </a:r>
            <a:r>
              <a:rPr lang="cs-CZ" sz="1800" dirty="0" err="1">
                <a:latin typeface="Calibri" panose="020F0502020204030204" pitchFamily="34" charset="0"/>
                <a:ea typeface="Calibri" panose="020F0502020204030204" pitchFamily="34" charset="0"/>
                <a:cs typeface="Calibri" panose="020F0502020204030204" pitchFamily="34" charset="0"/>
              </a:rPr>
              <a:t>autophagy</a:t>
            </a:r>
            <a:r>
              <a:rPr lang="cs-CZ" sz="1800" dirty="0">
                <a:latin typeface="Calibri" panose="020F0502020204030204" pitchFamily="34" charset="0"/>
                <a:ea typeface="Calibri" panose="020F0502020204030204" pitchFamily="34" charset="0"/>
                <a:cs typeface="Calibri" panose="020F0502020204030204" pitchFamily="34" charset="0"/>
              </a:rPr>
              <a:t> </a:t>
            </a:r>
            <a:r>
              <a:rPr lang="cs-CZ" sz="1800" dirty="0" err="1">
                <a:latin typeface="Calibri" panose="020F0502020204030204" pitchFamily="34" charset="0"/>
                <a:ea typeface="Calibri" panose="020F0502020204030204" pitchFamily="34" charset="0"/>
                <a:cs typeface="Calibri" panose="020F0502020204030204" pitchFamily="34" charset="0"/>
              </a:rPr>
              <a:t>is</a:t>
            </a:r>
            <a:r>
              <a:rPr lang="cs-CZ" sz="1800" dirty="0">
                <a:latin typeface="Calibri" panose="020F0502020204030204" pitchFamily="34" charset="0"/>
                <a:ea typeface="Calibri" panose="020F0502020204030204" pitchFamily="34" charset="0"/>
                <a:cs typeface="Calibri" panose="020F0502020204030204" pitchFamily="34" charset="0"/>
              </a:rPr>
              <a:t> a </a:t>
            </a:r>
            <a:r>
              <a:rPr lang="cs-CZ" sz="1800" dirty="0" err="1">
                <a:latin typeface="Calibri" panose="020F0502020204030204" pitchFamily="34" charset="0"/>
                <a:ea typeface="Calibri" panose="020F0502020204030204" pitchFamily="34" charset="0"/>
                <a:cs typeface="Calibri" panose="020F0502020204030204" pitchFamily="34" charset="0"/>
              </a:rPr>
              <a:t>hallmark</a:t>
            </a:r>
            <a:r>
              <a:rPr lang="cs-CZ" sz="1800" dirty="0">
                <a:latin typeface="Calibri" panose="020F0502020204030204" pitchFamily="34" charset="0"/>
                <a:ea typeface="Calibri" panose="020F0502020204030204" pitchFamily="34" charset="0"/>
                <a:cs typeface="Calibri" panose="020F0502020204030204" pitchFamily="34" charset="0"/>
              </a:rPr>
              <a:t> </a:t>
            </a:r>
            <a:r>
              <a:rPr lang="cs-CZ" sz="1800" dirty="0" err="1">
                <a:latin typeface="Calibri" panose="020F0502020204030204" pitchFamily="34" charset="0"/>
                <a:ea typeface="Calibri" panose="020F0502020204030204" pitchFamily="34" charset="0"/>
                <a:cs typeface="Calibri" panose="020F0502020204030204" pitchFamily="34" charset="0"/>
              </a:rPr>
              <a:t>of</a:t>
            </a:r>
            <a:r>
              <a:rPr lang="cs-CZ" sz="1800" dirty="0">
                <a:latin typeface="Calibri" panose="020F0502020204030204" pitchFamily="34" charset="0"/>
                <a:ea typeface="Calibri" panose="020F0502020204030204" pitchFamily="34" charset="0"/>
                <a:cs typeface="Calibri" panose="020F0502020204030204" pitchFamily="34" charset="0"/>
              </a:rPr>
              <a:t> </a:t>
            </a:r>
            <a:r>
              <a:rPr lang="cs-CZ" sz="1800" dirty="0" err="1">
                <a:latin typeface="Calibri" panose="020F0502020204030204" pitchFamily="34" charset="0"/>
                <a:ea typeface="Calibri" panose="020F0502020204030204" pitchFamily="34" charset="0"/>
                <a:cs typeface="Calibri" panose="020F0502020204030204" pitchFamily="34" charset="0"/>
              </a:rPr>
              <a:t>aging</a:t>
            </a:r>
            <a:r>
              <a:rPr lang="cs-CZ" sz="1800" dirty="0">
                <a:latin typeface="Calibri" panose="020F0502020204030204" pitchFamily="34" charset="0"/>
                <a:ea typeface="Calibri" panose="020F0502020204030204" pitchFamily="34" charset="0"/>
                <a:cs typeface="Calibri" panose="020F0502020204030204" pitchFamily="34" charset="0"/>
              </a:rPr>
              <a:t>.</a:t>
            </a:r>
          </a:p>
          <a:p>
            <a:endParaRPr lang="cs-CZ" sz="1800" dirty="0">
              <a:latin typeface="Calibri" panose="020F0502020204030204" pitchFamily="34" charset="0"/>
              <a:ea typeface="Calibri" panose="020F0502020204030204" pitchFamily="34" charset="0"/>
              <a:cs typeface="Calibri" panose="020F0502020204030204" pitchFamily="34" charset="0"/>
            </a:endParaRPr>
          </a:p>
        </p:txBody>
      </p:sp>
      <p:sp>
        <p:nvSpPr>
          <p:cNvPr id="13" name="TextovéPole 12">
            <a:extLst>
              <a:ext uri="{FF2B5EF4-FFF2-40B4-BE49-F238E27FC236}">
                <a16:creationId xmlns:a16="http://schemas.microsoft.com/office/drawing/2014/main" id="{FAE80D1C-498A-D092-7755-8B7C7ABBD937}"/>
              </a:ext>
            </a:extLst>
          </p:cNvPr>
          <p:cNvSpPr txBox="1"/>
          <p:nvPr/>
        </p:nvSpPr>
        <p:spPr>
          <a:xfrm>
            <a:off x="4568048" y="4549766"/>
            <a:ext cx="7065819" cy="461665"/>
          </a:xfrm>
          <a:prstGeom prst="rect">
            <a:avLst/>
          </a:prstGeom>
          <a:noFill/>
        </p:spPr>
        <p:txBody>
          <a:bodyPr wrap="square">
            <a:spAutoFit/>
          </a:bodyPr>
          <a:lstStyle/>
          <a:p>
            <a:r>
              <a:rPr lang="cs-CZ" sz="800" b="0" i="0" dirty="0" err="1">
                <a:solidFill>
                  <a:srgbClr val="222222"/>
                </a:solidFill>
                <a:effectLst/>
                <a:latin typeface="-apple-system"/>
              </a:rPr>
              <a:t>Yim</a:t>
            </a:r>
            <a:r>
              <a:rPr lang="cs-CZ" sz="800" b="0" i="0" dirty="0">
                <a:solidFill>
                  <a:srgbClr val="222222"/>
                </a:solidFill>
                <a:effectLst/>
                <a:latin typeface="-apple-system"/>
              </a:rPr>
              <a:t>, W.WY., </a:t>
            </a:r>
            <a:r>
              <a:rPr lang="cs-CZ" sz="800" b="0" i="0" dirty="0" err="1">
                <a:solidFill>
                  <a:srgbClr val="222222"/>
                </a:solidFill>
                <a:effectLst/>
                <a:latin typeface="-apple-system"/>
              </a:rPr>
              <a:t>Mizushima</a:t>
            </a:r>
            <a:r>
              <a:rPr lang="cs-CZ" sz="800" b="0" i="0" dirty="0">
                <a:solidFill>
                  <a:srgbClr val="222222"/>
                </a:solidFill>
                <a:effectLst/>
                <a:latin typeface="-apple-system"/>
              </a:rPr>
              <a:t>, N. </a:t>
            </a:r>
            <a:r>
              <a:rPr lang="cs-CZ" sz="800" b="0" i="0" dirty="0" err="1">
                <a:solidFill>
                  <a:srgbClr val="222222"/>
                </a:solidFill>
                <a:effectLst/>
                <a:latin typeface="-apple-system"/>
              </a:rPr>
              <a:t>Lysosome</a:t>
            </a:r>
            <a:r>
              <a:rPr lang="cs-CZ" sz="800" b="0" i="0" dirty="0">
                <a:solidFill>
                  <a:srgbClr val="222222"/>
                </a:solidFill>
                <a:effectLst/>
                <a:latin typeface="-apple-system"/>
              </a:rPr>
              <a:t> biology in </a:t>
            </a:r>
            <a:r>
              <a:rPr lang="cs-CZ" sz="800" b="0" i="0" dirty="0" err="1">
                <a:solidFill>
                  <a:srgbClr val="222222"/>
                </a:solidFill>
                <a:effectLst/>
                <a:latin typeface="-apple-system"/>
              </a:rPr>
              <a:t>autophagy</a:t>
            </a:r>
            <a:r>
              <a:rPr lang="cs-CZ" sz="800" b="0" i="0" dirty="0">
                <a:solidFill>
                  <a:srgbClr val="222222"/>
                </a:solidFill>
                <a:effectLst/>
                <a:latin typeface="-apple-system"/>
              </a:rPr>
              <a:t>. </a:t>
            </a:r>
            <a:r>
              <a:rPr lang="cs-CZ" sz="800" b="0" i="1" dirty="0">
                <a:solidFill>
                  <a:srgbClr val="222222"/>
                </a:solidFill>
                <a:effectLst/>
                <a:latin typeface="-apple-system"/>
              </a:rPr>
              <a:t>Cell </a:t>
            </a:r>
            <a:r>
              <a:rPr lang="cs-CZ" sz="800" b="0" i="1" dirty="0" err="1">
                <a:solidFill>
                  <a:srgbClr val="222222"/>
                </a:solidFill>
                <a:effectLst/>
                <a:latin typeface="-apple-system"/>
              </a:rPr>
              <a:t>Discov</a:t>
            </a:r>
            <a:r>
              <a:rPr lang="cs-CZ" sz="800" b="0" i="0" dirty="0">
                <a:solidFill>
                  <a:srgbClr val="222222"/>
                </a:solidFill>
                <a:effectLst/>
                <a:latin typeface="-apple-system"/>
              </a:rPr>
              <a:t> </a:t>
            </a:r>
            <a:r>
              <a:rPr lang="cs-CZ" sz="800" b="1" i="0" dirty="0">
                <a:solidFill>
                  <a:srgbClr val="222222"/>
                </a:solidFill>
                <a:effectLst/>
                <a:latin typeface="-apple-system"/>
              </a:rPr>
              <a:t>6</a:t>
            </a:r>
            <a:r>
              <a:rPr lang="cs-CZ" sz="800" b="0" i="0" dirty="0">
                <a:solidFill>
                  <a:srgbClr val="222222"/>
                </a:solidFill>
                <a:effectLst/>
                <a:latin typeface="-apple-system"/>
              </a:rPr>
              <a:t>, 6 (2020). </a:t>
            </a:r>
            <a:r>
              <a:rPr lang="cs-CZ" sz="800" b="0" i="0" dirty="0">
                <a:solidFill>
                  <a:srgbClr val="222222"/>
                </a:solidFill>
                <a:effectLst/>
                <a:latin typeface="-apple-system"/>
                <a:hlinkClick r:id="rId2"/>
              </a:rPr>
              <a:t>https://doi.org/10.1038/s41421-020-0141-7</a:t>
            </a:r>
            <a:endParaRPr lang="cs-CZ" sz="800" b="0" i="0" dirty="0">
              <a:solidFill>
                <a:srgbClr val="222222"/>
              </a:solidFill>
              <a:effectLst/>
              <a:latin typeface="-apple-system"/>
            </a:endParaRPr>
          </a:p>
          <a:p>
            <a:r>
              <a:rPr lang="en-US" sz="800" b="0" i="0" dirty="0">
                <a:solidFill>
                  <a:srgbClr val="222222"/>
                </a:solidFill>
                <a:effectLst/>
                <a:latin typeface="-apple-system"/>
              </a:rPr>
              <a:t>Aman, Y., </a:t>
            </a:r>
            <a:r>
              <a:rPr lang="en-US" sz="800" b="0" i="0" dirty="0" err="1">
                <a:solidFill>
                  <a:srgbClr val="222222"/>
                </a:solidFill>
                <a:effectLst/>
                <a:latin typeface="-apple-system"/>
              </a:rPr>
              <a:t>Schmauck</a:t>
            </a:r>
            <a:r>
              <a:rPr lang="en-US" sz="800" b="0" i="0" dirty="0">
                <a:solidFill>
                  <a:srgbClr val="222222"/>
                </a:solidFill>
                <a:effectLst/>
                <a:latin typeface="-apple-system"/>
              </a:rPr>
              <a:t>-Medina, T., Hansen, M. </a:t>
            </a:r>
            <a:r>
              <a:rPr lang="en-US" sz="800" b="0" i="1" dirty="0">
                <a:solidFill>
                  <a:srgbClr val="222222"/>
                </a:solidFill>
                <a:effectLst/>
                <a:latin typeface="-apple-system"/>
              </a:rPr>
              <a:t>et al.</a:t>
            </a:r>
            <a:r>
              <a:rPr lang="en-US" sz="800" b="0" i="0" dirty="0">
                <a:solidFill>
                  <a:srgbClr val="222222"/>
                </a:solidFill>
                <a:effectLst/>
                <a:latin typeface="-apple-system"/>
              </a:rPr>
              <a:t> Autophagy in healthy aging and disease. </a:t>
            </a:r>
            <a:r>
              <a:rPr lang="en-US" sz="800" b="0" i="1" dirty="0">
                <a:solidFill>
                  <a:srgbClr val="222222"/>
                </a:solidFill>
                <a:effectLst/>
                <a:latin typeface="-apple-system"/>
              </a:rPr>
              <a:t>Nat Aging</a:t>
            </a:r>
            <a:r>
              <a:rPr lang="en-US" sz="800" b="0" i="0" dirty="0">
                <a:solidFill>
                  <a:srgbClr val="222222"/>
                </a:solidFill>
                <a:effectLst/>
                <a:latin typeface="-apple-system"/>
              </a:rPr>
              <a:t> </a:t>
            </a:r>
            <a:r>
              <a:rPr lang="en-US" sz="800" b="1" i="0" dirty="0">
                <a:solidFill>
                  <a:srgbClr val="222222"/>
                </a:solidFill>
                <a:effectLst/>
                <a:latin typeface="-apple-system"/>
              </a:rPr>
              <a:t>1</a:t>
            </a:r>
            <a:r>
              <a:rPr lang="en-US" sz="800" b="0" i="0" dirty="0">
                <a:solidFill>
                  <a:srgbClr val="222222"/>
                </a:solidFill>
                <a:effectLst/>
                <a:latin typeface="-apple-system"/>
              </a:rPr>
              <a:t>, 634–650 (2021). </a:t>
            </a:r>
            <a:r>
              <a:rPr lang="en-US" sz="800" b="0" i="0" dirty="0">
                <a:solidFill>
                  <a:srgbClr val="222222"/>
                </a:solidFill>
                <a:effectLst/>
                <a:latin typeface="-apple-system"/>
                <a:hlinkClick r:id="rId3"/>
              </a:rPr>
              <a:t>https://doi.org/10.1038/s43587-021-00098-4</a:t>
            </a:r>
            <a:endParaRPr lang="cs-CZ" sz="800" dirty="0">
              <a:solidFill>
                <a:srgbClr val="222222"/>
              </a:solidFill>
              <a:latin typeface="-apple-system"/>
            </a:endParaRPr>
          </a:p>
          <a:p>
            <a:endParaRPr lang="cs-CZ" sz="800" dirty="0"/>
          </a:p>
        </p:txBody>
      </p:sp>
      <p:pic>
        <p:nvPicPr>
          <p:cNvPr id="14" name="Obrázek 13">
            <a:extLst>
              <a:ext uri="{FF2B5EF4-FFF2-40B4-BE49-F238E27FC236}">
                <a16:creationId xmlns:a16="http://schemas.microsoft.com/office/drawing/2014/main" id="{B24F9156-DDC7-AC1D-3A9F-C4D412BF4FF6}"/>
              </a:ext>
            </a:extLst>
          </p:cNvPr>
          <p:cNvPicPr>
            <a:picLocks noChangeAspect="1"/>
          </p:cNvPicPr>
          <p:nvPr/>
        </p:nvPicPr>
        <p:blipFill>
          <a:blip r:embed="rId4"/>
          <a:stretch>
            <a:fillRect/>
          </a:stretch>
        </p:blipFill>
        <p:spPr>
          <a:xfrm>
            <a:off x="4631376" y="828565"/>
            <a:ext cx="6866610" cy="3528274"/>
          </a:xfrm>
          <a:prstGeom prst="rect">
            <a:avLst/>
          </a:prstGeom>
        </p:spPr>
      </p:pic>
    </p:spTree>
    <p:extLst>
      <p:ext uri="{BB962C8B-B14F-4D97-AF65-F5344CB8AC3E}">
        <p14:creationId xmlns:p14="http://schemas.microsoft.com/office/powerpoint/2010/main" val="852528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5E619E4-72A3-B3AB-5924-496C5ABD507A}"/>
              </a:ext>
            </a:extLst>
          </p:cNvPr>
          <p:cNvSpPr>
            <a:spLocks noGrp="1"/>
          </p:cNvSpPr>
          <p:nvPr>
            <p:ph type="ftr" sz="quarter" idx="10"/>
          </p:nvPr>
        </p:nvSpPr>
        <p:spPr/>
        <p:txBody>
          <a:bodyPr/>
          <a:lstStyle/>
          <a:p>
            <a:r>
              <a:rPr lang="cs-CZ" noProof="0" dirty="0"/>
              <a:t>Cell </a:t>
            </a:r>
            <a:r>
              <a:rPr lang="cs-CZ" noProof="0" dirty="0" err="1"/>
              <a:t>Death</a:t>
            </a:r>
            <a:r>
              <a:rPr lang="en-GB" noProof="0" dirty="0"/>
              <a:t>/ </a:t>
            </a:r>
            <a:r>
              <a:rPr lang="cs-CZ" noProof="0" dirty="0"/>
              <a:t>Department </a:t>
            </a:r>
            <a:r>
              <a:rPr lang="cs-CZ" noProof="0" dirty="0" err="1"/>
              <a:t>of</a:t>
            </a:r>
            <a:r>
              <a:rPr lang="cs-CZ" noProof="0" dirty="0"/>
              <a:t> </a:t>
            </a:r>
            <a:r>
              <a:rPr lang="cs-CZ" noProof="0" dirty="0" err="1"/>
              <a:t>Pathological</a:t>
            </a:r>
            <a:r>
              <a:rPr lang="cs-CZ" noProof="0" dirty="0"/>
              <a:t> </a:t>
            </a:r>
            <a:r>
              <a:rPr lang="cs-CZ" noProof="0" dirty="0" err="1"/>
              <a:t>Physiology</a:t>
            </a:r>
            <a:endParaRPr lang="en-GB" noProof="0" dirty="0"/>
          </a:p>
        </p:txBody>
      </p:sp>
      <p:sp>
        <p:nvSpPr>
          <p:cNvPr id="3" name="Zástupný symbol pro číslo snímku 2">
            <a:extLst>
              <a:ext uri="{FF2B5EF4-FFF2-40B4-BE49-F238E27FC236}">
                <a16:creationId xmlns:a16="http://schemas.microsoft.com/office/drawing/2014/main" id="{DB88B144-9C5E-8798-843D-A5C9CA7D12DF}"/>
              </a:ext>
            </a:extLst>
          </p:cNvPr>
          <p:cNvSpPr>
            <a:spLocks noGrp="1"/>
          </p:cNvSpPr>
          <p:nvPr>
            <p:ph type="sldNum" sz="quarter" idx="11"/>
          </p:nvPr>
        </p:nvSpPr>
        <p:spPr/>
        <p:txBody>
          <a:bodyPr/>
          <a:lstStyle/>
          <a:p>
            <a:fld id="{0970407D-EE58-4A0B-824B-1D3AE42DD9CF}" type="slidenum">
              <a:rPr lang="en-GB" altLang="cs-CZ" noProof="0" smtClean="0"/>
              <a:pPr/>
              <a:t>2</a:t>
            </a:fld>
            <a:endParaRPr lang="en-GB" altLang="cs-CZ" noProof="0" dirty="0"/>
          </a:p>
        </p:txBody>
      </p:sp>
      <p:sp>
        <p:nvSpPr>
          <p:cNvPr id="4" name="Nadpis 3">
            <a:extLst>
              <a:ext uri="{FF2B5EF4-FFF2-40B4-BE49-F238E27FC236}">
                <a16:creationId xmlns:a16="http://schemas.microsoft.com/office/drawing/2014/main" id="{B8DB883B-3923-C7CD-BE06-37B78A7AFCF4}"/>
              </a:ext>
            </a:extLst>
          </p:cNvPr>
          <p:cNvSpPr>
            <a:spLocks noGrp="1"/>
          </p:cNvSpPr>
          <p:nvPr>
            <p:ph type="title"/>
          </p:nvPr>
        </p:nvSpPr>
        <p:spPr>
          <a:xfrm>
            <a:off x="250080" y="117423"/>
            <a:ext cx="10753200" cy="451576"/>
          </a:xfrm>
        </p:spPr>
        <p:txBody>
          <a:bodyPr/>
          <a:lstStyle/>
          <a:p>
            <a:r>
              <a:rPr lang="cs-CZ" sz="2800" dirty="0" err="1"/>
              <a:t>Introduction</a:t>
            </a:r>
            <a:r>
              <a:rPr lang="cs-CZ" sz="2800" dirty="0"/>
              <a:t> to cell </a:t>
            </a:r>
            <a:r>
              <a:rPr lang="cs-CZ" sz="2800" dirty="0" err="1"/>
              <a:t>death</a:t>
            </a:r>
            <a:endParaRPr lang="cs-CZ" sz="2800" dirty="0"/>
          </a:p>
        </p:txBody>
      </p:sp>
      <p:sp>
        <p:nvSpPr>
          <p:cNvPr id="5" name="Zástupný obsah 4">
            <a:extLst>
              <a:ext uri="{FF2B5EF4-FFF2-40B4-BE49-F238E27FC236}">
                <a16:creationId xmlns:a16="http://schemas.microsoft.com/office/drawing/2014/main" id="{621573FD-3C31-AC03-BF65-0F77A30DB62F}"/>
              </a:ext>
            </a:extLst>
          </p:cNvPr>
          <p:cNvSpPr>
            <a:spLocks noGrp="1"/>
          </p:cNvSpPr>
          <p:nvPr>
            <p:ph idx="1"/>
          </p:nvPr>
        </p:nvSpPr>
        <p:spPr>
          <a:xfrm>
            <a:off x="488049" y="1621425"/>
            <a:ext cx="11215901" cy="4139998"/>
          </a:xfrm>
        </p:spPr>
        <p:txBody>
          <a:bodyPr/>
          <a:lstStyle/>
          <a:p>
            <a:pPr marL="72000" indent="0">
              <a:buNone/>
            </a:pPr>
            <a:r>
              <a:rPr lang="cs-CZ"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L</a:t>
            </a:r>
            <a:r>
              <a:rPr lang="en-US"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ife</a:t>
            </a:r>
            <a:r>
              <a:rPr lang="en-US"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or death of individual cells determines health and disease in multi-celled organisms. </a:t>
            </a:r>
            <a:endParaRPr lang="cs-CZ"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pPr marL="72000" indent="0">
              <a:buNone/>
            </a:pPr>
            <a:endParaRPr lang="cs-CZ"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pPr marL="72000" indent="0">
              <a:buNone/>
            </a:pPr>
            <a:r>
              <a:rPr lang="en-US"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Cell death is crucial for organogenesis </a:t>
            </a:r>
            <a:r>
              <a:rPr lang="en-US" b="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in utero</a:t>
            </a:r>
            <a:r>
              <a:rPr lang="en-US"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and successful control of host cell populations in healthy tissues but can also play a part in disease that occurs in response to toxic insults or microbial infection.</a:t>
            </a:r>
            <a:endParaRPr lang="cs-CZ"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598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5E619E4-72A3-B3AB-5924-496C5ABD507A}"/>
              </a:ext>
            </a:extLst>
          </p:cNvPr>
          <p:cNvSpPr>
            <a:spLocks noGrp="1"/>
          </p:cNvSpPr>
          <p:nvPr>
            <p:ph type="ftr" sz="quarter" idx="10"/>
          </p:nvPr>
        </p:nvSpPr>
        <p:spPr/>
        <p:txBody>
          <a:bodyPr/>
          <a:lstStyle/>
          <a:p>
            <a:r>
              <a:rPr lang="cs-CZ" noProof="0"/>
              <a:t>Cell Death</a:t>
            </a:r>
            <a:r>
              <a:rPr lang="en-GB" noProof="0"/>
              <a:t>/ </a:t>
            </a:r>
            <a:r>
              <a:rPr lang="cs-CZ" noProof="0"/>
              <a:t>Department of Pathological Physiology</a:t>
            </a:r>
            <a:endParaRPr lang="en-GB" noProof="0" dirty="0"/>
          </a:p>
        </p:txBody>
      </p:sp>
      <p:sp>
        <p:nvSpPr>
          <p:cNvPr id="3" name="Zástupný symbol pro číslo snímku 2">
            <a:extLst>
              <a:ext uri="{FF2B5EF4-FFF2-40B4-BE49-F238E27FC236}">
                <a16:creationId xmlns:a16="http://schemas.microsoft.com/office/drawing/2014/main" id="{DB88B144-9C5E-8798-843D-A5C9CA7D12DF}"/>
              </a:ext>
            </a:extLst>
          </p:cNvPr>
          <p:cNvSpPr>
            <a:spLocks noGrp="1"/>
          </p:cNvSpPr>
          <p:nvPr>
            <p:ph type="sldNum" sz="quarter" idx="11"/>
          </p:nvPr>
        </p:nvSpPr>
        <p:spPr/>
        <p:txBody>
          <a:bodyPr/>
          <a:lstStyle/>
          <a:p>
            <a:fld id="{0970407D-EE58-4A0B-824B-1D3AE42DD9CF}" type="slidenum">
              <a:rPr lang="en-GB" altLang="cs-CZ" noProof="0" smtClean="0"/>
              <a:pPr/>
              <a:t>20</a:t>
            </a:fld>
            <a:endParaRPr lang="en-GB" altLang="cs-CZ" noProof="0" dirty="0"/>
          </a:p>
        </p:txBody>
      </p:sp>
      <p:sp>
        <p:nvSpPr>
          <p:cNvPr id="4" name="Nadpis 3">
            <a:extLst>
              <a:ext uri="{FF2B5EF4-FFF2-40B4-BE49-F238E27FC236}">
                <a16:creationId xmlns:a16="http://schemas.microsoft.com/office/drawing/2014/main" id="{B8DB883B-3923-C7CD-BE06-37B78A7AFCF4}"/>
              </a:ext>
            </a:extLst>
          </p:cNvPr>
          <p:cNvSpPr>
            <a:spLocks noGrp="1"/>
          </p:cNvSpPr>
          <p:nvPr>
            <p:ph type="title"/>
          </p:nvPr>
        </p:nvSpPr>
        <p:spPr>
          <a:xfrm>
            <a:off x="180029" y="115236"/>
            <a:ext cx="10753200" cy="451576"/>
          </a:xfrm>
        </p:spPr>
        <p:txBody>
          <a:bodyPr/>
          <a:lstStyle/>
          <a:p>
            <a:r>
              <a:rPr lang="cs-CZ" sz="2800" dirty="0" err="1"/>
              <a:t>Autophagy</a:t>
            </a:r>
            <a:r>
              <a:rPr lang="cs-CZ" sz="2800" dirty="0"/>
              <a:t> in </a:t>
            </a:r>
            <a:r>
              <a:rPr lang="cs-CZ" sz="2800" dirty="0" err="1"/>
              <a:t>healthy</a:t>
            </a:r>
            <a:r>
              <a:rPr lang="cs-CZ" sz="2800" dirty="0"/>
              <a:t> </a:t>
            </a:r>
            <a:r>
              <a:rPr lang="cs-CZ" sz="2800" dirty="0" err="1"/>
              <a:t>aging</a:t>
            </a:r>
            <a:r>
              <a:rPr lang="cs-CZ" sz="2800" dirty="0"/>
              <a:t> and </a:t>
            </a:r>
            <a:r>
              <a:rPr lang="cs-CZ" sz="2800" dirty="0" err="1"/>
              <a:t>disease</a:t>
            </a:r>
            <a:endParaRPr lang="cs-CZ" sz="2800" dirty="0"/>
          </a:p>
        </p:txBody>
      </p:sp>
      <p:pic>
        <p:nvPicPr>
          <p:cNvPr id="5122" name="Picture 2" descr="Fig. 4">
            <a:extLst>
              <a:ext uri="{FF2B5EF4-FFF2-40B4-BE49-F238E27FC236}">
                <a16:creationId xmlns:a16="http://schemas.microsoft.com/office/drawing/2014/main" id="{9D2A4A2B-30BE-2B46-2467-6D3921D1DD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252" y="1606323"/>
            <a:ext cx="9059496" cy="4420043"/>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2508C643-8BEB-A9B6-8837-C2F2D3FE576F}"/>
              </a:ext>
            </a:extLst>
          </p:cNvPr>
          <p:cNvSpPr txBox="1"/>
          <p:nvPr/>
        </p:nvSpPr>
        <p:spPr>
          <a:xfrm>
            <a:off x="414000" y="831634"/>
            <a:ext cx="11450781" cy="646331"/>
          </a:xfrm>
          <a:prstGeom prst="rect">
            <a:avLst/>
          </a:prstGeom>
          <a:noFill/>
        </p:spPr>
        <p:txBody>
          <a:bodyPr wrap="square">
            <a:spAutoFit/>
          </a:bodyPr>
          <a:lstStyle/>
          <a:p>
            <a:r>
              <a:rPr lang="cs-CZ" sz="1800" dirty="0">
                <a:solidFill>
                  <a:srgbClr val="222222"/>
                </a:solidFill>
                <a:latin typeface="Harding"/>
              </a:rPr>
              <a:t>E</a:t>
            </a:r>
            <a:r>
              <a:rPr lang="en-US" sz="1800" b="0" i="0" dirty="0" err="1">
                <a:solidFill>
                  <a:srgbClr val="222222"/>
                </a:solidFill>
                <a:effectLst/>
                <a:latin typeface="Harding"/>
              </a:rPr>
              <a:t>xposing</a:t>
            </a:r>
            <a:r>
              <a:rPr lang="en-US" sz="1800" b="0" i="0" dirty="0">
                <a:solidFill>
                  <a:srgbClr val="222222"/>
                </a:solidFill>
                <a:effectLst/>
                <a:latin typeface="Harding"/>
              </a:rPr>
              <a:t> individuals to autophagy inducers, dietary restriction and exercise late in life could boost autophagy and result in benefits to tissue function</a:t>
            </a:r>
            <a:endParaRPr lang="cs-CZ" sz="1800" dirty="0"/>
          </a:p>
        </p:txBody>
      </p:sp>
    </p:spTree>
    <p:extLst>
      <p:ext uri="{BB962C8B-B14F-4D97-AF65-F5344CB8AC3E}">
        <p14:creationId xmlns:p14="http://schemas.microsoft.com/office/powerpoint/2010/main" val="1347417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5E619E4-72A3-B3AB-5924-496C5ABD507A}"/>
              </a:ext>
            </a:extLst>
          </p:cNvPr>
          <p:cNvSpPr>
            <a:spLocks noGrp="1"/>
          </p:cNvSpPr>
          <p:nvPr>
            <p:ph type="ftr" sz="quarter" idx="10"/>
          </p:nvPr>
        </p:nvSpPr>
        <p:spPr/>
        <p:txBody>
          <a:bodyPr/>
          <a:lstStyle/>
          <a:p>
            <a:r>
              <a:rPr lang="cs-CZ" noProof="0" dirty="0"/>
              <a:t>Cell </a:t>
            </a:r>
            <a:r>
              <a:rPr lang="cs-CZ" noProof="0" dirty="0" err="1"/>
              <a:t>Death</a:t>
            </a:r>
            <a:r>
              <a:rPr lang="en-GB" noProof="0" dirty="0"/>
              <a:t>/ </a:t>
            </a:r>
            <a:r>
              <a:rPr lang="cs-CZ" noProof="0" dirty="0"/>
              <a:t>Department </a:t>
            </a:r>
            <a:r>
              <a:rPr lang="cs-CZ" noProof="0" dirty="0" err="1"/>
              <a:t>of</a:t>
            </a:r>
            <a:r>
              <a:rPr lang="cs-CZ" noProof="0" dirty="0"/>
              <a:t> </a:t>
            </a:r>
            <a:r>
              <a:rPr lang="cs-CZ" noProof="0" dirty="0" err="1"/>
              <a:t>Pathological</a:t>
            </a:r>
            <a:r>
              <a:rPr lang="cs-CZ" noProof="0" dirty="0"/>
              <a:t> </a:t>
            </a:r>
            <a:r>
              <a:rPr lang="cs-CZ" noProof="0" dirty="0" err="1"/>
              <a:t>Physiology</a:t>
            </a:r>
            <a:endParaRPr lang="en-GB" noProof="0" dirty="0"/>
          </a:p>
        </p:txBody>
      </p:sp>
      <p:sp>
        <p:nvSpPr>
          <p:cNvPr id="3" name="Zástupný symbol pro číslo snímku 2">
            <a:extLst>
              <a:ext uri="{FF2B5EF4-FFF2-40B4-BE49-F238E27FC236}">
                <a16:creationId xmlns:a16="http://schemas.microsoft.com/office/drawing/2014/main" id="{DB88B144-9C5E-8798-843D-A5C9CA7D12DF}"/>
              </a:ext>
            </a:extLst>
          </p:cNvPr>
          <p:cNvSpPr>
            <a:spLocks noGrp="1"/>
          </p:cNvSpPr>
          <p:nvPr>
            <p:ph type="sldNum" sz="quarter" idx="11"/>
          </p:nvPr>
        </p:nvSpPr>
        <p:spPr/>
        <p:txBody>
          <a:bodyPr/>
          <a:lstStyle/>
          <a:p>
            <a:fld id="{0970407D-EE58-4A0B-824B-1D3AE42DD9CF}" type="slidenum">
              <a:rPr lang="en-GB" altLang="cs-CZ" noProof="0" smtClean="0"/>
              <a:pPr/>
              <a:t>3</a:t>
            </a:fld>
            <a:endParaRPr lang="en-GB" altLang="cs-CZ" noProof="0" dirty="0"/>
          </a:p>
        </p:txBody>
      </p:sp>
      <p:sp>
        <p:nvSpPr>
          <p:cNvPr id="4" name="Nadpis 3">
            <a:extLst>
              <a:ext uri="{FF2B5EF4-FFF2-40B4-BE49-F238E27FC236}">
                <a16:creationId xmlns:a16="http://schemas.microsoft.com/office/drawing/2014/main" id="{B8DB883B-3923-C7CD-BE06-37B78A7AFCF4}"/>
              </a:ext>
            </a:extLst>
          </p:cNvPr>
          <p:cNvSpPr>
            <a:spLocks noGrp="1"/>
          </p:cNvSpPr>
          <p:nvPr>
            <p:ph type="title"/>
          </p:nvPr>
        </p:nvSpPr>
        <p:spPr>
          <a:xfrm>
            <a:off x="250080" y="117423"/>
            <a:ext cx="10753200" cy="451576"/>
          </a:xfrm>
        </p:spPr>
        <p:txBody>
          <a:bodyPr/>
          <a:lstStyle/>
          <a:p>
            <a:r>
              <a:rPr lang="cs-CZ" sz="2800" dirty="0" err="1"/>
              <a:t>Introduction</a:t>
            </a:r>
            <a:r>
              <a:rPr lang="cs-CZ" sz="2800" dirty="0"/>
              <a:t> to cell </a:t>
            </a:r>
            <a:r>
              <a:rPr lang="cs-CZ" sz="2800" dirty="0" err="1"/>
              <a:t>death</a:t>
            </a:r>
            <a:endParaRPr lang="cs-CZ" sz="2800" dirty="0"/>
          </a:p>
        </p:txBody>
      </p:sp>
      <p:sp>
        <p:nvSpPr>
          <p:cNvPr id="5" name="Zástupný obsah 4">
            <a:extLst>
              <a:ext uri="{FF2B5EF4-FFF2-40B4-BE49-F238E27FC236}">
                <a16:creationId xmlns:a16="http://schemas.microsoft.com/office/drawing/2014/main" id="{621573FD-3C31-AC03-BF65-0F77A30DB62F}"/>
              </a:ext>
            </a:extLst>
          </p:cNvPr>
          <p:cNvSpPr>
            <a:spLocks noGrp="1"/>
          </p:cNvSpPr>
          <p:nvPr>
            <p:ph idx="1"/>
          </p:nvPr>
        </p:nvSpPr>
        <p:spPr>
          <a:xfrm>
            <a:off x="666000" y="1328500"/>
            <a:ext cx="6434169" cy="4139998"/>
          </a:xfrm>
        </p:spPr>
        <p:txBody>
          <a:bodyPr/>
          <a:lstStyle/>
          <a:p>
            <a:pPr marL="72000" indent="0">
              <a:buNone/>
            </a:pPr>
            <a:r>
              <a:rPr lang="en-US" b="0" i="0" dirty="0">
                <a:solidFill>
                  <a:srgbClr val="333333"/>
                </a:solidFill>
                <a:effectLst/>
                <a:latin typeface="neue-haas-unica"/>
              </a:rPr>
              <a:t>Cell death is an important process in the body as it promotes the removal of unwanted cells.</a:t>
            </a:r>
            <a:endParaRPr lang="cs-CZ" b="0" i="0" dirty="0">
              <a:solidFill>
                <a:srgbClr val="333333"/>
              </a:solidFill>
              <a:effectLst/>
              <a:latin typeface="neue-haas-unica"/>
            </a:endParaRPr>
          </a:p>
          <a:p>
            <a:endParaRPr lang="cs-CZ" b="0" i="0" dirty="0">
              <a:solidFill>
                <a:srgbClr val="333333"/>
              </a:solidFill>
              <a:effectLst/>
              <a:latin typeface="neue-haas-unica"/>
            </a:endParaRPr>
          </a:p>
          <a:p>
            <a:pPr marL="72000" indent="0">
              <a:buNone/>
            </a:pPr>
            <a:r>
              <a:rPr lang="en-US" b="0" i="0" dirty="0">
                <a:solidFill>
                  <a:srgbClr val="333333"/>
                </a:solidFill>
                <a:effectLst/>
                <a:latin typeface="pt-serif"/>
              </a:rPr>
              <a:t>Failure of cells to die, or cells dying when they shouldn’t, can lead to or exacerbate many diseases.</a:t>
            </a:r>
            <a:endParaRPr lang="cs-CZ" dirty="0"/>
          </a:p>
        </p:txBody>
      </p:sp>
      <p:pic>
        <p:nvPicPr>
          <p:cNvPr id="1028" name="Picture 4" descr="figure 1">
            <a:extLst>
              <a:ext uri="{FF2B5EF4-FFF2-40B4-BE49-F238E27FC236}">
                <a16:creationId xmlns:a16="http://schemas.microsoft.com/office/drawing/2014/main" id="{46766FB8-2D82-3BDE-9256-3DE9595A08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2816" y="981811"/>
            <a:ext cx="3963167" cy="4773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169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5E619E4-72A3-B3AB-5924-496C5ABD507A}"/>
              </a:ext>
            </a:extLst>
          </p:cNvPr>
          <p:cNvSpPr>
            <a:spLocks noGrp="1"/>
          </p:cNvSpPr>
          <p:nvPr>
            <p:ph type="ftr" sz="quarter" idx="10"/>
          </p:nvPr>
        </p:nvSpPr>
        <p:spPr/>
        <p:txBody>
          <a:bodyPr/>
          <a:lstStyle/>
          <a:p>
            <a:r>
              <a:rPr lang="cs-CZ" noProof="0" dirty="0"/>
              <a:t>Cell </a:t>
            </a:r>
            <a:r>
              <a:rPr lang="cs-CZ" noProof="0" dirty="0" err="1"/>
              <a:t>Death</a:t>
            </a:r>
            <a:r>
              <a:rPr lang="en-GB" noProof="0" dirty="0"/>
              <a:t>/ </a:t>
            </a:r>
            <a:r>
              <a:rPr lang="cs-CZ" noProof="0" dirty="0"/>
              <a:t>Department </a:t>
            </a:r>
            <a:r>
              <a:rPr lang="cs-CZ" noProof="0" dirty="0" err="1"/>
              <a:t>of</a:t>
            </a:r>
            <a:r>
              <a:rPr lang="cs-CZ" noProof="0" dirty="0"/>
              <a:t> </a:t>
            </a:r>
            <a:r>
              <a:rPr lang="cs-CZ" noProof="0" dirty="0" err="1"/>
              <a:t>Pathological</a:t>
            </a:r>
            <a:r>
              <a:rPr lang="cs-CZ" noProof="0" dirty="0"/>
              <a:t> </a:t>
            </a:r>
            <a:r>
              <a:rPr lang="cs-CZ" noProof="0" dirty="0" err="1"/>
              <a:t>Physiology</a:t>
            </a:r>
            <a:endParaRPr lang="en-GB" noProof="0" dirty="0"/>
          </a:p>
        </p:txBody>
      </p:sp>
      <p:sp>
        <p:nvSpPr>
          <p:cNvPr id="3" name="Zástupný symbol pro číslo snímku 2">
            <a:extLst>
              <a:ext uri="{FF2B5EF4-FFF2-40B4-BE49-F238E27FC236}">
                <a16:creationId xmlns:a16="http://schemas.microsoft.com/office/drawing/2014/main" id="{DB88B144-9C5E-8798-843D-A5C9CA7D12DF}"/>
              </a:ext>
            </a:extLst>
          </p:cNvPr>
          <p:cNvSpPr>
            <a:spLocks noGrp="1"/>
          </p:cNvSpPr>
          <p:nvPr>
            <p:ph type="sldNum" sz="quarter" idx="11"/>
          </p:nvPr>
        </p:nvSpPr>
        <p:spPr/>
        <p:txBody>
          <a:bodyPr/>
          <a:lstStyle/>
          <a:p>
            <a:fld id="{0970407D-EE58-4A0B-824B-1D3AE42DD9CF}" type="slidenum">
              <a:rPr lang="en-GB" altLang="cs-CZ" noProof="0" smtClean="0"/>
              <a:pPr/>
              <a:t>4</a:t>
            </a:fld>
            <a:endParaRPr lang="en-GB" altLang="cs-CZ" noProof="0" dirty="0"/>
          </a:p>
        </p:txBody>
      </p:sp>
      <p:sp>
        <p:nvSpPr>
          <p:cNvPr id="4" name="Nadpis 3">
            <a:extLst>
              <a:ext uri="{FF2B5EF4-FFF2-40B4-BE49-F238E27FC236}">
                <a16:creationId xmlns:a16="http://schemas.microsoft.com/office/drawing/2014/main" id="{B8DB883B-3923-C7CD-BE06-37B78A7AFCF4}"/>
              </a:ext>
            </a:extLst>
          </p:cNvPr>
          <p:cNvSpPr>
            <a:spLocks noGrp="1"/>
          </p:cNvSpPr>
          <p:nvPr>
            <p:ph type="title"/>
          </p:nvPr>
        </p:nvSpPr>
        <p:spPr>
          <a:xfrm>
            <a:off x="81068" y="123153"/>
            <a:ext cx="10753200" cy="451576"/>
          </a:xfrm>
        </p:spPr>
        <p:txBody>
          <a:bodyPr/>
          <a:lstStyle/>
          <a:p>
            <a:r>
              <a:rPr lang="cs-CZ" sz="2800" dirty="0" err="1"/>
              <a:t>Why</a:t>
            </a:r>
            <a:r>
              <a:rPr lang="cs-CZ" sz="2800" dirty="0"/>
              <a:t> do </a:t>
            </a:r>
            <a:r>
              <a:rPr lang="cs-CZ" sz="2800" dirty="0" err="1"/>
              <a:t>cells</a:t>
            </a:r>
            <a:r>
              <a:rPr lang="cs-CZ" sz="2800" dirty="0"/>
              <a:t> </a:t>
            </a:r>
            <a:r>
              <a:rPr lang="cs-CZ" sz="2800" dirty="0" err="1"/>
              <a:t>die</a:t>
            </a:r>
            <a:r>
              <a:rPr lang="cs-CZ" sz="2800" dirty="0"/>
              <a:t>?</a:t>
            </a:r>
          </a:p>
        </p:txBody>
      </p:sp>
      <p:sp>
        <p:nvSpPr>
          <p:cNvPr id="5" name="Zástupný obsah 4">
            <a:extLst>
              <a:ext uri="{FF2B5EF4-FFF2-40B4-BE49-F238E27FC236}">
                <a16:creationId xmlns:a16="http://schemas.microsoft.com/office/drawing/2014/main" id="{621573FD-3C31-AC03-BF65-0F77A30DB62F}"/>
              </a:ext>
            </a:extLst>
          </p:cNvPr>
          <p:cNvSpPr>
            <a:spLocks noGrp="1"/>
          </p:cNvSpPr>
          <p:nvPr>
            <p:ph idx="1"/>
          </p:nvPr>
        </p:nvSpPr>
        <p:spPr>
          <a:xfrm>
            <a:off x="590934" y="924165"/>
            <a:ext cx="10753200" cy="4139998"/>
          </a:xfrm>
        </p:spPr>
        <p:txBody>
          <a:bodyPr/>
          <a:lstStyle/>
          <a:p>
            <a:pPr marL="72000" indent="0" algn="l">
              <a:buNone/>
            </a:pPr>
            <a:r>
              <a:rPr lang="en-US" sz="2400" b="0" i="0" dirty="0">
                <a:solidFill>
                  <a:srgbClr val="333333"/>
                </a:solidFill>
                <a:effectLst/>
                <a:latin typeface="pt-serif"/>
              </a:rPr>
              <a:t>Cell death is an important process in the body. It removes cells in situations including:</a:t>
            </a:r>
            <a:endParaRPr lang="cs-CZ" sz="2400" b="0" i="0" dirty="0">
              <a:solidFill>
                <a:srgbClr val="333333"/>
              </a:solidFill>
              <a:effectLst/>
              <a:latin typeface="pt-serif"/>
            </a:endParaRPr>
          </a:p>
          <a:p>
            <a:pPr marL="72000" indent="0" algn="l">
              <a:buNone/>
            </a:pPr>
            <a:endParaRPr lang="en-US" sz="2400" b="0" i="0" dirty="0">
              <a:solidFill>
                <a:srgbClr val="333333"/>
              </a:solidFill>
              <a:effectLst/>
              <a:latin typeface="pt-serif"/>
            </a:endParaRPr>
          </a:p>
          <a:p>
            <a:pPr algn="l">
              <a:buFont typeface="Arial" panose="020B0604020202020204" pitchFamily="34" charset="0"/>
              <a:buChar char="•"/>
            </a:pPr>
            <a:r>
              <a:rPr lang="en-US" sz="2400" b="0" i="0" dirty="0">
                <a:solidFill>
                  <a:srgbClr val="333333"/>
                </a:solidFill>
                <a:effectLst/>
                <a:latin typeface="pt-serif"/>
              </a:rPr>
              <a:t>when cells are not needed, such as during certain stages of development</a:t>
            </a:r>
          </a:p>
          <a:p>
            <a:pPr algn="l">
              <a:buFont typeface="Arial" panose="020B0604020202020204" pitchFamily="34" charset="0"/>
              <a:buChar char="•"/>
            </a:pPr>
            <a:r>
              <a:rPr lang="en-US" sz="2400" b="0" i="0" dirty="0">
                <a:solidFill>
                  <a:srgbClr val="333333"/>
                </a:solidFill>
                <a:effectLst/>
                <a:latin typeface="pt-serif"/>
              </a:rPr>
              <a:t>to create a structure in the body, for example, the outer layer of the skin is made of dead cells</a:t>
            </a:r>
          </a:p>
          <a:p>
            <a:pPr algn="l">
              <a:buFont typeface="Arial" panose="020B0604020202020204" pitchFamily="34" charset="0"/>
              <a:buChar char="•"/>
            </a:pPr>
            <a:r>
              <a:rPr lang="en-US" sz="2400" b="0" i="0" dirty="0">
                <a:solidFill>
                  <a:srgbClr val="333333"/>
                </a:solidFill>
                <a:effectLst/>
                <a:latin typeface="pt-serif"/>
              </a:rPr>
              <a:t>to remove excess cells, such as white blood cells after an infection has been cleared</a:t>
            </a:r>
          </a:p>
          <a:p>
            <a:pPr algn="l">
              <a:buFont typeface="Arial" panose="020B0604020202020204" pitchFamily="34" charset="0"/>
              <a:buChar char="•"/>
            </a:pPr>
            <a:r>
              <a:rPr lang="en-US" sz="2400" b="0" i="0" dirty="0">
                <a:solidFill>
                  <a:srgbClr val="333333"/>
                </a:solidFill>
                <a:effectLst/>
                <a:latin typeface="pt-serif"/>
              </a:rPr>
              <a:t>if cells are damaged</a:t>
            </a:r>
            <a:r>
              <a:rPr lang="cs-CZ" sz="2400" b="0" i="0" dirty="0">
                <a:solidFill>
                  <a:srgbClr val="333333"/>
                </a:solidFill>
                <a:effectLst/>
                <a:latin typeface="pt-serif"/>
              </a:rPr>
              <a:t> (</a:t>
            </a:r>
            <a:r>
              <a:rPr lang="en-US" sz="2400" b="0" i="0" dirty="0">
                <a:solidFill>
                  <a:srgbClr val="333333"/>
                </a:solidFill>
                <a:effectLst/>
                <a:latin typeface="pt-serif"/>
              </a:rPr>
              <a:t>such as by radiation or toxins </a:t>
            </a:r>
            <a:r>
              <a:rPr lang="cs-CZ" sz="2400" b="0" i="0" dirty="0">
                <a:solidFill>
                  <a:srgbClr val="333333"/>
                </a:solidFill>
                <a:effectLst/>
                <a:latin typeface="pt-serif"/>
              </a:rPr>
              <a:t>) </a:t>
            </a:r>
            <a:r>
              <a:rPr lang="cs-CZ" sz="2400" b="0" i="0" dirty="0" err="1">
                <a:solidFill>
                  <a:srgbClr val="333333"/>
                </a:solidFill>
                <a:effectLst/>
                <a:latin typeface="pt-serif"/>
              </a:rPr>
              <a:t>or</a:t>
            </a:r>
            <a:r>
              <a:rPr lang="cs-CZ" sz="2400" b="0" i="0" dirty="0">
                <a:solidFill>
                  <a:srgbClr val="333333"/>
                </a:solidFill>
                <a:effectLst/>
                <a:latin typeface="pt-serif"/>
              </a:rPr>
              <a:t> </a:t>
            </a:r>
            <a:r>
              <a:rPr lang="cs-CZ" sz="2400" b="0" i="0" dirty="0" err="1">
                <a:solidFill>
                  <a:srgbClr val="333333"/>
                </a:solidFill>
                <a:effectLst/>
                <a:latin typeface="pt-serif"/>
              </a:rPr>
              <a:t>malignant</a:t>
            </a:r>
            <a:r>
              <a:rPr lang="en-US" sz="2400" b="0" i="0" dirty="0">
                <a:solidFill>
                  <a:srgbClr val="333333"/>
                </a:solidFill>
                <a:effectLst/>
                <a:latin typeface="pt-serif"/>
              </a:rPr>
              <a:t> </a:t>
            </a:r>
          </a:p>
          <a:p>
            <a:pPr algn="l">
              <a:buFont typeface="Arial" panose="020B0604020202020204" pitchFamily="34" charset="0"/>
              <a:buChar char="•"/>
            </a:pPr>
            <a:r>
              <a:rPr lang="en-US" sz="2400" b="0" i="0" dirty="0">
                <a:solidFill>
                  <a:srgbClr val="333333"/>
                </a:solidFill>
                <a:effectLst/>
                <a:latin typeface="pt-serif"/>
              </a:rPr>
              <a:t>when cells are infected by viruses</a:t>
            </a:r>
          </a:p>
        </p:txBody>
      </p:sp>
    </p:spTree>
    <p:extLst>
      <p:ext uri="{BB962C8B-B14F-4D97-AF65-F5344CB8AC3E}">
        <p14:creationId xmlns:p14="http://schemas.microsoft.com/office/powerpoint/2010/main" val="2986706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5E619E4-72A3-B3AB-5924-496C5ABD507A}"/>
              </a:ext>
            </a:extLst>
          </p:cNvPr>
          <p:cNvSpPr>
            <a:spLocks noGrp="1"/>
          </p:cNvSpPr>
          <p:nvPr>
            <p:ph type="ftr" sz="quarter" idx="10"/>
          </p:nvPr>
        </p:nvSpPr>
        <p:spPr/>
        <p:txBody>
          <a:bodyPr/>
          <a:lstStyle/>
          <a:p>
            <a:r>
              <a:rPr lang="cs-CZ" noProof="0"/>
              <a:t>Cell Death</a:t>
            </a:r>
            <a:r>
              <a:rPr lang="en-GB" noProof="0"/>
              <a:t>/ </a:t>
            </a:r>
            <a:r>
              <a:rPr lang="cs-CZ" noProof="0"/>
              <a:t>Department of Pathological Physiology</a:t>
            </a:r>
            <a:endParaRPr lang="en-GB" noProof="0" dirty="0"/>
          </a:p>
        </p:txBody>
      </p:sp>
      <p:sp>
        <p:nvSpPr>
          <p:cNvPr id="3" name="Zástupný symbol pro číslo snímku 2">
            <a:extLst>
              <a:ext uri="{FF2B5EF4-FFF2-40B4-BE49-F238E27FC236}">
                <a16:creationId xmlns:a16="http://schemas.microsoft.com/office/drawing/2014/main" id="{DB88B144-9C5E-8798-843D-A5C9CA7D12DF}"/>
              </a:ext>
            </a:extLst>
          </p:cNvPr>
          <p:cNvSpPr>
            <a:spLocks noGrp="1"/>
          </p:cNvSpPr>
          <p:nvPr>
            <p:ph type="sldNum" sz="quarter" idx="11"/>
          </p:nvPr>
        </p:nvSpPr>
        <p:spPr/>
        <p:txBody>
          <a:bodyPr/>
          <a:lstStyle/>
          <a:p>
            <a:fld id="{0970407D-EE58-4A0B-824B-1D3AE42DD9CF}" type="slidenum">
              <a:rPr lang="en-GB" altLang="cs-CZ" noProof="0" smtClean="0"/>
              <a:pPr/>
              <a:t>5</a:t>
            </a:fld>
            <a:endParaRPr lang="en-GB" altLang="cs-CZ" noProof="0" dirty="0"/>
          </a:p>
        </p:txBody>
      </p:sp>
      <p:sp>
        <p:nvSpPr>
          <p:cNvPr id="4" name="Nadpis 3">
            <a:extLst>
              <a:ext uri="{FF2B5EF4-FFF2-40B4-BE49-F238E27FC236}">
                <a16:creationId xmlns:a16="http://schemas.microsoft.com/office/drawing/2014/main" id="{B8DB883B-3923-C7CD-BE06-37B78A7AFCF4}"/>
              </a:ext>
            </a:extLst>
          </p:cNvPr>
          <p:cNvSpPr>
            <a:spLocks noGrp="1"/>
          </p:cNvSpPr>
          <p:nvPr>
            <p:ph type="title"/>
          </p:nvPr>
        </p:nvSpPr>
        <p:spPr>
          <a:xfrm>
            <a:off x="81068" y="123153"/>
            <a:ext cx="10753200" cy="451576"/>
          </a:xfrm>
        </p:spPr>
        <p:txBody>
          <a:bodyPr/>
          <a:lstStyle/>
          <a:p>
            <a:r>
              <a:rPr lang="cs-CZ" sz="2800"/>
              <a:t>How do cells die?</a:t>
            </a:r>
            <a:endParaRPr lang="cs-CZ" sz="2800" dirty="0"/>
          </a:p>
        </p:txBody>
      </p:sp>
      <p:sp>
        <p:nvSpPr>
          <p:cNvPr id="5" name="Zástupný obsah 4">
            <a:extLst>
              <a:ext uri="{FF2B5EF4-FFF2-40B4-BE49-F238E27FC236}">
                <a16:creationId xmlns:a16="http://schemas.microsoft.com/office/drawing/2014/main" id="{621573FD-3C31-AC03-BF65-0F77A30DB62F}"/>
              </a:ext>
            </a:extLst>
          </p:cNvPr>
          <p:cNvSpPr>
            <a:spLocks noGrp="1"/>
          </p:cNvSpPr>
          <p:nvPr>
            <p:ph idx="1"/>
          </p:nvPr>
        </p:nvSpPr>
        <p:spPr>
          <a:xfrm>
            <a:off x="348884" y="1099679"/>
            <a:ext cx="7444559" cy="4139998"/>
          </a:xfrm>
        </p:spPr>
        <p:txBody>
          <a:bodyPr/>
          <a:lstStyle/>
          <a:p>
            <a:pPr marL="72000" indent="0" algn="l">
              <a:buNone/>
            </a:pPr>
            <a:r>
              <a:rPr lang="en-US" sz="2400" b="0" i="0" dirty="0">
                <a:solidFill>
                  <a:srgbClr val="333333"/>
                </a:solidFill>
                <a:effectLst/>
                <a:latin typeface="pt-serif"/>
              </a:rPr>
              <a:t>Cells can die because they are damaged, but most cells die by killing themselves.</a:t>
            </a:r>
            <a:endParaRPr lang="cs-CZ" sz="2400" b="0" i="0" dirty="0">
              <a:solidFill>
                <a:srgbClr val="333333"/>
              </a:solidFill>
              <a:effectLst/>
              <a:latin typeface="pt-serif"/>
            </a:endParaRPr>
          </a:p>
          <a:p>
            <a:pPr marL="72000" indent="0" algn="l">
              <a:buNone/>
            </a:pPr>
            <a:endParaRPr lang="cs-CZ" sz="2400" b="0" i="0" dirty="0">
              <a:solidFill>
                <a:srgbClr val="333333"/>
              </a:solidFill>
              <a:effectLst/>
              <a:latin typeface="pt-serif"/>
            </a:endParaRPr>
          </a:p>
          <a:p>
            <a:pPr marL="72000" indent="0" algn="l">
              <a:buNone/>
            </a:pPr>
            <a:r>
              <a:rPr lang="en-US" sz="2400" b="0" i="0" dirty="0">
                <a:solidFill>
                  <a:srgbClr val="333333"/>
                </a:solidFill>
                <a:effectLst/>
                <a:latin typeface="pt-serif"/>
              </a:rPr>
              <a:t>There are several distinct ways in which a cell can die. Some occur by an </a:t>
            </a:r>
            <a:r>
              <a:rPr lang="en-US" sz="2400" b="0" i="0" dirty="0" err="1">
                <a:solidFill>
                  <a:srgbClr val="333333"/>
                </a:solidFill>
                <a:effectLst/>
                <a:latin typeface="pt-serif"/>
              </a:rPr>
              <a:t>organised</a:t>
            </a:r>
            <a:r>
              <a:rPr lang="en-US" sz="2400" b="0" i="0" dirty="0">
                <a:solidFill>
                  <a:srgbClr val="333333"/>
                </a:solidFill>
                <a:effectLst/>
                <a:latin typeface="pt-serif"/>
              </a:rPr>
              <a:t>, ‘programmed’ process. </a:t>
            </a:r>
            <a:endParaRPr lang="cs-CZ" sz="2400" b="0" i="0" dirty="0">
              <a:solidFill>
                <a:srgbClr val="333333"/>
              </a:solidFill>
              <a:effectLst/>
              <a:latin typeface="pt-serif"/>
            </a:endParaRPr>
          </a:p>
          <a:p>
            <a:pPr marL="72000" indent="0" algn="l">
              <a:buNone/>
            </a:pPr>
            <a:endParaRPr lang="cs-CZ" sz="2400" dirty="0">
              <a:solidFill>
                <a:srgbClr val="333333"/>
              </a:solidFill>
              <a:latin typeface="pt-serif"/>
            </a:endParaRPr>
          </a:p>
          <a:p>
            <a:pPr marL="72000" indent="0" algn="l">
              <a:buNone/>
            </a:pPr>
            <a:r>
              <a:rPr lang="en-US" sz="2400" b="0" i="0" dirty="0">
                <a:solidFill>
                  <a:srgbClr val="333333"/>
                </a:solidFill>
                <a:effectLst/>
                <a:latin typeface="pt-serif"/>
              </a:rPr>
              <a:t>Some cell death processes leave no trace of the dead cell, whereas others activate the immune system with substances from the dead cell.</a:t>
            </a:r>
          </a:p>
        </p:txBody>
      </p:sp>
      <p:pic>
        <p:nvPicPr>
          <p:cNvPr id="2050" name="Picture 2" descr="Figure 1">
            <a:extLst>
              <a:ext uri="{FF2B5EF4-FFF2-40B4-BE49-F238E27FC236}">
                <a16:creationId xmlns:a16="http://schemas.microsoft.com/office/drawing/2014/main" id="{283B89BB-0882-7926-003A-616464FE26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3191" y="1251360"/>
            <a:ext cx="3248469" cy="2919583"/>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a:extLst>
              <a:ext uri="{FF2B5EF4-FFF2-40B4-BE49-F238E27FC236}">
                <a16:creationId xmlns:a16="http://schemas.microsoft.com/office/drawing/2014/main" id="{8ADEDE1A-97B7-98F9-A839-CCB741F97733}"/>
              </a:ext>
            </a:extLst>
          </p:cNvPr>
          <p:cNvSpPr txBox="1"/>
          <p:nvPr/>
        </p:nvSpPr>
        <p:spPr>
          <a:xfrm>
            <a:off x="8714487" y="4259338"/>
            <a:ext cx="2715394" cy="553998"/>
          </a:xfrm>
          <a:prstGeom prst="rect">
            <a:avLst/>
          </a:prstGeom>
          <a:noFill/>
        </p:spPr>
        <p:txBody>
          <a:bodyPr wrap="square">
            <a:spAutoFit/>
          </a:bodyPr>
          <a:lstStyle/>
          <a:p>
            <a:r>
              <a:rPr lang="en-US" sz="1000" b="0" i="0" dirty="0">
                <a:solidFill>
                  <a:srgbClr val="222222"/>
                </a:solidFill>
                <a:effectLst/>
                <a:latin typeface="-apple-system"/>
              </a:rPr>
              <a:t>Derry, W. Chewing the fat about death with the </a:t>
            </a:r>
            <a:r>
              <a:rPr lang="en-US" sz="1000" b="0" i="0" dirty="0" err="1">
                <a:solidFill>
                  <a:srgbClr val="222222"/>
                </a:solidFill>
                <a:effectLst/>
                <a:latin typeface="-apple-system"/>
              </a:rPr>
              <a:t>neighbours</a:t>
            </a:r>
            <a:r>
              <a:rPr lang="en-US" sz="1000" b="0" i="0" dirty="0">
                <a:solidFill>
                  <a:srgbClr val="222222"/>
                </a:solidFill>
                <a:effectLst/>
                <a:latin typeface="-apple-system"/>
              </a:rPr>
              <a:t>. </a:t>
            </a:r>
            <a:r>
              <a:rPr lang="en-US" sz="1000" b="0" i="1" dirty="0">
                <a:solidFill>
                  <a:srgbClr val="222222"/>
                </a:solidFill>
                <a:effectLst/>
                <a:latin typeface="-apple-system"/>
              </a:rPr>
              <a:t>Cell Death Differ</a:t>
            </a:r>
            <a:r>
              <a:rPr lang="en-US" sz="1000" b="0" i="0" dirty="0">
                <a:solidFill>
                  <a:srgbClr val="222222"/>
                </a:solidFill>
                <a:effectLst/>
                <a:latin typeface="-apple-system"/>
              </a:rPr>
              <a:t> </a:t>
            </a:r>
            <a:r>
              <a:rPr lang="en-US" sz="1000" b="1" i="0" dirty="0">
                <a:solidFill>
                  <a:srgbClr val="222222"/>
                </a:solidFill>
                <a:effectLst/>
                <a:latin typeface="-apple-system"/>
              </a:rPr>
              <a:t>23</a:t>
            </a:r>
            <a:r>
              <a:rPr lang="en-US" sz="1000" b="0" i="0" dirty="0">
                <a:solidFill>
                  <a:srgbClr val="222222"/>
                </a:solidFill>
                <a:effectLst/>
                <a:latin typeface="-apple-system"/>
              </a:rPr>
              <a:t>, 1097–1098 (2016). https://doi.org/10.1038/cdd.2016.49</a:t>
            </a:r>
            <a:endParaRPr lang="cs-CZ" sz="1000" dirty="0"/>
          </a:p>
        </p:txBody>
      </p:sp>
    </p:spTree>
    <p:extLst>
      <p:ext uri="{BB962C8B-B14F-4D97-AF65-F5344CB8AC3E}">
        <p14:creationId xmlns:p14="http://schemas.microsoft.com/office/powerpoint/2010/main" val="3123744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5E619E4-72A3-B3AB-5924-496C5ABD507A}"/>
              </a:ext>
            </a:extLst>
          </p:cNvPr>
          <p:cNvSpPr>
            <a:spLocks noGrp="1"/>
          </p:cNvSpPr>
          <p:nvPr>
            <p:ph type="ftr" sz="quarter" idx="10"/>
          </p:nvPr>
        </p:nvSpPr>
        <p:spPr/>
        <p:txBody>
          <a:bodyPr/>
          <a:lstStyle/>
          <a:p>
            <a:r>
              <a:rPr lang="cs-CZ" noProof="0"/>
              <a:t>Cell Death</a:t>
            </a:r>
            <a:r>
              <a:rPr lang="en-GB" noProof="0"/>
              <a:t>/ </a:t>
            </a:r>
            <a:r>
              <a:rPr lang="cs-CZ" noProof="0"/>
              <a:t>Department of Pathological Physiology</a:t>
            </a:r>
            <a:endParaRPr lang="en-GB" noProof="0" dirty="0"/>
          </a:p>
        </p:txBody>
      </p:sp>
      <p:sp>
        <p:nvSpPr>
          <p:cNvPr id="3" name="Zástupný symbol pro číslo snímku 2">
            <a:extLst>
              <a:ext uri="{FF2B5EF4-FFF2-40B4-BE49-F238E27FC236}">
                <a16:creationId xmlns:a16="http://schemas.microsoft.com/office/drawing/2014/main" id="{DB88B144-9C5E-8798-843D-A5C9CA7D12DF}"/>
              </a:ext>
            </a:extLst>
          </p:cNvPr>
          <p:cNvSpPr>
            <a:spLocks noGrp="1"/>
          </p:cNvSpPr>
          <p:nvPr>
            <p:ph type="sldNum" sz="quarter" idx="11"/>
          </p:nvPr>
        </p:nvSpPr>
        <p:spPr/>
        <p:txBody>
          <a:bodyPr/>
          <a:lstStyle/>
          <a:p>
            <a:fld id="{0970407D-EE58-4A0B-824B-1D3AE42DD9CF}" type="slidenum">
              <a:rPr lang="en-GB" altLang="cs-CZ" noProof="0" smtClean="0"/>
              <a:pPr/>
              <a:t>6</a:t>
            </a:fld>
            <a:endParaRPr lang="en-GB" altLang="cs-CZ" noProof="0" dirty="0"/>
          </a:p>
        </p:txBody>
      </p:sp>
      <p:sp>
        <p:nvSpPr>
          <p:cNvPr id="4" name="Nadpis 3">
            <a:extLst>
              <a:ext uri="{FF2B5EF4-FFF2-40B4-BE49-F238E27FC236}">
                <a16:creationId xmlns:a16="http://schemas.microsoft.com/office/drawing/2014/main" id="{B8DB883B-3923-C7CD-BE06-37B78A7AFCF4}"/>
              </a:ext>
            </a:extLst>
          </p:cNvPr>
          <p:cNvSpPr>
            <a:spLocks noGrp="1"/>
          </p:cNvSpPr>
          <p:nvPr>
            <p:ph type="title"/>
          </p:nvPr>
        </p:nvSpPr>
        <p:spPr>
          <a:xfrm>
            <a:off x="81068" y="123153"/>
            <a:ext cx="10753200" cy="451576"/>
          </a:xfrm>
        </p:spPr>
        <p:txBody>
          <a:bodyPr/>
          <a:lstStyle/>
          <a:p>
            <a:r>
              <a:rPr lang="cs-CZ" sz="2800"/>
              <a:t>How do cells die?</a:t>
            </a:r>
            <a:endParaRPr lang="cs-CZ" sz="2800" dirty="0"/>
          </a:p>
        </p:txBody>
      </p:sp>
      <p:pic>
        <p:nvPicPr>
          <p:cNvPr id="3074" name="Picture 2">
            <a:extLst>
              <a:ext uri="{FF2B5EF4-FFF2-40B4-BE49-F238E27FC236}">
                <a16:creationId xmlns:a16="http://schemas.microsoft.com/office/drawing/2014/main" id="{75272EAF-9317-99BB-E391-293D976383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671" y="1595251"/>
            <a:ext cx="10830160" cy="411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29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5E619E4-72A3-B3AB-5924-496C5ABD507A}"/>
              </a:ext>
            </a:extLst>
          </p:cNvPr>
          <p:cNvSpPr>
            <a:spLocks noGrp="1"/>
          </p:cNvSpPr>
          <p:nvPr>
            <p:ph type="ftr" sz="quarter" idx="10"/>
          </p:nvPr>
        </p:nvSpPr>
        <p:spPr/>
        <p:txBody>
          <a:bodyPr/>
          <a:lstStyle/>
          <a:p>
            <a:r>
              <a:rPr lang="cs-CZ" noProof="0"/>
              <a:t>Cell Death</a:t>
            </a:r>
            <a:r>
              <a:rPr lang="en-GB" noProof="0"/>
              <a:t>/ </a:t>
            </a:r>
            <a:r>
              <a:rPr lang="cs-CZ" noProof="0"/>
              <a:t>Department of Pathological Physiology</a:t>
            </a:r>
            <a:endParaRPr lang="en-GB" noProof="0" dirty="0"/>
          </a:p>
        </p:txBody>
      </p:sp>
      <p:sp>
        <p:nvSpPr>
          <p:cNvPr id="3" name="Zástupný symbol pro číslo snímku 2">
            <a:extLst>
              <a:ext uri="{FF2B5EF4-FFF2-40B4-BE49-F238E27FC236}">
                <a16:creationId xmlns:a16="http://schemas.microsoft.com/office/drawing/2014/main" id="{DB88B144-9C5E-8798-843D-A5C9CA7D12DF}"/>
              </a:ext>
            </a:extLst>
          </p:cNvPr>
          <p:cNvSpPr>
            <a:spLocks noGrp="1"/>
          </p:cNvSpPr>
          <p:nvPr>
            <p:ph type="sldNum" sz="quarter" idx="11"/>
          </p:nvPr>
        </p:nvSpPr>
        <p:spPr/>
        <p:txBody>
          <a:bodyPr/>
          <a:lstStyle/>
          <a:p>
            <a:fld id="{0970407D-EE58-4A0B-824B-1D3AE42DD9CF}" type="slidenum">
              <a:rPr lang="en-GB" altLang="cs-CZ" noProof="0" smtClean="0"/>
              <a:pPr/>
              <a:t>7</a:t>
            </a:fld>
            <a:endParaRPr lang="en-GB" altLang="cs-CZ" noProof="0" dirty="0"/>
          </a:p>
        </p:txBody>
      </p:sp>
      <p:sp>
        <p:nvSpPr>
          <p:cNvPr id="4" name="Nadpis 3">
            <a:extLst>
              <a:ext uri="{FF2B5EF4-FFF2-40B4-BE49-F238E27FC236}">
                <a16:creationId xmlns:a16="http://schemas.microsoft.com/office/drawing/2014/main" id="{B8DB883B-3923-C7CD-BE06-37B78A7AFCF4}"/>
              </a:ext>
            </a:extLst>
          </p:cNvPr>
          <p:cNvSpPr>
            <a:spLocks noGrp="1"/>
          </p:cNvSpPr>
          <p:nvPr>
            <p:ph type="title"/>
          </p:nvPr>
        </p:nvSpPr>
        <p:spPr>
          <a:xfrm>
            <a:off x="81068" y="123153"/>
            <a:ext cx="10753200" cy="451576"/>
          </a:xfrm>
        </p:spPr>
        <p:txBody>
          <a:bodyPr/>
          <a:lstStyle/>
          <a:p>
            <a:r>
              <a:rPr lang="cs-CZ" sz="2800"/>
              <a:t>How do cells die?</a:t>
            </a:r>
            <a:endParaRPr lang="cs-CZ" sz="2800" dirty="0"/>
          </a:p>
        </p:txBody>
      </p:sp>
      <p:pic>
        <p:nvPicPr>
          <p:cNvPr id="4098" name="Picture 2">
            <a:extLst>
              <a:ext uri="{FF2B5EF4-FFF2-40B4-BE49-F238E27FC236}">
                <a16:creationId xmlns:a16="http://schemas.microsoft.com/office/drawing/2014/main" id="{F72DF564-B14E-7BC8-9B51-4AB01AB090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938" y="516539"/>
            <a:ext cx="9578330" cy="5567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017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5E619E4-72A3-B3AB-5924-496C5ABD507A}"/>
              </a:ext>
            </a:extLst>
          </p:cNvPr>
          <p:cNvSpPr>
            <a:spLocks noGrp="1"/>
          </p:cNvSpPr>
          <p:nvPr>
            <p:ph type="ftr" sz="quarter" idx="10"/>
          </p:nvPr>
        </p:nvSpPr>
        <p:spPr/>
        <p:txBody>
          <a:bodyPr/>
          <a:lstStyle/>
          <a:p>
            <a:r>
              <a:rPr lang="cs-CZ" noProof="0"/>
              <a:t>Cell Death</a:t>
            </a:r>
            <a:r>
              <a:rPr lang="en-GB" noProof="0"/>
              <a:t>/ </a:t>
            </a:r>
            <a:r>
              <a:rPr lang="cs-CZ" noProof="0"/>
              <a:t>Department of Pathological Physiology</a:t>
            </a:r>
            <a:endParaRPr lang="en-GB" noProof="0" dirty="0"/>
          </a:p>
        </p:txBody>
      </p:sp>
      <p:sp>
        <p:nvSpPr>
          <p:cNvPr id="3" name="Zástupný symbol pro číslo snímku 2">
            <a:extLst>
              <a:ext uri="{FF2B5EF4-FFF2-40B4-BE49-F238E27FC236}">
                <a16:creationId xmlns:a16="http://schemas.microsoft.com/office/drawing/2014/main" id="{DB88B144-9C5E-8798-843D-A5C9CA7D12DF}"/>
              </a:ext>
            </a:extLst>
          </p:cNvPr>
          <p:cNvSpPr>
            <a:spLocks noGrp="1"/>
          </p:cNvSpPr>
          <p:nvPr>
            <p:ph type="sldNum" sz="quarter" idx="11"/>
          </p:nvPr>
        </p:nvSpPr>
        <p:spPr/>
        <p:txBody>
          <a:bodyPr/>
          <a:lstStyle/>
          <a:p>
            <a:fld id="{0970407D-EE58-4A0B-824B-1D3AE42DD9CF}" type="slidenum">
              <a:rPr lang="en-GB" altLang="cs-CZ" noProof="0" smtClean="0"/>
              <a:pPr/>
              <a:t>8</a:t>
            </a:fld>
            <a:endParaRPr lang="en-GB" altLang="cs-CZ" noProof="0" dirty="0"/>
          </a:p>
        </p:txBody>
      </p:sp>
      <p:sp>
        <p:nvSpPr>
          <p:cNvPr id="4" name="Nadpis 3">
            <a:extLst>
              <a:ext uri="{FF2B5EF4-FFF2-40B4-BE49-F238E27FC236}">
                <a16:creationId xmlns:a16="http://schemas.microsoft.com/office/drawing/2014/main" id="{B8DB883B-3923-C7CD-BE06-37B78A7AFCF4}"/>
              </a:ext>
            </a:extLst>
          </p:cNvPr>
          <p:cNvSpPr>
            <a:spLocks noGrp="1"/>
          </p:cNvSpPr>
          <p:nvPr>
            <p:ph type="title"/>
          </p:nvPr>
        </p:nvSpPr>
        <p:spPr>
          <a:xfrm>
            <a:off x="81068" y="123153"/>
            <a:ext cx="10753200" cy="451576"/>
          </a:xfrm>
        </p:spPr>
        <p:txBody>
          <a:bodyPr/>
          <a:lstStyle/>
          <a:p>
            <a:r>
              <a:rPr lang="cs-CZ" sz="2800" dirty="0" err="1"/>
              <a:t>Apoptosis</a:t>
            </a:r>
            <a:endParaRPr lang="cs-CZ" sz="2800" dirty="0"/>
          </a:p>
        </p:txBody>
      </p:sp>
      <p:sp>
        <p:nvSpPr>
          <p:cNvPr id="6" name="TextovéPole 5">
            <a:extLst>
              <a:ext uri="{FF2B5EF4-FFF2-40B4-BE49-F238E27FC236}">
                <a16:creationId xmlns:a16="http://schemas.microsoft.com/office/drawing/2014/main" id="{2FCE677D-9BD8-F5AE-6DC5-E15BC0F00534}"/>
              </a:ext>
            </a:extLst>
          </p:cNvPr>
          <p:cNvSpPr txBox="1"/>
          <p:nvPr/>
        </p:nvSpPr>
        <p:spPr>
          <a:xfrm>
            <a:off x="414000" y="935233"/>
            <a:ext cx="6134144" cy="2308324"/>
          </a:xfrm>
          <a:prstGeom prst="rect">
            <a:avLst/>
          </a:prstGeom>
          <a:noFill/>
        </p:spPr>
        <p:txBody>
          <a:bodyPr wrap="square">
            <a:spAutoFit/>
          </a:bodyPr>
          <a:lstStyle/>
          <a:p>
            <a:r>
              <a:rPr lang="cs-CZ" sz="1800" dirty="0" err="1">
                <a:solidFill>
                  <a:srgbClr val="333333"/>
                </a:solidFill>
                <a:latin typeface="Calibri" panose="020F0502020204030204" pitchFamily="34" charset="0"/>
                <a:ea typeface="Calibri" panose="020F0502020204030204" pitchFamily="34" charset="0"/>
                <a:cs typeface="Calibri" panose="020F0502020204030204" pitchFamily="34" charset="0"/>
              </a:rPr>
              <a:t>Apoptosis</a:t>
            </a:r>
            <a:r>
              <a:rPr lang="cs-CZ" sz="18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cs-CZ" sz="1800" dirty="0" err="1">
                <a:solidFill>
                  <a:srgbClr val="333333"/>
                </a:solidFill>
                <a:latin typeface="Calibri" panose="020F0502020204030204" pitchFamily="34" charset="0"/>
                <a:ea typeface="Calibri" panose="020F0502020204030204" pitchFamily="34" charset="0"/>
                <a:cs typeface="Calibri" panose="020F0502020204030204" pitchFamily="34" charset="0"/>
              </a:rPr>
              <a:t>is</a:t>
            </a:r>
            <a:r>
              <a:rPr lang="cs-CZ" sz="1800" dirty="0">
                <a:solidFill>
                  <a:srgbClr val="333333"/>
                </a:solidFill>
                <a:latin typeface="Calibri" panose="020F0502020204030204" pitchFamily="34" charset="0"/>
                <a:ea typeface="Calibri" panose="020F0502020204030204" pitchFamily="34" charset="0"/>
                <a:cs typeface="Calibri" panose="020F0502020204030204" pitchFamily="34" charset="0"/>
              </a:rPr>
              <a:t> a f</a:t>
            </a:r>
            <a:r>
              <a:rPr lang="en-US" sz="18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orm</a:t>
            </a:r>
            <a:r>
              <a:rPr lang="en-US" sz="1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of cell death that prevents immune activation.</a:t>
            </a:r>
            <a:r>
              <a:rPr lang="cs-CZ" sz="1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p>
          <a:p>
            <a:r>
              <a:rPr lang="en-US" sz="1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The cell activates proteins called caspases that are normally dormant. </a:t>
            </a:r>
            <a:endParaRPr lang="cs-CZ" sz="1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r>
              <a:rPr lang="en-US" sz="1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These caspases dismantle the cell from within. The apoptotic cell breaks into small packages that can be engulfed by other cells. This prevents the cell contents leaking out of the dying cell and allows the components to be recycled.</a:t>
            </a:r>
            <a:endParaRPr lang="cs-CZ" sz="1800" dirty="0">
              <a:latin typeface="Calibri" panose="020F0502020204030204" pitchFamily="34" charset="0"/>
              <a:ea typeface="Calibri" panose="020F0502020204030204" pitchFamily="34" charset="0"/>
              <a:cs typeface="Calibri" panose="020F0502020204030204" pitchFamily="34" charset="0"/>
            </a:endParaRPr>
          </a:p>
        </p:txBody>
      </p:sp>
      <p:pic>
        <p:nvPicPr>
          <p:cNvPr id="9" name="apoptoza FaDu">
            <a:hlinkClick r:id="" action="ppaction://media"/>
            <a:extLst>
              <a:ext uri="{FF2B5EF4-FFF2-40B4-BE49-F238E27FC236}">
                <a16:creationId xmlns:a16="http://schemas.microsoft.com/office/drawing/2014/main" id="{A9B86BDB-9702-1EC7-23A4-2EB24AF05A4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40000" y="3516985"/>
            <a:ext cx="1875981" cy="1875982"/>
          </a:xfrm>
          <a:prstGeom prst="rect">
            <a:avLst/>
          </a:prstGeom>
        </p:spPr>
      </p:pic>
      <p:pic>
        <p:nvPicPr>
          <p:cNvPr id="2050" name="Picture 2" descr="Fig. 1: Stages of apoptosis (detailed description in the text).">
            <a:extLst>
              <a:ext uri="{FF2B5EF4-FFF2-40B4-BE49-F238E27FC236}">
                <a16:creationId xmlns:a16="http://schemas.microsoft.com/office/drawing/2014/main" id="{3CDD84EA-7DFE-1B85-CE4C-1326A20BC2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5590" y="951626"/>
            <a:ext cx="5953751" cy="4534774"/>
          </a:xfrm>
          <a:prstGeom prst="rect">
            <a:avLst/>
          </a:prstGeom>
          <a:noFill/>
          <a:extLst>
            <a:ext uri="{909E8E84-426E-40DD-AFC4-6F175D3DCCD1}">
              <a14:hiddenFill xmlns:a14="http://schemas.microsoft.com/office/drawing/2010/main">
                <a:solidFill>
                  <a:srgbClr val="FFFFFF"/>
                </a:solidFill>
              </a14:hiddenFill>
            </a:ext>
          </a:extLst>
        </p:spPr>
      </p:pic>
      <p:pic>
        <p:nvPicPr>
          <p:cNvPr id="5" name="Online médium 7" title="Apoptosis (2006) by Drew Berry wehi.tv, sound design Franc Tétaz">
            <a:hlinkClick r:id="" action="ppaction://media"/>
            <a:extLst>
              <a:ext uri="{FF2B5EF4-FFF2-40B4-BE49-F238E27FC236}">
                <a16:creationId xmlns:a16="http://schemas.microsoft.com/office/drawing/2014/main" id="{0E3EE487-C9C0-20CD-B676-052EAA2B2266}"/>
              </a:ext>
            </a:extLst>
          </p:cNvPr>
          <p:cNvPicPr>
            <a:picLocks noRot="1" noChangeAspect="1"/>
          </p:cNvPicPr>
          <p:nvPr>
            <a:videoFile r:link="rId3"/>
          </p:nvPr>
        </p:nvPicPr>
        <p:blipFill>
          <a:blip r:embed="rId7"/>
          <a:stretch>
            <a:fillRect/>
          </a:stretch>
        </p:blipFill>
        <p:spPr>
          <a:xfrm>
            <a:off x="2860621" y="3520758"/>
            <a:ext cx="3343720" cy="1889202"/>
          </a:xfrm>
          <a:prstGeom prst="rect">
            <a:avLst/>
          </a:prstGeom>
        </p:spPr>
      </p:pic>
      <p:sp>
        <p:nvSpPr>
          <p:cNvPr id="10" name="TextovéPole 9">
            <a:extLst>
              <a:ext uri="{FF2B5EF4-FFF2-40B4-BE49-F238E27FC236}">
                <a16:creationId xmlns:a16="http://schemas.microsoft.com/office/drawing/2014/main" id="{BDC06E3D-424B-37DE-D797-8907A7DDA5FF}"/>
              </a:ext>
            </a:extLst>
          </p:cNvPr>
          <p:cNvSpPr txBox="1"/>
          <p:nvPr/>
        </p:nvSpPr>
        <p:spPr>
          <a:xfrm>
            <a:off x="497233" y="5564676"/>
            <a:ext cx="5715000" cy="646331"/>
          </a:xfrm>
          <a:prstGeom prst="rect">
            <a:avLst/>
          </a:prstGeom>
          <a:noFill/>
        </p:spPr>
        <p:txBody>
          <a:bodyPr wrap="square">
            <a:spAutoFit/>
          </a:bodyPr>
          <a:lstStyle/>
          <a:p>
            <a:r>
              <a:rPr lang="cs-CZ" sz="900" dirty="0">
                <a:hlinkClick r:id="rId8"/>
              </a:rPr>
              <a:t>https://www.google.com/search?q=wehi+edu+apoptosis&amp;oq=wehi+edu+apoptosis&amp;gs_lcrp=EgZjaHJvbWUyBggAEEUYOTIICAEQABgWGB7SAQgzMDgwajBqN6gCALACAA&amp;sourceid=chrome&amp;ie=UTF-8#fpstate=ive&amp;vld=cid:55d455b1,vid:DR80Huxp4y8,st:0</a:t>
            </a:r>
            <a:endParaRPr lang="cs-CZ" sz="900" dirty="0"/>
          </a:p>
          <a:p>
            <a:endParaRPr lang="cs-CZ" sz="900" dirty="0"/>
          </a:p>
        </p:txBody>
      </p:sp>
    </p:spTree>
    <p:extLst>
      <p:ext uri="{BB962C8B-B14F-4D97-AF65-F5344CB8AC3E}">
        <p14:creationId xmlns:p14="http://schemas.microsoft.com/office/powerpoint/2010/main" val="357384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fullScrn="1">
              <p:cMediaNode vol="80000">
                <p:cTn id="12" fill="hold" display="0">
                  <p:stCondLst>
                    <p:cond delay="indefinite"/>
                  </p:stCondLst>
                </p:cTn>
                <p:tgtEl>
                  <p:spTgt spid="9"/>
                </p:tgtEl>
              </p:cMediaNode>
            </p:video>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5"/>
                                        </p:tgtEl>
                                      </p:cBhvr>
                                    </p:cmd>
                                  </p:childTnLst>
                                </p:cTn>
                              </p:par>
                            </p:childTnLst>
                          </p:cTn>
                        </p:par>
                      </p:childTnLst>
                    </p:cTn>
                  </p:par>
                </p:childTnLst>
              </p:cTn>
              <p:nextCondLst>
                <p:cond evt="onClick" delay="0">
                  <p:tgtEl>
                    <p:spTgt spid="5"/>
                  </p:tgtEl>
                </p:cond>
              </p:nextCondLst>
            </p:seq>
            <p:video>
              <p:cMediaNode vol="80000">
                <p:cTn id="18" fill="hold" display="0">
                  <p:stCondLst>
                    <p:cond delay="indefinite"/>
                  </p:stCondLst>
                </p:cTn>
                <p:tgtEl>
                  <p:spTgt spid="5"/>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5E619E4-72A3-B3AB-5924-496C5ABD507A}"/>
              </a:ext>
            </a:extLst>
          </p:cNvPr>
          <p:cNvSpPr>
            <a:spLocks noGrp="1"/>
          </p:cNvSpPr>
          <p:nvPr>
            <p:ph type="ftr" sz="quarter" idx="10"/>
          </p:nvPr>
        </p:nvSpPr>
        <p:spPr/>
        <p:txBody>
          <a:bodyPr/>
          <a:lstStyle/>
          <a:p>
            <a:r>
              <a:rPr lang="cs-CZ" noProof="0"/>
              <a:t>Cell Death</a:t>
            </a:r>
            <a:r>
              <a:rPr lang="en-GB" noProof="0"/>
              <a:t>/ </a:t>
            </a:r>
            <a:r>
              <a:rPr lang="cs-CZ" noProof="0"/>
              <a:t>Department of Pathological Physiology</a:t>
            </a:r>
            <a:endParaRPr lang="en-GB" noProof="0" dirty="0"/>
          </a:p>
        </p:txBody>
      </p:sp>
      <p:sp>
        <p:nvSpPr>
          <p:cNvPr id="3" name="Zástupný symbol pro číslo snímku 2">
            <a:extLst>
              <a:ext uri="{FF2B5EF4-FFF2-40B4-BE49-F238E27FC236}">
                <a16:creationId xmlns:a16="http://schemas.microsoft.com/office/drawing/2014/main" id="{DB88B144-9C5E-8798-843D-A5C9CA7D12DF}"/>
              </a:ext>
            </a:extLst>
          </p:cNvPr>
          <p:cNvSpPr>
            <a:spLocks noGrp="1"/>
          </p:cNvSpPr>
          <p:nvPr>
            <p:ph type="sldNum" sz="quarter" idx="11"/>
          </p:nvPr>
        </p:nvSpPr>
        <p:spPr/>
        <p:txBody>
          <a:bodyPr/>
          <a:lstStyle/>
          <a:p>
            <a:fld id="{0970407D-EE58-4A0B-824B-1D3AE42DD9CF}" type="slidenum">
              <a:rPr lang="en-GB" altLang="cs-CZ" noProof="0" smtClean="0"/>
              <a:pPr/>
              <a:t>9</a:t>
            </a:fld>
            <a:endParaRPr lang="en-GB" altLang="cs-CZ" noProof="0" dirty="0"/>
          </a:p>
        </p:txBody>
      </p:sp>
      <p:sp>
        <p:nvSpPr>
          <p:cNvPr id="4" name="Nadpis 3">
            <a:extLst>
              <a:ext uri="{FF2B5EF4-FFF2-40B4-BE49-F238E27FC236}">
                <a16:creationId xmlns:a16="http://schemas.microsoft.com/office/drawing/2014/main" id="{B8DB883B-3923-C7CD-BE06-37B78A7AFCF4}"/>
              </a:ext>
            </a:extLst>
          </p:cNvPr>
          <p:cNvSpPr>
            <a:spLocks noGrp="1"/>
          </p:cNvSpPr>
          <p:nvPr>
            <p:ph type="title"/>
          </p:nvPr>
        </p:nvSpPr>
        <p:spPr>
          <a:xfrm>
            <a:off x="81068" y="123153"/>
            <a:ext cx="10753200" cy="451576"/>
          </a:xfrm>
        </p:spPr>
        <p:txBody>
          <a:bodyPr/>
          <a:lstStyle/>
          <a:p>
            <a:r>
              <a:rPr lang="cs-CZ" sz="2800" dirty="0" err="1"/>
              <a:t>Apoptosis</a:t>
            </a:r>
            <a:endParaRPr lang="cs-CZ" sz="2800" dirty="0"/>
          </a:p>
        </p:txBody>
      </p:sp>
      <p:pic>
        <p:nvPicPr>
          <p:cNvPr id="3076" name="Picture 4" descr="Intrinsic and extrinsic apoptosis pathways">
            <a:extLst>
              <a:ext uri="{FF2B5EF4-FFF2-40B4-BE49-F238E27FC236}">
                <a16:creationId xmlns:a16="http://schemas.microsoft.com/office/drawing/2014/main" id="{583D36D3-B56C-A36E-4829-E252786CD8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3451" y="772626"/>
            <a:ext cx="6651975" cy="4940889"/>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851C2AA5-018F-1670-D3CF-2522EB8C0571}"/>
              </a:ext>
            </a:extLst>
          </p:cNvPr>
          <p:cNvSpPr txBox="1"/>
          <p:nvPr/>
        </p:nvSpPr>
        <p:spPr>
          <a:xfrm>
            <a:off x="426574" y="1077337"/>
            <a:ext cx="4253426" cy="4576702"/>
          </a:xfrm>
          <a:prstGeom prst="rect">
            <a:avLst/>
          </a:prstGeom>
          <a:noFill/>
        </p:spPr>
        <p:txBody>
          <a:bodyPr wrap="square">
            <a:spAutoFit/>
          </a:bodyPr>
          <a:lstStyle/>
          <a:p>
            <a:pPr algn="l">
              <a:lnSpc>
                <a:spcPct val="150000"/>
              </a:lnSpc>
              <a:buFont typeface="Arial" panose="020B0604020202020204" pitchFamily="34" charset="0"/>
              <a:buChar char="•"/>
            </a:pPr>
            <a:r>
              <a:rPr lang="en-US" sz="1400" b="1" i="0" dirty="0">
                <a:solidFill>
                  <a:srgbClr val="333333"/>
                </a:solidFill>
                <a:effectLst/>
                <a:latin typeface="pt-serif"/>
              </a:rPr>
              <a:t>Caspases</a:t>
            </a:r>
            <a:r>
              <a:rPr lang="en-US" sz="1400" b="0" i="0" dirty="0">
                <a:solidFill>
                  <a:srgbClr val="333333"/>
                </a:solidFill>
                <a:effectLst/>
                <a:latin typeface="pt-serif"/>
              </a:rPr>
              <a:t>: these enzymes are switched on in apoptotic cells, and digest other proteins to bring about cell death. Some caspases have roles in processes other than cell death.</a:t>
            </a:r>
          </a:p>
          <a:p>
            <a:pPr algn="l">
              <a:lnSpc>
                <a:spcPct val="150000"/>
              </a:lnSpc>
              <a:buFont typeface="Arial" panose="020B0604020202020204" pitchFamily="34" charset="0"/>
              <a:buChar char="•"/>
            </a:pPr>
            <a:r>
              <a:rPr lang="en-US" sz="1400" b="1" i="0" dirty="0">
                <a:solidFill>
                  <a:srgbClr val="333333"/>
                </a:solidFill>
                <a:effectLst/>
                <a:latin typeface="pt-serif"/>
              </a:rPr>
              <a:t>Bcl-2 family proteins</a:t>
            </a:r>
            <a:r>
              <a:rPr lang="en-US" sz="1400" b="0" i="0" dirty="0">
                <a:solidFill>
                  <a:srgbClr val="333333"/>
                </a:solidFill>
                <a:effectLst/>
                <a:latin typeface="pt-serif"/>
              </a:rPr>
              <a:t>: these proteins interact with each other to determine whether a cell undergoes apoptosis or stays alive. Some Bcl-2 family proteins promote survival, and block apoptosis. Others are ‘pro-death’, and trigger apoptosis.</a:t>
            </a:r>
          </a:p>
          <a:p>
            <a:pPr algn="l">
              <a:lnSpc>
                <a:spcPct val="150000"/>
              </a:lnSpc>
              <a:buFont typeface="Arial" panose="020B0604020202020204" pitchFamily="34" charset="0"/>
              <a:buChar char="•"/>
            </a:pPr>
            <a:r>
              <a:rPr lang="en-US" sz="1400" b="1" i="0" dirty="0">
                <a:solidFill>
                  <a:srgbClr val="333333"/>
                </a:solidFill>
                <a:effectLst/>
                <a:latin typeface="pt-serif"/>
              </a:rPr>
              <a:t>Death receptors</a:t>
            </a:r>
            <a:r>
              <a:rPr lang="en-US" sz="1400" b="0" i="0" dirty="0">
                <a:solidFill>
                  <a:srgbClr val="333333"/>
                </a:solidFill>
                <a:effectLst/>
                <a:latin typeface="pt-serif"/>
              </a:rPr>
              <a:t>: these are proteins on the surface of the cell. When they are bound by certain cytokines (hormone-like </a:t>
            </a:r>
            <a:r>
              <a:rPr lang="en-US" sz="1400" b="0" i="0" dirty="0" err="1">
                <a:solidFill>
                  <a:srgbClr val="333333"/>
                </a:solidFill>
                <a:effectLst/>
                <a:latin typeface="pt-serif"/>
              </a:rPr>
              <a:t>signalling</a:t>
            </a:r>
            <a:r>
              <a:rPr lang="en-US" sz="1400" b="0" i="0" dirty="0">
                <a:solidFill>
                  <a:srgbClr val="333333"/>
                </a:solidFill>
                <a:effectLst/>
                <a:latin typeface="pt-serif"/>
              </a:rPr>
              <a:t> proteins), they cause changes in the cell that can lead to cell death.</a:t>
            </a:r>
          </a:p>
        </p:txBody>
      </p:sp>
    </p:spTree>
    <p:extLst>
      <p:ext uri="{BB962C8B-B14F-4D97-AF65-F5344CB8AC3E}">
        <p14:creationId xmlns:p14="http://schemas.microsoft.com/office/powerpoint/2010/main" val="3991011546"/>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muni-med-prezentace-16-9-en-v10</Template>
  <TotalTime>3769</TotalTime>
  <Words>2012</Words>
  <Application>Microsoft Office PowerPoint</Application>
  <PresentationFormat>Širokoúhlá obrazovka</PresentationFormat>
  <Paragraphs>143</Paragraphs>
  <Slides>20</Slides>
  <Notes>0</Notes>
  <HiddenSlides>0</HiddenSlides>
  <MMClips>3</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20</vt:i4>
      </vt:variant>
    </vt:vector>
  </HeadingPairs>
  <TitlesOfParts>
    <vt:vector size="29" baseType="lpstr">
      <vt:lpstr>-apple-system</vt:lpstr>
      <vt:lpstr>Arial</vt:lpstr>
      <vt:lpstr>Calibri</vt:lpstr>
      <vt:lpstr>Harding</vt:lpstr>
      <vt:lpstr>neue-haas-unica</vt:lpstr>
      <vt:lpstr>pt-serif</vt:lpstr>
      <vt:lpstr>Tahoma</vt:lpstr>
      <vt:lpstr>Wingdings</vt:lpstr>
      <vt:lpstr>Presentation_MU_EN</vt:lpstr>
      <vt:lpstr>Cell Death</vt:lpstr>
      <vt:lpstr>Introduction to cell death</vt:lpstr>
      <vt:lpstr>Introduction to cell death</vt:lpstr>
      <vt:lpstr>Why do cells die?</vt:lpstr>
      <vt:lpstr>How do cells die?</vt:lpstr>
      <vt:lpstr>How do cells die?</vt:lpstr>
      <vt:lpstr>How do cells die?</vt:lpstr>
      <vt:lpstr>Apoptosis</vt:lpstr>
      <vt:lpstr>Apoptosis</vt:lpstr>
      <vt:lpstr>Necroptosis</vt:lpstr>
      <vt:lpstr>Pyroptosis</vt:lpstr>
      <vt:lpstr>Apoptosis vs. lytic cell death</vt:lpstr>
      <vt:lpstr>Cell death proteins</vt:lpstr>
      <vt:lpstr>Caspases</vt:lpstr>
      <vt:lpstr>Caspases</vt:lpstr>
      <vt:lpstr>Bcl-2 family proteins</vt:lpstr>
      <vt:lpstr>How does cell death impact health?</vt:lpstr>
      <vt:lpstr>New medicines targeting cell death</vt:lpstr>
      <vt:lpstr>Autophagy</vt:lpstr>
      <vt:lpstr>Autophagy in healthy aging and disease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Death</dc:title>
  <dc:creator>Jan Balvan</dc:creator>
  <cp:lastModifiedBy>Jan Balvan</cp:lastModifiedBy>
  <cp:revision>11</cp:revision>
  <cp:lastPrinted>1601-01-01T00:00:00Z</cp:lastPrinted>
  <dcterms:created xsi:type="dcterms:W3CDTF">2023-09-20T07:16:45Z</dcterms:created>
  <dcterms:modified xsi:type="dcterms:W3CDTF">2023-10-03T11:36:07Z</dcterms:modified>
</cp:coreProperties>
</file>