
<file path=[Content_Types].xml><?xml version="1.0" encoding="utf-8"?>
<Types xmlns="http://schemas.openxmlformats.org/package/2006/content-types">
  <Default Extension="bin" ContentType="image/unknown"/>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4"/>
  </p:notesMasterIdLst>
  <p:handoutMasterIdLst>
    <p:handoutMasterId r:id="rId15"/>
  </p:handoutMasterIdLst>
  <p:sldIdLst>
    <p:sldId id="276" r:id="rId2"/>
    <p:sldId id="277" r:id="rId3"/>
    <p:sldId id="275" r:id="rId4"/>
    <p:sldId id="258" r:id="rId5"/>
    <p:sldId id="259" r:id="rId6"/>
    <p:sldId id="260" r:id="rId7"/>
    <p:sldId id="262" r:id="rId8"/>
    <p:sldId id="263" r:id="rId9"/>
    <p:sldId id="264" r:id="rId10"/>
    <p:sldId id="265" r:id="rId11"/>
    <p:sldId id="278" r:id="rId12"/>
    <p:sldId id="272" r:id="rId13"/>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39" autoAdjust="0"/>
    <p:restoredTop sz="96327" autoAdjust="0"/>
  </p:normalViewPr>
  <p:slideViewPr>
    <p:cSldViewPr snapToGrid="0">
      <p:cViewPr varScale="1">
        <p:scale>
          <a:sx n="67" d="100"/>
          <a:sy n="67" d="100"/>
        </p:scale>
        <p:origin x="736" y="44"/>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Název předmětu (kód předmětu) (např. První pomoc - cvičení (VLPO011c))</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noProof="0"/>
              <a:t>Kliknutím lze upravit styl.</a:t>
            </a:r>
            <a:endParaRPr lang="cs-CZ" noProof="0"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noProof="0"/>
              <a:t>Kliknutím můžete upravit styl předlohy.</a:t>
            </a:r>
            <a:endParaRPr lang="cs-CZ" noProof="0" dirty="0"/>
          </a:p>
        </p:txBody>
      </p:sp>
      <p:pic>
        <p:nvPicPr>
          <p:cNvPr id="9" name="Obrázek 8">
            <a:extLst>
              <a:ext uri="{FF2B5EF4-FFF2-40B4-BE49-F238E27FC236}">
                <a16:creationId xmlns:a16="http://schemas.microsoft.com/office/drawing/2014/main" id="{9D65A7D6-4EB3-4E67-B358-56DDA6BFDE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ideo – závěrečný snímek">
    <p:bg>
      <p:bgPr>
        <a:solidFill>
          <a:srgbClr val="F01928"/>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16521B6-6164-7649-9BB9-98A3FC15AE46}"/>
              </a:ext>
            </a:extLst>
          </p:cNvPr>
          <p:cNvSpPr txBox="1"/>
          <p:nvPr userDrawn="1"/>
        </p:nvSpPr>
        <p:spPr>
          <a:xfrm>
            <a:off x="307497" y="5837678"/>
            <a:ext cx="6069027" cy="461665"/>
          </a:xfrm>
          <a:prstGeom prst="rect">
            <a:avLst/>
          </a:prstGeom>
          <a:noFill/>
        </p:spPr>
        <p:txBody>
          <a:bodyPr wrap="square" rtlCol="0" anchor="ctr">
            <a:spAutoFit/>
          </a:bodyPr>
          <a:lstStyle/>
          <a:p>
            <a:pPr lvl="0"/>
            <a:r>
              <a:rPr lang="cs-CZ" sz="1200" dirty="0">
                <a:solidFill>
                  <a:schemeClr val="bg1"/>
                </a:solidFill>
                <a:latin typeface="Arial" panose="020B0604020202020204" pitchFamily="34" charset="0"/>
                <a:cs typeface="Arial" panose="020B0604020202020204" pitchFamily="34" charset="0"/>
              </a:rPr>
              <a:t>Lékařská fakulta Masarykovy univerzity</a:t>
            </a:r>
          </a:p>
          <a:p>
            <a:pPr lvl="0"/>
            <a:r>
              <a:rPr lang="cs-CZ" sz="1200" dirty="0">
                <a:solidFill>
                  <a:schemeClr val="bg1"/>
                </a:solidFill>
                <a:latin typeface="Arial" panose="020B0604020202020204" pitchFamily="34" charset="0"/>
                <a:cs typeface="Arial" panose="020B0604020202020204" pitchFamily="34" charset="0"/>
              </a:rPr>
              <a:t>2021</a:t>
            </a:r>
          </a:p>
        </p:txBody>
      </p:sp>
      <p:pic>
        <p:nvPicPr>
          <p:cNvPr id="4" name="Obrázek 3">
            <a:extLst>
              <a:ext uri="{FF2B5EF4-FFF2-40B4-BE49-F238E27FC236}">
                <a16:creationId xmlns:a16="http://schemas.microsoft.com/office/drawing/2014/main" id="{9CBF481B-8B94-4C57-A2B8-0B7D7AFAE5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1931322405"/>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Název předmětu (kód předmětu) (např. První pomoc - cvičení (VLPO011c))</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pic>
        <p:nvPicPr>
          <p:cNvPr id="7" name="Obrázek 6">
            <a:extLst>
              <a:ext uri="{FF2B5EF4-FFF2-40B4-BE49-F238E27FC236}">
                <a16:creationId xmlns:a16="http://schemas.microsoft.com/office/drawing/2014/main" id="{820552E7-48CC-40F3-B391-087BD87902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Název předmětu (kód předmětu) (např. První pomoc - cvičení (VLPO011c))</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pic>
        <p:nvPicPr>
          <p:cNvPr id="8" name="Obrázek 7">
            <a:extLst>
              <a:ext uri="{FF2B5EF4-FFF2-40B4-BE49-F238E27FC236}">
                <a16:creationId xmlns:a16="http://schemas.microsoft.com/office/drawing/2014/main" id="{D656F7E9-5E47-41D0-9CA9-DE4A31EE09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Název předmětu (kód předmětu) (např. První pomoc - cvičení (VLPO011c))</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pic>
        <p:nvPicPr>
          <p:cNvPr id="10" name="Obrázek 9">
            <a:extLst>
              <a:ext uri="{FF2B5EF4-FFF2-40B4-BE49-F238E27FC236}">
                <a16:creationId xmlns:a16="http://schemas.microsoft.com/office/drawing/2014/main" id="{9E805697-F6B9-4F6A-9C5B-5AAFE54A07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Název předmětu (kód předmětu) (např. První pomoc - cvičení (VLPO011c))</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pic>
        <p:nvPicPr>
          <p:cNvPr id="10" name="Obrázek 9">
            <a:extLst>
              <a:ext uri="{FF2B5EF4-FFF2-40B4-BE49-F238E27FC236}">
                <a16:creationId xmlns:a16="http://schemas.microsoft.com/office/drawing/2014/main" id="{A5354773-248E-4956-8633-6A496534A5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Název předmětu (kód předmětu) (např. První pomoc - cvičení (VLPO011c))</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p:txBody>
      </p:sp>
      <p:pic>
        <p:nvPicPr>
          <p:cNvPr id="6" name="Obrázek 5">
            <a:extLst>
              <a:ext uri="{FF2B5EF4-FFF2-40B4-BE49-F238E27FC236}">
                <a16:creationId xmlns:a16="http://schemas.microsoft.com/office/drawing/2014/main" id="{89BA260D-C952-48F5-9BCF-8EDB00FA2E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Název předmětu (kód předmětu) (např. První pomoc - cvičení (VLPO011c))</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p:nvPr>
        </p:nvSpPr>
        <p:spPr>
          <a:xfrm>
            <a:off x="720000" y="720000"/>
            <a:ext cx="10753200" cy="451576"/>
          </a:xfrm>
        </p:spPr>
        <p:txBody>
          <a:bodyPr/>
          <a:lstStyle/>
          <a:p>
            <a:r>
              <a:rPr lang="cs-CZ"/>
              <a:t>Kliknutím lze upravit styl.</a:t>
            </a:r>
            <a:endParaRPr lang="cs-CZ" dirty="0"/>
          </a:p>
        </p:txBody>
      </p:sp>
      <p:pic>
        <p:nvPicPr>
          <p:cNvPr id="8" name="Obrázek 7">
            <a:extLst>
              <a:ext uri="{FF2B5EF4-FFF2-40B4-BE49-F238E27FC236}">
                <a16:creationId xmlns:a16="http://schemas.microsoft.com/office/drawing/2014/main" id="{A5E2D3A7-3660-4B54-93F1-E2F006CF22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Název předmětu (kód předmětu) (např. První pomoc - cvičení (VLPO011c))</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92A1E796-F773-4049-A027-E6B6CD7530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a:xfrm>
            <a:off x="373771" y="6228000"/>
            <a:ext cx="7920000" cy="252000"/>
          </a:xfrm>
        </p:spPr>
        <p:txBody>
          <a:bodyPr/>
          <a:lstStyle>
            <a:lvl1pPr>
              <a:defRPr>
                <a:solidFill>
                  <a:schemeClr val="bg1"/>
                </a:solidFill>
              </a:defRPr>
            </a:lvl1pPr>
          </a:lstStyle>
          <a:p>
            <a:r>
              <a:rPr lang="cs-CZ"/>
              <a:t>Název předmětu (kód předmětu) (např. První pomoc - cvičení (VLPO011c))</a:t>
            </a:r>
            <a:endParaRPr 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Vložte název přednášky</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noProof="0" dirty="0"/>
              <a:t>Jméno Příjmení (bez titulů)</a:t>
            </a:r>
          </a:p>
        </p:txBody>
      </p:sp>
      <p:pic>
        <p:nvPicPr>
          <p:cNvPr id="9" name="Obrázek 8">
            <a:extLst>
              <a:ext uri="{FF2B5EF4-FFF2-40B4-BE49-F238E27FC236}">
                <a16:creationId xmlns:a16="http://schemas.microsoft.com/office/drawing/2014/main" id="{8FC17CBE-6747-4FB3-910C-F34D0CC6F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Název předmětu (kód předmětu) (např. První pomoc - cvičení (VLPO011c))</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endParaRPr lang="cs-CZ" noProof="0" dirty="0"/>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75" r:id="rId6"/>
    <p:sldLayoutId id="2147483695" r:id="rId7"/>
    <p:sldLayoutId id="2147483686" r:id="rId8"/>
    <p:sldLayoutId id="2147483690" r:id="rId9"/>
    <p:sldLayoutId id="2147483692" r:id="rId10"/>
    <p:sldLayoutId id="2147483700" r:id="rId11"/>
  </p:sldLayoutIdLst>
  <p:hf sldNum="0"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14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bin"/><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DE5DD285-E00D-4C54-A6D0-EEAA922CE8F3}"/>
              </a:ext>
            </a:extLst>
          </p:cNvPr>
          <p:cNvSpPr>
            <a:spLocks noGrp="1"/>
          </p:cNvSpPr>
          <p:nvPr>
            <p:ph type="title"/>
          </p:nvPr>
        </p:nvSpPr>
        <p:spPr/>
        <p:txBody>
          <a:bodyPr/>
          <a:lstStyle/>
          <a:p>
            <a:r>
              <a:rPr lang="cs-CZ" dirty="0" err="1">
                <a:latin typeface="Arial" panose="020B0604020202020204" pitchFamily="34" charset="0"/>
                <a:cs typeface="Arial" panose="020B0604020202020204" pitchFamily="34" charset="0"/>
              </a:rPr>
              <a:t>Eye</a:t>
            </a:r>
            <a:r>
              <a:rPr lang="cs-CZ" dirty="0">
                <a:latin typeface="Arial" panose="020B0604020202020204" pitchFamily="34" charset="0"/>
                <a:cs typeface="Arial" panose="020B0604020202020204" pitchFamily="34" charset="0"/>
              </a:rPr>
              <a:t> anatomy</a:t>
            </a:r>
          </a:p>
        </p:txBody>
      </p:sp>
      <p:sp>
        <p:nvSpPr>
          <p:cNvPr id="4" name="Podnadpis 3">
            <a:extLst>
              <a:ext uri="{FF2B5EF4-FFF2-40B4-BE49-F238E27FC236}">
                <a16:creationId xmlns:a16="http://schemas.microsoft.com/office/drawing/2014/main" id="{CFB37652-23F2-4193-BD4D-BBC6A754C353}"/>
              </a:ext>
            </a:extLst>
          </p:cNvPr>
          <p:cNvSpPr>
            <a:spLocks noGrp="1"/>
          </p:cNvSpPr>
          <p:nvPr>
            <p:ph type="subTitle" idx="1"/>
          </p:nvPr>
        </p:nvSpPr>
        <p:spPr/>
        <p:txBody>
          <a:bodyPr/>
          <a:lstStyle/>
          <a:p>
            <a:r>
              <a:rPr lang="cs-CZ" dirty="0">
                <a:latin typeface="Arial" panose="020B0604020202020204" pitchFamily="34" charset="0"/>
                <a:cs typeface="Arial" panose="020B0604020202020204" pitchFamily="34" charset="0"/>
              </a:rPr>
              <a:t>Veronika Matušková</a:t>
            </a:r>
          </a:p>
        </p:txBody>
      </p:sp>
      <p:sp>
        <p:nvSpPr>
          <p:cNvPr id="5" name="Zástupný symbol pro zápatí 4">
            <a:extLst>
              <a:ext uri="{FF2B5EF4-FFF2-40B4-BE49-F238E27FC236}">
                <a16:creationId xmlns:a16="http://schemas.microsoft.com/office/drawing/2014/main" id="{25A9858B-2B4A-46CB-84A6-A14EFB53B1F6}"/>
              </a:ext>
            </a:extLst>
          </p:cNvPr>
          <p:cNvSpPr>
            <a:spLocks noGrp="1"/>
          </p:cNvSpPr>
          <p:nvPr>
            <p:ph type="ftr" sz="quarter" idx="10"/>
          </p:nvPr>
        </p:nvSpPr>
        <p:spPr/>
        <p:txBody>
          <a:bodyPr/>
          <a:lstStyle/>
          <a:p>
            <a:r>
              <a:rPr lang="cs-CZ" dirty="0">
                <a:latin typeface="Arial" panose="020B0604020202020204" pitchFamily="34" charset="0"/>
                <a:cs typeface="Arial" panose="020B0604020202020204" pitchFamily="34" charset="0"/>
              </a:rPr>
              <a:t>Oční lékařství</a:t>
            </a:r>
            <a:r>
              <a:rPr lang="pt-BR" dirty="0">
                <a:latin typeface="Arial" panose="020B0604020202020204" pitchFamily="34" charset="0"/>
                <a:cs typeface="Arial" panose="020B0604020202020204" pitchFamily="34" charset="0"/>
              </a:rPr>
              <a:t> (</a:t>
            </a:r>
            <a:r>
              <a:rPr lang="cs-CZ" dirty="0">
                <a:latin typeface="Arial" panose="020B0604020202020204" pitchFamily="34" charset="0"/>
                <a:cs typeface="Arial" panose="020B0604020202020204" pitchFamily="34" charset="0"/>
              </a:rPr>
              <a:t>aVLOL7X1</a:t>
            </a:r>
            <a:r>
              <a:rPr lang="pt-BR"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48851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896720-E3B4-4B4F-9B79-F2E6AF4E22FD}"/>
              </a:ext>
            </a:extLst>
          </p:cNvPr>
          <p:cNvSpPr>
            <a:spLocks noGrp="1"/>
          </p:cNvSpPr>
          <p:nvPr>
            <p:ph type="title"/>
          </p:nvPr>
        </p:nvSpPr>
        <p:spPr>
          <a:xfrm>
            <a:off x="456460" y="457326"/>
            <a:ext cx="10515600" cy="1325563"/>
          </a:xfrm>
        </p:spPr>
        <p:txBody>
          <a:bodyPr>
            <a:normAutofit/>
          </a:bodyPr>
          <a:lstStyle/>
          <a:p>
            <a:pPr algn="ctr"/>
            <a:r>
              <a:rPr lang="cs-CZ" altLang="cs-CZ" sz="3200" dirty="0" err="1"/>
              <a:t>Visual</a:t>
            </a:r>
            <a:r>
              <a:rPr lang="cs-CZ" altLang="cs-CZ" sz="3200" dirty="0"/>
              <a:t> </a:t>
            </a:r>
            <a:r>
              <a:rPr lang="cs-CZ" altLang="cs-CZ" sz="3200" dirty="0" err="1"/>
              <a:t>pathway</a:t>
            </a:r>
            <a:endParaRPr lang="cs-CZ" sz="3200" dirty="0"/>
          </a:p>
        </p:txBody>
      </p:sp>
      <p:sp>
        <p:nvSpPr>
          <p:cNvPr id="3" name="Zástupný obsah 2">
            <a:extLst>
              <a:ext uri="{FF2B5EF4-FFF2-40B4-BE49-F238E27FC236}">
                <a16:creationId xmlns:a16="http://schemas.microsoft.com/office/drawing/2014/main" id="{4E38A3DC-508A-4472-8B17-4A86E229FB88}"/>
              </a:ext>
            </a:extLst>
          </p:cNvPr>
          <p:cNvSpPr>
            <a:spLocks noGrp="1"/>
          </p:cNvSpPr>
          <p:nvPr>
            <p:ph idx="1"/>
          </p:nvPr>
        </p:nvSpPr>
        <p:spPr>
          <a:xfrm>
            <a:off x="328474" y="1782889"/>
            <a:ext cx="11025326" cy="4351338"/>
          </a:xfrm>
        </p:spPr>
        <p:txBody>
          <a:bodyPr>
            <a:normAutofit/>
          </a:bodyPr>
          <a:lstStyle/>
          <a:p>
            <a:pPr marL="0" indent="0" eaLnBrk="1" hangingPunct="1">
              <a:lnSpc>
                <a:spcPct val="100000"/>
              </a:lnSpc>
              <a:buNone/>
            </a:pPr>
            <a:r>
              <a:rPr lang="en-US" altLang="cs-CZ" sz="1800" dirty="0"/>
              <a:t>It is three-neuron</a:t>
            </a:r>
            <a:r>
              <a:rPr lang="cs-CZ" altLang="cs-CZ" sz="1800" dirty="0"/>
              <a:t> </a:t>
            </a:r>
            <a:r>
              <a:rPr lang="cs-CZ" altLang="cs-CZ" sz="1800" dirty="0" err="1"/>
              <a:t>pathway</a:t>
            </a:r>
            <a:r>
              <a:rPr lang="en-US" altLang="cs-CZ" sz="1800" dirty="0"/>
              <a:t>:</a:t>
            </a:r>
            <a:endParaRPr lang="cs-CZ" altLang="cs-CZ" sz="1800" dirty="0"/>
          </a:p>
          <a:p>
            <a:pPr marL="0" indent="0" eaLnBrk="1" hangingPunct="1">
              <a:lnSpc>
                <a:spcPct val="100000"/>
              </a:lnSpc>
              <a:buNone/>
            </a:pPr>
            <a:endParaRPr lang="en-US" altLang="cs-CZ" sz="1800" dirty="0"/>
          </a:p>
          <a:p>
            <a:pPr marL="0" indent="0" eaLnBrk="1" hangingPunct="1">
              <a:lnSpc>
                <a:spcPct val="100000"/>
              </a:lnSpc>
              <a:buNone/>
            </a:pPr>
            <a:r>
              <a:rPr lang="en-US" altLang="cs-CZ" sz="1800" dirty="0"/>
              <a:t>The 1st neuron is a bipolar cell</a:t>
            </a:r>
          </a:p>
          <a:p>
            <a:pPr marL="0" indent="0" eaLnBrk="1" hangingPunct="1">
              <a:lnSpc>
                <a:spcPct val="100000"/>
              </a:lnSpc>
              <a:buNone/>
            </a:pPr>
            <a:r>
              <a:rPr lang="en-US" altLang="cs-CZ" sz="1800" dirty="0"/>
              <a:t>The 2nd neuron is a ganglion cell</a:t>
            </a:r>
          </a:p>
          <a:p>
            <a:pPr marL="0" indent="0" eaLnBrk="1" hangingPunct="1">
              <a:lnSpc>
                <a:spcPct val="100000"/>
              </a:lnSpc>
              <a:buNone/>
            </a:pPr>
            <a:r>
              <a:rPr lang="en-US" altLang="cs-CZ" sz="1800" dirty="0"/>
              <a:t>The 3rd neuron is in the corpus </a:t>
            </a:r>
            <a:r>
              <a:rPr lang="en-US" altLang="cs-CZ" sz="1800" dirty="0" err="1"/>
              <a:t>geniculatum</a:t>
            </a:r>
            <a:r>
              <a:rPr lang="en-US" altLang="cs-CZ" sz="1800" dirty="0"/>
              <a:t> </a:t>
            </a:r>
            <a:r>
              <a:rPr lang="en-US" altLang="cs-CZ" sz="1800" dirty="0" err="1"/>
              <a:t>laterale</a:t>
            </a:r>
            <a:endParaRPr lang="en-US" altLang="cs-CZ" sz="1800" dirty="0"/>
          </a:p>
          <a:p>
            <a:pPr marL="0" indent="0" eaLnBrk="1" hangingPunct="1">
              <a:lnSpc>
                <a:spcPct val="100000"/>
              </a:lnSpc>
              <a:buNone/>
            </a:pPr>
            <a:r>
              <a:rPr lang="en-US" altLang="cs-CZ" sz="1800" dirty="0"/>
              <a:t>Visual center - visual cortex (</a:t>
            </a:r>
            <a:r>
              <a:rPr lang="en-US" altLang="cs-CZ" sz="1800" dirty="0" err="1"/>
              <a:t>Brodmanova</a:t>
            </a:r>
            <a:r>
              <a:rPr lang="en-US" altLang="cs-CZ" sz="1800" dirty="0"/>
              <a:t> area 17, area striata)</a:t>
            </a:r>
            <a:endParaRPr lang="cs-CZ" sz="1800" dirty="0"/>
          </a:p>
        </p:txBody>
      </p:sp>
      <p:pic>
        <p:nvPicPr>
          <p:cNvPr id="4" name="Obrázek 1">
            <a:extLst>
              <a:ext uri="{FF2B5EF4-FFF2-40B4-BE49-F238E27FC236}">
                <a16:creationId xmlns:a16="http://schemas.microsoft.com/office/drawing/2014/main" id="{55B20DC5-3033-45A1-9986-88C765EABABE}"/>
              </a:ext>
            </a:extLst>
          </p:cNvPr>
          <p:cNvPicPr>
            <a:picLocks noChangeAspect="1"/>
          </p:cNvPicPr>
          <p:nvPr/>
        </p:nvPicPr>
        <p:blipFill rotWithShape="1">
          <a:blip r:embed="rId2">
            <a:extLst>
              <a:ext uri="{28A0092B-C50C-407E-A947-70E740481C1C}">
                <a14:useLocalDpi xmlns:a14="http://schemas.microsoft.com/office/drawing/2010/main" val="0"/>
              </a:ext>
            </a:extLst>
          </a:blip>
          <a:srcRect t="6321"/>
          <a:stretch/>
        </p:blipFill>
        <p:spPr bwMode="auto">
          <a:xfrm>
            <a:off x="7238496" y="662781"/>
            <a:ext cx="3342946" cy="5542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ovéPole 5">
            <a:extLst>
              <a:ext uri="{FF2B5EF4-FFF2-40B4-BE49-F238E27FC236}">
                <a16:creationId xmlns:a16="http://schemas.microsoft.com/office/drawing/2014/main" id="{E4625554-9047-44AD-8A7B-E29734E9E9D3}"/>
              </a:ext>
            </a:extLst>
          </p:cNvPr>
          <p:cNvSpPr txBox="1"/>
          <p:nvPr/>
        </p:nvSpPr>
        <p:spPr>
          <a:xfrm>
            <a:off x="144262" y="6205366"/>
            <a:ext cx="6094520" cy="276999"/>
          </a:xfrm>
          <a:prstGeom prst="rect">
            <a:avLst/>
          </a:prstGeom>
          <a:noFill/>
        </p:spPr>
        <p:txBody>
          <a:bodyPr wrap="square">
            <a:spAutoFit/>
          </a:bodyPr>
          <a:lstStyle/>
          <a:p>
            <a:pPr marL="72000" indent="0">
              <a:lnSpc>
                <a:spcPct val="100000"/>
              </a:lnSpc>
              <a:buNone/>
            </a:pPr>
            <a:r>
              <a:rPr lang="cs-CZ" sz="1200" dirty="0">
                <a:solidFill>
                  <a:srgbClr val="0000DC"/>
                </a:solidFill>
                <a:latin typeface="Arial" panose="020B0604020202020204" pitchFamily="34" charset="0"/>
                <a:cs typeface="Arial" panose="020B0604020202020204" pitchFamily="34" charset="0"/>
              </a:rPr>
              <a:t>Oční lékařství</a:t>
            </a:r>
            <a:r>
              <a:rPr lang="pt-BR" sz="1200" dirty="0">
                <a:solidFill>
                  <a:srgbClr val="0000DC"/>
                </a:solidFill>
                <a:latin typeface="Arial" panose="020B0604020202020204" pitchFamily="34" charset="0"/>
                <a:cs typeface="Arial" panose="020B0604020202020204" pitchFamily="34" charset="0"/>
              </a:rPr>
              <a:t> (</a:t>
            </a:r>
            <a:r>
              <a:rPr lang="cs-CZ" sz="1200" dirty="0">
                <a:solidFill>
                  <a:srgbClr val="0000DC"/>
                </a:solidFill>
                <a:latin typeface="Arial" panose="020B0604020202020204" pitchFamily="34" charset="0"/>
                <a:cs typeface="Arial" panose="020B0604020202020204" pitchFamily="34" charset="0"/>
              </a:rPr>
              <a:t>aVLOL7X1</a:t>
            </a:r>
            <a:r>
              <a:rPr lang="pt-BR" sz="1200" dirty="0">
                <a:solidFill>
                  <a:srgbClr val="0000DC"/>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30248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F3BBA748-6BA7-4E5C-8FAA-39730C243504}"/>
              </a:ext>
            </a:extLst>
          </p:cNvPr>
          <p:cNvSpPr>
            <a:spLocks noGrp="1"/>
          </p:cNvSpPr>
          <p:nvPr>
            <p:ph type="title"/>
          </p:nvPr>
        </p:nvSpPr>
        <p:spPr/>
        <p:txBody>
          <a:bodyPr/>
          <a:lstStyle/>
          <a:p>
            <a:r>
              <a:rPr lang="cs-CZ" dirty="0" err="1"/>
              <a:t>Take</a:t>
            </a:r>
            <a:r>
              <a:rPr lang="cs-CZ" dirty="0"/>
              <a:t> </a:t>
            </a:r>
            <a:r>
              <a:rPr lang="cs-CZ" dirty="0" err="1"/>
              <a:t>home</a:t>
            </a:r>
            <a:r>
              <a:rPr lang="cs-CZ" dirty="0"/>
              <a:t> </a:t>
            </a:r>
            <a:r>
              <a:rPr lang="cs-CZ" dirty="0" err="1"/>
              <a:t>message</a:t>
            </a:r>
            <a:r>
              <a:rPr lang="cs-CZ" dirty="0"/>
              <a:t>:</a:t>
            </a:r>
          </a:p>
        </p:txBody>
      </p:sp>
      <p:sp>
        <p:nvSpPr>
          <p:cNvPr id="4" name="Zástupný obsah 3">
            <a:extLst>
              <a:ext uri="{FF2B5EF4-FFF2-40B4-BE49-F238E27FC236}">
                <a16:creationId xmlns:a16="http://schemas.microsoft.com/office/drawing/2014/main" id="{4FD7E871-A9E6-4204-91CD-26C076B844D6}"/>
              </a:ext>
            </a:extLst>
          </p:cNvPr>
          <p:cNvSpPr>
            <a:spLocks noGrp="1"/>
          </p:cNvSpPr>
          <p:nvPr>
            <p:ph idx="1"/>
          </p:nvPr>
        </p:nvSpPr>
        <p:spPr/>
        <p:txBody>
          <a:bodyPr/>
          <a:lstStyle/>
          <a:p>
            <a:pPr marL="72000" indent="0">
              <a:buNone/>
            </a:pPr>
            <a:r>
              <a:rPr lang="cs-CZ" dirty="0"/>
              <a:t>Or „</a:t>
            </a:r>
            <a:r>
              <a:rPr lang="cs-CZ" dirty="0" err="1"/>
              <a:t>What</a:t>
            </a:r>
            <a:r>
              <a:rPr lang="cs-CZ" dirty="0"/>
              <a:t> </a:t>
            </a:r>
            <a:r>
              <a:rPr lang="cs-CZ" dirty="0" err="1"/>
              <a:t>students</a:t>
            </a:r>
            <a:r>
              <a:rPr lang="cs-CZ" dirty="0"/>
              <a:t> </a:t>
            </a:r>
            <a:r>
              <a:rPr lang="cs-CZ" dirty="0" err="1"/>
              <a:t>often</a:t>
            </a:r>
            <a:r>
              <a:rPr lang="cs-CZ" dirty="0"/>
              <a:t> don‘ t </a:t>
            </a:r>
            <a:r>
              <a:rPr lang="cs-CZ" dirty="0" err="1"/>
              <a:t>know</a:t>
            </a:r>
            <a:r>
              <a:rPr lang="cs-CZ" dirty="0"/>
              <a:t>“ :</a:t>
            </a:r>
          </a:p>
          <a:p>
            <a:pPr marL="72000" indent="0">
              <a:buNone/>
            </a:pPr>
            <a:endParaRPr lang="cs-CZ" dirty="0"/>
          </a:p>
          <a:p>
            <a:pPr marL="72000" indent="0">
              <a:buNone/>
            </a:pPr>
            <a:r>
              <a:rPr lang="cs-CZ" dirty="0"/>
              <a:t> </a:t>
            </a:r>
            <a:r>
              <a:rPr lang="cs-CZ" dirty="0" err="1"/>
              <a:t>Bruchs</a:t>
            </a:r>
            <a:r>
              <a:rPr lang="cs-CZ" dirty="0"/>
              <a:t> </a:t>
            </a:r>
            <a:r>
              <a:rPr lang="cs-CZ" dirty="0" err="1"/>
              <a:t>membrane</a:t>
            </a:r>
            <a:endParaRPr lang="cs-CZ" dirty="0"/>
          </a:p>
          <a:p>
            <a:pPr marL="72000" indent="0">
              <a:buNone/>
            </a:pPr>
            <a:r>
              <a:rPr lang="cs-CZ" dirty="0"/>
              <a:t> Sensitive </a:t>
            </a:r>
            <a:r>
              <a:rPr lang="cs-CZ" dirty="0" err="1"/>
              <a:t>innervation</a:t>
            </a:r>
            <a:r>
              <a:rPr lang="cs-CZ" dirty="0"/>
              <a:t> </a:t>
            </a:r>
            <a:r>
              <a:rPr lang="cs-CZ" dirty="0" err="1"/>
              <a:t>of</a:t>
            </a:r>
            <a:r>
              <a:rPr lang="cs-CZ" dirty="0"/>
              <a:t> </a:t>
            </a:r>
            <a:r>
              <a:rPr lang="cs-CZ" dirty="0" err="1"/>
              <a:t>cornae</a:t>
            </a:r>
            <a:endParaRPr lang="cs-CZ" dirty="0"/>
          </a:p>
          <a:p>
            <a:pPr marL="72000" indent="0">
              <a:buNone/>
            </a:pPr>
            <a:r>
              <a:rPr lang="cs-CZ" dirty="0"/>
              <a:t> </a:t>
            </a:r>
            <a:r>
              <a:rPr lang="cs-CZ" dirty="0" err="1"/>
              <a:t>Pathway</a:t>
            </a:r>
            <a:r>
              <a:rPr lang="cs-CZ" dirty="0"/>
              <a:t> </a:t>
            </a:r>
            <a:r>
              <a:rPr lang="cs-CZ" dirty="0" err="1"/>
              <a:t>of</a:t>
            </a:r>
            <a:r>
              <a:rPr lang="cs-CZ" dirty="0"/>
              <a:t> </a:t>
            </a:r>
            <a:r>
              <a:rPr lang="cs-CZ" dirty="0" err="1"/>
              <a:t>afferent</a:t>
            </a:r>
            <a:r>
              <a:rPr lang="cs-CZ" dirty="0"/>
              <a:t> </a:t>
            </a:r>
            <a:r>
              <a:rPr lang="cs-CZ" dirty="0" err="1"/>
              <a:t>pupilary</a:t>
            </a:r>
            <a:r>
              <a:rPr lang="cs-CZ" dirty="0"/>
              <a:t> </a:t>
            </a:r>
            <a:r>
              <a:rPr lang="cs-CZ"/>
              <a:t>reaction</a:t>
            </a:r>
            <a:endParaRPr lang="cs-CZ" dirty="0"/>
          </a:p>
          <a:p>
            <a:pPr marL="72000" indent="0">
              <a:buNone/>
            </a:pPr>
            <a:r>
              <a:rPr lang="cs-CZ" dirty="0"/>
              <a:t>   </a:t>
            </a:r>
          </a:p>
          <a:p>
            <a:pPr marL="72000" indent="0">
              <a:buNone/>
            </a:pPr>
            <a:r>
              <a:rPr lang="cs-CZ" dirty="0"/>
              <a:t>  </a:t>
            </a:r>
          </a:p>
          <a:p>
            <a:pPr marL="72000" indent="0">
              <a:buNone/>
            </a:pPr>
            <a:endParaRPr lang="cs-CZ" dirty="0"/>
          </a:p>
          <a:p>
            <a:pPr marL="72000" indent="0">
              <a:buNone/>
            </a:pPr>
            <a:endParaRPr lang="cs-CZ" dirty="0"/>
          </a:p>
        </p:txBody>
      </p:sp>
      <p:sp>
        <p:nvSpPr>
          <p:cNvPr id="5" name="TextovéPole 4">
            <a:extLst>
              <a:ext uri="{FF2B5EF4-FFF2-40B4-BE49-F238E27FC236}">
                <a16:creationId xmlns:a16="http://schemas.microsoft.com/office/drawing/2014/main" id="{24DF9EA4-F95C-4B74-A053-2009C3A76F9B}"/>
              </a:ext>
            </a:extLst>
          </p:cNvPr>
          <p:cNvSpPr txBox="1"/>
          <p:nvPr/>
        </p:nvSpPr>
        <p:spPr>
          <a:xfrm>
            <a:off x="172645" y="6197687"/>
            <a:ext cx="6103398" cy="276999"/>
          </a:xfrm>
          <a:prstGeom prst="rect">
            <a:avLst/>
          </a:prstGeom>
          <a:noFill/>
        </p:spPr>
        <p:txBody>
          <a:bodyPr wrap="square">
            <a:spAutoFit/>
          </a:bodyPr>
          <a:lstStyle/>
          <a:p>
            <a:r>
              <a:rPr lang="cs-CZ" sz="1200" dirty="0">
                <a:solidFill>
                  <a:srgbClr val="0000DC"/>
                </a:solidFill>
                <a:latin typeface="Arial" panose="020B0604020202020204" pitchFamily="34" charset="0"/>
                <a:cs typeface="Arial" panose="020B0604020202020204" pitchFamily="34" charset="0"/>
              </a:rPr>
              <a:t>Oční lékařství</a:t>
            </a:r>
            <a:r>
              <a:rPr lang="pt-BR" sz="1200" dirty="0">
                <a:solidFill>
                  <a:srgbClr val="0000DC"/>
                </a:solidFill>
                <a:latin typeface="Arial" panose="020B0604020202020204" pitchFamily="34" charset="0"/>
                <a:cs typeface="Arial" panose="020B0604020202020204" pitchFamily="34" charset="0"/>
              </a:rPr>
              <a:t> (</a:t>
            </a:r>
            <a:r>
              <a:rPr lang="cs-CZ" sz="1200" dirty="0">
                <a:solidFill>
                  <a:srgbClr val="0000DC"/>
                </a:solidFill>
                <a:latin typeface="Arial" panose="020B0604020202020204" pitchFamily="34" charset="0"/>
                <a:cs typeface="Arial" panose="020B0604020202020204" pitchFamily="34" charset="0"/>
              </a:rPr>
              <a:t>aVLOL7X1</a:t>
            </a:r>
            <a:r>
              <a:rPr lang="pt-BR" sz="1200" dirty="0">
                <a:solidFill>
                  <a:srgbClr val="0000DC"/>
                </a:solidFill>
                <a:latin typeface="Arial" panose="020B0604020202020204" pitchFamily="34" charset="0"/>
                <a:cs typeface="Arial" panose="020B0604020202020204" pitchFamily="34" charset="0"/>
              </a:rPr>
              <a:t>)</a:t>
            </a:r>
            <a:endParaRPr lang="pt-BR" sz="1200" dirty="0">
              <a:solidFill>
                <a:srgbClr val="0000DC"/>
              </a:solidFill>
            </a:endParaRPr>
          </a:p>
        </p:txBody>
      </p:sp>
    </p:spTree>
    <p:extLst>
      <p:ext uri="{BB962C8B-B14F-4D97-AF65-F5344CB8AC3E}">
        <p14:creationId xmlns:p14="http://schemas.microsoft.com/office/powerpoint/2010/main" val="3704539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6444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6E00BAA5-9792-4C97-9990-5F3964897EF1}"/>
              </a:ext>
            </a:extLst>
          </p:cNvPr>
          <p:cNvSpPr>
            <a:spLocks noGrp="1"/>
          </p:cNvSpPr>
          <p:nvPr>
            <p:ph type="title"/>
          </p:nvPr>
        </p:nvSpPr>
        <p:spPr/>
        <p:txBody>
          <a:bodyPr/>
          <a:lstStyle/>
          <a:p>
            <a:r>
              <a:rPr lang="cs-CZ" dirty="0" err="1"/>
              <a:t>Outcome</a:t>
            </a:r>
            <a:r>
              <a:rPr lang="cs-CZ" dirty="0"/>
              <a:t> </a:t>
            </a:r>
            <a:r>
              <a:rPr lang="cs-CZ" dirty="0" err="1"/>
              <a:t>from</a:t>
            </a:r>
            <a:r>
              <a:rPr lang="cs-CZ" dirty="0"/>
              <a:t> learning</a:t>
            </a:r>
          </a:p>
        </p:txBody>
      </p:sp>
      <p:sp>
        <p:nvSpPr>
          <p:cNvPr id="4" name="Zástupný obsah 3">
            <a:extLst>
              <a:ext uri="{FF2B5EF4-FFF2-40B4-BE49-F238E27FC236}">
                <a16:creationId xmlns:a16="http://schemas.microsoft.com/office/drawing/2014/main" id="{548FA826-298C-49DF-87A1-1302064FF991}"/>
              </a:ext>
            </a:extLst>
          </p:cNvPr>
          <p:cNvSpPr>
            <a:spLocks noGrp="1"/>
          </p:cNvSpPr>
          <p:nvPr>
            <p:ph idx="1"/>
          </p:nvPr>
        </p:nvSpPr>
        <p:spPr/>
        <p:txBody>
          <a:bodyPr/>
          <a:lstStyle/>
          <a:p>
            <a:pPr marL="72000" indent="0">
              <a:buNone/>
            </a:pPr>
            <a:r>
              <a:rPr lang="cs-CZ" dirty="0"/>
              <a:t>Student </a:t>
            </a:r>
            <a:r>
              <a:rPr lang="cs-CZ" dirty="0" err="1"/>
              <a:t>can</a:t>
            </a:r>
            <a:r>
              <a:rPr lang="cs-CZ" dirty="0"/>
              <a:t> </a:t>
            </a:r>
            <a:r>
              <a:rPr lang="cs-CZ" dirty="0" err="1"/>
              <a:t>describe</a:t>
            </a:r>
            <a:r>
              <a:rPr lang="cs-CZ" dirty="0"/>
              <a:t> anatomy </a:t>
            </a:r>
            <a:r>
              <a:rPr lang="cs-CZ" dirty="0" err="1"/>
              <a:t>of</a:t>
            </a:r>
            <a:r>
              <a:rPr lang="cs-CZ" dirty="0"/>
              <a:t> </a:t>
            </a:r>
            <a:r>
              <a:rPr lang="cs-CZ" dirty="0" err="1"/>
              <a:t>the</a:t>
            </a:r>
            <a:r>
              <a:rPr lang="cs-CZ" dirty="0"/>
              <a:t> </a:t>
            </a:r>
            <a:r>
              <a:rPr lang="cs-CZ" dirty="0" err="1"/>
              <a:t>eye</a:t>
            </a:r>
            <a:r>
              <a:rPr lang="cs-CZ" dirty="0"/>
              <a:t> and </a:t>
            </a:r>
            <a:r>
              <a:rPr lang="cs-CZ" dirty="0" err="1"/>
              <a:t>of</a:t>
            </a:r>
            <a:r>
              <a:rPr lang="cs-CZ" dirty="0"/>
              <a:t> </a:t>
            </a:r>
            <a:r>
              <a:rPr lang="cs-CZ" dirty="0" err="1"/>
              <a:t>visual</a:t>
            </a:r>
            <a:r>
              <a:rPr lang="cs-CZ" dirty="0"/>
              <a:t> </a:t>
            </a:r>
            <a:r>
              <a:rPr lang="cs-CZ" dirty="0" err="1"/>
              <a:t>pathway</a:t>
            </a:r>
            <a:r>
              <a:rPr lang="cs-CZ" dirty="0"/>
              <a:t>. </a:t>
            </a:r>
          </a:p>
        </p:txBody>
      </p:sp>
      <p:sp>
        <p:nvSpPr>
          <p:cNvPr id="5" name="TextovéPole 4">
            <a:extLst>
              <a:ext uri="{FF2B5EF4-FFF2-40B4-BE49-F238E27FC236}">
                <a16:creationId xmlns:a16="http://schemas.microsoft.com/office/drawing/2014/main" id="{72319AB8-00B5-448D-AF89-2B1351E1B5FC}"/>
              </a:ext>
            </a:extLst>
          </p:cNvPr>
          <p:cNvSpPr txBox="1"/>
          <p:nvPr/>
        </p:nvSpPr>
        <p:spPr>
          <a:xfrm>
            <a:off x="172645" y="6197687"/>
            <a:ext cx="6103398" cy="276999"/>
          </a:xfrm>
          <a:prstGeom prst="rect">
            <a:avLst/>
          </a:prstGeom>
          <a:noFill/>
        </p:spPr>
        <p:txBody>
          <a:bodyPr wrap="square">
            <a:spAutoFit/>
          </a:bodyPr>
          <a:lstStyle/>
          <a:p>
            <a:r>
              <a:rPr lang="cs-CZ" sz="1200" dirty="0">
                <a:solidFill>
                  <a:srgbClr val="0000DC"/>
                </a:solidFill>
                <a:latin typeface="Arial" panose="020B0604020202020204" pitchFamily="34" charset="0"/>
                <a:cs typeface="Arial" panose="020B0604020202020204" pitchFamily="34" charset="0"/>
              </a:rPr>
              <a:t>Oční lékařství</a:t>
            </a:r>
            <a:r>
              <a:rPr lang="pt-BR" sz="1200" dirty="0">
                <a:solidFill>
                  <a:srgbClr val="0000DC"/>
                </a:solidFill>
                <a:latin typeface="Arial" panose="020B0604020202020204" pitchFamily="34" charset="0"/>
                <a:cs typeface="Arial" panose="020B0604020202020204" pitchFamily="34" charset="0"/>
              </a:rPr>
              <a:t> (</a:t>
            </a:r>
            <a:r>
              <a:rPr lang="cs-CZ" sz="1200" dirty="0">
                <a:solidFill>
                  <a:srgbClr val="0000DC"/>
                </a:solidFill>
                <a:latin typeface="Arial" panose="020B0604020202020204" pitchFamily="34" charset="0"/>
                <a:cs typeface="Arial" panose="020B0604020202020204" pitchFamily="34" charset="0"/>
              </a:rPr>
              <a:t>aVLOL7X1</a:t>
            </a:r>
            <a:r>
              <a:rPr lang="pt-BR" sz="1200" dirty="0">
                <a:solidFill>
                  <a:srgbClr val="0000DC"/>
                </a:solidFill>
                <a:latin typeface="Arial" panose="020B0604020202020204" pitchFamily="34" charset="0"/>
                <a:cs typeface="Arial" panose="020B0604020202020204" pitchFamily="34" charset="0"/>
              </a:rPr>
              <a:t>)</a:t>
            </a:r>
            <a:endParaRPr lang="pt-BR" sz="1200" dirty="0">
              <a:solidFill>
                <a:srgbClr val="0000DC"/>
              </a:solidFill>
            </a:endParaRPr>
          </a:p>
        </p:txBody>
      </p:sp>
    </p:spTree>
    <p:extLst>
      <p:ext uri="{BB962C8B-B14F-4D97-AF65-F5344CB8AC3E}">
        <p14:creationId xmlns:p14="http://schemas.microsoft.com/office/powerpoint/2010/main" val="443073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F2DAED-5FA2-4C91-B6DE-97E8F6EF2DE5}"/>
              </a:ext>
            </a:extLst>
          </p:cNvPr>
          <p:cNvSpPr>
            <a:spLocks noGrp="1"/>
          </p:cNvSpPr>
          <p:nvPr>
            <p:ph type="title"/>
          </p:nvPr>
        </p:nvSpPr>
        <p:spPr>
          <a:xfrm>
            <a:off x="836720" y="396435"/>
            <a:ext cx="10515600" cy="1325563"/>
          </a:xfrm>
        </p:spPr>
        <p:txBody>
          <a:bodyPr>
            <a:normAutofit/>
          </a:bodyPr>
          <a:lstStyle/>
          <a:p>
            <a:pPr algn="ctr"/>
            <a:r>
              <a:rPr lang="cs-CZ" sz="3200" dirty="0" err="1"/>
              <a:t>Eyeball</a:t>
            </a:r>
            <a:r>
              <a:rPr lang="cs-CZ" sz="3200" dirty="0"/>
              <a:t> – bulbus </a:t>
            </a:r>
            <a:r>
              <a:rPr lang="cs-CZ" sz="3200" dirty="0" err="1"/>
              <a:t>oculi</a:t>
            </a:r>
            <a:endParaRPr lang="cs-CZ" sz="3200" dirty="0"/>
          </a:p>
        </p:txBody>
      </p:sp>
      <p:pic>
        <p:nvPicPr>
          <p:cNvPr id="4" name="Zástupný obsah 3">
            <a:extLst>
              <a:ext uri="{FF2B5EF4-FFF2-40B4-BE49-F238E27FC236}">
                <a16:creationId xmlns:a16="http://schemas.microsoft.com/office/drawing/2014/main" id="{7BA73381-2CD2-4BFA-846E-894312E6DA6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90908" y="1828833"/>
            <a:ext cx="5745480" cy="4059588"/>
          </a:xfrm>
          <a:prstGeom prst="rect">
            <a:avLst/>
          </a:prstGeom>
        </p:spPr>
      </p:pic>
      <p:sp>
        <p:nvSpPr>
          <p:cNvPr id="6" name="TextovéPole 5">
            <a:extLst>
              <a:ext uri="{FF2B5EF4-FFF2-40B4-BE49-F238E27FC236}">
                <a16:creationId xmlns:a16="http://schemas.microsoft.com/office/drawing/2014/main" id="{FD2ED26E-E15F-4A6D-92F7-241B5722EA9F}"/>
              </a:ext>
            </a:extLst>
          </p:cNvPr>
          <p:cNvSpPr txBox="1"/>
          <p:nvPr/>
        </p:nvSpPr>
        <p:spPr>
          <a:xfrm>
            <a:off x="435346" y="1421920"/>
            <a:ext cx="6574773" cy="3831818"/>
          </a:xfrm>
          <a:prstGeom prst="rect">
            <a:avLst/>
          </a:prstGeom>
          <a:noFill/>
        </p:spPr>
        <p:txBody>
          <a:bodyPr wrap="square">
            <a:spAutoFit/>
          </a:bodyPr>
          <a:lstStyle/>
          <a:p>
            <a:pPr eaLnBrk="1" hangingPunct="1">
              <a:lnSpc>
                <a:spcPct val="90000"/>
              </a:lnSpc>
              <a:defRPr/>
            </a:pPr>
            <a:r>
              <a:rPr lang="en-US" altLang="cs-CZ" sz="1800" dirty="0">
                <a:latin typeface="+mn-lt"/>
              </a:rPr>
              <a:t>The eyeball is protected by bone</a:t>
            </a:r>
            <a:r>
              <a:rPr lang="cs-CZ" altLang="cs-CZ" sz="1800" dirty="0">
                <a:latin typeface="+mn-lt"/>
              </a:rPr>
              <a:t>s </a:t>
            </a:r>
            <a:r>
              <a:rPr lang="en-US" altLang="cs-CZ" sz="1800" dirty="0">
                <a:latin typeface="+mn-lt"/>
              </a:rPr>
              <a:t>and eyelids, it is stored in a fat pad.</a:t>
            </a:r>
          </a:p>
          <a:p>
            <a:pPr eaLnBrk="1" hangingPunct="1">
              <a:lnSpc>
                <a:spcPct val="90000"/>
              </a:lnSpc>
              <a:defRPr/>
            </a:pPr>
            <a:endParaRPr lang="en-US" altLang="cs-CZ" sz="1800" dirty="0">
              <a:latin typeface="+mn-lt"/>
            </a:endParaRPr>
          </a:p>
          <a:p>
            <a:pPr eaLnBrk="1" hangingPunct="1">
              <a:lnSpc>
                <a:spcPct val="90000"/>
              </a:lnSpc>
              <a:defRPr/>
            </a:pPr>
            <a:r>
              <a:rPr lang="en-US" altLang="cs-CZ" sz="1800" dirty="0">
                <a:latin typeface="+mn-lt"/>
              </a:rPr>
              <a:t>3 layers of eye wall:</a:t>
            </a:r>
          </a:p>
          <a:p>
            <a:pPr eaLnBrk="1" hangingPunct="1">
              <a:lnSpc>
                <a:spcPct val="90000"/>
              </a:lnSpc>
              <a:defRPr/>
            </a:pPr>
            <a:r>
              <a:rPr lang="en-US" altLang="cs-CZ" sz="1800" dirty="0">
                <a:latin typeface="+mn-lt"/>
              </a:rPr>
              <a:t>- </a:t>
            </a:r>
            <a:r>
              <a:rPr lang="cs-CZ" altLang="cs-CZ" sz="1800" dirty="0">
                <a:latin typeface="+mn-lt"/>
              </a:rPr>
              <a:t>  </a:t>
            </a:r>
            <a:r>
              <a:rPr lang="en-US" altLang="cs-CZ" sz="1800" dirty="0">
                <a:latin typeface="+mn-lt"/>
              </a:rPr>
              <a:t>superficial (fibrous) - cornea, </a:t>
            </a:r>
            <a:r>
              <a:rPr lang="cs-CZ" altLang="cs-CZ" sz="1800" dirty="0" err="1">
                <a:latin typeface="+mn-lt"/>
              </a:rPr>
              <a:t>sclera</a:t>
            </a:r>
            <a:endParaRPr lang="en-US" altLang="cs-CZ" sz="1800" dirty="0">
              <a:latin typeface="+mn-lt"/>
            </a:endParaRPr>
          </a:p>
          <a:p>
            <a:pPr marL="285750" indent="-285750" eaLnBrk="1" hangingPunct="1">
              <a:lnSpc>
                <a:spcPct val="90000"/>
              </a:lnSpc>
              <a:buFontTx/>
              <a:buChar char="-"/>
              <a:defRPr/>
            </a:pPr>
            <a:r>
              <a:rPr lang="en-US" altLang="cs-CZ" sz="1800" dirty="0">
                <a:latin typeface="+mn-lt"/>
              </a:rPr>
              <a:t>middle (vascular) - iris, ciliary body, choroid</a:t>
            </a:r>
            <a:endParaRPr lang="cs-CZ" altLang="cs-CZ" sz="1800" dirty="0">
              <a:latin typeface="+mn-lt"/>
            </a:endParaRPr>
          </a:p>
          <a:p>
            <a:pPr marL="285750" indent="-285750" eaLnBrk="1" hangingPunct="1">
              <a:lnSpc>
                <a:spcPct val="90000"/>
              </a:lnSpc>
              <a:buFontTx/>
              <a:buChar char="-"/>
              <a:defRPr/>
            </a:pPr>
            <a:r>
              <a:rPr lang="en-US" altLang="cs-CZ" sz="1800" dirty="0">
                <a:latin typeface="+mn-lt"/>
              </a:rPr>
              <a:t>internal (nervous) </a:t>
            </a:r>
            <a:r>
              <a:rPr lang="cs-CZ" altLang="cs-CZ" sz="1800" dirty="0">
                <a:latin typeface="+mn-lt"/>
              </a:rPr>
              <a:t>-</a:t>
            </a:r>
            <a:r>
              <a:rPr lang="en-US" altLang="cs-CZ" sz="1800" dirty="0">
                <a:latin typeface="+mn-lt"/>
              </a:rPr>
              <a:t> retina</a:t>
            </a:r>
            <a:endParaRPr lang="cs-CZ" altLang="cs-CZ" sz="1800" dirty="0">
              <a:latin typeface="+mn-lt"/>
            </a:endParaRPr>
          </a:p>
          <a:p>
            <a:pPr marL="285750" indent="-285750" eaLnBrk="1" hangingPunct="1">
              <a:lnSpc>
                <a:spcPct val="90000"/>
              </a:lnSpc>
              <a:buFontTx/>
              <a:buChar char="-"/>
              <a:defRPr/>
            </a:pPr>
            <a:endParaRPr lang="en-US" altLang="cs-CZ" sz="1800" dirty="0">
              <a:latin typeface="+mn-lt"/>
            </a:endParaRPr>
          </a:p>
          <a:p>
            <a:pPr eaLnBrk="1" hangingPunct="1">
              <a:lnSpc>
                <a:spcPct val="90000"/>
              </a:lnSpc>
              <a:defRPr/>
            </a:pPr>
            <a:r>
              <a:rPr lang="en-US" altLang="cs-CZ" sz="1800" dirty="0">
                <a:latin typeface="+mn-lt"/>
              </a:rPr>
              <a:t>Anterior segment </a:t>
            </a:r>
            <a:r>
              <a:rPr lang="cs-CZ" altLang="cs-CZ" sz="1800" dirty="0" err="1">
                <a:latin typeface="+mn-lt"/>
              </a:rPr>
              <a:t>of</a:t>
            </a:r>
            <a:r>
              <a:rPr lang="cs-CZ" altLang="cs-CZ" sz="1800" dirty="0">
                <a:latin typeface="+mn-lt"/>
              </a:rPr>
              <a:t> </a:t>
            </a:r>
            <a:r>
              <a:rPr lang="cs-CZ" altLang="cs-CZ" sz="1800" dirty="0" err="1">
                <a:latin typeface="+mn-lt"/>
              </a:rPr>
              <a:t>the</a:t>
            </a:r>
            <a:r>
              <a:rPr lang="cs-CZ" altLang="cs-CZ" sz="1800" dirty="0">
                <a:latin typeface="+mn-lt"/>
              </a:rPr>
              <a:t> </a:t>
            </a:r>
            <a:r>
              <a:rPr lang="cs-CZ" altLang="cs-CZ" sz="1800" dirty="0" err="1">
                <a:latin typeface="+mn-lt"/>
              </a:rPr>
              <a:t>eye</a:t>
            </a:r>
            <a:r>
              <a:rPr lang="cs-CZ" altLang="cs-CZ" sz="1800" dirty="0">
                <a:latin typeface="+mn-lt"/>
              </a:rPr>
              <a:t> </a:t>
            </a:r>
            <a:r>
              <a:rPr lang="en-US" altLang="cs-CZ" sz="1800" dirty="0">
                <a:latin typeface="+mn-lt"/>
              </a:rPr>
              <a:t>(in front of the lens)</a:t>
            </a:r>
            <a:endParaRPr lang="cs-CZ" altLang="cs-CZ" sz="1800" dirty="0">
              <a:latin typeface="+mn-lt"/>
            </a:endParaRPr>
          </a:p>
          <a:p>
            <a:pPr eaLnBrk="1" hangingPunct="1">
              <a:lnSpc>
                <a:spcPct val="90000"/>
              </a:lnSpc>
              <a:defRPr/>
            </a:pPr>
            <a:r>
              <a:rPr lang="en-US" altLang="cs-CZ" sz="1800" dirty="0">
                <a:latin typeface="+mn-lt"/>
              </a:rPr>
              <a:t>posterior </a:t>
            </a:r>
            <a:r>
              <a:rPr lang="cs-CZ" altLang="cs-CZ" sz="1800" dirty="0">
                <a:latin typeface="+mn-lt"/>
              </a:rPr>
              <a:t>segment </a:t>
            </a:r>
            <a:r>
              <a:rPr lang="cs-CZ" altLang="cs-CZ" sz="1800" dirty="0" err="1">
                <a:latin typeface="+mn-lt"/>
              </a:rPr>
              <a:t>of</a:t>
            </a:r>
            <a:r>
              <a:rPr lang="cs-CZ" altLang="cs-CZ" sz="1800" dirty="0">
                <a:latin typeface="+mn-lt"/>
              </a:rPr>
              <a:t> </a:t>
            </a:r>
            <a:r>
              <a:rPr lang="cs-CZ" altLang="cs-CZ" sz="1800" dirty="0" err="1">
                <a:latin typeface="+mn-lt"/>
              </a:rPr>
              <a:t>the</a:t>
            </a:r>
            <a:r>
              <a:rPr lang="cs-CZ" altLang="cs-CZ" sz="1800" dirty="0">
                <a:latin typeface="+mn-lt"/>
              </a:rPr>
              <a:t> </a:t>
            </a:r>
            <a:r>
              <a:rPr lang="cs-CZ" altLang="cs-CZ" sz="1800" dirty="0" err="1">
                <a:latin typeface="+mn-lt"/>
              </a:rPr>
              <a:t>eye</a:t>
            </a:r>
            <a:r>
              <a:rPr lang="cs-CZ" altLang="cs-CZ" sz="1800" dirty="0">
                <a:latin typeface="+mn-lt"/>
              </a:rPr>
              <a:t> </a:t>
            </a:r>
            <a:r>
              <a:rPr lang="en-US" altLang="cs-CZ" sz="1800" dirty="0">
                <a:latin typeface="+mn-lt"/>
              </a:rPr>
              <a:t>(behind the lens).</a:t>
            </a:r>
            <a:endParaRPr lang="cs-CZ" altLang="cs-CZ" sz="1800" dirty="0">
              <a:latin typeface="+mn-lt"/>
            </a:endParaRPr>
          </a:p>
          <a:p>
            <a:pPr eaLnBrk="1" hangingPunct="1">
              <a:lnSpc>
                <a:spcPct val="90000"/>
              </a:lnSpc>
              <a:defRPr/>
            </a:pPr>
            <a:endParaRPr lang="en-US" altLang="cs-CZ" sz="1800" dirty="0">
              <a:latin typeface="+mn-lt"/>
            </a:endParaRPr>
          </a:p>
          <a:p>
            <a:pPr eaLnBrk="1" hangingPunct="1">
              <a:lnSpc>
                <a:spcPct val="90000"/>
              </a:lnSpc>
              <a:defRPr/>
            </a:pPr>
            <a:endParaRPr lang="en-US" altLang="cs-CZ" sz="1800" dirty="0">
              <a:latin typeface="+mn-lt"/>
            </a:endParaRPr>
          </a:p>
          <a:p>
            <a:pPr eaLnBrk="1" hangingPunct="1">
              <a:lnSpc>
                <a:spcPct val="90000"/>
              </a:lnSpc>
              <a:defRPr/>
            </a:pPr>
            <a:r>
              <a:rPr lang="en-US" altLang="cs-CZ" sz="1800" dirty="0">
                <a:latin typeface="+mn-lt"/>
              </a:rPr>
              <a:t>Axial length </a:t>
            </a:r>
            <a:r>
              <a:rPr lang="cs-CZ" altLang="cs-CZ" sz="1800" dirty="0" err="1">
                <a:latin typeface="+mn-lt"/>
              </a:rPr>
              <a:t>of</a:t>
            </a:r>
            <a:r>
              <a:rPr lang="cs-CZ" altLang="cs-CZ" sz="1800" dirty="0">
                <a:latin typeface="+mn-lt"/>
              </a:rPr>
              <a:t> </a:t>
            </a:r>
            <a:r>
              <a:rPr lang="cs-CZ" altLang="cs-CZ" sz="1800" dirty="0" err="1">
                <a:latin typeface="+mn-lt"/>
              </a:rPr>
              <a:t>the</a:t>
            </a:r>
            <a:r>
              <a:rPr lang="cs-CZ" altLang="cs-CZ" sz="1800" dirty="0">
                <a:latin typeface="+mn-lt"/>
              </a:rPr>
              <a:t> </a:t>
            </a:r>
            <a:r>
              <a:rPr lang="cs-CZ" altLang="cs-CZ" sz="1800" dirty="0" err="1">
                <a:latin typeface="+mn-lt"/>
              </a:rPr>
              <a:t>eye</a:t>
            </a:r>
            <a:r>
              <a:rPr lang="cs-CZ" altLang="cs-CZ" sz="1800" dirty="0">
                <a:latin typeface="+mn-lt"/>
              </a:rPr>
              <a:t> </a:t>
            </a:r>
            <a:r>
              <a:rPr lang="en-US" altLang="cs-CZ" sz="1800" dirty="0">
                <a:latin typeface="+mn-lt"/>
              </a:rPr>
              <a:t>24 mm, 1 mm corresponds to 3D.</a:t>
            </a:r>
          </a:p>
          <a:p>
            <a:pPr eaLnBrk="1" hangingPunct="1">
              <a:lnSpc>
                <a:spcPct val="90000"/>
              </a:lnSpc>
              <a:defRPr/>
            </a:pPr>
            <a:endParaRPr lang="en-US" altLang="cs-CZ" sz="1800" dirty="0">
              <a:latin typeface="+mn-lt"/>
            </a:endParaRPr>
          </a:p>
          <a:p>
            <a:pPr eaLnBrk="1" hangingPunct="1">
              <a:lnSpc>
                <a:spcPct val="90000"/>
              </a:lnSpc>
              <a:defRPr/>
            </a:pPr>
            <a:r>
              <a:rPr lang="en-US" altLang="cs-CZ" sz="1800" dirty="0">
                <a:latin typeface="+mn-lt"/>
              </a:rPr>
              <a:t>Optical power of the eye 63D (cornea 43D, lens 20D).</a:t>
            </a:r>
            <a:endParaRPr lang="cs-CZ" altLang="cs-CZ" sz="1800" dirty="0">
              <a:latin typeface="+mn-lt"/>
            </a:endParaRPr>
          </a:p>
        </p:txBody>
      </p:sp>
      <p:cxnSp>
        <p:nvCxnSpPr>
          <p:cNvPr id="10" name="Přímá spojnice se šipkou 9">
            <a:extLst>
              <a:ext uri="{FF2B5EF4-FFF2-40B4-BE49-F238E27FC236}">
                <a16:creationId xmlns:a16="http://schemas.microsoft.com/office/drawing/2014/main" id="{7B1111CA-561A-4836-8B0B-A7AB50BBC159}"/>
              </a:ext>
            </a:extLst>
          </p:cNvPr>
          <p:cNvCxnSpPr/>
          <p:nvPr/>
        </p:nvCxnSpPr>
        <p:spPr>
          <a:xfrm>
            <a:off x="8780016" y="4598633"/>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a:extLst>
              <a:ext uri="{FF2B5EF4-FFF2-40B4-BE49-F238E27FC236}">
                <a16:creationId xmlns:a16="http://schemas.microsoft.com/office/drawing/2014/main" id="{D2DDE127-2A06-4355-ABE1-33C1DCC0210E}"/>
              </a:ext>
            </a:extLst>
          </p:cNvPr>
          <p:cNvCxnSpPr/>
          <p:nvPr/>
        </p:nvCxnSpPr>
        <p:spPr>
          <a:xfrm>
            <a:off x="8967956" y="1729353"/>
            <a:ext cx="0" cy="577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ovéPole 12">
            <a:extLst>
              <a:ext uri="{FF2B5EF4-FFF2-40B4-BE49-F238E27FC236}">
                <a16:creationId xmlns:a16="http://schemas.microsoft.com/office/drawing/2014/main" id="{73587229-2C02-4F24-BD53-E603EDF1442A}"/>
              </a:ext>
            </a:extLst>
          </p:cNvPr>
          <p:cNvSpPr txBox="1"/>
          <p:nvPr/>
        </p:nvSpPr>
        <p:spPr>
          <a:xfrm>
            <a:off x="8350958" y="1360021"/>
            <a:ext cx="1233996" cy="369332"/>
          </a:xfrm>
          <a:prstGeom prst="rect">
            <a:avLst/>
          </a:prstGeom>
          <a:noFill/>
        </p:spPr>
        <p:txBody>
          <a:bodyPr wrap="square" rtlCol="0">
            <a:spAutoFit/>
          </a:bodyPr>
          <a:lstStyle/>
          <a:p>
            <a:r>
              <a:rPr lang="cs-CZ" sz="1800" dirty="0">
                <a:latin typeface="+mn-lt"/>
              </a:rPr>
              <a:t>front pole</a:t>
            </a:r>
          </a:p>
        </p:txBody>
      </p:sp>
      <p:cxnSp>
        <p:nvCxnSpPr>
          <p:cNvPr id="17" name="Přímá spojnice se šipkou 16">
            <a:extLst>
              <a:ext uri="{FF2B5EF4-FFF2-40B4-BE49-F238E27FC236}">
                <a16:creationId xmlns:a16="http://schemas.microsoft.com/office/drawing/2014/main" id="{25AF5702-FF17-4F1C-B660-83FA12C930CF}"/>
              </a:ext>
            </a:extLst>
          </p:cNvPr>
          <p:cNvCxnSpPr/>
          <p:nvPr/>
        </p:nvCxnSpPr>
        <p:spPr>
          <a:xfrm flipV="1">
            <a:off x="8967956" y="5805197"/>
            <a:ext cx="0" cy="568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ovéPole 17">
            <a:extLst>
              <a:ext uri="{FF2B5EF4-FFF2-40B4-BE49-F238E27FC236}">
                <a16:creationId xmlns:a16="http://schemas.microsoft.com/office/drawing/2014/main" id="{8902E9A1-8F0B-4C04-987D-E021DAF9D512}"/>
              </a:ext>
            </a:extLst>
          </p:cNvPr>
          <p:cNvSpPr txBox="1"/>
          <p:nvPr/>
        </p:nvSpPr>
        <p:spPr>
          <a:xfrm>
            <a:off x="8473736" y="6295334"/>
            <a:ext cx="1358284" cy="369332"/>
          </a:xfrm>
          <a:prstGeom prst="rect">
            <a:avLst/>
          </a:prstGeom>
          <a:noFill/>
        </p:spPr>
        <p:txBody>
          <a:bodyPr wrap="square" rtlCol="0">
            <a:spAutoFit/>
          </a:bodyPr>
          <a:lstStyle/>
          <a:p>
            <a:r>
              <a:rPr lang="cs-CZ" sz="1800" dirty="0" err="1">
                <a:latin typeface="+mn-lt"/>
              </a:rPr>
              <a:t>back</a:t>
            </a:r>
            <a:r>
              <a:rPr lang="cs-CZ" sz="1800" dirty="0">
                <a:latin typeface="+mn-lt"/>
              </a:rPr>
              <a:t> pole</a:t>
            </a:r>
          </a:p>
        </p:txBody>
      </p:sp>
      <p:sp>
        <p:nvSpPr>
          <p:cNvPr id="21" name="TextovéPole 20">
            <a:extLst>
              <a:ext uri="{FF2B5EF4-FFF2-40B4-BE49-F238E27FC236}">
                <a16:creationId xmlns:a16="http://schemas.microsoft.com/office/drawing/2014/main" id="{20F5DD82-E3E7-44CB-99A2-CC0D725E8698}"/>
              </a:ext>
            </a:extLst>
          </p:cNvPr>
          <p:cNvSpPr txBox="1"/>
          <p:nvPr/>
        </p:nvSpPr>
        <p:spPr>
          <a:xfrm>
            <a:off x="6232124" y="3676778"/>
            <a:ext cx="1083076" cy="369332"/>
          </a:xfrm>
          <a:prstGeom prst="rect">
            <a:avLst/>
          </a:prstGeom>
          <a:noFill/>
        </p:spPr>
        <p:txBody>
          <a:bodyPr wrap="square" rtlCol="0">
            <a:spAutoFit/>
          </a:bodyPr>
          <a:lstStyle/>
          <a:p>
            <a:r>
              <a:rPr lang="cs-CZ" sz="1800" dirty="0">
                <a:latin typeface="+mn-lt"/>
              </a:rPr>
              <a:t> </a:t>
            </a:r>
            <a:r>
              <a:rPr lang="cs-CZ" sz="1800" dirty="0" err="1">
                <a:latin typeface="+mn-lt"/>
              </a:rPr>
              <a:t>equator</a:t>
            </a:r>
            <a:endParaRPr lang="cs-CZ" sz="1800" dirty="0">
              <a:latin typeface="+mn-lt"/>
            </a:endParaRPr>
          </a:p>
        </p:txBody>
      </p:sp>
      <p:cxnSp>
        <p:nvCxnSpPr>
          <p:cNvPr id="25" name="Přímá spojnice se šipkou 24">
            <a:extLst>
              <a:ext uri="{FF2B5EF4-FFF2-40B4-BE49-F238E27FC236}">
                <a16:creationId xmlns:a16="http://schemas.microsoft.com/office/drawing/2014/main" id="{F6DC0176-EB09-49C1-AA7D-05E11FA37989}"/>
              </a:ext>
            </a:extLst>
          </p:cNvPr>
          <p:cNvCxnSpPr/>
          <p:nvPr/>
        </p:nvCxnSpPr>
        <p:spPr>
          <a:xfrm>
            <a:off x="7119891" y="3861444"/>
            <a:ext cx="1953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Přímá spojnice se šipkou 26">
            <a:extLst>
              <a:ext uri="{FF2B5EF4-FFF2-40B4-BE49-F238E27FC236}">
                <a16:creationId xmlns:a16="http://schemas.microsoft.com/office/drawing/2014/main" id="{638064E5-FC0E-43FC-B538-21EB5BCE5C67}"/>
              </a:ext>
            </a:extLst>
          </p:cNvPr>
          <p:cNvCxnSpPr/>
          <p:nvPr/>
        </p:nvCxnSpPr>
        <p:spPr>
          <a:xfrm>
            <a:off x="7608163" y="3858627"/>
            <a:ext cx="1953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Přímá spojnice se šipkou 28">
            <a:extLst>
              <a:ext uri="{FF2B5EF4-FFF2-40B4-BE49-F238E27FC236}">
                <a16:creationId xmlns:a16="http://schemas.microsoft.com/office/drawing/2014/main" id="{CAB9CBCB-9EBE-42D4-95D0-25B8654B3C03}"/>
              </a:ext>
            </a:extLst>
          </p:cNvPr>
          <p:cNvCxnSpPr/>
          <p:nvPr/>
        </p:nvCxnSpPr>
        <p:spPr>
          <a:xfrm>
            <a:off x="8080189" y="3861444"/>
            <a:ext cx="2707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Přímá spojnice se šipkou 30">
            <a:extLst>
              <a:ext uri="{FF2B5EF4-FFF2-40B4-BE49-F238E27FC236}">
                <a16:creationId xmlns:a16="http://schemas.microsoft.com/office/drawing/2014/main" id="{74A99330-13B5-44FC-AEF7-5E8AB3301938}"/>
              </a:ext>
            </a:extLst>
          </p:cNvPr>
          <p:cNvCxnSpPr/>
          <p:nvPr/>
        </p:nvCxnSpPr>
        <p:spPr>
          <a:xfrm>
            <a:off x="8611340" y="3858627"/>
            <a:ext cx="2485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Přímá spojnice se šipkou 32">
            <a:extLst>
              <a:ext uri="{FF2B5EF4-FFF2-40B4-BE49-F238E27FC236}">
                <a16:creationId xmlns:a16="http://schemas.microsoft.com/office/drawing/2014/main" id="{6E0FEBE8-825C-4EEE-A2E9-967FC9CBDD84}"/>
              </a:ext>
            </a:extLst>
          </p:cNvPr>
          <p:cNvCxnSpPr/>
          <p:nvPr/>
        </p:nvCxnSpPr>
        <p:spPr>
          <a:xfrm>
            <a:off x="9152878" y="3858627"/>
            <a:ext cx="2041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Přímá spojnice se šipkou 34">
            <a:extLst>
              <a:ext uri="{FF2B5EF4-FFF2-40B4-BE49-F238E27FC236}">
                <a16:creationId xmlns:a16="http://schemas.microsoft.com/office/drawing/2014/main" id="{76A95C80-D116-40D7-8DF9-41B0DF7781FC}"/>
              </a:ext>
            </a:extLst>
          </p:cNvPr>
          <p:cNvCxnSpPr/>
          <p:nvPr/>
        </p:nvCxnSpPr>
        <p:spPr>
          <a:xfrm>
            <a:off x="9685538" y="3858627"/>
            <a:ext cx="2130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Přímá spojnice se šipkou 37">
            <a:extLst>
              <a:ext uri="{FF2B5EF4-FFF2-40B4-BE49-F238E27FC236}">
                <a16:creationId xmlns:a16="http://schemas.microsoft.com/office/drawing/2014/main" id="{CB4268AB-7F4B-40DB-B289-A6C5559D7DC0}"/>
              </a:ext>
            </a:extLst>
          </p:cNvPr>
          <p:cNvCxnSpPr/>
          <p:nvPr/>
        </p:nvCxnSpPr>
        <p:spPr>
          <a:xfrm>
            <a:off x="10195294" y="3858627"/>
            <a:ext cx="228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Zástupný symbol pro zápatí 4">
            <a:extLst>
              <a:ext uri="{FF2B5EF4-FFF2-40B4-BE49-F238E27FC236}">
                <a16:creationId xmlns:a16="http://schemas.microsoft.com/office/drawing/2014/main" id="{DCC9922F-7247-468E-8C15-3CF909ECDAB8}"/>
              </a:ext>
            </a:extLst>
          </p:cNvPr>
          <p:cNvSpPr>
            <a:spLocks noGrp="1"/>
          </p:cNvSpPr>
          <p:nvPr>
            <p:ph type="ftr" sz="quarter" idx="10"/>
          </p:nvPr>
        </p:nvSpPr>
        <p:spPr>
          <a:xfrm>
            <a:off x="373771" y="6228000"/>
            <a:ext cx="7920000" cy="252000"/>
          </a:xfrm>
        </p:spPr>
        <p:txBody>
          <a:bodyPr/>
          <a:lstStyle/>
          <a:p>
            <a:r>
              <a:rPr lang="cs-CZ" dirty="0">
                <a:latin typeface="Arial" panose="020B0604020202020204" pitchFamily="34" charset="0"/>
                <a:cs typeface="Arial" panose="020B0604020202020204" pitchFamily="34" charset="0"/>
              </a:rPr>
              <a:t>Oční lékařství</a:t>
            </a:r>
            <a:r>
              <a:rPr lang="pt-BR" dirty="0">
                <a:latin typeface="Arial" panose="020B0604020202020204" pitchFamily="34" charset="0"/>
                <a:cs typeface="Arial" panose="020B0604020202020204" pitchFamily="34" charset="0"/>
              </a:rPr>
              <a:t> (</a:t>
            </a:r>
            <a:r>
              <a:rPr lang="cs-CZ" dirty="0">
                <a:latin typeface="Arial" panose="020B0604020202020204" pitchFamily="34" charset="0"/>
                <a:cs typeface="Arial" panose="020B0604020202020204" pitchFamily="34" charset="0"/>
              </a:rPr>
              <a:t>aVLOL7X1</a:t>
            </a:r>
            <a:r>
              <a:rPr lang="pt-BR"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92109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5A714F-CBDB-41B0-AC69-691C0474088E}"/>
              </a:ext>
            </a:extLst>
          </p:cNvPr>
          <p:cNvSpPr>
            <a:spLocks noGrp="1"/>
          </p:cNvSpPr>
          <p:nvPr>
            <p:ph type="title"/>
          </p:nvPr>
        </p:nvSpPr>
        <p:spPr>
          <a:xfrm>
            <a:off x="838200" y="202463"/>
            <a:ext cx="10515600" cy="1325563"/>
          </a:xfrm>
        </p:spPr>
        <p:txBody>
          <a:bodyPr>
            <a:normAutofit/>
          </a:bodyPr>
          <a:lstStyle/>
          <a:p>
            <a:pPr algn="ctr"/>
            <a:r>
              <a:rPr lang="cs-CZ" sz="3200" dirty="0" err="1"/>
              <a:t>Cornea</a:t>
            </a:r>
            <a:endParaRPr lang="cs-CZ" sz="3200" dirty="0"/>
          </a:p>
        </p:txBody>
      </p:sp>
      <p:sp>
        <p:nvSpPr>
          <p:cNvPr id="3" name="Zástupný obsah 2">
            <a:extLst>
              <a:ext uri="{FF2B5EF4-FFF2-40B4-BE49-F238E27FC236}">
                <a16:creationId xmlns:a16="http://schemas.microsoft.com/office/drawing/2014/main" id="{75B74C98-9819-43EB-8E2D-7D30286C21A7}"/>
              </a:ext>
            </a:extLst>
          </p:cNvPr>
          <p:cNvSpPr>
            <a:spLocks noGrp="1"/>
          </p:cNvSpPr>
          <p:nvPr>
            <p:ph idx="1"/>
          </p:nvPr>
        </p:nvSpPr>
        <p:spPr>
          <a:xfrm>
            <a:off x="305540" y="904313"/>
            <a:ext cx="10515600" cy="4351338"/>
          </a:xfrm>
        </p:spPr>
        <p:txBody>
          <a:bodyPr>
            <a:normAutofit/>
          </a:bodyPr>
          <a:lstStyle/>
          <a:p>
            <a:pPr marL="0" indent="0">
              <a:lnSpc>
                <a:spcPct val="100000"/>
              </a:lnSpc>
              <a:buNone/>
              <a:defRPr/>
            </a:pPr>
            <a:r>
              <a:rPr lang="en-US" altLang="cs-CZ" sz="1800" dirty="0"/>
              <a:t>The most important refractive m</a:t>
            </a:r>
            <a:r>
              <a:rPr lang="cs-CZ" altLang="cs-CZ" sz="1800" dirty="0" err="1"/>
              <a:t>edium</a:t>
            </a:r>
            <a:r>
              <a:rPr lang="cs-CZ" altLang="cs-CZ" sz="1800" dirty="0"/>
              <a:t> </a:t>
            </a:r>
            <a:r>
              <a:rPr lang="en-US" altLang="cs-CZ" sz="1800" dirty="0"/>
              <a:t>- 3/4 of the total optical power of the eye.</a:t>
            </a:r>
          </a:p>
          <a:p>
            <a:pPr marL="0" indent="0">
              <a:lnSpc>
                <a:spcPct val="100000"/>
              </a:lnSpc>
              <a:buNone/>
              <a:defRPr/>
            </a:pPr>
            <a:endParaRPr lang="cs-CZ" altLang="cs-CZ" sz="1800" dirty="0"/>
          </a:p>
          <a:p>
            <a:pPr marL="285750" indent="-285750">
              <a:lnSpc>
                <a:spcPct val="100000"/>
              </a:lnSpc>
              <a:defRPr/>
            </a:pPr>
            <a:r>
              <a:rPr lang="en-US" altLang="cs-CZ" sz="1800" dirty="0"/>
              <a:t>Limbus = corneal junction </a:t>
            </a:r>
            <a:r>
              <a:rPr lang="cs-CZ" altLang="cs-CZ" sz="1800" dirty="0"/>
              <a:t>to</a:t>
            </a:r>
            <a:r>
              <a:rPr lang="en-US" altLang="cs-CZ" sz="1800" dirty="0"/>
              <a:t> the </a:t>
            </a:r>
            <a:r>
              <a:rPr lang="cs-CZ" altLang="cs-CZ" sz="1800" dirty="0" err="1"/>
              <a:t>sclera</a:t>
            </a:r>
            <a:endParaRPr lang="en-US" altLang="cs-CZ" sz="1800" dirty="0"/>
          </a:p>
          <a:p>
            <a:pPr marL="285750" indent="-285750">
              <a:lnSpc>
                <a:spcPct val="100000"/>
              </a:lnSpc>
              <a:defRPr/>
            </a:pPr>
            <a:r>
              <a:rPr lang="en-US" altLang="cs-CZ" sz="1800" dirty="0"/>
              <a:t>Hemispherical shape with a diameter of 11 mm</a:t>
            </a:r>
          </a:p>
          <a:p>
            <a:pPr marL="285750" indent="-285750">
              <a:lnSpc>
                <a:spcPct val="100000"/>
              </a:lnSpc>
              <a:defRPr/>
            </a:pPr>
            <a:r>
              <a:rPr lang="en-US" altLang="cs-CZ" sz="1800" dirty="0"/>
              <a:t>Smooth, glossy, transparent, vascular</a:t>
            </a:r>
          </a:p>
          <a:p>
            <a:pPr marL="285750" indent="-285750">
              <a:lnSpc>
                <a:spcPct val="100000"/>
              </a:lnSpc>
              <a:defRPr/>
            </a:pPr>
            <a:r>
              <a:rPr lang="en-US" altLang="cs-CZ" sz="1800" dirty="0"/>
              <a:t>A tear film on the surface</a:t>
            </a:r>
          </a:p>
          <a:p>
            <a:pPr marL="285750" indent="-285750">
              <a:lnSpc>
                <a:spcPct val="100000"/>
              </a:lnSpc>
              <a:defRPr/>
            </a:pPr>
            <a:r>
              <a:rPr lang="en-US" altLang="cs-CZ" sz="1800" dirty="0"/>
              <a:t>Consisting of 5 layers</a:t>
            </a:r>
          </a:p>
          <a:p>
            <a:pPr marL="285750" indent="-285750">
              <a:lnSpc>
                <a:spcPct val="100000"/>
              </a:lnSpc>
              <a:defRPr/>
            </a:pPr>
            <a:r>
              <a:rPr lang="en-US" altLang="cs-CZ" sz="1800" dirty="0"/>
              <a:t>The most sensitive tissue of the human body </a:t>
            </a:r>
            <a:endParaRPr lang="cs-CZ" altLang="cs-CZ" sz="1800" dirty="0"/>
          </a:p>
          <a:p>
            <a:pPr marL="0" indent="0">
              <a:lnSpc>
                <a:spcPct val="100000"/>
              </a:lnSpc>
              <a:buNone/>
              <a:defRPr/>
            </a:pPr>
            <a:r>
              <a:rPr lang="cs-CZ" altLang="cs-CZ" sz="1800" dirty="0"/>
              <a:t>   </a:t>
            </a:r>
            <a:r>
              <a:rPr lang="en-US" altLang="cs-CZ" sz="1800" dirty="0"/>
              <a:t>- rich sensitive innervation (n.1 / V - n. </a:t>
            </a:r>
            <a:r>
              <a:rPr lang="cs-CZ" altLang="cs-CZ" sz="1800" dirty="0"/>
              <a:t>o</a:t>
            </a:r>
            <a:r>
              <a:rPr lang="en-US" altLang="cs-CZ" sz="1800" dirty="0" err="1"/>
              <a:t>phthalmicus</a:t>
            </a:r>
            <a:r>
              <a:rPr lang="en-US" altLang="cs-CZ" sz="1800" dirty="0"/>
              <a:t>).</a:t>
            </a:r>
            <a:endParaRPr lang="cs-CZ" sz="1800" dirty="0"/>
          </a:p>
        </p:txBody>
      </p:sp>
      <p:pic>
        <p:nvPicPr>
          <p:cNvPr id="5" name="Obrázek 4">
            <a:extLst>
              <a:ext uri="{FF2B5EF4-FFF2-40B4-BE49-F238E27FC236}">
                <a16:creationId xmlns:a16="http://schemas.microsoft.com/office/drawing/2014/main" id="{83BDF340-9DA3-4F5D-9F84-CC3E5DAE41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1130" y="3498292"/>
            <a:ext cx="3100703" cy="3183022"/>
          </a:xfrm>
          <a:prstGeom prst="rect">
            <a:avLst/>
          </a:prstGeom>
        </p:spPr>
      </p:pic>
      <p:pic>
        <p:nvPicPr>
          <p:cNvPr id="6" name="Obrázek 5">
            <a:extLst>
              <a:ext uri="{FF2B5EF4-FFF2-40B4-BE49-F238E27FC236}">
                <a16:creationId xmlns:a16="http://schemas.microsoft.com/office/drawing/2014/main" id="{68DC91EC-7060-4B98-81B3-F3117594CB1A}"/>
              </a:ext>
            </a:extLst>
          </p:cNvPr>
          <p:cNvPicPr>
            <a:picLocks noChangeAspect="1"/>
          </p:cNvPicPr>
          <p:nvPr/>
        </p:nvPicPr>
        <p:blipFill rotWithShape="1">
          <a:blip r:embed="rId3">
            <a:extLst>
              <a:ext uri="{28A0092B-C50C-407E-A947-70E740481C1C}">
                <a14:useLocalDpi xmlns:a14="http://schemas.microsoft.com/office/drawing/2010/main" val="0"/>
              </a:ext>
            </a:extLst>
          </a:blip>
          <a:srcRect l="278" t="1786" r="44933" b="34819"/>
          <a:stretch/>
        </p:blipFill>
        <p:spPr>
          <a:xfrm>
            <a:off x="9091297" y="1504454"/>
            <a:ext cx="3100703" cy="3587685"/>
          </a:xfrm>
          <a:prstGeom prst="rect">
            <a:avLst/>
          </a:prstGeom>
        </p:spPr>
      </p:pic>
      <p:cxnSp>
        <p:nvCxnSpPr>
          <p:cNvPr id="8" name="Přímá spojnice se šipkou 7">
            <a:extLst>
              <a:ext uri="{FF2B5EF4-FFF2-40B4-BE49-F238E27FC236}">
                <a16:creationId xmlns:a16="http://schemas.microsoft.com/office/drawing/2014/main" id="{B2B55173-1914-4CBA-8CBE-4EB896EB9603}"/>
              </a:ext>
            </a:extLst>
          </p:cNvPr>
          <p:cNvCxnSpPr/>
          <p:nvPr/>
        </p:nvCxnSpPr>
        <p:spPr>
          <a:xfrm>
            <a:off x="9863091" y="923278"/>
            <a:ext cx="0" cy="5811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ovéPole 8">
            <a:extLst>
              <a:ext uri="{FF2B5EF4-FFF2-40B4-BE49-F238E27FC236}">
                <a16:creationId xmlns:a16="http://schemas.microsoft.com/office/drawing/2014/main" id="{BFF4FD14-3377-47A7-B638-6A40A7854CDA}"/>
              </a:ext>
            </a:extLst>
          </p:cNvPr>
          <p:cNvSpPr txBox="1"/>
          <p:nvPr/>
        </p:nvSpPr>
        <p:spPr>
          <a:xfrm>
            <a:off x="9241654" y="559293"/>
            <a:ext cx="2512381" cy="369332"/>
          </a:xfrm>
          <a:prstGeom prst="rect">
            <a:avLst/>
          </a:prstGeom>
          <a:noFill/>
        </p:spPr>
        <p:txBody>
          <a:bodyPr wrap="square" rtlCol="0">
            <a:spAutoFit/>
          </a:bodyPr>
          <a:lstStyle/>
          <a:p>
            <a:r>
              <a:rPr lang="cs-CZ" sz="1800" dirty="0" err="1">
                <a:latin typeface="+mn-lt"/>
              </a:rPr>
              <a:t>tear</a:t>
            </a:r>
            <a:r>
              <a:rPr lang="cs-CZ" sz="1800" dirty="0">
                <a:latin typeface="+mn-lt"/>
              </a:rPr>
              <a:t> film</a:t>
            </a:r>
          </a:p>
        </p:txBody>
      </p:sp>
      <p:cxnSp>
        <p:nvCxnSpPr>
          <p:cNvPr id="11" name="Přímá spojnice se šipkou 10">
            <a:extLst>
              <a:ext uri="{FF2B5EF4-FFF2-40B4-BE49-F238E27FC236}">
                <a16:creationId xmlns:a16="http://schemas.microsoft.com/office/drawing/2014/main" id="{0647C994-E8A5-406F-A68B-26F42C93E844}"/>
              </a:ext>
            </a:extLst>
          </p:cNvPr>
          <p:cNvCxnSpPr>
            <a:cxnSpLocks/>
          </p:cNvCxnSpPr>
          <p:nvPr/>
        </p:nvCxnSpPr>
        <p:spPr>
          <a:xfrm>
            <a:off x="8380520" y="1742813"/>
            <a:ext cx="6755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ovéPole 11">
            <a:extLst>
              <a:ext uri="{FF2B5EF4-FFF2-40B4-BE49-F238E27FC236}">
                <a16:creationId xmlns:a16="http://schemas.microsoft.com/office/drawing/2014/main" id="{00358E42-0ABE-4291-808B-479E134B645A}"/>
              </a:ext>
            </a:extLst>
          </p:cNvPr>
          <p:cNvSpPr txBox="1"/>
          <p:nvPr/>
        </p:nvSpPr>
        <p:spPr>
          <a:xfrm>
            <a:off x="5735362" y="1545781"/>
            <a:ext cx="2849345" cy="923330"/>
          </a:xfrm>
          <a:prstGeom prst="rect">
            <a:avLst/>
          </a:prstGeom>
          <a:noFill/>
        </p:spPr>
        <p:txBody>
          <a:bodyPr wrap="square" rtlCol="0">
            <a:spAutoFit/>
          </a:bodyPr>
          <a:lstStyle/>
          <a:p>
            <a:r>
              <a:rPr lang="en-US" sz="1800" dirty="0">
                <a:latin typeface="+mn-lt"/>
              </a:rPr>
              <a:t>epithelium - squamous cell epithelium, rapidly regenerates</a:t>
            </a:r>
            <a:endParaRPr lang="cs-CZ" sz="1800" dirty="0">
              <a:latin typeface="+mn-lt"/>
            </a:endParaRPr>
          </a:p>
        </p:txBody>
      </p:sp>
      <p:cxnSp>
        <p:nvCxnSpPr>
          <p:cNvPr id="14" name="Přímá spojnice se šipkou 13">
            <a:extLst>
              <a:ext uri="{FF2B5EF4-FFF2-40B4-BE49-F238E27FC236}">
                <a16:creationId xmlns:a16="http://schemas.microsoft.com/office/drawing/2014/main" id="{D96ED552-6C14-43EB-9774-83F12EF3EE53}"/>
              </a:ext>
            </a:extLst>
          </p:cNvPr>
          <p:cNvCxnSpPr>
            <a:cxnSpLocks/>
          </p:cNvCxnSpPr>
          <p:nvPr/>
        </p:nvCxnSpPr>
        <p:spPr>
          <a:xfrm flipV="1">
            <a:off x="8487052" y="2281561"/>
            <a:ext cx="604245" cy="284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ovéPole 14">
            <a:extLst>
              <a:ext uri="{FF2B5EF4-FFF2-40B4-BE49-F238E27FC236}">
                <a16:creationId xmlns:a16="http://schemas.microsoft.com/office/drawing/2014/main" id="{BBD259F7-AB58-4851-AFAF-F8F69929EED0}"/>
              </a:ext>
            </a:extLst>
          </p:cNvPr>
          <p:cNvSpPr txBox="1"/>
          <p:nvPr/>
        </p:nvSpPr>
        <p:spPr>
          <a:xfrm>
            <a:off x="5747553" y="2399883"/>
            <a:ext cx="3559945" cy="646331"/>
          </a:xfrm>
          <a:prstGeom prst="rect">
            <a:avLst/>
          </a:prstGeom>
          <a:noFill/>
        </p:spPr>
        <p:txBody>
          <a:bodyPr wrap="square" rtlCol="0">
            <a:spAutoFit/>
          </a:bodyPr>
          <a:lstStyle/>
          <a:p>
            <a:r>
              <a:rPr lang="en-US" sz="1800" dirty="0">
                <a:latin typeface="+mn-lt"/>
              </a:rPr>
              <a:t>Bowman layer - does not regenerate</a:t>
            </a:r>
            <a:endParaRPr lang="cs-CZ" sz="1800" dirty="0">
              <a:latin typeface="+mn-lt"/>
            </a:endParaRPr>
          </a:p>
        </p:txBody>
      </p:sp>
      <p:cxnSp>
        <p:nvCxnSpPr>
          <p:cNvPr id="17" name="Přímá spojnice se šipkou 16">
            <a:extLst>
              <a:ext uri="{FF2B5EF4-FFF2-40B4-BE49-F238E27FC236}">
                <a16:creationId xmlns:a16="http://schemas.microsoft.com/office/drawing/2014/main" id="{6E2082DC-15B2-4F6C-B09F-9DAB1ECC0836}"/>
              </a:ext>
            </a:extLst>
          </p:cNvPr>
          <p:cNvCxnSpPr/>
          <p:nvPr/>
        </p:nvCxnSpPr>
        <p:spPr>
          <a:xfrm>
            <a:off x="8549478" y="4296792"/>
            <a:ext cx="5770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ovéPole 17">
            <a:extLst>
              <a:ext uri="{FF2B5EF4-FFF2-40B4-BE49-F238E27FC236}">
                <a16:creationId xmlns:a16="http://schemas.microsoft.com/office/drawing/2014/main" id="{0DC234C9-A580-4D11-B88C-1C95F37DDAFA}"/>
              </a:ext>
            </a:extLst>
          </p:cNvPr>
          <p:cNvSpPr txBox="1"/>
          <p:nvPr/>
        </p:nvSpPr>
        <p:spPr>
          <a:xfrm>
            <a:off x="5885137" y="4105922"/>
            <a:ext cx="3991992" cy="646331"/>
          </a:xfrm>
          <a:prstGeom prst="rect">
            <a:avLst/>
          </a:prstGeom>
          <a:noFill/>
        </p:spPr>
        <p:txBody>
          <a:bodyPr wrap="square" rtlCol="0">
            <a:spAutoFit/>
          </a:bodyPr>
          <a:lstStyle/>
          <a:p>
            <a:r>
              <a:rPr lang="cs-CZ" sz="1800" dirty="0">
                <a:latin typeface="+mn-lt"/>
              </a:rPr>
              <a:t>stroma - </a:t>
            </a:r>
            <a:r>
              <a:rPr lang="cs-CZ" sz="1800" dirty="0" err="1">
                <a:latin typeface="+mn-lt"/>
              </a:rPr>
              <a:t>small</a:t>
            </a:r>
            <a:r>
              <a:rPr lang="cs-CZ" sz="1800" dirty="0">
                <a:latin typeface="+mn-lt"/>
              </a:rPr>
              <a:t> </a:t>
            </a:r>
            <a:r>
              <a:rPr lang="cs-CZ" sz="1800" dirty="0" err="1">
                <a:latin typeface="+mn-lt"/>
              </a:rPr>
              <a:t>ability</a:t>
            </a:r>
            <a:r>
              <a:rPr lang="cs-CZ" sz="1800" dirty="0">
                <a:latin typeface="+mn-lt"/>
              </a:rPr>
              <a:t> </a:t>
            </a:r>
            <a:r>
              <a:rPr lang="cs-CZ" sz="1800" dirty="0" err="1">
                <a:latin typeface="+mn-lt"/>
              </a:rPr>
              <a:t>of</a:t>
            </a:r>
            <a:endParaRPr lang="cs-CZ" sz="1800" dirty="0">
              <a:latin typeface="+mn-lt"/>
            </a:endParaRPr>
          </a:p>
          <a:p>
            <a:r>
              <a:rPr lang="cs-CZ" sz="1800" dirty="0" err="1">
                <a:latin typeface="+mn-lt"/>
              </a:rPr>
              <a:t>regeneration</a:t>
            </a:r>
            <a:endParaRPr lang="cs-CZ" sz="1800" dirty="0">
              <a:latin typeface="+mn-lt"/>
            </a:endParaRPr>
          </a:p>
        </p:txBody>
      </p:sp>
      <p:cxnSp>
        <p:nvCxnSpPr>
          <p:cNvPr id="20" name="Přímá spojnice se šipkou 19">
            <a:extLst>
              <a:ext uri="{FF2B5EF4-FFF2-40B4-BE49-F238E27FC236}">
                <a16:creationId xmlns:a16="http://schemas.microsoft.com/office/drawing/2014/main" id="{5B6AC073-A634-427B-8115-2C7E6920C89D}"/>
              </a:ext>
            </a:extLst>
          </p:cNvPr>
          <p:cNvCxnSpPr/>
          <p:nvPr/>
        </p:nvCxnSpPr>
        <p:spPr>
          <a:xfrm>
            <a:off x="8584707" y="4962617"/>
            <a:ext cx="5065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ovéPole 20">
            <a:extLst>
              <a:ext uri="{FF2B5EF4-FFF2-40B4-BE49-F238E27FC236}">
                <a16:creationId xmlns:a16="http://schemas.microsoft.com/office/drawing/2014/main" id="{BB1987AA-D7E1-40E1-B291-881E91306B65}"/>
              </a:ext>
            </a:extLst>
          </p:cNvPr>
          <p:cNvSpPr txBox="1"/>
          <p:nvPr/>
        </p:nvSpPr>
        <p:spPr>
          <a:xfrm>
            <a:off x="5885137" y="4766638"/>
            <a:ext cx="3626893" cy="646331"/>
          </a:xfrm>
          <a:prstGeom prst="rect">
            <a:avLst/>
          </a:prstGeom>
          <a:noFill/>
        </p:spPr>
        <p:txBody>
          <a:bodyPr wrap="square" rtlCol="0">
            <a:spAutoFit/>
          </a:bodyPr>
          <a:lstStyle/>
          <a:p>
            <a:r>
              <a:rPr lang="cs-CZ" sz="1800" dirty="0" err="1">
                <a:latin typeface="+mn-lt"/>
              </a:rPr>
              <a:t>Descemet's</a:t>
            </a:r>
            <a:r>
              <a:rPr lang="cs-CZ" sz="1800" dirty="0">
                <a:latin typeface="+mn-lt"/>
              </a:rPr>
              <a:t> </a:t>
            </a:r>
            <a:r>
              <a:rPr lang="cs-CZ" sz="1800" dirty="0" err="1">
                <a:latin typeface="+mn-lt"/>
              </a:rPr>
              <a:t>membrane</a:t>
            </a:r>
            <a:endParaRPr lang="cs-CZ" sz="1800" dirty="0">
              <a:latin typeface="+mn-lt"/>
            </a:endParaRPr>
          </a:p>
          <a:p>
            <a:r>
              <a:rPr lang="cs-CZ" sz="1800" dirty="0">
                <a:latin typeface="+mn-lt"/>
              </a:rPr>
              <a:t>- </a:t>
            </a:r>
            <a:r>
              <a:rPr lang="cs-CZ" sz="1800" dirty="0" err="1">
                <a:latin typeface="+mn-lt"/>
              </a:rPr>
              <a:t>regenerates</a:t>
            </a:r>
            <a:endParaRPr lang="cs-CZ" sz="1800" dirty="0">
              <a:latin typeface="+mn-lt"/>
            </a:endParaRPr>
          </a:p>
        </p:txBody>
      </p:sp>
      <p:cxnSp>
        <p:nvCxnSpPr>
          <p:cNvPr id="23" name="Přímá spojnice se šipkou 22">
            <a:extLst>
              <a:ext uri="{FF2B5EF4-FFF2-40B4-BE49-F238E27FC236}">
                <a16:creationId xmlns:a16="http://schemas.microsoft.com/office/drawing/2014/main" id="{6391679B-D5D8-46F5-8E79-586453F0E696}"/>
              </a:ext>
            </a:extLst>
          </p:cNvPr>
          <p:cNvCxnSpPr>
            <a:cxnSpLocks/>
          </p:cNvCxnSpPr>
          <p:nvPr/>
        </p:nvCxnSpPr>
        <p:spPr>
          <a:xfrm flipV="1">
            <a:off x="8487052" y="5089805"/>
            <a:ext cx="604245" cy="361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ovéPole 23">
            <a:extLst>
              <a:ext uri="{FF2B5EF4-FFF2-40B4-BE49-F238E27FC236}">
                <a16:creationId xmlns:a16="http://schemas.microsoft.com/office/drawing/2014/main" id="{489615A2-DC3E-4929-9891-615DCA5E42D4}"/>
              </a:ext>
            </a:extLst>
          </p:cNvPr>
          <p:cNvSpPr txBox="1"/>
          <p:nvPr/>
        </p:nvSpPr>
        <p:spPr>
          <a:xfrm>
            <a:off x="5885137" y="5370578"/>
            <a:ext cx="4309464" cy="1200329"/>
          </a:xfrm>
          <a:prstGeom prst="rect">
            <a:avLst/>
          </a:prstGeom>
          <a:noFill/>
        </p:spPr>
        <p:txBody>
          <a:bodyPr wrap="square" rtlCol="0">
            <a:spAutoFit/>
          </a:bodyPr>
          <a:lstStyle/>
          <a:p>
            <a:r>
              <a:rPr lang="en-US" sz="1800" dirty="0">
                <a:latin typeface="+mn-lt"/>
              </a:rPr>
              <a:t>endothelium - 1-layer layer of hexagonal cells, decreases with age, is responsible for corneal dehydration, does not regenerate</a:t>
            </a:r>
            <a:endParaRPr lang="cs-CZ" sz="1800" dirty="0">
              <a:latin typeface="+mn-lt"/>
            </a:endParaRPr>
          </a:p>
        </p:txBody>
      </p:sp>
      <p:sp>
        <p:nvSpPr>
          <p:cNvPr id="19" name="Zástupný symbol pro zápatí 4">
            <a:extLst>
              <a:ext uri="{FF2B5EF4-FFF2-40B4-BE49-F238E27FC236}">
                <a16:creationId xmlns:a16="http://schemas.microsoft.com/office/drawing/2014/main" id="{5229F726-E7A7-48FD-9874-BF8015EC4B2A}"/>
              </a:ext>
            </a:extLst>
          </p:cNvPr>
          <p:cNvSpPr>
            <a:spLocks noGrp="1"/>
          </p:cNvSpPr>
          <p:nvPr>
            <p:ph type="ftr" sz="quarter" idx="10"/>
          </p:nvPr>
        </p:nvSpPr>
        <p:spPr>
          <a:xfrm>
            <a:off x="373771" y="6228000"/>
            <a:ext cx="7920000" cy="252000"/>
          </a:xfrm>
        </p:spPr>
        <p:txBody>
          <a:bodyPr/>
          <a:lstStyle/>
          <a:p>
            <a:r>
              <a:rPr lang="cs-CZ" dirty="0">
                <a:latin typeface="Arial" panose="020B0604020202020204" pitchFamily="34" charset="0"/>
                <a:cs typeface="Arial" panose="020B0604020202020204" pitchFamily="34" charset="0"/>
              </a:rPr>
              <a:t>Oční lékařství</a:t>
            </a:r>
            <a:r>
              <a:rPr lang="pt-BR" dirty="0">
                <a:latin typeface="Arial" panose="020B0604020202020204" pitchFamily="34" charset="0"/>
                <a:cs typeface="Arial" panose="020B0604020202020204" pitchFamily="34" charset="0"/>
              </a:rPr>
              <a:t> (</a:t>
            </a:r>
            <a:r>
              <a:rPr lang="cs-CZ" dirty="0">
                <a:latin typeface="Arial" panose="020B0604020202020204" pitchFamily="34" charset="0"/>
                <a:cs typeface="Arial" panose="020B0604020202020204" pitchFamily="34" charset="0"/>
              </a:rPr>
              <a:t>aVLOL7X1</a:t>
            </a:r>
            <a:r>
              <a:rPr lang="pt-BR"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59492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CE50E8-45FB-4FA8-8A2C-D099E2562495}"/>
              </a:ext>
            </a:extLst>
          </p:cNvPr>
          <p:cNvSpPr>
            <a:spLocks noGrp="1"/>
          </p:cNvSpPr>
          <p:nvPr>
            <p:ph type="title"/>
          </p:nvPr>
        </p:nvSpPr>
        <p:spPr>
          <a:xfrm>
            <a:off x="838200" y="485773"/>
            <a:ext cx="10515600" cy="1325563"/>
          </a:xfrm>
        </p:spPr>
        <p:txBody>
          <a:bodyPr>
            <a:normAutofit/>
          </a:bodyPr>
          <a:lstStyle/>
          <a:p>
            <a:pPr algn="ctr"/>
            <a:r>
              <a:rPr lang="cs-CZ" sz="3200" dirty="0" err="1"/>
              <a:t>Sclera</a:t>
            </a:r>
            <a:endParaRPr lang="cs-CZ" sz="3200" dirty="0"/>
          </a:p>
        </p:txBody>
      </p:sp>
      <p:sp>
        <p:nvSpPr>
          <p:cNvPr id="3" name="Zástupný obsah 2">
            <a:extLst>
              <a:ext uri="{FF2B5EF4-FFF2-40B4-BE49-F238E27FC236}">
                <a16:creationId xmlns:a16="http://schemas.microsoft.com/office/drawing/2014/main" id="{FBD347F4-88FA-4081-B58A-77214A964FAA}"/>
              </a:ext>
            </a:extLst>
          </p:cNvPr>
          <p:cNvSpPr>
            <a:spLocks noGrp="1"/>
          </p:cNvSpPr>
          <p:nvPr>
            <p:ph idx="1"/>
          </p:nvPr>
        </p:nvSpPr>
        <p:spPr>
          <a:xfrm>
            <a:off x="362505" y="1668313"/>
            <a:ext cx="10515600" cy="4351338"/>
          </a:xfrm>
        </p:spPr>
        <p:txBody>
          <a:bodyPr>
            <a:normAutofit/>
          </a:bodyPr>
          <a:lstStyle/>
          <a:p>
            <a:pPr marL="0" indent="0">
              <a:lnSpc>
                <a:spcPct val="100000"/>
              </a:lnSpc>
              <a:buNone/>
            </a:pPr>
            <a:r>
              <a:rPr lang="en-US" altLang="cs-CZ" sz="1800" dirty="0"/>
              <a:t>Firm, protects intraocular structures and helps maintain intraocular pressure.</a:t>
            </a:r>
          </a:p>
          <a:p>
            <a:pPr marL="0" indent="0">
              <a:lnSpc>
                <a:spcPct val="100000"/>
              </a:lnSpc>
              <a:buNone/>
            </a:pPr>
            <a:r>
              <a:rPr lang="cs-CZ" altLang="cs-CZ" sz="1800" dirty="0" err="1"/>
              <a:t>Posterior</a:t>
            </a:r>
            <a:r>
              <a:rPr lang="cs-CZ" altLang="cs-CZ" sz="1800" dirty="0"/>
              <a:t> part </a:t>
            </a:r>
            <a:r>
              <a:rPr lang="en-US" altLang="cs-CZ" sz="1800" dirty="0"/>
              <a:t> of the eyeball, it occupies 5/6 of the circumference of the eye.</a:t>
            </a:r>
          </a:p>
          <a:p>
            <a:pPr marL="0" indent="0">
              <a:lnSpc>
                <a:spcPct val="100000"/>
              </a:lnSpc>
              <a:buNone/>
            </a:pPr>
            <a:r>
              <a:rPr lang="en-US" altLang="cs-CZ" sz="1800" dirty="0"/>
              <a:t>Solid, white, opaque, contains a small number of blood vessels.</a:t>
            </a:r>
          </a:p>
          <a:p>
            <a:pPr marL="0" indent="0">
              <a:lnSpc>
                <a:spcPct val="100000"/>
              </a:lnSpc>
              <a:buNone/>
            </a:pPr>
            <a:r>
              <a:rPr lang="en-US" altLang="cs-CZ" sz="1800" dirty="0"/>
              <a:t>In the </a:t>
            </a:r>
            <a:r>
              <a:rPr lang="cs-CZ" altLang="cs-CZ" sz="1800" dirty="0" err="1"/>
              <a:t>anterior</a:t>
            </a:r>
            <a:r>
              <a:rPr lang="cs-CZ" altLang="cs-CZ" sz="1800" dirty="0"/>
              <a:t> </a:t>
            </a:r>
            <a:r>
              <a:rPr lang="en-US" altLang="cs-CZ" sz="1800" dirty="0"/>
              <a:t>part (in front of the equator) it is covered with</a:t>
            </a:r>
            <a:r>
              <a:rPr lang="cs-CZ" altLang="cs-CZ" sz="1800" dirty="0"/>
              <a:t> </a:t>
            </a:r>
            <a:r>
              <a:rPr lang="en-US" altLang="cs-CZ" sz="1800" dirty="0"/>
              <a:t> a conjunctiva.</a:t>
            </a:r>
          </a:p>
          <a:p>
            <a:pPr marL="0" indent="0">
              <a:lnSpc>
                <a:spcPct val="100000"/>
              </a:lnSpc>
              <a:buNone/>
            </a:pPr>
            <a:r>
              <a:rPr lang="cs-CZ" altLang="cs-CZ" sz="1800" dirty="0"/>
              <a:t>All o</a:t>
            </a:r>
            <a:r>
              <a:rPr lang="en-US" altLang="cs-CZ" sz="1800" dirty="0" err="1"/>
              <a:t>culomotor</a:t>
            </a:r>
            <a:r>
              <a:rPr lang="en-US" altLang="cs-CZ" sz="1800" dirty="0"/>
              <a:t> muscles</a:t>
            </a:r>
            <a:r>
              <a:rPr lang="cs-CZ" altLang="cs-CZ" sz="1800" dirty="0"/>
              <a:t> are </a:t>
            </a:r>
            <a:r>
              <a:rPr lang="cs-CZ" altLang="cs-CZ" sz="1800" dirty="0" err="1"/>
              <a:t>attached</a:t>
            </a:r>
            <a:r>
              <a:rPr lang="cs-CZ" altLang="cs-CZ" sz="1800" dirty="0"/>
              <a:t>.</a:t>
            </a:r>
          </a:p>
          <a:p>
            <a:pPr marL="0" indent="0">
              <a:lnSpc>
                <a:spcPct val="100000"/>
              </a:lnSpc>
              <a:buNone/>
            </a:pPr>
            <a:endParaRPr lang="en-US" altLang="cs-CZ" sz="1800" dirty="0"/>
          </a:p>
          <a:p>
            <a:pPr marL="0" indent="0">
              <a:lnSpc>
                <a:spcPct val="100000"/>
              </a:lnSpc>
              <a:buNone/>
            </a:pPr>
            <a:r>
              <a:rPr lang="en-US" altLang="cs-CZ" sz="1800" dirty="0"/>
              <a:t>Consists of 3 layers:</a:t>
            </a:r>
          </a:p>
          <a:p>
            <a:pPr marL="285750" indent="-285750">
              <a:lnSpc>
                <a:spcPct val="100000"/>
              </a:lnSpc>
            </a:pPr>
            <a:r>
              <a:rPr lang="en-US" altLang="cs-CZ" sz="1800" dirty="0" err="1"/>
              <a:t>episcler</a:t>
            </a:r>
            <a:r>
              <a:rPr lang="cs-CZ" altLang="cs-CZ" sz="1800" dirty="0"/>
              <a:t>a</a:t>
            </a:r>
            <a:r>
              <a:rPr lang="en-US" altLang="cs-CZ" sz="1800" dirty="0"/>
              <a:t> (only before the equator, under the conjunctiva)</a:t>
            </a:r>
          </a:p>
          <a:p>
            <a:pPr marL="285750" indent="-285750">
              <a:lnSpc>
                <a:spcPct val="100000"/>
              </a:lnSpc>
            </a:pPr>
            <a:r>
              <a:rPr lang="cs-CZ" altLang="cs-CZ" sz="1800" dirty="0"/>
              <a:t>stroma</a:t>
            </a:r>
            <a:endParaRPr lang="en-US" altLang="cs-CZ" sz="1800" dirty="0"/>
          </a:p>
          <a:p>
            <a:pPr marL="285750" indent="-285750">
              <a:lnSpc>
                <a:spcPct val="100000"/>
              </a:lnSpc>
            </a:pPr>
            <a:r>
              <a:rPr lang="en-US" altLang="cs-CZ" sz="1800" dirty="0"/>
              <a:t>lamina </a:t>
            </a:r>
            <a:r>
              <a:rPr lang="en-US" altLang="cs-CZ" sz="1800" dirty="0" err="1"/>
              <a:t>fusca</a:t>
            </a:r>
            <a:r>
              <a:rPr lang="en-US" altLang="cs-CZ" sz="1800" dirty="0"/>
              <a:t> (adjacent to the choroid)</a:t>
            </a:r>
            <a:endParaRPr lang="cs-CZ" sz="1800" dirty="0"/>
          </a:p>
        </p:txBody>
      </p:sp>
      <p:pic>
        <p:nvPicPr>
          <p:cNvPr id="5" name="Obrázek 4">
            <a:extLst>
              <a:ext uri="{FF2B5EF4-FFF2-40B4-BE49-F238E27FC236}">
                <a16:creationId xmlns:a16="http://schemas.microsoft.com/office/drawing/2014/main" id="{05EDB4B0-0309-4BE9-A441-92FC2D91F4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581" y="2191740"/>
            <a:ext cx="3728914" cy="3827911"/>
          </a:xfrm>
          <a:prstGeom prst="rect">
            <a:avLst/>
          </a:prstGeom>
        </p:spPr>
      </p:pic>
      <p:sp>
        <p:nvSpPr>
          <p:cNvPr id="8" name="TextovéPole 7">
            <a:extLst>
              <a:ext uri="{FF2B5EF4-FFF2-40B4-BE49-F238E27FC236}">
                <a16:creationId xmlns:a16="http://schemas.microsoft.com/office/drawing/2014/main" id="{839AD879-8DE9-40B9-88A5-B971633BD972}"/>
              </a:ext>
            </a:extLst>
          </p:cNvPr>
          <p:cNvSpPr txBox="1"/>
          <p:nvPr/>
        </p:nvSpPr>
        <p:spPr>
          <a:xfrm>
            <a:off x="362505" y="6206874"/>
            <a:ext cx="6094520" cy="276999"/>
          </a:xfrm>
          <a:prstGeom prst="rect">
            <a:avLst/>
          </a:prstGeom>
          <a:noFill/>
        </p:spPr>
        <p:txBody>
          <a:bodyPr wrap="square">
            <a:spAutoFit/>
          </a:bodyPr>
          <a:lstStyle/>
          <a:p>
            <a:r>
              <a:rPr lang="cs-CZ" sz="1200" dirty="0">
                <a:solidFill>
                  <a:srgbClr val="0000DC"/>
                </a:solidFill>
                <a:latin typeface="Arial" panose="020B0604020202020204" pitchFamily="34" charset="0"/>
                <a:cs typeface="Arial" panose="020B0604020202020204" pitchFamily="34" charset="0"/>
              </a:rPr>
              <a:t>Oční lékařství</a:t>
            </a:r>
            <a:r>
              <a:rPr lang="pt-BR" sz="1200" dirty="0">
                <a:solidFill>
                  <a:srgbClr val="0000DC"/>
                </a:solidFill>
                <a:latin typeface="Arial" panose="020B0604020202020204" pitchFamily="34" charset="0"/>
                <a:cs typeface="Arial" panose="020B0604020202020204" pitchFamily="34" charset="0"/>
              </a:rPr>
              <a:t> (</a:t>
            </a:r>
            <a:r>
              <a:rPr lang="cs-CZ" sz="1200" dirty="0">
                <a:solidFill>
                  <a:srgbClr val="0000DC"/>
                </a:solidFill>
                <a:latin typeface="Arial" panose="020B0604020202020204" pitchFamily="34" charset="0"/>
                <a:cs typeface="Arial" panose="020B0604020202020204" pitchFamily="34" charset="0"/>
              </a:rPr>
              <a:t>aVLOL7X1</a:t>
            </a:r>
            <a:r>
              <a:rPr lang="pt-BR" sz="1200" dirty="0">
                <a:solidFill>
                  <a:srgbClr val="0000DC"/>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46788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708F67-0D8C-40DE-8143-8E1132D37966}"/>
              </a:ext>
            </a:extLst>
          </p:cNvPr>
          <p:cNvSpPr>
            <a:spLocks noGrp="1"/>
          </p:cNvSpPr>
          <p:nvPr>
            <p:ph type="title"/>
          </p:nvPr>
        </p:nvSpPr>
        <p:spPr>
          <a:xfrm>
            <a:off x="731668" y="109575"/>
            <a:ext cx="10515600" cy="1325563"/>
          </a:xfrm>
        </p:spPr>
        <p:txBody>
          <a:bodyPr>
            <a:normAutofit/>
          </a:bodyPr>
          <a:lstStyle/>
          <a:p>
            <a:pPr algn="ctr"/>
            <a:r>
              <a:rPr lang="cs-CZ" sz="3200" dirty="0"/>
              <a:t>Iris</a:t>
            </a:r>
          </a:p>
        </p:txBody>
      </p:sp>
      <p:sp>
        <p:nvSpPr>
          <p:cNvPr id="3" name="Zástupný obsah 2">
            <a:extLst>
              <a:ext uri="{FF2B5EF4-FFF2-40B4-BE49-F238E27FC236}">
                <a16:creationId xmlns:a16="http://schemas.microsoft.com/office/drawing/2014/main" id="{6BAF0EC0-D40F-40C4-BA11-9FC4FF1EFC4D}"/>
              </a:ext>
            </a:extLst>
          </p:cNvPr>
          <p:cNvSpPr>
            <a:spLocks noGrp="1"/>
          </p:cNvSpPr>
          <p:nvPr>
            <p:ph idx="1"/>
          </p:nvPr>
        </p:nvSpPr>
        <p:spPr>
          <a:xfrm>
            <a:off x="250232" y="772356"/>
            <a:ext cx="10515600" cy="5672831"/>
          </a:xfrm>
        </p:spPr>
        <p:txBody>
          <a:bodyPr>
            <a:noAutofit/>
          </a:bodyPr>
          <a:lstStyle/>
          <a:p>
            <a:pPr marL="0" indent="0" eaLnBrk="1" hangingPunct="1">
              <a:lnSpc>
                <a:spcPct val="100000"/>
              </a:lnSpc>
              <a:buNone/>
              <a:defRPr/>
            </a:pPr>
            <a:r>
              <a:rPr lang="en-US" altLang="cs-CZ" sz="1800" dirty="0"/>
              <a:t>It forms a partition between the anterior and posterior chamber of the eye.</a:t>
            </a:r>
          </a:p>
          <a:p>
            <a:pPr marL="0" indent="0" eaLnBrk="1" hangingPunct="1">
              <a:lnSpc>
                <a:spcPct val="100000"/>
              </a:lnSpc>
              <a:buNone/>
              <a:defRPr/>
            </a:pPr>
            <a:r>
              <a:rPr lang="en-US" altLang="cs-CZ" sz="1800" dirty="0"/>
              <a:t>In the middle of the iris is pupil.</a:t>
            </a:r>
          </a:p>
          <a:p>
            <a:pPr marL="0" indent="0" eaLnBrk="1" hangingPunct="1">
              <a:lnSpc>
                <a:spcPct val="100000"/>
              </a:lnSpc>
              <a:buNone/>
              <a:defRPr/>
            </a:pPr>
            <a:r>
              <a:rPr lang="en-US" altLang="cs-CZ" sz="1800" dirty="0"/>
              <a:t>The pupil regulates the amount of light passing into the eye </a:t>
            </a:r>
            <a:r>
              <a:rPr lang="cs-CZ" altLang="cs-CZ" sz="1800" dirty="0" err="1"/>
              <a:t>with</a:t>
            </a:r>
            <a:r>
              <a:rPr lang="cs-CZ" altLang="cs-CZ" sz="1800" dirty="0"/>
              <a:t> </a:t>
            </a:r>
            <a:r>
              <a:rPr lang="cs-CZ" altLang="cs-CZ" sz="1800" dirty="0" err="1"/>
              <a:t>help</a:t>
            </a:r>
            <a:r>
              <a:rPr lang="cs-CZ" altLang="cs-CZ" sz="1800" dirty="0"/>
              <a:t> </a:t>
            </a:r>
            <a:r>
              <a:rPr lang="cs-CZ" altLang="cs-CZ" sz="1800" dirty="0" err="1"/>
              <a:t>of</a:t>
            </a:r>
            <a:r>
              <a:rPr lang="cs-CZ" altLang="cs-CZ" sz="1800" dirty="0"/>
              <a:t> </a:t>
            </a:r>
            <a:r>
              <a:rPr lang="en-US" altLang="cs-CZ" sz="1800" dirty="0"/>
              <a:t>2 muscles:</a:t>
            </a:r>
          </a:p>
          <a:p>
            <a:pPr marL="285750" indent="-285750">
              <a:lnSpc>
                <a:spcPct val="100000"/>
              </a:lnSpc>
              <a:defRPr/>
            </a:pPr>
            <a:r>
              <a:rPr lang="en-US" altLang="cs-CZ" sz="1800" dirty="0"/>
              <a:t>sphincter (musculus sphincter pupillae) - innervated by a parasympathetic</a:t>
            </a:r>
          </a:p>
          <a:p>
            <a:pPr marL="285750" indent="-285750">
              <a:lnSpc>
                <a:spcPct val="100000"/>
              </a:lnSpc>
              <a:defRPr/>
            </a:pPr>
            <a:r>
              <a:rPr lang="en-US" altLang="cs-CZ" sz="1800" dirty="0"/>
              <a:t>dilator (musculus dilatator </a:t>
            </a:r>
            <a:r>
              <a:rPr lang="en-US" altLang="cs-CZ" sz="1800" dirty="0" err="1"/>
              <a:t>pupilae</a:t>
            </a:r>
            <a:r>
              <a:rPr lang="en-US" altLang="cs-CZ" sz="1800" dirty="0"/>
              <a:t>) - innervated by the sympathetic</a:t>
            </a:r>
          </a:p>
          <a:p>
            <a:pPr marL="0" indent="0" eaLnBrk="1" hangingPunct="1">
              <a:lnSpc>
                <a:spcPct val="100000"/>
              </a:lnSpc>
              <a:buNone/>
              <a:defRPr/>
            </a:pPr>
            <a:r>
              <a:rPr lang="en-US" altLang="cs-CZ" sz="1800" dirty="0"/>
              <a:t>The amount of melanin pigment determines the "eye color".</a:t>
            </a:r>
            <a:endParaRPr lang="cs-CZ" altLang="cs-CZ" sz="1800" dirty="0"/>
          </a:p>
          <a:p>
            <a:pPr marL="0" indent="0" algn="ctr">
              <a:lnSpc>
                <a:spcPct val="100000"/>
              </a:lnSpc>
              <a:buNone/>
            </a:pPr>
            <a:r>
              <a:rPr lang="cs-CZ" sz="3200" b="1" dirty="0">
                <a:solidFill>
                  <a:srgbClr val="0000DC"/>
                </a:solidFill>
                <a:latin typeface="+mj-lt"/>
              </a:rPr>
              <a:t>           Corpus </a:t>
            </a:r>
            <a:r>
              <a:rPr lang="cs-CZ" sz="3200" b="1" dirty="0" err="1">
                <a:solidFill>
                  <a:srgbClr val="0000DC"/>
                </a:solidFill>
                <a:latin typeface="+mj-lt"/>
              </a:rPr>
              <a:t>ciliare</a:t>
            </a:r>
            <a:endParaRPr lang="cs-CZ" sz="3200" b="1" dirty="0">
              <a:solidFill>
                <a:srgbClr val="0000DC"/>
              </a:solidFill>
              <a:latin typeface="+mj-lt"/>
            </a:endParaRPr>
          </a:p>
          <a:p>
            <a:pPr marL="0" indent="0">
              <a:lnSpc>
                <a:spcPct val="100000"/>
              </a:lnSpc>
              <a:buNone/>
            </a:pPr>
            <a:r>
              <a:rPr lang="en-US" sz="1800" dirty="0"/>
              <a:t>It forms a transition between the iris and the choroid.</a:t>
            </a:r>
          </a:p>
          <a:p>
            <a:pPr marL="0" indent="0">
              <a:lnSpc>
                <a:spcPct val="100000"/>
              </a:lnSpc>
              <a:buNone/>
            </a:pPr>
            <a:r>
              <a:rPr lang="en-US" sz="1800" dirty="0"/>
              <a:t>Basic functions:</a:t>
            </a:r>
          </a:p>
          <a:p>
            <a:pPr marL="285750" indent="-285750">
              <a:lnSpc>
                <a:spcPct val="100000"/>
              </a:lnSpc>
            </a:pPr>
            <a:r>
              <a:rPr lang="en-US" sz="1800" dirty="0"/>
              <a:t>intraocular fluid production</a:t>
            </a:r>
          </a:p>
          <a:p>
            <a:pPr marL="285750" indent="-285750">
              <a:lnSpc>
                <a:spcPct val="100000"/>
              </a:lnSpc>
            </a:pPr>
            <a:r>
              <a:rPr lang="en-US" sz="1800" dirty="0"/>
              <a:t>hanging apparatus for the lens using </a:t>
            </a:r>
            <a:r>
              <a:rPr lang="en-US" sz="1800" dirty="0" err="1"/>
              <a:t>fibrae</a:t>
            </a:r>
            <a:r>
              <a:rPr lang="en-US" sz="1800" dirty="0"/>
              <a:t> </a:t>
            </a:r>
            <a:r>
              <a:rPr lang="en-US" sz="1800" dirty="0" err="1"/>
              <a:t>zonulares</a:t>
            </a:r>
            <a:endParaRPr lang="en-US" sz="1800" dirty="0"/>
          </a:p>
          <a:p>
            <a:pPr marL="285750" indent="-285750">
              <a:lnSpc>
                <a:spcPct val="100000"/>
              </a:lnSpc>
            </a:pPr>
            <a:r>
              <a:rPr lang="en-US" sz="1800" dirty="0"/>
              <a:t>providing accommodation using the </a:t>
            </a:r>
            <a:r>
              <a:rPr lang="en-US" sz="1800" dirty="0" err="1"/>
              <a:t>ciliar</a:t>
            </a:r>
            <a:r>
              <a:rPr lang="cs-CZ" sz="1800" dirty="0"/>
              <a:t>y</a:t>
            </a:r>
            <a:r>
              <a:rPr lang="en-US" sz="1800" dirty="0"/>
              <a:t> muscle</a:t>
            </a:r>
            <a:endParaRPr lang="cs-CZ" sz="1800" dirty="0"/>
          </a:p>
          <a:p>
            <a:pPr marL="0" indent="0">
              <a:lnSpc>
                <a:spcPct val="100000"/>
              </a:lnSpc>
              <a:buNone/>
            </a:pPr>
            <a:r>
              <a:rPr lang="cs-CZ" sz="3200" b="1" dirty="0">
                <a:solidFill>
                  <a:srgbClr val="0000DC"/>
                </a:solidFill>
                <a:latin typeface="+mj-lt"/>
              </a:rPr>
              <a:t>                                           </a:t>
            </a:r>
            <a:r>
              <a:rPr lang="cs-CZ" sz="3200" b="1" dirty="0" err="1">
                <a:solidFill>
                  <a:srgbClr val="0000DC"/>
                </a:solidFill>
                <a:latin typeface="+mj-lt"/>
              </a:rPr>
              <a:t>Choroidea</a:t>
            </a:r>
            <a:endParaRPr lang="cs-CZ" sz="3200" b="1" dirty="0">
              <a:solidFill>
                <a:srgbClr val="0000DC"/>
              </a:solidFill>
              <a:latin typeface="+mj-lt"/>
            </a:endParaRPr>
          </a:p>
          <a:p>
            <a:pPr marL="0" indent="0">
              <a:lnSpc>
                <a:spcPct val="100000"/>
              </a:lnSpc>
              <a:buNone/>
            </a:pPr>
            <a:r>
              <a:rPr lang="en-US" sz="1800" dirty="0"/>
              <a:t>It contains a number of blood vessels.</a:t>
            </a:r>
          </a:p>
          <a:p>
            <a:pPr marL="0" indent="0">
              <a:lnSpc>
                <a:spcPct val="100000"/>
              </a:lnSpc>
              <a:buNone/>
            </a:pPr>
            <a:r>
              <a:rPr lang="en-US" sz="1800" dirty="0"/>
              <a:t>Provides nutrition of the outer layers of the retina (a. centralis retinae </a:t>
            </a:r>
            <a:endParaRPr lang="cs-CZ" sz="1800" dirty="0"/>
          </a:p>
          <a:p>
            <a:pPr marL="0" indent="0">
              <a:lnSpc>
                <a:spcPct val="100000"/>
              </a:lnSpc>
              <a:buNone/>
            </a:pPr>
            <a:r>
              <a:rPr lang="cs-CZ" sz="1800" dirty="0" err="1"/>
              <a:t>provides</a:t>
            </a:r>
            <a:r>
              <a:rPr lang="cs-CZ" sz="1800" dirty="0"/>
              <a:t> </a:t>
            </a:r>
            <a:r>
              <a:rPr lang="en-US" sz="1800" dirty="0"/>
              <a:t>nutrition of the inner layers of the retina).</a:t>
            </a:r>
            <a:endParaRPr lang="cs-CZ" sz="1800" dirty="0"/>
          </a:p>
          <a:p>
            <a:pPr marL="0" indent="0">
              <a:lnSpc>
                <a:spcPct val="100000"/>
              </a:lnSpc>
              <a:buNone/>
            </a:pPr>
            <a:endParaRPr lang="cs-CZ" sz="1800" dirty="0"/>
          </a:p>
          <a:p>
            <a:pPr marL="0" indent="0">
              <a:lnSpc>
                <a:spcPct val="100000"/>
              </a:lnSpc>
              <a:buNone/>
            </a:pPr>
            <a:endParaRPr lang="cs-CZ" sz="1800" dirty="0"/>
          </a:p>
          <a:p>
            <a:pPr marL="72000" indent="0">
              <a:lnSpc>
                <a:spcPct val="100000"/>
              </a:lnSpc>
              <a:buNone/>
            </a:pPr>
            <a:r>
              <a:rPr lang="cs-CZ" sz="1200" dirty="0">
                <a:solidFill>
                  <a:srgbClr val="0000DC"/>
                </a:solidFill>
                <a:latin typeface="Arial" panose="020B0604020202020204" pitchFamily="34" charset="0"/>
                <a:cs typeface="Arial" panose="020B0604020202020204" pitchFamily="34" charset="0"/>
              </a:rPr>
              <a:t>Oční lékařství</a:t>
            </a:r>
            <a:r>
              <a:rPr lang="pt-BR" sz="1200" dirty="0">
                <a:solidFill>
                  <a:srgbClr val="0000DC"/>
                </a:solidFill>
                <a:latin typeface="Arial" panose="020B0604020202020204" pitchFamily="34" charset="0"/>
                <a:cs typeface="Arial" panose="020B0604020202020204" pitchFamily="34" charset="0"/>
              </a:rPr>
              <a:t> (</a:t>
            </a:r>
            <a:r>
              <a:rPr lang="cs-CZ" sz="1200" dirty="0">
                <a:solidFill>
                  <a:srgbClr val="0000DC"/>
                </a:solidFill>
                <a:latin typeface="Arial" panose="020B0604020202020204" pitchFamily="34" charset="0"/>
                <a:cs typeface="Arial" panose="020B0604020202020204" pitchFamily="34" charset="0"/>
              </a:rPr>
              <a:t>aVLOL7X1</a:t>
            </a:r>
            <a:r>
              <a:rPr lang="pt-BR" sz="1200" dirty="0">
                <a:solidFill>
                  <a:srgbClr val="0000DC"/>
                </a:solidFill>
                <a:latin typeface="Arial" panose="020B0604020202020204" pitchFamily="34" charset="0"/>
                <a:cs typeface="Arial" panose="020B0604020202020204" pitchFamily="34" charset="0"/>
              </a:rPr>
              <a:t>) </a:t>
            </a:r>
          </a:p>
          <a:p>
            <a:pPr>
              <a:lnSpc>
                <a:spcPct val="100000"/>
              </a:lnSpc>
            </a:pPr>
            <a:endParaRPr lang="cs-CZ" sz="1800" dirty="0"/>
          </a:p>
        </p:txBody>
      </p:sp>
      <p:pic>
        <p:nvPicPr>
          <p:cNvPr id="4" name="Zástupný obsah 3">
            <a:extLst>
              <a:ext uri="{FF2B5EF4-FFF2-40B4-BE49-F238E27FC236}">
                <a16:creationId xmlns:a16="http://schemas.microsoft.com/office/drawing/2014/main" id="{4B82EF73-9FB4-403A-8DBB-378420BC7B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3294" y="3193900"/>
            <a:ext cx="3908706" cy="2761777"/>
          </a:xfrm>
          <a:prstGeom prst="rect">
            <a:avLst/>
          </a:prstGeom>
        </p:spPr>
      </p:pic>
    </p:spTree>
    <p:extLst>
      <p:ext uri="{BB962C8B-B14F-4D97-AF65-F5344CB8AC3E}">
        <p14:creationId xmlns:p14="http://schemas.microsoft.com/office/powerpoint/2010/main" val="923559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A2272A-D7F3-4B3C-B93D-F5FF23E64FB4}"/>
              </a:ext>
            </a:extLst>
          </p:cNvPr>
          <p:cNvSpPr>
            <a:spLocks noGrp="1"/>
          </p:cNvSpPr>
          <p:nvPr>
            <p:ph type="title"/>
          </p:nvPr>
        </p:nvSpPr>
        <p:spPr>
          <a:xfrm>
            <a:off x="567430" y="206422"/>
            <a:ext cx="10515600" cy="1325563"/>
          </a:xfrm>
        </p:spPr>
        <p:txBody>
          <a:bodyPr>
            <a:normAutofit/>
          </a:bodyPr>
          <a:lstStyle/>
          <a:p>
            <a:pPr algn="ctr"/>
            <a:r>
              <a:rPr lang="cs-CZ" sz="3200" dirty="0"/>
              <a:t>Retina</a:t>
            </a:r>
          </a:p>
        </p:txBody>
      </p:sp>
      <p:sp>
        <p:nvSpPr>
          <p:cNvPr id="3" name="Zástupný obsah 2">
            <a:extLst>
              <a:ext uri="{FF2B5EF4-FFF2-40B4-BE49-F238E27FC236}">
                <a16:creationId xmlns:a16="http://schemas.microsoft.com/office/drawing/2014/main" id="{754365FB-0C62-456A-9145-346436A1A7EB}"/>
              </a:ext>
            </a:extLst>
          </p:cNvPr>
          <p:cNvSpPr>
            <a:spLocks noGrp="1"/>
          </p:cNvSpPr>
          <p:nvPr>
            <p:ph idx="1"/>
          </p:nvPr>
        </p:nvSpPr>
        <p:spPr>
          <a:xfrm>
            <a:off x="296661" y="1303688"/>
            <a:ext cx="11598678" cy="5634674"/>
          </a:xfrm>
        </p:spPr>
        <p:txBody>
          <a:bodyPr>
            <a:normAutofit/>
          </a:bodyPr>
          <a:lstStyle/>
          <a:p>
            <a:pPr marL="0" indent="0">
              <a:lnSpc>
                <a:spcPct val="100000"/>
              </a:lnSpc>
              <a:buNone/>
            </a:pPr>
            <a:r>
              <a:rPr lang="en-US" altLang="cs-CZ" sz="1800" dirty="0"/>
              <a:t>2 main layers:</a:t>
            </a:r>
          </a:p>
          <a:p>
            <a:pPr marL="0" indent="0">
              <a:lnSpc>
                <a:spcPct val="100000"/>
              </a:lnSpc>
              <a:buNone/>
            </a:pPr>
            <a:r>
              <a:rPr lang="en-US" altLang="cs-CZ" sz="1800" dirty="0"/>
              <a:t>neuroretina (neurosensory epithelium)</a:t>
            </a:r>
          </a:p>
          <a:p>
            <a:pPr marL="0" indent="0">
              <a:lnSpc>
                <a:spcPct val="100000"/>
              </a:lnSpc>
              <a:buNone/>
            </a:pPr>
            <a:r>
              <a:rPr lang="en-US" altLang="cs-CZ" sz="1800" dirty="0"/>
              <a:t>retinal pigment epithelium (RPE)</a:t>
            </a:r>
            <a:endParaRPr lang="cs-CZ" altLang="cs-CZ" sz="1800" dirty="0"/>
          </a:p>
          <a:p>
            <a:pPr marL="0" indent="0">
              <a:lnSpc>
                <a:spcPct val="100000"/>
              </a:lnSpc>
              <a:buNone/>
            </a:pPr>
            <a:endParaRPr lang="en-US" altLang="cs-CZ" sz="1800" dirty="0"/>
          </a:p>
          <a:p>
            <a:pPr marL="0" indent="0">
              <a:lnSpc>
                <a:spcPct val="100000"/>
              </a:lnSpc>
              <a:buNone/>
            </a:pPr>
            <a:r>
              <a:rPr lang="en-US" altLang="cs-CZ" sz="1800" dirty="0"/>
              <a:t>Histologically it consists of 10 layers.</a:t>
            </a:r>
          </a:p>
          <a:p>
            <a:pPr marL="0" indent="0">
              <a:lnSpc>
                <a:spcPct val="100000"/>
              </a:lnSpc>
              <a:buNone/>
            </a:pPr>
            <a:r>
              <a:rPr lang="cs-CZ" altLang="cs-CZ" sz="1800" dirty="0"/>
              <a:t>M</a:t>
            </a:r>
            <a:r>
              <a:rPr lang="en-US" altLang="cs-CZ" sz="1800" dirty="0" err="1"/>
              <a:t>acula</a:t>
            </a:r>
            <a:r>
              <a:rPr lang="en-US" altLang="cs-CZ" sz="1800" dirty="0"/>
              <a:t> lutea - max. </a:t>
            </a:r>
            <a:r>
              <a:rPr lang="cs-CZ" altLang="cs-CZ" sz="1800" dirty="0"/>
              <a:t>c</a:t>
            </a:r>
            <a:r>
              <a:rPr lang="en-US" altLang="cs-CZ" sz="1800" dirty="0" err="1"/>
              <a:t>oncentration</a:t>
            </a:r>
            <a:r>
              <a:rPr lang="en-US" altLang="cs-CZ" sz="1800" dirty="0"/>
              <a:t> of photoreceptors (cones), area of sharpest and color vision.</a:t>
            </a:r>
          </a:p>
          <a:p>
            <a:pPr marL="0" indent="0">
              <a:lnSpc>
                <a:spcPct val="100000"/>
              </a:lnSpc>
              <a:buNone/>
            </a:pPr>
            <a:r>
              <a:rPr lang="en-US" altLang="cs-CZ" sz="1800" dirty="0"/>
              <a:t>Blind spot – </a:t>
            </a:r>
            <a:r>
              <a:rPr lang="cs-CZ" altLang="cs-CZ" sz="1800" dirty="0"/>
              <a:t>place </a:t>
            </a:r>
            <a:r>
              <a:rPr lang="en-US" altLang="cs-CZ" sz="1800" dirty="0"/>
              <a:t> of the optic nerve output, there are no photoreceptors, on the perimeter it corresponds to an absolute scotoma.</a:t>
            </a:r>
          </a:p>
          <a:p>
            <a:pPr marL="0" indent="0">
              <a:lnSpc>
                <a:spcPct val="100000"/>
              </a:lnSpc>
              <a:buNone/>
            </a:pPr>
            <a:r>
              <a:rPr lang="en-US" altLang="cs-CZ" sz="1800" dirty="0"/>
              <a:t>The retina is connected to the brain by the visual pathway, and the irritation of photoreceptors (rods and cones) begins the process of vision.</a:t>
            </a:r>
            <a:endParaRPr lang="cs-CZ" sz="1800" dirty="0"/>
          </a:p>
        </p:txBody>
      </p:sp>
      <p:pic>
        <p:nvPicPr>
          <p:cNvPr id="5" name="Obrázek 4">
            <a:extLst>
              <a:ext uri="{FF2B5EF4-FFF2-40B4-BE49-F238E27FC236}">
                <a16:creationId xmlns:a16="http://schemas.microsoft.com/office/drawing/2014/main" id="{3DD6F35D-8708-4B8A-BD34-696FB028EA24}"/>
              </a:ext>
            </a:extLst>
          </p:cNvPr>
          <p:cNvPicPr>
            <a:picLocks noChangeAspect="1"/>
          </p:cNvPicPr>
          <p:nvPr/>
        </p:nvPicPr>
        <p:blipFill rotWithShape="1">
          <a:blip r:embed="rId2">
            <a:extLst>
              <a:ext uri="{28A0092B-C50C-407E-A947-70E740481C1C}">
                <a14:useLocalDpi xmlns:a14="http://schemas.microsoft.com/office/drawing/2010/main" val="0"/>
              </a:ext>
            </a:extLst>
          </a:blip>
          <a:srcRect t="23587" b="23943"/>
          <a:stretch/>
        </p:blipFill>
        <p:spPr>
          <a:xfrm>
            <a:off x="2023741" y="4765797"/>
            <a:ext cx="5560815" cy="1651244"/>
          </a:xfrm>
          <a:prstGeom prst="rect">
            <a:avLst/>
          </a:prstGeom>
        </p:spPr>
      </p:pic>
      <p:pic>
        <p:nvPicPr>
          <p:cNvPr id="6" name="Picture 4" descr="zdrave">
            <a:extLst>
              <a:ext uri="{FF2B5EF4-FFF2-40B4-BE49-F238E27FC236}">
                <a16:creationId xmlns:a16="http://schemas.microsoft.com/office/drawing/2014/main" id="{47E0DF74-1D9B-4641-A39F-7053CE14E7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782115" y="136163"/>
            <a:ext cx="3278753" cy="24592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8" name="Přímá spojnice se šipkou 7">
            <a:extLst>
              <a:ext uri="{FF2B5EF4-FFF2-40B4-BE49-F238E27FC236}">
                <a16:creationId xmlns:a16="http://schemas.microsoft.com/office/drawing/2014/main" id="{332B9BD2-CA6E-4865-9E79-698DC46D5058}"/>
              </a:ext>
            </a:extLst>
          </p:cNvPr>
          <p:cNvCxnSpPr>
            <a:cxnSpLocks/>
          </p:cNvCxnSpPr>
          <p:nvPr/>
        </p:nvCxnSpPr>
        <p:spPr>
          <a:xfrm flipV="1">
            <a:off x="1248053" y="5428552"/>
            <a:ext cx="75090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ovéPole 8">
            <a:extLst>
              <a:ext uri="{FF2B5EF4-FFF2-40B4-BE49-F238E27FC236}">
                <a16:creationId xmlns:a16="http://schemas.microsoft.com/office/drawing/2014/main" id="{D86F9DC7-44B1-45EE-8EAE-51C5996E246C}"/>
              </a:ext>
            </a:extLst>
          </p:cNvPr>
          <p:cNvSpPr txBox="1"/>
          <p:nvPr/>
        </p:nvSpPr>
        <p:spPr>
          <a:xfrm>
            <a:off x="626245" y="5238418"/>
            <a:ext cx="1994517" cy="369332"/>
          </a:xfrm>
          <a:prstGeom prst="rect">
            <a:avLst/>
          </a:prstGeom>
          <a:noFill/>
        </p:spPr>
        <p:txBody>
          <a:bodyPr wrap="square" rtlCol="0">
            <a:spAutoFit/>
          </a:bodyPr>
          <a:lstStyle/>
          <a:p>
            <a:r>
              <a:rPr lang="cs-CZ" sz="1800" dirty="0">
                <a:latin typeface="+mn-lt"/>
              </a:rPr>
              <a:t>RPE</a:t>
            </a:r>
          </a:p>
        </p:txBody>
      </p:sp>
      <p:cxnSp>
        <p:nvCxnSpPr>
          <p:cNvPr id="11" name="Přímá spojnice se šipkou 10">
            <a:extLst>
              <a:ext uri="{FF2B5EF4-FFF2-40B4-BE49-F238E27FC236}">
                <a16:creationId xmlns:a16="http://schemas.microsoft.com/office/drawing/2014/main" id="{668A9E80-78B0-4DF5-8919-C3B50D778A70}"/>
              </a:ext>
            </a:extLst>
          </p:cNvPr>
          <p:cNvCxnSpPr/>
          <p:nvPr/>
        </p:nvCxnSpPr>
        <p:spPr>
          <a:xfrm>
            <a:off x="1268027" y="5059220"/>
            <a:ext cx="7309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ovéPole 12">
            <a:extLst>
              <a:ext uri="{FF2B5EF4-FFF2-40B4-BE49-F238E27FC236}">
                <a16:creationId xmlns:a16="http://schemas.microsoft.com/office/drawing/2014/main" id="{BD9D3892-23BC-4942-9DBE-F142EE5753D8}"/>
              </a:ext>
            </a:extLst>
          </p:cNvPr>
          <p:cNvSpPr txBox="1"/>
          <p:nvPr/>
        </p:nvSpPr>
        <p:spPr>
          <a:xfrm>
            <a:off x="0" y="4848124"/>
            <a:ext cx="2651464" cy="369332"/>
          </a:xfrm>
          <a:prstGeom prst="rect">
            <a:avLst/>
          </a:prstGeom>
          <a:noFill/>
        </p:spPr>
        <p:txBody>
          <a:bodyPr wrap="square" rtlCol="0">
            <a:spAutoFit/>
          </a:bodyPr>
          <a:lstStyle/>
          <a:p>
            <a:r>
              <a:rPr lang="cs-CZ" sz="1800" dirty="0" err="1">
                <a:latin typeface="+mn-lt"/>
              </a:rPr>
              <a:t>neuroretina</a:t>
            </a:r>
            <a:endParaRPr lang="cs-CZ" sz="1800" dirty="0">
              <a:latin typeface="+mn-lt"/>
            </a:endParaRPr>
          </a:p>
        </p:txBody>
      </p:sp>
      <p:sp>
        <p:nvSpPr>
          <p:cNvPr id="31" name="TextovéPole 30">
            <a:extLst>
              <a:ext uri="{FF2B5EF4-FFF2-40B4-BE49-F238E27FC236}">
                <a16:creationId xmlns:a16="http://schemas.microsoft.com/office/drawing/2014/main" id="{43C7E214-83E4-4576-940A-52FC78840983}"/>
              </a:ext>
            </a:extLst>
          </p:cNvPr>
          <p:cNvSpPr txBox="1"/>
          <p:nvPr/>
        </p:nvSpPr>
        <p:spPr>
          <a:xfrm>
            <a:off x="7462553" y="1042066"/>
            <a:ext cx="1351081" cy="369332"/>
          </a:xfrm>
          <a:prstGeom prst="rect">
            <a:avLst/>
          </a:prstGeom>
          <a:noFill/>
        </p:spPr>
        <p:txBody>
          <a:bodyPr wrap="square" rtlCol="0">
            <a:spAutoFit/>
          </a:bodyPr>
          <a:lstStyle/>
          <a:p>
            <a:r>
              <a:rPr lang="cs-CZ" sz="1800" dirty="0" err="1">
                <a:latin typeface="+mn-lt"/>
              </a:rPr>
              <a:t>optic</a:t>
            </a:r>
            <a:r>
              <a:rPr lang="cs-CZ" sz="1800" dirty="0">
                <a:latin typeface="+mn-lt"/>
              </a:rPr>
              <a:t> </a:t>
            </a:r>
            <a:r>
              <a:rPr lang="cs-CZ" sz="1800" dirty="0" err="1">
                <a:latin typeface="+mn-lt"/>
              </a:rPr>
              <a:t>disc</a:t>
            </a:r>
            <a:endParaRPr lang="cs-CZ" sz="1800" dirty="0">
              <a:latin typeface="+mn-lt"/>
            </a:endParaRPr>
          </a:p>
        </p:txBody>
      </p:sp>
      <p:sp>
        <p:nvSpPr>
          <p:cNvPr id="34" name="TextovéPole 33">
            <a:extLst>
              <a:ext uri="{FF2B5EF4-FFF2-40B4-BE49-F238E27FC236}">
                <a16:creationId xmlns:a16="http://schemas.microsoft.com/office/drawing/2014/main" id="{A19F3DF3-5D70-4522-A798-505DAAA314DC}"/>
              </a:ext>
            </a:extLst>
          </p:cNvPr>
          <p:cNvSpPr txBox="1"/>
          <p:nvPr/>
        </p:nvSpPr>
        <p:spPr>
          <a:xfrm>
            <a:off x="7109424" y="1345938"/>
            <a:ext cx="1681934" cy="369332"/>
          </a:xfrm>
          <a:prstGeom prst="rect">
            <a:avLst/>
          </a:prstGeom>
          <a:noFill/>
        </p:spPr>
        <p:txBody>
          <a:bodyPr wrap="square" rtlCol="0">
            <a:spAutoFit/>
          </a:bodyPr>
          <a:lstStyle/>
          <a:p>
            <a:r>
              <a:rPr lang="cs-CZ" sz="1800" dirty="0" err="1">
                <a:latin typeface="+mn-lt"/>
              </a:rPr>
              <a:t>macula</a:t>
            </a:r>
            <a:r>
              <a:rPr lang="cs-CZ" sz="1800" dirty="0">
                <a:latin typeface="+mn-lt"/>
              </a:rPr>
              <a:t> lutea</a:t>
            </a:r>
          </a:p>
        </p:txBody>
      </p:sp>
      <p:cxnSp>
        <p:nvCxnSpPr>
          <p:cNvPr id="12" name="Přímá spojnice se šipkou 11">
            <a:extLst>
              <a:ext uri="{FF2B5EF4-FFF2-40B4-BE49-F238E27FC236}">
                <a16:creationId xmlns:a16="http://schemas.microsoft.com/office/drawing/2014/main" id="{3AE0A566-7D5F-4BD0-A670-D4F1C8630623}"/>
              </a:ext>
            </a:extLst>
          </p:cNvPr>
          <p:cNvCxnSpPr/>
          <p:nvPr/>
        </p:nvCxnSpPr>
        <p:spPr>
          <a:xfrm>
            <a:off x="5371367" y="4584564"/>
            <a:ext cx="0" cy="5592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ovéPole 13">
            <a:extLst>
              <a:ext uri="{FF2B5EF4-FFF2-40B4-BE49-F238E27FC236}">
                <a16:creationId xmlns:a16="http://schemas.microsoft.com/office/drawing/2014/main" id="{5ABCEB9F-5BA9-4BA8-BAF7-1BC636388FEB}"/>
              </a:ext>
            </a:extLst>
          </p:cNvPr>
          <p:cNvSpPr txBox="1"/>
          <p:nvPr/>
        </p:nvSpPr>
        <p:spPr>
          <a:xfrm>
            <a:off x="4334621" y="4320527"/>
            <a:ext cx="1853088" cy="369332"/>
          </a:xfrm>
          <a:prstGeom prst="rect">
            <a:avLst/>
          </a:prstGeom>
          <a:noFill/>
        </p:spPr>
        <p:txBody>
          <a:bodyPr wrap="square" rtlCol="0">
            <a:spAutoFit/>
          </a:bodyPr>
          <a:lstStyle/>
          <a:p>
            <a:r>
              <a:rPr lang="cs-CZ" sz="1800" dirty="0">
                <a:latin typeface="+mn-lt"/>
              </a:rPr>
              <a:t>Corpus </a:t>
            </a:r>
            <a:r>
              <a:rPr lang="cs-CZ" sz="1800" dirty="0" err="1">
                <a:latin typeface="+mn-lt"/>
              </a:rPr>
              <a:t>vitreum</a:t>
            </a:r>
            <a:endParaRPr lang="cs-CZ" sz="1800" dirty="0">
              <a:latin typeface="+mn-lt"/>
            </a:endParaRPr>
          </a:p>
        </p:txBody>
      </p:sp>
      <p:cxnSp>
        <p:nvCxnSpPr>
          <p:cNvPr id="18" name="Přímá spojnice se šipkou 17">
            <a:extLst>
              <a:ext uri="{FF2B5EF4-FFF2-40B4-BE49-F238E27FC236}">
                <a16:creationId xmlns:a16="http://schemas.microsoft.com/office/drawing/2014/main" id="{D4276CD2-2343-4202-8F26-420A74254173}"/>
              </a:ext>
            </a:extLst>
          </p:cNvPr>
          <p:cNvCxnSpPr>
            <a:cxnSpLocks/>
          </p:cNvCxnSpPr>
          <p:nvPr/>
        </p:nvCxnSpPr>
        <p:spPr>
          <a:xfrm flipH="1">
            <a:off x="7553853" y="4162261"/>
            <a:ext cx="461943" cy="862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ovéPole 18">
            <a:extLst>
              <a:ext uri="{FF2B5EF4-FFF2-40B4-BE49-F238E27FC236}">
                <a16:creationId xmlns:a16="http://schemas.microsoft.com/office/drawing/2014/main" id="{527F224C-DF79-471A-90CB-B221EF27C2F4}"/>
              </a:ext>
            </a:extLst>
          </p:cNvPr>
          <p:cNvSpPr txBox="1"/>
          <p:nvPr/>
        </p:nvSpPr>
        <p:spPr>
          <a:xfrm>
            <a:off x="7988858" y="3943528"/>
            <a:ext cx="4332368" cy="1200329"/>
          </a:xfrm>
          <a:prstGeom prst="rect">
            <a:avLst/>
          </a:prstGeom>
          <a:noFill/>
        </p:spPr>
        <p:txBody>
          <a:bodyPr wrap="square" rtlCol="0">
            <a:spAutoFit/>
          </a:bodyPr>
          <a:lstStyle/>
          <a:p>
            <a:r>
              <a:rPr lang="en-US" sz="1800" dirty="0">
                <a:latin typeface="+mn-lt"/>
              </a:rPr>
              <a:t>layer of nerve fibers (formed by axons of ganglion cells, converging on the target of the optic nerve and after exiting the eye forms the optic nerve)</a:t>
            </a:r>
            <a:endParaRPr lang="cs-CZ" sz="1800" dirty="0">
              <a:latin typeface="+mn-lt"/>
            </a:endParaRPr>
          </a:p>
        </p:txBody>
      </p:sp>
      <p:cxnSp>
        <p:nvCxnSpPr>
          <p:cNvPr id="25" name="Přímá spojnice se šipkou 24">
            <a:extLst>
              <a:ext uri="{FF2B5EF4-FFF2-40B4-BE49-F238E27FC236}">
                <a16:creationId xmlns:a16="http://schemas.microsoft.com/office/drawing/2014/main" id="{4190ACA3-5946-4E11-9EDA-6511F6F7EB47}"/>
              </a:ext>
            </a:extLst>
          </p:cNvPr>
          <p:cNvCxnSpPr>
            <a:cxnSpLocks/>
            <a:stCxn id="26" idx="1"/>
          </p:cNvCxnSpPr>
          <p:nvPr/>
        </p:nvCxnSpPr>
        <p:spPr>
          <a:xfrm flipH="1" flipV="1">
            <a:off x="7572002" y="5110882"/>
            <a:ext cx="425886" cy="1275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ovéPole 25">
            <a:extLst>
              <a:ext uri="{FF2B5EF4-FFF2-40B4-BE49-F238E27FC236}">
                <a16:creationId xmlns:a16="http://schemas.microsoft.com/office/drawing/2014/main" id="{4A214923-ED5D-4621-8680-2A79FC51B685}"/>
              </a:ext>
            </a:extLst>
          </p:cNvPr>
          <p:cNvSpPr txBox="1"/>
          <p:nvPr/>
        </p:nvSpPr>
        <p:spPr>
          <a:xfrm>
            <a:off x="7997888" y="5053752"/>
            <a:ext cx="2423604" cy="369332"/>
          </a:xfrm>
          <a:prstGeom prst="rect">
            <a:avLst/>
          </a:prstGeom>
          <a:noFill/>
        </p:spPr>
        <p:txBody>
          <a:bodyPr wrap="square" rtlCol="0">
            <a:spAutoFit/>
          </a:bodyPr>
          <a:lstStyle/>
          <a:p>
            <a:r>
              <a:rPr lang="cs-CZ" sz="1800" dirty="0">
                <a:latin typeface="+mn-lt"/>
              </a:rPr>
              <a:t>ganglion </a:t>
            </a:r>
            <a:r>
              <a:rPr lang="cs-CZ" sz="1800" dirty="0" err="1">
                <a:latin typeface="+mn-lt"/>
              </a:rPr>
              <a:t>cells</a:t>
            </a:r>
            <a:endParaRPr lang="cs-CZ" sz="1800" dirty="0">
              <a:latin typeface="+mn-lt"/>
            </a:endParaRPr>
          </a:p>
        </p:txBody>
      </p:sp>
      <p:cxnSp>
        <p:nvCxnSpPr>
          <p:cNvPr id="28" name="Přímá spojnice se šipkou 27">
            <a:extLst>
              <a:ext uri="{FF2B5EF4-FFF2-40B4-BE49-F238E27FC236}">
                <a16:creationId xmlns:a16="http://schemas.microsoft.com/office/drawing/2014/main" id="{B707297E-530A-4961-B239-D7A5DBDE8962}"/>
              </a:ext>
            </a:extLst>
          </p:cNvPr>
          <p:cNvCxnSpPr>
            <a:cxnSpLocks/>
            <a:stCxn id="32" idx="1"/>
          </p:cNvCxnSpPr>
          <p:nvPr/>
        </p:nvCxnSpPr>
        <p:spPr>
          <a:xfrm flipH="1" flipV="1">
            <a:off x="7553854" y="5240485"/>
            <a:ext cx="444034" cy="2898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ovéPole 31">
            <a:extLst>
              <a:ext uri="{FF2B5EF4-FFF2-40B4-BE49-F238E27FC236}">
                <a16:creationId xmlns:a16="http://schemas.microsoft.com/office/drawing/2014/main" id="{B7EBDEE0-A4C5-4303-8580-5C921EA93970}"/>
              </a:ext>
            </a:extLst>
          </p:cNvPr>
          <p:cNvSpPr txBox="1"/>
          <p:nvPr/>
        </p:nvSpPr>
        <p:spPr>
          <a:xfrm>
            <a:off x="7997888" y="5345715"/>
            <a:ext cx="2196330" cy="369332"/>
          </a:xfrm>
          <a:prstGeom prst="rect">
            <a:avLst/>
          </a:prstGeom>
          <a:noFill/>
        </p:spPr>
        <p:txBody>
          <a:bodyPr wrap="square" rtlCol="0">
            <a:spAutoFit/>
          </a:bodyPr>
          <a:lstStyle/>
          <a:p>
            <a:r>
              <a:rPr lang="cs-CZ" sz="1800" dirty="0" err="1">
                <a:latin typeface="+mn-lt"/>
              </a:rPr>
              <a:t>bipolar</a:t>
            </a:r>
            <a:r>
              <a:rPr lang="cs-CZ" sz="1800" dirty="0">
                <a:latin typeface="+mn-lt"/>
              </a:rPr>
              <a:t> </a:t>
            </a:r>
            <a:r>
              <a:rPr lang="cs-CZ" sz="1800" dirty="0" err="1">
                <a:latin typeface="+mn-lt"/>
              </a:rPr>
              <a:t>cells</a:t>
            </a:r>
            <a:endParaRPr lang="cs-CZ" sz="1800" dirty="0">
              <a:latin typeface="+mn-lt"/>
            </a:endParaRPr>
          </a:p>
        </p:txBody>
      </p:sp>
      <p:cxnSp>
        <p:nvCxnSpPr>
          <p:cNvPr id="37" name="Přímá spojnice se šipkou 36">
            <a:extLst>
              <a:ext uri="{FF2B5EF4-FFF2-40B4-BE49-F238E27FC236}">
                <a16:creationId xmlns:a16="http://schemas.microsoft.com/office/drawing/2014/main" id="{B4A00C77-5471-4348-95D0-B8F05584974E}"/>
              </a:ext>
            </a:extLst>
          </p:cNvPr>
          <p:cNvCxnSpPr>
            <a:cxnSpLocks/>
            <a:stCxn id="38" idx="1"/>
          </p:cNvCxnSpPr>
          <p:nvPr/>
        </p:nvCxnSpPr>
        <p:spPr>
          <a:xfrm flipH="1" flipV="1">
            <a:off x="7469668" y="5334535"/>
            <a:ext cx="528220" cy="484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ovéPole 37">
            <a:extLst>
              <a:ext uri="{FF2B5EF4-FFF2-40B4-BE49-F238E27FC236}">
                <a16:creationId xmlns:a16="http://schemas.microsoft.com/office/drawing/2014/main" id="{42D8841F-53AB-44E6-AF59-753335E0FBD3}"/>
              </a:ext>
            </a:extLst>
          </p:cNvPr>
          <p:cNvSpPr txBox="1"/>
          <p:nvPr/>
        </p:nvSpPr>
        <p:spPr>
          <a:xfrm>
            <a:off x="7997888" y="5634385"/>
            <a:ext cx="3426780" cy="369332"/>
          </a:xfrm>
          <a:prstGeom prst="rect">
            <a:avLst/>
          </a:prstGeom>
          <a:noFill/>
        </p:spPr>
        <p:txBody>
          <a:bodyPr wrap="square" rtlCol="0">
            <a:spAutoFit/>
          </a:bodyPr>
          <a:lstStyle/>
          <a:p>
            <a:r>
              <a:rPr lang="cs-CZ" sz="1800" dirty="0" err="1">
                <a:latin typeface="+mn-lt"/>
              </a:rPr>
              <a:t>fotoreceptors</a:t>
            </a:r>
            <a:endParaRPr lang="cs-CZ" sz="1800" dirty="0">
              <a:latin typeface="+mn-lt"/>
            </a:endParaRPr>
          </a:p>
        </p:txBody>
      </p:sp>
      <p:cxnSp>
        <p:nvCxnSpPr>
          <p:cNvPr id="41" name="Přímá spojnice se šipkou 40">
            <a:extLst>
              <a:ext uri="{FF2B5EF4-FFF2-40B4-BE49-F238E27FC236}">
                <a16:creationId xmlns:a16="http://schemas.microsoft.com/office/drawing/2014/main" id="{95D180D1-437A-474B-A50F-CD71699AF724}"/>
              </a:ext>
            </a:extLst>
          </p:cNvPr>
          <p:cNvCxnSpPr>
            <a:cxnSpLocks/>
          </p:cNvCxnSpPr>
          <p:nvPr/>
        </p:nvCxnSpPr>
        <p:spPr>
          <a:xfrm flipH="1" flipV="1">
            <a:off x="7407676" y="5478972"/>
            <a:ext cx="608120" cy="5734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ovéPole 41">
            <a:extLst>
              <a:ext uri="{FF2B5EF4-FFF2-40B4-BE49-F238E27FC236}">
                <a16:creationId xmlns:a16="http://schemas.microsoft.com/office/drawing/2014/main" id="{3F6973F7-0705-4E4B-8173-5180A7D6D200}"/>
              </a:ext>
            </a:extLst>
          </p:cNvPr>
          <p:cNvSpPr txBox="1"/>
          <p:nvPr/>
        </p:nvSpPr>
        <p:spPr>
          <a:xfrm>
            <a:off x="8015796" y="5933892"/>
            <a:ext cx="2701031" cy="369332"/>
          </a:xfrm>
          <a:prstGeom prst="rect">
            <a:avLst/>
          </a:prstGeom>
          <a:noFill/>
        </p:spPr>
        <p:txBody>
          <a:bodyPr wrap="square" rtlCol="0">
            <a:spAutoFit/>
          </a:bodyPr>
          <a:lstStyle/>
          <a:p>
            <a:r>
              <a:rPr lang="cs-CZ" sz="1800" dirty="0">
                <a:latin typeface="+mn-lt"/>
              </a:rPr>
              <a:t>RPE</a:t>
            </a:r>
          </a:p>
        </p:txBody>
      </p:sp>
      <p:cxnSp>
        <p:nvCxnSpPr>
          <p:cNvPr id="45" name="Přímá spojnice se šipkou 44">
            <a:extLst>
              <a:ext uri="{FF2B5EF4-FFF2-40B4-BE49-F238E27FC236}">
                <a16:creationId xmlns:a16="http://schemas.microsoft.com/office/drawing/2014/main" id="{BA141C2B-D5C2-4DB6-9ED4-0CE4F594D5A8}"/>
              </a:ext>
            </a:extLst>
          </p:cNvPr>
          <p:cNvCxnSpPr/>
          <p:nvPr/>
        </p:nvCxnSpPr>
        <p:spPr>
          <a:xfrm flipH="1" flipV="1">
            <a:off x="7279689" y="5603584"/>
            <a:ext cx="718199" cy="782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TextovéPole 45">
            <a:extLst>
              <a:ext uri="{FF2B5EF4-FFF2-40B4-BE49-F238E27FC236}">
                <a16:creationId xmlns:a16="http://schemas.microsoft.com/office/drawing/2014/main" id="{154749C5-EF5B-421A-8005-03CE3D3DFFE1}"/>
              </a:ext>
            </a:extLst>
          </p:cNvPr>
          <p:cNvSpPr txBox="1"/>
          <p:nvPr/>
        </p:nvSpPr>
        <p:spPr>
          <a:xfrm>
            <a:off x="7969928" y="6218311"/>
            <a:ext cx="2405848" cy="369332"/>
          </a:xfrm>
          <a:prstGeom prst="rect">
            <a:avLst/>
          </a:prstGeom>
          <a:noFill/>
        </p:spPr>
        <p:txBody>
          <a:bodyPr wrap="square" rtlCol="0">
            <a:spAutoFit/>
          </a:bodyPr>
          <a:lstStyle/>
          <a:p>
            <a:r>
              <a:rPr lang="cs-CZ" sz="1800" dirty="0" err="1">
                <a:latin typeface="+mn-lt"/>
              </a:rPr>
              <a:t>Bruch's</a:t>
            </a:r>
            <a:r>
              <a:rPr lang="cs-CZ" sz="1800" dirty="0">
                <a:latin typeface="+mn-lt"/>
              </a:rPr>
              <a:t> </a:t>
            </a:r>
            <a:r>
              <a:rPr lang="cs-CZ" sz="1800" dirty="0" err="1">
                <a:latin typeface="+mn-lt"/>
              </a:rPr>
              <a:t>membrane</a:t>
            </a:r>
            <a:endParaRPr lang="cs-CZ" sz="1800" dirty="0">
              <a:latin typeface="+mn-lt"/>
            </a:endParaRPr>
          </a:p>
        </p:txBody>
      </p:sp>
      <p:sp>
        <p:nvSpPr>
          <p:cNvPr id="49" name="TextovéPole 48">
            <a:extLst>
              <a:ext uri="{FF2B5EF4-FFF2-40B4-BE49-F238E27FC236}">
                <a16:creationId xmlns:a16="http://schemas.microsoft.com/office/drawing/2014/main" id="{E8801611-477D-4A06-A60A-205511DD8D86}"/>
              </a:ext>
            </a:extLst>
          </p:cNvPr>
          <p:cNvSpPr txBox="1"/>
          <p:nvPr/>
        </p:nvSpPr>
        <p:spPr>
          <a:xfrm>
            <a:off x="296661" y="5561720"/>
            <a:ext cx="2519038" cy="369332"/>
          </a:xfrm>
          <a:prstGeom prst="rect">
            <a:avLst/>
          </a:prstGeom>
          <a:noFill/>
        </p:spPr>
        <p:txBody>
          <a:bodyPr wrap="square" rtlCol="0">
            <a:spAutoFit/>
          </a:bodyPr>
          <a:lstStyle/>
          <a:p>
            <a:r>
              <a:rPr lang="cs-CZ" sz="1800" dirty="0" err="1">
                <a:latin typeface="+mn-lt"/>
              </a:rPr>
              <a:t>choroid</a:t>
            </a:r>
            <a:endParaRPr lang="cs-CZ" sz="1800" dirty="0">
              <a:latin typeface="+mn-lt"/>
            </a:endParaRPr>
          </a:p>
        </p:txBody>
      </p:sp>
      <p:cxnSp>
        <p:nvCxnSpPr>
          <p:cNvPr id="52" name="Přímá spojnice se šipkou 51">
            <a:extLst>
              <a:ext uri="{FF2B5EF4-FFF2-40B4-BE49-F238E27FC236}">
                <a16:creationId xmlns:a16="http://schemas.microsoft.com/office/drawing/2014/main" id="{816C63BD-959C-480A-B012-33CCEFDD7622}"/>
              </a:ext>
            </a:extLst>
          </p:cNvPr>
          <p:cNvCxnSpPr>
            <a:cxnSpLocks/>
          </p:cNvCxnSpPr>
          <p:nvPr/>
        </p:nvCxnSpPr>
        <p:spPr>
          <a:xfrm flipV="1">
            <a:off x="1325732" y="5746386"/>
            <a:ext cx="673223" cy="5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ovéPole 15">
            <a:extLst>
              <a:ext uri="{FF2B5EF4-FFF2-40B4-BE49-F238E27FC236}">
                <a16:creationId xmlns:a16="http://schemas.microsoft.com/office/drawing/2014/main" id="{921BA58F-8A7D-44E1-A530-FFAEA6DD690F}"/>
              </a:ext>
            </a:extLst>
          </p:cNvPr>
          <p:cNvSpPr txBox="1"/>
          <p:nvPr/>
        </p:nvSpPr>
        <p:spPr>
          <a:xfrm>
            <a:off x="6255225" y="677502"/>
            <a:ext cx="2633554" cy="369332"/>
          </a:xfrm>
          <a:prstGeom prst="rect">
            <a:avLst/>
          </a:prstGeom>
          <a:noFill/>
        </p:spPr>
        <p:txBody>
          <a:bodyPr wrap="square" rtlCol="0">
            <a:spAutoFit/>
          </a:bodyPr>
          <a:lstStyle/>
          <a:p>
            <a:r>
              <a:rPr lang="cs-CZ" sz="1800" dirty="0" err="1">
                <a:latin typeface="+mn-lt"/>
              </a:rPr>
              <a:t>periphery</a:t>
            </a:r>
            <a:r>
              <a:rPr lang="cs-CZ" sz="1800" dirty="0">
                <a:latin typeface="+mn-lt"/>
              </a:rPr>
              <a:t> </a:t>
            </a:r>
            <a:r>
              <a:rPr lang="cs-CZ" sz="1800" dirty="0" err="1">
                <a:latin typeface="+mn-lt"/>
              </a:rPr>
              <a:t>of</a:t>
            </a:r>
            <a:r>
              <a:rPr lang="cs-CZ" sz="1800" dirty="0">
                <a:latin typeface="+mn-lt"/>
              </a:rPr>
              <a:t> </a:t>
            </a:r>
            <a:r>
              <a:rPr lang="cs-CZ" sz="1800" dirty="0" err="1">
                <a:latin typeface="+mn-lt"/>
              </a:rPr>
              <a:t>the</a:t>
            </a:r>
            <a:r>
              <a:rPr lang="cs-CZ" sz="1800" dirty="0">
                <a:latin typeface="+mn-lt"/>
              </a:rPr>
              <a:t> retina</a:t>
            </a:r>
          </a:p>
        </p:txBody>
      </p:sp>
      <p:sp>
        <p:nvSpPr>
          <p:cNvPr id="23" name="TextovéPole 22">
            <a:extLst>
              <a:ext uri="{FF2B5EF4-FFF2-40B4-BE49-F238E27FC236}">
                <a16:creationId xmlns:a16="http://schemas.microsoft.com/office/drawing/2014/main" id="{C25724A2-4DA9-4939-BE16-58E118888A09}"/>
              </a:ext>
            </a:extLst>
          </p:cNvPr>
          <p:cNvSpPr txBox="1"/>
          <p:nvPr/>
        </p:nvSpPr>
        <p:spPr>
          <a:xfrm>
            <a:off x="5373857" y="1986000"/>
            <a:ext cx="3462694" cy="369332"/>
          </a:xfrm>
          <a:prstGeom prst="rect">
            <a:avLst/>
          </a:prstGeom>
          <a:noFill/>
        </p:spPr>
        <p:txBody>
          <a:bodyPr wrap="square" rtlCol="0">
            <a:spAutoFit/>
          </a:bodyPr>
          <a:lstStyle/>
          <a:p>
            <a:r>
              <a:rPr lang="cs-CZ" sz="1800" dirty="0" err="1">
                <a:latin typeface="+mn-lt"/>
              </a:rPr>
              <a:t>branches</a:t>
            </a:r>
            <a:r>
              <a:rPr lang="cs-CZ" sz="1800" dirty="0">
                <a:latin typeface="+mn-lt"/>
              </a:rPr>
              <a:t> </a:t>
            </a:r>
            <a:r>
              <a:rPr lang="cs-CZ" sz="1800" dirty="0" err="1">
                <a:latin typeface="+mn-lt"/>
              </a:rPr>
              <a:t>of</a:t>
            </a:r>
            <a:r>
              <a:rPr lang="cs-CZ" sz="1800" dirty="0">
                <a:latin typeface="+mn-lt"/>
              </a:rPr>
              <a:t>  v. </a:t>
            </a:r>
            <a:r>
              <a:rPr lang="cs-CZ" sz="1800" dirty="0" err="1">
                <a:latin typeface="+mn-lt"/>
              </a:rPr>
              <a:t>centralis</a:t>
            </a:r>
            <a:r>
              <a:rPr lang="cs-CZ" sz="1800" dirty="0">
                <a:latin typeface="+mn-lt"/>
              </a:rPr>
              <a:t> </a:t>
            </a:r>
            <a:r>
              <a:rPr lang="cs-CZ" sz="1800" dirty="0" err="1">
                <a:latin typeface="+mn-lt"/>
              </a:rPr>
              <a:t>retinae</a:t>
            </a:r>
            <a:endParaRPr lang="cs-CZ" sz="1800" dirty="0">
              <a:latin typeface="+mn-lt"/>
            </a:endParaRPr>
          </a:p>
        </p:txBody>
      </p:sp>
      <p:cxnSp>
        <p:nvCxnSpPr>
          <p:cNvPr id="27" name="Přímá spojnice se šipkou 26">
            <a:extLst>
              <a:ext uri="{FF2B5EF4-FFF2-40B4-BE49-F238E27FC236}">
                <a16:creationId xmlns:a16="http://schemas.microsoft.com/office/drawing/2014/main" id="{0B3F27F3-1B6B-4D31-B62F-180A11CD1550}"/>
              </a:ext>
            </a:extLst>
          </p:cNvPr>
          <p:cNvCxnSpPr/>
          <p:nvPr/>
        </p:nvCxnSpPr>
        <p:spPr>
          <a:xfrm flipH="1">
            <a:off x="8273988" y="2058141"/>
            <a:ext cx="13315" cy="1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ovéPole 28">
            <a:extLst>
              <a:ext uri="{FF2B5EF4-FFF2-40B4-BE49-F238E27FC236}">
                <a16:creationId xmlns:a16="http://schemas.microsoft.com/office/drawing/2014/main" id="{E9BE35D1-890E-4A91-A9D6-0798145E4383}"/>
              </a:ext>
            </a:extLst>
          </p:cNvPr>
          <p:cNvSpPr txBox="1"/>
          <p:nvPr/>
        </p:nvSpPr>
        <p:spPr>
          <a:xfrm>
            <a:off x="5291091" y="1618143"/>
            <a:ext cx="3462694" cy="369332"/>
          </a:xfrm>
          <a:prstGeom prst="rect">
            <a:avLst/>
          </a:prstGeom>
          <a:noFill/>
        </p:spPr>
        <p:txBody>
          <a:bodyPr wrap="square" rtlCol="0">
            <a:spAutoFit/>
          </a:bodyPr>
          <a:lstStyle/>
          <a:p>
            <a:r>
              <a:rPr lang="en-US" sz="1800" dirty="0">
                <a:latin typeface="+mn-lt"/>
              </a:rPr>
              <a:t>branches of a. centralis retinae</a:t>
            </a:r>
            <a:endParaRPr lang="cs-CZ" sz="1800" dirty="0">
              <a:latin typeface="+mn-lt"/>
            </a:endParaRPr>
          </a:p>
        </p:txBody>
      </p:sp>
      <p:cxnSp>
        <p:nvCxnSpPr>
          <p:cNvPr id="69" name="Přímá spojnice se šipkou 68">
            <a:extLst>
              <a:ext uri="{FF2B5EF4-FFF2-40B4-BE49-F238E27FC236}">
                <a16:creationId xmlns:a16="http://schemas.microsoft.com/office/drawing/2014/main" id="{B8EE738C-A8C5-4DD2-AA43-68FAAD91B7FA}"/>
              </a:ext>
            </a:extLst>
          </p:cNvPr>
          <p:cNvCxnSpPr>
            <a:cxnSpLocks/>
          </p:cNvCxnSpPr>
          <p:nvPr/>
        </p:nvCxnSpPr>
        <p:spPr>
          <a:xfrm flipV="1">
            <a:off x="8687081" y="337351"/>
            <a:ext cx="1300298" cy="552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Přímá spojnice se šipkou 72">
            <a:extLst>
              <a:ext uri="{FF2B5EF4-FFF2-40B4-BE49-F238E27FC236}">
                <a16:creationId xmlns:a16="http://schemas.microsoft.com/office/drawing/2014/main" id="{A9D66E56-C6BF-481D-9AE4-B0B375B714D5}"/>
              </a:ext>
            </a:extLst>
          </p:cNvPr>
          <p:cNvCxnSpPr/>
          <p:nvPr/>
        </p:nvCxnSpPr>
        <p:spPr>
          <a:xfrm>
            <a:off x="8620217" y="1217510"/>
            <a:ext cx="5894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Přímá spojnice se šipkou 74">
            <a:extLst>
              <a:ext uri="{FF2B5EF4-FFF2-40B4-BE49-F238E27FC236}">
                <a16:creationId xmlns:a16="http://schemas.microsoft.com/office/drawing/2014/main" id="{25BB2681-788A-4740-A840-1B9573983A5C}"/>
              </a:ext>
            </a:extLst>
          </p:cNvPr>
          <p:cNvCxnSpPr/>
          <p:nvPr/>
        </p:nvCxnSpPr>
        <p:spPr>
          <a:xfrm flipV="1">
            <a:off x="8655728" y="1365803"/>
            <a:ext cx="1459484" cy="1629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Přímá spojnice se šipkou 76">
            <a:extLst>
              <a:ext uri="{FF2B5EF4-FFF2-40B4-BE49-F238E27FC236}">
                <a16:creationId xmlns:a16="http://schemas.microsoft.com/office/drawing/2014/main" id="{DFBC95BE-581C-4030-836A-3D9FE92BBCEA}"/>
              </a:ext>
            </a:extLst>
          </p:cNvPr>
          <p:cNvCxnSpPr/>
          <p:nvPr/>
        </p:nvCxnSpPr>
        <p:spPr>
          <a:xfrm>
            <a:off x="8620217" y="1787410"/>
            <a:ext cx="878890" cy="150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Přímá spojnice se šipkou 78">
            <a:extLst>
              <a:ext uri="{FF2B5EF4-FFF2-40B4-BE49-F238E27FC236}">
                <a16:creationId xmlns:a16="http://schemas.microsoft.com/office/drawing/2014/main" id="{F98CEB70-4C60-4CCD-9415-61F74B0EBFF1}"/>
              </a:ext>
            </a:extLst>
          </p:cNvPr>
          <p:cNvCxnSpPr/>
          <p:nvPr/>
        </p:nvCxnSpPr>
        <p:spPr>
          <a:xfrm>
            <a:off x="8655728" y="2168838"/>
            <a:ext cx="1034248" cy="288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ovéPole 43">
            <a:extLst>
              <a:ext uri="{FF2B5EF4-FFF2-40B4-BE49-F238E27FC236}">
                <a16:creationId xmlns:a16="http://schemas.microsoft.com/office/drawing/2014/main" id="{07BCDEDD-95FE-4849-ACA2-F152FD45903E}"/>
              </a:ext>
            </a:extLst>
          </p:cNvPr>
          <p:cNvSpPr txBox="1"/>
          <p:nvPr/>
        </p:nvSpPr>
        <p:spPr>
          <a:xfrm>
            <a:off x="0" y="6281198"/>
            <a:ext cx="6187736" cy="276999"/>
          </a:xfrm>
          <a:prstGeom prst="rect">
            <a:avLst/>
          </a:prstGeom>
          <a:noFill/>
        </p:spPr>
        <p:txBody>
          <a:bodyPr wrap="square">
            <a:spAutoFit/>
          </a:bodyPr>
          <a:lstStyle/>
          <a:p>
            <a:pPr marL="72000" indent="0">
              <a:lnSpc>
                <a:spcPct val="100000"/>
              </a:lnSpc>
              <a:buNone/>
            </a:pPr>
            <a:r>
              <a:rPr lang="cs-CZ" sz="1200" dirty="0">
                <a:solidFill>
                  <a:srgbClr val="0000DC"/>
                </a:solidFill>
                <a:latin typeface="Arial" panose="020B0604020202020204" pitchFamily="34" charset="0"/>
                <a:cs typeface="Arial" panose="020B0604020202020204" pitchFamily="34" charset="0"/>
              </a:rPr>
              <a:t>Oční lékařství</a:t>
            </a:r>
            <a:r>
              <a:rPr lang="pt-BR" sz="1200" dirty="0">
                <a:solidFill>
                  <a:srgbClr val="0000DC"/>
                </a:solidFill>
                <a:latin typeface="Arial" panose="020B0604020202020204" pitchFamily="34" charset="0"/>
                <a:cs typeface="Arial" panose="020B0604020202020204" pitchFamily="34" charset="0"/>
              </a:rPr>
              <a:t> (</a:t>
            </a:r>
            <a:r>
              <a:rPr lang="cs-CZ" sz="1200" dirty="0">
                <a:solidFill>
                  <a:srgbClr val="0000DC"/>
                </a:solidFill>
                <a:latin typeface="Arial" panose="020B0604020202020204" pitchFamily="34" charset="0"/>
                <a:cs typeface="Arial" panose="020B0604020202020204" pitchFamily="34" charset="0"/>
              </a:rPr>
              <a:t>aVLOL7X1</a:t>
            </a:r>
            <a:r>
              <a:rPr lang="pt-BR" sz="1200" dirty="0">
                <a:solidFill>
                  <a:srgbClr val="0000DC"/>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29673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7A55CE-445E-496E-8073-55816E4347F6}"/>
              </a:ext>
            </a:extLst>
          </p:cNvPr>
          <p:cNvSpPr>
            <a:spLocks noGrp="1"/>
          </p:cNvSpPr>
          <p:nvPr>
            <p:ph type="title"/>
          </p:nvPr>
        </p:nvSpPr>
        <p:spPr>
          <a:xfrm>
            <a:off x="838200" y="231959"/>
            <a:ext cx="10515600" cy="1325563"/>
          </a:xfrm>
        </p:spPr>
        <p:txBody>
          <a:bodyPr>
            <a:normAutofit/>
          </a:bodyPr>
          <a:lstStyle/>
          <a:p>
            <a:pPr algn="ctr"/>
            <a:r>
              <a:rPr lang="cs-CZ" sz="3200" dirty="0" err="1"/>
              <a:t>Intraocular</a:t>
            </a:r>
            <a:r>
              <a:rPr lang="cs-CZ" sz="3200" dirty="0"/>
              <a:t> </a:t>
            </a:r>
            <a:r>
              <a:rPr lang="cs-CZ" sz="3200" dirty="0" err="1"/>
              <a:t>space</a:t>
            </a:r>
            <a:endParaRPr lang="cs-CZ" sz="3200" dirty="0"/>
          </a:p>
        </p:txBody>
      </p:sp>
      <p:sp>
        <p:nvSpPr>
          <p:cNvPr id="3" name="Zástupný obsah 2">
            <a:extLst>
              <a:ext uri="{FF2B5EF4-FFF2-40B4-BE49-F238E27FC236}">
                <a16:creationId xmlns:a16="http://schemas.microsoft.com/office/drawing/2014/main" id="{74FD4900-EF25-4AC3-BC89-E6703311B9AC}"/>
              </a:ext>
            </a:extLst>
          </p:cNvPr>
          <p:cNvSpPr>
            <a:spLocks noGrp="1"/>
          </p:cNvSpPr>
          <p:nvPr>
            <p:ph idx="1"/>
          </p:nvPr>
        </p:nvSpPr>
        <p:spPr>
          <a:xfrm>
            <a:off x="396536" y="1060373"/>
            <a:ext cx="11398928" cy="5773661"/>
          </a:xfrm>
        </p:spPr>
        <p:txBody>
          <a:bodyPr>
            <a:normAutofit/>
          </a:bodyPr>
          <a:lstStyle/>
          <a:p>
            <a:pPr marL="0" indent="0">
              <a:lnSpc>
                <a:spcPct val="100000"/>
              </a:lnSpc>
              <a:buNone/>
            </a:pPr>
            <a:r>
              <a:rPr lang="en-US" altLang="cs-CZ" sz="1800" dirty="0"/>
              <a:t>Anterior chamber (camera anterior oculi) - the space between the posterior surface of the cornea and the anterior surface of the iris.</a:t>
            </a:r>
          </a:p>
          <a:p>
            <a:pPr marL="0" indent="0">
              <a:lnSpc>
                <a:spcPct val="100000"/>
              </a:lnSpc>
              <a:buNone/>
            </a:pPr>
            <a:endParaRPr lang="en-US" altLang="cs-CZ" sz="1800" dirty="0"/>
          </a:p>
          <a:p>
            <a:pPr marL="0" indent="0">
              <a:lnSpc>
                <a:spcPct val="100000"/>
              </a:lnSpc>
              <a:buNone/>
            </a:pPr>
            <a:r>
              <a:rPr lang="en-US" altLang="cs-CZ" sz="1800" dirty="0"/>
              <a:t>Posterior ocular chamber (camera posterior oculi) - the space between the posterior surface of the iris and the anterior surface of the lens and ciliary body. Both eye chambers are connected by the pupil and are filled with chamber water.</a:t>
            </a:r>
          </a:p>
          <a:p>
            <a:pPr marL="0" indent="0">
              <a:lnSpc>
                <a:spcPct val="100000"/>
              </a:lnSpc>
              <a:buNone/>
            </a:pPr>
            <a:endParaRPr lang="en-US" altLang="cs-CZ" sz="1800" dirty="0"/>
          </a:p>
          <a:p>
            <a:pPr marL="0" indent="0">
              <a:lnSpc>
                <a:spcPct val="100000"/>
              </a:lnSpc>
              <a:buNone/>
            </a:pPr>
            <a:r>
              <a:rPr lang="en-US" altLang="cs-CZ" sz="1800" dirty="0"/>
              <a:t>Lens (lens </a:t>
            </a:r>
            <a:r>
              <a:rPr lang="en-US" altLang="cs-CZ" sz="1800" dirty="0" err="1"/>
              <a:t>cristallina</a:t>
            </a:r>
            <a:r>
              <a:rPr lang="en-US" altLang="cs-CZ" sz="1800" dirty="0"/>
              <a:t>) - transparent, biconvex, lenticular structure behind the iris.</a:t>
            </a:r>
          </a:p>
          <a:p>
            <a:pPr marL="0" indent="0">
              <a:lnSpc>
                <a:spcPct val="100000"/>
              </a:lnSpc>
              <a:buNone/>
            </a:pPr>
            <a:endParaRPr lang="en-US" altLang="cs-CZ" sz="1800" dirty="0"/>
          </a:p>
          <a:p>
            <a:pPr marL="0" indent="0">
              <a:lnSpc>
                <a:spcPct val="100000"/>
              </a:lnSpc>
              <a:buNone/>
            </a:pPr>
            <a:r>
              <a:rPr lang="en-US" altLang="cs-CZ" sz="1800" dirty="0"/>
              <a:t>The vitreous (corpus vitreum) - a clear, jelly-like mass filling the space between the lens and the posterior pole of the eye and maintaining the tone of the bulb.</a:t>
            </a:r>
            <a:endParaRPr lang="cs-CZ" sz="1800" dirty="0"/>
          </a:p>
        </p:txBody>
      </p:sp>
      <p:pic>
        <p:nvPicPr>
          <p:cNvPr id="4" name="Zástupný obsah 3">
            <a:extLst>
              <a:ext uri="{FF2B5EF4-FFF2-40B4-BE49-F238E27FC236}">
                <a16:creationId xmlns:a16="http://schemas.microsoft.com/office/drawing/2014/main" id="{395E86F9-54BE-4BF4-B457-9EBF26C688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6702" y="3997564"/>
            <a:ext cx="3720049" cy="2628477"/>
          </a:xfrm>
          <a:prstGeom prst="rect">
            <a:avLst/>
          </a:prstGeom>
        </p:spPr>
      </p:pic>
      <p:sp>
        <p:nvSpPr>
          <p:cNvPr id="6" name="TextovéPole 5">
            <a:extLst>
              <a:ext uri="{FF2B5EF4-FFF2-40B4-BE49-F238E27FC236}">
                <a16:creationId xmlns:a16="http://schemas.microsoft.com/office/drawing/2014/main" id="{FCCF92DD-B7DD-4D19-BC10-58054BC7B6F5}"/>
              </a:ext>
            </a:extLst>
          </p:cNvPr>
          <p:cNvSpPr txBox="1"/>
          <p:nvPr/>
        </p:nvSpPr>
        <p:spPr>
          <a:xfrm>
            <a:off x="270150" y="6245533"/>
            <a:ext cx="6094520" cy="276999"/>
          </a:xfrm>
          <a:prstGeom prst="rect">
            <a:avLst/>
          </a:prstGeom>
          <a:noFill/>
        </p:spPr>
        <p:txBody>
          <a:bodyPr wrap="square">
            <a:spAutoFit/>
          </a:bodyPr>
          <a:lstStyle/>
          <a:p>
            <a:pPr marL="72000" indent="0">
              <a:lnSpc>
                <a:spcPct val="100000"/>
              </a:lnSpc>
              <a:buNone/>
            </a:pPr>
            <a:r>
              <a:rPr lang="cs-CZ" sz="1200" dirty="0">
                <a:solidFill>
                  <a:srgbClr val="0000DC"/>
                </a:solidFill>
                <a:latin typeface="Arial" panose="020B0604020202020204" pitchFamily="34" charset="0"/>
                <a:cs typeface="Arial" panose="020B0604020202020204" pitchFamily="34" charset="0"/>
              </a:rPr>
              <a:t>Oční lékařství</a:t>
            </a:r>
            <a:r>
              <a:rPr lang="pt-BR" sz="1200" dirty="0">
                <a:solidFill>
                  <a:srgbClr val="0000DC"/>
                </a:solidFill>
                <a:latin typeface="Arial" panose="020B0604020202020204" pitchFamily="34" charset="0"/>
                <a:cs typeface="Arial" panose="020B0604020202020204" pitchFamily="34" charset="0"/>
              </a:rPr>
              <a:t> (</a:t>
            </a:r>
            <a:r>
              <a:rPr lang="cs-CZ" sz="1200" dirty="0">
                <a:solidFill>
                  <a:srgbClr val="0000DC"/>
                </a:solidFill>
                <a:latin typeface="Arial" panose="020B0604020202020204" pitchFamily="34" charset="0"/>
                <a:cs typeface="Arial" panose="020B0604020202020204" pitchFamily="34" charset="0"/>
              </a:rPr>
              <a:t>aVLOL7X1</a:t>
            </a:r>
            <a:r>
              <a:rPr lang="pt-BR" sz="1200" dirty="0">
                <a:solidFill>
                  <a:srgbClr val="0000DC"/>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31414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49238B-E7BD-4962-87EC-DEE11055108C}"/>
              </a:ext>
            </a:extLst>
          </p:cNvPr>
          <p:cNvSpPr>
            <a:spLocks noGrp="1"/>
          </p:cNvSpPr>
          <p:nvPr>
            <p:ph type="title"/>
          </p:nvPr>
        </p:nvSpPr>
        <p:spPr>
          <a:xfrm>
            <a:off x="767178" y="143691"/>
            <a:ext cx="10515600" cy="1325563"/>
          </a:xfrm>
        </p:spPr>
        <p:txBody>
          <a:bodyPr>
            <a:normAutofit/>
          </a:bodyPr>
          <a:lstStyle/>
          <a:p>
            <a:pPr algn="ctr"/>
            <a:r>
              <a:rPr lang="cs-CZ" altLang="cs-CZ" sz="3200" dirty="0" err="1"/>
              <a:t>Additional</a:t>
            </a:r>
            <a:r>
              <a:rPr lang="cs-CZ" altLang="cs-CZ" sz="3200" dirty="0"/>
              <a:t> </a:t>
            </a:r>
            <a:r>
              <a:rPr lang="cs-CZ" altLang="cs-CZ" sz="3200" dirty="0" err="1"/>
              <a:t>ocular</a:t>
            </a:r>
            <a:r>
              <a:rPr lang="cs-CZ" altLang="cs-CZ" sz="3200" dirty="0"/>
              <a:t> </a:t>
            </a:r>
            <a:r>
              <a:rPr lang="cs-CZ" altLang="cs-CZ" sz="3200" dirty="0" err="1"/>
              <a:t>organs</a:t>
            </a:r>
            <a:endParaRPr lang="cs-CZ" sz="3200" dirty="0"/>
          </a:p>
        </p:txBody>
      </p:sp>
      <p:sp>
        <p:nvSpPr>
          <p:cNvPr id="3" name="Zástupný obsah 2">
            <a:extLst>
              <a:ext uri="{FF2B5EF4-FFF2-40B4-BE49-F238E27FC236}">
                <a16:creationId xmlns:a16="http://schemas.microsoft.com/office/drawing/2014/main" id="{E9791702-5AF4-479D-9AE0-40FA3F7146D0}"/>
              </a:ext>
            </a:extLst>
          </p:cNvPr>
          <p:cNvSpPr>
            <a:spLocks noGrp="1"/>
          </p:cNvSpPr>
          <p:nvPr>
            <p:ph idx="1"/>
          </p:nvPr>
        </p:nvSpPr>
        <p:spPr>
          <a:xfrm>
            <a:off x="328473" y="671527"/>
            <a:ext cx="11638625" cy="5702639"/>
          </a:xfrm>
        </p:spPr>
        <p:txBody>
          <a:bodyPr>
            <a:normAutofit/>
          </a:bodyPr>
          <a:lstStyle/>
          <a:p>
            <a:pPr marL="0" indent="0">
              <a:lnSpc>
                <a:spcPct val="100000"/>
              </a:lnSpc>
              <a:buNone/>
            </a:pPr>
            <a:r>
              <a:rPr lang="en-US" altLang="cs-CZ" sz="1800" dirty="0"/>
              <a:t>Conjunctiva - a thin, transparent membrane forming a </a:t>
            </a:r>
            <a:r>
              <a:rPr lang="cs-CZ" altLang="cs-CZ" sz="1800" dirty="0" err="1"/>
              <a:t>conjunctival</a:t>
            </a:r>
            <a:r>
              <a:rPr lang="cs-CZ" altLang="cs-CZ" sz="1800" dirty="0"/>
              <a:t> </a:t>
            </a:r>
            <a:r>
              <a:rPr lang="cs-CZ" altLang="cs-CZ" sz="1800" dirty="0" err="1"/>
              <a:t>sac</a:t>
            </a:r>
            <a:r>
              <a:rPr lang="en-US" altLang="cs-CZ" sz="1800" dirty="0"/>
              <a:t>, which passes from the inside of the lids to the front of the </a:t>
            </a:r>
            <a:r>
              <a:rPr lang="cs-CZ" altLang="cs-CZ" sz="1800" dirty="0" err="1"/>
              <a:t>sclera</a:t>
            </a:r>
            <a:endParaRPr lang="en-US" altLang="cs-CZ" sz="1800" dirty="0"/>
          </a:p>
          <a:p>
            <a:pPr marL="0" indent="0">
              <a:lnSpc>
                <a:spcPct val="100000"/>
              </a:lnSpc>
              <a:buNone/>
            </a:pPr>
            <a:endParaRPr lang="en-US" altLang="cs-CZ" sz="1800" dirty="0"/>
          </a:p>
          <a:p>
            <a:pPr marL="0" indent="0">
              <a:lnSpc>
                <a:spcPct val="100000"/>
              </a:lnSpc>
              <a:buNone/>
            </a:pPr>
            <a:r>
              <a:rPr lang="en-US" altLang="cs-CZ" sz="1800" dirty="0"/>
              <a:t>Eyelids - consisting of skin with subcutaneous tissue, orbicularis oculi muscle (innervated n. VII, </a:t>
            </a:r>
            <a:r>
              <a:rPr lang="en-US" altLang="cs-CZ" sz="1800" dirty="0" err="1"/>
              <a:t>lagophthalm</a:t>
            </a:r>
            <a:r>
              <a:rPr lang="cs-CZ" altLang="cs-CZ" sz="1800" dirty="0"/>
              <a:t>u</a:t>
            </a:r>
            <a:r>
              <a:rPr lang="en-US" altLang="cs-CZ" sz="1800" dirty="0"/>
              <a:t>s is </a:t>
            </a:r>
            <a:r>
              <a:rPr lang="cs-CZ" altLang="cs-CZ" sz="1800" dirty="0" err="1"/>
              <a:t>due</a:t>
            </a:r>
            <a:r>
              <a:rPr lang="cs-CZ" altLang="cs-CZ" sz="1800" dirty="0"/>
              <a:t> to </a:t>
            </a:r>
            <a:r>
              <a:rPr lang="en-US" altLang="cs-CZ" sz="1800" dirty="0"/>
              <a:t>peripheral paresis), cartilaginous disc with tarsus, tarsal conjunctiva</a:t>
            </a:r>
          </a:p>
          <a:p>
            <a:pPr marL="0" indent="0">
              <a:lnSpc>
                <a:spcPct val="100000"/>
              </a:lnSpc>
              <a:buNone/>
            </a:pPr>
            <a:endParaRPr lang="en-US" altLang="cs-CZ" sz="1800" dirty="0"/>
          </a:p>
          <a:p>
            <a:pPr marL="0" indent="0">
              <a:lnSpc>
                <a:spcPct val="100000"/>
              </a:lnSpc>
              <a:buNone/>
            </a:pPr>
            <a:r>
              <a:rPr lang="en-US" altLang="cs-CZ" sz="1800" dirty="0"/>
              <a:t>Tear system - formed by the lacrimal gland and lacrimal ducts (lacrimal ducts, lacrimal ducts, lacrimal sac, the tear duct then drains into the nose)</a:t>
            </a:r>
          </a:p>
          <a:p>
            <a:pPr marL="0" indent="0">
              <a:lnSpc>
                <a:spcPct val="100000"/>
              </a:lnSpc>
              <a:buNone/>
            </a:pPr>
            <a:endParaRPr lang="en-US" altLang="cs-CZ" sz="1800" dirty="0"/>
          </a:p>
          <a:p>
            <a:pPr marL="0" indent="0">
              <a:lnSpc>
                <a:spcPct val="100000"/>
              </a:lnSpc>
              <a:buNone/>
            </a:pPr>
            <a:r>
              <a:rPr lang="en-US" altLang="cs-CZ" sz="1800" dirty="0"/>
              <a:t>Muscular muscles - 4 straight and 2 oblique, all clamped in the sclera.</a:t>
            </a:r>
            <a:endParaRPr lang="cs-CZ" sz="1800" dirty="0"/>
          </a:p>
        </p:txBody>
      </p:sp>
      <p:pic>
        <p:nvPicPr>
          <p:cNvPr id="5" name="Obrázek 4">
            <a:extLst>
              <a:ext uri="{FF2B5EF4-FFF2-40B4-BE49-F238E27FC236}">
                <a16:creationId xmlns:a16="http://schemas.microsoft.com/office/drawing/2014/main" id="{DEE7ECBB-BA2A-40F0-909D-EB7B928CE0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8206" y="3628210"/>
            <a:ext cx="3513526" cy="2719729"/>
          </a:xfrm>
          <a:prstGeom prst="rect">
            <a:avLst/>
          </a:prstGeom>
        </p:spPr>
      </p:pic>
      <p:cxnSp>
        <p:nvCxnSpPr>
          <p:cNvPr id="9" name="Přímá spojnice se šipkou 8">
            <a:extLst>
              <a:ext uri="{FF2B5EF4-FFF2-40B4-BE49-F238E27FC236}">
                <a16:creationId xmlns:a16="http://schemas.microsoft.com/office/drawing/2014/main" id="{0F87ECFE-5E31-4861-80EB-406931D4B135}"/>
              </a:ext>
            </a:extLst>
          </p:cNvPr>
          <p:cNvCxnSpPr/>
          <p:nvPr/>
        </p:nvCxnSpPr>
        <p:spPr>
          <a:xfrm>
            <a:off x="2276466" y="4436754"/>
            <a:ext cx="763480" cy="2945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ovéPole 9">
            <a:extLst>
              <a:ext uri="{FF2B5EF4-FFF2-40B4-BE49-F238E27FC236}">
                <a16:creationId xmlns:a16="http://schemas.microsoft.com/office/drawing/2014/main" id="{8484C5F6-1ED0-42B6-B53D-670F45B3EF41}"/>
              </a:ext>
            </a:extLst>
          </p:cNvPr>
          <p:cNvSpPr txBox="1"/>
          <p:nvPr/>
        </p:nvSpPr>
        <p:spPr>
          <a:xfrm>
            <a:off x="1347733" y="4238013"/>
            <a:ext cx="1034249" cy="369332"/>
          </a:xfrm>
          <a:prstGeom prst="rect">
            <a:avLst/>
          </a:prstGeom>
          <a:noFill/>
        </p:spPr>
        <p:txBody>
          <a:bodyPr wrap="square" rtlCol="0">
            <a:spAutoFit/>
          </a:bodyPr>
          <a:lstStyle/>
          <a:p>
            <a:r>
              <a:rPr lang="cs-CZ" sz="1800" dirty="0" err="1">
                <a:latin typeface="+mn-lt"/>
              </a:rPr>
              <a:t>cornea</a:t>
            </a:r>
            <a:endParaRPr lang="cs-CZ" sz="1800" dirty="0">
              <a:latin typeface="+mn-lt"/>
            </a:endParaRPr>
          </a:p>
        </p:txBody>
      </p:sp>
      <p:cxnSp>
        <p:nvCxnSpPr>
          <p:cNvPr id="12" name="Přímá spojnice se šipkou 11">
            <a:extLst>
              <a:ext uri="{FF2B5EF4-FFF2-40B4-BE49-F238E27FC236}">
                <a16:creationId xmlns:a16="http://schemas.microsoft.com/office/drawing/2014/main" id="{DEF40943-8221-4DF0-9C60-22E628275A49}"/>
              </a:ext>
            </a:extLst>
          </p:cNvPr>
          <p:cNvCxnSpPr/>
          <p:nvPr/>
        </p:nvCxnSpPr>
        <p:spPr>
          <a:xfrm flipV="1">
            <a:off x="2265554" y="5863699"/>
            <a:ext cx="1198486" cy="301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ovéPole 12">
            <a:extLst>
              <a:ext uri="{FF2B5EF4-FFF2-40B4-BE49-F238E27FC236}">
                <a16:creationId xmlns:a16="http://schemas.microsoft.com/office/drawing/2014/main" id="{3B4E848E-23B5-4506-8369-3B0B5E60FCB5}"/>
              </a:ext>
            </a:extLst>
          </p:cNvPr>
          <p:cNvSpPr txBox="1"/>
          <p:nvPr/>
        </p:nvSpPr>
        <p:spPr>
          <a:xfrm>
            <a:off x="295675" y="5953133"/>
            <a:ext cx="2068945" cy="369332"/>
          </a:xfrm>
          <a:prstGeom prst="rect">
            <a:avLst/>
          </a:prstGeom>
          <a:noFill/>
        </p:spPr>
        <p:txBody>
          <a:bodyPr wrap="square" rtlCol="0">
            <a:spAutoFit/>
          </a:bodyPr>
          <a:lstStyle/>
          <a:p>
            <a:r>
              <a:rPr lang="cs-CZ" sz="1800" dirty="0" err="1">
                <a:latin typeface="+mn-lt"/>
              </a:rPr>
              <a:t>bulbar</a:t>
            </a:r>
            <a:r>
              <a:rPr lang="cs-CZ" sz="1800" dirty="0">
                <a:latin typeface="+mn-lt"/>
              </a:rPr>
              <a:t> </a:t>
            </a:r>
            <a:r>
              <a:rPr lang="cs-CZ" sz="1800" dirty="0" err="1">
                <a:latin typeface="+mn-lt"/>
              </a:rPr>
              <a:t>conjunctiva</a:t>
            </a:r>
            <a:endParaRPr lang="cs-CZ" sz="1800" dirty="0">
              <a:latin typeface="+mn-lt"/>
            </a:endParaRPr>
          </a:p>
        </p:txBody>
      </p:sp>
      <p:cxnSp>
        <p:nvCxnSpPr>
          <p:cNvPr id="15" name="Přímá spojnice se šipkou 14">
            <a:extLst>
              <a:ext uri="{FF2B5EF4-FFF2-40B4-BE49-F238E27FC236}">
                <a16:creationId xmlns:a16="http://schemas.microsoft.com/office/drawing/2014/main" id="{633DD58B-94A8-4B26-BD4F-5890F6F984D8}"/>
              </a:ext>
            </a:extLst>
          </p:cNvPr>
          <p:cNvCxnSpPr/>
          <p:nvPr/>
        </p:nvCxnSpPr>
        <p:spPr>
          <a:xfrm>
            <a:off x="2234796" y="4944241"/>
            <a:ext cx="1198486" cy="337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ovéPole 15">
            <a:extLst>
              <a:ext uri="{FF2B5EF4-FFF2-40B4-BE49-F238E27FC236}">
                <a16:creationId xmlns:a16="http://schemas.microsoft.com/office/drawing/2014/main" id="{4C6868C9-E684-4036-8844-8DD3D7EBBE4D}"/>
              </a:ext>
            </a:extLst>
          </p:cNvPr>
          <p:cNvSpPr txBox="1"/>
          <p:nvPr/>
        </p:nvSpPr>
        <p:spPr>
          <a:xfrm>
            <a:off x="1724258" y="4743526"/>
            <a:ext cx="570718" cy="369332"/>
          </a:xfrm>
          <a:prstGeom prst="rect">
            <a:avLst/>
          </a:prstGeom>
          <a:noFill/>
        </p:spPr>
        <p:txBody>
          <a:bodyPr wrap="square" rtlCol="0">
            <a:spAutoFit/>
          </a:bodyPr>
          <a:lstStyle/>
          <a:p>
            <a:r>
              <a:rPr lang="cs-CZ" sz="1800" dirty="0">
                <a:latin typeface="+mn-lt"/>
              </a:rPr>
              <a:t>iris</a:t>
            </a:r>
          </a:p>
        </p:txBody>
      </p:sp>
      <p:sp>
        <p:nvSpPr>
          <p:cNvPr id="19" name="TextovéPole 18">
            <a:extLst>
              <a:ext uri="{FF2B5EF4-FFF2-40B4-BE49-F238E27FC236}">
                <a16:creationId xmlns:a16="http://schemas.microsoft.com/office/drawing/2014/main" id="{D2CB8DF0-136A-411D-8F7A-C8F8FE13A724}"/>
              </a:ext>
            </a:extLst>
          </p:cNvPr>
          <p:cNvSpPr txBox="1"/>
          <p:nvPr/>
        </p:nvSpPr>
        <p:spPr>
          <a:xfrm>
            <a:off x="328473" y="3790894"/>
            <a:ext cx="2068944" cy="369332"/>
          </a:xfrm>
          <a:prstGeom prst="rect">
            <a:avLst/>
          </a:prstGeom>
          <a:noFill/>
        </p:spPr>
        <p:txBody>
          <a:bodyPr wrap="square" rtlCol="0">
            <a:spAutoFit/>
          </a:bodyPr>
          <a:lstStyle/>
          <a:p>
            <a:r>
              <a:rPr lang="cs-CZ" sz="1800" dirty="0" err="1">
                <a:latin typeface="+mn-lt"/>
              </a:rPr>
              <a:t>tarsal</a:t>
            </a:r>
            <a:r>
              <a:rPr lang="cs-CZ" sz="1800" dirty="0">
                <a:latin typeface="+mn-lt"/>
              </a:rPr>
              <a:t> </a:t>
            </a:r>
            <a:r>
              <a:rPr lang="cs-CZ" sz="1800" dirty="0" err="1">
                <a:latin typeface="+mn-lt"/>
              </a:rPr>
              <a:t>conjunctiva</a:t>
            </a:r>
            <a:endParaRPr lang="cs-CZ" sz="1800" dirty="0">
              <a:latin typeface="+mn-lt"/>
            </a:endParaRPr>
          </a:p>
        </p:txBody>
      </p:sp>
      <p:cxnSp>
        <p:nvCxnSpPr>
          <p:cNvPr id="29" name="Přímá spojnice se šipkou 28">
            <a:extLst>
              <a:ext uri="{FF2B5EF4-FFF2-40B4-BE49-F238E27FC236}">
                <a16:creationId xmlns:a16="http://schemas.microsoft.com/office/drawing/2014/main" id="{B608B0C4-2949-4CFD-95CA-641118550E53}"/>
              </a:ext>
            </a:extLst>
          </p:cNvPr>
          <p:cNvCxnSpPr>
            <a:cxnSpLocks/>
          </p:cNvCxnSpPr>
          <p:nvPr/>
        </p:nvCxnSpPr>
        <p:spPr>
          <a:xfrm>
            <a:off x="2361460" y="4030861"/>
            <a:ext cx="945158" cy="1803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ovéPole 16">
            <a:extLst>
              <a:ext uri="{FF2B5EF4-FFF2-40B4-BE49-F238E27FC236}">
                <a16:creationId xmlns:a16="http://schemas.microsoft.com/office/drawing/2014/main" id="{4AC19158-B20B-4486-9CDE-105880AD7222}"/>
              </a:ext>
            </a:extLst>
          </p:cNvPr>
          <p:cNvSpPr txBox="1"/>
          <p:nvPr/>
        </p:nvSpPr>
        <p:spPr>
          <a:xfrm>
            <a:off x="224902" y="6349263"/>
            <a:ext cx="6094520" cy="276999"/>
          </a:xfrm>
          <a:prstGeom prst="rect">
            <a:avLst/>
          </a:prstGeom>
          <a:noFill/>
        </p:spPr>
        <p:txBody>
          <a:bodyPr wrap="square">
            <a:spAutoFit/>
          </a:bodyPr>
          <a:lstStyle/>
          <a:p>
            <a:pPr marL="72000" indent="0">
              <a:lnSpc>
                <a:spcPct val="100000"/>
              </a:lnSpc>
              <a:buNone/>
            </a:pPr>
            <a:r>
              <a:rPr lang="cs-CZ" sz="1200" dirty="0">
                <a:solidFill>
                  <a:srgbClr val="0000DC"/>
                </a:solidFill>
                <a:latin typeface="Arial" panose="020B0604020202020204" pitchFamily="34" charset="0"/>
                <a:cs typeface="Arial" panose="020B0604020202020204" pitchFamily="34" charset="0"/>
              </a:rPr>
              <a:t>Oční lékařství</a:t>
            </a:r>
            <a:r>
              <a:rPr lang="pt-BR" sz="1200" dirty="0">
                <a:solidFill>
                  <a:srgbClr val="0000DC"/>
                </a:solidFill>
                <a:latin typeface="Arial" panose="020B0604020202020204" pitchFamily="34" charset="0"/>
                <a:cs typeface="Arial" panose="020B0604020202020204" pitchFamily="34" charset="0"/>
              </a:rPr>
              <a:t> (</a:t>
            </a:r>
            <a:r>
              <a:rPr lang="cs-CZ" sz="1200" dirty="0">
                <a:solidFill>
                  <a:srgbClr val="0000DC"/>
                </a:solidFill>
                <a:latin typeface="Arial" panose="020B0604020202020204" pitchFamily="34" charset="0"/>
                <a:cs typeface="Arial" panose="020B0604020202020204" pitchFamily="34" charset="0"/>
              </a:rPr>
              <a:t>aVLOL7X1</a:t>
            </a:r>
            <a:r>
              <a:rPr lang="pt-BR" sz="1200" dirty="0">
                <a:solidFill>
                  <a:srgbClr val="0000DC"/>
                </a:solidFill>
                <a:latin typeface="Arial" panose="020B0604020202020204" pitchFamily="34" charset="0"/>
                <a:cs typeface="Arial" panose="020B0604020202020204" pitchFamily="34" charset="0"/>
              </a:rPr>
              <a:t>) </a:t>
            </a:r>
          </a:p>
        </p:txBody>
      </p:sp>
      <p:pic>
        <p:nvPicPr>
          <p:cNvPr id="6" name="Obrázek 5">
            <a:extLst>
              <a:ext uri="{FF2B5EF4-FFF2-40B4-BE49-F238E27FC236}">
                <a16:creationId xmlns:a16="http://schemas.microsoft.com/office/drawing/2014/main" id="{64068516-3FAE-4D7C-B445-AAEFF5C00A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6938" y="3632461"/>
            <a:ext cx="2610941" cy="2719730"/>
          </a:xfrm>
          <a:prstGeom prst="rect">
            <a:avLst/>
          </a:prstGeom>
          <a:ln>
            <a:solidFill>
              <a:schemeClr val="tx1"/>
            </a:solidFill>
          </a:ln>
        </p:spPr>
      </p:pic>
    </p:spTree>
    <p:extLst>
      <p:ext uri="{BB962C8B-B14F-4D97-AF65-F5344CB8AC3E}">
        <p14:creationId xmlns:p14="http://schemas.microsoft.com/office/powerpoint/2010/main" val="919289953"/>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ablona-video-simu-cz" id="{70E413AE-DF36-2240-8C7F-4EE22D6865F2}" vid="{D59A1AE0-0475-294C-904D-2C6C3702E6DB}"/>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Prezentace_MU_CZ</Template>
  <TotalTime>2944</TotalTime>
  <Words>1008</Words>
  <Application>Microsoft Office PowerPoint</Application>
  <PresentationFormat>Širokoúhlá obrazovka</PresentationFormat>
  <Paragraphs>140</Paragraphs>
  <Slides>12</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12</vt:i4>
      </vt:variant>
    </vt:vector>
  </HeadingPairs>
  <TitlesOfParts>
    <vt:vector size="16" baseType="lpstr">
      <vt:lpstr>Arial</vt:lpstr>
      <vt:lpstr>Tahoma</vt:lpstr>
      <vt:lpstr>Wingdings</vt:lpstr>
      <vt:lpstr>Prezentace_MU_CZ</vt:lpstr>
      <vt:lpstr>Eye anatomy</vt:lpstr>
      <vt:lpstr>Outcome from learning</vt:lpstr>
      <vt:lpstr>Eyeball – bulbus oculi</vt:lpstr>
      <vt:lpstr>Cornea</vt:lpstr>
      <vt:lpstr>Sclera</vt:lpstr>
      <vt:lpstr>Iris</vt:lpstr>
      <vt:lpstr>Retina</vt:lpstr>
      <vt:lpstr>Intraocular space</vt:lpstr>
      <vt:lpstr>Additional ocular organs</vt:lpstr>
      <vt:lpstr>Visual pathway</vt:lpstr>
      <vt:lpstr>Take home message:</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Život ohrožující stavy u diabetiků</dc:title>
  <dc:creator>Vojtěch Bulhart</dc:creator>
  <cp:lastModifiedBy>Veronika Matušková</cp:lastModifiedBy>
  <cp:revision>22</cp:revision>
  <cp:lastPrinted>1601-01-01T00:00:00Z</cp:lastPrinted>
  <dcterms:created xsi:type="dcterms:W3CDTF">2020-08-24T06:00:57Z</dcterms:created>
  <dcterms:modified xsi:type="dcterms:W3CDTF">2021-10-23T19:50:38Z</dcterms:modified>
</cp:coreProperties>
</file>