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314" r:id="rId3"/>
    <p:sldId id="363" r:id="rId4"/>
    <p:sldId id="319" r:id="rId5"/>
    <p:sldId id="348" r:id="rId6"/>
    <p:sldId id="306" r:id="rId7"/>
    <p:sldId id="347" r:id="rId8"/>
    <p:sldId id="264" r:id="rId9"/>
    <p:sldId id="324" r:id="rId10"/>
    <p:sldId id="322" r:id="rId11"/>
    <p:sldId id="340" r:id="rId12"/>
    <p:sldId id="336" r:id="rId13"/>
    <p:sldId id="350" r:id="rId14"/>
    <p:sldId id="343" r:id="rId15"/>
    <p:sldId id="267" r:id="rId16"/>
    <p:sldId id="331" r:id="rId17"/>
    <p:sldId id="270" r:id="rId18"/>
    <p:sldId id="272" r:id="rId19"/>
    <p:sldId id="359" r:id="rId20"/>
    <p:sldId id="311" r:id="rId21"/>
    <p:sldId id="268" r:id="rId22"/>
    <p:sldId id="364" r:id="rId23"/>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FFFF"/>
    <a:srgbClr val="FF6600"/>
    <a:srgbClr val="FF9966"/>
    <a:srgbClr val="FF7C80"/>
    <a:srgbClr val="CCFF99"/>
    <a:srgbClr val="FF0000"/>
    <a:srgbClr val="FFFFCC"/>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605" autoAdjust="0"/>
    <p:restoredTop sz="96327" autoAdjust="0"/>
  </p:normalViewPr>
  <p:slideViewPr>
    <p:cSldViewPr>
      <p:cViewPr varScale="1">
        <p:scale>
          <a:sx n="114" d="100"/>
          <a:sy n="114" d="100"/>
        </p:scale>
        <p:origin x="221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09EE774B-05AA-49D1-A754-7C295915E1E3}" type="slidenum">
              <a:rPr lang="cs-CZ" altLang="cs-CZ"/>
              <a:pPr/>
              <a:t>‹#›</a:t>
            </a:fld>
            <a:endParaRPr lang="cs-CZ" altLang="cs-CZ"/>
          </a:p>
        </p:txBody>
      </p:sp>
    </p:spTree>
    <p:extLst>
      <p:ext uri="{BB962C8B-B14F-4D97-AF65-F5344CB8AC3E}">
        <p14:creationId xmlns:p14="http://schemas.microsoft.com/office/powerpoint/2010/main" val="9222507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Kliknutím lze upravit styl předlohy.</a:t>
            </a:r>
          </a:p>
        </p:txBody>
      </p:sp>
      <p:sp>
        <p:nvSpPr>
          <p:cNvPr id="4" name="Zástupný symbol pro datum 3"/>
          <p:cNvSpPr>
            <a:spLocks noGrp="1"/>
          </p:cNvSpPr>
          <p:nvPr>
            <p:ph type="dt" sz="half" idx="10"/>
          </p:nvPr>
        </p:nvSpPr>
        <p:spPr/>
        <p:txBody>
          <a:bodyPr/>
          <a:lstStyle>
            <a:lvl1pPr>
              <a:defRPr/>
            </a:lvl1pPr>
          </a:lstStyle>
          <a:p>
            <a:endParaRPr lang="cs-CZ" altLang="cs-CZ"/>
          </a:p>
        </p:txBody>
      </p:sp>
      <p:sp>
        <p:nvSpPr>
          <p:cNvPr id="5" name="Zástupný symbol pro zápatí 4"/>
          <p:cNvSpPr>
            <a:spLocks noGrp="1"/>
          </p:cNvSpPr>
          <p:nvPr>
            <p:ph type="ftr" sz="quarter" idx="11"/>
          </p:nvPr>
        </p:nvSpPr>
        <p:spPr/>
        <p:txBody>
          <a:bodyPr/>
          <a:lstStyle>
            <a:lvl1pPr>
              <a:defRPr/>
            </a:lvl1pPr>
          </a:lstStyle>
          <a:p>
            <a:endParaRPr lang="cs-CZ" altLang="cs-CZ"/>
          </a:p>
        </p:txBody>
      </p:sp>
      <p:sp>
        <p:nvSpPr>
          <p:cNvPr id="6" name="Zástupný symbol pro číslo snímku 5"/>
          <p:cNvSpPr>
            <a:spLocks noGrp="1"/>
          </p:cNvSpPr>
          <p:nvPr>
            <p:ph type="sldNum" sz="quarter" idx="12"/>
          </p:nvPr>
        </p:nvSpPr>
        <p:spPr/>
        <p:txBody>
          <a:bodyPr/>
          <a:lstStyle>
            <a:lvl1pPr>
              <a:defRPr/>
            </a:lvl1pPr>
          </a:lstStyle>
          <a:p>
            <a:fld id="{9B71184D-16B4-41DA-8850-A2EB29572996}" type="slidenum">
              <a:rPr lang="cs-CZ" altLang="cs-CZ"/>
              <a:pPr/>
              <a:t>‹#›</a:t>
            </a:fld>
            <a:endParaRPr lang="cs-CZ" altLang="cs-CZ"/>
          </a:p>
        </p:txBody>
      </p:sp>
    </p:spTree>
    <p:extLst>
      <p:ext uri="{BB962C8B-B14F-4D97-AF65-F5344CB8AC3E}">
        <p14:creationId xmlns:p14="http://schemas.microsoft.com/office/powerpoint/2010/main" val="2579699716"/>
      </p:ext>
    </p:extLst>
  </p:cSld>
  <p:clrMapOvr>
    <a:masterClrMapping/>
  </p:clrMapOvr>
  <p:transition spd="slow">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endParaRPr lang="cs-CZ" altLang="cs-CZ"/>
          </a:p>
        </p:txBody>
      </p:sp>
      <p:sp>
        <p:nvSpPr>
          <p:cNvPr id="5" name="Zástupný symbol pro zápatí 4"/>
          <p:cNvSpPr>
            <a:spLocks noGrp="1"/>
          </p:cNvSpPr>
          <p:nvPr>
            <p:ph type="ftr" sz="quarter" idx="11"/>
          </p:nvPr>
        </p:nvSpPr>
        <p:spPr/>
        <p:txBody>
          <a:bodyPr/>
          <a:lstStyle>
            <a:lvl1pPr>
              <a:defRPr/>
            </a:lvl1pPr>
          </a:lstStyle>
          <a:p>
            <a:endParaRPr lang="cs-CZ" altLang="cs-CZ"/>
          </a:p>
        </p:txBody>
      </p:sp>
      <p:sp>
        <p:nvSpPr>
          <p:cNvPr id="6" name="Zástupný symbol pro číslo snímku 5"/>
          <p:cNvSpPr>
            <a:spLocks noGrp="1"/>
          </p:cNvSpPr>
          <p:nvPr>
            <p:ph type="sldNum" sz="quarter" idx="12"/>
          </p:nvPr>
        </p:nvSpPr>
        <p:spPr/>
        <p:txBody>
          <a:bodyPr/>
          <a:lstStyle>
            <a:lvl1pPr>
              <a:defRPr/>
            </a:lvl1pPr>
          </a:lstStyle>
          <a:p>
            <a:fld id="{612C843A-B13D-418F-BE74-224C0B356CC4}" type="slidenum">
              <a:rPr lang="cs-CZ" altLang="cs-CZ"/>
              <a:pPr/>
              <a:t>‹#›</a:t>
            </a:fld>
            <a:endParaRPr lang="cs-CZ" altLang="cs-CZ"/>
          </a:p>
        </p:txBody>
      </p:sp>
    </p:spTree>
    <p:extLst>
      <p:ext uri="{BB962C8B-B14F-4D97-AF65-F5344CB8AC3E}">
        <p14:creationId xmlns:p14="http://schemas.microsoft.com/office/powerpoint/2010/main" val="4273066212"/>
      </p:ext>
    </p:extLst>
  </p:cSld>
  <p:clrMapOvr>
    <a:masterClrMapping/>
  </p:clrMapOvr>
  <p:transition spd="slow">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endParaRPr lang="cs-CZ" altLang="cs-CZ"/>
          </a:p>
        </p:txBody>
      </p:sp>
      <p:sp>
        <p:nvSpPr>
          <p:cNvPr id="5" name="Zástupný symbol pro zápatí 4"/>
          <p:cNvSpPr>
            <a:spLocks noGrp="1"/>
          </p:cNvSpPr>
          <p:nvPr>
            <p:ph type="ftr" sz="quarter" idx="11"/>
          </p:nvPr>
        </p:nvSpPr>
        <p:spPr/>
        <p:txBody>
          <a:bodyPr/>
          <a:lstStyle>
            <a:lvl1pPr>
              <a:defRPr/>
            </a:lvl1pPr>
          </a:lstStyle>
          <a:p>
            <a:endParaRPr lang="cs-CZ" altLang="cs-CZ"/>
          </a:p>
        </p:txBody>
      </p:sp>
      <p:sp>
        <p:nvSpPr>
          <p:cNvPr id="6" name="Zástupný symbol pro číslo snímku 5"/>
          <p:cNvSpPr>
            <a:spLocks noGrp="1"/>
          </p:cNvSpPr>
          <p:nvPr>
            <p:ph type="sldNum" sz="quarter" idx="12"/>
          </p:nvPr>
        </p:nvSpPr>
        <p:spPr/>
        <p:txBody>
          <a:bodyPr/>
          <a:lstStyle>
            <a:lvl1pPr>
              <a:defRPr/>
            </a:lvl1pPr>
          </a:lstStyle>
          <a:p>
            <a:fld id="{0E07AC71-7AF8-4313-AEFD-87C4183AAE72}" type="slidenum">
              <a:rPr lang="cs-CZ" altLang="cs-CZ"/>
              <a:pPr/>
              <a:t>‹#›</a:t>
            </a:fld>
            <a:endParaRPr lang="cs-CZ" altLang="cs-CZ"/>
          </a:p>
        </p:txBody>
      </p:sp>
    </p:spTree>
    <p:extLst>
      <p:ext uri="{BB962C8B-B14F-4D97-AF65-F5344CB8AC3E}">
        <p14:creationId xmlns:p14="http://schemas.microsoft.com/office/powerpoint/2010/main" val="1422103675"/>
      </p:ext>
    </p:extLst>
  </p:cSld>
  <p:clrMapOvr>
    <a:masterClrMapping/>
  </p:clrMapOvr>
  <p:transition spd="slow">
    <p:zo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a:t>Kliknutím lze upravit styl.</a:t>
            </a:r>
          </a:p>
        </p:txBody>
      </p:sp>
      <p:sp>
        <p:nvSpPr>
          <p:cNvPr id="3" name="Zástupný symbol pro tabulku 2"/>
          <p:cNvSpPr>
            <a:spLocks noGrp="1"/>
          </p:cNvSpPr>
          <p:nvPr>
            <p:ph type="tbl" idx="1"/>
          </p:nvPr>
        </p:nvSpPr>
        <p:spPr>
          <a:xfrm>
            <a:off x="457200" y="1600200"/>
            <a:ext cx="8229600" cy="4525963"/>
          </a:xfrm>
        </p:spPr>
        <p:txBody>
          <a:bodyPr/>
          <a:lstStyle/>
          <a:p>
            <a:endParaRPr lang="cs-CZ"/>
          </a:p>
        </p:txBody>
      </p:sp>
      <p:sp>
        <p:nvSpPr>
          <p:cNvPr id="4" name="Zástupný symbol pro datum 3"/>
          <p:cNvSpPr>
            <a:spLocks noGrp="1"/>
          </p:cNvSpPr>
          <p:nvPr>
            <p:ph type="dt" sz="half" idx="10"/>
          </p:nvPr>
        </p:nvSpPr>
        <p:spPr>
          <a:xfrm>
            <a:off x="457200" y="6245225"/>
            <a:ext cx="2133600" cy="476250"/>
          </a:xfrm>
        </p:spPr>
        <p:txBody>
          <a:bodyPr/>
          <a:lstStyle>
            <a:lvl1pPr>
              <a:defRPr/>
            </a:lvl1pPr>
          </a:lstStyle>
          <a:p>
            <a:endParaRPr lang="cs-CZ" altLang="cs-CZ"/>
          </a:p>
        </p:txBody>
      </p:sp>
      <p:sp>
        <p:nvSpPr>
          <p:cNvPr id="5" name="Zástupný symbol pro zápatí 4"/>
          <p:cNvSpPr>
            <a:spLocks noGrp="1"/>
          </p:cNvSpPr>
          <p:nvPr>
            <p:ph type="ftr" sz="quarter" idx="11"/>
          </p:nvPr>
        </p:nvSpPr>
        <p:spPr>
          <a:xfrm>
            <a:off x="3124200" y="6245225"/>
            <a:ext cx="2895600" cy="476250"/>
          </a:xfrm>
        </p:spPr>
        <p:txBody>
          <a:bodyPr/>
          <a:lstStyle>
            <a:lvl1pPr>
              <a:defRPr/>
            </a:lvl1pPr>
          </a:lstStyle>
          <a:p>
            <a:endParaRPr lang="cs-CZ" altLang="cs-CZ"/>
          </a:p>
        </p:txBody>
      </p:sp>
      <p:sp>
        <p:nvSpPr>
          <p:cNvPr id="6" name="Zástupný symbol pro číslo snímku 5"/>
          <p:cNvSpPr>
            <a:spLocks noGrp="1"/>
          </p:cNvSpPr>
          <p:nvPr>
            <p:ph type="sldNum" sz="quarter" idx="12"/>
          </p:nvPr>
        </p:nvSpPr>
        <p:spPr>
          <a:xfrm>
            <a:off x="6553200" y="6245225"/>
            <a:ext cx="2133600" cy="476250"/>
          </a:xfrm>
        </p:spPr>
        <p:txBody>
          <a:bodyPr/>
          <a:lstStyle>
            <a:lvl1pPr>
              <a:defRPr/>
            </a:lvl1pPr>
          </a:lstStyle>
          <a:p>
            <a:fld id="{5B833A8D-A62B-4321-B13B-6E3FE7E2EF6F}" type="slidenum">
              <a:rPr lang="cs-CZ" altLang="cs-CZ"/>
              <a:pPr/>
              <a:t>‹#›</a:t>
            </a:fld>
            <a:endParaRPr lang="cs-CZ" altLang="cs-CZ"/>
          </a:p>
        </p:txBody>
      </p:sp>
    </p:spTree>
    <p:extLst>
      <p:ext uri="{BB962C8B-B14F-4D97-AF65-F5344CB8AC3E}">
        <p14:creationId xmlns:p14="http://schemas.microsoft.com/office/powerpoint/2010/main" val="2735750943"/>
      </p:ext>
    </p:extLst>
  </p:cSld>
  <p:clrMapOvr>
    <a:masterClrMapping/>
  </p:clrMapOvr>
  <p:transition spd="slow">
    <p:zo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a:t>Kliknutím lze upravit styl.</a:t>
            </a:r>
          </a:p>
        </p:txBody>
      </p:sp>
      <p:sp>
        <p:nvSpPr>
          <p:cNvPr id="3" name="Zástupný symbol pro text 2"/>
          <p:cNvSpPr>
            <a:spLocks noGrp="1"/>
          </p:cNvSpPr>
          <p:nvPr>
            <p:ph type="body" sz="half" idx="1"/>
          </p:nvPr>
        </p:nvSpPr>
        <p:spPr>
          <a:xfrm>
            <a:off x="457200" y="1600200"/>
            <a:ext cx="4038600" cy="452596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a:xfrm>
            <a:off x="457200" y="6245225"/>
            <a:ext cx="2133600" cy="476250"/>
          </a:xfrm>
        </p:spPr>
        <p:txBody>
          <a:bodyPr/>
          <a:lstStyle>
            <a:lvl1pPr>
              <a:defRPr/>
            </a:lvl1pPr>
          </a:lstStyle>
          <a:p>
            <a:endParaRPr lang="cs-CZ" altLang="cs-CZ"/>
          </a:p>
        </p:txBody>
      </p:sp>
      <p:sp>
        <p:nvSpPr>
          <p:cNvPr id="6" name="Zástupný symbol pro zápatí 5"/>
          <p:cNvSpPr>
            <a:spLocks noGrp="1"/>
          </p:cNvSpPr>
          <p:nvPr>
            <p:ph type="ftr" sz="quarter" idx="11"/>
          </p:nvPr>
        </p:nvSpPr>
        <p:spPr>
          <a:xfrm>
            <a:off x="3124200" y="6245225"/>
            <a:ext cx="2895600" cy="476250"/>
          </a:xfrm>
        </p:spPr>
        <p:txBody>
          <a:bodyPr/>
          <a:lstStyle>
            <a:lvl1pPr>
              <a:defRPr/>
            </a:lvl1pPr>
          </a:lstStyle>
          <a:p>
            <a:endParaRPr lang="cs-CZ" altLang="cs-CZ"/>
          </a:p>
        </p:txBody>
      </p:sp>
      <p:sp>
        <p:nvSpPr>
          <p:cNvPr id="7" name="Zástupný symbol pro číslo snímku 6"/>
          <p:cNvSpPr>
            <a:spLocks noGrp="1"/>
          </p:cNvSpPr>
          <p:nvPr>
            <p:ph type="sldNum" sz="quarter" idx="12"/>
          </p:nvPr>
        </p:nvSpPr>
        <p:spPr>
          <a:xfrm>
            <a:off x="6553200" y="6245225"/>
            <a:ext cx="2133600" cy="476250"/>
          </a:xfrm>
        </p:spPr>
        <p:txBody>
          <a:bodyPr/>
          <a:lstStyle>
            <a:lvl1pPr>
              <a:defRPr/>
            </a:lvl1pPr>
          </a:lstStyle>
          <a:p>
            <a:fld id="{CB593888-CB52-4D54-ACFB-14F0967A6CCF}" type="slidenum">
              <a:rPr lang="cs-CZ" altLang="cs-CZ"/>
              <a:pPr/>
              <a:t>‹#›</a:t>
            </a:fld>
            <a:endParaRPr lang="cs-CZ" altLang="cs-CZ"/>
          </a:p>
        </p:txBody>
      </p:sp>
    </p:spTree>
    <p:extLst>
      <p:ext uri="{BB962C8B-B14F-4D97-AF65-F5344CB8AC3E}">
        <p14:creationId xmlns:p14="http://schemas.microsoft.com/office/powerpoint/2010/main" val="3703688844"/>
      </p:ext>
    </p:extLst>
  </p:cSld>
  <p:clrMapOvr>
    <a:masterClrMapping/>
  </p:clrMapOvr>
  <p:transition spd="slow">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endParaRPr lang="cs-CZ" altLang="cs-CZ"/>
          </a:p>
        </p:txBody>
      </p:sp>
      <p:sp>
        <p:nvSpPr>
          <p:cNvPr id="5" name="Zástupný symbol pro zápatí 4"/>
          <p:cNvSpPr>
            <a:spLocks noGrp="1"/>
          </p:cNvSpPr>
          <p:nvPr>
            <p:ph type="ftr" sz="quarter" idx="11"/>
          </p:nvPr>
        </p:nvSpPr>
        <p:spPr/>
        <p:txBody>
          <a:bodyPr/>
          <a:lstStyle>
            <a:lvl1pPr>
              <a:defRPr/>
            </a:lvl1pPr>
          </a:lstStyle>
          <a:p>
            <a:endParaRPr lang="cs-CZ" altLang="cs-CZ"/>
          </a:p>
        </p:txBody>
      </p:sp>
      <p:sp>
        <p:nvSpPr>
          <p:cNvPr id="6" name="Zástupný symbol pro číslo snímku 5"/>
          <p:cNvSpPr>
            <a:spLocks noGrp="1"/>
          </p:cNvSpPr>
          <p:nvPr>
            <p:ph type="sldNum" sz="quarter" idx="12"/>
          </p:nvPr>
        </p:nvSpPr>
        <p:spPr/>
        <p:txBody>
          <a:bodyPr/>
          <a:lstStyle>
            <a:lvl1pPr>
              <a:defRPr/>
            </a:lvl1pPr>
          </a:lstStyle>
          <a:p>
            <a:fld id="{7A78428C-4A6A-4476-BA49-44593971E7F9}" type="slidenum">
              <a:rPr lang="cs-CZ" altLang="cs-CZ"/>
              <a:pPr/>
              <a:t>‹#›</a:t>
            </a:fld>
            <a:endParaRPr lang="cs-CZ" altLang="cs-CZ"/>
          </a:p>
        </p:txBody>
      </p:sp>
    </p:spTree>
    <p:extLst>
      <p:ext uri="{BB962C8B-B14F-4D97-AF65-F5344CB8AC3E}">
        <p14:creationId xmlns:p14="http://schemas.microsoft.com/office/powerpoint/2010/main" val="2730392139"/>
      </p:ext>
    </p:extLst>
  </p:cSld>
  <p:clrMapOvr>
    <a:masterClrMapping/>
  </p:clrMapOvr>
  <p:transition spd="slow">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lvl1pPr>
              <a:defRPr/>
            </a:lvl1pPr>
          </a:lstStyle>
          <a:p>
            <a:endParaRPr lang="cs-CZ" altLang="cs-CZ"/>
          </a:p>
        </p:txBody>
      </p:sp>
      <p:sp>
        <p:nvSpPr>
          <p:cNvPr id="5" name="Zástupný symbol pro zápatí 4"/>
          <p:cNvSpPr>
            <a:spLocks noGrp="1"/>
          </p:cNvSpPr>
          <p:nvPr>
            <p:ph type="ftr" sz="quarter" idx="11"/>
          </p:nvPr>
        </p:nvSpPr>
        <p:spPr/>
        <p:txBody>
          <a:bodyPr/>
          <a:lstStyle>
            <a:lvl1pPr>
              <a:defRPr/>
            </a:lvl1pPr>
          </a:lstStyle>
          <a:p>
            <a:endParaRPr lang="cs-CZ" altLang="cs-CZ"/>
          </a:p>
        </p:txBody>
      </p:sp>
      <p:sp>
        <p:nvSpPr>
          <p:cNvPr id="6" name="Zástupný symbol pro číslo snímku 5"/>
          <p:cNvSpPr>
            <a:spLocks noGrp="1"/>
          </p:cNvSpPr>
          <p:nvPr>
            <p:ph type="sldNum" sz="quarter" idx="12"/>
          </p:nvPr>
        </p:nvSpPr>
        <p:spPr/>
        <p:txBody>
          <a:bodyPr/>
          <a:lstStyle>
            <a:lvl1pPr>
              <a:defRPr/>
            </a:lvl1pPr>
          </a:lstStyle>
          <a:p>
            <a:fld id="{6D1B5441-9F22-4151-B9A3-CE87BFB5139D}" type="slidenum">
              <a:rPr lang="cs-CZ" altLang="cs-CZ"/>
              <a:pPr/>
              <a:t>‹#›</a:t>
            </a:fld>
            <a:endParaRPr lang="cs-CZ" altLang="cs-CZ"/>
          </a:p>
        </p:txBody>
      </p:sp>
    </p:spTree>
    <p:extLst>
      <p:ext uri="{BB962C8B-B14F-4D97-AF65-F5344CB8AC3E}">
        <p14:creationId xmlns:p14="http://schemas.microsoft.com/office/powerpoint/2010/main" val="2552267561"/>
      </p:ext>
    </p:extLst>
  </p:cSld>
  <p:clrMapOvr>
    <a:masterClrMapping/>
  </p:clrMapOvr>
  <p:transition spd="slow">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lvl1pPr>
              <a:defRPr/>
            </a:lvl1pPr>
          </a:lstStyle>
          <a:p>
            <a:endParaRPr lang="cs-CZ" altLang="cs-CZ"/>
          </a:p>
        </p:txBody>
      </p:sp>
      <p:sp>
        <p:nvSpPr>
          <p:cNvPr id="6" name="Zástupný symbol pro zápatí 5"/>
          <p:cNvSpPr>
            <a:spLocks noGrp="1"/>
          </p:cNvSpPr>
          <p:nvPr>
            <p:ph type="ftr" sz="quarter" idx="11"/>
          </p:nvPr>
        </p:nvSpPr>
        <p:spPr/>
        <p:txBody>
          <a:bodyPr/>
          <a:lstStyle>
            <a:lvl1pPr>
              <a:defRPr/>
            </a:lvl1pPr>
          </a:lstStyle>
          <a:p>
            <a:endParaRPr lang="cs-CZ" altLang="cs-CZ"/>
          </a:p>
        </p:txBody>
      </p:sp>
      <p:sp>
        <p:nvSpPr>
          <p:cNvPr id="7" name="Zástupný symbol pro číslo snímku 6"/>
          <p:cNvSpPr>
            <a:spLocks noGrp="1"/>
          </p:cNvSpPr>
          <p:nvPr>
            <p:ph type="sldNum" sz="quarter" idx="12"/>
          </p:nvPr>
        </p:nvSpPr>
        <p:spPr/>
        <p:txBody>
          <a:bodyPr/>
          <a:lstStyle>
            <a:lvl1pPr>
              <a:defRPr/>
            </a:lvl1pPr>
          </a:lstStyle>
          <a:p>
            <a:fld id="{C42EE63B-E644-4464-98AA-22A72F7FB7A5}" type="slidenum">
              <a:rPr lang="cs-CZ" altLang="cs-CZ"/>
              <a:pPr/>
              <a:t>‹#›</a:t>
            </a:fld>
            <a:endParaRPr lang="cs-CZ" altLang="cs-CZ"/>
          </a:p>
        </p:txBody>
      </p:sp>
    </p:spTree>
    <p:extLst>
      <p:ext uri="{BB962C8B-B14F-4D97-AF65-F5344CB8AC3E}">
        <p14:creationId xmlns:p14="http://schemas.microsoft.com/office/powerpoint/2010/main" val="1143936596"/>
      </p:ext>
    </p:extLst>
  </p:cSld>
  <p:clrMapOvr>
    <a:masterClrMapping/>
  </p:clrMapOvr>
  <p:transition spd="slow">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lvl1pPr>
              <a:defRPr/>
            </a:lvl1pPr>
          </a:lstStyle>
          <a:p>
            <a:endParaRPr lang="cs-CZ" altLang="cs-CZ"/>
          </a:p>
        </p:txBody>
      </p:sp>
      <p:sp>
        <p:nvSpPr>
          <p:cNvPr id="8" name="Zástupný symbol pro zápatí 7"/>
          <p:cNvSpPr>
            <a:spLocks noGrp="1"/>
          </p:cNvSpPr>
          <p:nvPr>
            <p:ph type="ftr" sz="quarter" idx="11"/>
          </p:nvPr>
        </p:nvSpPr>
        <p:spPr/>
        <p:txBody>
          <a:bodyPr/>
          <a:lstStyle>
            <a:lvl1pPr>
              <a:defRPr/>
            </a:lvl1pPr>
          </a:lstStyle>
          <a:p>
            <a:endParaRPr lang="cs-CZ" altLang="cs-CZ"/>
          </a:p>
        </p:txBody>
      </p:sp>
      <p:sp>
        <p:nvSpPr>
          <p:cNvPr id="9" name="Zástupný symbol pro číslo snímku 8"/>
          <p:cNvSpPr>
            <a:spLocks noGrp="1"/>
          </p:cNvSpPr>
          <p:nvPr>
            <p:ph type="sldNum" sz="quarter" idx="12"/>
          </p:nvPr>
        </p:nvSpPr>
        <p:spPr/>
        <p:txBody>
          <a:bodyPr/>
          <a:lstStyle>
            <a:lvl1pPr>
              <a:defRPr/>
            </a:lvl1pPr>
          </a:lstStyle>
          <a:p>
            <a:fld id="{904792F8-9636-4DCF-9732-FFBEA8F936B3}" type="slidenum">
              <a:rPr lang="cs-CZ" altLang="cs-CZ"/>
              <a:pPr/>
              <a:t>‹#›</a:t>
            </a:fld>
            <a:endParaRPr lang="cs-CZ" altLang="cs-CZ"/>
          </a:p>
        </p:txBody>
      </p:sp>
    </p:spTree>
    <p:extLst>
      <p:ext uri="{BB962C8B-B14F-4D97-AF65-F5344CB8AC3E}">
        <p14:creationId xmlns:p14="http://schemas.microsoft.com/office/powerpoint/2010/main" val="2078301476"/>
      </p:ext>
    </p:extLst>
  </p:cSld>
  <p:clrMapOvr>
    <a:masterClrMapping/>
  </p:clrMapOvr>
  <p:transition spd="slow">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lvl1pPr>
              <a:defRPr/>
            </a:lvl1pPr>
          </a:lstStyle>
          <a:p>
            <a:endParaRPr lang="cs-CZ" altLang="cs-CZ"/>
          </a:p>
        </p:txBody>
      </p:sp>
      <p:sp>
        <p:nvSpPr>
          <p:cNvPr id="4" name="Zástupný symbol pro zápatí 3"/>
          <p:cNvSpPr>
            <a:spLocks noGrp="1"/>
          </p:cNvSpPr>
          <p:nvPr>
            <p:ph type="ftr" sz="quarter" idx="11"/>
          </p:nvPr>
        </p:nvSpPr>
        <p:spPr/>
        <p:txBody>
          <a:bodyPr/>
          <a:lstStyle>
            <a:lvl1pPr>
              <a:defRPr/>
            </a:lvl1pPr>
          </a:lstStyle>
          <a:p>
            <a:endParaRPr lang="cs-CZ" altLang="cs-CZ"/>
          </a:p>
        </p:txBody>
      </p:sp>
      <p:sp>
        <p:nvSpPr>
          <p:cNvPr id="5" name="Zástupný symbol pro číslo snímku 4"/>
          <p:cNvSpPr>
            <a:spLocks noGrp="1"/>
          </p:cNvSpPr>
          <p:nvPr>
            <p:ph type="sldNum" sz="quarter" idx="12"/>
          </p:nvPr>
        </p:nvSpPr>
        <p:spPr/>
        <p:txBody>
          <a:bodyPr/>
          <a:lstStyle>
            <a:lvl1pPr>
              <a:defRPr/>
            </a:lvl1pPr>
          </a:lstStyle>
          <a:p>
            <a:fld id="{F05A9DC8-4DE5-4378-B2EF-C14D74FC0022}" type="slidenum">
              <a:rPr lang="cs-CZ" altLang="cs-CZ"/>
              <a:pPr/>
              <a:t>‹#›</a:t>
            </a:fld>
            <a:endParaRPr lang="cs-CZ" altLang="cs-CZ"/>
          </a:p>
        </p:txBody>
      </p:sp>
    </p:spTree>
    <p:extLst>
      <p:ext uri="{BB962C8B-B14F-4D97-AF65-F5344CB8AC3E}">
        <p14:creationId xmlns:p14="http://schemas.microsoft.com/office/powerpoint/2010/main" val="3653912181"/>
      </p:ext>
    </p:extLst>
  </p:cSld>
  <p:clrMapOvr>
    <a:masterClrMapping/>
  </p:clrMapOvr>
  <p:transition spd="slow">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lvl1pPr>
          </a:lstStyle>
          <a:p>
            <a:endParaRPr lang="cs-CZ" altLang="cs-CZ"/>
          </a:p>
        </p:txBody>
      </p:sp>
      <p:sp>
        <p:nvSpPr>
          <p:cNvPr id="3" name="Zástupný symbol pro zápatí 2"/>
          <p:cNvSpPr>
            <a:spLocks noGrp="1"/>
          </p:cNvSpPr>
          <p:nvPr>
            <p:ph type="ftr" sz="quarter" idx="11"/>
          </p:nvPr>
        </p:nvSpPr>
        <p:spPr/>
        <p:txBody>
          <a:bodyPr/>
          <a:lstStyle>
            <a:lvl1pPr>
              <a:defRPr/>
            </a:lvl1pPr>
          </a:lstStyle>
          <a:p>
            <a:endParaRPr lang="cs-CZ" altLang="cs-CZ"/>
          </a:p>
        </p:txBody>
      </p:sp>
      <p:sp>
        <p:nvSpPr>
          <p:cNvPr id="4" name="Zástupný symbol pro číslo snímku 3"/>
          <p:cNvSpPr>
            <a:spLocks noGrp="1"/>
          </p:cNvSpPr>
          <p:nvPr>
            <p:ph type="sldNum" sz="quarter" idx="12"/>
          </p:nvPr>
        </p:nvSpPr>
        <p:spPr/>
        <p:txBody>
          <a:bodyPr/>
          <a:lstStyle>
            <a:lvl1pPr>
              <a:defRPr/>
            </a:lvl1pPr>
          </a:lstStyle>
          <a:p>
            <a:fld id="{C0BA028D-59B7-4B89-BFCA-589B3C3CD059}" type="slidenum">
              <a:rPr lang="cs-CZ" altLang="cs-CZ"/>
              <a:pPr/>
              <a:t>‹#›</a:t>
            </a:fld>
            <a:endParaRPr lang="cs-CZ" altLang="cs-CZ"/>
          </a:p>
        </p:txBody>
      </p:sp>
    </p:spTree>
    <p:extLst>
      <p:ext uri="{BB962C8B-B14F-4D97-AF65-F5344CB8AC3E}">
        <p14:creationId xmlns:p14="http://schemas.microsoft.com/office/powerpoint/2010/main" val="551423520"/>
      </p:ext>
    </p:extLst>
  </p:cSld>
  <p:clrMapOvr>
    <a:masterClrMapping/>
  </p:clrMapOvr>
  <p:transition spd="slow">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cs-CZ" altLang="cs-CZ"/>
          </a:p>
        </p:txBody>
      </p:sp>
      <p:sp>
        <p:nvSpPr>
          <p:cNvPr id="6" name="Zástupný symbol pro zápatí 5"/>
          <p:cNvSpPr>
            <a:spLocks noGrp="1"/>
          </p:cNvSpPr>
          <p:nvPr>
            <p:ph type="ftr" sz="quarter" idx="11"/>
          </p:nvPr>
        </p:nvSpPr>
        <p:spPr/>
        <p:txBody>
          <a:bodyPr/>
          <a:lstStyle>
            <a:lvl1pPr>
              <a:defRPr/>
            </a:lvl1pPr>
          </a:lstStyle>
          <a:p>
            <a:endParaRPr lang="cs-CZ" altLang="cs-CZ"/>
          </a:p>
        </p:txBody>
      </p:sp>
      <p:sp>
        <p:nvSpPr>
          <p:cNvPr id="7" name="Zástupný symbol pro číslo snímku 6"/>
          <p:cNvSpPr>
            <a:spLocks noGrp="1"/>
          </p:cNvSpPr>
          <p:nvPr>
            <p:ph type="sldNum" sz="quarter" idx="12"/>
          </p:nvPr>
        </p:nvSpPr>
        <p:spPr/>
        <p:txBody>
          <a:bodyPr/>
          <a:lstStyle>
            <a:lvl1pPr>
              <a:defRPr/>
            </a:lvl1pPr>
          </a:lstStyle>
          <a:p>
            <a:fld id="{FD3BE789-C162-4D5D-BDD9-352EC08706D8}" type="slidenum">
              <a:rPr lang="cs-CZ" altLang="cs-CZ"/>
              <a:pPr/>
              <a:t>‹#›</a:t>
            </a:fld>
            <a:endParaRPr lang="cs-CZ" altLang="cs-CZ"/>
          </a:p>
        </p:txBody>
      </p:sp>
    </p:spTree>
    <p:extLst>
      <p:ext uri="{BB962C8B-B14F-4D97-AF65-F5344CB8AC3E}">
        <p14:creationId xmlns:p14="http://schemas.microsoft.com/office/powerpoint/2010/main" val="62886923"/>
      </p:ext>
    </p:extLst>
  </p:cSld>
  <p:clrMapOvr>
    <a:masterClrMapping/>
  </p:clrMapOvr>
  <p:transition spd="slow">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cs-CZ" altLang="cs-CZ"/>
          </a:p>
        </p:txBody>
      </p:sp>
      <p:sp>
        <p:nvSpPr>
          <p:cNvPr id="6" name="Zástupný symbol pro zápatí 5"/>
          <p:cNvSpPr>
            <a:spLocks noGrp="1"/>
          </p:cNvSpPr>
          <p:nvPr>
            <p:ph type="ftr" sz="quarter" idx="11"/>
          </p:nvPr>
        </p:nvSpPr>
        <p:spPr/>
        <p:txBody>
          <a:bodyPr/>
          <a:lstStyle>
            <a:lvl1pPr>
              <a:defRPr/>
            </a:lvl1pPr>
          </a:lstStyle>
          <a:p>
            <a:endParaRPr lang="cs-CZ" altLang="cs-CZ"/>
          </a:p>
        </p:txBody>
      </p:sp>
      <p:sp>
        <p:nvSpPr>
          <p:cNvPr id="7" name="Zástupný symbol pro číslo snímku 6"/>
          <p:cNvSpPr>
            <a:spLocks noGrp="1"/>
          </p:cNvSpPr>
          <p:nvPr>
            <p:ph type="sldNum" sz="quarter" idx="12"/>
          </p:nvPr>
        </p:nvSpPr>
        <p:spPr/>
        <p:txBody>
          <a:bodyPr/>
          <a:lstStyle>
            <a:lvl1pPr>
              <a:defRPr/>
            </a:lvl1pPr>
          </a:lstStyle>
          <a:p>
            <a:fld id="{F948420F-C956-4810-B160-F12D773FFAD2}" type="slidenum">
              <a:rPr lang="cs-CZ" altLang="cs-CZ"/>
              <a:pPr/>
              <a:t>‹#›</a:t>
            </a:fld>
            <a:endParaRPr lang="cs-CZ" altLang="cs-CZ"/>
          </a:p>
        </p:txBody>
      </p:sp>
    </p:spTree>
    <p:extLst>
      <p:ext uri="{BB962C8B-B14F-4D97-AF65-F5344CB8AC3E}">
        <p14:creationId xmlns:p14="http://schemas.microsoft.com/office/powerpoint/2010/main" val="2826051369"/>
      </p:ext>
    </p:extLst>
  </p:cSld>
  <p:clrMapOvr>
    <a:masterClrMapping/>
  </p:clrMapOvr>
  <p:transition spd="slow">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cs-CZ" altLang="cs-CZ"/>
              <a:t>Klepnutím lze upravit styl předlohy nadpisů</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cs-CZ" altLang="cs-CZ"/>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cs-CZ" altLang="cs-CZ"/>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95831DBA-33FD-4700-902D-B20777C80865}" type="slidenum">
              <a:rPr lang="cs-CZ" altLang="cs-CZ"/>
              <a:pPr/>
              <a:t>‹#›</a:t>
            </a:fld>
            <a:endParaRPr lang="cs-CZ"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spd="slow">
    <p:zoom/>
  </p:transition>
  <p:hf hdr="0" ftr="0" dt="0"/>
  <p:txStyles>
    <p:titleStyle>
      <a:lvl1pPr algn="ctr" rtl="0" fontAlgn="base">
        <a:spcBef>
          <a:spcPct val="0"/>
        </a:spcBef>
        <a:spcAft>
          <a:spcPct val="0"/>
        </a:spcAft>
        <a:defRPr sz="3800" b="1">
          <a:solidFill>
            <a:srgbClr val="0000CC"/>
          </a:solidFill>
          <a:latin typeface="+mj-lt"/>
          <a:ea typeface="+mj-ea"/>
          <a:cs typeface="+mj-cs"/>
        </a:defRPr>
      </a:lvl1pPr>
      <a:lvl2pPr algn="ctr" rtl="0" fontAlgn="base">
        <a:spcBef>
          <a:spcPct val="0"/>
        </a:spcBef>
        <a:spcAft>
          <a:spcPct val="0"/>
        </a:spcAft>
        <a:defRPr sz="3800" b="1">
          <a:solidFill>
            <a:srgbClr val="0000CC"/>
          </a:solidFill>
          <a:latin typeface="Times New Roman" pitchFamily="18" charset="0"/>
        </a:defRPr>
      </a:lvl2pPr>
      <a:lvl3pPr algn="ctr" rtl="0" fontAlgn="base">
        <a:spcBef>
          <a:spcPct val="0"/>
        </a:spcBef>
        <a:spcAft>
          <a:spcPct val="0"/>
        </a:spcAft>
        <a:defRPr sz="3800" b="1">
          <a:solidFill>
            <a:srgbClr val="0000CC"/>
          </a:solidFill>
          <a:latin typeface="Times New Roman" pitchFamily="18" charset="0"/>
        </a:defRPr>
      </a:lvl3pPr>
      <a:lvl4pPr algn="ctr" rtl="0" fontAlgn="base">
        <a:spcBef>
          <a:spcPct val="0"/>
        </a:spcBef>
        <a:spcAft>
          <a:spcPct val="0"/>
        </a:spcAft>
        <a:defRPr sz="3800" b="1">
          <a:solidFill>
            <a:srgbClr val="0000CC"/>
          </a:solidFill>
          <a:latin typeface="Times New Roman" pitchFamily="18" charset="0"/>
        </a:defRPr>
      </a:lvl4pPr>
      <a:lvl5pPr algn="ctr" rtl="0" fontAlgn="base">
        <a:spcBef>
          <a:spcPct val="0"/>
        </a:spcBef>
        <a:spcAft>
          <a:spcPct val="0"/>
        </a:spcAft>
        <a:defRPr sz="3800" b="1">
          <a:solidFill>
            <a:srgbClr val="0000CC"/>
          </a:solidFill>
          <a:latin typeface="Times New Roman" pitchFamily="18" charset="0"/>
        </a:defRPr>
      </a:lvl5pPr>
      <a:lvl6pPr marL="457200" algn="ctr" rtl="0" fontAlgn="base">
        <a:spcBef>
          <a:spcPct val="0"/>
        </a:spcBef>
        <a:spcAft>
          <a:spcPct val="0"/>
        </a:spcAft>
        <a:defRPr sz="3800" b="1">
          <a:solidFill>
            <a:srgbClr val="0000CC"/>
          </a:solidFill>
          <a:latin typeface="Times New Roman" pitchFamily="18" charset="0"/>
        </a:defRPr>
      </a:lvl6pPr>
      <a:lvl7pPr marL="914400" algn="ctr" rtl="0" fontAlgn="base">
        <a:spcBef>
          <a:spcPct val="0"/>
        </a:spcBef>
        <a:spcAft>
          <a:spcPct val="0"/>
        </a:spcAft>
        <a:defRPr sz="3800" b="1">
          <a:solidFill>
            <a:srgbClr val="0000CC"/>
          </a:solidFill>
          <a:latin typeface="Times New Roman" pitchFamily="18" charset="0"/>
        </a:defRPr>
      </a:lvl7pPr>
      <a:lvl8pPr marL="1371600" algn="ctr" rtl="0" fontAlgn="base">
        <a:spcBef>
          <a:spcPct val="0"/>
        </a:spcBef>
        <a:spcAft>
          <a:spcPct val="0"/>
        </a:spcAft>
        <a:defRPr sz="3800" b="1">
          <a:solidFill>
            <a:srgbClr val="0000CC"/>
          </a:solidFill>
          <a:latin typeface="Times New Roman" pitchFamily="18" charset="0"/>
        </a:defRPr>
      </a:lvl8pPr>
      <a:lvl9pPr marL="1828800" algn="ctr" rtl="0" fontAlgn="base">
        <a:spcBef>
          <a:spcPct val="0"/>
        </a:spcBef>
        <a:spcAft>
          <a:spcPct val="0"/>
        </a:spcAft>
        <a:defRPr sz="3800" b="1">
          <a:solidFill>
            <a:srgbClr val="0000CC"/>
          </a:solidFill>
          <a:latin typeface="Times New Roman" pitchFamily="18" charset="0"/>
        </a:defRPr>
      </a:lvl9pPr>
    </p:titleStyle>
    <p:bodyStyle>
      <a:lvl1pPr marL="342900" indent="-342900" algn="l" rtl="0" fontAlgn="base">
        <a:spcBef>
          <a:spcPct val="20000"/>
        </a:spcBef>
        <a:spcAft>
          <a:spcPct val="0"/>
        </a:spcAft>
        <a:buChar char="•"/>
        <a:defRPr sz="27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cid:image001.png@01D8BE19.5BE53F00"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Layout" Target="../slideLayouts/slideLayout4.xml"/><Relationship Id="rId5" Type="http://schemas.openxmlformats.org/officeDocument/2006/relationships/image" Target="../media/image6.jpeg"/><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číslo snímku 5"/>
          <p:cNvSpPr>
            <a:spLocks noGrp="1"/>
          </p:cNvSpPr>
          <p:nvPr>
            <p:ph type="sldNum" sz="quarter" idx="12"/>
          </p:nvPr>
        </p:nvSpPr>
        <p:spPr/>
        <p:txBody>
          <a:bodyPr/>
          <a:lstStyle/>
          <a:p>
            <a:fld id="{59015C63-3E11-462E-A456-7EAD4A1E3B59}" type="slidenum">
              <a:rPr lang="cs-CZ" altLang="cs-CZ"/>
              <a:pPr/>
              <a:t>1</a:t>
            </a:fld>
            <a:endParaRPr lang="cs-CZ" altLang="cs-CZ"/>
          </a:p>
        </p:txBody>
      </p:sp>
      <p:sp>
        <p:nvSpPr>
          <p:cNvPr id="2050" name="Rectangle 2"/>
          <p:cNvSpPr>
            <a:spLocks noGrp="1" noChangeArrowheads="1"/>
          </p:cNvSpPr>
          <p:nvPr>
            <p:ph type="ctrTitle"/>
          </p:nvPr>
        </p:nvSpPr>
        <p:spPr>
          <a:xfrm>
            <a:off x="0" y="1628800"/>
            <a:ext cx="9144000" cy="863600"/>
          </a:xfrm>
        </p:spPr>
        <p:txBody>
          <a:bodyPr/>
          <a:lstStyle/>
          <a:p>
            <a:pPr>
              <a:lnSpc>
                <a:spcPct val="110000"/>
              </a:lnSpc>
            </a:pPr>
            <a:r>
              <a:rPr lang="en-GB" altLang="cs-CZ" dirty="0">
                <a:solidFill>
                  <a:srgbClr val="0000FF"/>
                </a:solidFill>
              </a:rPr>
              <a:t>Handling chemical substances</a:t>
            </a:r>
          </a:p>
        </p:txBody>
      </p:sp>
      <p:sp>
        <p:nvSpPr>
          <p:cNvPr id="5" name="Rectangle 3">
            <a:extLst>
              <a:ext uri="{FF2B5EF4-FFF2-40B4-BE49-F238E27FC236}">
                <a16:creationId xmlns:a16="http://schemas.microsoft.com/office/drawing/2014/main" id="{907A10B8-46E7-4191-24E5-5F6A74F8CD2C}"/>
              </a:ext>
            </a:extLst>
          </p:cNvPr>
          <p:cNvSpPr>
            <a:spLocks noGrp="1" noChangeArrowheads="1"/>
          </p:cNvSpPr>
          <p:nvPr>
            <p:ph type="subTitle" idx="1"/>
          </p:nvPr>
        </p:nvSpPr>
        <p:spPr>
          <a:xfrm>
            <a:off x="827087" y="3356992"/>
            <a:ext cx="7489825" cy="2232248"/>
          </a:xfrm>
        </p:spPr>
        <p:txBody>
          <a:bodyPr/>
          <a:lstStyle/>
          <a:p>
            <a:pPr>
              <a:lnSpc>
                <a:spcPct val="150000"/>
              </a:lnSpc>
            </a:pPr>
            <a:r>
              <a:rPr lang="en-GB" altLang="cs-CZ" sz="2300" b="1" dirty="0"/>
              <a:t>A brief overview for students of Faculty of Medicine</a:t>
            </a:r>
          </a:p>
          <a:p>
            <a:pPr>
              <a:lnSpc>
                <a:spcPct val="150000"/>
              </a:lnSpc>
            </a:pPr>
            <a:r>
              <a:rPr lang="en-GB" altLang="cs-CZ" sz="2300" dirty="0"/>
              <a:t> </a:t>
            </a:r>
            <a:r>
              <a:rPr lang="cs-CZ" altLang="cs-CZ" sz="2300" dirty="0"/>
              <a:t>Jiří Dostál</a:t>
            </a:r>
          </a:p>
          <a:p>
            <a:pPr>
              <a:lnSpc>
                <a:spcPct val="150000"/>
              </a:lnSpc>
            </a:pPr>
            <a:r>
              <a:rPr lang="en-GB" altLang="cs-CZ" sz="2300" dirty="0"/>
              <a:t>Department of Biochemistry </a:t>
            </a:r>
          </a:p>
          <a:p>
            <a:pPr>
              <a:lnSpc>
                <a:spcPct val="150000"/>
              </a:lnSpc>
            </a:pPr>
            <a:endParaRPr lang="en-GB" altLang="cs-CZ" sz="2300" dirty="0"/>
          </a:p>
        </p:txBody>
      </p:sp>
      <p:pic>
        <p:nvPicPr>
          <p:cNvPr id="7" name="Obrázek 6">
            <a:extLst>
              <a:ext uri="{FF2B5EF4-FFF2-40B4-BE49-F238E27FC236}">
                <a16:creationId xmlns:a16="http://schemas.microsoft.com/office/drawing/2014/main" id="{10D2FE3E-ECB0-430A-B2C5-CB6B9F066874}"/>
              </a:ext>
            </a:extLst>
          </p:cNvPr>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284162" y="464502"/>
            <a:ext cx="1374775" cy="525145"/>
          </a:xfrm>
          <a:prstGeom prst="rect">
            <a:avLst/>
          </a:prstGeom>
          <a:noFill/>
          <a:ln>
            <a:noFill/>
          </a:ln>
        </p:spPr>
      </p:pic>
    </p:spTree>
  </p:cSld>
  <p:clrMapOvr>
    <a:masterClrMapping/>
  </p:clrMapOvr>
  <p:transition spd="slow">
    <p:zo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2"/>
          </p:nvPr>
        </p:nvSpPr>
        <p:spPr/>
        <p:txBody>
          <a:bodyPr/>
          <a:lstStyle/>
          <a:p>
            <a:fld id="{6DE08BC8-84B3-4E22-B697-D6429E52A71C}" type="slidenum">
              <a:rPr lang="cs-CZ" altLang="cs-CZ"/>
              <a:pPr/>
              <a:t>10</a:t>
            </a:fld>
            <a:endParaRPr lang="cs-CZ" altLang="cs-CZ"/>
          </a:p>
        </p:txBody>
      </p:sp>
      <p:sp>
        <p:nvSpPr>
          <p:cNvPr id="38915" name="Text Box 3"/>
          <p:cNvSpPr txBox="1">
            <a:spLocks noChangeArrowheads="1"/>
          </p:cNvSpPr>
          <p:nvPr/>
        </p:nvSpPr>
        <p:spPr bwMode="auto">
          <a:xfrm>
            <a:off x="183849" y="921513"/>
            <a:ext cx="8740775" cy="3914918"/>
          </a:xfrm>
          <a:prstGeom prst="rect">
            <a:avLst/>
          </a:prstGeom>
          <a:noFill/>
          <a:ln>
            <a:noFill/>
          </a:ln>
          <a:extLst>
            <a:ext uri="{909E8E84-426E-40DD-AFC4-6F175D3DCCD1}">
              <a14:hiddenFill xmlns:a14="http://schemas.microsoft.com/office/drawing/2010/main">
                <a:gradFill rotWithShape="0">
                  <a:gsLst>
                    <a:gs pos="0">
                      <a:srgbClr val="9ABEC1"/>
                    </a:gs>
                    <a:gs pos="100000">
                      <a:srgbClr val="B8E3E6"/>
                    </a:gs>
                  </a:gsLst>
                  <a:lin ang="5400000"/>
                </a:gra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nSpc>
                <a:spcPct val="140000"/>
              </a:lnSpc>
              <a:spcBef>
                <a:spcPct val="20000"/>
              </a:spcBef>
            </a:pPr>
            <a:r>
              <a:rPr lang="en-GB" altLang="cs-CZ" sz="2300" b="1" dirty="0">
                <a:solidFill>
                  <a:srgbClr val="0000FF"/>
                </a:solidFill>
                <a:latin typeface="+mn-lt"/>
              </a:rPr>
              <a:t>Signal word</a:t>
            </a:r>
          </a:p>
          <a:p>
            <a:pPr>
              <a:lnSpc>
                <a:spcPct val="140000"/>
              </a:lnSpc>
              <a:spcBef>
                <a:spcPct val="20000"/>
              </a:spcBef>
            </a:pPr>
            <a:r>
              <a:rPr lang="en-GB" sz="2300" dirty="0">
                <a:effectLst/>
                <a:latin typeface="+mn-lt"/>
              </a:rPr>
              <a:t>"Danger" or "Warning" </a:t>
            </a:r>
          </a:p>
          <a:p>
            <a:pPr>
              <a:lnSpc>
                <a:spcPct val="140000"/>
              </a:lnSpc>
              <a:spcBef>
                <a:spcPct val="20000"/>
              </a:spcBef>
            </a:pPr>
            <a:r>
              <a:rPr lang="en-GB" sz="2300" dirty="0">
                <a:effectLst/>
                <a:latin typeface="+mn-lt"/>
              </a:rPr>
              <a:t>are used to emphasize hazards and indicate the relative level of severity of the hazard, assigned to a hazard class. </a:t>
            </a:r>
          </a:p>
          <a:p>
            <a:pPr>
              <a:lnSpc>
                <a:spcPct val="140000"/>
              </a:lnSpc>
              <a:spcBef>
                <a:spcPct val="20000"/>
              </a:spcBef>
            </a:pPr>
            <a:r>
              <a:rPr lang="en-GB" sz="2300" dirty="0">
                <a:effectLst/>
                <a:latin typeface="+mn-lt"/>
              </a:rPr>
              <a:t>Some lower-level hazard categories do not use signal words. </a:t>
            </a:r>
            <a:endParaRPr lang="en-GB" altLang="cs-CZ" sz="2300" b="1" dirty="0">
              <a:solidFill>
                <a:srgbClr val="FF3300"/>
              </a:solidFill>
              <a:latin typeface="+mn-lt"/>
            </a:endParaRPr>
          </a:p>
          <a:p>
            <a:pPr algn="ctr">
              <a:lnSpc>
                <a:spcPct val="140000"/>
              </a:lnSpc>
              <a:spcBef>
                <a:spcPct val="20000"/>
              </a:spcBef>
            </a:pPr>
            <a:endParaRPr lang="en-GB" altLang="cs-CZ" sz="2300" dirty="0">
              <a:solidFill>
                <a:srgbClr val="CC0000"/>
              </a:solidFill>
              <a:latin typeface="+mn-lt"/>
            </a:endParaRPr>
          </a:p>
          <a:p>
            <a:pPr>
              <a:lnSpc>
                <a:spcPct val="140000"/>
              </a:lnSpc>
              <a:spcBef>
                <a:spcPct val="20000"/>
              </a:spcBef>
            </a:pPr>
            <a:endParaRPr lang="en-GB" altLang="cs-CZ" sz="2300" dirty="0">
              <a:solidFill>
                <a:srgbClr val="2D2DB9"/>
              </a:solidFill>
              <a:latin typeface="+mn-lt"/>
              <a:cs typeface="Times New Roman" pitchFamily="18" charset="0"/>
            </a:endParaRPr>
          </a:p>
        </p:txBody>
      </p:sp>
    </p:spTree>
  </p:cSld>
  <p:clrMapOvr>
    <a:masterClrMapping/>
  </p:clrMapOvr>
  <p:transition spd="slow">
    <p:zo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3"/>
          <p:cNvSpPr>
            <a:spLocks noGrp="1"/>
          </p:cNvSpPr>
          <p:nvPr>
            <p:ph type="sldNum" sz="quarter" idx="12"/>
          </p:nvPr>
        </p:nvSpPr>
        <p:spPr/>
        <p:txBody>
          <a:bodyPr/>
          <a:lstStyle/>
          <a:p>
            <a:fld id="{3B163046-F73D-44A5-AF6E-AF66F7827D6F}" type="slidenum">
              <a:rPr lang="cs-CZ" altLang="cs-CZ" smtClean="0"/>
              <a:pPr/>
              <a:t>11</a:t>
            </a:fld>
            <a:endParaRPr lang="cs-CZ" altLang="cs-CZ"/>
          </a:p>
        </p:txBody>
      </p:sp>
      <p:graphicFrame>
        <p:nvGraphicFramePr>
          <p:cNvPr id="5" name="Tabulka 4"/>
          <p:cNvGraphicFramePr>
            <a:graphicFrameLocks noGrp="1"/>
          </p:cNvGraphicFramePr>
          <p:nvPr>
            <p:extLst>
              <p:ext uri="{D42A27DB-BD31-4B8C-83A1-F6EECF244321}">
                <p14:modId xmlns:p14="http://schemas.microsoft.com/office/powerpoint/2010/main" val="3938970354"/>
              </p:ext>
            </p:extLst>
          </p:nvPr>
        </p:nvGraphicFramePr>
        <p:xfrm>
          <a:off x="179512" y="1628800"/>
          <a:ext cx="8856984" cy="3600398"/>
        </p:xfrm>
        <a:graphic>
          <a:graphicData uri="http://schemas.openxmlformats.org/drawingml/2006/table">
            <a:tbl>
              <a:tblPr firstRow="1" bandRow="1">
                <a:tableStyleId>{5940675A-B579-460E-94D1-54222C63F5DA}</a:tableStyleId>
              </a:tblPr>
              <a:tblGrid>
                <a:gridCol w="4392488">
                  <a:extLst>
                    <a:ext uri="{9D8B030D-6E8A-4147-A177-3AD203B41FA5}">
                      <a16:colId xmlns:a16="http://schemas.microsoft.com/office/drawing/2014/main" val="20000"/>
                    </a:ext>
                  </a:extLst>
                </a:gridCol>
                <a:gridCol w="4464496">
                  <a:extLst>
                    <a:ext uri="{9D8B030D-6E8A-4147-A177-3AD203B41FA5}">
                      <a16:colId xmlns:a16="http://schemas.microsoft.com/office/drawing/2014/main" val="20001"/>
                    </a:ext>
                  </a:extLst>
                </a:gridCol>
              </a:tblGrid>
              <a:tr h="466448">
                <a:tc>
                  <a:txBody>
                    <a:bodyPr/>
                    <a:lstStyle/>
                    <a:p>
                      <a:r>
                        <a:rPr lang="en-GB" sz="2100" b="1" noProof="0"/>
                        <a:t>H-Phrases</a:t>
                      </a:r>
                    </a:p>
                  </a:txBody>
                  <a:tcPr anchor="ctr">
                    <a:solidFill>
                      <a:srgbClr val="CCFFFF"/>
                    </a:solidFill>
                  </a:tcPr>
                </a:tc>
                <a:tc>
                  <a:txBody>
                    <a:bodyPr/>
                    <a:lstStyle/>
                    <a:p>
                      <a:pPr algn="l"/>
                      <a:r>
                        <a:rPr lang="en-GB" sz="2100" b="1" noProof="0"/>
                        <a:t>P-Phrases</a:t>
                      </a:r>
                    </a:p>
                  </a:txBody>
                  <a:tcPr anchor="ctr">
                    <a:solidFill>
                      <a:srgbClr val="CCFFFF"/>
                    </a:solidFill>
                  </a:tcPr>
                </a:tc>
                <a:extLst>
                  <a:ext uri="{0D108BD9-81ED-4DB2-BD59-A6C34878D82A}">
                    <a16:rowId xmlns:a16="http://schemas.microsoft.com/office/drawing/2014/main" val="10000"/>
                  </a:ext>
                </a:extLst>
              </a:tr>
              <a:tr h="626790">
                <a:tc>
                  <a:txBody>
                    <a:bodyPr/>
                    <a:lstStyle/>
                    <a:p>
                      <a:r>
                        <a:rPr lang="en-GB" sz="2100" noProof="0"/>
                        <a:t>H200</a:t>
                      </a:r>
                      <a:r>
                        <a:rPr lang="en-GB" sz="2100" noProof="0">
                          <a:sym typeface="Symbol"/>
                        </a:rPr>
                        <a:t></a:t>
                      </a:r>
                      <a:r>
                        <a:rPr lang="en-GB" sz="2100" noProof="0"/>
                        <a:t>H299</a:t>
                      </a:r>
                      <a:r>
                        <a:rPr lang="en-GB" sz="2100" baseline="0" noProof="0"/>
                        <a:t>  Physical hazards</a:t>
                      </a:r>
                      <a:endParaRPr lang="en-GB" sz="2100" noProof="0"/>
                    </a:p>
                  </a:txBody>
                  <a:tcPr anchor="ctr"/>
                </a:tc>
                <a:tc>
                  <a:txBody>
                    <a:bodyPr/>
                    <a:lstStyle/>
                    <a:p>
                      <a:pPr algn="l"/>
                      <a:r>
                        <a:rPr lang="en-GB" sz="2100" noProof="0"/>
                        <a:t>P100–P199</a:t>
                      </a:r>
                      <a:r>
                        <a:rPr lang="en-GB" sz="2100" baseline="0" noProof="0"/>
                        <a:t> General statements</a:t>
                      </a:r>
                      <a:endParaRPr lang="en-GB" sz="2100" noProof="0"/>
                    </a:p>
                  </a:txBody>
                  <a:tcPr anchor="ctr"/>
                </a:tc>
                <a:extLst>
                  <a:ext uri="{0D108BD9-81ED-4DB2-BD59-A6C34878D82A}">
                    <a16:rowId xmlns:a16="http://schemas.microsoft.com/office/drawing/2014/main" val="10001"/>
                  </a:ext>
                </a:extLst>
              </a:tr>
              <a:tr h="626790">
                <a:tc>
                  <a:txBody>
                    <a:bodyPr/>
                    <a:lstStyle/>
                    <a:p>
                      <a:r>
                        <a:rPr lang="en-GB" sz="2100" noProof="0"/>
                        <a:t>H300</a:t>
                      </a:r>
                      <a:r>
                        <a:rPr lang="en-GB" sz="2100" noProof="0">
                          <a:sym typeface="Symbol"/>
                        </a:rPr>
                        <a:t></a:t>
                      </a:r>
                      <a:r>
                        <a:rPr lang="en-GB" sz="2100" noProof="0"/>
                        <a:t>H399</a:t>
                      </a:r>
                      <a:r>
                        <a:rPr lang="en-GB" sz="2100" baseline="0" noProof="0"/>
                        <a:t> Health hazards</a:t>
                      </a:r>
                      <a:endParaRPr lang="en-GB" sz="2100" noProof="0"/>
                    </a:p>
                  </a:txBody>
                  <a:tcPr anchor="ctr"/>
                </a:tc>
                <a:tc>
                  <a:txBody>
                    <a:bodyPr/>
                    <a:lstStyle/>
                    <a:p>
                      <a:pPr algn="l"/>
                      <a:r>
                        <a:rPr lang="en-GB" sz="2100" noProof="0"/>
                        <a:t>P200–P299 Prevention</a:t>
                      </a:r>
                    </a:p>
                  </a:txBody>
                  <a:tcPr anchor="ctr"/>
                </a:tc>
                <a:extLst>
                  <a:ext uri="{0D108BD9-81ED-4DB2-BD59-A6C34878D82A}">
                    <a16:rowId xmlns:a16="http://schemas.microsoft.com/office/drawing/2014/main" val="10002"/>
                  </a:ext>
                </a:extLst>
              </a:tr>
              <a:tr h="626790">
                <a:tc>
                  <a:txBody>
                    <a:bodyPr/>
                    <a:lstStyle/>
                    <a:p>
                      <a:r>
                        <a:rPr lang="en-GB" sz="2100" noProof="0"/>
                        <a:t>H400</a:t>
                      </a:r>
                      <a:r>
                        <a:rPr lang="en-GB" sz="2100" noProof="0">
                          <a:sym typeface="Symbol"/>
                        </a:rPr>
                        <a:t></a:t>
                      </a:r>
                      <a:r>
                        <a:rPr lang="en-GB" sz="2100" noProof="0"/>
                        <a:t>H499 Environmental hazards</a:t>
                      </a:r>
                    </a:p>
                  </a:txBody>
                  <a:tcPr anchor="ctr"/>
                </a:tc>
                <a:tc>
                  <a:txBody>
                    <a:bodyPr/>
                    <a:lstStyle/>
                    <a:p>
                      <a:pPr algn="l"/>
                      <a:r>
                        <a:rPr lang="en-GB" sz="2100" noProof="0"/>
                        <a:t>P300–P399 Response (if something)</a:t>
                      </a:r>
                    </a:p>
                  </a:txBody>
                  <a:tcPr anchor="ctr"/>
                </a:tc>
                <a:extLst>
                  <a:ext uri="{0D108BD9-81ED-4DB2-BD59-A6C34878D82A}">
                    <a16:rowId xmlns:a16="http://schemas.microsoft.com/office/drawing/2014/main" val="10003"/>
                  </a:ext>
                </a:extLst>
              </a:tr>
              <a:tr h="626790">
                <a:tc>
                  <a:txBody>
                    <a:bodyPr/>
                    <a:lstStyle/>
                    <a:p>
                      <a:endParaRPr lang="en-GB" sz="2100" noProof="0"/>
                    </a:p>
                  </a:txBody>
                  <a:tcPr anchor="ctr"/>
                </a:tc>
                <a:tc>
                  <a:txBody>
                    <a:bodyPr/>
                    <a:lstStyle/>
                    <a:p>
                      <a:pPr algn="l"/>
                      <a:r>
                        <a:rPr lang="en-GB" sz="2100" noProof="0"/>
                        <a:t>P400–P499 Storage</a:t>
                      </a:r>
                    </a:p>
                  </a:txBody>
                  <a:tcPr anchor="ctr"/>
                </a:tc>
                <a:extLst>
                  <a:ext uri="{0D108BD9-81ED-4DB2-BD59-A6C34878D82A}">
                    <a16:rowId xmlns:a16="http://schemas.microsoft.com/office/drawing/2014/main" val="10004"/>
                  </a:ext>
                </a:extLst>
              </a:tr>
              <a:tr h="626790">
                <a:tc>
                  <a:txBody>
                    <a:bodyPr/>
                    <a:lstStyle/>
                    <a:p>
                      <a:endParaRPr lang="en-GB" sz="2100" noProof="0"/>
                    </a:p>
                  </a:txBody>
                  <a:tcPr anchor="ctr"/>
                </a:tc>
                <a:tc>
                  <a:txBody>
                    <a:bodyPr/>
                    <a:lstStyle/>
                    <a:p>
                      <a:pPr algn="l"/>
                      <a:r>
                        <a:rPr lang="en-GB" sz="2100" noProof="0" dirty="0"/>
                        <a:t>P500–P599 Disposal</a:t>
                      </a: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502248284"/>
      </p:ext>
    </p:extLst>
  </p:cSld>
  <p:clrMapOvr>
    <a:masterClrMapping/>
  </p:clrMapOvr>
  <p:transition spd="slow">
    <p:zo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číslo snímku 6"/>
          <p:cNvSpPr>
            <a:spLocks noGrp="1"/>
          </p:cNvSpPr>
          <p:nvPr>
            <p:ph type="sldNum" sz="quarter" idx="12"/>
          </p:nvPr>
        </p:nvSpPr>
        <p:spPr/>
        <p:txBody>
          <a:bodyPr/>
          <a:lstStyle/>
          <a:p>
            <a:fld id="{AEF4480D-0F23-4803-984C-A1156C7C78E8}" type="slidenum">
              <a:rPr lang="cs-CZ" altLang="cs-CZ"/>
              <a:pPr/>
              <a:t>12</a:t>
            </a:fld>
            <a:endParaRPr lang="cs-CZ" altLang="cs-CZ" dirty="0"/>
          </a:p>
        </p:txBody>
      </p:sp>
      <p:sp>
        <p:nvSpPr>
          <p:cNvPr id="99332" name="Rectangle 4"/>
          <p:cNvSpPr>
            <a:spLocks noGrp="1" noChangeArrowheads="1"/>
          </p:cNvSpPr>
          <p:nvPr>
            <p:ph type="title"/>
          </p:nvPr>
        </p:nvSpPr>
        <p:spPr>
          <a:xfrm>
            <a:off x="296863" y="122534"/>
            <a:ext cx="8389937" cy="1080120"/>
          </a:xfrm>
          <a:noFill/>
          <a:extLst>
            <a:ext uri="{909E8E84-426E-40DD-AFC4-6F175D3DCCD1}">
              <a14:hiddenFill xmlns:a14="http://schemas.microsoft.com/office/drawing/2010/main">
                <a:solidFill>
                  <a:srgbClr val="FFFFCC"/>
                </a:solidFill>
              </a14:hiddenFill>
            </a:ext>
          </a:extLst>
        </p:spPr>
        <p:txBody>
          <a:bodyPr/>
          <a:lstStyle/>
          <a:p>
            <a:pPr algn="l"/>
            <a:r>
              <a:rPr lang="en-GB" altLang="cs-CZ" sz="2800" dirty="0">
                <a:solidFill>
                  <a:srgbClr val="0000FF"/>
                </a:solidFill>
              </a:rPr>
              <a:t>Preparations with hazard pictograms may be used in the household environment</a:t>
            </a:r>
          </a:p>
        </p:txBody>
      </p:sp>
      <p:sp>
        <p:nvSpPr>
          <p:cNvPr id="99342" name="Rectangle 14"/>
          <p:cNvSpPr>
            <a:spLocks noChangeArrowheads="1"/>
          </p:cNvSpPr>
          <p:nvPr/>
        </p:nvSpPr>
        <p:spPr bwMode="auto">
          <a:xfrm>
            <a:off x="171168" y="1268760"/>
            <a:ext cx="2672640" cy="2658987"/>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3800" b="1">
                <a:solidFill>
                  <a:srgbClr val="0000CC"/>
                </a:solidFill>
                <a:latin typeface="Times New Roman" pitchFamily="18" charset="0"/>
              </a:defRPr>
            </a:lvl1pPr>
            <a:lvl2pPr algn="ctr">
              <a:defRPr sz="3800" b="1">
                <a:solidFill>
                  <a:srgbClr val="0000CC"/>
                </a:solidFill>
                <a:latin typeface="Times New Roman" pitchFamily="18" charset="0"/>
              </a:defRPr>
            </a:lvl2pPr>
            <a:lvl3pPr algn="ctr">
              <a:defRPr sz="3800" b="1">
                <a:solidFill>
                  <a:srgbClr val="0000CC"/>
                </a:solidFill>
                <a:latin typeface="Times New Roman" pitchFamily="18" charset="0"/>
              </a:defRPr>
            </a:lvl3pPr>
            <a:lvl4pPr algn="ctr">
              <a:defRPr sz="3800" b="1">
                <a:solidFill>
                  <a:srgbClr val="0000CC"/>
                </a:solidFill>
                <a:latin typeface="Times New Roman" pitchFamily="18" charset="0"/>
              </a:defRPr>
            </a:lvl4pPr>
            <a:lvl5pPr algn="ctr">
              <a:defRPr sz="3800" b="1">
                <a:solidFill>
                  <a:srgbClr val="0000CC"/>
                </a:solidFill>
                <a:latin typeface="Times New Roman" pitchFamily="18" charset="0"/>
              </a:defRPr>
            </a:lvl5pPr>
            <a:lvl6pPr marL="457200" algn="ctr" fontAlgn="base">
              <a:spcBef>
                <a:spcPct val="0"/>
              </a:spcBef>
              <a:spcAft>
                <a:spcPct val="0"/>
              </a:spcAft>
              <a:defRPr sz="3800" b="1">
                <a:solidFill>
                  <a:srgbClr val="0000CC"/>
                </a:solidFill>
                <a:latin typeface="Times New Roman" pitchFamily="18" charset="0"/>
              </a:defRPr>
            </a:lvl6pPr>
            <a:lvl7pPr marL="914400" algn="ctr" fontAlgn="base">
              <a:spcBef>
                <a:spcPct val="0"/>
              </a:spcBef>
              <a:spcAft>
                <a:spcPct val="0"/>
              </a:spcAft>
              <a:defRPr sz="3800" b="1">
                <a:solidFill>
                  <a:srgbClr val="0000CC"/>
                </a:solidFill>
                <a:latin typeface="Times New Roman" pitchFamily="18" charset="0"/>
              </a:defRPr>
            </a:lvl7pPr>
            <a:lvl8pPr marL="1371600" algn="ctr" fontAlgn="base">
              <a:spcBef>
                <a:spcPct val="0"/>
              </a:spcBef>
              <a:spcAft>
                <a:spcPct val="0"/>
              </a:spcAft>
              <a:defRPr sz="3800" b="1">
                <a:solidFill>
                  <a:srgbClr val="0000CC"/>
                </a:solidFill>
                <a:latin typeface="Times New Roman" pitchFamily="18" charset="0"/>
              </a:defRPr>
            </a:lvl8pPr>
            <a:lvl9pPr marL="1828800" algn="ctr" fontAlgn="base">
              <a:spcBef>
                <a:spcPct val="0"/>
              </a:spcBef>
              <a:spcAft>
                <a:spcPct val="0"/>
              </a:spcAft>
              <a:defRPr sz="3800" b="1">
                <a:solidFill>
                  <a:srgbClr val="0000CC"/>
                </a:solidFill>
                <a:latin typeface="Times New Roman" pitchFamily="18" charset="0"/>
              </a:defRPr>
            </a:lvl9pPr>
          </a:lstStyle>
          <a:p>
            <a:pPr algn="l">
              <a:lnSpc>
                <a:spcPct val="110000"/>
              </a:lnSpc>
            </a:pPr>
            <a:r>
              <a:rPr lang="en-GB" altLang="cs-CZ" sz="2000" b="0" dirty="0">
                <a:solidFill>
                  <a:schemeClr val="tx1"/>
                </a:solidFill>
                <a:latin typeface="Calibri" pitchFamily="34" charset="0"/>
              </a:rPr>
              <a:t>Examples: </a:t>
            </a:r>
            <a:br>
              <a:rPr lang="en-GB" altLang="cs-CZ" sz="2000" b="0" dirty="0">
                <a:solidFill>
                  <a:schemeClr val="tx1"/>
                </a:solidFill>
                <a:latin typeface="Calibri" pitchFamily="34" charset="0"/>
              </a:rPr>
            </a:br>
            <a:r>
              <a:rPr lang="en-GB" altLang="cs-CZ" sz="2000" b="0" dirty="0">
                <a:solidFill>
                  <a:schemeClr val="tx1"/>
                </a:solidFill>
                <a:latin typeface="Calibri" pitchFamily="34" charset="0"/>
              </a:rPr>
              <a:t>- detergents</a:t>
            </a:r>
          </a:p>
          <a:p>
            <a:pPr algn="l">
              <a:lnSpc>
                <a:spcPct val="110000"/>
              </a:lnSpc>
            </a:pPr>
            <a:r>
              <a:rPr lang="en-GB" altLang="cs-CZ" sz="2000" b="0" dirty="0">
                <a:solidFill>
                  <a:schemeClr val="tx1"/>
                </a:solidFill>
                <a:latin typeface="Calibri" pitchFamily="34" charset="0"/>
              </a:rPr>
              <a:t>- cleaning agents</a:t>
            </a:r>
            <a:br>
              <a:rPr lang="en-GB" altLang="cs-CZ" sz="2000" b="0" dirty="0">
                <a:solidFill>
                  <a:schemeClr val="tx1"/>
                </a:solidFill>
                <a:latin typeface="Calibri" pitchFamily="34" charset="0"/>
              </a:rPr>
            </a:br>
            <a:r>
              <a:rPr lang="en-GB" altLang="cs-CZ" sz="2000" b="0" dirty="0">
                <a:solidFill>
                  <a:schemeClr val="tx1"/>
                </a:solidFill>
                <a:latin typeface="Calibri" pitchFamily="34" charset="0"/>
              </a:rPr>
              <a:t>- sprays </a:t>
            </a:r>
            <a:br>
              <a:rPr lang="en-GB" altLang="cs-CZ" sz="2000" b="0" dirty="0">
                <a:solidFill>
                  <a:schemeClr val="tx1"/>
                </a:solidFill>
                <a:latin typeface="Calibri" pitchFamily="34" charset="0"/>
              </a:rPr>
            </a:br>
            <a:r>
              <a:rPr lang="en-GB" altLang="cs-CZ" sz="2000" b="0" dirty="0">
                <a:solidFill>
                  <a:schemeClr val="tx1"/>
                </a:solidFill>
                <a:latin typeface="Calibri" pitchFamily="34" charset="0"/>
              </a:rPr>
              <a:t>- pool chemicals</a:t>
            </a:r>
          </a:p>
          <a:p>
            <a:pPr algn="l">
              <a:lnSpc>
                <a:spcPct val="110000"/>
              </a:lnSpc>
            </a:pPr>
            <a:r>
              <a:rPr lang="en-GB" altLang="cs-CZ" sz="2000" b="0" dirty="0">
                <a:solidFill>
                  <a:schemeClr val="tx1"/>
                </a:solidFill>
                <a:latin typeface="Calibri" pitchFamily="34" charset="0"/>
              </a:rPr>
              <a:t>- DIY supplies</a:t>
            </a:r>
            <a:br>
              <a:rPr lang="en-GB" altLang="cs-CZ" sz="2000" b="0" dirty="0">
                <a:solidFill>
                  <a:schemeClr val="tx1"/>
                </a:solidFill>
                <a:latin typeface="Calibri" pitchFamily="34" charset="0"/>
              </a:rPr>
            </a:br>
            <a:r>
              <a:rPr lang="en-GB" altLang="cs-CZ" sz="2000" b="0" dirty="0">
                <a:solidFill>
                  <a:schemeClr val="tx1"/>
                </a:solidFill>
                <a:latin typeface="Calibri" pitchFamily="34" charset="0"/>
              </a:rPr>
              <a:t>- etc.</a:t>
            </a:r>
          </a:p>
        </p:txBody>
      </p:sp>
      <p:pic>
        <p:nvPicPr>
          <p:cNvPr id="5" name="Picture 6" descr="savo_original"/>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6624812" y="1036040"/>
            <a:ext cx="1775348" cy="21958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 name="Obráze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0349" y="1373609"/>
            <a:ext cx="791092" cy="2184922"/>
          </a:xfrm>
          <a:prstGeom prst="rect">
            <a:avLst/>
          </a:prstGeom>
        </p:spPr>
      </p:pic>
      <p:pic>
        <p:nvPicPr>
          <p:cNvPr id="4" name="Obrázek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9897" y="3927747"/>
            <a:ext cx="1872208" cy="1872208"/>
          </a:xfrm>
          <a:prstGeom prst="rect">
            <a:avLst/>
          </a:prstGeom>
        </p:spPr>
      </p:pic>
      <p:sp>
        <p:nvSpPr>
          <p:cNvPr id="8" name="TextovéPole 7"/>
          <p:cNvSpPr txBox="1"/>
          <p:nvPr/>
        </p:nvSpPr>
        <p:spPr>
          <a:xfrm>
            <a:off x="747232" y="5704429"/>
            <a:ext cx="2304256" cy="369332"/>
          </a:xfrm>
          <a:prstGeom prst="rect">
            <a:avLst/>
          </a:prstGeom>
          <a:noFill/>
        </p:spPr>
        <p:txBody>
          <a:bodyPr wrap="square" rtlCol="0">
            <a:spAutoFit/>
          </a:bodyPr>
          <a:lstStyle/>
          <a:p>
            <a:pPr algn="ctr"/>
            <a:r>
              <a:rPr lang="cs-CZ" dirty="0"/>
              <a:t>8% CH</a:t>
            </a:r>
            <a:r>
              <a:rPr lang="cs-CZ" baseline="-25000" dirty="0"/>
              <a:t>3</a:t>
            </a:r>
            <a:r>
              <a:rPr lang="cs-CZ" dirty="0"/>
              <a:t>COOH</a:t>
            </a:r>
            <a:endParaRPr lang="en-GB" dirty="0"/>
          </a:p>
        </p:txBody>
      </p:sp>
      <p:sp>
        <p:nvSpPr>
          <p:cNvPr id="11" name="TextovéPole 10"/>
          <p:cNvSpPr txBox="1"/>
          <p:nvPr/>
        </p:nvSpPr>
        <p:spPr>
          <a:xfrm>
            <a:off x="2950916" y="3426202"/>
            <a:ext cx="1330912" cy="369332"/>
          </a:xfrm>
          <a:prstGeom prst="rect">
            <a:avLst/>
          </a:prstGeom>
          <a:noFill/>
        </p:spPr>
        <p:txBody>
          <a:bodyPr wrap="square" rtlCol="0">
            <a:spAutoFit/>
          </a:bodyPr>
          <a:lstStyle/>
          <a:p>
            <a:pPr algn="ctr"/>
            <a:r>
              <a:rPr lang="cs-CZ" dirty="0" err="1"/>
              <a:t>NaOH</a:t>
            </a:r>
            <a:endParaRPr lang="en-GB" dirty="0"/>
          </a:p>
        </p:txBody>
      </p:sp>
      <p:sp>
        <p:nvSpPr>
          <p:cNvPr id="13" name="TextovéPole 12"/>
          <p:cNvSpPr txBox="1"/>
          <p:nvPr/>
        </p:nvSpPr>
        <p:spPr>
          <a:xfrm>
            <a:off x="7066729" y="3381276"/>
            <a:ext cx="936104" cy="369332"/>
          </a:xfrm>
          <a:prstGeom prst="rect">
            <a:avLst/>
          </a:prstGeom>
          <a:noFill/>
        </p:spPr>
        <p:txBody>
          <a:bodyPr wrap="square" rtlCol="0">
            <a:spAutoFit/>
          </a:bodyPr>
          <a:lstStyle/>
          <a:p>
            <a:pPr algn="ctr"/>
            <a:r>
              <a:rPr lang="cs-CZ" dirty="0" err="1"/>
              <a:t>NaClO</a:t>
            </a:r>
            <a:endParaRPr lang="en-GB" dirty="0"/>
          </a:p>
        </p:txBody>
      </p:sp>
      <p:pic>
        <p:nvPicPr>
          <p:cNvPr id="7" name="Obrázek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660239" y="1110259"/>
            <a:ext cx="1377154" cy="2448272"/>
          </a:xfrm>
          <a:prstGeom prst="rect">
            <a:avLst/>
          </a:prstGeom>
        </p:spPr>
      </p:pic>
      <p:sp>
        <p:nvSpPr>
          <p:cNvPr id="12" name="TextovéPole 11"/>
          <p:cNvSpPr txBox="1"/>
          <p:nvPr/>
        </p:nvSpPr>
        <p:spPr>
          <a:xfrm>
            <a:off x="4529953" y="3426202"/>
            <a:ext cx="1521468" cy="369332"/>
          </a:xfrm>
          <a:prstGeom prst="rect">
            <a:avLst/>
          </a:prstGeom>
          <a:solidFill>
            <a:schemeClr val="bg1"/>
          </a:solidFill>
        </p:spPr>
        <p:txBody>
          <a:bodyPr wrap="square" rtlCol="0">
            <a:spAutoFit/>
          </a:bodyPr>
          <a:lstStyle/>
          <a:p>
            <a:pPr algn="ctr"/>
            <a:r>
              <a:rPr lang="cs-CZ" dirty="0" err="1"/>
              <a:t>HCl</a:t>
            </a:r>
            <a:endParaRPr lang="en-GB" dirty="0"/>
          </a:p>
        </p:txBody>
      </p:sp>
    </p:spTree>
    <p:extLst>
      <p:ext uri="{BB962C8B-B14F-4D97-AF65-F5344CB8AC3E}">
        <p14:creationId xmlns:p14="http://schemas.microsoft.com/office/powerpoint/2010/main" val="1291263360"/>
      </p:ext>
    </p:extLst>
  </p:cSld>
  <p:clrMapOvr>
    <a:masterClrMapping/>
  </p:clrMapOvr>
  <p:transition spd="slow">
    <p:zo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19265" y="283724"/>
            <a:ext cx="8229600" cy="761099"/>
          </a:xfrm>
        </p:spPr>
        <p:txBody>
          <a:bodyPr/>
          <a:lstStyle/>
          <a:p>
            <a:pPr algn="l"/>
            <a:r>
              <a:rPr lang="en-GB" sz="2800" dirty="0">
                <a:solidFill>
                  <a:srgbClr val="0000FF"/>
                </a:solidFill>
              </a:rPr>
              <a:t>Rules for handling chemical substances</a:t>
            </a:r>
          </a:p>
        </p:txBody>
      </p:sp>
      <p:sp>
        <p:nvSpPr>
          <p:cNvPr id="7" name="Zástupný symbol pro obsah 6"/>
          <p:cNvSpPr>
            <a:spLocks noGrp="1"/>
          </p:cNvSpPr>
          <p:nvPr>
            <p:ph idx="1"/>
          </p:nvPr>
        </p:nvSpPr>
        <p:spPr>
          <a:xfrm>
            <a:off x="318356" y="1196752"/>
            <a:ext cx="8718140" cy="4896544"/>
          </a:xfrm>
        </p:spPr>
        <p:txBody>
          <a:bodyPr/>
          <a:lstStyle/>
          <a:p>
            <a:pPr marL="0" indent="0">
              <a:spcBef>
                <a:spcPts val="0"/>
              </a:spcBef>
              <a:spcAft>
                <a:spcPts val="600"/>
              </a:spcAft>
              <a:buNone/>
            </a:pPr>
            <a:r>
              <a:rPr lang="en-GB" sz="2200" b="1" dirty="0">
                <a:solidFill>
                  <a:srgbClr val="0000FF"/>
                </a:solidFill>
              </a:rPr>
              <a:t>General rules for Masaryk University</a:t>
            </a:r>
          </a:p>
          <a:p>
            <a:pPr marL="180000" indent="-180000">
              <a:spcBef>
                <a:spcPts val="0"/>
              </a:spcBef>
              <a:spcAft>
                <a:spcPts val="600"/>
              </a:spcAft>
            </a:pPr>
            <a:r>
              <a:rPr lang="en-GB" sz="2200" dirty="0"/>
              <a:t>approved by Regional Hygiene Administration</a:t>
            </a:r>
          </a:p>
          <a:p>
            <a:pPr marL="180000" indent="-180000">
              <a:spcBef>
                <a:spcPts val="0"/>
              </a:spcBef>
              <a:spcAft>
                <a:spcPts val="600"/>
              </a:spcAft>
            </a:pPr>
            <a:r>
              <a:rPr lang="en-GB" sz="2200" dirty="0"/>
              <a:t>available at https://</a:t>
            </a:r>
            <a:r>
              <a:rPr lang="en-GB" sz="2200" dirty="0">
                <a:latin typeface="+mj-lt"/>
              </a:rPr>
              <a:t>provoz.rect.muni.cz/cs/cebe/chemicke-latky</a:t>
            </a:r>
            <a:r>
              <a:rPr lang="en-GB" sz="2200" dirty="0"/>
              <a:t> </a:t>
            </a:r>
            <a:r>
              <a:rPr lang="en-GB" sz="1500" dirty="0"/>
              <a:t>(Czech only)</a:t>
            </a:r>
          </a:p>
          <a:p>
            <a:pPr marL="180000" indent="-180000">
              <a:spcBef>
                <a:spcPts val="0"/>
              </a:spcBef>
              <a:spcAft>
                <a:spcPts val="600"/>
              </a:spcAft>
            </a:pPr>
            <a:r>
              <a:rPr lang="en-GB" sz="2200" i="1" dirty="0"/>
              <a:t>Principles of Fire Protection and Safe Handling of Chemicals</a:t>
            </a:r>
            <a:r>
              <a:rPr lang="en-GB" sz="2200" dirty="0"/>
              <a:t>, Editors: </a:t>
            </a:r>
            <a:r>
              <a:rPr lang="cs-CZ" sz="2200" dirty="0"/>
              <a:t>Jaromír </a:t>
            </a:r>
            <a:r>
              <a:rPr lang="cs-CZ" sz="2200" dirty="0" err="1"/>
              <a:t>Literák</a:t>
            </a:r>
            <a:r>
              <a:rPr lang="cs-CZ" sz="2200" dirty="0"/>
              <a:t>, Barbora Loučková, Jiří Příhoda</a:t>
            </a:r>
          </a:p>
          <a:p>
            <a:pPr marL="0" indent="0">
              <a:buNone/>
            </a:pPr>
            <a:endParaRPr lang="en-GB" sz="2200" dirty="0"/>
          </a:p>
          <a:p>
            <a:pPr marL="0" indent="0">
              <a:spcBef>
                <a:spcPts val="0"/>
              </a:spcBef>
              <a:spcAft>
                <a:spcPts val="600"/>
              </a:spcAft>
              <a:buNone/>
            </a:pPr>
            <a:r>
              <a:rPr lang="en-GB" sz="2200" b="1" dirty="0">
                <a:solidFill>
                  <a:srgbClr val="0000FF"/>
                </a:solidFill>
              </a:rPr>
              <a:t>Specific rules for particular departments </a:t>
            </a:r>
          </a:p>
          <a:p>
            <a:pPr marL="180000" indent="-180000">
              <a:spcBef>
                <a:spcPts val="0"/>
              </a:spcBef>
              <a:spcAft>
                <a:spcPts val="600"/>
              </a:spcAft>
            </a:pPr>
            <a:r>
              <a:rPr lang="en-GB" altLang="cs-CZ" sz="2200" dirty="0"/>
              <a:t>hazardous properties of chemical substances,</a:t>
            </a:r>
          </a:p>
          <a:p>
            <a:pPr marL="180000" indent="-180000">
              <a:spcBef>
                <a:spcPts val="0"/>
              </a:spcBef>
              <a:spcAft>
                <a:spcPts val="600"/>
              </a:spcAft>
            </a:pPr>
            <a:r>
              <a:rPr lang="en-GB" altLang="cs-CZ" sz="2200" dirty="0"/>
              <a:t>the rules of protecting health and the environment from their harmful effects,</a:t>
            </a:r>
          </a:p>
          <a:p>
            <a:pPr marL="180000" indent="-180000">
              <a:spcBef>
                <a:spcPts val="0"/>
              </a:spcBef>
              <a:spcAft>
                <a:spcPts val="600"/>
              </a:spcAft>
            </a:pPr>
            <a:r>
              <a:rPr lang="en-GB" altLang="cs-CZ" sz="2200" dirty="0"/>
              <a:t>the principles of pre-medical first aid.</a:t>
            </a:r>
          </a:p>
        </p:txBody>
      </p:sp>
      <p:sp>
        <p:nvSpPr>
          <p:cNvPr id="5" name="Zástupný symbol pro číslo snímku 4"/>
          <p:cNvSpPr>
            <a:spLocks noGrp="1"/>
          </p:cNvSpPr>
          <p:nvPr>
            <p:ph type="sldNum" sz="quarter" idx="12"/>
          </p:nvPr>
        </p:nvSpPr>
        <p:spPr/>
        <p:txBody>
          <a:bodyPr/>
          <a:lstStyle/>
          <a:p>
            <a:fld id="{09906A77-98BA-4EF0-8265-EB0F7A735DC0}" type="slidenum">
              <a:rPr lang="cs-CZ" altLang="cs-CZ" smtClean="0"/>
              <a:pPr/>
              <a:t>13</a:t>
            </a:fld>
            <a:endParaRPr lang="cs-CZ" altLang="cs-CZ"/>
          </a:p>
        </p:txBody>
      </p:sp>
    </p:spTree>
    <p:extLst>
      <p:ext uri="{BB962C8B-B14F-4D97-AF65-F5344CB8AC3E}">
        <p14:creationId xmlns:p14="http://schemas.microsoft.com/office/powerpoint/2010/main" val="2872526450"/>
      </p:ext>
    </p:extLst>
  </p:cSld>
  <p:clrMapOvr>
    <a:masterClrMapping/>
  </p:clrMapOvr>
  <p:transition spd="slow">
    <p:zo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6"/>
          <p:cNvSpPr>
            <a:spLocks noGrp="1"/>
          </p:cNvSpPr>
          <p:nvPr>
            <p:ph type="sldNum" sz="quarter" idx="12"/>
          </p:nvPr>
        </p:nvSpPr>
        <p:spPr/>
        <p:txBody>
          <a:bodyPr/>
          <a:lstStyle/>
          <a:p>
            <a:fld id="{716FC5BC-B2FA-43D6-B913-EB8AC964AD40}" type="slidenum">
              <a:rPr lang="cs-CZ" altLang="cs-CZ"/>
              <a:pPr/>
              <a:t>14</a:t>
            </a:fld>
            <a:endParaRPr lang="cs-CZ" altLang="cs-CZ"/>
          </a:p>
        </p:txBody>
      </p:sp>
      <p:sp>
        <p:nvSpPr>
          <p:cNvPr id="14338" name="Rectangle 2"/>
          <p:cNvSpPr>
            <a:spLocks noGrp="1" noChangeArrowheads="1"/>
          </p:cNvSpPr>
          <p:nvPr>
            <p:ph type="title"/>
          </p:nvPr>
        </p:nvSpPr>
        <p:spPr>
          <a:xfrm>
            <a:off x="323528" y="188640"/>
            <a:ext cx="8229600" cy="1224136"/>
          </a:xfrm>
        </p:spPr>
        <p:txBody>
          <a:bodyPr/>
          <a:lstStyle/>
          <a:p>
            <a:pPr algn="l">
              <a:lnSpc>
                <a:spcPct val="110000"/>
              </a:lnSpc>
            </a:pPr>
            <a:r>
              <a:rPr lang="en-GB" altLang="cs-CZ" sz="2800" dirty="0"/>
              <a:t>Persons handling chemical substances are required to observe </a:t>
            </a:r>
          </a:p>
        </p:txBody>
      </p:sp>
      <p:sp>
        <p:nvSpPr>
          <p:cNvPr id="14339" name="Rectangle 3"/>
          <p:cNvSpPr>
            <a:spLocks noGrp="1" noChangeArrowheads="1"/>
          </p:cNvSpPr>
          <p:nvPr>
            <p:ph type="body" sz="half" idx="1"/>
          </p:nvPr>
        </p:nvSpPr>
        <p:spPr>
          <a:xfrm>
            <a:off x="144016" y="1420689"/>
            <a:ext cx="8892480" cy="4824536"/>
          </a:xfrm>
        </p:spPr>
        <p:txBody>
          <a:bodyPr/>
          <a:lstStyle/>
          <a:p>
            <a:pPr marL="180000" indent="-180000">
              <a:spcBef>
                <a:spcPts val="0"/>
              </a:spcBef>
            </a:pPr>
            <a:r>
              <a:rPr lang="en-GB" altLang="cs-CZ" sz="2200" dirty="0"/>
              <a:t>hazard pictograms</a:t>
            </a:r>
          </a:p>
          <a:p>
            <a:pPr marL="180000" indent="-180000">
              <a:spcBef>
                <a:spcPts val="0"/>
              </a:spcBef>
            </a:pPr>
            <a:r>
              <a:rPr lang="en-GB" altLang="cs-CZ" sz="2200" dirty="0"/>
              <a:t>signal words</a:t>
            </a:r>
          </a:p>
          <a:p>
            <a:pPr marL="180000" indent="-180000">
              <a:spcBef>
                <a:spcPts val="0"/>
              </a:spcBef>
            </a:pPr>
            <a:r>
              <a:rPr lang="en-GB" altLang="cs-CZ" sz="2200" dirty="0"/>
              <a:t>H-Phrases</a:t>
            </a:r>
          </a:p>
          <a:p>
            <a:pPr marL="180000" indent="-180000">
              <a:spcBef>
                <a:spcPts val="0"/>
              </a:spcBef>
            </a:pPr>
            <a:r>
              <a:rPr lang="en-GB" altLang="cs-CZ" sz="2200" dirty="0"/>
              <a:t>P-Phrases</a:t>
            </a:r>
          </a:p>
          <a:p>
            <a:pPr marL="180000" indent="-180000">
              <a:spcBef>
                <a:spcPts val="0"/>
              </a:spcBef>
            </a:pPr>
            <a:r>
              <a:rPr lang="en-GB" altLang="cs-CZ" sz="2200" b="1" dirty="0">
                <a:solidFill>
                  <a:srgbClr val="FF0000"/>
                </a:solidFill>
              </a:rPr>
              <a:t>specific rules for substances classified as:</a:t>
            </a:r>
            <a:endParaRPr lang="en-GB" altLang="cs-CZ" sz="2200" dirty="0"/>
          </a:p>
          <a:p>
            <a:pPr marL="432000" indent="-252000">
              <a:spcBef>
                <a:spcPts val="0"/>
              </a:spcBef>
              <a:buFont typeface="Courier New" panose="02070309020205020404" pitchFamily="49" charset="0"/>
              <a:buChar char="o"/>
            </a:pPr>
            <a:r>
              <a:rPr lang="en-GB" altLang="cs-CZ" sz="2200" dirty="0"/>
              <a:t>corrosive</a:t>
            </a:r>
            <a:r>
              <a:rPr lang="cs-CZ" altLang="cs-CZ" sz="2200" dirty="0"/>
              <a:t>,</a:t>
            </a:r>
            <a:endParaRPr lang="en-GB" altLang="cs-CZ" sz="2200" dirty="0"/>
          </a:p>
          <a:p>
            <a:pPr marL="432000" indent="-252000">
              <a:spcBef>
                <a:spcPts val="0"/>
              </a:spcBef>
              <a:buFont typeface="Courier New" panose="02070309020205020404" pitchFamily="49" charset="0"/>
              <a:buChar char="o"/>
            </a:pPr>
            <a:r>
              <a:rPr lang="en-GB" sz="2200" dirty="0"/>
              <a:t>toxic for target organs, category 1</a:t>
            </a:r>
            <a:r>
              <a:rPr lang="cs-CZ" sz="2200" dirty="0"/>
              <a:t>,</a:t>
            </a:r>
            <a:endParaRPr lang="en-GB" sz="2200" dirty="0"/>
          </a:p>
          <a:p>
            <a:pPr marL="432000" indent="-252000">
              <a:spcBef>
                <a:spcPts val="0"/>
              </a:spcBef>
              <a:buFont typeface="Courier New" panose="02070309020205020404" pitchFamily="49" charset="0"/>
              <a:buChar char="o"/>
            </a:pPr>
            <a:r>
              <a:rPr lang="en-GB" altLang="cs-CZ" sz="2200" dirty="0"/>
              <a:t>carcinogenic, category 1 or 2, </a:t>
            </a:r>
          </a:p>
          <a:p>
            <a:pPr marL="432000" indent="-252000">
              <a:spcBef>
                <a:spcPts val="0"/>
              </a:spcBef>
              <a:buFont typeface="Courier New" panose="02070309020205020404" pitchFamily="49" charset="0"/>
              <a:buChar char="o"/>
            </a:pPr>
            <a:r>
              <a:rPr lang="en-GB" sz="2200" dirty="0"/>
              <a:t>mutagenic, category 1 or 2, </a:t>
            </a:r>
          </a:p>
          <a:p>
            <a:pPr marL="432000" indent="-252000">
              <a:spcBef>
                <a:spcPts val="0"/>
              </a:spcBef>
              <a:buFont typeface="Courier New" panose="02070309020205020404" pitchFamily="49" charset="0"/>
              <a:buChar char="o"/>
            </a:pPr>
            <a:r>
              <a:rPr lang="en-GB" sz="2200" dirty="0"/>
              <a:t>reproductive toxicants, category 1A or 1B</a:t>
            </a:r>
            <a:r>
              <a:rPr lang="cs-CZ" sz="2200" dirty="0"/>
              <a:t>,</a:t>
            </a:r>
            <a:r>
              <a:rPr lang="en-GB" sz="2200" dirty="0"/>
              <a:t> </a:t>
            </a:r>
          </a:p>
          <a:p>
            <a:pPr marL="432000" indent="-252000">
              <a:spcBef>
                <a:spcPts val="0"/>
              </a:spcBef>
              <a:buFont typeface="Courier New" panose="02070309020205020404" pitchFamily="49" charset="0"/>
              <a:buChar char="o"/>
            </a:pPr>
            <a:r>
              <a:rPr lang="en-GB" sz="2200" dirty="0"/>
              <a:t>acutely toxic, category 1 or 2</a:t>
            </a:r>
            <a:r>
              <a:rPr lang="cs-CZ" sz="2200" dirty="0"/>
              <a:t>.</a:t>
            </a:r>
            <a:endParaRPr lang="en-GB" altLang="cs-CZ" sz="2200" dirty="0"/>
          </a:p>
        </p:txBody>
      </p:sp>
      <p:sp>
        <p:nvSpPr>
          <p:cNvPr id="2" name="TextovéPole 1"/>
          <p:cNvSpPr txBox="1"/>
          <p:nvPr/>
        </p:nvSpPr>
        <p:spPr>
          <a:xfrm>
            <a:off x="6051765" y="3777690"/>
            <a:ext cx="2520280" cy="769441"/>
          </a:xfrm>
          <a:prstGeom prst="rect">
            <a:avLst/>
          </a:prstGeom>
          <a:solidFill>
            <a:srgbClr val="FFFF00"/>
          </a:solidFill>
        </p:spPr>
        <p:txBody>
          <a:bodyPr wrap="square" rtlCol="0">
            <a:spAutoFit/>
          </a:bodyPr>
          <a:lstStyle/>
          <a:p>
            <a:r>
              <a:rPr lang="en-GB" sz="2200" dirty="0">
                <a:latin typeface="Calibri" panose="020F0502020204030204" pitchFamily="34" charset="0"/>
                <a:cs typeface="Calibri" panose="020F0502020204030204" pitchFamily="34" charset="0"/>
              </a:rPr>
              <a:t>highly hazardous substances</a:t>
            </a:r>
          </a:p>
        </p:txBody>
      </p:sp>
      <p:sp>
        <p:nvSpPr>
          <p:cNvPr id="3" name="Pravá složená závorka 2"/>
          <p:cNvSpPr/>
          <p:nvPr/>
        </p:nvSpPr>
        <p:spPr>
          <a:xfrm>
            <a:off x="5580112" y="3284984"/>
            <a:ext cx="360040" cy="1754854"/>
          </a:xfrm>
          <a:prstGeom prst="rightBrace">
            <a:avLst>
              <a:gd name="adj1" fmla="val 8333"/>
              <a:gd name="adj2" fmla="val 49635"/>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 name="TextovéPole 7">
            <a:extLst>
              <a:ext uri="{FF2B5EF4-FFF2-40B4-BE49-F238E27FC236}">
                <a16:creationId xmlns:a16="http://schemas.microsoft.com/office/drawing/2014/main" id="{FE04CB84-2492-CC50-AC5B-BD7907D0A33A}"/>
              </a:ext>
            </a:extLst>
          </p:cNvPr>
          <p:cNvSpPr txBox="1"/>
          <p:nvPr/>
        </p:nvSpPr>
        <p:spPr>
          <a:xfrm>
            <a:off x="290653" y="5381053"/>
            <a:ext cx="8248517" cy="1015663"/>
          </a:xfrm>
          <a:prstGeom prst="rect">
            <a:avLst/>
          </a:prstGeom>
          <a:noFill/>
        </p:spPr>
        <p:txBody>
          <a:bodyPr wrap="square">
            <a:spAutoFit/>
          </a:bodyPr>
          <a:lstStyle/>
          <a:p>
            <a:r>
              <a:rPr lang="en-GB" sz="2000" dirty="0">
                <a:latin typeface="+mn-lt"/>
              </a:rPr>
              <a:t>The list of highly hazardous substances shall be stored in an electronic database and must be continuously updated. The update period cannot be longer than one year.</a:t>
            </a:r>
          </a:p>
        </p:txBody>
      </p:sp>
    </p:spTree>
    <p:extLst>
      <p:ext uri="{BB962C8B-B14F-4D97-AF65-F5344CB8AC3E}">
        <p14:creationId xmlns:p14="http://schemas.microsoft.com/office/powerpoint/2010/main" val="1453000411"/>
      </p:ext>
    </p:extLst>
  </p:cSld>
  <p:clrMapOvr>
    <a:masterClrMapping/>
  </p:clrMapOvr>
  <p:transition spd="slow">
    <p:zo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12"/>
          </p:nvPr>
        </p:nvSpPr>
        <p:spPr/>
        <p:txBody>
          <a:bodyPr/>
          <a:lstStyle/>
          <a:p>
            <a:fld id="{ED5F0F5B-E961-4A25-8E27-D09FEE068832}" type="slidenum">
              <a:rPr lang="cs-CZ" altLang="cs-CZ"/>
              <a:pPr/>
              <a:t>15</a:t>
            </a:fld>
            <a:endParaRPr lang="cs-CZ" altLang="cs-CZ"/>
          </a:p>
        </p:txBody>
      </p:sp>
      <p:sp>
        <p:nvSpPr>
          <p:cNvPr id="19458" name="Rectangle 2"/>
          <p:cNvSpPr>
            <a:spLocks noGrp="1" noChangeArrowheads="1"/>
          </p:cNvSpPr>
          <p:nvPr>
            <p:ph type="title"/>
          </p:nvPr>
        </p:nvSpPr>
        <p:spPr>
          <a:xfrm>
            <a:off x="177032" y="404664"/>
            <a:ext cx="8229600" cy="706090"/>
          </a:xfrm>
        </p:spPr>
        <p:txBody>
          <a:bodyPr/>
          <a:lstStyle/>
          <a:p>
            <a:pPr algn="l"/>
            <a:r>
              <a:rPr lang="en-GB" altLang="cs-CZ" sz="3000" dirty="0"/>
              <a:t>Packaging and labelling of chemicals</a:t>
            </a:r>
          </a:p>
        </p:txBody>
      </p:sp>
      <p:sp>
        <p:nvSpPr>
          <p:cNvPr id="8" name="TextovéPole 7">
            <a:extLst>
              <a:ext uri="{FF2B5EF4-FFF2-40B4-BE49-F238E27FC236}">
                <a16:creationId xmlns:a16="http://schemas.microsoft.com/office/drawing/2014/main" id="{A14904EA-A6F2-B298-E086-8EF7C0487BBD}"/>
              </a:ext>
            </a:extLst>
          </p:cNvPr>
          <p:cNvSpPr txBox="1"/>
          <p:nvPr/>
        </p:nvSpPr>
        <p:spPr>
          <a:xfrm>
            <a:off x="203176" y="1268760"/>
            <a:ext cx="8229600" cy="3985706"/>
          </a:xfrm>
          <a:prstGeom prst="rect">
            <a:avLst/>
          </a:prstGeom>
          <a:noFill/>
        </p:spPr>
        <p:txBody>
          <a:bodyPr wrap="square">
            <a:spAutoFit/>
          </a:bodyPr>
          <a:lstStyle/>
          <a:p>
            <a:r>
              <a:rPr lang="en-GB" sz="2300">
                <a:latin typeface="+mn-lt"/>
              </a:rPr>
              <a:t>The packaging of the chemical or mixture is equipped with a label which contains the following information: </a:t>
            </a:r>
          </a:p>
          <a:p>
            <a:endParaRPr lang="en-GB" sz="2300">
              <a:latin typeface="+mn-lt"/>
            </a:endParaRPr>
          </a:p>
          <a:p>
            <a:pPr marL="342900" indent="-342900">
              <a:buFont typeface="Arial" panose="020B0604020202020204" pitchFamily="34" charset="0"/>
              <a:buChar char="•"/>
            </a:pPr>
            <a:r>
              <a:rPr lang="en-GB" sz="2300">
                <a:latin typeface="+mn-lt"/>
              </a:rPr>
              <a:t>name, address and telephone number of the supplier, </a:t>
            </a:r>
          </a:p>
          <a:p>
            <a:pPr marL="342900" indent="-342900">
              <a:buFont typeface="Arial" panose="020B0604020202020204" pitchFamily="34" charset="0"/>
              <a:buChar char="•"/>
            </a:pPr>
            <a:r>
              <a:rPr lang="en-GB" sz="2300">
                <a:latin typeface="+mn-lt"/>
              </a:rPr>
              <a:t>amount of substance or mixture in the package, </a:t>
            </a:r>
          </a:p>
          <a:p>
            <a:pPr marL="342900" indent="-342900">
              <a:buFont typeface="Arial" panose="020B0604020202020204" pitchFamily="34" charset="0"/>
              <a:buChar char="•"/>
            </a:pPr>
            <a:r>
              <a:rPr lang="en-GB" sz="2300">
                <a:latin typeface="+mn-lt"/>
              </a:rPr>
              <a:t>product identifiers, </a:t>
            </a:r>
          </a:p>
          <a:p>
            <a:pPr marL="342900" indent="-342900">
              <a:buFont typeface="Arial" panose="020B0604020202020204" pitchFamily="34" charset="0"/>
              <a:buChar char="•"/>
            </a:pPr>
            <a:r>
              <a:rPr lang="en-GB" sz="2300">
                <a:latin typeface="+mn-lt"/>
              </a:rPr>
              <a:t>any required hazard warning symbols, </a:t>
            </a:r>
          </a:p>
          <a:p>
            <a:pPr marL="342900" indent="-342900">
              <a:buFont typeface="Arial" panose="020B0604020202020204" pitchFamily="34" charset="0"/>
              <a:buChar char="•"/>
            </a:pPr>
            <a:r>
              <a:rPr lang="en-GB" sz="2300">
                <a:latin typeface="+mn-lt"/>
              </a:rPr>
              <a:t>any required signal word, </a:t>
            </a:r>
          </a:p>
          <a:p>
            <a:pPr marL="342900" indent="-342900">
              <a:buFont typeface="Arial" panose="020B0604020202020204" pitchFamily="34" charset="0"/>
              <a:buChar char="•"/>
            </a:pPr>
            <a:r>
              <a:rPr lang="en-GB" sz="2300">
                <a:latin typeface="+mn-lt"/>
              </a:rPr>
              <a:t>any standard hazard phrases, </a:t>
            </a:r>
          </a:p>
          <a:p>
            <a:pPr marL="342900" indent="-342900">
              <a:buFont typeface="Arial" panose="020B0604020202020204" pitchFamily="34" charset="0"/>
              <a:buChar char="•"/>
            </a:pPr>
            <a:r>
              <a:rPr lang="en-GB" sz="2300">
                <a:latin typeface="+mn-lt"/>
              </a:rPr>
              <a:t>any precautionary phrases, </a:t>
            </a:r>
          </a:p>
          <a:p>
            <a:pPr marL="342900" indent="-342900">
              <a:buFont typeface="Arial" panose="020B0604020202020204" pitchFamily="34" charset="0"/>
              <a:buChar char="•"/>
            </a:pPr>
            <a:r>
              <a:rPr lang="en-GB" sz="2300">
                <a:latin typeface="+mn-lt"/>
              </a:rPr>
              <a:t>any additional information necessary.</a:t>
            </a:r>
          </a:p>
        </p:txBody>
      </p:sp>
    </p:spTree>
  </p:cSld>
  <p:clrMapOvr>
    <a:masterClrMapping/>
  </p:clrMapOvr>
  <p:transition spd="slow">
    <p:zo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1" name="Rectangle 5"/>
          <p:cNvSpPr>
            <a:spLocks noChangeArrowheads="1"/>
          </p:cNvSpPr>
          <p:nvPr/>
        </p:nvSpPr>
        <p:spPr bwMode="auto">
          <a:xfrm>
            <a:off x="84229" y="188640"/>
            <a:ext cx="8568952" cy="1323439"/>
          </a:xfrm>
          <a:prstGeom prst="rect">
            <a:avLst/>
          </a:prstGeom>
          <a:noFill/>
          <a:ln w="9525" algn="ctr">
            <a:noFill/>
            <a:miter lim="800000"/>
            <a:headEnd/>
            <a:tailEnd/>
          </a:ln>
          <a:effectLst/>
        </p:spPr>
        <p:txBody>
          <a:bodyPr wrap="square">
            <a:spAutoFit/>
          </a:bodyPr>
          <a:lstStyle/>
          <a:p>
            <a:pPr>
              <a:spcBef>
                <a:spcPts val="600"/>
              </a:spcBef>
              <a:buFontTx/>
              <a:buNone/>
              <a:defRPr/>
            </a:pPr>
            <a:r>
              <a:rPr lang="en-GB" sz="3000" b="1" dirty="0">
                <a:solidFill>
                  <a:srgbClr val="0000FF"/>
                </a:solidFill>
                <a:latin typeface="+mn-lt"/>
              </a:rPr>
              <a:t>Conditions for handling highly toxic substances</a:t>
            </a:r>
          </a:p>
          <a:p>
            <a:pPr>
              <a:spcBef>
                <a:spcPts val="600"/>
              </a:spcBef>
              <a:defRPr/>
            </a:pPr>
            <a:r>
              <a:rPr lang="en-GB" sz="2000" dirty="0">
                <a:latin typeface="+mn-lt"/>
              </a:rPr>
              <a:t>Class: acute toxicity</a:t>
            </a:r>
          </a:p>
          <a:p>
            <a:pPr>
              <a:spcBef>
                <a:spcPts val="600"/>
              </a:spcBef>
              <a:defRPr/>
            </a:pPr>
            <a:r>
              <a:rPr lang="en-GB" sz="2000" dirty="0">
                <a:latin typeface="+mn-lt"/>
              </a:rPr>
              <a:t>Category: 1 or 2</a:t>
            </a:r>
            <a:endParaRPr lang="en-GB" sz="2000" b="1" dirty="0">
              <a:solidFill>
                <a:srgbClr val="0000FF"/>
              </a:solidFill>
              <a:latin typeface="+mn-lt"/>
            </a:endParaRPr>
          </a:p>
        </p:txBody>
      </p:sp>
      <p:pic>
        <p:nvPicPr>
          <p:cNvPr id="3" name="Obráze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0" y="548680"/>
            <a:ext cx="1442568" cy="1442568"/>
          </a:xfrm>
          <a:prstGeom prst="rect">
            <a:avLst/>
          </a:prstGeom>
        </p:spPr>
      </p:pic>
      <p:sp>
        <p:nvSpPr>
          <p:cNvPr id="4" name="Zástupný symbol pro číslo snímku 3"/>
          <p:cNvSpPr>
            <a:spLocks noGrp="1"/>
          </p:cNvSpPr>
          <p:nvPr>
            <p:ph type="sldNum" sz="quarter" idx="12"/>
          </p:nvPr>
        </p:nvSpPr>
        <p:spPr/>
        <p:txBody>
          <a:bodyPr/>
          <a:lstStyle/>
          <a:p>
            <a:fld id="{3B163046-F73D-44A5-AF6E-AF66F7827D6F}" type="slidenum">
              <a:rPr lang="cs-CZ" altLang="cs-CZ" smtClean="0"/>
              <a:pPr/>
              <a:t>16</a:t>
            </a:fld>
            <a:endParaRPr lang="cs-CZ" altLang="cs-CZ"/>
          </a:p>
        </p:txBody>
      </p:sp>
      <p:sp>
        <p:nvSpPr>
          <p:cNvPr id="5" name="TextovéPole 4">
            <a:extLst>
              <a:ext uri="{FF2B5EF4-FFF2-40B4-BE49-F238E27FC236}">
                <a16:creationId xmlns:a16="http://schemas.microsoft.com/office/drawing/2014/main" id="{E6C35026-78BE-8A4F-C9AB-36F6943F250E}"/>
              </a:ext>
            </a:extLst>
          </p:cNvPr>
          <p:cNvSpPr txBox="1"/>
          <p:nvPr/>
        </p:nvSpPr>
        <p:spPr>
          <a:xfrm>
            <a:off x="94173" y="2011547"/>
            <a:ext cx="7535972" cy="3785652"/>
          </a:xfrm>
          <a:prstGeom prst="rect">
            <a:avLst/>
          </a:prstGeom>
          <a:noFill/>
        </p:spPr>
        <p:txBody>
          <a:bodyPr wrap="square">
            <a:spAutoFit/>
          </a:bodyPr>
          <a:lstStyle/>
          <a:p>
            <a:r>
              <a:rPr lang="en-GB" sz="2000" dirty="0">
                <a:latin typeface="+mn-lt"/>
              </a:rPr>
              <a:t>Chemical substances and mixtures classified of acute toxicity, category 1 or 2 must be stored in lockable rooms secured against theft and entry of unauthorised persons. Mutual harmful effects or misplacement of stored substances must be eliminated as well as leakage into the environment including danger to individuals. </a:t>
            </a:r>
          </a:p>
          <a:p>
            <a:endParaRPr lang="cs-CZ" sz="2000" dirty="0">
              <a:latin typeface="+mn-lt"/>
            </a:endParaRPr>
          </a:p>
          <a:p>
            <a:r>
              <a:rPr lang="en-GB" sz="2000" dirty="0">
                <a:latin typeface="+mn-lt"/>
              </a:rPr>
              <a:t>The consumption of substances and mixtures classified as hazardous under acute category 1 or 2 must be recorded. These records must be kept separately for each substance and must include data on the quantity received and released, inventory status including the name of the person to whom the chemical or mixture was given. Records shall be kept for at least 5 years after the stock has been completely exhausted.</a:t>
            </a:r>
          </a:p>
        </p:txBody>
      </p:sp>
      <p:pic>
        <p:nvPicPr>
          <p:cNvPr id="6" name="Obrázek 5">
            <a:extLst>
              <a:ext uri="{FF2B5EF4-FFF2-40B4-BE49-F238E27FC236}">
                <a16:creationId xmlns:a16="http://schemas.microsoft.com/office/drawing/2014/main" id="{801666E4-5B81-2B6B-8EA9-64C54B229F2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77393" y="2204864"/>
            <a:ext cx="1727781" cy="1727781"/>
          </a:xfrm>
          <a:prstGeom prst="rect">
            <a:avLst/>
          </a:prstGeom>
        </p:spPr>
      </p:pic>
    </p:spTree>
    <p:extLst>
      <p:ext uri="{BB962C8B-B14F-4D97-AF65-F5344CB8AC3E}">
        <p14:creationId xmlns:p14="http://schemas.microsoft.com/office/powerpoint/2010/main" val="115604643"/>
      </p:ext>
    </p:extLst>
  </p:cSld>
  <p:clrMapOvr>
    <a:masterClrMapping/>
  </p:clrMapOvr>
  <p:transition spd="slow">
    <p:zo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12"/>
          </p:nvPr>
        </p:nvSpPr>
        <p:spPr/>
        <p:txBody>
          <a:bodyPr/>
          <a:lstStyle/>
          <a:p>
            <a:fld id="{EAFF3437-A7BC-4432-A5DD-ECE0372DE944}" type="slidenum">
              <a:rPr lang="cs-CZ" altLang="cs-CZ"/>
              <a:pPr/>
              <a:t>17</a:t>
            </a:fld>
            <a:endParaRPr lang="cs-CZ" altLang="cs-CZ"/>
          </a:p>
        </p:txBody>
      </p:sp>
      <p:sp>
        <p:nvSpPr>
          <p:cNvPr id="22530" name="Rectangle 2"/>
          <p:cNvSpPr>
            <a:spLocks noGrp="1" noChangeArrowheads="1"/>
          </p:cNvSpPr>
          <p:nvPr>
            <p:ph type="title"/>
          </p:nvPr>
        </p:nvSpPr>
        <p:spPr>
          <a:xfrm>
            <a:off x="234184" y="332656"/>
            <a:ext cx="8730304" cy="953650"/>
          </a:xfrm>
        </p:spPr>
        <p:txBody>
          <a:bodyPr/>
          <a:lstStyle/>
          <a:p>
            <a:pPr algn="l">
              <a:lnSpc>
                <a:spcPct val="110000"/>
              </a:lnSpc>
            </a:pPr>
            <a:r>
              <a:rPr lang="en-GB" altLang="cs-CZ" sz="2800" dirty="0">
                <a:solidFill>
                  <a:srgbClr val="0000FF"/>
                </a:solidFill>
              </a:rPr>
              <a:t>Who is qualified for handling highly toxic substances?  </a:t>
            </a:r>
          </a:p>
        </p:txBody>
      </p:sp>
      <p:sp>
        <p:nvSpPr>
          <p:cNvPr id="6" name="TextovéPole 5">
            <a:extLst>
              <a:ext uri="{FF2B5EF4-FFF2-40B4-BE49-F238E27FC236}">
                <a16:creationId xmlns:a16="http://schemas.microsoft.com/office/drawing/2014/main" id="{D933960B-19CC-2EB2-CB7A-FCF2098645A2}"/>
              </a:ext>
            </a:extLst>
          </p:cNvPr>
          <p:cNvSpPr txBox="1"/>
          <p:nvPr/>
        </p:nvSpPr>
        <p:spPr>
          <a:xfrm>
            <a:off x="206848" y="1556792"/>
            <a:ext cx="8730304" cy="2123658"/>
          </a:xfrm>
          <a:prstGeom prst="rect">
            <a:avLst/>
          </a:prstGeom>
          <a:noFill/>
        </p:spPr>
        <p:txBody>
          <a:bodyPr wrap="square">
            <a:spAutoFit/>
          </a:bodyPr>
          <a:lstStyle/>
          <a:p>
            <a:r>
              <a:rPr lang="en-GB" sz="2200" dirty="0">
                <a:latin typeface="+mn-lt"/>
              </a:rPr>
              <a:t>University graduates who: </a:t>
            </a:r>
          </a:p>
          <a:p>
            <a:pPr marL="216000" indent="-216000">
              <a:buFont typeface="Arial" panose="020B0604020202020204" pitchFamily="34" charset="0"/>
              <a:buChar char="•"/>
            </a:pPr>
            <a:r>
              <a:rPr lang="en-GB" sz="2200" dirty="0">
                <a:latin typeface="+mn-lt"/>
              </a:rPr>
              <a:t>have completed a university degree in general medicine, dentistry, pharmacy, veterinary medicine</a:t>
            </a:r>
            <a:r>
              <a:rPr lang="cs-CZ" sz="2200" dirty="0">
                <a:latin typeface="+mn-lt"/>
              </a:rPr>
              <a:t>,</a:t>
            </a:r>
            <a:endParaRPr lang="en-GB" sz="2200" dirty="0">
              <a:latin typeface="+mn-lt"/>
            </a:endParaRPr>
          </a:p>
          <a:p>
            <a:pPr marL="216000" indent="-216000">
              <a:buFont typeface="Arial" panose="020B0604020202020204" pitchFamily="34" charset="0"/>
              <a:buChar char="•"/>
            </a:pPr>
            <a:r>
              <a:rPr lang="en-GB" sz="2200" dirty="0">
                <a:latin typeface="+mn-lt"/>
              </a:rPr>
              <a:t>have obtained a university degree in the field of chemistry, biology, ecology, </a:t>
            </a:r>
          </a:p>
          <a:p>
            <a:pPr marL="216000" indent="-216000">
              <a:buFont typeface="Arial" panose="020B0604020202020204" pitchFamily="34" charset="0"/>
              <a:buChar char="•"/>
            </a:pPr>
            <a:r>
              <a:rPr lang="en-GB" sz="2200" dirty="0">
                <a:latin typeface="+mn-lt"/>
              </a:rPr>
              <a:t>have obtained a university degree in the field of toxicology.</a:t>
            </a:r>
          </a:p>
        </p:txBody>
      </p:sp>
      <p:sp>
        <p:nvSpPr>
          <p:cNvPr id="7" name="TextovéPole 6">
            <a:extLst>
              <a:ext uri="{FF2B5EF4-FFF2-40B4-BE49-F238E27FC236}">
                <a16:creationId xmlns:a16="http://schemas.microsoft.com/office/drawing/2014/main" id="{5977BEBE-9E0F-C468-5F22-AD6F32DA47D0}"/>
              </a:ext>
            </a:extLst>
          </p:cNvPr>
          <p:cNvSpPr txBox="1"/>
          <p:nvPr/>
        </p:nvSpPr>
        <p:spPr>
          <a:xfrm>
            <a:off x="234184" y="4223125"/>
            <a:ext cx="8352928" cy="1446550"/>
          </a:xfrm>
          <a:prstGeom prst="rect">
            <a:avLst/>
          </a:prstGeom>
          <a:noFill/>
        </p:spPr>
        <p:txBody>
          <a:bodyPr wrap="square">
            <a:spAutoFit/>
          </a:bodyPr>
          <a:lstStyle/>
          <a:p>
            <a:r>
              <a:rPr lang="en-GB" sz="2200" dirty="0">
                <a:latin typeface="+mn-lt"/>
              </a:rPr>
              <a:t>Persons who:</a:t>
            </a:r>
          </a:p>
          <a:p>
            <a:r>
              <a:rPr lang="en-GB" sz="2200" dirty="0">
                <a:latin typeface="+mn-lt"/>
              </a:rPr>
              <a:t>have successfully passed a professional proficiency test and possess a certificate of professional competence authorising them to handle chemical substances classified as highly toxic</a:t>
            </a:r>
          </a:p>
        </p:txBody>
      </p:sp>
    </p:spTree>
  </p:cSld>
  <p:clrMapOvr>
    <a:masterClrMapping/>
  </p:clrMapOvr>
  <p:transition spd="slow">
    <p:zo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12"/>
          </p:nvPr>
        </p:nvSpPr>
        <p:spPr/>
        <p:txBody>
          <a:bodyPr/>
          <a:lstStyle/>
          <a:p>
            <a:fld id="{61E690EE-DD70-4731-80BA-34257663A282}" type="slidenum">
              <a:rPr lang="cs-CZ" altLang="cs-CZ"/>
              <a:pPr/>
              <a:t>18</a:t>
            </a:fld>
            <a:endParaRPr lang="cs-CZ" altLang="cs-CZ"/>
          </a:p>
        </p:txBody>
      </p:sp>
      <p:sp>
        <p:nvSpPr>
          <p:cNvPr id="24578" name="Rectangle 2"/>
          <p:cNvSpPr>
            <a:spLocks noGrp="1" noChangeArrowheads="1"/>
          </p:cNvSpPr>
          <p:nvPr>
            <p:ph type="title"/>
          </p:nvPr>
        </p:nvSpPr>
        <p:spPr>
          <a:xfrm>
            <a:off x="251520" y="136525"/>
            <a:ext cx="6840760" cy="792386"/>
          </a:xfrm>
        </p:spPr>
        <p:txBody>
          <a:bodyPr/>
          <a:lstStyle/>
          <a:p>
            <a:pPr algn="l"/>
            <a:r>
              <a:rPr lang="en-GB" altLang="cs-CZ" sz="3000" dirty="0">
                <a:solidFill>
                  <a:srgbClr val="0000FF"/>
                </a:solidFill>
              </a:rPr>
              <a:t>Accidents with chemical substances</a:t>
            </a:r>
          </a:p>
        </p:txBody>
      </p:sp>
      <p:sp>
        <p:nvSpPr>
          <p:cNvPr id="24579" name="Rectangle 3"/>
          <p:cNvSpPr>
            <a:spLocks noGrp="1" noChangeArrowheads="1"/>
          </p:cNvSpPr>
          <p:nvPr>
            <p:ph type="body" idx="1"/>
          </p:nvPr>
        </p:nvSpPr>
        <p:spPr>
          <a:xfrm>
            <a:off x="251520" y="1052736"/>
            <a:ext cx="8354333" cy="4896544"/>
          </a:xfrm>
        </p:spPr>
        <p:txBody>
          <a:bodyPr/>
          <a:lstStyle/>
          <a:p>
            <a:pPr marL="0" indent="0">
              <a:buNone/>
            </a:pPr>
            <a:r>
              <a:rPr lang="en-GB" sz="1900" b="1" dirty="0">
                <a:solidFill>
                  <a:srgbClr val="FF0000"/>
                </a:solidFill>
              </a:rPr>
              <a:t>Inhalation:</a:t>
            </a:r>
          </a:p>
          <a:p>
            <a:r>
              <a:rPr lang="en-GB" sz="1900" dirty="0"/>
              <a:t>move the victim into the fresh air, do not let the victim walk! </a:t>
            </a:r>
          </a:p>
          <a:p>
            <a:r>
              <a:rPr lang="en-GB" sz="1900" dirty="0"/>
              <a:t>rinse out mouth or nose with water</a:t>
            </a:r>
          </a:p>
          <a:p>
            <a:r>
              <a:rPr lang="en-GB" sz="1900" dirty="0"/>
              <a:t>if the situation warrants, call an ambulance </a:t>
            </a:r>
          </a:p>
          <a:p>
            <a:pPr marL="0" indent="0">
              <a:buNone/>
            </a:pPr>
            <a:r>
              <a:rPr lang="en-GB" sz="1900" b="1" dirty="0">
                <a:solidFill>
                  <a:srgbClr val="FF0000"/>
                </a:solidFill>
              </a:rPr>
              <a:t>Contact with eyes: </a:t>
            </a:r>
          </a:p>
          <a:p>
            <a:r>
              <a:rPr lang="en-GB" sz="1900" dirty="0"/>
              <a:t>immediately rinse eyes with flowing water, open eyelid (even by force)</a:t>
            </a:r>
          </a:p>
          <a:p>
            <a:r>
              <a:rPr lang="en-GB" sz="1900" dirty="0"/>
              <a:t>from the inner corner of the eye outward</a:t>
            </a:r>
          </a:p>
          <a:p>
            <a:r>
              <a:rPr lang="en-GB" sz="1900" dirty="0"/>
              <a:t>if needed, remove contact lenses</a:t>
            </a:r>
          </a:p>
          <a:p>
            <a:r>
              <a:rPr lang="en-GB" sz="1900" dirty="0"/>
              <a:t>call an ambulance</a:t>
            </a:r>
          </a:p>
          <a:p>
            <a:pPr marL="0" indent="0">
              <a:buNone/>
            </a:pPr>
            <a:r>
              <a:rPr lang="en-GB" sz="1900" b="1" dirty="0">
                <a:solidFill>
                  <a:srgbClr val="FF0000"/>
                </a:solidFill>
              </a:rPr>
              <a:t>Contact with skin:</a:t>
            </a:r>
          </a:p>
          <a:p>
            <a:r>
              <a:rPr lang="en-GB" sz="1900" dirty="0"/>
              <a:t>remove the affected clothing, rinse the affected area with a flow of tepid water </a:t>
            </a:r>
          </a:p>
          <a:p>
            <a:r>
              <a:rPr lang="cs-CZ" sz="1900" dirty="0"/>
              <a:t>c</a:t>
            </a:r>
            <a:r>
              <a:rPr lang="en-GB" sz="1900" dirty="0"/>
              <a:t>over burned parts of the skin with sterile bandage </a:t>
            </a:r>
          </a:p>
          <a:p>
            <a:r>
              <a:rPr lang="en-GB" sz="1900" dirty="0"/>
              <a:t>if the situation warrants, call an ambulance </a:t>
            </a:r>
          </a:p>
          <a:p>
            <a:endParaRPr lang="en-GB" sz="1900" dirty="0"/>
          </a:p>
          <a:p>
            <a:pPr marL="180000" indent="-180000">
              <a:lnSpc>
                <a:spcPct val="150000"/>
              </a:lnSpc>
            </a:pPr>
            <a:endParaRPr lang="en-GB" altLang="cs-CZ" sz="1900" dirty="0"/>
          </a:p>
          <a:p>
            <a:pPr marL="180000" indent="-180000">
              <a:lnSpc>
                <a:spcPct val="150000"/>
              </a:lnSpc>
            </a:pPr>
            <a:endParaRPr lang="en-GB" altLang="cs-CZ" sz="1900" dirty="0"/>
          </a:p>
          <a:p>
            <a:pPr marL="180000" indent="-180000">
              <a:lnSpc>
                <a:spcPct val="150000"/>
              </a:lnSpc>
            </a:pPr>
            <a:endParaRPr lang="en-GB" altLang="cs-CZ" sz="1900" dirty="0"/>
          </a:p>
          <a:p>
            <a:pPr marL="180000" indent="-180000">
              <a:lnSpc>
                <a:spcPct val="150000"/>
              </a:lnSpc>
            </a:pPr>
            <a:endParaRPr lang="en-GB" altLang="cs-CZ" sz="1900" dirty="0"/>
          </a:p>
        </p:txBody>
      </p:sp>
    </p:spTree>
  </p:cSld>
  <p:clrMapOvr>
    <a:masterClrMapping/>
  </p:clrMapOvr>
  <p:transition spd="slow">
    <p:zo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12"/>
          </p:nvPr>
        </p:nvSpPr>
        <p:spPr/>
        <p:txBody>
          <a:bodyPr/>
          <a:lstStyle/>
          <a:p>
            <a:fld id="{61E690EE-DD70-4731-80BA-34257663A282}" type="slidenum">
              <a:rPr lang="cs-CZ" altLang="cs-CZ"/>
              <a:pPr/>
              <a:t>19</a:t>
            </a:fld>
            <a:endParaRPr lang="cs-CZ" altLang="cs-CZ"/>
          </a:p>
        </p:txBody>
      </p:sp>
      <p:sp>
        <p:nvSpPr>
          <p:cNvPr id="24579" name="Rectangle 3"/>
          <p:cNvSpPr>
            <a:spLocks noGrp="1" noChangeArrowheads="1"/>
          </p:cNvSpPr>
          <p:nvPr>
            <p:ph type="body" idx="1"/>
          </p:nvPr>
        </p:nvSpPr>
        <p:spPr>
          <a:xfrm>
            <a:off x="184200" y="1268760"/>
            <a:ext cx="8856984" cy="3456384"/>
          </a:xfrm>
        </p:spPr>
        <p:txBody>
          <a:bodyPr/>
          <a:lstStyle/>
          <a:p>
            <a:pPr marL="0" indent="0">
              <a:buNone/>
            </a:pPr>
            <a:r>
              <a:rPr lang="en-GB" sz="1900" b="1" dirty="0">
                <a:solidFill>
                  <a:srgbClr val="FF0000"/>
                </a:solidFill>
              </a:rPr>
              <a:t>Ingestion:</a:t>
            </a:r>
          </a:p>
          <a:p>
            <a:pPr marL="216000" indent="-180000">
              <a:spcBef>
                <a:spcPts val="600"/>
              </a:spcBef>
              <a:spcAft>
                <a:spcPts val="600"/>
              </a:spcAft>
            </a:pPr>
            <a:r>
              <a:rPr lang="en-GB" sz="1900" b="1" dirty="0"/>
              <a:t>highly toxic substances</a:t>
            </a:r>
            <a:r>
              <a:rPr lang="cs-CZ" sz="1900" b="1" dirty="0"/>
              <a:t> - </a:t>
            </a:r>
            <a:r>
              <a:rPr lang="en-GB" sz="1900" dirty="0"/>
              <a:t>apply charcoal in water, induce vomiting</a:t>
            </a:r>
          </a:p>
          <a:p>
            <a:pPr marL="216000" indent="-180000">
              <a:spcBef>
                <a:spcPts val="600"/>
              </a:spcBef>
              <a:spcAft>
                <a:spcPts val="600"/>
              </a:spcAft>
            </a:pPr>
            <a:r>
              <a:rPr lang="en-GB" sz="1900" b="1" dirty="0"/>
              <a:t>toxic substances </a:t>
            </a:r>
            <a:r>
              <a:rPr lang="cs-CZ" sz="1900" b="1" dirty="0"/>
              <a:t>- </a:t>
            </a:r>
            <a:r>
              <a:rPr lang="en-GB" sz="1900" dirty="0"/>
              <a:t>apply charcoal in water</a:t>
            </a:r>
          </a:p>
          <a:p>
            <a:pPr marL="216000" indent="-180000">
              <a:spcBef>
                <a:spcPts val="600"/>
              </a:spcBef>
              <a:spcAft>
                <a:spcPts val="600"/>
              </a:spcAft>
            </a:pPr>
            <a:r>
              <a:rPr lang="en-GB" sz="1900" b="1" dirty="0"/>
              <a:t>corrosives</a:t>
            </a:r>
            <a:r>
              <a:rPr lang="cs-CZ" sz="1900" b="1" dirty="0"/>
              <a:t> -</a:t>
            </a:r>
            <a:r>
              <a:rPr lang="en-GB" sz="1900" b="1" dirty="0"/>
              <a:t> </a:t>
            </a:r>
            <a:r>
              <a:rPr lang="en-GB" sz="1900" dirty="0"/>
              <a:t>drink cool water (200 – 500 ml), do not induce vomiting</a:t>
            </a:r>
          </a:p>
          <a:p>
            <a:pPr marL="216000" indent="-180000">
              <a:spcBef>
                <a:spcPts val="600"/>
              </a:spcBef>
              <a:spcAft>
                <a:spcPts val="600"/>
              </a:spcAft>
            </a:pPr>
            <a:r>
              <a:rPr lang="en-GB" sz="1900" dirty="0"/>
              <a:t>seek medical attention as soon as possible</a:t>
            </a:r>
          </a:p>
          <a:p>
            <a:pPr marL="216000" indent="-180000">
              <a:spcBef>
                <a:spcPts val="600"/>
              </a:spcBef>
              <a:spcAft>
                <a:spcPts val="600"/>
              </a:spcAft>
            </a:pPr>
            <a:r>
              <a:rPr lang="en-GB" sz="1900" dirty="0"/>
              <a:t>in case of uncertainty on how to proceed, contact Toxicology Information Centre, Prague</a:t>
            </a:r>
          </a:p>
          <a:p>
            <a:pPr marL="0" indent="0">
              <a:buNone/>
            </a:pPr>
            <a:endParaRPr lang="en-GB" sz="1900" dirty="0"/>
          </a:p>
          <a:p>
            <a:pPr marL="180000" indent="-180000">
              <a:lnSpc>
                <a:spcPct val="150000"/>
              </a:lnSpc>
            </a:pPr>
            <a:endParaRPr lang="en-GB" altLang="cs-CZ" sz="1900" dirty="0"/>
          </a:p>
          <a:p>
            <a:pPr marL="180000" indent="-180000">
              <a:lnSpc>
                <a:spcPct val="150000"/>
              </a:lnSpc>
            </a:pPr>
            <a:endParaRPr lang="en-GB" altLang="cs-CZ" sz="1900" dirty="0"/>
          </a:p>
          <a:p>
            <a:pPr marL="180000" indent="-180000">
              <a:lnSpc>
                <a:spcPct val="150000"/>
              </a:lnSpc>
            </a:pPr>
            <a:endParaRPr lang="en-GB" altLang="cs-CZ" sz="1900" dirty="0"/>
          </a:p>
          <a:p>
            <a:pPr marL="180000" indent="-180000">
              <a:lnSpc>
                <a:spcPct val="150000"/>
              </a:lnSpc>
            </a:pPr>
            <a:endParaRPr lang="en-GB" altLang="cs-CZ" sz="1900" dirty="0"/>
          </a:p>
        </p:txBody>
      </p:sp>
      <p:sp>
        <p:nvSpPr>
          <p:cNvPr id="6" name="Rectangle 2">
            <a:extLst>
              <a:ext uri="{FF2B5EF4-FFF2-40B4-BE49-F238E27FC236}">
                <a16:creationId xmlns:a16="http://schemas.microsoft.com/office/drawing/2014/main" id="{DC6FF91E-69D1-37E6-D70B-85E4A1918102}"/>
              </a:ext>
            </a:extLst>
          </p:cNvPr>
          <p:cNvSpPr>
            <a:spLocks noGrp="1" noChangeArrowheads="1"/>
          </p:cNvSpPr>
          <p:nvPr>
            <p:ph type="title"/>
          </p:nvPr>
        </p:nvSpPr>
        <p:spPr>
          <a:xfrm>
            <a:off x="196280" y="260350"/>
            <a:ext cx="6840760" cy="792386"/>
          </a:xfrm>
        </p:spPr>
        <p:txBody>
          <a:bodyPr/>
          <a:lstStyle/>
          <a:p>
            <a:pPr algn="l"/>
            <a:r>
              <a:rPr lang="en-GB" altLang="cs-CZ" sz="3000" dirty="0">
                <a:solidFill>
                  <a:srgbClr val="0000FF"/>
                </a:solidFill>
              </a:rPr>
              <a:t>Accidents with chemical substances</a:t>
            </a:r>
          </a:p>
        </p:txBody>
      </p:sp>
    </p:spTree>
    <p:extLst>
      <p:ext uri="{BB962C8B-B14F-4D97-AF65-F5344CB8AC3E}">
        <p14:creationId xmlns:p14="http://schemas.microsoft.com/office/powerpoint/2010/main" val="132796530"/>
      </p:ext>
    </p:extLst>
  </p:cSld>
  <p:clrMapOvr>
    <a:masterClrMapping/>
  </p:clrMapOvr>
  <p:transition spd="slow">
    <p:zo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3"/>
          <p:cNvSpPr>
            <a:spLocks noGrp="1"/>
          </p:cNvSpPr>
          <p:nvPr>
            <p:ph type="sldNum" sz="quarter" idx="12"/>
          </p:nvPr>
        </p:nvSpPr>
        <p:spPr/>
        <p:txBody>
          <a:bodyPr/>
          <a:lstStyle/>
          <a:p>
            <a:fld id="{94FC70D3-FB7C-4DA0-802A-AE0732E9B58B}" type="slidenum">
              <a:rPr lang="cs-CZ" altLang="cs-CZ"/>
              <a:pPr/>
              <a:t>2</a:t>
            </a:fld>
            <a:endParaRPr lang="cs-CZ" altLang="cs-CZ"/>
          </a:p>
        </p:txBody>
      </p:sp>
      <p:sp>
        <p:nvSpPr>
          <p:cNvPr id="94211" name="Zástupný symbol pro obsah 2"/>
          <p:cNvSpPr>
            <a:spLocks noGrp="1"/>
          </p:cNvSpPr>
          <p:nvPr>
            <p:ph idx="4294967295"/>
          </p:nvPr>
        </p:nvSpPr>
        <p:spPr>
          <a:xfrm>
            <a:off x="323528" y="692696"/>
            <a:ext cx="8424863" cy="3672408"/>
          </a:xfrm>
        </p:spPr>
        <p:txBody>
          <a:bodyPr/>
          <a:lstStyle/>
          <a:p>
            <a:pPr marL="0" indent="0">
              <a:lnSpc>
                <a:spcPct val="150000"/>
              </a:lnSpc>
              <a:buNone/>
            </a:pPr>
            <a:r>
              <a:rPr lang="en-GB" altLang="cs-CZ" sz="2300" dirty="0"/>
              <a:t>People who handle chemical substances as part of their employment or studies, must be acquainted with:</a:t>
            </a:r>
          </a:p>
          <a:p>
            <a:pPr marL="216000" indent="-216000">
              <a:lnSpc>
                <a:spcPct val="150000"/>
              </a:lnSpc>
            </a:pPr>
            <a:r>
              <a:rPr lang="en-GB" altLang="cs-CZ" sz="2300" dirty="0"/>
              <a:t>hazardous properties of chemical substances</a:t>
            </a:r>
            <a:r>
              <a:rPr lang="cs-CZ" altLang="cs-CZ" sz="2300" dirty="0"/>
              <a:t>,</a:t>
            </a:r>
            <a:endParaRPr lang="en-GB" altLang="cs-CZ" sz="2300" dirty="0"/>
          </a:p>
          <a:p>
            <a:pPr marL="216000" indent="-216000">
              <a:lnSpc>
                <a:spcPct val="150000"/>
              </a:lnSpc>
            </a:pPr>
            <a:r>
              <a:rPr lang="en-GB" altLang="cs-CZ" sz="2300" dirty="0"/>
              <a:t>the rules of protecting health and the environment from their harmful effects,</a:t>
            </a:r>
          </a:p>
          <a:p>
            <a:pPr marL="216000" indent="-216000">
              <a:lnSpc>
                <a:spcPct val="150000"/>
              </a:lnSpc>
            </a:pPr>
            <a:r>
              <a:rPr lang="en-GB" altLang="cs-CZ" sz="2300" dirty="0"/>
              <a:t>the principles of pre-medical first aid</a:t>
            </a:r>
            <a:r>
              <a:rPr lang="cs-CZ" altLang="cs-CZ" sz="2300" dirty="0"/>
              <a:t>.</a:t>
            </a:r>
          </a:p>
          <a:p>
            <a:pPr marL="0" indent="0">
              <a:lnSpc>
                <a:spcPct val="150000"/>
              </a:lnSpc>
              <a:buNone/>
            </a:pPr>
            <a:endParaRPr lang="cs-CZ" altLang="cs-CZ" sz="2300" dirty="0"/>
          </a:p>
          <a:p>
            <a:pPr marL="0" indent="0">
              <a:lnSpc>
                <a:spcPct val="150000"/>
              </a:lnSpc>
              <a:buNone/>
            </a:pPr>
            <a:endParaRPr lang="cs-CZ" altLang="cs-CZ" sz="2300" dirty="0"/>
          </a:p>
        </p:txBody>
      </p:sp>
    </p:spTree>
  </p:cSld>
  <p:clrMapOvr>
    <a:masterClrMapping/>
  </p:clrMapOvr>
  <p:transition spd="slow">
    <p:zo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62670"/>
            <a:ext cx="5976664" cy="818058"/>
          </a:xfrm>
        </p:spPr>
        <p:txBody>
          <a:bodyPr/>
          <a:lstStyle/>
          <a:p>
            <a:pPr algn="l"/>
            <a:r>
              <a:rPr lang="en-GB" sz="3000" dirty="0">
                <a:solidFill>
                  <a:srgbClr val="0000FF"/>
                </a:solidFill>
              </a:rPr>
              <a:t>Chemical waste disposal</a:t>
            </a:r>
          </a:p>
        </p:txBody>
      </p:sp>
      <p:sp>
        <p:nvSpPr>
          <p:cNvPr id="7" name="Zástupný symbol pro číslo snímku 3"/>
          <p:cNvSpPr>
            <a:spLocks noGrp="1"/>
          </p:cNvSpPr>
          <p:nvPr>
            <p:ph type="sldNum" sz="quarter" idx="12"/>
          </p:nvPr>
        </p:nvSpPr>
        <p:spPr/>
        <p:txBody>
          <a:bodyPr/>
          <a:lstStyle/>
          <a:p>
            <a:fld id="{726F593B-EAC6-4D98-A1D9-1957A23496A5}" type="slidenum">
              <a:rPr lang="cs-CZ" altLang="cs-CZ"/>
              <a:pPr/>
              <a:t>20</a:t>
            </a:fld>
            <a:endParaRPr lang="cs-CZ" altLang="cs-CZ"/>
          </a:p>
        </p:txBody>
      </p:sp>
      <p:sp>
        <p:nvSpPr>
          <p:cNvPr id="6" name="TextovéPole 5">
            <a:extLst>
              <a:ext uri="{FF2B5EF4-FFF2-40B4-BE49-F238E27FC236}">
                <a16:creationId xmlns:a16="http://schemas.microsoft.com/office/drawing/2014/main" id="{8898A55A-AD90-E71D-06BF-3CCF160D1FAC}"/>
              </a:ext>
            </a:extLst>
          </p:cNvPr>
          <p:cNvSpPr txBox="1"/>
          <p:nvPr/>
        </p:nvSpPr>
        <p:spPr>
          <a:xfrm>
            <a:off x="287524" y="980728"/>
            <a:ext cx="8568952" cy="5016758"/>
          </a:xfrm>
          <a:prstGeom prst="rect">
            <a:avLst/>
          </a:prstGeom>
          <a:noFill/>
        </p:spPr>
        <p:txBody>
          <a:bodyPr wrap="square">
            <a:spAutoFit/>
          </a:bodyPr>
          <a:lstStyle/>
          <a:p>
            <a:pPr marL="342900" indent="-342900">
              <a:buFont typeface="Arial" panose="020B0604020202020204" pitchFamily="34" charset="0"/>
              <a:buChar char="•"/>
            </a:pPr>
            <a:r>
              <a:rPr lang="en-GB" sz="2000" dirty="0">
                <a:latin typeface="+mn-lt"/>
              </a:rPr>
              <a:t>Only water-miscible chemicals may be poured into the sink and only in quantities which do not pose any risk to rivers or to the water sewage system such as water-soluble solvents up to 0.5 litres (diluted at least 10 times), </a:t>
            </a:r>
          </a:p>
          <a:p>
            <a:pPr marL="342900" indent="-342900">
              <a:buFont typeface="Arial" panose="020B0604020202020204" pitchFamily="34" charset="0"/>
              <a:buChar char="•"/>
            </a:pPr>
            <a:endParaRPr lang="en-GB" sz="2000" dirty="0">
              <a:latin typeface="+mn-lt"/>
            </a:endParaRPr>
          </a:p>
          <a:p>
            <a:pPr marL="342900" indent="-342900">
              <a:buFont typeface="Arial" panose="020B0604020202020204" pitchFamily="34" charset="0"/>
              <a:buChar char="•"/>
            </a:pPr>
            <a:r>
              <a:rPr lang="cs-CZ" sz="2000" dirty="0">
                <a:latin typeface="+mn-lt"/>
              </a:rPr>
              <a:t>A</a:t>
            </a:r>
            <a:r>
              <a:rPr lang="en-GB" sz="2000" dirty="0" err="1">
                <a:latin typeface="+mn-lt"/>
              </a:rPr>
              <a:t>cids</a:t>
            </a:r>
            <a:r>
              <a:rPr lang="en-GB" sz="2000" dirty="0">
                <a:latin typeface="+mn-lt"/>
              </a:rPr>
              <a:t> and hydroxides (diluted 30 times, pH should remain within 6.5 - 8.5). Corrosives, acids and hydroxides may only be poured into sink while the water faucet runs. </a:t>
            </a:r>
          </a:p>
          <a:p>
            <a:pPr marL="342900" indent="-342900">
              <a:buFont typeface="Arial" panose="020B0604020202020204" pitchFamily="34" charset="0"/>
              <a:buChar char="•"/>
            </a:pPr>
            <a:endParaRPr lang="en-GB" sz="2000" dirty="0">
              <a:latin typeface="+mn-lt"/>
            </a:endParaRPr>
          </a:p>
          <a:p>
            <a:pPr marL="342900" indent="-342900">
              <a:buFont typeface="Arial" panose="020B0604020202020204" pitchFamily="34" charset="0"/>
              <a:buChar char="•"/>
            </a:pPr>
            <a:r>
              <a:rPr lang="en-GB" sz="2000" dirty="0">
                <a:latin typeface="+mn-lt"/>
              </a:rPr>
              <a:t>Water-immiscible solvents which are toxic, flammable and explosive, concentrated acids and hydroxides and compounds releasing toxic or irritant fumes on contact with water, and heavy metal solutions cannot be poured into the sink. </a:t>
            </a:r>
          </a:p>
          <a:p>
            <a:pPr marL="342900" indent="-342900">
              <a:buFont typeface="Arial" panose="020B0604020202020204" pitchFamily="34" charset="0"/>
              <a:buChar char="•"/>
            </a:pPr>
            <a:endParaRPr lang="en-GB" sz="2000" dirty="0">
              <a:latin typeface="+mn-lt"/>
            </a:endParaRPr>
          </a:p>
          <a:p>
            <a:pPr marL="342900" indent="-342900">
              <a:buFont typeface="Arial" panose="020B0604020202020204" pitchFamily="34" charset="0"/>
              <a:buChar char="•"/>
            </a:pPr>
            <a:r>
              <a:rPr lang="en-GB" sz="2000" dirty="0">
                <a:latin typeface="+mn-lt"/>
              </a:rPr>
              <a:t>Each workplace shall arrange for waste disposal through a company that the deals with the disposal of chemical waste.</a:t>
            </a:r>
          </a:p>
          <a:p>
            <a:pPr marL="342900" indent="-342900">
              <a:buFont typeface="Arial" panose="020B0604020202020204" pitchFamily="34" charset="0"/>
              <a:buChar char="•"/>
            </a:pPr>
            <a:endParaRPr lang="en-GB" sz="2000" dirty="0">
              <a:latin typeface="+mn-lt"/>
            </a:endParaRPr>
          </a:p>
        </p:txBody>
      </p:sp>
    </p:spTree>
  </p:cSld>
  <p:clrMapOvr>
    <a:masterClrMapping/>
  </p:clrMapOvr>
  <p:transition spd="slow">
    <p:zo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číslo snímku 5"/>
          <p:cNvSpPr>
            <a:spLocks noGrp="1"/>
          </p:cNvSpPr>
          <p:nvPr>
            <p:ph type="sldNum" sz="quarter" idx="12"/>
          </p:nvPr>
        </p:nvSpPr>
        <p:spPr/>
        <p:txBody>
          <a:bodyPr/>
          <a:lstStyle/>
          <a:p>
            <a:fld id="{9DB420D5-106C-4B2C-9D28-E24FF2521D4F}" type="slidenum">
              <a:rPr lang="cs-CZ" altLang="cs-CZ"/>
              <a:pPr/>
              <a:t>21</a:t>
            </a:fld>
            <a:endParaRPr lang="cs-CZ" altLang="cs-CZ"/>
          </a:p>
        </p:txBody>
      </p:sp>
      <p:sp>
        <p:nvSpPr>
          <p:cNvPr id="20482" name="Rectangle 2"/>
          <p:cNvSpPr>
            <a:spLocks noGrp="1" noChangeArrowheads="1"/>
          </p:cNvSpPr>
          <p:nvPr>
            <p:ph type="title"/>
          </p:nvPr>
        </p:nvSpPr>
        <p:spPr>
          <a:xfrm>
            <a:off x="457200" y="274638"/>
            <a:ext cx="5194920" cy="1143000"/>
          </a:xfrm>
        </p:spPr>
        <p:txBody>
          <a:bodyPr/>
          <a:lstStyle/>
          <a:p>
            <a:pPr algn="l"/>
            <a:r>
              <a:rPr lang="en-GB" altLang="cs-CZ" sz="3000" dirty="0">
                <a:solidFill>
                  <a:srgbClr val="0000FF"/>
                </a:solidFill>
              </a:rPr>
              <a:t>Safety data sheet (SDS)</a:t>
            </a:r>
          </a:p>
        </p:txBody>
      </p:sp>
      <p:sp>
        <p:nvSpPr>
          <p:cNvPr id="20484" name="Text Box 4"/>
          <p:cNvSpPr txBox="1">
            <a:spLocks noChangeArrowheads="1"/>
          </p:cNvSpPr>
          <p:nvPr/>
        </p:nvSpPr>
        <p:spPr bwMode="auto">
          <a:xfrm>
            <a:off x="5775325" y="36655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cs-CZ" altLang="cs-CZ"/>
          </a:p>
        </p:txBody>
      </p:sp>
      <p:sp>
        <p:nvSpPr>
          <p:cNvPr id="2" name="Zástupný symbol pro obsah 1"/>
          <p:cNvSpPr>
            <a:spLocks noGrp="1"/>
          </p:cNvSpPr>
          <p:nvPr>
            <p:ph idx="1"/>
          </p:nvPr>
        </p:nvSpPr>
        <p:spPr>
          <a:xfrm>
            <a:off x="323528" y="1402556"/>
            <a:ext cx="8229600" cy="4525963"/>
          </a:xfrm>
        </p:spPr>
        <p:txBody>
          <a:bodyPr/>
          <a:lstStyle/>
          <a:p>
            <a:r>
              <a:rPr lang="cs-CZ" sz="2300" dirty="0">
                <a:effectLst/>
              </a:rPr>
              <a:t>i</a:t>
            </a:r>
            <a:r>
              <a:rPr lang="en-US" sz="2300" dirty="0">
                <a:effectLst/>
              </a:rPr>
              <a:t>t is intended to provide workers with procedures for handling that substance in a safe manner, </a:t>
            </a:r>
            <a:endParaRPr lang="cs-CZ" sz="2300" dirty="0">
              <a:effectLst/>
            </a:endParaRPr>
          </a:p>
          <a:p>
            <a:r>
              <a:rPr lang="en-US" sz="2300" dirty="0">
                <a:effectLst/>
              </a:rPr>
              <a:t>includes information such as physical data (melting point, boiling point, flash point, etc.), toxicity, health effects, first aid, reactivity, storage, disposal, protective equipment, and spill-handling procedures. </a:t>
            </a:r>
            <a:endParaRPr lang="cs-CZ" sz="2300" dirty="0">
              <a:effectLst/>
            </a:endParaRPr>
          </a:p>
          <a:p>
            <a:r>
              <a:rPr lang="en-US" sz="2300" dirty="0">
                <a:effectLst/>
              </a:rPr>
              <a:t>SDS formats can vary from source to source within a country depending on national requirements.</a:t>
            </a:r>
            <a:endParaRPr lang="cs-CZ" sz="2300" dirty="0"/>
          </a:p>
        </p:txBody>
      </p:sp>
    </p:spTree>
  </p:cSld>
  <p:clrMapOvr>
    <a:masterClrMapping/>
  </p:clrMapOvr>
  <p:transition spd="slow">
    <p:zo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A1C9463-37CD-4E07-9A59-E7114A5BC667}"/>
              </a:ext>
            </a:extLst>
          </p:cNvPr>
          <p:cNvSpPr>
            <a:spLocks noGrp="1"/>
          </p:cNvSpPr>
          <p:nvPr>
            <p:ph type="sldNum" sz="quarter" idx="12"/>
          </p:nvPr>
        </p:nvSpPr>
        <p:spPr/>
        <p:txBody>
          <a:bodyPr/>
          <a:lstStyle/>
          <a:p>
            <a:fld id="{7A78428C-4A6A-4476-BA49-44593971E7F9}" type="slidenum">
              <a:rPr lang="cs-CZ" altLang="cs-CZ" smtClean="0"/>
              <a:pPr/>
              <a:t>22</a:t>
            </a:fld>
            <a:endParaRPr lang="cs-CZ" altLang="cs-CZ"/>
          </a:p>
        </p:txBody>
      </p:sp>
      <p:sp>
        <p:nvSpPr>
          <p:cNvPr id="5" name="Zaoblený obdélník 4">
            <a:extLst>
              <a:ext uri="{FF2B5EF4-FFF2-40B4-BE49-F238E27FC236}">
                <a16:creationId xmlns:a16="http://schemas.microsoft.com/office/drawing/2014/main" id="{FD826FD8-1B66-4B63-B2B2-3CB9EB9BFC0C}"/>
              </a:ext>
            </a:extLst>
          </p:cNvPr>
          <p:cNvSpPr/>
          <p:nvPr/>
        </p:nvSpPr>
        <p:spPr>
          <a:xfrm>
            <a:off x="0" y="1568"/>
            <a:ext cx="1368152" cy="360040"/>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a:solidFill>
                  <a:schemeClr val="tx1"/>
                </a:solidFill>
              </a:rPr>
              <a:t>Example</a:t>
            </a:r>
          </a:p>
        </p:txBody>
      </p:sp>
      <p:pic>
        <p:nvPicPr>
          <p:cNvPr id="7" name="Obrázek 6">
            <a:extLst>
              <a:ext uri="{FF2B5EF4-FFF2-40B4-BE49-F238E27FC236}">
                <a16:creationId xmlns:a16="http://schemas.microsoft.com/office/drawing/2014/main" id="{34277EAF-072C-46D5-BB72-79FA55B950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1104" y="0"/>
            <a:ext cx="5301791" cy="6858000"/>
          </a:xfrm>
          <a:prstGeom prst="rect">
            <a:avLst/>
          </a:prstGeom>
        </p:spPr>
      </p:pic>
    </p:spTree>
    <p:extLst>
      <p:ext uri="{BB962C8B-B14F-4D97-AF65-F5344CB8AC3E}">
        <p14:creationId xmlns:p14="http://schemas.microsoft.com/office/powerpoint/2010/main" val="3559394433"/>
      </p:ext>
    </p:extLst>
  </p:cSld>
  <p:clrMapOvr>
    <a:masterClrMapping/>
  </p:clrMapOvr>
  <p:transition spd="slow">
    <p:zo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C3FB716D-3A34-3395-5C54-FDB79792B293}"/>
              </a:ext>
            </a:extLst>
          </p:cNvPr>
          <p:cNvSpPr>
            <a:spLocks noGrp="1"/>
          </p:cNvSpPr>
          <p:nvPr>
            <p:ph idx="1"/>
          </p:nvPr>
        </p:nvSpPr>
        <p:spPr>
          <a:xfrm>
            <a:off x="179512" y="1556792"/>
            <a:ext cx="8612584" cy="3312368"/>
          </a:xfrm>
        </p:spPr>
        <p:txBody>
          <a:bodyPr/>
          <a:lstStyle/>
          <a:p>
            <a:pPr marL="0" indent="0">
              <a:spcBef>
                <a:spcPts val="600"/>
              </a:spcBef>
              <a:buNone/>
            </a:pPr>
            <a:r>
              <a:rPr lang="en-GB" sz="2200" dirty="0"/>
              <a:t>Study material available in IS:</a:t>
            </a:r>
          </a:p>
          <a:p>
            <a:pPr marL="0" indent="0">
              <a:spcBef>
                <a:spcPts val="600"/>
              </a:spcBef>
              <a:buNone/>
            </a:pPr>
            <a:endParaRPr lang="en-GB" sz="2200" dirty="0"/>
          </a:p>
          <a:p>
            <a:pPr marL="0" indent="0">
              <a:spcBef>
                <a:spcPts val="600"/>
              </a:spcBef>
              <a:buNone/>
            </a:pPr>
            <a:r>
              <a:rPr lang="en-GB" sz="2200" dirty="0"/>
              <a:t>Principles of Fire Protection and Safe Handling of Chemicals </a:t>
            </a:r>
          </a:p>
          <a:p>
            <a:pPr marL="0" indent="0">
              <a:spcBef>
                <a:spcPts val="600"/>
              </a:spcBef>
              <a:buNone/>
            </a:pPr>
            <a:r>
              <a:rPr lang="en-GB" sz="2200" dirty="0"/>
              <a:t>Editors: </a:t>
            </a:r>
            <a:r>
              <a:rPr lang="cs-CZ" sz="2200" dirty="0"/>
              <a:t>Jaromír </a:t>
            </a:r>
            <a:r>
              <a:rPr lang="cs-CZ" sz="2200" dirty="0" err="1"/>
              <a:t>Literák</a:t>
            </a:r>
            <a:r>
              <a:rPr lang="cs-CZ" sz="2200" dirty="0"/>
              <a:t>, Barbora Loučková, Jiří Příhoda</a:t>
            </a:r>
            <a:r>
              <a:rPr lang="en-GB" sz="2200" dirty="0"/>
              <a:t>, MU 2017,</a:t>
            </a:r>
          </a:p>
          <a:p>
            <a:pPr marL="0" indent="0">
              <a:spcBef>
                <a:spcPts val="600"/>
              </a:spcBef>
              <a:buNone/>
            </a:pPr>
            <a:r>
              <a:rPr lang="en-GB" sz="2200" dirty="0"/>
              <a:t>pages 8 - 40</a:t>
            </a:r>
          </a:p>
          <a:p>
            <a:pPr marL="0" indent="0">
              <a:spcBef>
                <a:spcPts val="600"/>
              </a:spcBef>
              <a:buNone/>
            </a:pPr>
            <a:endParaRPr lang="en-GB" sz="2200" dirty="0"/>
          </a:p>
          <a:p>
            <a:pPr marL="0" indent="0">
              <a:lnSpc>
                <a:spcPct val="150000"/>
              </a:lnSpc>
              <a:spcBef>
                <a:spcPts val="600"/>
              </a:spcBef>
              <a:buNone/>
            </a:pPr>
            <a:endParaRPr lang="en-GB" sz="2200" dirty="0"/>
          </a:p>
        </p:txBody>
      </p:sp>
      <p:sp>
        <p:nvSpPr>
          <p:cNvPr id="4" name="Zástupný symbol pro číslo snímku 3">
            <a:extLst>
              <a:ext uri="{FF2B5EF4-FFF2-40B4-BE49-F238E27FC236}">
                <a16:creationId xmlns:a16="http://schemas.microsoft.com/office/drawing/2014/main" id="{5ECEC306-3493-6C3E-B707-2D2AF446D91E}"/>
              </a:ext>
            </a:extLst>
          </p:cNvPr>
          <p:cNvSpPr>
            <a:spLocks noGrp="1"/>
          </p:cNvSpPr>
          <p:nvPr>
            <p:ph type="sldNum" sz="quarter" idx="12"/>
          </p:nvPr>
        </p:nvSpPr>
        <p:spPr/>
        <p:txBody>
          <a:bodyPr/>
          <a:lstStyle/>
          <a:p>
            <a:fld id="{3B163046-F73D-44A5-AF6E-AF66F7827D6F}" type="slidenum">
              <a:rPr lang="cs-CZ" altLang="cs-CZ" smtClean="0"/>
              <a:pPr/>
              <a:t>3</a:t>
            </a:fld>
            <a:endParaRPr lang="cs-CZ" altLang="cs-CZ"/>
          </a:p>
        </p:txBody>
      </p:sp>
      <p:sp>
        <p:nvSpPr>
          <p:cNvPr id="5" name="Rectangle 2">
            <a:extLst>
              <a:ext uri="{FF2B5EF4-FFF2-40B4-BE49-F238E27FC236}">
                <a16:creationId xmlns:a16="http://schemas.microsoft.com/office/drawing/2014/main" id="{5F34002F-F093-E348-4982-94C8F61DA582}"/>
              </a:ext>
            </a:extLst>
          </p:cNvPr>
          <p:cNvSpPr txBox="1">
            <a:spLocks noChangeArrowheads="1"/>
          </p:cNvSpPr>
          <p:nvPr/>
        </p:nvSpPr>
        <p:spPr bwMode="auto">
          <a:xfrm>
            <a:off x="251520" y="332656"/>
            <a:ext cx="6301680" cy="86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3800" b="1">
                <a:solidFill>
                  <a:srgbClr val="0000CC"/>
                </a:solidFill>
                <a:latin typeface="+mj-lt"/>
                <a:ea typeface="+mj-ea"/>
                <a:cs typeface="+mj-cs"/>
              </a:defRPr>
            </a:lvl1pPr>
            <a:lvl2pPr algn="ctr" rtl="0" fontAlgn="base">
              <a:spcBef>
                <a:spcPct val="0"/>
              </a:spcBef>
              <a:spcAft>
                <a:spcPct val="0"/>
              </a:spcAft>
              <a:defRPr sz="3800" b="1">
                <a:solidFill>
                  <a:srgbClr val="0000CC"/>
                </a:solidFill>
                <a:latin typeface="Times New Roman" pitchFamily="18" charset="0"/>
              </a:defRPr>
            </a:lvl2pPr>
            <a:lvl3pPr algn="ctr" rtl="0" fontAlgn="base">
              <a:spcBef>
                <a:spcPct val="0"/>
              </a:spcBef>
              <a:spcAft>
                <a:spcPct val="0"/>
              </a:spcAft>
              <a:defRPr sz="3800" b="1">
                <a:solidFill>
                  <a:srgbClr val="0000CC"/>
                </a:solidFill>
                <a:latin typeface="Times New Roman" pitchFamily="18" charset="0"/>
              </a:defRPr>
            </a:lvl3pPr>
            <a:lvl4pPr algn="ctr" rtl="0" fontAlgn="base">
              <a:spcBef>
                <a:spcPct val="0"/>
              </a:spcBef>
              <a:spcAft>
                <a:spcPct val="0"/>
              </a:spcAft>
              <a:defRPr sz="3800" b="1">
                <a:solidFill>
                  <a:srgbClr val="0000CC"/>
                </a:solidFill>
                <a:latin typeface="Times New Roman" pitchFamily="18" charset="0"/>
              </a:defRPr>
            </a:lvl4pPr>
            <a:lvl5pPr algn="ctr" rtl="0" fontAlgn="base">
              <a:spcBef>
                <a:spcPct val="0"/>
              </a:spcBef>
              <a:spcAft>
                <a:spcPct val="0"/>
              </a:spcAft>
              <a:defRPr sz="3800" b="1">
                <a:solidFill>
                  <a:srgbClr val="0000CC"/>
                </a:solidFill>
                <a:latin typeface="Times New Roman" pitchFamily="18" charset="0"/>
              </a:defRPr>
            </a:lvl5pPr>
            <a:lvl6pPr marL="457200" algn="ctr" rtl="0" fontAlgn="base">
              <a:spcBef>
                <a:spcPct val="0"/>
              </a:spcBef>
              <a:spcAft>
                <a:spcPct val="0"/>
              </a:spcAft>
              <a:defRPr sz="3800" b="1">
                <a:solidFill>
                  <a:srgbClr val="0000CC"/>
                </a:solidFill>
                <a:latin typeface="Times New Roman" pitchFamily="18" charset="0"/>
              </a:defRPr>
            </a:lvl6pPr>
            <a:lvl7pPr marL="914400" algn="ctr" rtl="0" fontAlgn="base">
              <a:spcBef>
                <a:spcPct val="0"/>
              </a:spcBef>
              <a:spcAft>
                <a:spcPct val="0"/>
              </a:spcAft>
              <a:defRPr sz="3800" b="1">
                <a:solidFill>
                  <a:srgbClr val="0000CC"/>
                </a:solidFill>
                <a:latin typeface="Times New Roman" pitchFamily="18" charset="0"/>
              </a:defRPr>
            </a:lvl7pPr>
            <a:lvl8pPr marL="1371600" algn="ctr" rtl="0" fontAlgn="base">
              <a:spcBef>
                <a:spcPct val="0"/>
              </a:spcBef>
              <a:spcAft>
                <a:spcPct val="0"/>
              </a:spcAft>
              <a:defRPr sz="3800" b="1">
                <a:solidFill>
                  <a:srgbClr val="0000CC"/>
                </a:solidFill>
                <a:latin typeface="Times New Roman" pitchFamily="18" charset="0"/>
              </a:defRPr>
            </a:lvl8pPr>
            <a:lvl9pPr marL="1828800" algn="ctr" rtl="0" fontAlgn="base">
              <a:spcBef>
                <a:spcPct val="0"/>
              </a:spcBef>
              <a:spcAft>
                <a:spcPct val="0"/>
              </a:spcAft>
              <a:defRPr sz="3800" b="1">
                <a:solidFill>
                  <a:srgbClr val="0000CC"/>
                </a:solidFill>
                <a:latin typeface="Times New Roman" pitchFamily="18" charset="0"/>
              </a:defRPr>
            </a:lvl9pPr>
          </a:lstStyle>
          <a:p>
            <a:pPr algn="l">
              <a:lnSpc>
                <a:spcPct val="110000"/>
              </a:lnSpc>
            </a:pPr>
            <a:r>
              <a:rPr lang="en-GB" altLang="cs-CZ" sz="3000" kern="0" dirty="0">
                <a:solidFill>
                  <a:srgbClr val="0000FF"/>
                </a:solidFill>
              </a:rPr>
              <a:t>Handling chemical substances</a:t>
            </a:r>
          </a:p>
        </p:txBody>
      </p:sp>
    </p:spTree>
    <p:extLst>
      <p:ext uri="{BB962C8B-B14F-4D97-AF65-F5344CB8AC3E}">
        <p14:creationId xmlns:p14="http://schemas.microsoft.com/office/powerpoint/2010/main" val="1333292529"/>
      </p:ext>
    </p:extLst>
  </p:cSld>
  <p:clrMapOvr>
    <a:masterClrMapping/>
  </p:clrMapOvr>
  <p:transition spd="slow">
    <p:zo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260648"/>
            <a:ext cx="5112568" cy="922114"/>
          </a:xfrm>
        </p:spPr>
        <p:txBody>
          <a:bodyPr/>
          <a:lstStyle/>
          <a:p>
            <a:pPr algn="l"/>
            <a:r>
              <a:rPr lang="en-GB" sz="3000" dirty="0">
                <a:solidFill>
                  <a:srgbClr val="0000FF"/>
                </a:solidFill>
              </a:rPr>
              <a:t>Legal standards</a:t>
            </a:r>
          </a:p>
        </p:txBody>
      </p:sp>
      <p:sp>
        <p:nvSpPr>
          <p:cNvPr id="3" name="Zástupný symbol pro obsah 2"/>
          <p:cNvSpPr>
            <a:spLocks noGrp="1"/>
          </p:cNvSpPr>
          <p:nvPr>
            <p:ph idx="1"/>
          </p:nvPr>
        </p:nvSpPr>
        <p:spPr>
          <a:xfrm>
            <a:off x="107504" y="1340768"/>
            <a:ext cx="8928992" cy="2880320"/>
          </a:xfrm>
        </p:spPr>
        <p:txBody>
          <a:bodyPr/>
          <a:lstStyle/>
          <a:p>
            <a:pPr marL="180000" indent="-180000">
              <a:spcBef>
                <a:spcPts val="1200"/>
              </a:spcBef>
              <a:spcAft>
                <a:spcPts val="1200"/>
              </a:spcAft>
            </a:pPr>
            <a:r>
              <a:rPr lang="en-US" sz="2100" dirty="0"/>
              <a:t>Regulation (EC) No. 1272/2008 of the European Parliament and of the Council focusing on classification, labelling</a:t>
            </a:r>
            <a:r>
              <a:rPr lang="cs-CZ" sz="2100" dirty="0"/>
              <a:t>,</a:t>
            </a:r>
            <a:r>
              <a:rPr lang="en-US" sz="2100" dirty="0"/>
              <a:t> and packaging of substances (CLP)</a:t>
            </a:r>
            <a:endParaRPr lang="cs-CZ" sz="2100" dirty="0"/>
          </a:p>
          <a:p>
            <a:pPr marL="180000" indent="-180000">
              <a:spcBef>
                <a:spcPts val="1200"/>
              </a:spcBef>
              <a:spcAft>
                <a:spcPts val="1200"/>
              </a:spcAft>
            </a:pPr>
            <a:r>
              <a:rPr lang="en-US" sz="2100" dirty="0"/>
              <a:t>Act No. 350/2011 Coll., on chemical substances and mixtures</a:t>
            </a:r>
            <a:endParaRPr lang="cs-CZ" sz="2100" dirty="0"/>
          </a:p>
          <a:p>
            <a:pPr marL="180000" indent="-180000">
              <a:spcBef>
                <a:spcPts val="1200"/>
              </a:spcBef>
              <a:spcAft>
                <a:spcPts val="1200"/>
              </a:spcAft>
            </a:pPr>
            <a:r>
              <a:rPr lang="en-US" sz="2100" dirty="0"/>
              <a:t>Act No. 205/2020 Coll., which amends Act No. 258/2000 Coll. on the protection of public health</a:t>
            </a:r>
            <a:endParaRPr lang="cs-CZ" sz="2100" dirty="0"/>
          </a:p>
        </p:txBody>
      </p:sp>
      <p:sp>
        <p:nvSpPr>
          <p:cNvPr id="4" name="Zástupný symbol pro číslo snímku 3"/>
          <p:cNvSpPr>
            <a:spLocks noGrp="1"/>
          </p:cNvSpPr>
          <p:nvPr>
            <p:ph type="sldNum" sz="quarter" idx="12"/>
          </p:nvPr>
        </p:nvSpPr>
        <p:spPr/>
        <p:txBody>
          <a:bodyPr/>
          <a:lstStyle/>
          <a:p>
            <a:fld id="{3B163046-F73D-44A5-AF6E-AF66F7827D6F}" type="slidenum">
              <a:rPr lang="cs-CZ" altLang="cs-CZ" smtClean="0"/>
              <a:pPr/>
              <a:t>4</a:t>
            </a:fld>
            <a:endParaRPr lang="cs-CZ" altLang="cs-CZ"/>
          </a:p>
        </p:txBody>
      </p:sp>
    </p:spTree>
    <p:extLst>
      <p:ext uri="{BB962C8B-B14F-4D97-AF65-F5344CB8AC3E}">
        <p14:creationId xmlns:p14="http://schemas.microsoft.com/office/powerpoint/2010/main" val="1498694124"/>
      </p:ext>
    </p:extLst>
  </p:cSld>
  <p:clrMapOvr>
    <a:masterClrMapping/>
  </p:clrMapOvr>
  <p:transition spd="slow">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3"/>
          <p:cNvSpPr>
            <a:spLocks noGrp="1"/>
          </p:cNvSpPr>
          <p:nvPr>
            <p:ph type="sldNum" sz="quarter" idx="12"/>
          </p:nvPr>
        </p:nvSpPr>
        <p:spPr/>
        <p:txBody>
          <a:bodyPr/>
          <a:lstStyle/>
          <a:p>
            <a:fld id="{3B163046-F73D-44A5-AF6E-AF66F7827D6F}" type="slidenum">
              <a:rPr lang="cs-CZ" altLang="cs-CZ" smtClean="0"/>
              <a:pPr/>
              <a:t>5</a:t>
            </a:fld>
            <a:endParaRPr lang="cs-CZ" altLang="cs-CZ"/>
          </a:p>
        </p:txBody>
      </p:sp>
      <p:sp>
        <p:nvSpPr>
          <p:cNvPr id="5" name="Obdélník 4"/>
          <p:cNvSpPr/>
          <p:nvPr/>
        </p:nvSpPr>
        <p:spPr>
          <a:xfrm>
            <a:off x="156034" y="1066815"/>
            <a:ext cx="8831932" cy="5093702"/>
          </a:xfrm>
          <a:prstGeom prst="rect">
            <a:avLst/>
          </a:prstGeom>
        </p:spPr>
        <p:txBody>
          <a:bodyPr wrap="square">
            <a:spAutoFit/>
          </a:bodyPr>
          <a:lstStyle/>
          <a:p>
            <a:pPr>
              <a:spcBef>
                <a:spcPts val="1200"/>
              </a:spcBef>
              <a:spcAft>
                <a:spcPts val="600"/>
              </a:spcAft>
            </a:pPr>
            <a:r>
              <a:rPr lang="en-GB" sz="2200" b="1" dirty="0">
                <a:solidFill>
                  <a:srgbClr val="0000FF"/>
                </a:solidFill>
                <a:latin typeface="+mn-lt"/>
              </a:rPr>
              <a:t>Hazard classes</a:t>
            </a:r>
            <a:r>
              <a:rPr lang="en-GB" sz="2200" dirty="0">
                <a:latin typeface="+mn-lt"/>
              </a:rPr>
              <a:t> - for the classification of physical, health or ecological hazards of a certain chemical substance.</a:t>
            </a:r>
          </a:p>
          <a:p>
            <a:pPr>
              <a:spcBef>
                <a:spcPts val="1200"/>
              </a:spcBef>
              <a:spcAft>
                <a:spcPts val="600"/>
              </a:spcAft>
            </a:pPr>
            <a:r>
              <a:rPr lang="en-GB" sz="2200" b="1" dirty="0">
                <a:solidFill>
                  <a:srgbClr val="0000FF"/>
                </a:solidFill>
                <a:latin typeface="+mn-lt"/>
              </a:rPr>
              <a:t>Hazard category</a:t>
            </a:r>
            <a:r>
              <a:rPr lang="en-GB" sz="2200" dirty="0">
                <a:latin typeface="+mn-lt"/>
              </a:rPr>
              <a:t> - specifies the nature and severity of the hazard.</a:t>
            </a:r>
          </a:p>
          <a:p>
            <a:pPr>
              <a:spcBef>
                <a:spcPts val="1200"/>
              </a:spcBef>
              <a:spcAft>
                <a:spcPts val="600"/>
              </a:spcAft>
            </a:pPr>
            <a:r>
              <a:rPr lang="en-GB" sz="2200" dirty="0">
                <a:latin typeface="+mn-lt"/>
              </a:rPr>
              <a:t>Each hazard class and category is assigned:</a:t>
            </a:r>
          </a:p>
          <a:p>
            <a:pPr marL="180000" indent="-180000">
              <a:spcBef>
                <a:spcPts val="1200"/>
              </a:spcBef>
              <a:spcAft>
                <a:spcPts val="600"/>
              </a:spcAft>
              <a:buFont typeface="Arial" panose="020B0604020202020204" pitchFamily="34" charset="0"/>
              <a:buChar char="•"/>
            </a:pPr>
            <a:r>
              <a:rPr lang="en-GB" sz="2200" b="1" dirty="0">
                <a:solidFill>
                  <a:srgbClr val="0000FF"/>
                </a:solidFill>
                <a:latin typeface="+mn-lt"/>
              </a:rPr>
              <a:t>hazard statements </a:t>
            </a:r>
            <a:r>
              <a:rPr lang="en-GB" sz="2200" dirty="0">
                <a:latin typeface="+mn-lt"/>
              </a:rPr>
              <a:t>(H-phrases).</a:t>
            </a:r>
          </a:p>
          <a:p>
            <a:pPr marL="180000" indent="-180000">
              <a:spcBef>
                <a:spcPts val="1200"/>
              </a:spcBef>
              <a:spcAft>
                <a:spcPts val="600"/>
              </a:spcAft>
              <a:buFont typeface="Arial" panose="020B0604020202020204" pitchFamily="34" charset="0"/>
              <a:buChar char="•"/>
            </a:pPr>
            <a:r>
              <a:rPr lang="en-GB" sz="2200" b="1" dirty="0">
                <a:solidFill>
                  <a:srgbClr val="0000FF"/>
                </a:solidFill>
                <a:latin typeface="+mn-lt"/>
              </a:rPr>
              <a:t>precautionary statements </a:t>
            </a:r>
            <a:r>
              <a:rPr lang="en-GB" sz="2200" dirty="0">
                <a:latin typeface="+mn-lt"/>
              </a:rPr>
              <a:t>(P-phrases). </a:t>
            </a:r>
          </a:p>
          <a:p>
            <a:pPr marL="180000" indent="-180000">
              <a:spcBef>
                <a:spcPts val="1200"/>
              </a:spcBef>
              <a:spcAft>
                <a:spcPts val="600"/>
              </a:spcAft>
              <a:buFont typeface="Arial" panose="020B0604020202020204" pitchFamily="34" charset="0"/>
              <a:buChar char="•"/>
            </a:pPr>
            <a:r>
              <a:rPr lang="en-GB" sz="2200" b="1" dirty="0">
                <a:solidFill>
                  <a:srgbClr val="0000FF"/>
                </a:solidFill>
                <a:latin typeface="+mn-lt"/>
              </a:rPr>
              <a:t>hazard pictogram</a:t>
            </a:r>
            <a:r>
              <a:rPr lang="en-GB" sz="2200" dirty="0">
                <a:latin typeface="+mn-lt"/>
              </a:rPr>
              <a:t> (symbol)</a:t>
            </a:r>
          </a:p>
          <a:p>
            <a:pPr marL="180000" indent="-180000">
              <a:spcBef>
                <a:spcPts val="1200"/>
              </a:spcBef>
              <a:spcAft>
                <a:spcPts val="600"/>
              </a:spcAft>
              <a:buFont typeface="Arial" panose="020B0604020202020204" pitchFamily="34" charset="0"/>
              <a:buChar char="•"/>
            </a:pPr>
            <a:r>
              <a:rPr lang="en-GB" sz="2200" b="1" dirty="0">
                <a:solidFill>
                  <a:srgbClr val="0000FF"/>
                </a:solidFill>
                <a:latin typeface="+mn-lt"/>
              </a:rPr>
              <a:t>signal word</a:t>
            </a:r>
            <a:r>
              <a:rPr lang="en-GB" sz="2200" dirty="0">
                <a:latin typeface="+mn-lt"/>
              </a:rPr>
              <a:t> - the word "danger" refers to more serious hazards; the word "warning" refers to a less serious hazard category</a:t>
            </a:r>
          </a:p>
          <a:p>
            <a:pPr>
              <a:spcBef>
                <a:spcPts val="1200"/>
              </a:spcBef>
              <a:spcAft>
                <a:spcPts val="600"/>
              </a:spcAft>
            </a:pPr>
            <a:endParaRPr lang="en-GB" sz="2200" dirty="0">
              <a:latin typeface="+mn-lt"/>
            </a:endParaRPr>
          </a:p>
        </p:txBody>
      </p:sp>
      <p:sp>
        <p:nvSpPr>
          <p:cNvPr id="6" name="Nadpis 1">
            <a:extLst>
              <a:ext uri="{FF2B5EF4-FFF2-40B4-BE49-F238E27FC236}">
                <a16:creationId xmlns:a16="http://schemas.microsoft.com/office/drawing/2014/main" id="{3E1C3C29-A041-FAAC-8F37-5814B999CFFD}"/>
              </a:ext>
            </a:extLst>
          </p:cNvPr>
          <p:cNvSpPr txBox="1">
            <a:spLocks/>
          </p:cNvSpPr>
          <p:nvPr/>
        </p:nvSpPr>
        <p:spPr>
          <a:xfrm>
            <a:off x="156034" y="332656"/>
            <a:ext cx="5112568" cy="614094"/>
          </a:xfrm>
          <a:prstGeom prst="rect">
            <a:avLst/>
          </a:prstGeom>
        </p:spPr>
        <p:txBody>
          <a:bodyPr/>
          <a:lstStyle>
            <a:lvl1pPr algn="ctr" rtl="0" fontAlgn="base">
              <a:spcBef>
                <a:spcPct val="0"/>
              </a:spcBef>
              <a:spcAft>
                <a:spcPct val="0"/>
              </a:spcAft>
              <a:defRPr sz="3800" b="1">
                <a:solidFill>
                  <a:srgbClr val="0000CC"/>
                </a:solidFill>
                <a:latin typeface="+mj-lt"/>
                <a:ea typeface="+mj-ea"/>
                <a:cs typeface="+mj-cs"/>
              </a:defRPr>
            </a:lvl1pPr>
            <a:lvl2pPr algn="ctr" rtl="0" fontAlgn="base">
              <a:spcBef>
                <a:spcPct val="0"/>
              </a:spcBef>
              <a:spcAft>
                <a:spcPct val="0"/>
              </a:spcAft>
              <a:defRPr sz="3800" b="1">
                <a:solidFill>
                  <a:srgbClr val="0000CC"/>
                </a:solidFill>
                <a:latin typeface="Times New Roman" pitchFamily="18" charset="0"/>
              </a:defRPr>
            </a:lvl2pPr>
            <a:lvl3pPr algn="ctr" rtl="0" fontAlgn="base">
              <a:spcBef>
                <a:spcPct val="0"/>
              </a:spcBef>
              <a:spcAft>
                <a:spcPct val="0"/>
              </a:spcAft>
              <a:defRPr sz="3800" b="1">
                <a:solidFill>
                  <a:srgbClr val="0000CC"/>
                </a:solidFill>
                <a:latin typeface="Times New Roman" pitchFamily="18" charset="0"/>
              </a:defRPr>
            </a:lvl3pPr>
            <a:lvl4pPr algn="ctr" rtl="0" fontAlgn="base">
              <a:spcBef>
                <a:spcPct val="0"/>
              </a:spcBef>
              <a:spcAft>
                <a:spcPct val="0"/>
              </a:spcAft>
              <a:defRPr sz="3800" b="1">
                <a:solidFill>
                  <a:srgbClr val="0000CC"/>
                </a:solidFill>
                <a:latin typeface="Times New Roman" pitchFamily="18" charset="0"/>
              </a:defRPr>
            </a:lvl4pPr>
            <a:lvl5pPr algn="ctr" rtl="0" fontAlgn="base">
              <a:spcBef>
                <a:spcPct val="0"/>
              </a:spcBef>
              <a:spcAft>
                <a:spcPct val="0"/>
              </a:spcAft>
              <a:defRPr sz="3800" b="1">
                <a:solidFill>
                  <a:srgbClr val="0000CC"/>
                </a:solidFill>
                <a:latin typeface="Times New Roman" pitchFamily="18" charset="0"/>
              </a:defRPr>
            </a:lvl5pPr>
            <a:lvl6pPr marL="457200" algn="ctr" rtl="0" fontAlgn="base">
              <a:spcBef>
                <a:spcPct val="0"/>
              </a:spcBef>
              <a:spcAft>
                <a:spcPct val="0"/>
              </a:spcAft>
              <a:defRPr sz="3800" b="1">
                <a:solidFill>
                  <a:srgbClr val="0000CC"/>
                </a:solidFill>
                <a:latin typeface="Times New Roman" pitchFamily="18" charset="0"/>
              </a:defRPr>
            </a:lvl6pPr>
            <a:lvl7pPr marL="914400" algn="ctr" rtl="0" fontAlgn="base">
              <a:spcBef>
                <a:spcPct val="0"/>
              </a:spcBef>
              <a:spcAft>
                <a:spcPct val="0"/>
              </a:spcAft>
              <a:defRPr sz="3800" b="1">
                <a:solidFill>
                  <a:srgbClr val="0000CC"/>
                </a:solidFill>
                <a:latin typeface="Times New Roman" pitchFamily="18" charset="0"/>
              </a:defRPr>
            </a:lvl7pPr>
            <a:lvl8pPr marL="1371600" algn="ctr" rtl="0" fontAlgn="base">
              <a:spcBef>
                <a:spcPct val="0"/>
              </a:spcBef>
              <a:spcAft>
                <a:spcPct val="0"/>
              </a:spcAft>
              <a:defRPr sz="3800" b="1">
                <a:solidFill>
                  <a:srgbClr val="0000CC"/>
                </a:solidFill>
                <a:latin typeface="Times New Roman" pitchFamily="18" charset="0"/>
              </a:defRPr>
            </a:lvl8pPr>
            <a:lvl9pPr marL="1828800" algn="ctr" rtl="0" fontAlgn="base">
              <a:spcBef>
                <a:spcPct val="0"/>
              </a:spcBef>
              <a:spcAft>
                <a:spcPct val="0"/>
              </a:spcAft>
              <a:defRPr sz="3800" b="1">
                <a:solidFill>
                  <a:srgbClr val="0000CC"/>
                </a:solidFill>
                <a:latin typeface="Times New Roman" pitchFamily="18" charset="0"/>
              </a:defRPr>
            </a:lvl9pPr>
          </a:lstStyle>
          <a:p>
            <a:pPr algn="l"/>
            <a:r>
              <a:rPr lang="cs-CZ" sz="3000" kern="0" dirty="0">
                <a:solidFill>
                  <a:srgbClr val="0000FF"/>
                </a:solidFill>
              </a:rPr>
              <a:t>Terminology</a:t>
            </a:r>
            <a:endParaRPr lang="en-GB" sz="3000" kern="0" dirty="0">
              <a:solidFill>
                <a:srgbClr val="0000FF"/>
              </a:solidFill>
            </a:endParaRPr>
          </a:p>
        </p:txBody>
      </p:sp>
    </p:spTree>
    <p:extLst>
      <p:ext uri="{BB962C8B-B14F-4D97-AF65-F5344CB8AC3E}">
        <p14:creationId xmlns:p14="http://schemas.microsoft.com/office/powerpoint/2010/main" val="2356564603"/>
      </p:ext>
    </p:extLst>
  </p:cSld>
  <p:clrMapOvr>
    <a:masterClrMapping/>
  </p:clrMapOvr>
  <p:transition spd="slow">
    <p:zo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Zástupný symbol pro číslo snímku 5"/>
          <p:cNvSpPr>
            <a:spLocks noGrp="1"/>
          </p:cNvSpPr>
          <p:nvPr>
            <p:ph type="sldNum" sz="quarter" idx="12"/>
          </p:nvPr>
        </p:nvSpPr>
        <p:spPr/>
        <p:txBody>
          <a:bodyPr/>
          <a:lstStyle/>
          <a:p>
            <a:fld id="{218B3CB3-059E-43F8-BB5C-3A50DA978696}" type="slidenum">
              <a:rPr lang="cs-CZ" altLang="cs-CZ"/>
              <a:pPr/>
              <a:t>6</a:t>
            </a:fld>
            <a:endParaRPr lang="cs-CZ" altLang="cs-CZ"/>
          </a:p>
        </p:txBody>
      </p:sp>
      <p:sp>
        <p:nvSpPr>
          <p:cNvPr id="82948" name="Rectangle 4"/>
          <p:cNvSpPr>
            <a:spLocks noGrp="1" noChangeArrowheads="1"/>
          </p:cNvSpPr>
          <p:nvPr>
            <p:ph type="title"/>
          </p:nvPr>
        </p:nvSpPr>
        <p:spPr>
          <a:xfrm>
            <a:off x="146056" y="108719"/>
            <a:ext cx="8997944" cy="684076"/>
          </a:xfrm>
        </p:spPr>
        <p:txBody>
          <a:bodyPr/>
          <a:lstStyle/>
          <a:p>
            <a:pPr algn="l">
              <a:lnSpc>
                <a:spcPct val="150000"/>
              </a:lnSpc>
              <a:spcAft>
                <a:spcPts val="600"/>
              </a:spcAft>
            </a:pPr>
            <a:r>
              <a:rPr lang="en-GB" altLang="cs-CZ" sz="3000" dirty="0">
                <a:solidFill>
                  <a:srgbClr val="0000FF"/>
                </a:solidFill>
              </a:rPr>
              <a:t>Hazard classes:</a:t>
            </a:r>
            <a:r>
              <a:rPr lang="en-GB" altLang="cs-CZ" sz="2000" dirty="0">
                <a:solidFill>
                  <a:srgbClr val="0000FF"/>
                </a:solidFill>
              </a:rPr>
              <a:t> </a:t>
            </a:r>
            <a:r>
              <a:rPr lang="en-GB" altLang="cs-CZ" sz="1800" b="0" dirty="0">
                <a:solidFill>
                  <a:schemeClr val="tx1"/>
                </a:solidFill>
              </a:rPr>
              <a:t>physical hazard (16), health hazard (10), environmental hazard (2)</a:t>
            </a:r>
            <a:endParaRPr lang="en-GB" altLang="cs-CZ" sz="1800" dirty="0">
              <a:solidFill>
                <a:srgbClr val="0000FF"/>
              </a:solidFill>
            </a:endParaRPr>
          </a:p>
        </p:txBody>
      </p:sp>
      <p:sp>
        <p:nvSpPr>
          <p:cNvPr id="82989" name="Rectangle 45"/>
          <p:cNvSpPr>
            <a:spLocks noChangeArrowheads="1"/>
          </p:cNvSpPr>
          <p:nvPr/>
        </p:nvSpPr>
        <p:spPr bwMode="auto">
          <a:xfrm>
            <a:off x="146056" y="1052736"/>
            <a:ext cx="4497952" cy="5256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2300">
                <a:solidFill>
                  <a:schemeClr val="tx1"/>
                </a:solidFill>
                <a:latin typeface="Times New Roman" pitchFamily="18" charset="0"/>
              </a:defRPr>
            </a:lvl1pPr>
            <a:lvl2pPr marL="742950" indent="-285750">
              <a:spcBef>
                <a:spcPct val="20000"/>
              </a:spcBef>
              <a:buChar char="–"/>
              <a:defRPr sz="2400">
                <a:solidFill>
                  <a:schemeClr val="tx1"/>
                </a:solidFill>
                <a:latin typeface="Times New Roman" pitchFamily="18" charset="0"/>
              </a:defRPr>
            </a:lvl2pPr>
            <a:lvl3pPr marL="1143000" indent="-228600">
              <a:spcBef>
                <a:spcPct val="20000"/>
              </a:spcBef>
              <a:buChar char="•"/>
              <a:defRPr sz="2000">
                <a:solidFill>
                  <a:schemeClr val="tx1"/>
                </a:solidFill>
                <a:latin typeface="Times New Roman" pitchFamily="18" charset="0"/>
              </a:defRPr>
            </a:lvl3pPr>
            <a:lvl4pPr marL="1600200" indent="-228600">
              <a:spcBef>
                <a:spcPct val="20000"/>
              </a:spcBef>
              <a:buChar char="–"/>
              <a:defRPr>
                <a:solidFill>
                  <a:schemeClr val="tx1"/>
                </a:solidFill>
                <a:latin typeface="Times New Roman" pitchFamily="18" charset="0"/>
              </a:defRPr>
            </a:lvl4pPr>
            <a:lvl5pPr marL="2057400" indent="-228600">
              <a:spcBef>
                <a:spcPct val="20000"/>
              </a:spcBef>
              <a:buChar char="»"/>
              <a:defRPr>
                <a:solidFill>
                  <a:schemeClr val="tx1"/>
                </a:solidFill>
                <a:latin typeface="Times New Roman" pitchFamily="18" charset="0"/>
              </a:defRPr>
            </a:lvl5pPr>
            <a:lvl6pPr marL="2514600" indent="-228600" fontAlgn="base">
              <a:spcBef>
                <a:spcPct val="20000"/>
              </a:spcBef>
              <a:spcAft>
                <a:spcPct val="0"/>
              </a:spcAft>
              <a:buChar char="»"/>
              <a:defRPr>
                <a:solidFill>
                  <a:schemeClr val="tx1"/>
                </a:solidFill>
                <a:latin typeface="Times New Roman" pitchFamily="18" charset="0"/>
              </a:defRPr>
            </a:lvl6pPr>
            <a:lvl7pPr marL="2971800" indent="-228600" fontAlgn="base">
              <a:spcBef>
                <a:spcPct val="20000"/>
              </a:spcBef>
              <a:spcAft>
                <a:spcPct val="0"/>
              </a:spcAft>
              <a:buChar char="»"/>
              <a:defRPr>
                <a:solidFill>
                  <a:schemeClr val="tx1"/>
                </a:solidFill>
                <a:latin typeface="Times New Roman" pitchFamily="18" charset="0"/>
              </a:defRPr>
            </a:lvl7pPr>
            <a:lvl8pPr marL="3429000" indent="-228600" fontAlgn="base">
              <a:spcBef>
                <a:spcPct val="20000"/>
              </a:spcBef>
              <a:spcAft>
                <a:spcPct val="0"/>
              </a:spcAft>
              <a:buChar char="»"/>
              <a:defRPr>
                <a:solidFill>
                  <a:schemeClr val="tx1"/>
                </a:solidFill>
                <a:latin typeface="Times New Roman" pitchFamily="18" charset="0"/>
              </a:defRPr>
            </a:lvl8pPr>
            <a:lvl9pPr marL="3886200" indent="-228600" fontAlgn="base">
              <a:spcBef>
                <a:spcPct val="20000"/>
              </a:spcBef>
              <a:spcAft>
                <a:spcPct val="0"/>
              </a:spcAft>
              <a:buChar char="»"/>
              <a:defRPr>
                <a:solidFill>
                  <a:schemeClr val="tx1"/>
                </a:solidFill>
                <a:latin typeface="Times New Roman" pitchFamily="18" charset="0"/>
              </a:defRPr>
            </a:lvl9pPr>
          </a:lstStyle>
          <a:p>
            <a:pPr marL="0" indent="0">
              <a:spcBef>
                <a:spcPts val="0"/>
              </a:spcBef>
              <a:buNone/>
            </a:pPr>
            <a:r>
              <a:rPr lang="en-GB" altLang="cs-CZ" sz="2000" dirty="0"/>
              <a:t>1.   explosives</a:t>
            </a:r>
          </a:p>
          <a:p>
            <a:pPr marL="0" indent="0">
              <a:spcBef>
                <a:spcPts val="0"/>
              </a:spcBef>
              <a:buNone/>
            </a:pPr>
            <a:r>
              <a:rPr lang="en-GB" altLang="cs-CZ" sz="2000" dirty="0"/>
              <a:t>2.   flammable gases</a:t>
            </a:r>
          </a:p>
          <a:p>
            <a:pPr marL="0" indent="0">
              <a:spcBef>
                <a:spcPts val="0"/>
              </a:spcBef>
              <a:buNone/>
            </a:pPr>
            <a:r>
              <a:rPr lang="en-GB" altLang="cs-CZ" sz="2000" dirty="0"/>
              <a:t>3.   aerosols</a:t>
            </a:r>
          </a:p>
          <a:p>
            <a:pPr marL="0" indent="0">
              <a:spcBef>
                <a:spcPts val="0"/>
              </a:spcBef>
              <a:buNone/>
            </a:pPr>
            <a:r>
              <a:rPr lang="en-GB" altLang="cs-CZ" sz="2000" dirty="0"/>
              <a:t>4.   oxidising gases</a:t>
            </a:r>
          </a:p>
          <a:p>
            <a:pPr marL="0" indent="0">
              <a:spcBef>
                <a:spcPts val="0"/>
              </a:spcBef>
              <a:buNone/>
            </a:pPr>
            <a:r>
              <a:rPr lang="en-GB" altLang="cs-CZ" sz="2000" dirty="0"/>
              <a:t>5.   gases under pressure</a:t>
            </a:r>
          </a:p>
          <a:p>
            <a:pPr marL="0" indent="0">
              <a:spcBef>
                <a:spcPts val="0"/>
              </a:spcBef>
              <a:buNone/>
            </a:pPr>
            <a:r>
              <a:rPr lang="en-GB" altLang="cs-CZ" sz="2000" dirty="0"/>
              <a:t>6.   flammable liquids</a:t>
            </a:r>
          </a:p>
          <a:p>
            <a:pPr marL="0" indent="0">
              <a:spcBef>
                <a:spcPts val="0"/>
              </a:spcBef>
              <a:buNone/>
            </a:pPr>
            <a:r>
              <a:rPr lang="en-GB" altLang="cs-CZ" sz="2000" dirty="0"/>
              <a:t>7.   flammable solids</a:t>
            </a:r>
          </a:p>
          <a:p>
            <a:pPr marL="0" indent="0">
              <a:spcBef>
                <a:spcPts val="0"/>
              </a:spcBef>
              <a:buNone/>
            </a:pPr>
            <a:r>
              <a:rPr lang="en-GB" altLang="cs-CZ" sz="2000" dirty="0"/>
              <a:t>8.   self-reactive substances</a:t>
            </a:r>
          </a:p>
          <a:p>
            <a:pPr marL="0" indent="0">
              <a:spcBef>
                <a:spcPts val="0"/>
              </a:spcBef>
              <a:buNone/>
            </a:pPr>
            <a:r>
              <a:rPr lang="en-GB" altLang="cs-CZ" sz="2000" dirty="0"/>
              <a:t>9.   pyrophoric liquids</a:t>
            </a:r>
          </a:p>
          <a:p>
            <a:pPr marL="0" indent="0">
              <a:spcBef>
                <a:spcPts val="0"/>
              </a:spcBef>
              <a:buNone/>
            </a:pPr>
            <a:r>
              <a:rPr lang="en-GB" altLang="cs-CZ" sz="2000" dirty="0"/>
              <a:t>10. pyrophoric solids</a:t>
            </a:r>
          </a:p>
          <a:p>
            <a:pPr marL="0" indent="0">
              <a:spcBef>
                <a:spcPts val="0"/>
              </a:spcBef>
              <a:buNone/>
            </a:pPr>
            <a:r>
              <a:rPr lang="en-GB" altLang="cs-CZ" sz="2000" dirty="0"/>
              <a:t>11. self-heating substances</a:t>
            </a:r>
          </a:p>
          <a:p>
            <a:pPr marL="0" indent="0">
              <a:spcBef>
                <a:spcPts val="0"/>
              </a:spcBef>
              <a:buNone/>
            </a:pPr>
            <a:r>
              <a:rPr lang="en-GB" altLang="cs-CZ" sz="2000" dirty="0"/>
              <a:t>12. emit</a:t>
            </a:r>
            <a:r>
              <a:rPr lang="cs-CZ" altLang="cs-CZ" sz="2000" dirty="0"/>
              <a:t>t</a:t>
            </a:r>
            <a:r>
              <a:rPr lang="en-GB" altLang="cs-CZ" sz="2000" dirty="0" err="1"/>
              <a:t>ing</a:t>
            </a:r>
            <a:r>
              <a:rPr lang="en-GB" altLang="cs-CZ" sz="2000" dirty="0"/>
              <a:t> flammable gases with water</a:t>
            </a:r>
          </a:p>
          <a:p>
            <a:pPr marL="0" indent="0">
              <a:spcBef>
                <a:spcPts val="0"/>
              </a:spcBef>
              <a:buNone/>
            </a:pPr>
            <a:r>
              <a:rPr lang="en-GB" altLang="cs-CZ" sz="2000" dirty="0"/>
              <a:t>13. oxidising liquids</a:t>
            </a:r>
          </a:p>
          <a:p>
            <a:pPr marL="0" indent="0">
              <a:spcBef>
                <a:spcPts val="0"/>
              </a:spcBef>
              <a:buNone/>
            </a:pPr>
            <a:r>
              <a:rPr lang="en-GB" altLang="cs-CZ" sz="2000" dirty="0"/>
              <a:t>14. oxidising solids</a:t>
            </a:r>
          </a:p>
          <a:p>
            <a:pPr marL="0" indent="0">
              <a:spcBef>
                <a:spcPts val="0"/>
              </a:spcBef>
              <a:buNone/>
            </a:pPr>
            <a:r>
              <a:rPr lang="en-GB" altLang="cs-CZ" sz="2000" dirty="0"/>
              <a:t>15. organic peroxides</a:t>
            </a:r>
          </a:p>
          <a:p>
            <a:pPr marL="0" indent="0">
              <a:spcBef>
                <a:spcPts val="0"/>
              </a:spcBef>
              <a:buNone/>
            </a:pPr>
            <a:r>
              <a:rPr lang="en-GB" altLang="cs-CZ" sz="2000" dirty="0"/>
              <a:t>16. substances corrosive to metals</a:t>
            </a:r>
          </a:p>
          <a:p>
            <a:pPr marL="0" indent="0">
              <a:spcBef>
                <a:spcPts val="0"/>
              </a:spcBef>
              <a:buNone/>
            </a:pPr>
            <a:r>
              <a:rPr lang="en-GB" altLang="cs-CZ" sz="2000" dirty="0"/>
              <a:t>-----------------------------------------</a:t>
            </a:r>
          </a:p>
          <a:p>
            <a:pPr marL="0" indent="0">
              <a:spcBef>
                <a:spcPts val="0"/>
              </a:spcBef>
              <a:buNone/>
            </a:pPr>
            <a:endParaRPr lang="en-GB" altLang="cs-CZ" sz="2000" dirty="0"/>
          </a:p>
        </p:txBody>
      </p:sp>
      <p:sp>
        <p:nvSpPr>
          <p:cNvPr id="15" name="Rectangle 47"/>
          <p:cNvSpPr>
            <a:spLocks noChangeArrowheads="1"/>
          </p:cNvSpPr>
          <p:nvPr/>
        </p:nvSpPr>
        <p:spPr bwMode="auto">
          <a:xfrm>
            <a:off x="4644008" y="808621"/>
            <a:ext cx="4635459" cy="5256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2300">
                <a:solidFill>
                  <a:schemeClr val="tx1"/>
                </a:solidFill>
                <a:latin typeface="Times New Roman" pitchFamily="18" charset="0"/>
              </a:defRPr>
            </a:lvl1pPr>
            <a:lvl2pPr marL="742950" indent="-285750">
              <a:spcBef>
                <a:spcPct val="20000"/>
              </a:spcBef>
              <a:buChar char="–"/>
              <a:defRPr sz="2400">
                <a:solidFill>
                  <a:schemeClr val="tx1"/>
                </a:solidFill>
                <a:latin typeface="Times New Roman" pitchFamily="18" charset="0"/>
              </a:defRPr>
            </a:lvl2pPr>
            <a:lvl3pPr marL="1143000" indent="-228600">
              <a:spcBef>
                <a:spcPct val="20000"/>
              </a:spcBef>
              <a:buChar char="•"/>
              <a:defRPr sz="2000">
                <a:solidFill>
                  <a:schemeClr val="tx1"/>
                </a:solidFill>
                <a:latin typeface="Times New Roman" pitchFamily="18" charset="0"/>
              </a:defRPr>
            </a:lvl3pPr>
            <a:lvl4pPr marL="1600200" indent="-228600">
              <a:spcBef>
                <a:spcPct val="20000"/>
              </a:spcBef>
              <a:buChar char="–"/>
              <a:defRPr>
                <a:solidFill>
                  <a:schemeClr val="tx1"/>
                </a:solidFill>
                <a:latin typeface="Times New Roman" pitchFamily="18" charset="0"/>
              </a:defRPr>
            </a:lvl4pPr>
            <a:lvl5pPr marL="2057400" indent="-228600">
              <a:spcBef>
                <a:spcPct val="20000"/>
              </a:spcBef>
              <a:buChar char="»"/>
              <a:defRPr>
                <a:solidFill>
                  <a:schemeClr val="tx1"/>
                </a:solidFill>
                <a:latin typeface="Times New Roman" pitchFamily="18" charset="0"/>
              </a:defRPr>
            </a:lvl5pPr>
            <a:lvl6pPr marL="2514600" indent="-228600" fontAlgn="base">
              <a:spcBef>
                <a:spcPct val="20000"/>
              </a:spcBef>
              <a:spcAft>
                <a:spcPct val="0"/>
              </a:spcAft>
              <a:buChar char="»"/>
              <a:defRPr>
                <a:solidFill>
                  <a:schemeClr val="tx1"/>
                </a:solidFill>
                <a:latin typeface="Times New Roman" pitchFamily="18" charset="0"/>
              </a:defRPr>
            </a:lvl6pPr>
            <a:lvl7pPr marL="2971800" indent="-228600" fontAlgn="base">
              <a:spcBef>
                <a:spcPct val="20000"/>
              </a:spcBef>
              <a:spcAft>
                <a:spcPct val="0"/>
              </a:spcAft>
              <a:buChar char="»"/>
              <a:defRPr>
                <a:solidFill>
                  <a:schemeClr val="tx1"/>
                </a:solidFill>
                <a:latin typeface="Times New Roman" pitchFamily="18" charset="0"/>
              </a:defRPr>
            </a:lvl7pPr>
            <a:lvl8pPr marL="3429000" indent="-228600" fontAlgn="base">
              <a:spcBef>
                <a:spcPct val="20000"/>
              </a:spcBef>
              <a:spcAft>
                <a:spcPct val="0"/>
              </a:spcAft>
              <a:buChar char="»"/>
              <a:defRPr>
                <a:solidFill>
                  <a:schemeClr val="tx1"/>
                </a:solidFill>
                <a:latin typeface="Times New Roman" pitchFamily="18" charset="0"/>
              </a:defRPr>
            </a:lvl8pPr>
            <a:lvl9pPr marL="3886200" indent="-228600" fontAlgn="base">
              <a:spcBef>
                <a:spcPct val="20000"/>
              </a:spcBef>
              <a:spcAft>
                <a:spcPct val="0"/>
              </a:spcAft>
              <a:buChar char="»"/>
              <a:defRPr>
                <a:solidFill>
                  <a:schemeClr val="tx1"/>
                </a:solidFill>
                <a:latin typeface="Times New Roman" pitchFamily="18" charset="0"/>
              </a:defRPr>
            </a:lvl9pPr>
          </a:lstStyle>
          <a:p>
            <a:pPr marL="0" indent="0">
              <a:spcBef>
                <a:spcPts val="0"/>
              </a:spcBef>
              <a:buNone/>
            </a:pPr>
            <a:r>
              <a:rPr lang="en-GB" altLang="cs-CZ" sz="2000" dirty="0"/>
              <a:t>-----------------------------------------------</a:t>
            </a:r>
          </a:p>
          <a:p>
            <a:pPr marL="0" indent="0">
              <a:spcBef>
                <a:spcPts val="0"/>
              </a:spcBef>
              <a:buNone/>
            </a:pPr>
            <a:r>
              <a:rPr lang="en-GB" altLang="cs-CZ" sz="2000" dirty="0"/>
              <a:t>17. acute toxicity </a:t>
            </a:r>
          </a:p>
          <a:p>
            <a:pPr marL="0" indent="0">
              <a:spcBef>
                <a:spcPts val="0"/>
              </a:spcBef>
              <a:buNone/>
            </a:pPr>
            <a:r>
              <a:rPr lang="en-GB" altLang="cs-CZ" sz="2000" dirty="0"/>
              <a:t>18. skin corrosion/irritation</a:t>
            </a:r>
          </a:p>
          <a:p>
            <a:pPr marL="0" indent="0">
              <a:spcBef>
                <a:spcPts val="0"/>
              </a:spcBef>
              <a:buNone/>
            </a:pPr>
            <a:r>
              <a:rPr lang="en-GB" altLang="cs-CZ" sz="2000" dirty="0"/>
              <a:t>19. serious eye damage</a:t>
            </a:r>
          </a:p>
          <a:p>
            <a:pPr marL="0" indent="0">
              <a:spcBef>
                <a:spcPts val="0"/>
              </a:spcBef>
              <a:buNone/>
            </a:pPr>
            <a:r>
              <a:rPr lang="en-GB" altLang="cs-CZ" sz="2000" dirty="0"/>
              <a:t>20. respiratory / skin sensitizer</a:t>
            </a:r>
          </a:p>
          <a:p>
            <a:pPr marL="0" indent="0">
              <a:spcBef>
                <a:spcPts val="0"/>
              </a:spcBef>
              <a:buNone/>
            </a:pPr>
            <a:r>
              <a:rPr lang="en-GB" altLang="cs-CZ" sz="2000" dirty="0"/>
              <a:t>21. germ cell mutagenicity</a:t>
            </a:r>
          </a:p>
          <a:p>
            <a:pPr marL="0" indent="0">
              <a:spcBef>
                <a:spcPts val="0"/>
              </a:spcBef>
              <a:buNone/>
            </a:pPr>
            <a:r>
              <a:rPr lang="en-GB" altLang="cs-CZ" sz="2000" dirty="0"/>
              <a:t>22. carcinogenicity</a:t>
            </a:r>
          </a:p>
          <a:p>
            <a:pPr marL="0" indent="0">
              <a:spcBef>
                <a:spcPts val="0"/>
              </a:spcBef>
              <a:buNone/>
            </a:pPr>
            <a:r>
              <a:rPr lang="en-GB" altLang="cs-CZ" sz="2000" dirty="0"/>
              <a:t>23. reproductive toxicity</a:t>
            </a:r>
          </a:p>
          <a:p>
            <a:pPr marL="0" indent="0">
              <a:spcBef>
                <a:spcPts val="0"/>
              </a:spcBef>
              <a:buNone/>
            </a:pPr>
            <a:r>
              <a:rPr lang="en-GB" altLang="cs-CZ" sz="2000" dirty="0"/>
              <a:t>24. specific organ toxicity </a:t>
            </a:r>
            <a:r>
              <a:rPr lang="en-GB" altLang="cs-CZ" sz="1500" dirty="0"/>
              <a:t>(single exposure)</a:t>
            </a:r>
          </a:p>
          <a:p>
            <a:pPr marL="0" indent="0">
              <a:spcBef>
                <a:spcPts val="0"/>
              </a:spcBef>
              <a:buNone/>
            </a:pPr>
            <a:r>
              <a:rPr lang="en-GB" altLang="cs-CZ" sz="2000" dirty="0"/>
              <a:t>25. specific organ toxicity </a:t>
            </a:r>
            <a:r>
              <a:rPr lang="en-GB" altLang="cs-CZ" sz="1500" dirty="0"/>
              <a:t>(repeated exposure)</a:t>
            </a:r>
          </a:p>
          <a:p>
            <a:pPr marL="0" indent="0">
              <a:spcBef>
                <a:spcPts val="0"/>
              </a:spcBef>
              <a:buNone/>
            </a:pPr>
            <a:r>
              <a:rPr lang="en-GB" altLang="cs-CZ" sz="2000" dirty="0"/>
              <a:t>26. aspiration hazard</a:t>
            </a:r>
          </a:p>
          <a:p>
            <a:pPr marL="0" indent="0">
              <a:spcBef>
                <a:spcPts val="0"/>
              </a:spcBef>
              <a:buNone/>
            </a:pPr>
            <a:r>
              <a:rPr lang="en-GB" altLang="cs-CZ" sz="2000" dirty="0"/>
              <a:t>--------------------------------------</a:t>
            </a:r>
          </a:p>
          <a:p>
            <a:pPr marL="0" indent="0">
              <a:spcBef>
                <a:spcPts val="0"/>
              </a:spcBef>
              <a:buNone/>
            </a:pPr>
            <a:r>
              <a:rPr lang="en-GB" altLang="cs-CZ" sz="2000" dirty="0"/>
              <a:t>27. aquatic toxicity</a:t>
            </a:r>
          </a:p>
          <a:p>
            <a:pPr marL="0" indent="0">
              <a:spcBef>
                <a:spcPts val="0"/>
              </a:spcBef>
              <a:buNone/>
            </a:pPr>
            <a:r>
              <a:rPr lang="en-GB" altLang="cs-CZ" sz="2000" dirty="0"/>
              <a:t>28. ozone layer hazard </a:t>
            </a:r>
          </a:p>
        </p:txBody>
      </p:sp>
    </p:spTree>
  </p:cSld>
  <p:clrMapOvr>
    <a:masterClrMapping/>
  </p:clrMapOvr>
  <p:transition spd="slow">
    <p:zo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179512" y="202141"/>
            <a:ext cx="4104456" cy="1143000"/>
          </a:xfrm>
        </p:spPr>
        <p:txBody>
          <a:bodyPr/>
          <a:lstStyle/>
          <a:p>
            <a:pPr algn="l"/>
            <a:r>
              <a:rPr lang="en-GB" sz="3000" dirty="0">
                <a:solidFill>
                  <a:srgbClr val="0000FF"/>
                </a:solidFill>
              </a:rPr>
              <a:t>Hazard pictograms</a:t>
            </a:r>
          </a:p>
        </p:txBody>
      </p:sp>
      <p:sp>
        <p:nvSpPr>
          <p:cNvPr id="2" name="Zástupný symbol pro číslo snímku 1"/>
          <p:cNvSpPr>
            <a:spLocks noGrp="1"/>
          </p:cNvSpPr>
          <p:nvPr>
            <p:ph type="sldNum" sz="quarter" idx="12"/>
          </p:nvPr>
        </p:nvSpPr>
        <p:spPr/>
        <p:txBody>
          <a:bodyPr/>
          <a:lstStyle/>
          <a:p>
            <a:fld id="{95F288ED-0667-4D00-9E77-2F3E63CD8CCA}" type="slidenum">
              <a:rPr lang="cs-CZ" altLang="cs-CZ" smtClean="0"/>
              <a:pPr/>
              <a:t>7</a:t>
            </a:fld>
            <a:endParaRPr lang="cs-CZ" altLang="cs-CZ"/>
          </a:p>
        </p:txBody>
      </p:sp>
      <p:grpSp>
        <p:nvGrpSpPr>
          <p:cNvPr id="7" name="Skupina 6">
            <a:extLst>
              <a:ext uri="{FF2B5EF4-FFF2-40B4-BE49-F238E27FC236}">
                <a16:creationId xmlns:a16="http://schemas.microsoft.com/office/drawing/2014/main" id="{8572EBE8-EC27-55F2-F5A9-658A85E40A5F}"/>
              </a:ext>
            </a:extLst>
          </p:cNvPr>
          <p:cNvGrpSpPr/>
          <p:nvPr/>
        </p:nvGrpSpPr>
        <p:grpSpPr>
          <a:xfrm>
            <a:off x="-110681" y="1484784"/>
            <a:ext cx="9254681" cy="3076319"/>
            <a:chOff x="0" y="1475656"/>
            <a:chExt cx="9254681" cy="3076319"/>
          </a:xfrm>
        </p:grpSpPr>
        <p:grpSp>
          <p:nvGrpSpPr>
            <p:cNvPr id="5" name="Skupina 4"/>
            <p:cNvGrpSpPr/>
            <p:nvPr/>
          </p:nvGrpSpPr>
          <p:grpSpPr>
            <a:xfrm>
              <a:off x="0" y="1475656"/>
              <a:ext cx="9254681" cy="3024336"/>
              <a:chOff x="-86785" y="1772816"/>
              <a:chExt cx="9254681" cy="3024336"/>
            </a:xfrm>
          </p:grpSpPr>
          <p:pic>
            <p:nvPicPr>
              <p:cNvPr id="10137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785" y="1772816"/>
                <a:ext cx="9254681" cy="30243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Obdélník 3"/>
              <p:cNvSpPr/>
              <p:nvPr/>
            </p:nvSpPr>
            <p:spPr>
              <a:xfrm>
                <a:off x="6853296" y="3169548"/>
                <a:ext cx="2314600" cy="162760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6" name="TextovéPole 5">
              <a:extLst>
                <a:ext uri="{FF2B5EF4-FFF2-40B4-BE49-F238E27FC236}">
                  <a16:creationId xmlns:a16="http://schemas.microsoft.com/office/drawing/2014/main" id="{6DD9BCBB-413B-691C-294A-9C592B145F4F}"/>
                </a:ext>
              </a:extLst>
            </p:cNvPr>
            <p:cNvSpPr txBox="1"/>
            <p:nvPr/>
          </p:nvSpPr>
          <p:spPr>
            <a:xfrm>
              <a:off x="14147" y="2693698"/>
              <a:ext cx="9240534" cy="307777"/>
            </a:xfrm>
            <a:prstGeom prst="rect">
              <a:avLst/>
            </a:prstGeom>
            <a:solidFill>
              <a:schemeClr val="bg1"/>
            </a:solidFill>
          </p:spPr>
          <p:txBody>
            <a:bodyPr wrap="square" rtlCol="0">
              <a:spAutoFit/>
            </a:bodyPr>
            <a:lstStyle/>
            <a:p>
              <a:r>
                <a:rPr lang="en-GB" sz="1400" dirty="0">
                  <a:latin typeface="Calibri" panose="020F0502020204030204" pitchFamily="34" charset="0"/>
                  <a:cs typeface="Calibri" panose="020F0502020204030204" pitchFamily="34" charset="0"/>
                </a:rPr>
                <a:t>          Explosive                       Flammable                         Oxidizing                       Compressed gas                             Corrosive</a:t>
              </a:r>
            </a:p>
          </p:txBody>
        </p:sp>
        <p:sp>
          <p:nvSpPr>
            <p:cNvPr id="8" name="TextovéPole 7">
              <a:extLst>
                <a:ext uri="{FF2B5EF4-FFF2-40B4-BE49-F238E27FC236}">
                  <a16:creationId xmlns:a16="http://schemas.microsoft.com/office/drawing/2014/main" id="{5BB63B19-8984-DC22-0BBA-9E7CC569A5AC}"/>
                </a:ext>
              </a:extLst>
            </p:cNvPr>
            <p:cNvSpPr txBox="1"/>
            <p:nvPr/>
          </p:nvSpPr>
          <p:spPr>
            <a:xfrm>
              <a:off x="3095" y="4028755"/>
              <a:ext cx="7733597" cy="523220"/>
            </a:xfrm>
            <a:prstGeom prst="rect">
              <a:avLst/>
            </a:prstGeom>
            <a:solidFill>
              <a:schemeClr val="bg1"/>
            </a:solidFill>
          </p:spPr>
          <p:txBody>
            <a:bodyPr wrap="square" rtlCol="0">
              <a:spAutoFit/>
            </a:bodyPr>
            <a:lstStyle/>
            <a:p>
              <a:r>
                <a:rPr lang="en-GB" sz="1400">
                  <a:latin typeface="Calibri" panose="020F0502020204030204" pitchFamily="34" charset="0"/>
                  <a:cs typeface="Calibri" panose="020F0502020204030204" pitchFamily="34" charset="0"/>
                </a:rPr>
                <a:t>               Toxic                               Harmful                    Health hazard                Environmental hazard                   </a:t>
              </a:r>
            </a:p>
            <a:p>
              <a:endParaRPr lang="en-GB" sz="1400">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914053423"/>
      </p:ext>
    </p:extLst>
  </p:cSld>
  <p:clrMapOvr>
    <a:masterClrMapping/>
  </p:clrMapOvr>
  <p:transition spd="slow">
    <p:zo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6"/>
          <p:cNvSpPr>
            <a:spLocks noGrp="1"/>
          </p:cNvSpPr>
          <p:nvPr>
            <p:ph type="sldNum" sz="quarter" idx="12"/>
          </p:nvPr>
        </p:nvSpPr>
        <p:spPr/>
        <p:txBody>
          <a:bodyPr/>
          <a:lstStyle/>
          <a:p>
            <a:fld id="{02EE95E3-7C92-4F32-A6AF-77A7946798C9}" type="slidenum">
              <a:rPr lang="cs-CZ" altLang="cs-CZ"/>
              <a:pPr/>
              <a:t>8</a:t>
            </a:fld>
            <a:endParaRPr lang="cs-CZ" altLang="cs-CZ"/>
          </a:p>
        </p:txBody>
      </p:sp>
      <p:sp>
        <p:nvSpPr>
          <p:cNvPr id="3" name="Obdélník 2"/>
          <p:cNvSpPr/>
          <p:nvPr/>
        </p:nvSpPr>
        <p:spPr>
          <a:xfrm>
            <a:off x="467544" y="695888"/>
            <a:ext cx="8064896" cy="4339650"/>
          </a:xfrm>
          <a:prstGeom prst="rect">
            <a:avLst/>
          </a:prstGeom>
        </p:spPr>
        <p:txBody>
          <a:bodyPr wrap="square">
            <a:spAutoFit/>
          </a:bodyPr>
          <a:lstStyle/>
          <a:p>
            <a:pPr>
              <a:spcAft>
                <a:spcPts val="1200"/>
              </a:spcAft>
            </a:pPr>
            <a:r>
              <a:rPr lang="en-GB" sz="2700">
                <a:latin typeface="+mn-lt"/>
              </a:rPr>
              <a:t>In handling chemical substances, it is the responsibility        of everyone to observe:</a:t>
            </a:r>
          </a:p>
          <a:p>
            <a:pPr>
              <a:spcAft>
                <a:spcPts val="1200"/>
              </a:spcAft>
            </a:pPr>
            <a:r>
              <a:rPr lang="en-GB" sz="2700">
                <a:latin typeface="+mn-lt"/>
              </a:rPr>
              <a:t> </a:t>
            </a:r>
          </a:p>
          <a:p>
            <a:pPr marL="342900" lvl="0" indent="-342900">
              <a:spcAft>
                <a:spcPts val="1200"/>
              </a:spcAft>
              <a:buFont typeface="Arial" panose="020B0604020202020204" pitchFamily="34" charset="0"/>
              <a:buChar char="•"/>
            </a:pPr>
            <a:r>
              <a:rPr lang="en-GB" sz="2700">
                <a:latin typeface="+mn-lt"/>
              </a:rPr>
              <a:t>hazard symbols </a:t>
            </a:r>
          </a:p>
          <a:p>
            <a:pPr marL="342900" lvl="0" indent="-342900">
              <a:spcAft>
                <a:spcPts val="1200"/>
              </a:spcAft>
              <a:buFont typeface="Arial" panose="020B0604020202020204" pitchFamily="34" charset="0"/>
              <a:buChar char="•"/>
            </a:pPr>
            <a:r>
              <a:rPr lang="en-GB" sz="2700">
                <a:latin typeface="+mn-lt"/>
              </a:rPr>
              <a:t>hazard statements </a:t>
            </a:r>
          </a:p>
          <a:p>
            <a:pPr marL="342900" lvl="0" indent="-342900">
              <a:spcAft>
                <a:spcPts val="1200"/>
              </a:spcAft>
              <a:buFont typeface="Arial" panose="020B0604020202020204" pitchFamily="34" charset="0"/>
              <a:buChar char="•"/>
            </a:pPr>
            <a:r>
              <a:rPr lang="en-GB" sz="2700">
                <a:effectLst/>
                <a:latin typeface="+mn-lt"/>
              </a:rPr>
              <a:t>precautionary statements</a:t>
            </a:r>
            <a:endParaRPr lang="en-GB" sz="2700">
              <a:latin typeface="+mn-lt"/>
            </a:endParaRPr>
          </a:p>
          <a:p>
            <a:pPr marL="342900" lvl="0" indent="-342900">
              <a:spcAft>
                <a:spcPts val="1200"/>
              </a:spcAft>
              <a:buFont typeface="Arial" panose="020B0604020202020204" pitchFamily="34" charset="0"/>
              <a:buChar char="•"/>
            </a:pPr>
            <a:r>
              <a:rPr lang="en-GB" sz="2700">
                <a:latin typeface="+mn-lt"/>
              </a:rPr>
              <a:t>protection of human health </a:t>
            </a:r>
          </a:p>
          <a:p>
            <a:pPr marL="342900" lvl="0" indent="-342900">
              <a:spcAft>
                <a:spcPts val="1200"/>
              </a:spcAft>
              <a:buFont typeface="Arial" panose="020B0604020202020204" pitchFamily="34" charset="0"/>
              <a:buChar char="•"/>
            </a:pPr>
            <a:r>
              <a:rPr lang="en-GB" sz="2700">
                <a:latin typeface="+mn-lt"/>
              </a:rPr>
              <a:t>protection of the environment </a:t>
            </a:r>
          </a:p>
        </p:txBody>
      </p:sp>
    </p:spTree>
  </p:cSld>
  <p:clrMapOvr>
    <a:masterClrMapping/>
  </p:clrMapOvr>
  <p:transition spd="slow">
    <p:zo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číslo snímku 3"/>
          <p:cNvSpPr>
            <a:spLocks noGrp="1"/>
          </p:cNvSpPr>
          <p:nvPr>
            <p:ph type="sldNum" sz="quarter" idx="12"/>
          </p:nvPr>
        </p:nvSpPr>
        <p:spPr/>
        <p:txBody>
          <a:bodyPr/>
          <a:lstStyle/>
          <a:p>
            <a:fld id="{9FF9A14C-6369-4412-85C3-C15D7486524A}" type="slidenum">
              <a:rPr lang="cs-CZ" altLang="cs-CZ"/>
              <a:pPr/>
              <a:t>9</a:t>
            </a:fld>
            <a:endParaRPr lang="cs-CZ" altLang="cs-CZ"/>
          </a:p>
        </p:txBody>
      </p:sp>
      <p:sp>
        <p:nvSpPr>
          <p:cNvPr id="48131" name="Text Box 3"/>
          <p:cNvSpPr txBox="1">
            <a:spLocks noChangeArrowheads="1"/>
          </p:cNvSpPr>
          <p:nvPr/>
        </p:nvSpPr>
        <p:spPr bwMode="auto">
          <a:xfrm>
            <a:off x="117442" y="753806"/>
            <a:ext cx="9018587" cy="1897443"/>
          </a:xfrm>
          <a:prstGeom prst="rect">
            <a:avLst/>
          </a:prstGeom>
          <a:noFill/>
          <a:ln>
            <a:noFill/>
          </a:ln>
          <a:extLst>
            <a:ext uri="{909E8E84-426E-40DD-AFC4-6F175D3DCCD1}">
              <a14:hiddenFill xmlns:a14="http://schemas.microsoft.com/office/drawing/2010/main">
                <a:solidFill>
                  <a:srgbClr val="E6E6E6"/>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nSpc>
                <a:spcPct val="30000"/>
              </a:lnSpc>
              <a:spcBef>
                <a:spcPct val="20000"/>
              </a:spcBef>
              <a:buFontTx/>
              <a:buChar char="•"/>
            </a:pPr>
            <a:endParaRPr lang="en-GB" altLang="cs-CZ" sz="2300" b="1" dirty="0">
              <a:solidFill>
                <a:srgbClr val="000000"/>
              </a:solidFill>
              <a:latin typeface="+mn-lt"/>
            </a:endParaRPr>
          </a:p>
          <a:p>
            <a:pPr>
              <a:spcBef>
                <a:spcPct val="20000"/>
              </a:spcBef>
            </a:pPr>
            <a:r>
              <a:rPr lang="en-GB" altLang="cs-CZ" sz="2300" b="1" dirty="0">
                <a:solidFill>
                  <a:srgbClr val="0000FF"/>
                </a:solidFill>
                <a:latin typeface="+mn-lt"/>
              </a:rPr>
              <a:t>Hazard statements</a:t>
            </a:r>
            <a:r>
              <a:rPr lang="en-GB" altLang="cs-CZ" sz="2300" b="1" dirty="0">
                <a:solidFill>
                  <a:srgbClr val="FF0000"/>
                </a:solidFill>
                <a:latin typeface="+mn-lt"/>
              </a:rPr>
              <a:t> </a:t>
            </a:r>
            <a:r>
              <a:rPr lang="en-GB" altLang="cs-CZ" sz="2300" b="1" dirty="0">
                <a:latin typeface="+mn-lt"/>
              </a:rPr>
              <a:t>- </a:t>
            </a:r>
            <a:r>
              <a:rPr lang="en-GB" sz="2300" dirty="0">
                <a:effectLst/>
                <a:latin typeface="+mn-lt"/>
              </a:rPr>
              <a:t>They are intended to form a set of standardized phrases about the hazards of chemical substances </a:t>
            </a:r>
            <a:endParaRPr lang="en-GB" altLang="cs-CZ" sz="2300" b="1" dirty="0">
              <a:solidFill>
                <a:srgbClr val="2D2DB9"/>
              </a:solidFill>
              <a:latin typeface="+mn-lt"/>
            </a:endParaRPr>
          </a:p>
          <a:p>
            <a:pPr>
              <a:lnSpc>
                <a:spcPct val="110000"/>
              </a:lnSpc>
              <a:spcBef>
                <a:spcPct val="20000"/>
              </a:spcBef>
            </a:pPr>
            <a:endParaRPr lang="en-GB" altLang="cs-CZ" sz="2300" b="1" dirty="0">
              <a:latin typeface="+mn-lt"/>
            </a:endParaRPr>
          </a:p>
          <a:p>
            <a:pPr>
              <a:lnSpc>
                <a:spcPct val="110000"/>
              </a:lnSpc>
              <a:spcBef>
                <a:spcPct val="20000"/>
              </a:spcBef>
            </a:pPr>
            <a:r>
              <a:rPr lang="en-GB" altLang="cs-CZ" sz="2300" dirty="0">
                <a:latin typeface="+mn-lt"/>
              </a:rPr>
              <a:t>https://en.wikipedia.org/wiki/GHS_hazard_statements</a:t>
            </a:r>
          </a:p>
        </p:txBody>
      </p:sp>
      <p:sp>
        <p:nvSpPr>
          <p:cNvPr id="123908" name="Text Box 1027"/>
          <p:cNvSpPr txBox="1">
            <a:spLocks noChangeArrowheads="1"/>
          </p:cNvSpPr>
          <p:nvPr/>
        </p:nvSpPr>
        <p:spPr bwMode="auto">
          <a:xfrm>
            <a:off x="211996" y="3216760"/>
            <a:ext cx="8704088" cy="1897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nSpc>
                <a:spcPct val="30000"/>
              </a:lnSpc>
              <a:spcBef>
                <a:spcPct val="20000"/>
              </a:spcBef>
              <a:buFontTx/>
              <a:buChar char="•"/>
            </a:pPr>
            <a:endParaRPr lang="en-GB" altLang="cs-CZ" sz="2300" b="1" dirty="0">
              <a:solidFill>
                <a:srgbClr val="000000"/>
              </a:solidFill>
              <a:latin typeface="+mn-lt"/>
            </a:endParaRPr>
          </a:p>
          <a:p>
            <a:pPr>
              <a:lnSpc>
                <a:spcPct val="110000"/>
              </a:lnSpc>
              <a:spcBef>
                <a:spcPct val="20000"/>
              </a:spcBef>
            </a:pPr>
            <a:r>
              <a:rPr lang="en-GB" altLang="cs-CZ" sz="2300" b="1" dirty="0">
                <a:solidFill>
                  <a:srgbClr val="0000FF"/>
                </a:solidFill>
                <a:latin typeface="+mn-lt"/>
              </a:rPr>
              <a:t>Precautionary statements</a:t>
            </a:r>
            <a:r>
              <a:rPr lang="en-GB" altLang="cs-CZ" sz="2300" b="1" dirty="0">
                <a:solidFill>
                  <a:srgbClr val="FF0000"/>
                </a:solidFill>
                <a:latin typeface="+mn-lt"/>
              </a:rPr>
              <a:t> </a:t>
            </a:r>
            <a:r>
              <a:rPr lang="en-GB" altLang="cs-CZ" sz="2300" b="1" dirty="0">
                <a:latin typeface="+mn-lt"/>
              </a:rPr>
              <a:t>- </a:t>
            </a:r>
            <a:r>
              <a:rPr lang="en-GB" sz="2300" dirty="0">
                <a:effectLst/>
                <a:latin typeface="+mn-lt"/>
              </a:rPr>
              <a:t>They are intended to form a set of standardized phrases giving advice about the correct handling of chemical substances</a:t>
            </a:r>
          </a:p>
          <a:p>
            <a:pPr>
              <a:lnSpc>
                <a:spcPct val="110000"/>
              </a:lnSpc>
              <a:spcBef>
                <a:spcPct val="20000"/>
              </a:spcBef>
            </a:pPr>
            <a:r>
              <a:rPr lang="en-GB" sz="2300" dirty="0">
                <a:effectLst/>
                <a:latin typeface="+mn-lt"/>
              </a:rPr>
              <a:t>https://en.wikipedia.org/wiki/GHS_precautionary_statements </a:t>
            </a:r>
            <a:endParaRPr lang="en-GB" altLang="cs-CZ" sz="2300" dirty="0">
              <a:latin typeface="+mn-lt"/>
            </a:endParaRPr>
          </a:p>
        </p:txBody>
      </p:sp>
    </p:spTree>
  </p:cSld>
  <p:clrMapOvr>
    <a:masterClrMapping/>
  </p:clrMapOvr>
  <p:transition spd="slow">
    <p:zoom/>
  </p:transition>
</p:sld>
</file>

<file path=ppt/theme/theme1.xml><?xml version="1.0" encoding="utf-8"?>
<a:theme xmlns:a="http://schemas.openxmlformats.org/drawingml/2006/main" name="Výchozí návrh">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1582</TotalTime>
  <Words>1511</Words>
  <Application>Microsoft Office PowerPoint</Application>
  <PresentationFormat>Předvádění na obrazovce (4:3)</PresentationFormat>
  <Paragraphs>207</Paragraphs>
  <Slides>22</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22</vt:i4>
      </vt:variant>
    </vt:vector>
  </HeadingPairs>
  <TitlesOfParts>
    <vt:vector size="28" baseType="lpstr">
      <vt:lpstr>Arial</vt:lpstr>
      <vt:lpstr>Calibri</vt:lpstr>
      <vt:lpstr>Courier New</vt:lpstr>
      <vt:lpstr>Symbol</vt:lpstr>
      <vt:lpstr>Times New Roman</vt:lpstr>
      <vt:lpstr>Výchozí návrh</vt:lpstr>
      <vt:lpstr>Handling chemical substances</vt:lpstr>
      <vt:lpstr>Prezentace aplikace PowerPoint</vt:lpstr>
      <vt:lpstr>Prezentace aplikace PowerPoint</vt:lpstr>
      <vt:lpstr>Legal standards</vt:lpstr>
      <vt:lpstr>Prezentace aplikace PowerPoint</vt:lpstr>
      <vt:lpstr>Hazard classes: physical hazard (16), health hazard (10), environmental hazard (2)</vt:lpstr>
      <vt:lpstr>Hazard pictograms</vt:lpstr>
      <vt:lpstr>Prezentace aplikace PowerPoint</vt:lpstr>
      <vt:lpstr>Prezentace aplikace PowerPoint</vt:lpstr>
      <vt:lpstr>Prezentace aplikace PowerPoint</vt:lpstr>
      <vt:lpstr>Prezentace aplikace PowerPoint</vt:lpstr>
      <vt:lpstr>Preparations with hazard pictograms may be used in the household environment</vt:lpstr>
      <vt:lpstr>Rules for handling chemical substances</vt:lpstr>
      <vt:lpstr>Persons handling chemical substances are required to observe </vt:lpstr>
      <vt:lpstr>Packaging and labelling of chemicals</vt:lpstr>
      <vt:lpstr>Prezentace aplikace PowerPoint</vt:lpstr>
      <vt:lpstr>Who is qualified for handling highly toxic substances?  </vt:lpstr>
      <vt:lpstr>Accidents with chemical substances</vt:lpstr>
      <vt:lpstr>Accidents with chemical substances</vt:lpstr>
      <vt:lpstr>Chemical waste disposal</vt:lpstr>
      <vt:lpstr>Safety data sheet (SDS)</vt:lpstr>
      <vt:lpstr>Prezentace aplikace PowerPoint</vt:lpstr>
    </vt:vector>
  </TitlesOfParts>
  <Company>LF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Zacházení s nebezpečnými chemickými látkami</dc:title>
  <dc:creator>Jiří Dostál</dc:creator>
  <cp:lastModifiedBy>Jiří Dostál</cp:lastModifiedBy>
  <cp:revision>131</cp:revision>
  <dcterms:created xsi:type="dcterms:W3CDTF">2006-08-15T08:43:38Z</dcterms:created>
  <dcterms:modified xsi:type="dcterms:W3CDTF">2023-02-03T07:45:05Z</dcterms:modified>
</cp:coreProperties>
</file>