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m4a" ContentType="audio/mp4"/>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1" d="100"/>
          <a:sy n="61" d="100"/>
        </p:scale>
        <p:origin x="72" y="46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D6DFD6F3-E5A0-472C-A091-6A5DDC50E9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433762-5B28-42EC-9254-2B944738279B}"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77A4E6DC-FF2B-49AC-81C4-605100DA53E6}"/>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04F3ECBC-CE4B-41FE-B789-977EF8B6FF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20528C0E-63E6-4004-AE29-4A4B4D1A39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70DD24-B3A5-4696-8FEE-04327D218E9C}"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F59D3F15-3A92-4C37-9213-462953CA1F30}"/>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3883ECB1-B87D-473D-90F4-39FB2D9AA5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977A1C0-FBCB-4D60-A1EF-B848354288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930DF3-5596-42E5-B7E2-54EDC031E4DF}"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5F5C9F48-642C-494F-A593-2D4A6D9D509C}"/>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EF5160F1-F5FA-4265-ABF4-9BDDD83C9D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45F60E3-5639-4AC7-ADA1-08A23C9365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62C17E-801E-4EC9-ABE2-843392B2C7CC}"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75A81566-CB53-43E9-809F-1A0BB95AA6A1}"/>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E1621DBE-5D6F-48B9-9E45-7BE89B3F6F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124E28A-4585-4181-B3EE-AA1DD7C176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5D576D-F85A-43F1-96D1-DE84BCF74DDB}"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C23A3933-6093-4717-8874-F54069A39D3C}"/>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5A0171D4-2B3D-4E98-84C3-38CED08841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B4B79411-F43D-435E-AF2D-9AB4ACF16E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21618F-F841-4B16-B00B-57C1806EF0B4}" type="slidenum">
              <a:rPr lang="cs-CZ" altLang="cs-CZ"/>
              <a:pPr>
                <a:spcBef>
                  <a:spcPct val="0"/>
                </a:spcBef>
              </a:pPr>
              <a:t>16</a:t>
            </a:fld>
            <a:endParaRPr lang="cs-CZ" altLang="cs-CZ"/>
          </a:p>
        </p:txBody>
      </p:sp>
      <p:sp>
        <p:nvSpPr>
          <p:cNvPr id="33795" name="Rectangle 2">
            <a:extLst>
              <a:ext uri="{FF2B5EF4-FFF2-40B4-BE49-F238E27FC236}">
                <a16:creationId xmlns:a16="http://schemas.microsoft.com/office/drawing/2014/main" id="{25627D1E-F999-4C62-B067-E35599C82862}"/>
              </a:ext>
            </a:extLst>
          </p:cNvPr>
          <p:cNvSpPr>
            <a:spLocks noGrp="1" noRot="1" noChangeAspect="1" noChangeArrowheads="1" noTextEdit="1"/>
          </p:cNvSpPr>
          <p:nvPr>
            <p:ph type="sldImg"/>
          </p:nvPr>
        </p:nvSpPr>
        <p:spPr>
          <a:xfrm>
            <a:off x="381000" y="685800"/>
            <a:ext cx="6096000" cy="3429000"/>
          </a:xfrm>
          <a:ln/>
        </p:spPr>
      </p:sp>
      <p:sp>
        <p:nvSpPr>
          <p:cNvPr id="33796" name="Rectangle 3">
            <a:extLst>
              <a:ext uri="{FF2B5EF4-FFF2-40B4-BE49-F238E27FC236}">
                <a16:creationId xmlns:a16="http://schemas.microsoft.com/office/drawing/2014/main" id="{10693894-9F99-4625-A376-1001E27E39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4DB4411-F501-43BE-B84E-DAEF92B017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D30466-F512-4908-B663-2EB52B1140E5}" type="slidenum">
              <a:rPr lang="cs-CZ" altLang="cs-CZ"/>
              <a:pPr>
                <a:spcBef>
                  <a:spcPct val="0"/>
                </a:spcBef>
              </a:pPr>
              <a:t>17</a:t>
            </a:fld>
            <a:endParaRPr lang="cs-CZ" altLang="cs-CZ"/>
          </a:p>
        </p:txBody>
      </p:sp>
      <p:sp>
        <p:nvSpPr>
          <p:cNvPr id="35843" name="Rectangle 2">
            <a:extLst>
              <a:ext uri="{FF2B5EF4-FFF2-40B4-BE49-F238E27FC236}">
                <a16:creationId xmlns:a16="http://schemas.microsoft.com/office/drawing/2014/main" id="{E07E0A64-F2F4-4EA5-867C-096DA3C7B606}"/>
              </a:ext>
            </a:extLst>
          </p:cNvPr>
          <p:cNvSpPr>
            <a:spLocks noGrp="1" noRot="1" noChangeAspect="1" noChangeArrowheads="1" noTextEdit="1"/>
          </p:cNvSpPr>
          <p:nvPr>
            <p:ph type="sldImg"/>
          </p:nvPr>
        </p:nvSpPr>
        <p:spPr>
          <a:xfrm>
            <a:off x="381000" y="685800"/>
            <a:ext cx="6096000" cy="3429000"/>
          </a:xfrm>
          <a:ln/>
        </p:spPr>
      </p:sp>
      <p:sp>
        <p:nvSpPr>
          <p:cNvPr id="35844" name="Rectangle 3">
            <a:extLst>
              <a:ext uri="{FF2B5EF4-FFF2-40B4-BE49-F238E27FC236}">
                <a16:creationId xmlns:a16="http://schemas.microsoft.com/office/drawing/2014/main" id="{8CE4DFDA-5A94-4B54-930C-1DB9AA380A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B17C8BF9-67F5-446A-897A-D4BD92D773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216A72-3109-49C0-B5AF-44ADFDBC165D}" type="slidenum">
              <a:rPr lang="cs-CZ" altLang="cs-CZ"/>
              <a:pPr>
                <a:spcBef>
                  <a:spcPct val="0"/>
                </a:spcBef>
              </a:pPr>
              <a:t>18</a:t>
            </a:fld>
            <a:endParaRPr lang="cs-CZ" altLang="cs-CZ"/>
          </a:p>
        </p:txBody>
      </p:sp>
      <p:sp>
        <p:nvSpPr>
          <p:cNvPr id="37891" name="Rectangle 2">
            <a:extLst>
              <a:ext uri="{FF2B5EF4-FFF2-40B4-BE49-F238E27FC236}">
                <a16:creationId xmlns:a16="http://schemas.microsoft.com/office/drawing/2014/main" id="{6EED17F6-CBF6-4395-A0B3-19D4F16A2CDC}"/>
              </a:ext>
            </a:extLst>
          </p:cNvPr>
          <p:cNvSpPr>
            <a:spLocks noGrp="1" noRot="1" noChangeAspect="1" noChangeArrowheads="1" noTextEdit="1"/>
          </p:cNvSpPr>
          <p:nvPr>
            <p:ph type="sldImg"/>
          </p:nvPr>
        </p:nvSpPr>
        <p:spPr>
          <a:xfrm>
            <a:off x="381000" y="685800"/>
            <a:ext cx="6096000" cy="3429000"/>
          </a:xfrm>
          <a:ln/>
        </p:spPr>
      </p:sp>
      <p:sp>
        <p:nvSpPr>
          <p:cNvPr id="37892" name="Rectangle 3">
            <a:extLst>
              <a:ext uri="{FF2B5EF4-FFF2-40B4-BE49-F238E27FC236}">
                <a16:creationId xmlns:a16="http://schemas.microsoft.com/office/drawing/2014/main" id="{697D1A1D-479B-4956-866C-71123F8087B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9F64FD7A-821F-4F62-A252-7D442B648B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1038EC-6A8A-4080-A748-51DB212CF7F0}" type="slidenum">
              <a:rPr lang="cs-CZ" altLang="cs-CZ"/>
              <a:pPr>
                <a:spcBef>
                  <a:spcPct val="0"/>
                </a:spcBef>
              </a:pPr>
              <a:t>19</a:t>
            </a:fld>
            <a:endParaRPr lang="cs-CZ" altLang="cs-CZ"/>
          </a:p>
        </p:txBody>
      </p:sp>
      <p:sp>
        <p:nvSpPr>
          <p:cNvPr id="39939" name="Rectangle 2">
            <a:extLst>
              <a:ext uri="{FF2B5EF4-FFF2-40B4-BE49-F238E27FC236}">
                <a16:creationId xmlns:a16="http://schemas.microsoft.com/office/drawing/2014/main" id="{0AD747A9-BEE3-4267-9C97-A27B792D2E72}"/>
              </a:ext>
            </a:extLst>
          </p:cNvPr>
          <p:cNvSpPr>
            <a:spLocks noGrp="1" noRot="1" noChangeAspect="1" noChangeArrowheads="1" noTextEdit="1"/>
          </p:cNvSpPr>
          <p:nvPr>
            <p:ph type="sldImg"/>
          </p:nvPr>
        </p:nvSpPr>
        <p:spPr>
          <a:xfrm>
            <a:off x="381000" y="685800"/>
            <a:ext cx="6096000" cy="3429000"/>
          </a:xfrm>
          <a:ln/>
        </p:spPr>
      </p:sp>
      <p:sp>
        <p:nvSpPr>
          <p:cNvPr id="39940" name="Rectangle 3">
            <a:extLst>
              <a:ext uri="{FF2B5EF4-FFF2-40B4-BE49-F238E27FC236}">
                <a16:creationId xmlns:a16="http://schemas.microsoft.com/office/drawing/2014/main" id="{8525D3D3-8D56-4A21-8F36-6B7D3D25AE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FF82F8B1-F675-4D3C-B5AE-69058A2B4E0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B859DB-2026-49DB-B35A-365EEB237EAE}" type="slidenum">
              <a:rPr lang="cs-CZ" altLang="cs-CZ"/>
              <a:pPr>
                <a:spcBef>
                  <a:spcPct val="0"/>
                </a:spcBef>
              </a:pPr>
              <a:t>20</a:t>
            </a:fld>
            <a:endParaRPr lang="cs-CZ" altLang="cs-CZ"/>
          </a:p>
        </p:txBody>
      </p:sp>
      <p:sp>
        <p:nvSpPr>
          <p:cNvPr id="41987" name="Rectangle 2">
            <a:extLst>
              <a:ext uri="{FF2B5EF4-FFF2-40B4-BE49-F238E27FC236}">
                <a16:creationId xmlns:a16="http://schemas.microsoft.com/office/drawing/2014/main" id="{DB8BFCA7-A1B0-437D-B325-44C770F58260}"/>
              </a:ext>
            </a:extLst>
          </p:cNvPr>
          <p:cNvSpPr>
            <a:spLocks noGrp="1" noRot="1" noChangeAspect="1" noChangeArrowheads="1" noTextEdit="1"/>
          </p:cNvSpPr>
          <p:nvPr>
            <p:ph type="sldImg"/>
          </p:nvPr>
        </p:nvSpPr>
        <p:spPr>
          <a:xfrm>
            <a:off x="381000" y="685800"/>
            <a:ext cx="6096000" cy="3429000"/>
          </a:xfrm>
          <a:ln/>
        </p:spPr>
      </p:sp>
      <p:sp>
        <p:nvSpPr>
          <p:cNvPr id="41988" name="Rectangle 3">
            <a:extLst>
              <a:ext uri="{FF2B5EF4-FFF2-40B4-BE49-F238E27FC236}">
                <a16:creationId xmlns:a16="http://schemas.microsoft.com/office/drawing/2014/main" id="{3C9E5286-FE5A-46C4-A712-6AC27F6C78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2C99299B-01DA-4D44-AABE-BD13DE0C66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1E9F1D-FD26-4557-9530-566C66845504}" type="slidenum">
              <a:rPr lang="cs-CZ" altLang="cs-CZ"/>
              <a:pPr>
                <a:spcBef>
                  <a:spcPct val="0"/>
                </a:spcBef>
              </a:pPr>
              <a:t>21</a:t>
            </a:fld>
            <a:endParaRPr lang="cs-CZ" altLang="cs-CZ"/>
          </a:p>
        </p:txBody>
      </p:sp>
      <p:sp>
        <p:nvSpPr>
          <p:cNvPr id="44035" name="Rectangle 2">
            <a:extLst>
              <a:ext uri="{FF2B5EF4-FFF2-40B4-BE49-F238E27FC236}">
                <a16:creationId xmlns:a16="http://schemas.microsoft.com/office/drawing/2014/main" id="{178D5EFB-77E6-442D-9867-36B010BC0F67}"/>
              </a:ext>
            </a:extLst>
          </p:cNvPr>
          <p:cNvSpPr>
            <a:spLocks noGrp="1" noRot="1" noChangeAspect="1" noChangeArrowheads="1" noTextEdit="1"/>
          </p:cNvSpPr>
          <p:nvPr>
            <p:ph type="sldImg"/>
          </p:nvPr>
        </p:nvSpPr>
        <p:spPr>
          <a:xfrm>
            <a:off x="381000" y="685800"/>
            <a:ext cx="6096000" cy="3429000"/>
          </a:xfrm>
          <a:ln/>
        </p:spPr>
      </p:sp>
      <p:sp>
        <p:nvSpPr>
          <p:cNvPr id="44036" name="Rectangle 3">
            <a:extLst>
              <a:ext uri="{FF2B5EF4-FFF2-40B4-BE49-F238E27FC236}">
                <a16:creationId xmlns:a16="http://schemas.microsoft.com/office/drawing/2014/main" id="{43C9952B-CADF-457D-82A4-5FDE0D7C12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D4259DC-6CBB-40B1-873B-74B7DE2AED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CB0848-CCF6-4688-8B0E-0473369073EF}"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E34305E4-5AE4-4BD9-A952-3AD286631EF0}"/>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069AD171-57E1-493E-871F-CB1B7170AA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DAEE1D35-ABDD-4528-87BE-10CC2795526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6ABDBF-2D34-4DAF-B762-8185CD707FD2}" type="slidenum">
              <a:rPr lang="cs-CZ" altLang="cs-CZ"/>
              <a:pPr>
                <a:spcBef>
                  <a:spcPct val="0"/>
                </a:spcBef>
              </a:pPr>
              <a:t>22</a:t>
            </a:fld>
            <a:endParaRPr lang="cs-CZ" altLang="cs-CZ"/>
          </a:p>
        </p:txBody>
      </p:sp>
      <p:sp>
        <p:nvSpPr>
          <p:cNvPr id="46083" name="Rectangle 2">
            <a:extLst>
              <a:ext uri="{FF2B5EF4-FFF2-40B4-BE49-F238E27FC236}">
                <a16:creationId xmlns:a16="http://schemas.microsoft.com/office/drawing/2014/main" id="{3250F17B-8508-4CFB-829E-C4FEC03DB4E9}"/>
              </a:ext>
            </a:extLst>
          </p:cNvPr>
          <p:cNvSpPr>
            <a:spLocks noGrp="1" noRot="1" noChangeAspect="1" noChangeArrowheads="1" noTextEdit="1"/>
          </p:cNvSpPr>
          <p:nvPr>
            <p:ph type="sldImg"/>
          </p:nvPr>
        </p:nvSpPr>
        <p:spPr>
          <a:xfrm>
            <a:off x="381000" y="685800"/>
            <a:ext cx="6096000" cy="3429000"/>
          </a:xfrm>
          <a:ln/>
        </p:spPr>
      </p:sp>
      <p:sp>
        <p:nvSpPr>
          <p:cNvPr id="46084" name="Rectangle 3">
            <a:extLst>
              <a:ext uri="{FF2B5EF4-FFF2-40B4-BE49-F238E27FC236}">
                <a16:creationId xmlns:a16="http://schemas.microsoft.com/office/drawing/2014/main" id="{8987079E-DC87-4649-B664-A177445D4B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32A921DA-129D-45E9-BC47-F20EC2F72C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FBFE566-F19D-45DD-839D-019873BD22B1}" type="slidenum">
              <a:rPr lang="cs-CZ" altLang="cs-CZ"/>
              <a:pPr>
                <a:spcBef>
                  <a:spcPct val="0"/>
                </a:spcBef>
              </a:pPr>
              <a:t>23</a:t>
            </a:fld>
            <a:endParaRPr lang="cs-CZ" altLang="cs-CZ"/>
          </a:p>
        </p:txBody>
      </p:sp>
      <p:sp>
        <p:nvSpPr>
          <p:cNvPr id="48131" name="Rectangle 2">
            <a:extLst>
              <a:ext uri="{FF2B5EF4-FFF2-40B4-BE49-F238E27FC236}">
                <a16:creationId xmlns:a16="http://schemas.microsoft.com/office/drawing/2014/main" id="{8B55DD19-5BDC-483D-8317-ECBFFAD5DB34}"/>
              </a:ext>
            </a:extLst>
          </p:cNvPr>
          <p:cNvSpPr>
            <a:spLocks noGrp="1" noRot="1" noChangeAspect="1" noChangeArrowheads="1" noTextEdit="1"/>
          </p:cNvSpPr>
          <p:nvPr>
            <p:ph type="sldImg"/>
          </p:nvPr>
        </p:nvSpPr>
        <p:spPr>
          <a:xfrm>
            <a:off x="381000" y="685800"/>
            <a:ext cx="6096000" cy="3429000"/>
          </a:xfrm>
          <a:ln/>
        </p:spPr>
      </p:sp>
      <p:sp>
        <p:nvSpPr>
          <p:cNvPr id="48132" name="Rectangle 3">
            <a:extLst>
              <a:ext uri="{FF2B5EF4-FFF2-40B4-BE49-F238E27FC236}">
                <a16:creationId xmlns:a16="http://schemas.microsoft.com/office/drawing/2014/main" id="{42868965-906E-40B6-B72C-1E817A6756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9A2F2C3F-CBE9-42C7-8747-293FF9C43B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3D13CF5-0053-42D4-81CB-34D184BE965E}" type="slidenum">
              <a:rPr lang="cs-CZ" altLang="cs-CZ"/>
              <a:pPr>
                <a:spcBef>
                  <a:spcPct val="0"/>
                </a:spcBef>
              </a:pPr>
              <a:t>24</a:t>
            </a:fld>
            <a:endParaRPr lang="cs-CZ" altLang="cs-CZ"/>
          </a:p>
        </p:txBody>
      </p:sp>
      <p:sp>
        <p:nvSpPr>
          <p:cNvPr id="50179" name="Rectangle 2">
            <a:extLst>
              <a:ext uri="{FF2B5EF4-FFF2-40B4-BE49-F238E27FC236}">
                <a16:creationId xmlns:a16="http://schemas.microsoft.com/office/drawing/2014/main" id="{6E31A3A0-9103-41E7-A5A6-0663D358E113}"/>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D0B93724-5C59-4F19-9782-8A99934E5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9084C6E1-899B-4FD9-8D1F-BD60CBA072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4EFD01-AD31-40E7-9EAA-34F7051AC346}" type="slidenum">
              <a:rPr lang="cs-CZ" altLang="cs-CZ"/>
              <a:pPr>
                <a:spcBef>
                  <a:spcPct val="0"/>
                </a:spcBef>
              </a:pPr>
              <a:t>25</a:t>
            </a:fld>
            <a:endParaRPr lang="cs-CZ" altLang="cs-CZ"/>
          </a:p>
        </p:txBody>
      </p:sp>
      <p:sp>
        <p:nvSpPr>
          <p:cNvPr id="52227" name="Rectangle 2">
            <a:extLst>
              <a:ext uri="{FF2B5EF4-FFF2-40B4-BE49-F238E27FC236}">
                <a16:creationId xmlns:a16="http://schemas.microsoft.com/office/drawing/2014/main" id="{51A3FCB4-DA3F-4200-8642-3E074E23B11A}"/>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2FA8635A-6D87-4008-871A-C132218060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8F1BA90B-EFB4-4E2B-BCBC-5F72C2C999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2785EB-6D77-4E85-A68E-3B39BB890898}" type="slidenum">
              <a:rPr lang="cs-CZ" altLang="cs-CZ"/>
              <a:pPr>
                <a:spcBef>
                  <a:spcPct val="0"/>
                </a:spcBef>
              </a:pPr>
              <a:t>26</a:t>
            </a:fld>
            <a:endParaRPr lang="cs-CZ" altLang="cs-CZ"/>
          </a:p>
        </p:txBody>
      </p:sp>
      <p:sp>
        <p:nvSpPr>
          <p:cNvPr id="54275" name="Rectangle 2">
            <a:extLst>
              <a:ext uri="{FF2B5EF4-FFF2-40B4-BE49-F238E27FC236}">
                <a16:creationId xmlns:a16="http://schemas.microsoft.com/office/drawing/2014/main" id="{61358FD6-9413-42AD-85EA-D19E18B471DC}"/>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2AE5A0FA-5E14-482D-A8CF-5BFE57C58CD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41FD040-4621-4AF5-A4DD-58CDA7D7B6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50733F-2FB1-445F-8962-A3860B50F8AC}" type="slidenum">
              <a:rPr lang="cs-CZ" altLang="cs-CZ"/>
              <a:pPr>
                <a:spcBef>
                  <a:spcPct val="0"/>
                </a:spcBef>
              </a:pPr>
              <a:t>27</a:t>
            </a:fld>
            <a:endParaRPr lang="cs-CZ" altLang="cs-CZ"/>
          </a:p>
        </p:txBody>
      </p:sp>
      <p:sp>
        <p:nvSpPr>
          <p:cNvPr id="56323" name="Rectangle 2">
            <a:extLst>
              <a:ext uri="{FF2B5EF4-FFF2-40B4-BE49-F238E27FC236}">
                <a16:creationId xmlns:a16="http://schemas.microsoft.com/office/drawing/2014/main" id="{C2061C01-3251-498A-A2D7-DC7AFCA062CD}"/>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626CB7FD-3D73-4534-89D2-0FDEA78628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8332046-362F-40EF-B8B9-7282C77CF1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CFF6BE-CC33-4491-8ABB-D5A198D392FE}"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D89B2024-D52E-4FAD-859C-362DB8D5C279}"/>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C5557489-23AB-4940-9C81-6A77A65E8C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79C07D68-7E30-414F-B6E0-42F21A295F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034DEF-698E-450F-B5FB-2DADD4D92749}"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BBF3E893-0CC1-44D6-8565-3918AB0FF57C}"/>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8DDACFCA-1521-40F3-88AF-C0AAA7CAA4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3191EF0-2279-4276-B647-66BBA18C71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702D8A-13EE-4095-9ECD-7765FFD855AC}"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8F5C9F7A-B648-4730-87B0-3D99B59E2A32}"/>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9E5B1020-957A-4E7C-863A-2EEDB4D30F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A280BA35-AECC-4BE8-BF61-9549E5BE0D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0D6C7E3-2C29-4825-8276-91BE9B3B7EB3}"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D48C02F5-1533-4232-A25E-898822D055E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03B622D7-869F-42AD-AE8A-E8FABB3A04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076C001-9ADD-4E95-8F25-BDB5779069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FE9B37-B955-45E9-90E6-ECE870530A50}"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94F9FF42-5320-4729-B51B-ECE01D783FFB}"/>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E2DA662F-3226-477D-9438-195212E26F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DFEB664F-ECC9-419B-AB3F-CF45A29F78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411A85-4192-4A45-9774-F62938E37F01}"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62CCB1C6-816E-4ACC-98B8-06D536180019}"/>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1366FFA2-25F5-4240-B082-1977A67EDC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2BEF9FC3-8535-4980-8A32-18B0FC9327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7F701B-38F4-4C2A-8DB1-8492324525AD}"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33716520-A7DE-422D-883D-21037723E5A6}"/>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93C14AE9-E870-4CE5-8023-EB84D7E716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52AA3E10-E94F-454C-A03E-5C9AAE8BC320}"/>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6C08D548-2FA2-4D1A-8A41-926E3C3456F5}"/>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6AAC7855-7696-48C6-93AE-86CE390835F9}"/>
              </a:ext>
            </a:extLst>
          </p:cNvPr>
          <p:cNvSpPr>
            <a:spLocks noGrp="1" noChangeArrowheads="1"/>
          </p:cNvSpPr>
          <p:nvPr>
            <p:ph type="sldNum" sz="quarter" idx="12"/>
          </p:nvPr>
        </p:nvSpPr>
        <p:spPr>
          <a:ln/>
        </p:spPr>
        <p:txBody>
          <a:bodyPr/>
          <a:lstStyle>
            <a:lvl1pPr>
              <a:defRPr/>
            </a:lvl1pPr>
          </a:lstStyle>
          <a:p>
            <a:fld id="{BD185FE0-428B-48D9-9E55-93B10EE6F765}" type="slidenum">
              <a:rPr lang="cs-CZ" altLang="cs-CZ"/>
              <a:pPr/>
              <a:t>‹#›</a:t>
            </a:fld>
            <a:endParaRPr lang="cs-CZ" altLang="cs-CZ"/>
          </a:p>
        </p:txBody>
      </p:sp>
    </p:spTree>
    <p:extLst>
      <p:ext uri="{BB962C8B-B14F-4D97-AF65-F5344CB8AC3E}">
        <p14:creationId xmlns:p14="http://schemas.microsoft.com/office/powerpoint/2010/main" val="26635724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4.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19.png"/><Relationship Id="rId4"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GB" altLang="cs-CZ" sz="1200" dirty="0"/>
              <a:t>Department of Biophysics, Medical Faculty, Masaryk University in Brno</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altLang="cs-CZ" sz="4400" dirty="0"/>
              <a:t>Lectures on Medical Biophysics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GB" altLang="cs-CZ" sz="2400" b="1" dirty="0">
                <a:solidFill>
                  <a:srgbClr val="0000DC"/>
                </a:solidFill>
              </a:rPr>
              <a:t>Biophysics of cardiovascular system</a:t>
            </a:r>
            <a:endParaRPr lang="cs-CZ" altLang="cs-CZ" sz="2400" b="1" dirty="0">
              <a:solidFill>
                <a:srgbClr val="0000DC"/>
              </a:solidFill>
            </a:endParaRPr>
          </a:p>
          <a:p>
            <a:endParaRPr lang="cs-CZ" dirty="0"/>
          </a:p>
        </p:txBody>
      </p:sp>
      <p:pic>
        <p:nvPicPr>
          <p:cNvPr id="6" name="Picture 19" descr="Vascular Anatomy - click for details!">
            <a:extLst>
              <a:ext uri="{FF2B5EF4-FFF2-40B4-BE49-F238E27FC236}">
                <a16:creationId xmlns:a16="http://schemas.microsoft.com/office/drawing/2014/main" id="{3D358EC5-4F7D-42EA-A6E0-2C20DB6F9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0139" y="376362"/>
            <a:ext cx="1790700"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descr="PCSHeartbeating">
            <a:extLst>
              <a:ext uri="{FF2B5EF4-FFF2-40B4-BE49-F238E27FC236}">
                <a16:creationId xmlns:a16="http://schemas.microsoft.com/office/drawing/2014/main" id="{5F96D39A-84CE-43AE-AA40-C70A9B5437F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310577" y="4666974"/>
            <a:ext cx="1352550"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6">
            <a:extLst>
              <a:ext uri="{FF2B5EF4-FFF2-40B4-BE49-F238E27FC236}">
                <a16:creationId xmlns:a16="http://schemas.microsoft.com/office/drawing/2014/main" id="{1DA2D463-6ADD-4822-950A-A50E9E5B67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44EE0BE-9967-4DB3-8C2E-2E6A817856E7}" type="slidenum">
              <a:rPr lang="cs-CZ" altLang="cs-CZ" sz="1400"/>
              <a:pPr>
                <a:spcBef>
                  <a:spcPct val="0"/>
                </a:spcBef>
                <a:buFontTx/>
                <a:buNone/>
              </a:pPr>
              <a:t>10</a:t>
            </a:fld>
            <a:endParaRPr lang="cs-CZ" altLang="cs-CZ" sz="1400"/>
          </a:p>
        </p:txBody>
      </p:sp>
      <p:sp>
        <p:nvSpPr>
          <p:cNvPr id="21507" name="Rectangle 2">
            <a:extLst>
              <a:ext uri="{FF2B5EF4-FFF2-40B4-BE49-F238E27FC236}">
                <a16:creationId xmlns:a16="http://schemas.microsoft.com/office/drawing/2014/main" id="{6CE82E8E-4A15-4F09-B756-5EB837B06886}"/>
              </a:ext>
            </a:extLst>
          </p:cNvPr>
          <p:cNvSpPr>
            <a:spLocks noGrp="1" noChangeArrowheads="1"/>
          </p:cNvSpPr>
          <p:nvPr>
            <p:ph type="title"/>
          </p:nvPr>
        </p:nvSpPr>
        <p:spPr>
          <a:noFill/>
        </p:spPr>
        <p:txBody>
          <a:bodyPr/>
          <a:lstStyle/>
          <a:p>
            <a:pPr eaLnBrk="1" hangingPunct="1"/>
            <a:r>
              <a:rPr lang="en-GB" altLang="cs-CZ" sz="4000" dirty="0">
                <a:solidFill>
                  <a:srgbClr val="0000DC"/>
                </a:solidFill>
              </a:rPr>
              <a:t>Peripheral </a:t>
            </a:r>
            <a:r>
              <a:rPr lang="cs-CZ" altLang="cs-CZ" sz="4000" dirty="0">
                <a:solidFill>
                  <a:srgbClr val="0000DC"/>
                </a:solidFill>
              </a:rPr>
              <a:t>impedance (</a:t>
            </a:r>
            <a:r>
              <a:rPr lang="en-GB" altLang="cs-CZ" sz="4000" dirty="0">
                <a:solidFill>
                  <a:srgbClr val="0000DC"/>
                </a:solidFill>
              </a:rPr>
              <a:t>resistance</a:t>
            </a:r>
            <a:r>
              <a:rPr lang="cs-CZ" altLang="cs-CZ" sz="4000" dirty="0">
                <a:solidFill>
                  <a:srgbClr val="0000DC"/>
                </a:solidFill>
              </a:rPr>
              <a:t>)</a:t>
            </a:r>
            <a:r>
              <a:rPr lang="en-GB" altLang="cs-CZ" sz="4000" dirty="0">
                <a:solidFill>
                  <a:srgbClr val="0000DC"/>
                </a:solidFill>
              </a:rPr>
              <a:t> of blood vessels</a:t>
            </a:r>
            <a:endParaRPr lang="cs-CZ" altLang="cs-CZ" sz="4000" dirty="0">
              <a:solidFill>
                <a:srgbClr val="0000DC"/>
              </a:solidFill>
            </a:endParaRPr>
          </a:p>
        </p:txBody>
      </p:sp>
      <p:sp>
        <p:nvSpPr>
          <p:cNvPr id="21508" name="Rectangle 3">
            <a:extLst>
              <a:ext uri="{FF2B5EF4-FFF2-40B4-BE49-F238E27FC236}">
                <a16:creationId xmlns:a16="http://schemas.microsoft.com/office/drawing/2014/main" id="{F3260371-E59D-4DFC-BD6B-00899DC5C350}"/>
              </a:ext>
            </a:extLst>
          </p:cNvPr>
          <p:cNvSpPr>
            <a:spLocks noGrp="1" noChangeArrowheads="1"/>
          </p:cNvSpPr>
          <p:nvPr>
            <p:ph type="body" sz="half" idx="1"/>
          </p:nvPr>
        </p:nvSpPr>
        <p:spPr>
          <a:xfrm>
            <a:off x="1397875" y="1600201"/>
            <a:ext cx="9984827" cy="3197225"/>
          </a:xfrm>
        </p:spPr>
        <p:txBody>
          <a:bodyPr/>
          <a:lstStyle/>
          <a:p>
            <a:pPr eaLnBrk="1" hangingPunct="1">
              <a:lnSpc>
                <a:spcPct val="100000"/>
              </a:lnSpc>
            </a:pPr>
            <a:r>
              <a:rPr lang="en-GB" altLang="cs-CZ" sz="2800" dirty="0"/>
              <a:t>Analogy of electrical </a:t>
            </a:r>
            <a:r>
              <a:rPr lang="cs-CZ" altLang="cs-CZ" sz="2800" dirty="0"/>
              <a:t>impedance (</a:t>
            </a:r>
            <a:r>
              <a:rPr lang="cs-CZ" altLang="cs-CZ" sz="2800" i="1" dirty="0"/>
              <a:t>R</a:t>
            </a:r>
            <a:r>
              <a:rPr lang="cs-CZ" altLang="cs-CZ" sz="2800" dirty="0"/>
              <a:t> = </a:t>
            </a:r>
            <a:r>
              <a:rPr lang="cs-CZ" altLang="cs-CZ" sz="2800" i="1" dirty="0"/>
              <a:t>U</a:t>
            </a:r>
            <a:r>
              <a:rPr lang="cs-CZ" altLang="cs-CZ" sz="2800" dirty="0"/>
              <a:t>/</a:t>
            </a:r>
            <a:r>
              <a:rPr lang="cs-CZ" altLang="cs-CZ" sz="2800" i="1" dirty="0"/>
              <a:t>I</a:t>
            </a:r>
            <a:r>
              <a:rPr lang="cs-CZ" altLang="cs-CZ" sz="2800" dirty="0"/>
              <a:t>)</a:t>
            </a:r>
          </a:p>
          <a:p>
            <a:pPr eaLnBrk="1" hangingPunct="1">
              <a:lnSpc>
                <a:spcPct val="100000"/>
              </a:lnSpc>
            </a:pPr>
            <a:r>
              <a:rPr lang="en-GB" altLang="cs-CZ" sz="2800" dirty="0"/>
              <a:t>Pressure p is an analogy of voltage </a:t>
            </a:r>
            <a:r>
              <a:rPr lang="cs-CZ" altLang="cs-CZ" sz="2800" i="1" dirty="0"/>
              <a:t>U</a:t>
            </a:r>
          </a:p>
          <a:p>
            <a:pPr eaLnBrk="1" hangingPunct="1">
              <a:lnSpc>
                <a:spcPct val="100000"/>
              </a:lnSpc>
            </a:pPr>
            <a:r>
              <a:rPr lang="en-GB" altLang="cs-CZ" sz="2800" dirty="0"/>
              <a:t>Blood flow volume </a:t>
            </a:r>
            <a:r>
              <a:rPr lang="en-GB" altLang="cs-CZ" sz="2800" i="1" dirty="0"/>
              <a:t>Q</a:t>
            </a:r>
            <a:r>
              <a:rPr lang="en-GB" altLang="cs-CZ" sz="2800" dirty="0"/>
              <a:t> (m</a:t>
            </a:r>
            <a:r>
              <a:rPr lang="en-GB" altLang="cs-CZ" sz="2800" baseline="30000" dirty="0"/>
              <a:t>3</a:t>
            </a:r>
            <a:r>
              <a:rPr lang="en-GB" altLang="cs-CZ" sz="2800" dirty="0"/>
              <a:t>·s</a:t>
            </a:r>
            <a:r>
              <a:rPr lang="en-GB" altLang="cs-CZ" sz="2800" baseline="30000" dirty="0"/>
              <a:t>-1</a:t>
            </a:r>
            <a:r>
              <a:rPr lang="en-GB" altLang="cs-CZ" sz="2800" dirty="0"/>
              <a:t>)</a:t>
            </a:r>
            <a:r>
              <a:rPr lang="cs-CZ" altLang="cs-CZ" sz="2800" dirty="0"/>
              <a:t> </a:t>
            </a:r>
            <a:r>
              <a:rPr lang="en-GB" altLang="cs-CZ" sz="2800" dirty="0"/>
              <a:t>is an analogy of electric current </a:t>
            </a:r>
            <a:r>
              <a:rPr lang="cs-CZ" altLang="cs-CZ" sz="2800" i="1" dirty="0"/>
              <a:t>I</a:t>
            </a:r>
          </a:p>
          <a:p>
            <a:pPr eaLnBrk="1" hangingPunct="1">
              <a:lnSpc>
                <a:spcPct val="100000"/>
              </a:lnSpc>
            </a:pPr>
            <a:endParaRPr lang="cs-CZ" altLang="cs-CZ" sz="2800" i="1" dirty="0"/>
          </a:p>
          <a:p>
            <a:pPr eaLnBrk="1" hangingPunct="1">
              <a:lnSpc>
                <a:spcPct val="100000"/>
              </a:lnSpc>
            </a:pPr>
            <a:r>
              <a:rPr lang="cs-CZ" altLang="cs-CZ" sz="2800" b="1" i="1" dirty="0"/>
              <a:t>R</a:t>
            </a:r>
            <a:r>
              <a:rPr lang="cs-CZ" altLang="cs-CZ" sz="2800" b="1" dirty="0"/>
              <a:t> = </a:t>
            </a:r>
            <a:r>
              <a:rPr lang="cs-CZ" altLang="cs-CZ" sz="2800" b="1" dirty="0" err="1">
                <a:latin typeface="Symbol" panose="05050102010706020507" pitchFamily="18" charset="2"/>
              </a:rPr>
              <a:t>D</a:t>
            </a:r>
            <a:r>
              <a:rPr lang="cs-CZ" altLang="cs-CZ" sz="2800" b="1" i="1" dirty="0" err="1"/>
              <a:t>p</a:t>
            </a:r>
            <a:r>
              <a:rPr lang="cs-CZ" altLang="cs-CZ" sz="2800" b="1" dirty="0"/>
              <a:t>/</a:t>
            </a:r>
            <a:r>
              <a:rPr lang="cs-CZ" altLang="cs-CZ" sz="2800" b="1" i="1" dirty="0"/>
              <a:t>Q</a:t>
            </a:r>
            <a:r>
              <a:rPr lang="cs-CZ" altLang="cs-CZ" sz="2800" b="1" dirty="0"/>
              <a:t> </a:t>
            </a:r>
          </a:p>
          <a:p>
            <a:pPr eaLnBrk="1" hangingPunct="1">
              <a:lnSpc>
                <a:spcPct val="100000"/>
              </a:lnSpc>
            </a:pPr>
            <a:endParaRPr lang="cs-CZ" altLang="cs-CZ" sz="2800" dirty="0"/>
          </a:p>
          <a:p>
            <a:pPr eaLnBrk="1" hangingPunct="1">
              <a:lnSpc>
                <a:spcPct val="100000"/>
              </a:lnSpc>
            </a:pPr>
            <a:r>
              <a:rPr lang="en-GB" altLang="cs-CZ" sz="2800" dirty="0"/>
              <a:t>Considering the </a:t>
            </a:r>
            <a:r>
              <a:rPr lang="cs-CZ" altLang="cs-CZ" sz="2800" dirty="0"/>
              <a:t>Hagen-</a:t>
            </a:r>
            <a:r>
              <a:rPr lang="cs-CZ" altLang="cs-CZ" sz="2800" dirty="0" err="1"/>
              <a:t>Poiseuille</a:t>
            </a:r>
            <a:r>
              <a:rPr lang="en-GB" altLang="cs-CZ" sz="2800" dirty="0"/>
              <a:t> formula for  flow volume</a:t>
            </a:r>
            <a:r>
              <a:rPr lang="cs-CZ" altLang="cs-CZ" sz="2800" dirty="0"/>
              <a:t>:</a:t>
            </a:r>
          </a:p>
        </p:txBody>
      </p:sp>
      <p:graphicFrame>
        <p:nvGraphicFramePr>
          <p:cNvPr id="21509" name="Object 8">
            <a:extLst>
              <a:ext uri="{FF2B5EF4-FFF2-40B4-BE49-F238E27FC236}">
                <a16:creationId xmlns:a16="http://schemas.microsoft.com/office/drawing/2014/main" id="{28768FE6-1F2D-44CB-A8F6-63696E033865}"/>
              </a:ext>
            </a:extLst>
          </p:cNvPr>
          <p:cNvGraphicFramePr>
            <a:graphicFrameLocks noGrp="1" noChangeAspect="1"/>
          </p:cNvGraphicFramePr>
          <p:nvPr>
            <p:ph sz="half" idx="2"/>
          </p:nvPr>
        </p:nvGraphicFramePr>
        <p:xfrm>
          <a:off x="4224338" y="4941889"/>
          <a:ext cx="4824412" cy="1246187"/>
        </p:xfrm>
        <a:graphic>
          <a:graphicData uri="http://schemas.openxmlformats.org/presentationml/2006/ole">
            <mc:AlternateContent xmlns:mc="http://schemas.openxmlformats.org/markup-compatibility/2006">
              <mc:Choice xmlns:v="urn:schemas-microsoft-com:vml" Requires="v">
                <p:oleObj spid="_x0000_s1031" name="Rastrový obraz" r:id="rId4" imgW="5830114" imgH="1504762" progId="Obraz programu Malování">
                  <p:embed/>
                </p:oleObj>
              </mc:Choice>
              <mc:Fallback>
                <p:oleObj name="Rastrový obraz" r:id="rId4" imgW="5830114" imgH="1504762" progId="Obraz programu Malování">
                  <p:embed/>
                  <p:pic>
                    <p:nvPicPr>
                      <p:cNvPr id="21509" name="Object 8">
                        <a:extLst>
                          <a:ext uri="{FF2B5EF4-FFF2-40B4-BE49-F238E27FC236}">
                            <a16:creationId xmlns:a16="http://schemas.microsoft.com/office/drawing/2014/main" id="{28768FE6-1F2D-44CB-A8F6-63696E03386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24338" y="4941889"/>
                        <a:ext cx="4824412"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0" name="Rectangle 9">
            <a:extLst>
              <a:ext uri="{FF2B5EF4-FFF2-40B4-BE49-F238E27FC236}">
                <a16:creationId xmlns:a16="http://schemas.microsoft.com/office/drawing/2014/main" id="{1953FC41-2DF8-46FC-BB53-CB808F27E77A}"/>
              </a:ext>
            </a:extLst>
          </p:cNvPr>
          <p:cNvSpPr>
            <a:spLocks noChangeArrowheads="1"/>
          </p:cNvSpPr>
          <p:nvPr/>
        </p:nvSpPr>
        <p:spPr bwMode="auto">
          <a:xfrm>
            <a:off x="6888164" y="4724400"/>
            <a:ext cx="2376487" cy="1657350"/>
          </a:xfrm>
          <a:prstGeom prst="rect">
            <a:avLst/>
          </a:prstGeom>
          <a:noFill/>
          <a:ln w="254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Tree>
    <p:extLst>
      <p:ext uri="{BB962C8B-B14F-4D97-AF65-F5344CB8AC3E}">
        <p14:creationId xmlns:p14="http://schemas.microsoft.com/office/powerpoint/2010/main" val="22285794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a:extLst>
              <a:ext uri="{FF2B5EF4-FFF2-40B4-BE49-F238E27FC236}">
                <a16:creationId xmlns:a16="http://schemas.microsoft.com/office/drawing/2014/main" id="{0D4C31BD-0A1E-443D-A291-A6CC3E3C5B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C0AD190-05EB-4A1C-8698-A49C8BCDF5E5}" type="slidenum">
              <a:rPr lang="cs-CZ" altLang="cs-CZ" sz="1400"/>
              <a:pPr>
                <a:spcBef>
                  <a:spcPct val="0"/>
                </a:spcBef>
                <a:buFontTx/>
                <a:buNone/>
              </a:pPr>
              <a:t>11</a:t>
            </a:fld>
            <a:endParaRPr lang="cs-CZ" altLang="cs-CZ" sz="1400"/>
          </a:p>
        </p:txBody>
      </p:sp>
      <p:sp>
        <p:nvSpPr>
          <p:cNvPr id="23555" name="Rectangle 2">
            <a:extLst>
              <a:ext uri="{FF2B5EF4-FFF2-40B4-BE49-F238E27FC236}">
                <a16:creationId xmlns:a16="http://schemas.microsoft.com/office/drawing/2014/main" id="{79B8DBC0-1C43-4442-9331-96C54DA44A00}"/>
              </a:ext>
            </a:extLst>
          </p:cNvPr>
          <p:cNvSpPr>
            <a:spLocks noGrp="1" noChangeArrowheads="1"/>
          </p:cNvSpPr>
          <p:nvPr>
            <p:ph type="title"/>
          </p:nvPr>
        </p:nvSpPr>
        <p:spPr/>
        <p:txBody>
          <a:bodyPr/>
          <a:lstStyle/>
          <a:p>
            <a:pPr eaLnBrk="1" hangingPunct="1"/>
            <a:r>
              <a:rPr lang="en-GB" altLang="cs-CZ" sz="4000" dirty="0">
                <a:solidFill>
                  <a:srgbClr val="0000DC"/>
                </a:solidFill>
              </a:rPr>
              <a:t>Peripheral resistance of blood vessels</a:t>
            </a:r>
          </a:p>
        </p:txBody>
      </p:sp>
      <p:pic>
        <p:nvPicPr>
          <p:cNvPr id="23556" name="Picture 4" descr="obr">
            <a:extLst>
              <a:ext uri="{FF2B5EF4-FFF2-40B4-BE49-F238E27FC236}">
                <a16:creationId xmlns:a16="http://schemas.microsoft.com/office/drawing/2014/main" id="{C7AFD500-2DA0-4F0F-99C5-957A9B5A30C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r="26247"/>
          <a:stretch>
            <a:fillRect/>
          </a:stretch>
        </p:blipFill>
        <p:spPr>
          <a:xfrm>
            <a:off x="728390" y="1418569"/>
            <a:ext cx="4614863" cy="4645025"/>
          </a:xfrm>
          <a:noFill/>
        </p:spPr>
      </p:pic>
      <p:sp>
        <p:nvSpPr>
          <p:cNvPr id="23557" name="Rectangle 6">
            <a:extLst>
              <a:ext uri="{FF2B5EF4-FFF2-40B4-BE49-F238E27FC236}">
                <a16:creationId xmlns:a16="http://schemas.microsoft.com/office/drawing/2014/main" id="{23AF49E9-2AE6-477D-8D2C-21CA54728F84}"/>
              </a:ext>
            </a:extLst>
          </p:cNvPr>
          <p:cNvSpPr>
            <a:spLocks noChangeArrowheads="1"/>
          </p:cNvSpPr>
          <p:nvPr/>
        </p:nvSpPr>
        <p:spPr bwMode="auto">
          <a:xfrm>
            <a:off x="5591176" y="2133601"/>
            <a:ext cx="352901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cs-CZ" sz="2000" b="1" dirty="0"/>
              <a:t>Low vascular impedance</a:t>
            </a:r>
            <a:endParaRPr lang="cs-CZ" altLang="cs-CZ" sz="2000" b="1" dirty="0"/>
          </a:p>
          <a:p>
            <a:pPr eaLnBrk="1" hangingPunct="1">
              <a:spcBef>
                <a:spcPct val="0"/>
              </a:spcBef>
              <a:buFontTx/>
              <a:buNone/>
            </a:pPr>
            <a:r>
              <a:rPr lang="en-GB" altLang="cs-CZ" sz="1600" b="1" i="1" dirty="0"/>
              <a:t>characteristic for brain, liver, spleen and kidney arteries</a:t>
            </a:r>
          </a:p>
        </p:txBody>
      </p:sp>
      <p:sp>
        <p:nvSpPr>
          <p:cNvPr id="23558" name="Rectangle 7">
            <a:extLst>
              <a:ext uri="{FF2B5EF4-FFF2-40B4-BE49-F238E27FC236}">
                <a16:creationId xmlns:a16="http://schemas.microsoft.com/office/drawing/2014/main" id="{FD8EC87F-D0B4-4EC2-9C2A-CE71528FD8BB}"/>
              </a:ext>
            </a:extLst>
          </p:cNvPr>
          <p:cNvSpPr>
            <a:spLocks noChangeArrowheads="1"/>
          </p:cNvSpPr>
          <p:nvPr/>
        </p:nvSpPr>
        <p:spPr bwMode="auto">
          <a:xfrm>
            <a:off x="5777133" y="4441881"/>
            <a:ext cx="345598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cs-CZ" sz="2000" b="1" dirty="0"/>
              <a:t>High vascular impedance</a:t>
            </a:r>
            <a:endParaRPr lang="cs-CZ" altLang="cs-CZ" sz="2000" b="1" dirty="0"/>
          </a:p>
          <a:p>
            <a:pPr eaLnBrk="1" hangingPunct="1">
              <a:spcBef>
                <a:spcPct val="0"/>
              </a:spcBef>
              <a:buFontTx/>
              <a:buNone/>
            </a:pPr>
            <a:r>
              <a:rPr lang="en-GB" altLang="cs-CZ" sz="1600" b="1" i="1" dirty="0"/>
              <a:t>characteristic for arteries of skeletal muscles</a:t>
            </a:r>
          </a:p>
        </p:txBody>
      </p:sp>
      <p:sp>
        <p:nvSpPr>
          <p:cNvPr id="2" name="TextovéPole 1">
            <a:extLst>
              <a:ext uri="{FF2B5EF4-FFF2-40B4-BE49-F238E27FC236}">
                <a16:creationId xmlns:a16="http://schemas.microsoft.com/office/drawing/2014/main" id="{E63F7454-EBB9-46FD-8253-A621C94AA751}"/>
              </a:ext>
            </a:extLst>
          </p:cNvPr>
          <p:cNvSpPr txBox="1"/>
          <p:nvPr/>
        </p:nvSpPr>
        <p:spPr>
          <a:xfrm>
            <a:off x="5190909" y="3677000"/>
            <a:ext cx="792088" cy="400110"/>
          </a:xfrm>
          <a:prstGeom prst="rect">
            <a:avLst/>
          </a:prstGeom>
          <a:noFill/>
        </p:spPr>
        <p:txBody>
          <a:bodyPr wrap="square" rtlCol="0">
            <a:spAutoFit/>
          </a:bodyPr>
          <a:lstStyle/>
          <a:p>
            <a:r>
              <a:rPr lang="cs-CZ" sz="2000" dirty="0" err="1">
                <a:solidFill>
                  <a:schemeClr val="tx1"/>
                </a:solidFill>
              </a:rPr>
              <a:t>time</a:t>
            </a:r>
            <a:endParaRPr lang="en-GB" sz="2000" dirty="0">
              <a:solidFill>
                <a:schemeClr val="tx1"/>
              </a:solidFill>
            </a:endParaRPr>
          </a:p>
        </p:txBody>
      </p:sp>
      <p:sp>
        <p:nvSpPr>
          <p:cNvPr id="3" name="TextovéPole 2">
            <a:extLst>
              <a:ext uri="{FF2B5EF4-FFF2-40B4-BE49-F238E27FC236}">
                <a16:creationId xmlns:a16="http://schemas.microsoft.com/office/drawing/2014/main" id="{B2D99D37-31BE-42FD-9F6C-96F4343B568C}"/>
              </a:ext>
            </a:extLst>
          </p:cNvPr>
          <p:cNvSpPr txBox="1"/>
          <p:nvPr/>
        </p:nvSpPr>
        <p:spPr>
          <a:xfrm>
            <a:off x="4986974" y="5664936"/>
            <a:ext cx="792088" cy="400110"/>
          </a:xfrm>
          <a:prstGeom prst="rect">
            <a:avLst/>
          </a:prstGeom>
          <a:noFill/>
        </p:spPr>
        <p:txBody>
          <a:bodyPr wrap="square" rtlCol="0">
            <a:spAutoFit/>
          </a:bodyPr>
          <a:lstStyle/>
          <a:p>
            <a:r>
              <a:rPr lang="cs-CZ" sz="2000" dirty="0" err="1">
                <a:solidFill>
                  <a:schemeClr val="tx1"/>
                </a:solidFill>
              </a:rPr>
              <a:t>time</a:t>
            </a:r>
            <a:endParaRPr lang="en-GB" sz="2000" dirty="0">
              <a:solidFill>
                <a:schemeClr val="tx1"/>
              </a:solidFill>
            </a:endParaRPr>
          </a:p>
        </p:txBody>
      </p:sp>
    </p:spTree>
    <p:extLst>
      <p:ext uri="{BB962C8B-B14F-4D97-AF65-F5344CB8AC3E}">
        <p14:creationId xmlns:p14="http://schemas.microsoft.com/office/powerpoint/2010/main" val="43184727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5">
            <a:extLst>
              <a:ext uri="{FF2B5EF4-FFF2-40B4-BE49-F238E27FC236}">
                <a16:creationId xmlns:a16="http://schemas.microsoft.com/office/drawing/2014/main" id="{5DD4FB22-3589-412E-B9E8-07CE6ABC7E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CB10583-ECB9-4ACF-9ED4-39B9E3F2B477}" type="slidenum">
              <a:rPr lang="cs-CZ" altLang="cs-CZ" sz="1400"/>
              <a:pPr>
                <a:spcBef>
                  <a:spcPct val="0"/>
                </a:spcBef>
                <a:buFontTx/>
                <a:buNone/>
              </a:pPr>
              <a:t>12</a:t>
            </a:fld>
            <a:endParaRPr lang="cs-CZ" altLang="cs-CZ" sz="1400"/>
          </a:p>
        </p:txBody>
      </p:sp>
      <p:sp>
        <p:nvSpPr>
          <p:cNvPr id="25603" name="Rectangle 2">
            <a:extLst>
              <a:ext uri="{FF2B5EF4-FFF2-40B4-BE49-F238E27FC236}">
                <a16:creationId xmlns:a16="http://schemas.microsoft.com/office/drawing/2014/main" id="{527E58D6-9C83-4838-A6D3-4550927D0D58}"/>
              </a:ext>
            </a:extLst>
          </p:cNvPr>
          <p:cNvSpPr>
            <a:spLocks noGrp="1" noChangeArrowheads="1"/>
          </p:cNvSpPr>
          <p:nvPr>
            <p:ph type="title"/>
          </p:nvPr>
        </p:nvSpPr>
        <p:spPr>
          <a:xfrm>
            <a:off x="677959" y="509794"/>
            <a:ext cx="10753200" cy="451576"/>
          </a:xfrm>
        </p:spPr>
        <p:txBody>
          <a:bodyPr/>
          <a:lstStyle/>
          <a:p>
            <a:pPr eaLnBrk="1" hangingPunct="1"/>
            <a:r>
              <a:rPr lang="en-GB" altLang="cs-CZ" sz="4000" dirty="0">
                <a:solidFill>
                  <a:srgbClr val="0000DC"/>
                </a:solidFill>
              </a:rPr>
              <a:t>Peripheral resistance of blood vessels</a:t>
            </a:r>
            <a:endParaRPr lang="cs-CZ" altLang="cs-CZ" sz="4000" dirty="0">
              <a:solidFill>
                <a:srgbClr val="0000DC"/>
              </a:solidFill>
            </a:endParaRPr>
          </a:p>
        </p:txBody>
      </p:sp>
      <p:sp>
        <p:nvSpPr>
          <p:cNvPr id="25604" name="Rectangle 3">
            <a:extLst>
              <a:ext uri="{FF2B5EF4-FFF2-40B4-BE49-F238E27FC236}">
                <a16:creationId xmlns:a16="http://schemas.microsoft.com/office/drawing/2014/main" id="{CA7AD852-747C-41E5-BA1E-14230E585331}"/>
              </a:ext>
            </a:extLst>
          </p:cNvPr>
          <p:cNvSpPr>
            <a:spLocks noGrp="1" noChangeArrowheads="1"/>
          </p:cNvSpPr>
          <p:nvPr>
            <p:ph type="body" idx="1"/>
          </p:nvPr>
        </p:nvSpPr>
        <p:spPr/>
        <p:txBody>
          <a:bodyPr/>
          <a:lstStyle/>
          <a:p>
            <a:pPr eaLnBrk="1" hangingPunct="1">
              <a:lnSpc>
                <a:spcPct val="100000"/>
              </a:lnSpc>
            </a:pPr>
            <a:r>
              <a:rPr lang="en-GB" altLang="cs-CZ" sz="2800" dirty="0"/>
              <a:t>Percentage of total peripheral resistance estimated for individual segments of blood circulation:</a:t>
            </a:r>
          </a:p>
          <a:p>
            <a:pPr eaLnBrk="1" hangingPunct="1">
              <a:lnSpc>
                <a:spcPct val="100000"/>
              </a:lnSpc>
              <a:buFont typeface="Wingdings" panose="05000000000000000000" pitchFamily="2" charset="2"/>
              <a:buChar char="Ø"/>
            </a:pPr>
            <a:r>
              <a:rPr lang="en-GB" altLang="cs-CZ" sz="2800" dirty="0"/>
              <a:t>arteries  .........    66 %</a:t>
            </a:r>
          </a:p>
          <a:p>
            <a:pPr eaLnBrk="1" hangingPunct="1">
              <a:lnSpc>
                <a:spcPct val="100000"/>
              </a:lnSpc>
              <a:buFont typeface="Wingdings" panose="05000000000000000000" pitchFamily="2" charset="2"/>
              <a:buChar char="Ø"/>
            </a:pPr>
            <a:r>
              <a:rPr lang="en-GB" altLang="cs-CZ" sz="2800" dirty="0"/>
              <a:t>(among those arterioles 40 %)</a:t>
            </a:r>
          </a:p>
          <a:p>
            <a:pPr eaLnBrk="1" hangingPunct="1">
              <a:lnSpc>
                <a:spcPct val="100000"/>
              </a:lnSpc>
              <a:buFont typeface="Wingdings" panose="05000000000000000000" pitchFamily="2" charset="2"/>
              <a:buChar char="Ø"/>
            </a:pPr>
            <a:r>
              <a:rPr lang="en-GB" altLang="cs-CZ" sz="2800" dirty="0"/>
              <a:t>capillaries ........     27 %</a:t>
            </a:r>
          </a:p>
          <a:p>
            <a:pPr eaLnBrk="1" hangingPunct="1">
              <a:lnSpc>
                <a:spcPct val="100000"/>
              </a:lnSpc>
              <a:buFont typeface="Wingdings" panose="05000000000000000000" pitchFamily="2" charset="2"/>
              <a:buChar char="Ø"/>
            </a:pPr>
            <a:r>
              <a:rPr lang="en-GB" altLang="cs-CZ" sz="2800" dirty="0"/>
              <a:t>veins .............       7 %</a:t>
            </a:r>
          </a:p>
          <a:p>
            <a:pPr eaLnBrk="1" hangingPunct="1">
              <a:lnSpc>
                <a:spcPct val="100000"/>
              </a:lnSpc>
            </a:pPr>
            <a:r>
              <a:rPr lang="en-GB" altLang="cs-CZ" sz="2800" dirty="0"/>
              <a:t>In </a:t>
            </a:r>
            <a:r>
              <a:rPr lang="en-GB" altLang="cs-CZ" sz="2800" b="1" dirty="0"/>
              <a:t>vasodilatation</a:t>
            </a:r>
            <a:r>
              <a:rPr lang="en-GB" altLang="cs-CZ" sz="2800" dirty="0"/>
              <a:t>, R decreases – heart load decreases</a:t>
            </a:r>
          </a:p>
          <a:p>
            <a:pPr eaLnBrk="1" hangingPunct="1">
              <a:lnSpc>
                <a:spcPct val="100000"/>
              </a:lnSpc>
            </a:pPr>
            <a:r>
              <a:rPr lang="en-GB" altLang="cs-CZ" sz="2800" dirty="0"/>
              <a:t>In </a:t>
            </a:r>
            <a:r>
              <a:rPr lang="en-GB" altLang="cs-CZ" sz="2800" b="1" dirty="0"/>
              <a:t>vasoconstriction</a:t>
            </a:r>
            <a:r>
              <a:rPr lang="en-GB" altLang="cs-CZ" sz="2800" dirty="0"/>
              <a:t>,</a:t>
            </a:r>
            <a:r>
              <a:rPr lang="en-GB" altLang="cs-CZ" sz="2800" b="1" dirty="0"/>
              <a:t> </a:t>
            </a:r>
            <a:r>
              <a:rPr lang="en-GB" altLang="cs-CZ" sz="2800" dirty="0"/>
              <a:t>R increases – heart load increases</a:t>
            </a:r>
          </a:p>
        </p:txBody>
      </p:sp>
    </p:spTree>
    <p:extLst>
      <p:ext uri="{BB962C8B-B14F-4D97-AF65-F5344CB8AC3E}">
        <p14:creationId xmlns:p14="http://schemas.microsoft.com/office/powerpoint/2010/main" val="19938763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a:extLst>
              <a:ext uri="{FF2B5EF4-FFF2-40B4-BE49-F238E27FC236}">
                <a16:creationId xmlns:a16="http://schemas.microsoft.com/office/drawing/2014/main" id="{5AAA963E-427C-4D60-A7A0-B26B25F458A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E7E8A76-1EDC-444B-B8CF-D04B9CCF2F8D}" type="slidenum">
              <a:rPr lang="cs-CZ" altLang="cs-CZ" sz="1400"/>
              <a:pPr>
                <a:spcBef>
                  <a:spcPct val="0"/>
                </a:spcBef>
                <a:buFontTx/>
                <a:buNone/>
              </a:pPr>
              <a:t>13</a:t>
            </a:fld>
            <a:endParaRPr lang="cs-CZ" altLang="cs-CZ" sz="1400"/>
          </a:p>
        </p:txBody>
      </p:sp>
      <p:sp>
        <p:nvSpPr>
          <p:cNvPr id="27651" name="Rectangle 5">
            <a:extLst>
              <a:ext uri="{FF2B5EF4-FFF2-40B4-BE49-F238E27FC236}">
                <a16:creationId xmlns:a16="http://schemas.microsoft.com/office/drawing/2014/main" id="{94CFBE41-EC22-41F9-80F1-1CAA55F233EB}"/>
              </a:ext>
            </a:extLst>
          </p:cNvPr>
          <p:cNvSpPr>
            <a:spLocks noGrp="1" noChangeArrowheads="1"/>
          </p:cNvSpPr>
          <p:nvPr>
            <p:ph type="title"/>
          </p:nvPr>
        </p:nvSpPr>
        <p:spPr>
          <a:xfrm>
            <a:off x="998483" y="274638"/>
            <a:ext cx="9418693" cy="850900"/>
          </a:xfrm>
          <a:noFill/>
        </p:spPr>
        <p:txBody>
          <a:bodyPr/>
          <a:lstStyle/>
          <a:p>
            <a:pPr eaLnBrk="1" hangingPunct="1"/>
            <a:r>
              <a:rPr lang="en-GB" altLang="cs-CZ" sz="4000" dirty="0">
                <a:solidFill>
                  <a:srgbClr val="0000DC"/>
                </a:solidFill>
              </a:rPr>
              <a:t>Mechanical work and power of heart</a:t>
            </a:r>
          </a:p>
        </p:txBody>
      </p:sp>
      <p:sp>
        <p:nvSpPr>
          <p:cNvPr id="14340" name="Rectangle 8">
            <a:extLst>
              <a:ext uri="{FF2B5EF4-FFF2-40B4-BE49-F238E27FC236}">
                <a16:creationId xmlns:a16="http://schemas.microsoft.com/office/drawing/2014/main" id="{6E3B8E2A-77D9-4740-A532-0F203077E602}"/>
              </a:ext>
            </a:extLst>
          </p:cNvPr>
          <p:cNvSpPr>
            <a:spLocks noChangeArrowheads="1"/>
          </p:cNvSpPr>
          <p:nvPr/>
        </p:nvSpPr>
        <p:spPr bwMode="auto">
          <a:xfrm>
            <a:off x="1051034" y="1425039"/>
            <a:ext cx="9293117"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indent="252413" eaLnBrk="0" hangingPunct="0">
              <a:spcBef>
                <a:spcPct val="20000"/>
              </a:spcBef>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0" eaLnBrk="1" hangingPunct="1">
              <a:spcBef>
                <a:spcPct val="0"/>
              </a:spcBef>
              <a:defRPr/>
            </a:pPr>
            <a:endParaRPr lang="cs-CZ" altLang="cs-CZ" sz="2200" dirty="0"/>
          </a:p>
          <a:p>
            <a:pPr eaLnBrk="1" hangingPunct="1">
              <a:spcBef>
                <a:spcPct val="0"/>
              </a:spcBef>
              <a:buFontTx/>
              <a:buChar char="•"/>
              <a:defRPr/>
            </a:pPr>
            <a:r>
              <a:rPr lang="cs-CZ" altLang="cs-CZ" sz="2800" b="1" dirty="0"/>
              <a:t>Mechanic</a:t>
            </a:r>
            <a:r>
              <a:rPr lang="en-GB" altLang="cs-CZ" sz="2800" b="1" dirty="0"/>
              <a:t>al work of heart muscle</a:t>
            </a:r>
            <a:r>
              <a:rPr lang="cs-CZ" altLang="cs-CZ" sz="2800" dirty="0"/>
              <a:t>:</a:t>
            </a:r>
          </a:p>
          <a:p>
            <a:pPr eaLnBrk="1" hangingPunct="1">
              <a:spcBef>
                <a:spcPct val="0"/>
              </a:spcBef>
              <a:defRPr/>
            </a:pPr>
            <a:r>
              <a:rPr lang="en-GB" altLang="cs-CZ" sz="2800" dirty="0">
                <a:sym typeface="Symbol" panose="05050102010706020507" pitchFamily="18" charset="2"/>
              </a:rPr>
              <a:t>Some very small work </a:t>
            </a:r>
            <a:r>
              <a:rPr lang="en-GB" altLang="cs-CZ" sz="2800" dirty="0" err="1">
                <a:sym typeface="Symbol" panose="05050102010706020507" pitchFamily="18" charset="2"/>
              </a:rPr>
              <a:t>d</a:t>
            </a:r>
            <a:r>
              <a:rPr lang="en-GB" altLang="cs-CZ" sz="2800" i="1" dirty="0" err="1">
                <a:sym typeface="Symbol" panose="05050102010706020507" pitchFamily="18" charset="2"/>
              </a:rPr>
              <a:t>W</a:t>
            </a:r>
            <a:r>
              <a:rPr lang="en-GB" altLang="cs-CZ" sz="2800" dirty="0">
                <a:sym typeface="Symbol" panose="05050102010706020507" pitchFamily="18" charset="2"/>
              </a:rPr>
              <a:t> is done against external pressure </a:t>
            </a:r>
            <a:r>
              <a:rPr lang="en-GB" altLang="cs-CZ" sz="2800" i="1" dirty="0">
                <a:sym typeface="Symbol" panose="05050102010706020507" pitchFamily="18" charset="2"/>
              </a:rPr>
              <a:t>p</a:t>
            </a:r>
            <a:r>
              <a:rPr lang="en-GB" altLang="cs-CZ" sz="2800" dirty="0">
                <a:sym typeface="Symbol" panose="05050102010706020507" pitchFamily="18" charset="2"/>
              </a:rPr>
              <a:t> during ejection of very small blood volume </a:t>
            </a:r>
            <a:r>
              <a:rPr lang="en-GB" altLang="cs-CZ" sz="2800" dirty="0" err="1">
                <a:sym typeface="Symbol" panose="05050102010706020507" pitchFamily="18" charset="2"/>
              </a:rPr>
              <a:t>d</a:t>
            </a:r>
            <a:r>
              <a:rPr lang="en-GB" altLang="cs-CZ" sz="2800" i="1" dirty="0" err="1">
                <a:sym typeface="Symbol" panose="05050102010706020507" pitchFamily="18" charset="2"/>
              </a:rPr>
              <a:t>V</a:t>
            </a:r>
            <a:r>
              <a:rPr lang="en-GB" altLang="cs-CZ" sz="2800" dirty="0">
                <a:sym typeface="Symbol" panose="05050102010706020507" pitchFamily="18" charset="2"/>
              </a:rPr>
              <a:t>: </a:t>
            </a:r>
          </a:p>
          <a:p>
            <a:pPr algn="ctr" eaLnBrk="1" hangingPunct="1">
              <a:spcBef>
                <a:spcPct val="0"/>
              </a:spcBef>
              <a:defRPr/>
            </a:pPr>
            <a:r>
              <a:rPr lang="en-GB" altLang="cs-CZ" sz="2800" dirty="0" err="1"/>
              <a:t>d</a:t>
            </a:r>
            <a:r>
              <a:rPr lang="en-GB" altLang="cs-CZ" sz="2800" i="1" dirty="0" err="1"/>
              <a:t>W</a:t>
            </a:r>
            <a:r>
              <a:rPr lang="en-GB" altLang="cs-CZ" sz="2800" dirty="0"/>
              <a:t> = </a:t>
            </a:r>
            <a:r>
              <a:rPr lang="en-GB" altLang="cs-CZ" sz="2800" i="1" dirty="0" err="1"/>
              <a:t>p</a:t>
            </a:r>
            <a:r>
              <a:rPr lang="en-GB" altLang="cs-CZ" sz="2800" dirty="0" err="1"/>
              <a:t>d</a:t>
            </a:r>
            <a:r>
              <a:rPr lang="en-GB" altLang="cs-CZ" sz="2800" i="1" dirty="0" err="1"/>
              <a:t>V</a:t>
            </a:r>
            <a:endParaRPr lang="cs-CZ" altLang="cs-CZ" sz="2800" i="1" dirty="0"/>
          </a:p>
          <a:p>
            <a:pPr eaLnBrk="1" hangingPunct="1">
              <a:spcBef>
                <a:spcPct val="0"/>
              </a:spcBef>
              <a:defRPr/>
            </a:pPr>
            <a:endParaRPr lang="en-GB" altLang="cs-CZ" sz="2800" i="1" dirty="0"/>
          </a:p>
          <a:p>
            <a:pPr eaLnBrk="1" hangingPunct="1">
              <a:spcBef>
                <a:spcPct val="0"/>
              </a:spcBef>
              <a:defRPr/>
            </a:pPr>
            <a:r>
              <a:rPr lang="en-GB" altLang="cs-CZ" sz="2800" dirty="0"/>
              <a:t>The whole work during a systole:</a:t>
            </a:r>
          </a:p>
          <a:p>
            <a:pPr algn="ctr" eaLnBrk="1" hangingPunct="1">
              <a:spcBef>
                <a:spcPct val="0"/>
              </a:spcBef>
              <a:defRPr/>
            </a:pPr>
            <a:r>
              <a:rPr lang="cs-CZ" altLang="cs-CZ" sz="2800" dirty="0"/>
              <a:t>W = </a:t>
            </a:r>
            <a:r>
              <a:rPr lang="cs-CZ" altLang="cs-CZ" sz="2800" dirty="0">
                <a:sym typeface="Symbol" panose="05050102010706020507" pitchFamily="18" charset="2"/>
              </a:rPr>
              <a:t></a:t>
            </a:r>
            <a:r>
              <a:rPr lang="cs-CZ" altLang="cs-CZ" sz="2800" dirty="0" err="1"/>
              <a:t>pdV</a:t>
            </a:r>
            <a:r>
              <a:rPr lang="cs-CZ" altLang="cs-CZ" sz="2800" dirty="0"/>
              <a:t>                    ?????</a:t>
            </a:r>
            <a:endParaRPr lang="en-GB" altLang="cs-CZ" sz="2800" dirty="0">
              <a:sym typeface="Symbol" panose="05050102010706020507" pitchFamily="18" charset="2"/>
            </a:endParaRPr>
          </a:p>
          <a:p>
            <a:pPr eaLnBrk="1" hangingPunct="1">
              <a:spcBef>
                <a:spcPct val="0"/>
              </a:spcBef>
              <a:defRPr/>
            </a:pPr>
            <a:endParaRPr lang="cs-CZ" altLang="cs-CZ" sz="2800" dirty="0">
              <a:sym typeface="Symbol" panose="05050102010706020507" pitchFamily="18" charset="2"/>
            </a:endParaRPr>
          </a:p>
          <a:p>
            <a:pPr eaLnBrk="1" hangingPunct="1">
              <a:spcBef>
                <a:spcPct val="0"/>
              </a:spcBef>
              <a:defRPr/>
            </a:pPr>
            <a:r>
              <a:rPr lang="en-GB" altLang="cs-CZ" sz="2800" dirty="0">
                <a:sym typeface="Symbol" panose="05050102010706020507" pitchFamily="18" charset="2"/>
              </a:rPr>
              <a:t>Very small part of this work is transformed into kinetic energy of </a:t>
            </a:r>
            <a:r>
              <a:rPr lang="cs-CZ" altLang="cs-CZ" sz="2800" dirty="0" err="1">
                <a:sym typeface="Symbol" panose="05050102010706020507" pitchFamily="18" charset="2"/>
              </a:rPr>
              <a:t>the</a:t>
            </a:r>
            <a:r>
              <a:rPr lang="cs-CZ" altLang="cs-CZ" sz="2800" dirty="0">
                <a:sym typeface="Symbol" panose="05050102010706020507" pitchFamily="18" charset="2"/>
              </a:rPr>
              <a:t> </a:t>
            </a:r>
            <a:r>
              <a:rPr lang="en-GB" altLang="cs-CZ" sz="2800" dirty="0">
                <a:sym typeface="Symbol" panose="05050102010706020507" pitchFamily="18" charset="2"/>
              </a:rPr>
              <a:t>blood ejected</a:t>
            </a:r>
            <a:r>
              <a:rPr lang="cs-CZ" altLang="cs-CZ" sz="2800" dirty="0">
                <a:sym typeface="Symbol" panose="05050102010706020507" pitchFamily="18" charset="2"/>
              </a:rPr>
              <a:t>.</a:t>
            </a:r>
          </a:p>
        </p:txBody>
      </p:sp>
    </p:spTree>
    <p:extLst>
      <p:ext uri="{BB962C8B-B14F-4D97-AF65-F5344CB8AC3E}">
        <p14:creationId xmlns:p14="http://schemas.microsoft.com/office/powerpoint/2010/main" val="82912722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a:extLst>
              <a:ext uri="{FF2B5EF4-FFF2-40B4-BE49-F238E27FC236}">
                <a16:creationId xmlns:a16="http://schemas.microsoft.com/office/drawing/2014/main" id="{5702C350-0BCE-4554-9B4C-75B2C5DD11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07747EB-B8F3-4B49-8F67-378C49B5231D}" type="slidenum">
              <a:rPr lang="cs-CZ" altLang="cs-CZ" sz="1400"/>
              <a:pPr>
                <a:spcBef>
                  <a:spcPct val="0"/>
                </a:spcBef>
                <a:buFontTx/>
                <a:buNone/>
              </a:pPr>
              <a:t>14</a:t>
            </a:fld>
            <a:endParaRPr lang="cs-CZ" altLang="cs-CZ" sz="1400"/>
          </a:p>
        </p:txBody>
      </p:sp>
      <p:sp>
        <p:nvSpPr>
          <p:cNvPr id="29699" name="Rectangle 2">
            <a:extLst>
              <a:ext uri="{FF2B5EF4-FFF2-40B4-BE49-F238E27FC236}">
                <a16:creationId xmlns:a16="http://schemas.microsoft.com/office/drawing/2014/main" id="{EEE9239B-FB76-46D4-9937-A51043EF6487}"/>
              </a:ext>
            </a:extLst>
          </p:cNvPr>
          <p:cNvSpPr>
            <a:spLocks noGrp="1" noChangeArrowheads="1"/>
          </p:cNvSpPr>
          <p:nvPr>
            <p:ph type="title"/>
          </p:nvPr>
        </p:nvSpPr>
        <p:spPr>
          <a:xfrm>
            <a:off x="425710" y="362648"/>
            <a:ext cx="10753200" cy="451576"/>
          </a:xfrm>
        </p:spPr>
        <p:txBody>
          <a:bodyPr/>
          <a:lstStyle/>
          <a:p>
            <a:pPr eaLnBrk="1" hangingPunct="1"/>
            <a:r>
              <a:rPr lang="en-GB" altLang="cs-CZ" sz="4000" dirty="0">
                <a:solidFill>
                  <a:srgbClr val="0000DC"/>
                </a:solidFill>
              </a:rPr>
              <a:t>Estimation of heart work during one systole</a:t>
            </a:r>
            <a:endParaRPr lang="cs-CZ" altLang="cs-CZ" sz="4000" dirty="0">
              <a:solidFill>
                <a:srgbClr val="0000DC"/>
              </a:solidFill>
            </a:endParaRPr>
          </a:p>
        </p:txBody>
      </p:sp>
      <p:sp>
        <p:nvSpPr>
          <p:cNvPr id="29700" name="Rectangle 3">
            <a:extLst>
              <a:ext uri="{FF2B5EF4-FFF2-40B4-BE49-F238E27FC236}">
                <a16:creationId xmlns:a16="http://schemas.microsoft.com/office/drawing/2014/main" id="{2A62A448-02C1-4817-963F-4671E457B5F2}"/>
              </a:ext>
            </a:extLst>
          </p:cNvPr>
          <p:cNvSpPr>
            <a:spLocks noGrp="1" noChangeArrowheads="1"/>
          </p:cNvSpPr>
          <p:nvPr>
            <p:ph type="body" idx="1"/>
          </p:nvPr>
        </p:nvSpPr>
        <p:spPr>
          <a:xfrm>
            <a:off x="1766450" y="1568669"/>
            <a:ext cx="9406046" cy="5068888"/>
          </a:xfrm>
        </p:spPr>
        <p:txBody>
          <a:bodyPr/>
          <a:lstStyle/>
          <a:p>
            <a:pPr eaLnBrk="1" hangingPunct="1">
              <a:lnSpc>
                <a:spcPct val="100000"/>
              </a:lnSpc>
            </a:pPr>
            <a:r>
              <a:rPr lang="en-GB" altLang="cs-CZ" sz="2800" i="1" dirty="0"/>
              <a:t>p = const. </a:t>
            </a:r>
            <a:r>
              <a:rPr lang="en-GB" altLang="cs-CZ" sz="2800" i="1" dirty="0">
                <a:sym typeface="Symbol" panose="05050102010706020507" pitchFamily="18" charset="2"/>
              </a:rPr>
              <a:t></a:t>
            </a:r>
            <a:r>
              <a:rPr lang="en-GB" altLang="cs-CZ" sz="2800" i="1" dirty="0"/>
              <a:t> W = </a:t>
            </a:r>
            <a:r>
              <a:rPr lang="en-GB" altLang="cs-CZ" sz="2800" i="1" dirty="0" err="1"/>
              <a:t>p</a:t>
            </a:r>
            <a:r>
              <a:rPr lang="en-GB" altLang="cs-CZ" sz="2800" i="1" baseline="-25000" dirty="0" err="1"/>
              <a:t>m</a:t>
            </a:r>
            <a:r>
              <a:rPr lang="en-GB" altLang="cs-CZ" sz="2800" i="1" dirty="0" err="1">
                <a:latin typeface="Symbol" panose="05050102010706020507" pitchFamily="18" charset="2"/>
              </a:rPr>
              <a:t>D</a:t>
            </a:r>
            <a:r>
              <a:rPr lang="en-GB" altLang="cs-CZ" sz="2800" i="1" dirty="0" err="1"/>
              <a:t>V</a:t>
            </a:r>
            <a:r>
              <a:rPr lang="en-GB" altLang="cs-CZ" sz="2800" i="1" dirty="0"/>
              <a:t>, </a:t>
            </a:r>
          </a:p>
          <a:p>
            <a:pPr eaLnBrk="1" hangingPunct="1">
              <a:lnSpc>
                <a:spcPct val="100000"/>
              </a:lnSpc>
              <a:buFontTx/>
              <a:buNone/>
            </a:pPr>
            <a:r>
              <a:rPr lang="en-GB" altLang="cs-CZ" sz="2400" i="1" dirty="0"/>
              <a:t>p</a:t>
            </a:r>
            <a:r>
              <a:rPr lang="en-GB" altLang="cs-CZ" sz="2400" i="1" baseline="-25000" dirty="0"/>
              <a:t>m</a:t>
            </a:r>
            <a:r>
              <a:rPr lang="en-GB" altLang="cs-CZ" sz="2400" i="1" dirty="0"/>
              <a:t> is mean blood pressure at the beginning of aorta</a:t>
            </a:r>
          </a:p>
          <a:p>
            <a:pPr eaLnBrk="1" hangingPunct="1">
              <a:lnSpc>
                <a:spcPct val="100000"/>
              </a:lnSpc>
            </a:pPr>
            <a:r>
              <a:rPr lang="en-GB" altLang="cs-CZ" sz="2800" i="1" dirty="0"/>
              <a:t>Left ventricle                      Right ventricle</a:t>
            </a:r>
          </a:p>
          <a:p>
            <a:pPr algn="ctr" eaLnBrk="1" hangingPunct="1">
              <a:lnSpc>
                <a:spcPct val="100000"/>
              </a:lnSpc>
              <a:buFontTx/>
              <a:buNone/>
            </a:pPr>
            <a:r>
              <a:rPr lang="en-GB" altLang="cs-CZ" sz="2800" i="1" dirty="0"/>
              <a:t> p</a:t>
            </a:r>
            <a:r>
              <a:rPr lang="en-GB" altLang="cs-CZ" sz="2800" i="1" baseline="-25000" dirty="0"/>
              <a:t>m</a:t>
            </a:r>
            <a:r>
              <a:rPr lang="en-GB" altLang="cs-CZ" sz="2800" i="1" dirty="0"/>
              <a:t> = 13.3 kPa        p</a:t>
            </a:r>
            <a:r>
              <a:rPr lang="en-GB" altLang="cs-CZ" sz="2800" i="1" baseline="-25000" dirty="0"/>
              <a:t>m.</a:t>
            </a:r>
            <a:r>
              <a:rPr lang="en-GB" altLang="cs-CZ" sz="2800" i="1" dirty="0"/>
              <a:t> = 2.7 kPa</a:t>
            </a:r>
          </a:p>
          <a:p>
            <a:pPr algn="ctr" eaLnBrk="1" hangingPunct="1">
              <a:lnSpc>
                <a:spcPct val="100000"/>
              </a:lnSpc>
              <a:buFontTx/>
              <a:buNone/>
            </a:pPr>
            <a:r>
              <a:rPr lang="en-GB" altLang="cs-CZ" sz="2800" i="1" dirty="0"/>
              <a:t> </a:t>
            </a:r>
            <a:r>
              <a:rPr lang="en-GB" altLang="cs-CZ" sz="2800" i="1" dirty="0">
                <a:latin typeface="Symbol" panose="05050102010706020507" pitchFamily="18" charset="2"/>
              </a:rPr>
              <a:t>D</a:t>
            </a:r>
            <a:r>
              <a:rPr lang="en-GB" altLang="cs-CZ" sz="2800" i="1" dirty="0"/>
              <a:t>V = 70 ml             </a:t>
            </a:r>
            <a:r>
              <a:rPr lang="en-GB" altLang="cs-CZ" sz="2800" i="1" dirty="0">
                <a:latin typeface="Symbol" panose="05050102010706020507" pitchFamily="18" charset="2"/>
              </a:rPr>
              <a:t>D</a:t>
            </a:r>
            <a:r>
              <a:rPr lang="en-GB" altLang="cs-CZ" sz="2800" i="1" dirty="0"/>
              <a:t>V  = 70 ml</a:t>
            </a:r>
            <a:endParaRPr lang="en-GB" altLang="cs-CZ" sz="2800" b="1" i="1" dirty="0"/>
          </a:p>
          <a:p>
            <a:pPr algn="ctr" eaLnBrk="1" hangingPunct="1">
              <a:lnSpc>
                <a:spcPct val="100000"/>
              </a:lnSpc>
              <a:buFontTx/>
              <a:buNone/>
            </a:pPr>
            <a:r>
              <a:rPr lang="en-GB" altLang="cs-CZ" sz="2800" b="1" i="1" dirty="0"/>
              <a:t>  W = 0.93 J               W = 0</a:t>
            </a:r>
            <a:r>
              <a:rPr lang="cs-CZ" altLang="cs-CZ" sz="2800" b="1" i="1" dirty="0"/>
              <a:t>.</a:t>
            </a:r>
            <a:r>
              <a:rPr lang="en-GB" altLang="cs-CZ" sz="2800" b="1" i="1" dirty="0"/>
              <a:t>19 J</a:t>
            </a:r>
            <a:endParaRPr lang="en-GB" altLang="cs-CZ" sz="2800" i="1" dirty="0"/>
          </a:p>
          <a:p>
            <a:pPr eaLnBrk="1" hangingPunct="1">
              <a:lnSpc>
                <a:spcPct val="100000"/>
              </a:lnSpc>
            </a:pPr>
            <a:r>
              <a:rPr lang="en-GB" altLang="cs-CZ" sz="2800" i="1" dirty="0"/>
              <a:t>Mechanical energy of ejected blood volume </a:t>
            </a:r>
            <a:r>
              <a:rPr lang="en-GB" altLang="cs-CZ" sz="2800" i="1" dirty="0" err="1"/>
              <a:t>W</a:t>
            </a:r>
            <a:r>
              <a:rPr lang="en-GB" altLang="cs-CZ" sz="2800" i="1" baseline="-25000" dirty="0" err="1"/>
              <a:t>k</a:t>
            </a:r>
            <a:r>
              <a:rPr lang="en-GB" altLang="cs-CZ" sz="2800" i="1" dirty="0"/>
              <a:t> :</a:t>
            </a:r>
            <a:endParaRPr lang="en-GB" altLang="cs-CZ" sz="2800" b="1" i="1" dirty="0"/>
          </a:p>
          <a:p>
            <a:pPr algn="ctr" eaLnBrk="1" hangingPunct="1">
              <a:lnSpc>
                <a:spcPct val="100000"/>
              </a:lnSpc>
              <a:buFontTx/>
              <a:buNone/>
            </a:pPr>
            <a:r>
              <a:rPr lang="en-GB" altLang="cs-CZ" sz="2800" b="1" i="1" dirty="0"/>
              <a:t>= 0.009 J                  = 0</a:t>
            </a:r>
            <a:r>
              <a:rPr lang="cs-CZ" altLang="cs-CZ" sz="2800" b="1" i="1" dirty="0"/>
              <a:t>.</a:t>
            </a:r>
            <a:r>
              <a:rPr lang="en-GB" altLang="cs-CZ" sz="2800" b="1" i="1" dirty="0"/>
              <a:t>0018 J</a:t>
            </a:r>
            <a:endParaRPr lang="en-GB" altLang="cs-CZ" sz="2800" i="1" dirty="0"/>
          </a:p>
          <a:p>
            <a:pPr eaLnBrk="1" hangingPunct="1">
              <a:lnSpc>
                <a:spcPct val="100000"/>
              </a:lnSpc>
              <a:buFontTx/>
              <a:buNone/>
            </a:pPr>
            <a:r>
              <a:rPr lang="en-GB" altLang="cs-CZ" sz="2400" i="1" dirty="0"/>
              <a:t>(since </a:t>
            </a:r>
            <a:r>
              <a:rPr lang="en-GB" altLang="cs-CZ" sz="2400" i="1" dirty="0" err="1"/>
              <a:t>W</a:t>
            </a:r>
            <a:r>
              <a:rPr lang="en-GB" altLang="cs-CZ" sz="2400" i="1" baseline="-25000" dirty="0" err="1"/>
              <a:t>k</a:t>
            </a:r>
            <a:r>
              <a:rPr lang="en-GB" altLang="cs-CZ" sz="2400" i="1" dirty="0"/>
              <a:t> = 1/2</a:t>
            </a:r>
            <a:r>
              <a:rPr lang="en-GB" altLang="cs-CZ" sz="2400" i="1" dirty="0">
                <a:latin typeface="Symbol" panose="05050102010706020507" pitchFamily="18" charset="2"/>
              </a:rPr>
              <a:t>r</a:t>
            </a:r>
            <a:r>
              <a:rPr lang="en-GB" altLang="cs-CZ" sz="2400" i="1" dirty="0"/>
              <a:t>v</a:t>
            </a:r>
            <a:r>
              <a:rPr lang="en-GB" altLang="cs-CZ" sz="2400" i="1" baseline="-25000" dirty="0"/>
              <a:t>m</a:t>
            </a:r>
            <a:r>
              <a:rPr lang="en-GB" altLang="cs-CZ" sz="2400" i="1" baseline="30000" dirty="0"/>
              <a:t>2</a:t>
            </a:r>
            <a:r>
              <a:rPr lang="en-GB" altLang="cs-CZ" sz="2400" i="1" dirty="0">
                <a:latin typeface="Symbol" panose="05050102010706020507" pitchFamily="18" charset="2"/>
              </a:rPr>
              <a:t>D</a:t>
            </a:r>
            <a:r>
              <a:rPr lang="en-GB" altLang="cs-CZ" sz="2400" i="1" dirty="0"/>
              <a:t>V, r = 1·06x10</a:t>
            </a:r>
            <a:r>
              <a:rPr lang="en-GB" altLang="cs-CZ" sz="2400" i="1" baseline="30000" dirty="0"/>
              <a:t>3</a:t>
            </a:r>
            <a:r>
              <a:rPr lang="en-GB" altLang="cs-CZ" sz="2400" i="1" dirty="0"/>
              <a:t> kg·m</a:t>
            </a:r>
            <a:r>
              <a:rPr lang="en-GB" altLang="cs-CZ" sz="2400" i="1" baseline="30000" dirty="0"/>
              <a:t>-3</a:t>
            </a:r>
            <a:r>
              <a:rPr lang="en-GB" altLang="cs-CZ" sz="2400" i="1" dirty="0"/>
              <a:t>, </a:t>
            </a:r>
            <a:r>
              <a:rPr lang="en-GB" altLang="cs-CZ" sz="2400" i="1" dirty="0" err="1"/>
              <a:t>v</a:t>
            </a:r>
            <a:r>
              <a:rPr lang="en-GB" altLang="cs-CZ" sz="2400" i="1" baseline="-25000" dirty="0" err="1"/>
              <a:t>m</a:t>
            </a:r>
            <a:r>
              <a:rPr lang="en-GB" altLang="cs-CZ" sz="2400" i="1" baseline="-25000" dirty="0"/>
              <a:t>.</a:t>
            </a:r>
            <a:r>
              <a:rPr lang="en-GB" altLang="cs-CZ" sz="2400" i="1" dirty="0"/>
              <a:t> = 0.3 m·s</a:t>
            </a:r>
            <a:r>
              <a:rPr lang="en-GB" altLang="cs-CZ" sz="2400" i="1" baseline="30000" dirty="0"/>
              <a:t>-1</a:t>
            </a:r>
            <a:r>
              <a:rPr lang="en-GB" altLang="cs-CZ" sz="2400" i="1" dirty="0"/>
              <a:t>, resp. 0.22 m·s</a:t>
            </a:r>
            <a:r>
              <a:rPr lang="en-GB" altLang="cs-CZ" sz="2400" i="1" baseline="30000" dirty="0"/>
              <a:t>-1 </a:t>
            </a:r>
            <a:r>
              <a:rPr lang="en-GB" altLang="cs-CZ" sz="2400" i="1" dirty="0"/>
              <a:t>in pulmonary artery)</a:t>
            </a:r>
          </a:p>
        </p:txBody>
      </p:sp>
      <p:sp>
        <p:nvSpPr>
          <p:cNvPr id="29701" name="Rectangle 4">
            <a:extLst>
              <a:ext uri="{FF2B5EF4-FFF2-40B4-BE49-F238E27FC236}">
                <a16:creationId xmlns:a16="http://schemas.microsoft.com/office/drawing/2014/main" id="{6DB6295F-D974-4348-858C-F02A769EDD0C}"/>
              </a:ext>
            </a:extLst>
          </p:cNvPr>
          <p:cNvSpPr>
            <a:spLocks noChangeArrowheads="1"/>
          </p:cNvSpPr>
          <p:nvPr/>
        </p:nvSpPr>
        <p:spPr bwMode="auto">
          <a:xfrm>
            <a:off x="4014132" y="1555204"/>
            <a:ext cx="2016125" cy="504825"/>
          </a:xfrm>
          <a:prstGeom prst="rect">
            <a:avLst/>
          </a:prstGeom>
          <a:noFill/>
          <a:ln w="254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Tree>
    <p:extLst>
      <p:ext uri="{BB962C8B-B14F-4D97-AF65-F5344CB8AC3E}">
        <p14:creationId xmlns:p14="http://schemas.microsoft.com/office/powerpoint/2010/main" val="60548355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a:extLst>
              <a:ext uri="{FF2B5EF4-FFF2-40B4-BE49-F238E27FC236}">
                <a16:creationId xmlns:a16="http://schemas.microsoft.com/office/drawing/2014/main" id="{1B7F3FD0-F73C-4C2D-A4E9-1F96F23B34EE}"/>
              </a:ext>
            </a:extLst>
          </p:cNvPr>
          <p:cNvSpPr>
            <a:spLocks noGrp="1" noChangeArrowheads="1"/>
          </p:cNvSpPr>
          <p:nvPr>
            <p:ph type="title"/>
          </p:nvPr>
        </p:nvSpPr>
        <p:spPr/>
        <p:txBody>
          <a:bodyPr/>
          <a:lstStyle/>
          <a:p>
            <a:r>
              <a:rPr lang="cs-CZ" altLang="cs-CZ"/>
              <a:t>Power of heart</a:t>
            </a:r>
          </a:p>
        </p:txBody>
      </p:sp>
      <p:sp>
        <p:nvSpPr>
          <p:cNvPr id="31747" name="Zástupný symbol pro obsah 2">
            <a:extLst>
              <a:ext uri="{FF2B5EF4-FFF2-40B4-BE49-F238E27FC236}">
                <a16:creationId xmlns:a16="http://schemas.microsoft.com/office/drawing/2014/main" id="{67817603-C9D9-49D9-933A-DD4D15D71D41}"/>
              </a:ext>
            </a:extLst>
          </p:cNvPr>
          <p:cNvSpPr>
            <a:spLocks noGrp="1" noChangeArrowheads="1"/>
          </p:cNvSpPr>
          <p:nvPr>
            <p:ph idx="1"/>
          </p:nvPr>
        </p:nvSpPr>
        <p:spPr/>
        <p:txBody>
          <a:bodyPr/>
          <a:lstStyle/>
          <a:p>
            <a:pPr eaLnBrk="1" hangingPunct="1">
              <a:lnSpc>
                <a:spcPct val="100000"/>
              </a:lnSpc>
              <a:spcBef>
                <a:spcPct val="0"/>
              </a:spcBef>
            </a:pPr>
            <a:r>
              <a:rPr lang="cs-CZ" altLang="cs-CZ" u="sng" dirty="0" err="1"/>
              <a:t>Mechanic</a:t>
            </a:r>
            <a:r>
              <a:rPr lang="en-GB" altLang="cs-CZ" u="sng" dirty="0"/>
              <a:t>al power of heart</a:t>
            </a:r>
            <a:r>
              <a:rPr lang="cs-CZ" altLang="cs-CZ" u="sng" dirty="0"/>
              <a:t> </a:t>
            </a:r>
          </a:p>
          <a:p>
            <a:pPr eaLnBrk="1" hangingPunct="1">
              <a:lnSpc>
                <a:spcPct val="100000"/>
              </a:lnSpc>
              <a:spcBef>
                <a:spcPct val="0"/>
              </a:spcBef>
              <a:buFontTx/>
              <a:buNone/>
            </a:pPr>
            <a:r>
              <a:rPr lang="cs-CZ" altLang="cs-CZ" dirty="0"/>
              <a:t>(</a:t>
            </a:r>
            <a:r>
              <a:rPr lang="en-GB" altLang="cs-CZ" dirty="0"/>
              <a:t>for pulse rate</a:t>
            </a:r>
            <a:r>
              <a:rPr lang="cs-CZ" altLang="cs-CZ" dirty="0"/>
              <a:t> 70 min</a:t>
            </a:r>
            <a:r>
              <a:rPr lang="cs-CZ" altLang="cs-CZ" baseline="30000" dirty="0"/>
              <a:t>-1</a:t>
            </a:r>
            <a:r>
              <a:rPr lang="cs-CZ" altLang="cs-CZ" dirty="0"/>
              <a:t>) ........ 1.3 W</a:t>
            </a:r>
          </a:p>
          <a:p>
            <a:pPr eaLnBrk="1" hangingPunct="1">
              <a:lnSpc>
                <a:spcPct val="100000"/>
              </a:lnSpc>
              <a:spcBef>
                <a:spcPct val="0"/>
              </a:spcBef>
            </a:pPr>
            <a:r>
              <a:rPr lang="en-GB" altLang="cs-CZ" u="sng" dirty="0"/>
              <a:t>Total power of heart</a:t>
            </a:r>
            <a:endParaRPr lang="cs-CZ" altLang="cs-CZ" dirty="0"/>
          </a:p>
          <a:p>
            <a:pPr eaLnBrk="1" hangingPunct="1">
              <a:lnSpc>
                <a:spcPct val="100000"/>
              </a:lnSpc>
              <a:spcBef>
                <a:spcPct val="0"/>
              </a:spcBef>
              <a:buFontTx/>
              <a:buNone/>
            </a:pPr>
            <a:r>
              <a:rPr lang="cs-CZ" altLang="cs-CZ" dirty="0"/>
              <a:t>(</a:t>
            </a:r>
            <a:r>
              <a:rPr lang="en-GB" altLang="cs-CZ" dirty="0"/>
              <a:t>at rest conditions</a:t>
            </a:r>
            <a:r>
              <a:rPr lang="cs-CZ" altLang="cs-CZ" dirty="0"/>
              <a:t>) ......................13 W</a:t>
            </a:r>
          </a:p>
          <a:p>
            <a:pPr eaLnBrk="1" hangingPunct="1">
              <a:lnSpc>
                <a:spcPct val="100000"/>
              </a:lnSpc>
              <a:spcBef>
                <a:spcPct val="0"/>
              </a:spcBef>
            </a:pPr>
            <a:r>
              <a:rPr lang="en-GB" altLang="cs-CZ" u="sng" dirty="0"/>
              <a:t>Total power of human organism</a:t>
            </a:r>
            <a:endParaRPr lang="cs-CZ" altLang="cs-CZ" dirty="0"/>
          </a:p>
          <a:p>
            <a:pPr eaLnBrk="1" hangingPunct="1">
              <a:lnSpc>
                <a:spcPct val="100000"/>
              </a:lnSpc>
              <a:spcBef>
                <a:spcPct val="0"/>
              </a:spcBef>
              <a:buFontTx/>
              <a:buNone/>
            </a:pPr>
            <a:r>
              <a:rPr lang="cs-CZ" altLang="cs-CZ" dirty="0"/>
              <a:t>(</a:t>
            </a:r>
            <a:r>
              <a:rPr lang="en-GB" altLang="cs-CZ" dirty="0"/>
              <a:t>at rest conditions</a:t>
            </a:r>
            <a:r>
              <a:rPr lang="cs-CZ" altLang="cs-CZ" dirty="0"/>
              <a:t>) ............................................115 W</a:t>
            </a:r>
          </a:p>
          <a:p>
            <a:endParaRPr lang="cs-CZ" altLang="cs-CZ" dirty="0"/>
          </a:p>
        </p:txBody>
      </p:sp>
      <p:sp>
        <p:nvSpPr>
          <p:cNvPr id="31748" name="Zástupný symbol pro číslo snímku 3">
            <a:extLst>
              <a:ext uri="{FF2B5EF4-FFF2-40B4-BE49-F238E27FC236}">
                <a16:creationId xmlns:a16="http://schemas.microsoft.com/office/drawing/2014/main" id="{3CD8D5FC-6D5A-49EE-B6C1-EF4A54A516B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har char="•"/>
              <a:defRPr sz="2000">
                <a:solidFill>
                  <a:srgbClr val="FFFFCC"/>
                </a:solidFill>
                <a:latin typeface="Arial" panose="020B0604020202020204" pitchFamily="34" charset="0"/>
              </a:defRPr>
            </a:lvl1pPr>
            <a:lvl2pPr marL="742950" indent="-285750">
              <a:buChar char="•"/>
              <a:defRPr sz="2000">
                <a:solidFill>
                  <a:srgbClr val="FFFFCC"/>
                </a:solidFill>
                <a:latin typeface="Arial" panose="020B0604020202020204" pitchFamily="34" charset="0"/>
              </a:defRPr>
            </a:lvl2pPr>
            <a:lvl3pPr marL="1143000" indent="-228600">
              <a:buChar char="•"/>
              <a:defRPr sz="2000">
                <a:solidFill>
                  <a:srgbClr val="FFFFCC"/>
                </a:solidFill>
                <a:latin typeface="Arial" panose="020B0604020202020204" pitchFamily="34" charset="0"/>
              </a:defRPr>
            </a:lvl3pPr>
            <a:lvl4pPr marL="1600200" indent="-228600">
              <a:buChar char="•"/>
              <a:defRPr sz="2000">
                <a:solidFill>
                  <a:srgbClr val="FFFFCC"/>
                </a:solidFill>
                <a:latin typeface="Arial" panose="020B0604020202020204" pitchFamily="34" charset="0"/>
              </a:defRPr>
            </a:lvl4pPr>
            <a:lvl5pPr marL="2057400" indent="-228600">
              <a:buChar char="•"/>
              <a:defRPr sz="2000">
                <a:solidFill>
                  <a:srgbClr val="FFFFCC"/>
                </a:solidFill>
                <a:latin typeface="Arial" panose="020B0604020202020204" pitchFamily="34" charset="0"/>
              </a:defRPr>
            </a:lvl5pPr>
            <a:lvl6pPr marL="2514600" indent="-228600" eaLnBrk="0" fontAlgn="base" hangingPunct="0">
              <a:spcBef>
                <a:spcPct val="0"/>
              </a:spcBef>
              <a:spcAft>
                <a:spcPct val="0"/>
              </a:spcAft>
              <a:buChar char="•"/>
              <a:defRPr sz="2000">
                <a:solidFill>
                  <a:srgbClr val="FFFFCC"/>
                </a:solidFill>
                <a:latin typeface="Arial" panose="020B0604020202020204" pitchFamily="34" charset="0"/>
              </a:defRPr>
            </a:lvl6pPr>
            <a:lvl7pPr marL="2971800" indent="-228600" eaLnBrk="0" fontAlgn="base" hangingPunct="0">
              <a:spcBef>
                <a:spcPct val="0"/>
              </a:spcBef>
              <a:spcAft>
                <a:spcPct val="0"/>
              </a:spcAft>
              <a:buChar char="•"/>
              <a:defRPr sz="2000">
                <a:solidFill>
                  <a:srgbClr val="FFFFCC"/>
                </a:solidFill>
                <a:latin typeface="Arial" panose="020B0604020202020204" pitchFamily="34" charset="0"/>
              </a:defRPr>
            </a:lvl7pPr>
            <a:lvl8pPr marL="3429000" indent="-228600" eaLnBrk="0" fontAlgn="base" hangingPunct="0">
              <a:spcBef>
                <a:spcPct val="0"/>
              </a:spcBef>
              <a:spcAft>
                <a:spcPct val="0"/>
              </a:spcAft>
              <a:buChar char="•"/>
              <a:defRPr sz="2000">
                <a:solidFill>
                  <a:srgbClr val="FFFFCC"/>
                </a:solidFill>
                <a:latin typeface="Arial" panose="020B0604020202020204" pitchFamily="34" charset="0"/>
              </a:defRPr>
            </a:lvl8pPr>
            <a:lvl9pPr marL="3886200" indent="-228600" eaLnBrk="0" fontAlgn="base" hangingPunct="0">
              <a:spcBef>
                <a:spcPct val="0"/>
              </a:spcBef>
              <a:spcAft>
                <a:spcPct val="0"/>
              </a:spcAft>
              <a:buChar char="•"/>
              <a:defRPr sz="2000">
                <a:solidFill>
                  <a:srgbClr val="FFFFCC"/>
                </a:solidFill>
                <a:latin typeface="Arial" panose="020B0604020202020204" pitchFamily="34" charset="0"/>
              </a:defRPr>
            </a:lvl9pPr>
          </a:lstStyle>
          <a:p>
            <a:pPr>
              <a:buFontTx/>
              <a:buNone/>
            </a:pPr>
            <a:fld id="{73E6C9CC-C44A-49A1-8774-D7AEE71DE235}" type="slidenum">
              <a:rPr lang="cs-CZ" altLang="cs-CZ" sz="1400">
                <a:solidFill>
                  <a:schemeClr val="tx1"/>
                </a:solidFill>
              </a:rPr>
              <a:pPr>
                <a:buFontTx/>
                <a:buNone/>
              </a:pPr>
              <a:t>15</a:t>
            </a:fld>
            <a:endParaRPr lang="cs-CZ" altLang="cs-CZ" sz="1400">
              <a:solidFill>
                <a:schemeClr val="tx1"/>
              </a:solidFill>
            </a:endParaRPr>
          </a:p>
        </p:txBody>
      </p:sp>
    </p:spTree>
    <p:extLst>
      <p:ext uri="{BB962C8B-B14F-4D97-AF65-F5344CB8AC3E}">
        <p14:creationId xmlns:p14="http://schemas.microsoft.com/office/powerpoint/2010/main" val="9464506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číslo snímku 5">
            <a:extLst>
              <a:ext uri="{FF2B5EF4-FFF2-40B4-BE49-F238E27FC236}">
                <a16:creationId xmlns:a16="http://schemas.microsoft.com/office/drawing/2014/main" id="{8B68DDA6-C7D0-412E-979E-FE802120D8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5E86511-D81F-483B-A320-D346BF0F84BB}" type="slidenum">
              <a:rPr lang="cs-CZ" altLang="cs-CZ" sz="1400"/>
              <a:pPr>
                <a:spcBef>
                  <a:spcPct val="0"/>
                </a:spcBef>
                <a:buFontTx/>
                <a:buNone/>
              </a:pPr>
              <a:t>16</a:t>
            </a:fld>
            <a:endParaRPr lang="cs-CZ" altLang="cs-CZ" sz="1400"/>
          </a:p>
        </p:txBody>
      </p:sp>
      <p:sp>
        <p:nvSpPr>
          <p:cNvPr id="32771" name="Rectangle 2">
            <a:extLst>
              <a:ext uri="{FF2B5EF4-FFF2-40B4-BE49-F238E27FC236}">
                <a16:creationId xmlns:a16="http://schemas.microsoft.com/office/drawing/2014/main" id="{6CD3E4D0-BD3F-4BB7-A099-209FCA283490}"/>
              </a:ext>
            </a:extLst>
          </p:cNvPr>
          <p:cNvSpPr>
            <a:spLocks noGrp="1" noChangeArrowheads="1"/>
          </p:cNvSpPr>
          <p:nvPr>
            <p:ph type="title"/>
          </p:nvPr>
        </p:nvSpPr>
        <p:spPr/>
        <p:txBody>
          <a:bodyPr/>
          <a:lstStyle/>
          <a:p>
            <a:pPr eaLnBrk="1" hangingPunct="1"/>
            <a:r>
              <a:rPr lang="en-GB" altLang="cs-CZ" sz="4000" dirty="0">
                <a:solidFill>
                  <a:srgbClr val="0000DC"/>
                </a:solidFill>
              </a:rPr>
              <a:t>Work and efficiency of myocardium</a:t>
            </a:r>
            <a:endParaRPr lang="cs-CZ" altLang="cs-CZ" sz="4000" dirty="0">
              <a:solidFill>
                <a:srgbClr val="0000DC"/>
              </a:solidFill>
            </a:endParaRPr>
          </a:p>
        </p:txBody>
      </p:sp>
      <p:sp>
        <p:nvSpPr>
          <p:cNvPr id="32772" name="Rectangle 3">
            <a:extLst>
              <a:ext uri="{FF2B5EF4-FFF2-40B4-BE49-F238E27FC236}">
                <a16:creationId xmlns:a16="http://schemas.microsoft.com/office/drawing/2014/main" id="{70237792-E82D-487C-B264-1F954C614052}"/>
              </a:ext>
            </a:extLst>
          </p:cNvPr>
          <p:cNvSpPr>
            <a:spLocks noGrp="1" noChangeArrowheads="1"/>
          </p:cNvSpPr>
          <p:nvPr>
            <p:ph type="body" idx="1"/>
          </p:nvPr>
        </p:nvSpPr>
        <p:spPr/>
        <p:txBody>
          <a:bodyPr/>
          <a:lstStyle/>
          <a:p>
            <a:pPr eaLnBrk="1" hangingPunct="1">
              <a:lnSpc>
                <a:spcPct val="100000"/>
              </a:lnSpc>
            </a:pPr>
            <a:r>
              <a:rPr lang="en-GB" altLang="cs-CZ" dirty="0"/>
              <a:t>Energy necessary to maintain tonus of myocardium</a:t>
            </a:r>
            <a:r>
              <a:rPr lang="cs-CZ" altLang="cs-CZ" dirty="0"/>
              <a:t>:</a:t>
            </a:r>
          </a:p>
          <a:p>
            <a:pPr algn="ctr" eaLnBrk="1" hangingPunct="1">
              <a:lnSpc>
                <a:spcPct val="100000"/>
              </a:lnSpc>
              <a:buFontTx/>
              <a:buNone/>
            </a:pPr>
            <a:r>
              <a:rPr lang="cs-CZ" altLang="cs-CZ" dirty="0" err="1">
                <a:latin typeface="Symbol" panose="05050102010706020507" pitchFamily="18" charset="2"/>
              </a:rPr>
              <a:t>a</a:t>
            </a:r>
            <a:r>
              <a:rPr lang="cs-CZ" altLang="cs-CZ" dirty="0" err="1">
                <a:sym typeface="Symbol" panose="05050102010706020507" pitchFamily="18" charset="2"/>
              </a:rPr>
              <a:t></a:t>
            </a:r>
            <a:r>
              <a:rPr lang="cs-CZ" altLang="cs-CZ" i="1" dirty="0" err="1"/>
              <a:t>T</a:t>
            </a:r>
            <a:r>
              <a:rPr lang="cs-CZ" altLang="cs-CZ" dirty="0" err="1"/>
              <a:t>d</a:t>
            </a:r>
            <a:r>
              <a:rPr lang="cs-CZ" altLang="cs-CZ" i="1" dirty="0" err="1"/>
              <a:t>t</a:t>
            </a:r>
            <a:endParaRPr lang="cs-CZ" altLang="cs-CZ" i="1" dirty="0"/>
          </a:p>
          <a:p>
            <a:pPr eaLnBrk="1" hangingPunct="1">
              <a:lnSpc>
                <a:spcPct val="100000"/>
              </a:lnSpc>
            </a:pPr>
            <a:r>
              <a:rPr lang="cs-CZ" altLang="cs-CZ" i="1" dirty="0"/>
              <a:t>T</a:t>
            </a:r>
            <a:r>
              <a:rPr lang="cs-CZ" altLang="cs-CZ" dirty="0"/>
              <a:t> – </a:t>
            </a:r>
            <a:r>
              <a:rPr lang="cs-CZ" altLang="cs-CZ" dirty="0" err="1"/>
              <a:t>mechanic</a:t>
            </a:r>
            <a:r>
              <a:rPr lang="en-GB" altLang="cs-CZ" dirty="0"/>
              <a:t>al tension of heart walls</a:t>
            </a:r>
            <a:r>
              <a:rPr lang="cs-CZ" altLang="cs-CZ" dirty="0"/>
              <a:t> (tonus) [N·m</a:t>
            </a:r>
            <a:r>
              <a:rPr lang="cs-CZ" altLang="cs-CZ" baseline="30000" dirty="0"/>
              <a:t>-1</a:t>
            </a:r>
            <a:r>
              <a:rPr lang="cs-CZ" altLang="cs-CZ" dirty="0"/>
              <a:t>], </a:t>
            </a:r>
            <a:r>
              <a:rPr lang="cs-CZ" altLang="cs-CZ" i="1" dirty="0"/>
              <a:t>t</a:t>
            </a:r>
            <a:r>
              <a:rPr lang="cs-CZ" altLang="cs-CZ" dirty="0"/>
              <a:t> - </a:t>
            </a:r>
            <a:r>
              <a:rPr lang="en-GB" altLang="cs-CZ" dirty="0"/>
              <a:t>time</a:t>
            </a:r>
            <a:endParaRPr lang="cs-CZ" altLang="cs-CZ" dirty="0"/>
          </a:p>
          <a:p>
            <a:pPr eaLnBrk="1" hangingPunct="1">
              <a:lnSpc>
                <a:spcPct val="100000"/>
              </a:lnSpc>
            </a:pPr>
            <a:r>
              <a:rPr lang="en-GB" altLang="cs-CZ" dirty="0"/>
              <a:t>Total energy necessary</a:t>
            </a:r>
            <a:r>
              <a:rPr lang="cs-CZ" altLang="cs-CZ" dirty="0"/>
              <a:t>: </a:t>
            </a:r>
          </a:p>
          <a:p>
            <a:pPr algn="ctr" eaLnBrk="1" hangingPunct="1">
              <a:lnSpc>
                <a:spcPct val="100000"/>
              </a:lnSpc>
              <a:buFontTx/>
              <a:buNone/>
            </a:pPr>
            <a:r>
              <a:rPr lang="cs-CZ" altLang="cs-CZ" i="1" dirty="0" err="1"/>
              <a:t>E</a:t>
            </a:r>
            <a:r>
              <a:rPr lang="cs-CZ" altLang="cs-CZ" i="1" baseline="-25000" dirty="0" err="1"/>
              <a:t>c</a:t>
            </a:r>
            <a:r>
              <a:rPr lang="cs-CZ" altLang="cs-CZ" dirty="0"/>
              <a:t> = </a:t>
            </a:r>
            <a:r>
              <a:rPr lang="cs-CZ" altLang="cs-CZ" dirty="0">
                <a:sym typeface="Symbol" panose="05050102010706020507" pitchFamily="18" charset="2"/>
              </a:rPr>
              <a:t></a:t>
            </a:r>
            <a:r>
              <a:rPr lang="cs-CZ" altLang="cs-CZ" i="1" dirty="0" err="1"/>
              <a:t>p</a:t>
            </a:r>
            <a:r>
              <a:rPr lang="cs-CZ" altLang="cs-CZ" dirty="0" err="1"/>
              <a:t>d</a:t>
            </a:r>
            <a:r>
              <a:rPr lang="cs-CZ" altLang="cs-CZ" i="1" dirty="0" err="1"/>
              <a:t>V</a:t>
            </a:r>
            <a:r>
              <a:rPr lang="cs-CZ" altLang="cs-CZ" dirty="0"/>
              <a:t>  +  </a:t>
            </a:r>
            <a:r>
              <a:rPr lang="cs-CZ" altLang="cs-CZ" dirty="0" err="1">
                <a:latin typeface="Symbol" panose="05050102010706020507" pitchFamily="18" charset="2"/>
              </a:rPr>
              <a:t>a</a:t>
            </a:r>
            <a:r>
              <a:rPr lang="cs-CZ" altLang="cs-CZ" dirty="0" err="1">
                <a:sym typeface="Symbol" panose="05050102010706020507" pitchFamily="18" charset="2"/>
              </a:rPr>
              <a:t></a:t>
            </a:r>
            <a:r>
              <a:rPr lang="cs-CZ" altLang="cs-CZ" i="1" dirty="0" err="1"/>
              <a:t>T</a:t>
            </a:r>
            <a:r>
              <a:rPr lang="cs-CZ" altLang="cs-CZ" dirty="0" err="1"/>
              <a:t>d</a:t>
            </a:r>
            <a:r>
              <a:rPr lang="cs-CZ" altLang="cs-CZ" i="1" dirty="0" err="1"/>
              <a:t>t</a:t>
            </a:r>
            <a:endParaRPr lang="cs-CZ" altLang="cs-CZ" i="1" dirty="0"/>
          </a:p>
          <a:p>
            <a:pPr eaLnBrk="1" hangingPunct="1">
              <a:lnSpc>
                <a:spcPct val="100000"/>
              </a:lnSpc>
            </a:pPr>
            <a:r>
              <a:rPr lang="cs-CZ" altLang="cs-CZ" dirty="0" err="1"/>
              <a:t>Mechanic</a:t>
            </a:r>
            <a:r>
              <a:rPr lang="en-GB" altLang="cs-CZ" dirty="0"/>
              <a:t>al efficiency</a:t>
            </a:r>
            <a:r>
              <a:rPr lang="cs-CZ" altLang="cs-CZ" dirty="0"/>
              <a:t>: </a:t>
            </a:r>
            <a:r>
              <a:rPr lang="cs-CZ" altLang="cs-CZ" i="1" dirty="0"/>
              <a:t>W</a:t>
            </a:r>
            <a:r>
              <a:rPr lang="cs-CZ" altLang="cs-CZ" dirty="0"/>
              <a:t>/</a:t>
            </a:r>
            <a:r>
              <a:rPr lang="cs-CZ" altLang="cs-CZ" i="1" dirty="0" err="1"/>
              <a:t>E</a:t>
            </a:r>
            <a:r>
              <a:rPr lang="cs-CZ" altLang="cs-CZ" i="1" baseline="-25000" dirty="0" err="1"/>
              <a:t>c</a:t>
            </a:r>
            <a:r>
              <a:rPr lang="en-GB" altLang="cs-CZ" baseline="-25000" dirty="0"/>
              <a:t> </a:t>
            </a:r>
            <a:r>
              <a:rPr lang="cs-CZ" altLang="cs-CZ" dirty="0"/>
              <a:t>(max. 10 %)</a:t>
            </a:r>
          </a:p>
        </p:txBody>
      </p:sp>
    </p:spTree>
    <p:extLst>
      <p:ext uri="{BB962C8B-B14F-4D97-AF65-F5344CB8AC3E}">
        <p14:creationId xmlns:p14="http://schemas.microsoft.com/office/powerpoint/2010/main" val="428770205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5">
            <a:extLst>
              <a:ext uri="{FF2B5EF4-FFF2-40B4-BE49-F238E27FC236}">
                <a16:creationId xmlns:a16="http://schemas.microsoft.com/office/drawing/2014/main" id="{BCD71647-BB9B-44D5-AD1B-54FC7B2D552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A83D1C5-8E67-4AA8-97D1-08CB2AD1287A}" type="slidenum">
              <a:rPr lang="cs-CZ" altLang="cs-CZ" sz="1400"/>
              <a:pPr>
                <a:spcBef>
                  <a:spcPct val="0"/>
                </a:spcBef>
                <a:buFontTx/>
                <a:buNone/>
              </a:pPr>
              <a:t>17</a:t>
            </a:fld>
            <a:endParaRPr lang="cs-CZ" altLang="cs-CZ" sz="1400"/>
          </a:p>
        </p:txBody>
      </p:sp>
      <p:sp>
        <p:nvSpPr>
          <p:cNvPr id="34819" name="Rectangle 2">
            <a:extLst>
              <a:ext uri="{FF2B5EF4-FFF2-40B4-BE49-F238E27FC236}">
                <a16:creationId xmlns:a16="http://schemas.microsoft.com/office/drawing/2014/main" id="{15A942BB-9792-41F3-A166-13A94BDC6F31}"/>
              </a:ext>
            </a:extLst>
          </p:cNvPr>
          <p:cNvSpPr>
            <a:spLocks noGrp="1" noChangeArrowheads="1"/>
          </p:cNvSpPr>
          <p:nvPr>
            <p:ph type="title"/>
          </p:nvPr>
        </p:nvSpPr>
        <p:spPr>
          <a:xfrm>
            <a:off x="720000" y="720000"/>
            <a:ext cx="6006621" cy="451576"/>
          </a:xfrm>
          <a:noFill/>
        </p:spPr>
        <p:txBody>
          <a:bodyPr/>
          <a:lstStyle/>
          <a:p>
            <a:pPr eaLnBrk="1" hangingPunct="1"/>
            <a:r>
              <a:rPr lang="en-GB" altLang="cs-CZ" sz="4000" dirty="0">
                <a:solidFill>
                  <a:srgbClr val="0000DC"/>
                </a:solidFill>
              </a:rPr>
              <a:t>Capillary ultrafiltration</a:t>
            </a:r>
          </a:p>
        </p:txBody>
      </p:sp>
      <p:graphicFrame>
        <p:nvGraphicFramePr>
          <p:cNvPr id="169053" name="Group 93">
            <a:extLst>
              <a:ext uri="{FF2B5EF4-FFF2-40B4-BE49-F238E27FC236}">
                <a16:creationId xmlns:a16="http://schemas.microsoft.com/office/drawing/2014/main" id="{26633675-D4B1-4281-8723-887FE31CB8B9}"/>
              </a:ext>
            </a:extLst>
          </p:cNvPr>
          <p:cNvGraphicFramePr>
            <a:graphicFrameLocks noGrp="1"/>
          </p:cNvGraphicFramePr>
          <p:nvPr/>
        </p:nvGraphicFramePr>
        <p:xfrm>
          <a:off x="1992314" y="1628776"/>
          <a:ext cx="7920037" cy="4618039"/>
        </p:xfrm>
        <a:graphic>
          <a:graphicData uri="http://schemas.openxmlformats.org/drawingml/2006/table">
            <a:tbl>
              <a:tblPr/>
              <a:tblGrid>
                <a:gridCol w="2827337">
                  <a:extLst>
                    <a:ext uri="{9D8B030D-6E8A-4147-A177-3AD203B41FA5}">
                      <a16:colId xmlns:a16="http://schemas.microsoft.com/office/drawing/2014/main" val="20000"/>
                    </a:ext>
                  </a:extLst>
                </a:gridCol>
                <a:gridCol w="2354263">
                  <a:extLst>
                    <a:ext uri="{9D8B030D-6E8A-4147-A177-3AD203B41FA5}">
                      <a16:colId xmlns:a16="http://schemas.microsoft.com/office/drawing/2014/main" val="20001"/>
                    </a:ext>
                  </a:extLst>
                </a:gridCol>
                <a:gridCol w="2738437">
                  <a:extLst>
                    <a:ext uri="{9D8B030D-6E8A-4147-A177-3AD203B41FA5}">
                      <a16:colId xmlns:a16="http://schemas.microsoft.com/office/drawing/2014/main" val="20002"/>
                    </a:ext>
                  </a:extLst>
                </a:gridCol>
              </a:tblGrid>
              <a:tr h="917691">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pressure [kPa]</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extLst>
                  <a:ext uri="{0D108BD9-81ED-4DB2-BD59-A6C34878D82A}">
                    <a16:rowId xmlns:a16="http://schemas.microsoft.com/office/drawing/2014/main" val="10000"/>
                  </a:ext>
                </a:extLst>
              </a:tr>
              <a:tr h="60491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arterial end</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lvl1pPr indent="252413"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252413"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venous end</a:t>
                      </a:r>
                    </a:p>
                  </a:txBody>
                  <a:tcPr marL="36000" marR="36000" marT="18002" marB="18002"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889553">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hydrostat. pressure</a:t>
                      </a:r>
                    </a:p>
                  </a:txBody>
                  <a:tcPr marL="36000" marR="36000" marT="18002" marB="18002"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4</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7</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2</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3</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889553">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oncotic pressure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cs-CZ" sz="2800" b="0" i="0" u="none" strike="noStrike" cap="none" normalizeH="0" baseline="0">
                        <a:ln>
                          <a:noFill/>
                        </a:ln>
                        <a:solidFill>
                          <a:schemeClr val="tx1"/>
                        </a:solidFill>
                        <a:effectLst/>
                        <a:latin typeface="Arial" charset="0"/>
                        <a:cs typeface="Times New Roman" pitchFamily="18"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-3</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5</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-3</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5</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316327">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filtration pressure</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1</a:t>
                      </a:r>
                      <a:r>
                        <a:rPr kumimoji="0" lang="cs-CZ" altLang="cs-CZ" sz="2800" b="0" i="0" u="none" strike="noStrike" cap="none" normalizeH="0" baseline="0">
                          <a:ln>
                            <a:noFill/>
                          </a:ln>
                          <a:solidFill>
                            <a:schemeClr val="tx1"/>
                          </a:solidFill>
                          <a:effectLst/>
                          <a:latin typeface="Arial" charset="0"/>
                          <a:cs typeface="Times New Roman" pitchFamily="18" charset="0"/>
                        </a:rPr>
                        <a:t>.</a:t>
                      </a:r>
                      <a:r>
                        <a:rPr kumimoji="0" lang="en-GB" altLang="cs-CZ" sz="2800" b="0" i="0" u="none" strike="noStrike" cap="none" normalizeH="0" baseline="0">
                          <a:ln>
                            <a:noFill/>
                          </a:ln>
                          <a:solidFill>
                            <a:schemeClr val="tx1"/>
                          </a:solidFill>
                          <a:effectLst/>
                          <a:latin typeface="Arial" charset="0"/>
                          <a:cs typeface="Times New Roman" pitchFamily="18" charset="0"/>
                        </a:rPr>
                        <a:t>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filtrate enters interstitium</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a:t>
                      </a:r>
                      <a:r>
                        <a:rPr kumimoji="0" lang="cs-CZ" altLang="cs-CZ" sz="2800" b="0" i="0" u="none" strike="noStrike" cap="none" normalizeH="0" baseline="0">
                          <a:ln>
                            <a:noFill/>
                          </a:ln>
                          <a:solidFill>
                            <a:schemeClr val="tx1"/>
                          </a:solidFill>
                          <a:effectLst/>
                          <a:latin typeface="Arial" charset="0"/>
                          <a:cs typeface="Times New Roman" pitchFamily="18" charset="0"/>
                        </a:rPr>
                        <a:t>1.</a:t>
                      </a:r>
                      <a:r>
                        <a:rPr kumimoji="0" lang="en-GB" altLang="cs-CZ" sz="2800" b="0" i="0" u="none" strike="noStrike" cap="none" normalizeH="0" baseline="0">
                          <a:ln>
                            <a:noFill/>
                          </a:ln>
                          <a:solidFill>
                            <a:schemeClr val="tx1"/>
                          </a:solidFill>
                          <a:effectLst/>
                          <a:latin typeface="Arial" charset="0"/>
                          <a:cs typeface="Times New Roman" pitchFamily="18" charset="0"/>
                        </a:rPr>
                        <a:t>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cs-CZ" sz="2800" b="0" i="0" u="none" strike="noStrike" cap="none" normalizeH="0" baseline="0">
                          <a:ln>
                            <a:noFill/>
                          </a:ln>
                          <a:solidFill>
                            <a:schemeClr val="tx1"/>
                          </a:solidFill>
                          <a:effectLst/>
                          <a:latin typeface="Arial" charset="0"/>
                          <a:cs typeface="Times New Roman" pitchFamily="18" charset="0"/>
                        </a:rPr>
                        <a:t>filtrate leaves interstitium</a:t>
                      </a:r>
                      <a:endParaRPr kumimoji="0" lang="en-GB" altLang="cs-CZ" sz="2800" b="0" i="0" u="none" strike="noStrike" cap="none" normalizeH="0" baseline="0">
                        <a:ln>
                          <a:noFill/>
                        </a:ln>
                        <a:solidFill>
                          <a:schemeClr val="tx1"/>
                        </a:solidFill>
                        <a:effectLst/>
                        <a:latin typeface="Arial" charset="0"/>
                      </a:endParaRPr>
                    </a:p>
                  </a:txBody>
                  <a:tcPr marL="36000" marR="36000" marT="18002" marB="18002" horzOverflow="overflow">
                    <a:lnL>
                      <a:noFill/>
                    </a:lnL>
                    <a:lnR>
                      <a:noFill/>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5737076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5">
            <a:extLst>
              <a:ext uri="{FF2B5EF4-FFF2-40B4-BE49-F238E27FC236}">
                <a16:creationId xmlns:a16="http://schemas.microsoft.com/office/drawing/2014/main" id="{68C67EB5-99B8-4913-B90C-D60E5840A4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3B964BC-E227-4DB6-A78B-FA9F60A0BABA}" type="slidenum">
              <a:rPr lang="cs-CZ" altLang="cs-CZ" sz="1400"/>
              <a:pPr>
                <a:spcBef>
                  <a:spcPct val="0"/>
                </a:spcBef>
                <a:buFontTx/>
                <a:buNone/>
              </a:pPr>
              <a:t>18</a:t>
            </a:fld>
            <a:endParaRPr lang="cs-CZ" altLang="cs-CZ" sz="1400"/>
          </a:p>
        </p:txBody>
      </p:sp>
      <p:sp>
        <p:nvSpPr>
          <p:cNvPr id="36867" name="Rectangle 5">
            <a:extLst>
              <a:ext uri="{FF2B5EF4-FFF2-40B4-BE49-F238E27FC236}">
                <a16:creationId xmlns:a16="http://schemas.microsoft.com/office/drawing/2014/main" id="{7206277A-1BDD-4501-98BA-B5EB5DAFCB87}"/>
              </a:ext>
            </a:extLst>
          </p:cNvPr>
          <p:cNvSpPr>
            <a:spLocks noGrp="1" noChangeArrowheads="1"/>
          </p:cNvSpPr>
          <p:nvPr>
            <p:ph type="title"/>
          </p:nvPr>
        </p:nvSpPr>
        <p:spPr>
          <a:xfrm>
            <a:off x="720000" y="720000"/>
            <a:ext cx="8718290" cy="451576"/>
          </a:xfrm>
        </p:spPr>
        <p:txBody>
          <a:bodyPr/>
          <a:lstStyle/>
          <a:p>
            <a:pPr eaLnBrk="1" hangingPunct="1"/>
            <a:r>
              <a:rPr lang="en-GB" altLang="cs-CZ" sz="4000" dirty="0">
                <a:solidFill>
                  <a:srgbClr val="0000DC"/>
                </a:solidFill>
              </a:rPr>
              <a:t>Filtration process in capillary loop</a:t>
            </a:r>
          </a:p>
        </p:txBody>
      </p:sp>
      <p:pic>
        <p:nvPicPr>
          <p:cNvPr id="36868" name="Picture 4" descr="6-7">
            <a:extLst>
              <a:ext uri="{FF2B5EF4-FFF2-40B4-BE49-F238E27FC236}">
                <a16:creationId xmlns:a16="http://schemas.microsoft.com/office/drawing/2014/main" id="{BF9CA8A5-F636-4E31-B03D-24AB52AC5B2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151313" y="1628776"/>
            <a:ext cx="3848100" cy="4525963"/>
          </a:xfrm>
          <a:noFill/>
        </p:spPr>
      </p:pic>
      <p:sp>
        <p:nvSpPr>
          <p:cNvPr id="36869" name="Text Box 7">
            <a:extLst>
              <a:ext uri="{FF2B5EF4-FFF2-40B4-BE49-F238E27FC236}">
                <a16:creationId xmlns:a16="http://schemas.microsoft.com/office/drawing/2014/main" id="{B2A9BE8B-06E7-42C4-8DEA-468FE4D4028A}"/>
              </a:ext>
            </a:extLst>
          </p:cNvPr>
          <p:cNvSpPr txBox="1">
            <a:spLocks noChangeArrowheads="1"/>
          </p:cNvSpPr>
          <p:nvPr/>
        </p:nvSpPr>
        <p:spPr bwMode="auto">
          <a:xfrm>
            <a:off x="1774825" y="1844676"/>
            <a:ext cx="2305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Oncotic pressure = 3</a:t>
            </a:r>
            <a:r>
              <a:rPr lang="cs-CZ" altLang="cs-CZ" sz="2000"/>
              <a:t>.</a:t>
            </a:r>
            <a:r>
              <a:rPr lang="en-GB" altLang="cs-CZ" sz="2000"/>
              <a:t>5 kPa</a:t>
            </a:r>
          </a:p>
        </p:txBody>
      </p:sp>
      <p:sp>
        <p:nvSpPr>
          <p:cNvPr id="36870" name="Text Box 8">
            <a:extLst>
              <a:ext uri="{FF2B5EF4-FFF2-40B4-BE49-F238E27FC236}">
                <a16:creationId xmlns:a16="http://schemas.microsoft.com/office/drawing/2014/main" id="{A91DD90B-756D-4B59-A3C3-11373D4E04DC}"/>
              </a:ext>
            </a:extLst>
          </p:cNvPr>
          <p:cNvSpPr txBox="1">
            <a:spLocks noChangeArrowheads="1"/>
          </p:cNvSpPr>
          <p:nvPr/>
        </p:nvSpPr>
        <p:spPr bwMode="auto">
          <a:xfrm>
            <a:off x="8472489" y="1628776"/>
            <a:ext cx="1944687"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Hydrostatic pressure:</a:t>
            </a:r>
          </a:p>
          <a:p>
            <a:pPr eaLnBrk="1" hangingPunct="1">
              <a:spcBef>
                <a:spcPct val="50000"/>
              </a:spcBef>
              <a:buFontTx/>
              <a:buNone/>
            </a:pPr>
            <a:r>
              <a:rPr lang="en-GB" altLang="cs-CZ" sz="2000"/>
              <a:t>= 4</a:t>
            </a:r>
            <a:r>
              <a:rPr lang="cs-CZ" altLang="cs-CZ" sz="2000"/>
              <a:t>.</a:t>
            </a:r>
            <a:r>
              <a:rPr lang="en-GB" altLang="cs-CZ" sz="2000"/>
              <a:t>7 kPa</a:t>
            </a:r>
          </a:p>
          <a:p>
            <a:pPr eaLnBrk="1" hangingPunct="1">
              <a:spcBef>
                <a:spcPct val="50000"/>
              </a:spcBef>
              <a:buFontTx/>
              <a:buNone/>
            </a:pPr>
            <a:r>
              <a:rPr lang="en-GB" altLang="cs-CZ" sz="2000"/>
              <a:t>= 2</a:t>
            </a:r>
            <a:r>
              <a:rPr lang="cs-CZ" altLang="cs-CZ" sz="2000"/>
              <a:t>.</a:t>
            </a:r>
            <a:r>
              <a:rPr lang="en-GB" altLang="cs-CZ" sz="2000"/>
              <a:t>3 kPa</a:t>
            </a:r>
          </a:p>
        </p:txBody>
      </p:sp>
      <p:sp>
        <p:nvSpPr>
          <p:cNvPr id="36871" name="Line 9">
            <a:extLst>
              <a:ext uri="{FF2B5EF4-FFF2-40B4-BE49-F238E27FC236}">
                <a16:creationId xmlns:a16="http://schemas.microsoft.com/office/drawing/2014/main" id="{F0AEA6C7-F738-4390-BD27-E2A1CAABF1BB}"/>
              </a:ext>
            </a:extLst>
          </p:cNvPr>
          <p:cNvSpPr>
            <a:spLocks noChangeShapeType="1"/>
          </p:cNvSpPr>
          <p:nvPr/>
        </p:nvSpPr>
        <p:spPr bwMode="auto">
          <a:xfrm flipH="1">
            <a:off x="4656139" y="2565401"/>
            <a:ext cx="3887787" cy="1008063"/>
          </a:xfrm>
          <a:prstGeom prst="line">
            <a:avLst/>
          </a:prstGeom>
          <a:noFill/>
          <a:ln w="38100">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36872" name="Line 10">
            <a:extLst>
              <a:ext uri="{FF2B5EF4-FFF2-40B4-BE49-F238E27FC236}">
                <a16:creationId xmlns:a16="http://schemas.microsoft.com/office/drawing/2014/main" id="{CEF74A5B-7854-4CC9-90FD-7329E1E5EDCB}"/>
              </a:ext>
            </a:extLst>
          </p:cNvPr>
          <p:cNvSpPr>
            <a:spLocks noChangeShapeType="1"/>
          </p:cNvSpPr>
          <p:nvPr/>
        </p:nvSpPr>
        <p:spPr bwMode="auto">
          <a:xfrm flipH="1">
            <a:off x="7751764" y="3068638"/>
            <a:ext cx="720725" cy="144462"/>
          </a:xfrm>
          <a:prstGeom prst="line">
            <a:avLst/>
          </a:prstGeom>
          <a:noFill/>
          <a:ln w="38100">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36873" name="Text Box 12">
            <a:extLst>
              <a:ext uri="{FF2B5EF4-FFF2-40B4-BE49-F238E27FC236}">
                <a16:creationId xmlns:a16="http://schemas.microsoft.com/office/drawing/2014/main" id="{AF801F8D-223D-4B12-89E4-A6964652ED07}"/>
              </a:ext>
            </a:extLst>
          </p:cNvPr>
          <p:cNvSpPr txBox="1">
            <a:spLocks noChangeArrowheads="1"/>
          </p:cNvSpPr>
          <p:nvPr/>
        </p:nvSpPr>
        <p:spPr bwMode="auto">
          <a:xfrm>
            <a:off x="5159375" y="3500438"/>
            <a:ext cx="1944688"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600" b="1"/>
              <a:t>filtration pressure</a:t>
            </a:r>
          </a:p>
        </p:txBody>
      </p:sp>
      <p:sp>
        <p:nvSpPr>
          <p:cNvPr id="36874" name="Text Box 13">
            <a:extLst>
              <a:ext uri="{FF2B5EF4-FFF2-40B4-BE49-F238E27FC236}">
                <a16:creationId xmlns:a16="http://schemas.microsoft.com/office/drawing/2014/main" id="{7D6F4D7D-A64C-49EF-B91E-48B52B2C7F01}"/>
              </a:ext>
            </a:extLst>
          </p:cNvPr>
          <p:cNvSpPr txBox="1">
            <a:spLocks noChangeArrowheads="1"/>
          </p:cNvSpPr>
          <p:nvPr/>
        </p:nvSpPr>
        <p:spPr bwMode="auto">
          <a:xfrm>
            <a:off x="5591175" y="4292600"/>
            <a:ext cx="107950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600" b="1"/>
              <a:t>capillary</a:t>
            </a:r>
          </a:p>
        </p:txBody>
      </p:sp>
    </p:spTree>
    <p:extLst>
      <p:ext uri="{BB962C8B-B14F-4D97-AF65-F5344CB8AC3E}">
        <p14:creationId xmlns:p14="http://schemas.microsoft.com/office/powerpoint/2010/main" val="290545377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číslo snímku 5">
            <a:extLst>
              <a:ext uri="{FF2B5EF4-FFF2-40B4-BE49-F238E27FC236}">
                <a16:creationId xmlns:a16="http://schemas.microsoft.com/office/drawing/2014/main" id="{200BB1C7-F4F1-4129-8FFC-3E0F0EF671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D6A361D-0C8C-4C82-AC70-9640574A045C}" type="slidenum">
              <a:rPr lang="cs-CZ" altLang="cs-CZ" sz="1400"/>
              <a:pPr>
                <a:spcBef>
                  <a:spcPct val="0"/>
                </a:spcBef>
                <a:buFontTx/>
                <a:buNone/>
              </a:pPr>
              <a:t>19</a:t>
            </a:fld>
            <a:endParaRPr lang="cs-CZ" altLang="cs-CZ" sz="1400"/>
          </a:p>
        </p:txBody>
      </p:sp>
      <p:sp>
        <p:nvSpPr>
          <p:cNvPr id="38915" name="Rectangle 2">
            <a:extLst>
              <a:ext uri="{FF2B5EF4-FFF2-40B4-BE49-F238E27FC236}">
                <a16:creationId xmlns:a16="http://schemas.microsoft.com/office/drawing/2014/main" id="{7E698A15-C61F-429F-B3D8-5FBBE5ACA467}"/>
              </a:ext>
            </a:extLst>
          </p:cNvPr>
          <p:cNvSpPr>
            <a:spLocks noGrp="1" noChangeArrowheads="1"/>
          </p:cNvSpPr>
          <p:nvPr>
            <p:ph type="title"/>
          </p:nvPr>
        </p:nvSpPr>
        <p:spPr>
          <a:xfrm>
            <a:off x="1981200" y="274639"/>
            <a:ext cx="6773917" cy="777875"/>
          </a:xfrm>
        </p:spPr>
        <p:txBody>
          <a:bodyPr/>
          <a:lstStyle/>
          <a:p>
            <a:pPr eaLnBrk="1" hangingPunct="1"/>
            <a:r>
              <a:rPr lang="cs-CZ" altLang="cs-CZ" dirty="0">
                <a:solidFill>
                  <a:srgbClr val="0000DC"/>
                </a:solidFill>
              </a:rPr>
              <a:t>!!!!!!!!!!!!!</a:t>
            </a:r>
          </a:p>
        </p:txBody>
      </p:sp>
      <p:pic>
        <p:nvPicPr>
          <p:cNvPr id="38916" name="Picture 5" descr="Group of starving children.  Where&amp;apos;s your god now?">
            <a:extLst>
              <a:ext uri="{FF2B5EF4-FFF2-40B4-BE49-F238E27FC236}">
                <a16:creationId xmlns:a16="http://schemas.microsoft.com/office/drawing/2014/main" id="{3B032C69-894E-4B7A-8974-11D68985BA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8439" y="1125538"/>
            <a:ext cx="435133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Text Box 6">
            <a:extLst>
              <a:ext uri="{FF2B5EF4-FFF2-40B4-BE49-F238E27FC236}">
                <a16:creationId xmlns:a16="http://schemas.microsoft.com/office/drawing/2014/main" id="{1F2E3F29-231E-4E98-B7B3-E93A59FDF416}"/>
              </a:ext>
            </a:extLst>
          </p:cNvPr>
          <p:cNvSpPr txBox="1">
            <a:spLocks noChangeArrowheads="1"/>
          </p:cNvSpPr>
          <p:nvPr/>
        </p:nvSpPr>
        <p:spPr bwMode="auto">
          <a:xfrm>
            <a:off x="1847851" y="5949951"/>
            <a:ext cx="8569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Oedemas arise due to low protein level in blood plasma, which causes low oncotic pressure and increases so the filtration pressure.</a:t>
            </a:r>
          </a:p>
        </p:txBody>
      </p:sp>
    </p:spTree>
    <p:extLst>
      <p:ext uri="{BB962C8B-B14F-4D97-AF65-F5344CB8AC3E}">
        <p14:creationId xmlns:p14="http://schemas.microsoft.com/office/powerpoint/2010/main" val="12684225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a:extLst>
              <a:ext uri="{FF2B5EF4-FFF2-40B4-BE49-F238E27FC236}">
                <a16:creationId xmlns:a16="http://schemas.microsoft.com/office/drawing/2014/main" id="{214B82F0-E1EC-4E67-94CA-89731FBA4C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EB4C2AC-7B14-46C1-9DE4-326614FBB2F9}" type="slidenum">
              <a:rPr lang="cs-CZ" altLang="cs-CZ" sz="1400"/>
              <a:pPr>
                <a:spcBef>
                  <a:spcPct val="0"/>
                </a:spcBef>
                <a:buFontTx/>
                <a:buNone/>
              </a:pPr>
              <a:t>2</a:t>
            </a:fld>
            <a:endParaRPr lang="cs-CZ" altLang="cs-CZ" sz="1400"/>
          </a:p>
        </p:txBody>
      </p:sp>
      <p:sp>
        <p:nvSpPr>
          <p:cNvPr id="5123" name="Rectangle 2">
            <a:extLst>
              <a:ext uri="{FF2B5EF4-FFF2-40B4-BE49-F238E27FC236}">
                <a16:creationId xmlns:a16="http://schemas.microsoft.com/office/drawing/2014/main" id="{4D636769-BD7B-4738-9A33-CA6001004D4D}"/>
              </a:ext>
            </a:extLst>
          </p:cNvPr>
          <p:cNvSpPr>
            <a:spLocks noGrp="1" noChangeArrowheads="1"/>
          </p:cNvSpPr>
          <p:nvPr>
            <p:ph type="title"/>
          </p:nvPr>
        </p:nvSpPr>
        <p:spPr>
          <a:xfrm>
            <a:off x="807465" y="393996"/>
            <a:ext cx="4448347" cy="451576"/>
          </a:xfrm>
        </p:spPr>
        <p:txBody>
          <a:bodyPr/>
          <a:lstStyle/>
          <a:p>
            <a:pPr eaLnBrk="1" hangingPunct="1"/>
            <a:r>
              <a:rPr lang="en-GB" altLang="cs-CZ" dirty="0"/>
              <a:t>Lecture outline</a:t>
            </a:r>
          </a:p>
        </p:txBody>
      </p:sp>
      <p:sp>
        <p:nvSpPr>
          <p:cNvPr id="5124" name="Rectangle 3">
            <a:extLst>
              <a:ext uri="{FF2B5EF4-FFF2-40B4-BE49-F238E27FC236}">
                <a16:creationId xmlns:a16="http://schemas.microsoft.com/office/drawing/2014/main" id="{1BD69C7C-DB84-4765-9B0B-428EB894A027}"/>
              </a:ext>
            </a:extLst>
          </p:cNvPr>
          <p:cNvSpPr>
            <a:spLocks noGrp="1" noChangeArrowheads="1"/>
          </p:cNvSpPr>
          <p:nvPr>
            <p:ph type="body" idx="1"/>
          </p:nvPr>
        </p:nvSpPr>
        <p:spPr/>
        <p:txBody>
          <a:bodyPr/>
          <a:lstStyle/>
          <a:p>
            <a:pPr eaLnBrk="1" hangingPunct="1"/>
            <a:r>
              <a:rPr lang="en-GB" altLang="cs-CZ" sz="2800"/>
              <a:t>Mechanical properties of blood vessels</a:t>
            </a:r>
          </a:p>
          <a:p>
            <a:pPr eaLnBrk="1" hangingPunct="1"/>
            <a:r>
              <a:rPr lang="en-GB" altLang="cs-CZ" sz="2800"/>
              <a:t>Reynolds number</a:t>
            </a:r>
          </a:p>
          <a:p>
            <a:pPr eaLnBrk="1" hangingPunct="1"/>
            <a:r>
              <a:rPr lang="en-GB" altLang="cs-CZ" sz="2800"/>
              <a:t>Blood flow in blood vessels</a:t>
            </a:r>
          </a:p>
          <a:p>
            <a:pPr eaLnBrk="1" hangingPunct="1"/>
            <a:r>
              <a:rPr lang="en-GB" altLang="cs-CZ" sz="2800"/>
              <a:t>Peripheral resistance of blood vessels</a:t>
            </a:r>
          </a:p>
          <a:p>
            <a:pPr eaLnBrk="1" hangingPunct="1"/>
            <a:r>
              <a:rPr lang="en-GB" altLang="cs-CZ" sz="2800"/>
              <a:t>Mechanical work and power of heart</a:t>
            </a:r>
          </a:p>
          <a:p>
            <a:pPr eaLnBrk="1" hangingPunct="1"/>
            <a:r>
              <a:rPr lang="en-GB" altLang="cs-CZ" sz="2800"/>
              <a:t>Capillary ultrafiltration</a:t>
            </a:r>
          </a:p>
          <a:p>
            <a:pPr eaLnBrk="1" hangingPunct="1"/>
            <a:r>
              <a:rPr lang="en-GB" altLang="cs-CZ" sz="2800"/>
              <a:t>Kidneys: renal work and glomerular ultrafiltration</a:t>
            </a:r>
          </a:p>
          <a:p>
            <a:pPr eaLnBrk="1" hangingPunct="1"/>
            <a:r>
              <a:rPr lang="en-GB" altLang="cs-CZ" sz="2800"/>
              <a:t>Blood pressure measurement</a:t>
            </a:r>
          </a:p>
        </p:txBody>
      </p:sp>
    </p:spTree>
    <p:extLst>
      <p:ext uri="{BB962C8B-B14F-4D97-AF65-F5344CB8AC3E}">
        <p14:creationId xmlns:p14="http://schemas.microsoft.com/office/powerpoint/2010/main" val="50244537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číslo snímku 5">
            <a:extLst>
              <a:ext uri="{FF2B5EF4-FFF2-40B4-BE49-F238E27FC236}">
                <a16:creationId xmlns:a16="http://schemas.microsoft.com/office/drawing/2014/main" id="{0023D34D-2F76-4DB3-9FB6-6EA582A949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7C6A0E7-9071-41A6-966C-A57A3ADC98CF}" type="slidenum">
              <a:rPr lang="cs-CZ" altLang="cs-CZ" sz="1400"/>
              <a:pPr>
                <a:spcBef>
                  <a:spcPct val="0"/>
                </a:spcBef>
                <a:buFontTx/>
                <a:buNone/>
              </a:pPr>
              <a:t>20</a:t>
            </a:fld>
            <a:endParaRPr lang="cs-CZ" altLang="cs-CZ" sz="1400"/>
          </a:p>
        </p:txBody>
      </p:sp>
      <p:sp>
        <p:nvSpPr>
          <p:cNvPr id="40963" name="Rectangle 2">
            <a:extLst>
              <a:ext uri="{FF2B5EF4-FFF2-40B4-BE49-F238E27FC236}">
                <a16:creationId xmlns:a16="http://schemas.microsoft.com/office/drawing/2014/main" id="{4D21262D-061E-4302-A10A-3ECCC63E1B47}"/>
              </a:ext>
            </a:extLst>
          </p:cNvPr>
          <p:cNvSpPr>
            <a:spLocks noGrp="1" noChangeArrowheads="1"/>
          </p:cNvSpPr>
          <p:nvPr>
            <p:ph type="title"/>
          </p:nvPr>
        </p:nvSpPr>
        <p:spPr>
          <a:xfrm>
            <a:off x="614896" y="362649"/>
            <a:ext cx="10753200" cy="451576"/>
          </a:xfrm>
          <a:noFill/>
        </p:spPr>
        <p:txBody>
          <a:bodyPr/>
          <a:lstStyle/>
          <a:p>
            <a:pPr eaLnBrk="1" hangingPunct="1"/>
            <a:r>
              <a:rPr lang="en-GB" altLang="cs-CZ" sz="3600" dirty="0">
                <a:solidFill>
                  <a:srgbClr val="0000DC"/>
                </a:solidFill>
              </a:rPr>
              <a:t>Kidneys: renal work and glomerular ultrafiltration</a:t>
            </a:r>
            <a:endParaRPr lang="cs-CZ" altLang="cs-CZ" sz="3600" dirty="0">
              <a:solidFill>
                <a:srgbClr val="0000DC"/>
              </a:solidFill>
            </a:endParaRPr>
          </a:p>
        </p:txBody>
      </p:sp>
      <p:sp>
        <p:nvSpPr>
          <p:cNvPr id="40964" name="Rectangle 3">
            <a:extLst>
              <a:ext uri="{FF2B5EF4-FFF2-40B4-BE49-F238E27FC236}">
                <a16:creationId xmlns:a16="http://schemas.microsoft.com/office/drawing/2014/main" id="{F33F73DE-81B9-4631-B88D-D679596191EB}"/>
              </a:ext>
            </a:extLst>
          </p:cNvPr>
          <p:cNvSpPr>
            <a:spLocks noGrp="1" noChangeArrowheads="1"/>
          </p:cNvSpPr>
          <p:nvPr>
            <p:ph type="body" idx="1"/>
          </p:nvPr>
        </p:nvSpPr>
        <p:spPr>
          <a:xfrm>
            <a:off x="599089" y="1600200"/>
            <a:ext cx="10100441" cy="4997450"/>
          </a:xfrm>
        </p:spPr>
        <p:txBody>
          <a:bodyPr/>
          <a:lstStyle/>
          <a:p>
            <a:pPr marL="0" indent="17463" eaLnBrk="1" hangingPunct="1">
              <a:lnSpc>
                <a:spcPct val="100000"/>
              </a:lnSpc>
            </a:pPr>
            <a:r>
              <a:rPr lang="en-GB" altLang="cs-CZ" sz="2400" dirty="0"/>
              <a:t>The osmotic work necessary to transfer a substance from a medium with substance concentration </a:t>
            </a:r>
            <a:r>
              <a:rPr lang="cs-CZ" altLang="cs-CZ" sz="2400" dirty="0"/>
              <a:t>C</a:t>
            </a:r>
            <a:r>
              <a:rPr lang="cs-CZ" altLang="cs-CZ" sz="2400" baseline="-25000" dirty="0"/>
              <a:t>2</a:t>
            </a:r>
            <a:r>
              <a:rPr lang="cs-CZ" altLang="cs-CZ" sz="2400" dirty="0"/>
              <a:t> </a:t>
            </a:r>
            <a:r>
              <a:rPr lang="en-GB" altLang="cs-CZ" sz="2400" dirty="0"/>
              <a:t>to the medium with substance concentration</a:t>
            </a:r>
            <a:r>
              <a:rPr lang="cs-CZ" altLang="cs-CZ" sz="2400" dirty="0"/>
              <a:t> C</a:t>
            </a:r>
            <a:r>
              <a:rPr lang="cs-CZ" altLang="cs-CZ" sz="2400" baseline="-25000" dirty="0"/>
              <a:t>1</a:t>
            </a:r>
            <a:r>
              <a:rPr lang="cs-CZ" altLang="cs-CZ" sz="2400" dirty="0"/>
              <a:t>. </a:t>
            </a:r>
            <a:r>
              <a:rPr lang="en-GB" altLang="cs-CZ" sz="2400" dirty="0"/>
              <a:t>(It is transfer of needful substances from primary urine back to the blood</a:t>
            </a:r>
            <a:r>
              <a:rPr lang="cs-CZ" altLang="cs-CZ" sz="2400" dirty="0"/>
              <a:t>.</a:t>
            </a:r>
            <a:r>
              <a:rPr lang="en-GB" altLang="cs-CZ" sz="2400" dirty="0"/>
              <a:t>)</a:t>
            </a:r>
            <a:endParaRPr lang="cs-CZ" altLang="cs-CZ" sz="2400" dirty="0"/>
          </a:p>
          <a:p>
            <a:pPr marL="0" indent="17463" eaLnBrk="1" hangingPunct="1">
              <a:lnSpc>
                <a:spcPct val="100000"/>
              </a:lnSpc>
            </a:pPr>
            <a:endParaRPr lang="cs-CZ" altLang="cs-CZ" sz="2400" dirty="0"/>
          </a:p>
          <a:p>
            <a:pPr marL="0" indent="17463" algn="ctr" eaLnBrk="1" hangingPunct="1">
              <a:lnSpc>
                <a:spcPct val="100000"/>
              </a:lnSpc>
              <a:buFontTx/>
              <a:buNone/>
            </a:pPr>
            <a:r>
              <a:rPr lang="cs-CZ" altLang="cs-CZ" sz="2400" i="1" dirty="0"/>
              <a:t>W = 2.3 </a:t>
            </a:r>
            <a:r>
              <a:rPr lang="cs-CZ" altLang="cs-CZ" sz="2400" i="1" dirty="0" err="1"/>
              <a:t>nRT</a:t>
            </a:r>
            <a:r>
              <a:rPr lang="cs-CZ" altLang="cs-CZ" sz="2400" i="1" dirty="0"/>
              <a:t> </a:t>
            </a:r>
            <a:r>
              <a:rPr lang="cs-CZ" altLang="cs-CZ" sz="2400" dirty="0"/>
              <a:t>log</a:t>
            </a:r>
            <a:r>
              <a:rPr lang="cs-CZ" altLang="cs-CZ" sz="2400" i="1" dirty="0"/>
              <a:t>C</a:t>
            </a:r>
            <a:r>
              <a:rPr lang="cs-CZ" altLang="cs-CZ" sz="2400" i="1" baseline="-25000" dirty="0"/>
              <a:t>1</a:t>
            </a:r>
            <a:r>
              <a:rPr lang="cs-CZ" altLang="cs-CZ" sz="2400" i="1" dirty="0"/>
              <a:t>/C</a:t>
            </a:r>
            <a:r>
              <a:rPr lang="cs-CZ" altLang="cs-CZ" sz="2400" i="1" baseline="-25000" dirty="0"/>
              <a:t>2</a:t>
            </a:r>
          </a:p>
          <a:p>
            <a:pPr marL="0" indent="17463" algn="ctr" eaLnBrk="1" hangingPunct="1">
              <a:lnSpc>
                <a:spcPct val="100000"/>
              </a:lnSpc>
              <a:buFontTx/>
              <a:buNone/>
            </a:pPr>
            <a:endParaRPr lang="cs-CZ" altLang="cs-CZ" sz="2400" baseline="-25000" dirty="0"/>
          </a:p>
          <a:p>
            <a:pPr marL="0" indent="17463" eaLnBrk="1" hangingPunct="1">
              <a:lnSpc>
                <a:spcPct val="100000"/>
              </a:lnSpc>
            </a:pPr>
            <a:r>
              <a:rPr lang="en-GB" altLang="cs-CZ" sz="2400" b="1" dirty="0"/>
              <a:t>Glomerular ultrafiltration</a:t>
            </a:r>
            <a:r>
              <a:rPr lang="cs-CZ" altLang="cs-CZ" sz="2400" b="1" dirty="0"/>
              <a:t>:</a:t>
            </a:r>
          </a:p>
          <a:p>
            <a:pPr marL="0" indent="17463" eaLnBrk="1" hangingPunct="1">
              <a:lnSpc>
                <a:spcPct val="100000"/>
              </a:lnSpc>
              <a:buFontTx/>
              <a:buNone/>
            </a:pPr>
            <a:r>
              <a:rPr lang="cs-CZ" altLang="cs-CZ" sz="2400" dirty="0" err="1"/>
              <a:t>Hydrostatic</a:t>
            </a:r>
            <a:r>
              <a:rPr lang="en-GB" altLang="cs-CZ" sz="2400" dirty="0"/>
              <a:t> pressure in </a:t>
            </a:r>
            <a:r>
              <a:rPr lang="cs-CZ" altLang="cs-CZ" sz="2400" dirty="0"/>
              <a:t>glomerul</a:t>
            </a:r>
            <a:r>
              <a:rPr lang="en-GB" altLang="cs-CZ" sz="2400" dirty="0" err="1"/>
              <a:t>ar</a:t>
            </a:r>
            <a:r>
              <a:rPr lang="cs-CZ" altLang="cs-CZ" sz="2400" dirty="0"/>
              <a:t> </a:t>
            </a:r>
            <a:r>
              <a:rPr lang="en-GB" altLang="cs-CZ" sz="2400" dirty="0"/>
              <a:t>capillaries is about</a:t>
            </a:r>
            <a:r>
              <a:rPr lang="cs-CZ" altLang="cs-CZ" sz="2400" dirty="0"/>
              <a:t> 6.6 </a:t>
            </a:r>
            <a:r>
              <a:rPr lang="cs-CZ" altLang="cs-CZ" sz="2400" dirty="0" err="1"/>
              <a:t>kPa</a:t>
            </a:r>
            <a:r>
              <a:rPr lang="cs-CZ" altLang="cs-CZ" sz="2400" dirty="0"/>
              <a:t> (50 </a:t>
            </a:r>
            <a:r>
              <a:rPr lang="cs-CZ" altLang="cs-CZ" sz="2400" dirty="0" err="1"/>
              <a:t>mmHg</a:t>
            </a:r>
            <a:r>
              <a:rPr lang="cs-CZ" altLang="cs-CZ" sz="2400" dirty="0"/>
              <a:t>). </a:t>
            </a:r>
            <a:r>
              <a:rPr lang="en-GB" altLang="cs-CZ" sz="2400" dirty="0"/>
              <a:t>The following pressures have opposite effect:</a:t>
            </a:r>
            <a:r>
              <a:rPr lang="cs-CZ" altLang="cs-CZ" sz="2400" dirty="0"/>
              <a:t> </a:t>
            </a:r>
            <a:r>
              <a:rPr lang="cs-CZ" altLang="cs-CZ" sz="2400" dirty="0" err="1"/>
              <a:t>hydrostatic</a:t>
            </a:r>
            <a:r>
              <a:rPr lang="en-GB" altLang="cs-CZ" sz="2400" dirty="0"/>
              <a:t> pressure</a:t>
            </a:r>
            <a:r>
              <a:rPr lang="cs-CZ" altLang="cs-CZ" sz="2400" dirty="0"/>
              <a:t> </a:t>
            </a:r>
            <a:r>
              <a:rPr lang="en-GB" altLang="cs-CZ" sz="2400" dirty="0"/>
              <a:t>in</a:t>
            </a:r>
            <a:r>
              <a:rPr lang="cs-CZ" altLang="cs-CZ" sz="2400" dirty="0"/>
              <a:t> </a:t>
            </a:r>
            <a:r>
              <a:rPr lang="cs-CZ" altLang="cs-CZ" sz="2400" dirty="0" err="1"/>
              <a:t>Bowman</a:t>
            </a:r>
            <a:r>
              <a:rPr lang="en-GB" altLang="cs-CZ" sz="2400" dirty="0"/>
              <a:t>’s capsule</a:t>
            </a:r>
            <a:r>
              <a:rPr lang="cs-CZ" altLang="cs-CZ" sz="2400" dirty="0"/>
              <a:t> – 1.3 </a:t>
            </a:r>
            <a:r>
              <a:rPr lang="cs-CZ" altLang="cs-CZ" sz="2400" dirty="0" err="1"/>
              <a:t>kPa</a:t>
            </a:r>
            <a:r>
              <a:rPr lang="cs-CZ" altLang="cs-CZ" sz="2400" dirty="0"/>
              <a:t> (10 mm </a:t>
            </a:r>
            <a:r>
              <a:rPr lang="cs-CZ" altLang="cs-CZ" sz="2400" dirty="0" err="1"/>
              <a:t>Hg</a:t>
            </a:r>
            <a:r>
              <a:rPr lang="cs-CZ" altLang="cs-CZ" sz="2400" dirty="0"/>
              <a:t>) a</a:t>
            </a:r>
            <a:r>
              <a:rPr lang="en-GB" altLang="cs-CZ" sz="2400" dirty="0" err="1"/>
              <a:t>nd</a:t>
            </a:r>
            <a:r>
              <a:rPr lang="cs-CZ" altLang="cs-CZ" sz="2400" dirty="0"/>
              <a:t> on</a:t>
            </a:r>
            <a:r>
              <a:rPr lang="en-GB" altLang="cs-CZ" sz="2400" dirty="0"/>
              <a:t>c</a:t>
            </a:r>
            <a:r>
              <a:rPr lang="cs-CZ" altLang="cs-CZ" sz="2400" dirty="0" err="1"/>
              <a:t>otic</a:t>
            </a:r>
            <a:r>
              <a:rPr lang="cs-CZ" altLang="cs-CZ" sz="2400" dirty="0"/>
              <a:t> </a:t>
            </a:r>
            <a:r>
              <a:rPr lang="en-GB" altLang="cs-CZ" sz="2400" dirty="0"/>
              <a:t>pressure of </a:t>
            </a:r>
            <a:r>
              <a:rPr lang="cs-CZ" altLang="cs-CZ" sz="2400" dirty="0"/>
              <a:t>plasma</a:t>
            </a:r>
            <a:r>
              <a:rPr lang="en-GB" altLang="cs-CZ" sz="2400" dirty="0"/>
              <a:t> proteins</a:t>
            </a:r>
            <a:r>
              <a:rPr lang="cs-CZ" altLang="cs-CZ" sz="2400" dirty="0"/>
              <a:t> – 3.3 </a:t>
            </a:r>
            <a:r>
              <a:rPr lang="cs-CZ" altLang="cs-CZ" sz="2400" dirty="0" err="1"/>
              <a:t>kPa</a:t>
            </a:r>
            <a:r>
              <a:rPr lang="cs-CZ" altLang="cs-CZ" sz="2400" dirty="0"/>
              <a:t> (25 mm </a:t>
            </a:r>
            <a:r>
              <a:rPr lang="cs-CZ" altLang="cs-CZ" sz="2400" dirty="0" err="1"/>
              <a:t>Hg</a:t>
            </a:r>
            <a:r>
              <a:rPr lang="cs-CZ" altLang="cs-CZ" sz="2400" dirty="0"/>
              <a:t>), </a:t>
            </a:r>
            <a:r>
              <a:rPr lang="en-GB" altLang="cs-CZ" sz="2400" dirty="0"/>
              <a:t>so the resulting filtration pressure in glomerulus is </a:t>
            </a:r>
            <a:r>
              <a:rPr lang="cs-CZ" altLang="cs-CZ" sz="2400" dirty="0">
                <a:solidFill>
                  <a:srgbClr val="FF0066"/>
                </a:solidFill>
              </a:rPr>
              <a:t>2 </a:t>
            </a:r>
            <a:r>
              <a:rPr lang="cs-CZ" altLang="cs-CZ" sz="2400" dirty="0" err="1">
                <a:solidFill>
                  <a:srgbClr val="FF0066"/>
                </a:solidFill>
              </a:rPr>
              <a:t>kPa</a:t>
            </a:r>
            <a:r>
              <a:rPr lang="cs-CZ" altLang="cs-CZ" sz="2400" dirty="0">
                <a:solidFill>
                  <a:srgbClr val="FF0066"/>
                </a:solidFill>
              </a:rPr>
              <a:t> (15 </a:t>
            </a:r>
            <a:r>
              <a:rPr lang="cs-CZ" altLang="cs-CZ" sz="2400" dirty="0" err="1">
                <a:solidFill>
                  <a:srgbClr val="FF0066"/>
                </a:solidFill>
              </a:rPr>
              <a:t>mmHg</a:t>
            </a:r>
            <a:r>
              <a:rPr lang="cs-CZ" altLang="cs-CZ" sz="2400" dirty="0">
                <a:solidFill>
                  <a:srgbClr val="FF0066"/>
                </a:solidFill>
              </a:rPr>
              <a:t>)</a:t>
            </a:r>
            <a:r>
              <a:rPr lang="en-GB" altLang="cs-CZ" sz="2400" dirty="0">
                <a:solidFill>
                  <a:srgbClr val="FF0066"/>
                </a:solidFill>
              </a:rPr>
              <a:t> </a:t>
            </a:r>
            <a:r>
              <a:rPr lang="en-GB" altLang="cs-CZ" sz="2400" dirty="0"/>
              <a:t>under normal circumstances</a:t>
            </a:r>
            <a:r>
              <a:rPr lang="cs-CZ" altLang="cs-CZ" sz="2400" dirty="0"/>
              <a:t>.</a:t>
            </a:r>
          </a:p>
        </p:txBody>
      </p:sp>
    </p:spTree>
    <p:extLst>
      <p:ext uri="{BB962C8B-B14F-4D97-AF65-F5344CB8AC3E}">
        <p14:creationId xmlns:p14="http://schemas.microsoft.com/office/powerpoint/2010/main" val="121088367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číslo snímku 5">
            <a:extLst>
              <a:ext uri="{FF2B5EF4-FFF2-40B4-BE49-F238E27FC236}">
                <a16:creationId xmlns:a16="http://schemas.microsoft.com/office/drawing/2014/main" id="{5D51E068-DB2E-4C79-BCB6-114850029CC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AA9D787-31BA-4901-8DCB-F280BC1E171D}" type="slidenum">
              <a:rPr lang="cs-CZ" altLang="cs-CZ" sz="1400"/>
              <a:pPr>
                <a:spcBef>
                  <a:spcPct val="0"/>
                </a:spcBef>
                <a:buFontTx/>
                <a:buNone/>
              </a:pPr>
              <a:t>21</a:t>
            </a:fld>
            <a:endParaRPr lang="cs-CZ" altLang="cs-CZ" sz="1400"/>
          </a:p>
        </p:txBody>
      </p:sp>
      <p:sp>
        <p:nvSpPr>
          <p:cNvPr id="43011" name="Rectangle 2">
            <a:extLst>
              <a:ext uri="{FF2B5EF4-FFF2-40B4-BE49-F238E27FC236}">
                <a16:creationId xmlns:a16="http://schemas.microsoft.com/office/drawing/2014/main" id="{8233134F-25BE-4C29-877E-D3A85FB400C7}"/>
              </a:ext>
            </a:extLst>
          </p:cNvPr>
          <p:cNvSpPr>
            <a:spLocks noGrp="1" noChangeArrowheads="1"/>
          </p:cNvSpPr>
          <p:nvPr>
            <p:ph type="title"/>
          </p:nvPr>
        </p:nvSpPr>
        <p:spPr>
          <a:xfrm>
            <a:off x="1077352" y="320607"/>
            <a:ext cx="6679282" cy="451576"/>
          </a:xfrm>
        </p:spPr>
        <p:txBody>
          <a:bodyPr/>
          <a:lstStyle/>
          <a:p>
            <a:pPr eaLnBrk="1" hangingPunct="1"/>
            <a:r>
              <a:rPr lang="cs-CZ" altLang="cs-CZ" dirty="0">
                <a:solidFill>
                  <a:srgbClr val="0000DC"/>
                </a:solidFill>
              </a:rPr>
              <a:t>Glomerulus</a:t>
            </a:r>
            <a:br>
              <a:rPr lang="cs-CZ" altLang="cs-CZ" dirty="0">
                <a:solidFill>
                  <a:schemeClr val="tx1"/>
                </a:solidFill>
              </a:rPr>
            </a:br>
            <a:r>
              <a:rPr lang="cs-CZ" altLang="cs-CZ" sz="1600" dirty="0">
                <a:solidFill>
                  <a:schemeClr val="tx1"/>
                </a:solidFill>
              </a:rPr>
              <a:t>http://coe.fgcu.edu/faculty/greenep/kidney/Glomerulus.html</a:t>
            </a:r>
          </a:p>
        </p:txBody>
      </p:sp>
      <p:pic>
        <p:nvPicPr>
          <p:cNvPr id="43012" name="Picture 5" descr="glomer3">
            <a:extLst>
              <a:ext uri="{FF2B5EF4-FFF2-40B4-BE49-F238E27FC236}">
                <a16:creationId xmlns:a16="http://schemas.microsoft.com/office/drawing/2014/main" id="{1C95B432-1946-4C26-B616-BC090C3F35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6988" y="1557339"/>
            <a:ext cx="7129462" cy="480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6">
            <a:extLst>
              <a:ext uri="{FF2B5EF4-FFF2-40B4-BE49-F238E27FC236}">
                <a16:creationId xmlns:a16="http://schemas.microsoft.com/office/drawing/2014/main" id="{1A757C14-208B-4E9F-9478-EFBA1964559B}"/>
              </a:ext>
            </a:extLst>
          </p:cNvPr>
          <p:cNvSpPr txBox="1">
            <a:spLocks noChangeArrowheads="1"/>
          </p:cNvSpPr>
          <p:nvPr/>
        </p:nvSpPr>
        <p:spPr bwMode="auto">
          <a:xfrm>
            <a:off x="6527800" y="3716339"/>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a:t>- 3.3 kPa</a:t>
            </a:r>
          </a:p>
        </p:txBody>
      </p:sp>
      <p:sp>
        <p:nvSpPr>
          <p:cNvPr id="43014" name="Text Box 7">
            <a:extLst>
              <a:ext uri="{FF2B5EF4-FFF2-40B4-BE49-F238E27FC236}">
                <a16:creationId xmlns:a16="http://schemas.microsoft.com/office/drawing/2014/main" id="{1ADB5466-3A37-404E-BD10-6A677210B031}"/>
              </a:ext>
            </a:extLst>
          </p:cNvPr>
          <p:cNvSpPr txBox="1">
            <a:spLocks noChangeArrowheads="1"/>
          </p:cNvSpPr>
          <p:nvPr/>
        </p:nvSpPr>
        <p:spPr bwMode="auto">
          <a:xfrm>
            <a:off x="6096000" y="2420938"/>
            <a:ext cx="1150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a:t>-1.3 kPa</a:t>
            </a:r>
          </a:p>
        </p:txBody>
      </p:sp>
      <p:sp>
        <p:nvSpPr>
          <p:cNvPr id="43015" name="Text Box 8">
            <a:extLst>
              <a:ext uri="{FF2B5EF4-FFF2-40B4-BE49-F238E27FC236}">
                <a16:creationId xmlns:a16="http://schemas.microsoft.com/office/drawing/2014/main" id="{5573800E-5E4B-402D-B930-5C0B9C299F76}"/>
              </a:ext>
            </a:extLst>
          </p:cNvPr>
          <p:cNvSpPr txBox="1">
            <a:spLocks noChangeArrowheads="1"/>
          </p:cNvSpPr>
          <p:nvPr/>
        </p:nvSpPr>
        <p:spPr bwMode="auto">
          <a:xfrm>
            <a:off x="7824788" y="4508501"/>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a:t>+6.6 kPa</a:t>
            </a:r>
          </a:p>
        </p:txBody>
      </p:sp>
      <p:sp>
        <p:nvSpPr>
          <p:cNvPr id="43016" name="Line 9">
            <a:extLst>
              <a:ext uri="{FF2B5EF4-FFF2-40B4-BE49-F238E27FC236}">
                <a16:creationId xmlns:a16="http://schemas.microsoft.com/office/drawing/2014/main" id="{97C7303D-147E-48A4-9F5D-ABE05A7211EF}"/>
              </a:ext>
            </a:extLst>
          </p:cNvPr>
          <p:cNvSpPr>
            <a:spLocks noChangeShapeType="1"/>
          </p:cNvSpPr>
          <p:nvPr/>
        </p:nvSpPr>
        <p:spPr bwMode="auto">
          <a:xfrm flipH="1" flipV="1">
            <a:off x="7824789" y="3573464"/>
            <a:ext cx="142875" cy="935037"/>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43017" name="Line 10">
            <a:extLst>
              <a:ext uri="{FF2B5EF4-FFF2-40B4-BE49-F238E27FC236}">
                <a16:creationId xmlns:a16="http://schemas.microsoft.com/office/drawing/2014/main" id="{E8812CBE-A00D-434B-90F7-D1EE092449ED}"/>
              </a:ext>
            </a:extLst>
          </p:cNvPr>
          <p:cNvSpPr>
            <a:spLocks noChangeShapeType="1"/>
          </p:cNvSpPr>
          <p:nvPr/>
        </p:nvSpPr>
        <p:spPr bwMode="auto">
          <a:xfrm flipH="1" flipV="1">
            <a:off x="6888164" y="4652963"/>
            <a:ext cx="936625" cy="14446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43018" name="Text Box 11">
            <a:extLst>
              <a:ext uri="{FF2B5EF4-FFF2-40B4-BE49-F238E27FC236}">
                <a16:creationId xmlns:a16="http://schemas.microsoft.com/office/drawing/2014/main" id="{CCEF90BA-C7E9-41C8-944A-81CE54422EB0}"/>
              </a:ext>
            </a:extLst>
          </p:cNvPr>
          <p:cNvSpPr txBox="1">
            <a:spLocks noChangeArrowheads="1"/>
          </p:cNvSpPr>
          <p:nvPr/>
        </p:nvSpPr>
        <p:spPr bwMode="auto">
          <a:xfrm>
            <a:off x="4727576" y="3141663"/>
            <a:ext cx="1871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a:t>+2.0 kPa</a:t>
            </a:r>
          </a:p>
        </p:txBody>
      </p:sp>
    </p:spTree>
    <p:extLst>
      <p:ext uri="{BB962C8B-B14F-4D97-AF65-F5344CB8AC3E}">
        <p14:creationId xmlns:p14="http://schemas.microsoft.com/office/powerpoint/2010/main" val="268712068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číslo snímku 5">
            <a:extLst>
              <a:ext uri="{FF2B5EF4-FFF2-40B4-BE49-F238E27FC236}">
                <a16:creationId xmlns:a16="http://schemas.microsoft.com/office/drawing/2014/main" id="{135B4C38-592F-4072-888A-576D894788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D1B6395-F0F6-41D3-A928-8BE8E7B75BD7}" type="slidenum">
              <a:rPr lang="cs-CZ" altLang="cs-CZ" sz="1400"/>
              <a:pPr>
                <a:spcBef>
                  <a:spcPct val="0"/>
                </a:spcBef>
                <a:buFontTx/>
                <a:buNone/>
              </a:pPr>
              <a:t>22</a:t>
            </a:fld>
            <a:endParaRPr lang="cs-CZ" altLang="cs-CZ" sz="1400"/>
          </a:p>
        </p:txBody>
      </p:sp>
      <p:sp>
        <p:nvSpPr>
          <p:cNvPr id="45059" name="Rectangle 2">
            <a:extLst>
              <a:ext uri="{FF2B5EF4-FFF2-40B4-BE49-F238E27FC236}">
                <a16:creationId xmlns:a16="http://schemas.microsoft.com/office/drawing/2014/main" id="{7A9A5034-528A-44DE-B2E7-27FAD75E7838}"/>
              </a:ext>
            </a:extLst>
          </p:cNvPr>
          <p:cNvSpPr>
            <a:spLocks noGrp="1" noChangeArrowheads="1"/>
          </p:cNvSpPr>
          <p:nvPr>
            <p:ph type="title"/>
          </p:nvPr>
        </p:nvSpPr>
        <p:spPr>
          <a:noFill/>
        </p:spPr>
        <p:txBody>
          <a:bodyPr/>
          <a:lstStyle/>
          <a:p>
            <a:pPr eaLnBrk="1" hangingPunct="1"/>
            <a:r>
              <a:rPr lang="en-GB" altLang="cs-CZ" sz="4000" dirty="0"/>
              <a:t>Blood pressure measurement</a:t>
            </a:r>
          </a:p>
        </p:txBody>
      </p:sp>
      <p:sp>
        <p:nvSpPr>
          <p:cNvPr id="45060" name="Rectangle 3">
            <a:extLst>
              <a:ext uri="{FF2B5EF4-FFF2-40B4-BE49-F238E27FC236}">
                <a16:creationId xmlns:a16="http://schemas.microsoft.com/office/drawing/2014/main" id="{A48EEE5D-E308-4940-98E9-8BA24EBC4BFA}"/>
              </a:ext>
            </a:extLst>
          </p:cNvPr>
          <p:cNvSpPr>
            <a:spLocks noGrp="1" noChangeArrowheads="1"/>
          </p:cNvSpPr>
          <p:nvPr>
            <p:ph type="body" idx="1"/>
          </p:nvPr>
        </p:nvSpPr>
        <p:spPr/>
        <p:txBody>
          <a:bodyPr/>
          <a:lstStyle/>
          <a:p>
            <a:pPr eaLnBrk="1" hangingPunct="1">
              <a:lnSpc>
                <a:spcPct val="100000"/>
              </a:lnSpc>
            </a:pPr>
            <a:r>
              <a:rPr lang="en-GB" altLang="cs-CZ" sz="2800" dirty="0"/>
              <a:t>Pressure is  defined as a force  acting on unit area  in a gas or liquid.</a:t>
            </a:r>
          </a:p>
          <a:p>
            <a:pPr eaLnBrk="1" hangingPunct="1">
              <a:lnSpc>
                <a:spcPct val="100000"/>
              </a:lnSpc>
              <a:buFontTx/>
              <a:buNone/>
            </a:pPr>
            <a:r>
              <a:rPr lang="en-GB" altLang="cs-CZ" sz="2800" i="1" dirty="0"/>
              <a:t>p = F</a:t>
            </a:r>
            <a:r>
              <a:rPr lang="en-GB" altLang="cs-CZ" sz="2800" dirty="0"/>
              <a:t>/</a:t>
            </a:r>
            <a:r>
              <a:rPr lang="en-GB" altLang="cs-CZ" sz="2800" i="1" dirty="0"/>
              <a:t>A</a:t>
            </a:r>
            <a:r>
              <a:rPr lang="en-GB" altLang="cs-CZ" sz="2800" dirty="0"/>
              <a:t>                [N·m</a:t>
            </a:r>
            <a:r>
              <a:rPr lang="en-GB" altLang="cs-CZ" sz="2800" baseline="30000" dirty="0"/>
              <a:t>-2</a:t>
            </a:r>
            <a:r>
              <a:rPr lang="en-GB" altLang="cs-CZ" sz="2800" dirty="0"/>
              <a:t>], </a:t>
            </a:r>
          </a:p>
          <a:p>
            <a:pPr eaLnBrk="1" hangingPunct="1">
              <a:lnSpc>
                <a:spcPct val="100000"/>
              </a:lnSpc>
              <a:buFontTx/>
              <a:buNone/>
            </a:pPr>
            <a:r>
              <a:rPr lang="en-GB" altLang="cs-CZ" sz="2800" dirty="0"/>
              <a:t>where F is the force acting on the area A.</a:t>
            </a:r>
          </a:p>
          <a:p>
            <a:pPr eaLnBrk="1" hangingPunct="1">
              <a:lnSpc>
                <a:spcPct val="100000"/>
              </a:lnSpc>
            </a:pPr>
            <a:r>
              <a:rPr lang="en-GB" altLang="cs-CZ" sz="2800" dirty="0"/>
              <a:t>In the SI system, the pressure is measured in N·m</a:t>
            </a:r>
            <a:r>
              <a:rPr lang="en-GB" altLang="cs-CZ" sz="2800" baseline="30000" dirty="0"/>
              <a:t>-2</a:t>
            </a:r>
            <a:r>
              <a:rPr lang="en-GB" altLang="cs-CZ" sz="2800" dirty="0"/>
              <a:t>, the unit is called </a:t>
            </a:r>
            <a:r>
              <a:rPr lang="en-GB" altLang="cs-CZ" sz="2800" b="1" dirty="0"/>
              <a:t>pascal</a:t>
            </a:r>
            <a:r>
              <a:rPr lang="cs-CZ" altLang="cs-CZ" sz="2800" b="1" dirty="0"/>
              <a:t> [Pa]</a:t>
            </a:r>
            <a:r>
              <a:rPr lang="en-GB" altLang="cs-CZ" sz="2800" dirty="0"/>
              <a:t>.</a:t>
            </a:r>
          </a:p>
          <a:p>
            <a:pPr eaLnBrk="1" hangingPunct="1">
              <a:lnSpc>
                <a:spcPct val="100000"/>
              </a:lnSpc>
            </a:pPr>
            <a:r>
              <a:rPr lang="en-GB" altLang="cs-CZ" sz="2800" dirty="0"/>
              <a:t>The most common way of indicating pressure in medicine is by  the height of mercury column in millimetres - mmHg. </a:t>
            </a:r>
          </a:p>
          <a:p>
            <a:pPr eaLnBrk="1" hangingPunct="1">
              <a:lnSpc>
                <a:spcPct val="100000"/>
              </a:lnSpc>
            </a:pPr>
            <a:r>
              <a:rPr lang="en-GB" altLang="cs-CZ" sz="2800" dirty="0"/>
              <a:t>1 mmHg = 1 torr</a:t>
            </a:r>
            <a:r>
              <a:rPr lang="cs-CZ" altLang="cs-CZ" sz="2800" dirty="0"/>
              <a:t> = 133.3 Pa</a:t>
            </a:r>
            <a:endParaRPr lang="en-GB" altLang="cs-CZ" sz="2800" dirty="0"/>
          </a:p>
        </p:txBody>
      </p:sp>
      <p:pic>
        <p:nvPicPr>
          <p:cNvPr id="2" name="Nahraný zvuk">
            <a:hlinkClick r:id="" action="ppaction://media"/>
            <a:extLst>
              <a:ext uri="{FF2B5EF4-FFF2-40B4-BE49-F238E27FC236}">
                <a16:creationId xmlns:a16="http://schemas.microsoft.com/office/drawing/2014/main" id="{EEBAA516-95B7-4768-A682-EB36CC7AB3CE}"/>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892800" y="3225800"/>
            <a:ext cx="406400" cy="406400"/>
          </a:xfrm>
          <a:prstGeom prst="rect">
            <a:avLst/>
          </a:prstGeom>
        </p:spPr>
      </p:pic>
    </p:spTree>
    <p:extLst>
      <p:ext uri="{BB962C8B-B14F-4D97-AF65-F5344CB8AC3E}">
        <p14:creationId xmlns:p14="http://schemas.microsoft.com/office/powerpoint/2010/main" val="27515313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458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číslo snímku 5">
            <a:extLst>
              <a:ext uri="{FF2B5EF4-FFF2-40B4-BE49-F238E27FC236}">
                <a16:creationId xmlns:a16="http://schemas.microsoft.com/office/drawing/2014/main" id="{454E664F-180C-41E5-8520-342B1CBD0D3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2F4657E-EFDC-49D5-9F35-00C658FD5874}" type="slidenum">
              <a:rPr lang="cs-CZ" altLang="cs-CZ" sz="1400"/>
              <a:pPr>
                <a:spcBef>
                  <a:spcPct val="0"/>
                </a:spcBef>
                <a:buFontTx/>
                <a:buNone/>
              </a:pPr>
              <a:t>23</a:t>
            </a:fld>
            <a:endParaRPr lang="cs-CZ" altLang="cs-CZ" sz="1400"/>
          </a:p>
        </p:txBody>
      </p:sp>
      <p:sp>
        <p:nvSpPr>
          <p:cNvPr id="47107" name="Rectangle 2">
            <a:extLst>
              <a:ext uri="{FF2B5EF4-FFF2-40B4-BE49-F238E27FC236}">
                <a16:creationId xmlns:a16="http://schemas.microsoft.com/office/drawing/2014/main" id="{2BA7C109-830C-414B-BB20-2CE5B8F37965}"/>
              </a:ext>
            </a:extLst>
          </p:cNvPr>
          <p:cNvSpPr>
            <a:spLocks noGrp="1" noChangeArrowheads="1"/>
          </p:cNvSpPr>
          <p:nvPr>
            <p:ph type="title"/>
          </p:nvPr>
        </p:nvSpPr>
        <p:spPr>
          <a:xfrm>
            <a:off x="772552" y="352138"/>
            <a:ext cx="8003586" cy="451576"/>
          </a:xfrm>
        </p:spPr>
        <p:txBody>
          <a:bodyPr/>
          <a:lstStyle/>
          <a:p>
            <a:pPr eaLnBrk="1" hangingPunct="1"/>
            <a:r>
              <a:rPr lang="en-GB" altLang="cs-CZ" sz="4000" dirty="0"/>
              <a:t>Blood pressure measurement</a:t>
            </a:r>
          </a:p>
        </p:txBody>
      </p:sp>
      <p:sp>
        <p:nvSpPr>
          <p:cNvPr id="47108" name="Rectangle 3">
            <a:extLst>
              <a:ext uri="{FF2B5EF4-FFF2-40B4-BE49-F238E27FC236}">
                <a16:creationId xmlns:a16="http://schemas.microsoft.com/office/drawing/2014/main" id="{1ADE4677-C95D-46DC-A126-4736050F53AA}"/>
              </a:ext>
            </a:extLst>
          </p:cNvPr>
          <p:cNvSpPr>
            <a:spLocks noGrp="1" noChangeArrowheads="1"/>
          </p:cNvSpPr>
          <p:nvPr>
            <p:ph type="body" idx="1"/>
          </p:nvPr>
        </p:nvSpPr>
        <p:spPr/>
        <p:txBody>
          <a:bodyPr/>
          <a:lstStyle/>
          <a:p>
            <a:pPr eaLnBrk="1" hangingPunct="1">
              <a:lnSpc>
                <a:spcPct val="100000"/>
              </a:lnSpc>
            </a:pPr>
            <a:r>
              <a:rPr lang="en-GB" altLang="cs-CZ" sz="2400" dirty="0"/>
              <a:t>In arteries, the blood pressure oscillates  between a maximum value, i.e. systolic  pressure, and  a minimum  value of  the pressure,  i.e. diastolic blood pressure.</a:t>
            </a:r>
          </a:p>
          <a:p>
            <a:pPr eaLnBrk="1" hangingPunct="1">
              <a:lnSpc>
                <a:spcPct val="100000"/>
              </a:lnSpc>
            </a:pPr>
            <a:r>
              <a:rPr lang="en-GB" altLang="cs-CZ" sz="2400" dirty="0"/>
              <a:t>The time-course of the blood pressure changes is periodical but non-</a:t>
            </a:r>
            <a:r>
              <a:rPr lang="en-GB" altLang="cs-CZ" sz="2400" dirty="0" err="1"/>
              <a:t>sinusiodal</a:t>
            </a:r>
            <a:r>
              <a:rPr lang="en-GB" altLang="cs-CZ" sz="2400" dirty="0"/>
              <a:t>.</a:t>
            </a:r>
          </a:p>
          <a:p>
            <a:pPr eaLnBrk="1" hangingPunct="1">
              <a:lnSpc>
                <a:spcPct val="100000"/>
              </a:lnSpc>
            </a:pPr>
            <a:r>
              <a:rPr lang="en-GB" altLang="cs-CZ" sz="2400" dirty="0"/>
              <a:t>The difference between the  systolic and diastolic pressures is maximal at the beginning of aorta;  the pressure fluctuates in the range of 10.5 to 16 kPa, i.e. 80 to 120 mmHg.</a:t>
            </a:r>
          </a:p>
          <a:p>
            <a:pPr eaLnBrk="1" hangingPunct="1">
              <a:lnSpc>
                <a:spcPct val="100000"/>
              </a:lnSpc>
            </a:pPr>
            <a:r>
              <a:rPr lang="en-GB" altLang="cs-CZ" sz="2400" dirty="0"/>
              <a:t>The mean value of blood pressure in lung artery represents only one fifth of the blood pressure in the aorta.</a:t>
            </a:r>
          </a:p>
        </p:txBody>
      </p:sp>
    </p:spTree>
    <p:extLst>
      <p:ext uri="{BB962C8B-B14F-4D97-AF65-F5344CB8AC3E}">
        <p14:creationId xmlns:p14="http://schemas.microsoft.com/office/powerpoint/2010/main" val="161038611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číslo snímku 5">
            <a:extLst>
              <a:ext uri="{FF2B5EF4-FFF2-40B4-BE49-F238E27FC236}">
                <a16:creationId xmlns:a16="http://schemas.microsoft.com/office/drawing/2014/main" id="{0113D43C-AB27-4290-8A93-A482F9DFD01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8B67FF-C577-4DB0-96A2-A0B594A2085E}" type="slidenum">
              <a:rPr lang="cs-CZ" altLang="cs-CZ" sz="1400"/>
              <a:pPr>
                <a:spcBef>
                  <a:spcPct val="0"/>
                </a:spcBef>
                <a:buFontTx/>
                <a:buNone/>
              </a:pPr>
              <a:t>24</a:t>
            </a:fld>
            <a:endParaRPr lang="cs-CZ" altLang="cs-CZ" sz="1400"/>
          </a:p>
        </p:txBody>
      </p:sp>
      <p:sp>
        <p:nvSpPr>
          <p:cNvPr id="49155" name="Rectangle 2">
            <a:extLst>
              <a:ext uri="{FF2B5EF4-FFF2-40B4-BE49-F238E27FC236}">
                <a16:creationId xmlns:a16="http://schemas.microsoft.com/office/drawing/2014/main" id="{79BD7BE0-3750-4C55-A395-334ED16BE8D6}"/>
              </a:ext>
            </a:extLst>
          </p:cNvPr>
          <p:cNvSpPr>
            <a:spLocks noGrp="1" noChangeArrowheads="1"/>
          </p:cNvSpPr>
          <p:nvPr>
            <p:ph type="title"/>
          </p:nvPr>
        </p:nvSpPr>
        <p:spPr>
          <a:xfrm>
            <a:off x="1119393" y="331118"/>
            <a:ext cx="5354979" cy="451576"/>
          </a:xfrm>
        </p:spPr>
        <p:txBody>
          <a:bodyPr/>
          <a:lstStyle/>
          <a:p>
            <a:pPr eaLnBrk="1" hangingPunct="1"/>
            <a:r>
              <a:rPr lang="en-GB" altLang="cs-CZ" sz="4000" dirty="0"/>
              <a:t>Riva-</a:t>
            </a:r>
            <a:r>
              <a:rPr lang="en-GB" altLang="cs-CZ" sz="4000" dirty="0" err="1"/>
              <a:t>Rocci</a:t>
            </a:r>
            <a:r>
              <a:rPr lang="en-GB" altLang="cs-CZ" sz="4000" dirty="0"/>
              <a:t> method</a:t>
            </a:r>
          </a:p>
        </p:txBody>
      </p:sp>
      <p:pic>
        <p:nvPicPr>
          <p:cNvPr id="49156" name="Picture 4" descr="a211">
            <a:extLst>
              <a:ext uri="{FF2B5EF4-FFF2-40B4-BE49-F238E27FC236}">
                <a16:creationId xmlns:a16="http://schemas.microsoft.com/office/drawing/2014/main" id="{BB8144D4-39AA-448D-9957-1306A8B7FE9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168055" y="1399629"/>
            <a:ext cx="4245141" cy="3763694"/>
          </a:xfrm>
          <a:noFill/>
        </p:spPr>
      </p:pic>
      <p:sp>
        <p:nvSpPr>
          <p:cNvPr id="49157" name="Text Box 6">
            <a:extLst>
              <a:ext uri="{FF2B5EF4-FFF2-40B4-BE49-F238E27FC236}">
                <a16:creationId xmlns:a16="http://schemas.microsoft.com/office/drawing/2014/main" id="{C9C0DE78-E802-4DFB-AAF6-D3396B1C91D9}"/>
              </a:ext>
            </a:extLst>
          </p:cNvPr>
          <p:cNvSpPr txBox="1">
            <a:spLocks noChangeArrowheads="1"/>
          </p:cNvSpPr>
          <p:nvPr/>
        </p:nvSpPr>
        <p:spPr bwMode="auto">
          <a:xfrm>
            <a:off x="998483" y="1279526"/>
            <a:ext cx="54864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000" dirty="0"/>
              <a:t>An inflatable cuff with manometer is put on the arm above the elbow (heart level), inflated to a pressure higher than the systolic pressure in </a:t>
            </a:r>
            <a:r>
              <a:rPr lang="en-GB" altLang="cs-CZ" sz="2000" i="1" dirty="0"/>
              <a:t>a. brachialis</a:t>
            </a:r>
            <a:r>
              <a:rPr lang="en-GB" altLang="cs-CZ" sz="2000" dirty="0"/>
              <a:t>. Blood flow is stopped. The pressure in the cuff is gradually decreased. At </a:t>
            </a:r>
            <a:r>
              <a:rPr lang="en-GB" altLang="cs-CZ" sz="2000" b="1" dirty="0"/>
              <a:t>systolic pressure</a:t>
            </a:r>
            <a:r>
              <a:rPr lang="en-GB" altLang="cs-CZ" sz="2000" dirty="0"/>
              <a:t>, blood starts to flow through the artery. The turbulent flow produces acoustic noise - </a:t>
            </a:r>
            <a:r>
              <a:rPr lang="en-GB" altLang="cs-CZ" sz="2000" b="1" dirty="0"/>
              <a:t>Korotkoff sounds</a:t>
            </a:r>
            <a:r>
              <a:rPr lang="en-GB" altLang="cs-CZ" sz="2000" dirty="0"/>
              <a:t>, audible in a stethoscope placed in the elbow pit. As pressure in the cuff is decreased the sounds become louder, culminate and gradually decrease, disappearing altogether at the </a:t>
            </a:r>
            <a:r>
              <a:rPr lang="en-GB" altLang="cs-CZ" sz="2000" b="1" dirty="0"/>
              <a:t>diastolic pressure</a:t>
            </a:r>
            <a:r>
              <a:rPr lang="en-GB" altLang="cs-CZ" sz="2000" dirty="0"/>
              <a:t> (laminar flow renewed). The maximum loudness is at mean arterial pressure.</a:t>
            </a:r>
          </a:p>
        </p:txBody>
      </p:sp>
    </p:spTree>
    <p:extLst>
      <p:ext uri="{BB962C8B-B14F-4D97-AF65-F5344CB8AC3E}">
        <p14:creationId xmlns:p14="http://schemas.microsoft.com/office/powerpoint/2010/main" val="1631131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číslo snímku 5">
            <a:extLst>
              <a:ext uri="{FF2B5EF4-FFF2-40B4-BE49-F238E27FC236}">
                <a16:creationId xmlns:a16="http://schemas.microsoft.com/office/drawing/2014/main" id="{FFC38C01-0266-4AD5-90D0-BF06699E55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CC11C0D-78D6-4248-8DB7-BCBC39746DAC}" type="slidenum">
              <a:rPr lang="cs-CZ" altLang="cs-CZ" sz="1400"/>
              <a:pPr>
                <a:spcBef>
                  <a:spcPct val="0"/>
                </a:spcBef>
                <a:buFontTx/>
                <a:buNone/>
              </a:pPr>
              <a:t>25</a:t>
            </a:fld>
            <a:endParaRPr lang="cs-CZ" altLang="cs-CZ" sz="1400"/>
          </a:p>
        </p:txBody>
      </p:sp>
      <p:sp>
        <p:nvSpPr>
          <p:cNvPr id="51203" name="Rectangle 2">
            <a:extLst>
              <a:ext uri="{FF2B5EF4-FFF2-40B4-BE49-F238E27FC236}">
                <a16:creationId xmlns:a16="http://schemas.microsoft.com/office/drawing/2014/main" id="{EAE8F6F5-69A3-40B6-AFB2-B5818389F5DA}"/>
              </a:ext>
            </a:extLst>
          </p:cNvPr>
          <p:cNvSpPr>
            <a:spLocks noGrp="1" noChangeArrowheads="1"/>
          </p:cNvSpPr>
          <p:nvPr>
            <p:ph type="title"/>
          </p:nvPr>
        </p:nvSpPr>
        <p:spPr>
          <a:xfrm>
            <a:off x="835614" y="446731"/>
            <a:ext cx="5291917" cy="451576"/>
          </a:xfrm>
        </p:spPr>
        <p:txBody>
          <a:bodyPr/>
          <a:lstStyle/>
          <a:p>
            <a:pPr eaLnBrk="1" hangingPunct="1"/>
            <a:r>
              <a:rPr lang="en-GB" altLang="cs-CZ" sz="4000" dirty="0"/>
              <a:t>Riva-</a:t>
            </a:r>
            <a:r>
              <a:rPr lang="en-GB" altLang="cs-CZ" sz="4000" dirty="0" err="1"/>
              <a:t>Rocci</a:t>
            </a:r>
            <a:r>
              <a:rPr lang="en-GB" altLang="cs-CZ" sz="4000" dirty="0"/>
              <a:t> method</a:t>
            </a:r>
          </a:p>
        </p:txBody>
      </p:sp>
      <p:sp>
        <p:nvSpPr>
          <p:cNvPr id="51204" name="Rectangle 3">
            <a:extLst>
              <a:ext uri="{FF2B5EF4-FFF2-40B4-BE49-F238E27FC236}">
                <a16:creationId xmlns:a16="http://schemas.microsoft.com/office/drawing/2014/main" id="{A32BC43E-1B89-496B-B7A6-3869E2E05A84}"/>
              </a:ext>
            </a:extLst>
          </p:cNvPr>
          <p:cNvSpPr>
            <a:spLocks noGrp="1" noChangeArrowheads="1"/>
          </p:cNvSpPr>
          <p:nvPr>
            <p:ph type="body" idx="1"/>
          </p:nvPr>
        </p:nvSpPr>
        <p:spPr>
          <a:xfrm>
            <a:off x="720001" y="1692002"/>
            <a:ext cx="10263310" cy="4139998"/>
          </a:xfrm>
        </p:spPr>
        <p:txBody>
          <a:bodyPr/>
          <a:lstStyle/>
          <a:p>
            <a:pPr eaLnBrk="1" hangingPunct="1">
              <a:lnSpc>
                <a:spcPct val="100000"/>
              </a:lnSpc>
            </a:pPr>
            <a:r>
              <a:rPr lang="en-GB" altLang="cs-CZ" sz="2400" dirty="0"/>
              <a:t>The Riva-</a:t>
            </a:r>
            <a:r>
              <a:rPr lang="en-GB" altLang="cs-CZ" sz="2400" dirty="0" err="1"/>
              <a:t>Rocci</a:t>
            </a:r>
            <a:r>
              <a:rPr lang="en-GB" altLang="cs-CZ" sz="2400" dirty="0"/>
              <a:t> method can be objectified and automatised for patient monitoring. The cuff is regularly inflated by a small compressor (e.g., every ten minutes) and the Korotkoff sounds are recorded by a microphone. Measured values of systolic and diastolic pressures can be displayed (in simple devices) or stored in the instrument memory and evaluated later. This method is called </a:t>
            </a:r>
            <a:r>
              <a:rPr lang="en-GB" altLang="cs-CZ" sz="2400" b="1" dirty="0"/>
              <a:t>Holter monitoring</a:t>
            </a:r>
            <a:r>
              <a:rPr lang="en-GB" altLang="cs-CZ" sz="2400" dirty="0"/>
              <a:t> of blood pressure. </a:t>
            </a:r>
          </a:p>
          <a:p>
            <a:pPr eaLnBrk="1" hangingPunct="1">
              <a:lnSpc>
                <a:spcPct val="100000"/>
              </a:lnSpc>
            </a:pPr>
            <a:r>
              <a:rPr lang="en-GB" altLang="cs-CZ" sz="2400" dirty="0"/>
              <a:t>In small children, this auscultation method can fail. In this case, we can use the Doppler flow detectors to detect blood flow in the artery compressed by the cuff.</a:t>
            </a:r>
          </a:p>
          <a:p>
            <a:pPr eaLnBrk="1" hangingPunct="1">
              <a:lnSpc>
                <a:spcPct val="90000"/>
              </a:lnSpc>
            </a:pPr>
            <a:endParaRPr lang="en-GB" altLang="cs-CZ" sz="2400" dirty="0"/>
          </a:p>
        </p:txBody>
      </p:sp>
    </p:spTree>
    <p:extLst>
      <p:ext uri="{BB962C8B-B14F-4D97-AF65-F5344CB8AC3E}">
        <p14:creationId xmlns:p14="http://schemas.microsoft.com/office/powerpoint/2010/main" val="261178944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číslo snímku 5">
            <a:extLst>
              <a:ext uri="{FF2B5EF4-FFF2-40B4-BE49-F238E27FC236}">
                <a16:creationId xmlns:a16="http://schemas.microsoft.com/office/drawing/2014/main" id="{8103FF45-49D5-4FA0-9541-03E5DB18BEE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AFD3FC7-FDB0-4EFB-8D63-7EB907E9FFC5}" type="slidenum">
              <a:rPr lang="cs-CZ" altLang="cs-CZ" sz="1400"/>
              <a:pPr>
                <a:spcBef>
                  <a:spcPct val="0"/>
                </a:spcBef>
                <a:buFontTx/>
                <a:buNone/>
              </a:pPr>
              <a:t>26</a:t>
            </a:fld>
            <a:endParaRPr lang="cs-CZ" altLang="cs-CZ" sz="1400"/>
          </a:p>
        </p:txBody>
      </p:sp>
      <p:sp>
        <p:nvSpPr>
          <p:cNvPr id="53251" name="Rectangle 2">
            <a:extLst>
              <a:ext uri="{FF2B5EF4-FFF2-40B4-BE49-F238E27FC236}">
                <a16:creationId xmlns:a16="http://schemas.microsoft.com/office/drawing/2014/main" id="{C8820B9D-6157-436E-9BD8-4F11FA35A0E1}"/>
              </a:ext>
            </a:extLst>
          </p:cNvPr>
          <p:cNvSpPr>
            <a:spLocks noGrp="1" noChangeArrowheads="1"/>
          </p:cNvSpPr>
          <p:nvPr>
            <p:ph type="title"/>
          </p:nvPr>
        </p:nvSpPr>
        <p:spPr/>
        <p:txBody>
          <a:bodyPr/>
          <a:lstStyle/>
          <a:p>
            <a:pPr eaLnBrk="1" hangingPunct="1"/>
            <a:r>
              <a:rPr lang="en-GB" altLang="cs-CZ" sz="4000"/>
              <a:t>Direct measurement of blood pressure</a:t>
            </a:r>
          </a:p>
        </p:txBody>
      </p:sp>
      <p:sp>
        <p:nvSpPr>
          <p:cNvPr id="53252" name="Rectangle 3">
            <a:extLst>
              <a:ext uri="{FF2B5EF4-FFF2-40B4-BE49-F238E27FC236}">
                <a16:creationId xmlns:a16="http://schemas.microsoft.com/office/drawing/2014/main" id="{D4003234-C8EC-48BE-9F11-C52D9935D8FB}"/>
              </a:ext>
            </a:extLst>
          </p:cNvPr>
          <p:cNvSpPr>
            <a:spLocks noGrp="1" noChangeArrowheads="1"/>
          </p:cNvSpPr>
          <p:nvPr>
            <p:ph type="body" idx="1"/>
          </p:nvPr>
        </p:nvSpPr>
        <p:spPr>
          <a:xfrm>
            <a:off x="720000" y="1692002"/>
            <a:ext cx="10473517" cy="4139998"/>
          </a:xfrm>
        </p:spPr>
        <p:txBody>
          <a:bodyPr/>
          <a:lstStyle/>
          <a:p>
            <a:pPr eaLnBrk="1" hangingPunct="1">
              <a:lnSpc>
                <a:spcPct val="100000"/>
              </a:lnSpc>
            </a:pPr>
            <a:r>
              <a:rPr lang="en-GB" altLang="cs-CZ" sz="2800" dirty="0"/>
              <a:t>Invasive measurement of BP is a </a:t>
            </a:r>
            <a:r>
              <a:rPr lang="en-GB" altLang="cs-CZ" sz="2800" b="1" dirty="0"/>
              <a:t>direct method</a:t>
            </a:r>
            <a:r>
              <a:rPr lang="en-GB" altLang="cs-CZ" sz="2800" dirty="0"/>
              <a:t>. A thin, flexible catheter or probe must be inserted into the blood vessel. Its free end usually is connected to a transducer (capacity or piezoelectric) but it is also possible to insert a piezoelectric transducer directly into the vessel. This method is rather risky, so that it is used relatively seldom. However, it is the only method which allows measurements of  pressure in veins or inside the heart.</a:t>
            </a:r>
          </a:p>
        </p:txBody>
      </p:sp>
    </p:spTree>
    <p:extLst>
      <p:ext uri="{BB962C8B-B14F-4D97-AF65-F5344CB8AC3E}">
        <p14:creationId xmlns:p14="http://schemas.microsoft.com/office/powerpoint/2010/main" val="6305133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číslo snímku 5">
            <a:extLst>
              <a:ext uri="{FF2B5EF4-FFF2-40B4-BE49-F238E27FC236}">
                <a16:creationId xmlns:a16="http://schemas.microsoft.com/office/drawing/2014/main" id="{BAC03122-0CAE-439C-8DBD-52C351E214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325A2BD-344B-4983-B9FE-8ADCBDF7AED4}" type="slidenum">
              <a:rPr lang="cs-CZ" altLang="cs-CZ" sz="1400"/>
              <a:pPr>
                <a:spcBef>
                  <a:spcPct val="0"/>
                </a:spcBef>
                <a:buFontTx/>
                <a:buNone/>
              </a:pPr>
              <a:t>27</a:t>
            </a:fld>
            <a:endParaRPr lang="cs-CZ" altLang="cs-CZ" sz="1400"/>
          </a:p>
        </p:txBody>
      </p:sp>
      <p:sp>
        <p:nvSpPr>
          <p:cNvPr id="55299" name="Rectangle 2">
            <a:extLst>
              <a:ext uri="{FF2B5EF4-FFF2-40B4-BE49-F238E27FC236}">
                <a16:creationId xmlns:a16="http://schemas.microsoft.com/office/drawing/2014/main" id="{5841DBBE-DA94-4732-971D-F1A694B22097}"/>
              </a:ext>
            </a:extLst>
          </p:cNvPr>
          <p:cNvSpPr>
            <a:spLocks noChangeArrowheads="1"/>
          </p:cNvSpPr>
          <p:nvPr/>
        </p:nvSpPr>
        <p:spPr bwMode="auto">
          <a:xfrm>
            <a:off x="1713186" y="836614"/>
            <a:ext cx="881818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cs-CZ" sz="2800" dirty="0">
                <a:solidFill>
                  <a:schemeClr val="tx2"/>
                </a:solidFill>
              </a:rPr>
              <a:t>Author: </a:t>
            </a:r>
            <a:br>
              <a:rPr lang="en-GB" altLang="cs-CZ" sz="2800" dirty="0">
                <a:solidFill>
                  <a:schemeClr val="tx2"/>
                </a:solidFill>
              </a:rPr>
            </a:br>
            <a:r>
              <a:rPr lang="en-GB" altLang="cs-CZ" sz="2800" b="1" dirty="0"/>
              <a:t>Vojtěch Mornstein</a:t>
            </a:r>
            <a:br>
              <a:rPr lang="en-GB" altLang="cs-CZ" sz="2800" dirty="0">
                <a:solidFill>
                  <a:schemeClr val="tx2"/>
                </a:solidFill>
              </a:rPr>
            </a:br>
            <a:br>
              <a:rPr lang="en-GB" altLang="cs-CZ" sz="2800" dirty="0">
                <a:solidFill>
                  <a:schemeClr val="tx2"/>
                </a:solidFill>
              </a:rPr>
            </a:br>
            <a:r>
              <a:rPr lang="en-GB" altLang="cs-CZ" sz="2800" dirty="0">
                <a:solidFill>
                  <a:schemeClr val="tx2"/>
                </a:solidFill>
              </a:rPr>
              <a:t>Content collaboration </a:t>
            </a:r>
            <a:br>
              <a:rPr lang="en-GB" altLang="cs-CZ" sz="2800" dirty="0">
                <a:solidFill>
                  <a:schemeClr val="tx2"/>
                </a:solidFill>
              </a:rPr>
            </a:br>
            <a:r>
              <a:rPr lang="en-GB" altLang="cs-CZ" sz="2800" b="1" dirty="0"/>
              <a:t>C</a:t>
            </a:r>
            <a:r>
              <a:rPr lang="cs-CZ" altLang="cs-CZ" sz="2800" b="1" dirty="0"/>
              <a:t>.</a:t>
            </a:r>
            <a:r>
              <a:rPr lang="en-GB" altLang="cs-CZ" sz="2800" b="1" dirty="0"/>
              <a:t>J. Caruana</a:t>
            </a:r>
            <a:r>
              <a:rPr lang="cs-CZ" altLang="cs-CZ" sz="2800" b="1" dirty="0"/>
              <a:t>, I. Hrazdira,</a:t>
            </a:r>
            <a:br>
              <a:rPr lang="cs-CZ" altLang="cs-CZ" sz="2800" b="1" dirty="0"/>
            </a:br>
            <a:r>
              <a:rPr lang="en-GB" altLang="cs-CZ" sz="2800" dirty="0">
                <a:solidFill>
                  <a:schemeClr val="tx2"/>
                </a:solidFill>
              </a:rPr>
              <a:t>language revision: </a:t>
            </a:r>
            <a:r>
              <a:rPr lang="en-GB" altLang="cs-CZ" sz="2800" b="1" dirty="0"/>
              <a:t>C</a:t>
            </a:r>
            <a:r>
              <a:rPr lang="cs-CZ" altLang="cs-CZ" sz="2800" b="1" dirty="0"/>
              <a:t>.</a:t>
            </a:r>
            <a:r>
              <a:rPr lang="en-GB" altLang="cs-CZ" sz="2800" b="1" dirty="0"/>
              <a:t>J. Caruana</a:t>
            </a:r>
            <a:r>
              <a:rPr lang="en-GB" altLang="cs-CZ" sz="2800" dirty="0"/>
              <a:t> </a:t>
            </a:r>
            <a:br>
              <a:rPr lang="en-GB" altLang="cs-CZ" sz="2800" dirty="0">
                <a:solidFill>
                  <a:schemeClr val="tx2"/>
                </a:solidFill>
              </a:rPr>
            </a:br>
            <a:br>
              <a:rPr lang="en-GB" altLang="cs-CZ" sz="2800" dirty="0">
                <a:solidFill>
                  <a:schemeClr val="tx2"/>
                </a:solidFill>
              </a:rPr>
            </a:br>
            <a:br>
              <a:rPr lang="en-GB" altLang="cs-CZ" sz="2800" dirty="0">
                <a:solidFill>
                  <a:schemeClr val="tx2"/>
                </a:solidFill>
              </a:rPr>
            </a:br>
            <a:r>
              <a:rPr lang="en-GB" altLang="cs-CZ" sz="2800" dirty="0">
                <a:solidFill>
                  <a:schemeClr val="tx2"/>
                </a:solidFill>
              </a:rPr>
              <a:t>Last revision</a:t>
            </a:r>
            <a:r>
              <a:rPr lang="cs-CZ" altLang="cs-CZ" sz="2800" dirty="0">
                <a:solidFill>
                  <a:schemeClr val="tx2"/>
                </a:solidFill>
              </a:rPr>
              <a:t> </a:t>
            </a:r>
            <a:r>
              <a:rPr lang="cs-CZ" altLang="cs-CZ" sz="2800" dirty="0" err="1"/>
              <a:t>October</a:t>
            </a:r>
            <a:r>
              <a:rPr lang="cs-CZ" altLang="cs-CZ" sz="2800" dirty="0"/>
              <a:t> 2021</a:t>
            </a:r>
            <a:r>
              <a:rPr lang="cs-CZ" altLang="cs-CZ" sz="2800" dirty="0">
                <a:solidFill>
                  <a:schemeClr val="tx2"/>
                </a:solidFill>
              </a:rPr>
              <a:t>, </a:t>
            </a:r>
            <a:r>
              <a:rPr lang="cs-CZ" altLang="cs-CZ" sz="2800" dirty="0" err="1">
                <a:solidFill>
                  <a:schemeClr val="tx2"/>
                </a:solidFill>
              </a:rPr>
              <a:t>additon</a:t>
            </a:r>
            <a:r>
              <a:rPr lang="cs-CZ" altLang="cs-CZ" sz="2800" dirty="0">
                <a:solidFill>
                  <a:schemeClr val="tx2"/>
                </a:solidFill>
              </a:rPr>
              <a:t> of soundtrack </a:t>
            </a:r>
            <a:r>
              <a:rPr lang="cs-CZ" altLang="cs-CZ" sz="2800" dirty="0" err="1"/>
              <a:t>November</a:t>
            </a:r>
            <a:r>
              <a:rPr lang="cs-CZ" altLang="cs-CZ" sz="2800" dirty="0"/>
              <a:t> </a:t>
            </a:r>
            <a:r>
              <a:rPr lang="en-GB" altLang="cs-CZ" sz="2800" dirty="0"/>
              <a:t>20</a:t>
            </a:r>
            <a:r>
              <a:rPr lang="cs-CZ" altLang="cs-CZ" sz="2800" dirty="0"/>
              <a:t>20</a:t>
            </a:r>
            <a:endParaRPr lang="en-GB" altLang="cs-CZ" sz="2800" dirty="0"/>
          </a:p>
        </p:txBody>
      </p:sp>
    </p:spTree>
    <p:extLst>
      <p:ext uri="{BB962C8B-B14F-4D97-AF65-F5344CB8AC3E}">
        <p14:creationId xmlns:p14="http://schemas.microsoft.com/office/powerpoint/2010/main" val="276142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a:extLst>
              <a:ext uri="{FF2B5EF4-FFF2-40B4-BE49-F238E27FC236}">
                <a16:creationId xmlns:a16="http://schemas.microsoft.com/office/drawing/2014/main" id="{0BFD0337-35EB-4C30-92B5-93110476414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35CEEAC-E8F7-4E07-AD44-0467F29DA83E}" type="slidenum">
              <a:rPr lang="cs-CZ" altLang="cs-CZ" sz="1400"/>
              <a:pPr>
                <a:spcBef>
                  <a:spcPct val="0"/>
                </a:spcBef>
                <a:buFontTx/>
                <a:buNone/>
              </a:pPr>
              <a:t>3</a:t>
            </a:fld>
            <a:endParaRPr lang="cs-CZ" altLang="cs-CZ" sz="1400"/>
          </a:p>
        </p:txBody>
      </p:sp>
      <p:sp>
        <p:nvSpPr>
          <p:cNvPr id="7171" name="Rectangle 2">
            <a:extLst>
              <a:ext uri="{FF2B5EF4-FFF2-40B4-BE49-F238E27FC236}">
                <a16:creationId xmlns:a16="http://schemas.microsoft.com/office/drawing/2014/main" id="{CADC1D03-45C4-48AC-B1C5-E69137E0E941}"/>
              </a:ext>
            </a:extLst>
          </p:cNvPr>
          <p:cNvSpPr>
            <a:spLocks noGrp="1" noChangeArrowheads="1"/>
          </p:cNvSpPr>
          <p:nvPr>
            <p:ph type="title"/>
          </p:nvPr>
        </p:nvSpPr>
        <p:spPr>
          <a:xfrm>
            <a:off x="465558" y="274727"/>
            <a:ext cx="10753200" cy="451576"/>
          </a:xfrm>
        </p:spPr>
        <p:txBody>
          <a:bodyPr/>
          <a:lstStyle/>
          <a:p>
            <a:pPr eaLnBrk="1" hangingPunct="1"/>
            <a:r>
              <a:rPr lang="en-GB" altLang="cs-CZ" sz="3600" dirty="0">
                <a:solidFill>
                  <a:srgbClr val="0000DC"/>
                </a:solidFill>
              </a:rPr>
              <a:t>Mechanical properties of cardiovascular system</a:t>
            </a:r>
          </a:p>
        </p:txBody>
      </p:sp>
      <p:sp>
        <p:nvSpPr>
          <p:cNvPr id="7172" name="Rectangle 3">
            <a:extLst>
              <a:ext uri="{FF2B5EF4-FFF2-40B4-BE49-F238E27FC236}">
                <a16:creationId xmlns:a16="http://schemas.microsoft.com/office/drawing/2014/main" id="{324AB3EE-6F64-4E86-B2C2-250A3C340A38}"/>
              </a:ext>
            </a:extLst>
          </p:cNvPr>
          <p:cNvSpPr>
            <a:spLocks noGrp="1" noChangeArrowheads="1"/>
          </p:cNvSpPr>
          <p:nvPr>
            <p:ph type="body" idx="1"/>
          </p:nvPr>
        </p:nvSpPr>
        <p:spPr/>
        <p:txBody>
          <a:bodyPr/>
          <a:lstStyle/>
          <a:p>
            <a:pPr eaLnBrk="1" hangingPunct="1">
              <a:lnSpc>
                <a:spcPct val="100000"/>
              </a:lnSpc>
              <a:buFontTx/>
              <a:buNone/>
            </a:pPr>
            <a:r>
              <a:rPr lang="en-GB" altLang="cs-CZ" sz="2400" b="1" dirty="0"/>
              <a:t>Closed circulation and transport system</a:t>
            </a:r>
            <a:endParaRPr lang="cs-CZ" altLang="cs-CZ" sz="2400" b="1" u="sng" dirty="0"/>
          </a:p>
          <a:p>
            <a:pPr eaLnBrk="1" hangingPunct="1">
              <a:lnSpc>
                <a:spcPct val="100000"/>
              </a:lnSpc>
            </a:pPr>
            <a:r>
              <a:rPr lang="en-GB" altLang="cs-CZ" sz="2400" u="sng" dirty="0"/>
              <a:t>Main parts</a:t>
            </a:r>
            <a:r>
              <a:rPr lang="cs-CZ" altLang="cs-CZ" sz="2400" u="sng" dirty="0"/>
              <a:t>:</a:t>
            </a:r>
            <a:endParaRPr lang="cs-CZ" altLang="cs-CZ" sz="2400" dirty="0"/>
          </a:p>
          <a:p>
            <a:pPr eaLnBrk="1" hangingPunct="1">
              <a:lnSpc>
                <a:spcPct val="100000"/>
              </a:lnSpc>
              <a:buFont typeface="Wingdings" panose="05000000000000000000" pitchFamily="2" charset="2"/>
              <a:buChar char="Ø"/>
            </a:pPr>
            <a:r>
              <a:rPr lang="en-GB" altLang="cs-CZ" sz="2400" dirty="0"/>
              <a:t>Heart muscle (myocardium)</a:t>
            </a:r>
            <a:endParaRPr lang="cs-CZ" altLang="cs-CZ" sz="2400" dirty="0"/>
          </a:p>
          <a:p>
            <a:pPr eaLnBrk="1" hangingPunct="1">
              <a:lnSpc>
                <a:spcPct val="100000"/>
              </a:lnSpc>
              <a:buFont typeface="Wingdings" panose="05000000000000000000" pitchFamily="2" charset="2"/>
              <a:buChar char="Ø"/>
            </a:pPr>
            <a:r>
              <a:rPr lang="en-GB" altLang="cs-CZ" sz="2400" dirty="0"/>
              <a:t>Closed system of blood vessels</a:t>
            </a:r>
            <a:endParaRPr lang="cs-CZ" altLang="cs-CZ" sz="2400" dirty="0"/>
          </a:p>
          <a:p>
            <a:pPr eaLnBrk="1" hangingPunct="1">
              <a:lnSpc>
                <a:spcPct val="100000"/>
              </a:lnSpc>
              <a:buFont typeface="Wingdings" panose="05000000000000000000" pitchFamily="2" charset="2"/>
              <a:buChar char="Ø"/>
            </a:pPr>
            <a:r>
              <a:rPr lang="en-GB" altLang="cs-CZ" sz="2400" dirty="0"/>
              <a:t>Blood</a:t>
            </a:r>
            <a:endParaRPr lang="cs-CZ" altLang="cs-CZ" sz="2400" dirty="0"/>
          </a:p>
          <a:p>
            <a:pPr eaLnBrk="1" hangingPunct="1">
              <a:lnSpc>
                <a:spcPct val="100000"/>
              </a:lnSpc>
              <a:buFont typeface="Wingdings" panose="05000000000000000000" pitchFamily="2" charset="2"/>
              <a:buChar char="Ø"/>
            </a:pPr>
            <a:endParaRPr lang="cs-CZ" altLang="cs-CZ" sz="2400" u="sng" dirty="0"/>
          </a:p>
          <a:p>
            <a:pPr eaLnBrk="1" hangingPunct="1">
              <a:lnSpc>
                <a:spcPct val="100000"/>
              </a:lnSpc>
            </a:pPr>
            <a:r>
              <a:rPr lang="en-GB" altLang="cs-CZ" sz="2400" u="sng" dirty="0"/>
              <a:t>Main functions</a:t>
            </a:r>
            <a:r>
              <a:rPr lang="cs-CZ" altLang="cs-CZ" sz="2400" u="sng" dirty="0"/>
              <a:t>:</a:t>
            </a:r>
            <a:endParaRPr lang="cs-CZ" altLang="cs-CZ" sz="2400" dirty="0"/>
          </a:p>
          <a:p>
            <a:pPr eaLnBrk="1" hangingPunct="1">
              <a:lnSpc>
                <a:spcPct val="100000"/>
              </a:lnSpc>
              <a:buFont typeface="Wingdings" panose="05000000000000000000" pitchFamily="2" charset="2"/>
              <a:buChar char="Ø"/>
            </a:pPr>
            <a:r>
              <a:rPr lang="en-GB" altLang="cs-CZ" sz="2400" dirty="0"/>
              <a:t>Supplying cells by nutrients and oxygen</a:t>
            </a:r>
            <a:r>
              <a:rPr lang="cs-CZ" altLang="cs-CZ" sz="2400" dirty="0"/>
              <a:t>,</a:t>
            </a:r>
          </a:p>
          <a:p>
            <a:pPr eaLnBrk="1" hangingPunct="1">
              <a:lnSpc>
                <a:spcPct val="100000"/>
              </a:lnSpc>
              <a:buFont typeface="Wingdings" panose="05000000000000000000" pitchFamily="2" charset="2"/>
              <a:buChar char="Ø"/>
            </a:pPr>
            <a:r>
              <a:rPr lang="en-GB" altLang="cs-CZ" sz="2400" dirty="0"/>
              <a:t>Transport of hormones and other chemical signals</a:t>
            </a:r>
            <a:r>
              <a:rPr lang="cs-CZ" altLang="cs-CZ" sz="2400" dirty="0"/>
              <a:t>,</a:t>
            </a:r>
          </a:p>
          <a:p>
            <a:pPr eaLnBrk="1" hangingPunct="1">
              <a:lnSpc>
                <a:spcPct val="100000"/>
              </a:lnSpc>
              <a:buFont typeface="Wingdings" panose="05000000000000000000" pitchFamily="2" charset="2"/>
              <a:buChar char="Ø"/>
            </a:pPr>
            <a:r>
              <a:rPr lang="en-GB" altLang="cs-CZ" sz="2400" dirty="0"/>
              <a:t>Removal of waste and side products from cells (tissues)</a:t>
            </a:r>
            <a:r>
              <a:rPr lang="cs-CZ" altLang="cs-CZ" sz="2400" dirty="0"/>
              <a:t> </a:t>
            </a:r>
          </a:p>
          <a:p>
            <a:pPr eaLnBrk="1" hangingPunct="1">
              <a:lnSpc>
                <a:spcPct val="100000"/>
              </a:lnSpc>
              <a:buFont typeface="Wingdings" panose="05000000000000000000" pitchFamily="2" charset="2"/>
              <a:buChar char="Ø"/>
            </a:pPr>
            <a:r>
              <a:rPr lang="en-GB" altLang="cs-CZ" sz="2400" dirty="0"/>
              <a:t>Heat transfer - thermoregulation</a:t>
            </a:r>
            <a:endParaRPr lang="cs-CZ" altLang="cs-CZ" sz="2400" dirty="0"/>
          </a:p>
        </p:txBody>
      </p:sp>
    </p:spTree>
    <p:extLst>
      <p:ext uri="{BB962C8B-B14F-4D97-AF65-F5344CB8AC3E}">
        <p14:creationId xmlns:p14="http://schemas.microsoft.com/office/powerpoint/2010/main" val="17287580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a:extLst>
              <a:ext uri="{FF2B5EF4-FFF2-40B4-BE49-F238E27FC236}">
                <a16:creationId xmlns:a16="http://schemas.microsoft.com/office/drawing/2014/main" id="{B5502790-4BFB-4505-984F-584940AE95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A3CFD-081D-483A-A375-E08DDDF9C4A6}" type="slidenum">
              <a:rPr lang="cs-CZ" altLang="cs-CZ" sz="1400"/>
              <a:pPr>
                <a:spcBef>
                  <a:spcPct val="0"/>
                </a:spcBef>
                <a:buFontTx/>
                <a:buNone/>
              </a:pPr>
              <a:t>4</a:t>
            </a:fld>
            <a:endParaRPr lang="cs-CZ" altLang="cs-CZ" sz="1400"/>
          </a:p>
        </p:txBody>
      </p:sp>
      <p:sp>
        <p:nvSpPr>
          <p:cNvPr id="9219" name="Rectangle 2">
            <a:extLst>
              <a:ext uri="{FF2B5EF4-FFF2-40B4-BE49-F238E27FC236}">
                <a16:creationId xmlns:a16="http://schemas.microsoft.com/office/drawing/2014/main" id="{C3FBDB4D-23BD-4A51-9F4F-A6DF2E2BB835}"/>
              </a:ext>
            </a:extLst>
          </p:cNvPr>
          <p:cNvSpPr>
            <a:spLocks noGrp="1" noChangeArrowheads="1"/>
          </p:cNvSpPr>
          <p:nvPr>
            <p:ph type="title"/>
          </p:nvPr>
        </p:nvSpPr>
        <p:spPr>
          <a:xfrm>
            <a:off x="446731" y="320607"/>
            <a:ext cx="9653710" cy="451576"/>
          </a:xfrm>
          <a:noFill/>
        </p:spPr>
        <p:txBody>
          <a:bodyPr/>
          <a:lstStyle/>
          <a:p>
            <a:pPr eaLnBrk="1" hangingPunct="1"/>
            <a:r>
              <a:rPr lang="en-GB" altLang="cs-CZ" sz="4000" dirty="0">
                <a:solidFill>
                  <a:srgbClr val="0000DC"/>
                </a:solidFill>
              </a:rPr>
              <a:t>Mechanical properties of blood vessels</a:t>
            </a:r>
          </a:p>
        </p:txBody>
      </p:sp>
      <p:sp>
        <p:nvSpPr>
          <p:cNvPr id="9220" name="Text Box 6">
            <a:extLst>
              <a:ext uri="{FF2B5EF4-FFF2-40B4-BE49-F238E27FC236}">
                <a16:creationId xmlns:a16="http://schemas.microsoft.com/office/drawing/2014/main" id="{41172921-053A-4101-BC25-63347D07D813}"/>
              </a:ext>
            </a:extLst>
          </p:cNvPr>
          <p:cNvSpPr txBox="1">
            <a:spLocks noChangeArrowheads="1"/>
          </p:cNvSpPr>
          <p:nvPr/>
        </p:nvSpPr>
        <p:spPr bwMode="auto">
          <a:xfrm>
            <a:off x="283780" y="4603422"/>
            <a:ext cx="466539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u="sng" dirty="0" err="1"/>
              <a:t>Laplace</a:t>
            </a:r>
            <a:r>
              <a:rPr lang="cs-CZ" altLang="cs-CZ" sz="2000" u="sng" dirty="0"/>
              <a:t> </a:t>
            </a:r>
            <a:r>
              <a:rPr lang="en-GB" altLang="cs-CZ" sz="2000" u="sng" dirty="0"/>
              <a:t>law</a:t>
            </a:r>
            <a:r>
              <a:rPr lang="cs-CZ" altLang="cs-CZ" sz="2000" u="sng" dirty="0"/>
              <a:t> </a:t>
            </a:r>
            <a:r>
              <a:rPr lang="cs-CZ" altLang="cs-CZ" sz="2000" dirty="0"/>
              <a:t>– </a:t>
            </a:r>
            <a:r>
              <a:rPr lang="cs-CZ" altLang="cs-CZ" sz="2000" dirty="0" err="1"/>
              <a:t>mechanical</a:t>
            </a:r>
            <a:r>
              <a:rPr lang="cs-CZ" altLang="cs-CZ" sz="2000" dirty="0"/>
              <a:t> stress of </a:t>
            </a:r>
            <a:r>
              <a:rPr lang="cs-CZ" altLang="cs-CZ" sz="2000" dirty="0" err="1"/>
              <a:t>blood</a:t>
            </a:r>
            <a:r>
              <a:rPr lang="cs-CZ" altLang="cs-CZ" sz="2000" dirty="0"/>
              <a:t> </a:t>
            </a:r>
            <a:r>
              <a:rPr lang="cs-CZ" altLang="cs-CZ" sz="2000" dirty="0" err="1"/>
              <a:t>vessel</a:t>
            </a:r>
            <a:r>
              <a:rPr lang="cs-CZ" altLang="cs-CZ" sz="2000" dirty="0"/>
              <a:t> </a:t>
            </a:r>
            <a:r>
              <a:rPr lang="cs-CZ" altLang="cs-CZ" sz="2000" dirty="0" err="1"/>
              <a:t>walls</a:t>
            </a:r>
            <a:r>
              <a:rPr lang="cs-CZ" altLang="cs-CZ" sz="2000" dirty="0"/>
              <a:t> </a:t>
            </a:r>
            <a:r>
              <a:rPr lang="cs-CZ" altLang="cs-CZ" sz="2000" dirty="0" err="1"/>
              <a:t>is</a:t>
            </a:r>
            <a:r>
              <a:rPr lang="cs-CZ" altLang="cs-CZ" sz="2000" dirty="0"/>
              <a:t> </a:t>
            </a:r>
            <a:r>
              <a:rPr lang="cs-CZ" altLang="cs-CZ" sz="2000" dirty="0" err="1"/>
              <a:t>directly</a:t>
            </a:r>
            <a:r>
              <a:rPr lang="cs-CZ" altLang="cs-CZ" sz="2000" dirty="0"/>
              <a:t> </a:t>
            </a:r>
            <a:r>
              <a:rPr lang="cs-CZ" altLang="cs-CZ" sz="2000" dirty="0" err="1"/>
              <a:t>proportional</a:t>
            </a:r>
            <a:r>
              <a:rPr lang="cs-CZ" altLang="cs-CZ" sz="2000" dirty="0"/>
              <a:t> to </a:t>
            </a:r>
            <a:r>
              <a:rPr lang="cs-CZ" altLang="cs-CZ" sz="2000" dirty="0" err="1"/>
              <a:t>the</a:t>
            </a:r>
            <a:r>
              <a:rPr lang="cs-CZ" altLang="cs-CZ" sz="2000" dirty="0"/>
              <a:t> </a:t>
            </a:r>
            <a:r>
              <a:rPr lang="cs-CZ" altLang="cs-CZ" sz="2000" dirty="0" err="1"/>
              <a:t>pressure</a:t>
            </a:r>
            <a:r>
              <a:rPr lang="cs-CZ" altLang="cs-CZ" sz="2000" dirty="0"/>
              <a:t> and </a:t>
            </a:r>
            <a:r>
              <a:rPr lang="cs-CZ" altLang="cs-CZ" sz="2000" b="1" dirty="0" err="1"/>
              <a:t>vessel</a:t>
            </a:r>
            <a:r>
              <a:rPr lang="cs-CZ" altLang="cs-CZ" sz="2000" b="1" dirty="0"/>
              <a:t> </a:t>
            </a:r>
            <a:r>
              <a:rPr lang="cs-CZ" altLang="cs-CZ" sz="2000" b="1" dirty="0" err="1"/>
              <a:t>radius</a:t>
            </a:r>
            <a:endParaRPr lang="cs-CZ" altLang="cs-CZ" sz="2000" b="1" u="sng" dirty="0"/>
          </a:p>
        </p:txBody>
      </p:sp>
      <p:sp>
        <p:nvSpPr>
          <p:cNvPr id="9221" name="Rectangle 7">
            <a:extLst>
              <a:ext uri="{FF2B5EF4-FFF2-40B4-BE49-F238E27FC236}">
                <a16:creationId xmlns:a16="http://schemas.microsoft.com/office/drawing/2014/main" id="{A804C50C-4781-4CC1-9A3F-7713476E22A6}"/>
              </a:ext>
            </a:extLst>
          </p:cNvPr>
          <p:cNvSpPr>
            <a:spLocks noChangeArrowheads="1"/>
          </p:cNvSpPr>
          <p:nvPr/>
        </p:nvSpPr>
        <p:spPr bwMode="auto">
          <a:xfrm>
            <a:off x="5422900" y="2773364"/>
            <a:ext cx="5245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000" b="1" dirty="0">
                <a:cs typeface="Times New Roman" panose="02020603050405020304" pitchFamily="18" charset="0"/>
              </a:rPr>
              <a:t>Tension </a:t>
            </a:r>
            <a:r>
              <a:rPr lang="en-GB" altLang="cs-CZ" sz="2000" b="1" i="1" dirty="0">
                <a:cs typeface="Times New Roman" panose="02020603050405020304" pitchFamily="18" charset="0"/>
              </a:rPr>
              <a:t>T</a:t>
            </a:r>
            <a:r>
              <a:rPr lang="en-GB" altLang="cs-CZ" sz="2000" b="1" dirty="0">
                <a:cs typeface="Times New Roman" panose="02020603050405020304" pitchFamily="18" charset="0"/>
              </a:rPr>
              <a:t> in walls of some blood vessels</a:t>
            </a:r>
            <a:r>
              <a:rPr lang="cs-CZ" altLang="cs-CZ" sz="2000" b="1" dirty="0">
                <a:cs typeface="Times New Roman" panose="02020603050405020304" pitchFamily="18" charset="0"/>
              </a:rPr>
              <a:t>:</a:t>
            </a:r>
            <a:endParaRPr lang="cs-CZ" altLang="cs-CZ" sz="1800" dirty="0"/>
          </a:p>
        </p:txBody>
      </p:sp>
      <p:graphicFrame>
        <p:nvGraphicFramePr>
          <p:cNvPr id="153686" name="Group 86">
            <a:extLst>
              <a:ext uri="{FF2B5EF4-FFF2-40B4-BE49-F238E27FC236}">
                <a16:creationId xmlns:a16="http://schemas.microsoft.com/office/drawing/2014/main" id="{D301119D-90FB-44CE-A018-B29B99CB580C}"/>
              </a:ext>
            </a:extLst>
          </p:cNvPr>
          <p:cNvGraphicFramePr>
            <a:graphicFrameLocks noGrp="1"/>
          </p:cNvGraphicFramePr>
          <p:nvPr/>
        </p:nvGraphicFramePr>
        <p:xfrm>
          <a:off x="5519739" y="3573463"/>
          <a:ext cx="4968875" cy="2381250"/>
        </p:xfrm>
        <a:graphic>
          <a:graphicData uri="http://schemas.openxmlformats.org/drawingml/2006/table">
            <a:tbl>
              <a:tblPr/>
              <a:tblGrid>
                <a:gridCol w="1296987">
                  <a:extLst>
                    <a:ext uri="{9D8B030D-6E8A-4147-A177-3AD203B41FA5}">
                      <a16:colId xmlns:a16="http://schemas.microsoft.com/office/drawing/2014/main" val="20000"/>
                    </a:ext>
                  </a:extLst>
                </a:gridCol>
                <a:gridCol w="1150938">
                  <a:extLst>
                    <a:ext uri="{9D8B030D-6E8A-4147-A177-3AD203B41FA5}">
                      <a16:colId xmlns:a16="http://schemas.microsoft.com/office/drawing/2014/main" val="20001"/>
                    </a:ext>
                  </a:extLst>
                </a:gridCol>
                <a:gridCol w="96837">
                  <a:extLst>
                    <a:ext uri="{9D8B030D-6E8A-4147-A177-3AD203B41FA5}">
                      <a16:colId xmlns:a16="http://schemas.microsoft.com/office/drawing/2014/main" val="20002"/>
                    </a:ext>
                  </a:extLst>
                </a:gridCol>
                <a:gridCol w="1071563">
                  <a:extLst>
                    <a:ext uri="{9D8B030D-6E8A-4147-A177-3AD203B41FA5}">
                      <a16:colId xmlns:a16="http://schemas.microsoft.com/office/drawing/2014/main" val="20003"/>
                    </a:ext>
                  </a:extLst>
                </a:gridCol>
                <a:gridCol w="1352550">
                  <a:extLst>
                    <a:ext uri="{9D8B030D-6E8A-4147-A177-3AD203B41FA5}">
                      <a16:colId xmlns:a16="http://schemas.microsoft.com/office/drawing/2014/main" val="20004"/>
                    </a:ext>
                  </a:extLst>
                </a:gridCol>
              </a:tblGrid>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vessel</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1" i="1" u="none" strike="noStrike" cap="none" normalizeH="0" baseline="0" dirty="0">
                          <a:ln>
                            <a:noFill/>
                          </a:ln>
                          <a:solidFill>
                            <a:schemeClr val="tx1"/>
                          </a:solidFill>
                          <a:effectLst/>
                          <a:latin typeface="Times New Roman" pitchFamily="18" charset="0"/>
                          <a:cs typeface="Times New Roman" pitchFamily="18" charset="0"/>
                        </a:rPr>
                        <a:t>r</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(m)</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1" i="1" u="none" strike="noStrike" cap="none" normalizeH="0" baseline="0" dirty="0">
                          <a:ln>
                            <a:noFill/>
                          </a:ln>
                          <a:solidFill>
                            <a:schemeClr val="tx1"/>
                          </a:solidFill>
                          <a:effectLst/>
                          <a:latin typeface="Times New Roman" pitchFamily="18" charset="0"/>
                          <a:cs typeface="Times New Roman" pitchFamily="18" charset="0"/>
                        </a:rPr>
                        <a:t>p</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(kPa)</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1" i="1" u="none" strike="noStrike" cap="none" normalizeH="0" baseline="0" dirty="0">
                          <a:ln>
                            <a:noFill/>
                          </a:ln>
                          <a:solidFill>
                            <a:schemeClr val="tx1"/>
                          </a:solidFill>
                          <a:effectLst/>
                          <a:latin typeface="Times New Roman" pitchFamily="18" charset="0"/>
                          <a:cs typeface="Times New Roman" pitchFamily="18" charset="0"/>
                        </a:rPr>
                        <a:t>T</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(N·m</a:t>
                      </a:r>
                      <a:r>
                        <a:rPr kumimoji="0" lang="en-GB" altLang="cs-CZ" sz="2000" b="1" i="0" u="none" strike="noStrike" cap="none" normalizeH="0" baseline="30000" dirty="0">
                          <a:ln>
                            <a:noFill/>
                          </a:ln>
                          <a:solidFill>
                            <a:schemeClr val="tx1"/>
                          </a:solidFill>
                          <a:effectLst/>
                          <a:latin typeface="Times New Roman" pitchFamily="18" charset="0"/>
                          <a:cs typeface="Times New Roman" pitchFamily="18" charset="0"/>
                        </a:rPr>
                        <a:t>-1</a:t>
                      </a:r>
                      <a:r>
                        <a:rPr kumimoji="0" lang="en-GB" altLang="cs-CZ" sz="2000" b="1" i="0" u="none" strike="noStrike" cap="none" normalizeH="0" baseline="0" dirty="0">
                          <a:ln>
                            <a:noFill/>
                          </a:ln>
                          <a:solidFill>
                            <a:schemeClr val="tx1"/>
                          </a:solidFill>
                          <a:effectLst/>
                          <a:latin typeface="Times New Roman" pitchFamily="18" charset="0"/>
                          <a:cs typeface="Times New Roman" pitchFamily="18" charset="0"/>
                        </a:rPr>
                        <a:t>)</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aorta</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0.012</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13</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156</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artery</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0.005</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12</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60</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capillary</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6 x 10</a:t>
                      </a:r>
                      <a:r>
                        <a:rPr kumimoji="0" lang="en-GB" altLang="cs-CZ" sz="2000" b="0" i="0" u="none" strike="noStrike" cap="none" normalizeH="0" baseline="30000">
                          <a:ln>
                            <a:noFill/>
                          </a:ln>
                          <a:solidFill>
                            <a:schemeClr val="tx1"/>
                          </a:solidFill>
                          <a:effectLst/>
                          <a:latin typeface="Times New Roman" pitchFamily="18" charset="0"/>
                          <a:cs typeface="Times New Roman" pitchFamily="18" charset="0"/>
                        </a:rPr>
                        <a:t>-6</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4</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0.024</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vein</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0.005</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2</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10</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4"/>
                  </a:ext>
                </a:extLst>
              </a:tr>
              <a:tr h="396875">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cs-CZ" sz="2000" b="1" i="0" u="none" strike="noStrike" cap="none" normalizeH="0" baseline="0">
                          <a:ln>
                            <a:noFill/>
                          </a:ln>
                          <a:solidFill>
                            <a:schemeClr val="tx1"/>
                          </a:solidFill>
                          <a:effectLst/>
                          <a:latin typeface="Times New Roman" pitchFamily="18" charset="0"/>
                          <a:cs typeface="Times New Roman" pitchFamily="18" charset="0"/>
                        </a:rPr>
                        <a:t>vena cava</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w="254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gridSpan="2">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0.015</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w="254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bg1"/>
                    </a:solidFill>
                  </a:tcPr>
                </a:tc>
                <a:tc hMerge="1">
                  <a:txBody>
                    <a:bodyPr/>
                    <a:lstStyle/>
                    <a:p>
                      <a:endParaRPr lang="cs-CZ"/>
                    </a:p>
                  </a:txBody>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a:ln>
                            <a:noFill/>
                          </a:ln>
                          <a:solidFill>
                            <a:schemeClr val="tx1"/>
                          </a:solidFill>
                          <a:effectLst/>
                          <a:latin typeface="Times New Roman" pitchFamily="18" charset="0"/>
                          <a:cs typeface="Times New Roman" pitchFamily="18" charset="0"/>
                        </a:rPr>
                        <a:t>1.3</a:t>
                      </a:r>
                      <a:endParaRPr kumimoji="0" lang="en-GB" altLang="cs-CZ" sz="1800" b="0" i="0" u="none" strike="noStrike" cap="none" normalizeH="0" baseline="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Times New Roman" pitchFamily="18" charset="0"/>
                          <a:cs typeface="Times New Roman" pitchFamily="18" charset="0"/>
                        </a:rPr>
                        <a:t>20</a:t>
                      </a:r>
                      <a:endParaRPr kumimoji="0" lang="en-GB" altLang="cs-CZ" sz="1800" b="0" i="0" u="none" strike="noStrike" cap="none" normalizeH="0" baseline="0" dirty="0">
                        <a:ln>
                          <a:noFill/>
                        </a:ln>
                        <a:solidFill>
                          <a:schemeClr val="tx1"/>
                        </a:solidFill>
                        <a:effectLst/>
                        <a:latin typeface="Arial" charset="0"/>
                      </a:endParaRPr>
                    </a:p>
                  </a:txBody>
                  <a:tcPr marL="0" marR="0" marT="36000" marB="36000" horzOverflow="overflow">
                    <a:lnL>
                      <a:noFill/>
                    </a:lnL>
                    <a:lnR>
                      <a:noFill/>
                    </a:lnR>
                    <a:lnT>
                      <a:noFill/>
                    </a:lnT>
                    <a:lnB>
                      <a:noFill/>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9249" name="Rectangle 74">
            <a:extLst>
              <a:ext uri="{FF2B5EF4-FFF2-40B4-BE49-F238E27FC236}">
                <a16:creationId xmlns:a16="http://schemas.microsoft.com/office/drawing/2014/main" id="{2BAA2FCE-BF87-4BDE-A692-4C0D7ACA27DD}"/>
              </a:ext>
            </a:extLst>
          </p:cNvPr>
          <p:cNvSpPr>
            <a:spLocks noChangeArrowheads="1"/>
          </p:cNvSpPr>
          <p:nvPr/>
        </p:nvSpPr>
        <p:spPr bwMode="auto">
          <a:xfrm>
            <a:off x="1524000" y="5410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cs-CZ" sz="1800"/>
          </a:p>
        </p:txBody>
      </p:sp>
      <p:pic>
        <p:nvPicPr>
          <p:cNvPr id="9250" name="Zástupný symbol pro obsah 4">
            <a:extLst>
              <a:ext uri="{FF2B5EF4-FFF2-40B4-BE49-F238E27FC236}">
                <a16:creationId xmlns:a16="http://schemas.microsoft.com/office/drawing/2014/main" id="{C9D552F4-09E6-4A66-9EEE-90F8E1FD8D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03586" y="966239"/>
            <a:ext cx="3510182" cy="340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045192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a:extLst>
              <a:ext uri="{FF2B5EF4-FFF2-40B4-BE49-F238E27FC236}">
                <a16:creationId xmlns:a16="http://schemas.microsoft.com/office/drawing/2014/main" id="{4643BCB1-316C-4074-A46B-1AEF40067E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E556C-3908-4356-B75C-B45F99D42F95}" type="slidenum">
              <a:rPr lang="cs-CZ" altLang="cs-CZ" sz="1400"/>
              <a:pPr>
                <a:spcBef>
                  <a:spcPct val="0"/>
                </a:spcBef>
                <a:buFontTx/>
                <a:buNone/>
              </a:pPr>
              <a:t>5</a:t>
            </a:fld>
            <a:endParaRPr lang="cs-CZ" altLang="cs-CZ" sz="1400"/>
          </a:p>
        </p:txBody>
      </p:sp>
      <p:sp>
        <p:nvSpPr>
          <p:cNvPr id="11267" name="Rectangle 5">
            <a:extLst>
              <a:ext uri="{FF2B5EF4-FFF2-40B4-BE49-F238E27FC236}">
                <a16:creationId xmlns:a16="http://schemas.microsoft.com/office/drawing/2014/main" id="{9C819FAD-A87A-425B-BB57-E3450E092C55}"/>
              </a:ext>
            </a:extLst>
          </p:cNvPr>
          <p:cNvSpPr>
            <a:spLocks noGrp="1" noChangeArrowheads="1"/>
          </p:cNvSpPr>
          <p:nvPr>
            <p:ph type="title"/>
          </p:nvPr>
        </p:nvSpPr>
        <p:spPr>
          <a:xfrm>
            <a:off x="714703" y="274639"/>
            <a:ext cx="9496097" cy="993775"/>
          </a:xfrm>
        </p:spPr>
        <p:txBody>
          <a:bodyPr/>
          <a:lstStyle/>
          <a:p>
            <a:pPr eaLnBrk="1" hangingPunct="1"/>
            <a:r>
              <a:rPr lang="en-GB" altLang="cs-CZ" sz="4000" dirty="0">
                <a:solidFill>
                  <a:srgbClr val="0000DC"/>
                </a:solidFill>
              </a:rPr>
              <a:t>Elastic and muscular blood vessels</a:t>
            </a:r>
            <a:endParaRPr lang="cs-CZ" altLang="cs-CZ" sz="4000" dirty="0">
              <a:solidFill>
                <a:srgbClr val="0000DC"/>
              </a:solidFill>
            </a:endParaRPr>
          </a:p>
        </p:txBody>
      </p:sp>
      <p:pic>
        <p:nvPicPr>
          <p:cNvPr id="11268" name="Picture 4" descr="6-6">
            <a:extLst>
              <a:ext uri="{FF2B5EF4-FFF2-40B4-BE49-F238E27FC236}">
                <a16:creationId xmlns:a16="http://schemas.microsoft.com/office/drawing/2014/main" id="{F320F788-9864-4427-A50E-1C5C34B818F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070538" y="1700213"/>
            <a:ext cx="6027301" cy="4808012"/>
          </a:xfrm>
          <a:noFill/>
        </p:spPr>
      </p:pic>
      <p:sp>
        <p:nvSpPr>
          <p:cNvPr id="11269" name="Text Box 7">
            <a:extLst>
              <a:ext uri="{FF2B5EF4-FFF2-40B4-BE49-F238E27FC236}">
                <a16:creationId xmlns:a16="http://schemas.microsoft.com/office/drawing/2014/main" id="{9097BC04-2683-4A5E-B7EF-5B5B121321E9}"/>
              </a:ext>
            </a:extLst>
          </p:cNvPr>
          <p:cNvSpPr txBox="1">
            <a:spLocks noChangeArrowheads="1"/>
          </p:cNvSpPr>
          <p:nvPr/>
        </p:nvSpPr>
        <p:spPr bwMode="auto">
          <a:xfrm>
            <a:off x="8561388" y="2540493"/>
            <a:ext cx="2726722"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b="1" dirty="0"/>
              <a:t>Aorta </a:t>
            </a:r>
            <a:r>
              <a:rPr lang="en-GB" altLang="cs-CZ" sz="2000" b="1" dirty="0"/>
              <a:t>behaves like typical elastic </a:t>
            </a:r>
            <a:r>
              <a:rPr lang="en-US" altLang="cs-CZ" sz="2000" b="1" dirty="0"/>
              <a:t>vessel</a:t>
            </a:r>
          </a:p>
          <a:p>
            <a:pPr eaLnBrk="1" hangingPunct="1">
              <a:spcBef>
                <a:spcPct val="50000"/>
              </a:spcBef>
              <a:buFontTx/>
              <a:buNone/>
            </a:pPr>
            <a:r>
              <a:rPr lang="en-US" altLang="cs-CZ" sz="2000" dirty="0"/>
              <a:t>Arterioles are muscular vessels able of vasodilatation and vasoconstriction</a:t>
            </a:r>
          </a:p>
        </p:txBody>
      </p:sp>
    </p:spTree>
    <p:extLst>
      <p:ext uri="{BB962C8B-B14F-4D97-AF65-F5344CB8AC3E}">
        <p14:creationId xmlns:p14="http://schemas.microsoft.com/office/powerpoint/2010/main" val="361339852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a:extLst>
              <a:ext uri="{FF2B5EF4-FFF2-40B4-BE49-F238E27FC236}">
                <a16:creationId xmlns:a16="http://schemas.microsoft.com/office/drawing/2014/main" id="{307C11B3-234B-430E-8CC4-2AA2EE9FB8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834E48-BC01-44F7-B2D5-F69D51A8D5A2}" type="slidenum">
              <a:rPr lang="cs-CZ" altLang="cs-CZ" sz="1400"/>
              <a:pPr>
                <a:spcBef>
                  <a:spcPct val="0"/>
                </a:spcBef>
                <a:buFontTx/>
                <a:buNone/>
              </a:pPr>
              <a:t>6</a:t>
            </a:fld>
            <a:endParaRPr lang="cs-CZ" altLang="cs-CZ" sz="1400"/>
          </a:p>
        </p:txBody>
      </p:sp>
      <p:sp>
        <p:nvSpPr>
          <p:cNvPr id="13315" name="Rectangle 2">
            <a:extLst>
              <a:ext uri="{FF2B5EF4-FFF2-40B4-BE49-F238E27FC236}">
                <a16:creationId xmlns:a16="http://schemas.microsoft.com/office/drawing/2014/main" id="{B088219F-3BAC-4F8E-986D-4F923AA7A2DD}"/>
              </a:ext>
            </a:extLst>
          </p:cNvPr>
          <p:cNvSpPr>
            <a:spLocks noGrp="1" noChangeArrowheads="1"/>
          </p:cNvSpPr>
          <p:nvPr>
            <p:ph type="title"/>
          </p:nvPr>
        </p:nvSpPr>
        <p:spPr>
          <a:xfrm>
            <a:off x="1981200" y="274640"/>
            <a:ext cx="8229600" cy="597720"/>
          </a:xfrm>
          <a:noFill/>
        </p:spPr>
        <p:txBody>
          <a:bodyPr/>
          <a:lstStyle/>
          <a:p>
            <a:pPr eaLnBrk="1" hangingPunct="1"/>
            <a:r>
              <a:rPr lang="en-GB" altLang="cs-CZ" sz="4000" dirty="0">
                <a:solidFill>
                  <a:srgbClr val="0000DC"/>
                </a:solidFill>
              </a:rPr>
              <a:t>Reynolds number</a:t>
            </a:r>
          </a:p>
        </p:txBody>
      </p:sp>
      <p:sp>
        <p:nvSpPr>
          <p:cNvPr id="13316" name="Rectangle 3">
            <a:extLst>
              <a:ext uri="{FF2B5EF4-FFF2-40B4-BE49-F238E27FC236}">
                <a16:creationId xmlns:a16="http://schemas.microsoft.com/office/drawing/2014/main" id="{6175FC8E-4D5E-4F46-A94F-13442118D4CA}"/>
              </a:ext>
            </a:extLst>
          </p:cNvPr>
          <p:cNvSpPr>
            <a:spLocks noGrp="1" noChangeArrowheads="1"/>
          </p:cNvSpPr>
          <p:nvPr>
            <p:ph type="body" idx="1"/>
          </p:nvPr>
        </p:nvSpPr>
        <p:spPr>
          <a:xfrm>
            <a:off x="720000" y="1155975"/>
            <a:ext cx="10753200" cy="4139998"/>
          </a:xfrm>
        </p:spPr>
        <p:txBody>
          <a:bodyPr/>
          <a:lstStyle/>
          <a:p>
            <a:pPr eaLnBrk="1" hangingPunct="1">
              <a:lnSpc>
                <a:spcPct val="100000"/>
              </a:lnSpc>
            </a:pPr>
            <a:r>
              <a:rPr lang="en-GB" altLang="cs-CZ" sz="2800" u="sng" dirty="0"/>
              <a:t>Blood flow</a:t>
            </a:r>
            <a:r>
              <a:rPr lang="en-GB" altLang="cs-CZ" sz="2800" dirty="0"/>
              <a:t>: laminar (ordered)</a:t>
            </a:r>
          </a:p>
          <a:p>
            <a:pPr eaLnBrk="1" hangingPunct="1">
              <a:lnSpc>
                <a:spcPct val="100000"/>
              </a:lnSpc>
            </a:pPr>
            <a:r>
              <a:rPr lang="en-GB" altLang="cs-CZ" sz="2800" dirty="0"/>
              <a:t>                  turbulent (</a:t>
            </a:r>
            <a:r>
              <a:rPr lang="cs-CZ" altLang="cs-CZ" sz="2800" dirty="0" err="1"/>
              <a:t>chaotic</a:t>
            </a:r>
            <a:r>
              <a:rPr lang="cs-CZ" altLang="cs-CZ" sz="2800" dirty="0"/>
              <a:t>, </a:t>
            </a:r>
            <a:r>
              <a:rPr lang="cs-CZ" altLang="cs-CZ" sz="2800" dirty="0" err="1"/>
              <a:t>eddy</a:t>
            </a:r>
            <a:r>
              <a:rPr lang="en-GB" altLang="cs-CZ" sz="2800" dirty="0"/>
              <a:t>)</a:t>
            </a:r>
          </a:p>
          <a:p>
            <a:pPr eaLnBrk="1" hangingPunct="1">
              <a:lnSpc>
                <a:spcPct val="100000"/>
              </a:lnSpc>
            </a:pPr>
            <a:r>
              <a:rPr lang="en-GB" altLang="cs-CZ" sz="2800" dirty="0"/>
              <a:t>Reynolds (1883)</a:t>
            </a:r>
          </a:p>
          <a:p>
            <a:pPr eaLnBrk="1" hangingPunct="1">
              <a:lnSpc>
                <a:spcPct val="100000"/>
              </a:lnSpc>
            </a:pPr>
            <a:r>
              <a:rPr lang="en-GB" altLang="cs-CZ" sz="2800" dirty="0"/>
              <a:t>Reynolds number (for a liquid flowing in a cylindrical tube): </a:t>
            </a:r>
            <a:endParaRPr lang="en-GB" altLang="cs-CZ" sz="2800" b="1" dirty="0">
              <a:latin typeface="Symbol" panose="05050102010706020507" pitchFamily="18" charset="2"/>
            </a:endParaRPr>
          </a:p>
          <a:p>
            <a:pPr eaLnBrk="1" hangingPunct="1">
              <a:lnSpc>
                <a:spcPct val="100000"/>
              </a:lnSpc>
              <a:buFontTx/>
              <a:buNone/>
            </a:pPr>
            <a:r>
              <a:rPr lang="cs-CZ" altLang="cs-CZ" sz="2400" dirty="0">
                <a:latin typeface="Symbol" panose="05050102010706020507" pitchFamily="18" charset="2"/>
              </a:rPr>
              <a:t>    </a:t>
            </a:r>
          </a:p>
          <a:p>
            <a:pPr eaLnBrk="1" hangingPunct="1">
              <a:lnSpc>
                <a:spcPct val="100000"/>
              </a:lnSpc>
              <a:buFontTx/>
              <a:buNone/>
            </a:pPr>
            <a:endParaRPr lang="cs-CZ" altLang="cs-CZ" sz="2400" dirty="0">
              <a:latin typeface="Symbol" panose="05050102010706020507" pitchFamily="18" charset="2"/>
            </a:endParaRPr>
          </a:p>
          <a:p>
            <a:pPr eaLnBrk="1" hangingPunct="1">
              <a:lnSpc>
                <a:spcPct val="100000"/>
              </a:lnSpc>
              <a:buFontTx/>
              <a:buNone/>
            </a:pPr>
            <a:endParaRPr lang="cs-CZ" altLang="cs-CZ" sz="2400" dirty="0">
              <a:latin typeface="Symbol" panose="05050102010706020507" pitchFamily="18" charset="2"/>
            </a:endParaRPr>
          </a:p>
          <a:p>
            <a:pPr eaLnBrk="1" hangingPunct="1">
              <a:lnSpc>
                <a:spcPct val="100000"/>
              </a:lnSpc>
              <a:buFontTx/>
              <a:buNone/>
            </a:pPr>
            <a:endParaRPr lang="cs-CZ" altLang="cs-CZ" sz="2400" dirty="0">
              <a:latin typeface="Symbol" panose="05050102010706020507" pitchFamily="18" charset="2"/>
            </a:endParaRPr>
          </a:p>
          <a:p>
            <a:pPr eaLnBrk="1" hangingPunct="1">
              <a:lnSpc>
                <a:spcPct val="100000"/>
              </a:lnSpc>
              <a:buFontTx/>
              <a:buNone/>
            </a:pPr>
            <a:r>
              <a:rPr lang="en-GB" altLang="cs-CZ" sz="2400" dirty="0">
                <a:latin typeface="Symbol" panose="05050102010706020507" pitchFamily="18" charset="2"/>
              </a:rPr>
              <a:t>r </a:t>
            </a:r>
            <a:r>
              <a:rPr lang="en-GB" altLang="cs-CZ" sz="2400" dirty="0"/>
              <a:t>– liquid density, </a:t>
            </a:r>
            <a:r>
              <a:rPr lang="en-GB" altLang="cs-CZ" sz="2400" i="1" dirty="0" err="1"/>
              <a:t>v</a:t>
            </a:r>
            <a:r>
              <a:rPr lang="en-GB" altLang="cs-CZ" sz="2400" i="1" baseline="-25000" dirty="0" err="1"/>
              <a:t>m</a:t>
            </a:r>
            <a:r>
              <a:rPr lang="en-GB" altLang="cs-CZ" sz="2400" dirty="0"/>
              <a:t> – mean flow rate, </a:t>
            </a:r>
            <a:r>
              <a:rPr lang="en-GB" altLang="cs-CZ" sz="2400" i="1" dirty="0"/>
              <a:t>r</a:t>
            </a:r>
            <a:r>
              <a:rPr lang="en-GB" altLang="cs-CZ" sz="2400" dirty="0"/>
              <a:t> – vessel radius, </a:t>
            </a:r>
            <a:r>
              <a:rPr lang="en-GB" altLang="cs-CZ" sz="2400" dirty="0">
                <a:latin typeface="Symbol" panose="05050102010706020507" pitchFamily="18" charset="2"/>
              </a:rPr>
              <a:t>h</a:t>
            </a:r>
            <a:r>
              <a:rPr lang="en-GB" altLang="cs-CZ" sz="2400" dirty="0"/>
              <a:t> – coefficient of dynamic viscosity</a:t>
            </a:r>
            <a:endParaRPr lang="en-GB" altLang="cs-CZ" sz="2400" dirty="0">
              <a:latin typeface="Symbol" panose="05050102010706020507" pitchFamily="18" charset="2"/>
            </a:endParaRPr>
          </a:p>
          <a:p>
            <a:pPr eaLnBrk="1" hangingPunct="1">
              <a:lnSpc>
                <a:spcPct val="100000"/>
              </a:lnSpc>
            </a:pPr>
            <a:r>
              <a:rPr lang="en-GB" altLang="cs-CZ" sz="2800" dirty="0"/>
              <a:t>Critical flow rate:       </a:t>
            </a:r>
            <a:endParaRPr lang="en-GB" altLang="cs-CZ" sz="2800" b="1" dirty="0">
              <a:latin typeface="Symbol" panose="05050102010706020507" pitchFamily="18" charset="2"/>
            </a:endParaRPr>
          </a:p>
        </p:txBody>
      </p:sp>
      <p:pic>
        <p:nvPicPr>
          <p:cNvPr id="13317" name="Obrázek 4">
            <a:extLst>
              <a:ext uri="{FF2B5EF4-FFF2-40B4-BE49-F238E27FC236}">
                <a16:creationId xmlns:a16="http://schemas.microsoft.com/office/drawing/2014/main" id="{36ADF549-63D0-4A37-B997-15A56F7904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9424" y="5125327"/>
            <a:ext cx="2133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Obrázek 5">
            <a:extLst>
              <a:ext uri="{FF2B5EF4-FFF2-40B4-BE49-F238E27FC236}">
                <a16:creationId xmlns:a16="http://schemas.microsoft.com/office/drawing/2014/main" id="{6BD70118-1B96-4EB4-975B-72A79AD2B8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9741" y="2793234"/>
            <a:ext cx="2017713"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06387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a:extLst>
              <a:ext uri="{FF2B5EF4-FFF2-40B4-BE49-F238E27FC236}">
                <a16:creationId xmlns:a16="http://schemas.microsoft.com/office/drawing/2014/main" id="{39D86A33-F54B-4625-BF3A-BAA28875CD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6DCEBE0-02C2-4320-84C5-B046BA865D28}" type="slidenum">
              <a:rPr lang="cs-CZ" altLang="cs-CZ" sz="1400"/>
              <a:pPr>
                <a:spcBef>
                  <a:spcPct val="0"/>
                </a:spcBef>
                <a:buFontTx/>
                <a:buNone/>
              </a:pPr>
              <a:t>7</a:t>
            </a:fld>
            <a:endParaRPr lang="cs-CZ" altLang="cs-CZ" sz="1400"/>
          </a:p>
        </p:txBody>
      </p:sp>
      <p:sp>
        <p:nvSpPr>
          <p:cNvPr id="15363" name="Rectangle 2">
            <a:extLst>
              <a:ext uri="{FF2B5EF4-FFF2-40B4-BE49-F238E27FC236}">
                <a16:creationId xmlns:a16="http://schemas.microsoft.com/office/drawing/2014/main" id="{0143E856-7684-419D-857D-7B368E4E6E26}"/>
              </a:ext>
            </a:extLst>
          </p:cNvPr>
          <p:cNvSpPr>
            <a:spLocks noGrp="1" noChangeArrowheads="1"/>
          </p:cNvSpPr>
          <p:nvPr>
            <p:ph type="title"/>
          </p:nvPr>
        </p:nvSpPr>
        <p:spPr>
          <a:noFill/>
        </p:spPr>
        <p:txBody>
          <a:bodyPr/>
          <a:lstStyle/>
          <a:p>
            <a:pPr eaLnBrk="1" hangingPunct="1"/>
            <a:r>
              <a:rPr lang="en-GB" altLang="cs-CZ" sz="4000" dirty="0">
                <a:solidFill>
                  <a:srgbClr val="0000DC"/>
                </a:solidFill>
              </a:rPr>
              <a:t>Blood flow in blood vessels</a:t>
            </a:r>
            <a:endParaRPr lang="cs-CZ" altLang="cs-CZ" sz="4000" dirty="0">
              <a:solidFill>
                <a:srgbClr val="0000DC"/>
              </a:solidFill>
            </a:endParaRPr>
          </a:p>
        </p:txBody>
      </p:sp>
      <p:pic>
        <p:nvPicPr>
          <p:cNvPr id="15364" name="Picture 4">
            <a:extLst>
              <a:ext uri="{FF2B5EF4-FFF2-40B4-BE49-F238E27FC236}">
                <a16:creationId xmlns:a16="http://schemas.microsoft.com/office/drawing/2014/main" id="{1FD05FBC-6441-4DA4-81B1-3B3DCB1E840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138237" y="1524494"/>
            <a:ext cx="4478209" cy="2858320"/>
          </a:xfrm>
          <a:noFill/>
        </p:spPr>
      </p:pic>
      <p:sp>
        <p:nvSpPr>
          <p:cNvPr id="15365" name="Text Box 6">
            <a:extLst>
              <a:ext uri="{FF2B5EF4-FFF2-40B4-BE49-F238E27FC236}">
                <a16:creationId xmlns:a16="http://schemas.microsoft.com/office/drawing/2014/main" id="{B03B77B1-A6B8-4B45-9DFE-D0C9D3F5F3D1}"/>
              </a:ext>
            </a:extLst>
          </p:cNvPr>
          <p:cNvSpPr txBox="1">
            <a:spLocks noChangeArrowheads="1"/>
          </p:cNvSpPr>
          <p:nvPr/>
        </p:nvSpPr>
        <p:spPr bwMode="auto">
          <a:xfrm>
            <a:off x="6264166" y="1700214"/>
            <a:ext cx="4067503"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The differences between theoretical and real flow rate profiles are given </a:t>
            </a:r>
            <a:r>
              <a:rPr lang="cs-CZ" altLang="cs-CZ" sz="2000" dirty="0" err="1"/>
              <a:t>mainly</a:t>
            </a:r>
            <a:r>
              <a:rPr lang="cs-CZ" altLang="cs-CZ" sz="2000" dirty="0"/>
              <a:t> </a:t>
            </a:r>
            <a:r>
              <a:rPr lang="en-GB" altLang="cs-CZ" sz="2000" dirty="0"/>
              <a:t>by the fact that blood is a non-Newtonian liquid</a:t>
            </a:r>
            <a:r>
              <a:rPr lang="cs-CZ" altLang="cs-CZ" sz="2000" dirty="0"/>
              <a:t> </a:t>
            </a:r>
            <a:r>
              <a:rPr lang="en-US" altLang="cs-CZ" sz="2000" dirty="0"/>
              <a:t>and is influenced by the distensibility and  compliance of the vessel wall.</a:t>
            </a:r>
            <a:r>
              <a:rPr lang="en-GB" altLang="cs-CZ" sz="2000" dirty="0"/>
              <a:t>.</a:t>
            </a:r>
            <a:endParaRPr lang="cs-CZ" altLang="cs-CZ" sz="2000" dirty="0"/>
          </a:p>
        </p:txBody>
      </p:sp>
      <p:sp>
        <p:nvSpPr>
          <p:cNvPr id="15366" name="Text Box 7">
            <a:extLst>
              <a:ext uri="{FF2B5EF4-FFF2-40B4-BE49-F238E27FC236}">
                <a16:creationId xmlns:a16="http://schemas.microsoft.com/office/drawing/2014/main" id="{DFC3C59B-5DB9-432B-9B41-D979DC7C8D8E}"/>
              </a:ext>
            </a:extLst>
          </p:cNvPr>
          <p:cNvSpPr txBox="1">
            <a:spLocks noChangeArrowheads="1"/>
          </p:cNvSpPr>
          <p:nvPr/>
        </p:nvSpPr>
        <p:spPr bwMode="auto">
          <a:xfrm>
            <a:off x="1944414" y="4724401"/>
            <a:ext cx="7896499"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The flow rate profile changes during pulse wave.</a:t>
            </a:r>
            <a:endParaRPr lang="cs-CZ" altLang="cs-CZ" sz="2000" dirty="0"/>
          </a:p>
          <a:p>
            <a:pPr eaLnBrk="1" hangingPunct="1">
              <a:spcBef>
                <a:spcPct val="50000"/>
              </a:spcBef>
              <a:buFontTx/>
              <a:buNone/>
            </a:pPr>
            <a:r>
              <a:rPr lang="en-GB" altLang="cs-CZ" sz="2000" dirty="0"/>
              <a:t>We can obtain important diagnostic information from values of blood velocity and the shape of the flow rate curve.</a:t>
            </a:r>
            <a:endParaRPr lang="cs-CZ" altLang="cs-CZ" sz="2000" dirty="0"/>
          </a:p>
        </p:txBody>
      </p:sp>
    </p:spTree>
    <p:extLst>
      <p:ext uri="{BB962C8B-B14F-4D97-AF65-F5344CB8AC3E}">
        <p14:creationId xmlns:p14="http://schemas.microsoft.com/office/powerpoint/2010/main" val="1423625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5">
            <a:extLst>
              <a:ext uri="{FF2B5EF4-FFF2-40B4-BE49-F238E27FC236}">
                <a16:creationId xmlns:a16="http://schemas.microsoft.com/office/drawing/2014/main" id="{89992F4B-AF69-4450-B77B-6AD08D83D50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F5FEBD3-73A8-47B4-83B2-59F133AB81F4}" type="slidenum">
              <a:rPr lang="cs-CZ" altLang="cs-CZ" sz="1400"/>
              <a:pPr>
                <a:spcBef>
                  <a:spcPct val="0"/>
                </a:spcBef>
                <a:buFontTx/>
                <a:buNone/>
              </a:pPr>
              <a:t>8</a:t>
            </a:fld>
            <a:endParaRPr lang="cs-CZ" altLang="cs-CZ" sz="1400"/>
          </a:p>
        </p:txBody>
      </p:sp>
      <p:sp>
        <p:nvSpPr>
          <p:cNvPr id="17411" name="Rectangle 2">
            <a:extLst>
              <a:ext uri="{FF2B5EF4-FFF2-40B4-BE49-F238E27FC236}">
                <a16:creationId xmlns:a16="http://schemas.microsoft.com/office/drawing/2014/main" id="{06959B36-1820-4A0F-9AB8-005C4E9F8B55}"/>
              </a:ext>
            </a:extLst>
          </p:cNvPr>
          <p:cNvSpPr>
            <a:spLocks noGrp="1" noChangeArrowheads="1"/>
          </p:cNvSpPr>
          <p:nvPr>
            <p:ph type="title"/>
          </p:nvPr>
        </p:nvSpPr>
        <p:spPr>
          <a:xfrm>
            <a:off x="457241" y="341627"/>
            <a:ext cx="10753200" cy="451576"/>
          </a:xfrm>
        </p:spPr>
        <p:txBody>
          <a:bodyPr/>
          <a:lstStyle/>
          <a:p>
            <a:pPr eaLnBrk="1" hangingPunct="1"/>
            <a:r>
              <a:rPr lang="en-GB" altLang="cs-CZ" sz="4000" dirty="0">
                <a:solidFill>
                  <a:srgbClr val="0000DC"/>
                </a:solidFill>
              </a:rPr>
              <a:t>Blood flow in an obstructed blood vessel</a:t>
            </a:r>
            <a:r>
              <a:rPr lang="cs-CZ" altLang="cs-CZ" sz="4000" dirty="0">
                <a:solidFill>
                  <a:srgbClr val="0000DC"/>
                </a:solidFill>
              </a:rPr>
              <a:t> </a:t>
            </a:r>
          </a:p>
        </p:txBody>
      </p:sp>
      <p:pic>
        <p:nvPicPr>
          <p:cNvPr id="17412" name="Picture 4">
            <a:extLst>
              <a:ext uri="{FF2B5EF4-FFF2-40B4-BE49-F238E27FC236}">
                <a16:creationId xmlns:a16="http://schemas.microsoft.com/office/drawing/2014/main" id="{41B1AEED-3AD0-4829-BE87-31E0DCDAB80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66989" y="1557338"/>
            <a:ext cx="4918075" cy="3186112"/>
          </a:xfrm>
          <a:noFill/>
          <a:ln>
            <a:solidFill>
              <a:srgbClr val="FF0066"/>
            </a:solidFill>
            <a:miter lim="800000"/>
            <a:headEnd/>
            <a:tailEnd/>
          </a:ln>
        </p:spPr>
      </p:pic>
      <p:sp>
        <p:nvSpPr>
          <p:cNvPr id="17413" name="Text Box 6">
            <a:extLst>
              <a:ext uri="{FF2B5EF4-FFF2-40B4-BE49-F238E27FC236}">
                <a16:creationId xmlns:a16="http://schemas.microsoft.com/office/drawing/2014/main" id="{319A2AD2-B1B9-4E45-8B61-026C3FE8915E}"/>
              </a:ext>
            </a:extLst>
          </p:cNvPr>
          <p:cNvSpPr txBox="1">
            <a:spLocks noChangeArrowheads="1"/>
          </p:cNvSpPr>
          <p:nvPr/>
        </p:nvSpPr>
        <p:spPr bwMode="auto">
          <a:xfrm>
            <a:off x="7896225" y="1628776"/>
            <a:ext cx="25209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Fig. after</a:t>
            </a:r>
            <a:r>
              <a:rPr lang="cs-CZ" altLang="cs-CZ" sz="2000"/>
              <a:t> Cameron </a:t>
            </a:r>
            <a:r>
              <a:rPr lang="en-GB" altLang="cs-CZ" sz="2000"/>
              <a:t> et al.</a:t>
            </a:r>
            <a:r>
              <a:rPr lang="cs-CZ" altLang="cs-CZ" sz="2000"/>
              <a:t>, 1999</a:t>
            </a:r>
          </a:p>
        </p:txBody>
      </p:sp>
      <p:sp>
        <p:nvSpPr>
          <p:cNvPr id="17414" name="Text Box 7">
            <a:extLst>
              <a:ext uri="{FF2B5EF4-FFF2-40B4-BE49-F238E27FC236}">
                <a16:creationId xmlns:a16="http://schemas.microsoft.com/office/drawing/2014/main" id="{97F8C9AC-3A2F-40E5-9765-B22C79AE6117}"/>
              </a:ext>
            </a:extLst>
          </p:cNvPr>
          <p:cNvSpPr txBox="1">
            <a:spLocks noChangeArrowheads="1"/>
          </p:cNvSpPr>
          <p:nvPr/>
        </p:nvSpPr>
        <p:spPr bwMode="auto">
          <a:xfrm>
            <a:off x="651641" y="5013326"/>
            <a:ext cx="9692509"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The upper curve represents blood flow in a vessel without atherosclerotic stenosis (narrowing), the lower one in a vessel with stenosis</a:t>
            </a:r>
            <a:r>
              <a:rPr lang="cs-CZ" altLang="cs-CZ" sz="2000" dirty="0"/>
              <a:t>.</a:t>
            </a:r>
          </a:p>
          <a:p>
            <a:pPr eaLnBrk="1" hangingPunct="1">
              <a:spcBef>
                <a:spcPct val="50000"/>
              </a:spcBef>
              <a:buFontTx/>
              <a:buNone/>
            </a:pPr>
            <a:r>
              <a:rPr lang="en-GB" altLang="cs-CZ" sz="2000" dirty="0"/>
              <a:t>We need bigger increase of pressure </a:t>
            </a:r>
            <a:r>
              <a:rPr lang="cs-CZ" altLang="cs-CZ" sz="2000" dirty="0" err="1">
                <a:latin typeface="Symbol" panose="05050102010706020507" pitchFamily="18" charset="2"/>
              </a:rPr>
              <a:t>D</a:t>
            </a:r>
            <a:r>
              <a:rPr lang="cs-CZ" altLang="cs-CZ" sz="2000" i="1" dirty="0" err="1"/>
              <a:t>p</a:t>
            </a:r>
            <a:r>
              <a:rPr lang="en-GB" altLang="cs-CZ" sz="2000" dirty="0"/>
              <a:t> for the same increase in blood flow </a:t>
            </a:r>
            <a:r>
              <a:rPr lang="cs-CZ" altLang="cs-CZ" sz="2000" dirty="0">
                <a:latin typeface="Symbol" panose="05050102010706020507" pitchFamily="18" charset="2"/>
              </a:rPr>
              <a:t>D</a:t>
            </a:r>
            <a:r>
              <a:rPr lang="cs-CZ" altLang="cs-CZ" sz="2000" i="1" dirty="0"/>
              <a:t>Q</a:t>
            </a:r>
            <a:r>
              <a:rPr lang="cs-CZ" altLang="cs-CZ" sz="2000" dirty="0"/>
              <a:t> </a:t>
            </a:r>
            <a:r>
              <a:rPr lang="en-GB" altLang="cs-CZ" sz="2000" dirty="0"/>
              <a:t>(volume per time unit)</a:t>
            </a:r>
            <a:r>
              <a:rPr lang="cs-CZ" altLang="cs-CZ" sz="2000" dirty="0"/>
              <a:t>.</a:t>
            </a:r>
          </a:p>
        </p:txBody>
      </p:sp>
      <p:sp>
        <p:nvSpPr>
          <p:cNvPr id="17415" name="AutoShape 8">
            <a:extLst>
              <a:ext uri="{FF2B5EF4-FFF2-40B4-BE49-F238E27FC236}">
                <a16:creationId xmlns:a16="http://schemas.microsoft.com/office/drawing/2014/main" id="{2DE8D5AB-8CBE-43E7-A53F-1968BD68308D}"/>
              </a:ext>
            </a:extLst>
          </p:cNvPr>
          <p:cNvSpPr>
            <a:spLocks noChangeArrowheads="1"/>
          </p:cNvSpPr>
          <p:nvPr/>
        </p:nvSpPr>
        <p:spPr bwMode="auto">
          <a:xfrm>
            <a:off x="5591175" y="2276475"/>
            <a:ext cx="342900" cy="615950"/>
          </a:xfrm>
          <a:prstGeom prst="downArrow">
            <a:avLst>
              <a:gd name="adj1" fmla="val 50000"/>
              <a:gd name="adj2" fmla="val 44907"/>
            </a:avLst>
          </a:prstGeom>
          <a:noFill/>
          <a:ln w="9525" algn="ctr">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7416" name="AutoShape 9">
            <a:extLst>
              <a:ext uri="{FF2B5EF4-FFF2-40B4-BE49-F238E27FC236}">
                <a16:creationId xmlns:a16="http://schemas.microsoft.com/office/drawing/2014/main" id="{02A7067E-5F8D-434C-B1F1-BC1D64D74086}"/>
              </a:ext>
            </a:extLst>
          </p:cNvPr>
          <p:cNvSpPr>
            <a:spLocks noChangeArrowheads="1"/>
          </p:cNvSpPr>
          <p:nvPr/>
        </p:nvSpPr>
        <p:spPr bwMode="auto">
          <a:xfrm>
            <a:off x="4367213" y="1844675"/>
            <a:ext cx="360362" cy="647700"/>
          </a:xfrm>
          <a:prstGeom prst="downArrow">
            <a:avLst>
              <a:gd name="adj1" fmla="val 73852"/>
              <a:gd name="adj2" fmla="val 133271"/>
            </a:avLst>
          </a:prstGeom>
          <a:noFill/>
          <a:ln w="9525" algn="ctr">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Tree>
    <p:extLst>
      <p:ext uri="{BB962C8B-B14F-4D97-AF65-F5344CB8AC3E}">
        <p14:creationId xmlns:p14="http://schemas.microsoft.com/office/powerpoint/2010/main" val="416284395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a:extLst>
              <a:ext uri="{FF2B5EF4-FFF2-40B4-BE49-F238E27FC236}">
                <a16:creationId xmlns:a16="http://schemas.microsoft.com/office/drawing/2014/main" id="{511F4CEF-0EE3-43FD-97DD-9ED913D098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5C1861A-D9DF-42AA-8AEB-40ED9C5D4DC6}" type="slidenum">
              <a:rPr lang="cs-CZ" altLang="cs-CZ" sz="1400"/>
              <a:pPr>
                <a:spcBef>
                  <a:spcPct val="0"/>
                </a:spcBef>
                <a:buFontTx/>
                <a:buNone/>
              </a:pPr>
              <a:t>9</a:t>
            </a:fld>
            <a:endParaRPr lang="cs-CZ" altLang="cs-CZ" sz="1400"/>
          </a:p>
        </p:txBody>
      </p:sp>
      <p:sp>
        <p:nvSpPr>
          <p:cNvPr id="19459" name="Rectangle 5">
            <a:extLst>
              <a:ext uri="{FF2B5EF4-FFF2-40B4-BE49-F238E27FC236}">
                <a16:creationId xmlns:a16="http://schemas.microsoft.com/office/drawing/2014/main" id="{AD4C6FB6-8AB8-4336-8857-5E24DAB0BB0D}"/>
              </a:ext>
            </a:extLst>
          </p:cNvPr>
          <p:cNvSpPr>
            <a:spLocks noGrp="1" noChangeArrowheads="1"/>
          </p:cNvSpPr>
          <p:nvPr>
            <p:ph type="title"/>
          </p:nvPr>
        </p:nvSpPr>
        <p:spPr>
          <a:xfrm>
            <a:off x="662151" y="289076"/>
            <a:ext cx="10947683" cy="451576"/>
          </a:xfrm>
        </p:spPr>
        <p:txBody>
          <a:bodyPr/>
          <a:lstStyle/>
          <a:p>
            <a:pPr eaLnBrk="1" hangingPunct="1"/>
            <a:r>
              <a:rPr lang="en-GB" altLang="cs-CZ" sz="3600" dirty="0">
                <a:solidFill>
                  <a:srgbClr val="0000DC"/>
                </a:solidFill>
              </a:rPr>
              <a:t>Pressure in individual segments of blood circulation</a:t>
            </a:r>
            <a:endParaRPr lang="cs-CZ" altLang="cs-CZ" sz="3600" dirty="0">
              <a:solidFill>
                <a:srgbClr val="0000DC"/>
              </a:solidFill>
            </a:endParaRPr>
          </a:p>
        </p:txBody>
      </p:sp>
      <p:pic>
        <p:nvPicPr>
          <p:cNvPr id="19460" name="Picture 8" descr="blood circulation">
            <a:extLst>
              <a:ext uri="{FF2B5EF4-FFF2-40B4-BE49-F238E27FC236}">
                <a16:creationId xmlns:a16="http://schemas.microsoft.com/office/drawing/2014/main" id="{CD5B2E3B-E10F-4F9E-B786-52AD15A1D19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146003" y="1401161"/>
            <a:ext cx="5975350" cy="5129213"/>
          </a:xfrm>
          <a:noFill/>
        </p:spPr>
      </p:pic>
    </p:spTree>
    <p:extLst>
      <p:ext uri="{BB962C8B-B14F-4D97-AF65-F5344CB8AC3E}">
        <p14:creationId xmlns:p14="http://schemas.microsoft.com/office/powerpoint/2010/main" val="525999280"/>
      </p:ext>
    </p:extLst>
  </p:cSld>
  <p:clrMapOvr>
    <a:masterClrMapping/>
  </p:clrMapOvr>
  <p:transition/>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26</TotalTime>
  <Words>1676</Words>
  <Application>Microsoft Office PowerPoint</Application>
  <PresentationFormat>Širokoúhlá obrazovka</PresentationFormat>
  <Paragraphs>240</Paragraphs>
  <Slides>27</Slides>
  <Notes>25</Notes>
  <HiddenSlides>0</HiddenSlides>
  <MMClips>1</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27</vt:i4>
      </vt:variant>
    </vt:vector>
  </HeadingPairs>
  <TitlesOfParts>
    <vt:vector size="34" baseType="lpstr">
      <vt:lpstr>Arial</vt:lpstr>
      <vt:lpstr>Symbol</vt:lpstr>
      <vt:lpstr>Tahoma</vt:lpstr>
      <vt:lpstr>Times New Roman</vt:lpstr>
      <vt:lpstr>Wingdings</vt:lpstr>
      <vt:lpstr>Prezentace_MU_CZ</vt:lpstr>
      <vt:lpstr>Rastrový obraz</vt:lpstr>
      <vt:lpstr>Lectures on Medical Biophysics</vt:lpstr>
      <vt:lpstr>Lecture outline</vt:lpstr>
      <vt:lpstr>Mechanical properties of cardiovascular system</vt:lpstr>
      <vt:lpstr>Mechanical properties of blood vessels</vt:lpstr>
      <vt:lpstr>Elastic and muscular blood vessels</vt:lpstr>
      <vt:lpstr>Reynolds number</vt:lpstr>
      <vt:lpstr>Blood flow in blood vessels</vt:lpstr>
      <vt:lpstr>Blood flow in an obstructed blood vessel </vt:lpstr>
      <vt:lpstr>Pressure in individual segments of blood circulation</vt:lpstr>
      <vt:lpstr>Peripheral impedance (resistance) of blood vessels</vt:lpstr>
      <vt:lpstr>Peripheral resistance of blood vessels</vt:lpstr>
      <vt:lpstr>Peripheral resistance of blood vessels</vt:lpstr>
      <vt:lpstr>Mechanical work and power of heart</vt:lpstr>
      <vt:lpstr>Estimation of heart work during one systole</vt:lpstr>
      <vt:lpstr>Power of heart</vt:lpstr>
      <vt:lpstr>Work and efficiency of myocardium</vt:lpstr>
      <vt:lpstr>Capillary ultrafiltration</vt:lpstr>
      <vt:lpstr>Filtration process in capillary loop</vt:lpstr>
      <vt:lpstr>!!!!!!!!!!!!!</vt:lpstr>
      <vt:lpstr>Kidneys: renal work and glomerular ultrafiltration</vt:lpstr>
      <vt:lpstr>Glomerulus http://coe.fgcu.edu/faculty/greenep/kidney/Glomerulus.html</vt:lpstr>
      <vt:lpstr>Blood pressure measurement</vt:lpstr>
      <vt:lpstr>Blood pressure measurement</vt:lpstr>
      <vt:lpstr>Riva-Rocci method</vt:lpstr>
      <vt:lpstr>Riva-Rocci method</vt:lpstr>
      <vt:lpstr>Direct measurement of blood pressure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Vojtěch Mornstein</dc:creator>
  <cp:lastModifiedBy>Vojtěch Mornstein</cp:lastModifiedBy>
  <cp:revision>3</cp:revision>
  <cp:lastPrinted>1601-01-01T00:00:00Z</cp:lastPrinted>
  <dcterms:created xsi:type="dcterms:W3CDTF">2021-10-17T06:56:32Z</dcterms:created>
  <dcterms:modified xsi:type="dcterms:W3CDTF">2021-10-17T07:23:31Z</dcterms:modified>
</cp:coreProperties>
</file>